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handoutMasterIdLst>
    <p:handoutMasterId r:id="rId27"/>
  </p:handoutMasterIdLst>
  <p:sldIdLst>
    <p:sldId id="579" r:id="rId2"/>
    <p:sldId id="502" r:id="rId3"/>
    <p:sldId id="492" r:id="rId4"/>
    <p:sldId id="555" r:id="rId5"/>
    <p:sldId id="556" r:id="rId6"/>
    <p:sldId id="552" r:id="rId7"/>
    <p:sldId id="574" r:id="rId8"/>
    <p:sldId id="491" r:id="rId9"/>
    <p:sldId id="554" r:id="rId10"/>
    <p:sldId id="488" r:id="rId11"/>
    <p:sldId id="468" r:id="rId12"/>
    <p:sldId id="558" r:id="rId13"/>
    <p:sldId id="563" r:id="rId14"/>
    <p:sldId id="565" r:id="rId15"/>
    <p:sldId id="572" r:id="rId16"/>
    <p:sldId id="587" r:id="rId17"/>
    <p:sldId id="588" r:id="rId18"/>
    <p:sldId id="589" r:id="rId19"/>
    <p:sldId id="530" r:id="rId20"/>
    <p:sldId id="590" r:id="rId21"/>
    <p:sldId id="577" r:id="rId22"/>
    <p:sldId id="527" r:id="rId23"/>
    <p:sldId id="528" r:id="rId24"/>
    <p:sldId id="52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5620" autoAdjust="0"/>
    <p:restoredTop sz="76271" autoAdjust="0"/>
  </p:normalViewPr>
  <p:slideViewPr>
    <p:cSldViewPr>
      <p:cViewPr varScale="1">
        <p:scale>
          <a:sx n="83" d="100"/>
          <a:sy n="83" d="100"/>
        </p:scale>
        <p:origin x="-1182" y="-78"/>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54" d="100"/>
          <a:sy n="54" d="100"/>
        </p:scale>
        <p:origin x="-178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525287591839122"/>
          <c:y val="6.6754663573509079E-2"/>
          <c:w val="0.60773913298012805"/>
          <c:h val="0.53794617872602857"/>
        </c:manualLayout>
      </c:layout>
      <c:radarChart>
        <c:radarStyle val="marker"/>
        <c:varyColors val="0"/>
        <c:ser>
          <c:idx val="0"/>
          <c:order val="0"/>
          <c:tx>
            <c:strRef>
              <c:f>Sheet1!$I$11</c:f>
              <c:strCache>
                <c:ptCount val="1"/>
                <c:pt idx="0">
                  <c:v>Agilent</c:v>
                </c:pt>
              </c:strCache>
            </c:strRef>
          </c:tx>
          <c:cat>
            <c:strRef>
              <c:f>Sheet1!$H$12:$H$16</c:f>
              <c:strCache>
                <c:ptCount val="5"/>
                <c:pt idx="0">
                  <c:v>BW</c:v>
                </c:pt>
                <c:pt idx="1">
                  <c:v>Res</c:v>
                </c:pt>
                <c:pt idx="2">
                  <c:v>THD</c:v>
                </c:pt>
                <c:pt idx="3">
                  <c:v>Jitter</c:v>
                </c:pt>
                <c:pt idx="4">
                  <c:v>Arb</c:v>
                </c:pt>
              </c:strCache>
            </c:strRef>
          </c:cat>
          <c:val>
            <c:numRef>
              <c:f>Sheet1!$I$12:$I$16</c:f>
              <c:numCache>
                <c:formatCode>General</c:formatCode>
                <c:ptCount val="5"/>
                <c:pt idx="0">
                  <c:v>8</c:v>
                </c:pt>
                <c:pt idx="1">
                  <c:v>10</c:v>
                </c:pt>
                <c:pt idx="2">
                  <c:v>10</c:v>
                </c:pt>
                <c:pt idx="3">
                  <c:v>10</c:v>
                </c:pt>
                <c:pt idx="4">
                  <c:v>10</c:v>
                </c:pt>
              </c:numCache>
            </c:numRef>
          </c:val>
        </c:ser>
        <c:ser>
          <c:idx val="1"/>
          <c:order val="1"/>
          <c:tx>
            <c:strRef>
              <c:f>Sheet1!$J$11</c:f>
              <c:strCache>
                <c:ptCount val="1"/>
                <c:pt idx="0">
                  <c:v>Tek</c:v>
                </c:pt>
              </c:strCache>
            </c:strRef>
          </c:tx>
          <c:cat>
            <c:strRef>
              <c:f>Sheet1!$H$12:$H$16</c:f>
              <c:strCache>
                <c:ptCount val="5"/>
                <c:pt idx="0">
                  <c:v>BW</c:v>
                </c:pt>
                <c:pt idx="1">
                  <c:v>Res</c:v>
                </c:pt>
                <c:pt idx="2">
                  <c:v>THD</c:v>
                </c:pt>
                <c:pt idx="3">
                  <c:v>Jitter</c:v>
                </c:pt>
                <c:pt idx="4">
                  <c:v>Arb</c:v>
                </c:pt>
              </c:strCache>
            </c:strRef>
          </c:cat>
          <c:val>
            <c:numRef>
              <c:f>Sheet1!$J$12:$J$16</c:f>
              <c:numCache>
                <c:formatCode>General</c:formatCode>
                <c:ptCount val="5"/>
                <c:pt idx="0">
                  <c:v>10</c:v>
                </c:pt>
                <c:pt idx="1">
                  <c:v>8</c:v>
                </c:pt>
                <c:pt idx="2">
                  <c:v>6</c:v>
                </c:pt>
                <c:pt idx="3">
                  <c:v>5</c:v>
                </c:pt>
                <c:pt idx="4">
                  <c:v>6</c:v>
                </c:pt>
              </c:numCache>
            </c:numRef>
          </c:val>
        </c:ser>
        <c:ser>
          <c:idx val="2"/>
          <c:order val="2"/>
          <c:tx>
            <c:strRef>
              <c:f>Sheet1!$K$11</c:f>
              <c:strCache>
                <c:ptCount val="1"/>
                <c:pt idx="0">
                  <c:v>Tabor</c:v>
                </c:pt>
              </c:strCache>
            </c:strRef>
          </c:tx>
          <c:cat>
            <c:strRef>
              <c:f>Sheet1!$H$12:$H$16</c:f>
              <c:strCache>
                <c:ptCount val="5"/>
                <c:pt idx="0">
                  <c:v>BW</c:v>
                </c:pt>
                <c:pt idx="1">
                  <c:v>Res</c:v>
                </c:pt>
                <c:pt idx="2">
                  <c:v>THD</c:v>
                </c:pt>
                <c:pt idx="3">
                  <c:v>Jitter</c:v>
                </c:pt>
                <c:pt idx="4">
                  <c:v>Arb</c:v>
                </c:pt>
              </c:strCache>
            </c:strRef>
          </c:cat>
          <c:val>
            <c:numRef>
              <c:f>Sheet1!$K$12:$K$16</c:f>
              <c:numCache>
                <c:formatCode>General</c:formatCode>
                <c:ptCount val="5"/>
                <c:pt idx="0">
                  <c:v>10</c:v>
                </c:pt>
                <c:pt idx="1">
                  <c:v>8</c:v>
                </c:pt>
                <c:pt idx="2">
                  <c:v>7</c:v>
                </c:pt>
                <c:pt idx="3">
                  <c:v>5</c:v>
                </c:pt>
                <c:pt idx="4">
                  <c:v>7</c:v>
                </c:pt>
              </c:numCache>
            </c:numRef>
          </c:val>
        </c:ser>
        <c:ser>
          <c:idx val="3"/>
          <c:order val="3"/>
          <c:tx>
            <c:strRef>
              <c:f>Sheet1!$L$11</c:f>
              <c:strCache>
                <c:ptCount val="1"/>
                <c:pt idx="0">
                  <c:v>Rigol</c:v>
                </c:pt>
              </c:strCache>
            </c:strRef>
          </c:tx>
          <c:cat>
            <c:strRef>
              <c:f>Sheet1!$H$12:$H$16</c:f>
              <c:strCache>
                <c:ptCount val="5"/>
                <c:pt idx="0">
                  <c:v>BW</c:v>
                </c:pt>
                <c:pt idx="1">
                  <c:v>Res</c:v>
                </c:pt>
                <c:pt idx="2">
                  <c:v>THD</c:v>
                </c:pt>
                <c:pt idx="3">
                  <c:v>Jitter</c:v>
                </c:pt>
                <c:pt idx="4">
                  <c:v>Arb</c:v>
                </c:pt>
              </c:strCache>
            </c:strRef>
          </c:cat>
          <c:val>
            <c:numRef>
              <c:f>Sheet1!$L$12:$L$16</c:f>
              <c:numCache>
                <c:formatCode>General</c:formatCode>
                <c:ptCount val="5"/>
                <c:pt idx="0">
                  <c:v>8</c:v>
                </c:pt>
                <c:pt idx="1">
                  <c:v>8</c:v>
                </c:pt>
                <c:pt idx="2">
                  <c:v>6</c:v>
                </c:pt>
                <c:pt idx="3">
                  <c:v>2</c:v>
                </c:pt>
                <c:pt idx="4">
                  <c:v>3</c:v>
                </c:pt>
              </c:numCache>
            </c:numRef>
          </c:val>
        </c:ser>
        <c:dLbls>
          <c:showLegendKey val="0"/>
          <c:showVal val="0"/>
          <c:showCatName val="0"/>
          <c:showSerName val="0"/>
          <c:showPercent val="0"/>
          <c:showBubbleSize val="0"/>
        </c:dLbls>
        <c:axId val="40184064"/>
        <c:axId val="40194048"/>
      </c:radarChart>
      <c:catAx>
        <c:axId val="40184064"/>
        <c:scaling>
          <c:orientation val="minMax"/>
        </c:scaling>
        <c:delete val="0"/>
        <c:axPos val="b"/>
        <c:majorGridlines/>
        <c:majorTickMark val="out"/>
        <c:minorTickMark val="none"/>
        <c:tickLblPos val="nextTo"/>
        <c:txPr>
          <a:bodyPr/>
          <a:lstStyle/>
          <a:p>
            <a:pPr>
              <a:defRPr sz="1600"/>
            </a:pPr>
            <a:endParaRPr lang="en-US"/>
          </a:p>
        </c:txPr>
        <c:crossAx val="40194048"/>
        <c:crosses val="autoZero"/>
        <c:auto val="1"/>
        <c:lblAlgn val="ctr"/>
        <c:lblOffset val="100"/>
        <c:noMultiLvlLbl val="0"/>
      </c:catAx>
      <c:valAx>
        <c:axId val="40194048"/>
        <c:scaling>
          <c:orientation val="minMax"/>
        </c:scaling>
        <c:delete val="0"/>
        <c:axPos val="l"/>
        <c:majorGridlines/>
        <c:numFmt formatCode="General" sourceLinked="1"/>
        <c:majorTickMark val="cross"/>
        <c:minorTickMark val="none"/>
        <c:tickLblPos val="nextTo"/>
        <c:crossAx val="40184064"/>
        <c:crosses val="autoZero"/>
        <c:crossBetween val="between"/>
      </c:valAx>
    </c:plotArea>
    <c:legend>
      <c:legendPos val="r"/>
      <c:layout>
        <c:manualLayout>
          <c:xMode val="edge"/>
          <c:yMode val="edge"/>
          <c:x val="0.26916231010157177"/>
          <c:y val="0.65004149728506322"/>
          <c:w val="0.21251412346690954"/>
          <c:h val="0.30884986605621723"/>
        </c:manualLayout>
      </c:layout>
      <c:overlay val="0"/>
      <c:txPr>
        <a:bodyPr/>
        <a:lstStyle/>
        <a:p>
          <a:pPr>
            <a:defRPr sz="1600">
              <a:latin typeface="+mn-lt"/>
            </a:defRPr>
          </a:pPr>
          <a:endParaRPr lang="en-US"/>
        </a:p>
      </c:txPr>
    </c:legend>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956514357638549"/>
          <c:y val="6.8056601910129272E-2"/>
          <c:w val="0.60476515528495745"/>
          <c:h val="0.52699009837955235"/>
        </c:manualLayout>
      </c:layout>
      <c:radarChart>
        <c:radarStyle val="marker"/>
        <c:varyColors val="0"/>
        <c:ser>
          <c:idx val="0"/>
          <c:order val="0"/>
          <c:tx>
            <c:strRef>
              <c:f>Sheet1!$I$22</c:f>
              <c:strCache>
                <c:ptCount val="1"/>
                <c:pt idx="0">
                  <c:v>Agilent</c:v>
                </c:pt>
              </c:strCache>
            </c:strRef>
          </c:tx>
          <c:cat>
            <c:strRef>
              <c:f>Sheet1!$H$23:$H$27</c:f>
              <c:strCache>
                <c:ptCount val="5"/>
                <c:pt idx="0">
                  <c:v>BW</c:v>
                </c:pt>
                <c:pt idx="1">
                  <c:v>Res</c:v>
                </c:pt>
                <c:pt idx="2">
                  <c:v>THD</c:v>
                </c:pt>
                <c:pt idx="3">
                  <c:v>Jitter</c:v>
                </c:pt>
                <c:pt idx="4">
                  <c:v>Arb</c:v>
                </c:pt>
              </c:strCache>
            </c:strRef>
          </c:cat>
          <c:val>
            <c:numRef>
              <c:f>Sheet1!$I$23:$I$27</c:f>
              <c:numCache>
                <c:formatCode>General</c:formatCode>
                <c:ptCount val="5"/>
                <c:pt idx="0">
                  <c:v>10</c:v>
                </c:pt>
                <c:pt idx="1">
                  <c:v>10</c:v>
                </c:pt>
                <c:pt idx="2">
                  <c:v>10</c:v>
                </c:pt>
                <c:pt idx="3">
                  <c:v>10</c:v>
                </c:pt>
                <c:pt idx="4">
                  <c:v>10</c:v>
                </c:pt>
              </c:numCache>
            </c:numRef>
          </c:val>
        </c:ser>
        <c:ser>
          <c:idx val="1"/>
          <c:order val="1"/>
          <c:tx>
            <c:strRef>
              <c:f>Sheet1!$J$22</c:f>
              <c:strCache>
                <c:ptCount val="1"/>
                <c:pt idx="0">
                  <c:v>Tek</c:v>
                </c:pt>
              </c:strCache>
            </c:strRef>
          </c:tx>
          <c:cat>
            <c:strRef>
              <c:f>Sheet1!$H$23:$H$27</c:f>
              <c:strCache>
                <c:ptCount val="5"/>
                <c:pt idx="0">
                  <c:v>BW</c:v>
                </c:pt>
                <c:pt idx="1">
                  <c:v>Res</c:v>
                </c:pt>
                <c:pt idx="2">
                  <c:v>THD</c:v>
                </c:pt>
                <c:pt idx="3">
                  <c:v>Jitter</c:v>
                </c:pt>
                <c:pt idx="4">
                  <c:v>Arb</c:v>
                </c:pt>
              </c:strCache>
            </c:strRef>
          </c:cat>
          <c:val>
            <c:numRef>
              <c:f>Sheet1!$J$23:$J$27</c:f>
              <c:numCache>
                <c:formatCode>General</c:formatCode>
                <c:ptCount val="5"/>
                <c:pt idx="0">
                  <c:v>8</c:v>
                </c:pt>
                <c:pt idx="1">
                  <c:v>8</c:v>
                </c:pt>
                <c:pt idx="2">
                  <c:v>6</c:v>
                </c:pt>
                <c:pt idx="3">
                  <c:v>5</c:v>
                </c:pt>
                <c:pt idx="4">
                  <c:v>6</c:v>
                </c:pt>
              </c:numCache>
            </c:numRef>
          </c:val>
        </c:ser>
        <c:ser>
          <c:idx val="2"/>
          <c:order val="2"/>
          <c:tx>
            <c:strRef>
              <c:f>Sheet1!$K$22</c:f>
              <c:strCache>
                <c:ptCount val="1"/>
                <c:pt idx="0">
                  <c:v>Tabor</c:v>
                </c:pt>
              </c:strCache>
            </c:strRef>
          </c:tx>
          <c:cat>
            <c:strRef>
              <c:f>Sheet1!$H$23:$H$27</c:f>
              <c:strCache>
                <c:ptCount val="5"/>
                <c:pt idx="0">
                  <c:v>BW</c:v>
                </c:pt>
                <c:pt idx="1">
                  <c:v>Res</c:v>
                </c:pt>
                <c:pt idx="2">
                  <c:v>THD</c:v>
                </c:pt>
                <c:pt idx="3">
                  <c:v>Jitter</c:v>
                </c:pt>
                <c:pt idx="4">
                  <c:v>Arb</c:v>
                </c:pt>
              </c:strCache>
            </c:strRef>
          </c:cat>
          <c:val>
            <c:numRef>
              <c:f>Sheet1!$K$23:$K$27</c:f>
              <c:numCache>
                <c:formatCode>General</c:formatCode>
                <c:ptCount val="5"/>
                <c:pt idx="0">
                  <c:v>8</c:v>
                </c:pt>
                <c:pt idx="1">
                  <c:v>8</c:v>
                </c:pt>
                <c:pt idx="2">
                  <c:v>7</c:v>
                </c:pt>
                <c:pt idx="3">
                  <c:v>5</c:v>
                </c:pt>
                <c:pt idx="4">
                  <c:v>7</c:v>
                </c:pt>
              </c:numCache>
            </c:numRef>
          </c:val>
        </c:ser>
        <c:ser>
          <c:idx val="3"/>
          <c:order val="3"/>
          <c:tx>
            <c:strRef>
              <c:f>Sheet1!$L$22</c:f>
              <c:strCache>
                <c:ptCount val="1"/>
                <c:pt idx="0">
                  <c:v>Rigol</c:v>
                </c:pt>
              </c:strCache>
            </c:strRef>
          </c:tx>
          <c:cat>
            <c:strRef>
              <c:f>Sheet1!$H$23:$H$27</c:f>
              <c:strCache>
                <c:ptCount val="5"/>
                <c:pt idx="0">
                  <c:v>BW</c:v>
                </c:pt>
                <c:pt idx="1">
                  <c:v>Res</c:v>
                </c:pt>
                <c:pt idx="2">
                  <c:v>THD</c:v>
                </c:pt>
                <c:pt idx="3">
                  <c:v>Jitter</c:v>
                </c:pt>
                <c:pt idx="4">
                  <c:v>Arb</c:v>
                </c:pt>
              </c:strCache>
            </c:strRef>
          </c:cat>
          <c:val>
            <c:numRef>
              <c:f>Sheet1!$L$23:$L$27</c:f>
              <c:numCache>
                <c:formatCode>General</c:formatCode>
                <c:ptCount val="5"/>
                <c:pt idx="0">
                  <c:v>10</c:v>
                </c:pt>
                <c:pt idx="1">
                  <c:v>8</c:v>
                </c:pt>
                <c:pt idx="2">
                  <c:v>6</c:v>
                </c:pt>
                <c:pt idx="3">
                  <c:v>2</c:v>
                </c:pt>
                <c:pt idx="4">
                  <c:v>3</c:v>
                </c:pt>
              </c:numCache>
            </c:numRef>
          </c:val>
        </c:ser>
        <c:dLbls>
          <c:showLegendKey val="0"/>
          <c:showVal val="0"/>
          <c:showCatName val="0"/>
          <c:showSerName val="0"/>
          <c:showPercent val="0"/>
          <c:showBubbleSize val="0"/>
        </c:dLbls>
        <c:axId val="40216832"/>
        <c:axId val="40218624"/>
      </c:radarChart>
      <c:catAx>
        <c:axId val="40216832"/>
        <c:scaling>
          <c:orientation val="minMax"/>
        </c:scaling>
        <c:delete val="0"/>
        <c:axPos val="b"/>
        <c:majorGridlines/>
        <c:majorTickMark val="out"/>
        <c:minorTickMark val="none"/>
        <c:tickLblPos val="nextTo"/>
        <c:txPr>
          <a:bodyPr/>
          <a:lstStyle/>
          <a:p>
            <a:pPr>
              <a:defRPr sz="1600"/>
            </a:pPr>
            <a:endParaRPr lang="en-US"/>
          </a:p>
        </c:txPr>
        <c:crossAx val="40218624"/>
        <c:crosses val="autoZero"/>
        <c:auto val="1"/>
        <c:lblAlgn val="ctr"/>
        <c:lblOffset val="100"/>
        <c:noMultiLvlLbl val="0"/>
      </c:catAx>
      <c:valAx>
        <c:axId val="40218624"/>
        <c:scaling>
          <c:orientation val="minMax"/>
        </c:scaling>
        <c:delete val="0"/>
        <c:axPos val="l"/>
        <c:majorGridlines/>
        <c:numFmt formatCode="General" sourceLinked="1"/>
        <c:majorTickMark val="cross"/>
        <c:minorTickMark val="none"/>
        <c:tickLblPos val="nextTo"/>
        <c:crossAx val="40216832"/>
        <c:crosses val="autoZero"/>
        <c:crossBetween val="between"/>
      </c:valAx>
    </c:plotArea>
    <c:legend>
      <c:legendPos val="r"/>
      <c:layout>
        <c:manualLayout>
          <c:xMode val="edge"/>
          <c:yMode val="edge"/>
          <c:x val="0.23050060006439721"/>
          <c:y val="0.64262177866764725"/>
          <c:w val="0.23187026900447852"/>
          <c:h val="0.30226245211822522"/>
        </c:manualLayout>
      </c:layout>
      <c:overlay val="0"/>
      <c:txPr>
        <a:bodyPr/>
        <a:lstStyle/>
        <a:p>
          <a:pPr>
            <a:defRPr sz="1600"/>
          </a:pPr>
          <a:endParaRPr lang="en-US"/>
        </a:p>
      </c:txPr>
    </c:legend>
    <c:plotVisOnly val="1"/>
    <c:dispBlanksAs val="gap"/>
    <c:showDLblsOverMax val="0"/>
  </c:chart>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8EE93C-6BB8-4021-9257-B0C6157D81E9}"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239DDFBD-1AD5-4C42-9488-B769A977AD5D}">
      <dgm:prSet phldrT="[Text]"/>
      <dgm:spPr/>
      <dgm:t>
        <a:bodyPr/>
        <a:lstStyle/>
        <a:p>
          <a:r>
            <a:rPr lang="en-US" dirty="0" smtClean="0"/>
            <a:t>Early waveform generators</a:t>
          </a:r>
          <a:endParaRPr lang="en-US" dirty="0"/>
        </a:p>
      </dgm:t>
    </dgm:pt>
    <dgm:pt modelId="{14070E5C-FD7E-44CB-9B2A-C0490988B58E}" type="parTrans" cxnId="{AB88BF28-1E64-4ABF-9486-F6887C228A08}">
      <dgm:prSet/>
      <dgm:spPr/>
      <dgm:t>
        <a:bodyPr/>
        <a:lstStyle/>
        <a:p>
          <a:endParaRPr lang="en-US"/>
        </a:p>
      </dgm:t>
    </dgm:pt>
    <dgm:pt modelId="{35023E9A-F436-4F96-8F42-B9F82BDF99EC}" type="sibTrans" cxnId="{AB88BF28-1E64-4ABF-9486-F6887C228A08}">
      <dgm:prSet/>
      <dgm:spPr/>
      <dgm:t>
        <a:bodyPr/>
        <a:lstStyle/>
        <a:p>
          <a:endParaRPr lang="en-US" dirty="0"/>
        </a:p>
      </dgm:t>
    </dgm:pt>
    <dgm:pt modelId="{847B4F78-E065-4C7B-AD3C-42B23BC4ACFD}">
      <dgm:prSet phldrT="[Text]"/>
      <dgm:spPr/>
      <dgm:t>
        <a:bodyPr/>
        <a:lstStyle/>
        <a:p>
          <a:r>
            <a:rPr lang="en-US" dirty="0" smtClean="0"/>
            <a:t>Separate instruments</a:t>
          </a:r>
          <a:endParaRPr lang="en-US" dirty="0"/>
        </a:p>
      </dgm:t>
    </dgm:pt>
    <dgm:pt modelId="{0A95ACD7-21E2-4251-9488-DD192F346B9A}" type="parTrans" cxnId="{AFBB2D18-259F-4C99-9E83-5745D07FB2ED}">
      <dgm:prSet/>
      <dgm:spPr/>
      <dgm:t>
        <a:bodyPr/>
        <a:lstStyle/>
        <a:p>
          <a:endParaRPr lang="en-US"/>
        </a:p>
      </dgm:t>
    </dgm:pt>
    <dgm:pt modelId="{10319FD1-C559-4206-BBE9-4794E6974AA2}" type="sibTrans" cxnId="{AFBB2D18-259F-4C99-9E83-5745D07FB2ED}">
      <dgm:prSet/>
      <dgm:spPr/>
      <dgm:t>
        <a:bodyPr/>
        <a:lstStyle/>
        <a:p>
          <a:endParaRPr lang="en-US"/>
        </a:p>
      </dgm:t>
    </dgm:pt>
    <dgm:pt modelId="{ECFC4498-9CA9-4944-BA73-BCD426EFBDCB}">
      <dgm:prSet phldrT="[Text]"/>
      <dgm:spPr/>
      <dgm:t>
        <a:bodyPr/>
        <a:lstStyle/>
        <a:p>
          <a:r>
            <a:rPr lang="en-US" dirty="0" smtClean="0"/>
            <a:t>DDS-based generators</a:t>
          </a:r>
          <a:endParaRPr lang="en-US" dirty="0"/>
        </a:p>
      </dgm:t>
    </dgm:pt>
    <dgm:pt modelId="{799739EF-F621-49B8-9705-8FEA780E08AD}" type="parTrans" cxnId="{BA74FDCA-69B1-4737-8ACB-5B229CC3AD4C}">
      <dgm:prSet/>
      <dgm:spPr/>
      <dgm:t>
        <a:bodyPr/>
        <a:lstStyle/>
        <a:p>
          <a:endParaRPr lang="en-US"/>
        </a:p>
      </dgm:t>
    </dgm:pt>
    <dgm:pt modelId="{35332D18-2616-4F06-8730-F791FC8B3248}" type="sibTrans" cxnId="{BA74FDCA-69B1-4737-8ACB-5B229CC3AD4C}">
      <dgm:prSet/>
      <dgm:spPr/>
      <dgm:t>
        <a:bodyPr/>
        <a:lstStyle/>
        <a:p>
          <a:endParaRPr lang="en-US" dirty="0"/>
        </a:p>
      </dgm:t>
    </dgm:pt>
    <dgm:pt modelId="{6FB20F87-6F19-4C41-A66D-FD8AC395FE48}">
      <dgm:prSet phldrT="[Text]"/>
      <dgm:spPr/>
      <dgm:t>
        <a:bodyPr/>
        <a:lstStyle/>
        <a:p>
          <a:r>
            <a:rPr lang="en-US" dirty="0" smtClean="0"/>
            <a:t>Much better frequency stability</a:t>
          </a:r>
          <a:endParaRPr lang="en-US" dirty="0"/>
        </a:p>
      </dgm:t>
    </dgm:pt>
    <dgm:pt modelId="{8E782DCF-A249-47F9-A05E-385157E94CA5}" type="parTrans" cxnId="{CE000DFD-5F50-4044-9F9E-2F1E1DD83FFA}">
      <dgm:prSet/>
      <dgm:spPr/>
      <dgm:t>
        <a:bodyPr/>
        <a:lstStyle/>
        <a:p>
          <a:endParaRPr lang="en-US"/>
        </a:p>
      </dgm:t>
    </dgm:pt>
    <dgm:pt modelId="{F7E86637-FB65-4587-BB41-67A70F9029AE}" type="sibTrans" cxnId="{CE000DFD-5F50-4044-9F9E-2F1E1DD83FFA}">
      <dgm:prSet/>
      <dgm:spPr/>
      <dgm:t>
        <a:bodyPr/>
        <a:lstStyle/>
        <a:p>
          <a:endParaRPr lang="en-US"/>
        </a:p>
      </dgm:t>
    </dgm:pt>
    <dgm:pt modelId="{6A7E58F5-8F63-4A7F-8AA9-53B030747B94}">
      <dgm:prSet phldrT="[Text]"/>
      <dgm:spPr/>
      <dgm:t>
        <a:bodyPr/>
        <a:lstStyle/>
        <a:p>
          <a:r>
            <a:rPr lang="en-US" b="1" dirty="0" smtClean="0">
              <a:solidFill>
                <a:srgbClr val="FFFF00"/>
              </a:solidFill>
            </a:rPr>
            <a:t>Trueform technology</a:t>
          </a:r>
          <a:r>
            <a:rPr lang="en-US" dirty="0" smtClean="0"/>
            <a:t>: the next  generation</a:t>
          </a:r>
          <a:endParaRPr lang="en-US" dirty="0"/>
        </a:p>
      </dgm:t>
    </dgm:pt>
    <dgm:pt modelId="{E9D3CB59-3F2E-4CD5-911B-EBBD30EA2BEC}" type="parTrans" cxnId="{1DD2550A-DDD9-4EBA-9540-D3EA3BE09DA2}">
      <dgm:prSet/>
      <dgm:spPr/>
      <dgm:t>
        <a:bodyPr/>
        <a:lstStyle/>
        <a:p>
          <a:endParaRPr lang="en-US"/>
        </a:p>
      </dgm:t>
    </dgm:pt>
    <dgm:pt modelId="{D41C9BCE-0817-4B66-AB87-085ACD917B52}" type="sibTrans" cxnId="{1DD2550A-DDD9-4EBA-9540-D3EA3BE09DA2}">
      <dgm:prSet/>
      <dgm:spPr/>
      <dgm:t>
        <a:bodyPr/>
        <a:lstStyle/>
        <a:p>
          <a:endParaRPr lang="en-US"/>
        </a:p>
      </dgm:t>
    </dgm:pt>
    <dgm:pt modelId="{F60F0934-419D-4231-AE40-90369238B882}">
      <dgm:prSet phldrT="[Text]"/>
      <dgm:spPr/>
      <dgm:t>
        <a:bodyPr/>
        <a:lstStyle/>
        <a:p>
          <a:r>
            <a:rPr lang="en-US" dirty="0" smtClean="0"/>
            <a:t>Exclusive sampling technology</a:t>
          </a:r>
          <a:endParaRPr lang="en-US" dirty="0"/>
        </a:p>
      </dgm:t>
    </dgm:pt>
    <dgm:pt modelId="{D68E84F4-C70F-4D02-A452-8458E435CF12}" type="parTrans" cxnId="{92CD3593-F2D3-45F4-BB4C-98C315997145}">
      <dgm:prSet/>
      <dgm:spPr/>
      <dgm:t>
        <a:bodyPr/>
        <a:lstStyle/>
        <a:p>
          <a:endParaRPr lang="en-US"/>
        </a:p>
      </dgm:t>
    </dgm:pt>
    <dgm:pt modelId="{A43E9DA4-2874-4FD2-8C7F-63749C9BBB81}" type="sibTrans" cxnId="{92CD3593-F2D3-45F4-BB4C-98C315997145}">
      <dgm:prSet/>
      <dgm:spPr/>
      <dgm:t>
        <a:bodyPr/>
        <a:lstStyle/>
        <a:p>
          <a:endParaRPr lang="en-US"/>
        </a:p>
      </dgm:t>
    </dgm:pt>
    <dgm:pt modelId="{18AB6A92-8F8A-46C9-87C9-0683A1E7C045}">
      <dgm:prSet phldrT="[Text]"/>
      <dgm:spPr/>
      <dgm:t>
        <a:bodyPr/>
        <a:lstStyle/>
        <a:p>
          <a:r>
            <a:rPr lang="en-US" dirty="0" smtClean="0"/>
            <a:t>Point-per-clock arbitrary waveform generator</a:t>
          </a:r>
          <a:endParaRPr lang="en-US" dirty="0"/>
        </a:p>
      </dgm:t>
    </dgm:pt>
    <dgm:pt modelId="{DBCF1ED4-81C1-4A38-AE5B-9C73F072E5FF}" type="parTrans" cxnId="{328AD0B9-805F-477E-BAA2-34B1A64E189C}">
      <dgm:prSet/>
      <dgm:spPr/>
      <dgm:t>
        <a:bodyPr/>
        <a:lstStyle/>
        <a:p>
          <a:endParaRPr lang="en-US"/>
        </a:p>
      </dgm:t>
    </dgm:pt>
    <dgm:pt modelId="{3EF9BC26-3FCE-45A6-A505-63D8402823F9}" type="sibTrans" cxnId="{328AD0B9-805F-477E-BAA2-34B1A64E189C}">
      <dgm:prSet/>
      <dgm:spPr/>
      <dgm:t>
        <a:bodyPr/>
        <a:lstStyle/>
        <a:p>
          <a:endParaRPr lang="en-US"/>
        </a:p>
      </dgm:t>
    </dgm:pt>
    <dgm:pt modelId="{DA7145A9-B421-4539-80E9-E5A4B57748D0}">
      <dgm:prSet phldrT="[Text]"/>
      <dgm:spPr/>
      <dgm:t>
        <a:bodyPr/>
        <a:lstStyle/>
        <a:p>
          <a:r>
            <a:rPr lang="en-US" dirty="0" smtClean="0"/>
            <a:t>Function generator  w/counter for verifying accuracy</a:t>
          </a:r>
          <a:endParaRPr lang="en-US" dirty="0"/>
        </a:p>
      </dgm:t>
    </dgm:pt>
    <dgm:pt modelId="{1AB58005-7F2D-4192-8270-E61E20E907BC}" type="parTrans" cxnId="{79CD32F8-BBDD-447E-B9F7-AD2C8E88BD4F}">
      <dgm:prSet/>
      <dgm:spPr/>
      <dgm:t>
        <a:bodyPr/>
        <a:lstStyle/>
        <a:p>
          <a:endParaRPr lang="en-US"/>
        </a:p>
      </dgm:t>
    </dgm:pt>
    <dgm:pt modelId="{F02523FC-F6F9-45F5-BC7C-D7E8AC607C34}" type="sibTrans" cxnId="{79CD32F8-BBDD-447E-B9F7-AD2C8E88BD4F}">
      <dgm:prSet/>
      <dgm:spPr/>
      <dgm:t>
        <a:bodyPr/>
        <a:lstStyle/>
        <a:p>
          <a:endParaRPr lang="en-US"/>
        </a:p>
      </dgm:t>
    </dgm:pt>
    <dgm:pt modelId="{527E8F5D-9B5F-44D9-85E1-D2C441690D48}">
      <dgm:prSet phldrT="[Text]"/>
      <dgm:spPr/>
      <dgm:t>
        <a:bodyPr/>
        <a:lstStyle/>
        <a:p>
          <a:r>
            <a:rPr lang="en-US" dirty="0" smtClean="0"/>
            <a:t>Addition of pseudo-arbitrary waveforms</a:t>
          </a:r>
          <a:endParaRPr lang="en-US" dirty="0"/>
        </a:p>
      </dgm:t>
    </dgm:pt>
    <dgm:pt modelId="{0208DF17-5F69-4B19-A592-84933ADBE4C5}" type="parTrans" cxnId="{0B33B308-3429-452A-A95B-C8C54C08C684}">
      <dgm:prSet/>
      <dgm:spPr/>
      <dgm:t>
        <a:bodyPr/>
        <a:lstStyle/>
        <a:p>
          <a:endParaRPr lang="en-US"/>
        </a:p>
      </dgm:t>
    </dgm:pt>
    <dgm:pt modelId="{B7A9DA8B-8A1E-4637-AF86-D093C62E0B00}" type="sibTrans" cxnId="{0B33B308-3429-452A-A95B-C8C54C08C684}">
      <dgm:prSet/>
      <dgm:spPr/>
      <dgm:t>
        <a:bodyPr/>
        <a:lstStyle/>
        <a:p>
          <a:endParaRPr lang="en-US"/>
        </a:p>
      </dgm:t>
    </dgm:pt>
    <dgm:pt modelId="{57A8199B-4EE3-4462-B676-D2CC56E8F1E7}">
      <dgm:prSet phldrT="[Text]"/>
      <dgm:spPr/>
      <dgm:t>
        <a:bodyPr/>
        <a:lstStyle/>
        <a:p>
          <a:r>
            <a:rPr lang="en-US" dirty="0" smtClean="0"/>
            <a:t>Tracking filter allows clean, alias-free signals </a:t>
          </a:r>
          <a:endParaRPr lang="en-US" dirty="0"/>
        </a:p>
      </dgm:t>
    </dgm:pt>
    <dgm:pt modelId="{BCE90EE1-9FCF-450A-969C-1DBBE06CB8C6}" type="parTrans" cxnId="{A4AE373E-2061-4D35-8790-7D226FF1AD7A}">
      <dgm:prSet/>
      <dgm:spPr/>
      <dgm:t>
        <a:bodyPr/>
        <a:lstStyle/>
        <a:p>
          <a:endParaRPr lang="en-US"/>
        </a:p>
      </dgm:t>
    </dgm:pt>
    <dgm:pt modelId="{5E5E7218-9342-4069-9BB6-F19D04551F9B}" type="sibTrans" cxnId="{A4AE373E-2061-4D35-8790-7D226FF1AD7A}">
      <dgm:prSet/>
      <dgm:spPr/>
      <dgm:t>
        <a:bodyPr/>
        <a:lstStyle/>
        <a:p>
          <a:endParaRPr lang="en-US"/>
        </a:p>
      </dgm:t>
    </dgm:pt>
    <dgm:pt modelId="{892FF1CC-45C5-4926-8C05-483A9F6C6077}">
      <dgm:prSet phldrT="[Text]"/>
      <dgm:spPr/>
      <dgm:t>
        <a:bodyPr/>
        <a:lstStyle/>
        <a:p>
          <a:r>
            <a:rPr lang="en-US" dirty="0" smtClean="0"/>
            <a:t>true point-by-point arbitrary waveforms </a:t>
          </a:r>
          <a:endParaRPr lang="en-US" dirty="0"/>
        </a:p>
      </dgm:t>
    </dgm:pt>
    <dgm:pt modelId="{7A8878D9-A939-4954-B8D1-C7347D1676C0}" type="parTrans" cxnId="{694A2F09-516E-4E06-88D2-CD15774CC686}">
      <dgm:prSet/>
      <dgm:spPr/>
      <dgm:t>
        <a:bodyPr/>
        <a:lstStyle/>
        <a:p>
          <a:endParaRPr lang="en-US"/>
        </a:p>
      </dgm:t>
    </dgm:pt>
    <dgm:pt modelId="{813C2C37-6326-4D90-835F-5A8CD1403ADC}" type="sibTrans" cxnId="{694A2F09-516E-4E06-88D2-CD15774CC686}">
      <dgm:prSet/>
      <dgm:spPr/>
      <dgm:t>
        <a:bodyPr/>
        <a:lstStyle/>
        <a:p>
          <a:endParaRPr lang="en-US"/>
        </a:p>
      </dgm:t>
    </dgm:pt>
    <dgm:pt modelId="{1857D129-9B1F-440B-BB3B-C1C58222229C}">
      <dgm:prSet phldrT="[Text]"/>
      <dgm:spPr/>
      <dgm:t>
        <a:bodyPr/>
        <a:lstStyle/>
        <a:p>
          <a:r>
            <a:rPr lang="en-US" dirty="0" smtClean="0"/>
            <a:t>Relatively expensive</a:t>
          </a:r>
          <a:endParaRPr lang="en-US" dirty="0"/>
        </a:p>
      </dgm:t>
    </dgm:pt>
    <dgm:pt modelId="{CF63DBFD-DD4C-4AF3-BB56-1B961AEBB750}" type="parTrans" cxnId="{B6D631F1-491B-45D5-B54A-B16AE5720588}">
      <dgm:prSet/>
      <dgm:spPr/>
      <dgm:t>
        <a:bodyPr/>
        <a:lstStyle/>
        <a:p>
          <a:endParaRPr lang="en-US"/>
        </a:p>
      </dgm:t>
    </dgm:pt>
    <dgm:pt modelId="{C63978A2-C82A-4748-B96C-DF203075AE54}" type="sibTrans" cxnId="{B6D631F1-491B-45D5-B54A-B16AE5720588}">
      <dgm:prSet/>
      <dgm:spPr/>
      <dgm:t>
        <a:bodyPr/>
        <a:lstStyle/>
        <a:p>
          <a:endParaRPr lang="en-US"/>
        </a:p>
      </dgm:t>
    </dgm:pt>
    <dgm:pt modelId="{3E36FFCF-3D92-4C8C-BF76-46FFAE073201}">
      <dgm:prSet phldrT="[Text]"/>
      <dgm:spPr/>
      <dgm:t>
        <a:bodyPr/>
        <a:lstStyle/>
        <a:p>
          <a:r>
            <a:rPr lang="en-US" dirty="0" smtClean="0"/>
            <a:t>Issues with playing arbitrary waveforms</a:t>
          </a:r>
          <a:endParaRPr lang="en-US" dirty="0"/>
        </a:p>
      </dgm:t>
    </dgm:pt>
    <dgm:pt modelId="{9B062459-07A4-4CE0-BE9A-91A7B69679B5}" type="parTrans" cxnId="{0115D50D-2F8D-4A57-A546-8E9B3369E48A}">
      <dgm:prSet/>
      <dgm:spPr/>
      <dgm:t>
        <a:bodyPr/>
        <a:lstStyle/>
        <a:p>
          <a:endParaRPr lang="en-US"/>
        </a:p>
      </dgm:t>
    </dgm:pt>
    <dgm:pt modelId="{6974E72E-93B8-4AAC-87A4-390F61294B85}" type="sibTrans" cxnId="{0115D50D-2F8D-4A57-A546-8E9B3369E48A}">
      <dgm:prSet/>
      <dgm:spPr/>
      <dgm:t>
        <a:bodyPr/>
        <a:lstStyle/>
        <a:p>
          <a:endParaRPr lang="en-US"/>
        </a:p>
      </dgm:t>
    </dgm:pt>
    <dgm:pt modelId="{669FD77A-CFA3-44C2-82A0-00D351490E3A}">
      <dgm:prSet phldrT="[Text]"/>
      <dgm:spPr/>
      <dgm:t>
        <a:bodyPr/>
        <a:lstStyle/>
        <a:p>
          <a:r>
            <a:rPr lang="en-US" dirty="0" smtClean="0"/>
            <a:t>10x lower jitter than DDS</a:t>
          </a:r>
          <a:endParaRPr lang="en-US" dirty="0"/>
        </a:p>
      </dgm:t>
    </dgm:pt>
    <dgm:pt modelId="{AE7E4BD4-EABB-4FA5-855A-86DA36F6F999}" type="parTrans" cxnId="{5CFFCCF3-A897-4A69-9586-9415351C61FE}">
      <dgm:prSet/>
      <dgm:spPr/>
      <dgm:t>
        <a:bodyPr/>
        <a:lstStyle/>
        <a:p>
          <a:endParaRPr lang="en-US"/>
        </a:p>
      </dgm:t>
    </dgm:pt>
    <dgm:pt modelId="{ED7F7AB8-A45D-4A50-BE33-43AFE151BD21}" type="sibTrans" cxnId="{5CFFCCF3-A897-4A69-9586-9415351C61FE}">
      <dgm:prSet/>
      <dgm:spPr/>
      <dgm:t>
        <a:bodyPr/>
        <a:lstStyle/>
        <a:p>
          <a:endParaRPr lang="en-US"/>
        </a:p>
      </dgm:t>
    </dgm:pt>
    <dgm:pt modelId="{ED370606-E542-4DF4-808D-395B36E4E898}">
      <dgm:prSet phldrT="[Text]"/>
      <dgm:spPr/>
      <dgm:t>
        <a:bodyPr/>
        <a:lstStyle/>
        <a:p>
          <a:r>
            <a:rPr lang="en-US" dirty="0" smtClean="0"/>
            <a:t>Not exclusive to any vendor</a:t>
          </a:r>
          <a:endParaRPr lang="en-US" dirty="0"/>
        </a:p>
      </dgm:t>
    </dgm:pt>
    <dgm:pt modelId="{F08C2919-F0C4-417B-9587-B808626BF7EC}" type="parTrans" cxnId="{0A17F411-0854-4F48-89B1-1DA8E2FE8540}">
      <dgm:prSet/>
      <dgm:spPr/>
      <dgm:t>
        <a:bodyPr/>
        <a:lstStyle/>
        <a:p>
          <a:endParaRPr lang="en-US"/>
        </a:p>
      </dgm:t>
    </dgm:pt>
    <dgm:pt modelId="{3D1925CD-8032-4D91-8575-1C09D87F4CEF}" type="sibTrans" cxnId="{0A17F411-0854-4F48-89B1-1DA8E2FE8540}">
      <dgm:prSet/>
      <dgm:spPr/>
      <dgm:t>
        <a:bodyPr/>
        <a:lstStyle/>
        <a:p>
          <a:endParaRPr lang="en-US"/>
        </a:p>
      </dgm:t>
    </dgm:pt>
    <dgm:pt modelId="{12C5DCBD-2478-497C-A4EE-819DA40AA96E}">
      <dgm:prSet phldrT="[Text]"/>
      <dgm:spPr/>
      <dgm:t>
        <a:bodyPr/>
        <a:lstStyle/>
        <a:p>
          <a:r>
            <a:rPr lang="en-US" dirty="0" smtClean="0"/>
            <a:t>Variable-bandwidth noise </a:t>
          </a:r>
          <a:endParaRPr lang="en-US" dirty="0"/>
        </a:p>
      </dgm:t>
    </dgm:pt>
    <dgm:pt modelId="{B4925F7B-4BD1-493A-A70F-EC1459C171A4}" type="parTrans" cxnId="{97F02B42-A2F1-409F-8FD1-5959935B1927}">
      <dgm:prSet/>
      <dgm:spPr/>
      <dgm:t>
        <a:bodyPr/>
        <a:lstStyle/>
        <a:p>
          <a:endParaRPr lang="en-US"/>
        </a:p>
      </dgm:t>
    </dgm:pt>
    <dgm:pt modelId="{DCC3CA7B-9EA6-44C2-870D-B243EE4B1C97}" type="sibTrans" cxnId="{97F02B42-A2F1-409F-8FD1-5959935B1927}">
      <dgm:prSet/>
      <dgm:spPr/>
      <dgm:t>
        <a:bodyPr/>
        <a:lstStyle/>
        <a:p>
          <a:endParaRPr lang="en-US"/>
        </a:p>
      </dgm:t>
    </dgm:pt>
    <dgm:pt modelId="{BD7F775F-84CD-49BB-88A7-B92AAC796DB7}" type="pres">
      <dgm:prSet presAssocID="{B98EE93C-6BB8-4021-9257-B0C6157D81E9}" presName="linearFlow" presStyleCnt="0">
        <dgm:presLayoutVars>
          <dgm:dir/>
          <dgm:animLvl val="lvl"/>
          <dgm:resizeHandles val="exact"/>
        </dgm:presLayoutVars>
      </dgm:prSet>
      <dgm:spPr/>
      <dgm:t>
        <a:bodyPr/>
        <a:lstStyle/>
        <a:p>
          <a:endParaRPr lang="en-US"/>
        </a:p>
      </dgm:t>
    </dgm:pt>
    <dgm:pt modelId="{E80A1240-0C0D-4AF2-A5C5-4E35AB468CA0}" type="pres">
      <dgm:prSet presAssocID="{239DDFBD-1AD5-4C42-9488-B769A977AD5D}" presName="composite" presStyleCnt="0"/>
      <dgm:spPr/>
    </dgm:pt>
    <dgm:pt modelId="{064D047C-50A9-4425-9742-28249BFF7D26}" type="pres">
      <dgm:prSet presAssocID="{239DDFBD-1AD5-4C42-9488-B769A977AD5D}" presName="parTx" presStyleLbl="node1" presStyleIdx="0" presStyleCnt="3">
        <dgm:presLayoutVars>
          <dgm:chMax val="0"/>
          <dgm:chPref val="0"/>
          <dgm:bulletEnabled val="1"/>
        </dgm:presLayoutVars>
      </dgm:prSet>
      <dgm:spPr/>
      <dgm:t>
        <a:bodyPr/>
        <a:lstStyle/>
        <a:p>
          <a:endParaRPr lang="en-US"/>
        </a:p>
      </dgm:t>
    </dgm:pt>
    <dgm:pt modelId="{2FF5E20A-CB50-4ED5-B0DA-772EED01298B}" type="pres">
      <dgm:prSet presAssocID="{239DDFBD-1AD5-4C42-9488-B769A977AD5D}" presName="parSh" presStyleLbl="node1" presStyleIdx="0" presStyleCnt="3"/>
      <dgm:spPr/>
      <dgm:t>
        <a:bodyPr/>
        <a:lstStyle/>
        <a:p>
          <a:endParaRPr lang="en-US"/>
        </a:p>
      </dgm:t>
    </dgm:pt>
    <dgm:pt modelId="{6BA3BF76-BE07-4AA4-8E16-F672B83D60AC}" type="pres">
      <dgm:prSet presAssocID="{239DDFBD-1AD5-4C42-9488-B769A977AD5D}" presName="desTx" presStyleLbl="fgAcc1" presStyleIdx="0" presStyleCnt="3">
        <dgm:presLayoutVars>
          <dgm:bulletEnabled val="1"/>
        </dgm:presLayoutVars>
      </dgm:prSet>
      <dgm:spPr/>
      <dgm:t>
        <a:bodyPr/>
        <a:lstStyle/>
        <a:p>
          <a:endParaRPr lang="en-US"/>
        </a:p>
      </dgm:t>
    </dgm:pt>
    <dgm:pt modelId="{FD694381-69CC-4BE3-926E-14960447670D}" type="pres">
      <dgm:prSet presAssocID="{35023E9A-F436-4F96-8F42-B9F82BDF99EC}" presName="sibTrans" presStyleLbl="sibTrans2D1" presStyleIdx="0" presStyleCnt="2"/>
      <dgm:spPr/>
      <dgm:t>
        <a:bodyPr/>
        <a:lstStyle/>
        <a:p>
          <a:endParaRPr lang="en-US"/>
        </a:p>
      </dgm:t>
    </dgm:pt>
    <dgm:pt modelId="{D7A7BA09-F2C0-47AD-A77F-5D542ABF9F05}" type="pres">
      <dgm:prSet presAssocID="{35023E9A-F436-4F96-8F42-B9F82BDF99EC}" presName="connTx" presStyleLbl="sibTrans2D1" presStyleIdx="0" presStyleCnt="2"/>
      <dgm:spPr/>
      <dgm:t>
        <a:bodyPr/>
        <a:lstStyle/>
        <a:p>
          <a:endParaRPr lang="en-US"/>
        </a:p>
      </dgm:t>
    </dgm:pt>
    <dgm:pt modelId="{DE52E7B7-DBCC-4C56-AD39-9F330C7715FE}" type="pres">
      <dgm:prSet presAssocID="{ECFC4498-9CA9-4944-BA73-BCD426EFBDCB}" presName="composite" presStyleCnt="0"/>
      <dgm:spPr/>
    </dgm:pt>
    <dgm:pt modelId="{EEC669D8-919F-4768-A619-751EA24EB635}" type="pres">
      <dgm:prSet presAssocID="{ECFC4498-9CA9-4944-BA73-BCD426EFBDCB}" presName="parTx" presStyleLbl="node1" presStyleIdx="0" presStyleCnt="3">
        <dgm:presLayoutVars>
          <dgm:chMax val="0"/>
          <dgm:chPref val="0"/>
          <dgm:bulletEnabled val="1"/>
        </dgm:presLayoutVars>
      </dgm:prSet>
      <dgm:spPr/>
      <dgm:t>
        <a:bodyPr/>
        <a:lstStyle/>
        <a:p>
          <a:endParaRPr lang="en-US"/>
        </a:p>
      </dgm:t>
    </dgm:pt>
    <dgm:pt modelId="{5E9964C6-1F3B-4691-8182-0841CAD81AB8}" type="pres">
      <dgm:prSet presAssocID="{ECFC4498-9CA9-4944-BA73-BCD426EFBDCB}" presName="parSh" presStyleLbl="node1" presStyleIdx="1" presStyleCnt="3"/>
      <dgm:spPr/>
      <dgm:t>
        <a:bodyPr/>
        <a:lstStyle/>
        <a:p>
          <a:endParaRPr lang="en-US"/>
        </a:p>
      </dgm:t>
    </dgm:pt>
    <dgm:pt modelId="{979EA692-D5F6-40D7-9AD6-7DFDFB190F38}" type="pres">
      <dgm:prSet presAssocID="{ECFC4498-9CA9-4944-BA73-BCD426EFBDCB}" presName="desTx" presStyleLbl="fgAcc1" presStyleIdx="1" presStyleCnt="3">
        <dgm:presLayoutVars>
          <dgm:bulletEnabled val="1"/>
        </dgm:presLayoutVars>
      </dgm:prSet>
      <dgm:spPr/>
      <dgm:t>
        <a:bodyPr/>
        <a:lstStyle/>
        <a:p>
          <a:endParaRPr lang="en-US"/>
        </a:p>
      </dgm:t>
    </dgm:pt>
    <dgm:pt modelId="{96EAF661-5BE7-4801-BA8B-0E15D913C3CF}" type="pres">
      <dgm:prSet presAssocID="{35332D18-2616-4F06-8730-F791FC8B3248}" presName="sibTrans" presStyleLbl="sibTrans2D1" presStyleIdx="1" presStyleCnt="2"/>
      <dgm:spPr/>
      <dgm:t>
        <a:bodyPr/>
        <a:lstStyle/>
        <a:p>
          <a:endParaRPr lang="en-US"/>
        </a:p>
      </dgm:t>
    </dgm:pt>
    <dgm:pt modelId="{C323C299-865D-4F09-8653-B61669A64322}" type="pres">
      <dgm:prSet presAssocID="{35332D18-2616-4F06-8730-F791FC8B3248}" presName="connTx" presStyleLbl="sibTrans2D1" presStyleIdx="1" presStyleCnt="2"/>
      <dgm:spPr/>
      <dgm:t>
        <a:bodyPr/>
        <a:lstStyle/>
        <a:p>
          <a:endParaRPr lang="en-US"/>
        </a:p>
      </dgm:t>
    </dgm:pt>
    <dgm:pt modelId="{48C46CDC-3CCD-496B-A8A3-1C8EECCDB307}" type="pres">
      <dgm:prSet presAssocID="{6A7E58F5-8F63-4A7F-8AA9-53B030747B94}" presName="composite" presStyleCnt="0"/>
      <dgm:spPr/>
    </dgm:pt>
    <dgm:pt modelId="{7F1AED8F-53F4-4C94-B718-D0F403DE62E3}" type="pres">
      <dgm:prSet presAssocID="{6A7E58F5-8F63-4A7F-8AA9-53B030747B94}" presName="parTx" presStyleLbl="node1" presStyleIdx="1" presStyleCnt="3">
        <dgm:presLayoutVars>
          <dgm:chMax val="0"/>
          <dgm:chPref val="0"/>
          <dgm:bulletEnabled val="1"/>
        </dgm:presLayoutVars>
      </dgm:prSet>
      <dgm:spPr/>
      <dgm:t>
        <a:bodyPr/>
        <a:lstStyle/>
        <a:p>
          <a:endParaRPr lang="en-US"/>
        </a:p>
      </dgm:t>
    </dgm:pt>
    <dgm:pt modelId="{2501DF03-D542-443D-8B7F-8D9B512E2BEF}" type="pres">
      <dgm:prSet presAssocID="{6A7E58F5-8F63-4A7F-8AA9-53B030747B94}" presName="parSh" presStyleLbl="node1" presStyleIdx="2" presStyleCnt="3" custLinFactNeighborY="-297"/>
      <dgm:spPr/>
      <dgm:t>
        <a:bodyPr/>
        <a:lstStyle/>
        <a:p>
          <a:endParaRPr lang="en-US"/>
        </a:p>
      </dgm:t>
    </dgm:pt>
    <dgm:pt modelId="{BF44127D-D847-4095-92B8-2E336EC4BC70}" type="pres">
      <dgm:prSet presAssocID="{6A7E58F5-8F63-4A7F-8AA9-53B030747B94}" presName="desTx" presStyleLbl="fgAcc1" presStyleIdx="2" presStyleCnt="3">
        <dgm:presLayoutVars>
          <dgm:bulletEnabled val="1"/>
        </dgm:presLayoutVars>
      </dgm:prSet>
      <dgm:spPr/>
      <dgm:t>
        <a:bodyPr/>
        <a:lstStyle/>
        <a:p>
          <a:endParaRPr lang="en-US"/>
        </a:p>
      </dgm:t>
    </dgm:pt>
  </dgm:ptLst>
  <dgm:cxnLst>
    <dgm:cxn modelId="{304980E2-6D04-40A3-89FC-A29058547EC4}" type="presOf" srcId="{527E8F5D-9B5F-44D9-85E1-D2C441690D48}" destId="{979EA692-D5F6-40D7-9AD6-7DFDFB190F38}" srcOrd="0" destOrd="1" presId="urn:microsoft.com/office/officeart/2005/8/layout/process3"/>
    <dgm:cxn modelId="{44C0CDA1-2198-4038-9D1E-3A94F4A626D6}" type="presOf" srcId="{6A7E58F5-8F63-4A7F-8AA9-53B030747B94}" destId="{7F1AED8F-53F4-4C94-B718-D0F403DE62E3}" srcOrd="0" destOrd="0" presId="urn:microsoft.com/office/officeart/2005/8/layout/process3"/>
    <dgm:cxn modelId="{921BC5A9-D21D-4883-A4B8-EC5E57AC6EB4}" type="presOf" srcId="{1857D129-9B1F-440B-BB3B-C1C58222229C}" destId="{6BA3BF76-BE07-4AA4-8E16-F672B83D60AC}" srcOrd="0" destOrd="3" presId="urn:microsoft.com/office/officeart/2005/8/layout/process3"/>
    <dgm:cxn modelId="{92CD3593-F2D3-45F4-BB4C-98C315997145}" srcId="{6A7E58F5-8F63-4A7F-8AA9-53B030747B94}" destId="{F60F0934-419D-4231-AE40-90369238B882}" srcOrd="0" destOrd="0" parTransId="{D68E84F4-C70F-4D02-A452-8458E435CF12}" sibTransId="{A43E9DA4-2874-4FD2-8C7F-63749C9BBB81}"/>
    <dgm:cxn modelId="{713B5CB7-BB14-4DBA-83CA-477CAE2E7DF4}" type="presOf" srcId="{DA7145A9-B421-4539-80E9-E5A4B57748D0}" destId="{6BA3BF76-BE07-4AA4-8E16-F672B83D60AC}" srcOrd="0" destOrd="1" presId="urn:microsoft.com/office/officeart/2005/8/layout/process3"/>
    <dgm:cxn modelId="{0A17F411-0854-4F48-89B1-1DA8E2FE8540}" srcId="{ECFC4498-9CA9-4944-BA73-BCD426EFBDCB}" destId="{ED370606-E542-4DF4-808D-395B36E4E898}" srcOrd="3" destOrd="0" parTransId="{F08C2919-F0C4-417B-9587-B808626BF7EC}" sibTransId="{3D1925CD-8032-4D91-8575-1C09D87F4CEF}"/>
    <dgm:cxn modelId="{8A4D67C8-5710-44F6-9817-DB298BB35AA8}" type="presOf" srcId="{892FF1CC-45C5-4926-8C05-483A9F6C6077}" destId="{BF44127D-D847-4095-92B8-2E336EC4BC70}" srcOrd="0" destOrd="1" presId="urn:microsoft.com/office/officeart/2005/8/layout/process3"/>
    <dgm:cxn modelId="{7FF128D7-A7C9-49C0-BB09-B8AB44370CEB}" type="presOf" srcId="{ED370606-E542-4DF4-808D-395B36E4E898}" destId="{979EA692-D5F6-40D7-9AD6-7DFDFB190F38}" srcOrd="0" destOrd="3" presId="urn:microsoft.com/office/officeart/2005/8/layout/process3"/>
    <dgm:cxn modelId="{1DD2550A-DDD9-4EBA-9540-D3EA3BE09DA2}" srcId="{B98EE93C-6BB8-4021-9257-B0C6157D81E9}" destId="{6A7E58F5-8F63-4A7F-8AA9-53B030747B94}" srcOrd="2" destOrd="0" parTransId="{E9D3CB59-3F2E-4CD5-911B-EBBD30EA2BEC}" sibTransId="{D41C9BCE-0817-4B66-AB87-085ACD917B52}"/>
    <dgm:cxn modelId="{C9F1D848-4F78-4B98-9B00-B745476898B1}" type="presOf" srcId="{6A7E58F5-8F63-4A7F-8AA9-53B030747B94}" destId="{2501DF03-D542-443D-8B7F-8D9B512E2BEF}" srcOrd="1" destOrd="0" presId="urn:microsoft.com/office/officeart/2005/8/layout/process3"/>
    <dgm:cxn modelId="{328AD0B9-805F-477E-BAA2-34B1A64E189C}" srcId="{239DDFBD-1AD5-4C42-9488-B769A977AD5D}" destId="{18AB6A92-8F8A-46C9-87C9-0683A1E7C045}" srcOrd="2" destOrd="0" parTransId="{DBCF1ED4-81C1-4A38-AE5B-9C73F072E5FF}" sibTransId="{3EF9BC26-3FCE-45A6-A505-63D8402823F9}"/>
    <dgm:cxn modelId="{79CD32F8-BBDD-447E-B9F7-AD2C8E88BD4F}" srcId="{239DDFBD-1AD5-4C42-9488-B769A977AD5D}" destId="{DA7145A9-B421-4539-80E9-E5A4B57748D0}" srcOrd="1" destOrd="0" parTransId="{1AB58005-7F2D-4192-8270-E61E20E907BC}" sibTransId="{F02523FC-F6F9-45F5-BC7C-D7E8AC607C34}"/>
    <dgm:cxn modelId="{5CA5E44E-48A5-4AA8-9B79-33B7F9416634}" type="presOf" srcId="{18AB6A92-8F8A-46C9-87C9-0683A1E7C045}" destId="{6BA3BF76-BE07-4AA4-8E16-F672B83D60AC}" srcOrd="0" destOrd="2" presId="urn:microsoft.com/office/officeart/2005/8/layout/process3"/>
    <dgm:cxn modelId="{197B3EE0-D96B-4A1C-AC6C-CF7917BFB441}" type="presOf" srcId="{ECFC4498-9CA9-4944-BA73-BCD426EFBDCB}" destId="{5E9964C6-1F3B-4691-8182-0841CAD81AB8}" srcOrd="1" destOrd="0" presId="urn:microsoft.com/office/officeart/2005/8/layout/process3"/>
    <dgm:cxn modelId="{8AAA4601-752A-405E-8A79-5319D22E9BAB}" type="presOf" srcId="{F60F0934-419D-4231-AE40-90369238B882}" destId="{BF44127D-D847-4095-92B8-2E336EC4BC70}" srcOrd="0" destOrd="0" presId="urn:microsoft.com/office/officeart/2005/8/layout/process3"/>
    <dgm:cxn modelId="{852F2868-0E89-403B-97B5-965EE87B8B4C}" type="presOf" srcId="{669FD77A-CFA3-44C2-82A0-00D351490E3A}" destId="{BF44127D-D847-4095-92B8-2E336EC4BC70}" srcOrd="0" destOrd="2" presId="urn:microsoft.com/office/officeart/2005/8/layout/process3"/>
    <dgm:cxn modelId="{AFBB2D18-259F-4C99-9E83-5745D07FB2ED}" srcId="{239DDFBD-1AD5-4C42-9488-B769A977AD5D}" destId="{847B4F78-E065-4C7B-AD3C-42B23BC4ACFD}" srcOrd="0" destOrd="0" parTransId="{0A95ACD7-21E2-4251-9488-DD192F346B9A}" sibTransId="{10319FD1-C559-4206-BBE9-4794E6974AA2}"/>
    <dgm:cxn modelId="{97F02B42-A2F1-409F-8FD1-5959935B1927}" srcId="{6A7E58F5-8F63-4A7F-8AA9-53B030747B94}" destId="{12C5DCBD-2478-497C-A4EE-819DA40AA96E}" srcOrd="4" destOrd="0" parTransId="{B4925F7B-4BD1-493A-A70F-EC1459C171A4}" sibTransId="{DCC3CA7B-9EA6-44C2-870D-B243EE4B1C97}"/>
    <dgm:cxn modelId="{DB69F60A-F303-4C2A-BD89-BF63591952EB}" type="presOf" srcId="{239DDFBD-1AD5-4C42-9488-B769A977AD5D}" destId="{064D047C-50A9-4425-9742-28249BFF7D26}" srcOrd="0" destOrd="0" presId="urn:microsoft.com/office/officeart/2005/8/layout/process3"/>
    <dgm:cxn modelId="{E0325089-8505-408B-B8B9-16127D66FB17}" type="presOf" srcId="{B98EE93C-6BB8-4021-9257-B0C6157D81E9}" destId="{BD7F775F-84CD-49BB-88A7-B92AAC796DB7}" srcOrd="0" destOrd="0" presId="urn:microsoft.com/office/officeart/2005/8/layout/process3"/>
    <dgm:cxn modelId="{694A2F09-516E-4E06-88D2-CD15774CC686}" srcId="{6A7E58F5-8F63-4A7F-8AA9-53B030747B94}" destId="{892FF1CC-45C5-4926-8C05-483A9F6C6077}" srcOrd="1" destOrd="0" parTransId="{7A8878D9-A939-4954-B8D1-C7347D1676C0}" sibTransId="{813C2C37-6326-4D90-835F-5A8CD1403ADC}"/>
    <dgm:cxn modelId="{DD1A84CF-0E3D-4BFD-AD3C-9559EBECE3C1}" type="presOf" srcId="{3E36FFCF-3D92-4C8C-BF76-46FFAE073201}" destId="{979EA692-D5F6-40D7-9AD6-7DFDFB190F38}" srcOrd="0" destOrd="2" presId="urn:microsoft.com/office/officeart/2005/8/layout/process3"/>
    <dgm:cxn modelId="{A4AE373E-2061-4D35-8790-7D226FF1AD7A}" srcId="{6A7E58F5-8F63-4A7F-8AA9-53B030747B94}" destId="{57A8199B-4EE3-4462-B676-D2CC56E8F1E7}" srcOrd="3" destOrd="0" parTransId="{BCE90EE1-9FCF-450A-969C-1DBBE06CB8C6}" sibTransId="{5E5E7218-9342-4069-9BB6-F19D04551F9B}"/>
    <dgm:cxn modelId="{A435C89E-07BB-4A74-8E35-E24E8F7A937B}" type="presOf" srcId="{ECFC4498-9CA9-4944-BA73-BCD426EFBDCB}" destId="{EEC669D8-919F-4768-A619-751EA24EB635}" srcOrd="0" destOrd="0" presId="urn:microsoft.com/office/officeart/2005/8/layout/process3"/>
    <dgm:cxn modelId="{416E758E-4BAA-4F56-A684-F749EEA9F7D1}" type="presOf" srcId="{847B4F78-E065-4C7B-AD3C-42B23BC4ACFD}" destId="{6BA3BF76-BE07-4AA4-8E16-F672B83D60AC}" srcOrd="0" destOrd="0" presId="urn:microsoft.com/office/officeart/2005/8/layout/process3"/>
    <dgm:cxn modelId="{1D4456D4-9101-499E-8B5F-333E0EE86013}" type="presOf" srcId="{35332D18-2616-4F06-8730-F791FC8B3248}" destId="{96EAF661-5BE7-4801-BA8B-0E15D913C3CF}" srcOrd="0" destOrd="0" presId="urn:microsoft.com/office/officeart/2005/8/layout/process3"/>
    <dgm:cxn modelId="{10F2456F-0AC8-4336-A607-9F7C46472794}" type="presOf" srcId="{57A8199B-4EE3-4462-B676-D2CC56E8F1E7}" destId="{BF44127D-D847-4095-92B8-2E336EC4BC70}" srcOrd="0" destOrd="3" presId="urn:microsoft.com/office/officeart/2005/8/layout/process3"/>
    <dgm:cxn modelId="{E6A8C01C-EE62-4C55-8B81-69B9A07400D4}" type="presOf" srcId="{35023E9A-F436-4F96-8F42-B9F82BDF99EC}" destId="{FD694381-69CC-4BE3-926E-14960447670D}" srcOrd="0" destOrd="0" presId="urn:microsoft.com/office/officeart/2005/8/layout/process3"/>
    <dgm:cxn modelId="{0B33B308-3429-452A-A95B-C8C54C08C684}" srcId="{ECFC4498-9CA9-4944-BA73-BCD426EFBDCB}" destId="{527E8F5D-9B5F-44D9-85E1-D2C441690D48}" srcOrd="1" destOrd="0" parTransId="{0208DF17-5F69-4B19-A592-84933ADBE4C5}" sibTransId="{B7A9DA8B-8A1E-4637-AF86-D093C62E0B00}"/>
    <dgm:cxn modelId="{AB88BF28-1E64-4ABF-9486-F6887C228A08}" srcId="{B98EE93C-6BB8-4021-9257-B0C6157D81E9}" destId="{239DDFBD-1AD5-4C42-9488-B769A977AD5D}" srcOrd="0" destOrd="0" parTransId="{14070E5C-FD7E-44CB-9B2A-C0490988B58E}" sibTransId="{35023E9A-F436-4F96-8F42-B9F82BDF99EC}"/>
    <dgm:cxn modelId="{CA26599A-9701-4B7F-A98E-23C15D428A36}" type="presOf" srcId="{12C5DCBD-2478-497C-A4EE-819DA40AA96E}" destId="{BF44127D-D847-4095-92B8-2E336EC4BC70}" srcOrd="0" destOrd="4" presId="urn:microsoft.com/office/officeart/2005/8/layout/process3"/>
    <dgm:cxn modelId="{F04B6E85-380F-4D1B-AE35-CFBA38EF9C4E}" type="presOf" srcId="{239DDFBD-1AD5-4C42-9488-B769A977AD5D}" destId="{2FF5E20A-CB50-4ED5-B0DA-772EED01298B}" srcOrd="1" destOrd="0" presId="urn:microsoft.com/office/officeart/2005/8/layout/process3"/>
    <dgm:cxn modelId="{CE000DFD-5F50-4044-9F9E-2F1E1DD83FFA}" srcId="{ECFC4498-9CA9-4944-BA73-BCD426EFBDCB}" destId="{6FB20F87-6F19-4C41-A66D-FD8AC395FE48}" srcOrd="0" destOrd="0" parTransId="{8E782DCF-A249-47F9-A05E-385157E94CA5}" sibTransId="{F7E86637-FB65-4587-BB41-67A70F9029AE}"/>
    <dgm:cxn modelId="{B6D631F1-491B-45D5-B54A-B16AE5720588}" srcId="{239DDFBD-1AD5-4C42-9488-B769A977AD5D}" destId="{1857D129-9B1F-440B-BB3B-C1C58222229C}" srcOrd="3" destOrd="0" parTransId="{CF63DBFD-DD4C-4AF3-BB56-1B961AEBB750}" sibTransId="{C63978A2-C82A-4748-B96C-DF203075AE54}"/>
    <dgm:cxn modelId="{C001FB87-2395-4E3F-A10C-87BAB627BF77}" type="presOf" srcId="{35023E9A-F436-4F96-8F42-B9F82BDF99EC}" destId="{D7A7BA09-F2C0-47AD-A77F-5D542ABF9F05}" srcOrd="1" destOrd="0" presId="urn:microsoft.com/office/officeart/2005/8/layout/process3"/>
    <dgm:cxn modelId="{0115D50D-2F8D-4A57-A546-8E9B3369E48A}" srcId="{ECFC4498-9CA9-4944-BA73-BCD426EFBDCB}" destId="{3E36FFCF-3D92-4C8C-BF76-46FFAE073201}" srcOrd="2" destOrd="0" parTransId="{9B062459-07A4-4CE0-BE9A-91A7B69679B5}" sibTransId="{6974E72E-93B8-4AAC-87A4-390F61294B85}"/>
    <dgm:cxn modelId="{5CFFCCF3-A897-4A69-9586-9415351C61FE}" srcId="{6A7E58F5-8F63-4A7F-8AA9-53B030747B94}" destId="{669FD77A-CFA3-44C2-82A0-00D351490E3A}" srcOrd="2" destOrd="0" parTransId="{AE7E4BD4-EABB-4FA5-855A-86DA36F6F999}" sibTransId="{ED7F7AB8-A45D-4A50-BE33-43AFE151BD21}"/>
    <dgm:cxn modelId="{BA74FDCA-69B1-4737-8ACB-5B229CC3AD4C}" srcId="{B98EE93C-6BB8-4021-9257-B0C6157D81E9}" destId="{ECFC4498-9CA9-4944-BA73-BCD426EFBDCB}" srcOrd="1" destOrd="0" parTransId="{799739EF-F621-49B8-9705-8FEA780E08AD}" sibTransId="{35332D18-2616-4F06-8730-F791FC8B3248}"/>
    <dgm:cxn modelId="{05FD9660-A12C-478C-AE20-EF674499C835}" type="presOf" srcId="{35332D18-2616-4F06-8730-F791FC8B3248}" destId="{C323C299-865D-4F09-8653-B61669A64322}" srcOrd="1" destOrd="0" presId="urn:microsoft.com/office/officeart/2005/8/layout/process3"/>
    <dgm:cxn modelId="{D6F3ACC1-7314-4C59-A126-A56D0F3E0370}" type="presOf" srcId="{6FB20F87-6F19-4C41-A66D-FD8AC395FE48}" destId="{979EA692-D5F6-40D7-9AD6-7DFDFB190F38}" srcOrd="0" destOrd="0" presId="urn:microsoft.com/office/officeart/2005/8/layout/process3"/>
    <dgm:cxn modelId="{047F5AD9-A4C1-41A6-9027-BC082BA5A509}" type="presParOf" srcId="{BD7F775F-84CD-49BB-88A7-B92AAC796DB7}" destId="{E80A1240-0C0D-4AF2-A5C5-4E35AB468CA0}" srcOrd="0" destOrd="0" presId="urn:microsoft.com/office/officeart/2005/8/layout/process3"/>
    <dgm:cxn modelId="{72723F37-04B3-4931-9DC9-E7ED7933A5EA}" type="presParOf" srcId="{E80A1240-0C0D-4AF2-A5C5-4E35AB468CA0}" destId="{064D047C-50A9-4425-9742-28249BFF7D26}" srcOrd="0" destOrd="0" presId="urn:microsoft.com/office/officeart/2005/8/layout/process3"/>
    <dgm:cxn modelId="{7FCA5E5F-9328-4D11-85E0-4A495EBC6409}" type="presParOf" srcId="{E80A1240-0C0D-4AF2-A5C5-4E35AB468CA0}" destId="{2FF5E20A-CB50-4ED5-B0DA-772EED01298B}" srcOrd="1" destOrd="0" presId="urn:microsoft.com/office/officeart/2005/8/layout/process3"/>
    <dgm:cxn modelId="{AD7E4715-10CF-429E-98FD-BD947ADDFC40}" type="presParOf" srcId="{E80A1240-0C0D-4AF2-A5C5-4E35AB468CA0}" destId="{6BA3BF76-BE07-4AA4-8E16-F672B83D60AC}" srcOrd="2" destOrd="0" presId="urn:microsoft.com/office/officeart/2005/8/layout/process3"/>
    <dgm:cxn modelId="{0E20DF9C-00E3-475F-848F-922A6557170B}" type="presParOf" srcId="{BD7F775F-84CD-49BB-88A7-B92AAC796DB7}" destId="{FD694381-69CC-4BE3-926E-14960447670D}" srcOrd="1" destOrd="0" presId="urn:microsoft.com/office/officeart/2005/8/layout/process3"/>
    <dgm:cxn modelId="{64C7D0AB-7B24-4BCE-8A90-EA69C092A244}" type="presParOf" srcId="{FD694381-69CC-4BE3-926E-14960447670D}" destId="{D7A7BA09-F2C0-47AD-A77F-5D542ABF9F05}" srcOrd="0" destOrd="0" presId="urn:microsoft.com/office/officeart/2005/8/layout/process3"/>
    <dgm:cxn modelId="{96FA4194-0784-4C4D-A0A9-D033267AC6FD}" type="presParOf" srcId="{BD7F775F-84CD-49BB-88A7-B92AAC796DB7}" destId="{DE52E7B7-DBCC-4C56-AD39-9F330C7715FE}" srcOrd="2" destOrd="0" presId="urn:microsoft.com/office/officeart/2005/8/layout/process3"/>
    <dgm:cxn modelId="{525B4A88-8470-4F76-B890-0381FE049F51}" type="presParOf" srcId="{DE52E7B7-DBCC-4C56-AD39-9F330C7715FE}" destId="{EEC669D8-919F-4768-A619-751EA24EB635}" srcOrd="0" destOrd="0" presId="urn:microsoft.com/office/officeart/2005/8/layout/process3"/>
    <dgm:cxn modelId="{383BB05F-1E38-49B9-8C69-8F26F1060903}" type="presParOf" srcId="{DE52E7B7-DBCC-4C56-AD39-9F330C7715FE}" destId="{5E9964C6-1F3B-4691-8182-0841CAD81AB8}" srcOrd="1" destOrd="0" presId="urn:microsoft.com/office/officeart/2005/8/layout/process3"/>
    <dgm:cxn modelId="{DF320C00-36E0-47E6-A0F5-86E1B9DF4F8A}" type="presParOf" srcId="{DE52E7B7-DBCC-4C56-AD39-9F330C7715FE}" destId="{979EA692-D5F6-40D7-9AD6-7DFDFB190F38}" srcOrd="2" destOrd="0" presId="urn:microsoft.com/office/officeart/2005/8/layout/process3"/>
    <dgm:cxn modelId="{3ABED8B1-A1A9-4B91-8189-A7A9C04691BB}" type="presParOf" srcId="{BD7F775F-84CD-49BB-88A7-B92AAC796DB7}" destId="{96EAF661-5BE7-4801-BA8B-0E15D913C3CF}" srcOrd="3" destOrd="0" presId="urn:microsoft.com/office/officeart/2005/8/layout/process3"/>
    <dgm:cxn modelId="{E25CBDDD-760A-488F-B073-47C2297511E4}" type="presParOf" srcId="{96EAF661-5BE7-4801-BA8B-0E15D913C3CF}" destId="{C323C299-865D-4F09-8653-B61669A64322}" srcOrd="0" destOrd="0" presId="urn:microsoft.com/office/officeart/2005/8/layout/process3"/>
    <dgm:cxn modelId="{13D386BE-B15B-485E-A9EB-56F0B960EF16}" type="presParOf" srcId="{BD7F775F-84CD-49BB-88A7-B92AAC796DB7}" destId="{48C46CDC-3CCD-496B-A8A3-1C8EECCDB307}" srcOrd="4" destOrd="0" presId="urn:microsoft.com/office/officeart/2005/8/layout/process3"/>
    <dgm:cxn modelId="{3B52C0E2-D2F0-4BD3-BDE3-73CB1B82E9F6}" type="presParOf" srcId="{48C46CDC-3CCD-496B-A8A3-1C8EECCDB307}" destId="{7F1AED8F-53F4-4C94-B718-D0F403DE62E3}" srcOrd="0" destOrd="0" presId="urn:microsoft.com/office/officeart/2005/8/layout/process3"/>
    <dgm:cxn modelId="{F08B9AEB-BE78-40C5-A4BA-A2A4EB35503C}" type="presParOf" srcId="{48C46CDC-3CCD-496B-A8A3-1C8EECCDB307}" destId="{2501DF03-D542-443D-8B7F-8D9B512E2BEF}" srcOrd="1" destOrd="0" presId="urn:microsoft.com/office/officeart/2005/8/layout/process3"/>
    <dgm:cxn modelId="{EB33DE51-4A65-4915-A4DD-1051B4B36D50}" type="presParOf" srcId="{48C46CDC-3CCD-496B-A8A3-1C8EECCDB307}" destId="{BF44127D-D847-4095-92B8-2E336EC4BC70}"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DF600E-488D-4BF6-ADC1-8A0ACADA1C4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186124E-26CA-4F12-882C-899AD97FBE6D}">
      <dgm:prSet phldrT="[Text]" custT="1"/>
      <dgm:spPr/>
      <dgm:t>
        <a:bodyPr/>
        <a:lstStyle/>
        <a:p>
          <a:r>
            <a:rPr lang="en-US" sz="2400" dirty="0" smtClean="0"/>
            <a:t>30 MHz Pulse</a:t>
          </a:r>
          <a:endParaRPr lang="en-US" sz="2400" dirty="0"/>
        </a:p>
      </dgm:t>
    </dgm:pt>
    <dgm:pt modelId="{48FC4143-92F9-4476-BC52-4079CFC3CA4F}" type="parTrans" cxnId="{034F99A1-CFCA-4A81-A875-8FF17E9472FC}">
      <dgm:prSet/>
      <dgm:spPr/>
      <dgm:t>
        <a:bodyPr/>
        <a:lstStyle/>
        <a:p>
          <a:endParaRPr lang="en-US"/>
        </a:p>
      </dgm:t>
    </dgm:pt>
    <dgm:pt modelId="{01FE1633-75BB-4D44-9781-0B251A8A3B97}" type="sibTrans" cxnId="{034F99A1-CFCA-4A81-A875-8FF17E9472FC}">
      <dgm:prSet/>
      <dgm:spPr/>
      <dgm:t>
        <a:bodyPr/>
        <a:lstStyle/>
        <a:p>
          <a:endParaRPr lang="en-US"/>
        </a:p>
      </dgm:t>
    </dgm:pt>
    <dgm:pt modelId="{DF7803CF-446B-42E9-A018-A02FA76CE1FF}">
      <dgm:prSet phldrT="[Text]" custT="1"/>
      <dgm:spPr/>
      <dgm:t>
        <a:bodyPr lIns="91440" rIns="91440"/>
        <a:lstStyle/>
        <a:p>
          <a:pPr marL="118872" indent="-118872"/>
          <a:r>
            <a:rPr lang="en-US" sz="1400" dirty="0" smtClean="0"/>
            <a:t>Full-bandwidth pulse, to 30 MHz, Tektronix to 10 MHz</a:t>
          </a:r>
          <a:endParaRPr lang="en-US" sz="1400" dirty="0"/>
        </a:p>
      </dgm:t>
    </dgm:pt>
    <dgm:pt modelId="{928D14B7-781C-4C56-A05B-D580D371421B}" type="parTrans" cxnId="{1D41B715-D5D1-430F-B135-7A66EB88C3CB}">
      <dgm:prSet/>
      <dgm:spPr/>
      <dgm:t>
        <a:bodyPr/>
        <a:lstStyle/>
        <a:p>
          <a:endParaRPr lang="en-US"/>
        </a:p>
      </dgm:t>
    </dgm:pt>
    <dgm:pt modelId="{7C98AAC1-6B8C-4E77-88A4-DA7622428B45}" type="sibTrans" cxnId="{1D41B715-D5D1-430F-B135-7A66EB88C3CB}">
      <dgm:prSet/>
      <dgm:spPr/>
      <dgm:t>
        <a:bodyPr/>
        <a:lstStyle/>
        <a:p>
          <a:endParaRPr lang="en-US"/>
        </a:p>
      </dgm:t>
    </dgm:pt>
    <dgm:pt modelId="{4B79004B-26CC-4856-85BF-9C6A65DD39C3}">
      <dgm:prSet phldrT="[Text]" custT="1"/>
      <dgm:spPr/>
      <dgm:t>
        <a:bodyPr lIns="91440" rIns="91440"/>
        <a:lstStyle/>
        <a:p>
          <a:pPr marL="118872" indent="-118872"/>
          <a:r>
            <a:rPr lang="en-US" sz="1400" dirty="0" smtClean="0"/>
            <a:t>Set leading and trailing edge times independently </a:t>
          </a:r>
          <a:endParaRPr lang="en-US" sz="1400" dirty="0"/>
        </a:p>
      </dgm:t>
    </dgm:pt>
    <dgm:pt modelId="{8C04FDCE-00AB-49CE-BE40-6F7444B6B43B}" type="parTrans" cxnId="{AF92568A-68E8-4651-BADB-C4839C205859}">
      <dgm:prSet/>
      <dgm:spPr/>
      <dgm:t>
        <a:bodyPr/>
        <a:lstStyle/>
        <a:p>
          <a:endParaRPr lang="en-US"/>
        </a:p>
      </dgm:t>
    </dgm:pt>
    <dgm:pt modelId="{B50B2F91-B3C4-4037-90A1-83616EBDE355}" type="sibTrans" cxnId="{AF92568A-68E8-4651-BADB-C4839C205859}">
      <dgm:prSet/>
      <dgm:spPr/>
      <dgm:t>
        <a:bodyPr/>
        <a:lstStyle/>
        <a:p>
          <a:endParaRPr lang="en-US"/>
        </a:p>
      </dgm:t>
    </dgm:pt>
    <dgm:pt modelId="{8493E524-C45A-4EE5-8B84-37442ACE987F}">
      <dgm:prSet phldrT="[Text]" custT="1"/>
      <dgm:spPr/>
      <dgm:t>
        <a:bodyPr/>
        <a:lstStyle/>
        <a:p>
          <a:r>
            <a:rPr lang="en-US" sz="2400" dirty="0" smtClean="0"/>
            <a:t>PRBS Patterns</a:t>
          </a:r>
          <a:endParaRPr lang="en-US" sz="2400" dirty="0"/>
        </a:p>
      </dgm:t>
    </dgm:pt>
    <dgm:pt modelId="{24407401-4525-4A5A-8889-FF829FD3F69A}" type="parTrans" cxnId="{C57697B0-F435-4828-A0CA-6E7849373869}">
      <dgm:prSet/>
      <dgm:spPr/>
      <dgm:t>
        <a:bodyPr/>
        <a:lstStyle/>
        <a:p>
          <a:endParaRPr lang="en-US"/>
        </a:p>
      </dgm:t>
    </dgm:pt>
    <dgm:pt modelId="{5C442F22-0B40-44F2-AFE7-B50A8767C325}" type="sibTrans" cxnId="{C57697B0-F435-4828-A0CA-6E7849373869}">
      <dgm:prSet/>
      <dgm:spPr/>
      <dgm:t>
        <a:bodyPr/>
        <a:lstStyle/>
        <a:p>
          <a:endParaRPr lang="en-US"/>
        </a:p>
      </dgm:t>
    </dgm:pt>
    <dgm:pt modelId="{AFF348A3-3BE0-4ED8-A290-9CE24A02F292}">
      <dgm:prSet phldrT="[Text]" custT="1"/>
      <dgm:spPr/>
      <dgm:t>
        <a:bodyPr lIns="91440" rIns="91440"/>
        <a:lstStyle/>
        <a:p>
          <a:r>
            <a:rPr lang="en-US" sz="1400" dirty="0" smtClean="0"/>
            <a:t>Provides standard PRBS patterns, PN7 … PN23</a:t>
          </a:r>
          <a:endParaRPr lang="en-US" sz="1400" dirty="0"/>
        </a:p>
      </dgm:t>
    </dgm:pt>
    <dgm:pt modelId="{4E528311-EC01-4889-9428-98ED68E59C47}" type="parTrans" cxnId="{03B330D4-A6F5-4C66-A8D0-D2FB97E7E76A}">
      <dgm:prSet/>
      <dgm:spPr/>
      <dgm:t>
        <a:bodyPr/>
        <a:lstStyle/>
        <a:p>
          <a:endParaRPr lang="en-US"/>
        </a:p>
      </dgm:t>
    </dgm:pt>
    <dgm:pt modelId="{DB31D27F-9BF1-4751-BDD6-DC07CD07EA11}" type="sibTrans" cxnId="{03B330D4-A6F5-4C66-A8D0-D2FB97E7E76A}">
      <dgm:prSet/>
      <dgm:spPr/>
      <dgm:t>
        <a:bodyPr/>
        <a:lstStyle/>
        <a:p>
          <a:endParaRPr lang="en-US"/>
        </a:p>
      </dgm:t>
    </dgm:pt>
    <dgm:pt modelId="{7E1E4665-0B61-4E30-9013-C498B54645BD}">
      <dgm:prSet phldrT="[Text]" custT="1"/>
      <dgm:spPr/>
      <dgm:t>
        <a:bodyPr lIns="91440" rIns="91440"/>
        <a:lstStyle/>
        <a:p>
          <a:r>
            <a:rPr lang="en-US" sz="1400" dirty="0" smtClean="0"/>
            <a:t>Select PN type, set bit rate, set edge time </a:t>
          </a:r>
          <a:endParaRPr lang="en-US" sz="1400" dirty="0"/>
        </a:p>
      </dgm:t>
    </dgm:pt>
    <dgm:pt modelId="{9C7AF7E7-7754-48E0-9BDC-D056738E2725}" type="parTrans" cxnId="{1DF9C7A2-A79C-47D8-97B1-1D73EC9CB1B8}">
      <dgm:prSet/>
      <dgm:spPr/>
      <dgm:t>
        <a:bodyPr/>
        <a:lstStyle/>
        <a:p>
          <a:endParaRPr lang="en-US"/>
        </a:p>
      </dgm:t>
    </dgm:pt>
    <dgm:pt modelId="{ED1FA7AD-6B55-4A68-A5AA-3DE239C25360}" type="sibTrans" cxnId="{1DF9C7A2-A79C-47D8-97B1-1D73EC9CB1B8}">
      <dgm:prSet/>
      <dgm:spPr/>
      <dgm:t>
        <a:bodyPr/>
        <a:lstStyle/>
        <a:p>
          <a:endParaRPr lang="en-US"/>
        </a:p>
      </dgm:t>
    </dgm:pt>
    <dgm:pt modelId="{977C8406-1861-400E-B694-5636CE637A23}">
      <dgm:prSet phldrT="[Text]" custT="1"/>
      <dgm:spPr/>
      <dgm:t>
        <a:bodyPr/>
        <a:lstStyle/>
        <a:p>
          <a:r>
            <a:rPr lang="en-US" sz="2400" dirty="0" smtClean="0"/>
            <a:t>2-Channel Coupling</a:t>
          </a:r>
          <a:endParaRPr lang="en-US" sz="2400" dirty="0"/>
        </a:p>
      </dgm:t>
    </dgm:pt>
    <dgm:pt modelId="{4377FBF5-FC41-4DB8-9F10-18A17AAC4224}" type="parTrans" cxnId="{ACA4DC41-D070-4289-86E0-671AE53F43DA}">
      <dgm:prSet/>
      <dgm:spPr/>
      <dgm:t>
        <a:bodyPr/>
        <a:lstStyle/>
        <a:p>
          <a:endParaRPr lang="en-US"/>
        </a:p>
      </dgm:t>
    </dgm:pt>
    <dgm:pt modelId="{4B868AC4-5FFD-4967-94C2-EEBE0EF4D3D9}" type="sibTrans" cxnId="{ACA4DC41-D070-4289-86E0-671AE53F43DA}">
      <dgm:prSet/>
      <dgm:spPr/>
      <dgm:t>
        <a:bodyPr/>
        <a:lstStyle/>
        <a:p>
          <a:endParaRPr lang="en-US"/>
        </a:p>
      </dgm:t>
    </dgm:pt>
    <dgm:pt modelId="{AA5DDEAE-C3DB-4F9C-8BFD-6912AA1C5758}">
      <dgm:prSet phldrT="[Text]" custT="1"/>
      <dgm:spPr/>
      <dgm:t>
        <a:bodyPr lIns="91440" rIns="91440"/>
        <a:lstStyle/>
        <a:p>
          <a:r>
            <a:rPr lang="en-US" sz="1400" dirty="0" smtClean="0"/>
            <a:t>Dual channel coupling, frequency and amplitude, differential</a:t>
          </a:r>
          <a:endParaRPr lang="en-US" sz="1400" dirty="0"/>
        </a:p>
      </dgm:t>
    </dgm:pt>
    <dgm:pt modelId="{4E240A36-88A6-4E67-8159-D10CAB3DB5AA}" type="parTrans" cxnId="{AEE95A26-57A0-426D-8154-A7B9F1A50E87}">
      <dgm:prSet/>
      <dgm:spPr/>
      <dgm:t>
        <a:bodyPr/>
        <a:lstStyle/>
        <a:p>
          <a:endParaRPr lang="en-US"/>
        </a:p>
      </dgm:t>
    </dgm:pt>
    <dgm:pt modelId="{2A0CF892-4472-4E2C-9F7F-25D32D1BB5D5}" type="sibTrans" cxnId="{AEE95A26-57A0-426D-8154-A7B9F1A50E87}">
      <dgm:prSet/>
      <dgm:spPr/>
      <dgm:t>
        <a:bodyPr/>
        <a:lstStyle/>
        <a:p>
          <a:endParaRPr lang="en-US"/>
        </a:p>
      </dgm:t>
    </dgm:pt>
    <dgm:pt modelId="{A135D916-F945-47FA-A35B-C50BEBB67AB7}">
      <dgm:prSet phldrT="[Text]" custT="1"/>
      <dgm:spPr/>
      <dgm:t>
        <a:bodyPr lIns="91440" rIns="91440"/>
        <a:lstStyle/>
        <a:p>
          <a:r>
            <a:rPr lang="en-US" sz="1400" dirty="0" smtClean="0"/>
            <a:t>Set start phase for each channel, phase shift between channels </a:t>
          </a:r>
          <a:endParaRPr lang="en-US" sz="1400" dirty="0"/>
        </a:p>
      </dgm:t>
    </dgm:pt>
    <dgm:pt modelId="{AAC28A92-DE67-44C7-A275-12E47A6FE6E3}" type="parTrans" cxnId="{4F295602-8D04-469B-BBB5-8058FA73EA36}">
      <dgm:prSet/>
      <dgm:spPr/>
      <dgm:t>
        <a:bodyPr/>
        <a:lstStyle/>
        <a:p>
          <a:endParaRPr lang="en-US"/>
        </a:p>
      </dgm:t>
    </dgm:pt>
    <dgm:pt modelId="{A624DF06-C657-4981-87D2-6DCDC48A0FF2}" type="sibTrans" cxnId="{4F295602-8D04-469B-BBB5-8058FA73EA36}">
      <dgm:prSet/>
      <dgm:spPr/>
      <dgm:t>
        <a:bodyPr/>
        <a:lstStyle/>
        <a:p>
          <a:endParaRPr lang="en-US"/>
        </a:p>
      </dgm:t>
    </dgm:pt>
    <dgm:pt modelId="{5FD7A2F5-3A61-4D9B-A095-5EC638C07EC8}" type="pres">
      <dgm:prSet presAssocID="{49DF600E-488D-4BF6-ADC1-8A0ACADA1C49}" presName="Name0" presStyleCnt="0">
        <dgm:presLayoutVars>
          <dgm:dir/>
          <dgm:animLvl val="lvl"/>
          <dgm:resizeHandles val="exact"/>
        </dgm:presLayoutVars>
      </dgm:prSet>
      <dgm:spPr/>
      <dgm:t>
        <a:bodyPr/>
        <a:lstStyle/>
        <a:p>
          <a:endParaRPr lang="en-US"/>
        </a:p>
      </dgm:t>
    </dgm:pt>
    <dgm:pt modelId="{E52087DA-2B98-46BA-832A-C9CF5E07037C}" type="pres">
      <dgm:prSet presAssocID="{9186124E-26CA-4F12-882C-899AD97FBE6D}" presName="linNode" presStyleCnt="0"/>
      <dgm:spPr/>
    </dgm:pt>
    <dgm:pt modelId="{65334EBD-02F0-4C80-8010-F739A12F1258}" type="pres">
      <dgm:prSet presAssocID="{9186124E-26CA-4F12-882C-899AD97FBE6D}" presName="parentText" presStyleLbl="node1" presStyleIdx="0" presStyleCnt="3">
        <dgm:presLayoutVars>
          <dgm:chMax val="1"/>
          <dgm:bulletEnabled val="1"/>
        </dgm:presLayoutVars>
      </dgm:prSet>
      <dgm:spPr/>
      <dgm:t>
        <a:bodyPr/>
        <a:lstStyle/>
        <a:p>
          <a:endParaRPr lang="en-US"/>
        </a:p>
      </dgm:t>
    </dgm:pt>
    <dgm:pt modelId="{B46B3E9A-3AAF-4A2F-A016-587ACD76F003}" type="pres">
      <dgm:prSet presAssocID="{9186124E-26CA-4F12-882C-899AD97FBE6D}" presName="descendantText" presStyleLbl="alignAccFollowNode1" presStyleIdx="0" presStyleCnt="3">
        <dgm:presLayoutVars>
          <dgm:bulletEnabled val="1"/>
        </dgm:presLayoutVars>
      </dgm:prSet>
      <dgm:spPr/>
      <dgm:t>
        <a:bodyPr/>
        <a:lstStyle/>
        <a:p>
          <a:endParaRPr lang="en-US"/>
        </a:p>
      </dgm:t>
    </dgm:pt>
    <dgm:pt modelId="{0A2FBA66-6868-48DB-AF47-ADA0E3D91337}" type="pres">
      <dgm:prSet presAssocID="{01FE1633-75BB-4D44-9781-0B251A8A3B97}" presName="sp" presStyleCnt="0"/>
      <dgm:spPr/>
    </dgm:pt>
    <dgm:pt modelId="{2C10E233-2CF9-4F95-9001-DE18BB5FCD55}" type="pres">
      <dgm:prSet presAssocID="{8493E524-C45A-4EE5-8B84-37442ACE987F}" presName="linNode" presStyleCnt="0"/>
      <dgm:spPr/>
    </dgm:pt>
    <dgm:pt modelId="{7395F9D3-E749-4386-92D9-7898A66F2627}" type="pres">
      <dgm:prSet presAssocID="{8493E524-C45A-4EE5-8B84-37442ACE987F}" presName="parentText" presStyleLbl="node1" presStyleIdx="1" presStyleCnt="3">
        <dgm:presLayoutVars>
          <dgm:chMax val="1"/>
          <dgm:bulletEnabled val="1"/>
        </dgm:presLayoutVars>
      </dgm:prSet>
      <dgm:spPr/>
      <dgm:t>
        <a:bodyPr/>
        <a:lstStyle/>
        <a:p>
          <a:endParaRPr lang="en-US"/>
        </a:p>
      </dgm:t>
    </dgm:pt>
    <dgm:pt modelId="{85D2DC5D-23E2-436D-B41D-7BF3C0B4CB7F}" type="pres">
      <dgm:prSet presAssocID="{8493E524-C45A-4EE5-8B84-37442ACE987F}" presName="descendantText" presStyleLbl="alignAccFollowNode1" presStyleIdx="1" presStyleCnt="3">
        <dgm:presLayoutVars>
          <dgm:bulletEnabled val="1"/>
        </dgm:presLayoutVars>
      </dgm:prSet>
      <dgm:spPr/>
      <dgm:t>
        <a:bodyPr/>
        <a:lstStyle/>
        <a:p>
          <a:endParaRPr lang="en-US"/>
        </a:p>
      </dgm:t>
    </dgm:pt>
    <dgm:pt modelId="{83F4CE7D-1AD2-4D25-BDD5-200276A6688E}" type="pres">
      <dgm:prSet presAssocID="{5C442F22-0B40-44F2-AFE7-B50A8767C325}" presName="sp" presStyleCnt="0"/>
      <dgm:spPr/>
    </dgm:pt>
    <dgm:pt modelId="{83855231-313B-43EF-9A1E-27B225E0B837}" type="pres">
      <dgm:prSet presAssocID="{977C8406-1861-400E-B694-5636CE637A23}" presName="linNode" presStyleCnt="0"/>
      <dgm:spPr/>
    </dgm:pt>
    <dgm:pt modelId="{C95C66EF-D939-4AAE-B3DB-EB08BB2170F5}" type="pres">
      <dgm:prSet presAssocID="{977C8406-1861-400E-B694-5636CE637A23}" presName="parentText" presStyleLbl="node1" presStyleIdx="2" presStyleCnt="3">
        <dgm:presLayoutVars>
          <dgm:chMax val="1"/>
          <dgm:bulletEnabled val="1"/>
        </dgm:presLayoutVars>
      </dgm:prSet>
      <dgm:spPr/>
      <dgm:t>
        <a:bodyPr/>
        <a:lstStyle/>
        <a:p>
          <a:endParaRPr lang="en-US"/>
        </a:p>
      </dgm:t>
    </dgm:pt>
    <dgm:pt modelId="{917F2C05-80A8-4796-976C-25744ED14E00}" type="pres">
      <dgm:prSet presAssocID="{977C8406-1861-400E-B694-5636CE637A23}" presName="descendantText" presStyleLbl="alignAccFollowNode1" presStyleIdx="2" presStyleCnt="3" custLinFactNeighborX="2474">
        <dgm:presLayoutVars>
          <dgm:bulletEnabled val="1"/>
        </dgm:presLayoutVars>
      </dgm:prSet>
      <dgm:spPr/>
      <dgm:t>
        <a:bodyPr/>
        <a:lstStyle/>
        <a:p>
          <a:endParaRPr lang="en-US"/>
        </a:p>
      </dgm:t>
    </dgm:pt>
  </dgm:ptLst>
  <dgm:cxnLst>
    <dgm:cxn modelId="{AEE95A26-57A0-426D-8154-A7B9F1A50E87}" srcId="{977C8406-1861-400E-B694-5636CE637A23}" destId="{AA5DDEAE-C3DB-4F9C-8BFD-6912AA1C5758}" srcOrd="0" destOrd="0" parTransId="{4E240A36-88A6-4E67-8159-D10CAB3DB5AA}" sibTransId="{2A0CF892-4472-4E2C-9F7F-25D32D1BB5D5}"/>
    <dgm:cxn modelId="{4F295602-8D04-469B-BBB5-8058FA73EA36}" srcId="{977C8406-1861-400E-B694-5636CE637A23}" destId="{A135D916-F945-47FA-A35B-C50BEBB67AB7}" srcOrd="1" destOrd="0" parTransId="{AAC28A92-DE67-44C7-A275-12E47A6FE6E3}" sibTransId="{A624DF06-C657-4981-87D2-6DCDC48A0FF2}"/>
    <dgm:cxn modelId="{E727F629-90B5-43C5-A351-D945158F5BF0}" type="presOf" srcId="{AFF348A3-3BE0-4ED8-A290-9CE24A02F292}" destId="{85D2DC5D-23E2-436D-B41D-7BF3C0B4CB7F}" srcOrd="0" destOrd="0" presId="urn:microsoft.com/office/officeart/2005/8/layout/vList5"/>
    <dgm:cxn modelId="{1D0F9B91-66B7-4199-AA8D-0772DB1BD9D2}" type="presOf" srcId="{4B79004B-26CC-4856-85BF-9C6A65DD39C3}" destId="{B46B3E9A-3AAF-4A2F-A016-587ACD76F003}" srcOrd="0" destOrd="1" presId="urn:microsoft.com/office/officeart/2005/8/layout/vList5"/>
    <dgm:cxn modelId="{AF92568A-68E8-4651-BADB-C4839C205859}" srcId="{9186124E-26CA-4F12-882C-899AD97FBE6D}" destId="{4B79004B-26CC-4856-85BF-9C6A65DD39C3}" srcOrd="1" destOrd="0" parTransId="{8C04FDCE-00AB-49CE-BE40-6F7444B6B43B}" sibTransId="{B50B2F91-B3C4-4037-90A1-83616EBDE355}"/>
    <dgm:cxn modelId="{1DF9C7A2-A79C-47D8-97B1-1D73EC9CB1B8}" srcId="{8493E524-C45A-4EE5-8B84-37442ACE987F}" destId="{7E1E4665-0B61-4E30-9013-C498B54645BD}" srcOrd="1" destOrd="0" parTransId="{9C7AF7E7-7754-48E0-9BDC-D056738E2725}" sibTransId="{ED1FA7AD-6B55-4A68-A5AA-3DE239C25360}"/>
    <dgm:cxn modelId="{134C50C1-AEC0-4105-BD7E-EBAC4E2EE695}" type="presOf" srcId="{9186124E-26CA-4F12-882C-899AD97FBE6D}" destId="{65334EBD-02F0-4C80-8010-F739A12F1258}" srcOrd="0" destOrd="0" presId="urn:microsoft.com/office/officeart/2005/8/layout/vList5"/>
    <dgm:cxn modelId="{706F3E49-92F4-4B96-A90A-A4B3BA6BB7E2}" type="presOf" srcId="{AA5DDEAE-C3DB-4F9C-8BFD-6912AA1C5758}" destId="{917F2C05-80A8-4796-976C-25744ED14E00}" srcOrd="0" destOrd="0" presId="urn:microsoft.com/office/officeart/2005/8/layout/vList5"/>
    <dgm:cxn modelId="{EB6BD9E1-1AC7-4271-AFB5-47AFF1B5016F}" type="presOf" srcId="{7E1E4665-0B61-4E30-9013-C498B54645BD}" destId="{85D2DC5D-23E2-436D-B41D-7BF3C0B4CB7F}" srcOrd="0" destOrd="1" presId="urn:microsoft.com/office/officeart/2005/8/layout/vList5"/>
    <dgm:cxn modelId="{C57697B0-F435-4828-A0CA-6E7849373869}" srcId="{49DF600E-488D-4BF6-ADC1-8A0ACADA1C49}" destId="{8493E524-C45A-4EE5-8B84-37442ACE987F}" srcOrd="1" destOrd="0" parTransId="{24407401-4525-4A5A-8889-FF829FD3F69A}" sibTransId="{5C442F22-0B40-44F2-AFE7-B50A8767C325}"/>
    <dgm:cxn modelId="{034F99A1-CFCA-4A81-A875-8FF17E9472FC}" srcId="{49DF600E-488D-4BF6-ADC1-8A0ACADA1C49}" destId="{9186124E-26CA-4F12-882C-899AD97FBE6D}" srcOrd="0" destOrd="0" parTransId="{48FC4143-92F9-4476-BC52-4079CFC3CA4F}" sibTransId="{01FE1633-75BB-4D44-9781-0B251A8A3B97}"/>
    <dgm:cxn modelId="{FE0ECBFD-A638-4A29-974C-AD38C592CD46}" type="presOf" srcId="{8493E524-C45A-4EE5-8B84-37442ACE987F}" destId="{7395F9D3-E749-4386-92D9-7898A66F2627}" srcOrd="0" destOrd="0" presId="urn:microsoft.com/office/officeart/2005/8/layout/vList5"/>
    <dgm:cxn modelId="{DFA9CAF5-81C0-4BF1-864C-9AA5A9503C3E}" type="presOf" srcId="{977C8406-1861-400E-B694-5636CE637A23}" destId="{C95C66EF-D939-4AAE-B3DB-EB08BB2170F5}" srcOrd="0" destOrd="0" presId="urn:microsoft.com/office/officeart/2005/8/layout/vList5"/>
    <dgm:cxn modelId="{ACA4DC41-D070-4289-86E0-671AE53F43DA}" srcId="{49DF600E-488D-4BF6-ADC1-8A0ACADA1C49}" destId="{977C8406-1861-400E-B694-5636CE637A23}" srcOrd="2" destOrd="0" parTransId="{4377FBF5-FC41-4DB8-9F10-18A17AAC4224}" sibTransId="{4B868AC4-5FFD-4967-94C2-EEBE0EF4D3D9}"/>
    <dgm:cxn modelId="{1D41B715-D5D1-430F-B135-7A66EB88C3CB}" srcId="{9186124E-26CA-4F12-882C-899AD97FBE6D}" destId="{DF7803CF-446B-42E9-A018-A02FA76CE1FF}" srcOrd="0" destOrd="0" parTransId="{928D14B7-781C-4C56-A05B-D580D371421B}" sibTransId="{7C98AAC1-6B8C-4E77-88A4-DA7622428B45}"/>
    <dgm:cxn modelId="{5A9A55D8-B126-4C1C-8A07-EFD36C7DC707}" type="presOf" srcId="{DF7803CF-446B-42E9-A018-A02FA76CE1FF}" destId="{B46B3E9A-3AAF-4A2F-A016-587ACD76F003}" srcOrd="0" destOrd="0" presId="urn:microsoft.com/office/officeart/2005/8/layout/vList5"/>
    <dgm:cxn modelId="{03B330D4-A6F5-4C66-A8D0-D2FB97E7E76A}" srcId="{8493E524-C45A-4EE5-8B84-37442ACE987F}" destId="{AFF348A3-3BE0-4ED8-A290-9CE24A02F292}" srcOrd="0" destOrd="0" parTransId="{4E528311-EC01-4889-9428-98ED68E59C47}" sibTransId="{DB31D27F-9BF1-4751-BDD6-DC07CD07EA11}"/>
    <dgm:cxn modelId="{C56BB7D8-EEDE-40BE-B8A6-B9B2D426BD83}" type="presOf" srcId="{A135D916-F945-47FA-A35B-C50BEBB67AB7}" destId="{917F2C05-80A8-4796-976C-25744ED14E00}" srcOrd="0" destOrd="1" presId="urn:microsoft.com/office/officeart/2005/8/layout/vList5"/>
    <dgm:cxn modelId="{A220BF2C-C7B9-4D56-B335-1A7A7BEFAF3B}" type="presOf" srcId="{49DF600E-488D-4BF6-ADC1-8A0ACADA1C49}" destId="{5FD7A2F5-3A61-4D9B-A095-5EC638C07EC8}" srcOrd="0" destOrd="0" presId="urn:microsoft.com/office/officeart/2005/8/layout/vList5"/>
    <dgm:cxn modelId="{B485CC6D-3082-4ECD-9957-29344ABB042A}" type="presParOf" srcId="{5FD7A2F5-3A61-4D9B-A095-5EC638C07EC8}" destId="{E52087DA-2B98-46BA-832A-C9CF5E07037C}" srcOrd="0" destOrd="0" presId="urn:microsoft.com/office/officeart/2005/8/layout/vList5"/>
    <dgm:cxn modelId="{0C864ADE-AA80-4CBC-BF37-EF7CDD3A2DA8}" type="presParOf" srcId="{E52087DA-2B98-46BA-832A-C9CF5E07037C}" destId="{65334EBD-02F0-4C80-8010-F739A12F1258}" srcOrd="0" destOrd="0" presId="urn:microsoft.com/office/officeart/2005/8/layout/vList5"/>
    <dgm:cxn modelId="{51F34873-C0CB-45BD-9131-FDBCA7ACFA52}" type="presParOf" srcId="{E52087DA-2B98-46BA-832A-C9CF5E07037C}" destId="{B46B3E9A-3AAF-4A2F-A016-587ACD76F003}" srcOrd="1" destOrd="0" presId="urn:microsoft.com/office/officeart/2005/8/layout/vList5"/>
    <dgm:cxn modelId="{A2919C10-72BC-41A0-A865-62DD514F0995}" type="presParOf" srcId="{5FD7A2F5-3A61-4D9B-A095-5EC638C07EC8}" destId="{0A2FBA66-6868-48DB-AF47-ADA0E3D91337}" srcOrd="1" destOrd="0" presId="urn:microsoft.com/office/officeart/2005/8/layout/vList5"/>
    <dgm:cxn modelId="{A9FD1515-FF3A-46EC-9293-F65A6D2C7966}" type="presParOf" srcId="{5FD7A2F5-3A61-4D9B-A095-5EC638C07EC8}" destId="{2C10E233-2CF9-4F95-9001-DE18BB5FCD55}" srcOrd="2" destOrd="0" presId="urn:microsoft.com/office/officeart/2005/8/layout/vList5"/>
    <dgm:cxn modelId="{923F222A-3E7E-4A5E-867E-3876BF89BD0D}" type="presParOf" srcId="{2C10E233-2CF9-4F95-9001-DE18BB5FCD55}" destId="{7395F9D3-E749-4386-92D9-7898A66F2627}" srcOrd="0" destOrd="0" presId="urn:microsoft.com/office/officeart/2005/8/layout/vList5"/>
    <dgm:cxn modelId="{5E786359-0AF0-440A-AB09-76E6E29C72D6}" type="presParOf" srcId="{2C10E233-2CF9-4F95-9001-DE18BB5FCD55}" destId="{85D2DC5D-23E2-436D-B41D-7BF3C0B4CB7F}" srcOrd="1" destOrd="0" presId="urn:microsoft.com/office/officeart/2005/8/layout/vList5"/>
    <dgm:cxn modelId="{16FEE163-88D5-4635-BCBB-4B1A7322474F}" type="presParOf" srcId="{5FD7A2F5-3A61-4D9B-A095-5EC638C07EC8}" destId="{83F4CE7D-1AD2-4D25-BDD5-200276A6688E}" srcOrd="3" destOrd="0" presId="urn:microsoft.com/office/officeart/2005/8/layout/vList5"/>
    <dgm:cxn modelId="{3E96BD00-C8A4-45A3-A552-842234FF36D0}" type="presParOf" srcId="{5FD7A2F5-3A61-4D9B-A095-5EC638C07EC8}" destId="{83855231-313B-43EF-9A1E-27B225E0B837}" srcOrd="4" destOrd="0" presId="urn:microsoft.com/office/officeart/2005/8/layout/vList5"/>
    <dgm:cxn modelId="{7BD4BD74-E2A8-428E-B9F9-4F71B6573CBF}" type="presParOf" srcId="{83855231-313B-43EF-9A1E-27B225E0B837}" destId="{C95C66EF-D939-4AAE-B3DB-EB08BB2170F5}" srcOrd="0" destOrd="0" presId="urn:microsoft.com/office/officeart/2005/8/layout/vList5"/>
    <dgm:cxn modelId="{8E4EF20F-95A9-4E78-A78A-360C80414483}" type="presParOf" srcId="{83855231-313B-43EF-9A1E-27B225E0B837}" destId="{917F2C05-80A8-4796-976C-25744ED14E0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DF600E-488D-4BF6-ADC1-8A0ACADA1C4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186124E-26CA-4F12-882C-899AD97FBE6D}">
      <dgm:prSet phldrT="[Text]" custT="1"/>
      <dgm:spPr/>
      <dgm:t>
        <a:bodyPr/>
        <a:lstStyle/>
        <a:p>
          <a:r>
            <a:rPr lang="en-US" sz="2400" dirty="0" smtClean="0"/>
            <a:t>Sum Modulation</a:t>
          </a:r>
          <a:endParaRPr lang="en-US" sz="2400" dirty="0"/>
        </a:p>
      </dgm:t>
    </dgm:pt>
    <dgm:pt modelId="{48FC4143-92F9-4476-BC52-4079CFC3CA4F}" type="parTrans" cxnId="{034F99A1-CFCA-4A81-A875-8FF17E9472FC}">
      <dgm:prSet/>
      <dgm:spPr/>
      <dgm:t>
        <a:bodyPr/>
        <a:lstStyle/>
        <a:p>
          <a:endParaRPr lang="en-US"/>
        </a:p>
      </dgm:t>
    </dgm:pt>
    <dgm:pt modelId="{01FE1633-75BB-4D44-9781-0B251A8A3B97}" type="sibTrans" cxnId="{034F99A1-CFCA-4A81-A875-8FF17E9472FC}">
      <dgm:prSet/>
      <dgm:spPr/>
      <dgm:t>
        <a:bodyPr/>
        <a:lstStyle/>
        <a:p>
          <a:endParaRPr lang="en-US"/>
        </a:p>
      </dgm:t>
    </dgm:pt>
    <dgm:pt modelId="{DF7803CF-446B-42E9-A018-A02FA76CE1FF}">
      <dgm:prSet phldrT="[Text]"/>
      <dgm:spPr/>
      <dgm:t>
        <a:bodyPr/>
        <a:lstStyle/>
        <a:p>
          <a:r>
            <a:rPr lang="en-US" dirty="0" smtClean="0"/>
            <a:t>Sum two signals together, frequency &amp; amplitude independent</a:t>
          </a:r>
          <a:endParaRPr lang="en-US" dirty="0"/>
        </a:p>
      </dgm:t>
    </dgm:pt>
    <dgm:pt modelId="{928D14B7-781C-4C56-A05B-D580D371421B}" type="parTrans" cxnId="{1D41B715-D5D1-430F-B135-7A66EB88C3CB}">
      <dgm:prSet/>
      <dgm:spPr/>
      <dgm:t>
        <a:bodyPr/>
        <a:lstStyle/>
        <a:p>
          <a:endParaRPr lang="en-US"/>
        </a:p>
      </dgm:t>
    </dgm:pt>
    <dgm:pt modelId="{7C98AAC1-6B8C-4E77-88A4-DA7622428B45}" type="sibTrans" cxnId="{1D41B715-D5D1-430F-B135-7A66EB88C3CB}">
      <dgm:prSet/>
      <dgm:spPr/>
      <dgm:t>
        <a:bodyPr/>
        <a:lstStyle/>
        <a:p>
          <a:endParaRPr lang="en-US"/>
        </a:p>
      </dgm:t>
    </dgm:pt>
    <dgm:pt modelId="{4B79004B-26CC-4856-85BF-9C6A65DD39C3}">
      <dgm:prSet phldrT="[Text]"/>
      <dgm:spPr/>
      <dgm:t>
        <a:bodyPr/>
        <a:lstStyle/>
        <a:p>
          <a:r>
            <a:rPr lang="en-US" dirty="0" smtClean="0"/>
            <a:t>2-tone (4-tone w/combine), square-sine, noise on pulse</a:t>
          </a:r>
          <a:endParaRPr lang="en-US" dirty="0"/>
        </a:p>
      </dgm:t>
    </dgm:pt>
    <dgm:pt modelId="{8C04FDCE-00AB-49CE-BE40-6F7444B6B43B}" type="parTrans" cxnId="{AF92568A-68E8-4651-BADB-C4839C205859}">
      <dgm:prSet/>
      <dgm:spPr/>
      <dgm:t>
        <a:bodyPr/>
        <a:lstStyle/>
        <a:p>
          <a:endParaRPr lang="en-US"/>
        </a:p>
      </dgm:t>
    </dgm:pt>
    <dgm:pt modelId="{B50B2F91-B3C4-4037-90A1-83616EBDE355}" type="sibTrans" cxnId="{AF92568A-68E8-4651-BADB-C4839C205859}">
      <dgm:prSet/>
      <dgm:spPr/>
      <dgm:t>
        <a:bodyPr/>
        <a:lstStyle/>
        <a:p>
          <a:endParaRPr lang="en-US"/>
        </a:p>
      </dgm:t>
    </dgm:pt>
    <dgm:pt modelId="{8493E524-C45A-4EE5-8B84-37442ACE987F}">
      <dgm:prSet phldrT="[Text]" custT="1"/>
      <dgm:spPr/>
      <dgm:t>
        <a:bodyPr/>
        <a:lstStyle/>
        <a:p>
          <a:r>
            <a:rPr lang="en-US" sz="2400" dirty="0" smtClean="0"/>
            <a:t>Point-by-point Arb</a:t>
          </a:r>
          <a:endParaRPr lang="en-US" sz="2400" dirty="0"/>
        </a:p>
      </dgm:t>
    </dgm:pt>
    <dgm:pt modelId="{24407401-4525-4A5A-8889-FF829FD3F69A}" type="parTrans" cxnId="{C57697B0-F435-4828-A0CA-6E7849373869}">
      <dgm:prSet/>
      <dgm:spPr/>
      <dgm:t>
        <a:bodyPr/>
        <a:lstStyle/>
        <a:p>
          <a:endParaRPr lang="en-US"/>
        </a:p>
      </dgm:t>
    </dgm:pt>
    <dgm:pt modelId="{5C442F22-0B40-44F2-AFE7-B50A8767C325}" type="sibTrans" cxnId="{C57697B0-F435-4828-A0CA-6E7849373869}">
      <dgm:prSet/>
      <dgm:spPr/>
      <dgm:t>
        <a:bodyPr/>
        <a:lstStyle/>
        <a:p>
          <a:endParaRPr lang="en-US"/>
        </a:p>
      </dgm:t>
    </dgm:pt>
    <dgm:pt modelId="{AFF348A3-3BE0-4ED8-A290-9CE24A02F292}">
      <dgm:prSet phldrT="[Text]"/>
      <dgm:spPr/>
      <dgm:t>
        <a:bodyPr/>
        <a:lstStyle/>
        <a:p>
          <a:r>
            <a:rPr lang="en-US" dirty="0" smtClean="0"/>
            <a:t>Create up to 1 million samples standard, 16 million optional</a:t>
          </a:r>
          <a:endParaRPr lang="en-US" dirty="0"/>
        </a:p>
      </dgm:t>
    </dgm:pt>
    <dgm:pt modelId="{4E528311-EC01-4889-9428-98ED68E59C47}" type="parTrans" cxnId="{03B330D4-A6F5-4C66-A8D0-D2FB97E7E76A}">
      <dgm:prSet/>
      <dgm:spPr/>
      <dgm:t>
        <a:bodyPr/>
        <a:lstStyle/>
        <a:p>
          <a:endParaRPr lang="en-US"/>
        </a:p>
      </dgm:t>
    </dgm:pt>
    <dgm:pt modelId="{DB31D27F-9BF1-4751-BDD6-DC07CD07EA11}" type="sibTrans" cxnId="{03B330D4-A6F5-4C66-A8D0-D2FB97E7E76A}">
      <dgm:prSet/>
      <dgm:spPr/>
      <dgm:t>
        <a:bodyPr/>
        <a:lstStyle/>
        <a:p>
          <a:endParaRPr lang="en-US"/>
        </a:p>
      </dgm:t>
    </dgm:pt>
    <dgm:pt modelId="{7E1E4665-0B61-4E30-9013-C498B54645BD}">
      <dgm:prSet phldrT="[Text]"/>
      <dgm:spPr/>
      <dgm:t>
        <a:bodyPr/>
        <a:lstStyle/>
        <a:p>
          <a:r>
            <a:rPr lang="en-US" dirty="0" smtClean="0"/>
            <a:t>Connect arbs together, create up to 512 sequences </a:t>
          </a:r>
          <a:endParaRPr lang="en-US" dirty="0"/>
        </a:p>
      </dgm:t>
    </dgm:pt>
    <dgm:pt modelId="{9C7AF7E7-7754-48E0-9BDC-D056738E2725}" type="parTrans" cxnId="{1DF9C7A2-A79C-47D8-97B1-1D73EC9CB1B8}">
      <dgm:prSet/>
      <dgm:spPr/>
      <dgm:t>
        <a:bodyPr/>
        <a:lstStyle/>
        <a:p>
          <a:endParaRPr lang="en-US"/>
        </a:p>
      </dgm:t>
    </dgm:pt>
    <dgm:pt modelId="{ED1FA7AD-6B55-4A68-A5AA-3DE239C25360}" type="sibTrans" cxnId="{1DF9C7A2-A79C-47D8-97B1-1D73EC9CB1B8}">
      <dgm:prSet/>
      <dgm:spPr/>
      <dgm:t>
        <a:bodyPr/>
        <a:lstStyle/>
        <a:p>
          <a:endParaRPr lang="en-US"/>
        </a:p>
      </dgm:t>
    </dgm:pt>
    <dgm:pt modelId="{977C8406-1861-400E-B694-5636CE637A23}">
      <dgm:prSet phldrT="[Text]" custT="1"/>
      <dgm:spPr/>
      <dgm:t>
        <a:bodyPr/>
        <a:lstStyle/>
        <a:p>
          <a:r>
            <a:rPr lang="en-US" sz="2400" dirty="0" smtClean="0"/>
            <a:t>Voltage Settings</a:t>
          </a:r>
          <a:endParaRPr lang="en-US" sz="2400" dirty="0"/>
        </a:p>
      </dgm:t>
    </dgm:pt>
    <dgm:pt modelId="{4377FBF5-FC41-4DB8-9F10-18A17AAC4224}" type="parTrans" cxnId="{ACA4DC41-D070-4289-86E0-671AE53F43DA}">
      <dgm:prSet/>
      <dgm:spPr/>
      <dgm:t>
        <a:bodyPr/>
        <a:lstStyle/>
        <a:p>
          <a:endParaRPr lang="en-US"/>
        </a:p>
      </dgm:t>
    </dgm:pt>
    <dgm:pt modelId="{4B868AC4-5FFD-4967-94C2-EEBE0EF4D3D9}" type="sibTrans" cxnId="{ACA4DC41-D070-4289-86E0-671AE53F43DA}">
      <dgm:prSet/>
      <dgm:spPr/>
      <dgm:t>
        <a:bodyPr/>
        <a:lstStyle/>
        <a:p>
          <a:endParaRPr lang="en-US"/>
        </a:p>
      </dgm:t>
    </dgm:pt>
    <dgm:pt modelId="{AA5DDEAE-C3DB-4F9C-8BFD-6912AA1C5758}">
      <dgm:prSet phldrT="[Text]"/>
      <dgm:spPr/>
      <dgm:t>
        <a:bodyPr/>
        <a:lstStyle/>
        <a:p>
          <a:r>
            <a:rPr lang="en-US" dirty="0" smtClean="0"/>
            <a:t>Lower voltage amplitude at 1 mVpp, Tektronix at 10 mVpp</a:t>
          </a:r>
          <a:endParaRPr lang="en-US" dirty="0"/>
        </a:p>
      </dgm:t>
    </dgm:pt>
    <dgm:pt modelId="{4E240A36-88A6-4E67-8159-D10CAB3DB5AA}" type="parTrans" cxnId="{AEE95A26-57A0-426D-8154-A7B9F1A50E87}">
      <dgm:prSet/>
      <dgm:spPr/>
      <dgm:t>
        <a:bodyPr/>
        <a:lstStyle/>
        <a:p>
          <a:endParaRPr lang="en-US"/>
        </a:p>
      </dgm:t>
    </dgm:pt>
    <dgm:pt modelId="{2A0CF892-4472-4E2C-9F7F-25D32D1BB5D5}" type="sibTrans" cxnId="{AEE95A26-57A0-426D-8154-A7B9F1A50E87}">
      <dgm:prSet/>
      <dgm:spPr/>
      <dgm:t>
        <a:bodyPr/>
        <a:lstStyle/>
        <a:p>
          <a:endParaRPr lang="en-US"/>
        </a:p>
      </dgm:t>
    </dgm:pt>
    <dgm:pt modelId="{47B0D924-2A56-4B45-82BC-96D1C2451360}">
      <dgm:prSet phldrT="[Text]"/>
      <dgm:spPr/>
      <dgm:t>
        <a:bodyPr/>
        <a:lstStyle/>
        <a:p>
          <a:r>
            <a:rPr lang="en-US" dirty="0" smtClean="0"/>
            <a:t>Set high and low voltage limits to prevent overload on DUT </a:t>
          </a:r>
          <a:endParaRPr lang="en-US" dirty="0"/>
        </a:p>
      </dgm:t>
    </dgm:pt>
    <dgm:pt modelId="{5DE176AA-9DC8-4B9E-B0C6-7DCD1BE02C56}" type="parTrans" cxnId="{995EF01D-DE06-49AE-846C-DB0C9B6D3085}">
      <dgm:prSet/>
      <dgm:spPr/>
      <dgm:t>
        <a:bodyPr/>
        <a:lstStyle/>
        <a:p>
          <a:endParaRPr lang="en-US"/>
        </a:p>
      </dgm:t>
    </dgm:pt>
    <dgm:pt modelId="{88D5C7DD-4A4F-420B-BDCD-DB4543BCF849}" type="sibTrans" cxnId="{995EF01D-DE06-49AE-846C-DB0C9B6D3085}">
      <dgm:prSet/>
      <dgm:spPr/>
      <dgm:t>
        <a:bodyPr/>
        <a:lstStyle/>
        <a:p>
          <a:endParaRPr lang="en-US"/>
        </a:p>
      </dgm:t>
    </dgm:pt>
    <dgm:pt modelId="{5FD7A2F5-3A61-4D9B-A095-5EC638C07EC8}" type="pres">
      <dgm:prSet presAssocID="{49DF600E-488D-4BF6-ADC1-8A0ACADA1C49}" presName="Name0" presStyleCnt="0">
        <dgm:presLayoutVars>
          <dgm:dir/>
          <dgm:animLvl val="lvl"/>
          <dgm:resizeHandles val="exact"/>
        </dgm:presLayoutVars>
      </dgm:prSet>
      <dgm:spPr/>
      <dgm:t>
        <a:bodyPr/>
        <a:lstStyle/>
        <a:p>
          <a:endParaRPr lang="en-US"/>
        </a:p>
      </dgm:t>
    </dgm:pt>
    <dgm:pt modelId="{E52087DA-2B98-46BA-832A-C9CF5E07037C}" type="pres">
      <dgm:prSet presAssocID="{9186124E-26CA-4F12-882C-899AD97FBE6D}" presName="linNode" presStyleCnt="0"/>
      <dgm:spPr/>
    </dgm:pt>
    <dgm:pt modelId="{65334EBD-02F0-4C80-8010-F739A12F1258}" type="pres">
      <dgm:prSet presAssocID="{9186124E-26CA-4F12-882C-899AD97FBE6D}" presName="parentText" presStyleLbl="node1" presStyleIdx="0" presStyleCnt="3">
        <dgm:presLayoutVars>
          <dgm:chMax val="1"/>
          <dgm:bulletEnabled val="1"/>
        </dgm:presLayoutVars>
      </dgm:prSet>
      <dgm:spPr/>
      <dgm:t>
        <a:bodyPr/>
        <a:lstStyle/>
        <a:p>
          <a:endParaRPr lang="en-US"/>
        </a:p>
      </dgm:t>
    </dgm:pt>
    <dgm:pt modelId="{B46B3E9A-3AAF-4A2F-A016-587ACD76F003}" type="pres">
      <dgm:prSet presAssocID="{9186124E-26CA-4F12-882C-899AD97FBE6D}" presName="descendantText" presStyleLbl="alignAccFollowNode1" presStyleIdx="0" presStyleCnt="3">
        <dgm:presLayoutVars>
          <dgm:bulletEnabled val="1"/>
        </dgm:presLayoutVars>
      </dgm:prSet>
      <dgm:spPr/>
      <dgm:t>
        <a:bodyPr/>
        <a:lstStyle/>
        <a:p>
          <a:endParaRPr lang="en-US"/>
        </a:p>
      </dgm:t>
    </dgm:pt>
    <dgm:pt modelId="{0A2FBA66-6868-48DB-AF47-ADA0E3D91337}" type="pres">
      <dgm:prSet presAssocID="{01FE1633-75BB-4D44-9781-0B251A8A3B97}" presName="sp" presStyleCnt="0"/>
      <dgm:spPr/>
    </dgm:pt>
    <dgm:pt modelId="{2C10E233-2CF9-4F95-9001-DE18BB5FCD55}" type="pres">
      <dgm:prSet presAssocID="{8493E524-C45A-4EE5-8B84-37442ACE987F}" presName="linNode" presStyleCnt="0"/>
      <dgm:spPr/>
    </dgm:pt>
    <dgm:pt modelId="{7395F9D3-E749-4386-92D9-7898A66F2627}" type="pres">
      <dgm:prSet presAssocID="{8493E524-C45A-4EE5-8B84-37442ACE987F}" presName="parentText" presStyleLbl="node1" presStyleIdx="1" presStyleCnt="3">
        <dgm:presLayoutVars>
          <dgm:chMax val="1"/>
          <dgm:bulletEnabled val="1"/>
        </dgm:presLayoutVars>
      </dgm:prSet>
      <dgm:spPr/>
      <dgm:t>
        <a:bodyPr/>
        <a:lstStyle/>
        <a:p>
          <a:endParaRPr lang="en-US"/>
        </a:p>
      </dgm:t>
    </dgm:pt>
    <dgm:pt modelId="{85D2DC5D-23E2-436D-B41D-7BF3C0B4CB7F}" type="pres">
      <dgm:prSet presAssocID="{8493E524-C45A-4EE5-8B84-37442ACE987F}" presName="descendantText" presStyleLbl="alignAccFollowNode1" presStyleIdx="1" presStyleCnt="3">
        <dgm:presLayoutVars>
          <dgm:bulletEnabled val="1"/>
        </dgm:presLayoutVars>
      </dgm:prSet>
      <dgm:spPr/>
      <dgm:t>
        <a:bodyPr/>
        <a:lstStyle/>
        <a:p>
          <a:endParaRPr lang="en-US"/>
        </a:p>
      </dgm:t>
    </dgm:pt>
    <dgm:pt modelId="{83F4CE7D-1AD2-4D25-BDD5-200276A6688E}" type="pres">
      <dgm:prSet presAssocID="{5C442F22-0B40-44F2-AFE7-B50A8767C325}" presName="sp" presStyleCnt="0"/>
      <dgm:spPr/>
    </dgm:pt>
    <dgm:pt modelId="{83855231-313B-43EF-9A1E-27B225E0B837}" type="pres">
      <dgm:prSet presAssocID="{977C8406-1861-400E-B694-5636CE637A23}" presName="linNode" presStyleCnt="0"/>
      <dgm:spPr/>
    </dgm:pt>
    <dgm:pt modelId="{C95C66EF-D939-4AAE-B3DB-EB08BB2170F5}" type="pres">
      <dgm:prSet presAssocID="{977C8406-1861-400E-B694-5636CE637A23}" presName="parentText" presStyleLbl="node1" presStyleIdx="2" presStyleCnt="3">
        <dgm:presLayoutVars>
          <dgm:chMax val="1"/>
          <dgm:bulletEnabled val="1"/>
        </dgm:presLayoutVars>
      </dgm:prSet>
      <dgm:spPr/>
      <dgm:t>
        <a:bodyPr/>
        <a:lstStyle/>
        <a:p>
          <a:endParaRPr lang="en-US"/>
        </a:p>
      </dgm:t>
    </dgm:pt>
    <dgm:pt modelId="{917F2C05-80A8-4796-976C-25744ED14E00}" type="pres">
      <dgm:prSet presAssocID="{977C8406-1861-400E-B694-5636CE637A23}" presName="descendantText" presStyleLbl="alignAccFollowNode1" presStyleIdx="2" presStyleCnt="3">
        <dgm:presLayoutVars>
          <dgm:bulletEnabled val="1"/>
        </dgm:presLayoutVars>
      </dgm:prSet>
      <dgm:spPr/>
      <dgm:t>
        <a:bodyPr/>
        <a:lstStyle/>
        <a:p>
          <a:endParaRPr lang="en-US"/>
        </a:p>
      </dgm:t>
    </dgm:pt>
  </dgm:ptLst>
  <dgm:cxnLst>
    <dgm:cxn modelId="{AF92568A-68E8-4651-BADB-C4839C205859}" srcId="{9186124E-26CA-4F12-882C-899AD97FBE6D}" destId="{4B79004B-26CC-4856-85BF-9C6A65DD39C3}" srcOrd="1" destOrd="0" parTransId="{8C04FDCE-00AB-49CE-BE40-6F7444B6B43B}" sibTransId="{B50B2F91-B3C4-4037-90A1-83616EBDE355}"/>
    <dgm:cxn modelId="{6F239487-4A81-461A-8E8D-586DEB61E61F}" type="presOf" srcId="{8493E524-C45A-4EE5-8B84-37442ACE987F}" destId="{7395F9D3-E749-4386-92D9-7898A66F2627}" srcOrd="0" destOrd="0" presId="urn:microsoft.com/office/officeart/2005/8/layout/vList5"/>
    <dgm:cxn modelId="{03B330D4-A6F5-4C66-A8D0-D2FB97E7E76A}" srcId="{8493E524-C45A-4EE5-8B84-37442ACE987F}" destId="{AFF348A3-3BE0-4ED8-A290-9CE24A02F292}" srcOrd="0" destOrd="0" parTransId="{4E528311-EC01-4889-9428-98ED68E59C47}" sibTransId="{DB31D27F-9BF1-4751-BDD6-DC07CD07EA11}"/>
    <dgm:cxn modelId="{A1BEA5E6-9F0B-490A-AAEC-F83CC96EA453}" type="presOf" srcId="{47B0D924-2A56-4B45-82BC-96D1C2451360}" destId="{917F2C05-80A8-4796-976C-25744ED14E00}" srcOrd="0" destOrd="1" presId="urn:microsoft.com/office/officeart/2005/8/layout/vList5"/>
    <dgm:cxn modelId="{AEE95A26-57A0-426D-8154-A7B9F1A50E87}" srcId="{977C8406-1861-400E-B694-5636CE637A23}" destId="{AA5DDEAE-C3DB-4F9C-8BFD-6912AA1C5758}" srcOrd="0" destOrd="0" parTransId="{4E240A36-88A6-4E67-8159-D10CAB3DB5AA}" sibTransId="{2A0CF892-4472-4E2C-9F7F-25D32D1BB5D5}"/>
    <dgm:cxn modelId="{47FE3E41-AC1D-433C-BDD9-2199CE98D424}" type="presOf" srcId="{7E1E4665-0B61-4E30-9013-C498B54645BD}" destId="{85D2DC5D-23E2-436D-B41D-7BF3C0B4CB7F}" srcOrd="0" destOrd="1" presId="urn:microsoft.com/office/officeart/2005/8/layout/vList5"/>
    <dgm:cxn modelId="{F91AFE57-CFFE-4D2E-AD82-F6CC13952778}" type="presOf" srcId="{977C8406-1861-400E-B694-5636CE637A23}" destId="{C95C66EF-D939-4AAE-B3DB-EB08BB2170F5}" srcOrd="0" destOrd="0" presId="urn:microsoft.com/office/officeart/2005/8/layout/vList5"/>
    <dgm:cxn modelId="{C57697B0-F435-4828-A0CA-6E7849373869}" srcId="{49DF600E-488D-4BF6-ADC1-8A0ACADA1C49}" destId="{8493E524-C45A-4EE5-8B84-37442ACE987F}" srcOrd="1" destOrd="0" parTransId="{24407401-4525-4A5A-8889-FF829FD3F69A}" sibTransId="{5C442F22-0B40-44F2-AFE7-B50A8767C325}"/>
    <dgm:cxn modelId="{034F99A1-CFCA-4A81-A875-8FF17E9472FC}" srcId="{49DF600E-488D-4BF6-ADC1-8A0ACADA1C49}" destId="{9186124E-26CA-4F12-882C-899AD97FBE6D}" srcOrd="0" destOrd="0" parTransId="{48FC4143-92F9-4476-BC52-4079CFC3CA4F}" sibTransId="{01FE1633-75BB-4D44-9781-0B251A8A3B97}"/>
    <dgm:cxn modelId="{6D1AAF93-0D70-47BA-B324-6DB1CD058CD1}" type="presOf" srcId="{9186124E-26CA-4F12-882C-899AD97FBE6D}" destId="{65334EBD-02F0-4C80-8010-F739A12F1258}" srcOrd="0" destOrd="0" presId="urn:microsoft.com/office/officeart/2005/8/layout/vList5"/>
    <dgm:cxn modelId="{B07455F4-D0DF-4D27-9F6B-CBDA239B93ED}" type="presOf" srcId="{49DF600E-488D-4BF6-ADC1-8A0ACADA1C49}" destId="{5FD7A2F5-3A61-4D9B-A095-5EC638C07EC8}" srcOrd="0" destOrd="0" presId="urn:microsoft.com/office/officeart/2005/8/layout/vList5"/>
    <dgm:cxn modelId="{8E1D404A-8A10-4406-90FA-08B59D2F3FBD}" type="presOf" srcId="{4B79004B-26CC-4856-85BF-9C6A65DD39C3}" destId="{B46B3E9A-3AAF-4A2F-A016-587ACD76F003}" srcOrd="0" destOrd="1" presId="urn:microsoft.com/office/officeart/2005/8/layout/vList5"/>
    <dgm:cxn modelId="{ACA4DC41-D070-4289-86E0-671AE53F43DA}" srcId="{49DF600E-488D-4BF6-ADC1-8A0ACADA1C49}" destId="{977C8406-1861-400E-B694-5636CE637A23}" srcOrd="2" destOrd="0" parTransId="{4377FBF5-FC41-4DB8-9F10-18A17AAC4224}" sibTransId="{4B868AC4-5FFD-4967-94C2-EEBE0EF4D3D9}"/>
    <dgm:cxn modelId="{1D41B715-D5D1-430F-B135-7A66EB88C3CB}" srcId="{9186124E-26CA-4F12-882C-899AD97FBE6D}" destId="{DF7803CF-446B-42E9-A018-A02FA76CE1FF}" srcOrd="0" destOrd="0" parTransId="{928D14B7-781C-4C56-A05B-D580D371421B}" sibTransId="{7C98AAC1-6B8C-4E77-88A4-DA7622428B45}"/>
    <dgm:cxn modelId="{D8BC8995-B0D4-49C6-8387-8F7EEDE6E38E}" type="presOf" srcId="{AFF348A3-3BE0-4ED8-A290-9CE24A02F292}" destId="{85D2DC5D-23E2-436D-B41D-7BF3C0B4CB7F}" srcOrd="0" destOrd="0" presId="urn:microsoft.com/office/officeart/2005/8/layout/vList5"/>
    <dgm:cxn modelId="{A8355044-3145-4271-BD09-C227000F5293}" type="presOf" srcId="{DF7803CF-446B-42E9-A018-A02FA76CE1FF}" destId="{B46B3E9A-3AAF-4A2F-A016-587ACD76F003}" srcOrd="0" destOrd="0" presId="urn:microsoft.com/office/officeart/2005/8/layout/vList5"/>
    <dgm:cxn modelId="{1DF9C7A2-A79C-47D8-97B1-1D73EC9CB1B8}" srcId="{8493E524-C45A-4EE5-8B84-37442ACE987F}" destId="{7E1E4665-0B61-4E30-9013-C498B54645BD}" srcOrd="1" destOrd="0" parTransId="{9C7AF7E7-7754-48E0-9BDC-D056738E2725}" sibTransId="{ED1FA7AD-6B55-4A68-A5AA-3DE239C25360}"/>
    <dgm:cxn modelId="{E2A73294-0724-4F1F-ABE2-6A6310D1BB9F}" type="presOf" srcId="{AA5DDEAE-C3DB-4F9C-8BFD-6912AA1C5758}" destId="{917F2C05-80A8-4796-976C-25744ED14E00}" srcOrd="0" destOrd="0" presId="urn:microsoft.com/office/officeart/2005/8/layout/vList5"/>
    <dgm:cxn modelId="{995EF01D-DE06-49AE-846C-DB0C9B6D3085}" srcId="{977C8406-1861-400E-B694-5636CE637A23}" destId="{47B0D924-2A56-4B45-82BC-96D1C2451360}" srcOrd="1" destOrd="0" parTransId="{5DE176AA-9DC8-4B9E-B0C6-7DCD1BE02C56}" sibTransId="{88D5C7DD-4A4F-420B-BDCD-DB4543BCF849}"/>
    <dgm:cxn modelId="{AEFC4965-D574-446B-8821-BD1B70DA29F5}" type="presParOf" srcId="{5FD7A2F5-3A61-4D9B-A095-5EC638C07EC8}" destId="{E52087DA-2B98-46BA-832A-C9CF5E07037C}" srcOrd="0" destOrd="0" presId="urn:microsoft.com/office/officeart/2005/8/layout/vList5"/>
    <dgm:cxn modelId="{26A44566-502C-4C14-AB27-BD465EFD49D1}" type="presParOf" srcId="{E52087DA-2B98-46BA-832A-C9CF5E07037C}" destId="{65334EBD-02F0-4C80-8010-F739A12F1258}" srcOrd="0" destOrd="0" presId="urn:microsoft.com/office/officeart/2005/8/layout/vList5"/>
    <dgm:cxn modelId="{F36E7030-E93E-400A-93A7-62A8E8C56EFA}" type="presParOf" srcId="{E52087DA-2B98-46BA-832A-C9CF5E07037C}" destId="{B46B3E9A-3AAF-4A2F-A016-587ACD76F003}" srcOrd="1" destOrd="0" presId="urn:microsoft.com/office/officeart/2005/8/layout/vList5"/>
    <dgm:cxn modelId="{DA537090-D6F0-432F-89EE-32032E4D740A}" type="presParOf" srcId="{5FD7A2F5-3A61-4D9B-A095-5EC638C07EC8}" destId="{0A2FBA66-6868-48DB-AF47-ADA0E3D91337}" srcOrd="1" destOrd="0" presId="urn:microsoft.com/office/officeart/2005/8/layout/vList5"/>
    <dgm:cxn modelId="{A48A77FD-6834-48CD-A445-5D9208705BB5}" type="presParOf" srcId="{5FD7A2F5-3A61-4D9B-A095-5EC638C07EC8}" destId="{2C10E233-2CF9-4F95-9001-DE18BB5FCD55}" srcOrd="2" destOrd="0" presId="urn:microsoft.com/office/officeart/2005/8/layout/vList5"/>
    <dgm:cxn modelId="{11C94CA7-E113-4EFC-AD32-A12B0FB94809}" type="presParOf" srcId="{2C10E233-2CF9-4F95-9001-DE18BB5FCD55}" destId="{7395F9D3-E749-4386-92D9-7898A66F2627}" srcOrd="0" destOrd="0" presId="urn:microsoft.com/office/officeart/2005/8/layout/vList5"/>
    <dgm:cxn modelId="{FDBB7B57-8410-4BAF-9315-0A4ACEE2752A}" type="presParOf" srcId="{2C10E233-2CF9-4F95-9001-DE18BB5FCD55}" destId="{85D2DC5D-23E2-436D-B41D-7BF3C0B4CB7F}" srcOrd="1" destOrd="0" presId="urn:microsoft.com/office/officeart/2005/8/layout/vList5"/>
    <dgm:cxn modelId="{46999BC4-5453-426F-97DB-78CB84E89960}" type="presParOf" srcId="{5FD7A2F5-3A61-4D9B-A095-5EC638C07EC8}" destId="{83F4CE7D-1AD2-4D25-BDD5-200276A6688E}" srcOrd="3" destOrd="0" presId="urn:microsoft.com/office/officeart/2005/8/layout/vList5"/>
    <dgm:cxn modelId="{BE0908BD-E145-4811-B425-12F5721BBDD7}" type="presParOf" srcId="{5FD7A2F5-3A61-4D9B-A095-5EC638C07EC8}" destId="{83855231-313B-43EF-9A1E-27B225E0B837}" srcOrd="4" destOrd="0" presId="urn:microsoft.com/office/officeart/2005/8/layout/vList5"/>
    <dgm:cxn modelId="{8D3F395C-7B03-49A6-86F9-7450F3A125A0}" type="presParOf" srcId="{83855231-313B-43EF-9A1E-27B225E0B837}" destId="{C95C66EF-D939-4AAE-B3DB-EB08BB2170F5}" srcOrd="0" destOrd="0" presId="urn:microsoft.com/office/officeart/2005/8/layout/vList5"/>
    <dgm:cxn modelId="{D2D52E91-946B-4558-A43B-4AA2A738C213}" type="presParOf" srcId="{83855231-313B-43EF-9A1E-27B225E0B837}" destId="{917F2C05-80A8-4796-976C-25744ED14E00}"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5E20A-CB50-4ED5-B0DA-772EED01298B}">
      <dsp:nvSpPr>
        <dsp:cNvPr id="0" name=""/>
        <dsp:cNvSpPr/>
      </dsp:nvSpPr>
      <dsp:spPr>
        <a:xfrm>
          <a:off x="4320" y="390166"/>
          <a:ext cx="1964455" cy="11372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lvl="0" algn="l" defTabSz="666750">
            <a:lnSpc>
              <a:spcPct val="90000"/>
            </a:lnSpc>
            <a:spcBef>
              <a:spcPct val="0"/>
            </a:spcBef>
            <a:spcAft>
              <a:spcPct val="35000"/>
            </a:spcAft>
          </a:pPr>
          <a:r>
            <a:rPr lang="en-US" sz="1500" kern="1200" dirty="0" smtClean="0"/>
            <a:t>Early waveform generators</a:t>
          </a:r>
          <a:endParaRPr lang="en-US" sz="1500" kern="1200" dirty="0"/>
        </a:p>
      </dsp:txBody>
      <dsp:txXfrm>
        <a:off x="4320" y="390166"/>
        <a:ext cx="1964455" cy="758142"/>
      </dsp:txXfrm>
    </dsp:sp>
    <dsp:sp modelId="{6BA3BF76-BE07-4AA4-8E16-F672B83D60AC}">
      <dsp:nvSpPr>
        <dsp:cNvPr id="0" name=""/>
        <dsp:cNvSpPr/>
      </dsp:nvSpPr>
      <dsp:spPr>
        <a:xfrm>
          <a:off x="406678" y="1148308"/>
          <a:ext cx="1964455" cy="3024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Separate instruments</a:t>
          </a:r>
          <a:endParaRPr lang="en-US" sz="1500" kern="1200" dirty="0"/>
        </a:p>
        <a:p>
          <a:pPr marL="114300" lvl="1" indent="-114300" algn="l" defTabSz="666750">
            <a:lnSpc>
              <a:spcPct val="90000"/>
            </a:lnSpc>
            <a:spcBef>
              <a:spcPct val="0"/>
            </a:spcBef>
            <a:spcAft>
              <a:spcPct val="15000"/>
            </a:spcAft>
            <a:buChar char="••"/>
          </a:pPr>
          <a:r>
            <a:rPr lang="en-US" sz="1500" kern="1200" dirty="0" smtClean="0"/>
            <a:t>Function generator  w/counter for verifying accuracy</a:t>
          </a:r>
          <a:endParaRPr lang="en-US" sz="1500" kern="1200" dirty="0"/>
        </a:p>
        <a:p>
          <a:pPr marL="114300" lvl="1" indent="-114300" algn="l" defTabSz="666750">
            <a:lnSpc>
              <a:spcPct val="90000"/>
            </a:lnSpc>
            <a:spcBef>
              <a:spcPct val="0"/>
            </a:spcBef>
            <a:spcAft>
              <a:spcPct val="15000"/>
            </a:spcAft>
            <a:buChar char="••"/>
          </a:pPr>
          <a:r>
            <a:rPr lang="en-US" sz="1500" kern="1200" dirty="0" smtClean="0"/>
            <a:t>Point-per-clock arbitrary waveform generator</a:t>
          </a:r>
          <a:endParaRPr lang="en-US" sz="1500" kern="1200" dirty="0"/>
        </a:p>
        <a:p>
          <a:pPr marL="114300" lvl="1" indent="-114300" algn="l" defTabSz="666750">
            <a:lnSpc>
              <a:spcPct val="90000"/>
            </a:lnSpc>
            <a:spcBef>
              <a:spcPct val="0"/>
            </a:spcBef>
            <a:spcAft>
              <a:spcPct val="15000"/>
            </a:spcAft>
            <a:buChar char="••"/>
          </a:pPr>
          <a:r>
            <a:rPr lang="en-US" sz="1500" kern="1200" dirty="0" smtClean="0"/>
            <a:t>Relatively expensive</a:t>
          </a:r>
          <a:endParaRPr lang="en-US" sz="1500" kern="1200" dirty="0"/>
        </a:p>
      </dsp:txBody>
      <dsp:txXfrm>
        <a:off x="464215" y="1205845"/>
        <a:ext cx="1849381" cy="2908926"/>
      </dsp:txXfrm>
    </dsp:sp>
    <dsp:sp modelId="{FD694381-69CC-4BE3-926E-14960447670D}">
      <dsp:nvSpPr>
        <dsp:cNvPr id="0" name=""/>
        <dsp:cNvSpPr/>
      </dsp:nvSpPr>
      <dsp:spPr>
        <a:xfrm>
          <a:off x="2266580" y="524691"/>
          <a:ext cx="631345" cy="4890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2266580" y="622509"/>
        <a:ext cx="484617" cy="293456"/>
      </dsp:txXfrm>
    </dsp:sp>
    <dsp:sp modelId="{5E9964C6-1F3B-4691-8182-0841CAD81AB8}">
      <dsp:nvSpPr>
        <dsp:cNvPr id="0" name=""/>
        <dsp:cNvSpPr/>
      </dsp:nvSpPr>
      <dsp:spPr>
        <a:xfrm>
          <a:off x="3159993" y="390166"/>
          <a:ext cx="1964455" cy="11372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lvl="0" algn="l" defTabSz="666750">
            <a:lnSpc>
              <a:spcPct val="90000"/>
            </a:lnSpc>
            <a:spcBef>
              <a:spcPct val="0"/>
            </a:spcBef>
            <a:spcAft>
              <a:spcPct val="35000"/>
            </a:spcAft>
          </a:pPr>
          <a:r>
            <a:rPr lang="en-US" sz="1500" kern="1200" dirty="0" smtClean="0"/>
            <a:t>DDS-based generators</a:t>
          </a:r>
          <a:endParaRPr lang="en-US" sz="1500" kern="1200" dirty="0"/>
        </a:p>
      </dsp:txBody>
      <dsp:txXfrm>
        <a:off x="3159993" y="390166"/>
        <a:ext cx="1964455" cy="758142"/>
      </dsp:txXfrm>
    </dsp:sp>
    <dsp:sp modelId="{979EA692-D5F6-40D7-9AD6-7DFDFB190F38}">
      <dsp:nvSpPr>
        <dsp:cNvPr id="0" name=""/>
        <dsp:cNvSpPr/>
      </dsp:nvSpPr>
      <dsp:spPr>
        <a:xfrm>
          <a:off x="3562351" y="1148308"/>
          <a:ext cx="1964455" cy="3024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Much better frequency stability</a:t>
          </a:r>
          <a:endParaRPr lang="en-US" sz="1500" kern="1200" dirty="0"/>
        </a:p>
        <a:p>
          <a:pPr marL="114300" lvl="1" indent="-114300" algn="l" defTabSz="666750">
            <a:lnSpc>
              <a:spcPct val="90000"/>
            </a:lnSpc>
            <a:spcBef>
              <a:spcPct val="0"/>
            </a:spcBef>
            <a:spcAft>
              <a:spcPct val="15000"/>
            </a:spcAft>
            <a:buChar char="••"/>
          </a:pPr>
          <a:r>
            <a:rPr lang="en-US" sz="1500" kern="1200" dirty="0" smtClean="0"/>
            <a:t>Addition of pseudo-arbitrary waveforms</a:t>
          </a:r>
          <a:endParaRPr lang="en-US" sz="1500" kern="1200" dirty="0"/>
        </a:p>
        <a:p>
          <a:pPr marL="114300" lvl="1" indent="-114300" algn="l" defTabSz="666750">
            <a:lnSpc>
              <a:spcPct val="90000"/>
            </a:lnSpc>
            <a:spcBef>
              <a:spcPct val="0"/>
            </a:spcBef>
            <a:spcAft>
              <a:spcPct val="15000"/>
            </a:spcAft>
            <a:buChar char="••"/>
          </a:pPr>
          <a:r>
            <a:rPr lang="en-US" sz="1500" kern="1200" dirty="0" smtClean="0"/>
            <a:t>Issues with playing arbitrary waveforms</a:t>
          </a:r>
          <a:endParaRPr lang="en-US" sz="1500" kern="1200" dirty="0"/>
        </a:p>
        <a:p>
          <a:pPr marL="114300" lvl="1" indent="-114300" algn="l" defTabSz="666750">
            <a:lnSpc>
              <a:spcPct val="90000"/>
            </a:lnSpc>
            <a:spcBef>
              <a:spcPct val="0"/>
            </a:spcBef>
            <a:spcAft>
              <a:spcPct val="15000"/>
            </a:spcAft>
            <a:buChar char="••"/>
          </a:pPr>
          <a:r>
            <a:rPr lang="en-US" sz="1500" kern="1200" dirty="0" smtClean="0"/>
            <a:t>Not exclusive to any vendor</a:t>
          </a:r>
          <a:endParaRPr lang="en-US" sz="1500" kern="1200" dirty="0"/>
        </a:p>
      </dsp:txBody>
      <dsp:txXfrm>
        <a:off x="3619888" y="1205845"/>
        <a:ext cx="1849381" cy="2908926"/>
      </dsp:txXfrm>
    </dsp:sp>
    <dsp:sp modelId="{96EAF661-5BE7-4801-BA8B-0E15D913C3CF}">
      <dsp:nvSpPr>
        <dsp:cNvPr id="0" name=""/>
        <dsp:cNvSpPr/>
      </dsp:nvSpPr>
      <dsp:spPr>
        <a:xfrm rot="21596321">
          <a:off x="5422252" y="522983"/>
          <a:ext cx="631345" cy="4890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5422252" y="620880"/>
        <a:ext cx="484617" cy="293456"/>
      </dsp:txXfrm>
    </dsp:sp>
    <dsp:sp modelId="{2501DF03-D542-443D-8B7F-8D9B512E2BEF}">
      <dsp:nvSpPr>
        <dsp:cNvPr id="0" name=""/>
        <dsp:cNvSpPr/>
      </dsp:nvSpPr>
      <dsp:spPr>
        <a:xfrm>
          <a:off x="6315665" y="386788"/>
          <a:ext cx="1964455" cy="11372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lvl="0" algn="l" defTabSz="666750">
            <a:lnSpc>
              <a:spcPct val="90000"/>
            </a:lnSpc>
            <a:spcBef>
              <a:spcPct val="0"/>
            </a:spcBef>
            <a:spcAft>
              <a:spcPct val="35000"/>
            </a:spcAft>
          </a:pPr>
          <a:r>
            <a:rPr lang="en-US" sz="1500" b="1" kern="1200" dirty="0" smtClean="0">
              <a:solidFill>
                <a:srgbClr val="FFFF00"/>
              </a:solidFill>
            </a:rPr>
            <a:t>Trueform technology</a:t>
          </a:r>
          <a:r>
            <a:rPr lang="en-US" sz="1500" kern="1200" dirty="0" smtClean="0"/>
            <a:t>: the next  generation</a:t>
          </a:r>
          <a:endParaRPr lang="en-US" sz="1500" kern="1200" dirty="0"/>
        </a:p>
      </dsp:txBody>
      <dsp:txXfrm>
        <a:off x="6315665" y="386788"/>
        <a:ext cx="1964455" cy="758142"/>
      </dsp:txXfrm>
    </dsp:sp>
    <dsp:sp modelId="{BF44127D-D847-4095-92B8-2E336EC4BC70}">
      <dsp:nvSpPr>
        <dsp:cNvPr id="0" name=""/>
        <dsp:cNvSpPr/>
      </dsp:nvSpPr>
      <dsp:spPr>
        <a:xfrm>
          <a:off x="6718024" y="1148308"/>
          <a:ext cx="1964455" cy="3024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Exclusive sampling technology</a:t>
          </a:r>
          <a:endParaRPr lang="en-US" sz="1500" kern="1200" dirty="0"/>
        </a:p>
        <a:p>
          <a:pPr marL="114300" lvl="1" indent="-114300" algn="l" defTabSz="666750">
            <a:lnSpc>
              <a:spcPct val="90000"/>
            </a:lnSpc>
            <a:spcBef>
              <a:spcPct val="0"/>
            </a:spcBef>
            <a:spcAft>
              <a:spcPct val="15000"/>
            </a:spcAft>
            <a:buChar char="••"/>
          </a:pPr>
          <a:r>
            <a:rPr lang="en-US" sz="1500" kern="1200" dirty="0" smtClean="0"/>
            <a:t>true point-by-point arbitrary waveforms </a:t>
          </a:r>
          <a:endParaRPr lang="en-US" sz="1500" kern="1200" dirty="0"/>
        </a:p>
        <a:p>
          <a:pPr marL="114300" lvl="1" indent="-114300" algn="l" defTabSz="666750">
            <a:lnSpc>
              <a:spcPct val="90000"/>
            </a:lnSpc>
            <a:spcBef>
              <a:spcPct val="0"/>
            </a:spcBef>
            <a:spcAft>
              <a:spcPct val="15000"/>
            </a:spcAft>
            <a:buChar char="••"/>
          </a:pPr>
          <a:r>
            <a:rPr lang="en-US" sz="1500" kern="1200" dirty="0" smtClean="0"/>
            <a:t>10x lower jitter than DDS</a:t>
          </a:r>
          <a:endParaRPr lang="en-US" sz="1500" kern="1200" dirty="0"/>
        </a:p>
        <a:p>
          <a:pPr marL="114300" lvl="1" indent="-114300" algn="l" defTabSz="666750">
            <a:lnSpc>
              <a:spcPct val="90000"/>
            </a:lnSpc>
            <a:spcBef>
              <a:spcPct val="0"/>
            </a:spcBef>
            <a:spcAft>
              <a:spcPct val="15000"/>
            </a:spcAft>
            <a:buChar char="••"/>
          </a:pPr>
          <a:r>
            <a:rPr lang="en-US" sz="1500" kern="1200" dirty="0" smtClean="0"/>
            <a:t>Tracking filter allows clean, alias-free signals </a:t>
          </a:r>
          <a:endParaRPr lang="en-US" sz="1500" kern="1200" dirty="0"/>
        </a:p>
        <a:p>
          <a:pPr marL="114300" lvl="1" indent="-114300" algn="l" defTabSz="666750">
            <a:lnSpc>
              <a:spcPct val="90000"/>
            </a:lnSpc>
            <a:spcBef>
              <a:spcPct val="0"/>
            </a:spcBef>
            <a:spcAft>
              <a:spcPct val="15000"/>
            </a:spcAft>
            <a:buChar char="••"/>
          </a:pPr>
          <a:r>
            <a:rPr lang="en-US" sz="1500" kern="1200" dirty="0" smtClean="0"/>
            <a:t>Variable-bandwidth noise </a:t>
          </a:r>
          <a:endParaRPr lang="en-US" sz="1500" kern="1200" dirty="0"/>
        </a:p>
      </dsp:txBody>
      <dsp:txXfrm>
        <a:off x="6775561" y="1205845"/>
        <a:ext cx="1849381" cy="29089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B3E9A-3AAF-4A2F-A016-587ACD76F003}">
      <dsp:nvSpPr>
        <dsp:cNvPr id="0" name=""/>
        <dsp:cNvSpPr/>
      </dsp:nvSpPr>
      <dsp:spPr>
        <a:xfrm rot="5400000">
          <a:off x="5411727" y="-2323325"/>
          <a:ext cx="570402" cy="536181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23825" rIns="91440" bIns="123825" numCol="1" spcCol="1270" anchor="ctr" anchorCtr="0">
          <a:noAutofit/>
        </a:bodyPr>
        <a:lstStyle/>
        <a:p>
          <a:pPr marL="118872" lvl="1" indent="-118872" algn="l" defTabSz="622300">
            <a:lnSpc>
              <a:spcPct val="90000"/>
            </a:lnSpc>
            <a:spcBef>
              <a:spcPct val="0"/>
            </a:spcBef>
            <a:spcAft>
              <a:spcPct val="15000"/>
            </a:spcAft>
            <a:buChar char="••"/>
          </a:pPr>
          <a:r>
            <a:rPr lang="en-US" sz="1400" kern="1200" dirty="0" smtClean="0"/>
            <a:t>Full-bandwidth pulse, to 30 MHz, Tektronix to 10 MHz</a:t>
          </a:r>
          <a:endParaRPr lang="en-US" sz="1400" kern="1200" dirty="0"/>
        </a:p>
        <a:p>
          <a:pPr marL="118872" lvl="1" indent="-118872" algn="l" defTabSz="622300">
            <a:lnSpc>
              <a:spcPct val="90000"/>
            </a:lnSpc>
            <a:spcBef>
              <a:spcPct val="0"/>
            </a:spcBef>
            <a:spcAft>
              <a:spcPct val="15000"/>
            </a:spcAft>
            <a:buChar char="••"/>
          </a:pPr>
          <a:r>
            <a:rPr lang="en-US" sz="1400" kern="1200" dirty="0" smtClean="0"/>
            <a:t>Set leading and trailing edge times independently </a:t>
          </a:r>
          <a:endParaRPr lang="en-US" sz="1400" kern="1200" dirty="0"/>
        </a:p>
      </dsp:txBody>
      <dsp:txXfrm rot="-5400000">
        <a:off x="3016021" y="100226"/>
        <a:ext cx="5333970" cy="514712"/>
      </dsp:txXfrm>
    </dsp:sp>
    <dsp:sp modelId="{65334EBD-02F0-4C80-8010-F739A12F1258}">
      <dsp:nvSpPr>
        <dsp:cNvPr id="0" name=""/>
        <dsp:cNvSpPr/>
      </dsp:nvSpPr>
      <dsp:spPr>
        <a:xfrm>
          <a:off x="0" y="1080"/>
          <a:ext cx="3016020" cy="7130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30 MHz Pulse</a:t>
          </a:r>
          <a:endParaRPr lang="en-US" sz="2400" kern="1200" dirty="0"/>
        </a:p>
      </dsp:txBody>
      <dsp:txXfrm>
        <a:off x="34806" y="35886"/>
        <a:ext cx="2946408" cy="643391"/>
      </dsp:txXfrm>
    </dsp:sp>
    <dsp:sp modelId="{85D2DC5D-23E2-436D-B41D-7BF3C0B4CB7F}">
      <dsp:nvSpPr>
        <dsp:cNvPr id="0" name=""/>
        <dsp:cNvSpPr/>
      </dsp:nvSpPr>
      <dsp:spPr>
        <a:xfrm rot="5400000">
          <a:off x="5411727" y="-1574671"/>
          <a:ext cx="570402" cy="536181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23825" rIns="9144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Provides standard PRBS patterns, PN7 … PN23</a:t>
          </a:r>
          <a:endParaRPr lang="en-US" sz="1400" kern="1200" dirty="0"/>
        </a:p>
        <a:p>
          <a:pPr marL="114300" lvl="1" indent="-114300" algn="l" defTabSz="622300">
            <a:lnSpc>
              <a:spcPct val="90000"/>
            </a:lnSpc>
            <a:spcBef>
              <a:spcPct val="0"/>
            </a:spcBef>
            <a:spcAft>
              <a:spcPct val="15000"/>
            </a:spcAft>
            <a:buChar char="••"/>
          </a:pPr>
          <a:r>
            <a:rPr lang="en-US" sz="1400" kern="1200" dirty="0" smtClean="0"/>
            <a:t>Select PN type, set bit rate, set edge time </a:t>
          </a:r>
          <a:endParaRPr lang="en-US" sz="1400" kern="1200" dirty="0"/>
        </a:p>
      </dsp:txBody>
      <dsp:txXfrm rot="-5400000">
        <a:off x="3016021" y="848880"/>
        <a:ext cx="5333970" cy="514712"/>
      </dsp:txXfrm>
    </dsp:sp>
    <dsp:sp modelId="{7395F9D3-E749-4386-92D9-7898A66F2627}">
      <dsp:nvSpPr>
        <dsp:cNvPr id="0" name=""/>
        <dsp:cNvSpPr/>
      </dsp:nvSpPr>
      <dsp:spPr>
        <a:xfrm>
          <a:off x="0" y="749734"/>
          <a:ext cx="3016020" cy="7130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PRBS Patterns</a:t>
          </a:r>
          <a:endParaRPr lang="en-US" sz="2400" kern="1200" dirty="0"/>
        </a:p>
      </dsp:txBody>
      <dsp:txXfrm>
        <a:off x="34806" y="784540"/>
        <a:ext cx="2946408" cy="643391"/>
      </dsp:txXfrm>
    </dsp:sp>
    <dsp:sp modelId="{917F2C05-80A8-4796-976C-25744ED14E00}">
      <dsp:nvSpPr>
        <dsp:cNvPr id="0" name=""/>
        <dsp:cNvSpPr/>
      </dsp:nvSpPr>
      <dsp:spPr>
        <a:xfrm rot="5400000">
          <a:off x="5411727" y="-826017"/>
          <a:ext cx="570402" cy="536181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23825" rIns="9144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Dual channel coupling, frequency and amplitude, differential</a:t>
          </a:r>
          <a:endParaRPr lang="en-US" sz="1400" kern="1200" dirty="0"/>
        </a:p>
        <a:p>
          <a:pPr marL="114300" lvl="1" indent="-114300" algn="l" defTabSz="622300">
            <a:lnSpc>
              <a:spcPct val="90000"/>
            </a:lnSpc>
            <a:spcBef>
              <a:spcPct val="0"/>
            </a:spcBef>
            <a:spcAft>
              <a:spcPct val="15000"/>
            </a:spcAft>
            <a:buChar char="••"/>
          </a:pPr>
          <a:r>
            <a:rPr lang="en-US" sz="1400" kern="1200" dirty="0" smtClean="0"/>
            <a:t>Set start phase for each channel, phase shift between channels </a:t>
          </a:r>
          <a:endParaRPr lang="en-US" sz="1400" kern="1200" dirty="0"/>
        </a:p>
      </dsp:txBody>
      <dsp:txXfrm rot="-5400000">
        <a:off x="3016021" y="1597534"/>
        <a:ext cx="5333970" cy="514712"/>
      </dsp:txXfrm>
    </dsp:sp>
    <dsp:sp modelId="{C95C66EF-D939-4AAE-B3DB-EB08BB2170F5}">
      <dsp:nvSpPr>
        <dsp:cNvPr id="0" name=""/>
        <dsp:cNvSpPr/>
      </dsp:nvSpPr>
      <dsp:spPr>
        <a:xfrm>
          <a:off x="0" y="1498388"/>
          <a:ext cx="3016020" cy="7130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2-Channel Coupling</a:t>
          </a:r>
          <a:endParaRPr lang="en-US" sz="2400" kern="1200" dirty="0"/>
        </a:p>
      </dsp:txBody>
      <dsp:txXfrm>
        <a:off x="34806" y="1533194"/>
        <a:ext cx="2946408" cy="6433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B3E9A-3AAF-4A2F-A016-587ACD76F003}">
      <dsp:nvSpPr>
        <dsp:cNvPr id="0" name=""/>
        <dsp:cNvSpPr/>
      </dsp:nvSpPr>
      <dsp:spPr>
        <a:xfrm rot="5400000">
          <a:off x="5411727" y="-2323325"/>
          <a:ext cx="570402" cy="536181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Sum two signals together, frequency &amp; amplitude independent</a:t>
          </a:r>
          <a:endParaRPr lang="en-US" sz="1400" kern="1200" dirty="0"/>
        </a:p>
        <a:p>
          <a:pPr marL="114300" lvl="1" indent="-114300" algn="l" defTabSz="622300">
            <a:lnSpc>
              <a:spcPct val="90000"/>
            </a:lnSpc>
            <a:spcBef>
              <a:spcPct val="0"/>
            </a:spcBef>
            <a:spcAft>
              <a:spcPct val="15000"/>
            </a:spcAft>
            <a:buChar char="••"/>
          </a:pPr>
          <a:r>
            <a:rPr lang="en-US" sz="1400" kern="1200" dirty="0" smtClean="0"/>
            <a:t>2-tone (4-tone w/combine), square-sine, noise on pulse</a:t>
          </a:r>
          <a:endParaRPr lang="en-US" sz="1400" kern="1200" dirty="0"/>
        </a:p>
      </dsp:txBody>
      <dsp:txXfrm rot="-5400000">
        <a:off x="3016021" y="100226"/>
        <a:ext cx="5333970" cy="514712"/>
      </dsp:txXfrm>
    </dsp:sp>
    <dsp:sp modelId="{65334EBD-02F0-4C80-8010-F739A12F1258}">
      <dsp:nvSpPr>
        <dsp:cNvPr id="0" name=""/>
        <dsp:cNvSpPr/>
      </dsp:nvSpPr>
      <dsp:spPr>
        <a:xfrm>
          <a:off x="0" y="1080"/>
          <a:ext cx="3016020" cy="7130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Sum Modulation</a:t>
          </a:r>
          <a:endParaRPr lang="en-US" sz="2400" kern="1200" dirty="0"/>
        </a:p>
      </dsp:txBody>
      <dsp:txXfrm>
        <a:off x="34806" y="35886"/>
        <a:ext cx="2946408" cy="643391"/>
      </dsp:txXfrm>
    </dsp:sp>
    <dsp:sp modelId="{85D2DC5D-23E2-436D-B41D-7BF3C0B4CB7F}">
      <dsp:nvSpPr>
        <dsp:cNvPr id="0" name=""/>
        <dsp:cNvSpPr/>
      </dsp:nvSpPr>
      <dsp:spPr>
        <a:xfrm rot="5400000">
          <a:off x="5411727" y="-1574671"/>
          <a:ext cx="570402" cy="536181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Create up to 1 million samples standard, 16 million optional</a:t>
          </a:r>
          <a:endParaRPr lang="en-US" sz="1400" kern="1200" dirty="0"/>
        </a:p>
        <a:p>
          <a:pPr marL="114300" lvl="1" indent="-114300" algn="l" defTabSz="622300">
            <a:lnSpc>
              <a:spcPct val="90000"/>
            </a:lnSpc>
            <a:spcBef>
              <a:spcPct val="0"/>
            </a:spcBef>
            <a:spcAft>
              <a:spcPct val="15000"/>
            </a:spcAft>
            <a:buChar char="••"/>
          </a:pPr>
          <a:r>
            <a:rPr lang="en-US" sz="1400" kern="1200" dirty="0" smtClean="0"/>
            <a:t>Connect arbs together, create up to 512 sequences </a:t>
          </a:r>
          <a:endParaRPr lang="en-US" sz="1400" kern="1200" dirty="0"/>
        </a:p>
      </dsp:txBody>
      <dsp:txXfrm rot="-5400000">
        <a:off x="3016021" y="848880"/>
        <a:ext cx="5333970" cy="514712"/>
      </dsp:txXfrm>
    </dsp:sp>
    <dsp:sp modelId="{7395F9D3-E749-4386-92D9-7898A66F2627}">
      <dsp:nvSpPr>
        <dsp:cNvPr id="0" name=""/>
        <dsp:cNvSpPr/>
      </dsp:nvSpPr>
      <dsp:spPr>
        <a:xfrm>
          <a:off x="0" y="749734"/>
          <a:ext cx="3016020" cy="7130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Point-by-point Arb</a:t>
          </a:r>
          <a:endParaRPr lang="en-US" sz="2400" kern="1200" dirty="0"/>
        </a:p>
      </dsp:txBody>
      <dsp:txXfrm>
        <a:off x="34806" y="784540"/>
        <a:ext cx="2946408" cy="643391"/>
      </dsp:txXfrm>
    </dsp:sp>
    <dsp:sp modelId="{917F2C05-80A8-4796-976C-25744ED14E00}">
      <dsp:nvSpPr>
        <dsp:cNvPr id="0" name=""/>
        <dsp:cNvSpPr/>
      </dsp:nvSpPr>
      <dsp:spPr>
        <a:xfrm rot="5400000">
          <a:off x="5411727" y="-826017"/>
          <a:ext cx="570402" cy="536181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Lower voltage amplitude at 1 mVpp, Tektronix at 10 mVpp</a:t>
          </a:r>
          <a:endParaRPr lang="en-US" sz="1400" kern="1200" dirty="0"/>
        </a:p>
        <a:p>
          <a:pPr marL="114300" lvl="1" indent="-114300" algn="l" defTabSz="622300">
            <a:lnSpc>
              <a:spcPct val="90000"/>
            </a:lnSpc>
            <a:spcBef>
              <a:spcPct val="0"/>
            </a:spcBef>
            <a:spcAft>
              <a:spcPct val="15000"/>
            </a:spcAft>
            <a:buChar char="••"/>
          </a:pPr>
          <a:r>
            <a:rPr lang="en-US" sz="1400" kern="1200" dirty="0" smtClean="0"/>
            <a:t>Set high and low voltage limits to prevent overload on DUT </a:t>
          </a:r>
          <a:endParaRPr lang="en-US" sz="1400" kern="1200" dirty="0"/>
        </a:p>
      </dsp:txBody>
      <dsp:txXfrm rot="-5400000">
        <a:off x="3016021" y="1597534"/>
        <a:ext cx="5333970" cy="514712"/>
      </dsp:txXfrm>
    </dsp:sp>
    <dsp:sp modelId="{C95C66EF-D939-4AAE-B3DB-EB08BB2170F5}">
      <dsp:nvSpPr>
        <dsp:cNvPr id="0" name=""/>
        <dsp:cNvSpPr/>
      </dsp:nvSpPr>
      <dsp:spPr>
        <a:xfrm>
          <a:off x="0" y="1498388"/>
          <a:ext cx="3016020" cy="7130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Voltage Settings</a:t>
          </a:r>
          <a:endParaRPr lang="en-US" sz="2400" kern="1200" dirty="0"/>
        </a:p>
      </dsp:txBody>
      <dsp:txXfrm>
        <a:off x="34806" y="1533194"/>
        <a:ext cx="2946408" cy="643391"/>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drawing1.xml><?xml version="1.0" encoding="utf-8"?>
<c:userShapes xmlns:c="http://schemas.openxmlformats.org/drawingml/2006/chart">
  <cdr:relSizeAnchor xmlns:cdr="http://schemas.openxmlformats.org/drawingml/2006/chartDrawing">
    <cdr:from>
      <cdr:x>0.49963</cdr:x>
      <cdr:y>0.63179</cdr:y>
    </cdr:from>
    <cdr:to>
      <cdr:x>0.71375</cdr:x>
      <cdr:y>0.96516</cdr:y>
    </cdr:to>
    <cdr:sp macro="" textlink="">
      <cdr:nvSpPr>
        <cdr:cNvPr id="2" name="TextBox 1"/>
        <cdr:cNvSpPr txBox="1"/>
      </cdr:nvSpPr>
      <cdr:spPr>
        <a:xfrm xmlns:a="http://schemas.openxmlformats.org/drawingml/2006/main">
          <a:off x="2133600" y="3048000"/>
          <a:ext cx="914400" cy="160831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nSpc>
              <a:spcPct val="150000"/>
            </a:lnSpc>
          </a:pPr>
          <a:r>
            <a:rPr lang="en-US" sz="1600" dirty="0" smtClean="0">
              <a:latin typeface="Arial" pitchFamily="34" charset="0"/>
              <a:cs typeface="Arial" pitchFamily="34" charset="0"/>
            </a:rPr>
            <a:t>$1,950</a:t>
          </a:r>
        </a:p>
        <a:p xmlns:a="http://schemas.openxmlformats.org/drawingml/2006/main">
          <a:pPr>
            <a:lnSpc>
              <a:spcPct val="150000"/>
            </a:lnSpc>
          </a:pPr>
          <a:r>
            <a:rPr lang="en-US" sz="1600" dirty="0" smtClean="0">
              <a:latin typeface="Arial" pitchFamily="34" charset="0"/>
              <a:cs typeface="Arial" pitchFamily="34" charset="0"/>
            </a:rPr>
            <a:t>$1,990</a:t>
          </a:r>
        </a:p>
        <a:p xmlns:a="http://schemas.openxmlformats.org/drawingml/2006/main">
          <a:pPr>
            <a:lnSpc>
              <a:spcPct val="150000"/>
            </a:lnSpc>
          </a:pPr>
          <a:r>
            <a:rPr lang="en-US" sz="1600" dirty="0" smtClean="0">
              <a:latin typeface="Arial" pitchFamily="34" charset="0"/>
              <a:cs typeface="Arial" pitchFamily="34" charset="0"/>
            </a:rPr>
            <a:t>$2,250?</a:t>
          </a:r>
        </a:p>
        <a:p xmlns:a="http://schemas.openxmlformats.org/drawingml/2006/main">
          <a:pPr>
            <a:lnSpc>
              <a:spcPct val="150000"/>
            </a:lnSpc>
          </a:pPr>
          <a:r>
            <a:rPr lang="en-US" sz="1600" dirty="0" smtClean="0">
              <a:latin typeface="Arial" pitchFamily="34" charset="0"/>
              <a:cs typeface="Arial" pitchFamily="34" charset="0"/>
            </a:rPr>
            <a:t>   $499</a:t>
          </a:r>
          <a:endParaRPr lang="en-US" sz="1600" dirty="0">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0.46394</cdr:x>
      <cdr:y>0.62682</cdr:y>
    </cdr:from>
    <cdr:to>
      <cdr:x>0.67807</cdr:x>
      <cdr:y>0.9378</cdr:y>
    </cdr:to>
    <cdr:sp macro="" textlink="">
      <cdr:nvSpPr>
        <cdr:cNvPr id="2" name="TextBox 1"/>
        <cdr:cNvSpPr txBox="1"/>
      </cdr:nvSpPr>
      <cdr:spPr>
        <a:xfrm xmlns:a="http://schemas.openxmlformats.org/drawingml/2006/main">
          <a:off x="1981200" y="3071812"/>
          <a:ext cx="914400" cy="1524000"/>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nSpc>
              <a:spcPct val="150000"/>
            </a:lnSpc>
          </a:pPr>
          <a:r>
            <a:rPr lang="en-US" sz="1600" dirty="0" smtClean="0">
              <a:latin typeface="Arial" pitchFamily="34" charset="0"/>
              <a:cs typeface="Arial" pitchFamily="34" charset="0"/>
            </a:rPr>
            <a:t>$2,150</a:t>
          </a:r>
        </a:p>
        <a:p xmlns:a="http://schemas.openxmlformats.org/drawingml/2006/main">
          <a:pPr>
            <a:lnSpc>
              <a:spcPct val="150000"/>
            </a:lnSpc>
          </a:pPr>
          <a:r>
            <a:rPr lang="en-US" sz="1600" dirty="0" smtClean="0">
              <a:latin typeface="Arial" pitchFamily="34" charset="0"/>
              <a:cs typeface="Arial" pitchFamily="34" charset="0"/>
            </a:rPr>
            <a:t>$1,990</a:t>
          </a:r>
        </a:p>
        <a:p xmlns:a="http://schemas.openxmlformats.org/drawingml/2006/main">
          <a:pPr>
            <a:lnSpc>
              <a:spcPct val="150000"/>
            </a:lnSpc>
          </a:pPr>
          <a:r>
            <a:rPr lang="en-US" sz="1600" dirty="0" smtClean="0">
              <a:latin typeface="Arial" pitchFamily="34" charset="0"/>
              <a:cs typeface="Arial" pitchFamily="34" charset="0"/>
            </a:rPr>
            <a:t>$2,250?</a:t>
          </a:r>
        </a:p>
        <a:p xmlns:a="http://schemas.openxmlformats.org/drawingml/2006/main">
          <a:pPr>
            <a:lnSpc>
              <a:spcPct val="150000"/>
            </a:lnSpc>
          </a:pPr>
          <a:r>
            <a:rPr lang="en-US" sz="1600" dirty="0" smtClean="0">
              <a:latin typeface="Arial" pitchFamily="34" charset="0"/>
              <a:cs typeface="Arial" pitchFamily="34" charset="0"/>
            </a:rPr>
            <a:t>   $995</a:t>
          </a:r>
          <a:endParaRPr lang="en-US" sz="1600" dirty="0">
            <a:latin typeface="Arial" pitchFamily="34" charset="0"/>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4929F1-4833-47EB-AE41-535AC08D4A6F}" type="datetimeFigureOut">
              <a:rPr lang="en-US" smtClean="0"/>
              <a:pPr/>
              <a:t>8/20/2012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6B25624-51BE-4E02-BBD7-B1A2A7C7E746}" type="slidenum">
              <a:rPr lang="en-US" smtClean="0"/>
              <a:pPr/>
              <a:t>‹#›</a:t>
            </a:fld>
            <a:endParaRPr lang="en-US" dirty="0"/>
          </a:p>
        </p:txBody>
      </p:sp>
    </p:spTree>
    <p:extLst>
      <p:ext uri="{BB962C8B-B14F-4D97-AF65-F5344CB8AC3E}">
        <p14:creationId xmlns:p14="http://schemas.microsoft.com/office/powerpoint/2010/main" val="3355445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ED944A-C07D-4D62-8D42-AF9916A58BAB}" type="datetimeFigureOut">
              <a:rPr lang="en-US" smtClean="0"/>
              <a:pPr/>
              <a:t>8/20/2012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B9487E-648B-4C72-9031-EFA8CC2FE88C}" type="slidenum">
              <a:rPr lang="en-US" smtClean="0"/>
              <a:pPr/>
              <a:t>‹#›</a:t>
            </a:fld>
            <a:endParaRPr lang="en-US" dirty="0"/>
          </a:p>
        </p:txBody>
      </p:sp>
    </p:spTree>
    <p:extLst>
      <p:ext uri="{BB962C8B-B14F-4D97-AF65-F5344CB8AC3E}">
        <p14:creationId xmlns:p14="http://schemas.microsoft.com/office/powerpoint/2010/main" val="3419251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Edit and</a:t>
            </a:r>
            <a:r>
              <a:rPr lang="en-US" baseline="0" dirty="0" smtClean="0"/>
              <a:t> remove slides as needed per each planned customer engagement</a:t>
            </a:r>
            <a:endParaRPr lang="en-US" dirty="0"/>
          </a:p>
        </p:txBody>
      </p:sp>
      <p:sp>
        <p:nvSpPr>
          <p:cNvPr id="4" name="Slide Number Placeholder 3"/>
          <p:cNvSpPr>
            <a:spLocks noGrp="1"/>
          </p:cNvSpPr>
          <p:nvPr>
            <p:ph type="sldNum" sz="quarter" idx="10"/>
          </p:nvPr>
        </p:nvSpPr>
        <p:spPr/>
        <p:txBody>
          <a:bodyPr/>
          <a:lstStyle/>
          <a:p>
            <a:fld id="{52B9487E-648B-4C72-9031-EFA8CC2FE88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Spider chart to show</a:t>
            </a:r>
            <a:r>
              <a:rPr lang="en-US" baseline="0" dirty="0" smtClean="0"/>
              <a:t> how Agilent has the best offering on the specs customers care most about…</a:t>
            </a:r>
            <a:endParaRPr lang="en-US" dirty="0" smtClean="0"/>
          </a:p>
          <a:p>
            <a:r>
              <a:rPr lang="en-US" dirty="0" smtClean="0"/>
              <a:t>Bandwidth: all customers relative to their needs</a:t>
            </a:r>
          </a:p>
          <a:p>
            <a:r>
              <a:rPr lang="en-US" dirty="0" smtClean="0"/>
              <a:t>Resolution: all customers relative to their needs</a:t>
            </a:r>
          </a:p>
          <a:p>
            <a:r>
              <a:rPr lang="en-US" baseline="0" dirty="0" smtClean="0"/>
              <a:t>THD: all customers relative to their needs</a:t>
            </a:r>
          </a:p>
          <a:p>
            <a:r>
              <a:rPr lang="en-US" baseline="0" dirty="0" smtClean="0"/>
              <a:t>Jitter: customers who use square, pulse, and arb</a:t>
            </a:r>
          </a:p>
          <a:p>
            <a:r>
              <a:rPr lang="en-US" baseline="0" dirty="0" smtClean="0"/>
              <a:t>Arb: customer who need arb capability, i.e. true arbs</a:t>
            </a:r>
            <a:endParaRPr lang="en-US" dirty="0"/>
          </a:p>
        </p:txBody>
      </p:sp>
    </p:spTree>
    <p:extLst>
      <p:ext uri="{BB962C8B-B14F-4D97-AF65-F5344CB8AC3E}">
        <p14:creationId xmlns:p14="http://schemas.microsoft.com/office/powerpoint/2010/main" val="3944218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0" i="1" dirty="0" smtClean="0"/>
              <a:t>&lt;the “Wow!! What a deal! is</a:t>
            </a:r>
            <a:r>
              <a:rPr lang="en-US" b="0" i="1" baseline="0" dirty="0" smtClean="0"/>
              <a:t> automated and will come up when you click&gt;</a:t>
            </a:r>
            <a:endParaRPr lang="en-US" b="0" i="1" dirty="0" smtClean="0"/>
          </a:p>
          <a:p>
            <a:pPr lvl="0"/>
            <a:endParaRPr lang="en-US" b="0" i="0" dirty="0" smtClean="0"/>
          </a:p>
          <a:p>
            <a:pPr lvl="0"/>
            <a:r>
              <a:rPr lang="en-US" b="0" i="0" dirty="0" smtClean="0"/>
              <a:t>There</a:t>
            </a:r>
            <a:r>
              <a:rPr lang="en-US" b="0" i="0" baseline="0" dirty="0" smtClean="0"/>
              <a:t> is a promotion available now as a matter of fact, and through the end of Feb for all customers purchasing a 30MHz with arb model.  More specifically, during this time, a customer purchasing the </a:t>
            </a:r>
            <a:r>
              <a:rPr lang="en-US" dirty="0" smtClean="0"/>
              <a:t>1-channel 33521B ($2,150) can get it at the price of the 33511B ($1,950) –</a:t>
            </a:r>
            <a:r>
              <a:rPr lang="en-US" baseline="0" dirty="0" smtClean="0"/>
              <a:t> which is actually le</a:t>
            </a:r>
            <a:r>
              <a:rPr lang="en-US" i="0" u="none" dirty="0" smtClean="0"/>
              <a:t>ss than the 33521A ($1,969) and the 33220A ($2,091</a:t>
            </a:r>
            <a:r>
              <a:rPr lang="en-US" i="0" u="none" dirty="0" smtClean="0">
                <a:cs typeface="+mn-cs"/>
              </a:rPr>
              <a:t>),</a:t>
            </a:r>
            <a:r>
              <a:rPr lang="en-US" i="0" u="none" baseline="0" dirty="0" smtClean="0">
                <a:cs typeface="+mn-cs"/>
              </a:rPr>
              <a:t> or a customer purchasing the </a:t>
            </a:r>
            <a:r>
              <a:rPr lang="en-US" dirty="0" smtClean="0"/>
              <a:t>2-channel 33522B ($3,250)</a:t>
            </a:r>
            <a:r>
              <a:rPr lang="en-US" dirty="0" smtClean="0">
                <a:cs typeface="Arial"/>
              </a:rPr>
              <a:t> , can get it at the </a:t>
            </a:r>
            <a:r>
              <a:rPr lang="en-US" dirty="0" smtClean="0"/>
              <a:t>price of the 33512B ($2,950).</a:t>
            </a:r>
          </a:p>
          <a:p>
            <a:endParaRPr lang="en-US" b="0" i="0" dirty="0" smtClean="0"/>
          </a:p>
          <a:p>
            <a:r>
              <a:rPr lang="en-US" i="1" baseline="0" dirty="0" smtClean="0"/>
              <a:t>And the advertisement as FYI (highlights promotion in bottom right)</a:t>
            </a:r>
          </a:p>
          <a:p>
            <a:endParaRPr lang="en-US" i="1" baseline="0" dirty="0" smtClean="0"/>
          </a:p>
        </p:txBody>
      </p:sp>
      <p:sp>
        <p:nvSpPr>
          <p:cNvPr id="4" name="Slide Number Placeholder 3"/>
          <p:cNvSpPr>
            <a:spLocks noGrp="1"/>
          </p:cNvSpPr>
          <p:nvPr>
            <p:ph type="sldNum" sz="quarter" idx="10"/>
          </p:nvPr>
        </p:nvSpPr>
        <p:spPr/>
        <p:txBody>
          <a:bodyPr/>
          <a:lstStyle/>
          <a:p>
            <a:fld id="{52B9487E-648B-4C72-9031-EFA8CC2FE88C}"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WebHelp Mobile Support will ONLY be available on the new 33500B Series models.  It will not become available on the 33521A, 33522A or other older models.  It is</a:t>
            </a:r>
            <a:r>
              <a:rPr lang="en-US" baseline="0" dirty="0" smtClean="0"/>
              <a:t> accessed from the Help menu</a:t>
            </a:r>
            <a:endParaRPr lang="en-US" dirty="0"/>
          </a:p>
        </p:txBody>
      </p:sp>
      <p:sp>
        <p:nvSpPr>
          <p:cNvPr id="4" name="Slide Number Placeholder 3"/>
          <p:cNvSpPr>
            <a:spLocks noGrp="1"/>
          </p:cNvSpPr>
          <p:nvPr>
            <p:ph type="sldNum" sz="quarter" idx="10"/>
          </p:nvPr>
        </p:nvSpPr>
        <p:spPr/>
        <p:txBody>
          <a:bodyPr/>
          <a:lstStyle/>
          <a:p>
            <a:fld id="{52B9487E-648B-4C72-9031-EFA8CC2FE88C}"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ln/>
        </p:spPr>
        <p:txBody>
          <a:bodyPr/>
          <a:lstStyle/>
          <a:p>
            <a:pPr>
              <a:defRPr/>
            </a:pPr>
            <a:r>
              <a:rPr lang="en-US" dirty="0" smtClean="0"/>
              <a:t>Agilent is the #1 function generator vendor in the world</a:t>
            </a:r>
            <a:r>
              <a:rPr lang="en-US" baseline="0" dirty="0" smtClean="0"/>
              <a:t> and Trueform technology makes signal generation all the better.</a:t>
            </a:r>
            <a:endParaRPr lang="en-US" dirty="0" smtClean="0"/>
          </a:p>
          <a:p>
            <a:pPr>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new 33500B Series waveform generators</a:t>
            </a:r>
            <a:r>
              <a:rPr lang="en-US" baseline="0" dirty="0" smtClean="0"/>
              <a:t> </a:t>
            </a:r>
            <a:r>
              <a:rPr lang="en-US" dirty="0" smtClean="0"/>
              <a:t>with Trueform Technology</a:t>
            </a:r>
            <a:r>
              <a:rPr lang="en-US" baseline="0" dirty="0" smtClean="0"/>
              <a:t> provide superior</a:t>
            </a:r>
            <a:r>
              <a:rPr lang="en-US" dirty="0" smtClean="0"/>
              <a:t> signal quality – the best signal fidelity and true point-by-point arbs, </a:t>
            </a:r>
            <a:r>
              <a:rPr lang="en-US" baseline="0" dirty="0" smtClean="0"/>
              <a:t>1 MSa/channel standard memory,</a:t>
            </a:r>
            <a:r>
              <a:rPr lang="en-US" dirty="0" smtClean="0"/>
              <a:t> full bandwidth</a:t>
            </a:r>
            <a:r>
              <a:rPr lang="en-US" baseline="0" dirty="0" smtClean="0"/>
              <a:t> pulse signals, </a:t>
            </a:r>
            <a:r>
              <a:rPr lang="en-US" dirty="0" smtClean="0"/>
              <a:t>greater flexibility with more waveforms, the ability to sum any two signals</a:t>
            </a:r>
            <a:r>
              <a:rPr lang="en-US" baseline="0" dirty="0" smtClean="0"/>
              <a:t> together on a single channel, lower voltage settings down to 1mVpp, and so 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a:defRPr/>
            </a:pPr>
            <a:r>
              <a:rPr lang="en-US" dirty="0" smtClean="0"/>
              <a:t>There are eight 33500B Series</a:t>
            </a:r>
            <a:r>
              <a:rPr lang="en-US" baseline="0" dirty="0" smtClean="0"/>
              <a:t> models</a:t>
            </a:r>
            <a:r>
              <a:rPr lang="en-US" dirty="0" smtClean="0"/>
              <a:t> to choose from </a:t>
            </a:r>
            <a:r>
              <a:rPr lang="en-US" baseline="0" dirty="0" smtClean="0"/>
              <a:t>at various bandwidth, with or without arb capability and in 1- and 2-channel models.  The 33509B for example, is a 20MHz 1-channel that starts at just $1650.  If a customer wants a 1-channel model but at 30MHz and with arb capability, that would be the 33521B at $2150.  Another great thing about the 33500B Series is that customers can get exactly what they need now, and upgrade later as their needs grow.  Bandwidth and arb capability are both upgradeable.  This means that if a customer buys the 33509B now but later has a need for 30MHz and the arb, the customer can upgrade those options to effectively get the same functionality as the 33521B at a later date with no price premium.</a:t>
            </a:r>
          </a:p>
          <a:p>
            <a:pPr>
              <a:defRPr/>
            </a:pPr>
            <a:endParaRPr lang="en-US" baseline="0" dirty="0" smtClean="0"/>
          </a:p>
          <a:p>
            <a:pPr>
              <a:defRPr/>
            </a:pPr>
            <a:r>
              <a:rPr lang="en-US" baseline="0" dirty="0" smtClean="0"/>
              <a:t>In addition to the 33500B Series, customers can also continue to purchase the 33200 Series models which use the DDS technology.  These are all 1-channel models.  The 33210A is a 10MHz function generator with optional arb capability.  This is most widely used by education customers.  The 33220A at 20MHz has been the long-standing favorite among customers and a top seller over the years.  We expect 33220A customers however to migrate over to the 33511B 20MHz with arb to get all of the excellent benefits of Trueform and at an even lower price.  There is also the 33250A 80MHz function generator with arb for higher bandwidth applications.</a:t>
            </a:r>
          </a:p>
          <a:p>
            <a:pPr>
              <a:defRPr/>
            </a:pPr>
            <a:endParaRPr lang="en-US" baseline="0" dirty="0" smtClean="0"/>
          </a:p>
          <a:p>
            <a:pPr>
              <a:defRPr/>
            </a:pPr>
            <a:r>
              <a:rPr lang="en-US" baseline="0" dirty="0" smtClean="0"/>
              <a:t>For customers that need higher amplitude or voltage, there is also the 33502A high voltage output amplifier which can be used as a companion instrument with any vendor’s function generator to increase the output from the standard 10Vpeaktopeak maximum, all the way up to 50Vpeaktopeak.  This need is most common among aerospace defense and automotive customers who’s applications require higher voltage output.</a:t>
            </a:r>
          </a:p>
          <a:p>
            <a:pPr>
              <a:defRPr/>
            </a:pPr>
            <a:endParaRPr lang="en-US" baseline="0" dirty="0" smtClean="0"/>
          </a:p>
          <a:p>
            <a:pPr>
              <a:defRPr/>
            </a:pPr>
            <a:r>
              <a:rPr lang="en-US" baseline="0" dirty="0" smtClean="0"/>
              <a:t>The last row listed on this table is the 33503B BenchLink Waveform Builder Pro software.  This software makes a fabulous companion for any customer working with arbitrary waveforms.  It provides </a:t>
            </a:r>
            <a:r>
              <a:rPr lang="en-US" sz="1200" b="0" i="0" dirty="0" smtClean="0">
                <a:solidFill>
                  <a:srgbClr val="000000"/>
                </a:solidFill>
                <a:latin typeface="Univers Condensed" pitchFamily="34" charset="0"/>
              </a:rPr>
              <a:t>flexible creation of application signals with built-in signals, an equation editor, math operations, and sequencing.  It is compatible</a:t>
            </a:r>
            <a:r>
              <a:rPr lang="en-US" sz="1200" b="0" i="0" baseline="0" dirty="0" smtClean="0">
                <a:solidFill>
                  <a:srgbClr val="000000"/>
                </a:solidFill>
                <a:latin typeface="Univers Condensed" pitchFamily="34" charset="0"/>
              </a:rPr>
              <a:t> on all Agilent function generators, Agilent pulse generators, and even the WaveGen arb capability built-in to the 3000 X-Series scopes.  A free basic version of the Waveform Builder software ships free with every Trueform waveform generator – the 33500B Series.</a:t>
            </a:r>
            <a:endParaRPr lang="en-US" sz="1200" b="0" i="0" dirty="0" smtClean="0">
              <a:latin typeface="Arial" pitchFamily="34" charset="0"/>
            </a:endParaRPr>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r>
              <a:rPr lang="en-US" dirty="0" smtClean="0"/>
              <a:t>Agilent’s family of function &amp; arbitrary waveform generators are focused in the 10-100MHz space.  Function generators will be found across every electronics industry and application space.</a:t>
            </a:r>
          </a:p>
          <a:p>
            <a:pPr>
              <a:defRPr/>
            </a:pPr>
            <a:endParaRPr lang="en-US" dirty="0" smtClean="0"/>
          </a:p>
          <a:p>
            <a:pPr>
              <a:defRPr/>
            </a:pPr>
            <a:r>
              <a:rPr lang="en-US" dirty="0" smtClean="0"/>
              <a:t>Across the three models, customers have a price/performance choice dependent on their signal frequency requirements.</a:t>
            </a:r>
          </a:p>
          <a:p>
            <a:pPr>
              <a:defRPr/>
            </a:pPr>
            <a:endParaRPr lang="en-US" dirty="0" smtClean="0"/>
          </a:p>
          <a:p>
            <a:pPr>
              <a:lnSpc>
                <a:spcPct val="85000"/>
              </a:lnSpc>
              <a:spcAft>
                <a:spcPct val="50000"/>
              </a:spcAft>
              <a:defRPr/>
            </a:pPr>
            <a:endParaRPr lang="en-US" sz="1200" kern="0" dirty="0" smtClean="0"/>
          </a:p>
          <a:p>
            <a:pPr>
              <a:lnSpc>
                <a:spcPct val="85000"/>
              </a:lnSpc>
              <a:spcAft>
                <a:spcPct val="50000"/>
              </a:spcAft>
              <a:defRPr/>
            </a:pPr>
            <a:endParaRPr lang="en-US" sz="1200" kern="0" dirty="0" smtClean="0"/>
          </a:p>
          <a:p>
            <a:pPr>
              <a:lnSpc>
                <a:spcPct val="85000"/>
              </a:lnSpc>
              <a:spcAft>
                <a:spcPct val="50000"/>
              </a:spcAft>
              <a:defRPr/>
            </a:pPr>
            <a:endParaRPr lang="en-US" sz="1200" kern="0" dirty="0" smtClean="0"/>
          </a:p>
          <a:p>
            <a:pPr>
              <a:lnSpc>
                <a:spcPct val="85000"/>
              </a:lnSpc>
              <a:spcAft>
                <a:spcPct val="50000"/>
              </a:spcAft>
              <a:defRPr/>
            </a:pPr>
            <a:r>
              <a:rPr lang="en-US" sz="1400" kern="0" dirty="0" smtClean="0"/>
              <a:t>Typical Industries: </a:t>
            </a:r>
            <a:r>
              <a:rPr lang="en-US" i="1" kern="0" dirty="0" smtClean="0"/>
              <a:t>Electronics, Industrial, Automotive, Communications, Aerospace, Computer, Medical, Government, Education	</a:t>
            </a:r>
          </a:p>
          <a:p>
            <a:pPr>
              <a:defRPr/>
            </a:pP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165178" indent="-165178" defTabSz="864931" eaLnBrk="0" fontAlgn="base" hangingPunct="0">
              <a:spcBef>
                <a:spcPct val="0"/>
              </a:spcBef>
              <a:spcAft>
                <a:spcPct val="25000"/>
              </a:spcAft>
              <a:defRPr/>
            </a:pPr>
            <a:r>
              <a:rPr lang="en-US" sz="1300" b="1" i="1" dirty="0" smtClean="0">
                <a:solidFill>
                  <a:srgbClr val="000000"/>
                </a:solidFill>
                <a:latin typeface="Univers Condensed" pitchFamily="34" charset="0"/>
              </a:rPr>
              <a:t>Waveform Builder software provides flexible creation of your application signals with built-in signals, an equation editor, math operations, and sequencing</a:t>
            </a:r>
            <a:endParaRPr lang="en-US" sz="1300" b="1" i="1" dirty="0" smtClean="0">
              <a:latin typeface="Arial" pitchFamily="34" charset="0"/>
            </a:endParaRPr>
          </a:p>
          <a:p>
            <a:pPr marL="165178" indent="-165178"/>
            <a:endParaRPr lang="en-US" sz="1300" b="1" u="sng" dirty="0" smtClean="0">
              <a:solidFill>
                <a:srgbClr val="0070C0"/>
              </a:solidFill>
            </a:endParaRPr>
          </a:p>
          <a:p>
            <a:pPr marL="165178" indent="-165178"/>
            <a:r>
              <a:rPr lang="en-US" sz="1300" b="1" u="sng" dirty="0" smtClean="0">
                <a:solidFill>
                  <a:srgbClr val="0070C0"/>
                </a:solidFill>
              </a:rPr>
              <a:t>Key Features and Benefits</a:t>
            </a:r>
          </a:p>
          <a:p>
            <a:pPr marL="165178" indent="-165178">
              <a:buFont typeface="Wingdings" pitchFamily="2" charset="2"/>
              <a:buChar char="ü"/>
            </a:pPr>
            <a:r>
              <a:rPr lang="en-US" sz="1100" dirty="0" smtClean="0">
                <a:solidFill>
                  <a:srgbClr val="000000"/>
                </a:solidFill>
                <a:latin typeface="Univers Condensed" pitchFamily="34" charset="0"/>
              </a:rPr>
              <a:t>Library of built-in signals, basic and advanced</a:t>
            </a:r>
          </a:p>
          <a:p>
            <a:pPr marL="165178" indent="-165178">
              <a:buFont typeface="Wingdings" pitchFamily="2" charset="2"/>
              <a:buChar char="ü"/>
            </a:pPr>
            <a:r>
              <a:rPr lang="en-US" sz="1100" dirty="0" smtClean="0">
                <a:solidFill>
                  <a:srgbClr val="000000"/>
                </a:solidFill>
                <a:latin typeface="Univers Condensed" pitchFamily="34" charset="0"/>
              </a:rPr>
              <a:t>Free-hand, Point, and Line-draw modes</a:t>
            </a:r>
          </a:p>
          <a:p>
            <a:pPr marL="165178" indent="-165178">
              <a:buFont typeface="Wingdings" pitchFamily="2" charset="2"/>
              <a:buChar char="ü"/>
            </a:pPr>
            <a:r>
              <a:rPr lang="en-US" sz="1100" dirty="0" smtClean="0">
                <a:solidFill>
                  <a:srgbClr val="000000"/>
                </a:solidFill>
                <a:latin typeface="Univers Condensed" pitchFamily="34" charset="0"/>
              </a:rPr>
              <a:t>Equation editor, Math functions, Sequencing editor</a:t>
            </a:r>
          </a:p>
          <a:p>
            <a:pPr marL="165178" indent="-165178">
              <a:buFont typeface="Wingdings" pitchFamily="2" charset="2"/>
              <a:buChar char="ü"/>
            </a:pPr>
            <a:r>
              <a:rPr lang="en-US" sz="1100" dirty="0" smtClean="0">
                <a:solidFill>
                  <a:srgbClr val="000000"/>
                </a:solidFill>
                <a:latin typeface="Univers Condensed" pitchFamily="34" charset="0"/>
              </a:rPr>
              <a:t>Filtering and windowing functions</a:t>
            </a:r>
          </a:p>
          <a:p>
            <a:pPr marL="165178" indent="-165178">
              <a:buFont typeface="Wingdings" pitchFamily="2" charset="2"/>
              <a:buChar char="ü"/>
            </a:pPr>
            <a:endParaRPr lang="en-US" sz="1100" dirty="0" smtClean="0"/>
          </a:p>
          <a:p>
            <a:pPr marL="165178" indent="-165178"/>
            <a:r>
              <a:rPr lang="en-US" sz="1300" b="1" u="sng" dirty="0" smtClean="0">
                <a:solidFill>
                  <a:srgbClr val="0070C0"/>
                </a:solidFill>
              </a:rPr>
              <a:t>2 Primary Targets</a:t>
            </a:r>
          </a:p>
          <a:p>
            <a:pPr marL="165178" indent="-165178">
              <a:buFont typeface="Wingdings" pitchFamily="2" charset="2"/>
              <a:buChar char="ü"/>
            </a:pPr>
            <a:r>
              <a:rPr lang="en-US" sz="1100" dirty="0" smtClean="0">
                <a:solidFill>
                  <a:srgbClr val="000000"/>
                </a:solidFill>
                <a:latin typeface="Univers Condensed" pitchFamily="34" charset="0"/>
              </a:rPr>
              <a:t>R&amp;D engineers characterizing new designs</a:t>
            </a:r>
          </a:p>
          <a:p>
            <a:pPr marL="165178" indent="-165178">
              <a:buFont typeface="Wingdings" pitchFamily="2" charset="2"/>
              <a:buChar char="ü"/>
            </a:pPr>
            <a:r>
              <a:rPr lang="en-US" sz="1100" dirty="0" smtClean="0">
                <a:solidFill>
                  <a:srgbClr val="000000"/>
                </a:solidFill>
                <a:latin typeface="Univers Condensed" pitchFamily="34" charset="0"/>
              </a:rPr>
              <a:t>Test System engineers doing design validation</a:t>
            </a:r>
          </a:p>
          <a:p>
            <a:r>
              <a:rPr lang="en-US" sz="1100" u="sng" dirty="0" smtClean="0">
                <a:latin typeface="Agilent TT Cond" pitchFamily="34" charset="0"/>
              </a:rPr>
              <a:t>Key Applications</a:t>
            </a:r>
          </a:p>
          <a:p>
            <a:r>
              <a:rPr lang="en-US" sz="1100" dirty="0" smtClean="0">
                <a:latin typeface="Agilent TT Cond" pitchFamily="34" charset="0"/>
              </a:rPr>
              <a:t>• Electronic controls, baseband wire less communications</a:t>
            </a:r>
          </a:p>
          <a:p>
            <a:r>
              <a:rPr lang="en-US" sz="1100" dirty="0" smtClean="0">
                <a:latin typeface="Agilent TT Cond" pitchFamily="34" charset="0"/>
              </a:rPr>
              <a:t>• Linear amplifiers, DC brushless motors, switching power supplies</a:t>
            </a:r>
          </a:p>
          <a:p>
            <a:r>
              <a:rPr lang="en-US" sz="1100" dirty="0" smtClean="0">
                <a:latin typeface="Agilent TT Cond" pitchFamily="34" charset="0"/>
              </a:rPr>
              <a:t>• Medical devices, digital audio</a:t>
            </a:r>
          </a:p>
          <a:p>
            <a:r>
              <a:rPr lang="en-US" sz="1100" dirty="0" smtClean="0">
                <a:latin typeface="Agilent TT Cond" pitchFamily="34" charset="0"/>
              </a:rPr>
              <a:t>• Clock signals, modulation source</a:t>
            </a:r>
          </a:p>
          <a:p>
            <a:endParaRPr lang="en-US" sz="1100" dirty="0" smtClean="0"/>
          </a:p>
          <a:p>
            <a:pPr marL="165178" indent="-165178"/>
            <a:r>
              <a:rPr lang="en-US" sz="1300" b="1" u="sng" dirty="0" smtClean="0">
                <a:solidFill>
                  <a:srgbClr val="0070C0"/>
                </a:solidFill>
              </a:rPr>
              <a:t>Additional Control and Flexibility</a:t>
            </a:r>
          </a:p>
          <a:p>
            <a:pPr marL="165178" indent="-165178">
              <a:buFont typeface="Wingdings" pitchFamily="2" charset="2"/>
              <a:buChar char="ü"/>
            </a:pPr>
            <a:r>
              <a:rPr lang="en-US" sz="1100" dirty="0" smtClean="0"/>
              <a:t>Easily create complex signals</a:t>
            </a:r>
          </a:p>
          <a:p>
            <a:pPr marL="165178" indent="-165178">
              <a:buFont typeface="Wingdings" pitchFamily="2" charset="2"/>
              <a:buChar char="ü"/>
            </a:pPr>
            <a:r>
              <a:rPr lang="en-US" sz="1100" dirty="0" smtClean="0"/>
              <a:t>Remote control and development from a PC</a:t>
            </a:r>
          </a:p>
          <a:p>
            <a:pPr defTabSz="864931" fontAlgn="base">
              <a:spcBef>
                <a:spcPct val="0"/>
              </a:spcBef>
              <a:spcAft>
                <a:spcPct val="0"/>
              </a:spcAft>
              <a:buSzPts val="1000"/>
            </a:pPr>
            <a:endParaRPr lang="en-US" sz="1100"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Compare to basic </a:t>
            </a:r>
            <a:r>
              <a:rPr lang="en-US" dirty="0" smtClean="0">
                <a:sym typeface="Wingdings" pitchFamily="2" charset="2"/>
              </a:rPr>
              <a:t> Premium</a:t>
            </a:r>
            <a:r>
              <a:rPr lang="en-US" baseline="0" dirty="0" smtClean="0">
                <a:sym typeface="Wingdings" pitchFamily="2" charset="2"/>
              </a:rPr>
              <a:t>  Pro</a:t>
            </a:r>
          </a:p>
          <a:p>
            <a:endParaRPr lang="en-US" baseline="0" dirty="0" smtClean="0">
              <a:sym typeface="Wingdings" pitchFamily="2" charset="2"/>
            </a:endParaRPr>
          </a:p>
          <a:p>
            <a:r>
              <a:rPr lang="en-US" baseline="0" dirty="0" smtClean="0">
                <a:sym typeface="Wingdings" pitchFamily="2" charset="2"/>
              </a:rPr>
              <a:t>Built-in editor really a different animal</a:t>
            </a:r>
          </a:p>
          <a:p>
            <a:endParaRPr lang="en-US" baseline="0" dirty="0" smtClean="0">
              <a:sym typeface="Wingdings" pitchFamily="2" charset="2"/>
            </a:endParaRPr>
          </a:p>
          <a:p>
            <a:r>
              <a:rPr lang="en-US" dirty="0" smtClean="0"/>
              <a:t>Free Waveform</a:t>
            </a:r>
            <a:r>
              <a:rPr lang="en-US" baseline="0" dirty="0" smtClean="0"/>
              <a:t> editor does free-hand and line draw</a:t>
            </a:r>
          </a:p>
          <a:p>
            <a:pPr>
              <a:buFont typeface="Wingdings"/>
              <a:buChar char="à"/>
            </a:pPr>
            <a:r>
              <a:rPr lang="en-US" baseline="0" dirty="0" smtClean="0">
                <a:sym typeface="Wingdings" pitchFamily="2" charset="2"/>
              </a:rPr>
              <a:t>Free waveform provides remote capability and allows a customer to create a waveform on more than a 3” display with no mouse</a:t>
            </a:r>
          </a:p>
          <a:p>
            <a:pPr>
              <a:buFont typeface="Wingdings"/>
              <a:buChar char="à"/>
            </a:pPr>
            <a:endParaRPr lang="en-US" baseline="0" dirty="0" smtClean="0">
              <a:sym typeface="Wingdings" pitchFamily="2" charset="2"/>
            </a:endParaRPr>
          </a:p>
          <a:p>
            <a:r>
              <a:rPr lang="en-US" dirty="0" smtClean="0"/>
              <a:t>Dave</a:t>
            </a:r>
            <a:r>
              <a:rPr lang="en-US" baseline="0" dirty="0" smtClean="0"/>
              <a:t> anticipates most customers really doing arbs, would prefer SW (free or for pay version)</a:t>
            </a:r>
          </a:p>
          <a:p>
            <a:endParaRPr lang="en-US" dirty="0" smtClean="0"/>
          </a:p>
          <a:p>
            <a:r>
              <a:rPr lang="en-US" dirty="0" smtClean="0"/>
              <a:t>Use model for embedded</a:t>
            </a:r>
            <a:r>
              <a:rPr lang="en-US" baseline="0" dirty="0" smtClean="0"/>
              <a:t> editor</a:t>
            </a:r>
            <a:endParaRPr lang="en-US" dirty="0" smtClean="0"/>
          </a:p>
          <a:p>
            <a:r>
              <a:rPr lang="en-US" dirty="0" smtClean="0"/>
              <a:t>When want to do that one extra thing that can’t do with the built-in function, or want to start with built-in function and make a change (multiply) or do some adding – e.g., exponentially decaying sine wave (damp sinusoid)</a:t>
            </a:r>
            <a:r>
              <a:rPr lang="en-US" baseline="0" dirty="0" smtClean="0"/>
              <a:t> </a:t>
            </a:r>
            <a:r>
              <a:rPr lang="en-US" baseline="0" dirty="0" smtClean="0">
                <a:sym typeface="Wingdings" pitchFamily="2" charset="2"/>
              </a:rPr>
              <a:t> it’s a very common signal (almost any kind of physical device, like a resistor or inductor – if you were to stimulate that device with a narrow pulse, the response of a device like that to a narrow pulse is typically an exponentially decaying sine wave – hit the device with a pulse, it jumps up to some amplitude, but has some kind of natural dampening built-in so slowly oscillates back down to zero – pretty much every device does this – to do in built-in waveform editor, go to sine wave and multiply by exponential (almost as common as a single pulse because it’s the response of most devices)</a:t>
            </a:r>
          </a:p>
          <a:p>
            <a:r>
              <a:rPr lang="en-US" baseline="0" dirty="0" smtClean="0">
                <a:sym typeface="Wingdings" pitchFamily="2" charset="2"/>
              </a:rPr>
              <a:t>Can do a ramp up, ramp down, trapezoidal shape - Like building a list in our power supplies where step through a certain output</a:t>
            </a:r>
          </a:p>
          <a:p>
            <a:endParaRPr lang="en-US" dirty="0" smtClean="0"/>
          </a:p>
          <a:p>
            <a:r>
              <a:rPr lang="en-US" dirty="0" smtClean="0"/>
              <a:t>Built-in waveform editor has a point draw (can edit points), not really a line draw</a:t>
            </a:r>
          </a:p>
          <a:p>
            <a:r>
              <a:rPr lang="en-US" dirty="0" smtClean="0"/>
              <a:t>Can’t build a table in the embedded</a:t>
            </a:r>
            <a:r>
              <a:rPr lang="en-US" baseline="0" dirty="0" smtClean="0"/>
              <a:t> editor</a:t>
            </a: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146175" y="685800"/>
            <a:ext cx="4570413" cy="3429000"/>
          </a:xfrm>
          <a:ln/>
        </p:spPr>
      </p:sp>
      <p:sp>
        <p:nvSpPr>
          <p:cNvPr id="57347" name="Rectangle 3"/>
          <p:cNvSpPr>
            <a:spLocks noGrp="1" noChangeArrowheads="1"/>
          </p:cNvSpPr>
          <p:nvPr>
            <p:ph type="body" idx="1"/>
          </p:nvPr>
        </p:nvSpPr>
        <p:spPr>
          <a:xfrm>
            <a:off x="914713" y="4344025"/>
            <a:ext cx="5028578" cy="4112927"/>
          </a:xfrm>
          <a:noFill/>
          <a:ln/>
        </p:spPr>
        <p:txBody>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normAutofit fontScale="85000" lnSpcReduction="20000"/>
          </a:bodyPr>
          <a:lstStyle/>
          <a:p>
            <a:pPr eaLnBrk="1" hangingPunct="1"/>
            <a:r>
              <a:rPr lang="en-US" dirty="0" smtClean="0"/>
              <a:t>Speaking of pulse generators and</a:t>
            </a:r>
            <a:r>
              <a:rPr lang="en-US" baseline="0" dirty="0" smtClean="0"/>
              <a:t> WaveGen, let’s look at an overall positioning of Agilent’s waveform generators.  </a:t>
            </a:r>
          </a:p>
          <a:p>
            <a:pPr eaLnBrk="1" hangingPunct="1"/>
            <a:endParaRPr lang="en-US" baseline="0" dirty="0" smtClean="0"/>
          </a:p>
          <a:p>
            <a:pPr defTabSz="897301" fontAlgn="base">
              <a:spcBef>
                <a:spcPct val="30000"/>
              </a:spcBef>
              <a:spcAft>
                <a:spcPct val="0"/>
              </a:spcAft>
              <a:defRPr/>
            </a:pPr>
            <a:r>
              <a:rPr lang="en-US" baseline="0" dirty="0" smtClean="0"/>
              <a:t>As you can see from this chart, there are really 3 class segments of functionality and price.  We’ve mostly been talking about the “sweet spot” of performance/functionality and price in the center of the slide.  This represents the highest volume of waveform generator sales across the market and includes the 33500B Series and the 33200 Series.</a:t>
            </a:r>
          </a:p>
          <a:p>
            <a:pPr eaLnBrk="1" hangingPunct="1"/>
            <a:endParaRPr lang="en-US" baseline="0" dirty="0" smtClean="0"/>
          </a:p>
          <a:p>
            <a:pPr eaLnBrk="1" hangingPunct="1"/>
            <a:r>
              <a:rPr lang="en-US" baseline="0" dirty="0" smtClean="0"/>
              <a:t>On the high end of the spectrum, we have the Agilent 81100 Series pulse generators.  While the Agilent 33500B Series does not go up to the same bandwidth as the 81100 Series, the Agilent 33500B Series does have full bandwidth pulse signals, in addition to sine and square, which is very differentiated from the competition.  This, in addition to the ability to set the leading and trailing edges independently, make the 33500B Series a great alternative for lower bandwidth pulse signals at a much lower price point.</a:t>
            </a:r>
            <a:endParaRPr lang="en-US" dirty="0" smtClean="0"/>
          </a:p>
          <a:p>
            <a:pPr eaLnBrk="1" hangingPunct="1"/>
            <a:endParaRPr lang="en-US" dirty="0" smtClean="0"/>
          </a:p>
          <a:p>
            <a:pPr eaLnBrk="1" hangingPunct="1"/>
            <a:r>
              <a:rPr lang="en-US" dirty="0" smtClean="0"/>
              <a:t>On the low end, the WaveGen functionality on the 3000 X-Series scopes</a:t>
            </a:r>
            <a:r>
              <a:rPr lang="en-US" baseline="0" dirty="0" smtClean="0"/>
              <a:t> is intended for the budget customer that needs just-enough capability to generate a simple waveform.  Accuracy and signal fidelity are not of concern to these customers.</a:t>
            </a:r>
          </a:p>
          <a:p>
            <a:pPr eaLnBrk="1" hangingPunct="1"/>
            <a:endParaRPr lang="en-US" baseline="0" dirty="0" smtClean="0"/>
          </a:p>
          <a:p>
            <a:pPr eaLnBrk="1" hangingPunct="1"/>
            <a:r>
              <a:rPr lang="en-US" i="1" baseline="0" dirty="0" smtClean="0"/>
              <a:t>&lt;click automation&gt;</a:t>
            </a:r>
          </a:p>
          <a:p>
            <a:pPr eaLnBrk="1" hangingPunct="1"/>
            <a:r>
              <a:rPr lang="en-US" baseline="0" dirty="0" smtClean="0"/>
              <a:t>WaveGen competes more with the low-end and very low cost BK Precision 4000 Series and the Rigol DG 1000 Series. These are really a different class of generators than what we’ve been talking about in this module.</a:t>
            </a:r>
          </a:p>
          <a:p>
            <a:pPr eaLnBrk="1" hangingPunct="1"/>
            <a:endParaRPr lang="en-US" baseline="0" dirty="0" smtClean="0"/>
          </a:p>
          <a:p>
            <a:pPr rtl="0" eaLnBrk="1" fontAlgn="base" hangingPunct="1"/>
            <a:r>
              <a:rPr lang="en-US" dirty="0" smtClean="0">
                <a:latin typeface="Arial" pitchFamily="34" charset="0"/>
              </a:rPr>
              <a:t>The Agilent 33500B Series has the best performance in</a:t>
            </a:r>
            <a:r>
              <a:rPr lang="en-US" i="1" dirty="0" smtClean="0">
                <a:latin typeface="Arial" pitchFamily="34" charset="0"/>
              </a:rPr>
              <a:t> it’s </a:t>
            </a:r>
            <a:r>
              <a:rPr lang="en-US" dirty="0" smtClean="0">
                <a:latin typeface="Arial" pitchFamily="34" charset="0"/>
              </a:rPr>
              <a:t>class, and at a slightly lower price point than the Agilent 33200 Series.  As we discussed, Tektronix also has solutions in this space and is the next largest solution provider after Agilent for waveform generators.  Their AFG3000 and AFG3100 Series are DDS generators much like the Agilent 33200 Series.  The Agilent 33500B Series surpasses their performance and capability on all of the banner specifications.</a:t>
            </a:r>
            <a:endParaRPr lang="en-US" dirty="0" smtClean="0"/>
          </a:p>
          <a:p>
            <a:pPr rtl="0" eaLnBrk="1" fontAlgn="base" hangingPunct="1"/>
            <a:endParaRPr lang="en-US" dirty="0" smtClean="0">
              <a:latin typeface="Arial" pitchFamily="34" charset="0"/>
            </a:endParaRPr>
          </a:p>
          <a:p>
            <a:pPr eaLnBrk="1" hangingPunct="1"/>
            <a:r>
              <a:rPr lang="en-US" baseline="0" dirty="0" smtClean="0"/>
              <a:t>Tek does also have high-end arbitrary waveform generators but those will cost more than $10,000.</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Jackal is just</a:t>
            </a:r>
            <a:r>
              <a:rPr lang="en-US" baseline="0" dirty="0" smtClean="0"/>
              <a:t> a basic FG – doesn’t have other operations </a:t>
            </a:r>
          </a:p>
          <a:p>
            <a:r>
              <a:rPr lang="en-US" baseline="0" dirty="0" smtClean="0"/>
              <a:t>Not same precision or accuracy by a pretty large margin</a:t>
            </a:r>
          </a:p>
          <a:p>
            <a:endParaRPr lang="en-US" baseline="0" dirty="0" smtClean="0"/>
          </a:p>
          <a:p>
            <a:r>
              <a:rPr lang="en-US" baseline="0" dirty="0" smtClean="0"/>
              <a:t>If you just need a sine wave, Jackal is okay</a:t>
            </a:r>
          </a:p>
          <a:p>
            <a:r>
              <a:rPr lang="en-US" baseline="0" dirty="0" smtClean="0"/>
              <a:t>Although many customers will use sine wave most of the time, they do still have a need to apply a burst or add modulation</a:t>
            </a:r>
          </a:p>
          <a:p>
            <a:endParaRPr lang="en-US" baseline="0" dirty="0" smtClean="0"/>
          </a:p>
          <a:p>
            <a:r>
              <a:rPr lang="en-US" baseline="0" dirty="0" smtClean="0"/>
              <a:t>Jackal’s WaveGen is really intended for education market</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46175" y="685800"/>
            <a:ext cx="4570413" cy="3429000"/>
          </a:xfrm>
          <a:ln/>
        </p:spPr>
      </p:sp>
      <p:sp>
        <p:nvSpPr>
          <p:cNvPr id="52227" name="Rectangle 3"/>
          <p:cNvSpPr>
            <a:spLocks noGrp="1" noChangeArrowheads="1"/>
          </p:cNvSpPr>
          <p:nvPr>
            <p:ph type="body" idx="1"/>
          </p:nvPr>
        </p:nvSpPr>
        <p:spPr>
          <a:xfrm>
            <a:off x="914713" y="4344025"/>
            <a:ext cx="5028578" cy="4112927"/>
          </a:xfrm>
          <a:noFill/>
          <a:ln/>
        </p:spPr>
        <p:txBody>
          <a:bodyPr/>
          <a:lstStyle/>
          <a:p>
            <a:r>
              <a:rPr lang="en-US" dirty="0" smtClean="0"/>
              <a:t>Ask who knows who HP’s first customer was…  Walt Disney (for the filming of Fantasia)</a:t>
            </a:r>
          </a:p>
          <a:p>
            <a:r>
              <a:rPr lang="en-US" dirty="0" smtClean="0"/>
              <a:t>Ask who knows what HP’s first product was that Disney purchased… (technically they purchased</a:t>
            </a:r>
            <a:r>
              <a:rPr lang="en-US" baseline="0" dirty="0" smtClean="0"/>
              <a:t> 8 x 200B units)</a:t>
            </a:r>
            <a:endParaRPr lang="en-US" dirty="0" smtClean="0"/>
          </a:p>
          <a:p>
            <a:r>
              <a:rPr lang="en-US" dirty="0" smtClean="0"/>
              <a:t>The first HP instrument was…  the </a:t>
            </a:r>
            <a:r>
              <a:rPr lang="en-US" dirty="0" smtClean="0">
                <a:solidFill>
                  <a:srgbClr val="000000"/>
                </a:solidFill>
                <a:latin typeface="Comic Sans MS" pitchFamily="66" charset="0"/>
              </a:rPr>
              <a:t>200A Audio Oscillator.&lt;click slide to reveal the photo&gt;</a:t>
            </a:r>
          </a:p>
          <a:p>
            <a:r>
              <a:rPr lang="en-US" dirty="0" smtClean="0"/>
              <a:t>An audio oscillator is an instrument that generates one pure tone or frequency at a time and</a:t>
            </a:r>
            <a:r>
              <a:rPr lang="en-US" baseline="0" dirty="0" smtClean="0"/>
              <a:t> was used to test sound equipment</a:t>
            </a:r>
            <a:r>
              <a:rPr lang="en-US" dirty="0" smtClean="0"/>
              <a:t>.</a:t>
            </a:r>
            <a:r>
              <a:rPr lang="en-US" baseline="0" dirty="0" smtClean="0"/>
              <a:t>  </a:t>
            </a:r>
            <a:r>
              <a:rPr lang="en-US" dirty="0" smtClean="0">
                <a:solidFill>
                  <a:srgbClr val="000000"/>
                </a:solidFill>
                <a:latin typeface="Comic Sans MS" pitchFamily="66" charset="0"/>
              </a:rPr>
              <a:t>It was the first in a long line of signal sources from HP and Agilent.</a:t>
            </a:r>
            <a:endParaRPr lang="en-US" dirty="0" smtClean="0">
              <a:latin typeface="Arial" charset="0"/>
            </a:endParaRPr>
          </a:p>
          <a:p>
            <a:endParaRPr lang="en-US" dirty="0" smtClean="0"/>
          </a:p>
          <a:p>
            <a:r>
              <a:rPr lang="en-US" dirty="0" smtClean="0"/>
              <a:t>-----additional story/background if needed--------</a:t>
            </a:r>
          </a:p>
          <a:p>
            <a:r>
              <a:rPr lang="en-US" dirty="0" smtClean="0"/>
              <a:t>“Bill Hewlett's use of a ballast resistor (e.g. light bulb) for amplitude stabilization was considered ingenious by Hewlett’s peers.  The wide frequency range, combined with excellent frequency and amplitude stability, made the H-P 200 oscillator family the standard audio frequency generator for a generation of engineers and scientists. I well recall spending many hours with these oscillators in grad school, in electronic research labs at Hughes Aircraft Company, and at TRW.”  --from http://www.smecc.org/the_200-a_hewlett-packard's_first_product.htm</a:t>
            </a:r>
          </a:p>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84DAC7-12C6-485C-9E39-1F73593C4DC9}"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eaLnBrk="1" fontAlgn="auto" hangingPunct="1">
              <a:spcBef>
                <a:spcPts val="0"/>
              </a:spcBef>
              <a:spcAft>
                <a:spcPts val="0"/>
              </a:spcAft>
              <a:defRPr/>
            </a:pPr>
            <a:r>
              <a:rPr lang="en-US" dirty="0" smtClean="0"/>
              <a:t>Let me share a little with you about why this Trueform technology</a:t>
            </a:r>
            <a:r>
              <a:rPr lang="en-US" baseline="0" dirty="0" smtClean="0"/>
              <a:t> is such a big deal.</a:t>
            </a:r>
          </a:p>
          <a:p>
            <a:pPr defTabSz="931774" eaLnBrk="1" fontAlgn="auto" hangingPunct="1">
              <a:spcBef>
                <a:spcPts val="0"/>
              </a:spcBef>
              <a:spcAft>
                <a:spcPts val="0"/>
              </a:spcAft>
              <a:defRPr/>
            </a:pPr>
            <a:endParaRPr lang="en-US" baseline="0" dirty="0" smtClean="0"/>
          </a:p>
          <a:p>
            <a:pPr defTabSz="931774" eaLnBrk="1" fontAlgn="auto" hangingPunct="1">
              <a:spcBef>
                <a:spcPts val="0"/>
              </a:spcBef>
              <a:spcAft>
                <a:spcPts val="0"/>
              </a:spcAft>
              <a:defRPr/>
            </a:pPr>
            <a:r>
              <a:rPr lang="en-US" baseline="0" dirty="0" smtClean="0"/>
              <a:t>Early waveform generators used a technology called point-per-clock.  It’s a very intuitive way to create waveforms but it is quite costly and has some inherent complexity.  For that reason, it’s reserved and only used in the high-end expensive waveform generators.</a:t>
            </a:r>
          </a:p>
          <a:p>
            <a:endParaRPr lang="en-US" baseline="0" dirty="0" smtClean="0"/>
          </a:p>
          <a:p>
            <a:r>
              <a:rPr lang="en-US" baseline="0" dirty="0" smtClean="0"/>
              <a:t>A number of decades ago, DDS which stands for direct digital synthesis, was leveraged from the communications industry as an inexpensive alternative for waveform generation.  In fact t</a:t>
            </a:r>
            <a:r>
              <a:rPr lang="en-US" dirty="0" smtClean="0"/>
              <a:t>oday, the vast majority of</a:t>
            </a:r>
            <a:r>
              <a:rPr lang="en-US" baseline="0" dirty="0" smtClean="0"/>
              <a:t> </a:t>
            </a:r>
            <a:r>
              <a:rPr lang="en-US" dirty="0" smtClean="0"/>
              <a:t>function / arbitrary waveform generator</a:t>
            </a:r>
            <a:r>
              <a:rPr lang="en-US" baseline="0" dirty="0" smtClean="0"/>
              <a:t> manufacturers use some form of DDS technology for waveform generation.  The issue with DDS however is that it can skip and/or repeat points or aspects of the waveform.  This creates noise and jitter on the signal which can be especially problematic when a customer requires sharp edges of a pulse or square wave, or wants confidence that every point of their waveform is in fact being generated.</a:t>
            </a:r>
          </a:p>
          <a:p>
            <a:endParaRPr lang="en-US" baseline="0" dirty="0" smtClean="0"/>
          </a:p>
          <a:p>
            <a:r>
              <a:rPr lang="en-US" baseline="0" dirty="0" smtClean="0"/>
              <a:t>Agilent has continued it’s leadership and legacy as a pioneer in signal generation.  The new Trueform technology represents a leap in signal generation technology.  It offers the best of both worlds providing predictable low noise waveforms with no skipped points like the point-per-clock technology, but at the price point of DDS technology.</a:t>
            </a:r>
          </a:p>
          <a:p>
            <a:endParaRPr lang="en-US" baseline="0" dirty="0" smtClean="0"/>
          </a:p>
          <a:p>
            <a:r>
              <a:rPr lang="en-US" baseline="0" dirty="0" smtClean="0"/>
              <a:t>Trueform is exclusive to Agilent and employs patented technology.  The result is that Trueform waveform generators provide numerous advantages over DDS.</a:t>
            </a:r>
          </a:p>
        </p:txBody>
      </p:sp>
      <p:sp>
        <p:nvSpPr>
          <p:cNvPr id="4" name="Slide Number Placeholder 3"/>
          <p:cNvSpPr>
            <a:spLocks noGrp="1"/>
          </p:cNvSpPr>
          <p:nvPr>
            <p:ph type="sldNum" sz="quarter" idx="10"/>
          </p:nvPr>
        </p:nvSpPr>
        <p:spPr/>
        <p:txBody>
          <a:bodyPr/>
          <a:lstStyle/>
          <a:p>
            <a:fld id="{52B9487E-648B-4C72-9031-EFA8CC2FE88C}"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Agilent’s exclusive Trueform technology provides superior signal integrity as highlighted in these images comparing Trueform with DDS technology.  The jitter is more than 10x better, there is much lower distortion, there is no anti-aliasing artifacts and it’s now easy to create complex waveform sequences.</a:t>
            </a:r>
          </a:p>
          <a:p>
            <a:endParaRPr lang="en-US" baseline="0" dirty="0" smtClean="0"/>
          </a:p>
          <a:p>
            <a:r>
              <a:rPr lang="en-US" baseline="0" dirty="0" smtClean="0"/>
              <a:t>These are really important when considering that customer’s need confidence </a:t>
            </a:r>
            <a:r>
              <a:rPr lang="en-US" sz="1200" b="0" i="0" u="none" dirty="0" smtClean="0"/>
              <a:t>that the device</a:t>
            </a:r>
            <a:r>
              <a:rPr lang="en-US" sz="1200" b="0" i="0" u="none" baseline="0" dirty="0" smtClean="0"/>
              <a:t> under test</a:t>
            </a:r>
            <a:r>
              <a:rPr lang="en-US" sz="1200" dirty="0" smtClean="0"/>
              <a:t> is generating anomalies, and not the function generator that’s supplying the input waveform.</a:t>
            </a:r>
            <a:r>
              <a:rPr lang="en-US" sz="1200" baseline="0" dirty="0" smtClean="0"/>
              <a:t>  Customers therefore </a:t>
            </a:r>
            <a:r>
              <a:rPr lang="en-US" sz="1200" dirty="0" smtClean="0"/>
              <a:t>need a source that produces a clean, low-distortion, stable and reliable signal.  Trueform</a:t>
            </a:r>
            <a:r>
              <a:rPr lang="en-US" sz="1200" baseline="0" dirty="0" smtClean="0"/>
              <a:t> technology really allows customers to generate the exact waveforms they want and need.</a:t>
            </a:r>
            <a:endParaRPr lang="en-US" baseline="0" dirty="0" smtClean="0"/>
          </a:p>
          <a:p>
            <a:endParaRPr lang="en-US" baseline="0" dirty="0" smtClean="0"/>
          </a:p>
          <a:p>
            <a:r>
              <a:rPr lang="en-US" baseline="0" dirty="0" smtClean="0"/>
              <a:t>By branding this technology, we are making it easy for you to talk about. </a:t>
            </a:r>
          </a:p>
          <a:p>
            <a:endParaRPr lang="en-US" baseline="0" dirty="0" smtClean="0"/>
          </a:p>
        </p:txBody>
      </p:sp>
      <p:sp>
        <p:nvSpPr>
          <p:cNvPr id="4" name="Slide Number Placeholder 3"/>
          <p:cNvSpPr>
            <a:spLocks noGrp="1"/>
          </p:cNvSpPr>
          <p:nvPr>
            <p:ph type="sldNum" sz="quarter" idx="10"/>
          </p:nvPr>
        </p:nvSpPr>
        <p:spPr/>
        <p:txBody>
          <a:bodyPr/>
          <a:lstStyle/>
          <a:p>
            <a:fld id="{52B9487E-648B-4C72-9031-EFA8CC2FE88C}"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Emphasize the great platform, that we can add applications on top, software</a:t>
            </a:r>
            <a:r>
              <a:rPr lang="en-US" baseline="0" dirty="0" smtClean="0"/>
              <a:t> upgrades</a:t>
            </a:r>
          </a:p>
          <a:p>
            <a:endParaRPr lang="en-US" dirty="0" smtClean="0"/>
          </a:p>
          <a:p>
            <a:r>
              <a:rPr lang="en-US" dirty="0" smtClean="0"/>
              <a:t>This is what is different</a:t>
            </a:r>
            <a:r>
              <a:rPr lang="en-US" baseline="0" dirty="0" smtClean="0"/>
              <a:t> between the A and the B – go through slide</a:t>
            </a:r>
            <a:endParaRPr lang="en-US" dirty="0"/>
          </a:p>
        </p:txBody>
      </p:sp>
      <p:sp>
        <p:nvSpPr>
          <p:cNvPr id="4" name="Slide Number Placeholder 3"/>
          <p:cNvSpPr>
            <a:spLocks noGrp="1"/>
          </p:cNvSpPr>
          <p:nvPr>
            <p:ph type="sldNum" sz="quarter" idx="10"/>
          </p:nvPr>
        </p:nvSpPr>
        <p:spPr/>
        <p:txBody>
          <a:bodyPr/>
          <a:lstStyle/>
          <a:p>
            <a:fld id="{52B9487E-648B-4C72-9031-EFA8CC2FE88C}"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47500" lnSpcReduction="20000"/>
          </a:bodyPr>
          <a:lstStyle/>
          <a:p>
            <a:r>
              <a:rPr lang="en-US" b="0" baseline="0" dirty="0" smtClean="0"/>
              <a:t>Let’s take a closer look at the 33500B Series waveform generators.</a:t>
            </a:r>
          </a:p>
          <a:p>
            <a:endParaRPr lang="en-US" dirty="0" smtClean="0">
              <a:latin typeface="Arial" pitchFamily="34" charset="0"/>
            </a:endParaRPr>
          </a:p>
          <a:p>
            <a:pPr lvl="0"/>
            <a:r>
              <a:rPr lang="en-US" dirty="0" smtClean="0">
                <a:latin typeface="Arial" pitchFamily="34" charset="0"/>
              </a:rPr>
              <a:t>Customers can get all of the benefits of Trueform and the superior signal integrity, and, they get to choose among 8 models to get exactly what they need now at value prices, plus the ability to easily upgrade later.</a:t>
            </a:r>
          </a:p>
          <a:p>
            <a:pPr lvl="0"/>
            <a:endParaRPr lang="en-US" dirty="0" smtClean="0">
              <a:latin typeface="Arial" pitchFamily="34" charset="0"/>
            </a:endParaRPr>
          </a:p>
          <a:p>
            <a:r>
              <a:rPr lang="en-US" baseline="0" dirty="0" smtClean="0"/>
              <a:t>All of the standard waveforms are built-in plus the added bonus of a PRBS signal which stands for pseudo random binary sequence.  This is a great value saving customers from having to first create the signal in an application before uploading it to the waveform generator to play.  Now it’s available as one of the built-in standard waveforms.</a:t>
            </a:r>
          </a:p>
          <a:p>
            <a:pPr>
              <a:defRPr/>
            </a:pPr>
            <a:endParaRPr lang="en-US" baseline="0" dirty="0" smtClean="0"/>
          </a:p>
          <a:p>
            <a:pPr>
              <a:defRPr/>
            </a:pPr>
            <a:r>
              <a:rPr lang="en-US" baseline="0" dirty="0" smtClean="0"/>
              <a:t>Unique to the 33500B Series is the full bandwidth pulse signal.  While the 33521B can produce a full bandwidth 30 Mega Hertz sine, square, and pulse, other DDS generators have only a full bandwidth sine and square waveform but a significantly degraded bandwidth for the pulse signal.</a:t>
            </a:r>
          </a:p>
          <a:p>
            <a:pPr>
              <a:defRPr/>
            </a:pPr>
            <a:endParaRPr lang="en-US" dirty="0" smtClean="0"/>
          </a:p>
          <a:p>
            <a:pPr>
              <a:defRPr/>
            </a:pPr>
            <a:r>
              <a:rPr lang="en-US" dirty="0" smtClean="0"/>
              <a:t>Modulation is provided in the form of amplitude, frequency, phase, frequency shift keying, binary phase</a:t>
            </a:r>
            <a:r>
              <a:rPr lang="en-US" baseline="0" dirty="0" smtClean="0"/>
              <a:t> shift keying, pulse width, and Sum, the last of which is the addition of any two signals on a single channel using the internal modulation source</a:t>
            </a:r>
            <a:r>
              <a:rPr lang="en-US" dirty="0" smtClean="0"/>
              <a:t>.  This is a highly differentiated capability available</a:t>
            </a:r>
            <a:r>
              <a:rPr lang="en-US" baseline="0" dirty="0" smtClean="0"/>
              <a:t> on the 33500B Series.</a:t>
            </a:r>
            <a:endParaRPr lang="en-US" dirty="0" smtClean="0"/>
          </a:p>
          <a:p>
            <a:pPr>
              <a:defRPr/>
            </a:pPr>
            <a:endParaRPr lang="en-US" dirty="0" smtClean="0"/>
          </a:p>
          <a:p>
            <a:pPr>
              <a:defRPr/>
            </a:pPr>
            <a:r>
              <a:rPr lang="en-US" dirty="0" smtClean="0"/>
              <a:t>Sweep is available in linear, logarithmic, and list modes, with start and stop frequencies, and hold and return times.  And Burst</a:t>
            </a:r>
            <a:r>
              <a:rPr lang="en-US" baseline="0" dirty="0" smtClean="0"/>
              <a:t> can be counted or gated.</a:t>
            </a:r>
            <a:endParaRPr lang="en-US" dirty="0" smtClean="0"/>
          </a:p>
          <a:p>
            <a:pPr>
              <a:defRPr/>
            </a:pPr>
            <a:endParaRPr lang="en-US" dirty="0" smtClean="0"/>
          </a:p>
          <a:p>
            <a:pPr>
              <a:defRPr/>
            </a:pPr>
            <a:r>
              <a:rPr lang="en-US" dirty="0" smtClean="0"/>
              <a:t>Arbitrary waveforms are true point-by-point waveforms to generate any customer</a:t>
            </a:r>
            <a:r>
              <a:rPr lang="en-US" baseline="0" dirty="0" smtClean="0"/>
              <a:t> defined </a:t>
            </a:r>
            <a:r>
              <a:rPr lang="en-US" dirty="0" smtClean="0"/>
              <a:t>wave shape using</a:t>
            </a:r>
            <a:r>
              <a:rPr lang="en-US" baseline="0" dirty="0" smtClean="0"/>
              <a:t> Trueform technology</a:t>
            </a:r>
            <a:r>
              <a:rPr lang="en-US" dirty="0" smtClean="0"/>
              <a:t>. They </a:t>
            </a:r>
            <a:r>
              <a:rPr lang="en-US" baseline="0" dirty="0" smtClean="0"/>
              <a:t>are standard on the </a:t>
            </a:r>
            <a:r>
              <a:rPr lang="en-US" dirty="0" smtClean="0"/>
              <a:t>33511B,</a:t>
            </a:r>
            <a:r>
              <a:rPr lang="en-US" baseline="0" dirty="0" smtClean="0"/>
              <a:t> 33512B, 33521B and 33522B and upgradeable on the other 33500B Series models.  </a:t>
            </a:r>
            <a:r>
              <a:rPr lang="en-US" dirty="0" smtClean="0"/>
              <a:t>Customers can use</a:t>
            </a:r>
            <a:r>
              <a:rPr lang="en-US" baseline="0" dirty="0" smtClean="0"/>
              <a:t> the built-in waveform editor accessible from the front panel, the complimentary basic waveform builder software, or upgrade to the Pro version of the software, to create and edit arbitrary waveforms.  Customers can additionally use the front panel USB port to upload and reproduce real waveforms captured on an oscilloscope.  Trueform technology also allows for </a:t>
            </a:r>
            <a:r>
              <a:rPr lang="en-US" dirty="0" smtClean="0"/>
              <a:t>sequencing to connect and play multiple</a:t>
            </a:r>
            <a:r>
              <a:rPr lang="en-US" baseline="0" dirty="0" smtClean="0"/>
              <a:t> </a:t>
            </a:r>
            <a:r>
              <a:rPr lang="en-US" dirty="0" smtClean="0"/>
              <a:t>arbitrary waveforms as a single waveform</a:t>
            </a:r>
            <a:r>
              <a:rPr lang="en-US" baseline="0" dirty="0" smtClean="0"/>
              <a:t> providing a great benefit to many customers.  For large and/or complex waveforms, there is a 1 Mega Sample /channel standard memory available.  This is orders of magnitude better than the competition.  For customers that need even more memory for really complex waveforms, then cay upgrade to 16 Mega samples.</a:t>
            </a:r>
          </a:p>
          <a:p>
            <a:pPr>
              <a:defRPr/>
            </a:pPr>
            <a:endParaRPr lang="en-US" baseline="0" dirty="0" smtClean="0"/>
          </a:p>
          <a:p>
            <a:pPr>
              <a:defRPr/>
            </a:pPr>
            <a:r>
              <a:rPr lang="en-US" dirty="0" smtClean="0"/>
              <a:t>Operation from a very intuitive front panel is made easy with the function keys, keypad, and knob. The user selects the waveform and then inputs the parameters to produce the desired signal.  Customers</a:t>
            </a:r>
            <a:r>
              <a:rPr lang="en-US" baseline="0" dirty="0" smtClean="0"/>
              <a:t> can now also access all of the product documentation in seven different languages in a smart-phone-friendly WebHelp format.  No printed manuals or PC needed.  The 33500B Series models also have a built-in LXI web browser to allow a customer to monitor tests and adjust settings remotely.</a:t>
            </a:r>
          </a:p>
          <a:p>
            <a:pPr>
              <a:defRPr/>
            </a:pPr>
            <a:endParaRPr lang="en-US" baseline="0" dirty="0" smtClean="0"/>
          </a:p>
          <a:p>
            <a:pPr defTabSz="897301" eaLnBrk="0" fontAlgn="base" hangingPunct="0">
              <a:spcBef>
                <a:spcPct val="30000"/>
              </a:spcBef>
              <a:spcAft>
                <a:spcPct val="0"/>
              </a:spcAft>
              <a:defRPr/>
            </a:pPr>
            <a:r>
              <a:rPr lang="en-US" dirty="0" smtClean="0"/>
              <a:t>In addition to the LAN (LXI class C compliant)</a:t>
            </a:r>
            <a:r>
              <a:rPr lang="en-US" baseline="0" dirty="0" smtClean="0"/>
              <a:t> interface, USB and GPIB are also standard.  The front panel has a USB port for waveform download and data storage.</a:t>
            </a:r>
            <a:endParaRPr lang="en-US" dirty="0" smtClean="0"/>
          </a:p>
          <a:p>
            <a:pPr>
              <a:defRPr/>
            </a:pPr>
            <a:endParaRPr lang="en-US" b="0" dirty="0" smtClean="0"/>
          </a:p>
          <a:p>
            <a:pPr>
              <a:defRPr/>
            </a:pPr>
            <a:r>
              <a:rPr lang="en-US" b="0" dirty="0" smtClean="0"/>
              <a:t>There is a </a:t>
            </a:r>
            <a:r>
              <a:rPr lang="en-US" dirty="0" smtClean="0">
                <a:latin typeface="Arial" charset="0"/>
              </a:rPr>
              <a:t>high resolution 4.3” color graphical display that makes it really easy to take a glance and quickly determine what channel, what waveform, the</a:t>
            </a:r>
            <a:r>
              <a:rPr lang="en-US" baseline="0" dirty="0" smtClean="0">
                <a:latin typeface="Arial" charset="0"/>
              </a:rPr>
              <a:t> parameters, </a:t>
            </a:r>
            <a:r>
              <a:rPr lang="en-US" dirty="0" smtClean="0">
                <a:latin typeface="Arial" charset="0"/>
              </a:rPr>
              <a:t>what the waveform should look like, if outputs are on or off, and more.  Customers have delighted in all of the information easily and quickly available from the front panel and display.  Like the display, signal outputs are also color-coded for easy</a:t>
            </a:r>
            <a:r>
              <a:rPr lang="en-US" baseline="0" dirty="0" smtClean="0">
                <a:latin typeface="Arial" charset="0"/>
              </a:rPr>
              <a:t> reference to channel 1 or channel 2 on the dual channel models.  The s</a:t>
            </a:r>
            <a:r>
              <a:rPr lang="en-US" dirty="0" smtClean="0"/>
              <a:t>ignal outputs are</a:t>
            </a:r>
            <a:r>
              <a:rPr lang="en-US" baseline="0" dirty="0" smtClean="0"/>
              <a:t> </a:t>
            </a:r>
            <a:r>
              <a:rPr lang="en-US" dirty="0" smtClean="0"/>
              <a:t>BNC terminals</a:t>
            </a:r>
            <a:r>
              <a:rPr lang="en-US" baseline="0" dirty="0" smtClean="0"/>
              <a:t> and a </a:t>
            </a:r>
            <a:r>
              <a:rPr lang="en-US" dirty="0" smtClean="0"/>
              <a:t>synchronization signal is also available to align with the zero crossing point on the front panel.</a:t>
            </a:r>
          </a:p>
          <a:p>
            <a:pPr>
              <a:defRPr/>
            </a:pPr>
            <a:endParaRPr lang="en-US" dirty="0" smtClean="0"/>
          </a:p>
          <a:p>
            <a:pPr>
              <a:defRPr/>
            </a:pPr>
            <a:r>
              <a:rPr lang="en-US" dirty="0" smtClean="0"/>
              <a:t>Rear panel connectors include external modulation and an optional ultra high-stability timebase for even better accuracy most commonly required</a:t>
            </a:r>
            <a:r>
              <a:rPr lang="en-US" baseline="0" dirty="0" smtClean="0"/>
              <a:t> by communications customers.</a:t>
            </a:r>
            <a:endParaRPr lang="en-US" dirty="0" smtClean="0"/>
          </a:p>
          <a:p>
            <a:pPr>
              <a:defRPr/>
            </a:pPr>
            <a:endParaRPr lang="en-US" dirty="0" smtClean="0"/>
          </a:p>
          <a:p>
            <a:pPr>
              <a:defRPr/>
            </a:pPr>
            <a:r>
              <a:rPr lang="en-US" baseline="0" dirty="0" smtClean="0"/>
              <a:t>There are 1- and 2-channel models of each of the 20 Mega Hertz and 30 Mega Hertz bandwidth and with or without arb combinations.  </a:t>
            </a:r>
            <a:r>
              <a:rPr lang="en-US" dirty="0" smtClean="0"/>
              <a:t>The 2-channel</a:t>
            </a:r>
            <a:r>
              <a:rPr lang="en-US" baseline="0" dirty="0" smtClean="0"/>
              <a:t> models all come with dual-channel capabilities including tracking plus frequency and amplitude coupling.</a:t>
            </a:r>
            <a:endParaRPr lang="en-US" dirty="0" smtClean="0"/>
          </a:p>
          <a:p>
            <a:pPr>
              <a:defRPr/>
            </a:pPr>
            <a:endParaRPr lang="en-US" dirty="0" smtClean="0"/>
          </a:p>
          <a:p>
            <a:pPr>
              <a:defRPr/>
            </a:pPr>
            <a:r>
              <a:rPr lang="en-US" dirty="0" smtClean="0"/>
              <a:t>Customers will chose the right instrument based mainly on the bandwidth, whether or not the arbitrary waveform capability is needed, and the need for one or two channels.</a:t>
            </a:r>
            <a:endParaRPr lang="en-US" dirty="0" smtClean="0">
              <a:latin typeface="Arial" charset="0"/>
            </a:endParaRPr>
          </a:p>
          <a:p>
            <a:pPr>
              <a:defRPr/>
            </a:pPr>
            <a:endParaRPr lang="en-US" dirty="0" smtClean="0"/>
          </a:p>
          <a:p>
            <a:pPr>
              <a:defRPr/>
            </a:pPr>
            <a:r>
              <a:rPr lang="en-US" dirty="0" smtClean="0"/>
              <a:t>The</a:t>
            </a:r>
            <a:r>
              <a:rPr lang="en-US" baseline="0" dirty="0" smtClean="0"/>
              <a:t> 33500B Series </a:t>
            </a:r>
            <a:r>
              <a:rPr lang="en-US" dirty="0" smtClean="0"/>
              <a:t>replaced</a:t>
            </a:r>
            <a:r>
              <a:rPr lang="en-US" baseline="0" dirty="0" smtClean="0"/>
              <a:t> the 33521A and 33522A waveform generators.</a:t>
            </a:r>
            <a:endParaRPr lang="en-US" dirty="0"/>
          </a:p>
        </p:txBody>
      </p:sp>
      <p:sp>
        <p:nvSpPr>
          <p:cNvPr id="16388" name="Slide Number Placeholder 3"/>
          <p:cNvSpPr>
            <a:spLocks noGrp="1"/>
          </p:cNvSpPr>
          <p:nvPr>
            <p:ph type="sldNum" sz="quarter" idx="5"/>
          </p:nvPr>
        </p:nvSpPr>
        <p:spPr>
          <a:noFill/>
        </p:spPr>
        <p:txBody>
          <a:bodyPr/>
          <a:lstStyle/>
          <a:p>
            <a:fld id="{DF7AA00C-D9EC-4369-ADEF-D5091BE6B1E5}" type="slidenum">
              <a:rPr lang="en-US" smtClean="0"/>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a:t>
            </a:r>
            <a:r>
              <a:rPr lang="en-US" baseline="0" dirty="0" smtClean="0"/>
              <a:t> through slide – these are all highly differentiated values of the 33500B Series</a:t>
            </a:r>
            <a:endParaRPr lang="en-US" dirty="0"/>
          </a:p>
        </p:txBody>
      </p:sp>
      <p:sp>
        <p:nvSpPr>
          <p:cNvPr id="4" name="Slide Number Placeholder 3"/>
          <p:cNvSpPr>
            <a:spLocks noGrp="1"/>
          </p:cNvSpPr>
          <p:nvPr>
            <p:ph type="sldNum" sz="quarter" idx="10"/>
          </p:nvPr>
        </p:nvSpPr>
        <p:spPr/>
        <p:txBody>
          <a:bodyPr/>
          <a:lstStyle/>
          <a:p>
            <a:fld id="{52B9487E-648B-4C72-9031-EFA8CC2FE88C}"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last thing I want to leave you</a:t>
            </a:r>
            <a:r>
              <a:rPr lang="en-US" baseline="0" dirty="0" smtClean="0"/>
              <a:t> with to get you excited about Trueform is the IQ Player SW Add-On.</a:t>
            </a:r>
          </a:p>
          <a:p>
            <a:endParaRPr lang="en-US" baseline="0" dirty="0" smtClean="0"/>
          </a:p>
          <a:p>
            <a:r>
              <a:rPr lang="en-US" baseline="0" dirty="0" smtClean="0"/>
              <a:t>Because of our Trueform technology, customers can use the 33500B Series to play and adjust baseband IQ signals.  This is a SW add-on that can run on any 2-channel 33500B model with the arb.</a:t>
            </a:r>
          </a:p>
          <a:p>
            <a:endParaRPr lang="en-US" baseline="0" dirty="0" smtClean="0"/>
          </a:p>
          <a:p>
            <a:r>
              <a:rPr lang="en-US" baseline="0" dirty="0" smtClean="0"/>
              <a:t>Customers can use Matlab or other IQ signal tools to generate the waveform and upload it directly to the waveform generator.  Or, customers can use Agilent’s 33503A Benchlink Waveform Builder Pro software to:</a:t>
            </a:r>
          </a:p>
          <a:p>
            <a:pPr marL="182880" lvl="1" indent="-182880" defTabSz="1828800">
              <a:spcAft>
                <a:spcPct val="15000"/>
              </a:spcAft>
              <a:buChar char="••"/>
            </a:pPr>
            <a:r>
              <a:rPr lang="en-US" sz="1600" dirty="0" smtClean="0"/>
              <a:t>Enable dual-channel viewing &amp; editing</a:t>
            </a:r>
          </a:p>
          <a:p>
            <a:pPr marL="182880" lvl="1" indent="-182880" defTabSz="1828800">
              <a:spcAft>
                <a:spcPct val="15000"/>
              </a:spcAft>
              <a:buChar char="••"/>
            </a:pPr>
            <a:r>
              <a:rPr lang="en-US" sz="1600" dirty="0" smtClean="0"/>
              <a:t>Use the constellation view for IQ verification</a:t>
            </a:r>
          </a:p>
          <a:p>
            <a:pPr marL="182880" lvl="1" indent="-182880" defTabSz="1828800">
              <a:spcAft>
                <a:spcPct val="15000"/>
              </a:spcAft>
              <a:buChar char="••"/>
            </a:pPr>
            <a:r>
              <a:rPr lang="en-US" sz="1600" dirty="0" smtClean="0"/>
              <a:t>Import MATLAB &amp; other defined file formats</a:t>
            </a:r>
          </a:p>
          <a:p>
            <a:r>
              <a:rPr lang="en-US" baseline="0" dirty="0" smtClean="0"/>
              <a:t>Before uploading the IQ waveform to the unit to play.</a:t>
            </a:r>
          </a:p>
          <a:p>
            <a:endParaRPr lang="en-US" baseline="0" dirty="0" smtClean="0"/>
          </a:p>
          <a:p>
            <a:pPr>
              <a:lnSpc>
                <a:spcPct val="90000"/>
              </a:lnSpc>
            </a:pPr>
            <a:r>
              <a:rPr lang="en-US" sz="1200" dirty="0" smtClean="0">
                <a:latin typeface="Arial" pitchFamily="34" charset="0"/>
              </a:rPr>
              <a:t>This is a very</a:t>
            </a:r>
            <a:r>
              <a:rPr lang="en-US" sz="1200" baseline="0" dirty="0" smtClean="0">
                <a:latin typeface="Arial" pitchFamily="34" charset="0"/>
              </a:rPr>
              <a:t> low cost method of playing low bandwidth IQ waveforms (below 30MHz) and will be valued by communications customers.  Personal-area-networks, also known as PANs, which includes Bluetooth and the growing number of emerging health monitors are great application examples.</a:t>
            </a:r>
            <a:endParaRPr lang="en-US" sz="1200" dirty="0" smtClean="0">
              <a:latin typeface="Arial" pitchFamily="34" charset="0"/>
            </a:endParaRP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2B9487E-648B-4C72-9031-EFA8CC2FE88C}"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228600" y="6669937"/>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grpSp>
        <p:nvGrpSpPr>
          <p:cNvPr id="8" name="Group 7"/>
          <p:cNvGrpSpPr/>
          <p:nvPr userDrawn="1"/>
        </p:nvGrpSpPr>
        <p:grpSpPr>
          <a:xfrm>
            <a:off x="0" y="0"/>
            <a:ext cx="9144000" cy="6253369"/>
            <a:chOff x="0" y="0"/>
            <a:chExt cx="9144000" cy="6253369"/>
          </a:xfrm>
        </p:grpSpPr>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6253369"/>
            </a:xfrm>
            <a:prstGeom prst="rect">
              <a:avLst/>
            </a:prstGeom>
          </p:spPr>
        </p:pic>
        <p:pic>
          <p:nvPicPr>
            <p:cNvPr id="10" name="Picture 9" descr="AAA-Arc_w-spark.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185179"/>
              <a:ext cx="9144000" cy="2045670"/>
            </a:xfrm>
            <a:prstGeom prst="rect">
              <a:avLst/>
            </a:prstGeom>
          </p:spPr>
        </p:pic>
      </p:grpSp>
      <p:sp>
        <p:nvSpPr>
          <p:cNvPr id="11" name="Title 1"/>
          <p:cNvSpPr>
            <a:spLocks noGrp="1"/>
          </p:cNvSpPr>
          <p:nvPr>
            <p:ph type="ctrTitle"/>
          </p:nvPr>
        </p:nvSpPr>
        <p:spPr>
          <a:xfrm>
            <a:off x="228600" y="1271016"/>
            <a:ext cx="4114800" cy="2157984"/>
          </a:xfrm>
        </p:spPr>
        <p:txBody>
          <a:bodyPr lIns="0" tIns="0" rIns="0" bIns="0"/>
          <a:lstStyle>
            <a:lvl1pPr algn="r">
              <a:spcAft>
                <a:spcPts val="0"/>
              </a:spcAft>
              <a:defRPr>
                <a:solidFill>
                  <a:schemeClr val="tx2">
                    <a:lumMod val="75000"/>
                    <a:lumOff val="25000"/>
                  </a:schemeClr>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4800600" y="1280160"/>
            <a:ext cx="4114800" cy="2148840"/>
          </a:xfrm>
        </p:spPr>
        <p:txBody>
          <a:bodyPr lIns="0" tIns="18288" rIns="0" bIns="0">
            <a:noAutofit/>
          </a:bodyPr>
          <a:lstStyle>
            <a:lvl1pPr marL="0" indent="0" algn="l">
              <a:lnSpc>
                <a:spcPct val="115000"/>
              </a:lnSpc>
              <a:spcAft>
                <a:spcPts val="0"/>
              </a:spcAft>
              <a:buNone/>
              <a:defRPr sz="24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338328"/>
            <a:ext cx="8695944" cy="996696"/>
          </a:xfrm>
        </p:spPr>
        <p:txBody>
          <a:bodyPr/>
          <a:lstStyle>
            <a:lvl1pPr>
              <a:defRPr baseline="0"/>
            </a:lvl1pPr>
          </a:lstStyle>
          <a:p>
            <a:r>
              <a:rPr lang="en-US" dirty="0" smtClean="0"/>
              <a:t>Distributor Training Template</a:t>
            </a:r>
            <a:endParaRPr lang="en-US" dirty="0"/>
          </a:p>
        </p:txBody>
      </p:sp>
      <p:sp>
        <p:nvSpPr>
          <p:cNvPr id="3" name="Content Placeholder 2"/>
          <p:cNvSpPr>
            <a:spLocks noGrp="1"/>
          </p:cNvSpPr>
          <p:nvPr>
            <p:ph idx="1"/>
          </p:nvPr>
        </p:nvSpPr>
        <p:spPr>
          <a:xfrm>
            <a:off x="228600" y="1380744"/>
            <a:ext cx="8686800" cy="45628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4"/>
          </p:nvPr>
        </p:nvSpPr>
        <p:spPr>
          <a:xfrm>
            <a:off x="228600" y="6669937"/>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71016"/>
            <a:ext cx="4270248" cy="4562856"/>
          </a:xfrm>
        </p:spPr>
        <p:txBody>
          <a:bodyPr/>
          <a:lstStyle>
            <a:lvl1pPr>
              <a:defRPr sz="20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71016"/>
            <a:ext cx="4270248" cy="4562856"/>
          </a:xfrm>
        </p:spPr>
        <p:txBody>
          <a:bodyPr/>
          <a:lstStyle>
            <a:lvl1pPr>
              <a:defRPr sz="20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fld id="{4979C834-685D-466A-AFF0-C5F415CCEF70}" type="datetime4">
              <a:rPr lang="en-US" smtClean="0"/>
              <a:pPr/>
              <a:t>August 20, 2012</a:t>
            </a:fld>
            <a:endParaRPr lang="en-US" dirty="0"/>
          </a:p>
        </p:txBody>
      </p:sp>
      <p:sp>
        <p:nvSpPr>
          <p:cNvPr id="9"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dirty="0" smtClean="0"/>
              <a:t>Agilent Confidential</a:t>
            </a:r>
            <a:endParaRPr lang="en-US" dirty="0"/>
          </a:p>
        </p:txBody>
      </p:sp>
      <p:sp>
        <p:nvSpPr>
          <p:cNvPr id="10"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4"/>
          </p:nvPr>
        </p:nvSpPr>
        <p:spPr>
          <a:xfrm>
            <a:off x="228600" y="6669937"/>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695944" cy="996696"/>
          </a:xfrm>
          <a:prstGeom prst="rect">
            <a:avLst/>
          </a:prstGeom>
        </p:spPr>
        <p:txBody>
          <a:bodyPr vert="horz"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1271016"/>
            <a:ext cx="8686800" cy="4562856"/>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6"/>
          <p:cNvGrpSpPr/>
          <p:nvPr/>
        </p:nvGrpSpPr>
        <p:grpSpPr>
          <a:xfrm>
            <a:off x="0" y="6248400"/>
            <a:ext cx="9144000" cy="628651"/>
            <a:chOff x="0" y="6229349"/>
            <a:chExt cx="9144000" cy="628651"/>
          </a:xfrm>
        </p:grpSpPr>
        <p:pic>
          <p:nvPicPr>
            <p:cNvPr id="8" name="Picture 22" descr="footer_two-tone_revised_5-16_cir6"/>
            <p:cNvPicPr>
              <a:picLocks noChangeAspect="1" noChangeArrowheads="1"/>
            </p:cNvPicPr>
            <p:nvPr/>
          </p:nvPicPr>
          <p:blipFill>
            <a:blip r:embed="rId7" cstate="screen"/>
            <a:srcRect/>
            <a:stretch>
              <a:fillRect/>
            </a:stretch>
          </p:blipFill>
          <p:spPr bwMode="auto">
            <a:xfrm>
              <a:off x="0" y="6229349"/>
              <a:ext cx="9144000" cy="628651"/>
            </a:xfrm>
            <a:prstGeom prst="rect">
              <a:avLst/>
            </a:prstGeom>
            <a:noFill/>
            <a:ln w="9525">
              <a:noFill/>
              <a:miter lim="800000"/>
              <a:headEnd/>
              <a:tailEnd/>
            </a:ln>
          </p:spPr>
        </p:pic>
        <p:pic>
          <p:nvPicPr>
            <p:cNvPr id="9" name="Picture 26" descr="spark-385_150"/>
            <p:cNvPicPr>
              <a:picLocks noChangeAspect="1" noChangeArrowheads="1"/>
            </p:cNvPicPr>
            <p:nvPr/>
          </p:nvPicPr>
          <p:blipFill>
            <a:blip r:embed="rId8" cstate="screen"/>
            <a:srcRect/>
            <a:stretch>
              <a:fillRect/>
            </a:stretch>
          </p:blipFill>
          <p:spPr bwMode="auto">
            <a:xfrm>
              <a:off x="4383087" y="6376989"/>
              <a:ext cx="1865313" cy="414337"/>
            </a:xfrm>
            <a:prstGeom prst="rect">
              <a:avLst/>
            </a:prstGeom>
            <a:noFill/>
            <a:ln w="9525">
              <a:noFill/>
              <a:miter lim="800000"/>
              <a:headEnd/>
              <a:tailEnd/>
            </a:ln>
          </p:spPr>
        </p:pic>
      </p:grpSp>
      <p:sp>
        <p:nvSpPr>
          <p:cNvPr id="13" name="Footer Placeholder 4"/>
          <p:cNvSpPr txBox="1">
            <a:spLocks/>
          </p:cNvSpPr>
          <p:nvPr userDrawn="1"/>
        </p:nvSpPr>
        <p:spPr>
          <a:xfrm>
            <a:off x="6934200" y="6400800"/>
            <a:ext cx="2057400" cy="381000"/>
          </a:xfrm>
          <a:prstGeom prst="rect">
            <a:avLst/>
          </a:prstGeom>
        </p:spPr>
        <p:txBody>
          <a:bodyPr lIns="0" tIns="0" rIns="0" bIns="0" anchor="b"/>
          <a:lstStyle>
            <a:defPPr>
              <a:defRPr lang="en-US"/>
            </a:defPPr>
            <a:lvl1pPr marL="0" algn="r" defTabSz="914400" rtl="0" eaLnBrk="1" latinLnBrk="0" hangingPunct="1">
              <a:defRPr sz="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chemeClr val="bg1"/>
                </a:solidFill>
                <a:effectLst/>
                <a:uLnTx/>
                <a:uFillTx/>
                <a:latin typeface="Arial" pitchFamily="-36" charset="0"/>
                <a:ea typeface="+mn-ea"/>
                <a:cs typeface="+mn-cs"/>
              </a:rPr>
              <a:t>33500B Series Customer VIPs</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chemeClr val="bg1"/>
                </a:solidFill>
                <a:effectLst/>
                <a:uLnTx/>
                <a:uFillTx/>
                <a:latin typeface="Arial" pitchFamily="-36" charset="0"/>
                <a:ea typeface="+mn-ea"/>
                <a:cs typeface="+mn-cs"/>
              </a:rPr>
              <a:t>August 2012</a:t>
            </a:r>
            <a:endParaRPr kumimoji="0" lang="en-US" sz="1800" b="0" i="0" u="none" strike="noStrike" kern="1200" cap="none" spc="0" normalizeH="0" baseline="0" noProof="0" dirty="0" smtClean="0">
              <a:ln>
                <a:noFill/>
              </a:ln>
              <a:solidFill>
                <a:schemeClr val="bg1"/>
              </a:solidFill>
              <a:effectLst/>
              <a:uLnTx/>
              <a:uFillTx/>
              <a:latin typeface="Arial" pitchFamily="-36" charset="0"/>
              <a:ea typeface="+mn-ea"/>
              <a:cs typeface="+mn-cs"/>
            </a:endParaRPr>
          </a:p>
        </p:txBody>
      </p:sp>
      <p:sp>
        <p:nvSpPr>
          <p:cNvPr id="15" name="Slide Number Placeholder 5"/>
          <p:cNvSpPr>
            <a:spLocks noGrp="1"/>
          </p:cNvSpPr>
          <p:nvPr>
            <p:ph type="sldNum" sz="quarter" idx="4"/>
          </p:nvPr>
        </p:nvSpPr>
        <p:spPr>
          <a:xfrm>
            <a:off x="228600" y="6669937"/>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pic>
        <p:nvPicPr>
          <p:cNvPr id="17" name="Picture 16" descr="Anticipate-_Accelerate-_Achieve-Wordmark-Lockup-White.png"/>
          <p:cNvPicPr>
            <a:picLocks noChangeAspect="1"/>
          </p:cNvPicPr>
          <p:nvPr userDrawn="1"/>
        </p:nvPicPr>
        <p:blipFill>
          <a:blip r:embed="rId9" cstate="screen">
            <a:alphaModFix amt="95000"/>
            <a:extLst>
              <a:ext uri="{28A0092B-C50C-407E-A947-70E740481C1C}">
                <a14:useLocalDpi xmlns:a14="http://schemas.microsoft.com/office/drawing/2010/main"/>
              </a:ext>
            </a:extLst>
          </a:blip>
          <a:stretch>
            <a:fillRect/>
          </a:stretch>
        </p:blipFill>
        <p:spPr>
          <a:xfrm>
            <a:off x="216088" y="6400800"/>
            <a:ext cx="1688912" cy="88199"/>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 id="2147483689" r:id="rId4"/>
    <p:sldLayoutId id="2147483690" r:id="rId5"/>
  </p:sldLayoutIdLst>
  <mc:AlternateContent xmlns:mc="http://schemas.openxmlformats.org/markup-compatibility/2006" xmlns:p14="http://schemas.microsoft.com/office/powerpoint/2010/main">
    <mc:Choice Requires="p14">
      <p:transition>
        <p14:prism/>
      </p:transition>
    </mc:Choice>
    <mc:Fallback xmlns="">
      <p:transition>
        <p:fade/>
      </p:transition>
    </mc:Fallback>
  </mc:AlternateContent>
  <p:hf hdr="0" ftr="0" dt="0"/>
  <p:txStyles>
    <p:titleStyle>
      <a:lvl1pPr algn="l" defTabSz="914400" rtl="0" eaLnBrk="1" latinLnBrk="0" hangingPunct="1">
        <a:spcBef>
          <a:spcPct val="0"/>
        </a:spcBef>
        <a:spcAft>
          <a:spcPts val="300"/>
        </a:spcAft>
        <a:buNone/>
        <a:defRPr sz="2800" b="1" kern="1200">
          <a:solidFill>
            <a:schemeClr val="accent1"/>
          </a:solidFill>
          <a:latin typeface="+mj-lt"/>
          <a:ea typeface="+mj-ea"/>
          <a:cs typeface="+mj-cs"/>
        </a:defRPr>
      </a:lvl1pPr>
    </p:titleStyle>
    <p:bodyStyle>
      <a:lvl1pPr marL="0" indent="0" algn="l" defTabSz="914400" rtl="0" eaLnBrk="1" latinLnBrk="0" hangingPunct="1">
        <a:spcBef>
          <a:spcPts val="0"/>
        </a:spcBef>
        <a:spcAft>
          <a:spcPts val="1400"/>
        </a:spcAft>
        <a:buFont typeface="Arial" pitchFamily="34" charset="0"/>
        <a:buNone/>
        <a:tabLst/>
        <a:defRPr sz="2400" kern="1200">
          <a:solidFill>
            <a:schemeClr val="tx1"/>
          </a:solidFill>
          <a:latin typeface="+mn-lt"/>
          <a:ea typeface="+mn-ea"/>
          <a:cs typeface="+mn-cs"/>
        </a:defRPr>
      </a:lvl1pPr>
      <a:lvl2pPr marL="228600" indent="-228600" algn="l" defTabSz="914400" rtl="0" eaLnBrk="1" latinLnBrk="0" hangingPunct="1">
        <a:spcBef>
          <a:spcPts val="0"/>
        </a:spcBef>
        <a:spcAft>
          <a:spcPts val="700"/>
        </a:spcAft>
        <a:buFont typeface="Arial" pitchFamily="34" charset="0"/>
        <a:buChar char="•"/>
        <a:defRPr sz="2000" kern="1200">
          <a:solidFill>
            <a:schemeClr val="tx1"/>
          </a:solidFill>
          <a:latin typeface="+mn-lt"/>
          <a:ea typeface="+mn-ea"/>
          <a:cs typeface="+mn-cs"/>
        </a:defRPr>
      </a:lvl2pPr>
      <a:lvl3pPr marL="457200" indent="-228600" algn="l" defTabSz="914400" rtl="0" eaLnBrk="1" latinLnBrk="0" hangingPunct="1">
        <a:spcBef>
          <a:spcPts val="0"/>
        </a:spcBef>
        <a:spcAft>
          <a:spcPts val="700"/>
        </a:spcAft>
        <a:buFont typeface="Arial" pitchFamily="34" charset="0"/>
        <a:buChar char="–"/>
        <a:defRPr sz="2000" kern="1200">
          <a:solidFill>
            <a:schemeClr val="tx1"/>
          </a:solidFill>
          <a:latin typeface="+mn-lt"/>
          <a:ea typeface="+mn-ea"/>
          <a:cs typeface="+mn-cs"/>
        </a:defRPr>
      </a:lvl3pPr>
      <a:lvl4pPr marL="685800" indent="-228600" algn="l" defTabSz="914400" rtl="0" eaLnBrk="1" latinLnBrk="0" hangingPunct="1">
        <a:spcBef>
          <a:spcPts val="0"/>
        </a:spcBef>
        <a:spcAft>
          <a:spcPts val="600"/>
        </a:spcAft>
        <a:buFont typeface="Arial" pitchFamily="34" charset="0"/>
        <a:buChar char="•"/>
        <a:defRPr sz="1800" kern="1200">
          <a:solidFill>
            <a:schemeClr val="tx1"/>
          </a:solidFill>
          <a:latin typeface="+mn-lt"/>
          <a:ea typeface="+mn-ea"/>
          <a:cs typeface="+mn-cs"/>
        </a:defRPr>
      </a:lvl4pPr>
      <a:lvl5pPr marL="914400" indent="-228600" algn="l" defTabSz="914400" rtl="0" eaLnBrk="1" latinLnBrk="0" hangingPunct="1">
        <a:spcBef>
          <a:spcPts val="0"/>
        </a:spcBef>
        <a:spcAft>
          <a:spcPts val="600"/>
        </a:spcAft>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notesSlide" Target="../notesSlides/notesSlide17.xml"/><Relationship Id="rId7" Type="http://schemas.openxmlformats.org/officeDocument/2006/relationships/image" Target="../media/image35.jpeg"/><Relationship Id="rId12"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28600" y="2566416"/>
            <a:ext cx="8686800" cy="2157984"/>
          </a:xfrm>
        </p:spPr>
        <p:txBody>
          <a:bodyPr/>
          <a:lstStyle/>
          <a:p>
            <a:pPr algn="ctr"/>
            <a:r>
              <a:rPr lang="en-US" sz="3600" u="sng" dirty="0" smtClean="0">
                <a:solidFill>
                  <a:schemeClr val="bg1"/>
                </a:solidFill>
              </a:rPr>
              <a:t>Basic Instruments</a:t>
            </a:r>
            <a:br>
              <a:rPr lang="en-US" sz="3600" u="sng" dirty="0" smtClean="0">
                <a:solidFill>
                  <a:schemeClr val="bg1"/>
                </a:solidFill>
              </a:rPr>
            </a:br>
            <a:r>
              <a:rPr lang="en-US" sz="3600" dirty="0" smtClean="0">
                <a:solidFill>
                  <a:schemeClr val="bg1"/>
                </a:solidFill>
              </a:rPr>
              <a:t>Revolutionizing Signal Generation…</a:t>
            </a:r>
            <a:endParaRPr lang="en-US" sz="3600" dirty="0">
              <a:solidFill>
                <a:schemeClr val="bg1"/>
              </a:solidFill>
            </a:endParaRPr>
          </a:p>
        </p:txBody>
      </p:sp>
      <p:pic>
        <p:nvPicPr>
          <p:cNvPr id="9" name="Picture 4" descr="C:\Users\rtyler\AppData\Local\Microsoft\Windows\Temporary Internet Files\Content.Outlook\N4EIAB52\final_SPDLogo_11-19-10.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86801" y="76200"/>
            <a:ext cx="3211187" cy="205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Key Competitive Attributes</a:t>
            </a:r>
            <a:endParaRPr lang="en-US" dirty="0"/>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775238546"/>
              </p:ext>
            </p:extLst>
          </p:nvPr>
        </p:nvGraphicFramePr>
        <p:xfrm>
          <a:off x="228600" y="1423988"/>
          <a:ext cx="4270375" cy="48244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24418546"/>
              </p:ext>
            </p:extLst>
          </p:nvPr>
        </p:nvGraphicFramePr>
        <p:xfrm>
          <a:off x="4648200" y="1423988"/>
          <a:ext cx="4270375" cy="4824412"/>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1295400" y="914400"/>
            <a:ext cx="2058030" cy="369332"/>
          </a:xfrm>
          <a:prstGeom prst="rect">
            <a:avLst/>
          </a:prstGeom>
          <a:noFill/>
        </p:spPr>
        <p:txBody>
          <a:bodyPr wrap="square" rtlCol="0">
            <a:spAutoFit/>
          </a:bodyPr>
          <a:lstStyle/>
          <a:p>
            <a:r>
              <a:rPr lang="en-US" sz="1800" dirty="0" smtClean="0"/>
              <a:t>20 MHz Versions</a:t>
            </a:r>
            <a:endParaRPr lang="en-US" sz="1800" dirty="0"/>
          </a:p>
        </p:txBody>
      </p:sp>
      <p:sp>
        <p:nvSpPr>
          <p:cNvPr id="14" name="TextBox 13"/>
          <p:cNvSpPr txBox="1"/>
          <p:nvPr/>
        </p:nvSpPr>
        <p:spPr>
          <a:xfrm>
            <a:off x="5562600" y="914400"/>
            <a:ext cx="2058030" cy="369332"/>
          </a:xfrm>
          <a:prstGeom prst="rect">
            <a:avLst/>
          </a:prstGeom>
          <a:noFill/>
        </p:spPr>
        <p:txBody>
          <a:bodyPr wrap="square" rtlCol="0">
            <a:spAutoFit/>
          </a:bodyPr>
          <a:lstStyle/>
          <a:p>
            <a:r>
              <a:rPr lang="en-US" sz="1800" dirty="0" smtClean="0"/>
              <a:t>30 MHz Versions</a:t>
            </a:r>
            <a:endParaRPr lang="en-US" sz="1800" dirty="0"/>
          </a:p>
        </p:txBody>
      </p:sp>
      <p:sp>
        <p:nvSpPr>
          <p:cNvPr id="15" name="Slide Number Placeholder 4"/>
          <p:cNvSpPr>
            <a:spLocks noGrp="1"/>
          </p:cNvSpPr>
          <p:nvPr>
            <p:ph type="sldNum" sz="quarter" idx="4"/>
          </p:nvPr>
        </p:nvSpPr>
        <p:spPr>
          <a:xfrm>
            <a:off x="228600" y="6664646"/>
            <a:ext cx="612648" cy="118872"/>
          </a:xfrm>
        </p:spPr>
        <p:txBody>
          <a:bodyPr/>
          <a:lstStyle/>
          <a:p>
            <a:fld id="{793EC66B-EF27-4603-8557-B6CFD2D77735}" type="slidenum">
              <a:rPr lang="en-US" smtClean="0"/>
              <a:pPr/>
              <a:t>10</a:t>
            </a:fld>
            <a:endParaRPr lang="en-US" dirty="0"/>
          </a:p>
        </p:txBody>
      </p:sp>
    </p:spTree>
    <p:extLst>
      <p:ext uri="{BB962C8B-B14F-4D97-AF65-F5344CB8AC3E}">
        <p14:creationId xmlns:p14="http://schemas.microsoft.com/office/powerpoint/2010/main" val="1118675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495800" y="990600"/>
            <a:ext cx="2743200" cy="533400"/>
          </a:xfrm>
          <a:prstGeom prst="rect">
            <a:avLst/>
          </a:prstGeom>
          <a:solidFill>
            <a:schemeClr val="bg1">
              <a:lumMod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C00000"/>
                </a:solidFill>
                <a:latin typeface="Freestyle Script" pitchFamily="66" charset="0"/>
              </a:rPr>
              <a:t>Prices start at </a:t>
            </a:r>
            <a:r>
              <a:rPr lang="en-US" b="1" u="sng" dirty="0" smtClean="0">
                <a:solidFill>
                  <a:srgbClr val="C00000"/>
                </a:solidFill>
              </a:rPr>
              <a:t>$1,650</a:t>
            </a:r>
            <a:endParaRPr lang="en-US" b="1" u="sng" dirty="0">
              <a:solidFill>
                <a:srgbClr val="C00000"/>
              </a:solidFill>
            </a:endParaRPr>
          </a:p>
        </p:txBody>
      </p:sp>
      <p:sp>
        <p:nvSpPr>
          <p:cNvPr id="2" name="Title 1"/>
          <p:cNvSpPr>
            <a:spLocks noGrp="1"/>
          </p:cNvSpPr>
          <p:nvPr>
            <p:ph type="title"/>
          </p:nvPr>
        </p:nvSpPr>
        <p:spPr>
          <a:xfrm>
            <a:off x="228600" y="304800"/>
            <a:ext cx="8695944" cy="685800"/>
          </a:xfrm>
        </p:spPr>
        <p:txBody>
          <a:bodyPr/>
          <a:lstStyle/>
          <a:p>
            <a:r>
              <a:rPr lang="en-US" dirty="0" smtClean="0"/>
              <a:t>33500B Series Price Positioning</a:t>
            </a:r>
            <a:endParaRPr lang="en-US" dirty="0"/>
          </a:p>
        </p:txBody>
      </p:sp>
      <p:sp>
        <p:nvSpPr>
          <p:cNvPr id="4" name="Slide Number Placeholder 3"/>
          <p:cNvSpPr>
            <a:spLocks noGrp="1"/>
          </p:cNvSpPr>
          <p:nvPr>
            <p:ph type="sldNum" sz="quarter" idx="4"/>
          </p:nvPr>
        </p:nvSpPr>
        <p:spPr/>
        <p:txBody>
          <a:bodyPr/>
          <a:lstStyle/>
          <a:p>
            <a:fld id="{793EC66B-EF27-4603-8557-B6CFD2D77735}" type="slidenum">
              <a:rPr lang="en-US" smtClean="0"/>
              <a:pPr/>
              <a:t>11</a:t>
            </a:fld>
            <a:endParaRPr lang="en-US" dirty="0"/>
          </a:p>
        </p:txBody>
      </p:sp>
      <p:pic>
        <p:nvPicPr>
          <p:cNvPr id="4098" name="Picture 2"/>
          <p:cNvPicPr>
            <a:picLocks noChangeAspect="1" noChangeArrowheads="1"/>
          </p:cNvPicPr>
          <p:nvPr/>
        </p:nvPicPr>
        <p:blipFill>
          <a:blip r:embed="rId2" cstate="screen"/>
          <a:srcRect/>
          <a:stretch>
            <a:fillRect/>
          </a:stretch>
        </p:blipFill>
        <p:spPr bwMode="auto">
          <a:xfrm>
            <a:off x="76200" y="1806456"/>
            <a:ext cx="8763000" cy="1317744"/>
          </a:xfrm>
          <a:prstGeom prst="rect">
            <a:avLst/>
          </a:prstGeom>
          <a:noFill/>
          <a:ln w="9525">
            <a:noFill/>
            <a:miter lim="800000"/>
            <a:headEnd/>
            <a:tailEnd/>
          </a:ln>
        </p:spPr>
      </p:pic>
      <p:pic>
        <p:nvPicPr>
          <p:cNvPr id="4099" name="Picture 3"/>
          <p:cNvPicPr>
            <a:picLocks noChangeAspect="1" noChangeArrowheads="1"/>
          </p:cNvPicPr>
          <p:nvPr/>
        </p:nvPicPr>
        <p:blipFill>
          <a:blip r:embed="rId3" cstate="screen"/>
          <a:srcRect/>
          <a:stretch>
            <a:fillRect/>
          </a:stretch>
        </p:blipFill>
        <p:spPr bwMode="auto">
          <a:xfrm>
            <a:off x="1066800" y="3950732"/>
            <a:ext cx="6193398" cy="1317744"/>
          </a:xfrm>
          <a:prstGeom prst="rect">
            <a:avLst/>
          </a:prstGeom>
          <a:noFill/>
          <a:ln w="9525">
            <a:noFill/>
            <a:miter lim="800000"/>
            <a:headEnd/>
            <a:tailEnd/>
          </a:ln>
        </p:spPr>
      </p:pic>
      <p:sp>
        <p:nvSpPr>
          <p:cNvPr id="7" name="TextBox 6"/>
          <p:cNvSpPr txBox="1"/>
          <p:nvPr/>
        </p:nvSpPr>
        <p:spPr>
          <a:xfrm>
            <a:off x="478636" y="1383268"/>
            <a:ext cx="2005677" cy="369332"/>
          </a:xfrm>
          <a:prstGeom prst="rect">
            <a:avLst/>
          </a:prstGeom>
          <a:noFill/>
        </p:spPr>
        <p:txBody>
          <a:bodyPr wrap="none" rtlCol="0">
            <a:spAutoFit/>
          </a:bodyPr>
          <a:lstStyle/>
          <a:p>
            <a:r>
              <a:rPr lang="en-US" dirty="0" smtClean="0"/>
              <a:t>1-channel models</a:t>
            </a:r>
            <a:endParaRPr lang="en-US" dirty="0"/>
          </a:p>
        </p:txBody>
      </p:sp>
      <p:sp>
        <p:nvSpPr>
          <p:cNvPr id="8" name="TextBox 7"/>
          <p:cNvSpPr txBox="1"/>
          <p:nvPr/>
        </p:nvSpPr>
        <p:spPr>
          <a:xfrm>
            <a:off x="457200" y="3429000"/>
            <a:ext cx="2005677" cy="369332"/>
          </a:xfrm>
          <a:prstGeom prst="rect">
            <a:avLst/>
          </a:prstGeom>
          <a:noFill/>
        </p:spPr>
        <p:txBody>
          <a:bodyPr wrap="none" rtlCol="0">
            <a:spAutoFit/>
          </a:bodyPr>
          <a:lstStyle/>
          <a:p>
            <a:r>
              <a:rPr lang="en-US" dirty="0" smtClean="0"/>
              <a:t>2-channel models</a:t>
            </a:r>
            <a:endParaRPr lang="en-US" dirty="0"/>
          </a:p>
        </p:txBody>
      </p:sp>
      <p:pic>
        <p:nvPicPr>
          <p:cNvPr id="9" name="Picture 4"/>
          <p:cNvPicPr>
            <a:picLocks noChangeAspect="1" noChangeArrowheads="1"/>
          </p:cNvPicPr>
          <p:nvPr/>
        </p:nvPicPr>
        <p:blipFill>
          <a:blip r:embed="rId4" cstate="screen"/>
          <a:srcRect/>
          <a:stretch>
            <a:fillRect/>
          </a:stretch>
        </p:blipFill>
        <p:spPr bwMode="auto">
          <a:xfrm>
            <a:off x="152400" y="5410200"/>
            <a:ext cx="6705600" cy="838200"/>
          </a:xfrm>
          <a:prstGeom prst="rect">
            <a:avLst/>
          </a:prstGeom>
          <a:noFill/>
          <a:ln w="9525">
            <a:noFill/>
            <a:miter lim="800000"/>
            <a:headEnd/>
            <a:tailEnd/>
          </a:ln>
        </p:spPr>
      </p:pic>
      <p:sp>
        <p:nvSpPr>
          <p:cNvPr id="10" name="Rectangle 9"/>
          <p:cNvSpPr/>
          <p:nvPr/>
        </p:nvSpPr>
        <p:spPr>
          <a:xfrm>
            <a:off x="2209800" y="3352800"/>
            <a:ext cx="5791200" cy="461665"/>
          </a:xfrm>
          <a:prstGeom prst="rect">
            <a:avLst/>
          </a:prstGeom>
        </p:spPr>
        <p:txBody>
          <a:bodyPr wrap="square">
            <a:spAutoFit/>
          </a:bodyPr>
          <a:lstStyle/>
          <a:p>
            <a:pPr algn="ctr"/>
            <a:r>
              <a:rPr lang="en-US" sz="2400" dirty="0" smtClean="0">
                <a:solidFill>
                  <a:srgbClr val="C00000"/>
                </a:solidFill>
                <a:latin typeface="Freestyle Script" pitchFamily="66" charset="0"/>
              </a:rPr>
              <a:t>2 channel models are~50% more vs. 1-channel price</a:t>
            </a:r>
            <a:endParaRPr lang="en-US" sz="2400" dirty="0">
              <a:solidFill>
                <a:srgbClr val="C00000"/>
              </a:solidFill>
              <a:latin typeface="Freestyle Script"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33500B Series Introductory Promotion</a:t>
            </a:r>
            <a:endParaRPr lang="en-US" dirty="0"/>
          </a:p>
        </p:txBody>
      </p:sp>
      <p:sp>
        <p:nvSpPr>
          <p:cNvPr id="6" name="Content Placeholder 5"/>
          <p:cNvSpPr>
            <a:spLocks noGrp="1"/>
          </p:cNvSpPr>
          <p:nvPr>
            <p:ph idx="1"/>
          </p:nvPr>
        </p:nvSpPr>
        <p:spPr>
          <a:xfrm>
            <a:off x="228600" y="1380744"/>
            <a:ext cx="4572000" cy="4562856"/>
          </a:xfrm>
        </p:spPr>
        <p:txBody>
          <a:bodyPr>
            <a:normAutofit fontScale="70000" lnSpcReduction="20000"/>
          </a:bodyPr>
          <a:lstStyle/>
          <a:p>
            <a:r>
              <a:rPr lang="en-US" dirty="0" smtClean="0"/>
              <a:t>Get a 30MHz 33500B Series waveform generator with Trueform technology for the price of the 20MHz instrument</a:t>
            </a:r>
          </a:p>
          <a:p>
            <a:endParaRPr lang="en-US" dirty="0" smtClean="0"/>
          </a:p>
          <a:p>
            <a:r>
              <a:rPr lang="en-US" dirty="0" smtClean="0"/>
              <a:t>Valid on the following models through Feb 28, 2013:</a:t>
            </a:r>
          </a:p>
          <a:p>
            <a:pPr lvl="1"/>
            <a:r>
              <a:rPr lang="en-US" dirty="0" smtClean="0"/>
              <a:t>1-channel 33521B ($2,150) for the price of the 33511B ($1,950)</a:t>
            </a:r>
          </a:p>
          <a:p>
            <a:pPr lvl="4"/>
            <a:r>
              <a:rPr lang="en-US" i="1" dirty="0" smtClean="0"/>
              <a:t>Less than the 33521A ($1,969) and the 33220A ($2,091)</a:t>
            </a:r>
          </a:p>
          <a:p>
            <a:pPr lvl="1"/>
            <a:r>
              <a:rPr lang="en-US" dirty="0" smtClean="0"/>
              <a:t>2-channel 33522B ($3,250) for the price of the 33512B ($2,950)</a:t>
            </a:r>
          </a:p>
          <a:p>
            <a:pPr lvl="4"/>
            <a:r>
              <a:rPr lang="en-US" i="1" dirty="0" smtClean="0"/>
              <a:t>Less than the 33522A ($3,009)</a:t>
            </a:r>
          </a:p>
          <a:p>
            <a:endParaRPr lang="en-US" dirty="0" smtClean="0"/>
          </a:p>
          <a:p>
            <a:r>
              <a:rPr lang="en-US" dirty="0" smtClean="0"/>
              <a:t>Promotion code 5.885</a:t>
            </a:r>
          </a:p>
          <a:p>
            <a:r>
              <a:rPr lang="en-US" dirty="0" smtClean="0"/>
              <a:t>WW implementation </a:t>
            </a:r>
            <a:r>
              <a:rPr lang="en-US" sz="2000" dirty="0" smtClean="0"/>
              <a:t>(excluding China, Hong Kong)</a:t>
            </a:r>
            <a:endParaRPr lang="en-US" sz="2000"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12</a:t>
            </a:fld>
            <a:endParaRPr lang="en-US" dirty="0"/>
          </a:p>
        </p:txBody>
      </p:sp>
      <p:pic>
        <p:nvPicPr>
          <p:cNvPr id="7" name="Picture 2"/>
          <p:cNvPicPr>
            <a:picLocks noChangeAspect="1" noChangeArrowheads="1"/>
          </p:cNvPicPr>
          <p:nvPr/>
        </p:nvPicPr>
        <p:blipFill>
          <a:blip r:embed="rId3" cstate="screen"/>
          <a:srcRect/>
          <a:stretch>
            <a:fillRect/>
          </a:stretch>
        </p:blipFill>
        <p:spPr bwMode="auto">
          <a:xfrm>
            <a:off x="4953000" y="1143000"/>
            <a:ext cx="3810000" cy="4843220"/>
          </a:xfrm>
          <a:prstGeom prst="rect">
            <a:avLst/>
          </a:prstGeom>
          <a:noFill/>
          <a:ln w="9525">
            <a:noFill/>
            <a:miter lim="800000"/>
            <a:headEnd/>
            <a:tailEnd/>
          </a:ln>
        </p:spPr>
      </p:pic>
      <p:sp>
        <p:nvSpPr>
          <p:cNvPr id="10" name="Oval Callout 9"/>
          <p:cNvSpPr/>
          <p:nvPr/>
        </p:nvSpPr>
        <p:spPr>
          <a:xfrm>
            <a:off x="4495800" y="1981200"/>
            <a:ext cx="3581400" cy="1066800"/>
          </a:xfrm>
          <a:prstGeom prst="wedgeEllipseCallout">
            <a:avLst>
              <a:gd name="adj1" fmla="val -45844"/>
              <a:gd name="adj2" fmla="val 99235"/>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rgbClr val="7030A0"/>
                </a:solidFill>
              </a:rPr>
              <a:t>WOW!!  </a:t>
            </a:r>
          </a:p>
          <a:p>
            <a:pPr algn="ctr"/>
            <a:r>
              <a:rPr lang="en-US" sz="2500" b="1" dirty="0" smtClean="0">
                <a:solidFill>
                  <a:srgbClr val="7030A0"/>
                </a:solidFill>
              </a:rPr>
              <a:t>What a deal!</a:t>
            </a:r>
            <a:endParaRPr lang="en-US" sz="2500" b="1" dirty="0">
              <a:solidFill>
                <a:srgbClr val="7030A0"/>
              </a:solidFill>
            </a:endParaRPr>
          </a:p>
        </p:txBody>
      </p:sp>
    </p:spTree>
    <p:extLst>
      <p:ext uri="{BB962C8B-B14F-4D97-AF65-F5344CB8AC3E}">
        <p14:creationId xmlns:p14="http://schemas.microsoft.com/office/powerpoint/2010/main" val="16360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33500B Series Options and Upgrades</a:t>
            </a:r>
            <a:endParaRPr lang="en-US" dirty="0"/>
          </a:p>
        </p:txBody>
      </p:sp>
      <p:sp>
        <p:nvSpPr>
          <p:cNvPr id="4" name="Slide Number Placeholder 3"/>
          <p:cNvSpPr>
            <a:spLocks noGrp="1"/>
          </p:cNvSpPr>
          <p:nvPr>
            <p:ph type="sldNum" sz="quarter" idx="4"/>
          </p:nvPr>
        </p:nvSpPr>
        <p:spPr/>
        <p:txBody>
          <a:bodyPr/>
          <a:lstStyle/>
          <a:p>
            <a:fld id="{793EC66B-EF27-4603-8557-B6CFD2D77735}" type="slidenum">
              <a:rPr lang="en-US" smtClean="0"/>
              <a:pPr/>
              <a:t>13</a:t>
            </a:fld>
            <a:endParaRPr lang="en-US" dirty="0"/>
          </a:p>
        </p:txBody>
      </p:sp>
      <p:pic>
        <p:nvPicPr>
          <p:cNvPr id="1026" name="Picture 2"/>
          <p:cNvPicPr>
            <a:picLocks noChangeAspect="1" noChangeArrowheads="1"/>
          </p:cNvPicPr>
          <p:nvPr/>
        </p:nvPicPr>
        <p:blipFill>
          <a:blip r:embed="rId2" cstate="screen"/>
          <a:srcRect/>
          <a:stretch>
            <a:fillRect/>
          </a:stretch>
        </p:blipFill>
        <p:spPr bwMode="auto">
          <a:xfrm>
            <a:off x="3429000" y="3505200"/>
            <a:ext cx="5156200" cy="2209800"/>
          </a:xfrm>
          <a:prstGeom prst="rect">
            <a:avLst/>
          </a:prstGeom>
          <a:noFill/>
          <a:ln w="9525">
            <a:noFill/>
            <a:miter lim="800000"/>
            <a:headEnd/>
            <a:tailEnd/>
          </a:ln>
        </p:spPr>
      </p:pic>
      <p:sp>
        <p:nvSpPr>
          <p:cNvPr id="7" name="Content Placeholder 2"/>
          <p:cNvSpPr txBox="1">
            <a:spLocks/>
          </p:cNvSpPr>
          <p:nvPr/>
        </p:nvSpPr>
        <p:spPr>
          <a:xfrm>
            <a:off x="228600" y="2743200"/>
            <a:ext cx="3124200" cy="3048000"/>
          </a:xfrm>
          <a:prstGeom prst="rect">
            <a:avLst/>
          </a:prstGeom>
        </p:spPr>
        <p:txBody>
          <a:bodyPr vert="horz" lIns="0" tIns="0" rIns="0" bIns="0" rtlCol="0">
            <a:noAutofit/>
          </a:bodyPr>
          <a:lstStyle/>
          <a:p>
            <a:r>
              <a:rPr lang="en-US" b="1" dirty="0" smtClean="0"/>
              <a:t>Upgrades</a:t>
            </a:r>
          </a:p>
          <a:p>
            <a:endParaRPr lang="en-US" sz="1400" dirty="0" smtClean="0"/>
          </a:p>
          <a:p>
            <a:r>
              <a:rPr lang="en-US" sz="1400" dirty="0" smtClean="0"/>
              <a:t>Same price if purchased as an option or later as an upgrade (there is no price premium for the upgrade)</a:t>
            </a:r>
          </a:p>
          <a:p>
            <a:pPr marL="0" marR="0" lvl="0" indent="0" algn="l" defTabSz="914400" rtl="0" eaLnBrk="1" fontAlgn="auto" latinLnBrk="0" hangingPunct="1">
              <a:lnSpc>
                <a:spcPct val="100000"/>
              </a:lnSpc>
              <a:spcBef>
                <a:spcPts val="0"/>
              </a:spcBef>
              <a:spcAft>
                <a:spcPts val="1400"/>
              </a:spcAft>
              <a:buClrTx/>
              <a:buSzTx/>
              <a:buFont typeface="Arial" pitchFamily="34" charset="0"/>
              <a:buNone/>
              <a:tabLst/>
              <a:defRPr/>
            </a:pPr>
            <a:endParaRPr lang="en-US" sz="1400" dirty="0" smtClean="0"/>
          </a:p>
          <a:p>
            <a:pPr marL="0" marR="0" lvl="0" indent="0" algn="l" defTabSz="914400" rtl="0" eaLnBrk="1" fontAlgn="auto" latinLnBrk="0" hangingPunct="1">
              <a:lnSpc>
                <a:spcPct val="100000"/>
              </a:lnSpc>
              <a:spcBef>
                <a:spcPts val="0"/>
              </a:spcBef>
              <a:spcAft>
                <a:spcPts val="1400"/>
              </a:spcAft>
              <a:buClrTx/>
              <a:buSzTx/>
              <a:buFont typeface="Arial" pitchFamily="34" charset="0"/>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Upgrades will have 3 options for fulfillment / delivery</a:t>
            </a:r>
          </a:p>
          <a:p>
            <a:pPr marL="685800" marR="0" lvl="1" indent="-457200" algn="l" defTabSz="914400" rtl="0" eaLnBrk="1" fontAlgn="auto" latinLnBrk="0" hangingPunct="1">
              <a:lnSpc>
                <a:spcPct val="100000"/>
              </a:lnSpc>
              <a:spcBef>
                <a:spcPts val="0"/>
              </a:spcBef>
              <a:spcAft>
                <a:spcPts val="700"/>
              </a:spcAft>
              <a:buClrTx/>
              <a:buSzTx/>
              <a:buFont typeface="+mj-lt"/>
              <a:buAutoNum type="arabicPeriod"/>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Email only</a:t>
            </a:r>
          </a:p>
          <a:p>
            <a:pPr marL="685800" marR="0" lvl="1" indent="-457200" algn="l" defTabSz="914400" rtl="0" eaLnBrk="1" fontAlgn="auto" latinLnBrk="0" hangingPunct="1">
              <a:lnSpc>
                <a:spcPct val="100000"/>
              </a:lnSpc>
              <a:spcBef>
                <a:spcPts val="0"/>
              </a:spcBef>
              <a:spcAft>
                <a:spcPts val="700"/>
              </a:spcAft>
              <a:buClrTx/>
              <a:buSzTx/>
              <a:buFont typeface="+mj-lt"/>
              <a:buAutoNum type="arabicPeriod"/>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Paper only</a:t>
            </a:r>
          </a:p>
          <a:p>
            <a:pPr marL="685800" marR="0" lvl="1" indent="-457200" algn="l" defTabSz="914400" rtl="0" eaLnBrk="1" fontAlgn="auto" latinLnBrk="0" hangingPunct="1">
              <a:lnSpc>
                <a:spcPct val="100000"/>
              </a:lnSpc>
              <a:spcBef>
                <a:spcPts val="0"/>
              </a:spcBef>
              <a:spcAft>
                <a:spcPts val="700"/>
              </a:spcAft>
              <a:buClrTx/>
              <a:buSzTx/>
              <a:buFont typeface="+mj-lt"/>
              <a:buAutoNum type="arabicPeriod"/>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Email and paper</a:t>
            </a:r>
          </a:p>
          <a:p>
            <a:pPr marL="0" marR="0" lvl="0" indent="0" algn="l" defTabSz="914400" rtl="0" eaLnBrk="1" fontAlgn="auto" latinLnBrk="0" hangingPunct="1">
              <a:lnSpc>
                <a:spcPct val="100000"/>
              </a:lnSpc>
              <a:spcBef>
                <a:spcPts val="0"/>
              </a:spcBef>
              <a:spcAft>
                <a:spcPts val="1400"/>
              </a:spcAft>
              <a:buClrTx/>
              <a:buSzTx/>
              <a:buFont typeface="Arial" pitchFamily="34" charset="0"/>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TextBox 9"/>
          <p:cNvSpPr txBox="1"/>
          <p:nvPr/>
        </p:nvSpPr>
        <p:spPr>
          <a:xfrm>
            <a:off x="152400" y="5819001"/>
            <a:ext cx="6493894" cy="276999"/>
          </a:xfrm>
          <a:prstGeom prst="rect">
            <a:avLst/>
          </a:prstGeom>
          <a:noFill/>
        </p:spPr>
        <p:txBody>
          <a:bodyPr wrap="none" rtlCol="0">
            <a:spAutoFit/>
          </a:bodyPr>
          <a:lstStyle/>
          <a:p>
            <a:r>
              <a:rPr lang="en-US" sz="1200" dirty="0" smtClean="0"/>
              <a:t>* Exception: 33500U-OCX is return to factory, labor and calibration are not included in price</a:t>
            </a:r>
            <a:endParaRPr lang="en-US" sz="1200" dirty="0"/>
          </a:p>
        </p:txBody>
      </p:sp>
      <p:pic>
        <p:nvPicPr>
          <p:cNvPr id="11" name="Picture 3"/>
          <p:cNvPicPr>
            <a:picLocks noChangeAspect="1" noChangeArrowheads="1"/>
          </p:cNvPicPr>
          <p:nvPr/>
        </p:nvPicPr>
        <p:blipFill>
          <a:blip r:embed="rId3" cstate="screen"/>
          <a:srcRect/>
          <a:stretch>
            <a:fillRect/>
          </a:stretch>
        </p:blipFill>
        <p:spPr bwMode="auto">
          <a:xfrm>
            <a:off x="457200" y="1295400"/>
            <a:ext cx="7696200" cy="1241322"/>
          </a:xfrm>
          <a:prstGeom prst="rect">
            <a:avLst/>
          </a:prstGeom>
          <a:noFill/>
          <a:ln w="9525">
            <a:noFill/>
            <a:miter lim="800000"/>
            <a:headEnd/>
            <a:tailEnd/>
          </a:ln>
        </p:spPr>
      </p:pic>
      <p:sp>
        <p:nvSpPr>
          <p:cNvPr id="12" name="Content Placeholder 2"/>
          <p:cNvSpPr txBox="1">
            <a:spLocks/>
          </p:cNvSpPr>
          <p:nvPr/>
        </p:nvSpPr>
        <p:spPr>
          <a:xfrm>
            <a:off x="228600" y="914400"/>
            <a:ext cx="3276600" cy="457200"/>
          </a:xfrm>
          <a:prstGeom prst="rect">
            <a:avLst/>
          </a:prstGeom>
        </p:spPr>
        <p:txBody>
          <a:bodyPr vert="horz" lIns="0" tIns="0" rIns="0" bIns="0" rtlCol="0">
            <a:noAutofit/>
          </a:bodyPr>
          <a:lstStyle/>
          <a:p>
            <a:r>
              <a:rPr lang="en-US" b="1" dirty="0" smtClean="0"/>
              <a:t>Options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pPr eaLnBrk="1" hangingPunct="1"/>
            <a:r>
              <a:rPr lang="en-US" dirty="0" smtClean="0"/>
              <a:t>WebHelp Mobile Support</a:t>
            </a:r>
            <a:br>
              <a:rPr lang="en-US" dirty="0" smtClean="0"/>
            </a:br>
            <a:r>
              <a:rPr lang="en-US" sz="2200" b="0" i="1" dirty="0" smtClean="0"/>
              <a:t>Full documentation right in the palm of your hand!</a:t>
            </a:r>
            <a:r>
              <a:rPr lang="en-US" dirty="0" smtClean="0"/>
              <a:t/>
            </a:r>
            <a:br>
              <a:rPr lang="en-US" dirty="0" smtClean="0"/>
            </a:br>
            <a:endParaRPr lang="en-US" sz="2200" b="0" i="1" dirty="0" smtClean="0"/>
          </a:p>
        </p:txBody>
      </p:sp>
      <p:sp>
        <p:nvSpPr>
          <p:cNvPr id="2051" name="Content Placeholder 2"/>
          <p:cNvSpPr>
            <a:spLocks noGrp="1"/>
          </p:cNvSpPr>
          <p:nvPr>
            <p:ph idx="1"/>
          </p:nvPr>
        </p:nvSpPr>
        <p:spPr/>
        <p:txBody>
          <a:bodyPr/>
          <a:lstStyle/>
          <a:p>
            <a:pPr eaLnBrk="1" hangingPunct="1">
              <a:buFont typeface="Arial" pitchFamily="34" charset="0"/>
              <a:buChar char="•"/>
            </a:pPr>
            <a:r>
              <a:rPr lang="en-US" dirty="0" smtClean="0"/>
              <a:t> WebHelp Mobile output optimized for mobile devices</a:t>
            </a:r>
          </a:p>
          <a:p>
            <a:pPr eaLnBrk="1" hangingPunct="1">
              <a:buFont typeface="Arial" pitchFamily="34" charset="0"/>
              <a:buChar char="•"/>
            </a:pPr>
            <a:r>
              <a:rPr lang="en-US" dirty="0" smtClean="0"/>
              <a:t> QR codes available from instrument front panel</a:t>
            </a:r>
          </a:p>
        </p:txBody>
      </p:sp>
      <p:sp>
        <p:nvSpPr>
          <p:cNvPr id="2054" name="Slide Number Placeholder 15"/>
          <p:cNvSpPr>
            <a:spLocks noGrp="1"/>
          </p:cNvSpPr>
          <p:nvPr>
            <p:ph type="sldNum" sz="quarter" idx="4"/>
          </p:nvPr>
        </p:nvSpPr>
        <p:spPr bwMode="auto">
          <a:prstGeom prst="rect">
            <a:avLst/>
          </a:prstGeom>
          <a:ln>
            <a:miter lim="800000"/>
            <a:headEnd/>
            <a:tailEnd/>
          </a:ln>
        </p:spPr>
        <p:txBody>
          <a:bodyPr vert="horz" wrap="square" numCol="1" anchor="t" anchorCtr="0" compatLnSpc="1">
            <a:prstTxWarp prst="textNoShape">
              <a:avLst/>
            </a:prstTxWarp>
          </a:bodyPr>
          <a:lstStyle/>
          <a:p>
            <a:pPr fontAlgn="base">
              <a:spcBef>
                <a:spcPct val="0"/>
              </a:spcBef>
              <a:spcAft>
                <a:spcPct val="0"/>
              </a:spcAft>
              <a:defRPr/>
            </a:pPr>
            <a:fld id="{A005BD02-38FA-4D38-9009-2EB4F1DED37C}" type="slidenum">
              <a:rPr lang="en-US" smtClean="0"/>
              <a:pPr fontAlgn="base">
                <a:spcBef>
                  <a:spcPct val="0"/>
                </a:spcBef>
                <a:spcAft>
                  <a:spcPct val="0"/>
                </a:spcAft>
                <a:defRPr/>
              </a:pPr>
              <a:t>14</a:t>
            </a:fld>
            <a:endParaRPr lang="en-US" dirty="0" smtClean="0"/>
          </a:p>
        </p:txBody>
      </p:sp>
      <p:pic>
        <p:nvPicPr>
          <p:cNvPr id="31" name="Picture 30" descr="Right Answer Right Now.jpg"/>
          <p:cNvPicPr>
            <a:picLocks noChangeAspect="1"/>
          </p:cNvPicPr>
          <p:nvPr/>
        </p:nvPicPr>
        <p:blipFill>
          <a:blip r:embed="rId3" cstate="screen"/>
          <a:stretch>
            <a:fillRect/>
          </a:stretch>
        </p:blipFill>
        <p:spPr>
          <a:xfrm>
            <a:off x="6934200" y="304800"/>
            <a:ext cx="1752600" cy="649999"/>
          </a:xfrm>
          <a:prstGeom prst="rect">
            <a:avLst/>
          </a:prstGeom>
        </p:spPr>
      </p:pic>
      <p:sp>
        <p:nvSpPr>
          <p:cNvPr id="20" name="Rectangle 19"/>
          <p:cNvSpPr/>
          <p:nvPr/>
        </p:nvSpPr>
        <p:spPr>
          <a:xfrm>
            <a:off x="4580021" y="2601706"/>
            <a:ext cx="2438400" cy="2881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8" descr="33521A_Front_Panel.bmp"/>
          <p:cNvPicPr>
            <a:picLocks noChangeAspect="1"/>
          </p:cNvPicPr>
          <p:nvPr/>
        </p:nvPicPr>
        <p:blipFill>
          <a:blip r:embed="rId4" cstate="screen"/>
          <a:srcRect/>
          <a:stretch>
            <a:fillRect/>
          </a:stretch>
        </p:blipFill>
        <p:spPr bwMode="auto">
          <a:xfrm>
            <a:off x="1371600" y="2869788"/>
            <a:ext cx="4251960" cy="2010611"/>
          </a:xfrm>
          <a:prstGeom prst="rect">
            <a:avLst/>
          </a:prstGeom>
          <a:noFill/>
          <a:ln w="9525">
            <a:noFill/>
            <a:miter lim="800000"/>
            <a:headEnd/>
            <a:tailEnd/>
          </a:ln>
        </p:spPr>
      </p:pic>
      <p:grpSp>
        <p:nvGrpSpPr>
          <p:cNvPr id="2" name="Group 18"/>
          <p:cNvGrpSpPr/>
          <p:nvPr/>
        </p:nvGrpSpPr>
        <p:grpSpPr>
          <a:xfrm>
            <a:off x="4380497" y="2333625"/>
            <a:ext cx="3144253" cy="3887181"/>
            <a:chOff x="5410200" y="1682149"/>
            <a:chExt cx="3733800" cy="4295775"/>
          </a:xfrm>
        </p:grpSpPr>
        <p:pic>
          <p:nvPicPr>
            <p:cNvPr id="23" name="Picture 12" descr="smartphone.jpg"/>
            <p:cNvPicPr>
              <a:picLocks noChangeAspect="1"/>
            </p:cNvPicPr>
            <p:nvPr/>
          </p:nvPicPr>
          <p:blipFill>
            <a:blip r:embed="rId5" cstate="screen"/>
            <a:srcRect/>
            <a:stretch>
              <a:fillRect/>
            </a:stretch>
          </p:blipFill>
          <p:spPr bwMode="auto">
            <a:xfrm>
              <a:off x="5410200" y="1682149"/>
              <a:ext cx="3733800" cy="4295775"/>
            </a:xfrm>
            <a:prstGeom prst="rect">
              <a:avLst/>
            </a:prstGeom>
            <a:noFill/>
            <a:ln w="9525">
              <a:noFill/>
              <a:miter lim="800000"/>
              <a:headEnd/>
              <a:tailEnd/>
            </a:ln>
          </p:spPr>
        </p:pic>
        <p:pic>
          <p:nvPicPr>
            <p:cNvPr id="24" name="Picture 1"/>
            <p:cNvPicPr>
              <a:picLocks noChangeAspect="1" noChangeArrowheads="1"/>
            </p:cNvPicPr>
            <p:nvPr/>
          </p:nvPicPr>
          <p:blipFill>
            <a:blip r:embed="rId6" cstate="screen"/>
            <a:srcRect/>
            <a:stretch>
              <a:fillRect/>
            </a:stretch>
          </p:blipFill>
          <p:spPr bwMode="auto">
            <a:xfrm>
              <a:off x="6324600" y="2514600"/>
              <a:ext cx="1780750" cy="2209800"/>
            </a:xfrm>
            <a:prstGeom prst="rect">
              <a:avLst/>
            </a:prstGeom>
            <a:noFill/>
            <a:ln w="9525">
              <a:noFill/>
              <a:miter lim="800000"/>
              <a:headEnd/>
              <a:tailEnd/>
            </a:ln>
          </p:spPr>
        </p:pic>
      </p:grpSp>
      <p:sp>
        <p:nvSpPr>
          <p:cNvPr id="25" name="Bent Arrow 24"/>
          <p:cNvSpPr/>
          <p:nvPr/>
        </p:nvSpPr>
        <p:spPr>
          <a:xfrm flipV="1">
            <a:off x="2711115" y="4268837"/>
            <a:ext cx="2141621" cy="1139346"/>
          </a:xfrm>
          <a:prstGeom prst="bentArrow">
            <a:avLst>
              <a:gd name="adj1" fmla="val 25000"/>
              <a:gd name="adj2" fmla="val 22446"/>
              <a:gd name="adj3" fmla="val 25000"/>
              <a:gd name="adj4" fmla="val 43750"/>
            </a:avLst>
          </a:prstGeom>
          <a:ln>
            <a:solidFill>
              <a:schemeClr val="accent1"/>
            </a:solid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pic>
        <p:nvPicPr>
          <p:cNvPr id="26" name="Picture 2"/>
          <p:cNvPicPr>
            <a:picLocks noChangeAspect="1" noChangeArrowheads="1"/>
          </p:cNvPicPr>
          <p:nvPr/>
        </p:nvPicPr>
        <p:blipFill>
          <a:blip r:embed="rId7" cstate="screen"/>
          <a:srcRect/>
          <a:stretch>
            <a:fillRect/>
          </a:stretch>
        </p:blipFill>
        <p:spPr bwMode="auto">
          <a:xfrm>
            <a:off x="2394510" y="3338170"/>
            <a:ext cx="914400" cy="914400"/>
          </a:xfrm>
          <a:prstGeom prst="rect">
            <a:avLst/>
          </a:prstGeom>
          <a:noFill/>
          <a:ln w="9525">
            <a:noFill/>
            <a:miter lim="800000"/>
            <a:headEnd/>
            <a:tailEnd/>
          </a:ln>
        </p:spPr>
      </p:pic>
      <p:sp>
        <p:nvSpPr>
          <p:cNvPr id="27" name="Rounded Rectangular Callout 26"/>
          <p:cNvSpPr/>
          <p:nvPr/>
        </p:nvSpPr>
        <p:spPr>
          <a:xfrm>
            <a:off x="304800" y="2886075"/>
            <a:ext cx="914400" cy="381000"/>
          </a:xfrm>
          <a:prstGeom prst="wedgeRoundRectCallout">
            <a:avLst>
              <a:gd name="adj1" fmla="val 164822"/>
              <a:gd name="adj2" fmla="val 173437"/>
              <a:gd name="adj3" fmla="val 16667"/>
            </a:avLst>
          </a:prstGeom>
          <a:ln>
            <a:solidFill>
              <a:schemeClr val="accent1"/>
            </a:solid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Try It!</a:t>
            </a:r>
            <a:endParaRPr lang="en-US" b="1" dirty="0"/>
          </a:p>
        </p:txBody>
      </p:sp>
      <p:sp>
        <p:nvSpPr>
          <p:cNvPr id="28" name="Rectangle 27"/>
          <p:cNvSpPr/>
          <p:nvPr/>
        </p:nvSpPr>
        <p:spPr>
          <a:xfrm>
            <a:off x="1759424" y="3104941"/>
            <a:ext cx="1905000" cy="13640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p:txBody>
          <a:bodyPr/>
          <a:lstStyle/>
          <a:p>
            <a:r>
              <a:rPr lang="en-US" dirty="0" smtClean="0"/>
              <a:t>Agilent’s SPD Waveform Generators Portfolio</a:t>
            </a:r>
          </a:p>
        </p:txBody>
      </p:sp>
      <p:graphicFrame>
        <p:nvGraphicFramePr>
          <p:cNvPr id="7" name="Table 6"/>
          <p:cNvGraphicFramePr>
            <a:graphicFrameLocks noGrp="1"/>
          </p:cNvGraphicFramePr>
          <p:nvPr/>
        </p:nvGraphicFramePr>
        <p:xfrm>
          <a:off x="1066800" y="914400"/>
          <a:ext cx="7772400" cy="5191760"/>
        </p:xfrm>
        <a:graphic>
          <a:graphicData uri="http://schemas.openxmlformats.org/drawingml/2006/table">
            <a:tbl>
              <a:tblPr firstRow="1" bandRow="1">
                <a:tableStyleId>{5C22544A-7EE6-4342-B048-85BDC9FD1C3A}</a:tableStyleId>
              </a:tblPr>
              <a:tblGrid>
                <a:gridCol w="914400"/>
                <a:gridCol w="4114800"/>
                <a:gridCol w="1981200"/>
                <a:gridCol w="762000"/>
              </a:tblGrid>
              <a:tr h="370840">
                <a:tc>
                  <a:txBody>
                    <a:bodyPr/>
                    <a:lstStyle/>
                    <a:p>
                      <a:pPr algn="ctr" rtl="0" fontAlgn="t"/>
                      <a:r>
                        <a:rPr lang="en-US" sz="1800" b="0" i="0" u="none" strike="noStrike" dirty="0">
                          <a:solidFill>
                            <a:srgbClr val="FFFFFF"/>
                          </a:solidFill>
                          <a:latin typeface="Arial"/>
                        </a:rPr>
                        <a:t>Model </a:t>
                      </a:r>
                    </a:p>
                  </a:txBody>
                  <a:tcPr marL="9525" marR="9525" marT="9525" marB="0"/>
                </a:tc>
                <a:tc>
                  <a:txBody>
                    <a:bodyPr/>
                    <a:lstStyle/>
                    <a:p>
                      <a:pPr algn="ctr" rtl="0" fontAlgn="t"/>
                      <a:r>
                        <a:rPr lang="en-US" sz="1800" b="0" i="0" u="none" strike="noStrike" dirty="0">
                          <a:solidFill>
                            <a:srgbClr val="FFFFFF"/>
                          </a:solidFill>
                          <a:latin typeface="Arial"/>
                        </a:rPr>
                        <a:t>Bandwidth and Resolution </a:t>
                      </a:r>
                    </a:p>
                  </a:txBody>
                  <a:tcPr marL="9525" marR="9525" marT="9525" marB="0"/>
                </a:tc>
                <a:tc>
                  <a:txBody>
                    <a:bodyPr/>
                    <a:lstStyle/>
                    <a:p>
                      <a:pPr algn="ctr" rtl="0" fontAlgn="t"/>
                      <a:r>
                        <a:rPr lang="en-US" sz="1800" b="0" i="0" u="none" strike="noStrike" dirty="0">
                          <a:solidFill>
                            <a:srgbClr val="FFFFFF"/>
                          </a:solidFill>
                          <a:latin typeface="Arial"/>
                        </a:rPr>
                        <a:t>Interface </a:t>
                      </a:r>
                    </a:p>
                  </a:txBody>
                  <a:tcPr marL="9525" marR="9525" marT="9525" marB="0"/>
                </a:tc>
                <a:tc>
                  <a:txBody>
                    <a:bodyPr/>
                    <a:lstStyle/>
                    <a:p>
                      <a:pPr algn="ctr" rtl="0" fontAlgn="t"/>
                      <a:r>
                        <a:rPr lang="en-US" sz="1800" b="0" i="0" u="none" strike="noStrike" dirty="0">
                          <a:solidFill>
                            <a:srgbClr val="FFFFFF"/>
                          </a:solidFill>
                          <a:latin typeface="Arial"/>
                        </a:rPr>
                        <a:t>Price </a:t>
                      </a:r>
                    </a:p>
                  </a:txBody>
                  <a:tcPr marL="9525" marR="9525" marT="9525" marB="0"/>
                </a:tc>
              </a:tr>
              <a:tr h="370840">
                <a:tc>
                  <a:txBody>
                    <a:bodyPr/>
                    <a:lstStyle/>
                    <a:p>
                      <a:pPr algn="ctr" rtl="0" fontAlgn="t"/>
                      <a:r>
                        <a:rPr lang="en-US" sz="1600" b="1" i="0" u="none" strike="noStrike" dirty="0">
                          <a:solidFill>
                            <a:srgbClr val="000000"/>
                          </a:solidFill>
                          <a:latin typeface="Arial"/>
                        </a:rPr>
                        <a:t>33509B</a:t>
                      </a:r>
                    </a:p>
                  </a:txBody>
                  <a:tcPr marL="9525" marR="9525" marT="9525" marB="0"/>
                </a:tc>
                <a:tc>
                  <a:txBody>
                    <a:bodyPr/>
                    <a:lstStyle/>
                    <a:p>
                      <a:pPr algn="ctr" rtl="0" fontAlgn="t"/>
                      <a:r>
                        <a:rPr lang="nn-NO" sz="1600" b="1" i="0" u="none" strike="noStrike">
                          <a:solidFill>
                            <a:srgbClr val="000000"/>
                          </a:solidFill>
                          <a:latin typeface="Arial"/>
                        </a:rPr>
                        <a:t>20 MHz sine, 16 bit, 1-ch </a:t>
                      </a:r>
                    </a:p>
                  </a:txBody>
                  <a:tcPr marL="9525" marR="9525" marT="9525" marB="0"/>
                </a:tc>
                <a:tc>
                  <a:txBody>
                    <a:bodyPr/>
                    <a:lstStyle/>
                    <a:p>
                      <a:pPr algn="ctr" rtl="0" fontAlgn="t"/>
                      <a:r>
                        <a:rPr lang="en-US" sz="1600" b="1" i="0" u="none" strike="noStrike" dirty="0">
                          <a:solidFill>
                            <a:srgbClr val="000000"/>
                          </a:solidFill>
                          <a:latin typeface="Arial"/>
                        </a:rPr>
                        <a:t>LXI-C, USB, GPIB </a:t>
                      </a:r>
                    </a:p>
                  </a:txBody>
                  <a:tcPr marL="9525" marR="9525" marT="9525" marB="0"/>
                </a:tc>
                <a:tc>
                  <a:txBody>
                    <a:bodyPr/>
                    <a:lstStyle/>
                    <a:p>
                      <a:pPr algn="ctr" rtl="0" fontAlgn="t"/>
                      <a:r>
                        <a:rPr lang="en-US" sz="1600" b="1" i="0" u="none" strike="noStrike" dirty="0">
                          <a:solidFill>
                            <a:srgbClr val="000000"/>
                          </a:solidFill>
                          <a:latin typeface="Arial"/>
                        </a:rPr>
                        <a:t>$1,650 </a:t>
                      </a:r>
                    </a:p>
                  </a:txBody>
                  <a:tcPr marL="9525" marR="9525" marT="9525" marB="0"/>
                </a:tc>
              </a:tr>
              <a:tr h="370840">
                <a:tc>
                  <a:txBody>
                    <a:bodyPr/>
                    <a:lstStyle/>
                    <a:p>
                      <a:pPr algn="ctr" rtl="0" fontAlgn="t"/>
                      <a:r>
                        <a:rPr lang="en-US" sz="1600" b="1" i="0" u="none" strike="noStrike" dirty="0">
                          <a:solidFill>
                            <a:srgbClr val="000000"/>
                          </a:solidFill>
                          <a:latin typeface="Arial"/>
                        </a:rPr>
                        <a:t>33510B</a:t>
                      </a:r>
                    </a:p>
                  </a:txBody>
                  <a:tcPr marL="9525" marR="9525" marT="9525" marB="0"/>
                </a:tc>
                <a:tc>
                  <a:txBody>
                    <a:bodyPr/>
                    <a:lstStyle/>
                    <a:p>
                      <a:pPr algn="ctr" rtl="0" fontAlgn="t"/>
                      <a:r>
                        <a:rPr lang="nn-NO" sz="1600" b="1" i="0" u="none" strike="noStrike">
                          <a:solidFill>
                            <a:srgbClr val="000000"/>
                          </a:solidFill>
                          <a:latin typeface="Arial"/>
                        </a:rPr>
                        <a:t>20 MHz sine, 16 bit, 2-ch </a:t>
                      </a:r>
                    </a:p>
                  </a:txBody>
                  <a:tcPr marL="9525" marR="9525" marT="9525" marB="0"/>
                </a:tc>
                <a:tc>
                  <a:txBody>
                    <a:bodyPr/>
                    <a:lstStyle/>
                    <a:p>
                      <a:pPr algn="ctr" rtl="0" fontAlgn="t"/>
                      <a:r>
                        <a:rPr lang="en-US" sz="1600" b="1" i="0" u="none" strike="noStrike" dirty="0">
                          <a:solidFill>
                            <a:srgbClr val="000000"/>
                          </a:solidFill>
                          <a:latin typeface="Arial"/>
                        </a:rPr>
                        <a:t>LXI-C, USB, GPIB </a:t>
                      </a:r>
                    </a:p>
                  </a:txBody>
                  <a:tcPr marL="9525" marR="9525" marT="9525" marB="0"/>
                </a:tc>
                <a:tc>
                  <a:txBody>
                    <a:bodyPr/>
                    <a:lstStyle/>
                    <a:p>
                      <a:pPr algn="ctr" rtl="0" fontAlgn="t"/>
                      <a:r>
                        <a:rPr lang="en-US" sz="1600" b="1" i="0" u="none" strike="noStrike" dirty="0">
                          <a:solidFill>
                            <a:srgbClr val="000000"/>
                          </a:solidFill>
                          <a:latin typeface="Arial"/>
                        </a:rPr>
                        <a:t>$2,525 </a:t>
                      </a:r>
                    </a:p>
                  </a:txBody>
                  <a:tcPr marL="9525" marR="9525" marT="9525" marB="0"/>
                </a:tc>
              </a:tr>
              <a:tr h="370840">
                <a:tc>
                  <a:txBody>
                    <a:bodyPr/>
                    <a:lstStyle/>
                    <a:p>
                      <a:pPr algn="ctr" rtl="0" fontAlgn="t"/>
                      <a:r>
                        <a:rPr lang="en-US" sz="1600" b="1" i="0" u="none" strike="noStrike" dirty="0">
                          <a:solidFill>
                            <a:srgbClr val="000000"/>
                          </a:solidFill>
                          <a:latin typeface="Arial"/>
                        </a:rPr>
                        <a:t>33511B </a:t>
                      </a:r>
                    </a:p>
                  </a:txBody>
                  <a:tcPr marL="9525" marR="9525" marT="9525" marB="0"/>
                </a:tc>
                <a:tc>
                  <a:txBody>
                    <a:bodyPr/>
                    <a:lstStyle/>
                    <a:p>
                      <a:pPr algn="ctr" rtl="0" fontAlgn="t"/>
                      <a:r>
                        <a:rPr lang="en-US" sz="1600" b="1" i="0" u="none" strike="noStrike" dirty="0">
                          <a:solidFill>
                            <a:srgbClr val="000000"/>
                          </a:solidFill>
                          <a:latin typeface="Arial"/>
                        </a:rPr>
                        <a:t>20 MHz sine, 250MSa/s ARB, 16 bit, 1-ch </a:t>
                      </a:r>
                    </a:p>
                  </a:txBody>
                  <a:tcPr marL="9525" marR="9525" marT="9525" marB="0"/>
                </a:tc>
                <a:tc>
                  <a:txBody>
                    <a:bodyPr/>
                    <a:lstStyle/>
                    <a:p>
                      <a:pPr algn="ctr" rtl="0" fontAlgn="t"/>
                      <a:r>
                        <a:rPr lang="en-US" sz="1600" b="1" i="0" u="none" strike="noStrike" dirty="0">
                          <a:solidFill>
                            <a:srgbClr val="000000"/>
                          </a:solidFill>
                          <a:latin typeface="Arial"/>
                        </a:rPr>
                        <a:t>LXI-C, USB, GPIB </a:t>
                      </a:r>
                    </a:p>
                  </a:txBody>
                  <a:tcPr marL="9525" marR="9525" marT="9525" marB="0"/>
                </a:tc>
                <a:tc>
                  <a:txBody>
                    <a:bodyPr/>
                    <a:lstStyle/>
                    <a:p>
                      <a:pPr algn="ctr" rtl="0" fontAlgn="t"/>
                      <a:r>
                        <a:rPr lang="en-US" sz="1600" b="1" i="0" u="none" strike="noStrike" dirty="0">
                          <a:solidFill>
                            <a:srgbClr val="000000"/>
                          </a:solidFill>
                          <a:latin typeface="Arial"/>
                        </a:rPr>
                        <a:t>$1,850 </a:t>
                      </a:r>
                    </a:p>
                  </a:txBody>
                  <a:tcPr marL="9525" marR="9525" marT="9525" marB="0"/>
                </a:tc>
              </a:tr>
              <a:tr h="370840">
                <a:tc>
                  <a:txBody>
                    <a:bodyPr/>
                    <a:lstStyle/>
                    <a:p>
                      <a:pPr algn="ctr" rtl="0" fontAlgn="t"/>
                      <a:r>
                        <a:rPr lang="en-US" sz="1600" b="1" i="0" u="none" strike="noStrike" dirty="0">
                          <a:solidFill>
                            <a:srgbClr val="000000"/>
                          </a:solidFill>
                          <a:latin typeface="Arial"/>
                        </a:rPr>
                        <a:t>33512B</a:t>
                      </a:r>
                    </a:p>
                  </a:txBody>
                  <a:tcPr marL="9525" marR="9525" marT="9525" marB="0"/>
                </a:tc>
                <a:tc>
                  <a:txBody>
                    <a:bodyPr/>
                    <a:lstStyle/>
                    <a:p>
                      <a:pPr algn="ctr" rtl="0" fontAlgn="t"/>
                      <a:r>
                        <a:rPr lang="en-US" sz="1600" b="1" i="0" u="none" strike="noStrike" dirty="0">
                          <a:solidFill>
                            <a:srgbClr val="000000"/>
                          </a:solidFill>
                          <a:latin typeface="Arial"/>
                        </a:rPr>
                        <a:t>20 MHz sine, 250MSa/s ARB, 16 bit, 2-ch </a:t>
                      </a:r>
                    </a:p>
                  </a:txBody>
                  <a:tcPr marL="9525" marR="9525" marT="9525" marB="0"/>
                </a:tc>
                <a:tc>
                  <a:txBody>
                    <a:bodyPr/>
                    <a:lstStyle/>
                    <a:p>
                      <a:pPr algn="ctr" rtl="0" fontAlgn="t"/>
                      <a:r>
                        <a:rPr lang="en-US" sz="1600" b="1" i="0" u="none" strike="noStrike" dirty="0">
                          <a:solidFill>
                            <a:srgbClr val="000000"/>
                          </a:solidFill>
                          <a:latin typeface="Arial"/>
                        </a:rPr>
                        <a:t>LXI-C, USB, GPIB </a:t>
                      </a:r>
                    </a:p>
                  </a:txBody>
                  <a:tcPr marL="9525" marR="9525" marT="9525" marB="0"/>
                </a:tc>
                <a:tc>
                  <a:txBody>
                    <a:bodyPr/>
                    <a:lstStyle/>
                    <a:p>
                      <a:pPr algn="ctr" rtl="0" fontAlgn="t"/>
                      <a:r>
                        <a:rPr lang="en-US" sz="1600" b="1" i="0" u="none" strike="noStrike" dirty="0">
                          <a:solidFill>
                            <a:srgbClr val="000000"/>
                          </a:solidFill>
                          <a:latin typeface="Arial"/>
                        </a:rPr>
                        <a:t>$2,825 </a:t>
                      </a:r>
                    </a:p>
                  </a:txBody>
                  <a:tcPr marL="9525" marR="9525" marT="9525" marB="0"/>
                </a:tc>
              </a:tr>
              <a:tr h="370840">
                <a:tc>
                  <a:txBody>
                    <a:bodyPr/>
                    <a:lstStyle/>
                    <a:p>
                      <a:pPr algn="ctr" rtl="0" fontAlgn="t"/>
                      <a:r>
                        <a:rPr lang="en-US" sz="1600" b="1" i="0" u="none" strike="noStrike" dirty="0">
                          <a:solidFill>
                            <a:srgbClr val="000000"/>
                          </a:solidFill>
                          <a:latin typeface="Arial"/>
                        </a:rPr>
                        <a:t>33519B</a:t>
                      </a:r>
                    </a:p>
                  </a:txBody>
                  <a:tcPr marL="9525" marR="9525" marT="9525" marB="0"/>
                </a:tc>
                <a:tc>
                  <a:txBody>
                    <a:bodyPr/>
                    <a:lstStyle/>
                    <a:p>
                      <a:pPr algn="ctr" rtl="0" fontAlgn="t"/>
                      <a:r>
                        <a:rPr lang="nn-NO" sz="1600" b="1" i="0" u="none" strike="noStrike" dirty="0">
                          <a:solidFill>
                            <a:srgbClr val="000000"/>
                          </a:solidFill>
                          <a:latin typeface="Arial"/>
                        </a:rPr>
                        <a:t>30 MHz sine, 16 bit, 1-ch </a:t>
                      </a:r>
                    </a:p>
                  </a:txBody>
                  <a:tcPr marL="9525" marR="9525" marT="9525" marB="0"/>
                </a:tc>
                <a:tc>
                  <a:txBody>
                    <a:bodyPr/>
                    <a:lstStyle/>
                    <a:p>
                      <a:pPr algn="ctr" rtl="0" fontAlgn="t"/>
                      <a:r>
                        <a:rPr lang="en-US" sz="1600" b="1" i="0" u="none" strike="noStrike" dirty="0">
                          <a:solidFill>
                            <a:srgbClr val="000000"/>
                          </a:solidFill>
                          <a:latin typeface="Arial"/>
                        </a:rPr>
                        <a:t>LXI-C, USB, GPIB </a:t>
                      </a:r>
                    </a:p>
                  </a:txBody>
                  <a:tcPr marL="9525" marR="9525" marT="9525" marB="0"/>
                </a:tc>
                <a:tc>
                  <a:txBody>
                    <a:bodyPr/>
                    <a:lstStyle/>
                    <a:p>
                      <a:pPr algn="ctr" rtl="0" fontAlgn="t"/>
                      <a:r>
                        <a:rPr lang="en-US" sz="1600" b="1" i="0" u="none" strike="noStrike" dirty="0">
                          <a:solidFill>
                            <a:srgbClr val="000000"/>
                          </a:solidFill>
                          <a:latin typeface="Arial"/>
                        </a:rPr>
                        <a:t>$1,950 </a:t>
                      </a:r>
                    </a:p>
                  </a:txBody>
                  <a:tcPr marL="9525" marR="9525" marT="9525" marB="0"/>
                </a:tc>
              </a:tr>
              <a:tr h="370840">
                <a:tc>
                  <a:txBody>
                    <a:bodyPr/>
                    <a:lstStyle/>
                    <a:p>
                      <a:pPr algn="ctr" rtl="0" fontAlgn="t"/>
                      <a:r>
                        <a:rPr lang="en-US" sz="1600" b="1" i="0" u="none" strike="noStrike" dirty="0">
                          <a:solidFill>
                            <a:srgbClr val="000000"/>
                          </a:solidFill>
                          <a:latin typeface="Arial"/>
                        </a:rPr>
                        <a:t>33520B</a:t>
                      </a:r>
                    </a:p>
                  </a:txBody>
                  <a:tcPr marL="9525" marR="9525" marT="9525" marB="0"/>
                </a:tc>
                <a:tc>
                  <a:txBody>
                    <a:bodyPr/>
                    <a:lstStyle/>
                    <a:p>
                      <a:pPr algn="ctr" rtl="0" fontAlgn="t"/>
                      <a:r>
                        <a:rPr lang="nn-NO" sz="1600" b="1" i="0" u="none" strike="noStrike" dirty="0">
                          <a:solidFill>
                            <a:srgbClr val="000000"/>
                          </a:solidFill>
                          <a:latin typeface="Arial"/>
                        </a:rPr>
                        <a:t>30 MHz sine, 16 bit, 2-ch </a:t>
                      </a:r>
                    </a:p>
                  </a:txBody>
                  <a:tcPr marL="9525" marR="9525" marT="9525" marB="0"/>
                </a:tc>
                <a:tc>
                  <a:txBody>
                    <a:bodyPr/>
                    <a:lstStyle/>
                    <a:p>
                      <a:pPr algn="ctr" rtl="0" fontAlgn="t"/>
                      <a:r>
                        <a:rPr lang="en-US" sz="1600" b="1" i="0" u="none" strike="noStrike" dirty="0">
                          <a:solidFill>
                            <a:srgbClr val="000000"/>
                          </a:solidFill>
                          <a:latin typeface="Arial"/>
                        </a:rPr>
                        <a:t>LXI-C, USB, GPIB </a:t>
                      </a:r>
                    </a:p>
                  </a:txBody>
                  <a:tcPr marL="9525" marR="9525" marT="9525" marB="0"/>
                </a:tc>
                <a:tc>
                  <a:txBody>
                    <a:bodyPr/>
                    <a:lstStyle/>
                    <a:p>
                      <a:pPr algn="ctr" rtl="0" fontAlgn="t"/>
                      <a:r>
                        <a:rPr lang="en-US" sz="1600" b="1" i="0" u="none" strike="noStrike" dirty="0">
                          <a:solidFill>
                            <a:srgbClr val="000000"/>
                          </a:solidFill>
                          <a:latin typeface="Arial"/>
                        </a:rPr>
                        <a:t>$2,950 </a:t>
                      </a:r>
                    </a:p>
                  </a:txBody>
                  <a:tcPr marL="9525" marR="9525" marT="9525" marB="0"/>
                </a:tc>
              </a:tr>
              <a:tr h="370840">
                <a:tc>
                  <a:txBody>
                    <a:bodyPr/>
                    <a:lstStyle/>
                    <a:p>
                      <a:pPr algn="ctr" rtl="0" fontAlgn="t"/>
                      <a:r>
                        <a:rPr lang="en-US" sz="1600" b="1" i="0" u="none" strike="noStrike" dirty="0">
                          <a:solidFill>
                            <a:srgbClr val="000000"/>
                          </a:solidFill>
                          <a:latin typeface="Arial"/>
                        </a:rPr>
                        <a:t>33521B </a:t>
                      </a:r>
                    </a:p>
                  </a:txBody>
                  <a:tcPr marL="9525" marR="9525" marT="9525" marB="0"/>
                </a:tc>
                <a:tc>
                  <a:txBody>
                    <a:bodyPr/>
                    <a:lstStyle/>
                    <a:p>
                      <a:pPr algn="ctr" rtl="0" fontAlgn="t"/>
                      <a:r>
                        <a:rPr lang="en-US" sz="1600" b="1" i="0" u="none" strike="noStrike" dirty="0">
                          <a:solidFill>
                            <a:srgbClr val="000000"/>
                          </a:solidFill>
                          <a:latin typeface="Arial"/>
                        </a:rPr>
                        <a:t>30 MHz sine, 250MSa/s ARB, 16 bit, 1-ch </a:t>
                      </a:r>
                    </a:p>
                  </a:txBody>
                  <a:tcPr marL="9525" marR="9525" marT="9525" marB="0"/>
                </a:tc>
                <a:tc>
                  <a:txBody>
                    <a:bodyPr/>
                    <a:lstStyle/>
                    <a:p>
                      <a:pPr algn="ctr" rtl="0" fontAlgn="t"/>
                      <a:r>
                        <a:rPr lang="en-US" sz="1600" b="1" i="0" u="none" strike="noStrike" dirty="0">
                          <a:solidFill>
                            <a:srgbClr val="000000"/>
                          </a:solidFill>
                          <a:latin typeface="Arial"/>
                        </a:rPr>
                        <a:t>LXI-C, USB, GPIB </a:t>
                      </a:r>
                    </a:p>
                  </a:txBody>
                  <a:tcPr marL="9525" marR="9525" marT="9525" marB="0"/>
                </a:tc>
                <a:tc>
                  <a:txBody>
                    <a:bodyPr/>
                    <a:lstStyle/>
                    <a:p>
                      <a:pPr algn="ctr" rtl="0" fontAlgn="t"/>
                      <a:r>
                        <a:rPr lang="en-US" sz="1600" b="1" i="0" u="none" strike="noStrike" dirty="0">
                          <a:solidFill>
                            <a:srgbClr val="000000"/>
                          </a:solidFill>
                          <a:latin typeface="Arial"/>
                        </a:rPr>
                        <a:t>$2,150 </a:t>
                      </a:r>
                    </a:p>
                  </a:txBody>
                  <a:tcPr marL="9525" marR="9525" marT="9525" marB="0"/>
                </a:tc>
              </a:tr>
              <a:tr h="370840">
                <a:tc>
                  <a:txBody>
                    <a:bodyPr/>
                    <a:lstStyle/>
                    <a:p>
                      <a:pPr algn="ctr" rtl="0" fontAlgn="t"/>
                      <a:r>
                        <a:rPr lang="en-US" sz="1600" b="1" i="0" u="none" strike="noStrike" dirty="0">
                          <a:solidFill>
                            <a:srgbClr val="000000"/>
                          </a:solidFill>
                          <a:latin typeface="Arial"/>
                        </a:rPr>
                        <a:t>33522B</a:t>
                      </a:r>
                    </a:p>
                  </a:txBody>
                  <a:tcPr marL="9525" marR="9525" marT="9525" marB="0"/>
                </a:tc>
                <a:tc>
                  <a:txBody>
                    <a:bodyPr/>
                    <a:lstStyle/>
                    <a:p>
                      <a:pPr algn="ctr" rtl="0" fontAlgn="t"/>
                      <a:r>
                        <a:rPr lang="en-US" sz="1600" b="1" i="0" u="none" strike="noStrike" dirty="0">
                          <a:solidFill>
                            <a:srgbClr val="000000"/>
                          </a:solidFill>
                          <a:latin typeface="Arial"/>
                        </a:rPr>
                        <a:t>30 MHz sine, 250MSa/s ARB, 16 bit, 2-ch </a:t>
                      </a:r>
                    </a:p>
                  </a:txBody>
                  <a:tcPr marL="9525" marR="9525" marT="9525" marB="0"/>
                </a:tc>
                <a:tc>
                  <a:txBody>
                    <a:bodyPr/>
                    <a:lstStyle/>
                    <a:p>
                      <a:pPr algn="ctr" rtl="0" fontAlgn="t"/>
                      <a:r>
                        <a:rPr lang="en-US" sz="1600" b="1" i="0" u="none" strike="noStrike" dirty="0">
                          <a:solidFill>
                            <a:srgbClr val="000000"/>
                          </a:solidFill>
                          <a:latin typeface="Arial"/>
                        </a:rPr>
                        <a:t>LXI-C, USB, GPIB </a:t>
                      </a:r>
                    </a:p>
                  </a:txBody>
                  <a:tcPr marL="9525" marR="9525" marT="9525" marB="0"/>
                </a:tc>
                <a:tc>
                  <a:txBody>
                    <a:bodyPr/>
                    <a:lstStyle/>
                    <a:p>
                      <a:pPr algn="ctr" rtl="0" fontAlgn="t"/>
                      <a:r>
                        <a:rPr lang="en-US" sz="1600" b="1" i="0" u="none" strike="noStrike" dirty="0">
                          <a:solidFill>
                            <a:srgbClr val="000000"/>
                          </a:solidFill>
                          <a:latin typeface="Arial"/>
                        </a:rPr>
                        <a:t>$3,250 </a:t>
                      </a:r>
                    </a:p>
                  </a:txBody>
                  <a:tcPr marL="9525" marR="9525" marT="9525" marB="0"/>
                </a:tc>
              </a:tr>
              <a:tr h="370840">
                <a:tc>
                  <a:txBody>
                    <a:bodyPr/>
                    <a:lstStyle/>
                    <a:p>
                      <a:pPr algn="ctr" rtl="0" fontAlgn="t"/>
                      <a:r>
                        <a:rPr lang="en-US" sz="1600" b="0" i="0" u="none" strike="noStrike" dirty="0">
                          <a:solidFill>
                            <a:srgbClr val="000000"/>
                          </a:solidFill>
                          <a:latin typeface="Arial"/>
                        </a:rPr>
                        <a:t>33210A </a:t>
                      </a:r>
                    </a:p>
                  </a:txBody>
                  <a:tcPr marL="9525" marR="9525" marT="9525" marB="0"/>
                </a:tc>
                <a:tc>
                  <a:txBody>
                    <a:bodyPr/>
                    <a:lstStyle/>
                    <a:p>
                      <a:pPr algn="ctr" rtl="0" fontAlgn="t"/>
                      <a:r>
                        <a:rPr lang="en-US" sz="1600" b="0" i="0" u="none" strike="noStrike" dirty="0">
                          <a:solidFill>
                            <a:srgbClr val="000000"/>
                          </a:solidFill>
                          <a:latin typeface="Arial"/>
                        </a:rPr>
                        <a:t>10 MHz sine, 50MSa/s ARB (opt), 14 bit </a:t>
                      </a:r>
                    </a:p>
                  </a:txBody>
                  <a:tcPr marL="9525" marR="9525" marT="9525" marB="0"/>
                </a:tc>
                <a:tc>
                  <a:txBody>
                    <a:bodyPr/>
                    <a:lstStyle/>
                    <a:p>
                      <a:pPr algn="ctr" rtl="0" fontAlgn="t"/>
                      <a:r>
                        <a:rPr lang="en-US" sz="1600" b="0" i="0" u="none" strike="noStrike" dirty="0">
                          <a:solidFill>
                            <a:srgbClr val="000000"/>
                          </a:solidFill>
                          <a:latin typeface="Arial"/>
                        </a:rPr>
                        <a:t>LXI-C, USB, GPIB </a:t>
                      </a:r>
                    </a:p>
                  </a:txBody>
                  <a:tcPr marL="9525" marR="9525" marT="9525" marB="0"/>
                </a:tc>
                <a:tc>
                  <a:txBody>
                    <a:bodyPr/>
                    <a:lstStyle/>
                    <a:p>
                      <a:pPr algn="ctr" rtl="0" fontAlgn="t"/>
                      <a:r>
                        <a:rPr lang="en-US" sz="1600" b="0" i="0" u="none" strike="noStrike" dirty="0">
                          <a:solidFill>
                            <a:srgbClr val="000000"/>
                          </a:solidFill>
                          <a:latin typeface="Arial"/>
                        </a:rPr>
                        <a:t>$1,246 </a:t>
                      </a:r>
                    </a:p>
                  </a:txBody>
                  <a:tcPr marL="9525" marR="9525" marT="9525" marB="0"/>
                </a:tc>
              </a:tr>
              <a:tr h="370840">
                <a:tc>
                  <a:txBody>
                    <a:bodyPr/>
                    <a:lstStyle/>
                    <a:p>
                      <a:pPr algn="ctr" rtl="0" fontAlgn="t"/>
                      <a:r>
                        <a:rPr lang="en-US" sz="1600" b="0" i="0" u="none" strike="noStrike" dirty="0">
                          <a:solidFill>
                            <a:srgbClr val="000000"/>
                          </a:solidFill>
                          <a:latin typeface="Arial"/>
                        </a:rPr>
                        <a:t>33220A </a:t>
                      </a:r>
                    </a:p>
                  </a:txBody>
                  <a:tcPr marL="9525" marR="9525" marT="9525" marB="0"/>
                </a:tc>
                <a:tc>
                  <a:txBody>
                    <a:bodyPr/>
                    <a:lstStyle/>
                    <a:p>
                      <a:pPr algn="ctr" rtl="0" fontAlgn="t"/>
                      <a:r>
                        <a:rPr lang="en-US" sz="1600" b="0" i="0" u="none" strike="noStrike" dirty="0">
                          <a:solidFill>
                            <a:srgbClr val="000000"/>
                          </a:solidFill>
                          <a:latin typeface="Arial"/>
                        </a:rPr>
                        <a:t>20 MHz sine, 50MSa/s ARB, 14 bit </a:t>
                      </a:r>
                    </a:p>
                  </a:txBody>
                  <a:tcPr marL="9525" marR="9525" marT="9525" marB="0"/>
                </a:tc>
                <a:tc>
                  <a:txBody>
                    <a:bodyPr/>
                    <a:lstStyle/>
                    <a:p>
                      <a:pPr algn="ctr" rtl="0" fontAlgn="t"/>
                      <a:r>
                        <a:rPr lang="en-US" sz="1600" b="0" i="0" u="none" strike="noStrike" dirty="0">
                          <a:solidFill>
                            <a:srgbClr val="000000"/>
                          </a:solidFill>
                          <a:latin typeface="Arial"/>
                        </a:rPr>
                        <a:t>LXI-C, USB, GPIB</a:t>
                      </a:r>
                    </a:p>
                  </a:txBody>
                  <a:tcPr marL="9525" marR="9525" marT="9525" marB="0"/>
                </a:tc>
                <a:tc>
                  <a:txBody>
                    <a:bodyPr/>
                    <a:lstStyle/>
                    <a:p>
                      <a:pPr algn="ctr" rtl="0" fontAlgn="t"/>
                      <a:r>
                        <a:rPr lang="en-US" sz="1600" b="0" i="0" u="none" strike="noStrike" dirty="0">
                          <a:solidFill>
                            <a:srgbClr val="000000"/>
                          </a:solidFill>
                          <a:latin typeface="Arial"/>
                        </a:rPr>
                        <a:t>$2,091 </a:t>
                      </a:r>
                    </a:p>
                  </a:txBody>
                  <a:tcPr marL="9525" marR="9525" marT="9525" marB="0"/>
                </a:tc>
              </a:tr>
              <a:tr h="370840">
                <a:tc>
                  <a:txBody>
                    <a:bodyPr/>
                    <a:lstStyle/>
                    <a:p>
                      <a:pPr algn="ctr" rtl="0" fontAlgn="t"/>
                      <a:r>
                        <a:rPr lang="en-US" sz="1600" b="0" i="0" u="none" strike="noStrike" dirty="0">
                          <a:solidFill>
                            <a:srgbClr val="000000"/>
                          </a:solidFill>
                          <a:latin typeface="Arial"/>
                        </a:rPr>
                        <a:t>33250A </a:t>
                      </a:r>
                    </a:p>
                  </a:txBody>
                  <a:tcPr marL="9525" marR="9525" marT="9525" marB="0"/>
                </a:tc>
                <a:tc>
                  <a:txBody>
                    <a:bodyPr/>
                    <a:lstStyle/>
                    <a:p>
                      <a:pPr algn="ctr" rtl="0" fontAlgn="t"/>
                      <a:r>
                        <a:rPr lang="en-US" sz="1600" b="0" i="0" u="none" strike="noStrike" dirty="0">
                          <a:solidFill>
                            <a:srgbClr val="000000"/>
                          </a:solidFill>
                          <a:latin typeface="Arial"/>
                        </a:rPr>
                        <a:t>80 MHz sine, 200MSa/s ARB, 12 bit </a:t>
                      </a:r>
                    </a:p>
                  </a:txBody>
                  <a:tcPr marL="9525" marR="9525" marT="9525" marB="0"/>
                </a:tc>
                <a:tc>
                  <a:txBody>
                    <a:bodyPr/>
                    <a:lstStyle/>
                    <a:p>
                      <a:pPr algn="ctr" rtl="0" fontAlgn="t"/>
                      <a:r>
                        <a:rPr lang="en-US" sz="1600" b="0" i="0" u="none" strike="noStrike" dirty="0">
                          <a:solidFill>
                            <a:srgbClr val="000000"/>
                          </a:solidFill>
                          <a:latin typeface="Arial"/>
                        </a:rPr>
                        <a:t>GPIB, RS-232 </a:t>
                      </a:r>
                    </a:p>
                  </a:txBody>
                  <a:tcPr marL="9525" marR="9525" marT="9525" marB="0"/>
                </a:tc>
                <a:tc>
                  <a:txBody>
                    <a:bodyPr/>
                    <a:lstStyle/>
                    <a:p>
                      <a:pPr algn="ctr" rtl="0" fontAlgn="t"/>
                      <a:r>
                        <a:rPr lang="en-US" sz="1600" b="0" i="0" u="none" strike="noStrike" dirty="0">
                          <a:solidFill>
                            <a:srgbClr val="000000"/>
                          </a:solidFill>
                          <a:latin typeface="Arial"/>
                        </a:rPr>
                        <a:t>$4,671 </a:t>
                      </a:r>
                    </a:p>
                  </a:txBody>
                  <a:tcPr marL="9525" marR="9525" marT="9525" marB="0"/>
                </a:tc>
              </a:tr>
              <a:tr h="370840">
                <a:tc>
                  <a:txBody>
                    <a:bodyPr/>
                    <a:lstStyle/>
                    <a:p>
                      <a:pPr algn="ctr" rtl="0" fontAlgn="t"/>
                      <a:r>
                        <a:rPr lang="en-US" sz="1600" b="0" i="0" u="none" strike="noStrike" dirty="0">
                          <a:solidFill>
                            <a:srgbClr val="000000"/>
                          </a:solidFill>
                          <a:latin typeface="Arial"/>
                        </a:rPr>
                        <a:t>33502A </a:t>
                      </a:r>
                    </a:p>
                  </a:txBody>
                  <a:tcPr marL="9525" marR="9525" marT="9525" marB="0"/>
                </a:tc>
                <a:tc>
                  <a:txBody>
                    <a:bodyPr/>
                    <a:lstStyle/>
                    <a:p>
                      <a:pPr algn="ctr" rtl="0" fontAlgn="t"/>
                      <a:r>
                        <a:rPr lang="en-US" sz="1600" b="0" i="0" u="none" strike="noStrike" dirty="0">
                          <a:solidFill>
                            <a:srgbClr val="000000"/>
                          </a:solidFill>
                          <a:latin typeface="Arial"/>
                        </a:rPr>
                        <a:t>2-ch 50Vpp Isolated Amplifier </a:t>
                      </a:r>
                    </a:p>
                  </a:txBody>
                  <a:tcPr marL="9525" marR="9525" marT="9525" marB="0"/>
                </a:tc>
                <a:tc>
                  <a:txBody>
                    <a:bodyPr/>
                    <a:lstStyle/>
                    <a:p>
                      <a:pPr algn="ctr" rtl="0" fontAlgn="t"/>
                      <a:r>
                        <a:rPr lang="en-US" sz="1600" b="0" i="0" u="none" strike="noStrike" dirty="0">
                          <a:solidFill>
                            <a:srgbClr val="000000"/>
                          </a:solidFill>
                          <a:latin typeface="Arial"/>
                        </a:rPr>
                        <a:t>LXI-C, USB </a:t>
                      </a:r>
                    </a:p>
                  </a:txBody>
                  <a:tcPr marL="9525" marR="9525" marT="9525" marB="0"/>
                </a:tc>
                <a:tc>
                  <a:txBody>
                    <a:bodyPr/>
                    <a:lstStyle/>
                    <a:p>
                      <a:pPr algn="ctr" rtl="0" fontAlgn="t"/>
                      <a:r>
                        <a:rPr lang="en-US" sz="1600" b="0" i="0" u="none" strike="noStrike" dirty="0">
                          <a:solidFill>
                            <a:srgbClr val="000000"/>
                          </a:solidFill>
                          <a:latin typeface="Arial"/>
                        </a:rPr>
                        <a:t>$2,652 </a:t>
                      </a:r>
                    </a:p>
                  </a:txBody>
                  <a:tcPr marL="9525" marR="9525" marT="9525" marB="0"/>
                </a:tc>
              </a:tr>
              <a:tr h="370840">
                <a:tc>
                  <a:txBody>
                    <a:bodyPr/>
                    <a:lstStyle/>
                    <a:p>
                      <a:pPr algn="ctr" rtl="0" fontAlgn="t"/>
                      <a:r>
                        <a:rPr lang="en-US" sz="1600" b="0" i="0" u="none" strike="noStrike" dirty="0">
                          <a:solidFill>
                            <a:srgbClr val="000000"/>
                          </a:solidFill>
                          <a:latin typeface="Arial"/>
                        </a:rPr>
                        <a:t>33503A </a:t>
                      </a:r>
                    </a:p>
                  </a:txBody>
                  <a:tcPr marL="9525" marR="9525" marT="9525" marB="0"/>
                </a:tc>
                <a:tc>
                  <a:txBody>
                    <a:bodyPr/>
                    <a:lstStyle/>
                    <a:p>
                      <a:pPr algn="ctr" rtl="0" fontAlgn="t"/>
                      <a:r>
                        <a:rPr lang="en-US" sz="1600" b="0" i="0" u="none" strike="noStrike" dirty="0">
                          <a:solidFill>
                            <a:srgbClr val="000000"/>
                          </a:solidFill>
                          <a:latin typeface="Arial"/>
                        </a:rPr>
                        <a:t>BenchLink Waveform Builder Pro </a:t>
                      </a:r>
                    </a:p>
                  </a:txBody>
                  <a:tcPr marL="9525" marR="9525" marT="9525" marB="0"/>
                </a:tc>
                <a:tc>
                  <a:txBody>
                    <a:bodyPr/>
                    <a:lstStyle/>
                    <a:p>
                      <a:pPr algn="ctr" rtl="0" fontAlgn="t"/>
                      <a:r>
                        <a:rPr lang="en-US" sz="1600" b="0" i="0" u="none" strike="noStrike" dirty="0">
                          <a:solidFill>
                            <a:srgbClr val="000000"/>
                          </a:solidFill>
                          <a:latin typeface="Arial"/>
                        </a:rPr>
                        <a:t>Software </a:t>
                      </a:r>
                    </a:p>
                  </a:txBody>
                  <a:tcPr marL="9525" marR="9525" marT="9525" marB="0"/>
                </a:tc>
                <a:tc>
                  <a:txBody>
                    <a:bodyPr/>
                    <a:lstStyle/>
                    <a:p>
                      <a:pPr algn="ctr" fontAlgn="t"/>
                      <a:r>
                        <a:rPr lang="en-US" sz="1600" b="0" i="0" u="none" strike="noStrike" dirty="0" smtClean="0">
                          <a:solidFill>
                            <a:schemeClr val="tx1"/>
                          </a:solidFill>
                          <a:latin typeface="Arial"/>
                        </a:rPr>
                        <a:t>$750</a:t>
                      </a:r>
                      <a:endParaRPr lang="en-US" sz="1600" b="0" i="0" u="none" strike="noStrike" dirty="0">
                        <a:solidFill>
                          <a:schemeClr val="tx1"/>
                        </a:solidFill>
                        <a:latin typeface="Arial"/>
                      </a:endParaRPr>
                    </a:p>
                  </a:txBody>
                  <a:tcPr marL="9525" marR="9525" marT="9525" marB="0"/>
                </a:tc>
              </a:tr>
            </a:tbl>
          </a:graphicData>
        </a:graphic>
      </p:graphicFrame>
      <p:sp>
        <p:nvSpPr>
          <p:cNvPr id="16" name="Left Brace 15"/>
          <p:cNvSpPr/>
          <p:nvPr/>
        </p:nvSpPr>
        <p:spPr bwMode="auto">
          <a:xfrm>
            <a:off x="685800" y="1295400"/>
            <a:ext cx="304800" cy="2895600"/>
          </a:xfrm>
          <a:prstGeom prst="leftBrace">
            <a:avLst/>
          </a:prstGeom>
          <a:no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p:txBody>
      </p:sp>
      <p:sp>
        <p:nvSpPr>
          <p:cNvPr id="18" name="Left Brace 17"/>
          <p:cNvSpPr/>
          <p:nvPr/>
        </p:nvSpPr>
        <p:spPr bwMode="auto">
          <a:xfrm>
            <a:off x="685800" y="4267200"/>
            <a:ext cx="304800" cy="1066800"/>
          </a:xfrm>
          <a:prstGeom prst="leftBrace">
            <a:avLst/>
          </a:prstGeom>
          <a:no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p:txBody>
      </p:sp>
      <p:sp>
        <p:nvSpPr>
          <p:cNvPr id="19" name="TextBox 18"/>
          <p:cNvSpPr txBox="1"/>
          <p:nvPr/>
        </p:nvSpPr>
        <p:spPr>
          <a:xfrm rot="16200000">
            <a:off x="-626324" y="4518544"/>
            <a:ext cx="1898981" cy="646331"/>
          </a:xfrm>
          <a:prstGeom prst="rect">
            <a:avLst/>
          </a:prstGeom>
          <a:noFill/>
        </p:spPr>
        <p:txBody>
          <a:bodyPr wrap="none" rtlCol="0">
            <a:spAutoFit/>
          </a:bodyPr>
          <a:lstStyle/>
          <a:p>
            <a:pPr algn="ctr"/>
            <a:r>
              <a:rPr lang="en-US" sz="1800" dirty="0" smtClean="0"/>
              <a:t>33200 Series</a:t>
            </a:r>
          </a:p>
          <a:p>
            <a:pPr algn="ctr"/>
            <a:r>
              <a:rPr lang="en-US" sz="1800" dirty="0" smtClean="0"/>
              <a:t>DDS Technology</a:t>
            </a:r>
            <a:endParaRPr lang="en-US" sz="1800" dirty="0"/>
          </a:p>
        </p:txBody>
      </p:sp>
      <p:sp>
        <p:nvSpPr>
          <p:cNvPr id="20" name="TextBox 19"/>
          <p:cNvSpPr txBox="1"/>
          <p:nvPr/>
        </p:nvSpPr>
        <p:spPr>
          <a:xfrm rot="16200000">
            <a:off x="-846447" y="2218050"/>
            <a:ext cx="2339230" cy="646331"/>
          </a:xfrm>
          <a:prstGeom prst="rect">
            <a:avLst/>
          </a:prstGeom>
          <a:noFill/>
        </p:spPr>
        <p:txBody>
          <a:bodyPr wrap="none" rtlCol="0">
            <a:spAutoFit/>
          </a:bodyPr>
          <a:lstStyle/>
          <a:p>
            <a:pPr algn="ctr"/>
            <a:r>
              <a:rPr lang="en-US" sz="1800" dirty="0" smtClean="0"/>
              <a:t>33500B Series</a:t>
            </a:r>
          </a:p>
          <a:p>
            <a:pPr algn="ctr"/>
            <a:r>
              <a:rPr lang="en-US" sz="1800" dirty="0" smtClean="0"/>
              <a:t>Trueform Technology</a:t>
            </a:r>
            <a:endParaRPr lang="en-US" sz="1800" dirty="0"/>
          </a:p>
        </p:txBody>
      </p:sp>
      <p:sp>
        <p:nvSpPr>
          <p:cNvPr id="12" name="Slide Number Placeholder 4"/>
          <p:cNvSpPr>
            <a:spLocks noGrp="1"/>
          </p:cNvSpPr>
          <p:nvPr>
            <p:ph type="sldNum" sz="quarter" idx="4"/>
          </p:nvPr>
        </p:nvSpPr>
        <p:spPr>
          <a:xfrm>
            <a:off x="228600" y="6664646"/>
            <a:ext cx="612648" cy="118872"/>
          </a:xfrm>
        </p:spPr>
        <p:txBody>
          <a:bodyPr/>
          <a:lstStyle/>
          <a:p>
            <a:fld id="{793EC66B-EF27-4603-8557-B6CFD2D77735}" type="slidenum">
              <a:rPr lang="en-US" smtClean="0"/>
              <a:pPr/>
              <a:t>15</a:t>
            </a:fld>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p:cNvPicPr>
            <a:picLocks noChangeAspect="1" noChangeArrowheads="1"/>
          </p:cNvPicPr>
          <p:nvPr/>
        </p:nvPicPr>
        <p:blipFill>
          <a:blip r:embed="rId2" cstate="screen"/>
          <a:srcRect/>
          <a:stretch>
            <a:fillRect/>
          </a:stretch>
        </p:blipFill>
        <p:spPr bwMode="auto">
          <a:xfrm>
            <a:off x="0" y="-152400"/>
            <a:ext cx="9144000" cy="7112000"/>
          </a:xfrm>
          <a:prstGeom prst="rect">
            <a:avLst/>
          </a:prstGeom>
          <a:noFill/>
          <a:ln w="9525">
            <a:noFill/>
            <a:miter lim="800000"/>
            <a:headEnd/>
            <a:tailEnd/>
          </a:ln>
        </p:spPr>
      </p:pic>
      <p:grpSp>
        <p:nvGrpSpPr>
          <p:cNvPr id="2" name="Group 5"/>
          <p:cNvGrpSpPr/>
          <p:nvPr/>
        </p:nvGrpSpPr>
        <p:grpSpPr>
          <a:xfrm>
            <a:off x="2590800" y="1545336"/>
            <a:ext cx="5943600" cy="1088136"/>
            <a:chOff x="2590800" y="1545336"/>
            <a:chExt cx="5943600" cy="1088136"/>
          </a:xfrm>
        </p:grpSpPr>
        <p:sp>
          <p:nvSpPr>
            <p:cNvPr id="3" name="Rectangle 2"/>
            <p:cNvSpPr/>
            <p:nvPr/>
          </p:nvSpPr>
          <p:spPr>
            <a:xfrm>
              <a:off x="7848600" y="2438400"/>
              <a:ext cx="685800" cy="195072"/>
            </a:xfrm>
            <a:prstGeom prst="rect">
              <a:avLst/>
            </a:prstGeom>
            <a:solidFill>
              <a:srgbClr val="FFFF00">
                <a:alpha val="43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2590800" y="1545336"/>
              <a:ext cx="1981200" cy="207264"/>
            </a:xfrm>
            <a:prstGeom prst="rect">
              <a:avLst/>
            </a:prstGeom>
            <a:solidFill>
              <a:srgbClr val="FFFF00">
                <a:alpha val="43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grpSp>
      <p:sp>
        <p:nvSpPr>
          <p:cNvPr id="7" name="Slide Number Placeholder 6"/>
          <p:cNvSpPr>
            <a:spLocks noGrp="1"/>
          </p:cNvSpPr>
          <p:nvPr>
            <p:ph type="sldNum" sz="quarter" idx="4"/>
          </p:nvPr>
        </p:nvSpPr>
        <p:spPr/>
        <p:txBody>
          <a:bodyPr/>
          <a:lstStyle/>
          <a:p>
            <a:fld id="{793EC66B-EF27-4603-8557-B6CFD2D77735}" type="slidenum">
              <a:rPr lang="en-US" smtClean="0"/>
              <a:pPr/>
              <a:t>16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p:txBody>
          <a:bodyPr/>
          <a:lstStyle/>
          <a:p>
            <a:r>
              <a:rPr lang="en-US" dirty="0" smtClean="0"/>
              <a:t>33503A BenchLink Waveform Builder Pro</a:t>
            </a:r>
          </a:p>
        </p:txBody>
      </p:sp>
      <p:pic>
        <p:nvPicPr>
          <p:cNvPr id="13" name="Picture 3"/>
          <p:cNvPicPr>
            <a:picLocks noChangeAspect="1" noChangeArrowheads="1"/>
          </p:cNvPicPr>
          <p:nvPr/>
        </p:nvPicPr>
        <p:blipFill>
          <a:blip r:embed="rId3" cstate="screen"/>
          <a:srcRect/>
          <a:stretch>
            <a:fillRect/>
          </a:stretch>
        </p:blipFill>
        <p:spPr bwMode="auto">
          <a:xfrm>
            <a:off x="501445" y="762000"/>
            <a:ext cx="6280355" cy="5334000"/>
          </a:xfrm>
          <a:prstGeom prst="rect">
            <a:avLst/>
          </a:prstGeom>
          <a:noFill/>
          <a:ln w="9525">
            <a:noFill/>
            <a:miter lim="800000"/>
            <a:headEnd/>
            <a:tailEnd/>
          </a:ln>
        </p:spPr>
      </p:pic>
      <p:sp>
        <p:nvSpPr>
          <p:cNvPr id="17" name="Rounded Rectangle 16"/>
          <p:cNvSpPr/>
          <p:nvPr/>
        </p:nvSpPr>
        <p:spPr bwMode="auto">
          <a:xfrm>
            <a:off x="6019800" y="1066800"/>
            <a:ext cx="2590800" cy="1524000"/>
          </a:xfrm>
          <a:prstGeom prst="roundRect">
            <a:avLst/>
          </a:prstGeom>
          <a:solidFill>
            <a:srgbClr val="FFFF66"/>
          </a:solid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ctr"/>
            <a:r>
              <a:rPr lang="en-US" sz="1800" dirty="0" smtClean="0"/>
              <a:t>For Agilent 33200, 33500 and 81100 Series Function / Arbitrary / Pulse Waveform Generators</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i="0" u="none" strike="noStrike" cap="none" normalizeH="0" baseline="0" dirty="0" smtClean="0">
              <a:ln>
                <a:noFill/>
              </a:ln>
              <a:solidFill>
                <a:schemeClr val="tx1"/>
              </a:solidFill>
              <a:effectLst/>
              <a:latin typeface="Arial" charset="0"/>
            </a:endParaRPr>
          </a:p>
        </p:txBody>
      </p:sp>
      <p:sp>
        <p:nvSpPr>
          <p:cNvPr id="6" name="Slide Number Placeholder 5"/>
          <p:cNvSpPr>
            <a:spLocks noGrp="1"/>
          </p:cNvSpPr>
          <p:nvPr>
            <p:ph type="sldNum" sz="quarter" idx="4"/>
          </p:nvPr>
        </p:nvSpPr>
        <p:spPr/>
        <p:txBody>
          <a:bodyPr/>
          <a:lstStyle/>
          <a:p>
            <a:fld id="{793EC66B-EF27-4603-8557-B6CFD2D77735}"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227013"/>
            <a:ext cx="8916987" cy="992187"/>
          </a:xfrm>
        </p:spPr>
        <p:txBody>
          <a:bodyPr/>
          <a:lstStyle/>
          <a:p>
            <a:r>
              <a:rPr lang="en-US" dirty="0" smtClean="0"/>
              <a:t>BenchLink Waveform Builder Comparison</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62607390"/>
              </p:ext>
            </p:extLst>
          </p:nvPr>
        </p:nvGraphicFramePr>
        <p:xfrm>
          <a:off x="152400" y="838200"/>
          <a:ext cx="8686802" cy="5066651"/>
        </p:xfrm>
        <a:graphic>
          <a:graphicData uri="http://schemas.openxmlformats.org/drawingml/2006/table">
            <a:tbl>
              <a:tblPr firstRow="1" firstCol="1" bandRow="1">
                <a:tableStyleId>{5C22544A-7EE6-4342-B048-85BDC9FD1C3A}</a:tableStyleId>
              </a:tblPr>
              <a:tblGrid>
                <a:gridCol w="3919649"/>
                <a:gridCol w="1630360"/>
                <a:gridCol w="1630360"/>
                <a:gridCol w="1506433"/>
              </a:tblGrid>
              <a:tr h="578902">
                <a:tc>
                  <a:txBody>
                    <a:bodyPr/>
                    <a:lstStyle/>
                    <a:p>
                      <a:pPr marL="0" marR="0">
                        <a:lnSpc>
                          <a:spcPct val="115000"/>
                        </a:lnSpc>
                        <a:spcBef>
                          <a:spcPts val="0"/>
                        </a:spcBef>
                        <a:spcAft>
                          <a:spcPts val="0"/>
                        </a:spcAft>
                      </a:pPr>
                      <a:r>
                        <a:rPr lang="en-US" sz="1600" baseline="0" dirty="0">
                          <a:effectLst/>
                        </a:rPr>
                        <a:t>Features</a:t>
                      </a:r>
                    </a:p>
                    <a:p>
                      <a:pPr marL="0" marR="0">
                        <a:lnSpc>
                          <a:spcPct val="115000"/>
                        </a:lnSpc>
                        <a:spcBef>
                          <a:spcPts val="0"/>
                        </a:spcBef>
                        <a:spcAft>
                          <a:spcPts val="0"/>
                        </a:spcAft>
                      </a:pPr>
                      <a:r>
                        <a:rPr lang="en-US" sz="1600" baseline="0" dirty="0">
                          <a:effectLst/>
                        </a:rPr>
                        <a:t> </a:t>
                      </a:r>
                      <a:endParaRPr lang="en-US" sz="1600" baseline="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aseline="0" dirty="0" smtClean="0">
                          <a:effectLst/>
                          <a:latin typeface="+mj-lt"/>
                          <a:ea typeface="Calibri"/>
                          <a:cs typeface="Times New Roman"/>
                        </a:rPr>
                        <a:t>Built-in Waveform Editor</a:t>
                      </a:r>
                      <a:endParaRPr lang="en-US" sz="1600" baseline="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aseline="0" dirty="0">
                          <a:effectLst/>
                        </a:rPr>
                        <a:t>Waveform Builder</a:t>
                      </a:r>
                      <a:endParaRPr lang="en-US" sz="1600" baseline="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aseline="0" dirty="0">
                          <a:effectLst/>
                        </a:rPr>
                        <a:t>Waveform Builder Pro</a:t>
                      </a:r>
                      <a:endParaRPr lang="en-US" sz="1600" baseline="0" dirty="0">
                        <a:effectLst/>
                        <a:latin typeface="Calibri"/>
                        <a:ea typeface="Calibri"/>
                        <a:cs typeface="Times New Roman"/>
                      </a:endParaRPr>
                    </a:p>
                  </a:txBody>
                  <a:tcPr marL="68580" marR="68580" marT="0" marB="0"/>
                </a:tc>
              </a:tr>
              <a:tr h="299579">
                <a:tc>
                  <a:txBody>
                    <a:bodyPr/>
                    <a:lstStyle/>
                    <a:p>
                      <a:pPr marL="0" marR="0">
                        <a:lnSpc>
                          <a:spcPct val="115000"/>
                        </a:lnSpc>
                        <a:spcBef>
                          <a:spcPts val="0"/>
                        </a:spcBef>
                        <a:spcAft>
                          <a:spcPts val="0"/>
                        </a:spcAft>
                      </a:pPr>
                      <a:r>
                        <a:rPr lang="en-US" sz="1600" baseline="0" dirty="0" smtClean="0">
                          <a:effectLst/>
                          <a:latin typeface="Calibri"/>
                          <a:ea typeface="Calibri"/>
                          <a:cs typeface="Times New Roman"/>
                        </a:rPr>
                        <a:t>Price</a:t>
                      </a:r>
                      <a:endParaRPr lang="en-US" sz="1600" baseline="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aseline="0" dirty="0" smtClean="0">
                          <a:effectLst/>
                          <a:latin typeface="Calibri"/>
                          <a:ea typeface="Calibri"/>
                          <a:cs typeface="Times New Roman"/>
                        </a:rPr>
                        <a:t>Free</a:t>
                      </a:r>
                      <a:endParaRPr lang="en-US" sz="1600" baseline="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aseline="0" dirty="0" smtClean="0">
                          <a:effectLst/>
                          <a:latin typeface="Calibri"/>
                          <a:ea typeface="Calibri"/>
                          <a:cs typeface="Times New Roman"/>
                        </a:rPr>
                        <a:t>Free</a:t>
                      </a:r>
                      <a:endParaRPr lang="en-US" sz="1600" baseline="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aseline="0" dirty="0" smtClean="0">
                          <a:effectLst/>
                          <a:latin typeface="Calibri"/>
                          <a:ea typeface="Calibri"/>
                          <a:cs typeface="Times New Roman"/>
                        </a:rPr>
                        <a:t>$750 US List</a:t>
                      </a:r>
                      <a:endParaRPr lang="en-US" sz="1600" baseline="0" dirty="0">
                        <a:effectLst/>
                        <a:latin typeface="Calibri"/>
                        <a:ea typeface="Calibri"/>
                        <a:cs typeface="Times New Roman"/>
                      </a:endParaRPr>
                    </a:p>
                  </a:txBody>
                  <a:tcPr marL="68580" marR="68580" marT="0" marB="0"/>
                </a:tc>
              </a:tr>
              <a:tr h="279998">
                <a:tc>
                  <a:txBody>
                    <a:bodyPr/>
                    <a:lstStyle/>
                    <a:p>
                      <a:pPr marL="0" marR="0">
                        <a:lnSpc>
                          <a:spcPct val="115000"/>
                        </a:lnSpc>
                        <a:spcBef>
                          <a:spcPts val="0"/>
                        </a:spcBef>
                        <a:spcAft>
                          <a:spcPts val="0"/>
                        </a:spcAft>
                      </a:pPr>
                      <a:r>
                        <a:rPr lang="en-US" sz="1600" baseline="0" dirty="0">
                          <a:effectLst/>
                        </a:rPr>
                        <a:t>Basic Waveform Library</a:t>
                      </a:r>
                      <a:endParaRPr lang="en-US" sz="1600" baseline="0" dirty="0">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aseline="0" dirty="0" smtClean="0">
                          <a:effectLst/>
                          <a:sym typeface="Wingdings"/>
                        </a:rPr>
                        <a:t></a:t>
                      </a:r>
                      <a:endParaRPr lang="en-US" sz="1600" baseline="0" dirty="0" smtClean="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aseline="0" dirty="0">
                          <a:effectLst/>
                          <a:sym typeface="Wingdings"/>
                        </a:rPr>
                        <a:t></a:t>
                      </a:r>
                      <a:endParaRPr lang="en-US" sz="1600" baseline="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aseline="0" dirty="0">
                          <a:effectLst/>
                          <a:sym typeface="Wingdings"/>
                        </a:rPr>
                        <a:t></a:t>
                      </a:r>
                      <a:endParaRPr lang="en-US" sz="1600" baseline="0" dirty="0">
                        <a:effectLst/>
                        <a:latin typeface="Calibri"/>
                        <a:ea typeface="Calibri"/>
                        <a:cs typeface="Times New Roman"/>
                      </a:endParaRPr>
                    </a:p>
                  </a:txBody>
                  <a:tcPr marL="68580" marR="68580" marT="0" marB="0"/>
                </a:tc>
              </a:tr>
              <a:tr h="279998">
                <a:tc>
                  <a:txBody>
                    <a:bodyPr/>
                    <a:lstStyle/>
                    <a:p>
                      <a:pPr marL="0" marR="0">
                        <a:lnSpc>
                          <a:spcPct val="115000"/>
                        </a:lnSpc>
                        <a:spcBef>
                          <a:spcPts val="0"/>
                        </a:spcBef>
                        <a:spcAft>
                          <a:spcPts val="0"/>
                        </a:spcAft>
                      </a:pPr>
                      <a:r>
                        <a:rPr lang="en-US" sz="1600" baseline="0" dirty="0">
                          <a:effectLst/>
                        </a:rPr>
                        <a:t>33200, 33500 Series Connectivity</a:t>
                      </a:r>
                      <a:endParaRPr lang="en-US" sz="1600" baseline="0" dirty="0">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aseline="0" dirty="0" smtClean="0">
                          <a:effectLst/>
                          <a:sym typeface="Wingdings"/>
                        </a:rPr>
                        <a:t></a:t>
                      </a:r>
                      <a:endParaRPr lang="en-US" sz="1600" baseline="0" dirty="0" smtClean="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aseline="0" dirty="0">
                          <a:effectLst/>
                          <a:sym typeface="Wingdings"/>
                        </a:rPr>
                        <a:t></a:t>
                      </a:r>
                      <a:endParaRPr lang="en-US" sz="1600" baseline="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aseline="0" dirty="0">
                          <a:effectLst/>
                          <a:sym typeface="Wingdings"/>
                        </a:rPr>
                        <a:t></a:t>
                      </a:r>
                      <a:endParaRPr lang="en-US" sz="1600" baseline="0" dirty="0">
                        <a:effectLst/>
                        <a:latin typeface="Calibri"/>
                        <a:ea typeface="Calibri"/>
                        <a:cs typeface="Times New Roman"/>
                      </a:endParaRPr>
                    </a:p>
                  </a:txBody>
                  <a:tcPr marL="68580" marR="68580" marT="0" marB="0"/>
                </a:tc>
              </a:tr>
              <a:tr h="279998">
                <a:tc>
                  <a:txBody>
                    <a:bodyPr/>
                    <a:lstStyle/>
                    <a:p>
                      <a:pPr marL="0" marR="0">
                        <a:lnSpc>
                          <a:spcPct val="115000"/>
                        </a:lnSpc>
                        <a:spcBef>
                          <a:spcPts val="0"/>
                        </a:spcBef>
                        <a:spcAft>
                          <a:spcPts val="0"/>
                        </a:spcAft>
                      </a:pPr>
                      <a:r>
                        <a:rPr lang="en-US" sz="1600" baseline="0" dirty="0">
                          <a:effectLst/>
                        </a:rPr>
                        <a:t>Cut, Copy, Paste w/ </a:t>
                      </a:r>
                      <a:r>
                        <a:rPr lang="en-US" sz="1600" baseline="0" dirty="0" smtClean="0">
                          <a:effectLst/>
                        </a:rPr>
                        <a:t>Excel*</a:t>
                      </a:r>
                      <a:endParaRPr lang="en-US" sz="1600" baseline="0" dirty="0">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aseline="0" dirty="0" smtClean="0">
                          <a:effectLst/>
                          <a:sym typeface="Wingdings"/>
                        </a:rPr>
                        <a:t></a:t>
                      </a:r>
                      <a:endParaRPr lang="en-US" sz="1600" baseline="0" dirty="0" smtClean="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aseline="0" dirty="0">
                          <a:effectLst/>
                          <a:sym typeface="Wingdings"/>
                        </a:rPr>
                        <a:t></a:t>
                      </a:r>
                      <a:endParaRPr lang="en-US" sz="1600" baseline="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aseline="0" dirty="0">
                          <a:effectLst/>
                          <a:sym typeface="Wingdings"/>
                        </a:rPr>
                        <a:t></a:t>
                      </a:r>
                      <a:endParaRPr lang="en-US" sz="1600" baseline="0" dirty="0">
                        <a:effectLst/>
                        <a:latin typeface="Calibri"/>
                        <a:ea typeface="Calibri"/>
                        <a:cs typeface="Times New Roman"/>
                      </a:endParaRPr>
                    </a:p>
                  </a:txBody>
                  <a:tcPr marL="68580" marR="68580" marT="0" marB="0"/>
                </a:tc>
              </a:tr>
              <a:tr h="279998">
                <a:tc>
                  <a:txBody>
                    <a:bodyPr/>
                    <a:lstStyle/>
                    <a:p>
                      <a:pPr marL="0" marR="0">
                        <a:lnSpc>
                          <a:spcPct val="115000"/>
                        </a:lnSpc>
                        <a:spcBef>
                          <a:spcPts val="0"/>
                        </a:spcBef>
                        <a:spcAft>
                          <a:spcPts val="0"/>
                        </a:spcAft>
                      </a:pPr>
                      <a:r>
                        <a:rPr lang="en-US" sz="1600" baseline="0" dirty="0">
                          <a:effectLst/>
                        </a:rPr>
                        <a:t>Waveform Math</a:t>
                      </a:r>
                      <a:endParaRPr lang="en-US" sz="1600" baseline="0" dirty="0">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aseline="0" dirty="0" smtClean="0">
                          <a:effectLst/>
                          <a:sym typeface="Wingdings"/>
                        </a:rPr>
                        <a:t></a:t>
                      </a:r>
                      <a:endParaRPr lang="en-US" sz="1600" baseline="0" dirty="0" smtClean="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aseline="0" dirty="0">
                          <a:effectLst/>
                          <a:sym typeface="Wingdings"/>
                        </a:rPr>
                        <a:t></a:t>
                      </a:r>
                      <a:endParaRPr lang="en-US" sz="1600" baseline="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aseline="0" dirty="0">
                          <a:effectLst/>
                          <a:sym typeface="Wingdings"/>
                        </a:rPr>
                        <a:t></a:t>
                      </a:r>
                      <a:endParaRPr lang="en-US" sz="1600" baseline="0" dirty="0">
                        <a:effectLst/>
                        <a:latin typeface="Calibri"/>
                        <a:ea typeface="Calibri"/>
                        <a:cs typeface="Times New Roman"/>
                      </a:endParaRPr>
                    </a:p>
                  </a:txBody>
                  <a:tcPr marL="68580" marR="68580" marT="0" marB="0"/>
                </a:tc>
              </a:tr>
              <a:tr h="279998">
                <a:tc>
                  <a:txBody>
                    <a:bodyPr/>
                    <a:lstStyle/>
                    <a:p>
                      <a:pPr marL="0" marR="0">
                        <a:lnSpc>
                          <a:spcPct val="115000"/>
                        </a:lnSpc>
                        <a:spcBef>
                          <a:spcPts val="0"/>
                        </a:spcBef>
                        <a:spcAft>
                          <a:spcPts val="0"/>
                        </a:spcAft>
                      </a:pPr>
                      <a:r>
                        <a:rPr lang="en-US" sz="1600" baseline="0" dirty="0">
                          <a:effectLst/>
                        </a:rPr>
                        <a:t>Free Hand</a:t>
                      </a:r>
                      <a:endParaRPr lang="en-US" sz="1600" baseline="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600" baseline="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aseline="0" dirty="0">
                          <a:effectLst/>
                          <a:sym typeface="Wingdings"/>
                        </a:rPr>
                        <a:t></a:t>
                      </a:r>
                      <a:endParaRPr lang="en-US" sz="1600" baseline="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aseline="0" dirty="0">
                          <a:effectLst/>
                          <a:sym typeface="Wingdings"/>
                        </a:rPr>
                        <a:t></a:t>
                      </a:r>
                      <a:endParaRPr lang="en-US" sz="1600" baseline="0" dirty="0">
                        <a:effectLst/>
                        <a:latin typeface="Calibri"/>
                        <a:ea typeface="Calibri"/>
                        <a:cs typeface="Times New Roman"/>
                      </a:endParaRPr>
                    </a:p>
                  </a:txBody>
                  <a:tcPr marL="68580" marR="68580" marT="0" marB="0"/>
                </a:tc>
              </a:tr>
              <a:tr h="279998">
                <a:tc>
                  <a:txBody>
                    <a:bodyPr/>
                    <a:lstStyle/>
                    <a:p>
                      <a:pPr marL="0" marR="0">
                        <a:lnSpc>
                          <a:spcPct val="115000"/>
                        </a:lnSpc>
                        <a:spcBef>
                          <a:spcPts val="0"/>
                        </a:spcBef>
                        <a:spcAft>
                          <a:spcPts val="0"/>
                        </a:spcAft>
                      </a:pPr>
                      <a:r>
                        <a:rPr lang="en-US" sz="1600" baseline="0" dirty="0" smtClean="0">
                          <a:effectLst/>
                        </a:rPr>
                        <a:t>Line </a:t>
                      </a:r>
                      <a:r>
                        <a:rPr lang="en-US" sz="1600" baseline="0" dirty="0">
                          <a:effectLst/>
                        </a:rPr>
                        <a:t>Draw</a:t>
                      </a:r>
                      <a:endParaRPr lang="en-US" sz="1600" baseline="0" dirty="0">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sz="1600" baseline="0" dirty="0" smtClean="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aseline="0" dirty="0">
                          <a:effectLst/>
                          <a:sym typeface="Wingdings"/>
                        </a:rPr>
                        <a:t></a:t>
                      </a:r>
                      <a:endParaRPr lang="en-US" sz="1600" baseline="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aseline="0" dirty="0">
                          <a:effectLst/>
                          <a:sym typeface="Wingdings"/>
                        </a:rPr>
                        <a:t></a:t>
                      </a:r>
                      <a:endParaRPr lang="en-US" sz="1600" baseline="0" dirty="0">
                        <a:effectLst/>
                        <a:latin typeface="Calibri"/>
                        <a:ea typeface="Calibri"/>
                        <a:cs typeface="Times New Roman"/>
                      </a:endParaRPr>
                    </a:p>
                  </a:txBody>
                  <a:tcPr marL="68580" marR="68580" marT="0" marB="0"/>
                </a:tc>
              </a:tr>
              <a:tr h="279998">
                <a:tc>
                  <a:txBody>
                    <a:bodyPr/>
                    <a:lstStyle/>
                    <a:p>
                      <a:pPr marL="0" marR="0">
                        <a:lnSpc>
                          <a:spcPct val="115000"/>
                        </a:lnSpc>
                        <a:spcBef>
                          <a:spcPts val="0"/>
                        </a:spcBef>
                        <a:spcAft>
                          <a:spcPts val="0"/>
                        </a:spcAft>
                      </a:pPr>
                      <a:r>
                        <a:rPr lang="en-US" sz="1600" baseline="0" dirty="0">
                          <a:effectLst/>
                        </a:rPr>
                        <a:t>Complex Waveform Library</a:t>
                      </a:r>
                      <a:endParaRPr lang="en-US" sz="1600" baseline="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600" baseline="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aseline="0" dirty="0">
                          <a:effectLst/>
                        </a:rPr>
                        <a:t> </a:t>
                      </a:r>
                      <a:endParaRPr lang="en-US" sz="1600" baseline="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aseline="0" dirty="0">
                          <a:effectLst/>
                          <a:sym typeface="Wingdings"/>
                        </a:rPr>
                        <a:t></a:t>
                      </a:r>
                      <a:endParaRPr lang="en-US" sz="1600" baseline="0" dirty="0">
                        <a:effectLst/>
                        <a:latin typeface="Calibri"/>
                        <a:ea typeface="Calibri"/>
                        <a:cs typeface="Times New Roman"/>
                      </a:endParaRPr>
                    </a:p>
                  </a:txBody>
                  <a:tcPr marL="68580" marR="68580" marT="0" marB="0"/>
                </a:tc>
              </a:tr>
              <a:tr h="279998">
                <a:tc>
                  <a:txBody>
                    <a:bodyPr/>
                    <a:lstStyle/>
                    <a:p>
                      <a:pPr marL="0" marR="0">
                        <a:lnSpc>
                          <a:spcPct val="115000"/>
                        </a:lnSpc>
                        <a:spcBef>
                          <a:spcPts val="0"/>
                        </a:spcBef>
                        <a:spcAft>
                          <a:spcPts val="0"/>
                        </a:spcAft>
                      </a:pPr>
                      <a:r>
                        <a:rPr lang="en-US" sz="1600" baseline="0" dirty="0">
                          <a:effectLst/>
                        </a:rPr>
                        <a:t>81100 Series Connectivity</a:t>
                      </a:r>
                      <a:endParaRPr lang="en-US" sz="1600" baseline="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600" baseline="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aseline="0" dirty="0">
                          <a:effectLst/>
                        </a:rPr>
                        <a:t> </a:t>
                      </a:r>
                      <a:endParaRPr lang="en-US" sz="1600" baseline="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aseline="0" dirty="0">
                          <a:effectLst/>
                          <a:sym typeface="Wingdings"/>
                        </a:rPr>
                        <a:t></a:t>
                      </a:r>
                      <a:endParaRPr lang="en-US" sz="1600" baseline="0" dirty="0">
                        <a:effectLst/>
                        <a:latin typeface="Calibri"/>
                        <a:ea typeface="Calibri"/>
                        <a:cs typeface="Times New Roman"/>
                      </a:endParaRPr>
                    </a:p>
                  </a:txBody>
                  <a:tcPr marL="68580" marR="68580" marT="0" marB="0"/>
                </a:tc>
              </a:tr>
              <a:tr h="279998">
                <a:tc>
                  <a:txBody>
                    <a:bodyPr/>
                    <a:lstStyle/>
                    <a:p>
                      <a:pPr marL="0" marR="0">
                        <a:lnSpc>
                          <a:spcPct val="115000"/>
                        </a:lnSpc>
                        <a:spcBef>
                          <a:spcPts val="0"/>
                        </a:spcBef>
                        <a:spcAft>
                          <a:spcPts val="0"/>
                        </a:spcAft>
                      </a:pPr>
                      <a:r>
                        <a:rPr lang="en-US" sz="1600" baseline="0" dirty="0">
                          <a:effectLst/>
                        </a:rPr>
                        <a:t>Equation Editor</a:t>
                      </a:r>
                      <a:endParaRPr lang="en-US" sz="1600" baseline="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600" baseline="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aseline="0" dirty="0">
                          <a:effectLst/>
                        </a:rPr>
                        <a:t> </a:t>
                      </a:r>
                      <a:endParaRPr lang="en-US" sz="1600" baseline="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aseline="0" dirty="0">
                          <a:effectLst/>
                          <a:sym typeface="Wingdings"/>
                        </a:rPr>
                        <a:t></a:t>
                      </a:r>
                      <a:endParaRPr lang="en-US" sz="1600" baseline="0" dirty="0">
                        <a:effectLst/>
                        <a:latin typeface="Calibri"/>
                        <a:ea typeface="Calibri"/>
                        <a:cs typeface="Times New Roman"/>
                      </a:endParaRPr>
                    </a:p>
                  </a:txBody>
                  <a:tcPr marL="68580" marR="68580" marT="0" marB="0"/>
                </a:tc>
              </a:tr>
              <a:tr h="279998">
                <a:tc>
                  <a:txBody>
                    <a:bodyPr/>
                    <a:lstStyle/>
                    <a:p>
                      <a:pPr marL="0" marR="0">
                        <a:lnSpc>
                          <a:spcPct val="115000"/>
                        </a:lnSpc>
                        <a:spcBef>
                          <a:spcPts val="0"/>
                        </a:spcBef>
                        <a:spcAft>
                          <a:spcPts val="0"/>
                        </a:spcAft>
                      </a:pPr>
                      <a:r>
                        <a:rPr lang="en-US" sz="1600" baseline="0" dirty="0">
                          <a:effectLst/>
                        </a:rPr>
                        <a:t>Point </a:t>
                      </a:r>
                      <a:r>
                        <a:rPr lang="en-US" sz="1600" baseline="0" dirty="0" smtClean="0">
                          <a:effectLst/>
                        </a:rPr>
                        <a:t>Draw**</a:t>
                      </a:r>
                      <a:endParaRPr lang="en-US" sz="1600" baseline="0" dirty="0">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aseline="0" dirty="0" smtClean="0">
                          <a:effectLst/>
                          <a:sym typeface="Wingdings"/>
                        </a:rPr>
                        <a:t></a:t>
                      </a:r>
                      <a:endParaRPr lang="en-US" sz="1600" baseline="0" dirty="0" smtClean="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aseline="0" dirty="0">
                          <a:effectLst/>
                        </a:rPr>
                        <a:t> </a:t>
                      </a:r>
                      <a:endParaRPr lang="en-US" sz="1600" baseline="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aseline="0" dirty="0">
                          <a:effectLst/>
                          <a:sym typeface="Wingdings"/>
                        </a:rPr>
                        <a:t></a:t>
                      </a:r>
                      <a:endParaRPr lang="en-US" sz="1600" baseline="0" dirty="0">
                        <a:effectLst/>
                        <a:latin typeface="Calibri"/>
                        <a:ea typeface="Calibri"/>
                        <a:cs typeface="Times New Roman"/>
                      </a:endParaRPr>
                    </a:p>
                  </a:txBody>
                  <a:tcPr marL="68580" marR="68580" marT="0" marB="0"/>
                </a:tc>
              </a:tr>
              <a:tr h="279998">
                <a:tc>
                  <a:txBody>
                    <a:bodyPr/>
                    <a:lstStyle/>
                    <a:p>
                      <a:pPr marL="0" marR="0">
                        <a:lnSpc>
                          <a:spcPct val="115000"/>
                        </a:lnSpc>
                        <a:spcBef>
                          <a:spcPts val="0"/>
                        </a:spcBef>
                        <a:spcAft>
                          <a:spcPts val="0"/>
                        </a:spcAft>
                      </a:pPr>
                      <a:r>
                        <a:rPr lang="en-US" sz="1600" baseline="0" dirty="0">
                          <a:effectLst/>
                        </a:rPr>
                        <a:t>FFT, CCDF, and Constellation Diagram </a:t>
                      </a:r>
                      <a:endParaRPr lang="en-US" sz="1600" baseline="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600" baseline="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aseline="0" dirty="0">
                          <a:effectLst/>
                        </a:rPr>
                        <a:t> </a:t>
                      </a:r>
                      <a:endParaRPr lang="en-US" sz="1600" baseline="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aseline="0" dirty="0">
                          <a:effectLst/>
                          <a:sym typeface="Wingdings"/>
                        </a:rPr>
                        <a:t></a:t>
                      </a:r>
                      <a:endParaRPr lang="en-US" sz="1600" baseline="0" dirty="0">
                        <a:effectLst/>
                        <a:latin typeface="Calibri"/>
                        <a:ea typeface="Calibri"/>
                        <a:cs typeface="Times New Roman"/>
                      </a:endParaRPr>
                    </a:p>
                  </a:txBody>
                  <a:tcPr marL="68580" marR="68580" marT="0" marB="0"/>
                </a:tc>
              </a:tr>
              <a:tr h="279998">
                <a:tc>
                  <a:txBody>
                    <a:bodyPr/>
                    <a:lstStyle/>
                    <a:p>
                      <a:pPr marL="0" marR="0">
                        <a:lnSpc>
                          <a:spcPct val="115000"/>
                        </a:lnSpc>
                        <a:spcBef>
                          <a:spcPts val="0"/>
                        </a:spcBef>
                        <a:spcAft>
                          <a:spcPts val="0"/>
                        </a:spcAft>
                      </a:pPr>
                      <a:r>
                        <a:rPr lang="en-US" sz="1600" baseline="0" dirty="0">
                          <a:effectLst/>
                        </a:rPr>
                        <a:t>Filters</a:t>
                      </a:r>
                      <a:endParaRPr lang="en-US" sz="1600" baseline="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600" baseline="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aseline="0" dirty="0">
                          <a:effectLst/>
                        </a:rPr>
                        <a:t> </a:t>
                      </a:r>
                      <a:endParaRPr lang="en-US" sz="1600" baseline="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aseline="0" dirty="0">
                          <a:effectLst/>
                          <a:sym typeface="Wingdings"/>
                        </a:rPr>
                        <a:t></a:t>
                      </a:r>
                      <a:endParaRPr lang="en-US" sz="1600" baseline="0" dirty="0">
                        <a:effectLst/>
                        <a:latin typeface="Calibri"/>
                        <a:ea typeface="Calibri"/>
                        <a:cs typeface="Times New Roman"/>
                      </a:endParaRPr>
                    </a:p>
                  </a:txBody>
                  <a:tcPr marL="68580" marR="68580" marT="0" marB="0"/>
                </a:tc>
              </a:tr>
              <a:tr h="279998">
                <a:tc>
                  <a:txBody>
                    <a:bodyPr/>
                    <a:lstStyle/>
                    <a:p>
                      <a:pPr marL="0" marR="0">
                        <a:lnSpc>
                          <a:spcPct val="115000"/>
                        </a:lnSpc>
                        <a:spcBef>
                          <a:spcPts val="0"/>
                        </a:spcBef>
                        <a:spcAft>
                          <a:spcPts val="0"/>
                        </a:spcAft>
                      </a:pPr>
                      <a:r>
                        <a:rPr lang="en-US" sz="1600" baseline="0" dirty="0">
                          <a:effectLst/>
                        </a:rPr>
                        <a:t>Windowing Functions</a:t>
                      </a:r>
                      <a:endParaRPr lang="en-US" sz="1600" baseline="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600" baseline="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aseline="0" dirty="0">
                          <a:effectLst/>
                        </a:rPr>
                        <a:t> </a:t>
                      </a:r>
                      <a:endParaRPr lang="en-US" sz="1600" baseline="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aseline="0" dirty="0">
                          <a:effectLst/>
                          <a:sym typeface="Wingdings"/>
                        </a:rPr>
                        <a:t></a:t>
                      </a:r>
                      <a:endParaRPr lang="en-US" sz="1600" baseline="0" dirty="0">
                        <a:effectLst/>
                        <a:latin typeface="Calibri"/>
                        <a:ea typeface="Calibri"/>
                        <a:cs typeface="Times New Roman"/>
                      </a:endParaRPr>
                    </a:p>
                  </a:txBody>
                  <a:tcPr marL="68580" marR="68580" marT="0" marB="0"/>
                </a:tc>
              </a:tr>
              <a:tr h="279998">
                <a:tc>
                  <a:txBody>
                    <a:bodyPr/>
                    <a:lstStyle/>
                    <a:p>
                      <a:pPr marL="0" marR="0">
                        <a:lnSpc>
                          <a:spcPct val="115000"/>
                        </a:lnSpc>
                        <a:spcBef>
                          <a:spcPts val="0"/>
                        </a:spcBef>
                        <a:spcAft>
                          <a:spcPts val="0"/>
                        </a:spcAft>
                      </a:pPr>
                      <a:r>
                        <a:rPr lang="en-US" sz="1600" baseline="0" dirty="0">
                          <a:effectLst/>
                        </a:rPr>
                        <a:t>Dual Channel Operation</a:t>
                      </a:r>
                      <a:endParaRPr lang="en-US" sz="1600" baseline="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600" baseline="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aseline="0" dirty="0">
                          <a:effectLst/>
                        </a:rPr>
                        <a:t> </a:t>
                      </a:r>
                      <a:endParaRPr lang="en-US" sz="1600" baseline="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aseline="0" dirty="0">
                          <a:effectLst/>
                          <a:sym typeface="Wingdings"/>
                        </a:rPr>
                        <a:t></a:t>
                      </a:r>
                      <a:endParaRPr lang="en-US" sz="1600" baseline="0" dirty="0">
                        <a:effectLst/>
                        <a:latin typeface="Calibri"/>
                        <a:ea typeface="Calibri"/>
                        <a:cs typeface="Times New Roman"/>
                      </a:endParaRPr>
                    </a:p>
                  </a:txBody>
                  <a:tcPr marL="68580" marR="68580" marT="0" marB="0"/>
                </a:tc>
              </a:tr>
            </a:tbl>
          </a:graphicData>
        </a:graphic>
      </p:graphicFrame>
      <p:sp>
        <p:nvSpPr>
          <p:cNvPr id="8" name="TextBox 7"/>
          <p:cNvSpPr txBox="1"/>
          <p:nvPr/>
        </p:nvSpPr>
        <p:spPr>
          <a:xfrm>
            <a:off x="457200" y="5867400"/>
            <a:ext cx="4314001" cy="400110"/>
          </a:xfrm>
          <a:prstGeom prst="rect">
            <a:avLst/>
          </a:prstGeom>
          <a:noFill/>
        </p:spPr>
        <p:txBody>
          <a:bodyPr wrap="none" rtlCol="0">
            <a:spAutoFit/>
          </a:bodyPr>
          <a:lstStyle/>
          <a:p>
            <a:r>
              <a:rPr lang="en-US" sz="1000" dirty="0" smtClean="0"/>
              <a:t>*Built-in Waveform Editor does not use Excel but can cut, copy and paste</a:t>
            </a:r>
          </a:p>
          <a:p>
            <a:r>
              <a:rPr lang="en-US" sz="1000" dirty="0" smtClean="0"/>
              <a:t>**Limited functionality in Built0in Waveform Editor </a:t>
            </a:r>
            <a:endParaRPr lang="en-US" sz="1000"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18</a:t>
            </a:fld>
            <a:endParaRPr lang="en-US" dirty="0"/>
          </a:p>
        </p:txBody>
      </p:sp>
    </p:spTree>
    <p:extLst>
      <p:ext uri="{BB962C8B-B14F-4D97-AF65-F5344CB8AC3E}">
        <p14:creationId xmlns:p14="http://schemas.microsoft.com/office/powerpoint/2010/main" val="32976641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22704"/>
            <a:ext cx="8695944" cy="996696"/>
          </a:xfrm>
        </p:spPr>
        <p:txBody>
          <a:bodyPr/>
          <a:lstStyle/>
          <a:p>
            <a:r>
              <a:rPr lang="en-US" dirty="0" smtClean="0"/>
              <a:t>Back Up Slides</a:t>
            </a:r>
            <a:endParaRPr lang="en-US" dirty="0"/>
          </a:p>
        </p:txBody>
      </p:sp>
      <p:sp>
        <p:nvSpPr>
          <p:cNvPr id="4" name="Slide Number Placeholder 3"/>
          <p:cNvSpPr>
            <a:spLocks noGrp="1"/>
          </p:cNvSpPr>
          <p:nvPr>
            <p:ph type="sldNum" sz="quarter" idx="4"/>
          </p:nvPr>
        </p:nvSpPr>
        <p:spPr/>
        <p:txBody>
          <a:bodyPr/>
          <a:lstStyle/>
          <a:p>
            <a:fld id="{793EC66B-EF27-4603-8557-B6CFD2D77735}"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5"/>
          <p:cNvGraphicFramePr>
            <a:graphicFrameLocks noChangeAspect="1"/>
          </p:cNvGraphicFramePr>
          <p:nvPr/>
        </p:nvGraphicFramePr>
        <p:xfrm>
          <a:off x="838200" y="1936750"/>
          <a:ext cx="2117725" cy="1173163"/>
        </p:xfrm>
        <a:graphic>
          <a:graphicData uri="http://schemas.openxmlformats.org/presentationml/2006/ole">
            <mc:AlternateContent xmlns:mc="http://schemas.openxmlformats.org/markup-compatibility/2006">
              <mc:Choice xmlns:v="urn:schemas-microsoft-com:vml" Requires="v">
                <p:oleObj spid="_x0000_s4100" name="Photo Editor Photo" r:id="rId4" imgW="1417443" imgH="784762" progId="">
                  <p:embed/>
                </p:oleObj>
              </mc:Choice>
              <mc:Fallback>
                <p:oleObj name="Photo Editor Photo" r:id="rId4" imgW="1417443" imgH="784762"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936750"/>
                        <a:ext cx="2117725" cy="1173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Box 9"/>
          <p:cNvSpPr txBox="1">
            <a:spLocks noChangeArrowheads="1"/>
          </p:cNvSpPr>
          <p:nvPr/>
        </p:nvSpPr>
        <p:spPr bwMode="auto">
          <a:xfrm>
            <a:off x="3309938" y="2016125"/>
            <a:ext cx="5394325" cy="1108075"/>
          </a:xfrm>
          <a:prstGeom prst="rect">
            <a:avLst/>
          </a:prstGeom>
          <a:noFill/>
          <a:ln w="19050">
            <a:noFill/>
            <a:miter lim="800000"/>
            <a:headEnd/>
            <a:tailEnd/>
          </a:ln>
          <a:effectLst/>
        </p:spPr>
        <p:txBody>
          <a:bodyPr lIns="0" tIns="0" rIns="0" bIns="0">
            <a:spAutoFit/>
          </a:bodyPr>
          <a:lstStyle/>
          <a:p>
            <a:pPr>
              <a:spcAft>
                <a:spcPts val="600"/>
              </a:spcAft>
              <a:defRPr/>
            </a:pPr>
            <a:r>
              <a:rPr lang="en-US" sz="1800" dirty="0">
                <a:solidFill>
                  <a:srgbClr val="000000"/>
                </a:solidFill>
                <a:latin typeface="+mj-lt"/>
              </a:rPr>
              <a:t>Over 70 years ago Bill Hewlett and Dave Packard designed and built the first HP instrument, the 200A Audio Oscillator.  It was the first in a long line of signal sources from HP and Agilent.</a:t>
            </a:r>
            <a:endParaRPr lang="en-US" sz="1800" dirty="0">
              <a:latin typeface="+mj-lt"/>
            </a:endParaRPr>
          </a:p>
        </p:txBody>
      </p:sp>
      <p:grpSp>
        <p:nvGrpSpPr>
          <p:cNvPr id="2" name="Group 14"/>
          <p:cNvGrpSpPr/>
          <p:nvPr/>
        </p:nvGrpSpPr>
        <p:grpSpPr>
          <a:xfrm>
            <a:off x="838200" y="3429000"/>
            <a:ext cx="7285649" cy="404812"/>
            <a:chOff x="911225" y="3243263"/>
            <a:chExt cx="7285649" cy="404812"/>
          </a:xfrm>
        </p:grpSpPr>
        <p:sp>
          <p:nvSpPr>
            <p:cNvPr id="16" name="Line 11"/>
            <p:cNvSpPr>
              <a:spLocks noChangeShapeType="1"/>
            </p:cNvSpPr>
            <p:nvPr/>
          </p:nvSpPr>
          <p:spPr bwMode="auto">
            <a:xfrm>
              <a:off x="1524000" y="3243263"/>
              <a:ext cx="0" cy="342900"/>
            </a:xfrm>
            <a:prstGeom prst="line">
              <a:avLst/>
            </a:prstGeom>
            <a:noFill/>
            <a:ln w="19050">
              <a:solidFill>
                <a:schemeClr val="tx2"/>
              </a:solidFill>
              <a:round/>
              <a:headEnd/>
              <a:tailEnd/>
            </a:ln>
          </p:spPr>
          <p:txBody>
            <a:bodyPr wrap="none" lIns="0" tIns="0" rIns="0" bIns="0" anchor="ctr"/>
            <a:lstStyle/>
            <a:p>
              <a:endParaRPr lang="en-US" dirty="0"/>
            </a:p>
          </p:txBody>
        </p:sp>
        <p:sp>
          <p:nvSpPr>
            <p:cNvPr id="17" name="Line 12"/>
            <p:cNvSpPr>
              <a:spLocks noChangeShapeType="1"/>
            </p:cNvSpPr>
            <p:nvPr/>
          </p:nvSpPr>
          <p:spPr bwMode="auto">
            <a:xfrm>
              <a:off x="2362200" y="3243263"/>
              <a:ext cx="0" cy="342900"/>
            </a:xfrm>
            <a:prstGeom prst="line">
              <a:avLst/>
            </a:prstGeom>
            <a:noFill/>
            <a:ln w="19050">
              <a:solidFill>
                <a:schemeClr val="tx2"/>
              </a:solidFill>
              <a:round/>
              <a:headEnd/>
              <a:tailEnd/>
            </a:ln>
          </p:spPr>
          <p:txBody>
            <a:bodyPr wrap="none" lIns="0" tIns="0" rIns="0" bIns="0" anchor="ctr"/>
            <a:lstStyle/>
            <a:p>
              <a:endParaRPr lang="en-US" dirty="0"/>
            </a:p>
          </p:txBody>
        </p:sp>
        <p:sp>
          <p:nvSpPr>
            <p:cNvPr id="18" name="Line 13"/>
            <p:cNvSpPr>
              <a:spLocks noChangeShapeType="1"/>
            </p:cNvSpPr>
            <p:nvPr/>
          </p:nvSpPr>
          <p:spPr bwMode="auto">
            <a:xfrm>
              <a:off x="3246438" y="3263900"/>
              <a:ext cx="0" cy="342900"/>
            </a:xfrm>
            <a:prstGeom prst="line">
              <a:avLst/>
            </a:prstGeom>
            <a:noFill/>
            <a:ln w="19050">
              <a:solidFill>
                <a:schemeClr val="tx2"/>
              </a:solidFill>
              <a:round/>
              <a:headEnd/>
              <a:tailEnd/>
            </a:ln>
          </p:spPr>
          <p:txBody>
            <a:bodyPr wrap="none" lIns="0" tIns="0" rIns="0" bIns="0" anchor="ctr"/>
            <a:lstStyle/>
            <a:p>
              <a:endParaRPr lang="en-US" dirty="0"/>
            </a:p>
          </p:txBody>
        </p:sp>
        <p:sp>
          <p:nvSpPr>
            <p:cNvPr id="19" name="Line 17"/>
            <p:cNvSpPr>
              <a:spLocks noChangeShapeType="1"/>
            </p:cNvSpPr>
            <p:nvPr/>
          </p:nvSpPr>
          <p:spPr bwMode="auto">
            <a:xfrm>
              <a:off x="4913313" y="3243263"/>
              <a:ext cx="0" cy="342900"/>
            </a:xfrm>
            <a:prstGeom prst="line">
              <a:avLst/>
            </a:prstGeom>
            <a:noFill/>
            <a:ln w="19050">
              <a:solidFill>
                <a:schemeClr val="tx2"/>
              </a:solidFill>
              <a:round/>
              <a:headEnd/>
              <a:tailEnd/>
            </a:ln>
          </p:spPr>
          <p:txBody>
            <a:bodyPr wrap="none" lIns="0" tIns="0" rIns="0" bIns="0" anchor="ctr"/>
            <a:lstStyle/>
            <a:p>
              <a:endParaRPr lang="en-US" dirty="0"/>
            </a:p>
          </p:txBody>
        </p:sp>
        <p:sp>
          <p:nvSpPr>
            <p:cNvPr id="20" name="Text Box 30"/>
            <p:cNvSpPr txBox="1">
              <a:spLocks noChangeArrowheads="1"/>
            </p:cNvSpPr>
            <p:nvPr/>
          </p:nvSpPr>
          <p:spPr bwMode="auto">
            <a:xfrm>
              <a:off x="911225" y="3319463"/>
              <a:ext cx="7285649" cy="215444"/>
            </a:xfrm>
            <a:prstGeom prst="rect">
              <a:avLst/>
            </a:prstGeom>
            <a:noFill/>
            <a:ln w="19050">
              <a:noFill/>
              <a:miter lim="800000"/>
              <a:headEnd/>
              <a:tailEnd/>
            </a:ln>
          </p:spPr>
          <p:txBody>
            <a:bodyPr wrap="none" lIns="0" tIns="0" rIns="0" bIns="0">
              <a:spAutoFit/>
            </a:bodyPr>
            <a:lstStyle/>
            <a:p>
              <a:r>
                <a:rPr lang="en-US" sz="1400" b="1" dirty="0" smtClean="0">
                  <a:solidFill>
                    <a:srgbClr val="00B050"/>
                  </a:solidFill>
                </a:rPr>
                <a:t>1938</a:t>
              </a:r>
              <a:r>
                <a:rPr lang="en-US" sz="1400" b="1" dirty="0" smtClean="0">
                  <a:solidFill>
                    <a:srgbClr val="00CC66"/>
                  </a:solidFill>
                </a:rPr>
                <a:t>        </a:t>
              </a:r>
              <a:r>
                <a:rPr lang="en-US" sz="1400" b="1" dirty="0" smtClean="0">
                  <a:solidFill>
                    <a:srgbClr val="FF9900"/>
                  </a:solidFill>
                </a:rPr>
                <a:t>1940         1950          1960       1970        1980          1990          2000         </a:t>
              </a:r>
              <a:r>
                <a:rPr lang="en-US" sz="1400" b="1" dirty="0" smtClean="0">
                  <a:solidFill>
                    <a:srgbClr val="00B050"/>
                  </a:solidFill>
                </a:rPr>
                <a:t>2012</a:t>
              </a:r>
              <a:endParaRPr lang="en-US" sz="1400" b="1" dirty="0">
                <a:solidFill>
                  <a:srgbClr val="00B050"/>
                </a:solidFill>
                <a:latin typeface="Times New Roman" pitchFamily="18" charset="0"/>
              </a:endParaRPr>
            </a:p>
          </p:txBody>
        </p:sp>
        <p:sp>
          <p:nvSpPr>
            <p:cNvPr id="21" name="Line 131"/>
            <p:cNvSpPr>
              <a:spLocks noChangeShapeType="1"/>
            </p:cNvSpPr>
            <p:nvPr/>
          </p:nvSpPr>
          <p:spPr bwMode="auto">
            <a:xfrm>
              <a:off x="4098925" y="3260725"/>
              <a:ext cx="0" cy="342900"/>
            </a:xfrm>
            <a:prstGeom prst="line">
              <a:avLst/>
            </a:prstGeom>
            <a:noFill/>
            <a:ln w="19050">
              <a:solidFill>
                <a:schemeClr val="tx2"/>
              </a:solidFill>
              <a:round/>
              <a:headEnd/>
              <a:tailEnd/>
            </a:ln>
          </p:spPr>
          <p:txBody>
            <a:bodyPr wrap="none" lIns="0" tIns="0" rIns="0" bIns="0" anchor="ctr"/>
            <a:lstStyle/>
            <a:p>
              <a:endParaRPr lang="en-US" dirty="0"/>
            </a:p>
          </p:txBody>
        </p:sp>
        <p:sp>
          <p:nvSpPr>
            <p:cNvPr id="22" name="Line 134"/>
            <p:cNvSpPr>
              <a:spLocks noChangeShapeType="1"/>
            </p:cNvSpPr>
            <p:nvPr/>
          </p:nvSpPr>
          <p:spPr bwMode="auto">
            <a:xfrm>
              <a:off x="5764213" y="3270250"/>
              <a:ext cx="0" cy="342900"/>
            </a:xfrm>
            <a:prstGeom prst="line">
              <a:avLst/>
            </a:prstGeom>
            <a:noFill/>
            <a:ln w="19050">
              <a:solidFill>
                <a:schemeClr val="tx2"/>
              </a:solidFill>
              <a:round/>
              <a:headEnd/>
              <a:tailEnd/>
            </a:ln>
          </p:spPr>
          <p:txBody>
            <a:bodyPr wrap="none" lIns="0" tIns="0" rIns="0" bIns="0" anchor="ctr"/>
            <a:lstStyle/>
            <a:p>
              <a:endParaRPr lang="en-US" dirty="0"/>
            </a:p>
          </p:txBody>
        </p:sp>
        <p:sp>
          <p:nvSpPr>
            <p:cNvPr id="23" name="Line 17"/>
            <p:cNvSpPr>
              <a:spLocks noChangeShapeType="1"/>
            </p:cNvSpPr>
            <p:nvPr/>
          </p:nvSpPr>
          <p:spPr bwMode="auto">
            <a:xfrm>
              <a:off x="6553200" y="3278188"/>
              <a:ext cx="0" cy="342900"/>
            </a:xfrm>
            <a:prstGeom prst="line">
              <a:avLst/>
            </a:prstGeom>
            <a:noFill/>
            <a:ln w="19050">
              <a:solidFill>
                <a:schemeClr val="tx2"/>
              </a:solidFill>
              <a:round/>
              <a:headEnd/>
              <a:tailEnd/>
            </a:ln>
          </p:spPr>
          <p:txBody>
            <a:bodyPr wrap="none" lIns="0" tIns="0" rIns="0" bIns="0" anchor="ctr"/>
            <a:lstStyle/>
            <a:p>
              <a:endParaRPr lang="en-US" dirty="0"/>
            </a:p>
          </p:txBody>
        </p:sp>
        <p:sp>
          <p:nvSpPr>
            <p:cNvPr id="24" name="Line 134"/>
            <p:cNvSpPr>
              <a:spLocks noChangeShapeType="1"/>
            </p:cNvSpPr>
            <p:nvPr/>
          </p:nvSpPr>
          <p:spPr bwMode="auto">
            <a:xfrm>
              <a:off x="7404100" y="3305175"/>
              <a:ext cx="0" cy="342900"/>
            </a:xfrm>
            <a:prstGeom prst="line">
              <a:avLst/>
            </a:prstGeom>
            <a:noFill/>
            <a:ln w="19050">
              <a:solidFill>
                <a:schemeClr val="tx2"/>
              </a:solidFill>
              <a:round/>
              <a:headEnd/>
              <a:tailEnd/>
            </a:ln>
          </p:spPr>
          <p:txBody>
            <a:bodyPr wrap="none" lIns="0" tIns="0" rIns="0" bIns="0" anchor="ctr"/>
            <a:lstStyle/>
            <a:p>
              <a:endParaRPr lang="en-US" dirty="0"/>
            </a:p>
          </p:txBody>
        </p:sp>
      </p:grpSp>
      <p:sp>
        <p:nvSpPr>
          <p:cNvPr id="25" name="Line 6"/>
          <p:cNvSpPr>
            <a:spLocks noChangeShapeType="1"/>
          </p:cNvSpPr>
          <p:nvPr/>
        </p:nvSpPr>
        <p:spPr bwMode="auto">
          <a:xfrm>
            <a:off x="609600" y="3733800"/>
            <a:ext cx="7683500" cy="14287"/>
          </a:xfrm>
          <a:prstGeom prst="line">
            <a:avLst/>
          </a:prstGeom>
          <a:noFill/>
          <a:ln w="28575">
            <a:solidFill>
              <a:schemeClr val="tx2"/>
            </a:solidFill>
            <a:round/>
            <a:headEnd/>
            <a:tailEnd type="triangle" w="med" len="med"/>
          </a:ln>
        </p:spPr>
        <p:txBody>
          <a:bodyPr wrap="none" lIns="0" tIns="0" rIns="0" bIns="0" anchor="ctr"/>
          <a:lstStyle/>
          <a:p>
            <a:endParaRPr lang="en-US" dirty="0"/>
          </a:p>
        </p:txBody>
      </p:sp>
      <p:sp>
        <p:nvSpPr>
          <p:cNvPr id="28" name="Title 27"/>
          <p:cNvSpPr>
            <a:spLocks noGrp="1"/>
          </p:cNvSpPr>
          <p:nvPr>
            <p:ph type="title"/>
          </p:nvPr>
        </p:nvSpPr>
        <p:spPr/>
        <p:txBody>
          <a:bodyPr/>
          <a:lstStyle/>
          <a:p>
            <a:r>
              <a:rPr lang="en-US" dirty="0" smtClean="0"/>
              <a:t>A Brief History Lesson</a:t>
            </a:r>
            <a:endParaRPr lang="en-US" dirty="0"/>
          </a:p>
        </p:txBody>
      </p:sp>
      <p:sp>
        <p:nvSpPr>
          <p:cNvPr id="26" name="Slide Number Placeholder 25"/>
          <p:cNvSpPr>
            <a:spLocks noGrp="1"/>
          </p:cNvSpPr>
          <p:nvPr>
            <p:ph type="sldNum" sz="quarter" idx="4"/>
          </p:nvPr>
        </p:nvSpPr>
        <p:spPr/>
        <p:txBody>
          <a:bodyPr/>
          <a:lstStyle/>
          <a:p>
            <a:fld id="{793EC66B-EF27-4603-8557-B6CFD2D77735}" type="slidenum">
              <a:rPr lang="en-US" smtClean="0"/>
              <a:pPr/>
              <a:t>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bwMode="auto">
          <a:xfrm>
            <a:off x="304800" y="2284413"/>
            <a:ext cx="4652962" cy="915987"/>
          </a:xfrm>
          <a:prstGeom prst="rect">
            <a:avLst/>
          </a:prstGeom>
          <a:noFill/>
          <a:ln w="9525">
            <a:noFill/>
            <a:miter lim="800000"/>
            <a:headEnd/>
            <a:tailEnd/>
          </a:ln>
        </p:spPr>
        <p:txBody>
          <a:bodyPr lIns="0" tIns="0" rIns="0" bIns="0"/>
          <a:lstStyle/>
          <a:p>
            <a:pPr eaLnBrk="0" hangingPunct="0">
              <a:spcAft>
                <a:spcPct val="10000"/>
              </a:spcAft>
              <a:defRPr/>
            </a:pPr>
            <a:r>
              <a:rPr lang="en-US" sz="2400" b="1" u="sng" kern="0" dirty="0" smtClean="0">
                <a:latin typeface="+mj-lt"/>
                <a:ea typeface="+mj-ea"/>
                <a:cs typeface="+mj-cs"/>
              </a:rPr>
              <a:t>Agilent 33500B Series</a:t>
            </a:r>
            <a:endParaRPr lang="en-US" sz="2400" b="1" u="sng" kern="0" dirty="0">
              <a:latin typeface="+mj-lt"/>
              <a:ea typeface="+mj-ea"/>
              <a:cs typeface="+mj-cs"/>
            </a:endParaRPr>
          </a:p>
        </p:txBody>
      </p:sp>
      <p:sp>
        <p:nvSpPr>
          <p:cNvPr id="10" name="TextBox 9"/>
          <p:cNvSpPr txBox="1"/>
          <p:nvPr/>
        </p:nvSpPr>
        <p:spPr>
          <a:xfrm>
            <a:off x="146747" y="4724400"/>
            <a:ext cx="2859244" cy="830997"/>
          </a:xfrm>
          <a:prstGeom prst="rect">
            <a:avLst/>
          </a:prstGeom>
          <a:noFill/>
        </p:spPr>
        <p:txBody>
          <a:bodyPr wrap="none" rtlCol="0">
            <a:spAutoFit/>
          </a:bodyPr>
          <a:lstStyle/>
          <a:p>
            <a:r>
              <a:rPr lang="en-US" sz="1600" b="1" dirty="0" smtClean="0">
                <a:solidFill>
                  <a:schemeClr val="bg1">
                    <a:lumMod val="65000"/>
                  </a:schemeClr>
                </a:solidFill>
              </a:rPr>
              <a:t>33210A 10MHz 1-ch opt Arb</a:t>
            </a:r>
          </a:p>
          <a:p>
            <a:r>
              <a:rPr lang="en-US" sz="1600" b="1" dirty="0" smtClean="0">
                <a:solidFill>
                  <a:schemeClr val="bg1">
                    <a:lumMod val="65000"/>
                  </a:schemeClr>
                </a:solidFill>
              </a:rPr>
              <a:t>33220A 20MHz 1-ch + Arb</a:t>
            </a:r>
          </a:p>
          <a:p>
            <a:r>
              <a:rPr lang="en-US" sz="1600" b="1" dirty="0" smtClean="0">
                <a:solidFill>
                  <a:schemeClr val="bg1">
                    <a:lumMod val="65000"/>
                  </a:schemeClr>
                </a:solidFill>
              </a:rPr>
              <a:t>33250A 80MHz 1-ch + Arb</a:t>
            </a:r>
            <a:endParaRPr lang="en-US" sz="1600" b="1" dirty="0">
              <a:solidFill>
                <a:schemeClr val="bg1">
                  <a:lumMod val="65000"/>
                </a:schemeClr>
              </a:solidFill>
            </a:endParaRPr>
          </a:p>
        </p:txBody>
      </p:sp>
      <p:sp>
        <p:nvSpPr>
          <p:cNvPr id="12" name="TextBox 11"/>
          <p:cNvSpPr txBox="1"/>
          <p:nvPr/>
        </p:nvSpPr>
        <p:spPr>
          <a:xfrm>
            <a:off x="3205492" y="4857929"/>
            <a:ext cx="2660472" cy="584775"/>
          </a:xfrm>
          <a:prstGeom prst="rect">
            <a:avLst/>
          </a:prstGeom>
          <a:noFill/>
        </p:spPr>
        <p:txBody>
          <a:bodyPr wrap="none" rtlCol="0">
            <a:spAutoFit/>
          </a:bodyPr>
          <a:lstStyle/>
          <a:p>
            <a:r>
              <a:rPr lang="en-US" sz="1600" b="1" dirty="0" smtClean="0">
                <a:solidFill>
                  <a:srgbClr val="FF0000"/>
                </a:solidFill>
              </a:rPr>
              <a:t>33521A 30MHz 1-ch + Arb</a:t>
            </a:r>
          </a:p>
          <a:p>
            <a:r>
              <a:rPr lang="en-US" sz="1600" b="1" dirty="0" smtClean="0">
                <a:solidFill>
                  <a:srgbClr val="FF0000"/>
                </a:solidFill>
              </a:rPr>
              <a:t>33522A 30MHz 2-ch + Arb</a:t>
            </a:r>
          </a:p>
        </p:txBody>
      </p:sp>
      <p:sp>
        <p:nvSpPr>
          <p:cNvPr id="13" name="Rectangle 12"/>
          <p:cNvSpPr/>
          <p:nvPr/>
        </p:nvSpPr>
        <p:spPr bwMode="auto">
          <a:xfrm>
            <a:off x="152400" y="5029200"/>
            <a:ext cx="2514600" cy="228600"/>
          </a:xfrm>
          <a:prstGeom prst="rect">
            <a:avLst/>
          </a:prstGeom>
          <a:noFill/>
          <a:ln w="12700" cap="flat" cmpd="sng" algn="ctr">
            <a:solidFill>
              <a:schemeClr val="accent1"/>
            </a:solidFill>
            <a:prstDash val="dash"/>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17" name="Straight Arrow Connector 16"/>
          <p:cNvCxnSpPr/>
          <p:nvPr/>
        </p:nvCxnSpPr>
        <p:spPr bwMode="auto">
          <a:xfrm>
            <a:off x="2667000" y="5162729"/>
            <a:ext cx="3276600" cy="18871"/>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sp>
        <p:nvSpPr>
          <p:cNvPr id="16" name="Slide Number Placeholder 15"/>
          <p:cNvSpPr>
            <a:spLocks noGrp="1"/>
          </p:cNvSpPr>
          <p:nvPr>
            <p:ph type="sldNum" sz="quarter" idx="4"/>
          </p:nvPr>
        </p:nvSpPr>
        <p:spPr/>
        <p:txBody>
          <a:bodyPr/>
          <a:lstStyle/>
          <a:p>
            <a:fld id="{793EC66B-EF27-4603-8557-B6CFD2D77735}" type="slidenum">
              <a:rPr lang="en-US" smtClean="0"/>
              <a:pPr/>
              <a:t>20</a:t>
            </a:fld>
            <a:endParaRPr lang="en-US" dirty="0"/>
          </a:p>
        </p:txBody>
      </p:sp>
      <p:sp>
        <p:nvSpPr>
          <p:cNvPr id="20" name="Wave 19"/>
          <p:cNvSpPr/>
          <p:nvPr/>
        </p:nvSpPr>
        <p:spPr>
          <a:xfrm>
            <a:off x="1371600" y="914400"/>
            <a:ext cx="5943600" cy="1371600"/>
          </a:xfrm>
          <a:prstGeom prst="wave">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Launching Aug 21, 2012</a:t>
            </a:r>
            <a:endParaRPr lang="en-US" sz="2800" b="1" dirty="0">
              <a:solidFill>
                <a:schemeClr val="tx1"/>
              </a:solidFill>
            </a:endParaRPr>
          </a:p>
        </p:txBody>
      </p:sp>
      <p:sp>
        <p:nvSpPr>
          <p:cNvPr id="24" name="TextBox 23"/>
          <p:cNvSpPr txBox="1"/>
          <p:nvPr/>
        </p:nvSpPr>
        <p:spPr>
          <a:xfrm>
            <a:off x="6089742" y="3881497"/>
            <a:ext cx="2668103" cy="2062103"/>
          </a:xfrm>
          <a:prstGeom prst="rect">
            <a:avLst/>
          </a:prstGeom>
          <a:noFill/>
        </p:spPr>
        <p:txBody>
          <a:bodyPr wrap="none" rtlCol="0">
            <a:spAutoFit/>
          </a:bodyPr>
          <a:lstStyle/>
          <a:p>
            <a:r>
              <a:rPr lang="en-US" sz="1600" b="1" dirty="0" smtClean="0"/>
              <a:t>33509B 20MHz 1-ch</a:t>
            </a:r>
          </a:p>
          <a:p>
            <a:r>
              <a:rPr lang="en-US" sz="1600" b="1" dirty="0" smtClean="0"/>
              <a:t>33510B 20MHz 2-ch</a:t>
            </a:r>
          </a:p>
          <a:p>
            <a:r>
              <a:rPr lang="en-US" sz="1600" b="1" dirty="0" smtClean="0"/>
              <a:t>33511B 20MHz 1-ch + Arb</a:t>
            </a:r>
          </a:p>
          <a:p>
            <a:r>
              <a:rPr lang="en-US" sz="1600" b="1" dirty="0" smtClean="0"/>
              <a:t>33512B 20MHz 2-ch + Arb</a:t>
            </a:r>
          </a:p>
          <a:p>
            <a:r>
              <a:rPr lang="en-US" sz="1600" b="1" dirty="0" smtClean="0"/>
              <a:t>33519B 30MHz 1-ch</a:t>
            </a:r>
          </a:p>
          <a:p>
            <a:r>
              <a:rPr lang="en-US" sz="1600" b="1" dirty="0" smtClean="0"/>
              <a:t>33520B 30MHz 2-ch</a:t>
            </a:r>
          </a:p>
          <a:p>
            <a:r>
              <a:rPr lang="en-US" sz="1600" b="1" dirty="0" smtClean="0"/>
              <a:t>33521B 30MHz 1-ch + Arb</a:t>
            </a:r>
          </a:p>
          <a:p>
            <a:r>
              <a:rPr lang="en-US" sz="1600" b="1" dirty="0" smtClean="0"/>
              <a:t>33522B 30MHz 2-ch + Arb</a:t>
            </a:r>
          </a:p>
        </p:txBody>
      </p:sp>
      <p:sp>
        <p:nvSpPr>
          <p:cNvPr id="25" name="Rectangle 24"/>
          <p:cNvSpPr/>
          <p:nvPr/>
        </p:nvSpPr>
        <p:spPr bwMode="auto">
          <a:xfrm>
            <a:off x="6019800" y="3810000"/>
            <a:ext cx="2743200" cy="2209800"/>
          </a:xfrm>
          <a:prstGeom prst="rect">
            <a:avLst/>
          </a:prstGeom>
          <a:noFill/>
          <a:ln w="12700" cap="flat" cmpd="sng" algn="ctr">
            <a:solidFill>
              <a:schemeClr val="accent1"/>
            </a:solidFill>
            <a:prstDash val="dash"/>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29" name="TextBox 28"/>
          <p:cNvSpPr txBox="1"/>
          <p:nvPr/>
        </p:nvSpPr>
        <p:spPr>
          <a:xfrm>
            <a:off x="457200" y="2819400"/>
            <a:ext cx="4899611" cy="1754326"/>
          </a:xfrm>
          <a:prstGeom prst="rect">
            <a:avLst/>
          </a:prstGeom>
          <a:noFill/>
        </p:spPr>
        <p:txBody>
          <a:bodyPr wrap="none" rtlCol="0">
            <a:spAutoFit/>
          </a:bodyPr>
          <a:lstStyle/>
          <a:p>
            <a:r>
              <a:rPr lang="en-US" dirty="0" smtClean="0"/>
              <a:t>Introducing True</a:t>
            </a:r>
            <a:r>
              <a:rPr lang="en-US" i="1" dirty="0" smtClean="0"/>
              <a:t>form</a:t>
            </a:r>
            <a:r>
              <a:rPr lang="en-US" dirty="0" smtClean="0"/>
              <a:t> technology</a:t>
            </a:r>
          </a:p>
          <a:p>
            <a:pPr lvl="0"/>
            <a:r>
              <a:rPr lang="en-US" dirty="0" smtClean="0"/>
              <a:t>Value choices and more price points</a:t>
            </a:r>
          </a:p>
          <a:p>
            <a:pPr lvl="0"/>
            <a:r>
              <a:rPr lang="en-US" dirty="0" smtClean="0"/>
              <a:t>Software upgradeability, investment protection</a:t>
            </a:r>
          </a:p>
          <a:p>
            <a:pPr lvl="0"/>
            <a:r>
              <a:rPr lang="en-US" dirty="0" smtClean="0"/>
              <a:t>Clear replacement for 33220A @ 20 MHz</a:t>
            </a:r>
          </a:p>
          <a:p>
            <a:pPr lvl="0"/>
            <a:r>
              <a:rPr lang="en-US" dirty="0" smtClean="0"/>
              <a:t>New e-tools, application add-ons</a:t>
            </a:r>
          </a:p>
          <a:p>
            <a:endParaRPr lang="en-US" dirty="0"/>
          </a:p>
        </p:txBody>
      </p:sp>
      <p:sp>
        <p:nvSpPr>
          <p:cNvPr id="15" name="Title 16"/>
          <p:cNvSpPr>
            <a:spLocks noGrp="1"/>
          </p:cNvSpPr>
          <p:nvPr>
            <p:ph type="title"/>
          </p:nvPr>
        </p:nvSpPr>
        <p:spPr>
          <a:xfrm>
            <a:off x="228600" y="338328"/>
            <a:ext cx="8695944" cy="996696"/>
          </a:xfrm>
        </p:spPr>
        <p:txBody>
          <a:bodyPr/>
          <a:lstStyle/>
          <a:p>
            <a:r>
              <a:rPr lang="en-US" dirty="0" smtClean="0"/>
              <a:t>What You Can Buy</a:t>
            </a:r>
            <a:endParaRPr lang="en-US" dirty="0"/>
          </a:p>
        </p:txBody>
      </p:sp>
      <p:sp>
        <p:nvSpPr>
          <p:cNvPr id="18" name="TextBox 17"/>
          <p:cNvSpPr txBox="1"/>
          <p:nvPr/>
        </p:nvSpPr>
        <p:spPr>
          <a:xfrm>
            <a:off x="4495800" y="2438400"/>
            <a:ext cx="4114800" cy="1200329"/>
          </a:xfrm>
          <a:prstGeom prst="rect">
            <a:avLst/>
          </a:prstGeom>
          <a:noFill/>
        </p:spPr>
        <p:txBody>
          <a:bodyPr wrap="square" rtlCol="0">
            <a:spAutoFit/>
          </a:bodyPr>
          <a:lstStyle/>
          <a:p>
            <a:pPr algn="r"/>
            <a:r>
              <a:rPr lang="en-US" b="1" dirty="0" smtClean="0"/>
              <a:t>On Aug 21, 2012, also announcing </a:t>
            </a:r>
            <a:r>
              <a:rPr lang="en-US" b="1" dirty="0" smtClean="0">
                <a:solidFill>
                  <a:srgbClr val="FF0000"/>
                </a:solidFill>
              </a:rPr>
              <a:t>discontinuance</a:t>
            </a:r>
            <a:r>
              <a:rPr lang="en-US" b="1" dirty="0" smtClean="0"/>
              <a:t> of the </a:t>
            </a:r>
          </a:p>
          <a:p>
            <a:pPr algn="r"/>
            <a:r>
              <a:rPr lang="en-US" b="1" dirty="0" smtClean="0"/>
              <a:t>Agilent </a:t>
            </a:r>
            <a:r>
              <a:rPr lang="en-US" b="1" dirty="0" smtClean="0">
                <a:solidFill>
                  <a:srgbClr val="FF0000"/>
                </a:solidFill>
              </a:rPr>
              <a:t>33521A </a:t>
            </a:r>
            <a:r>
              <a:rPr lang="en-US" b="1" dirty="0" smtClean="0"/>
              <a:t>and</a:t>
            </a:r>
            <a:r>
              <a:rPr lang="en-US" b="1" dirty="0" smtClean="0">
                <a:solidFill>
                  <a:srgbClr val="FF0000"/>
                </a:solidFill>
              </a:rPr>
              <a:t> 33522A</a:t>
            </a:r>
          </a:p>
          <a:p>
            <a:pPr algn="r"/>
            <a:r>
              <a:rPr lang="en-US" b="1" dirty="0" smtClean="0"/>
              <a:t>Disco date: </a:t>
            </a:r>
            <a:r>
              <a:rPr lang="en-US" b="1" dirty="0" smtClean="0">
                <a:solidFill>
                  <a:srgbClr val="FF0000"/>
                </a:solidFill>
              </a:rPr>
              <a:t>March 1, 2013</a:t>
            </a:r>
            <a:endParaRPr lang="en-US" b="1" dirty="0">
              <a:solidFill>
                <a:srgbClr val="FF0000"/>
              </a:solidFill>
            </a:endParaRPr>
          </a:p>
        </p:txBody>
      </p:sp>
      <p:cxnSp>
        <p:nvCxnSpPr>
          <p:cNvPr id="21" name="Straight Connector 20"/>
          <p:cNvCxnSpPr/>
          <p:nvPr/>
        </p:nvCxnSpPr>
        <p:spPr>
          <a:xfrm>
            <a:off x="3581400" y="4648200"/>
            <a:ext cx="1676400" cy="9906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505200" y="4572000"/>
            <a:ext cx="1524000" cy="11430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U2761a.jpg"/>
          <p:cNvPicPr>
            <a:picLocks noChangeAspect="1"/>
          </p:cNvPicPr>
          <p:nvPr/>
        </p:nvPicPr>
        <p:blipFill>
          <a:blip r:embed="rId4" cstate="screen"/>
          <a:srcRect/>
          <a:stretch>
            <a:fillRect/>
          </a:stretch>
        </p:blipFill>
        <p:spPr>
          <a:xfrm>
            <a:off x="3733800" y="4528066"/>
            <a:ext cx="990600" cy="550333"/>
          </a:xfrm>
          <a:prstGeom prst="rect">
            <a:avLst/>
          </a:prstGeom>
        </p:spPr>
      </p:pic>
      <p:pic>
        <p:nvPicPr>
          <p:cNvPr id="20" name="Picture 2"/>
          <p:cNvPicPr>
            <a:picLocks noChangeAspect="1" noChangeArrowheads="1"/>
          </p:cNvPicPr>
          <p:nvPr/>
        </p:nvPicPr>
        <p:blipFill>
          <a:blip r:embed="rId5" cstate="screen"/>
          <a:srcRect/>
          <a:stretch>
            <a:fillRect/>
          </a:stretch>
        </p:blipFill>
        <p:spPr bwMode="auto">
          <a:xfrm>
            <a:off x="6705600" y="4038600"/>
            <a:ext cx="1066800" cy="941294"/>
          </a:xfrm>
          <a:prstGeom prst="rect">
            <a:avLst/>
          </a:prstGeom>
          <a:noFill/>
          <a:ln w="9525">
            <a:noFill/>
            <a:miter lim="800000"/>
            <a:headEnd/>
            <a:tailEnd/>
          </a:ln>
        </p:spPr>
      </p:pic>
      <p:sp>
        <p:nvSpPr>
          <p:cNvPr id="21" name="Line 3"/>
          <p:cNvSpPr>
            <a:spLocks noChangeShapeType="1"/>
          </p:cNvSpPr>
          <p:nvPr/>
        </p:nvSpPr>
        <p:spPr bwMode="auto">
          <a:xfrm flipV="1">
            <a:off x="685800" y="5867400"/>
            <a:ext cx="8099425" cy="15876"/>
          </a:xfrm>
          <a:prstGeom prst="line">
            <a:avLst/>
          </a:prstGeom>
          <a:noFill/>
          <a:ln w="28575">
            <a:solidFill>
              <a:schemeClr val="tx1"/>
            </a:solidFill>
            <a:round/>
            <a:headEnd/>
            <a:tailEnd type="triangle" w="med" len="med"/>
          </a:ln>
        </p:spPr>
        <p:txBody>
          <a:bodyPr lIns="0" tIns="0" rIns="0" bIns="0"/>
          <a:lstStyle/>
          <a:p>
            <a:endParaRPr lang="en-US" dirty="0"/>
          </a:p>
        </p:txBody>
      </p:sp>
      <p:sp>
        <p:nvSpPr>
          <p:cNvPr id="22" name="Line 4"/>
          <p:cNvSpPr>
            <a:spLocks noChangeShapeType="1"/>
          </p:cNvSpPr>
          <p:nvPr/>
        </p:nvSpPr>
        <p:spPr bwMode="auto">
          <a:xfrm flipH="1" flipV="1">
            <a:off x="685799" y="914400"/>
            <a:ext cx="0" cy="4959350"/>
          </a:xfrm>
          <a:prstGeom prst="line">
            <a:avLst/>
          </a:prstGeom>
          <a:noFill/>
          <a:ln w="28575">
            <a:solidFill>
              <a:schemeClr val="tx1"/>
            </a:solidFill>
            <a:round/>
            <a:headEnd/>
            <a:tailEnd type="triangle" w="med" len="med"/>
          </a:ln>
        </p:spPr>
        <p:txBody>
          <a:bodyPr lIns="0" tIns="0" rIns="0" bIns="0"/>
          <a:lstStyle/>
          <a:p>
            <a:endParaRPr lang="en-US" dirty="0"/>
          </a:p>
        </p:txBody>
      </p:sp>
      <p:sp>
        <p:nvSpPr>
          <p:cNvPr id="23" name="Text Box 6"/>
          <p:cNvSpPr txBox="1">
            <a:spLocks noChangeArrowheads="1"/>
          </p:cNvSpPr>
          <p:nvPr/>
        </p:nvSpPr>
        <p:spPr bwMode="auto">
          <a:xfrm flipV="1">
            <a:off x="76200" y="3173412"/>
            <a:ext cx="304800" cy="941388"/>
          </a:xfrm>
          <a:prstGeom prst="rect">
            <a:avLst/>
          </a:prstGeom>
          <a:noFill/>
          <a:ln w="12700">
            <a:noFill/>
            <a:miter lim="800000"/>
            <a:headEnd/>
            <a:tailEnd/>
          </a:ln>
        </p:spPr>
        <p:txBody>
          <a:bodyPr vert="eaVert" lIns="0" tIns="0" rIns="0" bIns="0">
            <a:spAutoFit/>
          </a:bodyPr>
          <a:lstStyle/>
          <a:p>
            <a:pPr algn="ctr" eaLnBrk="0" hangingPunct="0"/>
            <a:r>
              <a:rPr lang="en-US" sz="2000" b="1" dirty="0">
                <a:solidFill>
                  <a:schemeClr val="tx2"/>
                </a:solidFill>
                <a:latin typeface="Arial" pitchFamily="34" charset="0"/>
              </a:rPr>
              <a:t>Price</a:t>
            </a:r>
          </a:p>
        </p:txBody>
      </p:sp>
      <p:sp>
        <p:nvSpPr>
          <p:cNvPr id="24" name="Text Box 14"/>
          <p:cNvSpPr txBox="1">
            <a:spLocks noChangeArrowheads="1"/>
          </p:cNvSpPr>
          <p:nvPr/>
        </p:nvSpPr>
        <p:spPr bwMode="auto">
          <a:xfrm>
            <a:off x="3459163" y="5921375"/>
            <a:ext cx="2911053" cy="276999"/>
          </a:xfrm>
          <a:prstGeom prst="rect">
            <a:avLst/>
          </a:prstGeom>
          <a:noFill/>
          <a:ln w="19050">
            <a:noFill/>
            <a:miter lim="800000"/>
            <a:headEnd/>
            <a:tailEnd/>
          </a:ln>
        </p:spPr>
        <p:txBody>
          <a:bodyPr wrap="none" lIns="0" tIns="0" rIns="0" bIns="0">
            <a:spAutoFit/>
          </a:bodyPr>
          <a:lstStyle/>
          <a:p>
            <a:pPr eaLnBrk="0" hangingPunct="0"/>
            <a:r>
              <a:rPr lang="en-US" sz="1800" b="1" dirty="0" smtClean="0">
                <a:solidFill>
                  <a:schemeClr val="tx2"/>
                </a:solidFill>
                <a:latin typeface="Arial" pitchFamily="34" charset="0"/>
              </a:rPr>
              <a:t>Performance/Functionality</a:t>
            </a:r>
            <a:endParaRPr lang="en-US" sz="1800" b="1" dirty="0">
              <a:solidFill>
                <a:schemeClr val="tx2"/>
              </a:solidFill>
              <a:latin typeface="Arial" pitchFamily="34" charset="0"/>
            </a:endParaRPr>
          </a:p>
        </p:txBody>
      </p:sp>
      <p:sp>
        <p:nvSpPr>
          <p:cNvPr id="25" name="Text Box 18"/>
          <p:cNvSpPr txBox="1">
            <a:spLocks noChangeArrowheads="1"/>
          </p:cNvSpPr>
          <p:nvPr/>
        </p:nvSpPr>
        <p:spPr bwMode="auto">
          <a:xfrm>
            <a:off x="2667000" y="2286000"/>
            <a:ext cx="1493999" cy="184666"/>
          </a:xfrm>
          <a:prstGeom prst="rect">
            <a:avLst/>
          </a:prstGeom>
          <a:noFill/>
          <a:ln w="19050">
            <a:noFill/>
            <a:miter lim="800000"/>
            <a:headEnd/>
            <a:tailEnd/>
          </a:ln>
        </p:spPr>
        <p:txBody>
          <a:bodyPr wrap="none" lIns="0" tIns="0" rIns="0" bIns="0">
            <a:spAutoFit/>
          </a:bodyPr>
          <a:lstStyle/>
          <a:p>
            <a:pPr algn="ctr" eaLnBrk="0" hangingPunct="0"/>
            <a:r>
              <a:rPr lang="en-US" sz="1200" b="1" u="sng" dirty="0" smtClean="0"/>
              <a:t>Agilent 33200 Series</a:t>
            </a:r>
          </a:p>
        </p:txBody>
      </p:sp>
      <p:sp>
        <p:nvSpPr>
          <p:cNvPr id="29" name="Text Box 18"/>
          <p:cNvSpPr txBox="1">
            <a:spLocks noChangeArrowheads="1"/>
          </p:cNvSpPr>
          <p:nvPr/>
        </p:nvSpPr>
        <p:spPr bwMode="auto">
          <a:xfrm>
            <a:off x="6384127" y="3836894"/>
            <a:ext cx="1604606" cy="184666"/>
          </a:xfrm>
          <a:prstGeom prst="rect">
            <a:avLst/>
          </a:prstGeom>
          <a:noFill/>
          <a:ln w="19050">
            <a:noFill/>
            <a:miter lim="800000"/>
            <a:headEnd/>
            <a:tailEnd/>
          </a:ln>
        </p:spPr>
        <p:txBody>
          <a:bodyPr wrap="none" lIns="0" tIns="0" rIns="0" bIns="0">
            <a:spAutoFit/>
          </a:bodyPr>
          <a:lstStyle/>
          <a:p>
            <a:pPr algn="ctr" eaLnBrk="0" hangingPunct="0"/>
            <a:r>
              <a:rPr lang="en-US" sz="1200" b="1" u="sng" dirty="0" smtClean="0"/>
              <a:t>Agilent 33500B Series</a:t>
            </a:r>
            <a:endParaRPr lang="en-US" sz="1200" dirty="0">
              <a:solidFill>
                <a:schemeClr val="tx2"/>
              </a:solidFill>
            </a:endParaRPr>
          </a:p>
        </p:txBody>
      </p:sp>
      <p:sp>
        <p:nvSpPr>
          <p:cNvPr id="30" name="Oval 29"/>
          <p:cNvSpPr/>
          <p:nvPr/>
        </p:nvSpPr>
        <p:spPr bwMode="auto">
          <a:xfrm>
            <a:off x="2209800" y="4180807"/>
            <a:ext cx="381000" cy="381000"/>
          </a:xfrm>
          <a:prstGeom prst="ellipse">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5" name="Oval 34"/>
          <p:cNvSpPr/>
          <p:nvPr/>
        </p:nvSpPr>
        <p:spPr bwMode="auto">
          <a:xfrm>
            <a:off x="3530600" y="3657600"/>
            <a:ext cx="381000" cy="381000"/>
          </a:xfrm>
          <a:prstGeom prst="ellipse">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7" name="Oval 36"/>
          <p:cNvSpPr/>
          <p:nvPr/>
        </p:nvSpPr>
        <p:spPr bwMode="auto">
          <a:xfrm>
            <a:off x="5511800" y="3200400"/>
            <a:ext cx="381000" cy="381000"/>
          </a:xfrm>
          <a:prstGeom prst="ellipse">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9" name="Text Box 18"/>
          <p:cNvSpPr txBox="1">
            <a:spLocks noChangeArrowheads="1"/>
          </p:cNvSpPr>
          <p:nvPr/>
        </p:nvSpPr>
        <p:spPr bwMode="auto">
          <a:xfrm>
            <a:off x="7506064" y="762000"/>
            <a:ext cx="1485536" cy="184666"/>
          </a:xfrm>
          <a:prstGeom prst="rect">
            <a:avLst/>
          </a:prstGeom>
          <a:noFill/>
          <a:ln w="19050">
            <a:noFill/>
            <a:miter lim="800000"/>
            <a:headEnd/>
            <a:tailEnd/>
          </a:ln>
        </p:spPr>
        <p:txBody>
          <a:bodyPr wrap="none" lIns="0" tIns="0" rIns="0" bIns="0">
            <a:spAutoFit/>
          </a:bodyPr>
          <a:lstStyle/>
          <a:p>
            <a:pPr algn="ctr" eaLnBrk="0" hangingPunct="0"/>
            <a:r>
              <a:rPr lang="en-US" sz="1200" b="1" u="sng" dirty="0" smtClean="0"/>
              <a:t>Agilent 81100 Series</a:t>
            </a:r>
          </a:p>
        </p:txBody>
      </p:sp>
      <p:pic>
        <p:nvPicPr>
          <p:cNvPr id="42" name="Picture 41" descr="PROD-1952447-01.jpg"/>
          <p:cNvPicPr>
            <a:picLocks noChangeAspect="1"/>
          </p:cNvPicPr>
          <p:nvPr/>
        </p:nvPicPr>
        <p:blipFill>
          <a:blip r:embed="rId6" cstate="screen"/>
          <a:stretch>
            <a:fillRect/>
          </a:stretch>
        </p:blipFill>
        <p:spPr>
          <a:xfrm>
            <a:off x="889000" y="3581400"/>
            <a:ext cx="1041400" cy="781050"/>
          </a:xfrm>
          <a:prstGeom prst="rect">
            <a:avLst/>
          </a:prstGeom>
        </p:spPr>
      </p:pic>
      <p:sp>
        <p:nvSpPr>
          <p:cNvPr id="43" name="Text Box 18"/>
          <p:cNvSpPr txBox="1">
            <a:spLocks noChangeArrowheads="1"/>
          </p:cNvSpPr>
          <p:nvPr/>
        </p:nvSpPr>
        <p:spPr bwMode="auto">
          <a:xfrm>
            <a:off x="228600" y="3276600"/>
            <a:ext cx="2438400" cy="369332"/>
          </a:xfrm>
          <a:prstGeom prst="rect">
            <a:avLst/>
          </a:prstGeom>
          <a:noFill/>
          <a:ln w="19050">
            <a:noFill/>
            <a:miter lim="800000"/>
            <a:headEnd/>
            <a:tailEnd/>
          </a:ln>
        </p:spPr>
        <p:txBody>
          <a:bodyPr wrap="square" lIns="0" tIns="0" rIns="0" bIns="0">
            <a:spAutoFit/>
          </a:bodyPr>
          <a:lstStyle/>
          <a:p>
            <a:pPr algn="ctr" eaLnBrk="0" hangingPunct="0"/>
            <a:r>
              <a:rPr lang="en-US" sz="1200" b="1" u="sng" dirty="0" smtClean="0"/>
              <a:t>Agilent 2000/3000 X-Series with</a:t>
            </a:r>
          </a:p>
          <a:p>
            <a:pPr algn="ctr" eaLnBrk="0" hangingPunct="0"/>
            <a:r>
              <a:rPr lang="en-US" sz="1200" b="1" u="sng" dirty="0" smtClean="0"/>
              <a:t>WaveGen</a:t>
            </a:r>
            <a:r>
              <a:rPr lang="en-US" sz="1200" dirty="0" smtClean="0"/>
              <a:t> functionality</a:t>
            </a:r>
          </a:p>
        </p:txBody>
      </p:sp>
      <p:pic>
        <p:nvPicPr>
          <p:cNvPr id="46" name="Picture 6" descr="Caspre-Spectre "/>
          <p:cNvPicPr>
            <a:picLocks noChangeAspect="1" noChangeArrowheads="1"/>
          </p:cNvPicPr>
          <p:nvPr/>
        </p:nvPicPr>
        <p:blipFill>
          <a:blip r:embed="rId7" cstate="screen"/>
          <a:srcRect/>
          <a:stretch>
            <a:fillRect/>
          </a:stretch>
        </p:blipFill>
        <p:spPr bwMode="auto">
          <a:xfrm>
            <a:off x="2971800" y="2514600"/>
            <a:ext cx="1066799" cy="922149"/>
          </a:xfrm>
          <a:prstGeom prst="rect">
            <a:avLst/>
          </a:prstGeom>
          <a:noFill/>
        </p:spPr>
      </p:pic>
      <p:sp>
        <p:nvSpPr>
          <p:cNvPr id="47" name="Text Box 18"/>
          <p:cNvSpPr txBox="1">
            <a:spLocks noChangeArrowheads="1"/>
          </p:cNvSpPr>
          <p:nvPr/>
        </p:nvSpPr>
        <p:spPr bwMode="auto">
          <a:xfrm>
            <a:off x="3048000" y="4343400"/>
            <a:ext cx="2438400" cy="184666"/>
          </a:xfrm>
          <a:prstGeom prst="rect">
            <a:avLst/>
          </a:prstGeom>
          <a:noFill/>
          <a:ln w="19050">
            <a:noFill/>
            <a:miter lim="800000"/>
            <a:headEnd/>
            <a:tailEnd/>
          </a:ln>
        </p:spPr>
        <p:txBody>
          <a:bodyPr wrap="square" lIns="0" tIns="0" rIns="0" bIns="0">
            <a:spAutoFit/>
          </a:bodyPr>
          <a:lstStyle/>
          <a:p>
            <a:pPr algn="ctr" eaLnBrk="0" hangingPunct="0"/>
            <a:r>
              <a:rPr lang="en-US" sz="1200" b="1" u="sng" dirty="0" smtClean="0"/>
              <a:t>Agilent U2761A</a:t>
            </a:r>
          </a:p>
        </p:txBody>
      </p:sp>
      <p:pic>
        <p:nvPicPr>
          <p:cNvPr id="48" name="Picture 47" descr="81100.jpg"/>
          <p:cNvPicPr>
            <a:picLocks noChangeAspect="1"/>
          </p:cNvPicPr>
          <p:nvPr/>
        </p:nvPicPr>
        <p:blipFill>
          <a:blip r:embed="rId8" cstate="screen"/>
          <a:srcRect/>
          <a:stretch>
            <a:fillRect/>
          </a:stretch>
        </p:blipFill>
        <p:spPr>
          <a:xfrm>
            <a:off x="7095431" y="990600"/>
            <a:ext cx="1629833" cy="533400"/>
          </a:xfrm>
          <a:prstGeom prst="rect">
            <a:avLst/>
          </a:prstGeom>
        </p:spPr>
      </p:pic>
      <p:sp>
        <p:nvSpPr>
          <p:cNvPr id="51" name="Rounded Rectangle 50"/>
          <p:cNvSpPr/>
          <p:nvPr/>
        </p:nvSpPr>
        <p:spPr bwMode="auto">
          <a:xfrm>
            <a:off x="4191000" y="2667000"/>
            <a:ext cx="1981200" cy="1066800"/>
          </a:xfrm>
          <a:prstGeom prst="roundRect">
            <a:avLst/>
          </a:prstGeom>
          <a:solidFill>
            <a:srgbClr val="C00000">
              <a:alpha val="10000"/>
            </a:srgbClr>
          </a:solidFill>
          <a:ln w="28575" cap="flat" cmpd="sng" algn="ctr">
            <a:solidFill>
              <a:srgbClr val="C00000"/>
            </a:solidFill>
            <a:prstDash val="dashDot"/>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52" name="Straight Connector 51"/>
          <p:cNvCxnSpPr/>
          <p:nvPr/>
        </p:nvCxnSpPr>
        <p:spPr bwMode="auto">
          <a:xfrm>
            <a:off x="457200" y="4980801"/>
            <a:ext cx="304800" cy="0"/>
          </a:xfrm>
          <a:prstGeom prst="line">
            <a:avLst/>
          </a:prstGeom>
          <a:solidFill>
            <a:schemeClr val="accent1"/>
          </a:solidFill>
          <a:ln w="34925" cap="flat" cmpd="sng" algn="ctr">
            <a:solidFill>
              <a:schemeClr val="accent1"/>
            </a:solidFill>
            <a:prstDash val="solid"/>
            <a:round/>
            <a:headEnd type="none" w="med" len="med"/>
            <a:tailEnd type="none" w="med" len="med"/>
          </a:ln>
          <a:effectLst/>
        </p:spPr>
      </p:cxnSp>
      <p:cxnSp>
        <p:nvCxnSpPr>
          <p:cNvPr id="53" name="Straight Connector 52"/>
          <p:cNvCxnSpPr/>
          <p:nvPr/>
        </p:nvCxnSpPr>
        <p:spPr bwMode="auto">
          <a:xfrm>
            <a:off x="457200" y="3124200"/>
            <a:ext cx="304800" cy="0"/>
          </a:xfrm>
          <a:prstGeom prst="line">
            <a:avLst/>
          </a:prstGeom>
          <a:solidFill>
            <a:schemeClr val="accent1"/>
          </a:solidFill>
          <a:ln w="34925" cap="flat" cmpd="sng" algn="ctr">
            <a:solidFill>
              <a:schemeClr val="accent1"/>
            </a:solidFill>
            <a:prstDash val="solid"/>
            <a:round/>
            <a:headEnd type="none" w="med" len="med"/>
            <a:tailEnd type="none" w="med" len="med"/>
          </a:ln>
          <a:effectLst/>
        </p:spPr>
      </p:cxnSp>
      <p:cxnSp>
        <p:nvCxnSpPr>
          <p:cNvPr id="54" name="Straight Connector 53"/>
          <p:cNvCxnSpPr/>
          <p:nvPr/>
        </p:nvCxnSpPr>
        <p:spPr bwMode="auto">
          <a:xfrm>
            <a:off x="457200" y="1905000"/>
            <a:ext cx="304800" cy="0"/>
          </a:xfrm>
          <a:prstGeom prst="line">
            <a:avLst/>
          </a:prstGeom>
          <a:solidFill>
            <a:schemeClr val="accent1"/>
          </a:solidFill>
          <a:ln w="34925" cap="flat" cmpd="sng" algn="ctr">
            <a:solidFill>
              <a:schemeClr val="accent1"/>
            </a:solidFill>
            <a:prstDash val="solid"/>
            <a:round/>
            <a:headEnd type="none" w="med" len="med"/>
            <a:tailEnd type="none" w="med" len="med"/>
          </a:ln>
          <a:effectLst/>
        </p:spPr>
      </p:cxnSp>
      <p:sp>
        <p:nvSpPr>
          <p:cNvPr id="55" name="TextBox 54"/>
          <p:cNvSpPr txBox="1"/>
          <p:nvPr/>
        </p:nvSpPr>
        <p:spPr>
          <a:xfrm>
            <a:off x="-76200" y="4828401"/>
            <a:ext cx="657552" cy="276999"/>
          </a:xfrm>
          <a:prstGeom prst="rect">
            <a:avLst/>
          </a:prstGeom>
          <a:noFill/>
        </p:spPr>
        <p:txBody>
          <a:bodyPr wrap="none" rtlCol="0">
            <a:spAutoFit/>
          </a:bodyPr>
          <a:lstStyle/>
          <a:p>
            <a:r>
              <a:rPr lang="en-US" sz="1200" dirty="0" smtClean="0"/>
              <a:t>&lt; $500</a:t>
            </a:r>
            <a:endParaRPr lang="en-US" sz="1200" dirty="0"/>
          </a:p>
        </p:txBody>
      </p:sp>
      <p:sp>
        <p:nvSpPr>
          <p:cNvPr id="56" name="TextBox 55"/>
          <p:cNvSpPr txBox="1"/>
          <p:nvPr/>
        </p:nvSpPr>
        <p:spPr>
          <a:xfrm>
            <a:off x="-76200" y="2923401"/>
            <a:ext cx="838200" cy="276999"/>
          </a:xfrm>
          <a:prstGeom prst="rect">
            <a:avLst/>
          </a:prstGeom>
          <a:noFill/>
        </p:spPr>
        <p:txBody>
          <a:bodyPr wrap="square" rtlCol="0">
            <a:spAutoFit/>
          </a:bodyPr>
          <a:lstStyle/>
          <a:p>
            <a:r>
              <a:rPr lang="en-US" sz="1200" dirty="0" smtClean="0"/>
              <a:t>$1k-$5k</a:t>
            </a:r>
            <a:endParaRPr lang="en-US" sz="1200" dirty="0"/>
          </a:p>
        </p:txBody>
      </p:sp>
      <p:sp>
        <p:nvSpPr>
          <p:cNvPr id="57" name="TextBox 56"/>
          <p:cNvSpPr txBox="1"/>
          <p:nvPr/>
        </p:nvSpPr>
        <p:spPr>
          <a:xfrm>
            <a:off x="-76200" y="1752600"/>
            <a:ext cx="606256" cy="276999"/>
          </a:xfrm>
          <a:prstGeom prst="rect">
            <a:avLst/>
          </a:prstGeom>
          <a:noFill/>
        </p:spPr>
        <p:txBody>
          <a:bodyPr wrap="none" rtlCol="0">
            <a:spAutoFit/>
          </a:bodyPr>
          <a:lstStyle/>
          <a:p>
            <a:r>
              <a:rPr lang="en-US" sz="1200" dirty="0" smtClean="0"/>
              <a:t>&gt;$10k</a:t>
            </a:r>
            <a:endParaRPr lang="en-US" sz="1200" dirty="0"/>
          </a:p>
        </p:txBody>
      </p:sp>
      <p:grpSp>
        <p:nvGrpSpPr>
          <p:cNvPr id="2" name="Group 73"/>
          <p:cNvGrpSpPr/>
          <p:nvPr/>
        </p:nvGrpSpPr>
        <p:grpSpPr>
          <a:xfrm>
            <a:off x="1219200" y="990600"/>
            <a:ext cx="1429685" cy="381000"/>
            <a:chOff x="1219200" y="990600"/>
            <a:chExt cx="1429685" cy="381000"/>
          </a:xfrm>
        </p:grpSpPr>
        <p:sp>
          <p:nvSpPr>
            <p:cNvPr id="58" name="Oval 57"/>
            <p:cNvSpPr/>
            <p:nvPr/>
          </p:nvSpPr>
          <p:spPr bwMode="auto">
            <a:xfrm>
              <a:off x="1219200" y="990600"/>
              <a:ext cx="381000" cy="381000"/>
            </a:xfrm>
            <a:prstGeom prst="ellipse">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0" name="TextBox 59"/>
            <p:cNvSpPr txBox="1"/>
            <p:nvPr/>
          </p:nvSpPr>
          <p:spPr>
            <a:xfrm>
              <a:off x="1600200" y="1049179"/>
              <a:ext cx="1048685" cy="246221"/>
            </a:xfrm>
            <a:prstGeom prst="rect">
              <a:avLst/>
            </a:prstGeom>
            <a:noFill/>
          </p:spPr>
          <p:txBody>
            <a:bodyPr wrap="none" rtlCol="0">
              <a:spAutoFit/>
            </a:bodyPr>
            <a:lstStyle/>
            <a:p>
              <a:r>
                <a:rPr lang="en-US" sz="1000" dirty="0" smtClean="0"/>
                <a:t>Agilent solution</a:t>
              </a:r>
              <a:endParaRPr lang="en-US" sz="1000" dirty="0"/>
            </a:p>
          </p:txBody>
        </p:sp>
      </p:grpSp>
      <p:grpSp>
        <p:nvGrpSpPr>
          <p:cNvPr id="3" name="Group 71"/>
          <p:cNvGrpSpPr/>
          <p:nvPr/>
        </p:nvGrpSpPr>
        <p:grpSpPr>
          <a:xfrm>
            <a:off x="1219200" y="1447800"/>
            <a:ext cx="1676400" cy="381000"/>
            <a:chOff x="1219200" y="1447800"/>
            <a:chExt cx="1676400" cy="381000"/>
          </a:xfrm>
        </p:grpSpPr>
        <p:sp>
          <p:nvSpPr>
            <p:cNvPr id="59" name="Oval 58"/>
            <p:cNvSpPr/>
            <p:nvPr/>
          </p:nvSpPr>
          <p:spPr bwMode="auto">
            <a:xfrm>
              <a:off x="1219200" y="1447800"/>
              <a:ext cx="381000" cy="381000"/>
            </a:xfrm>
            <a:prstGeom prst="ellipse">
              <a:avLst/>
            </a:prstGeom>
            <a:solidFill>
              <a:schemeClr val="accent1">
                <a:lumMod val="20000"/>
                <a:lumOff val="80000"/>
              </a:schemeClr>
            </a:solid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1" name="TextBox 60"/>
            <p:cNvSpPr txBox="1"/>
            <p:nvPr/>
          </p:nvSpPr>
          <p:spPr>
            <a:xfrm>
              <a:off x="1576008" y="1506379"/>
              <a:ext cx="1319592" cy="246221"/>
            </a:xfrm>
            <a:prstGeom prst="rect">
              <a:avLst/>
            </a:prstGeom>
            <a:noFill/>
          </p:spPr>
          <p:txBody>
            <a:bodyPr wrap="none" rtlCol="0">
              <a:spAutoFit/>
            </a:bodyPr>
            <a:lstStyle/>
            <a:p>
              <a:r>
                <a:rPr lang="en-US" sz="1000" dirty="0" smtClean="0"/>
                <a:t>Competitor solution</a:t>
              </a:r>
              <a:endParaRPr lang="en-US" sz="1000" dirty="0"/>
            </a:p>
          </p:txBody>
        </p:sp>
      </p:grpSp>
      <p:grpSp>
        <p:nvGrpSpPr>
          <p:cNvPr id="4" name="Group 77"/>
          <p:cNvGrpSpPr/>
          <p:nvPr/>
        </p:nvGrpSpPr>
        <p:grpSpPr>
          <a:xfrm>
            <a:off x="762000" y="4648200"/>
            <a:ext cx="2133600" cy="1153193"/>
            <a:chOff x="762000" y="4714207"/>
            <a:chExt cx="2133600" cy="1153193"/>
          </a:xfrm>
        </p:grpSpPr>
        <p:sp>
          <p:nvSpPr>
            <p:cNvPr id="27" name="Text Box 18"/>
            <p:cNvSpPr txBox="1">
              <a:spLocks noChangeArrowheads="1"/>
            </p:cNvSpPr>
            <p:nvPr/>
          </p:nvSpPr>
          <p:spPr bwMode="auto">
            <a:xfrm>
              <a:off x="762000" y="5139141"/>
              <a:ext cx="1524000" cy="184666"/>
            </a:xfrm>
            <a:prstGeom prst="rect">
              <a:avLst/>
            </a:prstGeom>
            <a:noFill/>
            <a:ln w="19050">
              <a:noFill/>
              <a:miter lim="800000"/>
              <a:headEnd/>
              <a:tailEnd/>
            </a:ln>
          </p:spPr>
          <p:txBody>
            <a:bodyPr wrap="square" lIns="0" tIns="0" rIns="0" bIns="0">
              <a:spAutoFit/>
            </a:bodyPr>
            <a:lstStyle/>
            <a:p>
              <a:pPr algn="ctr" eaLnBrk="0" hangingPunct="0"/>
              <a:r>
                <a:rPr lang="en-US" sz="1200" b="1" u="sng" dirty="0" smtClean="0"/>
                <a:t>Rigol DG 1000</a:t>
              </a:r>
            </a:p>
          </p:txBody>
        </p:sp>
        <p:sp>
          <p:nvSpPr>
            <p:cNvPr id="31" name="Oval 30"/>
            <p:cNvSpPr/>
            <p:nvPr/>
          </p:nvSpPr>
          <p:spPr bwMode="auto">
            <a:xfrm>
              <a:off x="2514600" y="4714207"/>
              <a:ext cx="381000" cy="381000"/>
            </a:xfrm>
            <a:prstGeom prst="ellipse">
              <a:avLst/>
            </a:prstGeom>
            <a:solidFill>
              <a:schemeClr val="accent1">
                <a:lumMod val="20000"/>
                <a:lumOff val="80000"/>
              </a:schemeClr>
            </a:solid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pic>
          <p:nvPicPr>
            <p:cNvPr id="45" name="Picture 44" descr="RIGOL.jpg"/>
            <p:cNvPicPr>
              <a:picLocks noChangeAspect="1"/>
            </p:cNvPicPr>
            <p:nvPr/>
          </p:nvPicPr>
          <p:blipFill>
            <a:blip r:embed="rId9" cstate="screen"/>
            <a:stretch>
              <a:fillRect/>
            </a:stretch>
          </p:blipFill>
          <p:spPr>
            <a:xfrm>
              <a:off x="990600" y="5323807"/>
              <a:ext cx="1066800" cy="543593"/>
            </a:xfrm>
            <a:prstGeom prst="rect">
              <a:avLst/>
            </a:prstGeom>
          </p:spPr>
        </p:pic>
        <p:cxnSp>
          <p:nvCxnSpPr>
            <p:cNvPr id="62" name="Straight Arrow Connector 61"/>
            <p:cNvCxnSpPr>
              <a:stCxn id="45" idx="3"/>
              <a:endCxn id="31" idx="4"/>
            </p:cNvCxnSpPr>
            <p:nvPr/>
          </p:nvCxnSpPr>
          <p:spPr bwMode="auto">
            <a:xfrm flipV="1">
              <a:off x="2057400" y="5095207"/>
              <a:ext cx="647700" cy="500397"/>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grpSp>
      <p:grpSp>
        <p:nvGrpSpPr>
          <p:cNvPr id="5" name="Group 76"/>
          <p:cNvGrpSpPr/>
          <p:nvPr/>
        </p:nvGrpSpPr>
        <p:grpSpPr>
          <a:xfrm>
            <a:off x="2667000" y="4714207"/>
            <a:ext cx="3124200" cy="1153193"/>
            <a:chOff x="2667000" y="4714207"/>
            <a:chExt cx="3124200" cy="1153193"/>
          </a:xfrm>
        </p:grpSpPr>
        <p:sp>
          <p:nvSpPr>
            <p:cNvPr id="28" name="Text Box 18"/>
            <p:cNvSpPr txBox="1">
              <a:spLocks noChangeArrowheads="1"/>
            </p:cNvSpPr>
            <p:nvPr/>
          </p:nvSpPr>
          <p:spPr bwMode="auto">
            <a:xfrm>
              <a:off x="3733800" y="5105400"/>
              <a:ext cx="2057400" cy="184666"/>
            </a:xfrm>
            <a:prstGeom prst="rect">
              <a:avLst/>
            </a:prstGeom>
            <a:noFill/>
            <a:ln w="19050">
              <a:noFill/>
              <a:miter lim="800000"/>
              <a:headEnd/>
              <a:tailEnd/>
            </a:ln>
          </p:spPr>
          <p:txBody>
            <a:bodyPr wrap="square" lIns="0" tIns="0" rIns="0" bIns="0">
              <a:spAutoFit/>
            </a:bodyPr>
            <a:lstStyle/>
            <a:p>
              <a:pPr algn="ctr" eaLnBrk="0" hangingPunct="0"/>
              <a:r>
                <a:rPr lang="en-US" sz="1200" b="1" u="sng" dirty="0" smtClean="0"/>
                <a:t>BK Precision 4000 Series </a:t>
              </a:r>
            </a:p>
          </p:txBody>
        </p:sp>
        <p:sp>
          <p:nvSpPr>
            <p:cNvPr id="32" name="Oval 31"/>
            <p:cNvSpPr/>
            <p:nvPr/>
          </p:nvSpPr>
          <p:spPr bwMode="auto">
            <a:xfrm>
              <a:off x="2667000" y="4714207"/>
              <a:ext cx="381000" cy="381000"/>
            </a:xfrm>
            <a:prstGeom prst="ellipse">
              <a:avLst/>
            </a:prstGeom>
            <a:solidFill>
              <a:schemeClr val="accent1">
                <a:lumMod val="20000"/>
                <a:lumOff val="80000"/>
              </a:schemeClr>
            </a:solid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pic>
          <p:nvPicPr>
            <p:cNvPr id="44" name="Picture 43" descr="BK Precision.jpg"/>
            <p:cNvPicPr>
              <a:picLocks noChangeAspect="1"/>
            </p:cNvPicPr>
            <p:nvPr/>
          </p:nvPicPr>
          <p:blipFill>
            <a:blip r:embed="rId10" cstate="screen"/>
            <a:srcRect/>
            <a:stretch>
              <a:fillRect/>
            </a:stretch>
          </p:blipFill>
          <p:spPr>
            <a:xfrm>
              <a:off x="4191000" y="5348555"/>
              <a:ext cx="1099457" cy="518845"/>
            </a:xfrm>
            <a:prstGeom prst="rect">
              <a:avLst/>
            </a:prstGeom>
          </p:spPr>
        </p:pic>
        <p:cxnSp>
          <p:nvCxnSpPr>
            <p:cNvPr id="63" name="Straight Arrow Connector 62"/>
            <p:cNvCxnSpPr/>
            <p:nvPr/>
          </p:nvCxnSpPr>
          <p:spPr bwMode="auto">
            <a:xfrm rot="10800000">
              <a:off x="2971800" y="4996196"/>
              <a:ext cx="1143000" cy="490204"/>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grpSp>
      <p:cxnSp>
        <p:nvCxnSpPr>
          <p:cNvPr id="64" name="Straight Arrow Connector 63"/>
          <p:cNvCxnSpPr>
            <a:endCxn id="30" idx="1"/>
          </p:cNvCxnSpPr>
          <p:nvPr/>
        </p:nvCxnSpPr>
        <p:spPr bwMode="auto">
          <a:xfrm>
            <a:off x="1981201" y="4114799"/>
            <a:ext cx="284395" cy="121804"/>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cxnSp>
        <p:nvCxnSpPr>
          <p:cNvPr id="65" name="Straight Arrow Connector 64"/>
          <p:cNvCxnSpPr>
            <a:stCxn id="47" idx="0"/>
            <a:endCxn id="35" idx="5"/>
          </p:cNvCxnSpPr>
          <p:nvPr/>
        </p:nvCxnSpPr>
        <p:spPr bwMode="auto">
          <a:xfrm rot="16200000" flipV="1">
            <a:off x="3881204" y="3957404"/>
            <a:ext cx="360596" cy="411396"/>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cxnSp>
        <p:nvCxnSpPr>
          <p:cNvPr id="66" name="Straight Arrow Connector 65"/>
          <p:cNvCxnSpPr/>
          <p:nvPr/>
        </p:nvCxnSpPr>
        <p:spPr bwMode="auto">
          <a:xfrm rot="16200000" flipV="1">
            <a:off x="5920697" y="3604301"/>
            <a:ext cx="533399" cy="487596"/>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grpSp>
        <p:nvGrpSpPr>
          <p:cNvPr id="6" name="Group 74"/>
          <p:cNvGrpSpPr/>
          <p:nvPr/>
        </p:nvGrpSpPr>
        <p:grpSpPr>
          <a:xfrm>
            <a:off x="6197600" y="1676400"/>
            <a:ext cx="2565400" cy="1295400"/>
            <a:chOff x="6197600" y="1676400"/>
            <a:chExt cx="2565400" cy="1295400"/>
          </a:xfrm>
        </p:grpSpPr>
        <p:sp>
          <p:nvSpPr>
            <p:cNvPr id="33" name="Oval 32"/>
            <p:cNvSpPr/>
            <p:nvPr/>
          </p:nvSpPr>
          <p:spPr bwMode="auto">
            <a:xfrm>
              <a:off x="6197600" y="1676400"/>
              <a:ext cx="381000" cy="381000"/>
            </a:xfrm>
            <a:prstGeom prst="ellipse">
              <a:avLst/>
            </a:prstGeom>
            <a:solidFill>
              <a:schemeClr val="accent1">
                <a:lumMod val="20000"/>
                <a:lumOff val="80000"/>
              </a:schemeClr>
            </a:solid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1" name="Text Box 18"/>
            <p:cNvSpPr txBox="1">
              <a:spLocks noChangeArrowheads="1"/>
            </p:cNvSpPr>
            <p:nvPr/>
          </p:nvSpPr>
          <p:spPr bwMode="auto">
            <a:xfrm>
              <a:off x="7303754" y="2057400"/>
              <a:ext cx="1459246" cy="184666"/>
            </a:xfrm>
            <a:prstGeom prst="rect">
              <a:avLst/>
            </a:prstGeom>
            <a:noFill/>
            <a:ln w="19050">
              <a:noFill/>
              <a:miter lim="800000"/>
              <a:headEnd/>
              <a:tailEnd/>
            </a:ln>
          </p:spPr>
          <p:txBody>
            <a:bodyPr wrap="none" lIns="0" tIns="0" rIns="0" bIns="0">
              <a:spAutoFit/>
            </a:bodyPr>
            <a:lstStyle/>
            <a:p>
              <a:pPr algn="ctr" eaLnBrk="0" hangingPunct="0"/>
              <a:r>
                <a:rPr lang="en-US" sz="1200" b="1" u="sng" dirty="0" smtClean="0"/>
                <a:t>Tek AFG3200 Series</a:t>
              </a:r>
              <a:endParaRPr lang="en-US" sz="1200" dirty="0">
                <a:solidFill>
                  <a:schemeClr val="tx2"/>
                </a:solidFill>
              </a:endParaRPr>
            </a:p>
          </p:txBody>
        </p:sp>
        <p:pic>
          <p:nvPicPr>
            <p:cNvPr id="49" name="Picture 48" descr="Tek 3200.jpg"/>
            <p:cNvPicPr>
              <a:picLocks noChangeAspect="1"/>
            </p:cNvPicPr>
            <p:nvPr/>
          </p:nvPicPr>
          <p:blipFill>
            <a:blip r:embed="rId11" cstate="screen"/>
            <a:stretch>
              <a:fillRect/>
            </a:stretch>
          </p:blipFill>
          <p:spPr>
            <a:xfrm>
              <a:off x="7336399" y="2285206"/>
              <a:ext cx="1270000" cy="686594"/>
            </a:xfrm>
            <a:prstGeom prst="rect">
              <a:avLst/>
            </a:prstGeom>
          </p:spPr>
        </p:pic>
        <p:cxnSp>
          <p:nvCxnSpPr>
            <p:cNvPr id="67" name="Straight Arrow Connector 66"/>
            <p:cNvCxnSpPr>
              <a:stCxn id="49" idx="1"/>
            </p:cNvCxnSpPr>
            <p:nvPr/>
          </p:nvCxnSpPr>
          <p:spPr bwMode="auto">
            <a:xfrm rot="10800000">
              <a:off x="6522805" y="2057401"/>
              <a:ext cx="813595" cy="571102"/>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grpSp>
      <p:cxnSp>
        <p:nvCxnSpPr>
          <p:cNvPr id="68" name="Straight Arrow Connector 67"/>
          <p:cNvCxnSpPr/>
          <p:nvPr/>
        </p:nvCxnSpPr>
        <p:spPr bwMode="auto">
          <a:xfrm flipH="1">
            <a:off x="6781803" y="1447800"/>
            <a:ext cx="304797" cy="228600"/>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grpSp>
        <p:nvGrpSpPr>
          <p:cNvPr id="7" name="Group 75"/>
          <p:cNvGrpSpPr/>
          <p:nvPr/>
        </p:nvGrpSpPr>
        <p:grpSpPr>
          <a:xfrm>
            <a:off x="3429000" y="1295400"/>
            <a:ext cx="2479460" cy="2057400"/>
            <a:chOff x="3429000" y="1295400"/>
            <a:chExt cx="2479460" cy="2057400"/>
          </a:xfrm>
        </p:grpSpPr>
        <p:pic>
          <p:nvPicPr>
            <p:cNvPr id="18" name="Picture 25" descr="Tek.jpg"/>
            <p:cNvPicPr>
              <a:picLocks noChangeAspect="1"/>
            </p:cNvPicPr>
            <p:nvPr/>
          </p:nvPicPr>
          <p:blipFill>
            <a:blip r:embed="rId12" cstate="screen"/>
            <a:srcRect t="20526" r="3683" b="28947"/>
            <a:stretch>
              <a:fillRect/>
            </a:stretch>
          </p:blipFill>
          <p:spPr bwMode="auto">
            <a:xfrm>
              <a:off x="4038600" y="1447800"/>
              <a:ext cx="1307417" cy="685800"/>
            </a:xfrm>
            <a:prstGeom prst="rect">
              <a:avLst/>
            </a:prstGeom>
            <a:noFill/>
            <a:ln w="9525">
              <a:noFill/>
              <a:miter lim="800000"/>
              <a:headEnd/>
              <a:tailEnd/>
            </a:ln>
          </p:spPr>
        </p:pic>
        <p:sp>
          <p:nvSpPr>
            <p:cNvPr id="34" name="Oval 33"/>
            <p:cNvSpPr/>
            <p:nvPr/>
          </p:nvSpPr>
          <p:spPr bwMode="auto">
            <a:xfrm>
              <a:off x="4616375" y="2971800"/>
              <a:ext cx="381000" cy="381000"/>
            </a:xfrm>
            <a:prstGeom prst="ellipse">
              <a:avLst/>
            </a:prstGeom>
            <a:solidFill>
              <a:schemeClr val="accent1">
                <a:lumMod val="20000"/>
                <a:lumOff val="80000"/>
              </a:schemeClr>
            </a:solid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0" name="Text Box 18"/>
            <p:cNvSpPr txBox="1">
              <a:spLocks noChangeArrowheads="1"/>
            </p:cNvSpPr>
            <p:nvPr/>
          </p:nvSpPr>
          <p:spPr bwMode="auto">
            <a:xfrm>
              <a:off x="3429000" y="1295400"/>
              <a:ext cx="2479460" cy="184666"/>
            </a:xfrm>
            <a:prstGeom prst="rect">
              <a:avLst/>
            </a:prstGeom>
            <a:noFill/>
            <a:ln w="19050">
              <a:noFill/>
              <a:miter lim="800000"/>
              <a:headEnd/>
              <a:tailEnd/>
            </a:ln>
          </p:spPr>
          <p:txBody>
            <a:bodyPr wrap="none" lIns="0" tIns="0" rIns="0" bIns="0">
              <a:spAutoFit/>
            </a:bodyPr>
            <a:lstStyle/>
            <a:p>
              <a:pPr algn="ctr" eaLnBrk="0" hangingPunct="0"/>
              <a:r>
                <a:rPr lang="en-US" sz="1200" b="1" u="sng" dirty="0" smtClean="0"/>
                <a:t>Tek AFG3000 and AFG3100 Series</a:t>
              </a:r>
              <a:endParaRPr lang="en-US" sz="1200" dirty="0">
                <a:solidFill>
                  <a:schemeClr val="tx2"/>
                </a:solidFill>
              </a:endParaRPr>
            </a:p>
          </p:txBody>
        </p:sp>
        <p:cxnSp>
          <p:nvCxnSpPr>
            <p:cNvPr id="69" name="Straight Arrow Connector 68"/>
            <p:cNvCxnSpPr/>
            <p:nvPr/>
          </p:nvCxnSpPr>
          <p:spPr bwMode="auto">
            <a:xfrm>
              <a:off x="4648200" y="2209800"/>
              <a:ext cx="152400" cy="685800"/>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grpSp>
      <p:cxnSp>
        <p:nvCxnSpPr>
          <p:cNvPr id="70" name="Straight Arrow Connector 69"/>
          <p:cNvCxnSpPr>
            <a:stCxn id="46" idx="3"/>
            <a:endCxn id="36" idx="1"/>
          </p:cNvCxnSpPr>
          <p:nvPr/>
        </p:nvCxnSpPr>
        <p:spPr bwMode="auto">
          <a:xfrm>
            <a:off x="4038599" y="2975675"/>
            <a:ext cx="462197" cy="128121"/>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sp>
        <p:nvSpPr>
          <p:cNvPr id="73" name="Title 72"/>
          <p:cNvSpPr>
            <a:spLocks noGrp="1"/>
          </p:cNvSpPr>
          <p:nvPr>
            <p:ph type="title"/>
          </p:nvPr>
        </p:nvSpPr>
        <p:spPr/>
        <p:txBody>
          <a:bodyPr/>
          <a:lstStyle/>
          <a:p>
            <a:r>
              <a:rPr lang="en-US" dirty="0" smtClean="0"/>
              <a:t>Agilent Waveform Generators Product Positioning</a:t>
            </a:r>
            <a:endParaRPr lang="en-US" dirty="0"/>
          </a:p>
        </p:txBody>
      </p:sp>
      <p:sp>
        <p:nvSpPr>
          <p:cNvPr id="36" name="Oval 35"/>
          <p:cNvSpPr/>
          <p:nvPr/>
        </p:nvSpPr>
        <p:spPr bwMode="auto">
          <a:xfrm>
            <a:off x="4445000" y="3048000"/>
            <a:ext cx="381000" cy="381000"/>
          </a:xfrm>
          <a:prstGeom prst="ellipse">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8" name="Oval 37"/>
          <p:cNvSpPr/>
          <p:nvPr/>
        </p:nvSpPr>
        <p:spPr bwMode="auto">
          <a:xfrm>
            <a:off x="6426200" y="1524000"/>
            <a:ext cx="381000" cy="381000"/>
          </a:xfrm>
          <a:prstGeom prst="ellipse">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71" name="Slide Number Placeholder 4"/>
          <p:cNvSpPr>
            <a:spLocks noGrp="1"/>
          </p:cNvSpPr>
          <p:nvPr>
            <p:ph type="sldNum" sz="quarter" idx="4"/>
          </p:nvPr>
        </p:nvSpPr>
        <p:spPr>
          <a:xfrm>
            <a:off x="228600" y="6664646"/>
            <a:ext cx="612648" cy="118872"/>
          </a:xfrm>
        </p:spPr>
        <p:txBody>
          <a:bodyPr/>
          <a:lstStyle/>
          <a:p>
            <a:fld id="{793EC66B-EF27-4603-8557-B6CFD2D77735}" type="slidenum">
              <a:rPr lang="en-US" smtClean="0"/>
              <a:pPr/>
              <a:t>21</a:t>
            </a:fld>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par>
                                <p:cTn id="17" presetID="9"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Positioning:</a:t>
            </a:r>
            <a:br>
              <a:rPr lang="en-US" dirty="0" smtClean="0"/>
            </a:br>
            <a:r>
              <a:rPr lang="en-US" dirty="0" smtClean="0"/>
              <a:t>33210A FG/ARB vs. WaveGen functionality </a:t>
            </a:r>
            <a:br>
              <a:rPr lang="en-US" dirty="0" smtClean="0"/>
            </a:br>
            <a:r>
              <a:rPr lang="en-US" dirty="0" smtClean="0"/>
              <a:t>of the 2000/3000 Series Scope – Features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96919834"/>
              </p:ext>
            </p:extLst>
          </p:nvPr>
        </p:nvGraphicFramePr>
        <p:xfrm>
          <a:off x="227013" y="3505200"/>
          <a:ext cx="8688387" cy="2328912"/>
        </p:xfrm>
        <a:graphic>
          <a:graphicData uri="http://schemas.openxmlformats.org/drawingml/2006/table">
            <a:tbl>
              <a:tblPr firstRow="1" bandRow="1">
                <a:tableStyleId>{5C22544A-7EE6-4342-B048-85BDC9FD1C3A}</a:tableStyleId>
              </a:tblPr>
              <a:tblGrid>
                <a:gridCol w="2135187"/>
                <a:gridCol w="3124200"/>
                <a:gridCol w="3429000"/>
              </a:tblGrid>
              <a:tr h="548639">
                <a:tc>
                  <a:txBody>
                    <a:bodyPr/>
                    <a:lstStyle/>
                    <a:p>
                      <a:pPr marL="0" marR="0" algn="ctr">
                        <a:spcBef>
                          <a:spcPts val="0"/>
                        </a:spcBef>
                        <a:spcAft>
                          <a:spcPts val="0"/>
                        </a:spcAft>
                      </a:pPr>
                      <a:r>
                        <a:rPr lang="en-US" sz="1200" b="1" dirty="0">
                          <a:latin typeface="Arial"/>
                          <a:ea typeface="Calibri"/>
                        </a:rPr>
                        <a:t>Typical Customers</a:t>
                      </a:r>
                      <a:endParaRPr lang="en-US" sz="1200" b="1" dirty="0">
                        <a:latin typeface="Calibri"/>
                        <a:ea typeface="Calibri"/>
                      </a:endParaRPr>
                    </a:p>
                  </a:txBody>
                  <a:tcPr marL="68580" marR="68580" marT="0" marB="0"/>
                </a:tc>
                <a:tc>
                  <a:txBody>
                    <a:bodyPr/>
                    <a:lstStyle/>
                    <a:p>
                      <a:pPr marL="0" marR="0" algn="ctr">
                        <a:spcBef>
                          <a:spcPts val="0"/>
                        </a:spcBef>
                        <a:spcAft>
                          <a:spcPts val="0"/>
                        </a:spcAft>
                      </a:pPr>
                      <a:r>
                        <a:rPr lang="en-US" sz="1200" b="1" dirty="0">
                          <a:latin typeface="Arial"/>
                          <a:ea typeface="Calibri"/>
                        </a:rPr>
                        <a:t>33210A </a:t>
                      </a:r>
                      <a:endParaRPr lang="en-US" sz="1200" b="1" dirty="0" smtClean="0">
                        <a:latin typeface="Arial"/>
                        <a:ea typeface="Calibri"/>
                      </a:endParaRPr>
                    </a:p>
                    <a:p>
                      <a:pPr marL="0" marR="0" algn="ctr">
                        <a:spcBef>
                          <a:spcPts val="0"/>
                        </a:spcBef>
                        <a:spcAft>
                          <a:spcPts val="0"/>
                        </a:spcAft>
                      </a:pPr>
                      <a:r>
                        <a:rPr lang="en-US" sz="1200" b="1" dirty="0" smtClean="0">
                          <a:latin typeface="Arial"/>
                          <a:ea typeface="Calibri"/>
                        </a:rPr>
                        <a:t>Function </a:t>
                      </a:r>
                      <a:r>
                        <a:rPr lang="en-US" sz="1200" b="1" dirty="0">
                          <a:latin typeface="Arial"/>
                          <a:ea typeface="Calibri"/>
                        </a:rPr>
                        <a:t>/ </a:t>
                      </a:r>
                      <a:r>
                        <a:rPr lang="en-US" sz="1200" b="1" dirty="0" smtClean="0">
                          <a:latin typeface="Arial"/>
                          <a:ea typeface="Calibri"/>
                        </a:rPr>
                        <a:t>Arbitrary </a:t>
                      </a:r>
                      <a:r>
                        <a:rPr lang="en-US" sz="1200" b="1" dirty="0">
                          <a:latin typeface="Arial"/>
                          <a:ea typeface="Calibri"/>
                        </a:rPr>
                        <a:t>Waveform Generator</a:t>
                      </a:r>
                      <a:endParaRPr lang="en-US" sz="1200" b="1" dirty="0">
                        <a:latin typeface="Calibri"/>
                        <a:ea typeface="Calibri"/>
                      </a:endParaRPr>
                    </a:p>
                  </a:txBody>
                  <a:tcPr marL="68580" marR="68580" marT="0" marB="0"/>
                </a:tc>
                <a:tc>
                  <a:txBody>
                    <a:bodyPr/>
                    <a:lstStyle/>
                    <a:p>
                      <a:pPr marL="0" marR="0" algn="ctr">
                        <a:spcBef>
                          <a:spcPts val="0"/>
                        </a:spcBef>
                        <a:spcAft>
                          <a:spcPts val="0"/>
                        </a:spcAft>
                      </a:pPr>
                      <a:r>
                        <a:rPr lang="en-US" sz="1200" b="1" dirty="0" smtClean="0">
                          <a:latin typeface="+mn-lt"/>
                          <a:ea typeface="Calibri"/>
                        </a:rPr>
                        <a:t>WaveGen Option</a:t>
                      </a:r>
                    </a:p>
                    <a:p>
                      <a:pPr marL="0" marR="0" algn="ctr">
                        <a:spcBef>
                          <a:spcPts val="0"/>
                        </a:spcBef>
                        <a:spcAft>
                          <a:spcPts val="0"/>
                        </a:spcAft>
                      </a:pPr>
                      <a:r>
                        <a:rPr lang="en-US" sz="1200" b="1" dirty="0" smtClean="0">
                          <a:latin typeface="Arial"/>
                          <a:ea typeface="Calibri"/>
                        </a:rPr>
                        <a:t>InfiniiVision </a:t>
                      </a:r>
                      <a:r>
                        <a:rPr lang="en-US" sz="1200" b="1" dirty="0">
                          <a:latin typeface="Arial"/>
                          <a:ea typeface="Calibri"/>
                        </a:rPr>
                        <a:t>2000/3000 X-Series </a:t>
                      </a:r>
                      <a:r>
                        <a:rPr lang="en-US" sz="1200" b="1" dirty="0" smtClean="0">
                          <a:latin typeface="Arial"/>
                          <a:ea typeface="Calibri"/>
                        </a:rPr>
                        <a:t>Scopes</a:t>
                      </a:r>
                      <a:endParaRPr lang="en-US" sz="1200" b="1" dirty="0">
                        <a:latin typeface="Calibri"/>
                        <a:ea typeface="Calibri"/>
                      </a:endParaRPr>
                    </a:p>
                  </a:txBody>
                  <a:tcPr marL="68580" marR="68580" marT="0" marB="0"/>
                </a:tc>
              </a:tr>
              <a:tr h="673367">
                <a:tc>
                  <a:txBody>
                    <a:bodyPr/>
                    <a:lstStyle/>
                    <a:p>
                      <a:pPr marL="0" marR="0">
                        <a:spcBef>
                          <a:spcPts val="0"/>
                        </a:spcBef>
                        <a:spcAft>
                          <a:spcPts val="0"/>
                        </a:spcAft>
                      </a:pPr>
                      <a:r>
                        <a:rPr lang="en-US" sz="1200" dirty="0">
                          <a:latin typeface="Arial"/>
                          <a:ea typeface="Calibri"/>
                        </a:rPr>
                        <a:t>Typical Customers</a:t>
                      </a:r>
                      <a:endParaRPr lang="en-US" sz="1200" dirty="0">
                        <a:latin typeface="Calibri"/>
                        <a:ea typeface="Calibri"/>
                      </a:endParaRPr>
                    </a:p>
                  </a:txBody>
                  <a:tcPr marL="68580" marR="68580" marT="0" marB="0"/>
                </a:tc>
                <a:tc>
                  <a:txBody>
                    <a:bodyPr/>
                    <a:lstStyle/>
                    <a:p>
                      <a:pPr marL="0" marR="0">
                        <a:spcBef>
                          <a:spcPts val="0"/>
                        </a:spcBef>
                        <a:spcAft>
                          <a:spcPts val="0"/>
                        </a:spcAft>
                      </a:pPr>
                      <a:r>
                        <a:rPr lang="en-US" sz="1200" dirty="0">
                          <a:latin typeface="Arial"/>
                          <a:ea typeface="Calibri"/>
                        </a:rPr>
                        <a:t>Primarily R&amp;D engineers and advanced education labs</a:t>
                      </a:r>
                      <a:endParaRPr lang="en-US" sz="1200" dirty="0">
                        <a:latin typeface="Calibri"/>
                        <a:ea typeface="Calibri"/>
                      </a:endParaRPr>
                    </a:p>
                  </a:txBody>
                  <a:tcPr marL="68580" marR="68580" marT="0" marB="0"/>
                </a:tc>
                <a:tc>
                  <a:txBody>
                    <a:bodyPr/>
                    <a:lstStyle/>
                    <a:p>
                      <a:pPr marL="0" marR="0">
                        <a:spcBef>
                          <a:spcPts val="0"/>
                        </a:spcBef>
                        <a:spcAft>
                          <a:spcPts val="0"/>
                        </a:spcAft>
                      </a:pPr>
                      <a:r>
                        <a:rPr lang="en-US" sz="1200" dirty="0">
                          <a:latin typeface="Arial"/>
                          <a:ea typeface="Calibri"/>
                        </a:rPr>
                        <a:t>Primarily entry education teaching labs and some basic R&amp;D engineering tasks</a:t>
                      </a:r>
                      <a:endParaRPr lang="en-US" sz="1200" dirty="0">
                        <a:latin typeface="Calibri"/>
                        <a:ea typeface="Calibri"/>
                      </a:endParaRPr>
                    </a:p>
                  </a:txBody>
                  <a:tcPr marL="68580" marR="68580" marT="0" marB="0"/>
                </a:tc>
              </a:tr>
              <a:tr h="1106906">
                <a:tc>
                  <a:txBody>
                    <a:bodyPr/>
                    <a:lstStyle/>
                    <a:p>
                      <a:pPr marL="0" marR="0">
                        <a:spcBef>
                          <a:spcPts val="0"/>
                        </a:spcBef>
                        <a:spcAft>
                          <a:spcPts val="0"/>
                        </a:spcAft>
                      </a:pPr>
                      <a:r>
                        <a:rPr lang="en-US" sz="1200" dirty="0">
                          <a:latin typeface="Arial"/>
                          <a:ea typeface="Calibri"/>
                        </a:rPr>
                        <a:t>Customer Needs Addressed</a:t>
                      </a:r>
                      <a:endParaRPr lang="en-US" sz="1200" dirty="0">
                        <a:latin typeface="Calibri"/>
                        <a:ea typeface="Calibri"/>
                      </a:endParaRPr>
                    </a:p>
                  </a:txBody>
                  <a:tcPr marL="68580" marR="68580" marT="0" marB="0"/>
                </a:tc>
                <a:tc>
                  <a:txBody>
                    <a:bodyPr/>
                    <a:lstStyle/>
                    <a:p>
                      <a:pPr marL="0" marR="0">
                        <a:spcBef>
                          <a:spcPts val="0"/>
                        </a:spcBef>
                        <a:spcAft>
                          <a:spcPts val="0"/>
                        </a:spcAft>
                      </a:pPr>
                      <a:r>
                        <a:rPr lang="en-US" sz="1200" dirty="0">
                          <a:latin typeface="Arial"/>
                          <a:ea typeface="Calibri"/>
                        </a:rPr>
                        <a:t>Advanced signal generation including arbitrary waveforms, modulation, sweeping, bursts, triggering, higher levels of accuracy/resolution, and higher levels of amplitude/offset</a:t>
                      </a:r>
                      <a:endParaRPr lang="en-US" sz="1200" dirty="0">
                        <a:latin typeface="Calibri"/>
                        <a:ea typeface="Calibri"/>
                      </a:endParaRPr>
                    </a:p>
                  </a:txBody>
                  <a:tcPr marL="68580" marR="68580" marT="0" marB="0"/>
                </a:tc>
                <a:tc>
                  <a:txBody>
                    <a:bodyPr/>
                    <a:lstStyle/>
                    <a:p>
                      <a:pPr marL="0" marR="0">
                        <a:spcBef>
                          <a:spcPts val="0"/>
                        </a:spcBef>
                        <a:spcAft>
                          <a:spcPts val="0"/>
                        </a:spcAft>
                      </a:pPr>
                      <a:r>
                        <a:rPr lang="en-US" sz="1200" dirty="0">
                          <a:latin typeface="Arial"/>
                          <a:ea typeface="Calibri"/>
                        </a:rPr>
                        <a:t>Ultra low-cost, basic signal </a:t>
                      </a:r>
                      <a:r>
                        <a:rPr lang="en-US" sz="1200" dirty="0" smtClean="0">
                          <a:latin typeface="Arial"/>
                          <a:ea typeface="Calibri"/>
                        </a:rPr>
                        <a:t>generation</a:t>
                      </a:r>
                      <a:endParaRPr lang="en-US" sz="1200" dirty="0">
                        <a:latin typeface="Calibri"/>
                        <a:ea typeface="Calibri"/>
                      </a:endParaRPr>
                    </a:p>
                  </a:txBody>
                  <a:tcPr marL="68580" marR="68580" marT="0" marB="0"/>
                </a:tc>
              </a:tr>
            </a:tbl>
          </a:graphicData>
        </a:graphic>
      </p:graphicFrame>
      <p:sp>
        <p:nvSpPr>
          <p:cNvPr id="9" name="TextBox 8"/>
          <p:cNvSpPr txBox="1"/>
          <p:nvPr/>
        </p:nvSpPr>
        <p:spPr>
          <a:xfrm>
            <a:off x="228600" y="1676400"/>
            <a:ext cx="8610600" cy="1384995"/>
          </a:xfrm>
          <a:prstGeom prst="rect">
            <a:avLst/>
          </a:prstGeom>
          <a:noFill/>
        </p:spPr>
        <p:txBody>
          <a:bodyPr wrap="square" rtlCol="0">
            <a:spAutoFit/>
          </a:bodyPr>
          <a:lstStyle/>
          <a:p>
            <a:r>
              <a:rPr lang="en-US" sz="1400" dirty="0" smtClean="0"/>
              <a:t>The WaveGen option on the 2000/3000 X-Series oscilloscopes targets the low-end budget solution for signal generation where applying a simple signal is just-enough.  As customers require more performance and features in their function generators, they will require a discrete instrument and likely move in to the mid-performance segment of the market where the 33200 and 33500 Series Function / Arbitrary Waveform Generators target.  The 33210A 10MHz Function / Arbitrary Waveform Generator is the lowest-end model of this segment.  Below is the first of three side-by-side tables to compare the features and specifications.</a:t>
            </a:r>
          </a:p>
        </p:txBody>
      </p:sp>
      <p:sp>
        <p:nvSpPr>
          <p:cNvPr id="5" name="Slide Number Placeholder 4"/>
          <p:cNvSpPr>
            <a:spLocks noGrp="1"/>
          </p:cNvSpPr>
          <p:nvPr>
            <p:ph type="sldNum" sz="quarter" idx="4"/>
          </p:nvPr>
        </p:nvSpPr>
        <p:spPr/>
        <p:txBody>
          <a:bodyPr/>
          <a:lstStyle/>
          <a:p>
            <a:fld id="{793EC66B-EF27-4603-8557-B6CFD2D77735}" type="slidenum">
              <a:rPr lang="en-US" smtClean="0"/>
              <a:pPr/>
              <a:t>22</a:t>
            </a:fld>
            <a:endParaRPr lang="en-US" dirty="0"/>
          </a:p>
        </p:txBody>
      </p:sp>
    </p:spTree>
    <p:extLst>
      <p:ext uri="{BB962C8B-B14F-4D97-AF65-F5344CB8AC3E}">
        <p14:creationId xmlns:p14="http://schemas.microsoft.com/office/powerpoint/2010/main" val="4183433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Positioning:</a:t>
            </a:r>
            <a:br>
              <a:rPr lang="en-US" dirty="0" smtClean="0"/>
            </a:br>
            <a:r>
              <a:rPr lang="en-US" dirty="0" smtClean="0"/>
              <a:t>33210A FG/ARB vs. WaveGen functionality </a:t>
            </a:r>
            <a:br>
              <a:rPr lang="en-US" dirty="0" smtClean="0"/>
            </a:br>
            <a:r>
              <a:rPr lang="en-US" dirty="0" smtClean="0"/>
              <a:t>of the 2000/3000 Series Scope – Features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96919834"/>
              </p:ext>
            </p:extLst>
          </p:nvPr>
        </p:nvGraphicFramePr>
        <p:xfrm>
          <a:off x="227013" y="2042160"/>
          <a:ext cx="8688387" cy="3947160"/>
        </p:xfrm>
        <a:graphic>
          <a:graphicData uri="http://schemas.openxmlformats.org/drawingml/2006/table">
            <a:tbl>
              <a:tblPr firstRow="1" bandRow="1">
                <a:tableStyleId>{5C22544A-7EE6-4342-B048-85BDC9FD1C3A}</a:tableStyleId>
              </a:tblPr>
              <a:tblGrid>
                <a:gridCol w="2135187"/>
                <a:gridCol w="3124200"/>
                <a:gridCol w="3429000"/>
              </a:tblGrid>
              <a:tr h="548640">
                <a:tc>
                  <a:txBody>
                    <a:bodyPr/>
                    <a:lstStyle/>
                    <a:p>
                      <a:r>
                        <a:rPr lang="en-US" sz="1200" dirty="0" smtClean="0"/>
                        <a:t>Features</a:t>
                      </a:r>
                      <a:endParaRPr lang="en-US" sz="1200" dirty="0"/>
                    </a:p>
                  </a:txBody>
                  <a:tcPr/>
                </a:tc>
                <a:tc>
                  <a:txBody>
                    <a:bodyPr/>
                    <a:lstStyle/>
                    <a:p>
                      <a:pPr marL="0" marR="0" algn="ctr">
                        <a:spcBef>
                          <a:spcPts val="0"/>
                        </a:spcBef>
                        <a:spcAft>
                          <a:spcPts val="0"/>
                        </a:spcAft>
                      </a:pPr>
                      <a:r>
                        <a:rPr lang="en-US" sz="1200" b="1" dirty="0">
                          <a:latin typeface="Arial"/>
                          <a:ea typeface="Calibri"/>
                        </a:rPr>
                        <a:t>33210A </a:t>
                      </a:r>
                      <a:endParaRPr lang="en-US" sz="1200" b="1" dirty="0" smtClean="0">
                        <a:latin typeface="Arial"/>
                        <a:ea typeface="Calibri"/>
                      </a:endParaRPr>
                    </a:p>
                    <a:p>
                      <a:pPr marL="0" marR="0" algn="ctr">
                        <a:spcBef>
                          <a:spcPts val="0"/>
                        </a:spcBef>
                        <a:spcAft>
                          <a:spcPts val="0"/>
                        </a:spcAft>
                      </a:pPr>
                      <a:r>
                        <a:rPr lang="en-US" sz="1200" b="1" dirty="0" smtClean="0">
                          <a:latin typeface="Arial"/>
                          <a:ea typeface="Calibri"/>
                        </a:rPr>
                        <a:t>Function </a:t>
                      </a:r>
                      <a:r>
                        <a:rPr lang="en-US" sz="1200" b="1" dirty="0">
                          <a:latin typeface="Arial"/>
                          <a:ea typeface="Calibri"/>
                        </a:rPr>
                        <a:t>/ </a:t>
                      </a:r>
                      <a:r>
                        <a:rPr lang="en-US" sz="1200" b="1" dirty="0" smtClean="0">
                          <a:latin typeface="Arial"/>
                          <a:ea typeface="Calibri"/>
                        </a:rPr>
                        <a:t>Arbitrary </a:t>
                      </a:r>
                      <a:r>
                        <a:rPr lang="en-US" sz="1200" b="1" dirty="0">
                          <a:latin typeface="Arial"/>
                          <a:ea typeface="Calibri"/>
                        </a:rPr>
                        <a:t>Waveform Generator</a:t>
                      </a:r>
                      <a:endParaRPr lang="en-US" sz="1200" b="1" dirty="0">
                        <a:latin typeface="Calibri"/>
                        <a:ea typeface="Calibri"/>
                      </a:endParaRPr>
                    </a:p>
                  </a:txBody>
                  <a:tcPr marL="68580" marR="68580" marT="0" marB="0"/>
                </a:tc>
                <a:tc>
                  <a:txBody>
                    <a:bodyPr/>
                    <a:lstStyle/>
                    <a:p>
                      <a:pPr marL="0" marR="0" algn="ctr">
                        <a:spcBef>
                          <a:spcPts val="0"/>
                        </a:spcBef>
                        <a:spcAft>
                          <a:spcPts val="0"/>
                        </a:spcAft>
                      </a:pPr>
                      <a:r>
                        <a:rPr lang="en-US" sz="1200" b="1" dirty="0" smtClean="0">
                          <a:latin typeface="+mn-lt"/>
                          <a:ea typeface="Calibri"/>
                        </a:rPr>
                        <a:t>WaveGen Option</a:t>
                      </a:r>
                    </a:p>
                    <a:p>
                      <a:pPr marL="0" marR="0" algn="ctr">
                        <a:spcBef>
                          <a:spcPts val="0"/>
                        </a:spcBef>
                        <a:spcAft>
                          <a:spcPts val="0"/>
                        </a:spcAft>
                      </a:pPr>
                      <a:r>
                        <a:rPr lang="en-US" sz="1200" b="1" dirty="0" smtClean="0">
                          <a:latin typeface="Arial"/>
                          <a:ea typeface="Calibri"/>
                        </a:rPr>
                        <a:t>InfiniiVision </a:t>
                      </a:r>
                      <a:r>
                        <a:rPr lang="en-US" sz="1200" b="1" dirty="0">
                          <a:latin typeface="Arial"/>
                          <a:ea typeface="Calibri"/>
                        </a:rPr>
                        <a:t>2000/3000 X-Series </a:t>
                      </a:r>
                      <a:r>
                        <a:rPr lang="en-US" sz="1200" b="1" dirty="0" smtClean="0">
                          <a:latin typeface="Arial"/>
                          <a:ea typeface="Calibri"/>
                        </a:rPr>
                        <a:t>Scopes</a:t>
                      </a:r>
                      <a:endParaRPr lang="en-US" sz="1200" b="1" dirty="0">
                        <a:latin typeface="Calibri"/>
                        <a:ea typeface="Calibri"/>
                      </a:endParaRPr>
                    </a:p>
                  </a:txBody>
                  <a:tcPr marL="68580" marR="68580" marT="0" marB="0"/>
                </a:tc>
              </a:tr>
              <a:tr h="370840">
                <a:tc>
                  <a:txBody>
                    <a:bodyPr/>
                    <a:lstStyle/>
                    <a:p>
                      <a:r>
                        <a:rPr lang="en-US" sz="1200" dirty="0" smtClean="0"/>
                        <a:t>Basic</a:t>
                      </a:r>
                      <a:r>
                        <a:rPr lang="en-US" sz="1200" baseline="0" dirty="0" smtClean="0"/>
                        <a:t> Waveforms</a:t>
                      </a:r>
                      <a:endParaRPr lang="en-US" sz="1200" dirty="0"/>
                    </a:p>
                  </a:txBody>
                  <a:tcPr/>
                </a:tc>
                <a:tc>
                  <a:txBody>
                    <a:bodyPr/>
                    <a:lstStyle/>
                    <a:p>
                      <a:r>
                        <a:rPr lang="en-US" sz="1200" dirty="0" smtClean="0"/>
                        <a:t>Sine, square, ramp, </a:t>
                      </a:r>
                      <a:r>
                        <a:rPr lang="en-US" sz="1200" i="0" dirty="0" smtClean="0"/>
                        <a:t>triangle, </a:t>
                      </a:r>
                      <a:r>
                        <a:rPr lang="en-US" sz="1200" b="1" i="0" dirty="0" smtClean="0"/>
                        <a:t>pulse</a:t>
                      </a:r>
                      <a:r>
                        <a:rPr lang="en-US" sz="1200" i="0" dirty="0" smtClean="0"/>
                        <a:t>, noise, DC</a:t>
                      </a:r>
                      <a:endParaRPr lang="en-US" sz="1200" i="0" dirty="0"/>
                    </a:p>
                  </a:txBody>
                  <a:tcPr/>
                </a:tc>
                <a:tc>
                  <a:txBody>
                    <a:bodyPr/>
                    <a:lstStyle/>
                    <a:p>
                      <a:r>
                        <a:rPr lang="en-US" sz="1200" dirty="0" smtClean="0"/>
                        <a:t>Sine, square, ramp, triangle,</a:t>
                      </a:r>
                      <a:r>
                        <a:rPr lang="en-US" sz="1200" baseline="0" dirty="0" smtClean="0"/>
                        <a:t> pulse, noise, DC</a:t>
                      </a:r>
                      <a:endParaRPr lang="en-US" sz="1200" dirty="0"/>
                    </a:p>
                  </a:txBody>
                  <a:tcPr/>
                </a:tc>
              </a:tr>
              <a:tr h="370840">
                <a:tc>
                  <a:txBody>
                    <a:bodyPr/>
                    <a:lstStyle/>
                    <a:p>
                      <a:r>
                        <a:rPr lang="en-US" sz="1200" dirty="0" smtClean="0"/>
                        <a:t>Arbitrary Waveforms</a:t>
                      </a:r>
                      <a:endParaRPr lang="en-US" sz="1200" dirty="0"/>
                    </a:p>
                  </a:txBody>
                  <a:tcPr/>
                </a:tc>
                <a:tc>
                  <a:txBody>
                    <a:bodyPr/>
                    <a:lstStyle/>
                    <a:p>
                      <a:r>
                        <a:rPr lang="en-US" sz="1200" dirty="0" smtClean="0"/>
                        <a:t>Yes, 50 MSa/s</a:t>
                      </a:r>
                      <a:r>
                        <a:rPr lang="en-US" sz="1200" baseline="0" dirty="0" smtClean="0"/>
                        <a:t>, 14 bits</a:t>
                      </a:r>
                      <a:endParaRPr lang="en-US" sz="1200" dirty="0"/>
                    </a:p>
                  </a:txBody>
                  <a:tcPr/>
                </a:tc>
                <a:tc>
                  <a:txBody>
                    <a:bodyPr/>
                    <a:lstStyle/>
                    <a:p>
                      <a:r>
                        <a:rPr lang="en-US" sz="1200" dirty="0" smtClean="0"/>
                        <a:t>3000</a:t>
                      </a:r>
                      <a:r>
                        <a:rPr lang="en-US" sz="1200" baseline="0" dirty="0" smtClean="0"/>
                        <a:t> Series only, 100 MSa/s, 10 bits</a:t>
                      </a:r>
                      <a:endParaRPr lang="en-US" sz="1200" dirty="0"/>
                    </a:p>
                  </a:txBody>
                  <a:tcPr/>
                </a:tc>
              </a:tr>
              <a:tr h="370840">
                <a:tc>
                  <a:txBody>
                    <a:bodyPr/>
                    <a:lstStyle/>
                    <a:p>
                      <a:r>
                        <a:rPr lang="en-US" sz="1200" dirty="0" smtClean="0"/>
                        <a:t>Modulation (internal &amp; external)</a:t>
                      </a:r>
                      <a:endParaRPr lang="en-US" sz="1200" dirty="0"/>
                    </a:p>
                  </a:txBody>
                  <a:tcPr/>
                </a:tc>
                <a:tc>
                  <a:txBody>
                    <a:bodyPr/>
                    <a:lstStyle/>
                    <a:p>
                      <a:r>
                        <a:rPr lang="en-US" sz="1200" dirty="0" smtClean="0"/>
                        <a:t>AM, FM, PWM (optional)</a:t>
                      </a:r>
                      <a:endParaRPr lang="en-US" sz="1200" dirty="0"/>
                    </a:p>
                  </a:txBody>
                  <a:tcPr/>
                </a:tc>
                <a:tc>
                  <a:txBody>
                    <a:bodyPr/>
                    <a:lstStyle/>
                    <a:p>
                      <a:r>
                        <a:rPr lang="en-US" sz="1200" dirty="0" smtClean="0"/>
                        <a:t>No</a:t>
                      </a:r>
                      <a:endParaRPr lang="en-US" sz="1200" dirty="0"/>
                    </a:p>
                  </a:txBody>
                  <a:tcPr/>
                </a:tc>
              </a:tr>
              <a:tr h="370840">
                <a:tc>
                  <a:txBody>
                    <a:bodyPr/>
                    <a:lstStyle/>
                    <a:p>
                      <a:r>
                        <a:rPr lang="en-US" sz="1200" dirty="0" smtClean="0"/>
                        <a:t>Frequency Sweep </a:t>
                      </a:r>
                    </a:p>
                  </a:txBody>
                  <a:tcPr/>
                </a:tc>
                <a:tc>
                  <a:txBody>
                    <a:bodyPr/>
                    <a:lstStyle/>
                    <a:p>
                      <a:r>
                        <a:rPr lang="en-US" sz="1200" dirty="0" smtClean="0"/>
                        <a:t>Linear and logarithmic</a:t>
                      </a:r>
                    </a:p>
                    <a:p>
                      <a:r>
                        <a:rPr lang="en-US" sz="1200" dirty="0" smtClean="0"/>
                        <a:t>Sweep up and down</a:t>
                      </a:r>
                      <a:endParaRPr lang="en-US" sz="1200" dirty="0"/>
                    </a:p>
                  </a:txBody>
                  <a:tcPr/>
                </a:tc>
                <a:tc>
                  <a:txBody>
                    <a:bodyPr/>
                    <a:lstStyle/>
                    <a:p>
                      <a:r>
                        <a:rPr lang="en-US" sz="1200" dirty="0" smtClean="0"/>
                        <a:t>No</a:t>
                      </a:r>
                      <a:endParaRPr lang="en-US" sz="1200" dirty="0"/>
                    </a:p>
                  </a:txBody>
                  <a:tcPr/>
                </a:tc>
              </a:tr>
              <a:tr h="370840">
                <a:tc>
                  <a:txBody>
                    <a:bodyPr/>
                    <a:lstStyle/>
                    <a:p>
                      <a:r>
                        <a:rPr lang="en-US" sz="1200" dirty="0" smtClean="0"/>
                        <a:t>Burst  Mode</a:t>
                      </a:r>
                      <a:endParaRPr lang="en-US" sz="1200" dirty="0"/>
                    </a:p>
                  </a:txBody>
                  <a:tcPr/>
                </a:tc>
                <a:tc>
                  <a:txBody>
                    <a:bodyPr/>
                    <a:lstStyle/>
                    <a:p>
                      <a:r>
                        <a:rPr lang="en-US" sz="1200" dirty="0" smtClean="0"/>
                        <a:t>Counted, infinite, and gated</a:t>
                      </a:r>
                      <a:endParaRPr lang="en-US" sz="1200" dirty="0"/>
                    </a:p>
                  </a:txBody>
                  <a:tcPr/>
                </a:tc>
                <a:tc>
                  <a:txBody>
                    <a:bodyPr/>
                    <a:lstStyle/>
                    <a:p>
                      <a:r>
                        <a:rPr lang="en-US" sz="1200" dirty="0" smtClean="0"/>
                        <a:t>No</a:t>
                      </a:r>
                      <a:endParaRPr lang="en-US" sz="1200" dirty="0"/>
                    </a:p>
                  </a:txBody>
                  <a:tcPr/>
                </a:tc>
              </a:tr>
              <a:tr h="370840">
                <a:tc>
                  <a:txBody>
                    <a:bodyPr/>
                    <a:lstStyle/>
                    <a:p>
                      <a:r>
                        <a:rPr lang="en-US" sz="1200" dirty="0" smtClean="0"/>
                        <a:t>External Trigger In</a:t>
                      </a:r>
                      <a:endParaRPr lang="en-US" sz="1200" dirty="0"/>
                    </a:p>
                  </a:txBody>
                  <a:tcPr/>
                </a:tc>
                <a:tc>
                  <a:txBody>
                    <a:bodyPr/>
                    <a:lstStyle/>
                    <a:p>
                      <a:r>
                        <a:rPr lang="en-US" sz="1200" dirty="0" smtClean="0"/>
                        <a:t>Yes</a:t>
                      </a:r>
                      <a:endParaRPr lang="en-US" sz="1200" dirty="0"/>
                    </a:p>
                  </a:txBody>
                  <a:tcPr/>
                </a:tc>
                <a:tc>
                  <a:txBody>
                    <a:bodyPr/>
                    <a:lstStyle/>
                    <a:p>
                      <a:r>
                        <a:rPr lang="en-US" sz="1200" dirty="0" smtClean="0"/>
                        <a:t>No</a:t>
                      </a:r>
                      <a:endParaRPr lang="en-US" sz="1200" dirty="0"/>
                    </a:p>
                  </a:txBody>
                  <a:tcPr/>
                </a:tc>
              </a:tr>
              <a:tr h="370840">
                <a:tc>
                  <a:txBody>
                    <a:bodyPr/>
                    <a:lstStyle/>
                    <a:p>
                      <a:r>
                        <a:rPr lang="en-US" sz="1200" dirty="0" smtClean="0"/>
                        <a:t>External frequency reference</a:t>
                      </a:r>
                      <a:r>
                        <a:rPr lang="en-US" sz="1200" baseline="0" dirty="0" smtClean="0"/>
                        <a:t>  (synch to external clock)</a:t>
                      </a:r>
                      <a:endParaRPr lang="en-US" sz="1200" dirty="0"/>
                    </a:p>
                  </a:txBody>
                  <a:tcPr/>
                </a:tc>
                <a:tc>
                  <a:txBody>
                    <a:bodyPr/>
                    <a:lstStyle/>
                    <a:p>
                      <a:r>
                        <a:rPr lang="en-US" sz="1200" dirty="0" smtClean="0"/>
                        <a:t>Yes (optional)</a:t>
                      </a:r>
                      <a:endParaRPr lang="en-US" sz="1200" dirty="0"/>
                    </a:p>
                  </a:txBody>
                  <a:tcPr/>
                </a:tc>
                <a:tc>
                  <a:txBody>
                    <a:bodyPr/>
                    <a:lstStyle/>
                    <a:p>
                      <a:r>
                        <a:rPr lang="en-US" sz="1200" dirty="0" smtClean="0"/>
                        <a:t>No</a:t>
                      </a:r>
                      <a:endParaRPr lang="en-US" sz="1200" dirty="0"/>
                    </a:p>
                  </a:txBody>
                  <a:tcPr/>
                </a:tc>
              </a:tr>
              <a:tr h="370840">
                <a:tc>
                  <a:txBody>
                    <a:bodyPr/>
                    <a:lstStyle/>
                    <a:p>
                      <a:r>
                        <a:rPr lang="en-US" sz="1200" dirty="0" smtClean="0"/>
                        <a:t>Multi-instrument synchronization</a:t>
                      </a:r>
                      <a:endParaRPr lang="en-US" sz="1200" dirty="0"/>
                    </a:p>
                  </a:txBody>
                  <a:tcPr/>
                </a:tc>
                <a:tc>
                  <a:txBody>
                    <a:bodyPr/>
                    <a:lstStyle/>
                    <a:p>
                      <a:r>
                        <a:rPr lang="en-US" sz="1200" dirty="0" smtClean="0"/>
                        <a:t>Yes</a:t>
                      </a:r>
                      <a:endParaRPr lang="en-US" sz="1200" dirty="0"/>
                    </a:p>
                  </a:txBody>
                  <a:tcPr/>
                </a:tc>
                <a:tc>
                  <a:txBody>
                    <a:bodyPr/>
                    <a:lstStyle/>
                    <a:p>
                      <a:r>
                        <a:rPr lang="en-US" sz="1200" dirty="0" smtClean="0"/>
                        <a:t>No</a:t>
                      </a:r>
                      <a:endParaRPr lang="en-US" sz="1200" dirty="0"/>
                    </a:p>
                  </a:txBody>
                  <a:tcPr/>
                </a:tc>
              </a:tr>
            </a:tbl>
          </a:graphicData>
        </a:graphic>
      </p:graphicFrame>
      <p:sp>
        <p:nvSpPr>
          <p:cNvPr id="5" name="Rectangle 4"/>
          <p:cNvSpPr/>
          <p:nvPr/>
        </p:nvSpPr>
        <p:spPr>
          <a:xfrm>
            <a:off x="1704684" y="1524000"/>
            <a:ext cx="5992346"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FYI: t</a:t>
            </a: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hese represent different market segments</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Slide Number Placeholder 5"/>
          <p:cNvSpPr>
            <a:spLocks noGrp="1"/>
          </p:cNvSpPr>
          <p:nvPr>
            <p:ph type="sldNum" sz="quarter" idx="4"/>
          </p:nvPr>
        </p:nvSpPr>
        <p:spPr/>
        <p:txBody>
          <a:bodyPr/>
          <a:lstStyle/>
          <a:p>
            <a:fld id="{793EC66B-EF27-4603-8557-B6CFD2D77735}" type="slidenum">
              <a:rPr lang="en-US" smtClean="0"/>
              <a:pPr/>
              <a:t>23</a:t>
            </a:fld>
            <a:endParaRPr lang="en-US" dirty="0"/>
          </a:p>
        </p:txBody>
      </p:sp>
    </p:spTree>
    <p:extLst>
      <p:ext uri="{BB962C8B-B14F-4D97-AF65-F5344CB8AC3E}">
        <p14:creationId xmlns:p14="http://schemas.microsoft.com/office/powerpoint/2010/main" val="4183433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Positioning:</a:t>
            </a:r>
            <a:br>
              <a:rPr lang="en-US" dirty="0" smtClean="0"/>
            </a:br>
            <a:r>
              <a:rPr lang="en-US" dirty="0" smtClean="0"/>
              <a:t>33210A FG/ARB vs. WaveGen functionality </a:t>
            </a:r>
            <a:br>
              <a:rPr lang="en-US" dirty="0" smtClean="0"/>
            </a:br>
            <a:r>
              <a:rPr lang="en-US" dirty="0" smtClean="0"/>
              <a:t>of the 2000/3000 Series Scope – Specifications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5794590"/>
              </p:ext>
            </p:extLst>
          </p:nvPr>
        </p:nvGraphicFramePr>
        <p:xfrm>
          <a:off x="227013" y="2042160"/>
          <a:ext cx="8688387" cy="3774440"/>
        </p:xfrm>
        <a:graphic>
          <a:graphicData uri="http://schemas.openxmlformats.org/drawingml/2006/table">
            <a:tbl>
              <a:tblPr firstRow="1" bandRow="1">
                <a:tableStyleId>{5C22544A-7EE6-4342-B048-85BDC9FD1C3A}</a:tableStyleId>
              </a:tblPr>
              <a:tblGrid>
                <a:gridCol w="2135187"/>
                <a:gridCol w="3124200"/>
                <a:gridCol w="3429000"/>
              </a:tblGrid>
              <a:tr h="548640">
                <a:tc>
                  <a:txBody>
                    <a:bodyPr/>
                    <a:lstStyle/>
                    <a:p>
                      <a:r>
                        <a:rPr lang="en-US" sz="1200" dirty="0" smtClean="0"/>
                        <a:t>Specifications</a:t>
                      </a:r>
                      <a:endParaRPr lang="en-US" sz="1200" dirty="0"/>
                    </a:p>
                  </a:txBody>
                  <a:tcPr/>
                </a:tc>
                <a:tc>
                  <a:txBody>
                    <a:bodyPr/>
                    <a:lstStyle/>
                    <a:p>
                      <a:pPr marL="0" marR="0" algn="ctr">
                        <a:spcBef>
                          <a:spcPts val="0"/>
                        </a:spcBef>
                        <a:spcAft>
                          <a:spcPts val="0"/>
                        </a:spcAft>
                      </a:pPr>
                      <a:r>
                        <a:rPr lang="en-US" sz="1200" b="1" dirty="0">
                          <a:latin typeface="Arial"/>
                          <a:ea typeface="Calibri"/>
                        </a:rPr>
                        <a:t>33210A </a:t>
                      </a:r>
                      <a:endParaRPr lang="en-US" sz="1200" b="1" dirty="0" smtClean="0">
                        <a:latin typeface="Arial"/>
                        <a:ea typeface="Calibri"/>
                      </a:endParaRPr>
                    </a:p>
                    <a:p>
                      <a:pPr marL="0" marR="0" algn="ctr">
                        <a:spcBef>
                          <a:spcPts val="0"/>
                        </a:spcBef>
                        <a:spcAft>
                          <a:spcPts val="0"/>
                        </a:spcAft>
                      </a:pPr>
                      <a:r>
                        <a:rPr lang="en-US" sz="1200" b="1" dirty="0" smtClean="0">
                          <a:latin typeface="Arial"/>
                          <a:ea typeface="Calibri"/>
                        </a:rPr>
                        <a:t>Function </a:t>
                      </a:r>
                      <a:r>
                        <a:rPr lang="en-US" sz="1200" b="1" dirty="0">
                          <a:latin typeface="Arial"/>
                          <a:ea typeface="Calibri"/>
                        </a:rPr>
                        <a:t>/ </a:t>
                      </a:r>
                      <a:r>
                        <a:rPr lang="en-US" sz="1200" b="1" dirty="0" smtClean="0">
                          <a:latin typeface="Arial"/>
                          <a:ea typeface="Calibri"/>
                        </a:rPr>
                        <a:t>Arbitrary </a:t>
                      </a:r>
                      <a:r>
                        <a:rPr lang="en-US" sz="1200" b="1" dirty="0">
                          <a:latin typeface="Arial"/>
                          <a:ea typeface="Calibri"/>
                        </a:rPr>
                        <a:t>Waveform Generator</a:t>
                      </a:r>
                      <a:endParaRPr lang="en-US" sz="1200" b="1" dirty="0">
                        <a:latin typeface="Calibri"/>
                        <a:ea typeface="Calibri"/>
                      </a:endParaRPr>
                    </a:p>
                  </a:txBody>
                  <a:tcPr marL="68580" marR="68580" marT="0" marB="0"/>
                </a:tc>
                <a:tc>
                  <a:txBody>
                    <a:bodyPr/>
                    <a:lstStyle/>
                    <a:p>
                      <a:pPr marL="0" marR="0" algn="ctr">
                        <a:spcBef>
                          <a:spcPts val="0"/>
                        </a:spcBef>
                        <a:spcAft>
                          <a:spcPts val="0"/>
                        </a:spcAft>
                      </a:pPr>
                      <a:r>
                        <a:rPr lang="en-US" sz="1200" b="1" dirty="0" smtClean="0">
                          <a:latin typeface="+mn-lt"/>
                          <a:ea typeface="Calibri"/>
                        </a:rPr>
                        <a:t>WaveGen Option</a:t>
                      </a:r>
                    </a:p>
                    <a:p>
                      <a:pPr marL="0" marR="0" algn="ctr">
                        <a:spcBef>
                          <a:spcPts val="0"/>
                        </a:spcBef>
                        <a:spcAft>
                          <a:spcPts val="0"/>
                        </a:spcAft>
                      </a:pPr>
                      <a:r>
                        <a:rPr lang="en-US" sz="1200" b="1" dirty="0" smtClean="0">
                          <a:latin typeface="Arial"/>
                          <a:ea typeface="Calibri"/>
                        </a:rPr>
                        <a:t>InfiniiVision </a:t>
                      </a:r>
                      <a:r>
                        <a:rPr lang="en-US" sz="1200" b="1" dirty="0">
                          <a:latin typeface="Arial"/>
                          <a:ea typeface="Calibri"/>
                        </a:rPr>
                        <a:t>2000/3000 X-Series </a:t>
                      </a:r>
                      <a:r>
                        <a:rPr lang="en-US" sz="1200" b="1" dirty="0" smtClean="0">
                          <a:latin typeface="Arial"/>
                          <a:ea typeface="Calibri"/>
                        </a:rPr>
                        <a:t>Scopes</a:t>
                      </a:r>
                      <a:endParaRPr lang="en-US" sz="1200" b="1" dirty="0">
                        <a:latin typeface="Calibri"/>
                        <a:ea typeface="Calibri"/>
                      </a:endParaRPr>
                    </a:p>
                  </a:txBody>
                  <a:tcPr marL="68580" marR="68580" marT="0" marB="0"/>
                </a:tc>
              </a:tr>
              <a:tr h="370840">
                <a:tc>
                  <a:txBody>
                    <a:bodyPr/>
                    <a:lstStyle/>
                    <a:p>
                      <a:r>
                        <a:rPr lang="en-US" sz="1200" dirty="0" smtClean="0"/>
                        <a:t>Sine, Square</a:t>
                      </a:r>
                      <a:r>
                        <a:rPr lang="en-US" sz="1200" baseline="0" dirty="0" smtClean="0"/>
                        <a:t> Bandwidth</a:t>
                      </a:r>
                      <a:endParaRPr lang="en-US" sz="1200" dirty="0"/>
                    </a:p>
                  </a:txBody>
                  <a:tcPr/>
                </a:tc>
                <a:tc>
                  <a:txBody>
                    <a:bodyPr/>
                    <a:lstStyle/>
                    <a:p>
                      <a:r>
                        <a:rPr lang="en-US" sz="1200" dirty="0" smtClean="0"/>
                        <a:t>10 MHz,</a:t>
                      </a:r>
                      <a:r>
                        <a:rPr lang="en-US" sz="1200" baseline="0" dirty="0" smtClean="0"/>
                        <a:t> both</a:t>
                      </a:r>
                      <a:endParaRPr lang="en-US" sz="1200" dirty="0"/>
                    </a:p>
                  </a:txBody>
                  <a:tcPr/>
                </a:tc>
                <a:tc>
                  <a:txBody>
                    <a:bodyPr/>
                    <a:lstStyle/>
                    <a:p>
                      <a:r>
                        <a:rPr lang="en-US" sz="1200" dirty="0" smtClean="0"/>
                        <a:t>20 MHz, 10 MHz</a:t>
                      </a:r>
                      <a:endParaRPr lang="en-US" sz="12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Pulse Parameters</a:t>
                      </a:r>
                    </a:p>
                  </a:txBody>
                  <a:tcPr/>
                </a:tc>
                <a:tc>
                  <a:txBody>
                    <a:bodyPr/>
                    <a:lstStyle/>
                    <a:p>
                      <a:r>
                        <a:rPr lang="en-US" sz="1200" dirty="0" smtClean="0"/>
                        <a:t>1% to 99% duty cycle, variable edge times</a:t>
                      </a:r>
                      <a:endParaRPr lang="en-US" sz="1200" dirty="0"/>
                    </a:p>
                  </a:txBody>
                  <a:tcPr/>
                </a:tc>
                <a:tc>
                  <a:txBody>
                    <a:bodyPr/>
                    <a:lstStyle/>
                    <a:p>
                      <a:r>
                        <a:rPr lang="en-US" sz="1200" dirty="0" smtClean="0"/>
                        <a:t>Pulse/</a:t>
                      </a:r>
                      <a:r>
                        <a:rPr lang="en-US" sz="1200" baseline="0" dirty="0" smtClean="0"/>
                        <a:t>square same, 20% to 80% duty cycle, no variable edge time</a:t>
                      </a:r>
                      <a:endParaRPr lang="en-US" sz="1200" dirty="0"/>
                    </a:p>
                  </a:txBody>
                  <a:tcPr/>
                </a:tc>
              </a:tr>
              <a:tr h="370840">
                <a:tc>
                  <a:txBody>
                    <a:bodyPr/>
                    <a:lstStyle/>
                    <a:p>
                      <a:r>
                        <a:rPr lang="en-US" sz="1200" dirty="0" smtClean="0"/>
                        <a:t>Frequency accuracy</a:t>
                      </a:r>
                      <a:endParaRPr lang="en-US" sz="1200" dirty="0"/>
                    </a:p>
                  </a:txBody>
                  <a:tcPr/>
                </a:tc>
                <a:tc>
                  <a:txBody>
                    <a:bodyPr/>
                    <a:lstStyle/>
                    <a:p>
                      <a:r>
                        <a:rPr lang="en-US" sz="1200" dirty="0" smtClean="0"/>
                        <a:t>10 ppm, 90 days, </a:t>
                      </a:r>
                    </a:p>
                    <a:p>
                      <a:r>
                        <a:rPr lang="en-US" sz="1200" dirty="0" smtClean="0"/>
                        <a:t>20 ppm, 1 year</a:t>
                      </a:r>
                      <a:endParaRPr lang="en-US" sz="1200" dirty="0"/>
                    </a:p>
                  </a:txBody>
                  <a:tcPr/>
                </a:tc>
                <a:tc>
                  <a:txBody>
                    <a:bodyPr/>
                    <a:lstStyle/>
                    <a:p>
                      <a:r>
                        <a:rPr lang="en-US" sz="1200" dirty="0" smtClean="0"/>
                        <a:t>130 ppm, &lt;10 k</a:t>
                      </a:r>
                      <a:r>
                        <a:rPr lang="en-US" sz="1200" baseline="0" dirty="0" smtClean="0"/>
                        <a:t>Hz,</a:t>
                      </a:r>
                    </a:p>
                    <a:p>
                      <a:r>
                        <a:rPr lang="en-US" sz="1200" baseline="0" dirty="0" smtClean="0"/>
                        <a:t>50 ppm &gt;10 kHz</a:t>
                      </a:r>
                      <a:endParaRPr lang="en-US" sz="1200" dirty="0"/>
                    </a:p>
                  </a:txBody>
                  <a:tcPr/>
                </a:tc>
              </a:tr>
              <a:tr h="370840">
                <a:tc>
                  <a:txBody>
                    <a:bodyPr/>
                    <a:lstStyle/>
                    <a:p>
                      <a:r>
                        <a:rPr lang="en-US" sz="1200" dirty="0" smtClean="0"/>
                        <a:t>Frequency resolution</a:t>
                      </a:r>
                    </a:p>
                  </a:txBody>
                  <a:tcPr/>
                </a:tc>
                <a:tc>
                  <a:txBody>
                    <a:bodyPr/>
                    <a:lstStyle/>
                    <a:p>
                      <a:r>
                        <a:rPr lang="en-US" sz="1200" dirty="0" smtClean="0"/>
                        <a:t>1 µHz (internal), 1 mHz (user)</a:t>
                      </a:r>
                      <a:endParaRPr lang="en-US" sz="1200" dirty="0"/>
                    </a:p>
                  </a:txBody>
                  <a:tcPr/>
                </a:tc>
                <a:tc>
                  <a:txBody>
                    <a:bodyPr/>
                    <a:lstStyle/>
                    <a:p>
                      <a:r>
                        <a:rPr lang="en-US" sz="1200" dirty="0" smtClean="0"/>
                        <a:t>100 mHz</a:t>
                      </a:r>
                      <a:endParaRPr lang="en-US" sz="1200" dirty="0"/>
                    </a:p>
                  </a:txBody>
                  <a:tcPr/>
                </a:tc>
              </a:tr>
              <a:tr h="370840">
                <a:tc>
                  <a:txBody>
                    <a:bodyPr/>
                    <a:lstStyle/>
                    <a:p>
                      <a:r>
                        <a:rPr lang="en-US" sz="1200" dirty="0" smtClean="0"/>
                        <a:t>Amplitude ranges</a:t>
                      </a:r>
                      <a:endParaRPr lang="en-US" sz="1200" dirty="0"/>
                    </a:p>
                  </a:txBody>
                  <a:tcPr/>
                </a:tc>
                <a:tc>
                  <a:txBody>
                    <a:bodyPr/>
                    <a:lstStyle/>
                    <a:p>
                      <a:r>
                        <a:rPr lang="en-US" sz="1200" dirty="0" smtClean="0"/>
                        <a:t>10 Vpp into 50 Ohms</a:t>
                      </a:r>
                      <a:endParaRPr lang="en-US" sz="1200" dirty="0"/>
                    </a:p>
                  </a:txBody>
                  <a:tcPr/>
                </a:tc>
                <a:tc>
                  <a:txBody>
                    <a:bodyPr/>
                    <a:lstStyle/>
                    <a:p>
                      <a:r>
                        <a:rPr lang="en-US" sz="1200" dirty="0" smtClean="0"/>
                        <a:t>2.5 Vpp into 50 Ohms</a:t>
                      </a:r>
                      <a:endParaRPr lang="en-US" sz="1200" dirty="0"/>
                    </a:p>
                  </a:txBody>
                  <a:tcPr/>
                </a:tc>
              </a:tr>
              <a:tr h="370840">
                <a:tc>
                  <a:txBody>
                    <a:bodyPr/>
                    <a:lstStyle/>
                    <a:p>
                      <a:r>
                        <a:rPr lang="en-US" sz="1200" dirty="0" smtClean="0"/>
                        <a:t>Amplitude Flatness (sine)</a:t>
                      </a:r>
                      <a:endParaRPr lang="en-US" sz="1200" dirty="0"/>
                    </a:p>
                  </a:txBody>
                  <a:tcPr/>
                </a:tc>
                <a:tc>
                  <a:txBody>
                    <a:bodyPr/>
                    <a:lstStyle/>
                    <a:p>
                      <a:r>
                        <a:rPr lang="en-US" sz="1200" dirty="0" smtClean="0"/>
                        <a:t>0.1 dB</a:t>
                      </a:r>
                      <a:endParaRPr lang="en-US" sz="1200" dirty="0"/>
                    </a:p>
                  </a:txBody>
                  <a:tcPr/>
                </a:tc>
                <a:tc>
                  <a:txBody>
                    <a:bodyPr/>
                    <a:lstStyle/>
                    <a:p>
                      <a:r>
                        <a:rPr lang="en-US" sz="1200" dirty="0" smtClean="0"/>
                        <a:t>0.5 dB</a:t>
                      </a:r>
                      <a:endParaRPr lang="en-US" sz="1200" dirty="0"/>
                    </a:p>
                  </a:txBody>
                  <a:tcPr/>
                </a:tc>
              </a:tr>
              <a:tr h="370840">
                <a:tc>
                  <a:txBody>
                    <a:bodyPr/>
                    <a:lstStyle/>
                    <a:p>
                      <a:r>
                        <a:rPr lang="en-US" sz="1200" dirty="0" smtClean="0"/>
                        <a:t>Total Harmonic</a:t>
                      </a:r>
                      <a:r>
                        <a:rPr lang="en-US" sz="1200" baseline="0" dirty="0" smtClean="0"/>
                        <a:t> Distortion (THD)</a:t>
                      </a:r>
                      <a:endParaRPr lang="en-US" sz="1200" dirty="0"/>
                    </a:p>
                  </a:txBody>
                  <a:tcPr/>
                </a:tc>
                <a:tc>
                  <a:txBody>
                    <a:bodyPr/>
                    <a:lstStyle/>
                    <a:p>
                      <a:r>
                        <a:rPr lang="en-US" sz="1200" dirty="0" smtClean="0"/>
                        <a:t>0.04%</a:t>
                      </a:r>
                      <a:endParaRPr lang="en-US" sz="1200" dirty="0"/>
                    </a:p>
                  </a:txBody>
                  <a:tcPr/>
                </a:tc>
                <a:tc>
                  <a:txBody>
                    <a:bodyPr/>
                    <a:lstStyle/>
                    <a:p>
                      <a:r>
                        <a:rPr lang="en-US" sz="1200" dirty="0" smtClean="0"/>
                        <a:t>1%</a:t>
                      </a:r>
                      <a:endParaRPr lang="en-US" sz="1200" dirty="0"/>
                    </a:p>
                  </a:txBody>
                  <a:tcPr/>
                </a:tc>
              </a:tr>
              <a:tr h="370840">
                <a:tc>
                  <a:txBody>
                    <a:bodyPr/>
                    <a:lstStyle/>
                    <a:p>
                      <a:r>
                        <a:rPr lang="en-US" sz="1200" dirty="0" smtClean="0"/>
                        <a:t>DC Offset Range</a:t>
                      </a:r>
                      <a:endParaRPr lang="en-US" sz="1200" dirty="0"/>
                    </a:p>
                  </a:txBody>
                  <a:tcPr/>
                </a:tc>
                <a:tc>
                  <a:txBody>
                    <a:bodyPr/>
                    <a:lstStyle/>
                    <a:p>
                      <a:r>
                        <a:rPr lang="en-US" sz="1200" dirty="0" smtClean="0"/>
                        <a:t>+/- 5 V into 50 Ohms</a:t>
                      </a:r>
                      <a:endParaRPr lang="en-US" sz="1200" dirty="0"/>
                    </a:p>
                  </a:txBody>
                  <a:tcPr/>
                </a:tc>
                <a:tc>
                  <a:txBody>
                    <a:bodyPr/>
                    <a:lstStyle/>
                    <a:p>
                      <a:r>
                        <a:rPr lang="en-US" sz="1200" dirty="0" smtClean="0"/>
                        <a:t>+/-1.25 V into 50 Ohms</a:t>
                      </a:r>
                      <a:endParaRPr lang="en-US" sz="1200" dirty="0"/>
                    </a:p>
                  </a:txBody>
                  <a:tcPr/>
                </a:tc>
              </a:tr>
            </a:tbl>
          </a:graphicData>
        </a:graphic>
      </p:graphicFrame>
      <p:sp>
        <p:nvSpPr>
          <p:cNvPr id="5" name="Rectangle 4"/>
          <p:cNvSpPr/>
          <p:nvPr/>
        </p:nvSpPr>
        <p:spPr>
          <a:xfrm>
            <a:off x="1704684" y="1524000"/>
            <a:ext cx="5992346"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FYI: t</a:t>
            </a: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hese represent different market segments</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Slide Number Placeholder 5"/>
          <p:cNvSpPr>
            <a:spLocks noGrp="1"/>
          </p:cNvSpPr>
          <p:nvPr>
            <p:ph type="sldNum" sz="quarter" idx="4"/>
          </p:nvPr>
        </p:nvSpPr>
        <p:spPr/>
        <p:txBody>
          <a:bodyPr/>
          <a:lstStyle/>
          <a:p>
            <a:fld id="{793EC66B-EF27-4603-8557-B6CFD2D77735}" type="slidenum">
              <a:rPr lang="en-US" smtClean="0"/>
              <a:pPr/>
              <a:t>24</a:t>
            </a:fld>
            <a:endParaRPr lang="en-US" dirty="0"/>
          </a:p>
        </p:txBody>
      </p:sp>
    </p:spTree>
    <p:extLst>
      <p:ext uri="{BB962C8B-B14F-4D97-AF65-F5344CB8AC3E}">
        <p14:creationId xmlns:p14="http://schemas.microsoft.com/office/powerpoint/2010/main" val="1842156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mabaile1\AppData\Local\Microsoft\Windows\Temporary Internet Files\Content.Outlook\OGPD3N6Y\33500B3000pixels.gif"/>
          <p:cNvPicPr>
            <a:picLocks noChangeAspect="1" noChangeArrowheads="1"/>
          </p:cNvPicPr>
          <p:nvPr/>
        </p:nvPicPr>
        <p:blipFill>
          <a:blip r:embed="rId3" cstate="screen"/>
          <a:srcRect l="4460" r="6328"/>
          <a:stretch>
            <a:fillRect/>
          </a:stretch>
        </p:blipFill>
        <p:spPr bwMode="auto">
          <a:xfrm>
            <a:off x="0" y="0"/>
            <a:ext cx="9144000" cy="6858000"/>
          </a:xfrm>
          <a:prstGeom prst="rect">
            <a:avLst/>
          </a:prstGeom>
          <a:noFill/>
        </p:spPr>
      </p:pic>
      <p:sp>
        <p:nvSpPr>
          <p:cNvPr id="10" name="TextBox 9"/>
          <p:cNvSpPr txBox="1"/>
          <p:nvPr/>
        </p:nvSpPr>
        <p:spPr>
          <a:xfrm>
            <a:off x="152400" y="609600"/>
            <a:ext cx="9067800" cy="1077218"/>
          </a:xfrm>
          <a:prstGeom prst="rect">
            <a:avLst/>
          </a:prstGeom>
          <a:noFill/>
        </p:spPr>
        <p:txBody>
          <a:bodyPr wrap="square" rtlCol="0">
            <a:spAutoFit/>
          </a:bodyPr>
          <a:lstStyle/>
          <a:p>
            <a:r>
              <a:rPr lang="en-US" sz="3200" b="1" dirty="0" smtClean="0">
                <a:solidFill>
                  <a:schemeClr val="bg1"/>
                </a:solidFill>
              </a:rPr>
              <a:t>Agilent 33500B Series Waveform Generators</a:t>
            </a:r>
          </a:p>
          <a:p>
            <a:r>
              <a:rPr lang="en-US" sz="3200" b="1" dirty="0" smtClean="0">
                <a:solidFill>
                  <a:schemeClr val="bg1"/>
                </a:solidFill>
              </a:rPr>
              <a:t>	Now with True</a:t>
            </a:r>
            <a:r>
              <a:rPr lang="en-US" sz="3200" b="1" i="1" dirty="0" smtClean="0">
                <a:solidFill>
                  <a:schemeClr val="bg1"/>
                </a:solidFill>
              </a:rPr>
              <a:t>form</a:t>
            </a:r>
            <a:r>
              <a:rPr lang="en-US" sz="3200" b="1" dirty="0" smtClean="0">
                <a:solidFill>
                  <a:schemeClr val="bg1"/>
                </a:solidFill>
              </a:rPr>
              <a:t> Technology </a:t>
            </a:r>
          </a:p>
        </p:txBody>
      </p:sp>
      <p:sp>
        <p:nvSpPr>
          <p:cNvPr id="7" name="Rectangle 6"/>
          <p:cNvSpPr/>
          <p:nvPr/>
        </p:nvSpPr>
        <p:spPr>
          <a:xfrm>
            <a:off x="-76200" y="5222912"/>
            <a:ext cx="8991600" cy="1558888"/>
          </a:xfrm>
          <a:prstGeom prst="rect">
            <a:avLst/>
          </a:prstGeom>
        </p:spPr>
        <p:txBody>
          <a:bodyPr wrap="square">
            <a:spAutoFit/>
          </a:bodyPr>
          <a:lstStyle/>
          <a:p>
            <a:pPr lvl="0" algn="ctr">
              <a:lnSpc>
                <a:spcPct val="115000"/>
              </a:lnSpc>
              <a:defRPr/>
            </a:pPr>
            <a:endParaRPr lang="en-US" sz="1200" b="1" dirty="0" smtClean="0">
              <a:solidFill>
                <a:schemeClr val="bg1"/>
              </a:solidFill>
            </a:endParaRPr>
          </a:p>
          <a:p>
            <a:pPr lvl="0" algn="ctr">
              <a:lnSpc>
                <a:spcPct val="115000"/>
              </a:lnSpc>
              <a:defRPr/>
            </a:pPr>
            <a:r>
              <a:rPr lang="en-US" sz="1400" b="1" dirty="0" smtClean="0">
                <a:solidFill>
                  <a:schemeClr val="bg1"/>
                </a:solidFill>
              </a:rPr>
              <a:t>33509B, 33510B, 33511B, 33512B, 33519B, 33520B, 33521B, 33522B</a:t>
            </a:r>
          </a:p>
          <a:p>
            <a:pPr lvl="0" algn="ctr" fontAlgn="base">
              <a:spcBef>
                <a:spcPct val="0"/>
              </a:spcBef>
              <a:spcAft>
                <a:spcPct val="0"/>
              </a:spcAft>
            </a:pPr>
            <a:endParaRPr lang="en-US" sz="1200" b="1" dirty="0" smtClean="0">
              <a:solidFill>
                <a:schemeClr val="bg1"/>
              </a:solidFill>
            </a:endParaRPr>
          </a:p>
          <a:p>
            <a:pPr lvl="0" algn="ctr" fontAlgn="base">
              <a:spcBef>
                <a:spcPct val="0"/>
              </a:spcBef>
              <a:spcAft>
                <a:spcPct val="0"/>
              </a:spcAft>
            </a:pPr>
            <a:r>
              <a:rPr lang="en-US" sz="1200" b="1" dirty="0" smtClean="0">
                <a:solidFill>
                  <a:schemeClr val="bg1"/>
                </a:solidFill>
              </a:rPr>
              <a:t>Trueform Technology: </a:t>
            </a:r>
            <a:r>
              <a:rPr lang="en-US" sz="1200" b="1" dirty="0" smtClean="0">
                <a:solidFill>
                  <a:schemeClr val="bg1"/>
                </a:solidFill>
                <a:latin typeface="Arial" charset="0"/>
              </a:rPr>
              <a:t>Agilent’s exclusive, revolutionary signal generation with unmatched capabilities and signal fidelity</a:t>
            </a:r>
          </a:p>
          <a:p>
            <a:pPr lvl="0" algn="ctr">
              <a:lnSpc>
                <a:spcPct val="115000"/>
              </a:lnSpc>
              <a:defRPr/>
            </a:pPr>
            <a:r>
              <a:rPr lang="en-US" sz="1200" b="1" dirty="0" smtClean="0">
                <a:solidFill>
                  <a:schemeClr val="bg1"/>
                </a:solidFill>
              </a:rPr>
              <a:t>Value Choices at 20 and 30MHz, with or without arb, 1- or 2-channels</a:t>
            </a:r>
          </a:p>
          <a:p>
            <a:pPr lvl="0" algn="ctr">
              <a:lnSpc>
                <a:spcPct val="115000"/>
              </a:lnSpc>
              <a:defRPr/>
            </a:pPr>
            <a:endParaRPr lang="en-US" sz="1200" b="1" dirty="0" smtClean="0">
              <a:solidFill>
                <a:schemeClr val="bg1"/>
              </a:solidFill>
            </a:endParaRPr>
          </a:p>
          <a:p>
            <a:pPr lvl="0" algn="ctr">
              <a:lnSpc>
                <a:spcPct val="115000"/>
              </a:lnSpc>
              <a:defRPr/>
            </a:pPr>
            <a:r>
              <a:rPr lang="en-US" sz="1200" b="1" dirty="0" smtClean="0">
                <a:solidFill>
                  <a:schemeClr val="bg1"/>
                </a:solidFill>
              </a:rPr>
              <a:t>Public Launch: </a:t>
            </a:r>
            <a:r>
              <a:rPr lang="en-US" sz="1200" b="1" dirty="0" smtClean="0">
                <a:solidFill>
                  <a:srgbClr val="FF0000"/>
                </a:solidFill>
              </a:rPr>
              <a:t>Tues Aug 21, 2012</a:t>
            </a:r>
            <a:endParaRPr lang="en-US" sz="1200" b="1"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pPr lvl="0"/>
            <a:r>
              <a:rPr lang="en-US" dirty="0" smtClean="0"/>
              <a:t>Evolution of Waveform Generators</a:t>
            </a:r>
            <a:endParaRPr lang="en-US" dirty="0"/>
          </a:p>
        </p:txBody>
      </p:sp>
      <p:sp>
        <p:nvSpPr>
          <p:cNvPr id="9" name="Slide Number Placeholder 4"/>
          <p:cNvSpPr>
            <a:spLocks noGrp="1"/>
          </p:cNvSpPr>
          <p:nvPr>
            <p:ph type="sldNum" sz="quarter" idx="4"/>
          </p:nvPr>
        </p:nvSpPr>
        <p:spPr/>
        <p:txBody>
          <a:bodyPr/>
          <a:lstStyle/>
          <a:p>
            <a:fld id="{793EC66B-EF27-4603-8557-B6CFD2D77735}" type="slidenum">
              <a:rPr lang="en-US" smtClean="0"/>
              <a:pPr/>
              <a:t>4</a:t>
            </a:fld>
            <a:endParaRPr lang="en-US" dirty="0"/>
          </a:p>
        </p:txBody>
      </p:sp>
      <p:sp>
        <p:nvSpPr>
          <p:cNvPr id="10" name="Rectangle 9"/>
          <p:cNvSpPr/>
          <p:nvPr/>
        </p:nvSpPr>
        <p:spPr>
          <a:xfrm>
            <a:off x="0" y="1219200"/>
            <a:ext cx="6324600" cy="464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8" name="Content Placeholder 6"/>
          <p:cNvGraphicFramePr>
            <a:graphicFrameLocks/>
          </p:cNvGraphicFramePr>
          <p:nvPr>
            <p:extLst>
              <p:ext uri="{D42A27DB-BD31-4B8C-83A1-F6EECF244321}">
                <p14:modId xmlns:p14="http://schemas.microsoft.com/office/powerpoint/2010/main" val="1795573082"/>
              </p:ext>
            </p:extLst>
          </p:nvPr>
        </p:nvGraphicFramePr>
        <p:xfrm>
          <a:off x="76200" y="1219200"/>
          <a:ext cx="8686800" cy="4562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Picture 4"/>
          <p:cNvPicPr>
            <a:picLocks noChangeAspect="1" noChangeArrowheads="1"/>
          </p:cNvPicPr>
          <p:nvPr/>
        </p:nvPicPr>
        <p:blipFill>
          <a:blip r:embed="rId8" cstate="screen"/>
          <a:srcRect/>
          <a:stretch>
            <a:fillRect/>
          </a:stretch>
        </p:blipFill>
        <p:spPr bwMode="auto">
          <a:xfrm>
            <a:off x="7010400" y="762000"/>
            <a:ext cx="1752600" cy="440743"/>
          </a:xfrm>
          <a:prstGeom prst="rect">
            <a:avLst/>
          </a:prstGeom>
          <a:noFill/>
          <a:ln w="19050">
            <a:noFill/>
            <a:miter lim="800000"/>
            <a:headEnd/>
            <a:tailEnd/>
          </a:ln>
          <a:effectLst/>
        </p:spPr>
      </p:pic>
    </p:spTree>
    <p:extLst>
      <p:ext uri="{BB962C8B-B14F-4D97-AF65-F5344CB8AC3E}">
        <p14:creationId xmlns:p14="http://schemas.microsoft.com/office/powerpoint/2010/main" val="2281807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0"/>
            <a:ext cx="4648200" cy="3048000"/>
          </a:xfrm>
        </p:spPr>
        <p:txBody>
          <a:bodyPr/>
          <a:lstStyle/>
          <a:p>
            <a:pPr>
              <a:buFont typeface="Arial" pitchFamily="34" charset="0"/>
              <a:buChar char="•"/>
            </a:pPr>
            <a:r>
              <a:rPr lang="en-US" dirty="0" smtClean="0">
                <a:solidFill>
                  <a:srgbClr val="000000"/>
                </a:solidFill>
                <a:cs typeface="Arial" charset="0"/>
              </a:rPr>
              <a:t>Agilent’s new and exclusive True</a:t>
            </a:r>
            <a:r>
              <a:rPr lang="en-US" i="1" dirty="0" smtClean="0">
                <a:solidFill>
                  <a:srgbClr val="000000"/>
                </a:solidFill>
                <a:cs typeface="Arial" charset="0"/>
              </a:rPr>
              <a:t>form</a:t>
            </a:r>
            <a:r>
              <a:rPr lang="en-US" dirty="0" smtClean="0">
                <a:solidFill>
                  <a:srgbClr val="000000"/>
                </a:solidFill>
                <a:cs typeface="Arial" charset="0"/>
              </a:rPr>
              <a:t> signal generation technology provides </a:t>
            </a:r>
            <a:r>
              <a:rPr lang="en-US" b="1" u="sng" dirty="0" smtClean="0">
                <a:solidFill>
                  <a:srgbClr val="000000"/>
                </a:solidFill>
                <a:cs typeface="Arial" charset="0"/>
              </a:rPr>
              <a:t>superior signal integrity</a:t>
            </a:r>
            <a:endParaRPr lang="en-US" dirty="0" smtClean="0">
              <a:solidFill>
                <a:srgbClr val="000000"/>
              </a:solidFill>
              <a:cs typeface="Arial" charset="0"/>
            </a:endParaRPr>
          </a:p>
          <a:p>
            <a:pPr>
              <a:buFont typeface="Arial" pitchFamily="34" charset="0"/>
              <a:buChar char="•"/>
            </a:pPr>
            <a:r>
              <a:rPr lang="en-US" dirty="0" smtClean="0"/>
              <a:t>Now you can </a:t>
            </a:r>
            <a:r>
              <a:rPr lang="en-US" b="1" u="sng" dirty="0" smtClean="0"/>
              <a:t>generate the exact waveforms you want</a:t>
            </a:r>
            <a:endParaRPr lang="en-US" dirty="0" smtClean="0"/>
          </a:p>
        </p:txBody>
      </p:sp>
      <p:grpSp>
        <p:nvGrpSpPr>
          <p:cNvPr id="2" name="Group 4"/>
          <p:cNvGrpSpPr/>
          <p:nvPr/>
        </p:nvGrpSpPr>
        <p:grpSpPr>
          <a:xfrm>
            <a:off x="5105400" y="76200"/>
            <a:ext cx="3429000" cy="5943600"/>
            <a:chOff x="609600" y="457200"/>
            <a:chExt cx="2895600" cy="5638800"/>
          </a:xfrm>
        </p:grpSpPr>
        <p:pic>
          <p:nvPicPr>
            <p:cNvPr id="6" name="Picture 2"/>
            <p:cNvPicPr>
              <a:picLocks noChangeAspect="1" noChangeArrowheads="1"/>
            </p:cNvPicPr>
            <p:nvPr/>
          </p:nvPicPr>
          <p:blipFill>
            <a:blip r:embed="rId3" cstate="screen"/>
            <a:srcRect/>
            <a:stretch>
              <a:fillRect/>
            </a:stretch>
          </p:blipFill>
          <p:spPr bwMode="auto">
            <a:xfrm>
              <a:off x="609600" y="685800"/>
              <a:ext cx="2895600" cy="5410200"/>
            </a:xfrm>
            <a:prstGeom prst="rect">
              <a:avLst/>
            </a:prstGeom>
            <a:noFill/>
            <a:ln w="9525">
              <a:noFill/>
              <a:miter lim="800000"/>
              <a:headEnd/>
              <a:tailEnd/>
            </a:ln>
          </p:spPr>
        </p:pic>
        <p:sp>
          <p:nvSpPr>
            <p:cNvPr id="7" name="Rectangle 6"/>
            <p:cNvSpPr/>
            <p:nvPr/>
          </p:nvSpPr>
          <p:spPr>
            <a:xfrm>
              <a:off x="685800" y="457200"/>
              <a:ext cx="1219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Picture 7" descr="TruformTechnology-Color.jpg"/>
          <p:cNvPicPr>
            <a:picLocks noChangeAspect="1"/>
          </p:cNvPicPr>
          <p:nvPr/>
        </p:nvPicPr>
        <p:blipFill>
          <a:blip r:embed="rId4" cstate="screen"/>
          <a:stretch>
            <a:fillRect/>
          </a:stretch>
        </p:blipFill>
        <p:spPr>
          <a:xfrm>
            <a:off x="381000" y="454151"/>
            <a:ext cx="3395132" cy="1222249"/>
          </a:xfrm>
          <a:prstGeom prst="rect">
            <a:avLst/>
          </a:prstGeom>
        </p:spPr>
      </p:pic>
      <p:sp>
        <p:nvSpPr>
          <p:cNvPr id="11" name="Slide Number Placeholder 4"/>
          <p:cNvSpPr>
            <a:spLocks noGrp="1"/>
          </p:cNvSpPr>
          <p:nvPr>
            <p:ph type="sldNum" sz="quarter" idx="4"/>
          </p:nvPr>
        </p:nvSpPr>
        <p:spPr>
          <a:xfrm>
            <a:off x="228600" y="6664646"/>
            <a:ext cx="612648" cy="118872"/>
          </a:xfrm>
        </p:spPr>
        <p:txBody>
          <a:bodyPr/>
          <a:lstStyle/>
          <a:p>
            <a:fld id="{793EC66B-EF27-4603-8557-B6CFD2D77735}"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98704"/>
            <a:ext cx="8695944" cy="996696"/>
          </a:xfrm>
        </p:spPr>
        <p:txBody>
          <a:bodyPr/>
          <a:lstStyle/>
          <a:p>
            <a:r>
              <a:rPr lang="en-US" dirty="0" smtClean="0"/>
              <a:t>What is the new 33500B Series?</a:t>
            </a:r>
            <a:endParaRPr lang="en-US" dirty="0"/>
          </a:p>
        </p:txBody>
      </p:sp>
      <p:sp>
        <p:nvSpPr>
          <p:cNvPr id="4" name="Slide Number Placeholder 3"/>
          <p:cNvSpPr>
            <a:spLocks noGrp="1"/>
          </p:cNvSpPr>
          <p:nvPr>
            <p:ph type="sldNum" sz="quarter" idx="4"/>
          </p:nvPr>
        </p:nvSpPr>
        <p:spPr/>
        <p:txBody>
          <a:bodyPr/>
          <a:lstStyle/>
          <a:p>
            <a:fld id="{793EC66B-EF27-4603-8557-B6CFD2D77735}" type="slidenum">
              <a:rPr lang="en-US" smtClean="0"/>
              <a:pPr/>
              <a:t>6</a:t>
            </a:fld>
            <a:endParaRPr lang="en-US" dirty="0"/>
          </a:p>
        </p:txBody>
      </p:sp>
      <p:sp>
        <p:nvSpPr>
          <p:cNvPr id="8" name="Content Placeholder 7"/>
          <p:cNvSpPr>
            <a:spLocks noGrp="1"/>
          </p:cNvSpPr>
          <p:nvPr>
            <p:ph sz="half" idx="2"/>
          </p:nvPr>
        </p:nvSpPr>
        <p:spPr>
          <a:xfrm>
            <a:off x="4495800" y="990600"/>
            <a:ext cx="4343400" cy="5181600"/>
          </a:xfrm>
        </p:spPr>
        <p:txBody>
          <a:bodyPr>
            <a:noAutofit/>
          </a:bodyPr>
          <a:lstStyle/>
          <a:p>
            <a:pPr>
              <a:buFont typeface="Arial" pitchFamily="34" charset="0"/>
              <a:buChar char="•"/>
            </a:pPr>
            <a:r>
              <a:rPr lang="en-US" sz="1800" dirty="0" smtClean="0"/>
              <a:t>With Trueform technology (branding)</a:t>
            </a:r>
          </a:p>
          <a:p>
            <a:pPr>
              <a:buFont typeface="Arial" pitchFamily="34" charset="0"/>
              <a:buChar char="•"/>
            </a:pPr>
            <a:r>
              <a:rPr lang="en-US" sz="1800" dirty="0" smtClean="0"/>
              <a:t>Value choices and more price points starting at $1,650</a:t>
            </a:r>
          </a:p>
          <a:p>
            <a:pPr lvl="0">
              <a:buFont typeface="Arial" pitchFamily="34" charset="0"/>
              <a:buChar char="•"/>
            </a:pPr>
            <a:r>
              <a:rPr lang="en-US" sz="1800" dirty="0" smtClean="0"/>
              <a:t>Clear replacement for 33220A @ 20 MHz</a:t>
            </a:r>
          </a:p>
          <a:p>
            <a:pPr>
              <a:buFont typeface="Arial" pitchFamily="34" charset="0"/>
              <a:buChar char="•"/>
            </a:pPr>
            <a:r>
              <a:rPr lang="en-US" sz="1800" dirty="0" smtClean="0"/>
              <a:t>Software upgradeability, investment protection</a:t>
            </a:r>
          </a:p>
          <a:p>
            <a:pPr lvl="0">
              <a:buFont typeface="Arial" pitchFamily="34" charset="0"/>
              <a:buChar char="•"/>
            </a:pPr>
            <a:r>
              <a:rPr lang="en-US" sz="1800" dirty="0" smtClean="0"/>
              <a:t>New e-tools</a:t>
            </a:r>
          </a:p>
          <a:p>
            <a:pPr>
              <a:buFont typeface="Arial" pitchFamily="34" charset="0"/>
              <a:buChar char="•"/>
            </a:pPr>
            <a:r>
              <a:rPr lang="en-US" sz="1800" dirty="0" smtClean="0"/>
              <a:t>Basic BenchLink Waveform Builder shipping with every unit</a:t>
            </a:r>
          </a:p>
          <a:p>
            <a:pPr>
              <a:buFont typeface="Arial" pitchFamily="34" charset="0"/>
              <a:buChar char="•"/>
            </a:pPr>
            <a:r>
              <a:rPr lang="en-US" sz="1800" dirty="0" smtClean="0"/>
              <a:t>Streamlined product structure: GPIB standard, no print manuals</a:t>
            </a:r>
          </a:p>
          <a:p>
            <a:pPr>
              <a:buFont typeface="Arial" pitchFamily="34" charset="0"/>
              <a:buChar char="•"/>
            </a:pPr>
            <a:r>
              <a:rPr lang="en-US" sz="1800" dirty="0" smtClean="0"/>
              <a:t>Better dual channel synchronization</a:t>
            </a:r>
          </a:p>
          <a:p>
            <a:pPr>
              <a:buFont typeface="Arial" pitchFamily="34" charset="0"/>
              <a:buChar char="•"/>
            </a:pPr>
            <a:r>
              <a:rPr lang="en-US" sz="1800" dirty="0" smtClean="0"/>
              <a:t>IQ Player add-on; future add-on support</a:t>
            </a:r>
          </a:p>
        </p:txBody>
      </p:sp>
      <p:pic>
        <p:nvPicPr>
          <p:cNvPr id="5" name="Picture 3"/>
          <p:cNvPicPr>
            <a:picLocks noChangeAspect="1" noChangeArrowheads="1"/>
          </p:cNvPicPr>
          <p:nvPr/>
        </p:nvPicPr>
        <p:blipFill>
          <a:blip r:embed="rId3" cstate="screen"/>
          <a:srcRect/>
          <a:stretch>
            <a:fillRect/>
          </a:stretch>
        </p:blipFill>
        <p:spPr bwMode="auto">
          <a:xfrm>
            <a:off x="228600" y="1193616"/>
            <a:ext cx="3947660" cy="3073584"/>
          </a:xfrm>
          <a:prstGeom prst="rect">
            <a:avLst/>
          </a:prstGeom>
          <a:noFill/>
          <a:ln w="9525">
            <a:noFill/>
            <a:miter lim="800000"/>
            <a:headEnd/>
            <a:tailEnd/>
          </a:ln>
        </p:spPr>
      </p:pic>
      <p:grpSp>
        <p:nvGrpSpPr>
          <p:cNvPr id="3" name="Group 14"/>
          <p:cNvGrpSpPr/>
          <p:nvPr/>
        </p:nvGrpSpPr>
        <p:grpSpPr>
          <a:xfrm>
            <a:off x="3124200" y="4572000"/>
            <a:ext cx="762000" cy="457200"/>
            <a:chOff x="2895600" y="4800600"/>
            <a:chExt cx="762000" cy="457200"/>
          </a:xfrm>
        </p:grpSpPr>
        <p:pic>
          <p:nvPicPr>
            <p:cNvPr id="14" name="Picture 3"/>
            <p:cNvPicPr>
              <a:picLocks noChangeAspect="1" noChangeArrowheads="1"/>
            </p:cNvPicPr>
            <p:nvPr/>
          </p:nvPicPr>
          <p:blipFill>
            <a:blip r:embed="rId4" cstate="screen"/>
            <a:srcRect/>
            <a:stretch>
              <a:fillRect/>
            </a:stretch>
          </p:blipFill>
          <p:spPr bwMode="auto">
            <a:xfrm>
              <a:off x="3048000" y="4876800"/>
              <a:ext cx="533400" cy="381000"/>
            </a:xfrm>
            <a:prstGeom prst="rect">
              <a:avLst/>
            </a:prstGeom>
            <a:noFill/>
            <a:ln w="9525">
              <a:noFill/>
              <a:miter lim="800000"/>
              <a:headEnd/>
              <a:tailEnd/>
            </a:ln>
          </p:spPr>
        </p:pic>
        <p:grpSp>
          <p:nvGrpSpPr>
            <p:cNvPr id="6" name="Group 9"/>
            <p:cNvGrpSpPr/>
            <p:nvPr/>
          </p:nvGrpSpPr>
          <p:grpSpPr>
            <a:xfrm>
              <a:off x="2895600" y="4800600"/>
              <a:ext cx="762000" cy="381000"/>
              <a:chOff x="3505200" y="4572000"/>
              <a:chExt cx="1752600" cy="1143000"/>
            </a:xfrm>
          </p:grpSpPr>
          <p:cxnSp>
            <p:nvCxnSpPr>
              <p:cNvPr id="7" name="Straight Connector 6"/>
              <p:cNvCxnSpPr/>
              <p:nvPr/>
            </p:nvCxnSpPr>
            <p:spPr>
              <a:xfrm>
                <a:off x="3581400" y="4648200"/>
                <a:ext cx="1676400" cy="9906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505200" y="4572000"/>
                <a:ext cx="1524000" cy="11430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8" name="Down Arrow 17"/>
          <p:cNvSpPr/>
          <p:nvPr/>
        </p:nvSpPr>
        <p:spPr>
          <a:xfrm flipH="1" flipV="1">
            <a:off x="3429000" y="4267200"/>
            <a:ext cx="152400" cy="304800"/>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dirty="0" smtClean="0"/>
              <a:t>Waveform </a:t>
            </a:r>
            <a:r>
              <a:rPr lang="en-US" dirty="0" smtClean="0">
                <a:solidFill>
                  <a:srgbClr val="0099CC"/>
                </a:solidFill>
              </a:rPr>
              <a:t>Generators </a:t>
            </a:r>
            <a:r>
              <a:rPr lang="en-US" dirty="0" smtClean="0"/>
              <a:t>Closer Look: 33500B Series </a:t>
            </a:r>
            <a:br>
              <a:rPr lang="en-US" dirty="0" smtClean="0"/>
            </a:br>
            <a:r>
              <a:rPr lang="en-US" sz="1800" dirty="0" smtClean="0"/>
              <a:t>33509B, 33510B, 33511B, 33512B, 33519B, 33520B, 33521B, 33522B</a:t>
            </a:r>
            <a:endParaRPr lang="en-US" sz="1800" b="0" dirty="0" smtClean="0">
              <a:solidFill>
                <a:schemeClr val="tx1"/>
              </a:solidFill>
            </a:endParaRPr>
          </a:p>
        </p:txBody>
      </p:sp>
      <p:pic>
        <p:nvPicPr>
          <p:cNvPr id="16" name="Picture 15" descr="TruformTechnology-Color.jpg"/>
          <p:cNvPicPr>
            <a:picLocks noChangeAspect="1"/>
          </p:cNvPicPr>
          <p:nvPr/>
        </p:nvPicPr>
        <p:blipFill>
          <a:blip r:embed="rId4" cstate="screen"/>
          <a:stretch>
            <a:fillRect/>
          </a:stretch>
        </p:blipFill>
        <p:spPr>
          <a:xfrm>
            <a:off x="6553200" y="1066800"/>
            <a:ext cx="2057400" cy="740665"/>
          </a:xfrm>
          <a:prstGeom prst="rect">
            <a:avLst/>
          </a:prstGeom>
        </p:spPr>
      </p:pic>
      <p:pic>
        <p:nvPicPr>
          <p:cNvPr id="37890" name="Picture 2" descr="C:\Users\ejm00\Desktop\Basic Instruments\JazzCat\Images\33522B_2ch_st04_20120507.jpg"/>
          <p:cNvPicPr>
            <a:picLocks noChangeAspect="1" noChangeArrowheads="1"/>
          </p:cNvPicPr>
          <p:nvPr/>
        </p:nvPicPr>
        <p:blipFill>
          <a:blip r:embed="rId5" cstate="screen"/>
          <a:srcRect/>
          <a:stretch>
            <a:fillRect/>
          </a:stretch>
        </p:blipFill>
        <p:spPr bwMode="auto">
          <a:xfrm>
            <a:off x="2971800" y="1066800"/>
            <a:ext cx="3352800" cy="3005959"/>
          </a:xfrm>
          <a:prstGeom prst="rect">
            <a:avLst/>
          </a:prstGeom>
          <a:noFill/>
        </p:spPr>
      </p:pic>
      <p:sp>
        <p:nvSpPr>
          <p:cNvPr id="8" name="Text Box 5"/>
          <p:cNvSpPr txBox="1">
            <a:spLocks noChangeArrowheads="1"/>
          </p:cNvSpPr>
          <p:nvPr/>
        </p:nvSpPr>
        <p:spPr bwMode="auto">
          <a:xfrm>
            <a:off x="152400" y="1349276"/>
            <a:ext cx="2895600" cy="2308324"/>
          </a:xfrm>
          <a:prstGeom prst="rect">
            <a:avLst/>
          </a:prstGeom>
          <a:noFill/>
          <a:ln w="12700">
            <a:noFill/>
            <a:miter lim="800000"/>
            <a:headEnd type="none" w="sm" len="sm"/>
            <a:tailEnd type="none" w="sm" len="sm"/>
          </a:ln>
        </p:spPr>
        <p:txBody>
          <a:bodyPr wrap="square">
            <a:spAutoFit/>
          </a:bodyPr>
          <a:lstStyle/>
          <a:p>
            <a:pPr algn="l"/>
            <a:r>
              <a:rPr lang="en-US" sz="1600" b="1" dirty="0" smtClean="0">
                <a:solidFill>
                  <a:srgbClr val="0099CC"/>
                </a:solidFill>
              </a:rPr>
              <a:t>Standard Waveforms </a:t>
            </a:r>
            <a:endParaRPr lang="en-US" sz="1600" b="1" dirty="0">
              <a:solidFill>
                <a:srgbClr val="0099CC"/>
              </a:solidFill>
            </a:endParaRPr>
          </a:p>
          <a:p>
            <a:pPr algn="l">
              <a:buFontTx/>
              <a:buChar char="•"/>
            </a:pPr>
            <a:r>
              <a:rPr lang="en-US" sz="1600" dirty="0"/>
              <a:t>Sine, Square, Ramp, </a:t>
            </a:r>
            <a:r>
              <a:rPr lang="en-US" sz="1600" dirty="0" smtClean="0"/>
              <a:t>Triangle, Pulse</a:t>
            </a:r>
            <a:r>
              <a:rPr lang="en-US" sz="1600" dirty="0"/>
              <a:t>, </a:t>
            </a:r>
            <a:r>
              <a:rPr lang="en-US" sz="1600" dirty="0" smtClean="0"/>
              <a:t>Noise, DC, Sinc</a:t>
            </a:r>
            <a:r>
              <a:rPr lang="en-US" sz="1600" dirty="0"/>
              <a:t>, </a:t>
            </a:r>
            <a:r>
              <a:rPr lang="en-US" sz="1600" dirty="0" smtClean="0"/>
              <a:t>Exponential, PRBS and built-in arbitrary waveforms</a:t>
            </a:r>
            <a:endParaRPr lang="en-US" sz="1600" dirty="0"/>
          </a:p>
          <a:p>
            <a:pPr algn="l">
              <a:buFontTx/>
              <a:buChar char="•"/>
            </a:pPr>
            <a:r>
              <a:rPr lang="en-US" sz="1600" dirty="0" smtClean="0"/>
              <a:t>Modulation </a:t>
            </a:r>
            <a:r>
              <a:rPr lang="en-US" sz="1600" dirty="0"/>
              <a:t>(AM, FM, PM, </a:t>
            </a:r>
            <a:r>
              <a:rPr lang="en-US" sz="1600" dirty="0" smtClean="0"/>
              <a:t>FSK, BPSK, PWM, Sum)</a:t>
            </a:r>
            <a:endParaRPr lang="en-US" sz="1600" dirty="0"/>
          </a:p>
          <a:p>
            <a:pPr algn="l">
              <a:buFontTx/>
              <a:buChar char="•"/>
            </a:pPr>
            <a:r>
              <a:rPr lang="en-US" sz="1600" dirty="0" smtClean="0"/>
              <a:t>Sweep </a:t>
            </a:r>
            <a:r>
              <a:rPr lang="en-US" sz="1600" dirty="0"/>
              <a:t>(</a:t>
            </a:r>
            <a:r>
              <a:rPr lang="en-US" sz="1600" dirty="0" smtClean="0"/>
              <a:t>linear, log and list)</a:t>
            </a:r>
            <a:endParaRPr lang="en-US" sz="1600" dirty="0"/>
          </a:p>
          <a:p>
            <a:pPr algn="l">
              <a:buFontTx/>
              <a:buChar char="•"/>
            </a:pPr>
            <a:r>
              <a:rPr lang="en-US" sz="1600" dirty="0"/>
              <a:t>Burst (gated and count</a:t>
            </a:r>
            <a:r>
              <a:rPr lang="en-US" sz="1600" dirty="0" smtClean="0"/>
              <a:t>)</a:t>
            </a:r>
            <a:endParaRPr lang="en-US" sz="1600" dirty="0"/>
          </a:p>
        </p:txBody>
      </p:sp>
      <p:sp>
        <p:nvSpPr>
          <p:cNvPr id="13" name="Text Box 10"/>
          <p:cNvSpPr txBox="1">
            <a:spLocks noChangeArrowheads="1"/>
          </p:cNvSpPr>
          <p:nvPr/>
        </p:nvSpPr>
        <p:spPr bwMode="auto">
          <a:xfrm>
            <a:off x="3200400" y="4655403"/>
            <a:ext cx="3657600" cy="830997"/>
          </a:xfrm>
          <a:prstGeom prst="rect">
            <a:avLst/>
          </a:prstGeom>
          <a:noFill/>
          <a:ln w="12700">
            <a:noFill/>
            <a:miter lim="800000"/>
            <a:headEnd type="none" w="sm" len="sm"/>
            <a:tailEnd type="none" w="sm" len="sm"/>
          </a:ln>
        </p:spPr>
        <p:txBody>
          <a:bodyPr>
            <a:spAutoFit/>
          </a:bodyPr>
          <a:lstStyle/>
          <a:p>
            <a:pPr algn="l"/>
            <a:r>
              <a:rPr lang="en-US" sz="1600" b="1" dirty="0">
                <a:solidFill>
                  <a:schemeClr val="accent1"/>
                </a:solidFill>
              </a:rPr>
              <a:t>Computer Interfaces</a:t>
            </a:r>
          </a:p>
          <a:p>
            <a:pPr algn="l">
              <a:buFontTx/>
              <a:buChar char="•"/>
            </a:pPr>
            <a:r>
              <a:rPr lang="en-US" sz="1600" dirty="0" smtClean="0"/>
              <a:t>LAN </a:t>
            </a:r>
            <a:r>
              <a:rPr lang="en-US" sz="1600" dirty="0"/>
              <a:t>(LXI-C</a:t>
            </a:r>
            <a:r>
              <a:rPr lang="en-US" sz="1600" dirty="0" smtClean="0"/>
              <a:t>), USB and GPIB</a:t>
            </a:r>
          </a:p>
          <a:p>
            <a:pPr algn="l">
              <a:buFontTx/>
              <a:buChar char="•"/>
            </a:pPr>
            <a:r>
              <a:rPr lang="en-US" sz="1600" dirty="0" smtClean="0"/>
              <a:t>USB port for file management</a:t>
            </a:r>
          </a:p>
        </p:txBody>
      </p:sp>
      <p:sp>
        <p:nvSpPr>
          <p:cNvPr id="17" name="Text Box 12"/>
          <p:cNvSpPr txBox="1">
            <a:spLocks noChangeArrowheads="1"/>
          </p:cNvSpPr>
          <p:nvPr/>
        </p:nvSpPr>
        <p:spPr bwMode="auto">
          <a:xfrm>
            <a:off x="6400800" y="3530025"/>
            <a:ext cx="2590800" cy="584775"/>
          </a:xfrm>
          <a:prstGeom prst="rect">
            <a:avLst/>
          </a:prstGeom>
          <a:noFill/>
          <a:ln w="12700">
            <a:noFill/>
            <a:miter lim="800000"/>
            <a:headEnd type="none" w="sm" len="sm"/>
            <a:tailEnd type="none" w="sm" len="sm"/>
          </a:ln>
        </p:spPr>
        <p:txBody>
          <a:bodyPr wrap="square">
            <a:spAutoFit/>
          </a:bodyPr>
          <a:lstStyle/>
          <a:p>
            <a:pPr algn="l"/>
            <a:r>
              <a:rPr lang="en-US" sz="1600" b="1" dirty="0" smtClean="0">
                <a:solidFill>
                  <a:schemeClr val="accent1"/>
                </a:solidFill>
              </a:rPr>
              <a:t>High Resolution Display</a:t>
            </a:r>
          </a:p>
          <a:p>
            <a:pPr algn="l">
              <a:buFont typeface="Arial" pitchFamily="34" charset="0"/>
              <a:buChar char="•"/>
            </a:pPr>
            <a:r>
              <a:rPr lang="en-US" sz="1600" dirty="0" smtClean="0">
                <a:latin typeface="Arial" charset="0"/>
              </a:rPr>
              <a:t>4.3” WQVGA display</a:t>
            </a:r>
          </a:p>
        </p:txBody>
      </p:sp>
      <p:sp>
        <p:nvSpPr>
          <p:cNvPr id="19" name="Text Box 14"/>
          <p:cNvSpPr txBox="1">
            <a:spLocks noChangeArrowheads="1"/>
          </p:cNvSpPr>
          <p:nvPr/>
        </p:nvSpPr>
        <p:spPr bwMode="auto">
          <a:xfrm>
            <a:off x="6400800" y="2133600"/>
            <a:ext cx="2590800" cy="1323439"/>
          </a:xfrm>
          <a:prstGeom prst="rect">
            <a:avLst/>
          </a:prstGeom>
          <a:noFill/>
          <a:ln w="12700">
            <a:noFill/>
            <a:miter lim="800000"/>
            <a:headEnd type="none" w="sm" len="sm"/>
            <a:tailEnd type="none" w="sm" len="sm"/>
          </a:ln>
        </p:spPr>
        <p:txBody>
          <a:bodyPr wrap="square">
            <a:spAutoFit/>
          </a:bodyPr>
          <a:lstStyle/>
          <a:p>
            <a:pPr algn="l"/>
            <a:r>
              <a:rPr lang="en-US" sz="1600" b="1" dirty="0" smtClean="0">
                <a:solidFill>
                  <a:schemeClr val="accent1"/>
                </a:solidFill>
              </a:rPr>
              <a:t>Excellent Usability</a:t>
            </a:r>
            <a:endParaRPr lang="en-US" sz="1600" b="1" dirty="0">
              <a:solidFill>
                <a:schemeClr val="accent1"/>
              </a:solidFill>
            </a:endParaRPr>
          </a:p>
          <a:p>
            <a:pPr algn="l">
              <a:buFontTx/>
              <a:buChar char="•"/>
            </a:pPr>
            <a:r>
              <a:rPr lang="en-US" sz="1600" dirty="0" smtClean="0"/>
              <a:t>Intuitive front panel</a:t>
            </a:r>
          </a:p>
          <a:p>
            <a:pPr algn="l">
              <a:buFontTx/>
              <a:buChar char="•"/>
            </a:pPr>
            <a:r>
              <a:rPr lang="en-US" sz="1600" dirty="0" smtClean="0"/>
              <a:t>Mobile device access to full documentation</a:t>
            </a:r>
          </a:p>
          <a:p>
            <a:pPr algn="l">
              <a:buFontTx/>
              <a:buChar char="•"/>
            </a:pPr>
            <a:r>
              <a:rPr lang="en-US" sz="1600" dirty="0" smtClean="0"/>
              <a:t>LXI web browser</a:t>
            </a:r>
            <a:endParaRPr lang="en-US" sz="1600" dirty="0"/>
          </a:p>
        </p:txBody>
      </p:sp>
      <p:sp>
        <p:nvSpPr>
          <p:cNvPr id="24" name="Text Box 5"/>
          <p:cNvSpPr txBox="1">
            <a:spLocks noChangeArrowheads="1"/>
          </p:cNvSpPr>
          <p:nvPr/>
        </p:nvSpPr>
        <p:spPr bwMode="auto">
          <a:xfrm>
            <a:off x="152400" y="3828633"/>
            <a:ext cx="3505200" cy="3046988"/>
          </a:xfrm>
          <a:prstGeom prst="rect">
            <a:avLst/>
          </a:prstGeom>
          <a:noFill/>
          <a:ln w="12700">
            <a:noFill/>
            <a:miter lim="800000"/>
            <a:headEnd type="none" w="sm" len="sm"/>
            <a:tailEnd type="none" w="sm" len="sm"/>
          </a:ln>
        </p:spPr>
        <p:txBody>
          <a:bodyPr wrap="square">
            <a:spAutoFit/>
          </a:bodyPr>
          <a:lstStyle/>
          <a:p>
            <a:pPr algn="l"/>
            <a:r>
              <a:rPr lang="en-US" sz="1600" b="1" dirty="0" smtClean="0">
                <a:solidFill>
                  <a:srgbClr val="0099CC"/>
                </a:solidFill>
              </a:rPr>
              <a:t>Point-by-point Arbitrary                  Waveforms</a:t>
            </a:r>
            <a:endParaRPr lang="en-US" sz="1600" b="1" dirty="0">
              <a:solidFill>
                <a:srgbClr val="0099CC"/>
              </a:solidFill>
            </a:endParaRPr>
          </a:p>
          <a:p>
            <a:pPr algn="l">
              <a:buFontTx/>
              <a:buChar char="•"/>
            </a:pPr>
            <a:r>
              <a:rPr lang="en-US" sz="1600" dirty="0" smtClean="0"/>
              <a:t>250 MSa/s arbs, 16 bit resolution</a:t>
            </a:r>
          </a:p>
          <a:p>
            <a:pPr algn="l">
              <a:buFontTx/>
              <a:buChar char="•"/>
            </a:pPr>
            <a:r>
              <a:rPr lang="en-US" sz="1600" dirty="0" smtClean="0"/>
              <a:t>1 MSa/channel deep memory, optional 16 MSa</a:t>
            </a:r>
          </a:p>
          <a:p>
            <a:pPr algn="l">
              <a:buFont typeface="Arial" pitchFamily="34" charset="0"/>
              <a:buChar char="•"/>
            </a:pPr>
            <a:r>
              <a:rPr lang="en-US" sz="1600" dirty="0" smtClean="0">
                <a:latin typeface="Arial" charset="0"/>
              </a:rPr>
              <a:t>On-screen Editor for arbs </a:t>
            </a:r>
            <a:endParaRPr lang="en-US" sz="1600" dirty="0" smtClean="0"/>
          </a:p>
          <a:p>
            <a:pPr algn="l">
              <a:buFont typeface="Arial" pitchFamily="34" charset="0"/>
              <a:buChar char="•"/>
            </a:pPr>
            <a:r>
              <a:rPr lang="en-US" sz="1600" dirty="0" smtClean="0"/>
              <a:t>Waveform Builder Basic SW included, optional advanced editing Pro SW</a:t>
            </a:r>
            <a:endParaRPr lang="en-US" sz="1600" dirty="0" smtClean="0">
              <a:latin typeface="Arial" charset="0"/>
            </a:endParaRPr>
          </a:p>
          <a:p>
            <a:pPr algn="l">
              <a:buFontTx/>
              <a:buChar char="•"/>
            </a:pPr>
            <a:endParaRPr lang="en-US" sz="1600" dirty="0" smtClean="0"/>
          </a:p>
          <a:p>
            <a:pPr algn="l">
              <a:buFontTx/>
              <a:buChar char="•"/>
            </a:pPr>
            <a:endParaRPr lang="en-US" sz="1600" dirty="0"/>
          </a:p>
          <a:p>
            <a:pPr algn="l"/>
            <a:endParaRPr lang="en-US" sz="1600" dirty="0"/>
          </a:p>
        </p:txBody>
      </p:sp>
      <p:pic>
        <p:nvPicPr>
          <p:cNvPr id="32770" name="Picture 2"/>
          <p:cNvPicPr>
            <a:picLocks noChangeAspect="1" noChangeArrowheads="1"/>
          </p:cNvPicPr>
          <p:nvPr/>
        </p:nvPicPr>
        <p:blipFill>
          <a:blip r:embed="rId6" cstate="screen"/>
          <a:srcRect/>
          <a:stretch>
            <a:fillRect/>
          </a:stretch>
        </p:blipFill>
        <p:spPr bwMode="auto">
          <a:xfrm>
            <a:off x="6324600" y="4191000"/>
            <a:ext cx="2438400" cy="1752600"/>
          </a:xfrm>
          <a:prstGeom prst="rect">
            <a:avLst/>
          </a:prstGeom>
          <a:noFill/>
          <a:ln w="9525">
            <a:noFill/>
            <a:miter lim="800000"/>
            <a:headEnd/>
            <a:tailEnd/>
          </a:ln>
        </p:spPr>
      </p:pic>
      <p:sp>
        <p:nvSpPr>
          <p:cNvPr id="11" name="Slide Number Placeholder 4"/>
          <p:cNvSpPr>
            <a:spLocks noGrp="1"/>
          </p:cNvSpPr>
          <p:nvPr>
            <p:ph type="sldNum" sz="quarter" idx="4"/>
          </p:nvPr>
        </p:nvSpPr>
        <p:spPr>
          <a:xfrm>
            <a:off x="228600" y="6664646"/>
            <a:ext cx="612648" cy="118872"/>
          </a:xfrm>
        </p:spPr>
        <p:txBody>
          <a:bodyPr/>
          <a:lstStyle/>
          <a:p>
            <a:fld id="{793EC66B-EF27-4603-8557-B6CFD2D77735}" type="slidenum">
              <a:rPr lang="en-US" smtClean="0"/>
              <a:pPr/>
              <a:t>7</a:t>
            </a:fld>
            <a:endParaRPr lang="en-US" dirty="0"/>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val="3666314000"/>
              </p:ext>
            </p:extLst>
          </p:nvPr>
        </p:nvGraphicFramePr>
        <p:xfrm>
          <a:off x="310551" y="1143195"/>
          <a:ext cx="8377836" cy="2212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Content Placeholder 10"/>
          <p:cNvGraphicFramePr>
            <a:graphicFrameLocks/>
          </p:cNvGraphicFramePr>
          <p:nvPr>
            <p:extLst>
              <p:ext uri="{D42A27DB-BD31-4B8C-83A1-F6EECF244321}">
                <p14:modId xmlns:p14="http://schemas.microsoft.com/office/powerpoint/2010/main" val="2952083199"/>
              </p:ext>
            </p:extLst>
          </p:nvPr>
        </p:nvGraphicFramePr>
        <p:xfrm>
          <a:off x="310551" y="3374560"/>
          <a:ext cx="8377836" cy="22124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itle 7"/>
          <p:cNvSpPr>
            <a:spLocks noGrp="1"/>
          </p:cNvSpPr>
          <p:nvPr>
            <p:ph type="title"/>
          </p:nvPr>
        </p:nvSpPr>
        <p:spPr/>
        <p:txBody>
          <a:bodyPr/>
          <a:lstStyle/>
          <a:p>
            <a:r>
              <a:rPr lang="en-US" dirty="0" smtClean="0"/>
              <a:t>What’s Unique with the 33500B Series</a:t>
            </a:r>
            <a:endParaRPr lang="en-US" dirty="0"/>
          </a:p>
        </p:txBody>
      </p:sp>
      <p:sp>
        <p:nvSpPr>
          <p:cNvPr id="9" name="Slide Number Placeholder 4"/>
          <p:cNvSpPr>
            <a:spLocks noGrp="1"/>
          </p:cNvSpPr>
          <p:nvPr>
            <p:ph type="sldNum" sz="quarter" idx="4"/>
          </p:nvPr>
        </p:nvSpPr>
        <p:spPr>
          <a:xfrm>
            <a:off x="228600" y="6664646"/>
            <a:ext cx="612648" cy="118872"/>
          </a:xfrm>
        </p:spPr>
        <p:txBody>
          <a:bodyPr/>
          <a:lstStyle/>
          <a:p>
            <a:fld id="{793EC66B-EF27-4603-8557-B6CFD2D77735}" type="slidenum">
              <a:rPr lang="en-US" smtClean="0"/>
              <a:pPr/>
              <a:t>8</a:t>
            </a:fld>
            <a:endParaRPr lang="en-US" dirty="0"/>
          </a:p>
        </p:txBody>
      </p:sp>
    </p:spTree>
    <p:extLst>
      <p:ext uri="{BB962C8B-B14F-4D97-AF65-F5344CB8AC3E}">
        <p14:creationId xmlns:p14="http://schemas.microsoft.com/office/powerpoint/2010/main" val="3978757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IQ Player SW Add-On</a:t>
            </a:r>
            <a:endParaRPr lang="en-US" dirty="0"/>
          </a:p>
        </p:txBody>
      </p:sp>
      <p:sp>
        <p:nvSpPr>
          <p:cNvPr id="4" name="Slide Number Placeholder 3"/>
          <p:cNvSpPr>
            <a:spLocks noGrp="1"/>
          </p:cNvSpPr>
          <p:nvPr>
            <p:ph type="sldNum" sz="quarter" idx="4"/>
          </p:nvPr>
        </p:nvSpPr>
        <p:spPr/>
        <p:txBody>
          <a:bodyPr/>
          <a:lstStyle/>
          <a:p>
            <a:fld id="{793EC66B-EF27-4603-8557-B6CFD2D77735}" type="slidenum">
              <a:rPr lang="en-US" smtClean="0"/>
              <a:pPr/>
              <a:t>9</a:t>
            </a:fld>
            <a:endParaRPr lang="en-US" dirty="0"/>
          </a:p>
        </p:txBody>
      </p:sp>
      <p:pic>
        <p:nvPicPr>
          <p:cNvPr id="39938" name="Picture 2"/>
          <p:cNvPicPr>
            <a:picLocks noChangeAspect="1" noChangeArrowheads="1"/>
          </p:cNvPicPr>
          <p:nvPr/>
        </p:nvPicPr>
        <p:blipFill>
          <a:blip r:embed="rId3" cstate="screen"/>
          <a:srcRect/>
          <a:stretch>
            <a:fillRect/>
          </a:stretch>
        </p:blipFill>
        <p:spPr bwMode="auto">
          <a:xfrm>
            <a:off x="0" y="1066800"/>
            <a:ext cx="4391186" cy="3733800"/>
          </a:xfrm>
          <a:prstGeom prst="rect">
            <a:avLst/>
          </a:prstGeom>
          <a:noFill/>
          <a:ln w="9525">
            <a:noFill/>
            <a:miter lim="800000"/>
            <a:headEnd/>
            <a:tailEnd/>
          </a:ln>
        </p:spPr>
      </p:pic>
      <p:pic>
        <p:nvPicPr>
          <p:cNvPr id="39939" name="Picture 3"/>
          <p:cNvPicPr>
            <a:picLocks noChangeAspect="1" noChangeArrowheads="1"/>
          </p:cNvPicPr>
          <p:nvPr/>
        </p:nvPicPr>
        <p:blipFill>
          <a:blip r:embed="rId4" cstate="screen"/>
          <a:srcRect/>
          <a:stretch>
            <a:fillRect/>
          </a:stretch>
        </p:blipFill>
        <p:spPr bwMode="auto">
          <a:xfrm>
            <a:off x="4038600" y="3505200"/>
            <a:ext cx="4267200" cy="2590800"/>
          </a:xfrm>
          <a:prstGeom prst="rect">
            <a:avLst/>
          </a:prstGeom>
          <a:noFill/>
          <a:ln w="9525">
            <a:noFill/>
            <a:miter lim="800000"/>
            <a:headEnd/>
            <a:tailEnd/>
          </a:ln>
        </p:spPr>
      </p:pic>
      <p:sp>
        <p:nvSpPr>
          <p:cNvPr id="3" name="Content Placeholder 2"/>
          <p:cNvSpPr>
            <a:spLocks noGrp="1"/>
          </p:cNvSpPr>
          <p:nvPr>
            <p:ph idx="1"/>
          </p:nvPr>
        </p:nvSpPr>
        <p:spPr>
          <a:xfrm>
            <a:off x="4648200" y="1380744"/>
            <a:ext cx="4114800" cy="1895856"/>
          </a:xfrm>
        </p:spPr>
        <p:txBody>
          <a:bodyPr/>
          <a:lstStyle/>
          <a:p>
            <a:pPr>
              <a:buFont typeface="Arial" pitchFamily="34" charset="0"/>
              <a:buChar char="•"/>
            </a:pPr>
            <a:r>
              <a:rPr lang="en-US" dirty="0" smtClean="0"/>
              <a:t>Great for low bandwidth (baseband) communications and customers working with PAN devices</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PROPS" val="D:\GP\ATI138\audio\Agilent_FAWG_Slide_4.wav"/>
  <p:tag name="PPSNARRATION" val="4,778169004,C:\Documents and Settings\shaffers\My Documents\ET3\Disty\TEP\Courses\Function Generators\FG-Arb_Technical Excellence 2010 08262010_pptx\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47,180005545,E:\kkppt\Neophytes\Courses\PL Portfolios\DAC_106\3022_DAC_106_Dec2009_No_Quiz_pptx\Media.ppcx"/>
</p:tagLst>
</file>

<file path=ppt/tags/tag3.xml><?xml version="1.0" encoding="utf-8"?>
<p:tagLst xmlns:a="http://schemas.openxmlformats.org/drawingml/2006/main" xmlns:r="http://schemas.openxmlformats.org/officeDocument/2006/relationships" xmlns:p="http://schemas.openxmlformats.org/presentationml/2006/main">
  <p:tag name="PPSNARRATION" val="52,180005545,E:\kkppt\Neophytes\Courses\PL Portfolios\DAC_106\3022_DAC_106_Dec2009_No_Quiz_pptx\Media.ppcx"/>
</p:tagLst>
</file>

<file path=ppt/theme/theme1.xml><?xml version="1.0" encoding="utf-8"?>
<a:theme xmlns:a="http://schemas.openxmlformats.org/drawingml/2006/main" name="Agilent 2007">
  <a:themeElements>
    <a:clrScheme name="AGILENT COLORS 2">
      <a:dk1>
        <a:srgbClr val="000000"/>
      </a:dk1>
      <a:lt1>
        <a:srgbClr val="FFFFFF"/>
      </a:lt1>
      <a:dk2>
        <a:srgbClr val="000000"/>
      </a:dk2>
      <a:lt2>
        <a:srgbClr val="FFFFFF"/>
      </a:lt2>
      <a:accent1>
        <a:srgbClr val="0099CC"/>
      </a:accent1>
      <a:accent2>
        <a:srgbClr val="FF9900"/>
      </a:accent2>
      <a:accent3>
        <a:srgbClr val="669933"/>
      </a:accent3>
      <a:accent4>
        <a:srgbClr val="FFCC00"/>
      </a:accent4>
      <a:accent5>
        <a:srgbClr val="003366"/>
      </a:accent5>
      <a:accent6>
        <a:srgbClr val="990000"/>
      </a:accent6>
      <a:hlink>
        <a:srgbClr val="0099CC"/>
      </a:hlink>
      <a:folHlink>
        <a:srgbClr val="990066"/>
      </a:folHlink>
    </a:clrScheme>
    <a:fontScheme name="AGILENT PPT &amp; OUTLOO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Agilent 2007</Template>
  <TotalTime>22500</TotalTime>
  <Words>4985</Words>
  <Application>Microsoft Office PowerPoint</Application>
  <PresentationFormat>On-screen Show (4:3)</PresentationFormat>
  <Paragraphs>564</Paragraphs>
  <Slides>24</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Agilent 2007</vt:lpstr>
      <vt:lpstr>Photo Editor Photo</vt:lpstr>
      <vt:lpstr>Basic Instruments Revolutionizing Signal Generation…</vt:lpstr>
      <vt:lpstr>A Brief History Lesson</vt:lpstr>
      <vt:lpstr>PowerPoint Presentation</vt:lpstr>
      <vt:lpstr>Evolution of Waveform Generators</vt:lpstr>
      <vt:lpstr>PowerPoint Presentation</vt:lpstr>
      <vt:lpstr>What is the new 33500B Series?</vt:lpstr>
      <vt:lpstr>Waveform Generators Closer Look: 33500B Series  33509B, 33510B, 33511B, 33512B, 33519B, 33520B, 33521B, 33522B</vt:lpstr>
      <vt:lpstr>What’s Unique with the 33500B Series</vt:lpstr>
      <vt:lpstr>IQ Player SW Add-On</vt:lpstr>
      <vt:lpstr>Comparison of Key Competitive Attributes</vt:lpstr>
      <vt:lpstr>33500B Series Price Positioning</vt:lpstr>
      <vt:lpstr>33500B Series Introductory Promotion</vt:lpstr>
      <vt:lpstr>33500B Series Options and Upgrades</vt:lpstr>
      <vt:lpstr>WebHelp Mobile Support Full documentation right in the palm of your hand! </vt:lpstr>
      <vt:lpstr>Agilent’s SPD Waveform Generators Portfolio</vt:lpstr>
      <vt:lpstr>PowerPoint Presentation</vt:lpstr>
      <vt:lpstr>33503A BenchLink Waveform Builder Pro</vt:lpstr>
      <vt:lpstr>BenchLink Waveform Builder Comparison</vt:lpstr>
      <vt:lpstr>Back Up Slides</vt:lpstr>
      <vt:lpstr>What You Can Buy</vt:lpstr>
      <vt:lpstr>Agilent Waveform Generators Product Positioning</vt:lpstr>
      <vt:lpstr>Product Positioning: 33210A FG/ARB vs. WaveGen functionality  of the 2000/3000 Series Scope – Features</vt:lpstr>
      <vt:lpstr>Product Positioning: 33210A FG/ARB vs. WaveGen functionality  of the 2000/3000 Series Scope – Features</vt:lpstr>
      <vt:lpstr>Product Positioning: 33210A FG/ARB vs. WaveGen functionality  of the 2000/3000 Series Scope – Specifications</vt:lpstr>
    </vt:vector>
  </TitlesOfParts>
  <Company>Agilent Technologies,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Arial 28pt Bold Agilent Blue</dc:title>
  <dc:creator>Rhonda Tyler</dc:creator>
  <cp:lastModifiedBy>Wayne Vandenburg</cp:lastModifiedBy>
  <cp:revision>616</cp:revision>
  <dcterms:created xsi:type="dcterms:W3CDTF">2011-08-04T16:24:40Z</dcterms:created>
  <dcterms:modified xsi:type="dcterms:W3CDTF">2012-08-20T15:49:51Z</dcterms:modified>
</cp:coreProperties>
</file>