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  <p:sldMasterId id="2147483715" r:id="rId2"/>
  </p:sldMasterIdLst>
  <p:notesMasterIdLst>
    <p:notesMasterId r:id="rId4"/>
  </p:notesMasterIdLst>
  <p:handoutMasterIdLst>
    <p:handoutMasterId r:id="rId5"/>
  </p:handoutMasterIdLst>
  <p:sldIdLst>
    <p:sldId id="350" r:id="rId3"/>
  </p:sldIdLst>
  <p:sldSz cx="9144000" cy="6858000" type="screen4x3"/>
  <p:notesSz cx="7010400" cy="92964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DECFF"/>
    <a:srgbClr val="99CCFF"/>
    <a:srgbClr val="000000"/>
    <a:srgbClr val="FF9900"/>
    <a:srgbClr val="FFCC00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9" autoAdjust="0"/>
    <p:restoredTop sz="87479" autoAdjust="0"/>
  </p:normalViewPr>
  <p:slideViewPr>
    <p:cSldViewPr snapToGrid="0">
      <p:cViewPr varScale="1">
        <p:scale>
          <a:sx n="84" d="100"/>
          <a:sy n="84" d="100"/>
        </p:scale>
        <p:origin x="-72" y="-744"/>
      </p:cViewPr>
      <p:guideLst>
        <p:guide orient="horz" pos="3720"/>
        <p:guide orient="horz" pos="140"/>
        <p:guide orient="horz" pos="796"/>
        <p:guide pos="144"/>
      </p:guideLst>
    </p:cSldViewPr>
  </p:slideViewPr>
  <p:notesTextViewPr>
    <p:cViewPr>
      <p:scale>
        <a:sx n="100" d="100"/>
        <a:sy n="100" d="100"/>
      </p:scale>
      <p:origin x="0" y="144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0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0BF2F6-126B-DD46-AC63-E6A25CA0138F}" type="datetimeFigureOut">
              <a:rPr lang="en-US" smtClean="0"/>
              <a:pPr/>
              <a:t>7/10/2013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FD9D62-B136-E94F-96CE-4C292AF564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412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ED944A-C07D-4D62-8D42-AF9916A58BAB}" type="datetimeFigureOut">
              <a:rPr lang="en-US" smtClean="0"/>
              <a:pPr/>
              <a:t>7/10/2013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B9487E-648B-4C72-9031-EFA8CC2FE8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97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FieldFox analyzers</a:t>
            </a:r>
            <a:r>
              <a:rPr lang="en-US" baseline="0" dirty="0" smtClean="0"/>
              <a:t> are so accurate and correlate with benchtop measurements so well, the Agilent Santa Rosa Fab </a:t>
            </a:r>
            <a:r>
              <a:rPr lang="en-US" dirty="0" smtClean="0"/>
              <a:t>decided to rack mount four FieldFox analyzers.  This rack of FieldFox’s replaced a </a:t>
            </a:r>
            <a:r>
              <a:rPr lang="en-US" baseline="0" dirty="0" smtClean="0"/>
              <a:t>benchtop VNA, spectrum analyzer and power meter.  The application is low volume, surface-mount package manufacturing test where IC’s are 100% tested for transmission gain, output power and harmonics.  This was a much lower cost solution than buying</a:t>
            </a:r>
            <a:r>
              <a:rPr lang="en-US" dirty="0" smtClean="0"/>
              <a:t> three new bench instruments.  The performance and accuracy of </a:t>
            </a:r>
            <a:r>
              <a:rPr lang="en-US" dirty="0" err="1" smtClean="0"/>
              <a:t>FieldFox</a:t>
            </a:r>
            <a:r>
              <a:rPr lang="en-US" dirty="0" smtClean="0"/>
              <a:t> met the requirements.  T</a:t>
            </a:r>
            <a:r>
              <a:rPr lang="en-US" baseline="0" dirty="0" smtClean="0"/>
              <a:t>he measurement speed, dynamic range and other performance attributes were more than adequate in this application.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253369"/>
            <a:chOff x="0" y="0"/>
            <a:chExt cx="9144000" cy="625336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9144000" cy="6253369"/>
            </a:xfrm>
            <a:prstGeom prst="rect">
              <a:avLst/>
            </a:prstGeom>
          </p:spPr>
        </p:pic>
        <p:pic>
          <p:nvPicPr>
            <p:cNvPr id="13" name="Picture 12" descr="AAA-Arc_w-spark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185179"/>
              <a:ext cx="9144000" cy="204567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28600" y="1271016"/>
            <a:ext cx="4114800" cy="2157984"/>
          </a:xfrm>
        </p:spPr>
        <p:txBody>
          <a:bodyPr lIns="0" tIns="0" rIns="0" bIns="0"/>
          <a:lstStyle>
            <a:lvl1pPr algn="r">
              <a:spcAft>
                <a:spcPts val="0"/>
              </a:spcAft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800600" y="1280160"/>
            <a:ext cx="4114800" cy="2148840"/>
          </a:xfrm>
        </p:spPr>
        <p:txBody>
          <a:bodyPr lIns="0" tIns="18288" rIns="0" bIns="0">
            <a:noAutofit/>
          </a:bodyPr>
          <a:lstStyle>
            <a:lvl1pPr marL="0" indent="0" algn="l">
              <a:lnSpc>
                <a:spcPct val="115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Embargo date: August 31,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58155"/>
      </p:ext>
    </p:extLst>
  </p:cSld>
  <p:clrMapOvr>
    <a:masterClrMapping/>
  </p:clrMapOvr>
  <p:transition spd="med" advTm="2000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Embargo date: August 31, 2012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95331"/>
      </p:ext>
    </p:extLst>
  </p:cSld>
  <p:clrMapOvr>
    <a:masterClrMapping/>
  </p:clrMapOvr>
  <p:transition spd="med" advTm="2000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Embargo date: August 31, 2012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86937"/>
      </p:ext>
    </p:extLst>
  </p:cSld>
  <p:clrMapOvr>
    <a:masterClrMapping/>
  </p:clrMapOvr>
  <p:transition spd="med" advTm="2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Embargo date: August 31,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63465"/>
      </p:ext>
    </p:extLst>
  </p:cSld>
  <p:clrMapOvr>
    <a:masterClrMapping/>
  </p:clrMapOvr>
  <p:transition spd="med" advTm="2000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253369"/>
            <a:chOff x="0" y="0"/>
            <a:chExt cx="9144000" cy="625336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9144000" cy="6253369"/>
            </a:xfrm>
            <a:prstGeom prst="rect">
              <a:avLst/>
            </a:prstGeom>
          </p:spPr>
        </p:pic>
        <p:pic>
          <p:nvPicPr>
            <p:cNvPr id="13" name="Picture 12" descr="AAA-Arc_w-spark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185179"/>
              <a:ext cx="9144000" cy="204567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28600" y="1271016"/>
            <a:ext cx="4114800" cy="2157984"/>
          </a:xfrm>
        </p:spPr>
        <p:txBody>
          <a:bodyPr lIns="0" tIns="0" rIns="0" bIns="0"/>
          <a:lstStyle>
            <a:lvl1pPr algn="r">
              <a:spcAft>
                <a:spcPts val="0"/>
              </a:spcAft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800600" y="1280160"/>
            <a:ext cx="4114800" cy="2148840"/>
          </a:xfrm>
        </p:spPr>
        <p:txBody>
          <a:bodyPr lIns="0" tIns="18288" rIns="0" bIns="0">
            <a:noAutofit/>
          </a:bodyPr>
          <a:lstStyle>
            <a:lvl1pPr marL="0" indent="0" algn="l">
              <a:lnSpc>
                <a:spcPct val="115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Embargo date: August 31,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78942"/>
      </p:ext>
    </p:extLst>
  </p:cSld>
  <p:clrMapOvr>
    <a:masterClrMapping/>
  </p:clrMapOvr>
  <p:transition spd="med" advTm="2000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2250"/>
            <a:ext cx="8695944" cy="99669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4666"/>
            <a:ext cx="86868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6" descr="spark-385_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1977" y="6391534"/>
            <a:ext cx="186531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228600" y="6669937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Embargo date: August 31,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18136"/>
      </p:ext>
    </p:extLst>
  </p:cSld>
  <p:clrMapOvr>
    <a:masterClrMapping/>
  </p:clrMapOvr>
  <p:transition spd="med" advTm="2000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Embargo date: August 31, 2012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73294"/>
      </p:ext>
    </p:extLst>
  </p:cSld>
  <p:clrMapOvr>
    <a:masterClrMapping/>
  </p:clrMapOvr>
  <p:transition spd="med" advTm="2000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Embargo date: August 31, 2012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94354"/>
      </p:ext>
    </p:extLst>
  </p:cSld>
  <p:clrMapOvr>
    <a:masterClrMapping/>
  </p:clrMapOvr>
  <p:transition spd="med" advTm="2000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Embargo date: August 31, 2012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58546"/>
      </p:ext>
    </p:extLst>
  </p:cSld>
  <p:clrMapOvr>
    <a:masterClrMapping/>
  </p:clrMapOvr>
  <p:transition spd="med" advTm="2000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Embargo date: August 31, 2012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62690"/>
      </p:ext>
    </p:extLst>
  </p:cSld>
  <p:clrMapOvr>
    <a:masterClrMapping/>
  </p:clrMapOvr>
  <p:transition spd="med" advTm="2000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Embargo date: August 31, 2012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71247"/>
      </p:ext>
    </p:extLst>
  </p:cSld>
  <p:clrMapOvr>
    <a:masterClrMapping/>
  </p:clrMapOvr>
  <p:transition spd="med" advTm="2000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2250"/>
            <a:ext cx="8695944" cy="99669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4666"/>
            <a:ext cx="86868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26" descr="spark-385_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1977" y="6391534"/>
            <a:ext cx="186531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Embargo date: August 31, 2012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79738"/>
      </p:ext>
    </p:extLst>
  </p:cSld>
  <p:clrMapOvr>
    <a:masterClrMapping/>
  </p:clrMapOvr>
  <p:transition spd="med" advTm="2000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Embargo date: August 31, 2012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20576"/>
      </p:ext>
    </p:extLst>
  </p:cSld>
  <p:clrMapOvr>
    <a:masterClrMapping/>
  </p:clrMapOvr>
  <p:transition spd="med" advTm="2000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Embargo date: August 31, 2012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70868"/>
      </p:ext>
    </p:extLst>
  </p:cSld>
  <p:clrMapOvr>
    <a:masterClrMapping/>
  </p:clrMapOvr>
  <p:transition spd="med" advTm="2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Embargo date: August 31, 2012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92479"/>
      </p:ext>
    </p:extLst>
  </p:cSld>
  <p:clrMapOvr>
    <a:masterClrMapping/>
  </p:clrMapOvr>
  <p:transition spd="med" advTm="2000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Embargo date: August 31, 2012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91088"/>
      </p:ext>
    </p:extLst>
  </p:cSld>
  <p:clrMapOvr>
    <a:masterClrMapping/>
  </p:clrMapOvr>
  <p:transition spd="med" advTm="2000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Embargo date: August 31,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14840"/>
      </p:ext>
    </p:extLst>
  </p:cSld>
  <p:clrMapOvr>
    <a:masterClrMapping/>
  </p:clrMapOvr>
  <p:transition spd="med" advTm="2000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Embargo date: August 31, 2012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89893"/>
      </p:ext>
    </p:extLst>
  </p:cSld>
  <p:clrMapOvr>
    <a:masterClrMapping/>
  </p:clrMapOvr>
  <p:transition spd="med" advTm="2000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Embargo date: August 31, 2012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04546"/>
      </p:ext>
    </p:extLst>
  </p:cSld>
  <p:clrMapOvr>
    <a:masterClrMapping/>
  </p:clrMapOvr>
  <p:transition spd="med" advTm="2000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Embargo date: August 31, 2012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21029"/>
      </p:ext>
    </p:extLst>
  </p:cSld>
  <p:clrMapOvr>
    <a:masterClrMapping/>
  </p:clrMapOvr>
  <p:transition spd="med" advTm="2000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Embargo date: August 31, 2012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5116"/>
      </p:ext>
    </p:extLst>
  </p:cSld>
  <p:clrMapOvr>
    <a:masterClrMapping/>
  </p:clrMapOvr>
  <p:transition spd="med" advTm="2000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Embargo date: August 31, 2012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49919"/>
      </p:ext>
    </p:extLst>
  </p:cSld>
  <p:clrMapOvr>
    <a:masterClrMapping/>
  </p:clrMapOvr>
  <p:transition spd="med" advTm="2000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Embargo date: August 31, 2012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32180"/>
      </p:ext>
    </p:extLst>
  </p:cSld>
  <p:clrMapOvr>
    <a:masterClrMapping/>
  </p:clrMapOvr>
  <p:transition spd="med" advTm="2000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Embargo date: August 31, 2012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81589"/>
      </p:ext>
    </p:extLst>
  </p:cSld>
  <p:clrMapOvr>
    <a:masterClrMapping/>
  </p:clrMapOvr>
  <p:transition spd="med" advTm="2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 cstate="print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02" r="8333"/>
          <a:stretch/>
        </p:blipFill>
        <p:spPr>
          <a:xfrm>
            <a:off x="762000" y="4402416"/>
            <a:ext cx="8382000" cy="21732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95944" cy="996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8686800" cy="4562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22" descr="footer_two-tone_revised_5-16_cir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43893"/>
            <a:ext cx="9153144" cy="62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6" descr="spark-385_15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71977" y="6391534"/>
            <a:ext cx="186531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70616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51471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Embargo date: August 31, 2012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9937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nticipate-_Accelerate-_Achieve-Wordmark-Lockup-White.png"/>
          <p:cNvPicPr>
            <a:picLocks noChangeAspect="1"/>
          </p:cNvPicPr>
          <p:nvPr/>
        </p:nvPicPr>
        <p:blipFill>
          <a:blip r:embed="rId17" cstate="print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88" y="6400800"/>
            <a:ext cx="1688912" cy="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7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ransition spd="med" advTm="2000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spcAft>
          <a:spcPts val="300"/>
        </a:spcAft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95944" cy="996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8686800" cy="4562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22" descr="footer_two-tone_revised_5-16_cir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43893"/>
            <a:ext cx="9153144" cy="62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6" descr="spark-385_15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71977" y="6391534"/>
            <a:ext cx="186531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70616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51471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Embargo date: August 31, 2012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9937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nticipate-_Accelerate-_Achieve-Wordmark-Lockup-White.png"/>
          <p:cNvPicPr>
            <a:picLocks noChangeAspect="1"/>
          </p:cNvPicPr>
          <p:nvPr/>
        </p:nvPicPr>
        <p:blipFill>
          <a:blip r:embed="rId16" cstate="print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88" y="6400800"/>
            <a:ext cx="1688912" cy="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ransition spd="med" advTm="2000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spcAft>
          <a:spcPts val="300"/>
        </a:spcAft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 Mounted </a:t>
            </a:r>
            <a:r>
              <a:rPr lang="en-US" dirty="0" err="1" smtClean="0"/>
              <a:t>FieldFox</a:t>
            </a:r>
            <a:r>
              <a:rPr lang="en-US" dirty="0" smtClean="0"/>
              <a:t> for Agilent SMT </a:t>
            </a:r>
            <a:r>
              <a:rPr lang="en-US" dirty="0" err="1" smtClean="0"/>
              <a:t>Pkg</a:t>
            </a:r>
            <a:r>
              <a:rPr lang="en-US" dirty="0" smtClean="0"/>
              <a:t> Test</a:t>
            </a:r>
            <a:endParaRPr lang="en-US" dirty="0"/>
          </a:p>
        </p:txBody>
      </p:sp>
      <p:pic>
        <p:nvPicPr>
          <p:cNvPr id="3" name="Picture 2" descr="Rack mounted Magell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599" y="762000"/>
            <a:ext cx="2385831" cy="541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3897630"/>
            <a:ext cx="5486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u="sng" dirty="0" smtClean="0"/>
              <a:t>Benefits: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Much lower cost solution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Performance and accuracy of </a:t>
            </a:r>
            <a:r>
              <a:rPr lang="en-US" dirty="0" err="1" smtClean="0"/>
              <a:t>FieldFox</a:t>
            </a:r>
            <a:r>
              <a:rPr lang="en-US" dirty="0" smtClean="0"/>
              <a:t> met the requirements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Measurement time is &lt;&lt; than part handling time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8600" y="6669937"/>
            <a:ext cx="612648" cy="118872"/>
          </a:xfrm>
        </p:spPr>
        <p:txBody>
          <a:bodyPr/>
          <a:lstStyle/>
          <a:p>
            <a:fld id="{793EC66B-EF27-4603-8557-B6CFD2D7773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543800" y="6559550"/>
            <a:ext cx="1371600" cy="146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Agilent Confidential</a:t>
            </a:r>
          </a:p>
          <a:p>
            <a:pPr>
              <a:defRPr/>
            </a:pPr>
            <a:r>
              <a:rPr lang="en-US" dirty="0" smtClean="0"/>
              <a:t>December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9906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single FieldFox RF Analyzer replaced a legacy VNA, spectrum analyzer and power meter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2066330"/>
            <a:ext cx="5486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u="sng" dirty="0" smtClean="0"/>
              <a:t>Application: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Low volume, on-wafer manufacturing test applications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Measuring ICs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Measuring S21 gain, power, harmonics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arry Precision with You &amp;#x0D;&amp;#x0A;&amp;quot;&quot;/&gt;&lt;property id=&quot;20307&quot; value=&quot;265&quot;/&gt;&lt;/object&gt;&lt;object type=&quot;3&quot; unique_id=&quot;10005&quot;&gt;&lt;property id=&quot;20148&quot; value=&quot;5&quot;/&gt;&lt;property id=&quot;20300&quot; value=&quot;Slide 2 - &amp;quot;Leverage our legacy of measurement leadership&amp;#x0D;&amp;#x0A;&amp;#x0D;&amp;#x0A;&amp;#x0D;&amp;#x0A;&amp;#x0D;&amp;#x0A; &amp;#x0D;&amp;#x0A;&amp;#x0D;&amp;#x0A;&amp;#x0D;&amp;#x0A;&amp;#x0D;&amp;#x0A;&amp;quot;&quot;/&gt;&lt;property id=&quot;20307&quot; value=&quot;282&quot;/&gt;&lt;/object&gt;&lt;object type=&quot;3&quot; unique_id=&quot;10006&quot;&gt;&lt;property id=&quot;20148&quot; value=&quot;5&quot;/&gt;&lt;property id=&quot;20300&quot; value=&quot;Slide 3&quot;/&gt;&lt;property id=&quot;20307&quot; value=&quot;311&quot;/&gt;&lt;/object&gt;&lt;object type=&quot;3&quot; unique_id=&quot;10007&quot;&gt;&lt;property id=&quot;20148&quot; value=&quot;5&quot;/&gt;&lt;property id=&quot;20300&quot; value=&quot;Slide 4 - &amp;quot;14 new FieldFox handheld analyzers  &amp;#x0D;&amp;#x0A; 4, 6.5, 9, 14, 18 and 26.5 GHz&amp;#x0D;&amp;#x0A;&amp;#x0D;&amp;#x0A;&amp;#x0D;&amp;#x0A;&amp;#x0D;&amp;#x0A;&amp;#x0D;&amp;#x0A;&amp;quot;&quot;/&gt;&lt;property id=&quot;20307&quot; value=&quot;309&quot;/&gt;&lt;/object&gt;&lt;object type=&quot;3&quot; unique_id=&quot;10008&quot;&gt;&lt;property id=&quot;20148&quot; value=&quot;5&quot;/&gt;&lt;property id=&quot;20300&quot; value=&quot;Slide 5 - &amp;quot;Combination analyzer: 10 instruments in 1&amp;quot;&quot;/&gt;&lt;property id=&quot;20307&quot; value=&quot;324&quot;/&gt;&lt;/object&gt;&lt;object type=&quot;3&quot; unique_id=&quot;10009&quot;&gt;&lt;property id=&quot;20148&quot; value=&quot;5&quot;/&gt;&lt;property id=&quot;20300&quot; value=&quot;Slide 6 - &amp;quot;Get a wide range of precise field measurements&amp;#x0D;&amp;#x0A;&amp;quot;&quot;/&gt;&lt;property id=&quot;20307&quot; value=&quot;325&quot;/&gt;&lt;/object&gt;&lt;object type=&quot;3&quot; unique_id=&quot;10010&quot;&gt;&lt;property id=&quot;20148&quot; value=&quot;5&quot;/&gt;&lt;property id=&quot;20300&quot; value=&quot;Slide 7 - &amp;quot;Measurement comparison&amp;quot;&quot;/&gt;&lt;property id=&quot;20307&quot; value=&quot;319&quot;/&gt;&lt;/object&gt;&lt;object type=&quot;3&quot; unique_id=&quot;10011&quot;&gt;&lt;property id=&quot;20148&quot; value=&quot;5&quot;/&gt;&lt;property id=&quot;20300&quot; value=&quot;Slide 8 - &amp;quot;Flexible options&amp;quot;&quot;/&gt;&lt;property id=&quot;20307&quot; value=&quot;307&quot;/&gt;&lt;/object&gt;&lt;object type=&quot;3&quot; unique_id=&quot;10012&quot;&gt;&lt;property id=&quot;20148&quot; value=&quot;5&quot;/&gt;&lt;property id=&quot;20300&quot; value=&quot;Slide 9 - &amp;quot;Wide range of applications&amp;quot;&quot;/&gt;&lt;property id=&quot;20307&quot; value=&quot;326&quot;/&gt;&lt;/object&gt;&lt;object type=&quot;3&quot; unique_id=&quot;10013&quot;&gt;&lt;property id=&quot;20148&quot; value=&quot;5&quot;/&gt;&lt;property id=&quot;20300&quot; value=&quot;Slide 10 - &amp;quot;Portable - pick up FieldFox for its ergonomics&amp;#x0D;&amp;#x0A;&amp;quot;&quot;/&gt;&lt;property id=&quot;20307&quot; value=&quot;314&quot;/&gt;&lt;/object&gt;&lt;object type=&quot;3&quot; unique_id=&quot;10014&quot;&gt;&lt;property id=&quot;20148&quot; value=&quot;5&quot;/&gt;&lt;property id=&quot;20300&quot; value=&quot;Slide 11 - &amp;quot;…and depend on its durability&amp;#x0D;&amp;#x0A;&amp;quot;&quot;/&gt;&lt;property id=&quot;20307&quot; value=&quot;315&quot;/&gt;&lt;/object&gt;&lt;object type=&quot;3&quot; unique_id=&quot;10015&quot;&gt;&lt;property id=&quot;20148&quot; value=&quot;5&quot;/&gt;&lt;property id=&quot;20300&quot; value=&quot;Slide 12 - &amp;quot;Carry benchtop accuracy into the field with InstAlign, CalReady, and QuickCal&amp;quot;&quot;/&gt;&lt;property id=&quot;20307&quot; value=&quot;303&quot;/&gt;&lt;/object&gt;&lt;object type=&quot;3&quot; unique_id=&quot;10016&quot;&gt;&lt;property id=&quot;20148&quot; value=&quot;5&quot;/&gt;&lt;property id=&quot;20300&quot; value=&quot;Slide 13 - &amp;quot;Carry VNA benchtop accuracy into the field&amp;quot;&quot;/&gt;&lt;property id=&quot;20307&quot; value=&quot;296&quot;/&gt;&lt;/object&gt;&lt;object type=&quot;3&quot; unique_id=&quot;10017&quot;&gt;&lt;property id=&quot;20148&quot; value=&quot;5&quot;/&gt;&lt;property id=&quot;20300&quot; value=&quot;Slide 14 - &amp;quot;Microwave FieldFox compared to PNA-X &amp;quot;&quot;/&gt;&lt;property id=&quot;20307&quot; value=&quot;329&quot;/&gt;&lt;/object&gt;&lt;object type=&quot;3&quot; unique_id=&quot;10018&quot;&gt;&lt;property id=&quot;20148&quot; value=&quot;5&quot;/&gt;&lt;property id=&quot;20300&quot; value=&quot;Slide 15 - &amp;quot;InstAlign provides industry-leading spectrum analyzer amplitude accuracy &amp;#x0D;&amp;#x0A;&amp;quot;&quot;/&gt;&lt;property id=&quot;20307&quot; value=&quot;301&quot;/&gt;&lt;/object&gt;&lt;object type=&quot;3&quot; unique_id=&quot;10019&quot;&gt;&lt;property id=&quot;20148&quot; value=&quot;5&quot;/&gt;&lt;property id=&quot;20300&quot; value=&quot;Slide 16 - &amp;quot;InstAlign provides superior benchtop performance &amp;#x0D;&amp;#x0A;&amp;#x0D;&amp;#x0A;&amp;quot;&quot;/&gt;&lt;property id=&quot;20307&quot; value=&quot;323&quot;/&gt;&lt;/object&gt;&lt;object type=&quot;3&quot; unique_id=&quot;10020&quot;&gt;&lt;property id=&quot;20148&quot; value=&quot;5&quot;/&gt;&lt;property id=&quot;20300&quot; value=&quot;Slide 17 - &amp;quot;FieldFox delivers superior phase noise&amp;quot;&quot;/&gt;&lt;property id=&quot;20307&quot; value=&quot;299&quot;/&gt;&lt;/object&gt;&lt;object type=&quot;3&quot; unique_id=&quot;10021&quot;&gt;&lt;property id=&quot;20148&quot; value=&quot;5&quot;/&gt;&lt;property id=&quot;20300&quot; value=&quot;Slide 18 - &amp;quot;Rugged enough to meet MIL-PRF-28800F Class2&amp;quot;&quot;/&gt;&lt;property id=&quot;20307&quot; value=&quot;294&quot;/&gt;&lt;/object&gt;&lt;object type=&quot;3&quot; unique_id=&quot;10022&quot;&gt;&lt;property id=&quot;20148&quot; value=&quot;5&quot;/&gt;&lt;property id=&quot;20300&quot; value=&quot;Slide 19 - &amp;quot;Gaps in today’s handhelds instruments&amp;quot;&quot;/&gt;&lt;property id=&quot;20307&quot; value=&quot;328&quot;/&gt;&lt;/object&gt;&lt;object type=&quot;3&quot; unique_id=&quot;10023&quot;&gt;&lt;property id=&quot;20148&quot; value=&quot;5&quot;/&gt;&lt;property id=&quot;20300&quot; value=&quot;Slide 20 - &amp;quot;Carry FieldFox, the new industry-standard for precise measurements in the field&amp;quot;&quot;/&gt;&lt;property id=&quot;20307&quot; value=&quot;305&quot;/&gt;&lt;/object&gt;&lt;object type=&quot;3&quot; unique_id=&quot;10024&quot;&gt;&lt;property id=&quot;20148&quot; value=&quot;5&quot;/&gt;&lt;property id=&quot;20300&quot; value=&quot;Slide 21 - &amp;quot;Precision. Readiness. FieldFox&amp;quot;&quot;/&gt;&lt;property id=&quot;20307&quot; value=&quot;327&quot;/&gt;&lt;/object&gt;&lt;object type=&quot;3&quot; unique_id=&quot;10025&quot;&gt;&lt;property id=&quot;20148&quot; value=&quot;5&quot;/&gt;&lt;property id=&quot;20300&quot; value=&quot;Slide 22&quot;/&gt;&lt;property id=&quot;20307&quot; value=&quot;330&quot;/&gt;&lt;/object&gt;&lt;object type=&quot;3&quot; unique_id=&quot;10026&quot;&gt;&lt;property id=&quot;20148&quot; value=&quot;5&quot;/&gt;&lt;property id=&quot;20300&quot; value=&quot;Slide 23 - &amp;quot;Flexible – Choose the frequency, &amp;#x0D;&amp;#x0A;functionality, and price &amp;quot;&quot;/&gt;&lt;property id=&quot;20307&quot; value=&quot;306&quot;/&gt;&lt;/object&gt;&lt;object type=&quot;3&quot; unique_id=&quot;10027&quot;&gt;&lt;property id=&quot;20148&quot; value=&quot;5&quot;/&gt;&lt;property id=&quot;20300&quot; value=&quot;Slide 24 - &amp;quot;World’s Most Accurate Handheld CAT or VNA&amp;#x0D;&amp;#x0A;&amp;quot;&quot;/&gt;&lt;property id=&quot;20307&quot; value=&quot;331&quot;/&gt;&lt;/object&gt;&lt;object type=&quot;3&quot; unique_id=&quot;10028&quot;&gt;&lt;property id=&quot;20148&quot; value=&quot;5&quot;/&gt;&lt;property id=&quot;20300&quot; value=&quot;Slide 25 - &amp;quot;World’s Most Capable Handheld Spectrum Analyzer&amp;#x0D;&amp;#x0A;&amp;quot;&quot;/&gt;&lt;property id=&quot;20307&quot; value=&quot;332&quot;/&gt;&lt;/object&gt;&lt;object type=&quot;3&quot; unique_id=&quot;10029&quot;&gt;&lt;property id=&quot;20148&quot; value=&quot;5&quot;/&gt;&lt;property id=&quot;20300&quot; value=&quot;Slide 26 - &amp;quot;World’s Most Integrated &amp;amp; Accurate Combo Analyzer&amp;#x0D;&amp;#x0A;&amp;quot;&quot;/&gt;&lt;property id=&quot;20307&quot; value=&quot;333&quot;/&gt;&lt;/object&gt;&lt;object type=&quot;3&quot; unique_id=&quot;10030&quot;&gt;&lt;property id=&quot;20148&quot; value=&quot;5&quot;/&gt;&lt;property id=&quot;20300&quot; value=&quot;Slide 27 - &amp;quot;HSA + FieldFox: World’s Most Comprehensive  Handheld Portfolio&amp;quot;&quot;/&gt;&lt;property id=&quot;20307&quot; value=&quot;334&quot;/&gt;&lt;/object&gt;&lt;object type=&quot;3&quot; unique_id=&quot;10031&quot;&gt;&lt;property id=&quot;20148&quot; value=&quot;5&quot;/&gt;&lt;property id=&quot;20300&quot; value=&quot;Slide 28 - &amp;quot;New Microwave Accessories&amp;quot;&quot;/&gt;&lt;property id=&quot;20307&quot; value=&quot;335&quot;/&gt;&lt;/object&gt;&lt;object type=&quot;3&quot; unique_id=&quot;10032&quot;&gt;&lt;property id=&quot;20148&quot; value=&quot;5&quot;/&gt;&lt;property id=&quot;20300&quot; value=&quot;Slide 29&quot;/&gt;&lt;property id=&quot;20307&quot; value=&quot;33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gilent EMG AAA-Top Bottom">
  <a:themeElements>
    <a:clrScheme name="AGILENT COLORS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CC"/>
      </a:accent1>
      <a:accent2>
        <a:srgbClr val="FF9900"/>
      </a:accent2>
      <a:accent3>
        <a:srgbClr val="669933"/>
      </a:accent3>
      <a:accent4>
        <a:srgbClr val="FFCC00"/>
      </a:accent4>
      <a:accent5>
        <a:srgbClr val="003366"/>
      </a:accent5>
      <a:accent6>
        <a:srgbClr val="990000"/>
      </a:accent6>
      <a:hlink>
        <a:srgbClr val="0099CC"/>
      </a:hlink>
      <a:folHlink>
        <a:srgbClr val="990066"/>
      </a:folHlink>
    </a:clrScheme>
    <a:fontScheme name="AGILENT PPT &amp; OUT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gilent EMG AAA-No Arc">
  <a:themeElements>
    <a:clrScheme name="AGILENT COLORS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CC"/>
      </a:accent1>
      <a:accent2>
        <a:srgbClr val="FF9900"/>
      </a:accent2>
      <a:accent3>
        <a:srgbClr val="669933"/>
      </a:accent3>
      <a:accent4>
        <a:srgbClr val="FFCC00"/>
      </a:accent4>
      <a:accent5>
        <a:srgbClr val="003366"/>
      </a:accent5>
      <a:accent6>
        <a:srgbClr val="990000"/>
      </a:accent6>
      <a:hlink>
        <a:srgbClr val="0099CC"/>
      </a:hlink>
      <a:folHlink>
        <a:srgbClr val="990066"/>
      </a:folHlink>
    </a:clrScheme>
    <a:fontScheme name="AGILENT PPT &amp; OUT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AAA PP template - FINAL- 1-12</Template>
  <TotalTime>10665</TotalTime>
  <Words>179</Words>
  <Application>Microsoft Office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Agilent EMG AAA-Top Bottom</vt:lpstr>
      <vt:lpstr>Agilent EMG AAA-No Arc</vt:lpstr>
      <vt:lpstr>Rack Mounted FieldFox for Agilent SMT Pkg Test</vt:lpstr>
    </vt:vector>
  </TitlesOfParts>
  <Company>Agilent Technologies,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Arial 28pt Bold</dc:title>
  <dc:creator>Dan Dunn</dc:creator>
  <cp:lastModifiedBy>Administrator</cp:lastModifiedBy>
  <cp:revision>589</cp:revision>
  <cp:lastPrinted>2012-12-18T18:15:13Z</cp:lastPrinted>
  <dcterms:created xsi:type="dcterms:W3CDTF">2012-07-11T19:50:28Z</dcterms:created>
  <dcterms:modified xsi:type="dcterms:W3CDTF">2013-07-10T22:21:44Z</dcterms:modified>
</cp:coreProperties>
</file>