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350" r:id="rId2"/>
    <p:sldId id="386" r:id="rId3"/>
    <p:sldId id="352" r:id="rId4"/>
    <p:sldId id="358" r:id="rId5"/>
    <p:sldId id="359" r:id="rId6"/>
    <p:sldId id="360" r:id="rId7"/>
    <p:sldId id="407" r:id="rId8"/>
    <p:sldId id="418" r:id="rId9"/>
    <p:sldId id="385" r:id="rId10"/>
    <p:sldId id="429" r:id="rId11"/>
    <p:sldId id="362" r:id="rId12"/>
    <p:sldId id="409" r:id="rId13"/>
    <p:sldId id="363" r:id="rId14"/>
    <p:sldId id="364" r:id="rId15"/>
    <p:sldId id="365" r:id="rId16"/>
    <p:sldId id="366" r:id="rId17"/>
    <p:sldId id="367" r:id="rId18"/>
    <p:sldId id="368" r:id="rId19"/>
    <p:sldId id="370" r:id="rId20"/>
    <p:sldId id="371" r:id="rId21"/>
    <p:sldId id="422" r:id="rId22"/>
    <p:sldId id="374" r:id="rId23"/>
    <p:sldId id="377" r:id="rId24"/>
    <p:sldId id="399" r:id="rId25"/>
    <p:sldId id="413" r:id="rId26"/>
    <p:sldId id="419" r:id="rId27"/>
    <p:sldId id="435" r:id="rId28"/>
    <p:sldId id="380" r:id="rId29"/>
    <p:sldId id="381" r:id="rId30"/>
    <p:sldId id="382" r:id="rId31"/>
    <p:sldId id="390" r:id="rId32"/>
    <p:sldId id="401" r:id="rId33"/>
    <p:sldId id="402" r:id="rId34"/>
    <p:sldId id="400" r:id="rId35"/>
    <p:sldId id="383" r:id="rId36"/>
    <p:sldId id="384" r:id="rId37"/>
    <p:sldId id="391" r:id="rId38"/>
    <p:sldId id="392" r:id="rId39"/>
    <p:sldId id="414" r:id="rId40"/>
    <p:sldId id="393" r:id="rId41"/>
    <p:sldId id="394" r:id="rId42"/>
    <p:sldId id="395" r:id="rId43"/>
    <p:sldId id="397" r:id="rId44"/>
    <p:sldId id="412" r:id="rId45"/>
    <p:sldId id="396" r:id="rId46"/>
    <p:sldId id="398" r:id="rId47"/>
    <p:sldId id="434" r:id="rId48"/>
    <p:sldId id="430" r:id="rId49"/>
    <p:sldId id="426" r:id="rId50"/>
    <p:sldId id="428" r:id="rId51"/>
    <p:sldId id="425" r:id="rId52"/>
    <p:sldId id="431" r:id="rId53"/>
    <p:sldId id="432" r:id="rId54"/>
    <p:sldId id="433" r:id="rId55"/>
  </p:sldIdLst>
  <p:sldSz cx="9144000" cy="6858000" type="screen4x3"/>
  <p:notesSz cx="67818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9933"/>
    <a:srgbClr val="E7EFF6"/>
    <a:srgbClr val="CBDEE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477" autoAdjust="0"/>
    <p:restoredTop sz="95993" autoAdjust="0"/>
  </p:normalViewPr>
  <p:slideViewPr>
    <p:cSldViewPr snapToGrid="0">
      <p:cViewPr varScale="1">
        <p:scale>
          <a:sx n="89" d="100"/>
          <a:sy n="89" d="100"/>
        </p:scale>
        <p:origin x="-12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5300"/>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sz="quarter" idx="1"/>
          </p:nvPr>
        </p:nvSpPr>
        <p:spPr>
          <a:xfrm>
            <a:off x="3841750" y="0"/>
            <a:ext cx="2938463" cy="495300"/>
          </a:xfrm>
          <a:prstGeom prst="rect">
            <a:avLst/>
          </a:prstGeom>
        </p:spPr>
        <p:txBody>
          <a:bodyPr vert="horz" lIns="91440" tIns="45720" rIns="91440" bIns="45720" rtlCol="0"/>
          <a:lstStyle>
            <a:lvl1pPr algn="r">
              <a:defRPr sz="1200"/>
            </a:lvl1pPr>
          </a:lstStyle>
          <a:p>
            <a:fld id="{94ED1994-1E4E-40D5-A83C-3B2927267405}" type="datetimeFigureOut">
              <a:rPr kumimoji="1" lang="ja-JP" altLang="en-US" smtClean="0"/>
              <a:pPr/>
              <a:t>2010/11/19</a:t>
            </a:fld>
            <a:endParaRPr kumimoji="1" lang="ja-JP" altLang="en-US"/>
          </a:p>
        </p:txBody>
      </p:sp>
      <p:sp>
        <p:nvSpPr>
          <p:cNvPr id="4" name="Footer Placeholder 3"/>
          <p:cNvSpPr>
            <a:spLocks noGrp="1"/>
          </p:cNvSpPr>
          <p:nvPr>
            <p:ph type="ftr" sz="quarter" idx="2"/>
          </p:nvPr>
        </p:nvSpPr>
        <p:spPr>
          <a:xfrm>
            <a:off x="0" y="9421813"/>
            <a:ext cx="293846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Slide Number Placeholder 4"/>
          <p:cNvSpPr>
            <a:spLocks noGrp="1"/>
          </p:cNvSpPr>
          <p:nvPr>
            <p:ph type="sldNum" sz="quarter" idx="3"/>
          </p:nvPr>
        </p:nvSpPr>
        <p:spPr>
          <a:xfrm>
            <a:off x="3841750" y="9421813"/>
            <a:ext cx="2938463" cy="495300"/>
          </a:xfrm>
          <a:prstGeom prst="rect">
            <a:avLst/>
          </a:prstGeom>
        </p:spPr>
        <p:txBody>
          <a:bodyPr vert="horz" lIns="91440" tIns="45720" rIns="91440" bIns="45720" rtlCol="0" anchor="b"/>
          <a:lstStyle>
            <a:lvl1pPr algn="r">
              <a:defRPr sz="1200"/>
            </a:lvl1pPr>
          </a:lstStyle>
          <a:p>
            <a:fld id="{BB3299E4-6ABC-4F2A-8481-628BFCE4063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59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1451" y="0"/>
            <a:ext cx="2938780" cy="495935"/>
          </a:xfrm>
          <a:prstGeom prst="rect">
            <a:avLst/>
          </a:prstGeom>
        </p:spPr>
        <p:txBody>
          <a:bodyPr vert="horz" lIns="91440" tIns="45720" rIns="91440" bIns="45720" rtlCol="0"/>
          <a:lstStyle>
            <a:lvl1pPr algn="r">
              <a:defRPr sz="1200"/>
            </a:lvl1pPr>
          </a:lstStyle>
          <a:p>
            <a:fld id="{D6FEA3AA-1AAD-4DE0-93B8-13A5020BE491}" type="datetimeFigureOut">
              <a:rPr lang="en-US" smtClean="0"/>
              <a:pPr/>
              <a:t>11/19/2010</a:t>
            </a:fld>
            <a:endParaRPr lang="en-US" dirty="0"/>
          </a:p>
        </p:txBody>
      </p:sp>
      <p:sp>
        <p:nvSpPr>
          <p:cNvPr id="4" name="Slide Image Placeholder 3"/>
          <p:cNvSpPr>
            <a:spLocks noGrp="1" noRot="1" noChangeAspect="1"/>
          </p:cNvSpPr>
          <p:nvPr>
            <p:ph type="sldImg" idx="2"/>
          </p:nvPr>
        </p:nvSpPr>
        <p:spPr>
          <a:xfrm>
            <a:off x="911225" y="744538"/>
            <a:ext cx="4959350" cy="37195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8180" y="4711383"/>
            <a:ext cx="5425440" cy="44634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1044"/>
            <a:ext cx="2938780" cy="49593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1451" y="9421044"/>
            <a:ext cx="2938780" cy="495935"/>
          </a:xfrm>
          <a:prstGeom prst="rect">
            <a:avLst/>
          </a:prstGeom>
        </p:spPr>
        <p:txBody>
          <a:bodyPr vert="horz" lIns="91440" tIns="45720" rIns="91440" bIns="45720" rtlCol="0" anchor="b"/>
          <a:lstStyle>
            <a:lvl1pPr algn="r">
              <a:defRPr sz="1200"/>
            </a:lvl1pPr>
          </a:lstStyle>
          <a:p>
            <a:fld id="{348761E4-F46A-426A-820D-3E7924F5216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71016"/>
            <a:ext cx="4114800" cy="2157984"/>
          </a:xfrm>
        </p:spPr>
        <p:txBody>
          <a:bodyPr lIns="0" tIns="0" rIns="0" bIns="0"/>
          <a:lstStyle>
            <a:lvl1pPr algn="r">
              <a:spcAft>
                <a:spcPts val="0"/>
              </a:spcAft>
              <a:defRPr>
                <a:latin typeface="Agilent TT Con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chemeClr val="tx1"/>
                </a:solidFill>
                <a:latin typeface="Agilent TT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latin typeface="Agilent TT Cond" pitchFamily="34" charset="0"/>
              </a:defRPr>
            </a:lvl1pPr>
          </a:lstStyle>
          <a:p>
            <a:fld id="{DCE41A96-A946-485C-9A92-41BC51125ACD}" type="datetimeFigureOut">
              <a:rPr lang="en-US" smtClean="0"/>
              <a:pPr/>
              <a:t>11/19/2010</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latin typeface="Agilent TT Cond" pitchFamily="34" charset="0"/>
              </a:defRPr>
            </a:lvl1pPr>
          </a:lstStyle>
          <a:p>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latin typeface="Agilent TT Cond" pitchFamily="34" charset="0"/>
              </a:defRPr>
            </a:lvl1pPr>
          </a:lstStyle>
          <a:p>
            <a:fld id="{91E8E5AC-4915-49C1-A39E-3B330D0D9C7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DCE41A96-A946-485C-9A92-41BC51125ACD}" type="datetimeFigureOut">
              <a:rPr lang="en-US" smtClean="0"/>
              <a:pPr/>
              <a:t>11/19/2010</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91E8E5AC-4915-49C1-A39E-3B330D0D9C7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DCE41A96-A946-485C-9A92-41BC51125ACD}" type="datetimeFigureOut">
              <a:rPr lang="en-US" smtClean="0"/>
              <a:pPr/>
              <a:t>11/19/2010</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91E8E5AC-4915-49C1-A39E-3B330D0D9C7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7013"/>
            <a:ext cx="8691562" cy="992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7013" y="1266825"/>
            <a:ext cx="4267200" cy="456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268787" cy="456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228600" y="6638925"/>
            <a:ext cx="614363" cy="152400"/>
          </a:xfrm>
        </p:spPr>
        <p:txBody>
          <a:bodyPr/>
          <a:lstStyle>
            <a:lvl1pPr>
              <a:defRPr/>
            </a:lvl1pPr>
          </a:lstStyle>
          <a:p>
            <a:r>
              <a:rPr lang="en-US"/>
              <a:t>Page </a:t>
            </a:r>
            <a:fld id="{348ABCD7-EFC7-45E9-A04B-47962F127778}" type="slidenum">
              <a:rPr lang="en-US"/>
              <a:pPr/>
              <a:t>‹#›</a:t>
            </a:fld>
            <a:endParaRPr lang="en-US"/>
          </a:p>
        </p:txBody>
      </p:sp>
      <p:sp>
        <p:nvSpPr>
          <p:cNvPr id="6" name="Footer Placeholder 5"/>
          <p:cNvSpPr>
            <a:spLocks noGrp="1"/>
          </p:cNvSpPr>
          <p:nvPr>
            <p:ph type="ftr" sz="quarter" idx="11"/>
          </p:nvPr>
        </p:nvSpPr>
        <p:spPr>
          <a:xfrm>
            <a:off x="6858000" y="6418263"/>
            <a:ext cx="2057400" cy="134937"/>
          </a:xfrm>
          <a:prstGeom prst="rect">
            <a:avLst/>
          </a:prstGeom>
        </p:spPr>
        <p:txBody>
          <a:bodyPr/>
          <a:lstStyle>
            <a:lvl1pPr>
              <a:defRPr/>
            </a:lvl1pPr>
          </a:lstStyle>
          <a:p>
            <a:r>
              <a:rPr lang="en-US"/>
              <a:t>Group/Presentation Title</a:t>
            </a:r>
          </a:p>
          <a:p>
            <a:r>
              <a:rPr lang="en-US"/>
              <a:t>Agilent Restricted</a:t>
            </a:r>
          </a:p>
          <a:p>
            <a:fld id="{55D33861-2CE3-4641-BF88-9B494E82A449}" type="datetime3">
              <a:rPr lang="en-US"/>
              <a:pPr/>
              <a:t>19 November 2010</a:t>
            </a:fld>
            <a:endParaRPr lang="en-US"/>
          </a:p>
          <a:p>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DCE41A96-A946-485C-9A92-41BC51125ACD}" type="datetimeFigureOut">
              <a:rPr lang="en-US" smtClean="0"/>
              <a:pPr/>
              <a:t>11/19/2010</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91E8E5AC-4915-49C1-A39E-3B330D0D9C7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DCE41A96-A946-485C-9A92-41BC51125ACD}" type="datetimeFigureOut">
              <a:rPr lang="en-US" smtClean="0"/>
              <a:pPr/>
              <a:t>11/19/2010</a:t>
            </a:fld>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91E8E5AC-4915-49C1-A39E-3B330D0D9C7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DCE41A96-A946-485C-9A92-41BC51125ACD}" type="datetimeFigureOut">
              <a:rPr lang="en-US" smtClean="0"/>
              <a:pPr/>
              <a:t>11/19/2010</a:t>
            </a:fld>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91E8E5AC-4915-49C1-A39E-3B330D0D9C7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DCE41A96-A946-485C-9A92-41BC51125ACD}" type="datetimeFigureOut">
              <a:rPr lang="en-US" smtClean="0"/>
              <a:pPr/>
              <a:t>11/19/2010</a:t>
            </a:fld>
            <a:endParaRPr lang="en-US" dirty="0"/>
          </a:p>
        </p:txBody>
      </p:sp>
      <p:sp>
        <p:nvSpPr>
          <p:cNvPr id="11" name="Footer Placeholder 4"/>
          <p:cNvSpPr>
            <a:spLocks noGrp="1"/>
          </p:cNvSpPr>
          <p:nvPr>
            <p:ph type="ftr" sz="quarter" idx="11"/>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2" name="Slide Number Placeholder 5"/>
          <p:cNvSpPr>
            <a:spLocks noGrp="1"/>
          </p:cNvSpPr>
          <p:nvPr>
            <p:ph type="sldNum" sz="quarter" idx="12"/>
          </p:nvPr>
        </p:nvSpPr>
        <p:spPr>
          <a:xfrm>
            <a:off x="228600" y="6664646"/>
            <a:ext cx="612648" cy="118872"/>
          </a:xfrm>
          <a:prstGeom prst="rect">
            <a:avLst/>
          </a:prstGeom>
        </p:spPr>
        <p:txBody>
          <a:bodyPr lIns="0" tIns="0" rIns="0" bIns="0"/>
          <a:lstStyle>
            <a:lvl1pPr>
              <a:defRPr sz="800">
                <a:solidFill>
                  <a:srgbClr val="FFFFFF"/>
                </a:solidFill>
              </a:defRPr>
            </a:lvl1pPr>
          </a:lstStyle>
          <a:p>
            <a:fld id="{91E8E5AC-4915-49C1-A39E-3B330D0D9C7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DCE41A96-A946-485C-9A92-41BC51125ACD}" type="datetimeFigureOut">
              <a:rPr lang="en-US" smtClean="0"/>
              <a:pPr/>
              <a:t>11/19/2010</a:t>
            </a:fld>
            <a:endParaRPr lang="en-US" dirty="0"/>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8"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91E8E5AC-4915-49C1-A39E-3B330D0D9C7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DCE41A96-A946-485C-9A92-41BC51125ACD}" type="datetimeFigureOut">
              <a:rPr lang="en-US" smtClean="0"/>
              <a:pPr/>
              <a:t>11/19/2010</a:t>
            </a:fld>
            <a:endParaRPr lang="en-US" dirty="0"/>
          </a:p>
        </p:txBody>
      </p:sp>
      <p:sp>
        <p:nvSpPr>
          <p:cNvPr id="6"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91E8E5AC-4915-49C1-A39E-3B330D0D9C7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DCE41A96-A946-485C-9A92-41BC51125ACD}" type="datetimeFigureOut">
              <a:rPr lang="en-US" smtClean="0"/>
              <a:pPr/>
              <a:t>11/19/2010</a:t>
            </a:fld>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91E8E5AC-4915-49C1-A39E-3B330D0D9C7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DCE41A96-A946-485C-9A92-41BC51125ACD}" type="datetimeFigureOut">
              <a:rPr lang="en-US" smtClean="0"/>
              <a:pPr/>
              <a:t>11/19/2010</a:t>
            </a:fld>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91E8E5AC-4915-49C1-A39E-3B330D0D9C7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6"/>
          <p:cNvGrpSpPr/>
          <p:nvPr/>
        </p:nvGrpSpPr>
        <p:grpSpPr>
          <a:xfrm>
            <a:off x="0" y="6229349"/>
            <a:ext cx="9144000" cy="628651"/>
            <a:chOff x="0" y="6229349"/>
            <a:chExt cx="9144000" cy="628651"/>
          </a:xfrm>
        </p:grpSpPr>
        <p:pic>
          <p:nvPicPr>
            <p:cNvPr id="8" name="Picture 22" descr="footer_two-tone_revised_5-16_cir6"/>
            <p:cNvPicPr>
              <a:picLocks noChangeAspect="1" noChangeArrowheads="1"/>
            </p:cNvPicPr>
            <p:nvPr/>
          </p:nvPicPr>
          <p:blipFill>
            <a:blip r:embed="rId14" cstate="print"/>
            <a:srcRect/>
            <a:stretch>
              <a:fillRect/>
            </a:stretch>
          </p:blipFill>
          <p:spPr bwMode="auto">
            <a:xfrm>
              <a:off x="0" y="6229349"/>
              <a:ext cx="9144000" cy="628651"/>
            </a:xfrm>
            <a:prstGeom prst="rect">
              <a:avLst/>
            </a:prstGeom>
            <a:noFill/>
            <a:ln w="9525">
              <a:noFill/>
              <a:miter lim="800000"/>
              <a:headEnd/>
              <a:tailEnd/>
            </a:ln>
          </p:spPr>
        </p:pic>
        <p:pic>
          <p:nvPicPr>
            <p:cNvPr id="9" name="Picture 26" descr="spark-385_150"/>
            <p:cNvPicPr>
              <a:picLocks noChangeAspect="1" noChangeArrowheads="1"/>
            </p:cNvPicPr>
            <p:nvPr/>
          </p:nvPicPr>
          <p:blipFill>
            <a:blip r:embed="rId15" cstate="print"/>
            <a:srcRect/>
            <a:stretch>
              <a:fillRect/>
            </a:stretch>
          </p:blipFill>
          <p:spPr bwMode="auto">
            <a:xfrm>
              <a:off x="4371977" y="6376989"/>
              <a:ext cx="1865313" cy="414337"/>
            </a:xfrm>
            <a:prstGeom prst="rect">
              <a:avLst/>
            </a:prstGeom>
            <a:noFill/>
            <a:ln w="9525">
              <a:noFill/>
              <a:miter lim="800000"/>
              <a:headEnd/>
              <a:tailEnd/>
            </a:ln>
          </p:spPr>
        </p:pic>
      </p:grpSp>
      <p:sp>
        <p:nvSpPr>
          <p:cNvPr id="21"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latin typeface="Agilent TT Cond" pitchFamily="34" charset="0"/>
              </a:defRPr>
            </a:lvl1pPr>
          </a:lstStyle>
          <a:p>
            <a:fld id="{DCE41A96-A946-485C-9A92-41BC51125ACD}" type="datetimeFigureOut">
              <a:rPr lang="en-US" smtClean="0"/>
              <a:pPr/>
              <a:t>11/19/2010</a:t>
            </a:fld>
            <a:endParaRPr lang="en-US" dirty="0"/>
          </a:p>
        </p:txBody>
      </p:sp>
      <p:sp>
        <p:nvSpPr>
          <p:cNvPr id="22"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latin typeface="Agilent TT Cond" pitchFamily="34" charset="0"/>
              </a:defRPr>
            </a:lvl1pPr>
          </a:lstStyle>
          <a:p>
            <a:endParaRPr lang="en-US" dirty="0"/>
          </a:p>
        </p:txBody>
      </p:sp>
      <p:sp>
        <p:nvSpPr>
          <p:cNvPr id="23"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latin typeface="Agilent TT Cond" pitchFamily="34" charset="0"/>
              </a:defRPr>
            </a:lvl1pPr>
          </a:lstStyle>
          <a:p>
            <a:fld id="{91E8E5AC-4915-49C1-A39E-3B330D0D9C7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spcAft>
          <a:spcPts val="300"/>
        </a:spcAft>
        <a:buNone/>
        <a:defRPr sz="2800" b="1" kern="1200">
          <a:solidFill>
            <a:schemeClr val="accent1"/>
          </a:solidFill>
          <a:latin typeface="Agilent TT Cond" pitchFamily="34" charset="0"/>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Agilent TT Cond" pitchFamily="34" charset="0"/>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Agilent TT Cond" pitchFamily="34" charset="0"/>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Agilent TT Cond" pitchFamily="34" charset="0"/>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Agilent TT Cond" pitchFamily="34" charset="0"/>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Agilent TT Con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jedec.org/" TargetMode="Externa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hyperlink" Target="http://www.nexustesttechnology.com/" TargetMode="External"/><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hyperlink" Target="http://www.futureplus.com/" TargetMode="Externa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jpe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smtClean="0"/>
              <a:t>ATP FE Training</a:t>
            </a:r>
            <a:br>
              <a:rPr kumimoji="1" lang="en-US" altLang="ja-JP" dirty="0" smtClean="0"/>
            </a:br>
            <a:r>
              <a:rPr kumimoji="1" lang="en-US" altLang="ja-JP" dirty="0" smtClean="0"/>
              <a:t>Session #3</a:t>
            </a:r>
            <a:br>
              <a:rPr kumimoji="1" lang="en-US" altLang="ja-JP" dirty="0" smtClean="0"/>
            </a:br>
            <a:r>
              <a:rPr kumimoji="1" lang="en-US" altLang="ja-JP" dirty="0" smtClean="0"/>
              <a:t>Introduction to DDR Fundamentals, Market, and Agilent Solution</a:t>
            </a:r>
            <a:endParaRPr kumimoji="1" lang="ja-JP" altLang="en-US"/>
          </a:p>
        </p:txBody>
      </p:sp>
      <p:sp>
        <p:nvSpPr>
          <p:cNvPr id="3" name="Subtitle 2"/>
          <p:cNvSpPr>
            <a:spLocks noGrp="1"/>
          </p:cNvSpPr>
          <p:nvPr>
            <p:ph type="subTitle" idx="1"/>
          </p:nvPr>
        </p:nvSpPr>
        <p:spPr/>
        <p:txBody>
          <a:bodyPr/>
          <a:lstStyle/>
          <a:p>
            <a:r>
              <a:rPr kumimoji="1" lang="en-US" altLang="ja-JP" sz="2000" dirty="0" smtClean="0"/>
              <a:t>Taku Furuta</a:t>
            </a:r>
          </a:p>
          <a:p>
            <a:r>
              <a:rPr kumimoji="1" lang="en-US" altLang="ja-JP" sz="2000" dirty="0" smtClean="0"/>
              <a:t>US and Japan </a:t>
            </a:r>
          </a:p>
          <a:p>
            <a:r>
              <a:rPr kumimoji="1" lang="en-US" altLang="ja-JP" sz="2000" dirty="0" smtClean="0"/>
              <a:t>Business Development Manager</a:t>
            </a:r>
          </a:p>
          <a:p>
            <a:r>
              <a:rPr kumimoji="1" lang="en-US" altLang="ja-JP" sz="2000" dirty="0" smtClean="0"/>
              <a:t>Digital Debug Solution Division</a:t>
            </a:r>
          </a:p>
          <a:p>
            <a:r>
              <a:rPr kumimoji="1" lang="en-US" altLang="ja-JP" sz="2000" dirty="0" smtClean="0"/>
              <a:t>Agilent Technologies</a:t>
            </a:r>
            <a:endParaRPr kumimoji="1" lang="ja-JP" altLang="en-US"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Agenda</a:t>
            </a:r>
            <a:endParaRPr kumimoji="1" lang="ja-JP" altLang="en-US"/>
          </a:p>
        </p:txBody>
      </p:sp>
      <p:sp>
        <p:nvSpPr>
          <p:cNvPr id="3" name="Content Placeholder 2"/>
          <p:cNvSpPr>
            <a:spLocks noGrp="1"/>
          </p:cNvSpPr>
          <p:nvPr>
            <p:ph idx="1"/>
          </p:nvPr>
        </p:nvSpPr>
        <p:spPr>
          <a:xfrm>
            <a:off x="1001486" y="1140381"/>
            <a:ext cx="7913913" cy="4562856"/>
          </a:xfrm>
        </p:spPr>
        <p:txBody>
          <a:bodyPr>
            <a:normAutofit/>
          </a:bodyPr>
          <a:lstStyle/>
          <a:p>
            <a:pPr lvl="1"/>
            <a:r>
              <a:rPr kumimoji="1" lang="en-US" altLang="ja-JP" sz="2400" dirty="0" smtClean="0"/>
              <a:t>What is DDR’s Market?  Market Update and Pyramid Info</a:t>
            </a:r>
          </a:p>
          <a:p>
            <a:pPr lvl="1">
              <a:buNone/>
            </a:pPr>
            <a:r>
              <a:rPr kumimoji="1" lang="en-US" altLang="ja-JP" sz="2400" dirty="0" smtClean="0"/>
              <a:t>								10min</a:t>
            </a:r>
          </a:p>
          <a:p>
            <a:pPr lvl="1">
              <a:buNone/>
            </a:pPr>
            <a:endParaRPr kumimoji="1" lang="en-US" altLang="ja-JP" sz="2400" dirty="0" smtClean="0"/>
          </a:p>
          <a:p>
            <a:pPr lvl="1"/>
            <a:r>
              <a:rPr kumimoji="1" lang="en-US" altLang="ja-JP" sz="2400" dirty="0" smtClean="0">
                <a:solidFill>
                  <a:srgbClr val="0000FF"/>
                </a:solidFill>
              </a:rPr>
              <a:t>What is DDR Anyway?  DDR fundamental and Our Solution Demo Hands-On</a:t>
            </a:r>
          </a:p>
          <a:p>
            <a:pPr lvl="1">
              <a:buNone/>
            </a:pPr>
            <a:r>
              <a:rPr kumimoji="1" lang="en-US" altLang="ja-JP" sz="2400" dirty="0" smtClean="0">
                <a:solidFill>
                  <a:srgbClr val="0000FF"/>
                </a:solidFill>
              </a:rPr>
              <a:t>								45 min</a:t>
            </a:r>
          </a:p>
          <a:p>
            <a:pPr lvl="1"/>
            <a:endParaRPr kumimoji="1" lang="en-US" altLang="ja-JP" sz="2400" dirty="0" smtClean="0"/>
          </a:p>
          <a:p>
            <a:pPr lvl="1"/>
            <a:r>
              <a:rPr kumimoji="1" lang="en-US" altLang="ja-JP" sz="2400" dirty="0" smtClean="0"/>
              <a:t>Sales Tool Information / Summary</a:t>
            </a:r>
          </a:p>
          <a:p>
            <a:pPr lvl="1">
              <a:buNone/>
            </a:pPr>
            <a:r>
              <a:rPr kumimoji="1" lang="en-US" altLang="ja-JP" sz="2400" dirty="0" smtClean="0"/>
              <a:t>								5 min</a:t>
            </a:r>
            <a:endParaRPr kumimoji="1" lang="ja-JP" altLang="en-US" sz="2200"/>
          </a:p>
        </p:txBody>
      </p:sp>
      <p:sp>
        <p:nvSpPr>
          <p:cNvPr id="4"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What’s DDR Anyway?  </a:t>
            </a:r>
            <a:br>
              <a:rPr kumimoji="1" lang="en-US" altLang="ja-JP" dirty="0" smtClean="0"/>
            </a:br>
            <a:r>
              <a:rPr kumimoji="1" lang="en-US" altLang="ja-JP" dirty="0" smtClean="0"/>
              <a:t>DDR = memory, the temporary data storage place for CPU.</a:t>
            </a:r>
            <a:endParaRPr kumimoji="1" lang="ja-JP" altLang="en-US"/>
          </a:p>
        </p:txBody>
      </p:sp>
      <p:pic>
        <p:nvPicPr>
          <p:cNvPr id="5" name="Picture 9"/>
          <p:cNvPicPr>
            <a:picLocks noChangeAspect="1" noChangeArrowheads="1"/>
          </p:cNvPicPr>
          <p:nvPr/>
        </p:nvPicPr>
        <p:blipFill>
          <a:blip r:embed="rId2" cstate="print"/>
          <a:srcRect/>
          <a:stretch>
            <a:fillRect/>
          </a:stretch>
        </p:blipFill>
        <p:spPr bwMode="auto">
          <a:xfrm>
            <a:off x="2627313" y="1085981"/>
            <a:ext cx="2016125" cy="2100839"/>
          </a:xfrm>
          <a:prstGeom prst="rect">
            <a:avLst/>
          </a:prstGeom>
          <a:noFill/>
          <a:ln w="9525">
            <a:noFill/>
            <a:miter lim="800000"/>
            <a:headEnd/>
            <a:tailEnd/>
          </a:ln>
          <a:effectLst/>
        </p:spPr>
      </p:pic>
      <p:pic>
        <p:nvPicPr>
          <p:cNvPr id="6" name="Picture 10"/>
          <p:cNvPicPr>
            <a:picLocks noChangeAspect="1" noChangeArrowheads="1"/>
          </p:cNvPicPr>
          <p:nvPr/>
        </p:nvPicPr>
        <p:blipFill>
          <a:blip r:embed="rId3" cstate="print"/>
          <a:srcRect/>
          <a:stretch>
            <a:fillRect/>
          </a:stretch>
        </p:blipFill>
        <p:spPr bwMode="auto">
          <a:xfrm>
            <a:off x="366040" y="2526411"/>
            <a:ext cx="2137023" cy="1016220"/>
          </a:xfrm>
          <a:prstGeom prst="rect">
            <a:avLst/>
          </a:prstGeom>
          <a:noFill/>
          <a:ln w="9525">
            <a:noFill/>
            <a:miter lim="800000"/>
            <a:headEnd/>
            <a:tailEnd/>
          </a:ln>
          <a:effectLst/>
        </p:spPr>
      </p:pic>
      <p:pic>
        <p:nvPicPr>
          <p:cNvPr id="7" name="Picture 11"/>
          <p:cNvPicPr>
            <a:picLocks noChangeAspect="1" noChangeArrowheads="1"/>
          </p:cNvPicPr>
          <p:nvPr/>
        </p:nvPicPr>
        <p:blipFill>
          <a:blip r:embed="rId4" cstate="print"/>
          <a:srcRect/>
          <a:stretch>
            <a:fillRect/>
          </a:stretch>
        </p:blipFill>
        <p:spPr bwMode="auto">
          <a:xfrm>
            <a:off x="4988428" y="2859041"/>
            <a:ext cx="2085975" cy="1476375"/>
          </a:xfrm>
          <a:prstGeom prst="rect">
            <a:avLst/>
          </a:prstGeom>
          <a:noFill/>
          <a:ln w="9525">
            <a:noFill/>
            <a:miter lim="800000"/>
            <a:headEnd/>
            <a:tailEnd/>
          </a:ln>
          <a:effectLst/>
        </p:spPr>
      </p:pic>
      <p:sp>
        <p:nvSpPr>
          <p:cNvPr id="8" name="Text Box 12"/>
          <p:cNvSpPr txBox="1">
            <a:spLocks noChangeArrowheads="1"/>
          </p:cNvSpPr>
          <p:nvPr/>
        </p:nvSpPr>
        <p:spPr bwMode="auto">
          <a:xfrm>
            <a:off x="4197701" y="1415253"/>
            <a:ext cx="4466475" cy="923330"/>
          </a:xfrm>
          <a:prstGeom prst="rect">
            <a:avLst/>
          </a:prstGeom>
          <a:noFill/>
          <a:ln w="9525">
            <a:noFill/>
            <a:miter lim="800000"/>
            <a:headEnd/>
            <a:tailEnd/>
          </a:ln>
          <a:effectLst/>
        </p:spPr>
        <p:txBody>
          <a:bodyPr wrap="square">
            <a:spAutoFit/>
          </a:bodyPr>
          <a:lstStyle/>
          <a:p>
            <a:r>
              <a:rPr lang="en-US" altLang="ja-JP" b="1" u="sng" dirty="0" smtClean="0">
                <a:solidFill>
                  <a:srgbClr val="0000FF"/>
                </a:solidFill>
                <a:latin typeface="Agilent TT Cond" pitchFamily="34" charset="0"/>
              </a:rPr>
              <a:t>DIMM (for mainly PCs/Servers)</a:t>
            </a:r>
            <a:endParaRPr lang="ja-JP" altLang="en-US">
              <a:solidFill>
                <a:srgbClr val="0000FF"/>
              </a:solidFill>
              <a:latin typeface="Agilent TT Cond" pitchFamily="34" charset="0"/>
            </a:endParaRPr>
          </a:p>
          <a:p>
            <a:r>
              <a:rPr lang="en-US" altLang="ja-JP" dirty="0" smtClean="0">
                <a:latin typeface="Agilent TT Cond" pitchFamily="34" charset="0"/>
              </a:rPr>
              <a:t>Memory module with multiple DRAMs loaded.</a:t>
            </a:r>
            <a:r>
              <a:rPr lang="ja-JP" altLang="en-US" smtClean="0">
                <a:latin typeface="Agilent TT Cond" pitchFamily="34" charset="0"/>
              </a:rPr>
              <a:t> </a:t>
            </a:r>
            <a:r>
              <a:rPr lang="en-US" altLang="ja-JP" dirty="0" smtClean="0">
                <a:latin typeface="Agilent TT Cond" pitchFamily="34" charset="0"/>
              </a:rPr>
              <a:t>More DRAMs, bigger the memory size.</a:t>
            </a:r>
            <a:endParaRPr lang="ja-JP" altLang="en-US">
              <a:latin typeface="Agilent TT Cond" pitchFamily="34" charset="0"/>
            </a:endParaRPr>
          </a:p>
        </p:txBody>
      </p:sp>
      <p:sp>
        <p:nvSpPr>
          <p:cNvPr id="9" name="Text Box 13"/>
          <p:cNvSpPr txBox="1">
            <a:spLocks noChangeArrowheads="1"/>
          </p:cNvSpPr>
          <p:nvPr/>
        </p:nvSpPr>
        <p:spPr bwMode="auto">
          <a:xfrm>
            <a:off x="387821" y="3622487"/>
            <a:ext cx="4238500" cy="923330"/>
          </a:xfrm>
          <a:prstGeom prst="rect">
            <a:avLst/>
          </a:prstGeom>
          <a:noFill/>
          <a:ln w="9525">
            <a:noFill/>
            <a:miter lim="800000"/>
            <a:headEnd/>
            <a:tailEnd/>
          </a:ln>
          <a:effectLst/>
        </p:spPr>
        <p:txBody>
          <a:bodyPr wrap="square">
            <a:spAutoFit/>
          </a:bodyPr>
          <a:lstStyle/>
          <a:p>
            <a:r>
              <a:rPr lang="en-US" altLang="ja-JP" b="1" u="sng" dirty="0" smtClean="0">
                <a:solidFill>
                  <a:srgbClr val="0000FF"/>
                </a:solidFill>
                <a:latin typeface="Agilent TT Cond" pitchFamily="34" charset="0"/>
              </a:rPr>
              <a:t>SO-DIMM (mainly for laptops and printers)</a:t>
            </a:r>
            <a:endParaRPr lang="ja-JP" altLang="en-US">
              <a:solidFill>
                <a:srgbClr val="0000FF"/>
              </a:solidFill>
              <a:latin typeface="Agilent TT Cond" pitchFamily="34" charset="0"/>
            </a:endParaRPr>
          </a:p>
          <a:p>
            <a:r>
              <a:rPr lang="en-US" altLang="ja-JP" dirty="0" smtClean="0">
                <a:latin typeface="Agilent TT Cond" pitchFamily="34" charset="0"/>
              </a:rPr>
              <a:t>About the half the size of DIMM used for space constrained applications.</a:t>
            </a:r>
            <a:endParaRPr lang="ja-JP" altLang="en-US">
              <a:latin typeface="Agilent TT Cond" pitchFamily="34" charset="0"/>
            </a:endParaRPr>
          </a:p>
        </p:txBody>
      </p:sp>
      <p:sp>
        <p:nvSpPr>
          <p:cNvPr id="10" name="Text Box 14"/>
          <p:cNvSpPr txBox="1">
            <a:spLocks noChangeArrowheads="1"/>
          </p:cNvSpPr>
          <p:nvPr/>
        </p:nvSpPr>
        <p:spPr bwMode="auto">
          <a:xfrm>
            <a:off x="5006566" y="4414225"/>
            <a:ext cx="4001632" cy="1754326"/>
          </a:xfrm>
          <a:prstGeom prst="rect">
            <a:avLst/>
          </a:prstGeom>
          <a:noFill/>
          <a:ln w="9525">
            <a:noFill/>
            <a:miter lim="800000"/>
            <a:headEnd/>
            <a:tailEnd/>
          </a:ln>
          <a:effectLst/>
        </p:spPr>
        <p:txBody>
          <a:bodyPr wrap="square">
            <a:spAutoFit/>
          </a:bodyPr>
          <a:lstStyle/>
          <a:p>
            <a:r>
              <a:rPr lang="en-US" altLang="ja-JP" b="1" u="sng" dirty="0" smtClean="0">
                <a:solidFill>
                  <a:srgbClr val="0000FF"/>
                </a:solidFill>
                <a:latin typeface="Agilent TT Cond" pitchFamily="34" charset="0"/>
              </a:rPr>
              <a:t>Embedded</a:t>
            </a:r>
            <a:endParaRPr lang="ja-JP" altLang="en-US" b="1" u="sng">
              <a:solidFill>
                <a:srgbClr val="0000FF"/>
              </a:solidFill>
              <a:latin typeface="Agilent TT Cond" pitchFamily="34" charset="0"/>
            </a:endParaRPr>
          </a:p>
          <a:p>
            <a:r>
              <a:rPr lang="en-US" altLang="ja-JP" dirty="0" smtClean="0">
                <a:latin typeface="Agilent TT Cond" pitchFamily="34" charset="0"/>
              </a:rPr>
              <a:t>DRAM is mounted directly on PCB.  Usually, 1, 2 or 4 DRAMs.  Apps are, HDTV, digital camera, graphic boards (like medical uses), car navigation system, cell phone, industrial signal processing, etc.</a:t>
            </a:r>
            <a:endParaRPr lang="en-US" altLang="ja-JP" dirty="0">
              <a:latin typeface="Agilent TT Cond" pitchFamily="34" charset="0"/>
            </a:endParaRPr>
          </a:p>
        </p:txBody>
      </p:sp>
      <p:sp>
        <p:nvSpPr>
          <p:cNvPr id="11" name="Rounded Rectangle 10"/>
          <p:cNvSpPr/>
          <p:nvPr/>
        </p:nvSpPr>
        <p:spPr>
          <a:xfrm rot="2810167">
            <a:off x="3545359" y="1932248"/>
            <a:ext cx="229471" cy="380246"/>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gilent TT Cond" pitchFamily="34" charset="0"/>
            </a:endParaRPr>
          </a:p>
        </p:txBody>
      </p:sp>
      <p:sp>
        <p:nvSpPr>
          <p:cNvPr id="12" name="Rounded Rectangle 11"/>
          <p:cNvSpPr/>
          <p:nvPr/>
        </p:nvSpPr>
        <p:spPr>
          <a:xfrm>
            <a:off x="1955550" y="2779909"/>
            <a:ext cx="389298" cy="470780"/>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gilent TT Cond" pitchFamily="34" charset="0"/>
            </a:endParaRPr>
          </a:p>
        </p:txBody>
      </p:sp>
      <p:sp>
        <p:nvSpPr>
          <p:cNvPr id="13" name="TextBox 12"/>
          <p:cNvSpPr txBox="1"/>
          <p:nvPr/>
        </p:nvSpPr>
        <p:spPr>
          <a:xfrm>
            <a:off x="3286408" y="3142144"/>
            <a:ext cx="979755" cy="461665"/>
          </a:xfrm>
          <a:prstGeom prst="rect">
            <a:avLst/>
          </a:prstGeom>
          <a:noFill/>
        </p:spPr>
        <p:txBody>
          <a:bodyPr wrap="none" rtlCol="0">
            <a:spAutoFit/>
          </a:bodyPr>
          <a:lstStyle/>
          <a:p>
            <a:r>
              <a:rPr kumimoji="1" lang="en-US" altLang="ja-JP" sz="2400" u="sng" dirty="0" smtClean="0">
                <a:solidFill>
                  <a:srgbClr val="0000FF"/>
                </a:solidFill>
                <a:latin typeface="Agilent TT Cond" pitchFamily="34" charset="0"/>
              </a:rPr>
              <a:t>DRAM</a:t>
            </a:r>
            <a:endParaRPr kumimoji="1" lang="ja-JP" altLang="en-US" sz="2400" u="sng">
              <a:solidFill>
                <a:srgbClr val="0000FF"/>
              </a:solidFill>
              <a:latin typeface="Agilent TT Cond" pitchFamily="34" charset="0"/>
            </a:endParaRPr>
          </a:p>
        </p:txBody>
      </p:sp>
      <p:sp>
        <p:nvSpPr>
          <p:cNvPr id="14" name="Rounded Rectangle 13"/>
          <p:cNvSpPr/>
          <p:nvPr/>
        </p:nvSpPr>
        <p:spPr>
          <a:xfrm>
            <a:off x="5135754" y="2934179"/>
            <a:ext cx="269166" cy="325084"/>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gilent TT Cond" pitchFamily="34" charset="0"/>
            </a:endParaRPr>
          </a:p>
        </p:txBody>
      </p:sp>
      <p:cxnSp>
        <p:nvCxnSpPr>
          <p:cNvPr id="16" name="Straight Arrow Connector 15"/>
          <p:cNvCxnSpPr>
            <a:stCxn id="13" idx="0"/>
            <a:endCxn id="11" idx="2"/>
          </p:cNvCxnSpPr>
          <p:nvPr/>
        </p:nvCxnSpPr>
        <p:spPr>
          <a:xfrm rot="16200000" flipV="1">
            <a:off x="3203997" y="2569854"/>
            <a:ext cx="889712" cy="254867"/>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a:endCxn id="14" idx="1"/>
          </p:cNvCxnSpPr>
          <p:nvPr/>
        </p:nvCxnSpPr>
        <p:spPr>
          <a:xfrm flipV="1">
            <a:off x="4266163" y="3096721"/>
            <a:ext cx="869591" cy="276256"/>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1"/>
            <a:endCxn id="12" idx="3"/>
          </p:cNvCxnSpPr>
          <p:nvPr/>
        </p:nvCxnSpPr>
        <p:spPr>
          <a:xfrm rot="10800000">
            <a:off x="2344848" y="3015299"/>
            <a:ext cx="941560" cy="357678"/>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1734" y="4602888"/>
            <a:ext cx="4681090" cy="1107996"/>
          </a:xfrm>
          <a:prstGeom prst="rect">
            <a:avLst/>
          </a:prstGeom>
          <a:noFill/>
        </p:spPr>
        <p:txBody>
          <a:bodyPr wrap="none" rtlCol="0">
            <a:spAutoFit/>
          </a:bodyPr>
          <a:lstStyle/>
          <a:p>
            <a:pPr algn="ctr"/>
            <a:r>
              <a:rPr kumimoji="1" lang="en-US" altLang="ja-JP" sz="2200" u="sng" dirty="0" smtClean="0">
                <a:solidFill>
                  <a:srgbClr val="FF0000"/>
                </a:solidFill>
                <a:latin typeface="Agilent TT Cond" pitchFamily="34" charset="0"/>
              </a:rPr>
              <a:t>Spec is own by JEDEC Standard Body</a:t>
            </a:r>
          </a:p>
          <a:p>
            <a:pPr algn="ctr"/>
            <a:r>
              <a:rPr kumimoji="1" lang="en-US" altLang="ja-JP" sz="2200" dirty="0" smtClean="0">
                <a:solidFill>
                  <a:srgbClr val="FF0000"/>
                </a:solidFill>
                <a:latin typeface="Agilent TT Cond" pitchFamily="34" charset="0"/>
                <a:hlinkClick r:id="rId5"/>
              </a:rPr>
              <a:t>http://www.jedec.org/</a:t>
            </a:r>
            <a:r>
              <a:rPr kumimoji="1" lang="en-US" altLang="ja-JP" sz="2200" dirty="0" smtClean="0">
                <a:solidFill>
                  <a:srgbClr val="FF0000"/>
                </a:solidFill>
                <a:latin typeface="Agilent TT Cond" pitchFamily="34" charset="0"/>
              </a:rPr>
              <a:t> </a:t>
            </a:r>
          </a:p>
          <a:p>
            <a:pPr algn="ctr"/>
            <a:r>
              <a:rPr kumimoji="1" lang="en-US" altLang="ja-JP" sz="2200" dirty="0" smtClean="0">
                <a:solidFill>
                  <a:srgbClr val="FF0000"/>
                </a:solidFill>
                <a:latin typeface="Agilent TT Cond" pitchFamily="34" charset="0"/>
              </a:rPr>
              <a:t>Board of Director:  Perry Keller @ Agilent</a:t>
            </a:r>
            <a:endParaRPr kumimoji="1" lang="ja-JP" altLang="en-US" sz="2200">
              <a:solidFill>
                <a:srgbClr val="FF0000"/>
              </a:solidFill>
              <a:latin typeface="Agilent TT Cond" pitchFamily="34" charset="0"/>
            </a:endParaRPr>
          </a:p>
        </p:txBody>
      </p:sp>
      <p:pic>
        <p:nvPicPr>
          <p:cNvPr id="18" name="Picture 2"/>
          <p:cNvPicPr>
            <a:picLocks noChangeAspect="1" noChangeArrowheads="1"/>
          </p:cNvPicPr>
          <p:nvPr/>
        </p:nvPicPr>
        <p:blipFill>
          <a:blip r:embed="rId6" cstate="print"/>
          <a:srcRect/>
          <a:stretch>
            <a:fillRect/>
          </a:stretch>
        </p:blipFill>
        <p:spPr bwMode="auto">
          <a:xfrm>
            <a:off x="246018" y="5660576"/>
            <a:ext cx="1066800" cy="1148339"/>
          </a:xfrm>
          <a:prstGeom prst="rect">
            <a:avLst/>
          </a:prstGeom>
          <a:noFill/>
          <a:ln w="9525">
            <a:noFill/>
            <a:miter lim="800000"/>
            <a:headEnd/>
            <a:tailEnd/>
          </a:ln>
        </p:spPr>
      </p:pic>
      <p:sp>
        <p:nvSpPr>
          <p:cNvPr id="19"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Addressing All Types: DDR Memory Probing Selections</a:t>
            </a:r>
            <a:endParaRPr kumimoji="1" lang="ja-JP" altLang="en-US"/>
          </a:p>
        </p:txBody>
      </p:sp>
      <p:graphicFrame>
        <p:nvGraphicFramePr>
          <p:cNvPr id="47" name="Table 46"/>
          <p:cNvGraphicFramePr>
            <a:graphicFrameLocks noGrp="1"/>
          </p:cNvGraphicFramePr>
          <p:nvPr/>
        </p:nvGraphicFramePr>
        <p:xfrm>
          <a:off x="182877" y="709015"/>
          <a:ext cx="8813076" cy="5329900"/>
        </p:xfrm>
        <a:graphic>
          <a:graphicData uri="http://schemas.openxmlformats.org/drawingml/2006/table">
            <a:tbl>
              <a:tblPr firstRow="1" bandRow="1"/>
              <a:tblGrid>
                <a:gridCol w="1219203"/>
                <a:gridCol w="2377439"/>
                <a:gridCol w="2812870"/>
                <a:gridCol w="2403564"/>
              </a:tblGrid>
              <a:tr h="562439">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kumimoji="1" lang="ja-JP" altLang="en-US">
                        <a:latin typeface="Agilent TT Cond" pitchFamily="34" charset="0"/>
                      </a:endParaRPr>
                    </a:p>
                  </a:txBody>
                  <a:tcPr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kumimoji="1" lang="en-US" altLang="ja-JP" dirty="0" smtClean="0">
                          <a:latin typeface="Agilent TT Cond" pitchFamily="34" charset="0"/>
                        </a:rPr>
                        <a:t>DDR2</a:t>
                      </a:r>
                    </a:p>
                    <a:p>
                      <a:r>
                        <a:rPr kumimoji="1" lang="en-US" altLang="ja-JP" dirty="0" smtClean="0">
                          <a:latin typeface="Agilent TT Cond" pitchFamily="34" charset="0"/>
                        </a:rPr>
                        <a:t>200 MT/s</a:t>
                      </a:r>
                      <a:r>
                        <a:rPr kumimoji="1" lang="en-US" altLang="ja-JP" baseline="0" dirty="0" smtClean="0">
                          <a:latin typeface="Agilent TT Cond" pitchFamily="34" charset="0"/>
                        </a:rPr>
                        <a:t> ~ 800 MT/s</a:t>
                      </a:r>
                      <a:endParaRPr kumimoji="1" lang="ja-JP" altLang="en-US">
                        <a:latin typeface="Agilent TT Cond" pitchFamily="34" charset="0"/>
                      </a:endParaRPr>
                    </a:p>
                  </a:txBody>
                  <a:tcPr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kumimoji="1" lang="en-US" altLang="ja-JP" dirty="0" smtClean="0">
                          <a:latin typeface="Agilent TT Cond" pitchFamily="34" charset="0"/>
                        </a:rPr>
                        <a:t>DDR3</a:t>
                      </a:r>
                    </a:p>
                    <a:p>
                      <a:r>
                        <a:rPr kumimoji="1" lang="en-US" altLang="ja-JP" dirty="0" smtClean="0">
                          <a:latin typeface="Agilent TT Cond" pitchFamily="34" charset="0"/>
                        </a:rPr>
                        <a:t>800 MT/s ~ 1867 MT/s</a:t>
                      </a:r>
                      <a:endParaRPr kumimoji="1" lang="ja-JP" altLang="en-US">
                        <a:latin typeface="Agilent TT Cond" pitchFamily="34" charset="0"/>
                      </a:endParaRPr>
                    </a:p>
                  </a:txBody>
                  <a:tcPr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kumimoji="1" lang="en-US" altLang="ja-JP" dirty="0" smtClean="0">
                          <a:latin typeface="Agilent TT Cond" pitchFamily="34" charset="0"/>
                        </a:rPr>
                        <a:t>LPDDR /</a:t>
                      </a:r>
                      <a:r>
                        <a:rPr kumimoji="1" lang="en-US" altLang="ja-JP" baseline="0" dirty="0" smtClean="0">
                          <a:latin typeface="Agilent TT Cond" pitchFamily="34" charset="0"/>
                        </a:rPr>
                        <a:t> LPDDR2</a:t>
                      </a:r>
                    </a:p>
                    <a:p>
                      <a:r>
                        <a:rPr kumimoji="1" lang="en-US" altLang="ja-JP" dirty="0" smtClean="0">
                          <a:latin typeface="Agilent TT Cond" pitchFamily="34" charset="0"/>
                        </a:rPr>
                        <a:t>200 MT/s ~ 1066 MT/s</a:t>
                      </a:r>
                      <a:endParaRPr kumimoji="1" lang="ja-JP" altLang="en-US">
                        <a:latin typeface="Agilent TT Cond" pitchFamily="34" charset="0"/>
                      </a:endParaRPr>
                    </a:p>
                  </a:txBody>
                  <a:tcPr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r>
              <a:tr h="894927">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400" dirty="0" smtClean="0">
                          <a:solidFill>
                            <a:srgbClr val="0000FF"/>
                          </a:solidFill>
                          <a:latin typeface="Agilent TT Cond" pitchFamily="34" charset="0"/>
                        </a:rPr>
                        <a:t>DIMM Interposer</a:t>
                      </a:r>
                      <a:endParaRPr kumimoji="1" lang="ja-JP" altLang="en-US" sz="1400">
                        <a:solidFill>
                          <a:srgbClr val="0000FF"/>
                        </a:solidFill>
                        <a:latin typeface="Agilent TT Cond"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200" dirty="0" smtClean="0">
                          <a:latin typeface="Agilent TT Cond" pitchFamily="34" charset="0"/>
                        </a:rPr>
                        <a:t>FuturePlus</a:t>
                      </a:r>
                      <a:r>
                        <a:rPr kumimoji="1" lang="en-US" altLang="ja-JP" sz="1200" baseline="0" dirty="0" smtClean="0">
                          <a:latin typeface="Agilent TT Cond" pitchFamily="34" charset="0"/>
                        </a:rPr>
                        <a:t> FS2334 (~800)</a:t>
                      </a:r>
                      <a:endParaRPr kumimoji="1" lang="ja-JP" altLang="en-US" sz="1200">
                        <a:latin typeface="Agilent TT Cond"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200" dirty="0" smtClean="0">
                          <a:latin typeface="Agilent TT Cond" pitchFamily="34" charset="0"/>
                        </a:rPr>
                        <a:t>FuturePlus</a:t>
                      </a:r>
                      <a:r>
                        <a:rPr kumimoji="1" lang="en-US" altLang="ja-JP" sz="1200" baseline="0" dirty="0" smtClean="0">
                          <a:latin typeface="Agilent TT Cond" pitchFamily="34" charset="0"/>
                        </a:rPr>
                        <a:t> FS2352 </a:t>
                      </a:r>
                    </a:p>
                    <a:p>
                      <a:r>
                        <a:rPr kumimoji="1" lang="en-US" altLang="ja-JP" sz="1200" baseline="0" dirty="0" smtClean="0">
                          <a:latin typeface="Agilent TT Cond" pitchFamily="34" charset="0"/>
                        </a:rPr>
                        <a:t>(~1867)</a:t>
                      </a:r>
                    </a:p>
                    <a:p>
                      <a:r>
                        <a:rPr kumimoji="1" lang="en-US" altLang="ja-JP" sz="1200" baseline="0" dirty="0" smtClean="0">
                          <a:latin typeface="Agilent TT Cond" pitchFamily="34" charset="0"/>
                        </a:rPr>
                        <a:t>Nexus NT-DDR3DIHS</a:t>
                      </a:r>
                    </a:p>
                    <a:p>
                      <a:r>
                        <a:rPr kumimoji="1" lang="en-US" altLang="ja-JP" sz="1200" baseline="0" dirty="0" smtClean="0">
                          <a:latin typeface="Agilent TT Cond" pitchFamily="34" charset="0"/>
                        </a:rPr>
                        <a:t>(~1867)</a:t>
                      </a:r>
                      <a:endParaRPr kumimoji="1" lang="ja-JP" altLang="en-US" sz="1200">
                        <a:latin typeface="Agilent TT Cond"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200" dirty="0" smtClean="0">
                          <a:latin typeface="Agilent TT Cond" pitchFamily="34" charset="0"/>
                        </a:rPr>
                        <a:t>NA</a:t>
                      </a:r>
                      <a:endParaRPr kumimoji="1" lang="ja-JP" altLang="en-US" sz="1200">
                        <a:latin typeface="Agilent TT Cond"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40000"/>
                      </a:srgbClr>
                    </a:solidFill>
                  </a:tcPr>
                </a:tc>
              </a:tr>
              <a:tr h="894927">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400" dirty="0" smtClean="0">
                          <a:solidFill>
                            <a:srgbClr val="339933"/>
                          </a:solidFill>
                          <a:latin typeface="Agilent TT Cond" pitchFamily="34" charset="0"/>
                        </a:rPr>
                        <a:t>SO-DIMM</a:t>
                      </a:r>
                      <a:r>
                        <a:rPr kumimoji="1" lang="en-US" altLang="ja-JP" sz="1400" baseline="0" dirty="0" smtClean="0">
                          <a:solidFill>
                            <a:srgbClr val="339933"/>
                          </a:solidFill>
                          <a:latin typeface="Agilent TT Cond" pitchFamily="34" charset="0"/>
                        </a:rPr>
                        <a:t> Interposer</a:t>
                      </a:r>
                      <a:endParaRPr kumimoji="1" lang="ja-JP" altLang="en-US" sz="1400">
                        <a:solidFill>
                          <a:srgbClr val="339933"/>
                        </a:solidFill>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200" dirty="0" smtClean="0">
                          <a:latin typeface="Agilent TT Cond" pitchFamily="34" charset="0"/>
                        </a:rPr>
                        <a:t>FuturePlus</a:t>
                      </a:r>
                      <a:r>
                        <a:rPr kumimoji="1" lang="en-US" altLang="ja-JP" sz="1200" baseline="0" dirty="0" smtClean="0">
                          <a:latin typeface="Agilent TT Cond" pitchFamily="34" charset="0"/>
                        </a:rPr>
                        <a:t> FS2337 (~667)</a:t>
                      </a:r>
                      <a:endParaRPr kumimoji="1" lang="ja-JP" altLang="en-US" sz="1200">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200" dirty="0" smtClean="0">
                          <a:latin typeface="Agilent TT Cond" pitchFamily="34" charset="0"/>
                        </a:rPr>
                        <a:t>FuturePlus</a:t>
                      </a:r>
                      <a:r>
                        <a:rPr kumimoji="1" lang="en-US" altLang="ja-JP" sz="1200" baseline="0" dirty="0" smtClean="0">
                          <a:latin typeface="Agilent TT Cond" pitchFamily="34" charset="0"/>
                        </a:rPr>
                        <a:t> FS2354</a:t>
                      </a:r>
                    </a:p>
                    <a:p>
                      <a:r>
                        <a:rPr kumimoji="1" lang="en-US" altLang="ja-JP" sz="1200" baseline="0" dirty="0" smtClean="0">
                          <a:latin typeface="Agilent TT Cond" pitchFamily="34" charset="0"/>
                        </a:rPr>
                        <a:t>(~1600)</a:t>
                      </a:r>
                    </a:p>
                    <a:p>
                      <a:r>
                        <a:rPr kumimoji="1" lang="en-US" altLang="ja-JP" sz="1200" baseline="0" dirty="0" smtClean="0">
                          <a:latin typeface="Agilent TT Cond" pitchFamily="34" charset="0"/>
                        </a:rPr>
                        <a:t>Nexus NT-DDR3SOIHS </a:t>
                      </a:r>
                    </a:p>
                    <a:p>
                      <a:r>
                        <a:rPr kumimoji="1" lang="en-US" altLang="ja-JP" sz="1200" baseline="0" dirty="0" smtClean="0">
                          <a:latin typeface="Agilent TT Cond" pitchFamily="34" charset="0"/>
                        </a:rPr>
                        <a:t>(~1600)</a:t>
                      </a:r>
                      <a:endParaRPr kumimoji="1" lang="ja-JP" altLang="en-US" sz="1200" smtClean="0">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200" dirty="0" smtClean="0">
                          <a:latin typeface="Agilent TT Cond" pitchFamily="34" charset="0"/>
                        </a:rPr>
                        <a:t>NA</a:t>
                      </a:r>
                      <a:endParaRPr kumimoji="1" lang="ja-JP" altLang="en-US" sz="1200">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20000"/>
                      </a:srgbClr>
                    </a:solidFill>
                  </a:tcPr>
                </a:tc>
              </a:tr>
              <a:tr h="1114703">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400" dirty="0" smtClean="0">
                          <a:solidFill>
                            <a:srgbClr val="FF0000"/>
                          </a:solidFill>
                          <a:latin typeface="Agilent TT Cond" pitchFamily="34" charset="0"/>
                        </a:rPr>
                        <a:t>BGA</a:t>
                      </a:r>
                      <a:r>
                        <a:rPr kumimoji="1" lang="en-US" altLang="ja-JP" sz="1400" baseline="0" dirty="0" smtClean="0">
                          <a:solidFill>
                            <a:srgbClr val="FF0000"/>
                          </a:solidFill>
                          <a:latin typeface="Agilent TT Cond" pitchFamily="34" charset="0"/>
                        </a:rPr>
                        <a:t> probes</a:t>
                      </a:r>
                      <a:endParaRPr kumimoji="1" lang="ja-JP" altLang="en-US" sz="1400">
                        <a:solidFill>
                          <a:srgbClr val="FF0000"/>
                        </a:solidFill>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200" dirty="0" smtClean="0">
                          <a:latin typeface="Agilent TT Cond" pitchFamily="34" charset="0"/>
                        </a:rPr>
                        <a:t>W2631B</a:t>
                      </a:r>
                      <a:r>
                        <a:rPr kumimoji="1" lang="en-US" altLang="ja-JP" sz="1200" baseline="0" dirty="0" smtClean="0">
                          <a:latin typeface="Agilent TT Cond" pitchFamily="34" charset="0"/>
                        </a:rPr>
                        <a:t> (x16), W2633B (x8)</a:t>
                      </a:r>
                    </a:p>
                    <a:p>
                      <a:r>
                        <a:rPr kumimoji="1" lang="en-US" altLang="ja-JP" sz="1200" dirty="0" smtClean="0">
                          <a:latin typeface="Agilent TT Cond" pitchFamily="34" charset="0"/>
                        </a:rPr>
                        <a:t>E5384A</a:t>
                      </a:r>
                      <a:r>
                        <a:rPr kumimoji="1" lang="en-US" altLang="ja-JP" sz="1200" baseline="0" dirty="0" smtClean="0">
                          <a:latin typeface="Agilent TT Cond" pitchFamily="34" charset="0"/>
                        </a:rPr>
                        <a:t> (ZIF cable)</a:t>
                      </a:r>
                      <a:endParaRPr kumimoji="1" lang="ja-JP" altLang="en-US" sz="1200">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200" dirty="0" smtClean="0">
                          <a:latin typeface="Agilent TT Cond" pitchFamily="34" charset="0"/>
                        </a:rPr>
                        <a:t>W3631A (x16), W3633A (x8) (~1333)</a:t>
                      </a:r>
                    </a:p>
                    <a:p>
                      <a:r>
                        <a:rPr kumimoji="1" lang="en-US" altLang="ja-JP" sz="1200" dirty="0" smtClean="0">
                          <a:latin typeface="Agilent TT Cond" pitchFamily="34" charset="0"/>
                        </a:rPr>
                        <a:t>E5845A (ZIF cable for x16)</a:t>
                      </a:r>
                    </a:p>
                    <a:p>
                      <a:r>
                        <a:rPr kumimoji="1" lang="en-US" altLang="ja-JP" sz="1200" dirty="0" smtClean="0">
                          <a:latin typeface="Agilent TT Cond" pitchFamily="34" charset="0"/>
                        </a:rPr>
                        <a:t>E5847A (ZIF</a:t>
                      </a:r>
                      <a:r>
                        <a:rPr kumimoji="1" lang="en-US" altLang="ja-JP" sz="1200" baseline="0" dirty="0" smtClean="0">
                          <a:latin typeface="Agilent TT Cond" pitchFamily="34" charset="0"/>
                        </a:rPr>
                        <a:t> cable for x8)</a:t>
                      </a:r>
                      <a:endParaRPr kumimoji="1" lang="ja-JP" altLang="en-US" sz="1200">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200" dirty="0" smtClean="0">
                          <a:latin typeface="Agilent TT Cond" pitchFamily="34" charset="0"/>
                        </a:rPr>
                        <a:t>W2637A (x16), W2638A (x32)</a:t>
                      </a:r>
                      <a:r>
                        <a:rPr kumimoji="1" lang="en-US" altLang="ja-JP" sz="1200" baseline="0" dirty="0" smtClean="0">
                          <a:latin typeface="Agilent TT Cond" pitchFamily="34" charset="0"/>
                        </a:rPr>
                        <a:t> (LPDDR), Custom (LPDDR2)</a:t>
                      </a:r>
                      <a:endParaRPr kumimoji="1" lang="ja-JP" altLang="en-US" sz="1200">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40000"/>
                      </a:srgbClr>
                    </a:solidFill>
                  </a:tcPr>
                </a:tc>
              </a:tr>
              <a:tr h="707456">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400" dirty="0" smtClean="0">
                          <a:latin typeface="Agilent TT Cond" pitchFamily="34" charset="0"/>
                        </a:rPr>
                        <a:t>Mid-bus</a:t>
                      </a:r>
                      <a:endParaRPr kumimoji="1" lang="ja-JP" altLang="en-US" sz="1400">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200" dirty="0" smtClean="0">
                          <a:latin typeface="Agilent TT Cond" pitchFamily="34" charset="0"/>
                        </a:rPr>
                        <a:t>E5406A </a:t>
                      </a:r>
                    </a:p>
                    <a:p>
                      <a:r>
                        <a:rPr kumimoji="1" lang="en-US" altLang="ja-JP" sz="1200" dirty="0" err="1" smtClean="0">
                          <a:latin typeface="Agilent TT Cond" pitchFamily="34" charset="0"/>
                        </a:rPr>
                        <a:t>SoftTouch</a:t>
                      </a:r>
                      <a:r>
                        <a:rPr kumimoji="1" lang="en-US" altLang="ja-JP" sz="1200" dirty="0" smtClean="0">
                          <a:latin typeface="Agilent TT Cond" pitchFamily="34" charset="0"/>
                        </a:rPr>
                        <a:t> Pro</a:t>
                      </a:r>
                      <a:endParaRPr kumimoji="1" lang="ja-JP" altLang="en-US" sz="1200">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Agilent TT Cond" pitchFamily="34" charset="0"/>
                        </a:rPr>
                        <a:t>E5406A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err="1" smtClean="0">
                          <a:latin typeface="Agilent TT Cond" pitchFamily="34" charset="0"/>
                        </a:rPr>
                        <a:t>SoftTouch</a:t>
                      </a:r>
                      <a:r>
                        <a:rPr kumimoji="1" lang="en-US" altLang="ja-JP" sz="1200" dirty="0" smtClean="0">
                          <a:latin typeface="Agilent TT Cond" pitchFamily="34" charset="0"/>
                        </a:rPr>
                        <a:t> Pro</a:t>
                      </a:r>
                      <a:endParaRPr kumimoji="1" lang="ja-JP" altLang="en-US" sz="1200" smtClean="0">
                        <a:latin typeface="Agilent TT Cond" pitchFamily="34" charset="0"/>
                      </a:endParaRPr>
                    </a:p>
                    <a:p>
                      <a:endParaRPr kumimoji="1" lang="ja-JP" altLang="en-US" sz="1200">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2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Agilent TT Cond" pitchFamily="34" charset="0"/>
                        </a:rPr>
                        <a:t>E5406A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err="1" smtClean="0">
                          <a:latin typeface="Agilent TT Cond" pitchFamily="34" charset="0"/>
                        </a:rPr>
                        <a:t>SoftTouch</a:t>
                      </a:r>
                      <a:r>
                        <a:rPr kumimoji="1" lang="en-US" altLang="ja-JP" sz="1200" dirty="0" smtClean="0">
                          <a:latin typeface="Agilent TT Cond" pitchFamily="34" charset="0"/>
                        </a:rPr>
                        <a:t> Pro</a:t>
                      </a:r>
                      <a:endParaRPr kumimoji="1" lang="ja-JP" altLang="en-US" sz="1200" smtClean="0">
                        <a:latin typeface="Agilent TT Cond" pitchFamily="34" charset="0"/>
                      </a:endParaRPr>
                    </a:p>
                    <a:p>
                      <a:endParaRPr kumimoji="1" lang="ja-JP" altLang="en-US" sz="1200">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20000"/>
                      </a:srgbClr>
                    </a:solidFill>
                  </a:tcPr>
                </a:tc>
              </a:tr>
              <a:tr h="894927">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400" dirty="0" smtClean="0">
                          <a:latin typeface="Agilent TT Cond" pitchFamily="34" charset="0"/>
                        </a:rPr>
                        <a:t>Others</a:t>
                      </a:r>
                      <a:endParaRPr kumimoji="1" lang="ja-JP" altLang="en-US" sz="1400">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Agilent TT Cond" pitchFamily="34" charset="0"/>
                        </a:rPr>
                        <a:t>W2639A DDR2/DDR3/ LPDDR Scope Adaptor</a:t>
                      </a:r>
                      <a:r>
                        <a:rPr kumimoji="1" lang="en-US" altLang="ja-JP" sz="1200" baseline="0" dirty="0" smtClean="0">
                          <a:latin typeface="Agilent TT Cond" pitchFamily="34" charset="0"/>
                        </a:rPr>
                        <a:t> Board</a:t>
                      </a:r>
                      <a:endParaRPr kumimoji="1" lang="ja-JP" altLang="en-US" sz="1200" smtClean="0">
                        <a:latin typeface="Agilent TT Cond" pitchFamily="34" charset="0"/>
                      </a:endParaRPr>
                    </a:p>
                    <a:p>
                      <a:endParaRPr kumimoji="1" lang="ja-JP" altLang="en-US" sz="1200">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200" dirty="0" smtClean="0">
                          <a:latin typeface="Agilent TT Cond" pitchFamily="34" charset="0"/>
                        </a:rPr>
                        <a:t>W2635A</a:t>
                      </a:r>
                      <a:r>
                        <a:rPr kumimoji="1" lang="en-US" altLang="ja-JP" sz="1200" baseline="0" dirty="0" smtClean="0">
                          <a:latin typeface="Agilent TT Cond" pitchFamily="34" charset="0"/>
                        </a:rPr>
                        <a:t> (x8), </a:t>
                      </a:r>
                      <a:r>
                        <a:rPr kumimoji="1" lang="en-US" altLang="ja-JP" sz="1200" dirty="0" smtClean="0">
                          <a:latin typeface="Agilent TT Cond" pitchFamily="34" charset="0"/>
                        </a:rPr>
                        <a:t>W2636A (x16) </a:t>
                      </a:r>
                    </a:p>
                    <a:p>
                      <a:r>
                        <a:rPr kumimoji="1" lang="en-US" altLang="ja-JP" sz="1200" dirty="0" smtClean="0">
                          <a:latin typeface="Agilent TT Cond" pitchFamily="34" charset="0"/>
                        </a:rPr>
                        <a:t>DDR3 Scope only BGA Probe</a:t>
                      </a:r>
                    </a:p>
                    <a:p>
                      <a:r>
                        <a:rPr kumimoji="1" lang="en-US" altLang="ja-JP" sz="1200" dirty="0" smtClean="0">
                          <a:latin typeface="Agilent TT Cond" pitchFamily="34" charset="0"/>
                        </a:rPr>
                        <a:t>W3635A DDR3 Scope</a:t>
                      </a:r>
                      <a:endParaRPr kumimoji="1" lang="en-US" altLang="ja-JP" sz="1200" baseline="0" dirty="0" smtClean="0">
                        <a:latin typeface="Agilent TT Cond" pitchFamily="34" charset="0"/>
                      </a:endParaRPr>
                    </a:p>
                    <a:p>
                      <a:r>
                        <a:rPr kumimoji="1" lang="en-US" altLang="ja-JP" sz="1200" baseline="0" dirty="0" smtClean="0">
                          <a:latin typeface="Agilent TT Cond" pitchFamily="34" charset="0"/>
                        </a:rPr>
                        <a:t>Adaptor Board</a:t>
                      </a:r>
                      <a:endParaRPr kumimoji="1" lang="ja-JP" altLang="en-US" sz="1200">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40000"/>
                      </a:srgbClr>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1" lang="en-US" altLang="ja-JP" sz="1200" dirty="0" smtClean="0">
                          <a:latin typeface="Agilent TT Cond" pitchFamily="34" charset="0"/>
                        </a:rPr>
                        <a:t>W2639A DDR2/DDR3/LPDDR Scope Adaptor</a:t>
                      </a:r>
                      <a:r>
                        <a:rPr kumimoji="1" lang="en-US" altLang="ja-JP" sz="1200" baseline="0" dirty="0" smtClean="0">
                          <a:latin typeface="Agilent TT Cond" pitchFamily="34" charset="0"/>
                        </a:rPr>
                        <a:t> Board</a:t>
                      </a:r>
                      <a:endParaRPr kumimoji="1" lang="ja-JP" altLang="en-US" sz="1200">
                        <a:latin typeface="Agilent TT Cond"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CC">
                        <a:tint val="40000"/>
                      </a:srgbClr>
                    </a:solidFill>
                  </a:tcPr>
                </a:tc>
              </a:tr>
            </a:tbl>
          </a:graphicData>
        </a:graphic>
      </p:graphicFrame>
      <p:sp>
        <p:nvSpPr>
          <p:cNvPr id="48" name="TextBox 47"/>
          <p:cNvSpPr txBox="1"/>
          <p:nvPr/>
        </p:nvSpPr>
        <p:spPr>
          <a:xfrm>
            <a:off x="909408" y="5951935"/>
            <a:ext cx="7419660" cy="338554"/>
          </a:xfrm>
          <a:prstGeom prst="rect">
            <a:avLst/>
          </a:prstGeom>
          <a:noFill/>
        </p:spPr>
        <p:txBody>
          <a:bodyPr wrap="none" rtlCol="0">
            <a:spAutoFit/>
          </a:bodyPr>
          <a:lstStyle/>
          <a:p>
            <a:r>
              <a:rPr kumimoji="1" lang="en-US" altLang="ja-JP" sz="1600" dirty="0" smtClean="0">
                <a:latin typeface="Agilent TT Cond" pitchFamily="34" charset="0"/>
              </a:rPr>
              <a:t>FuturePlus: </a:t>
            </a:r>
            <a:r>
              <a:rPr kumimoji="1" lang="en-US" altLang="ja-JP" sz="1600" dirty="0" smtClean="0">
                <a:latin typeface="Agilent TT Cond" pitchFamily="34" charset="0"/>
                <a:hlinkClick r:id="rId2"/>
              </a:rPr>
              <a:t>www.futureplus.com</a:t>
            </a:r>
            <a:r>
              <a:rPr kumimoji="1" lang="en-US" altLang="ja-JP" sz="1600" dirty="0" smtClean="0">
                <a:latin typeface="Agilent TT Cond" pitchFamily="34" charset="0"/>
              </a:rPr>
              <a:t>	Nexus: </a:t>
            </a:r>
            <a:r>
              <a:rPr kumimoji="1" lang="en-US" altLang="ja-JP" sz="1600" dirty="0" smtClean="0">
                <a:latin typeface="Agilent TT Cond" pitchFamily="34" charset="0"/>
                <a:hlinkClick r:id="rId3"/>
              </a:rPr>
              <a:t>www.nexustesttechnology.com</a:t>
            </a:r>
            <a:r>
              <a:rPr kumimoji="1" lang="en-US" altLang="ja-JP" sz="1600" dirty="0" smtClean="0">
                <a:latin typeface="Agilent TT Cond" pitchFamily="34" charset="0"/>
              </a:rPr>
              <a:t> </a:t>
            </a:r>
            <a:endParaRPr kumimoji="1" lang="ja-JP" altLang="en-US" sz="1600">
              <a:latin typeface="Agilent TT Cond" pitchFamily="34" charset="0"/>
            </a:endParaRPr>
          </a:p>
        </p:txBody>
      </p:sp>
      <p:pic>
        <p:nvPicPr>
          <p:cNvPr id="49" name="Picture 4" descr="DDR3-1867 DIMM Slot Interposer for Agilent Logic Analyzers"/>
          <p:cNvPicPr>
            <a:picLocks noChangeAspect="1" noChangeArrowheads="1"/>
          </p:cNvPicPr>
          <p:nvPr/>
        </p:nvPicPr>
        <p:blipFill>
          <a:blip r:embed="rId4" cstate="print"/>
          <a:srcRect/>
          <a:stretch>
            <a:fillRect/>
          </a:stretch>
        </p:blipFill>
        <p:spPr bwMode="auto">
          <a:xfrm rot="16200000">
            <a:off x="5994662" y="1852891"/>
            <a:ext cx="367317" cy="727703"/>
          </a:xfrm>
          <a:prstGeom prst="rect">
            <a:avLst/>
          </a:prstGeom>
          <a:noFill/>
          <a:effectLst>
            <a:outerShdw blurRad="50800" dist="38100" dir="2700000" algn="tl" rotWithShape="0">
              <a:prstClr val="black">
                <a:alpha val="40000"/>
              </a:prstClr>
            </a:outerShdw>
          </a:effectLst>
        </p:spPr>
      </p:pic>
      <p:pic>
        <p:nvPicPr>
          <p:cNvPr id="50" name="Picture 5"/>
          <p:cNvPicPr>
            <a:picLocks noChangeAspect="1" noChangeArrowheads="1"/>
          </p:cNvPicPr>
          <p:nvPr/>
        </p:nvPicPr>
        <p:blipFill>
          <a:blip r:embed="rId5" cstate="print"/>
          <a:srcRect/>
          <a:stretch>
            <a:fillRect/>
          </a:stretch>
        </p:blipFill>
        <p:spPr bwMode="auto">
          <a:xfrm>
            <a:off x="5912091" y="2437009"/>
            <a:ext cx="600166" cy="4501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1" name="Picture 6"/>
          <p:cNvPicPr>
            <a:picLocks noChangeAspect="1" noChangeArrowheads="1"/>
          </p:cNvPicPr>
          <p:nvPr/>
        </p:nvPicPr>
        <p:blipFill>
          <a:blip r:embed="rId6" cstate="print"/>
          <a:srcRect/>
          <a:stretch>
            <a:fillRect/>
          </a:stretch>
        </p:blipFill>
        <p:spPr bwMode="auto">
          <a:xfrm>
            <a:off x="5808880" y="1589985"/>
            <a:ext cx="733289" cy="38632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2" name="Picture 7"/>
          <p:cNvPicPr>
            <a:picLocks noChangeAspect="1" noChangeArrowheads="1"/>
          </p:cNvPicPr>
          <p:nvPr/>
        </p:nvPicPr>
        <p:blipFill>
          <a:blip r:embed="rId7" cstate="print"/>
          <a:srcRect/>
          <a:stretch>
            <a:fillRect/>
          </a:stretch>
        </p:blipFill>
        <p:spPr bwMode="auto">
          <a:xfrm rot="5400000">
            <a:off x="5913647" y="2718748"/>
            <a:ext cx="389031" cy="81290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3" name="Picture 3"/>
          <p:cNvPicPr>
            <a:picLocks noChangeAspect="1" noChangeArrowheads="1"/>
          </p:cNvPicPr>
          <p:nvPr/>
        </p:nvPicPr>
        <p:blipFill>
          <a:blip r:embed="rId8" cstate="print"/>
          <a:srcRect/>
          <a:stretch>
            <a:fillRect/>
          </a:stretch>
        </p:blipFill>
        <p:spPr bwMode="auto">
          <a:xfrm>
            <a:off x="2856693" y="2682054"/>
            <a:ext cx="849411" cy="58211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4" name="Picture 4"/>
          <p:cNvPicPr>
            <a:picLocks noChangeAspect="1" noChangeArrowheads="1"/>
          </p:cNvPicPr>
          <p:nvPr/>
        </p:nvPicPr>
        <p:blipFill>
          <a:blip r:embed="rId9" cstate="print"/>
          <a:srcRect/>
          <a:stretch>
            <a:fillRect/>
          </a:stretch>
        </p:blipFill>
        <p:spPr bwMode="auto">
          <a:xfrm>
            <a:off x="2921756" y="1821435"/>
            <a:ext cx="794248" cy="54431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5" name="Picture 5"/>
          <p:cNvPicPr>
            <a:picLocks noChangeAspect="1" noChangeArrowheads="1"/>
          </p:cNvPicPr>
          <p:nvPr/>
        </p:nvPicPr>
        <p:blipFill>
          <a:blip r:embed="rId10" cstate="print"/>
          <a:srcRect/>
          <a:stretch>
            <a:fillRect/>
          </a:stretch>
        </p:blipFill>
        <p:spPr bwMode="auto">
          <a:xfrm>
            <a:off x="2875899" y="3655542"/>
            <a:ext cx="833478" cy="55734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6" name="Picture 6"/>
          <p:cNvPicPr>
            <a:picLocks noChangeAspect="1" noChangeArrowheads="1"/>
          </p:cNvPicPr>
          <p:nvPr/>
        </p:nvPicPr>
        <p:blipFill>
          <a:blip r:embed="rId11" cstate="print"/>
          <a:srcRect/>
          <a:stretch>
            <a:fillRect/>
          </a:stretch>
        </p:blipFill>
        <p:spPr bwMode="auto">
          <a:xfrm>
            <a:off x="5802553" y="3638120"/>
            <a:ext cx="723430" cy="58701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7" name="Picture 7"/>
          <p:cNvPicPr>
            <a:picLocks noChangeAspect="1" noChangeArrowheads="1"/>
          </p:cNvPicPr>
          <p:nvPr/>
        </p:nvPicPr>
        <p:blipFill>
          <a:blip r:embed="rId12" cstate="print"/>
          <a:srcRect/>
          <a:stretch>
            <a:fillRect/>
          </a:stretch>
        </p:blipFill>
        <p:spPr bwMode="auto">
          <a:xfrm>
            <a:off x="7586714" y="3832267"/>
            <a:ext cx="465852" cy="51761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8" name="Picture 8"/>
          <p:cNvPicPr>
            <a:picLocks noChangeAspect="1" noChangeArrowheads="1"/>
          </p:cNvPicPr>
          <p:nvPr/>
        </p:nvPicPr>
        <p:blipFill>
          <a:blip r:embed="rId13" cstate="print"/>
          <a:srcRect/>
          <a:stretch>
            <a:fillRect/>
          </a:stretch>
        </p:blipFill>
        <p:spPr bwMode="auto">
          <a:xfrm>
            <a:off x="6838314" y="3840999"/>
            <a:ext cx="652890" cy="50509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9" name="Picture 9"/>
          <p:cNvPicPr>
            <a:picLocks noChangeAspect="1" noChangeArrowheads="1"/>
          </p:cNvPicPr>
          <p:nvPr/>
        </p:nvPicPr>
        <p:blipFill>
          <a:blip r:embed="rId14" cstate="print"/>
          <a:srcRect/>
          <a:stretch>
            <a:fillRect/>
          </a:stretch>
        </p:blipFill>
        <p:spPr bwMode="auto">
          <a:xfrm>
            <a:off x="2884177" y="4478154"/>
            <a:ext cx="819013" cy="62570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0" name="Picture 9"/>
          <p:cNvPicPr>
            <a:picLocks noChangeAspect="1" noChangeArrowheads="1"/>
          </p:cNvPicPr>
          <p:nvPr/>
        </p:nvPicPr>
        <p:blipFill>
          <a:blip r:embed="rId14" cstate="print"/>
          <a:srcRect/>
          <a:stretch>
            <a:fillRect/>
          </a:stretch>
        </p:blipFill>
        <p:spPr bwMode="auto">
          <a:xfrm>
            <a:off x="5716773" y="4452284"/>
            <a:ext cx="819013" cy="62570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1" name="Picture 9"/>
          <p:cNvPicPr>
            <a:picLocks noChangeAspect="1" noChangeArrowheads="1"/>
          </p:cNvPicPr>
          <p:nvPr/>
        </p:nvPicPr>
        <p:blipFill>
          <a:blip r:embed="rId14" cstate="print"/>
          <a:srcRect/>
          <a:stretch>
            <a:fillRect/>
          </a:stretch>
        </p:blipFill>
        <p:spPr bwMode="auto">
          <a:xfrm>
            <a:off x="8108808" y="4458687"/>
            <a:ext cx="819013" cy="62570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2" name="Picture 11"/>
          <p:cNvPicPr>
            <a:picLocks noChangeAspect="1" noChangeArrowheads="1"/>
          </p:cNvPicPr>
          <p:nvPr/>
        </p:nvPicPr>
        <p:blipFill>
          <a:blip r:embed="rId15" cstate="print"/>
          <a:srcRect/>
          <a:stretch>
            <a:fillRect/>
          </a:stretch>
        </p:blipFill>
        <p:spPr bwMode="auto">
          <a:xfrm>
            <a:off x="6160909" y="5156115"/>
            <a:ext cx="362152" cy="4660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3" name="Picture 12"/>
          <p:cNvPicPr>
            <a:picLocks noChangeAspect="1" noChangeArrowheads="1"/>
          </p:cNvPicPr>
          <p:nvPr/>
        </p:nvPicPr>
        <p:blipFill>
          <a:blip r:embed="rId16" cstate="print"/>
          <a:srcRect/>
          <a:stretch>
            <a:fillRect/>
          </a:stretch>
        </p:blipFill>
        <p:spPr bwMode="auto">
          <a:xfrm>
            <a:off x="5738391" y="5621594"/>
            <a:ext cx="462108" cy="37203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4" name="Picture 13"/>
          <p:cNvPicPr>
            <a:picLocks noChangeAspect="1" noChangeArrowheads="1"/>
          </p:cNvPicPr>
          <p:nvPr/>
        </p:nvPicPr>
        <p:blipFill>
          <a:blip r:embed="rId17" cstate="print"/>
          <a:srcRect/>
          <a:stretch>
            <a:fillRect/>
          </a:stretch>
        </p:blipFill>
        <p:spPr bwMode="auto">
          <a:xfrm>
            <a:off x="8301422" y="5418757"/>
            <a:ext cx="618716" cy="53347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5" name="Picture 14"/>
          <p:cNvPicPr>
            <a:picLocks noChangeAspect="1" noChangeArrowheads="1"/>
          </p:cNvPicPr>
          <p:nvPr/>
        </p:nvPicPr>
        <p:blipFill>
          <a:blip r:embed="rId18" cstate="print"/>
          <a:srcRect/>
          <a:stretch>
            <a:fillRect/>
          </a:stretch>
        </p:blipFill>
        <p:spPr bwMode="auto">
          <a:xfrm>
            <a:off x="6738777" y="5562536"/>
            <a:ext cx="1406298" cy="40479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6" name="Picture 13"/>
          <p:cNvPicPr>
            <a:picLocks noChangeAspect="1" noChangeArrowheads="1"/>
          </p:cNvPicPr>
          <p:nvPr/>
        </p:nvPicPr>
        <p:blipFill>
          <a:blip r:embed="rId17" cstate="print"/>
          <a:srcRect/>
          <a:stretch>
            <a:fillRect/>
          </a:stretch>
        </p:blipFill>
        <p:spPr bwMode="auto">
          <a:xfrm>
            <a:off x="3062706" y="5416452"/>
            <a:ext cx="618716" cy="53347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7" name="Picture 14"/>
          <p:cNvPicPr>
            <a:picLocks noChangeAspect="1" noChangeArrowheads="1"/>
          </p:cNvPicPr>
          <p:nvPr/>
        </p:nvPicPr>
        <p:blipFill>
          <a:blip r:embed="rId18" cstate="print"/>
          <a:srcRect/>
          <a:stretch>
            <a:fillRect/>
          </a:stretch>
        </p:blipFill>
        <p:spPr bwMode="auto">
          <a:xfrm>
            <a:off x="1532335" y="5560231"/>
            <a:ext cx="1406298" cy="40479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8" name="Picture 1"/>
          <p:cNvPicPr>
            <a:picLocks noChangeAspect="1" noChangeArrowheads="1"/>
          </p:cNvPicPr>
          <p:nvPr/>
        </p:nvPicPr>
        <p:blipFill>
          <a:blip r:embed="rId19" cstate="print"/>
          <a:srcRect l="11111" t="5939"/>
          <a:stretch>
            <a:fillRect/>
          </a:stretch>
        </p:blipFill>
        <p:spPr bwMode="auto">
          <a:xfrm>
            <a:off x="8135345" y="3797456"/>
            <a:ext cx="694049" cy="54945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5"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Understanding </a:t>
            </a:r>
            <a:r>
              <a:rPr kumimoji="1" lang="en-US" altLang="ja-JP" dirty="0" smtClean="0">
                <a:solidFill>
                  <a:srgbClr val="0000FF"/>
                </a:solidFill>
              </a:rPr>
              <a:t>DRAM</a:t>
            </a:r>
            <a:r>
              <a:rPr kumimoji="1" lang="en-US" altLang="ja-JP" dirty="0" smtClean="0"/>
              <a:t> Spec</a:t>
            </a:r>
            <a:endParaRPr kumimoji="1" lang="ja-JP" altLang="en-US"/>
          </a:p>
        </p:txBody>
      </p:sp>
      <p:pic>
        <p:nvPicPr>
          <p:cNvPr id="25" name="Picture 42" descr="dram3"/>
          <p:cNvPicPr>
            <a:picLocks noChangeAspect="1" noChangeArrowheads="1"/>
          </p:cNvPicPr>
          <p:nvPr/>
        </p:nvPicPr>
        <p:blipFill>
          <a:blip r:embed="rId2" cstate="print"/>
          <a:srcRect/>
          <a:stretch>
            <a:fillRect/>
          </a:stretch>
        </p:blipFill>
        <p:spPr bwMode="auto">
          <a:xfrm>
            <a:off x="1485194" y="747461"/>
            <a:ext cx="5467868" cy="3700454"/>
          </a:xfrm>
          <a:prstGeom prst="rect">
            <a:avLst/>
          </a:prstGeom>
          <a:noFill/>
        </p:spPr>
      </p:pic>
      <p:grpSp>
        <p:nvGrpSpPr>
          <p:cNvPr id="45" name="Group 44"/>
          <p:cNvGrpSpPr/>
          <p:nvPr/>
        </p:nvGrpSpPr>
        <p:grpSpPr>
          <a:xfrm>
            <a:off x="6346479" y="376616"/>
            <a:ext cx="2761309" cy="4014312"/>
            <a:chOff x="6346479" y="376616"/>
            <a:chExt cx="2761309" cy="4014312"/>
          </a:xfrm>
        </p:grpSpPr>
        <p:pic>
          <p:nvPicPr>
            <p:cNvPr id="26" name="Picture 57" descr="84ball"/>
            <p:cNvPicPr>
              <a:picLocks noChangeAspect="1" noChangeArrowheads="1"/>
            </p:cNvPicPr>
            <p:nvPr/>
          </p:nvPicPr>
          <p:blipFill>
            <a:blip r:embed="rId3" cstate="print"/>
            <a:srcRect/>
            <a:stretch>
              <a:fillRect/>
            </a:stretch>
          </p:blipFill>
          <p:spPr bwMode="auto">
            <a:xfrm>
              <a:off x="8155125" y="2225514"/>
              <a:ext cx="877817" cy="1414466"/>
            </a:xfrm>
            <a:prstGeom prst="rect">
              <a:avLst/>
            </a:prstGeom>
            <a:noFill/>
          </p:spPr>
        </p:pic>
        <p:pic>
          <p:nvPicPr>
            <p:cNvPr id="27" name="Picture 58" descr="68ball"/>
            <p:cNvPicPr>
              <a:picLocks noChangeAspect="1" noChangeArrowheads="1"/>
            </p:cNvPicPr>
            <p:nvPr/>
          </p:nvPicPr>
          <p:blipFill>
            <a:blip r:embed="rId4" cstate="print"/>
            <a:srcRect/>
            <a:stretch>
              <a:fillRect/>
            </a:stretch>
          </p:blipFill>
          <p:spPr bwMode="auto">
            <a:xfrm>
              <a:off x="7014206" y="2223446"/>
              <a:ext cx="1091836" cy="2043754"/>
            </a:xfrm>
            <a:prstGeom prst="rect">
              <a:avLst/>
            </a:prstGeom>
            <a:noFill/>
          </p:spPr>
        </p:pic>
        <p:sp>
          <p:nvSpPr>
            <p:cNvPr id="28" name="Oval 59"/>
            <p:cNvSpPr>
              <a:spLocks noChangeArrowheads="1"/>
            </p:cNvSpPr>
            <p:nvPr/>
          </p:nvSpPr>
          <p:spPr bwMode="auto">
            <a:xfrm>
              <a:off x="6346479" y="1179856"/>
              <a:ext cx="602009" cy="3211072"/>
            </a:xfrm>
            <a:prstGeom prst="ellipse">
              <a:avLst/>
            </a:prstGeom>
            <a:noFill/>
            <a:ln w="19050">
              <a:solidFill>
                <a:srgbClr val="FF0000"/>
              </a:solidFill>
              <a:round/>
              <a:headEnd/>
              <a:tailEnd/>
            </a:ln>
            <a:effectLst/>
          </p:spPr>
          <p:txBody>
            <a:bodyPr wrap="none" anchor="ctr"/>
            <a:lstStyle/>
            <a:p>
              <a:endParaRPr lang="en-US">
                <a:latin typeface="Agilent TT Cond" pitchFamily="34" charset="0"/>
              </a:endParaRPr>
            </a:p>
          </p:txBody>
        </p:sp>
        <p:sp>
          <p:nvSpPr>
            <p:cNvPr id="29" name="Text Box 60"/>
            <p:cNvSpPr txBox="1">
              <a:spLocks noChangeArrowheads="1"/>
            </p:cNvSpPr>
            <p:nvPr/>
          </p:nvSpPr>
          <p:spPr bwMode="auto">
            <a:xfrm>
              <a:off x="7043598" y="376616"/>
              <a:ext cx="2064190" cy="1846659"/>
            </a:xfrm>
            <a:prstGeom prst="rect">
              <a:avLst/>
            </a:prstGeom>
            <a:noFill/>
            <a:ln w="9525">
              <a:noFill/>
              <a:miter lim="800000"/>
              <a:headEnd/>
              <a:tailEnd/>
            </a:ln>
            <a:effectLst/>
          </p:spPr>
          <p:txBody>
            <a:bodyPr wrap="square">
              <a:spAutoFit/>
            </a:bodyPr>
            <a:lstStyle/>
            <a:p>
              <a:r>
                <a:rPr lang="en-US" altLang="ja-JP" b="1" u="sng" dirty="0">
                  <a:latin typeface="Agilent TT Cond" pitchFamily="34" charset="0"/>
                </a:rPr>
                <a:t>Package</a:t>
              </a:r>
            </a:p>
            <a:p>
              <a:r>
                <a:rPr lang="en-US" altLang="ja-JP" sz="1600" dirty="0" smtClean="0">
                  <a:latin typeface="Agilent TT Cond" pitchFamily="34" charset="0"/>
                </a:rPr>
                <a:t>Form factor, number of balls.  JEDEC specifies them.  When selecting a BGA probe, you must choose the correct package.</a:t>
              </a:r>
              <a:endParaRPr lang="ja-JP" altLang="en-US" sz="1600">
                <a:latin typeface="Agilent TT Cond" pitchFamily="34" charset="0"/>
              </a:endParaRPr>
            </a:p>
          </p:txBody>
        </p:sp>
        <p:sp>
          <p:nvSpPr>
            <p:cNvPr id="30" name="Line 61"/>
            <p:cNvSpPr>
              <a:spLocks noChangeShapeType="1"/>
            </p:cNvSpPr>
            <p:nvPr/>
          </p:nvSpPr>
          <p:spPr bwMode="auto">
            <a:xfrm flipH="1">
              <a:off x="6672404" y="706170"/>
              <a:ext cx="362139" cy="416460"/>
            </a:xfrm>
            <a:prstGeom prst="line">
              <a:avLst/>
            </a:prstGeom>
            <a:noFill/>
            <a:ln w="25400">
              <a:solidFill>
                <a:srgbClr val="FF0000"/>
              </a:solidFill>
              <a:round/>
              <a:headEnd/>
              <a:tailEnd type="triangle" w="med" len="med"/>
            </a:ln>
            <a:effectLst/>
          </p:spPr>
          <p:txBody>
            <a:bodyPr/>
            <a:lstStyle/>
            <a:p>
              <a:endParaRPr lang="en-US">
                <a:latin typeface="Agilent TT Cond" pitchFamily="34" charset="0"/>
              </a:endParaRPr>
            </a:p>
          </p:txBody>
        </p:sp>
      </p:grpSp>
      <p:grpSp>
        <p:nvGrpSpPr>
          <p:cNvPr id="24" name="Group 23"/>
          <p:cNvGrpSpPr/>
          <p:nvPr/>
        </p:nvGrpSpPr>
        <p:grpSpPr>
          <a:xfrm>
            <a:off x="159355" y="743781"/>
            <a:ext cx="2058743" cy="899295"/>
            <a:chOff x="159355" y="743781"/>
            <a:chExt cx="2058743" cy="899295"/>
          </a:xfrm>
        </p:grpSpPr>
        <p:sp>
          <p:nvSpPr>
            <p:cNvPr id="31" name="Text Box 43"/>
            <p:cNvSpPr txBox="1">
              <a:spLocks noChangeArrowheads="1"/>
            </p:cNvSpPr>
            <p:nvPr/>
          </p:nvSpPr>
          <p:spPr bwMode="auto">
            <a:xfrm>
              <a:off x="159355" y="781302"/>
              <a:ext cx="1370689" cy="861774"/>
            </a:xfrm>
            <a:prstGeom prst="rect">
              <a:avLst/>
            </a:prstGeom>
            <a:noFill/>
            <a:ln w="9525">
              <a:noFill/>
              <a:miter lim="800000"/>
              <a:headEnd/>
              <a:tailEnd/>
            </a:ln>
            <a:effectLst/>
          </p:spPr>
          <p:txBody>
            <a:bodyPr wrap="square">
              <a:spAutoFit/>
            </a:bodyPr>
            <a:lstStyle/>
            <a:p>
              <a:r>
                <a:rPr lang="en-US" altLang="ja-JP" b="1" u="sng" dirty="0" smtClean="0">
                  <a:latin typeface="Agilent TT Cond" pitchFamily="34" charset="0"/>
                </a:rPr>
                <a:t>Memory size</a:t>
              </a:r>
              <a:r>
                <a:rPr lang="ja-JP" altLang="en-US" b="1" u="sng" smtClean="0">
                  <a:latin typeface="Agilent TT Cond" pitchFamily="34" charset="0"/>
                </a:rPr>
                <a:t>  </a:t>
              </a:r>
              <a:endParaRPr lang="ja-JP" altLang="en-US" b="1" u="sng">
                <a:latin typeface="Agilent TT Cond" pitchFamily="34" charset="0"/>
              </a:endParaRPr>
            </a:p>
            <a:p>
              <a:r>
                <a:rPr lang="en-US" altLang="ja-JP" sz="1600" dirty="0" smtClean="0">
                  <a:latin typeface="Agilent TT Cond" pitchFamily="34" charset="0"/>
                </a:rPr>
                <a:t>Described in unit of </a:t>
              </a:r>
              <a:r>
                <a:rPr lang="en-US" altLang="ja-JP" sz="1600" b="1" dirty="0" smtClean="0">
                  <a:solidFill>
                    <a:srgbClr val="FF0000"/>
                  </a:solidFill>
                  <a:latin typeface="Agilent TT Cond" pitchFamily="34" charset="0"/>
                </a:rPr>
                <a:t>bits!</a:t>
              </a:r>
              <a:endParaRPr lang="ja-JP" altLang="en-US" sz="1600" b="1">
                <a:solidFill>
                  <a:srgbClr val="FF0000"/>
                </a:solidFill>
                <a:latin typeface="Agilent TT Cond" pitchFamily="34" charset="0"/>
              </a:endParaRPr>
            </a:p>
          </p:txBody>
        </p:sp>
        <p:sp>
          <p:nvSpPr>
            <p:cNvPr id="33" name="Oval 59"/>
            <p:cNvSpPr>
              <a:spLocks noChangeArrowheads="1"/>
            </p:cNvSpPr>
            <p:nvPr/>
          </p:nvSpPr>
          <p:spPr bwMode="auto">
            <a:xfrm>
              <a:off x="1510418" y="743781"/>
              <a:ext cx="707680" cy="360742"/>
            </a:xfrm>
            <a:prstGeom prst="ellipse">
              <a:avLst/>
            </a:prstGeom>
            <a:noFill/>
            <a:ln w="19050">
              <a:solidFill>
                <a:srgbClr val="FF0000"/>
              </a:solidFill>
              <a:round/>
              <a:headEnd/>
              <a:tailEnd/>
            </a:ln>
            <a:effectLst/>
          </p:spPr>
          <p:txBody>
            <a:bodyPr wrap="none" anchor="ctr"/>
            <a:lstStyle/>
            <a:p>
              <a:endParaRPr lang="en-US">
                <a:latin typeface="Agilent TT Cond" pitchFamily="34" charset="0"/>
              </a:endParaRPr>
            </a:p>
          </p:txBody>
        </p:sp>
      </p:grpSp>
      <p:sp>
        <p:nvSpPr>
          <p:cNvPr id="43" name="Text Box 56"/>
          <p:cNvSpPr txBox="1">
            <a:spLocks noChangeArrowheads="1"/>
          </p:cNvSpPr>
          <p:nvPr/>
        </p:nvSpPr>
        <p:spPr bwMode="auto">
          <a:xfrm>
            <a:off x="3648514" y="5552984"/>
            <a:ext cx="5468292" cy="738664"/>
          </a:xfrm>
          <a:prstGeom prst="rect">
            <a:avLst/>
          </a:prstGeom>
          <a:noFill/>
          <a:ln w="9525">
            <a:noFill/>
            <a:miter lim="800000"/>
            <a:headEnd/>
            <a:tailEnd/>
          </a:ln>
          <a:effectLst/>
        </p:spPr>
        <p:txBody>
          <a:bodyPr wrap="square">
            <a:spAutoFit/>
          </a:bodyPr>
          <a:lstStyle/>
          <a:p>
            <a:r>
              <a:rPr lang="en-US" altLang="ja-JP" b="1" u="sng" dirty="0" smtClean="0">
                <a:latin typeface="Agilent TT Cond" pitchFamily="34" charset="0"/>
              </a:rPr>
              <a:t>*Data transfer rate (MB/s, GB/s)</a:t>
            </a:r>
            <a:endParaRPr lang="ja-JP" altLang="en-US" b="1" u="sng">
              <a:latin typeface="Agilent TT Cond" pitchFamily="34" charset="0"/>
            </a:endParaRPr>
          </a:p>
          <a:p>
            <a:r>
              <a:rPr lang="en-US" altLang="ja-JP" sz="1200" dirty="0" smtClean="0">
                <a:latin typeface="Agilent TT Cond" pitchFamily="34" charset="0"/>
              </a:rPr>
              <a:t>DRAM chip data rate is </a:t>
            </a:r>
            <a:r>
              <a:rPr lang="en-US" altLang="ja-JP" sz="1200" dirty="0" smtClean="0">
                <a:solidFill>
                  <a:srgbClr val="FF0000"/>
                </a:solidFill>
                <a:latin typeface="Agilent TT Cond" pitchFamily="34" charset="0"/>
              </a:rPr>
              <a:t>DIFFERENT</a:t>
            </a:r>
            <a:r>
              <a:rPr lang="en-US" altLang="ja-JP" sz="1200" dirty="0" smtClean="0">
                <a:latin typeface="Agilent TT Cond" pitchFamily="34" charset="0"/>
              </a:rPr>
              <a:t> then DIMM module data transfer speed.  The former is frequency of the signal, the later is the data transfer rate per sec per module.</a:t>
            </a:r>
            <a:endParaRPr lang="ja-JP" altLang="en-US" sz="1200">
              <a:latin typeface="Agilent TT Cond" pitchFamily="34" charset="0"/>
            </a:endParaRPr>
          </a:p>
        </p:txBody>
      </p:sp>
      <p:grpSp>
        <p:nvGrpSpPr>
          <p:cNvPr id="35" name="Group 34"/>
          <p:cNvGrpSpPr/>
          <p:nvPr/>
        </p:nvGrpSpPr>
        <p:grpSpPr>
          <a:xfrm>
            <a:off x="63113" y="1674892"/>
            <a:ext cx="2109719" cy="4921036"/>
            <a:chOff x="63113" y="1674892"/>
            <a:chExt cx="2109719" cy="4921036"/>
          </a:xfrm>
        </p:grpSpPr>
        <p:grpSp>
          <p:nvGrpSpPr>
            <p:cNvPr id="34" name="Group 33"/>
            <p:cNvGrpSpPr/>
            <p:nvPr/>
          </p:nvGrpSpPr>
          <p:grpSpPr>
            <a:xfrm>
              <a:off x="240531" y="3802455"/>
              <a:ext cx="913430" cy="2793473"/>
              <a:chOff x="240531" y="3802455"/>
              <a:chExt cx="913430" cy="2793473"/>
            </a:xfrm>
          </p:grpSpPr>
          <p:pic>
            <p:nvPicPr>
              <p:cNvPr id="1026" name="Picture 2"/>
              <p:cNvPicPr>
                <a:picLocks noChangeAspect="1" noChangeArrowheads="1"/>
              </p:cNvPicPr>
              <p:nvPr/>
            </p:nvPicPr>
            <p:blipFill>
              <a:blip r:embed="rId5" cstate="print"/>
              <a:srcRect/>
              <a:stretch>
                <a:fillRect/>
              </a:stretch>
            </p:blipFill>
            <p:spPr bwMode="auto">
              <a:xfrm>
                <a:off x="457721" y="3802455"/>
                <a:ext cx="683560" cy="88318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6" cstate="print"/>
              <a:srcRect/>
              <a:stretch>
                <a:fillRect/>
              </a:stretch>
            </p:blipFill>
            <p:spPr bwMode="auto">
              <a:xfrm>
                <a:off x="438670" y="4762129"/>
                <a:ext cx="707757" cy="88318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8" name="Picture 4"/>
              <p:cNvPicPr>
                <a:picLocks noChangeAspect="1" noChangeArrowheads="1"/>
              </p:cNvPicPr>
              <p:nvPr/>
            </p:nvPicPr>
            <p:blipFill>
              <a:blip r:embed="rId7" cstate="print"/>
              <a:srcRect/>
              <a:stretch>
                <a:fillRect/>
              </a:stretch>
            </p:blipFill>
            <p:spPr bwMode="auto">
              <a:xfrm>
                <a:off x="240531" y="5712744"/>
                <a:ext cx="913430" cy="883184"/>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32" name="Group 31"/>
            <p:cNvGrpSpPr/>
            <p:nvPr/>
          </p:nvGrpSpPr>
          <p:grpSpPr>
            <a:xfrm>
              <a:off x="63113" y="1674892"/>
              <a:ext cx="2109719" cy="2562131"/>
              <a:chOff x="63113" y="1674892"/>
              <a:chExt cx="2109719" cy="2562131"/>
            </a:xfrm>
          </p:grpSpPr>
          <p:sp>
            <p:nvSpPr>
              <p:cNvPr id="36" name="Rounded Rectangle 35"/>
              <p:cNvSpPr/>
              <p:nvPr/>
            </p:nvSpPr>
            <p:spPr>
              <a:xfrm>
                <a:off x="1910281" y="1674892"/>
                <a:ext cx="262551" cy="25621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gilent TT Cond" pitchFamily="34" charset="0"/>
                </a:endParaRPr>
              </a:p>
            </p:txBody>
          </p:sp>
          <p:sp>
            <p:nvSpPr>
              <p:cNvPr id="39" name="Text Box 46"/>
              <p:cNvSpPr txBox="1">
                <a:spLocks noChangeArrowheads="1"/>
              </p:cNvSpPr>
              <p:nvPr/>
            </p:nvSpPr>
            <p:spPr bwMode="auto">
              <a:xfrm>
                <a:off x="63113" y="2941685"/>
                <a:ext cx="1503138" cy="861774"/>
              </a:xfrm>
              <a:prstGeom prst="rect">
                <a:avLst/>
              </a:prstGeom>
              <a:noFill/>
              <a:ln w="9525">
                <a:noFill/>
                <a:miter lim="800000"/>
                <a:headEnd/>
                <a:tailEnd/>
              </a:ln>
              <a:effectLst/>
            </p:spPr>
            <p:txBody>
              <a:bodyPr wrap="square">
                <a:spAutoFit/>
              </a:bodyPr>
              <a:lstStyle/>
              <a:p>
                <a:r>
                  <a:rPr lang="en-US" altLang="ja-JP" b="1" u="sng" dirty="0" smtClean="0">
                    <a:latin typeface="Agilent TT Cond" pitchFamily="34" charset="0"/>
                  </a:rPr>
                  <a:t># of Data Bits</a:t>
                </a:r>
                <a:r>
                  <a:rPr lang="ja-JP" altLang="en-US" b="1" u="sng" smtClean="0">
                    <a:latin typeface="Agilent TT Cond" pitchFamily="34" charset="0"/>
                  </a:rPr>
                  <a:t>  </a:t>
                </a:r>
                <a:endParaRPr lang="ja-JP" altLang="en-US" b="1" u="sng">
                  <a:latin typeface="Agilent TT Cond" pitchFamily="34" charset="0"/>
                </a:endParaRPr>
              </a:p>
              <a:p>
                <a:r>
                  <a:rPr lang="en-US" altLang="ja-JP" sz="1600" dirty="0" smtClean="0">
                    <a:latin typeface="Agilent TT Cond" pitchFamily="34" charset="0"/>
                  </a:rPr>
                  <a:t>Number of Data Lines</a:t>
                </a:r>
                <a:endParaRPr lang="ja-JP" altLang="en-US" sz="1600">
                  <a:latin typeface="Agilent TT Cond" pitchFamily="34" charset="0"/>
                </a:endParaRPr>
              </a:p>
            </p:txBody>
          </p:sp>
          <p:sp>
            <p:nvSpPr>
              <p:cNvPr id="47" name="Line 61"/>
              <p:cNvSpPr>
                <a:spLocks noChangeShapeType="1"/>
              </p:cNvSpPr>
              <p:nvPr/>
            </p:nvSpPr>
            <p:spPr bwMode="auto">
              <a:xfrm flipV="1">
                <a:off x="849517" y="2661719"/>
                <a:ext cx="1033603" cy="297255"/>
              </a:xfrm>
              <a:prstGeom prst="line">
                <a:avLst/>
              </a:prstGeom>
              <a:noFill/>
              <a:ln w="25400">
                <a:solidFill>
                  <a:srgbClr val="FF0000"/>
                </a:solidFill>
                <a:round/>
                <a:headEnd/>
                <a:tailEnd type="triangle" w="med" len="med"/>
              </a:ln>
              <a:effectLst/>
            </p:spPr>
            <p:txBody>
              <a:bodyPr/>
              <a:lstStyle/>
              <a:p>
                <a:endParaRPr lang="en-US">
                  <a:latin typeface="Agilent TT Cond" pitchFamily="34" charset="0"/>
                </a:endParaRPr>
              </a:p>
            </p:txBody>
          </p:sp>
        </p:grpSp>
      </p:grpSp>
      <p:grpSp>
        <p:nvGrpSpPr>
          <p:cNvPr id="40" name="Group 39"/>
          <p:cNvGrpSpPr/>
          <p:nvPr/>
        </p:nvGrpSpPr>
        <p:grpSpPr>
          <a:xfrm>
            <a:off x="1399402" y="1682444"/>
            <a:ext cx="2077124" cy="4120640"/>
            <a:chOff x="1399402" y="1682444"/>
            <a:chExt cx="2077124" cy="4120640"/>
          </a:xfrm>
        </p:grpSpPr>
        <p:sp>
          <p:nvSpPr>
            <p:cNvPr id="37" name="Rounded Rectangle 36"/>
            <p:cNvSpPr/>
            <p:nvPr/>
          </p:nvSpPr>
          <p:spPr>
            <a:xfrm>
              <a:off x="2261848" y="1682444"/>
              <a:ext cx="200696" cy="25621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gilent TT Cond" pitchFamily="34" charset="0"/>
              </a:endParaRPr>
            </a:p>
          </p:txBody>
        </p:sp>
        <p:sp>
          <p:nvSpPr>
            <p:cNvPr id="42" name="Text Box 53"/>
            <p:cNvSpPr txBox="1">
              <a:spLocks noChangeArrowheads="1"/>
            </p:cNvSpPr>
            <p:nvPr/>
          </p:nvSpPr>
          <p:spPr bwMode="auto">
            <a:xfrm>
              <a:off x="1399402" y="4695088"/>
              <a:ext cx="2077124" cy="1107996"/>
            </a:xfrm>
            <a:prstGeom prst="rect">
              <a:avLst/>
            </a:prstGeom>
            <a:noFill/>
            <a:ln w="9525">
              <a:noFill/>
              <a:miter lim="800000"/>
              <a:headEnd/>
              <a:tailEnd/>
            </a:ln>
            <a:effectLst/>
          </p:spPr>
          <p:txBody>
            <a:bodyPr wrap="square">
              <a:spAutoFit/>
            </a:bodyPr>
            <a:lstStyle/>
            <a:p>
              <a:r>
                <a:rPr lang="en-US" altLang="ja-JP" b="1" u="sng" dirty="0" smtClean="0">
                  <a:latin typeface="Agilent TT Cond" pitchFamily="34" charset="0"/>
                </a:rPr>
                <a:t># of Banks</a:t>
              </a:r>
              <a:r>
                <a:rPr lang="ja-JP" altLang="en-US" b="1" u="sng" smtClean="0">
                  <a:latin typeface="Agilent TT Cond" pitchFamily="34" charset="0"/>
                </a:rPr>
                <a:t> </a:t>
              </a:r>
              <a:endParaRPr lang="ja-JP" altLang="en-US" b="1" u="sng">
                <a:latin typeface="Agilent TT Cond" pitchFamily="34" charset="0"/>
              </a:endParaRPr>
            </a:p>
            <a:p>
              <a:r>
                <a:rPr lang="en-US" altLang="ja-JP" sz="1600" dirty="0" smtClean="0">
                  <a:latin typeface="Agilent TT Cond" pitchFamily="34" charset="0"/>
                </a:rPr>
                <a:t>Internal memory structure.  How many segment it has.</a:t>
              </a:r>
              <a:endParaRPr lang="ja-JP" altLang="en-US" sz="1600">
                <a:latin typeface="Agilent TT Cond" pitchFamily="34" charset="0"/>
              </a:endParaRPr>
            </a:p>
          </p:txBody>
        </p:sp>
        <p:sp>
          <p:nvSpPr>
            <p:cNvPr id="48" name="Line 61"/>
            <p:cNvSpPr>
              <a:spLocks noChangeShapeType="1"/>
            </p:cNvSpPr>
            <p:nvPr/>
          </p:nvSpPr>
          <p:spPr bwMode="auto">
            <a:xfrm flipV="1">
              <a:off x="2000816" y="4289832"/>
              <a:ext cx="333468" cy="472290"/>
            </a:xfrm>
            <a:prstGeom prst="line">
              <a:avLst/>
            </a:prstGeom>
            <a:noFill/>
            <a:ln w="25400">
              <a:solidFill>
                <a:srgbClr val="FF0000"/>
              </a:solidFill>
              <a:round/>
              <a:headEnd/>
              <a:tailEnd type="triangle" w="med" len="med"/>
            </a:ln>
            <a:effectLst/>
          </p:spPr>
          <p:txBody>
            <a:bodyPr/>
            <a:lstStyle/>
            <a:p>
              <a:endParaRPr lang="en-US">
                <a:latin typeface="Agilent TT Cond" pitchFamily="34" charset="0"/>
              </a:endParaRPr>
            </a:p>
          </p:txBody>
        </p:sp>
      </p:grpSp>
      <p:grpSp>
        <p:nvGrpSpPr>
          <p:cNvPr id="44" name="Group 43"/>
          <p:cNvGrpSpPr/>
          <p:nvPr/>
        </p:nvGrpSpPr>
        <p:grpSpPr>
          <a:xfrm>
            <a:off x="2930295" y="1680935"/>
            <a:ext cx="3560431" cy="3890809"/>
            <a:chOff x="2930295" y="1680935"/>
            <a:chExt cx="3560431" cy="3890809"/>
          </a:xfrm>
        </p:grpSpPr>
        <p:sp>
          <p:nvSpPr>
            <p:cNvPr id="38" name="Rounded Rectangle 37"/>
            <p:cNvSpPr/>
            <p:nvPr/>
          </p:nvSpPr>
          <p:spPr>
            <a:xfrm>
              <a:off x="2930295" y="1680935"/>
              <a:ext cx="301792" cy="26466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gilent TT Cond" pitchFamily="34" charset="0"/>
              </a:endParaRPr>
            </a:p>
          </p:txBody>
        </p:sp>
        <p:sp>
          <p:nvSpPr>
            <p:cNvPr id="41" name="Text Box 50"/>
            <p:cNvSpPr txBox="1">
              <a:spLocks noChangeArrowheads="1"/>
            </p:cNvSpPr>
            <p:nvPr/>
          </p:nvSpPr>
          <p:spPr bwMode="auto">
            <a:xfrm>
              <a:off x="3653090" y="4340638"/>
              <a:ext cx="2837636" cy="1231106"/>
            </a:xfrm>
            <a:prstGeom prst="rect">
              <a:avLst/>
            </a:prstGeom>
            <a:noFill/>
            <a:ln w="9525">
              <a:noFill/>
              <a:miter lim="800000"/>
              <a:headEnd/>
              <a:tailEnd/>
            </a:ln>
            <a:effectLst/>
          </p:spPr>
          <p:txBody>
            <a:bodyPr wrap="none">
              <a:spAutoFit/>
            </a:bodyPr>
            <a:lstStyle/>
            <a:p>
              <a:r>
                <a:rPr lang="en-US" altLang="ja-JP" b="1" u="sng" dirty="0" smtClean="0">
                  <a:latin typeface="Agilent TT Cond" pitchFamily="34" charset="0"/>
                </a:rPr>
                <a:t>Data Rate (Mbps or MT/s)</a:t>
              </a:r>
              <a:endParaRPr lang="ja-JP" altLang="en-US" b="1" u="sng">
                <a:latin typeface="Agilent TT Cond" pitchFamily="34" charset="0"/>
              </a:endParaRPr>
            </a:p>
            <a:p>
              <a:r>
                <a:rPr lang="en-US" altLang="ja-JP" sz="1400" dirty="0" smtClean="0">
                  <a:latin typeface="Agilent TT Cond" pitchFamily="34" charset="0"/>
                </a:rPr>
                <a:t>Speed of the Data Signals</a:t>
              </a:r>
              <a:r>
                <a:rPr lang="ja-JP" altLang="en-US" sz="1400" smtClean="0">
                  <a:latin typeface="Agilent TT Cond" pitchFamily="34" charset="0"/>
                </a:rPr>
                <a:t> </a:t>
              </a:r>
              <a:endParaRPr lang="ja-JP" altLang="en-US" sz="1400">
                <a:latin typeface="Agilent TT Cond" pitchFamily="34" charset="0"/>
              </a:endParaRPr>
            </a:p>
            <a:p>
              <a:r>
                <a:rPr lang="en-US" altLang="ja-JP" sz="1400" dirty="0" smtClean="0">
                  <a:latin typeface="Agilent TT Cond" pitchFamily="34" charset="0"/>
                </a:rPr>
                <a:t>DDR</a:t>
              </a:r>
              <a:r>
                <a:rPr lang="ja-JP" altLang="en-US" sz="1400" smtClean="0">
                  <a:latin typeface="Agilent TT Cond" pitchFamily="34" charset="0"/>
                </a:rPr>
                <a:t> </a:t>
              </a:r>
              <a:r>
                <a:rPr lang="en-US" altLang="ja-JP" sz="1400" dirty="0" smtClean="0">
                  <a:latin typeface="Agilent TT Cond" pitchFamily="34" charset="0"/>
                </a:rPr>
                <a:t>= 200Mbps</a:t>
              </a:r>
              <a:r>
                <a:rPr lang="en-US" altLang="ja-JP" sz="1400" dirty="0">
                  <a:latin typeface="Agilent TT Cond" pitchFamily="34" charset="0"/>
                </a:rPr>
                <a:t>, 333Mbps, 400Mbps</a:t>
              </a:r>
            </a:p>
            <a:p>
              <a:r>
                <a:rPr lang="en-US" altLang="ja-JP" sz="1400" dirty="0" smtClean="0">
                  <a:latin typeface="Agilent TT Cond" pitchFamily="34" charset="0"/>
                </a:rPr>
                <a:t>DDR2</a:t>
              </a:r>
              <a:r>
                <a:rPr lang="ja-JP" altLang="en-US" sz="1400" smtClean="0">
                  <a:latin typeface="Agilent TT Cond" pitchFamily="34" charset="0"/>
                </a:rPr>
                <a:t> </a:t>
              </a:r>
              <a:r>
                <a:rPr lang="en-US" altLang="ja-JP" sz="1400" dirty="0" smtClean="0">
                  <a:latin typeface="Agilent TT Cond" pitchFamily="34" charset="0"/>
                </a:rPr>
                <a:t>= 400</a:t>
              </a:r>
              <a:r>
                <a:rPr lang="en-US" altLang="ja-JP" sz="1400" dirty="0">
                  <a:latin typeface="Agilent TT Cond" pitchFamily="34" charset="0"/>
                </a:rPr>
                <a:t>, 533, 667, 800, 1067Mbps</a:t>
              </a:r>
            </a:p>
            <a:p>
              <a:r>
                <a:rPr lang="en-US" altLang="ja-JP" sz="1400" dirty="0" smtClean="0">
                  <a:latin typeface="Agilent TT Cond" pitchFamily="34" charset="0"/>
                </a:rPr>
                <a:t>DDR3</a:t>
              </a:r>
              <a:r>
                <a:rPr lang="ja-JP" altLang="en-US" sz="1400" smtClean="0">
                  <a:latin typeface="Agilent TT Cond" pitchFamily="34" charset="0"/>
                </a:rPr>
                <a:t> </a:t>
              </a:r>
              <a:r>
                <a:rPr lang="en-US" altLang="ja-JP" sz="1400" dirty="0" smtClean="0">
                  <a:latin typeface="Agilent TT Cond" pitchFamily="34" charset="0"/>
                </a:rPr>
                <a:t>= 800</a:t>
              </a:r>
              <a:r>
                <a:rPr lang="en-US" altLang="ja-JP" sz="1400" dirty="0">
                  <a:latin typeface="Agilent TT Cond" pitchFamily="34" charset="0"/>
                </a:rPr>
                <a:t>, 1067, 1333, 1600Mbps </a:t>
              </a:r>
            </a:p>
          </p:txBody>
        </p:sp>
        <p:sp>
          <p:nvSpPr>
            <p:cNvPr id="49" name="Line 61"/>
            <p:cNvSpPr>
              <a:spLocks noChangeShapeType="1"/>
            </p:cNvSpPr>
            <p:nvPr/>
          </p:nvSpPr>
          <p:spPr bwMode="auto">
            <a:xfrm flipH="1" flipV="1">
              <a:off x="3111373" y="4342644"/>
              <a:ext cx="555279" cy="292730"/>
            </a:xfrm>
            <a:prstGeom prst="line">
              <a:avLst/>
            </a:prstGeom>
            <a:noFill/>
            <a:ln w="25400">
              <a:solidFill>
                <a:srgbClr val="FF0000"/>
              </a:solidFill>
              <a:round/>
              <a:headEnd/>
              <a:tailEnd type="triangle" w="med" len="med"/>
            </a:ln>
            <a:effectLst/>
          </p:spPr>
          <p:txBody>
            <a:bodyPr/>
            <a:lstStyle/>
            <a:p>
              <a:endParaRPr lang="en-US">
                <a:latin typeface="Agilent TT Cond" pitchFamily="34" charset="0"/>
              </a:endParaRPr>
            </a:p>
          </p:txBody>
        </p:sp>
      </p:grpSp>
      <p:sp>
        <p:nvSpPr>
          <p:cNvPr id="46"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84" descr="dimmspeca"/>
          <p:cNvPicPr>
            <a:picLocks noChangeAspect="1" noChangeArrowheads="1"/>
          </p:cNvPicPr>
          <p:nvPr/>
        </p:nvPicPr>
        <p:blipFill>
          <a:blip r:embed="rId2" cstate="print"/>
          <a:srcRect/>
          <a:stretch>
            <a:fillRect/>
          </a:stretch>
        </p:blipFill>
        <p:spPr bwMode="auto">
          <a:xfrm>
            <a:off x="1979613" y="714570"/>
            <a:ext cx="2972633" cy="418260"/>
          </a:xfrm>
          <a:prstGeom prst="rect">
            <a:avLst/>
          </a:prstGeom>
          <a:noFill/>
        </p:spPr>
      </p:pic>
      <p:sp>
        <p:nvSpPr>
          <p:cNvPr id="2" name="Title 1"/>
          <p:cNvSpPr>
            <a:spLocks noGrp="1"/>
          </p:cNvSpPr>
          <p:nvPr>
            <p:ph type="title"/>
          </p:nvPr>
        </p:nvSpPr>
        <p:spPr/>
        <p:txBody>
          <a:bodyPr/>
          <a:lstStyle/>
          <a:p>
            <a:r>
              <a:rPr kumimoji="1" lang="en-US" altLang="ja-JP" dirty="0" smtClean="0"/>
              <a:t>Understanding </a:t>
            </a:r>
            <a:r>
              <a:rPr kumimoji="1" lang="en-US" altLang="ja-JP" dirty="0" smtClean="0">
                <a:solidFill>
                  <a:srgbClr val="339933"/>
                </a:solidFill>
              </a:rPr>
              <a:t>DIMM</a:t>
            </a:r>
            <a:r>
              <a:rPr kumimoji="1" lang="en-US" altLang="ja-JP" dirty="0" smtClean="0">
                <a:solidFill>
                  <a:srgbClr val="0000FF"/>
                </a:solidFill>
              </a:rPr>
              <a:t> </a:t>
            </a:r>
            <a:r>
              <a:rPr kumimoji="1" lang="en-US" altLang="ja-JP" dirty="0" smtClean="0"/>
              <a:t>Spec</a:t>
            </a:r>
            <a:endParaRPr kumimoji="1" lang="ja-JP" altLang="en-US"/>
          </a:p>
        </p:txBody>
      </p:sp>
      <p:grpSp>
        <p:nvGrpSpPr>
          <p:cNvPr id="24" name="Group 83"/>
          <p:cNvGrpSpPr>
            <a:grpSpLocks/>
          </p:cNvGrpSpPr>
          <p:nvPr/>
        </p:nvGrpSpPr>
        <p:grpSpPr bwMode="auto">
          <a:xfrm>
            <a:off x="4351338" y="5078860"/>
            <a:ext cx="4792662" cy="1140873"/>
            <a:chOff x="2597" y="2439"/>
            <a:chExt cx="3019" cy="881"/>
          </a:xfrm>
        </p:grpSpPr>
        <p:sp>
          <p:nvSpPr>
            <p:cNvPr id="32" name="Rectangle 47"/>
            <p:cNvSpPr>
              <a:spLocks noChangeArrowheads="1"/>
            </p:cNvSpPr>
            <p:nvPr/>
          </p:nvSpPr>
          <p:spPr bwMode="auto">
            <a:xfrm rot="-5400000">
              <a:off x="4099" y="1809"/>
              <a:ext cx="618" cy="2309"/>
            </a:xfrm>
            <a:prstGeom prst="rect">
              <a:avLst/>
            </a:prstGeom>
            <a:solidFill>
              <a:srgbClr val="056F05"/>
            </a:solidFill>
            <a:ln w="6350">
              <a:solidFill>
                <a:schemeClr val="tx1"/>
              </a:solidFill>
              <a:miter lim="800000"/>
              <a:headEnd/>
              <a:tailEnd/>
            </a:ln>
          </p:spPr>
          <p:txBody>
            <a:bodyPr vert="eaVert" wrap="none" anchor="ctr"/>
            <a:lstStyle/>
            <a:p>
              <a:pPr algn="ctr"/>
              <a:endParaRPr kumimoji="0" lang="en-US">
                <a:latin typeface="Agilent TT Cond" pitchFamily="34" charset="0"/>
              </a:endParaRPr>
            </a:p>
          </p:txBody>
        </p:sp>
        <p:sp>
          <p:nvSpPr>
            <p:cNvPr id="34" name="Rectangle 49"/>
            <p:cNvSpPr>
              <a:spLocks noChangeArrowheads="1"/>
            </p:cNvSpPr>
            <p:nvPr/>
          </p:nvSpPr>
          <p:spPr bwMode="auto">
            <a:xfrm rot="-5400000">
              <a:off x="3262" y="2795"/>
              <a:ext cx="346" cy="179"/>
            </a:xfrm>
            <a:prstGeom prst="rect">
              <a:avLst/>
            </a:prstGeom>
            <a:solidFill>
              <a:srgbClr val="808080"/>
            </a:solidFill>
            <a:ln w="3175">
              <a:solidFill>
                <a:schemeClr val="bg2"/>
              </a:solidFill>
              <a:miter lim="800000"/>
              <a:headEnd/>
              <a:tailEnd/>
            </a:ln>
          </p:spPr>
          <p:txBody>
            <a:bodyPr vert="eaVert" wrap="none" anchor="ctr"/>
            <a:lstStyle/>
            <a:p>
              <a:pPr algn="ctr"/>
              <a:r>
                <a:rPr kumimoji="0" lang="en-US" altLang="ja-JP">
                  <a:solidFill>
                    <a:schemeClr val="bg1"/>
                  </a:solidFill>
                  <a:latin typeface="Agilent TT Cond" pitchFamily="34" charset="0"/>
                </a:rPr>
                <a:t>×8</a:t>
              </a:r>
            </a:p>
          </p:txBody>
        </p:sp>
        <p:sp>
          <p:nvSpPr>
            <p:cNvPr id="35" name="Rectangle 50"/>
            <p:cNvSpPr>
              <a:spLocks noChangeArrowheads="1"/>
            </p:cNvSpPr>
            <p:nvPr/>
          </p:nvSpPr>
          <p:spPr bwMode="auto">
            <a:xfrm rot="-5400000">
              <a:off x="3494" y="2795"/>
              <a:ext cx="346" cy="179"/>
            </a:xfrm>
            <a:prstGeom prst="rect">
              <a:avLst/>
            </a:prstGeom>
            <a:solidFill>
              <a:srgbClr val="808080"/>
            </a:solidFill>
            <a:ln w="3175">
              <a:solidFill>
                <a:schemeClr val="bg2"/>
              </a:solidFill>
              <a:miter lim="800000"/>
              <a:headEnd/>
              <a:tailEnd/>
            </a:ln>
          </p:spPr>
          <p:txBody>
            <a:bodyPr vert="eaVert" wrap="none" anchor="ctr"/>
            <a:lstStyle/>
            <a:p>
              <a:pPr algn="ctr"/>
              <a:r>
                <a:rPr kumimoji="0" lang="en-US" altLang="ja-JP">
                  <a:solidFill>
                    <a:schemeClr val="bg1"/>
                  </a:solidFill>
                  <a:latin typeface="Agilent TT Cond" pitchFamily="34" charset="0"/>
                </a:rPr>
                <a:t>×8</a:t>
              </a:r>
            </a:p>
          </p:txBody>
        </p:sp>
        <p:sp>
          <p:nvSpPr>
            <p:cNvPr id="40" name="Rectangle 51"/>
            <p:cNvSpPr>
              <a:spLocks noChangeArrowheads="1"/>
            </p:cNvSpPr>
            <p:nvPr/>
          </p:nvSpPr>
          <p:spPr bwMode="auto">
            <a:xfrm rot="-5400000">
              <a:off x="3726" y="2795"/>
              <a:ext cx="346" cy="179"/>
            </a:xfrm>
            <a:prstGeom prst="rect">
              <a:avLst/>
            </a:prstGeom>
            <a:solidFill>
              <a:srgbClr val="808080"/>
            </a:solidFill>
            <a:ln w="3175">
              <a:solidFill>
                <a:schemeClr val="bg2"/>
              </a:solidFill>
              <a:miter lim="800000"/>
              <a:headEnd/>
              <a:tailEnd/>
            </a:ln>
          </p:spPr>
          <p:txBody>
            <a:bodyPr vert="eaVert" wrap="none" anchor="ctr"/>
            <a:lstStyle/>
            <a:p>
              <a:pPr algn="ctr"/>
              <a:r>
                <a:rPr kumimoji="0" lang="en-US" altLang="ja-JP">
                  <a:solidFill>
                    <a:schemeClr val="bg1"/>
                  </a:solidFill>
                  <a:latin typeface="Agilent TT Cond" pitchFamily="34" charset="0"/>
                </a:rPr>
                <a:t>×8</a:t>
              </a:r>
            </a:p>
          </p:txBody>
        </p:sp>
        <p:sp>
          <p:nvSpPr>
            <p:cNvPr id="44" name="Rectangle 52"/>
            <p:cNvSpPr>
              <a:spLocks noChangeArrowheads="1"/>
            </p:cNvSpPr>
            <p:nvPr/>
          </p:nvSpPr>
          <p:spPr bwMode="auto">
            <a:xfrm rot="-5400000">
              <a:off x="3958" y="2796"/>
              <a:ext cx="346" cy="178"/>
            </a:xfrm>
            <a:prstGeom prst="rect">
              <a:avLst/>
            </a:prstGeom>
            <a:solidFill>
              <a:srgbClr val="808080"/>
            </a:solidFill>
            <a:ln w="3175">
              <a:solidFill>
                <a:schemeClr val="bg2"/>
              </a:solidFill>
              <a:miter lim="800000"/>
              <a:headEnd/>
              <a:tailEnd/>
            </a:ln>
          </p:spPr>
          <p:txBody>
            <a:bodyPr vert="eaVert" wrap="none" anchor="ctr"/>
            <a:lstStyle/>
            <a:p>
              <a:pPr algn="ctr"/>
              <a:r>
                <a:rPr kumimoji="0" lang="en-US" altLang="ja-JP">
                  <a:solidFill>
                    <a:schemeClr val="bg1"/>
                  </a:solidFill>
                  <a:latin typeface="Agilent TT Cond" pitchFamily="34" charset="0"/>
                </a:rPr>
                <a:t>×8</a:t>
              </a:r>
            </a:p>
          </p:txBody>
        </p:sp>
        <p:sp>
          <p:nvSpPr>
            <p:cNvPr id="45" name="Rectangle 53"/>
            <p:cNvSpPr>
              <a:spLocks noChangeArrowheads="1"/>
            </p:cNvSpPr>
            <p:nvPr/>
          </p:nvSpPr>
          <p:spPr bwMode="auto">
            <a:xfrm rot="-5400000">
              <a:off x="4515" y="2795"/>
              <a:ext cx="346" cy="179"/>
            </a:xfrm>
            <a:prstGeom prst="rect">
              <a:avLst/>
            </a:prstGeom>
            <a:solidFill>
              <a:srgbClr val="808080"/>
            </a:solidFill>
            <a:ln w="3175">
              <a:solidFill>
                <a:schemeClr val="bg2"/>
              </a:solidFill>
              <a:miter lim="800000"/>
              <a:headEnd/>
              <a:tailEnd/>
            </a:ln>
          </p:spPr>
          <p:txBody>
            <a:bodyPr vert="eaVert" wrap="none" anchor="ctr"/>
            <a:lstStyle/>
            <a:p>
              <a:pPr algn="ctr"/>
              <a:r>
                <a:rPr kumimoji="0" lang="en-US" altLang="ja-JP">
                  <a:solidFill>
                    <a:schemeClr val="bg1"/>
                  </a:solidFill>
                  <a:latin typeface="Agilent TT Cond" pitchFamily="34" charset="0"/>
                </a:rPr>
                <a:t>×8</a:t>
              </a:r>
            </a:p>
          </p:txBody>
        </p:sp>
        <p:sp>
          <p:nvSpPr>
            <p:cNvPr id="46" name="Rectangle 54"/>
            <p:cNvSpPr>
              <a:spLocks noChangeArrowheads="1"/>
            </p:cNvSpPr>
            <p:nvPr/>
          </p:nvSpPr>
          <p:spPr bwMode="auto">
            <a:xfrm rot="-5400000">
              <a:off x="4747" y="2795"/>
              <a:ext cx="346" cy="179"/>
            </a:xfrm>
            <a:prstGeom prst="rect">
              <a:avLst/>
            </a:prstGeom>
            <a:solidFill>
              <a:srgbClr val="808080"/>
            </a:solidFill>
            <a:ln w="3175">
              <a:solidFill>
                <a:schemeClr val="bg2"/>
              </a:solidFill>
              <a:miter lim="800000"/>
              <a:headEnd/>
              <a:tailEnd/>
            </a:ln>
          </p:spPr>
          <p:txBody>
            <a:bodyPr vert="eaVert" wrap="none" anchor="ctr"/>
            <a:lstStyle/>
            <a:p>
              <a:pPr algn="ctr"/>
              <a:r>
                <a:rPr kumimoji="0" lang="en-US" altLang="ja-JP">
                  <a:solidFill>
                    <a:schemeClr val="bg1"/>
                  </a:solidFill>
                  <a:latin typeface="Agilent TT Cond" pitchFamily="34" charset="0"/>
                </a:rPr>
                <a:t>×8</a:t>
              </a:r>
            </a:p>
          </p:txBody>
        </p:sp>
        <p:sp>
          <p:nvSpPr>
            <p:cNvPr id="50" name="Rectangle 56"/>
            <p:cNvSpPr>
              <a:spLocks noChangeArrowheads="1"/>
            </p:cNvSpPr>
            <p:nvPr/>
          </p:nvSpPr>
          <p:spPr bwMode="auto">
            <a:xfrm rot="-5400000">
              <a:off x="5211" y="2796"/>
              <a:ext cx="346" cy="178"/>
            </a:xfrm>
            <a:prstGeom prst="rect">
              <a:avLst/>
            </a:prstGeom>
            <a:solidFill>
              <a:srgbClr val="808080"/>
            </a:solidFill>
            <a:ln w="3175">
              <a:solidFill>
                <a:schemeClr val="bg2"/>
              </a:solidFill>
              <a:miter lim="800000"/>
              <a:headEnd/>
              <a:tailEnd/>
            </a:ln>
          </p:spPr>
          <p:txBody>
            <a:bodyPr vert="eaVert" wrap="none" anchor="ctr"/>
            <a:lstStyle/>
            <a:p>
              <a:pPr algn="ctr"/>
              <a:r>
                <a:rPr kumimoji="0" lang="en-US" altLang="ja-JP">
                  <a:solidFill>
                    <a:schemeClr val="bg1"/>
                  </a:solidFill>
                  <a:latin typeface="Agilent TT Cond" pitchFamily="34" charset="0"/>
                </a:rPr>
                <a:t>×8</a:t>
              </a:r>
            </a:p>
          </p:txBody>
        </p:sp>
        <p:sp>
          <p:nvSpPr>
            <p:cNvPr id="51" name="Rectangle 57"/>
            <p:cNvSpPr>
              <a:spLocks noChangeArrowheads="1"/>
            </p:cNvSpPr>
            <p:nvPr/>
          </p:nvSpPr>
          <p:spPr bwMode="auto">
            <a:xfrm rot="-5400000">
              <a:off x="4979" y="2796"/>
              <a:ext cx="346" cy="178"/>
            </a:xfrm>
            <a:prstGeom prst="rect">
              <a:avLst/>
            </a:prstGeom>
            <a:solidFill>
              <a:srgbClr val="808080"/>
            </a:solidFill>
            <a:ln w="3175">
              <a:solidFill>
                <a:schemeClr val="bg2"/>
              </a:solidFill>
              <a:miter lim="800000"/>
              <a:headEnd/>
              <a:tailEnd/>
            </a:ln>
          </p:spPr>
          <p:txBody>
            <a:bodyPr vert="eaVert" wrap="none" anchor="ctr"/>
            <a:lstStyle/>
            <a:p>
              <a:pPr algn="ctr"/>
              <a:r>
                <a:rPr kumimoji="0" lang="en-US" altLang="ja-JP" dirty="0">
                  <a:solidFill>
                    <a:schemeClr val="bg1"/>
                  </a:solidFill>
                  <a:latin typeface="Agilent TT Cond" pitchFamily="34" charset="0"/>
                </a:rPr>
                <a:t>×8</a:t>
              </a:r>
            </a:p>
          </p:txBody>
        </p:sp>
        <p:sp>
          <p:nvSpPr>
            <p:cNvPr id="52" name="Oval 58"/>
            <p:cNvSpPr>
              <a:spLocks noChangeArrowheads="1"/>
            </p:cNvSpPr>
            <p:nvPr/>
          </p:nvSpPr>
          <p:spPr bwMode="auto">
            <a:xfrm rot="-5400000">
              <a:off x="3197" y="3057"/>
              <a:ext cx="112" cy="94"/>
            </a:xfrm>
            <a:prstGeom prst="ellipse">
              <a:avLst/>
            </a:prstGeom>
            <a:solidFill>
              <a:schemeClr val="bg1"/>
            </a:solidFill>
            <a:ln w="12700">
              <a:noFill/>
              <a:round/>
              <a:headEnd/>
              <a:tailEnd/>
            </a:ln>
          </p:spPr>
          <p:txBody>
            <a:bodyPr vert="eaVert" wrap="none" anchor="ctr"/>
            <a:lstStyle/>
            <a:p>
              <a:pPr algn="ctr"/>
              <a:endParaRPr kumimoji="0" lang="en-US">
                <a:latin typeface="Agilent TT Cond" pitchFamily="34" charset="0"/>
              </a:endParaRPr>
            </a:p>
          </p:txBody>
        </p:sp>
        <p:sp>
          <p:nvSpPr>
            <p:cNvPr id="53" name="Oval 59"/>
            <p:cNvSpPr>
              <a:spLocks noChangeArrowheads="1"/>
            </p:cNvSpPr>
            <p:nvPr/>
          </p:nvSpPr>
          <p:spPr bwMode="auto">
            <a:xfrm rot="-5400000">
              <a:off x="5514" y="3063"/>
              <a:ext cx="112" cy="93"/>
            </a:xfrm>
            <a:prstGeom prst="ellipse">
              <a:avLst/>
            </a:prstGeom>
            <a:solidFill>
              <a:schemeClr val="bg1"/>
            </a:solidFill>
            <a:ln w="12700">
              <a:noFill/>
              <a:round/>
              <a:headEnd/>
              <a:tailEnd/>
            </a:ln>
          </p:spPr>
          <p:txBody>
            <a:bodyPr rot="10800000" wrap="none" anchor="ctr"/>
            <a:lstStyle/>
            <a:p>
              <a:pPr algn="ctr"/>
              <a:endParaRPr kumimoji="0" lang="en-US">
                <a:latin typeface="Agilent TT Cond" pitchFamily="34" charset="0"/>
              </a:endParaRPr>
            </a:p>
          </p:txBody>
        </p:sp>
        <p:sp>
          <p:nvSpPr>
            <p:cNvPr id="54" name="Rectangle 65"/>
            <p:cNvSpPr>
              <a:spLocks noChangeArrowheads="1"/>
            </p:cNvSpPr>
            <p:nvPr/>
          </p:nvSpPr>
          <p:spPr bwMode="auto">
            <a:xfrm rot="-5400000">
              <a:off x="5432"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55" name="Rectangle 66"/>
            <p:cNvSpPr>
              <a:spLocks noChangeArrowheads="1"/>
            </p:cNvSpPr>
            <p:nvPr/>
          </p:nvSpPr>
          <p:spPr bwMode="auto">
            <a:xfrm rot="-5400000">
              <a:off x="5396"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56" name="Rectangle 67"/>
            <p:cNvSpPr>
              <a:spLocks noChangeArrowheads="1"/>
            </p:cNvSpPr>
            <p:nvPr/>
          </p:nvSpPr>
          <p:spPr bwMode="auto">
            <a:xfrm rot="-5400000">
              <a:off x="5361"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57" name="Rectangle 68"/>
            <p:cNvSpPr>
              <a:spLocks noChangeArrowheads="1"/>
            </p:cNvSpPr>
            <p:nvPr/>
          </p:nvSpPr>
          <p:spPr bwMode="auto">
            <a:xfrm rot="-5400000">
              <a:off x="5326"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58" name="Rectangle 69"/>
            <p:cNvSpPr>
              <a:spLocks noChangeArrowheads="1"/>
            </p:cNvSpPr>
            <p:nvPr/>
          </p:nvSpPr>
          <p:spPr bwMode="auto">
            <a:xfrm rot="-5400000">
              <a:off x="5290"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59" name="Rectangle 70"/>
            <p:cNvSpPr>
              <a:spLocks noChangeArrowheads="1"/>
            </p:cNvSpPr>
            <p:nvPr/>
          </p:nvSpPr>
          <p:spPr bwMode="auto">
            <a:xfrm rot="-5400000">
              <a:off x="5255"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60" name="Rectangle 71"/>
            <p:cNvSpPr>
              <a:spLocks noChangeArrowheads="1"/>
            </p:cNvSpPr>
            <p:nvPr/>
          </p:nvSpPr>
          <p:spPr bwMode="auto">
            <a:xfrm rot="-5400000">
              <a:off x="5219"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61" name="Rectangle 72"/>
            <p:cNvSpPr>
              <a:spLocks noChangeArrowheads="1"/>
            </p:cNvSpPr>
            <p:nvPr/>
          </p:nvSpPr>
          <p:spPr bwMode="auto">
            <a:xfrm rot="-5400000">
              <a:off x="5183"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62" name="Rectangle 73"/>
            <p:cNvSpPr>
              <a:spLocks noChangeArrowheads="1"/>
            </p:cNvSpPr>
            <p:nvPr/>
          </p:nvSpPr>
          <p:spPr bwMode="auto">
            <a:xfrm rot="-5400000">
              <a:off x="5147"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63" name="Rectangle 74"/>
            <p:cNvSpPr>
              <a:spLocks noChangeArrowheads="1"/>
            </p:cNvSpPr>
            <p:nvPr/>
          </p:nvSpPr>
          <p:spPr bwMode="auto">
            <a:xfrm rot="-5400000">
              <a:off x="5112"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64" name="Rectangle 75"/>
            <p:cNvSpPr>
              <a:spLocks noChangeArrowheads="1"/>
            </p:cNvSpPr>
            <p:nvPr/>
          </p:nvSpPr>
          <p:spPr bwMode="auto">
            <a:xfrm rot="-5400000">
              <a:off x="5076"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65" name="Rectangle 76"/>
            <p:cNvSpPr>
              <a:spLocks noChangeArrowheads="1"/>
            </p:cNvSpPr>
            <p:nvPr/>
          </p:nvSpPr>
          <p:spPr bwMode="auto">
            <a:xfrm rot="-5400000">
              <a:off x="5041"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66" name="Rectangle 77"/>
            <p:cNvSpPr>
              <a:spLocks noChangeArrowheads="1"/>
            </p:cNvSpPr>
            <p:nvPr/>
          </p:nvSpPr>
          <p:spPr bwMode="auto">
            <a:xfrm rot="-5400000">
              <a:off x="5006"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67" name="Rectangle 78"/>
            <p:cNvSpPr>
              <a:spLocks noChangeArrowheads="1"/>
            </p:cNvSpPr>
            <p:nvPr/>
          </p:nvSpPr>
          <p:spPr bwMode="auto">
            <a:xfrm rot="-5400000">
              <a:off x="4970"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68" name="Rectangle 79"/>
            <p:cNvSpPr>
              <a:spLocks noChangeArrowheads="1"/>
            </p:cNvSpPr>
            <p:nvPr/>
          </p:nvSpPr>
          <p:spPr bwMode="auto">
            <a:xfrm rot="-5400000">
              <a:off x="4934"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69" name="Rectangle 80"/>
            <p:cNvSpPr>
              <a:spLocks noChangeArrowheads="1"/>
            </p:cNvSpPr>
            <p:nvPr/>
          </p:nvSpPr>
          <p:spPr bwMode="auto">
            <a:xfrm rot="-5400000">
              <a:off x="4900"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70" name="Rectangle 81"/>
            <p:cNvSpPr>
              <a:spLocks noChangeArrowheads="1"/>
            </p:cNvSpPr>
            <p:nvPr/>
          </p:nvSpPr>
          <p:spPr bwMode="auto">
            <a:xfrm rot="-5400000">
              <a:off x="4864"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71" name="Rectangle 82"/>
            <p:cNvSpPr>
              <a:spLocks noChangeArrowheads="1"/>
            </p:cNvSpPr>
            <p:nvPr/>
          </p:nvSpPr>
          <p:spPr bwMode="auto">
            <a:xfrm rot="-5400000">
              <a:off x="4828" y="3223"/>
              <a:ext cx="55" cy="21"/>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72" name="Rectangle 83"/>
            <p:cNvSpPr>
              <a:spLocks noChangeArrowheads="1"/>
            </p:cNvSpPr>
            <p:nvPr/>
          </p:nvSpPr>
          <p:spPr bwMode="auto">
            <a:xfrm rot="-5400000">
              <a:off x="4791"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73" name="Rectangle 84"/>
            <p:cNvSpPr>
              <a:spLocks noChangeArrowheads="1"/>
            </p:cNvSpPr>
            <p:nvPr/>
          </p:nvSpPr>
          <p:spPr bwMode="auto">
            <a:xfrm rot="-5400000">
              <a:off x="4757"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74" name="Rectangle 85"/>
            <p:cNvSpPr>
              <a:spLocks noChangeArrowheads="1"/>
            </p:cNvSpPr>
            <p:nvPr/>
          </p:nvSpPr>
          <p:spPr bwMode="auto">
            <a:xfrm rot="-5400000">
              <a:off x="4721"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75" name="Rectangle 86"/>
            <p:cNvSpPr>
              <a:spLocks noChangeArrowheads="1"/>
            </p:cNvSpPr>
            <p:nvPr/>
          </p:nvSpPr>
          <p:spPr bwMode="auto">
            <a:xfrm rot="-5400000">
              <a:off x="4685"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76" name="Rectangle 87"/>
            <p:cNvSpPr>
              <a:spLocks noChangeArrowheads="1"/>
            </p:cNvSpPr>
            <p:nvPr/>
          </p:nvSpPr>
          <p:spPr bwMode="auto">
            <a:xfrm rot="-5400000">
              <a:off x="4650"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77" name="Rectangle 88"/>
            <p:cNvSpPr>
              <a:spLocks noChangeArrowheads="1"/>
            </p:cNvSpPr>
            <p:nvPr/>
          </p:nvSpPr>
          <p:spPr bwMode="auto">
            <a:xfrm rot="-5400000">
              <a:off x="4615"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78" name="Rectangle 90"/>
            <p:cNvSpPr>
              <a:spLocks noChangeArrowheads="1"/>
            </p:cNvSpPr>
            <p:nvPr/>
          </p:nvSpPr>
          <p:spPr bwMode="auto">
            <a:xfrm rot="-5400000">
              <a:off x="4544"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79" name="Rectangle 91"/>
            <p:cNvSpPr>
              <a:spLocks noChangeArrowheads="1"/>
            </p:cNvSpPr>
            <p:nvPr/>
          </p:nvSpPr>
          <p:spPr bwMode="auto">
            <a:xfrm rot="-5400000">
              <a:off x="4472"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80" name="Rectangle 92"/>
            <p:cNvSpPr>
              <a:spLocks noChangeArrowheads="1"/>
            </p:cNvSpPr>
            <p:nvPr/>
          </p:nvSpPr>
          <p:spPr bwMode="auto">
            <a:xfrm rot="-5400000">
              <a:off x="4401"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81" name="Rectangle 94"/>
            <p:cNvSpPr>
              <a:spLocks noChangeArrowheads="1"/>
            </p:cNvSpPr>
            <p:nvPr/>
          </p:nvSpPr>
          <p:spPr bwMode="auto">
            <a:xfrm rot="-5400000">
              <a:off x="4437"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82" name="Rectangle 95"/>
            <p:cNvSpPr>
              <a:spLocks noChangeArrowheads="1"/>
            </p:cNvSpPr>
            <p:nvPr/>
          </p:nvSpPr>
          <p:spPr bwMode="auto">
            <a:xfrm rot="-5400000">
              <a:off x="4365"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83" name="Rectangle 96"/>
            <p:cNvSpPr>
              <a:spLocks noChangeArrowheads="1"/>
            </p:cNvSpPr>
            <p:nvPr/>
          </p:nvSpPr>
          <p:spPr bwMode="auto">
            <a:xfrm rot="-5400000">
              <a:off x="4331"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84" name="Rectangle 97"/>
            <p:cNvSpPr>
              <a:spLocks noChangeArrowheads="1"/>
            </p:cNvSpPr>
            <p:nvPr/>
          </p:nvSpPr>
          <p:spPr bwMode="auto">
            <a:xfrm rot="-5400000">
              <a:off x="4295"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85" name="Rectangle 98"/>
            <p:cNvSpPr>
              <a:spLocks noChangeArrowheads="1"/>
            </p:cNvSpPr>
            <p:nvPr/>
          </p:nvSpPr>
          <p:spPr bwMode="auto">
            <a:xfrm rot="-5400000">
              <a:off x="4259"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86" name="Rectangle 99"/>
            <p:cNvSpPr>
              <a:spLocks noChangeArrowheads="1"/>
            </p:cNvSpPr>
            <p:nvPr/>
          </p:nvSpPr>
          <p:spPr bwMode="auto">
            <a:xfrm rot="-5400000">
              <a:off x="4223"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87" name="Rectangle 100"/>
            <p:cNvSpPr>
              <a:spLocks noChangeArrowheads="1"/>
            </p:cNvSpPr>
            <p:nvPr/>
          </p:nvSpPr>
          <p:spPr bwMode="auto">
            <a:xfrm rot="-5400000">
              <a:off x="4189"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88" name="Rectangle 101"/>
            <p:cNvSpPr>
              <a:spLocks noChangeArrowheads="1"/>
            </p:cNvSpPr>
            <p:nvPr/>
          </p:nvSpPr>
          <p:spPr bwMode="auto">
            <a:xfrm rot="-5400000">
              <a:off x="4153"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89" name="Rectangle 102"/>
            <p:cNvSpPr>
              <a:spLocks noChangeArrowheads="1"/>
            </p:cNvSpPr>
            <p:nvPr/>
          </p:nvSpPr>
          <p:spPr bwMode="auto">
            <a:xfrm rot="-5400000">
              <a:off x="4117" y="3223"/>
              <a:ext cx="55" cy="21"/>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90" name="Rectangle 103"/>
            <p:cNvSpPr>
              <a:spLocks noChangeArrowheads="1"/>
            </p:cNvSpPr>
            <p:nvPr/>
          </p:nvSpPr>
          <p:spPr bwMode="auto">
            <a:xfrm rot="-5400000">
              <a:off x="4081"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91" name="Rectangle 104"/>
            <p:cNvSpPr>
              <a:spLocks noChangeArrowheads="1"/>
            </p:cNvSpPr>
            <p:nvPr/>
          </p:nvSpPr>
          <p:spPr bwMode="auto">
            <a:xfrm rot="-5400000">
              <a:off x="4046"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92" name="Rectangle 105"/>
            <p:cNvSpPr>
              <a:spLocks noChangeArrowheads="1"/>
            </p:cNvSpPr>
            <p:nvPr/>
          </p:nvSpPr>
          <p:spPr bwMode="auto">
            <a:xfrm rot="-5400000">
              <a:off x="4010"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93" name="Rectangle 106"/>
            <p:cNvSpPr>
              <a:spLocks noChangeArrowheads="1"/>
            </p:cNvSpPr>
            <p:nvPr/>
          </p:nvSpPr>
          <p:spPr bwMode="auto">
            <a:xfrm rot="-5400000">
              <a:off x="3975"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94" name="Rectangle 107"/>
            <p:cNvSpPr>
              <a:spLocks noChangeArrowheads="1"/>
            </p:cNvSpPr>
            <p:nvPr/>
          </p:nvSpPr>
          <p:spPr bwMode="auto">
            <a:xfrm rot="-5400000">
              <a:off x="3939"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95" name="Rectangle 108"/>
            <p:cNvSpPr>
              <a:spLocks noChangeArrowheads="1"/>
            </p:cNvSpPr>
            <p:nvPr/>
          </p:nvSpPr>
          <p:spPr bwMode="auto">
            <a:xfrm rot="-5400000">
              <a:off x="3904"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96" name="Rectangle 109"/>
            <p:cNvSpPr>
              <a:spLocks noChangeArrowheads="1"/>
            </p:cNvSpPr>
            <p:nvPr/>
          </p:nvSpPr>
          <p:spPr bwMode="auto">
            <a:xfrm rot="-5400000">
              <a:off x="3869"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97" name="Rectangle 110"/>
            <p:cNvSpPr>
              <a:spLocks noChangeArrowheads="1"/>
            </p:cNvSpPr>
            <p:nvPr/>
          </p:nvSpPr>
          <p:spPr bwMode="auto">
            <a:xfrm rot="-5400000">
              <a:off x="3833"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98" name="Rectangle 111"/>
            <p:cNvSpPr>
              <a:spLocks noChangeArrowheads="1"/>
            </p:cNvSpPr>
            <p:nvPr/>
          </p:nvSpPr>
          <p:spPr bwMode="auto">
            <a:xfrm rot="-5400000">
              <a:off x="3797"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99" name="Rectangle 112"/>
            <p:cNvSpPr>
              <a:spLocks noChangeArrowheads="1"/>
            </p:cNvSpPr>
            <p:nvPr/>
          </p:nvSpPr>
          <p:spPr bwMode="auto">
            <a:xfrm rot="-5400000">
              <a:off x="3762"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100" name="Rectangle 113"/>
            <p:cNvSpPr>
              <a:spLocks noChangeArrowheads="1"/>
            </p:cNvSpPr>
            <p:nvPr/>
          </p:nvSpPr>
          <p:spPr bwMode="auto">
            <a:xfrm rot="-5400000">
              <a:off x="3726"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101" name="Rectangle 114"/>
            <p:cNvSpPr>
              <a:spLocks noChangeArrowheads="1"/>
            </p:cNvSpPr>
            <p:nvPr/>
          </p:nvSpPr>
          <p:spPr bwMode="auto">
            <a:xfrm rot="-5400000">
              <a:off x="3690"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102" name="Rectangle 115"/>
            <p:cNvSpPr>
              <a:spLocks noChangeArrowheads="1"/>
            </p:cNvSpPr>
            <p:nvPr/>
          </p:nvSpPr>
          <p:spPr bwMode="auto">
            <a:xfrm rot="-5400000">
              <a:off x="3654"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103" name="Rectangle 116"/>
            <p:cNvSpPr>
              <a:spLocks noChangeArrowheads="1"/>
            </p:cNvSpPr>
            <p:nvPr/>
          </p:nvSpPr>
          <p:spPr bwMode="auto">
            <a:xfrm rot="-5400000">
              <a:off x="3620"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104" name="Rectangle 117"/>
            <p:cNvSpPr>
              <a:spLocks noChangeArrowheads="1"/>
            </p:cNvSpPr>
            <p:nvPr/>
          </p:nvSpPr>
          <p:spPr bwMode="auto">
            <a:xfrm rot="-5400000">
              <a:off x="3584"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105" name="Rectangle 118"/>
            <p:cNvSpPr>
              <a:spLocks noChangeArrowheads="1"/>
            </p:cNvSpPr>
            <p:nvPr/>
          </p:nvSpPr>
          <p:spPr bwMode="auto">
            <a:xfrm rot="-5400000">
              <a:off x="3548"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106" name="Rectangle 119"/>
            <p:cNvSpPr>
              <a:spLocks noChangeArrowheads="1"/>
            </p:cNvSpPr>
            <p:nvPr/>
          </p:nvSpPr>
          <p:spPr bwMode="auto">
            <a:xfrm rot="-5400000">
              <a:off x="3513" y="3222"/>
              <a:ext cx="55" cy="23"/>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107" name="Rectangle 120"/>
            <p:cNvSpPr>
              <a:spLocks noChangeArrowheads="1"/>
            </p:cNvSpPr>
            <p:nvPr/>
          </p:nvSpPr>
          <p:spPr bwMode="auto">
            <a:xfrm rot="-5400000">
              <a:off x="3478"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108" name="Rectangle 121"/>
            <p:cNvSpPr>
              <a:spLocks noChangeArrowheads="1"/>
            </p:cNvSpPr>
            <p:nvPr/>
          </p:nvSpPr>
          <p:spPr bwMode="auto">
            <a:xfrm rot="-5400000">
              <a:off x="3442"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109" name="Rectangle 122"/>
            <p:cNvSpPr>
              <a:spLocks noChangeArrowheads="1"/>
            </p:cNvSpPr>
            <p:nvPr/>
          </p:nvSpPr>
          <p:spPr bwMode="auto">
            <a:xfrm rot="-5400000">
              <a:off x="3406"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110" name="Rectangle 123"/>
            <p:cNvSpPr>
              <a:spLocks noChangeArrowheads="1"/>
            </p:cNvSpPr>
            <p:nvPr/>
          </p:nvSpPr>
          <p:spPr bwMode="auto">
            <a:xfrm rot="-5400000">
              <a:off x="3370"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111" name="Rectangle 124"/>
            <p:cNvSpPr>
              <a:spLocks noChangeArrowheads="1"/>
            </p:cNvSpPr>
            <p:nvPr/>
          </p:nvSpPr>
          <p:spPr bwMode="auto">
            <a:xfrm rot="-5400000">
              <a:off x="3335" y="3223"/>
              <a:ext cx="55" cy="22"/>
            </a:xfrm>
            <a:prstGeom prst="rect">
              <a:avLst/>
            </a:prstGeom>
            <a:solidFill>
              <a:srgbClr val="FFFF99"/>
            </a:solidFill>
            <a:ln w="12700">
              <a:noFill/>
              <a:miter lim="800000"/>
              <a:headEnd/>
              <a:tailEnd/>
            </a:ln>
          </p:spPr>
          <p:txBody>
            <a:bodyPr vert="eaVert" wrap="none" anchor="ctr"/>
            <a:lstStyle/>
            <a:p>
              <a:pPr algn="ctr"/>
              <a:endParaRPr kumimoji="0" lang="en-US">
                <a:latin typeface="Agilent TT Cond" pitchFamily="34" charset="0"/>
              </a:endParaRPr>
            </a:p>
          </p:txBody>
        </p:sp>
        <p:sp>
          <p:nvSpPr>
            <p:cNvPr id="112" name="Oval 59"/>
            <p:cNvSpPr>
              <a:spLocks noChangeArrowheads="1"/>
            </p:cNvSpPr>
            <p:nvPr/>
          </p:nvSpPr>
          <p:spPr bwMode="auto">
            <a:xfrm rot="-5400000">
              <a:off x="4498" y="3227"/>
              <a:ext cx="133" cy="54"/>
            </a:xfrm>
            <a:prstGeom prst="ellipse">
              <a:avLst/>
            </a:prstGeom>
            <a:solidFill>
              <a:schemeClr val="bg1"/>
            </a:solidFill>
            <a:ln w="12700">
              <a:noFill/>
              <a:round/>
              <a:headEnd/>
              <a:tailEnd/>
            </a:ln>
          </p:spPr>
          <p:txBody>
            <a:bodyPr vert="eaVert" wrap="none" anchor="ctr"/>
            <a:lstStyle/>
            <a:p>
              <a:pPr algn="ctr"/>
              <a:endParaRPr kumimoji="0" lang="en-US">
                <a:latin typeface="Agilent TT Cond" pitchFamily="34" charset="0"/>
              </a:endParaRPr>
            </a:p>
          </p:txBody>
        </p:sp>
        <p:cxnSp>
          <p:nvCxnSpPr>
            <p:cNvPr id="113" name="直線矢印コネクタ 147"/>
            <p:cNvCxnSpPr>
              <a:cxnSpLocks noChangeShapeType="1"/>
            </p:cNvCxnSpPr>
            <p:nvPr/>
          </p:nvCxnSpPr>
          <p:spPr bwMode="auto">
            <a:xfrm flipV="1">
              <a:off x="3042" y="2559"/>
              <a:ext cx="260" cy="237"/>
            </a:xfrm>
            <a:prstGeom prst="straightConnector1">
              <a:avLst/>
            </a:prstGeom>
            <a:noFill/>
            <a:ln w="19050" algn="ctr">
              <a:solidFill>
                <a:schemeClr val="tx1"/>
              </a:solidFill>
              <a:round/>
              <a:headEnd type="arrow" w="med" len="med"/>
              <a:tailEnd type="arrow" w="med" len="med"/>
            </a:ln>
          </p:spPr>
        </p:cxnSp>
        <p:sp>
          <p:nvSpPr>
            <p:cNvPr id="114" name="Text Box 19"/>
            <p:cNvSpPr txBox="1">
              <a:spLocks noChangeArrowheads="1"/>
            </p:cNvSpPr>
            <p:nvPr/>
          </p:nvSpPr>
          <p:spPr bwMode="auto">
            <a:xfrm>
              <a:off x="3338" y="2439"/>
              <a:ext cx="993" cy="181"/>
            </a:xfrm>
            <a:prstGeom prst="rect">
              <a:avLst/>
            </a:prstGeom>
            <a:noFill/>
            <a:ln w="9525">
              <a:noFill/>
              <a:miter lim="800000"/>
              <a:headEnd/>
              <a:tailEnd/>
            </a:ln>
          </p:spPr>
          <p:txBody>
            <a:bodyPr wrap="square" lIns="0" tIns="0" rIns="0" bIns="0">
              <a:spAutoFit/>
            </a:bodyPr>
            <a:lstStyle/>
            <a:p>
              <a:pPr eaLnBrk="0" hangingPunct="0">
                <a:lnSpc>
                  <a:spcPct val="95000"/>
                </a:lnSpc>
                <a:spcBef>
                  <a:spcPct val="50000"/>
                </a:spcBef>
                <a:spcAft>
                  <a:spcPct val="50000"/>
                </a:spcAft>
              </a:pPr>
              <a:r>
                <a:rPr lang="en-US" altLang="ja-JP" sz="1600" b="1" dirty="0" smtClean="0">
                  <a:latin typeface="Agilent TT Cond" pitchFamily="34" charset="0"/>
                </a:rPr>
                <a:t>Back</a:t>
              </a:r>
              <a:r>
                <a:rPr kumimoji="0" lang="ja-JP" altLang="en-US" sz="1600" b="1" smtClean="0">
                  <a:latin typeface="Agilent TT Cond" pitchFamily="34" charset="0"/>
                </a:rPr>
                <a:t> </a:t>
              </a:r>
              <a:r>
                <a:rPr kumimoji="0" lang="en-US" altLang="ja-JP" sz="1600" b="1" dirty="0">
                  <a:latin typeface="Agilent TT Cond" pitchFamily="34" charset="0"/>
                </a:rPr>
                <a:t>DRAM </a:t>
              </a:r>
              <a:r>
                <a:rPr kumimoji="0" lang="en-US" altLang="ja-JP" sz="1600" b="1" dirty="0" smtClean="0">
                  <a:latin typeface="Agilent TT Cond" pitchFamily="34" charset="0"/>
                </a:rPr>
                <a:t>x 8</a:t>
              </a:r>
              <a:endParaRPr kumimoji="0" lang="ja-JP" altLang="en-US" sz="1600" b="1">
                <a:latin typeface="Agilent TT Cond" pitchFamily="34" charset="0"/>
              </a:endParaRPr>
            </a:p>
          </p:txBody>
        </p:sp>
        <p:sp>
          <p:nvSpPr>
            <p:cNvPr id="115" name="Text Box 19"/>
            <p:cNvSpPr txBox="1">
              <a:spLocks noChangeArrowheads="1"/>
            </p:cNvSpPr>
            <p:nvPr/>
          </p:nvSpPr>
          <p:spPr bwMode="auto">
            <a:xfrm>
              <a:off x="2597" y="2703"/>
              <a:ext cx="609" cy="361"/>
            </a:xfrm>
            <a:prstGeom prst="rect">
              <a:avLst/>
            </a:prstGeom>
            <a:noFill/>
            <a:ln w="9525">
              <a:noFill/>
              <a:miter lim="800000"/>
              <a:headEnd/>
              <a:tailEnd/>
            </a:ln>
          </p:spPr>
          <p:txBody>
            <a:bodyPr wrap="square" lIns="0" tIns="0" rIns="0" bIns="0">
              <a:spAutoFit/>
            </a:bodyPr>
            <a:lstStyle/>
            <a:p>
              <a:pPr eaLnBrk="0" hangingPunct="0">
                <a:lnSpc>
                  <a:spcPct val="95000"/>
                </a:lnSpc>
              </a:pPr>
              <a:r>
                <a:rPr kumimoji="0" lang="en-US" altLang="ja-JP" sz="1600" b="1" dirty="0" smtClean="0">
                  <a:latin typeface="Agilent TT Cond" pitchFamily="34" charset="0"/>
                </a:rPr>
                <a:t>Front</a:t>
              </a:r>
              <a:endParaRPr kumimoji="0" lang="ja-JP" altLang="en-US" sz="1600" b="1">
                <a:latin typeface="Agilent TT Cond" pitchFamily="34" charset="0"/>
              </a:endParaRPr>
            </a:p>
            <a:p>
              <a:pPr eaLnBrk="0" hangingPunct="0">
                <a:lnSpc>
                  <a:spcPct val="95000"/>
                </a:lnSpc>
              </a:pPr>
              <a:r>
                <a:rPr kumimoji="0" lang="en-US" altLang="ja-JP" sz="1600" b="1" dirty="0">
                  <a:latin typeface="Agilent TT Cond" pitchFamily="34" charset="0"/>
                </a:rPr>
                <a:t>DRAM </a:t>
              </a:r>
              <a:r>
                <a:rPr lang="en-US" altLang="ja-JP" sz="1600" b="1" dirty="0" smtClean="0">
                  <a:latin typeface="Agilent TT Cond" pitchFamily="34" charset="0"/>
                </a:rPr>
                <a:t>x 8</a:t>
              </a:r>
              <a:endParaRPr kumimoji="0" lang="ja-JP" altLang="en-US" sz="1600" b="1">
                <a:latin typeface="Agilent TT Cond" pitchFamily="34" charset="0"/>
              </a:endParaRPr>
            </a:p>
          </p:txBody>
        </p:sp>
      </p:grpSp>
      <p:pic>
        <p:nvPicPr>
          <p:cNvPr id="116" name="Picture 79" descr="dimmspec"/>
          <p:cNvPicPr>
            <a:picLocks noChangeAspect="1" noChangeArrowheads="1"/>
          </p:cNvPicPr>
          <p:nvPr/>
        </p:nvPicPr>
        <p:blipFill>
          <a:blip r:embed="rId3" cstate="print"/>
          <a:srcRect/>
          <a:stretch>
            <a:fillRect/>
          </a:stretch>
        </p:blipFill>
        <p:spPr bwMode="auto">
          <a:xfrm>
            <a:off x="1979613" y="1035779"/>
            <a:ext cx="6340522" cy="1988571"/>
          </a:xfrm>
          <a:prstGeom prst="rect">
            <a:avLst/>
          </a:prstGeom>
          <a:noFill/>
        </p:spPr>
      </p:pic>
      <p:sp>
        <p:nvSpPr>
          <p:cNvPr id="117" name="AutoShape 82"/>
          <p:cNvSpPr>
            <a:spLocks noChangeArrowheads="1"/>
          </p:cNvSpPr>
          <p:nvPr/>
        </p:nvSpPr>
        <p:spPr bwMode="auto">
          <a:xfrm>
            <a:off x="1988666" y="1575303"/>
            <a:ext cx="6340522" cy="235519"/>
          </a:xfrm>
          <a:prstGeom prst="roundRect">
            <a:avLst>
              <a:gd name="adj" fmla="val 16667"/>
            </a:avLst>
          </a:prstGeom>
          <a:noFill/>
          <a:ln w="28575">
            <a:solidFill>
              <a:srgbClr val="FF0000"/>
            </a:solidFill>
            <a:round/>
            <a:headEnd/>
            <a:tailEnd/>
          </a:ln>
          <a:effectLst/>
        </p:spPr>
        <p:txBody>
          <a:bodyPr wrap="none" anchor="ctr"/>
          <a:lstStyle/>
          <a:p>
            <a:endParaRPr lang="en-US">
              <a:latin typeface="Agilent TT Cond" pitchFamily="34" charset="0"/>
            </a:endParaRPr>
          </a:p>
        </p:txBody>
      </p:sp>
      <p:sp>
        <p:nvSpPr>
          <p:cNvPr id="119" name="AutoShape 85"/>
          <p:cNvSpPr>
            <a:spLocks noChangeArrowheads="1"/>
          </p:cNvSpPr>
          <p:nvPr/>
        </p:nvSpPr>
        <p:spPr bwMode="auto">
          <a:xfrm rot="16200000" flipH="1">
            <a:off x="806766" y="1749140"/>
            <a:ext cx="1196343" cy="866775"/>
          </a:xfrm>
          <a:custGeom>
            <a:avLst/>
            <a:gdLst>
              <a:gd name="G0" fmla="+- 15980 0 0"/>
              <a:gd name="G1" fmla="+- 4035 0 0"/>
              <a:gd name="G2" fmla="+- 12158 0 4035"/>
              <a:gd name="G3" fmla="+- G2 0 4035"/>
              <a:gd name="G4" fmla="*/ G3 32768 32059"/>
              <a:gd name="G5" fmla="*/ G4 1 2"/>
              <a:gd name="G6" fmla="+- 21600 0 15980"/>
              <a:gd name="G7" fmla="*/ G6 4035 6079"/>
              <a:gd name="G8" fmla="+- G7 15980 0"/>
              <a:gd name="T0" fmla="*/ 15980 w 21600"/>
              <a:gd name="T1" fmla="*/ 0 h 21600"/>
              <a:gd name="T2" fmla="*/ 15980 w 21600"/>
              <a:gd name="T3" fmla="*/ 12158 h 21600"/>
              <a:gd name="T4" fmla="*/ 2089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980" y="0"/>
                </a:lnTo>
                <a:lnTo>
                  <a:pt x="15980" y="4035"/>
                </a:lnTo>
                <a:lnTo>
                  <a:pt x="12427" y="4035"/>
                </a:lnTo>
                <a:cubicBezTo>
                  <a:pt x="5564" y="4035"/>
                  <a:pt x="0" y="7672"/>
                  <a:pt x="0" y="12158"/>
                </a:cubicBezTo>
                <a:lnTo>
                  <a:pt x="0" y="21600"/>
                </a:lnTo>
                <a:lnTo>
                  <a:pt x="4178" y="21600"/>
                </a:lnTo>
                <a:lnTo>
                  <a:pt x="4178" y="12158"/>
                </a:lnTo>
                <a:cubicBezTo>
                  <a:pt x="4178" y="9930"/>
                  <a:pt x="7871" y="8123"/>
                  <a:pt x="12427" y="8123"/>
                </a:cubicBezTo>
                <a:lnTo>
                  <a:pt x="15980" y="8123"/>
                </a:lnTo>
                <a:lnTo>
                  <a:pt x="15980" y="12158"/>
                </a:lnTo>
                <a:close/>
              </a:path>
            </a:pathLst>
          </a:custGeom>
          <a:gradFill rotWithShape="1">
            <a:gsLst>
              <a:gs pos="0">
                <a:srgbClr val="FFCC99">
                  <a:gamma/>
                  <a:shade val="46275"/>
                  <a:invGamma/>
                </a:srgbClr>
              </a:gs>
              <a:gs pos="50000">
                <a:srgbClr val="FFCC99"/>
              </a:gs>
              <a:gs pos="100000">
                <a:srgbClr val="FFCC99">
                  <a:gamma/>
                  <a:shade val="46275"/>
                  <a:invGamma/>
                </a:srgbClr>
              </a:gs>
            </a:gsLst>
            <a:lin ang="0" scaled="1"/>
          </a:gradFill>
          <a:ln w="9525">
            <a:solidFill>
              <a:schemeClr val="tx1"/>
            </a:solidFill>
            <a:miter lim="800000"/>
            <a:headEnd/>
            <a:tailEnd/>
          </a:ln>
          <a:effectLst/>
        </p:spPr>
        <p:txBody>
          <a:bodyPr wrap="none" anchor="ctr"/>
          <a:lstStyle/>
          <a:p>
            <a:endParaRPr lang="en-US">
              <a:latin typeface="Agilent TT Cond" pitchFamily="34" charset="0"/>
            </a:endParaRPr>
          </a:p>
        </p:txBody>
      </p:sp>
      <p:sp>
        <p:nvSpPr>
          <p:cNvPr id="121" name="Text Box 87"/>
          <p:cNvSpPr txBox="1">
            <a:spLocks noChangeArrowheads="1"/>
          </p:cNvSpPr>
          <p:nvPr/>
        </p:nvSpPr>
        <p:spPr bwMode="auto">
          <a:xfrm>
            <a:off x="4687275" y="3127344"/>
            <a:ext cx="4085531" cy="1908215"/>
          </a:xfrm>
          <a:prstGeom prst="rect">
            <a:avLst/>
          </a:prstGeom>
          <a:noFill/>
          <a:ln w="9525">
            <a:noFill/>
            <a:miter lim="800000"/>
            <a:headEnd/>
            <a:tailEnd/>
          </a:ln>
          <a:effectLst/>
        </p:spPr>
        <p:txBody>
          <a:bodyPr wrap="square">
            <a:spAutoFit/>
          </a:bodyPr>
          <a:lstStyle/>
          <a:p>
            <a:r>
              <a:rPr lang="en-US" altLang="ja-JP" b="1" u="sng" dirty="0">
                <a:latin typeface="Agilent TT Cond" pitchFamily="34" charset="0"/>
              </a:rPr>
              <a:t>Components</a:t>
            </a:r>
          </a:p>
          <a:p>
            <a:r>
              <a:rPr lang="en-US" altLang="ja-JP" sz="1400" dirty="0" smtClean="0">
                <a:latin typeface="Agilent TT Cond" pitchFamily="34" charset="0"/>
              </a:rPr>
              <a:t>Loaded wit 16 DRAMs with 2Gbit x 8bits (data lines). Thus 8 in front, 8 in back.</a:t>
            </a:r>
          </a:p>
          <a:p>
            <a:endParaRPr lang="ja-JP" altLang="en-US" sz="1200" b="1" u="sng">
              <a:latin typeface="Agilent TT Cond" pitchFamily="34" charset="0"/>
            </a:endParaRPr>
          </a:p>
          <a:p>
            <a:r>
              <a:rPr lang="en-US" altLang="ja-JP" b="1" u="sng" dirty="0">
                <a:latin typeface="Agilent TT Cond" pitchFamily="34" charset="0"/>
              </a:rPr>
              <a:t>Module Ranks </a:t>
            </a:r>
          </a:p>
          <a:p>
            <a:r>
              <a:rPr lang="en-US" altLang="ja-JP" sz="1400" dirty="0" smtClean="0">
                <a:latin typeface="Agilent TT Cond" pitchFamily="34" charset="0"/>
              </a:rPr>
              <a:t>Front and back are treated as a different virtual module.  Rank is the number of the virtual modules on DIMM.</a:t>
            </a:r>
            <a:r>
              <a:rPr lang="ja-JP" altLang="en-US" sz="1400" smtClean="0">
                <a:latin typeface="Agilent TT Cond" pitchFamily="34" charset="0"/>
              </a:rPr>
              <a:t>   </a:t>
            </a:r>
            <a:r>
              <a:rPr lang="en-US" altLang="ja-JP" sz="1400" dirty="0" smtClean="0">
                <a:latin typeface="Agilent TT Cond" pitchFamily="34" charset="0"/>
              </a:rPr>
              <a:t>Relates to the number of CS (chip selects)</a:t>
            </a:r>
            <a:endParaRPr lang="ja-JP" altLang="en-US" sz="1400">
              <a:latin typeface="Agilent TT Cond" pitchFamily="34" charset="0"/>
            </a:endParaRPr>
          </a:p>
        </p:txBody>
      </p:sp>
      <p:sp>
        <p:nvSpPr>
          <p:cNvPr id="122" name="Text Box 88"/>
          <p:cNvSpPr txBox="1">
            <a:spLocks noChangeArrowheads="1"/>
          </p:cNvSpPr>
          <p:nvPr/>
        </p:nvSpPr>
        <p:spPr bwMode="auto">
          <a:xfrm>
            <a:off x="332906" y="5092751"/>
            <a:ext cx="3677779" cy="1015663"/>
          </a:xfrm>
          <a:prstGeom prst="rect">
            <a:avLst/>
          </a:prstGeom>
          <a:noFill/>
          <a:ln w="9525">
            <a:noFill/>
            <a:miter lim="800000"/>
            <a:headEnd/>
            <a:tailEnd/>
          </a:ln>
          <a:effectLst/>
        </p:spPr>
        <p:txBody>
          <a:bodyPr wrap="square">
            <a:spAutoFit/>
          </a:bodyPr>
          <a:lstStyle/>
          <a:p>
            <a:r>
              <a:rPr lang="en-US" altLang="ja-JP" b="1" u="sng" dirty="0" smtClean="0">
                <a:latin typeface="Agilent TT Cond" pitchFamily="34" charset="0"/>
              </a:rPr>
              <a:t>Data Transfer Rate</a:t>
            </a:r>
            <a:endParaRPr lang="ja-JP" altLang="en-US" b="1" u="sng">
              <a:latin typeface="Agilent TT Cond" pitchFamily="34" charset="0"/>
            </a:endParaRPr>
          </a:p>
          <a:p>
            <a:r>
              <a:rPr lang="en-US" altLang="ja-JP" sz="1400" dirty="0" smtClean="0">
                <a:latin typeface="Agilent TT Cond" pitchFamily="34" charset="0"/>
              </a:rPr>
              <a:t>When data rate per date line is 800Mbps &amp; the module has 8bytes, then 8Bytes × 800MHz</a:t>
            </a:r>
            <a:r>
              <a:rPr lang="ja-JP" altLang="en-US" sz="1400">
                <a:latin typeface="Agilent TT Cond" pitchFamily="34" charset="0"/>
              </a:rPr>
              <a:t>＝</a:t>
            </a:r>
            <a:r>
              <a:rPr lang="en-US" altLang="ja-JP" sz="1400" dirty="0" smtClean="0">
                <a:latin typeface="Agilent TT Cond" pitchFamily="34" charset="0"/>
              </a:rPr>
              <a:t>6400MB/s</a:t>
            </a:r>
            <a:r>
              <a:rPr lang="ja-JP" altLang="en-US" sz="1400" smtClean="0">
                <a:latin typeface="Agilent TT Cond" pitchFamily="34" charset="0"/>
              </a:rPr>
              <a:t> </a:t>
            </a:r>
            <a:r>
              <a:rPr lang="en-US" altLang="ja-JP" sz="1400" dirty="0" smtClean="0">
                <a:latin typeface="Agilent TT Cond" pitchFamily="34" charset="0"/>
              </a:rPr>
              <a:t>.  Thus PC2-6400.</a:t>
            </a:r>
            <a:r>
              <a:rPr lang="ja-JP" altLang="en-US" sz="1400" smtClean="0">
                <a:latin typeface="Agilent TT Cond" pitchFamily="34" charset="0"/>
              </a:rPr>
              <a:t> </a:t>
            </a:r>
            <a:endParaRPr lang="ja-JP" altLang="en-US" sz="1400">
              <a:latin typeface="Agilent TT Cond" pitchFamily="34" charset="0"/>
            </a:endParaRPr>
          </a:p>
        </p:txBody>
      </p:sp>
      <p:sp>
        <p:nvSpPr>
          <p:cNvPr id="123" name="Text Box 89"/>
          <p:cNvSpPr txBox="1">
            <a:spLocks noChangeArrowheads="1"/>
          </p:cNvSpPr>
          <p:nvPr/>
        </p:nvSpPr>
        <p:spPr bwMode="auto">
          <a:xfrm>
            <a:off x="1157904" y="3997562"/>
            <a:ext cx="740908" cy="369332"/>
          </a:xfrm>
          <a:prstGeom prst="rect">
            <a:avLst/>
          </a:prstGeom>
          <a:noFill/>
          <a:ln w="9525">
            <a:noFill/>
            <a:miter lim="800000"/>
            <a:headEnd/>
            <a:tailEnd/>
          </a:ln>
          <a:effectLst/>
        </p:spPr>
        <p:txBody>
          <a:bodyPr wrap="none">
            <a:spAutoFit/>
          </a:bodyPr>
          <a:lstStyle/>
          <a:p>
            <a:r>
              <a:rPr lang="en-US" altLang="ja-JP" sz="1800" b="1" dirty="0">
                <a:solidFill>
                  <a:srgbClr val="FF0000"/>
                </a:solidFill>
                <a:latin typeface="Agilent TT Cond" pitchFamily="34" charset="0"/>
              </a:rPr>
              <a:t>Byte !</a:t>
            </a:r>
          </a:p>
        </p:txBody>
      </p:sp>
      <p:sp>
        <p:nvSpPr>
          <p:cNvPr id="124" name="Text Box 90"/>
          <p:cNvSpPr txBox="1">
            <a:spLocks noChangeArrowheads="1"/>
          </p:cNvSpPr>
          <p:nvPr/>
        </p:nvSpPr>
        <p:spPr bwMode="auto">
          <a:xfrm>
            <a:off x="2242857" y="5068760"/>
            <a:ext cx="1530350" cy="366712"/>
          </a:xfrm>
          <a:prstGeom prst="rect">
            <a:avLst/>
          </a:prstGeom>
          <a:noFill/>
          <a:ln w="9525">
            <a:noFill/>
            <a:miter lim="800000"/>
            <a:headEnd/>
            <a:tailEnd/>
          </a:ln>
          <a:effectLst/>
        </p:spPr>
        <p:txBody>
          <a:bodyPr wrap="none">
            <a:spAutoFit/>
          </a:bodyPr>
          <a:lstStyle/>
          <a:p>
            <a:r>
              <a:rPr lang="en-US" altLang="ja-JP" sz="1800" b="1" dirty="0">
                <a:solidFill>
                  <a:srgbClr val="FF0000"/>
                </a:solidFill>
                <a:latin typeface="Agilent TT Cond" pitchFamily="34" charset="0"/>
              </a:rPr>
              <a:t>MB/s, GB/s !</a:t>
            </a:r>
          </a:p>
        </p:txBody>
      </p:sp>
      <p:sp>
        <p:nvSpPr>
          <p:cNvPr id="125" name="Text Box 46"/>
          <p:cNvSpPr txBox="1">
            <a:spLocks noChangeArrowheads="1"/>
          </p:cNvSpPr>
          <p:nvPr/>
        </p:nvSpPr>
        <p:spPr bwMode="auto">
          <a:xfrm>
            <a:off x="316610" y="3240452"/>
            <a:ext cx="2852103" cy="615553"/>
          </a:xfrm>
          <a:prstGeom prst="rect">
            <a:avLst/>
          </a:prstGeom>
          <a:noFill/>
          <a:ln w="9525">
            <a:noFill/>
            <a:miter lim="800000"/>
            <a:headEnd/>
            <a:tailEnd/>
          </a:ln>
          <a:effectLst/>
        </p:spPr>
        <p:txBody>
          <a:bodyPr wrap="square">
            <a:spAutoFit/>
          </a:bodyPr>
          <a:lstStyle/>
          <a:p>
            <a:r>
              <a:rPr lang="en-US" altLang="ja-JP" b="1" u="sng" dirty="0" smtClean="0">
                <a:latin typeface="Agilent TT Cond" pitchFamily="34" charset="0"/>
              </a:rPr>
              <a:t># of Bits</a:t>
            </a:r>
            <a:r>
              <a:rPr lang="ja-JP" altLang="en-US" b="1" u="sng" smtClean="0">
                <a:latin typeface="Agilent TT Cond" pitchFamily="34" charset="0"/>
              </a:rPr>
              <a:t>  </a:t>
            </a:r>
            <a:endParaRPr lang="ja-JP" altLang="en-US" b="1" u="sng">
              <a:latin typeface="Agilent TT Cond" pitchFamily="34" charset="0"/>
            </a:endParaRPr>
          </a:p>
          <a:p>
            <a:r>
              <a:rPr lang="en-US" altLang="ja-JP" sz="1600" dirty="0" smtClean="0">
                <a:latin typeface="Agilent TT Cond" pitchFamily="34" charset="0"/>
              </a:rPr>
              <a:t>DRAM (x8) x 8 units = 64 bits  </a:t>
            </a:r>
            <a:endParaRPr lang="ja-JP" altLang="en-US" sz="1600">
              <a:latin typeface="Agilent TT Cond" pitchFamily="34" charset="0"/>
            </a:endParaRPr>
          </a:p>
        </p:txBody>
      </p:sp>
      <p:sp>
        <p:nvSpPr>
          <p:cNvPr id="126" name="Text Box 46"/>
          <p:cNvSpPr txBox="1">
            <a:spLocks noChangeArrowheads="1"/>
          </p:cNvSpPr>
          <p:nvPr/>
        </p:nvSpPr>
        <p:spPr bwMode="auto">
          <a:xfrm>
            <a:off x="296997" y="4017539"/>
            <a:ext cx="3731799" cy="861774"/>
          </a:xfrm>
          <a:prstGeom prst="rect">
            <a:avLst/>
          </a:prstGeom>
          <a:noFill/>
          <a:ln w="9525">
            <a:noFill/>
            <a:miter lim="800000"/>
            <a:headEnd/>
            <a:tailEnd/>
          </a:ln>
          <a:effectLst/>
        </p:spPr>
        <p:txBody>
          <a:bodyPr wrap="square">
            <a:spAutoFit/>
          </a:bodyPr>
          <a:lstStyle/>
          <a:p>
            <a:r>
              <a:rPr lang="en-US" altLang="ja-JP" b="1" u="sng" dirty="0" smtClean="0">
                <a:latin typeface="Agilent TT Cond" pitchFamily="34" charset="0"/>
              </a:rPr>
              <a:t>Density</a:t>
            </a:r>
            <a:endParaRPr lang="ja-JP" altLang="en-US" b="1" u="sng">
              <a:latin typeface="Agilent TT Cond" pitchFamily="34" charset="0"/>
            </a:endParaRPr>
          </a:p>
          <a:p>
            <a:r>
              <a:rPr lang="en-US" altLang="ja-JP" sz="1600" dirty="0" smtClean="0">
                <a:latin typeface="Agilent TT Cond" pitchFamily="34" charset="0"/>
              </a:rPr>
              <a:t>Memory size of the module.</a:t>
            </a:r>
          </a:p>
          <a:p>
            <a:r>
              <a:rPr lang="en-US" altLang="ja-JP" sz="1600" dirty="0" smtClean="0">
                <a:latin typeface="Agilent TT Cond" pitchFamily="34" charset="0"/>
              </a:rPr>
              <a:t>512M x 64bits  = 512M x </a:t>
            </a:r>
            <a:r>
              <a:rPr lang="en-US" altLang="ja-JP" sz="1600" dirty="0" smtClean="0">
                <a:solidFill>
                  <a:srgbClr val="FF0000"/>
                </a:solidFill>
                <a:latin typeface="Agilent TT Cond" pitchFamily="34" charset="0"/>
              </a:rPr>
              <a:t>8Bytes</a:t>
            </a:r>
            <a:r>
              <a:rPr lang="en-US" altLang="ja-JP" sz="1600" dirty="0" smtClean="0">
                <a:latin typeface="Agilent TT Cond" pitchFamily="34" charset="0"/>
              </a:rPr>
              <a:t> = 4GByts  </a:t>
            </a:r>
            <a:endParaRPr lang="ja-JP" altLang="en-US" sz="1600">
              <a:latin typeface="Agilent TT Cond" pitchFamily="34" charset="0"/>
            </a:endParaRPr>
          </a:p>
        </p:txBody>
      </p:sp>
      <p:cxnSp>
        <p:nvCxnSpPr>
          <p:cNvPr id="128" name="Straight Arrow Connector 127"/>
          <p:cNvCxnSpPr/>
          <p:nvPr/>
        </p:nvCxnSpPr>
        <p:spPr>
          <a:xfrm rot="5400000" flipH="1" flipV="1">
            <a:off x="452674" y="2426329"/>
            <a:ext cx="2353901" cy="10502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flipH="1" flipV="1">
            <a:off x="1235800" y="2728111"/>
            <a:ext cx="3393542" cy="15587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V="1">
            <a:off x="5576935" y="1782023"/>
            <a:ext cx="2343342" cy="13866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16200000" flipV="1">
            <a:off x="2842789" y="2362955"/>
            <a:ext cx="2343339" cy="13112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1265979" y="1801640"/>
            <a:ext cx="1712614" cy="16281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7"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135"/>
                                        </p:tgtEl>
                                      </p:cBhvr>
                                    </p:animEffect>
                                    <p:set>
                                      <p:cBhvr>
                                        <p:cTn id="11" dur="1" fill="hold">
                                          <p:stCondLst>
                                            <p:cond delay="499"/>
                                          </p:stCondLst>
                                        </p:cTn>
                                        <p:tgtEl>
                                          <p:spTgt spid="135"/>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128"/>
                                        </p:tgtEl>
                                      </p:cBhvr>
                                    </p:animEffect>
                                    <p:set>
                                      <p:cBhvr>
                                        <p:cTn id="19" dur="1" fill="hold">
                                          <p:stCondLst>
                                            <p:cond delay="499"/>
                                          </p:stCondLst>
                                        </p:cTn>
                                        <p:tgtEl>
                                          <p:spTgt spid="128"/>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129"/>
                                        </p:tgtEl>
                                      </p:cBhvr>
                                    </p:animEffect>
                                    <p:set>
                                      <p:cBhvr>
                                        <p:cTn id="27" dur="1" fill="hold">
                                          <p:stCondLst>
                                            <p:cond delay="499"/>
                                          </p:stCondLst>
                                        </p:cTn>
                                        <p:tgtEl>
                                          <p:spTgt spid="129"/>
                                        </p:tgtEl>
                                        <p:attrNameLst>
                                          <p:attrName>style.visibility</p:attrName>
                                        </p:attrNameLst>
                                      </p:cBhvr>
                                      <p:to>
                                        <p:strVal val="hidden"/>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nodeType="clickEffect">
                                  <p:stCondLst>
                                    <p:cond delay="0"/>
                                  </p:stCondLst>
                                  <p:childTnLst>
                                    <p:animEffect transition="out" filter="wipe(down)">
                                      <p:cBhvr>
                                        <p:cTn id="34" dur="500"/>
                                        <p:tgtEl>
                                          <p:spTgt spid="133"/>
                                        </p:tgtEl>
                                      </p:cBhvr>
                                    </p:animEffect>
                                    <p:set>
                                      <p:cBhvr>
                                        <p:cTn id="35" dur="1" fill="hold">
                                          <p:stCondLst>
                                            <p:cond delay="499"/>
                                          </p:stCondLst>
                                        </p:cTn>
                                        <p:tgtEl>
                                          <p:spTgt spid="133"/>
                                        </p:tgtEl>
                                        <p:attrNameLst>
                                          <p:attrName>style.visibility</p:attrName>
                                        </p:attrNameLst>
                                      </p:cBhvr>
                                      <p:to>
                                        <p:strVal val="hidden"/>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1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nodeType="clickEffect">
                                  <p:stCondLst>
                                    <p:cond delay="0"/>
                                  </p:stCondLst>
                                  <p:childTnLst>
                                    <p:animEffect transition="out" filter="wipe(down)">
                                      <p:cBhvr>
                                        <p:cTn id="42" dur="500"/>
                                        <p:tgtEl>
                                          <p:spTgt spid="131"/>
                                        </p:tgtEl>
                                      </p:cBhvr>
                                    </p:animEffect>
                                    <p:set>
                                      <p:cBhvr>
                                        <p:cTn id="43" dur="1" fill="hold">
                                          <p:stCondLst>
                                            <p:cond delay="499"/>
                                          </p:stCondLst>
                                        </p:cTn>
                                        <p:tgtEl>
                                          <p:spTgt spid="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Definition of </a:t>
            </a:r>
            <a:r>
              <a:rPr kumimoji="1" lang="en-US" altLang="ja-JP" dirty="0" smtClean="0">
                <a:solidFill>
                  <a:srgbClr val="0000FF"/>
                </a:solidFill>
              </a:rPr>
              <a:t>Read</a:t>
            </a:r>
            <a:r>
              <a:rPr kumimoji="1" lang="en-US" altLang="ja-JP" dirty="0" smtClean="0"/>
              <a:t> &amp; </a:t>
            </a:r>
            <a:r>
              <a:rPr kumimoji="1" lang="en-US" altLang="ja-JP" dirty="0" smtClean="0">
                <a:solidFill>
                  <a:srgbClr val="FF0000"/>
                </a:solidFill>
              </a:rPr>
              <a:t>Write</a:t>
            </a:r>
            <a:endParaRPr kumimoji="1" lang="ja-JP" altLang="en-US">
              <a:solidFill>
                <a:srgbClr val="FF0000"/>
              </a:solidFill>
            </a:endParaRPr>
          </a:p>
        </p:txBody>
      </p:sp>
      <p:sp>
        <p:nvSpPr>
          <p:cNvPr id="4" name="Rectangle 8"/>
          <p:cNvSpPr>
            <a:spLocks noChangeAspect="1" noChangeArrowheads="1"/>
          </p:cNvSpPr>
          <p:nvPr/>
        </p:nvSpPr>
        <p:spPr bwMode="auto">
          <a:xfrm>
            <a:off x="1331913" y="2608263"/>
            <a:ext cx="1828800" cy="1828800"/>
          </a:xfrm>
          <a:prstGeom prst="rect">
            <a:avLst/>
          </a:prstGeom>
          <a:solidFill>
            <a:srgbClr val="000000"/>
          </a:solidFill>
          <a:ln w="9525">
            <a:solidFill>
              <a:schemeClr val="tx1"/>
            </a:solidFill>
            <a:miter lim="800000"/>
            <a:headEnd/>
            <a:tailEnd/>
          </a:ln>
          <a:effectLst/>
        </p:spPr>
        <p:txBody>
          <a:bodyPr wrap="none" anchor="ctr"/>
          <a:lstStyle/>
          <a:p>
            <a:pPr algn="ctr"/>
            <a:r>
              <a:rPr lang="en-US" altLang="ja-JP" sz="1600" b="1">
                <a:solidFill>
                  <a:schemeClr val="bg1"/>
                </a:solidFill>
                <a:latin typeface="Agilent TT Cond" pitchFamily="34" charset="0"/>
              </a:rPr>
              <a:t>Controller</a:t>
            </a:r>
          </a:p>
        </p:txBody>
      </p:sp>
      <p:sp>
        <p:nvSpPr>
          <p:cNvPr id="5" name="Rectangle 9"/>
          <p:cNvSpPr>
            <a:spLocks noChangeAspect="1" noChangeArrowheads="1"/>
          </p:cNvSpPr>
          <p:nvPr/>
        </p:nvSpPr>
        <p:spPr bwMode="auto">
          <a:xfrm>
            <a:off x="5724525" y="2752725"/>
            <a:ext cx="1249363" cy="1392238"/>
          </a:xfrm>
          <a:prstGeom prst="rect">
            <a:avLst/>
          </a:prstGeom>
          <a:solidFill>
            <a:schemeClr val="tx2"/>
          </a:solidFill>
          <a:ln w="9525">
            <a:solidFill>
              <a:schemeClr val="tx1"/>
            </a:solidFill>
            <a:miter lim="800000"/>
            <a:headEnd/>
            <a:tailEnd/>
          </a:ln>
          <a:effectLst/>
        </p:spPr>
        <p:txBody>
          <a:bodyPr wrap="none" anchor="ctr"/>
          <a:lstStyle/>
          <a:p>
            <a:pPr algn="ctr"/>
            <a:r>
              <a:rPr lang="en-US" altLang="ja-JP" sz="1600" b="1" dirty="0">
                <a:solidFill>
                  <a:schemeClr val="bg1"/>
                </a:solidFill>
                <a:latin typeface="Agilent TT Cond" pitchFamily="34" charset="0"/>
              </a:rPr>
              <a:t>DDR</a:t>
            </a:r>
          </a:p>
          <a:p>
            <a:pPr algn="ctr"/>
            <a:r>
              <a:rPr lang="en-US" altLang="ja-JP" sz="1600" b="1" dirty="0" smtClean="0">
                <a:solidFill>
                  <a:schemeClr val="bg1"/>
                </a:solidFill>
                <a:latin typeface="Agilent TT Cond" pitchFamily="34" charset="0"/>
              </a:rPr>
              <a:t>DRAM</a:t>
            </a:r>
            <a:endParaRPr lang="en-US" altLang="ja-JP" sz="1600" b="1" dirty="0">
              <a:solidFill>
                <a:schemeClr val="bg1"/>
              </a:solidFill>
              <a:latin typeface="Agilent TT Cond" pitchFamily="34" charset="0"/>
            </a:endParaRPr>
          </a:p>
        </p:txBody>
      </p:sp>
      <p:sp>
        <p:nvSpPr>
          <p:cNvPr id="6" name="AutoShape 17"/>
          <p:cNvSpPr>
            <a:spLocks noChangeArrowheads="1"/>
          </p:cNvSpPr>
          <p:nvPr/>
        </p:nvSpPr>
        <p:spPr bwMode="auto">
          <a:xfrm>
            <a:off x="3276600" y="2968625"/>
            <a:ext cx="2303463" cy="414338"/>
          </a:xfrm>
          <a:prstGeom prst="rightArrow">
            <a:avLst>
              <a:gd name="adj1" fmla="val 49676"/>
              <a:gd name="adj2" fmla="val 103827"/>
            </a:avLst>
          </a:prstGeom>
          <a:gradFill rotWithShape="1">
            <a:gsLst>
              <a:gs pos="0">
                <a:srgbClr val="FF0000"/>
              </a:gs>
              <a:gs pos="50000">
                <a:srgbClr val="FF0000">
                  <a:gamma/>
                  <a:tint val="0"/>
                  <a:invGamma/>
                </a:srgbClr>
              </a:gs>
              <a:gs pos="100000">
                <a:srgbClr val="FF0000"/>
              </a:gs>
            </a:gsLst>
            <a:lin ang="2700000" scaled="1"/>
          </a:gradFill>
          <a:ln w="9525">
            <a:solidFill>
              <a:srgbClr val="FF0000"/>
            </a:solidFill>
            <a:miter lim="800000"/>
            <a:headEnd/>
            <a:tailEnd/>
          </a:ln>
          <a:effectLst/>
        </p:spPr>
        <p:txBody>
          <a:bodyPr wrap="none" anchor="ctr"/>
          <a:lstStyle/>
          <a:p>
            <a:endParaRPr lang="en-US">
              <a:latin typeface="Agilent TT Cond" pitchFamily="34" charset="0"/>
            </a:endParaRPr>
          </a:p>
        </p:txBody>
      </p:sp>
      <p:sp>
        <p:nvSpPr>
          <p:cNvPr id="7" name="AutoShape 18"/>
          <p:cNvSpPr>
            <a:spLocks noChangeArrowheads="1"/>
          </p:cNvSpPr>
          <p:nvPr/>
        </p:nvSpPr>
        <p:spPr bwMode="auto">
          <a:xfrm rot="10800000">
            <a:off x="3276600" y="3573463"/>
            <a:ext cx="2303463" cy="414337"/>
          </a:xfrm>
          <a:prstGeom prst="rightArrow">
            <a:avLst>
              <a:gd name="adj1" fmla="val 49676"/>
              <a:gd name="adj2" fmla="val 103827"/>
            </a:avLst>
          </a:prstGeom>
          <a:gradFill rotWithShape="1">
            <a:gsLst>
              <a:gs pos="0">
                <a:srgbClr val="0000FF"/>
              </a:gs>
              <a:gs pos="50000">
                <a:srgbClr val="0000FF">
                  <a:gamma/>
                  <a:tint val="0"/>
                  <a:invGamma/>
                </a:srgbClr>
              </a:gs>
              <a:gs pos="100000">
                <a:srgbClr val="0000FF"/>
              </a:gs>
            </a:gsLst>
            <a:lin ang="2700000" scaled="1"/>
          </a:gradFill>
          <a:ln w="9525">
            <a:solidFill>
              <a:srgbClr val="0000FF"/>
            </a:solidFill>
            <a:miter lim="800000"/>
            <a:headEnd/>
            <a:tailEnd/>
          </a:ln>
          <a:effectLst/>
        </p:spPr>
        <p:txBody>
          <a:bodyPr wrap="none" anchor="ctr"/>
          <a:lstStyle/>
          <a:p>
            <a:endParaRPr lang="en-US">
              <a:latin typeface="Agilent TT Cond" pitchFamily="34" charset="0"/>
            </a:endParaRPr>
          </a:p>
        </p:txBody>
      </p:sp>
      <p:sp>
        <p:nvSpPr>
          <p:cNvPr id="8" name="Text Box 19"/>
          <p:cNvSpPr txBox="1">
            <a:spLocks noChangeArrowheads="1"/>
          </p:cNvSpPr>
          <p:nvPr/>
        </p:nvSpPr>
        <p:spPr bwMode="auto">
          <a:xfrm>
            <a:off x="564551" y="1106060"/>
            <a:ext cx="8009081" cy="646331"/>
          </a:xfrm>
          <a:prstGeom prst="rect">
            <a:avLst/>
          </a:prstGeom>
          <a:noFill/>
          <a:ln w="9525">
            <a:noFill/>
            <a:miter lim="800000"/>
            <a:headEnd/>
            <a:tailEnd/>
          </a:ln>
          <a:effectLst/>
        </p:spPr>
        <p:txBody>
          <a:bodyPr wrap="square">
            <a:spAutoFit/>
          </a:bodyPr>
          <a:lstStyle/>
          <a:p>
            <a:r>
              <a:rPr lang="en-US" altLang="ja-JP" sz="1800" b="1" dirty="0">
                <a:solidFill>
                  <a:srgbClr val="FF0000"/>
                </a:solidFill>
                <a:latin typeface="Agilent TT Cond" pitchFamily="34" charset="0"/>
              </a:rPr>
              <a:t>WRITE </a:t>
            </a:r>
          </a:p>
          <a:p>
            <a:r>
              <a:rPr lang="en-US" altLang="ja-JP" b="1" dirty="0" smtClean="0">
                <a:latin typeface="Agilent TT Cond" pitchFamily="34" charset="0"/>
              </a:rPr>
              <a:t>The direction of the controller writing to the memory (subjective to the controller)</a:t>
            </a:r>
            <a:endParaRPr lang="ja-JP" altLang="en-US">
              <a:latin typeface="Agilent TT Cond" pitchFamily="34" charset="0"/>
            </a:endParaRPr>
          </a:p>
        </p:txBody>
      </p:sp>
      <p:sp>
        <p:nvSpPr>
          <p:cNvPr id="9" name="Text Box 20"/>
          <p:cNvSpPr txBox="1">
            <a:spLocks noChangeArrowheads="1"/>
          </p:cNvSpPr>
          <p:nvPr/>
        </p:nvSpPr>
        <p:spPr bwMode="auto">
          <a:xfrm>
            <a:off x="565537" y="4769881"/>
            <a:ext cx="8134853" cy="646331"/>
          </a:xfrm>
          <a:prstGeom prst="rect">
            <a:avLst/>
          </a:prstGeom>
          <a:noFill/>
          <a:ln w="9525">
            <a:noFill/>
            <a:miter lim="800000"/>
            <a:headEnd/>
            <a:tailEnd/>
          </a:ln>
          <a:effectLst/>
        </p:spPr>
        <p:txBody>
          <a:bodyPr wrap="square">
            <a:spAutoFit/>
          </a:bodyPr>
          <a:lstStyle/>
          <a:p>
            <a:r>
              <a:rPr lang="en-US" altLang="ja-JP" sz="1800" b="1" dirty="0">
                <a:solidFill>
                  <a:srgbClr val="0000FF"/>
                </a:solidFill>
                <a:latin typeface="Agilent TT Cond" pitchFamily="34" charset="0"/>
              </a:rPr>
              <a:t>READ </a:t>
            </a:r>
          </a:p>
          <a:p>
            <a:r>
              <a:rPr lang="en-US" altLang="ja-JP" b="1" dirty="0" smtClean="0">
                <a:latin typeface="Agilent TT Cond" pitchFamily="34" charset="0"/>
              </a:rPr>
              <a:t>The direction of the controller reading from the memory (subjective to the controller)</a:t>
            </a:r>
            <a:endParaRPr lang="ja-JP" altLang="en-US">
              <a:latin typeface="Agilent TT Cond" pitchFamily="34" charset="0"/>
            </a:endParaRPr>
          </a:p>
        </p:txBody>
      </p:sp>
      <p:sp>
        <p:nvSpPr>
          <p:cNvPr id="10" name="Text Box 21"/>
          <p:cNvSpPr txBox="1">
            <a:spLocks noChangeArrowheads="1"/>
          </p:cNvSpPr>
          <p:nvPr/>
        </p:nvSpPr>
        <p:spPr bwMode="auto">
          <a:xfrm>
            <a:off x="3995738" y="2565400"/>
            <a:ext cx="806631" cy="369332"/>
          </a:xfrm>
          <a:prstGeom prst="rect">
            <a:avLst/>
          </a:prstGeom>
          <a:noFill/>
          <a:ln w="9525">
            <a:noFill/>
            <a:miter lim="800000"/>
            <a:headEnd/>
            <a:tailEnd/>
          </a:ln>
          <a:effectLst/>
        </p:spPr>
        <p:txBody>
          <a:bodyPr wrap="none">
            <a:spAutoFit/>
          </a:bodyPr>
          <a:lstStyle/>
          <a:p>
            <a:r>
              <a:rPr lang="en-US" altLang="ja-JP" sz="1800" b="1">
                <a:solidFill>
                  <a:srgbClr val="FF0000"/>
                </a:solidFill>
                <a:latin typeface="Agilent TT Cond" pitchFamily="34" charset="0"/>
              </a:rPr>
              <a:t>WRITE</a:t>
            </a:r>
          </a:p>
        </p:txBody>
      </p:sp>
      <p:sp>
        <p:nvSpPr>
          <p:cNvPr id="11" name="Text Box 22"/>
          <p:cNvSpPr txBox="1">
            <a:spLocks noChangeArrowheads="1"/>
          </p:cNvSpPr>
          <p:nvPr/>
        </p:nvSpPr>
        <p:spPr bwMode="auto">
          <a:xfrm>
            <a:off x="4067175" y="4005263"/>
            <a:ext cx="705642" cy="369332"/>
          </a:xfrm>
          <a:prstGeom prst="rect">
            <a:avLst/>
          </a:prstGeom>
          <a:noFill/>
          <a:ln w="9525">
            <a:noFill/>
            <a:miter lim="800000"/>
            <a:headEnd/>
            <a:tailEnd/>
          </a:ln>
          <a:effectLst/>
        </p:spPr>
        <p:txBody>
          <a:bodyPr wrap="none">
            <a:spAutoFit/>
          </a:bodyPr>
          <a:lstStyle/>
          <a:p>
            <a:r>
              <a:rPr lang="en-US" altLang="ja-JP" sz="1800" b="1">
                <a:solidFill>
                  <a:srgbClr val="0000FF"/>
                </a:solidFill>
                <a:latin typeface="Agilent TT Cond" pitchFamily="34" charset="0"/>
              </a:rPr>
              <a:t>READ</a:t>
            </a:r>
          </a:p>
        </p:txBody>
      </p:sp>
      <p:sp>
        <p:nvSpPr>
          <p:cNvPr id="12"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Type of DRAM’s Signals</a:t>
            </a:r>
            <a:endParaRPr kumimoji="1" lang="ja-JP" altLang="en-US"/>
          </a:p>
        </p:txBody>
      </p:sp>
      <p:pic>
        <p:nvPicPr>
          <p:cNvPr id="11" name="Picture 6"/>
          <p:cNvPicPr>
            <a:picLocks noChangeAspect="1" noChangeArrowheads="1"/>
          </p:cNvPicPr>
          <p:nvPr/>
        </p:nvPicPr>
        <p:blipFill>
          <a:blip r:embed="rId2" cstate="print"/>
          <a:srcRect/>
          <a:stretch>
            <a:fillRect/>
          </a:stretch>
        </p:blipFill>
        <p:spPr bwMode="auto">
          <a:xfrm>
            <a:off x="144859" y="728364"/>
            <a:ext cx="2761303" cy="3805432"/>
          </a:xfrm>
          <a:prstGeom prst="rect">
            <a:avLst/>
          </a:prstGeom>
          <a:noFill/>
          <a:ln w="9525">
            <a:noFill/>
            <a:miter lim="800000"/>
            <a:headEnd/>
            <a:tailEnd/>
          </a:ln>
          <a:effectLst/>
        </p:spPr>
      </p:pic>
      <p:sp>
        <p:nvSpPr>
          <p:cNvPr id="12" name="Text Box 7"/>
          <p:cNvSpPr txBox="1">
            <a:spLocks noChangeArrowheads="1"/>
          </p:cNvSpPr>
          <p:nvPr/>
        </p:nvSpPr>
        <p:spPr bwMode="auto">
          <a:xfrm>
            <a:off x="3135086" y="673871"/>
            <a:ext cx="5827845" cy="1934376"/>
          </a:xfrm>
          <a:prstGeom prst="rect">
            <a:avLst/>
          </a:prstGeom>
          <a:noFill/>
          <a:ln w="9525">
            <a:noFill/>
            <a:miter lim="800000"/>
            <a:headEnd/>
            <a:tailEnd/>
          </a:ln>
          <a:effectLst/>
        </p:spPr>
        <p:txBody>
          <a:bodyPr wrap="square">
            <a:spAutoFit/>
          </a:bodyPr>
          <a:lstStyle/>
          <a:p>
            <a:pPr>
              <a:spcAft>
                <a:spcPct val="5000"/>
              </a:spcAft>
            </a:pPr>
            <a:r>
              <a:rPr lang="en-US" altLang="ja-JP" b="1" u="sng" dirty="0" smtClean="0">
                <a:solidFill>
                  <a:schemeClr val="hlink"/>
                </a:solidFill>
                <a:latin typeface="Agilent TT Cond" pitchFamily="34" charset="0"/>
              </a:rPr>
              <a:t>Address Signals</a:t>
            </a:r>
            <a:endParaRPr lang="ja-JP" altLang="en-US" b="1" u="sng">
              <a:solidFill>
                <a:schemeClr val="hlink"/>
              </a:solidFill>
              <a:latin typeface="Agilent TT Cond" pitchFamily="34" charset="0"/>
            </a:endParaRPr>
          </a:p>
          <a:p>
            <a:pPr>
              <a:spcAft>
                <a:spcPct val="5000"/>
              </a:spcAft>
              <a:buClr>
                <a:schemeClr val="hlink"/>
              </a:buClr>
              <a:buSzPct val="80000"/>
              <a:buFont typeface="Wingdings" pitchFamily="2" charset="2"/>
              <a:buChar char="u"/>
            </a:pPr>
            <a:r>
              <a:rPr lang="en-US" altLang="ja-JP" sz="1400" dirty="0" smtClean="0">
                <a:latin typeface="Agilent TT Cond" pitchFamily="34" charset="0"/>
              </a:rPr>
              <a:t> </a:t>
            </a:r>
            <a:r>
              <a:rPr lang="en-US" altLang="ja-JP" sz="1400" b="1" dirty="0" smtClean="0">
                <a:latin typeface="Agilent TT Cond" pitchFamily="34" charset="0"/>
              </a:rPr>
              <a:t>A0</a:t>
            </a:r>
            <a:r>
              <a:rPr lang="en-US" altLang="ja-JP" sz="1400" b="1" dirty="0">
                <a:latin typeface="Agilent TT Cond" pitchFamily="34" charset="0"/>
              </a:rPr>
              <a:t>, A1, A2, </a:t>
            </a:r>
            <a:r>
              <a:rPr lang="en-US" altLang="ja-JP" sz="1400" b="1" dirty="0" smtClean="0">
                <a:latin typeface="Agilent TT Cond" pitchFamily="34" charset="0"/>
              </a:rPr>
              <a:t>A3… </a:t>
            </a:r>
            <a:r>
              <a:rPr lang="en-US" altLang="ja-JP" sz="1400" dirty="0" smtClean="0">
                <a:latin typeface="Agilent TT Cond" pitchFamily="34" charset="0"/>
              </a:rPr>
              <a:t>around 13 to 15 signals.</a:t>
            </a:r>
            <a:r>
              <a:rPr lang="ja-JP" altLang="en-US" sz="1400" smtClean="0">
                <a:latin typeface="Agilent TT Cond" pitchFamily="34" charset="0"/>
              </a:rPr>
              <a:t> </a:t>
            </a:r>
            <a:endParaRPr lang="ja-JP" altLang="en-US" sz="1400" b="1" u="sng">
              <a:latin typeface="Agilent TT Cond" pitchFamily="34" charset="0"/>
            </a:endParaRPr>
          </a:p>
          <a:p>
            <a:pPr>
              <a:spcAft>
                <a:spcPct val="5000"/>
              </a:spcAft>
              <a:buClr>
                <a:schemeClr val="hlink"/>
              </a:buClr>
              <a:buSzPct val="80000"/>
              <a:buFont typeface="Wingdings" pitchFamily="2" charset="2"/>
              <a:buChar char="u"/>
            </a:pPr>
            <a:r>
              <a:rPr lang="ja-JP" altLang="en-US" sz="1400" smtClean="0">
                <a:latin typeface="Agilent TT Cond" pitchFamily="34" charset="0"/>
              </a:rPr>
              <a:t> </a:t>
            </a:r>
            <a:r>
              <a:rPr lang="en-US" altLang="ja-JP" sz="1400" dirty="0" smtClean="0">
                <a:latin typeface="Agilent TT Cond" pitchFamily="34" charset="0"/>
              </a:rPr>
              <a:t>Specify the address of the DRAM, where to read and where to write</a:t>
            </a:r>
            <a:endParaRPr lang="ja-JP" altLang="en-US" sz="1400" smtClean="0">
              <a:latin typeface="Agilent TT Cond" pitchFamily="34" charset="0"/>
            </a:endParaRPr>
          </a:p>
          <a:p>
            <a:pPr>
              <a:spcAft>
                <a:spcPct val="5000"/>
              </a:spcAft>
              <a:buClr>
                <a:schemeClr val="hlink"/>
              </a:buClr>
              <a:buSzPct val="80000"/>
              <a:buFont typeface="Wingdings" pitchFamily="2" charset="2"/>
              <a:buChar char="u"/>
            </a:pPr>
            <a:r>
              <a:rPr lang="ja-JP" altLang="en-US" sz="1400" smtClean="0">
                <a:latin typeface="Agilent TT Cond" pitchFamily="34" charset="0"/>
              </a:rPr>
              <a:t> </a:t>
            </a:r>
            <a:r>
              <a:rPr lang="en-US" altLang="ja-JP" sz="1400" dirty="0" smtClean="0">
                <a:latin typeface="Agilent TT Cond" pitchFamily="34" charset="0"/>
              </a:rPr>
              <a:t>During the initialization, setup the resisters by the combination of highs/lows of the address signals.</a:t>
            </a:r>
            <a:r>
              <a:rPr lang="ja-JP" altLang="en-US" sz="1400" smtClean="0">
                <a:latin typeface="Agilent TT Cond" pitchFamily="34" charset="0"/>
              </a:rPr>
              <a:t> </a:t>
            </a:r>
          </a:p>
          <a:p>
            <a:pPr>
              <a:spcAft>
                <a:spcPct val="5000"/>
              </a:spcAft>
              <a:buClr>
                <a:schemeClr val="hlink"/>
              </a:buClr>
              <a:buSzPct val="80000"/>
              <a:buFont typeface="Wingdings" pitchFamily="2" charset="2"/>
              <a:buChar char="u"/>
            </a:pPr>
            <a:r>
              <a:rPr lang="en-US" altLang="ja-JP" sz="1400" dirty="0" smtClean="0">
                <a:latin typeface="Agilent TT Cond" pitchFamily="34" charset="0"/>
              </a:rPr>
              <a:t>/CS:  Chip Select.  When multiple DRAMs shares the same data line, determine which chip to be specified.</a:t>
            </a:r>
            <a:endParaRPr lang="ja-JP" altLang="en-US" sz="1400" smtClean="0">
              <a:latin typeface="Agilent TT Cond" pitchFamily="34" charset="0"/>
            </a:endParaRPr>
          </a:p>
          <a:p>
            <a:pPr>
              <a:spcAft>
                <a:spcPct val="5000"/>
              </a:spcAft>
              <a:buClr>
                <a:schemeClr val="hlink"/>
              </a:buClr>
              <a:buSzPct val="80000"/>
              <a:buFont typeface="Wingdings" pitchFamily="2" charset="2"/>
              <a:buChar char="u"/>
            </a:pPr>
            <a:r>
              <a:rPr lang="en-US" altLang="ja-JP" sz="1400" dirty="0" smtClean="0">
                <a:latin typeface="Agilent TT Cond" pitchFamily="34" charset="0"/>
              </a:rPr>
              <a:t>BA0, BA1, BA2:  </a:t>
            </a:r>
            <a:r>
              <a:rPr lang="ja-JP" altLang="en-US" sz="1400">
                <a:latin typeface="Agilent TT Cond" pitchFamily="34" charset="0"/>
              </a:rPr>
              <a:t>　</a:t>
            </a:r>
            <a:r>
              <a:rPr lang="en-US" altLang="ja-JP" sz="1400" dirty="0">
                <a:latin typeface="Agilent TT Cond" pitchFamily="34" charset="0"/>
              </a:rPr>
              <a:t>Bank </a:t>
            </a:r>
            <a:r>
              <a:rPr lang="en-US" altLang="ja-JP" sz="1400" dirty="0" smtClean="0">
                <a:latin typeface="Agilent TT Cond" pitchFamily="34" charset="0"/>
              </a:rPr>
              <a:t>Address.  Specify which bank is used.</a:t>
            </a:r>
            <a:r>
              <a:rPr lang="ja-JP" altLang="en-US" sz="1400" smtClean="0">
                <a:latin typeface="Agilent TT Cond" pitchFamily="34" charset="0"/>
              </a:rPr>
              <a:t> </a:t>
            </a:r>
            <a:endParaRPr lang="ja-JP" altLang="en-US" sz="1400">
              <a:latin typeface="Agilent TT Cond" pitchFamily="34" charset="0"/>
            </a:endParaRPr>
          </a:p>
        </p:txBody>
      </p:sp>
      <p:sp>
        <p:nvSpPr>
          <p:cNvPr id="13" name="Text Box 8"/>
          <p:cNvSpPr txBox="1">
            <a:spLocks noChangeArrowheads="1"/>
          </p:cNvSpPr>
          <p:nvPr/>
        </p:nvSpPr>
        <p:spPr bwMode="auto">
          <a:xfrm>
            <a:off x="87871" y="4519613"/>
            <a:ext cx="4487126" cy="1729704"/>
          </a:xfrm>
          <a:prstGeom prst="rect">
            <a:avLst/>
          </a:prstGeom>
          <a:noFill/>
          <a:ln w="9525">
            <a:noFill/>
            <a:miter lim="800000"/>
            <a:headEnd/>
            <a:tailEnd/>
          </a:ln>
          <a:effectLst/>
        </p:spPr>
        <p:txBody>
          <a:bodyPr wrap="none">
            <a:spAutoFit/>
          </a:bodyPr>
          <a:lstStyle/>
          <a:p>
            <a:pPr>
              <a:spcAft>
                <a:spcPct val="5000"/>
              </a:spcAft>
            </a:pPr>
            <a:r>
              <a:rPr lang="en-US" altLang="ja-JP" b="1" u="sng" dirty="0" smtClean="0">
                <a:solidFill>
                  <a:srgbClr val="0000FF"/>
                </a:solidFill>
                <a:latin typeface="Agilent TT Cond" pitchFamily="34" charset="0"/>
              </a:rPr>
              <a:t>Data Signals</a:t>
            </a:r>
            <a:r>
              <a:rPr lang="ja-JP" altLang="en-US" b="1" u="sng" smtClean="0">
                <a:solidFill>
                  <a:srgbClr val="0000FF"/>
                </a:solidFill>
                <a:latin typeface="Agilent TT Cond" pitchFamily="34" charset="0"/>
              </a:rPr>
              <a:t> </a:t>
            </a:r>
            <a:endParaRPr lang="ja-JP" altLang="en-US" b="1" u="sng">
              <a:solidFill>
                <a:srgbClr val="0000FF"/>
              </a:solidFill>
              <a:latin typeface="Agilent TT Cond" pitchFamily="34" charset="0"/>
            </a:endParaRPr>
          </a:p>
          <a:p>
            <a:pPr>
              <a:spcAft>
                <a:spcPct val="5000"/>
              </a:spcAft>
              <a:buClr>
                <a:srgbClr val="0000FF"/>
              </a:buClr>
              <a:buSzPct val="80000"/>
              <a:buFont typeface="Wingdings" pitchFamily="2" charset="2"/>
              <a:buChar char="u"/>
            </a:pPr>
            <a:r>
              <a:rPr lang="en-US" altLang="ja-JP" sz="1400" b="1" dirty="0">
                <a:latin typeface="Agilent TT Cond" pitchFamily="34" charset="0"/>
              </a:rPr>
              <a:t>DQ0, DQ1, DQ2, </a:t>
            </a:r>
            <a:r>
              <a:rPr lang="en-US" altLang="ja-JP" sz="1400" b="1" dirty="0" smtClean="0">
                <a:latin typeface="Agilent TT Cond" pitchFamily="34" charset="0"/>
              </a:rPr>
              <a:t>DQ3… </a:t>
            </a:r>
            <a:r>
              <a:rPr lang="en-US" altLang="ja-JP" sz="1400" dirty="0" smtClean="0">
                <a:latin typeface="Agilent TT Cond" pitchFamily="34" charset="0"/>
              </a:rPr>
              <a:t>etc.</a:t>
            </a:r>
            <a:r>
              <a:rPr lang="ja-JP" altLang="en-US" sz="1400" smtClean="0">
                <a:latin typeface="Agilent TT Cond" pitchFamily="34" charset="0"/>
              </a:rPr>
              <a:t> </a:t>
            </a:r>
            <a:endParaRPr lang="en-US" altLang="ja-JP" sz="1400" dirty="0" smtClean="0">
              <a:latin typeface="Agilent TT Cond" pitchFamily="34" charset="0"/>
            </a:endParaRPr>
          </a:p>
          <a:p>
            <a:pPr>
              <a:spcAft>
                <a:spcPct val="5000"/>
              </a:spcAft>
              <a:buClr>
                <a:srgbClr val="0000FF"/>
              </a:buClr>
              <a:buSzPct val="80000"/>
            </a:pPr>
            <a:r>
              <a:rPr lang="en-US" altLang="ja-JP" sz="1400" dirty="0" smtClean="0">
                <a:latin typeface="Agilent TT Cond" pitchFamily="34" charset="0"/>
              </a:rPr>
              <a:t>   8 lines if x8, 16 lines if x 16.  Standard DIMMs are 64 lines.</a:t>
            </a:r>
            <a:r>
              <a:rPr lang="ja-JP" altLang="en-US" sz="1400" smtClean="0">
                <a:latin typeface="Agilent TT Cond" pitchFamily="34" charset="0"/>
              </a:rPr>
              <a:t> </a:t>
            </a:r>
            <a:endParaRPr lang="ja-JP" altLang="en-US" sz="1400" b="1" u="sng">
              <a:latin typeface="Agilent TT Cond" pitchFamily="34" charset="0"/>
            </a:endParaRPr>
          </a:p>
          <a:p>
            <a:pPr>
              <a:spcAft>
                <a:spcPct val="5000"/>
              </a:spcAft>
              <a:buClr>
                <a:srgbClr val="0000FF"/>
              </a:buClr>
              <a:buSzPct val="80000"/>
              <a:buFont typeface="Wingdings" pitchFamily="2" charset="2"/>
              <a:buChar char="u"/>
            </a:pPr>
            <a:r>
              <a:rPr lang="en-US" altLang="ja-JP" sz="1400" b="1" dirty="0" smtClean="0">
                <a:latin typeface="Agilent TT Cond" pitchFamily="34" charset="0"/>
              </a:rPr>
              <a:t>Differential DQS </a:t>
            </a:r>
            <a:r>
              <a:rPr lang="en-US" altLang="ja-JP" sz="1400" dirty="0" smtClean="0">
                <a:latin typeface="Agilent TT Cond" pitchFamily="34" charset="0"/>
              </a:rPr>
              <a:t>(LDQS, UDQS</a:t>
            </a:r>
            <a:r>
              <a:rPr lang="ja-JP" altLang="en-US" sz="1400" smtClean="0">
                <a:latin typeface="Agilent TT Cond" pitchFamily="34" charset="0"/>
              </a:rPr>
              <a:t> </a:t>
            </a:r>
            <a:r>
              <a:rPr lang="en-US" altLang="ja-JP" sz="1400" dirty="0" smtClean="0">
                <a:latin typeface="Agilent TT Cond" pitchFamily="34" charset="0"/>
              </a:rPr>
              <a:t>or DQS0</a:t>
            </a:r>
            <a:r>
              <a:rPr lang="en-US" altLang="ja-JP" sz="1400" dirty="0">
                <a:latin typeface="Agilent TT Cond" pitchFamily="34" charset="0"/>
              </a:rPr>
              <a:t>, DQS1</a:t>
            </a:r>
            <a:r>
              <a:rPr lang="en-US" altLang="ja-JP" sz="1400" dirty="0" smtClean="0">
                <a:latin typeface="Agilent TT Cond" pitchFamily="34" charset="0"/>
              </a:rPr>
              <a:t>…</a:t>
            </a:r>
            <a:r>
              <a:rPr lang="en-US" altLang="ja-JP" sz="1400" dirty="0">
                <a:latin typeface="Agilent TT Cond" pitchFamily="34" charset="0"/>
              </a:rPr>
              <a:t>)</a:t>
            </a:r>
            <a:r>
              <a:rPr lang="ja-JP" altLang="en-US" sz="1400" smtClean="0">
                <a:latin typeface="Agilent TT Cond" pitchFamily="34" charset="0"/>
              </a:rPr>
              <a:t> </a:t>
            </a:r>
            <a:endParaRPr lang="en-US" altLang="ja-JP" sz="1400" dirty="0" smtClean="0">
              <a:latin typeface="Agilent TT Cond" pitchFamily="34" charset="0"/>
            </a:endParaRPr>
          </a:p>
          <a:p>
            <a:pPr>
              <a:spcAft>
                <a:spcPct val="5000"/>
              </a:spcAft>
              <a:buClr>
                <a:srgbClr val="0000FF"/>
              </a:buClr>
              <a:buSzPct val="80000"/>
            </a:pPr>
            <a:r>
              <a:rPr lang="en-US" altLang="ja-JP" sz="1400" dirty="0" smtClean="0">
                <a:latin typeface="Agilent TT Cond" pitchFamily="34" charset="0"/>
              </a:rPr>
              <a:t>   Clock for DQ (data), strobe signal.  1 DQS per 8 DQs.</a:t>
            </a:r>
            <a:r>
              <a:rPr lang="ja-JP" altLang="en-US" sz="1400" smtClean="0">
                <a:latin typeface="Agilent TT Cond" pitchFamily="34" charset="0"/>
              </a:rPr>
              <a:t> </a:t>
            </a:r>
            <a:endParaRPr lang="ja-JP" altLang="en-US" sz="1400">
              <a:latin typeface="Agilent TT Cond" pitchFamily="34" charset="0"/>
            </a:endParaRPr>
          </a:p>
          <a:p>
            <a:pPr>
              <a:spcAft>
                <a:spcPct val="5000"/>
              </a:spcAft>
              <a:buClr>
                <a:srgbClr val="0000FF"/>
              </a:buClr>
              <a:buSzPct val="80000"/>
              <a:buFont typeface="Wingdings" pitchFamily="2" charset="2"/>
              <a:buChar char="u"/>
            </a:pPr>
            <a:r>
              <a:rPr lang="en-US" altLang="ja-JP" sz="1400" b="1" dirty="0">
                <a:latin typeface="Agilent TT Cond" pitchFamily="34" charset="0"/>
              </a:rPr>
              <a:t>DM</a:t>
            </a:r>
          </a:p>
          <a:p>
            <a:pPr>
              <a:spcAft>
                <a:spcPct val="5000"/>
              </a:spcAft>
              <a:buClr>
                <a:schemeClr val="hlink"/>
              </a:buClr>
              <a:buSzPct val="80000"/>
              <a:buFont typeface="Wingdings" pitchFamily="2" charset="2"/>
              <a:buNone/>
            </a:pPr>
            <a:r>
              <a:rPr lang="en-US" altLang="ja-JP" sz="1400" dirty="0">
                <a:latin typeface="Agilent TT Cond" pitchFamily="34" charset="0"/>
              </a:rPr>
              <a:t>       Data </a:t>
            </a:r>
            <a:r>
              <a:rPr lang="en-US" altLang="ja-JP" sz="1400" dirty="0" smtClean="0">
                <a:latin typeface="Agilent TT Cond" pitchFamily="34" charset="0"/>
              </a:rPr>
              <a:t>Mask signal.  DQ is valid only DM is High (Write)</a:t>
            </a:r>
            <a:r>
              <a:rPr lang="ja-JP" altLang="en-US" sz="1400" smtClean="0">
                <a:latin typeface="Agilent TT Cond" pitchFamily="34" charset="0"/>
              </a:rPr>
              <a:t>  </a:t>
            </a:r>
            <a:endParaRPr lang="ja-JP" altLang="en-US" sz="1400">
              <a:latin typeface="Agilent TT Cond" pitchFamily="34" charset="0"/>
            </a:endParaRPr>
          </a:p>
        </p:txBody>
      </p:sp>
      <p:sp>
        <p:nvSpPr>
          <p:cNvPr id="14" name="Text Box 9"/>
          <p:cNvSpPr txBox="1">
            <a:spLocks noChangeArrowheads="1"/>
          </p:cNvSpPr>
          <p:nvPr/>
        </p:nvSpPr>
        <p:spPr bwMode="auto">
          <a:xfrm>
            <a:off x="3143794" y="2635387"/>
            <a:ext cx="5889369" cy="2171364"/>
          </a:xfrm>
          <a:prstGeom prst="rect">
            <a:avLst/>
          </a:prstGeom>
          <a:noFill/>
          <a:ln w="9525">
            <a:noFill/>
            <a:miter lim="800000"/>
            <a:headEnd/>
            <a:tailEnd/>
          </a:ln>
          <a:effectLst/>
        </p:spPr>
        <p:txBody>
          <a:bodyPr wrap="square">
            <a:spAutoFit/>
          </a:bodyPr>
          <a:lstStyle/>
          <a:p>
            <a:pPr>
              <a:spcAft>
                <a:spcPct val="5000"/>
              </a:spcAft>
            </a:pPr>
            <a:r>
              <a:rPr lang="en-US" altLang="ja-JP" b="1" u="sng" dirty="0" smtClean="0">
                <a:solidFill>
                  <a:srgbClr val="FF0000"/>
                </a:solidFill>
                <a:latin typeface="Agilent TT Cond" pitchFamily="34" charset="0"/>
              </a:rPr>
              <a:t>Command Signals</a:t>
            </a:r>
            <a:r>
              <a:rPr lang="ja-JP" altLang="en-US" b="1" u="sng" smtClean="0">
                <a:solidFill>
                  <a:srgbClr val="FF0000"/>
                </a:solidFill>
                <a:latin typeface="Agilent TT Cond" pitchFamily="34" charset="0"/>
              </a:rPr>
              <a:t> </a:t>
            </a:r>
            <a:endParaRPr lang="ja-JP" altLang="en-US" b="1" u="sng">
              <a:solidFill>
                <a:srgbClr val="FF0000"/>
              </a:solidFill>
              <a:latin typeface="Agilent TT Cond" pitchFamily="34" charset="0"/>
            </a:endParaRPr>
          </a:p>
          <a:p>
            <a:pPr>
              <a:spcAft>
                <a:spcPct val="5000"/>
              </a:spcAft>
              <a:buClr>
                <a:srgbClr val="FF0000"/>
              </a:buClr>
              <a:buSzPct val="80000"/>
              <a:buFont typeface="Wingdings" pitchFamily="2" charset="2"/>
              <a:buChar char="u"/>
            </a:pPr>
            <a:r>
              <a:rPr lang="en-US" altLang="ja-JP" sz="1400" b="1" dirty="0" smtClean="0">
                <a:latin typeface="Agilent TT Cond" pitchFamily="34" charset="0"/>
              </a:rPr>
              <a:t>CK</a:t>
            </a:r>
            <a:r>
              <a:rPr lang="ja-JP" altLang="en-US" sz="1400" smtClean="0">
                <a:latin typeface="Agilent TT Cond" pitchFamily="34" charset="0"/>
              </a:rPr>
              <a:t> </a:t>
            </a:r>
            <a:r>
              <a:rPr lang="en-US" altLang="ja-JP" sz="1400" dirty="0" smtClean="0">
                <a:latin typeface="Agilent TT Cond" pitchFamily="34" charset="0"/>
              </a:rPr>
              <a:t>(differential clock)</a:t>
            </a:r>
            <a:endParaRPr lang="ja-JP" altLang="en-US" sz="1400">
              <a:latin typeface="Agilent TT Cond" pitchFamily="34" charset="0"/>
            </a:endParaRPr>
          </a:p>
          <a:p>
            <a:pPr>
              <a:spcAft>
                <a:spcPct val="5000"/>
              </a:spcAft>
              <a:buClr>
                <a:srgbClr val="FF0000"/>
              </a:buClr>
              <a:buSzPct val="80000"/>
              <a:buFont typeface="Wingdings" pitchFamily="2" charset="2"/>
              <a:buChar char="u"/>
            </a:pPr>
            <a:r>
              <a:rPr lang="en-US" altLang="ja-JP" sz="1400" b="1" dirty="0">
                <a:latin typeface="Agilent TT Cond" pitchFamily="34" charset="0"/>
              </a:rPr>
              <a:t>/</a:t>
            </a:r>
            <a:r>
              <a:rPr lang="en-US" altLang="ja-JP" sz="1400" b="1" dirty="0" smtClean="0">
                <a:latin typeface="Agilent TT Cond" pitchFamily="34" charset="0"/>
              </a:rPr>
              <a:t>RAS,RAS# </a:t>
            </a:r>
            <a:r>
              <a:rPr lang="en-US" altLang="ja-JP" sz="1400" dirty="0" smtClean="0">
                <a:latin typeface="Agilent TT Cond" pitchFamily="34" charset="0"/>
              </a:rPr>
              <a:t>(Row Address Strobe), </a:t>
            </a:r>
            <a:r>
              <a:rPr lang="en-US" altLang="ja-JP" sz="1400" b="1" dirty="0">
                <a:latin typeface="Agilent TT Cond" pitchFamily="34" charset="0"/>
              </a:rPr>
              <a:t>/</a:t>
            </a:r>
            <a:r>
              <a:rPr lang="en-US" altLang="ja-JP" sz="1400" b="1" dirty="0" smtClean="0">
                <a:latin typeface="Agilent TT Cond" pitchFamily="34" charset="0"/>
              </a:rPr>
              <a:t>CAS.CAS# </a:t>
            </a:r>
            <a:r>
              <a:rPr lang="en-US" altLang="ja-JP" sz="1400" dirty="0" smtClean="0">
                <a:latin typeface="Agilent TT Cond" pitchFamily="34" charset="0"/>
              </a:rPr>
              <a:t>(Colum Address Strobe), </a:t>
            </a:r>
            <a:r>
              <a:rPr lang="en-US" altLang="ja-JP" sz="1400" b="1" dirty="0">
                <a:latin typeface="Agilent TT Cond" pitchFamily="34" charset="0"/>
              </a:rPr>
              <a:t>/</a:t>
            </a:r>
            <a:r>
              <a:rPr lang="en-US" altLang="ja-JP" sz="1400" b="1" dirty="0" smtClean="0">
                <a:latin typeface="Agilent TT Cond" pitchFamily="34" charset="0"/>
              </a:rPr>
              <a:t>WE </a:t>
            </a:r>
            <a:r>
              <a:rPr lang="en-US" altLang="ja-JP" sz="1400" dirty="0" smtClean="0">
                <a:latin typeface="Agilent TT Cond" pitchFamily="34" charset="0"/>
              </a:rPr>
              <a:t>(Write Enabled):  Command is determined by the combination of these 3 signals</a:t>
            </a:r>
            <a:endParaRPr lang="ja-JP" altLang="en-US" sz="1400" b="1" u="sng">
              <a:latin typeface="Agilent TT Cond" pitchFamily="34" charset="0"/>
            </a:endParaRPr>
          </a:p>
          <a:p>
            <a:pPr>
              <a:spcAft>
                <a:spcPct val="5000"/>
              </a:spcAft>
              <a:buClr>
                <a:srgbClr val="FF0000"/>
              </a:buClr>
              <a:buSzPct val="80000"/>
              <a:buFont typeface="Wingdings" pitchFamily="2" charset="2"/>
              <a:buChar char="u"/>
            </a:pPr>
            <a:r>
              <a:rPr lang="en-US" altLang="ja-JP" sz="1400" b="1" dirty="0" smtClean="0">
                <a:latin typeface="Agilent TT Cond" pitchFamily="34" charset="0"/>
              </a:rPr>
              <a:t>CKE</a:t>
            </a:r>
            <a:r>
              <a:rPr lang="en-US" altLang="ja-JP" sz="1400" dirty="0" smtClean="0">
                <a:latin typeface="Agilent TT Cond" pitchFamily="34" charset="0"/>
              </a:rPr>
              <a:t> (clock enable)</a:t>
            </a:r>
            <a:endParaRPr lang="ja-JP" altLang="en-US" sz="1400">
              <a:latin typeface="Agilent TT Cond" pitchFamily="34" charset="0"/>
            </a:endParaRPr>
          </a:p>
          <a:p>
            <a:pPr>
              <a:spcAft>
                <a:spcPct val="5000"/>
              </a:spcAft>
              <a:buClr>
                <a:srgbClr val="FF0000"/>
              </a:buClr>
              <a:buSzPct val="80000"/>
              <a:buFont typeface="Wingdings" pitchFamily="2" charset="2"/>
              <a:buChar char="u"/>
            </a:pPr>
            <a:r>
              <a:rPr lang="en-US" altLang="ja-JP" sz="1400" dirty="0">
                <a:latin typeface="Agilent TT Cond" pitchFamily="34" charset="0"/>
              </a:rPr>
              <a:t>VDD, VDDQ, </a:t>
            </a:r>
            <a:r>
              <a:rPr lang="en-US" altLang="ja-JP" sz="1400" dirty="0" err="1">
                <a:latin typeface="Agilent TT Cond" pitchFamily="34" charset="0"/>
              </a:rPr>
              <a:t>Vref</a:t>
            </a:r>
            <a:r>
              <a:rPr lang="en-US" altLang="ja-JP" sz="1400" dirty="0">
                <a:latin typeface="Agilent TT Cond" pitchFamily="34" charset="0"/>
              </a:rPr>
              <a:t>, </a:t>
            </a:r>
            <a:r>
              <a:rPr lang="en-US" altLang="ja-JP" sz="1400" dirty="0" smtClean="0">
                <a:latin typeface="Agilent TT Cond" pitchFamily="34" charset="0"/>
              </a:rPr>
              <a:t>VDDL</a:t>
            </a:r>
            <a:r>
              <a:rPr lang="ja-JP" altLang="en-US" sz="1400" smtClean="0">
                <a:latin typeface="Agilent TT Cond" pitchFamily="34" charset="0"/>
              </a:rPr>
              <a:t> </a:t>
            </a:r>
            <a:r>
              <a:rPr lang="en-US" altLang="ja-JP" sz="1400" dirty="0" smtClean="0">
                <a:latin typeface="Agilent TT Cond" pitchFamily="34" charset="0"/>
              </a:rPr>
              <a:t>(voltage level of each)</a:t>
            </a:r>
            <a:r>
              <a:rPr lang="ja-JP" altLang="en-US" sz="1400" smtClean="0">
                <a:latin typeface="Agilent TT Cond" pitchFamily="34" charset="0"/>
              </a:rPr>
              <a:t> </a:t>
            </a:r>
            <a:endParaRPr lang="ja-JP" altLang="en-US" sz="1400">
              <a:latin typeface="Agilent TT Cond" pitchFamily="34" charset="0"/>
            </a:endParaRPr>
          </a:p>
          <a:p>
            <a:pPr>
              <a:spcAft>
                <a:spcPct val="5000"/>
              </a:spcAft>
              <a:buClr>
                <a:srgbClr val="FF0000"/>
              </a:buClr>
              <a:buSzPct val="80000"/>
              <a:buFont typeface="Wingdings" pitchFamily="2" charset="2"/>
              <a:buChar char="u"/>
            </a:pPr>
            <a:r>
              <a:rPr lang="en-US" altLang="ja-JP" sz="1400" dirty="0">
                <a:latin typeface="Agilent TT Cond" pitchFamily="34" charset="0"/>
              </a:rPr>
              <a:t>VSS, VSSQ, </a:t>
            </a:r>
            <a:r>
              <a:rPr lang="en-US" altLang="ja-JP" sz="1400" dirty="0" smtClean="0">
                <a:latin typeface="Agilent TT Cond" pitchFamily="34" charset="0"/>
              </a:rPr>
              <a:t>VSSDL (grounds)</a:t>
            </a:r>
            <a:r>
              <a:rPr lang="ja-JP" altLang="en-US" sz="1400" smtClean="0">
                <a:latin typeface="Agilent TT Cond" pitchFamily="34" charset="0"/>
              </a:rPr>
              <a:t> </a:t>
            </a:r>
            <a:endParaRPr lang="ja-JP" altLang="en-US" sz="1400">
              <a:latin typeface="Agilent TT Cond" pitchFamily="34" charset="0"/>
            </a:endParaRPr>
          </a:p>
          <a:p>
            <a:pPr>
              <a:spcAft>
                <a:spcPct val="5000"/>
              </a:spcAft>
              <a:buClr>
                <a:srgbClr val="FF0000"/>
              </a:buClr>
              <a:buSzPct val="80000"/>
              <a:buFont typeface="Wingdings" pitchFamily="2" charset="2"/>
              <a:buChar char="u"/>
            </a:pPr>
            <a:r>
              <a:rPr lang="en-US" altLang="ja-JP" sz="1400" b="1" dirty="0" smtClean="0">
                <a:latin typeface="Agilent TT Cond" pitchFamily="34" charset="0"/>
              </a:rPr>
              <a:t>ODT</a:t>
            </a:r>
            <a:r>
              <a:rPr lang="en-US" altLang="ja-JP" sz="1400" dirty="0" smtClean="0">
                <a:latin typeface="Agilent TT Cond" pitchFamily="34" charset="0"/>
              </a:rPr>
              <a:t> (On Die Termination)</a:t>
            </a:r>
            <a:endParaRPr lang="en-US" altLang="ja-JP" sz="1400" dirty="0">
              <a:latin typeface="Agilent TT Cond" pitchFamily="34" charset="0"/>
            </a:endParaRPr>
          </a:p>
          <a:p>
            <a:pPr>
              <a:spcAft>
                <a:spcPct val="5000"/>
              </a:spcAft>
              <a:buClr>
                <a:srgbClr val="FF0000"/>
              </a:buClr>
              <a:buSzPct val="80000"/>
              <a:buFont typeface="Wingdings" pitchFamily="2" charset="2"/>
              <a:buChar char="u"/>
            </a:pPr>
            <a:r>
              <a:rPr lang="en-US" altLang="ja-JP" sz="1400" b="1" dirty="0" smtClean="0">
                <a:latin typeface="Agilent TT Cond" pitchFamily="34" charset="0"/>
              </a:rPr>
              <a:t>ZQ</a:t>
            </a:r>
            <a:endParaRPr lang="en-US" altLang="ja-JP" sz="1400" b="1" dirty="0">
              <a:latin typeface="Agilent TT Cond" pitchFamily="34" charset="0"/>
            </a:endParaRPr>
          </a:p>
        </p:txBody>
      </p:sp>
      <p:sp>
        <p:nvSpPr>
          <p:cNvPr id="15" name="Text Box 11"/>
          <p:cNvSpPr txBox="1">
            <a:spLocks noChangeArrowheads="1"/>
          </p:cNvSpPr>
          <p:nvPr/>
        </p:nvSpPr>
        <p:spPr bwMode="auto">
          <a:xfrm>
            <a:off x="4636859" y="4682932"/>
            <a:ext cx="4246675" cy="584775"/>
          </a:xfrm>
          <a:prstGeom prst="rect">
            <a:avLst/>
          </a:prstGeom>
          <a:noFill/>
          <a:ln w="9525">
            <a:noFill/>
            <a:miter lim="800000"/>
            <a:headEnd/>
            <a:tailEnd/>
          </a:ln>
          <a:effectLst/>
        </p:spPr>
        <p:txBody>
          <a:bodyPr wrap="none">
            <a:spAutoFit/>
          </a:bodyPr>
          <a:lstStyle/>
          <a:p>
            <a:r>
              <a:rPr lang="en-US" altLang="ja-JP" sz="1600" b="1" dirty="0" smtClean="0">
                <a:solidFill>
                  <a:srgbClr val="0000FF"/>
                </a:solidFill>
                <a:latin typeface="Agilent TT Cond" pitchFamily="34" charset="0"/>
              </a:rPr>
              <a:t>DQ (data) is in sync with DQS (Data Strobe)</a:t>
            </a:r>
            <a:endParaRPr lang="ja-JP" altLang="en-US" sz="1600" b="1" smtClean="0">
              <a:solidFill>
                <a:srgbClr val="0000FF"/>
              </a:solidFill>
              <a:latin typeface="Agilent TT Cond" pitchFamily="34" charset="0"/>
            </a:endParaRPr>
          </a:p>
          <a:p>
            <a:r>
              <a:rPr lang="en-US" altLang="ja-JP" sz="1600" b="1" dirty="0" smtClean="0">
                <a:solidFill>
                  <a:srgbClr val="FF0000"/>
                </a:solidFill>
                <a:latin typeface="Agilent TT Cond" pitchFamily="34" charset="0"/>
              </a:rPr>
              <a:t>Address/Command is in sync with the CK(Clock)</a:t>
            </a:r>
            <a:endParaRPr lang="ja-JP" altLang="en-US" sz="1600" b="1">
              <a:solidFill>
                <a:srgbClr val="FF0000"/>
              </a:solidFill>
              <a:latin typeface="Agilent TT Cond" pitchFamily="34" charset="0"/>
            </a:endParaRPr>
          </a:p>
        </p:txBody>
      </p:sp>
      <p:sp>
        <p:nvSpPr>
          <p:cNvPr id="16" name="Text Box 10"/>
          <p:cNvSpPr txBox="1">
            <a:spLocks noChangeArrowheads="1"/>
          </p:cNvSpPr>
          <p:nvPr/>
        </p:nvSpPr>
        <p:spPr bwMode="auto">
          <a:xfrm>
            <a:off x="4445252" y="5455800"/>
            <a:ext cx="4662535" cy="738664"/>
          </a:xfrm>
          <a:prstGeom prst="rect">
            <a:avLst/>
          </a:prstGeom>
          <a:noFill/>
          <a:ln w="28575">
            <a:solidFill>
              <a:srgbClr val="FF0000"/>
            </a:solidFill>
            <a:miter lim="800000"/>
            <a:headEnd/>
            <a:tailEnd/>
          </a:ln>
          <a:effectLst/>
        </p:spPr>
        <p:txBody>
          <a:bodyPr wrap="square">
            <a:spAutoFit/>
          </a:bodyPr>
          <a:lstStyle/>
          <a:p>
            <a:r>
              <a:rPr lang="en-US" altLang="ja-JP" sz="1400" dirty="0" smtClean="0">
                <a:latin typeface="Agilent TT Cond" pitchFamily="34" charset="0"/>
              </a:rPr>
              <a:t>Like CKE and ODT with no extra symbol, High</a:t>
            </a:r>
            <a:r>
              <a:rPr lang="ja-JP" altLang="en-US" sz="1400" smtClean="0">
                <a:latin typeface="Agilent TT Cond" pitchFamily="34" charset="0"/>
              </a:rPr>
              <a:t> </a:t>
            </a:r>
            <a:r>
              <a:rPr lang="en-US" altLang="ja-JP" sz="1400" dirty="0" smtClean="0">
                <a:latin typeface="Agilent TT Cond" pitchFamily="34" charset="0"/>
              </a:rPr>
              <a:t>= ON, Low = OFF</a:t>
            </a:r>
            <a:r>
              <a:rPr lang="en-US" altLang="ja-JP" sz="1400" dirty="0">
                <a:latin typeface="Agilent TT Cond" pitchFamily="34" charset="0"/>
              </a:rPr>
              <a:t>.</a:t>
            </a:r>
            <a:r>
              <a:rPr lang="ja-JP" altLang="en-US" sz="1400" smtClean="0">
                <a:latin typeface="Agilent TT Cond" pitchFamily="34" charset="0"/>
              </a:rPr>
              <a:t> </a:t>
            </a:r>
            <a:endParaRPr lang="ja-JP" altLang="en-US" sz="1400">
              <a:latin typeface="Agilent TT Cond" pitchFamily="34" charset="0"/>
            </a:endParaRPr>
          </a:p>
          <a:p>
            <a:r>
              <a:rPr lang="en-US" altLang="ja-JP" sz="1400" dirty="0" smtClean="0">
                <a:latin typeface="Agilent TT Cond" pitchFamily="34" charset="0"/>
              </a:rPr>
              <a:t>Like /RAS and /CS with “/”, High</a:t>
            </a:r>
            <a:r>
              <a:rPr lang="ja-JP" altLang="en-US" sz="1400" smtClean="0">
                <a:latin typeface="Agilent TT Cond" pitchFamily="34" charset="0"/>
              </a:rPr>
              <a:t> </a:t>
            </a:r>
            <a:r>
              <a:rPr lang="en-US" altLang="ja-JP" sz="1400" dirty="0" smtClean="0">
                <a:latin typeface="Agilent TT Cond" pitchFamily="34" charset="0"/>
              </a:rPr>
              <a:t>= OFF, Low</a:t>
            </a:r>
            <a:r>
              <a:rPr lang="ja-JP" altLang="en-US" sz="1400" smtClean="0">
                <a:latin typeface="Agilent TT Cond" pitchFamily="34" charset="0"/>
              </a:rPr>
              <a:t> </a:t>
            </a:r>
            <a:r>
              <a:rPr lang="en-US" altLang="ja-JP" sz="1400" dirty="0" smtClean="0">
                <a:latin typeface="Agilent TT Cond" pitchFamily="34" charset="0"/>
              </a:rPr>
              <a:t>= ON.  Sometimes they are written as RAS# or CS#.</a:t>
            </a:r>
            <a:r>
              <a:rPr lang="ja-JP" altLang="en-US" sz="1400" smtClean="0">
                <a:latin typeface="Agilent TT Cond" pitchFamily="34" charset="0"/>
              </a:rPr>
              <a:t>  </a:t>
            </a:r>
            <a:endParaRPr lang="ja-JP" altLang="en-US" sz="1400">
              <a:latin typeface="Agilent TT Cond" pitchFamily="34" charset="0"/>
            </a:endParaRPr>
          </a:p>
        </p:txBody>
      </p:sp>
      <p:sp>
        <p:nvSpPr>
          <p:cNvPr id="9"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Commands</a:t>
            </a:r>
            <a:endParaRPr kumimoji="1" lang="ja-JP" altLang="en-US"/>
          </a:p>
        </p:txBody>
      </p:sp>
      <p:grpSp>
        <p:nvGrpSpPr>
          <p:cNvPr id="4" name="Group 9"/>
          <p:cNvGrpSpPr>
            <a:grpSpLocks/>
          </p:cNvGrpSpPr>
          <p:nvPr/>
        </p:nvGrpSpPr>
        <p:grpSpPr bwMode="auto">
          <a:xfrm>
            <a:off x="203748" y="715225"/>
            <a:ext cx="5685576" cy="5486400"/>
            <a:chOff x="748" y="1434"/>
            <a:chExt cx="3150" cy="2314"/>
          </a:xfrm>
        </p:grpSpPr>
        <p:pic>
          <p:nvPicPr>
            <p:cNvPr id="5" name="Picture 6"/>
            <p:cNvPicPr>
              <a:picLocks noChangeAspect="1" noChangeArrowheads="1"/>
            </p:cNvPicPr>
            <p:nvPr/>
          </p:nvPicPr>
          <p:blipFill>
            <a:blip r:embed="rId2" cstate="print"/>
            <a:srcRect/>
            <a:stretch>
              <a:fillRect/>
            </a:stretch>
          </p:blipFill>
          <p:spPr bwMode="auto">
            <a:xfrm>
              <a:off x="748" y="1434"/>
              <a:ext cx="3150" cy="2310"/>
            </a:xfrm>
            <a:prstGeom prst="rect">
              <a:avLst/>
            </a:prstGeom>
            <a:noFill/>
            <a:ln w="9525">
              <a:noFill/>
              <a:miter lim="800000"/>
              <a:headEnd/>
              <a:tailEnd/>
            </a:ln>
            <a:effectLst/>
          </p:spPr>
        </p:pic>
        <p:sp>
          <p:nvSpPr>
            <p:cNvPr id="6" name="AutoShape 7"/>
            <p:cNvSpPr>
              <a:spLocks noChangeArrowheads="1"/>
            </p:cNvSpPr>
            <p:nvPr/>
          </p:nvSpPr>
          <p:spPr bwMode="auto">
            <a:xfrm>
              <a:off x="2381" y="1434"/>
              <a:ext cx="635" cy="2314"/>
            </a:xfrm>
            <a:prstGeom prst="roundRect">
              <a:avLst>
                <a:gd name="adj" fmla="val 16667"/>
              </a:avLst>
            </a:prstGeom>
            <a:solidFill>
              <a:srgbClr val="FFCC99">
                <a:alpha val="25000"/>
              </a:srgbClr>
            </a:solidFill>
            <a:ln w="9525">
              <a:solidFill>
                <a:srgbClr val="FF9900"/>
              </a:solidFill>
              <a:round/>
              <a:headEnd/>
              <a:tailEnd/>
            </a:ln>
            <a:effectLst/>
          </p:spPr>
          <p:txBody>
            <a:bodyPr wrap="none" anchor="ctr"/>
            <a:lstStyle/>
            <a:p>
              <a:endParaRPr lang="en-US">
                <a:latin typeface="Agilent TT Cond" pitchFamily="34" charset="0"/>
              </a:endParaRPr>
            </a:p>
          </p:txBody>
        </p:sp>
      </p:grpSp>
      <p:sp>
        <p:nvSpPr>
          <p:cNvPr id="7" name="Text Box 8"/>
          <p:cNvSpPr txBox="1">
            <a:spLocks noChangeArrowheads="1"/>
          </p:cNvSpPr>
          <p:nvPr/>
        </p:nvSpPr>
        <p:spPr bwMode="auto">
          <a:xfrm>
            <a:off x="6092982" y="753544"/>
            <a:ext cx="2571185" cy="2862322"/>
          </a:xfrm>
          <a:prstGeom prst="rect">
            <a:avLst/>
          </a:prstGeom>
          <a:noFill/>
          <a:ln w="9525">
            <a:noFill/>
            <a:miter lim="800000"/>
            <a:headEnd/>
            <a:tailEnd/>
          </a:ln>
          <a:effectLst/>
        </p:spPr>
        <p:txBody>
          <a:bodyPr wrap="square">
            <a:spAutoFit/>
          </a:bodyPr>
          <a:lstStyle/>
          <a:p>
            <a:r>
              <a:rPr lang="en-US" altLang="ja-JP" dirty="0" smtClean="0">
                <a:latin typeface="Agilent TT Cond" pitchFamily="34" charset="0"/>
              </a:rPr>
              <a:t>Controller sends different commands to DRAM like, “Read”, “Write”, “Activate”, “</a:t>
            </a:r>
            <a:r>
              <a:rPr lang="en-US" altLang="ja-JP" dirty="0" err="1" smtClean="0">
                <a:latin typeface="Agilent TT Cond" pitchFamily="34" charset="0"/>
              </a:rPr>
              <a:t>Precharge</a:t>
            </a:r>
            <a:r>
              <a:rPr lang="en-US" altLang="ja-JP" dirty="0" smtClean="0">
                <a:latin typeface="Agilent TT Cond" pitchFamily="34" charset="0"/>
              </a:rPr>
              <a:t>”, “Refresh”, “Mode </a:t>
            </a:r>
            <a:r>
              <a:rPr lang="en-US" altLang="ja-JP" dirty="0">
                <a:latin typeface="Agilent TT Cond" pitchFamily="34" charset="0"/>
              </a:rPr>
              <a:t>Register </a:t>
            </a:r>
            <a:r>
              <a:rPr lang="en-US" altLang="ja-JP" dirty="0" smtClean="0">
                <a:latin typeface="Agilent TT Cond" pitchFamily="34" charset="0"/>
              </a:rPr>
              <a:t>Set”, etc.  The commands are determined by the combination of </a:t>
            </a:r>
            <a:r>
              <a:rPr lang="en-US" altLang="ja-JP" b="1" dirty="0" smtClean="0">
                <a:solidFill>
                  <a:srgbClr val="FF0000"/>
                </a:solidFill>
                <a:latin typeface="Agilent TT Cond" pitchFamily="34" charset="0"/>
              </a:rPr>
              <a:t>/RAS</a:t>
            </a:r>
            <a:r>
              <a:rPr lang="en-US" altLang="ja-JP" b="1" dirty="0">
                <a:solidFill>
                  <a:srgbClr val="FF0000"/>
                </a:solidFill>
                <a:latin typeface="Agilent TT Cond" pitchFamily="34" charset="0"/>
              </a:rPr>
              <a:t>, /CAS, /</a:t>
            </a:r>
            <a:r>
              <a:rPr lang="en-US" altLang="ja-JP" b="1" dirty="0" smtClean="0">
                <a:solidFill>
                  <a:srgbClr val="FF0000"/>
                </a:solidFill>
                <a:latin typeface="Agilent TT Cond" pitchFamily="34" charset="0"/>
              </a:rPr>
              <a:t>WE.</a:t>
            </a:r>
            <a:endParaRPr lang="ja-JP" altLang="en-US">
              <a:latin typeface="Agilent TT Cond" pitchFamily="34" charset="0"/>
            </a:endParaRPr>
          </a:p>
        </p:txBody>
      </p:sp>
      <p:sp>
        <p:nvSpPr>
          <p:cNvPr id="8"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Structure of DRAM (Cell)</a:t>
            </a:r>
            <a:endParaRPr kumimoji="1" lang="ja-JP" altLang="en-US"/>
          </a:p>
        </p:txBody>
      </p:sp>
      <p:sp>
        <p:nvSpPr>
          <p:cNvPr id="4" name="Text Box 9"/>
          <p:cNvSpPr txBox="1">
            <a:spLocks noChangeArrowheads="1"/>
          </p:cNvSpPr>
          <p:nvPr/>
        </p:nvSpPr>
        <p:spPr bwMode="auto">
          <a:xfrm>
            <a:off x="202286" y="1072003"/>
            <a:ext cx="8588629" cy="1754326"/>
          </a:xfrm>
          <a:prstGeom prst="rect">
            <a:avLst/>
          </a:prstGeom>
          <a:noFill/>
          <a:ln w="9525">
            <a:noFill/>
            <a:miter lim="800000"/>
            <a:headEnd/>
            <a:tailEnd/>
          </a:ln>
          <a:effectLst/>
        </p:spPr>
        <p:txBody>
          <a:bodyPr wrap="square">
            <a:spAutoFit/>
          </a:bodyPr>
          <a:lstStyle/>
          <a:p>
            <a:r>
              <a:rPr lang="en-US" altLang="ja-JP" dirty="0" smtClean="0">
                <a:latin typeface="Agilent TT Cond" pitchFamily="34" charset="0"/>
              </a:rPr>
              <a:t>DRAM is structured with the volatile memory cells.  “Volatile” means, the data / contents will get erased after a given period of time.  Even if the power is kept on, it requires the system to periodically read the data and overwrite the data.  Else the data is lost.</a:t>
            </a:r>
          </a:p>
          <a:p>
            <a:endParaRPr lang="ja-JP" altLang="en-US">
              <a:latin typeface="Agilent TT Cond" pitchFamily="34" charset="0"/>
            </a:endParaRPr>
          </a:p>
          <a:p>
            <a:r>
              <a:rPr lang="en-US" altLang="ja-JP" dirty="0" smtClean="0">
                <a:latin typeface="Agilent TT Cond" pitchFamily="34" charset="0"/>
              </a:rPr>
              <a:t>* SRAM:  As long as power is provide (any format), the data won’t get erased.</a:t>
            </a:r>
          </a:p>
          <a:p>
            <a:r>
              <a:rPr lang="en-US" altLang="ja-JP" dirty="0" smtClean="0">
                <a:latin typeface="Agilent TT Cond" pitchFamily="34" charset="0"/>
              </a:rPr>
              <a:t>*</a:t>
            </a:r>
            <a:r>
              <a:rPr lang="ja-JP" altLang="en-US" smtClean="0">
                <a:latin typeface="Agilent TT Cond" pitchFamily="34" charset="0"/>
              </a:rPr>
              <a:t> </a:t>
            </a:r>
            <a:r>
              <a:rPr lang="en-US" altLang="ja-JP" dirty="0" smtClean="0">
                <a:latin typeface="Agilent TT Cond" pitchFamily="34" charset="0"/>
              </a:rPr>
              <a:t>Flash memory:  The data is kept even with power-off.</a:t>
            </a:r>
            <a:r>
              <a:rPr lang="ja-JP" altLang="en-US" smtClean="0">
                <a:latin typeface="Agilent TT Cond" pitchFamily="34" charset="0"/>
              </a:rPr>
              <a:t> </a:t>
            </a:r>
            <a:endParaRPr lang="ja-JP" altLang="en-US">
              <a:latin typeface="Agilent TT Cond" pitchFamily="34" charset="0"/>
            </a:endParaRPr>
          </a:p>
        </p:txBody>
      </p:sp>
      <p:pic>
        <p:nvPicPr>
          <p:cNvPr id="10" name="Picture 9"/>
          <p:cNvPicPr>
            <a:picLocks noChangeAspect="1" noChangeArrowheads="1"/>
          </p:cNvPicPr>
          <p:nvPr/>
        </p:nvPicPr>
        <p:blipFill>
          <a:blip r:embed="rId2" cstate="print"/>
          <a:srcRect/>
          <a:stretch>
            <a:fillRect/>
          </a:stretch>
        </p:blipFill>
        <p:spPr bwMode="auto">
          <a:xfrm>
            <a:off x="3279162" y="2905727"/>
            <a:ext cx="2016125" cy="2100839"/>
          </a:xfrm>
          <a:prstGeom prst="rect">
            <a:avLst/>
          </a:prstGeom>
          <a:noFill/>
          <a:ln w="9525">
            <a:noFill/>
            <a:miter lim="800000"/>
            <a:headEnd/>
            <a:tailEnd/>
          </a:ln>
          <a:effectLst/>
        </p:spPr>
      </p:pic>
      <p:pic>
        <p:nvPicPr>
          <p:cNvPr id="11" name="Picture 10"/>
          <p:cNvPicPr>
            <a:picLocks noChangeAspect="1" noChangeArrowheads="1"/>
          </p:cNvPicPr>
          <p:nvPr/>
        </p:nvPicPr>
        <p:blipFill>
          <a:blip r:embed="rId3" cstate="print"/>
          <a:srcRect/>
          <a:stretch>
            <a:fillRect/>
          </a:stretch>
        </p:blipFill>
        <p:spPr bwMode="auto">
          <a:xfrm>
            <a:off x="1017889" y="4816443"/>
            <a:ext cx="2137023" cy="1016220"/>
          </a:xfrm>
          <a:prstGeom prst="rect">
            <a:avLst/>
          </a:prstGeom>
          <a:noFill/>
          <a:ln w="9525">
            <a:noFill/>
            <a:miter lim="800000"/>
            <a:headEnd/>
            <a:tailEnd/>
          </a:ln>
          <a:effectLst/>
        </p:spPr>
      </p:pic>
      <p:pic>
        <p:nvPicPr>
          <p:cNvPr id="12" name="Picture 11"/>
          <p:cNvPicPr>
            <a:picLocks noChangeAspect="1" noChangeArrowheads="1"/>
          </p:cNvPicPr>
          <p:nvPr/>
        </p:nvPicPr>
        <p:blipFill>
          <a:blip r:embed="rId4" cstate="print"/>
          <a:srcRect/>
          <a:stretch>
            <a:fillRect/>
          </a:stretch>
        </p:blipFill>
        <p:spPr bwMode="auto">
          <a:xfrm>
            <a:off x="5640277" y="4678787"/>
            <a:ext cx="2085975" cy="1476375"/>
          </a:xfrm>
          <a:prstGeom prst="rect">
            <a:avLst/>
          </a:prstGeom>
          <a:noFill/>
          <a:ln w="9525">
            <a:noFill/>
            <a:miter lim="800000"/>
            <a:headEnd/>
            <a:tailEnd/>
          </a:ln>
          <a:effectLst/>
        </p:spPr>
      </p:pic>
      <p:sp>
        <p:nvSpPr>
          <p:cNvPr id="13" name="Rounded Rectangle 12"/>
          <p:cNvSpPr/>
          <p:nvPr/>
        </p:nvSpPr>
        <p:spPr>
          <a:xfrm rot="2810167">
            <a:off x="4197208" y="3751994"/>
            <a:ext cx="229471" cy="380246"/>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gilent TT Cond" pitchFamily="34" charset="0"/>
            </a:endParaRPr>
          </a:p>
        </p:txBody>
      </p:sp>
      <p:sp>
        <p:nvSpPr>
          <p:cNvPr id="14" name="Rounded Rectangle 13"/>
          <p:cNvSpPr/>
          <p:nvPr/>
        </p:nvSpPr>
        <p:spPr>
          <a:xfrm>
            <a:off x="2607399" y="5069941"/>
            <a:ext cx="389298" cy="470780"/>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gilent TT Cond" pitchFamily="34" charset="0"/>
            </a:endParaRPr>
          </a:p>
        </p:txBody>
      </p:sp>
      <p:sp>
        <p:nvSpPr>
          <p:cNvPr id="15" name="TextBox 14"/>
          <p:cNvSpPr txBox="1"/>
          <p:nvPr/>
        </p:nvSpPr>
        <p:spPr>
          <a:xfrm>
            <a:off x="3938257" y="5205742"/>
            <a:ext cx="979755" cy="461665"/>
          </a:xfrm>
          <a:prstGeom prst="rect">
            <a:avLst/>
          </a:prstGeom>
          <a:noFill/>
        </p:spPr>
        <p:txBody>
          <a:bodyPr wrap="none" rtlCol="0">
            <a:spAutoFit/>
          </a:bodyPr>
          <a:lstStyle/>
          <a:p>
            <a:r>
              <a:rPr kumimoji="1" lang="en-US" altLang="ja-JP" sz="2400" u="sng" dirty="0" smtClean="0">
                <a:solidFill>
                  <a:srgbClr val="0000FF"/>
                </a:solidFill>
                <a:latin typeface="Agilent TT Cond" pitchFamily="34" charset="0"/>
              </a:rPr>
              <a:t>DRAM</a:t>
            </a:r>
            <a:endParaRPr kumimoji="1" lang="ja-JP" altLang="en-US" sz="2400" u="sng">
              <a:solidFill>
                <a:srgbClr val="0000FF"/>
              </a:solidFill>
              <a:latin typeface="Agilent TT Cond" pitchFamily="34" charset="0"/>
            </a:endParaRPr>
          </a:p>
        </p:txBody>
      </p:sp>
      <p:sp>
        <p:nvSpPr>
          <p:cNvPr id="16" name="Rounded Rectangle 15"/>
          <p:cNvSpPr/>
          <p:nvPr/>
        </p:nvSpPr>
        <p:spPr>
          <a:xfrm>
            <a:off x="5787603" y="4753925"/>
            <a:ext cx="269166" cy="325084"/>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gilent TT Cond" pitchFamily="34" charset="0"/>
            </a:endParaRPr>
          </a:p>
        </p:txBody>
      </p:sp>
      <p:cxnSp>
        <p:nvCxnSpPr>
          <p:cNvPr id="17" name="Straight Arrow Connector 16"/>
          <p:cNvCxnSpPr>
            <a:stCxn id="15" idx="0"/>
            <a:endCxn id="13" idx="2"/>
          </p:cNvCxnSpPr>
          <p:nvPr/>
        </p:nvCxnSpPr>
        <p:spPr>
          <a:xfrm rot="16200000" flipV="1">
            <a:off x="3733920" y="4511526"/>
            <a:ext cx="1133564" cy="254867"/>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3"/>
            <a:endCxn id="16" idx="1"/>
          </p:cNvCxnSpPr>
          <p:nvPr/>
        </p:nvCxnSpPr>
        <p:spPr>
          <a:xfrm flipV="1">
            <a:off x="4918012" y="4916467"/>
            <a:ext cx="869591" cy="520108"/>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1"/>
            <a:endCxn id="14" idx="3"/>
          </p:cNvCxnSpPr>
          <p:nvPr/>
        </p:nvCxnSpPr>
        <p:spPr>
          <a:xfrm rot="10800000">
            <a:off x="2996697" y="5305331"/>
            <a:ext cx="941560" cy="131244"/>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0"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Structure of DRAM (Address Space) - 1</a:t>
            </a:r>
            <a:endParaRPr kumimoji="1" lang="ja-JP" altLang="en-US"/>
          </a:p>
        </p:txBody>
      </p:sp>
      <p:grpSp>
        <p:nvGrpSpPr>
          <p:cNvPr id="4" name="Group 9"/>
          <p:cNvGrpSpPr>
            <a:grpSpLocks/>
          </p:cNvGrpSpPr>
          <p:nvPr/>
        </p:nvGrpSpPr>
        <p:grpSpPr bwMode="auto">
          <a:xfrm>
            <a:off x="3649617" y="889135"/>
            <a:ext cx="3373438" cy="3413125"/>
            <a:chOff x="1020" y="654"/>
            <a:chExt cx="2125" cy="2150"/>
          </a:xfrm>
        </p:grpSpPr>
        <p:pic>
          <p:nvPicPr>
            <p:cNvPr id="5" name="Picture 5" descr="cell"/>
            <p:cNvPicPr>
              <a:picLocks noChangeAspect="1" noChangeArrowheads="1"/>
            </p:cNvPicPr>
            <p:nvPr/>
          </p:nvPicPr>
          <p:blipFill>
            <a:blip r:embed="rId2" cstate="print"/>
            <a:srcRect/>
            <a:stretch>
              <a:fillRect/>
            </a:stretch>
          </p:blipFill>
          <p:spPr bwMode="auto">
            <a:xfrm>
              <a:off x="1619" y="654"/>
              <a:ext cx="1526" cy="1597"/>
            </a:xfrm>
            <a:prstGeom prst="rect">
              <a:avLst/>
            </a:prstGeom>
            <a:noFill/>
            <a:ln w="9525">
              <a:solidFill>
                <a:srgbClr val="FF0000"/>
              </a:solidFill>
              <a:miter lim="800000"/>
              <a:headEnd/>
              <a:tailEnd/>
            </a:ln>
          </p:spPr>
        </p:pic>
        <p:pic>
          <p:nvPicPr>
            <p:cNvPr id="6" name="Picture 6" descr="cell"/>
            <p:cNvPicPr>
              <a:picLocks noChangeAspect="1" noChangeArrowheads="1"/>
            </p:cNvPicPr>
            <p:nvPr/>
          </p:nvPicPr>
          <p:blipFill>
            <a:blip r:embed="rId2" cstate="print"/>
            <a:srcRect/>
            <a:stretch>
              <a:fillRect/>
            </a:stretch>
          </p:blipFill>
          <p:spPr bwMode="auto">
            <a:xfrm>
              <a:off x="1420" y="845"/>
              <a:ext cx="1526" cy="1597"/>
            </a:xfrm>
            <a:prstGeom prst="rect">
              <a:avLst/>
            </a:prstGeom>
            <a:noFill/>
            <a:ln w="9525">
              <a:solidFill>
                <a:srgbClr val="FF0000"/>
              </a:solidFill>
              <a:miter lim="800000"/>
              <a:headEnd/>
              <a:tailEnd/>
            </a:ln>
          </p:spPr>
        </p:pic>
        <p:pic>
          <p:nvPicPr>
            <p:cNvPr id="7" name="Picture 7" descr="cell"/>
            <p:cNvPicPr>
              <a:picLocks noChangeAspect="1" noChangeArrowheads="1"/>
            </p:cNvPicPr>
            <p:nvPr/>
          </p:nvPicPr>
          <p:blipFill>
            <a:blip r:embed="rId2" cstate="print"/>
            <a:srcRect/>
            <a:stretch>
              <a:fillRect/>
            </a:stretch>
          </p:blipFill>
          <p:spPr bwMode="auto">
            <a:xfrm>
              <a:off x="1220" y="1026"/>
              <a:ext cx="1526" cy="1597"/>
            </a:xfrm>
            <a:prstGeom prst="rect">
              <a:avLst/>
            </a:prstGeom>
            <a:noFill/>
            <a:ln w="9525">
              <a:solidFill>
                <a:srgbClr val="FF0000"/>
              </a:solidFill>
              <a:miter lim="800000"/>
              <a:headEnd/>
              <a:tailEnd/>
            </a:ln>
          </p:spPr>
        </p:pic>
        <p:pic>
          <p:nvPicPr>
            <p:cNvPr id="8" name="Picture 8" descr="cell"/>
            <p:cNvPicPr>
              <a:picLocks noChangeAspect="1" noChangeArrowheads="1"/>
            </p:cNvPicPr>
            <p:nvPr/>
          </p:nvPicPr>
          <p:blipFill>
            <a:blip r:embed="rId2" cstate="print"/>
            <a:srcRect/>
            <a:stretch>
              <a:fillRect/>
            </a:stretch>
          </p:blipFill>
          <p:spPr bwMode="auto">
            <a:xfrm>
              <a:off x="1020" y="1207"/>
              <a:ext cx="1526" cy="1597"/>
            </a:xfrm>
            <a:prstGeom prst="rect">
              <a:avLst/>
            </a:prstGeom>
            <a:noFill/>
            <a:ln w="9525">
              <a:solidFill>
                <a:srgbClr val="FF0000"/>
              </a:solidFill>
              <a:miter lim="800000"/>
              <a:headEnd/>
              <a:tailEnd/>
            </a:ln>
          </p:spPr>
        </p:pic>
      </p:grpSp>
      <p:grpSp>
        <p:nvGrpSpPr>
          <p:cNvPr id="9" name="Group 32"/>
          <p:cNvGrpSpPr>
            <a:grpSpLocks/>
          </p:cNvGrpSpPr>
          <p:nvPr/>
        </p:nvGrpSpPr>
        <p:grpSpPr bwMode="auto">
          <a:xfrm>
            <a:off x="3478172" y="1752735"/>
            <a:ext cx="2705102" cy="3608388"/>
            <a:chOff x="1826" y="947"/>
            <a:chExt cx="1704" cy="2273"/>
          </a:xfrm>
        </p:grpSpPr>
        <p:sp>
          <p:nvSpPr>
            <p:cNvPr id="10" name="AutoShape 12"/>
            <p:cNvSpPr>
              <a:spLocks noChangeArrowheads="1"/>
            </p:cNvSpPr>
            <p:nvPr/>
          </p:nvSpPr>
          <p:spPr bwMode="auto">
            <a:xfrm rot="5400000">
              <a:off x="1703" y="1672"/>
              <a:ext cx="1610" cy="159"/>
            </a:xfrm>
            <a:prstGeom prst="roundRect">
              <a:avLst>
                <a:gd name="adj" fmla="val 16667"/>
              </a:avLst>
            </a:prstGeom>
            <a:gradFill rotWithShape="1">
              <a:gsLst>
                <a:gs pos="0">
                  <a:srgbClr val="C0C0C0">
                    <a:gamma/>
                    <a:shade val="46275"/>
                    <a:invGamma/>
                  </a:srgbClr>
                </a:gs>
                <a:gs pos="50000">
                  <a:srgbClr val="C0C0C0">
                    <a:alpha val="0"/>
                  </a:srgbClr>
                </a:gs>
                <a:gs pos="100000">
                  <a:srgbClr val="C0C0C0">
                    <a:gamma/>
                    <a:shade val="46275"/>
                    <a:invGamma/>
                  </a:srgbClr>
                </a:gs>
              </a:gsLst>
              <a:lin ang="2700000" scaled="1"/>
            </a:gradFill>
            <a:ln w="9525">
              <a:solidFill>
                <a:schemeClr val="tx1"/>
              </a:solidFill>
              <a:round/>
              <a:headEnd/>
              <a:tailEnd/>
            </a:ln>
            <a:effectLst/>
          </p:spPr>
          <p:txBody>
            <a:bodyPr wrap="none" anchor="ctr"/>
            <a:lstStyle/>
            <a:p>
              <a:endParaRPr lang="en-US">
                <a:latin typeface="Agilent TT Cond" pitchFamily="34" charset="0"/>
              </a:endParaRPr>
            </a:p>
          </p:txBody>
        </p:sp>
        <p:sp>
          <p:nvSpPr>
            <p:cNvPr id="11" name="Text Box 14"/>
            <p:cNvSpPr txBox="1">
              <a:spLocks noChangeArrowheads="1"/>
            </p:cNvSpPr>
            <p:nvPr/>
          </p:nvSpPr>
          <p:spPr bwMode="auto">
            <a:xfrm>
              <a:off x="1826" y="2716"/>
              <a:ext cx="1704" cy="504"/>
            </a:xfrm>
            <a:prstGeom prst="rect">
              <a:avLst/>
            </a:prstGeom>
            <a:noFill/>
            <a:ln w="9525">
              <a:noFill/>
              <a:miter lim="800000"/>
              <a:headEnd/>
              <a:tailEnd/>
            </a:ln>
            <a:effectLst/>
          </p:spPr>
          <p:txBody>
            <a:bodyPr wrap="square">
              <a:spAutoFit/>
            </a:bodyPr>
            <a:lstStyle/>
            <a:p>
              <a:r>
                <a:rPr lang="en-US" altLang="ja-JP" b="1" dirty="0" smtClean="0">
                  <a:latin typeface="Agilent TT Cond" pitchFamily="34" charset="0"/>
                </a:rPr>
                <a:t>2. Specify Column Address</a:t>
              </a:r>
              <a:endParaRPr lang="ja-JP" altLang="en-US" b="1">
                <a:latin typeface="Agilent TT Cond" pitchFamily="34" charset="0"/>
              </a:endParaRPr>
            </a:p>
            <a:p>
              <a:r>
                <a:rPr lang="en-US" altLang="ja-JP" sz="1400" dirty="0" smtClean="0">
                  <a:latin typeface="Agilent TT Cond" pitchFamily="34" charset="0"/>
                </a:rPr>
                <a:t>Usually uses A0</a:t>
              </a:r>
              <a:r>
                <a:rPr lang="ja-JP" altLang="en-US" sz="1400" smtClean="0">
                  <a:latin typeface="Agilent TT Cond" pitchFamily="34" charset="0"/>
                </a:rPr>
                <a:t> </a:t>
              </a:r>
              <a:r>
                <a:rPr lang="en-US" altLang="ja-JP" sz="1400" dirty="0" smtClean="0">
                  <a:latin typeface="Agilent TT Cond" pitchFamily="34" charset="0"/>
                </a:rPr>
                <a:t>to A9, A11 address signals</a:t>
              </a:r>
              <a:endParaRPr lang="ja-JP" altLang="en-US" sz="1400">
                <a:latin typeface="Agilent TT Cond" pitchFamily="34" charset="0"/>
              </a:endParaRPr>
            </a:p>
          </p:txBody>
        </p:sp>
        <p:sp>
          <p:nvSpPr>
            <p:cNvPr id="12" name="Line 15"/>
            <p:cNvSpPr>
              <a:spLocks noChangeShapeType="1"/>
            </p:cNvSpPr>
            <p:nvPr/>
          </p:nvSpPr>
          <p:spPr bwMode="auto">
            <a:xfrm flipV="1">
              <a:off x="2506" y="2375"/>
              <a:ext cx="0" cy="318"/>
            </a:xfrm>
            <a:prstGeom prst="line">
              <a:avLst/>
            </a:prstGeom>
            <a:noFill/>
            <a:ln w="9525">
              <a:solidFill>
                <a:schemeClr val="tx1"/>
              </a:solidFill>
              <a:round/>
              <a:headEnd/>
              <a:tailEnd type="triangle" w="med" len="med"/>
            </a:ln>
            <a:effectLst/>
          </p:spPr>
          <p:txBody>
            <a:bodyPr/>
            <a:lstStyle/>
            <a:p>
              <a:endParaRPr lang="en-US">
                <a:latin typeface="Agilent TT Cond" pitchFamily="34" charset="0"/>
              </a:endParaRPr>
            </a:p>
          </p:txBody>
        </p:sp>
      </p:grpSp>
      <p:grpSp>
        <p:nvGrpSpPr>
          <p:cNvPr id="13" name="Group 33"/>
          <p:cNvGrpSpPr>
            <a:grpSpLocks/>
          </p:cNvGrpSpPr>
          <p:nvPr/>
        </p:nvGrpSpPr>
        <p:grpSpPr bwMode="auto">
          <a:xfrm>
            <a:off x="2095455" y="1524138"/>
            <a:ext cx="2605088" cy="1325565"/>
            <a:chOff x="955" y="803"/>
            <a:chExt cx="1641" cy="835"/>
          </a:xfrm>
        </p:grpSpPr>
        <p:sp>
          <p:nvSpPr>
            <p:cNvPr id="14" name="AutoShape 16"/>
            <p:cNvSpPr>
              <a:spLocks noChangeAspect="1" noChangeArrowheads="1"/>
            </p:cNvSpPr>
            <p:nvPr/>
          </p:nvSpPr>
          <p:spPr bwMode="auto">
            <a:xfrm>
              <a:off x="2415" y="1555"/>
              <a:ext cx="181" cy="83"/>
            </a:xfrm>
            <a:prstGeom prst="roundRect">
              <a:avLst>
                <a:gd name="adj" fmla="val 16667"/>
              </a:avLst>
            </a:prstGeom>
            <a:gradFill rotWithShape="1">
              <a:gsLst>
                <a:gs pos="0">
                  <a:srgbClr val="FF0000"/>
                </a:gs>
                <a:gs pos="50000">
                  <a:srgbClr val="FF0000">
                    <a:gamma/>
                    <a:tint val="0"/>
                    <a:invGamma/>
                  </a:srgbClr>
                </a:gs>
                <a:gs pos="100000">
                  <a:srgbClr val="FF0000"/>
                </a:gs>
              </a:gsLst>
              <a:lin ang="2700000" scaled="1"/>
            </a:gradFill>
            <a:ln w="28575">
              <a:solidFill>
                <a:srgbClr val="FF0000"/>
              </a:solidFill>
              <a:round/>
              <a:headEnd/>
              <a:tailEnd/>
            </a:ln>
            <a:effectLst/>
          </p:spPr>
          <p:txBody>
            <a:bodyPr wrap="none" anchor="ctr"/>
            <a:lstStyle/>
            <a:p>
              <a:endParaRPr lang="en-US">
                <a:latin typeface="Agilent TT Cond" pitchFamily="34" charset="0"/>
              </a:endParaRPr>
            </a:p>
          </p:txBody>
        </p:sp>
        <p:sp>
          <p:nvSpPr>
            <p:cNvPr id="15" name="Text Box 17"/>
            <p:cNvSpPr txBox="1">
              <a:spLocks noChangeArrowheads="1"/>
            </p:cNvSpPr>
            <p:nvPr/>
          </p:nvSpPr>
          <p:spPr bwMode="auto">
            <a:xfrm>
              <a:off x="955" y="803"/>
              <a:ext cx="872" cy="233"/>
            </a:xfrm>
            <a:prstGeom prst="rect">
              <a:avLst/>
            </a:prstGeom>
            <a:noFill/>
            <a:ln w="9525">
              <a:noFill/>
              <a:miter lim="800000"/>
              <a:headEnd/>
              <a:tailEnd/>
            </a:ln>
            <a:effectLst/>
          </p:spPr>
          <p:txBody>
            <a:bodyPr wrap="none">
              <a:spAutoFit/>
            </a:bodyPr>
            <a:lstStyle/>
            <a:p>
              <a:r>
                <a:rPr lang="en-US" altLang="ja-JP" b="1" dirty="0" smtClean="0">
                  <a:latin typeface="Agilent TT Cond" pitchFamily="34" charset="0"/>
                </a:rPr>
                <a:t>Selected cell</a:t>
              </a:r>
              <a:endParaRPr lang="ja-JP" altLang="en-US" b="1">
                <a:latin typeface="Agilent TT Cond" pitchFamily="34" charset="0"/>
              </a:endParaRPr>
            </a:p>
          </p:txBody>
        </p:sp>
        <p:sp>
          <p:nvSpPr>
            <p:cNvPr id="16" name="Line 18"/>
            <p:cNvSpPr>
              <a:spLocks noChangeShapeType="1"/>
            </p:cNvSpPr>
            <p:nvPr/>
          </p:nvSpPr>
          <p:spPr bwMode="auto">
            <a:xfrm>
              <a:off x="1802" y="1029"/>
              <a:ext cx="639" cy="525"/>
            </a:xfrm>
            <a:prstGeom prst="line">
              <a:avLst/>
            </a:prstGeom>
            <a:noFill/>
            <a:ln w="28575">
              <a:solidFill>
                <a:srgbClr val="FF0000"/>
              </a:solidFill>
              <a:round/>
              <a:headEnd/>
              <a:tailEnd type="triangle" w="med" len="med"/>
            </a:ln>
            <a:effectLst/>
          </p:spPr>
          <p:txBody>
            <a:bodyPr/>
            <a:lstStyle/>
            <a:p>
              <a:endParaRPr lang="en-US">
                <a:latin typeface="Agilent TT Cond" pitchFamily="34" charset="0"/>
              </a:endParaRPr>
            </a:p>
          </p:txBody>
        </p:sp>
      </p:grpSp>
      <p:grpSp>
        <p:nvGrpSpPr>
          <p:cNvPr id="18" name="Group 29"/>
          <p:cNvGrpSpPr>
            <a:grpSpLocks/>
          </p:cNvGrpSpPr>
          <p:nvPr/>
        </p:nvGrpSpPr>
        <p:grpSpPr bwMode="auto">
          <a:xfrm>
            <a:off x="1120731" y="2106745"/>
            <a:ext cx="4976813" cy="800101"/>
            <a:chOff x="341" y="1173"/>
            <a:chExt cx="3135" cy="504"/>
          </a:xfrm>
        </p:grpSpPr>
        <p:sp>
          <p:nvSpPr>
            <p:cNvPr id="25" name="Text Box 10"/>
            <p:cNvSpPr txBox="1">
              <a:spLocks noChangeArrowheads="1"/>
            </p:cNvSpPr>
            <p:nvPr/>
          </p:nvSpPr>
          <p:spPr bwMode="auto">
            <a:xfrm>
              <a:off x="341" y="1173"/>
              <a:ext cx="1701" cy="504"/>
            </a:xfrm>
            <a:prstGeom prst="rect">
              <a:avLst/>
            </a:prstGeom>
            <a:noFill/>
            <a:ln w="9525">
              <a:noFill/>
              <a:miter lim="800000"/>
              <a:headEnd/>
              <a:tailEnd/>
            </a:ln>
            <a:effectLst/>
          </p:spPr>
          <p:txBody>
            <a:bodyPr wrap="square">
              <a:spAutoFit/>
            </a:bodyPr>
            <a:lstStyle/>
            <a:p>
              <a:r>
                <a:rPr lang="en-US" altLang="ja-JP" b="1" dirty="0" smtClean="0">
                  <a:latin typeface="Agilent TT Cond" pitchFamily="34" charset="0"/>
                </a:rPr>
                <a:t>1. Specify Row Address</a:t>
              </a:r>
              <a:endParaRPr lang="ja-JP" altLang="en-US" b="1">
                <a:latin typeface="Agilent TT Cond" pitchFamily="34" charset="0"/>
              </a:endParaRPr>
            </a:p>
            <a:p>
              <a:r>
                <a:rPr lang="en-US" altLang="ja-JP" sz="1400" dirty="0" smtClean="0">
                  <a:latin typeface="Agilent TT Cond" pitchFamily="34" charset="0"/>
                </a:rPr>
                <a:t>Usually uses A0 to A14 address signals.</a:t>
              </a:r>
              <a:endParaRPr lang="ja-JP" altLang="en-US" sz="1400">
                <a:latin typeface="Agilent TT Cond" pitchFamily="34" charset="0"/>
              </a:endParaRPr>
            </a:p>
          </p:txBody>
        </p:sp>
        <p:sp>
          <p:nvSpPr>
            <p:cNvPr id="26" name="AutoShape 11"/>
            <p:cNvSpPr>
              <a:spLocks noChangeArrowheads="1"/>
            </p:cNvSpPr>
            <p:nvPr/>
          </p:nvSpPr>
          <p:spPr bwMode="auto">
            <a:xfrm>
              <a:off x="1934" y="1555"/>
              <a:ext cx="1542" cy="91"/>
            </a:xfrm>
            <a:prstGeom prst="roundRect">
              <a:avLst>
                <a:gd name="adj" fmla="val 16667"/>
              </a:avLst>
            </a:prstGeom>
            <a:gradFill rotWithShape="1">
              <a:gsLst>
                <a:gs pos="0">
                  <a:srgbClr val="C0C0C0">
                    <a:gamma/>
                    <a:shade val="46275"/>
                    <a:invGamma/>
                  </a:srgbClr>
                </a:gs>
                <a:gs pos="50000">
                  <a:srgbClr val="C0C0C0">
                    <a:alpha val="0"/>
                  </a:srgbClr>
                </a:gs>
                <a:gs pos="100000">
                  <a:srgbClr val="C0C0C0">
                    <a:gamma/>
                    <a:shade val="46275"/>
                    <a:invGamma/>
                  </a:srgbClr>
                </a:gs>
              </a:gsLst>
              <a:lin ang="2700000" scaled="1"/>
            </a:gradFill>
            <a:ln w="9525">
              <a:solidFill>
                <a:schemeClr val="tx1"/>
              </a:solidFill>
              <a:round/>
              <a:headEnd/>
              <a:tailEnd/>
            </a:ln>
            <a:effectLst/>
          </p:spPr>
          <p:txBody>
            <a:bodyPr wrap="none" anchor="ctr"/>
            <a:lstStyle/>
            <a:p>
              <a:endParaRPr lang="en-US">
                <a:latin typeface="Agilent TT Cond" pitchFamily="34" charset="0"/>
              </a:endParaRPr>
            </a:p>
          </p:txBody>
        </p:sp>
        <p:sp>
          <p:nvSpPr>
            <p:cNvPr id="27" name="Line 13"/>
            <p:cNvSpPr>
              <a:spLocks noChangeShapeType="1"/>
            </p:cNvSpPr>
            <p:nvPr/>
          </p:nvSpPr>
          <p:spPr bwMode="auto">
            <a:xfrm>
              <a:off x="1565" y="1582"/>
              <a:ext cx="324" cy="0"/>
            </a:xfrm>
            <a:prstGeom prst="line">
              <a:avLst/>
            </a:prstGeom>
            <a:noFill/>
            <a:ln w="9525">
              <a:solidFill>
                <a:schemeClr val="tx1"/>
              </a:solidFill>
              <a:round/>
              <a:headEnd/>
              <a:tailEnd type="triangle" w="med" len="med"/>
            </a:ln>
            <a:effectLst/>
          </p:spPr>
          <p:txBody>
            <a:bodyPr/>
            <a:lstStyle/>
            <a:p>
              <a:endParaRPr lang="en-US">
                <a:latin typeface="Agilent TT Cond" pitchFamily="34" charset="0"/>
              </a:endParaRPr>
            </a:p>
          </p:txBody>
        </p:sp>
      </p:grpSp>
      <p:grpSp>
        <p:nvGrpSpPr>
          <p:cNvPr id="19" name="Group 30"/>
          <p:cNvGrpSpPr>
            <a:grpSpLocks/>
          </p:cNvGrpSpPr>
          <p:nvPr/>
        </p:nvGrpSpPr>
        <p:grpSpPr bwMode="auto">
          <a:xfrm>
            <a:off x="6141351" y="3467716"/>
            <a:ext cx="2884488" cy="2686055"/>
            <a:chOff x="3515" y="2036"/>
            <a:chExt cx="1817" cy="1692"/>
          </a:xfrm>
        </p:grpSpPr>
        <p:sp>
          <p:nvSpPr>
            <p:cNvPr id="20" name="Text Box 19"/>
            <p:cNvSpPr txBox="1">
              <a:spLocks noChangeArrowheads="1"/>
            </p:cNvSpPr>
            <p:nvPr/>
          </p:nvSpPr>
          <p:spPr bwMode="auto">
            <a:xfrm>
              <a:off x="3627" y="2739"/>
              <a:ext cx="1705" cy="989"/>
            </a:xfrm>
            <a:prstGeom prst="rect">
              <a:avLst/>
            </a:prstGeom>
            <a:noFill/>
            <a:ln w="9525">
              <a:noFill/>
              <a:miter lim="800000"/>
              <a:headEnd/>
              <a:tailEnd/>
            </a:ln>
            <a:effectLst/>
          </p:spPr>
          <p:txBody>
            <a:bodyPr wrap="square">
              <a:spAutoFit/>
            </a:bodyPr>
            <a:lstStyle/>
            <a:p>
              <a:r>
                <a:rPr lang="en-US" altLang="ja-JP" b="1" dirty="0" smtClean="0">
                  <a:latin typeface="Agilent TT Cond" pitchFamily="34" charset="0"/>
                </a:rPr>
                <a:t>1. Specify Bank Address</a:t>
              </a:r>
              <a:r>
                <a:rPr lang="ja-JP" altLang="en-US" b="1" smtClean="0">
                  <a:latin typeface="Agilent TT Cond" pitchFamily="34" charset="0"/>
                </a:rPr>
                <a:t> </a:t>
              </a:r>
              <a:endParaRPr lang="ja-JP" altLang="en-US" b="1">
                <a:latin typeface="Agilent TT Cond" pitchFamily="34" charset="0"/>
              </a:endParaRPr>
            </a:p>
            <a:p>
              <a:endParaRPr lang="ja-JP" altLang="en-US" b="1">
                <a:latin typeface="Agilent TT Cond" pitchFamily="34" charset="0"/>
              </a:endParaRPr>
            </a:p>
            <a:p>
              <a:r>
                <a:rPr lang="en-US" altLang="ja-JP" b="1" dirty="0">
                  <a:latin typeface="Agilent TT Cond" pitchFamily="34" charset="0"/>
                </a:rPr>
                <a:t>Bank  </a:t>
              </a:r>
            </a:p>
            <a:p>
              <a:r>
                <a:rPr lang="en-US" altLang="ja-JP" sz="1400" dirty="0" smtClean="0">
                  <a:latin typeface="Agilent TT Cond" pitchFamily="34" charset="0"/>
                </a:rPr>
                <a:t>DRAM segments the memory space into several segments (Banks).  Uses BA0 to BA2 command signals.</a:t>
              </a:r>
              <a:endParaRPr lang="ja-JP" altLang="en-US" sz="1400">
                <a:latin typeface="Agilent TT Cond" pitchFamily="34" charset="0"/>
              </a:endParaRPr>
            </a:p>
          </p:txBody>
        </p:sp>
        <p:sp>
          <p:nvSpPr>
            <p:cNvPr id="21" name="Line 20"/>
            <p:cNvSpPr>
              <a:spLocks noChangeShapeType="1"/>
            </p:cNvSpPr>
            <p:nvPr/>
          </p:nvSpPr>
          <p:spPr bwMode="auto">
            <a:xfrm flipH="1" flipV="1">
              <a:off x="3515" y="2580"/>
              <a:ext cx="363" cy="136"/>
            </a:xfrm>
            <a:prstGeom prst="line">
              <a:avLst/>
            </a:prstGeom>
            <a:noFill/>
            <a:ln w="9525">
              <a:solidFill>
                <a:schemeClr val="tx1"/>
              </a:solidFill>
              <a:round/>
              <a:headEnd/>
              <a:tailEnd type="triangle" w="med" len="med"/>
            </a:ln>
            <a:effectLst/>
          </p:spPr>
          <p:txBody>
            <a:bodyPr/>
            <a:lstStyle/>
            <a:p>
              <a:endParaRPr lang="en-US">
                <a:latin typeface="Agilent TT Cond" pitchFamily="34" charset="0"/>
              </a:endParaRPr>
            </a:p>
          </p:txBody>
        </p:sp>
        <p:sp>
          <p:nvSpPr>
            <p:cNvPr id="22" name="Line 21"/>
            <p:cNvSpPr>
              <a:spLocks noChangeShapeType="1"/>
            </p:cNvSpPr>
            <p:nvPr/>
          </p:nvSpPr>
          <p:spPr bwMode="auto">
            <a:xfrm flipH="1" flipV="1">
              <a:off x="3651" y="2399"/>
              <a:ext cx="227" cy="317"/>
            </a:xfrm>
            <a:prstGeom prst="line">
              <a:avLst/>
            </a:prstGeom>
            <a:noFill/>
            <a:ln w="9525">
              <a:solidFill>
                <a:schemeClr val="tx1"/>
              </a:solidFill>
              <a:round/>
              <a:headEnd/>
              <a:tailEnd type="triangle" w="med" len="med"/>
            </a:ln>
            <a:effectLst/>
          </p:spPr>
          <p:txBody>
            <a:bodyPr/>
            <a:lstStyle/>
            <a:p>
              <a:endParaRPr lang="en-US">
                <a:latin typeface="Agilent TT Cond" pitchFamily="34" charset="0"/>
              </a:endParaRPr>
            </a:p>
          </p:txBody>
        </p:sp>
        <p:sp>
          <p:nvSpPr>
            <p:cNvPr id="23" name="Line 22"/>
            <p:cNvSpPr>
              <a:spLocks noChangeShapeType="1"/>
            </p:cNvSpPr>
            <p:nvPr/>
          </p:nvSpPr>
          <p:spPr bwMode="auto">
            <a:xfrm flipH="1" flipV="1">
              <a:off x="3833" y="2217"/>
              <a:ext cx="45" cy="499"/>
            </a:xfrm>
            <a:prstGeom prst="line">
              <a:avLst/>
            </a:prstGeom>
            <a:noFill/>
            <a:ln w="9525">
              <a:solidFill>
                <a:schemeClr val="tx1"/>
              </a:solidFill>
              <a:round/>
              <a:headEnd/>
              <a:tailEnd type="triangle" w="med" len="med"/>
            </a:ln>
            <a:effectLst/>
          </p:spPr>
          <p:txBody>
            <a:bodyPr/>
            <a:lstStyle/>
            <a:p>
              <a:endParaRPr lang="en-US">
                <a:latin typeface="Agilent TT Cond" pitchFamily="34" charset="0"/>
              </a:endParaRPr>
            </a:p>
          </p:txBody>
        </p:sp>
        <p:sp>
          <p:nvSpPr>
            <p:cNvPr id="24" name="Line 23"/>
            <p:cNvSpPr>
              <a:spLocks noChangeShapeType="1"/>
            </p:cNvSpPr>
            <p:nvPr/>
          </p:nvSpPr>
          <p:spPr bwMode="auto">
            <a:xfrm flipV="1">
              <a:off x="3878" y="2036"/>
              <a:ext cx="136" cy="680"/>
            </a:xfrm>
            <a:prstGeom prst="line">
              <a:avLst/>
            </a:prstGeom>
            <a:noFill/>
            <a:ln w="9525">
              <a:solidFill>
                <a:schemeClr val="tx1"/>
              </a:solidFill>
              <a:round/>
              <a:headEnd/>
              <a:tailEnd type="triangle" w="med" len="med"/>
            </a:ln>
            <a:effectLst/>
          </p:spPr>
          <p:txBody>
            <a:bodyPr/>
            <a:lstStyle/>
            <a:p>
              <a:endParaRPr lang="en-US">
                <a:latin typeface="Agilent TT Cond" pitchFamily="34" charset="0"/>
              </a:endParaRPr>
            </a:p>
          </p:txBody>
        </p:sp>
      </p:grpSp>
      <p:grpSp>
        <p:nvGrpSpPr>
          <p:cNvPr id="28" name="Group 34"/>
          <p:cNvGrpSpPr>
            <a:grpSpLocks/>
          </p:cNvGrpSpPr>
          <p:nvPr/>
        </p:nvGrpSpPr>
        <p:grpSpPr bwMode="auto">
          <a:xfrm>
            <a:off x="4584655" y="755785"/>
            <a:ext cx="4451354" cy="1778002"/>
            <a:chOff x="2523" y="319"/>
            <a:chExt cx="2804" cy="1120"/>
          </a:xfrm>
        </p:grpSpPr>
        <p:sp>
          <p:nvSpPr>
            <p:cNvPr id="29" name="Freeform 24"/>
            <p:cNvSpPr>
              <a:spLocks/>
            </p:cNvSpPr>
            <p:nvPr/>
          </p:nvSpPr>
          <p:spPr bwMode="auto">
            <a:xfrm rot="20487946">
              <a:off x="2523" y="1076"/>
              <a:ext cx="1891" cy="363"/>
            </a:xfrm>
            <a:custGeom>
              <a:avLst/>
              <a:gdLst/>
              <a:ahLst/>
              <a:cxnLst>
                <a:cxn ang="0">
                  <a:pos x="0" y="182"/>
                </a:cxn>
                <a:cxn ang="0">
                  <a:pos x="408" y="0"/>
                </a:cxn>
                <a:cxn ang="0">
                  <a:pos x="680" y="272"/>
                </a:cxn>
                <a:cxn ang="0">
                  <a:pos x="998" y="91"/>
                </a:cxn>
                <a:cxn ang="0">
                  <a:pos x="1315" y="363"/>
                </a:cxn>
                <a:cxn ang="0">
                  <a:pos x="1542" y="182"/>
                </a:cxn>
              </a:cxnLst>
              <a:rect l="0" t="0" r="r" b="b"/>
              <a:pathLst>
                <a:path w="1542" h="363">
                  <a:moveTo>
                    <a:pt x="0" y="182"/>
                  </a:moveTo>
                  <a:lnTo>
                    <a:pt x="408" y="0"/>
                  </a:lnTo>
                  <a:lnTo>
                    <a:pt x="680" y="272"/>
                  </a:lnTo>
                  <a:lnTo>
                    <a:pt x="998" y="91"/>
                  </a:lnTo>
                  <a:lnTo>
                    <a:pt x="1315" y="363"/>
                  </a:lnTo>
                  <a:lnTo>
                    <a:pt x="1542" y="182"/>
                  </a:lnTo>
                </a:path>
              </a:pathLst>
            </a:custGeom>
            <a:noFill/>
            <a:ln w="50800">
              <a:solidFill>
                <a:srgbClr val="FF9900"/>
              </a:solidFill>
              <a:round/>
              <a:headEnd/>
              <a:tailEnd type="triangle" w="med" len="med"/>
            </a:ln>
            <a:effectLst/>
          </p:spPr>
          <p:txBody>
            <a:bodyPr/>
            <a:lstStyle/>
            <a:p>
              <a:endParaRPr lang="en-US">
                <a:latin typeface="Agilent TT Cond" pitchFamily="34" charset="0"/>
              </a:endParaRPr>
            </a:p>
          </p:txBody>
        </p:sp>
        <p:sp>
          <p:nvSpPr>
            <p:cNvPr id="30" name="Text Box 25"/>
            <p:cNvSpPr txBox="1">
              <a:spLocks noChangeArrowheads="1"/>
            </p:cNvSpPr>
            <p:nvPr/>
          </p:nvSpPr>
          <p:spPr bwMode="auto">
            <a:xfrm>
              <a:off x="4384" y="319"/>
              <a:ext cx="943" cy="1105"/>
            </a:xfrm>
            <a:prstGeom prst="rect">
              <a:avLst/>
            </a:prstGeom>
            <a:noFill/>
            <a:ln w="9525">
              <a:noFill/>
              <a:miter lim="800000"/>
              <a:headEnd/>
              <a:tailEnd/>
            </a:ln>
            <a:effectLst/>
          </p:spPr>
          <p:txBody>
            <a:bodyPr wrap="square">
              <a:spAutoFit/>
            </a:bodyPr>
            <a:lstStyle/>
            <a:p>
              <a:r>
                <a:rPr lang="en-US" altLang="ja-JP" b="1" dirty="0" smtClean="0">
                  <a:latin typeface="Agilent TT Cond" pitchFamily="34" charset="0"/>
                </a:rPr>
                <a:t>3. Read the data from or write the data (0 or 1) to the specified address.</a:t>
              </a:r>
              <a:endParaRPr lang="ja-JP" altLang="en-US" b="1">
                <a:latin typeface="Agilent TT Cond" pitchFamily="34" charset="0"/>
              </a:endParaRPr>
            </a:p>
          </p:txBody>
        </p:sp>
      </p:grpSp>
      <p:grpSp>
        <p:nvGrpSpPr>
          <p:cNvPr id="31" name="Group 35"/>
          <p:cNvGrpSpPr>
            <a:grpSpLocks/>
          </p:cNvGrpSpPr>
          <p:nvPr/>
        </p:nvGrpSpPr>
        <p:grpSpPr bwMode="auto">
          <a:xfrm>
            <a:off x="90487" y="3268331"/>
            <a:ext cx="5576888" cy="2919415"/>
            <a:chOff x="57" y="2515"/>
            <a:chExt cx="3513" cy="1839"/>
          </a:xfrm>
        </p:grpSpPr>
        <p:pic>
          <p:nvPicPr>
            <p:cNvPr id="32" name="Picture 26" descr="aaa"/>
            <p:cNvPicPr>
              <a:picLocks noChangeAspect="1" noChangeArrowheads="1"/>
            </p:cNvPicPr>
            <p:nvPr/>
          </p:nvPicPr>
          <p:blipFill>
            <a:blip r:embed="rId3" cstate="print"/>
            <a:srcRect/>
            <a:stretch>
              <a:fillRect/>
            </a:stretch>
          </p:blipFill>
          <p:spPr bwMode="auto">
            <a:xfrm>
              <a:off x="97" y="2515"/>
              <a:ext cx="2029" cy="1312"/>
            </a:xfrm>
            <a:prstGeom prst="rect">
              <a:avLst/>
            </a:prstGeom>
            <a:noFill/>
            <a:effectLst>
              <a:outerShdw blurRad="50800" dist="38100" dir="2700000" algn="tl" rotWithShape="0">
                <a:prstClr val="black">
                  <a:alpha val="40000"/>
                </a:prstClr>
              </a:outerShdw>
            </a:effectLst>
          </p:spPr>
        </p:pic>
        <p:sp>
          <p:nvSpPr>
            <p:cNvPr id="33" name="Text Box 27"/>
            <p:cNvSpPr txBox="1">
              <a:spLocks noChangeArrowheads="1"/>
            </p:cNvSpPr>
            <p:nvPr/>
          </p:nvSpPr>
          <p:spPr bwMode="auto">
            <a:xfrm>
              <a:off x="57" y="3850"/>
              <a:ext cx="3513" cy="504"/>
            </a:xfrm>
            <a:prstGeom prst="rect">
              <a:avLst/>
            </a:prstGeom>
            <a:noFill/>
            <a:ln w="9525">
              <a:noFill/>
              <a:miter lim="800000"/>
              <a:headEnd/>
              <a:tailEnd/>
            </a:ln>
            <a:effectLst/>
          </p:spPr>
          <p:txBody>
            <a:bodyPr wrap="square">
              <a:spAutoFit/>
            </a:bodyPr>
            <a:lstStyle/>
            <a:p>
              <a:r>
                <a:rPr lang="en-US" altLang="ja-JP" b="1" dirty="0" smtClean="0">
                  <a:latin typeface="Agilent TT Cond" pitchFamily="34" charset="0"/>
                </a:rPr>
                <a:t>Decoded signals on Logic Analyzer (B4621A)</a:t>
              </a:r>
              <a:r>
                <a:rPr lang="ja-JP" altLang="en-US" b="1" smtClean="0">
                  <a:latin typeface="Agilent TT Cond" pitchFamily="34" charset="0"/>
                </a:rPr>
                <a:t> </a:t>
              </a:r>
              <a:endParaRPr lang="ja-JP" altLang="en-US" b="1">
                <a:latin typeface="Agilent TT Cond" pitchFamily="34" charset="0"/>
              </a:endParaRPr>
            </a:p>
            <a:p>
              <a:r>
                <a:rPr lang="en-US" altLang="ja-JP" sz="1400" dirty="0" smtClean="0">
                  <a:latin typeface="Agilent TT Cond" pitchFamily="34" charset="0"/>
                </a:rPr>
                <a:t>Activate Bank3</a:t>
              </a:r>
              <a:r>
                <a:rPr lang="en-US" altLang="ja-JP" sz="1400" dirty="0">
                  <a:latin typeface="Agilent TT Cond" pitchFamily="34" charset="0"/>
                </a:rPr>
                <a:t>, Row Address </a:t>
              </a:r>
              <a:r>
                <a:rPr lang="en-US" altLang="ja-JP" sz="1400" dirty="0" smtClean="0">
                  <a:latin typeface="Agilent TT Cond" pitchFamily="34" charset="0"/>
                </a:rPr>
                <a:t>102</a:t>
              </a:r>
              <a:endParaRPr lang="en-US" altLang="ja-JP" sz="1400" dirty="0">
                <a:latin typeface="Agilent TT Cond" pitchFamily="34" charset="0"/>
              </a:endParaRPr>
            </a:p>
            <a:p>
              <a:r>
                <a:rPr lang="en-US" altLang="ja-JP" sz="1400" dirty="0" smtClean="0">
                  <a:latin typeface="Agilent TT Cond" pitchFamily="34" charset="0"/>
                </a:rPr>
                <a:t>Read data from Bank3</a:t>
              </a:r>
              <a:r>
                <a:rPr lang="en-US" altLang="ja-JP" sz="1400" dirty="0">
                  <a:latin typeface="Agilent TT Cond" pitchFamily="34" charset="0"/>
                </a:rPr>
                <a:t>, Row Address 102, Column Address </a:t>
              </a:r>
              <a:r>
                <a:rPr lang="en-US" altLang="ja-JP" sz="1400" dirty="0" smtClean="0">
                  <a:latin typeface="Agilent TT Cond" pitchFamily="34" charset="0"/>
                </a:rPr>
                <a:t>50</a:t>
              </a:r>
              <a:r>
                <a:rPr lang="ja-JP" altLang="en-US" sz="1400">
                  <a:latin typeface="Agilent TT Cond" pitchFamily="34" charset="0"/>
                </a:rPr>
                <a:t>　</a:t>
              </a:r>
            </a:p>
          </p:txBody>
        </p:sp>
      </p:grpSp>
      <p:grpSp>
        <p:nvGrpSpPr>
          <p:cNvPr id="44" name="Group 43"/>
          <p:cNvGrpSpPr/>
          <p:nvPr/>
        </p:nvGrpSpPr>
        <p:grpSpPr>
          <a:xfrm>
            <a:off x="161464" y="4000124"/>
            <a:ext cx="2201490" cy="371190"/>
            <a:chOff x="161464" y="4000124"/>
            <a:chExt cx="2201490" cy="371190"/>
          </a:xfrm>
        </p:grpSpPr>
        <p:cxnSp>
          <p:nvCxnSpPr>
            <p:cNvPr id="35" name="Straight Connector 34"/>
            <p:cNvCxnSpPr/>
            <p:nvPr/>
          </p:nvCxnSpPr>
          <p:spPr>
            <a:xfrm>
              <a:off x="199177" y="4182702"/>
              <a:ext cx="1602463"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1464" y="4371314"/>
              <a:ext cx="1602463"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63094" y="4000124"/>
              <a:ext cx="399860" cy="150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45"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Agenda</a:t>
            </a:r>
            <a:endParaRPr kumimoji="1" lang="ja-JP" altLang="en-US"/>
          </a:p>
        </p:txBody>
      </p:sp>
      <p:sp>
        <p:nvSpPr>
          <p:cNvPr id="3" name="Content Placeholder 2"/>
          <p:cNvSpPr>
            <a:spLocks noGrp="1"/>
          </p:cNvSpPr>
          <p:nvPr>
            <p:ph idx="1"/>
          </p:nvPr>
        </p:nvSpPr>
        <p:spPr>
          <a:xfrm>
            <a:off x="1001486" y="1140381"/>
            <a:ext cx="7913913" cy="4562856"/>
          </a:xfrm>
        </p:spPr>
        <p:txBody>
          <a:bodyPr>
            <a:normAutofit/>
          </a:bodyPr>
          <a:lstStyle/>
          <a:p>
            <a:pPr lvl="1"/>
            <a:r>
              <a:rPr kumimoji="1" lang="en-US" altLang="ja-JP" sz="2400" dirty="0" smtClean="0">
                <a:solidFill>
                  <a:srgbClr val="0000FF"/>
                </a:solidFill>
              </a:rPr>
              <a:t>What is DDR’s Market?  Market Update and Pyramid Info</a:t>
            </a:r>
          </a:p>
          <a:p>
            <a:pPr lvl="1">
              <a:buNone/>
            </a:pPr>
            <a:r>
              <a:rPr kumimoji="1" lang="en-US" altLang="ja-JP" sz="2400" dirty="0" smtClean="0">
                <a:solidFill>
                  <a:srgbClr val="0000FF"/>
                </a:solidFill>
              </a:rPr>
              <a:t>								10 min</a:t>
            </a:r>
          </a:p>
          <a:p>
            <a:pPr lvl="1">
              <a:buNone/>
            </a:pPr>
            <a:endParaRPr kumimoji="1" lang="en-US" altLang="ja-JP" sz="2400" dirty="0" smtClean="0"/>
          </a:p>
          <a:p>
            <a:pPr lvl="1"/>
            <a:r>
              <a:rPr kumimoji="1" lang="en-US" altLang="ja-JP" sz="2400" dirty="0" smtClean="0"/>
              <a:t>What is DDR Anyway?  DDR fundamental and Our Solution Demo Hands-On</a:t>
            </a:r>
          </a:p>
          <a:p>
            <a:pPr lvl="1">
              <a:buNone/>
            </a:pPr>
            <a:r>
              <a:rPr kumimoji="1" lang="en-US" altLang="ja-JP" sz="2400" dirty="0" smtClean="0"/>
              <a:t>								45 min</a:t>
            </a:r>
          </a:p>
          <a:p>
            <a:pPr lvl="1"/>
            <a:endParaRPr kumimoji="1" lang="en-US" altLang="ja-JP" sz="2400" dirty="0" smtClean="0"/>
          </a:p>
          <a:p>
            <a:pPr lvl="1"/>
            <a:r>
              <a:rPr kumimoji="1" lang="en-US" altLang="ja-JP" sz="2400" dirty="0" smtClean="0"/>
              <a:t>Sales Tool Information / Summary</a:t>
            </a:r>
          </a:p>
          <a:p>
            <a:pPr lvl="1">
              <a:buNone/>
            </a:pPr>
            <a:r>
              <a:rPr kumimoji="1" lang="en-US" altLang="ja-JP" sz="2400" dirty="0" smtClean="0"/>
              <a:t>								5 min</a:t>
            </a:r>
            <a:endParaRPr kumimoji="1" lang="ja-JP" altLang="en-US" sz="2200"/>
          </a:p>
        </p:txBody>
      </p:sp>
      <p:sp>
        <p:nvSpPr>
          <p:cNvPr id="8"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Structure of DRAM (Address Space) - 2</a:t>
            </a:r>
            <a:endParaRPr kumimoji="1" lang="ja-JP" altLang="en-US"/>
          </a:p>
        </p:txBody>
      </p:sp>
      <p:grpSp>
        <p:nvGrpSpPr>
          <p:cNvPr id="4" name="Group 19"/>
          <p:cNvGrpSpPr>
            <a:grpSpLocks/>
          </p:cNvGrpSpPr>
          <p:nvPr/>
        </p:nvGrpSpPr>
        <p:grpSpPr bwMode="auto">
          <a:xfrm>
            <a:off x="369887" y="996951"/>
            <a:ext cx="1781176" cy="1644650"/>
            <a:chOff x="394" y="1604"/>
            <a:chExt cx="1122" cy="1036"/>
          </a:xfrm>
        </p:grpSpPr>
        <p:sp>
          <p:nvSpPr>
            <p:cNvPr id="5" name="Rectangle 49"/>
            <p:cNvSpPr>
              <a:spLocks noChangeArrowheads="1"/>
            </p:cNvSpPr>
            <p:nvPr/>
          </p:nvSpPr>
          <p:spPr bwMode="auto">
            <a:xfrm>
              <a:off x="477" y="1776"/>
              <a:ext cx="454" cy="864"/>
            </a:xfrm>
            <a:prstGeom prst="rect">
              <a:avLst/>
            </a:prstGeom>
            <a:solidFill>
              <a:srgbClr val="808080"/>
            </a:solidFill>
            <a:ln w="3175">
              <a:solidFill>
                <a:schemeClr val="bg2"/>
              </a:solidFill>
              <a:miter lim="800000"/>
              <a:headEnd/>
              <a:tailEnd/>
            </a:ln>
          </p:spPr>
          <p:txBody>
            <a:bodyPr wrap="none" anchor="ctr"/>
            <a:lstStyle/>
            <a:p>
              <a:pPr algn="ctr"/>
              <a:r>
                <a:rPr kumimoji="0" lang="en-US" altLang="ja-JP" sz="1600">
                  <a:solidFill>
                    <a:schemeClr val="bg1"/>
                  </a:solidFill>
                  <a:latin typeface="Agilent TT Cond" pitchFamily="34" charset="0"/>
                </a:rPr>
                <a:t>DRAM</a:t>
              </a:r>
            </a:p>
            <a:p>
              <a:pPr algn="ctr"/>
              <a:r>
                <a:rPr kumimoji="0" lang="en-US" altLang="ja-JP" sz="1600">
                  <a:solidFill>
                    <a:schemeClr val="bg1"/>
                  </a:solidFill>
                  <a:latin typeface="Agilent TT Cond" pitchFamily="34" charset="0"/>
                </a:rPr>
                <a:t>×4</a:t>
              </a:r>
            </a:p>
          </p:txBody>
        </p:sp>
        <p:cxnSp>
          <p:nvCxnSpPr>
            <p:cNvPr id="6" name="直線コネクタ 22"/>
            <p:cNvCxnSpPr>
              <a:cxnSpLocks noChangeShapeType="1"/>
            </p:cNvCxnSpPr>
            <p:nvPr/>
          </p:nvCxnSpPr>
          <p:spPr bwMode="auto">
            <a:xfrm>
              <a:off x="934" y="1872"/>
              <a:ext cx="175" cy="2"/>
            </a:xfrm>
            <a:prstGeom prst="line">
              <a:avLst/>
            </a:prstGeom>
            <a:noFill/>
            <a:ln w="12700" algn="ctr">
              <a:solidFill>
                <a:schemeClr val="tx1"/>
              </a:solidFill>
              <a:round/>
              <a:headEnd/>
              <a:tailEnd/>
            </a:ln>
          </p:spPr>
        </p:cxnSp>
        <p:cxnSp>
          <p:nvCxnSpPr>
            <p:cNvPr id="7" name="直線コネクタ 23"/>
            <p:cNvCxnSpPr>
              <a:cxnSpLocks noChangeShapeType="1"/>
            </p:cNvCxnSpPr>
            <p:nvPr/>
          </p:nvCxnSpPr>
          <p:spPr bwMode="auto">
            <a:xfrm>
              <a:off x="934" y="2031"/>
              <a:ext cx="175" cy="2"/>
            </a:xfrm>
            <a:prstGeom prst="line">
              <a:avLst/>
            </a:prstGeom>
            <a:noFill/>
            <a:ln w="12700" algn="ctr">
              <a:solidFill>
                <a:schemeClr val="tx1"/>
              </a:solidFill>
              <a:round/>
              <a:headEnd/>
              <a:tailEnd/>
            </a:ln>
          </p:spPr>
        </p:cxnSp>
        <p:cxnSp>
          <p:nvCxnSpPr>
            <p:cNvPr id="8" name="直線コネクタ 24"/>
            <p:cNvCxnSpPr>
              <a:cxnSpLocks noChangeShapeType="1"/>
            </p:cNvCxnSpPr>
            <p:nvPr/>
          </p:nvCxnSpPr>
          <p:spPr bwMode="auto">
            <a:xfrm>
              <a:off x="934" y="2189"/>
              <a:ext cx="175" cy="2"/>
            </a:xfrm>
            <a:prstGeom prst="line">
              <a:avLst/>
            </a:prstGeom>
            <a:noFill/>
            <a:ln w="12700" algn="ctr">
              <a:solidFill>
                <a:schemeClr val="tx1"/>
              </a:solidFill>
              <a:round/>
              <a:headEnd/>
              <a:tailEnd/>
            </a:ln>
          </p:spPr>
        </p:cxnSp>
        <p:cxnSp>
          <p:nvCxnSpPr>
            <p:cNvPr id="9" name="直線コネクタ 25"/>
            <p:cNvCxnSpPr>
              <a:cxnSpLocks noChangeShapeType="1"/>
            </p:cNvCxnSpPr>
            <p:nvPr/>
          </p:nvCxnSpPr>
          <p:spPr bwMode="auto">
            <a:xfrm>
              <a:off x="934" y="2348"/>
              <a:ext cx="175" cy="2"/>
            </a:xfrm>
            <a:prstGeom prst="line">
              <a:avLst/>
            </a:prstGeom>
            <a:noFill/>
            <a:ln w="12700" algn="ctr">
              <a:solidFill>
                <a:schemeClr val="tx1"/>
              </a:solidFill>
              <a:round/>
              <a:headEnd/>
              <a:tailEnd/>
            </a:ln>
          </p:spPr>
        </p:cxnSp>
        <p:sp>
          <p:nvSpPr>
            <p:cNvPr id="10" name="コンテンツ プレースホルダ 2"/>
            <p:cNvSpPr txBox="1">
              <a:spLocks/>
            </p:cNvSpPr>
            <p:nvPr/>
          </p:nvSpPr>
          <p:spPr bwMode="black">
            <a:xfrm>
              <a:off x="394" y="1604"/>
              <a:ext cx="1122" cy="195"/>
            </a:xfrm>
            <a:prstGeom prst="rect">
              <a:avLst/>
            </a:prstGeom>
            <a:noFill/>
            <a:ln w="9525">
              <a:noFill/>
              <a:miter lim="800000"/>
              <a:headEnd/>
              <a:tailEnd/>
            </a:ln>
          </p:spPr>
          <p:txBody>
            <a:bodyPr lIns="0" tIns="0" rIns="0" bIns="0"/>
            <a:lstStyle/>
            <a:p>
              <a:pPr marL="4763" indent="17463" eaLnBrk="0" hangingPunct="0">
                <a:spcAft>
                  <a:spcPct val="50000"/>
                </a:spcAft>
              </a:pPr>
              <a:r>
                <a:rPr lang="en-US" altLang="ja-JP" sz="1600" dirty="0" smtClean="0">
                  <a:latin typeface="Agilent TT Cond" pitchFamily="34" charset="0"/>
                </a:rPr>
                <a:t>4 data lines</a:t>
              </a:r>
              <a:endParaRPr lang="ja-JP" altLang="en-US" sz="1600">
                <a:latin typeface="Agilent TT Cond" pitchFamily="34" charset="0"/>
              </a:endParaRPr>
            </a:p>
          </p:txBody>
        </p:sp>
        <p:sp>
          <p:nvSpPr>
            <p:cNvPr id="11" name="Text Box 15"/>
            <p:cNvSpPr txBox="1">
              <a:spLocks noChangeArrowheads="1"/>
            </p:cNvSpPr>
            <p:nvPr/>
          </p:nvSpPr>
          <p:spPr bwMode="auto">
            <a:xfrm>
              <a:off x="1129" y="1775"/>
              <a:ext cx="362" cy="233"/>
            </a:xfrm>
            <a:prstGeom prst="rect">
              <a:avLst/>
            </a:prstGeom>
            <a:noFill/>
            <a:ln w="9525">
              <a:noFill/>
              <a:miter lim="800000"/>
              <a:headEnd/>
              <a:tailEnd/>
            </a:ln>
            <a:effectLst/>
          </p:spPr>
          <p:txBody>
            <a:bodyPr wrap="none">
              <a:spAutoFit/>
            </a:bodyPr>
            <a:lstStyle/>
            <a:p>
              <a:r>
                <a:rPr lang="en-US" altLang="ja-JP" b="1">
                  <a:latin typeface="Agilent TT Cond" pitchFamily="34" charset="0"/>
                </a:rPr>
                <a:t>DQ0</a:t>
              </a:r>
            </a:p>
          </p:txBody>
        </p:sp>
        <p:sp>
          <p:nvSpPr>
            <p:cNvPr id="12" name="Text Box 16"/>
            <p:cNvSpPr txBox="1">
              <a:spLocks noChangeArrowheads="1"/>
            </p:cNvSpPr>
            <p:nvPr/>
          </p:nvSpPr>
          <p:spPr bwMode="auto">
            <a:xfrm>
              <a:off x="1130" y="1929"/>
              <a:ext cx="362" cy="233"/>
            </a:xfrm>
            <a:prstGeom prst="rect">
              <a:avLst/>
            </a:prstGeom>
            <a:noFill/>
            <a:ln w="9525">
              <a:noFill/>
              <a:miter lim="800000"/>
              <a:headEnd/>
              <a:tailEnd/>
            </a:ln>
            <a:effectLst/>
          </p:spPr>
          <p:txBody>
            <a:bodyPr wrap="none">
              <a:spAutoFit/>
            </a:bodyPr>
            <a:lstStyle/>
            <a:p>
              <a:r>
                <a:rPr lang="en-US" altLang="ja-JP" b="1">
                  <a:latin typeface="Agilent TT Cond" pitchFamily="34" charset="0"/>
                </a:rPr>
                <a:t>DQ1</a:t>
              </a:r>
            </a:p>
          </p:txBody>
        </p:sp>
        <p:sp>
          <p:nvSpPr>
            <p:cNvPr id="13" name="Text Box 17"/>
            <p:cNvSpPr txBox="1">
              <a:spLocks noChangeArrowheads="1"/>
            </p:cNvSpPr>
            <p:nvPr/>
          </p:nvSpPr>
          <p:spPr bwMode="auto">
            <a:xfrm>
              <a:off x="1129" y="2096"/>
              <a:ext cx="362" cy="233"/>
            </a:xfrm>
            <a:prstGeom prst="rect">
              <a:avLst/>
            </a:prstGeom>
            <a:noFill/>
            <a:ln w="9525">
              <a:noFill/>
              <a:miter lim="800000"/>
              <a:headEnd/>
              <a:tailEnd/>
            </a:ln>
            <a:effectLst/>
          </p:spPr>
          <p:txBody>
            <a:bodyPr wrap="none">
              <a:spAutoFit/>
            </a:bodyPr>
            <a:lstStyle/>
            <a:p>
              <a:r>
                <a:rPr lang="en-US" altLang="ja-JP" b="1">
                  <a:latin typeface="Agilent TT Cond" pitchFamily="34" charset="0"/>
                </a:rPr>
                <a:t>DQ2</a:t>
              </a:r>
            </a:p>
          </p:txBody>
        </p:sp>
        <p:sp>
          <p:nvSpPr>
            <p:cNvPr id="14" name="Text Box 18"/>
            <p:cNvSpPr txBox="1">
              <a:spLocks noChangeArrowheads="1"/>
            </p:cNvSpPr>
            <p:nvPr/>
          </p:nvSpPr>
          <p:spPr bwMode="auto">
            <a:xfrm>
              <a:off x="1129" y="2260"/>
              <a:ext cx="362" cy="233"/>
            </a:xfrm>
            <a:prstGeom prst="rect">
              <a:avLst/>
            </a:prstGeom>
            <a:noFill/>
            <a:ln w="9525">
              <a:noFill/>
              <a:miter lim="800000"/>
              <a:headEnd/>
              <a:tailEnd/>
            </a:ln>
            <a:effectLst/>
          </p:spPr>
          <p:txBody>
            <a:bodyPr wrap="none">
              <a:spAutoFit/>
            </a:bodyPr>
            <a:lstStyle/>
            <a:p>
              <a:r>
                <a:rPr lang="en-US" altLang="ja-JP" b="1">
                  <a:latin typeface="Agilent TT Cond" pitchFamily="34" charset="0"/>
                </a:rPr>
                <a:t>DQ3</a:t>
              </a:r>
            </a:p>
          </p:txBody>
        </p:sp>
      </p:grpSp>
      <p:grpSp>
        <p:nvGrpSpPr>
          <p:cNvPr id="15" name="Group 46"/>
          <p:cNvGrpSpPr>
            <a:grpSpLocks/>
          </p:cNvGrpSpPr>
          <p:nvPr/>
        </p:nvGrpSpPr>
        <p:grpSpPr bwMode="auto">
          <a:xfrm>
            <a:off x="3686614" y="960580"/>
            <a:ext cx="2160003" cy="1828798"/>
            <a:chOff x="2200" y="754"/>
            <a:chExt cx="1837" cy="2666"/>
          </a:xfrm>
        </p:grpSpPr>
        <p:grpSp>
          <p:nvGrpSpPr>
            <p:cNvPr id="16" name="Group 37"/>
            <p:cNvGrpSpPr>
              <a:grpSpLocks noChangeAspect="1"/>
            </p:cNvGrpSpPr>
            <p:nvPr/>
          </p:nvGrpSpPr>
          <p:grpSpPr bwMode="auto">
            <a:xfrm>
              <a:off x="2200" y="754"/>
              <a:ext cx="920" cy="2666"/>
              <a:chOff x="1973" y="300"/>
              <a:chExt cx="1315" cy="3810"/>
            </a:xfrm>
          </p:grpSpPr>
          <p:sp>
            <p:nvSpPr>
              <p:cNvPr id="25" name="Rectangle 36"/>
              <p:cNvSpPr>
                <a:spLocks noChangeAspect="1" noChangeArrowheads="1"/>
              </p:cNvSpPr>
              <p:nvPr/>
            </p:nvSpPr>
            <p:spPr bwMode="auto">
              <a:xfrm>
                <a:off x="1973" y="300"/>
                <a:ext cx="1315" cy="3810"/>
              </a:xfrm>
              <a:prstGeom prst="rect">
                <a:avLst/>
              </a:prstGeom>
              <a:solidFill>
                <a:schemeClr val="bg2">
                  <a:alpha val="49001"/>
                </a:schemeClr>
              </a:solidFill>
              <a:ln w="9525">
                <a:solidFill>
                  <a:schemeClr val="tx1"/>
                </a:solidFill>
                <a:miter lim="800000"/>
                <a:headEnd/>
                <a:tailEnd/>
              </a:ln>
              <a:effectLst/>
            </p:spPr>
            <p:txBody>
              <a:bodyPr wrap="none" anchor="ctr"/>
              <a:lstStyle/>
              <a:p>
                <a:endParaRPr lang="en-US">
                  <a:latin typeface="Agilent TT Cond" pitchFamily="34" charset="0"/>
                </a:endParaRPr>
              </a:p>
            </p:txBody>
          </p:sp>
          <p:grpSp>
            <p:nvGrpSpPr>
              <p:cNvPr id="26" name="Group 4"/>
              <p:cNvGrpSpPr>
                <a:grpSpLocks noChangeAspect="1"/>
              </p:cNvGrpSpPr>
              <p:nvPr/>
            </p:nvGrpSpPr>
            <p:grpSpPr bwMode="auto">
              <a:xfrm>
                <a:off x="2268" y="453"/>
                <a:ext cx="765" cy="773"/>
                <a:chOff x="1020" y="654"/>
                <a:chExt cx="2125" cy="2150"/>
              </a:xfrm>
            </p:grpSpPr>
            <p:pic>
              <p:nvPicPr>
                <p:cNvPr id="42" name="Picture 5" descr="cell"/>
                <p:cNvPicPr>
                  <a:picLocks noChangeAspect="1" noChangeArrowheads="1"/>
                </p:cNvPicPr>
                <p:nvPr/>
              </p:nvPicPr>
              <p:blipFill>
                <a:blip r:embed="rId2" cstate="print"/>
                <a:srcRect/>
                <a:stretch>
                  <a:fillRect/>
                </a:stretch>
              </p:blipFill>
              <p:spPr bwMode="auto">
                <a:xfrm>
                  <a:off x="1619" y="654"/>
                  <a:ext cx="1526" cy="1597"/>
                </a:xfrm>
                <a:prstGeom prst="rect">
                  <a:avLst/>
                </a:prstGeom>
                <a:noFill/>
                <a:ln w="9525">
                  <a:solidFill>
                    <a:srgbClr val="FF0000"/>
                  </a:solidFill>
                  <a:miter lim="800000"/>
                  <a:headEnd/>
                  <a:tailEnd/>
                </a:ln>
              </p:spPr>
            </p:pic>
            <p:pic>
              <p:nvPicPr>
                <p:cNvPr id="43" name="Picture 6" descr="cell"/>
                <p:cNvPicPr>
                  <a:picLocks noChangeAspect="1" noChangeArrowheads="1"/>
                </p:cNvPicPr>
                <p:nvPr/>
              </p:nvPicPr>
              <p:blipFill>
                <a:blip r:embed="rId2" cstate="print"/>
                <a:srcRect/>
                <a:stretch>
                  <a:fillRect/>
                </a:stretch>
              </p:blipFill>
              <p:spPr bwMode="auto">
                <a:xfrm>
                  <a:off x="1420" y="845"/>
                  <a:ext cx="1526" cy="1597"/>
                </a:xfrm>
                <a:prstGeom prst="rect">
                  <a:avLst/>
                </a:prstGeom>
                <a:noFill/>
                <a:ln w="9525">
                  <a:solidFill>
                    <a:srgbClr val="FF0000"/>
                  </a:solidFill>
                  <a:miter lim="800000"/>
                  <a:headEnd/>
                  <a:tailEnd/>
                </a:ln>
              </p:spPr>
            </p:pic>
            <p:pic>
              <p:nvPicPr>
                <p:cNvPr id="44" name="Picture 7" descr="cell"/>
                <p:cNvPicPr>
                  <a:picLocks noChangeAspect="1" noChangeArrowheads="1"/>
                </p:cNvPicPr>
                <p:nvPr/>
              </p:nvPicPr>
              <p:blipFill>
                <a:blip r:embed="rId2" cstate="print"/>
                <a:srcRect/>
                <a:stretch>
                  <a:fillRect/>
                </a:stretch>
              </p:blipFill>
              <p:spPr bwMode="auto">
                <a:xfrm>
                  <a:off x="1220" y="1026"/>
                  <a:ext cx="1526" cy="1597"/>
                </a:xfrm>
                <a:prstGeom prst="rect">
                  <a:avLst/>
                </a:prstGeom>
                <a:noFill/>
                <a:ln w="9525">
                  <a:solidFill>
                    <a:srgbClr val="FF0000"/>
                  </a:solidFill>
                  <a:miter lim="800000"/>
                  <a:headEnd/>
                  <a:tailEnd/>
                </a:ln>
              </p:spPr>
            </p:pic>
            <p:pic>
              <p:nvPicPr>
                <p:cNvPr id="45" name="Picture 8" descr="cell"/>
                <p:cNvPicPr>
                  <a:picLocks noChangeAspect="1" noChangeArrowheads="1"/>
                </p:cNvPicPr>
                <p:nvPr/>
              </p:nvPicPr>
              <p:blipFill>
                <a:blip r:embed="rId2" cstate="print"/>
                <a:srcRect/>
                <a:stretch>
                  <a:fillRect/>
                </a:stretch>
              </p:blipFill>
              <p:spPr bwMode="auto">
                <a:xfrm>
                  <a:off x="1020" y="1207"/>
                  <a:ext cx="1526" cy="1597"/>
                </a:xfrm>
                <a:prstGeom prst="rect">
                  <a:avLst/>
                </a:prstGeom>
                <a:noFill/>
                <a:ln w="9525">
                  <a:solidFill>
                    <a:srgbClr val="FF0000"/>
                  </a:solidFill>
                  <a:miter lim="800000"/>
                  <a:headEnd/>
                  <a:tailEnd/>
                </a:ln>
              </p:spPr>
            </p:pic>
          </p:grpSp>
          <p:grpSp>
            <p:nvGrpSpPr>
              <p:cNvPr id="27" name="Group 21"/>
              <p:cNvGrpSpPr>
                <a:grpSpLocks noChangeAspect="1"/>
              </p:cNvGrpSpPr>
              <p:nvPr/>
            </p:nvGrpSpPr>
            <p:grpSpPr bwMode="auto">
              <a:xfrm>
                <a:off x="2268" y="1360"/>
                <a:ext cx="765" cy="773"/>
                <a:chOff x="1020" y="654"/>
                <a:chExt cx="2125" cy="2150"/>
              </a:xfrm>
            </p:grpSpPr>
            <p:pic>
              <p:nvPicPr>
                <p:cNvPr id="38" name="Picture 22" descr="cell"/>
                <p:cNvPicPr>
                  <a:picLocks noChangeAspect="1" noChangeArrowheads="1"/>
                </p:cNvPicPr>
                <p:nvPr/>
              </p:nvPicPr>
              <p:blipFill>
                <a:blip r:embed="rId2" cstate="print"/>
                <a:srcRect/>
                <a:stretch>
                  <a:fillRect/>
                </a:stretch>
              </p:blipFill>
              <p:spPr bwMode="auto">
                <a:xfrm>
                  <a:off x="1619" y="654"/>
                  <a:ext cx="1526" cy="1597"/>
                </a:xfrm>
                <a:prstGeom prst="rect">
                  <a:avLst/>
                </a:prstGeom>
                <a:noFill/>
                <a:ln w="9525">
                  <a:solidFill>
                    <a:srgbClr val="FF0000"/>
                  </a:solidFill>
                  <a:miter lim="800000"/>
                  <a:headEnd/>
                  <a:tailEnd/>
                </a:ln>
              </p:spPr>
            </p:pic>
            <p:pic>
              <p:nvPicPr>
                <p:cNvPr id="39" name="Picture 23" descr="cell"/>
                <p:cNvPicPr>
                  <a:picLocks noChangeAspect="1" noChangeArrowheads="1"/>
                </p:cNvPicPr>
                <p:nvPr/>
              </p:nvPicPr>
              <p:blipFill>
                <a:blip r:embed="rId2" cstate="print"/>
                <a:srcRect/>
                <a:stretch>
                  <a:fillRect/>
                </a:stretch>
              </p:blipFill>
              <p:spPr bwMode="auto">
                <a:xfrm>
                  <a:off x="1420" y="845"/>
                  <a:ext cx="1526" cy="1597"/>
                </a:xfrm>
                <a:prstGeom prst="rect">
                  <a:avLst/>
                </a:prstGeom>
                <a:noFill/>
                <a:ln w="9525">
                  <a:solidFill>
                    <a:srgbClr val="FF0000"/>
                  </a:solidFill>
                  <a:miter lim="800000"/>
                  <a:headEnd/>
                  <a:tailEnd/>
                </a:ln>
              </p:spPr>
            </p:pic>
            <p:pic>
              <p:nvPicPr>
                <p:cNvPr id="40" name="Picture 24" descr="cell"/>
                <p:cNvPicPr>
                  <a:picLocks noChangeAspect="1" noChangeArrowheads="1"/>
                </p:cNvPicPr>
                <p:nvPr/>
              </p:nvPicPr>
              <p:blipFill>
                <a:blip r:embed="rId2" cstate="print"/>
                <a:srcRect/>
                <a:stretch>
                  <a:fillRect/>
                </a:stretch>
              </p:blipFill>
              <p:spPr bwMode="auto">
                <a:xfrm>
                  <a:off x="1220" y="1026"/>
                  <a:ext cx="1526" cy="1597"/>
                </a:xfrm>
                <a:prstGeom prst="rect">
                  <a:avLst/>
                </a:prstGeom>
                <a:noFill/>
                <a:ln w="9525">
                  <a:solidFill>
                    <a:srgbClr val="FF0000"/>
                  </a:solidFill>
                  <a:miter lim="800000"/>
                  <a:headEnd/>
                  <a:tailEnd/>
                </a:ln>
              </p:spPr>
            </p:pic>
            <p:pic>
              <p:nvPicPr>
                <p:cNvPr id="41" name="Picture 25" descr="cell"/>
                <p:cNvPicPr>
                  <a:picLocks noChangeAspect="1" noChangeArrowheads="1"/>
                </p:cNvPicPr>
                <p:nvPr/>
              </p:nvPicPr>
              <p:blipFill>
                <a:blip r:embed="rId2" cstate="print"/>
                <a:srcRect/>
                <a:stretch>
                  <a:fillRect/>
                </a:stretch>
              </p:blipFill>
              <p:spPr bwMode="auto">
                <a:xfrm>
                  <a:off x="1020" y="1207"/>
                  <a:ext cx="1526" cy="1597"/>
                </a:xfrm>
                <a:prstGeom prst="rect">
                  <a:avLst/>
                </a:prstGeom>
                <a:noFill/>
                <a:ln w="9525">
                  <a:solidFill>
                    <a:srgbClr val="FF0000"/>
                  </a:solidFill>
                  <a:miter lim="800000"/>
                  <a:headEnd/>
                  <a:tailEnd/>
                </a:ln>
              </p:spPr>
            </p:pic>
          </p:grpSp>
          <p:grpSp>
            <p:nvGrpSpPr>
              <p:cNvPr id="28" name="Group 26"/>
              <p:cNvGrpSpPr>
                <a:grpSpLocks noChangeAspect="1"/>
              </p:cNvGrpSpPr>
              <p:nvPr/>
            </p:nvGrpSpPr>
            <p:grpSpPr bwMode="auto">
              <a:xfrm>
                <a:off x="2268" y="2267"/>
                <a:ext cx="765" cy="773"/>
                <a:chOff x="1020" y="654"/>
                <a:chExt cx="2125" cy="2150"/>
              </a:xfrm>
            </p:grpSpPr>
            <p:pic>
              <p:nvPicPr>
                <p:cNvPr id="34" name="Picture 27" descr="cell"/>
                <p:cNvPicPr>
                  <a:picLocks noChangeAspect="1" noChangeArrowheads="1"/>
                </p:cNvPicPr>
                <p:nvPr/>
              </p:nvPicPr>
              <p:blipFill>
                <a:blip r:embed="rId2" cstate="print"/>
                <a:srcRect/>
                <a:stretch>
                  <a:fillRect/>
                </a:stretch>
              </p:blipFill>
              <p:spPr bwMode="auto">
                <a:xfrm>
                  <a:off x="1619" y="654"/>
                  <a:ext cx="1526" cy="1597"/>
                </a:xfrm>
                <a:prstGeom prst="rect">
                  <a:avLst/>
                </a:prstGeom>
                <a:noFill/>
                <a:ln w="9525">
                  <a:solidFill>
                    <a:srgbClr val="FF0000"/>
                  </a:solidFill>
                  <a:miter lim="800000"/>
                  <a:headEnd/>
                  <a:tailEnd/>
                </a:ln>
              </p:spPr>
            </p:pic>
            <p:pic>
              <p:nvPicPr>
                <p:cNvPr id="35" name="Picture 28" descr="cell"/>
                <p:cNvPicPr>
                  <a:picLocks noChangeAspect="1" noChangeArrowheads="1"/>
                </p:cNvPicPr>
                <p:nvPr/>
              </p:nvPicPr>
              <p:blipFill>
                <a:blip r:embed="rId2" cstate="print"/>
                <a:srcRect/>
                <a:stretch>
                  <a:fillRect/>
                </a:stretch>
              </p:blipFill>
              <p:spPr bwMode="auto">
                <a:xfrm>
                  <a:off x="1420" y="845"/>
                  <a:ext cx="1526" cy="1597"/>
                </a:xfrm>
                <a:prstGeom prst="rect">
                  <a:avLst/>
                </a:prstGeom>
                <a:noFill/>
                <a:ln w="9525">
                  <a:solidFill>
                    <a:srgbClr val="FF0000"/>
                  </a:solidFill>
                  <a:miter lim="800000"/>
                  <a:headEnd/>
                  <a:tailEnd/>
                </a:ln>
              </p:spPr>
            </p:pic>
            <p:pic>
              <p:nvPicPr>
                <p:cNvPr id="36" name="Picture 29" descr="cell"/>
                <p:cNvPicPr>
                  <a:picLocks noChangeAspect="1" noChangeArrowheads="1"/>
                </p:cNvPicPr>
                <p:nvPr/>
              </p:nvPicPr>
              <p:blipFill>
                <a:blip r:embed="rId2" cstate="print"/>
                <a:srcRect/>
                <a:stretch>
                  <a:fillRect/>
                </a:stretch>
              </p:blipFill>
              <p:spPr bwMode="auto">
                <a:xfrm>
                  <a:off x="1220" y="1026"/>
                  <a:ext cx="1526" cy="1597"/>
                </a:xfrm>
                <a:prstGeom prst="rect">
                  <a:avLst/>
                </a:prstGeom>
                <a:noFill/>
                <a:ln w="9525">
                  <a:solidFill>
                    <a:srgbClr val="FF0000"/>
                  </a:solidFill>
                  <a:miter lim="800000"/>
                  <a:headEnd/>
                  <a:tailEnd/>
                </a:ln>
              </p:spPr>
            </p:pic>
            <p:pic>
              <p:nvPicPr>
                <p:cNvPr id="37" name="Picture 30" descr="cell"/>
                <p:cNvPicPr>
                  <a:picLocks noChangeAspect="1" noChangeArrowheads="1"/>
                </p:cNvPicPr>
                <p:nvPr/>
              </p:nvPicPr>
              <p:blipFill>
                <a:blip r:embed="rId2" cstate="print"/>
                <a:srcRect/>
                <a:stretch>
                  <a:fillRect/>
                </a:stretch>
              </p:blipFill>
              <p:spPr bwMode="auto">
                <a:xfrm>
                  <a:off x="1020" y="1207"/>
                  <a:ext cx="1526" cy="1597"/>
                </a:xfrm>
                <a:prstGeom prst="rect">
                  <a:avLst/>
                </a:prstGeom>
                <a:noFill/>
                <a:ln w="9525">
                  <a:solidFill>
                    <a:srgbClr val="FF0000"/>
                  </a:solidFill>
                  <a:miter lim="800000"/>
                  <a:headEnd/>
                  <a:tailEnd/>
                </a:ln>
              </p:spPr>
            </p:pic>
          </p:grpSp>
          <p:grpSp>
            <p:nvGrpSpPr>
              <p:cNvPr id="29" name="Group 31"/>
              <p:cNvGrpSpPr>
                <a:grpSpLocks noChangeAspect="1"/>
              </p:cNvGrpSpPr>
              <p:nvPr/>
            </p:nvGrpSpPr>
            <p:grpSpPr bwMode="auto">
              <a:xfrm>
                <a:off x="2268" y="3173"/>
                <a:ext cx="765" cy="773"/>
                <a:chOff x="1020" y="654"/>
                <a:chExt cx="2125" cy="2150"/>
              </a:xfrm>
            </p:grpSpPr>
            <p:pic>
              <p:nvPicPr>
                <p:cNvPr id="30" name="Picture 32" descr="cell"/>
                <p:cNvPicPr>
                  <a:picLocks noChangeAspect="1" noChangeArrowheads="1"/>
                </p:cNvPicPr>
                <p:nvPr/>
              </p:nvPicPr>
              <p:blipFill>
                <a:blip r:embed="rId2" cstate="print"/>
                <a:srcRect/>
                <a:stretch>
                  <a:fillRect/>
                </a:stretch>
              </p:blipFill>
              <p:spPr bwMode="auto">
                <a:xfrm>
                  <a:off x="1619" y="654"/>
                  <a:ext cx="1526" cy="1597"/>
                </a:xfrm>
                <a:prstGeom prst="rect">
                  <a:avLst/>
                </a:prstGeom>
                <a:noFill/>
                <a:ln w="9525">
                  <a:solidFill>
                    <a:srgbClr val="FF0000"/>
                  </a:solidFill>
                  <a:miter lim="800000"/>
                  <a:headEnd/>
                  <a:tailEnd/>
                </a:ln>
              </p:spPr>
            </p:pic>
            <p:pic>
              <p:nvPicPr>
                <p:cNvPr id="31" name="Picture 33" descr="cell"/>
                <p:cNvPicPr>
                  <a:picLocks noChangeAspect="1" noChangeArrowheads="1"/>
                </p:cNvPicPr>
                <p:nvPr/>
              </p:nvPicPr>
              <p:blipFill>
                <a:blip r:embed="rId2" cstate="print"/>
                <a:srcRect/>
                <a:stretch>
                  <a:fillRect/>
                </a:stretch>
              </p:blipFill>
              <p:spPr bwMode="auto">
                <a:xfrm>
                  <a:off x="1420" y="845"/>
                  <a:ext cx="1526" cy="1597"/>
                </a:xfrm>
                <a:prstGeom prst="rect">
                  <a:avLst/>
                </a:prstGeom>
                <a:noFill/>
                <a:ln w="9525">
                  <a:solidFill>
                    <a:srgbClr val="FF0000"/>
                  </a:solidFill>
                  <a:miter lim="800000"/>
                  <a:headEnd/>
                  <a:tailEnd/>
                </a:ln>
              </p:spPr>
            </p:pic>
            <p:pic>
              <p:nvPicPr>
                <p:cNvPr id="32" name="Picture 34" descr="cell"/>
                <p:cNvPicPr>
                  <a:picLocks noChangeAspect="1" noChangeArrowheads="1"/>
                </p:cNvPicPr>
                <p:nvPr/>
              </p:nvPicPr>
              <p:blipFill>
                <a:blip r:embed="rId2" cstate="print"/>
                <a:srcRect/>
                <a:stretch>
                  <a:fillRect/>
                </a:stretch>
              </p:blipFill>
              <p:spPr bwMode="auto">
                <a:xfrm>
                  <a:off x="1220" y="1026"/>
                  <a:ext cx="1526" cy="1597"/>
                </a:xfrm>
                <a:prstGeom prst="rect">
                  <a:avLst/>
                </a:prstGeom>
                <a:noFill/>
                <a:ln w="9525">
                  <a:solidFill>
                    <a:srgbClr val="FF0000"/>
                  </a:solidFill>
                  <a:miter lim="800000"/>
                  <a:headEnd/>
                  <a:tailEnd/>
                </a:ln>
              </p:spPr>
            </p:pic>
            <p:pic>
              <p:nvPicPr>
                <p:cNvPr id="33" name="Picture 35" descr="cell"/>
                <p:cNvPicPr>
                  <a:picLocks noChangeAspect="1" noChangeArrowheads="1"/>
                </p:cNvPicPr>
                <p:nvPr/>
              </p:nvPicPr>
              <p:blipFill>
                <a:blip r:embed="rId2" cstate="print"/>
                <a:srcRect/>
                <a:stretch>
                  <a:fillRect/>
                </a:stretch>
              </p:blipFill>
              <p:spPr bwMode="auto">
                <a:xfrm>
                  <a:off x="1020" y="1207"/>
                  <a:ext cx="1526" cy="1597"/>
                </a:xfrm>
                <a:prstGeom prst="rect">
                  <a:avLst/>
                </a:prstGeom>
                <a:noFill/>
                <a:ln w="9525">
                  <a:solidFill>
                    <a:srgbClr val="FF0000"/>
                  </a:solidFill>
                  <a:miter lim="800000"/>
                  <a:headEnd/>
                  <a:tailEnd/>
                </a:ln>
              </p:spPr>
            </p:pic>
          </p:grpSp>
        </p:grpSp>
        <p:sp>
          <p:nvSpPr>
            <p:cNvPr id="17" name="Line 38"/>
            <p:cNvSpPr>
              <a:spLocks noChangeShapeType="1"/>
            </p:cNvSpPr>
            <p:nvPr/>
          </p:nvSpPr>
          <p:spPr bwMode="auto">
            <a:xfrm>
              <a:off x="3016" y="1117"/>
              <a:ext cx="408" cy="0"/>
            </a:xfrm>
            <a:prstGeom prst="line">
              <a:avLst/>
            </a:prstGeom>
            <a:noFill/>
            <a:ln w="9525">
              <a:solidFill>
                <a:schemeClr val="tx1"/>
              </a:solidFill>
              <a:round/>
              <a:headEnd/>
              <a:tailEnd/>
            </a:ln>
            <a:effectLst/>
          </p:spPr>
          <p:txBody>
            <a:bodyPr/>
            <a:lstStyle/>
            <a:p>
              <a:endParaRPr lang="en-US">
                <a:latin typeface="Agilent TT Cond" pitchFamily="34" charset="0"/>
              </a:endParaRPr>
            </a:p>
          </p:txBody>
        </p:sp>
        <p:sp>
          <p:nvSpPr>
            <p:cNvPr id="18" name="Line 39"/>
            <p:cNvSpPr>
              <a:spLocks noChangeShapeType="1"/>
            </p:cNvSpPr>
            <p:nvPr/>
          </p:nvSpPr>
          <p:spPr bwMode="auto">
            <a:xfrm>
              <a:off x="3016" y="1778"/>
              <a:ext cx="408" cy="0"/>
            </a:xfrm>
            <a:prstGeom prst="line">
              <a:avLst/>
            </a:prstGeom>
            <a:noFill/>
            <a:ln w="9525">
              <a:solidFill>
                <a:schemeClr val="tx1"/>
              </a:solidFill>
              <a:round/>
              <a:headEnd/>
              <a:tailEnd/>
            </a:ln>
            <a:effectLst/>
          </p:spPr>
          <p:txBody>
            <a:bodyPr/>
            <a:lstStyle/>
            <a:p>
              <a:endParaRPr lang="en-US">
                <a:latin typeface="Agilent TT Cond" pitchFamily="34" charset="0"/>
              </a:endParaRPr>
            </a:p>
          </p:txBody>
        </p:sp>
        <p:sp>
          <p:nvSpPr>
            <p:cNvPr id="19" name="Line 40"/>
            <p:cNvSpPr>
              <a:spLocks noChangeShapeType="1"/>
            </p:cNvSpPr>
            <p:nvPr/>
          </p:nvSpPr>
          <p:spPr bwMode="auto">
            <a:xfrm>
              <a:off x="3016" y="2404"/>
              <a:ext cx="408" cy="0"/>
            </a:xfrm>
            <a:prstGeom prst="line">
              <a:avLst/>
            </a:prstGeom>
            <a:noFill/>
            <a:ln w="9525">
              <a:solidFill>
                <a:schemeClr val="tx1"/>
              </a:solidFill>
              <a:round/>
              <a:headEnd/>
              <a:tailEnd/>
            </a:ln>
            <a:effectLst/>
          </p:spPr>
          <p:txBody>
            <a:bodyPr/>
            <a:lstStyle/>
            <a:p>
              <a:endParaRPr lang="en-US">
                <a:latin typeface="Agilent TT Cond" pitchFamily="34" charset="0"/>
              </a:endParaRPr>
            </a:p>
          </p:txBody>
        </p:sp>
        <p:sp>
          <p:nvSpPr>
            <p:cNvPr id="20" name="Line 41"/>
            <p:cNvSpPr>
              <a:spLocks noChangeShapeType="1"/>
            </p:cNvSpPr>
            <p:nvPr/>
          </p:nvSpPr>
          <p:spPr bwMode="auto">
            <a:xfrm>
              <a:off x="3016" y="3039"/>
              <a:ext cx="408" cy="0"/>
            </a:xfrm>
            <a:prstGeom prst="line">
              <a:avLst/>
            </a:prstGeom>
            <a:noFill/>
            <a:ln w="9525">
              <a:solidFill>
                <a:schemeClr val="tx1"/>
              </a:solidFill>
              <a:round/>
              <a:headEnd/>
              <a:tailEnd/>
            </a:ln>
            <a:effectLst/>
          </p:spPr>
          <p:txBody>
            <a:bodyPr/>
            <a:lstStyle/>
            <a:p>
              <a:endParaRPr lang="en-US">
                <a:latin typeface="Agilent TT Cond" pitchFamily="34" charset="0"/>
              </a:endParaRPr>
            </a:p>
          </p:txBody>
        </p:sp>
        <p:sp>
          <p:nvSpPr>
            <p:cNvPr id="21" name="Text Box 42"/>
            <p:cNvSpPr txBox="1">
              <a:spLocks noChangeArrowheads="1"/>
            </p:cNvSpPr>
            <p:nvPr/>
          </p:nvSpPr>
          <p:spPr bwMode="auto">
            <a:xfrm>
              <a:off x="3461" y="992"/>
              <a:ext cx="576" cy="370"/>
            </a:xfrm>
            <a:prstGeom prst="rect">
              <a:avLst/>
            </a:prstGeom>
            <a:noFill/>
            <a:ln w="9525">
              <a:noFill/>
              <a:miter lim="800000"/>
              <a:headEnd/>
              <a:tailEnd/>
            </a:ln>
            <a:effectLst/>
          </p:spPr>
          <p:txBody>
            <a:bodyPr wrap="none">
              <a:spAutoFit/>
            </a:bodyPr>
            <a:lstStyle/>
            <a:p>
              <a:r>
                <a:rPr lang="en-US" altLang="ja-JP" sz="1800" b="1">
                  <a:latin typeface="Agilent TT Cond" pitchFamily="34" charset="0"/>
                </a:rPr>
                <a:t>DQ0</a:t>
              </a:r>
            </a:p>
          </p:txBody>
        </p:sp>
        <p:sp>
          <p:nvSpPr>
            <p:cNvPr id="22" name="Text Box 43"/>
            <p:cNvSpPr txBox="1">
              <a:spLocks noChangeArrowheads="1"/>
            </p:cNvSpPr>
            <p:nvPr/>
          </p:nvSpPr>
          <p:spPr bwMode="auto">
            <a:xfrm>
              <a:off x="3461" y="2295"/>
              <a:ext cx="576" cy="370"/>
            </a:xfrm>
            <a:prstGeom prst="rect">
              <a:avLst/>
            </a:prstGeom>
            <a:noFill/>
            <a:ln w="9525">
              <a:noFill/>
              <a:miter lim="800000"/>
              <a:headEnd/>
              <a:tailEnd/>
            </a:ln>
            <a:effectLst/>
          </p:spPr>
          <p:txBody>
            <a:bodyPr wrap="none">
              <a:spAutoFit/>
            </a:bodyPr>
            <a:lstStyle/>
            <a:p>
              <a:r>
                <a:rPr lang="en-US" altLang="ja-JP" sz="1800" b="1">
                  <a:latin typeface="Agilent TT Cond" pitchFamily="34" charset="0"/>
                </a:rPr>
                <a:t>DQ2</a:t>
              </a:r>
            </a:p>
          </p:txBody>
        </p:sp>
        <p:sp>
          <p:nvSpPr>
            <p:cNvPr id="23" name="Text Box 44"/>
            <p:cNvSpPr txBox="1">
              <a:spLocks noChangeArrowheads="1"/>
            </p:cNvSpPr>
            <p:nvPr/>
          </p:nvSpPr>
          <p:spPr bwMode="auto">
            <a:xfrm>
              <a:off x="3461" y="1661"/>
              <a:ext cx="576" cy="370"/>
            </a:xfrm>
            <a:prstGeom prst="rect">
              <a:avLst/>
            </a:prstGeom>
            <a:noFill/>
            <a:ln w="9525">
              <a:noFill/>
              <a:miter lim="800000"/>
              <a:headEnd/>
              <a:tailEnd/>
            </a:ln>
            <a:effectLst/>
          </p:spPr>
          <p:txBody>
            <a:bodyPr wrap="none">
              <a:spAutoFit/>
            </a:bodyPr>
            <a:lstStyle/>
            <a:p>
              <a:r>
                <a:rPr lang="en-US" altLang="ja-JP" sz="1800" b="1">
                  <a:latin typeface="Agilent TT Cond" pitchFamily="34" charset="0"/>
                </a:rPr>
                <a:t>DQ1</a:t>
              </a:r>
            </a:p>
          </p:txBody>
        </p:sp>
        <p:sp>
          <p:nvSpPr>
            <p:cNvPr id="24" name="Text Box 45"/>
            <p:cNvSpPr txBox="1">
              <a:spLocks noChangeArrowheads="1"/>
            </p:cNvSpPr>
            <p:nvPr/>
          </p:nvSpPr>
          <p:spPr bwMode="auto">
            <a:xfrm>
              <a:off x="3459" y="2931"/>
              <a:ext cx="576" cy="370"/>
            </a:xfrm>
            <a:prstGeom prst="rect">
              <a:avLst/>
            </a:prstGeom>
            <a:noFill/>
            <a:ln w="9525">
              <a:noFill/>
              <a:miter lim="800000"/>
              <a:headEnd/>
              <a:tailEnd/>
            </a:ln>
            <a:effectLst/>
          </p:spPr>
          <p:txBody>
            <a:bodyPr wrap="none">
              <a:spAutoFit/>
            </a:bodyPr>
            <a:lstStyle/>
            <a:p>
              <a:r>
                <a:rPr lang="en-US" altLang="ja-JP" sz="1800" b="1">
                  <a:latin typeface="Agilent TT Cond" pitchFamily="34" charset="0"/>
                </a:rPr>
                <a:t>DQ3</a:t>
              </a:r>
            </a:p>
          </p:txBody>
        </p:sp>
      </p:grpSp>
      <p:sp>
        <p:nvSpPr>
          <p:cNvPr id="46" name="Text Box 47"/>
          <p:cNvSpPr txBox="1">
            <a:spLocks noChangeArrowheads="1"/>
          </p:cNvSpPr>
          <p:nvPr/>
        </p:nvSpPr>
        <p:spPr bwMode="auto">
          <a:xfrm>
            <a:off x="6156325" y="1412875"/>
            <a:ext cx="2073275" cy="923330"/>
          </a:xfrm>
          <a:prstGeom prst="rect">
            <a:avLst/>
          </a:prstGeom>
          <a:noFill/>
          <a:ln w="9525">
            <a:noFill/>
            <a:miter lim="800000"/>
            <a:headEnd/>
            <a:tailEnd/>
          </a:ln>
          <a:effectLst/>
        </p:spPr>
        <p:txBody>
          <a:bodyPr wrap="square">
            <a:spAutoFit/>
          </a:bodyPr>
          <a:lstStyle/>
          <a:p>
            <a:r>
              <a:rPr lang="en-US" altLang="ja-JP" b="1" dirty="0" smtClean="0">
                <a:latin typeface="Agilent TT Cond" pitchFamily="34" charset="0"/>
              </a:rPr>
              <a:t>Each data line has individual chart (spreadsheet)</a:t>
            </a:r>
            <a:endParaRPr lang="ja-JP" altLang="en-US" b="1">
              <a:latin typeface="Agilent TT Cond" pitchFamily="34" charset="0"/>
            </a:endParaRPr>
          </a:p>
        </p:txBody>
      </p:sp>
      <p:sp>
        <p:nvSpPr>
          <p:cNvPr id="47" name="AutoShape 48"/>
          <p:cNvSpPr>
            <a:spLocks noChangeArrowheads="1"/>
          </p:cNvSpPr>
          <p:nvPr/>
        </p:nvSpPr>
        <p:spPr bwMode="auto">
          <a:xfrm>
            <a:off x="2371725" y="1771650"/>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latin typeface="Agilent TT Cond" pitchFamily="34" charset="0"/>
            </a:endParaRPr>
          </a:p>
        </p:txBody>
      </p:sp>
      <p:sp>
        <p:nvSpPr>
          <p:cNvPr id="48" name="Text Box 50"/>
          <p:cNvSpPr txBox="1">
            <a:spLocks noChangeArrowheads="1"/>
          </p:cNvSpPr>
          <p:nvPr/>
        </p:nvSpPr>
        <p:spPr bwMode="auto">
          <a:xfrm>
            <a:off x="176069" y="5189576"/>
            <a:ext cx="8754320" cy="1046440"/>
          </a:xfrm>
          <a:prstGeom prst="rect">
            <a:avLst/>
          </a:prstGeom>
          <a:noFill/>
          <a:ln w="9525">
            <a:noFill/>
            <a:miter lim="800000"/>
            <a:headEnd/>
            <a:tailEnd/>
          </a:ln>
          <a:effectLst/>
        </p:spPr>
        <p:txBody>
          <a:bodyPr wrap="none">
            <a:spAutoFit/>
          </a:bodyPr>
          <a:lstStyle/>
          <a:p>
            <a:r>
              <a:rPr lang="en-US" altLang="ja-JP" sz="2000" b="1" dirty="0" smtClean="0">
                <a:latin typeface="Agilent TT Cond" pitchFamily="34" charset="0"/>
              </a:rPr>
              <a:t>Logic Analyzer Visualizes the DRAM Activities</a:t>
            </a:r>
            <a:endParaRPr lang="ja-JP" altLang="en-US" sz="2000" b="1">
              <a:latin typeface="Agilent TT Cond" pitchFamily="34" charset="0"/>
            </a:endParaRPr>
          </a:p>
          <a:p>
            <a:pPr marL="228600" indent="-228600">
              <a:buAutoNum type="arabicPeriod"/>
            </a:pPr>
            <a:r>
              <a:rPr lang="en-US" altLang="ja-JP" sz="1400" b="1" dirty="0" smtClean="0">
                <a:solidFill>
                  <a:srgbClr val="0000FF"/>
                </a:solidFill>
                <a:latin typeface="Agilent TT Cond" pitchFamily="34" charset="0"/>
              </a:rPr>
              <a:t>Activate Address </a:t>
            </a:r>
            <a:r>
              <a:rPr lang="en-US" altLang="ja-JP" sz="1400" b="1" dirty="0">
                <a:solidFill>
                  <a:srgbClr val="0000FF"/>
                </a:solidFill>
                <a:latin typeface="Agilent TT Cond" pitchFamily="34" charset="0"/>
              </a:rPr>
              <a:t>102 (Row </a:t>
            </a:r>
            <a:r>
              <a:rPr lang="en-US" altLang="ja-JP" sz="1400" b="1" dirty="0" smtClean="0">
                <a:solidFill>
                  <a:srgbClr val="0000FF"/>
                </a:solidFill>
                <a:latin typeface="Agilent TT Cond" pitchFamily="34" charset="0"/>
              </a:rPr>
              <a:t>Address)</a:t>
            </a:r>
            <a:r>
              <a:rPr lang="ja-JP" altLang="en-US" sz="1400" b="1" smtClean="0">
                <a:solidFill>
                  <a:srgbClr val="0000FF"/>
                </a:solidFill>
                <a:latin typeface="Agilent TT Cond" pitchFamily="34" charset="0"/>
              </a:rPr>
              <a:t> </a:t>
            </a:r>
            <a:endParaRPr lang="en-US" altLang="ja-JP" sz="1400" b="1" dirty="0" smtClean="0">
              <a:solidFill>
                <a:srgbClr val="0000FF"/>
              </a:solidFill>
              <a:latin typeface="Agilent TT Cond" pitchFamily="34" charset="0"/>
            </a:endParaRPr>
          </a:p>
          <a:p>
            <a:pPr marL="228600" indent="-228600">
              <a:buAutoNum type="arabicPeriod"/>
            </a:pPr>
            <a:r>
              <a:rPr lang="en-US" altLang="ja-JP" sz="1400" b="1" dirty="0" smtClean="0">
                <a:solidFill>
                  <a:srgbClr val="0000FF"/>
                </a:solidFill>
                <a:latin typeface="Agilent TT Cond" pitchFamily="34" charset="0"/>
              </a:rPr>
              <a:t>Issue “Read” command to Address </a:t>
            </a:r>
            <a:r>
              <a:rPr lang="en-US" altLang="ja-JP" sz="1400" b="1" dirty="0">
                <a:solidFill>
                  <a:srgbClr val="0000FF"/>
                </a:solidFill>
                <a:latin typeface="Agilent TT Cond" pitchFamily="34" charset="0"/>
              </a:rPr>
              <a:t>658 (Column </a:t>
            </a:r>
            <a:r>
              <a:rPr lang="en-US" altLang="ja-JP" sz="1400" b="1" dirty="0" smtClean="0">
                <a:solidFill>
                  <a:srgbClr val="0000FF"/>
                </a:solidFill>
                <a:latin typeface="Agilent TT Cond" pitchFamily="34" charset="0"/>
              </a:rPr>
              <a:t>Address)</a:t>
            </a:r>
          </a:p>
          <a:p>
            <a:pPr marL="228600" indent="-228600">
              <a:buAutoNum type="arabicPeriod"/>
            </a:pPr>
            <a:r>
              <a:rPr lang="en-US" altLang="ja-JP" sz="1400" b="1" dirty="0" smtClean="0">
                <a:solidFill>
                  <a:srgbClr val="0000FF"/>
                </a:solidFill>
                <a:latin typeface="Agilent TT Cond" pitchFamily="34" charset="0"/>
              </a:rPr>
              <a:t>Data from the specified address per individual data line is read.  </a:t>
            </a:r>
            <a:r>
              <a:rPr lang="en-US" altLang="ja-JP" sz="1200" b="1" dirty="0" smtClean="0">
                <a:solidFill>
                  <a:srgbClr val="0000FF"/>
                </a:solidFill>
                <a:latin typeface="Agilent TT Cond" pitchFamily="34" charset="0"/>
              </a:rPr>
              <a:t>In this example, it is 0001 (Q0=1, DQ1=0, DQ2=0, DQ3=0)</a:t>
            </a:r>
            <a:r>
              <a:rPr lang="ja-JP" altLang="en-US" sz="1200" b="1" smtClean="0">
                <a:solidFill>
                  <a:srgbClr val="0000FF"/>
                </a:solidFill>
                <a:latin typeface="Agilent TT Cond" pitchFamily="34" charset="0"/>
              </a:rPr>
              <a:t> </a:t>
            </a:r>
            <a:endParaRPr lang="ja-JP" altLang="en-US" sz="1400" b="1">
              <a:solidFill>
                <a:srgbClr val="0000FF"/>
              </a:solidFill>
              <a:latin typeface="Agilent TT Cond" pitchFamily="34" charset="0"/>
            </a:endParaRPr>
          </a:p>
        </p:txBody>
      </p:sp>
      <p:pic>
        <p:nvPicPr>
          <p:cNvPr id="50" name="Picture 49" descr="data1"/>
          <p:cNvPicPr>
            <a:picLocks noChangeAspect="1" noChangeArrowheads="1"/>
          </p:cNvPicPr>
          <p:nvPr/>
        </p:nvPicPr>
        <p:blipFill>
          <a:blip r:embed="rId3" cstate="print"/>
          <a:srcRect/>
          <a:stretch>
            <a:fillRect/>
          </a:stretch>
        </p:blipFill>
        <p:spPr bwMode="auto">
          <a:xfrm>
            <a:off x="250825" y="2848384"/>
            <a:ext cx="8653030" cy="2382865"/>
          </a:xfrm>
          <a:prstGeom prst="rect">
            <a:avLst/>
          </a:prstGeom>
          <a:noFill/>
        </p:spPr>
      </p:pic>
      <p:sp>
        <p:nvSpPr>
          <p:cNvPr id="51" name="Text Box 51"/>
          <p:cNvSpPr txBox="1">
            <a:spLocks noChangeArrowheads="1"/>
          </p:cNvSpPr>
          <p:nvPr/>
        </p:nvSpPr>
        <p:spPr bwMode="auto">
          <a:xfrm>
            <a:off x="1886911" y="3394535"/>
            <a:ext cx="258552" cy="299261"/>
          </a:xfrm>
          <a:prstGeom prst="rect">
            <a:avLst/>
          </a:prstGeom>
          <a:solidFill>
            <a:srgbClr val="FFFF00"/>
          </a:solidFill>
          <a:ln w="9525">
            <a:noFill/>
            <a:miter lim="800000"/>
            <a:headEnd/>
            <a:tailEnd/>
          </a:ln>
          <a:effectLst/>
        </p:spPr>
        <p:txBody>
          <a:bodyPr wrap="none" lIns="18000" tIns="10800" rIns="18000" bIns="10800" anchor="ctr">
            <a:spAutoFit/>
          </a:bodyPr>
          <a:lstStyle/>
          <a:p>
            <a:r>
              <a:rPr lang="en-US" altLang="ja-JP" b="1" dirty="0" smtClean="0">
                <a:latin typeface="Agilent TT Cond" pitchFamily="34" charset="0"/>
              </a:rPr>
              <a:t> 1 </a:t>
            </a:r>
            <a:endParaRPr lang="en-US" altLang="ja-JP" b="1" dirty="0">
              <a:latin typeface="Agilent TT Cond" pitchFamily="34" charset="0"/>
            </a:endParaRPr>
          </a:p>
        </p:txBody>
      </p:sp>
      <p:sp>
        <p:nvSpPr>
          <p:cNvPr id="52" name="Text Box 52"/>
          <p:cNvSpPr txBox="1">
            <a:spLocks noChangeArrowheads="1"/>
          </p:cNvSpPr>
          <p:nvPr/>
        </p:nvSpPr>
        <p:spPr bwMode="auto">
          <a:xfrm>
            <a:off x="2796083" y="3385183"/>
            <a:ext cx="258552" cy="299261"/>
          </a:xfrm>
          <a:prstGeom prst="rect">
            <a:avLst/>
          </a:prstGeom>
          <a:solidFill>
            <a:srgbClr val="FFFF00"/>
          </a:solidFill>
          <a:ln w="9525">
            <a:noFill/>
            <a:miter lim="800000"/>
            <a:headEnd/>
            <a:tailEnd/>
          </a:ln>
          <a:effectLst/>
        </p:spPr>
        <p:txBody>
          <a:bodyPr wrap="none" lIns="18000" tIns="10800" rIns="18000" bIns="10800" anchor="ctr">
            <a:spAutoFit/>
          </a:bodyPr>
          <a:lstStyle/>
          <a:p>
            <a:r>
              <a:rPr lang="en-US" altLang="ja-JP" b="1" dirty="0">
                <a:latin typeface="Agilent TT Cond" pitchFamily="34" charset="0"/>
              </a:rPr>
              <a:t> </a:t>
            </a:r>
            <a:r>
              <a:rPr lang="en-US" altLang="ja-JP" b="1" dirty="0" smtClean="0">
                <a:latin typeface="Agilent TT Cond" pitchFamily="34" charset="0"/>
              </a:rPr>
              <a:t>2 </a:t>
            </a:r>
            <a:endParaRPr lang="en-US" altLang="ja-JP" b="1" dirty="0">
              <a:latin typeface="Agilent TT Cond" pitchFamily="34" charset="0"/>
            </a:endParaRPr>
          </a:p>
        </p:txBody>
      </p:sp>
      <p:grpSp>
        <p:nvGrpSpPr>
          <p:cNvPr id="55" name="Group 54"/>
          <p:cNvGrpSpPr/>
          <p:nvPr/>
        </p:nvGrpSpPr>
        <p:grpSpPr>
          <a:xfrm>
            <a:off x="5826657" y="3413239"/>
            <a:ext cx="673932" cy="1827362"/>
            <a:chOff x="5826657" y="3413239"/>
            <a:chExt cx="673932" cy="1827362"/>
          </a:xfrm>
        </p:grpSpPr>
        <p:sp>
          <p:nvSpPr>
            <p:cNvPr id="53" name="Text Box 53"/>
            <p:cNvSpPr txBox="1">
              <a:spLocks noChangeArrowheads="1"/>
            </p:cNvSpPr>
            <p:nvPr/>
          </p:nvSpPr>
          <p:spPr bwMode="auto">
            <a:xfrm>
              <a:off x="6038585" y="3413239"/>
              <a:ext cx="258552" cy="299261"/>
            </a:xfrm>
            <a:prstGeom prst="rect">
              <a:avLst/>
            </a:prstGeom>
            <a:solidFill>
              <a:srgbClr val="FFFF00"/>
            </a:solidFill>
            <a:ln w="9525">
              <a:noFill/>
              <a:miter lim="800000"/>
              <a:headEnd/>
              <a:tailEnd/>
            </a:ln>
            <a:effectLst/>
          </p:spPr>
          <p:txBody>
            <a:bodyPr wrap="none" lIns="18000" tIns="10800" rIns="18000" bIns="10800" anchor="ctr">
              <a:spAutoFit/>
            </a:bodyPr>
            <a:lstStyle/>
            <a:p>
              <a:r>
                <a:rPr lang="en-US" altLang="ja-JP" b="1" dirty="0">
                  <a:latin typeface="Agilent TT Cond" pitchFamily="34" charset="0"/>
                </a:rPr>
                <a:t> </a:t>
              </a:r>
              <a:r>
                <a:rPr lang="en-US" altLang="ja-JP" b="1" dirty="0" smtClean="0">
                  <a:latin typeface="Agilent TT Cond" pitchFamily="34" charset="0"/>
                </a:rPr>
                <a:t>3 </a:t>
              </a:r>
              <a:endParaRPr lang="en-US" altLang="ja-JP" b="1" dirty="0">
                <a:latin typeface="Agilent TT Cond" pitchFamily="34" charset="0"/>
              </a:endParaRPr>
            </a:p>
          </p:txBody>
        </p:sp>
        <p:sp>
          <p:nvSpPr>
            <p:cNvPr id="54" name="AutoShape 55"/>
            <p:cNvSpPr>
              <a:spLocks noChangeArrowheads="1"/>
            </p:cNvSpPr>
            <p:nvPr/>
          </p:nvSpPr>
          <p:spPr bwMode="auto">
            <a:xfrm>
              <a:off x="5826657" y="3714370"/>
              <a:ext cx="673932" cy="1526231"/>
            </a:xfrm>
            <a:prstGeom prst="roundRect">
              <a:avLst>
                <a:gd name="adj" fmla="val 16667"/>
              </a:avLst>
            </a:prstGeom>
            <a:noFill/>
            <a:ln w="38100">
              <a:solidFill>
                <a:srgbClr val="FFFF00"/>
              </a:solidFill>
              <a:round/>
              <a:headEnd/>
              <a:tailEnd/>
            </a:ln>
            <a:effectLst/>
          </p:spPr>
          <p:txBody>
            <a:bodyPr wrap="none" anchor="ctr"/>
            <a:lstStyle/>
            <a:p>
              <a:endParaRPr lang="en-US">
                <a:latin typeface="Agilent TT Cond" pitchFamily="34" charset="0"/>
              </a:endParaRPr>
            </a:p>
          </p:txBody>
        </p:sp>
      </p:grpSp>
      <p:sp>
        <p:nvSpPr>
          <p:cNvPr id="56"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bldLvl="4"/>
      <p:bldP spid="51"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Offline Lab #1:  </a:t>
            </a:r>
            <a:r>
              <a:rPr kumimoji="1" lang="en-US" altLang="ja-JP" dirty="0" smtClean="0">
                <a:solidFill>
                  <a:srgbClr val="0000FF"/>
                </a:solidFill>
              </a:rPr>
              <a:t>With and Without B4621A</a:t>
            </a:r>
            <a:endParaRPr kumimoji="1" lang="ja-JP" altLang="en-US"/>
          </a:p>
        </p:txBody>
      </p:sp>
      <p:sp>
        <p:nvSpPr>
          <p:cNvPr id="3" name="Content Placeholder 2"/>
          <p:cNvSpPr>
            <a:spLocks noGrp="1"/>
          </p:cNvSpPr>
          <p:nvPr>
            <p:ph idx="1"/>
          </p:nvPr>
        </p:nvSpPr>
        <p:spPr/>
        <p:txBody>
          <a:bodyPr>
            <a:normAutofit/>
          </a:bodyPr>
          <a:lstStyle/>
          <a:p>
            <a:pPr lvl="1"/>
            <a:r>
              <a:rPr kumimoji="1" lang="en-US" altLang="ja-JP" sz="2400" dirty="0" smtClean="0"/>
              <a:t>File location</a:t>
            </a:r>
          </a:p>
          <a:p>
            <a:pPr lvl="2"/>
            <a:r>
              <a:rPr kumimoji="1" lang="en-US" altLang="ja-JP" sz="2400" dirty="0" smtClean="0"/>
              <a:t>Desktop </a:t>
            </a:r>
            <a:r>
              <a:rPr kumimoji="1" lang="en-US" altLang="ja-JP" sz="2400" dirty="0" smtClean="0">
                <a:sym typeface="Wingdings" pitchFamily="2" charset="2"/>
              </a:rPr>
              <a:t> </a:t>
            </a:r>
            <a:r>
              <a:rPr kumimoji="1" lang="en-US" altLang="ja-JP" sz="2400" dirty="0" err="1" smtClean="0">
                <a:sym typeface="Wingdings" pitchFamily="2" charset="2"/>
              </a:rPr>
              <a:t>FE_folder</a:t>
            </a:r>
            <a:r>
              <a:rPr kumimoji="1" lang="en-US" altLang="ja-JP" sz="2400" dirty="0" smtClean="0">
                <a:sym typeface="Wingdings" pitchFamily="2" charset="2"/>
              </a:rPr>
              <a:t>  DDR</a:t>
            </a:r>
            <a:endParaRPr kumimoji="1" lang="en-US" altLang="ja-JP" sz="2400" dirty="0" smtClean="0"/>
          </a:p>
          <a:p>
            <a:pPr lvl="1"/>
            <a:endParaRPr kumimoji="1" lang="en-US" altLang="ja-JP" sz="2400" dirty="0" smtClean="0"/>
          </a:p>
          <a:p>
            <a:pPr lvl="1"/>
            <a:r>
              <a:rPr kumimoji="1" lang="en-US" altLang="ja-JP" sz="2400" dirty="0" smtClean="0"/>
              <a:t>Offline .ala file to use.  Double click it to open</a:t>
            </a:r>
          </a:p>
          <a:p>
            <a:pPr lvl="2"/>
            <a:r>
              <a:rPr kumimoji="1" lang="en-US" altLang="ja-JP" sz="2400" dirty="0" smtClean="0"/>
              <a:t>Decoding_Compliance_Demo.ala</a:t>
            </a:r>
            <a:endParaRPr kumimoji="1" lang="ja-JP" altLang="en-US" sz="2400"/>
          </a:p>
        </p:txBody>
      </p:sp>
      <p:sp>
        <p:nvSpPr>
          <p:cNvPr id="4"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Burst Data (1)</a:t>
            </a:r>
            <a:endParaRPr kumimoji="1" lang="ja-JP" altLang="en-US"/>
          </a:p>
        </p:txBody>
      </p:sp>
      <p:sp>
        <p:nvSpPr>
          <p:cNvPr id="4" name="Text Box 6"/>
          <p:cNvSpPr txBox="1">
            <a:spLocks noChangeArrowheads="1"/>
          </p:cNvSpPr>
          <p:nvPr/>
        </p:nvSpPr>
        <p:spPr bwMode="auto">
          <a:xfrm>
            <a:off x="250825" y="765175"/>
            <a:ext cx="8497888" cy="1200329"/>
          </a:xfrm>
          <a:prstGeom prst="rect">
            <a:avLst/>
          </a:prstGeom>
          <a:noFill/>
          <a:ln w="9525">
            <a:noFill/>
            <a:miter lim="800000"/>
            <a:headEnd/>
            <a:tailEnd/>
          </a:ln>
          <a:effectLst/>
        </p:spPr>
        <p:txBody>
          <a:bodyPr>
            <a:spAutoFit/>
          </a:bodyPr>
          <a:lstStyle/>
          <a:p>
            <a:r>
              <a:rPr lang="en-US" altLang="ja-JP" dirty="0" smtClean="0">
                <a:latin typeface="Agilent TT Cond" pitchFamily="34" charset="0"/>
              </a:rPr>
              <a:t>It is not efficient to specify address of each cell at a time for read/write commands, especially large data is moved constantly.  As large data (like graphics) are stored in sequential cells, it will be more efficient to read/write multiple cell data in a single address specification.  This is the burst data transaction (either burst of 4 or 8)</a:t>
            </a:r>
            <a:endParaRPr lang="ja-JP" altLang="en-US">
              <a:latin typeface="Agilent TT Cond" pitchFamily="34" charset="0"/>
            </a:endParaRPr>
          </a:p>
        </p:txBody>
      </p:sp>
      <p:grpSp>
        <p:nvGrpSpPr>
          <p:cNvPr id="5" name="Group 13"/>
          <p:cNvGrpSpPr>
            <a:grpSpLocks/>
          </p:cNvGrpSpPr>
          <p:nvPr/>
        </p:nvGrpSpPr>
        <p:grpSpPr bwMode="auto">
          <a:xfrm>
            <a:off x="379017" y="2230737"/>
            <a:ext cx="3095625" cy="2535237"/>
            <a:chOff x="567" y="1207"/>
            <a:chExt cx="1950" cy="1597"/>
          </a:xfrm>
        </p:grpSpPr>
        <p:grpSp>
          <p:nvGrpSpPr>
            <p:cNvPr id="6" name="Group 8"/>
            <p:cNvGrpSpPr>
              <a:grpSpLocks noChangeAspect="1"/>
            </p:cNvGrpSpPr>
            <p:nvPr/>
          </p:nvGrpSpPr>
          <p:grpSpPr bwMode="auto">
            <a:xfrm>
              <a:off x="567" y="1207"/>
              <a:ext cx="1526" cy="1597"/>
              <a:chOff x="1020" y="1162"/>
              <a:chExt cx="2178" cy="2280"/>
            </a:xfrm>
          </p:grpSpPr>
          <p:pic>
            <p:nvPicPr>
              <p:cNvPr id="8" name="Picture 5" descr="cell"/>
              <p:cNvPicPr>
                <a:picLocks noChangeAspect="1" noChangeArrowheads="1"/>
              </p:cNvPicPr>
              <p:nvPr/>
            </p:nvPicPr>
            <p:blipFill>
              <a:blip r:embed="rId2"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9" name="AutoShape 7"/>
              <p:cNvSpPr>
                <a:spLocks noChangeAspect="1"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7" name="Freeform 9"/>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sp>
        <p:nvSpPr>
          <p:cNvPr id="10" name="Text Box 10"/>
          <p:cNvSpPr txBox="1">
            <a:spLocks noChangeArrowheads="1"/>
          </p:cNvSpPr>
          <p:nvPr/>
        </p:nvSpPr>
        <p:spPr bwMode="auto">
          <a:xfrm>
            <a:off x="3510143" y="2252962"/>
            <a:ext cx="5299559" cy="738664"/>
          </a:xfrm>
          <a:prstGeom prst="rect">
            <a:avLst/>
          </a:prstGeom>
          <a:noFill/>
          <a:ln w="9525">
            <a:noFill/>
            <a:miter lim="800000"/>
            <a:headEnd/>
            <a:tailEnd/>
          </a:ln>
          <a:effectLst/>
        </p:spPr>
        <p:txBody>
          <a:bodyPr wrap="square">
            <a:spAutoFit/>
          </a:bodyPr>
          <a:lstStyle/>
          <a:p>
            <a:r>
              <a:rPr lang="en-US" altLang="ja-JP" sz="1400" dirty="0" smtClean="0">
                <a:latin typeface="Agilent TT Cond" pitchFamily="34" charset="0"/>
              </a:rPr>
              <a:t>Example for burst length = 4.</a:t>
            </a:r>
            <a:r>
              <a:rPr lang="ja-JP" altLang="en-US" sz="1400" smtClean="0">
                <a:latin typeface="Agilent TT Cond" pitchFamily="34" charset="0"/>
              </a:rPr>
              <a:t>  </a:t>
            </a:r>
            <a:endParaRPr lang="ja-JP" altLang="en-US" sz="1400">
              <a:latin typeface="Agilent TT Cond" pitchFamily="34" charset="0"/>
            </a:endParaRPr>
          </a:p>
          <a:p>
            <a:r>
              <a:rPr lang="en-US" altLang="ja-JP" sz="1400" dirty="0" smtClean="0">
                <a:latin typeface="Agilent TT Cond" pitchFamily="34" charset="0"/>
              </a:rPr>
              <a:t>When </a:t>
            </a:r>
            <a:r>
              <a:rPr lang="en-US" altLang="ja-JP" sz="1400" b="1" dirty="0" smtClean="0">
                <a:solidFill>
                  <a:srgbClr val="0000FF"/>
                </a:solidFill>
                <a:latin typeface="Agilent TT Cond" pitchFamily="34" charset="0"/>
              </a:rPr>
              <a:t>Row </a:t>
            </a:r>
            <a:r>
              <a:rPr lang="en-US" altLang="ja-JP" sz="1400" b="1" dirty="0">
                <a:solidFill>
                  <a:srgbClr val="0000FF"/>
                </a:solidFill>
                <a:latin typeface="Agilent TT Cond" pitchFamily="34" charset="0"/>
              </a:rPr>
              <a:t>Address 6</a:t>
            </a:r>
            <a:r>
              <a:rPr lang="en-US" altLang="ja-JP" sz="1400" dirty="0">
                <a:latin typeface="Agilent TT Cond" pitchFamily="34" charset="0"/>
              </a:rPr>
              <a:t>, </a:t>
            </a:r>
            <a:r>
              <a:rPr lang="en-US" altLang="ja-JP" sz="1400" b="1" dirty="0">
                <a:solidFill>
                  <a:srgbClr val="0000FF"/>
                </a:solidFill>
                <a:latin typeface="Agilent TT Cond" pitchFamily="34" charset="0"/>
              </a:rPr>
              <a:t>Column Address </a:t>
            </a:r>
            <a:r>
              <a:rPr lang="en-US" altLang="ja-JP" sz="1400" b="1" dirty="0" smtClean="0">
                <a:solidFill>
                  <a:srgbClr val="0000FF"/>
                </a:solidFill>
                <a:latin typeface="Agilent TT Cond" pitchFamily="34" charset="0"/>
              </a:rPr>
              <a:t>A </a:t>
            </a:r>
            <a:r>
              <a:rPr lang="en-US" altLang="ja-JP" sz="1400" dirty="0" smtClean="0">
                <a:latin typeface="Agilent TT Cond" pitchFamily="34" charset="0"/>
              </a:rPr>
              <a:t>is specified, data from </a:t>
            </a:r>
            <a:r>
              <a:rPr lang="en-US" altLang="ja-JP" sz="1400" b="1" dirty="0" smtClean="0">
                <a:solidFill>
                  <a:srgbClr val="0000FF"/>
                </a:solidFill>
                <a:latin typeface="Agilent TT Cond" pitchFamily="34" charset="0"/>
              </a:rPr>
              <a:t>6A</a:t>
            </a:r>
            <a:r>
              <a:rPr lang="en-US" altLang="ja-JP" sz="1400" b="1" dirty="0">
                <a:solidFill>
                  <a:srgbClr val="0000FF"/>
                </a:solidFill>
                <a:latin typeface="Agilent TT Cond" pitchFamily="34" charset="0"/>
              </a:rPr>
              <a:t>, 6B, 6C, </a:t>
            </a:r>
            <a:r>
              <a:rPr lang="en-US" altLang="ja-JP" sz="1400" b="1" dirty="0" smtClean="0">
                <a:solidFill>
                  <a:srgbClr val="0000FF"/>
                </a:solidFill>
                <a:latin typeface="Agilent TT Cond" pitchFamily="34" charset="0"/>
              </a:rPr>
              <a:t>and 6D are READ</a:t>
            </a:r>
            <a:r>
              <a:rPr lang="en-US" altLang="ja-JP" sz="1400" dirty="0" smtClean="0">
                <a:latin typeface="Agilent TT Cond" pitchFamily="34" charset="0"/>
              </a:rPr>
              <a:t> at once (or WRITTEN for the write command)</a:t>
            </a:r>
            <a:endParaRPr lang="ja-JP" altLang="en-US" sz="1400">
              <a:latin typeface="Agilent TT Cond" pitchFamily="34" charset="0"/>
            </a:endParaRPr>
          </a:p>
        </p:txBody>
      </p:sp>
      <p:grpSp>
        <p:nvGrpSpPr>
          <p:cNvPr id="11" name="Group 119"/>
          <p:cNvGrpSpPr>
            <a:grpSpLocks/>
          </p:cNvGrpSpPr>
          <p:nvPr/>
        </p:nvGrpSpPr>
        <p:grpSpPr bwMode="auto">
          <a:xfrm>
            <a:off x="4787900" y="3036124"/>
            <a:ext cx="2005013" cy="3135313"/>
            <a:chOff x="2375" y="2040"/>
            <a:chExt cx="1805" cy="2351"/>
          </a:xfrm>
        </p:grpSpPr>
        <p:grpSp>
          <p:nvGrpSpPr>
            <p:cNvPr id="12" name="Group 14"/>
            <p:cNvGrpSpPr>
              <a:grpSpLocks/>
            </p:cNvGrpSpPr>
            <p:nvPr/>
          </p:nvGrpSpPr>
          <p:grpSpPr bwMode="auto">
            <a:xfrm>
              <a:off x="3400" y="2040"/>
              <a:ext cx="779" cy="639"/>
              <a:chOff x="567" y="1207"/>
              <a:chExt cx="1950" cy="1597"/>
            </a:xfrm>
          </p:grpSpPr>
          <p:grpSp>
            <p:nvGrpSpPr>
              <p:cNvPr id="88" name="Group 15"/>
              <p:cNvGrpSpPr>
                <a:grpSpLocks/>
              </p:cNvGrpSpPr>
              <p:nvPr/>
            </p:nvGrpSpPr>
            <p:grpSpPr bwMode="auto">
              <a:xfrm>
                <a:off x="567" y="1207"/>
                <a:ext cx="1526" cy="1597"/>
                <a:chOff x="1020" y="1162"/>
                <a:chExt cx="2178" cy="2280"/>
              </a:xfrm>
            </p:grpSpPr>
            <p:pic>
              <p:nvPicPr>
                <p:cNvPr id="90" name="Picture 16"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91" name="AutoShape 17"/>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89" name="Freeform 18"/>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13" name="Group 19"/>
            <p:cNvGrpSpPr>
              <a:grpSpLocks/>
            </p:cNvGrpSpPr>
            <p:nvPr/>
          </p:nvGrpSpPr>
          <p:grpSpPr bwMode="auto">
            <a:xfrm>
              <a:off x="3332" y="2153"/>
              <a:ext cx="779" cy="639"/>
              <a:chOff x="567" y="1207"/>
              <a:chExt cx="1950" cy="1597"/>
            </a:xfrm>
          </p:grpSpPr>
          <p:grpSp>
            <p:nvGrpSpPr>
              <p:cNvPr id="84" name="Group 20"/>
              <p:cNvGrpSpPr>
                <a:grpSpLocks/>
              </p:cNvGrpSpPr>
              <p:nvPr/>
            </p:nvGrpSpPr>
            <p:grpSpPr bwMode="auto">
              <a:xfrm>
                <a:off x="567" y="1207"/>
                <a:ext cx="1526" cy="1597"/>
                <a:chOff x="1020" y="1162"/>
                <a:chExt cx="2178" cy="2280"/>
              </a:xfrm>
            </p:grpSpPr>
            <p:pic>
              <p:nvPicPr>
                <p:cNvPr id="86" name="Picture 21"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87" name="AutoShape 22"/>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85" name="Freeform 23"/>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14" name="Group 24"/>
            <p:cNvGrpSpPr>
              <a:grpSpLocks/>
            </p:cNvGrpSpPr>
            <p:nvPr/>
          </p:nvGrpSpPr>
          <p:grpSpPr bwMode="auto">
            <a:xfrm>
              <a:off x="3264" y="2267"/>
              <a:ext cx="779" cy="639"/>
              <a:chOff x="567" y="1207"/>
              <a:chExt cx="1950" cy="1597"/>
            </a:xfrm>
          </p:grpSpPr>
          <p:grpSp>
            <p:nvGrpSpPr>
              <p:cNvPr id="80" name="Group 25"/>
              <p:cNvGrpSpPr>
                <a:grpSpLocks/>
              </p:cNvGrpSpPr>
              <p:nvPr/>
            </p:nvGrpSpPr>
            <p:grpSpPr bwMode="auto">
              <a:xfrm>
                <a:off x="567" y="1207"/>
                <a:ext cx="1526" cy="1597"/>
                <a:chOff x="1020" y="1162"/>
                <a:chExt cx="2178" cy="2280"/>
              </a:xfrm>
            </p:grpSpPr>
            <p:pic>
              <p:nvPicPr>
                <p:cNvPr id="82" name="Picture 26"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83" name="AutoShape 27"/>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81" name="Freeform 28"/>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15" name="Group 49"/>
            <p:cNvGrpSpPr>
              <a:grpSpLocks/>
            </p:cNvGrpSpPr>
            <p:nvPr/>
          </p:nvGrpSpPr>
          <p:grpSpPr bwMode="auto">
            <a:xfrm>
              <a:off x="3196" y="2380"/>
              <a:ext cx="779" cy="639"/>
              <a:chOff x="567" y="1207"/>
              <a:chExt cx="1950" cy="1597"/>
            </a:xfrm>
          </p:grpSpPr>
          <p:grpSp>
            <p:nvGrpSpPr>
              <p:cNvPr id="76" name="Group 50"/>
              <p:cNvGrpSpPr>
                <a:grpSpLocks/>
              </p:cNvGrpSpPr>
              <p:nvPr/>
            </p:nvGrpSpPr>
            <p:grpSpPr bwMode="auto">
              <a:xfrm>
                <a:off x="567" y="1207"/>
                <a:ext cx="1526" cy="1597"/>
                <a:chOff x="1020" y="1162"/>
                <a:chExt cx="2178" cy="2280"/>
              </a:xfrm>
            </p:grpSpPr>
            <p:pic>
              <p:nvPicPr>
                <p:cNvPr id="78" name="Picture 51"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79" name="AutoShape 52"/>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77" name="Freeform 53"/>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16" name="Group 59"/>
            <p:cNvGrpSpPr>
              <a:grpSpLocks/>
            </p:cNvGrpSpPr>
            <p:nvPr/>
          </p:nvGrpSpPr>
          <p:grpSpPr bwMode="auto">
            <a:xfrm>
              <a:off x="3130" y="2496"/>
              <a:ext cx="779" cy="639"/>
              <a:chOff x="567" y="1207"/>
              <a:chExt cx="1950" cy="1597"/>
            </a:xfrm>
          </p:grpSpPr>
          <p:grpSp>
            <p:nvGrpSpPr>
              <p:cNvPr id="72" name="Group 60"/>
              <p:cNvGrpSpPr>
                <a:grpSpLocks/>
              </p:cNvGrpSpPr>
              <p:nvPr/>
            </p:nvGrpSpPr>
            <p:grpSpPr bwMode="auto">
              <a:xfrm>
                <a:off x="567" y="1207"/>
                <a:ext cx="1526" cy="1597"/>
                <a:chOff x="1020" y="1162"/>
                <a:chExt cx="2178" cy="2280"/>
              </a:xfrm>
            </p:grpSpPr>
            <p:pic>
              <p:nvPicPr>
                <p:cNvPr id="74" name="Picture 61"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75" name="AutoShape 62"/>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73" name="Freeform 63"/>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17" name="Group 64"/>
            <p:cNvGrpSpPr>
              <a:grpSpLocks/>
            </p:cNvGrpSpPr>
            <p:nvPr/>
          </p:nvGrpSpPr>
          <p:grpSpPr bwMode="auto">
            <a:xfrm>
              <a:off x="3062" y="2609"/>
              <a:ext cx="779" cy="639"/>
              <a:chOff x="567" y="1207"/>
              <a:chExt cx="1950" cy="1597"/>
            </a:xfrm>
          </p:grpSpPr>
          <p:grpSp>
            <p:nvGrpSpPr>
              <p:cNvPr id="68" name="Group 67"/>
              <p:cNvGrpSpPr>
                <a:grpSpLocks/>
              </p:cNvGrpSpPr>
              <p:nvPr/>
            </p:nvGrpSpPr>
            <p:grpSpPr bwMode="auto">
              <a:xfrm>
                <a:off x="567" y="1207"/>
                <a:ext cx="1526" cy="1597"/>
                <a:chOff x="1020" y="1162"/>
                <a:chExt cx="2178" cy="2280"/>
              </a:xfrm>
            </p:grpSpPr>
            <p:pic>
              <p:nvPicPr>
                <p:cNvPr id="70" name="Picture 66"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71" name="AutoShape 67"/>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69" name="Freeform 68"/>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18" name="Group 69"/>
            <p:cNvGrpSpPr>
              <a:grpSpLocks/>
            </p:cNvGrpSpPr>
            <p:nvPr/>
          </p:nvGrpSpPr>
          <p:grpSpPr bwMode="auto">
            <a:xfrm>
              <a:off x="2994" y="2723"/>
              <a:ext cx="779" cy="639"/>
              <a:chOff x="567" y="1207"/>
              <a:chExt cx="1950" cy="1597"/>
            </a:xfrm>
          </p:grpSpPr>
          <p:grpSp>
            <p:nvGrpSpPr>
              <p:cNvPr id="64" name="Group 70"/>
              <p:cNvGrpSpPr>
                <a:grpSpLocks/>
              </p:cNvGrpSpPr>
              <p:nvPr/>
            </p:nvGrpSpPr>
            <p:grpSpPr bwMode="auto">
              <a:xfrm>
                <a:off x="567" y="1207"/>
                <a:ext cx="1526" cy="1597"/>
                <a:chOff x="1020" y="1162"/>
                <a:chExt cx="2178" cy="2280"/>
              </a:xfrm>
            </p:grpSpPr>
            <p:pic>
              <p:nvPicPr>
                <p:cNvPr id="66" name="Picture 71"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67" name="AutoShape 72"/>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65" name="Freeform 73"/>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19" name="Group 74"/>
            <p:cNvGrpSpPr>
              <a:grpSpLocks/>
            </p:cNvGrpSpPr>
            <p:nvPr/>
          </p:nvGrpSpPr>
          <p:grpSpPr bwMode="auto">
            <a:xfrm>
              <a:off x="2926" y="2836"/>
              <a:ext cx="779" cy="639"/>
              <a:chOff x="567" y="1207"/>
              <a:chExt cx="1950" cy="1597"/>
            </a:xfrm>
          </p:grpSpPr>
          <p:grpSp>
            <p:nvGrpSpPr>
              <p:cNvPr id="60" name="Group 75"/>
              <p:cNvGrpSpPr>
                <a:grpSpLocks/>
              </p:cNvGrpSpPr>
              <p:nvPr/>
            </p:nvGrpSpPr>
            <p:grpSpPr bwMode="auto">
              <a:xfrm>
                <a:off x="567" y="1207"/>
                <a:ext cx="1526" cy="1597"/>
                <a:chOff x="1020" y="1162"/>
                <a:chExt cx="2178" cy="2280"/>
              </a:xfrm>
            </p:grpSpPr>
            <p:pic>
              <p:nvPicPr>
                <p:cNvPr id="62" name="Picture 76"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63" name="AutoShape 77"/>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61" name="Freeform 78"/>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20" name="Group 79"/>
            <p:cNvGrpSpPr>
              <a:grpSpLocks/>
            </p:cNvGrpSpPr>
            <p:nvPr/>
          </p:nvGrpSpPr>
          <p:grpSpPr bwMode="auto">
            <a:xfrm>
              <a:off x="2852" y="2951"/>
              <a:ext cx="779" cy="639"/>
              <a:chOff x="567" y="1207"/>
              <a:chExt cx="1950" cy="1597"/>
            </a:xfrm>
          </p:grpSpPr>
          <p:grpSp>
            <p:nvGrpSpPr>
              <p:cNvPr id="56" name="Group 80"/>
              <p:cNvGrpSpPr>
                <a:grpSpLocks/>
              </p:cNvGrpSpPr>
              <p:nvPr/>
            </p:nvGrpSpPr>
            <p:grpSpPr bwMode="auto">
              <a:xfrm>
                <a:off x="567" y="1207"/>
                <a:ext cx="1526" cy="1597"/>
                <a:chOff x="1020" y="1162"/>
                <a:chExt cx="2178" cy="2280"/>
              </a:xfrm>
            </p:grpSpPr>
            <p:pic>
              <p:nvPicPr>
                <p:cNvPr id="58" name="Picture 81"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59" name="AutoShape 82"/>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57" name="Freeform 83"/>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21" name="Group 84"/>
            <p:cNvGrpSpPr>
              <a:grpSpLocks/>
            </p:cNvGrpSpPr>
            <p:nvPr/>
          </p:nvGrpSpPr>
          <p:grpSpPr bwMode="auto">
            <a:xfrm>
              <a:off x="2784" y="3064"/>
              <a:ext cx="779" cy="639"/>
              <a:chOff x="567" y="1207"/>
              <a:chExt cx="1950" cy="1597"/>
            </a:xfrm>
          </p:grpSpPr>
          <p:grpSp>
            <p:nvGrpSpPr>
              <p:cNvPr id="52" name="Group 85"/>
              <p:cNvGrpSpPr>
                <a:grpSpLocks/>
              </p:cNvGrpSpPr>
              <p:nvPr/>
            </p:nvGrpSpPr>
            <p:grpSpPr bwMode="auto">
              <a:xfrm>
                <a:off x="567" y="1207"/>
                <a:ext cx="1526" cy="1597"/>
                <a:chOff x="1020" y="1162"/>
                <a:chExt cx="2178" cy="2280"/>
              </a:xfrm>
            </p:grpSpPr>
            <p:pic>
              <p:nvPicPr>
                <p:cNvPr id="54" name="Picture 86"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55" name="AutoShape 87"/>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53" name="Freeform 88"/>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22" name="Group 89"/>
            <p:cNvGrpSpPr>
              <a:grpSpLocks/>
            </p:cNvGrpSpPr>
            <p:nvPr/>
          </p:nvGrpSpPr>
          <p:grpSpPr bwMode="auto">
            <a:xfrm>
              <a:off x="2716" y="3178"/>
              <a:ext cx="779" cy="639"/>
              <a:chOff x="567" y="1207"/>
              <a:chExt cx="1950" cy="1597"/>
            </a:xfrm>
          </p:grpSpPr>
          <p:grpSp>
            <p:nvGrpSpPr>
              <p:cNvPr id="48" name="Group 90"/>
              <p:cNvGrpSpPr>
                <a:grpSpLocks/>
              </p:cNvGrpSpPr>
              <p:nvPr/>
            </p:nvGrpSpPr>
            <p:grpSpPr bwMode="auto">
              <a:xfrm>
                <a:off x="567" y="1207"/>
                <a:ext cx="1526" cy="1597"/>
                <a:chOff x="1020" y="1162"/>
                <a:chExt cx="2178" cy="2280"/>
              </a:xfrm>
            </p:grpSpPr>
            <p:pic>
              <p:nvPicPr>
                <p:cNvPr id="50" name="Picture 91"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51" name="AutoShape 92"/>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49" name="Freeform 93"/>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23" name="Group 94"/>
            <p:cNvGrpSpPr>
              <a:grpSpLocks/>
            </p:cNvGrpSpPr>
            <p:nvPr/>
          </p:nvGrpSpPr>
          <p:grpSpPr bwMode="auto">
            <a:xfrm>
              <a:off x="2648" y="3291"/>
              <a:ext cx="779" cy="639"/>
              <a:chOff x="567" y="1207"/>
              <a:chExt cx="1950" cy="1597"/>
            </a:xfrm>
          </p:grpSpPr>
          <p:grpSp>
            <p:nvGrpSpPr>
              <p:cNvPr id="44" name="Group 95"/>
              <p:cNvGrpSpPr>
                <a:grpSpLocks/>
              </p:cNvGrpSpPr>
              <p:nvPr/>
            </p:nvGrpSpPr>
            <p:grpSpPr bwMode="auto">
              <a:xfrm>
                <a:off x="567" y="1207"/>
                <a:ext cx="1526" cy="1597"/>
                <a:chOff x="1020" y="1162"/>
                <a:chExt cx="2178" cy="2280"/>
              </a:xfrm>
            </p:grpSpPr>
            <p:pic>
              <p:nvPicPr>
                <p:cNvPr id="46" name="Picture 96"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47" name="AutoShape 97"/>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45" name="Freeform 98"/>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24" name="Group 99"/>
            <p:cNvGrpSpPr>
              <a:grpSpLocks/>
            </p:cNvGrpSpPr>
            <p:nvPr/>
          </p:nvGrpSpPr>
          <p:grpSpPr bwMode="auto">
            <a:xfrm>
              <a:off x="2579" y="3412"/>
              <a:ext cx="779" cy="639"/>
              <a:chOff x="567" y="1207"/>
              <a:chExt cx="1950" cy="1597"/>
            </a:xfrm>
          </p:grpSpPr>
          <p:grpSp>
            <p:nvGrpSpPr>
              <p:cNvPr id="40" name="Group 100"/>
              <p:cNvGrpSpPr>
                <a:grpSpLocks/>
              </p:cNvGrpSpPr>
              <p:nvPr/>
            </p:nvGrpSpPr>
            <p:grpSpPr bwMode="auto">
              <a:xfrm>
                <a:off x="567" y="1207"/>
                <a:ext cx="1526" cy="1597"/>
                <a:chOff x="1020" y="1162"/>
                <a:chExt cx="2178" cy="2280"/>
              </a:xfrm>
            </p:grpSpPr>
            <p:pic>
              <p:nvPicPr>
                <p:cNvPr id="42" name="Picture 101"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43" name="AutoShape 102"/>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41" name="Freeform 103"/>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25" name="Group 104"/>
            <p:cNvGrpSpPr>
              <a:grpSpLocks/>
            </p:cNvGrpSpPr>
            <p:nvPr/>
          </p:nvGrpSpPr>
          <p:grpSpPr bwMode="auto">
            <a:xfrm>
              <a:off x="2511" y="3525"/>
              <a:ext cx="779" cy="639"/>
              <a:chOff x="567" y="1207"/>
              <a:chExt cx="1950" cy="1597"/>
            </a:xfrm>
          </p:grpSpPr>
          <p:grpSp>
            <p:nvGrpSpPr>
              <p:cNvPr id="36" name="Group 105"/>
              <p:cNvGrpSpPr>
                <a:grpSpLocks/>
              </p:cNvGrpSpPr>
              <p:nvPr/>
            </p:nvGrpSpPr>
            <p:grpSpPr bwMode="auto">
              <a:xfrm>
                <a:off x="567" y="1207"/>
                <a:ext cx="1526" cy="1597"/>
                <a:chOff x="1020" y="1162"/>
                <a:chExt cx="2178" cy="2280"/>
              </a:xfrm>
            </p:grpSpPr>
            <p:pic>
              <p:nvPicPr>
                <p:cNvPr id="38" name="Picture 106"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39" name="AutoShape 107"/>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37" name="Freeform 108"/>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26" name="Group 109"/>
            <p:cNvGrpSpPr>
              <a:grpSpLocks/>
            </p:cNvGrpSpPr>
            <p:nvPr/>
          </p:nvGrpSpPr>
          <p:grpSpPr bwMode="auto">
            <a:xfrm>
              <a:off x="2443" y="3639"/>
              <a:ext cx="779" cy="639"/>
              <a:chOff x="567" y="1207"/>
              <a:chExt cx="1950" cy="1597"/>
            </a:xfrm>
          </p:grpSpPr>
          <p:grpSp>
            <p:nvGrpSpPr>
              <p:cNvPr id="32" name="Group 110"/>
              <p:cNvGrpSpPr>
                <a:grpSpLocks/>
              </p:cNvGrpSpPr>
              <p:nvPr/>
            </p:nvGrpSpPr>
            <p:grpSpPr bwMode="auto">
              <a:xfrm>
                <a:off x="567" y="1207"/>
                <a:ext cx="1526" cy="1597"/>
                <a:chOff x="1020" y="1162"/>
                <a:chExt cx="2178" cy="2280"/>
              </a:xfrm>
            </p:grpSpPr>
            <p:pic>
              <p:nvPicPr>
                <p:cNvPr id="34" name="Picture 111"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35" name="AutoShape 112"/>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33" name="Freeform 113"/>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nvGrpSpPr>
            <p:cNvPr id="27" name="Group 114"/>
            <p:cNvGrpSpPr>
              <a:grpSpLocks/>
            </p:cNvGrpSpPr>
            <p:nvPr/>
          </p:nvGrpSpPr>
          <p:grpSpPr bwMode="auto">
            <a:xfrm>
              <a:off x="2375" y="3752"/>
              <a:ext cx="779" cy="639"/>
              <a:chOff x="567" y="1207"/>
              <a:chExt cx="1950" cy="1597"/>
            </a:xfrm>
          </p:grpSpPr>
          <p:grpSp>
            <p:nvGrpSpPr>
              <p:cNvPr id="28" name="Group 115"/>
              <p:cNvGrpSpPr>
                <a:grpSpLocks/>
              </p:cNvGrpSpPr>
              <p:nvPr/>
            </p:nvGrpSpPr>
            <p:grpSpPr bwMode="auto">
              <a:xfrm>
                <a:off x="567" y="1207"/>
                <a:ext cx="1526" cy="1597"/>
                <a:chOff x="1020" y="1162"/>
                <a:chExt cx="2178" cy="2280"/>
              </a:xfrm>
            </p:grpSpPr>
            <p:pic>
              <p:nvPicPr>
                <p:cNvPr id="30" name="Picture 116" descr="cell"/>
                <p:cNvPicPr>
                  <a:picLocks noChangeArrowheads="1"/>
                </p:cNvPicPr>
                <p:nvPr/>
              </p:nvPicPr>
              <p:blipFill>
                <a:blip r:embed="rId3" cstate="print"/>
                <a:srcRect/>
                <a:stretch>
                  <a:fillRect/>
                </a:stretch>
              </p:blipFill>
              <p:spPr bwMode="auto">
                <a:xfrm>
                  <a:off x="1020" y="1162"/>
                  <a:ext cx="2178" cy="2280"/>
                </a:xfrm>
                <a:prstGeom prst="rect">
                  <a:avLst/>
                </a:prstGeom>
                <a:noFill/>
                <a:ln w="9525">
                  <a:solidFill>
                    <a:srgbClr val="FF0000"/>
                  </a:solidFill>
                  <a:miter lim="800000"/>
                  <a:headEnd/>
                  <a:tailEnd/>
                </a:ln>
              </p:spPr>
            </p:pic>
            <p:sp>
              <p:nvSpPr>
                <p:cNvPr id="31" name="AutoShape 117"/>
                <p:cNvSpPr>
                  <a:spLocks noChangeArrowheads="1"/>
                </p:cNvSpPr>
                <p:nvPr/>
              </p:nvSpPr>
              <p:spPr bwMode="auto">
                <a:xfrm>
                  <a:off x="1211" y="1806"/>
                  <a:ext cx="998" cy="113"/>
                </a:xfrm>
                <a:prstGeom prst="roundRect">
                  <a:avLst>
                    <a:gd name="adj" fmla="val 16667"/>
                  </a:avLst>
                </a:prstGeom>
                <a:gradFill rotWithShape="1">
                  <a:gsLst>
                    <a:gs pos="0">
                      <a:srgbClr val="0000FF">
                        <a:alpha val="50999"/>
                      </a:srgbClr>
                    </a:gs>
                    <a:gs pos="50000">
                      <a:srgbClr val="0000FF">
                        <a:gamma/>
                        <a:tint val="0"/>
                        <a:invGamma/>
                      </a:srgbClr>
                    </a:gs>
                    <a:gs pos="100000">
                      <a:srgbClr val="0000FF">
                        <a:alpha val="50999"/>
                      </a:srgbClr>
                    </a:gs>
                  </a:gsLst>
                  <a:lin ang="2700000" scaled="1"/>
                </a:gradFill>
                <a:ln w="9525">
                  <a:solidFill>
                    <a:srgbClr val="0000FF"/>
                  </a:solidFill>
                  <a:round/>
                  <a:headEnd/>
                  <a:tailEnd/>
                </a:ln>
                <a:effectLst/>
              </p:spPr>
              <p:txBody>
                <a:bodyPr wrap="none" anchor="ctr"/>
                <a:lstStyle/>
                <a:p>
                  <a:endParaRPr lang="en-US">
                    <a:latin typeface="Agilent TT Cond" pitchFamily="34" charset="0"/>
                  </a:endParaRPr>
                </a:p>
              </p:txBody>
            </p:sp>
          </p:grpSp>
          <p:sp>
            <p:nvSpPr>
              <p:cNvPr id="29" name="Freeform 118"/>
              <p:cNvSpPr>
                <a:spLocks/>
              </p:cNvSpPr>
              <p:nvPr/>
            </p:nvSpPr>
            <p:spPr bwMode="auto">
              <a:xfrm>
                <a:off x="1362" y="1480"/>
                <a:ext cx="1155" cy="317"/>
              </a:xfrm>
              <a:custGeom>
                <a:avLst/>
                <a:gdLst/>
                <a:ahLst/>
                <a:cxnLst>
                  <a:cxn ang="0">
                    <a:pos x="0" y="211"/>
                  </a:cxn>
                  <a:cxn ang="0">
                    <a:pos x="55" y="193"/>
                  </a:cxn>
                  <a:cxn ang="0">
                    <a:pos x="101" y="166"/>
                  </a:cxn>
                  <a:cxn ang="0">
                    <a:pos x="520" y="0"/>
                  </a:cxn>
                  <a:cxn ang="0">
                    <a:pos x="838" y="317"/>
                  </a:cxn>
                  <a:cxn ang="0">
                    <a:pos x="1155" y="45"/>
                  </a:cxn>
                </a:cxnLst>
                <a:rect l="0" t="0" r="r" b="b"/>
                <a:pathLst>
                  <a:path w="1155" h="317">
                    <a:moveTo>
                      <a:pt x="0" y="211"/>
                    </a:moveTo>
                    <a:cubicBezTo>
                      <a:pt x="18" y="205"/>
                      <a:pt x="37" y="201"/>
                      <a:pt x="55" y="193"/>
                    </a:cubicBezTo>
                    <a:cubicBezTo>
                      <a:pt x="71" y="186"/>
                      <a:pt x="101" y="166"/>
                      <a:pt x="101" y="166"/>
                    </a:cubicBezTo>
                    <a:lnTo>
                      <a:pt x="520" y="0"/>
                    </a:lnTo>
                    <a:lnTo>
                      <a:pt x="838" y="317"/>
                    </a:lnTo>
                    <a:lnTo>
                      <a:pt x="1155" y="45"/>
                    </a:lnTo>
                  </a:path>
                </a:pathLst>
              </a:custGeom>
              <a:noFill/>
              <a:ln w="50800">
                <a:solidFill>
                  <a:srgbClr val="0000FF"/>
                </a:solidFill>
                <a:round/>
                <a:headEnd/>
                <a:tailEnd type="triangle" w="med" len="med"/>
              </a:ln>
              <a:effectLst/>
            </p:spPr>
            <p:txBody>
              <a:bodyPr/>
              <a:lstStyle/>
              <a:p>
                <a:endParaRPr lang="en-US">
                  <a:latin typeface="Agilent TT Cond" pitchFamily="34" charset="0"/>
                </a:endParaRPr>
              </a:p>
            </p:txBody>
          </p:sp>
        </p:grpSp>
      </p:grpSp>
      <p:sp>
        <p:nvSpPr>
          <p:cNvPr id="92" name="Text Box 120"/>
          <p:cNvSpPr txBox="1">
            <a:spLocks noChangeArrowheads="1"/>
          </p:cNvSpPr>
          <p:nvPr/>
        </p:nvSpPr>
        <p:spPr bwMode="auto">
          <a:xfrm>
            <a:off x="6105842" y="4907787"/>
            <a:ext cx="2222081" cy="523220"/>
          </a:xfrm>
          <a:prstGeom prst="rect">
            <a:avLst/>
          </a:prstGeom>
          <a:noFill/>
          <a:ln w="9525">
            <a:noFill/>
            <a:miter lim="800000"/>
            <a:headEnd/>
            <a:tailEnd/>
          </a:ln>
          <a:effectLst/>
        </p:spPr>
        <p:txBody>
          <a:bodyPr wrap="square">
            <a:spAutoFit/>
          </a:bodyPr>
          <a:lstStyle/>
          <a:p>
            <a:r>
              <a:rPr lang="en-US" altLang="ja-JP" sz="1400" dirty="0" smtClean="0">
                <a:latin typeface="Agilent TT Cond" pitchFamily="34" charset="0"/>
              </a:rPr>
              <a:t>Example for x16 DRAM Burst transaction</a:t>
            </a:r>
            <a:endParaRPr lang="ja-JP" altLang="en-US" sz="1400">
              <a:latin typeface="Agilent TT Cond" pitchFamily="34" charset="0"/>
            </a:endParaRPr>
          </a:p>
        </p:txBody>
      </p:sp>
      <p:sp>
        <p:nvSpPr>
          <p:cNvPr id="93"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Burst Data (2)</a:t>
            </a:r>
            <a:endParaRPr kumimoji="1" lang="ja-JP" altLang="en-US"/>
          </a:p>
        </p:txBody>
      </p:sp>
      <p:sp>
        <p:nvSpPr>
          <p:cNvPr id="4" name="Text Box 3"/>
          <p:cNvSpPr txBox="1">
            <a:spLocks noChangeArrowheads="1"/>
          </p:cNvSpPr>
          <p:nvPr/>
        </p:nvSpPr>
        <p:spPr bwMode="auto">
          <a:xfrm>
            <a:off x="162337" y="755343"/>
            <a:ext cx="5461715" cy="923330"/>
          </a:xfrm>
          <a:prstGeom prst="rect">
            <a:avLst/>
          </a:prstGeom>
          <a:noFill/>
          <a:ln w="9525">
            <a:noFill/>
            <a:miter lim="800000"/>
            <a:headEnd/>
            <a:tailEnd/>
          </a:ln>
          <a:effectLst/>
        </p:spPr>
        <p:txBody>
          <a:bodyPr wrap="square">
            <a:spAutoFit/>
          </a:bodyPr>
          <a:lstStyle/>
          <a:p>
            <a:r>
              <a:rPr lang="en-US" altLang="ja-JP" dirty="0" smtClean="0">
                <a:latin typeface="Agilent TT Cond" pitchFamily="34" charset="0"/>
              </a:rPr>
              <a:t>Example of Burst Length = 8 for DRAM x 16</a:t>
            </a:r>
            <a:r>
              <a:rPr lang="ja-JP" altLang="en-US" smtClean="0">
                <a:latin typeface="Agilent TT Cond" pitchFamily="34" charset="0"/>
              </a:rPr>
              <a:t> </a:t>
            </a:r>
            <a:endParaRPr lang="ja-JP" altLang="en-US">
              <a:latin typeface="Agilent TT Cond" pitchFamily="34" charset="0"/>
            </a:endParaRPr>
          </a:p>
          <a:p>
            <a:r>
              <a:rPr lang="en-US" altLang="ja-JP" dirty="0" smtClean="0">
                <a:latin typeface="Agilent TT Cond" pitchFamily="34" charset="0"/>
              </a:rPr>
              <a:t>With a single READ command for an address, 8 data per data line is returned.</a:t>
            </a:r>
            <a:endParaRPr lang="ja-JP" altLang="en-US">
              <a:latin typeface="Agilent TT Cond" pitchFamily="34" charset="0"/>
            </a:endParaRPr>
          </a:p>
        </p:txBody>
      </p:sp>
      <p:grpSp>
        <p:nvGrpSpPr>
          <p:cNvPr id="5" name="Group 37"/>
          <p:cNvGrpSpPr>
            <a:grpSpLocks/>
          </p:cNvGrpSpPr>
          <p:nvPr/>
        </p:nvGrpSpPr>
        <p:grpSpPr bwMode="auto">
          <a:xfrm>
            <a:off x="208065" y="2756869"/>
            <a:ext cx="7293947" cy="3417785"/>
            <a:chOff x="385" y="981"/>
            <a:chExt cx="3828" cy="1632"/>
          </a:xfrm>
        </p:grpSpPr>
        <p:pic>
          <p:nvPicPr>
            <p:cNvPr id="6" name="Picture 16"/>
            <p:cNvPicPr>
              <a:picLocks noChangeAspect="1" noChangeArrowheads="1"/>
            </p:cNvPicPr>
            <p:nvPr/>
          </p:nvPicPr>
          <p:blipFill>
            <a:blip r:embed="rId2" cstate="print"/>
            <a:srcRect/>
            <a:stretch>
              <a:fillRect/>
            </a:stretch>
          </p:blipFill>
          <p:spPr bwMode="auto">
            <a:xfrm>
              <a:off x="385" y="981"/>
              <a:ext cx="3828" cy="1428"/>
            </a:xfrm>
            <a:prstGeom prst="rect">
              <a:avLst/>
            </a:prstGeom>
            <a:noFill/>
            <a:ln w="9525">
              <a:noFill/>
              <a:miter lim="800000"/>
              <a:headEnd/>
              <a:tailEnd/>
            </a:ln>
            <a:effectLst/>
          </p:spPr>
        </p:pic>
        <p:sp>
          <p:nvSpPr>
            <p:cNvPr id="7" name="AutoShape 17"/>
            <p:cNvSpPr>
              <a:spLocks noChangeArrowheads="1"/>
            </p:cNvSpPr>
            <p:nvPr/>
          </p:nvSpPr>
          <p:spPr bwMode="auto">
            <a:xfrm>
              <a:off x="3025" y="1162"/>
              <a:ext cx="793" cy="1270"/>
            </a:xfrm>
            <a:prstGeom prst="roundRect">
              <a:avLst>
                <a:gd name="adj" fmla="val 16667"/>
              </a:avLst>
            </a:prstGeom>
            <a:solidFill>
              <a:srgbClr val="FF9900">
                <a:alpha val="25000"/>
              </a:srgbClr>
            </a:solidFill>
            <a:ln w="9525">
              <a:solidFill>
                <a:srgbClr val="FF9900"/>
              </a:solidFill>
              <a:round/>
              <a:headEnd/>
              <a:tailEnd/>
            </a:ln>
            <a:effectLst/>
          </p:spPr>
          <p:txBody>
            <a:bodyPr wrap="none" anchor="ctr"/>
            <a:lstStyle/>
            <a:p>
              <a:endParaRPr lang="en-US">
                <a:latin typeface="Agilent TT Cond" pitchFamily="34" charset="0"/>
              </a:endParaRPr>
            </a:p>
          </p:txBody>
        </p:sp>
        <p:sp>
          <p:nvSpPr>
            <p:cNvPr id="8" name="Line 20"/>
            <p:cNvSpPr>
              <a:spLocks noChangeShapeType="1"/>
            </p:cNvSpPr>
            <p:nvPr/>
          </p:nvSpPr>
          <p:spPr bwMode="auto">
            <a:xfrm>
              <a:off x="3098" y="1389"/>
              <a:ext cx="0" cy="1224"/>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sp>
          <p:nvSpPr>
            <p:cNvPr id="9" name="Line 21"/>
            <p:cNvSpPr>
              <a:spLocks noChangeShapeType="1"/>
            </p:cNvSpPr>
            <p:nvPr/>
          </p:nvSpPr>
          <p:spPr bwMode="auto">
            <a:xfrm>
              <a:off x="3198" y="1389"/>
              <a:ext cx="0" cy="1224"/>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sp>
          <p:nvSpPr>
            <p:cNvPr id="10" name="Line 22"/>
            <p:cNvSpPr>
              <a:spLocks noChangeShapeType="1"/>
            </p:cNvSpPr>
            <p:nvPr/>
          </p:nvSpPr>
          <p:spPr bwMode="auto">
            <a:xfrm>
              <a:off x="3288" y="1389"/>
              <a:ext cx="0" cy="1224"/>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sp>
          <p:nvSpPr>
            <p:cNvPr id="11" name="Line 23"/>
            <p:cNvSpPr>
              <a:spLocks noChangeShapeType="1"/>
            </p:cNvSpPr>
            <p:nvPr/>
          </p:nvSpPr>
          <p:spPr bwMode="auto">
            <a:xfrm>
              <a:off x="3379" y="1389"/>
              <a:ext cx="0" cy="1224"/>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sp>
          <p:nvSpPr>
            <p:cNvPr id="12" name="Line 24"/>
            <p:cNvSpPr>
              <a:spLocks noChangeShapeType="1"/>
            </p:cNvSpPr>
            <p:nvPr/>
          </p:nvSpPr>
          <p:spPr bwMode="auto">
            <a:xfrm>
              <a:off x="3470" y="1389"/>
              <a:ext cx="0" cy="1224"/>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sp>
          <p:nvSpPr>
            <p:cNvPr id="13" name="Line 25"/>
            <p:cNvSpPr>
              <a:spLocks noChangeShapeType="1"/>
            </p:cNvSpPr>
            <p:nvPr/>
          </p:nvSpPr>
          <p:spPr bwMode="auto">
            <a:xfrm>
              <a:off x="3560" y="1389"/>
              <a:ext cx="0" cy="1224"/>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sp>
          <p:nvSpPr>
            <p:cNvPr id="14" name="Line 26"/>
            <p:cNvSpPr>
              <a:spLocks noChangeShapeType="1"/>
            </p:cNvSpPr>
            <p:nvPr/>
          </p:nvSpPr>
          <p:spPr bwMode="auto">
            <a:xfrm>
              <a:off x="3651" y="1389"/>
              <a:ext cx="0" cy="1224"/>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sp>
          <p:nvSpPr>
            <p:cNvPr id="15" name="Line 27"/>
            <p:cNvSpPr>
              <a:spLocks noChangeShapeType="1"/>
            </p:cNvSpPr>
            <p:nvPr/>
          </p:nvSpPr>
          <p:spPr bwMode="auto">
            <a:xfrm>
              <a:off x="3778" y="1389"/>
              <a:ext cx="0" cy="1224"/>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grpSp>
      <p:grpSp>
        <p:nvGrpSpPr>
          <p:cNvPr id="16" name="Group 36"/>
          <p:cNvGrpSpPr>
            <a:grpSpLocks/>
          </p:cNvGrpSpPr>
          <p:nvPr/>
        </p:nvGrpSpPr>
        <p:grpSpPr bwMode="auto">
          <a:xfrm>
            <a:off x="5798778" y="117987"/>
            <a:ext cx="3089582" cy="2531396"/>
            <a:chOff x="748" y="2840"/>
            <a:chExt cx="1316" cy="1002"/>
          </a:xfrm>
          <a:effectLst>
            <a:outerShdw blurRad="50800" dist="38100" dir="2700000" algn="tl" rotWithShape="0">
              <a:prstClr val="black">
                <a:alpha val="40000"/>
              </a:prstClr>
            </a:outerShdw>
          </a:effectLst>
        </p:grpSpPr>
        <p:pic>
          <p:nvPicPr>
            <p:cNvPr id="17" name="Picture 13"/>
            <p:cNvPicPr>
              <a:picLocks noChangeAspect="1" noChangeArrowheads="1"/>
            </p:cNvPicPr>
            <p:nvPr/>
          </p:nvPicPr>
          <p:blipFill>
            <a:blip r:embed="rId3" cstate="print"/>
            <a:srcRect/>
            <a:stretch>
              <a:fillRect/>
            </a:stretch>
          </p:blipFill>
          <p:spPr bwMode="auto">
            <a:xfrm>
              <a:off x="748" y="2840"/>
              <a:ext cx="1098" cy="1002"/>
            </a:xfrm>
            <a:prstGeom prst="rect">
              <a:avLst/>
            </a:prstGeom>
            <a:noFill/>
            <a:ln w="9525">
              <a:noFill/>
              <a:miter lim="800000"/>
              <a:headEnd/>
              <a:tailEnd/>
            </a:ln>
            <a:effectLst/>
          </p:spPr>
        </p:pic>
        <p:sp>
          <p:nvSpPr>
            <p:cNvPr id="18" name="Line 28"/>
            <p:cNvSpPr>
              <a:spLocks noChangeShapeType="1"/>
            </p:cNvSpPr>
            <p:nvPr/>
          </p:nvSpPr>
          <p:spPr bwMode="auto">
            <a:xfrm>
              <a:off x="1338" y="3203"/>
              <a:ext cx="726" cy="0"/>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sp>
          <p:nvSpPr>
            <p:cNvPr id="19" name="Line 29"/>
            <p:cNvSpPr>
              <a:spLocks noChangeShapeType="1"/>
            </p:cNvSpPr>
            <p:nvPr/>
          </p:nvSpPr>
          <p:spPr bwMode="auto">
            <a:xfrm>
              <a:off x="1338" y="3276"/>
              <a:ext cx="726" cy="0"/>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sp>
          <p:nvSpPr>
            <p:cNvPr id="20" name="Line 30"/>
            <p:cNvSpPr>
              <a:spLocks noChangeShapeType="1"/>
            </p:cNvSpPr>
            <p:nvPr/>
          </p:nvSpPr>
          <p:spPr bwMode="auto">
            <a:xfrm>
              <a:off x="1338" y="3375"/>
              <a:ext cx="726" cy="0"/>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sp>
          <p:nvSpPr>
            <p:cNvPr id="21" name="Line 31"/>
            <p:cNvSpPr>
              <a:spLocks noChangeShapeType="1"/>
            </p:cNvSpPr>
            <p:nvPr/>
          </p:nvSpPr>
          <p:spPr bwMode="auto">
            <a:xfrm>
              <a:off x="1338" y="3448"/>
              <a:ext cx="726" cy="0"/>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sp>
          <p:nvSpPr>
            <p:cNvPr id="22" name="Line 32"/>
            <p:cNvSpPr>
              <a:spLocks noChangeShapeType="1"/>
            </p:cNvSpPr>
            <p:nvPr/>
          </p:nvSpPr>
          <p:spPr bwMode="auto">
            <a:xfrm>
              <a:off x="1338" y="3530"/>
              <a:ext cx="726" cy="0"/>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sp>
          <p:nvSpPr>
            <p:cNvPr id="23" name="Line 33"/>
            <p:cNvSpPr>
              <a:spLocks noChangeShapeType="1"/>
            </p:cNvSpPr>
            <p:nvPr/>
          </p:nvSpPr>
          <p:spPr bwMode="auto">
            <a:xfrm>
              <a:off x="1338" y="3612"/>
              <a:ext cx="726" cy="0"/>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sp>
          <p:nvSpPr>
            <p:cNvPr id="24" name="Line 34"/>
            <p:cNvSpPr>
              <a:spLocks noChangeShapeType="1"/>
            </p:cNvSpPr>
            <p:nvPr/>
          </p:nvSpPr>
          <p:spPr bwMode="auto">
            <a:xfrm>
              <a:off x="1338" y="3702"/>
              <a:ext cx="726" cy="0"/>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sp>
          <p:nvSpPr>
            <p:cNvPr id="25" name="Line 35"/>
            <p:cNvSpPr>
              <a:spLocks noChangeShapeType="1"/>
            </p:cNvSpPr>
            <p:nvPr/>
          </p:nvSpPr>
          <p:spPr bwMode="auto">
            <a:xfrm>
              <a:off x="1338" y="3784"/>
              <a:ext cx="726" cy="0"/>
            </a:xfrm>
            <a:prstGeom prst="line">
              <a:avLst/>
            </a:prstGeom>
            <a:noFill/>
            <a:ln w="9525">
              <a:solidFill>
                <a:schemeClr val="tx1"/>
              </a:solidFill>
              <a:prstDash val="dash"/>
              <a:round/>
              <a:headEnd/>
              <a:tailEnd type="triangle" w="med" len="med"/>
            </a:ln>
            <a:effectLst/>
          </p:spPr>
          <p:txBody>
            <a:bodyPr/>
            <a:lstStyle/>
            <a:p>
              <a:endParaRPr lang="en-US">
                <a:latin typeface="Agilent TT Cond" pitchFamily="34" charset="0"/>
              </a:endParaRPr>
            </a:p>
          </p:txBody>
        </p:sp>
      </p:grpSp>
      <p:sp>
        <p:nvSpPr>
          <p:cNvPr id="26" name="Text Box 38"/>
          <p:cNvSpPr txBox="1">
            <a:spLocks noChangeArrowheads="1"/>
          </p:cNvSpPr>
          <p:nvPr/>
        </p:nvSpPr>
        <p:spPr bwMode="auto">
          <a:xfrm>
            <a:off x="3519535" y="5889621"/>
            <a:ext cx="1712328" cy="369332"/>
          </a:xfrm>
          <a:prstGeom prst="rect">
            <a:avLst/>
          </a:prstGeom>
          <a:noFill/>
          <a:ln w="9525">
            <a:noFill/>
            <a:miter lim="800000"/>
            <a:headEnd/>
            <a:tailEnd/>
          </a:ln>
          <a:effectLst/>
        </p:spPr>
        <p:txBody>
          <a:bodyPr wrap="none">
            <a:spAutoFit/>
          </a:bodyPr>
          <a:lstStyle/>
          <a:p>
            <a:r>
              <a:rPr lang="en-US" altLang="ja-JP" b="1" dirty="0" smtClean="0">
                <a:solidFill>
                  <a:srgbClr val="0000FF"/>
                </a:solidFill>
                <a:latin typeface="Agilent TT Cond" pitchFamily="34" charset="0"/>
              </a:rPr>
              <a:t>Burst length = 8</a:t>
            </a:r>
            <a:endParaRPr lang="en-US" altLang="ja-JP" b="1" dirty="0">
              <a:solidFill>
                <a:srgbClr val="0000FF"/>
              </a:solidFill>
              <a:latin typeface="Agilent TT Cond" pitchFamily="34" charset="0"/>
            </a:endParaRPr>
          </a:p>
        </p:txBody>
      </p:sp>
      <p:sp>
        <p:nvSpPr>
          <p:cNvPr id="27" name="Text Box 39"/>
          <p:cNvSpPr txBox="1">
            <a:spLocks noChangeArrowheads="1"/>
          </p:cNvSpPr>
          <p:nvPr/>
        </p:nvSpPr>
        <p:spPr bwMode="auto">
          <a:xfrm>
            <a:off x="7761537" y="4629353"/>
            <a:ext cx="1126824" cy="646331"/>
          </a:xfrm>
          <a:prstGeom prst="rect">
            <a:avLst/>
          </a:prstGeom>
          <a:noFill/>
          <a:ln w="9525">
            <a:noFill/>
            <a:miter lim="800000"/>
            <a:headEnd/>
            <a:tailEnd/>
          </a:ln>
          <a:effectLst/>
        </p:spPr>
        <p:txBody>
          <a:bodyPr wrap="square">
            <a:spAutoFit/>
          </a:bodyPr>
          <a:lstStyle/>
          <a:p>
            <a:r>
              <a:rPr lang="en-US" altLang="ja-JP" b="1" dirty="0" smtClean="0">
                <a:solidFill>
                  <a:srgbClr val="0000FF"/>
                </a:solidFill>
                <a:latin typeface="Agilent TT Cond" pitchFamily="34" charset="0"/>
              </a:rPr>
              <a:t># of data = 16</a:t>
            </a:r>
            <a:endParaRPr lang="en-US" altLang="ja-JP" b="1" dirty="0">
              <a:solidFill>
                <a:srgbClr val="0000FF"/>
              </a:solidFill>
              <a:latin typeface="Agilent TT Cond" pitchFamily="34" charset="0"/>
            </a:endParaRPr>
          </a:p>
        </p:txBody>
      </p:sp>
      <p:sp>
        <p:nvSpPr>
          <p:cNvPr id="28" name="AutoShape 40"/>
          <p:cNvSpPr>
            <a:spLocks/>
          </p:cNvSpPr>
          <p:nvPr/>
        </p:nvSpPr>
        <p:spPr bwMode="auto">
          <a:xfrm>
            <a:off x="7584973" y="4059901"/>
            <a:ext cx="123517" cy="1691967"/>
          </a:xfrm>
          <a:prstGeom prst="rightBrace">
            <a:avLst>
              <a:gd name="adj1" fmla="val 66927"/>
              <a:gd name="adj2" fmla="val 50000"/>
            </a:avLst>
          </a:prstGeom>
          <a:noFill/>
          <a:ln w="9525">
            <a:solidFill>
              <a:schemeClr val="tx1"/>
            </a:solidFill>
            <a:round/>
            <a:headEnd/>
            <a:tailEnd/>
          </a:ln>
          <a:effectLst/>
        </p:spPr>
        <p:txBody>
          <a:bodyPr wrap="none" anchor="ctr"/>
          <a:lstStyle/>
          <a:p>
            <a:endParaRPr lang="en-US">
              <a:latin typeface="Agilent TT Cond" pitchFamily="34" charset="0"/>
            </a:endParaRPr>
          </a:p>
        </p:txBody>
      </p:sp>
      <p:sp>
        <p:nvSpPr>
          <p:cNvPr id="29" name="Text Box 38"/>
          <p:cNvSpPr txBox="1">
            <a:spLocks noChangeArrowheads="1"/>
          </p:cNvSpPr>
          <p:nvPr/>
        </p:nvSpPr>
        <p:spPr bwMode="auto">
          <a:xfrm>
            <a:off x="3996398" y="1725659"/>
            <a:ext cx="1883291" cy="923330"/>
          </a:xfrm>
          <a:prstGeom prst="rect">
            <a:avLst/>
          </a:prstGeom>
          <a:noFill/>
          <a:ln w="9525">
            <a:noFill/>
            <a:miter lim="800000"/>
            <a:headEnd/>
            <a:tailEnd/>
          </a:ln>
          <a:effectLst/>
        </p:spPr>
        <p:txBody>
          <a:bodyPr wrap="square">
            <a:spAutoFit/>
          </a:bodyPr>
          <a:lstStyle/>
          <a:p>
            <a:pPr algn="r"/>
            <a:r>
              <a:rPr lang="en-US" altLang="ja-JP" b="1" dirty="0" smtClean="0">
                <a:solidFill>
                  <a:srgbClr val="0000FF"/>
                </a:solidFill>
                <a:latin typeface="Agilent TT Cond" pitchFamily="34" charset="0"/>
              </a:rPr>
              <a:t>Decode listing by Logic Analyzer SW (B4621A)</a:t>
            </a:r>
            <a:endParaRPr lang="en-US" altLang="ja-JP" b="1" dirty="0">
              <a:solidFill>
                <a:srgbClr val="0000FF"/>
              </a:solidFill>
              <a:latin typeface="Agilent TT Cond" pitchFamily="34" charset="0"/>
            </a:endParaRPr>
          </a:p>
        </p:txBody>
      </p:sp>
      <p:sp>
        <p:nvSpPr>
          <p:cNvPr id="30"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608390" y="792404"/>
            <a:ext cx="3355354" cy="28199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3" cstate="print"/>
          <a:srcRect/>
          <a:stretch>
            <a:fillRect/>
          </a:stretch>
        </p:blipFill>
        <p:spPr bwMode="auto">
          <a:xfrm>
            <a:off x="4736110" y="4227916"/>
            <a:ext cx="4256888" cy="250345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74" name="Picture 2"/>
          <p:cNvPicPr>
            <a:picLocks noChangeAspect="1" noChangeArrowheads="1"/>
          </p:cNvPicPr>
          <p:nvPr/>
        </p:nvPicPr>
        <p:blipFill>
          <a:blip r:embed="rId4" cstate="print"/>
          <a:srcRect/>
          <a:stretch>
            <a:fillRect/>
          </a:stretch>
        </p:blipFill>
        <p:spPr bwMode="auto">
          <a:xfrm>
            <a:off x="90419" y="807243"/>
            <a:ext cx="4282060" cy="5401733"/>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50" name="Group 49"/>
          <p:cNvGrpSpPr/>
          <p:nvPr/>
        </p:nvGrpSpPr>
        <p:grpSpPr>
          <a:xfrm>
            <a:off x="1235285" y="1128975"/>
            <a:ext cx="4211813" cy="2704431"/>
            <a:chOff x="1235285" y="1128975"/>
            <a:chExt cx="4211813" cy="2704431"/>
          </a:xfrm>
        </p:grpSpPr>
        <p:sp>
          <p:nvSpPr>
            <p:cNvPr id="9" name="Oval 8"/>
            <p:cNvSpPr/>
            <p:nvPr/>
          </p:nvSpPr>
          <p:spPr bwMode="auto">
            <a:xfrm>
              <a:off x="1235285" y="2834097"/>
              <a:ext cx="990600" cy="990600"/>
            </a:xfrm>
            <a:prstGeom prst="ellipse">
              <a:avLst/>
            </a:prstGeom>
            <a:noFill/>
            <a:ln w="28575" cap="flat" cmpd="sng" algn="ctr">
              <a:solidFill>
                <a:srgbClr val="FFC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gilent TT Cond" pitchFamily="34" charset="0"/>
              </a:endParaRPr>
            </a:p>
          </p:txBody>
        </p:sp>
        <p:grpSp>
          <p:nvGrpSpPr>
            <p:cNvPr id="3" name="Group 47"/>
            <p:cNvGrpSpPr/>
            <p:nvPr/>
          </p:nvGrpSpPr>
          <p:grpSpPr>
            <a:xfrm>
              <a:off x="1730585" y="1128975"/>
              <a:ext cx="3716513" cy="2704431"/>
              <a:chOff x="1730585" y="1024467"/>
              <a:chExt cx="3716513" cy="2704431"/>
            </a:xfrm>
          </p:grpSpPr>
          <p:pic>
            <p:nvPicPr>
              <p:cNvPr id="164865" name="Picture 1"/>
              <p:cNvPicPr>
                <a:picLocks noChangeAspect="1" noChangeArrowheads="1"/>
              </p:cNvPicPr>
              <p:nvPr/>
            </p:nvPicPr>
            <p:blipFill>
              <a:blip r:embed="rId5" cstate="print"/>
              <a:srcRect/>
              <a:stretch>
                <a:fillRect/>
              </a:stretch>
            </p:blipFill>
            <p:spPr bwMode="auto">
              <a:xfrm>
                <a:off x="3467320" y="1024467"/>
                <a:ext cx="1979778" cy="2353735"/>
              </a:xfrm>
              <a:prstGeom prst="rect">
                <a:avLst/>
              </a:prstGeom>
              <a:noFill/>
              <a:ln w="38100">
                <a:solidFill>
                  <a:srgbClr val="FFC000"/>
                </a:solidFill>
                <a:miter lim="800000"/>
                <a:headEnd/>
                <a:tailEnd/>
              </a:ln>
              <a:effectLst>
                <a:outerShdw blurRad="50800" dist="38100" dir="2700000" algn="tl" rotWithShape="0">
                  <a:prstClr val="black">
                    <a:alpha val="40000"/>
                  </a:prstClr>
                </a:outerShdw>
              </a:effectLst>
            </p:spPr>
          </p:pic>
          <p:cxnSp>
            <p:nvCxnSpPr>
              <p:cNvPr id="53" name="Straight Connector 52"/>
              <p:cNvCxnSpPr>
                <a:endCxn id="9" idx="0"/>
              </p:cNvCxnSpPr>
              <p:nvPr/>
            </p:nvCxnSpPr>
            <p:spPr bwMode="auto">
              <a:xfrm rot="10800000" flipV="1">
                <a:off x="1730585" y="1112041"/>
                <a:ext cx="1706882" cy="1617548"/>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54" name="Straight Connector 53"/>
              <p:cNvCxnSpPr>
                <a:stCxn id="164865" idx="2"/>
                <a:endCxn id="9" idx="4"/>
              </p:cNvCxnSpPr>
              <p:nvPr/>
            </p:nvCxnSpPr>
            <p:spPr bwMode="auto">
              <a:xfrm rot="5400000">
                <a:off x="2918549" y="2190238"/>
                <a:ext cx="350696" cy="2726624"/>
              </a:xfrm>
              <a:prstGeom prst="line">
                <a:avLst/>
              </a:prstGeom>
              <a:solidFill>
                <a:schemeClr val="accent1"/>
              </a:solidFill>
              <a:ln w="38100" cap="flat" cmpd="sng" algn="ctr">
                <a:solidFill>
                  <a:srgbClr val="FFC000"/>
                </a:solidFill>
                <a:prstDash val="solid"/>
                <a:round/>
                <a:headEnd type="none" w="med" len="med"/>
                <a:tailEnd type="none" w="med" len="med"/>
              </a:ln>
              <a:effectLst/>
            </p:spPr>
          </p:cxnSp>
        </p:grpSp>
      </p:grpSp>
      <p:grpSp>
        <p:nvGrpSpPr>
          <p:cNvPr id="52" name="Group 51"/>
          <p:cNvGrpSpPr/>
          <p:nvPr/>
        </p:nvGrpSpPr>
        <p:grpSpPr>
          <a:xfrm>
            <a:off x="2777066" y="2016344"/>
            <a:ext cx="5374235" cy="3828564"/>
            <a:chOff x="2777066" y="2016344"/>
            <a:chExt cx="5374235" cy="3828564"/>
          </a:xfrm>
        </p:grpSpPr>
        <p:grpSp>
          <p:nvGrpSpPr>
            <p:cNvPr id="4" name="Group 49"/>
            <p:cNvGrpSpPr/>
            <p:nvPr/>
          </p:nvGrpSpPr>
          <p:grpSpPr>
            <a:xfrm>
              <a:off x="2777066" y="3093241"/>
              <a:ext cx="270934" cy="2751667"/>
              <a:chOff x="2777066" y="2988733"/>
              <a:chExt cx="270934" cy="2751667"/>
            </a:xfrm>
          </p:grpSpPr>
          <p:sp>
            <p:nvSpPr>
              <p:cNvPr id="30" name="Rectangle 29"/>
              <p:cNvSpPr/>
              <p:nvPr/>
            </p:nvSpPr>
            <p:spPr bwMode="auto">
              <a:xfrm>
                <a:off x="2794000" y="2988733"/>
                <a:ext cx="254000" cy="618067"/>
              </a:xfrm>
              <a:prstGeom prst="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gilent TT Cond" pitchFamily="34" charset="0"/>
                </a:endParaRPr>
              </a:p>
            </p:txBody>
          </p:sp>
          <p:sp>
            <p:nvSpPr>
              <p:cNvPr id="31" name="Rectangle 30"/>
              <p:cNvSpPr/>
              <p:nvPr/>
            </p:nvSpPr>
            <p:spPr bwMode="auto">
              <a:xfrm>
                <a:off x="2777066" y="5122333"/>
                <a:ext cx="254000" cy="618067"/>
              </a:xfrm>
              <a:prstGeom prst="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gilent TT Cond" pitchFamily="34" charset="0"/>
                </a:endParaRPr>
              </a:p>
            </p:txBody>
          </p:sp>
        </p:grpSp>
        <p:sp>
          <p:nvSpPr>
            <p:cNvPr id="32" name="Rectangle 31"/>
            <p:cNvSpPr/>
            <p:nvPr/>
          </p:nvSpPr>
          <p:spPr bwMode="auto">
            <a:xfrm>
              <a:off x="7761834" y="2016344"/>
              <a:ext cx="389467" cy="1134533"/>
            </a:xfrm>
            <a:prstGeom prst="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gilent TT Cond" pitchFamily="34" charset="0"/>
              </a:endParaRPr>
            </a:p>
          </p:txBody>
        </p:sp>
        <p:grpSp>
          <p:nvGrpSpPr>
            <p:cNvPr id="12" name="Group 51"/>
            <p:cNvGrpSpPr/>
            <p:nvPr/>
          </p:nvGrpSpPr>
          <p:grpSpPr>
            <a:xfrm>
              <a:off x="3037696" y="2355872"/>
              <a:ext cx="4693143" cy="3145953"/>
              <a:chOff x="3037696" y="2251364"/>
              <a:chExt cx="4693143" cy="3145953"/>
            </a:xfrm>
          </p:grpSpPr>
          <p:cxnSp>
            <p:nvCxnSpPr>
              <p:cNvPr id="41" name="Straight Arrow Connector 40"/>
              <p:cNvCxnSpPr/>
              <p:nvPr/>
            </p:nvCxnSpPr>
            <p:spPr bwMode="auto">
              <a:xfrm flipV="1">
                <a:off x="3058478" y="2251364"/>
                <a:ext cx="4672361" cy="104006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44" name="Straight Arrow Connector 43"/>
              <p:cNvCxnSpPr/>
              <p:nvPr/>
            </p:nvCxnSpPr>
            <p:spPr bwMode="auto">
              <a:xfrm flipV="1">
                <a:off x="3037696" y="2646218"/>
                <a:ext cx="4686213" cy="275109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grpSp>
      <p:grpSp>
        <p:nvGrpSpPr>
          <p:cNvPr id="57" name="Group 56"/>
          <p:cNvGrpSpPr/>
          <p:nvPr/>
        </p:nvGrpSpPr>
        <p:grpSpPr>
          <a:xfrm>
            <a:off x="4505412" y="3605841"/>
            <a:ext cx="4454379" cy="2530353"/>
            <a:chOff x="4505412" y="3605841"/>
            <a:chExt cx="4454379" cy="2530353"/>
          </a:xfrm>
        </p:grpSpPr>
        <p:grpSp>
          <p:nvGrpSpPr>
            <p:cNvPr id="13" name="Group 55"/>
            <p:cNvGrpSpPr/>
            <p:nvPr/>
          </p:nvGrpSpPr>
          <p:grpSpPr>
            <a:xfrm>
              <a:off x="4505412" y="3625416"/>
              <a:ext cx="1601775" cy="2452056"/>
              <a:chOff x="4505412" y="3520908"/>
              <a:chExt cx="1601775" cy="2452056"/>
            </a:xfrm>
          </p:grpSpPr>
          <p:sp>
            <p:nvSpPr>
              <p:cNvPr id="58" name="TextBox 57"/>
              <p:cNvSpPr txBox="1">
                <a:spLocks noChangeArrowheads="1"/>
              </p:cNvSpPr>
              <p:nvPr/>
            </p:nvSpPr>
            <p:spPr bwMode="auto">
              <a:xfrm>
                <a:off x="4505412" y="3520908"/>
                <a:ext cx="971549" cy="338554"/>
              </a:xfrm>
              <a:prstGeom prst="rect">
                <a:avLst/>
              </a:prstGeom>
              <a:noFill/>
              <a:ln w="9525">
                <a:noFill/>
                <a:miter lim="800000"/>
                <a:headEnd/>
                <a:tailEnd/>
              </a:ln>
            </p:spPr>
            <p:txBody>
              <a:bodyPr wrap="square">
                <a:spAutoFit/>
              </a:bodyPr>
              <a:lstStyle/>
              <a:p>
                <a:pPr algn="ctr"/>
                <a:r>
                  <a:rPr lang="en-US" sz="1600" b="1" dirty="0" smtClean="0">
                    <a:solidFill>
                      <a:srgbClr val="C00000"/>
                    </a:solidFill>
                    <a:latin typeface="Agilent TT Cond" pitchFamily="34" charset="0"/>
                  </a:rPr>
                  <a:t>Burst 1</a:t>
                </a:r>
                <a:endParaRPr lang="en-US" sz="1600" b="1" dirty="0">
                  <a:solidFill>
                    <a:srgbClr val="C00000"/>
                  </a:solidFill>
                  <a:latin typeface="Agilent TT Cond" pitchFamily="34" charset="0"/>
                </a:endParaRPr>
              </a:p>
            </p:txBody>
          </p:sp>
          <p:cxnSp>
            <p:nvCxnSpPr>
              <p:cNvPr id="75" name="Straight Arrow Connector 74"/>
              <p:cNvCxnSpPr>
                <a:stCxn id="58" idx="2"/>
              </p:cNvCxnSpPr>
              <p:nvPr/>
            </p:nvCxnSpPr>
            <p:spPr bwMode="auto">
              <a:xfrm rot="16200000" flipH="1">
                <a:off x="4492436" y="4358212"/>
                <a:ext cx="2113502" cy="111600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56" name="Group 55"/>
            <p:cNvGrpSpPr/>
            <p:nvPr/>
          </p:nvGrpSpPr>
          <p:grpSpPr>
            <a:xfrm>
              <a:off x="5110817" y="3605841"/>
              <a:ext cx="3848974" cy="2530353"/>
              <a:chOff x="5110817" y="3605841"/>
              <a:chExt cx="3848974" cy="2530353"/>
            </a:xfrm>
          </p:grpSpPr>
          <p:grpSp>
            <p:nvGrpSpPr>
              <p:cNvPr id="5" name="Group 59"/>
              <p:cNvGrpSpPr/>
              <p:nvPr/>
            </p:nvGrpSpPr>
            <p:grpSpPr>
              <a:xfrm>
                <a:off x="6153848" y="3839335"/>
                <a:ext cx="976796" cy="2263304"/>
                <a:chOff x="6153848" y="3734827"/>
                <a:chExt cx="976796" cy="2263304"/>
              </a:xfrm>
            </p:grpSpPr>
            <p:sp>
              <p:nvSpPr>
                <p:cNvPr id="35" name="TextBox 34"/>
                <p:cNvSpPr txBox="1">
                  <a:spLocks noChangeArrowheads="1"/>
                </p:cNvSpPr>
                <p:nvPr/>
              </p:nvSpPr>
              <p:spPr bwMode="auto">
                <a:xfrm>
                  <a:off x="6153848" y="3734827"/>
                  <a:ext cx="971549" cy="338554"/>
                </a:xfrm>
                <a:prstGeom prst="rect">
                  <a:avLst/>
                </a:prstGeom>
                <a:noFill/>
                <a:ln w="9525">
                  <a:noFill/>
                  <a:miter lim="800000"/>
                  <a:headEnd/>
                  <a:tailEnd/>
                </a:ln>
              </p:spPr>
              <p:txBody>
                <a:bodyPr wrap="square">
                  <a:spAutoFit/>
                </a:bodyPr>
                <a:lstStyle/>
                <a:p>
                  <a:pPr algn="ctr"/>
                  <a:r>
                    <a:rPr lang="en-US" sz="1600" b="1" dirty="0" smtClean="0">
                      <a:solidFill>
                        <a:srgbClr val="C00000"/>
                      </a:solidFill>
                      <a:latin typeface="Agilent TT Cond" pitchFamily="34" charset="0"/>
                    </a:rPr>
                    <a:t>Burst 4</a:t>
                  </a:r>
                  <a:endParaRPr lang="en-US" sz="1600" b="1" dirty="0">
                    <a:solidFill>
                      <a:srgbClr val="C00000"/>
                    </a:solidFill>
                    <a:latin typeface="Agilent TT Cond" pitchFamily="34" charset="0"/>
                  </a:endParaRPr>
                </a:p>
              </p:txBody>
            </p:sp>
            <p:cxnSp>
              <p:nvCxnSpPr>
                <p:cNvPr id="45" name="Straight Arrow Connector 44"/>
                <p:cNvCxnSpPr/>
                <p:nvPr/>
              </p:nvCxnSpPr>
              <p:spPr bwMode="auto">
                <a:xfrm rot="16200000" flipH="1">
                  <a:off x="5992668" y="4860154"/>
                  <a:ext cx="1909368" cy="366585"/>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7" name="Group 60"/>
              <p:cNvGrpSpPr/>
              <p:nvPr/>
            </p:nvGrpSpPr>
            <p:grpSpPr>
              <a:xfrm>
                <a:off x="6608253" y="3605841"/>
                <a:ext cx="971549" cy="2471631"/>
                <a:chOff x="6608253" y="3501333"/>
                <a:chExt cx="971549" cy="2471631"/>
              </a:xfrm>
            </p:grpSpPr>
            <p:sp>
              <p:nvSpPr>
                <p:cNvPr id="36" name="TextBox 35"/>
                <p:cNvSpPr txBox="1">
                  <a:spLocks noChangeArrowheads="1"/>
                </p:cNvSpPr>
                <p:nvPr/>
              </p:nvSpPr>
              <p:spPr bwMode="auto">
                <a:xfrm>
                  <a:off x="6608253" y="3501333"/>
                  <a:ext cx="971549" cy="338554"/>
                </a:xfrm>
                <a:prstGeom prst="rect">
                  <a:avLst/>
                </a:prstGeom>
                <a:noFill/>
                <a:ln w="9525">
                  <a:noFill/>
                  <a:miter lim="800000"/>
                  <a:headEnd/>
                  <a:tailEnd/>
                </a:ln>
              </p:spPr>
              <p:txBody>
                <a:bodyPr wrap="square">
                  <a:spAutoFit/>
                </a:bodyPr>
                <a:lstStyle/>
                <a:p>
                  <a:pPr algn="ctr"/>
                  <a:r>
                    <a:rPr lang="en-US" sz="1600" b="1" dirty="0" smtClean="0">
                      <a:solidFill>
                        <a:srgbClr val="C00000"/>
                      </a:solidFill>
                      <a:latin typeface="Agilent TT Cond" pitchFamily="34" charset="0"/>
                    </a:rPr>
                    <a:t>Burst 5</a:t>
                  </a:r>
                  <a:endParaRPr lang="en-US" sz="1600" b="1" dirty="0">
                    <a:solidFill>
                      <a:srgbClr val="C00000"/>
                    </a:solidFill>
                    <a:latin typeface="Agilent TT Cond" pitchFamily="34" charset="0"/>
                  </a:endParaRPr>
                </a:p>
              </p:txBody>
            </p:sp>
            <p:cxnSp>
              <p:nvCxnSpPr>
                <p:cNvPr id="47" name="Straight Arrow Connector 46"/>
                <p:cNvCxnSpPr/>
                <p:nvPr/>
              </p:nvCxnSpPr>
              <p:spPr bwMode="auto">
                <a:xfrm rot="16200000" flipH="1">
                  <a:off x="6191208" y="4748301"/>
                  <a:ext cx="2151250" cy="298075"/>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8" name="Group 61"/>
              <p:cNvGrpSpPr/>
              <p:nvPr/>
            </p:nvGrpSpPr>
            <p:grpSpPr>
              <a:xfrm>
                <a:off x="6987156" y="3842131"/>
                <a:ext cx="971549" cy="2218563"/>
                <a:chOff x="6987156" y="3737623"/>
                <a:chExt cx="971549" cy="2218563"/>
              </a:xfrm>
            </p:grpSpPr>
            <p:sp>
              <p:nvSpPr>
                <p:cNvPr id="37" name="TextBox 36"/>
                <p:cNvSpPr txBox="1">
                  <a:spLocks noChangeArrowheads="1"/>
                </p:cNvSpPr>
                <p:nvPr/>
              </p:nvSpPr>
              <p:spPr bwMode="auto">
                <a:xfrm>
                  <a:off x="6987156" y="3737623"/>
                  <a:ext cx="971549" cy="338554"/>
                </a:xfrm>
                <a:prstGeom prst="rect">
                  <a:avLst/>
                </a:prstGeom>
                <a:noFill/>
                <a:ln w="9525">
                  <a:noFill/>
                  <a:miter lim="800000"/>
                  <a:headEnd/>
                  <a:tailEnd/>
                </a:ln>
              </p:spPr>
              <p:txBody>
                <a:bodyPr wrap="square">
                  <a:spAutoFit/>
                </a:bodyPr>
                <a:lstStyle/>
                <a:p>
                  <a:pPr algn="ctr"/>
                  <a:r>
                    <a:rPr lang="en-US" sz="1600" b="1" dirty="0" smtClean="0">
                      <a:solidFill>
                        <a:srgbClr val="C00000"/>
                      </a:solidFill>
                      <a:latin typeface="Agilent TT Cond" pitchFamily="34" charset="0"/>
                    </a:rPr>
                    <a:t>Burst 6</a:t>
                  </a:r>
                  <a:endParaRPr lang="en-US" sz="1600" b="1" dirty="0">
                    <a:solidFill>
                      <a:srgbClr val="C00000"/>
                    </a:solidFill>
                    <a:latin typeface="Agilent TT Cond" pitchFamily="34" charset="0"/>
                  </a:endParaRPr>
                </a:p>
              </p:txBody>
            </p:sp>
            <p:cxnSp>
              <p:nvCxnSpPr>
                <p:cNvPr id="49" name="Straight Arrow Connector 48"/>
                <p:cNvCxnSpPr/>
                <p:nvPr/>
              </p:nvCxnSpPr>
              <p:spPr bwMode="auto">
                <a:xfrm rot="16200000" flipH="1">
                  <a:off x="6649807" y="4871340"/>
                  <a:ext cx="1940126" cy="229565"/>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10" name="Group 63"/>
              <p:cNvGrpSpPr/>
              <p:nvPr/>
            </p:nvGrpSpPr>
            <p:grpSpPr>
              <a:xfrm>
                <a:off x="7475114" y="3608638"/>
                <a:ext cx="971549" cy="2460444"/>
                <a:chOff x="7475114" y="3504130"/>
                <a:chExt cx="971549" cy="2460444"/>
              </a:xfrm>
            </p:grpSpPr>
            <p:sp>
              <p:nvSpPr>
                <p:cNvPr id="38" name="TextBox 37"/>
                <p:cNvSpPr txBox="1">
                  <a:spLocks noChangeArrowheads="1"/>
                </p:cNvSpPr>
                <p:nvPr/>
              </p:nvSpPr>
              <p:spPr bwMode="auto">
                <a:xfrm>
                  <a:off x="7475114" y="3504130"/>
                  <a:ext cx="971549" cy="338554"/>
                </a:xfrm>
                <a:prstGeom prst="rect">
                  <a:avLst/>
                </a:prstGeom>
                <a:noFill/>
                <a:ln w="9525">
                  <a:noFill/>
                  <a:miter lim="800000"/>
                  <a:headEnd/>
                  <a:tailEnd/>
                </a:ln>
              </p:spPr>
              <p:txBody>
                <a:bodyPr wrap="square">
                  <a:spAutoFit/>
                </a:bodyPr>
                <a:lstStyle/>
                <a:p>
                  <a:pPr algn="ctr"/>
                  <a:r>
                    <a:rPr lang="en-US" sz="1600" b="1" dirty="0" smtClean="0">
                      <a:solidFill>
                        <a:srgbClr val="C00000"/>
                      </a:solidFill>
                      <a:latin typeface="Agilent TT Cond" pitchFamily="34" charset="0"/>
                    </a:rPr>
                    <a:t>Burst 7</a:t>
                  </a:r>
                  <a:endParaRPr lang="en-US" sz="1600" b="1" dirty="0">
                    <a:solidFill>
                      <a:srgbClr val="C00000"/>
                    </a:solidFill>
                    <a:latin typeface="Agilent TT Cond" pitchFamily="34" charset="0"/>
                  </a:endParaRPr>
                </a:p>
              </p:txBody>
            </p:sp>
            <p:cxnSp>
              <p:nvCxnSpPr>
                <p:cNvPr id="51" name="Straight Arrow Connector 50"/>
                <p:cNvCxnSpPr>
                  <a:stCxn id="38" idx="2"/>
                </p:cNvCxnSpPr>
                <p:nvPr/>
              </p:nvCxnSpPr>
              <p:spPr bwMode="auto">
                <a:xfrm rot="16200000" flipH="1">
                  <a:off x="6912661" y="4890912"/>
                  <a:ext cx="2121890" cy="25434"/>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11" name="Group 64"/>
              <p:cNvGrpSpPr/>
              <p:nvPr/>
            </p:nvGrpSpPr>
            <p:grpSpPr>
              <a:xfrm>
                <a:off x="7988242" y="3836539"/>
                <a:ext cx="971549" cy="2299655"/>
                <a:chOff x="7988242" y="3732031"/>
                <a:chExt cx="971549" cy="2299655"/>
              </a:xfrm>
            </p:grpSpPr>
            <p:sp>
              <p:nvSpPr>
                <p:cNvPr id="39" name="TextBox 38"/>
                <p:cNvSpPr txBox="1">
                  <a:spLocks noChangeArrowheads="1"/>
                </p:cNvSpPr>
                <p:nvPr/>
              </p:nvSpPr>
              <p:spPr bwMode="auto">
                <a:xfrm>
                  <a:off x="7988242" y="3732031"/>
                  <a:ext cx="971549" cy="338554"/>
                </a:xfrm>
                <a:prstGeom prst="rect">
                  <a:avLst/>
                </a:prstGeom>
                <a:noFill/>
                <a:ln w="9525">
                  <a:noFill/>
                  <a:miter lim="800000"/>
                  <a:headEnd/>
                  <a:tailEnd/>
                </a:ln>
              </p:spPr>
              <p:txBody>
                <a:bodyPr wrap="square">
                  <a:spAutoFit/>
                </a:bodyPr>
                <a:lstStyle/>
                <a:p>
                  <a:pPr algn="ctr"/>
                  <a:r>
                    <a:rPr lang="en-US" sz="1600" b="1" dirty="0" smtClean="0">
                      <a:solidFill>
                        <a:srgbClr val="C00000"/>
                      </a:solidFill>
                      <a:latin typeface="Agilent TT Cond" pitchFamily="34" charset="0"/>
                    </a:rPr>
                    <a:t>Burst 8</a:t>
                  </a:r>
                  <a:endParaRPr lang="en-US" sz="1600" b="1" dirty="0">
                    <a:solidFill>
                      <a:srgbClr val="C00000"/>
                    </a:solidFill>
                    <a:latin typeface="Agilent TT Cond" pitchFamily="34" charset="0"/>
                  </a:endParaRPr>
                </a:p>
              </p:txBody>
            </p:sp>
            <p:cxnSp>
              <p:nvCxnSpPr>
                <p:cNvPr id="55" name="Straight Arrow Connector 54"/>
                <p:cNvCxnSpPr/>
                <p:nvPr/>
              </p:nvCxnSpPr>
              <p:spPr bwMode="auto">
                <a:xfrm rot="16200000" flipH="1">
                  <a:off x="7269062" y="4987257"/>
                  <a:ext cx="2030135" cy="58724"/>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sp>
            <p:nvSpPr>
              <p:cNvPr id="63" name="Oval 62"/>
              <p:cNvSpPr/>
              <p:nvPr/>
            </p:nvSpPr>
            <p:spPr bwMode="auto">
              <a:xfrm>
                <a:off x="8380602" y="4122835"/>
                <a:ext cx="260059" cy="469783"/>
              </a:xfrm>
              <a:prstGeom prst="ellipse">
                <a:avLst/>
              </a:prstGeom>
              <a:noFill/>
              <a:ln w="381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gilent TT Cond" pitchFamily="34" charset="0"/>
                </a:endParaRPr>
              </a:p>
            </p:txBody>
          </p:sp>
          <p:grpSp>
            <p:nvGrpSpPr>
              <p:cNvPr id="14" name="Group 56"/>
              <p:cNvGrpSpPr/>
              <p:nvPr/>
            </p:nvGrpSpPr>
            <p:grpSpPr>
              <a:xfrm>
                <a:off x="5110817" y="3853317"/>
                <a:ext cx="1373875" cy="2224155"/>
                <a:chOff x="5110817" y="3748809"/>
                <a:chExt cx="1373875" cy="2224155"/>
              </a:xfrm>
            </p:grpSpPr>
            <p:sp>
              <p:nvSpPr>
                <p:cNvPr id="33" name="TextBox 32"/>
                <p:cNvSpPr txBox="1">
                  <a:spLocks noChangeArrowheads="1"/>
                </p:cNvSpPr>
                <p:nvPr/>
              </p:nvSpPr>
              <p:spPr bwMode="auto">
                <a:xfrm>
                  <a:off x="5110817" y="3748809"/>
                  <a:ext cx="971549" cy="338554"/>
                </a:xfrm>
                <a:prstGeom prst="rect">
                  <a:avLst/>
                </a:prstGeom>
                <a:noFill/>
                <a:ln w="9525">
                  <a:noFill/>
                  <a:miter lim="800000"/>
                  <a:headEnd/>
                  <a:tailEnd/>
                </a:ln>
              </p:spPr>
              <p:txBody>
                <a:bodyPr wrap="square">
                  <a:spAutoFit/>
                </a:bodyPr>
                <a:lstStyle/>
                <a:p>
                  <a:pPr algn="ctr"/>
                  <a:r>
                    <a:rPr lang="en-US" sz="1600" b="1" dirty="0" smtClean="0">
                      <a:solidFill>
                        <a:srgbClr val="C00000"/>
                      </a:solidFill>
                      <a:latin typeface="Agilent TT Cond" pitchFamily="34" charset="0"/>
                    </a:rPr>
                    <a:t>Burst 2</a:t>
                  </a:r>
                  <a:endParaRPr lang="en-US" sz="1600" b="1" dirty="0">
                    <a:solidFill>
                      <a:srgbClr val="C00000"/>
                    </a:solidFill>
                    <a:latin typeface="Agilent TT Cond" pitchFamily="34" charset="0"/>
                  </a:endParaRPr>
                </a:p>
              </p:txBody>
            </p:sp>
            <p:cxnSp>
              <p:nvCxnSpPr>
                <p:cNvPr id="40" name="Straight Arrow Connector 39"/>
                <p:cNvCxnSpPr/>
                <p:nvPr/>
              </p:nvCxnSpPr>
              <p:spPr bwMode="auto">
                <a:xfrm rot="16200000" flipH="1">
                  <a:off x="5118815" y="4607086"/>
                  <a:ext cx="1935934" cy="79582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nvGrpSpPr>
              <p:cNvPr id="15" name="Group 58"/>
              <p:cNvGrpSpPr/>
              <p:nvPr/>
            </p:nvGrpSpPr>
            <p:grpSpPr>
              <a:xfrm>
                <a:off x="5607166" y="3611434"/>
                <a:ext cx="1196308" cy="2499594"/>
                <a:chOff x="5607166" y="3506926"/>
                <a:chExt cx="1196308" cy="2499594"/>
              </a:xfrm>
            </p:grpSpPr>
            <p:sp>
              <p:nvSpPr>
                <p:cNvPr id="34" name="TextBox 33"/>
                <p:cNvSpPr txBox="1">
                  <a:spLocks noChangeArrowheads="1"/>
                </p:cNvSpPr>
                <p:nvPr/>
              </p:nvSpPr>
              <p:spPr bwMode="auto">
                <a:xfrm>
                  <a:off x="5607166" y="3506926"/>
                  <a:ext cx="971549" cy="338554"/>
                </a:xfrm>
                <a:prstGeom prst="rect">
                  <a:avLst/>
                </a:prstGeom>
                <a:noFill/>
                <a:ln w="9525">
                  <a:noFill/>
                  <a:miter lim="800000"/>
                  <a:headEnd/>
                  <a:tailEnd/>
                </a:ln>
              </p:spPr>
              <p:txBody>
                <a:bodyPr wrap="square">
                  <a:spAutoFit/>
                </a:bodyPr>
                <a:lstStyle/>
                <a:p>
                  <a:pPr algn="ctr"/>
                  <a:r>
                    <a:rPr lang="en-US" sz="1600" b="1" dirty="0" smtClean="0">
                      <a:solidFill>
                        <a:srgbClr val="C00000"/>
                      </a:solidFill>
                      <a:latin typeface="Agilent TT Cond" pitchFamily="34" charset="0"/>
                    </a:rPr>
                    <a:t>Burst 3</a:t>
                  </a:r>
                  <a:endParaRPr lang="en-US" sz="1600" b="1" dirty="0">
                    <a:solidFill>
                      <a:srgbClr val="C00000"/>
                    </a:solidFill>
                    <a:latin typeface="Agilent TT Cond" pitchFamily="34" charset="0"/>
                  </a:endParaRPr>
                </a:p>
              </p:txBody>
            </p:sp>
            <p:cxnSp>
              <p:nvCxnSpPr>
                <p:cNvPr id="43" name="Straight Arrow Connector 42"/>
                <p:cNvCxnSpPr/>
                <p:nvPr/>
              </p:nvCxnSpPr>
              <p:spPr bwMode="auto">
                <a:xfrm rot="16200000" flipH="1">
                  <a:off x="5383068" y="4586113"/>
                  <a:ext cx="2187604" cy="653209"/>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grpSp>
        </p:grpSp>
      </p:grpSp>
      <p:sp>
        <p:nvSpPr>
          <p:cNvPr id="46" name="Title 45"/>
          <p:cNvSpPr>
            <a:spLocks noGrp="1"/>
          </p:cNvSpPr>
          <p:nvPr>
            <p:ph type="title"/>
          </p:nvPr>
        </p:nvSpPr>
        <p:spPr/>
        <p:txBody>
          <a:bodyPr/>
          <a:lstStyle/>
          <a:p>
            <a:r>
              <a:rPr kumimoji="1" lang="en-US" altLang="ja-JP" dirty="0" smtClean="0">
                <a:solidFill>
                  <a:srgbClr val="0000FF"/>
                </a:solidFill>
              </a:rPr>
              <a:t>How Logic Analyzer Addresses Customer’s Needs</a:t>
            </a:r>
            <a:endParaRPr kumimoji="1" lang="ja-JP" altLang="en-US">
              <a:solidFill>
                <a:srgbClr val="0000FF"/>
              </a:solidFill>
            </a:endParaRPr>
          </a:p>
        </p:txBody>
      </p:sp>
      <p:sp>
        <p:nvSpPr>
          <p:cNvPr id="59"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24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childTnLst>
                          </p:cTn>
                        </p:par>
                        <p:par>
                          <p:cTn id="20" fill="hold">
                            <p:stCondLst>
                              <p:cond delay="0"/>
                            </p:stCondLst>
                            <p:childTnLst>
                              <p:par>
                                <p:cTn id="21" presetID="22" presetClass="entr" presetSubtype="1"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up)">
                                      <p:cBhvr>
                                        <p:cTn id="2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solidFill>
                  <a:srgbClr val="0000FF"/>
                </a:solidFill>
              </a:rPr>
              <a:t>How Logic Analyzer Addresses Customer’s Needs</a:t>
            </a:r>
            <a:br>
              <a:rPr kumimoji="1" lang="en-US" altLang="ja-JP" dirty="0" smtClean="0">
                <a:solidFill>
                  <a:srgbClr val="0000FF"/>
                </a:solidFill>
              </a:rPr>
            </a:br>
            <a:r>
              <a:rPr kumimoji="1" lang="en-US" altLang="ja-JP" dirty="0" smtClean="0"/>
              <a:t>Quick Signal Integrity Insight into Data Burst Eyes</a:t>
            </a:r>
            <a:endParaRPr kumimoji="1" lang="ja-JP" altLang="en-US"/>
          </a:p>
        </p:txBody>
      </p:sp>
      <p:pic>
        <p:nvPicPr>
          <p:cNvPr id="1027" name="Picture 3"/>
          <p:cNvPicPr>
            <a:picLocks noChangeAspect="1" noChangeArrowheads="1"/>
          </p:cNvPicPr>
          <p:nvPr/>
        </p:nvPicPr>
        <p:blipFill>
          <a:blip r:embed="rId2" cstate="print"/>
          <a:srcRect/>
          <a:stretch>
            <a:fillRect/>
          </a:stretch>
        </p:blipFill>
        <p:spPr bwMode="auto">
          <a:xfrm>
            <a:off x="312692" y="1270228"/>
            <a:ext cx="3797754" cy="32805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9" name="Picture 5"/>
          <p:cNvPicPr>
            <a:picLocks noChangeAspect="1" noChangeArrowheads="1"/>
          </p:cNvPicPr>
          <p:nvPr/>
        </p:nvPicPr>
        <p:blipFill>
          <a:blip r:embed="rId3" cstate="print"/>
          <a:srcRect/>
          <a:stretch>
            <a:fillRect/>
          </a:stretch>
        </p:blipFill>
        <p:spPr bwMode="auto">
          <a:xfrm>
            <a:off x="1690122" y="3814904"/>
            <a:ext cx="3343428" cy="274265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31" name="Picture 7"/>
          <p:cNvPicPr>
            <a:picLocks noChangeAspect="1" noChangeArrowheads="1"/>
          </p:cNvPicPr>
          <p:nvPr/>
        </p:nvPicPr>
        <p:blipFill>
          <a:blip r:embed="rId4" cstate="print"/>
          <a:srcRect/>
          <a:stretch>
            <a:fillRect/>
          </a:stretch>
        </p:blipFill>
        <p:spPr bwMode="auto">
          <a:xfrm>
            <a:off x="4856009" y="1332417"/>
            <a:ext cx="3578651" cy="292989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32" name="Picture 8"/>
          <p:cNvPicPr>
            <a:picLocks noChangeAspect="1" noChangeArrowheads="1"/>
          </p:cNvPicPr>
          <p:nvPr/>
        </p:nvPicPr>
        <p:blipFill>
          <a:blip r:embed="rId5" cstate="print"/>
          <a:srcRect/>
          <a:stretch>
            <a:fillRect/>
          </a:stretch>
        </p:blipFill>
        <p:spPr bwMode="auto">
          <a:xfrm>
            <a:off x="5747656" y="4142229"/>
            <a:ext cx="3036025" cy="204208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Offline Lab #2:  Show and Tell with </a:t>
            </a:r>
            <a:br>
              <a:rPr kumimoji="1" lang="en-US" altLang="ja-JP" dirty="0" smtClean="0"/>
            </a:br>
            <a:r>
              <a:rPr kumimoji="1" lang="en-US" altLang="ja-JP" dirty="0" smtClean="0"/>
              <a:t>Burst Trigger and Burst Scan Offline Data</a:t>
            </a:r>
            <a:endParaRPr kumimoji="1" lang="ja-JP" altLang="en-US"/>
          </a:p>
        </p:txBody>
      </p:sp>
      <p:sp>
        <p:nvSpPr>
          <p:cNvPr id="3" name="Content Placeholder 2"/>
          <p:cNvSpPr>
            <a:spLocks noGrp="1"/>
          </p:cNvSpPr>
          <p:nvPr>
            <p:ph idx="1"/>
          </p:nvPr>
        </p:nvSpPr>
        <p:spPr/>
        <p:txBody>
          <a:bodyPr/>
          <a:lstStyle/>
          <a:p>
            <a:pPr lvl="1"/>
            <a:r>
              <a:rPr kumimoji="1" lang="en-US" altLang="ja-JP" sz="2400" dirty="0" smtClean="0"/>
              <a:t>File location</a:t>
            </a:r>
          </a:p>
          <a:p>
            <a:pPr lvl="2"/>
            <a:r>
              <a:rPr kumimoji="1" lang="en-US" altLang="ja-JP" sz="2400" dirty="0" smtClean="0"/>
              <a:t>Desktop </a:t>
            </a:r>
            <a:r>
              <a:rPr kumimoji="1" lang="en-US" altLang="ja-JP" sz="2400" dirty="0" smtClean="0">
                <a:sym typeface="Wingdings" pitchFamily="2" charset="2"/>
              </a:rPr>
              <a:t> </a:t>
            </a:r>
            <a:r>
              <a:rPr kumimoji="1" lang="en-US" altLang="ja-JP" sz="2400" dirty="0" err="1" smtClean="0">
                <a:sym typeface="Wingdings" pitchFamily="2" charset="2"/>
              </a:rPr>
              <a:t>FE_folder</a:t>
            </a:r>
            <a:r>
              <a:rPr kumimoji="1" lang="en-US" altLang="ja-JP" sz="2400" dirty="0" smtClean="0">
                <a:sym typeface="Wingdings" pitchFamily="2" charset="2"/>
              </a:rPr>
              <a:t>  DDR</a:t>
            </a:r>
            <a:endParaRPr kumimoji="1" lang="en-US" altLang="ja-JP" sz="2400" dirty="0" smtClean="0"/>
          </a:p>
          <a:p>
            <a:pPr lvl="1"/>
            <a:endParaRPr kumimoji="1" lang="en-US" altLang="ja-JP" sz="2400" dirty="0" smtClean="0"/>
          </a:p>
          <a:p>
            <a:pPr lvl="1"/>
            <a:r>
              <a:rPr kumimoji="1" lang="en-US" altLang="ja-JP" sz="2400" dirty="0" smtClean="0"/>
              <a:t>Offline .ala file to use.  Double click it to open</a:t>
            </a:r>
          </a:p>
          <a:p>
            <a:pPr lvl="2"/>
            <a:r>
              <a:rPr kumimoji="1" lang="en-US" altLang="ja-JP" sz="2400" dirty="0" smtClean="0"/>
              <a:t>BurstTriggerSetupDemo.ala</a:t>
            </a:r>
          </a:p>
          <a:p>
            <a:pPr lvl="2"/>
            <a:r>
              <a:rPr kumimoji="1" lang="en-US" altLang="ja-JP" sz="2400" dirty="0" smtClean="0"/>
              <a:t>MidRes_BurstScan.ala</a:t>
            </a:r>
            <a:endParaRPr kumimoji="1" lang="en-US" altLang="ja-JP" dirty="0" smtClean="0"/>
          </a:p>
          <a:p>
            <a:pPr lvl="2"/>
            <a:r>
              <a:rPr kumimoji="1" lang="en-US" altLang="ja-JP" sz="2400" dirty="0" smtClean="0"/>
              <a:t>HighRes_BurstScan_1600_Demo(SO_DIMM).ala</a:t>
            </a:r>
          </a:p>
        </p:txBody>
      </p:sp>
      <p:sp>
        <p:nvSpPr>
          <p:cNvPr id="4"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Understanding EyeScan and BurstScan for DDR Signals</a:t>
            </a:r>
            <a:endParaRPr kumimoji="1" lang="ja-JP" altLang="en-US"/>
          </a:p>
        </p:txBody>
      </p:sp>
      <p:sp>
        <p:nvSpPr>
          <p:cNvPr id="3" name="Content Placeholder 2"/>
          <p:cNvSpPr>
            <a:spLocks noGrp="1"/>
          </p:cNvSpPr>
          <p:nvPr>
            <p:ph idx="1"/>
          </p:nvPr>
        </p:nvSpPr>
        <p:spPr>
          <a:xfrm>
            <a:off x="227013" y="1177021"/>
            <a:ext cx="8688387" cy="440055"/>
          </a:xfrm>
        </p:spPr>
        <p:txBody>
          <a:bodyPr>
            <a:noAutofit/>
          </a:bodyPr>
          <a:lstStyle/>
          <a:p>
            <a:pPr>
              <a:lnSpc>
                <a:spcPct val="90000"/>
              </a:lnSpc>
              <a:spcAft>
                <a:spcPts val="0"/>
              </a:spcAft>
            </a:pPr>
            <a:r>
              <a:rPr kumimoji="1" lang="en-US" altLang="ja-JP" sz="1800" b="1" dirty="0" smtClean="0"/>
              <a:t>DDR EyeScan: Overlaying each of 4 or 8 bursts on top of each other</a:t>
            </a:r>
          </a:p>
          <a:p>
            <a:pPr>
              <a:lnSpc>
                <a:spcPct val="90000"/>
              </a:lnSpc>
              <a:spcAft>
                <a:spcPts val="0"/>
              </a:spcAft>
            </a:pPr>
            <a:r>
              <a:rPr kumimoji="1" lang="en-US" altLang="ja-JP" sz="1800" dirty="0" smtClean="0"/>
              <a:t>(Primary use for determining the sample position)</a:t>
            </a:r>
            <a:endParaRPr kumimoji="1" lang="ja-JP" altLang="en-US" sz="1800"/>
          </a:p>
        </p:txBody>
      </p:sp>
      <p:sp>
        <p:nvSpPr>
          <p:cNvPr id="5" name="Content Placeholder 2"/>
          <p:cNvSpPr txBox="1">
            <a:spLocks/>
          </p:cNvSpPr>
          <p:nvPr/>
        </p:nvSpPr>
        <p:spPr bwMode="black">
          <a:xfrm>
            <a:off x="196533" y="3807007"/>
            <a:ext cx="8834256" cy="44005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1" lang="en-US" altLang="ja-JP" b="1" i="0" u="none" strike="noStrike" kern="0" cap="none" spc="0" normalizeH="0" baseline="0" noProof="0" dirty="0" smtClean="0">
                <a:ln>
                  <a:noFill/>
                </a:ln>
                <a:solidFill>
                  <a:schemeClr val="tx1"/>
                </a:solidFill>
                <a:effectLst/>
                <a:uLnTx/>
                <a:uFillTx/>
                <a:latin typeface="Agilent TT Cond" pitchFamily="34" charset="0"/>
              </a:rPr>
              <a:t>BurstScan: Overlaying</a:t>
            </a:r>
            <a:r>
              <a:rPr kumimoji="1" lang="en-US" altLang="ja-JP" b="1" i="0" u="none" strike="noStrike" kern="0" cap="none" spc="0" normalizeH="0" noProof="0" dirty="0" smtClean="0">
                <a:ln>
                  <a:noFill/>
                </a:ln>
                <a:solidFill>
                  <a:schemeClr val="tx1"/>
                </a:solidFill>
                <a:effectLst/>
                <a:uLnTx/>
                <a:uFillTx/>
                <a:latin typeface="Agilent TT Cond" pitchFamily="34" charset="0"/>
              </a:rPr>
              <a:t> multiple captures on top of each other </a:t>
            </a:r>
            <a:r>
              <a:rPr kumimoji="1" lang="en-US" altLang="ja-JP" b="0" i="0" u="none" strike="noStrike" kern="0" cap="none" spc="0" normalizeH="0" noProof="0" dirty="0" smtClean="0">
                <a:ln>
                  <a:noFill/>
                </a:ln>
                <a:solidFill>
                  <a:schemeClr val="tx1"/>
                </a:solidFill>
                <a:effectLst/>
                <a:uLnTx/>
                <a:uFillTx/>
                <a:latin typeface="Agilent TT Cond" pitchFamily="34" charset="0"/>
              </a:rPr>
              <a:t>(pattern lock repetitive mode)</a:t>
            </a:r>
          </a:p>
          <a:p>
            <a:pPr marL="0" marR="0" lvl="0" indent="0" algn="l" defTabSz="914400" rtl="0" eaLnBrk="0" fontAlgn="base" latinLnBrk="0" hangingPunct="0">
              <a:lnSpc>
                <a:spcPct val="90000"/>
              </a:lnSpc>
              <a:spcBef>
                <a:spcPct val="0"/>
              </a:spcBef>
              <a:spcAft>
                <a:spcPts val="0"/>
              </a:spcAft>
              <a:buClrTx/>
              <a:buSzTx/>
              <a:buFontTx/>
              <a:buNone/>
              <a:tabLst/>
              <a:defRPr/>
            </a:pPr>
            <a:r>
              <a:rPr kumimoji="1" lang="en-US" altLang="ja-JP" kern="0" baseline="0" dirty="0" smtClean="0">
                <a:latin typeface="Agilent TT Cond" pitchFamily="34" charset="0"/>
              </a:rPr>
              <a:t>(Provide you the quick signal</a:t>
            </a:r>
            <a:r>
              <a:rPr kumimoji="1" lang="en-US" altLang="ja-JP" kern="0" dirty="0" smtClean="0">
                <a:latin typeface="Agilent TT Cond" pitchFamily="34" charset="0"/>
              </a:rPr>
              <a:t> integrity insight)</a:t>
            </a:r>
            <a:r>
              <a:rPr kumimoji="1" lang="en-US" altLang="ja-JP" kern="0" baseline="0" dirty="0" smtClean="0">
                <a:latin typeface="Agilent TT Cond" pitchFamily="34" charset="0"/>
              </a:rPr>
              <a:t> </a:t>
            </a:r>
            <a:endParaRPr kumimoji="1" lang="ja-JP" altLang="en-US" b="0" i="0" u="none" strike="noStrike" kern="0" cap="none" spc="0" normalizeH="0" baseline="0" noProof="0">
              <a:ln>
                <a:noFill/>
              </a:ln>
              <a:solidFill>
                <a:schemeClr val="tx1"/>
              </a:solidFill>
              <a:effectLst/>
              <a:uLnTx/>
              <a:uFillTx/>
              <a:latin typeface="Agilent TT Cond" pitchFamily="34" charset="0"/>
            </a:endParaRPr>
          </a:p>
        </p:txBody>
      </p:sp>
      <p:grpSp>
        <p:nvGrpSpPr>
          <p:cNvPr id="6" name="Group 64"/>
          <p:cNvGrpSpPr/>
          <p:nvPr/>
        </p:nvGrpSpPr>
        <p:grpSpPr>
          <a:xfrm>
            <a:off x="4221930" y="2693339"/>
            <a:ext cx="3034938" cy="487673"/>
            <a:chOff x="735889" y="1628503"/>
            <a:chExt cx="3034938" cy="487673"/>
          </a:xfrm>
        </p:grpSpPr>
        <p:sp>
          <p:nvSpPr>
            <p:cNvPr id="66" name="Hexagon 65"/>
            <p:cNvSpPr/>
            <p:nvPr/>
          </p:nvSpPr>
          <p:spPr bwMode="auto">
            <a:xfrm>
              <a:off x="1245325" y="1628503"/>
              <a:ext cx="505097" cy="478972"/>
            </a:xfrm>
            <a:prstGeom prst="hexagon">
              <a:avLst/>
            </a:prstGeom>
            <a:noFill/>
            <a:ln w="28575" cap="flat" cmpd="sng" algn="ctr">
              <a:solidFill>
                <a:srgbClr val="0000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67" name="Hexagon 66"/>
            <p:cNvSpPr/>
            <p:nvPr/>
          </p:nvSpPr>
          <p:spPr bwMode="auto">
            <a:xfrm>
              <a:off x="1746085" y="1632850"/>
              <a:ext cx="505097" cy="478972"/>
            </a:xfrm>
            <a:prstGeom prst="hexagon">
              <a:avLst/>
            </a:prstGeom>
            <a:noFill/>
            <a:ln w="28575" cap="flat" cmpd="sng" algn="ctr">
              <a:solidFill>
                <a:srgbClr val="00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68" name="Hexagon 67"/>
            <p:cNvSpPr/>
            <p:nvPr/>
          </p:nvSpPr>
          <p:spPr bwMode="auto">
            <a:xfrm>
              <a:off x="2259874" y="1632857"/>
              <a:ext cx="505097" cy="478972"/>
            </a:xfrm>
            <a:prstGeom prst="hexagon">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69" name="Hexagon 68"/>
            <p:cNvSpPr/>
            <p:nvPr/>
          </p:nvSpPr>
          <p:spPr bwMode="auto">
            <a:xfrm>
              <a:off x="2760634" y="1637204"/>
              <a:ext cx="505097" cy="478972"/>
            </a:xfrm>
            <a:prstGeom prst="hexagon">
              <a:avLst/>
            </a:prstGeom>
            <a:noFill/>
            <a:ln w="28575" cap="flat" cmpd="sng" algn="ctr">
              <a:solidFill>
                <a:srgbClr val="FF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cxnSp>
          <p:nvCxnSpPr>
            <p:cNvPr id="70" name="Straight Connector 69"/>
            <p:cNvCxnSpPr/>
            <p:nvPr/>
          </p:nvCxnSpPr>
          <p:spPr bwMode="auto">
            <a:xfrm flipH="1">
              <a:off x="3265730" y="1867981"/>
              <a:ext cx="505097" cy="0"/>
            </a:xfrm>
            <a:prstGeom prst="line">
              <a:avLst/>
            </a:prstGeom>
            <a:ln w="28575">
              <a:solidFill>
                <a:srgbClr val="9900FF"/>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flipH="1">
              <a:off x="735889" y="1872335"/>
              <a:ext cx="505097" cy="0"/>
            </a:xfrm>
            <a:prstGeom prst="line">
              <a:avLst/>
            </a:prstGeom>
            <a:ln w="28575">
              <a:headEnd type="none" w="med" len="med"/>
              <a:tailEnd type="none"/>
            </a:ln>
          </p:spPr>
          <p:style>
            <a:lnRef idx="1">
              <a:schemeClr val="accent1"/>
            </a:lnRef>
            <a:fillRef idx="0">
              <a:schemeClr val="accent1"/>
            </a:fillRef>
            <a:effectRef idx="0">
              <a:schemeClr val="accent1"/>
            </a:effectRef>
            <a:fontRef idx="minor">
              <a:schemeClr val="tx1"/>
            </a:fontRef>
          </p:style>
        </p:cxnSp>
      </p:grpSp>
      <p:grpSp>
        <p:nvGrpSpPr>
          <p:cNvPr id="7" name="Group 22"/>
          <p:cNvGrpSpPr/>
          <p:nvPr/>
        </p:nvGrpSpPr>
        <p:grpSpPr>
          <a:xfrm>
            <a:off x="4761888" y="2702050"/>
            <a:ext cx="3034938" cy="487673"/>
            <a:chOff x="735889" y="1628503"/>
            <a:chExt cx="3034938" cy="487673"/>
          </a:xfrm>
        </p:grpSpPr>
        <p:sp>
          <p:nvSpPr>
            <p:cNvPr id="24" name="Hexagon 23"/>
            <p:cNvSpPr/>
            <p:nvPr/>
          </p:nvSpPr>
          <p:spPr bwMode="auto">
            <a:xfrm>
              <a:off x="1245325" y="1628503"/>
              <a:ext cx="505097" cy="478972"/>
            </a:xfrm>
            <a:prstGeom prst="hexagon">
              <a:avLst/>
            </a:prstGeom>
            <a:noFill/>
            <a:ln w="28575" cap="flat" cmpd="sng" algn="ctr">
              <a:solidFill>
                <a:srgbClr val="0000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25" name="Hexagon 24"/>
            <p:cNvSpPr/>
            <p:nvPr/>
          </p:nvSpPr>
          <p:spPr bwMode="auto">
            <a:xfrm>
              <a:off x="1746085" y="1632850"/>
              <a:ext cx="505097" cy="478972"/>
            </a:xfrm>
            <a:prstGeom prst="hexagon">
              <a:avLst/>
            </a:prstGeom>
            <a:noFill/>
            <a:ln w="28575" cap="flat" cmpd="sng" algn="ctr">
              <a:solidFill>
                <a:srgbClr val="00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26" name="Hexagon 25"/>
            <p:cNvSpPr/>
            <p:nvPr/>
          </p:nvSpPr>
          <p:spPr bwMode="auto">
            <a:xfrm>
              <a:off x="2259874" y="1632857"/>
              <a:ext cx="505097" cy="478972"/>
            </a:xfrm>
            <a:prstGeom prst="hexagon">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27" name="Hexagon 26"/>
            <p:cNvSpPr/>
            <p:nvPr/>
          </p:nvSpPr>
          <p:spPr bwMode="auto">
            <a:xfrm>
              <a:off x="2760634" y="1637204"/>
              <a:ext cx="505097" cy="478972"/>
            </a:xfrm>
            <a:prstGeom prst="hexagon">
              <a:avLst/>
            </a:prstGeom>
            <a:noFill/>
            <a:ln w="28575" cap="flat" cmpd="sng" algn="ctr">
              <a:solidFill>
                <a:srgbClr val="FF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cxnSp>
          <p:nvCxnSpPr>
            <p:cNvPr id="28" name="Straight Connector 27"/>
            <p:cNvCxnSpPr/>
            <p:nvPr/>
          </p:nvCxnSpPr>
          <p:spPr bwMode="auto">
            <a:xfrm flipH="1">
              <a:off x="3265730" y="1867981"/>
              <a:ext cx="505097" cy="0"/>
            </a:xfrm>
            <a:prstGeom prst="line">
              <a:avLst/>
            </a:prstGeom>
            <a:ln w="28575">
              <a:solidFill>
                <a:srgbClr val="9900FF"/>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flipH="1">
              <a:off x="735889" y="1872335"/>
              <a:ext cx="505097" cy="0"/>
            </a:xfrm>
            <a:prstGeom prst="line">
              <a:avLst/>
            </a:prstGeom>
            <a:ln w="28575">
              <a:headEnd type="none" w="med" len="med"/>
              <a:tailEnd type="none"/>
            </a:ln>
          </p:spPr>
          <p:style>
            <a:lnRef idx="1">
              <a:schemeClr val="accent1"/>
            </a:lnRef>
            <a:fillRef idx="0">
              <a:schemeClr val="accent1"/>
            </a:fillRef>
            <a:effectRef idx="0">
              <a:schemeClr val="accent1"/>
            </a:effectRef>
            <a:fontRef idx="minor">
              <a:schemeClr val="tx1"/>
            </a:fontRef>
          </p:style>
        </p:cxnSp>
      </p:grpSp>
      <p:grpSp>
        <p:nvGrpSpPr>
          <p:cNvPr id="8" name="Group 57"/>
          <p:cNvGrpSpPr/>
          <p:nvPr/>
        </p:nvGrpSpPr>
        <p:grpSpPr>
          <a:xfrm>
            <a:off x="5314854" y="2706340"/>
            <a:ext cx="3034938" cy="487673"/>
            <a:chOff x="735889" y="1628503"/>
            <a:chExt cx="3034938" cy="487673"/>
          </a:xfrm>
        </p:grpSpPr>
        <p:sp>
          <p:nvSpPr>
            <p:cNvPr id="59" name="Hexagon 58"/>
            <p:cNvSpPr/>
            <p:nvPr/>
          </p:nvSpPr>
          <p:spPr bwMode="auto">
            <a:xfrm>
              <a:off x="1245325" y="1628503"/>
              <a:ext cx="505097" cy="478972"/>
            </a:xfrm>
            <a:prstGeom prst="hexagon">
              <a:avLst/>
            </a:prstGeom>
            <a:noFill/>
            <a:ln w="28575" cap="flat" cmpd="sng" algn="ctr">
              <a:solidFill>
                <a:srgbClr val="0000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60" name="Hexagon 59"/>
            <p:cNvSpPr/>
            <p:nvPr/>
          </p:nvSpPr>
          <p:spPr bwMode="auto">
            <a:xfrm>
              <a:off x="1746085" y="1632850"/>
              <a:ext cx="505097" cy="478972"/>
            </a:xfrm>
            <a:prstGeom prst="hexagon">
              <a:avLst/>
            </a:prstGeom>
            <a:noFill/>
            <a:ln w="28575" cap="flat" cmpd="sng" algn="ctr">
              <a:solidFill>
                <a:srgbClr val="00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61" name="Hexagon 60"/>
            <p:cNvSpPr/>
            <p:nvPr/>
          </p:nvSpPr>
          <p:spPr bwMode="auto">
            <a:xfrm>
              <a:off x="2259874" y="1632857"/>
              <a:ext cx="505097" cy="478972"/>
            </a:xfrm>
            <a:prstGeom prst="hexagon">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62" name="Hexagon 61"/>
            <p:cNvSpPr/>
            <p:nvPr/>
          </p:nvSpPr>
          <p:spPr bwMode="auto">
            <a:xfrm>
              <a:off x="2760634" y="1637204"/>
              <a:ext cx="505097" cy="478972"/>
            </a:xfrm>
            <a:prstGeom prst="hexagon">
              <a:avLst/>
            </a:prstGeom>
            <a:noFill/>
            <a:ln w="28575" cap="flat" cmpd="sng" algn="ctr">
              <a:solidFill>
                <a:srgbClr val="FF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cxnSp>
          <p:nvCxnSpPr>
            <p:cNvPr id="63" name="Straight Connector 62"/>
            <p:cNvCxnSpPr/>
            <p:nvPr/>
          </p:nvCxnSpPr>
          <p:spPr bwMode="auto">
            <a:xfrm flipH="1">
              <a:off x="3265730" y="1867981"/>
              <a:ext cx="505097" cy="0"/>
            </a:xfrm>
            <a:prstGeom prst="line">
              <a:avLst/>
            </a:prstGeom>
            <a:ln w="28575">
              <a:solidFill>
                <a:srgbClr val="9900FF"/>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auto">
            <a:xfrm flipH="1">
              <a:off x="735889" y="1872335"/>
              <a:ext cx="505097" cy="0"/>
            </a:xfrm>
            <a:prstGeom prst="line">
              <a:avLst/>
            </a:prstGeom>
            <a:ln w="28575">
              <a:headEnd type="none" w="med" len="med"/>
              <a:tailEnd type="none"/>
            </a:ln>
          </p:spPr>
          <p:style>
            <a:lnRef idx="1">
              <a:schemeClr val="accent1"/>
            </a:lnRef>
            <a:fillRef idx="0">
              <a:schemeClr val="accent1"/>
            </a:fillRef>
            <a:effectRef idx="0">
              <a:schemeClr val="accent1"/>
            </a:effectRef>
            <a:fontRef idx="minor">
              <a:schemeClr val="tx1"/>
            </a:fontRef>
          </p:style>
        </p:cxnSp>
      </p:grpSp>
      <p:grpSp>
        <p:nvGrpSpPr>
          <p:cNvPr id="9" name="Group 71"/>
          <p:cNvGrpSpPr/>
          <p:nvPr/>
        </p:nvGrpSpPr>
        <p:grpSpPr>
          <a:xfrm>
            <a:off x="5854789" y="2697693"/>
            <a:ext cx="3034938" cy="487673"/>
            <a:chOff x="735889" y="1628503"/>
            <a:chExt cx="3034938" cy="487673"/>
          </a:xfrm>
        </p:grpSpPr>
        <p:sp>
          <p:nvSpPr>
            <p:cNvPr id="73" name="Hexagon 72"/>
            <p:cNvSpPr/>
            <p:nvPr/>
          </p:nvSpPr>
          <p:spPr bwMode="auto">
            <a:xfrm>
              <a:off x="1245325" y="1628503"/>
              <a:ext cx="505097" cy="478972"/>
            </a:xfrm>
            <a:prstGeom prst="hexagon">
              <a:avLst/>
            </a:prstGeom>
            <a:noFill/>
            <a:ln w="28575" cap="flat" cmpd="sng" algn="ctr">
              <a:solidFill>
                <a:srgbClr val="0000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74" name="Hexagon 73"/>
            <p:cNvSpPr/>
            <p:nvPr/>
          </p:nvSpPr>
          <p:spPr bwMode="auto">
            <a:xfrm>
              <a:off x="1746085" y="1632850"/>
              <a:ext cx="505097" cy="478972"/>
            </a:xfrm>
            <a:prstGeom prst="hexagon">
              <a:avLst/>
            </a:prstGeom>
            <a:noFill/>
            <a:ln w="28575" cap="flat" cmpd="sng" algn="ctr">
              <a:solidFill>
                <a:srgbClr val="00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75" name="Hexagon 74"/>
            <p:cNvSpPr/>
            <p:nvPr/>
          </p:nvSpPr>
          <p:spPr bwMode="auto">
            <a:xfrm>
              <a:off x="2259874" y="1632857"/>
              <a:ext cx="505097" cy="478972"/>
            </a:xfrm>
            <a:prstGeom prst="hexagon">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76" name="Hexagon 75"/>
            <p:cNvSpPr/>
            <p:nvPr/>
          </p:nvSpPr>
          <p:spPr bwMode="auto">
            <a:xfrm>
              <a:off x="2760634" y="1637204"/>
              <a:ext cx="505097" cy="478972"/>
            </a:xfrm>
            <a:prstGeom prst="hexagon">
              <a:avLst/>
            </a:prstGeom>
            <a:noFill/>
            <a:ln w="28575" cap="flat" cmpd="sng" algn="ctr">
              <a:solidFill>
                <a:srgbClr val="FF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cxnSp>
          <p:nvCxnSpPr>
            <p:cNvPr id="77" name="Straight Connector 76"/>
            <p:cNvCxnSpPr/>
            <p:nvPr/>
          </p:nvCxnSpPr>
          <p:spPr bwMode="auto">
            <a:xfrm flipH="1">
              <a:off x="3265730" y="1867981"/>
              <a:ext cx="505097" cy="0"/>
            </a:xfrm>
            <a:prstGeom prst="line">
              <a:avLst/>
            </a:prstGeom>
            <a:ln w="28575">
              <a:solidFill>
                <a:srgbClr val="9900FF"/>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bwMode="auto">
            <a:xfrm flipH="1">
              <a:off x="735889" y="1872335"/>
              <a:ext cx="505097" cy="0"/>
            </a:xfrm>
            <a:prstGeom prst="line">
              <a:avLst/>
            </a:prstGeom>
            <a:ln w="28575">
              <a:headEnd type="none" w="med" len="med"/>
              <a:tailEnd type="none"/>
            </a:ln>
          </p:spPr>
          <p:style>
            <a:lnRef idx="1">
              <a:schemeClr val="accent1"/>
            </a:lnRef>
            <a:fillRef idx="0">
              <a:schemeClr val="accent1"/>
            </a:fillRef>
            <a:effectRef idx="0">
              <a:schemeClr val="accent1"/>
            </a:effectRef>
            <a:fontRef idx="minor">
              <a:schemeClr val="tx1"/>
            </a:fontRef>
          </p:style>
        </p:cxnSp>
      </p:grpSp>
      <p:grpSp>
        <p:nvGrpSpPr>
          <p:cNvPr id="10" name="Group 78"/>
          <p:cNvGrpSpPr/>
          <p:nvPr/>
        </p:nvGrpSpPr>
        <p:grpSpPr>
          <a:xfrm>
            <a:off x="4221931" y="1754180"/>
            <a:ext cx="3034938" cy="487673"/>
            <a:chOff x="735889" y="1628503"/>
            <a:chExt cx="3034938" cy="487673"/>
          </a:xfrm>
        </p:grpSpPr>
        <p:sp>
          <p:nvSpPr>
            <p:cNvPr id="80" name="Hexagon 79"/>
            <p:cNvSpPr/>
            <p:nvPr/>
          </p:nvSpPr>
          <p:spPr bwMode="auto">
            <a:xfrm>
              <a:off x="1245325" y="1628503"/>
              <a:ext cx="505097" cy="478972"/>
            </a:xfrm>
            <a:prstGeom prst="hexagon">
              <a:avLst/>
            </a:prstGeom>
            <a:noFill/>
            <a:ln w="28575" cap="flat" cmpd="sng" algn="ctr">
              <a:solidFill>
                <a:srgbClr val="0000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81" name="Hexagon 80"/>
            <p:cNvSpPr/>
            <p:nvPr/>
          </p:nvSpPr>
          <p:spPr bwMode="auto">
            <a:xfrm>
              <a:off x="1746085" y="1632850"/>
              <a:ext cx="505097" cy="478972"/>
            </a:xfrm>
            <a:prstGeom prst="hexagon">
              <a:avLst/>
            </a:prstGeom>
            <a:noFill/>
            <a:ln w="28575" cap="flat" cmpd="sng" algn="ctr">
              <a:solidFill>
                <a:srgbClr val="00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82" name="Hexagon 81"/>
            <p:cNvSpPr/>
            <p:nvPr/>
          </p:nvSpPr>
          <p:spPr bwMode="auto">
            <a:xfrm>
              <a:off x="2259874" y="1632857"/>
              <a:ext cx="505097" cy="478972"/>
            </a:xfrm>
            <a:prstGeom prst="hexagon">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83" name="Hexagon 82"/>
            <p:cNvSpPr/>
            <p:nvPr/>
          </p:nvSpPr>
          <p:spPr bwMode="auto">
            <a:xfrm>
              <a:off x="2760634" y="1637204"/>
              <a:ext cx="505097" cy="478972"/>
            </a:xfrm>
            <a:prstGeom prst="hexagon">
              <a:avLst/>
            </a:prstGeom>
            <a:noFill/>
            <a:ln w="28575" cap="flat" cmpd="sng" algn="ctr">
              <a:solidFill>
                <a:srgbClr val="FF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cxnSp>
          <p:nvCxnSpPr>
            <p:cNvPr id="84" name="Straight Connector 83"/>
            <p:cNvCxnSpPr/>
            <p:nvPr/>
          </p:nvCxnSpPr>
          <p:spPr bwMode="auto">
            <a:xfrm flipH="1">
              <a:off x="3265730" y="1867981"/>
              <a:ext cx="505097" cy="0"/>
            </a:xfrm>
            <a:prstGeom prst="line">
              <a:avLst/>
            </a:prstGeom>
            <a:ln w="28575">
              <a:solidFill>
                <a:srgbClr val="9900FF"/>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bwMode="auto">
            <a:xfrm flipH="1">
              <a:off x="735889" y="1872335"/>
              <a:ext cx="505097" cy="0"/>
            </a:xfrm>
            <a:prstGeom prst="line">
              <a:avLst/>
            </a:prstGeom>
            <a:ln w="28575">
              <a:headEnd type="none" w="med" len="med"/>
              <a:tailEnd type="none"/>
            </a:ln>
          </p:spPr>
          <p:style>
            <a:lnRef idx="1">
              <a:schemeClr val="accent1"/>
            </a:lnRef>
            <a:fillRef idx="0">
              <a:schemeClr val="accent1"/>
            </a:fillRef>
            <a:effectRef idx="0">
              <a:schemeClr val="accent1"/>
            </a:effectRef>
            <a:fontRef idx="minor">
              <a:schemeClr val="tx1"/>
            </a:fontRef>
          </p:style>
        </p:cxnSp>
      </p:grpSp>
      <p:grpSp>
        <p:nvGrpSpPr>
          <p:cNvPr id="11" name="Group 85"/>
          <p:cNvGrpSpPr/>
          <p:nvPr/>
        </p:nvGrpSpPr>
        <p:grpSpPr>
          <a:xfrm>
            <a:off x="4164118" y="4330109"/>
            <a:ext cx="3034938" cy="487673"/>
            <a:chOff x="735889" y="1628503"/>
            <a:chExt cx="3034938" cy="487673"/>
          </a:xfrm>
        </p:grpSpPr>
        <p:sp>
          <p:nvSpPr>
            <p:cNvPr id="87" name="Hexagon 86"/>
            <p:cNvSpPr/>
            <p:nvPr/>
          </p:nvSpPr>
          <p:spPr bwMode="auto">
            <a:xfrm>
              <a:off x="1245325" y="1628503"/>
              <a:ext cx="505097" cy="478972"/>
            </a:xfrm>
            <a:prstGeom prst="hexagon">
              <a:avLst/>
            </a:prstGeom>
            <a:noFill/>
            <a:ln w="28575" cap="flat" cmpd="sng" algn="ctr">
              <a:solidFill>
                <a:srgbClr val="0000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88" name="Hexagon 87"/>
            <p:cNvSpPr/>
            <p:nvPr/>
          </p:nvSpPr>
          <p:spPr bwMode="auto">
            <a:xfrm>
              <a:off x="1746085" y="1632850"/>
              <a:ext cx="505097" cy="478972"/>
            </a:xfrm>
            <a:prstGeom prst="hexagon">
              <a:avLst/>
            </a:prstGeom>
            <a:noFill/>
            <a:ln w="28575" cap="flat" cmpd="sng" algn="ctr">
              <a:solidFill>
                <a:srgbClr val="00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89" name="Hexagon 88"/>
            <p:cNvSpPr/>
            <p:nvPr/>
          </p:nvSpPr>
          <p:spPr bwMode="auto">
            <a:xfrm>
              <a:off x="2259874" y="1632857"/>
              <a:ext cx="505097" cy="478972"/>
            </a:xfrm>
            <a:prstGeom prst="hexagon">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90" name="Hexagon 89"/>
            <p:cNvSpPr/>
            <p:nvPr/>
          </p:nvSpPr>
          <p:spPr bwMode="auto">
            <a:xfrm>
              <a:off x="2760634" y="1637204"/>
              <a:ext cx="505097" cy="478972"/>
            </a:xfrm>
            <a:prstGeom prst="hexagon">
              <a:avLst/>
            </a:prstGeom>
            <a:noFill/>
            <a:ln w="28575" cap="flat" cmpd="sng" algn="ctr">
              <a:solidFill>
                <a:srgbClr val="FF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cxnSp>
          <p:nvCxnSpPr>
            <p:cNvPr id="91" name="Straight Connector 90"/>
            <p:cNvCxnSpPr/>
            <p:nvPr/>
          </p:nvCxnSpPr>
          <p:spPr bwMode="auto">
            <a:xfrm flipH="1">
              <a:off x="3265730" y="1867981"/>
              <a:ext cx="505097" cy="0"/>
            </a:xfrm>
            <a:prstGeom prst="line">
              <a:avLst/>
            </a:prstGeom>
            <a:ln w="28575">
              <a:solidFill>
                <a:srgbClr val="9900FF"/>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bwMode="auto">
            <a:xfrm flipH="1">
              <a:off x="735889" y="1872335"/>
              <a:ext cx="505097" cy="0"/>
            </a:xfrm>
            <a:prstGeom prst="line">
              <a:avLst/>
            </a:prstGeom>
            <a:ln w="28575">
              <a:headEnd type="none" w="med" len="med"/>
              <a:tailEnd type="none"/>
            </a:ln>
          </p:spPr>
          <p:style>
            <a:lnRef idx="1">
              <a:schemeClr val="accent1"/>
            </a:lnRef>
            <a:fillRef idx="0">
              <a:schemeClr val="accent1"/>
            </a:fillRef>
            <a:effectRef idx="0">
              <a:schemeClr val="accent1"/>
            </a:effectRef>
            <a:fontRef idx="minor">
              <a:schemeClr val="tx1"/>
            </a:fontRef>
          </p:style>
        </p:cxnSp>
      </p:grpSp>
      <p:grpSp>
        <p:nvGrpSpPr>
          <p:cNvPr id="12" name="Group 92"/>
          <p:cNvGrpSpPr/>
          <p:nvPr/>
        </p:nvGrpSpPr>
        <p:grpSpPr>
          <a:xfrm>
            <a:off x="4168465" y="5251262"/>
            <a:ext cx="3034938" cy="487673"/>
            <a:chOff x="735889" y="1628503"/>
            <a:chExt cx="3034938" cy="487673"/>
          </a:xfrm>
        </p:grpSpPr>
        <p:sp>
          <p:nvSpPr>
            <p:cNvPr id="94" name="Hexagon 93"/>
            <p:cNvSpPr/>
            <p:nvPr/>
          </p:nvSpPr>
          <p:spPr bwMode="auto">
            <a:xfrm>
              <a:off x="1245325" y="1628503"/>
              <a:ext cx="505097" cy="478972"/>
            </a:xfrm>
            <a:prstGeom prst="hexagon">
              <a:avLst/>
            </a:prstGeom>
            <a:noFill/>
            <a:ln w="28575" cap="flat" cmpd="sng" algn="ctr">
              <a:solidFill>
                <a:srgbClr val="0000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95" name="Hexagon 94"/>
            <p:cNvSpPr/>
            <p:nvPr/>
          </p:nvSpPr>
          <p:spPr bwMode="auto">
            <a:xfrm>
              <a:off x="1746085" y="1632850"/>
              <a:ext cx="505097" cy="478972"/>
            </a:xfrm>
            <a:prstGeom prst="hexagon">
              <a:avLst/>
            </a:prstGeom>
            <a:noFill/>
            <a:ln w="28575" cap="flat" cmpd="sng" algn="ctr">
              <a:solidFill>
                <a:srgbClr val="00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96" name="Hexagon 95"/>
            <p:cNvSpPr/>
            <p:nvPr/>
          </p:nvSpPr>
          <p:spPr bwMode="auto">
            <a:xfrm>
              <a:off x="2259874" y="1632857"/>
              <a:ext cx="505097" cy="478972"/>
            </a:xfrm>
            <a:prstGeom prst="hexagon">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97" name="Hexagon 96"/>
            <p:cNvSpPr/>
            <p:nvPr/>
          </p:nvSpPr>
          <p:spPr bwMode="auto">
            <a:xfrm>
              <a:off x="2760634" y="1637204"/>
              <a:ext cx="505097" cy="478972"/>
            </a:xfrm>
            <a:prstGeom prst="hexagon">
              <a:avLst/>
            </a:prstGeom>
            <a:noFill/>
            <a:ln w="28575" cap="flat" cmpd="sng" algn="ctr">
              <a:solidFill>
                <a:srgbClr val="FF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cxnSp>
          <p:nvCxnSpPr>
            <p:cNvPr id="98" name="Straight Connector 97"/>
            <p:cNvCxnSpPr/>
            <p:nvPr/>
          </p:nvCxnSpPr>
          <p:spPr bwMode="auto">
            <a:xfrm flipH="1">
              <a:off x="3265730" y="1867981"/>
              <a:ext cx="505097" cy="0"/>
            </a:xfrm>
            <a:prstGeom prst="line">
              <a:avLst/>
            </a:prstGeom>
            <a:ln w="28575">
              <a:solidFill>
                <a:srgbClr val="9900FF"/>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auto">
            <a:xfrm flipH="1">
              <a:off x="735889" y="1872335"/>
              <a:ext cx="505097" cy="0"/>
            </a:xfrm>
            <a:prstGeom prst="line">
              <a:avLst/>
            </a:prstGeom>
            <a:ln w="28575">
              <a:headEnd type="none" w="med" len="med"/>
              <a:tailEnd type="none"/>
            </a:ln>
          </p:spPr>
          <p:style>
            <a:lnRef idx="1">
              <a:schemeClr val="accent1"/>
            </a:lnRef>
            <a:fillRef idx="0">
              <a:schemeClr val="accent1"/>
            </a:fillRef>
            <a:effectRef idx="0">
              <a:schemeClr val="accent1"/>
            </a:effectRef>
            <a:fontRef idx="minor">
              <a:schemeClr val="tx1"/>
            </a:fontRef>
          </p:style>
        </p:cxnSp>
      </p:grpSp>
      <p:grpSp>
        <p:nvGrpSpPr>
          <p:cNvPr id="13" name="Group 99"/>
          <p:cNvGrpSpPr/>
          <p:nvPr/>
        </p:nvGrpSpPr>
        <p:grpSpPr>
          <a:xfrm>
            <a:off x="4207648" y="5255609"/>
            <a:ext cx="3034938" cy="487673"/>
            <a:chOff x="735889" y="1628503"/>
            <a:chExt cx="3034938" cy="487673"/>
          </a:xfrm>
        </p:grpSpPr>
        <p:sp>
          <p:nvSpPr>
            <p:cNvPr id="101" name="Hexagon 100"/>
            <p:cNvSpPr/>
            <p:nvPr/>
          </p:nvSpPr>
          <p:spPr bwMode="auto">
            <a:xfrm>
              <a:off x="1245325" y="1628503"/>
              <a:ext cx="505097" cy="478972"/>
            </a:xfrm>
            <a:prstGeom prst="hexagon">
              <a:avLst/>
            </a:prstGeom>
            <a:noFill/>
            <a:ln w="28575" cap="flat" cmpd="sng" algn="ctr">
              <a:solidFill>
                <a:srgbClr val="0000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02" name="Hexagon 101"/>
            <p:cNvSpPr/>
            <p:nvPr/>
          </p:nvSpPr>
          <p:spPr bwMode="auto">
            <a:xfrm>
              <a:off x="1746085" y="1632850"/>
              <a:ext cx="505097" cy="478972"/>
            </a:xfrm>
            <a:prstGeom prst="hexagon">
              <a:avLst/>
            </a:prstGeom>
            <a:noFill/>
            <a:ln w="28575" cap="flat" cmpd="sng" algn="ctr">
              <a:solidFill>
                <a:srgbClr val="00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03" name="Hexagon 102"/>
            <p:cNvSpPr/>
            <p:nvPr/>
          </p:nvSpPr>
          <p:spPr bwMode="auto">
            <a:xfrm>
              <a:off x="2259874" y="1632857"/>
              <a:ext cx="505097" cy="478972"/>
            </a:xfrm>
            <a:prstGeom prst="hexagon">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04" name="Hexagon 103"/>
            <p:cNvSpPr/>
            <p:nvPr/>
          </p:nvSpPr>
          <p:spPr bwMode="auto">
            <a:xfrm>
              <a:off x="2760634" y="1637204"/>
              <a:ext cx="505097" cy="478972"/>
            </a:xfrm>
            <a:prstGeom prst="hexagon">
              <a:avLst/>
            </a:prstGeom>
            <a:noFill/>
            <a:ln w="28575" cap="flat" cmpd="sng" algn="ctr">
              <a:solidFill>
                <a:srgbClr val="FF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cxnSp>
          <p:nvCxnSpPr>
            <p:cNvPr id="105" name="Straight Connector 104"/>
            <p:cNvCxnSpPr/>
            <p:nvPr/>
          </p:nvCxnSpPr>
          <p:spPr bwMode="auto">
            <a:xfrm flipH="1">
              <a:off x="3265730" y="1867981"/>
              <a:ext cx="505097" cy="0"/>
            </a:xfrm>
            <a:prstGeom prst="line">
              <a:avLst/>
            </a:prstGeom>
            <a:ln w="28575">
              <a:solidFill>
                <a:srgbClr val="9900FF"/>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auto">
            <a:xfrm flipH="1">
              <a:off x="735889" y="1872335"/>
              <a:ext cx="505097" cy="0"/>
            </a:xfrm>
            <a:prstGeom prst="line">
              <a:avLst/>
            </a:prstGeom>
            <a:ln w="28575">
              <a:headEnd type="none" w="med" len="med"/>
              <a:tailEnd type="none"/>
            </a:ln>
          </p:spPr>
          <p:style>
            <a:lnRef idx="1">
              <a:schemeClr val="accent1"/>
            </a:lnRef>
            <a:fillRef idx="0">
              <a:schemeClr val="accent1"/>
            </a:fillRef>
            <a:effectRef idx="0">
              <a:schemeClr val="accent1"/>
            </a:effectRef>
            <a:fontRef idx="minor">
              <a:schemeClr val="tx1"/>
            </a:fontRef>
          </p:style>
        </p:cxnSp>
      </p:grpSp>
      <p:grpSp>
        <p:nvGrpSpPr>
          <p:cNvPr id="14" name="Group 106"/>
          <p:cNvGrpSpPr/>
          <p:nvPr/>
        </p:nvGrpSpPr>
        <p:grpSpPr>
          <a:xfrm>
            <a:off x="4238122" y="5251247"/>
            <a:ext cx="3034938" cy="487673"/>
            <a:chOff x="735889" y="1628503"/>
            <a:chExt cx="3034938" cy="487673"/>
          </a:xfrm>
        </p:grpSpPr>
        <p:sp>
          <p:nvSpPr>
            <p:cNvPr id="108" name="Hexagon 107"/>
            <p:cNvSpPr/>
            <p:nvPr/>
          </p:nvSpPr>
          <p:spPr bwMode="auto">
            <a:xfrm>
              <a:off x="1245325" y="1628503"/>
              <a:ext cx="505097" cy="478972"/>
            </a:xfrm>
            <a:prstGeom prst="hexagon">
              <a:avLst/>
            </a:prstGeom>
            <a:noFill/>
            <a:ln w="28575" cap="flat" cmpd="sng" algn="ctr">
              <a:solidFill>
                <a:srgbClr val="0000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09" name="Hexagon 108"/>
            <p:cNvSpPr/>
            <p:nvPr/>
          </p:nvSpPr>
          <p:spPr bwMode="auto">
            <a:xfrm>
              <a:off x="1746085" y="1632850"/>
              <a:ext cx="505097" cy="478972"/>
            </a:xfrm>
            <a:prstGeom prst="hexagon">
              <a:avLst/>
            </a:prstGeom>
            <a:noFill/>
            <a:ln w="28575" cap="flat" cmpd="sng" algn="ctr">
              <a:solidFill>
                <a:srgbClr val="00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10" name="Hexagon 109"/>
            <p:cNvSpPr/>
            <p:nvPr/>
          </p:nvSpPr>
          <p:spPr bwMode="auto">
            <a:xfrm>
              <a:off x="2259874" y="1632857"/>
              <a:ext cx="505097" cy="478972"/>
            </a:xfrm>
            <a:prstGeom prst="hexagon">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11" name="Hexagon 110"/>
            <p:cNvSpPr/>
            <p:nvPr/>
          </p:nvSpPr>
          <p:spPr bwMode="auto">
            <a:xfrm>
              <a:off x="2760634" y="1637204"/>
              <a:ext cx="505097" cy="478972"/>
            </a:xfrm>
            <a:prstGeom prst="hexagon">
              <a:avLst/>
            </a:prstGeom>
            <a:noFill/>
            <a:ln w="28575" cap="flat" cmpd="sng" algn="ctr">
              <a:solidFill>
                <a:srgbClr val="FF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cxnSp>
          <p:nvCxnSpPr>
            <p:cNvPr id="112" name="Straight Connector 111"/>
            <p:cNvCxnSpPr/>
            <p:nvPr/>
          </p:nvCxnSpPr>
          <p:spPr bwMode="auto">
            <a:xfrm flipH="1">
              <a:off x="3265730" y="1867981"/>
              <a:ext cx="505097" cy="0"/>
            </a:xfrm>
            <a:prstGeom prst="line">
              <a:avLst/>
            </a:prstGeom>
            <a:ln w="28575">
              <a:solidFill>
                <a:srgbClr val="9900FF"/>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flipH="1">
              <a:off x="735889" y="1872335"/>
              <a:ext cx="505097" cy="0"/>
            </a:xfrm>
            <a:prstGeom prst="line">
              <a:avLst/>
            </a:prstGeom>
            <a:ln w="28575">
              <a:headEnd type="none" w="med" len="med"/>
              <a:tailEnd type="none"/>
            </a:ln>
          </p:spPr>
          <p:style>
            <a:lnRef idx="1">
              <a:schemeClr val="accent1"/>
            </a:lnRef>
            <a:fillRef idx="0">
              <a:schemeClr val="accent1"/>
            </a:fillRef>
            <a:effectRef idx="0">
              <a:schemeClr val="accent1"/>
            </a:effectRef>
            <a:fontRef idx="minor">
              <a:schemeClr val="tx1"/>
            </a:fontRef>
          </p:style>
        </p:cxnSp>
      </p:grpSp>
      <p:grpSp>
        <p:nvGrpSpPr>
          <p:cNvPr id="15" name="Group 113"/>
          <p:cNvGrpSpPr/>
          <p:nvPr/>
        </p:nvGrpSpPr>
        <p:grpSpPr>
          <a:xfrm>
            <a:off x="4259887" y="5255594"/>
            <a:ext cx="3034938" cy="487673"/>
            <a:chOff x="735889" y="1628503"/>
            <a:chExt cx="3034938" cy="487673"/>
          </a:xfrm>
        </p:grpSpPr>
        <p:sp>
          <p:nvSpPr>
            <p:cNvPr id="115" name="Hexagon 114"/>
            <p:cNvSpPr/>
            <p:nvPr/>
          </p:nvSpPr>
          <p:spPr bwMode="auto">
            <a:xfrm>
              <a:off x="1245325" y="1628503"/>
              <a:ext cx="505097" cy="478972"/>
            </a:xfrm>
            <a:prstGeom prst="hexagon">
              <a:avLst/>
            </a:prstGeom>
            <a:noFill/>
            <a:ln w="28575" cap="flat" cmpd="sng" algn="ctr">
              <a:solidFill>
                <a:srgbClr val="0000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16" name="Hexagon 115"/>
            <p:cNvSpPr/>
            <p:nvPr/>
          </p:nvSpPr>
          <p:spPr bwMode="auto">
            <a:xfrm>
              <a:off x="1746085" y="1632850"/>
              <a:ext cx="505097" cy="478972"/>
            </a:xfrm>
            <a:prstGeom prst="hexagon">
              <a:avLst/>
            </a:prstGeom>
            <a:noFill/>
            <a:ln w="28575" cap="flat" cmpd="sng" algn="ctr">
              <a:solidFill>
                <a:srgbClr val="00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17" name="Hexagon 116"/>
            <p:cNvSpPr/>
            <p:nvPr/>
          </p:nvSpPr>
          <p:spPr bwMode="auto">
            <a:xfrm>
              <a:off x="2259874" y="1632857"/>
              <a:ext cx="505097" cy="478972"/>
            </a:xfrm>
            <a:prstGeom prst="hexagon">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18" name="Hexagon 117"/>
            <p:cNvSpPr/>
            <p:nvPr/>
          </p:nvSpPr>
          <p:spPr bwMode="auto">
            <a:xfrm>
              <a:off x="2760634" y="1637204"/>
              <a:ext cx="505097" cy="478972"/>
            </a:xfrm>
            <a:prstGeom prst="hexagon">
              <a:avLst/>
            </a:prstGeom>
            <a:noFill/>
            <a:ln w="28575" cap="flat" cmpd="sng" algn="ctr">
              <a:solidFill>
                <a:srgbClr val="FF66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cxnSp>
          <p:nvCxnSpPr>
            <p:cNvPr id="119" name="Straight Connector 118"/>
            <p:cNvCxnSpPr/>
            <p:nvPr/>
          </p:nvCxnSpPr>
          <p:spPr bwMode="auto">
            <a:xfrm flipH="1">
              <a:off x="3265730" y="1867981"/>
              <a:ext cx="505097" cy="0"/>
            </a:xfrm>
            <a:prstGeom prst="line">
              <a:avLst/>
            </a:prstGeom>
            <a:ln w="28575">
              <a:solidFill>
                <a:srgbClr val="9900FF"/>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bwMode="auto">
            <a:xfrm flipH="1">
              <a:off x="735889" y="1872335"/>
              <a:ext cx="505097" cy="0"/>
            </a:xfrm>
            <a:prstGeom prst="line">
              <a:avLst/>
            </a:prstGeom>
            <a:ln w="28575">
              <a:headEnd type="none" w="med" len="med"/>
              <a:tailEnd type="none"/>
            </a:ln>
          </p:spPr>
          <p:style>
            <a:lnRef idx="1">
              <a:schemeClr val="accent1"/>
            </a:lnRef>
            <a:fillRef idx="0">
              <a:schemeClr val="accent1"/>
            </a:fillRef>
            <a:effectRef idx="0">
              <a:schemeClr val="accent1"/>
            </a:effectRef>
            <a:fontRef idx="minor">
              <a:schemeClr val="tx1"/>
            </a:fontRef>
          </p:style>
        </p:cxnSp>
      </p:grpSp>
      <p:cxnSp>
        <p:nvCxnSpPr>
          <p:cNvPr id="124" name="Straight Arrow Connector 123"/>
          <p:cNvCxnSpPr/>
          <p:nvPr/>
        </p:nvCxnSpPr>
        <p:spPr bwMode="auto">
          <a:xfrm rot="5400000">
            <a:off x="4661448" y="2375454"/>
            <a:ext cx="636104" cy="1588"/>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125" name="Straight Arrow Connector 124"/>
          <p:cNvCxnSpPr/>
          <p:nvPr/>
        </p:nvCxnSpPr>
        <p:spPr bwMode="auto">
          <a:xfrm rot="16200000" flipH="1">
            <a:off x="4835606" y="2181423"/>
            <a:ext cx="660160" cy="372366"/>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129" name="Straight Arrow Connector 128"/>
          <p:cNvCxnSpPr/>
          <p:nvPr/>
        </p:nvCxnSpPr>
        <p:spPr bwMode="auto">
          <a:xfrm>
            <a:off x="4979500" y="2047462"/>
            <a:ext cx="964533" cy="658878"/>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132" name="Straight Arrow Connector 131"/>
          <p:cNvCxnSpPr/>
          <p:nvPr/>
        </p:nvCxnSpPr>
        <p:spPr bwMode="auto">
          <a:xfrm>
            <a:off x="4969561" y="2037523"/>
            <a:ext cx="1514407" cy="66017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135" name="Straight Arrow Connector 134"/>
          <p:cNvCxnSpPr/>
          <p:nvPr/>
        </p:nvCxnSpPr>
        <p:spPr bwMode="auto">
          <a:xfrm rot="5400000">
            <a:off x="4634946" y="4933123"/>
            <a:ext cx="636104" cy="1588"/>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pic>
        <p:nvPicPr>
          <p:cNvPr id="2050" name="Picture 2"/>
          <p:cNvPicPr>
            <a:picLocks noChangeAspect="1" noChangeArrowheads="1"/>
          </p:cNvPicPr>
          <p:nvPr/>
        </p:nvPicPr>
        <p:blipFill>
          <a:blip r:embed="rId2" cstate="print"/>
          <a:srcRect/>
          <a:stretch>
            <a:fillRect/>
          </a:stretch>
        </p:blipFill>
        <p:spPr bwMode="auto">
          <a:xfrm>
            <a:off x="327162" y="4463459"/>
            <a:ext cx="2813602" cy="158429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51" name="Picture 3"/>
          <p:cNvPicPr>
            <a:picLocks noChangeAspect="1" noChangeArrowheads="1"/>
          </p:cNvPicPr>
          <p:nvPr/>
        </p:nvPicPr>
        <p:blipFill>
          <a:blip r:embed="rId3" cstate="print"/>
          <a:srcRect/>
          <a:stretch>
            <a:fillRect/>
          </a:stretch>
        </p:blipFill>
        <p:spPr bwMode="auto">
          <a:xfrm>
            <a:off x="386797" y="2019408"/>
            <a:ext cx="2724150" cy="151483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8" name="Rounded Rectangle 137"/>
          <p:cNvSpPr/>
          <p:nvPr/>
        </p:nvSpPr>
        <p:spPr bwMode="auto">
          <a:xfrm>
            <a:off x="6192076" y="2594113"/>
            <a:ext cx="715617" cy="705678"/>
          </a:xfrm>
          <a:prstGeom prst="roundRect">
            <a:avLst/>
          </a:prstGeom>
          <a:noFill/>
          <a:ln w="28575" cap="flat" cmpd="sng" algn="ctr">
            <a:solidFill>
              <a:srgbClr val="FFFF00"/>
            </a:solidFill>
            <a:prstDash val="solid"/>
            <a:round/>
            <a:headEnd type="none" w="med" len="med"/>
            <a:tailEnd type="none" w="med" len="med"/>
          </a:ln>
          <a:effectLst>
            <a:glow rad="101600">
              <a:srgbClr val="FF0000">
                <a:alpha val="60000"/>
              </a:srgbClr>
            </a:glo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39" name="Rounded Rectangle 138"/>
          <p:cNvSpPr/>
          <p:nvPr/>
        </p:nvSpPr>
        <p:spPr bwMode="auto">
          <a:xfrm>
            <a:off x="1414667" y="2256182"/>
            <a:ext cx="715617" cy="1232451"/>
          </a:xfrm>
          <a:prstGeom prst="roundRect">
            <a:avLst/>
          </a:prstGeom>
          <a:noFill/>
          <a:ln w="28575" cap="flat" cmpd="sng" algn="ctr">
            <a:solidFill>
              <a:srgbClr val="FFFF00"/>
            </a:solidFill>
            <a:prstDash val="solid"/>
            <a:round/>
            <a:headEnd type="none" w="med" len="med"/>
            <a:tailEnd type="none" w="med" len="med"/>
          </a:ln>
          <a:effectLst>
            <a:glow rad="101600">
              <a:srgbClr val="FF0000">
                <a:alpha val="60000"/>
              </a:srgbClr>
            </a:glo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40" name="Rounded Rectangle 139"/>
          <p:cNvSpPr/>
          <p:nvPr/>
        </p:nvSpPr>
        <p:spPr bwMode="auto">
          <a:xfrm>
            <a:off x="4634947" y="5161721"/>
            <a:ext cx="2223051" cy="705678"/>
          </a:xfrm>
          <a:prstGeom prst="roundRect">
            <a:avLst/>
          </a:prstGeom>
          <a:noFill/>
          <a:ln w="28575" cap="flat" cmpd="sng" algn="ctr">
            <a:solidFill>
              <a:srgbClr val="FFFF00"/>
            </a:solidFill>
            <a:prstDash val="solid"/>
            <a:round/>
            <a:headEnd type="none" w="med" len="med"/>
            <a:tailEnd type="none" w="med" len="med"/>
          </a:ln>
          <a:effectLst>
            <a:glow rad="101600">
              <a:srgbClr val="FF0000">
                <a:alpha val="60000"/>
              </a:srgbClr>
            </a:glo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41" name="Rounded Rectangle 140"/>
          <p:cNvSpPr/>
          <p:nvPr/>
        </p:nvSpPr>
        <p:spPr bwMode="auto">
          <a:xfrm>
            <a:off x="453885" y="4734338"/>
            <a:ext cx="2736574" cy="1232451"/>
          </a:xfrm>
          <a:prstGeom prst="roundRect">
            <a:avLst/>
          </a:prstGeom>
          <a:noFill/>
          <a:ln w="28575" cap="flat" cmpd="sng" algn="ctr">
            <a:solidFill>
              <a:srgbClr val="FFFF00"/>
            </a:solidFill>
            <a:prstDash val="solid"/>
            <a:round/>
            <a:headEnd type="none" w="med" len="med"/>
            <a:tailEnd type="none" w="med" len="med"/>
          </a:ln>
          <a:effectLst>
            <a:glow rad="101600">
              <a:srgbClr val="FF0000">
                <a:alpha val="60000"/>
              </a:srgbClr>
            </a:glo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cxnSp>
        <p:nvCxnSpPr>
          <p:cNvPr id="143" name="Straight Arrow Connector 142"/>
          <p:cNvCxnSpPr/>
          <p:nvPr/>
        </p:nvCxnSpPr>
        <p:spPr bwMode="auto">
          <a:xfrm rot="10800000">
            <a:off x="2156789" y="3279914"/>
            <a:ext cx="4005470" cy="1588"/>
          </a:xfrm>
          <a:prstGeom prst="straightConnector1">
            <a:avLst/>
          </a:prstGeom>
          <a:solidFill>
            <a:schemeClr val="accent1"/>
          </a:solidFill>
          <a:ln w="28575" cap="flat" cmpd="sng" algn="ctr">
            <a:solidFill>
              <a:srgbClr val="FFFF00"/>
            </a:solidFill>
            <a:prstDash val="solid"/>
            <a:round/>
            <a:headEnd type="none" w="med" len="med"/>
            <a:tailEnd type="arrow"/>
          </a:ln>
          <a:effectLst>
            <a:glow rad="101600">
              <a:srgbClr val="FF0000">
                <a:alpha val="60000"/>
              </a:srgbClr>
            </a:glow>
          </a:effectLst>
        </p:spPr>
      </p:cxnSp>
      <p:cxnSp>
        <p:nvCxnSpPr>
          <p:cNvPr id="144" name="Straight Arrow Connector 143"/>
          <p:cNvCxnSpPr/>
          <p:nvPr/>
        </p:nvCxnSpPr>
        <p:spPr bwMode="auto">
          <a:xfrm rot="10800000">
            <a:off x="3269973" y="5834272"/>
            <a:ext cx="1315279" cy="4901"/>
          </a:xfrm>
          <a:prstGeom prst="straightConnector1">
            <a:avLst/>
          </a:prstGeom>
          <a:solidFill>
            <a:schemeClr val="accent1"/>
          </a:solidFill>
          <a:ln w="28575" cap="flat" cmpd="sng" algn="ctr">
            <a:solidFill>
              <a:srgbClr val="FFFF00"/>
            </a:solidFill>
            <a:prstDash val="solid"/>
            <a:round/>
            <a:headEnd type="none" w="med" len="med"/>
            <a:tailEnd type="arrow"/>
          </a:ln>
          <a:effectLst>
            <a:glow rad="101600">
              <a:srgbClr val="FF0000">
                <a:alpha val="60000"/>
              </a:srgbClr>
            </a:glow>
          </a:effectLst>
        </p:spPr>
      </p:cxnSp>
      <p:sp>
        <p:nvSpPr>
          <p:cNvPr id="146" name="Rectangle 145"/>
          <p:cNvSpPr/>
          <p:nvPr/>
        </p:nvSpPr>
        <p:spPr>
          <a:xfrm>
            <a:off x="6817376" y="1627784"/>
            <a:ext cx="2231701" cy="369332"/>
          </a:xfrm>
          <a:prstGeom prst="rect">
            <a:avLst/>
          </a:prstGeom>
        </p:spPr>
        <p:txBody>
          <a:bodyPr wrap="none">
            <a:spAutoFit/>
          </a:bodyPr>
          <a:lstStyle/>
          <a:p>
            <a:r>
              <a:rPr kumimoji="1" lang="en-US" altLang="ja-JP" sz="1800" dirty="0" smtClean="0">
                <a:latin typeface="Agilent TT Cond" pitchFamily="34" charset="0"/>
              </a:rPr>
              <a:t>(example of burst of 4)</a:t>
            </a:r>
            <a:endParaRPr lang="ja-JP" altLang="en-US" sz="1800">
              <a:latin typeface="Agilent TT Cond" pitchFamily="34" charset="0"/>
            </a:endParaRPr>
          </a:p>
        </p:txBody>
      </p:sp>
      <p:sp>
        <p:nvSpPr>
          <p:cNvPr id="147" name="Rectangle 146"/>
          <p:cNvSpPr/>
          <p:nvPr/>
        </p:nvSpPr>
        <p:spPr>
          <a:xfrm>
            <a:off x="6820689" y="4195393"/>
            <a:ext cx="2231701" cy="369332"/>
          </a:xfrm>
          <a:prstGeom prst="rect">
            <a:avLst/>
          </a:prstGeom>
        </p:spPr>
        <p:txBody>
          <a:bodyPr wrap="none">
            <a:spAutoFit/>
          </a:bodyPr>
          <a:lstStyle/>
          <a:p>
            <a:r>
              <a:rPr kumimoji="1" lang="en-US" altLang="ja-JP" sz="1800" dirty="0" smtClean="0">
                <a:latin typeface="Agilent TT Cond" pitchFamily="34" charset="0"/>
              </a:rPr>
              <a:t>(example of burst of 4)</a:t>
            </a:r>
            <a:endParaRPr lang="ja-JP" altLang="en-US" sz="1800">
              <a:latin typeface="Agilent TT Cond" pitchFamily="34" charset="0"/>
            </a:endParaRPr>
          </a:p>
        </p:txBody>
      </p:sp>
      <p:sp>
        <p:nvSpPr>
          <p:cNvPr id="121" name="Rectangle 120"/>
          <p:cNvSpPr/>
          <p:nvPr/>
        </p:nvSpPr>
        <p:spPr>
          <a:xfrm>
            <a:off x="332227" y="3494680"/>
            <a:ext cx="3207929" cy="276999"/>
          </a:xfrm>
          <a:prstGeom prst="rect">
            <a:avLst/>
          </a:prstGeom>
        </p:spPr>
        <p:txBody>
          <a:bodyPr wrap="none">
            <a:spAutoFit/>
          </a:bodyPr>
          <a:lstStyle/>
          <a:p>
            <a:r>
              <a:rPr kumimoji="1" lang="en-US" altLang="ja-JP" sz="1200" b="1" dirty="0" smtClean="0">
                <a:solidFill>
                  <a:srgbClr val="0000FF"/>
                </a:solidFill>
              </a:rPr>
              <a:t>Actual EyeScan overlays thousands of waveforms</a:t>
            </a:r>
            <a:endParaRPr lang="ja-JP" altLang="en-US" sz="1200" b="1">
              <a:solidFill>
                <a:srgbClr val="0000FF"/>
              </a:solidFill>
            </a:endParaRPr>
          </a:p>
        </p:txBody>
      </p:sp>
      <p:sp>
        <p:nvSpPr>
          <p:cNvPr id="122" name="Rectangle 121"/>
          <p:cNvSpPr/>
          <p:nvPr/>
        </p:nvSpPr>
        <p:spPr>
          <a:xfrm>
            <a:off x="288683" y="6014723"/>
            <a:ext cx="3207929" cy="276999"/>
          </a:xfrm>
          <a:prstGeom prst="rect">
            <a:avLst/>
          </a:prstGeom>
        </p:spPr>
        <p:txBody>
          <a:bodyPr wrap="none">
            <a:spAutoFit/>
          </a:bodyPr>
          <a:lstStyle/>
          <a:p>
            <a:r>
              <a:rPr kumimoji="1" lang="en-US" altLang="ja-JP" sz="1200" b="1" dirty="0" smtClean="0">
                <a:solidFill>
                  <a:srgbClr val="0000FF"/>
                </a:solidFill>
              </a:rPr>
              <a:t>Actual EyeScan overlays thousands of waveforms</a:t>
            </a:r>
            <a:endParaRPr lang="ja-JP" altLang="en-US" sz="1200" b="1">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up)">
                                      <p:cBhvr>
                                        <p:cTn id="7" dur="500"/>
                                        <p:tgtEl>
                                          <p:spTgt spid="1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wipe(up)">
                                      <p:cBhvr>
                                        <p:cTn id="16" dur="500"/>
                                        <p:tgtEl>
                                          <p:spTgt spid="12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29"/>
                                        </p:tgtEl>
                                        <p:attrNameLst>
                                          <p:attrName>style.visibility</p:attrName>
                                        </p:attrNameLst>
                                      </p:cBhvr>
                                      <p:to>
                                        <p:strVal val="visible"/>
                                      </p:to>
                                    </p:set>
                                    <p:animEffect transition="in" filter="wipe(up)">
                                      <p:cBhvr>
                                        <p:cTn id="25" dur="500"/>
                                        <p:tgtEl>
                                          <p:spTgt spid="12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wipe(up)">
                                      <p:cBhvr>
                                        <p:cTn id="34" dur="500"/>
                                        <p:tgtEl>
                                          <p:spTgt spid="132"/>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8"/>
                                        </p:tgtEl>
                                        <p:attrNameLst>
                                          <p:attrName>style.visibility</p:attrName>
                                        </p:attrNameLst>
                                      </p:cBhvr>
                                      <p:to>
                                        <p:strVal val="visible"/>
                                      </p:to>
                                    </p:set>
                                  </p:childTnLst>
                                </p:cTn>
                              </p:par>
                            </p:childTnLst>
                          </p:cTn>
                        </p:par>
                        <p:par>
                          <p:cTn id="43" fill="hold">
                            <p:stCondLst>
                              <p:cond delay="0"/>
                            </p:stCondLst>
                            <p:childTnLst>
                              <p:par>
                                <p:cTn id="44" presetID="22" presetClass="entr" presetSubtype="2" fill="hold" nodeType="after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wipe(right)">
                                      <p:cBhvr>
                                        <p:cTn id="46" dur="500"/>
                                        <p:tgtEl>
                                          <p:spTgt spid="143"/>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139"/>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35"/>
                                        </p:tgtEl>
                                        <p:attrNameLst>
                                          <p:attrName>style.visibility</p:attrName>
                                        </p:attrNameLst>
                                      </p:cBhvr>
                                      <p:to>
                                        <p:strVal val="visible"/>
                                      </p:to>
                                    </p:set>
                                    <p:animEffect transition="in" filter="wipe(up)">
                                      <p:cBhvr>
                                        <p:cTn id="57" dur="500"/>
                                        <p:tgtEl>
                                          <p:spTgt spid="135"/>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135"/>
                                        </p:tgtEl>
                                        <p:attrNameLst>
                                          <p:attrName>style.visibility</p:attrName>
                                        </p:attrNameLst>
                                      </p:cBhvr>
                                      <p:to>
                                        <p:strVal val="visible"/>
                                      </p:to>
                                    </p:set>
                                    <p:animEffect transition="in" filter="wipe(up)">
                                      <p:cBhvr>
                                        <p:cTn id="66" dur="500"/>
                                        <p:tgtEl>
                                          <p:spTgt spid="135"/>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35"/>
                                        </p:tgtEl>
                                        <p:attrNameLst>
                                          <p:attrName>style.visibility</p:attrName>
                                        </p:attrNameLst>
                                      </p:cBhvr>
                                      <p:to>
                                        <p:strVal val="visible"/>
                                      </p:to>
                                    </p:set>
                                    <p:animEffect transition="in" filter="wipe(up)">
                                      <p:cBhvr>
                                        <p:cTn id="75" dur="500"/>
                                        <p:tgtEl>
                                          <p:spTgt spid="135"/>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wipe(up)">
                                      <p:cBhvr>
                                        <p:cTn id="84" dur="500"/>
                                        <p:tgtEl>
                                          <p:spTgt spid="135"/>
                                        </p:tgtEl>
                                      </p:cBhvr>
                                    </p:animEffec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40"/>
                                        </p:tgtEl>
                                        <p:attrNameLst>
                                          <p:attrName>style.visibility</p:attrName>
                                        </p:attrNameLst>
                                      </p:cBhvr>
                                      <p:to>
                                        <p:strVal val="visible"/>
                                      </p:to>
                                    </p:set>
                                  </p:childTnLst>
                                </p:cTn>
                              </p:par>
                            </p:childTnLst>
                          </p:cTn>
                        </p:par>
                        <p:par>
                          <p:cTn id="93" fill="hold">
                            <p:stCondLst>
                              <p:cond delay="0"/>
                            </p:stCondLst>
                            <p:childTnLst>
                              <p:par>
                                <p:cTn id="94" presetID="22" presetClass="entr" presetSubtype="2" fill="hold" nodeType="afterEffect">
                                  <p:stCondLst>
                                    <p:cond delay="0"/>
                                  </p:stCondLst>
                                  <p:childTnLst>
                                    <p:set>
                                      <p:cBhvr>
                                        <p:cTn id="95" dur="1" fill="hold">
                                          <p:stCondLst>
                                            <p:cond delay="0"/>
                                          </p:stCondLst>
                                        </p:cTn>
                                        <p:tgtEl>
                                          <p:spTgt spid="144"/>
                                        </p:tgtEl>
                                        <p:attrNameLst>
                                          <p:attrName>style.visibility</p:attrName>
                                        </p:attrNameLst>
                                      </p:cBhvr>
                                      <p:to>
                                        <p:strVal val="visible"/>
                                      </p:to>
                                    </p:set>
                                    <p:animEffect transition="in" filter="wipe(right)">
                                      <p:cBhvr>
                                        <p:cTn id="96" dur="500"/>
                                        <p:tgtEl>
                                          <p:spTgt spid="144"/>
                                        </p:tgtEl>
                                      </p:cBhvr>
                                    </p:animEffect>
                                  </p:childTnLst>
                                </p:cTn>
                              </p:par>
                            </p:childTnLst>
                          </p:cTn>
                        </p:par>
                        <p:par>
                          <p:cTn id="97" fill="hold">
                            <p:stCondLst>
                              <p:cond delay="500"/>
                            </p:stCondLst>
                            <p:childTnLst>
                              <p:par>
                                <p:cTn id="98" presetID="1" presetClass="entr" presetSubtype="0" fill="hold" grpId="0" nodeType="afterEffect">
                                  <p:stCondLst>
                                    <p:cond delay="0"/>
                                  </p:stCondLst>
                                  <p:childTnLst>
                                    <p:set>
                                      <p:cBhvr>
                                        <p:cTn id="99" dur="1" fill="hold">
                                          <p:stCondLst>
                                            <p:cond delay="0"/>
                                          </p:stCondLst>
                                        </p:cTn>
                                        <p:tgtEl>
                                          <p:spTgt spid="141"/>
                                        </p:tgtEl>
                                        <p:attrNameLst>
                                          <p:attrName>style.visibility</p:attrName>
                                        </p:attrNameLst>
                                      </p:cBhvr>
                                      <p:to>
                                        <p:strVal val="visible"/>
                                      </p:to>
                                    </p:set>
                                  </p:childTnLst>
                                </p:cTn>
                              </p:par>
                            </p:childTnLst>
                          </p:cTn>
                        </p:par>
                        <p:par>
                          <p:cTn id="100" fill="hold">
                            <p:stCondLst>
                              <p:cond delay="500"/>
                            </p:stCondLst>
                            <p:childTnLst>
                              <p:par>
                                <p:cTn id="101" presetID="1" presetClass="entr" presetSubtype="0" fill="hold" grpId="0" nodeType="afterEffect">
                                  <p:stCondLst>
                                    <p:cond delay="0"/>
                                  </p:stCondLst>
                                  <p:childTnLst>
                                    <p:set>
                                      <p:cBhvr>
                                        <p:cTn id="102"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P spid="140" grpId="0" animBg="1"/>
      <p:bldP spid="141" grpId="0" animBg="1"/>
      <p:bldP spid="121" grpId="0"/>
      <p:bldP spid="1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DDR State Machine</a:t>
            </a:r>
            <a:endParaRPr kumimoji="1" lang="ja-JP" altLang="en-US"/>
          </a:p>
        </p:txBody>
      </p:sp>
      <p:grpSp>
        <p:nvGrpSpPr>
          <p:cNvPr id="14" name="Group 13"/>
          <p:cNvGrpSpPr/>
          <p:nvPr/>
        </p:nvGrpSpPr>
        <p:grpSpPr>
          <a:xfrm>
            <a:off x="130191" y="705114"/>
            <a:ext cx="7715951" cy="6136127"/>
            <a:chOff x="149855" y="665786"/>
            <a:chExt cx="7715951" cy="6136127"/>
          </a:xfrm>
        </p:grpSpPr>
        <p:pic>
          <p:nvPicPr>
            <p:cNvPr id="4" name="Picture 3" descr="state-diagram"/>
            <p:cNvPicPr>
              <a:picLocks noChangeAspect="1" noChangeArrowheads="1"/>
            </p:cNvPicPr>
            <p:nvPr/>
          </p:nvPicPr>
          <p:blipFill>
            <a:blip r:embed="rId2" cstate="print"/>
            <a:srcRect/>
            <a:stretch>
              <a:fillRect/>
            </a:stretch>
          </p:blipFill>
          <p:spPr bwMode="auto">
            <a:xfrm>
              <a:off x="149855" y="665786"/>
              <a:ext cx="7715951" cy="6136127"/>
            </a:xfrm>
            <a:prstGeom prst="rect">
              <a:avLst/>
            </a:prstGeom>
            <a:noFill/>
          </p:spPr>
        </p:pic>
        <p:sp>
          <p:nvSpPr>
            <p:cNvPr id="6" name="Oval 5"/>
            <p:cNvSpPr/>
            <p:nvPr/>
          </p:nvSpPr>
          <p:spPr>
            <a:xfrm>
              <a:off x="983823" y="4532671"/>
              <a:ext cx="587550" cy="570271"/>
            </a:xfrm>
            <a:prstGeom prst="ellipse">
              <a:avLst/>
            </a:prstGeom>
            <a:noFill/>
            <a:ln>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Oval 6"/>
            <p:cNvSpPr/>
            <p:nvPr/>
          </p:nvSpPr>
          <p:spPr>
            <a:xfrm>
              <a:off x="3603523" y="4527755"/>
              <a:ext cx="560438" cy="570271"/>
            </a:xfrm>
            <a:prstGeom prst="ellipse">
              <a:avLst/>
            </a:prstGeom>
            <a:noFill/>
            <a:ln>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Oval 7"/>
            <p:cNvSpPr/>
            <p:nvPr/>
          </p:nvSpPr>
          <p:spPr>
            <a:xfrm>
              <a:off x="2300748" y="2900517"/>
              <a:ext cx="560438" cy="570271"/>
            </a:xfrm>
            <a:prstGeom prst="ellipse">
              <a:avLst/>
            </a:prstGeom>
            <a:noFill/>
            <a:ln>
              <a:solidFill>
                <a:srgbClr val="339933"/>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val 8"/>
            <p:cNvSpPr/>
            <p:nvPr/>
          </p:nvSpPr>
          <p:spPr>
            <a:xfrm>
              <a:off x="2291809" y="3878827"/>
              <a:ext cx="584125" cy="589190"/>
            </a:xfrm>
            <a:prstGeom prst="ellipse">
              <a:avLst/>
            </a:prstGeom>
            <a:noFill/>
            <a:ln>
              <a:solidFill>
                <a:srgbClr val="339933"/>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Oval 9"/>
            <p:cNvSpPr/>
            <p:nvPr/>
          </p:nvSpPr>
          <p:spPr>
            <a:xfrm>
              <a:off x="2290916" y="6164827"/>
              <a:ext cx="589936" cy="570271"/>
            </a:xfrm>
            <a:prstGeom prst="ellipse">
              <a:avLst/>
            </a:prstGeom>
            <a:noFill/>
            <a:ln>
              <a:solidFill>
                <a:srgbClr val="FFC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0"/>
            <p:cNvSpPr/>
            <p:nvPr/>
          </p:nvSpPr>
          <p:spPr>
            <a:xfrm>
              <a:off x="3416711" y="1066801"/>
              <a:ext cx="560438" cy="570271"/>
            </a:xfrm>
            <a:prstGeom prst="ellipse">
              <a:avLst/>
            </a:prstGeom>
            <a:noFill/>
            <a:ln>
              <a:solidFill>
                <a:srgbClr val="7030A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p:nvSpPr>
          <p:spPr>
            <a:xfrm>
              <a:off x="4513008" y="1632156"/>
              <a:ext cx="560438" cy="570271"/>
            </a:xfrm>
            <a:prstGeom prst="ellipse">
              <a:avLst/>
            </a:prstGeom>
            <a:noFill/>
            <a:ln>
              <a:solidFill>
                <a:srgbClr val="7030A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Oval 12"/>
            <p:cNvSpPr/>
            <p:nvPr/>
          </p:nvSpPr>
          <p:spPr>
            <a:xfrm>
              <a:off x="771833" y="1578079"/>
              <a:ext cx="644011" cy="653844"/>
            </a:xfrm>
            <a:prstGeom prst="ellipse">
              <a:avLst/>
            </a:prstGeom>
            <a:noFill/>
            <a:ln>
              <a:solidFill>
                <a:schemeClr val="accent1">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Text Box 4"/>
          <p:cNvSpPr txBox="1">
            <a:spLocks noChangeArrowheads="1"/>
          </p:cNvSpPr>
          <p:nvPr/>
        </p:nvSpPr>
        <p:spPr bwMode="auto">
          <a:xfrm>
            <a:off x="5683045" y="1181582"/>
            <a:ext cx="2762865" cy="1015663"/>
          </a:xfrm>
          <a:prstGeom prst="rect">
            <a:avLst/>
          </a:prstGeom>
          <a:noFill/>
          <a:ln w="9525">
            <a:noFill/>
            <a:miter lim="800000"/>
            <a:headEnd/>
            <a:tailEnd/>
          </a:ln>
          <a:effectLst/>
        </p:spPr>
        <p:txBody>
          <a:bodyPr wrap="square">
            <a:spAutoFit/>
          </a:bodyPr>
          <a:lstStyle/>
          <a:p>
            <a:r>
              <a:rPr lang="en-US" altLang="ja-JP" sz="2000" dirty="0" smtClean="0">
                <a:solidFill>
                  <a:srgbClr val="0000FF"/>
                </a:solidFill>
                <a:latin typeface="Agilent TT Cond" pitchFamily="34" charset="0"/>
              </a:rPr>
              <a:t>Protocol of DDR.  Shows possible states and its sequences.</a:t>
            </a:r>
            <a:endParaRPr lang="ja-JP" altLang="en-US" sz="2000" b="1">
              <a:solidFill>
                <a:srgbClr val="0000FF"/>
              </a:solidFill>
              <a:latin typeface="Agilent TT Cond" pitchFamily="34" charset="0"/>
            </a:endParaRPr>
          </a:p>
        </p:txBody>
      </p:sp>
      <p:sp>
        <p:nvSpPr>
          <p:cNvPr id="15"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Popular States:  </a:t>
            </a:r>
            <a:br>
              <a:rPr kumimoji="1" lang="en-US" altLang="ja-JP" dirty="0" smtClean="0"/>
            </a:br>
            <a:r>
              <a:rPr kumimoji="1" lang="en-US" altLang="ja-JP" dirty="0" smtClean="0"/>
              <a:t>Refresh, </a:t>
            </a:r>
            <a:r>
              <a:rPr kumimoji="1" lang="en-US" altLang="ja-JP" dirty="0" err="1" smtClean="0"/>
              <a:t>Precharge</a:t>
            </a:r>
            <a:r>
              <a:rPr kumimoji="1" lang="en-US" altLang="ja-JP" dirty="0" smtClean="0"/>
              <a:t>, Active, </a:t>
            </a:r>
            <a:r>
              <a:rPr kumimoji="1" lang="en-US" altLang="ja-JP" dirty="0" smtClean="0">
                <a:solidFill>
                  <a:srgbClr val="0000FF"/>
                </a:solidFill>
              </a:rPr>
              <a:t>M</a:t>
            </a:r>
            <a:r>
              <a:rPr kumimoji="1" lang="en-US" altLang="ja-JP" dirty="0" smtClean="0"/>
              <a:t>ode </a:t>
            </a:r>
            <a:r>
              <a:rPr kumimoji="1" lang="en-US" altLang="ja-JP" dirty="0" smtClean="0">
                <a:solidFill>
                  <a:srgbClr val="0000FF"/>
                </a:solidFill>
              </a:rPr>
              <a:t>R</a:t>
            </a:r>
            <a:r>
              <a:rPr kumimoji="1" lang="en-US" altLang="ja-JP" dirty="0" smtClean="0"/>
              <a:t>egister </a:t>
            </a:r>
            <a:r>
              <a:rPr kumimoji="1" lang="en-US" altLang="ja-JP" dirty="0" smtClean="0">
                <a:solidFill>
                  <a:srgbClr val="0000FF"/>
                </a:solidFill>
              </a:rPr>
              <a:t>S</a:t>
            </a:r>
            <a:r>
              <a:rPr kumimoji="1" lang="en-US" altLang="ja-JP" dirty="0" smtClean="0"/>
              <a:t>et (MRS)</a:t>
            </a:r>
            <a:endParaRPr kumimoji="1" lang="ja-JP" altLang="en-US"/>
          </a:p>
        </p:txBody>
      </p:sp>
      <p:sp>
        <p:nvSpPr>
          <p:cNvPr id="4" name="Text Box 3"/>
          <p:cNvSpPr txBox="1">
            <a:spLocks noChangeArrowheads="1"/>
          </p:cNvSpPr>
          <p:nvPr/>
        </p:nvSpPr>
        <p:spPr bwMode="auto">
          <a:xfrm>
            <a:off x="142675" y="1313116"/>
            <a:ext cx="4712130" cy="4967514"/>
          </a:xfrm>
          <a:prstGeom prst="rect">
            <a:avLst/>
          </a:prstGeom>
          <a:noFill/>
          <a:ln w="9525">
            <a:noFill/>
            <a:miter lim="800000"/>
            <a:headEnd/>
            <a:tailEnd/>
          </a:ln>
          <a:effectLst/>
        </p:spPr>
        <p:txBody>
          <a:bodyPr wrap="square">
            <a:spAutoFit/>
          </a:bodyPr>
          <a:lstStyle/>
          <a:p>
            <a:pPr>
              <a:lnSpc>
                <a:spcPct val="90000"/>
              </a:lnSpc>
            </a:pPr>
            <a:r>
              <a:rPr lang="en-US" altLang="ja-JP" b="1" u="sng" dirty="0">
                <a:latin typeface="Agilent TT Cond" pitchFamily="34" charset="0"/>
              </a:rPr>
              <a:t>Refresh </a:t>
            </a:r>
          </a:p>
          <a:p>
            <a:pPr>
              <a:lnSpc>
                <a:spcPct val="90000"/>
              </a:lnSpc>
            </a:pPr>
            <a:r>
              <a:rPr lang="en-US" altLang="ja-JP" sz="1400" dirty="0" smtClean="0">
                <a:latin typeface="Agilent TT Cond" pitchFamily="34" charset="0"/>
              </a:rPr>
              <a:t>DRAM loses data (1) with the time even if the power is kept on.  Therefore, the system needs to re-charge the condenser periodically in order to prevent the data loss.  This called “Refresh”.  </a:t>
            </a:r>
            <a:r>
              <a:rPr lang="en-US" altLang="ja-JP" sz="1400" dirty="0" smtClean="0">
                <a:solidFill>
                  <a:srgbClr val="FF0000"/>
                </a:solidFill>
                <a:latin typeface="Agilent TT Cond" pitchFamily="34" charset="0"/>
              </a:rPr>
              <a:t>Many customers must to see the time period in-between each </a:t>
            </a:r>
            <a:r>
              <a:rPr lang="ja-JP" altLang="en-US" sz="1400" smtClean="0">
                <a:solidFill>
                  <a:srgbClr val="FF0000"/>
                </a:solidFill>
                <a:latin typeface="Agilent TT Cond" pitchFamily="34" charset="0"/>
              </a:rPr>
              <a:t> </a:t>
            </a:r>
            <a:r>
              <a:rPr lang="en-US" altLang="ja-JP" sz="1400" dirty="0" smtClean="0">
                <a:solidFill>
                  <a:srgbClr val="FF0000"/>
                </a:solidFill>
                <a:latin typeface="Agilent TT Cond" pitchFamily="34" charset="0"/>
              </a:rPr>
              <a:t>refresh (refresh rate) with a logic analyzer.  If period is too long, there’s potential of data loss, but if the period is too short, the system runs slow creating the optimization issue.</a:t>
            </a:r>
          </a:p>
          <a:p>
            <a:pPr>
              <a:lnSpc>
                <a:spcPct val="90000"/>
              </a:lnSpc>
            </a:pPr>
            <a:endParaRPr lang="en-US" altLang="ja-JP" sz="1200" dirty="0" smtClean="0">
              <a:solidFill>
                <a:srgbClr val="0000FF"/>
              </a:solidFill>
              <a:latin typeface="Agilent TT Cond" pitchFamily="34" charset="0"/>
            </a:endParaRPr>
          </a:p>
          <a:p>
            <a:pPr>
              <a:lnSpc>
                <a:spcPct val="90000"/>
              </a:lnSpc>
            </a:pPr>
            <a:r>
              <a:rPr lang="en-US" altLang="ja-JP" b="1" u="sng" dirty="0" err="1" smtClean="0">
                <a:latin typeface="Agilent TT Cond" pitchFamily="34" charset="0"/>
              </a:rPr>
              <a:t>Precharge</a:t>
            </a:r>
            <a:r>
              <a:rPr lang="en-US" altLang="ja-JP" b="1" u="sng" dirty="0" smtClean="0">
                <a:latin typeface="Agilent TT Cond" pitchFamily="34" charset="0"/>
              </a:rPr>
              <a:t> </a:t>
            </a:r>
            <a:endParaRPr lang="en-US" altLang="ja-JP" b="1" u="sng" dirty="0">
              <a:latin typeface="Agilent TT Cond" pitchFamily="34" charset="0"/>
            </a:endParaRPr>
          </a:p>
          <a:p>
            <a:pPr>
              <a:lnSpc>
                <a:spcPct val="90000"/>
              </a:lnSpc>
            </a:pPr>
            <a:r>
              <a:rPr lang="en-US" altLang="ja-JP" sz="1400" dirty="0" smtClean="0">
                <a:latin typeface="Agilent TT Cond" pitchFamily="34" charset="0"/>
              </a:rPr>
              <a:t>When you READ the cell, you will lose the electric charge in the condenser.  </a:t>
            </a:r>
            <a:r>
              <a:rPr lang="en-US" altLang="ja-JP" sz="1400" dirty="0" smtClean="0">
                <a:solidFill>
                  <a:srgbClr val="FF0000"/>
                </a:solidFill>
                <a:latin typeface="Agilent TT Cond" pitchFamily="34" charset="0"/>
              </a:rPr>
              <a:t>Thus, the system will charge the cell after the READ.</a:t>
            </a:r>
            <a:r>
              <a:rPr lang="ja-JP" altLang="en-US" sz="1400" smtClean="0">
                <a:solidFill>
                  <a:srgbClr val="FF0000"/>
                </a:solidFill>
                <a:latin typeface="Agilent TT Cond" pitchFamily="34" charset="0"/>
              </a:rPr>
              <a:t> </a:t>
            </a:r>
            <a:endParaRPr lang="en-US" altLang="ja-JP" sz="1400" dirty="0" smtClean="0">
              <a:solidFill>
                <a:srgbClr val="FF0000"/>
              </a:solidFill>
              <a:latin typeface="Agilent TT Cond" pitchFamily="34" charset="0"/>
            </a:endParaRPr>
          </a:p>
          <a:p>
            <a:pPr>
              <a:lnSpc>
                <a:spcPct val="90000"/>
              </a:lnSpc>
            </a:pPr>
            <a:endParaRPr lang="ja-JP" altLang="en-US" smtClean="0">
              <a:latin typeface="Agilent TT Cond" pitchFamily="34" charset="0"/>
            </a:endParaRPr>
          </a:p>
          <a:p>
            <a:pPr>
              <a:lnSpc>
                <a:spcPct val="90000"/>
              </a:lnSpc>
            </a:pPr>
            <a:r>
              <a:rPr lang="en-US" altLang="ja-JP" b="1" u="sng" dirty="0" smtClean="0">
                <a:latin typeface="Agilent TT Cond" pitchFamily="34" charset="0"/>
              </a:rPr>
              <a:t>Active </a:t>
            </a:r>
            <a:endParaRPr lang="en-US" altLang="ja-JP" b="1" u="sng" dirty="0">
              <a:latin typeface="Agilent TT Cond" pitchFamily="34" charset="0"/>
            </a:endParaRPr>
          </a:p>
          <a:p>
            <a:pPr>
              <a:lnSpc>
                <a:spcPct val="90000"/>
              </a:lnSpc>
            </a:pPr>
            <a:r>
              <a:rPr lang="en-US" altLang="ja-JP" sz="1400" dirty="0" smtClean="0">
                <a:solidFill>
                  <a:srgbClr val="FF0000"/>
                </a:solidFill>
                <a:latin typeface="Agilent TT Cond" pitchFamily="34" charset="0"/>
              </a:rPr>
              <a:t>Before READ</a:t>
            </a:r>
            <a:r>
              <a:rPr lang="ja-JP" altLang="en-US" sz="1400" smtClean="0">
                <a:solidFill>
                  <a:srgbClr val="FF0000"/>
                </a:solidFill>
                <a:latin typeface="Agilent TT Cond" pitchFamily="34" charset="0"/>
              </a:rPr>
              <a:t> </a:t>
            </a:r>
            <a:r>
              <a:rPr lang="en-US" altLang="ja-JP" sz="1400" dirty="0" smtClean="0">
                <a:solidFill>
                  <a:srgbClr val="FF0000"/>
                </a:solidFill>
                <a:latin typeface="Agilent TT Cond" pitchFamily="34" charset="0"/>
              </a:rPr>
              <a:t>or WRITE, the controller activate a specific “Bank” and “Row Address”.  </a:t>
            </a:r>
            <a:r>
              <a:rPr lang="en-US" altLang="ja-JP" sz="1400" dirty="0" smtClean="0">
                <a:latin typeface="Agilent TT Cond" pitchFamily="34" charset="0"/>
              </a:rPr>
              <a:t>Only after the activation, you can READ or WRITE to the specific address.</a:t>
            </a:r>
            <a:r>
              <a:rPr lang="ja-JP" altLang="en-US" sz="1400" smtClean="0">
                <a:latin typeface="Agilent TT Cond" pitchFamily="34" charset="0"/>
              </a:rPr>
              <a:t> </a:t>
            </a:r>
            <a:endParaRPr lang="en-US" altLang="ja-JP" sz="1400" dirty="0" smtClean="0">
              <a:latin typeface="Agilent TT Cond" pitchFamily="34" charset="0"/>
            </a:endParaRPr>
          </a:p>
          <a:p>
            <a:pPr>
              <a:lnSpc>
                <a:spcPct val="90000"/>
              </a:lnSpc>
            </a:pPr>
            <a:endParaRPr lang="ja-JP" altLang="en-US" sz="1200">
              <a:latin typeface="Agilent TT Cond" pitchFamily="34" charset="0"/>
            </a:endParaRPr>
          </a:p>
          <a:p>
            <a:pPr>
              <a:lnSpc>
                <a:spcPct val="90000"/>
              </a:lnSpc>
            </a:pPr>
            <a:r>
              <a:rPr lang="en-US" altLang="ja-JP" b="1" u="sng" dirty="0" smtClean="0">
                <a:latin typeface="Agilent TT Cond" pitchFamily="34" charset="0"/>
              </a:rPr>
              <a:t>Mode </a:t>
            </a:r>
            <a:r>
              <a:rPr lang="en-US" altLang="ja-JP" b="1" u="sng" dirty="0">
                <a:latin typeface="Agilent TT Cond" pitchFamily="34" charset="0"/>
              </a:rPr>
              <a:t>Register </a:t>
            </a:r>
            <a:r>
              <a:rPr lang="en-US" altLang="ja-JP" b="1" u="sng" dirty="0" smtClean="0">
                <a:latin typeface="Agilent TT Cond" pitchFamily="34" charset="0"/>
              </a:rPr>
              <a:t>Set (</a:t>
            </a:r>
            <a:r>
              <a:rPr lang="en-US" altLang="ja-JP" b="1" u="sng" dirty="0" smtClean="0">
                <a:solidFill>
                  <a:srgbClr val="0000FF"/>
                </a:solidFill>
                <a:latin typeface="Agilent TT Cond" pitchFamily="34" charset="0"/>
              </a:rPr>
              <a:t>MRS</a:t>
            </a:r>
            <a:r>
              <a:rPr lang="en-US" altLang="ja-JP" b="1" u="sng" dirty="0" smtClean="0">
                <a:latin typeface="Agilent TT Cond" pitchFamily="34" charset="0"/>
              </a:rPr>
              <a:t>) </a:t>
            </a:r>
            <a:endParaRPr lang="en-US" altLang="ja-JP" b="1" u="sng" dirty="0">
              <a:latin typeface="Agilent TT Cond" pitchFamily="34" charset="0"/>
            </a:endParaRPr>
          </a:p>
          <a:p>
            <a:pPr>
              <a:lnSpc>
                <a:spcPct val="90000"/>
              </a:lnSpc>
            </a:pPr>
            <a:r>
              <a:rPr lang="en-US" altLang="ja-JP" sz="1400" dirty="0" smtClean="0">
                <a:latin typeface="Agilent TT Cond" pitchFamily="34" charset="0"/>
              </a:rPr>
              <a:t>Determines the default setting of Latencies, Burst Sequences, Burst Length, DLL, and etc.  It is set during the initial power on (thus, customers want to capture initial sequence) or when you want to change DRAM settings.</a:t>
            </a:r>
            <a:r>
              <a:rPr lang="ja-JP" altLang="en-US" sz="1400" smtClean="0">
                <a:latin typeface="Agilent TT Cond" pitchFamily="34" charset="0"/>
              </a:rPr>
              <a:t> </a:t>
            </a:r>
            <a:endParaRPr lang="ja-JP" altLang="en-US" sz="1200">
              <a:latin typeface="Agilent TT Cond" pitchFamily="34" charset="0"/>
            </a:endParaRPr>
          </a:p>
        </p:txBody>
      </p:sp>
      <p:pic>
        <p:nvPicPr>
          <p:cNvPr id="5" name="Picture 6"/>
          <p:cNvPicPr>
            <a:picLocks noChangeAspect="1" noChangeArrowheads="1"/>
          </p:cNvPicPr>
          <p:nvPr/>
        </p:nvPicPr>
        <p:blipFill>
          <a:blip r:embed="rId2" cstate="print"/>
          <a:srcRect/>
          <a:stretch>
            <a:fillRect/>
          </a:stretch>
        </p:blipFill>
        <p:spPr bwMode="auto">
          <a:xfrm>
            <a:off x="5781054" y="1079347"/>
            <a:ext cx="3153732" cy="189009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3" cstate="print"/>
          <a:srcRect/>
          <a:stretch>
            <a:fillRect/>
          </a:stretch>
        </p:blipFill>
        <p:spPr bwMode="auto">
          <a:xfrm>
            <a:off x="5156461" y="3327662"/>
            <a:ext cx="3827283" cy="349323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Text Box 38"/>
          <p:cNvSpPr txBox="1">
            <a:spLocks noChangeArrowheads="1"/>
          </p:cNvSpPr>
          <p:nvPr/>
        </p:nvSpPr>
        <p:spPr bwMode="auto">
          <a:xfrm>
            <a:off x="5213025" y="2998280"/>
            <a:ext cx="3799002" cy="369332"/>
          </a:xfrm>
          <a:prstGeom prst="rect">
            <a:avLst/>
          </a:prstGeom>
          <a:noFill/>
          <a:ln w="9525">
            <a:noFill/>
            <a:miter lim="800000"/>
            <a:headEnd/>
            <a:tailEnd/>
          </a:ln>
          <a:effectLst/>
        </p:spPr>
        <p:txBody>
          <a:bodyPr wrap="square">
            <a:spAutoFit/>
          </a:bodyPr>
          <a:lstStyle/>
          <a:p>
            <a:pPr algn="r"/>
            <a:r>
              <a:rPr lang="en-US" altLang="ja-JP" b="1" dirty="0" smtClean="0">
                <a:solidFill>
                  <a:srgbClr val="0000FF"/>
                </a:solidFill>
                <a:latin typeface="Agilent TT Cond" pitchFamily="34" charset="0"/>
              </a:rPr>
              <a:t>MRS decoding using LA SW (B4621A)</a:t>
            </a:r>
            <a:endParaRPr lang="en-US" altLang="ja-JP" b="1" dirty="0">
              <a:solidFill>
                <a:srgbClr val="0000FF"/>
              </a:solidFill>
              <a:latin typeface="Agilent TT Cond" pitchFamily="34" charset="0"/>
            </a:endParaRPr>
          </a:p>
        </p:txBody>
      </p:sp>
      <p:sp>
        <p:nvSpPr>
          <p:cNvPr id="7"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Where and How are DDRs being Used?</a:t>
            </a:r>
            <a:endParaRPr kumimoji="1" lang="ja-JP" altLang="en-US"/>
          </a:p>
        </p:txBody>
      </p:sp>
      <p:grpSp>
        <p:nvGrpSpPr>
          <p:cNvPr id="4" name="Group 38"/>
          <p:cNvGrpSpPr>
            <a:grpSpLocks/>
          </p:cNvGrpSpPr>
          <p:nvPr/>
        </p:nvGrpSpPr>
        <p:grpSpPr bwMode="auto">
          <a:xfrm>
            <a:off x="870692" y="780768"/>
            <a:ext cx="3671888" cy="3024188"/>
            <a:chOff x="113" y="1162"/>
            <a:chExt cx="2313" cy="1905"/>
          </a:xfrm>
        </p:grpSpPr>
        <p:sp>
          <p:nvSpPr>
            <p:cNvPr id="5" name="Rectangle 8"/>
            <p:cNvSpPr>
              <a:spLocks noChangeArrowheads="1"/>
            </p:cNvSpPr>
            <p:nvPr/>
          </p:nvSpPr>
          <p:spPr bwMode="auto">
            <a:xfrm>
              <a:off x="113" y="1162"/>
              <a:ext cx="2313" cy="1905"/>
            </a:xfrm>
            <a:prstGeom prst="rect">
              <a:avLst/>
            </a:prstGeom>
            <a:solidFill>
              <a:srgbClr val="FFFF99">
                <a:alpha val="38000"/>
              </a:srgbClr>
            </a:solidFill>
            <a:ln w="9525">
              <a:solidFill>
                <a:schemeClr val="tx1"/>
              </a:solidFill>
              <a:miter lim="800000"/>
              <a:headEnd/>
              <a:tailEnd/>
            </a:ln>
            <a:effectLst/>
          </p:spPr>
          <p:txBody>
            <a:bodyPr wrap="none" anchor="ctr"/>
            <a:lstStyle/>
            <a:p>
              <a:endParaRPr lang="en-US">
                <a:latin typeface="Agilent TT Cond" pitchFamily="34" charset="0"/>
              </a:endParaRPr>
            </a:p>
          </p:txBody>
        </p:sp>
        <p:sp>
          <p:nvSpPr>
            <p:cNvPr id="6" name="Rectangle 5"/>
            <p:cNvSpPr>
              <a:spLocks noChangeArrowheads="1"/>
            </p:cNvSpPr>
            <p:nvPr/>
          </p:nvSpPr>
          <p:spPr bwMode="auto">
            <a:xfrm>
              <a:off x="516" y="1252"/>
              <a:ext cx="576" cy="564"/>
            </a:xfrm>
            <a:prstGeom prst="rect">
              <a:avLst/>
            </a:prstGeom>
            <a:solidFill>
              <a:srgbClr val="000000"/>
            </a:solidFill>
            <a:ln w="9525">
              <a:solidFill>
                <a:schemeClr val="tx1"/>
              </a:solidFill>
              <a:miter lim="800000"/>
              <a:headEnd/>
              <a:tailEnd/>
            </a:ln>
            <a:effectLst/>
          </p:spPr>
          <p:txBody>
            <a:bodyPr wrap="square" lIns="0" rIns="0" anchor="ctr"/>
            <a:lstStyle/>
            <a:p>
              <a:pPr algn="ctr"/>
              <a:r>
                <a:rPr lang="en-US" altLang="ja-JP" sz="1200" b="1" dirty="0" smtClean="0">
                  <a:solidFill>
                    <a:schemeClr val="bg1"/>
                  </a:solidFill>
                  <a:latin typeface="Agilent TT Cond" pitchFamily="34" charset="0"/>
                </a:rPr>
                <a:t>Controller ASIC or</a:t>
              </a:r>
              <a:endParaRPr lang="en-US" altLang="ja-JP" sz="1200" b="1" dirty="0">
                <a:solidFill>
                  <a:schemeClr val="bg1"/>
                </a:solidFill>
                <a:latin typeface="Agilent TT Cond" pitchFamily="34" charset="0"/>
              </a:endParaRPr>
            </a:p>
            <a:p>
              <a:pPr algn="ctr"/>
              <a:endParaRPr lang="en-US" altLang="ja-JP" sz="400" b="1" dirty="0">
                <a:solidFill>
                  <a:schemeClr val="bg1"/>
                </a:solidFill>
                <a:latin typeface="Agilent TT Cond" pitchFamily="34" charset="0"/>
              </a:endParaRPr>
            </a:p>
            <a:p>
              <a:pPr algn="ctr"/>
              <a:r>
                <a:rPr lang="en-US" altLang="ja-JP" sz="1200" b="1" dirty="0" smtClean="0">
                  <a:solidFill>
                    <a:schemeClr val="bg1"/>
                  </a:solidFill>
                  <a:latin typeface="Agilent TT Cond" pitchFamily="34" charset="0"/>
                </a:rPr>
                <a:t>FPGA w/ Controller IP</a:t>
              </a:r>
              <a:endParaRPr lang="en-US" altLang="ja-JP" sz="1200" b="1" dirty="0">
                <a:solidFill>
                  <a:schemeClr val="bg1"/>
                </a:solidFill>
                <a:latin typeface="Agilent TT Cond" pitchFamily="34" charset="0"/>
              </a:endParaRPr>
            </a:p>
          </p:txBody>
        </p:sp>
        <p:sp>
          <p:nvSpPr>
            <p:cNvPr id="7" name="Rectangle 6"/>
            <p:cNvSpPr>
              <a:spLocks noChangeArrowheads="1"/>
            </p:cNvSpPr>
            <p:nvPr/>
          </p:nvSpPr>
          <p:spPr bwMode="auto">
            <a:xfrm>
              <a:off x="561" y="2478"/>
              <a:ext cx="394" cy="439"/>
            </a:xfrm>
            <a:prstGeom prst="rect">
              <a:avLst/>
            </a:prstGeom>
            <a:solidFill>
              <a:schemeClr val="tx2"/>
            </a:solidFill>
            <a:ln w="9525">
              <a:solidFill>
                <a:schemeClr val="tx1"/>
              </a:solidFill>
              <a:miter lim="800000"/>
              <a:headEnd/>
              <a:tailEnd/>
            </a:ln>
            <a:effectLst/>
          </p:spPr>
          <p:txBody>
            <a:bodyPr wrap="none" anchor="ctr"/>
            <a:lstStyle/>
            <a:p>
              <a:pPr algn="ctr"/>
              <a:r>
                <a:rPr lang="en-US" altLang="ja-JP" sz="1200" b="1">
                  <a:solidFill>
                    <a:schemeClr val="bg1"/>
                  </a:solidFill>
                  <a:latin typeface="Agilent TT Cond" pitchFamily="34" charset="0"/>
                </a:rPr>
                <a:t>DDR</a:t>
              </a:r>
            </a:p>
            <a:p>
              <a:pPr algn="ctr"/>
              <a:r>
                <a:rPr lang="en-US" altLang="ja-JP" sz="1200" b="1">
                  <a:solidFill>
                    <a:schemeClr val="bg1"/>
                  </a:solidFill>
                  <a:latin typeface="Agilent TT Cond" pitchFamily="34" charset="0"/>
                </a:rPr>
                <a:t>SDRAM</a:t>
              </a:r>
            </a:p>
          </p:txBody>
        </p:sp>
        <p:sp>
          <p:nvSpPr>
            <p:cNvPr id="8" name="Rectangle 7"/>
            <p:cNvSpPr>
              <a:spLocks noChangeArrowheads="1"/>
            </p:cNvSpPr>
            <p:nvPr/>
          </p:nvSpPr>
          <p:spPr bwMode="auto">
            <a:xfrm>
              <a:off x="1669" y="1344"/>
              <a:ext cx="576" cy="576"/>
            </a:xfrm>
            <a:prstGeom prst="rect">
              <a:avLst/>
            </a:prstGeom>
            <a:solidFill>
              <a:schemeClr val="accent1"/>
            </a:solidFill>
            <a:ln w="9525">
              <a:solidFill>
                <a:schemeClr val="tx1"/>
              </a:solidFill>
              <a:miter lim="800000"/>
              <a:headEnd/>
              <a:tailEnd/>
            </a:ln>
            <a:effectLst/>
          </p:spPr>
          <p:txBody>
            <a:bodyPr wrap="none" anchor="ctr"/>
            <a:lstStyle/>
            <a:p>
              <a:pPr algn="ctr"/>
              <a:r>
                <a:rPr lang="en-US" altLang="ja-JP" sz="1200" b="1">
                  <a:latin typeface="Agilent TT Cond" pitchFamily="34" charset="0"/>
                </a:rPr>
                <a:t>Display </a:t>
              </a:r>
            </a:p>
          </p:txBody>
        </p:sp>
        <p:sp>
          <p:nvSpPr>
            <p:cNvPr id="9" name="Text Box 13"/>
            <p:cNvSpPr txBox="1">
              <a:spLocks noChangeArrowheads="1"/>
            </p:cNvSpPr>
            <p:nvPr/>
          </p:nvSpPr>
          <p:spPr bwMode="auto">
            <a:xfrm>
              <a:off x="1565" y="2024"/>
              <a:ext cx="607" cy="872"/>
            </a:xfrm>
            <a:prstGeom prst="rect">
              <a:avLst/>
            </a:prstGeom>
            <a:noFill/>
            <a:ln w="9525">
              <a:noFill/>
              <a:miter lim="800000"/>
              <a:headEnd/>
              <a:tailEnd/>
            </a:ln>
            <a:effectLst/>
          </p:spPr>
          <p:txBody>
            <a:bodyPr wrap="none">
              <a:spAutoFit/>
            </a:bodyPr>
            <a:lstStyle/>
            <a:p>
              <a:r>
                <a:rPr lang="en-US" altLang="ja-JP" sz="1200" b="1">
                  <a:solidFill>
                    <a:schemeClr val="hlink"/>
                  </a:solidFill>
                  <a:latin typeface="Agilent TT Cond" pitchFamily="34" charset="0"/>
                </a:rPr>
                <a:t>LVDS</a:t>
              </a:r>
              <a:br>
                <a:rPr lang="en-US" altLang="ja-JP" sz="1200" b="1">
                  <a:solidFill>
                    <a:schemeClr val="hlink"/>
                  </a:solidFill>
                  <a:latin typeface="Agilent TT Cond" pitchFamily="34" charset="0"/>
                </a:rPr>
              </a:br>
              <a:r>
                <a:rPr lang="en-US" altLang="ja-JP" sz="1200" b="1">
                  <a:solidFill>
                    <a:schemeClr val="hlink"/>
                  </a:solidFill>
                  <a:latin typeface="Agilent TT Cond" pitchFamily="34" charset="0"/>
                </a:rPr>
                <a:t>MIPI</a:t>
              </a:r>
            </a:p>
            <a:p>
              <a:r>
                <a:rPr lang="en-US" altLang="ja-JP" sz="1200" b="1">
                  <a:solidFill>
                    <a:schemeClr val="hlink"/>
                  </a:solidFill>
                  <a:latin typeface="Agilent TT Cond" pitchFamily="34" charset="0"/>
                </a:rPr>
                <a:t>V-by-one</a:t>
              </a:r>
            </a:p>
            <a:p>
              <a:r>
                <a:rPr lang="en-US" altLang="ja-JP" sz="1200" b="1">
                  <a:solidFill>
                    <a:schemeClr val="hlink"/>
                  </a:solidFill>
                  <a:latin typeface="Agilent TT Cond" pitchFamily="34" charset="0"/>
                </a:rPr>
                <a:t>Camera Link</a:t>
              </a:r>
            </a:p>
            <a:p>
              <a:r>
                <a:rPr lang="en-US" altLang="ja-JP" sz="1200" b="1">
                  <a:solidFill>
                    <a:schemeClr val="hlink"/>
                  </a:solidFill>
                  <a:latin typeface="Agilent TT Cond" pitchFamily="34" charset="0"/>
                </a:rPr>
                <a:t>IEEE1394</a:t>
              </a:r>
            </a:p>
            <a:p>
              <a:r>
                <a:rPr lang="en-US" altLang="ja-JP" sz="1200" b="1">
                  <a:solidFill>
                    <a:schemeClr val="hlink"/>
                  </a:solidFill>
                  <a:latin typeface="Agilent TT Cond" pitchFamily="34" charset="0"/>
                </a:rPr>
                <a:t>SDI</a:t>
              </a:r>
            </a:p>
            <a:p>
              <a:r>
                <a:rPr lang="en-US" altLang="ja-JP" sz="1200" b="1">
                  <a:solidFill>
                    <a:schemeClr val="hlink"/>
                  </a:solidFill>
                  <a:latin typeface="Agilent TT Cond" pitchFamily="34" charset="0"/>
                </a:rPr>
                <a:t> etc…</a:t>
              </a:r>
            </a:p>
          </p:txBody>
        </p:sp>
        <p:sp>
          <p:nvSpPr>
            <p:cNvPr id="10" name="Text Box 15"/>
            <p:cNvSpPr txBox="1">
              <a:spLocks noChangeArrowheads="1"/>
            </p:cNvSpPr>
            <p:nvPr/>
          </p:nvSpPr>
          <p:spPr bwMode="auto">
            <a:xfrm>
              <a:off x="879" y="2115"/>
              <a:ext cx="289" cy="174"/>
            </a:xfrm>
            <a:prstGeom prst="rect">
              <a:avLst/>
            </a:prstGeom>
            <a:noFill/>
            <a:ln w="9525">
              <a:noFill/>
              <a:miter lim="800000"/>
              <a:headEnd/>
              <a:tailEnd/>
            </a:ln>
            <a:effectLst/>
          </p:spPr>
          <p:txBody>
            <a:bodyPr wrap="none">
              <a:spAutoFit/>
            </a:bodyPr>
            <a:lstStyle/>
            <a:p>
              <a:r>
                <a:rPr lang="en-US" altLang="ja-JP" sz="1200" b="1">
                  <a:solidFill>
                    <a:srgbClr val="0000FF"/>
                  </a:solidFill>
                  <a:latin typeface="Agilent TT Cond" pitchFamily="34" charset="0"/>
                </a:rPr>
                <a:t>DDR</a:t>
              </a:r>
            </a:p>
          </p:txBody>
        </p:sp>
        <p:sp>
          <p:nvSpPr>
            <p:cNvPr id="11" name="AutoShape 19"/>
            <p:cNvSpPr>
              <a:spLocks noChangeArrowheads="1"/>
            </p:cNvSpPr>
            <p:nvPr/>
          </p:nvSpPr>
          <p:spPr bwMode="auto">
            <a:xfrm>
              <a:off x="607" y="1933"/>
              <a:ext cx="306" cy="545"/>
            </a:xfrm>
            <a:prstGeom prst="upDownArrow">
              <a:avLst>
                <a:gd name="adj1" fmla="val 50000"/>
                <a:gd name="adj2" fmla="val 35621"/>
              </a:avLst>
            </a:prstGeom>
            <a:gradFill rotWithShape="1">
              <a:gsLst>
                <a:gs pos="0">
                  <a:srgbClr val="0000FF"/>
                </a:gs>
                <a:gs pos="50000">
                  <a:srgbClr val="0000FF">
                    <a:gamma/>
                    <a:tint val="0"/>
                    <a:invGamma/>
                  </a:srgbClr>
                </a:gs>
                <a:gs pos="100000">
                  <a:srgbClr val="0000FF"/>
                </a:gs>
              </a:gsLst>
              <a:lin ang="5400000" scaled="1"/>
            </a:gradFill>
            <a:ln w="9525">
              <a:solidFill>
                <a:schemeClr val="tx1"/>
              </a:solidFill>
              <a:miter lim="800000"/>
              <a:headEnd/>
              <a:tailEnd/>
            </a:ln>
            <a:effectLst/>
          </p:spPr>
          <p:txBody>
            <a:bodyPr vert="eaVert" wrap="none" anchor="ctr"/>
            <a:lstStyle/>
            <a:p>
              <a:endParaRPr lang="en-US">
                <a:latin typeface="Agilent TT Cond" pitchFamily="34" charset="0"/>
              </a:endParaRPr>
            </a:p>
          </p:txBody>
        </p:sp>
        <p:sp>
          <p:nvSpPr>
            <p:cNvPr id="12" name="AutoShape 20"/>
            <p:cNvSpPr>
              <a:spLocks noChangeArrowheads="1"/>
            </p:cNvSpPr>
            <p:nvPr/>
          </p:nvSpPr>
          <p:spPr bwMode="auto">
            <a:xfrm rot="5400000">
              <a:off x="1231" y="1360"/>
              <a:ext cx="306" cy="545"/>
            </a:xfrm>
            <a:prstGeom prst="upDownArrow">
              <a:avLst>
                <a:gd name="adj1" fmla="val 50000"/>
                <a:gd name="adj2" fmla="val 35621"/>
              </a:avLst>
            </a:prstGeom>
            <a:gradFill rotWithShape="1">
              <a:gsLst>
                <a:gs pos="0">
                  <a:srgbClr val="339966"/>
                </a:gs>
                <a:gs pos="50000">
                  <a:srgbClr val="339966">
                    <a:gamma/>
                    <a:tint val="0"/>
                    <a:invGamma/>
                  </a:srgbClr>
                </a:gs>
                <a:gs pos="100000">
                  <a:srgbClr val="339966"/>
                </a:gs>
              </a:gsLst>
              <a:lin ang="5400000" scaled="1"/>
            </a:gradFill>
            <a:ln w="9525">
              <a:solidFill>
                <a:schemeClr val="tx1"/>
              </a:solidFill>
              <a:miter lim="800000"/>
              <a:headEnd/>
              <a:tailEnd/>
            </a:ln>
            <a:effectLst/>
          </p:spPr>
          <p:txBody>
            <a:bodyPr vert="eaVert" wrap="none" anchor="ctr"/>
            <a:lstStyle/>
            <a:p>
              <a:endParaRPr lang="en-US">
                <a:latin typeface="Agilent TT Cond" pitchFamily="34" charset="0"/>
              </a:endParaRPr>
            </a:p>
          </p:txBody>
        </p:sp>
        <p:sp>
          <p:nvSpPr>
            <p:cNvPr id="13" name="Line 21"/>
            <p:cNvSpPr>
              <a:spLocks noChangeShapeType="1"/>
            </p:cNvSpPr>
            <p:nvPr/>
          </p:nvSpPr>
          <p:spPr bwMode="auto">
            <a:xfrm flipH="1" flipV="1">
              <a:off x="1383" y="1661"/>
              <a:ext cx="182" cy="635"/>
            </a:xfrm>
            <a:prstGeom prst="line">
              <a:avLst/>
            </a:prstGeom>
            <a:noFill/>
            <a:ln w="9525">
              <a:solidFill>
                <a:srgbClr val="008000"/>
              </a:solidFill>
              <a:round/>
              <a:headEnd/>
              <a:tailEnd type="triangle" w="med" len="med"/>
            </a:ln>
            <a:effectLst/>
          </p:spPr>
          <p:txBody>
            <a:bodyPr/>
            <a:lstStyle/>
            <a:p>
              <a:endParaRPr lang="en-US">
                <a:latin typeface="Agilent TT Cond" pitchFamily="34" charset="0"/>
              </a:endParaRPr>
            </a:p>
          </p:txBody>
        </p:sp>
        <p:sp>
          <p:nvSpPr>
            <p:cNvPr id="14" name="Freeform 24"/>
            <p:cNvSpPr>
              <a:spLocks/>
            </p:cNvSpPr>
            <p:nvPr/>
          </p:nvSpPr>
          <p:spPr bwMode="auto">
            <a:xfrm>
              <a:off x="249" y="1797"/>
              <a:ext cx="1452" cy="771"/>
            </a:xfrm>
            <a:custGeom>
              <a:avLst/>
              <a:gdLst/>
              <a:ahLst/>
              <a:cxnLst>
                <a:cxn ang="0">
                  <a:pos x="0" y="0"/>
                </a:cxn>
                <a:cxn ang="0">
                  <a:pos x="454" y="0"/>
                </a:cxn>
                <a:cxn ang="0">
                  <a:pos x="499" y="771"/>
                </a:cxn>
                <a:cxn ang="0">
                  <a:pos x="544" y="0"/>
                </a:cxn>
                <a:cxn ang="0">
                  <a:pos x="1452" y="0"/>
                </a:cxn>
              </a:cxnLst>
              <a:rect l="0" t="0" r="r" b="b"/>
              <a:pathLst>
                <a:path w="1452" h="771">
                  <a:moveTo>
                    <a:pt x="0" y="0"/>
                  </a:moveTo>
                  <a:lnTo>
                    <a:pt x="454" y="0"/>
                  </a:lnTo>
                  <a:lnTo>
                    <a:pt x="499" y="771"/>
                  </a:lnTo>
                  <a:lnTo>
                    <a:pt x="544" y="0"/>
                  </a:lnTo>
                  <a:lnTo>
                    <a:pt x="1452" y="0"/>
                  </a:lnTo>
                </a:path>
              </a:pathLst>
            </a:custGeom>
            <a:noFill/>
            <a:ln w="38100" cap="flat">
              <a:solidFill>
                <a:srgbClr val="FF0000"/>
              </a:solidFill>
              <a:prstDash val="sysDot"/>
              <a:round/>
              <a:headEnd/>
              <a:tailEnd type="triangle" w="lg" len="med"/>
            </a:ln>
            <a:effectLst/>
          </p:spPr>
          <p:txBody>
            <a:bodyPr/>
            <a:lstStyle/>
            <a:p>
              <a:endParaRPr lang="en-US">
                <a:latin typeface="Agilent TT Cond" pitchFamily="34" charset="0"/>
              </a:endParaRPr>
            </a:p>
          </p:txBody>
        </p:sp>
      </p:grpSp>
      <p:grpSp>
        <p:nvGrpSpPr>
          <p:cNvPr id="15" name="Group 39"/>
          <p:cNvGrpSpPr>
            <a:grpSpLocks/>
          </p:cNvGrpSpPr>
          <p:nvPr/>
        </p:nvGrpSpPr>
        <p:grpSpPr bwMode="auto">
          <a:xfrm>
            <a:off x="5292725" y="780768"/>
            <a:ext cx="3600450" cy="3024188"/>
            <a:chOff x="3016" y="1162"/>
            <a:chExt cx="2268" cy="1905"/>
          </a:xfrm>
        </p:grpSpPr>
        <p:sp>
          <p:nvSpPr>
            <p:cNvPr id="16" name="Rectangle 37"/>
            <p:cNvSpPr>
              <a:spLocks noChangeArrowheads="1"/>
            </p:cNvSpPr>
            <p:nvPr/>
          </p:nvSpPr>
          <p:spPr bwMode="auto">
            <a:xfrm>
              <a:off x="4377" y="1162"/>
              <a:ext cx="907" cy="862"/>
            </a:xfrm>
            <a:prstGeom prst="rect">
              <a:avLst/>
            </a:prstGeom>
            <a:solidFill>
              <a:srgbClr val="FFFF99">
                <a:alpha val="33000"/>
              </a:srgbClr>
            </a:solidFill>
            <a:ln w="9525">
              <a:solidFill>
                <a:schemeClr val="tx1"/>
              </a:solidFill>
              <a:miter lim="800000"/>
              <a:headEnd/>
              <a:tailEnd/>
            </a:ln>
            <a:effectLst/>
          </p:spPr>
          <p:txBody>
            <a:bodyPr wrap="none" anchor="ctr"/>
            <a:lstStyle/>
            <a:p>
              <a:endParaRPr lang="en-US">
                <a:latin typeface="Agilent TT Cond" pitchFamily="34" charset="0"/>
              </a:endParaRPr>
            </a:p>
          </p:txBody>
        </p:sp>
        <p:sp>
          <p:nvSpPr>
            <p:cNvPr id="17" name="Rectangle 30"/>
            <p:cNvSpPr>
              <a:spLocks noChangeArrowheads="1"/>
            </p:cNvSpPr>
            <p:nvPr/>
          </p:nvSpPr>
          <p:spPr bwMode="auto">
            <a:xfrm>
              <a:off x="3016" y="1162"/>
              <a:ext cx="1179" cy="1905"/>
            </a:xfrm>
            <a:prstGeom prst="rect">
              <a:avLst/>
            </a:prstGeom>
            <a:solidFill>
              <a:srgbClr val="FFFF99">
                <a:alpha val="34000"/>
              </a:srgbClr>
            </a:solidFill>
            <a:ln w="9525">
              <a:solidFill>
                <a:schemeClr val="tx1"/>
              </a:solidFill>
              <a:miter lim="800000"/>
              <a:headEnd/>
              <a:tailEnd/>
            </a:ln>
            <a:effectLst/>
          </p:spPr>
          <p:txBody>
            <a:bodyPr wrap="none" anchor="ctr"/>
            <a:lstStyle/>
            <a:p>
              <a:endParaRPr lang="en-US">
                <a:latin typeface="Agilent TT Cond" pitchFamily="34" charset="0"/>
              </a:endParaRPr>
            </a:p>
          </p:txBody>
        </p:sp>
        <p:sp>
          <p:nvSpPr>
            <p:cNvPr id="19" name="Rectangle 28"/>
            <p:cNvSpPr>
              <a:spLocks noChangeArrowheads="1"/>
            </p:cNvSpPr>
            <p:nvPr/>
          </p:nvSpPr>
          <p:spPr bwMode="auto">
            <a:xfrm>
              <a:off x="3464" y="2478"/>
              <a:ext cx="394" cy="439"/>
            </a:xfrm>
            <a:prstGeom prst="rect">
              <a:avLst/>
            </a:prstGeom>
            <a:solidFill>
              <a:schemeClr val="tx2"/>
            </a:solidFill>
            <a:ln w="9525">
              <a:solidFill>
                <a:schemeClr val="tx1"/>
              </a:solidFill>
              <a:miter lim="800000"/>
              <a:headEnd/>
              <a:tailEnd/>
            </a:ln>
            <a:effectLst/>
          </p:spPr>
          <p:txBody>
            <a:bodyPr wrap="none" anchor="ctr"/>
            <a:lstStyle/>
            <a:p>
              <a:pPr algn="ctr"/>
              <a:r>
                <a:rPr lang="en-US" altLang="ja-JP" sz="1200" b="1">
                  <a:solidFill>
                    <a:schemeClr val="bg1"/>
                  </a:solidFill>
                  <a:latin typeface="Agilent TT Cond" pitchFamily="34" charset="0"/>
                </a:rPr>
                <a:t>DDR</a:t>
              </a:r>
            </a:p>
            <a:p>
              <a:pPr algn="ctr"/>
              <a:r>
                <a:rPr lang="en-US" altLang="ja-JP" sz="1200" b="1">
                  <a:solidFill>
                    <a:schemeClr val="bg1"/>
                  </a:solidFill>
                  <a:latin typeface="Agilent TT Cond" pitchFamily="34" charset="0"/>
                </a:rPr>
                <a:t>SDRAM</a:t>
              </a:r>
            </a:p>
          </p:txBody>
        </p:sp>
        <p:sp>
          <p:nvSpPr>
            <p:cNvPr id="20" name="Rectangle 29"/>
            <p:cNvSpPr>
              <a:spLocks noChangeArrowheads="1"/>
            </p:cNvSpPr>
            <p:nvPr/>
          </p:nvSpPr>
          <p:spPr bwMode="auto">
            <a:xfrm>
              <a:off x="4572" y="1344"/>
              <a:ext cx="576" cy="576"/>
            </a:xfrm>
            <a:prstGeom prst="rect">
              <a:avLst/>
            </a:prstGeom>
            <a:solidFill>
              <a:schemeClr val="accent1"/>
            </a:solidFill>
            <a:ln w="9525">
              <a:solidFill>
                <a:schemeClr val="tx1"/>
              </a:solidFill>
              <a:miter lim="800000"/>
              <a:headEnd/>
              <a:tailEnd/>
            </a:ln>
            <a:effectLst/>
          </p:spPr>
          <p:txBody>
            <a:bodyPr wrap="none" anchor="ctr"/>
            <a:lstStyle/>
            <a:p>
              <a:pPr algn="ctr"/>
              <a:r>
                <a:rPr lang="en-US" altLang="ja-JP" sz="1200" b="1">
                  <a:latin typeface="Agilent TT Cond" pitchFamily="34" charset="0"/>
                </a:rPr>
                <a:t>Display </a:t>
              </a:r>
            </a:p>
          </p:txBody>
        </p:sp>
        <p:sp>
          <p:nvSpPr>
            <p:cNvPr id="21" name="Text Box 31"/>
            <p:cNvSpPr txBox="1">
              <a:spLocks noChangeArrowheads="1"/>
            </p:cNvSpPr>
            <p:nvPr/>
          </p:nvSpPr>
          <p:spPr bwMode="auto">
            <a:xfrm>
              <a:off x="4332" y="2387"/>
              <a:ext cx="593" cy="523"/>
            </a:xfrm>
            <a:prstGeom prst="rect">
              <a:avLst/>
            </a:prstGeom>
            <a:noFill/>
            <a:ln w="9525">
              <a:noFill/>
              <a:miter lim="800000"/>
              <a:headEnd/>
              <a:tailEnd/>
            </a:ln>
            <a:effectLst/>
          </p:spPr>
          <p:txBody>
            <a:bodyPr wrap="none">
              <a:spAutoFit/>
            </a:bodyPr>
            <a:lstStyle/>
            <a:p>
              <a:r>
                <a:rPr lang="en-US" altLang="ja-JP" sz="1200" b="1">
                  <a:solidFill>
                    <a:schemeClr val="hlink"/>
                  </a:solidFill>
                  <a:latin typeface="Agilent TT Cond" pitchFamily="34" charset="0"/>
                </a:rPr>
                <a:t>HDMI</a:t>
              </a:r>
            </a:p>
            <a:p>
              <a:r>
                <a:rPr lang="en-US" altLang="ja-JP" sz="1200" b="1">
                  <a:solidFill>
                    <a:schemeClr val="hlink"/>
                  </a:solidFill>
                  <a:latin typeface="Agilent TT Cond" pitchFamily="34" charset="0"/>
                </a:rPr>
                <a:t>DVI</a:t>
              </a:r>
            </a:p>
            <a:p>
              <a:r>
                <a:rPr lang="en-US" altLang="ja-JP" sz="1200" b="1">
                  <a:solidFill>
                    <a:schemeClr val="hlink"/>
                  </a:solidFill>
                  <a:latin typeface="Agilent TT Cond" pitchFamily="34" charset="0"/>
                </a:rPr>
                <a:t>Display Port</a:t>
              </a:r>
            </a:p>
            <a:p>
              <a:r>
                <a:rPr lang="en-US" altLang="ja-JP" sz="1200" b="1">
                  <a:solidFill>
                    <a:schemeClr val="hlink"/>
                  </a:solidFill>
                  <a:latin typeface="Agilent TT Cond" pitchFamily="34" charset="0"/>
                </a:rPr>
                <a:t>SDI </a:t>
              </a:r>
            </a:p>
          </p:txBody>
        </p:sp>
        <p:sp>
          <p:nvSpPr>
            <p:cNvPr id="22" name="Text Box 32"/>
            <p:cNvSpPr txBox="1">
              <a:spLocks noChangeArrowheads="1"/>
            </p:cNvSpPr>
            <p:nvPr/>
          </p:nvSpPr>
          <p:spPr bwMode="auto">
            <a:xfrm>
              <a:off x="3782" y="2115"/>
              <a:ext cx="289" cy="174"/>
            </a:xfrm>
            <a:prstGeom prst="rect">
              <a:avLst/>
            </a:prstGeom>
            <a:noFill/>
            <a:ln w="9525">
              <a:noFill/>
              <a:miter lim="800000"/>
              <a:headEnd/>
              <a:tailEnd/>
            </a:ln>
            <a:effectLst/>
          </p:spPr>
          <p:txBody>
            <a:bodyPr wrap="none">
              <a:spAutoFit/>
            </a:bodyPr>
            <a:lstStyle/>
            <a:p>
              <a:r>
                <a:rPr lang="en-US" altLang="ja-JP" sz="1200" b="1">
                  <a:solidFill>
                    <a:srgbClr val="0000FF"/>
                  </a:solidFill>
                  <a:latin typeface="Agilent TT Cond" pitchFamily="34" charset="0"/>
                </a:rPr>
                <a:t>DDR</a:t>
              </a:r>
            </a:p>
          </p:txBody>
        </p:sp>
        <p:sp>
          <p:nvSpPr>
            <p:cNvPr id="23" name="AutoShape 33"/>
            <p:cNvSpPr>
              <a:spLocks noChangeArrowheads="1"/>
            </p:cNvSpPr>
            <p:nvPr/>
          </p:nvSpPr>
          <p:spPr bwMode="auto">
            <a:xfrm>
              <a:off x="3510" y="1933"/>
              <a:ext cx="306" cy="545"/>
            </a:xfrm>
            <a:prstGeom prst="upDownArrow">
              <a:avLst>
                <a:gd name="adj1" fmla="val 50000"/>
                <a:gd name="adj2" fmla="val 35621"/>
              </a:avLst>
            </a:prstGeom>
            <a:gradFill rotWithShape="1">
              <a:gsLst>
                <a:gs pos="0">
                  <a:srgbClr val="0000FF"/>
                </a:gs>
                <a:gs pos="50000">
                  <a:srgbClr val="0000FF">
                    <a:gamma/>
                    <a:tint val="0"/>
                    <a:invGamma/>
                  </a:srgbClr>
                </a:gs>
                <a:gs pos="100000">
                  <a:srgbClr val="0000FF"/>
                </a:gs>
              </a:gsLst>
              <a:lin ang="5400000" scaled="1"/>
            </a:gradFill>
            <a:ln w="9525">
              <a:solidFill>
                <a:schemeClr val="tx1"/>
              </a:solidFill>
              <a:miter lim="800000"/>
              <a:headEnd/>
              <a:tailEnd/>
            </a:ln>
            <a:effectLst/>
          </p:spPr>
          <p:txBody>
            <a:bodyPr vert="eaVert" wrap="none" anchor="ctr"/>
            <a:lstStyle/>
            <a:p>
              <a:endParaRPr lang="en-US">
                <a:latin typeface="Agilent TT Cond" pitchFamily="34" charset="0"/>
              </a:endParaRPr>
            </a:p>
          </p:txBody>
        </p:sp>
        <p:sp>
          <p:nvSpPr>
            <p:cNvPr id="24" name="AutoShape 34"/>
            <p:cNvSpPr>
              <a:spLocks noChangeArrowheads="1"/>
            </p:cNvSpPr>
            <p:nvPr/>
          </p:nvSpPr>
          <p:spPr bwMode="auto">
            <a:xfrm rot="5400000">
              <a:off x="4134" y="1360"/>
              <a:ext cx="306" cy="545"/>
            </a:xfrm>
            <a:prstGeom prst="upDownArrow">
              <a:avLst>
                <a:gd name="adj1" fmla="val 50000"/>
                <a:gd name="adj2" fmla="val 35621"/>
              </a:avLst>
            </a:prstGeom>
            <a:gradFill rotWithShape="1">
              <a:gsLst>
                <a:gs pos="0">
                  <a:srgbClr val="339966"/>
                </a:gs>
                <a:gs pos="50000">
                  <a:srgbClr val="339966">
                    <a:gamma/>
                    <a:tint val="0"/>
                    <a:invGamma/>
                  </a:srgbClr>
                </a:gs>
                <a:gs pos="100000">
                  <a:srgbClr val="339966"/>
                </a:gs>
              </a:gsLst>
              <a:lin ang="5400000" scaled="1"/>
            </a:gradFill>
            <a:ln w="9525">
              <a:solidFill>
                <a:schemeClr val="tx1"/>
              </a:solidFill>
              <a:miter lim="800000"/>
              <a:headEnd/>
              <a:tailEnd/>
            </a:ln>
            <a:effectLst/>
          </p:spPr>
          <p:txBody>
            <a:bodyPr vert="eaVert" wrap="none" anchor="ctr"/>
            <a:lstStyle/>
            <a:p>
              <a:endParaRPr lang="en-US">
                <a:latin typeface="Agilent TT Cond" pitchFamily="34" charset="0"/>
              </a:endParaRPr>
            </a:p>
          </p:txBody>
        </p:sp>
        <p:sp>
          <p:nvSpPr>
            <p:cNvPr id="25" name="Line 35"/>
            <p:cNvSpPr>
              <a:spLocks noChangeShapeType="1"/>
            </p:cNvSpPr>
            <p:nvPr/>
          </p:nvSpPr>
          <p:spPr bwMode="auto">
            <a:xfrm flipH="1" flipV="1">
              <a:off x="4286" y="1661"/>
              <a:ext cx="46" cy="726"/>
            </a:xfrm>
            <a:prstGeom prst="line">
              <a:avLst/>
            </a:prstGeom>
            <a:noFill/>
            <a:ln w="9525">
              <a:solidFill>
                <a:srgbClr val="008000"/>
              </a:solidFill>
              <a:round/>
              <a:headEnd/>
              <a:tailEnd type="triangle" w="med" len="med"/>
            </a:ln>
            <a:effectLst/>
          </p:spPr>
          <p:txBody>
            <a:bodyPr/>
            <a:lstStyle/>
            <a:p>
              <a:endParaRPr lang="en-US">
                <a:latin typeface="Agilent TT Cond" pitchFamily="34" charset="0"/>
              </a:endParaRPr>
            </a:p>
          </p:txBody>
        </p:sp>
      </p:grpSp>
      <p:sp>
        <p:nvSpPr>
          <p:cNvPr id="27" name="AutoShape 43"/>
          <p:cNvSpPr>
            <a:spLocks noChangeArrowheads="1"/>
          </p:cNvSpPr>
          <p:nvPr/>
        </p:nvSpPr>
        <p:spPr bwMode="auto">
          <a:xfrm>
            <a:off x="726230" y="1284006"/>
            <a:ext cx="719137" cy="485775"/>
          </a:xfrm>
          <a:prstGeom prst="leftRightArrow">
            <a:avLst>
              <a:gd name="adj1" fmla="val 50000"/>
              <a:gd name="adj2" fmla="val 29608"/>
            </a:avLst>
          </a:prstGeom>
          <a:gradFill rotWithShape="1">
            <a:gsLst>
              <a:gs pos="0">
                <a:srgbClr val="FFCC99"/>
              </a:gs>
              <a:gs pos="50000">
                <a:srgbClr val="FFCC99">
                  <a:gamma/>
                  <a:tint val="0"/>
                  <a:invGamma/>
                </a:srgbClr>
              </a:gs>
              <a:gs pos="100000">
                <a:srgbClr val="FFCC99"/>
              </a:gs>
            </a:gsLst>
            <a:lin ang="0" scaled="1"/>
          </a:gradFill>
          <a:ln w="9525">
            <a:solidFill>
              <a:schemeClr val="tx1"/>
            </a:solidFill>
            <a:miter lim="800000"/>
            <a:headEnd/>
            <a:tailEnd/>
          </a:ln>
          <a:effectLst/>
        </p:spPr>
        <p:txBody>
          <a:bodyPr wrap="none" anchor="ctr"/>
          <a:lstStyle/>
          <a:p>
            <a:endParaRPr lang="en-US">
              <a:latin typeface="Agilent TT Cond" pitchFamily="34" charset="0"/>
            </a:endParaRPr>
          </a:p>
        </p:txBody>
      </p:sp>
      <p:sp>
        <p:nvSpPr>
          <p:cNvPr id="28" name="AutoShape 44"/>
          <p:cNvSpPr>
            <a:spLocks noChangeArrowheads="1"/>
          </p:cNvSpPr>
          <p:nvPr/>
        </p:nvSpPr>
        <p:spPr bwMode="auto">
          <a:xfrm>
            <a:off x="5076825" y="1284006"/>
            <a:ext cx="719138" cy="485775"/>
          </a:xfrm>
          <a:prstGeom prst="leftRightArrow">
            <a:avLst>
              <a:gd name="adj1" fmla="val 50000"/>
              <a:gd name="adj2" fmla="val 29608"/>
            </a:avLst>
          </a:prstGeom>
          <a:gradFill rotWithShape="1">
            <a:gsLst>
              <a:gs pos="0">
                <a:srgbClr val="FFCC99"/>
              </a:gs>
              <a:gs pos="50000">
                <a:srgbClr val="FFCC99">
                  <a:gamma/>
                  <a:tint val="0"/>
                  <a:invGamma/>
                </a:srgbClr>
              </a:gs>
              <a:gs pos="100000">
                <a:srgbClr val="FFCC99"/>
              </a:gs>
            </a:gsLst>
            <a:lin ang="0" scaled="1"/>
          </a:gradFill>
          <a:ln w="9525">
            <a:solidFill>
              <a:schemeClr val="tx1"/>
            </a:solidFill>
            <a:miter lim="800000"/>
            <a:headEnd/>
            <a:tailEnd/>
          </a:ln>
          <a:effectLst/>
        </p:spPr>
        <p:txBody>
          <a:bodyPr wrap="none" anchor="ctr"/>
          <a:lstStyle/>
          <a:p>
            <a:endParaRPr lang="en-US">
              <a:latin typeface="Agilent TT Cond" pitchFamily="34" charset="0"/>
            </a:endParaRPr>
          </a:p>
        </p:txBody>
      </p:sp>
      <p:sp>
        <p:nvSpPr>
          <p:cNvPr id="31" name="Rectangle 30"/>
          <p:cNvSpPr>
            <a:spLocks noChangeArrowheads="1"/>
          </p:cNvSpPr>
          <p:nvPr/>
        </p:nvSpPr>
        <p:spPr bwMode="auto">
          <a:xfrm>
            <a:off x="5860370" y="927445"/>
            <a:ext cx="914400" cy="895530"/>
          </a:xfrm>
          <a:prstGeom prst="rect">
            <a:avLst/>
          </a:prstGeom>
          <a:solidFill>
            <a:srgbClr val="000000"/>
          </a:solidFill>
          <a:ln w="9525">
            <a:solidFill>
              <a:schemeClr val="tx1"/>
            </a:solidFill>
            <a:miter lim="800000"/>
            <a:headEnd/>
            <a:tailEnd/>
          </a:ln>
          <a:effectLst/>
        </p:spPr>
        <p:txBody>
          <a:bodyPr wrap="square" lIns="0" rIns="0" anchor="ctr"/>
          <a:lstStyle/>
          <a:p>
            <a:pPr algn="ctr"/>
            <a:r>
              <a:rPr lang="en-US" altLang="ja-JP" sz="1200" b="1" dirty="0" smtClean="0">
                <a:solidFill>
                  <a:schemeClr val="bg1"/>
                </a:solidFill>
                <a:latin typeface="Agilent TT Cond" pitchFamily="34" charset="0"/>
              </a:rPr>
              <a:t>Controller ASIC or</a:t>
            </a:r>
            <a:endParaRPr lang="en-US" altLang="ja-JP" sz="1200" b="1" dirty="0">
              <a:solidFill>
                <a:schemeClr val="bg1"/>
              </a:solidFill>
              <a:latin typeface="Agilent TT Cond" pitchFamily="34" charset="0"/>
            </a:endParaRPr>
          </a:p>
          <a:p>
            <a:pPr algn="ctr"/>
            <a:endParaRPr lang="en-US" altLang="ja-JP" sz="400" b="1" dirty="0">
              <a:solidFill>
                <a:schemeClr val="bg1"/>
              </a:solidFill>
              <a:latin typeface="Agilent TT Cond" pitchFamily="34" charset="0"/>
            </a:endParaRPr>
          </a:p>
          <a:p>
            <a:pPr algn="ctr"/>
            <a:r>
              <a:rPr lang="en-US" altLang="ja-JP" sz="1200" b="1" dirty="0" smtClean="0">
                <a:solidFill>
                  <a:schemeClr val="bg1"/>
                </a:solidFill>
                <a:latin typeface="Agilent TT Cond" pitchFamily="34" charset="0"/>
              </a:rPr>
              <a:t>FPGA w/ Controller IP</a:t>
            </a:r>
            <a:endParaRPr lang="en-US" altLang="ja-JP" sz="1200" b="1" dirty="0">
              <a:solidFill>
                <a:schemeClr val="bg1"/>
              </a:solidFill>
              <a:latin typeface="Agilent TT Cond" pitchFamily="34" charset="0"/>
            </a:endParaRPr>
          </a:p>
        </p:txBody>
      </p:sp>
      <p:sp>
        <p:nvSpPr>
          <p:cNvPr id="29" name="Text Box 45"/>
          <p:cNvSpPr txBox="1">
            <a:spLocks noChangeArrowheads="1"/>
          </p:cNvSpPr>
          <p:nvPr/>
        </p:nvSpPr>
        <p:spPr bwMode="auto">
          <a:xfrm>
            <a:off x="430955" y="1874556"/>
            <a:ext cx="941283" cy="276999"/>
          </a:xfrm>
          <a:prstGeom prst="rect">
            <a:avLst/>
          </a:prstGeom>
          <a:solidFill>
            <a:schemeClr val="bg1"/>
          </a:solidFill>
          <a:ln w="9525">
            <a:noFill/>
            <a:miter lim="800000"/>
            <a:headEnd/>
            <a:tailEnd/>
          </a:ln>
          <a:effectLst/>
        </p:spPr>
        <p:txBody>
          <a:bodyPr wrap="none">
            <a:spAutoFit/>
          </a:bodyPr>
          <a:lstStyle/>
          <a:p>
            <a:r>
              <a:rPr lang="en-US" altLang="ja-JP" sz="1200" b="1">
                <a:solidFill>
                  <a:srgbClr val="FF5050"/>
                </a:solidFill>
                <a:latin typeface="Agilent TT Cond" pitchFamily="34" charset="0"/>
              </a:rPr>
              <a:t>PCI-Express</a:t>
            </a:r>
          </a:p>
        </p:txBody>
      </p:sp>
      <p:sp>
        <p:nvSpPr>
          <p:cNvPr id="30" name="Text Box 46"/>
          <p:cNvSpPr txBox="1">
            <a:spLocks noChangeArrowheads="1"/>
          </p:cNvSpPr>
          <p:nvPr/>
        </p:nvSpPr>
        <p:spPr bwMode="auto">
          <a:xfrm>
            <a:off x="4716463" y="1860268"/>
            <a:ext cx="941283" cy="276999"/>
          </a:xfrm>
          <a:prstGeom prst="rect">
            <a:avLst/>
          </a:prstGeom>
          <a:solidFill>
            <a:schemeClr val="bg1"/>
          </a:solidFill>
          <a:ln w="9525">
            <a:noFill/>
            <a:miter lim="800000"/>
            <a:headEnd/>
            <a:tailEnd/>
          </a:ln>
          <a:effectLst/>
        </p:spPr>
        <p:txBody>
          <a:bodyPr wrap="none">
            <a:spAutoFit/>
          </a:bodyPr>
          <a:lstStyle/>
          <a:p>
            <a:r>
              <a:rPr lang="en-US" altLang="ja-JP" sz="1200" b="1">
                <a:solidFill>
                  <a:srgbClr val="FF5050"/>
                </a:solidFill>
                <a:latin typeface="Agilent TT Cond" pitchFamily="34" charset="0"/>
              </a:rPr>
              <a:t>PCI-Express</a:t>
            </a:r>
          </a:p>
        </p:txBody>
      </p:sp>
      <p:sp>
        <p:nvSpPr>
          <p:cNvPr id="32" name="Freeform 36"/>
          <p:cNvSpPr>
            <a:spLocks/>
          </p:cNvSpPr>
          <p:nvPr/>
        </p:nvSpPr>
        <p:spPr bwMode="auto">
          <a:xfrm>
            <a:off x="5508625" y="1788831"/>
            <a:ext cx="2305050" cy="1223963"/>
          </a:xfrm>
          <a:custGeom>
            <a:avLst/>
            <a:gdLst/>
            <a:ahLst/>
            <a:cxnLst>
              <a:cxn ang="0">
                <a:pos x="0" y="0"/>
              </a:cxn>
              <a:cxn ang="0">
                <a:pos x="454" y="0"/>
              </a:cxn>
              <a:cxn ang="0">
                <a:pos x="499" y="771"/>
              </a:cxn>
              <a:cxn ang="0">
                <a:pos x="544" y="0"/>
              </a:cxn>
              <a:cxn ang="0">
                <a:pos x="1452" y="0"/>
              </a:cxn>
            </a:cxnLst>
            <a:rect l="0" t="0" r="r" b="b"/>
            <a:pathLst>
              <a:path w="1452" h="771">
                <a:moveTo>
                  <a:pt x="0" y="0"/>
                </a:moveTo>
                <a:lnTo>
                  <a:pt x="454" y="0"/>
                </a:lnTo>
                <a:lnTo>
                  <a:pt x="499" y="771"/>
                </a:lnTo>
                <a:lnTo>
                  <a:pt x="544" y="0"/>
                </a:lnTo>
                <a:lnTo>
                  <a:pt x="1452" y="0"/>
                </a:lnTo>
              </a:path>
            </a:pathLst>
          </a:custGeom>
          <a:noFill/>
          <a:ln w="38100" cap="flat">
            <a:solidFill>
              <a:srgbClr val="FF0000"/>
            </a:solidFill>
            <a:prstDash val="sysDot"/>
            <a:round/>
            <a:headEnd/>
            <a:tailEnd type="triangle" w="lg" len="med"/>
          </a:ln>
          <a:effectLst/>
        </p:spPr>
        <p:txBody>
          <a:bodyPr/>
          <a:lstStyle/>
          <a:p>
            <a:endParaRPr lang="en-US">
              <a:latin typeface="Agilent TT Cond" pitchFamily="34" charset="0"/>
            </a:endParaRPr>
          </a:p>
        </p:txBody>
      </p:sp>
      <p:sp>
        <p:nvSpPr>
          <p:cNvPr id="33" name="Text Box 40"/>
          <p:cNvSpPr txBox="1">
            <a:spLocks noChangeArrowheads="1"/>
          </p:cNvSpPr>
          <p:nvPr/>
        </p:nvSpPr>
        <p:spPr bwMode="auto">
          <a:xfrm>
            <a:off x="81763" y="3783809"/>
            <a:ext cx="8086877" cy="1446550"/>
          </a:xfrm>
          <a:prstGeom prst="rect">
            <a:avLst/>
          </a:prstGeom>
          <a:noFill/>
          <a:ln w="9525">
            <a:noFill/>
            <a:miter lim="800000"/>
            <a:headEnd/>
            <a:tailEnd/>
          </a:ln>
          <a:effectLst/>
        </p:spPr>
        <p:txBody>
          <a:bodyPr wrap="square">
            <a:spAutoFit/>
          </a:bodyPr>
          <a:lstStyle/>
          <a:p>
            <a:r>
              <a:rPr lang="en-US" altLang="ja-JP" sz="2000" b="1" i="1" dirty="0" smtClean="0">
                <a:solidFill>
                  <a:srgbClr val="0000FF"/>
                </a:solidFill>
                <a:latin typeface="Agilent TT Cond" pitchFamily="34" charset="0"/>
              </a:rPr>
              <a:t>DRAM is the temporary storage of the data.  </a:t>
            </a:r>
          </a:p>
          <a:p>
            <a:r>
              <a:rPr lang="en-US" altLang="ja-JP" sz="2000" b="1" i="1" dirty="0" smtClean="0">
                <a:solidFill>
                  <a:srgbClr val="0000FF"/>
                </a:solidFill>
                <a:latin typeface="Agilent TT Cond" pitchFamily="34" charset="0"/>
              </a:rPr>
              <a:t>If CPU/MPU exists, there will be DRAM</a:t>
            </a:r>
            <a:endParaRPr lang="ja-JP" altLang="en-US" sz="2000" b="1" i="1" smtClean="0">
              <a:solidFill>
                <a:srgbClr val="0000FF"/>
              </a:solidFill>
              <a:latin typeface="Agilent TT Cond" pitchFamily="34" charset="0"/>
            </a:endParaRPr>
          </a:p>
          <a:p>
            <a:r>
              <a:rPr lang="en-US" altLang="ja-JP" sz="1600" dirty="0" smtClean="0">
                <a:latin typeface="Agilent TT Cond" pitchFamily="34" charset="0"/>
              </a:rPr>
              <a:t>Consumer / embedded products handle </a:t>
            </a:r>
            <a:r>
              <a:rPr lang="en-US" altLang="ja-JP" sz="1600" dirty="0" smtClean="0">
                <a:solidFill>
                  <a:srgbClr val="0000FF"/>
                </a:solidFill>
                <a:latin typeface="Agilent TT Cond" pitchFamily="34" charset="0"/>
              </a:rPr>
              <a:t>large amount of graphical data </a:t>
            </a:r>
            <a:r>
              <a:rPr lang="en-US" altLang="ja-JP" sz="1600" dirty="0" smtClean="0">
                <a:latin typeface="Agilent TT Cond" pitchFamily="34" charset="0"/>
              </a:rPr>
              <a:t>(HDTV, printers, cell phone, digital camera, </a:t>
            </a:r>
            <a:r>
              <a:rPr lang="en-US" altLang="ja-JP" sz="1600" dirty="0" err="1" smtClean="0">
                <a:latin typeface="Agilent TT Cond" pitchFamily="34" charset="0"/>
              </a:rPr>
              <a:t>nav</a:t>
            </a:r>
            <a:r>
              <a:rPr lang="en-US" altLang="ja-JP" sz="1600" dirty="0" smtClean="0">
                <a:latin typeface="Agilent TT Cond" pitchFamily="34" charset="0"/>
              </a:rPr>
              <a:t>, game equipment) tend to face </a:t>
            </a:r>
            <a:r>
              <a:rPr lang="en-US" altLang="ja-JP" sz="1600" dirty="0" smtClean="0">
                <a:solidFill>
                  <a:srgbClr val="0000FF"/>
                </a:solidFill>
                <a:latin typeface="Agilent TT Cond" pitchFamily="34" charset="0"/>
              </a:rPr>
              <a:t>more troubles</a:t>
            </a:r>
            <a:r>
              <a:rPr lang="en-US" altLang="ja-JP" sz="1600" dirty="0" smtClean="0">
                <a:latin typeface="Agilent TT Cond" pitchFamily="34" charset="0"/>
              </a:rPr>
              <a:t> than others.  However, not only the products associated with the graphics, even POS products have experienced DDR troubles.  So, </a:t>
            </a:r>
            <a:endParaRPr lang="ja-JP" altLang="en-US" sz="1600">
              <a:latin typeface="Agilent TT Cond" pitchFamily="34" charset="0"/>
            </a:endParaRPr>
          </a:p>
        </p:txBody>
      </p:sp>
      <p:pic>
        <p:nvPicPr>
          <p:cNvPr id="34" name="Picture 42"/>
          <p:cNvPicPr>
            <a:picLocks noChangeAspect="1" noChangeArrowheads="1"/>
          </p:cNvPicPr>
          <p:nvPr/>
        </p:nvPicPr>
        <p:blipFill>
          <a:blip r:embed="rId2" cstate="print"/>
          <a:srcRect/>
          <a:stretch>
            <a:fillRect/>
          </a:stretch>
        </p:blipFill>
        <p:spPr bwMode="auto">
          <a:xfrm>
            <a:off x="8194402" y="4108321"/>
            <a:ext cx="879926" cy="1314672"/>
          </a:xfrm>
          <a:prstGeom prst="rect">
            <a:avLst/>
          </a:prstGeom>
          <a:noFill/>
          <a:ln w="9525">
            <a:noFill/>
            <a:miter lim="800000"/>
            <a:headEnd/>
            <a:tailEnd/>
          </a:ln>
          <a:effectLst/>
        </p:spPr>
      </p:pic>
      <p:sp>
        <p:nvSpPr>
          <p:cNvPr id="35" name="Rectangle 34"/>
          <p:cNvSpPr/>
          <p:nvPr/>
        </p:nvSpPr>
        <p:spPr>
          <a:xfrm>
            <a:off x="82719" y="5277658"/>
            <a:ext cx="8895817" cy="923330"/>
          </a:xfrm>
          <a:prstGeom prst="rect">
            <a:avLst/>
          </a:prstGeom>
        </p:spPr>
        <p:txBody>
          <a:bodyPr wrap="square">
            <a:spAutoFit/>
          </a:bodyPr>
          <a:lstStyle/>
          <a:p>
            <a:r>
              <a:rPr lang="en-US" altLang="ja-JP" b="1" i="1" dirty="0" smtClean="0">
                <a:solidFill>
                  <a:srgbClr val="FF0000"/>
                </a:solidFill>
                <a:latin typeface="Agilent TT Cond" pitchFamily="34" charset="0"/>
              </a:rPr>
              <a:t>If you hear HDMI, MIPI, LVDS… think of DDR troubles.</a:t>
            </a:r>
            <a:r>
              <a:rPr lang="ja-JP" altLang="en-US" b="1" i="1" smtClean="0">
                <a:solidFill>
                  <a:srgbClr val="FF0000"/>
                </a:solidFill>
                <a:latin typeface="Agilent TT Cond" pitchFamily="34" charset="0"/>
              </a:rPr>
              <a:t> </a:t>
            </a:r>
          </a:p>
          <a:p>
            <a:r>
              <a:rPr lang="en-US" altLang="ja-JP" b="1" i="1" dirty="0" smtClean="0">
                <a:solidFill>
                  <a:srgbClr val="FF0000"/>
                </a:solidFill>
                <a:latin typeface="Agilent TT Cond" pitchFamily="34" charset="0"/>
              </a:rPr>
              <a:t>If you hear PCI-Express… think of DDR.</a:t>
            </a:r>
            <a:endParaRPr lang="ja-JP" altLang="en-US" b="1" i="1" smtClean="0">
              <a:solidFill>
                <a:srgbClr val="FF0000"/>
              </a:solidFill>
              <a:latin typeface="Agilent TT Cond" pitchFamily="34" charset="0"/>
            </a:endParaRPr>
          </a:p>
          <a:p>
            <a:r>
              <a:rPr lang="en-US" altLang="ja-JP" b="1" i="1" dirty="0" smtClean="0">
                <a:solidFill>
                  <a:srgbClr val="FF0000"/>
                </a:solidFill>
                <a:latin typeface="Agilent TT Cond" pitchFamily="34" charset="0"/>
              </a:rPr>
              <a:t>If you hear FPGA… think of DDR (ex: Xilinx Virtex 6 has DDR3 1067 (potential for 1333) core)</a:t>
            </a:r>
            <a:endParaRPr lang="ja-JP" altLang="en-US" b="1" i="1">
              <a:solidFill>
                <a:srgbClr val="FF0000"/>
              </a:solidFill>
              <a:latin typeface="Agilent TT Cond" pitchFamily="34" charset="0"/>
            </a:endParaRPr>
          </a:p>
        </p:txBody>
      </p:sp>
      <p:sp>
        <p:nvSpPr>
          <p:cNvPr id="36"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Read/Write</a:t>
            </a:r>
            <a:br>
              <a:rPr kumimoji="1" lang="en-US" altLang="ja-JP" dirty="0" smtClean="0"/>
            </a:br>
            <a:r>
              <a:rPr kumimoji="1" lang="en-US" altLang="ja-JP" dirty="0" smtClean="0"/>
              <a:t>Timing is different between Read and Write</a:t>
            </a:r>
            <a:endParaRPr kumimoji="1" lang="ja-JP" altLang="en-US"/>
          </a:p>
        </p:txBody>
      </p:sp>
      <p:pic>
        <p:nvPicPr>
          <p:cNvPr id="4" name="Picture 6"/>
          <p:cNvPicPr>
            <a:picLocks noChangeAspect="1" noChangeArrowheads="1"/>
          </p:cNvPicPr>
          <p:nvPr/>
        </p:nvPicPr>
        <p:blipFill>
          <a:blip r:embed="rId2" cstate="print"/>
          <a:srcRect/>
          <a:stretch>
            <a:fillRect/>
          </a:stretch>
        </p:blipFill>
        <p:spPr bwMode="auto">
          <a:xfrm>
            <a:off x="147096" y="2297398"/>
            <a:ext cx="8821420" cy="2114550"/>
          </a:xfrm>
          <a:prstGeom prst="rect">
            <a:avLst/>
          </a:prstGeom>
          <a:noFill/>
          <a:ln w="9525">
            <a:noFill/>
            <a:miter lim="800000"/>
            <a:headEnd/>
            <a:tailEnd/>
          </a:ln>
          <a:effectLst/>
        </p:spPr>
      </p:pic>
      <p:grpSp>
        <p:nvGrpSpPr>
          <p:cNvPr id="5" name="Group 20"/>
          <p:cNvGrpSpPr>
            <a:grpSpLocks/>
          </p:cNvGrpSpPr>
          <p:nvPr/>
        </p:nvGrpSpPr>
        <p:grpSpPr bwMode="auto">
          <a:xfrm>
            <a:off x="1865625" y="3386140"/>
            <a:ext cx="3806828" cy="2055813"/>
            <a:chOff x="1629" y="2133"/>
            <a:chExt cx="2398" cy="1295"/>
          </a:xfrm>
        </p:grpSpPr>
        <p:sp>
          <p:nvSpPr>
            <p:cNvPr id="6" name="Text Box 7"/>
            <p:cNvSpPr txBox="1">
              <a:spLocks noChangeArrowheads="1"/>
            </p:cNvSpPr>
            <p:nvPr/>
          </p:nvSpPr>
          <p:spPr bwMode="auto">
            <a:xfrm>
              <a:off x="2060" y="2749"/>
              <a:ext cx="1967" cy="679"/>
            </a:xfrm>
            <a:prstGeom prst="rect">
              <a:avLst/>
            </a:prstGeom>
            <a:noFill/>
            <a:ln w="9525">
              <a:solidFill>
                <a:srgbClr val="0000FF"/>
              </a:solidFill>
              <a:miter lim="800000"/>
              <a:headEnd/>
              <a:tailEnd/>
            </a:ln>
            <a:effectLst/>
          </p:spPr>
          <p:txBody>
            <a:bodyPr wrap="square">
              <a:spAutoFit/>
            </a:bodyPr>
            <a:lstStyle/>
            <a:p>
              <a:r>
                <a:rPr lang="en-US" altLang="ja-JP" sz="1600" b="1" u="sng" dirty="0" smtClean="0">
                  <a:solidFill>
                    <a:srgbClr val="0000FF"/>
                  </a:solidFill>
                  <a:latin typeface="Agilent TT Cond" pitchFamily="34" charset="0"/>
                </a:rPr>
                <a:t>Read</a:t>
              </a:r>
              <a:r>
                <a:rPr lang="ja-JP" altLang="en-US" sz="1600" b="1" u="sng" smtClean="0">
                  <a:solidFill>
                    <a:srgbClr val="0000FF"/>
                  </a:solidFill>
                  <a:latin typeface="Agilent TT Cond" pitchFamily="34" charset="0"/>
                </a:rPr>
                <a:t> </a:t>
              </a:r>
              <a:endParaRPr lang="ja-JP" altLang="en-US" sz="1600" b="1" u="sng">
                <a:solidFill>
                  <a:srgbClr val="0000FF"/>
                </a:solidFill>
                <a:latin typeface="Agilent TT Cond" pitchFamily="34" charset="0"/>
              </a:endParaRPr>
            </a:p>
            <a:p>
              <a:r>
                <a:rPr lang="en-US" altLang="ja-JP" sz="1600" dirty="0" smtClean="0">
                  <a:latin typeface="Agilent TT Cond" pitchFamily="34" charset="0"/>
                </a:rPr>
                <a:t>1: Active command, </a:t>
              </a:r>
              <a:r>
                <a:rPr lang="en-US" altLang="ja-JP" sz="1600" dirty="0">
                  <a:latin typeface="Agilent TT Cond" pitchFamily="34" charset="0"/>
                </a:rPr>
                <a:t>Row Address</a:t>
              </a:r>
            </a:p>
            <a:p>
              <a:r>
                <a:rPr lang="en-US" altLang="ja-JP" sz="1600" dirty="0" smtClean="0">
                  <a:latin typeface="Agilent TT Cond" pitchFamily="34" charset="0"/>
                </a:rPr>
                <a:t>2: Read command, </a:t>
              </a:r>
              <a:r>
                <a:rPr lang="en-US" altLang="ja-JP" sz="1600" dirty="0">
                  <a:latin typeface="Agilent TT Cond" pitchFamily="34" charset="0"/>
                </a:rPr>
                <a:t>Column Address</a:t>
              </a:r>
            </a:p>
            <a:p>
              <a:r>
                <a:rPr lang="en-US" altLang="ja-JP" sz="1600" dirty="0" smtClean="0">
                  <a:latin typeface="Agilent TT Cond" pitchFamily="34" charset="0"/>
                </a:rPr>
                <a:t>3: Few clocks later, Read </a:t>
              </a:r>
              <a:r>
                <a:rPr lang="en-US" altLang="ja-JP" sz="1600" dirty="0">
                  <a:latin typeface="Agilent TT Cond" pitchFamily="34" charset="0"/>
                </a:rPr>
                <a:t>Data Burst</a:t>
              </a:r>
            </a:p>
          </p:txBody>
        </p:sp>
        <p:sp>
          <p:nvSpPr>
            <p:cNvPr id="7" name="AutoShape 9"/>
            <p:cNvSpPr>
              <a:spLocks noChangeArrowheads="1"/>
            </p:cNvSpPr>
            <p:nvPr/>
          </p:nvSpPr>
          <p:spPr bwMode="auto">
            <a:xfrm rot="982937">
              <a:off x="1629" y="2133"/>
              <a:ext cx="2132" cy="317"/>
            </a:xfrm>
            <a:prstGeom prst="roundRect">
              <a:avLst>
                <a:gd name="adj" fmla="val 16667"/>
              </a:avLst>
            </a:prstGeom>
            <a:solidFill>
              <a:srgbClr val="0000FF">
                <a:alpha val="14999"/>
              </a:srgbClr>
            </a:solidFill>
            <a:ln w="9525">
              <a:noFill/>
              <a:round/>
              <a:headEnd/>
              <a:tailEnd/>
            </a:ln>
            <a:effectLst/>
          </p:spPr>
          <p:txBody>
            <a:bodyPr wrap="none" anchor="ctr"/>
            <a:lstStyle/>
            <a:p>
              <a:endParaRPr lang="en-US">
                <a:latin typeface="Agilent TT Cond" pitchFamily="34" charset="0"/>
              </a:endParaRPr>
            </a:p>
          </p:txBody>
        </p:sp>
      </p:grpSp>
      <p:grpSp>
        <p:nvGrpSpPr>
          <p:cNvPr id="8" name="Group 21"/>
          <p:cNvGrpSpPr>
            <a:grpSpLocks/>
          </p:cNvGrpSpPr>
          <p:nvPr/>
        </p:nvGrpSpPr>
        <p:grpSpPr bwMode="auto">
          <a:xfrm>
            <a:off x="3964313" y="3324225"/>
            <a:ext cx="4911736" cy="2119313"/>
            <a:chOff x="2951" y="2094"/>
            <a:chExt cx="3094" cy="1335"/>
          </a:xfrm>
        </p:grpSpPr>
        <p:sp>
          <p:nvSpPr>
            <p:cNvPr id="9" name="Text Box 8"/>
            <p:cNvSpPr txBox="1">
              <a:spLocks noChangeArrowheads="1"/>
            </p:cNvSpPr>
            <p:nvPr/>
          </p:nvSpPr>
          <p:spPr bwMode="auto">
            <a:xfrm>
              <a:off x="4049" y="2750"/>
              <a:ext cx="1996" cy="679"/>
            </a:xfrm>
            <a:prstGeom prst="rect">
              <a:avLst/>
            </a:prstGeom>
            <a:noFill/>
            <a:ln w="9525">
              <a:solidFill>
                <a:srgbClr val="FF0000"/>
              </a:solidFill>
              <a:miter lim="800000"/>
              <a:headEnd/>
              <a:tailEnd/>
            </a:ln>
            <a:effectLst/>
          </p:spPr>
          <p:txBody>
            <a:bodyPr wrap="square">
              <a:spAutoFit/>
            </a:bodyPr>
            <a:lstStyle/>
            <a:p>
              <a:r>
                <a:rPr lang="en-US" altLang="ja-JP" sz="1600" b="1" u="sng" dirty="0" smtClean="0">
                  <a:solidFill>
                    <a:srgbClr val="FF0000"/>
                  </a:solidFill>
                  <a:latin typeface="Agilent TT Cond" pitchFamily="34" charset="0"/>
                </a:rPr>
                <a:t>Write</a:t>
              </a:r>
              <a:endParaRPr lang="ja-JP" altLang="en-US" sz="1600" b="1" u="sng">
                <a:solidFill>
                  <a:srgbClr val="FF0000"/>
                </a:solidFill>
                <a:latin typeface="Agilent TT Cond" pitchFamily="34" charset="0"/>
              </a:endParaRPr>
            </a:p>
            <a:p>
              <a:r>
                <a:rPr lang="en-US" altLang="ja-JP" sz="1600" dirty="0" smtClean="0">
                  <a:latin typeface="Agilent TT Cond" pitchFamily="34" charset="0"/>
                </a:rPr>
                <a:t>1: Active command, Row Address</a:t>
              </a:r>
            </a:p>
            <a:p>
              <a:r>
                <a:rPr lang="en-US" altLang="ja-JP" sz="1600" dirty="0" smtClean="0">
                  <a:latin typeface="Agilent TT Cond" pitchFamily="34" charset="0"/>
                </a:rPr>
                <a:t>2: Write command, Column Address</a:t>
              </a:r>
            </a:p>
            <a:p>
              <a:r>
                <a:rPr lang="en-US" altLang="ja-JP" sz="1600" dirty="0" smtClean="0">
                  <a:latin typeface="Agilent TT Cond" pitchFamily="34" charset="0"/>
                </a:rPr>
                <a:t>3: Few clocks later, Write Data Burst</a:t>
              </a:r>
              <a:endParaRPr lang="en-US" altLang="ja-JP" sz="1600" dirty="0">
                <a:latin typeface="Agilent TT Cond" pitchFamily="34" charset="0"/>
              </a:endParaRPr>
            </a:p>
          </p:txBody>
        </p:sp>
        <p:sp>
          <p:nvSpPr>
            <p:cNvPr id="10" name="AutoShape 10"/>
            <p:cNvSpPr>
              <a:spLocks noChangeArrowheads="1"/>
            </p:cNvSpPr>
            <p:nvPr/>
          </p:nvSpPr>
          <p:spPr bwMode="auto">
            <a:xfrm rot="890502">
              <a:off x="2951" y="2094"/>
              <a:ext cx="2132" cy="317"/>
            </a:xfrm>
            <a:prstGeom prst="roundRect">
              <a:avLst>
                <a:gd name="adj" fmla="val 16667"/>
              </a:avLst>
            </a:prstGeom>
            <a:solidFill>
              <a:srgbClr val="FF0000">
                <a:alpha val="14999"/>
              </a:srgbClr>
            </a:solidFill>
            <a:ln w="9525">
              <a:noFill/>
              <a:round/>
              <a:headEnd/>
              <a:tailEnd/>
            </a:ln>
            <a:effectLst/>
          </p:spPr>
          <p:txBody>
            <a:bodyPr wrap="none" anchor="ctr"/>
            <a:lstStyle/>
            <a:p>
              <a:endParaRPr lang="en-US">
                <a:latin typeface="Agilent TT Cond" pitchFamily="34" charset="0"/>
              </a:endParaRPr>
            </a:p>
          </p:txBody>
        </p:sp>
      </p:grpSp>
      <p:grpSp>
        <p:nvGrpSpPr>
          <p:cNvPr id="11" name="Group 19"/>
          <p:cNvGrpSpPr>
            <a:grpSpLocks/>
          </p:cNvGrpSpPr>
          <p:nvPr/>
        </p:nvGrpSpPr>
        <p:grpSpPr bwMode="auto">
          <a:xfrm>
            <a:off x="382897" y="1484313"/>
            <a:ext cx="3425829" cy="1674812"/>
            <a:chOff x="567" y="935"/>
            <a:chExt cx="2158" cy="1055"/>
          </a:xfrm>
        </p:grpSpPr>
        <p:sp>
          <p:nvSpPr>
            <p:cNvPr id="12" name="Text Box 11"/>
            <p:cNvSpPr txBox="1">
              <a:spLocks noChangeArrowheads="1"/>
            </p:cNvSpPr>
            <p:nvPr/>
          </p:nvSpPr>
          <p:spPr bwMode="auto">
            <a:xfrm>
              <a:off x="567" y="935"/>
              <a:ext cx="2158" cy="233"/>
            </a:xfrm>
            <a:prstGeom prst="rect">
              <a:avLst/>
            </a:prstGeom>
            <a:noFill/>
            <a:ln w="19050">
              <a:solidFill>
                <a:schemeClr val="hlink"/>
              </a:solidFill>
              <a:miter lim="800000"/>
              <a:headEnd/>
              <a:tailEnd/>
            </a:ln>
            <a:effectLst>
              <a:glow rad="63500">
                <a:schemeClr val="accent3">
                  <a:satMod val="175000"/>
                  <a:alpha val="40000"/>
                </a:schemeClr>
              </a:glow>
            </a:effectLst>
          </p:spPr>
          <p:txBody>
            <a:bodyPr wrap="none">
              <a:spAutoFit/>
            </a:bodyPr>
            <a:lstStyle/>
            <a:p>
              <a:r>
                <a:rPr lang="en-US" altLang="ja-JP" dirty="0" smtClean="0">
                  <a:latin typeface="Agilent TT Cond" pitchFamily="34" charset="0"/>
                </a:rPr>
                <a:t>Command is in sync with clock (CK)</a:t>
              </a:r>
              <a:endParaRPr lang="ja-JP" altLang="en-US">
                <a:latin typeface="Agilent TT Cond" pitchFamily="34" charset="0"/>
              </a:endParaRPr>
            </a:p>
          </p:txBody>
        </p:sp>
        <p:sp>
          <p:nvSpPr>
            <p:cNvPr id="13" name="Line 12"/>
            <p:cNvSpPr>
              <a:spLocks noChangeShapeType="1"/>
            </p:cNvSpPr>
            <p:nvPr/>
          </p:nvSpPr>
          <p:spPr bwMode="auto">
            <a:xfrm flipH="1">
              <a:off x="1391" y="1162"/>
              <a:ext cx="10" cy="816"/>
            </a:xfrm>
            <a:prstGeom prst="line">
              <a:avLst/>
            </a:prstGeom>
            <a:noFill/>
            <a:ln w="19050">
              <a:solidFill>
                <a:srgbClr val="008080"/>
              </a:solidFill>
              <a:round/>
              <a:headEnd/>
              <a:tailEnd type="triangle" w="med" len="med"/>
            </a:ln>
            <a:effectLst>
              <a:glow rad="63500">
                <a:schemeClr val="accent3">
                  <a:satMod val="175000"/>
                  <a:alpha val="40000"/>
                </a:schemeClr>
              </a:glow>
            </a:effectLst>
          </p:spPr>
          <p:txBody>
            <a:bodyPr/>
            <a:lstStyle/>
            <a:p>
              <a:endParaRPr lang="en-US">
                <a:latin typeface="Agilent TT Cond" pitchFamily="34" charset="0"/>
              </a:endParaRPr>
            </a:p>
          </p:txBody>
        </p:sp>
        <p:sp>
          <p:nvSpPr>
            <p:cNvPr id="14" name="Line 13"/>
            <p:cNvSpPr>
              <a:spLocks noChangeShapeType="1"/>
            </p:cNvSpPr>
            <p:nvPr/>
          </p:nvSpPr>
          <p:spPr bwMode="auto">
            <a:xfrm flipH="1">
              <a:off x="1728" y="1162"/>
              <a:ext cx="3" cy="828"/>
            </a:xfrm>
            <a:prstGeom prst="line">
              <a:avLst/>
            </a:prstGeom>
            <a:noFill/>
            <a:ln w="19050">
              <a:solidFill>
                <a:srgbClr val="008080"/>
              </a:solidFill>
              <a:round/>
              <a:headEnd/>
              <a:tailEnd type="triangle" w="med" len="med"/>
            </a:ln>
            <a:effectLst>
              <a:glow rad="63500">
                <a:schemeClr val="accent3">
                  <a:satMod val="175000"/>
                  <a:alpha val="40000"/>
                </a:schemeClr>
              </a:glow>
            </a:effectLst>
          </p:spPr>
          <p:txBody>
            <a:bodyPr/>
            <a:lstStyle/>
            <a:p>
              <a:endParaRPr lang="en-US">
                <a:latin typeface="Agilent TT Cond" pitchFamily="34" charset="0"/>
              </a:endParaRPr>
            </a:p>
          </p:txBody>
        </p:sp>
      </p:grpSp>
      <p:grpSp>
        <p:nvGrpSpPr>
          <p:cNvPr id="15" name="Group 22"/>
          <p:cNvGrpSpPr>
            <a:grpSpLocks/>
          </p:cNvGrpSpPr>
          <p:nvPr/>
        </p:nvGrpSpPr>
        <p:grpSpPr bwMode="auto">
          <a:xfrm>
            <a:off x="4153216" y="1111251"/>
            <a:ext cx="4684706" cy="2947989"/>
            <a:chOff x="3070" y="700"/>
            <a:chExt cx="2951" cy="1857"/>
          </a:xfrm>
        </p:grpSpPr>
        <p:sp>
          <p:nvSpPr>
            <p:cNvPr id="16" name="Text Box 14"/>
            <p:cNvSpPr txBox="1">
              <a:spLocks noChangeArrowheads="1"/>
            </p:cNvSpPr>
            <p:nvPr/>
          </p:nvSpPr>
          <p:spPr bwMode="auto">
            <a:xfrm>
              <a:off x="3070" y="700"/>
              <a:ext cx="2951" cy="756"/>
            </a:xfrm>
            <a:prstGeom prst="rect">
              <a:avLst/>
            </a:prstGeom>
            <a:noFill/>
            <a:ln w="28575">
              <a:solidFill>
                <a:schemeClr val="tx1"/>
              </a:solidFill>
              <a:miter lim="800000"/>
              <a:headEnd/>
              <a:tailEnd/>
            </a:ln>
            <a:effectLst/>
          </p:spPr>
          <p:txBody>
            <a:bodyPr wrap="none">
              <a:spAutoFit/>
            </a:bodyPr>
            <a:lstStyle/>
            <a:p>
              <a:pPr>
                <a:buClr>
                  <a:srgbClr val="9933FF"/>
                </a:buClr>
                <a:buSzPct val="80000"/>
                <a:buFont typeface="Wingdings" pitchFamily="2" charset="2"/>
                <a:buChar char="u"/>
              </a:pPr>
              <a:r>
                <a:rPr lang="en-US" altLang="ja-JP" dirty="0" smtClean="0">
                  <a:latin typeface="Agilent TT Cond" pitchFamily="34" charset="0"/>
                </a:rPr>
                <a:t>DQ (data) is in sync with DQS (strobe)</a:t>
              </a:r>
              <a:endParaRPr lang="ja-JP" altLang="en-US">
                <a:latin typeface="Agilent TT Cond" pitchFamily="34" charset="0"/>
              </a:endParaRPr>
            </a:p>
            <a:p>
              <a:pPr>
                <a:buClr>
                  <a:srgbClr val="9933FF"/>
                </a:buClr>
                <a:buSzPct val="80000"/>
                <a:buFont typeface="Wingdings" pitchFamily="2" charset="2"/>
                <a:buChar char="u"/>
              </a:pPr>
              <a:r>
                <a:rPr lang="en-US" altLang="ja-JP" dirty="0" smtClean="0">
                  <a:latin typeface="Agilent TT Cond" pitchFamily="34" charset="0"/>
                </a:rPr>
                <a:t>DQ</a:t>
              </a:r>
              <a:r>
                <a:rPr lang="ja-JP" altLang="en-US" smtClean="0">
                  <a:latin typeface="Agilent TT Cond" pitchFamily="34" charset="0"/>
                </a:rPr>
                <a:t> </a:t>
              </a:r>
              <a:r>
                <a:rPr lang="en-US" altLang="ja-JP" dirty="0" smtClean="0">
                  <a:latin typeface="Agilent TT Cond" pitchFamily="34" charset="0"/>
                </a:rPr>
                <a:t>is twice of CK = Double </a:t>
              </a:r>
              <a:r>
                <a:rPr lang="en-US" altLang="ja-JP" dirty="0">
                  <a:latin typeface="Agilent TT Cond" pitchFamily="34" charset="0"/>
                </a:rPr>
                <a:t>Data Rate </a:t>
              </a:r>
              <a:r>
                <a:rPr lang="en-US" altLang="ja-JP" dirty="0" smtClean="0">
                  <a:latin typeface="Agilent TT Cond" pitchFamily="34" charset="0"/>
                </a:rPr>
                <a:t>(DDR)</a:t>
              </a:r>
              <a:endParaRPr lang="en-US" altLang="ja-JP" dirty="0">
                <a:latin typeface="Agilent TT Cond" pitchFamily="34" charset="0"/>
              </a:endParaRPr>
            </a:p>
            <a:p>
              <a:pPr>
                <a:buClr>
                  <a:srgbClr val="9933FF"/>
                </a:buClr>
                <a:buSzPct val="80000"/>
                <a:buFont typeface="Wingdings" pitchFamily="2" charset="2"/>
                <a:buChar char="u"/>
              </a:pPr>
              <a:r>
                <a:rPr lang="en-US" altLang="ja-JP" dirty="0" smtClean="0">
                  <a:solidFill>
                    <a:srgbClr val="0000FF"/>
                  </a:solidFill>
                  <a:latin typeface="Agilent TT Cond" pitchFamily="34" charset="0"/>
                </a:rPr>
                <a:t>Read = DQ and DQS are in phase</a:t>
              </a:r>
              <a:r>
                <a:rPr lang="ja-JP" altLang="en-US" smtClean="0">
                  <a:solidFill>
                    <a:srgbClr val="0000FF"/>
                  </a:solidFill>
                  <a:latin typeface="Agilent TT Cond" pitchFamily="34" charset="0"/>
                </a:rPr>
                <a:t> </a:t>
              </a:r>
              <a:endParaRPr lang="ja-JP" altLang="en-US">
                <a:solidFill>
                  <a:srgbClr val="0000FF"/>
                </a:solidFill>
                <a:latin typeface="Agilent TT Cond" pitchFamily="34" charset="0"/>
              </a:endParaRPr>
            </a:p>
            <a:p>
              <a:pPr>
                <a:buClr>
                  <a:srgbClr val="9933FF"/>
                </a:buClr>
                <a:buSzPct val="80000"/>
                <a:buFont typeface="Wingdings" pitchFamily="2" charset="2"/>
                <a:buChar char="u"/>
              </a:pPr>
              <a:r>
                <a:rPr lang="en-US" altLang="ja-JP" dirty="0" smtClean="0">
                  <a:solidFill>
                    <a:srgbClr val="FF0000"/>
                  </a:solidFill>
                  <a:latin typeface="Agilent TT Cond" pitchFamily="34" charset="0"/>
                </a:rPr>
                <a:t>Write = DQ and DQS are out phase by 90deg</a:t>
              </a:r>
              <a:r>
                <a:rPr lang="ja-JP" altLang="en-US" smtClean="0">
                  <a:solidFill>
                    <a:srgbClr val="FF0000"/>
                  </a:solidFill>
                  <a:latin typeface="Agilent TT Cond" pitchFamily="34" charset="0"/>
                </a:rPr>
                <a:t>  </a:t>
              </a:r>
              <a:endParaRPr lang="ja-JP" altLang="en-US">
                <a:solidFill>
                  <a:srgbClr val="FF0000"/>
                </a:solidFill>
                <a:latin typeface="Agilent TT Cond" pitchFamily="34" charset="0"/>
              </a:endParaRPr>
            </a:p>
          </p:txBody>
        </p:sp>
        <p:sp>
          <p:nvSpPr>
            <p:cNvPr id="17" name="Line 15"/>
            <p:cNvSpPr>
              <a:spLocks noChangeShapeType="1"/>
            </p:cNvSpPr>
            <p:nvPr/>
          </p:nvSpPr>
          <p:spPr bwMode="auto">
            <a:xfrm>
              <a:off x="3575" y="1416"/>
              <a:ext cx="0" cy="1134"/>
            </a:xfrm>
            <a:prstGeom prst="line">
              <a:avLst/>
            </a:prstGeom>
            <a:noFill/>
            <a:ln w="38100">
              <a:solidFill>
                <a:srgbClr val="0000FF"/>
              </a:solidFill>
              <a:prstDash val="dash"/>
              <a:round/>
              <a:headEnd/>
              <a:tailEnd type="triangle" w="med" len="med"/>
            </a:ln>
            <a:effectLst>
              <a:glow rad="63500">
                <a:schemeClr val="accent1">
                  <a:satMod val="175000"/>
                  <a:alpha val="40000"/>
                </a:schemeClr>
              </a:glow>
            </a:effectLst>
          </p:spPr>
          <p:txBody>
            <a:bodyPr/>
            <a:lstStyle/>
            <a:p>
              <a:endParaRPr lang="en-US">
                <a:latin typeface="Agilent TT Cond" pitchFamily="34" charset="0"/>
              </a:endParaRPr>
            </a:p>
          </p:txBody>
        </p:sp>
        <p:sp>
          <p:nvSpPr>
            <p:cNvPr id="18" name="Line 16"/>
            <p:cNvSpPr>
              <a:spLocks noChangeShapeType="1"/>
            </p:cNvSpPr>
            <p:nvPr/>
          </p:nvSpPr>
          <p:spPr bwMode="auto">
            <a:xfrm>
              <a:off x="3747" y="1422"/>
              <a:ext cx="0" cy="1134"/>
            </a:xfrm>
            <a:prstGeom prst="line">
              <a:avLst/>
            </a:prstGeom>
            <a:noFill/>
            <a:ln w="38100">
              <a:solidFill>
                <a:srgbClr val="0000FF"/>
              </a:solidFill>
              <a:prstDash val="dash"/>
              <a:round/>
              <a:headEnd/>
              <a:tailEnd type="triangle" w="med" len="med"/>
            </a:ln>
            <a:effectLst>
              <a:glow rad="63500">
                <a:schemeClr val="accent1">
                  <a:satMod val="175000"/>
                  <a:alpha val="40000"/>
                </a:schemeClr>
              </a:glow>
            </a:effectLst>
          </p:spPr>
          <p:txBody>
            <a:bodyPr/>
            <a:lstStyle/>
            <a:p>
              <a:endParaRPr lang="en-US">
                <a:latin typeface="Agilent TT Cond" pitchFamily="34" charset="0"/>
              </a:endParaRPr>
            </a:p>
          </p:txBody>
        </p:sp>
        <p:sp>
          <p:nvSpPr>
            <p:cNvPr id="19" name="Line 17"/>
            <p:cNvSpPr>
              <a:spLocks noChangeShapeType="1"/>
            </p:cNvSpPr>
            <p:nvPr/>
          </p:nvSpPr>
          <p:spPr bwMode="auto">
            <a:xfrm>
              <a:off x="4577" y="1423"/>
              <a:ext cx="0" cy="1134"/>
            </a:xfrm>
            <a:prstGeom prst="line">
              <a:avLst/>
            </a:prstGeom>
            <a:noFill/>
            <a:ln w="38100">
              <a:solidFill>
                <a:srgbClr val="FF0000"/>
              </a:solidFill>
              <a:prstDash val="dash"/>
              <a:round/>
              <a:headEnd/>
              <a:tailEnd type="triangle" w="med" len="med"/>
            </a:ln>
            <a:effectLst>
              <a:glow rad="63500">
                <a:schemeClr val="accent6">
                  <a:satMod val="175000"/>
                  <a:alpha val="40000"/>
                </a:schemeClr>
              </a:glow>
            </a:effectLst>
          </p:spPr>
          <p:txBody>
            <a:bodyPr/>
            <a:lstStyle/>
            <a:p>
              <a:endParaRPr lang="en-US">
                <a:latin typeface="Agilent TT Cond" pitchFamily="34" charset="0"/>
              </a:endParaRPr>
            </a:p>
          </p:txBody>
        </p:sp>
        <p:sp>
          <p:nvSpPr>
            <p:cNvPr id="20" name="Line 18"/>
            <p:cNvSpPr>
              <a:spLocks noChangeShapeType="1"/>
            </p:cNvSpPr>
            <p:nvPr/>
          </p:nvSpPr>
          <p:spPr bwMode="auto">
            <a:xfrm flipH="1">
              <a:off x="4742" y="1431"/>
              <a:ext cx="6" cy="1123"/>
            </a:xfrm>
            <a:prstGeom prst="line">
              <a:avLst/>
            </a:prstGeom>
            <a:noFill/>
            <a:ln w="38100">
              <a:solidFill>
                <a:srgbClr val="FF0000"/>
              </a:solidFill>
              <a:prstDash val="dash"/>
              <a:round/>
              <a:headEnd/>
              <a:tailEnd type="triangle" w="med" len="med"/>
            </a:ln>
            <a:effectLst>
              <a:glow rad="63500">
                <a:schemeClr val="accent6">
                  <a:satMod val="175000"/>
                  <a:alpha val="40000"/>
                </a:schemeClr>
              </a:glow>
            </a:effectLst>
          </p:spPr>
          <p:txBody>
            <a:bodyPr/>
            <a:lstStyle/>
            <a:p>
              <a:endParaRPr lang="en-US">
                <a:latin typeface="Agilent TT Cond" pitchFamily="34" charset="0"/>
              </a:endParaRPr>
            </a:p>
          </p:txBody>
        </p:sp>
      </p:grpSp>
      <p:sp>
        <p:nvSpPr>
          <p:cNvPr id="21" name="Text Box 23"/>
          <p:cNvSpPr txBox="1">
            <a:spLocks noChangeArrowheads="1"/>
          </p:cNvSpPr>
          <p:nvPr/>
        </p:nvSpPr>
        <p:spPr bwMode="auto">
          <a:xfrm>
            <a:off x="2576945" y="5590609"/>
            <a:ext cx="6320724" cy="584775"/>
          </a:xfrm>
          <a:prstGeom prst="rect">
            <a:avLst/>
          </a:prstGeom>
          <a:noFill/>
          <a:ln w="19050">
            <a:solidFill>
              <a:srgbClr val="FFCC00"/>
            </a:solidFill>
            <a:miter lim="800000"/>
            <a:headEnd/>
            <a:tailEnd/>
          </a:ln>
          <a:effectLst/>
        </p:spPr>
        <p:txBody>
          <a:bodyPr wrap="square">
            <a:spAutoFit/>
          </a:bodyPr>
          <a:lstStyle/>
          <a:p>
            <a:r>
              <a:rPr lang="en-US" altLang="ja-JP" sz="1600" dirty="0" smtClean="0">
                <a:latin typeface="Agilent TT Cond" pitchFamily="34" charset="0"/>
              </a:rPr>
              <a:t>The delay from the issue of command to data burst is called latency</a:t>
            </a:r>
            <a:endParaRPr lang="ja-JP" altLang="en-US" sz="1600">
              <a:latin typeface="Agilent TT Cond" pitchFamily="34" charset="0"/>
            </a:endParaRPr>
          </a:p>
          <a:p>
            <a:r>
              <a:rPr lang="en-US" altLang="ja-JP" sz="1600" dirty="0">
                <a:latin typeface="Agilent TT Cond" pitchFamily="34" charset="0"/>
              </a:rPr>
              <a:t>RL=Read Latency, WL=Write Latency, AL=Additive Latency, CL=CAS Latency </a:t>
            </a:r>
          </a:p>
        </p:txBody>
      </p:sp>
      <p:grpSp>
        <p:nvGrpSpPr>
          <p:cNvPr id="32" name="Group 31"/>
          <p:cNvGrpSpPr/>
          <p:nvPr/>
        </p:nvGrpSpPr>
        <p:grpSpPr>
          <a:xfrm>
            <a:off x="36945" y="4378034"/>
            <a:ext cx="2484581" cy="2392144"/>
            <a:chOff x="36945" y="4378034"/>
            <a:chExt cx="2484581" cy="2392144"/>
          </a:xfrm>
        </p:grpSpPr>
        <p:pic>
          <p:nvPicPr>
            <p:cNvPr id="3074" name="Picture 2"/>
            <p:cNvPicPr>
              <a:picLocks noChangeAspect="1" noChangeArrowheads="1"/>
            </p:cNvPicPr>
            <p:nvPr/>
          </p:nvPicPr>
          <p:blipFill>
            <a:blip r:embed="rId3" cstate="print"/>
            <a:srcRect/>
            <a:stretch>
              <a:fillRect/>
            </a:stretch>
          </p:blipFill>
          <p:spPr bwMode="auto">
            <a:xfrm>
              <a:off x="36945" y="4378034"/>
              <a:ext cx="2484581" cy="2387978"/>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25" name="Straight Connector 24"/>
            <p:cNvCxnSpPr/>
            <p:nvPr/>
          </p:nvCxnSpPr>
          <p:spPr>
            <a:xfrm flipV="1">
              <a:off x="314036" y="4488873"/>
              <a:ext cx="1293091"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18660" y="6525417"/>
              <a:ext cx="1293091"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23284" y="6770177"/>
              <a:ext cx="1293091"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07869" y="5359462"/>
              <a:ext cx="1560042" cy="400110"/>
            </a:xfrm>
            <a:prstGeom prst="rect">
              <a:avLst/>
            </a:prstGeom>
          </p:spPr>
          <p:txBody>
            <a:bodyPr wrap="none">
              <a:spAutoFit/>
            </a:bodyPr>
            <a:lstStyle/>
            <a:p>
              <a:r>
                <a:rPr lang="en-US" altLang="ja-JP" sz="2000" b="1" dirty="0" smtClean="0">
                  <a:solidFill>
                    <a:srgbClr val="FFFF00"/>
                  </a:solidFill>
                  <a:effectLst>
                    <a:glow rad="228600">
                      <a:schemeClr val="accent4">
                        <a:satMod val="175000"/>
                        <a:alpha val="40000"/>
                      </a:schemeClr>
                    </a:glow>
                  </a:effectLst>
                  <a:latin typeface="Agilent TT Cond" pitchFamily="34" charset="0"/>
                </a:rPr>
                <a:t>MRS decode </a:t>
              </a:r>
              <a:endParaRPr lang="ja-JP" altLang="en-US" sz="2000">
                <a:solidFill>
                  <a:srgbClr val="FFFF00"/>
                </a:solidFill>
                <a:effectLst>
                  <a:glow rad="228600">
                    <a:schemeClr val="accent4">
                      <a:satMod val="175000"/>
                      <a:alpha val="40000"/>
                    </a:schemeClr>
                  </a:glo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dissolv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Offline Lab #3:  Using MRS Offline Data</a:t>
            </a:r>
            <a:endParaRPr kumimoji="1" lang="ja-JP" altLang="en-US"/>
          </a:p>
        </p:txBody>
      </p:sp>
      <p:sp>
        <p:nvSpPr>
          <p:cNvPr id="5"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31</a:t>
            </a:fld>
            <a:endParaRPr lang="en-US" dirty="0"/>
          </a:p>
        </p:txBody>
      </p:sp>
      <p:grpSp>
        <p:nvGrpSpPr>
          <p:cNvPr id="16" name="Group 15"/>
          <p:cNvGrpSpPr/>
          <p:nvPr/>
        </p:nvGrpSpPr>
        <p:grpSpPr>
          <a:xfrm>
            <a:off x="1262743" y="3849189"/>
            <a:ext cx="4145286" cy="2802166"/>
            <a:chOff x="84240" y="897798"/>
            <a:chExt cx="5234821" cy="3498034"/>
          </a:xfrm>
        </p:grpSpPr>
        <p:pic>
          <p:nvPicPr>
            <p:cNvPr id="6" name="Picture 3"/>
            <p:cNvPicPr>
              <a:picLocks noChangeAspect="1" noChangeArrowheads="1"/>
            </p:cNvPicPr>
            <p:nvPr/>
          </p:nvPicPr>
          <p:blipFill>
            <a:blip r:embed="rId2" cstate="print"/>
            <a:srcRect/>
            <a:stretch>
              <a:fillRect/>
            </a:stretch>
          </p:blipFill>
          <p:spPr bwMode="auto">
            <a:xfrm>
              <a:off x="84240" y="897798"/>
              <a:ext cx="5234821" cy="349803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Rectangle 12"/>
            <p:cNvSpPr/>
            <p:nvPr/>
          </p:nvSpPr>
          <p:spPr bwMode="auto">
            <a:xfrm>
              <a:off x="1201262" y="2438271"/>
              <a:ext cx="1791319" cy="415765"/>
            </a:xfrm>
            <a:prstGeom prst="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4" name="Rectangle 13"/>
            <p:cNvSpPr/>
            <p:nvPr/>
          </p:nvSpPr>
          <p:spPr bwMode="auto">
            <a:xfrm>
              <a:off x="3837710" y="1503090"/>
              <a:ext cx="1032162" cy="159456"/>
            </a:xfrm>
            <a:prstGeom prst="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grpSp>
      <p:grpSp>
        <p:nvGrpSpPr>
          <p:cNvPr id="15" name="Group 14"/>
          <p:cNvGrpSpPr/>
          <p:nvPr/>
        </p:nvGrpSpPr>
        <p:grpSpPr>
          <a:xfrm>
            <a:off x="5660576" y="1463038"/>
            <a:ext cx="3291840" cy="4931037"/>
            <a:chOff x="5039772" y="763399"/>
            <a:chExt cx="4020337" cy="5935478"/>
          </a:xfrm>
        </p:grpSpPr>
        <p:pic>
          <p:nvPicPr>
            <p:cNvPr id="7" name="Picture 4"/>
            <p:cNvPicPr>
              <a:picLocks noChangeAspect="1" noChangeArrowheads="1"/>
            </p:cNvPicPr>
            <p:nvPr/>
          </p:nvPicPr>
          <p:blipFill>
            <a:blip r:embed="rId3" cstate="print"/>
            <a:srcRect/>
            <a:stretch>
              <a:fillRect/>
            </a:stretch>
          </p:blipFill>
          <p:spPr bwMode="auto">
            <a:xfrm>
              <a:off x="5039772" y="763399"/>
              <a:ext cx="4020337" cy="593547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0" name="Rectangle 9"/>
            <p:cNvSpPr/>
            <p:nvPr/>
          </p:nvSpPr>
          <p:spPr bwMode="auto">
            <a:xfrm>
              <a:off x="6033702" y="5744997"/>
              <a:ext cx="1054995" cy="127000"/>
            </a:xfrm>
            <a:prstGeom prst="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1" name="Rectangle 10"/>
            <p:cNvSpPr/>
            <p:nvPr/>
          </p:nvSpPr>
          <p:spPr bwMode="auto">
            <a:xfrm>
              <a:off x="6035101" y="5521354"/>
              <a:ext cx="1120772" cy="124373"/>
            </a:xfrm>
            <a:prstGeom prst="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sp>
          <p:nvSpPr>
            <p:cNvPr id="12" name="Rectangle 11"/>
            <p:cNvSpPr/>
            <p:nvPr/>
          </p:nvSpPr>
          <p:spPr bwMode="auto">
            <a:xfrm>
              <a:off x="6036499" y="3643617"/>
              <a:ext cx="1421314" cy="114651"/>
            </a:xfrm>
            <a:prstGeom prst="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Narrow" pitchFamily="34" charset="0"/>
              </a:endParaRPr>
            </a:p>
          </p:txBody>
        </p:sp>
      </p:grpSp>
      <p:sp>
        <p:nvSpPr>
          <p:cNvPr id="17" name="Content Placeholder 2"/>
          <p:cNvSpPr>
            <a:spLocks noGrp="1"/>
          </p:cNvSpPr>
          <p:nvPr>
            <p:ph idx="1"/>
          </p:nvPr>
        </p:nvSpPr>
        <p:spPr>
          <a:xfrm>
            <a:off x="228600" y="1454324"/>
            <a:ext cx="8686800" cy="4031187"/>
          </a:xfrm>
        </p:spPr>
        <p:txBody>
          <a:bodyPr>
            <a:normAutofit/>
          </a:bodyPr>
          <a:lstStyle/>
          <a:p>
            <a:pPr lvl="1"/>
            <a:r>
              <a:rPr kumimoji="1" lang="en-US" altLang="ja-JP" sz="2400" dirty="0" smtClean="0"/>
              <a:t>File location</a:t>
            </a:r>
          </a:p>
          <a:p>
            <a:pPr lvl="2"/>
            <a:r>
              <a:rPr kumimoji="1" lang="en-US" altLang="ja-JP" sz="2400" dirty="0" smtClean="0"/>
              <a:t>Desktop </a:t>
            </a:r>
            <a:r>
              <a:rPr kumimoji="1" lang="en-US" altLang="ja-JP" sz="2400" dirty="0" smtClean="0">
                <a:sym typeface="Wingdings" pitchFamily="2" charset="2"/>
              </a:rPr>
              <a:t> </a:t>
            </a:r>
            <a:r>
              <a:rPr kumimoji="1" lang="en-US" altLang="ja-JP" sz="2400" dirty="0" err="1" smtClean="0">
                <a:sym typeface="Wingdings" pitchFamily="2" charset="2"/>
              </a:rPr>
              <a:t>FE_folder</a:t>
            </a:r>
            <a:r>
              <a:rPr kumimoji="1" lang="en-US" altLang="ja-JP" sz="2400" dirty="0" smtClean="0">
                <a:sym typeface="Wingdings" pitchFamily="2" charset="2"/>
              </a:rPr>
              <a:t>  DDR</a:t>
            </a:r>
            <a:endParaRPr kumimoji="1" lang="en-US" altLang="ja-JP" sz="2400" dirty="0" smtClean="0"/>
          </a:p>
          <a:p>
            <a:pPr lvl="1"/>
            <a:endParaRPr kumimoji="1" lang="en-US" altLang="ja-JP" sz="2400" dirty="0" smtClean="0"/>
          </a:p>
          <a:p>
            <a:pPr lvl="1"/>
            <a:r>
              <a:rPr kumimoji="1" lang="en-US" altLang="ja-JP" sz="2400" dirty="0" smtClean="0"/>
              <a:t>Offline .ala file to use.  Double click it to open</a:t>
            </a:r>
          </a:p>
          <a:p>
            <a:pPr lvl="2"/>
            <a:r>
              <a:rPr kumimoji="1" lang="en-US" altLang="ja-JP" sz="2400" dirty="0" smtClean="0"/>
              <a:t>MRS_Demo.ala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Making Engineer’s DDR Debugging Life Easer: </a:t>
            </a:r>
            <a:r>
              <a:rPr lang="en-US" dirty="0" smtClean="0"/>
              <a:t/>
            </a:r>
            <a:br>
              <a:rPr lang="en-US" dirty="0" smtClean="0"/>
            </a:br>
            <a:r>
              <a:rPr lang="en-US" dirty="0" smtClean="0">
                <a:solidFill>
                  <a:srgbClr val="0000FF"/>
                </a:solidFill>
              </a:rPr>
              <a:t>Unique B4622A DDR2/3 Software Solution</a:t>
            </a:r>
            <a:endParaRPr lang="en-US" dirty="0">
              <a:solidFill>
                <a:srgbClr val="0000FF"/>
              </a:solidFill>
            </a:endParaRPr>
          </a:p>
        </p:txBody>
      </p:sp>
      <p:sp>
        <p:nvSpPr>
          <p:cNvPr id="3" name="Content Placeholder 2"/>
          <p:cNvSpPr>
            <a:spLocks noGrp="1"/>
          </p:cNvSpPr>
          <p:nvPr>
            <p:ph idx="1"/>
          </p:nvPr>
        </p:nvSpPr>
        <p:spPr>
          <a:xfrm>
            <a:off x="169178" y="1187318"/>
            <a:ext cx="8688387" cy="4560888"/>
          </a:xfrm>
        </p:spPr>
        <p:txBody>
          <a:bodyPr/>
          <a:lstStyle/>
          <a:p>
            <a:r>
              <a:rPr lang="en-US" dirty="0" smtClean="0"/>
              <a:t>B4622A DDR2/3 Protocol Compliance and Analysis Tool</a:t>
            </a:r>
          </a:p>
          <a:p>
            <a:endParaRPr lang="en-US" dirty="0"/>
          </a:p>
        </p:txBody>
      </p:sp>
      <p:sp>
        <p:nvSpPr>
          <p:cNvPr id="8" name="TextBox 7"/>
          <p:cNvSpPr txBox="1"/>
          <p:nvPr/>
        </p:nvSpPr>
        <p:spPr>
          <a:xfrm>
            <a:off x="253430" y="1668307"/>
            <a:ext cx="4953000" cy="1692771"/>
          </a:xfrm>
          <a:prstGeom prst="rect">
            <a:avLst/>
          </a:prstGeom>
          <a:noFill/>
        </p:spPr>
        <p:txBody>
          <a:bodyPr wrap="square" rtlCol="0">
            <a:spAutoFit/>
          </a:bodyPr>
          <a:lstStyle/>
          <a:p>
            <a:r>
              <a:rPr lang="en-US" sz="1800" b="1" dirty="0" smtClean="0">
                <a:latin typeface="Agilent TT Cond" pitchFamily="34" charset="0"/>
              </a:rPr>
              <a:t>DDR2/3 Protocol Violation check</a:t>
            </a:r>
          </a:p>
          <a:p>
            <a:pPr lvl="1">
              <a:buFont typeface="Arial" pitchFamily="34" charset="0"/>
              <a:buChar char="•"/>
            </a:pPr>
            <a:r>
              <a:rPr lang="en-US" sz="1800" dirty="0" smtClean="0">
                <a:latin typeface="Agilent TT Cond" pitchFamily="34" charset="0"/>
              </a:rPr>
              <a:t> Same framework as the Scope Compliance tool. </a:t>
            </a:r>
          </a:p>
          <a:p>
            <a:pPr lvl="1"/>
            <a:endParaRPr lang="en-US" sz="1800" dirty="0" smtClean="0">
              <a:latin typeface="Agilent TT Cond" pitchFamily="34" charset="0"/>
            </a:endParaRPr>
          </a:p>
          <a:p>
            <a:endParaRPr lang="en-US" sz="3200" dirty="0">
              <a:latin typeface="Agilent TT Cond" pitchFamily="34" charset="0"/>
            </a:endParaRPr>
          </a:p>
        </p:txBody>
      </p:sp>
      <p:sp>
        <p:nvSpPr>
          <p:cNvPr id="9" name="TextBox 8"/>
          <p:cNvSpPr txBox="1"/>
          <p:nvPr/>
        </p:nvSpPr>
        <p:spPr>
          <a:xfrm>
            <a:off x="280332" y="2614235"/>
            <a:ext cx="4165833" cy="1692771"/>
          </a:xfrm>
          <a:prstGeom prst="rect">
            <a:avLst/>
          </a:prstGeom>
          <a:noFill/>
        </p:spPr>
        <p:txBody>
          <a:bodyPr wrap="square" rtlCol="0">
            <a:spAutoFit/>
          </a:bodyPr>
          <a:lstStyle/>
          <a:p>
            <a:r>
              <a:rPr lang="en-US" sz="1800" b="1" dirty="0" smtClean="0">
                <a:latin typeface="Agilent TT Cond" pitchFamily="34" charset="0"/>
              </a:rPr>
              <a:t>Performance Analysis</a:t>
            </a:r>
          </a:p>
          <a:p>
            <a:pPr lvl="1">
              <a:buFont typeface="Arial" pitchFamily="34" charset="0"/>
              <a:buChar char="•"/>
            </a:pPr>
            <a:r>
              <a:rPr lang="en-US" sz="1800" dirty="0" smtClean="0">
                <a:latin typeface="Agilent TT Cond" pitchFamily="34" charset="0"/>
              </a:rPr>
              <a:t> Provides bus statistic information. </a:t>
            </a:r>
          </a:p>
          <a:p>
            <a:pPr lvl="1">
              <a:buFont typeface="Arial" pitchFamily="34" charset="0"/>
              <a:buChar char="•"/>
            </a:pPr>
            <a:r>
              <a:rPr lang="en-US" sz="1800" dirty="0" smtClean="0">
                <a:latin typeface="Agilent TT Cond" pitchFamily="34" charset="0"/>
              </a:rPr>
              <a:t> Provides histogram view on number of access at a specific memory address</a:t>
            </a:r>
          </a:p>
          <a:p>
            <a:endParaRPr lang="en-US" sz="3200" dirty="0">
              <a:latin typeface="Agilent TT Cond" pitchFamily="34" charset="0"/>
            </a:endParaRPr>
          </a:p>
        </p:txBody>
      </p:sp>
      <p:sp>
        <p:nvSpPr>
          <p:cNvPr id="10" name="TextBox 9"/>
          <p:cNvSpPr txBox="1"/>
          <p:nvPr/>
        </p:nvSpPr>
        <p:spPr>
          <a:xfrm>
            <a:off x="4551457" y="3495036"/>
            <a:ext cx="4456048" cy="1415772"/>
          </a:xfrm>
          <a:prstGeom prst="rect">
            <a:avLst/>
          </a:prstGeom>
          <a:noFill/>
        </p:spPr>
        <p:txBody>
          <a:bodyPr wrap="square" rtlCol="0">
            <a:spAutoFit/>
          </a:bodyPr>
          <a:lstStyle/>
          <a:p>
            <a:r>
              <a:rPr lang="en-US" sz="1800" b="1" dirty="0" smtClean="0">
                <a:latin typeface="Agilent TT Cond" pitchFamily="34" charset="0"/>
              </a:rPr>
              <a:t>DDR2/3 Trigger setup</a:t>
            </a:r>
          </a:p>
          <a:p>
            <a:pPr lvl="1">
              <a:buFont typeface="Arial" pitchFamily="34" charset="0"/>
              <a:buChar char="•"/>
            </a:pPr>
            <a:r>
              <a:rPr lang="en-US" sz="1800" dirty="0" smtClean="0">
                <a:latin typeface="Agilent TT Cond" pitchFamily="34" charset="0"/>
              </a:rPr>
              <a:t> Enable automation of creating trigger on physical address</a:t>
            </a:r>
          </a:p>
          <a:p>
            <a:endParaRPr lang="en-US" sz="3200" dirty="0">
              <a:latin typeface="Agilent TT Cond" pitchFamily="34" charset="0"/>
            </a:endParaRPr>
          </a:p>
        </p:txBody>
      </p:sp>
      <p:grpSp>
        <p:nvGrpSpPr>
          <p:cNvPr id="4" name="Group 41"/>
          <p:cNvGrpSpPr/>
          <p:nvPr/>
        </p:nvGrpSpPr>
        <p:grpSpPr>
          <a:xfrm>
            <a:off x="204132" y="3756244"/>
            <a:ext cx="4256713" cy="2539079"/>
            <a:chOff x="204132" y="3677863"/>
            <a:chExt cx="4256713" cy="2539079"/>
          </a:xfrm>
        </p:grpSpPr>
        <p:pic>
          <p:nvPicPr>
            <p:cNvPr id="14" name="Picture 13"/>
            <p:cNvPicPr/>
            <p:nvPr/>
          </p:nvPicPr>
          <p:blipFill>
            <a:blip r:embed="rId2" cstate="print"/>
            <a:srcRect/>
            <a:stretch>
              <a:fillRect/>
            </a:stretch>
          </p:blipFill>
          <p:spPr bwMode="auto">
            <a:xfrm>
              <a:off x="204132" y="3721217"/>
              <a:ext cx="2743200" cy="1981200"/>
            </a:xfrm>
            <a:prstGeom prst="rect">
              <a:avLst/>
            </a:prstGeom>
            <a:noFill/>
            <a:ln w="9525">
              <a:noFill/>
              <a:miter lim="800000"/>
              <a:headEnd/>
              <a:tailEnd/>
            </a:ln>
          </p:spPr>
        </p:pic>
        <p:pic>
          <p:nvPicPr>
            <p:cNvPr id="15" name="Picture 14"/>
            <p:cNvPicPr/>
            <p:nvPr/>
          </p:nvPicPr>
          <p:blipFill>
            <a:blip r:embed="rId3" cstate="print"/>
            <a:srcRect/>
            <a:stretch>
              <a:fillRect/>
            </a:stretch>
          </p:blipFill>
          <p:spPr bwMode="auto">
            <a:xfrm>
              <a:off x="2174845" y="4159542"/>
              <a:ext cx="2286000" cy="2057400"/>
            </a:xfrm>
            <a:prstGeom prst="rect">
              <a:avLst/>
            </a:prstGeom>
            <a:noFill/>
            <a:ln w="9525">
              <a:noFill/>
              <a:miter lim="800000"/>
              <a:headEnd/>
              <a:tailEnd/>
            </a:ln>
          </p:spPr>
        </p:pic>
        <p:sp>
          <p:nvSpPr>
            <p:cNvPr id="18" name="Notched Right Arrow 17"/>
            <p:cNvSpPr/>
            <p:nvPr/>
          </p:nvSpPr>
          <p:spPr bwMode="auto">
            <a:xfrm rot="5400000">
              <a:off x="3201365" y="3735621"/>
              <a:ext cx="431800" cy="316284"/>
            </a:xfrm>
            <a:prstGeom prst="notched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gilent TT Cond" pitchFamily="34" charset="0"/>
              </a:endParaRPr>
            </a:p>
          </p:txBody>
        </p:sp>
      </p:grpSp>
      <p:grpSp>
        <p:nvGrpSpPr>
          <p:cNvPr id="5" name="Group 40"/>
          <p:cNvGrpSpPr/>
          <p:nvPr/>
        </p:nvGrpSpPr>
        <p:grpSpPr>
          <a:xfrm>
            <a:off x="4066672" y="1551354"/>
            <a:ext cx="4883018" cy="2110500"/>
            <a:chOff x="4066672" y="1351047"/>
            <a:chExt cx="4883018" cy="2110500"/>
          </a:xfrm>
        </p:grpSpPr>
        <p:pic>
          <p:nvPicPr>
            <p:cNvPr id="12" name="Picture 105" descr="image003"/>
            <p:cNvPicPr>
              <a:picLocks noChangeAspect="1" noChangeArrowheads="1"/>
            </p:cNvPicPr>
            <p:nvPr/>
          </p:nvPicPr>
          <p:blipFill>
            <a:blip r:embed="rId4" cstate="print"/>
            <a:srcRect/>
            <a:stretch>
              <a:fillRect/>
            </a:stretch>
          </p:blipFill>
          <p:spPr bwMode="auto">
            <a:xfrm>
              <a:off x="5038462" y="1351047"/>
              <a:ext cx="2242447" cy="1884075"/>
            </a:xfrm>
            <a:prstGeom prst="rect">
              <a:avLst/>
            </a:prstGeom>
            <a:noFill/>
            <a:ln w="9525">
              <a:noFill/>
              <a:miter lim="800000"/>
              <a:headEnd/>
              <a:tailEnd/>
            </a:ln>
          </p:spPr>
        </p:pic>
        <p:pic>
          <p:nvPicPr>
            <p:cNvPr id="13" name="Picture 3" descr="image001"/>
            <p:cNvPicPr>
              <a:picLocks noChangeAspect="1" noChangeArrowheads="1"/>
            </p:cNvPicPr>
            <p:nvPr/>
          </p:nvPicPr>
          <p:blipFill>
            <a:blip r:embed="rId5" cstate="print"/>
            <a:srcRect/>
            <a:stretch>
              <a:fillRect/>
            </a:stretch>
          </p:blipFill>
          <p:spPr bwMode="auto">
            <a:xfrm>
              <a:off x="6695812" y="1549166"/>
              <a:ext cx="2253878" cy="1912381"/>
            </a:xfrm>
            <a:prstGeom prst="rect">
              <a:avLst/>
            </a:prstGeom>
            <a:noFill/>
            <a:ln w="9525">
              <a:noFill/>
              <a:miter lim="800000"/>
              <a:headEnd/>
              <a:tailEnd/>
            </a:ln>
          </p:spPr>
        </p:pic>
        <p:sp>
          <p:nvSpPr>
            <p:cNvPr id="19" name="Notched Right Arrow 18"/>
            <p:cNvSpPr/>
            <p:nvPr/>
          </p:nvSpPr>
          <p:spPr bwMode="auto">
            <a:xfrm>
              <a:off x="4066672" y="1654139"/>
              <a:ext cx="926567" cy="263829"/>
            </a:xfrm>
            <a:prstGeom prst="notched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gilent TT Cond" pitchFamily="34" charset="0"/>
              </a:endParaRPr>
            </a:p>
          </p:txBody>
        </p:sp>
      </p:grpSp>
      <p:grpSp>
        <p:nvGrpSpPr>
          <p:cNvPr id="6" name="Group 42"/>
          <p:cNvGrpSpPr/>
          <p:nvPr/>
        </p:nvGrpSpPr>
        <p:grpSpPr>
          <a:xfrm>
            <a:off x="4572000" y="4145583"/>
            <a:ext cx="4419600" cy="2642319"/>
            <a:chOff x="4572000" y="3945276"/>
            <a:chExt cx="4419600" cy="2642319"/>
          </a:xfrm>
        </p:grpSpPr>
        <p:pic>
          <p:nvPicPr>
            <p:cNvPr id="16" name="Picture 15"/>
            <p:cNvPicPr/>
            <p:nvPr/>
          </p:nvPicPr>
          <p:blipFill>
            <a:blip r:embed="rId6" cstate="print"/>
            <a:srcRect/>
            <a:stretch>
              <a:fillRect/>
            </a:stretch>
          </p:blipFill>
          <p:spPr bwMode="auto">
            <a:xfrm>
              <a:off x="4572000" y="4193571"/>
              <a:ext cx="3124200" cy="1143000"/>
            </a:xfrm>
            <a:prstGeom prst="rect">
              <a:avLst/>
            </a:prstGeom>
            <a:noFill/>
            <a:ln w="9525">
              <a:noFill/>
              <a:miter lim="800000"/>
              <a:headEnd/>
              <a:tailEnd/>
            </a:ln>
          </p:spPr>
        </p:pic>
        <p:pic>
          <p:nvPicPr>
            <p:cNvPr id="17" name="Picture 16"/>
            <p:cNvPicPr/>
            <p:nvPr/>
          </p:nvPicPr>
          <p:blipFill>
            <a:blip r:embed="rId7" cstate="print"/>
            <a:srcRect/>
            <a:stretch>
              <a:fillRect/>
            </a:stretch>
          </p:blipFill>
          <p:spPr bwMode="auto">
            <a:xfrm>
              <a:off x="5943600" y="4682595"/>
              <a:ext cx="3048000" cy="1905000"/>
            </a:xfrm>
            <a:prstGeom prst="rect">
              <a:avLst/>
            </a:prstGeom>
            <a:noFill/>
            <a:ln w="9525">
              <a:noFill/>
              <a:miter lim="800000"/>
              <a:headEnd/>
              <a:tailEnd/>
            </a:ln>
          </p:spPr>
        </p:pic>
        <p:sp>
          <p:nvSpPr>
            <p:cNvPr id="20" name="Notched Right Arrow 19"/>
            <p:cNvSpPr/>
            <p:nvPr/>
          </p:nvSpPr>
          <p:spPr bwMode="auto">
            <a:xfrm rot="5400000">
              <a:off x="7791664" y="4154612"/>
              <a:ext cx="688369" cy="269697"/>
            </a:xfrm>
            <a:prstGeom prst="notched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gilent TT Cond" pitchFamily="34" charset="0"/>
              </a:endParaRPr>
            </a:p>
          </p:txBody>
        </p:sp>
      </p:grpSp>
      <p:sp>
        <p:nvSpPr>
          <p:cNvPr id="21" name="TextBox 20"/>
          <p:cNvSpPr txBox="1"/>
          <p:nvPr/>
        </p:nvSpPr>
        <p:spPr>
          <a:xfrm>
            <a:off x="66152" y="1668533"/>
            <a:ext cx="290464" cy="369332"/>
          </a:xfrm>
          <a:prstGeom prst="rect">
            <a:avLst/>
          </a:prstGeom>
          <a:noFill/>
        </p:spPr>
        <p:txBody>
          <a:bodyPr wrap="none" rtlCol="0">
            <a:spAutoFit/>
          </a:bodyPr>
          <a:lstStyle/>
          <a:p>
            <a:r>
              <a:rPr lang="en-US" sz="1800" b="1" dirty="0" smtClean="0">
                <a:solidFill>
                  <a:srgbClr val="C00000"/>
                </a:solidFill>
                <a:latin typeface="Agilent TT Cond" pitchFamily="34" charset="0"/>
              </a:rPr>
              <a:t>1</a:t>
            </a:r>
            <a:endParaRPr lang="en-US" sz="1800" b="1" dirty="0">
              <a:solidFill>
                <a:srgbClr val="C00000"/>
              </a:solidFill>
              <a:latin typeface="Agilent TT Cond" pitchFamily="34" charset="0"/>
            </a:endParaRPr>
          </a:p>
        </p:txBody>
      </p:sp>
      <p:sp>
        <p:nvSpPr>
          <p:cNvPr id="22" name="TextBox 21"/>
          <p:cNvSpPr txBox="1"/>
          <p:nvPr/>
        </p:nvSpPr>
        <p:spPr>
          <a:xfrm>
            <a:off x="92018" y="2617553"/>
            <a:ext cx="290464" cy="369332"/>
          </a:xfrm>
          <a:prstGeom prst="rect">
            <a:avLst/>
          </a:prstGeom>
          <a:noFill/>
        </p:spPr>
        <p:txBody>
          <a:bodyPr wrap="none" rtlCol="0">
            <a:spAutoFit/>
          </a:bodyPr>
          <a:lstStyle/>
          <a:p>
            <a:r>
              <a:rPr lang="en-US" sz="1800" b="1" dirty="0" smtClean="0">
                <a:solidFill>
                  <a:srgbClr val="C00000"/>
                </a:solidFill>
                <a:latin typeface="Agilent TT Cond" pitchFamily="34" charset="0"/>
              </a:rPr>
              <a:t>2</a:t>
            </a:r>
            <a:endParaRPr lang="en-US" sz="1800" b="1" dirty="0">
              <a:solidFill>
                <a:srgbClr val="C00000"/>
              </a:solidFill>
              <a:latin typeface="Agilent TT Cond" pitchFamily="34" charset="0"/>
            </a:endParaRPr>
          </a:p>
        </p:txBody>
      </p:sp>
      <p:sp>
        <p:nvSpPr>
          <p:cNvPr id="23" name="TextBox 22"/>
          <p:cNvSpPr txBox="1"/>
          <p:nvPr/>
        </p:nvSpPr>
        <p:spPr>
          <a:xfrm>
            <a:off x="4394949" y="3496599"/>
            <a:ext cx="290464" cy="369332"/>
          </a:xfrm>
          <a:prstGeom prst="rect">
            <a:avLst/>
          </a:prstGeom>
          <a:noFill/>
        </p:spPr>
        <p:txBody>
          <a:bodyPr wrap="none" rtlCol="0">
            <a:spAutoFit/>
          </a:bodyPr>
          <a:lstStyle/>
          <a:p>
            <a:r>
              <a:rPr lang="en-US" sz="1800" b="1" dirty="0" smtClean="0">
                <a:solidFill>
                  <a:srgbClr val="C00000"/>
                </a:solidFill>
                <a:latin typeface="Agilent TT Cond" pitchFamily="34" charset="0"/>
              </a:rPr>
              <a:t>3</a:t>
            </a:r>
            <a:endParaRPr lang="en-US" sz="1800" b="1" dirty="0">
              <a:solidFill>
                <a:srgbClr val="C00000"/>
              </a:solidFill>
              <a:latin typeface="Agilent TT Cond" pitchFamily="34" charset="0"/>
            </a:endParaRPr>
          </a:p>
        </p:txBody>
      </p:sp>
      <p:sp>
        <p:nvSpPr>
          <p:cNvPr id="25" name="Slide Number Placeholder 5"/>
          <p:cNvSpPr>
            <a:spLocks noGrp="1"/>
          </p:cNvSpPr>
          <p:nvPr>
            <p:ph type="sldNum" sz="quarter" idx="4294967295"/>
          </p:nvPr>
        </p:nvSpPr>
        <p:spPr>
          <a:xfrm>
            <a:off x="228600" y="6647634"/>
            <a:ext cx="614363" cy="152400"/>
          </a:xfrm>
          <a:prstGeom prst="rect">
            <a:avLst/>
          </a:prstGeom>
        </p:spPr>
        <p:txBody>
          <a:bodyPr/>
          <a:lstStyle/>
          <a:p>
            <a:r>
              <a:rPr lang="en-US" dirty="0">
                <a:latin typeface="Agilent TT Cond" pitchFamily="34" charset="0"/>
              </a:rPr>
              <a:t>Page </a:t>
            </a:r>
            <a:fld id="{93D8D131-2F31-409D-8879-DC0B15FF04B8}" type="slidenum">
              <a:rPr lang="en-US">
                <a:latin typeface="Agilent TT Cond" pitchFamily="34" charset="0"/>
              </a:rPr>
              <a:pPr/>
              <a:t>32</a:t>
            </a:fld>
            <a:endParaRPr lang="en-US" dirty="0">
              <a:latin typeface="Agilent TT Con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B4622A: Protocol Compliance Test</a:t>
            </a:r>
            <a:endParaRPr lang="en-US" dirty="0"/>
          </a:p>
        </p:txBody>
      </p:sp>
      <p:sp>
        <p:nvSpPr>
          <p:cNvPr id="6" name="Slide Number Placeholder 5"/>
          <p:cNvSpPr>
            <a:spLocks noGrp="1"/>
          </p:cNvSpPr>
          <p:nvPr>
            <p:ph type="sldNum" sz="quarter" idx="4294967295"/>
          </p:nvPr>
        </p:nvSpPr>
        <p:spPr>
          <a:xfrm>
            <a:off x="228600" y="6638925"/>
            <a:ext cx="614363" cy="152400"/>
          </a:xfrm>
          <a:prstGeom prst="rect">
            <a:avLst/>
          </a:prstGeom>
        </p:spPr>
        <p:txBody>
          <a:bodyPr/>
          <a:lstStyle/>
          <a:p>
            <a:r>
              <a:rPr lang="en-US" smtClean="0">
                <a:latin typeface="Agilent TT Cond" pitchFamily="34" charset="0"/>
              </a:rPr>
              <a:t>Page </a:t>
            </a:r>
            <a:fld id="{124DB70C-ED06-4D3D-824E-1B4CBC8CB530}" type="slidenum">
              <a:rPr lang="en-US" smtClean="0">
                <a:latin typeface="Agilent TT Cond" pitchFamily="34" charset="0"/>
              </a:rPr>
              <a:pPr/>
              <a:t>33</a:t>
            </a:fld>
            <a:endParaRPr lang="en-US">
              <a:latin typeface="Agilent TT Cond"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28600" y="817418"/>
            <a:ext cx="4495800" cy="4566269"/>
          </a:xfrm>
          <a:prstGeom prst="rect">
            <a:avLst/>
          </a:prstGeom>
          <a:noFill/>
          <a:ln w="9525">
            <a:noFill/>
            <a:miter lim="800000"/>
            <a:headEnd/>
            <a:tailEnd/>
          </a:ln>
          <a:effectLst/>
        </p:spPr>
      </p:pic>
      <p:sp>
        <p:nvSpPr>
          <p:cNvPr id="8" name="Rectangle 7"/>
          <p:cNvSpPr/>
          <p:nvPr/>
        </p:nvSpPr>
        <p:spPr bwMode="auto">
          <a:xfrm>
            <a:off x="295132" y="1770362"/>
            <a:ext cx="4422468" cy="126522"/>
          </a:xfrm>
          <a:prstGeom prst="rect">
            <a:avLst/>
          </a:prstGeom>
          <a:noFill/>
          <a:ln w="28575" cap="flat" cmpd="sng" algn="ctr">
            <a:solidFill>
              <a:srgbClr val="FF0000"/>
            </a:solidFill>
            <a:prstDash val="solid"/>
            <a:round/>
            <a:headEnd type="none" w="med" len="med"/>
            <a:tailEnd type="none" w="med" len="med"/>
          </a:ln>
          <a:effectLst>
            <a:glow rad="63500">
              <a:schemeClr val="accent6">
                <a:satMod val="175000"/>
                <a:alpha val="40000"/>
              </a:schemeClr>
            </a:glo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gilent TT Cond"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4876800" y="803564"/>
            <a:ext cx="3962400" cy="4580123"/>
          </a:xfrm>
          <a:prstGeom prst="rect">
            <a:avLst/>
          </a:prstGeom>
          <a:noFill/>
          <a:ln w="9525">
            <a:noFill/>
            <a:miter lim="800000"/>
            <a:headEnd/>
            <a:tailEnd/>
          </a:ln>
          <a:effectLst/>
        </p:spPr>
      </p:pic>
      <p:sp>
        <p:nvSpPr>
          <p:cNvPr id="9" name="TextBox 8"/>
          <p:cNvSpPr txBox="1"/>
          <p:nvPr/>
        </p:nvSpPr>
        <p:spPr>
          <a:xfrm>
            <a:off x="154987" y="5459887"/>
            <a:ext cx="3991734" cy="400110"/>
          </a:xfrm>
          <a:prstGeom prst="rect">
            <a:avLst/>
          </a:prstGeom>
          <a:noFill/>
        </p:spPr>
        <p:txBody>
          <a:bodyPr wrap="none" rtlCol="0">
            <a:spAutoFit/>
          </a:bodyPr>
          <a:lstStyle/>
          <a:p>
            <a:r>
              <a:rPr lang="en-US" sz="2000" b="1" dirty="0" smtClean="0">
                <a:solidFill>
                  <a:srgbClr val="0000CC"/>
                </a:solidFill>
                <a:effectLst>
                  <a:outerShdw blurRad="38100" dist="38100" dir="2700000" algn="tl">
                    <a:srgbClr val="000000">
                      <a:alpha val="43137"/>
                    </a:srgbClr>
                  </a:outerShdw>
                </a:effectLst>
                <a:latin typeface="Agilent TT Cond" pitchFamily="34" charset="0"/>
              </a:rPr>
              <a:t>Total of 15 tests: Timing and Protocol</a:t>
            </a:r>
            <a:endParaRPr lang="en-US" sz="2000" b="1" dirty="0">
              <a:solidFill>
                <a:srgbClr val="0000CC"/>
              </a:solidFill>
              <a:effectLst>
                <a:outerShdw blurRad="38100" dist="38100" dir="2700000" algn="tl">
                  <a:srgbClr val="000000">
                    <a:alpha val="43137"/>
                  </a:srgbClr>
                </a:outerShdw>
              </a:effectLst>
              <a:latin typeface="Agilent TT Cond" pitchFamily="34" charset="0"/>
            </a:endParaRPr>
          </a:p>
        </p:txBody>
      </p:sp>
      <p:sp>
        <p:nvSpPr>
          <p:cNvPr id="10" name="TextBox 9"/>
          <p:cNvSpPr txBox="1"/>
          <p:nvPr/>
        </p:nvSpPr>
        <p:spPr>
          <a:xfrm>
            <a:off x="4879387" y="5459887"/>
            <a:ext cx="3738524" cy="400110"/>
          </a:xfrm>
          <a:prstGeom prst="rect">
            <a:avLst/>
          </a:prstGeom>
          <a:noFill/>
        </p:spPr>
        <p:txBody>
          <a:bodyPr wrap="none" rtlCol="0">
            <a:spAutoFit/>
          </a:bodyPr>
          <a:lstStyle/>
          <a:p>
            <a:r>
              <a:rPr lang="en-US" sz="2000" b="1" dirty="0" smtClean="0">
                <a:solidFill>
                  <a:srgbClr val="0000CC"/>
                </a:solidFill>
                <a:effectLst>
                  <a:outerShdw blurRad="38100" dist="38100" dir="2700000" algn="tl">
                    <a:srgbClr val="000000">
                      <a:alpha val="43137"/>
                    </a:srgbClr>
                  </a:outerShdw>
                </a:effectLst>
                <a:latin typeface="Agilent TT Cond" pitchFamily="34" charset="0"/>
              </a:rPr>
              <a:t>HTML Report detailing test results</a:t>
            </a:r>
            <a:endParaRPr lang="en-US" sz="2000" b="1" dirty="0">
              <a:solidFill>
                <a:srgbClr val="0000CC"/>
              </a:solidFill>
              <a:effectLst>
                <a:outerShdw blurRad="38100" dist="38100" dir="2700000" algn="tl">
                  <a:srgbClr val="000000">
                    <a:alpha val="43137"/>
                  </a:srgbClr>
                </a:outerShdw>
              </a:effectLst>
              <a:latin typeface="Agilent TT Cond"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Offline Lab #4  Show and Tell with B4622A</a:t>
            </a:r>
            <a:endParaRPr kumimoji="1" lang="ja-JP" altLang="en-US"/>
          </a:p>
        </p:txBody>
      </p:sp>
      <p:sp>
        <p:nvSpPr>
          <p:cNvPr id="3" name="Content Placeholder 2"/>
          <p:cNvSpPr>
            <a:spLocks noGrp="1"/>
          </p:cNvSpPr>
          <p:nvPr>
            <p:ph idx="1"/>
          </p:nvPr>
        </p:nvSpPr>
        <p:spPr/>
        <p:txBody>
          <a:bodyPr/>
          <a:lstStyle/>
          <a:p>
            <a:pPr lvl="1"/>
            <a:r>
              <a:rPr kumimoji="1" lang="en-US" altLang="ja-JP" sz="2400" dirty="0" smtClean="0"/>
              <a:t>File location</a:t>
            </a:r>
          </a:p>
          <a:p>
            <a:pPr lvl="2"/>
            <a:r>
              <a:rPr kumimoji="1" lang="en-US" altLang="ja-JP" sz="2400" dirty="0" smtClean="0"/>
              <a:t>Desktop </a:t>
            </a:r>
            <a:r>
              <a:rPr kumimoji="1" lang="en-US" altLang="ja-JP" sz="2400" dirty="0" smtClean="0">
                <a:sym typeface="Wingdings" pitchFamily="2" charset="2"/>
              </a:rPr>
              <a:t> </a:t>
            </a:r>
            <a:r>
              <a:rPr kumimoji="1" lang="en-US" altLang="ja-JP" sz="2400" dirty="0" err="1" smtClean="0">
                <a:sym typeface="Wingdings" pitchFamily="2" charset="2"/>
              </a:rPr>
              <a:t>FE_folder</a:t>
            </a:r>
            <a:r>
              <a:rPr kumimoji="1" lang="en-US" altLang="ja-JP" sz="2400" dirty="0" smtClean="0">
                <a:sym typeface="Wingdings" pitchFamily="2" charset="2"/>
              </a:rPr>
              <a:t>  DDR</a:t>
            </a:r>
            <a:endParaRPr kumimoji="1" lang="en-US" altLang="ja-JP" sz="2400" dirty="0" smtClean="0"/>
          </a:p>
          <a:p>
            <a:pPr lvl="1"/>
            <a:endParaRPr kumimoji="1" lang="en-US" altLang="ja-JP" sz="2400" dirty="0" smtClean="0"/>
          </a:p>
          <a:p>
            <a:pPr lvl="1"/>
            <a:r>
              <a:rPr kumimoji="1" lang="en-US" altLang="ja-JP" sz="2400" dirty="0" smtClean="0"/>
              <a:t>Offline .ala file to use.  Double click it to open</a:t>
            </a:r>
          </a:p>
          <a:p>
            <a:pPr lvl="2"/>
            <a:r>
              <a:rPr kumimoji="1" lang="en-US" altLang="ja-JP" sz="2400" dirty="0" smtClean="0"/>
              <a:t>Decoding_Compliance_Demo.ala</a:t>
            </a:r>
          </a:p>
          <a:p>
            <a:endParaRPr kumimoji="1" lang="ja-JP" altLang="en-US"/>
          </a:p>
        </p:txBody>
      </p:sp>
      <p:sp>
        <p:nvSpPr>
          <p:cNvPr id="4"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Rank and Chip Select</a:t>
            </a:r>
            <a:endParaRPr kumimoji="1" lang="ja-JP" altLang="en-US"/>
          </a:p>
        </p:txBody>
      </p:sp>
      <p:pic>
        <p:nvPicPr>
          <p:cNvPr id="4" name="Picture 5" descr="addingmemory2"/>
          <p:cNvPicPr>
            <a:picLocks noChangeAspect="1" noChangeArrowheads="1"/>
          </p:cNvPicPr>
          <p:nvPr/>
        </p:nvPicPr>
        <p:blipFill>
          <a:blip r:embed="rId2" cstate="print"/>
          <a:srcRect/>
          <a:stretch>
            <a:fillRect/>
          </a:stretch>
        </p:blipFill>
        <p:spPr bwMode="auto">
          <a:xfrm rot="2993246">
            <a:off x="5588000" y="1477963"/>
            <a:ext cx="3254375" cy="965200"/>
          </a:xfrm>
          <a:prstGeom prst="rect">
            <a:avLst/>
          </a:prstGeom>
          <a:noFill/>
        </p:spPr>
      </p:pic>
      <p:grpSp>
        <p:nvGrpSpPr>
          <p:cNvPr id="5" name="Group 8"/>
          <p:cNvGrpSpPr>
            <a:grpSpLocks/>
          </p:cNvGrpSpPr>
          <p:nvPr/>
        </p:nvGrpSpPr>
        <p:grpSpPr bwMode="auto">
          <a:xfrm>
            <a:off x="5148263" y="2392363"/>
            <a:ext cx="914400" cy="914400"/>
            <a:chOff x="3833" y="1480"/>
            <a:chExt cx="576" cy="576"/>
          </a:xfrm>
        </p:grpSpPr>
        <p:sp>
          <p:nvSpPr>
            <p:cNvPr id="6" name="Rectangle 6"/>
            <p:cNvSpPr>
              <a:spLocks noChangeArrowheads="1"/>
            </p:cNvSpPr>
            <p:nvPr/>
          </p:nvSpPr>
          <p:spPr bwMode="auto">
            <a:xfrm rot="2983289">
              <a:off x="3833" y="1480"/>
              <a:ext cx="576" cy="576"/>
            </a:xfrm>
            <a:prstGeom prst="rect">
              <a:avLst/>
            </a:prstGeom>
            <a:solidFill>
              <a:schemeClr val="tx1"/>
            </a:solidFill>
            <a:ln w="9525">
              <a:solidFill>
                <a:schemeClr val="tx1"/>
              </a:solidFill>
              <a:miter lim="800000"/>
              <a:headEnd/>
              <a:tailEnd/>
            </a:ln>
            <a:effectLst/>
          </p:spPr>
          <p:txBody>
            <a:bodyPr wrap="none" anchor="ctr"/>
            <a:lstStyle/>
            <a:p>
              <a:endParaRPr lang="en-US">
                <a:latin typeface="Agilent TT Cond" pitchFamily="34" charset="0"/>
              </a:endParaRPr>
            </a:p>
          </p:txBody>
        </p:sp>
        <p:sp>
          <p:nvSpPr>
            <p:cNvPr id="7" name="Text Box 7"/>
            <p:cNvSpPr txBox="1">
              <a:spLocks noChangeArrowheads="1"/>
            </p:cNvSpPr>
            <p:nvPr/>
          </p:nvSpPr>
          <p:spPr bwMode="auto">
            <a:xfrm>
              <a:off x="3833" y="1661"/>
              <a:ext cx="504" cy="174"/>
            </a:xfrm>
            <a:prstGeom prst="rect">
              <a:avLst/>
            </a:prstGeom>
            <a:noFill/>
            <a:ln w="9525">
              <a:noFill/>
              <a:miter lim="800000"/>
              <a:headEnd/>
              <a:tailEnd/>
            </a:ln>
            <a:effectLst/>
          </p:spPr>
          <p:txBody>
            <a:bodyPr wrap="none">
              <a:spAutoFit/>
            </a:bodyPr>
            <a:lstStyle/>
            <a:p>
              <a:r>
                <a:rPr lang="en-US" altLang="ja-JP" sz="1200" b="1">
                  <a:solidFill>
                    <a:schemeClr val="bg1"/>
                  </a:solidFill>
                  <a:latin typeface="Agilent TT Cond" pitchFamily="34" charset="0"/>
                </a:rPr>
                <a:t>Controller</a:t>
              </a:r>
            </a:p>
          </p:txBody>
        </p:sp>
      </p:grpSp>
      <p:grpSp>
        <p:nvGrpSpPr>
          <p:cNvPr id="8" name="Group 26"/>
          <p:cNvGrpSpPr>
            <a:grpSpLocks/>
          </p:cNvGrpSpPr>
          <p:nvPr/>
        </p:nvGrpSpPr>
        <p:grpSpPr bwMode="auto">
          <a:xfrm>
            <a:off x="5630863" y="304800"/>
            <a:ext cx="2605087" cy="2260600"/>
            <a:chOff x="3547" y="192"/>
            <a:chExt cx="1641" cy="1424"/>
          </a:xfrm>
        </p:grpSpPr>
        <p:sp>
          <p:nvSpPr>
            <p:cNvPr id="9" name="Freeform 10"/>
            <p:cNvSpPr>
              <a:spLocks/>
            </p:cNvSpPr>
            <p:nvPr/>
          </p:nvSpPr>
          <p:spPr bwMode="auto">
            <a:xfrm>
              <a:off x="3547" y="344"/>
              <a:ext cx="875" cy="1082"/>
            </a:xfrm>
            <a:custGeom>
              <a:avLst/>
              <a:gdLst/>
              <a:ahLst/>
              <a:cxnLst>
                <a:cxn ang="0">
                  <a:pos x="55" y="1082"/>
                </a:cxn>
                <a:cxn ang="0">
                  <a:pos x="0" y="753"/>
                </a:cxn>
                <a:cxn ang="0">
                  <a:pos x="875" y="0"/>
                </a:cxn>
              </a:cxnLst>
              <a:rect l="0" t="0" r="r" b="b"/>
              <a:pathLst>
                <a:path w="875" h="1082">
                  <a:moveTo>
                    <a:pt x="55" y="1082"/>
                  </a:moveTo>
                  <a:cubicBezTo>
                    <a:pt x="36" y="983"/>
                    <a:pt x="0" y="851"/>
                    <a:pt x="0" y="753"/>
                  </a:cubicBezTo>
                  <a:lnTo>
                    <a:pt x="875" y="0"/>
                  </a:lnTo>
                </a:path>
              </a:pathLst>
            </a:custGeom>
            <a:noFill/>
            <a:ln w="31750">
              <a:solidFill>
                <a:srgbClr val="FF0000"/>
              </a:solidFill>
              <a:round/>
              <a:headEnd/>
              <a:tailEnd type="triangle" w="med" len="med"/>
            </a:ln>
            <a:effectLst/>
          </p:spPr>
          <p:txBody>
            <a:bodyPr/>
            <a:lstStyle/>
            <a:p>
              <a:endParaRPr lang="en-US">
                <a:latin typeface="Agilent TT Cond" pitchFamily="34" charset="0"/>
              </a:endParaRPr>
            </a:p>
          </p:txBody>
        </p:sp>
        <p:sp>
          <p:nvSpPr>
            <p:cNvPr id="10" name="Line 13"/>
            <p:cNvSpPr>
              <a:spLocks noChangeShapeType="1"/>
            </p:cNvSpPr>
            <p:nvPr/>
          </p:nvSpPr>
          <p:spPr bwMode="auto">
            <a:xfrm flipV="1">
              <a:off x="3660" y="619"/>
              <a:ext cx="1044" cy="861"/>
            </a:xfrm>
            <a:prstGeom prst="line">
              <a:avLst/>
            </a:prstGeom>
            <a:noFill/>
            <a:ln w="31750">
              <a:solidFill>
                <a:srgbClr val="FF0000"/>
              </a:solidFill>
              <a:round/>
              <a:headEnd/>
              <a:tailEnd type="triangle" w="med" len="med"/>
            </a:ln>
            <a:effectLst/>
          </p:spPr>
          <p:txBody>
            <a:bodyPr/>
            <a:lstStyle/>
            <a:p>
              <a:endParaRPr lang="en-US">
                <a:latin typeface="Agilent TT Cond" pitchFamily="34" charset="0"/>
              </a:endParaRPr>
            </a:p>
          </p:txBody>
        </p:sp>
        <p:sp>
          <p:nvSpPr>
            <p:cNvPr id="11" name="Line 14"/>
            <p:cNvSpPr>
              <a:spLocks noChangeShapeType="1"/>
            </p:cNvSpPr>
            <p:nvPr/>
          </p:nvSpPr>
          <p:spPr bwMode="auto">
            <a:xfrm flipV="1">
              <a:off x="3778" y="755"/>
              <a:ext cx="1044" cy="861"/>
            </a:xfrm>
            <a:prstGeom prst="line">
              <a:avLst/>
            </a:prstGeom>
            <a:noFill/>
            <a:ln w="31750">
              <a:solidFill>
                <a:srgbClr val="FF0000"/>
              </a:solidFill>
              <a:round/>
              <a:headEnd/>
              <a:tailEnd type="triangle" w="med" len="med"/>
            </a:ln>
            <a:effectLst/>
          </p:spPr>
          <p:txBody>
            <a:bodyPr/>
            <a:lstStyle/>
            <a:p>
              <a:endParaRPr lang="en-US">
                <a:latin typeface="Agilent TT Cond" pitchFamily="34" charset="0"/>
              </a:endParaRPr>
            </a:p>
          </p:txBody>
        </p:sp>
        <p:sp>
          <p:nvSpPr>
            <p:cNvPr id="12" name="Text Box 15"/>
            <p:cNvSpPr txBox="1">
              <a:spLocks noChangeArrowheads="1"/>
            </p:cNvSpPr>
            <p:nvPr/>
          </p:nvSpPr>
          <p:spPr bwMode="auto">
            <a:xfrm>
              <a:off x="4410" y="192"/>
              <a:ext cx="334" cy="213"/>
            </a:xfrm>
            <a:prstGeom prst="rect">
              <a:avLst/>
            </a:prstGeom>
            <a:noFill/>
            <a:ln w="9525">
              <a:noFill/>
              <a:miter lim="800000"/>
              <a:headEnd/>
              <a:tailEnd/>
            </a:ln>
            <a:effectLst/>
          </p:spPr>
          <p:txBody>
            <a:bodyPr wrap="none">
              <a:spAutoFit/>
            </a:bodyPr>
            <a:lstStyle/>
            <a:p>
              <a:r>
                <a:rPr lang="en-US" altLang="ja-JP" sz="1600" b="1">
                  <a:solidFill>
                    <a:srgbClr val="FF0000"/>
                  </a:solidFill>
                  <a:latin typeface="Agilent TT Cond" pitchFamily="34" charset="0"/>
                </a:rPr>
                <a:t>DQ3</a:t>
              </a:r>
            </a:p>
          </p:txBody>
        </p:sp>
        <p:sp>
          <p:nvSpPr>
            <p:cNvPr id="13" name="Text Box 16"/>
            <p:cNvSpPr txBox="1">
              <a:spLocks noChangeArrowheads="1"/>
            </p:cNvSpPr>
            <p:nvPr/>
          </p:nvSpPr>
          <p:spPr bwMode="auto">
            <a:xfrm>
              <a:off x="4631" y="436"/>
              <a:ext cx="394" cy="213"/>
            </a:xfrm>
            <a:prstGeom prst="rect">
              <a:avLst/>
            </a:prstGeom>
            <a:noFill/>
            <a:ln w="9525">
              <a:noFill/>
              <a:miter lim="800000"/>
              <a:headEnd/>
              <a:tailEnd/>
            </a:ln>
            <a:effectLst/>
          </p:spPr>
          <p:txBody>
            <a:bodyPr wrap="none">
              <a:spAutoFit/>
            </a:bodyPr>
            <a:lstStyle/>
            <a:p>
              <a:r>
                <a:rPr lang="en-US" altLang="ja-JP" sz="1600" b="1">
                  <a:solidFill>
                    <a:srgbClr val="FF0000"/>
                  </a:solidFill>
                  <a:latin typeface="Agilent TT Cond" pitchFamily="34" charset="0"/>
                </a:rPr>
                <a:t>DQ18</a:t>
              </a:r>
            </a:p>
          </p:txBody>
        </p:sp>
        <p:sp>
          <p:nvSpPr>
            <p:cNvPr id="14" name="Text Box 17"/>
            <p:cNvSpPr txBox="1">
              <a:spLocks noChangeArrowheads="1"/>
            </p:cNvSpPr>
            <p:nvPr/>
          </p:nvSpPr>
          <p:spPr bwMode="auto">
            <a:xfrm>
              <a:off x="4794" y="645"/>
              <a:ext cx="394" cy="213"/>
            </a:xfrm>
            <a:prstGeom prst="rect">
              <a:avLst/>
            </a:prstGeom>
            <a:noFill/>
            <a:ln w="9525">
              <a:noFill/>
              <a:miter lim="800000"/>
              <a:headEnd/>
              <a:tailEnd/>
            </a:ln>
            <a:effectLst/>
          </p:spPr>
          <p:txBody>
            <a:bodyPr wrap="none">
              <a:spAutoFit/>
            </a:bodyPr>
            <a:lstStyle/>
            <a:p>
              <a:r>
                <a:rPr lang="en-US" altLang="ja-JP" sz="1600" b="1">
                  <a:solidFill>
                    <a:srgbClr val="FF0000"/>
                  </a:solidFill>
                  <a:latin typeface="Agilent TT Cond" pitchFamily="34" charset="0"/>
                </a:rPr>
                <a:t>DQ27</a:t>
              </a:r>
            </a:p>
          </p:txBody>
        </p:sp>
      </p:grpSp>
      <p:sp>
        <p:nvSpPr>
          <p:cNvPr id="15" name="Text Box 18"/>
          <p:cNvSpPr txBox="1">
            <a:spLocks noChangeArrowheads="1"/>
          </p:cNvSpPr>
          <p:nvPr/>
        </p:nvSpPr>
        <p:spPr bwMode="auto">
          <a:xfrm>
            <a:off x="179387" y="981075"/>
            <a:ext cx="4909849" cy="2554545"/>
          </a:xfrm>
          <a:prstGeom prst="rect">
            <a:avLst/>
          </a:prstGeom>
          <a:noFill/>
          <a:ln w="9525">
            <a:noFill/>
            <a:miter lim="800000"/>
            <a:headEnd/>
            <a:tailEnd/>
          </a:ln>
          <a:effectLst/>
        </p:spPr>
        <p:txBody>
          <a:bodyPr wrap="square">
            <a:spAutoFit/>
          </a:bodyPr>
          <a:lstStyle/>
          <a:p>
            <a:r>
              <a:rPr lang="en-US" altLang="ja-JP" sz="1600" dirty="0" smtClean="0">
                <a:latin typeface="Agilent TT Cond" pitchFamily="34" charset="0"/>
              </a:rPr>
              <a:t>Even if multiple DIMMs (</a:t>
            </a:r>
            <a:r>
              <a:rPr lang="en-US" altLang="ja-JP" sz="1600" dirty="0" smtClean="0">
                <a:solidFill>
                  <a:srgbClr val="0000FF"/>
                </a:solidFill>
                <a:latin typeface="Agilent TT Cond" pitchFamily="34" charset="0"/>
              </a:rPr>
              <a:t>Ranks</a:t>
            </a:r>
            <a:r>
              <a:rPr lang="en-US" altLang="ja-JP" sz="1600" dirty="0" smtClean="0">
                <a:latin typeface="Agilent TT Cond" pitchFamily="34" charset="0"/>
              </a:rPr>
              <a:t>) in the system, </a:t>
            </a:r>
            <a:r>
              <a:rPr lang="en-US" altLang="ja-JP" sz="1600" dirty="0" smtClean="0">
                <a:solidFill>
                  <a:srgbClr val="0000FF"/>
                </a:solidFill>
                <a:latin typeface="Agilent TT Cond" pitchFamily="34" charset="0"/>
              </a:rPr>
              <a:t>data still use the same data line</a:t>
            </a:r>
            <a:r>
              <a:rPr lang="en-US" altLang="ja-JP" sz="1600" dirty="0" smtClean="0">
                <a:latin typeface="Agilent TT Cond" pitchFamily="34" charset="0"/>
              </a:rPr>
              <a:t>.  The example shows that DQ3 for the first DIMM is still DQ3 for the second.</a:t>
            </a:r>
            <a:r>
              <a:rPr lang="ja-JP" altLang="en-US" sz="1600" smtClean="0">
                <a:latin typeface="Agilent TT Cond" pitchFamily="34" charset="0"/>
              </a:rPr>
              <a:t>   </a:t>
            </a:r>
            <a:endParaRPr lang="ja-JP" altLang="en-US" sz="1600">
              <a:latin typeface="Agilent TT Cond" pitchFamily="34" charset="0"/>
            </a:endParaRPr>
          </a:p>
          <a:p>
            <a:endParaRPr lang="ja-JP" altLang="en-US" sz="1600">
              <a:latin typeface="Agilent TT Cond" pitchFamily="34" charset="0"/>
            </a:endParaRPr>
          </a:p>
          <a:p>
            <a:r>
              <a:rPr lang="en-US" altLang="ja-JP" sz="1600" dirty="0" smtClean="0">
                <a:latin typeface="Agilent TT Cond" pitchFamily="34" charset="0"/>
              </a:rPr>
              <a:t>In READ, the controller determines which DIMM (chip) the data is read from.</a:t>
            </a:r>
            <a:r>
              <a:rPr lang="ja-JP" altLang="en-US" sz="1600" smtClean="0">
                <a:latin typeface="Agilent TT Cond" pitchFamily="34" charset="0"/>
              </a:rPr>
              <a:t>  </a:t>
            </a:r>
            <a:r>
              <a:rPr lang="en-US" altLang="ja-JP" sz="1600" dirty="0" smtClean="0">
                <a:latin typeface="Agilent TT Cond" pitchFamily="34" charset="0"/>
              </a:rPr>
              <a:t>In WRITE, the controller specifies target DIMM (chip) to write the data.</a:t>
            </a:r>
            <a:r>
              <a:rPr lang="ja-JP" altLang="en-US" sz="1600" smtClean="0">
                <a:latin typeface="Agilent TT Cond" pitchFamily="34" charset="0"/>
              </a:rPr>
              <a:t> </a:t>
            </a:r>
            <a:endParaRPr lang="ja-JP" altLang="en-US" sz="1600">
              <a:latin typeface="Agilent TT Cond" pitchFamily="34" charset="0"/>
            </a:endParaRPr>
          </a:p>
          <a:p>
            <a:endParaRPr lang="en-US" altLang="ja-JP" sz="1600" dirty="0" smtClean="0">
              <a:latin typeface="Agilent TT Cond" pitchFamily="34" charset="0"/>
            </a:endParaRPr>
          </a:p>
          <a:p>
            <a:r>
              <a:rPr lang="en-US" altLang="ja-JP" sz="1600" dirty="0" smtClean="0">
                <a:latin typeface="Agilent TT Cond" pitchFamily="34" charset="0"/>
              </a:rPr>
              <a:t>CS (chip select) is the signal used to determine this. When CS#</a:t>
            </a:r>
            <a:r>
              <a:rPr lang="ja-JP" altLang="en-US" sz="1600" smtClean="0">
                <a:latin typeface="Agilent TT Cond" pitchFamily="34" charset="0"/>
              </a:rPr>
              <a:t> </a:t>
            </a:r>
            <a:r>
              <a:rPr lang="en-US" altLang="ja-JP" sz="1600" dirty="0" smtClean="0">
                <a:latin typeface="Agilent TT Cond" pitchFamily="34" charset="0"/>
              </a:rPr>
              <a:t>is “Low”, that chip has been selected.</a:t>
            </a:r>
            <a:r>
              <a:rPr lang="ja-JP" altLang="en-US" sz="1600" smtClean="0">
                <a:latin typeface="Agilent TT Cond" pitchFamily="34" charset="0"/>
              </a:rPr>
              <a:t>  </a:t>
            </a:r>
            <a:endParaRPr lang="ja-JP" altLang="en-US" sz="1600">
              <a:latin typeface="Agilent TT Cond" pitchFamily="34" charset="0"/>
            </a:endParaRPr>
          </a:p>
        </p:txBody>
      </p:sp>
      <p:grpSp>
        <p:nvGrpSpPr>
          <p:cNvPr id="16" name="Group 38"/>
          <p:cNvGrpSpPr>
            <a:grpSpLocks/>
          </p:cNvGrpSpPr>
          <p:nvPr/>
        </p:nvGrpSpPr>
        <p:grpSpPr bwMode="auto">
          <a:xfrm>
            <a:off x="209705" y="3930370"/>
            <a:ext cx="4232275" cy="2278063"/>
            <a:chOff x="0" y="2478"/>
            <a:chExt cx="2666" cy="1435"/>
          </a:xfrm>
        </p:grpSpPr>
        <p:pic>
          <p:nvPicPr>
            <p:cNvPr id="17" name="Picture 22"/>
            <p:cNvPicPr>
              <a:picLocks noChangeAspect="1" noChangeArrowheads="1"/>
            </p:cNvPicPr>
            <p:nvPr/>
          </p:nvPicPr>
          <p:blipFill>
            <a:blip r:embed="rId3" cstate="print"/>
            <a:srcRect/>
            <a:stretch>
              <a:fillRect/>
            </a:stretch>
          </p:blipFill>
          <p:spPr bwMode="auto">
            <a:xfrm>
              <a:off x="0" y="2478"/>
              <a:ext cx="1916" cy="1435"/>
            </a:xfrm>
            <a:prstGeom prst="rect">
              <a:avLst/>
            </a:prstGeom>
            <a:noFill/>
            <a:ln w="9525">
              <a:noFill/>
              <a:miter lim="800000"/>
              <a:headEnd/>
              <a:tailEnd/>
            </a:ln>
            <a:effectLst/>
          </p:spPr>
        </p:pic>
        <p:sp>
          <p:nvSpPr>
            <p:cNvPr id="18" name="Text Box 23"/>
            <p:cNvSpPr txBox="1">
              <a:spLocks noChangeArrowheads="1"/>
            </p:cNvSpPr>
            <p:nvPr/>
          </p:nvSpPr>
          <p:spPr bwMode="auto">
            <a:xfrm>
              <a:off x="1910" y="3023"/>
              <a:ext cx="756" cy="872"/>
            </a:xfrm>
            <a:prstGeom prst="rect">
              <a:avLst/>
            </a:prstGeom>
            <a:noFill/>
            <a:ln w="9525">
              <a:noFill/>
              <a:miter lim="800000"/>
              <a:headEnd/>
              <a:tailEnd/>
            </a:ln>
            <a:effectLst/>
          </p:spPr>
          <p:txBody>
            <a:bodyPr wrap="square">
              <a:spAutoFit/>
            </a:bodyPr>
            <a:lstStyle/>
            <a:p>
              <a:r>
                <a:rPr lang="en-US" altLang="ja-JP" sz="1400" dirty="0" smtClean="0">
                  <a:latin typeface="Agilent TT Cond" pitchFamily="34" charset="0"/>
                </a:rPr>
                <a:t>Read DQS and DQ waveform, but you can observe two waveforms exist.</a:t>
              </a:r>
              <a:endParaRPr lang="ja-JP" altLang="en-US" sz="1400">
                <a:latin typeface="Agilent TT Cond" pitchFamily="34" charset="0"/>
              </a:endParaRPr>
            </a:p>
          </p:txBody>
        </p:sp>
      </p:grpSp>
      <p:grpSp>
        <p:nvGrpSpPr>
          <p:cNvPr id="19" name="Group 36"/>
          <p:cNvGrpSpPr>
            <a:grpSpLocks/>
          </p:cNvGrpSpPr>
          <p:nvPr/>
        </p:nvGrpSpPr>
        <p:grpSpPr bwMode="auto">
          <a:xfrm>
            <a:off x="6084888" y="1412875"/>
            <a:ext cx="2568575" cy="2017713"/>
            <a:chOff x="3833" y="890"/>
            <a:chExt cx="1618" cy="1271"/>
          </a:xfrm>
        </p:grpSpPr>
        <p:sp>
          <p:nvSpPr>
            <p:cNvPr id="20" name="Line 27"/>
            <p:cNvSpPr>
              <a:spLocks noChangeShapeType="1"/>
            </p:cNvSpPr>
            <p:nvPr/>
          </p:nvSpPr>
          <p:spPr bwMode="auto">
            <a:xfrm flipH="1">
              <a:off x="4150" y="1071"/>
              <a:ext cx="907" cy="681"/>
            </a:xfrm>
            <a:prstGeom prst="line">
              <a:avLst/>
            </a:prstGeom>
            <a:noFill/>
            <a:ln w="28575">
              <a:solidFill>
                <a:srgbClr val="0000FF"/>
              </a:solidFill>
              <a:round/>
              <a:headEnd/>
              <a:tailEnd/>
            </a:ln>
            <a:effectLst/>
          </p:spPr>
          <p:txBody>
            <a:bodyPr/>
            <a:lstStyle/>
            <a:p>
              <a:endParaRPr lang="en-US">
                <a:latin typeface="Agilent TT Cond" pitchFamily="34" charset="0"/>
              </a:endParaRPr>
            </a:p>
          </p:txBody>
        </p:sp>
        <p:sp>
          <p:nvSpPr>
            <p:cNvPr id="21" name="Line 28"/>
            <p:cNvSpPr>
              <a:spLocks noChangeShapeType="1"/>
            </p:cNvSpPr>
            <p:nvPr/>
          </p:nvSpPr>
          <p:spPr bwMode="auto">
            <a:xfrm flipH="1">
              <a:off x="4277" y="1216"/>
              <a:ext cx="907" cy="681"/>
            </a:xfrm>
            <a:prstGeom prst="line">
              <a:avLst/>
            </a:prstGeom>
            <a:noFill/>
            <a:ln w="28575">
              <a:solidFill>
                <a:srgbClr val="0000FF"/>
              </a:solidFill>
              <a:round/>
              <a:headEnd/>
              <a:tailEnd/>
            </a:ln>
            <a:effectLst/>
          </p:spPr>
          <p:txBody>
            <a:bodyPr/>
            <a:lstStyle/>
            <a:p>
              <a:endParaRPr lang="en-US">
                <a:latin typeface="Agilent TT Cond" pitchFamily="34" charset="0"/>
              </a:endParaRPr>
            </a:p>
          </p:txBody>
        </p:sp>
        <p:sp>
          <p:nvSpPr>
            <p:cNvPr id="22" name="Line 29"/>
            <p:cNvSpPr>
              <a:spLocks noChangeShapeType="1"/>
            </p:cNvSpPr>
            <p:nvPr/>
          </p:nvSpPr>
          <p:spPr bwMode="auto">
            <a:xfrm flipH="1">
              <a:off x="4513" y="1480"/>
              <a:ext cx="907" cy="681"/>
            </a:xfrm>
            <a:prstGeom prst="line">
              <a:avLst/>
            </a:prstGeom>
            <a:noFill/>
            <a:ln w="28575">
              <a:solidFill>
                <a:srgbClr val="0000FF"/>
              </a:solidFill>
              <a:round/>
              <a:headEnd/>
              <a:tailEnd/>
            </a:ln>
            <a:effectLst/>
          </p:spPr>
          <p:txBody>
            <a:bodyPr/>
            <a:lstStyle/>
            <a:p>
              <a:endParaRPr lang="en-US">
                <a:latin typeface="Agilent TT Cond" pitchFamily="34" charset="0"/>
              </a:endParaRPr>
            </a:p>
          </p:txBody>
        </p:sp>
        <p:sp>
          <p:nvSpPr>
            <p:cNvPr id="23" name="Line 30"/>
            <p:cNvSpPr>
              <a:spLocks noChangeShapeType="1"/>
            </p:cNvSpPr>
            <p:nvPr/>
          </p:nvSpPr>
          <p:spPr bwMode="auto">
            <a:xfrm flipH="1" flipV="1">
              <a:off x="3833" y="1706"/>
              <a:ext cx="317" cy="36"/>
            </a:xfrm>
            <a:prstGeom prst="line">
              <a:avLst/>
            </a:prstGeom>
            <a:noFill/>
            <a:ln w="28575">
              <a:solidFill>
                <a:srgbClr val="0000FF"/>
              </a:solidFill>
              <a:round/>
              <a:headEnd/>
              <a:tailEnd type="triangle" w="med" len="med"/>
            </a:ln>
            <a:effectLst/>
          </p:spPr>
          <p:txBody>
            <a:bodyPr/>
            <a:lstStyle/>
            <a:p>
              <a:endParaRPr lang="en-US">
                <a:latin typeface="Agilent TT Cond" pitchFamily="34" charset="0"/>
              </a:endParaRPr>
            </a:p>
          </p:txBody>
        </p:sp>
        <p:sp>
          <p:nvSpPr>
            <p:cNvPr id="24" name="Line 31"/>
            <p:cNvSpPr>
              <a:spLocks noChangeShapeType="1"/>
            </p:cNvSpPr>
            <p:nvPr/>
          </p:nvSpPr>
          <p:spPr bwMode="auto">
            <a:xfrm flipH="1" flipV="1">
              <a:off x="3878" y="1752"/>
              <a:ext cx="408" cy="136"/>
            </a:xfrm>
            <a:prstGeom prst="line">
              <a:avLst/>
            </a:prstGeom>
            <a:noFill/>
            <a:ln w="28575">
              <a:solidFill>
                <a:srgbClr val="0000FF"/>
              </a:solidFill>
              <a:round/>
              <a:headEnd/>
              <a:tailEnd type="triangle" w="med" len="med"/>
            </a:ln>
            <a:effectLst/>
          </p:spPr>
          <p:txBody>
            <a:bodyPr/>
            <a:lstStyle/>
            <a:p>
              <a:endParaRPr lang="en-US">
                <a:latin typeface="Agilent TT Cond" pitchFamily="34" charset="0"/>
              </a:endParaRPr>
            </a:p>
          </p:txBody>
        </p:sp>
        <p:sp>
          <p:nvSpPr>
            <p:cNvPr id="25" name="Line 32"/>
            <p:cNvSpPr>
              <a:spLocks noChangeShapeType="1"/>
            </p:cNvSpPr>
            <p:nvPr/>
          </p:nvSpPr>
          <p:spPr bwMode="auto">
            <a:xfrm flipH="1" flipV="1">
              <a:off x="3923" y="1797"/>
              <a:ext cx="590" cy="363"/>
            </a:xfrm>
            <a:prstGeom prst="line">
              <a:avLst/>
            </a:prstGeom>
            <a:noFill/>
            <a:ln w="28575">
              <a:solidFill>
                <a:srgbClr val="0000FF"/>
              </a:solidFill>
              <a:round/>
              <a:headEnd/>
              <a:tailEnd type="triangle" w="med" len="med"/>
            </a:ln>
            <a:effectLst/>
          </p:spPr>
          <p:txBody>
            <a:bodyPr/>
            <a:lstStyle/>
            <a:p>
              <a:endParaRPr lang="en-US">
                <a:latin typeface="Agilent TT Cond" pitchFamily="34" charset="0"/>
              </a:endParaRPr>
            </a:p>
          </p:txBody>
        </p:sp>
        <p:sp>
          <p:nvSpPr>
            <p:cNvPr id="26" name="Text Box 33"/>
            <p:cNvSpPr txBox="1">
              <a:spLocks noChangeArrowheads="1"/>
            </p:cNvSpPr>
            <p:nvPr/>
          </p:nvSpPr>
          <p:spPr bwMode="auto">
            <a:xfrm>
              <a:off x="5057" y="890"/>
              <a:ext cx="394" cy="213"/>
            </a:xfrm>
            <a:prstGeom prst="rect">
              <a:avLst/>
            </a:prstGeom>
            <a:noFill/>
            <a:ln w="9525">
              <a:noFill/>
              <a:miter lim="800000"/>
              <a:headEnd/>
              <a:tailEnd/>
            </a:ln>
            <a:effectLst/>
          </p:spPr>
          <p:txBody>
            <a:bodyPr wrap="none">
              <a:spAutoFit/>
            </a:bodyPr>
            <a:lstStyle/>
            <a:p>
              <a:r>
                <a:rPr lang="en-US" altLang="ja-JP" sz="1600" b="1">
                  <a:solidFill>
                    <a:srgbClr val="0000FF"/>
                  </a:solidFill>
                  <a:latin typeface="Agilent TT Cond" pitchFamily="34" charset="0"/>
                </a:rPr>
                <a:t>DQ49</a:t>
              </a:r>
            </a:p>
          </p:txBody>
        </p:sp>
      </p:grpSp>
      <p:grpSp>
        <p:nvGrpSpPr>
          <p:cNvPr id="27" name="Group 39"/>
          <p:cNvGrpSpPr>
            <a:grpSpLocks/>
          </p:cNvGrpSpPr>
          <p:nvPr/>
        </p:nvGrpSpPr>
        <p:grpSpPr bwMode="auto">
          <a:xfrm>
            <a:off x="4663180" y="3930370"/>
            <a:ext cx="4111627" cy="2278063"/>
            <a:chOff x="2018" y="2478"/>
            <a:chExt cx="2590" cy="1435"/>
          </a:xfrm>
        </p:grpSpPr>
        <p:pic>
          <p:nvPicPr>
            <p:cNvPr id="28" name="Picture 25"/>
            <p:cNvPicPr>
              <a:picLocks noChangeAspect="1" noChangeArrowheads="1"/>
            </p:cNvPicPr>
            <p:nvPr/>
          </p:nvPicPr>
          <p:blipFill>
            <a:blip r:embed="rId4" cstate="print"/>
            <a:srcRect/>
            <a:stretch>
              <a:fillRect/>
            </a:stretch>
          </p:blipFill>
          <p:spPr bwMode="auto">
            <a:xfrm>
              <a:off x="2018" y="2478"/>
              <a:ext cx="1913" cy="1435"/>
            </a:xfrm>
            <a:prstGeom prst="rect">
              <a:avLst/>
            </a:prstGeom>
            <a:noFill/>
            <a:ln w="9525">
              <a:noFill/>
              <a:miter lim="800000"/>
              <a:headEnd/>
              <a:tailEnd/>
            </a:ln>
            <a:effectLst/>
          </p:spPr>
        </p:pic>
        <p:sp>
          <p:nvSpPr>
            <p:cNvPr id="29" name="Text Box 37"/>
            <p:cNvSpPr txBox="1">
              <a:spLocks noChangeArrowheads="1"/>
            </p:cNvSpPr>
            <p:nvPr/>
          </p:nvSpPr>
          <p:spPr bwMode="auto">
            <a:xfrm>
              <a:off x="3962" y="3023"/>
              <a:ext cx="646" cy="872"/>
            </a:xfrm>
            <a:prstGeom prst="rect">
              <a:avLst/>
            </a:prstGeom>
            <a:noFill/>
            <a:ln w="9525">
              <a:noFill/>
              <a:miter lim="800000"/>
              <a:headEnd/>
              <a:tailEnd/>
            </a:ln>
            <a:effectLst/>
          </p:spPr>
          <p:txBody>
            <a:bodyPr wrap="square">
              <a:spAutoFit/>
            </a:bodyPr>
            <a:lstStyle/>
            <a:p>
              <a:r>
                <a:rPr lang="en-US" altLang="ja-JP" sz="1400" dirty="0" smtClean="0">
                  <a:latin typeface="Agilent TT Cond" pitchFamily="34" charset="0"/>
                </a:rPr>
                <a:t>This is also read DQS and DQ, but you see there is two waveforms.</a:t>
              </a:r>
              <a:endParaRPr lang="ja-JP" altLang="en-US" sz="1400">
                <a:latin typeface="Agilent TT Cond" pitchFamily="34" charset="0"/>
              </a:endParaRPr>
            </a:p>
          </p:txBody>
        </p:sp>
      </p:grpSp>
      <p:sp>
        <p:nvSpPr>
          <p:cNvPr id="30" name="Text Box 40"/>
          <p:cNvSpPr txBox="1">
            <a:spLocks noChangeArrowheads="1"/>
          </p:cNvSpPr>
          <p:nvPr/>
        </p:nvSpPr>
        <p:spPr bwMode="auto">
          <a:xfrm>
            <a:off x="4498397" y="3524827"/>
            <a:ext cx="4459875" cy="369332"/>
          </a:xfrm>
          <a:prstGeom prst="rect">
            <a:avLst/>
          </a:prstGeom>
          <a:noFill/>
          <a:ln w="9525">
            <a:noFill/>
            <a:miter lim="800000"/>
            <a:headEnd/>
            <a:tailEnd/>
          </a:ln>
          <a:effectLst/>
        </p:spPr>
        <p:txBody>
          <a:bodyPr wrap="none">
            <a:spAutoFit/>
          </a:bodyPr>
          <a:lstStyle/>
          <a:p>
            <a:r>
              <a:rPr lang="en-US" altLang="ja-JP" b="1" dirty="0" smtClean="0">
                <a:solidFill>
                  <a:srgbClr val="FF0000"/>
                </a:solidFill>
                <a:latin typeface="Agilent TT Cond" pitchFamily="34" charset="0"/>
              </a:rPr>
              <a:t>Data lines are shared among different DIMMs</a:t>
            </a:r>
            <a:endParaRPr lang="ja-JP" altLang="en-US" b="1">
              <a:solidFill>
                <a:srgbClr val="FF0000"/>
              </a:solidFill>
              <a:latin typeface="Agilent TT Cond" pitchFamily="34" charset="0"/>
            </a:endParaRPr>
          </a:p>
        </p:txBody>
      </p:sp>
      <p:sp>
        <p:nvSpPr>
          <p:cNvPr id="31"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35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The Next Challenge:  DDR2 to DDR3</a:t>
            </a:r>
            <a:endParaRPr kumimoji="1" lang="ja-JP" altLang="en-US"/>
          </a:p>
        </p:txBody>
      </p:sp>
      <p:sp>
        <p:nvSpPr>
          <p:cNvPr id="4" name="Text Box 3"/>
          <p:cNvSpPr txBox="1">
            <a:spLocks noChangeArrowheads="1"/>
          </p:cNvSpPr>
          <p:nvPr/>
        </p:nvSpPr>
        <p:spPr bwMode="auto">
          <a:xfrm>
            <a:off x="453436" y="921937"/>
            <a:ext cx="7751653" cy="646331"/>
          </a:xfrm>
          <a:prstGeom prst="rect">
            <a:avLst/>
          </a:prstGeom>
          <a:noFill/>
          <a:ln w="9525">
            <a:noFill/>
            <a:miter lim="800000"/>
            <a:headEnd/>
            <a:tailEnd/>
          </a:ln>
          <a:effectLst/>
        </p:spPr>
        <p:txBody>
          <a:bodyPr wrap="square">
            <a:spAutoFit/>
          </a:bodyPr>
          <a:lstStyle/>
          <a:p>
            <a:r>
              <a:rPr lang="en-US" altLang="ja-JP" b="1" dirty="0" smtClean="0">
                <a:solidFill>
                  <a:srgbClr val="0000FF"/>
                </a:solidFill>
                <a:latin typeface="Agilent TT Cond" pitchFamily="34" charset="0"/>
              </a:rPr>
              <a:t>With faster data rate, the signal quality worsen.  The new technology to address this fundamental issue are deployed in each generation.</a:t>
            </a:r>
            <a:endParaRPr lang="ja-JP" altLang="en-US" b="1">
              <a:solidFill>
                <a:srgbClr val="0000FF"/>
              </a:solidFill>
              <a:latin typeface="Agilent TT Cond" pitchFamily="34" charset="0"/>
            </a:endParaRPr>
          </a:p>
        </p:txBody>
      </p:sp>
      <p:sp>
        <p:nvSpPr>
          <p:cNvPr id="5" name="Text Box 4"/>
          <p:cNvSpPr txBox="1">
            <a:spLocks noChangeArrowheads="1"/>
          </p:cNvSpPr>
          <p:nvPr/>
        </p:nvSpPr>
        <p:spPr bwMode="auto">
          <a:xfrm>
            <a:off x="468313" y="1673225"/>
            <a:ext cx="7592611" cy="1200329"/>
          </a:xfrm>
          <a:prstGeom prst="rect">
            <a:avLst/>
          </a:prstGeom>
          <a:noFill/>
          <a:ln w="9525">
            <a:noFill/>
            <a:miter lim="800000"/>
            <a:headEnd/>
            <a:tailEnd/>
          </a:ln>
          <a:effectLst/>
        </p:spPr>
        <p:txBody>
          <a:bodyPr wrap="square">
            <a:spAutoFit/>
          </a:bodyPr>
          <a:lstStyle/>
          <a:p>
            <a:r>
              <a:rPr lang="en-US" altLang="ja-JP" b="1" u="sng" dirty="0" smtClean="0">
                <a:solidFill>
                  <a:schemeClr val="hlink"/>
                </a:solidFill>
                <a:latin typeface="Agilent TT Cond" pitchFamily="34" charset="0"/>
              </a:rPr>
              <a:t>DDR1 (~ 400Mbps)</a:t>
            </a:r>
            <a:endParaRPr lang="en-US" altLang="ja-JP" b="1" u="sng" dirty="0">
              <a:solidFill>
                <a:schemeClr val="hlink"/>
              </a:solidFill>
              <a:latin typeface="Agilent TT Cond" pitchFamily="34" charset="0"/>
            </a:endParaRPr>
          </a:p>
          <a:p>
            <a:pPr>
              <a:buClr>
                <a:schemeClr val="hlink"/>
              </a:buClr>
              <a:buSzPct val="80000"/>
              <a:buFont typeface="Wingdings" pitchFamily="2" charset="2"/>
              <a:buChar char="u"/>
            </a:pPr>
            <a:r>
              <a:rPr lang="en-US" altLang="ja-JP" dirty="0">
                <a:latin typeface="Agilent TT Cond" pitchFamily="34" charset="0"/>
              </a:rPr>
              <a:t> </a:t>
            </a:r>
            <a:r>
              <a:rPr lang="en-US" altLang="ja-JP" dirty="0" smtClean="0">
                <a:latin typeface="Agilent TT Cond" pitchFamily="34" charset="0"/>
              </a:rPr>
              <a:t>Diff Clock</a:t>
            </a:r>
            <a:endParaRPr lang="ja-JP" altLang="en-US">
              <a:latin typeface="Agilent TT Cond" pitchFamily="34" charset="0"/>
            </a:endParaRPr>
          </a:p>
          <a:p>
            <a:pPr>
              <a:buClr>
                <a:schemeClr val="hlink"/>
              </a:buClr>
              <a:buSzPct val="80000"/>
              <a:buFont typeface="Wingdings" pitchFamily="2" charset="2"/>
              <a:buChar char="u"/>
            </a:pPr>
            <a:r>
              <a:rPr lang="ja-JP" altLang="en-US">
                <a:latin typeface="Agilent TT Cond" pitchFamily="34" charset="0"/>
              </a:rPr>
              <a:t> </a:t>
            </a:r>
            <a:r>
              <a:rPr lang="en-US" altLang="ja-JP" dirty="0">
                <a:latin typeface="Agilent TT Cond" pitchFamily="34" charset="0"/>
              </a:rPr>
              <a:t>DQS (Data </a:t>
            </a:r>
            <a:r>
              <a:rPr lang="en-US" altLang="ja-JP" dirty="0" smtClean="0">
                <a:latin typeface="Agilent TT Cond" pitchFamily="34" charset="0"/>
              </a:rPr>
              <a:t>Strobe): Data(DQ) sync with DQS.</a:t>
            </a:r>
            <a:r>
              <a:rPr lang="ja-JP" altLang="en-US" smtClean="0">
                <a:latin typeface="Agilent TT Cond" pitchFamily="34" charset="0"/>
              </a:rPr>
              <a:t>  </a:t>
            </a:r>
            <a:r>
              <a:rPr lang="en-US" altLang="ja-JP" dirty="0" smtClean="0">
                <a:latin typeface="Agilent TT Cond" pitchFamily="34" charset="0"/>
              </a:rPr>
              <a:t>The clock comes out only from the controller, but DQS comes out from both directions like DQ.</a:t>
            </a:r>
            <a:r>
              <a:rPr lang="ja-JP" altLang="en-US" smtClean="0">
                <a:latin typeface="Agilent TT Cond" pitchFamily="34" charset="0"/>
              </a:rPr>
              <a:t> </a:t>
            </a:r>
            <a:endParaRPr lang="ja-JP" altLang="en-US">
              <a:latin typeface="Agilent TT Cond" pitchFamily="34" charset="0"/>
            </a:endParaRPr>
          </a:p>
        </p:txBody>
      </p:sp>
      <p:grpSp>
        <p:nvGrpSpPr>
          <p:cNvPr id="6" name="Group 9"/>
          <p:cNvGrpSpPr>
            <a:grpSpLocks/>
          </p:cNvGrpSpPr>
          <p:nvPr/>
        </p:nvGrpSpPr>
        <p:grpSpPr bwMode="auto">
          <a:xfrm>
            <a:off x="466725" y="2805114"/>
            <a:ext cx="7581907" cy="1581150"/>
            <a:chOff x="294" y="1767"/>
            <a:chExt cx="4776" cy="996"/>
          </a:xfrm>
        </p:grpSpPr>
        <p:sp>
          <p:nvSpPr>
            <p:cNvPr id="7" name="Text Box 5"/>
            <p:cNvSpPr txBox="1">
              <a:spLocks noChangeArrowheads="1"/>
            </p:cNvSpPr>
            <p:nvPr/>
          </p:nvSpPr>
          <p:spPr bwMode="auto">
            <a:xfrm>
              <a:off x="294" y="2007"/>
              <a:ext cx="4776" cy="756"/>
            </a:xfrm>
            <a:prstGeom prst="rect">
              <a:avLst/>
            </a:prstGeom>
            <a:noFill/>
            <a:ln w="9525">
              <a:noFill/>
              <a:miter lim="800000"/>
              <a:headEnd/>
              <a:tailEnd/>
            </a:ln>
            <a:effectLst/>
          </p:spPr>
          <p:txBody>
            <a:bodyPr wrap="none">
              <a:spAutoFit/>
            </a:bodyPr>
            <a:lstStyle/>
            <a:p>
              <a:r>
                <a:rPr lang="en-US" altLang="ja-JP" b="1" u="sng" dirty="0" smtClean="0">
                  <a:solidFill>
                    <a:srgbClr val="0000FF"/>
                  </a:solidFill>
                  <a:latin typeface="Agilent TT Cond" pitchFamily="34" charset="0"/>
                </a:rPr>
                <a:t>DDR2 (~ 800Mbps (1066Mbps))</a:t>
              </a:r>
              <a:endParaRPr lang="en-US" altLang="ja-JP" b="1" u="sng" dirty="0">
                <a:solidFill>
                  <a:srgbClr val="0000FF"/>
                </a:solidFill>
                <a:latin typeface="Agilent TT Cond" pitchFamily="34" charset="0"/>
              </a:endParaRPr>
            </a:p>
            <a:p>
              <a:pPr>
                <a:buClr>
                  <a:srgbClr val="0000FF"/>
                </a:buClr>
                <a:buSzPct val="80000"/>
                <a:buFont typeface="Wingdings" pitchFamily="2" charset="2"/>
                <a:buChar char="u"/>
              </a:pPr>
              <a:r>
                <a:rPr lang="en-US" altLang="ja-JP" dirty="0">
                  <a:latin typeface="Agilent TT Cond" pitchFamily="34" charset="0"/>
                </a:rPr>
                <a:t> </a:t>
              </a:r>
              <a:r>
                <a:rPr lang="en-US" altLang="ja-JP" dirty="0" smtClean="0">
                  <a:latin typeface="Agilent TT Cond" pitchFamily="34" charset="0"/>
                </a:rPr>
                <a:t>Differential DQS</a:t>
              </a:r>
              <a:endParaRPr lang="en-US" altLang="ja-JP" dirty="0">
                <a:latin typeface="Agilent TT Cond" pitchFamily="34" charset="0"/>
              </a:endParaRPr>
            </a:p>
            <a:p>
              <a:pPr>
                <a:buClr>
                  <a:srgbClr val="0000FF"/>
                </a:buClr>
                <a:buSzPct val="80000"/>
                <a:buFont typeface="Wingdings" pitchFamily="2" charset="2"/>
                <a:buChar char="u"/>
              </a:pPr>
              <a:r>
                <a:rPr lang="en-US" altLang="ja-JP" dirty="0">
                  <a:latin typeface="Agilent TT Cond" pitchFamily="34" charset="0"/>
                </a:rPr>
                <a:t> </a:t>
              </a:r>
              <a:r>
                <a:rPr lang="en-US" altLang="ja-JP" dirty="0">
                  <a:solidFill>
                    <a:srgbClr val="0000FF"/>
                  </a:solidFill>
                  <a:latin typeface="Agilent TT Cond" pitchFamily="34" charset="0"/>
                </a:rPr>
                <a:t>ODT (On-Die </a:t>
              </a:r>
              <a:r>
                <a:rPr lang="en-US" altLang="ja-JP" dirty="0" smtClean="0">
                  <a:solidFill>
                    <a:srgbClr val="0000FF"/>
                  </a:solidFill>
                  <a:latin typeface="Agilent TT Cond" pitchFamily="34" charset="0"/>
                </a:rPr>
                <a:t>Termination): Termination within DRAM.  Reduce the reflections.</a:t>
              </a:r>
              <a:r>
                <a:rPr lang="ja-JP" altLang="en-US" smtClean="0">
                  <a:solidFill>
                    <a:srgbClr val="0000FF"/>
                  </a:solidFill>
                  <a:latin typeface="Agilent TT Cond" pitchFamily="34" charset="0"/>
                </a:rPr>
                <a:t> </a:t>
              </a:r>
              <a:endParaRPr lang="ja-JP" altLang="en-US">
                <a:solidFill>
                  <a:srgbClr val="0000FF"/>
                </a:solidFill>
                <a:latin typeface="Agilent TT Cond" pitchFamily="34" charset="0"/>
              </a:endParaRPr>
            </a:p>
            <a:p>
              <a:pPr>
                <a:buClr>
                  <a:srgbClr val="0000FF"/>
                </a:buClr>
                <a:buSzPct val="80000"/>
                <a:buFont typeface="Wingdings" pitchFamily="2" charset="2"/>
                <a:buChar char="u"/>
              </a:pPr>
              <a:r>
                <a:rPr lang="ja-JP" altLang="en-US">
                  <a:latin typeface="Agilent TT Cond" pitchFamily="34" charset="0"/>
                </a:rPr>
                <a:t> </a:t>
              </a:r>
              <a:r>
                <a:rPr lang="en-US" altLang="ja-JP" dirty="0">
                  <a:latin typeface="Agilent TT Cond" pitchFamily="34" charset="0"/>
                </a:rPr>
                <a:t>OCD (Off-Chip </a:t>
              </a:r>
              <a:r>
                <a:rPr lang="en-US" altLang="ja-JP" dirty="0" smtClean="0">
                  <a:latin typeface="Agilent TT Cond" pitchFamily="34" charset="0"/>
                </a:rPr>
                <a:t>Driver): Control the output driver impedance of DRAM.</a:t>
              </a:r>
              <a:r>
                <a:rPr lang="ja-JP" altLang="en-US" smtClean="0">
                  <a:latin typeface="Agilent TT Cond" pitchFamily="34" charset="0"/>
                </a:rPr>
                <a:t> </a:t>
              </a:r>
              <a:endParaRPr lang="ja-JP" altLang="en-US">
                <a:latin typeface="Agilent TT Cond" pitchFamily="34" charset="0"/>
              </a:endParaRPr>
            </a:p>
          </p:txBody>
        </p:sp>
        <p:sp>
          <p:nvSpPr>
            <p:cNvPr id="8" name="AutoShape 7"/>
            <p:cNvSpPr>
              <a:spLocks noChangeArrowheads="1"/>
            </p:cNvSpPr>
            <p:nvPr/>
          </p:nvSpPr>
          <p:spPr bwMode="auto">
            <a:xfrm>
              <a:off x="2426" y="1767"/>
              <a:ext cx="306" cy="454"/>
            </a:xfrm>
            <a:prstGeom prst="downArrow">
              <a:avLst>
                <a:gd name="adj1" fmla="val 50000"/>
                <a:gd name="adj2" fmla="val 37092"/>
              </a:avLst>
            </a:prstGeom>
            <a:gradFill rotWithShape="1">
              <a:gsLst>
                <a:gs pos="0">
                  <a:srgbClr val="0000FF"/>
                </a:gs>
                <a:gs pos="50000">
                  <a:srgbClr val="0000FF">
                    <a:gamma/>
                    <a:tint val="0"/>
                    <a:invGamma/>
                  </a:srgbClr>
                </a:gs>
                <a:gs pos="100000">
                  <a:srgbClr val="0000FF"/>
                </a:gs>
              </a:gsLst>
              <a:lin ang="5400000" scaled="1"/>
            </a:gradFill>
            <a:ln w="9525">
              <a:solidFill>
                <a:srgbClr val="0000FF"/>
              </a:solidFill>
              <a:miter lim="800000"/>
              <a:headEnd/>
              <a:tailEnd/>
            </a:ln>
            <a:effectLst/>
          </p:spPr>
          <p:txBody>
            <a:bodyPr vert="eaVert" wrap="none" anchor="ctr"/>
            <a:lstStyle/>
            <a:p>
              <a:endParaRPr lang="en-US">
                <a:latin typeface="Agilent TT Cond" pitchFamily="34" charset="0"/>
              </a:endParaRPr>
            </a:p>
          </p:txBody>
        </p:sp>
      </p:grpSp>
      <p:grpSp>
        <p:nvGrpSpPr>
          <p:cNvPr id="9" name="Group 10"/>
          <p:cNvGrpSpPr>
            <a:grpSpLocks/>
          </p:cNvGrpSpPr>
          <p:nvPr/>
        </p:nvGrpSpPr>
        <p:grpSpPr bwMode="auto">
          <a:xfrm>
            <a:off x="466725" y="4440235"/>
            <a:ext cx="7934337" cy="1746250"/>
            <a:chOff x="294" y="2797"/>
            <a:chExt cx="4998" cy="1100"/>
          </a:xfrm>
        </p:grpSpPr>
        <p:sp>
          <p:nvSpPr>
            <p:cNvPr id="10" name="Text Box 6"/>
            <p:cNvSpPr txBox="1">
              <a:spLocks noChangeArrowheads="1"/>
            </p:cNvSpPr>
            <p:nvPr/>
          </p:nvSpPr>
          <p:spPr bwMode="auto">
            <a:xfrm>
              <a:off x="294" y="3141"/>
              <a:ext cx="4998" cy="756"/>
            </a:xfrm>
            <a:prstGeom prst="rect">
              <a:avLst/>
            </a:prstGeom>
            <a:noFill/>
            <a:ln w="9525">
              <a:noFill/>
              <a:miter lim="800000"/>
              <a:headEnd/>
              <a:tailEnd/>
            </a:ln>
            <a:effectLst/>
          </p:spPr>
          <p:txBody>
            <a:bodyPr wrap="none">
              <a:spAutoFit/>
            </a:bodyPr>
            <a:lstStyle/>
            <a:p>
              <a:r>
                <a:rPr lang="en-US" altLang="ja-JP" b="1" u="sng" dirty="0" smtClean="0">
                  <a:solidFill>
                    <a:srgbClr val="FF0000"/>
                  </a:solidFill>
                  <a:latin typeface="Agilent TT Cond" pitchFamily="34" charset="0"/>
                </a:rPr>
                <a:t>DDR3 (~1867Mbps (2133Mbps))</a:t>
              </a:r>
              <a:endParaRPr lang="en-US" altLang="ja-JP" b="1" u="sng" dirty="0">
                <a:solidFill>
                  <a:srgbClr val="FF0000"/>
                </a:solidFill>
                <a:latin typeface="Agilent TT Cond" pitchFamily="34" charset="0"/>
              </a:endParaRPr>
            </a:p>
            <a:p>
              <a:pPr>
                <a:buClr>
                  <a:srgbClr val="FF0000"/>
                </a:buClr>
                <a:buSzPct val="80000"/>
                <a:buFont typeface="Wingdings" pitchFamily="2" charset="2"/>
                <a:buChar char="u"/>
              </a:pPr>
              <a:r>
                <a:rPr lang="en-US" altLang="ja-JP" dirty="0">
                  <a:latin typeface="Agilent TT Cond" pitchFamily="34" charset="0"/>
                </a:rPr>
                <a:t> Dynamic </a:t>
              </a:r>
              <a:r>
                <a:rPr lang="en-US" altLang="ja-JP" dirty="0" smtClean="0">
                  <a:latin typeface="Agilent TT Cond" pitchFamily="34" charset="0"/>
                </a:rPr>
                <a:t>ODT: Dynamically controls ODT impedance.</a:t>
              </a:r>
              <a:r>
                <a:rPr lang="ja-JP" altLang="en-US" smtClean="0">
                  <a:latin typeface="Agilent TT Cond" pitchFamily="34" charset="0"/>
                </a:rPr>
                <a:t> </a:t>
              </a:r>
              <a:endParaRPr lang="ja-JP" altLang="en-US">
                <a:latin typeface="Agilent TT Cond" pitchFamily="34" charset="0"/>
              </a:endParaRPr>
            </a:p>
            <a:p>
              <a:pPr>
                <a:buClr>
                  <a:srgbClr val="FF0000"/>
                </a:buClr>
                <a:buSzPct val="80000"/>
                <a:buFont typeface="Wingdings" pitchFamily="2" charset="2"/>
                <a:buChar char="u"/>
              </a:pPr>
              <a:r>
                <a:rPr lang="ja-JP" altLang="en-US">
                  <a:latin typeface="Agilent TT Cond" pitchFamily="34" charset="0"/>
                </a:rPr>
                <a:t> </a:t>
              </a:r>
              <a:r>
                <a:rPr lang="en-US" altLang="ja-JP" dirty="0">
                  <a:latin typeface="Agilent TT Cond" pitchFamily="34" charset="0"/>
                </a:rPr>
                <a:t>ZQ </a:t>
              </a:r>
              <a:r>
                <a:rPr lang="en-US" altLang="ja-JP" dirty="0" smtClean="0">
                  <a:latin typeface="Agilent TT Cond" pitchFamily="34" charset="0"/>
                </a:rPr>
                <a:t>Calibration: New impedance control method to replace OCD.</a:t>
              </a:r>
              <a:endParaRPr lang="ja-JP" altLang="en-US">
                <a:latin typeface="Agilent TT Cond" pitchFamily="34" charset="0"/>
              </a:endParaRPr>
            </a:p>
            <a:p>
              <a:pPr>
                <a:buClr>
                  <a:srgbClr val="FF0000"/>
                </a:buClr>
                <a:buSzPct val="80000"/>
                <a:buFont typeface="Wingdings" pitchFamily="2" charset="2"/>
                <a:buChar char="u"/>
              </a:pPr>
              <a:r>
                <a:rPr lang="ja-JP" altLang="en-US">
                  <a:latin typeface="Agilent TT Cond" pitchFamily="34" charset="0"/>
                </a:rPr>
                <a:t> </a:t>
              </a:r>
              <a:r>
                <a:rPr lang="en-US" altLang="ja-JP" dirty="0">
                  <a:solidFill>
                    <a:srgbClr val="FF0000"/>
                  </a:solidFill>
                  <a:latin typeface="Agilent TT Cond" pitchFamily="34" charset="0"/>
                </a:rPr>
                <a:t>Fly-By </a:t>
              </a:r>
              <a:r>
                <a:rPr lang="en-US" altLang="ja-JP" dirty="0" smtClean="0">
                  <a:solidFill>
                    <a:srgbClr val="FF0000"/>
                  </a:solidFill>
                  <a:latin typeface="Agilent TT Cond" pitchFamily="34" charset="0"/>
                </a:rPr>
                <a:t>Topology:</a:t>
              </a:r>
              <a:r>
                <a:rPr lang="ja-JP" altLang="en-US" smtClean="0">
                  <a:solidFill>
                    <a:srgbClr val="FF0000"/>
                  </a:solidFill>
                  <a:latin typeface="Agilent TT Cond" pitchFamily="34" charset="0"/>
                </a:rPr>
                <a:t> </a:t>
              </a:r>
              <a:r>
                <a:rPr lang="en-US" altLang="ja-JP" dirty="0" smtClean="0">
                  <a:solidFill>
                    <a:srgbClr val="FF0000"/>
                  </a:solidFill>
                  <a:latin typeface="Agilent TT Cond" pitchFamily="34" charset="0"/>
                </a:rPr>
                <a:t>Modification of  the signal routing of address/command on DIMM</a:t>
              </a:r>
              <a:endParaRPr lang="ja-JP" altLang="en-US">
                <a:solidFill>
                  <a:srgbClr val="FF0000"/>
                </a:solidFill>
                <a:latin typeface="Agilent TT Cond" pitchFamily="34" charset="0"/>
              </a:endParaRPr>
            </a:p>
          </p:txBody>
        </p:sp>
        <p:sp>
          <p:nvSpPr>
            <p:cNvPr id="11" name="AutoShape 8"/>
            <p:cNvSpPr>
              <a:spLocks noChangeArrowheads="1"/>
            </p:cNvSpPr>
            <p:nvPr/>
          </p:nvSpPr>
          <p:spPr bwMode="auto">
            <a:xfrm>
              <a:off x="2426" y="2797"/>
              <a:ext cx="306" cy="454"/>
            </a:xfrm>
            <a:prstGeom prst="downArrow">
              <a:avLst>
                <a:gd name="adj1" fmla="val 50000"/>
                <a:gd name="adj2" fmla="val 37092"/>
              </a:avLst>
            </a:prstGeom>
            <a:gradFill rotWithShape="1">
              <a:gsLst>
                <a:gs pos="0">
                  <a:srgbClr val="FF0000"/>
                </a:gs>
                <a:gs pos="50000">
                  <a:srgbClr val="FF0000">
                    <a:gamma/>
                    <a:tint val="0"/>
                    <a:invGamma/>
                  </a:srgbClr>
                </a:gs>
                <a:gs pos="100000">
                  <a:srgbClr val="FF0000"/>
                </a:gs>
              </a:gsLst>
              <a:lin ang="5400000" scaled="1"/>
            </a:gradFill>
            <a:ln w="9525">
              <a:solidFill>
                <a:srgbClr val="FF0000"/>
              </a:solidFill>
              <a:miter lim="800000"/>
              <a:headEnd/>
              <a:tailEnd/>
            </a:ln>
            <a:effectLst/>
          </p:spPr>
          <p:txBody>
            <a:bodyPr vert="eaVert" wrap="none" anchor="ctr"/>
            <a:lstStyle/>
            <a:p>
              <a:endParaRPr lang="en-US">
                <a:latin typeface="Agilent TT Cond" pitchFamily="34" charset="0"/>
              </a:endParaRPr>
            </a:p>
          </p:txBody>
        </p:sp>
      </p:grpSp>
      <p:sp>
        <p:nvSpPr>
          <p:cNvPr id="12"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36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ODT – On-Die Termination 1</a:t>
            </a:r>
            <a:endParaRPr kumimoji="1" lang="ja-JP" altLang="en-US"/>
          </a:p>
        </p:txBody>
      </p:sp>
      <p:sp>
        <p:nvSpPr>
          <p:cNvPr id="4" name="Text Box 9"/>
          <p:cNvSpPr txBox="1">
            <a:spLocks noChangeArrowheads="1"/>
          </p:cNvSpPr>
          <p:nvPr/>
        </p:nvSpPr>
        <p:spPr bwMode="auto">
          <a:xfrm>
            <a:off x="191590" y="833257"/>
            <a:ext cx="8691154" cy="1477328"/>
          </a:xfrm>
          <a:prstGeom prst="rect">
            <a:avLst/>
          </a:prstGeom>
          <a:noFill/>
          <a:ln w="9525">
            <a:noFill/>
            <a:miter lim="800000"/>
            <a:headEnd/>
            <a:tailEnd/>
          </a:ln>
          <a:effectLst/>
        </p:spPr>
        <p:txBody>
          <a:bodyPr wrap="square">
            <a:spAutoFit/>
          </a:bodyPr>
          <a:lstStyle/>
          <a:p>
            <a:r>
              <a:rPr lang="en-US" altLang="ja-JP" dirty="0" smtClean="0">
                <a:latin typeface="Agilent TT Cond" pitchFamily="34" charset="0"/>
              </a:rPr>
              <a:t>Introduced with DDR2, ODT is a technology to have </a:t>
            </a:r>
            <a:r>
              <a:rPr lang="en-US" altLang="ja-JP" b="1" dirty="0" smtClean="0">
                <a:solidFill>
                  <a:srgbClr val="0000FF"/>
                </a:solidFill>
                <a:latin typeface="Agilent TT Cond" pitchFamily="34" charset="0"/>
              </a:rPr>
              <a:t>termination inside of DRAM</a:t>
            </a:r>
            <a:r>
              <a:rPr lang="en-US" altLang="ja-JP" dirty="0" smtClean="0">
                <a:latin typeface="Agilent TT Cond" pitchFamily="34" charset="0"/>
              </a:rPr>
              <a:t> to minimize the reflection and improve the signal quality. </a:t>
            </a:r>
            <a:r>
              <a:rPr lang="ja-JP" altLang="en-US" smtClean="0">
                <a:latin typeface="Agilent TT Cond" pitchFamily="34" charset="0"/>
              </a:rPr>
              <a:t>。 </a:t>
            </a:r>
            <a:endParaRPr lang="ja-JP" altLang="en-US">
              <a:latin typeface="Agilent TT Cond" pitchFamily="34" charset="0"/>
            </a:endParaRPr>
          </a:p>
          <a:p>
            <a:endParaRPr lang="ja-JP" altLang="en-US">
              <a:latin typeface="Agilent TT Cond" pitchFamily="34" charset="0"/>
            </a:endParaRPr>
          </a:p>
          <a:p>
            <a:pPr>
              <a:buFont typeface="Arial" pitchFamily="34" charset="0"/>
              <a:buChar char="•"/>
            </a:pPr>
            <a:r>
              <a:rPr lang="ja-JP" altLang="en-US" smtClean="0">
                <a:latin typeface="Agilent TT Cond" pitchFamily="34" charset="0"/>
              </a:rPr>
              <a:t> </a:t>
            </a:r>
            <a:r>
              <a:rPr lang="en-US" altLang="ja-JP" dirty="0" smtClean="0">
                <a:latin typeface="Agilent TT Cond" pitchFamily="34" charset="0"/>
              </a:rPr>
              <a:t>The reflection issue exists due multiple DRAMs sharing the same data lines.</a:t>
            </a:r>
          </a:p>
          <a:p>
            <a:pPr>
              <a:buFont typeface="Arial" pitchFamily="34" charset="0"/>
              <a:buChar char="•"/>
            </a:pPr>
            <a:r>
              <a:rPr lang="en-US" altLang="ja-JP" dirty="0" smtClean="0">
                <a:latin typeface="Agilent TT Cond" pitchFamily="34" charset="0"/>
              </a:rPr>
              <a:t> ODT did not exist with DDR1.  Increased speed with DDR2 forced new technology.</a:t>
            </a:r>
            <a:endParaRPr lang="ja-JP" altLang="en-US">
              <a:latin typeface="Agilent TT Cond" pitchFamily="34" charset="0"/>
            </a:endParaRPr>
          </a:p>
        </p:txBody>
      </p:sp>
      <p:sp>
        <p:nvSpPr>
          <p:cNvPr id="6" name="Text Box 12"/>
          <p:cNvSpPr txBox="1">
            <a:spLocks noChangeArrowheads="1"/>
          </p:cNvSpPr>
          <p:nvPr/>
        </p:nvSpPr>
        <p:spPr bwMode="auto">
          <a:xfrm>
            <a:off x="259534" y="4206270"/>
            <a:ext cx="8706744" cy="2062103"/>
          </a:xfrm>
          <a:prstGeom prst="rect">
            <a:avLst/>
          </a:prstGeom>
          <a:noFill/>
          <a:ln w="9525">
            <a:noFill/>
            <a:miter lim="800000"/>
            <a:headEnd/>
            <a:tailEnd/>
          </a:ln>
          <a:effectLst/>
        </p:spPr>
        <p:txBody>
          <a:bodyPr wrap="square">
            <a:spAutoFit/>
          </a:bodyPr>
          <a:lstStyle/>
          <a:p>
            <a:r>
              <a:rPr lang="en-US" altLang="ja-JP" sz="1600" b="1" u="sng" dirty="0" smtClean="0">
                <a:latin typeface="Agilent TT Cond" pitchFamily="34" charset="0"/>
              </a:rPr>
              <a:t>Pros</a:t>
            </a:r>
            <a:endParaRPr lang="ja-JP" altLang="en-US" sz="1600" b="1" u="sng">
              <a:latin typeface="Agilent TT Cond" pitchFamily="34" charset="0"/>
            </a:endParaRPr>
          </a:p>
          <a:p>
            <a:pPr>
              <a:buFont typeface="Arial" pitchFamily="34" charset="0"/>
              <a:buChar char="•"/>
            </a:pPr>
            <a:r>
              <a:rPr lang="ja-JP" altLang="en-US" sz="1600" smtClean="0">
                <a:latin typeface="Agilent TT Cond" pitchFamily="34" charset="0"/>
              </a:rPr>
              <a:t> </a:t>
            </a:r>
            <a:r>
              <a:rPr lang="en-US" altLang="ja-JP" sz="1600" dirty="0" smtClean="0">
                <a:latin typeface="Agilent TT Cond" pitchFamily="34" charset="0"/>
              </a:rPr>
              <a:t>Controls signal reflection and improves signal quality.</a:t>
            </a:r>
          </a:p>
          <a:p>
            <a:pPr>
              <a:buFont typeface="Arial" pitchFamily="34" charset="0"/>
              <a:buChar char="•"/>
            </a:pPr>
            <a:r>
              <a:rPr lang="en-US" altLang="ja-JP" sz="1600" dirty="0" smtClean="0">
                <a:latin typeface="Agilent TT Cond" pitchFamily="34" charset="0"/>
              </a:rPr>
              <a:t> Enable design cost down by decreasing the surface mount components on the mother board</a:t>
            </a:r>
          </a:p>
          <a:p>
            <a:pPr>
              <a:buFont typeface="Arial" pitchFamily="34" charset="0"/>
              <a:buChar char="•"/>
            </a:pPr>
            <a:r>
              <a:rPr lang="ja-JP" altLang="en-US" sz="1600" smtClean="0">
                <a:latin typeface="Agilent TT Cond" pitchFamily="34" charset="0"/>
              </a:rPr>
              <a:t> </a:t>
            </a:r>
            <a:r>
              <a:rPr lang="en-US" altLang="ja-JP" sz="1600" dirty="0" smtClean="0">
                <a:latin typeface="Agilent TT Cond" pitchFamily="34" charset="0"/>
              </a:rPr>
              <a:t>Simplify your system design by removing the termination and its routing on your PCB.</a:t>
            </a:r>
            <a:endParaRPr lang="ja-JP" altLang="en-US" sz="1600">
              <a:latin typeface="Agilent TT Cond" pitchFamily="34" charset="0"/>
            </a:endParaRPr>
          </a:p>
          <a:p>
            <a:r>
              <a:rPr lang="en-US" altLang="ja-JP" sz="1600" b="1" u="sng" dirty="0" smtClean="0">
                <a:latin typeface="Agilent TT Cond" pitchFamily="34" charset="0"/>
              </a:rPr>
              <a:t>Cons</a:t>
            </a:r>
            <a:endParaRPr lang="ja-JP" altLang="en-US" sz="1600" b="1" u="sng">
              <a:latin typeface="Agilent TT Cond" pitchFamily="34" charset="0"/>
            </a:endParaRPr>
          </a:p>
          <a:p>
            <a:pPr>
              <a:buFont typeface="Arial" pitchFamily="34" charset="0"/>
              <a:buChar char="•"/>
            </a:pPr>
            <a:r>
              <a:rPr lang="en-US" altLang="ja-JP" sz="1600" dirty="0" smtClean="0">
                <a:latin typeface="Agilent TT Cond" pitchFamily="34" charset="0"/>
              </a:rPr>
              <a:t> Wrong timing to turn on/off ODT can impact your signal quality.  Had been a cause of the signal quality issue before.</a:t>
            </a:r>
          </a:p>
          <a:p>
            <a:pPr>
              <a:buFont typeface="Arial" pitchFamily="34" charset="0"/>
              <a:buChar char="•"/>
            </a:pPr>
            <a:r>
              <a:rPr lang="en-US" altLang="ja-JP" sz="1600" dirty="0" smtClean="0">
                <a:latin typeface="Agilent TT Cond" pitchFamily="34" charset="0"/>
              </a:rPr>
              <a:t> </a:t>
            </a:r>
            <a:r>
              <a:rPr lang="ja-JP" altLang="en-US" sz="1600" smtClean="0">
                <a:latin typeface="Agilent TT Cond" pitchFamily="34" charset="0"/>
              </a:rPr>
              <a:t> </a:t>
            </a:r>
            <a:r>
              <a:rPr lang="en-US" altLang="ja-JP" sz="1600" dirty="0" smtClean="0">
                <a:latin typeface="Agilent TT Cond" pitchFamily="34" charset="0"/>
              </a:rPr>
              <a:t>Improper implementation (or skipping of implementation) can cause a critical issue.</a:t>
            </a:r>
            <a:endParaRPr lang="ja-JP" altLang="en-US" sz="1600">
              <a:latin typeface="Agilent TT Cond" pitchFamily="34" charset="0"/>
            </a:endParaRPr>
          </a:p>
        </p:txBody>
      </p:sp>
      <p:grpSp>
        <p:nvGrpSpPr>
          <p:cNvPr id="26" name="Group 25"/>
          <p:cNvGrpSpPr/>
          <p:nvPr/>
        </p:nvGrpSpPr>
        <p:grpSpPr>
          <a:xfrm>
            <a:off x="1053737" y="2312128"/>
            <a:ext cx="6139543" cy="2133289"/>
            <a:chOff x="1053737" y="2312128"/>
            <a:chExt cx="6139543" cy="2133289"/>
          </a:xfrm>
        </p:grpSpPr>
        <p:pic>
          <p:nvPicPr>
            <p:cNvPr id="10" name="Picture 10" descr="odt1"/>
            <p:cNvPicPr>
              <a:picLocks noChangeAspect="1" noChangeArrowheads="1"/>
            </p:cNvPicPr>
            <p:nvPr/>
          </p:nvPicPr>
          <p:blipFill>
            <a:blip r:embed="rId2" cstate="print"/>
            <a:srcRect/>
            <a:stretch>
              <a:fillRect/>
            </a:stretch>
          </p:blipFill>
          <p:spPr bwMode="auto">
            <a:xfrm>
              <a:off x="1053737" y="2387492"/>
              <a:ext cx="6139543" cy="2057925"/>
            </a:xfrm>
            <a:prstGeom prst="rect">
              <a:avLst/>
            </a:prstGeom>
            <a:noFill/>
          </p:spPr>
        </p:pic>
        <p:sp>
          <p:nvSpPr>
            <p:cNvPr id="11" name="TextBox 10"/>
            <p:cNvSpPr txBox="1"/>
            <p:nvPr/>
          </p:nvSpPr>
          <p:spPr>
            <a:xfrm>
              <a:off x="1166946" y="2333899"/>
              <a:ext cx="2255746" cy="338554"/>
            </a:xfrm>
            <a:prstGeom prst="rect">
              <a:avLst/>
            </a:prstGeom>
            <a:solidFill>
              <a:schemeClr val="bg1"/>
            </a:solidFill>
          </p:spPr>
          <p:txBody>
            <a:bodyPr wrap="none" rtlCol="0">
              <a:spAutoFit/>
            </a:bodyPr>
            <a:lstStyle/>
            <a:p>
              <a:r>
                <a:rPr kumimoji="1" lang="en-US" altLang="ja-JP" sz="1600" dirty="0" smtClean="0">
                  <a:solidFill>
                    <a:srgbClr val="0000FF"/>
                  </a:solidFill>
                  <a:latin typeface="Agilent TT Cond" pitchFamily="34" charset="0"/>
                </a:rPr>
                <a:t>Mother board termination</a:t>
              </a:r>
              <a:endParaRPr kumimoji="1" lang="ja-JP" altLang="en-US" sz="1600">
                <a:solidFill>
                  <a:srgbClr val="0000FF"/>
                </a:solidFill>
                <a:latin typeface="Agilent TT Cond" pitchFamily="34" charset="0"/>
              </a:endParaRPr>
            </a:p>
          </p:txBody>
        </p:sp>
        <p:sp>
          <p:nvSpPr>
            <p:cNvPr id="12" name="TextBox 11"/>
            <p:cNvSpPr txBox="1"/>
            <p:nvPr/>
          </p:nvSpPr>
          <p:spPr>
            <a:xfrm>
              <a:off x="4445723" y="2312128"/>
              <a:ext cx="1729833" cy="338554"/>
            </a:xfrm>
            <a:prstGeom prst="rect">
              <a:avLst/>
            </a:prstGeom>
            <a:solidFill>
              <a:schemeClr val="bg1"/>
            </a:solidFill>
          </p:spPr>
          <p:txBody>
            <a:bodyPr wrap="none" rtlCol="0">
              <a:spAutoFit/>
            </a:bodyPr>
            <a:lstStyle/>
            <a:p>
              <a:r>
                <a:rPr kumimoji="1" lang="en-US" altLang="ja-JP" sz="1600" dirty="0" smtClean="0">
                  <a:solidFill>
                    <a:srgbClr val="0000FF"/>
                  </a:solidFill>
                  <a:latin typeface="Agilent TT Cond" pitchFamily="34" charset="0"/>
                </a:rPr>
                <a:t>On-Die Termination</a:t>
              </a:r>
              <a:endParaRPr kumimoji="1" lang="ja-JP" altLang="en-US" sz="1600">
                <a:solidFill>
                  <a:srgbClr val="0000FF"/>
                </a:solidFill>
                <a:latin typeface="Agilent TT Cond" pitchFamily="34" charset="0"/>
              </a:endParaRPr>
            </a:p>
          </p:txBody>
        </p:sp>
        <p:sp>
          <p:nvSpPr>
            <p:cNvPr id="13" name="TextBox 12"/>
            <p:cNvSpPr txBox="1"/>
            <p:nvPr/>
          </p:nvSpPr>
          <p:spPr>
            <a:xfrm>
              <a:off x="2294692" y="3017522"/>
              <a:ext cx="526885" cy="430887"/>
            </a:xfrm>
            <a:prstGeom prst="rect">
              <a:avLst/>
            </a:prstGeom>
            <a:solidFill>
              <a:schemeClr val="bg1"/>
            </a:solidFill>
          </p:spPr>
          <p:txBody>
            <a:bodyPr wrap="square" lIns="0" rIns="0" rtlCol="0">
              <a:spAutoFit/>
            </a:bodyPr>
            <a:lstStyle/>
            <a:p>
              <a:pPr algn="ctr"/>
              <a:r>
                <a:rPr kumimoji="1" lang="en-US" altLang="ja-JP" sz="1100" b="1" dirty="0" smtClean="0">
                  <a:latin typeface="Agilent TT Cond" pitchFamily="34" charset="0"/>
                </a:rPr>
                <a:t>DRAM active</a:t>
              </a:r>
              <a:endParaRPr kumimoji="1" lang="ja-JP" altLang="en-US" sz="1100" b="1">
                <a:latin typeface="Agilent TT Cond" pitchFamily="34" charset="0"/>
              </a:endParaRPr>
            </a:p>
          </p:txBody>
        </p:sp>
        <p:sp>
          <p:nvSpPr>
            <p:cNvPr id="14" name="TextBox 13"/>
            <p:cNvSpPr txBox="1"/>
            <p:nvPr/>
          </p:nvSpPr>
          <p:spPr>
            <a:xfrm>
              <a:off x="3039281" y="3021876"/>
              <a:ext cx="496399" cy="430887"/>
            </a:xfrm>
            <a:prstGeom prst="rect">
              <a:avLst/>
            </a:prstGeom>
            <a:solidFill>
              <a:schemeClr val="bg1"/>
            </a:solidFill>
          </p:spPr>
          <p:txBody>
            <a:bodyPr wrap="square" lIns="0" rIns="0" rtlCol="0">
              <a:spAutoFit/>
            </a:bodyPr>
            <a:lstStyle/>
            <a:p>
              <a:pPr algn="ctr"/>
              <a:r>
                <a:rPr kumimoji="1" lang="en-US" altLang="ja-JP" sz="1100" b="1" dirty="0" smtClean="0">
                  <a:latin typeface="Agilent TT Cond" pitchFamily="34" charset="0"/>
                </a:rPr>
                <a:t>DRAM standby</a:t>
              </a:r>
              <a:endParaRPr kumimoji="1" lang="ja-JP" altLang="en-US" sz="1100" b="1">
                <a:latin typeface="Agilent TT Cond" pitchFamily="34" charset="0"/>
              </a:endParaRPr>
            </a:p>
          </p:txBody>
        </p:sp>
        <p:sp>
          <p:nvSpPr>
            <p:cNvPr id="15" name="TextBox 14"/>
            <p:cNvSpPr txBox="1"/>
            <p:nvPr/>
          </p:nvSpPr>
          <p:spPr>
            <a:xfrm>
              <a:off x="3688071" y="3226526"/>
              <a:ext cx="927465" cy="430887"/>
            </a:xfrm>
            <a:prstGeom prst="rect">
              <a:avLst/>
            </a:prstGeom>
            <a:solidFill>
              <a:schemeClr val="bg1"/>
            </a:solidFill>
          </p:spPr>
          <p:txBody>
            <a:bodyPr wrap="square" lIns="0" rIns="0" rtlCol="0">
              <a:spAutoFit/>
            </a:bodyPr>
            <a:lstStyle/>
            <a:p>
              <a:pPr algn="ctr"/>
              <a:r>
                <a:rPr kumimoji="1" lang="en-US" altLang="ja-JP" sz="1100" b="1" dirty="0" smtClean="0">
                  <a:latin typeface="Agilent TT Cond" pitchFamily="34" charset="0"/>
                </a:rPr>
                <a:t>Termination on mother board</a:t>
              </a:r>
              <a:endParaRPr kumimoji="1" lang="ja-JP" altLang="en-US" sz="1100" b="1">
                <a:latin typeface="Agilent TT Cond" pitchFamily="34" charset="0"/>
              </a:endParaRPr>
            </a:p>
          </p:txBody>
        </p:sp>
        <p:sp>
          <p:nvSpPr>
            <p:cNvPr id="16" name="TextBox 15"/>
            <p:cNvSpPr txBox="1"/>
            <p:nvPr/>
          </p:nvSpPr>
          <p:spPr>
            <a:xfrm>
              <a:off x="3113312" y="4123509"/>
              <a:ext cx="666208" cy="169277"/>
            </a:xfrm>
            <a:prstGeom prst="rect">
              <a:avLst/>
            </a:prstGeom>
            <a:solidFill>
              <a:schemeClr val="bg1"/>
            </a:solidFill>
          </p:spPr>
          <p:txBody>
            <a:bodyPr wrap="square" lIns="0" tIns="0" rIns="0" bIns="0" rtlCol="0">
              <a:spAutoFit/>
            </a:bodyPr>
            <a:lstStyle/>
            <a:p>
              <a:pPr algn="ctr"/>
              <a:r>
                <a:rPr kumimoji="1" lang="en-US" altLang="ja-JP" sz="1100" b="1" dirty="0" smtClean="0">
                  <a:latin typeface="Agilent TT Cond" pitchFamily="34" charset="0"/>
                </a:rPr>
                <a:t>Reflection</a:t>
              </a:r>
              <a:endParaRPr kumimoji="1" lang="ja-JP" altLang="en-US" sz="1100" b="1">
                <a:latin typeface="Agilent TT Cond" pitchFamily="34" charset="0"/>
              </a:endParaRPr>
            </a:p>
          </p:txBody>
        </p:sp>
        <p:sp>
          <p:nvSpPr>
            <p:cNvPr id="17" name="TextBox 16"/>
            <p:cNvSpPr txBox="1"/>
            <p:nvPr/>
          </p:nvSpPr>
          <p:spPr>
            <a:xfrm>
              <a:off x="2011664" y="3910150"/>
              <a:ext cx="409306" cy="169277"/>
            </a:xfrm>
            <a:prstGeom prst="rect">
              <a:avLst/>
            </a:prstGeom>
            <a:solidFill>
              <a:schemeClr val="bg1"/>
            </a:solidFill>
          </p:spPr>
          <p:txBody>
            <a:bodyPr wrap="square" lIns="0" tIns="0" rIns="0" bIns="0" rtlCol="0">
              <a:spAutoFit/>
            </a:bodyPr>
            <a:lstStyle/>
            <a:p>
              <a:pPr algn="ctr"/>
              <a:r>
                <a:rPr kumimoji="1" lang="en-US" altLang="ja-JP" sz="1100" b="1" dirty="0" smtClean="0">
                  <a:latin typeface="Agilent TT Cond" pitchFamily="34" charset="0"/>
                </a:rPr>
                <a:t>DQ bus</a:t>
              </a:r>
              <a:endParaRPr kumimoji="1" lang="ja-JP" altLang="en-US" sz="1100" b="1">
                <a:latin typeface="Agilent TT Cond" pitchFamily="34" charset="0"/>
              </a:endParaRPr>
            </a:p>
          </p:txBody>
        </p:sp>
        <p:sp>
          <p:nvSpPr>
            <p:cNvPr id="18" name="TextBox 17"/>
            <p:cNvSpPr txBox="1"/>
            <p:nvPr/>
          </p:nvSpPr>
          <p:spPr>
            <a:xfrm>
              <a:off x="1358537" y="4005943"/>
              <a:ext cx="600892" cy="169277"/>
            </a:xfrm>
            <a:prstGeom prst="rect">
              <a:avLst/>
            </a:prstGeom>
            <a:solidFill>
              <a:schemeClr val="bg1"/>
            </a:solidFill>
          </p:spPr>
          <p:txBody>
            <a:bodyPr wrap="square" lIns="0" tIns="0" rIns="0" bIns="0" rtlCol="0">
              <a:spAutoFit/>
            </a:bodyPr>
            <a:lstStyle/>
            <a:p>
              <a:pPr algn="ctr"/>
              <a:r>
                <a:rPr kumimoji="1" lang="en-US" altLang="ja-JP" sz="1100" b="1" dirty="0" smtClean="0">
                  <a:latin typeface="Agilent TT Cond" pitchFamily="34" charset="0"/>
                </a:rPr>
                <a:t>Controller</a:t>
              </a:r>
              <a:endParaRPr kumimoji="1" lang="ja-JP" altLang="en-US" sz="1100" b="1">
                <a:latin typeface="Agilent TT Cond" pitchFamily="34" charset="0"/>
              </a:endParaRPr>
            </a:p>
          </p:txBody>
        </p:sp>
        <p:sp>
          <p:nvSpPr>
            <p:cNvPr id="19" name="TextBox 18"/>
            <p:cNvSpPr txBox="1"/>
            <p:nvPr/>
          </p:nvSpPr>
          <p:spPr>
            <a:xfrm>
              <a:off x="6217897" y="4127863"/>
              <a:ext cx="666208" cy="169277"/>
            </a:xfrm>
            <a:prstGeom prst="rect">
              <a:avLst/>
            </a:prstGeom>
            <a:solidFill>
              <a:schemeClr val="bg1"/>
            </a:solidFill>
          </p:spPr>
          <p:txBody>
            <a:bodyPr wrap="square" lIns="0" tIns="0" rIns="0" bIns="0" rtlCol="0">
              <a:spAutoFit/>
            </a:bodyPr>
            <a:lstStyle/>
            <a:p>
              <a:pPr algn="ctr"/>
              <a:r>
                <a:rPr kumimoji="1" lang="en-US" altLang="ja-JP" sz="1100" b="1" dirty="0" smtClean="0">
                  <a:latin typeface="Agilent TT Cond" pitchFamily="34" charset="0"/>
                </a:rPr>
                <a:t>Reflection</a:t>
              </a:r>
              <a:endParaRPr kumimoji="1" lang="ja-JP" altLang="en-US" sz="1100" b="1">
                <a:latin typeface="Agilent TT Cond" pitchFamily="34" charset="0"/>
              </a:endParaRPr>
            </a:p>
          </p:txBody>
        </p:sp>
        <p:sp>
          <p:nvSpPr>
            <p:cNvPr id="20" name="TextBox 19"/>
            <p:cNvSpPr txBox="1"/>
            <p:nvPr/>
          </p:nvSpPr>
          <p:spPr>
            <a:xfrm>
              <a:off x="5516863" y="3914504"/>
              <a:ext cx="409306" cy="169277"/>
            </a:xfrm>
            <a:prstGeom prst="rect">
              <a:avLst/>
            </a:prstGeom>
            <a:solidFill>
              <a:schemeClr val="bg1"/>
            </a:solidFill>
          </p:spPr>
          <p:txBody>
            <a:bodyPr wrap="square" lIns="0" tIns="0" rIns="0" bIns="0" rtlCol="0">
              <a:spAutoFit/>
            </a:bodyPr>
            <a:lstStyle/>
            <a:p>
              <a:pPr algn="ctr"/>
              <a:r>
                <a:rPr kumimoji="1" lang="en-US" altLang="ja-JP" sz="1100" b="1" dirty="0" smtClean="0">
                  <a:latin typeface="Agilent TT Cond" pitchFamily="34" charset="0"/>
                </a:rPr>
                <a:t>DQ bus</a:t>
              </a:r>
              <a:endParaRPr kumimoji="1" lang="ja-JP" altLang="en-US" sz="1100" b="1">
                <a:latin typeface="Agilent TT Cond" pitchFamily="34" charset="0"/>
              </a:endParaRPr>
            </a:p>
          </p:txBody>
        </p:sp>
        <p:sp>
          <p:nvSpPr>
            <p:cNvPr id="21" name="TextBox 20"/>
            <p:cNvSpPr txBox="1"/>
            <p:nvPr/>
          </p:nvSpPr>
          <p:spPr>
            <a:xfrm>
              <a:off x="4855027" y="4010297"/>
              <a:ext cx="600892" cy="169277"/>
            </a:xfrm>
            <a:prstGeom prst="rect">
              <a:avLst/>
            </a:prstGeom>
            <a:solidFill>
              <a:schemeClr val="bg1"/>
            </a:solidFill>
          </p:spPr>
          <p:txBody>
            <a:bodyPr wrap="square" lIns="0" tIns="0" rIns="0" bIns="0" rtlCol="0">
              <a:spAutoFit/>
            </a:bodyPr>
            <a:lstStyle/>
            <a:p>
              <a:pPr algn="ctr"/>
              <a:r>
                <a:rPr kumimoji="1" lang="en-US" altLang="ja-JP" sz="1100" b="1" dirty="0" smtClean="0">
                  <a:latin typeface="Agilent TT Cond" pitchFamily="34" charset="0"/>
                </a:rPr>
                <a:t>Controller</a:t>
              </a:r>
              <a:endParaRPr kumimoji="1" lang="ja-JP" altLang="en-US" sz="1100" b="1">
                <a:latin typeface="Agilent TT Cond" pitchFamily="34" charset="0"/>
              </a:endParaRPr>
            </a:p>
          </p:txBody>
        </p:sp>
        <p:sp>
          <p:nvSpPr>
            <p:cNvPr id="22" name="TextBox 21"/>
            <p:cNvSpPr txBox="1"/>
            <p:nvPr/>
          </p:nvSpPr>
          <p:spPr>
            <a:xfrm>
              <a:off x="5791182" y="3021876"/>
              <a:ext cx="526885" cy="430887"/>
            </a:xfrm>
            <a:prstGeom prst="rect">
              <a:avLst/>
            </a:prstGeom>
            <a:solidFill>
              <a:schemeClr val="bg1"/>
            </a:solidFill>
          </p:spPr>
          <p:txBody>
            <a:bodyPr wrap="square" lIns="0" rIns="0" rtlCol="0">
              <a:spAutoFit/>
            </a:bodyPr>
            <a:lstStyle/>
            <a:p>
              <a:pPr algn="ctr"/>
              <a:r>
                <a:rPr kumimoji="1" lang="en-US" altLang="ja-JP" sz="1100" b="1" dirty="0" smtClean="0">
                  <a:latin typeface="Agilent TT Cond" pitchFamily="34" charset="0"/>
                </a:rPr>
                <a:t>DRAM active</a:t>
              </a:r>
              <a:endParaRPr kumimoji="1" lang="ja-JP" altLang="en-US" sz="1100" b="1">
                <a:latin typeface="Agilent TT Cond" pitchFamily="34" charset="0"/>
              </a:endParaRPr>
            </a:p>
          </p:txBody>
        </p:sp>
        <p:sp>
          <p:nvSpPr>
            <p:cNvPr id="23" name="TextBox 22"/>
            <p:cNvSpPr txBox="1"/>
            <p:nvPr/>
          </p:nvSpPr>
          <p:spPr>
            <a:xfrm>
              <a:off x="6544481" y="2913020"/>
              <a:ext cx="496399" cy="338554"/>
            </a:xfrm>
            <a:prstGeom prst="rect">
              <a:avLst/>
            </a:prstGeom>
            <a:solidFill>
              <a:schemeClr val="bg1"/>
            </a:solidFill>
          </p:spPr>
          <p:txBody>
            <a:bodyPr wrap="square" lIns="0" tIns="0" rIns="0" bIns="0" rtlCol="0">
              <a:spAutoFit/>
            </a:bodyPr>
            <a:lstStyle/>
            <a:p>
              <a:pPr algn="ctr"/>
              <a:r>
                <a:rPr kumimoji="1" lang="en-US" altLang="ja-JP" sz="1100" b="1" dirty="0" smtClean="0">
                  <a:latin typeface="Agilent TT Cond" pitchFamily="34" charset="0"/>
                </a:rPr>
                <a:t>DRAM standby</a:t>
              </a:r>
              <a:endParaRPr kumimoji="1" lang="ja-JP" altLang="en-US" sz="1100" b="1">
                <a:latin typeface="Agilent TT Cond" pitchFamily="34" charset="0"/>
              </a:endParaRPr>
            </a:p>
          </p:txBody>
        </p:sp>
        <p:sp>
          <p:nvSpPr>
            <p:cNvPr id="24" name="TextBox 23"/>
            <p:cNvSpPr txBox="1"/>
            <p:nvPr/>
          </p:nvSpPr>
          <p:spPr>
            <a:xfrm>
              <a:off x="5686687" y="2603864"/>
              <a:ext cx="696695" cy="270843"/>
            </a:xfrm>
            <a:prstGeom prst="rect">
              <a:avLst/>
            </a:prstGeom>
            <a:solidFill>
              <a:schemeClr val="bg1"/>
            </a:solidFill>
          </p:spPr>
          <p:txBody>
            <a:bodyPr wrap="square" lIns="0" tIns="0" rIns="0" bIns="0" rtlCol="0">
              <a:spAutoFit/>
            </a:bodyPr>
            <a:lstStyle/>
            <a:p>
              <a:pPr algn="ctr">
                <a:lnSpc>
                  <a:spcPct val="80000"/>
                </a:lnSpc>
              </a:pPr>
              <a:r>
                <a:rPr kumimoji="1" lang="en-US" altLang="ja-JP" sz="1100" b="1" dirty="0" smtClean="0">
                  <a:latin typeface="Agilent TT Cond" pitchFamily="34" charset="0"/>
                </a:rPr>
                <a:t>Termination on</a:t>
              </a:r>
              <a:endParaRPr kumimoji="1" lang="ja-JP" altLang="en-US" sz="1100" b="1">
                <a:latin typeface="Agilent TT Cond" pitchFamily="34" charset="0"/>
              </a:endParaRPr>
            </a:p>
          </p:txBody>
        </p:sp>
        <p:sp>
          <p:nvSpPr>
            <p:cNvPr id="25" name="TextBox 24"/>
            <p:cNvSpPr txBox="1"/>
            <p:nvPr/>
          </p:nvSpPr>
          <p:spPr>
            <a:xfrm>
              <a:off x="6440008" y="2599502"/>
              <a:ext cx="696695" cy="270843"/>
            </a:xfrm>
            <a:prstGeom prst="rect">
              <a:avLst/>
            </a:prstGeom>
            <a:solidFill>
              <a:schemeClr val="bg1"/>
            </a:solidFill>
          </p:spPr>
          <p:txBody>
            <a:bodyPr wrap="square" lIns="0" tIns="0" rIns="0" bIns="0" rtlCol="0">
              <a:spAutoFit/>
            </a:bodyPr>
            <a:lstStyle/>
            <a:p>
              <a:pPr algn="ctr">
                <a:lnSpc>
                  <a:spcPct val="80000"/>
                </a:lnSpc>
              </a:pPr>
              <a:r>
                <a:rPr kumimoji="1" lang="en-US" altLang="ja-JP" sz="1100" b="1" dirty="0" smtClean="0">
                  <a:latin typeface="Agilent TT Cond" pitchFamily="34" charset="0"/>
                </a:rPr>
                <a:t>Termination off</a:t>
              </a:r>
              <a:endParaRPr kumimoji="1" lang="ja-JP" altLang="en-US" sz="1100" b="1">
                <a:latin typeface="Agilent TT Cond" pitchFamily="34" charset="0"/>
              </a:endParaRPr>
            </a:p>
          </p:txBody>
        </p:sp>
      </p:grpSp>
      <p:sp>
        <p:nvSpPr>
          <p:cNvPr id="27"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37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ODT – On-Die Termination 2</a:t>
            </a:r>
            <a:endParaRPr kumimoji="1" lang="ja-JP" altLang="en-US"/>
          </a:p>
        </p:txBody>
      </p:sp>
      <p:pic>
        <p:nvPicPr>
          <p:cNvPr id="4" name="Picture 3" descr="odt3"/>
          <p:cNvPicPr>
            <a:picLocks noChangeAspect="1" noChangeArrowheads="1"/>
          </p:cNvPicPr>
          <p:nvPr/>
        </p:nvPicPr>
        <p:blipFill>
          <a:blip r:embed="rId2" cstate="print"/>
          <a:srcRect/>
          <a:stretch>
            <a:fillRect/>
          </a:stretch>
        </p:blipFill>
        <p:spPr bwMode="auto">
          <a:xfrm>
            <a:off x="149813" y="750443"/>
            <a:ext cx="6547078" cy="1609725"/>
          </a:xfrm>
          <a:prstGeom prst="rect">
            <a:avLst/>
          </a:prstGeom>
          <a:noFill/>
        </p:spPr>
      </p:pic>
      <p:sp>
        <p:nvSpPr>
          <p:cNvPr id="5" name="Text Box 4"/>
          <p:cNvSpPr txBox="1">
            <a:spLocks noChangeArrowheads="1"/>
          </p:cNvSpPr>
          <p:nvPr/>
        </p:nvSpPr>
        <p:spPr bwMode="auto">
          <a:xfrm>
            <a:off x="198302" y="2333625"/>
            <a:ext cx="7918087" cy="1569660"/>
          </a:xfrm>
          <a:prstGeom prst="rect">
            <a:avLst/>
          </a:prstGeom>
          <a:noFill/>
          <a:ln w="9525">
            <a:noFill/>
            <a:miter lim="800000"/>
            <a:headEnd/>
            <a:tailEnd/>
          </a:ln>
          <a:effectLst/>
        </p:spPr>
        <p:txBody>
          <a:bodyPr wrap="square">
            <a:spAutoFit/>
          </a:bodyPr>
          <a:lstStyle/>
          <a:p>
            <a:r>
              <a:rPr lang="en-US" altLang="ja-JP" dirty="0" smtClean="0">
                <a:latin typeface="Agilent TT Cond" pitchFamily="34" charset="0"/>
              </a:rPr>
              <a:t>DDR2 has 3 on die termination values:  50ohm, 75ohm, 150ohm</a:t>
            </a:r>
            <a:r>
              <a:rPr lang="ja-JP" altLang="en-US" smtClean="0">
                <a:latin typeface="Agilent TT Cond" pitchFamily="34" charset="0"/>
              </a:rPr>
              <a:t>    </a:t>
            </a:r>
            <a:endParaRPr lang="ja-JP" altLang="en-US">
              <a:latin typeface="Agilent TT Cond" pitchFamily="34" charset="0"/>
            </a:endParaRPr>
          </a:p>
          <a:p>
            <a:r>
              <a:rPr lang="ja-JP" altLang="en-US">
                <a:latin typeface="Agilent TT Cond" pitchFamily="34" charset="0"/>
              </a:rPr>
              <a:t> </a:t>
            </a:r>
          </a:p>
          <a:p>
            <a:r>
              <a:rPr lang="en-US" altLang="ja-JP" sz="1200" dirty="0" smtClean="0">
                <a:latin typeface="Agilent TT Cond" pitchFamily="34" charset="0"/>
              </a:rPr>
              <a:t>ODT termination value is set during EMRS command such as during the initialization.  As shown above, A2 and A6 </a:t>
            </a:r>
            <a:r>
              <a:rPr lang="en-US" altLang="ja-JP" sz="1200" dirty="0" err="1" smtClean="0">
                <a:latin typeface="Agilent TT Cond" pitchFamily="34" charset="0"/>
              </a:rPr>
              <a:t>vaues</a:t>
            </a:r>
            <a:r>
              <a:rPr lang="en-US" altLang="ja-JP" sz="1200" dirty="0" smtClean="0">
                <a:latin typeface="Agilent TT Cond" pitchFamily="34" charset="0"/>
              </a:rPr>
              <a:t> are sued to determine the value.  If controller wants ODT = 150 ohm, it sends out A6 = 1 and A2 =0 to the DRAM.</a:t>
            </a:r>
            <a:r>
              <a:rPr lang="ja-JP" altLang="en-US" sz="1200" smtClean="0">
                <a:latin typeface="Agilent TT Cond" pitchFamily="34" charset="0"/>
              </a:rPr>
              <a:t> </a:t>
            </a:r>
            <a:endParaRPr lang="ja-JP" altLang="en-US" sz="1200">
              <a:latin typeface="Agilent TT Cond" pitchFamily="34" charset="0"/>
            </a:endParaRPr>
          </a:p>
          <a:p>
            <a:endParaRPr lang="ja-JP" altLang="en-US">
              <a:latin typeface="Agilent TT Cond" pitchFamily="34" charset="0"/>
            </a:endParaRPr>
          </a:p>
          <a:p>
            <a:r>
              <a:rPr lang="en-US" altLang="ja-JP" dirty="0" smtClean="0">
                <a:latin typeface="Agilent TT Cond" pitchFamily="34" charset="0"/>
              </a:rPr>
              <a:t>Actual turn on and off of ODT is controlled by the DOT signal (high/low)</a:t>
            </a:r>
            <a:r>
              <a:rPr lang="ja-JP" altLang="en-US" smtClean="0">
                <a:latin typeface="Agilent TT Cond" pitchFamily="34" charset="0"/>
              </a:rPr>
              <a:t> </a:t>
            </a:r>
            <a:endParaRPr lang="ja-JP" altLang="en-US">
              <a:latin typeface="Agilent TT Cond" pitchFamily="34" charset="0"/>
            </a:endParaRPr>
          </a:p>
        </p:txBody>
      </p:sp>
      <p:grpSp>
        <p:nvGrpSpPr>
          <p:cNvPr id="6" name="Group 25"/>
          <p:cNvGrpSpPr>
            <a:grpSpLocks/>
          </p:cNvGrpSpPr>
          <p:nvPr/>
        </p:nvGrpSpPr>
        <p:grpSpPr bwMode="auto">
          <a:xfrm>
            <a:off x="28575" y="3980901"/>
            <a:ext cx="9072563" cy="2520950"/>
            <a:chOff x="18" y="2568"/>
            <a:chExt cx="5715" cy="1588"/>
          </a:xfrm>
        </p:grpSpPr>
        <p:pic>
          <p:nvPicPr>
            <p:cNvPr id="7" name="Picture 17"/>
            <p:cNvPicPr>
              <a:picLocks noChangeArrowheads="1"/>
            </p:cNvPicPr>
            <p:nvPr/>
          </p:nvPicPr>
          <p:blipFill>
            <a:blip r:embed="rId3" cstate="print"/>
            <a:srcRect/>
            <a:stretch>
              <a:fillRect/>
            </a:stretch>
          </p:blipFill>
          <p:spPr bwMode="auto">
            <a:xfrm>
              <a:off x="4327" y="2568"/>
              <a:ext cx="1406" cy="1360"/>
            </a:xfrm>
            <a:prstGeom prst="rect">
              <a:avLst/>
            </a:prstGeom>
            <a:noFill/>
            <a:ln w="9525" algn="ctr">
              <a:noFill/>
              <a:miter lim="800000"/>
              <a:headEnd/>
              <a:tailEnd/>
            </a:ln>
            <a:effectLst/>
          </p:spPr>
        </p:pic>
        <p:pic>
          <p:nvPicPr>
            <p:cNvPr id="8" name="Picture 18"/>
            <p:cNvPicPr>
              <a:picLocks noChangeAspect="1" noChangeArrowheads="1"/>
            </p:cNvPicPr>
            <p:nvPr/>
          </p:nvPicPr>
          <p:blipFill>
            <a:blip r:embed="rId4" cstate="print"/>
            <a:srcRect/>
            <a:stretch>
              <a:fillRect/>
            </a:stretch>
          </p:blipFill>
          <p:spPr bwMode="auto">
            <a:xfrm>
              <a:off x="18" y="2568"/>
              <a:ext cx="1404" cy="1362"/>
            </a:xfrm>
            <a:prstGeom prst="rect">
              <a:avLst/>
            </a:prstGeom>
            <a:noFill/>
            <a:ln w="9525">
              <a:noFill/>
              <a:miter lim="800000"/>
              <a:headEnd/>
              <a:tailEnd/>
            </a:ln>
            <a:effectLst/>
          </p:spPr>
        </p:pic>
        <p:pic>
          <p:nvPicPr>
            <p:cNvPr id="9" name="Picture 19"/>
            <p:cNvPicPr>
              <a:picLocks noChangeAspect="1" noChangeArrowheads="1"/>
            </p:cNvPicPr>
            <p:nvPr/>
          </p:nvPicPr>
          <p:blipFill>
            <a:blip r:embed="rId5" cstate="print"/>
            <a:srcRect/>
            <a:stretch>
              <a:fillRect/>
            </a:stretch>
          </p:blipFill>
          <p:spPr bwMode="auto">
            <a:xfrm>
              <a:off x="1456" y="2568"/>
              <a:ext cx="1404" cy="1362"/>
            </a:xfrm>
            <a:prstGeom prst="rect">
              <a:avLst/>
            </a:prstGeom>
            <a:noFill/>
            <a:ln w="9525">
              <a:noFill/>
              <a:miter lim="800000"/>
              <a:headEnd/>
              <a:tailEnd/>
            </a:ln>
            <a:effectLst/>
          </p:spPr>
        </p:pic>
        <p:pic>
          <p:nvPicPr>
            <p:cNvPr id="10" name="Picture 20"/>
            <p:cNvPicPr>
              <a:picLocks noChangeAspect="1" noChangeArrowheads="1"/>
            </p:cNvPicPr>
            <p:nvPr/>
          </p:nvPicPr>
          <p:blipFill>
            <a:blip r:embed="rId6" cstate="print"/>
            <a:srcRect/>
            <a:stretch>
              <a:fillRect/>
            </a:stretch>
          </p:blipFill>
          <p:spPr bwMode="auto">
            <a:xfrm>
              <a:off x="2889" y="2568"/>
              <a:ext cx="1404" cy="1362"/>
            </a:xfrm>
            <a:prstGeom prst="rect">
              <a:avLst/>
            </a:prstGeom>
            <a:noFill/>
            <a:ln w="9525">
              <a:noFill/>
              <a:miter lim="800000"/>
              <a:headEnd/>
              <a:tailEnd/>
            </a:ln>
            <a:effectLst/>
          </p:spPr>
        </p:pic>
        <p:sp>
          <p:nvSpPr>
            <p:cNvPr id="11" name="Text Box 21"/>
            <p:cNvSpPr txBox="1">
              <a:spLocks noChangeArrowheads="1"/>
            </p:cNvSpPr>
            <p:nvPr/>
          </p:nvSpPr>
          <p:spPr bwMode="auto">
            <a:xfrm>
              <a:off x="385" y="3929"/>
              <a:ext cx="706" cy="212"/>
            </a:xfrm>
            <a:prstGeom prst="rect">
              <a:avLst/>
            </a:prstGeom>
            <a:noFill/>
            <a:ln w="9525" algn="ctr">
              <a:noFill/>
              <a:miter lim="800000"/>
              <a:headEnd/>
              <a:tailEnd/>
            </a:ln>
            <a:effectLst/>
          </p:spPr>
          <p:txBody>
            <a:bodyPr>
              <a:spAutoFit/>
            </a:bodyPr>
            <a:lstStyle/>
            <a:p>
              <a:r>
                <a:rPr lang="en-US" altLang="ja-JP" sz="1600" b="1" dirty="0">
                  <a:solidFill>
                    <a:srgbClr val="FFFF00"/>
                  </a:solidFill>
                  <a:latin typeface="Agilent TT Cond" pitchFamily="34" charset="0"/>
                </a:rPr>
                <a:t>50ohm</a:t>
              </a:r>
            </a:p>
          </p:txBody>
        </p:sp>
        <p:sp>
          <p:nvSpPr>
            <p:cNvPr id="12" name="Text Box 22"/>
            <p:cNvSpPr txBox="1">
              <a:spLocks noChangeArrowheads="1"/>
            </p:cNvSpPr>
            <p:nvPr/>
          </p:nvSpPr>
          <p:spPr bwMode="auto">
            <a:xfrm>
              <a:off x="1927" y="3929"/>
              <a:ext cx="706" cy="212"/>
            </a:xfrm>
            <a:prstGeom prst="rect">
              <a:avLst/>
            </a:prstGeom>
            <a:noFill/>
            <a:ln w="9525" algn="ctr">
              <a:noFill/>
              <a:miter lim="800000"/>
              <a:headEnd/>
              <a:tailEnd/>
            </a:ln>
            <a:effectLst/>
          </p:spPr>
          <p:txBody>
            <a:bodyPr>
              <a:spAutoFit/>
            </a:bodyPr>
            <a:lstStyle/>
            <a:p>
              <a:r>
                <a:rPr lang="en-US" altLang="ja-JP" sz="1600" b="1" dirty="0">
                  <a:solidFill>
                    <a:srgbClr val="FFFF00"/>
                  </a:solidFill>
                  <a:latin typeface="Agilent TT Cond" pitchFamily="34" charset="0"/>
                </a:rPr>
                <a:t>75ohm</a:t>
              </a:r>
            </a:p>
          </p:txBody>
        </p:sp>
        <p:sp>
          <p:nvSpPr>
            <p:cNvPr id="13" name="Text Box 23"/>
            <p:cNvSpPr txBox="1">
              <a:spLocks noChangeArrowheads="1"/>
            </p:cNvSpPr>
            <p:nvPr/>
          </p:nvSpPr>
          <p:spPr bwMode="auto">
            <a:xfrm>
              <a:off x="3243" y="3929"/>
              <a:ext cx="779" cy="212"/>
            </a:xfrm>
            <a:prstGeom prst="rect">
              <a:avLst/>
            </a:prstGeom>
            <a:noFill/>
            <a:ln w="9525" algn="ctr">
              <a:noFill/>
              <a:miter lim="800000"/>
              <a:headEnd/>
              <a:tailEnd/>
            </a:ln>
            <a:effectLst/>
          </p:spPr>
          <p:txBody>
            <a:bodyPr>
              <a:spAutoFit/>
            </a:bodyPr>
            <a:lstStyle/>
            <a:p>
              <a:r>
                <a:rPr lang="en-US" altLang="ja-JP" sz="1600" b="1" dirty="0">
                  <a:solidFill>
                    <a:srgbClr val="FFFF00"/>
                  </a:solidFill>
                  <a:latin typeface="Agilent TT Cond" pitchFamily="34" charset="0"/>
                </a:rPr>
                <a:t>150ohm</a:t>
              </a:r>
            </a:p>
          </p:txBody>
        </p:sp>
        <p:sp>
          <p:nvSpPr>
            <p:cNvPr id="14" name="Text Box 24"/>
            <p:cNvSpPr txBox="1">
              <a:spLocks noChangeArrowheads="1"/>
            </p:cNvSpPr>
            <p:nvPr/>
          </p:nvSpPr>
          <p:spPr bwMode="auto">
            <a:xfrm>
              <a:off x="4649" y="3944"/>
              <a:ext cx="779" cy="212"/>
            </a:xfrm>
            <a:prstGeom prst="rect">
              <a:avLst/>
            </a:prstGeom>
            <a:noFill/>
            <a:ln w="9525" algn="ctr">
              <a:noFill/>
              <a:miter lim="800000"/>
              <a:headEnd/>
              <a:tailEnd/>
            </a:ln>
            <a:effectLst/>
          </p:spPr>
          <p:txBody>
            <a:bodyPr>
              <a:spAutoFit/>
            </a:bodyPr>
            <a:lstStyle/>
            <a:p>
              <a:r>
                <a:rPr lang="en-US" altLang="ja-JP" sz="1600" b="1" dirty="0">
                  <a:solidFill>
                    <a:srgbClr val="FFFF00"/>
                  </a:solidFill>
                  <a:latin typeface="Agilent TT Cond" pitchFamily="34" charset="0"/>
                </a:rPr>
                <a:t>ODT OFF</a:t>
              </a:r>
            </a:p>
          </p:txBody>
        </p:sp>
      </p:grpSp>
      <p:sp>
        <p:nvSpPr>
          <p:cNvPr id="15"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38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ODT off captured with </a:t>
            </a:r>
            <a:r>
              <a:rPr lang="en-US" dirty="0" err="1" smtClean="0"/>
              <a:t>BurstScan</a:t>
            </a:r>
            <a:endParaRPr lang="en-US" dirty="0"/>
          </a:p>
        </p:txBody>
      </p:sp>
      <p:pic>
        <p:nvPicPr>
          <p:cNvPr id="1026" name="Picture 2" descr="image002"/>
          <p:cNvPicPr>
            <a:picLocks noChangeAspect="1" noChangeArrowheads="1"/>
          </p:cNvPicPr>
          <p:nvPr/>
        </p:nvPicPr>
        <p:blipFill>
          <a:blip r:embed="rId2" cstate="print"/>
          <a:srcRect/>
          <a:stretch>
            <a:fillRect/>
          </a:stretch>
        </p:blipFill>
        <p:spPr bwMode="auto">
          <a:xfrm>
            <a:off x="2971800" y="2590800"/>
            <a:ext cx="5876925" cy="3810000"/>
          </a:xfrm>
          <a:prstGeom prst="rect">
            <a:avLst/>
          </a:prstGeom>
          <a:noFill/>
          <a:ln w="9525">
            <a:noFill/>
            <a:miter lim="800000"/>
            <a:headEnd/>
            <a:tailEnd/>
          </a:ln>
        </p:spPr>
      </p:pic>
      <p:pic>
        <p:nvPicPr>
          <p:cNvPr id="1027" name="Picture 1" descr="image001"/>
          <p:cNvPicPr>
            <a:picLocks noChangeAspect="1" noChangeArrowheads="1"/>
          </p:cNvPicPr>
          <p:nvPr/>
        </p:nvPicPr>
        <p:blipFill>
          <a:blip r:embed="rId3" cstate="print"/>
          <a:srcRect/>
          <a:stretch>
            <a:fillRect/>
          </a:stretch>
        </p:blipFill>
        <p:spPr bwMode="auto">
          <a:xfrm>
            <a:off x="228600" y="1143000"/>
            <a:ext cx="6183745" cy="1981200"/>
          </a:xfrm>
          <a:prstGeom prst="rect">
            <a:avLst/>
          </a:prstGeom>
          <a:noFill/>
          <a:ln w="9525">
            <a:noFill/>
            <a:miter lim="800000"/>
            <a:headEnd/>
            <a:tailEnd/>
          </a:ln>
        </p:spPr>
      </p:pic>
      <p:sp>
        <p:nvSpPr>
          <p:cNvPr id="6" name="Left Arrow 5"/>
          <p:cNvSpPr/>
          <p:nvPr/>
        </p:nvSpPr>
        <p:spPr bwMode="auto">
          <a:xfrm rot="7713494">
            <a:off x="633669" y="3679274"/>
            <a:ext cx="3315543" cy="294472"/>
          </a:xfrm>
          <a:prstGeom prst="leftArrow">
            <a:avLst/>
          </a:prstGeom>
          <a:solidFill>
            <a:srgbClr val="FF0000"/>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gilent TT Cond" pitchFamily="34" charset="0"/>
            </a:endParaRPr>
          </a:p>
        </p:txBody>
      </p:sp>
      <p:sp>
        <p:nvSpPr>
          <p:cNvPr id="7" name="Left Arrow 6"/>
          <p:cNvSpPr/>
          <p:nvPr/>
        </p:nvSpPr>
        <p:spPr bwMode="auto">
          <a:xfrm rot="10957681">
            <a:off x="1976869" y="5158609"/>
            <a:ext cx="2295326" cy="287323"/>
          </a:xfrm>
          <a:prstGeom prst="leftArrow">
            <a:avLst/>
          </a:prstGeom>
          <a:solidFill>
            <a:srgbClr val="FF0000"/>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gilent TT Cond" pitchFamily="34" charset="0"/>
            </a:endParaRPr>
          </a:p>
        </p:txBody>
      </p:sp>
      <p:sp>
        <p:nvSpPr>
          <p:cNvPr id="8" name="TextBox 7"/>
          <p:cNvSpPr txBox="1"/>
          <p:nvPr/>
        </p:nvSpPr>
        <p:spPr>
          <a:xfrm>
            <a:off x="152400" y="5181600"/>
            <a:ext cx="3022302" cy="646331"/>
          </a:xfrm>
          <a:prstGeom prst="rect">
            <a:avLst/>
          </a:prstGeom>
          <a:noFill/>
        </p:spPr>
        <p:txBody>
          <a:bodyPr wrap="none" rtlCol="0">
            <a:spAutoFit/>
          </a:bodyPr>
          <a:lstStyle/>
          <a:p>
            <a:r>
              <a:rPr lang="en-US" dirty="0" smtClean="0">
                <a:latin typeface="Agilent TT Cond" pitchFamily="34" charset="0"/>
              </a:rPr>
              <a:t>Erratic behavior </a:t>
            </a:r>
          </a:p>
          <a:p>
            <a:r>
              <a:rPr lang="en-US" dirty="0" smtClean="0">
                <a:latin typeface="Agilent TT Cond" pitchFamily="34" charset="0"/>
              </a:rPr>
              <a:t>Indicative of termination issue</a:t>
            </a:r>
            <a:endParaRPr lang="en-US" dirty="0">
              <a:latin typeface="Agilent TT Cond" pitchFamily="34" charset="0"/>
            </a:endParaRPr>
          </a:p>
        </p:txBody>
      </p:sp>
      <p:sp>
        <p:nvSpPr>
          <p:cNvPr id="9"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Examples of Consumer Electronics with DDR</a:t>
            </a:r>
            <a:br>
              <a:rPr kumimoji="1" lang="en-US" altLang="ja-JP" dirty="0" smtClean="0"/>
            </a:br>
            <a:endParaRPr kumimoji="1" lang="ja-JP" altLang="en-US"/>
          </a:p>
        </p:txBody>
      </p:sp>
      <p:grpSp>
        <p:nvGrpSpPr>
          <p:cNvPr id="4" name="グループ化 30"/>
          <p:cNvGrpSpPr>
            <a:grpSpLocks/>
          </p:cNvGrpSpPr>
          <p:nvPr/>
        </p:nvGrpSpPr>
        <p:grpSpPr bwMode="auto">
          <a:xfrm>
            <a:off x="1000125" y="1214438"/>
            <a:ext cx="7215188" cy="3571875"/>
            <a:chOff x="481013" y="928670"/>
            <a:chExt cx="7996237" cy="4608513"/>
          </a:xfrm>
        </p:grpSpPr>
        <p:grpSp>
          <p:nvGrpSpPr>
            <p:cNvPr id="5" name="Group 4"/>
            <p:cNvGrpSpPr>
              <a:grpSpLocks noChangeAspect="1"/>
            </p:cNvGrpSpPr>
            <p:nvPr/>
          </p:nvGrpSpPr>
          <p:grpSpPr bwMode="auto">
            <a:xfrm>
              <a:off x="890588" y="928670"/>
              <a:ext cx="7586662" cy="4608513"/>
              <a:chOff x="303" y="588"/>
              <a:chExt cx="5304" cy="3222"/>
            </a:xfrm>
          </p:grpSpPr>
          <p:sp>
            <p:nvSpPr>
              <p:cNvPr id="28" name="Rectangle 3"/>
              <p:cNvSpPr>
                <a:spLocks noChangeAspect="1" noChangeArrowheads="1"/>
              </p:cNvSpPr>
              <p:nvPr/>
            </p:nvSpPr>
            <p:spPr bwMode="auto">
              <a:xfrm>
                <a:off x="303" y="588"/>
                <a:ext cx="5304" cy="3222"/>
              </a:xfrm>
              <a:prstGeom prst="rect">
                <a:avLst/>
              </a:prstGeom>
              <a:gradFill rotWithShape="1">
                <a:gsLst>
                  <a:gs pos="0">
                    <a:srgbClr val="99CCFF"/>
                  </a:gs>
                  <a:gs pos="100000">
                    <a:srgbClr val="FFFFFF"/>
                  </a:gs>
                </a:gsLst>
                <a:path path="rect">
                  <a:fillToRect r="100000" b="100000"/>
                </a:path>
              </a:gradFill>
              <a:ln w="12700">
                <a:noFill/>
                <a:miter lim="800000"/>
                <a:headEnd/>
                <a:tailEnd/>
              </a:ln>
            </p:spPr>
            <p:txBody>
              <a:bodyPr wrap="none" lIns="0" tIns="0" rIns="0" bIns="0" anchor="ctr"/>
              <a:lstStyle/>
              <a:p>
                <a:endParaRPr lang="en-US"/>
              </a:p>
            </p:txBody>
          </p:sp>
          <p:sp>
            <p:nvSpPr>
              <p:cNvPr id="29" name="AutoShape 4"/>
              <p:cNvSpPr>
                <a:spLocks noChangeAspect="1" noChangeArrowheads="1"/>
              </p:cNvSpPr>
              <p:nvPr/>
            </p:nvSpPr>
            <p:spPr bwMode="auto">
              <a:xfrm rot="-5400000">
                <a:off x="2843" y="1062"/>
                <a:ext cx="2310" cy="2906"/>
              </a:xfrm>
              <a:prstGeom prst="rtTriangle">
                <a:avLst/>
              </a:prstGeom>
              <a:gradFill rotWithShape="1">
                <a:gsLst>
                  <a:gs pos="0">
                    <a:schemeClr val="accent2">
                      <a:lumMod val="60000"/>
                      <a:lumOff val="40000"/>
                    </a:schemeClr>
                  </a:gs>
                  <a:gs pos="100000">
                    <a:srgbClr val="66FF66">
                      <a:gamma/>
                      <a:tint val="0"/>
                      <a:invGamma/>
                    </a:srgbClr>
                  </a:gs>
                </a:gsLst>
                <a:path path="rect">
                  <a:fillToRect t="100000" r="100000"/>
                </a:path>
              </a:gradFill>
              <a:ln w="12700">
                <a:noFill/>
                <a:miter lim="800000"/>
                <a:headEnd/>
                <a:tailEnd/>
              </a:ln>
              <a:effectLst/>
            </p:spPr>
            <p:txBody>
              <a:bodyPr wrap="none" lIns="0" tIns="0" rIns="0" bIns="0" anchor="ctr"/>
              <a:lstStyle/>
              <a:p>
                <a:pPr>
                  <a:defRPr/>
                </a:pPr>
                <a:endParaRPr lang="en-US">
                  <a:ea typeface="ＭＳ Ｐゴシック" pitchFamily="50" charset="-128"/>
                </a:endParaRPr>
              </a:p>
            </p:txBody>
          </p:sp>
        </p:grpSp>
        <p:sp>
          <p:nvSpPr>
            <p:cNvPr id="6" name="Text Box 12"/>
            <p:cNvSpPr txBox="1">
              <a:spLocks noChangeArrowheads="1"/>
            </p:cNvSpPr>
            <p:nvPr/>
          </p:nvSpPr>
          <p:spPr bwMode="auto">
            <a:xfrm>
              <a:off x="4779101" y="1719286"/>
              <a:ext cx="1697297" cy="555940"/>
            </a:xfrm>
            <a:prstGeom prst="rect">
              <a:avLst/>
            </a:prstGeom>
            <a:noFill/>
            <a:ln w="12700" algn="ctr">
              <a:noFill/>
              <a:miter lim="800000"/>
              <a:headEnd/>
              <a:tailEnd/>
            </a:ln>
            <a:effectLst>
              <a:outerShdw dist="35921" dir="2700000" algn="ctr" rotWithShape="0">
                <a:schemeClr val="bg2"/>
              </a:outerShdw>
            </a:effectLst>
          </p:spPr>
          <p:txBody>
            <a:bodyPr wrap="none" lIns="0" tIns="0" rIns="0" bIns="0">
              <a:spAutoFit/>
            </a:bodyPr>
            <a:lstStyle/>
            <a:p>
              <a:pPr>
                <a:defRPr/>
              </a:pPr>
              <a:r>
                <a:rPr lang="en-US" altLang="ja-JP" sz="1400" dirty="0">
                  <a:solidFill>
                    <a:srgbClr val="0033CC"/>
                  </a:solidFill>
                  <a:latin typeface="Verdana" pitchFamily="34" charset="0"/>
                  <a:ea typeface="ＭＳ Ｐゴシック" pitchFamily="50" charset="-128"/>
                </a:rPr>
                <a:t>BD/DVD</a:t>
              </a:r>
            </a:p>
            <a:p>
              <a:pPr>
                <a:defRPr/>
              </a:pPr>
              <a:r>
                <a:rPr lang="en-US" altLang="ja-JP" sz="1400" dirty="0" smtClean="0">
                  <a:solidFill>
                    <a:srgbClr val="0033CC"/>
                  </a:solidFill>
                  <a:latin typeface="Verdana" pitchFamily="34" charset="0"/>
                  <a:ea typeface="ＭＳ Ｐゴシック" pitchFamily="50" charset="-128"/>
                </a:rPr>
                <a:t>Player/Recorders</a:t>
              </a:r>
              <a:endParaRPr lang="en-US" altLang="ja-JP" sz="1400" dirty="0">
                <a:solidFill>
                  <a:srgbClr val="0033CC"/>
                </a:solidFill>
                <a:latin typeface="Verdana" pitchFamily="34" charset="0"/>
                <a:ea typeface="ＭＳ Ｐゴシック" pitchFamily="50" charset="-128"/>
              </a:endParaRPr>
            </a:p>
          </p:txBody>
        </p:sp>
        <p:sp>
          <p:nvSpPr>
            <p:cNvPr id="7" name="Text Box 13"/>
            <p:cNvSpPr txBox="1">
              <a:spLocks noChangeArrowheads="1"/>
            </p:cNvSpPr>
            <p:nvPr/>
          </p:nvSpPr>
          <p:spPr bwMode="auto">
            <a:xfrm>
              <a:off x="481013" y="3155093"/>
              <a:ext cx="2208297" cy="277971"/>
            </a:xfrm>
            <a:prstGeom prst="rect">
              <a:avLst/>
            </a:prstGeom>
            <a:noFill/>
            <a:ln w="12700" algn="ctr">
              <a:noFill/>
              <a:miter lim="800000"/>
              <a:headEnd/>
              <a:tailEnd/>
            </a:ln>
            <a:effectLst>
              <a:outerShdw dist="35921" dir="2700000" algn="ctr" rotWithShape="0">
                <a:schemeClr val="bg2"/>
              </a:outerShdw>
            </a:effectLst>
          </p:spPr>
          <p:txBody>
            <a:bodyPr wrap="none" lIns="0" tIns="0" rIns="0" bIns="0">
              <a:spAutoFit/>
            </a:bodyPr>
            <a:lstStyle/>
            <a:p>
              <a:pPr>
                <a:defRPr/>
              </a:pPr>
              <a:r>
                <a:rPr lang="en-US" altLang="ja-JP" sz="1400" dirty="0">
                  <a:solidFill>
                    <a:srgbClr val="0033CC"/>
                  </a:solidFill>
                  <a:latin typeface="Verdana" pitchFamily="34" charset="0"/>
                  <a:ea typeface="ＭＳ Ｐゴシック" pitchFamily="50" charset="-128"/>
                </a:rPr>
                <a:t>Digital Video </a:t>
              </a:r>
              <a:r>
                <a:rPr lang="en-US" altLang="ja-JP" sz="1400" dirty="0" smtClean="0">
                  <a:solidFill>
                    <a:srgbClr val="0033CC"/>
                  </a:solidFill>
                  <a:latin typeface="Verdana" pitchFamily="34" charset="0"/>
                  <a:ea typeface="ＭＳ Ｐゴシック" pitchFamily="50" charset="-128"/>
                </a:rPr>
                <a:t>Cameras</a:t>
              </a:r>
              <a:endParaRPr lang="en-US" altLang="ja-JP" sz="1400" dirty="0">
                <a:solidFill>
                  <a:srgbClr val="0033CC"/>
                </a:solidFill>
                <a:latin typeface="Verdana" pitchFamily="34" charset="0"/>
                <a:ea typeface="ＭＳ Ｐゴシック" pitchFamily="50" charset="-128"/>
              </a:endParaRPr>
            </a:p>
          </p:txBody>
        </p:sp>
        <p:sp>
          <p:nvSpPr>
            <p:cNvPr id="8" name="Text Box 14"/>
            <p:cNvSpPr txBox="1">
              <a:spLocks noChangeArrowheads="1"/>
            </p:cNvSpPr>
            <p:nvPr/>
          </p:nvSpPr>
          <p:spPr bwMode="auto">
            <a:xfrm>
              <a:off x="1116138" y="4584756"/>
              <a:ext cx="1645066" cy="277971"/>
            </a:xfrm>
            <a:prstGeom prst="rect">
              <a:avLst/>
            </a:prstGeom>
            <a:noFill/>
            <a:ln w="12700" algn="ctr">
              <a:noFill/>
              <a:miter lim="800000"/>
              <a:headEnd/>
              <a:tailEnd/>
            </a:ln>
            <a:effectLst>
              <a:outerShdw dist="35921" dir="2700000" algn="ctr" rotWithShape="0">
                <a:schemeClr val="bg2"/>
              </a:outerShdw>
            </a:effectLst>
          </p:spPr>
          <p:txBody>
            <a:bodyPr wrap="none" lIns="0" tIns="0" rIns="0" bIns="0">
              <a:spAutoFit/>
            </a:bodyPr>
            <a:lstStyle/>
            <a:p>
              <a:pPr>
                <a:defRPr/>
              </a:pPr>
              <a:r>
                <a:rPr lang="en-US" altLang="ja-JP" sz="1400" dirty="0">
                  <a:solidFill>
                    <a:srgbClr val="0033CC"/>
                  </a:solidFill>
                  <a:latin typeface="Verdana" pitchFamily="34" charset="0"/>
                  <a:ea typeface="ＭＳ Ｐゴシック" pitchFamily="50" charset="-128"/>
                </a:rPr>
                <a:t>Games </a:t>
              </a:r>
              <a:r>
                <a:rPr lang="en-US" altLang="ja-JP" sz="1400" dirty="0" smtClean="0">
                  <a:solidFill>
                    <a:srgbClr val="0033CC"/>
                  </a:solidFill>
                  <a:latin typeface="Verdana" pitchFamily="34" charset="0"/>
                  <a:ea typeface="ＭＳ Ｐゴシック" pitchFamily="50" charset="-128"/>
                </a:rPr>
                <a:t>Consoles</a:t>
              </a:r>
              <a:endParaRPr lang="en-US" altLang="ja-JP" sz="1400" dirty="0">
                <a:solidFill>
                  <a:srgbClr val="0033CC"/>
                </a:solidFill>
                <a:latin typeface="Verdana" pitchFamily="34" charset="0"/>
                <a:ea typeface="ＭＳ Ｐゴシック" pitchFamily="50" charset="-128"/>
              </a:endParaRPr>
            </a:p>
          </p:txBody>
        </p:sp>
        <p:pic>
          <p:nvPicPr>
            <p:cNvPr id="9" name="Picture 15"/>
            <p:cNvPicPr preferRelativeResize="0">
              <a:picLocks noChangeAspect="1" noChangeArrowheads="1"/>
            </p:cNvPicPr>
            <p:nvPr/>
          </p:nvPicPr>
          <p:blipFill>
            <a:blip r:embed="rId2" cstate="print">
              <a:clrChange>
                <a:clrFrom>
                  <a:srgbClr val="FFFFFF"/>
                </a:clrFrom>
                <a:clrTo>
                  <a:srgbClr val="FFFFFF">
                    <a:alpha val="0"/>
                  </a:srgbClr>
                </a:clrTo>
              </a:clrChange>
            </a:blip>
            <a:srcRect b="30702"/>
            <a:stretch>
              <a:fillRect/>
            </a:stretch>
          </p:blipFill>
          <p:spPr bwMode="auto">
            <a:xfrm>
              <a:off x="4911725" y="1323958"/>
              <a:ext cx="1225550" cy="368300"/>
            </a:xfrm>
            <a:prstGeom prst="rect">
              <a:avLst/>
            </a:prstGeom>
            <a:noFill/>
            <a:ln w="9525">
              <a:noFill/>
              <a:miter lim="800000"/>
              <a:headEnd/>
              <a:tailEnd/>
            </a:ln>
          </p:spPr>
        </p:pic>
        <p:pic>
          <p:nvPicPr>
            <p:cNvPr id="10" name="Picture 16" descr="sakuya_and_yotsuba-img250x250-1210986999mdip8x8292"/>
            <p:cNvPicPr preferRelativeResize="0">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76375" y="3762358"/>
              <a:ext cx="781050" cy="782637"/>
            </a:xfrm>
            <a:prstGeom prst="rect">
              <a:avLst/>
            </a:prstGeom>
            <a:noFill/>
            <a:ln w="9525">
              <a:noFill/>
              <a:miter lim="800000"/>
              <a:headEnd/>
              <a:tailEnd/>
            </a:ln>
          </p:spPr>
        </p:pic>
        <p:pic>
          <p:nvPicPr>
            <p:cNvPr id="26" name="Picture 18"/>
            <p:cNvPicPr preferRelativeResize="0">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94064" y="4460858"/>
              <a:ext cx="1300162" cy="781050"/>
            </a:xfrm>
            <a:prstGeom prst="rect">
              <a:avLst/>
            </a:prstGeom>
            <a:noFill/>
            <a:ln w="9525">
              <a:noFill/>
              <a:miter lim="800000"/>
              <a:headEnd/>
              <a:tailEnd/>
            </a:ln>
          </p:spPr>
        </p:pic>
        <p:sp>
          <p:nvSpPr>
            <p:cNvPr id="12" name="Text Box 20"/>
            <p:cNvSpPr txBox="1">
              <a:spLocks noChangeArrowheads="1"/>
            </p:cNvSpPr>
            <p:nvPr/>
          </p:nvSpPr>
          <p:spPr bwMode="auto">
            <a:xfrm>
              <a:off x="6489187" y="3349675"/>
              <a:ext cx="1240340" cy="210967"/>
            </a:xfrm>
            <a:prstGeom prst="rect">
              <a:avLst/>
            </a:prstGeom>
            <a:noFill/>
            <a:ln w="12700" algn="ctr">
              <a:noFill/>
              <a:miter lim="800000"/>
              <a:headEnd/>
              <a:tailEnd/>
            </a:ln>
            <a:effectLst>
              <a:outerShdw dist="35921" dir="2700000" algn="ctr" rotWithShape="0">
                <a:schemeClr val="bg2"/>
              </a:outerShdw>
            </a:effectLst>
          </p:spPr>
          <p:txBody>
            <a:bodyPr wrap="none" lIns="0" tIns="0" rIns="0" bIns="0">
              <a:spAutoFit/>
            </a:bodyPr>
            <a:lstStyle/>
            <a:p>
              <a:pPr>
                <a:defRPr/>
              </a:pPr>
              <a:r>
                <a:rPr lang="en-US" altLang="ja-JP" sz="1400" dirty="0">
                  <a:solidFill>
                    <a:srgbClr val="0033CC"/>
                  </a:solidFill>
                  <a:latin typeface="Verdana" pitchFamily="34" charset="0"/>
                  <a:ea typeface="ＭＳ Ｐゴシック" pitchFamily="50" charset="-128"/>
                </a:rPr>
                <a:t>Desktop PCs</a:t>
              </a:r>
            </a:p>
          </p:txBody>
        </p:sp>
        <p:sp>
          <p:nvSpPr>
            <p:cNvPr id="13" name="Text Box 21"/>
            <p:cNvSpPr txBox="1">
              <a:spLocks noChangeArrowheads="1"/>
            </p:cNvSpPr>
            <p:nvPr/>
          </p:nvSpPr>
          <p:spPr bwMode="auto">
            <a:xfrm>
              <a:off x="3329398" y="3620042"/>
              <a:ext cx="1411559" cy="277971"/>
            </a:xfrm>
            <a:prstGeom prst="rect">
              <a:avLst/>
            </a:prstGeom>
            <a:noFill/>
            <a:ln w="12700" algn="ctr">
              <a:noFill/>
              <a:miter lim="800000"/>
              <a:headEnd/>
              <a:tailEnd/>
            </a:ln>
            <a:effectLst>
              <a:outerShdw dist="35921" dir="2700000" algn="ctr" rotWithShape="0">
                <a:schemeClr val="bg2"/>
              </a:outerShdw>
            </a:effectLst>
          </p:spPr>
          <p:txBody>
            <a:bodyPr wrap="none" lIns="0" tIns="0" rIns="0" bIns="0">
              <a:spAutoFit/>
            </a:bodyPr>
            <a:lstStyle/>
            <a:p>
              <a:pPr>
                <a:defRPr/>
              </a:pPr>
              <a:r>
                <a:rPr lang="en-US" altLang="ja-JP" sz="1400" dirty="0">
                  <a:solidFill>
                    <a:srgbClr val="0033CC"/>
                  </a:solidFill>
                  <a:latin typeface="Verdana" pitchFamily="34" charset="0"/>
                  <a:ea typeface="ＭＳ Ｐゴシック" pitchFamily="50" charset="-128"/>
                </a:rPr>
                <a:t>Set Top </a:t>
              </a:r>
              <a:r>
                <a:rPr lang="en-US" altLang="ja-JP" sz="1400" dirty="0" smtClean="0">
                  <a:solidFill>
                    <a:srgbClr val="0033CC"/>
                  </a:solidFill>
                  <a:latin typeface="Verdana" pitchFamily="34" charset="0"/>
                  <a:ea typeface="ＭＳ Ｐゴシック" pitchFamily="50" charset="-128"/>
                </a:rPr>
                <a:t>Boxes</a:t>
              </a:r>
              <a:endParaRPr lang="en-US" altLang="ja-JP" sz="1400" dirty="0">
                <a:solidFill>
                  <a:srgbClr val="0033CC"/>
                </a:solidFill>
                <a:latin typeface="Verdana" pitchFamily="34" charset="0"/>
                <a:ea typeface="ＭＳ Ｐゴシック" pitchFamily="50" charset="-128"/>
              </a:endParaRPr>
            </a:p>
          </p:txBody>
        </p:sp>
        <p:sp>
          <p:nvSpPr>
            <p:cNvPr id="14" name="Text Box 22"/>
            <p:cNvSpPr txBox="1">
              <a:spLocks noChangeArrowheads="1"/>
            </p:cNvSpPr>
            <p:nvPr/>
          </p:nvSpPr>
          <p:spPr bwMode="auto">
            <a:xfrm>
              <a:off x="3429680" y="5291396"/>
              <a:ext cx="1076721" cy="210967"/>
            </a:xfrm>
            <a:prstGeom prst="rect">
              <a:avLst/>
            </a:prstGeom>
            <a:noFill/>
            <a:ln w="12700" algn="ctr">
              <a:noFill/>
              <a:miter lim="800000"/>
              <a:headEnd/>
              <a:tailEnd/>
            </a:ln>
            <a:effectLst>
              <a:outerShdw dist="35921" dir="2700000" algn="ctr" rotWithShape="0">
                <a:schemeClr val="bg2"/>
              </a:outerShdw>
            </a:effectLst>
          </p:spPr>
          <p:txBody>
            <a:bodyPr wrap="none" lIns="0" tIns="0" rIns="0" bIns="0">
              <a:spAutoFit/>
            </a:bodyPr>
            <a:lstStyle/>
            <a:p>
              <a:pPr>
                <a:defRPr/>
              </a:pPr>
              <a:r>
                <a:rPr lang="en-US" altLang="ja-JP" sz="1400">
                  <a:solidFill>
                    <a:srgbClr val="0033CC"/>
                  </a:solidFill>
                  <a:latin typeface="Verdana" pitchFamily="34" charset="0"/>
                  <a:ea typeface="ＭＳ Ｐゴシック" pitchFamily="50" charset="-128"/>
                </a:rPr>
                <a:t>Mobile PCs</a:t>
              </a:r>
            </a:p>
          </p:txBody>
        </p:sp>
        <p:sp>
          <p:nvSpPr>
            <p:cNvPr id="15" name="Text Box 23"/>
            <p:cNvSpPr txBox="1">
              <a:spLocks noChangeArrowheads="1"/>
            </p:cNvSpPr>
            <p:nvPr/>
          </p:nvSpPr>
          <p:spPr bwMode="auto">
            <a:xfrm>
              <a:off x="6876243" y="1782780"/>
              <a:ext cx="1032737" cy="213016"/>
            </a:xfrm>
            <a:prstGeom prst="rect">
              <a:avLst/>
            </a:prstGeom>
            <a:noFill/>
            <a:ln w="12700" algn="ctr">
              <a:noFill/>
              <a:miter lim="800000"/>
              <a:headEnd/>
              <a:tailEnd/>
            </a:ln>
            <a:effectLst>
              <a:outerShdw dist="35921" dir="2700000" algn="ctr" rotWithShape="0">
                <a:schemeClr val="bg2"/>
              </a:outerShdw>
            </a:effectLst>
          </p:spPr>
          <p:txBody>
            <a:bodyPr wrap="none" lIns="0" tIns="0" rIns="0" bIns="0">
              <a:spAutoFit/>
            </a:bodyPr>
            <a:lstStyle/>
            <a:p>
              <a:pPr>
                <a:defRPr/>
              </a:pPr>
              <a:r>
                <a:rPr lang="en-US" altLang="ja-JP" sz="1400">
                  <a:solidFill>
                    <a:srgbClr val="0033CC"/>
                  </a:solidFill>
                  <a:latin typeface="Verdana" pitchFamily="34" charset="0"/>
                  <a:ea typeface="ＭＳ Ｐゴシック" pitchFamily="50" charset="-128"/>
                </a:rPr>
                <a:t>Projectors</a:t>
              </a:r>
            </a:p>
          </p:txBody>
        </p:sp>
        <p:pic>
          <p:nvPicPr>
            <p:cNvPr id="16" name="Picture 24"/>
            <p:cNvPicPr preferRelativeResize="0">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356350" y="2311383"/>
              <a:ext cx="1422400" cy="962025"/>
            </a:xfrm>
            <a:prstGeom prst="rect">
              <a:avLst/>
            </a:prstGeom>
            <a:noFill/>
            <a:ln w="9525">
              <a:noFill/>
              <a:miter lim="800000"/>
              <a:headEnd/>
              <a:tailEnd/>
            </a:ln>
          </p:spPr>
        </p:pic>
        <p:pic>
          <p:nvPicPr>
            <p:cNvPr id="17" name="Picture 25"/>
            <p:cNvPicPr preferRelativeResize="0">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07013" y="3386120"/>
              <a:ext cx="806450" cy="942975"/>
            </a:xfrm>
            <a:prstGeom prst="rect">
              <a:avLst/>
            </a:prstGeom>
            <a:noFill/>
            <a:ln w="9525">
              <a:noFill/>
              <a:miter lim="800000"/>
              <a:headEnd/>
              <a:tailEnd/>
            </a:ln>
          </p:spPr>
        </p:pic>
        <p:sp>
          <p:nvSpPr>
            <p:cNvPr id="18" name="Text Box 26"/>
            <p:cNvSpPr txBox="1">
              <a:spLocks noChangeArrowheads="1"/>
            </p:cNvSpPr>
            <p:nvPr/>
          </p:nvSpPr>
          <p:spPr bwMode="auto">
            <a:xfrm>
              <a:off x="4682336" y="4310294"/>
              <a:ext cx="1924727" cy="210968"/>
            </a:xfrm>
            <a:prstGeom prst="rect">
              <a:avLst/>
            </a:prstGeom>
            <a:noFill/>
            <a:ln w="12700" algn="ctr">
              <a:noFill/>
              <a:miter lim="800000"/>
              <a:headEnd/>
              <a:tailEnd/>
            </a:ln>
            <a:effectLst>
              <a:outerShdw dist="35921" dir="2700000" algn="ctr" rotWithShape="0">
                <a:schemeClr val="bg2"/>
              </a:outerShdw>
            </a:effectLst>
          </p:spPr>
          <p:txBody>
            <a:bodyPr wrap="none" lIns="0" tIns="0" rIns="0" bIns="0">
              <a:spAutoFit/>
            </a:bodyPr>
            <a:lstStyle/>
            <a:p>
              <a:pPr>
                <a:defRPr/>
              </a:pPr>
              <a:r>
                <a:rPr lang="en-US" altLang="ja-JP" sz="1400">
                  <a:solidFill>
                    <a:srgbClr val="0033CC"/>
                  </a:solidFill>
                  <a:latin typeface="Verdana" pitchFamily="34" charset="0"/>
                  <a:ea typeface="ＭＳ Ｐゴシック" pitchFamily="50" charset="-128"/>
                </a:rPr>
                <a:t>Flat Panel Monitors</a:t>
              </a:r>
            </a:p>
          </p:txBody>
        </p:sp>
        <p:pic>
          <p:nvPicPr>
            <p:cNvPr id="19" name="Picture 27"/>
            <p:cNvPicPr preferRelativeResize="0">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71863" y="3319445"/>
              <a:ext cx="904875" cy="238125"/>
            </a:xfrm>
            <a:prstGeom prst="rect">
              <a:avLst/>
            </a:prstGeom>
            <a:noFill/>
            <a:ln w="9525">
              <a:noFill/>
              <a:miter lim="800000"/>
              <a:headEnd/>
              <a:tailEnd/>
            </a:ln>
          </p:spPr>
        </p:pic>
        <p:pic>
          <p:nvPicPr>
            <p:cNvPr id="20" name="Picture 28"/>
            <p:cNvPicPr preferRelativeResize="0">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39800" y="2603483"/>
              <a:ext cx="658813" cy="444500"/>
            </a:xfrm>
            <a:prstGeom prst="rect">
              <a:avLst/>
            </a:prstGeom>
            <a:noFill/>
            <a:ln w="9525">
              <a:noFill/>
              <a:miter lim="800000"/>
              <a:headEnd/>
              <a:tailEnd/>
            </a:ln>
          </p:spPr>
        </p:pic>
        <p:pic>
          <p:nvPicPr>
            <p:cNvPr id="21" name="Picture 29"/>
            <p:cNvPicPr preferRelativeResize="0">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910388" y="1303320"/>
              <a:ext cx="798512" cy="427038"/>
            </a:xfrm>
            <a:prstGeom prst="rect">
              <a:avLst/>
            </a:prstGeom>
            <a:noFill/>
            <a:ln w="9525">
              <a:noFill/>
              <a:miter lim="800000"/>
              <a:headEnd/>
              <a:tailEnd/>
            </a:ln>
          </p:spPr>
        </p:pic>
        <p:pic>
          <p:nvPicPr>
            <p:cNvPr id="22" name="Picture 30"/>
            <p:cNvPicPr preferRelativeResize="0">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657475" y="1358883"/>
              <a:ext cx="1703388" cy="1350962"/>
            </a:xfrm>
            <a:prstGeom prst="rect">
              <a:avLst/>
            </a:prstGeom>
            <a:noFill/>
            <a:ln w="9525">
              <a:noFill/>
              <a:miter lim="800000"/>
              <a:headEnd/>
              <a:tailEnd/>
            </a:ln>
          </p:spPr>
        </p:pic>
        <p:sp>
          <p:nvSpPr>
            <p:cNvPr id="23" name="Text Box 31"/>
            <p:cNvSpPr txBox="1">
              <a:spLocks noChangeArrowheads="1"/>
            </p:cNvSpPr>
            <p:nvPr/>
          </p:nvSpPr>
          <p:spPr bwMode="auto">
            <a:xfrm>
              <a:off x="2206934" y="2763882"/>
              <a:ext cx="3246074" cy="277971"/>
            </a:xfrm>
            <a:prstGeom prst="rect">
              <a:avLst/>
            </a:prstGeom>
            <a:noFill/>
            <a:ln w="12700" algn="ctr">
              <a:noFill/>
              <a:miter lim="800000"/>
              <a:headEnd/>
              <a:tailEnd/>
            </a:ln>
            <a:effectLst>
              <a:outerShdw dist="35921" dir="2700000" algn="ctr" rotWithShape="0">
                <a:schemeClr val="bg2"/>
              </a:outerShdw>
            </a:effectLst>
          </p:spPr>
          <p:txBody>
            <a:bodyPr wrap="none" lIns="0" tIns="0" rIns="0" bIns="0">
              <a:spAutoFit/>
            </a:bodyPr>
            <a:lstStyle/>
            <a:p>
              <a:pPr>
                <a:defRPr/>
              </a:pPr>
              <a:r>
                <a:rPr lang="en-US" altLang="ja-JP" sz="1400" dirty="0">
                  <a:solidFill>
                    <a:srgbClr val="0033CC"/>
                  </a:solidFill>
                  <a:latin typeface="Verdana" pitchFamily="34" charset="0"/>
                  <a:ea typeface="ＭＳ Ｐゴシック" pitchFamily="50" charset="-128"/>
                </a:rPr>
                <a:t>Flat Panel (LCD/PDP) Digital </a:t>
              </a:r>
              <a:r>
                <a:rPr lang="en-US" altLang="ja-JP" sz="1400" dirty="0" smtClean="0">
                  <a:solidFill>
                    <a:srgbClr val="0033CC"/>
                  </a:solidFill>
                  <a:latin typeface="Verdana" pitchFamily="34" charset="0"/>
                  <a:ea typeface="ＭＳ Ｐゴシック" pitchFamily="50" charset="-128"/>
                </a:rPr>
                <a:t>TVs</a:t>
              </a:r>
              <a:endParaRPr lang="en-US" altLang="ja-JP" sz="1400" dirty="0">
                <a:solidFill>
                  <a:srgbClr val="0033CC"/>
                </a:solidFill>
                <a:latin typeface="Verdana" pitchFamily="34" charset="0"/>
                <a:ea typeface="ＭＳ Ｐゴシック" pitchFamily="50" charset="-128"/>
              </a:endParaRPr>
            </a:p>
          </p:txBody>
        </p:sp>
        <p:sp>
          <p:nvSpPr>
            <p:cNvPr id="24" name="Text Box 32"/>
            <p:cNvSpPr txBox="1">
              <a:spLocks noChangeArrowheads="1"/>
            </p:cNvSpPr>
            <p:nvPr/>
          </p:nvSpPr>
          <p:spPr bwMode="auto">
            <a:xfrm>
              <a:off x="1022350" y="1098533"/>
              <a:ext cx="1755775" cy="635361"/>
            </a:xfrm>
            <a:prstGeom prst="rect">
              <a:avLst/>
            </a:prstGeom>
            <a:noFill/>
            <a:ln w="12700" algn="ctr">
              <a:noFill/>
              <a:miter lim="800000"/>
              <a:headEnd/>
              <a:tailEnd/>
            </a:ln>
          </p:spPr>
          <p:txBody>
            <a:bodyPr lIns="45720" tIns="0" rIns="45720" bIns="0">
              <a:spAutoFit/>
            </a:bodyPr>
            <a:lstStyle/>
            <a:p>
              <a:r>
                <a:rPr lang="en-US" altLang="ja-JP" sz="1600" dirty="0" smtClean="0">
                  <a:solidFill>
                    <a:schemeClr val="tx2"/>
                  </a:solidFill>
                  <a:latin typeface="Verdana" pitchFamily="34" charset="0"/>
                </a:rPr>
                <a:t>Consumer Electronics</a:t>
              </a:r>
              <a:endParaRPr lang="ja-JP" altLang="en-US" sz="1600">
                <a:solidFill>
                  <a:schemeClr val="tx2"/>
                </a:solidFill>
                <a:latin typeface="Verdana" pitchFamily="34" charset="0"/>
              </a:endParaRPr>
            </a:p>
          </p:txBody>
        </p:sp>
        <p:sp>
          <p:nvSpPr>
            <p:cNvPr id="25" name="Text Box 33"/>
            <p:cNvSpPr txBox="1">
              <a:spLocks noChangeArrowheads="1"/>
            </p:cNvSpPr>
            <p:nvPr/>
          </p:nvSpPr>
          <p:spPr bwMode="auto">
            <a:xfrm>
              <a:off x="6786563" y="4921233"/>
              <a:ext cx="1390650" cy="317680"/>
            </a:xfrm>
            <a:prstGeom prst="rect">
              <a:avLst/>
            </a:prstGeom>
            <a:noFill/>
            <a:ln w="12700" algn="ctr">
              <a:noFill/>
              <a:miter lim="800000"/>
              <a:headEnd/>
              <a:tailEnd/>
            </a:ln>
          </p:spPr>
          <p:txBody>
            <a:bodyPr lIns="45720" tIns="0" rIns="45720" bIns="0">
              <a:spAutoFit/>
            </a:bodyPr>
            <a:lstStyle/>
            <a:p>
              <a:r>
                <a:rPr lang="en-US" altLang="ja-JP" sz="1600" dirty="0" smtClean="0">
                  <a:solidFill>
                    <a:schemeClr val="tx2"/>
                  </a:solidFill>
                  <a:latin typeface="Verdana" pitchFamily="34" charset="0"/>
                </a:rPr>
                <a:t>PC related</a:t>
              </a:r>
              <a:endParaRPr lang="en-US" altLang="ja-JP" sz="1600" dirty="0">
                <a:solidFill>
                  <a:schemeClr val="tx2"/>
                </a:solidFill>
                <a:latin typeface="Verdana" pitchFamily="34" charset="0"/>
              </a:endParaRPr>
            </a:p>
          </p:txBody>
        </p:sp>
      </p:grpSp>
      <p:sp>
        <p:nvSpPr>
          <p:cNvPr id="30" name="テキスト ボックス 29"/>
          <p:cNvSpPr txBox="1">
            <a:spLocks noChangeArrowheads="1"/>
          </p:cNvSpPr>
          <p:nvPr/>
        </p:nvSpPr>
        <p:spPr bwMode="auto">
          <a:xfrm>
            <a:off x="83125" y="4882757"/>
            <a:ext cx="8996217" cy="1323439"/>
          </a:xfrm>
          <a:prstGeom prst="rect">
            <a:avLst/>
          </a:prstGeom>
          <a:noFill/>
          <a:ln w="9525">
            <a:noFill/>
            <a:miter lim="800000"/>
            <a:headEnd/>
            <a:tailEnd/>
          </a:ln>
        </p:spPr>
        <p:txBody>
          <a:bodyPr wrap="square">
            <a:spAutoFit/>
          </a:bodyPr>
          <a:lstStyle/>
          <a:p>
            <a:r>
              <a:rPr lang="en-US" sz="2000" dirty="0" smtClean="0">
                <a:latin typeface="Agilent TT Cond" pitchFamily="34" charset="0"/>
              </a:rPr>
              <a:t>It’s in everywhere, thus “</a:t>
            </a:r>
            <a:r>
              <a:rPr lang="en-US" sz="2000" i="1" dirty="0" smtClean="0">
                <a:solidFill>
                  <a:srgbClr val="0000FF"/>
                </a:solidFill>
                <a:latin typeface="Agilent TT Cond" pitchFamily="34" charset="0"/>
              </a:rPr>
              <a:t>it is hard to find the cust</a:t>
            </a:r>
            <a:r>
              <a:rPr lang="en-US" sz="2000" dirty="0" smtClean="0">
                <a:latin typeface="Agilent TT Cond" pitchFamily="34" charset="0"/>
              </a:rPr>
              <a:t>”; simply too broad.  </a:t>
            </a:r>
          </a:p>
          <a:p>
            <a:r>
              <a:rPr lang="en-US" sz="2000" dirty="0" smtClean="0">
                <a:latin typeface="Agilent TT Cond" pitchFamily="34" charset="0"/>
              </a:rPr>
              <a:t>Therefore, knowing the “timing” of investment is critical. </a:t>
            </a:r>
            <a:r>
              <a:rPr lang="en-US" sz="2000" b="1" i="1" dirty="0" smtClean="0">
                <a:solidFill>
                  <a:srgbClr val="FF0000"/>
                </a:solidFill>
                <a:latin typeface="Agilent TT Cond" pitchFamily="34" charset="0"/>
              </a:rPr>
              <a:t>Unless we approach the cust at their investment time window or during a real market trouble, the customer could be hard to time to justify the purchase.</a:t>
            </a:r>
            <a:endParaRPr lang="en-US" sz="2000" b="1" i="1" dirty="0">
              <a:solidFill>
                <a:srgbClr val="FF0000"/>
              </a:solidFill>
              <a:latin typeface="Agilent TT Cond" pitchFamily="34" charset="0"/>
            </a:endParaRPr>
          </a:p>
        </p:txBody>
      </p:sp>
      <p:sp>
        <p:nvSpPr>
          <p:cNvPr id="31"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solidFill>
                  <a:srgbClr val="FF0000"/>
                </a:solidFill>
              </a:rPr>
              <a:t>DDR2</a:t>
            </a:r>
            <a:r>
              <a:rPr kumimoji="1" lang="en-US" altLang="ja-JP" dirty="0" smtClean="0"/>
              <a:t> Topology:  T-branch Address/Command </a:t>
            </a:r>
            <a:endParaRPr kumimoji="1" lang="ja-JP" altLang="en-US"/>
          </a:p>
        </p:txBody>
      </p:sp>
      <p:sp>
        <p:nvSpPr>
          <p:cNvPr id="4" name="Text Box 7"/>
          <p:cNvSpPr txBox="1">
            <a:spLocks noChangeArrowheads="1"/>
          </p:cNvSpPr>
          <p:nvPr/>
        </p:nvSpPr>
        <p:spPr bwMode="auto">
          <a:xfrm>
            <a:off x="639763" y="1742408"/>
            <a:ext cx="862012" cy="336550"/>
          </a:xfrm>
          <a:prstGeom prst="rect">
            <a:avLst/>
          </a:prstGeom>
          <a:noFill/>
          <a:ln w="9525" algn="ctr">
            <a:noFill/>
            <a:miter lim="800000"/>
            <a:headEnd/>
            <a:tailEnd/>
          </a:ln>
          <a:effectLst/>
        </p:spPr>
        <p:txBody>
          <a:bodyPr>
            <a:spAutoFit/>
          </a:bodyPr>
          <a:lstStyle/>
          <a:p>
            <a:r>
              <a:rPr lang="en-US" altLang="ja-JP" sz="1600" b="1" u="sng">
                <a:solidFill>
                  <a:schemeClr val="bg1"/>
                </a:solidFill>
                <a:latin typeface="Agilent TT Cond" pitchFamily="34" charset="0"/>
              </a:rPr>
              <a:t>DQS</a:t>
            </a:r>
          </a:p>
        </p:txBody>
      </p:sp>
      <p:sp>
        <p:nvSpPr>
          <p:cNvPr id="5" name="Text Box 8"/>
          <p:cNvSpPr txBox="1">
            <a:spLocks noChangeArrowheads="1"/>
          </p:cNvSpPr>
          <p:nvPr/>
        </p:nvSpPr>
        <p:spPr bwMode="auto">
          <a:xfrm>
            <a:off x="639763" y="2860008"/>
            <a:ext cx="862012" cy="336550"/>
          </a:xfrm>
          <a:prstGeom prst="rect">
            <a:avLst/>
          </a:prstGeom>
          <a:noFill/>
          <a:ln w="9525" algn="ctr">
            <a:noFill/>
            <a:miter lim="800000"/>
            <a:headEnd/>
            <a:tailEnd/>
          </a:ln>
          <a:effectLst/>
        </p:spPr>
        <p:txBody>
          <a:bodyPr>
            <a:spAutoFit/>
          </a:bodyPr>
          <a:lstStyle/>
          <a:p>
            <a:r>
              <a:rPr lang="en-US" altLang="ja-JP" sz="1600" b="1" u="sng">
                <a:solidFill>
                  <a:schemeClr val="bg1"/>
                </a:solidFill>
                <a:latin typeface="Agilent TT Cond" pitchFamily="34" charset="0"/>
              </a:rPr>
              <a:t>DQ</a:t>
            </a:r>
          </a:p>
        </p:txBody>
      </p:sp>
      <p:sp>
        <p:nvSpPr>
          <p:cNvPr id="6" name="Text Box 19"/>
          <p:cNvSpPr txBox="1">
            <a:spLocks noChangeArrowheads="1"/>
          </p:cNvSpPr>
          <p:nvPr/>
        </p:nvSpPr>
        <p:spPr bwMode="auto">
          <a:xfrm>
            <a:off x="250824" y="3357563"/>
            <a:ext cx="8074570" cy="732508"/>
          </a:xfrm>
          <a:prstGeom prst="rect">
            <a:avLst/>
          </a:prstGeom>
          <a:noFill/>
          <a:ln w="9525">
            <a:noFill/>
            <a:miter lim="800000"/>
            <a:headEnd/>
            <a:tailEnd/>
          </a:ln>
          <a:effectLst/>
        </p:spPr>
        <p:txBody>
          <a:bodyPr wrap="square">
            <a:spAutoFit/>
          </a:bodyPr>
          <a:lstStyle/>
          <a:p>
            <a:pPr>
              <a:spcBef>
                <a:spcPct val="10000"/>
              </a:spcBef>
            </a:pPr>
            <a:r>
              <a:rPr lang="en-US" altLang="ja-JP" sz="2400" b="1" dirty="0">
                <a:solidFill>
                  <a:srgbClr val="CC0000"/>
                </a:solidFill>
                <a:latin typeface="Agilent TT Cond" pitchFamily="34" charset="0"/>
              </a:rPr>
              <a:t>Clock/ Address/ </a:t>
            </a:r>
            <a:r>
              <a:rPr lang="en-US" altLang="ja-JP" sz="2400" b="1" dirty="0" smtClean="0">
                <a:solidFill>
                  <a:srgbClr val="CC0000"/>
                </a:solidFill>
                <a:latin typeface="Agilent TT Cond" pitchFamily="34" charset="0"/>
              </a:rPr>
              <a:t>Command: T-Branch Topology</a:t>
            </a:r>
            <a:r>
              <a:rPr lang="ja-JP" altLang="en-US" sz="2400" b="1" smtClean="0">
                <a:solidFill>
                  <a:srgbClr val="CC0000"/>
                </a:solidFill>
                <a:latin typeface="Agilent TT Cond" pitchFamily="34" charset="0"/>
              </a:rPr>
              <a:t> </a:t>
            </a:r>
            <a:endParaRPr lang="ja-JP" altLang="en-US" sz="2400" b="1">
              <a:solidFill>
                <a:srgbClr val="CC0000"/>
              </a:solidFill>
              <a:latin typeface="Agilent TT Cond" pitchFamily="34" charset="0"/>
            </a:endParaRPr>
          </a:p>
          <a:p>
            <a:pPr>
              <a:spcBef>
                <a:spcPct val="10000"/>
              </a:spcBef>
            </a:pPr>
            <a:r>
              <a:rPr lang="en-US" altLang="ja-JP" sz="1600" dirty="0" smtClean="0">
                <a:latin typeface="Agilent TT Cond" pitchFamily="34" charset="0"/>
              </a:rPr>
              <a:t>Cons:  Hard to match the impedance, faster speed significantly decreases the signal quality.</a:t>
            </a:r>
            <a:endParaRPr lang="ja-JP" altLang="en-US" sz="1600">
              <a:latin typeface="Agilent TT Cond" pitchFamily="34" charset="0"/>
            </a:endParaRPr>
          </a:p>
        </p:txBody>
      </p:sp>
      <p:sp>
        <p:nvSpPr>
          <p:cNvPr id="7" name="Text Box 20"/>
          <p:cNvSpPr txBox="1">
            <a:spLocks noChangeArrowheads="1"/>
          </p:cNvSpPr>
          <p:nvPr/>
        </p:nvSpPr>
        <p:spPr bwMode="auto">
          <a:xfrm>
            <a:off x="5724525" y="1557338"/>
            <a:ext cx="2736850" cy="369332"/>
          </a:xfrm>
          <a:prstGeom prst="rect">
            <a:avLst/>
          </a:prstGeom>
          <a:noFill/>
          <a:ln w="9525">
            <a:noFill/>
            <a:miter lim="800000"/>
            <a:headEnd/>
            <a:tailEnd/>
          </a:ln>
          <a:effectLst/>
        </p:spPr>
        <p:txBody>
          <a:bodyPr>
            <a:spAutoFit/>
          </a:bodyPr>
          <a:lstStyle/>
          <a:p>
            <a:pPr algn="ctr">
              <a:spcBef>
                <a:spcPct val="50000"/>
              </a:spcBef>
            </a:pPr>
            <a:r>
              <a:rPr lang="en-US" altLang="ja-JP" b="1" dirty="0">
                <a:solidFill>
                  <a:srgbClr val="0000CC"/>
                </a:solidFill>
                <a:latin typeface="Agilent TT Cond" pitchFamily="34" charset="0"/>
              </a:rPr>
              <a:t>DQ/ </a:t>
            </a:r>
            <a:r>
              <a:rPr lang="en-US" altLang="ja-JP" b="1" dirty="0" smtClean="0">
                <a:solidFill>
                  <a:srgbClr val="0000CC"/>
                </a:solidFill>
                <a:latin typeface="Agilent TT Cond" pitchFamily="34" charset="0"/>
              </a:rPr>
              <a:t>DQS = Point-to-Point</a:t>
            </a:r>
            <a:endParaRPr lang="en-US" altLang="ja-JP" b="1" dirty="0">
              <a:solidFill>
                <a:srgbClr val="0000CC"/>
              </a:solidFill>
              <a:latin typeface="Agilent TT Cond" pitchFamily="34" charset="0"/>
            </a:endParaRPr>
          </a:p>
        </p:txBody>
      </p:sp>
      <p:grpSp>
        <p:nvGrpSpPr>
          <p:cNvPr id="8" name="Group 114"/>
          <p:cNvGrpSpPr>
            <a:grpSpLocks/>
          </p:cNvGrpSpPr>
          <p:nvPr/>
        </p:nvGrpSpPr>
        <p:grpSpPr bwMode="auto">
          <a:xfrm>
            <a:off x="468313" y="1097883"/>
            <a:ext cx="4860925" cy="2251075"/>
            <a:chOff x="1227" y="866"/>
            <a:chExt cx="3062" cy="1418"/>
          </a:xfrm>
        </p:grpSpPr>
        <p:sp>
          <p:nvSpPr>
            <p:cNvPr id="9" name="AutoShape 24"/>
            <p:cNvSpPr>
              <a:spLocks noChangeAspect="1" noChangeArrowheads="1" noTextEdit="1"/>
            </p:cNvSpPr>
            <p:nvPr/>
          </p:nvSpPr>
          <p:spPr bwMode="auto">
            <a:xfrm>
              <a:off x="1227" y="866"/>
              <a:ext cx="3062" cy="1418"/>
            </a:xfrm>
            <a:prstGeom prst="rect">
              <a:avLst/>
            </a:prstGeom>
            <a:noFill/>
            <a:ln w="9525">
              <a:noFill/>
              <a:miter lim="800000"/>
              <a:headEnd/>
              <a:tailEnd/>
            </a:ln>
          </p:spPr>
          <p:txBody>
            <a:bodyPr/>
            <a:lstStyle/>
            <a:p>
              <a:endParaRPr lang="en-US">
                <a:latin typeface="Agilent TT Cond" pitchFamily="34" charset="0"/>
              </a:endParaRPr>
            </a:p>
          </p:txBody>
        </p:sp>
        <p:sp>
          <p:nvSpPr>
            <p:cNvPr id="10" name="Rectangle 26"/>
            <p:cNvSpPr>
              <a:spLocks noChangeArrowheads="1"/>
            </p:cNvSpPr>
            <p:nvPr/>
          </p:nvSpPr>
          <p:spPr bwMode="auto">
            <a:xfrm>
              <a:off x="1247" y="883"/>
              <a:ext cx="3022" cy="791"/>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11" name="Rectangle 27"/>
            <p:cNvSpPr>
              <a:spLocks noChangeArrowheads="1"/>
            </p:cNvSpPr>
            <p:nvPr/>
          </p:nvSpPr>
          <p:spPr bwMode="auto">
            <a:xfrm>
              <a:off x="1247" y="883"/>
              <a:ext cx="3022" cy="791"/>
            </a:xfrm>
            <a:prstGeom prst="rect">
              <a:avLst/>
            </a:prstGeom>
            <a:solidFill>
              <a:srgbClr val="000000">
                <a:alpha val="14999"/>
              </a:srgbClr>
            </a:solidFill>
            <a:ln w="14351" cap="rnd">
              <a:solidFill>
                <a:srgbClr val="000000"/>
              </a:solidFill>
              <a:round/>
              <a:headEnd/>
              <a:tailEnd/>
            </a:ln>
          </p:spPr>
          <p:txBody>
            <a:bodyPr/>
            <a:lstStyle/>
            <a:p>
              <a:endParaRPr lang="en-US">
                <a:latin typeface="Agilent TT Cond" pitchFamily="34" charset="0"/>
              </a:endParaRPr>
            </a:p>
          </p:txBody>
        </p:sp>
        <p:sp>
          <p:nvSpPr>
            <p:cNvPr id="12" name="Line 28"/>
            <p:cNvSpPr>
              <a:spLocks noChangeShapeType="1"/>
            </p:cNvSpPr>
            <p:nvPr/>
          </p:nvSpPr>
          <p:spPr bwMode="auto">
            <a:xfrm flipV="1">
              <a:off x="1398" y="1213"/>
              <a:ext cx="0" cy="758"/>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3" name="Line 29"/>
            <p:cNvSpPr>
              <a:spLocks noChangeShapeType="1"/>
            </p:cNvSpPr>
            <p:nvPr/>
          </p:nvSpPr>
          <p:spPr bwMode="auto">
            <a:xfrm flipV="1">
              <a:off x="1852" y="1213"/>
              <a:ext cx="0" cy="659"/>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4" name="Line 30"/>
            <p:cNvSpPr>
              <a:spLocks noChangeShapeType="1"/>
            </p:cNvSpPr>
            <p:nvPr/>
          </p:nvSpPr>
          <p:spPr bwMode="auto">
            <a:xfrm flipV="1">
              <a:off x="2153" y="1213"/>
              <a:ext cx="0" cy="560"/>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5" name="Line 31"/>
            <p:cNvSpPr>
              <a:spLocks noChangeShapeType="1"/>
            </p:cNvSpPr>
            <p:nvPr/>
          </p:nvSpPr>
          <p:spPr bwMode="auto">
            <a:xfrm flipV="1">
              <a:off x="2607" y="1213"/>
              <a:ext cx="0" cy="856"/>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6" name="Line 37"/>
            <p:cNvSpPr>
              <a:spLocks noChangeShapeType="1"/>
            </p:cNvSpPr>
            <p:nvPr/>
          </p:nvSpPr>
          <p:spPr bwMode="auto">
            <a:xfrm>
              <a:off x="2153" y="1773"/>
              <a:ext cx="265" cy="0"/>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7" name="Line 39"/>
            <p:cNvSpPr>
              <a:spLocks noChangeShapeType="1"/>
            </p:cNvSpPr>
            <p:nvPr/>
          </p:nvSpPr>
          <p:spPr bwMode="auto">
            <a:xfrm flipV="1">
              <a:off x="2418" y="1773"/>
              <a:ext cx="0" cy="296"/>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8" name="Line 41"/>
            <p:cNvSpPr>
              <a:spLocks noChangeShapeType="1"/>
            </p:cNvSpPr>
            <p:nvPr/>
          </p:nvSpPr>
          <p:spPr bwMode="auto">
            <a:xfrm>
              <a:off x="1852" y="1872"/>
              <a:ext cx="415" cy="0"/>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9" name="Line 42"/>
            <p:cNvSpPr>
              <a:spLocks noChangeShapeType="1"/>
            </p:cNvSpPr>
            <p:nvPr/>
          </p:nvSpPr>
          <p:spPr bwMode="auto">
            <a:xfrm flipV="1">
              <a:off x="2267" y="1872"/>
              <a:ext cx="0" cy="197"/>
            </a:xfrm>
            <a:prstGeom prst="line">
              <a:avLst/>
            </a:prstGeom>
            <a:noFill/>
            <a:ln w="25400" cap="rnd">
              <a:solidFill>
                <a:srgbClr val="0000FF"/>
              </a:solidFill>
              <a:round/>
              <a:headEnd/>
              <a:tailEnd/>
            </a:ln>
          </p:spPr>
          <p:txBody>
            <a:bodyPr/>
            <a:lstStyle/>
            <a:p>
              <a:endParaRPr lang="en-US">
                <a:latin typeface="Agilent TT Cond" pitchFamily="34" charset="0"/>
              </a:endParaRPr>
            </a:p>
          </p:txBody>
        </p:sp>
        <p:grpSp>
          <p:nvGrpSpPr>
            <p:cNvPr id="20" name="Group 113"/>
            <p:cNvGrpSpPr>
              <a:grpSpLocks/>
            </p:cNvGrpSpPr>
            <p:nvPr/>
          </p:nvGrpSpPr>
          <p:grpSpPr bwMode="auto">
            <a:xfrm>
              <a:off x="2909" y="1213"/>
              <a:ext cx="1209" cy="856"/>
              <a:chOff x="2923" y="1228"/>
              <a:chExt cx="1209" cy="856"/>
            </a:xfrm>
          </p:grpSpPr>
          <p:sp>
            <p:nvSpPr>
              <p:cNvPr id="88" name="Line 32"/>
              <p:cNvSpPr>
                <a:spLocks noChangeShapeType="1"/>
              </p:cNvSpPr>
              <p:nvPr/>
            </p:nvSpPr>
            <p:spPr bwMode="auto">
              <a:xfrm flipV="1">
                <a:off x="2923" y="1228"/>
                <a:ext cx="0" cy="856"/>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89" name="Line 33"/>
              <p:cNvSpPr>
                <a:spLocks noChangeShapeType="1"/>
              </p:cNvSpPr>
              <p:nvPr/>
            </p:nvSpPr>
            <p:spPr bwMode="auto">
              <a:xfrm flipV="1">
                <a:off x="3377" y="1228"/>
                <a:ext cx="0" cy="560"/>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90" name="Line 34"/>
              <p:cNvSpPr>
                <a:spLocks noChangeShapeType="1"/>
              </p:cNvSpPr>
              <p:nvPr/>
            </p:nvSpPr>
            <p:spPr bwMode="auto">
              <a:xfrm flipV="1">
                <a:off x="3679" y="1228"/>
                <a:ext cx="0" cy="659"/>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91" name="Line 35"/>
              <p:cNvSpPr>
                <a:spLocks noChangeShapeType="1"/>
              </p:cNvSpPr>
              <p:nvPr/>
            </p:nvSpPr>
            <p:spPr bwMode="auto">
              <a:xfrm flipV="1">
                <a:off x="4132" y="1228"/>
                <a:ext cx="0" cy="758"/>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92" name="Line 36"/>
              <p:cNvSpPr>
                <a:spLocks noChangeShapeType="1"/>
              </p:cNvSpPr>
              <p:nvPr/>
            </p:nvSpPr>
            <p:spPr bwMode="auto">
              <a:xfrm>
                <a:off x="3112" y="1788"/>
                <a:ext cx="265" cy="0"/>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93" name="Line 38"/>
              <p:cNvSpPr>
                <a:spLocks noChangeShapeType="1"/>
              </p:cNvSpPr>
              <p:nvPr/>
            </p:nvSpPr>
            <p:spPr bwMode="auto">
              <a:xfrm flipV="1">
                <a:off x="3263" y="1887"/>
                <a:ext cx="0" cy="197"/>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94" name="Line 40"/>
              <p:cNvSpPr>
                <a:spLocks noChangeShapeType="1"/>
              </p:cNvSpPr>
              <p:nvPr/>
            </p:nvSpPr>
            <p:spPr bwMode="auto">
              <a:xfrm>
                <a:off x="3263" y="1887"/>
                <a:ext cx="416" cy="0"/>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95" name="Line 43"/>
              <p:cNvSpPr>
                <a:spLocks noChangeShapeType="1"/>
              </p:cNvSpPr>
              <p:nvPr/>
            </p:nvSpPr>
            <p:spPr bwMode="auto">
              <a:xfrm flipV="1">
                <a:off x="3112" y="1788"/>
                <a:ext cx="0" cy="296"/>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96" name="Line 44"/>
              <p:cNvSpPr>
                <a:spLocks noChangeShapeType="1"/>
              </p:cNvSpPr>
              <p:nvPr/>
            </p:nvSpPr>
            <p:spPr bwMode="auto">
              <a:xfrm>
                <a:off x="3414" y="1986"/>
                <a:ext cx="718" cy="0"/>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97" name="Line 45"/>
              <p:cNvSpPr>
                <a:spLocks noChangeShapeType="1"/>
              </p:cNvSpPr>
              <p:nvPr/>
            </p:nvSpPr>
            <p:spPr bwMode="auto">
              <a:xfrm flipV="1">
                <a:off x="3414" y="1986"/>
                <a:ext cx="0" cy="98"/>
              </a:xfrm>
              <a:prstGeom prst="line">
                <a:avLst/>
              </a:prstGeom>
              <a:noFill/>
              <a:ln w="25400" cap="rnd">
                <a:solidFill>
                  <a:srgbClr val="0000FF"/>
                </a:solidFill>
                <a:round/>
                <a:headEnd/>
                <a:tailEnd/>
              </a:ln>
            </p:spPr>
            <p:txBody>
              <a:bodyPr/>
              <a:lstStyle/>
              <a:p>
                <a:endParaRPr lang="en-US">
                  <a:latin typeface="Agilent TT Cond" pitchFamily="34" charset="0"/>
                </a:endParaRPr>
              </a:p>
            </p:txBody>
          </p:sp>
        </p:grpSp>
        <p:sp>
          <p:nvSpPr>
            <p:cNvPr id="21" name="Line 46"/>
            <p:cNvSpPr>
              <a:spLocks noChangeShapeType="1"/>
            </p:cNvSpPr>
            <p:nvPr/>
          </p:nvSpPr>
          <p:spPr bwMode="auto">
            <a:xfrm flipV="1">
              <a:off x="2116" y="1971"/>
              <a:ext cx="0" cy="98"/>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22" name="Line 47"/>
            <p:cNvSpPr>
              <a:spLocks noChangeShapeType="1"/>
            </p:cNvSpPr>
            <p:nvPr/>
          </p:nvSpPr>
          <p:spPr bwMode="auto">
            <a:xfrm>
              <a:off x="1398" y="1971"/>
              <a:ext cx="718" cy="0"/>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23" name="Line 48"/>
            <p:cNvSpPr>
              <a:spLocks noChangeShapeType="1"/>
            </p:cNvSpPr>
            <p:nvPr/>
          </p:nvSpPr>
          <p:spPr bwMode="auto">
            <a:xfrm flipV="1">
              <a:off x="2758" y="1575"/>
              <a:ext cx="0" cy="494"/>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24" name="Line 49"/>
            <p:cNvSpPr>
              <a:spLocks noChangeShapeType="1"/>
            </p:cNvSpPr>
            <p:nvPr/>
          </p:nvSpPr>
          <p:spPr bwMode="auto">
            <a:xfrm>
              <a:off x="2003" y="1575"/>
              <a:ext cx="1510"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25" name="Line 50"/>
            <p:cNvSpPr>
              <a:spLocks noChangeShapeType="1"/>
            </p:cNvSpPr>
            <p:nvPr/>
          </p:nvSpPr>
          <p:spPr bwMode="auto">
            <a:xfrm flipV="1">
              <a:off x="2003" y="1443"/>
              <a:ext cx="0" cy="132"/>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26" name="Line 51"/>
            <p:cNvSpPr>
              <a:spLocks noChangeShapeType="1"/>
            </p:cNvSpPr>
            <p:nvPr/>
          </p:nvSpPr>
          <p:spPr bwMode="auto">
            <a:xfrm flipV="1">
              <a:off x="3513" y="1443"/>
              <a:ext cx="0" cy="132"/>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27" name="Line 52"/>
            <p:cNvSpPr>
              <a:spLocks noChangeShapeType="1"/>
            </p:cNvSpPr>
            <p:nvPr/>
          </p:nvSpPr>
          <p:spPr bwMode="auto">
            <a:xfrm>
              <a:off x="3136" y="1443"/>
              <a:ext cx="755"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28" name="Line 53"/>
            <p:cNvSpPr>
              <a:spLocks noChangeShapeType="1"/>
            </p:cNvSpPr>
            <p:nvPr/>
          </p:nvSpPr>
          <p:spPr bwMode="auto">
            <a:xfrm flipV="1">
              <a:off x="3136" y="1312"/>
              <a:ext cx="0" cy="131"/>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29" name="Line 54"/>
            <p:cNvSpPr>
              <a:spLocks noChangeShapeType="1"/>
            </p:cNvSpPr>
            <p:nvPr/>
          </p:nvSpPr>
          <p:spPr bwMode="auto">
            <a:xfrm flipV="1">
              <a:off x="3891" y="1312"/>
              <a:ext cx="0" cy="131"/>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0" name="Line 55"/>
            <p:cNvSpPr>
              <a:spLocks noChangeShapeType="1"/>
            </p:cNvSpPr>
            <p:nvPr/>
          </p:nvSpPr>
          <p:spPr bwMode="auto">
            <a:xfrm>
              <a:off x="3703" y="1312"/>
              <a:ext cx="378"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1" name="Line 56"/>
            <p:cNvSpPr>
              <a:spLocks noChangeShapeType="1"/>
            </p:cNvSpPr>
            <p:nvPr/>
          </p:nvSpPr>
          <p:spPr bwMode="auto">
            <a:xfrm flipV="1">
              <a:off x="3703" y="1213"/>
              <a:ext cx="0" cy="99"/>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2" name="Line 57"/>
            <p:cNvSpPr>
              <a:spLocks noChangeShapeType="1"/>
            </p:cNvSpPr>
            <p:nvPr/>
          </p:nvSpPr>
          <p:spPr bwMode="auto">
            <a:xfrm flipV="1">
              <a:off x="4081" y="1213"/>
              <a:ext cx="0" cy="99"/>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3" name="Line 58"/>
            <p:cNvSpPr>
              <a:spLocks noChangeShapeType="1"/>
            </p:cNvSpPr>
            <p:nvPr/>
          </p:nvSpPr>
          <p:spPr bwMode="auto">
            <a:xfrm flipV="1">
              <a:off x="3325" y="1213"/>
              <a:ext cx="0" cy="99"/>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4" name="Line 59"/>
            <p:cNvSpPr>
              <a:spLocks noChangeShapeType="1"/>
            </p:cNvSpPr>
            <p:nvPr/>
          </p:nvSpPr>
          <p:spPr bwMode="auto">
            <a:xfrm flipV="1">
              <a:off x="2947" y="1213"/>
              <a:ext cx="0" cy="99"/>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5" name="Line 60"/>
            <p:cNvSpPr>
              <a:spLocks noChangeShapeType="1"/>
            </p:cNvSpPr>
            <p:nvPr/>
          </p:nvSpPr>
          <p:spPr bwMode="auto">
            <a:xfrm>
              <a:off x="2947" y="1312"/>
              <a:ext cx="378"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6" name="Line 61"/>
            <p:cNvSpPr>
              <a:spLocks noChangeShapeType="1"/>
            </p:cNvSpPr>
            <p:nvPr/>
          </p:nvSpPr>
          <p:spPr bwMode="auto">
            <a:xfrm>
              <a:off x="2192" y="1312"/>
              <a:ext cx="378"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7" name="Line 62"/>
            <p:cNvSpPr>
              <a:spLocks noChangeShapeType="1"/>
            </p:cNvSpPr>
            <p:nvPr/>
          </p:nvSpPr>
          <p:spPr bwMode="auto">
            <a:xfrm flipV="1">
              <a:off x="2192" y="1213"/>
              <a:ext cx="0" cy="99"/>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8" name="Line 63"/>
            <p:cNvSpPr>
              <a:spLocks noChangeShapeType="1"/>
            </p:cNvSpPr>
            <p:nvPr/>
          </p:nvSpPr>
          <p:spPr bwMode="auto">
            <a:xfrm flipV="1">
              <a:off x="2570" y="1213"/>
              <a:ext cx="0" cy="99"/>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9" name="Line 64"/>
            <p:cNvSpPr>
              <a:spLocks noChangeShapeType="1"/>
            </p:cNvSpPr>
            <p:nvPr/>
          </p:nvSpPr>
          <p:spPr bwMode="auto">
            <a:xfrm>
              <a:off x="1436" y="1312"/>
              <a:ext cx="378"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40" name="Line 65"/>
            <p:cNvSpPr>
              <a:spLocks noChangeShapeType="1"/>
            </p:cNvSpPr>
            <p:nvPr/>
          </p:nvSpPr>
          <p:spPr bwMode="auto">
            <a:xfrm flipV="1">
              <a:off x="1436" y="1213"/>
              <a:ext cx="0" cy="99"/>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41" name="Line 66"/>
            <p:cNvSpPr>
              <a:spLocks noChangeShapeType="1"/>
            </p:cNvSpPr>
            <p:nvPr/>
          </p:nvSpPr>
          <p:spPr bwMode="auto">
            <a:xfrm flipV="1">
              <a:off x="1814" y="1213"/>
              <a:ext cx="0" cy="99"/>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42" name="Line 67"/>
            <p:cNvSpPr>
              <a:spLocks noChangeShapeType="1"/>
            </p:cNvSpPr>
            <p:nvPr/>
          </p:nvSpPr>
          <p:spPr bwMode="auto">
            <a:xfrm>
              <a:off x="1625" y="1443"/>
              <a:ext cx="755"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43" name="Line 68"/>
            <p:cNvSpPr>
              <a:spLocks noChangeShapeType="1"/>
            </p:cNvSpPr>
            <p:nvPr/>
          </p:nvSpPr>
          <p:spPr bwMode="auto">
            <a:xfrm flipV="1">
              <a:off x="1625" y="1312"/>
              <a:ext cx="0" cy="131"/>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44" name="Line 69"/>
            <p:cNvSpPr>
              <a:spLocks noChangeShapeType="1"/>
            </p:cNvSpPr>
            <p:nvPr/>
          </p:nvSpPr>
          <p:spPr bwMode="auto">
            <a:xfrm flipV="1">
              <a:off x="2380" y="1312"/>
              <a:ext cx="0" cy="131"/>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45" name="Rectangle 70"/>
            <p:cNvSpPr>
              <a:spLocks noChangeArrowheads="1"/>
            </p:cNvSpPr>
            <p:nvPr/>
          </p:nvSpPr>
          <p:spPr bwMode="auto">
            <a:xfrm>
              <a:off x="1323" y="949"/>
              <a:ext cx="226" cy="264"/>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46" name="Rectangle 71"/>
            <p:cNvSpPr>
              <a:spLocks noChangeArrowheads="1"/>
            </p:cNvSpPr>
            <p:nvPr/>
          </p:nvSpPr>
          <p:spPr bwMode="auto">
            <a:xfrm>
              <a:off x="1323" y="949"/>
              <a:ext cx="226" cy="264"/>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47" name="Rectangle 72"/>
            <p:cNvSpPr>
              <a:spLocks noChangeArrowheads="1"/>
            </p:cNvSpPr>
            <p:nvPr/>
          </p:nvSpPr>
          <p:spPr bwMode="auto">
            <a:xfrm rot="16200000">
              <a:off x="1410" y="1079"/>
              <a:ext cx="58" cy="116"/>
            </a:xfrm>
            <a:prstGeom prst="rect">
              <a:avLst/>
            </a:prstGeom>
            <a:noFill/>
            <a:ln w="9525">
              <a:noFill/>
              <a:miter lim="800000"/>
              <a:headEnd/>
              <a:tailEnd/>
            </a:ln>
          </p:spPr>
          <p:txBody>
            <a:bodyPr wrap="none" lIns="0" tIns="0" rIns="0" bIns="0">
              <a:spAutoFit/>
            </a:bodyPr>
            <a:lstStyle/>
            <a:p>
              <a:r>
                <a:rPr lang="en-US" altLang="ja-JP" sz="1200" dirty="0">
                  <a:solidFill>
                    <a:srgbClr val="000000"/>
                  </a:solidFill>
                  <a:latin typeface="Agilent TT Cond" pitchFamily="34" charset="0"/>
                </a:rPr>
                <a:t>D</a:t>
              </a:r>
              <a:endParaRPr lang="en-US" altLang="ja-JP" dirty="0">
                <a:latin typeface="Agilent TT Cond" pitchFamily="34" charset="0"/>
              </a:endParaRPr>
            </a:p>
          </p:txBody>
        </p:sp>
        <p:sp>
          <p:nvSpPr>
            <p:cNvPr id="48" name="Rectangle 73"/>
            <p:cNvSpPr>
              <a:spLocks noChangeArrowheads="1"/>
            </p:cNvSpPr>
            <p:nvPr/>
          </p:nvSpPr>
          <p:spPr bwMode="auto">
            <a:xfrm rot="16200000">
              <a:off x="1410" y="1018"/>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49" name="Rectangle 74"/>
            <p:cNvSpPr>
              <a:spLocks noChangeArrowheads="1"/>
            </p:cNvSpPr>
            <p:nvPr/>
          </p:nvSpPr>
          <p:spPr bwMode="auto">
            <a:xfrm rot="16200000">
              <a:off x="1412" y="95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50" name="Rectangle 75"/>
            <p:cNvSpPr>
              <a:spLocks noChangeArrowheads="1"/>
            </p:cNvSpPr>
            <p:nvPr/>
          </p:nvSpPr>
          <p:spPr bwMode="auto">
            <a:xfrm>
              <a:off x="1701" y="949"/>
              <a:ext cx="226" cy="264"/>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51" name="Rectangle 76"/>
            <p:cNvSpPr>
              <a:spLocks noChangeArrowheads="1"/>
            </p:cNvSpPr>
            <p:nvPr/>
          </p:nvSpPr>
          <p:spPr bwMode="auto">
            <a:xfrm>
              <a:off x="1701" y="949"/>
              <a:ext cx="226" cy="264"/>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52" name="Rectangle 77"/>
            <p:cNvSpPr>
              <a:spLocks noChangeArrowheads="1"/>
            </p:cNvSpPr>
            <p:nvPr/>
          </p:nvSpPr>
          <p:spPr bwMode="auto">
            <a:xfrm rot="16200000">
              <a:off x="1790" y="107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53" name="Rectangle 78"/>
            <p:cNvSpPr>
              <a:spLocks noChangeArrowheads="1"/>
            </p:cNvSpPr>
            <p:nvPr/>
          </p:nvSpPr>
          <p:spPr bwMode="auto">
            <a:xfrm rot="16200000">
              <a:off x="1790" y="1018"/>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54" name="Rectangle 79"/>
            <p:cNvSpPr>
              <a:spLocks noChangeArrowheads="1"/>
            </p:cNvSpPr>
            <p:nvPr/>
          </p:nvSpPr>
          <p:spPr bwMode="auto">
            <a:xfrm rot="16200000">
              <a:off x="1792" y="95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55" name="Rectangle 80"/>
            <p:cNvSpPr>
              <a:spLocks noChangeArrowheads="1"/>
            </p:cNvSpPr>
            <p:nvPr/>
          </p:nvSpPr>
          <p:spPr bwMode="auto">
            <a:xfrm>
              <a:off x="2078" y="949"/>
              <a:ext cx="227" cy="264"/>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56" name="Rectangle 81"/>
            <p:cNvSpPr>
              <a:spLocks noChangeArrowheads="1"/>
            </p:cNvSpPr>
            <p:nvPr/>
          </p:nvSpPr>
          <p:spPr bwMode="auto">
            <a:xfrm>
              <a:off x="2078" y="949"/>
              <a:ext cx="227" cy="264"/>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57" name="Rectangle 82"/>
            <p:cNvSpPr>
              <a:spLocks noChangeArrowheads="1"/>
            </p:cNvSpPr>
            <p:nvPr/>
          </p:nvSpPr>
          <p:spPr bwMode="auto">
            <a:xfrm rot="16200000">
              <a:off x="2170" y="107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58" name="Rectangle 83"/>
            <p:cNvSpPr>
              <a:spLocks noChangeArrowheads="1"/>
            </p:cNvSpPr>
            <p:nvPr/>
          </p:nvSpPr>
          <p:spPr bwMode="auto">
            <a:xfrm rot="16200000">
              <a:off x="2170" y="1018"/>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59" name="Rectangle 84"/>
            <p:cNvSpPr>
              <a:spLocks noChangeArrowheads="1"/>
            </p:cNvSpPr>
            <p:nvPr/>
          </p:nvSpPr>
          <p:spPr bwMode="auto">
            <a:xfrm rot="16200000">
              <a:off x="2172" y="95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60" name="Rectangle 85"/>
            <p:cNvSpPr>
              <a:spLocks noChangeArrowheads="1"/>
            </p:cNvSpPr>
            <p:nvPr/>
          </p:nvSpPr>
          <p:spPr bwMode="auto">
            <a:xfrm>
              <a:off x="2456" y="949"/>
              <a:ext cx="227" cy="264"/>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61" name="Rectangle 86"/>
            <p:cNvSpPr>
              <a:spLocks noChangeArrowheads="1"/>
            </p:cNvSpPr>
            <p:nvPr/>
          </p:nvSpPr>
          <p:spPr bwMode="auto">
            <a:xfrm>
              <a:off x="2456" y="949"/>
              <a:ext cx="227" cy="264"/>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62" name="Rectangle 87"/>
            <p:cNvSpPr>
              <a:spLocks noChangeArrowheads="1"/>
            </p:cNvSpPr>
            <p:nvPr/>
          </p:nvSpPr>
          <p:spPr bwMode="auto">
            <a:xfrm rot="16200000">
              <a:off x="2539" y="107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63" name="Rectangle 88"/>
            <p:cNvSpPr>
              <a:spLocks noChangeArrowheads="1"/>
            </p:cNvSpPr>
            <p:nvPr/>
          </p:nvSpPr>
          <p:spPr bwMode="auto">
            <a:xfrm rot="16200000">
              <a:off x="2539" y="1018"/>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64" name="Rectangle 89"/>
            <p:cNvSpPr>
              <a:spLocks noChangeArrowheads="1"/>
            </p:cNvSpPr>
            <p:nvPr/>
          </p:nvSpPr>
          <p:spPr bwMode="auto">
            <a:xfrm rot="16200000">
              <a:off x="2541" y="95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65" name="Rectangle 90"/>
            <p:cNvSpPr>
              <a:spLocks noChangeArrowheads="1"/>
            </p:cNvSpPr>
            <p:nvPr/>
          </p:nvSpPr>
          <p:spPr bwMode="auto">
            <a:xfrm>
              <a:off x="2834" y="949"/>
              <a:ext cx="227" cy="264"/>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66" name="Rectangle 91"/>
            <p:cNvSpPr>
              <a:spLocks noChangeArrowheads="1"/>
            </p:cNvSpPr>
            <p:nvPr/>
          </p:nvSpPr>
          <p:spPr bwMode="auto">
            <a:xfrm>
              <a:off x="2834" y="949"/>
              <a:ext cx="227" cy="264"/>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67" name="Rectangle 92"/>
            <p:cNvSpPr>
              <a:spLocks noChangeArrowheads="1"/>
            </p:cNvSpPr>
            <p:nvPr/>
          </p:nvSpPr>
          <p:spPr bwMode="auto">
            <a:xfrm rot="16200000">
              <a:off x="2919" y="107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68" name="Rectangle 93"/>
            <p:cNvSpPr>
              <a:spLocks noChangeArrowheads="1"/>
            </p:cNvSpPr>
            <p:nvPr/>
          </p:nvSpPr>
          <p:spPr bwMode="auto">
            <a:xfrm rot="16200000">
              <a:off x="2919" y="1018"/>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69" name="Rectangle 94"/>
            <p:cNvSpPr>
              <a:spLocks noChangeArrowheads="1"/>
            </p:cNvSpPr>
            <p:nvPr/>
          </p:nvSpPr>
          <p:spPr bwMode="auto">
            <a:xfrm rot="16200000">
              <a:off x="2921" y="95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70" name="Rectangle 95"/>
            <p:cNvSpPr>
              <a:spLocks noChangeArrowheads="1"/>
            </p:cNvSpPr>
            <p:nvPr/>
          </p:nvSpPr>
          <p:spPr bwMode="auto">
            <a:xfrm>
              <a:off x="3212" y="949"/>
              <a:ext cx="227" cy="264"/>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71" name="Rectangle 96"/>
            <p:cNvSpPr>
              <a:spLocks noChangeArrowheads="1"/>
            </p:cNvSpPr>
            <p:nvPr/>
          </p:nvSpPr>
          <p:spPr bwMode="auto">
            <a:xfrm>
              <a:off x="3212" y="949"/>
              <a:ext cx="227" cy="264"/>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72" name="Rectangle 97"/>
            <p:cNvSpPr>
              <a:spLocks noChangeArrowheads="1"/>
            </p:cNvSpPr>
            <p:nvPr/>
          </p:nvSpPr>
          <p:spPr bwMode="auto">
            <a:xfrm rot="16200000">
              <a:off x="3299" y="107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73" name="Rectangle 98"/>
            <p:cNvSpPr>
              <a:spLocks noChangeArrowheads="1"/>
            </p:cNvSpPr>
            <p:nvPr/>
          </p:nvSpPr>
          <p:spPr bwMode="auto">
            <a:xfrm rot="16200000">
              <a:off x="3299" y="1018"/>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74" name="Rectangle 99"/>
            <p:cNvSpPr>
              <a:spLocks noChangeArrowheads="1"/>
            </p:cNvSpPr>
            <p:nvPr/>
          </p:nvSpPr>
          <p:spPr bwMode="auto">
            <a:xfrm rot="16200000">
              <a:off x="3301" y="95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75" name="Rectangle 100"/>
            <p:cNvSpPr>
              <a:spLocks noChangeArrowheads="1"/>
            </p:cNvSpPr>
            <p:nvPr/>
          </p:nvSpPr>
          <p:spPr bwMode="auto">
            <a:xfrm>
              <a:off x="3589" y="949"/>
              <a:ext cx="227" cy="264"/>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76" name="Rectangle 101"/>
            <p:cNvSpPr>
              <a:spLocks noChangeArrowheads="1"/>
            </p:cNvSpPr>
            <p:nvPr/>
          </p:nvSpPr>
          <p:spPr bwMode="auto">
            <a:xfrm>
              <a:off x="3589" y="949"/>
              <a:ext cx="227" cy="264"/>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77" name="Rectangle 102"/>
            <p:cNvSpPr>
              <a:spLocks noChangeArrowheads="1"/>
            </p:cNvSpPr>
            <p:nvPr/>
          </p:nvSpPr>
          <p:spPr bwMode="auto">
            <a:xfrm rot="16200000">
              <a:off x="3679" y="107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78" name="Rectangle 103"/>
            <p:cNvSpPr>
              <a:spLocks noChangeArrowheads="1"/>
            </p:cNvSpPr>
            <p:nvPr/>
          </p:nvSpPr>
          <p:spPr bwMode="auto">
            <a:xfrm rot="16200000">
              <a:off x="3679" y="1018"/>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79" name="Rectangle 104"/>
            <p:cNvSpPr>
              <a:spLocks noChangeArrowheads="1"/>
            </p:cNvSpPr>
            <p:nvPr/>
          </p:nvSpPr>
          <p:spPr bwMode="auto">
            <a:xfrm rot="16200000">
              <a:off x="3681" y="95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80" name="Rectangle 105"/>
            <p:cNvSpPr>
              <a:spLocks noChangeArrowheads="1"/>
            </p:cNvSpPr>
            <p:nvPr/>
          </p:nvSpPr>
          <p:spPr bwMode="auto">
            <a:xfrm>
              <a:off x="3967" y="949"/>
              <a:ext cx="227" cy="264"/>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81" name="Rectangle 106"/>
            <p:cNvSpPr>
              <a:spLocks noChangeArrowheads="1"/>
            </p:cNvSpPr>
            <p:nvPr/>
          </p:nvSpPr>
          <p:spPr bwMode="auto">
            <a:xfrm>
              <a:off x="3967" y="949"/>
              <a:ext cx="227" cy="264"/>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82" name="Rectangle 107"/>
            <p:cNvSpPr>
              <a:spLocks noChangeArrowheads="1"/>
            </p:cNvSpPr>
            <p:nvPr/>
          </p:nvSpPr>
          <p:spPr bwMode="auto">
            <a:xfrm rot="16200000">
              <a:off x="4059" y="107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83" name="Rectangle 108"/>
            <p:cNvSpPr>
              <a:spLocks noChangeArrowheads="1"/>
            </p:cNvSpPr>
            <p:nvPr/>
          </p:nvSpPr>
          <p:spPr bwMode="auto">
            <a:xfrm rot="16200000">
              <a:off x="4059" y="1018"/>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84" name="Rectangle 109"/>
            <p:cNvSpPr>
              <a:spLocks noChangeArrowheads="1"/>
            </p:cNvSpPr>
            <p:nvPr/>
          </p:nvSpPr>
          <p:spPr bwMode="auto">
            <a:xfrm rot="16200000">
              <a:off x="4061" y="95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85" name="Rectangle 110"/>
            <p:cNvSpPr>
              <a:spLocks noChangeArrowheads="1"/>
            </p:cNvSpPr>
            <p:nvPr/>
          </p:nvSpPr>
          <p:spPr bwMode="auto">
            <a:xfrm>
              <a:off x="1701" y="2069"/>
              <a:ext cx="2115" cy="198"/>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86" name="Rectangle 111"/>
            <p:cNvSpPr>
              <a:spLocks noChangeArrowheads="1"/>
            </p:cNvSpPr>
            <p:nvPr/>
          </p:nvSpPr>
          <p:spPr bwMode="auto">
            <a:xfrm>
              <a:off x="1701" y="2069"/>
              <a:ext cx="2115" cy="198"/>
            </a:xfrm>
            <a:prstGeom prst="rect">
              <a:avLst/>
            </a:prstGeom>
            <a:solidFill>
              <a:srgbClr val="FFFF99"/>
            </a:solidFill>
            <a:ln w="14351" cap="rnd">
              <a:solidFill>
                <a:schemeClr val="tx1"/>
              </a:solidFill>
              <a:round/>
              <a:headEnd/>
              <a:tailEnd/>
            </a:ln>
          </p:spPr>
          <p:txBody>
            <a:bodyPr/>
            <a:lstStyle/>
            <a:p>
              <a:endParaRPr lang="en-US">
                <a:latin typeface="Agilent TT Cond" pitchFamily="34" charset="0"/>
              </a:endParaRPr>
            </a:p>
          </p:txBody>
        </p:sp>
        <p:sp>
          <p:nvSpPr>
            <p:cNvPr id="87" name="Rectangle 112"/>
            <p:cNvSpPr>
              <a:spLocks noChangeArrowheads="1"/>
            </p:cNvSpPr>
            <p:nvPr/>
          </p:nvSpPr>
          <p:spPr bwMode="auto">
            <a:xfrm>
              <a:off x="2347" y="2122"/>
              <a:ext cx="711"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Memory Controller</a:t>
              </a:r>
              <a:endParaRPr lang="en-US" altLang="ja-JP">
                <a:latin typeface="Agilent TT Cond" pitchFamily="34" charset="0"/>
              </a:endParaRPr>
            </a:p>
          </p:txBody>
        </p:sp>
      </p:grpSp>
      <p:pic>
        <p:nvPicPr>
          <p:cNvPr id="98" name="Picture 116"/>
          <p:cNvPicPr>
            <a:picLocks noChangeAspect="1" noChangeArrowheads="1"/>
          </p:cNvPicPr>
          <p:nvPr/>
        </p:nvPicPr>
        <p:blipFill>
          <a:blip r:embed="rId2" cstate="print"/>
          <a:srcRect/>
          <a:stretch>
            <a:fillRect/>
          </a:stretch>
        </p:blipFill>
        <p:spPr bwMode="auto">
          <a:xfrm>
            <a:off x="78173" y="4088703"/>
            <a:ext cx="8773176" cy="2268554"/>
          </a:xfrm>
          <a:prstGeom prst="rect">
            <a:avLst/>
          </a:prstGeom>
          <a:noFill/>
          <a:ln w="9525">
            <a:noFill/>
            <a:miter lim="800000"/>
            <a:headEnd/>
            <a:tailEnd/>
          </a:ln>
          <a:effectLst/>
        </p:spPr>
      </p:pic>
      <p:sp>
        <p:nvSpPr>
          <p:cNvPr id="99"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solidFill>
                  <a:srgbClr val="0000FF"/>
                </a:solidFill>
              </a:rPr>
              <a:t>DDR3</a:t>
            </a:r>
            <a:r>
              <a:rPr kumimoji="1" lang="en-US" altLang="ja-JP" dirty="0" smtClean="0"/>
              <a:t> Topology:  Fly-By  Address/Command</a:t>
            </a:r>
            <a:endParaRPr kumimoji="1" lang="ja-JP" altLang="en-US"/>
          </a:p>
        </p:txBody>
      </p:sp>
      <p:pic>
        <p:nvPicPr>
          <p:cNvPr id="4" name="Picture 3" descr="flyby"/>
          <p:cNvPicPr>
            <a:picLocks noChangeAspect="1" noChangeArrowheads="1"/>
          </p:cNvPicPr>
          <p:nvPr/>
        </p:nvPicPr>
        <p:blipFill>
          <a:blip r:embed="rId2" cstate="print"/>
          <a:srcRect/>
          <a:stretch>
            <a:fillRect/>
          </a:stretch>
        </p:blipFill>
        <p:spPr bwMode="auto">
          <a:xfrm>
            <a:off x="322217" y="4437063"/>
            <a:ext cx="8247017" cy="2074006"/>
          </a:xfrm>
          <a:prstGeom prst="rect">
            <a:avLst/>
          </a:prstGeom>
          <a:noFill/>
        </p:spPr>
      </p:pic>
      <p:grpSp>
        <p:nvGrpSpPr>
          <p:cNvPr id="5" name="Group 85"/>
          <p:cNvGrpSpPr>
            <a:grpSpLocks/>
          </p:cNvGrpSpPr>
          <p:nvPr/>
        </p:nvGrpSpPr>
        <p:grpSpPr bwMode="auto">
          <a:xfrm>
            <a:off x="466725" y="946655"/>
            <a:ext cx="4873625" cy="2266950"/>
            <a:chOff x="1233" y="845"/>
            <a:chExt cx="3070" cy="1428"/>
          </a:xfrm>
        </p:grpSpPr>
        <p:sp>
          <p:nvSpPr>
            <p:cNvPr id="6" name="AutoShape 7"/>
            <p:cNvSpPr>
              <a:spLocks noChangeAspect="1" noChangeArrowheads="1" noTextEdit="1"/>
            </p:cNvSpPr>
            <p:nvPr/>
          </p:nvSpPr>
          <p:spPr bwMode="auto">
            <a:xfrm>
              <a:off x="1233" y="845"/>
              <a:ext cx="3070" cy="1428"/>
            </a:xfrm>
            <a:prstGeom prst="rect">
              <a:avLst/>
            </a:prstGeom>
            <a:noFill/>
            <a:ln w="9525">
              <a:noFill/>
              <a:miter lim="800000"/>
              <a:headEnd/>
              <a:tailEnd/>
            </a:ln>
          </p:spPr>
          <p:txBody>
            <a:bodyPr/>
            <a:lstStyle/>
            <a:p>
              <a:endParaRPr lang="en-US">
                <a:latin typeface="Agilent TT Cond" pitchFamily="34" charset="0"/>
              </a:endParaRPr>
            </a:p>
          </p:txBody>
        </p:sp>
        <p:sp>
          <p:nvSpPr>
            <p:cNvPr id="7" name="Rectangle 9"/>
            <p:cNvSpPr>
              <a:spLocks noChangeArrowheads="1"/>
            </p:cNvSpPr>
            <p:nvPr/>
          </p:nvSpPr>
          <p:spPr bwMode="auto">
            <a:xfrm>
              <a:off x="1253" y="863"/>
              <a:ext cx="3030" cy="796"/>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8" name="Rectangle 10"/>
            <p:cNvSpPr>
              <a:spLocks noChangeArrowheads="1"/>
            </p:cNvSpPr>
            <p:nvPr/>
          </p:nvSpPr>
          <p:spPr bwMode="auto">
            <a:xfrm>
              <a:off x="1253" y="863"/>
              <a:ext cx="3030" cy="796"/>
            </a:xfrm>
            <a:prstGeom prst="rect">
              <a:avLst/>
            </a:prstGeom>
            <a:solidFill>
              <a:schemeClr val="tx1">
                <a:alpha val="16000"/>
              </a:schemeClr>
            </a:solidFill>
            <a:ln w="14351" cap="rnd">
              <a:solidFill>
                <a:srgbClr val="000000"/>
              </a:solidFill>
              <a:round/>
              <a:headEnd/>
              <a:tailEnd/>
            </a:ln>
          </p:spPr>
          <p:txBody>
            <a:bodyPr/>
            <a:lstStyle/>
            <a:p>
              <a:endParaRPr lang="en-US">
                <a:latin typeface="Agilent TT Cond" pitchFamily="34" charset="0"/>
              </a:endParaRPr>
            </a:p>
          </p:txBody>
        </p:sp>
        <p:sp>
          <p:nvSpPr>
            <p:cNvPr id="9" name="Line 11"/>
            <p:cNvSpPr>
              <a:spLocks noChangeShapeType="1"/>
            </p:cNvSpPr>
            <p:nvPr/>
          </p:nvSpPr>
          <p:spPr bwMode="auto">
            <a:xfrm flipV="1">
              <a:off x="1405" y="1194"/>
              <a:ext cx="0" cy="764"/>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0" name="Line 12"/>
            <p:cNvSpPr>
              <a:spLocks noChangeShapeType="1"/>
            </p:cNvSpPr>
            <p:nvPr/>
          </p:nvSpPr>
          <p:spPr bwMode="auto">
            <a:xfrm flipV="1">
              <a:off x="1859" y="1194"/>
              <a:ext cx="0" cy="664"/>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1" name="Line 13"/>
            <p:cNvSpPr>
              <a:spLocks noChangeShapeType="1"/>
            </p:cNvSpPr>
            <p:nvPr/>
          </p:nvSpPr>
          <p:spPr bwMode="auto">
            <a:xfrm flipV="1">
              <a:off x="2162" y="1194"/>
              <a:ext cx="0" cy="564"/>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2" name="Line 14"/>
            <p:cNvSpPr>
              <a:spLocks noChangeShapeType="1"/>
            </p:cNvSpPr>
            <p:nvPr/>
          </p:nvSpPr>
          <p:spPr bwMode="auto">
            <a:xfrm flipV="1">
              <a:off x="2617" y="1194"/>
              <a:ext cx="0" cy="863"/>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3" name="Line 15"/>
            <p:cNvSpPr>
              <a:spLocks noChangeShapeType="1"/>
            </p:cNvSpPr>
            <p:nvPr/>
          </p:nvSpPr>
          <p:spPr bwMode="auto">
            <a:xfrm flipV="1">
              <a:off x="2920" y="1194"/>
              <a:ext cx="0" cy="863"/>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4" name="Line 16"/>
            <p:cNvSpPr>
              <a:spLocks noChangeShapeType="1"/>
            </p:cNvSpPr>
            <p:nvPr/>
          </p:nvSpPr>
          <p:spPr bwMode="auto">
            <a:xfrm flipV="1">
              <a:off x="3375" y="1194"/>
              <a:ext cx="0" cy="564"/>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5" name="Line 17"/>
            <p:cNvSpPr>
              <a:spLocks noChangeShapeType="1"/>
            </p:cNvSpPr>
            <p:nvPr/>
          </p:nvSpPr>
          <p:spPr bwMode="auto">
            <a:xfrm flipV="1">
              <a:off x="3677" y="1194"/>
              <a:ext cx="0" cy="664"/>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6" name="Line 18"/>
            <p:cNvSpPr>
              <a:spLocks noChangeShapeType="1"/>
            </p:cNvSpPr>
            <p:nvPr/>
          </p:nvSpPr>
          <p:spPr bwMode="auto">
            <a:xfrm flipV="1">
              <a:off x="4132" y="1194"/>
              <a:ext cx="0" cy="764"/>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7" name="Line 19"/>
            <p:cNvSpPr>
              <a:spLocks noChangeShapeType="1"/>
            </p:cNvSpPr>
            <p:nvPr/>
          </p:nvSpPr>
          <p:spPr bwMode="auto">
            <a:xfrm>
              <a:off x="3109" y="1758"/>
              <a:ext cx="266" cy="0"/>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8" name="Line 20"/>
            <p:cNvSpPr>
              <a:spLocks noChangeShapeType="1"/>
            </p:cNvSpPr>
            <p:nvPr/>
          </p:nvSpPr>
          <p:spPr bwMode="auto">
            <a:xfrm>
              <a:off x="2162" y="1758"/>
              <a:ext cx="265" cy="0"/>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19" name="Line 21"/>
            <p:cNvSpPr>
              <a:spLocks noChangeShapeType="1"/>
            </p:cNvSpPr>
            <p:nvPr/>
          </p:nvSpPr>
          <p:spPr bwMode="auto">
            <a:xfrm flipV="1">
              <a:off x="3261" y="1858"/>
              <a:ext cx="0" cy="199"/>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20" name="Line 22"/>
            <p:cNvSpPr>
              <a:spLocks noChangeShapeType="1"/>
            </p:cNvSpPr>
            <p:nvPr/>
          </p:nvSpPr>
          <p:spPr bwMode="auto">
            <a:xfrm flipV="1">
              <a:off x="2427" y="1758"/>
              <a:ext cx="0" cy="299"/>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21" name="Line 23"/>
            <p:cNvSpPr>
              <a:spLocks noChangeShapeType="1"/>
            </p:cNvSpPr>
            <p:nvPr/>
          </p:nvSpPr>
          <p:spPr bwMode="auto">
            <a:xfrm>
              <a:off x="3261" y="1858"/>
              <a:ext cx="416" cy="0"/>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22" name="Line 24"/>
            <p:cNvSpPr>
              <a:spLocks noChangeShapeType="1"/>
            </p:cNvSpPr>
            <p:nvPr/>
          </p:nvSpPr>
          <p:spPr bwMode="auto">
            <a:xfrm>
              <a:off x="1859" y="1858"/>
              <a:ext cx="417" cy="0"/>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23" name="Line 25"/>
            <p:cNvSpPr>
              <a:spLocks noChangeShapeType="1"/>
            </p:cNvSpPr>
            <p:nvPr/>
          </p:nvSpPr>
          <p:spPr bwMode="auto">
            <a:xfrm flipV="1">
              <a:off x="2276" y="1858"/>
              <a:ext cx="0" cy="199"/>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24" name="Line 26"/>
            <p:cNvSpPr>
              <a:spLocks noChangeShapeType="1"/>
            </p:cNvSpPr>
            <p:nvPr/>
          </p:nvSpPr>
          <p:spPr bwMode="auto">
            <a:xfrm flipV="1">
              <a:off x="3109" y="1758"/>
              <a:ext cx="0" cy="299"/>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25" name="Line 27"/>
            <p:cNvSpPr>
              <a:spLocks noChangeShapeType="1"/>
            </p:cNvSpPr>
            <p:nvPr/>
          </p:nvSpPr>
          <p:spPr bwMode="auto">
            <a:xfrm>
              <a:off x="3412" y="1958"/>
              <a:ext cx="720" cy="0"/>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26" name="Line 28"/>
            <p:cNvSpPr>
              <a:spLocks noChangeShapeType="1"/>
            </p:cNvSpPr>
            <p:nvPr/>
          </p:nvSpPr>
          <p:spPr bwMode="auto">
            <a:xfrm flipV="1">
              <a:off x="3412" y="1958"/>
              <a:ext cx="0" cy="99"/>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27" name="Line 29"/>
            <p:cNvSpPr>
              <a:spLocks noChangeShapeType="1"/>
            </p:cNvSpPr>
            <p:nvPr/>
          </p:nvSpPr>
          <p:spPr bwMode="auto">
            <a:xfrm flipV="1">
              <a:off x="2124" y="1958"/>
              <a:ext cx="0" cy="99"/>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28" name="Line 30"/>
            <p:cNvSpPr>
              <a:spLocks noChangeShapeType="1"/>
            </p:cNvSpPr>
            <p:nvPr/>
          </p:nvSpPr>
          <p:spPr bwMode="auto">
            <a:xfrm>
              <a:off x="1405" y="1958"/>
              <a:ext cx="719" cy="0"/>
            </a:xfrm>
            <a:prstGeom prst="line">
              <a:avLst/>
            </a:prstGeom>
            <a:noFill/>
            <a:ln w="25400" cap="rnd">
              <a:solidFill>
                <a:srgbClr val="0000FF"/>
              </a:solidFill>
              <a:round/>
              <a:headEnd/>
              <a:tailEnd/>
            </a:ln>
          </p:spPr>
          <p:txBody>
            <a:bodyPr/>
            <a:lstStyle/>
            <a:p>
              <a:endParaRPr lang="en-US">
                <a:latin typeface="Agilent TT Cond" pitchFamily="34" charset="0"/>
              </a:endParaRPr>
            </a:p>
          </p:txBody>
        </p:sp>
        <p:sp>
          <p:nvSpPr>
            <p:cNvPr id="29" name="Line 31"/>
            <p:cNvSpPr>
              <a:spLocks noChangeShapeType="1"/>
            </p:cNvSpPr>
            <p:nvPr/>
          </p:nvSpPr>
          <p:spPr bwMode="auto">
            <a:xfrm flipV="1">
              <a:off x="2768" y="1559"/>
              <a:ext cx="0" cy="498"/>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0" name="Line 32"/>
            <p:cNvSpPr>
              <a:spLocks noChangeShapeType="1"/>
            </p:cNvSpPr>
            <p:nvPr/>
          </p:nvSpPr>
          <p:spPr bwMode="auto">
            <a:xfrm>
              <a:off x="1291" y="1559"/>
              <a:ext cx="1477"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1" name="Line 33"/>
            <p:cNvSpPr>
              <a:spLocks noChangeShapeType="1"/>
            </p:cNvSpPr>
            <p:nvPr/>
          </p:nvSpPr>
          <p:spPr bwMode="auto">
            <a:xfrm>
              <a:off x="1288" y="1062"/>
              <a:ext cx="41"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2" name="Line 34"/>
            <p:cNvSpPr>
              <a:spLocks noChangeShapeType="1"/>
            </p:cNvSpPr>
            <p:nvPr/>
          </p:nvSpPr>
          <p:spPr bwMode="auto">
            <a:xfrm flipH="1" flipV="1">
              <a:off x="1288" y="1062"/>
              <a:ext cx="3" cy="497"/>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3" name="Rectangle 35"/>
            <p:cNvSpPr>
              <a:spLocks noChangeArrowheads="1"/>
            </p:cNvSpPr>
            <p:nvPr/>
          </p:nvSpPr>
          <p:spPr bwMode="auto">
            <a:xfrm>
              <a:off x="1708" y="2057"/>
              <a:ext cx="2121" cy="199"/>
            </a:xfrm>
            <a:prstGeom prst="rect">
              <a:avLst/>
            </a:prstGeom>
            <a:solidFill>
              <a:srgbClr val="FFFF99"/>
            </a:solidFill>
            <a:ln w="9525">
              <a:noFill/>
              <a:miter lim="800000"/>
              <a:headEnd/>
              <a:tailEnd/>
            </a:ln>
          </p:spPr>
          <p:txBody>
            <a:bodyPr/>
            <a:lstStyle/>
            <a:p>
              <a:endParaRPr lang="en-US">
                <a:latin typeface="Agilent TT Cond" pitchFamily="34" charset="0"/>
              </a:endParaRPr>
            </a:p>
          </p:txBody>
        </p:sp>
        <p:sp>
          <p:nvSpPr>
            <p:cNvPr id="34" name="Rectangle 36"/>
            <p:cNvSpPr>
              <a:spLocks noChangeArrowheads="1"/>
            </p:cNvSpPr>
            <p:nvPr/>
          </p:nvSpPr>
          <p:spPr bwMode="auto">
            <a:xfrm>
              <a:off x="1708" y="2057"/>
              <a:ext cx="2121" cy="199"/>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35" name="Rectangle 37"/>
            <p:cNvSpPr>
              <a:spLocks noChangeArrowheads="1"/>
            </p:cNvSpPr>
            <p:nvPr/>
          </p:nvSpPr>
          <p:spPr bwMode="auto">
            <a:xfrm>
              <a:off x="2355" y="2109"/>
              <a:ext cx="711"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Memory Controller</a:t>
              </a:r>
              <a:endParaRPr lang="en-US" altLang="ja-JP">
                <a:latin typeface="Agilent TT Cond" pitchFamily="34" charset="0"/>
              </a:endParaRPr>
            </a:p>
          </p:txBody>
        </p:sp>
        <p:sp>
          <p:nvSpPr>
            <p:cNvPr id="36" name="Line 38"/>
            <p:cNvSpPr>
              <a:spLocks noChangeShapeType="1"/>
            </p:cNvSpPr>
            <p:nvPr/>
          </p:nvSpPr>
          <p:spPr bwMode="auto">
            <a:xfrm>
              <a:off x="1556" y="1062"/>
              <a:ext cx="152"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7" name="Line 39"/>
            <p:cNvSpPr>
              <a:spLocks noChangeShapeType="1"/>
            </p:cNvSpPr>
            <p:nvPr/>
          </p:nvSpPr>
          <p:spPr bwMode="auto">
            <a:xfrm>
              <a:off x="1935" y="1062"/>
              <a:ext cx="152"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8" name="Line 40"/>
            <p:cNvSpPr>
              <a:spLocks noChangeShapeType="1"/>
            </p:cNvSpPr>
            <p:nvPr/>
          </p:nvSpPr>
          <p:spPr bwMode="auto">
            <a:xfrm>
              <a:off x="2313" y="1062"/>
              <a:ext cx="152"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39" name="Line 41"/>
            <p:cNvSpPr>
              <a:spLocks noChangeShapeType="1"/>
            </p:cNvSpPr>
            <p:nvPr/>
          </p:nvSpPr>
          <p:spPr bwMode="auto">
            <a:xfrm>
              <a:off x="2692" y="1062"/>
              <a:ext cx="152"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40" name="Line 42"/>
            <p:cNvSpPr>
              <a:spLocks noChangeShapeType="1"/>
            </p:cNvSpPr>
            <p:nvPr/>
          </p:nvSpPr>
          <p:spPr bwMode="auto">
            <a:xfrm>
              <a:off x="3071" y="1062"/>
              <a:ext cx="152"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41" name="Line 43"/>
            <p:cNvSpPr>
              <a:spLocks noChangeShapeType="1"/>
            </p:cNvSpPr>
            <p:nvPr/>
          </p:nvSpPr>
          <p:spPr bwMode="auto">
            <a:xfrm>
              <a:off x="3450" y="1062"/>
              <a:ext cx="151"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42" name="Line 44"/>
            <p:cNvSpPr>
              <a:spLocks noChangeShapeType="1"/>
            </p:cNvSpPr>
            <p:nvPr/>
          </p:nvSpPr>
          <p:spPr bwMode="auto">
            <a:xfrm>
              <a:off x="3829" y="1062"/>
              <a:ext cx="151" cy="0"/>
            </a:xfrm>
            <a:prstGeom prst="line">
              <a:avLst/>
            </a:prstGeom>
            <a:noFill/>
            <a:ln w="25400" cap="rnd">
              <a:solidFill>
                <a:srgbClr val="FF0000"/>
              </a:solidFill>
              <a:round/>
              <a:headEnd/>
              <a:tailEnd/>
            </a:ln>
          </p:spPr>
          <p:txBody>
            <a:bodyPr/>
            <a:lstStyle/>
            <a:p>
              <a:endParaRPr lang="en-US">
                <a:latin typeface="Agilent TT Cond" pitchFamily="34" charset="0"/>
              </a:endParaRPr>
            </a:p>
          </p:txBody>
        </p:sp>
        <p:sp>
          <p:nvSpPr>
            <p:cNvPr id="43" name="Rectangle 45"/>
            <p:cNvSpPr>
              <a:spLocks noChangeArrowheads="1"/>
            </p:cNvSpPr>
            <p:nvPr/>
          </p:nvSpPr>
          <p:spPr bwMode="auto">
            <a:xfrm>
              <a:off x="1329" y="929"/>
              <a:ext cx="227" cy="265"/>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44" name="Rectangle 46"/>
            <p:cNvSpPr>
              <a:spLocks noChangeArrowheads="1"/>
            </p:cNvSpPr>
            <p:nvPr/>
          </p:nvSpPr>
          <p:spPr bwMode="auto">
            <a:xfrm>
              <a:off x="1329" y="929"/>
              <a:ext cx="227" cy="265"/>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45" name="Rectangle 47"/>
            <p:cNvSpPr>
              <a:spLocks noChangeArrowheads="1"/>
            </p:cNvSpPr>
            <p:nvPr/>
          </p:nvSpPr>
          <p:spPr bwMode="auto">
            <a:xfrm rot="16200000">
              <a:off x="1416" y="1060"/>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46" name="Rectangle 48"/>
            <p:cNvSpPr>
              <a:spLocks noChangeArrowheads="1"/>
            </p:cNvSpPr>
            <p:nvPr/>
          </p:nvSpPr>
          <p:spPr bwMode="auto">
            <a:xfrm rot="16200000">
              <a:off x="1416" y="99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47" name="Rectangle 49"/>
            <p:cNvSpPr>
              <a:spLocks noChangeArrowheads="1"/>
            </p:cNvSpPr>
            <p:nvPr/>
          </p:nvSpPr>
          <p:spPr bwMode="auto">
            <a:xfrm rot="16200000">
              <a:off x="1418" y="93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48" name="Rectangle 50"/>
            <p:cNvSpPr>
              <a:spLocks noChangeArrowheads="1"/>
            </p:cNvSpPr>
            <p:nvPr/>
          </p:nvSpPr>
          <p:spPr bwMode="auto">
            <a:xfrm>
              <a:off x="1708" y="929"/>
              <a:ext cx="227" cy="265"/>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49" name="Rectangle 51"/>
            <p:cNvSpPr>
              <a:spLocks noChangeArrowheads="1"/>
            </p:cNvSpPr>
            <p:nvPr/>
          </p:nvSpPr>
          <p:spPr bwMode="auto">
            <a:xfrm>
              <a:off x="1708" y="929"/>
              <a:ext cx="227" cy="265"/>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50" name="Rectangle 52"/>
            <p:cNvSpPr>
              <a:spLocks noChangeArrowheads="1"/>
            </p:cNvSpPr>
            <p:nvPr/>
          </p:nvSpPr>
          <p:spPr bwMode="auto">
            <a:xfrm rot="16200000">
              <a:off x="1795" y="1060"/>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51" name="Rectangle 53"/>
            <p:cNvSpPr>
              <a:spLocks noChangeArrowheads="1"/>
            </p:cNvSpPr>
            <p:nvPr/>
          </p:nvSpPr>
          <p:spPr bwMode="auto">
            <a:xfrm rot="16200000">
              <a:off x="1795" y="99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52" name="Rectangle 54"/>
            <p:cNvSpPr>
              <a:spLocks noChangeArrowheads="1"/>
            </p:cNvSpPr>
            <p:nvPr/>
          </p:nvSpPr>
          <p:spPr bwMode="auto">
            <a:xfrm rot="16200000">
              <a:off x="1797" y="93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53" name="Rectangle 55"/>
            <p:cNvSpPr>
              <a:spLocks noChangeArrowheads="1"/>
            </p:cNvSpPr>
            <p:nvPr/>
          </p:nvSpPr>
          <p:spPr bwMode="auto">
            <a:xfrm>
              <a:off x="2087" y="929"/>
              <a:ext cx="226" cy="265"/>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54" name="Rectangle 56"/>
            <p:cNvSpPr>
              <a:spLocks noChangeArrowheads="1"/>
            </p:cNvSpPr>
            <p:nvPr/>
          </p:nvSpPr>
          <p:spPr bwMode="auto">
            <a:xfrm>
              <a:off x="2087" y="929"/>
              <a:ext cx="226" cy="265"/>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55" name="Rectangle 57"/>
            <p:cNvSpPr>
              <a:spLocks noChangeArrowheads="1"/>
            </p:cNvSpPr>
            <p:nvPr/>
          </p:nvSpPr>
          <p:spPr bwMode="auto">
            <a:xfrm rot="16200000">
              <a:off x="2177" y="1060"/>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56" name="Rectangle 58"/>
            <p:cNvSpPr>
              <a:spLocks noChangeArrowheads="1"/>
            </p:cNvSpPr>
            <p:nvPr/>
          </p:nvSpPr>
          <p:spPr bwMode="auto">
            <a:xfrm rot="16200000">
              <a:off x="2177" y="99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57" name="Rectangle 59"/>
            <p:cNvSpPr>
              <a:spLocks noChangeArrowheads="1"/>
            </p:cNvSpPr>
            <p:nvPr/>
          </p:nvSpPr>
          <p:spPr bwMode="auto">
            <a:xfrm rot="16200000">
              <a:off x="2179" y="93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58" name="Rectangle 60"/>
            <p:cNvSpPr>
              <a:spLocks noChangeArrowheads="1"/>
            </p:cNvSpPr>
            <p:nvPr/>
          </p:nvSpPr>
          <p:spPr bwMode="auto">
            <a:xfrm>
              <a:off x="2465" y="929"/>
              <a:ext cx="227" cy="265"/>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59" name="Rectangle 61"/>
            <p:cNvSpPr>
              <a:spLocks noChangeArrowheads="1"/>
            </p:cNvSpPr>
            <p:nvPr/>
          </p:nvSpPr>
          <p:spPr bwMode="auto">
            <a:xfrm>
              <a:off x="2465" y="929"/>
              <a:ext cx="227" cy="265"/>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60" name="Rectangle 62"/>
            <p:cNvSpPr>
              <a:spLocks noChangeArrowheads="1"/>
            </p:cNvSpPr>
            <p:nvPr/>
          </p:nvSpPr>
          <p:spPr bwMode="auto">
            <a:xfrm rot="16200000">
              <a:off x="2548" y="1060"/>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61" name="Rectangle 63"/>
            <p:cNvSpPr>
              <a:spLocks noChangeArrowheads="1"/>
            </p:cNvSpPr>
            <p:nvPr/>
          </p:nvSpPr>
          <p:spPr bwMode="auto">
            <a:xfrm rot="16200000">
              <a:off x="2548" y="99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62" name="Rectangle 64"/>
            <p:cNvSpPr>
              <a:spLocks noChangeArrowheads="1"/>
            </p:cNvSpPr>
            <p:nvPr/>
          </p:nvSpPr>
          <p:spPr bwMode="auto">
            <a:xfrm rot="16200000">
              <a:off x="2550" y="93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63" name="Rectangle 65"/>
            <p:cNvSpPr>
              <a:spLocks noChangeArrowheads="1"/>
            </p:cNvSpPr>
            <p:nvPr/>
          </p:nvSpPr>
          <p:spPr bwMode="auto">
            <a:xfrm>
              <a:off x="2844" y="929"/>
              <a:ext cx="227" cy="265"/>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64" name="Rectangle 66"/>
            <p:cNvSpPr>
              <a:spLocks noChangeArrowheads="1"/>
            </p:cNvSpPr>
            <p:nvPr/>
          </p:nvSpPr>
          <p:spPr bwMode="auto">
            <a:xfrm>
              <a:off x="2844" y="929"/>
              <a:ext cx="227" cy="265"/>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65" name="Rectangle 67"/>
            <p:cNvSpPr>
              <a:spLocks noChangeArrowheads="1"/>
            </p:cNvSpPr>
            <p:nvPr/>
          </p:nvSpPr>
          <p:spPr bwMode="auto">
            <a:xfrm rot="16200000">
              <a:off x="2929" y="1060"/>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66" name="Rectangle 68"/>
            <p:cNvSpPr>
              <a:spLocks noChangeArrowheads="1"/>
            </p:cNvSpPr>
            <p:nvPr/>
          </p:nvSpPr>
          <p:spPr bwMode="auto">
            <a:xfrm rot="16200000">
              <a:off x="2929" y="99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67" name="Rectangle 69"/>
            <p:cNvSpPr>
              <a:spLocks noChangeArrowheads="1"/>
            </p:cNvSpPr>
            <p:nvPr/>
          </p:nvSpPr>
          <p:spPr bwMode="auto">
            <a:xfrm rot="16200000">
              <a:off x="2931" y="93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68" name="Rectangle 70"/>
            <p:cNvSpPr>
              <a:spLocks noChangeArrowheads="1"/>
            </p:cNvSpPr>
            <p:nvPr/>
          </p:nvSpPr>
          <p:spPr bwMode="auto">
            <a:xfrm>
              <a:off x="3223" y="929"/>
              <a:ext cx="227" cy="265"/>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69" name="Rectangle 71"/>
            <p:cNvSpPr>
              <a:spLocks noChangeArrowheads="1"/>
            </p:cNvSpPr>
            <p:nvPr/>
          </p:nvSpPr>
          <p:spPr bwMode="auto">
            <a:xfrm>
              <a:off x="3223" y="929"/>
              <a:ext cx="227" cy="265"/>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70" name="Rectangle 72"/>
            <p:cNvSpPr>
              <a:spLocks noChangeArrowheads="1"/>
            </p:cNvSpPr>
            <p:nvPr/>
          </p:nvSpPr>
          <p:spPr bwMode="auto">
            <a:xfrm rot="16200000">
              <a:off x="3310" y="1060"/>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71" name="Rectangle 73"/>
            <p:cNvSpPr>
              <a:spLocks noChangeArrowheads="1"/>
            </p:cNvSpPr>
            <p:nvPr/>
          </p:nvSpPr>
          <p:spPr bwMode="auto">
            <a:xfrm rot="16200000">
              <a:off x="3310" y="99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72" name="Rectangle 74"/>
            <p:cNvSpPr>
              <a:spLocks noChangeArrowheads="1"/>
            </p:cNvSpPr>
            <p:nvPr/>
          </p:nvSpPr>
          <p:spPr bwMode="auto">
            <a:xfrm rot="16200000">
              <a:off x="3312" y="93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73" name="Rectangle 75"/>
            <p:cNvSpPr>
              <a:spLocks noChangeArrowheads="1"/>
            </p:cNvSpPr>
            <p:nvPr/>
          </p:nvSpPr>
          <p:spPr bwMode="auto">
            <a:xfrm>
              <a:off x="3601" y="929"/>
              <a:ext cx="228" cy="265"/>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74" name="Rectangle 76"/>
            <p:cNvSpPr>
              <a:spLocks noChangeArrowheads="1"/>
            </p:cNvSpPr>
            <p:nvPr/>
          </p:nvSpPr>
          <p:spPr bwMode="auto">
            <a:xfrm>
              <a:off x="3601" y="929"/>
              <a:ext cx="228" cy="265"/>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75" name="Rectangle 77"/>
            <p:cNvSpPr>
              <a:spLocks noChangeArrowheads="1"/>
            </p:cNvSpPr>
            <p:nvPr/>
          </p:nvSpPr>
          <p:spPr bwMode="auto">
            <a:xfrm rot="16200000">
              <a:off x="3690" y="1060"/>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76" name="Rectangle 78"/>
            <p:cNvSpPr>
              <a:spLocks noChangeArrowheads="1"/>
            </p:cNvSpPr>
            <p:nvPr/>
          </p:nvSpPr>
          <p:spPr bwMode="auto">
            <a:xfrm rot="16200000">
              <a:off x="3690" y="99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77" name="Rectangle 79"/>
            <p:cNvSpPr>
              <a:spLocks noChangeArrowheads="1"/>
            </p:cNvSpPr>
            <p:nvPr/>
          </p:nvSpPr>
          <p:spPr bwMode="auto">
            <a:xfrm rot="16200000">
              <a:off x="3692" y="93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sp>
          <p:nvSpPr>
            <p:cNvPr id="78" name="Rectangle 80"/>
            <p:cNvSpPr>
              <a:spLocks noChangeArrowheads="1"/>
            </p:cNvSpPr>
            <p:nvPr/>
          </p:nvSpPr>
          <p:spPr bwMode="auto">
            <a:xfrm>
              <a:off x="3980" y="929"/>
              <a:ext cx="228" cy="265"/>
            </a:xfrm>
            <a:prstGeom prst="rect">
              <a:avLst/>
            </a:prstGeom>
            <a:solidFill>
              <a:srgbClr val="FFFFFF"/>
            </a:solidFill>
            <a:ln w="9525">
              <a:noFill/>
              <a:miter lim="800000"/>
              <a:headEnd/>
              <a:tailEnd/>
            </a:ln>
          </p:spPr>
          <p:txBody>
            <a:bodyPr/>
            <a:lstStyle/>
            <a:p>
              <a:endParaRPr lang="en-US">
                <a:latin typeface="Agilent TT Cond" pitchFamily="34" charset="0"/>
              </a:endParaRPr>
            </a:p>
          </p:txBody>
        </p:sp>
        <p:sp>
          <p:nvSpPr>
            <p:cNvPr id="79" name="Rectangle 81"/>
            <p:cNvSpPr>
              <a:spLocks noChangeArrowheads="1"/>
            </p:cNvSpPr>
            <p:nvPr/>
          </p:nvSpPr>
          <p:spPr bwMode="auto">
            <a:xfrm>
              <a:off x="3980" y="929"/>
              <a:ext cx="228" cy="265"/>
            </a:xfrm>
            <a:prstGeom prst="rect">
              <a:avLst/>
            </a:prstGeom>
            <a:noFill/>
            <a:ln w="14288" cap="rnd">
              <a:solidFill>
                <a:srgbClr val="000000"/>
              </a:solidFill>
              <a:round/>
              <a:headEnd/>
              <a:tailEnd/>
            </a:ln>
          </p:spPr>
          <p:txBody>
            <a:bodyPr/>
            <a:lstStyle/>
            <a:p>
              <a:endParaRPr lang="en-US">
                <a:latin typeface="Agilent TT Cond" pitchFamily="34" charset="0"/>
              </a:endParaRPr>
            </a:p>
          </p:txBody>
        </p:sp>
        <p:sp>
          <p:nvSpPr>
            <p:cNvPr id="80" name="Rectangle 82"/>
            <p:cNvSpPr>
              <a:spLocks noChangeArrowheads="1"/>
            </p:cNvSpPr>
            <p:nvPr/>
          </p:nvSpPr>
          <p:spPr bwMode="auto">
            <a:xfrm rot="16200000">
              <a:off x="4071" y="1060"/>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81" name="Rectangle 83"/>
            <p:cNvSpPr>
              <a:spLocks noChangeArrowheads="1"/>
            </p:cNvSpPr>
            <p:nvPr/>
          </p:nvSpPr>
          <p:spPr bwMode="auto">
            <a:xfrm rot="16200000">
              <a:off x="4071" y="999"/>
              <a:ext cx="58"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D</a:t>
              </a:r>
              <a:endParaRPr lang="en-US" altLang="ja-JP">
                <a:latin typeface="Agilent TT Cond" pitchFamily="34" charset="0"/>
              </a:endParaRPr>
            </a:p>
          </p:txBody>
        </p:sp>
        <p:sp>
          <p:nvSpPr>
            <p:cNvPr id="82" name="Rectangle 84"/>
            <p:cNvSpPr>
              <a:spLocks noChangeArrowheads="1"/>
            </p:cNvSpPr>
            <p:nvPr/>
          </p:nvSpPr>
          <p:spPr bwMode="auto">
            <a:xfrm rot="16200000">
              <a:off x="4073" y="938"/>
              <a:ext cx="54" cy="116"/>
            </a:xfrm>
            <a:prstGeom prst="rect">
              <a:avLst/>
            </a:prstGeom>
            <a:noFill/>
            <a:ln w="9525">
              <a:noFill/>
              <a:miter lim="800000"/>
              <a:headEnd/>
              <a:tailEnd/>
            </a:ln>
          </p:spPr>
          <p:txBody>
            <a:bodyPr wrap="none" lIns="0" tIns="0" rIns="0" bIns="0">
              <a:spAutoFit/>
            </a:bodyPr>
            <a:lstStyle/>
            <a:p>
              <a:r>
                <a:rPr lang="en-US" altLang="ja-JP" sz="1200">
                  <a:solidFill>
                    <a:srgbClr val="000000"/>
                  </a:solidFill>
                  <a:latin typeface="Agilent TT Cond" pitchFamily="34" charset="0"/>
                </a:rPr>
                <a:t>R</a:t>
              </a:r>
              <a:endParaRPr lang="en-US" altLang="ja-JP">
                <a:latin typeface="Agilent TT Cond" pitchFamily="34" charset="0"/>
              </a:endParaRPr>
            </a:p>
          </p:txBody>
        </p:sp>
      </p:grpSp>
      <p:sp>
        <p:nvSpPr>
          <p:cNvPr id="83" name="Text Box 86"/>
          <p:cNvSpPr txBox="1">
            <a:spLocks noChangeArrowheads="1"/>
          </p:cNvSpPr>
          <p:nvPr/>
        </p:nvSpPr>
        <p:spPr bwMode="auto">
          <a:xfrm>
            <a:off x="250825" y="3219584"/>
            <a:ext cx="8497888" cy="1224951"/>
          </a:xfrm>
          <a:prstGeom prst="rect">
            <a:avLst/>
          </a:prstGeom>
          <a:noFill/>
          <a:ln w="9525">
            <a:noFill/>
            <a:miter lim="800000"/>
            <a:headEnd/>
            <a:tailEnd/>
          </a:ln>
          <a:effectLst/>
        </p:spPr>
        <p:txBody>
          <a:bodyPr>
            <a:spAutoFit/>
          </a:bodyPr>
          <a:lstStyle/>
          <a:p>
            <a:pPr>
              <a:spcBef>
                <a:spcPct val="10000"/>
              </a:spcBef>
            </a:pPr>
            <a:r>
              <a:rPr lang="en-US" altLang="ja-JP" sz="2400" b="1" dirty="0">
                <a:solidFill>
                  <a:srgbClr val="CC0000"/>
                </a:solidFill>
                <a:latin typeface="Agilent TT Cond" pitchFamily="34" charset="0"/>
              </a:rPr>
              <a:t>Clock/ Address/ </a:t>
            </a:r>
            <a:r>
              <a:rPr lang="en-US" altLang="ja-JP" sz="2400" b="1" dirty="0" smtClean="0">
                <a:solidFill>
                  <a:srgbClr val="CC0000"/>
                </a:solidFill>
                <a:latin typeface="Agilent TT Cond" pitchFamily="34" charset="0"/>
              </a:rPr>
              <a:t>Command:  Fly-By </a:t>
            </a:r>
            <a:r>
              <a:rPr lang="en-US" altLang="ja-JP" sz="2400" b="1" dirty="0">
                <a:solidFill>
                  <a:srgbClr val="CC0000"/>
                </a:solidFill>
                <a:latin typeface="Agilent TT Cond" pitchFamily="34" charset="0"/>
              </a:rPr>
              <a:t>Topology </a:t>
            </a:r>
          </a:p>
          <a:p>
            <a:pPr>
              <a:spcBef>
                <a:spcPct val="10000"/>
              </a:spcBef>
            </a:pPr>
            <a:r>
              <a:rPr lang="en-US" altLang="ja-JP" sz="1600" dirty="0" smtClean="0">
                <a:latin typeface="Agilent TT Cond" pitchFamily="34" charset="0"/>
              </a:rPr>
              <a:t>Signal quality improves, but new issues comes up…</a:t>
            </a:r>
            <a:r>
              <a:rPr lang="ja-JP" altLang="en-US" sz="1600" smtClean="0">
                <a:latin typeface="Agilent TT Cond" pitchFamily="34" charset="0"/>
              </a:rPr>
              <a:t> </a:t>
            </a:r>
            <a:endParaRPr lang="ja-JP" altLang="en-US" sz="1600">
              <a:latin typeface="Agilent TT Cond" pitchFamily="34" charset="0"/>
            </a:endParaRPr>
          </a:p>
          <a:p>
            <a:r>
              <a:rPr lang="en-US" altLang="ja-JP" sz="1600" dirty="0" smtClean="0">
                <a:latin typeface="Agilent TT Cond" pitchFamily="34" charset="0"/>
              </a:rPr>
              <a:t>There will be a time lag (flight time) between </a:t>
            </a:r>
            <a:r>
              <a:rPr lang="ja-JP" altLang="ja-JP" sz="1600" smtClean="0">
                <a:latin typeface="Agilent TT Cond" pitchFamily="34" charset="0"/>
              </a:rPr>
              <a:t>DQ </a:t>
            </a:r>
            <a:r>
              <a:rPr lang="en-US" altLang="ja-JP" sz="1600" dirty="0" smtClean="0">
                <a:latin typeface="Agilent TT Cond" pitchFamily="34" charset="0"/>
              </a:rPr>
              <a:t>signals and command/address/clock, so the controller need to adjust the signal transmission timing.   Thus DDR3 requires timing de-skew implementation.</a:t>
            </a:r>
            <a:endParaRPr lang="ja-JP" altLang="en-US" sz="1600">
              <a:latin typeface="Agilent TT Cond" pitchFamily="34" charset="0"/>
            </a:endParaRPr>
          </a:p>
        </p:txBody>
      </p:sp>
      <p:sp>
        <p:nvSpPr>
          <p:cNvPr id="85" name="Text Box 20"/>
          <p:cNvSpPr txBox="1">
            <a:spLocks noChangeArrowheads="1"/>
          </p:cNvSpPr>
          <p:nvPr/>
        </p:nvSpPr>
        <p:spPr bwMode="auto">
          <a:xfrm>
            <a:off x="5724525" y="1557338"/>
            <a:ext cx="3105966" cy="400110"/>
          </a:xfrm>
          <a:prstGeom prst="rect">
            <a:avLst/>
          </a:prstGeom>
          <a:noFill/>
          <a:ln w="9525">
            <a:noFill/>
            <a:miter lim="800000"/>
            <a:headEnd/>
            <a:tailEnd/>
          </a:ln>
          <a:effectLst/>
        </p:spPr>
        <p:txBody>
          <a:bodyPr wrap="square">
            <a:spAutoFit/>
          </a:bodyPr>
          <a:lstStyle/>
          <a:p>
            <a:pPr algn="ctr">
              <a:spcBef>
                <a:spcPct val="50000"/>
              </a:spcBef>
            </a:pPr>
            <a:r>
              <a:rPr lang="en-US" altLang="ja-JP" sz="2000" b="1" dirty="0">
                <a:solidFill>
                  <a:srgbClr val="0000CC"/>
                </a:solidFill>
                <a:latin typeface="Agilent TT Cond" pitchFamily="34" charset="0"/>
              </a:rPr>
              <a:t>DQ/ </a:t>
            </a:r>
            <a:r>
              <a:rPr lang="en-US" altLang="ja-JP" sz="2000" b="1" dirty="0" smtClean="0">
                <a:solidFill>
                  <a:srgbClr val="0000CC"/>
                </a:solidFill>
                <a:latin typeface="Agilent TT Cond" pitchFamily="34" charset="0"/>
              </a:rPr>
              <a:t>DQS = Point-to-Point</a:t>
            </a:r>
            <a:endParaRPr lang="en-US" altLang="ja-JP" sz="2000" b="1" dirty="0">
              <a:solidFill>
                <a:srgbClr val="0000CC"/>
              </a:solidFill>
              <a:latin typeface="Agilent TT Cond" pitchFamily="34" charset="0"/>
            </a:endParaRPr>
          </a:p>
        </p:txBody>
      </p:sp>
      <p:sp>
        <p:nvSpPr>
          <p:cNvPr id="84"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solidFill>
                  <a:srgbClr val="0000FF"/>
                </a:solidFill>
              </a:rPr>
              <a:t>DDR3</a:t>
            </a:r>
            <a:r>
              <a:rPr kumimoji="1" lang="en-US" altLang="ja-JP" dirty="0" smtClean="0"/>
              <a:t> Topology:  Write Leveling </a:t>
            </a:r>
            <a:endParaRPr kumimoji="1" lang="ja-JP" altLang="en-US"/>
          </a:p>
        </p:txBody>
      </p:sp>
      <p:pic>
        <p:nvPicPr>
          <p:cNvPr id="4" name="Picture 5"/>
          <p:cNvPicPr>
            <a:picLocks noChangeAspect="1" noChangeArrowheads="1"/>
          </p:cNvPicPr>
          <p:nvPr/>
        </p:nvPicPr>
        <p:blipFill>
          <a:blip r:embed="rId2" cstate="print"/>
          <a:srcRect/>
          <a:stretch>
            <a:fillRect/>
          </a:stretch>
        </p:blipFill>
        <p:spPr bwMode="auto">
          <a:xfrm>
            <a:off x="250824" y="981075"/>
            <a:ext cx="5479415" cy="1735999"/>
          </a:xfrm>
          <a:prstGeom prst="rect">
            <a:avLst/>
          </a:prstGeom>
          <a:noFill/>
          <a:ln w="9525">
            <a:noFill/>
            <a:miter lim="800000"/>
            <a:headEnd/>
            <a:tailEnd/>
          </a:ln>
          <a:effectLst/>
        </p:spPr>
      </p:pic>
      <p:pic>
        <p:nvPicPr>
          <p:cNvPr id="5" name="Picture 6"/>
          <p:cNvPicPr>
            <a:picLocks noChangeAspect="1" noChangeArrowheads="1"/>
          </p:cNvPicPr>
          <p:nvPr/>
        </p:nvPicPr>
        <p:blipFill>
          <a:blip r:embed="rId3" cstate="print"/>
          <a:srcRect/>
          <a:stretch>
            <a:fillRect/>
          </a:stretch>
        </p:blipFill>
        <p:spPr bwMode="auto">
          <a:xfrm>
            <a:off x="203063" y="2800486"/>
            <a:ext cx="5675223" cy="3208428"/>
          </a:xfrm>
          <a:prstGeom prst="rect">
            <a:avLst/>
          </a:prstGeom>
          <a:noFill/>
          <a:ln w="9525">
            <a:noFill/>
            <a:miter lim="800000"/>
            <a:headEnd/>
            <a:tailEnd/>
          </a:ln>
          <a:effectLst/>
        </p:spPr>
      </p:pic>
      <p:sp>
        <p:nvSpPr>
          <p:cNvPr id="6" name="Text Box 7"/>
          <p:cNvSpPr txBox="1">
            <a:spLocks noChangeArrowheads="1"/>
          </p:cNvSpPr>
          <p:nvPr/>
        </p:nvSpPr>
        <p:spPr bwMode="auto">
          <a:xfrm>
            <a:off x="6035048" y="930587"/>
            <a:ext cx="2569029" cy="2062103"/>
          </a:xfrm>
          <a:prstGeom prst="rect">
            <a:avLst/>
          </a:prstGeom>
          <a:noFill/>
          <a:ln w="9525">
            <a:noFill/>
            <a:miter lim="800000"/>
            <a:headEnd/>
            <a:tailEnd/>
          </a:ln>
          <a:effectLst/>
        </p:spPr>
        <p:txBody>
          <a:bodyPr wrap="square">
            <a:spAutoFit/>
          </a:bodyPr>
          <a:lstStyle/>
          <a:p>
            <a:r>
              <a:rPr lang="en-US" altLang="en-US" sz="1600" dirty="0" smtClean="0">
                <a:latin typeface="Agilent TT Cond" pitchFamily="34" charset="0"/>
              </a:rPr>
              <a:t>DDR3 </a:t>
            </a:r>
            <a:r>
              <a:rPr lang="en-US" altLang="en-US" sz="1600" dirty="0" smtClean="0">
                <a:solidFill>
                  <a:srgbClr val="0000FF"/>
                </a:solidFill>
                <a:latin typeface="Agilent TT Cond" pitchFamily="34" charset="0"/>
              </a:rPr>
              <a:t>DRAM outputs the skew info between CK-DQS</a:t>
            </a:r>
            <a:r>
              <a:rPr lang="en-US" altLang="en-US" sz="1600" dirty="0" smtClean="0">
                <a:latin typeface="Agilent TT Cond" pitchFamily="34" charset="0"/>
              </a:rPr>
              <a:t>.  Controller uses this info to adjust the timing of command, address, and </a:t>
            </a:r>
            <a:r>
              <a:rPr lang="en-US" altLang="en-US" sz="1600" dirty="0" err="1" smtClean="0">
                <a:latin typeface="Agilent TT Cond" pitchFamily="34" charset="0"/>
              </a:rPr>
              <a:t>clk</a:t>
            </a:r>
            <a:r>
              <a:rPr lang="en-US" altLang="en-US" sz="1600" dirty="0" smtClean="0">
                <a:latin typeface="Agilent TT Cond" pitchFamily="34" charset="0"/>
              </a:rPr>
              <a:t>,  making sure they arrive at the same time of DQ, DM, and DQS</a:t>
            </a:r>
            <a:endParaRPr lang="ja-JP" altLang="en-US" sz="1600">
              <a:latin typeface="Agilent TT Cond" pitchFamily="34" charset="0"/>
            </a:endParaRPr>
          </a:p>
        </p:txBody>
      </p:sp>
      <p:sp>
        <p:nvSpPr>
          <p:cNvPr id="7" name="Text Box 9"/>
          <p:cNvSpPr txBox="1">
            <a:spLocks noChangeArrowheads="1"/>
          </p:cNvSpPr>
          <p:nvPr/>
        </p:nvSpPr>
        <p:spPr bwMode="auto">
          <a:xfrm>
            <a:off x="6052453" y="3154773"/>
            <a:ext cx="2696945" cy="2554545"/>
          </a:xfrm>
          <a:prstGeom prst="rect">
            <a:avLst/>
          </a:prstGeom>
          <a:noFill/>
          <a:ln w="9525">
            <a:noFill/>
            <a:miter lim="800000"/>
            <a:headEnd/>
            <a:tailEnd/>
          </a:ln>
          <a:effectLst/>
        </p:spPr>
        <p:txBody>
          <a:bodyPr wrap="square">
            <a:spAutoFit/>
          </a:bodyPr>
          <a:lstStyle/>
          <a:p>
            <a:r>
              <a:rPr lang="en-US" altLang="ja-JP" sz="1600" dirty="0" smtClean="0">
                <a:latin typeface="Agilent TT Cond" pitchFamily="34" charset="0"/>
              </a:rPr>
              <a:t>During the initialization, the </a:t>
            </a:r>
            <a:r>
              <a:rPr lang="en-US" altLang="ja-JP" sz="1600" dirty="0" smtClean="0">
                <a:solidFill>
                  <a:srgbClr val="0000FF"/>
                </a:solidFill>
                <a:latin typeface="Agilent TT Cond" pitchFamily="34" charset="0"/>
              </a:rPr>
              <a:t>adjustment starts by MRS </a:t>
            </a:r>
            <a:r>
              <a:rPr lang="en-US" altLang="ja-JP" sz="1600" dirty="0" smtClean="0">
                <a:latin typeface="Agilent TT Cond" pitchFamily="34" charset="0"/>
              </a:rPr>
              <a:t>turning on the write leveling (</a:t>
            </a:r>
            <a:r>
              <a:rPr lang="en-US" altLang="ja-JP" sz="1600" dirty="0" smtClean="0">
                <a:solidFill>
                  <a:srgbClr val="0000FF"/>
                </a:solidFill>
                <a:latin typeface="Agilent TT Cond" pitchFamily="34" charset="0"/>
              </a:rPr>
              <a:t>Write </a:t>
            </a:r>
            <a:r>
              <a:rPr lang="en-US" altLang="ja-JP" sz="1600" dirty="0">
                <a:solidFill>
                  <a:srgbClr val="0000FF"/>
                </a:solidFill>
                <a:latin typeface="Agilent TT Cond" pitchFamily="34" charset="0"/>
              </a:rPr>
              <a:t>Leveling </a:t>
            </a:r>
            <a:r>
              <a:rPr lang="en-US" altLang="ja-JP" sz="1600" dirty="0" smtClean="0">
                <a:solidFill>
                  <a:srgbClr val="0000FF"/>
                </a:solidFill>
                <a:latin typeface="Agilent TT Cond" pitchFamily="34" charset="0"/>
              </a:rPr>
              <a:t>enable</a:t>
            </a:r>
            <a:r>
              <a:rPr lang="en-US" altLang="ja-JP" sz="1600" dirty="0" smtClean="0">
                <a:latin typeface="Agilent TT Cond" pitchFamily="34" charset="0"/>
              </a:rPr>
              <a:t>). If DQS is arrives too early then CK, DRAM </a:t>
            </a:r>
            <a:r>
              <a:rPr lang="en-US" altLang="ja-JP" sz="1600" dirty="0" smtClean="0">
                <a:solidFill>
                  <a:srgbClr val="0000FF"/>
                </a:solidFill>
                <a:latin typeface="Agilent TT Cond" pitchFamily="34" charset="0"/>
              </a:rPr>
              <a:t>returns 0</a:t>
            </a:r>
            <a:r>
              <a:rPr lang="en-US" altLang="ja-JP" sz="1600" dirty="0" smtClean="0">
                <a:latin typeface="Agilent TT Cond" pitchFamily="34" charset="0"/>
              </a:rPr>
              <a:t> to controller.  The controller delays DQS.  When CK and DQS arrive simultaneously, then DRAM </a:t>
            </a:r>
            <a:r>
              <a:rPr lang="en-US" altLang="ja-JP" sz="1600" dirty="0" smtClean="0">
                <a:solidFill>
                  <a:srgbClr val="0000FF"/>
                </a:solidFill>
                <a:latin typeface="Agilent TT Cond" pitchFamily="34" charset="0"/>
              </a:rPr>
              <a:t>returns 1 </a:t>
            </a:r>
            <a:r>
              <a:rPr lang="en-US" altLang="ja-JP" sz="1600" dirty="0" smtClean="0">
                <a:latin typeface="Agilent TT Cond" pitchFamily="34" charset="0"/>
              </a:rPr>
              <a:t>via DQ signal.</a:t>
            </a:r>
            <a:endParaRPr lang="ja-JP" altLang="en-US" sz="2400">
              <a:latin typeface="Agilent TT Cond" pitchFamily="34" charset="0"/>
            </a:endParaRPr>
          </a:p>
        </p:txBody>
      </p:sp>
      <p:sp>
        <p:nvSpPr>
          <p:cNvPr id="8"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solidFill>
                  <a:srgbClr val="0000FF"/>
                </a:solidFill>
              </a:rPr>
              <a:t>Logic Analyzer Addressing the Validation Challenge of </a:t>
            </a:r>
            <a:br>
              <a:rPr kumimoji="1" lang="en-US" altLang="ja-JP" dirty="0" smtClean="0">
                <a:solidFill>
                  <a:srgbClr val="0000FF"/>
                </a:solidFill>
              </a:rPr>
            </a:br>
            <a:r>
              <a:rPr kumimoji="1" lang="en-US" altLang="ja-JP" dirty="0" smtClean="0">
                <a:solidFill>
                  <a:srgbClr val="0000FF"/>
                </a:solidFill>
              </a:rPr>
              <a:t>Write Leveling 1</a:t>
            </a:r>
            <a:endParaRPr kumimoji="1" lang="ja-JP" altLang="en-US"/>
          </a:p>
        </p:txBody>
      </p:sp>
      <p:pic>
        <p:nvPicPr>
          <p:cNvPr id="6146" name="Picture 2"/>
          <p:cNvPicPr>
            <a:picLocks noChangeAspect="1" noChangeArrowheads="1"/>
          </p:cNvPicPr>
          <p:nvPr/>
        </p:nvPicPr>
        <p:blipFill>
          <a:blip r:embed="rId2" cstate="print"/>
          <a:srcRect/>
          <a:stretch>
            <a:fillRect/>
          </a:stretch>
        </p:blipFill>
        <p:spPr bwMode="auto">
          <a:xfrm>
            <a:off x="238941" y="1073591"/>
            <a:ext cx="4991100" cy="520527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Rounded Rectangle 6"/>
          <p:cNvSpPr/>
          <p:nvPr/>
        </p:nvSpPr>
        <p:spPr>
          <a:xfrm>
            <a:off x="1367247" y="2438388"/>
            <a:ext cx="1907177" cy="156754"/>
          </a:xfrm>
          <a:prstGeom prst="round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ounded Rectangle 7"/>
          <p:cNvSpPr/>
          <p:nvPr/>
        </p:nvSpPr>
        <p:spPr>
          <a:xfrm>
            <a:off x="326571" y="1598008"/>
            <a:ext cx="1110343" cy="239485"/>
          </a:xfrm>
          <a:prstGeom prst="round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ounded Rectangle 8"/>
          <p:cNvSpPr/>
          <p:nvPr/>
        </p:nvSpPr>
        <p:spPr>
          <a:xfrm>
            <a:off x="322219" y="3857883"/>
            <a:ext cx="1105988" cy="182880"/>
          </a:xfrm>
          <a:prstGeom prst="roundRect">
            <a:avLst/>
          </a:prstGeom>
          <a:noFill/>
          <a:ln>
            <a:solidFill>
              <a:srgbClr val="92D05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ounded Rectangle 9"/>
          <p:cNvSpPr/>
          <p:nvPr/>
        </p:nvSpPr>
        <p:spPr>
          <a:xfrm>
            <a:off x="1415144" y="4663427"/>
            <a:ext cx="1859278" cy="169817"/>
          </a:xfrm>
          <a:prstGeom prst="roundRect">
            <a:avLst/>
          </a:prstGeom>
          <a:noFill/>
          <a:ln>
            <a:solidFill>
              <a:srgbClr val="92D05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Straight Arrow Connector 11"/>
          <p:cNvCxnSpPr/>
          <p:nvPr/>
        </p:nvCxnSpPr>
        <p:spPr>
          <a:xfrm rot="5400000">
            <a:off x="-557362" y="2838983"/>
            <a:ext cx="1994267" cy="8707"/>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
          <p:cNvSpPr txBox="1">
            <a:spLocks noChangeArrowheads="1"/>
          </p:cNvSpPr>
          <p:nvPr/>
        </p:nvSpPr>
        <p:spPr bwMode="auto">
          <a:xfrm>
            <a:off x="5599619" y="1096050"/>
            <a:ext cx="2569029" cy="1477328"/>
          </a:xfrm>
          <a:prstGeom prst="rect">
            <a:avLst/>
          </a:prstGeom>
          <a:noFill/>
          <a:ln w="9525">
            <a:noFill/>
            <a:miter lim="800000"/>
            <a:headEnd/>
            <a:tailEnd/>
          </a:ln>
          <a:effectLst/>
        </p:spPr>
        <p:txBody>
          <a:bodyPr wrap="square">
            <a:spAutoFit/>
          </a:bodyPr>
          <a:lstStyle/>
          <a:p>
            <a:r>
              <a:rPr lang="en-US" altLang="ja-JP" dirty="0" smtClean="0">
                <a:latin typeface="Agilent TT Cond" pitchFamily="34" charset="0"/>
              </a:rPr>
              <a:t>MRS decodes not only shows the Write Leveling activity, but it shows how long it will take to complete it.</a:t>
            </a:r>
          </a:p>
        </p:txBody>
      </p:sp>
      <p:sp>
        <p:nvSpPr>
          <p:cNvPr id="14"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solidFill>
                  <a:srgbClr val="0000FF"/>
                </a:solidFill>
              </a:rPr>
              <a:t>Logic Analyzer Addressing the Validation Challenge of </a:t>
            </a:r>
            <a:br>
              <a:rPr kumimoji="1" lang="en-US" altLang="ja-JP" dirty="0" smtClean="0">
                <a:solidFill>
                  <a:srgbClr val="0000FF"/>
                </a:solidFill>
              </a:rPr>
            </a:br>
            <a:r>
              <a:rPr kumimoji="1" lang="en-US" altLang="ja-JP" dirty="0" smtClean="0">
                <a:solidFill>
                  <a:srgbClr val="0000FF"/>
                </a:solidFill>
              </a:rPr>
              <a:t>Write Leveling 2</a:t>
            </a:r>
            <a:endParaRPr kumimoji="1" lang="ja-JP" altLang="en-US"/>
          </a:p>
        </p:txBody>
      </p:sp>
      <p:pic>
        <p:nvPicPr>
          <p:cNvPr id="8195" name="Picture 3"/>
          <p:cNvPicPr>
            <a:picLocks noChangeAspect="1" noChangeArrowheads="1"/>
          </p:cNvPicPr>
          <p:nvPr/>
        </p:nvPicPr>
        <p:blipFill>
          <a:blip r:embed="rId2" cstate="print"/>
          <a:srcRect/>
          <a:stretch>
            <a:fillRect/>
          </a:stretch>
        </p:blipFill>
        <p:spPr bwMode="auto">
          <a:xfrm>
            <a:off x="232410" y="1515292"/>
            <a:ext cx="5978507" cy="448491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Rounded Rectangle 5"/>
          <p:cNvSpPr/>
          <p:nvPr/>
        </p:nvSpPr>
        <p:spPr>
          <a:xfrm>
            <a:off x="1959429" y="2229394"/>
            <a:ext cx="444137" cy="1645920"/>
          </a:xfrm>
          <a:prstGeom prst="roundRect">
            <a:avLst/>
          </a:prstGeom>
          <a:noFill/>
          <a:ln w="31750">
            <a:solidFill>
              <a:srgbClr val="FF0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ounded Rectangle 6"/>
          <p:cNvSpPr/>
          <p:nvPr/>
        </p:nvSpPr>
        <p:spPr>
          <a:xfrm>
            <a:off x="2164081" y="3931919"/>
            <a:ext cx="444137" cy="2094411"/>
          </a:xfrm>
          <a:prstGeom prst="roundRect">
            <a:avLst/>
          </a:prstGeom>
          <a:noFill/>
          <a:ln w="31750">
            <a:solidFill>
              <a:srgbClr val="0000FF"/>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7"/>
          <p:cNvSpPr txBox="1">
            <a:spLocks noChangeArrowheads="1"/>
          </p:cNvSpPr>
          <p:nvPr/>
        </p:nvSpPr>
        <p:spPr bwMode="auto">
          <a:xfrm>
            <a:off x="6278888" y="1531479"/>
            <a:ext cx="2569029" cy="923330"/>
          </a:xfrm>
          <a:prstGeom prst="rect">
            <a:avLst/>
          </a:prstGeom>
          <a:noFill/>
          <a:ln w="9525">
            <a:noFill/>
            <a:miter lim="800000"/>
            <a:headEnd/>
            <a:tailEnd/>
          </a:ln>
          <a:effectLst/>
        </p:spPr>
        <p:txBody>
          <a:bodyPr wrap="square">
            <a:spAutoFit/>
          </a:bodyPr>
          <a:lstStyle/>
          <a:p>
            <a:r>
              <a:rPr lang="en-US" altLang="ja-JP" dirty="0" smtClean="0">
                <a:latin typeface="Agilent TT Cond" pitchFamily="34" charset="0"/>
              </a:rPr>
              <a:t>Quick “byte lane” check using Colored EyeScan feature.</a:t>
            </a:r>
            <a:endParaRPr lang="ja-JP" altLang="en-US">
              <a:latin typeface="Agilent TT Cond" pitchFamily="34" charset="0"/>
            </a:endParaRPr>
          </a:p>
        </p:txBody>
      </p:sp>
      <p:sp>
        <p:nvSpPr>
          <p:cNvPr id="9"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solidFill>
                  <a:srgbClr val="0000FF"/>
                </a:solidFill>
              </a:rPr>
              <a:t>DDR3</a:t>
            </a:r>
            <a:r>
              <a:rPr kumimoji="1" lang="en-US" altLang="ja-JP" dirty="0" smtClean="0"/>
              <a:t> Topology:  Read Leveling </a:t>
            </a:r>
            <a:endParaRPr kumimoji="1" lang="ja-JP" altLang="en-US"/>
          </a:p>
        </p:txBody>
      </p:sp>
      <p:pic>
        <p:nvPicPr>
          <p:cNvPr id="4" name="Picture 4"/>
          <p:cNvPicPr>
            <a:picLocks noChangeAspect="1" noChangeArrowheads="1"/>
          </p:cNvPicPr>
          <p:nvPr/>
        </p:nvPicPr>
        <p:blipFill>
          <a:blip r:embed="rId2" cstate="print"/>
          <a:srcRect/>
          <a:stretch>
            <a:fillRect/>
          </a:stretch>
        </p:blipFill>
        <p:spPr bwMode="auto">
          <a:xfrm>
            <a:off x="250825" y="981075"/>
            <a:ext cx="4399552" cy="1884045"/>
          </a:xfrm>
          <a:prstGeom prst="rect">
            <a:avLst/>
          </a:prstGeom>
          <a:noFill/>
          <a:ln w="9525">
            <a:noFill/>
            <a:miter lim="800000"/>
            <a:headEnd/>
            <a:tailEnd/>
          </a:ln>
          <a:effectLst/>
        </p:spPr>
      </p:pic>
      <p:sp>
        <p:nvSpPr>
          <p:cNvPr id="5" name="Text Box 5"/>
          <p:cNvSpPr txBox="1">
            <a:spLocks noChangeArrowheads="1"/>
          </p:cNvSpPr>
          <p:nvPr/>
        </p:nvSpPr>
        <p:spPr bwMode="auto">
          <a:xfrm>
            <a:off x="277266" y="3316061"/>
            <a:ext cx="7935505" cy="1200329"/>
          </a:xfrm>
          <a:prstGeom prst="rect">
            <a:avLst/>
          </a:prstGeom>
          <a:noFill/>
          <a:ln w="9525">
            <a:noFill/>
            <a:miter lim="800000"/>
            <a:headEnd/>
            <a:tailEnd/>
          </a:ln>
          <a:effectLst/>
        </p:spPr>
        <p:txBody>
          <a:bodyPr wrap="square">
            <a:spAutoFit/>
          </a:bodyPr>
          <a:lstStyle/>
          <a:p>
            <a:r>
              <a:rPr lang="en-US" altLang="ja-JP" dirty="0" smtClean="0">
                <a:latin typeface="Agilent TT Cond" pitchFamily="34" charset="0"/>
              </a:rPr>
              <a:t>During READ, after issuing address/command, return timing of DQ/DQS is different. The controller adjusts the capture timing of DQ/DQS according to the delay time of CK</a:t>
            </a:r>
            <a:r>
              <a:rPr lang="en-US" altLang="ja-JP" dirty="0">
                <a:latin typeface="Agilent TT Cond" pitchFamily="34" charset="0"/>
              </a:rPr>
              <a:t>/ Address/ </a:t>
            </a:r>
            <a:r>
              <a:rPr lang="en-US" altLang="ja-JP" dirty="0" smtClean="0">
                <a:latin typeface="Agilent TT Cond" pitchFamily="34" charset="0"/>
              </a:rPr>
              <a:t>Command arriving in each memory device (DRAM)</a:t>
            </a:r>
            <a:r>
              <a:rPr lang="ja-JP" altLang="en-US" smtClean="0">
                <a:latin typeface="Agilent TT Cond" pitchFamily="34" charset="0"/>
              </a:rPr>
              <a:t> </a:t>
            </a:r>
            <a:endParaRPr lang="ja-JP" altLang="en-US">
              <a:latin typeface="Agilent TT Cond" pitchFamily="34" charset="0"/>
            </a:endParaRPr>
          </a:p>
          <a:p>
            <a:endParaRPr lang="ja-JP" altLang="en-US">
              <a:latin typeface="Agilent TT Cond" pitchFamily="34" charset="0"/>
            </a:endParaRPr>
          </a:p>
        </p:txBody>
      </p:sp>
      <p:sp>
        <p:nvSpPr>
          <p:cNvPr id="6" name="Text Box 6"/>
          <p:cNvSpPr txBox="1">
            <a:spLocks noChangeArrowheads="1"/>
          </p:cNvSpPr>
          <p:nvPr/>
        </p:nvSpPr>
        <p:spPr bwMode="auto">
          <a:xfrm>
            <a:off x="328450" y="4757511"/>
            <a:ext cx="8583889" cy="1477328"/>
          </a:xfrm>
          <a:prstGeom prst="rect">
            <a:avLst/>
          </a:prstGeom>
          <a:noFill/>
          <a:ln w="9525">
            <a:noFill/>
            <a:miter lim="800000"/>
            <a:headEnd/>
            <a:tailEnd/>
          </a:ln>
          <a:effectLst/>
        </p:spPr>
        <p:txBody>
          <a:bodyPr wrap="square">
            <a:spAutoFit/>
          </a:bodyPr>
          <a:lstStyle/>
          <a:p>
            <a:r>
              <a:rPr lang="en-US" altLang="ja-JP" b="1" u="sng" dirty="0" smtClean="0">
                <a:latin typeface="Agilent TT Cond" pitchFamily="34" charset="0"/>
              </a:rPr>
              <a:t>Adjustment Method:</a:t>
            </a:r>
            <a:endParaRPr lang="ja-JP" altLang="en-US" b="1" u="sng">
              <a:latin typeface="Agilent TT Cond" pitchFamily="34" charset="0"/>
            </a:endParaRPr>
          </a:p>
          <a:p>
            <a:r>
              <a:rPr lang="en-US" altLang="ja-JP" dirty="0">
                <a:latin typeface="Agilent TT Cond" pitchFamily="34" charset="0"/>
              </a:rPr>
              <a:t>DDR3 SDRAM </a:t>
            </a:r>
            <a:r>
              <a:rPr lang="en-US" altLang="ja-JP" dirty="0" smtClean="0">
                <a:latin typeface="Agilent TT Cond" pitchFamily="34" charset="0"/>
              </a:rPr>
              <a:t>output the given data pattern.  The controller adjust the capturing timing of DQ/DQS per DRAM.</a:t>
            </a:r>
            <a:endParaRPr lang="ja-JP" altLang="en-US">
              <a:latin typeface="Agilent TT Cond" pitchFamily="34" charset="0"/>
            </a:endParaRPr>
          </a:p>
          <a:p>
            <a:endParaRPr lang="en-US" altLang="ja-JP" dirty="0" smtClean="0">
              <a:latin typeface="Agilent TT Cond" pitchFamily="34" charset="0"/>
            </a:endParaRPr>
          </a:p>
          <a:p>
            <a:r>
              <a:rPr lang="en-US" altLang="ja-JP" dirty="0" smtClean="0">
                <a:latin typeface="Agilent TT Cond" pitchFamily="34" charset="0"/>
              </a:rPr>
              <a:t>* Controller needs to support this feature to enable this capability.</a:t>
            </a:r>
            <a:r>
              <a:rPr lang="ja-JP" altLang="en-US" smtClean="0">
                <a:latin typeface="Agilent TT Cond" pitchFamily="34" charset="0"/>
              </a:rPr>
              <a:t> </a:t>
            </a:r>
            <a:endParaRPr lang="ja-JP" altLang="en-US">
              <a:latin typeface="Agilent TT Cond" pitchFamily="34" charset="0"/>
            </a:endParaRPr>
          </a:p>
        </p:txBody>
      </p:sp>
      <p:sp>
        <p:nvSpPr>
          <p:cNvPr id="7"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Addressing the Needs for the Current Trend: </a:t>
            </a:r>
            <a:r>
              <a:rPr kumimoji="1" lang="en-US" altLang="ja-JP" dirty="0" smtClean="0">
                <a:solidFill>
                  <a:srgbClr val="339933"/>
                </a:solidFill>
              </a:rPr>
              <a:t>Eco &amp; Green</a:t>
            </a:r>
            <a:r>
              <a:rPr kumimoji="1" lang="en-US" altLang="ja-JP" dirty="0" smtClean="0"/>
              <a:t/>
            </a:r>
            <a:br>
              <a:rPr kumimoji="1" lang="en-US" altLang="ja-JP" dirty="0" smtClean="0"/>
            </a:br>
            <a:r>
              <a:rPr kumimoji="1" lang="en-US" altLang="ja-JP" dirty="0" smtClean="0">
                <a:solidFill>
                  <a:srgbClr val="339933"/>
                </a:solidFill>
              </a:rPr>
              <a:t>Measuring Self Refresh</a:t>
            </a:r>
            <a:endParaRPr kumimoji="1" lang="ja-JP" altLang="en-US">
              <a:solidFill>
                <a:srgbClr val="339933"/>
              </a:solidFill>
            </a:endParaRPr>
          </a:p>
        </p:txBody>
      </p:sp>
      <p:pic>
        <p:nvPicPr>
          <p:cNvPr id="7171" name="Picture 3"/>
          <p:cNvPicPr>
            <a:picLocks noChangeAspect="1" noChangeArrowheads="1"/>
          </p:cNvPicPr>
          <p:nvPr/>
        </p:nvPicPr>
        <p:blipFill>
          <a:blip r:embed="rId2" cstate="print"/>
          <a:srcRect/>
          <a:stretch>
            <a:fillRect/>
          </a:stretch>
        </p:blipFill>
        <p:spPr bwMode="auto">
          <a:xfrm>
            <a:off x="232003" y="1262743"/>
            <a:ext cx="3285026" cy="3994966"/>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3056709" y="3483429"/>
            <a:ext cx="5895702" cy="3195184"/>
          </a:xfrm>
          <a:prstGeom prst="rect">
            <a:avLst/>
          </a:prstGeom>
          <a:noFill/>
          <a:ln w="9525">
            <a:noFill/>
            <a:miter lim="800000"/>
            <a:headEnd/>
            <a:tailEnd/>
          </a:ln>
          <a:effectLst/>
        </p:spPr>
      </p:pic>
      <p:sp>
        <p:nvSpPr>
          <p:cNvPr id="7" name="Oval 8"/>
          <p:cNvSpPr>
            <a:spLocks noChangeArrowheads="1"/>
          </p:cNvSpPr>
          <p:nvPr/>
        </p:nvSpPr>
        <p:spPr bwMode="auto">
          <a:xfrm>
            <a:off x="4832066" y="3644637"/>
            <a:ext cx="2150142" cy="1028237"/>
          </a:xfrm>
          <a:prstGeom prst="ellipse">
            <a:avLst/>
          </a:prstGeom>
          <a:noFill/>
          <a:ln w="28575">
            <a:solidFill>
              <a:srgbClr val="FF0000"/>
            </a:solidFill>
            <a:round/>
            <a:headEnd/>
            <a:tailEnd/>
          </a:ln>
          <a:effectLst/>
        </p:spPr>
        <p:txBody>
          <a:bodyPr wrap="none" anchor="ctr"/>
          <a:lstStyle/>
          <a:p>
            <a:endParaRPr lang="en-US"/>
          </a:p>
        </p:txBody>
      </p:sp>
      <p:sp>
        <p:nvSpPr>
          <p:cNvPr id="8" name="Text Box 5"/>
          <p:cNvSpPr txBox="1">
            <a:spLocks noChangeArrowheads="1"/>
          </p:cNvSpPr>
          <p:nvPr/>
        </p:nvSpPr>
        <p:spPr bwMode="auto">
          <a:xfrm>
            <a:off x="3857897" y="1614602"/>
            <a:ext cx="5172892" cy="1477328"/>
          </a:xfrm>
          <a:prstGeom prst="rect">
            <a:avLst/>
          </a:prstGeom>
          <a:noFill/>
          <a:ln w="9525">
            <a:noFill/>
            <a:miter lim="800000"/>
            <a:headEnd/>
            <a:tailEnd/>
          </a:ln>
          <a:effectLst/>
        </p:spPr>
        <p:txBody>
          <a:bodyPr wrap="square">
            <a:spAutoFit/>
          </a:bodyPr>
          <a:lstStyle/>
          <a:p>
            <a:pPr>
              <a:buFont typeface="Arial" pitchFamily="34" charset="0"/>
              <a:buChar char="•"/>
            </a:pPr>
            <a:r>
              <a:rPr lang="en-US" altLang="ja-JP" dirty="0" smtClean="0">
                <a:latin typeface="Agilent TT Cond" pitchFamily="34" charset="0"/>
              </a:rPr>
              <a:t> Self Refresh is an ultimate way to save power.</a:t>
            </a:r>
          </a:p>
          <a:p>
            <a:pPr>
              <a:buFont typeface="Arial" pitchFamily="34" charset="0"/>
              <a:buChar char="•"/>
            </a:pPr>
            <a:r>
              <a:rPr lang="en-US" altLang="ja-JP" dirty="0" smtClean="0">
                <a:latin typeface="Agilent TT Cond" pitchFamily="34" charset="0"/>
              </a:rPr>
              <a:t> Clock is off during CKE down (and refresh command)</a:t>
            </a:r>
          </a:p>
          <a:p>
            <a:pPr>
              <a:buFont typeface="Arial" pitchFamily="34" charset="0"/>
              <a:buChar char="•"/>
            </a:pPr>
            <a:r>
              <a:rPr lang="en-US" altLang="ja-JP" dirty="0" smtClean="0">
                <a:latin typeface="Agilent TT Cond" pitchFamily="34" charset="0"/>
              </a:rPr>
              <a:t> Trouble happens when the clock and CKE comes back.  Clock needs to start at last 5 cycles before CKE is up.</a:t>
            </a:r>
          </a:p>
          <a:p>
            <a:pPr lvl="1">
              <a:buFont typeface="Arial" pitchFamily="34" charset="0"/>
              <a:buChar char="•"/>
            </a:pPr>
            <a:r>
              <a:rPr lang="en-US" altLang="ja-JP" dirty="0" smtClean="0">
                <a:latin typeface="Agilent TT Cond" pitchFamily="34" charset="0"/>
              </a:rPr>
              <a:t> Dell Laptop for example…</a:t>
            </a:r>
            <a:endParaRPr lang="ja-JP" altLang="en-US">
              <a:latin typeface="Agilent TT Cond" pitchFamily="34" charset="0"/>
            </a:endParaRPr>
          </a:p>
        </p:txBody>
      </p:sp>
      <p:sp>
        <p:nvSpPr>
          <p:cNvPr id="9"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Engineer’s DDR Debugging Life Easer:</a:t>
            </a:r>
            <a:br>
              <a:rPr lang="en-US" dirty="0" smtClean="0"/>
            </a:br>
            <a:r>
              <a:rPr lang="en-US" dirty="0" smtClean="0">
                <a:solidFill>
                  <a:srgbClr val="0000FF"/>
                </a:solidFill>
              </a:rPr>
              <a:t>DDR Setup Assistant (under development)</a:t>
            </a:r>
            <a:endParaRPr lang="en-US" dirty="0">
              <a:solidFill>
                <a:srgbClr val="0000FF"/>
              </a:solidFill>
            </a:endParaRPr>
          </a:p>
        </p:txBody>
      </p:sp>
      <p:pic>
        <p:nvPicPr>
          <p:cNvPr id="4098" name="Picture 2"/>
          <p:cNvPicPr>
            <a:picLocks noChangeAspect="1" noChangeArrowheads="1"/>
          </p:cNvPicPr>
          <p:nvPr/>
        </p:nvPicPr>
        <p:blipFill>
          <a:blip r:embed="rId2" cstate="print"/>
          <a:srcRect/>
          <a:stretch>
            <a:fillRect/>
          </a:stretch>
        </p:blipFill>
        <p:spPr bwMode="auto">
          <a:xfrm>
            <a:off x="229826" y="1146784"/>
            <a:ext cx="4847272" cy="300284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00" name="Picture 4"/>
          <p:cNvPicPr>
            <a:picLocks noChangeAspect="1" noChangeArrowheads="1"/>
          </p:cNvPicPr>
          <p:nvPr/>
        </p:nvPicPr>
        <p:blipFill>
          <a:blip r:embed="rId3" cstate="print"/>
          <a:srcRect/>
          <a:stretch>
            <a:fillRect/>
          </a:stretch>
        </p:blipFill>
        <p:spPr bwMode="auto">
          <a:xfrm>
            <a:off x="493260" y="3168994"/>
            <a:ext cx="3625895" cy="2134797"/>
          </a:xfrm>
          <a:prstGeom prst="rect">
            <a:avLst/>
          </a:prstGeom>
          <a:noFill/>
          <a:ln w="28575">
            <a:solidFill>
              <a:srgbClr val="FF0000"/>
            </a:solidFill>
            <a:miter lim="800000"/>
            <a:headEnd/>
            <a:tailEnd/>
          </a:ln>
          <a:effectLst>
            <a:outerShdw blurRad="50800" dist="38100" dir="2700000" algn="tl" rotWithShape="0">
              <a:prstClr val="black">
                <a:alpha val="40000"/>
              </a:prstClr>
            </a:outerShdw>
          </a:effectLst>
        </p:spPr>
      </p:pic>
      <p:sp>
        <p:nvSpPr>
          <p:cNvPr id="27" name="Rectangle 26"/>
          <p:cNvSpPr/>
          <p:nvPr/>
        </p:nvSpPr>
        <p:spPr>
          <a:xfrm>
            <a:off x="296091" y="1611086"/>
            <a:ext cx="1663338" cy="992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Straight Connector 28"/>
          <p:cNvCxnSpPr>
            <a:stCxn id="27" idx="1"/>
            <a:endCxn id="4100" idx="1"/>
          </p:cNvCxnSpPr>
          <p:nvPr/>
        </p:nvCxnSpPr>
        <p:spPr>
          <a:xfrm rot="10800000" flipH="1" flipV="1">
            <a:off x="296090" y="2107475"/>
            <a:ext cx="197169" cy="212891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68137" y="1611086"/>
            <a:ext cx="2142309" cy="154141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pic>
        <p:nvPicPr>
          <p:cNvPr id="4101" name="Picture 5"/>
          <p:cNvPicPr>
            <a:picLocks noChangeAspect="1" noChangeArrowheads="1"/>
          </p:cNvPicPr>
          <p:nvPr/>
        </p:nvPicPr>
        <p:blipFill>
          <a:blip r:embed="rId4" cstate="print"/>
          <a:srcRect/>
          <a:stretch>
            <a:fillRect/>
          </a:stretch>
        </p:blipFill>
        <p:spPr bwMode="auto">
          <a:xfrm>
            <a:off x="5273721" y="1112516"/>
            <a:ext cx="3548062" cy="1957387"/>
          </a:xfrm>
          <a:prstGeom prst="rect">
            <a:avLst/>
          </a:prstGeom>
          <a:noFill/>
          <a:ln w="9525">
            <a:noFill/>
            <a:miter lim="800000"/>
            <a:headEnd/>
            <a:tailEnd/>
          </a:ln>
        </p:spPr>
      </p:pic>
      <p:pic>
        <p:nvPicPr>
          <p:cNvPr id="4102" name="Picture 6"/>
          <p:cNvPicPr>
            <a:picLocks noChangeAspect="1" noChangeArrowheads="1"/>
          </p:cNvPicPr>
          <p:nvPr/>
        </p:nvPicPr>
        <p:blipFill>
          <a:blip r:embed="rId5" cstate="print"/>
          <a:srcRect/>
          <a:stretch>
            <a:fillRect/>
          </a:stretch>
        </p:blipFill>
        <p:spPr bwMode="auto">
          <a:xfrm>
            <a:off x="5501777" y="3253036"/>
            <a:ext cx="3433218" cy="737923"/>
          </a:xfrm>
          <a:prstGeom prst="rect">
            <a:avLst/>
          </a:prstGeom>
          <a:noFill/>
          <a:ln w="9525">
            <a:noFill/>
            <a:miter lim="800000"/>
            <a:headEnd/>
            <a:tailEnd/>
          </a:ln>
        </p:spPr>
      </p:pic>
      <p:pic>
        <p:nvPicPr>
          <p:cNvPr id="4103" name="Picture 7"/>
          <p:cNvPicPr>
            <a:picLocks noChangeAspect="1" noChangeArrowheads="1"/>
          </p:cNvPicPr>
          <p:nvPr/>
        </p:nvPicPr>
        <p:blipFill>
          <a:blip r:embed="rId6" cstate="print"/>
          <a:srcRect/>
          <a:stretch>
            <a:fillRect/>
          </a:stretch>
        </p:blipFill>
        <p:spPr bwMode="auto">
          <a:xfrm>
            <a:off x="5546137" y="4071281"/>
            <a:ext cx="3406276" cy="1008806"/>
          </a:xfrm>
          <a:prstGeom prst="rect">
            <a:avLst/>
          </a:prstGeom>
          <a:noFill/>
          <a:ln w="9525">
            <a:noFill/>
            <a:miter lim="800000"/>
            <a:headEnd/>
            <a:tailEnd/>
          </a:ln>
        </p:spPr>
      </p:pic>
      <p:pic>
        <p:nvPicPr>
          <p:cNvPr id="4104" name="Picture 8"/>
          <p:cNvPicPr>
            <a:picLocks noChangeAspect="1" noChangeArrowheads="1"/>
          </p:cNvPicPr>
          <p:nvPr/>
        </p:nvPicPr>
        <p:blipFill>
          <a:blip r:embed="rId7" cstate="print"/>
          <a:srcRect/>
          <a:stretch>
            <a:fillRect/>
          </a:stretch>
        </p:blipFill>
        <p:spPr bwMode="auto">
          <a:xfrm>
            <a:off x="5161599" y="5127715"/>
            <a:ext cx="1768536" cy="1499507"/>
          </a:xfrm>
          <a:prstGeom prst="rect">
            <a:avLst/>
          </a:prstGeom>
          <a:noFill/>
          <a:ln w="9525">
            <a:noFill/>
            <a:miter lim="800000"/>
            <a:headEnd/>
            <a:tailEnd/>
          </a:ln>
        </p:spPr>
      </p:pic>
      <p:pic>
        <p:nvPicPr>
          <p:cNvPr id="4105" name="Picture 9"/>
          <p:cNvPicPr>
            <a:picLocks noChangeAspect="1" noChangeArrowheads="1"/>
          </p:cNvPicPr>
          <p:nvPr/>
        </p:nvPicPr>
        <p:blipFill>
          <a:blip r:embed="rId8" cstate="print"/>
          <a:srcRect/>
          <a:stretch>
            <a:fillRect/>
          </a:stretch>
        </p:blipFill>
        <p:spPr bwMode="auto">
          <a:xfrm>
            <a:off x="7192055" y="5138057"/>
            <a:ext cx="1761866" cy="1593669"/>
          </a:xfrm>
          <a:prstGeom prst="rect">
            <a:avLst/>
          </a:prstGeom>
          <a:noFill/>
          <a:ln w="9525">
            <a:noFill/>
            <a:miter lim="800000"/>
            <a:headEnd/>
            <a:tailEnd/>
          </a:ln>
        </p:spPr>
      </p:pic>
      <p:sp>
        <p:nvSpPr>
          <p:cNvPr id="37" name="Right Arrow 36"/>
          <p:cNvSpPr/>
          <p:nvPr/>
        </p:nvSpPr>
        <p:spPr>
          <a:xfrm>
            <a:off x="4885509" y="2002971"/>
            <a:ext cx="1166948" cy="757646"/>
          </a:xfrm>
          <a:prstGeom prst="rightArrow">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Right Arrow 37"/>
          <p:cNvSpPr/>
          <p:nvPr/>
        </p:nvSpPr>
        <p:spPr>
          <a:xfrm rot="5400000">
            <a:off x="7981406" y="2695302"/>
            <a:ext cx="557348" cy="757646"/>
          </a:xfrm>
          <a:prstGeom prst="rightArrow">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Right Arrow 38"/>
          <p:cNvSpPr/>
          <p:nvPr/>
        </p:nvSpPr>
        <p:spPr>
          <a:xfrm rot="5400000">
            <a:off x="7977051" y="3666307"/>
            <a:ext cx="557348" cy="757646"/>
          </a:xfrm>
          <a:prstGeom prst="rightArrow">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Right Arrow 39"/>
          <p:cNvSpPr/>
          <p:nvPr/>
        </p:nvSpPr>
        <p:spPr>
          <a:xfrm rot="5400000">
            <a:off x="6527074" y="4811484"/>
            <a:ext cx="557348" cy="757646"/>
          </a:xfrm>
          <a:prstGeom prst="rightArrow">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ight Arrow 40"/>
          <p:cNvSpPr/>
          <p:nvPr/>
        </p:nvSpPr>
        <p:spPr>
          <a:xfrm>
            <a:off x="6731725" y="5852158"/>
            <a:ext cx="557348" cy="757646"/>
          </a:xfrm>
          <a:prstGeom prst="rightArrow">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Agenda</a:t>
            </a:r>
            <a:endParaRPr kumimoji="1" lang="ja-JP" altLang="en-US"/>
          </a:p>
        </p:txBody>
      </p:sp>
      <p:sp>
        <p:nvSpPr>
          <p:cNvPr id="3" name="Content Placeholder 2"/>
          <p:cNvSpPr>
            <a:spLocks noGrp="1"/>
          </p:cNvSpPr>
          <p:nvPr>
            <p:ph idx="1"/>
          </p:nvPr>
        </p:nvSpPr>
        <p:spPr>
          <a:xfrm>
            <a:off x="1001486" y="1140381"/>
            <a:ext cx="7913913" cy="4562856"/>
          </a:xfrm>
        </p:spPr>
        <p:txBody>
          <a:bodyPr>
            <a:normAutofit/>
          </a:bodyPr>
          <a:lstStyle/>
          <a:p>
            <a:pPr lvl="1"/>
            <a:r>
              <a:rPr kumimoji="1" lang="en-US" altLang="ja-JP" sz="2400" dirty="0" smtClean="0"/>
              <a:t>What is DDR’s Market?  Market Update and Pyramid Info</a:t>
            </a:r>
          </a:p>
          <a:p>
            <a:pPr lvl="1">
              <a:buNone/>
            </a:pPr>
            <a:r>
              <a:rPr kumimoji="1" lang="en-US" altLang="ja-JP" sz="2400" dirty="0" smtClean="0"/>
              <a:t>								10min</a:t>
            </a:r>
          </a:p>
          <a:p>
            <a:pPr lvl="1">
              <a:buNone/>
            </a:pPr>
            <a:endParaRPr kumimoji="1" lang="en-US" altLang="ja-JP" sz="2400" dirty="0" smtClean="0"/>
          </a:p>
          <a:p>
            <a:pPr lvl="1"/>
            <a:r>
              <a:rPr kumimoji="1" lang="en-US" altLang="ja-JP" sz="2400" dirty="0" smtClean="0"/>
              <a:t>What is DDR Anyway?  DDR fundamental and Our Solution Demo Hands-On</a:t>
            </a:r>
          </a:p>
          <a:p>
            <a:pPr lvl="1">
              <a:buNone/>
            </a:pPr>
            <a:r>
              <a:rPr kumimoji="1" lang="en-US" altLang="ja-JP" sz="2400" dirty="0" smtClean="0"/>
              <a:t>								45 min</a:t>
            </a:r>
          </a:p>
          <a:p>
            <a:pPr lvl="1"/>
            <a:endParaRPr kumimoji="1" lang="en-US" altLang="ja-JP" sz="2400" dirty="0" smtClean="0"/>
          </a:p>
          <a:p>
            <a:pPr lvl="1"/>
            <a:r>
              <a:rPr kumimoji="1" lang="en-US" altLang="ja-JP" sz="2400" dirty="0" smtClean="0">
                <a:solidFill>
                  <a:srgbClr val="0000FF"/>
                </a:solidFill>
              </a:rPr>
              <a:t>Sales Tool Information / Summary</a:t>
            </a:r>
          </a:p>
          <a:p>
            <a:pPr lvl="1">
              <a:buNone/>
            </a:pPr>
            <a:r>
              <a:rPr kumimoji="1" lang="en-US" altLang="ja-JP" sz="2400" dirty="0" smtClean="0">
                <a:solidFill>
                  <a:srgbClr val="0000FF"/>
                </a:solidFill>
              </a:rPr>
              <a:t>								5 min</a:t>
            </a:r>
            <a:endParaRPr kumimoji="1" lang="ja-JP" altLang="en-US" sz="2200">
              <a:solidFill>
                <a:srgbClr val="0000FF"/>
              </a:solidFill>
            </a:endParaRPr>
          </a:p>
        </p:txBody>
      </p:sp>
      <p:sp>
        <p:nvSpPr>
          <p:cNvPr id="4"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0"/>
          </p:nvPr>
        </p:nvSpPr>
        <p:spPr bwMode="auto">
          <a:noFill/>
          <a:ln>
            <a:miter lim="800000"/>
            <a:headEnd/>
            <a:tailEnd/>
          </a:ln>
        </p:spPr>
        <p:txBody>
          <a:bodyPr vert="horz" wrap="square" numCol="1" anchor="t" anchorCtr="0" compatLnSpc="1">
            <a:prstTxWarp prst="textNoShape">
              <a:avLst/>
            </a:prstTxWarp>
          </a:bodyPr>
          <a:lstStyle/>
          <a:p>
            <a:pPr fontAlgn="base">
              <a:spcBef>
                <a:spcPct val="0"/>
              </a:spcBef>
              <a:spcAft>
                <a:spcPct val="0"/>
              </a:spcAft>
            </a:pPr>
            <a:r>
              <a:rPr lang="en-US" dirty="0" smtClean="0"/>
              <a:t>Page </a:t>
            </a:r>
            <a:fld id="{F477D30C-502C-4FD0-879C-62844E443587}" type="slidenum">
              <a:rPr lang="en-US" smtClean="0"/>
              <a:pPr fontAlgn="base">
                <a:spcBef>
                  <a:spcPct val="0"/>
                </a:spcBef>
                <a:spcAft>
                  <a:spcPct val="0"/>
                </a:spcAft>
              </a:pPr>
              <a:t>49</a:t>
            </a:fld>
            <a:endParaRPr lang="en-US" dirty="0" smtClean="0"/>
          </a:p>
        </p:txBody>
      </p:sp>
      <p:sp>
        <p:nvSpPr>
          <p:cNvPr id="4100" name="Rectangle 2"/>
          <p:cNvSpPr>
            <a:spLocks noGrp="1" noChangeArrowheads="1"/>
          </p:cNvSpPr>
          <p:nvPr>
            <p:ph type="title"/>
          </p:nvPr>
        </p:nvSpPr>
        <p:spPr>
          <a:xfrm>
            <a:off x="228600" y="228600"/>
            <a:ext cx="8537575" cy="992188"/>
          </a:xfrm>
        </p:spPr>
        <p:txBody>
          <a:bodyPr/>
          <a:lstStyle/>
          <a:p>
            <a:r>
              <a:rPr lang="en-US" dirty="0" smtClean="0">
                <a:solidFill>
                  <a:srgbClr val="0000FF"/>
                </a:solidFill>
              </a:rPr>
              <a:t>The Solution: </a:t>
            </a:r>
            <a:r>
              <a:rPr lang="en-US" dirty="0" smtClean="0"/>
              <a:t>16962A 2GHz State, 8GHz Timing </a:t>
            </a:r>
            <a:br>
              <a:rPr lang="en-US" dirty="0" smtClean="0"/>
            </a:br>
            <a:r>
              <a:rPr lang="en-US" dirty="0" smtClean="0"/>
              <a:t>High Speed, Deep Memory Logic Analyzer Module</a:t>
            </a:r>
          </a:p>
        </p:txBody>
      </p:sp>
      <p:sp>
        <p:nvSpPr>
          <p:cNvPr id="4101" name="Rectangle 3"/>
          <p:cNvSpPr>
            <a:spLocks noGrp="1" noChangeArrowheads="1"/>
          </p:cNvSpPr>
          <p:nvPr>
            <p:ph type="body" sz="half" idx="1"/>
          </p:nvPr>
        </p:nvSpPr>
        <p:spPr>
          <a:xfrm>
            <a:off x="235130" y="1203269"/>
            <a:ext cx="8882743" cy="5257835"/>
          </a:xfrm>
        </p:spPr>
        <p:txBody>
          <a:bodyPr>
            <a:normAutofit/>
          </a:bodyPr>
          <a:lstStyle/>
          <a:p>
            <a:pPr>
              <a:spcAft>
                <a:spcPts val="0"/>
              </a:spcAft>
            </a:pPr>
            <a:r>
              <a:rPr lang="en-US" sz="2800" i="1" u="sng" dirty="0" smtClean="0"/>
              <a:t>16962A Key Specifications/Features</a:t>
            </a:r>
          </a:p>
          <a:p>
            <a:pPr marL="0" lvl="1" indent="0">
              <a:spcAft>
                <a:spcPts val="0"/>
              </a:spcAft>
              <a:buFont typeface="Arial" charset="0"/>
              <a:buChar char="•"/>
            </a:pPr>
            <a:endParaRPr lang="en-US" sz="1400" dirty="0" smtClean="0"/>
          </a:p>
          <a:p>
            <a:pPr marL="0" lvl="1" indent="0">
              <a:spcAft>
                <a:spcPts val="0"/>
              </a:spcAft>
              <a:buFont typeface="Arial" charset="0"/>
              <a:buChar char="•"/>
            </a:pPr>
            <a:r>
              <a:rPr lang="en-US" dirty="0" smtClean="0"/>
              <a:t>  </a:t>
            </a:r>
            <a:r>
              <a:rPr lang="en-US" b="1" dirty="0" smtClean="0"/>
              <a:t>Automated sample position at </a:t>
            </a:r>
            <a:r>
              <a:rPr lang="en-US" b="1" dirty="0" smtClean="0">
                <a:solidFill>
                  <a:srgbClr val="00B050"/>
                </a:solidFill>
              </a:rPr>
              <a:t>5 ps resolution </a:t>
            </a:r>
            <a:r>
              <a:rPr lang="en-US" dirty="0" smtClean="0"/>
              <a:t>(EyeScan):</a:t>
            </a:r>
            <a:r>
              <a:rPr lang="en-US" b="1" i="1" dirty="0" smtClean="0">
                <a:solidFill>
                  <a:srgbClr val="0000FF"/>
                </a:solidFill>
              </a:rPr>
              <a:t>(Accurate &amp; Repeatable)</a:t>
            </a:r>
          </a:p>
          <a:p>
            <a:pPr>
              <a:spcAft>
                <a:spcPts val="0"/>
              </a:spcAft>
              <a:buFont typeface="Arial" charset="0"/>
              <a:buChar char="•"/>
            </a:pPr>
            <a:r>
              <a:rPr lang="en-US" sz="2000" b="1" dirty="0" smtClean="0"/>
              <a:t>  State speed</a:t>
            </a:r>
            <a:r>
              <a:rPr lang="en-US" sz="2000" dirty="0" smtClean="0"/>
              <a:t>: </a:t>
            </a:r>
            <a:r>
              <a:rPr lang="en-US" sz="2000" b="1" i="1" dirty="0" smtClean="0">
                <a:solidFill>
                  <a:srgbClr val="0000FF"/>
                </a:solidFill>
              </a:rPr>
              <a:t>(Covers all DDR2/3 speeds!)</a:t>
            </a:r>
          </a:p>
          <a:p>
            <a:pPr lvl="2">
              <a:spcAft>
                <a:spcPts val="0"/>
              </a:spcAft>
            </a:pPr>
            <a:r>
              <a:rPr lang="en-US" b="1" dirty="0" smtClean="0">
                <a:solidFill>
                  <a:srgbClr val="00B050"/>
                </a:solidFill>
              </a:rPr>
              <a:t>2GHz  (DDR); </a:t>
            </a:r>
            <a:r>
              <a:rPr lang="en-US" dirty="0" smtClean="0"/>
              <a:t>2 GT/s (Single edge);</a:t>
            </a:r>
          </a:p>
          <a:p>
            <a:pPr lvl="3">
              <a:spcAft>
                <a:spcPts val="0"/>
              </a:spcAft>
            </a:pPr>
            <a:r>
              <a:rPr lang="en-US" sz="2000" dirty="0" smtClean="0"/>
              <a:t>Simultaneous DDR Read &amp; Write capture</a:t>
            </a:r>
          </a:p>
          <a:p>
            <a:pPr lvl="2">
              <a:spcAft>
                <a:spcPts val="0"/>
              </a:spcAft>
            </a:pPr>
            <a:r>
              <a:rPr lang="en-US" dirty="0" smtClean="0"/>
              <a:t>2.2 GHz (dual sample for rising/falling edge data, half channel)</a:t>
            </a:r>
          </a:p>
          <a:p>
            <a:pPr lvl="3">
              <a:spcAft>
                <a:spcPts val="0"/>
              </a:spcAft>
            </a:pPr>
            <a:r>
              <a:rPr lang="en-US" sz="2000" dirty="0" smtClean="0"/>
              <a:t>Double probe for DDR read &amp; write capture over 2GT/s</a:t>
            </a:r>
          </a:p>
          <a:p>
            <a:pPr lvl="2">
              <a:spcAft>
                <a:spcPts val="0"/>
              </a:spcAft>
            </a:pPr>
            <a:endParaRPr lang="en-US" sz="1000" dirty="0" smtClean="0"/>
          </a:p>
          <a:p>
            <a:pPr>
              <a:spcAft>
                <a:spcPts val="0"/>
              </a:spcAft>
              <a:buFont typeface="Arial" charset="0"/>
              <a:buChar char="•"/>
            </a:pPr>
            <a:r>
              <a:rPr lang="en-US" sz="2000" b="1" dirty="0" smtClean="0"/>
              <a:t>  Triggering: </a:t>
            </a:r>
            <a:r>
              <a:rPr lang="en-US" sz="2000" b="1" i="1" dirty="0" smtClean="0">
                <a:solidFill>
                  <a:srgbClr val="0000FF"/>
                </a:solidFill>
              </a:rPr>
              <a:t>(Won’t miss the elusive events)</a:t>
            </a:r>
            <a:r>
              <a:rPr lang="en-US" sz="2000" dirty="0" smtClean="0"/>
              <a:t> </a:t>
            </a:r>
          </a:p>
          <a:p>
            <a:pPr lvl="2">
              <a:spcAft>
                <a:spcPts val="0"/>
              </a:spcAft>
            </a:pPr>
            <a:r>
              <a:rPr lang="en-US" b="1" dirty="0" smtClean="0">
                <a:solidFill>
                  <a:srgbClr val="00B050"/>
                </a:solidFill>
              </a:rPr>
              <a:t>2 GHz trigger sequencer </a:t>
            </a:r>
            <a:r>
              <a:rPr lang="en-US" dirty="0" smtClean="0"/>
              <a:t>- capture events at full speed that other LAs miss</a:t>
            </a:r>
          </a:p>
          <a:p>
            <a:pPr lvl="2">
              <a:spcAft>
                <a:spcPts val="0"/>
              </a:spcAft>
            </a:pPr>
            <a:r>
              <a:rPr lang="en-US" b="1" dirty="0" smtClean="0">
                <a:solidFill>
                  <a:srgbClr val="00B050"/>
                </a:solidFill>
              </a:rPr>
              <a:t>Burst trigger function</a:t>
            </a:r>
            <a:r>
              <a:rPr lang="en-US" b="1" dirty="0" smtClean="0"/>
              <a:t> </a:t>
            </a:r>
            <a:r>
              <a:rPr lang="en-US" dirty="0" smtClean="0"/>
              <a:t>captures entire data burst of 8 on DDR2/3 systems</a:t>
            </a:r>
          </a:p>
          <a:p>
            <a:pPr lvl="2">
              <a:spcAft>
                <a:spcPts val="0"/>
              </a:spcAft>
            </a:pPr>
            <a:endParaRPr lang="en-US" sz="1000" b="1" dirty="0" smtClean="0">
              <a:solidFill>
                <a:srgbClr val="00B050"/>
              </a:solidFill>
            </a:endParaRPr>
          </a:p>
          <a:p>
            <a:pPr>
              <a:spcAft>
                <a:spcPts val="0"/>
              </a:spcAft>
              <a:buFont typeface="Arial" charset="0"/>
              <a:buChar char="•"/>
            </a:pPr>
            <a:r>
              <a:rPr lang="en-US" sz="2000" b="1" dirty="0" smtClean="0"/>
              <a:t>  Timing speed</a:t>
            </a:r>
            <a:r>
              <a:rPr lang="en-US" sz="2000" dirty="0" smtClean="0"/>
              <a:t>: </a:t>
            </a:r>
            <a:r>
              <a:rPr lang="en-US" sz="2000" b="1" i="1" dirty="0" smtClean="0">
                <a:solidFill>
                  <a:srgbClr val="0000FF"/>
                </a:solidFill>
              </a:rPr>
              <a:t>(Resolution with memory depth)</a:t>
            </a:r>
          </a:p>
          <a:p>
            <a:pPr lvl="2">
              <a:spcAft>
                <a:spcPts val="0"/>
              </a:spcAft>
            </a:pPr>
            <a:r>
              <a:rPr lang="en-US" dirty="0" smtClean="0"/>
              <a:t>2 GHz timing and transitional timing full channel (up to 100 M deep)</a:t>
            </a:r>
          </a:p>
          <a:p>
            <a:pPr lvl="2">
              <a:spcAft>
                <a:spcPts val="0"/>
              </a:spcAft>
            </a:pPr>
            <a:r>
              <a:rPr lang="en-US" dirty="0" smtClean="0"/>
              <a:t>4 GHz timing and transitional timing half channel (up to 200 M deep)</a:t>
            </a:r>
          </a:p>
          <a:p>
            <a:pPr lvl="2">
              <a:spcAft>
                <a:spcPts val="0"/>
              </a:spcAft>
            </a:pPr>
            <a:r>
              <a:rPr lang="en-US" b="1" dirty="0" smtClean="0">
                <a:solidFill>
                  <a:srgbClr val="00B050"/>
                </a:solidFill>
              </a:rPr>
              <a:t>8 GHz timing and transitional timing quarter channel (up to 400 M deep) </a:t>
            </a:r>
            <a:r>
              <a:rPr lang="en-US" dirty="0" smtClean="0"/>
              <a:t> </a:t>
            </a:r>
            <a:endParaRPr lang="en-US" b="1" dirty="0" smtClean="0">
              <a:solidFill>
                <a:srgbClr val="00B050"/>
              </a:solidFill>
            </a:endParaRPr>
          </a:p>
        </p:txBody>
      </p:sp>
      <p:pic>
        <p:nvPicPr>
          <p:cNvPr id="4103" name="Picture 10" descr="16962A_1_2008Dec2008.jpg"/>
          <p:cNvPicPr>
            <a:picLocks noChangeAspect="1"/>
          </p:cNvPicPr>
          <p:nvPr/>
        </p:nvPicPr>
        <p:blipFill>
          <a:blip r:embed="rId3" cstate="print"/>
          <a:srcRect/>
          <a:stretch>
            <a:fillRect/>
          </a:stretch>
        </p:blipFill>
        <p:spPr bwMode="auto">
          <a:xfrm>
            <a:off x="7483256" y="304798"/>
            <a:ext cx="1511306" cy="1118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When does customers invest to DDR measurement equipments?</a:t>
            </a:r>
            <a:endParaRPr kumimoji="1" lang="ja-JP" altLang="en-US"/>
          </a:p>
        </p:txBody>
      </p:sp>
      <p:grpSp>
        <p:nvGrpSpPr>
          <p:cNvPr id="4" name="グループ化 18"/>
          <p:cNvGrpSpPr>
            <a:grpSpLocks/>
          </p:cNvGrpSpPr>
          <p:nvPr/>
        </p:nvGrpSpPr>
        <p:grpSpPr bwMode="auto">
          <a:xfrm>
            <a:off x="214313" y="2532088"/>
            <a:ext cx="1636712" cy="966747"/>
            <a:chOff x="428596" y="2765256"/>
            <a:chExt cx="1636583" cy="966636"/>
          </a:xfrm>
        </p:grpSpPr>
        <p:sp>
          <p:nvSpPr>
            <p:cNvPr id="5" name="テキスト ボックス 9"/>
            <p:cNvSpPr txBox="1">
              <a:spLocks noChangeArrowheads="1"/>
            </p:cNvSpPr>
            <p:nvPr/>
          </p:nvSpPr>
          <p:spPr bwMode="auto">
            <a:xfrm>
              <a:off x="428596" y="2765256"/>
              <a:ext cx="994105" cy="523160"/>
            </a:xfrm>
            <a:prstGeom prst="rect">
              <a:avLst/>
            </a:prstGeom>
            <a:noFill/>
            <a:ln w="9525">
              <a:noFill/>
              <a:miter lim="800000"/>
              <a:headEnd/>
              <a:tailEnd/>
            </a:ln>
          </p:spPr>
          <p:txBody>
            <a:bodyPr wrap="none">
              <a:spAutoFit/>
            </a:bodyPr>
            <a:lstStyle/>
            <a:p>
              <a:r>
                <a:rPr lang="en-US" sz="2800" b="1" dirty="0">
                  <a:solidFill>
                    <a:schemeClr val="accent2"/>
                  </a:solidFill>
                  <a:latin typeface="Agilent TT Cond" pitchFamily="34" charset="0"/>
                </a:rPr>
                <a:t>DDR1</a:t>
              </a:r>
            </a:p>
          </p:txBody>
        </p:sp>
        <p:sp>
          <p:nvSpPr>
            <p:cNvPr id="6" name="屈折矢印 13"/>
            <p:cNvSpPr/>
            <p:nvPr/>
          </p:nvSpPr>
          <p:spPr>
            <a:xfrm>
              <a:off x="428596" y="3000139"/>
              <a:ext cx="1636583" cy="731753"/>
            </a:xfrm>
            <a:prstGeom prst="ben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gilent TT Cond" pitchFamily="34" charset="0"/>
              </a:endParaRPr>
            </a:p>
          </p:txBody>
        </p:sp>
      </p:grpSp>
      <p:sp>
        <p:nvSpPr>
          <p:cNvPr id="7" name="テキスト ボックス 10"/>
          <p:cNvSpPr txBox="1"/>
          <p:nvPr/>
        </p:nvSpPr>
        <p:spPr bwMode="auto">
          <a:xfrm>
            <a:off x="2357438" y="1549148"/>
            <a:ext cx="994183" cy="523220"/>
          </a:xfrm>
          <a:prstGeom prst="rect">
            <a:avLst/>
          </a:prstGeom>
          <a:noFill/>
        </p:spPr>
        <p:txBody>
          <a:bodyPr wrap="none">
            <a:spAutoFit/>
          </a:bodyPr>
          <a:lstStyle/>
          <a:p>
            <a:pPr>
              <a:defRPr/>
            </a:pPr>
            <a:r>
              <a:rPr lang="en-US" sz="2800" b="1" dirty="0">
                <a:solidFill>
                  <a:srgbClr val="0070C0"/>
                </a:solidFill>
                <a:latin typeface="Agilent TT Cond" pitchFamily="34" charset="0"/>
                <a:ea typeface="ＭＳ Ｐゴシック" pitchFamily="50" charset="-128"/>
              </a:rPr>
              <a:t>DDR2</a:t>
            </a:r>
          </a:p>
        </p:txBody>
      </p:sp>
      <p:sp>
        <p:nvSpPr>
          <p:cNvPr id="8" name="屈折矢印 14"/>
          <p:cNvSpPr/>
          <p:nvPr/>
        </p:nvSpPr>
        <p:spPr bwMode="auto">
          <a:xfrm>
            <a:off x="2357438" y="1766873"/>
            <a:ext cx="1636712" cy="731837"/>
          </a:xfrm>
          <a:prstGeom prst="bentUpArrow">
            <a:avLst/>
          </a:prstGeom>
          <a:solidFill>
            <a:srgbClr val="0000FF"/>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gilent TT Cond" pitchFamily="34" charset="0"/>
            </a:endParaRPr>
          </a:p>
        </p:txBody>
      </p:sp>
      <p:grpSp>
        <p:nvGrpSpPr>
          <p:cNvPr id="9" name="グループ化 16"/>
          <p:cNvGrpSpPr>
            <a:grpSpLocks/>
          </p:cNvGrpSpPr>
          <p:nvPr/>
        </p:nvGrpSpPr>
        <p:grpSpPr bwMode="auto">
          <a:xfrm>
            <a:off x="4572000" y="629169"/>
            <a:ext cx="1636713" cy="940854"/>
            <a:chOff x="5143130" y="3005694"/>
            <a:chExt cx="1636584" cy="940746"/>
          </a:xfrm>
        </p:grpSpPr>
        <p:sp>
          <p:nvSpPr>
            <p:cNvPr id="10" name="テキスト ボックス 11"/>
            <p:cNvSpPr txBox="1">
              <a:spLocks noChangeArrowheads="1"/>
            </p:cNvSpPr>
            <p:nvPr/>
          </p:nvSpPr>
          <p:spPr bwMode="auto">
            <a:xfrm>
              <a:off x="5143504" y="3005694"/>
              <a:ext cx="994105" cy="523160"/>
            </a:xfrm>
            <a:prstGeom prst="rect">
              <a:avLst/>
            </a:prstGeom>
            <a:noFill/>
            <a:ln w="9525">
              <a:noFill/>
              <a:miter lim="800000"/>
              <a:headEnd/>
              <a:tailEnd/>
            </a:ln>
          </p:spPr>
          <p:txBody>
            <a:bodyPr wrap="none">
              <a:spAutoFit/>
            </a:bodyPr>
            <a:lstStyle/>
            <a:p>
              <a:r>
                <a:rPr lang="en-US" sz="2800" b="1" dirty="0">
                  <a:solidFill>
                    <a:srgbClr val="FF0000"/>
                  </a:solidFill>
                  <a:latin typeface="Agilent TT Cond" pitchFamily="34" charset="0"/>
                </a:rPr>
                <a:t>DDR3</a:t>
              </a:r>
            </a:p>
          </p:txBody>
        </p:sp>
        <p:sp>
          <p:nvSpPr>
            <p:cNvPr id="11" name="屈折矢印 15"/>
            <p:cNvSpPr/>
            <p:nvPr/>
          </p:nvSpPr>
          <p:spPr>
            <a:xfrm>
              <a:off x="5143130" y="3214686"/>
              <a:ext cx="1636584" cy="731754"/>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gilent TT Cond" pitchFamily="34" charset="0"/>
              </a:endParaRPr>
            </a:p>
          </p:txBody>
        </p:sp>
      </p:grpSp>
      <p:sp>
        <p:nvSpPr>
          <p:cNvPr id="12" name="爆発 1 19"/>
          <p:cNvSpPr/>
          <p:nvPr/>
        </p:nvSpPr>
        <p:spPr bwMode="auto">
          <a:xfrm>
            <a:off x="1215737" y="2124060"/>
            <a:ext cx="1141702" cy="628650"/>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ja-JP" sz="1600" b="1" dirty="0" smtClean="0">
                <a:solidFill>
                  <a:srgbClr val="FF0000"/>
                </a:solidFill>
                <a:latin typeface="Agilent TT Cond" pitchFamily="34" charset="0"/>
              </a:rPr>
              <a:t>Invest!!</a:t>
            </a:r>
            <a:endParaRPr lang="en-US" sz="1600" b="1" dirty="0">
              <a:solidFill>
                <a:srgbClr val="FF0000"/>
              </a:solidFill>
              <a:latin typeface="Agilent TT Cond" pitchFamily="34" charset="0"/>
            </a:endParaRPr>
          </a:p>
        </p:txBody>
      </p:sp>
      <p:sp>
        <p:nvSpPr>
          <p:cNvPr id="14" name="テキスト ボックス 29"/>
          <p:cNvSpPr txBox="1">
            <a:spLocks noChangeArrowheads="1"/>
          </p:cNvSpPr>
          <p:nvPr/>
        </p:nvSpPr>
        <p:spPr bwMode="auto">
          <a:xfrm>
            <a:off x="217714" y="3803487"/>
            <a:ext cx="8926286" cy="830997"/>
          </a:xfrm>
          <a:prstGeom prst="rect">
            <a:avLst/>
          </a:prstGeom>
          <a:noFill/>
          <a:ln w="9525">
            <a:noFill/>
            <a:miter lim="800000"/>
            <a:headEnd/>
            <a:tailEnd/>
          </a:ln>
        </p:spPr>
        <p:txBody>
          <a:bodyPr wrap="square">
            <a:spAutoFit/>
          </a:bodyPr>
          <a:lstStyle/>
          <a:p>
            <a:r>
              <a:rPr lang="en-US" altLang="ja-JP" sz="2400" b="1" dirty="0" smtClean="0">
                <a:solidFill>
                  <a:srgbClr val="FF0000"/>
                </a:solidFill>
                <a:latin typeface="Agilent TT Cond" pitchFamily="34" charset="0"/>
              </a:rPr>
              <a:t>The investment are made when there is a disruption in technology.</a:t>
            </a:r>
            <a:endParaRPr lang="en-US" altLang="ja-JP" sz="2400" dirty="0">
              <a:latin typeface="Agilent TT Cond" pitchFamily="34" charset="0"/>
            </a:endParaRPr>
          </a:p>
          <a:p>
            <a:r>
              <a:rPr lang="en-US" sz="2400" dirty="0" smtClean="0">
                <a:latin typeface="Agilent TT Cond" pitchFamily="34" charset="0"/>
              </a:rPr>
              <a:t>In DDR memory, the disruption occurs in between DDR1&amp;2, 2&amp;3.</a:t>
            </a:r>
            <a:endParaRPr lang="en-US" sz="2400" dirty="0">
              <a:latin typeface="Agilent TT Cond" pitchFamily="34" charset="0"/>
            </a:endParaRPr>
          </a:p>
        </p:txBody>
      </p:sp>
      <p:sp>
        <p:nvSpPr>
          <p:cNvPr id="15" name="テキスト ボックス 29"/>
          <p:cNvSpPr txBox="1">
            <a:spLocks noChangeArrowheads="1"/>
          </p:cNvSpPr>
          <p:nvPr/>
        </p:nvSpPr>
        <p:spPr bwMode="auto">
          <a:xfrm>
            <a:off x="785813" y="4778568"/>
            <a:ext cx="8108805" cy="1600438"/>
          </a:xfrm>
          <a:prstGeom prst="rect">
            <a:avLst/>
          </a:prstGeom>
          <a:noFill/>
          <a:ln w="9525">
            <a:noFill/>
            <a:miter lim="800000"/>
            <a:headEnd/>
            <a:tailEnd/>
          </a:ln>
        </p:spPr>
        <p:txBody>
          <a:bodyPr wrap="square">
            <a:spAutoFit/>
          </a:bodyPr>
          <a:lstStyle/>
          <a:p>
            <a:r>
              <a:rPr lang="en-US" altLang="ja-JP" u="sng" dirty="0" smtClean="0">
                <a:latin typeface="Agilent TT Cond" pitchFamily="34" charset="0"/>
              </a:rPr>
              <a:t>Reasoning /Justification for the T&amp;M Equipment Purchases</a:t>
            </a:r>
            <a:endParaRPr lang="en-US" altLang="ja-JP" u="sng" dirty="0">
              <a:latin typeface="Agilent TT Cond" pitchFamily="34" charset="0"/>
            </a:endParaRPr>
          </a:p>
          <a:p>
            <a:endParaRPr lang="en-US" altLang="ja-JP" sz="800" u="sng" dirty="0">
              <a:latin typeface="Agilent TT Cond" pitchFamily="34" charset="0"/>
            </a:endParaRPr>
          </a:p>
          <a:p>
            <a:pPr>
              <a:buFont typeface="Wingdings" pitchFamily="2" charset="2"/>
              <a:buChar char="Ø"/>
            </a:pPr>
            <a:r>
              <a:rPr lang="en-US" altLang="ja-JP" dirty="0" smtClean="0">
                <a:latin typeface="Agilent TT Cond" pitchFamily="34" charset="0"/>
              </a:rPr>
              <a:t> Not enough bandwidth / spec wit the current tool.</a:t>
            </a:r>
            <a:endParaRPr lang="en-US" altLang="ja-JP" dirty="0">
              <a:latin typeface="Agilent TT Cond" pitchFamily="34" charset="0"/>
            </a:endParaRPr>
          </a:p>
          <a:p>
            <a:pPr>
              <a:buFont typeface="Wingdings" pitchFamily="2" charset="2"/>
              <a:buChar char="Ø"/>
            </a:pPr>
            <a:r>
              <a:rPr lang="ja-JP" altLang="en-US">
                <a:latin typeface="Agilent TT Cond" pitchFamily="34" charset="0"/>
              </a:rPr>
              <a:t> </a:t>
            </a:r>
            <a:r>
              <a:rPr lang="en-US" altLang="ja-JP" dirty="0" smtClean="0">
                <a:latin typeface="Agilent TT Cond" pitchFamily="34" charset="0"/>
              </a:rPr>
              <a:t>Possible new troubles.  Need to avoid making the same mistake again…</a:t>
            </a:r>
            <a:endParaRPr lang="en-US" altLang="ja-JP" dirty="0">
              <a:latin typeface="Agilent TT Cond" pitchFamily="34" charset="0"/>
            </a:endParaRPr>
          </a:p>
          <a:p>
            <a:pPr>
              <a:buFont typeface="Wingdings" pitchFamily="2" charset="2"/>
              <a:buChar char="Ø"/>
            </a:pPr>
            <a:r>
              <a:rPr lang="ja-JP" altLang="en-US">
                <a:latin typeface="Agilent TT Cond" pitchFamily="34" charset="0"/>
              </a:rPr>
              <a:t> </a:t>
            </a:r>
            <a:r>
              <a:rPr lang="en-US" altLang="ja-JP" dirty="0" smtClean="0">
                <a:latin typeface="Agilent TT Cond" pitchFamily="34" charset="0"/>
              </a:rPr>
              <a:t>Thus, R&amp;D budget gets allocated, reason to buy new equipments…</a:t>
            </a:r>
            <a:endParaRPr lang="en-US" altLang="ja-JP" dirty="0">
              <a:latin typeface="Agilent TT Cond" pitchFamily="34" charset="0"/>
            </a:endParaRPr>
          </a:p>
          <a:p>
            <a:endParaRPr lang="en-US" dirty="0">
              <a:latin typeface="Agilent TT Cond" pitchFamily="34" charset="0"/>
            </a:endParaRPr>
          </a:p>
        </p:txBody>
      </p:sp>
      <p:sp>
        <p:nvSpPr>
          <p:cNvPr id="16" name="爆発 1 19"/>
          <p:cNvSpPr/>
          <p:nvPr/>
        </p:nvSpPr>
        <p:spPr bwMode="auto">
          <a:xfrm>
            <a:off x="3394364" y="1164633"/>
            <a:ext cx="1141702" cy="628650"/>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ja-JP" sz="1600" b="1" dirty="0" smtClean="0">
                <a:solidFill>
                  <a:srgbClr val="FF0000"/>
                </a:solidFill>
                <a:latin typeface="Agilent TT Cond" pitchFamily="34" charset="0"/>
              </a:rPr>
              <a:t>Invest!!</a:t>
            </a:r>
            <a:endParaRPr lang="en-US" sz="1600" b="1" dirty="0">
              <a:solidFill>
                <a:srgbClr val="FF0000"/>
              </a:solidFill>
              <a:latin typeface="Agilent TT Cond" pitchFamily="34" charset="0"/>
            </a:endParaRPr>
          </a:p>
        </p:txBody>
      </p:sp>
      <p:sp>
        <p:nvSpPr>
          <p:cNvPr id="18" name="Down Arrow 17"/>
          <p:cNvSpPr/>
          <p:nvPr/>
        </p:nvSpPr>
        <p:spPr>
          <a:xfrm rot="16200000">
            <a:off x="5792352" y="1707435"/>
            <a:ext cx="337127" cy="140186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爆発 1 19"/>
          <p:cNvSpPr/>
          <p:nvPr/>
        </p:nvSpPr>
        <p:spPr bwMode="auto">
          <a:xfrm>
            <a:off x="6439091" y="1701104"/>
            <a:ext cx="1141702" cy="628650"/>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ja-JP" sz="1600" b="1" dirty="0" smtClean="0">
                <a:solidFill>
                  <a:srgbClr val="FF0000"/>
                </a:solidFill>
                <a:latin typeface="Agilent TT Cond" pitchFamily="34" charset="0"/>
              </a:rPr>
              <a:t>Invest!!</a:t>
            </a:r>
            <a:endParaRPr lang="en-US" sz="1600" b="1" dirty="0">
              <a:solidFill>
                <a:srgbClr val="FF0000"/>
              </a:solidFill>
              <a:latin typeface="Agilent TT Cond" pitchFamily="34" charset="0"/>
            </a:endParaRPr>
          </a:p>
        </p:txBody>
      </p:sp>
      <p:sp>
        <p:nvSpPr>
          <p:cNvPr id="20" name="テキスト ボックス 11"/>
          <p:cNvSpPr txBox="1">
            <a:spLocks noChangeArrowheads="1"/>
          </p:cNvSpPr>
          <p:nvPr/>
        </p:nvSpPr>
        <p:spPr bwMode="auto">
          <a:xfrm>
            <a:off x="7264778" y="2145129"/>
            <a:ext cx="1359668" cy="523220"/>
          </a:xfrm>
          <a:prstGeom prst="rect">
            <a:avLst/>
          </a:prstGeom>
          <a:noFill/>
          <a:ln w="9525">
            <a:noFill/>
            <a:miter lim="800000"/>
            <a:headEnd/>
            <a:tailEnd/>
          </a:ln>
        </p:spPr>
        <p:txBody>
          <a:bodyPr wrap="none">
            <a:spAutoFit/>
          </a:bodyPr>
          <a:lstStyle/>
          <a:p>
            <a:r>
              <a:rPr lang="en-US" sz="2800" b="1" dirty="0" smtClean="0">
                <a:solidFill>
                  <a:srgbClr val="339933"/>
                </a:solidFill>
                <a:latin typeface="Agilent TT Cond" pitchFamily="34" charset="0"/>
              </a:rPr>
              <a:t>LPDDR2</a:t>
            </a:r>
            <a:endParaRPr lang="en-US" sz="2800" b="1" dirty="0">
              <a:solidFill>
                <a:srgbClr val="339933"/>
              </a:solidFill>
              <a:latin typeface="Agilent TT Cond" pitchFamily="34" charset="0"/>
            </a:endParaRPr>
          </a:p>
        </p:txBody>
      </p:sp>
      <p:sp>
        <p:nvSpPr>
          <p:cNvPr id="21" name="テキスト ボックス 9"/>
          <p:cNvSpPr txBox="1">
            <a:spLocks noChangeArrowheads="1"/>
          </p:cNvSpPr>
          <p:nvPr/>
        </p:nvSpPr>
        <p:spPr bwMode="auto">
          <a:xfrm>
            <a:off x="44486" y="2841245"/>
            <a:ext cx="1611339" cy="461665"/>
          </a:xfrm>
          <a:prstGeom prst="rect">
            <a:avLst/>
          </a:prstGeom>
          <a:noFill/>
          <a:ln w="9525">
            <a:noFill/>
            <a:miter lim="800000"/>
            <a:headEnd/>
            <a:tailEnd/>
          </a:ln>
        </p:spPr>
        <p:txBody>
          <a:bodyPr wrap="none">
            <a:spAutoFit/>
          </a:bodyPr>
          <a:lstStyle/>
          <a:p>
            <a:r>
              <a:rPr lang="en-US" sz="2400" b="1" dirty="0" smtClean="0">
                <a:latin typeface="Agilent TT Cond" pitchFamily="34" charset="0"/>
              </a:rPr>
              <a:t>~ 400MT/s</a:t>
            </a:r>
            <a:endParaRPr lang="en-US" sz="2400" b="1" dirty="0">
              <a:latin typeface="Agilent TT Cond" pitchFamily="34" charset="0"/>
            </a:endParaRPr>
          </a:p>
        </p:txBody>
      </p:sp>
      <p:sp>
        <p:nvSpPr>
          <p:cNvPr id="22" name="テキスト ボックス 10"/>
          <p:cNvSpPr txBox="1"/>
          <p:nvPr/>
        </p:nvSpPr>
        <p:spPr bwMode="auto">
          <a:xfrm>
            <a:off x="2170187" y="1858310"/>
            <a:ext cx="1611339" cy="461665"/>
          </a:xfrm>
          <a:prstGeom prst="rect">
            <a:avLst/>
          </a:prstGeom>
          <a:noFill/>
        </p:spPr>
        <p:txBody>
          <a:bodyPr wrap="none">
            <a:spAutoFit/>
          </a:bodyPr>
          <a:lstStyle/>
          <a:p>
            <a:pPr>
              <a:defRPr/>
            </a:pPr>
            <a:r>
              <a:rPr lang="en-US" sz="2400" b="1" dirty="0" smtClean="0">
                <a:latin typeface="Agilent TT Cond" pitchFamily="34" charset="0"/>
                <a:ea typeface="ＭＳ Ｐゴシック" pitchFamily="50" charset="-128"/>
              </a:rPr>
              <a:t>~ 800MT/s</a:t>
            </a:r>
            <a:endParaRPr lang="en-US" sz="2400" b="1" dirty="0">
              <a:latin typeface="Agilent TT Cond" pitchFamily="34" charset="0"/>
              <a:ea typeface="ＭＳ Ｐゴシック" pitchFamily="50" charset="-128"/>
            </a:endParaRPr>
          </a:p>
        </p:txBody>
      </p:sp>
      <p:sp>
        <p:nvSpPr>
          <p:cNvPr id="23" name="テキスト ボックス 11"/>
          <p:cNvSpPr txBox="1">
            <a:spLocks noChangeArrowheads="1"/>
          </p:cNvSpPr>
          <p:nvPr/>
        </p:nvSpPr>
        <p:spPr bwMode="auto">
          <a:xfrm>
            <a:off x="4271906" y="929622"/>
            <a:ext cx="1754006" cy="461665"/>
          </a:xfrm>
          <a:prstGeom prst="rect">
            <a:avLst/>
          </a:prstGeom>
          <a:noFill/>
          <a:ln w="9525">
            <a:noFill/>
            <a:miter lim="800000"/>
            <a:headEnd/>
            <a:tailEnd/>
          </a:ln>
        </p:spPr>
        <p:txBody>
          <a:bodyPr wrap="none">
            <a:spAutoFit/>
          </a:bodyPr>
          <a:lstStyle/>
          <a:p>
            <a:r>
              <a:rPr lang="en-US" sz="2400" b="1" dirty="0" smtClean="0">
                <a:latin typeface="Agilent TT Cond" pitchFamily="34" charset="0"/>
              </a:rPr>
              <a:t>~ 2133MT/s</a:t>
            </a:r>
            <a:endParaRPr lang="en-US" sz="2400" b="1" dirty="0">
              <a:latin typeface="Agilent TT Cond" pitchFamily="34" charset="0"/>
            </a:endParaRPr>
          </a:p>
        </p:txBody>
      </p:sp>
      <p:sp>
        <p:nvSpPr>
          <p:cNvPr id="24" name="テキスト ボックス 11"/>
          <p:cNvSpPr txBox="1">
            <a:spLocks noChangeArrowheads="1"/>
          </p:cNvSpPr>
          <p:nvPr/>
        </p:nvSpPr>
        <p:spPr bwMode="auto">
          <a:xfrm>
            <a:off x="7277834" y="2463000"/>
            <a:ext cx="1677062" cy="461665"/>
          </a:xfrm>
          <a:prstGeom prst="rect">
            <a:avLst/>
          </a:prstGeom>
          <a:noFill/>
          <a:ln w="9525">
            <a:noFill/>
            <a:miter lim="800000"/>
            <a:headEnd/>
            <a:tailEnd/>
          </a:ln>
        </p:spPr>
        <p:txBody>
          <a:bodyPr wrap="none">
            <a:spAutoFit/>
          </a:bodyPr>
          <a:lstStyle/>
          <a:p>
            <a:r>
              <a:rPr lang="en-US" sz="2400" b="1" dirty="0" smtClean="0">
                <a:latin typeface="Agilent TT Cond" pitchFamily="34" charset="0"/>
              </a:rPr>
              <a:t>~1067MT/s</a:t>
            </a:r>
            <a:endParaRPr lang="en-US" sz="2400" b="1" dirty="0">
              <a:latin typeface="Agilent TT Cond" pitchFamily="34" charset="0"/>
            </a:endParaRPr>
          </a:p>
        </p:txBody>
      </p:sp>
      <p:sp>
        <p:nvSpPr>
          <p:cNvPr id="26" name="Rectangle 25"/>
          <p:cNvSpPr/>
          <p:nvPr/>
        </p:nvSpPr>
        <p:spPr>
          <a:xfrm rot="20160070">
            <a:off x="1361162" y="2850659"/>
            <a:ext cx="2520241" cy="461665"/>
          </a:xfrm>
          <a:prstGeom prst="rect">
            <a:avLst/>
          </a:prstGeom>
          <a:noFill/>
        </p:spPr>
        <p:txBody>
          <a:bodyPr wrap="none" lIns="91440" tIns="45720" rIns="91440" bIns="45720">
            <a:spAutoFit/>
          </a:bodyPr>
          <a:lstStyle/>
          <a:p>
            <a:pPr algn="ctr"/>
            <a:r>
              <a:rPr lang="en-US" altLang="ja-JP"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gilent TT Cond" pitchFamily="34" charset="0"/>
              </a:rPr>
              <a:t>Need More Speed!</a:t>
            </a:r>
            <a:endParaRPr lang="en-US" altLang="ja-JP"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gilent TT Cond" pitchFamily="34" charset="0"/>
            </a:endParaRPr>
          </a:p>
        </p:txBody>
      </p:sp>
      <p:sp>
        <p:nvSpPr>
          <p:cNvPr id="28" name="Rectangle 27"/>
          <p:cNvSpPr/>
          <p:nvPr/>
        </p:nvSpPr>
        <p:spPr>
          <a:xfrm rot="20160070">
            <a:off x="3684478" y="1553695"/>
            <a:ext cx="2613844" cy="830997"/>
          </a:xfrm>
          <a:prstGeom prst="rect">
            <a:avLst/>
          </a:prstGeom>
          <a:noFill/>
        </p:spPr>
        <p:txBody>
          <a:bodyPr wrap="square" lIns="91440" tIns="45720" rIns="91440" bIns="45720">
            <a:spAutoFit/>
          </a:bodyPr>
          <a:lstStyle/>
          <a:p>
            <a:pPr algn="ctr"/>
            <a:r>
              <a:rPr lang="en-US" altLang="ja-JP"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gilent TT Cond" pitchFamily="34" charset="0"/>
              </a:rPr>
              <a:t>Need More Speed @ Less Power!</a:t>
            </a:r>
            <a:endParaRPr lang="en-US" altLang="ja-JP"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gilent TT Cond" pitchFamily="34" charset="0"/>
            </a:endParaRPr>
          </a:p>
        </p:txBody>
      </p:sp>
      <p:sp>
        <p:nvSpPr>
          <p:cNvPr id="29" name="Rectangle 28"/>
          <p:cNvSpPr/>
          <p:nvPr/>
        </p:nvSpPr>
        <p:spPr>
          <a:xfrm rot="649945">
            <a:off x="5717929" y="2770327"/>
            <a:ext cx="2613844" cy="461665"/>
          </a:xfrm>
          <a:prstGeom prst="rect">
            <a:avLst/>
          </a:prstGeom>
          <a:noFill/>
        </p:spPr>
        <p:txBody>
          <a:bodyPr wrap="square" lIns="91440" tIns="45720" rIns="91440" bIns="45720">
            <a:spAutoFit/>
          </a:bodyPr>
          <a:lstStyle/>
          <a:p>
            <a:pPr algn="ctr"/>
            <a:r>
              <a:rPr lang="en-US" altLang="ja-JP"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gilent TT Cond" pitchFamily="34" charset="0"/>
              </a:rPr>
              <a:t>Need to be GREEN</a:t>
            </a:r>
            <a:endParaRPr lang="en-US" altLang="ja-JP"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gilent TT Cond" pitchFamily="34" charset="0"/>
            </a:endParaRPr>
          </a:p>
        </p:txBody>
      </p:sp>
      <p:sp>
        <p:nvSpPr>
          <p:cNvPr id="30"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Typical Configuration</a:t>
            </a:r>
            <a:endParaRPr kumimoji="1" lang="ja-JP" altLang="en-US"/>
          </a:p>
        </p:txBody>
      </p:sp>
      <p:sp>
        <p:nvSpPr>
          <p:cNvPr id="13" name="Text Placeholder 10"/>
          <p:cNvSpPr txBox="1">
            <a:spLocks/>
          </p:cNvSpPr>
          <p:nvPr/>
        </p:nvSpPr>
        <p:spPr bwMode="black">
          <a:xfrm>
            <a:off x="227838" y="934326"/>
            <a:ext cx="4270248" cy="331152"/>
          </a:xfrm>
          <a:prstGeom prst="rect">
            <a:avLst/>
          </a:prstGeom>
          <a:solidFill>
            <a:srgbClr val="0099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anchor="t"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5000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Agilent TT Cond" pitchFamily="34" charset="0"/>
                <a:cs typeface="Arial" pitchFamily="34" charset="0"/>
              </a:rPr>
              <a:t>Computer DIMM Config</a:t>
            </a:r>
            <a:endParaRPr kumimoji="0" lang="en-US" sz="1800" b="1" i="0" u="none" strike="noStrike" kern="0" cap="none" spc="0" normalizeH="0" baseline="0" noProof="0" dirty="0">
              <a:ln>
                <a:noFill/>
              </a:ln>
              <a:solidFill>
                <a:srgbClr val="FFFFFF"/>
              </a:solidFill>
              <a:effectLst/>
              <a:uLnTx/>
              <a:uFillTx/>
              <a:latin typeface="Agilent TT Cond" pitchFamily="34" charset="0"/>
              <a:cs typeface="Arial" pitchFamily="34" charset="0"/>
            </a:endParaRPr>
          </a:p>
        </p:txBody>
      </p:sp>
      <p:graphicFrame>
        <p:nvGraphicFramePr>
          <p:cNvPr id="14" name="Content Placeholder 5"/>
          <p:cNvGraphicFramePr>
            <a:graphicFrameLocks noGrp="1"/>
          </p:cNvGraphicFramePr>
          <p:nvPr>
            <p:ph sz="half" idx="4294967295"/>
          </p:nvPr>
        </p:nvGraphicFramePr>
        <p:xfrm>
          <a:off x="227838" y="1278750"/>
          <a:ext cx="4270375" cy="2066880"/>
        </p:xfrm>
        <a:graphic>
          <a:graphicData uri="http://schemas.openxmlformats.org/drawingml/2006/table">
            <a:tbl>
              <a:tblPr firstRow="1" bandRow="1"/>
              <a:tblGrid>
                <a:gridCol w="869442"/>
                <a:gridCol w="1988820"/>
                <a:gridCol w="240030"/>
                <a:gridCol w="1172083"/>
              </a:tblGrid>
              <a:tr h="180927">
                <a:tc>
                  <a:txBody>
                    <a:bodyPr/>
                    <a:lstStyle>
                      <a:defPPr>
                        <a:defRPr lang="en-US"/>
                      </a:defPPr>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r>
                        <a:rPr lang="en-US" sz="1600" b="1" dirty="0" smtClean="0"/>
                        <a:t>Model</a:t>
                      </a:r>
                      <a:endParaRPr lang="en-US" sz="1600" b="1" dirty="0"/>
                    </a:p>
                  </a:txBody>
                  <a:tcPr marL="36000" marR="36000" marT="36000" marB="360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c>
                  <a:txBody>
                    <a:bodyPr/>
                    <a:lstStyle>
                      <a:defPPr>
                        <a:defRPr lang="en-US"/>
                      </a:defPPr>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r>
                        <a:rPr lang="en-US" sz="1600" b="1" dirty="0" smtClean="0"/>
                        <a:t>Description</a:t>
                      </a:r>
                      <a:endParaRPr lang="en-US" sz="1600" b="1" dirty="0"/>
                    </a:p>
                  </a:txBody>
                  <a:tcPr marL="36000" marR="36000" marT="36000" marB="360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c>
                  <a:txBody>
                    <a:bodyPr/>
                    <a:lstStyle>
                      <a:defPPr>
                        <a:defRPr lang="en-US"/>
                      </a:defPPr>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r>
                        <a:rPr lang="en-US" sz="1600" b="1" dirty="0" smtClean="0"/>
                        <a:t>#</a:t>
                      </a:r>
                      <a:endParaRPr lang="en-US" sz="1600" b="1" dirty="0"/>
                    </a:p>
                  </a:txBody>
                  <a:tcPr marL="36000" marR="36000" marT="36000" marB="360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c>
                  <a:txBody>
                    <a:bodyPr/>
                    <a:lstStyle>
                      <a:defPPr>
                        <a:defRPr lang="en-US"/>
                      </a:defPPr>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r>
                        <a:rPr lang="en-US" sz="1600" b="1" dirty="0" smtClean="0"/>
                        <a:t>Price</a:t>
                      </a:r>
                      <a:endParaRPr lang="en-US" sz="1600" b="1" dirty="0"/>
                    </a:p>
                  </a:txBody>
                  <a:tcPr marL="36000" marR="36000" marT="36000" marB="360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r>
              <a:tr h="180927">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16902B</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6 slot mainframe</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US" sz="1600" b="0" dirty="0" smtClean="0">
                          <a:latin typeface="Agilent TT Cond" pitchFamily="34" charset="0"/>
                          <a:cs typeface="Arial" pitchFamily="34" charset="0"/>
                        </a:rPr>
                        <a:t>$19,343</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r>
              <a:tr h="273059">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16962A</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68-ch</a:t>
                      </a:r>
                      <a:r>
                        <a:rPr lang="en-US" sz="1600" b="0" baseline="0" dirty="0" smtClean="0">
                          <a:latin typeface="Agilent TT Cond" pitchFamily="34" charset="0"/>
                          <a:cs typeface="Arial" pitchFamily="34" charset="0"/>
                        </a:rPr>
                        <a:t> 2Gb/s state LA module – 4M</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4</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US" sz="1600" b="0" dirty="0" smtClean="0">
                          <a:latin typeface="Agilent TT Cond" pitchFamily="34" charset="0"/>
                          <a:cs typeface="Arial" pitchFamily="34" charset="0"/>
                        </a:rPr>
                        <a:t>$39,355 *4</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r>
              <a:tr h="273059">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FPS/</a:t>
                      </a:r>
                    </a:p>
                    <a:p>
                      <a:r>
                        <a:rPr lang="en-US" sz="1600" b="0" dirty="0" smtClean="0">
                          <a:latin typeface="Agilent TT Cond" pitchFamily="34" charset="0"/>
                          <a:cs typeface="Arial" pitchFamily="34" charset="0"/>
                        </a:rPr>
                        <a:t>Nexus</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DDR3 1600 Interposer</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US" sz="1600" b="0" dirty="0" smtClean="0">
                          <a:latin typeface="Agilent TT Cond" pitchFamily="34" charset="0"/>
                          <a:cs typeface="Arial" pitchFamily="34" charset="0"/>
                        </a:rPr>
                        <a:t>~$40,000</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r>
              <a:tr h="180927">
                <a:tc gridSpan="3">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Total</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hMerge="1">
                  <a:txBody>
                    <a:bodyPr/>
                    <a:lstStyle/>
                    <a:p>
                      <a:endParaRPr lang="en-US" sz="1200" dirty="0"/>
                    </a:p>
                  </a:txBody>
                  <a:tcPr/>
                </a:tc>
                <a:tc hMerge="1">
                  <a:txBody>
                    <a:bodyPr/>
                    <a:lstStyle/>
                    <a:p>
                      <a:endParaRPr lang="en-US" sz="1200" dirty="0"/>
                    </a:p>
                  </a:txBody>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US" sz="1600" b="0" dirty="0" smtClean="0">
                          <a:solidFill>
                            <a:srgbClr val="0000FF"/>
                          </a:solidFill>
                          <a:latin typeface="Agilent TT Cond" pitchFamily="34" charset="0"/>
                          <a:cs typeface="Arial" pitchFamily="34" charset="0"/>
                        </a:rPr>
                        <a:t>$216,763</a:t>
                      </a:r>
                      <a:endParaRPr lang="en-US" sz="1600" b="0" dirty="0">
                        <a:solidFill>
                          <a:srgbClr val="0000FF"/>
                        </a:solidFill>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r>
            </a:tbl>
          </a:graphicData>
        </a:graphic>
      </p:graphicFrame>
      <p:sp>
        <p:nvSpPr>
          <p:cNvPr id="16" name="Text Placeholder 10"/>
          <p:cNvSpPr txBox="1">
            <a:spLocks/>
          </p:cNvSpPr>
          <p:nvPr/>
        </p:nvSpPr>
        <p:spPr bwMode="black">
          <a:xfrm>
            <a:off x="4647438" y="933456"/>
            <a:ext cx="4270248" cy="331152"/>
          </a:xfrm>
          <a:prstGeom prst="rect">
            <a:avLst/>
          </a:prstGeom>
          <a:solidFill>
            <a:srgbClr val="0099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anchor="t" anchorCtr="0" compatLnSpc="1">
            <a:prstTxWarp prst="textNoShape">
              <a:avLst/>
            </a:prstTxWarp>
            <a:normAutofit/>
          </a:bodyPr>
          <a:lstStyle/>
          <a:p>
            <a:pPr marL="0" marR="0" lvl="0" indent="0" algn="ctr" defTabSz="914400" eaLnBrk="0" fontAlgn="auto" latinLnBrk="0" hangingPunct="0">
              <a:lnSpc>
                <a:spcPct val="100000"/>
              </a:lnSpc>
              <a:spcBef>
                <a:spcPts val="0"/>
              </a:spcBef>
              <a:spcAft>
                <a:spcPct val="5000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Agilent TT Cond" pitchFamily="34" charset="0"/>
                <a:cs typeface="Arial" pitchFamily="34" charset="0"/>
              </a:rPr>
              <a:t>Embedded BGA Probe Config</a:t>
            </a:r>
            <a:endParaRPr kumimoji="0" lang="en-US" sz="1800" b="1" i="0" u="none" strike="noStrike" kern="0" cap="none" spc="0" normalizeH="0" baseline="0" noProof="0" dirty="0">
              <a:ln>
                <a:noFill/>
              </a:ln>
              <a:solidFill>
                <a:srgbClr val="FFFFFF"/>
              </a:solidFill>
              <a:effectLst/>
              <a:uLnTx/>
              <a:uFillTx/>
              <a:latin typeface="Agilent TT Cond" pitchFamily="34" charset="0"/>
              <a:cs typeface="Arial" pitchFamily="34" charset="0"/>
            </a:endParaRPr>
          </a:p>
        </p:txBody>
      </p:sp>
      <p:graphicFrame>
        <p:nvGraphicFramePr>
          <p:cNvPr id="17" name="Content Placeholder 5"/>
          <p:cNvGraphicFramePr>
            <a:graphicFrameLocks noGrp="1"/>
          </p:cNvGraphicFramePr>
          <p:nvPr>
            <p:ph sz="half" idx="4294967295"/>
          </p:nvPr>
        </p:nvGraphicFramePr>
        <p:xfrm>
          <a:off x="4647438" y="1277880"/>
          <a:ext cx="4270375" cy="2323620"/>
        </p:xfrm>
        <a:graphic>
          <a:graphicData uri="http://schemas.openxmlformats.org/drawingml/2006/table">
            <a:tbl>
              <a:tblPr firstRow="1" bandRow="1"/>
              <a:tblGrid>
                <a:gridCol w="1056132"/>
                <a:gridCol w="1760220"/>
                <a:gridCol w="228600"/>
                <a:gridCol w="1225423"/>
              </a:tblGrid>
              <a:tr h="246120">
                <a:tc>
                  <a:txBody>
                    <a:bodyPr/>
                    <a:lstStyle>
                      <a:defPPr>
                        <a:defRPr lang="en-US"/>
                      </a:defPPr>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r>
                        <a:rPr lang="en-US" sz="1600" b="1" dirty="0" smtClean="0">
                          <a:latin typeface="Agilent TT Cond" pitchFamily="34" charset="0"/>
                        </a:rPr>
                        <a:t>Model</a:t>
                      </a:r>
                      <a:endParaRPr lang="en-US" sz="1600" b="1" dirty="0">
                        <a:latin typeface="Agilent TT Cond"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c>
                  <a:txBody>
                    <a:bodyPr/>
                    <a:lstStyle>
                      <a:defPPr>
                        <a:defRPr lang="en-US"/>
                      </a:defPPr>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r>
                        <a:rPr lang="en-US" sz="1600" b="1" dirty="0" smtClean="0">
                          <a:latin typeface="Agilent TT Cond" pitchFamily="34" charset="0"/>
                        </a:rPr>
                        <a:t>Description</a:t>
                      </a:r>
                      <a:endParaRPr lang="en-US" sz="1600" b="1" dirty="0">
                        <a:latin typeface="Agilent TT Cond"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c>
                  <a:txBody>
                    <a:bodyPr/>
                    <a:lstStyle>
                      <a:defPPr>
                        <a:defRPr lang="en-US"/>
                      </a:defPPr>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r>
                        <a:rPr lang="en-US" sz="1600" b="1" dirty="0" smtClean="0">
                          <a:latin typeface="Agilent TT Cond" pitchFamily="34" charset="0"/>
                        </a:rPr>
                        <a:t>#</a:t>
                      </a:r>
                      <a:endParaRPr lang="en-US" sz="1600" b="1" dirty="0">
                        <a:latin typeface="Agilent TT Cond"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c>
                  <a:txBody>
                    <a:bodyPr/>
                    <a:lstStyle>
                      <a:defPPr>
                        <a:defRPr lang="en-US"/>
                      </a:defPPr>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r>
                        <a:rPr lang="en-US" sz="1600" b="1" dirty="0" smtClean="0">
                          <a:latin typeface="Agilent TT Cond" pitchFamily="34" charset="0"/>
                        </a:rPr>
                        <a:t>Price</a:t>
                      </a:r>
                      <a:endParaRPr lang="en-US" sz="1600" b="1" dirty="0">
                        <a:latin typeface="Agilent TT Cond"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r>
              <a:tr h="279326">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16902B</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6 slot mainframe</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US" altLang="ja-JP" sz="1600" b="0" dirty="0" smtClean="0">
                          <a:latin typeface="Agilent TT Cond" pitchFamily="34" charset="0"/>
                          <a:cs typeface="Arial" pitchFamily="34" charset="0"/>
                        </a:rPr>
                        <a:t>$19,343</a:t>
                      </a:r>
                      <a:endParaRPr lang="en-US" altLang="ja-JP"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r>
              <a:tr h="500580">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16962A</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68-ch</a:t>
                      </a:r>
                      <a:r>
                        <a:rPr lang="en-US" sz="1600" b="0" baseline="0" dirty="0" smtClean="0">
                          <a:latin typeface="Agilent TT Cond" pitchFamily="34" charset="0"/>
                          <a:cs typeface="Arial" pitchFamily="34" charset="0"/>
                        </a:rPr>
                        <a:t> 2Gb/s state LA module – 4M</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2</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US" altLang="ja-JP" sz="1600" b="0" dirty="0" smtClean="0">
                          <a:latin typeface="Agilent TT Cond" pitchFamily="34" charset="0"/>
                          <a:cs typeface="Arial" pitchFamily="34" charset="0"/>
                        </a:rPr>
                        <a:t>$39,355 </a:t>
                      </a:r>
                      <a:r>
                        <a:rPr lang="en-US" sz="1600" b="0" dirty="0" smtClean="0">
                          <a:latin typeface="Agilent TT Cond" pitchFamily="34" charset="0"/>
                          <a:cs typeface="Arial" pitchFamily="34" charset="0"/>
                        </a:rPr>
                        <a:t>*2</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r>
              <a:tr h="500580">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W363xA</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DDR3 BGA probe</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US" sz="1600" b="0" dirty="0" smtClean="0">
                          <a:latin typeface="Agilent TT Cond" pitchFamily="34" charset="0"/>
                          <a:cs typeface="Arial" pitchFamily="34" charset="0"/>
                        </a:rPr>
                        <a:t>$722</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r>
              <a:tr h="279326">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E5845/7A</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DDR3 BGA ZIF</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US" sz="1600" b="0" dirty="0" smtClean="0">
                          <a:latin typeface="Agilent TT Cond" pitchFamily="34" charset="0"/>
                          <a:cs typeface="Arial" pitchFamily="34" charset="0"/>
                        </a:rPr>
                        <a:t>$1,290</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r>
              <a:tr h="279326">
                <a:tc gridSpan="3">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Total</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hMerge="1">
                  <a:txBody>
                    <a:bodyPr/>
                    <a:lstStyle/>
                    <a:p>
                      <a:endParaRPr lang="en-US" sz="1200" dirty="0"/>
                    </a:p>
                  </a:txBody>
                  <a:tcPr/>
                </a:tc>
                <a:tc hMerge="1">
                  <a:txBody>
                    <a:bodyPr/>
                    <a:lstStyle/>
                    <a:p>
                      <a:endParaRPr lang="en-US" sz="1200" dirty="0"/>
                    </a:p>
                  </a:txBody>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US" sz="1600" b="0" dirty="0" smtClean="0">
                          <a:solidFill>
                            <a:srgbClr val="0000FF"/>
                          </a:solidFill>
                          <a:latin typeface="Agilent TT Cond" pitchFamily="34" charset="0"/>
                          <a:cs typeface="Arial" pitchFamily="34" charset="0"/>
                        </a:rPr>
                        <a:t>$100,065</a:t>
                      </a:r>
                      <a:endParaRPr lang="en-US" sz="1600" b="0" dirty="0">
                        <a:solidFill>
                          <a:srgbClr val="0000FF"/>
                        </a:solidFill>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r>
            </a:tbl>
          </a:graphicData>
        </a:graphic>
      </p:graphicFrame>
      <p:sp>
        <p:nvSpPr>
          <p:cNvPr id="18" name="Text Placeholder 10"/>
          <p:cNvSpPr txBox="1">
            <a:spLocks/>
          </p:cNvSpPr>
          <p:nvPr/>
        </p:nvSpPr>
        <p:spPr bwMode="black">
          <a:xfrm>
            <a:off x="225552" y="3657609"/>
            <a:ext cx="4270248" cy="338772"/>
          </a:xfrm>
          <a:prstGeom prst="rect">
            <a:avLst/>
          </a:prstGeom>
          <a:solidFill>
            <a:srgbClr val="0099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5000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Agilent TT Cond" pitchFamily="34" charset="0"/>
                <a:cs typeface="Arial" pitchFamily="34" charset="0"/>
              </a:rPr>
              <a:t>Minimum Viable Config </a:t>
            </a:r>
            <a:r>
              <a:rPr kumimoji="0" lang="en-US" sz="1600" b="1" i="0" u="none" strike="noStrike" kern="0" cap="none" spc="0" normalizeH="0" baseline="0" noProof="0" dirty="0" smtClean="0">
                <a:ln>
                  <a:noFill/>
                </a:ln>
                <a:solidFill>
                  <a:srgbClr val="FFFFFF"/>
                </a:solidFill>
                <a:effectLst/>
                <a:uLnTx/>
                <a:uFillTx/>
                <a:latin typeface="Agilent TT Cond" pitchFamily="34" charset="0"/>
                <a:cs typeface="Arial" pitchFamily="34" charset="0"/>
              </a:rPr>
              <a:t>(add &amp; </a:t>
            </a:r>
            <a:r>
              <a:rPr kumimoji="0" lang="en-US" sz="1600" b="1" i="0" u="none" strike="noStrike" kern="0" cap="none" spc="0" normalizeH="0" baseline="0" noProof="0" dirty="0" err="1" smtClean="0">
                <a:ln>
                  <a:noFill/>
                </a:ln>
                <a:solidFill>
                  <a:srgbClr val="FFFFFF"/>
                </a:solidFill>
                <a:effectLst/>
                <a:uLnTx/>
                <a:uFillTx/>
                <a:latin typeface="Agilent TT Cond" pitchFamily="34" charset="0"/>
                <a:cs typeface="Arial" pitchFamily="34" charset="0"/>
              </a:rPr>
              <a:t>cmd</a:t>
            </a:r>
            <a:r>
              <a:rPr kumimoji="0" lang="en-US" sz="1600" b="1" i="0" u="none" strike="noStrike" kern="0" cap="none" spc="0" normalizeH="0" baseline="0" noProof="0" dirty="0" smtClean="0">
                <a:ln>
                  <a:noFill/>
                </a:ln>
                <a:solidFill>
                  <a:srgbClr val="FFFFFF"/>
                </a:solidFill>
                <a:effectLst/>
                <a:uLnTx/>
                <a:uFillTx/>
                <a:latin typeface="Agilent TT Cond" pitchFamily="34" charset="0"/>
                <a:cs typeface="Arial" pitchFamily="34" charset="0"/>
              </a:rPr>
              <a:t> only)</a:t>
            </a:r>
            <a:endParaRPr kumimoji="0" lang="en-US" sz="1800" b="1" i="0" u="none" strike="noStrike" kern="0" cap="none" spc="0" normalizeH="0" baseline="0" noProof="0" dirty="0">
              <a:ln>
                <a:noFill/>
              </a:ln>
              <a:solidFill>
                <a:srgbClr val="FFFFFF"/>
              </a:solidFill>
              <a:effectLst/>
              <a:uLnTx/>
              <a:uFillTx/>
              <a:latin typeface="Agilent TT Cond" pitchFamily="34" charset="0"/>
              <a:cs typeface="Arial" pitchFamily="34" charset="0"/>
            </a:endParaRPr>
          </a:p>
        </p:txBody>
      </p:sp>
      <p:graphicFrame>
        <p:nvGraphicFramePr>
          <p:cNvPr id="19" name="Content Placeholder 5"/>
          <p:cNvGraphicFramePr>
            <a:graphicFrameLocks noGrp="1"/>
          </p:cNvGraphicFramePr>
          <p:nvPr>
            <p:ph sz="half" idx="4294967295"/>
          </p:nvPr>
        </p:nvGraphicFramePr>
        <p:xfrm>
          <a:off x="225552" y="4055373"/>
          <a:ext cx="4270375" cy="2138880"/>
        </p:xfrm>
        <a:graphic>
          <a:graphicData uri="http://schemas.openxmlformats.org/drawingml/2006/table">
            <a:tbl>
              <a:tblPr firstRow="1" bandRow="1"/>
              <a:tblGrid>
                <a:gridCol w="968547"/>
                <a:gridCol w="1972011"/>
                <a:gridCol w="320040"/>
                <a:gridCol w="1009777"/>
              </a:tblGrid>
              <a:tr h="172496">
                <a:tc>
                  <a:txBody>
                    <a:bodyPr/>
                    <a:lstStyle>
                      <a:defPPr>
                        <a:defRPr lang="en-US"/>
                      </a:defPPr>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r>
                        <a:rPr lang="en-US" sz="1600" b="1" dirty="0" smtClean="0">
                          <a:latin typeface="Agilent TT Cond" pitchFamily="34" charset="0"/>
                        </a:rPr>
                        <a:t>Model</a:t>
                      </a:r>
                      <a:endParaRPr lang="en-US" sz="1600" b="1" dirty="0">
                        <a:latin typeface="Agilent TT Cond"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c>
                  <a:txBody>
                    <a:bodyPr/>
                    <a:lstStyle>
                      <a:defPPr>
                        <a:defRPr lang="en-US"/>
                      </a:defPPr>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r>
                        <a:rPr lang="en-US" sz="1600" b="1" dirty="0" smtClean="0">
                          <a:latin typeface="Agilent TT Cond" pitchFamily="34" charset="0"/>
                        </a:rPr>
                        <a:t>Description</a:t>
                      </a:r>
                      <a:endParaRPr lang="en-US" sz="1600" b="1" dirty="0">
                        <a:latin typeface="Agilent TT Cond"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c>
                  <a:txBody>
                    <a:bodyPr/>
                    <a:lstStyle>
                      <a:defPPr>
                        <a:defRPr lang="en-US"/>
                      </a:defPPr>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r>
                        <a:rPr lang="en-US" sz="1600" b="1" dirty="0" smtClean="0">
                          <a:latin typeface="Agilent TT Cond" pitchFamily="34" charset="0"/>
                        </a:rPr>
                        <a:t>#</a:t>
                      </a:r>
                      <a:endParaRPr lang="en-US" sz="1600" b="1" dirty="0">
                        <a:latin typeface="Agilent TT Cond"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c>
                  <a:txBody>
                    <a:bodyPr/>
                    <a:lstStyle>
                      <a:defPPr>
                        <a:defRPr lang="en-US"/>
                      </a:defPPr>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r>
                        <a:rPr lang="en-US" sz="1600" b="1" dirty="0" smtClean="0">
                          <a:latin typeface="Agilent TT Cond" pitchFamily="34" charset="0"/>
                        </a:rPr>
                        <a:t>Price</a:t>
                      </a:r>
                      <a:endParaRPr lang="en-US" sz="1600" b="1" dirty="0">
                        <a:latin typeface="Agilent TT Cond"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CC"/>
                    </a:solidFill>
                  </a:tcPr>
                </a:tc>
              </a:tr>
              <a:tr h="172496">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16902B</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6 slot mainframe</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US" altLang="ja-JP" sz="1600" b="0" dirty="0" smtClean="0">
                          <a:latin typeface="Agilent TT Cond" pitchFamily="34" charset="0"/>
                          <a:cs typeface="Arial" pitchFamily="34" charset="0"/>
                        </a:rPr>
                        <a:t>$19,343</a:t>
                      </a:r>
                      <a:endParaRPr lang="en-US" altLang="ja-JP"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r>
              <a:tr h="305668">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16962A</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68-ch</a:t>
                      </a:r>
                      <a:r>
                        <a:rPr lang="en-US" sz="1600" b="0" baseline="0" dirty="0" smtClean="0">
                          <a:latin typeface="Agilent TT Cond" pitchFamily="34" charset="0"/>
                          <a:cs typeface="Arial" pitchFamily="34" charset="0"/>
                        </a:rPr>
                        <a:t> 2Gb/s state LA module – 4M</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US" altLang="ja-JP" sz="1600" b="0" dirty="0" smtClean="0">
                          <a:latin typeface="Agilent TT Cond" pitchFamily="34" charset="0"/>
                          <a:cs typeface="Arial" pitchFamily="34" charset="0"/>
                        </a:rPr>
                        <a:t>$39,355 </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r>
              <a:tr h="172496">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W363xA</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DDR3 BGA probe</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US" sz="1600" b="0" dirty="0" smtClean="0">
                          <a:latin typeface="Agilent TT Cond" pitchFamily="34" charset="0"/>
                          <a:cs typeface="Arial" pitchFamily="34" charset="0"/>
                        </a:rPr>
                        <a:t>$722</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r>
              <a:tr h="172496">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E5845/7A</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DDR3</a:t>
                      </a:r>
                      <a:r>
                        <a:rPr lang="en-US" sz="1600" b="0" baseline="0" dirty="0" smtClean="0">
                          <a:latin typeface="Agilent TT Cond" pitchFamily="34" charset="0"/>
                          <a:cs typeface="Arial" pitchFamily="34" charset="0"/>
                        </a:rPr>
                        <a:t> BGA ZIF</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1</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US" sz="1600" b="0" dirty="0" smtClean="0">
                          <a:latin typeface="Agilent TT Cond" pitchFamily="34" charset="0"/>
                          <a:cs typeface="Arial" pitchFamily="34" charset="0"/>
                        </a:rPr>
                        <a:t>$1,290</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r>
              <a:tr h="172496">
                <a:tc gridSpan="3">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r>
                        <a:rPr lang="en-US" sz="1600" b="0" dirty="0" smtClean="0">
                          <a:latin typeface="Agilent TT Cond" pitchFamily="34" charset="0"/>
                          <a:cs typeface="Arial" pitchFamily="34" charset="0"/>
                        </a:rPr>
                        <a:t>Total</a:t>
                      </a:r>
                      <a:endParaRPr lang="en-US" sz="1600" b="0" dirty="0">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hMerge="1">
                  <a:txBody>
                    <a:bodyPr/>
                    <a:lstStyle/>
                    <a:p>
                      <a:endParaRPr lang="en-US" sz="1200" dirty="0"/>
                    </a:p>
                  </a:txBody>
                  <a:tcPr/>
                </a:tc>
                <a:tc hMerge="1">
                  <a:txBody>
                    <a:bodyPr/>
                    <a:lstStyle/>
                    <a:p>
                      <a:endParaRPr lang="en-US" sz="1200" dirty="0"/>
                    </a:p>
                  </a:txBody>
                  <a:tcPr/>
                </a:tc>
                <a:tc>
                  <a:txBody>
                    <a:bodyPr/>
                    <a:lstStyle>
                      <a:defPPr>
                        <a:defRPr lang="en-US"/>
                      </a:defPPr>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US" sz="1600" b="0" dirty="0" smtClean="0">
                          <a:solidFill>
                            <a:srgbClr val="0000FF"/>
                          </a:solidFill>
                          <a:latin typeface="Agilent TT Cond" pitchFamily="34" charset="0"/>
                          <a:cs typeface="Arial" pitchFamily="34" charset="0"/>
                        </a:rPr>
                        <a:t>$60,710</a:t>
                      </a:r>
                      <a:endParaRPr lang="en-US" sz="1600" b="0" dirty="0">
                        <a:solidFill>
                          <a:srgbClr val="0000FF"/>
                        </a:solidFill>
                        <a:latin typeface="Agilent TT Cond" pitchFamily="34" charset="0"/>
                        <a:cs typeface="Arial" pitchFamily="34" charset="0"/>
                      </a:endParaRPr>
                    </a:p>
                  </a:txBody>
                  <a:tcPr marL="36000" marR="36000" marT="36000" marB="360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r>
            </a:tbl>
          </a:graphicData>
        </a:graphic>
      </p:graphicFrame>
      <p:sp>
        <p:nvSpPr>
          <p:cNvPr id="22"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Sales Tool and Summary:</a:t>
            </a:r>
            <a:endParaRPr kumimoji="1" lang="ja-JP" altLang="en-US"/>
          </a:p>
        </p:txBody>
      </p:sp>
      <p:sp>
        <p:nvSpPr>
          <p:cNvPr id="3" name="Content Placeholder 2"/>
          <p:cNvSpPr>
            <a:spLocks noGrp="1"/>
          </p:cNvSpPr>
          <p:nvPr>
            <p:ph idx="1"/>
          </p:nvPr>
        </p:nvSpPr>
        <p:spPr/>
        <p:txBody>
          <a:bodyPr>
            <a:normAutofit/>
          </a:bodyPr>
          <a:lstStyle/>
          <a:p>
            <a:pPr lvl="1"/>
            <a:r>
              <a:rPr kumimoji="1" lang="en-US" altLang="ja-JP"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DDRs are everywhere.  </a:t>
            </a:r>
            <a:r>
              <a:rPr kumimoji="1" lang="en-US" altLang="ja-JP" sz="2400" dirty="0" smtClean="0"/>
              <a:t>The investment timing is now due to emerging DDR3 / LPDDR2 needs.  Being </a:t>
            </a:r>
            <a:r>
              <a:rPr kumimoji="1" lang="en-US" altLang="ja-JP"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“Green”</a:t>
            </a:r>
            <a:r>
              <a:rPr kumimoji="1" lang="en-US" altLang="ja-JP" sz="2800" b="1" dirty="0" smtClean="0"/>
              <a:t> </a:t>
            </a:r>
            <a:r>
              <a:rPr kumimoji="1" lang="en-US" altLang="ja-JP" sz="2400" dirty="0" smtClean="0"/>
              <a:t>is the key word.</a:t>
            </a:r>
          </a:p>
          <a:p>
            <a:pPr lvl="1"/>
            <a:endParaRPr kumimoji="1" lang="en-US" altLang="ja-JP" sz="2400" dirty="0" smtClean="0"/>
          </a:p>
          <a:p>
            <a:pPr lvl="1"/>
            <a:r>
              <a:rPr kumimoji="1" lang="en-US" altLang="ja-JP" sz="2400" dirty="0" smtClean="0"/>
              <a:t>The competition is the </a:t>
            </a:r>
            <a:r>
              <a:rPr kumimoji="1" lang="en-US" altLang="ja-JP"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cust realizing the solution is available </a:t>
            </a:r>
            <a:r>
              <a:rPr kumimoji="1" lang="en-US" altLang="ja-JP" sz="2400" dirty="0" smtClean="0"/>
              <a:t>in the market, then Tektronix.</a:t>
            </a:r>
          </a:p>
          <a:p>
            <a:pPr lvl="1"/>
            <a:endParaRPr kumimoji="1" lang="en-US" altLang="ja-JP" sz="2400" dirty="0" smtClean="0"/>
          </a:p>
          <a:p>
            <a:pPr lvl="1"/>
            <a:r>
              <a:rPr kumimoji="1" lang="en-US" altLang="ja-JP" sz="2400" dirty="0" smtClean="0"/>
              <a:t>Know the </a:t>
            </a:r>
            <a:r>
              <a:rPr kumimoji="1" lang="en-US" altLang="ja-JP"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technology</a:t>
            </a:r>
            <a:r>
              <a:rPr kumimoji="1" lang="en-US" altLang="ja-JP" sz="2400" dirty="0" smtClean="0"/>
              <a:t> and </a:t>
            </a:r>
            <a:r>
              <a:rPr kumimoji="1" lang="en-US" altLang="ja-JP"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terms</a:t>
            </a:r>
            <a:r>
              <a:rPr kumimoji="1" lang="en-US" altLang="ja-JP" sz="2400" dirty="0" smtClean="0"/>
              <a:t>.  Qualify the cust with key terms and offline demo.  If one is the “potential cust”, </a:t>
            </a:r>
            <a:r>
              <a:rPr kumimoji="1" lang="en-US" altLang="ja-JP"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they will react </a:t>
            </a:r>
            <a:r>
              <a:rPr kumimoji="1" lang="en-US" altLang="ja-JP" sz="2400" dirty="0" smtClean="0"/>
              <a:t>to our material.</a:t>
            </a:r>
          </a:p>
          <a:p>
            <a:pPr lvl="1"/>
            <a:endParaRPr kumimoji="1" lang="ja-JP" altLang="en-US" sz="2400"/>
          </a:p>
        </p:txBody>
      </p:sp>
      <p:sp>
        <p:nvSpPr>
          <p:cNvPr id="4"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Division Experts and Contacts:</a:t>
            </a:r>
            <a:endParaRPr kumimoji="1" lang="ja-JP" altLang="en-US"/>
          </a:p>
        </p:txBody>
      </p:sp>
      <p:sp>
        <p:nvSpPr>
          <p:cNvPr id="3" name="Content Placeholder 2"/>
          <p:cNvSpPr>
            <a:spLocks noGrp="1"/>
          </p:cNvSpPr>
          <p:nvPr>
            <p:ph idx="1"/>
          </p:nvPr>
        </p:nvSpPr>
        <p:spPr/>
        <p:txBody>
          <a:bodyPr/>
          <a:lstStyle/>
          <a:p>
            <a:pPr lvl="1"/>
            <a:r>
              <a:rPr kumimoji="1" lang="en-US" altLang="ja-JP" b="1" dirty="0" smtClean="0"/>
              <a:t>Business Development Managers</a:t>
            </a:r>
          </a:p>
          <a:p>
            <a:pPr lvl="2"/>
            <a:r>
              <a:rPr kumimoji="1" lang="en-US" altLang="ja-JP" b="1" dirty="0" smtClean="0">
                <a:solidFill>
                  <a:srgbClr val="0000FF"/>
                </a:solidFill>
              </a:rPr>
              <a:t>West Sales Region	Taku Furuta (522-8979)</a:t>
            </a:r>
          </a:p>
          <a:p>
            <a:pPr lvl="2"/>
            <a:r>
              <a:rPr kumimoji="1" lang="en-US" altLang="ja-JP" b="1" dirty="0" smtClean="0">
                <a:solidFill>
                  <a:srgbClr val="0000FF"/>
                </a:solidFill>
              </a:rPr>
              <a:t>East Sales Region 	Brad Frieden (590-2011)</a:t>
            </a:r>
          </a:p>
          <a:p>
            <a:pPr lvl="2">
              <a:buNone/>
            </a:pPr>
            <a:endParaRPr kumimoji="1" lang="en-US" altLang="ja-JP" dirty="0" smtClean="0"/>
          </a:p>
          <a:p>
            <a:pPr lvl="1"/>
            <a:r>
              <a:rPr kumimoji="1" lang="en-US" altLang="ja-JP" b="1" dirty="0" smtClean="0"/>
              <a:t>Division Application Experts</a:t>
            </a:r>
          </a:p>
          <a:p>
            <a:pPr lvl="2"/>
            <a:r>
              <a:rPr kumimoji="1" lang="en-US" altLang="ja-JP" b="1" dirty="0" smtClean="0">
                <a:solidFill>
                  <a:srgbClr val="0000FF"/>
                </a:solidFill>
              </a:rPr>
              <a:t>DDR			Jim Majewski (PME), Jennie </a:t>
            </a:r>
            <a:r>
              <a:rPr kumimoji="1" lang="en-US" altLang="ja-JP" b="1" dirty="0" err="1" smtClean="0">
                <a:solidFill>
                  <a:srgbClr val="0000FF"/>
                </a:solidFill>
              </a:rPr>
              <a:t>Grosslight</a:t>
            </a:r>
            <a:r>
              <a:rPr kumimoji="1" lang="en-US" altLang="ja-JP" b="1" dirty="0" smtClean="0">
                <a:solidFill>
                  <a:srgbClr val="0000FF"/>
                </a:solidFill>
              </a:rPr>
              <a:t> (Tech Mktg)</a:t>
            </a:r>
          </a:p>
          <a:p>
            <a:pPr lvl="2"/>
            <a:r>
              <a:rPr kumimoji="1" lang="en-US" altLang="ja-JP" dirty="0" smtClean="0"/>
              <a:t>FPGA		Judith Smith (PME), Denny Deboer (Tech Mktg)</a:t>
            </a:r>
          </a:p>
          <a:p>
            <a:pPr lvl="2"/>
            <a:r>
              <a:rPr kumimoji="1" lang="en-US" altLang="ja-JP" dirty="0" smtClean="0"/>
              <a:t>PCI Express		Yenyi Fu (PME), Alex Bailes (Tech Mktg)</a:t>
            </a:r>
          </a:p>
          <a:p>
            <a:pPr lvl="2"/>
            <a:r>
              <a:rPr kumimoji="1" lang="en-US" altLang="ja-JP" dirty="0" smtClean="0"/>
              <a:t>MIPI/DigRF		Yenyi Fu (PME), Denny Deboer (Tech Mktg)</a:t>
            </a:r>
          </a:p>
          <a:p>
            <a:pPr lvl="2"/>
            <a:r>
              <a:rPr kumimoji="1" lang="en-US" altLang="ja-JP" dirty="0" smtClean="0"/>
              <a:t>HDMI		Judith Smith (PME), Allie </a:t>
            </a:r>
            <a:r>
              <a:rPr kumimoji="1" lang="en-US" altLang="ja-JP" dirty="0" err="1" smtClean="0"/>
              <a:t>Schirmer</a:t>
            </a:r>
            <a:r>
              <a:rPr kumimoji="1" lang="ja-JP" altLang="en-US" smtClean="0"/>
              <a:t> </a:t>
            </a:r>
            <a:r>
              <a:rPr kumimoji="1" lang="en-US" altLang="ja-JP" dirty="0" smtClean="0"/>
              <a:t>(Tech Mktg)</a:t>
            </a:r>
          </a:p>
        </p:txBody>
      </p:sp>
      <p:pic>
        <p:nvPicPr>
          <p:cNvPr id="3074" name="Picture 2"/>
          <p:cNvPicPr>
            <a:picLocks noChangeAspect="1" noChangeArrowheads="1"/>
          </p:cNvPicPr>
          <p:nvPr/>
        </p:nvPicPr>
        <p:blipFill>
          <a:blip r:embed="rId2" cstate="print"/>
          <a:srcRect/>
          <a:stretch>
            <a:fillRect/>
          </a:stretch>
        </p:blipFill>
        <p:spPr bwMode="auto">
          <a:xfrm>
            <a:off x="5886042" y="1254033"/>
            <a:ext cx="1233465" cy="1491343"/>
          </a:xfrm>
          <a:prstGeom prst="rect">
            <a:avLst/>
          </a:prstGeom>
          <a:noFill/>
          <a:ln w="9525">
            <a:noFill/>
            <a:miter lim="800000"/>
            <a:headEnd/>
            <a:tailEnd/>
          </a:ln>
          <a:effectLst>
            <a:outerShdw blurRad="203200" dist="177800" dir="2700000" sx="101000" sy="101000" algn="tl" rotWithShape="0">
              <a:prstClr val="black">
                <a:alpha val="40000"/>
              </a:prstClr>
            </a:outerShdw>
          </a:effectLst>
        </p:spPr>
      </p:pic>
      <p:pic>
        <p:nvPicPr>
          <p:cNvPr id="5" name="Picture 2"/>
          <p:cNvPicPr>
            <a:picLocks noChangeAspect="1" noChangeArrowheads="1"/>
          </p:cNvPicPr>
          <p:nvPr/>
        </p:nvPicPr>
        <p:blipFill>
          <a:blip r:embed="rId3" cstate="print"/>
          <a:srcRect/>
          <a:stretch>
            <a:fillRect/>
          </a:stretch>
        </p:blipFill>
        <p:spPr bwMode="auto">
          <a:xfrm>
            <a:off x="7519850" y="1249680"/>
            <a:ext cx="1188721" cy="1474208"/>
          </a:xfrm>
          <a:prstGeom prst="rect">
            <a:avLst/>
          </a:prstGeom>
          <a:noFill/>
          <a:ln w="9525">
            <a:noFill/>
            <a:miter lim="800000"/>
            <a:headEnd/>
            <a:tailEnd/>
          </a:ln>
          <a:effectLst>
            <a:outerShdw blurRad="215900" dist="177800" dir="2700000" algn="tl" rotWithShape="0">
              <a:prstClr val="black">
                <a:alpha val="40000"/>
              </a:prstClr>
            </a:outerShdw>
          </a:effectLst>
        </p:spPr>
      </p:pic>
      <p:sp>
        <p:nvSpPr>
          <p:cNvPr id="6"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Backup</a:t>
            </a:r>
            <a:endParaRPr kumimoji="1" lang="ja-JP" altLang="en-US"/>
          </a:p>
        </p:txBody>
      </p:sp>
      <p:sp>
        <p:nvSpPr>
          <p:cNvPr id="3" name="Content Placeholder 2"/>
          <p:cNvSpPr>
            <a:spLocks noGrp="1"/>
          </p:cNvSpPr>
          <p:nvPr>
            <p:ph idx="1"/>
          </p:nvPr>
        </p:nvSpPr>
        <p:spPr/>
        <p:txBody>
          <a:bodyPr/>
          <a:lstStyle/>
          <a:p>
            <a:endParaRPr kumimoji="1" lang="ja-JP" altLang="en-US"/>
          </a:p>
        </p:txBody>
      </p:sp>
      <p:sp>
        <p:nvSpPr>
          <p:cNvPr id="4"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228600" y="2240280"/>
            <a:ext cx="8475922" cy="1956396"/>
          </a:xfrm>
          <a:prstGeom prst="rect">
            <a:avLst/>
          </a:prstGeom>
          <a:solidFill>
            <a:schemeClr val="bg1">
              <a:lumMod val="95000"/>
            </a:schemeClr>
          </a:solidFill>
          <a:ln w="57150" cap="flat" cmpd="sng" algn="ctr">
            <a:solidFill>
              <a:schemeClr val="accent5">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gilent TT Cond" pitchFamily="34" charset="0"/>
            </a:endParaRPr>
          </a:p>
        </p:txBody>
      </p:sp>
      <p:sp>
        <p:nvSpPr>
          <p:cNvPr id="2" name="Title 1"/>
          <p:cNvSpPr>
            <a:spLocks noGrp="1"/>
          </p:cNvSpPr>
          <p:nvPr>
            <p:ph type="title"/>
          </p:nvPr>
        </p:nvSpPr>
        <p:spPr>
          <a:xfrm>
            <a:off x="159495" y="274638"/>
            <a:ext cx="8718694" cy="792162"/>
          </a:xfrm>
        </p:spPr>
        <p:txBody>
          <a:bodyPr/>
          <a:lstStyle/>
          <a:p>
            <a:pPr algn="l"/>
            <a:r>
              <a:rPr lang="en-US" sz="3600" b="1" dirty="0" smtClean="0">
                <a:solidFill>
                  <a:schemeClr val="tx1"/>
                </a:solidFill>
              </a:rPr>
              <a:t>Tektronix</a:t>
            </a:r>
            <a:br>
              <a:rPr lang="en-US" sz="3600" b="1" dirty="0" smtClean="0">
                <a:solidFill>
                  <a:schemeClr val="tx1"/>
                </a:solidFill>
              </a:rPr>
            </a:br>
            <a:r>
              <a:rPr lang="en-US" b="1" dirty="0" smtClean="0">
                <a:solidFill>
                  <a:schemeClr val="accent1">
                    <a:lumMod val="75000"/>
                  </a:schemeClr>
                </a:solidFill>
              </a:rPr>
              <a:t>Logic Analyzer Competition</a:t>
            </a:r>
            <a:r>
              <a:rPr lang="en-US" sz="3600" b="1" dirty="0" smtClean="0">
                <a:solidFill>
                  <a:schemeClr val="tx1"/>
                </a:solidFill>
              </a:rPr>
              <a:t/>
            </a:r>
            <a:br>
              <a:rPr lang="en-US" sz="3600" b="1" dirty="0" smtClean="0">
                <a:solidFill>
                  <a:schemeClr val="tx1"/>
                </a:solidFill>
              </a:rPr>
            </a:br>
            <a:endParaRPr lang="en-US" sz="3600" b="1" dirty="0"/>
          </a:p>
        </p:txBody>
      </p:sp>
      <p:sp>
        <p:nvSpPr>
          <p:cNvPr id="4" name="Slide Number Placeholder 3"/>
          <p:cNvSpPr>
            <a:spLocks noGrp="1"/>
          </p:cNvSpPr>
          <p:nvPr>
            <p:ph type="sldNum" sz="quarter" idx="4294967295"/>
          </p:nvPr>
        </p:nvSpPr>
        <p:spPr>
          <a:xfrm>
            <a:off x="228600" y="6638925"/>
            <a:ext cx="614363" cy="152400"/>
          </a:xfrm>
          <a:prstGeom prst="rect">
            <a:avLst/>
          </a:prstGeom>
        </p:spPr>
        <p:txBody>
          <a:bodyPr/>
          <a:lstStyle/>
          <a:p>
            <a:pPr algn="l" rtl="0" eaLnBrk="0" fontAlgn="base" hangingPunct="0">
              <a:spcBef>
                <a:spcPct val="0"/>
              </a:spcBef>
              <a:spcAft>
                <a:spcPct val="0"/>
              </a:spcAft>
            </a:pPr>
            <a:r>
              <a:rPr lang="en-US" sz="800" kern="1200" smtClean="0">
                <a:solidFill>
                  <a:srgbClr val="FFFFFF"/>
                </a:solidFill>
              </a:rPr>
              <a:t>Page </a:t>
            </a:r>
            <a:fld id="{124DB70C-ED06-4D3D-824E-1B4CBC8CB530}" type="slidenum">
              <a:rPr lang="en-US" sz="800" kern="1200" smtClean="0">
                <a:solidFill>
                  <a:srgbClr val="FFFFFF"/>
                </a:solidFill>
              </a:rPr>
              <a:pPr algn="l" rtl="0" eaLnBrk="0" fontAlgn="base" hangingPunct="0">
                <a:spcBef>
                  <a:spcPct val="0"/>
                </a:spcBef>
                <a:spcAft>
                  <a:spcPct val="0"/>
                </a:spcAft>
              </a:pPr>
              <a:t>54</a:t>
            </a:fld>
            <a:endParaRPr lang="en-US" sz="800" kern="1200">
              <a:solidFill>
                <a:srgbClr val="FFFFFF"/>
              </a:solidFill>
            </a:endParaRPr>
          </a:p>
        </p:txBody>
      </p:sp>
      <p:pic>
        <p:nvPicPr>
          <p:cNvPr id="9" name="Picture 2" descr="http://www.tek.com/images/imagewidget/tla7000/tla7000-side-thumb.jpg"/>
          <p:cNvPicPr>
            <a:picLocks noChangeAspect="1" noChangeArrowheads="1"/>
          </p:cNvPicPr>
          <p:nvPr/>
        </p:nvPicPr>
        <p:blipFill>
          <a:blip r:embed="rId2" cstate="print"/>
          <a:srcRect/>
          <a:stretch>
            <a:fillRect/>
          </a:stretch>
        </p:blipFill>
        <p:spPr bwMode="auto">
          <a:xfrm>
            <a:off x="7926646" y="363808"/>
            <a:ext cx="683954" cy="854942"/>
          </a:xfrm>
          <a:prstGeom prst="rect">
            <a:avLst/>
          </a:prstGeom>
          <a:noFill/>
        </p:spPr>
      </p:pic>
      <p:pic>
        <p:nvPicPr>
          <p:cNvPr id="10" name="Picture 4" descr="http://www.tek.com/images/imagewidget/tla7000/tla7000-lrg.jpg"/>
          <p:cNvPicPr>
            <a:picLocks noChangeAspect="1" noChangeArrowheads="1"/>
          </p:cNvPicPr>
          <p:nvPr/>
        </p:nvPicPr>
        <p:blipFill>
          <a:blip r:embed="rId3" cstate="print"/>
          <a:srcRect/>
          <a:stretch>
            <a:fillRect/>
          </a:stretch>
        </p:blipFill>
        <p:spPr bwMode="auto">
          <a:xfrm>
            <a:off x="5800544" y="228600"/>
            <a:ext cx="1791976" cy="1337295"/>
          </a:xfrm>
          <a:prstGeom prst="rect">
            <a:avLst/>
          </a:prstGeom>
          <a:noFill/>
        </p:spPr>
      </p:pic>
      <p:sp>
        <p:nvSpPr>
          <p:cNvPr id="11" name="TextBox 10"/>
          <p:cNvSpPr txBox="1"/>
          <p:nvPr/>
        </p:nvSpPr>
        <p:spPr>
          <a:xfrm>
            <a:off x="5105400" y="304800"/>
            <a:ext cx="926857" cy="369332"/>
          </a:xfrm>
          <a:prstGeom prst="rect">
            <a:avLst/>
          </a:prstGeom>
          <a:noFill/>
        </p:spPr>
        <p:txBody>
          <a:bodyPr wrap="none" rtlCol="0">
            <a:spAutoFit/>
          </a:bodyPr>
          <a:lstStyle/>
          <a:p>
            <a:r>
              <a:rPr lang="en-US" sz="1800" dirty="0" smtClean="0">
                <a:latin typeface="Agilent TT Cond" pitchFamily="34" charset="0"/>
              </a:rPr>
              <a:t>TLA 700</a:t>
            </a:r>
            <a:endParaRPr lang="en-US" sz="1800" dirty="0">
              <a:latin typeface="Agilent TT Cond" pitchFamily="34" charset="0"/>
            </a:endParaRPr>
          </a:p>
        </p:txBody>
      </p:sp>
      <p:sp>
        <p:nvSpPr>
          <p:cNvPr id="12" name="TextBox 11"/>
          <p:cNvSpPr txBox="1"/>
          <p:nvPr/>
        </p:nvSpPr>
        <p:spPr>
          <a:xfrm>
            <a:off x="7620000" y="1078468"/>
            <a:ext cx="1098378" cy="369332"/>
          </a:xfrm>
          <a:prstGeom prst="rect">
            <a:avLst/>
          </a:prstGeom>
          <a:noFill/>
        </p:spPr>
        <p:txBody>
          <a:bodyPr wrap="none" rtlCol="0">
            <a:spAutoFit/>
          </a:bodyPr>
          <a:lstStyle/>
          <a:p>
            <a:r>
              <a:rPr lang="en-US" sz="1800" dirty="0" smtClean="0">
                <a:latin typeface="Agilent TT Cond" pitchFamily="34" charset="0"/>
              </a:rPr>
              <a:t>TLA 7BB4</a:t>
            </a:r>
            <a:endParaRPr lang="en-US" sz="1800" dirty="0">
              <a:latin typeface="Agilent TT Cond" pitchFamily="34" charset="0"/>
            </a:endParaRPr>
          </a:p>
        </p:txBody>
      </p:sp>
      <p:sp>
        <p:nvSpPr>
          <p:cNvPr id="13" name="TextBox 12"/>
          <p:cNvSpPr txBox="1"/>
          <p:nvPr/>
        </p:nvSpPr>
        <p:spPr>
          <a:xfrm>
            <a:off x="228600" y="1478280"/>
            <a:ext cx="8578956" cy="715089"/>
          </a:xfrm>
          <a:prstGeom prst="roundRect">
            <a:avLst/>
          </a:prstGeom>
          <a:solidFill>
            <a:srgbClr val="00B050"/>
          </a:solidFill>
        </p:spPr>
        <p:txBody>
          <a:bodyPr wrap="square" rtlCol="0">
            <a:spAutoFit/>
          </a:bodyPr>
          <a:lstStyle/>
          <a:p>
            <a:r>
              <a:rPr lang="en-US" sz="1800" dirty="0" smtClean="0">
                <a:solidFill>
                  <a:schemeClr val="bg1"/>
                </a:solidFill>
                <a:latin typeface="Agilent TT Cond" pitchFamily="34" charset="0"/>
              </a:rPr>
              <a:t>Key Take 	Agilent has won virtually every memory deal we have competed Away		for since the introduction of the 16962A in April 2009</a:t>
            </a:r>
            <a:endParaRPr lang="en-US" sz="1800" dirty="0">
              <a:solidFill>
                <a:schemeClr val="bg1"/>
              </a:solidFill>
              <a:latin typeface="Agilent TT Cond" pitchFamily="34" charset="0"/>
            </a:endParaRPr>
          </a:p>
        </p:txBody>
      </p:sp>
      <p:sp>
        <p:nvSpPr>
          <p:cNvPr id="14" name="TextBox 13"/>
          <p:cNvSpPr txBox="1"/>
          <p:nvPr/>
        </p:nvSpPr>
        <p:spPr>
          <a:xfrm>
            <a:off x="440767" y="2793264"/>
            <a:ext cx="4900701" cy="1323439"/>
          </a:xfrm>
          <a:prstGeom prst="rect">
            <a:avLst/>
          </a:prstGeom>
          <a:noFill/>
          <a:ln>
            <a:noFill/>
          </a:ln>
        </p:spPr>
        <p:txBody>
          <a:bodyPr wrap="none" rtlCol="0">
            <a:spAutoFit/>
          </a:bodyPr>
          <a:lstStyle/>
          <a:p>
            <a:r>
              <a:rPr lang="en-US" sz="1600" b="1" dirty="0" smtClean="0">
                <a:solidFill>
                  <a:schemeClr val="accent1">
                    <a:lumMod val="75000"/>
                  </a:schemeClr>
                </a:solidFill>
                <a:latin typeface="Agilent TT Cond" pitchFamily="34" charset="0"/>
              </a:rPr>
              <a:t>Portfolio of probing options</a:t>
            </a:r>
          </a:p>
          <a:p>
            <a:r>
              <a:rPr lang="en-US" sz="1600" b="1" dirty="0" smtClean="0">
                <a:solidFill>
                  <a:schemeClr val="accent1">
                    <a:lumMod val="75000"/>
                  </a:schemeClr>
                </a:solidFill>
                <a:latin typeface="Agilent TT Cond" pitchFamily="34" charset="0"/>
              </a:rPr>
              <a:t>Reliable data capture  </a:t>
            </a:r>
            <a:r>
              <a:rPr lang="en-US" sz="1200" b="1" dirty="0" smtClean="0">
                <a:latin typeface="Agilent TT Cond" pitchFamily="34" charset="0"/>
              </a:rPr>
              <a:t>(EyeFinder with 5ps x 5mv sample resolution)</a:t>
            </a:r>
          </a:p>
          <a:p>
            <a:r>
              <a:rPr lang="en-US" sz="1600" b="1" dirty="0" smtClean="0">
                <a:solidFill>
                  <a:schemeClr val="accent1">
                    <a:lumMod val="75000"/>
                  </a:schemeClr>
                </a:solidFill>
                <a:latin typeface="Agilent TT Cond" pitchFamily="34" charset="0"/>
              </a:rPr>
              <a:t>Full speed trigger sequence + Burst trigger </a:t>
            </a:r>
          </a:p>
          <a:p>
            <a:r>
              <a:rPr lang="en-US" sz="1600" b="1" dirty="0" smtClean="0">
                <a:solidFill>
                  <a:schemeClr val="accent1">
                    <a:lumMod val="75000"/>
                  </a:schemeClr>
                </a:solidFill>
                <a:latin typeface="Agilent TT Cond" pitchFamily="34" charset="0"/>
              </a:rPr>
              <a:t>Signal integrity insight  </a:t>
            </a:r>
            <a:r>
              <a:rPr lang="en-US" sz="1200" b="1" dirty="0" smtClean="0">
                <a:latin typeface="Agilent TT Cond" pitchFamily="34" charset="0"/>
              </a:rPr>
              <a:t>(Colorized Eyescan, Burstscan)</a:t>
            </a:r>
          </a:p>
          <a:p>
            <a:r>
              <a:rPr lang="en-US" sz="1600" b="1" dirty="0" smtClean="0">
                <a:solidFill>
                  <a:schemeClr val="accent1">
                    <a:lumMod val="75000"/>
                  </a:schemeClr>
                </a:solidFill>
                <a:latin typeface="Agilent TT Cond" pitchFamily="34" charset="0"/>
              </a:rPr>
              <a:t>Data to Insight  </a:t>
            </a:r>
            <a:r>
              <a:rPr lang="en-US" sz="1200" b="1" dirty="0" smtClean="0">
                <a:latin typeface="Agilent TT Cond" pitchFamily="34" charset="0"/>
              </a:rPr>
              <a:t>(Decoder, Compliance, Performance) </a:t>
            </a:r>
          </a:p>
        </p:txBody>
      </p:sp>
      <p:sp>
        <p:nvSpPr>
          <p:cNvPr id="15" name="TextBox 14"/>
          <p:cNvSpPr txBox="1"/>
          <p:nvPr/>
        </p:nvSpPr>
        <p:spPr>
          <a:xfrm>
            <a:off x="6802581" y="2530996"/>
            <a:ext cx="1351652" cy="338554"/>
          </a:xfrm>
          <a:prstGeom prst="rect">
            <a:avLst/>
          </a:prstGeom>
          <a:noFill/>
          <a:ln>
            <a:noFill/>
          </a:ln>
        </p:spPr>
        <p:txBody>
          <a:bodyPr wrap="none" rtlCol="0">
            <a:spAutoFit/>
          </a:bodyPr>
          <a:lstStyle/>
          <a:p>
            <a:r>
              <a:rPr lang="en-US" sz="1600" b="1" dirty="0" smtClean="0">
                <a:latin typeface="Agilent TT Cond" pitchFamily="34" charset="0"/>
              </a:rPr>
              <a:t>Competencies</a:t>
            </a:r>
          </a:p>
        </p:txBody>
      </p:sp>
      <p:sp>
        <p:nvSpPr>
          <p:cNvPr id="16" name="TextBox 15"/>
          <p:cNvSpPr txBox="1"/>
          <p:nvPr/>
        </p:nvSpPr>
        <p:spPr>
          <a:xfrm>
            <a:off x="3519377" y="2281033"/>
            <a:ext cx="2057399" cy="400110"/>
          </a:xfrm>
          <a:prstGeom prst="rect">
            <a:avLst/>
          </a:prstGeom>
          <a:noFill/>
          <a:ln>
            <a:noFill/>
          </a:ln>
        </p:spPr>
        <p:txBody>
          <a:bodyPr wrap="square" rtlCol="0">
            <a:spAutoFit/>
          </a:bodyPr>
          <a:lstStyle/>
          <a:p>
            <a:r>
              <a:rPr lang="en-US" sz="2000" b="1" u="sng" dirty="0" smtClean="0">
                <a:latin typeface="Agilent TT Cond" pitchFamily="34" charset="0"/>
              </a:rPr>
              <a:t>How We Win</a:t>
            </a:r>
            <a:endParaRPr lang="en-US" sz="2000" u="sng" dirty="0" smtClean="0">
              <a:solidFill>
                <a:schemeClr val="accent1">
                  <a:lumMod val="75000"/>
                </a:schemeClr>
              </a:solidFill>
              <a:latin typeface="Agilent TT Cond" pitchFamily="34" charset="0"/>
            </a:endParaRPr>
          </a:p>
        </p:txBody>
      </p:sp>
      <p:sp>
        <p:nvSpPr>
          <p:cNvPr id="17" name="TextBox 16"/>
          <p:cNvSpPr txBox="1"/>
          <p:nvPr/>
        </p:nvSpPr>
        <p:spPr>
          <a:xfrm>
            <a:off x="1379976" y="2477831"/>
            <a:ext cx="829073" cy="338554"/>
          </a:xfrm>
          <a:prstGeom prst="rect">
            <a:avLst/>
          </a:prstGeom>
          <a:noFill/>
          <a:ln>
            <a:noFill/>
          </a:ln>
        </p:spPr>
        <p:txBody>
          <a:bodyPr wrap="none" rtlCol="0">
            <a:spAutoFit/>
          </a:bodyPr>
          <a:lstStyle/>
          <a:p>
            <a:r>
              <a:rPr lang="en-US" sz="1600" b="1" dirty="0" smtClean="0">
                <a:latin typeface="Agilent TT Cond" pitchFamily="34" charset="0"/>
              </a:rPr>
              <a:t>Product</a:t>
            </a:r>
            <a:endParaRPr lang="en-US" sz="1200" dirty="0" smtClean="0">
              <a:latin typeface="Agilent TT Cond" pitchFamily="34" charset="0"/>
            </a:endParaRPr>
          </a:p>
        </p:txBody>
      </p:sp>
      <p:sp>
        <p:nvSpPr>
          <p:cNvPr id="18" name="TextBox 17"/>
          <p:cNvSpPr txBox="1"/>
          <p:nvPr/>
        </p:nvSpPr>
        <p:spPr>
          <a:xfrm>
            <a:off x="6667904" y="2874783"/>
            <a:ext cx="1786579" cy="1077218"/>
          </a:xfrm>
          <a:prstGeom prst="rect">
            <a:avLst/>
          </a:prstGeom>
          <a:noFill/>
          <a:ln>
            <a:noFill/>
          </a:ln>
        </p:spPr>
        <p:txBody>
          <a:bodyPr wrap="none" rtlCol="0">
            <a:spAutoFit/>
          </a:bodyPr>
          <a:lstStyle/>
          <a:p>
            <a:r>
              <a:rPr lang="en-US" sz="1600" b="1" dirty="0" smtClean="0">
                <a:solidFill>
                  <a:schemeClr val="accent1">
                    <a:lumMod val="75000"/>
                  </a:schemeClr>
                </a:solidFill>
                <a:latin typeface="Agilent TT Cond" pitchFamily="34" charset="0"/>
              </a:rPr>
              <a:t>Technical expertise</a:t>
            </a:r>
            <a:br>
              <a:rPr lang="en-US" sz="1600" b="1" dirty="0" smtClean="0">
                <a:solidFill>
                  <a:schemeClr val="accent1">
                    <a:lumMod val="75000"/>
                  </a:schemeClr>
                </a:solidFill>
                <a:latin typeface="Agilent TT Cond" pitchFamily="34" charset="0"/>
              </a:rPr>
            </a:br>
            <a:r>
              <a:rPr lang="en-US" sz="1600" b="1" dirty="0" smtClean="0">
                <a:solidFill>
                  <a:schemeClr val="accent1">
                    <a:lumMod val="75000"/>
                  </a:schemeClr>
                </a:solidFill>
                <a:latin typeface="Agilent TT Cond" pitchFamily="34" charset="0"/>
              </a:rPr>
              <a:t>     AEO &amp; Factory</a:t>
            </a:r>
          </a:p>
          <a:p>
            <a:r>
              <a:rPr lang="en-US" sz="1600" b="1" dirty="0" smtClean="0">
                <a:solidFill>
                  <a:schemeClr val="accent1">
                    <a:lumMod val="75000"/>
                  </a:schemeClr>
                </a:solidFill>
                <a:latin typeface="Agilent TT Cond" pitchFamily="34" charset="0"/>
              </a:rPr>
              <a:t> Industry presence</a:t>
            </a:r>
          </a:p>
          <a:p>
            <a:r>
              <a:rPr lang="en-US" sz="1600" b="1" dirty="0" smtClean="0">
                <a:solidFill>
                  <a:schemeClr val="accent1">
                    <a:lumMod val="75000"/>
                  </a:schemeClr>
                </a:solidFill>
                <a:latin typeface="Agilent TT Cond" pitchFamily="34" charset="0"/>
              </a:rPr>
              <a:t> Pyramid solutions </a:t>
            </a:r>
            <a:endParaRPr lang="en-US" b="1" dirty="0" smtClean="0">
              <a:solidFill>
                <a:schemeClr val="accent1">
                  <a:lumMod val="75000"/>
                </a:schemeClr>
              </a:solidFill>
              <a:latin typeface="Agilent TT Cond" pitchFamily="34" charset="0"/>
            </a:endParaRPr>
          </a:p>
        </p:txBody>
      </p:sp>
      <p:graphicFrame>
        <p:nvGraphicFramePr>
          <p:cNvPr id="20" name="Table 19"/>
          <p:cNvGraphicFramePr>
            <a:graphicFrameLocks noGrp="1"/>
          </p:cNvGraphicFramePr>
          <p:nvPr/>
        </p:nvGraphicFramePr>
        <p:xfrm>
          <a:off x="762000" y="4373880"/>
          <a:ext cx="7697972" cy="1798320"/>
        </p:xfrm>
        <a:graphic>
          <a:graphicData uri="http://schemas.openxmlformats.org/drawingml/2006/table">
            <a:tbl>
              <a:tblPr firstRow="1" bandRow="1">
                <a:tableStyleId>{5C22544A-7EE6-4342-B048-85BDC9FD1C3A}</a:tableStyleId>
              </a:tblPr>
              <a:tblGrid>
                <a:gridCol w="2064219"/>
                <a:gridCol w="5633753"/>
              </a:tblGrid>
              <a:tr h="0">
                <a:tc>
                  <a:txBody>
                    <a:bodyPr/>
                    <a:lstStyle/>
                    <a:p>
                      <a:r>
                        <a:rPr lang="en-US" sz="1600" dirty="0" smtClean="0"/>
                        <a:t>Tektronix Claim</a:t>
                      </a:r>
                      <a:endParaRPr lang="en-US" sz="1600" dirty="0"/>
                    </a:p>
                  </a:txBody>
                  <a:tcPr/>
                </a:tc>
                <a:tc>
                  <a:txBody>
                    <a:bodyPr/>
                    <a:lstStyle/>
                    <a:p>
                      <a:r>
                        <a:rPr lang="en-US" sz="1600" dirty="0" smtClean="0"/>
                        <a:t>Agilent</a:t>
                      </a:r>
                      <a:r>
                        <a:rPr lang="en-US" sz="1600" baseline="0" dirty="0" smtClean="0"/>
                        <a:t> Response</a:t>
                      </a:r>
                      <a:endParaRPr lang="en-US" sz="1600" dirty="0"/>
                    </a:p>
                  </a:txBody>
                  <a:tcPr/>
                </a:tc>
              </a:tr>
              <a:tr h="370840">
                <a:tc>
                  <a:txBody>
                    <a:bodyPr/>
                    <a:lstStyle/>
                    <a:p>
                      <a:r>
                        <a:rPr lang="en-US" sz="1200" dirty="0" smtClean="0"/>
                        <a:t>50G MagniVu</a:t>
                      </a:r>
                      <a:endParaRPr lang="en-US" sz="1200" dirty="0"/>
                    </a:p>
                  </a:txBody>
                  <a:tcPr/>
                </a:tc>
                <a:tc>
                  <a:txBody>
                    <a:bodyPr/>
                    <a:lstStyle/>
                    <a:p>
                      <a:r>
                        <a:rPr lang="en-US" sz="1200" dirty="0" smtClean="0"/>
                        <a:t>+</a:t>
                      </a:r>
                      <a:r>
                        <a:rPr lang="en-US" sz="1200" baseline="0" dirty="0" smtClean="0"/>
                        <a:t> R</a:t>
                      </a:r>
                      <a:r>
                        <a:rPr lang="en-US" sz="1200" dirty="0" smtClean="0"/>
                        <a:t>eliable</a:t>
                      </a:r>
                      <a:r>
                        <a:rPr lang="en-US" sz="1200" baseline="0" dirty="0" smtClean="0"/>
                        <a:t> data capture enabled by Eyefinder (5ps x 5mv)</a:t>
                      </a:r>
                    </a:p>
                    <a:p>
                      <a:r>
                        <a:rPr lang="en-US" sz="1200" baseline="0" dirty="0" smtClean="0"/>
                        <a:t>+ Eyescan enabled eye diagrams provide a compelling measurement technique</a:t>
                      </a:r>
                      <a:br>
                        <a:rPr lang="en-US" sz="1200" baseline="0" dirty="0" smtClean="0"/>
                      </a:br>
                      <a:r>
                        <a:rPr lang="en-US" sz="1200" baseline="0" dirty="0" smtClean="0"/>
                        <a:t>+ Timing modes to 8G in ¼ channel mode with deep memory</a:t>
                      </a:r>
                    </a:p>
                    <a:p>
                      <a:r>
                        <a:rPr lang="en-US" sz="1200" baseline="0" dirty="0" smtClean="0"/>
                        <a:t> - Above benefits more than offset the benefit provided by MagniVu </a:t>
                      </a:r>
                      <a:endParaRPr lang="en-US" sz="1200" dirty="0"/>
                    </a:p>
                  </a:txBody>
                  <a:tcPr/>
                </a:tc>
              </a:tr>
              <a:tr h="370840">
                <a:tc>
                  <a:txBody>
                    <a:bodyPr/>
                    <a:lstStyle/>
                    <a:p>
                      <a:r>
                        <a:rPr lang="en-US" sz="1200" dirty="0" smtClean="0"/>
                        <a:t>Analog Mux</a:t>
                      </a:r>
                      <a:endParaRPr lang="en-US" sz="1200" dirty="0"/>
                    </a:p>
                  </a:txBody>
                  <a:tcPr/>
                </a:tc>
                <a:tc>
                  <a:txBody>
                    <a:bodyPr/>
                    <a:lstStyle/>
                    <a:p>
                      <a:r>
                        <a:rPr lang="en-US" sz="1200" dirty="0" smtClean="0"/>
                        <a:t>+</a:t>
                      </a:r>
                      <a:r>
                        <a:rPr lang="en-US" sz="1200" baseline="0" dirty="0" smtClean="0"/>
                        <a:t> </a:t>
                      </a:r>
                      <a:r>
                        <a:rPr lang="en-US" sz="1200" dirty="0" smtClean="0"/>
                        <a:t>Signal integrity insight across</a:t>
                      </a:r>
                      <a:r>
                        <a:rPr lang="en-US" sz="1200" baseline="0" dirty="0" smtClean="0"/>
                        <a:t> all channels with a single measurement</a:t>
                      </a:r>
                    </a:p>
                    <a:p>
                      <a:r>
                        <a:rPr lang="en-US" sz="1200" baseline="0" dirty="0" smtClean="0"/>
                        <a:t>+ Isolation event of interest with LA and cross trigger scope to get the precise</a:t>
                      </a:r>
                      <a:br>
                        <a:rPr lang="en-US" sz="1200" baseline="0" dirty="0" smtClean="0"/>
                      </a:br>
                      <a:r>
                        <a:rPr lang="en-US" sz="1200" baseline="0" dirty="0" smtClean="0"/>
                        <a:t>   parametric measurement </a:t>
                      </a:r>
                      <a:endParaRPr lang="en-US" sz="1200" dirty="0"/>
                    </a:p>
                  </a:txBody>
                  <a:tcPr/>
                </a:tc>
              </a:tr>
            </a:tbl>
          </a:graphicData>
        </a:graphic>
      </p:graphicFrame>
      <p:sp>
        <p:nvSpPr>
          <p:cNvPr id="21" name="Text Box 5"/>
          <p:cNvSpPr txBox="1">
            <a:spLocks noChangeArrowheads="1"/>
          </p:cNvSpPr>
          <p:nvPr/>
        </p:nvSpPr>
        <p:spPr bwMode="auto">
          <a:xfrm>
            <a:off x="0" y="4763"/>
            <a:ext cx="9144000" cy="215444"/>
          </a:xfrm>
          <a:prstGeom prst="rect">
            <a:avLst/>
          </a:prstGeom>
          <a:solidFill>
            <a:schemeClr val="folHlink"/>
          </a:solidFill>
          <a:ln w="28575">
            <a:solidFill>
              <a:schemeClr val="folHlink"/>
            </a:solidFill>
            <a:miter lim="800000"/>
            <a:headEnd/>
            <a:tailEnd/>
          </a:ln>
        </p:spPr>
        <p:txBody>
          <a:bodyPr tIns="0" bIns="0">
            <a:spAutoFit/>
          </a:bodyPr>
          <a:lstStyle/>
          <a:p>
            <a:pPr eaLnBrk="0" hangingPunct="0">
              <a:spcBef>
                <a:spcPct val="50000"/>
              </a:spcBef>
            </a:pPr>
            <a:r>
              <a:rPr lang="en-US" sz="1400" b="1" dirty="0">
                <a:solidFill>
                  <a:schemeClr val="bg1"/>
                </a:solidFill>
                <a:latin typeface="Agilent TT Cond" pitchFamily="34" charset="0"/>
              </a:rPr>
              <a:t>   AGILENT RESTRICTED             DO NOT INCLUDE SLIDE TO EXTERNAL AUDIENCES	         AGILENT RESTRICTED</a:t>
            </a:r>
          </a:p>
        </p:txBody>
      </p:sp>
      <p:sp>
        <p:nvSpPr>
          <p:cNvPr id="22" name="Rectangle 6"/>
          <p:cNvSpPr>
            <a:spLocks noChangeArrowheads="1"/>
          </p:cNvSpPr>
          <p:nvPr/>
        </p:nvSpPr>
        <p:spPr bwMode="auto">
          <a:xfrm rot="5400000">
            <a:off x="5907882" y="3012282"/>
            <a:ext cx="6243637" cy="228600"/>
          </a:xfrm>
          <a:prstGeom prst="rect">
            <a:avLst/>
          </a:prstGeom>
          <a:solidFill>
            <a:schemeClr val="folHlink"/>
          </a:solidFill>
          <a:ln w="19050">
            <a:solidFill>
              <a:schemeClr val="folHlink"/>
            </a:solidFill>
            <a:miter lim="800000"/>
            <a:headEnd/>
            <a:tailEnd/>
          </a:ln>
        </p:spPr>
        <p:txBody>
          <a:bodyPr wrap="none" lIns="0" tIns="0" rIns="0" bIns="0" anchor="ctr"/>
          <a:lstStyle/>
          <a:p>
            <a:pPr algn="ctr" eaLnBrk="0" hangingPunct="0"/>
            <a:r>
              <a:rPr lang="en-US" sz="1400" b="1" dirty="0">
                <a:solidFill>
                  <a:schemeClr val="bg1"/>
                </a:solidFill>
                <a:latin typeface="Agilent TT Cond" pitchFamily="34" charset="0"/>
              </a:rPr>
              <a:t>AGILENT RESTRICTED DO NOT INCLUDE SLIDE TO EXTERNAL AUDIEN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The “Disruption” Timing of the Technology is Different by Market Segment</a:t>
            </a:r>
            <a:endParaRPr kumimoji="1" lang="ja-JP" altLang="en-US"/>
          </a:p>
        </p:txBody>
      </p:sp>
      <p:sp>
        <p:nvSpPr>
          <p:cNvPr id="5" name="右矢印 4"/>
          <p:cNvSpPr/>
          <p:nvPr/>
        </p:nvSpPr>
        <p:spPr bwMode="auto">
          <a:xfrm rot="19103487">
            <a:off x="762119" y="3082089"/>
            <a:ext cx="7455551" cy="698977"/>
          </a:xfrm>
          <a:prstGeom prst="rightArrow">
            <a:avLst>
              <a:gd name="adj1" fmla="val 50000"/>
              <a:gd name="adj2" fmla="val 91305"/>
            </a:avLst>
          </a:prstGeom>
          <a:gradFill>
            <a:gsLst>
              <a:gs pos="0">
                <a:schemeClr val="accent1">
                  <a:tint val="66000"/>
                  <a:satMod val="160000"/>
                </a:schemeClr>
              </a:gs>
              <a:gs pos="50000">
                <a:schemeClr val="accent1">
                  <a:tint val="44500"/>
                  <a:satMod val="160000"/>
                </a:schemeClr>
              </a:gs>
              <a:gs pos="100000">
                <a:srgbClr val="0000FF"/>
              </a:gs>
            </a:gsLst>
            <a:lin ang="0" scaled="0"/>
          </a:gradFill>
          <a:ln w="38100" cap="flat" cmpd="sng" algn="ctr">
            <a:gradFill>
              <a:gsLst>
                <a:gs pos="0">
                  <a:schemeClr val="accent1">
                    <a:tint val="66000"/>
                    <a:satMod val="160000"/>
                  </a:schemeClr>
                </a:gs>
                <a:gs pos="50000">
                  <a:schemeClr val="accent1">
                    <a:tint val="44500"/>
                    <a:satMod val="160000"/>
                  </a:schemeClr>
                </a:gs>
                <a:gs pos="100000">
                  <a:srgbClr val="0000FF"/>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400" b="0" i="0" u="none" strike="noStrike" cap="none" normalizeH="0" baseline="0" smtClean="0">
              <a:ln>
                <a:noFill/>
              </a:ln>
              <a:solidFill>
                <a:schemeClr val="tx1"/>
              </a:solidFill>
              <a:effectLst/>
              <a:latin typeface="Agilent TT Cond" pitchFamily="34" charset="0"/>
              <a:ea typeface="ＭＳ Ｐゴシック" pitchFamily="50" charset="-128"/>
            </a:endParaRPr>
          </a:p>
        </p:txBody>
      </p:sp>
      <p:sp>
        <p:nvSpPr>
          <p:cNvPr id="6" name="テキスト ボックス 29"/>
          <p:cNvSpPr txBox="1">
            <a:spLocks noChangeArrowheads="1"/>
          </p:cNvSpPr>
          <p:nvPr/>
        </p:nvSpPr>
        <p:spPr bwMode="auto">
          <a:xfrm>
            <a:off x="461818" y="5340390"/>
            <a:ext cx="2643672" cy="369332"/>
          </a:xfrm>
          <a:prstGeom prst="rect">
            <a:avLst/>
          </a:prstGeom>
          <a:noFill/>
          <a:ln w="9525">
            <a:noFill/>
            <a:miter lim="800000"/>
            <a:headEnd/>
            <a:tailEnd/>
          </a:ln>
        </p:spPr>
        <p:txBody>
          <a:bodyPr wrap="none">
            <a:spAutoFit/>
          </a:bodyPr>
          <a:lstStyle/>
          <a:p>
            <a:r>
              <a:rPr lang="en-US" altLang="ja-JP" dirty="0" smtClean="0">
                <a:latin typeface="Agilent TT Cond" pitchFamily="34" charset="0"/>
              </a:rPr>
              <a:t>PC/Servers DDR2 </a:t>
            </a:r>
            <a:r>
              <a:rPr lang="en-US" altLang="ja-JP" dirty="0" smtClean="0">
                <a:latin typeface="Agilent TT Cond" pitchFamily="34" charset="0"/>
                <a:sym typeface="Wingdings" pitchFamily="2" charset="2"/>
              </a:rPr>
              <a:t> DDR3</a:t>
            </a:r>
            <a:endParaRPr lang="en-US" altLang="ja-JP" dirty="0">
              <a:latin typeface="Agilent TT Cond" pitchFamily="34" charset="0"/>
            </a:endParaRPr>
          </a:p>
        </p:txBody>
      </p:sp>
      <p:sp>
        <p:nvSpPr>
          <p:cNvPr id="7" name="テキスト ボックス 29"/>
          <p:cNvSpPr txBox="1">
            <a:spLocks noChangeArrowheads="1"/>
          </p:cNvSpPr>
          <p:nvPr/>
        </p:nvSpPr>
        <p:spPr bwMode="auto">
          <a:xfrm>
            <a:off x="1655307" y="4717800"/>
            <a:ext cx="1560042" cy="369332"/>
          </a:xfrm>
          <a:prstGeom prst="rect">
            <a:avLst/>
          </a:prstGeom>
          <a:noFill/>
          <a:ln w="9525">
            <a:noFill/>
            <a:miter lim="800000"/>
            <a:headEnd/>
            <a:tailEnd/>
          </a:ln>
        </p:spPr>
        <p:txBody>
          <a:bodyPr wrap="none">
            <a:spAutoFit/>
          </a:bodyPr>
          <a:lstStyle/>
          <a:p>
            <a:r>
              <a:rPr lang="en-US" altLang="ja-JP" dirty="0" smtClean="0">
                <a:latin typeface="Agilent TT Cond" pitchFamily="34" charset="0"/>
              </a:rPr>
              <a:t>HDTV </a:t>
            </a:r>
            <a:r>
              <a:rPr lang="en-US" altLang="ja-JP" dirty="0" smtClean="0">
                <a:latin typeface="Agilent TT Cond" pitchFamily="34" charset="0"/>
                <a:sym typeface="Wingdings" pitchFamily="2" charset="2"/>
              </a:rPr>
              <a:t> </a:t>
            </a:r>
            <a:r>
              <a:rPr lang="en-US" altLang="ja-JP" dirty="0" smtClean="0">
                <a:latin typeface="Agilent TT Cond" pitchFamily="34" charset="0"/>
              </a:rPr>
              <a:t>DDR2</a:t>
            </a:r>
            <a:endParaRPr lang="en-US" altLang="ja-JP" dirty="0">
              <a:latin typeface="Agilent TT Cond" pitchFamily="34" charset="0"/>
            </a:endParaRPr>
          </a:p>
        </p:txBody>
      </p:sp>
      <p:sp>
        <p:nvSpPr>
          <p:cNvPr id="8" name="テキスト ボックス 29"/>
          <p:cNvSpPr txBox="1">
            <a:spLocks noChangeArrowheads="1"/>
          </p:cNvSpPr>
          <p:nvPr/>
        </p:nvSpPr>
        <p:spPr bwMode="auto">
          <a:xfrm>
            <a:off x="2506355" y="4081640"/>
            <a:ext cx="2056973" cy="369332"/>
          </a:xfrm>
          <a:prstGeom prst="rect">
            <a:avLst/>
          </a:prstGeom>
          <a:noFill/>
          <a:ln w="9525">
            <a:noFill/>
            <a:miter lim="800000"/>
            <a:headEnd/>
            <a:tailEnd/>
          </a:ln>
        </p:spPr>
        <p:txBody>
          <a:bodyPr wrap="none">
            <a:spAutoFit/>
          </a:bodyPr>
          <a:lstStyle/>
          <a:p>
            <a:r>
              <a:rPr lang="en-US" altLang="ja-JP" dirty="0" smtClean="0">
                <a:latin typeface="Agilent TT Cond" pitchFamily="34" charset="0"/>
              </a:rPr>
              <a:t>Cell phone </a:t>
            </a:r>
            <a:r>
              <a:rPr lang="en-US" altLang="ja-JP" dirty="0" smtClean="0">
                <a:latin typeface="Agilent TT Cond" pitchFamily="34" charset="0"/>
                <a:sym typeface="Wingdings" pitchFamily="2" charset="2"/>
              </a:rPr>
              <a:t></a:t>
            </a:r>
            <a:r>
              <a:rPr lang="en-US" altLang="ja-JP" dirty="0" smtClean="0">
                <a:latin typeface="Agilent TT Cond" pitchFamily="34" charset="0"/>
              </a:rPr>
              <a:t>LPDDR</a:t>
            </a:r>
            <a:endParaRPr lang="en-US" dirty="0">
              <a:latin typeface="Agilent TT Cond" pitchFamily="34" charset="0"/>
            </a:endParaRPr>
          </a:p>
        </p:txBody>
      </p:sp>
      <p:sp>
        <p:nvSpPr>
          <p:cNvPr id="9" name="テキスト ボックス 29"/>
          <p:cNvSpPr txBox="1">
            <a:spLocks noChangeArrowheads="1"/>
          </p:cNvSpPr>
          <p:nvPr/>
        </p:nvSpPr>
        <p:spPr bwMode="auto">
          <a:xfrm>
            <a:off x="3160410" y="3526157"/>
            <a:ext cx="1651414" cy="369332"/>
          </a:xfrm>
          <a:prstGeom prst="rect">
            <a:avLst/>
          </a:prstGeom>
          <a:noFill/>
          <a:ln w="9525">
            <a:noFill/>
            <a:miter lim="800000"/>
            <a:headEnd/>
            <a:tailEnd/>
          </a:ln>
        </p:spPr>
        <p:txBody>
          <a:bodyPr wrap="none">
            <a:spAutoFit/>
          </a:bodyPr>
          <a:lstStyle/>
          <a:p>
            <a:r>
              <a:rPr lang="en-US" altLang="ja-JP" dirty="0" smtClean="0">
                <a:latin typeface="Agilent TT Cond" pitchFamily="34" charset="0"/>
              </a:rPr>
              <a:t>Laptop </a:t>
            </a:r>
            <a:r>
              <a:rPr lang="en-US" altLang="ja-JP" dirty="0" smtClean="0">
                <a:latin typeface="Agilent TT Cond" pitchFamily="34" charset="0"/>
                <a:sym typeface="Wingdings" pitchFamily="2" charset="2"/>
              </a:rPr>
              <a:t> </a:t>
            </a:r>
            <a:r>
              <a:rPr lang="en-US" altLang="ja-JP" dirty="0" smtClean="0">
                <a:latin typeface="Agilent TT Cond" pitchFamily="34" charset="0"/>
              </a:rPr>
              <a:t>DDR3</a:t>
            </a:r>
            <a:endParaRPr lang="en-US" altLang="ja-JP" dirty="0">
              <a:latin typeface="Agilent TT Cond" pitchFamily="34" charset="0"/>
            </a:endParaRPr>
          </a:p>
        </p:txBody>
      </p:sp>
      <p:sp>
        <p:nvSpPr>
          <p:cNvPr id="10" name="テキスト ボックス 29"/>
          <p:cNvSpPr txBox="1">
            <a:spLocks noChangeArrowheads="1"/>
          </p:cNvSpPr>
          <p:nvPr/>
        </p:nvSpPr>
        <p:spPr bwMode="auto">
          <a:xfrm>
            <a:off x="3424662" y="3027968"/>
            <a:ext cx="1754006" cy="369332"/>
          </a:xfrm>
          <a:prstGeom prst="rect">
            <a:avLst/>
          </a:prstGeom>
          <a:noFill/>
          <a:ln w="9525">
            <a:noFill/>
            <a:miter lim="800000"/>
            <a:headEnd/>
            <a:tailEnd/>
          </a:ln>
        </p:spPr>
        <p:txBody>
          <a:bodyPr wrap="none">
            <a:spAutoFit/>
          </a:bodyPr>
          <a:lstStyle/>
          <a:p>
            <a:r>
              <a:rPr lang="en-US" altLang="ja-JP" dirty="0" smtClean="0">
                <a:latin typeface="Agilent TT Cond" pitchFamily="34" charset="0"/>
              </a:rPr>
              <a:t>Car </a:t>
            </a:r>
            <a:r>
              <a:rPr lang="en-US" altLang="ja-JP" dirty="0" err="1" smtClean="0">
                <a:latin typeface="Agilent TT Cond" pitchFamily="34" charset="0"/>
              </a:rPr>
              <a:t>Nav</a:t>
            </a:r>
            <a:r>
              <a:rPr lang="en-US" altLang="ja-JP" dirty="0" smtClean="0">
                <a:latin typeface="Agilent TT Cond" pitchFamily="34" charset="0"/>
              </a:rPr>
              <a:t> </a:t>
            </a:r>
            <a:r>
              <a:rPr lang="en-US" altLang="ja-JP" dirty="0" smtClean="0">
                <a:latin typeface="Agilent TT Cond" pitchFamily="34" charset="0"/>
                <a:sym typeface="Wingdings" pitchFamily="2" charset="2"/>
              </a:rPr>
              <a:t> </a:t>
            </a:r>
            <a:r>
              <a:rPr lang="en-US" altLang="ja-JP" dirty="0" smtClean="0">
                <a:latin typeface="Agilent TT Cond" pitchFamily="34" charset="0"/>
              </a:rPr>
              <a:t>DDR3</a:t>
            </a:r>
            <a:endParaRPr lang="en-US" altLang="ja-JP" dirty="0">
              <a:latin typeface="Agilent TT Cond" pitchFamily="34" charset="0"/>
            </a:endParaRPr>
          </a:p>
        </p:txBody>
      </p:sp>
      <p:sp>
        <p:nvSpPr>
          <p:cNvPr id="11" name="テキスト ボックス 29"/>
          <p:cNvSpPr txBox="1">
            <a:spLocks noChangeArrowheads="1"/>
          </p:cNvSpPr>
          <p:nvPr/>
        </p:nvSpPr>
        <p:spPr bwMode="auto">
          <a:xfrm>
            <a:off x="5099200" y="2351261"/>
            <a:ext cx="3804247" cy="646331"/>
          </a:xfrm>
          <a:prstGeom prst="rect">
            <a:avLst/>
          </a:prstGeom>
          <a:noFill/>
          <a:ln w="9525">
            <a:noFill/>
            <a:miter lim="800000"/>
            <a:headEnd/>
            <a:tailEnd/>
          </a:ln>
        </p:spPr>
        <p:txBody>
          <a:bodyPr wrap="none">
            <a:spAutoFit/>
          </a:bodyPr>
          <a:lstStyle/>
          <a:p>
            <a:r>
              <a:rPr lang="en-US" altLang="ja-JP" b="1" dirty="0" smtClean="0">
                <a:solidFill>
                  <a:srgbClr val="FF0000"/>
                </a:solidFill>
                <a:latin typeface="Agilent TT Cond" pitchFamily="34" charset="0"/>
              </a:rPr>
              <a:t>HDTV </a:t>
            </a:r>
            <a:r>
              <a:rPr lang="en-US" altLang="ja-JP" b="1" dirty="0" smtClean="0">
                <a:solidFill>
                  <a:srgbClr val="FF0000"/>
                </a:solidFill>
                <a:latin typeface="Agilent TT Cond" pitchFamily="34" charset="0"/>
                <a:sym typeface="Wingdings" pitchFamily="2" charset="2"/>
              </a:rPr>
              <a:t> </a:t>
            </a:r>
            <a:r>
              <a:rPr lang="en-US" altLang="ja-JP" b="1" dirty="0" smtClean="0">
                <a:solidFill>
                  <a:srgbClr val="FF0000"/>
                </a:solidFill>
                <a:latin typeface="Agilent TT Cond" pitchFamily="34" charset="0"/>
              </a:rPr>
              <a:t>DDR3</a:t>
            </a:r>
          </a:p>
          <a:p>
            <a:r>
              <a:rPr lang="en-US" altLang="ja-JP" b="1" dirty="0" smtClean="0">
                <a:solidFill>
                  <a:srgbClr val="FF0000"/>
                </a:solidFill>
                <a:latin typeface="Agilent TT Cond" pitchFamily="34" charset="0"/>
              </a:rPr>
              <a:t>(some have DDR3-1333/1600 already) </a:t>
            </a:r>
            <a:endParaRPr lang="en-US" altLang="ja-JP" b="1" dirty="0">
              <a:solidFill>
                <a:srgbClr val="FF0000"/>
              </a:solidFill>
              <a:latin typeface="Agilent TT Cond" pitchFamily="34" charset="0"/>
            </a:endParaRPr>
          </a:p>
        </p:txBody>
      </p:sp>
      <p:sp>
        <p:nvSpPr>
          <p:cNvPr id="12" name="テキスト ボックス 29"/>
          <p:cNvSpPr txBox="1">
            <a:spLocks noChangeArrowheads="1"/>
          </p:cNvSpPr>
          <p:nvPr/>
        </p:nvSpPr>
        <p:spPr bwMode="auto">
          <a:xfrm>
            <a:off x="5532159" y="1959578"/>
            <a:ext cx="1641796" cy="369332"/>
          </a:xfrm>
          <a:prstGeom prst="rect">
            <a:avLst/>
          </a:prstGeom>
          <a:noFill/>
          <a:ln w="9525">
            <a:noFill/>
            <a:miter lim="800000"/>
            <a:headEnd/>
            <a:tailEnd/>
          </a:ln>
        </p:spPr>
        <p:txBody>
          <a:bodyPr wrap="none">
            <a:spAutoFit/>
          </a:bodyPr>
          <a:lstStyle/>
          <a:p>
            <a:r>
              <a:rPr lang="en-US" altLang="ja-JP" dirty="0" smtClean="0">
                <a:latin typeface="Agilent TT Cond" pitchFamily="34" charset="0"/>
              </a:rPr>
              <a:t>Printer </a:t>
            </a:r>
            <a:r>
              <a:rPr lang="en-US" altLang="ja-JP" dirty="0" smtClean="0">
                <a:latin typeface="Agilent TT Cond" pitchFamily="34" charset="0"/>
                <a:sym typeface="Wingdings" pitchFamily="2" charset="2"/>
              </a:rPr>
              <a:t> </a:t>
            </a:r>
            <a:r>
              <a:rPr lang="en-US" altLang="ja-JP" dirty="0" smtClean="0">
                <a:latin typeface="Agilent TT Cond" pitchFamily="34" charset="0"/>
              </a:rPr>
              <a:t>DDR3</a:t>
            </a:r>
            <a:endParaRPr lang="en-US" altLang="ja-JP" dirty="0">
              <a:latin typeface="Agilent TT Cond" pitchFamily="34" charset="0"/>
            </a:endParaRPr>
          </a:p>
        </p:txBody>
      </p:sp>
      <p:sp>
        <p:nvSpPr>
          <p:cNvPr id="13" name="テキスト ボックス 29"/>
          <p:cNvSpPr txBox="1">
            <a:spLocks noChangeArrowheads="1"/>
          </p:cNvSpPr>
          <p:nvPr/>
        </p:nvSpPr>
        <p:spPr bwMode="auto">
          <a:xfrm>
            <a:off x="6003407" y="1582038"/>
            <a:ext cx="2597955" cy="369332"/>
          </a:xfrm>
          <a:prstGeom prst="rect">
            <a:avLst/>
          </a:prstGeom>
          <a:noFill/>
          <a:ln w="9525">
            <a:noFill/>
            <a:miter lim="800000"/>
            <a:headEnd/>
            <a:tailEnd/>
          </a:ln>
        </p:spPr>
        <p:txBody>
          <a:bodyPr wrap="none">
            <a:spAutoFit/>
          </a:bodyPr>
          <a:lstStyle/>
          <a:p>
            <a:r>
              <a:rPr lang="en-US" altLang="ja-JP" dirty="0" smtClean="0">
                <a:latin typeface="Agilent TT Cond" pitchFamily="34" charset="0"/>
              </a:rPr>
              <a:t>LTE Cell phone </a:t>
            </a:r>
            <a:r>
              <a:rPr lang="en-US" altLang="ja-JP" dirty="0" smtClean="0">
                <a:latin typeface="Agilent TT Cond" pitchFamily="34" charset="0"/>
                <a:sym typeface="Wingdings" pitchFamily="2" charset="2"/>
              </a:rPr>
              <a:t> </a:t>
            </a:r>
            <a:r>
              <a:rPr lang="en-US" altLang="ja-JP" dirty="0" smtClean="0">
                <a:latin typeface="Agilent TT Cond" pitchFamily="34" charset="0"/>
              </a:rPr>
              <a:t>LPDDR2</a:t>
            </a:r>
            <a:endParaRPr lang="en-US" dirty="0">
              <a:latin typeface="Agilent TT Cond" pitchFamily="34" charset="0"/>
            </a:endParaRPr>
          </a:p>
        </p:txBody>
      </p:sp>
      <p:sp>
        <p:nvSpPr>
          <p:cNvPr id="14"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DDR Pyramid Eco-System</a:t>
            </a:r>
            <a:endParaRPr kumimoji="1" lang="ja-JP" altLang="en-US"/>
          </a:p>
        </p:txBody>
      </p:sp>
      <p:sp>
        <p:nvSpPr>
          <p:cNvPr id="4" name="Trapezoid 3"/>
          <p:cNvSpPr/>
          <p:nvPr/>
        </p:nvSpPr>
        <p:spPr bwMode="auto">
          <a:xfrm>
            <a:off x="3500862" y="1715599"/>
            <a:ext cx="2142308" cy="975360"/>
          </a:xfrm>
          <a:prstGeom prst="trapezoid">
            <a:avLst>
              <a:gd name="adj" fmla="val 53001"/>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charset="0"/>
            </a:endParaRPr>
          </a:p>
        </p:txBody>
      </p:sp>
      <p:sp>
        <p:nvSpPr>
          <p:cNvPr id="5" name="Isosceles Triangle 4"/>
          <p:cNvSpPr/>
          <p:nvPr/>
        </p:nvSpPr>
        <p:spPr bwMode="auto">
          <a:xfrm>
            <a:off x="4066919" y="670571"/>
            <a:ext cx="1010194" cy="957942"/>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charset="0"/>
            </a:endParaRPr>
          </a:p>
        </p:txBody>
      </p:sp>
      <p:sp>
        <p:nvSpPr>
          <p:cNvPr id="6" name="Trapezoid 5"/>
          <p:cNvSpPr/>
          <p:nvPr/>
        </p:nvSpPr>
        <p:spPr bwMode="auto">
          <a:xfrm>
            <a:off x="2612589" y="2939147"/>
            <a:ext cx="3927564" cy="1432560"/>
          </a:xfrm>
          <a:prstGeom prst="trapezoid">
            <a:avLst>
              <a:gd name="adj" fmla="val 5300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charset="0"/>
            </a:endParaRPr>
          </a:p>
        </p:txBody>
      </p:sp>
      <p:sp>
        <p:nvSpPr>
          <p:cNvPr id="7" name="Trapezoid 6"/>
          <p:cNvSpPr/>
          <p:nvPr/>
        </p:nvSpPr>
        <p:spPr bwMode="auto">
          <a:xfrm>
            <a:off x="1711251" y="4624255"/>
            <a:ext cx="5725883" cy="1432560"/>
          </a:xfrm>
          <a:prstGeom prst="trapezoid">
            <a:avLst>
              <a:gd name="adj" fmla="val 5300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charset="0"/>
            </a:endParaRPr>
          </a:p>
        </p:txBody>
      </p:sp>
      <p:sp>
        <p:nvSpPr>
          <p:cNvPr id="8" name="TextBox 7"/>
          <p:cNvSpPr txBox="1"/>
          <p:nvPr/>
        </p:nvSpPr>
        <p:spPr>
          <a:xfrm>
            <a:off x="4075619" y="1201781"/>
            <a:ext cx="999825" cy="461665"/>
          </a:xfrm>
          <a:prstGeom prst="rect">
            <a:avLst/>
          </a:prstGeom>
          <a:noFill/>
        </p:spPr>
        <p:txBody>
          <a:bodyPr wrap="none" rtlCol="0">
            <a:spAutoFit/>
          </a:bodyPr>
          <a:lstStyle/>
          <a:p>
            <a:r>
              <a:rPr kumimoji="1" lang="en-US" altLang="ja-JP"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rgbClr val="006600">
                      <a:alpha val="40000"/>
                    </a:srgbClr>
                  </a:glow>
                  <a:outerShdw blurRad="55000" dist="50800" dir="5400000" algn="tl">
                    <a:srgbClr val="000000">
                      <a:alpha val="33000"/>
                    </a:srgbClr>
                  </a:outerShdw>
                </a:effectLst>
              </a:rPr>
              <a:t>Tier 0</a:t>
            </a:r>
            <a:endParaRPr kumimoji="1" lang="ja-JP" altLang="en-US"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rgbClr val="006600">
                    <a:alpha val="40000"/>
                  </a:srgbClr>
                </a:glow>
                <a:outerShdw blurRad="55000" dist="50800" dir="5400000" algn="tl">
                  <a:srgbClr val="000000">
                    <a:alpha val="33000"/>
                  </a:srgbClr>
                </a:outerShdw>
              </a:effectLst>
            </a:endParaRPr>
          </a:p>
        </p:txBody>
      </p:sp>
      <p:sp>
        <p:nvSpPr>
          <p:cNvPr id="9" name="TextBox 8"/>
          <p:cNvSpPr txBox="1"/>
          <p:nvPr/>
        </p:nvSpPr>
        <p:spPr>
          <a:xfrm>
            <a:off x="4079970" y="1746068"/>
            <a:ext cx="999825" cy="461665"/>
          </a:xfrm>
          <a:prstGeom prst="rect">
            <a:avLst/>
          </a:prstGeom>
          <a:noFill/>
        </p:spPr>
        <p:txBody>
          <a:bodyPr wrap="none" rtlCol="0">
            <a:spAutoFit/>
          </a:bodyPr>
          <a:lstStyle/>
          <a:p>
            <a:r>
              <a:rPr kumimoji="1" lang="en-US" altLang="ja-JP"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rgbClr val="0000FF">
                      <a:alpha val="40000"/>
                    </a:srgbClr>
                  </a:glow>
                  <a:outerShdw blurRad="55000" dist="50800" dir="5400000" algn="tl">
                    <a:srgbClr val="000000">
                      <a:alpha val="33000"/>
                    </a:srgbClr>
                  </a:outerShdw>
                </a:effectLst>
              </a:rPr>
              <a:t>Tier 1</a:t>
            </a:r>
            <a:endParaRPr kumimoji="1" lang="ja-JP" altLang="en-US"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rgbClr val="0000FF">
                    <a:alpha val="40000"/>
                  </a:srgbClr>
                </a:glow>
                <a:outerShdw blurRad="55000" dist="50800" dir="5400000" algn="tl">
                  <a:srgbClr val="000000">
                    <a:alpha val="33000"/>
                  </a:srgbClr>
                </a:outerShdw>
              </a:effectLst>
            </a:endParaRPr>
          </a:p>
        </p:txBody>
      </p:sp>
      <p:sp>
        <p:nvSpPr>
          <p:cNvPr id="10" name="TextBox 9"/>
          <p:cNvSpPr txBox="1"/>
          <p:nvPr/>
        </p:nvSpPr>
        <p:spPr>
          <a:xfrm>
            <a:off x="4079970" y="4706983"/>
            <a:ext cx="999825" cy="461665"/>
          </a:xfrm>
          <a:prstGeom prst="rect">
            <a:avLst/>
          </a:prstGeom>
          <a:noFill/>
        </p:spPr>
        <p:txBody>
          <a:bodyPr wrap="none" rtlCol="0">
            <a:spAutoFit/>
          </a:bodyPr>
          <a:lstStyle/>
          <a:p>
            <a:r>
              <a:rPr kumimoji="1" lang="en-US" altLang="ja-JP"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2">
                      <a:satMod val="175000"/>
                      <a:alpha val="40000"/>
                    </a:schemeClr>
                  </a:glow>
                  <a:outerShdw blurRad="55000" dist="50800" dir="5400000" algn="tl">
                    <a:srgbClr val="000000">
                      <a:alpha val="33000"/>
                    </a:srgbClr>
                  </a:outerShdw>
                </a:effectLst>
              </a:rPr>
              <a:t>Tier 3</a:t>
            </a:r>
            <a:endParaRPr kumimoji="1" lang="ja-JP" altLang="en-US"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2">
                    <a:satMod val="175000"/>
                    <a:alpha val="40000"/>
                  </a:schemeClr>
                </a:glow>
                <a:outerShdw blurRad="55000" dist="50800" dir="5400000" algn="tl">
                  <a:srgbClr val="000000">
                    <a:alpha val="33000"/>
                  </a:srgbClr>
                </a:outerShdw>
              </a:effectLst>
            </a:endParaRPr>
          </a:p>
        </p:txBody>
      </p:sp>
      <p:sp>
        <p:nvSpPr>
          <p:cNvPr id="11" name="TextBox 10"/>
          <p:cNvSpPr txBox="1"/>
          <p:nvPr/>
        </p:nvSpPr>
        <p:spPr>
          <a:xfrm>
            <a:off x="4075620" y="3021876"/>
            <a:ext cx="999825" cy="461665"/>
          </a:xfrm>
          <a:prstGeom prst="rect">
            <a:avLst/>
          </a:prstGeom>
          <a:noFill/>
        </p:spPr>
        <p:txBody>
          <a:bodyPr wrap="none" rtlCol="0">
            <a:spAutoFit/>
          </a:bodyPr>
          <a:lstStyle/>
          <a:p>
            <a:r>
              <a:rPr kumimoji="1" lang="en-US" altLang="ja-JP"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rgbClr val="FF0000">
                      <a:alpha val="40000"/>
                    </a:srgbClr>
                  </a:glow>
                  <a:outerShdw blurRad="55000" dist="50800" dir="5400000" algn="tl">
                    <a:srgbClr val="000000">
                      <a:alpha val="33000"/>
                    </a:srgbClr>
                  </a:outerShdw>
                </a:effectLst>
              </a:rPr>
              <a:t>Tier 2</a:t>
            </a:r>
            <a:endParaRPr kumimoji="1" lang="ja-JP" altLang="en-US"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rgbClr val="FF0000">
                    <a:alpha val="40000"/>
                  </a:srgbClr>
                </a:glow>
                <a:outerShdw blurRad="55000" dist="50800" dir="5400000" algn="tl">
                  <a:srgbClr val="000000">
                    <a:alpha val="33000"/>
                  </a:srgbClr>
                </a:outerShdw>
              </a:effectLst>
            </a:endParaRPr>
          </a:p>
        </p:txBody>
      </p:sp>
      <p:sp>
        <p:nvSpPr>
          <p:cNvPr id="12" name="TextBox 11"/>
          <p:cNvSpPr txBox="1"/>
          <p:nvPr/>
        </p:nvSpPr>
        <p:spPr>
          <a:xfrm>
            <a:off x="226417" y="949234"/>
            <a:ext cx="3744686" cy="738664"/>
          </a:xfrm>
          <a:prstGeom prst="rect">
            <a:avLst/>
          </a:prstGeom>
          <a:noFill/>
        </p:spPr>
        <p:txBody>
          <a:bodyPr wrap="square" lIns="108000" tIns="36000" bIns="36000" rtlCol="0">
            <a:spAutoFit/>
          </a:bodyPr>
          <a:lstStyle/>
          <a:p>
            <a:r>
              <a:rPr kumimoji="1" lang="en-US" altLang="ja-JP" sz="1400" dirty="0" smtClean="0">
                <a:solidFill>
                  <a:srgbClr val="006600"/>
                </a:solidFill>
                <a:latin typeface="Agilent TT Cond" pitchFamily="34" charset="0"/>
              </a:rPr>
              <a:t>Tier 0: Technology Enabler.  Usually Selected Few (IP vendor, Semiconductor). (May or may not exist). Will not buy in quantity.</a:t>
            </a:r>
            <a:endParaRPr kumimoji="1" lang="ja-JP" altLang="en-US" sz="1400">
              <a:solidFill>
                <a:srgbClr val="006600"/>
              </a:solidFill>
              <a:latin typeface="Agilent TT Cond" pitchFamily="34" charset="0"/>
            </a:endParaRPr>
          </a:p>
        </p:txBody>
      </p:sp>
      <p:sp>
        <p:nvSpPr>
          <p:cNvPr id="13" name="TextBox 12"/>
          <p:cNvSpPr txBox="1"/>
          <p:nvPr/>
        </p:nvSpPr>
        <p:spPr>
          <a:xfrm>
            <a:off x="230764" y="1807063"/>
            <a:ext cx="3744686" cy="934478"/>
          </a:xfrm>
          <a:prstGeom prst="rect">
            <a:avLst/>
          </a:prstGeom>
          <a:noFill/>
        </p:spPr>
        <p:txBody>
          <a:bodyPr wrap="square" lIns="108000" tIns="36000" bIns="36000" rtlCol="0">
            <a:spAutoFit/>
          </a:bodyPr>
          <a:lstStyle/>
          <a:p>
            <a:r>
              <a:rPr kumimoji="1" lang="en-US" altLang="ja-JP" sz="1400" dirty="0" smtClean="0">
                <a:solidFill>
                  <a:srgbClr val="0000FF"/>
                </a:solidFill>
                <a:latin typeface="Agilent TT Cond" pitchFamily="34" charset="0"/>
              </a:rPr>
              <a:t>Tier 1: Technology Leader / early adaptor.  Could be the same as Tier 0.  Very technical and value based buyer (vs. price based).  Buys in volume.  Tends to buy more than rent.</a:t>
            </a:r>
            <a:endParaRPr kumimoji="1" lang="ja-JP" altLang="en-US" sz="1400">
              <a:solidFill>
                <a:srgbClr val="0000FF"/>
              </a:solidFill>
              <a:latin typeface="Agilent TT Cond" pitchFamily="34" charset="0"/>
            </a:endParaRPr>
          </a:p>
        </p:txBody>
      </p:sp>
      <p:sp>
        <p:nvSpPr>
          <p:cNvPr id="14" name="TextBox 13"/>
          <p:cNvSpPr txBox="1"/>
          <p:nvPr/>
        </p:nvSpPr>
        <p:spPr>
          <a:xfrm>
            <a:off x="235114" y="2952224"/>
            <a:ext cx="2943513" cy="934478"/>
          </a:xfrm>
          <a:prstGeom prst="rect">
            <a:avLst/>
          </a:prstGeom>
          <a:noFill/>
        </p:spPr>
        <p:txBody>
          <a:bodyPr wrap="square" lIns="108000" tIns="36000" bIns="36000" rtlCol="0">
            <a:spAutoFit/>
          </a:bodyPr>
          <a:lstStyle/>
          <a:p>
            <a:r>
              <a:rPr kumimoji="1" lang="en-US" altLang="ja-JP" sz="1400" dirty="0" smtClean="0">
                <a:solidFill>
                  <a:srgbClr val="FF0000"/>
                </a:solidFill>
                <a:latin typeface="Agilent TT Cond" pitchFamily="34" charset="0"/>
              </a:rPr>
              <a:t>Tier 2: Main stream market.  Leading consumer electronics vendors looking to differentiate their product with new features and functions.</a:t>
            </a:r>
            <a:endParaRPr kumimoji="1" lang="ja-JP" altLang="en-US" sz="1400">
              <a:solidFill>
                <a:srgbClr val="FF0000"/>
              </a:solidFill>
              <a:latin typeface="Agilent TT Cond" pitchFamily="34" charset="0"/>
            </a:endParaRPr>
          </a:p>
        </p:txBody>
      </p:sp>
      <p:sp>
        <p:nvSpPr>
          <p:cNvPr id="15" name="TextBox 14"/>
          <p:cNvSpPr txBox="1"/>
          <p:nvPr/>
        </p:nvSpPr>
        <p:spPr>
          <a:xfrm>
            <a:off x="222047" y="4532824"/>
            <a:ext cx="2085723" cy="1365365"/>
          </a:xfrm>
          <a:prstGeom prst="rect">
            <a:avLst/>
          </a:prstGeom>
          <a:noFill/>
        </p:spPr>
        <p:txBody>
          <a:bodyPr wrap="square" lIns="108000" tIns="36000" bIns="36000" rtlCol="0">
            <a:spAutoFit/>
          </a:bodyPr>
          <a:lstStyle/>
          <a:p>
            <a:r>
              <a:rPr kumimoji="1" lang="en-US" altLang="ja-JP" sz="1400" dirty="0" smtClean="0">
                <a:solidFill>
                  <a:schemeClr val="accent6"/>
                </a:solidFill>
                <a:latin typeface="Agilent TT Cond" pitchFamily="34" charset="0"/>
              </a:rPr>
              <a:t>Tier 3: Main stream market for cost focused consumer electronics players.  More price sensitive then </a:t>
            </a:r>
          </a:p>
          <a:p>
            <a:r>
              <a:rPr kumimoji="1" lang="en-US" altLang="ja-JP" sz="1400" dirty="0" smtClean="0">
                <a:solidFill>
                  <a:schemeClr val="accent6"/>
                </a:solidFill>
                <a:latin typeface="Agilent TT Cond" pitchFamily="34" charset="0"/>
              </a:rPr>
              <a:t>other segments.  Or military related.</a:t>
            </a:r>
            <a:endParaRPr kumimoji="1" lang="ja-JP" altLang="en-US" sz="1400">
              <a:solidFill>
                <a:schemeClr val="accent6"/>
              </a:solidFill>
              <a:latin typeface="Agilent TT Cond" pitchFamily="34" charset="0"/>
            </a:endParaRPr>
          </a:p>
        </p:txBody>
      </p:sp>
      <p:sp>
        <p:nvSpPr>
          <p:cNvPr id="16" name="TextBox 15"/>
          <p:cNvSpPr txBox="1"/>
          <p:nvPr/>
        </p:nvSpPr>
        <p:spPr>
          <a:xfrm>
            <a:off x="5264326" y="927466"/>
            <a:ext cx="3130737" cy="503590"/>
          </a:xfrm>
          <a:prstGeom prst="rect">
            <a:avLst/>
          </a:prstGeom>
          <a:noFill/>
        </p:spPr>
        <p:txBody>
          <a:bodyPr wrap="square" lIns="108000" tIns="36000" bIns="36000" rtlCol="0">
            <a:spAutoFit/>
          </a:bodyPr>
          <a:lstStyle/>
          <a:p>
            <a:r>
              <a:rPr kumimoji="1" lang="en-US" altLang="ja-JP" sz="1400" dirty="0" smtClean="0">
                <a:solidFill>
                  <a:srgbClr val="006600"/>
                </a:solidFill>
                <a:latin typeface="Agilent TT Cond" pitchFamily="34" charset="0"/>
              </a:rPr>
              <a:t>Inphi, Netlist, Diablo, IDT, PMC Sierra, Synopsys, Intel…</a:t>
            </a:r>
            <a:endParaRPr kumimoji="1" lang="ja-JP" altLang="en-US" sz="1400">
              <a:solidFill>
                <a:srgbClr val="006600"/>
              </a:solidFill>
              <a:latin typeface="Agilent TT Cond" pitchFamily="34" charset="0"/>
            </a:endParaRPr>
          </a:p>
        </p:txBody>
      </p:sp>
      <p:sp>
        <p:nvSpPr>
          <p:cNvPr id="17" name="TextBox 16"/>
          <p:cNvSpPr txBox="1"/>
          <p:nvPr/>
        </p:nvSpPr>
        <p:spPr>
          <a:xfrm>
            <a:off x="5765070" y="1715592"/>
            <a:ext cx="3091547" cy="934478"/>
          </a:xfrm>
          <a:prstGeom prst="rect">
            <a:avLst/>
          </a:prstGeom>
          <a:noFill/>
        </p:spPr>
        <p:txBody>
          <a:bodyPr wrap="square" lIns="108000" tIns="36000" bIns="36000" rtlCol="0">
            <a:spAutoFit/>
          </a:bodyPr>
          <a:lstStyle/>
          <a:p>
            <a:r>
              <a:rPr kumimoji="1" lang="en-US" altLang="ja-JP" sz="1400" dirty="0" smtClean="0">
                <a:solidFill>
                  <a:srgbClr val="0000FF"/>
                </a:solidFill>
                <a:latin typeface="Agilent TT Cond" pitchFamily="34" charset="0"/>
              </a:rPr>
              <a:t>Intel, HP (server), IBM, Dell, AMD, NEC, Micron, Elpida, Samsung, Hynix, </a:t>
            </a:r>
            <a:r>
              <a:rPr kumimoji="1" lang="en-US" altLang="ja-JP" sz="1400" dirty="0" err="1" smtClean="0">
                <a:solidFill>
                  <a:srgbClr val="0000FF"/>
                </a:solidFill>
                <a:latin typeface="Agilent TT Cond" pitchFamily="34" charset="0"/>
              </a:rPr>
              <a:t>Nanya</a:t>
            </a:r>
            <a:r>
              <a:rPr kumimoji="1" lang="en-US" altLang="ja-JP" sz="1400" dirty="0" smtClean="0">
                <a:solidFill>
                  <a:srgbClr val="0000FF"/>
                </a:solidFill>
                <a:latin typeface="Agilent TT Cond" pitchFamily="34" charset="0"/>
              </a:rPr>
              <a:t>, Broadcom, Qualcomm, STEC, Marvell, Maxim…</a:t>
            </a:r>
            <a:endParaRPr kumimoji="1" lang="ja-JP" altLang="en-US" sz="1400">
              <a:solidFill>
                <a:srgbClr val="0000FF"/>
              </a:solidFill>
              <a:latin typeface="Agilent TT Cond" pitchFamily="34" charset="0"/>
            </a:endParaRPr>
          </a:p>
        </p:txBody>
      </p:sp>
      <p:sp>
        <p:nvSpPr>
          <p:cNvPr id="18" name="TextBox 17"/>
          <p:cNvSpPr txBox="1"/>
          <p:nvPr/>
        </p:nvSpPr>
        <p:spPr>
          <a:xfrm>
            <a:off x="2203263" y="5320940"/>
            <a:ext cx="4685217" cy="503590"/>
          </a:xfrm>
          <a:prstGeom prst="rect">
            <a:avLst/>
          </a:prstGeom>
          <a:noFill/>
        </p:spPr>
        <p:txBody>
          <a:bodyPr wrap="square" lIns="108000" tIns="36000" bIns="36000" rtlCol="0">
            <a:spAutoFit/>
          </a:bodyPr>
          <a:lstStyle/>
          <a:p>
            <a:pPr algn="ctr"/>
            <a:r>
              <a:rPr kumimoji="1" lang="en-US" altLang="ja-JP" sz="1400" dirty="0" smtClean="0">
                <a:solidFill>
                  <a:schemeClr val="bg1"/>
                </a:solidFill>
                <a:latin typeface="Agilent TT Cond" pitchFamily="34" charset="0"/>
              </a:rPr>
              <a:t>Smaller consumer electronics, Raytheon, Sandia, Boeing, Northrop Grumman, General Dynamics, Lockheed Martin, etc.</a:t>
            </a:r>
            <a:endParaRPr kumimoji="1" lang="ja-JP" altLang="en-US" sz="1400">
              <a:solidFill>
                <a:schemeClr val="bg1"/>
              </a:solidFill>
              <a:latin typeface="Agilent TT Cond" pitchFamily="34" charset="0"/>
            </a:endParaRPr>
          </a:p>
        </p:txBody>
      </p:sp>
      <p:sp>
        <p:nvSpPr>
          <p:cNvPr id="19" name="TextBox 18"/>
          <p:cNvSpPr txBox="1"/>
          <p:nvPr/>
        </p:nvSpPr>
        <p:spPr>
          <a:xfrm>
            <a:off x="2869458" y="3435521"/>
            <a:ext cx="3409418" cy="934478"/>
          </a:xfrm>
          <a:prstGeom prst="rect">
            <a:avLst/>
          </a:prstGeom>
          <a:noFill/>
        </p:spPr>
        <p:txBody>
          <a:bodyPr wrap="square" lIns="108000" tIns="36000" bIns="36000" rtlCol="0">
            <a:spAutoFit/>
          </a:bodyPr>
          <a:lstStyle/>
          <a:p>
            <a:pPr algn="ctr"/>
            <a:r>
              <a:rPr kumimoji="1" lang="en-US" altLang="ja-JP" sz="1400" dirty="0" smtClean="0">
                <a:solidFill>
                  <a:schemeClr val="bg1"/>
                </a:solidFill>
                <a:latin typeface="Agilent TT Cond" pitchFamily="34" charset="0"/>
              </a:rPr>
              <a:t>Sony, Panasonic, Hitachi, Canon, Fujitsu, Ricoh, ST Micro, NXP, Nokia, RIM, Apple, Ericsson, Xerox, Renesas, Adaptec, Lexmark, and everybody else.</a:t>
            </a:r>
            <a:endParaRPr kumimoji="1" lang="ja-JP" altLang="en-US" sz="1400">
              <a:solidFill>
                <a:schemeClr val="bg1"/>
              </a:solidFill>
              <a:latin typeface="Agilent TT Cond" pitchFamily="34" charset="0"/>
            </a:endParaRPr>
          </a:p>
        </p:txBody>
      </p:sp>
      <p:sp>
        <p:nvSpPr>
          <p:cNvPr id="20" name="TextBox 19"/>
          <p:cNvSpPr txBox="1"/>
          <p:nvPr/>
        </p:nvSpPr>
        <p:spPr>
          <a:xfrm>
            <a:off x="3770819" y="2133596"/>
            <a:ext cx="2020388" cy="584775"/>
          </a:xfrm>
          <a:prstGeom prst="rect">
            <a:avLst/>
          </a:prstGeom>
          <a:noFill/>
        </p:spPr>
        <p:txBody>
          <a:bodyPr wrap="square" rtlCol="0">
            <a:spAutoFit/>
          </a:bodyPr>
          <a:lstStyle/>
          <a:p>
            <a:r>
              <a:rPr kumimoji="1" lang="en-US" altLang="ja-JP" sz="1600" dirty="0" smtClean="0">
                <a:solidFill>
                  <a:schemeClr val="bg1"/>
                </a:solidFill>
                <a:latin typeface="Agilent TT Cond" pitchFamily="34" charset="0"/>
              </a:rPr>
              <a:t>App: PC/Server, </a:t>
            </a:r>
          </a:p>
          <a:p>
            <a:r>
              <a:rPr kumimoji="1" lang="en-US" altLang="ja-JP" sz="1600" dirty="0" smtClean="0">
                <a:solidFill>
                  <a:schemeClr val="bg1"/>
                </a:solidFill>
                <a:latin typeface="Agilent TT Cond" pitchFamily="34" charset="0"/>
              </a:rPr>
              <a:t>DRAM + controller</a:t>
            </a:r>
            <a:endParaRPr kumimoji="1" lang="ja-JP" altLang="en-US" sz="1600">
              <a:solidFill>
                <a:schemeClr val="bg1"/>
              </a:solidFill>
              <a:latin typeface="Agilent TT Cond" pitchFamily="34" charset="0"/>
            </a:endParaRPr>
          </a:p>
        </p:txBody>
      </p:sp>
      <p:sp>
        <p:nvSpPr>
          <p:cNvPr id="21" name="TextBox 20"/>
          <p:cNvSpPr txBox="1"/>
          <p:nvPr/>
        </p:nvSpPr>
        <p:spPr>
          <a:xfrm>
            <a:off x="6496594" y="3209105"/>
            <a:ext cx="2577734" cy="1077218"/>
          </a:xfrm>
          <a:prstGeom prst="rect">
            <a:avLst/>
          </a:prstGeom>
          <a:noFill/>
        </p:spPr>
        <p:txBody>
          <a:bodyPr wrap="square" rtlCol="0">
            <a:spAutoFit/>
          </a:bodyPr>
          <a:lstStyle/>
          <a:p>
            <a:r>
              <a:rPr kumimoji="1" lang="en-US" altLang="ja-JP" sz="1600" dirty="0" smtClean="0">
                <a:latin typeface="Agilent TT Cond" pitchFamily="34" charset="0"/>
              </a:rPr>
              <a:t>App: HDTV, DVD, </a:t>
            </a:r>
            <a:r>
              <a:rPr kumimoji="1" lang="en-US" altLang="ja-JP" sz="1600" dirty="0" err="1" smtClean="0">
                <a:latin typeface="Agilent TT Cond" pitchFamily="34" charset="0"/>
              </a:rPr>
              <a:t>Blu</a:t>
            </a:r>
            <a:r>
              <a:rPr kumimoji="1" lang="en-US" altLang="ja-JP" sz="1600" dirty="0" smtClean="0">
                <a:latin typeface="Agilent TT Cond" pitchFamily="34" charset="0"/>
              </a:rPr>
              <a:t>-ray, Car-</a:t>
            </a:r>
            <a:r>
              <a:rPr kumimoji="1" lang="en-US" altLang="ja-JP" sz="1600" dirty="0" err="1" smtClean="0">
                <a:latin typeface="Agilent TT Cond" pitchFamily="34" charset="0"/>
              </a:rPr>
              <a:t>Nav</a:t>
            </a:r>
            <a:r>
              <a:rPr kumimoji="1" lang="en-US" altLang="ja-JP" sz="1600" dirty="0" smtClean="0">
                <a:latin typeface="Agilent TT Cond" pitchFamily="34" charset="0"/>
              </a:rPr>
              <a:t>, Printers, Home Appliances, Cell phones, MP3 players, Cameras…</a:t>
            </a:r>
            <a:endParaRPr kumimoji="1" lang="ja-JP" altLang="en-US" sz="1600">
              <a:latin typeface="Agilent TT Cond" pitchFamily="34" charset="0"/>
            </a:endParaRPr>
          </a:p>
        </p:txBody>
      </p:sp>
      <p:grpSp>
        <p:nvGrpSpPr>
          <p:cNvPr id="22" name="Group 49"/>
          <p:cNvGrpSpPr/>
          <p:nvPr/>
        </p:nvGrpSpPr>
        <p:grpSpPr>
          <a:xfrm>
            <a:off x="183188" y="3308823"/>
            <a:ext cx="8708571" cy="2829218"/>
            <a:chOff x="191590" y="644434"/>
            <a:chExt cx="8708571" cy="2471878"/>
          </a:xfrm>
        </p:grpSpPr>
        <p:sp>
          <p:nvSpPr>
            <p:cNvPr id="23" name="Rounded Rectangle 22"/>
            <p:cNvSpPr/>
            <p:nvPr/>
          </p:nvSpPr>
          <p:spPr bwMode="auto">
            <a:xfrm>
              <a:off x="191590" y="740228"/>
              <a:ext cx="8708571" cy="2376084"/>
            </a:xfrm>
            <a:prstGeom prst="roundRect">
              <a:avLst/>
            </a:prstGeom>
            <a:solidFill>
              <a:srgbClr val="99FF99">
                <a:alpha val="25098"/>
              </a:srgbClr>
            </a:solidFill>
            <a:ln w="76200" cap="flat" cmpd="sng" algn="ctr">
              <a:solidFill>
                <a:srgbClr val="00B050"/>
              </a:solidFill>
              <a:prstDash val="solid"/>
              <a:round/>
              <a:headEnd type="none" w="med" len="med"/>
              <a:tailEnd type="none" w="med" len="med"/>
            </a:ln>
            <a:effectLst>
              <a:softEdge rad="63500"/>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6987268" y="644434"/>
              <a:ext cx="1796173" cy="307777"/>
            </a:xfrm>
            <a:prstGeom prst="rect">
              <a:avLst/>
            </a:prstGeom>
            <a:solidFill>
              <a:schemeClr val="bg1"/>
            </a:solidFill>
            <a:ln w="28575">
              <a:solidFill>
                <a:srgbClr val="008000"/>
              </a:solidFill>
            </a:ln>
            <a:effectLst>
              <a:glow rad="63500">
                <a:schemeClr val="accent1">
                  <a:satMod val="175000"/>
                  <a:alpha val="40000"/>
                </a:schemeClr>
              </a:glow>
            </a:effectLst>
          </p:spPr>
          <p:txBody>
            <a:bodyPr wrap="square" rtlCol="0">
              <a:spAutoFit/>
            </a:bodyPr>
            <a:lstStyle/>
            <a:p>
              <a:pPr algn="ctr"/>
              <a:r>
                <a:rPr kumimoji="1" lang="en-US" altLang="ja-JP" sz="1400" b="1" dirty="0" smtClean="0">
                  <a:solidFill>
                    <a:srgbClr val="008000"/>
                  </a:solidFill>
                  <a:latin typeface="Agilent TT Cond" pitchFamily="34" charset="0"/>
                </a:rPr>
                <a:t>DDR2-DDR3 800/1067</a:t>
              </a:r>
              <a:endParaRPr kumimoji="1" lang="ja-JP" altLang="en-US" sz="1400" b="1">
                <a:solidFill>
                  <a:srgbClr val="008000"/>
                </a:solidFill>
                <a:latin typeface="Agilent TT Cond" pitchFamily="34" charset="0"/>
              </a:endParaRPr>
            </a:p>
          </p:txBody>
        </p:sp>
      </p:grpSp>
      <p:grpSp>
        <p:nvGrpSpPr>
          <p:cNvPr id="25" name="Group 59"/>
          <p:cNvGrpSpPr/>
          <p:nvPr/>
        </p:nvGrpSpPr>
        <p:grpSpPr>
          <a:xfrm>
            <a:off x="191600" y="1874114"/>
            <a:ext cx="8708571" cy="1730933"/>
            <a:chOff x="191590" y="644434"/>
            <a:chExt cx="8708571" cy="1730933"/>
          </a:xfrm>
        </p:grpSpPr>
        <p:sp>
          <p:nvSpPr>
            <p:cNvPr id="26" name="Rounded Rectangle 25"/>
            <p:cNvSpPr/>
            <p:nvPr/>
          </p:nvSpPr>
          <p:spPr bwMode="auto">
            <a:xfrm>
              <a:off x="191590" y="740228"/>
              <a:ext cx="8708571" cy="1635139"/>
            </a:xfrm>
            <a:prstGeom prst="roundRect">
              <a:avLst/>
            </a:prstGeom>
            <a:solidFill>
              <a:srgbClr val="99FF99">
                <a:alpha val="25098"/>
              </a:srgbClr>
            </a:solidFill>
            <a:ln w="76200" cap="flat" cmpd="sng" algn="ctr">
              <a:solidFill>
                <a:srgbClr val="00B050"/>
              </a:solidFill>
              <a:prstDash val="solid"/>
              <a:round/>
              <a:headEnd type="none" w="med" len="med"/>
              <a:tailEnd type="none" w="med" len="med"/>
            </a:ln>
            <a:effectLst>
              <a:softEdge rad="63500"/>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7767142" y="644434"/>
              <a:ext cx="995279" cy="307777"/>
            </a:xfrm>
            <a:prstGeom prst="rect">
              <a:avLst/>
            </a:prstGeom>
            <a:solidFill>
              <a:schemeClr val="bg1"/>
            </a:solidFill>
            <a:ln w="28575">
              <a:solidFill>
                <a:srgbClr val="008000"/>
              </a:solidFill>
            </a:ln>
            <a:effectLst>
              <a:glow rad="63500">
                <a:schemeClr val="accent1">
                  <a:satMod val="175000"/>
                  <a:alpha val="40000"/>
                </a:schemeClr>
              </a:glow>
            </a:effectLst>
          </p:spPr>
          <p:txBody>
            <a:bodyPr wrap="square" rtlCol="0">
              <a:spAutoFit/>
            </a:bodyPr>
            <a:lstStyle/>
            <a:p>
              <a:r>
                <a:rPr kumimoji="1" lang="en-US" altLang="ja-JP" sz="1400" b="1" dirty="0" smtClean="0">
                  <a:solidFill>
                    <a:srgbClr val="008000"/>
                  </a:solidFill>
                  <a:latin typeface="Agilent TT Cond" pitchFamily="34" charset="0"/>
                </a:rPr>
                <a:t>DDR3-1333</a:t>
              </a:r>
              <a:endParaRPr kumimoji="1" lang="ja-JP" altLang="en-US" sz="1400" b="1">
                <a:solidFill>
                  <a:srgbClr val="008000"/>
                </a:solidFill>
                <a:latin typeface="Agilent TT Cond" pitchFamily="34" charset="0"/>
              </a:endParaRPr>
            </a:p>
          </p:txBody>
        </p:sp>
      </p:grpSp>
      <p:grpSp>
        <p:nvGrpSpPr>
          <p:cNvPr id="28" name="Group 52"/>
          <p:cNvGrpSpPr/>
          <p:nvPr/>
        </p:nvGrpSpPr>
        <p:grpSpPr>
          <a:xfrm>
            <a:off x="196850" y="891424"/>
            <a:ext cx="8708571" cy="1263197"/>
            <a:chOff x="191590" y="644434"/>
            <a:chExt cx="8708571" cy="1263197"/>
          </a:xfrm>
        </p:grpSpPr>
        <p:sp>
          <p:nvSpPr>
            <p:cNvPr id="29" name="Rounded Rectangle 28"/>
            <p:cNvSpPr/>
            <p:nvPr/>
          </p:nvSpPr>
          <p:spPr bwMode="auto">
            <a:xfrm>
              <a:off x="191590" y="740229"/>
              <a:ext cx="8708571" cy="1167402"/>
            </a:xfrm>
            <a:prstGeom prst="roundRect">
              <a:avLst/>
            </a:prstGeom>
            <a:solidFill>
              <a:srgbClr val="99FF99">
                <a:alpha val="25098"/>
              </a:srgbClr>
            </a:solidFill>
            <a:ln w="76200" cap="flat" cmpd="sng" algn="ctr">
              <a:solidFill>
                <a:srgbClr val="00B050"/>
              </a:solidFill>
              <a:prstDash val="solid"/>
              <a:round/>
              <a:headEnd type="none" w="med" len="med"/>
              <a:tailEnd type="none" w="med" len="med"/>
            </a:ln>
            <a:effectLst>
              <a:softEdge rad="63500"/>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charset="0"/>
              </a:endParaRPr>
            </a:p>
          </p:txBody>
        </p:sp>
        <p:sp>
          <p:nvSpPr>
            <p:cNvPr id="30" name="TextBox 29"/>
            <p:cNvSpPr txBox="1"/>
            <p:nvPr/>
          </p:nvSpPr>
          <p:spPr>
            <a:xfrm>
              <a:off x="7767142" y="644434"/>
              <a:ext cx="995279" cy="307777"/>
            </a:xfrm>
            <a:prstGeom prst="rect">
              <a:avLst/>
            </a:prstGeom>
            <a:solidFill>
              <a:schemeClr val="bg1"/>
            </a:solidFill>
            <a:ln w="28575">
              <a:solidFill>
                <a:srgbClr val="008000"/>
              </a:solidFill>
            </a:ln>
            <a:effectLst>
              <a:glow rad="63500">
                <a:schemeClr val="accent1">
                  <a:satMod val="175000"/>
                  <a:alpha val="40000"/>
                </a:schemeClr>
              </a:glow>
            </a:effectLst>
          </p:spPr>
          <p:txBody>
            <a:bodyPr wrap="square" rtlCol="0">
              <a:spAutoFit/>
            </a:bodyPr>
            <a:lstStyle/>
            <a:p>
              <a:r>
                <a:rPr kumimoji="1" lang="en-US" altLang="ja-JP" sz="1400" b="1" dirty="0" smtClean="0">
                  <a:solidFill>
                    <a:srgbClr val="008000"/>
                  </a:solidFill>
                  <a:latin typeface="Agilent TT Cond" pitchFamily="34" charset="0"/>
                </a:rPr>
                <a:t>DDR3-1600</a:t>
              </a:r>
              <a:endParaRPr kumimoji="1" lang="ja-JP" altLang="en-US" sz="1400" b="1">
                <a:solidFill>
                  <a:srgbClr val="008000"/>
                </a:solidFill>
                <a:latin typeface="Agilent TT Cond" pitchFamily="34" charset="0"/>
              </a:endParaRPr>
            </a:p>
          </p:txBody>
        </p:sp>
      </p:grpSp>
      <p:sp>
        <p:nvSpPr>
          <p:cNvPr id="31"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8"/>
                                        </p:tgtEl>
                                      </p:cBhvr>
                                    </p:animEffect>
                                    <p:set>
                                      <p:cBhvr>
                                        <p:cTn id="30"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FY09 &amp; 10 Install base info:  Can you find our customer?  </a:t>
            </a:r>
            <a:br>
              <a:rPr kumimoji="1" lang="en-US" altLang="ja-JP" dirty="0" smtClean="0"/>
            </a:br>
            <a:r>
              <a:rPr kumimoji="1" lang="en-US" altLang="ja-JP" dirty="0" smtClean="0"/>
              <a:t>Do you have customers’ competitor as your customers?</a:t>
            </a:r>
            <a:endParaRPr kumimoji="1" lang="ja-JP" altLang="en-US"/>
          </a:p>
        </p:txBody>
      </p:sp>
      <p:sp>
        <p:nvSpPr>
          <p:cNvPr id="3" name="Content Placeholder 2"/>
          <p:cNvSpPr>
            <a:spLocks noGrp="1"/>
          </p:cNvSpPr>
          <p:nvPr>
            <p:ph sz="half" idx="1"/>
          </p:nvPr>
        </p:nvSpPr>
        <p:spPr>
          <a:xfrm>
            <a:off x="228600" y="1271016"/>
            <a:ext cx="2148840" cy="4562856"/>
          </a:xfrm>
        </p:spPr>
        <p:txBody>
          <a:bodyPr>
            <a:normAutofit fontScale="92500" lnSpcReduction="10000"/>
          </a:bodyPr>
          <a:lstStyle/>
          <a:p>
            <a:pPr lvl="1"/>
            <a:r>
              <a:rPr kumimoji="1" lang="en-US" altLang="ja-JP" dirty="0" smtClean="0"/>
              <a:t>IBM</a:t>
            </a:r>
          </a:p>
          <a:p>
            <a:pPr lvl="1"/>
            <a:r>
              <a:rPr kumimoji="1" lang="en-US" altLang="ja-JP" dirty="0" smtClean="0"/>
              <a:t>SanDisk</a:t>
            </a:r>
          </a:p>
          <a:p>
            <a:pPr lvl="1"/>
            <a:r>
              <a:rPr kumimoji="1" lang="en-US" altLang="ja-JP" dirty="0" smtClean="0"/>
              <a:t>RIM</a:t>
            </a:r>
          </a:p>
          <a:p>
            <a:pPr lvl="1"/>
            <a:r>
              <a:rPr kumimoji="1" lang="en-US" altLang="ja-JP" dirty="0" smtClean="0"/>
              <a:t>Konica Minolta</a:t>
            </a:r>
          </a:p>
          <a:p>
            <a:pPr lvl="1"/>
            <a:r>
              <a:rPr kumimoji="1" lang="en-US" altLang="ja-JP" dirty="0" smtClean="0"/>
              <a:t>Hynix</a:t>
            </a:r>
          </a:p>
          <a:p>
            <a:pPr lvl="1"/>
            <a:r>
              <a:rPr kumimoji="1" lang="en-US" altLang="ja-JP" dirty="0" smtClean="0"/>
              <a:t>Ricoh</a:t>
            </a:r>
          </a:p>
          <a:p>
            <a:pPr lvl="1"/>
            <a:r>
              <a:rPr kumimoji="1" lang="en-US" altLang="ja-JP" dirty="0" smtClean="0"/>
              <a:t>Intel</a:t>
            </a:r>
          </a:p>
          <a:p>
            <a:pPr lvl="1"/>
            <a:r>
              <a:rPr kumimoji="1" lang="en-US" altLang="ja-JP" dirty="0" smtClean="0"/>
              <a:t>NEC</a:t>
            </a:r>
          </a:p>
          <a:p>
            <a:pPr lvl="1"/>
            <a:r>
              <a:rPr kumimoji="1" lang="en-US" altLang="ja-JP" dirty="0" smtClean="0"/>
              <a:t>Seagate</a:t>
            </a:r>
          </a:p>
          <a:p>
            <a:pPr lvl="1"/>
            <a:r>
              <a:rPr kumimoji="1" lang="en-US" altLang="ja-JP" dirty="0" smtClean="0"/>
              <a:t>DENSO</a:t>
            </a:r>
          </a:p>
          <a:p>
            <a:pPr lvl="1"/>
            <a:r>
              <a:rPr kumimoji="1" lang="en-US" altLang="ja-JP" dirty="0" smtClean="0"/>
              <a:t>SONY</a:t>
            </a:r>
          </a:p>
          <a:p>
            <a:pPr lvl="1"/>
            <a:r>
              <a:rPr kumimoji="1" lang="en-US" altLang="ja-JP" dirty="0" smtClean="0"/>
              <a:t>Samsung</a:t>
            </a:r>
          </a:p>
          <a:p>
            <a:pPr lvl="1"/>
            <a:r>
              <a:rPr kumimoji="1" lang="en-US" altLang="ja-JP" dirty="0" smtClean="0"/>
              <a:t>Marvell</a:t>
            </a:r>
          </a:p>
          <a:p>
            <a:pPr lvl="1"/>
            <a:r>
              <a:rPr kumimoji="1" lang="en-US" altLang="ja-JP" dirty="0" smtClean="0"/>
              <a:t>Analog Devices</a:t>
            </a:r>
          </a:p>
        </p:txBody>
      </p:sp>
      <p:sp>
        <p:nvSpPr>
          <p:cNvPr id="4" name="Content Placeholder 3"/>
          <p:cNvSpPr>
            <a:spLocks noGrp="1"/>
          </p:cNvSpPr>
          <p:nvPr>
            <p:ph sz="half" idx="2"/>
          </p:nvPr>
        </p:nvSpPr>
        <p:spPr>
          <a:xfrm>
            <a:off x="4648200" y="1271016"/>
            <a:ext cx="2127069" cy="4562856"/>
          </a:xfrm>
        </p:spPr>
        <p:txBody>
          <a:bodyPr>
            <a:normAutofit fontScale="92500" lnSpcReduction="10000"/>
          </a:bodyPr>
          <a:lstStyle/>
          <a:p>
            <a:pPr lvl="1"/>
            <a:r>
              <a:rPr kumimoji="1" lang="en-US" altLang="ja-JP" dirty="0" smtClean="0"/>
              <a:t>AMD</a:t>
            </a:r>
          </a:p>
          <a:p>
            <a:pPr lvl="1"/>
            <a:r>
              <a:rPr kumimoji="1" lang="en-US" altLang="ja-JP" dirty="0" smtClean="0"/>
              <a:t>IDT</a:t>
            </a:r>
          </a:p>
          <a:p>
            <a:pPr lvl="1"/>
            <a:r>
              <a:rPr kumimoji="1" lang="en-US" altLang="ja-JP" dirty="0" smtClean="0"/>
              <a:t>Toshiba</a:t>
            </a:r>
          </a:p>
          <a:p>
            <a:pPr lvl="1"/>
            <a:r>
              <a:rPr kumimoji="1" lang="en-US" altLang="ja-JP" dirty="0" smtClean="0"/>
              <a:t>COPIVIA</a:t>
            </a:r>
          </a:p>
          <a:p>
            <a:pPr lvl="1"/>
            <a:r>
              <a:rPr kumimoji="1" lang="en-US" altLang="ja-JP" dirty="0" smtClean="0"/>
              <a:t>Semiconductor Insights</a:t>
            </a:r>
          </a:p>
          <a:p>
            <a:pPr lvl="1"/>
            <a:r>
              <a:rPr kumimoji="1" lang="en-US" altLang="ja-JP" dirty="0" smtClean="0"/>
              <a:t>Fujitsu</a:t>
            </a:r>
          </a:p>
          <a:p>
            <a:pPr lvl="1"/>
            <a:r>
              <a:rPr kumimoji="1" lang="en-US" altLang="ja-JP" dirty="0" smtClean="0"/>
              <a:t>HP</a:t>
            </a:r>
          </a:p>
          <a:p>
            <a:pPr lvl="1"/>
            <a:r>
              <a:rPr kumimoji="1" lang="en-US" altLang="ja-JP" dirty="0" smtClean="0"/>
              <a:t>Tabula</a:t>
            </a:r>
          </a:p>
          <a:p>
            <a:pPr lvl="1"/>
            <a:r>
              <a:rPr kumimoji="1" lang="en-US" altLang="ja-JP" dirty="0" smtClean="0"/>
              <a:t>Dell</a:t>
            </a:r>
          </a:p>
          <a:p>
            <a:pPr lvl="1"/>
            <a:r>
              <a:rPr kumimoji="1" lang="en-US" altLang="ja-JP" dirty="0" smtClean="0"/>
              <a:t>LSI</a:t>
            </a:r>
          </a:p>
          <a:p>
            <a:pPr lvl="1"/>
            <a:r>
              <a:rPr kumimoji="1" lang="en-US" altLang="ja-JP" dirty="0" smtClean="0"/>
              <a:t>Mayo Foundation</a:t>
            </a:r>
          </a:p>
          <a:p>
            <a:pPr lvl="1"/>
            <a:r>
              <a:rPr kumimoji="1" lang="en-US" altLang="ja-JP" dirty="0" smtClean="0"/>
              <a:t>PMC Sierra</a:t>
            </a:r>
          </a:p>
          <a:p>
            <a:pPr lvl="1"/>
            <a:r>
              <a:rPr kumimoji="1" lang="en-US" altLang="ja-JP" dirty="0" smtClean="0"/>
              <a:t>Qualcomm</a:t>
            </a:r>
          </a:p>
          <a:p>
            <a:pPr lvl="1"/>
            <a:endParaRPr kumimoji="1" lang="en-US" altLang="ja-JP" dirty="0" smtClean="0"/>
          </a:p>
          <a:p>
            <a:pPr lvl="1"/>
            <a:endParaRPr kumimoji="1" lang="ja-JP" altLang="en-US"/>
          </a:p>
        </p:txBody>
      </p:sp>
      <p:sp>
        <p:nvSpPr>
          <p:cNvPr id="6" name="Content Placeholder 3"/>
          <p:cNvSpPr txBox="1">
            <a:spLocks/>
          </p:cNvSpPr>
          <p:nvPr/>
        </p:nvSpPr>
        <p:spPr>
          <a:xfrm>
            <a:off x="6855823" y="1275371"/>
            <a:ext cx="2127069" cy="4562856"/>
          </a:xfrm>
          <a:prstGeom prst="rect">
            <a:avLst/>
          </a:prstGeom>
        </p:spPr>
        <p:txBody>
          <a:bodyPr vert="horz" lIns="0" tIns="0" rIns="0" bIns="0" rtlCol="0">
            <a:normAutofit fontScale="92500" lnSpcReduction="20000"/>
          </a:bodyPr>
          <a:lstStyle/>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err="1" smtClean="0">
                <a:latin typeface="Agilent TT Cond" pitchFamily="34" charset="0"/>
              </a:rPr>
              <a:t>Sinyee</a:t>
            </a:r>
            <a:r>
              <a:rPr kumimoji="1" lang="en-US" altLang="ja-JP" dirty="0" smtClean="0">
                <a:latin typeface="Agilent TT Cond" pitchFamily="34" charset="0"/>
              </a:rPr>
              <a:t> International</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Diablo</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NEC</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noProof="0" dirty="0" smtClean="0">
                <a:latin typeface="Agilent TT Cond" pitchFamily="34" charset="0"/>
              </a:rPr>
              <a:t>NXP</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noProof="0" dirty="0" err="1" smtClean="0">
                <a:latin typeface="Agilent TT Cond" pitchFamily="34" charset="0"/>
              </a:rPr>
              <a:t>Nuvoton</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Juniper</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noProof="0" dirty="0" smtClean="0">
                <a:latin typeface="Agilent TT Cond" pitchFamily="34" charset="0"/>
              </a:rPr>
              <a:t>Cisco</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Broadcom</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QLogic</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University of Stuttgart</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Impact Science</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Spark </a:t>
            </a:r>
            <a:r>
              <a:rPr kumimoji="1" lang="en-US" altLang="ja-JP" dirty="0" err="1" smtClean="0">
                <a:latin typeface="Agilent TT Cond" pitchFamily="34" charset="0"/>
              </a:rPr>
              <a:t>Olcum</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err="1" smtClean="0">
                <a:latin typeface="Agilent TT Cond" pitchFamily="34" charset="0"/>
              </a:rPr>
              <a:t>Kowa</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noProof="0" dirty="0" smtClean="0">
                <a:latin typeface="Agilent TT Cond" pitchFamily="34" charset="0"/>
              </a:rPr>
              <a:t>Motorola</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endParaRPr kumimoji="1" lang="ja-JP" altLang="en-US" sz="1800" b="0" i="0" u="none" strike="noStrike" kern="1200" cap="none" spc="0" normalizeH="0" baseline="0" noProof="0">
              <a:ln>
                <a:noFill/>
              </a:ln>
              <a:solidFill>
                <a:schemeClr val="tx1"/>
              </a:solidFill>
              <a:effectLst/>
              <a:uLnTx/>
              <a:uFillTx/>
              <a:latin typeface="Agilent TT Cond" pitchFamily="34" charset="0"/>
              <a:ea typeface="+mn-ea"/>
              <a:cs typeface="+mn-cs"/>
            </a:endParaRPr>
          </a:p>
        </p:txBody>
      </p:sp>
      <p:sp>
        <p:nvSpPr>
          <p:cNvPr id="7" name="Content Placeholder 3"/>
          <p:cNvSpPr txBox="1">
            <a:spLocks/>
          </p:cNvSpPr>
          <p:nvPr/>
        </p:nvSpPr>
        <p:spPr>
          <a:xfrm>
            <a:off x="2488489" y="1271016"/>
            <a:ext cx="2127069" cy="4562856"/>
          </a:xfrm>
          <a:prstGeom prst="rect">
            <a:avLst/>
          </a:prstGeom>
        </p:spPr>
        <p:txBody>
          <a:bodyPr vert="horz" lIns="0" tIns="0" rIns="0" bIns="0" rtlCol="0">
            <a:normAutofit fontScale="92500" lnSpcReduction="10000"/>
          </a:bodyPr>
          <a:lstStyle/>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Ericsson</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Magnum</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Texas Instruments</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Elpida</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DATARAM</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SPANSION</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PACE</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Panasonic</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TERADYNE</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Inphi</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Netlist</a:t>
            </a: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rPr>
              <a:t>Adaptec</a:t>
            </a: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Lockheed Martin</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r>
              <a:rPr kumimoji="1" lang="en-US" altLang="ja-JP" dirty="0" smtClean="0">
                <a:latin typeface="Agilent TT Cond" pitchFamily="34" charset="0"/>
              </a:rPr>
              <a:t>Scandia</a:t>
            </a:r>
            <a:endParaRPr kumimoji="1" lang="en-US" altLang="ja-JP" sz="1800" b="0" i="0" u="none" strike="noStrike" kern="1200" cap="none" spc="0" normalizeH="0" baseline="0" noProof="0" dirty="0" smtClean="0">
              <a:ln>
                <a:noFill/>
              </a:ln>
              <a:solidFill>
                <a:schemeClr val="tx1"/>
              </a:solidFill>
              <a:effectLst/>
              <a:uLnTx/>
              <a:uFillTx/>
              <a:latin typeface="Agilent TT Cond" pitchFamily="34" charset="0"/>
              <a:ea typeface="+mn-ea"/>
              <a:cs typeface="+mn-cs"/>
            </a:endParaRPr>
          </a:p>
          <a:p>
            <a:pPr marL="228600" marR="0" lvl="1" indent="-228600" algn="l" defTabSz="914400" rtl="0" eaLnBrk="1" fontAlgn="auto" latinLnBrk="0" hangingPunct="1">
              <a:lnSpc>
                <a:spcPct val="100000"/>
              </a:lnSpc>
              <a:spcBef>
                <a:spcPts val="0"/>
              </a:spcBef>
              <a:spcAft>
                <a:spcPts val="700"/>
              </a:spcAft>
              <a:buClrTx/>
              <a:buSzTx/>
              <a:buFont typeface="Arial" pitchFamily="34" charset="0"/>
              <a:buChar char="•"/>
              <a:tabLst/>
              <a:defRPr/>
            </a:pPr>
            <a:endParaRPr kumimoji="1" lang="ja-JP" altLang="en-US" sz="1800" b="0" i="0" u="none" strike="noStrike" kern="1200" cap="none" spc="0" normalizeH="0" baseline="0" noProof="0">
              <a:ln>
                <a:noFill/>
              </a:ln>
              <a:solidFill>
                <a:schemeClr val="tx1"/>
              </a:solidFill>
              <a:effectLst/>
              <a:uLnTx/>
              <a:uFillTx/>
              <a:latin typeface="Agilent TT Cond" pitchFamily="34" charset="0"/>
              <a:ea typeface="+mn-ea"/>
              <a:cs typeface="+mn-cs"/>
            </a:endParaRPr>
          </a:p>
        </p:txBody>
      </p:sp>
      <p:sp>
        <p:nvSpPr>
          <p:cNvPr id="8"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DDR Market Trends – It’s about all about being </a:t>
            </a:r>
            <a:r>
              <a:rPr kumimoji="1" lang="en-US" altLang="ja-JP"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GREEEEN</a:t>
            </a:r>
            <a:endParaRPr kumimoji="1" lang="ja-JP" altLang="en-US"/>
          </a:p>
        </p:txBody>
      </p:sp>
      <p:grpSp>
        <p:nvGrpSpPr>
          <p:cNvPr id="50" name="Group 49"/>
          <p:cNvGrpSpPr/>
          <p:nvPr/>
        </p:nvGrpSpPr>
        <p:grpSpPr>
          <a:xfrm>
            <a:off x="146570" y="728780"/>
            <a:ext cx="4882630" cy="3394820"/>
            <a:chOff x="216906" y="922203"/>
            <a:chExt cx="5181600" cy="3578349"/>
          </a:xfrm>
        </p:grpSpPr>
        <p:grpSp>
          <p:nvGrpSpPr>
            <p:cNvPr id="44" name="Group 7"/>
            <p:cNvGrpSpPr>
              <a:grpSpLocks/>
            </p:cNvGrpSpPr>
            <p:nvPr/>
          </p:nvGrpSpPr>
          <p:grpSpPr bwMode="auto">
            <a:xfrm>
              <a:off x="216906" y="922203"/>
              <a:ext cx="5181600" cy="3578349"/>
              <a:chOff x="3505200" y="1981200"/>
              <a:chExt cx="5562600" cy="3440572"/>
            </a:xfrm>
          </p:grpSpPr>
          <p:pic>
            <p:nvPicPr>
              <p:cNvPr id="45" name="Picture 2" descr="samsunglpddr2"/>
              <p:cNvPicPr>
                <a:picLocks noChangeAspect="1" noChangeArrowheads="1"/>
              </p:cNvPicPr>
              <p:nvPr/>
            </p:nvPicPr>
            <p:blipFill>
              <a:blip r:embed="rId2" cstate="print"/>
              <a:srcRect/>
              <a:stretch>
                <a:fillRect/>
              </a:stretch>
            </p:blipFill>
            <p:spPr bwMode="auto">
              <a:xfrm>
                <a:off x="3505200" y="1981200"/>
                <a:ext cx="5562600" cy="3440572"/>
              </a:xfrm>
              <a:prstGeom prst="rect">
                <a:avLst/>
              </a:prstGeom>
              <a:noFill/>
              <a:ln w="9525">
                <a:noFill/>
                <a:miter lim="800000"/>
                <a:headEnd/>
                <a:tailEnd/>
              </a:ln>
            </p:spPr>
          </p:pic>
          <p:sp>
            <p:nvSpPr>
              <p:cNvPr id="46" name="TextBox 4"/>
              <p:cNvSpPr txBox="1">
                <a:spLocks noChangeArrowheads="1"/>
              </p:cNvSpPr>
              <p:nvPr/>
            </p:nvSpPr>
            <p:spPr bwMode="auto">
              <a:xfrm>
                <a:off x="6368304" y="4914900"/>
                <a:ext cx="1007857" cy="207149"/>
              </a:xfrm>
              <a:prstGeom prst="rect">
                <a:avLst/>
              </a:prstGeom>
              <a:solidFill>
                <a:srgbClr val="FFFF99"/>
              </a:solidFill>
              <a:ln w="28575">
                <a:solidFill>
                  <a:srgbClr val="FF0000"/>
                </a:solidFill>
                <a:miter lim="800000"/>
                <a:headEnd/>
                <a:tailEnd/>
              </a:ln>
            </p:spPr>
            <p:txBody>
              <a:bodyPr>
                <a:spAutoFit/>
              </a:bodyPr>
              <a:lstStyle/>
              <a:p>
                <a:r>
                  <a:rPr lang="en-US" sz="800" b="1"/>
                  <a:t>LPDDR2 1.2V</a:t>
                </a:r>
              </a:p>
            </p:txBody>
          </p:sp>
          <p:sp>
            <p:nvSpPr>
              <p:cNvPr id="47" name="TextBox 5"/>
              <p:cNvSpPr txBox="1">
                <a:spLocks noChangeArrowheads="1"/>
              </p:cNvSpPr>
              <p:nvPr/>
            </p:nvSpPr>
            <p:spPr bwMode="auto">
              <a:xfrm>
                <a:off x="4419600" y="3657600"/>
                <a:ext cx="967068" cy="207149"/>
              </a:xfrm>
              <a:prstGeom prst="rect">
                <a:avLst/>
              </a:prstGeom>
              <a:solidFill>
                <a:srgbClr val="FFFF99"/>
              </a:solidFill>
              <a:ln w="28575">
                <a:solidFill>
                  <a:srgbClr val="FF0000"/>
                </a:solidFill>
                <a:miter lim="800000"/>
                <a:headEnd/>
                <a:tailEnd/>
              </a:ln>
            </p:spPr>
            <p:txBody>
              <a:bodyPr>
                <a:spAutoFit/>
              </a:bodyPr>
              <a:lstStyle/>
              <a:p>
                <a:r>
                  <a:rPr lang="en-US" sz="800" b="1"/>
                  <a:t>LPDDR1 1.8V</a:t>
                </a:r>
              </a:p>
            </p:txBody>
          </p:sp>
        </p:grpSp>
        <p:sp>
          <p:nvSpPr>
            <p:cNvPr id="49" name="Rectangle 48"/>
            <p:cNvSpPr/>
            <p:nvPr/>
          </p:nvSpPr>
          <p:spPr>
            <a:xfrm>
              <a:off x="4343400" y="949569"/>
              <a:ext cx="826477" cy="430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098" name="Picture 2"/>
          <p:cNvPicPr>
            <a:picLocks noChangeAspect="1" noChangeArrowheads="1"/>
          </p:cNvPicPr>
          <p:nvPr/>
        </p:nvPicPr>
        <p:blipFill>
          <a:blip r:embed="rId3" cstate="print"/>
          <a:srcRect/>
          <a:stretch>
            <a:fillRect/>
          </a:stretch>
        </p:blipFill>
        <p:spPr bwMode="auto">
          <a:xfrm>
            <a:off x="354623" y="4114801"/>
            <a:ext cx="4519893" cy="26271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099" name="Picture 3"/>
          <p:cNvPicPr>
            <a:picLocks noChangeAspect="1" noChangeArrowheads="1"/>
          </p:cNvPicPr>
          <p:nvPr/>
        </p:nvPicPr>
        <p:blipFill>
          <a:blip r:embed="rId4" cstate="print"/>
          <a:srcRect/>
          <a:stretch>
            <a:fillRect/>
          </a:stretch>
        </p:blipFill>
        <p:spPr bwMode="auto">
          <a:xfrm>
            <a:off x="4979928" y="808893"/>
            <a:ext cx="3964835" cy="263769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00" name="Picture 4"/>
          <p:cNvPicPr>
            <a:picLocks noChangeAspect="1" noChangeArrowheads="1"/>
          </p:cNvPicPr>
          <p:nvPr/>
        </p:nvPicPr>
        <p:blipFill>
          <a:blip r:embed="rId5" cstate="print"/>
          <a:srcRect/>
          <a:stretch>
            <a:fillRect/>
          </a:stretch>
        </p:blipFill>
        <p:spPr bwMode="auto">
          <a:xfrm>
            <a:off x="5820510" y="3616812"/>
            <a:ext cx="3094894" cy="30789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9" name="Slide Number Placeholder 5"/>
          <p:cNvSpPr>
            <a:spLocks noGrp="1"/>
          </p:cNvSpPr>
          <p:nvPr>
            <p:ph type="sldNum" sz="quarter" idx="4294967295"/>
          </p:nvPr>
        </p:nvSpPr>
        <p:spPr>
          <a:xfrm>
            <a:off x="228600" y="6638925"/>
            <a:ext cx="614363" cy="152400"/>
          </a:xfrm>
          <a:prstGeom prst="rect">
            <a:avLst/>
          </a:prstGeom>
        </p:spPr>
        <p:txBody>
          <a:bodyPr/>
          <a:lstStyle/>
          <a:p>
            <a:r>
              <a:rPr lang="en-US" dirty="0" smtClean="0"/>
              <a:t>Page </a:t>
            </a:r>
            <a:fld id="{124DB70C-ED06-4D3D-824E-1B4CBC8CB530}" type="slidenum">
              <a:rPr lang="en-US" smtClean="0"/>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GILENT PPT 2007">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AGILENT PPT</Template>
  <TotalTime>11755</TotalTime>
  <Words>4521</Words>
  <Application>Microsoft Office PowerPoint</Application>
  <PresentationFormat>On-screen Show (4:3)</PresentationFormat>
  <Paragraphs>796</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AGILENT PPT 2007</vt:lpstr>
      <vt:lpstr>ATP FE Training Session #3 Introduction to DDR Fundamentals, Market, and Agilent Solution</vt:lpstr>
      <vt:lpstr>Agenda</vt:lpstr>
      <vt:lpstr>Where and How are DDRs being Used?</vt:lpstr>
      <vt:lpstr>Examples of Consumer Electronics with DDR </vt:lpstr>
      <vt:lpstr>When does customers invest to DDR measurement equipments?</vt:lpstr>
      <vt:lpstr>The “Disruption” Timing of the Technology is Different by Market Segment</vt:lpstr>
      <vt:lpstr>DDR Pyramid Eco-System</vt:lpstr>
      <vt:lpstr>FY09 &amp; 10 Install base info:  Can you find our customer?   Do you have customers’ competitor as your customers?</vt:lpstr>
      <vt:lpstr>DDR Market Trends – It’s about all about being GREEEEN</vt:lpstr>
      <vt:lpstr>Agenda</vt:lpstr>
      <vt:lpstr>What’s DDR Anyway?   DDR = memory, the temporary data storage place for CPU.</vt:lpstr>
      <vt:lpstr>Addressing All Types: DDR Memory Probing Selections</vt:lpstr>
      <vt:lpstr>Understanding DRAM Spec</vt:lpstr>
      <vt:lpstr>Understanding DIMM Spec</vt:lpstr>
      <vt:lpstr>Definition of Read &amp; Write</vt:lpstr>
      <vt:lpstr>Type of DRAM’s Signals</vt:lpstr>
      <vt:lpstr>Commands</vt:lpstr>
      <vt:lpstr>Structure of DRAM (Cell)</vt:lpstr>
      <vt:lpstr>Structure of DRAM (Address Space) - 1</vt:lpstr>
      <vt:lpstr>Structure of DRAM (Address Space) - 2</vt:lpstr>
      <vt:lpstr>Offline Lab #1:  With and Without B4621A</vt:lpstr>
      <vt:lpstr>Burst Data (1)</vt:lpstr>
      <vt:lpstr>Burst Data (2)</vt:lpstr>
      <vt:lpstr>How Logic Analyzer Addresses Customer’s Needs</vt:lpstr>
      <vt:lpstr>How Logic Analyzer Addresses Customer’s Needs Quick Signal Integrity Insight into Data Burst Eyes</vt:lpstr>
      <vt:lpstr>Offline Lab #2:  Show and Tell with  Burst Trigger and Burst Scan Offline Data</vt:lpstr>
      <vt:lpstr>Understanding EyeScan and BurstScan for DDR Signals</vt:lpstr>
      <vt:lpstr>DDR State Machine</vt:lpstr>
      <vt:lpstr>Popular States:   Refresh, Precharge, Active, Mode Register Set (MRS)</vt:lpstr>
      <vt:lpstr>Read/Write Timing is different between Read and Write</vt:lpstr>
      <vt:lpstr>Offline Lab #3:  Using MRS Offline Data</vt:lpstr>
      <vt:lpstr>Making Engineer’s DDR Debugging Life Easer:  Unique B4622A DDR2/3 Software Solution</vt:lpstr>
      <vt:lpstr>B4622A: Protocol Compliance Test</vt:lpstr>
      <vt:lpstr>Offline Lab #4  Show and Tell with B4622A</vt:lpstr>
      <vt:lpstr>Rank and Chip Select</vt:lpstr>
      <vt:lpstr>The Next Challenge:  DDR2 to DDR3</vt:lpstr>
      <vt:lpstr>ODT – On-Die Termination 1</vt:lpstr>
      <vt:lpstr>ODT – On-Die Termination 2</vt:lpstr>
      <vt:lpstr>Example ODT off captured with BurstScan</vt:lpstr>
      <vt:lpstr>DDR2 Topology:  T-branch Address/Command </vt:lpstr>
      <vt:lpstr>DDR3 Topology:  Fly-By  Address/Command</vt:lpstr>
      <vt:lpstr>DDR3 Topology:  Write Leveling </vt:lpstr>
      <vt:lpstr>Logic Analyzer Addressing the Validation Challenge of  Write Leveling 1</vt:lpstr>
      <vt:lpstr>Logic Analyzer Addressing the Validation Challenge of  Write Leveling 2</vt:lpstr>
      <vt:lpstr>DDR3 Topology:  Read Leveling </vt:lpstr>
      <vt:lpstr>Addressing the Needs for the Current Trend: Eco &amp; Green Measuring Self Refresh</vt:lpstr>
      <vt:lpstr>Making Engineer’s DDR Debugging Life Easer: DDR Setup Assistant (under development)</vt:lpstr>
      <vt:lpstr>Agenda</vt:lpstr>
      <vt:lpstr>The Solution: 16962A 2GHz State, 8GHz Timing  High Speed, Deep Memory Logic Analyzer Module</vt:lpstr>
      <vt:lpstr>Typical Configuration</vt:lpstr>
      <vt:lpstr>Sales Tool and Summary:</vt:lpstr>
      <vt:lpstr>Division Experts and Contacts:</vt:lpstr>
      <vt:lpstr>Backup</vt:lpstr>
      <vt:lpstr>Tektronix Logic Analyzer Competition </vt:lpstr>
    </vt:vector>
  </TitlesOfParts>
  <Company>Agilent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LPT MKTG Meeting Format</dc:title>
  <dc:creator>Jun Chie</dc:creator>
  <cp:lastModifiedBy>cheechan</cp:lastModifiedBy>
  <cp:revision>1060</cp:revision>
  <dcterms:created xsi:type="dcterms:W3CDTF">2009-09-18T21:09:11Z</dcterms:created>
  <dcterms:modified xsi:type="dcterms:W3CDTF">2010-11-19T01:27:15Z</dcterms:modified>
</cp:coreProperties>
</file>