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p:sldMasterIdLst>
    <p:sldMasterId id="2147483650" r:id="rId1"/>
  </p:sldMasterIdLst>
  <p:notesMasterIdLst>
    <p:notesMasterId r:id="rId66"/>
  </p:notesMasterIdLst>
  <p:handoutMasterIdLst>
    <p:handoutMasterId r:id="rId67"/>
  </p:handoutMasterIdLst>
  <p:sldIdLst>
    <p:sldId id="397" r:id="rId2"/>
    <p:sldId id="396" r:id="rId3"/>
    <p:sldId id="611" r:id="rId4"/>
    <p:sldId id="503" r:id="rId5"/>
    <p:sldId id="586" r:id="rId6"/>
    <p:sldId id="553" r:id="rId7"/>
    <p:sldId id="504" r:id="rId8"/>
    <p:sldId id="613" r:id="rId9"/>
    <p:sldId id="609" r:id="rId10"/>
    <p:sldId id="545" r:id="rId11"/>
    <p:sldId id="540" r:id="rId12"/>
    <p:sldId id="563" r:id="rId13"/>
    <p:sldId id="614" r:id="rId14"/>
    <p:sldId id="619" r:id="rId15"/>
    <p:sldId id="615" r:id="rId16"/>
    <p:sldId id="616" r:id="rId17"/>
    <p:sldId id="617" r:id="rId18"/>
    <p:sldId id="618" r:id="rId19"/>
    <p:sldId id="626" r:id="rId20"/>
    <p:sldId id="620" r:id="rId21"/>
    <p:sldId id="621" r:id="rId22"/>
    <p:sldId id="622" r:id="rId23"/>
    <p:sldId id="623" r:id="rId24"/>
    <p:sldId id="624" r:id="rId25"/>
    <p:sldId id="625" r:id="rId26"/>
    <p:sldId id="513" r:id="rId27"/>
    <p:sldId id="514" r:id="rId28"/>
    <p:sldId id="564" r:id="rId29"/>
    <p:sldId id="554" r:id="rId30"/>
    <p:sldId id="565" r:id="rId31"/>
    <p:sldId id="589" r:id="rId32"/>
    <p:sldId id="518" r:id="rId33"/>
    <p:sldId id="521" r:id="rId34"/>
    <p:sldId id="524" r:id="rId35"/>
    <p:sldId id="526" r:id="rId36"/>
    <p:sldId id="570" r:id="rId37"/>
    <p:sldId id="571" r:id="rId38"/>
    <p:sldId id="535" r:id="rId39"/>
    <p:sldId id="536" r:id="rId40"/>
    <p:sldId id="573" r:id="rId41"/>
    <p:sldId id="590" r:id="rId42"/>
    <p:sldId id="483" r:id="rId43"/>
    <p:sldId id="599" r:id="rId44"/>
    <p:sldId id="487" r:id="rId45"/>
    <p:sldId id="576" r:id="rId46"/>
    <p:sldId id="575" r:id="rId47"/>
    <p:sldId id="484" r:id="rId48"/>
    <p:sldId id="490" r:id="rId49"/>
    <p:sldId id="605" r:id="rId50"/>
    <p:sldId id="581" r:id="rId51"/>
    <p:sldId id="597" r:id="rId52"/>
    <p:sldId id="606" r:id="rId53"/>
    <p:sldId id="459" r:id="rId54"/>
    <p:sldId id="591" r:id="rId55"/>
    <p:sldId id="593" r:id="rId56"/>
    <p:sldId id="627" r:id="rId57"/>
    <p:sldId id="584" r:id="rId58"/>
    <p:sldId id="494" r:id="rId59"/>
    <p:sldId id="470" r:id="rId60"/>
    <p:sldId id="559" r:id="rId61"/>
    <p:sldId id="555" r:id="rId62"/>
    <p:sldId id="556" r:id="rId63"/>
    <p:sldId id="557" r:id="rId64"/>
    <p:sldId id="558" r:id="rId65"/>
  </p:sldIdLst>
  <p:sldSz cx="9144000" cy="6858000" type="screen4x3"/>
  <p:notesSz cx="6997700" cy="9271000"/>
  <p:embeddedFontLst>
    <p:embeddedFont>
      <p:font typeface="宋体" pitchFamily="2" charset="-122"/>
      <p:regular r:id="rId68"/>
    </p:embeddedFont>
    <p:embeddedFont>
      <p:font typeface="Agilent TT Cond" pitchFamily="34" charset="0"/>
      <p:regular r:id="rId69"/>
      <p:bold r:id="rId70"/>
      <p:italic r:id="rId71"/>
      <p:boldItalic r:id="rId72"/>
    </p:embeddedFont>
    <p:embeddedFont>
      <p:font typeface="Agilent TT CondLight" pitchFamily="34" charset="0"/>
      <p:regular r:id="rId73"/>
      <p:italic r:id="rId74"/>
    </p:embeddedFont>
    <p:embeddedFont>
      <p:font typeface="Arial Narrow" pitchFamily="34" charset="0"/>
      <p:regular r:id="rId75"/>
      <p:bold r:id="rId76"/>
      <p:italic r:id="rId77"/>
      <p:boldItalic r:id="rId78"/>
    </p:embeddedFont>
    <p:embeddedFont>
      <p:font typeface="MS PGothic" pitchFamily="34" charset="-128"/>
      <p:regular r:id="rId79"/>
    </p:embeddedFont>
    <p:embeddedFont>
      <p:font typeface="Arial Black" pitchFamily="34" charset="0"/>
      <p:bold r:id="rId80"/>
    </p:embeddedFont>
  </p:embeddedFontLst>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FFF"/>
    <a:srgbClr val="FFFF99"/>
    <a:srgbClr val="A50021"/>
    <a:srgbClr val="339933"/>
    <a:srgbClr val="993366"/>
    <a:srgbClr val="FF9933"/>
    <a:srgbClr val="333333"/>
    <a:srgbClr val="E7CFB7"/>
    <a:srgbClr val="D7AE85"/>
    <a:srgbClr val="9966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72161" autoAdjust="0"/>
  </p:normalViewPr>
  <p:slideViewPr>
    <p:cSldViewPr snapToGrid="0">
      <p:cViewPr varScale="1">
        <p:scale>
          <a:sx n="74" d="100"/>
          <a:sy n="74" d="100"/>
        </p:scale>
        <p:origin x="-540" y="-90"/>
      </p:cViewPr>
      <p:guideLst>
        <p:guide orient="horz" pos="4319"/>
        <p:guide pos="2880"/>
      </p:guideLst>
    </p:cSldViewPr>
  </p:slideViewPr>
  <p:outlineViewPr>
    <p:cViewPr>
      <p:scale>
        <a:sx n="33" d="100"/>
        <a:sy n="33" d="100"/>
      </p:scale>
      <p:origin x="0" y="0"/>
    </p:cViewPr>
    <p:sldLst>
      <p:sld r:id="rId1" collapse="1"/>
      <p:sld r:id="rId2" collapse="1"/>
      <p:sld r:id="rId3" collapse="1"/>
    </p:sldLst>
  </p:outlineViewPr>
  <p:notesTextViewPr>
    <p:cViewPr>
      <p:scale>
        <a:sx n="75" d="100"/>
        <a:sy n="75" d="100"/>
      </p:scale>
      <p:origin x="0" y="0"/>
    </p:cViewPr>
  </p:notesTextViewPr>
  <p:sorterViewPr>
    <p:cViewPr>
      <p:scale>
        <a:sx n="100" d="100"/>
        <a:sy n="100" d="100"/>
      </p:scale>
      <p:origin x="0" y="1722"/>
    </p:cViewPr>
  </p:sorterViewPr>
  <p:notesViewPr>
    <p:cSldViewPr snapToGrid="0">
      <p:cViewPr>
        <p:scale>
          <a:sx n="100" d="100"/>
          <a:sy n="100" d="100"/>
        </p:scale>
        <p:origin x="-810" y="-72"/>
      </p:cViewPr>
      <p:guideLst>
        <p:guide orient="horz" pos="2920"/>
        <p:guide pos="22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7.xml"/><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2"/>
            <a:ext cx="3059239" cy="4963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23292" eaLnBrk="0" hangingPunct="0">
              <a:defRPr sz="1200" b="1">
                <a:solidFill>
                  <a:schemeClr val="tx2"/>
                </a:solidFill>
                <a:latin typeface="Agilent TT Cond" pitchFamily="34" charset="0"/>
              </a:defRPr>
            </a:lvl1pPr>
          </a:lstStyle>
          <a:p>
            <a:endParaRPr lang="en-US"/>
          </a:p>
        </p:txBody>
      </p:sp>
      <p:sp>
        <p:nvSpPr>
          <p:cNvPr id="65539" name="Rectangle 3"/>
          <p:cNvSpPr>
            <a:spLocks noGrp="1" noChangeArrowheads="1"/>
          </p:cNvSpPr>
          <p:nvPr>
            <p:ph type="dt" sz="quarter" idx="1"/>
          </p:nvPr>
        </p:nvSpPr>
        <p:spPr bwMode="auto">
          <a:xfrm>
            <a:off x="4000796" y="2"/>
            <a:ext cx="2980502" cy="4963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23292" eaLnBrk="0" hangingPunct="0">
              <a:defRPr sz="1200" b="1">
                <a:solidFill>
                  <a:schemeClr val="tx2"/>
                </a:solidFill>
                <a:latin typeface="Agilent TT Cond" pitchFamily="34" charset="0"/>
              </a:defRPr>
            </a:lvl1pPr>
          </a:lstStyle>
          <a:p>
            <a:endParaRPr lang="en-US"/>
          </a:p>
        </p:txBody>
      </p:sp>
      <p:sp>
        <p:nvSpPr>
          <p:cNvPr id="65540" name="Rectangle 4"/>
          <p:cNvSpPr>
            <a:spLocks noGrp="1" noChangeArrowheads="1"/>
          </p:cNvSpPr>
          <p:nvPr>
            <p:ph type="ftr" sz="quarter" idx="2"/>
          </p:nvPr>
        </p:nvSpPr>
        <p:spPr bwMode="auto">
          <a:xfrm>
            <a:off x="0" y="8825137"/>
            <a:ext cx="3059239" cy="42654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23292" eaLnBrk="0" hangingPunct="0">
              <a:defRPr sz="1200" b="1">
                <a:solidFill>
                  <a:schemeClr val="tx2"/>
                </a:solidFill>
                <a:latin typeface="Agilent TT Cond" pitchFamily="34" charset="0"/>
              </a:defRPr>
            </a:lvl1pPr>
          </a:lstStyle>
          <a:p>
            <a:endParaRPr lang="en-US"/>
          </a:p>
        </p:txBody>
      </p:sp>
      <p:sp>
        <p:nvSpPr>
          <p:cNvPr id="65541" name="Rectangle 5"/>
          <p:cNvSpPr>
            <a:spLocks noGrp="1" noChangeArrowheads="1"/>
          </p:cNvSpPr>
          <p:nvPr>
            <p:ph type="sldNum" sz="quarter" idx="3"/>
          </p:nvPr>
        </p:nvSpPr>
        <p:spPr bwMode="auto">
          <a:xfrm>
            <a:off x="4000796" y="8825137"/>
            <a:ext cx="2980502" cy="42654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23292" eaLnBrk="0" hangingPunct="0">
              <a:defRPr sz="1200" b="1">
                <a:solidFill>
                  <a:schemeClr val="tx2"/>
                </a:solidFill>
                <a:latin typeface="Agilent TT Cond" pitchFamily="34" charset="0"/>
              </a:defRPr>
            </a:lvl1pPr>
          </a:lstStyle>
          <a:p>
            <a:fld id="{22ECB27C-06F9-4AD4-BA37-C2B5314CF0F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2"/>
            <a:ext cx="3059239" cy="4963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23292" eaLnBrk="0" hangingPunct="0">
              <a:defRPr sz="1200" b="1">
                <a:solidFill>
                  <a:schemeClr val="tx2"/>
                </a:solidFill>
                <a:latin typeface="Agilent TT Cond" pitchFamily="34" charset="0"/>
              </a:defRPr>
            </a:lvl1pPr>
          </a:lstStyle>
          <a:p>
            <a:endParaRPr lang="en-US"/>
          </a:p>
        </p:txBody>
      </p:sp>
      <p:sp>
        <p:nvSpPr>
          <p:cNvPr id="35843" name="Rectangle 3"/>
          <p:cNvSpPr>
            <a:spLocks noGrp="1" noChangeArrowheads="1"/>
          </p:cNvSpPr>
          <p:nvPr>
            <p:ph type="dt" idx="1"/>
          </p:nvPr>
        </p:nvSpPr>
        <p:spPr bwMode="auto">
          <a:xfrm>
            <a:off x="4000796" y="2"/>
            <a:ext cx="2980502" cy="49639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23292" eaLnBrk="0" hangingPunct="0">
              <a:defRPr sz="1200" b="1">
                <a:solidFill>
                  <a:schemeClr val="tx2"/>
                </a:solidFill>
                <a:latin typeface="Agilent TT Cond" pitchFamily="34" charset="0"/>
              </a:defRPr>
            </a:lvl1pPr>
          </a:lstStyle>
          <a:p>
            <a:endParaRPr lang="en-US"/>
          </a:p>
        </p:txBody>
      </p:sp>
      <p:sp>
        <p:nvSpPr>
          <p:cNvPr id="35844" name="Rectangle 4"/>
          <p:cNvSpPr>
            <a:spLocks noGrp="1" noRot="1" noChangeAspect="1" noChangeArrowheads="1" noTextEdit="1"/>
          </p:cNvSpPr>
          <p:nvPr>
            <p:ph type="sldImg" idx="2"/>
          </p:nvPr>
        </p:nvSpPr>
        <p:spPr bwMode="auto">
          <a:xfrm>
            <a:off x="1168400" y="712788"/>
            <a:ext cx="4648200" cy="348615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941556" y="4412569"/>
            <a:ext cx="5098183" cy="419855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ftr" sz="quarter" idx="4"/>
          </p:nvPr>
        </p:nvSpPr>
        <p:spPr bwMode="auto">
          <a:xfrm>
            <a:off x="0" y="8825137"/>
            <a:ext cx="3059239" cy="42654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23292" eaLnBrk="0" hangingPunct="0">
              <a:defRPr sz="1200" b="1">
                <a:solidFill>
                  <a:schemeClr val="tx2"/>
                </a:solidFill>
                <a:latin typeface="Agilent TT Cond" pitchFamily="34" charset="0"/>
              </a:defRPr>
            </a:lvl1pPr>
          </a:lstStyle>
          <a:p>
            <a:endParaRPr lang="en-US"/>
          </a:p>
        </p:txBody>
      </p:sp>
      <p:sp>
        <p:nvSpPr>
          <p:cNvPr id="35847" name="Rectangle 7"/>
          <p:cNvSpPr>
            <a:spLocks noGrp="1" noChangeArrowheads="1"/>
          </p:cNvSpPr>
          <p:nvPr>
            <p:ph type="sldNum" sz="quarter" idx="5"/>
          </p:nvPr>
        </p:nvSpPr>
        <p:spPr bwMode="auto">
          <a:xfrm>
            <a:off x="4000796" y="8825137"/>
            <a:ext cx="2980502" cy="42654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23292" eaLnBrk="0" hangingPunct="0">
              <a:defRPr sz="1200" b="1">
                <a:solidFill>
                  <a:schemeClr val="tx2"/>
                </a:solidFill>
                <a:latin typeface="Agilent TT Cond" pitchFamily="34" charset="0"/>
              </a:defRPr>
            </a:lvl1pPr>
          </a:lstStyle>
          <a:p>
            <a:fld id="{370081FF-2B1E-49D2-8991-D3E33AC5629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Digital-to-analog_converte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n.wikipedia.org/w/index.php?title=Non-monotonic&amp;action=edit&amp;redlink=1"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CAC72-E4CB-4B8A-ADCE-F3F477F1BB4E}" type="slidenum">
              <a:rPr lang="en-US"/>
              <a:pPr/>
              <a:t>1</a:t>
            </a:fld>
            <a:endParaRPr lang="en-US"/>
          </a:p>
        </p:txBody>
      </p:sp>
      <p:sp>
        <p:nvSpPr>
          <p:cNvPr id="365570" name="Rectangle 2"/>
          <p:cNvSpPr>
            <a:spLocks noGrp="1" noRot="1" noChangeAspect="1" noChangeArrowheads="1" noTextEdit="1"/>
          </p:cNvSpPr>
          <p:nvPr>
            <p:ph type="sldImg"/>
          </p:nvPr>
        </p:nvSpPr>
        <p:spPr>
          <a:xfrm>
            <a:off x="1184275" y="695325"/>
            <a:ext cx="4632325" cy="3475038"/>
          </a:xfrm>
          <a:ln/>
        </p:spPr>
      </p:sp>
      <p:sp>
        <p:nvSpPr>
          <p:cNvPr id="365571" name="Rectangle 3"/>
          <p:cNvSpPr>
            <a:spLocks noGrp="1" noChangeArrowheads="1"/>
          </p:cNvSpPr>
          <p:nvPr>
            <p:ph type="body" idx="1"/>
          </p:nvPr>
        </p:nvSpPr>
        <p:spPr>
          <a:xfrm>
            <a:off x="915311" y="4417027"/>
            <a:ext cx="5185123" cy="4170315"/>
          </a:xfrm>
        </p:spPr>
        <p:txBody>
          <a:bodyPr lIns="91214" tIns="45606" rIns="91214" bIns="45606"/>
          <a:lstStyle/>
          <a:p>
            <a:endParaRPr lang="en-US"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3"/>
            <a:r>
              <a:rPr lang="en-US" dirty="0" smtClean="0">
                <a:latin typeface="Agilent TT Cond" pitchFamily="34" charset="0"/>
              </a:rPr>
              <a:t>Harmonic distortion is also a result of nonlinearity in the ADC.  When a signal passes through the non-linear device, spurs, or harmonics become present.  </a:t>
            </a:r>
            <a:r>
              <a:rPr lang="en-US" i="1" dirty="0" smtClean="0">
                <a:latin typeface="Agilent TT Cond" pitchFamily="34" charset="0"/>
              </a:rPr>
              <a:t>Total harmonic distortion (</a:t>
            </a:r>
            <a:r>
              <a:rPr lang="en-US" dirty="0" smtClean="0">
                <a:latin typeface="Agilent TT Cond" pitchFamily="34" charset="0"/>
              </a:rPr>
              <a:t>THD) refers to the sum of the power of all  the spurs, divided by the power of the main carrier (Fundamental frequency). </a:t>
            </a:r>
          </a:p>
          <a:p>
            <a:pPr lvl="3"/>
            <a:endParaRPr lang="en-US" dirty="0" smtClean="0">
              <a:latin typeface="Agilent TT Cond" pitchFamily="34" charset="0"/>
            </a:endParaRPr>
          </a:p>
          <a:p>
            <a:pPr lvl="3"/>
            <a:r>
              <a:rPr lang="en-US" dirty="0" smtClean="0"/>
              <a:t>Although harmonic distortion is easily measured, </a:t>
            </a:r>
            <a:r>
              <a:rPr lang="en-US" sz="1400" dirty="0" smtClean="0">
                <a:latin typeface="Agilent TT Cond" pitchFamily="34" charset="0"/>
              </a:rPr>
              <a:t>the harmonics produced are usually outside the ADC bandwidth and will be filtered out in DSP.  It is IMD which becomes more important-IMD affects the signal passing through the ADC directly.  </a:t>
            </a:r>
          </a:p>
          <a:p>
            <a:pPr lvl="3"/>
            <a:endParaRPr lang="en-US" sz="1400" dirty="0" smtClean="0">
              <a:latin typeface="Agilent TT Cond" pitchFamily="34" charset="0"/>
            </a:endParaRPr>
          </a:p>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gilent TT Cond" pitchFamily="34" charset="0"/>
              </a:rPr>
              <a:t>These traces were taken using Agilent’s 89601A Vector Signal Software.  We inject two tones, one at 2 GHz, the other at 2.001 GHz.  We can see the intermodulation distortion on either side of the two carriers-they are spurs created by the two signals mixing together.</a:t>
            </a:r>
          </a:p>
          <a:p>
            <a:endParaRPr lang="en-US" dirty="0" smtClean="0">
              <a:latin typeface="Agilent TT Cond" pitchFamily="34" charset="0"/>
            </a:endParaRPr>
          </a:p>
          <a:p>
            <a:r>
              <a:rPr lang="en-US" dirty="0" smtClean="0">
                <a:latin typeface="Agilent TT Cond" pitchFamily="34" charset="0"/>
              </a:rPr>
              <a:t>If we turn averaging on-we can see that there are more products-but these are quite far down-about -65 dBc-so these may or may not be an issue to a designer.  The two primary products however, could pose some interference as the one on the left is only about -38 dBc and the one on the right about  -55 dBc.  Clearly IMD can cause some major issues.</a:t>
            </a:r>
          </a:p>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E9466-E104-4541-AAD6-4B229DF7859A}" type="slidenum">
              <a:rPr lang="en-US"/>
              <a:pPr/>
              <a:t>13</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Rectangle 2"/>
          <p:cNvSpPr>
            <a:spLocks noGrp="1" noRot="1" noChangeAspect="1" noChangeArrowheads="1" noTextEdit="1"/>
          </p:cNvSpPr>
          <p:nvPr>
            <p:ph type="sldImg"/>
          </p:nvPr>
        </p:nvSpPr>
        <p:spPr bwMode="auto">
          <a:xfrm>
            <a:off x="1182688" y="695325"/>
            <a:ext cx="4635500" cy="3476625"/>
          </a:xfrm>
          <a:prstGeom prst="rect">
            <a:avLst/>
          </a:prstGeom>
          <a:solidFill>
            <a:srgbClr val="FFFFFF"/>
          </a:solidFill>
          <a:ln>
            <a:solidFill>
              <a:srgbClr val="000000"/>
            </a:solidFill>
            <a:miter lim="800000"/>
            <a:headEnd/>
            <a:tailEnd/>
          </a:ln>
        </p:spPr>
      </p:sp>
      <p:sp>
        <p:nvSpPr>
          <p:cNvPr id="2126851" name="Rectangle 3"/>
          <p:cNvSpPr>
            <a:spLocks noGrp="1" noChangeArrowheads="1"/>
          </p:cNvSpPr>
          <p:nvPr>
            <p:ph type="body" idx="1"/>
          </p:nvPr>
        </p:nvSpPr>
        <p:spPr bwMode="auto">
          <a:xfrm>
            <a:off x="915209" y="4415441"/>
            <a:ext cx="5183482" cy="4173217"/>
          </a:xfrm>
          <a:prstGeom prst="rect">
            <a:avLst/>
          </a:prstGeom>
          <a:solidFill>
            <a:srgbClr val="FFFFFF"/>
          </a:solidFill>
          <a:ln>
            <a:solidFill>
              <a:srgbClr val="000000"/>
            </a:solidFill>
            <a:miter lim="800000"/>
            <a:headEnd/>
            <a:tailEnd/>
          </a:ln>
        </p:spPr>
        <p:txBody>
          <a:bodyPr lIns="93109" tIns="46554" rIns="93109" bIns="46554"/>
          <a:lstStyle/>
          <a:p>
            <a:r>
              <a:rPr lang="en-US" sz="1000" dirty="0"/>
              <a:t>Now that we’ve seen two new physical probing products, let’s turn our attention to making signal connections in a new way, </a:t>
            </a:r>
            <a:r>
              <a:rPr lang="en-US" sz="1000" i="1" dirty="0"/>
              <a:t>inside</a:t>
            </a:r>
            <a:r>
              <a:rPr lang="en-US" sz="1000" dirty="0"/>
              <a:t> FPGAs.  Our customer research showed very clearly that engineers incorporating FPGAs in their designs are logic analyzer users.  They rely on the insight that a logic analyzer can provide to understand the behavior of their FPGA design in the context of the surrounding system.  The approach they typically use is to take advantage of the programmability of the FPGA to route internal nodes to a small number (typically 8-16) of physical pins.</a:t>
            </a:r>
          </a:p>
          <a:p>
            <a:r>
              <a:rPr lang="en-US" sz="1000" dirty="0"/>
              <a:t>While this is a very useful approach, it does have some serious limitations.  First, since pins on the FPGA are typically an expensive resource, there are a relatively small number available, limiting the visibility of internal nodes to the same small number of signals (i.e. one pin is required for each internal signal to be probed).  When different internal signals need to be accessed, a recompile of the design may be required.  This can be very time consuming and often changes the timing of the FPGA, and so is definitely something to be avoided.</a:t>
            </a:r>
          </a:p>
          <a:p>
            <a:r>
              <a:rPr lang="en-US" sz="1000" dirty="0"/>
              <a:t>Finally, the process required to map the node names from the FPGA design to the logic analyzer labels is completely manual, and is tedious and error-prone at best.  When changes are made, the need to manually update these label names to match the new configuration of the measurement (potentially very useful and important) takes additional time and is a potential source of confusing errors.  Since there often may be many iterations, this becomes even more of a problem.</a:t>
            </a:r>
          </a:p>
          <a:p>
            <a:endParaRPr lang="en-US" sz="1000" dirty="0" smtClean="0"/>
          </a:p>
          <a:p>
            <a:endParaRPr lang="en-US" sz="1000" dirty="0" smtClean="0"/>
          </a:p>
          <a:p>
            <a:r>
              <a:rPr lang="en-US" sz="1000" dirty="0" smtClean="0"/>
              <a:t>Most engineers know the pain of testing the outputs of an FPGA.  There are limitations on pins available, so in order to check the various signals we have to either design our own</a:t>
            </a:r>
          </a:p>
          <a:p>
            <a:r>
              <a:rPr lang="en-US" sz="1000" dirty="0" smtClean="0"/>
              <a:t>multiplexer into the FPGA or change the design itself to output the different signals we need to see.  Considering the complexity of today’s FGPAs, this takes multiple iterations-and a significant</a:t>
            </a:r>
          </a:p>
          <a:p>
            <a:r>
              <a:rPr lang="en-US" sz="1000" dirty="0" smtClean="0"/>
              <a:t>investment of time for each iteration. Finally, the process required to map the signal names from your FPGA design to the logic analyzer setup is manual and tedious. When new signals</a:t>
            </a:r>
          </a:p>
          <a:p>
            <a:r>
              <a:rPr lang="en-US" sz="1000" dirty="0" smtClean="0"/>
              <a:t>are routed out, you need to manually update these signal names on the logic analyzer, which takes additional time and is a potential source of confusing errors.</a:t>
            </a:r>
          </a:p>
          <a:p>
            <a:endParaRPr lang="en-US" sz="1000" dirty="0" smtClean="0"/>
          </a:p>
          <a:p>
            <a:r>
              <a:rPr lang="en-US" sz="1000" dirty="0" smtClean="0"/>
              <a:t>In order to make things a little easier, Agilent has worked with two of the leading FPGA vendors to provide a more convenient method of making these measurements.</a:t>
            </a:r>
          </a:p>
          <a:p>
            <a:r>
              <a:rPr lang="en-US" sz="1000" dirty="0" smtClean="0"/>
              <a:t>Let’s start with the Xilinx FPGA dynamic probe.</a:t>
            </a:r>
          </a:p>
          <a:p>
            <a:endParaRPr lang="en-US"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p:cNvSpPr>
            <a:spLocks noGrp="1" noRot="1" noChangeAspect="1" noChangeArrowheads="1" noTextEdit="1"/>
          </p:cNvSpPr>
          <p:nvPr>
            <p:ph type="sldImg"/>
          </p:nvPr>
        </p:nvSpPr>
        <p:spPr bwMode="auto">
          <a:xfrm>
            <a:off x="1182688" y="695325"/>
            <a:ext cx="4635500" cy="3476625"/>
          </a:xfrm>
          <a:prstGeom prst="rect">
            <a:avLst/>
          </a:prstGeom>
          <a:solidFill>
            <a:srgbClr val="FFFFFF"/>
          </a:solidFill>
          <a:ln>
            <a:solidFill>
              <a:srgbClr val="000000"/>
            </a:solidFill>
            <a:miter lim="800000"/>
            <a:headEnd/>
            <a:tailEnd/>
          </a:ln>
        </p:spPr>
      </p:sp>
      <p:sp>
        <p:nvSpPr>
          <p:cNvPr id="2099203" name="Rectangle 3"/>
          <p:cNvSpPr>
            <a:spLocks noGrp="1" noChangeArrowheads="1"/>
          </p:cNvSpPr>
          <p:nvPr>
            <p:ph type="body" idx="1"/>
          </p:nvPr>
        </p:nvSpPr>
        <p:spPr bwMode="auto">
          <a:xfrm>
            <a:off x="931407" y="4402775"/>
            <a:ext cx="5134887" cy="4173217"/>
          </a:xfrm>
          <a:prstGeom prst="rect">
            <a:avLst/>
          </a:prstGeom>
          <a:solidFill>
            <a:srgbClr val="FFFFFF"/>
          </a:solidFill>
          <a:ln>
            <a:solidFill>
              <a:srgbClr val="000000"/>
            </a:solidFill>
            <a:miter lim="800000"/>
            <a:headEnd/>
            <a:tailEnd/>
          </a:ln>
        </p:spPr>
        <p:txBody>
          <a:bodyPr lIns="93109" tIns="46554" rIns="93109" bIns="46554"/>
          <a:lstStyle/>
          <a:p>
            <a:r>
              <a:rPr lang="en-US" sz="1000" dirty="0"/>
              <a:t>FPGA Dynamic Probe addresses these limitations by providing a complete debug environment incorporating the logic analyzer.  Let’s take a look at the components of the solution to get a better understanding of how this works.</a:t>
            </a:r>
          </a:p>
          <a:p>
            <a:endParaRPr lang="en-US" sz="1000" dirty="0"/>
          </a:p>
          <a:p>
            <a:r>
              <a:rPr lang="en-US" sz="1000" dirty="0"/>
              <a:t>Making use of FPGA Dynamic Probe starts with an assessment of the internal nodes of the FPGA for which you’ll need logic analysis access, and the type of measurement (state analysis or timing analysis) that needs to be made.  You then select the appropriate core (from a library developed by Agilent and incorporated into the Xilinx FPGA tools), and insert it into the design.  The inputs to the core are the internal nodes to be probed by the logic analyzer, and the outputs are routed to 4-128 physical pins devoted to debug with the logic analyzer.  The debug pins are physically connected to the logic analyzer using any of Agilent’s logic analyzer probes (note that the new 17-ch Soft Touch probe makes an excellent choice with its small footprint and high fidelity).</a:t>
            </a:r>
          </a:p>
          <a:p>
            <a:r>
              <a:rPr lang="en-US" sz="1000" dirty="0"/>
              <a:t>The cores can be thought of as </a:t>
            </a:r>
            <a:r>
              <a:rPr lang="en-US" sz="1000" dirty="0" err="1"/>
              <a:t>MUXes</a:t>
            </a:r>
            <a:r>
              <a:rPr lang="en-US" sz="1000" dirty="0"/>
              <a:t> that are controlled via the JTAG connection to the FPGA offered through the standard Xilinx JTAG cable used to download and program the FPGA.  This whole system is controlled via software that runs on the logic analyzer.  The new 16900 Series mainframes are supported as are the 1680 and 1690 Series from Agilent.  With this measurement system, you can now select the internal signals from your FPGA that you want to probe with the logic analyzer, reconfigure the </a:t>
            </a:r>
            <a:r>
              <a:rPr lang="en-US" sz="1000" dirty="0" err="1"/>
              <a:t>mux</a:t>
            </a:r>
            <a:r>
              <a:rPr lang="en-US" sz="1000" dirty="0"/>
              <a:t> to bring those signals out through the FPGA pins connected to the logic analyzer, and see the new signals in 1 or 2 seconds.  The signal names you see on the logic analyzer correspond to the node names from your FPGA design, and automatically update every time you make a change.  All of this is controlled directly from the logic analyzer, and there no need to recompile your FPGA!</a:t>
            </a:r>
          </a:p>
          <a:p>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5042" name="Rectangle 2"/>
          <p:cNvSpPr>
            <a:spLocks noGrp="1" noRot="1" noChangeAspect="1" noChangeArrowheads="1" noTextEdit="1"/>
          </p:cNvSpPr>
          <p:nvPr>
            <p:ph type="sldImg"/>
          </p:nvPr>
        </p:nvSpPr>
        <p:spPr bwMode="auto">
          <a:xfrm>
            <a:off x="1182688" y="695325"/>
            <a:ext cx="4635500" cy="3476625"/>
          </a:xfrm>
          <a:prstGeom prst="rect">
            <a:avLst/>
          </a:prstGeom>
          <a:solidFill>
            <a:srgbClr val="FFFFFF"/>
          </a:solidFill>
          <a:ln>
            <a:solidFill>
              <a:srgbClr val="000000"/>
            </a:solidFill>
            <a:miter lim="800000"/>
            <a:headEnd/>
            <a:tailEnd/>
          </a:ln>
        </p:spPr>
      </p:sp>
      <p:sp>
        <p:nvSpPr>
          <p:cNvPr id="2135043" name="Rectangle 3"/>
          <p:cNvSpPr>
            <a:spLocks noGrp="1" noChangeArrowheads="1"/>
          </p:cNvSpPr>
          <p:nvPr>
            <p:ph type="body" idx="1"/>
          </p:nvPr>
        </p:nvSpPr>
        <p:spPr bwMode="auto">
          <a:xfrm>
            <a:off x="931407" y="4402775"/>
            <a:ext cx="5134887" cy="4173217"/>
          </a:xfrm>
          <a:prstGeom prst="rect">
            <a:avLst/>
          </a:prstGeom>
          <a:solidFill>
            <a:srgbClr val="FFFFFF"/>
          </a:solidFill>
          <a:ln>
            <a:solidFill>
              <a:srgbClr val="000000"/>
            </a:solidFill>
            <a:miter lim="800000"/>
            <a:headEnd/>
            <a:tailEnd/>
          </a:ln>
        </p:spPr>
        <p:txBody>
          <a:bodyPr lIns="93109" tIns="46554" rIns="93109" bIns="46554"/>
          <a:lstStyle/>
          <a:p>
            <a:r>
              <a:rPr lang="en-US" sz="1000" dirty="0"/>
              <a:t>This slide illustrates more details of the general makeup of the ATC II cores that enable the FPGA Dynamic Probe.</a:t>
            </a:r>
          </a:p>
          <a:p>
            <a:endParaRPr lang="en-US" sz="1000" dirty="0"/>
          </a:p>
          <a:p>
            <a:r>
              <a:rPr lang="en-US" sz="1000" dirty="0"/>
              <a:t>The cores can be thought of as </a:t>
            </a:r>
            <a:r>
              <a:rPr lang="en-US" sz="1000" dirty="0" err="1"/>
              <a:t>MUXes</a:t>
            </a:r>
            <a:r>
              <a:rPr lang="en-US" sz="1000" dirty="0"/>
              <a:t> that offer different numbers of input “banks” or groups of internal signals that can be made available (selected) for logic analysis.  The number of physical pins available for physical connection to the logic analyzer determines the input bank width.  To further increase the utilization of the physical pins dedicated to debug, a 2X time-division multiplexing option is available that doubles the number of potential internal signals available.  The table illustrates the maximum number of internal signals that can be accessed, given the number of pins devoted to </a:t>
            </a:r>
            <a:r>
              <a:rPr lang="en-US" sz="1000" dirty="0" err="1"/>
              <a:t>te</a:t>
            </a:r>
            <a:r>
              <a:rPr lang="en-US" sz="1000" dirty="0"/>
              <a:t> logic analyzer for debug.</a:t>
            </a:r>
          </a:p>
          <a:p>
            <a:r>
              <a:rPr lang="en-US" sz="1000" dirty="0"/>
              <a:t>The JTAG connection is used to control and configure the ATC II cores, and setup the measurement to be made.  All this is done directly from the logic analyzer in an interactive and intuitive fashion.  Both synchronous (state) and asynchronous (timing) measurements are supported, although different cores are required for each.</a:t>
            </a:r>
          </a:p>
          <a:p>
            <a:r>
              <a:rPr lang="en-US" sz="1000" dirty="0"/>
              <a:t>Also noteworthy is that fact that these cores require very little in terms of internal FPGA resources required to implement this approach.  Customers told us in our research that to be a viable solution, a core that offers internal signal access should not take up in excess of 5% of the internal resources of the FPGA.  In our case, the typical footprint in a XCV2000 (a mid-size part) is considerably less, around 2%.  We have detailed documentation available that describes the exact resources required, as it varies depending on the specific core chosen.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22" name="Rectangle 2"/>
          <p:cNvSpPr>
            <a:spLocks noGrp="1" noRot="1" noChangeAspect="1" noChangeArrowheads="1" noTextEdit="1"/>
          </p:cNvSpPr>
          <p:nvPr>
            <p:ph type="sldImg"/>
          </p:nvPr>
        </p:nvSpPr>
        <p:spPr>
          <a:xfrm>
            <a:off x="1184275" y="695325"/>
            <a:ext cx="4637088" cy="3476625"/>
          </a:xfrm>
          <a:ln/>
        </p:spPr>
      </p:sp>
      <p:sp>
        <p:nvSpPr>
          <p:cNvPr id="2334723" name="Rectangle 3"/>
          <p:cNvSpPr>
            <a:spLocks noGrp="1" noChangeArrowheads="1"/>
          </p:cNvSpPr>
          <p:nvPr>
            <p:ph type="body" idx="1"/>
          </p:nvPr>
        </p:nvSpPr>
        <p:spPr/>
        <p:txBody>
          <a:bodyPr/>
          <a:lstStyle/>
          <a:p>
            <a:r>
              <a:rPr lang="en-US" sz="1000" dirty="0"/>
              <a:t>This screen shot from the logic analyzer illustrates the signal name import and mapping capability in FPGA Dynamic Probe.  Here we see the signals highlighted that represent internal FPGA node names imported from the Xilinx ISE design tool environment (implemented via the .</a:t>
            </a:r>
            <a:r>
              <a:rPr lang="en-US" sz="1000" dirty="0" err="1"/>
              <a:t>cdc</a:t>
            </a:r>
            <a:r>
              <a:rPr lang="en-US" sz="1000" dirty="0"/>
              <a:t> file).  If we were to change these to bring out another bank of signals, the names would automatically update.  This capability, while conceptually simple, is a major ease of use factor, and a real contribution when making interactive measurements across many internal signals.</a:t>
            </a:r>
          </a:p>
          <a:p>
            <a:endParaRPr lang="en-US" sz="1000" dirty="0"/>
          </a:p>
          <a:p>
            <a:r>
              <a:rPr lang="en-US" sz="1000" dirty="0"/>
              <a:t>Also, since this is a logic analyzer and it’s designed to make time-correlated measurements, remember that you can now incorporate internal FPGA signals along with signals from other areas of your circuit.  The combination of the logic analyzer and FPGA Dynamic Probe means you can now make correlated measurements from your system that include internal FPGA signals!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FA24EA1-3112-427C-8970-6D5C7DF7772C}" type="slidenum">
              <a:rPr lang="en-US"/>
              <a:pPr/>
              <a:t>19</a:t>
            </a:fld>
            <a:endParaRPr lang="en-US"/>
          </a:p>
        </p:txBody>
      </p:sp>
      <p:sp>
        <p:nvSpPr>
          <p:cNvPr id="34819" name="Rectangle 2"/>
          <p:cNvSpPr>
            <a:spLocks noGrp="1" noRot="1" noChangeAspect="1" noChangeArrowheads="1" noTextEdit="1"/>
          </p:cNvSpPr>
          <p:nvPr>
            <p:ph type="sldImg"/>
          </p:nvPr>
        </p:nvSpPr>
        <p:spPr>
          <a:xfrm>
            <a:off x="1167904" y="695325"/>
            <a:ext cx="4665133" cy="3476625"/>
          </a:xfrm>
          <a:ln/>
        </p:spPr>
      </p:sp>
      <p:sp>
        <p:nvSpPr>
          <p:cNvPr id="34820" name="Rectangle 3"/>
          <p:cNvSpPr>
            <a:spLocks noGrp="1" noChangeArrowheads="1"/>
          </p:cNvSpPr>
          <p:nvPr>
            <p:ph type="body" idx="1"/>
          </p:nvPr>
        </p:nvSpPr>
        <p:spPr>
          <a:xfrm>
            <a:off x="933027" y="4403725"/>
            <a:ext cx="5131647" cy="4171950"/>
          </a:xfrm>
          <a:noFill/>
          <a:ln/>
        </p:spPr>
        <p:txBody>
          <a:bodyPr/>
          <a:lstStyle/>
          <a:p>
            <a:pPr eaLnBrk="1" hangingPunct="1"/>
            <a:r>
              <a:rPr lang="en-US" smtClean="0"/>
              <a:t>To measure a different part of the FPGA design, simply click on another bank.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E9466-E104-4541-AAD6-4B229DF7859A}" type="slidenum">
              <a:rPr lang="en-US"/>
              <a:pPr/>
              <a:t>2</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r>
              <a:rPr lang="en-US" dirty="0" smtClean="0"/>
              <a:t>In the following presentation,</a:t>
            </a:r>
            <a:r>
              <a:rPr lang="en-US" baseline="0" dirty="0" smtClean="0"/>
              <a:t> we will talk about typical test challenges associated the digital parts of  SDR prototypes, and how logic test solutions can provide insight on the behavior of such systems. </a:t>
            </a:r>
          </a:p>
          <a:p>
            <a:r>
              <a:rPr lang="en-US" baseline="0" dirty="0" smtClean="0"/>
              <a:t>We will look at the various building blocs of SDR, and consider test environments for each one of them.</a:t>
            </a:r>
          </a:p>
          <a:p>
            <a:pPr>
              <a:buFontTx/>
              <a:buChar char="-"/>
            </a:pPr>
            <a:r>
              <a:rPr lang="en-US" baseline="0" dirty="0" smtClean="0"/>
              <a:t>We will first focus our attention on the ADC, which is one of the critical parts of SDR architectures</a:t>
            </a:r>
          </a:p>
          <a:p>
            <a:pPr>
              <a:buFontTx/>
              <a:buChar char="-"/>
            </a:pPr>
            <a:r>
              <a:rPr lang="en-US" baseline="0" dirty="0" smtClean="0"/>
              <a:t>And then look at the other main </a:t>
            </a:r>
            <a:r>
              <a:rPr lang="en-US" baseline="0" dirty="0" err="1" smtClean="0"/>
              <a:t>digita</a:t>
            </a:r>
            <a:r>
              <a:rPr lang="en-US" baseline="0" dirty="0" smtClean="0"/>
              <a:t>; building blocs of the system (FPGA, memory, </a:t>
            </a:r>
            <a:r>
              <a:rPr lang="en-US" baseline="0" dirty="0" err="1" smtClean="0"/>
              <a:t>uP</a:t>
            </a:r>
            <a:r>
              <a:rPr lang="en-US" baseline="0" dirty="0" smtClean="0"/>
              <a:t>)</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0" name="Rectangle 2"/>
          <p:cNvSpPr>
            <a:spLocks noGrp="1" noRot="1" noChangeAspect="1" noChangeArrowheads="1" noTextEdit="1"/>
          </p:cNvSpPr>
          <p:nvPr>
            <p:ph type="sldImg"/>
          </p:nvPr>
        </p:nvSpPr>
        <p:spPr bwMode="auto">
          <a:xfrm>
            <a:off x="1182688" y="695325"/>
            <a:ext cx="4635500" cy="3476625"/>
          </a:xfrm>
          <a:prstGeom prst="rect">
            <a:avLst/>
          </a:prstGeom>
          <a:solidFill>
            <a:srgbClr val="FFFFFF"/>
          </a:solidFill>
          <a:ln>
            <a:solidFill>
              <a:srgbClr val="000000"/>
            </a:solidFill>
            <a:miter lim="800000"/>
            <a:headEnd/>
            <a:tailEnd/>
          </a:ln>
        </p:spPr>
      </p:sp>
      <p:sp>
        <p:nvSpPr>
          <p:cNvPr id="2101251" name="Rectangle 3"/>
          <p:cNvSpPr>
            <a:spLocks noGrp="1" noChangeArrowheads="1"/>
          </p:cNvSpPr>
          <p:nvPr>
            <p:ph type="body" idx="1"/>
          </p:nvPr>
        </p:nvSpPr>
        <p:spPr bwMode="auto">
          <a:xfrm>
            <a:off x="931407" y="4402775"/>
            <a:ext cx="5134887" cy="4173217"/>
          </a:xfrm>
          <a:prstGeom prst="rect">
            <a:avLst/>
          </a:prstGeom>
          <a:solidFill>
            <a:srgbClr val="FFFFFF"/>
          </a:solidFill>
          <a:ln>
            <a:solidFill>
              <a:srgbClr val="000000"/>
            </a:solidFill>
            <a:miter lim="800000"/>
            <a:headEnd/>
            <a:tailEnd/>
          </a:ln>
        </p:spPr>
        <p:txBody>
          <a:bodyPr lIns="93109" tIns="46554" rIns="93109" bIns="46554"/>
          <a:lstStyle/>
          <a:p>
            <a:r>
              <a:rPr lang="en-US" sz="1000" dirty="0"/>
              <a:t>Where these capabilities really make a difference for designers is in the time saved during the development process.  This slide highlights some actual perspectives shared by an FPGA designer who had the opportunity to evaluate and comment on the potential for this tool to contribute to his productivity.  His comments reflect his experiences over a number of FPGA development projects.</a:t>
            </a:r>
          </a:p>
          <a:p>
            <a:r>
              <a:rPr lang="en-US" sz="1000" dirty="0"/>
              <a:t>To illustrate the potential contribution, we’ve highlighted his observations about potential time saved in each of three key areas.  The first area of dynamic probing (changing internal probe points) offers the potential for major time savings, especially when a design is heavily constrained such that it requires long recompile times.</a:t>
            </a:r>
          </a:p>
          <a:p>
            <a:r>
              <a:rPr lang="en-US" sz="1000" dirty="0"/>
              <a:t>The second area (wider internal visibility) potentially allows a measurement approach to be used rather than a simulation/</a:t>
            </a:r>
            <a:r>
              <a:rPr lang="en-US" sz="1000" dirty="0" err="1"/>
              <a:t>testbench</a:t>
            </a:r>
            <a:r>
              <a:rPr lang="en-US" sz="1000" dirty="0"/>
              <a:t> approach, according to this designer.  This means the designer can get right to the integration task at hand, and bypass the time consuming steps required to exhaustively simulate the design.</a:t>
            </a:r>
          </a:p>
          <a:p>
            <a:r>
              <a:rPr lang="en-US" sz="1000" dirty="0"/>
              <a:t>And finally, the convenience of having the logic analyzer display automatically synched with the FPGA design tool is a real help, not just in time savings (although it’s significant as shown here) but in making sure that the designer understands clearly what he or she is seeing in the logic analysis environment relative to the actual design itself.</a:t>
            </a:r>
          </a:p>
          <a:p>
            <a:endParaRPr lang="en-US" sz="1000" dirty="0"/>
          </a:p>
          <a:p>
            <a:r>
              <a:rPr lang="en-US" sz="1000" dirty="0"/>
              <a:t>All this adds up to significant potential time savings in debugging FPGAs and FPGA-based designs with your Agilent logic analyzer.</a:t>
            </a:r>
          </a:p>
          <a:p>
            <a:endParaRPr lang="en-US"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CE0CB-C3C5-4567-B6D9-64CFC5459F82}" type="slidenum">
              <a:rPr lang="en-US"/>
              <a:pPr/>
              <a:t>21</a:t>
            </a:fld>
            <a:endParaRPr lang="en-US"/>
          </a:p>
        </p:txBody>
      </p:sp>
      <p:sp>
        <p:nvSpPr>
          <p:cNvPr id="29698" name="Rectangle 2"/>
          <p:cNvSpPr>
            <a:spLocks noGrp="1" noRot="1" noChangeAspect="1" noChangeArrowheads="1" noTextEdit="1"/>
          </p:cNvSpPr>
          <p:nvPr>
            <p:ph type="sldImg"/>
          </p:nvPr>
        </p:nvSpPr>
        <p:spPr>
          <a:xfrm>
            <a:off x="1182688" y="696913"/>
            <a:ext cx="4635500" cy="3476625"/>
          </a:xfrm>
          <a:ln/>
        </p:spPr>
      </p:sp>
      <p:sp>
        <p:nvSpPr>
          <p:cNvPr id="29699" name="Rectangle 3"/>
          <p:cNvSpPr>
            <a:spLocks noGrp="1" noChangeArrowheads="1"/>
          </p:cNvSpPr>
          <p:nvPr>
            <p:ph type="body" idx="1"/>
          </p:nvPr>
        </p:nvSpPr>
        <p:spPr>
          <a:xfrm>
            <a:off x="933027" y="4403726"/>
            <a:ext cx="5131647" cy="4170341"/>
          </a:xfrm>
        </p:spPr>
        <p:txBody>
          <a:bodyPr/>
          <a:lstStyle/>
          <a:p>
            <a:endParaRPr lang="en-US" sz="14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E7717AD-479F-45FC-94F6-5A68DA27FE8E}" type="slidenum">
              <a:rPr lang="en-US" smtClean="0"/>
              <a:pPr/>
              <a:t>26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3B5FB57-5F2C-4247-A75B-726377FE7607}" type="slidenum">
              <a:rPr lang="en-US" smtClean="0"/>
              <a:pPr/>
              <a:t>27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cs typeface="Times New Roman" pitchFamily="18" charset="0"/>
              </a:rPr>
              <a:t>Here is an example of a digital radio, partly implemented in a</a:t>
            </a:r>
            <a:r>
              <a:rPr lang="en-US" baseline="0" dirty="0" smtClean="0">
                <a:cs typeface="Times New Roman" pitchFamily="18" charset="0"/>
              </a:rPr>
              <a:t> Xilinx </a:t>
            </a:r>
            <a:r>
              <a:rPr lang="en-US" dirty="0" smtClean="0">
                <a:cs typeface="Times New Roman" pitchFamily="18" charset="0"/>
              </a:rPr>
              <a:t>FPGA.  Digitized voice signals enter on the left, are encoded, filtered, and modulated up to a digital IF (intermediate frequency), before being upconverted to RF.</a:t>
            </a:r>
          </a:p>
          <a:p>
            <a:endParaRPr lang="en-US" dirty="0" smtClean="0">
              <a:cs typeface="Times New Roman" pitchFamily="18" charset="0"/>
            </a:endParaRPr>
          </a:p>
          <a:p>
            <a:r>
              <a:rPr lang="en-US" dirty="0" smtClean="0">
                <a:cs typeface="Times New Roman" pitchFamily="18" charset="0"/>
              </a:rPr>
              <a:t>In this example we can imagine using 12-bit digitization.</a:t>
            </a:r>
          </a:p>
          <a:p>
            <a:endParaRPr lang="en-US" dirty="0" smtClean="0">
              <a:cs typeface="Times New Roman" pitchFamily="18" charset="0"/>
            </a:endParaRPr>
          </a:p>
          <a:p>
            <a:r>
              <a:rPr lang="en-US" dirty="0" smtClean="0">
                <a:cs typeface="Times New Roman" pitchFamily="18" charset="0"/>
              </a:rPr>
              <a:t>Each link in this multi-stage DSP network is connected to an input bank of the Agilent Trace Core (the switching mux). With only 12 physical pins used, we can perform signal analysis on the IQ output of the encoder, the IQ after baseband filtering, the modulated IQ before combining, or the scalar IF data.</a:t>
            </a:r>
          </a:p>
          <a:p>
            <a:endParaRPr lang="en-US" dirty="0" smtClean="0">
              <a:cs typeface="Times New Roman" pitchFamily="18" charset="0"/>
            </a:endParaRPr>
          </a:p>
          <a:p>
            <a:r>
              <a:rPr lang="en-US" dirty="0" smtClean="0">
                <a:cs typeface="Times New Roman" pitchFamily="18" charset="0"/>
              </a:rPr>
              <a:t>I and Q are multiplexed using the “2X TDM” option, and re-separated by the logic analyzer.</a:t>
            </a:r>
            <a:endParaRPr lang="en-US" dirty="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474A8C4-F1E2-4E1A-B832-4AE8C22E3539}" type="slidenum">
              <a:rPr lang="en-US"/>
              <a:pPr/>
              <a:t>29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spcBef>
                <a:spcPct val="50000"/>
              </a:spcBef>
              <a:buFontTx/>
              <a:buNone/>
            </a:pPr>
            <a:r>
              <a:rPr lang="en-US" dirty="0" smtClean="0">
                <a:latin typeface="Agilent TT Cond" pitchFamily="34" charset="0"/>
              </a:rPr>
              <a:t>Using Agilent’s 89601A VSA software we can see how our design is shaping up.</a:t>
            </a:r>
          </a:p>
          <a:p>
            <a:pPr>
              <a:spcBef>
                <a:spcPct val="50000"/>
              </a:spcBef>
              <a:buFontTx/>
              <a:buNone/>
            </a:pPr>
            <a:r>
              <a:rPr lang="en-US" dirty="0" smtClean="0">
                <a:latin typeface="Agilent TT Cond" pitchFamily="34" charset="0"/>
              </a:rPr>
              <a:t>At Bank 0, there’s not much to look at because these are raw symbols.</a:t>
            </a:r>
          </a:p>
          <a:p>
            <a:pPr>
              <a:spcBef>
                <a:spcPct val="50000"/>
              </a:spcBef>
              <a:buFontTx/>
              <a:buNone/>
            </a:pPr>
            <a:r>
              <a:rPr lang="en-US" dirty="0" smtClean="0">
                <a:latin typeface="Agilent TT Cond" pitchFamily="34" charset="0"/>
              </a:rPr>
              <a:t>The Frequency domain signal doesn’t show  much because it’s full of aliasing products.</a:t>
            </a:r>
          </a:p>
          <a:p>
            <a:pPr>
              <a:spcBef>
                <a:spcPct val="50000"/>
              </a:spcBef>
              <a:buFontTx/>
              <a:buNone/>
            </a:pPr>
            <a:r>
              <a:rPr lang="en-US" dirty="0" smtClean="0">
                <a:latin typeface="Agilent TT Cond" pitchFamily="34" charset="0"/>
              </a:rPr>
              <a:t>The IQ diagram shows that the symbol mapping is effective.</a:t>
            </a:r>
          </a:p>
          <a:p>
            <a:pPr>
              <a:spcBef>
                <a:spcPct val="50000"/>
              </a:spcBef>
              <a:buFontTx/>
              <a:buNone/>
            </a:pPr>
            <a:r>
              <a:rPr lang="en-US" dirty="0" smtClean="0">
                <a:latin typeface="Agilent TT Cond" pitchFamily="34" charset="0"/>
              </a:rPr>
              <a:t>The Spectrum is full of aliasing products.</a:t>
            </a:r>
          </a:p>
          <a:p>
            <a:pPr>
              <a:spcBef>
                <a:spcPct val="50000"/>
              </a:spcBef>
              <a:buFontTx/>
              <a:buNone/>
            </a:pPr>
            <a:endParaRPr lang="en-US" dirty="0" smtClean="0">
              <a:latin typeface="Agilent TT Cond" pitchFamily="34" charset="0"/>
            </a:endParaRPr>
          </a:p>
          <a:p>
            <a:pPr>
              <a:spcBef>
                <a:spcPct val="50000"/>
              </a:spcBef>
              <a:buFontTx/>
              <a:buNone/>
            </a:pPr>
            <a:r>
              <a:rPr lang="en-US" dirty="0" smtClean="0">
                <a:latin typeface="Agilent TT Cond" pitchFamily="34" charset="0"/>
              </a:rPr>
              <a:t>While the digital radio we’ve embedded in the FPGA isn’t entirely representative of how the FPGA would be used in an SDR (though it could take the place of an IQ Demodulator, as well as performing other critical functions),</a:t>
            </a:r>
          </a:p>
          <a:p>
            <a:pPr>
              <a:spcBef>
                <a:spcPct val="50000"/>
              </a:spcBef>
              <a:buFontTx/>
              <a:buNone/>
            </a:pPr>
            <a:r>
              <a:rPr lang="en-US" dirty="0" smtClean="0">
                <a:latin typeface="Agilent TT Cond" pitchFamily="34" charset="0"/>
              </a:rPr>
              <a:t>This example provides a good overview of the tools:  FGPA dynamic probes, and the Logic Analyzer’s connection to Agilent’s 89601A Vector Signal Analysis software.  Indeed, this model</a:t>
            </a:r>
          </a:p>
          <a:p>
            <a:pPr>
              <a:spcBef>
                <a:spcPct val="50000"/>
              </a:spcBef>
              <a:buFontTx/>
              <a:buNone/>
            </a:pPr>
            <a:r>
              <a:rPr lang="en-US" dirty="0" smtClean="0">
                <a:latin typeface="Agilent TT Cond" pitchFamily="34" charset="0"/>
              </a:rPr>
              <a:t>could be used to test various types of digital filters.</a:t>
            </a:r>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E9466-E104-4541-AAD6-4B229DF7859A}" type="slidenum">
              <a:rPr lang="en-US"/>
              <a:pPr/>
              <a:t>31</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On the </a:t>
            </a:r>
            <a:r>
              <a:rPr lang="en-US" b="1" dirty="0" smtClean="0"/>
              <a:t>RF side</a:t>
            </a:r>
            <a:r>
              <a:rPr lang="en-US" dirty="0" smtClean="0"/>
              <a:t>, there</a:t>
            </a:r>
            <a:r>
              <a:rPr lang="en-US" baseline="0" dirty="0" smtClean="0"/>
              <a:t> is a large number of different receiver architectures, but essentially the components are similar.  Typically, we have a Tx and an Rx path, ADCs/DACs , simple demodulation (sometimes), and possibly an ASIC (RF_IC). As the architecture is designed for flexibility, these building blocs can be configured :</a:t>
            </a:r>
          </a:p>
          <a:p>
            <a:pPr>
              <a:buFontTx/>
              <a:buChar char="-"/>
            </a:pPr>
            <a:r>
              <a:rPr lang="en-US" baseline="0" dirty="0" smtClean="0"/>
              <a:t>Typical examples are broadband or tunable antennas</a:t>
            </a:r>
          </a:p>
          <a:p>
            <a:pPr>
              <a:buFontTx/>
              <a:buChar char="-"/>
            </a:pPr>
            <a:r>
              <a:rPr lang="en-US" baseline="0" dirty="0" smtClean="0"/>
              <a:t> the filter bandwidth can be adjustable</a:t>
            </a:r>
          </a:p>
          <a:p>
            <a:pPr>
              <a:buFontTx/>
              <a:buChar char="-"/>
            </a:pPr>
            <a:r>
              <a:rPr lang="en-US" baseline="0" dirty="0" smtClean="0"/>
              <a:t> Converters will have variable rate and resolutions</a:t>
            </a:r>
          </a:p>
          <a:p>
            <a:endParaRPr lang="en-US" baseline="0" dirty="0" smtClean="0"/>
          </a:p>
          <a:p>
            <a:r>
              <a:rPr lang="en-US" baseline="0" dirty="0" smtClean="0"/>
              <a:t>On the </a:t>
            </a:r>
            <a:r>
              <a:rPr lang="en-US" b="1" baseline="0" dirty="0" smtClean="0"/>
              <a:t>baseband side</a:t>
            </a:r>
            <a:r>
              <a:rPr lang="en-US" baseline="0" dirty="0" smtClean="0"/>
              <a:t>, the system includes at least one FPGA and some DSPs on the signal/data path, and a Embedded Microcontroller (DSP and uC may be in the same Chip), with memory, and I/Os to user interface devices.</a:t>
            </a:r>
          </a:p>
          <a:p>
            <a:endParaRPr lang="en-US" baseline="0" dirty="0" smtClean="0"/>
          </a:p>
          <a:p>
            <a:r>
              <a:rPr lang="en-US" baseline="0" dirty="0" smtClean="0"/>
              <a:t>The link between the two will include software control for setup and reconfiguration, calibration and timing., many of these components can be configured from the control unit: that is represented is the Digital Control Path. </a:t>
            </a:r>
          </a:p>
          <a:p>
            <a:endParaRPr lang="en-US" baseline="0" dirty="0" smtClean="0"/>
          </a:p>
          <a:p>
            <a:r>
              <a:rPr lang="en-US" baseline="0" dirty="0" smtClean="0"/>
              <a:t>Given this, there </a:t>
            </a:r>
            <a:r>
              <a:rPr lang="en-US" b="1" baseline="0" dirty="0" smtClean="0"/>
              <a:t>might be </a:t>
            </a:r>
            <a:r>
              <a:rPr lang="en-US" b="1" i="1" baseline="0" dirty="0" smtClean="0"/>
              <a:t>SOME </a:t>
            </a:r>
            <a:r>
              <a:rPr lang="en-US" b="1" baseline="0" dirty="0" smtClean="0"/>
              <a:t>protocol</a:t>
            </a:r>
            <a:r>
              <a:rPr lang="en-US" baseline="0" dirty="0" smtClean="0"/>
              <a:t> involved on the 2 paths .   We will see later that there is a way to test custom digital protocols with commercial, off-the-shelf equipment. </a:t>
            </a:r>
          </a:p>
          <a:p>
            <a:endParaRPr lang="en-US" baseline="0" dirty="0" smtClean="0"/>
          </a:p>
          <a:p>
            <a:r>
              <a:rPr lang="en-US" baseline="0" dirty="0" smtClean="0"/>
              <a:t>We’ll explore some receiver architectures  next. </a:t>
            </a:r>
          </a:p>
          <a:p>
            <a:endParaRPr lang="en-US" baseline="0" dirty="0" smtClean="0"/>
          </a:p>
          <a:p>
            <a:r>
              <a:rPr lang="en-US" baseline="0" dirty="0" smtClean="0"/>
              <a:t>Let’s take a look at some of the individual components.  First we’ll start with a receiver architecture overview.</a:t>
            </a:r>
          </a:p>
          <a:p>
            <a:endParaRPr lang="en-US" baseline="0" dirty="0" smtClean="0"/>
          </a:p>
          <a:p>
            <a:pPr defTabSz="912205">
              <a:defRPr/>
            </a:pPr>
            <a:r>
              <a:rPr lang="en-US" dirty="0" smtClean="0"/>
              <a:t>One significant technology</a:t>
            </a:r>
            <a:r>
              <a:rPr lang="en-US" baseline="0" dirty="0" smtClean="0"/>
              <a:t> force is the  migration of </a:t>
            </a:r>
            <a:r>
              <a:rPr lang="en-US" b="1" baseline="0" dirty="0" smtClean="0"/>
              <a:t>the ADCs and DACs</a:t>
            </a:r>
            <a:r>
              <a:rPr lang="en-US" baseline="0" dirty="0" smtClean="0"/>
              <a:t> closer to the antenna-and advances in substrate and electronics technologies, these devices are become part of the RF_IC.</a:t>
            </a:r>
          </a:p>
          <a:p>
            <a:pPr defTabSz="912205">
              <a:defRPr/>
            </a:pPr>
            <a:endParaRPr lang="en-US" baseline="0" dirty="0" smtClean="0"/>
          </a:p>
          <a:p>
            <a:pPr defTabSz="912205">
              <a:defRPr/>
            </a:pPr>
            <a:r>
              <a:rPr lang="en-US" baseline="0" dirty="0" smtClean="0"/>
              <a:t>This does represent a discontinuity from a test point of view.  The measurement equipment used on the analog IQ interface can no longer be used for that purpose.  Now we need different</a:t>
            </a:r>
          </a:p>
          <a:p>
            <a:pPr defTabSz="912205">
              <a:defRPr/>
            </a:pPr>
            <a:r>
              <a:rPr lang="en-US" baseline="0" dirty="0" smtClean="0"/>
              <a:t>Receivers and signal generators-yet we must still make the same kind of measurements:   Distortion, Modulation Quality etc.</a:t>
            </a:r>
          </a:p>
          <a:p>
            <a:pPr defTabSz="912205">
              <a:defRPr/>
            </a:pPr>
            <a:endParaRPr lang="en-US" baseline="0" dirty="0" smtClean="0"/>
          </a:p>
          <a:p>
            <a:pPr defTabSz="912205">
              <a:defRPr/>
            </a:pPr>
            <a:r>
              <a:rPr lang="en-US" baseline="0" dirty="0" smtClean="0"/>
              <a:t>For example, if we’re a RF_IC designer, we still have to test the wireless protocol and physical layers on the interface.  In the case of a specific digital standard, like DigRF, we have to de-packetize the frames and extract the IQ data to perform this testing.  In the analog days, often the same equipment used to test the RF interface had analog BBIQ inputs available so could be used to test the base band interface as well.  This is no longer the case-and we often have an added digital protocol layer as well.</a:t>
            </a:r>
          </a:p>
          <a:p>
            <a:pPr defTabSz="912205">
              <a:defRPr/>
            </a:pPr>
            <a:endParaRPr lang="en-US" baseline="0" dirty="0" smtClean="0"/>
          </a:p>
          <a:p>
            <a:pPr defTabSz="912205">
              <a:defRPr/>
            </a:pPr>
            <a:r>
              <a:rPr lang="en-US" baseline="0" dirty="0" smtClean="0"/>
              <a:t>While there may not be </a:t>
            </a:r>
            <a:r>
              <a:rPr lang="en-US" i="1" u="sng" baseline="0" dirty="0" smtClean="0"/>
              <a:t>specific</a:t>
            </a:r>
            <a:r>
              <a:rPr lang="en-US" baseline="0" dirty="0" smtClean="0"/>
              <a:t> digital protocol for the chipset interface on a software defined radio, there are still some similarities to that of a DigRF (for example) mobile phone chipset.</a:t>
            </a:r>
          </a:p>
          <a:p>
            <a:pPr defTabSz="912205">
              <a:defRPr/>
            </a:pPr>
            <a:r>
              <a:rPr lang="en-US" baseline="0" dirty="0" smtClean="0"/>
              <a:t>Let’s start by looking at a fairly generic block diagram of an SDR chipset.</a:t>
            </a:r>
            <a:endParaRPr lang="en-US" dirty="0" smtClean="0"/>
          </a:p>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Different applications use different types of memory</a:t>
            </a:r>
            <a:r>
              <a:rPr lang="en-US" baseline="0" dirty="0" smtClean="0"/>
              <a:t> from SO-DIMMS for laptops to embedded memory for FPGA type applications.</a:t>
            </a:r>
          </a:p>
          <a:p>
            <a:r>
              <a:rPr lang="en-US" baseline="0" dirty="0" smtClean="0"/>
              <a:t>It is also going to be present in any type of radio.</a:t>
            </a:r>
          </a:p>
          <a:p>
            <a:endParaRPr lang="en-US" baseline="0" dirty="0" smtClean="0"/>
          </a:p>
          <a:p>
            <a:r>
              <a:rPr lang="en-US" baseline="0" dirty="0" smtClean="0"/>
              <a:t>Most memory types have migrated to at least DDR1-if not DDR2 or DDR3, so we will focus on these buses.</a:t>
            </a:r>
          </a:p>
          <a:p>
            <a:endParaRPr lang="en-US" baseline="0" dirty="0" smtClean="0"/>
          </a:p>
          <a:p>
            <a:r>
              <a:rPr lang="en-US" baseline="0" dirty="0" smtClean="0"/>
              <a:t>One of the biggest challenges is having enough space to design in foot prints and connectors for access to the memory buses.</a:t>
            </a:r>
          </a:p>
          <a:p>
            <a:r>
              <a:rPr lang="en-US" baseline="0" dirty="0" smtClean="0"/>
              <a:t>For measurement results to meet the JEDEC DDR spec, we also have to probe at the ballout of the memory itself.</a:t>
            </a:r>
          </a:p>
          <a:p>
            <a:endParaRPr lang="en-US" baseline="0" dirty="0" smtClean="0"/>
          </a:p>
          <a:p>
            <a:r>
              <a:rPr lang="en-US" dirty="0" smtClean="0"/>
              <a:t>Memory technologies have become increasingly faster and more complex, making them extremely difficult to debug.  At gigabit speeds, you still have added latencies and complex addressing that makes debugging these technologies a painful process.  The Logic Analyzer with the right tools can dramatically reduce the time you must spend on chasing down and correcting errors. </a:t>
            </a:r>
          </a:p>
          <a:p>
            <a:r>
              <a:rPr lang="en-US" baseline="0" dirty="0" smtClean="0"/>
              <a:t> </a:t>
            </a:r>
          </a:p>
          <a:p>
            <a:r>
              <a:rPr lang="en-US" baseline="0" dirty="0" smtClean="0"/>
              <a:t>Agilent has numerous ways of addressing the probing requirements for memory.  We’ll talk about that in a little while.</a:t>
            </a:r>
          </a:p>
          <a:p>
            <a:r>
              <a:rPr lang="en-US" baseline="0" dirty="0" smtClean="0"/>
              <a:t>First let’s look at some of the functional  measurement challenges.</a:t>
            </a:r>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Agilent TT Cond" pitchFamily="34" charset="0"/>
              </a:rPr>
              <a:t>Probing every command, address, control and data line to check SI issues with oscilloscope can be tedious.  In fact, it can take days.</a:t>
            </a:r>
          </a:p>
          <a:p>
            <a:pPr eaLnBrk="1" hangingPunct="1"/>
            <a:r>
              <a:rPr lang="en-US" dirty="0" smtClean="0">
                <a:latin typeface="Agilent TT Cond" pitchFamily="34" charset="0"/>
              </a:rPr>
              <a:t>Remember where we used Eye Scan with a high speed ADC measurement?  It’s just as useful for the memory bus.</a:t>
            </a:r>
          </a:p>
          <a:p>
            <a:pPr eaLnBrk="1" hangingPunct="1"/>
            <a:r>
              <a:rPr lang="en-US" dirty="0" smtClean="0">
                <a:solidFill>
                  <a:srgbClr val="00B050"/>
                </a:solidFill>
              </a:rPr>
              <a:t>Agilent’s </a:t>
            </a:r>
            <a:r>
              <a:rPr lang="en-US" dirty="0" smtClean="0"/>
              <a:t>Eye Finder and Eye Scan used with a logic analyzer gives a superior and quick SI insight into all the memory buses simultaneously. </a:t>
            </a:r>
          </a:p>
          <a:p>
            <a:pPr eaLnBrk="1" hangingPunct="1"/>
            <a:endParaRPr lang="en-US" dirty="0" smtClean="0"/>
          </a:p>
          <a:p>
            <a:pPr eaLnBrk="1" hangingPunct="1"/>
            <a:r>
              <a:rPr lang="en-US" dirty="0" smtClean="0"/>
              <a:t>While the Oscilloscope is quite useful for looking a single channel eye width-it’s extremely important to first identify where the problem areas are.</a:t>
            </a:r>
          </a:p>
          <a:p>
            <a:pPr eaLnBrk="1" hangingPunct="1"/>
            <a:r>
              <a:rPr lang="en-US" dirty="0" smtClean="0"/>
              <a:t>Using the Eye Finder we can see exactly where the data lines have good signal integrity-and where those inactive lines are.  Once we’ve identified problem areas,</a:t>
            </a:r>
          </a:p>
          <a:p>
            <a:pPr eaLnBrk="1" hangingPunct="1"/>
            <a:r>
              <a:rPr lang="en-US" dirty="0" smtClean="0"/>
              <a:t>Then we can hook up the oscilloscope the correct channel to troubleshoot further..</a:t>
            </a:r>
          </a:p>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Protocol decode tools exist for DDR2 and DDR3.</a:t>
            </a:r>
            <a:r>
              <a:rPr lang="en-US" baseline="0" dirty="0" smtClean="0"/>
              <a:t>  The E</a:t>
            </a:r>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E9466-E104-4541-AAD6-4B229DF7859A}" type="slidenum">
              <a:rPr lang="en-US"/>
              <a:pPr/>
              <a:t>41</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1" dirty="0" smtClean="0"/>
          </a:p>
          <a:p>
            <a:r>
              <a:rPr lang="en-US" b="0" dirty="0" smtClean="0"/>
              <a:t>It is not the intention of this paper to present the</a:t>
            </a:r>
            <a:r>
              <a:rPr lang="en-US" b="0" baseline="0" dirty="0" smtClean="0"/>
              <a:t> trade offs of all the receiver architectures available (there are many), but a short discourse on the definitions of the architectures portrayed here may be beneficial to the audience.</a:t>
            </a:r>
          </a:p>
          <a:p>
            <a:endParaRPr lang="en-US" b="0" baseline="0" dirty="0" smtClean="0"/>
          </a:p>
          <a:p>
            <a:r>
              <a:rPr lang="en-US" b="0" baseline="0" dirty="0" smtClean="0"/>
              <a:t>Two subsystems that all RX architectures have in common are the ADC subsystem and the baseband processing subsystem.  We will explore these further, beginning with ADC characterization.</a:t>
            </a:r>
            <a:endParaRPr lang="en-US" b="0" dirty="0" smtClean="0"/>
          </a:p>
          <a:p>
            <a:endParaRPr lang="en-US" b="1" dirty="0" smtClean="0"/>
          </a:p>
          <a:p>
            <a:r>
              <a:rPr lang="en-US" b="1" dirty="0" smtClean="0"/>
              <a:t>Superheterodyne</a:t>
            </a:r>
            <a:r>
              <a:rPr lang="en-US" dirty="0" smtClean="0"/>
              <a:t> </a:t>
            </a:r>
            <a:r>
              <a:rPr lang="en-US" baseline="0" dirty="0" smtClean="0"/>
              <a:t>receivers have been used for years.  They generally involve several down conversion, or frequency translation stages (analog IF), coming to a fairly low IF prior to input to the ADC.  Each stage requires mixers and LOs, along with associated filtering and amplifiers.  Though it is generally considered to be the most robust design-allowing superior selectivity and sensitivity, the disadvantage lies in the fact that the design cannot be modified  for the varying requirements of  different users.  Other disadvantages include mirror imaging (an artifact of mixing) and power consumption.</a:t>
            </a:r>
          </a:p>
          <a:p>
            <a:endParaRPr lang="en-US" baseline="0" dirty="0" smtClean="0"/>
          </a:p>
          <a:p>
            <a:r>
              <a:rPr lang="en-US" b="1" i="1" baseline="0" dirty="0" smtClean="0"/>
              <a:t>(Not Shown</a:t>
            </a:r>
            <a:r>
              <a:rPr lang="en-US" b="1" i="1" baseline="0" dirty="0" smtClean="0">
                <a:sym typeface="Wingdings" pitchFamily="2" charset="2"/>
              </a:rPr>
              <a:t>):</a:t>
            </a:r>
            <a:r>
              <a:rPr lang="en-US" b="1" i="1" baseline="0" dirty="0" smtClean="0"/>
              <a:t>  </a:t>
            </a:r>
            <a:r>
              <a:rPr lang="en-US" b="1" baseline="0" dirty="0" smtClean="0"/>
              <a:t>The Zero IF (ZIF) or Direct conversion receiver </a:t>
            </a:r>
            <a:r>
              <a:rPr lang="en-US" baseline="0" dirty="0" smtClean="0"/>
              <a:t>uses a single mixing stage which downconverts directly to baseband.  A low pass filter is used to filter out any unwanted out of band signals.  The advantages of this involve the removal of IF stages , much lower power consumption and it is possible to incorporate VCO, LNA and Baseband filters on a single chip.  The disadvantage lies in problems with DC Offset and flicker noise.  Both the NZIF and ZIF architectures use an IQ demodulator to convert the signal to baseband.  If I or Q are not exactly 90 degrees out of phase, then a DC offset is produced which can cause distortion, depending on the value of the DC component.  Flicker noise comes from the transistors in the chain-the ZIF receiver downconverts the signal to a frequency where the transistors have their highest noise level and this is a serious concern to designers.  However, because of it’s advantages, this architecture is receiving a great deal of interest.</a:t>
            </a:r>
          </a:p>
          <a:p>
            <a:endParaRPr lang="en-US" baseline="0" dirty="0" smtClean="0"/>
          </a:p>
          <a:p>
            <a:r>
              <a:rPr lang="en-US" b="1" baseline="0" dirty="0" smtClean="0"/>
              <a:t>Near-zero IF (NZIF) , or Low IF (LIF) </a:t>
            </a:r>
            <a:r>
              <a:rPr lang="en-US" b="0" baseline="0" dirty="0" smtClean="0"/>
              <a:t>architectures</a:t>
            </a:r>
            <a:r>
              <a:rPr lang="en-US" b="1" baseline="0" dirty="0" smtClean="0"/>
              <a:t> </a:t>
            </a:r>
            <a:r>
              <a:rPr lang="en-US" baseline="0" dirty="0" smtClean="0"/>
              <a:t>have a single down conversion stage (Analog IF) to an IF whose frequency is close to, or at the bandwidth of the baseband signal.  This is the primary difference between the ZIF and the NSIF.  This helps to prevent the DC offset problem as seen in the ZIF architecture, while still maintaining a low cost and lower power consumption design.  The disadvantage lies in the need for more expensive SAW filters to suppress unwanted adjacent channel interference from the image band of the desired signal.</a:t>
            </a:r>
          </a:p>
          <a:p>
            <a:endParaRPr lang="en-US" dirty="0" smtClean="0"/>
          </a:p>
          <a:p>
            <a:endParaRPr lang="en-US" dirty="0" smtClean="0"/>
          </a:p>
          <a:p>
            <a:r>
              <a:rPr lang="en-US" b="1" dirty="0" smtClean="0"/>
              <a:t>Direct Down conversion (DDC) </a:t>
            </a:r>
            <a:r>
              <a:rPr lang="en-US" dirty="0" smtClean="0"/>
              <a:t>architecture is somewhat different.  The RF is passed directly into a high speed ADC, and the DDC decimates (down samples) the signal to the desired frequency.(baseband Digital).  Clearly an advantage of this is that we eliminate any of the analog IF circuitry-and by placing the ADC directly at the antenna we have reduced the RF Front end significantly, allowing for nearly all the signal processing to take place in the digital domain.  Like the NZIF and ZIF, the DDC usually uses some kind of IQ demodulator.  Some of the advantages of the DDC architecture lie in the ability to control it completely via software, and in its inherent stability.  There’s nothing to tune or finesse. The disadvantages include the need for very </a:t>
            </a:r>
            <a:r>
              <a:rPr lang="en-US" b="1" dirty="0" smtClean="0"/>
              <a:t>high speed ADCs </a:t>
            </a:r>
            <a:r>
              <a:rPr lang="en-US" dirty="0" smtClean="0"/>
              <a:t>(consider Nyquist theory applied to microwave signals), and the limit in the </a:t>
            </a:r>
            <a:r>
              <a:rPr lang="en-US" b="1" dirty="0" smtClean="0"/>
              <a:t>dynamic range</a:t>
            </a:r>
            <a:r>
              <a:rPr lang="en-US" dirty="0" smtClean="0"/>
              <a:t> of ADCs.  Thus the selectivity and sensitivity will not currently compare with a superheterodyne receiver.</a:t>
            </a:r>
          </a:p>
          <a:p>
            <a:endParaRPr lang="en-US" dirty="0" smtClean="0"/>
          </a:p>
          <a:p>
            <a:endParaRPr lang="en-US" dirty="0" smtClean="0"/>
          </a:p>
          <a:p>
            <a:r>
              <a:rPr lang="en-US" b="1" dirty="0" smtClean="0"/>
              <a:t>Delta-Sigma ADC </a:t>
            </a:r>
            <a:r>
              <a:rPr lang="en-US" dirty="0" smtClean="0"/>
              <a:t>architecture uses delta sigma modulation with the ADCs.  The ADC consists of a delta sigma modulator and a low pass filter.  The delta sigma modulator outputs a </a:t>
            </a:r>
            <a:r>
              <a:rPr lang="en-US" u="sng" dirty="0" smtClean="0"/>
              <a:t>pulse-proportion modulated bit stream</a:t>
            </a:r>
            <a:r>
              <a:rPr lang="en-US" dirty="0" smtClean="0"/>
              <a:t>; the output bits that are high correspond to the highest digital output value and likewise, the output bits that are low correspond to the lowest digital output value.  The easiest way to think of it is as a VCO, where the control voltage is measured and linearity and proportionality are determined via negative feedback.  (Simplified,) The VCO output are pulses with known constant amplitudes and which have specific durations, but where the distances between  (intervals) are variable.  The feed back loop determines the length of the distance between the pulses, such that a low input voltage (to the ADC) produces a long interval between the pulses and a high input voltage produces a short interval between them.  The digitization of the input voltage is obtained by comparing and counting the intervals within a fixed period of time and producing a count, or Sigma .  The pulses produced can be treated as the Dirac (delta) function and thus this type of modulation is called Sigma Delta.</a:t>
            </a:r>
          </a:p>
          <a:p>
            <a:endParaRPr lang="en-US" dirty="0" smtClean="0"/>
          </a:p>
          <a:p>
            <a:r>
              <a:rPr lang="en-US" dirty="0" smtClean="0"/>
              <a:t>The advantages of the delta sigma converter include very high resolution (leading to high dynamic range) and good linearity.  The disadvantages include latency (feedback and complexity) size, and power consumption.</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70081FF-2B1E-49D2-8991-D3E33AC5629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pPr>
            <a:r>
              <a:rPr lang="en-US" dirty="0" smtClean="0"/>
              <a:t>The packet viewer can be customized for any</a:t>
            </a:r>
            <a:r>
              <a:rPr lang="en-US" baseline="0" dirty="0" smtClean="0"/>
              <a:t> protocol.</a:t>
            </a:r>
            <a:endParaRPr lang="en-US" dirty="0" smtClean="0"/>
          </a:p>
          <a:p>
            <a:pPr lvl="1">
              <a:lnSpc>
                <a:spcPct val="90000"/>
              </a:lnSpc>
            </a:pPr>
            <a:endParaRPr lang="en-US" dirty="0" smtClean="0"/>
          </a:p>
          <a:p>
            <a:pPr lvl="1">
              <a:lnSpc>
                <a:spcPct val="90000"/>
              </a:lnSpc>
            </a:pPr>
            <a:r>
              <a:rPr lang="en-US" dirty="0" smtClean="0"/>
              <a:t>The upper pane has packet level summary, lower pane provides packet details</a:t>
            </a:r>
          </a:p>
          <a:p>
            <a:pPr lvl="1">
              <a:lnSpc>
                <a:spcPct val="90000"/>
              </a:lnSpc>
            </a:pPr>
            <a:endParaRPr lang="en-US" dirty="0" smtClean="0"/>
          </a:p>
          <a:p>
            <a:pPr lvl="1">
              <a:lnSpc>
                <a:spcPct val="90000"/>
              </a:lnSpc>
            </a:pPr>
            <a:r>
              <a:rPr lang="en-US" dirty="0" smtClean="0"/>
              <a:t>As it is truly a windows object, the views </a:t>
            </a:r>
            <a:r>
              <a:rPr lang="en-US" baseline="0" dirty="0" smtClean="0"/>
              <a:t> can be customized to fit your needs, for </a:t>
            </a:r>
            <a:r>
              <a:rPr lang="en-US" baseline="0" dirty="0" err="1" smtClean="0"/>
              <a:t>example,y</a:t>
            </a:r>
            <a:r>
              <a:rPr lang="en-US" baseline="0" dirty="0" smtClean="0"/>
              <a:t> </a:t>
            </a:r>
            <a:r>
              <a:rPr lang="en-US" baseline="0" dirty="0" err="1" smtClean="0"/>
              <a:t>ou</a:t>
            </a:r>
            <a:r>
              <a:rPr lang="en-US" baseline="0" dirty="0" smtClean="0"/>
              <a:t> can  </a:t>
            </a:r>
            <a:r>
              <a:rPr lang="en-US" dirty="0" smtClean="0"/>
              <a:t>organize the columns/packet panes for your specific interest</a:t>
            </a:r>
          </a:p>
          <a:p>
            <a:pPr lvl="1">
              <a:lnSpc>
                <a:spcPct val="90000"/>
              </a:lnSpc>
            </a:pPr>
            <a:r>
              <a:rPr lang="en-US" dirty="0" smtClean="0"/>
              <a:t>And</a:t>
            </a:r>
            <a:r>
              <a:rPr lang="en-US" baseline="0" dirty="0" smtClean="0"/>
              <a:t> s</a:t>
            </a:r>
            <a:r>
              <a:rPr lang="en-US" dirty="0" smtClean="0"/>
              <a:t>pecify how much screen to use for each data view</a:t>
            </a:r>
          </a:p>
          <a:p>
            <a:pPr lvl="2">
              <a:lnSpc>
                <a:spcPct val="90000"/>
              </a:lnSpc>
            </a:pPr>
            <a:endParaRPr lang="en-US" dirty="0" smtClean="0"/>
          </a:p>
          <a:p>
            <a:pPr lvl="1">
              <a:lnSpc>
                <a:spcPct val="90000"/>
              </a:lnSpc>
            </a:pPr>
            <a:r>
              <a:rPr lang="en-US" dirty="0" smtClean="0"/>
              <a:t>Each line is a packet</a:t>
            </a:r>
          </a:p>
          <a:p>
            <a:pPr lvl="1">
              <a:lnSpc>
                <a:spcPct val="90000"/>
              </a:lnSpc>
            </a:pPr>
            <a:endParaRPr lang="en-US" dirty="0" smtClean="0"/>
          </a:p>
          <a:p>
            <a:pPr lvl="1">
              <a:lnSpc>
                <a:spcPct val="90000"/>
              </a:lnSpc>
            </a:pPr>
            <a:r>
              <a:rPr lang="en-US" dirty="0" smtClean="0"/>
              <a:t>Columns are:</a:t>
            </a:r>
          </a:p>
          <a:p>
            <a:pPr lvl="2">
              <a:lnSpc>
                <a:spcPct val="90000"/>
              </a:lnSpc>
            </a:pPr>
            <a:r>
              <a:rPr lang="en-US" dirty="0" smtClean="0"/>
              <a:t>Fields, packet summary, time, etc.</a:t>
            </a:r>
          </a:p>
          <a:p>
            <a:pPr lvl="2">
              <a:lnSpc>
                <a:spcPct val="90000"/>
              </a:lnSpc>
            </a:pPr>
            <a:r>
              <a:rPr lang="en-US" dirty="0" smtClean="0"/>
              <a:t>Shared when multiple directions are fanned in</a:t>
            </a:r>
          </a:p>
          <a:p>
            <a:pPr lvl="2">
              <a:lnSpc>
                <a:spcPct val="90000"/>
              </a:lnSpc>
            </a:pPr>
            <a:r>
              <a:rPr lang="en-US" dirty="0" smtClean="0"/>
              <a:t>Easy to drag and drop to have the fields you care about on screen</a:t>
            </a:r>
          </a:p>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E9466-E104-4541-AAD6-4B229DF7859A}" type="slidenum">
              <a:rPr lang="en-US"/>
              <a:pPr/>
              <a:t>5</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E9466-E104-4541-AAD6-4B229DF7859A}" type="slidenum">
              <a:rPr lang="en-US"/>
              <a:pPr/>
              <a:t>54</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Differential nonlinearity</a:t>
            </a:r>
            <a:r>
              <a:rPr lang="en-US" dirty="0" smtClean="0"/>
              <a:t> (acronym </a:t>
            </a:r>
            <a:r>
              <a:rPr lang="en-US" b="1" dirty="0" smtClean="0"/>
              <a:t>DNL</a:t>
            </a:r>
            <a:r>
              <a:rPr lang="en-US" dirty="0" smtClean="0"/>
              <a:t>) is a term describing the deviation between two analog values corresponding to adjacent input digital values. The term often used as an important specification for measuring error in a </a:t>
            </a:r>
            <a:r>
              <a:rPr lang="en-US" dirty="0" smtClean="0">
                <a:hlinkClick r:id="rId3" action="ppaction://hlinkfile" tooltip="Digital-to-analog converter"/>
              </a:rPr>
              <a:t>digital-to-analog converter</a:t>
            </a:r>
            <a:r>
              <a:rPr lang="en-US" dirty="0" smtClean="0"/>
              <a:t> (DAC); the accuracy of a DAC is mainly determined by this specification. Ideally, any two adjacent digital codes correspond to output analog voltages that are exactly one LSB apart. Differential non-linearity is a measure of the worst case deviation from the ideal 1 LSB step. For example, a DAC with a 1.5 LSB output change for a 1 LSB digital code change exhibits 1⁄2 LSB differential non-linearity. Differential non-linearity may be expressed in fractional bits or as a percentage of full scale. A differential non-linearity greater than 1 LSB will lead to a </a:t>
            </a:r>
            <a:r>
              <a:rPr lang="en-US" dirty="0" smtClean="0">
                <a:hlinkClick r:id="rId4" action="ppaction://hlinkfile" tooltip="Non-monotonic (page does not exist)"/>
              </a:rPr>
              <a:t>non-monotonic</a:t>
            </a:r>
            <a:r>
              <a:rPr lang="en-US" dirty="0" smtClean="0"/>
              <a:t> transfer function in a DAC.</a:t>
            </a:r>
          </a:p>
          <a:p>
            <a:endParaRPr lang="en-US" dirty="0" smtClean="0"/>
          </a:p>
          <a:p>
            <a:r>
              <a:rPr lang="en-US" b="1" dirty="0" smtClean="0"/>
              <a:t>Integral nonlinearity</a:t>
            </a:r>
            <a:r>
              <a:rPr lang="en-US" dirty="0" smtClean="0"/>
              <a:t> (acronym </a:t>
            </a:r>
            <a:r>
              <a:rPr lang="en-US" b="1" dirty="0" smtClean="0"/>
              <a:t>INL</a:t>
            </a:r>
            <a:r>
              <a:rPr lang="en-US" dirty="0" smtClean="0"/>
              <a:t>) is a term describing the maximum deviation between the ideal output of a DAC and the actual output level. The term is often used as an important specification for measuring error in a digital-to-analog converter (DAC).</a:t>
            </a:r>
          </a:p>
          <a:p>
            <a:endParaRPr lang="en-US" dirty="0" smtClean="0"/>
          </a:p>
          <a:p>
            <a:r>
              <a:rPr lang="en-US" b="1" dirty="0" smtClean="0"/>
              <a:t>Full-Scale (FS) error</a:t>
            </a:r>
          </a:p>
          <a:p>
            <a:r>
              <a:rPr lang="en-US" dirty="0" smtClean="0"/>
              <a:t>Full-scale error is the difference between the actual value that triggers the transition to full-scale and the ideal analog full-scale transition value. Full-scale error equals offset error + gain error, as shown in this figure.</a:t>
            </a:r>
            <a:br>
              <a:rPr lang="en-US" dirty="0" smtClean="0"/>
            </a:br>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0081FF-2B1E-49D2-8991-D3E33AC5629E}" type="slidenum">
              <a:rPr lang="en-US" smtClean="0"/>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It’s extremely important to have a spectrally pure and accurate signal source.  For added accuracy-we’ve inserted a band pass filter between the signal generator and the ADC.  The signal generator should have much better dynamic range than the ADC.</a:t>
            </a:r>
          </a:p>
          <a:p>
            <a:endParaRPr lang="en-US" dirty="0" smtClean="0"/>
          </a:p>
          <a:p>
            <a:r>
              <a:rPr lang="en-US" dirty="0" smtClean="0"/>
              <a:t>The clock must also have very tight jitter control.</a:t>
            </a:r>
          </a:p>
          <a:p>
            <a:endParaRPr lang="en-US" dirty="0" smtClean="0"/>
          </a:p>
          <a:p>
            <a:r>
              <a:rPr lang="en-US" dirty="0" smtClean="0"/>
              <a:t>This</a:t>
            </a:r>
            <a:r>
              <a:rPr lang="en-US" baseline="0" dirty="0" smtClean="0"/>
              <a:t> is necessary because we’re trying to characterize the ADC-not the signal generator or the clock.   Spectral impurities and jitter can show up in the frequency domain as distortion-phase noise, SNR, etc.</a:t>
            </a:r>
          </a:p>
          <a:p>
            <a:r>
              <a:rPr lang="en-US" baseline="0" dirty="0" smtClean="0"/>
              <a:t>We also don’t want any external mixing effects from some harmonics generated by the signal generator-we want nothing in the bandwidth of the ADC that it doesn’t put there itself.</a:t>
            </a:r>
          </a:p>
          <a:p>
            <a:r>
              <a:rPr lang="en-US" b="0" i="0" u="none" baseline="0" dirty="0" smtClean="0">
                <a:solidFill>
                  <a:srgbClr val="FF0000"/>
                </a:solidFill>
              </a:rPr>
              <a:t>Multitone capability is important as we’ll see when we measure intermodulation distortion.  Agilent’s N7621B  Signal Studio for multitone  is an off the shelf </a:t>
            </a:r>
          </a:p>
          <a:p>
            <a:pPr defTabSz="912205">
              <a:defRPr/>
            </a:pPr>
            <a:r>
              <a:rPr lang="en-US" dirty="0" smtClean="0"/>
              <a:t>solution that can generate up to 4096 discrete CW tones with multitone signals over 80 dBc third-order intermodulation distortion (IMD) or NPR test stimulus with over 60 dc notch depth</a:t>
            </a:r>
            <a:endParaRPr lang="en-US" baseline="0" dirty="0" smtClean="0"/>
          </a:p>
          <a:p>
            <a:endParaRPr lang="en-US" b="1" i="1" u="sng" baseline="0" dirty="0" smtClean="0">
              <a:solidFill>
                <a:srgbClr val="FF0000"/>
              </a:solidFill>
            </a:endParaRPr>
          </a:p>
          <a:p>
            <a:r>
              <a:rPr lang="en-US" b="0" i="0" u="none" baseline="0" dirty="0" smtClean="0">
                <a:solidFill>
                  <a:srgbClr val="FF0000"/>
                </a:solidFill>
              </a:rPr>
              <a:t>Alternately, we could have two signal generators with a combiner-but there needs to be a high degree of isolation between them so they don’t introduce other IMD.</a:t>
            </a:r>
          </a:p>
          <a:p>
            <a:endParaRPr lang="en-US" baseline="0" dirty="0" smtClean="0"/>
          </a:p>
          <a:p>
            <a:r>
              <a:rPr lang="en-US" baseline="0" dirty="0" smtClean="0"/>
              <a:t>The scope is there to provide a signal integrity view of the analog signal-we can use View Scope if need be.    We might also want to put a spectrum analyzer there to check the spectrum on the analog side, prior to input to the ADC.</a:t>
            </a:r>
          </a:p>
          <a:p>
            <a:endParaRPr lang="en-US" baseline="0" dirty="0" smtClean="0"/>
          </a:p>
          <a:p>
            <a:r>
              <a:rPr lang="en-US" baseline="0" dirty="0" smtClean="0"/>
              <a:t>While we’re looking at the dynamic behavior-we will also occasionally want to check to see if the data is valid-we can view both simultaneously.  If a glitch occurs-we’ve got the oscilloscope setup with View Scope-so the Logic analyzer will pull in the analog picture of the glitch when it happens.  This helps us determine what exactly is going on if we run into a problem.</a:t>
            </a:r>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need to setup the Logic Analyzer</a:t>
            </a:r>
            <a:r>
              <a:rPr lang="en-US" baseline="0" dirty="0" smtClean="0"/>
              <a:t> and ensure our data is present.  Agilent logic analyzers incorporate a very easy-to use graphical interface.  Activity indicators in the Bus/Signal setup window</a:t>
            </a:r>
          </a:p>
          <a:p>
            <a:r>
              <a:rPr lang="en-US" baseline="0" dirty="0" smtClean="0"/>
              <a:t>tell us which lines are active and where a bit might be stuck  For this measurement-since we have 64 bits of parallel data, there are 64 lines + clocks that need to be verified.</a:t>
            </a:r>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205">
              <a:defRPr/>
            </a:pPr>
            <a:r>
              <a:rPr lang="en-US" dirty="0" smtClean="0">
                <a:latin typeface="Agilent TT Cond" pitchFamily="34" charset="0"/>
              </a:rPr>
              <a:t>It’s critical to set the sample positions properly.</a:t>
            </a:r>
          </a:p>
          <a:p>
            <a:pPr defTabSz="912205">
              <a:defRPr/>
            </a:pPr>
            <a:r>
              <a:rPr lang="en-US" dirty="0" smtClean="0">
                <a:latin typeface="Agilent TT Cond" pitchFamily="34" charset="0"/>
              </a:rPr>
              <a:t>On a high speed parallel signal, this can be tedious and time consuming.</a:t>
            </a:r>
          </a:p>
          <a:p>
            <a:r>
              <a:rPr lang="en-US" baseline="0" dirty="0" smtClean="0"/>
              <a:t>This would also have to be done each and every time you’ve restarted the system.</a:t>
            </a:r>
          </a:p>
          <a:p>
            <a:pPr defTabSz="912205">
              <a:defRPr/>
            </a:pPr>
            <a:r>
              <a:rPr lang="en-US" dirty="0" smtClean="0">
                <a:latin typeface="Agilent TT Cond" pitchFamily="34" charset="0"/>
              </a:rPr>
              <a:t>Agilent’s Eye Finder does this automatically-with a high degree of accuracy-and 5 ps resolution.</a:t>
            </a:r>
          </a:p>
          <a:p>
            <a:r>
              <a:rPr lang="en-US" baseline="0" dirty="0" smtClean="0"/>
              <a:t>Agilent’s Eye Scan allows you to see across all the bus lines simultaneously and quickly identify problem signals.</a:t>
            </a:r>
            <a:endParaRPr lang="en-US" dirty="0"/>
          </a:p>
        </p:txBody>
      </p:sp>
      <p:sp>
        <p:nvSpPr>
          <p:cNvPr id="4" name="Slide Number Placeholder 3"/>
          <p:cNvSpPr>
            <a:spLocks noGrp="1"/>
          </p:cNvSpPr>
          <p:nvPr>
            <p:ph type="sldNum" sz="quarter" idx="10"/>
          </p:nvPr>
        </p:nvSpPr>
        <p:spPr/>
        <p:txBody>
          <a:bodyPr/>
          <a:lstStyle/>
          <a:p>
            <a:fld id="{370081FF-2B1E-49D2-8991-D3E33AC562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02" name="Picture 2" descr="200123066-001-72"/>
          <p:cNvPicPr>
            <a:picLocks noChangeAspect="1" noChangeArrowheads="1"/>
          </p:cNvPicPr>
          <p:nvPr/>
        </p:nvPicPr>
        <p:blipFill>
          <a:blip r:embed="rId2" cstate="screen"/>
          <a:srcRect/>
          <a:stretch>
            <a:fillRect/>
          </a:stretch>
        </p:blipFill>
        <p:spPr bwMode="auto">
          <a:xfrm>
            <a:off x="0" y="0"/>
            <a:ext cx="9144000" cy="6680200"/>
          </a:xfrm>
          <a:prstGeom prst="rect">
            <a:avLst/>
          </a:prstGeom>
          <a:noFill/>
        </p:spPr>
      </p:pic>
      <p:sp>
        <p:nvSpPr>
          <p:cNvPr id="409603" name="Rectangle 3"/>
          <p:cNvSpPr>
            <a:spLocks noGrp="1" noChangeArrowheads="1"/>
          </p:cNvSpPr>
          <p:nvPr>
            <p:ph type="subTitle" sz="quarter" idx="1"/>
          </p:nvPr>
        </p:nvSpPr>
        <p:spPr bwMode="auto">
          <a:xfrm>
            <a:off x="4800600" y="1238250"/>
            <a:ext cx="4114800" cy="2151063"/>
          </a:xfrm>
        </p:spPr>
        <p:txBody>
          <a:bodyPr/>
          <a:lstStyle>
            <a:lvl1pPr>
              <a:lnSpc>
                <a:spcPct val="116000"/>
              </a:lnSpc>
              <a:spcAft>
                <a:spcPct val="0"/>
              </a:spcAft>
              <a:defRPr/>
            </a:lvl1pPr>
          </a:lstStyle>
          <a:p>
            <a:r>
              <a:rPr lang="en-US" altLang="en-US"/>
              <a:t>Click to edit Master subtitle style</a:t>
            </a:r>
          </a:p>
        </p:txBody>
      </p:sp>
      <p:sp>
        <p:nvSpPr>
          <p:cNvPr id="409604" name="Rectangle 4"/>
          <p:cNvSpPr>
            <a:spLocks noGrp="1" noChangeArrowheads="1"/>
          </p:cNvSpPr>
          <p:nvPr>
            <p:ph type="ctrTitle"/>
          </p:nvPr>
        </p:nvSpPr>
        <p:spPr>
          <a:xfrm>
            <a:off x="222250" y="1290638"/>
            <a:ext cx="4114800" cy="2157412"/>
          </a:xfrm>
        </p:spPr>
        <p:txBody>
          <a:bodyPr/>
          <a:lstStyle>
            <a:lvl1pPr algn="r">
              <a:lnSpc>
                <a:spcPts val="3200"/>
              </a:lnSpc>
              <a:spcAft>
                <a:spcPct val="0"/>
              </a:spcAft>
              <a:defRPr>
                <a:solidFill>
                  <a:schemeClr val="bg1"/>
                </a:solidFill>
              </a:defRPr>
            </a:lvl1pPr>
          </a:lstStyle>
          <a:p>
            <a:r>
              <a:rPr lang="en-US" altLang="en-US"/>
              <a:t>Click to edit Master title style</a:t>
            </a:r>
          </a:p>
        </p:txBody>
      </p:sp>
      <p:pic>
        <p:nvPicPr>
          <p:cNvPr id="409605" name="Picture 5" descr="footer_two-tone_revised_5-16_cir6"/>
          <p:cNvPicPr>
            <a:picLocks noChangeAspect="1" noChangeArrowheads="1"/>
          </p:cNvPicPr>
          <p:nvPr/>
        </p:nvPicPr>
        <p:blipFill>
          <a:blip r:embed="rId3" cstate="screen"/>
          <a:srcRect/>
          <a:stretch>
            <a:fillRect/>
          </a:stretch>
        </p:blipFill>
        <p:spPr bwMode="auto">
          <a:xfrm>
            <a:off x="0" y="6229350"/>
            <a:ext cx="9144000" cy="628650"/>
          </a:xfrm>
          <a:prstGeom prst="rect">
            <a:avLst/>
          </a:prstGeom>
          <a:noFill/>
        </p:spPr>
      </p:pic>
      <p:sp>
        <p:nvSpPr>
          <p:cNvPr id="409606" name="Rectangle 6"/>
          <p:cNvSpPr>
            <a:spLocks noGrp="1" noChangeArrowheads="1"/>
          </p:cNvSpPr>
          <p:nvPr>
            <p:ph type="dt" sz="half" idx="2"/>
          </p:nvPr>
        </p:nvSpPr>
        <p:spPr/>
        <p:txBody>
          <a:bodyPr/>
          <a:lstStyle>
            <a:lvl1pPr>
              <a:defRPr/>
            </a:lvl1pPr>
          </a:lstStyle>
          <a:p>
            <a:r>
              <a:rPr lang="en-US"/>
              <a:t>Month ##, 200X</a:t>
            </a:r>
          </a:p>
        </p:txBody>
      </p:sp>
      <p:sp>
        <p:nvSpPr>
          <p:cNvPr id="409607" name="Rectangle 7"/>
          <p:cNvSpPr>
            <a:spLocks noGrp="1" noChangeArrowheads="1"/>
          </p:cNvSpPr>
          <p:nvPr>
            <p:ph type="sldNum" sz="quarter" idx="4"/>
          </p:nvPr>
        </p:nvSpPr>
        <p:spPr/>
        <p:txBody>
          <a:bodyPr/>
          <a:lstStyle>
            <a:lvl1pPr>
              <a:defRPr/>
            </a:lvl1pPr>
          </a:lstStyle>
          <a:p>
            <a:r>
              <a:rPr lang="en-US"/>
              <a:t>Page </a:t>
            </a:r>
            <a:fld id="{9F4493C2-0A88-48B0-8C52-EA0509221532}" type="slidenum">
              <a:rPr lang="en-US"/>
              <a:pPr/>
              <a:t>‹#›</a:t>
            </a:fld>
            <a:endParaRPr lang="en-US"/>
          </a:p>
        </p:txBody>
      </p:sp>
      <p:grpSp>
        <p:nvGrpSpPr>
          <p:cNvPr id="409608" name="Group 8"/>
          <p:cNvGrpSpPr>
            <a:grpSpLocks noChangeAspect="1"/>
          </p:cNvGrpSpPr>
          <p:nvPr/>
        </p:nvGrpSpPr>
        <p:grpSpPr bwMode="auto">
          <a:xfrm>
            <a:off x="4284663" y="6243638"/>
            <a:ext cx="2187575" cy="633412"/>
            <a:chOff x="2699" y="3933"/>
            <a:chExt cx="1378" cy="399"/>
          </a:xfrm>
        </p:grpSpPr>
        <p:sp>
          <p:nvSpPr>
            <p:cNvPr id="409609" name="AutoShape 9"/>
            <p:cNvSpPr>
              <a:spLocks noChangeAspect="1" noChangeArrowheads="1" noTextEdit="1"/>
            </p:cNvSpPr>
            <p:nvPr userDrawn="1"/>
          </p:nvSpPr>
          <p:spPr bwMode="auto">
            <a:xfrm>
              <a:off x="2699" y="3933"/>
              <a:ext cx="1378" cy="399"/>
            </a:xfrm>
            <a:prstGeom prst="rect">
              <a:avLst/>
            </a:prstGeom>
            <a:noFill/>
            <a:ln w="9525">
              <a:noFill/>
              <a:miter lim="800000"/>
              <a:headEnd/>
              <a:tailEnd/>
            </a:ln>
          </p:spPr>
          <p:txBody>
            <a:bodyPr/>
            <a:lstStyle/>
            <a:p>
              <a:endParaRPr lang="en-US"/>
            </a:p>
          </p:txBody>
        </p:sp>
        <p:sp>
          <p:nvSpPr>
            <p:cNvPr id="409610" name="Freeform 10"/>
            <p:cNvSpPr>
              <a:spLocks noEditPoints="1"/>
            </p:cNvSpPr>
            <p:nvPr userDrawn="1"/>
          </p:nvSpPr>
          <p:spPr bwMode="auto">
            <a:xfrm>
              <a:off x="3050" y="4107"/>
              <a:ext cx="61" cy="73"/>
            </a:xfrm>
            <a:custGeom>
              <a:avLst/>
              <a:gdLst/>
              <a:ahLst/>
              <a:cxnLst>
                <a:cxn ang="0">
                  <a:pos x="448" y="553"/>
                </a:cxn>
                <a:cxn ang="0">
                  <a:pos x="271" y="553"/>
                </a:cxn>
                <a:cxn ang="0">
                  <a:pos x="356" y="170"/>
                </a:cxn>
                <a:cxn ang="0">
                  <a:pos x="358" y="170"/>
                </a:cxn>
                <a:cxn ang="0">
                  <a:pos x="448" y="553"/>
                </a:cxn>
                <a:cxn ang="0">
                  <a:pos x="183" y="887"/>
                </a:cxn>
                <a:cxn ang="0">
                  <a:pos x="234" y="690"/>
                </a:cxn>
                <a:cxn ang="0">
                  <a:pos x="487" y="690"/>
                </a:cxn>
                <a:cxn ang="0">
                  <a:pos x="537" y="887"/>
                </a:cxn>
                <a:cxn ang="0">
                  <a:pos x="733" y="887"/>
                </a:cxn>
                <a:cxn ang="0">
                  <a:pos x="491" y="0"/>
                </a:cxn>
                <a:cxn ang="0">
                  <a:pos x="246" y="0"/>
                </a:cxn>
                <a:cxn ang="0">
                  <a:pos x="0" y="887"/>
                </a:cxn>
                <a:cxn ang="0">
                  <a:pos x="183" y="887"/>
                </a:cxn>
              </a:cxnLst>
              <a:rect l="0" t="0" r="r" b="b"/>
              <a:pathLst>
                <a:path w="733" h="887">
                  <a:moveTo>
                    <a:pt x="448" y="553"/>
                  </a:moveTo>
                  <a:lnTo>
                    <a:pt x="271" y="553"/>
                  </a:lnTo>
                  <a:lnTo>
                    <a:pt x="356" y="170"/>
                  </a:lnTo>
                  <a:lnTo>
                    <a:pt x="358" y="170"/>
                  </a:lnTo>
                  <a:lnTo>
                    <a:pt x="448" y="553"/>
                  </a:lnTo>
                  <a:close/>
                  <a:moveTo>
                    <a:pt x="183" y="887"/>
                  </a:moveTo>
                  <a:lnTo>
                    <a:pt x="234" y="690"/>
                  </a:lnTo>
                  <a:lnTo>
                    <a:pt x="487" y="690"/>
                  </a:lnTo>
                  <a:lnTo>
                    <a:pt x="537" y="887"/>
                  </a:lnTo>
                  <a:lnTo>
                    <a:pt x="733" y="887"/>
                  </a:lnTo>
                  <a:lnTo>
                    <a:pt x="491" y="0"/>
                  </a:lnTo>
                  <a:lnTo>
                    <a:pt x="246" y="0"/>
                  </a:lnTo>
                  <a:lnTo>
                    <a:pt x="0" y="887"/>
                  </a:lnTo>
                  <a:lnTo>
                    <a:pt x="183" y="887"/>
                  </a:lnTo>
                  <a:close/>
                </a:path>
              </a:pathLst>
            </a:custGeom>
            <a:solidFill>
              <a:srgbClr val="FFFFFF"/>
            </a:solidFill>
            <a:ln w="9525">
              <a:noFill/>
              <a:round/>
              <a:headEnd/>
              <a:tailEnd/>
            </a:ln>
          </p:spPr>
          <p:txBody>
            <a:bodyPr/>
            <a:lstStyle/>
            <a:p>
              <a:endParaRPr lang="en-US"/>
            </a:p>
          </p:txBody>
        </p:sp>
        <p:sp>
          <p:nvSpPr>
            <p:cNvPr id="409611" name="Freeform 11"/>
            <p:cNvSpPr>
              <a:spLocks noEditPoints="1"/>
            </p:cNvSpPr>
            <p:nvPr userDrawn="1"/>
          </p:nvSpPr>
          <p:spPr bwMode="auto">
            <a:xfrm>
              <a:off x="3116" y="4128"/>
              <a:ext cx="41" cy="72"/>
            </a:xfrm>
            <a:custGeom>
              <a:avLst/>
              <a:gdLst/>
              <a:ahLst/>
              <a:cxnLst>
                <a:cxn ang="0">
                  <a:pos x="175" y="204"/>
                </a:cxn>
                <a:cxn ang="0">
                  <a:pos x="188" y="142"/>
                </a:cxn>
                <a:cxn ang="0">
                  <a:pos x="215" y="113"/>
                </a:cxn>
                <a:cxn ang="0">
                  <a:pos x="259" y="109"/>
                </a:cxn>
                <a:cxn ang="0">
                  <a:pos x="292" y="130"/>
                </a:cxn>
                <a:cxn ang="0">
                  <a:pos x="309" y="178"/>
                </a:cxn>
                <a:cxn ang="0">
                  <a:pos x="316" y="273"/>
                </a:cxn>
                <a:cxn ang="0">
                  <a:pos x="313" y="425"/>
                </a:cxn>
                <a:cxn ang="0">
                  <a:pos x="301" y="481"/>
                </a:cxn>
                <a:cxn ang="0">
                  <a:pos x="275" y="511"/>
                </a:cxn>
                <a:cxn ang="0">
                  <a:pos x="238" y="518"/>
                </a:cxn>
                <a:cxn ang="0">
                  <a:pos x="213" y="510"/>
                </a:cxn>
                <a:cxn ang="0">
                  <a:pos x="191" y="489"/>
                </a:cxn>
                <a:cxn ang="0">
                  <a:pos x="174" y="438"/>
                </a:cxn>
                <a:cxn ang="0">
                  <a:pos x="171" y="366"/>
                </a:cxn>
                <a:cxn ang="0">
                  <a:pos x="323" y="86"/>
                </a:cxn>
                <a:cxn ang="0">
                  <a:pos x="300" y="48"/>
                </a:cxn>
                <a:cxn ang="0">
                  <a:pos x="268" y="22"/>
                </a:cxn>
                <a:cxn ang="0">
                  <a:pos x="229" y="5"/>
                </a:cxn>
                <a:cxn ang="0">
                  <a:pos x="184" y="0"/>
                </a:cxn>
                <a:cxn ang="0">
                  <a:pos x="124" y="8"/>
                </a:cxn>
                <a:cxn ang="0">
                  <a:pos x="79" y="30"/>
                </a:cxn>
                <a:cxn ang="0">
                  <a:pos x="47" y="63"/>
                </a:cxn>
                <a:cxn ang="0">
                  <a:pos x="25" y="104"/>
                </a:cxn>
                <a:cxn ang="0">
                  <a:pos x="11" y="153"/>
                </a:cxn>
                <a:cxn ang="0">
                  <a:pos x="1" y="258"/>
                </a:cxn>
                <a:cxn ang="0">
                  <a:pos x="2" y="418"/>
                </a:cxn>
                <a:cxn ang="0">
                  <a:pos x="13" y="496"/>
                </a:cxn>
                <a:cxn ang="0">
                  <a:pos x="29" y="542"/>
                </a:cxn>
                <a:cxn ang="0">
                  <a:pos x="56" y="580"/>
                </a:cxn>
                <a:cxn ang="0">
                  <a:pos x="95" y="608"/>
                </a:cxn>
                <a:cxn ang="0">
                  <a:pos x="149" y="623"/>
                </a:cxn>
                <a:cxn ang="0">
                  <a:pos x="204" y="623"/>
                </a:cxn>
                <a:cxn ang="0">
                  <a:pos x="242" y="615"/>
                </a:cxn>
                <a:cxn ang="0">
                  <a:pos x="276" y="596"/>
                </a:cxn>
                <a:cxn ang="0">
                  <a:pos x="304" y="570"/>
                </a:cxn>
                <a:cxn ang="0">
                  <a:pos x="317" y="672"/>
                </a:cxn>
                <a:cxn ang="0">
                  <a:pos x="313" y="714"/>
                </a:cxn>
                <a:cxn ang="0">
                  <a:pos x="301" y="747"/>
                </a:cxn>
                <a:cxn ang="0">
                  <a:pos x="281" y="768"/>
                </a:cxn>
                <a:cxn ang="0">
                  <a:pos x="253" y="775"/>
                </a:cxn>
                <a:cxn ang="0">
                  <a:pos x="218" y="769"/>
                </a:cxn>
                <a:cxn ang="0">
                  <a:pos x="196" y="750"/>
                </a:cxn>
                <a:cxn ang="0">
                  <a:pos x="183" y="723"/>
                </a:cxn>
                <a:cxn ang="0">
                  <a:pos x="12" y="702"/>
                </a:cxn>
                <a:cxn ang="0">
                  <a:pos x="20" y="750"/>
                </a:cxn>
                <a:cxn ang="0">
                  <a:pos x="37" y="789"/>
                </a:cxn>
                <a:cxn ang="0">
                  <a:pos x="62" y="819"/>
                </a:cxn>
                <a:cxn ang="0">
                  <a:pos x="93" y="841"/>
                </a:cxn>
                <a:cxn ang="0">
                  <a:pos x="141" y="859"/>
                </a:cxn>
                <a:cxn ang="0">
                  <a:pos x="230" y="871"/>
                </a:cxn>
                <a:cxn ang="0">
                  <a:pos x="315" y="868"/>
                </a:cxn>
                <a:cxn ang="0">
                  <a:pos x="378" y="850"/>
                </a:cxn>
                <a:cxn ang="0">
                  <a:pos x="425" y="823"/>
                </a:cxn>
                <a:cxn ang="0">
                  <a:pos x="456" y="790"/>
                </a:cxn>
                <a:cxn ang="0">
                  <a:pos x="476" y="754"/>
                </a:cxn>
                <a:cxn ang="0">
                  <a:pos x="490" y="681"/>
                </a:cxn>
              </a:cxnLst>
              <a:rect l="0" t="0" r="r" b="b"/>
              <a:pathLst>
                <a:path w="490" h="872">
                  <a:moveTo>
                    <a:pt x="171" y="343"/>
                  </a:moveTo>
                  <a:lnTo>
                    <a:pt x="171" y="278"/>
                  </a:lnTo>
                  <a:lnTo>
                    <a:pt x="173" y="226"/>
                  </a:lnTo>
                  <a:lnTo>
                    <a:pt x="175" y="204"/>
                  </a:lnTo>
                  <a:lnTo>
                    <a:pt x="178" y="185"/>
                  </a:lnTo>
                  <a:lnTo>
                    <a:pt x="180" y="168"/>
                  </a:lnTo>
                  <a:lnTo>
                    <a:pt x="184" y="154"/>
                  </a:lnTo>
                  <a:lnTo>
                    <a:pt x="188" y="142"/>
                  </a:lnTo>
                  <a:lnTo>
                    <a:pt x="194" y="132"/>
                  </a:lnTo>
                  <a:lnTo>
                    <a:pt x="201" y="124"/>
                  </a:lnTo>
                  <a:lnTo>
                    <a:pt x="208" y="118"/>
                  </a:lnTo>
                  <a:lnTo>
                    <a:pt x="215" y="113"/>
                  </a:lnTo>
                  <a:lnTo>
                    <a:pt x="224" y="110"/>
                  </a:lnTo>
                  <a:lnTo>
                    <a:pt x="235" y="109"/>
                  </a:lnTo>
                  <a:lnTo>
                    <a:pt x="247" y="108"/>
                  </a:lnTo>
                  <a:lnTo>
                    <a:pt x="259" y="109"/>
                  </a:lnTo>
                  <a:lnTo>
                    <a:pt x="268" y="112"/>
                  </a:lnTo>
                  <a:lnTo>
                    <a:pt x="277" y="116"/>
                  </a:lnTo>
                  <a:lnTo>
                    <a:pt x="284" y="122"/>
                  </a:lnTo>
                  <a:lnTo>
                    <a:pt x="292" y="130"/>
                  </a:lnTo>
                  <a:lnTo>
                    <a:pt x="297" y="139"/>
                  </a:lnTo>
                  <a:lnTo>
                    <a:pt x="302" y="151"/>
                  </a:lnTo>
                  <a:lnTo>
                    <a:pt x="306" y="163"/>
                  </a:lnTo>
                  <a:lnTo>
                    <a:pt x="309" y="178"/>
                  </a:lnTo>
                  <a:lnTo>
                    <a:pt x="311" y="194"/>
                  </a:lnTo>
                  <a:lnTo>
                    <a:pt x="313" y="212"/>
                  </a:lnTo>
                  <a:lnTo>
                    <a:pt x="315" y="230"/>
                  </a:lnTo>
                  <a:lnTo>
                    <a:pt x="316" y="273"/>
                  </a:lnTo>
                  <a:lnTo>
                    <a:pt x="317" y="321"/>
                  </a:lnTo>
                  <a:lnTo>
                    <a:pt x="316" y="367"/>
                  </a:lnTo>
                  <a:lnTo>
                    <a:pt x="314" y="408"/>
                  </a:lnTo>
                  <a:lnTo>
                    <a:pt x="313" y="425"/>
                  </a:lnTo>
                  <a:lnTo>
                    <a:pt x="311" y="442"/>
                  </a:lnTo>
                  <a:lnTo>
                    <a:pt x="308" y="456"/>
                  </a:lnTo>
                  <a:lnTo>
                    <a:pt x="305" y="469"/>
                  </a:lnTo>
                  <a:lnTo>
                    <a:pt x="301" y="481"/>
                  </a:lnTo>
                  <a:lnTo>
                    <a:pt x="296" y="490"/>
                  </a:lnTo>
                  <a:lnTo>
                    <a:pt x="290" y="498"/>
                  </a:lnTo>
                  <a:lnTo>
                    <a:pt x="283" y="506"/>
                  </a:lnTo>
                  <a:lnTo>
                    <a:pt x="275" y="511"/>
                  </a:lnTo>
                  <a:lnTo>
                    <a:pt x="267" y="515"/>
                  </a:lnTo>
                  <a:lnTo>
                    <a:pt x="256" y="517"/>
                  </a:lnTo>
                  <a:lnTo>
                    <a:pt x="246" y="518"/>
                  </a:lnTo>
                  <a:lnTo>
                    <a:pt x="238" y="518"/>
                  </a:lnTo>
                  <a:lnTo>
                    <a:pt x="231" y="517"/>
                  </a:lnTo>
                  <a:lnTo>
                    <a:pt x="224" y="515"/>
                  </a:lnTo>
                  <a:lnTo>
                    <a:pt x="218" y="513"/>
                  </a:lnTo>
                  <a:lnTo>
                    <a:pt x="213" y="510"/>
                  </a:lnTo>
                  <a:lnTo>
                    <a:pt x="208" y="507"/>
                  </a:lnTo>
                  <a:lnTo>
                    <a:pt x="203" y="503"/>
                  </a:lnTo>
                  <a:lnTo>
                    <a:pt x="199" y="498"/>
                  </a:lnTo>
                  <a:lnTo>
                    <a:pt x="191" y="489"/>
                  </a:lnTo>
                  <a:lnTo>
                    <a:pt x="185" y="478"/>
                  </a:lnTo>
                  <a:lnTo>
                    <a:pt x="180" y="465"/>
                  </a:lnTo>
                  <a:lnTo>
                    <a:pt x="177" y="452"/>
                  </a:lnTo>
                  <a:lnTo>
                    <a:pt x="174" y="438"/>
                  </a:lnTo>
                  <a:lnTo>
                    <a:pt x="172" y="423"/>
                  </a:lnTo>
                  <a:lnTo>
                    <a:pt x="171" y="409"/>
                  </a:lnTo>
                  <a:lnTo>
                    <a:pt x="171" y="394"/>
                  </a:lnTo>
                  <a:lnTo>
                    <a:pt x="171" y="366"/>
                  </a:lnTo>
                  <a:lnTo>
                    <a:pt x="171" y="343"/>
                  </a:lnTo>
                  <a:close/>
                  <a:moveTo>
                    <a:pt x="326" y="13"/>
                  </a:moveTo>
                  <a:lnTo>
                    <a:pt x="326" y="86"/>
                  </a:lnTo>
                  <a:lnTo>
                    <a:pt x="323" y="86"/>
                  </a:lnTo>
                  <a:lnTo>
                    <a:pt x="318" y="75"/>
                  </a:lnTo>
                  <a:lnTo>
                    <a:pt x="312" y="65"/>
                  </a:lnTo>
                  <a:lnTo>
                    <a:pt x="306" y="56"/>
                  </a:lnTo>
                  <a:lnTo>
                    <a:pt x="300" y="48"/>
                  </a:lnTo>
                  <a:lnTo>
                    <a:pt x="293" y="40"/>
                  </a:lnTo>
                  <a:lnTo>
                    <a:pt x="284" y="33"/>
                  </a:lnTo>
                  <a:lnTo>
                    <a:pt x="276" y="27"/>
                  </a:lnTo>
                  <a:lnTo>
                    <a:pt x="268" y="22"/>
                  </a:lnTo>
                  <a:lnTo>
                    <a:pt x="259" y="17"/>
                  </a:lnTo>
                  <a:lnTo>
                    <a:pt x="248" y="13"/>
                  </a:lnTo>
                  <a:lnTo>
                    <a:pt x="239" y="8"/>
                  </a:lnTo>
                  <a:lnTo>
                    <a:pt x="229" y="5"/>
                  </a:lnTo>
                  <a:lnTo>
                    <a:pt x="217" y="3"/>
                  </a:lnTo>
                  <a:lnTo>
                    <a:pt x="207" y="2"/>
                  </a:lnTo>
                  <a:lnTo>
                    <a:pt x="196" y="1"/>
                  </a:lnTo>
                  <a:lnTo>
                    <a:pt x="184" y="0"/>
                  </a:lnTo>
                  <a:lnTo>
                    <a:pt x="168" y="1"/>
                  </a:lnTo>
                  <a:lnTo>
                    <a:pt x="152" y="2"/>
                  </a:lnTo>
                  <a:lnTo>
                    <a:pt x="138" y="5"/>
                  </a:lnTo>
                  <a:lnTo>
                    <a:pt x="124" y="8"/>
                  </a:lnTo>
                  <a:lnTo>
                    <a:pt x="112" y="13"/>
                  </a:lnTo>
                  <a:lnTo>
                    <a:pt x="99" y="18"/>
                  </a:lnTo>
                  <a:lnTo>
                    <a:pt x="89" y="23"/>
                  </a:lnTo>
                  <a:lnTo>
                    <a:pt x="79" y="30"/>
                  </a:lnTo>
                  <a:lnTo>
                    <a:pt x="69" y="37"/>
                  </a:lnTo>
                  <a:lnTo>
                    <a:pt x="61" y="45"/>
                  </a:lnTo>
                  <a:lnTo>
                    <a:pt x="54" y="54"/>
                  </a:lnTo>
                  <a:lnTo>
                    <a:pt x="47" y="63"/>
                  </a:lnTo>
                  <a:lnTo>
                    <a:pt x="40" y="72"/>
                  </a:lnTo>
                  <a:lnTo>
                    <a:pt x="34" y="83"/>
                  </a:lnTo>
                  <a:lnTo>
                    <a:pt x="29" y="93"/>
                  </a:lnTo>
                  <a:lnTo>
                    <a:pt x="25" y="104"/>
                  </a:lnTo>
                  <a:lnTo>
                    <a:pt x="21" y="116"/>
                  </a:lnTo>
                  <a:lnTo>
                    <a:pt x="17" y="128"/>
                  </a:lnTo>
                  <a:lnTo>
                    <a:pt x="14" y="139"/>
                  </a:lnTo>
                  <a:lnTo>
                    <a:pt x="11" y="153"/>
                  </a:lnTo>
                  <a:lnTo>
                    <a:pt x="6" y="178"/>
                  </a:lnTo>
                  <a:lnTo>
                    <a:pt x="4" y="204"/>
                  </a:lnTo>
                  <a:lnTo>
                    <a:pt x="2" y="231"/>
                  </a:lnTo>
                  <a:lnTo>
                    <a:pt x="1" y="258"/>
                  </a:lnTo>
                  <a:lnTo>
                    <a:pt x="1" y="284"/>
                  </a:lnTo>
                  <a:lnTo>
                    <a:pt x="0" y="311"/>
                  </a:lnTo>
                  <a:lnTo>
                    <a:pt x="0" y="364"/>
                  </a:lnTo>
                  <a:lnTo>
                    <a:pt x="2" y="418"/>
                  </a:lnTo>
                  <a:lnTo>
                    <a:pt x="4" y="445"/>
                  </a:lnTo>
                  <a:lnTo>
                    <a:pt x="7" y="472"/>
                  </a:lnTo>
                  <a:lnTo>
                    <a:pt x="11" y="484"/>
                  </a:lnTo>
                  <a:lnTo>
                    <a:pt x="13" y="496"/>
                  </a:lnTo>
                  <a:lnTo>
                    <a:pt x="17" y="509"/>
                  </a:lnTo>
                  <a:lnTo>
                    <a:pt x="20" y="520"/>
                  </a:lnTo>
                  <a:lnTo>
                    <a:pt x="24" y="531"/>
                  </a:lnTo>
                  <a:lnTo>
                    <a:pt x="29" y="542"/>
                  </a:lnTo>
                  <a:lnTo>
                    <a:pt x="35" y="552"/>
                  </a:lnTo>
                  <a:lnTo>
                    <a:pt x="42" y="562"/>
                  </a:lnTo>
                  <a:lnTo>
                    <a:pt x="48" y="572"/>
                  </a:lnTo>
                  <a:lnTo>
                    <a:pt x="56" y="580"/>
                  </a:lnTo>
                  <a:lnTo>
                    <a:pt x="64" y="588"/>
                  </a:lnTo>
                  <a:lnTo>
                    <a:pt x="74" y="595"/>
                  </a:lnTo>
                  <a:lnTo>
                    <a:pt x="84" y="602"/>
                  </a:lnTo>
                  <a:lnTo>
                    <a:pt x="95" y="608"/>
                  </a:lnTo>
                  <a:lnTo>
                    <a:pt x="107" y="613"/>
                  </a:lnTo>
                  <a:lnTo>
                    <a:pt x="120" y="617"/>
                  </a:lnTo>
                  <a:lnTo>
                    <a:pt x="135" y="620"/>
                  </a:lnTo>
                  <a:lnTo>
                    <a:pt x="149" y="623"/>
                  </a:lnTo>
                  <a:lnTo>
                    <a:pt x="166" y="624"/>
                  </a:lnTo>
                  <a:lnTo>
                    <a:pt x="183" y="624"/>
                  </a:lnTo>
                  <a:lnTo>
                    <a:pt x="193" y="624"/>
                  </a:lnTo>
                  <a:lnTo>
                    <a:pt x="204" y="623"/>
                  </a:lnTo>
                  <a:lnTo>
                    <a:pt x="214" y="622"/>
                  </a:lnTo>
                  <a:lnTo>
                    <a:pt x="223" y="620"/>
                  </a:lnTo>
                  <a:lnTo>
                    <a:pt x="233" y="618"/>
                  </a:lnTo>
                  <a:lnTo>
                    <a:pt x="242" y="615"/>
                  </a:lnTo>
                  <a:lnTo>
                    <a:pt x="251" y="611"/>
                  </a:lnTo>
                  <a:lnTo>
                    <a:pt x="261" y="607"/>
                  </a:lnTo>
                  <a:lnTo>
                    <a:pt x="269" y="602"/>
                  </a:lnTo>
                  <a:lnTo>
                    <a:pt x="276" y="596"/>
                  </a:lnTo>
                  <a:lnTo>
                    <a:pt x="284" y="590"/>
                  </a:lnTo>
                  <a:lnTo>
                    <a:pt x="291" y="584"/>
                  </a:lnTo>
                  <a:lnTo>
                    <a:pt x="298" y="577"/>
                  </a:lnTo>
                  <a:lnTo>
                    <a:pt x="304" y="570"/>
                  </a:lnTo>
                  <a:lnTo>
                    <a:pt x="309" y="561"/>
                  </a:lnTo>
                  <a:lnTo>
                    <a:pt x="314" y="552"/>
                  </a:lnTo>
                  <a:lnTo>
                    <a:pt x="317" y="552"/>
                  </a:lnTo>
                  <a:lnTo>
                    <a:pt x="317" y="672"/>
                  </a:lnTo>
                  <a:lnTo>
                    <a:pt x="316" y="683"/>
                  </a:lnTo>
                  <a:lnTo>
                    <a:pt x="316" y="693"/>
                  </a:lnTo>
                  <a:lnTo>
                    <a:pt x="314" y="705"/>
                  </a:lnTo>
                  <a:lnTo>
                    <a:pt x="313" y="714"/>
                  </a:lnTo>
                  <a:lnTo>
                    <a:pt x="310" y="723"/>
                  </a:lnTo>
                  <a:lnTo>
                    <a:pt x="308" y="732"/>
                  </a:lnTo>
                  <a:lnTo>
                    <a:pt x="305" y="740"/>
                  </a:lnTo>
                  <a:lnTo>
                    <a:pt x="301" y="747"/>
                  </a:lnTo>
                  <a:lnTo>
                    <a:pt x="297" y="753"/>
                  </a:lnTo>
                  <a:lnTo>
                    <a:pt x="292" y="758"/>
                  </a:lnTo>
                  <a:lnTo>
                    <a:pt x="286" y="764"/>
                  </a:lnTo>
                  <a:lnTo>
                    <a:pt x="281" y="768"/>
                  </a:lnTo>
                  <a:lnTo>
                    <a:pt x="275" y="771"/>
                  </a:lnTo>
                  <a:lnTo>
                    <a:pt x="268" y="773"/>
                  </a:lnTo>
                  <a:lnTo>
                    <a:pt x="261" y="774"/>
                  </a:lnTo>
                  <a:lnTo>
                    <a:pt x="253" y="775"/>
                  </a:lnTo>
                  <a:lnTo>
                    <a:pt x="243" y="774"/>
                  </a:lnTo>
                  <a:lnTo>
                    <a:pt x="234" y="773"/>
                  </a:lnTo>
                  <a:lnTo>
                    <a:pt x="225" y="771"/>
                  </a:lnTo>
                  <a:lnTo>
                    <a:pt x="218" y="769"/>
                  </a:lnTo>
                  <a:lnTo>
                    <a:pt x="211" y="765"/>
                  </a:lnTo>
                  <a:lnTo>
                    <a:pt x="205" y="760"/>
                  </a:lnTo>
                  <a:lnTo>
                    <a:pt x="200" y="755"/>
                  </a:lnTo>
                  <a:lnTo>
                    <a:pt x="196" y="750"/>
                  </a:lnTo>
                  <a:lnTo>
                    <a:pt x="191" y="744"/>
                  </a:lnTo>
                  <a:lnTo>
                    <a:pt x="188" y="738"/>
                  </a:lnTo>
                  <a:lnTo>
                    <a:pt x="185" y="731"/>
                  </a:lnTo>
                  <a:lnTo>
                    <a:pt x="183" y="723"/>
                  </a:lnTo>
                  <a:lnTo>
                    <a:pt x="181" y="706"/>
                  </a:lnTo>
                  <a:lnTo>
                    <a:pt x="180" y="687"/>
                  </a:lnTo>
                  <a:lnTo>
                    <a:pt x="11" y="687"/>
                  </a:lnTo>
                  <a:lnTo>
                    <a:pt x="12" y="702"/>
                  </a:lnTo>
                  <a:lnTo>
                    <a:pt x="13" y="714"/>
                  </a:lnTo>
                  <a:lnTo>
                    <a:pt x="15" y="727"/>
                  </a:lnTo>
                  <a:lnTo>
                    <a:pt x="17" y="739"/>
                  </a:lnTo>
                  <a:lnTo>
                    <a:pt x="20" y="750"/>
                  </a:lnTo>
                  <a:lnTo>
                    <a:pt x="23" y="760"/>
                  </a:lnTo>
                  <a:lnTo>
                    <a:pt x="27" y="771"/>
                  </a:lnTo>
                  <a:lnTo>
                    <a:pt x="32" y="780"/>
                  </a:lnTo>
                  <a:lnTo>
                    <a:pt x="37" y="789"/>
                  </a:lnTo>
                  <a:lnTo>
                    <a:pt x="43" y="798"/>
                  </a:lnTo>
                  <a:lnTo>
                    <a:pt x="49" y="805"/>
                  </a:lnTo>
                  <a:lnTo>
                    <a:pt x="55" y="812"/>
                  </a:lnTo>
                  <a:lnTo>
                    <a:pt x="62" y="819"/>
                  </a:lnTo>
                  <a:lnTo>
                    <a:pt x="69" y="825"/>
                  </a:lnTo>
                  <a:lnTo>
                    <a:pt x="77" y="831"/>
                  </a:lnTo>
                  <a:lnTo>
                    <a:pt x="85" y="837"/>
                  </a:lnTo>
                  <a:lnTo>
                    <a:pt x="93" y="841"/>
                  </a:lnTo>
                  <a:lnTo>
                    <a:pt x="102" y="846"/>
                  </a:lnTo>
                  <a:lnTo>
                    <a:pt x="112" y="850"/>
                  </a:lnTo>
                  <a:lnTo>
                    <a:pt x="121" y="853"/>
                  </a:lnTo>
                  <a:lnTo>
                    <a:pt x="141" y="859"/>
                  </a:lnTo>
                  <a:lnTo>
                    <a:pt x="162" y="865"/>
                  </a:lnTo>
                  <a:lnTo>
                    <a:pt x="184" y="868"/>
                  </a:lnTo>
                  <a:lnTo>
                    <a:pt x="207" y="870"/>
                  </a:lnTo>
                  <a:lnTo>
                    <a:pt x="230" y="871"/>
                  </a:lnTo>
                  <a:lnTo>
                    <a:pt x="254" y="872"/>
                  </a:lnTo>
                  <a:lnTo>
                    <a:pt x="276" y="871"/>
                  </a:lnTo>
                  <a:lnTo>
                    <a:pt x="296" y="870"/>
                  </a:lnTo>
                  <a:lnTo>
                    <a:pt x="315" y="868"/>
                  </a:lnTo>
                  <a:lnTo>
                    <a:pt x="333" y="865"/>
                  </a:lnTo>
                  <a:lnTo>
                    <a:pt x="349" y="860"/>
                  </a:lnTo>
                  <a:lnTo>
                    <a:pt x="365" y="855"/>
                  </a:lnTo>
                  <a:lnTo>
                    <a:pt x="378" y="850"/>
                  </a:lnTo>
                  <a:lnTo>
                    <a:pt x="392" y="845"/>
                  </a:lnTo>
                  <a:lnTo>
                    <a:pt x="404" y="838"/>
                  </a:lnTo>
                  <a:lnTo>
                    <a:pt x="415" y="832"/>
                  </a:lnTo>
                  <a:lnTo>
                    <a:pt x="425" y="823"/>
                  </a:lnTo>
                  <a:lnTo>
                    <a:pt x="434" y="816"/>
                  </a:lnTo>
                  <a:lnTo>
                    <a:pt x="443" y="808"/>
                  </a:lnTo>
                  <a:lnTo>
                    <a:pt x="450" y="800"/>
                  </a:lnTo>
                  <a:lnTo>
                    <a:pt x="456" y="790"/>
                  </a:lnTo>
                  <a:lnTo>
                    <a:pt x="462" y="782"/>
                  </a:lnTo>
                  <a:lnTo>
                    <a:pt x="467" y="773"/>
                  </a:lnTo>
                  <a:lnTo>
                    <a:pt x="471" y="764"/>
                  </a:lnTo>
                  <a:lnTo>
                    <a:pt x="476" y="754"/>
                  </a:lnTo>
                  <a:lnTo>
                    <a:pt x="479" y="745"/>
                  </a:lnTo>
                  <a:lnTo>
                    <a:pt x="484" y="727"/>
                  </a:lnTo>
                  <a:lnTo>
                    <a:pt x="487" y="711"/>
                  </a:lnTo>
                  <a:lnTo>
                    <a:pt x="490" y="681"/>
                  </a:lnTo>
                  <a:lnTo>
                    <a:pt x="490" y="659"/>
                  </a:lnTo>
                  <a:lnTo>
                    <a:pt x="490" y="13"/>
                  </a:lnTo>
                  <a:lnTo>
                    <a:pt x="326" y="13"/>
                  </a:lnTo>
                  <a:close/>
                </a:path>
              </a:pathLst>
            </a:custGeom>
            <a:solidFill>
              <a:srgbClr val="FFFFFF"/>
            </a:solidFill>
            <a:ln w="9525">
              <a:noFill/>
              <a:round/>
              <a:headEnd/>
              <a:tailEnd/>
            </a:ln>
          </p:spPr>
          <p:txBody>
            <a:bodyPr/>
            <a:lstStyle/>
            <a:p>
              <a:endParaRPr lang="en-US"/>
            </a:p>
          </p:txBody>
        </p:sp>
        <p:sp>
          <p:nvSpPr>
            <p:cNvPr id="409612" name="Freeform 12"/>
            <p:cNvSpPr>
              <a:spLocks noEditPoints="1"/>
            </p:cNvSpPr>
            <p:nvPr userDrawn="1"/>
          </p:nvSpPr>
          <p:spPr bwMode="auto">
            <a:xfrm>
              <a:off x="3170" y="4107"/>
              <a:ext cx="14" cy="73"/>
            </a:xfrm>
            <a:custGeom>
              <a:avLst/>
              <a:gdLst/>
              <a:ahLst/>
              <a:cxnLst>
                <a:cxn ang="0">
                  <a:pos x="174" y="887"/>
                </a:cxn>
                <a:cxn ang="0">
                  <a:pos x="0" y="887"/>
                </a:cxn>
                <a:cxn ang="0">
                  <a:pos x="0" y="266"/>
                </a:cxn>
                <a:cxn ang="0">
                  <a:pos x="174" y="266"/>
                </a:cxn>
                <a:cxn ang="0">
                  <a:pos x="174" y="887"/>
                </a:cxn>
                <a:cxn ang="0">
                  <a:pos x="174" y="0"/>
                </a:cxn>
                <a:cxn ang="0">
                  <a:pos x="174" y="136"/>
                </a:cxn>
                <a:cxn ang="0">
                  <a:pos x="0" y="136"/>
                </a:cxn>
                <a:cxn ang="0">
                  <a:pos x="0" y="0"/>
                </a:cxn>
                <a:cxn ang="0">
                  <a:pos x="174" y="0"/>
                </a:cxn>
              </a:cxnLst>
              <a:rect l="0" t="0" r="r" b="b"/>
              <a:pathLst>
                <a:path w="174" h="887">
                  <a:moveTo>
                    <a:pt x="174" y="887"/>
                  </a:moveTo>
                  <a:lnTo>
                    <a:pt x="0" y="887"/>
                  </a:lnTo>
                  <a:lnTo>
                    <a:pt x="0" y="266"/>
                  </a:lnTo>
                  <a:lnTo>
                    <a:pt x="174" y="266"/>
                  </a:lnTo>
                  <a:lnTo>
                    <a:pt x="174" y="887"/>
                  </a:lnTo>
                  <a:close/>
                  <a:moveTo>
                    <a:pt x="174" y="0"/>
                  </a:moveTo>
                  <a:lnTo>
                    <a:pt x="174" y="136"/>
                  </a:lnTo>
                  <a:lnTo>
                    <a:pt x="0" y="136"/>
                  </a:lnTo>
                  <a:lnTo>
                    <a:pt x="0" y="0"/>
                  </a:lnTo>
                  <a:lnTo>
                    <a:pt x="174" y="0"/>
                  </a:lnTo>
                  <a:close/>
                </a:path>
              </a:pathLst>
            </a:custGeom>
            <a:solidFill>
              <a:srgbClr val="FFFFFF"/>
            </a:solidFill>
            <a:ln w="9525">
              <a:noFill/>
              <a:round/>
              <a:headEnd/>
              <a:tailEnd/>
            </a:ln>
          </p:spPr>
          <p:txBody>
            <a:bodyPr/>
            <a:lstStyle/>
            <a:p>
              <a:endParaRPr lang="en-US"/>
            </a:p>
          </p:txBody>
        </p:sp>
        <p:sp>
          <p:nvSpPr>
            <p:cNvPr id="409613" name="Rectangle 13"/>
            <p:cNvSpPr>
              <a:spLocks noChangeArrowheads="1"/>
            </p:cNvSpPr>
            <p:nvPr userDrawn="1"/>
          </p:nvSpPr>
          <p:spPr bwMode="auto">
            <a:xfrm>
              <a:off x="3198" y="4107"/>
              <a:ext cx="15" cy="73"/>
            </a:xfrm>
            <a:prstGeom prst="rect">
              <a:avLst/>
            </a:prstGeom>
            <a:solidFill>
              <a:srgbClr val="FFFFFF"/>
            </a:solidFill>
            <a:ln w="9525">
              <a:noFill/>
              <a:miter lim="800000"/>
              <a:headEnd/>
              <a:tailEnd/>
            </a:ln>
          </p:spPr>
          <p:txBody>
            <a:bodyPr/>
            <a:lstStyle/>
            <a:p>
              <a:endParaRPr lang="en-US"/>
            </a:p>
          </p:txBody>
        </p:sp>
        <p:sp>
          <p:nvSpPr>
            <p:cNvPr id="409614" name="Freeform 14"/>
            <p:cNvSpPr>
              <a:spLocks noEditPoints="1"/>
            </p:cNvSpPr>
            <p:nvPr userDrawn="1"/>
          </p:nvSpPr>
          <p:spPr bwMode="auto">
            <a:xfrm>
              <a:off x="3224" y="4128"/>
              <a:ext cx="42" cy="53"/>
            </a:xfrm>
            <a:custGeom>
              <a:avLst/>
              <a:gdLst/>
              <a:ahLst/>
              <a:cxnLst>
                <a:cxn ang="0">
                  <a:pos x="177" y="209"/>
                </a:cxn>
                <a:cxn ang="0">
                  <a:pos x="181" y="172"/>
                </a:cxn>
                <a:cxn ang="0">
                  <a:pos x="194" y="139"/>
                </a:cxn>
                <a:cxn ang="0">
                  <a:pos x="212" y="120"/>
                </a:cxn>
                <a:cxn ang="0">
                  <a:pos x="227" y="112"/>
                </a:cxn>
                <a:cxn ang="0">
                  <a:pos x="247" y="108"/>
                </a:cxn>
                <a:cxn ang="0">
                  <a:pos x="281" y="112"/>
                </a:cxn>
                <a:cxn ang="0">
                  <a:pos x="309" y="129"/>
                </a:cxn>
                <a:cxn ang="0">
                  <a:pos x="325" y="158"/>
                </a:cxn>
                <a:cxn ang="0">
                  <a:pos x="332" y="193"/>
                </a:cxn>
                <a:cxn ang="0">
                  <a:pos x="334" y="254"/>
                </a:cxn>
                <a:cxn ang="0">
                  <a:pos x="509" y="314"/>
                </a:cxn>
                <a:cxn ang="0">
                  <a:pos x="503" y="212"/>
                </a:cxn>
                <a:cxn ang="0">
                  <a:pos x="495" y="167"/>
                </a:cxn>
                <a:cxn ang="0">
                  <a:pos x="483" y="126"/>
                </a:cxn>
                <a:cxn ang="0">
                  <a:pos x="464" y="90"/>
                </a:cxn>
                <a:cxn ang="0">
                  <a:pos x="438" y="59"/>
                </a:cxn>
                <a:cxn ang="0">
                  <a:pos x="406" y="34"/>
                </a:cxn>
                <a:cxn ang="0">
                  <a:pos x="365" y="16"/>
                </a:cxn>
                <a:cxn ang="0">
                  <a:pos x="314" y="4"/>
                </a:cxn>
                <a:cxn ang="0">
                  <a:pos x="254" y="0"/>
                </a:cxn>
                <a:cxn ang="0">
                  <a:pos x="194" y="4"/>
                </a:cxn>
                <a:cxn ang="0">
                  <a:pos x="146" y="16"/>
                </a:cxn>
                <a:cxn ang="0">
                  <a:pos x="106" y="32"/>
                </a:cxn>
                <a:cxn ang="0">
                  <a:pos x="73" y="56"/>
                </a:cxn>
                <a:cxn ang="0">
                  <a:pos x="49" y="84"/>
                </a:cxn>
                <a:cxn ang="0">
                  <a:pos x="30" y="117"/>
                </a:cxn>
                <a:cxn ang="0">
                  <a:pos x="17" y="154"/>
                </a:cxn>
                <a:cxn ang="0">
                  <a:pos x="7" y="194"/>
                </a:cxn>
                <a:cxn ang="0">
                  <a:pos x="1" y="284"/>
                </a:cxn>
                <a:cxn ang="0">
                  <a:pos x="2" y="385"/>
                </a:cxn>
                <a:cxn ang="0">
                  <a:pos x="11" y="463"/>
                </a:cxn>
                <a:cxn ang="0">
                  <a:pos x="22" y="505"/>
                </a:cxn>
                <a:cxn ang="0">
                  <a:pos x="37" y="542"/>
                </a:cxn>
                <a:cxn ang="0">
                  <a:pos x="58" y="574"/>
                </a:cxn>
                <a:cxn ang="0">
                  <a:pos x="85" y="601"/>
                </a:cxn>
                <a:cxn ang="0">
                  <a:pos x="120" y="621"/>
                </a:cxn>
                <a:cxn ang="0">
                  <a:pos x="162" y="636"/>
                </a:cxn>
                <a:cxn ang="0">
                  <a:pos x="214" y="644"/>
                </a:cxn>
                <a:cxn ang="0">
                  <a:pos x="269" y="646"/>
                </a:cxn>
                <a:cxn ang="0">
                  <a:pos x="311" y="642"/>
                </a:cxn>
                <a:cxn ang="0">
                  <a:pos x="349" y="634"/>
                </a:cxn>
                <a:cxn ang="0">
                  <a:pos x="383" y="621"/>
                </a:cxn>
                <a:cxn ang="0">
                  <a:pos x="412" y="606"/>
                </a:cxn>
                <a:cxn ang="0">
                  <a:pos x="437" y="585"/>
                </a:cxn>
                <a:cxn ang="0">
                  <a:pos x="459" y="562"/>
                </a:cxn>
                <a:cxn ang="0">
                  <a:pos x="477" y="536"/>
                </a:cxn>
                <a:cxn ang="0">
                  <a:pos x="489" y="506"/>
                </a:cxn>
                <a:cxn ang="0">
                  <a:pos x="498" y="473"/>
                </a:cxn>
                <a:cxn ang="0">
                  <a:pos x="328" y="424"/>
                </a:cxn>
                <a:cxn ang="0">
                  <a:pos x="324" y="473"/>
                </a:cxn>
                <a:cxn ang="0">
                  <a:pos x="314" y="499"/>
                </a:cxn>
                <a:cxn ang="0">
                  <a:pos x="299" y="520"/>
                </a:cxn>
                <a:cxn ang="0">
                  <a:pos x="275" y="532"/>
                </a:cxn>
                <a:cxn ang="0">
                  <a:pos x="247" y="535"/>
                </a:cxn>
                <a:cxn ang="0">
                  <a:pos x="229" y="530"/>
                </a:cxn>
                <a:cxn ang="0">
                  <a:pos x="214" y="521"/>
                </a:cxn>
                <a:cxn ang="0">
                  <a:pos x="195" y="496"/>
                </a:cxn>
                <a:cxn ang="0">
                  <a:pos x="183" y="456"/>
                </a:cxn>
                <a:cxn ang="0">
                  <a:pos x="177" y="411"/>
                </a:cxn>
                <a:cxn ang="0">
                  <a:pos x="508" y="351"/>
                </a:cxn>
              </a:cxnLst>
              <a:rect l="0" t="0" r="r" b="b"/>
              <a:pathLst>
                <a:path w="509" h="646">
                  <a:moveTo>
                    <a:pt x="176" y="254"/>
                  </a:moveTo>
                  <a:lnTo>
                    <a:pt x="176" y="232"/>
                  </a:lnTo>
                  <a:lnTo>
                    <a:pt x="177" y="209"/>
                  </a:lnTo>
                  <a:lnTo>
                    <a:pt x="178" y="196"/>
                  </a:lnTo>
                  <a:lnTo>
                    <a:pt x="179" y="185"/>
                  </a:lnTo>
                  <a:lnTo>
                    <a:pt x="181" y="172"/>
                  </a:lnTo>
                  <a:lnTo>
                    <a:pt x="185" y="161"/>
                  </a:lnTo>
                  <a:lnTo>
                    <a:pt x="189" y="150"/>
                  </a:lnTo>
                  <a:lnTo>
                    <a:pt x="194" y="139"/>
                  </a:lnTo>
                  <a:lnTo>
                    <a:pt x="201" y="131"/>
                  </a:lnTo>
                  <a:lnTo>
                    <a:pt x="208" y="123"/>
                  </a:lnTo>
                  <a:lnTo>
                    <a:pt x="212" y="120"/>
                  </a:lnTo>
                  <a:lnTo>
                    <a:pt x="217" y="117"/>
                  </a:lnTo>
                  <a:lnTo>
                    <a:pt x="222" y="114"/>
                  </a:lnTo>
                  <a:lnTo>
                    <a:pt x="227" y="112"/>
                  </a:lnTo>
                  <a:lnTo>
                    <a:pt x="234" y="110"/>
                  </a:lnTo>
                  <a:lnTo>
                    <a:pt x="240" y="109"/>
                  </a:lnTo>
                  <a:lnTo>
                    <a:pt x="247" y="108"/>
                  </a:lnTo>
                  <a:lnTo>
                    <a:pt x="254" y="108"/>
                  </a:lnTo>
                  <a:lnTo>
                    <a:pt x="269" y="109"/>
                  </a:lnTo>
                  <a:lnTo>
                    <a:pt x="281" y="112"/>
                  </a:lnTo>
                  <a:lnTo>
                    <a:pt x="292" y="116"/>
                  </a:lnTo>
                  <a:lnTo>
                    <a:pt x="301" y="122"/>
                  </a:lnTo>
                  <a:lnTo>
                    <a:pt x="309" y="129"/>
                  </a:lnTo>
                  <a:lnTo>
                    <a:pt x="315" y="138"/>
                  </a:lnTo>
                  <a:lnTo>
                    <a:pt x="321" y="148"/>
                  </a:lnTo>
                  <a:lnTo>
                    <a:pt x="325" y="158"/>
                  </a:lnTo>
                  <a:lnTo>
                    <a:pt x="328" y="169"/>
                  </a:lnTo>
                  <a:lnTo>
                    <a:pt x="331" y="181"/>
                  </a:lnTo>
                  <a:lnTo>
                    <a:pt x="332" y="193"/>
                  </a:lnTo>
                  <a:lnTo>
                    <a:pt x="333" y="205"/>
                  </a:lnTo>
                  <a:lnTo>
                    <a:pt x="334" y="230"/>
                  </a:lnTo>
                  <a:lnTo>
                    <a:pt x="334" y="254"/>
                  </a:lnTo>
                  <a:lnTo>
                    <a:pt x="176" y="254"/>
                  </a:lnTo>
                  <a:close/>
                  <a:moveTo>
                    <a:pt x="508" y="351"/>
                  </a:moveTo>
                  <a:lnTo>
                    <a:pt x="509" y="314"/>
                  </a:lnTo>
                  <a:lnTo>
                    <a:pt x="508" y="279"/>
                  </a:lnTo>
                  <a:lnTo>
                    <a:pt x="507" y="245"/>
                  </a:lnTo>
                  <a:lnTo>
                    <a:pt x="503" y="212"/>
                  </a:lnTo>
                  <a:lnTo>
                    <a:pt x="501" y="196"/>
                  </a:lnTo>
                  <a:lnTo>
                    <a:pt x="498" y="182"/>
                  </a:lnTo>
                  <a:lnTo>
                    <a:pt x="495" y="167"/>
                  </a:lnTo>
                  <a:lnTo>
                    <a:pt x="492" y="153"/>
                  </a:lnTo>
                  <a:lnTo>
                    <a:pt x="488" y="139"/>
                  </a:lnTo>
                  <a:lnTo>
                    <a:pt x="483" y="126"/>
                  </a:lnTo>
                  <a:lnTo>
                    <a:pt x="477" y="114"/>
                  </a:lnTo>
                  <a:lnTo>
                    <a:pt x="470" y="101"/>
                  </a:lnTo>
                  <a:lnTo>
                    <a:pt x="464" y="90"/>
                  </a:lnTo>
                  <a:lnTo>
                    <a:pt x="456" y="79"/>
                  </a:lnTo>
                  <a:lnTo>
                    <a:pt x="448" y="68"/>
                  </a:lnTo>
                  <a:lnTo>
                    <a:pt x="438" y="59"/>
                  </a:lnTo>
                  <a:lnTo>
                    <a:pt x="429" y="50"/>
                  </a:lnTo>
                  <a:lnTo>
                    <a:pt x="418" y="41"/>
                  </a:lnTo>
                  <a:lnTo>
                    <a:pt x="406" y="34"/>
                  </a:lnTo>
                  <a:lnTo>
                    <a:pt x="393" y="27"/>
                  </a:lnTo>
                  <a:lnTo>
                    <a:pt x="379" y="21"/>
                  </a:lnTo>
                  <a:lnTo>
                    <a:pt x="365" y="16"/>
                  </a:lnTo>
                  <a:lnTo>
                    <a:pt x="349" y="12"/>
                  </a:lnTo>
                  <a:lnTo>
                    <a:pt x="332" y="7"/>
                  </a:lnTo>
                  <a:lnTo>
                    <a:pt x="314" y="4"/>
                  </a:lnTo>
                  <a:lnTo>
                    <a:pt x="296" y="2"/>
                  </a:lnTo>
                  <a:lnTo>
                    <a:pt x="275" y="1"/>
                  </a:lnTo>
                  <a:lnTo>
                    <a:pt x="254" y="0"/>
                  </a:lnTo>
                  <a:lnTo>
                    <a:pt x="234" y="1"/>
                  </a:lnTo>
                  <a:lnTo>
                    <a:pt x="213" y="2"/>
                  </a:lnTo>
                  <a:lnTo>
                    <a:pt x="194" y="4"/>
                  </a:lnTo>
                  <a:lnTo>
                    <a:pt x="178" y="7"/>
                  </a:lnTo>
                  <a:lnTo>
                    <a:pt x="161" y="11"/>
                  </a:lnTo>
                  <a:lnTo>
                    <a:pt x="146" y="16"/>
                  </a:lnTo>
                  <a:lnTo>
                    <a:pt x="131" y="20"/>
                  </a:lnTo>
                  <a:lnTo>
                    <a:pt x="118" y="26"/>
                  </a:lnTo>
                  <a:lnTo>
                    <a:pt x="106" y="32"/>
                  </a:lnTo>
                  <a:lnTo>
                    <a:pt x="94" y="39"/>
                  </a:lnTo>
                  <a:lnTo>
                    <a:pt x="83" y="48"/>
                  </a:lnTo>
                  <a:lnTo>
                    <a:pt x="73" y="56"/>
                  </a:lnTo>
                  <a:lnTo>
                    <a:pt x="64" y="64"/>
                  </a:lnTo>
                  <a:lnTo>
                    <a:pt x="56" y="73"/>
                  </a:lnTo>
                  <a:lnTo>
                    <a:pt x="49" y="84"/>
                  </a:lnTo>
                  <a:lnTo>
                    <a:pt x="41" y="94"/>
                  </a:lnTo>
                  <a:lnTo>
                    <a:pt x="35" y="105"/>
                  </a:lnTo>
                  <a:lnTo>
                    <a:pt x="30" y="117"/>
                  </a:lnTo>
                  <a:lnTo>
                    <a:pt x="25" y="129"/>
                  </a:lnTo>
                  <a:lnTo>
                    <a:pt x="21" y="142"/>
                  </a:lnTo>
                  <a:lnTo>
                    <a:pt x="17" y="154"/>
                  </a:lnTo>
                  <a:lnTo>
                    <a:pt x="14" y="167"/>
                  </a:lnTo>
                  <a:lnTo>
                    <a:pt x="10" y="181"/>
                  </a:lnTo>
                  <a:lnTo>
                    <a:pt x="7" y="194"/>
                  </a:lnTo>
                  <a:lnTo>
                    <a:pt x="4" y="223"/>
                  </a:lnTo>
                  <a:lnTo>
                    <a:pt x="2" y="253"/>
                  </a:lnTo>
                  <a:lnTo>
                    <a:pt x="1" y="284"/>
                  </a:lnTo>
                  <a:lnTo>
                    <a:pt x="0" y="315"/>
                  </a:lnTo>
                  <a:lnTo>
                    <a:pt x="1" y="351"/>
                  </a:lnTo>
                  <a:lnTo>
                    <a:pt x="2" y="385"/>
                  </a:lnTo>
                  <a:lnTo>
                    <a:pt x="4" y="418"/>
                  </a:lnTo>
                  <a:lnTo>
                    <a:pt x="8" y="449"/>
                  </a:lnTo>
                  <a:lnTo>
                    <a:pt x="11" y="463"/>
                  </a:lnTo>
                  <a:lnTo>
                    <a:pt x="15" y="478"/>
                  </a:lnTo>
                  <a:lnTo>
                    <a:pt x="18" y="491"/>
                  </a:lnTo>
                  <a:lnTo>
                    <a:pt x="22" y="505"/>
                  </a:lnTo>
                  <a:lnTo>
                    <a:pt x="26" y="518"/>
                  </a:lnTo>
                  <a:lnTo>
                    <a:pt x="31" y="530"/>
                  </a:lnTo>
                  <a:lnTo>
                    <a:pt x="37" y="542"/>
                  </a:lnTo>
                  <a:lnTo>
                    <a:pt x="44" y="553"/>
                  </a:lnTo>
                  <a:lnTo>
                    <a:pt x="50" y="563"/>
                  </a:lnTo>
                  <a:lnTo>
                    <a:pt x="58" y="574"/>
                  </a:lnTo>
                  <a:lnTo>
                    <a:pt x="66" y="583"/>
                  </a:lnTo>
                  <a:lnTo>
                    <a:pt x="76" y="592"/>
                  </a:lnTo>
                  <a:lnTo>
                    <a:pt x="85" y="601"/>
                  </a:lnTo>
                  <a:lnTo>
                    <a:pt x="96" y="608"/>
                  </a:lnTo>
                  <a:lnTo>
                    <a:pt x="108" y="615"/>
                  </a:lnTo>
                  <a:lnTo>
                    <a:pt x="120" y="621"/>
                  </a:lnTo>
                  <a:lnTo>
                    <a:pt x="133" y="627"/>
                  </a:lnTo>
                  <a:lnTo>
                    <a:pt x="148" y="631"/>
                  </a:lnTo>
                  <a:lnTo>
                    <a:pt x="162" y="636"/>
                  </a:lnTo>
                  <a:lnTo>
                    <a:pt x="179" y="640"/>
                  </a:lnTo>
                  <a:lnTo>
                    <a:pt x="196" y="642"/>
                  </a:lnTo>
                  <a:lnTo>
                    <a:pt x="214" y="644"/>
                  </a:lnTo>
                  <a:lnTo>
                    <a:pt x="234" y="645"/>
                  </a:lnTo>
                  <a:lnTo>
                    <a:pt x="254" y="646"/>
                  </a:lnTo>
                  <a:lnTo>
                    <a:pt x="269" y="646"/>
                  </a:lnTo>
                  <a:lnTo>
                    <a:pt x="283" y="645"/>
                  </a:lnTo>
                  <a:lnTo>
                    <a:pt x="298" y="644"/>
                  </a:lnTo>
                  <a:lnTo>
                    <a:pt x="311" y="642"/>
                  </a:lnTo>
                  <a:lnTo>
                    <a:pt x="325" y="640"/>
                  </a:lnTo>
                  <a:lnTo>
                    <a:pt x="337" y="637"/>
                  </a:lnTo>
                  <a:lnTo>
                    <a:pt x="349" y="634"/>
                  </a:lnTo>
                  <a:lnTo>
                    <a:pt x="361" y="629"/>
                  </a:lnTo>
                  <a:lnTo>
                    <a:pt x="372" y="626"/>
                  </a:lnTo>
                  <a:lnTo>
                    <a:pt x="383" y="621"/>
                  </a:lnTo>
                  <a:lnTo>
                    <a:pt x="393" y="616"/>
                  </a:lnTo>
                  <a:lnTo>
                    <a:pt x="403" y="611"/>
                  </a:lnTo>
                  <a:lnTo>
                    <a:pt x="412" y="606"/>
                  </a:lnTo>
                  <a:lnTo>
                    <a:pt x="422" y="600"/>
                  </a:lnTo>
                  <a:lnTo>
                    <a:pt x="430" y="592"/>
                  </a:lnTo>
                  <a:lnTo>
                    <a:pt x="437" y="585"/>
                  </a:lnTo>
                  <a:lnTo>
                    <a:pt x="446" y="578"/>
                  </a:lnTo>
                  <a:lnTo>
                    <a:pt x="452" y="571"/>
                  </a:lnTo>
                  <a:lnTo>
                    <a:pt x="459" y="562"/>
                  </a:lnTo>
                  <a:lnTo>
                    <a:pt x="465" y="554"/>
                  </a:lnTo>
                  <a:lnTo>
                    <a:pt x="471" y="545"/>
                  </a:lnTo>
                  <a:lnTo>
                    <a:pt x="477" y="536"/>
                  </a:lnTo>
                  <a:lnTo>
                    <a:pt x="481" y="526"/>
                  </a:lnTo>
                  <a:lnTo>
                    <a:pt x="486" y="516"/>
                  </a:lnTo>
                  <a:lnTo>
                    <a:pt x="489" y="506"/>
                  </a:lnTo>
                  <a:lnTo>
                    <a:pt x="493" y="495"/>
                  </a:lnTo>
                  <a:lnTo>
                    <a:pt x="496" y="484"/>
                  </a:lnTo>
                  <a:lnTo>
                    <a:pt x="498" y="473"/>
                  </a:lnTo>
                  <a:lnTo>
                    <a:pt x="502" y="449"/>
                  </a:lnTo>
                  <a:lnTo>
                    <a:pt x="503" y="424"/>
                  </a:lnTo>
                  <a:lnTo>
                    <a:pt x="328" y="424"/>
                  </a:lnTo>
                  <a:lnTo>
                    <a:pt x="328" y="444"/>
                  </a:lnTo>
                  <a:lnTo>
                    <a:pt x="325" y="463"/>
                  </a:lnTo>
                  <a:lnTo>
                    <a:pt x="324" y="473"/>
                  </a:lnTo>
                  <a:lnTo>
                    <a:pt x="321" y="482"/>
                  </a:lnTo>
                  <a:lnTo>
                    <a:pt x="317" y="491"/>
                  </a:lnTo>
                  <a:lnTo>
                    <a:pt x="314" y="499"/>
                  </a:lnTo>
                  <a:lnTo>
                    <a:pt x="309" y="507"/>
                  </a:lnTo>
                  <a:lnTo>
                    <a:pt x="304" y="514"/>
                  </a:lnTo>
                  <a:lnTo>
                    <a:pt x="299" y="520"/>
                  </a:lnTo>
                  <a:lnTo>
                    <a:pt x="292" y="525"/>
                  </a:lnTo>
                  <a:lnTo>
                    <a:pt x="283" y="529"/>
                  </a:lnTo>
                  <a:lnTo>
                    <a:pt x="275" y="532"/>
                  </a:lnTo>
                  <a:lnTo>
                    <a:pt x="265" y="535"/>
                  </a:lnTo>
                  <a:lnTo>
                    <a:pt x="254" y="536"/>
                  </a:lnTo>
                  <a:lnTo>
                    <a:pt x="247" y="535"/>
                  </a:lnTo>
                  <a:lnTo>
                    <a:pt x="241" y="533"/>
                  </a:lnTo>
                  <a:lnTo>
                    <a:pt x="235" y="532"/>
                  </a:lnTo>
                  <a:lnTo>
                    <a:pt x="229" y="530"/>
                  </a:lnTo>
                  <a:lnTo>
                    <a:pt x="223" y="527"/>
                  </a:lnTo>
                  <a:lnTo>
                    <a:pt x="218" y="524"/>
                  </a:lnTo>
                  <a:lnTo>
                    <a:pt x="214" y="521"/>
                  </a:lnTo>
                  <a:lnTo>
                    <a:pt x="210" y="517"/>
                  </a:lnTo>
                  <a:lnTo>
                    <a:pt x="202" y="508"/>
                  </a:lnTo>
                  <a:lnTo>
                    <a:pt x="195" y="496"/>
                  </a:lnTo>
                  <a:lnTo>
                    <a:pt x="190" y="484"/>
                  </a:lnTo>
                  <a:lnTo>
                    <a:pt x="186" y="471"/>
                  </a:lnTo>
                  <a:lnTo>
                    <a:pt x="183" y="456"/>
                  </a:lnTo>
                  <a:lnTo>
                    <a:pt x="180" y="442"/>
                  </a:lnTo>
                  <a:lnTo>
                    <a:pt x="178" y="426"/>
                  </a:lnTo>
                  <a:lnTo>
                    <a:pt x="177" y="411"/>
                  </a:lnTo>
                  <a:lnTo>
                    <a:pt x="176" y="380"/>
                  </a:lnTo>
                  <a:lnTo>
                    <a:pt x="176" y="351"/>
                  </a:lnTo>
                  <a:lnTo>
                    <a:pt x="508" y="351"/>
                  </a:lnTo>
                  <a:close/>
                </a:path>
              </a:pathLst>
            </a:custGeom>
            <a:solidFill>
              <a:srgbClr val="FFFFFF"/>
            </a:solidFill>
            <a:ln w="9525">
              <a:noFill/>
              <a:round/>
              <a:headEnd/>
              <a:tailEnd/>
            </a:ln>
          </p:spPr>
          <p:txBody>
            <a:bodyPr/>
            <a:lstStyle/>
            <a:p>
              <a:endParaRPr lang="en-US"/>
            </a:p>
          </p:txBody>
        </p:sp>
        <p:sp>
          <p:nvSpPr>
            <p:cNvPr id="409615" name="Freeform 15"/>
            <p:cNvSpPr>
              <a:spLocks/>
            </p:cNvSpPr>
            <p:nvPr userDrawn="1"/>
          </p:nvSpPr>
          <p:spPr bwMode="auto">
            <a:xfrm>
              <a:off x="3276" y="4128"/>
              <a:ext cx="40" cy="52"/>
            </a:xfrm>
            <a:custGeom>
              <a:avLst/>
              <a:gdLst/>
              <a:ahLst/>
              <a:cxnLst>
                <a:cxn ang="0">
                  <a:pos x="175" y="76"/>
                </a:cxn>
                <a:cxn ang="0">
                  <a:pos x="190" y="56"/>
                </a:cxn>
                <a:cxn ang="0">
                  <a:pos x="204" y="40"/>
                </a:cxn>
                <a:cxn ang="0">
                  <a:pos x="221" y="28"/>
                </a:cxn>
                <a:cxn ang="0">
                  <a:pos x="237" y="18"/>
                </a:cxn>
                <a:cxn ang="0">
                  <a:pos x="257" y="11"/>
                </a:cxn>
                <a:cxn ang="0">
                  <a:pos x="277" y="4"/>
                </a:cxn>
                <a:cxn ang="0">
                  <a:pos x="299" y="1"/>
                </a:cxn>
                <a:cxn ang="0">
                  <a:pos x="322" y="0"/>
                </a:cxn>
                <a:cxn ang="0">
                  <a:pos x="353" y="3"/>
                </a:cxn>
                <a:cxn ang="0">
                  <a:pos x="381" y="10"/>
                </a:cxn>
                <a:cxn ang="0">
                  <a:pos x="408" y="21"/>
                </a:cxn>
                <a:cxn ang="0">
                  <a:pos x="431" y="36"/>
                </a:cxn>
                <a:cxn ang="0">
                  <a:pos x="450" y="55"/>
                </a:cxn>
                <a:cxn ang="0">
                  <a:pos x="465" y="79"/>
                </a:cxn>
                <a:cxn ang="0">
                  <a:pos x="474" y="105"/>
                </a:cxn>
                <a:cxn ang="0">
                  <a:pos x="477" y="135"/>
                </a:cxn>
                <a:cxn ang="0">
                  <a:pos x="303" y="634"/>
                </a:cxn>
                <a:cxn ang="0">
                  <a:pos x="303" y="186"/>
                </a:cxn>
                <a:cxn ang="0">
                  <a:pos x="300" y="159"/>
                </a:cxn>
                <a:cxn ang="0">
                  <a:pos x="295" y="143"/>
                </a:cxn>
                <a:cxn ang="0">
                  <a:pos x="288" y="130"/>
                </a:cxn>
                <a:cxn ang="0">
                  <a:pos x="279" y="119"/>
                </a:cxn>
                <a:cxn ang="0">
                  <a:pos x="265" y="112"/>
                </a:cxn>
                <a:cxn ang="0">
                  <a:pos x="249" y="109"/>
                </a:cxn>
                <a:cxn ang="0">
                  <a:pos x="229" y="109"/>
                </a:cxn>
                <a:cxn ang="0">
                  <a:pos x="212" y="112"/>
                </a:cxn>
                <a:cxn ang="0">
                  <a:pos x="199" y="119"/>
                </a:cxn>
                <a:cxn ang="0">
                  <a:pos x="189" y="130"/>
                </a:cxn>
                <a:cxn ang="0">
                  <a:pos x="181" y="143"/>
                </a:cxn>
                <a:cxn ang="0">
                  <a:pos x="177" y="159"/>
                </a:cxn>
                <a:cxn ang="0">
                  <a:pos x="174" y="186"/>
                </a:cxn>
                <a:cxn ang="0">
                  <a:pos x="173" y="634"/>
                </a:cxn>
                <a:cxn ang="0">
                  <a:pos x="0" y="13"/>
                </a:cxn>
                <a:cxn ang="0">
                  <a:pos x="173" y="76"/>
                </a:cxn>
              </a:cxnLst>
              <a:rect l="0" t="0" r="r" b="b"/>
              <a:pathLst>
                <a:path w="477" h="634">
                  <a:moveTo>
                    <a:pt x="173" y="76"/>
                  </a:moveTo>
                  <a:lnTo>
                    <a:pt x="175" y="76"/>
                  </a:lnTo>
                  <a:lnTo>
                    <a:pt x="182" y="65"/>
                  </a:lnTo>
                  <a:lnTo>
                    <a:pt x="190" y="56"/>
                  </a:lnTo>
                  <a:lnTo>
                    <a:pt x="197" y="48"/>
                  </a:lnTo>
                  <a:lnTo>
                    <a:pt x="204" y="40"/>
                  </a:lnTo>
                  <a:lnTo>
                    <a:pt x="212" y="33"/>
                  </a:lnTo>
                  <a:lnTo>
                    <a:pt x="221" y="28"/>
                  </a:lnTo>
                  <a:lnTo>
                    <a:pt x="229" y="23"/>
                  </a:lnTo>
                  <a:lnTo>
                    <a:pt x="237" y="18"/>
                  </a:lnTo>
                  <a:lnTo>
                    <a:pt x="247" y="14"/>
                  </a:lnTo>
                  <a:lnTo>
                    <a:pt x="257" y="11"/>
                  </a:lnTo>
                  <a:lnTo>
                    <a:pt x="266" y="7"/>
                  </a:lnTo>
                  <a:lnTo>
                    <a:pt x="277" y="4"/>
                  </a:lnTo>
                  <a:lnTo>
                    <a:pt x="288" y="3"/>
                  </a:lnTo>
                  <a:lnTo>
                    <a:pt x="299" y="1"/>
                  </a:lnTo>
                  <a:lnTo>
                    <a:pt x="311" y="1"/>
                  </a:lnTo>
                  <a:lnTo>
                    <a:pt x="322" y="0"/>
                  </a:lnTo>
                  <a:lnTo>
                    <a:pt x="338" y="1"/>
                  </a:lnTo>
                  <a:lnTo>
                    <a:pt x="353" y="3"/>
                  </a:lnTo>
                  <a:lnTo>
                    <a:pt x="367" y="5"/>
                  </a:lnTo>
                  <a:lnTo>
                    <a:pt x="381" y="10"/>
                  </a:lnTo>
                  <a:lnTo>
                    <a:pt x="394" y="15"/>
                  </a:lnTo>
                  <a:lnTo>
                    <a:pt x="408" y="21"/>
                  </a:lnTo>
                  <a:lnTo>
                    <a:pt x="419" y="28"/>
                  </a:lnTo>
                  <a:lnTo>
                    <a:pt x="431" y="36"/>
                  </a:lnTo>
                  <a:lnTo>
                    <a:pt x="441" y="46"/>
                  </a:lnTo>
                  <a:lnTo>
                    <a:pt x="450" y="55"/>
                  </a:lnTo>
                  <a:lnTo>
                    <a:pt x="458" y="66"/>
                  </a:lnTo>
                  <a:lnTo>
                    <a:pt x="465" y="79"/>
                  </a:lnTo>
                  <a:lnTo>
                    <a:pt x="470" y="91"/>
                  </a:lnTo>
                  <a:lnTo>
                    <a:pt x="474" y="105"/>
                  </a:lnTo>
                  <a:lnTo>
                    <a:pt x="477" y="120"/>
                  </a:lnTo>
                  <a:lnTo>
                    <a:pt x="477" y="135"/>
                  </a:lnTo>
                  <a:lnTo>
                    <a:pt x="477" y="634"/>
                  </a:lnTo>
                  <a:lnTo>
                    <a:pt x="303" y="634"/>
                  </a:lnTo>
                  <a:lnTo>
                    <a:pt x="303" y="205"/>
                  </a:lnTo>
                  <a:lnTo>
                    <a:pt x="303" y="186"/>
                  </a:lnTo>
                  <a:lnTo>
                    <a:pt x="301" y="167"/>
                  </a:lnTo>
                  <a:lnTo>
                    <a:pt x="300" y="159"/>
                  </a:lnTo>
                  <a:lnTo>
                    <a:pt x="298" y="151"/>
                  </a:lnTo>
                  <a:lnTo>
                    <a:pt x="295" y="143"/>
                  </a:lnTo>
                  <a:lnTo>
                    <a:pt x="292" y="136"/>
                  </a:lnTo>
                  <a:lnTo>
                    <a:pt x="288" y="130"/>
                  </a:lnTo>
                  <a:lnTo>
                    <a:pt x="284" y="124"/>
                  </a:lnTo>
                  <a:lnTo>
                    <a:pt x="279" y="119"/>
                  </a:lnTo>
                  <a:lnTo>
                    <a:pt x="272" y="115"/>
                  </a:lnTo>
                  <a:lnTo>
                    <a:pt x="265" y="112"/>
                  </a:lnTo>
                  <a:lnTo>
                    <a:pt x="257" y="110"/>
                  </a:lnTo>
                  <a:lnTo>
                    <a:pt x="249" y="109"/>
                  </a:lnTo>
                  <a:lnTo>
                    <a:pt x="238" y="108"/>
                  </a:lnTo>
                  <a:lnTo>
                    <a:pt x="229" y="109"/>
                  </a:lnTo>
                  <a:lnTo>
                    <a:pt x="220" y="110"/>
                  </a:lnTo>
                  <a:lnTo>
                    <a:pt x="212" y="112"/>
                  </a:lnTo>
                  <a:lnTo>
                    <a:pt x="205" y="115"/>
                  </a:lnTo>
                  <a:lnTo>
                    <a:pt x="199" y="119"/>
                  </a:lnTo>
                  <a:lnTo>
                    <a:pt x="194" y="124"/>
                  </a:lnTo>
                  <a:lnTo>
                    <a:pt x="189" y="130"/>
                  </a:lnTo>
                  <a:lnTo>
                    <a:pt x="186" y="136"/>
                  </a:lnTo>
                  <a:lnTo>
                    <a:pt x="181" y="143"/>
                  </a:lnTo>
                  <a:lnTo>
                    <a:pt x="179" y="151"/>
                  </a:lnTo>
                  <a:lnTo>
                    <a:pt x="177" y="159"/>
                  </a:lnTo>
                  <a:lnTo>
                    <a:pt x="175" y="167"/>
                  </a:lnTo>
                  <a:lnTo>
                    <a:pt x="174" y="186"/>
                  </a:lnTo>
                  <a:lnTo>
                    <a:pt x="173" y="205"/>
                  </a:lnTo>
                  <a:lnTo>
                    <a:pt x="173" y="634"/>
                  </a:lnTo>
                  <a:lnTo>
                    <a:pt x="0" y="634"/>
                  </a:lnTo>
                  <a:lnTo>
                    <a:pt x="0" y="13"/>
                  </a:lnTo>
                  <a:lnTo>
                    <a:pt x="173" y="13"/>
                  </a:lnTo>
                  <a:lnTo>
                    <a:pt x="173" y="76"/>
                  </a:lnTo>
                  <a:close/>
                </a:path>
              </a:pathLst>
            </a:custGeom>
            <a:solidFill>
              <a:srgbClr val="FFFFFF"/>
            </a:solidFill>
            <a:ln w="9525">
              <a:noFill/>
              <a:round/>
              <a:headEnd/>
              <a:tailEnd/>
            </a:ln>
          </p:spPr>
          <p:txBody>
            <a:bodyPr/>
            <a:lstStyle/>
            <a:p>
              <a:endParaRPr lang="en-US"/>
            </a:p>
          </p:txBody>
        </p:sp>
        <p:sp>
          <p:nvSpPr>
            <p:cNvPr id="409616" name="Freeform 16"/>
            <p:cNvSpPr>
              <a:spLocks/>
            </p:cNvSpPr>
            <p:nvPr userDrawn="1"/>
          </p:nvSpPr>
          <p:spPr bwMode="auto">
            <a:xfrm>
              <a:off x="3324" y="4114"/>
              <a:ext cx="28" cy="67"/>
            </a:xfrm>
            <a:custGeom>
              <a:avLst/>
              <a:gdLst/>
              <a:ahLst/>
              <a:cxnLst>
                <a:cxn ang="0">
                  <a:pos x="0" y="176"/>
                </a:cxn>
                <a:cxn ang="0">
                  <a:pos x="70" y="176"/>
                </a:cxn>
                <a:cxn ang="0">
                  <a:pos x="70" y="78"/>
                </a:cxn>
                <a:cxn ang="0">
                  <a:pos x="244" y="0"/>
                </a:cxn>
                <a:cxn ang="0">
                  <a:pos x="244" y="176"/>
                </a:cxn>
                <a:cxn ang="0">
                  <a:pos x="334" y="176"/>
                </a:cxn>
                <a:cxn ang="0">
                  <a:pos x="334" y="283"/>
                </a:cxn>
                <a:cxn ang="0">
                  <a:pos x="244" y="283"/>
                </a:cxn>
                <a:cxn ang="0">
                  <a:pos x="244" y="615"/>
                </a:cxn>
                <a:cxn ang="0">
                  <a:pos x="244" y="632"/>
                </a:cxn>
                <a:cxn ang="0">
                  <a:pos x="244" y="646"/>
                </a:cxn>
                <a:cxn ang="0">
                  <a:pos x="245" y="653"/>
                </a:cxn>
                <a:cxn ang="0">
                  <a:pos x="246" y="659"/>
                </a:cxn>
                <a:cxn ang="0">
                  <a:pos x="248" y="666"/>
                </a:cxn>
                <a:cxn ang="0">
                  <a:pos x="250" y="671"/>
                </a:cxn>
                <a:cxn ang="0">
                  <a:pos x="253" y="676"/>
                </a:cxn>
                <a:cxn ang="0">
                  <a:pos x="256" y="680"/>
                </a:cxn>
                <a:cxn ang="0">
                  <a:pos x="260" y="683"/>
                </a:cxn>
                <a:cxn ang="0">
                  <a:pos x="267" y="686"/>
                </a:cxn>
                <a:cxn ang="0">
                  <a:pos x="273" y="689"/>
                </a:cxn>
                <a:cxn ang="0">
                  <a:pos x="280" y="690"/>
                </a:cxn>
                <a:cxn ang="0">
                  <a:pos x="288" y="691"/>
                </a:cxn>
                <a:cxn ang="0">
                  <a:pos x="299" y="692"/>
                </a:cxn>
                <a:cxn ang="0">
                  <a:pos x="315" y="691"/>
                </a:cxn>
                <a:cxn ang="0">
                  <a:pos x="330" y="689"/>
                </a:cxn>
                <a:cxn ang="0">
                  <a:pos x="330" y="797"/>
                </a:cxn>
                <a:cxn ang="0">
                  <a:pos x="311" y="799"/>
                </a:cxn>
                <a:cxn ang="0">
                  <a:pos x="291" y="801"/>
                </a:cxn>
                <a:cxn ang="0">
                  <a:pos x="268" y="802"/>
                </a:cxn>
                <a:cxn ang="0">
                  <a:pos x="240" y="803"/>
                </a:cxn>
                <a:cxn ang="0">
                  <a:pos x="226" y="803"/>
                </a:cxn>
                <a:cxn ang="0">
                  <a:pos x="213" y="802"/>
                </a:cxn>
                <a:cxn ang="0">
                  <a:pos x="201" y="800"/>
                </a:cxn>
                <a:cxn ang="0">
                  <a:pos x="189" y="799"/>
                </a:cxn>
                <a:cxn ang="0">
                  <a:pos x="179" y="796"/>
                </a:cxn>
                <a:cxn ang="0">
                  <a:pos x="169" y="793"/>
                </a:cxn>
                <a:cxn ang="0">
                  <a:pos x="159" y="790"/>
                </a:cxn>
                <a:cxn ang="0">
                  <a:pos x="150" y="786"/>
                </a:cxn>
                <a:cxn ang="0">
                  <a:pos x="142" y="782"/>
                </a:cxn>
                <a:cxn ang="0">
                  <a:pos x="133" y="778"/>
                </a:cxn>
                <a:cxn ang="0">
                  <a:pos x="126" y="774"/>
                </a:cxn>
                <a:cxn ang="0">
                  <a:pos x="120" y="769"/>
                </a:cxn>
                <a:cxn ang="0">
                  <a:pos x="109" y="759"/>
                </a:cxn>
                <a:cxn ang="0">
                  <a:pos x="98" y="748"/>
                </a:cxn>
                <a:cxn ang="0">
                  <a:pos x="90" y="737"/>
                </a:cxn>
                <a:cxn ang="0">
                  <a:pos x="84" y="725"/>
                </a:cxn>
                <a:cxn ang="0">
                  <a:pos x="79" y="714"/>
                </a:cxn>
                <a:cxn ang="0">
                  <a:pos x="75" y="703"/>
                </a:cxn>
                <a:cxn ang="0">
                  <a:pos x="72" y="691"/>
                </a:cxn>
                <a:cxn ang="0">
                  <a:pos x="71" y="682"/>
                </a:cxn>
                <a:cxn ang="0">
                  <a:pos x="70" y="673"/>
                </a:cxn>
                <a:cxn ang="0">
                  <a:pos x="70" y="665"/>
                </a:cxn>
                <a:cxn ang="0">
                  <a:pos x="70" y="283"/>
                </a:cxn>
                <a:cxn ang="0">
                  <a:pos x="0" y="283"/>
                </a:cxn>
                <a:cxn ang="0">
                  <a:pos x="0" y="176"/>
                </a:cxn>
              </a:cxnLst>
              <a:rect l="0" t="0" r="r" b="b"/>
              <a:pathLst>
                <a:path w="334" h="803">
                  <a:moveTo>
                    <a:pt x="0" y="176"/>
                  </a:moveTo>
                  <a:lnTo>
                    <a:pt x="70" y="176"/>
                  </a:lnTo>
                  <a:lnTo>
                    <a:pt x="70" y="78"/>
                  </a:lnTo>
                  <a:lnTo>
                    <a:pt x="244" y="0"/>
                  </a:lnTo>
                  <a:lnTo>
                    <a:pt x="244" y="176"/>
                  </a:lnTo>
                  <a:lnTo>
                    <a:pt x="334" y="176"/>
                  </a:lnTo>
                  <a:lnTo>
                    <a:pt x="334" y="283"/>
                  </a:lnTo>
                  <a:lnTo>
                    <a:pt x="244" y="283"/>
                  </a:lnTo>
                  <a:lnTo>
                    <a:pt x="244" y="615"/>
                  </a:lnTo>
                  <a:lnTo>
                    <a:pt x="244" y="632"/>
                  </a:lnTo>
                  <a:lnTo>
                    <a:pt x="244" y="646"/>
                  </a:lnTo>
                  <a:lnTo>
                    <a:pt x="245" y="653"/>
                  </a:lnTo>
                  <a:lnTo>
                    <a:pt x="246" y="659"/>
                  </a:lnTo>
                  <a:lnTo>
                    <a:pt x="248" y="666"/>
                  </a:lnTo>
                  <a:lnTo>
                    <a:pt x="250" y="671"/>
                  </a:lnTo>
                  <a:lnTo>
                    <a:pt x="253" y="676"/>
                  </a:lnTo>
                  <a:lnTo>
                    <a:pt x="256" y="680"/>
                  </a:lnTo>
                  <a:lnTo>
                    <a:pt x="260" y="683"/>
                  </a:lnTo>
                  <a:lnTo>
                    <a:pt x="267" y="686"/>
                  </a:lnTo>
                  <a:lnTo>
                    <a:pt x="273" y="689"/>
                  </a:lnTo>
                  <a:lnTo>
                    <a:pt x="280" y="690"/>
                  </a:lnTo>
                  <a:lnTo>
                    <a:pt x="288" y="691"/>
                  </a:lnTo>
                  <a:lnTo>
                    <a:pt x="299" y="692"/>
                  </a:lnTo>
                  <a:lnTo>
                    <a:pt x="315" y="691"/>
                  </a:lnTo>
                  <a:lnTo>
                    <a:pt x="330" y="689"/>
                  </a:lnTo>
                  <a:lnTo>
                    <a:pt x="330" y="797"/>
                  </a:lnTo>
                  <a:lnTo>
                    <a:pt x="311" y="799"/>
                  </a:lnTo>
                  <a:lnTo>
                    <a:pt x="291" y="801"/>
                  </a:lnTo>
                  <a:lnTo>
                    <a:pt x="268" y="802"/>
                  </a:lnTo>
                  <a:lnTo>
                    <a:pt x="240" y="803"/>
                  </a:lnTo>
                  <a:lnTo>
                    <a:pt x="226" y="803"/>
                  </a:lnTo>
                  <a:lnTo>
                    <a:pt x="213" y="802"/>
                  </a:lnTo>
                  <a:lnTo>
                    <a:pt x="201" y="800"/>
                  </a:lnTo>
                  <a:lnTo>
                    <a:pt x="189" y="799"/>
                  </a:lnTo>
                  <a:lnTo>
                    <a:pt x="179" y="796"/>
                  </a:lnTo>
                  <a:lnTo>
                    <a:pt x="169" y="793"/>
                  </a:lnTo>
                  <a:lnTo>
                    <a:pt x="159" y="790"/>
                  </a:lnTo>
                  <a:lnTo>
                    <a:pt x="150" y="786"/>
                  </a:lnTo>
                  <a:lnTo>
                    <a:pt x="142" y="782"/>
                  </a:lnTo>
                  <a:lnTo>
                    <a:pt x="133" y="778"/>
                  </a:lnTo>
                  <a:lnTo>
                    <a:pt x="126" y="774"/>
                  </a:lnTo>
                  <a:lnTo>
                    <a:pt x="120" y="769"/>
                  </a:lnTo>
                  <a:lnTo>
                    <a:pt x="109" y="759"/>
                  </a:lnTo>
                  <a:lnTo>
                    <a:pt x="98" y="748"/>
                  </a:lnTo>
                  <a:lnTo>
                    <a:pt x="90" y="737"/>
                  </a:lnTo>
                  <a:lnTo>
                    <a:pt x="84" y="725"/>
                  </a:lnTo>
                  <a:lnTo>
                    <a:pt x="79" y="714"/>
                  </a:lnTo>
                  <a:lnTo>
                    <a:pt x="75" y="703"/>
                  </a:lnTo>
                  <a:lnTo>
                    <a:pt x="72" y="691"/>
                  </a:lnTo>
                  <a:lnTo>
                    <a:pt x="71" y="682"/>
                  </a:lnTo>
                  <a:lnTo>
                    <a:pt x="70" y="673"/>
                  </a:lnTo>
                  <a:lnTo>
                    <a:pt x="70" y="665"/>
                  </a:lnTo>
                  <a:lnTo>
                    <a:pt x="70" y="283"/>
                  </a:lnTo>
                  <a:lnTo>
                    <a:pt x="0" y="283"/>
                  </a:lnTo>
                  <a:lnTo>
                    <a:pt x="0" y="176"/>
                  </a:lnTo>
                  <a:close/>
                </a:path>
              </a:pathLst>
            </a:custGeom>
            <a:solidFill>
              <a:srgbClr val="FFFFFF"/>
            </a:solidFill>
            <a:ln w="9525">
              <a:noFill/>
              <a:round/>
              <a:headEnd/>
              <a:tailEnd/>
            </a:ln>
          </p:spPr>
          <p:txBody>
            <a:bodyPr/>
            <a:lstStyle/>
            <a:p>
              <a:endParaRPr lang="en-US"/>
            </a:p>
          </p:txBody>
        </p:sp>
        <p:sp>
          <p:nvSpPr>
            <p:cNvPr id="409617" name="Freeform 17"/>
            <p:cNvSpPr>
              <a:spLocks/>
            </p:cNvSpPr>
            <p:nvPr userDrawn="1"/>
          </p:nvSpPr>
          <p:spPr bwMode="auto">
            <a:xfrm>
              <a:off x="3376" y="4107"/>
              <a:ext cx="50" cy="73"/>
            </a:xfrm>
            <a:custGeom>
              <a:avLst/>
              <a:gdLst/>
              <a:ahLst/>
              <a:cxnLst>
                <a:cxn ang="0">
                  <a:pos x="600" y="0"/>
                </a:cxn>
                <a:cxn ang="0">
                  <a:pos x="600" y="147"/>
                </a:cxn>
                <a:cxn ang="0">
                  <a:pos x="393" y="147"/>
                </a:cxn>
                <a:cxn ang="0">
                  <a:pos x="393" y="887"/>
                </a:cxn>
                <a:cxn ang="0">
                  <a:pos x="207" y="887"/>
                </a:cxn>
                <a:cxn ang="0">
                  <a:pos x="207" y="147"/>
                </a:cxn>
                <a:cxn ang="0">
                  <a:pos x="0" y="147"/>
                </a:cxn>
                <a:cxn ang="0">
                  <a:pos x="0" y="0"/>
                </a:cxn>
                <a:cxn ang="0">
                  <a:pos x="600" y="0"/>
                </a:cxn>
              </a:cxnLst>
              <a:rect l="0" t="0" r="r" b="b"/>
              <a:pathLst>
                <a:path w="600" h="887">
                  <a:moveTo>
                    <a:pt x="600" y="0"/>
                  </a:moveTo>
                  <a:lnTo>
                    <a:pt x="600" y="147"/>
                  </a:lnTo>
                  <a:lnTo>
                    <a:pt x="393" y="147"/>
                  </a:lnTo>
                  <a:lnTo>
                    <a:pt x="393" y="887"/>
                  </a:lnTo>
                  <a:lnTo>
                    <a:pt x="207" y="887"/>
                  </a:lnTo>
                  <a:lnTo>
                    <a:pt x="207" y="147"/>
                  </a:lnTo>
                  <a:lnTo>
                    <a:pt x="0" y="147"/>
                  </a:lnTo>
                  <a:lnTo>
                    <a:pt x="0" y="0"/>
                  </a:lnTo>
                  <a:lnTo>
                    <a:pt x="600" y="0"/>
                  </a:lnTo>
                  <a:close/>
                </a:path>
              </a:pathLst>
            </a:custGeom>
            <a:solidFill>
              <a:srgbClr val="FFFFFF"/>
            </a:solidFill>
            <a:ln w="9525">
              <a:noFill/>
              <a:round/>
              <a:headEnd/>
              <a:tailEnd/>
            </a:ln>
          </p:spPr>
          <p:txBody>
            <a:bodyPr/>
            <a:lstStyle/>
            <a:p>
              <a:endParaRPr lang="en-US"/>
            </a:p>
          </p:txBody>
        </p:sp>
        <p:sp>
          <p:nvSpPr>
            <p:cNvPr id="409618" name="Freeform 18"/>
            <p:cNvSpPr>
              <a:spLocks noEditPoints="1"/>
            </p:cNvSpPr>
            <p:nvPr userDrawn="1"/>
          </p:nvSpPr>
          <p:spPr bwMode="auto">
            <a:xfrm>
              <a:off x="3422" y="4128"/>
              <a:ext cx="42" cy="53"/>
            </a:xfrm>
            <a:custGeom>
              <a:avLst/>
              <a:gdLst/>
              <a:ahLst/>
              <a:cxnLst>
                <a:cxn ang="0">
                  <a:pos x="176" y="209"/>
                </a:cxn>
                <a:cxn ang="0">
                  <a:pos x="181" y="172"/>
                </a:cxn>
                <a:cxn ang="0">
                  <a:pos x="193" y="139"/>
                </a:cxn>
                <a:cxn ang="0">
                  <a:pos x="212" y="120"/>
                </a:cxn>
                <a:cxn ang="0">
                  <a:pos x="228" y="112"/>
                </a:cxn>
                <a:cxn ang="0">
                  <a:pos x="246" y="108"/>
                </a:cxn>
                <a:cxn ang="0">
                  <a:pos x="280" y="112"/>
                </a:cxn>
                <a:cxn ang="0">
                  <a:pos x="308" y="129"/>
                </a:cxn>
                <a:cxn ang="0">
                  <a:pos x="325" y="158"/>
                </a:cxn>
                <a:cxn ang="0">
                  <a:pos x="331" y="193"/>
                </a:cxn>
                <a:cxn ang="0">
                  <a:pos x="333" y="254"/>
                </a:cxn>
                <a:cxn ang="0">
                  <a:pos x="508" y="314"/>
                </a:cxn>
                <a:cxn ang="0">
                  <a:pos x="503" y="212"/>
                </a:cxn>
                <a:cxn ang="0">
                  <a:pos x="495" y="167"/>
                </a:cxn>
                <a:cxn ang="0">
                  <a:pos x="482" y="126"/>
                </a:cxn>
                <a:cxn ang="0">
                  <a:pos x="463" y="90"/>
                </a:cxn>
                <a:cxn ang="0">
                  <a:pos x="438" y="59"/>
                </a:cxn>
                <a:cxn ang="0">
                  <a:pos x="405" y="34"/>
                </a:cxn>
                <a:cxn ang="0">
                  <a:pos x="364" y="16"/>
                </a:cxn>
                <a:cxn ang="0">
                  <a:pos x="313" y="4"/>
                </a:cxn>
                <a:cxn ang="0">
                  <a:pos x="253" y="0"/>
                </a:cxn>
                <a:cxn ang="0">
                  <a:pos x="195" y="4"/>
                </a:cxn>
                <a:cxn ang="0">
                  <a:pos x="145" y="16"/>
                </a:cxn>
                <a:cxn ang="0">
                  <a:pos x="105" y="32"/>
                </a:cxn>
                <a:cxn ang="0">
                  <a:pos x="73" y="56"/>
                </a:cxn>
                <a:cxn ang="0">
                  <a:pos x="48" y="84"/>
                </a:cxn>
                <a:cxn ang="0">
                  <a:pos x="29" y="117"/>
                </a:cxn>
                <a:cxn ang="0">
                  <a:pos x="16" y="154"/>
                </a:cxn>
                <a:cxn ang="0">
                  <a:pos x="7" y="194"/>
                </a:cxn>
                <a:cxn ang="0">
                  <a:pos x="0" y="284"/>
                </a:cxn>
                <a:cxn ang="0">
                  <a:pos x="1" y="385"/>
                </a:cxn>
                <a:cxn ang="0">
                  <a:pos x="11" y="463"/>
                </a:cxn>
                <a:cxn ang="0">
                  <a:pos x="21" y="505"/>
                </a:cxn>
                <a:cxn ang="0">
                  <a:pos x="36" y="542"/>
                </a:cxn>
                <a:cxn ang="0">
                  <a:pos x="57" y="574"/>
                </a:cxn>
                <a:cxn ang="0">
                  <a:pos x="85" y="601"/>
                </a:cxn>
                <a:cxn ang="0">
                  <a:pos x="119" y="621"/>
                </a:cxn>
                <a:cxn ang="0">
                  <a:pos x="161" y="636"/>
                </a:cxn>
                <a:cxn ang="0">
                  <a:pos x="213" y="644"/>
                </a:cxn>
                <a:cxn ang="0">
                  <a:pos x="268" y="646"/>
                </a:cxn>
                <a:cxn ang="0">
                  <a:pos x="310" y="642"/>
                </a:cxn>
                <a:cxn ang="0">
                  <a:pos x="349" y="634"/>
                </a:cxn>
                <a:cxn ang="0">
                  <a:pos x="383" y="621"/>
                </a:cxn>
                <a:cxn ang="0">
                  <a:pos x="412" y="606"/>
                </a:cxn>
                <a:cxn ang="0">
                  <a:pos x="436" y="585"/>
                </a:cxn>
                <a:cxn ang="0">
                  <a:pos x="458" y="562"/>
                </a:cxn>
                <a:cxn ang="0">
                  <a:pos x="476" y="536"/>
                </a:cxn>
                <a:cxn ang="0">
                  <a:pos x="489" y="506"/>
                </a:cxn>
                <a:cxn ang="0">
                  <a:pos x="497" y="473"/>
                </a:cxn>
                <a:cxn ang="0">
                  <a:pos x="327" y="424"/>
                </a:cxn>
                <a:cxn ang="0">
                  <a:pos x="323" y="473"/>
                </a:cxn>
                <a:cxn ang="0">
                  <a:pos x="313" y="499"/>
                </a:cxn>
                <a:cxn ang="0">
                  <a:pos x="298" y="520"/>
                </a:cxn>
                <a:cxn ang="0">
                  <a:pos x="274" y="532"/>
                </a:cxn>
                <a:cxn ang="0">
                  <a:pos x="246" y="535"/>
                </a:cxn>
                <a:cxn ang="0">
                  <a:pos x="229" y="530"/>
                </a:cxn>
                <a:cxn ang="0">
                  <a:pos x="213" y="521"/>
                </a:cxn>
                <a:cxn ang="0">
                  <a:pos x="195" y="496"/>
                </a:cxn>
                <a:cxn ang="0">
                  <a:pos x="182" y="456"/>
                </a:cxn>
                <a:cxn ang="0">
                  <a:pos x="176" y="411"/>
                </a:cxn>
                <a:cxn ang="0">
                  <a:pos x="507" y="351"/>
                </a:cxn>
              </a:cxnLst>
              <a:rect l="0" t="0" r="r" b="b"/>
              <a:pathLst>
                <a:path w="508" h="646">
                  <a:moveTo>
                    <a:pt x="175" y="254"/>
                  </a:moveTo>
                  <a:lnTo>
                    <a:pt x="175" y="232"/>
                  </a:lnTo>
                  <a:lnTo>
                    <a:pt x="176" y="209"/>
                  </a:lnTo>
                  <a:lnTo>
                    <a:pt x="177" y="196"/>
                  </a:lnTo>
                  <a:lnTo>
                    <a:pt x="179" y="185"/>
                  </a:lnTo>
                  <a:lnTo>
                    <a:pt x="181" y="172"/>
                  </a:lnTo>
                  <a:lnTo>
                    <a:pt x="184" y="161"/>
                  </a:lnTo>
                  <a:lnTo>
                    <a:pt x="188" y="150"/>
                  </a:lnTo>
                  <a:lnTo>
                    <a:pt x="193" y="139"/>
                  </a:lnTo>
                  <a:lnTo>
                    <a:pt x="200" y="131"/>
                  </a:lnTo>
                  <a:lnTo>
                    <a:pt x="207" y="123"/>
                  </a:lnTo>
                  <a:lnTo>
                    <a:pt x="212" y="120"/>
                  </a:lnTo>
                  <a:lnTo>
                    <a:pt x="216" y="117"/>
                  </a:lnTo>
                  <a:lnTo>
                    <a:pt x="221" y="114"/>
                  </a:lnTo>
                  <a:lnTo>
                    <a:pt x="228" y="112"/>
                  </a:lnTo>
                  <a:lnTo>
                    <a:pt x="233" y="110"/>
                  </a:lnTo>
                  <a:lnTo>
                    <a:pt x="239" y="109"/>
                  </a:lnTo>
                  <a:lnTo>
                    <a:pt x="246" y="108"/>
                  </a:lnTo>
                  <a:lnTo>
                    <a:pt x="253" y="108"/>
                  </a:lnTo>
                  <a:lnTo>
                    <a:pt x="268" y="109"/>
                  </a:lnTo>
                  <a:lnTo>
                    <a:pt x="280" y="112"/>
                  </a:lnTo>
                  <a:lnTo>
                    <a:pt x="292" y="116"/>
                  </a:lnTo>
                  <a:lnTo>
                    <a:pt x="301" y="122"/>
                  </a:lnTo>
                  <a:lnTo>
                    <a:pt x="308" y="129"/>
                  </a:lnTo>
                  <a:lnTo>
                    <a:pt x="315" y="138"/>
                  </a:lnTo>
                  <a:lnTo>
                    <a:pt x="321" y="148"/>
                  </a:lnTo>
                  <a:lnTo>
                    <a:pt x="325" y="158"/>
                  </a:lnTo>
                  <a:lnTo>
                    <a:pt x="328" y="169"/>
                  </a:lnTo>
                  <a:lnTo>
                    <a:pt x="330" y="181"/>
                  </a:lnTo>
                  <a:lnTo>
                    <a:pt x="331" y="193"/>
                  </a:lnTo>
                  <a:lnTo>
                    <a:pt x="333" y="205"/>
                  </a:lnTo>
                  <a:lnTo>
                    <a:pt x="333" y="230"/>
                  </a:lnTo>
                  <a:lnTo>
                    <a:pt x="333" y="254"/>
                  </a:lnTo>
                  <a:lnTo>
                    <a:pt x="175" y="254"/>
                  </a:lnTo>
                  <a:close/>
                  <a:moveTo>
                    <a:pt x="507" y="351"/>
                  </a:moveTo>
                  <a:lnTo>
                    <a:pt x="508" y="314"/>
                  </a:lnTo>
                  <a:lnTo>
                    <a:pt x="508" y="279"/>
                  </a:lnTo>
                  <a:lnTo>
                    <a:pt x="506" y="245"/>
                  </a:lnTo>
                  <a:lnTo>
                    <a:pt x="503" y="212"/>
                  </a:lnTo>
                  <a:lnTo>
                    <a:pt x="500" y="196"/>
                  </a:lnTo>
                  <a:lnTo>
                    <a:pt x="498" y="182"/>
                  </a:lnTo>
                  <a:lnTo>
                    <a:pt x="495" y="167"/>
                  </a:lnTo>
                  <a:lnTo>
                    <a:pt x="491" y="153"/>
                  </a:lnTo>
                  <a:lnTo>
                    <a:pt x="487" y="139"/>
                  </a:lnTo>
                  <a:lnTo>
                    <a:pt x="482" y="126"/>
                  </a:lnTo>
                  <a:lnTo>
                    <a:pt x="477" y="114"/>
                  </a:lnTo>
                  <a:lnTo>
                    <a:pt x="470" y="101"/>
                  </a:lnTo>
                  <a:lnTo>
                    <a:pt x="463" y="90"/>
                  </a:lnTo>
                  <a:lnTo>
                    <a:pt x="456" y="79"/>
                  </a:lnTo>
                  <a:lnTo>
                    <a:pt x="447" y="68"/>
                  </a:lnTo>
                  <a:lnTo>
                    <a:pt x="438" y="59"/>
                  </a:lnTo>
                  <a:lnTo>
                    <a:pt x="428" y="50"/>
                  </a:lnTo>
                  <a:lnTo>
                    <a:pt x="417" y="41"/>
                  </a:lnTo>
                  <a:lnTo>
                    <a:pt x="405" y="34"/>
                  </a:lnTo>
                  <a:lnTo>
                    <a:pt x="393" y="27"/>
                  </a:lnTo>
                  <a:lnTo>
                    <a:pt x="378" y="21"/>
                  </a:lnTo>
                  <a:lnTo>
                    <a:pt x="364" y="16"/>
                  </a:lnTo>
                  <a:lnTo>
                    <a:pt x="349" y="12"/>
                  </a:lnTo>
                  <a:lnTo>
                    <a:pt x="332" y="7"/>
                  </a:lnTo>
                  <a:lnTo>
                    <a:pt x="313" y="4"/>
                  </a:lnTo>
                  <a:lnTo>
                    <a:pt x="295" y="2"/>
                  </a:lnTo>
                  <a:lnTo>
                    <a:pt x="275" y="1"/>
                  </a:lnTo>
                  <a:lnTo>
                    <a:pt x="253" y="0"/>
                  </a:lnTo>
                  <a:lnTo>
                    <a:pt x="233" y="1"/>
                  </a:lnTo>
                  <a:lnTo>
                    <a:pt x="213" y="2"/>
                  </a:lnTo>
                  <a:lnTo>
                    <a:pt x="195" y="4"/>
                  </a:lnTo>
                  <a:lnTo>
                    <a:pt x="177" y="7"/>
                  </a:lnTo>
                  <a:lnTo>
                    <a:pt x="160" y="11"/>
                  </a:lnTo>
                  <a:lnTo>
                    <a:pt x="145" y="16"/>
                  </a:lnTo>
                  <a:lnTo>
                    <a:pt x="130" y="20"/>
                  </a:lnTo>
                  <a:lnTo>
                    <a:pt x="117" y="26"/>
                  </a:lnTo>
                  <a:lnTo>
                    <a:pt x="105" y="32"/>
                  </a:lnTo>
                  <a:lnTo>
                    <a:pt x="93" y="39"/>
                  </a:lnTo>
                  <a:lnTo>
                    <a:pt x="82" y="48"/>
                  </a:lnTo>
                  <a:lnTo>
                    <a:pt x="73" y="56"/>
                  </a:lnTo>
                  <a:lnTo>
                    <a:pt x="63" y="64"/>
                  </a:lnTo>
                  <a:lnTo>
                    <a:pt x="55" y="73"/>
                  </a:lnTo>
                  <a:lnTo>
                    <a:pt x="48" y="84"/>
                  </a:lnTo>
                  <a:lnTo>
                    <a:pt x="41" y="94"/>
                  </a:lnTo>
                  <a:lnTo>
                    <a:pt x="34" y="105"/>
                  </a:lnTo>
                  <a:lnTo>
                    <a:pt x="29" y="117"/>
                  </a:lnTo>
                  <a:lnTo>
                    <a:pt x="24" y="129"/>
                  </a:lnTo>
                  <a:lnTo>
                    <a:pt x="20" y="142"/>
                  </a:lnTo>
                  <a:lnTo>
                    <a:pt x="16" y="154"/>
                  </a:lnTo>
                  <a:lnTo>
                    <a:pt x="13" y="167"/>
                  </a:lnTo>
                  <a:lnTo>
                    <a:pt x="10" y="181"/>
                  </a:lnTo>
                  <a:lnTo>
                    <a:pt x="7" y="194"/>
                  </a:lnTo>
                  <a:lnTo>
                    <a:pt x="3" y="223"/>
                  </a:lnTo>
                  <a:lnTo>
                    <a:pt x="1" y="253"/>
                  </a:lnTo>
                  <a:lnTo>
                    <a:pt x="0" y="284"/>
                  </a:lnTo>
                  <a:lnTo>
                    <a:pt x="0" y="315"/>
                  </a:lnTo>
                  <a:lnTo>
                    <a:pt x="0" y="351"/>
                  </a:lnTo>
                  <a:lnTo>
                    <a:pt x="1" y="385"/>
                  </a:lnTo>
                  <a:lnTo>
                    <a:pt x="4" y="418"/>
                  </a:lnTo>
                  <a:lnTo>
                    <a:pt x="7" y="449"/>
                  </a:lnTo>
                  <a:lnTo>
                    <a:pt x="11" y="463"/>
                  </a:lnTo>
                  <a:lnTo>
                    <a:pt x="14" y="478"/>
                  </a:lnTo>
                  <a:lnTo>
                    <a:pt x="17" y="491"/>
                  </a:lnTo>
                  <a:lnTo>
                    <a:pt x="21" y="505"/>
                  </a:lnTo>
                  <a:lnTo>
                    <a:pt x="25" y="518"/>
                  </a:lnTo>
                  <a:lnTo>
                    <a:pt x="30" y="530"/>
                  </a:lnTo>
                  <a:lnTo>
                    <a:pt x="36" y="542"/>
                  </a:lnTo>
                  <a:lnTo>
                    <a:pt x="43" y="553"/>
                  </a:lnTo>
                  <a:lnTo>
                    <a:pt x="50" y="563"/>
                  </a:lnTo>
                  <a:lnTo>
                    <a:pt x="57" y="574"/>
                  </a:lnTo>
                  <a:lnTo>
                    <a:pt x="65" y="583"/>
                  </a:lnTo>
                  <a:lnTo>
                    <a:pt x="75" y="592"/>
                  </a:lnTo>
                  <a:lnTo>
                    <a:pt x="85" y="601"/>
                  </a:lnTo>
                  <a:lnTo>
                    <a:pt x="95" y="608"/>
                  </a:lnTo>
                  <a:lnTo>
                    <a:pt x="107" y="615"/>
                  </a:lnTo>
                  <a:lnTo>
                    <a:pt x="119" y="621"/>
                  </a:lnTo>
                  <a:lnTo>
                    <a:pt x="133" y="627"/>
                  </a:lnTo>
                  <a:lnTo>
                    <a:pt x="147" y="631"/>
                  </a:lnTo>
                  <a:lnTo>
                    <a:pt x="161" y="636"/>
                  </a:lnTo>
                  <a:lnTo>
                    <a:pt x="178" y="640"/>
                  </a:lnTo>
                  <a:lnTo>
                    <a:pt x="196" y="642"/>
                  </a:lnTo>
                  <a:lnTo>
                    <a:pt x="213" y="644"/>
                  </a:lnTo>
                  <a:lnTo>
                    <a:pt x="233" y="645"/>
                  </a:lnTo>
                  <a:lnTo>
                    <a:pt x="253" y="646"/>
                  </a:lnTo>
                  <a:lnTo>
                    <a:pt x="268" y="646"/>
                  </a:lnTo>
                  <a:lnTo>
                    <a:pt x="283" y="645"/>
                  </a:lnTo>
                  <a:lnTo>
                    <a:pt x="297" y="644"/>
                  </a:lnTo>
                  <a:lnTo>
                    <a:pt x="310" y="642"/>
                  </a:lnTo>
                  <a:lnTo>
                    <a:pt x="324" y="640"/>
                  </a:lnTo>
                  <a:lnTo>
                    <a:pt x="336" y="637"/>
                  </a:lnTo>
                  <a:lnTo>
                    <a:pt x="349" y="634"/>
                  </a:lnTo>
                  <a:lnTo>
                    <a:pt x="360" y="629"/>
                  </a:lnTo>
                  <a:lnTo>
                    <a:pt x="371" y="626"/>
                  </a:lnTo>
                  <a:lnTo>
                    <a:pt x="383" y="621"/>
                  </a:lnTo>
                  <a:lnTo>
                    <a:pt x="393" y="616"/>
                  </a:lnTo>
                  <a:lnTo>
                    <a:pt x="402" y="611"/>
                  </a:lnTo>
                  <a:lnTo>
                    <a:pt x="412" y="606"/>
                  </a:lnTo>
                  <a:lnTo>
                    <a:pt x="421" y="600"/>
                  </a:lnTo>
                  <a:lnTo>
                    <a:pt x="429" y="592"/>
                  </a:lnTo>
                  <a:lnTo>
                    <a:pt x="436" y="585"/>
                  </a:lnTo>
                  <a:lnTo>
                    <a:pt x="445" y="578"/>
                  </a:lnTo>
                  <a:lnTo>
                    <a:pt x="452" y="571"/>
                  </a:lnTo>
                  <a:lnTo>
                    <a:pt x="458" y="562"/>
                  </a:lnTo>
                  <a:lnTo>
                    <a:pt x="464" y="554"/>
                  </a:lnTo>
                  <a:lnTo>
                    <a:pt x="470" y="545"/>
                  </a:lnTo>
                  <a:lnTo>
                    <a:pt x="476" y="536"/>
                  </a:lnTo>
                  <a:lnTo>
                    <a:pt x="481" y="526"/>
                  </a:lnTo>
                  <a:lnTo>
                    <a:pt x="485" y="516"/>
                  </a:lnTo>
                  <a:lnTo>
                    <a:pt x="489" y="506"/>
                  </a:lnTo>
                  <a:lnTo>
                    <a:pt x="492" y="495"/>
                  </a:lnTo>
                  <a:lnTo>
                    <a:pt x="495" y="484"/>
                  </a:lnTo>
                  <a:lnTo>
                    <a:pt x="497" y="473"/>
                  </a:lnTo>
                  <a:lnTo>
                    <a:pt x="501" y="449"/>
                  </a:lnTo>
                  <a:lnTo>
                    <a:pt x="504" y="424"/>
                  </a:lnTo>
                  <a:lnTo>
                    <a:pt x="327" y="424"/>
                  </a:lnTo>
                  <a:lnTo>
                    <a:pt x="327" y="444"/>
                  </a:lnTo>
                  <a:lnTo>
                    <a:pt x="325" y="463"/>
                  </a:lnTo>
                  <a:lnTo>
                    <a:pt x="323" y="473"/>
                  </a:lnTo>
                  <a:lnTo>
                    <a:pt x="321" y="482"/>
                  </a:lnTo>
                  <a:lnTo>
                    <a:pt x="318" y="491"/>
                  </a:lnTo>
                  <a:lnTo>
                    <a:pt x="313" y="499"/>
                  </a:lnTo>
                  <a:lnTo>
                    <a:pt x="309" y="507"/>
                  </a:lnTo>
                  <a:lnTo>
                    <a:pt x="304" y="514"/>
                  </a:lnTo>
                  <a:lnTo>
                    <a:pt x="298" y="520"/>
                  </a:lnTo>
                  <a:lnTo>
                    <a:pt x="291" y="525"/>
                  </a:lnTo>
                  <a:lnTo>
                    <a:pt x="283" y="529"/>
                  </a:lnTo>
                  <a:lnTo>
                    <a:pt x="274" y="532"/>
                  </a:lnTo>
                  <a:lnTo>
                    <a:pt x="265" y="535"/>
                  </a:lnTo>
                  <a:lnTo>
                    <a:pt x="253" y="536"/>
                  </a:lnTo>
                  <a:lnTo>
                    <a:pt x="246" y="535"/>
                  </a:lnTo>
                  <a:lnTo>
                    <a:pt x="240" y="533"/>
                  </a:lnTo>
                  <a:lnTo>
                    <a:pt x="234" y="532"/>
                  </a:lnTo>
                  <a:lnTo>
                    <a:pt x="229" y="530"/>
                  </a:lnTo>
                  <a:lnTo>
                    <a:pt x="222" y="527"/>
                  </a:lnTo>
                  <a:lnTo>
                    <a:pt x="218" y="524"/>
                  </a:lnTo>
                  <a:lnTo>
                    <a:pt x="213" y="521"/>
                  </a:lnTo>
                  <a:lnTo>
                    <a:pt x="209" y="517"/>
                  </a:lnTo>
                  <a:lnTo>
                    <a:pt x="202" y="508"/>
                  </a:lnTo>
                  <a:lnTo>
                    <a:pt x="195" y="496"/>
                  </a:lnTo>
                  <a:lnTo>
                    <a:pt x="189" y="484"/>
                  </a:lnTo>
                  <a:lnTo>
                    <a:pt x="185" y="471"/>
                  </a:lnTo>
                  <a:lnTo>
                    <a:pt x="182" y="456"/>
                  </a:lnTo>
                  <a:lnTo>
                    <a:pt x="179" y="442"/>
                  </a:lnTo>
                  <a:lnTo>
                    <a:pt x="178" y="426"/>
                  </a:lnTo>
                  <a:lnTo>
                    <a:pt x="176" y="411"/>
                  </a:lnTo>
                  <a:lnTo>
                    <a:pt x="175" y="380"/>
                  </a:lnTo>
                  <a:lnTo>
                    <a:pt x="175" y="351"/>
                  </a:lnTo>
                  <a:lnTo>
                    <a:pt x="507" y="351"/>
                  </a:lnTo>
                  <a:close/>
                </a:path>
              </a:pathLst>
            </a:custGeom>
            <a:solidFill>
              <a:srgbClr val="FFFFFF"/>
            </a:solidFill>
            <a:ln w="9525">
              <a:noFill/>
              <a:round/>
              <a:headEnd/>
              <a:tailEnd/>
            </a:ln>
          </p:spPr>
          <p:txBody>
            <a:bodyPr/>
            <a:lstStyle/>
            <a:p>
              <a:endParaRPr lang="en-US"/>
            </a:p>
          </p:txBody>
        </p:sp>
        <p:sp>
          <p:nvSpPr>
            <p:cNvPr id="409619" name="Freeform 19"/>
            <p:cNvSpPr>
              <a:spLocks/>
            </p:cNvSpPr>
            <p:nvPr userDrawn="1"/>
          </p:nvSpPr>
          <p:spPr bwMode="auto">
            <a:xfrm>
              <a:off x="3473" y="4128"/>
              <a:ext cx="42" cy="53"/>
            </a:xfrm>
            <a:custGeom>
              <a:avLst/>
              <a:gdLst/>
              <a:ahLst/>
              <a:cxnLst>
                <a:cxn ang="0">
                  <a:pos x="330" y="202"/>
                </a:cxn>
                <a:cxn ang="0">
                  <a:pos x="324" y="165"/>
                </a:cxn>
                <a:cxn ang="0">
                  <a:pos x="312" y="138"/>
                </a:cxn>
                <a:cxn ang="0">
                  <a:pos x="296" y="121"/>
                </a:cxn>
                <a:cxn ang="0">
                  <a:pos x="272" y="113"/>
                </a:cxn>
                <a:cxn ang="0">
                  <a:pos x="240" y="112"/>
                </a:cxn>
                <a:cxn ang="0">
                  <a:pos x="210" y="124"/>
                </a:cxn>
                <a:cxn ang="0">
                  <a:pos x="190" y="149"/>
                </a:cxn>
                <a:cxn ang="0">
                  <a:pos x="179" y="187"/>
                </a:cxn>
                <a:cxn ang="0">
                  <a:pos x="174" y="260"/>
                </a:cxn>
                <a:cxn ang="0">
                  <a:pos x="174" y="369"/>
                </a:cxn>
                <a:cxn ang="0">
                  <a:pos x="179" y="443"/>
                </a:cxn>
                <a:cxn ang="0">
                  <a:pos x="189" y="491"/>
                </a:cxn>
                <a:cxn ang="0">
                  <a:pos x="207" y="520"/>
                </a:cxn>
                <a:cxn ang="0">
                  <a:pos x="232" y="533"/>
                </a:cxn>
                <a:cxn ang="0">
                  <a:pos x="264" y="535"/>
                </a:cxn>
                <a:cxn ang="0">
                  <a:pos x="288" y="526"/>
                </a:cxn>
                <a:cxn ang="0">
                  <a:pos x="308" y="509"/>
                </a:cxn>
                <a:cxn ang="0">
                  <a:pos x="323" y="482"/>
                </a:cxn>
                <a:cxn ang="0">
                  <a:pos x="331" y="447"/>
                </a:cxn>
                <a:cxn ang="0">
                  <a:pos x="333" y="405"/>
                </a:cxn>
                <a:cxn ang="0">
                  <a:pos x="505" y="436"/>
                </a:cxn>
                <a:cxn ang="0">
                  <a:pos x="500" y="477"/>
                </a:cxn>
                <a:cxn ang="0">
                  <a:pos x="490" y="514"/>
                </a:cxn>
                <a:cxn ang="0">
                  <a:pos x="475" y="546"/>
                </a:cxn>
                <a:cxn ang="0">
                  <a:pos x="456" y="573"/>
                </a:cxn>
                <a:cxn ang="0">
                  <a:pos x="433" y="595"/>
                </a:cxn>
                <a:cxn ang="0">
                  <a:pos x="405" y="614"/>
                </a:cxn>
                <a:cxn ang="0">
                  <a:pos x="373" y="628"/>
                </a:cxn>
                <a:cxn ang="0">
                  <a:pos x="337" y="638"/>
                </a:cxn>
                <a:cxn ang="0">
                  <a:pos x="283" y="645"/>
                </a:cxn>
                <a:cxn ang="0">
                  <a:pos x="214" y="644"/>
                </a:cxn>
                <a:cxn ang="0">
                  <a:pos x="161" y="636"/>
                </a:cxn>
                <a:cxn ang="0">
                  <a:pos x="119" y="621"/>
                </a:cxn>
                <a:cxn ang="0">
                  <a:pos x="85" y="601"/>
                </a:cxn>
                <a:cxn ang="0">
                  <a:pos x="57" y="574"/>
                </a:cxn>
                <a:cxn ang="0">
                  <a:pos x="36" y="542"/>
                </a:cxn>
                <a:cxn ang="0">
                  <a:pos x="21" y="505"/>
                </a:cxn>
                <a:cxn ang="0">
                  <a:pos x="10" y="463"/>
                </a:cxn>
                <a:cxn ang="0">
                  <a:pos x="1" y="385"/>
                </a:cxn>
                <a:cxn ang="0">
                  <a:pos x="0" y="284"/>
                </a:cxn>
                <a:cxn ang="0">
                  <a:pos x="7" y="194"/>
                </a:cxn>
                <a:cxn ang="0">
                  <a:pos x="16" y="154"/>
                </a:cxn>
                <a:cxn ang="0">
                  <a:pos x="29" y="117"/>
                </a:cxn>
                <a:cxn ang="0">
                  <a:pos x="48" y="84"/>
                </a:cxn>
                <a:cxn ang="0">
                  <a:pos x="72" y="56"/>
                </a:cxn>
                <a:cxn ang="0">
                  <a:pos x="104" y="32"/>
                </a:cxn>
                <a:cxn ang="0">
                  <a:pos x="145" y="16"/>
                </a:cxn>
                <a:cxn ang="0">
                  <a:pos x="194" y="4"/>
                </a:cxn>
                <a:cxn ang="0">
                  <a:pos x="253" y="0"/>
                </a:cxn>
                <a:cxn ang="0">
                  <a:pos x="336" y="8"/>
                </a:cxn>
                <a:cxn ang="0">
                  <a:pos x="382" y="22"/>
                </a:cxn>
                <a:cxn ang="0">
                  <a:pos x="412" y="37"/>
                </a:cxn>
                <a:cxn ang="0">
                  <a:pos x="439" y="57"/>
                </a:cxn>
                <a:cxn ang="0">
                  <a:pos x="461" y="81"/>
                </a:cxn>
                <a:cxn ang="0">
                  <a:pos x="479" y="109"/>
                </a:cxn>
                <a:cxn ang="0">
                  <a:pos x="492" y="141"/>
                </a:cxn>
                <a:cxn ang="0">
                  <a:pos x="500" y="178"/>
                </a:cxn>
                <a:cxn ang="0">
                  <a:pos x="504" y="219"/>
                </a:cxn>
              </a:cxnLst>
              <a:rect l="0" t="0" r="r" b="b"/>
              <a:pathLst>
                <a:path w="506" h="646">
                  <a:moveTo>
                    <a:pt x="331" y="234"/>
                  </a:moveTo>
                  <a:lnTo>
                    <a:pt x="331" y="218"/>
                  </a:lnTo>
                  <a:lnTo>
                    <a:pt x="330" y="202"/>
                  </a:lnTo>
                  <a:lnTo>
                    <a:pt x="329" y="189"/>
                  </a:lnTo>
                  <a:lnTo>
                    <a:pt x="327" y="177"/>
                  </a:lnTo>
                  <a:lnTo>
                    <a:pt x="324" y="165"/>
                  </a:lnTo>
                  <a:lnTo>
                    <a:pt x="320" y="155"/>
                  </a:lnTo>
                  <a:lnTo>
                    <a:pt x="316" y="146"/>
                  </a:lnTo>
                  <a:lnTo>
                    <a:pt x="312" y="138"/>
                  </a:lnTo>
                  <a:lnTo>
                    <a:pt x="307" y="131"/>
                  </a:lnTo>
                  <a:lnTo>
                    <a:pt x="302" y="126"/>
                  </a:lnTo>
                  <a:lnTo>
                    <a:pt x="296" y="121"/>
                  </a:lnTo>
                  <a:lnTo>
                    <a:pt x="288" y="118"/>
                  </a:lnTo>
                  <a:lnTo>
                    <a:pt x="280" y="115"/>
                  </a:lnTo>
                  <a:lnTo>
                    <a:pt x="272" y="113"/>
                  </a:lnTo>
                  <a:lnTo>
                    <a:pt x="263" y="112"/>
                  </a:lnTo>
                  <a:lnTo>
                    <a:pt x="253" y="112"/>
                  </a:lnTo>
                  <a:lnTo>
                    <a:pt x="240" y="112"/>
                  </a:lnTo>
                  <a:lnTo>
                    <a:pt x="228" y="115"/>
                  </a:lnTo>
                  <a:lnTo>
                    <a:pt x="218" y="118"/>
                  </a:lnTo>
                  <a:lnTo>
                    <a:pt x="210" y="124"/>
                  </a:lnTo>
                  <a:lnTo>
                    <a:pt x="202" y="130"/>
                  </a:lnTo>
                  <a:lnTo>
                    <a:pt x="195" y="138"/>
                  </a:lnTo>
                  <a:lnTo>
                    <a:pt x="190" y="149"/>
                  </a:lnTo>
                  <a:lnTo>
                    <a:pt x="185" y="160"/>
                  </a:lnTo>
                  <a:lnTo>
                    <a:pt x="182" y="172"/>
                  </a:lnTo>
                  <a:lnTo>
                    <a:pt x="179" y="187"/>
                  </a:lnTo>
                  <a:lnTo>
                    <a:pt x="177" y="203"/>
                  </a:lnTo>
                  <a:lnTo>
                    <a:pt x="176" y="221"/>
                  </a:lnTo>
                  <a:lnTo>
                    <a:pt x="174" y="260"/>
                  </a:lnTo>
                  <a:lnTo>
                    <a:pt x="174" y="306"/>
                  </a:lnTo>
                  <a:lnTo>
                    <a:pt x="174" y="340"/>
                  </a:lnTo>
                  <a:lnTo>
                    <a:pt x="174" y="369"/>
                  </a:lnTo>
                  <a:lnTo>
                    <a:pt x="175" y="396"/>
                  </a:lnTo>
                  <a:lnTo>
                    <a:pt x="177" y="421"/>
                  </a:lnTo>
                  <a:lnTo>
                    <a:pt x="179" y="443"/>
                  </a:lnTo>
                  <a:lnTo>
                    <a:pt x="182" y="461"/>
                  </a:lnTo>
                  <a:lnTo>
                    <a:pt x="185" y="478"/>
                  </a:lnTo>
                  <a:lnTo>
                    <a:pt x="189" y="491"/>
                  </a:lnTo>
                  <a:lnTo>
                    <a:pt x="194" y="503"/>
                  </a:lnTo>
                  <a:lnTo>
                    <a:pt x="200" y="512"/>
                  </a:lnTo>
                  <a:lnTo>
                    <a:pt x="207" y="520"/>
                  </a:lnTo>
                  <a:lnTo>
                    <a:pt x="214" y="526"/>
                  </a:lnTo>
                  <a:lnTo>
                    <a:pt x="222" y="530"/>
                  </a:lnTo>
                  <a:lnTo>
                    <a:pt x="232" y="533"/>
                  </a:lnTo>
                  <a:lnTo>
                    <a:pt x="242" y="535"/>
                  </a:lnTo>
                  <a:lnTo>
                    <a:pt x="253" y="536"/>
                  </a:lnTo>
                  <a:lnTo>
                    <a:pt x="264" y="535"/>
                  </a:lnTo>
                  <a:lnTo>
                    <a:pt x="272" y="532"/>
                  </a:lnTo>
                  <a:lnTo>
                    <a:pt x="281" y="530"/>
                  </a:lnTo>
                  <a:lnTo>
                    <a:pt x="288" y="526"/>
                  </a:lnTo>
                  <a:lnTo>
                    <a:pt x="296" y="521"/>
                  </a:lnTo>
                  <a:lnTo>
                    <a:pt x="303" y="515"/>
                  </a:lnTo>
                  <a:lnTo>
                    <a:pt x="308" y="509"/>
                  </a:lnTo>
                  <a:lnTo>
                    <a:pt x="313" y="500"/>
                  </a:lnTo>
                  <a:lnTo>
                    <a:pt x="318" y="491"/>
                  </a:lnTo>
                  <a:lnTo>
                    <a:pt x="323" y="482"/>
                  </a:lnTo>
                  <a:lnTo>
                    <a:pt x="326" y="471"/>
                  </a:lnTo>
                  <a:lnTo>
                    <a:pt x="329" y="459"/>
                  </a:lnTo>
                  <a:lnTo>
                    <a:pt x="331" y="447"/>
                  </a:lnTo>
                  <a:lnTo>
                    <a:pt x="332" y="433"/>
                  </a:lnTo>
                  <a:lnTo>
                    <a:pt x="333" y="420"/>
                  </a:lnTo>
                  <a:lnTo>
                    <a:pt x="333" y="405"/>
                  </a:lnTo>
                  <a:lnTo>
                    <a:pt x="506" y="405"/>
                  </a:lnTo>
                  <a:lnTo>
                    <a:pt x="506" y="420"/>
                  </a:lnTo>
                  <a:lnTo>
                    <a:pt x="505" y="436"/>
                  </a:lnTo>
                  <a:lnTo>
                    <a:pt x="504" y="450"/>
                  </a:lnTo>
                  <a:lnTo>
                    <a:pt x="502" y="463"/>
                  </a:lnTo>
                  <a:lnTo>
                    <a:pt x="500" y="477"/>
                  </a:lnTo>
                  <a:lnTo>
                    <a:pt x="497" y="489"/>
                  </a:lnTo>
                  <a:lnTo>
                    <a:pt x="494" y="502"/>
                  </a:lnTo>
                  <a:lnTo>
                    <a:pt x="490" y="514"/>
                  </a:lnTo>
                  <a:lnTo>
                    <a:pt x="486" y="524"/>
                  </a:lnTo>
                  <a:lnTo>
                    <a:pt x="481" y="536"/>
                  </a:lnTo>
                  <a:lnTo>
                    <a:pt x="475" y="546"/>
                  </a:lnTo>
                  <a:lnTo>
                    <a:pt x="469" y="555"/>
                  </a:lnTo>
                  <a:lnTo>
                    <a:pt x="463" y="564"/>
                  </a:lnTo>
                  <a:lnTo>
                    <a:pt x="456" y="573"/>
                  </a:lnTo>
                  <a:lnTo>
                    <a:pt x="449" y="581"/>
                  </a:lnTo>
                  <a:lnTo>
                    <a:pt x="441" y="588"/>
                  </a:lnTo>
                  <a:lnTo>
                    <a:pt x="433" y="595"/>
                  </a:lnTo>
                  <a:lnTo>
                    <a:pt x="424" y="603"/>
                  </a:lnTo>
                  <a:lnTo>
                    <a:pt x="414" y="608"/>
                  </a:lnTo>
                  <a:lnTo>
                    <a:pt x="405" y="614"/>
                  </a:lnTo>
                  <a:lnTo>
                    <a:pt x="395" y="619"/>
                  </a:lnTo>
                  <a:lnTo>
                    <a:pt x="385" y="624"/>
                  </a:lnTo>
                  <a:lnTo>
                    <a:pt x="373" y="628"/>
                  </a:lnTo>
                  <a:lnTo>
                    <a:pt x="362" y="631"/>
                  </a:lnTo>
                  <a:lnTo>
                    <a:pt x="349" y="636"/>
                  </a:lnTo>
                  <a:lnTo>
                    <a:pt x="337" y="638"/>
                  </a:lnTo>
                  <a:lnTo>
                    <a:pt x="325" y="641"/>
                  </a:lnTo>
                  <a:lnTo>
                    <a:pt x="311" y="642"/>
                  </a:lnTo>
                  <a:lnTo>
                    <a:pt x="283" y="645"/>
                  </a:lnTo>
                  <a:lnTo>
                    <a:pt x="253" y="646"/>
                  </a:lnTo>
                  <a:lnTo>
                    <a:pt x="233" y="645"/>
                  </a:lnTo>
                  <a:lnTo>
                    <a:pt x="214" y="644"/>
                  </a:lnTo>
                  <a:lnTo>
                    <a:pt x="195" y="642"/>
                  </a:lnTo>
                  <a:lnTo>
                    <a:pt x="178" y="640"/>
                  </a:lnTo>
                  <a:lnTo>
                    <a:pt x="161" y="636"/>
                  </a:lnTo>
                  <a:lnTo>
                    <a:pt x="147" y="631"/>
                  </a:lnTo>
                  <a:lnTo>
                    <a:pt x="132" y="627"/>
                  </a:lnTo>
                  <a:lnTo>
                    <a:pt x="119" y="621"/>
                  </a:lnTo>
                  <a:lnTo>
                    <a:pt x="107" y="615"/>
                  </a:lnTo>
                  <a:lnTo>
                    <a:pt x="95" y="608"/>
                  </a:lnTo>
                  <a:lnTo>
                    <a:pt x="85" y="601"/>
                  </a:lnTo>
                  <a:lnTo>
                    <a:pt x="74" y="592"/>
                  </a:lnTo>
                  <a:lnTo>
                    <a:pt x="65" y="583"/>
                  </a:lnTo>
                  <a:lnTo>
                    <a:pt x="57" y="574"/>
                  </a:lnTo>
                  <a:lnTo>
                    <a:pt x="50" y="563"/>
                  </a:lnTo>
                  <a:lnTo>
                    <a:pt x="42" y="553"/>
                  </a:lnTo>
                  <a:lnTo>
                    <a:pt x="36" y="542"/>
                  </a:lnTo>
                  <a:lnTo>
                    <a:pt x="30" y="530"/>
                  </a:lnTo>
                  <a:lnTo>
                    <a:pt x="25" y="518"/>
                  </a:lnTo>
                  <a:lnTo>
                    <a:pt x="21" y="505"/>
                  </a:lnTo>
                  <a:lnTo>
                    <a:pt x="17" y="491"/>
                  </a:lnTo>
                  <a:lnTo>
                    <a:pt x="14" y="478"/>
                  </a:lnTo>
                  <a:lnTo>
                    <a:pt x="10" y="463"/>
                  </a:lnTo>
                  <a:lnTo>
                    <a:pt x="8" y="449"/>
                  </a:lnTo>
                  <a:lnTo>
                    <a:pt x="4" y="418"/>
                  </a:lnTo>
                  <a:lnTo>
                    <a:pt x="1" y="385"/>
                  </a:lnTo>
                  <a:lnTo>
                    <a:pt x="0" y="351"/>
                  </a:lnTo>
                  <a:lnTo>
                    <a:pt x="0" y="315"/>
                  </a:lnTo>
                  <a:lnTo>
                    <a:pt x="0" y="284"/>
                  </a:lnTo>
                  <a:lnTo>
                    <a:pt x="1" y="253"/>
                  </a:lnTo>
                  <a:lnTo>
                    <a:pt x="3" y="223"/>
                  </a:lnTo>
                  <a:lnTo>
                    <a:pt x="7" y="194"/>
                  </a:lnTo>
                  <a:lnTo>
                    <a:pt x="9" y="181"/>
                  </a:lnTo>
                  <a:lnTo>
                    <a:pt x="12" y="167"/>
                  </a:lnTo>
                  <a:lnTo>
                    <a:pt x="16" y="154"/>
                  </a:lnTo>
                  <a:lnTo>
                    <a:pt x="20" y="142"/>
                  </a:lnTo>
                  <a:lnTo>
                    <a:pt x="24" y="129"/>
                  </a:lnTo>
                  <a:lnTo>
                    <a:pt x="29" y="117"/>
                  </a:lnTo>
                  <a:lnTo>
                    <a:pt x="34" y="105"/>
                  </a:lnTo>
                  <a:lnTo>
                    <a:pt x="40" y="94"/>
                  </a:lnTo>
                  <a:lnTo>
                    <a:pt x="48" y="84"/>
                  </a:lnTo>
                  <a:lnTo>
                    <a:pt x="55" y="73"/>
                  </a:lnTo>
                  <a:lnTo>
                    <a:pt x="63" y="64"/>
                  </a:lnTo>
                  <a:lnTo>
                    <a:pt x="72" y="56"/>
                  </a:lnTo>
                  <a:lnTo>
                    <a:pt x="83" y="48"/>
                  </a:lnTo>
                  <a:lnTo>
                    <a:pt x="93" y="39"/>
                  </a:lnTo>
                  <a:lnTo>
                    <a:pt x="104" y="32"/>
                  </a:lnTo>
                  <a:lnTo>
                    <a:pt x="117" y="26"/>
                  </a:lnTo>
                  <a:lnTo>
                    <a:pt x="130" y="20"/>
                  </a:lnTo>
                  <a:lnTo>
                    <a:pt x="145" y="16"/>
                  </a:lnTo>
                  <a:lnTo>
                    <a:pt x="160" y="11"/>
                  </a:lnTo>
                  <a:lnTo>
                    <a:pt x="177" y="7"/>
                  </a:lnTo>
                  <a:lnTo>
                    <a:pt x="194" y="4"/>
                  </a:lnTo>
                  <a:lnTo>
                    <a:pt x="213" y="2"/>
                  </a:lnTo>
                  <a:lnTo>
                    <a:pt x="233" y="1"/>
                  </a:lnTo>
                  <a:lnTo>
                    <a:pt x="253" y="0"/>
                  </a:lnTo>
                  <a:lnTo>
                    <a:pt x="282" y="1"/>
                  </a:lnTo>
                  <a:lnTo>
                    <a:pt x="310" y="4"/>
                  </a:lnTo>
                  <a:lnTo>
                    <a:pt x="336" y="8"/>
                  </a:lnTo>
                  <a:lnTo>
                    <a:pt x="360" y="15"/>
                  </a:lnTo>
                  <a:lnTo>
                    <a:pt x="371" y="18"/>
                  </a:lnTo>
                  <a:lnTo>
                    <a:pt x="382" y="22"/>
                  </a:lnTo>
                  <a:lnTo>
                    <a:pt x="393" y="27"/>
                  </a:lnTo>
                  <a:lnTo>
                    <a:pt x="403" y="32"/>
                  </a:lnTo>
                  <a:lnTo>
                    <a:pt x="412" y="37"/>
                  </a:lnTo>
                  <a:lnTo>
                    <a:pt x="422" y="44"/>
                  </a:lnTo>
                  <a:lnTo>
                    <a:pt x="431" y="50"/>
                  </a:lnTo>
                  <a:lnTo>
                    <a:pt x="439" y="57"/>
                  </a:lnTo>
                  <a:lnTo>
                    <a:pt x="447" y="64"/>
                  </a:lnTo>
                  <a:lnTo>
                    <a:pt x="454" y="71"/>
                  </a:lnTo>
                  <a:lnTo>
                    <a:pt x="461" y="81"/>
                  </a:lnTo>
                  <a:lnTo>
                    <a:pt x="467" y="89"/>
                  </a:lnTo>
                  <a:lnTo>
                    <a:pt x="473" y="98"/>
                  </a:lnTo>
                  <a:lnTo>
                    <a:pt x="479" y="109"/>
                  </a:lnTo>
                  <a:lnTo>
                    <a:pt x="484" y="119"/>
                  </a:lnTo>
                  <a:lnTo>
                    <a:pt x="488" y="129"/>
                  </a:lnTo>
                  <a:lnTo>
                    <a:pt x="492" y="141"/>
                  </a:lnTo>
                  <a:lnTo>
                    <a:pt x="495" y="153"/>
                  </a:lnTo>
                  <a:lnTo>
                    <a:pt x="498" y="165"/>
                  </a:lnTo>
                  <a:lnTo>
                    <a:pt x="500" y="178"/>
                  </a:lnTo>
                  <a:lnTo>
                    <a:pt x="502" y="191"/>
                  </a:lnTo>
                  <a:lnTo>
                    <a:pt x="503" y="204"/>
                  </a:lnTo>
                  <a:lnTo>
                    <a:pt x="504" y="219"/>
                  </a:lnTo>
                  <a:lnTo>
                    <a:pt x="504" y="234"/>
                  </a:lnTo>
                  <a:lnTo>
                    <a:pt x="331" y="234"/>
                  </a:lnTo>
                  <a:close/>
                </a:path>
              </a:pathLst>
            </a:custGeom>
            <a:solidFill>
              <a:srgbClr val="FFFFFF"/>
            </a:solidFill>
            <a:ln w="9525">
              <a:noFill/>
              <a:round/>
              <a:headEnd/>
              <a:tailEnd/>
            </a:ln>
          </p:spPr>
          <p:txBody>
            <a:bodyPr/>
            <a:lstStyle/>
            <a:p>
              <a:endParaRPr lang="en-US"/>
            </a:p>
          </p:txBody>
        </p:sp>
        <p:sp>
          <p:nvSpPr>
            <p:cNvPr id="409620" name="Freeform 20"/>
            <p:cNvSpPr>
              <a:spLocks/>
            </p:cNvSpPr>
            <p:nvPr userDrawn="1"/>
          </p:nvSpPr>
          <p:spPr bwMode="auto">
            <a:xfrm>
              <a:off x="3526" y="4107"/>
              <a:ext cx="39" cy="73"/>
            </a:xfrm>
            <a:custGeom>
              <a:avLst/>
              <a:gdLst/>
              <a:ahLst/>
              <a:cxnLst>
                <a:cxn ang="0">
                  <a:pos x="304" y="458"/>
                </a:cxn>
                <a:cxn ang="0">
                  <a:pos x="301" y="420"/>
                </a:cxn>
                <a:cxn ang="0">
                  <a:pos x="298" y="404"/>
                </a:cxn>
                <a:cxn ang="0">
                  <a:pos x="292" y="389"/>
                </a:cxn>
                <a:cxn ang="0">
                  <a:pos x="284" y="377"/>
                </a:cxn>
                <a:cxn ang="0">
                  <a:pos x="272" y="368"/>
                </a:cxn>
                <a:cxn ang="0">
                  <a:pos x="258" y="363"/>
                </a:cxn>
                <a:cxn ang="0">
                  <a:pos x="239" y="361"/>
                </a:cxn>
                <a:cxn ang="0">
                  <a:pos x="220" y="363"/>
                </a:cxn>
                <a:cxn ang="0">
                  <a:pos x="205" y="368"/>
                </a:cxn>
                <a:cxn ang="0">
                  <a:pos x="194" y="377"/>
                </a:cxn>
                <a:cxn ang="0">
                  <a:pos x="185" y="389"/>
                </a:cxn>
                <a:cxn ang="0">
                  <a:pos x="179" y="404"/>
                </a:cxn>
                <a:cxn ang="0">
                  <a:pos x="176" y="420"/>
                </a:cxn>
                <a:cxn ang="0">
                  <a:pos x="173" y="458"/>
                </a:cxn>
                <a:cxn ang="0">
                  <a:pos x="0" y="887"/>
                </a:cxn>
                <a:cxn ang="0">
                  <a:pos x="173" y="0"/>
                </a:cxn>
                <a:cxn ang="0">
                  <a:pos x="176" y="329"/>
                </a:cxn>
                <a:cxn ang="0">
                  <a:pos x="190" y="309"/>
                </a:cxn>
                <a:cxn ang="0">
                  <a:pos x="204" y="293"/>
                </a:cxn>
                <a:cxn ang="0">
                  <a:pos x="221" y="281"/>
                </a:cxn>
                <a:cxn ang="0">
                  <a:pos x="237" y="271"/>
                </a:cxn>
                <a:cxn ang="0">
                  <a:pos x="257" y="264"/>
                </a:cxn>
                <a:cxn ang="0">
                  <a:pos x="277" y="257"/>
                </a:cxn>
                <a:cxn ang="0">
                  <a:pos x="299" y="254"/>
                </a:cxn>
                <a:cxn ang="0">
                  <a:pos x="323" y="253"/>
                </a:cxn>
                <a:cxn ang="0">
                  <a:pos x="353" y="256"/>
                </a:cxn>
                <a:cxn ang="0">
                  <a:pos x="382" y="263"/>
                </a:cxn>
                <a:cxn ang="0">
                  <a:pos x="408" y="274"/>
                </a:cxn>
                <a:cxn ang="0">
                  <a:pos x="430" y="289"/>
                </a:cxn>
                <a:cxn ang="0">
                  <a:pos x="450" y="308"/>
                </a:cxn>
                <a:cxn ang="0">
                  <a:pos x="465" y="332"/>
                </a:cxn>
                <a:cxn ang="0">
                  <a:pos x="474" y="358"/>
                </a:cxn>
                <a:cxn ang="0">
                  <a:pos x="478" y="388"/>
                </a:cxn>
                <a:cxn ang="0">
                  <a:pos x="304" y="887"/>
                </a:cxn>
              </a:cxnLst>
              <a:rect l="0" t="0" r="r" b="b"/>
              <a:pathLst>
                <a:path w="478" h="887">
                  <a:moveTo>
                    <a:pt x="304" y="887"/>
                  </a:moveTo>
                  <a:lnTo>
                    <a:pt x="304" y="458"/>
                  </a:lnTo>
                  <a:lnTo>
                    <a:pt x="303" y="439"/>
                  </a:lnTo>
                  <a:lnTo>
                    <a:pt x="301" y="420"/>
                  </a:lnTo>
                  <a:lnTo>
                    <a:pt x="300" y="412"/>
                  </a:lnTo>
                  <a:lnTo>
                    <a:pt x="298" y="404"/>
                  </a:lnTo>
                  <a:lnTo>
                    <a:pt x="295" y="396"/>
                  </a:lnTo>
                  <a:lnTo>
                    <a:pt x="292" y="389"/>
                  </a:lnTo>
                  <a:lnTo>
                    <a:pt x="288" y="383"/>
                  </a:lnTo>
                  <a:lnTo>
                    <a:pt x="284" y="377"/>
                  </a:lnTo>
                  <a:lnTo>
                    <a:pt x="279" y="372"/>
                  </a:lnTo>
                  <a:lnTo>
                    <a:pt x="272" y="368"/>
                  </a:lnTo>
                  <a:lnTo>
                    <a:pt x="265" y="365"/>
                  </a:lnTo>
                  <a:lnTo>
                    <a:pt x="258" y="363"/>
                  </a:lnTo>
                  <a:lnTo>
                    <a:pt x="249" y="362"/>
                  </a:lnTo>
                  <a:lnTo>
                    <a:pt x="239" y="361"/>
                  </a:lnTo>
                  <a:lnTo>
                    <a:pt x="229" y="362"/>
                  </a:lnTo>
                  <a:lnTo>
                    <a:pt x="220" y="363"/>
                  </a:lnTo>
                  <a:lnTo>
                    <a:pt x="212" y="365"/>
                  </a:lnTo>
                  <a:lnTo>
                    <a:pt x="205" y="368"/>
                  </a:lnTo>
                  <a:lnTo>
                    <a:pt x="199" y="372"/>
                  </a:lnTo>
                  <a:lnTo>
                    <a:pt x="194" y="377"/>
                  </a:lnTo>
                  <a:lnTo>
                    <a:pt x="190" y="383"/>
                  </a:lnTo>
                  <a:lnTo>
                    <a:pt x="185" y="389"/>
                  </a:lnTo>
                  <a:lnTo>
                    <a:pt x="182" y="396"/>
                  </a:lnTo>
                  <a:lnTo>
                    <a:pt x="179" y="404"/>
                  </a:lnTo>
                  <a:lnTo>
                    <a:pt x="177" y="412"/>
                  </a:lnTo>
                  <a:lnTo>
                    <a:pt x="176" y="420"/>
                  </a:lnTo>
                  <a:lnTo>
                    <a:pt x="174" y="439"/>
                  </a:lnTo>
                  <a:lnTo>
                    <a:pt x="173" y="458"/>
                  </a:lnTo>
                  <a:lnTo>
                    <a:pt x="173" y="887"/>
                  </a:lnTo>
                  <a:lnTo>
                    <a:pt x="0" y="887"/>
                  </a:lnTo>
                  <a:lnTo>
                    <a:pt x="0" y="0"/>
                  </a:lnTo>
                  <a:lnTo>
                    <a:pt x="173" y="0"/>
                  </a:lnTo>
                  <a:lnTo>
                    <a:pt x="173" y="329"/>
                  </a:lnTo>
                  <a:lnTo>
                    <a:pt x="176" y="329"/>
                  </a:lnTo>
                  <a:lnTo>
                    <a:pt x="182" y="318"/>
                  </a:lnTo>
                  <a:lnTo>
                    <a:pt x="190" y="309"/>
                  </a:lnTo>
                  <a:lnTo>
                    <a:pt x="197" y="301"/>
                  </a:lnTo>
                  <a:lnTo>
                    <a:pt x="204" y="293"/>
                  </a:lnTo>
                  <a:lnTo>
                    <a:pt x="212" y="286"/>
                  </a:lnTo>
                  <a:lnTo>
                    <a:pt x="221" y="281"/>
                  </a:lnTo>
                  <a:lnTo>
                    <a:pt x="229" y="276"/>
                  </a:lnTo>
                  <a:lnTo>
                    <a:pt x="237" y="271"/>
                  </a:lnTo>
                  <a:lnTo>
                    <a:pt x="248" y="267"/>
                  </a:lnTo>
                  <a:lnTo>
                    <a:pt x="257" y="264"/>
                  </a:lnTo>
                  <a:lnTo>
                    <a:pt x="267" y="260"/>
                  </a:lnTo>
                  <a:lnTo>
                    <a:pt x="277" y="257"/>
                  </a:lnTo>
                  <a:lnTo>
                    <a:pt x="288" y="256"/>
                  </a:lnTo>
                  <a:lnTo>
                    <a:pt x="299" y="254"/>
                  </a:lnTo>
                  <a:lnTo>
                    <a:pt x="311" y="254"/>
                  </a:lnTo>
                  <a:lnTo>
                    <a:pt x="323" y="253"/>
                  </a:lnTo>
                  <a:lnTo>
                    <a:pt x="337" y="254"/>
                  </a:lnTo>
                  <a:lnTo>
                    <a:pt x="353" y="256"/>
                  </a:lnTo>
                  <a:lnTo>
                    <a:pt x="367" y="258"/>
                  </a:lnTo>
                  <a:lnTo>
                    <a:pt x="382" y="263"/>
                  </a:lnTo>
                  <a:lnTo>
                    <a:pt x="395" y="268"/>
                  </a:lnTo>
                  <a:lnTo>
                    <a:pt x="408" y="274"/>
                  </a:lnTo>
                  <a:lnTo>
                    <a:pt x="420" y="281"/>
                  </a:lnTo>
                  <a:lnTo>
                    <a:pt x="430" y="289"/>
                  </a:lnTo>
                  <a:lnTo>
                    <a:pt x="441" y="299"/>
                  </a:lnTo>
                  <a:lnTo>
                    <a:pt x="450" y="308"/>
                  </a:lnTo>
                  <a:lnTo>
                    <a:pt x="458" y="319"/>
                  </a:lnTo>
                  <a:lnTo>
                    <a:pt x="465" y="332"/>
                  </a:lnTo>
                  <a:lnTo>
                    <a:pt x="471" y="344"/>
                  </a:lnTo>
                  <a:lnTo>
                    <a:pt x="474" y="358"/>
                  </a:lnTo>
                  <a:lnTo>
                    <a:pt x="477" y="373"/>
                  </a:lnTo>
                  <a:lnTo>
                    <a:pt x="478" y="388"/>
                  </a:lnTo>
                  <a:lnTo>
                    <a:pt x="478" y="887"/>
                  </a:lnTo>
                  <a:lnTo>
                    <a:pt x="304" y="887"/>
                  </a:lnTo>
                  <a:close/>
                </a:path>
              </a:pathLst>
            </a:custGeom>
            <a:solidFill>
              <a:srgbClr val="FFFFFF"/>
            </a:solidFill>
            <a:ln w="9525">
              <a:noFill/>
              <a:round/>
              <a:headEnd/>
              <a:tailEnd/>
            </a:ln>
          </p:spPr>
          <p:txBody>
            <a:bodyPr/>
            <a:lstStyle/>
            <a:p>
              <a:endParaRPr lang="en-US"/>
            </a:p>
          </p:txBody>
        </p:sp>
        <p:sp>
          <p:nvSpPr>
            <p:cNvPr id="409621" name="Freeform 21"/>
            <p:cNvSpPr>
              <a:spLocks/>
            </p:cNvSpPr>
            <p:nvPr userDrawn="1"/>
          </p:nvSpPr>
          <p:spPr bwMode="auto">
            <a:xfrm>
              <a:off x="3577" y="4128"/>
              <a:ext cx="40" cy="52"/>
            </a:xfrm>
            <a:custGeom>
              <a:avLst/>
              <a:gdLst/>
              <a:ahLst/>
              <a:cxnLst>
                <a:cxn ang="0">
                  <a:pos x="176" y="76"/>
                </a:cxn>
                <a:cxn ang="0">
                  <a:pos x="191" y="56"/>
                </a:cxn>
                <a:cxn ang="0">
                  <a:pos x="205" y="40"/>
                </a:cxn>
                <a:cxn ang="0">
                  <a:pos x="221" y="28"/>
                </a:cxn>
                <a:cxn ang="0">
                  <a:pos x="238" y="18"/>
                </a:cxn>
                <a:cxn ang="0">
                  <a:pos x="257" y="11"/>
                </a:cxn>
                <a:cxn ang="0">
                  <a:pos x="277" y="4"/>
                </a:cxn>
                <a:cxn ang="0">
                  <a:pos x="300" y="1"/>
                </a:cxn>
                <a:cxn ang="0">
                  <a:pos x="323" y="0"/>
                </a:cxn>
                <a:cxn ang="0">
                  <a:pos x="353" y="3"/>
                </a:cxn>
                <a:cxn ang="0">
                  <a:pos x="382" y="10"/>
                </a:cxn>
                <a:cxn ang="0">
                  <a:pos x="409" y="21"/>
                </a:cxn>
                <a:cxn ang="0">
                  <a:pos x="431" y="36"/>
                </a:cxn>
                <a:cxn ang="0">
                  <a:pos x="451" y="55"/>
                </a:cxn>
                <a:cxn ang="0">
                  <a:pos x="466" y="79"/>
                </a:cxn>
                <a:cxn ang="0">
                  <a:pos x="475" y="105"/>
                </a:cxn>
                <a:cxn ang="0">
                  <a:pos x="478" y="135"/>
                </a:cxn>
                <a:cxn ang="0">
                  <a:pos x="304" y="634"/>
                </a:cxn>
                <a:cxn ang="0">
                  <a:pos x="304" y="186"/>
                </a:cxn>
                <a:cxn ang="0">
                  <a:pos x="300" y="159"/>
                </a:cxn>
                <a:cxn ang="0">
                  <a:pos x="296" y="143"/>
                </a:cxn>
                <a:cxn ang="0">
                  <a:pos x="289" y="130"/>
                </a:cxn>
                <a:cxn ang="0">
                  <a:pos x="279" y="119"/>
                </a:cxn>
                <a:cxn ang="0">
                  <a:pos x="266" y="112"/>
                </a:cxn>
                <a:cxn ang="0">
                  <a:pos x="250" y="109"/>
                </a:cxn>
                <a:cxn ang="0">
                  <a:pos x="230" y="109"/>
                </a:cxn>
                <a:cxn ang="0">
                  <a:pos x="212" y="112"/>
                </a:cxn>
                <a:cxn ang="0">
                  <a:pos x="200" y="119"/>
                </a:cxn>
                <a:cxn ang="0">
                  <a:pos x="190" y="130"/>
                </a:cxn>
                <a:cxn ang="0">
                  <a:pos x="182" y="143"/>
                </a:cxn>
                <a:cxn ang="0">
                  <a:pos x="178" y="159"/>
                </a:cxn>
                <a:cxn ang="0">
                  <a:pos x="175" y="186"/>
                </a:cxn>
                <a:cxn ang="0">
                  <a:pos x="174" y="634"/>
                </a:cxn>
                <a:cxn ang="0">
                  <a:pos x="0" y="13"/>
                </a:cxn>
                <a:cxn ang="0">
                  <a:pos x="174" y="76"/>
                </a:cxn>
              </a:cxnLst>
              <a:rect l="0" t="0" r="r" b="b"/>
              <a:pathLst>
                <a:path w="478" h="634">
                  <a:moveTo>
                    <a:pt x="174" y="76"/>
                  </a:moveTo>
                  <a:lnTo>
                    <a:pt x="176" y="76"/>
                  </a:lnTo>
                  <a:lnTo>
                    <a:pt x="183" y="65"/>
                  </a:lnTo>
                  <a:lnTo>
                    <a:pt x="191" y="56"/>
                  </a:lnTo>
                  <a:lnTo>
                    <a:pt x="198" y="48"/>
                  </a:lnTo>
                  <a:lnTo>
                    <a:pt x="205" y="40"/>
                  </a:lnTo>
                  <a:lnTo>
                    <a:pt x="213" y="33"/>
                  </a:lnTo>
                  <a:lnTo>
                    <a:pt x="221" y="28"/>
                  </a:lnTo>
                  <a:lnTo>
                    <a:pt x="230" y="23"/>
                  </a:lnTo>
                  <a:lnTo>
                    <a:pt x="238" y="18"/>
                  </a:lnTo>
                  <a:lnTo>
                    <a:pt x="247" y="14"/>
                  </a:lnTo>
                  <a:lnTo>
                    <a:pt x="257" y="11"/>
                  </a:lnTo>
                  <a:lnTo>
                    <a:pt x="267" y="7"/>
                  </a:lnTo>
                  <a:lnTo>
                    <a:pt x="277" y="4"/>
                  </a:lnTo>
                  <a:lnTo>
                    <a:pt x="289" y="3"/>
                  </a:lnTo>
                  <a:lnTo>
                    <a:pt x="300" y="1"/>
                  </a:lnTo>
                  <a:lnTo>
                    <a:pt x="312" y="1"/>
                  </a:lnTo>
                  <a:lnTo>
                    <a:pt x="323" y="0"/>
                  </a:lnTo>
                  <a:lnTo>
                    <a:pt x="338" y="1"/>
                  </a:lnTo>
                  <a:lnTo>
                    <a:pt x="353" y="3"/>
                  </a:lnTo>
                  <a:lnTo>
                    <a:pt x="368" y="5"/>
                  </a:lnTo>
                  <a:lnTo>
                    <a:pt x="382" y="10"/>
                  </a:lnTo>
                  <a:lnTo>
                    <a:pt x="395" y="15"/>
                  </a:lnTo>
                  <a:lnTo>
                    <a:pt x="409" y="21"/>
                  </a:lnTo>
                  <a:lnTo>
                    <a:pt x="420" y="28"/>
                  </a:lnTo>
                  <a:lnTo>
                    <a:pt x="431" y="36"/>
                  </a:lnTo>
                  <a:lnTo>
                    <a:pt x="442" y="46"/>
                  </a:lnTo>
                  <a:lnTo>
                    <a:pt x="451" y="55"/>
                  </a:lnTo>
                  <a:lnTo>
                    <a:pt x="458" y="66"/>
                  </a:lnTo>
                  <a:lnTo>
                    <a:pt x="466" y="79"/>
                  </a:lnTo>
                  <a:lnTo>
                    <a:pt x="471" y="91"/>
                  </a:lnTo>
                  <a:lnTo>
                    <a:pt x="475" y="105"/>
                  </a:lnTo>
                  <a:lnTo>
                    <a:pt x="477" y="120"/>
                  </a:lnTo>
                  <a:lnTo>
                    <a:pt x="478" y="135"/>
                  </a:lnTo>
                  <a:lnTo>
                    <a:pt x="478" y="634"/>
                  </a:lnTo>
                  <a:lnTo>
                    <a:pt x="304" y="634"/>
                  </a:lnTo>
                  <a:lnTo>
                    <a:pt x="304" y="205"/>
                  </a:lnTo>
                  <a:lnTo>
                    <a:pt x="304" y="186"/>
                  </a:lnTo>
                  <a:lnTo>
                    <a:pt x="302" y="167"/>
                  </a:lnTo>
                  <a:lnTo>
                    <a:pt x="300" y="159"/>
                  </a:lnTo>
                  <a:lnTo>
                    <a:pt x="298" y="151"/>
                  </a:lnTo>
                  <a:lnTo>
                    <a:pt x="296" y="143"/>
                  </a:lnTo>
                  <a:lnTo>
                    <a:pt x="293" y="136"/>
                  </a:lnTo>
                  <a:lnTo>
                    <a:pt x="289" y="130"/>
                  </a:lnTo>
                  <a:lnTo>
                    <a:pt x="285" y="124"/>
                  </a:lnTo>
                  <a:lnTo>
                    <a:pt x="279" y="119"/>
                  </a:lnTo>
                  <a:lnTo>
                    <a:pt x="273" y="115"/>
                  </a:lnTo>
                  <a:lnTo>
                    <a:pt x="266" y="112"/>
                  </a:lnTo>
                  <a:lnTo>
                    <a:pt x="258" y="110"/>
                  </a:lnTo>
                  <a:lnTo>
                    <a:pt x="250" y="109"/>
                  </a:lnTo>
                  <a:lnTo>
                    <a:pt x="239" y="108"/>
                  </a:lnTo>
                  <a:lnTo>
                    <a:pt x="230" y="109"/>
                  </a:lnTo>
                  <a:lnTo>
                    <a:pt x="221" y="110"/>
                  </a:lnTo>
                  <a:lnTo>
                    <a:pt x="212" y="112"/>
                  </a:lnTo>
                  <a:lnTo>
                    <a:pt x="206" y="115"/>
                  </a:lnTo>
                  <a:lnTo>
                    <a:pt x="200" y="119"/>
                  </a:lnTo>
                  <a:lnTo>
                    <a:pt x="195" y="124"/>
                  </a:lnTo>
                  <a:lnTo>
                    <a:pt x="190" y="130"/>
                  </a:lnTo>
                  <a:lnTo>
                    <a:pt x="185" y="136"/>
                  </a:lnTo>
                  <a:lnTo>
                    <a:pt x="182" y="143"/>
                  </a:lnTo>
                  <a:lnTo>
                    <a:pt x="180" y="151"/>
                  </a:lnTo>
                  <a:lnTo>
                    <a:pt x="178" y="159"/>
                  </a:lnTo>
                  <a:lnTo>
                    <a:pt x="176" y="167"/>
                  </a:lnTo>
                  <a:lnTo>
                    <a:pt x="175" y="186"/>
                  </a:lnTo>
                  <a:lnTo>
                    <a:pt x="174" y="205"/>
                  </a:lnTo>
                  <a:lnTo>
                    <a:pt x="174" y="634"/>
                  </a:lnTo>
                  <a:lnTo>
                    <a:pt x="0" y="634"/>
                  </a:lnTo>
                  <a:lnTo>
                    <a:pt x="0" y="13"/>
                  </a:lnTo>
                  <a:lnTo>
                    <a:pt x="174" y="13"/>
                  </a:lnTo>
                  <a:lnTo>
                    <a:pt x="174" y="76"/>
                  </a:lnTo>
                  <a:close/>
                </a:path>
              </a:pathLst>
            </a:custGeom>
            <a:solidFill>
              <a:srgbClr val="FFFFFF"/>
            </a:solidFill>
            <a:ln w="9525">
              <a:noFill/>
              <a:round/>
              <a:headEnd/>
              <a:tailEnd/>
            </a:ln>
          </p:spPr>
          <p:txBody>
            <a:bodyPr/>
            <a:lstStyle/>
            <a:p>
              <a:endParaRPr lang="en-US"/>
            </a:p>
          </p:txBody>
        </p:sp>
        <p:sp>
          <p:nvSpPr>
            <p:cNvPr id="409622" name="Freeform 22"/>
            <p:cNvSpPr>
              <a:spLocks noEditPoints="1"/>
            </p:cNvSpPr>
            <p:nvPr userDrawn="1"/>
          </p:nvSpPr>
          <p:spPr bwMode="auto">
            <a:xfrm>
              <a:off x="3627" y="4128"/>
              <a:ext cx="42" cy="53"/>
            </a:xfrm>
            <a:custGeom>
              <a:avLst/>
              <a:gdLst/>
              <a:ahLst/>
              <a:cxnLst>
                <a:cxn ang="0">
                  <a:pos x="232" y="533"/>
                </a:cxn>
                <a:cxn ang="0">
                  <a:pos x="207" y="520"/>
                </a:cxn>
                <a:cxn ang="0">
                  <a:pos x="190" y="491"/>
                </a:cxn>
                <a:cxn ang="0">
                  <a:pos x="180" y="443"/>
                </a:cxn>
                <a:cxn ang="0">
                  <a:pos x="175" y="369"/>
                </a:cxn>
                <a:cxn ang="0">
                  <a:pos x="175" y="260"/>
                </a:cxn>
                <a:cxn ang="0">
                  <a:pos x="180" y="187"/>
                </a:cxn>
                <a:cxn ang="0">
                  <a:pos x="191" y="149"/>
                </a:cxn>
                <a:cxn ang="0">
                  <a:pos x="211" y="124"/>
                </a:cxn>
                <a:cxn ang="0">
                  <a:pos x="241" y="112"/>
                </a:cxn>
                <a:cxn ang="0">
                  <a:pos x="279" y="115"/>
                </a:cxn>
                <a:cxn ang="0">
                  <a:pos x="305" y="130"/>
                </a:cxn>
                <a:cxn ang="0">
                  <a:pos x="321" y="160"/>
                </a:cxn>
                <a:cxn ang="0">
                  <a:pos x="331" y="203"/>
                </a:cxn>
                <a:cxn ang="0">
                  <a:pos x="334" y="306"/>
                </a:cxn>
                <a:cxn ang="0">
                  <a:pos x="332" y="396"/>
                </a:cxn>
                <a:cxn ang="0">
                  <a:pos x="325" y="461"/>
                </a:cxn>
                <a:cxn ang="0">
                  <a:pos x="313" y="503"/>
                </a:cxn>
                <a:cxn ang="0">
                  <a:pos x="293" y="526"/>
                </a:cxn>
                <a:cxn ang="0">
                  <a:pos x="266" y="535"/>
                </a:cxn>
                <a:cxn ang="0">
                  <a:pos x="275" y="645"/>
                </a:cxn>
                <a:cxn ang="0">
                  <a:pos x="330" y="640"/>
                </a:cxn>
                <a:cxn ang="0">
                  <a:pos x="375" y="627"/>
                </a:cxn>
                <a:cxn ang="0">
                  <a:pos x="412" y="608"/>
                </a:cxn>
                <a:cxn ang="0">
                  <a:pos x="441" y="583"/>
                </a:cxn>
                <a:cxn ang="0">
                  <a:pos x="465" y="553"/>
                </a:cxn>
                <a:cxn ang="0">
                  <a:pos x="482" y="518"/>
                </a:cxn>
                <a:cxn ang="0">
                  <a:pos x="494" y="478"/>
                </a:cxn>
                <a:cxn ang="0">
                  <a:pos x="503" y="418"/>
                </a:cxn>
                <a:cxn ang="0">
                  <a:pos x="507" y="315"/>
                </a:cxn>
                <a:cxn ang="0">
                  <a:pos x="503" y="223"/>
                </a:cxn>
                <a:cxn ang="0">
                  <a:pos x="495" y="167"/>
                </a:cxn>
                <a:cxn ang="0">
                  <a:pos x="484" y="129"/>
                </a:cxn>
                <a:cxn ang="0">
                  <a:pos x="466" y="94"/>
                </a:cxn>
                <a:cxn ang="0">
                  <a:pos x="443" y="64"/>
                </a:cxn>
                <a:cxn ang="0">
                  <a:pos x="414" y="39"/>
                </a:cxn>
                <a:cxn ang="0">
                  <a:pos x="376" y="20"/>
                </a:cxn>
                <a:cxn ang="0">
                  <a:pos x="331" y="7"/>
                </a:cxn>
                <a:cxn ang="0">
                  <a:pos x="275" y="1"/>
                </a:cxn>
                <a:cxn ang="0">
                  <a:pos x="213" y="2"/>
                </a:cxn>
                <a:cxn ang="0">
                  <a:pos x="161" y="11"/>
                </a:cxn>
                <a:cxn ang="0">
                  <a:pos x="118" y="26"/>
                </a:cxn>
                <a:cxn ang="0">
                  <a:pos x="83" y="48"/>
                </a:cxn>
                <a:cxn ang="0">
                  <a:pos x="56" y="73"/>
                </a:cxn>
                <a:cxn ang="0">
                  <a:pos x="35" y="105"/>
                </a:cxn>
                <a:cxn ang="0">
                  <a:pos x="20" y="142"/>
                </a:cxn>
                <a:cxn ang="0">
                  <a:pos x="10" y="181"/>
                </a:cxn>
                <a:cxn ang="0">
                  <a:pos x="2" y="253"/>
                </a:cxn>
                <a:cxn ang="0">
                  <a:pos x="1" y="351"/>
                </a:cxn>
                <a:cxn ang="0">
                  <a:pos x="8" y="449"/>
                </a:cxn>
                <a:cxn ang="0">
                  <a:pos x="17" y="491"/>
                </a:cxn>
                <a:cxn ang="0">
                  <a:pos x="31" y="530"/>
                </a:cxn>
                <a:cxn ang="0">
                  <a:pos x="50" y="563"/>
                </a:cxn>
                <a:cxn ang="0">
                  <a:pos x="75" y="592"/>
                </a:cxn>
                <a:cxn ang="0">
                  <a:pos x="107" y="615"/>
                </a:cxn>
                <a:cxn ang="0">
                  <a:pos x="148" y="631"/>
                </a:cxn>
                <a:cxn ang="0">
                  <a:pos x="196" y="642"/>
                </a:cxn>
                <a:cxn ang="0">
                  <a:pos x="254" y="646"/>
                </a:cxn>
              </a:cxnLst>
              <a:rect l="0" t="0" r="r" b="b"/>
              <a:pathLst>
                <a:path w="507" h="646">
                  <a:moveTo>
                    <a:pt x="254" y="536"/>
                  </a:moveTo>
                  <a:lnTo>
                    <a:pt x="243" y="535"/>
                  </a:lnTo>
                  <a:lnTo>
                    <a:pt x="232" y="533"/>
                  </a:lnTo>
                  <a:lnTo>
                    <a:pt x="223" y="530"/>
                  </a:lnTo>
                  <a:lnTo>
                    <a:pt x="215" y="526"/>
                  </a:lnTo>
                  <a:lnTo>
                    <a:pt x="207" y="520"/>
                  </a:lnTo>
                  <a:lnTo>
                    <a:pt x="200" y="512"/>
                  </a:lnTo>
                  <a:lnTo>
                    <a:pt x="195" y="503"/>
                  </a:lnTo>
                  <a:lnTo>
                    <a:pt x="190" y="491"/>
                  </a:lnTo>
                  <a:lnTo>
                    <a:pt x="186" y="478"/>
                  </a:lnTo>
                  <a:lnTo>
                    <a:pt x="182" y="461"/>
                  </a:lnTo>
                  <a:lnTo>
                    <a:pt x="180" y="443"/>
                  </a:lnTo>
                  <a:lnTo>
                    <a:pt x="178" y="421"/>
                  </a:lnTo>
                  <a:lnTo>
                    <a:pt x="176" y="396"/>
                  </a:lnTo>
                  <a:lnTo>
                    <a:pt x="175" y="369"/>
                  </a:lnTo>
                  <a:lnTo>
                    <a:pt x="174" y="340"/>
                  </a:lnTo>
                  <a:lnTo>
                    <a:pt x="174" y="306"/>
                  </a:lnTo>
                  <a:lnTo>
                    <a:pt x="175" y="260"/>
                  </a:lnTo>
                  <a:lnTo>
                    <a:pt x="176" y="221"/>
                  </a:lnTo>
                  <a:lnTo>
                    <a:pt x="178" y="203"/>
                  </a:lnTo>
                  <a:lnTo>
                    <a:pt x="180" y="187"/>
                  </a:lnTo>
                  <a:lnTo>
                    <a:pt x="183" y="172"/>
                  </a:lnTo>
                  <a:lnTo>
                    <a:pt x="186" y="160"/>
                  </a:lnTo>
                  <a:lnTo>
                    <a:pt x="191" y="149"/>
                  </a:lnTo>
                  <a:lnTo>
                    <a:pt x="196" y="138"/>
                  </a:lnTo>
                  <a:lnTo>
                    <a:pt x="202" y="130"/>
                  </a:lnTo>
                  <a:lnTo>
                    <a:pt x="211" y="124"/>
                  </a:lnTo>
                  <a:lnTo>
                    <a:pt x="219" y="118"/>
                  </a:lnTo>
                  <a:lnTo>
                    <a:pt x="229" y="115"/>
                  </a:lnTo>
                  <a:lnTo>
                    <a:pt x="241" y="112"/>
                  </a:lnTo>
                  <a:lnTo>
                    <a:pt x="254" y="112"/>
                  </a:lnTo>
                  <a:lnTo>
                    <a:pt x="267" y="112"/>
                  </a:lnTo>
                  <a:lnTo>
                    <a:pt x="279" y="115"/>
                  </a:lnTo>
                  <a:lnTo>
                    <a:pt x="288" y="118"/>
                  </a:lnTo>
                  <a:lnTo>
                    <a:pt x="298" y="124"/>
                  </a:lnTo>
                  <a:lnTo>
                    <a:pt x="305" y="130"/>
                  </a:lnTo>
                  <a:lnTo>
                    <a:pt x="312" y="138"/>
                  </a:lnTo>
                  <a:lnTo>
                    <a:pt x="317" y="149"/>
                  </a:lnTo>
                  <a:lnTo>
                    <a:pt x="321" y="160"/>
                  </a:lnTo>
                  <a:lnTo>
                    <a:pt x="325" y="172"/>
                  </a:lnTo>
                  <a:lnTo>
                    <a:pt x="328" y="187"/>
                  </a:lnTo>
                  <a:lnTo>
                    <a:pt x="331" y="203"/>
                  </a:lnTo>
                  <a:lnTo>
                    <a:pt x="332" y="221"/>
                  </a:lnTo>
                  <a:lnTo>
                    <a:pt x="334" y="260"/>
                  </a:lnTo>
                  <a:lnTo>
                    <a:pt x="334" y="306"/>
                  </a:lnTo>
                  <a:lnTo>
                    <a:pt x="334" y="340"/>
                  </a:lnTo>
                  <a:lnTo>
                    <a:pt x="333" y="369"/>
                  </a:lnTo>
                  <a:lnTo>
                    <a:pt x="332" y="396"/>
                  </a:lnTo>
                  <a:lnTo>
                    <a:pt x="331" y="421"/>
                  </a:lnTo>
                  <a:lnTo>
                    <a:pt x="329" y="443"/>
                  </a:lnTo>
                  <a:lnTo>
                    <a:pt x="325" y="461"/>
                  </a:lnTo>
                  <a:lnTo>
                    <a:pt x="322" y="478"/>
                  </a:lnTo>
                  <a:lnTo>
                    <a:pt x="318" y="491"/>
                  </a:lnTo>
                  <a:lnTo>
                    <a:pt x="313" y="503"/>
                  </a:lnTo>
                  <a:lnTo>
                    <a:pt x="307" y="512"/>
                  </a:lnTo>
                  <a:lnTo>
                    <a:pt x="301" y="520"/>
                  </a:lnTo>
                  <a:lnTo>
                    <a:pt x="293" y="526"/>
                  </a:lnTo>
                  <a:lnTo>
                    <a:pt x="285" y="530"/>
                  </a:lnTo>
                  <a:lnTo>
                    <a:pt x="276" y="533"/>
                  </a:lnTo>
                  <a:lnTo>
                    <a:pt x="266" y="535"/>
                  </a:lnTo>
                  <a:lnTo>
                    <a:pt x="254" y="536"/>
                  </a:lnTo>
                  <a:close/>
                  <a:moveTo>
                    <a:pt x="254" y="646"/>
                  </a:moveTo>
                  <a:lnTo>
                    <a:pt x="275" y="645"/>
                  </a:lnTo>
                  <a:lnTo>
                    <a:pt x="293" y="644"/>
                  </a:lnTo>
                  <a:lnTo>
                    <a:pt x="312" y="642"/>
                  </a:lnTo>
                  <a:lnTo>
                    <a:pt x="330" y="640"/>
                  </a:lnTo>
                  <a:lnTo>
                    <a:pt x="345" y="636"/>
                  </a:lnTo>
                  <a:lnTo>
                    <a:pt x="361" y="631"/>
                  </a:lnTo>
                  <a:lnTo>
                    <a:pt x="375" y="627"/>
                  </a:lnTo>
                  <a:lnTo>
                    <a:pt x="388" y="621"/>
                  </a:lnTo>
                  <a:lnTo>
                    <a:pt x="401" y="615"/>
                  </a:lnTo>
                  <a:lnTo>
                    <a:pt x="412" y="608"/>
                  </a:lnTo>
                  <a:lnTo>
                    <a:pt x="423" y="601"/>
                  </a:lnTo>
                  <a:lnTo>
                    <a:pt x="433" y="592"/>
                  </a:lnTo>
                  <a:lnTo>
                    <a:pt x="441" y="583"/>
                  </a:lnTo>
                  <a:lnTo>
                    <a:pt x="451" y="574"/>
                  </a:lnTo>
                  <a:lnTo>
                    <a:pt x="458" y="563"/>
                  </a:lnTo>
                  <a:lnTo>
                    <a:pt x="465" y="553"/>
                  </a:lnTo>
                  <a:lnTo>
                    <a:pt x="471" y="542"/>
                  </a:lnTo>
                  <a:lnTo>
                    <a:pt x="476" y="530"/>
                  </a:lnTo>
                  <a:lnTo>
                    <a:pt x="482" y="518"/>
                  </a:lnTo>
                  <a:lnTo>
                    <a:pt x="487" y="505"/>
                  </a:lnTo>
                  <a:lnTo>
                    <a:pt x="490" y="491"/>
                  </a:lnTo>
                  <a:lnTo>
                    <a:pt x="494" y="478"/>
                  </a:lnTo>
                  <a:lnTo>
                    <a:pt x="497" y="463"/>
                  </a:lnTo>
                  <a:lnTo>
                    <a:pt x="499" y="449"/>
                  </a:lnTo>
                  <a:lnTo>
                    <a:pt x="503" y="418"/>
                  </a:lnTo>
                  <a:lnTo>
                    <a:pt x="505" y="385"/>
                  </a:lnTo>
                  <a:lnTo>
                    <a:pt x="507" y="351"/>
                  </a:lnTo>
                  <a:lnTo>
                    <a:pt x="507" y="315"/>
                  </a:lnTo>
                  <a:lnTo>
                    <a:pt x="507" y="284"/>
                  </a:lnTo>
                  <a:lnTo>
                    <a:pt x="506" y="253"/>
                  </a:lnTo>
                  <a:lnTo>
                    <a:pt x="503" y="223"/>
                  </a:lnTo>
                  <a:lnTo>
                    <a:pt x="500" y="194"/>
                  </a:lnTo>
                  <a:lnTo>
                    <a:pt x="498" y="181"/>
                  </a:lnTo>
                  <a:lnTo>
                    <a:pt x="495" y="167"/>
                  </a:lnTo>
                  <a:lnTo>
                    <a:pt x="492" y="154"/>
                  </a:lnTo>
                  <a:lnTo>
                    <a:pt x="488" y="142"/>
                  </a:lnTo>
                  <a:lnTo>
                    <a:pt x="484" y="129"/>
                  </a:lnTo>
                  <a:lnTo>
                    <a:pt x="478" y="117"/>
                  </a:lnTo>
                  <a:lnTo>
                    <a:pt x="472" y="105"/>
                  </a:lnTo>
                  <a:lnTo>
                    <a:pt x="466" y="94"/>
                  </a:lnTo>
                  <a:lnTo>
                    <a:pt x="460" y="84"/>
                  </a:lnTo>
                  <a:lnTo>
                    <a:pt x="452" y="73"/>
                  </a:lnTo>
                  <a:lnTo>
                    <a:pt x="443" y="64"/>
                  </a:lnTo>
                  <a:lnTo>
                    <a:pt x="435" y="56"/>
                  </a:lnTo>
                  <a:lnTo>
                    <a:pt x="425" y="48"/>
                  </a:lnTo>
                  <a:lnTo>
                    <a:pt x="414" y="39"/>
                  </a:lnTo>
                  <a:lnTo>
                    <a:pt x="403" y="32"/>
                  </a:lnTo>
                  <a:lnTo>
                    <a:pt x="390" y="26"/>
                  </a:lnTo>
                  <a:lnTo>
                    <a:pt x="376" y="20"/>
                  </a:lnTo>
                  <a:lnTo>
                    <a:pt x="363" y="16"/>
                  </a:lnTo>
                  <a:lnTo>
                    <a:pt x="347" y="11"/>
                  </a:lnTo>
                  <a:lnTo>
                    <a:pt x="331" y="7"/>
                  </a:lnTo>
                  <a:lnTo>
                    <a:pt x="313" y="4"/>
                  </a:lnTo>
                  <a:lnTo>
                    <a:pt x="294" y="2"/>
                  </a:lnTo>
                  <a:lnTo>
                    <a:pt x="275" y="1"/>
                  </a:lnTo>
                  <a:lnTo>
                    <a:pt x="254" y="0"/>
                  </a:lnTo>
                  <a:lnTo>
                    <a:pt x="233" y="1"/>
                  </a:lnTo>
                  <a:lnTo>
                    <a:pt x="213" y="2"/>
                  </a:lnTo>
                  <a:lnTo>
                    <a:pt x="194" y="4"/>
                  </a:lnTo>
                  <a:lnTo>
                    <a:pt x="178" y="7"/>
                  </a:lnTo>
                  <a:lnTo>
                    <a:pt x="161" y="11"/>
                  </a:lnTo>
                  <a:lnTo>
                    <a:pt x="146" y="16"/>
                  </a:lnTo>
                  <a:lnTo>
                    <a:pt x="131" y="20"/>
                  </a:lnTo>
                  <a:lnTo>
                    <a:pt x="118" y="26"/>
                  </a:lnTo>
                  <a:lnTo>
                    <a:pt x="105" y="32"/>
                  </a:lnTo>
                  <a:lnTo>
                    <a:pt x="94" y="39"/>
                  </a:lnTo>
                  <a:lnTo>
                    <a:pt x="83" y="48"/>
                  </a:lnTo>
                  <a:lnTo>
                    <a:pt x="73" y="56"/>
                  </a:lnTo>
                  <a:lnTo>
                    <a:pt x="64" y="64"/>
                  </a:lnTo>
                  <a:lnTo>
                    <a:pt x="56" y="73"/>
                  </a:lnTo>
                  <a:lnTo>
                    <a:pt x="48" y="84"/>
                  </a:lnTo>
                  <a:lnTo>
                    <a:pt x="41" y="94"/>
                  </a:lnTo>
                  <a:lnTo>
                    <a:pt x="35" y="105"/>
                  </a:lnTo>
                  <a:lnTo>
                    <a:pt x="30" y="117"/>
                  </a:lnTo>
                  <a:lnTo>
                    <a:pt x="25" y="129"/>
                  </a:lnTo>
                  <a:lnTo>
                    <a:pt x="20" y="142"/>
                  </a:lnTo>
                  <a:lnTo>
                    <a:pt x="16" y="154"/>
                  </a:lnTo>
                  <a:lnTo>
                    <a:pt x="13" y="167"/>
                  </a:lnTo>
                  <a:lnTo>
                    <a:pt x="10" y="181"/>
                  </a:lnTo>
                  <a:lnTo>
                    <a:pt x="7" y="194"/>
                  </a:lnTo>
                  <a:lnTo>
                    <a:pt x="4" y="223"/>
                  </a:lnTo>
                  <a:lnTo>
                    <a:pt x="2" y="253"/>
                  </a:lnTo>
                  <a:lnTo>
                    <a:pt x="1" y="284"/>
                  </a:lnTo>
                  <a:lnTo>
                    <a:pt x="0" y="315"/>
                  </a:lnTo>
                  <a:lnTo>
                    <a:pt x="1" y="351"/>
                  </a:lnTo>
                  <a:lnTo>
                    <a:pt x="2" y="385"/>
                  </a:lnTo>
                  <a:lnTo>
                    <a:pt x="4" y="418"/>
                  </a:lnTo>
                  <a:lnTo>
                    <a:pt x="8" y="449"/>
                  </a:lnTo>
                  <a:lnTo>
                    <a:pt x="11" y="463"/>
                  </a:lnTo>
                  <a:lnTo>
                    <a:pt x="14" y="478"/>
                  </a:lnTo>
                  <a:lnTo>
                    <a:pt x="17" y="491"/>
                  </a:lnTo>
                  <a:lnTo>
                    <a:pt x="22" y="505"/>
                  </a:lnTo>
                  <a:lnTo>
                    <a:pt x="26" y="518"/>
                  </a:lnTo>
                  <a:lnTo>
                    <a:pt x="31" y="530"/>
                  </a:lnTo>
                  <a:lnTo>
                    <a:pt x="37" y="542"/>
                  </a:lnTo>
                  <a:lnTo>
                    <a:pt x="43" y="553"/>
                  </a:lnTo>
                  <a:lnTo>
                    <a:pt x="50" y="563"/>
                  </a:lnTo>
                  <a:lnTo>
                    <a:pt x="58" y="574"/>
                  </a:lnTo>
                  <a:lnTo>
                    <a:pt x="66" y="583"/>
                  </a:lnTo>
                  <a:lnTo>
                    <a:pt x="75" y="592"/>
                  </a:lnTo>
                  <a:lnTo>
                    <a:pt x="85" y="601"/>
                  </a:lnTo>
                  <a:lnTo>
                    <a:pt x="96" y="608"/>
                  </a:lnTo>
                  <a:lnTo>
                    <a:pt x="107" y="615"/>
                  </a:lnTo>
                  <a:lnTo>
                    <a:pt x="120" y="621"/>
                  </a:lnTo>
                  <a:lnTo>
                    <a:pt x="133" y="627"/>
                  </a:lnTo>
                  <a:lnTo>
                    <a:pt x="148" y="631"/>
                  </a:lnTo>
                  <a:lnTo>
                    <a:pt x="162" y="636"/>
                  </a:lnTo>
                  <a:lnTo>
                    <a:pt x="179" y="640"/>
                  </a:lnTo>
                  <a:lnTo>
                    <a:pt x="196" y="642"/>
                  </a:lnTo>
                  <a:lnTo>
                    <a:pt x="214" y="644"/>
                  </a:lnTo>
                  <a:lnTo>
                    <a:pt x="233" y="645"/>
                  </a:lnTo>
                  <a:lnTo>
                    <a:pt x="254" y="646"/>
                  </a:lnTo>
                  <a:close/>
                </a:path>
              </a:pathLst>
            </a:custGeom>
            <a:solidFill>
              <a:srgbClr val="FFFFFF"/>
            </a:solidFill>
            <a:ln w="9525">
              <a:noFill/>
              <a:round/>
              <a:headEnd/>
              <a:tailEnd/>
            </a:ln>
          </p:spPr>
          <p:txBody>
            <a:bodyPr/>
            <a:lstStyle/>
            <a:p>
              <a:endParaRPr lang="en-US"/>
            </a:p>
          </p:txBody>
        </p:sp>
        <p:sp>
          <p:nvSpPr>
            <p:cNvPr id="409623" name="Rectangle 23"/>
            <p:cNvSpPr>
              <a:spLocks noChangeArrowheads="1"/>
            </p:cNvSpPr>
            <p:nvPr userDrawn="1"/>
          </p:nvSpPr>
          <p:spPr bwMode="auto">
            <a:xfrm>
              <a:off x="3680" y="4107"/>
              <a:ext cx="15" cy="73"/>
            </a:xfrm>
            <a:prstGeom prst="rect">
              <a:avLst/>
            </a:prstGeom>
            <a:solidFill>
              <a:srgbClr val="FFFFFF"/>
            </a:solidFill>
            <a:ln w="9525">
              <a:noFill/>
              <a:miter lim="800000"/>
              <a:headEnd/>
              <a:tailEnd/>
            </a:ln>
          </p:spPr>
          <p:txBody>
            <a:bodyPr/>
            <a:lstStyle/>
            <a:p>
              <a:endParaRPr lang="en-US"/>
            </a:p>
          </p:txBody>
        </p:sp>
        <p:sp>
          <p:nvSpPr>
            <p:cNvPr id="409624" name="Freeform 24"/>
            <p:cNvSpPr>
              <a:spLocks noEditPoints="1"/>
            </p:cNvSpPr>
            <p:nvPr userDrawn="1"/>
          </p:nvSpPr>
          <p:spPr bwMode="auto">
            <a:xfrm>
              <a:off x="3706" y="4128"/>
              <a:ext cx="42" cy="53"/>
            </a:xfrm>
            <a:custGeom>
              <a:avLst/>
              <a:gdLst/>
              <a:ahLst/>
              <a:cxnLst>
                <a:cxn ang="0">
                  <a:pos x="231" y="533"/>
                </a:cxn>
                <a:cxn ang="0">
                  <a:pos x="206" y="520"/>
                </a:cxn>
                <a:cxn ang="0">
                  <a:pos x="190" y="491"/>
                </a:cxn>
                <a:cxn ang="0">
                  <a:pos x="179" y="443"/>
                </a:cxn>
                <a:cxn ang="0">
                  <a:pos x="174" y="369"/>
                </a:cxn>
                <a:cxn ang="0">
                  <a:pos x="173" y="260"/>
                </a:cxn>
                <a:cxn ang="0">
                  <a:pos x="179" y="187"/>
                </a:cxn>
                <a:cxn ang="0">
                  <a:pos x="190" y="149"/>
                </a:cxn>
                <a:cxn ang="0">
                  <a:pos x="209" y="124"/>
                </a:cxn>
                <a:cxn ang="0">
                  <a:pos x="240" y="112"/>
                </a:cxn>
                <a:cxn ang="0">
                  <a:pos x="278" y="115"/>
                </a:cxn>
                <a:cxn ang="0">
                  <a:pos x="304" y="130"/>
                </a:cxn>
                <a:cxn ang="0">
                  <a:pos x="321" y="160"/>
                </a:cxn>
                <a:cxn ang="0">
                  <a:pos x="329" y="203"/>
                </a:cxn>
                <a:cxn ang="0">
                  <a:pos x="333" y="306"/>
                </a:cxn>
                <a:cxn ang="0">
                  <a:pos x="331" y="396"/>
                </a:cxn>
                <a:cxn ang="0">
                  <a:pos x="325" y="461"/>
                </a:cxn>
                <a:cxn ang="0">
                  <a:pos x="313" y="503"/>
                </a:cxn>
                <a:cxn ang="0">
                  <a:pos x="293" y="526"/>
                </a:cxn>
                <a:cxn ang="0">
                  <a:pos x="265" y="535"/>
                </a:cxn>
                <a:cxn ang="0">
                  <a:pos x="273" y="645"/>
                </a:cxn>
                <a:cxn ang="0">
                  <a:pos x="328" y="640"/>
                </a:cxn>
                <a:cxn ang="0">
                  <a:pos x="374" y="627"/>
                </a:cxn>
                <a:cxn ang="0">
                  <a:pos x="411" y="608"/>
                </a:cxn>
                <a:cxn ang="0">
                  <a:pos x="441" y="583"/>
                </a:cxn>
                <a:cxn ang="0">
                  <a:pos x="465" y="553"/>
                </a:cxn>
                <a:cxn ang="0">
                  <a:pos x="481" y="518"/>
                </a:cxn>
                <a:cxn ang="0">
                  <a:pos x="494" y="478"/>
                </a:cxn>
                <a:cxn ang="0">
                  <a:pos x="503" y="418"/>
                </a:cxn>
                <a:cxn ang="0">
                  <a:pos x="507" y="315"/>
                </a:cxn>
                <a:cxn ang="0">
                  <a:pos x="503" y="223"/>
                </a:cxn>
                <a:cxn ang="0">
                  <a:pos x="495" y="167"/>
                </a:cxn>
                <a:cxn ang="0">
                  <a:pos x="482" y="129"/>
                </a:cxn>
                <a:cxn ang="0">
                  <a:pos x="466" y="94"/>
                </a:cxn>
                <a:cxn ang="0">
                  <a:pos x="443" y="64"/>
                </a:cxn>
                <a:cxn ang="0">
                  <a:pos x="414" y="39"/>
                </a:cxn>
                <a:cxn ang="0">
                  <a:pos x="376" y="20"/>
                </a:cxn>
                <a:cxn ang="0">
                  <a:pos x="330" y="7"/>
                </a:cxn>
                <a:cxn ang="0">
                  <a:pos x="274" y="1"/>
                </a:cxn>
                <a:cxn ang="0">
                  <a:pos x="212" y="2"/>
                </a:cxn>
                <a:cxn ang="0">
                  <a:pos x="160" y="11"/>
                </a:cxn>
                <a:cxn ang="0">
                  <a:pos x="117" y="26"/>
                </a:cxn>
                <a:cxn ang="0">
                  <a:pos x="82" y="48"/>
                </a:cxn>
                <a:cxn ang="0">
                  <a:pos x="55" y="73"/>
                </a:cxn>
                <a:cxn ang="0">
                  <a:pos x="35" y="105"/>
                </a:cxn>
                <a:cxn ang="0">
                  <a:pos x="19" y="142"/>
                </a:cxn>
                <a:cxn ang="0">
                  <a:pos x="10" y="181"/>
                </a:cxn>
                <a:cxn ang="0">
                  <a:pos x="2" y="253"/>
                </a:cxn>
                <a:cxn ang="0">
                  <a:pos x="0" y="351"/>
                </a:cxn>
                <a:cxn ang="0">
                  <a:pos x="8" y="449"/>
                </a:cxn>
                <a:cxn ang="0">
                  <a:pos x="17" y="491"/>
                </a:cxn>
                <a:cxn ang="0">
                  <a:pos x="31" y="530"/>
                </a:cxn>
                <a:cxn ang="0">
                  <a:pos x="49" y="563"/>
                </a:cxn>
                <a:cxn ang="0">
                  <a:pos x="75" y="592"/>
                </a:cxn>
                <a:cxn ang="0">
                  <a:pos x="107" y="615"/>
                </a:cxn>
                <a:cxn ang="0">
                  <a:pos x="146" y="631"/>
                </a:cxn>
                <a:cxn ang="0">
                  <a:pos x="195" y="642"/>
                </a:cxn>
                <a:cxn ang="0">
                  <a:pos x="254" y="646"/>
                </a:cxn>
              </a:cxnLst>
              <a:rect l="0" t="0" r="r" b="b"/>
              <a:pathLst>
                <a:path w="507" h="646">
                  <a:moveTo>
                    <a:pt x="254" y="536"/>
                  </a:moveTo>
                  <a:lnTo>
                    <a:pt x="241" y="535"/>
                  </a:lnTo>
                  <a:lnTo>
                    <a:pt x="231" y="533"/>
                  </a:lnTo>
                  <a:lnTo>
                    <a:pt x="222" y="530"/>
                  </a:lnTo>
                  <a:lnTo>
                    <a:pt x="213" y="526"/>
                  </a:lnTo>
                  <a:lnTo>
                    <a:pt x="206" y="520"/>
                  </a:lnTo>
                  <a:lnTo>
                    <a:pt x="200" y="512"/>
                  </a:lnTo>
                  <a:lnTo>
                    <a:pt x="194" y="503"/>
                  </a:lnTo>
                  <a:lnTo>
                    <a:pt x="190" y="491"/>
                  </a:lnTo>
                  <a:lnTo>
                    <a:pt x="186" y="478"/>
                  </a:lnTo>
                  <a:lnTo>
                    <a:pt x="181" y="461"/>
                  </a:lnTo>
                  <a:lnTo>
                    <a:pt x="179" y="443"/>
                  </a:lnTo>
                  <a:lnTo>
                    <a:pt x="176" y="421"/>
                  </a:lnTo>
                  <a:lnTo>
                    <a:pt x="175" y="396"/>
                  </a:lnTo>
                  <a:lnTo>
                    <a:pt x="174" y="369"/>
                  </a:lnTo>
                  <a:lnTo>
                    <a:pt x="173" y="340"/>
                  </a:lnTo>
                  <a:lnTo>
                    <a:pt x="173" y="306"/>
                  </a:lnTo>
                  <a:lnTo>
                    <a:pt x="173" y="260"/>
                  </a:lnTo>
                  <a:lnTo>
                    <a:pt x="175" y="221"/>
                  </a:lnTo>
                  <a:lnTo>
                    <a:pt x="177" y="203"/>
                  </a:lnTo>
                  <a:lnTo>
                    <a:pt x="179" y="187"/>
                  </a:lnTo>
                  <a:lnTo>
                    <a:pt x="181" y="172"/>
                  </a:lnTo>
                  <a:lnTo>
                    <a:pt x="186" y="160"/>
                  </a:lnTo>
                  <a:lnTo>
                    <a:pt x="190" y="149"/>
                  </a:lnTo>
                  <a:lnTo>
                    <a:pt x="196" y="138"/>
                  </a:lnTo>
                  <a:lnTo>
                    <a:pt x="202" y="130"/>
                  </a:lnTo>
                  <a:lnTo>
                    <a:pt x="209" y="124"/>
                  </a:lnTo>
                  <a:lnTo>
                    <a:pt x="219" y="118"/>
                  </a:lnTo>
                  <a:lnTo>
                    <a:pt x="229" y="115"/>
                  </a:lnTo>
                  <a:lnTo>
                    <a:pt x="240" y="112"/>
                  </a:lnTo>
                  <a:lnTo>
                    <a:pt x="254" y="112"/>
                  </a:lnTo>
                  <a:lnTo>
                    <a:pt x="266" y="112"/>
                  </a:lnTo>
                  <a:lnTo>
                    <a:pt x="278" y="115"/>
                  </a:lnTo>
                  <a:lnTo>
                    <a:pt x="288" y="118"/>
                  </a:lnTo>
                  <a:lnTo>
                    <a:pt x="297" y="124"/>
                  </a:lnTo>
                  <a:lnTo>
                    <a:pt x="304" y="130"/>
                  </a:lnTo>
                  <a:lnTo>
                    <a:pt x="311" y="138"/>
                  </a:lnTo>
                  <a:lnTo>
                    <a:pt x="317" y="149"/>
                  </a:lnTo>
                  <a:lnTo>
                    <a:pt x="321" y="160"/>
                  </a:lnTo>
                  <a:lnTo>
                    <a:pt x="325" y="172"/>
                  </a:lnTo>
                  <a:lnTo>
                    <a:pt x="327" y="187"/>
                  </a:lnTo>
                  <a:lnTo>
                    <a:pt x="329" y="203"/>
                  </a:lnTo>
                  <a:lnTo>
                    <a:pt x="331" y="221"/>
                  </a:lnTo>
                  <a:lnTo>
                    <a:pt x="333" y="260"/>
                  </a:lnTo>
                  <a:lnTo>
                    <a:pt x="333" y="306"/>
                  </a:lnTo>
                  <a:lnTo>
                    <a:pt x="333" y="340"/>
                  </a:lnTo>
                  <a:lnTo>
                    <a:pt x="332" y="369"/>
                  </a:lnTo>
                  <a:lnTo>
                    <a:pt x="331" y="396"/>
                  </a:lnTo>
                  <a:lnTo>
                    <a:pt x="330" y="421"/>
                  </a:lnTo>
                  <a:lnTo>
                    <a:pt x="327" y="443"/>
                  </a:lnTo>
                  <a:lnTo>
                    <a:pt x="325" y="461"/>
                  </a:lnTo>
                  <a:lnTo>
                    <a:pt x="321" y="478"/>
                  </a:lnTo>
                  <a:lnTo>
                    <a:pt x="317" y="491"/>
                  </a:lnTo>
                  <a:lnTo>
                    <a:pt x="313" y="503"/>
                  </a:lnTo>
                  <a:lnTo>
                    <a:pt x="306" y="512"/>
                  </a:lnTo>
                  <a:lnTo>
                    <a:pt x="300" y="520"/>
                  </a:lnTo>
                  <a:lnTo>
                    <a:pt x="293" y="526"/>
                  </a:lnTo>
                  <a:lnTo>
                    <a:pt x="285" y="530"/>
                  </a:lnTo>
                  <a:lnTo>
                    <a:pt x="275" y="533"/>
                  </a:lnTo>
                  <a:lnTo>
                    <a:pt x="265" y="535"/>
                  </a:lnTo>
                  <a:lnTo>
                    <a:pt x="254" y="536"/>
                  </a:lnTo>
                  <a:close/>
                  <a:moveTo>
                    <a:pt x="254" y="646"/>
                  </a:moveTo>
                  <a:lnTo>
                    <a:pt x="273" y="645"/>
                  </a:lnTo>
                  <a:lnTo>
                    <a:pt x="293" y="644"/>
                  </a:lnTo>
                  <a:lnTo>
                    <a:pt x="312" y="642"/>
                  </a:lnTo>
                  <a:lnTo>
                    <a:pt x="328" y="640"/>
                  </a:lnTo>
                  <a:lnTo>
                    <a:pt x="345" y="636"/>
                  </a:lnTo>
                  <a:lnTo>
                    <a:pt x="360" y="631"/>
                  </a:lnTo>
                  <a:lnTo>
                    <a:pt x="374" y="627"/>
                  </a:lnTo>
                  <a:lnTo>
                    <a:pt x="387" y="621"/>
                  </a:lnTo>
                  <a:lnTo>
                    <a:pt x="400" y="615"/>
                  </a:lnTo>
                  <a:lnTo>
                    <a:pt x="411" y="608"/>
                  </a:lnTo>
                  <a:lnTo>
                    <a:pt x="422" y="601"/>
                  </a:lnTo>
                  <a:lnTo>
                    <a:pt x="432" y="592"/>
                  </a:lnTo>
                  <a:lnTo>
                    <a:pt x="441" y="583"/>
                  </a:lnTo>
                  <a:lnTo>
                    <a:pt x="449" y="574"/>
                  </a:lnTo>
                  <a:lnTo>
                    <a:pt x="457" y="563"/>
                  </a:lnTo>
                  <a:lnTo>
                    <a:pt x="465" y="553"/>
                  </a:lnTo>
                  <a:lnTo>
                    <a:pt x="471" y="542"/>
                  </a:lnTo>
                  <a:lnTo>
                    <a:pt x="476" y="530"/>
                  </a:lnTo>
                  <a:lnTo>
                    <a:pt x="481" y="518"/>
                  </a:lnTo>
                  <a:lnTo>
                    <a:pt x="485" y="505"/>
                  </a:lnTo>
                  <a:lnTo>
                    <a:pt x="489" y="491"/>
                  </a:lnTo>
                  <a:lnTo>
                    <a:pt x="494" y="478"/>
                  </a:lnTo>
                  <a:lnTo>
                    <a:pt x="497" y="463"/>
                  </a:lnTo>
                  <a:lnTo>
                    <a:pt x="499" y="449"/>
                  </a:lnTo>
                  <a:lnTo>
                    <a:pt x="503" y="418"/>
                  </a:lnTo>
                  <a:lnTo>
                    <a:pt x="505" y="385"/>
                  </a:lnTo>
                  <a:lnTo>
                    <a:pt x="507" y="351"/>
                  </a:lnTo>
                  <a:lnTo>
                    <a:pt x="507" y="315"/>
                  </a:lnTo>
                  <a:lnTo>
                    <a:pt x="507" y="284"/>
                  </a:lnTo>
                  <a:lnTo>
                    <a:pt x="505" y="253"/>
                  </a:lnTo>
                  <a:lnTo>
                    <a:pt x="503" y="223"/>
                  </a:lnTo>
                  <a:lnTo>
                    <a:pt x="500" y="194"/>
                  </a:lnTo>
                  <a:lnTo>
                    <a:pt x="497" y="181"/>
                  </a:lnTo>
                  <a:lnTo>
                    <a:pt x="495" y="167"/>
                  </a:lnTo>
                  <a:lnTo>
                    <a:pt x="490" y="154"/>
                  </a:lnTo>
                  <a:lnTo>
                    <a:pt x="487" y="142"/>
                  </a:lnTo>
                  <a:lnTo>
                    <a:pt x="482" y="129"/>
                  </a:lnTo>
                  <a:lnTo>
                    <a:pt x="478" y="117"/>
                  </a:lnTo>
                  <a:lnTo>
                    <a:pt x="472" y="105"/>
                  </a:lnTo>
                  <a:lnTo>
                    <a:pt x="466" y="94"/>
                  </a:lnTo>
                  <a:lnTo>
                    <a:pt x="459" y="84"/>
                  </a:lnTo>
                  <a:lnTo>
                    <a:pt x="451" y="73"/>
                  </a:lnTo>
                  <a:lnTo>
                    <a:pt x="443" y="64"/>
                  </a:lnTo>
                  <a:lnTo>
                    <a:pt x="435" y="56"/>
                  </a:lnTo>
                  <a:lnTo>
                    <a:pt x="424" y="48"/>
                  </a:lnTo>
                  <a:lnTo>
                    <a:pt x="414" y="39"/>
                  </a:lnTo>
                  <a:lnTo>
                    <a:pt x="402" y="32"/>
                  </a:lnTo>
                  <a:lnTo>
                    <a:pt x="389" y="26"/>
                  </a:lnTo>
                  <a:lnTo>
                    <a:pt x="376" y="20"/>
                  </a:lnTo>
                  <a:lnTo>
                    <a:pt x="361" y="16"/>
                  </a:lnTo>
                  <a:lnTo>
                    <a:pt x="347" y="11"/>
                  </a:lnTo>
                  <a:lnTo>
                    <a:pt x="330" y="7"/>
                  </a:lnTo>
                  <a:lnTo>
                    <a:pt x="313" y="4"/>
                  </a:lnTo>
                  <a:lnTo>
                    <a:pt x="294" y="2"/>
                  </a:lnTo>
                  <a:lnTo>
                    <a:pt x="274" y="1"/>
                  </a:lnTo>
                  <a:lnTo>
                    <a:pt x="254" y="0"/>
                  </a:lnTo>
                  <a:lnTo>
                    <a:pt x="232" y="1"/>
                  </a:lnTo>
                  <a:lnTo>
                    <a:pt x="212" y="2"/>
                  </a:lnTo>
                  <a:lnTo>
                    <a:pt x="194" y="4"/>
                  </a:lnTo>
                  <a:lnTo>
                    <a:pt x="176" y="7"/>
                  </a:lnTo>
                  <a:lnTo>
                    <a:pt x="160" y="11"/>
                  </a:lnTo>
                  <a:lnTo>
                    <a:pt x="145" y="16"/>
                  </a:lnTo>
                  <a:lnTo>
                    <a:pt x="131" y="20"/>
                  </a:lnTo>
                  <a:lnTo>
                    <a:pt x="117" y="26"/>
                  </a:lnTo>
                  <a:lnTo>
                    <a:pt x="105" y="32"/>
                  </a:lnTo>
                  <a:lnTo>
                    <a:pt x="93" y="39"/>
                  </a:lnTo>
                  <a:lnTo>
                    <a:pt x="82" y="48"/>
                  </a:lnTo>
                  <a:lnTo>
                    <a:pt x="72" y="56"/>
                  </a:lnTo>
                  <a:lnTo>
                    <a:pt x="64" y="64"/>
                  </a:lnTo>
                  <a:lnTo>
                    <a:pt x="55" y="73"/>
                  </a:lnTo>
                  <a:lnTo>
                    <a:pt x="47" y="84"/>
                  </a:lnTo>
                  <a:lnTo>
                    <a:pt x="41" y="94"/>
                  </a:lnTo>
                  <a:lnTo>
                    <a:pt x="35" y="105"/>
                  </a:lnTo>
                  <a:lnTo>
                    <a:pt x="28" y="117"/>
                  </a:lnTo>
                  <a:lnTo>
                    <a:pt x="24" y="129"/>
                  </a:lnTo>
                  <a:lnTo>
                    <a:pt x="19" y="142"/>
                  </a:lnTo>
                  <a:lnTo>
                    <a:pt x="16" y="154"/>
                  </a:lnTo>
                  <a:lnTo>
                    <a:pt x="12" y="167"/>
                  </a:lnTo>
                  <a:lnTo>
                    <a:pt x="10" y="181"/>
                  </a:lnTo>
                  <a:lnTo>
                    <a:pt x="7" y="194"/>
                  </a:lnTo>
                  <a:lnTo>
                    <a:pt x="4" y="223"/>
                  </a:lnTo>
                  <a:lnTo>
                    <a:pt x="2" y="253"/>
                  </a:lnTo>
                  <a:lnTo>
                    <a:pt x="0" y="284"/>
                  </a:lnTo>
                  <a:lnTo>
                    <a:pt x="0" y="315"/>
                  </a:lnTo>
                  <a:lnTo>
                    <a:pt x="0" y="351"/>
                  </a:lnTo>
                  <a:lnTo>
                    <a:pt x="2" y="385"/>
                  </a:lnTo>
                  <a:lnTo>
                    <a:pt x="4" y="418"/>
                  </a:lnTo>
                  <a:lnTo>
                    <a:pt x="8" y="449"/>
                  </a:lnTo>
                  <a:lnTo>
                    <a:pt x="10" y="463"/>
                  </a:lnTo>
                  <a:lnTo>
                    <a:pt x="13" y="478"/>
                  </a:lnTo>
                  <a:lnTo>
                    <a:pt x="17" y="491"/>
                  </a:lnTo>
                  <a:lnTo>
                    <a:pt x="21" y="505"/>
                  </a:lnTo>
                  <a:lnTo>
                    <a:pt x="25" y="518"/>
                  </a:lnTo>
                  <a:lnTo>
                    <a:pt x="31" y="530"/>
                  </a:lnTo>
                  <a:lnTo>
                    <a:pt x="36" y="542"/>
                  </a:lnTo>
                  <a:lnTo>
                    <a:pt x="43" y="553"/>
                  </a:lnTo>
                  <a:lnTo>
                    <a:pt x="49" y="563"/>
                  </a:lnTo>
                  <a:lnTo>
                    <a:pt x="57" y="574"/>
                  </a:lnTo>
                  <a:lnTo>
                    <a:pt x="66" y="583"/>
                  </a:lnTo>
                  <a:lnTo>
                    <a:pt x="75" y="592"/>
                  </a:lnTo>
                  <a:lnTo>
                    <a:pt x="84" y="601"/>
                  </a:lnTo>
                  <a:lnTo>
                    <a:pt x="95" y="608"/>
                  </a:lnTo>
                  <a:lnTo>
                    <a:pt x="107" y="615"/>
                  </a:lnTo>
                  <a:lnTo>
                    <a:pt x="119" y="621"/>
                  </a:lnTo>
                  <a:lnTo>
                    <a:pt x="133" y="627"/>
                  </a:lnTo>
                  <a:lnTo>
                    <a:pt x="146" y="631"/>
                  </a:lnTo>
                  <a:lnTo>
                    <a:pt x="162" y="636"/>
                  </a:lnTo>
                  <a:lnTo>
                    <a:pt x="178" y="640"/>
                  </a:lnTo>
                  <a:lnTo>
                    <a:pt x="195" y="642"/>
                  </a:lnTo>
                  <a:lnTo>
                    <a:pt x="213" y="644"/>
                  </a:lnTo>
                  <a:lnTo>
                    <a:pt x="233" y="645"/>
                  </a:lnTo>
                  <a:lnTo>
                    <a:pt x="254" y="646"/>
                  </a:lnTo>
                  <a:close/>
                </a:path>
              </a:pathLst>
            </a:custGeom>
            <a:solidFill>
              <a:srgbClr val="FFFFFF"/>
            </a:solidFill>
            <a:ln w="9525">
              <a:noFill/>
              <a:round/>
              <a:headEnd/>
              <a:tailEnd/>
            </a:ln>
          </p:spPr>
          <p:txBody>
            <a:bodyPr/>
            <a:lstStyle/>
            <a:p>
              <a:endParaRPr lang="en-US"/>
            </a:p>
          </p:txBody>
        </p:sp>
        <p:sp>
          <p:nvSpPr>
            <p:cNvPr id="409625" name="Freeform 25"/>
            <p:cNvSpPr>
              <a:spLocks noEditPoints="1"/>
            </p:cNvSpPr>
            <p:nvPr userDrawn="1"/>
          </p:nvSpPr>
          <p:spPr bwMode="auto">
            <a:xfrm>
              <a:off x="3756" y="4128"/>
              <a:ext cx="41" cy="72"/>
            </a:xfrm>
            <a:custGeom>
              <a:avLst/>
              <a:gdLst/>
              <a:ahLst/>
              <a:cxnLst>
                <a:cxn ang="0">
                  <a:pos x="175" y="204"/>
                </a:cxn>
                <a:cxn ang="0">
                  <a:pos x="188" y="142"/>
                </a:cxn>
                <a:cxn ang="0">
                  <a:pos x="215" y="113"/>
                </a:cxn>
                <a:cxn ang="0">
                  <a:pos x="258" y="109"/>
                </a:cxn>
                <a:cxn ang="0">
                  <a:pos x="291" y="130"/>
                </a:cxn>
                <a:cxn ang="0">
                  <a:pos x="308" y="178"/>
                </a:cxn>
                <a:cxn ang="0">
                  <a:pos x="316" y="273"/>
                </a:cxn>
                <a:cxn ang="0">
                  <a:pos x="312" y="425"/>
                </a:cxn>
                <a:cxn ang="0">
                  <a:pos x="300" y="481"/>
                </a:cxn>
                <a:cxn ang="0">
                  <a:pos x="275" y="511"/>
                </a:cxn>
                <a:cxn ang="0">
                  <a:pos x="237" y="518"/>
                </a:cxn>
                <a:cxn ang="0">
                  <a:pos x="212" y="510"/>
                </a:cxn>
                <a:cxn ang="0">
                  <a:pos x="190" y="489"/>
                </a:cxn>
                <a:cxn ang="0">
                  <a:pos x="174" y="438"/>
                </a:cxn>
                <a:cxn ang="0">
                  <a:pos x="170" y="366"/>
                </a:cxn>
                <a:cxn ang="0">
                  <a:pos x="323" y="86"/>
                </a:cxn>
                <a:cxn ang="0">
                  <a:pos x="299" y="48"/>
                </a:cxn>
                <a:cxn ang="0">
                  <a:pos x="267" y="22"/>
                </a:cxn>
                <a:cxn ang="0">
                  <a:pos x="228" y="5"/>
                </a:cxn>
                <a:cxn ang="0">
                  <a:pos x="183" y="0"/>
                </a:cxn>
                <a:cxn ang="0">
                  <a:pos x="123" y="8"/>
                </a:cxn>
                <a:cxn ang="0">
                  <a:pos x="79" y="30"/>
                </a:cxn>
                <a:cxn ang="0">
                  <a:pos x="46" y="63"/>
                </a:cxn>
                <a:cxn ang="0">
                  <a:pos x="24" y="104"/>
                </a:cxn>
                <a:cxn ang="0">
                  <a:pos x="11" y="153"/>
                </a:cxn>
                <a:cxn ang="0">
                  <a:pos x="0" y="258"/>
                </a:cxn>
                <a:cxn ang="0">
                  <a:pos x="1" y="418"/>
                </a:cxn>
                <a:cxn ang="0">
                  <a:pos x="13" y="496"/>
                </a:cxn>
                <a:cxn ang="0">
                  <a:pos x="29" y="542"/>
                </a:cxn>
                <a:cxn ang="0">
                  <a:pos x="55" y="580"/>
                </a:cxn>
                <a:cxn ang="0">
                  <a:pos x="94" y="608"/>
                </a:cxn>
                <a:cxn ang="0">
                  <a:pos x="149" y="623"/>
                </a:cxn>
                <a:cxn ang="0">
                  <a:pos x="203" y="623"/>
                </a:cxn>
                <a:cxn ang="0">
                  <a:pos x="242" y="615"/>
                </a:cxn>
                <a:cxn ang="0">
                  <a:pos x="276" y="596"/>
                </a:cxn>
                <a:cxn ang="0">
                  <a:pos x="303" y="570"/>
                </a:cxn>
                <a:cxn ang="0">
                  <a:pos x="317" y="672"/>
                </a:cxn>
                <a:cxn ang="0">
                  <a:pos x="312" y="714"/>
                </a:cxn>
                <a:cxn ang="0">
                  <a:pos x="300" y="747"/>
                </a:cxn>
                <a:cxn ang="0">
                  <a:pos x="280" y="768"/>
                </a:cxn>
                <a:cxn ang="0">
                  <a:pos x="252" y="775"/>
                </a:cxn>
                <a:cxn ang="0">
                  <a:pos x="217" y="769"/>
                </a:cxn>
                <a:cxn ang="0">
                  <a:pos x="195" y="750"/>
                </a:cxn>
                <a:cxn ang="0">
                  <a:pos x="183" y="723"/>
                </a:cxn>
                <a:cxn ang="0">
                  <a:pos x="11" y="702"/>
                </a:cxn>
                <a:cxn ang="0">
                  <a:pos x="19" y="750"/>
                </a:cxn>
                <a:cxn ang="0">
                  <a:pos x="36" y="789"/>
                </a:cxn>
                <a:cxn ang="0">
                  <a:pos x="61" y="819"/>
                </a:cxn>
                <a:cxn ang="0">
                  <a:pos x="93" y="841"/>
                </a:cxn>
                <a:cxn ang="0">
                  <a:pos x="141" y="859"/>
                </a:cxn>
                <a:cxn ang="0">
                  <a:pos x="230" y="871"/>
                </a:cxn>
                <a:cxn ang="0">
                  <a:pos x="314" y="868"/>
                </a:cxn>
                <a:cxn ang="0">
                  <a:pos x="379" y="850"/>
                </a:cxn>
                <a:cxn ang="0">
                  <a:pos x="424" y="823"/>
                </a:cxn>
                <a:cxn ang="0">
                  <a:pos x="456" y="790"/>
                </a:cxn>
                <a:cxn ang="0">
                  <a:pos x="475" y="754"/>
                </a:cxn>
                <a:cxn ang="0">
                  <a:pos x="490" y="681"/>
                </a:cxn>
              </a:cxnLst>
              <a:rect l="0" t="0" r="r" b="b"/>
              <a:pathLst>
                <a:path w="490" h="872">
                  <a:moveTo>
                    <a:pt x="170" y="343"/>
                  </a:moveTo>
                  <a:lnTo>
                    <a:pt x="171" y="278"/>
                  </a:lnTo>
                  <a:lnTo>
                    <a:pt x="173" y="226"/>
                  </a:lnTo>
                  <a:lnTo>
                    <a:pt x="175" y="204"/>
                  </a:lnTo>
                  <a:lnTo>
                    <a:pt x="177" y="185"/>
                  </a:lnTo>
                  <a:lnTo>
                    <a:pt x="180" y="168"/>
                  </a:lnTo>
                  <a:lnTo>
                    <a:pt x="183" y="154"/>
                  </a:lnTo>
                  <a:lnTo>
                    <a:pt x="188" y="142"/>
                  </a:lnTo>
                  <a:lnTo>
                    <a:pt x="194" y="132"/>
                  </a:lnTo>
                  <a:lnTo>
                    <a:pt x="200" y="124"/>
                  </a:lnTo>
                  <a:lnTo>
                    <a:pt x="207" y="118"/>
                  </a:lnTo>
                  <a:lnTo>
                    <a:pt x="215" y="113"/>
                  </a:lnTo>
                  <a:lnTo>
                    <a:pt x="225" y="110"/>
                  </a:lnTo>
                  <a:lnTo>
                    <a:pt x="235" y="109"/>
                  </a:lnTo>
                  <a:lnTo>
                    <a:pt x="246" y="108"/>
                  </a:lnTo>
                  <a:lnTo>
                    <a:pt x="258" y="109"/>
                  </a:lnTo>
                  <a:lnTo>
                    <a:pt x="268" y="112"/>
                  </a:lnTo>
                  <a:lnTo>
                    <a:pt x="276" y="116"/>
                  </a:lnTo>
                  <a:lnTo>
                    <a:pt x="285" y="122"/>
                  </a:lnTo>
                  <a:lnTo>
                    <a:pt x="291" y="130"/>
                  </a:lnTo>
                  <a:lnTo>
                    <a:pt x="297" y="139"/>
                  </a:lnTo>
                  <a:lnTo>
                    <a:pt x="301" y="151"/>
                  </a:lnTo>
                  <a:lnTo>
                    <a:pt x="305" y="163"/>
                  </a:lnTo>
                  <a:lnTo>
                    <a:pt x="308" y="178"/>
                  </a:lnTo>
                  <a:lnTo>
                    <a:pt x="311" y="194"/>
                  </a:lnTo>
                  <a:lnTo>
                    <a:pt x="313" y="212"/>
                  </a:lnTo>
                  <a:lnTo>
                    <a:pt x="314" y="230"/>
                  </a:lnTo>
                  <a:lnTo>
                    <a:pt x="316" y="273"/>
                  </a:lnTo>
                  <a:lnTo>
                    <a:pt x="317" y="321"/>
                  </a:lnTo>
                  <a:lnTo>
                    <a:pt x="316" y="367"/>
                  </a:lnTo>
                  <a:lnTo>
                    <a:pt x="314" y="408"/>
                  </a:lnTo>
                  <a:lnTo>
                    <a:pt x="312" y="425"/>
                  </a:lnTo>
                  <a:lnTo>
                    <a:pt x="310" y="442"/>
                  </a:lnTo>
                  <a:lnTo>
                    <a:pt x="307" y="456"/>
                  </a:lnTo>
                  <a:lnTo>
                    <a:pt x="304" y="469"/>
                  </a:lnTo>
                  <a:lnTo>
                    <a:pt x="300" y="481"/>
                  </a:lnTo>
                  <a:lnTo>
                    <a:pt x="295" y="490"/>
                  </a:lnTo>
                  <a:lnTo>
                    <a:pt x="290" y="498"/>
                  </a:lnTo>
                  <a:lnTo>
                    <a:pt x="282" y="506"/>
                  </a:lnTo>
                  <a:lnTo>
                    <a:pt x="275" y="511"/>
                  </a:lnTo>
                  <a:lnTo>
                    <a:pt x="266" y="515"/>
                  </a:lnTo>
                  <a:lnTo>
                    <a:pt x="256" y="517"/>
                  </a:lnTo>
                  <a:lnTo>
                    <a:pt x="245" y="518"/>
                  </a:lnTo>
                  <a:lnTo>
                    <a:pt x="237" y="518"/>
                  </a:lnTo>
                  <a:lnTo>
                    <a:pt x="231" y="517"/>
                  </a:lnTo>
                  <a:lnTo>
                    <a:pt x="224" y="515"/>
                  </a:lnTo>
                  <a:lnTo>
                    <a:pt x="217" y="513"/>
                  </a:lnTo>
                  <a:lnTo>
                    <a:pt x="212" y="510"/>
                  </a:lnTo>
                  <a:lnTo>
                    <a:pt x="207" y="507"/>
                  </a:lnTo>
                  <a:lnTo>
                    <a:pt x="202" y="503"/>
                  </a:lnTo>
                  <a:lnTo>
                    <a:pt x="198" y="498"/>
                  </a:lnTo>
                  <a:lnTo>
                    <a:pt x="190" y="489"/>
                  </a:lnTo>
                  <a:lnTo>
                    <a:pt x="184" y="478"/>
                  </a:lnTo>
                  <a:lnTo>
                    <a:pt x="180" y="465"/>
                  </a:lnTo>
                  <a:lnTo>
                    <a:pt x="176" y="452"/>
                  </a:lnTo>
                  <a:lnTo>
                    <a:pt x="174" y="438"/>
                  </a:lnTo>
                  <a:lnTo>
                    <a:pt x="172" y="423"/>
                  </a:lnTo>
                  <a:lnTo>
                    <a:pt x="171" y="409"/>
                  </a:lnTo>
                  <a:lnTo>
                    <a:pt x="170" y="394"/>
                  </a:lnTo>
                  <a:lnTo>
                    <a:pt x="170" y="366"/>
                  </a:lnTo>
                  <a:lnTo>
                    <a:pt x="170" y="343"/>
                  </a:lnTo>
                  <a:close/>
                  <a:moveTo>
                    <a:pt x="325" y="13"/>
                  </a:moveTo>
                  <a:lnTo>
                    <a:pt x="325" y="86"/>
                  </a:lnTo>
                  <a:lnTo>
                    <a:pt x="323" y="86"/>
                  </a:lnTo>
                  <a:lnTo>
                    <a:pt x="318" y="75"/>
                  </a:lnTo>
                  <a:lnTo>
                    <a:pt x="312" y="65"/>
                  </a:lnTo>
                  <a:lnTo>
                    <a:pt x="306" y="56"/>
                  </a:lnTo>
                  <a:lnTo>
                    <a:pt x="299" y="48"/>
                  </a:lnTo>
                  <a:lnTo>
                    <a:pt x="292" y="40"/>
                  </a:lnTo>
                  <a:lnTo>
                    <a:pt x="283" y="33"/>
                  </a:lnTo>
                  <a:lnTo>
                    <a:pt x="275" y="27"/>
                  </a:lnTo>
                  <a:lnTo>
                    <a:pt x="267" y="22"/>
                  </a:lnTo>
                  <a:lnTo>
                    <a:pt x="258" y="17"/>
                  </a:lnTo>
                  <a:lnTo>
                    <a:pt x="248" y="13"/>
                  </a:lnTo>
                  <a:lnTo>
                    <a:pt x="238" y="8"/>
                  </a:lnTo>
                  <a:lnTo>
                    <a:pt x="228" y="5"/>
                  </a:lnTo>
                  <a:lnTo>
                    <a:pt x="217" y="3"/>
                  </a:lnTo>
                  <a:lnTo>
                    <a:pt x="206" y="2"/>
                  </a:lnTo>
                  <a:lnTo>
                    <a:pt x="195" y="1"/>
                  </a:lnTo>
                  <a:lnTo>
                    <a:pt x="183" y="0"/>
                  </a:lnTo>
                  <a:lnTo>
                    <a:pt x="167" y="1"/>
                  </a:lnTo>
                  <a:lnTo>
                    <a:pt x="151" y="2"/>
                  </a:lnTo>
                  <a:lnTo>
                    <a:pt x="137" y="5"/>
                  </a:lnTo>
                  <a:lnTo>
                    <a:pt x="123" y="8"/>
                  </a:lnTo>
                  <a:lnTo>
                    <a:pt x="111" y="13"/>
                  </a:lnTo>
                  <a:lnTo>
                    <a:pt x="100" y="18"/>
                  </a:lnTo>
                  <a:lnTo>
                    <a:pt x="88" y="23"/>
                  </a:lnTo>
                  <a:lnTo>
                    <a:pt x="79" y="30"/>
                  </a:lnTo>
                  <a:lnTo>
                    <a:pt x="70" y="37"/>
                  </a:lnTo>
                  <a:lnTo>
                    <a:pt x="60" y="45"/>
                  </a:lnTo>
                  <a:lnTo>
                    <a:pt x="53" y="54"/>
                  </a:lnTo>
                  <a:lnTo>
                    <a:pt x="46" y="63"/>
                  </a:lnTo>
                  <a:lnTo>
                    <a:pt x="40" y="72"/>
                  </a:lnTo>
                  <a:lnTo>
                    <a:pt x="33" y="83"/>
                  </a:lnTo>
                  <a:lnTo>
                    <a:pt x="28" y="93"/>
                  </a:lnTo>
                  <a:lnTo>
                    <a:pt x="24" y="104"/>
                  </a:lnTo>
                  <a:lnTo>
                    <a:pt x="20" y="116"/>
                  </a:lnTo>
                  <a:lnTo>
                    <a:pt x="16" y="128"/>
                  </a:lnTo>
                  <a:lnTo>
                    <a:pt x="13" y="139"/>
                  </a:lnTo>
                  <a:lnTo>
                    <a:pt x="11" y="153"/>
                  </a:lnTo>
                  <a:lnTo>
                    <a:pt x="7" y="178"/>
                  </a:lnTo>
                  <a:lnTo>
                    <a:pt x="3" y="204"/>
                  </a:lnTo>
                  <a:lnTo>
                    <a:pt x="1" y="231"/>
                  </a:lnTo>
                  <a:lnTo>
                    <a:pt x="0" y="258"/>
                  </a:lnTo>
                  <a:lnTo>
                    <a:pt x="0" y="284"/>
                  </a:lnTo>
                  <a:lnTo>
                    <a:pt x="0" y="311"/>
                  </a:lnTo>
                  <a:lnTo>
                    <a:pt x="0" y="364"/>
                  </a:lnTo>
                  <a:lnTo>
                    <a:pt x="1" y="418"/>
                  </a:lnTo>
                  <a:lnTo>
                    <a:pt x="3" y="445"/>
                  </a:lnTo>
                  <a:lnTo>
                    <a:pt x="8" y="472"/>
                  </a:lnTo>
                  <a:lnTo>
                    <a:pt x="10" y="484"/>
                  </a:lnTo>
                  <a:lnTo>
                    <a:pt x="13" y="496"/>
                  </a:lnTo>
                  <a:lnTo>
                    <a:pt x="16" y="509"/>
                  </a:lnTo>
                  <a:lnTo>
                    <a:pt x="20" y="520"/>
                  </a:lnTo>
                  <a:lnTo>
                    <a:pt x="24" y="531"/>
                  </a:lnTo>
                  <a:lnTo>
                    <a:pt x="29" y="542"/>
                  </a:lnTo>
                  <a:lnTo>
                    <a:pt x="34" y="552"/>
                  </a:lnTo>
                  <a:lnTo>
                    <a:pt x="41" y="562"/>
                  </a:lnTo>
                  <a:lnTo>
                    <a:pt x="48" y="572"/>
                  </a:lnTo>
                  <a:lnTo>
                    <a:pt x="55" y="580"/>
                  </a:lnTo>
                  <a:lnTo>
                    <a:pt x="64" y="588"/>
                  </a:lnTo>
                  <a:lnTo>
                    <a:pt x="74" y="595"/>
                  </a:lnTo>
                  <a:lnTo>
                    <a:pt x="83" y="602"/>
                  </a:lnTo>
                  <a:lnTo>
                    <a:pt x="94" y="608"/>
                  </a:lnTo>
                  <a:lnTo>
                    <a:pt x="107" y="613"/>
                  </a:lnTo>
                  <a:lnTo>
                    <a:pt x="119" y="617"/>
                  </a:lnTo>
                  <a:lnTo>
                    <a:pt x="134" y="620"/>
                  </a:lnTo>
                  <a:lnTo>
                    <a:pt x="149" y="623"/>
                  </a:lnTo>
                  <a:lnTo>
                    <a:pt x="165" y="624"/>
                  </a:lnTo>
                  <a:lnTo>
                    <a:pt x="182" y="624"/>
                  </a:lnTo>
                  <a:lnTo>
                    <a:pt x="193" y="624"/>
                  </a:lnTo>
                  <a:lnTo>
                    <a:pt x="203" y="623"/>
                  </a:lnTo>
                  <a:lnTo>
                    <a:pt x="213" y="622"/>
                  </a:lnTo>
                  <a:lnTo>
                    <a:pt x="224" y="620"/>
                  </a:lnTo>
                  <a:lnTo>
                    <a:pt x="233" y="618"/>
                  </a:lnTo>
                  <a:lnTo>
                    <a:pt x="242" y="615"/>
                  </a:lnTo>
                  <a:lnTo>
                    <a:pt x="251" y="611"/>
                  </a:lnTo>
                  <a:lnTo>
                    <a:pt x="260" y="607"/>
                  </a:lnTo>
                  <a:lnTo>
                    <a:pt x="268" y="602"/>
                  </a:lnTo>
                  <a:lnTo>
                    <a:pt x="276" y="596"/>
                  </a:lnTo>
                  <a:lnTo>
                    <a:pt x="283" y="590"/>
                  </a:lnTo>
                  <a:lnTo>
                    <a:pt x="291" y="584"/>
                  </a:lnTo>
                  <a:lnTo>
                    <a:pt x="297" y="577"/>
                  </a:lnTo>
                  <a:lnTo>
                    <a:pt x="303" y="570"/>
                  </a:lnTo>
                  <a:lnTo>
                    <a:pt x="308" y="561"/>
                  </a:lnTo>
                  <a:lnTo>
                    <a:pt x="313" y="552"/>
                  </a:lnTo>
                  <a:lnTo>
                    <a:pt x="317" y="552"/>
                  </a:lnTo>
                  <a:lnTo>
                    <a:pt x="317" y="672"/>
                  </a:lnTo>
                  <a:lnTo>
                    <a:pt x="317" y="683"/>
                  </a:lnTo>
                  <a:lnTo>
                    <a:pt x="316" y="693"/>
                  </a:lnTo>
                  <a:lnTo>
                    <a:pt x="314" y="705"/>
                  </a:lnTo>
                  <a:lnTo>
                    <a:pt x="312" y="714"/>
                  </a:lnTo>
                  <a:lnTo>
                    <a:pt x="310" y="723"/>
                  </a:lnTo>
                  <a:lnTo>
                    <a:pt x="307" y="732"/>
                  </a:lnTo>
                  <a:lnTo>
                    <a:pt x="304" y="740"/>
                  </a:lnTo>
                  <a:lnTo>
                    <a:pt x="300" y="747"/>
                  </a:lnTo>
                  <a:lnTo>
                    <a:pt x="296" y="753"/>
                  </a:lnTo>
                  <a:lnTo>
                    <a:pt x="292" y="758"/>
                  </a:lnTo>
                  <a:lnTo>
                    <a:pt x="287" y="764"/>
                  </a:lnTo>
                  <a:lnTo>
                    <a:pt x="280" y="768"/>
                  </a:lnTo>
                  <a:lnTo>
                    <a:pt x="274" y="771"/>
                  </a:lnTo>
                  <a:lnTo>
                    <a:pt x="268" y="773"/>
                  </a:lnTo>
                  <a:lnTo>
                    <a:pt x="260" y="774"/>
                  </a:lnTo>
                  <a:lnTo>
                    <a:pt x="252" y="775"/>
                  </a:lnTo>
                  <a:lnTo>
                    <a:pt x="242" y="774"/>
                  </a:lnTo>
                  <a:lnTo>
                    <a:pt x="234" y="773"/>
                  </a:lnTo>
                  <a:lnTo>
                    <a:pt x="225" y="771"/>
                  </a:lnTo>
                  <a:lnTo>
                    <a:pt x="217" y="769"/>
                  </a:lnTo>
                  <a:lnTo>
                    <a:pt x="210" y="765"/>
                  </a:lnTo>
                  <a:lnTo>
                    <a:pt x="204" y="760"/>
                  </a:lnTo>
                  <a:lnTo>
                    <a:pt x="199" y="755"/>
                  </a:lnTo>
                  <a:lnTo>
                    <a:pt x="195" y="750"/>
                  </a:lnTo>
                  <a:lnTo>
                    <a:pt x="190" y="744"/>
                  </a:lnTo>
                  <a:lnTo>
                    <a:pt x="187" y="738"/>
                  </a:lnTo>
                  <a:lnTo>
                    <a:pt x="185" y="731"/>
                  </a:lnTo>
                  <a:lnTo>
                    <a:pt x="183" y="723"/>
                  </a:lnTo>
                  <a:lnTo>
                    <a:pt x="180" y="706"/>
                  </a:lnTo>
                  <a:lnTo>
                    <a:pt x="180" y="687"/>
                  </a:lnTo>
                  <a:lnTo>
                    <a:pt x="10" y="687"/>
                  </a:lnTo>
                  <a:lnTo>
                    <a:pt x="11" y="702"/>
                  </a:lnTo>
                  <a:lnTo>
                    <a:pt x="12" y="714"/>
                  </a:lnTo>
                  <a:lnTo>
                    <a:pt x="14" y="727"/>
                  </a:lnTo>
                  <a:lnTo>
                    <a:pt x="16" y="739"/>
                  </a:lnTo>
                  <a:lnTo>
                    <a:pt x="19" y="750"/>
                  </a:lnTo>
                  <a:lnTo>
                    <a:pt x="23" y="760"/>
                  </a:lnTo>
                  <a:lnTo>
                    <a:pt x="27" y="771"/>
                  </a:lnTo>
                  <a:lnTo>
                    <a:pt x="31" y="780"/>
                  </a:lnTo>
                  <a:lnTo>
                    <a:pt x="36" y="789"/>
                  </a:lnTo>
                  <a:lnTo>
                    <a:pt x="42" y="798"/>
                  </a:lnTo>
                  <a:lnTo>
                    <a:pt x="48" y="805"/>
                  </a:lnTo>
                  <a:lnTo>
                    <a:pt x="54" y="812"/>
                  </a:lnTo>
                  <a:lnTo>
                    <a:pt x="61" y="819"/>
                  </a:lnTo>
                  <a:lnTo>
                    <a:pt x="69" y="825"/>
                  </a:lnTo>
                  <a:lnTo>
                    <a:pt x="77" y="831"/>
                  </a:lnTo>
                  <a:lnTo>
                    <a:pt x="85" y="837"/>
                  </a:lnTo>
                  <a:lnTo>
                    <a:pt x="93" y="841"/>
                  </a:lnTo>
                  <a:lnTo>
                    <a:pt x="102" y="846"/>
                  </a:lnTo>
                  <a:lnTo>
                    <a:pt x="111" y="850"/>
                  </a:lnTo>
                  <a:lnTo>
                    <a:pt x="120" y="853"/>
                  </a:lnTo>
                  <a:lnTo>
                    <a:pt x="141" y="859"/>
                  </a:lnTo>
                  <a:lnTo>
                    <a:pt x="162" y="865"/>
                  </a:lnTo>
                  <a:lnTo>
                    <a:pt x="183" y="868"/>
                  </a:lnTo>
                  <a:lnTo>
                    <a:pt x="206" y="870"/>
                  </a:lnTo>
                  <a:lnTo>
                    <a:pt x="230" y="871"/>
                  </a:lnTo>
                  <a:lnTo>
                    <a:pt x="254" y="872"/>
                  </a:lnTo>
                  <a:lnTo>
                    <a:pt x="275" y="871"/>
                  </a:lnTo>
                  <a:lnTo>
                    <a:pt x="296" y="870"/>
                  </a:lnTo>
                  <a:lnTo>
                    <a:pt x="314" y="868"/>
                  </a:lnTo>
                  <a:lnTo>
                    <a:pt x="332" y="865"/>
                  </a:lnTo>
                  <a:lnTo>
                    <a:pt x="349" y="860"/>
                  </a:lnTo>
                  <a:lnTo>
                    <a:pt x="364" y="855"/>
                  </a:lnTo>
                  <a:lnTo>
                    <a:pt x="379" y="850"/>
                  </a:lnTo>
                  <a:lnTo>
                    <a:pt x="391" y="845"/>
                  </a:lnTo>
                  <a:lnTo>
                    <a:pt x="403" y="838"/>
                  </a:lnTo>
                  <a:lnTo>
                    <a:pt x="415" y="832"/>
                  </a:lnTo>
                  <a:lnTo>
                    <a:pt x="424" y="823"/>
                  </a:lnTo>
                  <a:lnTo>
                    <a:pt x="433" y="816"/>
                  </a:lnTo>
                  <a:lnTo>
                    <a:pt x="442" y="808"/>
                  </a:lnTo>
                  <a:lnTo>
                    <a:pt x="449" y="800"/>
                  </a:lnTo>
                  <a:lnTo>
                    <a:pt x="456" y="790"/>
                  </a:lnTo>
                  <a:lnTo>
                    <a:pt x="461" y="782"/>
                  </a:lnTo>
                  <a:lnTo>
                    <a:pt x="466" y="773"/>
                  </a:lnTo>
                  <a:lnTo>
                    <a:pt x="471" y="764"/>
                  </a:lnTo>
                  <a:lnTo>
                    <a:pt x="475" y="754"/>
                  </a:lnTo>
                  <a:lnTo>
                    <a:pt x="478" y="745"/>
                  </a:lnTo>
                  <a:lnTo>
                    <a:pt x="483" y="727"/>
                  </a:lnTo>
                  <a:lnTo>
                    <a:pt x="487" y="711"/>
                  </a:lnTo>
                  <a:lnTo>
                    <a:pt x="490" y="681"/>
                  </a:lnTo>
                  <a:lnTo>
                    <a:pt x="490" y="659"/>
                  </a:lnTo>
                  <a:lnTo>
                    <a:pt x="490" y="13"/>
                  </a:lnTo>
                  <a:lnTo>
                    <a:pt x="325" y="13"/>
                  </a:lnTo>
                  <a:close/>
                </a:path>
              </a:pathLst>
            </a:custGeom>
            <a:solidFill>
              <a:srgbClr val="FFFFFF"/>
            </a:solidFill>
            <a:ln w="9525">
              <a:noFill/>
              <a:round/>
              <a:headEnd/>
              <a:tailEnd/>
            </a:ln>
          </p:spPr>
          <p:txBody>
            <a:bodyPr/>
            <a:lstStyle/>
            <a:p>
              <a:endParaRPr lang="en-US"/>
            </a:p>
          </p:txBody>
        </p:sp>
        <p:sp>
          <p:nvSpPr>
            <p:cNvPr id="409626" name="Freeform 26"/>
            <p:cNvSpPr>
              <a:spLocks noEditPoints="1"/>
            </p:cNvSpPr>
            <p:nvPr userDrawn="1"/>
          </p:nvSpPr>
          <p:spPr bwMode="auto">
            <a:xfrm>
              <a:off x="3810" y="4107"/>
              <a:ext cx="15" cy="73"/>
            </a:xfrm>
            <a:custGeom>
              <a:avLst/>
              <a:gdLst/>
              <a:ahLst/>
              <a:cxnLst>
                <a:cxn ang="0">
                  <a:pos x="174" y="887"/>
                </a:cxn>
                <a:cxn ang="0">
                  <a:pos x="0" y="887"/>
                </a:cxn>
                <a:cxn ang="0">
                  <a:pos x="0" y="266"/>
                </a:cxn>
                <a:cxn ang="0">
                  <a:pos x="174" y="266"/>
                </a:cxn>
                <a:cxn ang="0">
                  <a:pos x="174" y="887"/>
                </a:cxn>
                <a:cxn ang="0">
                  <a:pos x="174" y="0"/>
                </a:cxn>
                <a:cxn ang="0">
                  <a:pos x="174" y="136"/>
                </a:cxn>
                <a:cxn ang="0">
                  <a:pos x="0" y="136"/>
                </a:cxn>
                <a:cxn ang="0">
                  <a:pos x="0" y="0"/>
                </a:cxn>
                <a:cxn ang="0">
                  <a:pos x="174" y="0"/>
                </a:cxn>
              </a:cxnLst>
              <a:rect l="0" t="0" r="r" b="b"/>
              <a:pathLst>
                <a:path w="174" h="887">
                  <a:moveTo>
                    <a:pt x="174" y="887"/>
                  </a:moveTo>
                  <a:lnTo>
                    <a:pt x="0" y="887"/>
                  </a:lnTo>
                  <a:lnTo>
                    <a:pt x="0" y="266"/>
                  </a:lnTo>
                  <a:lnTo>
                    <a:pt x="174" y="266"/>
                  </a:lnTo>
                  <a:lnTo>
                    <a:pt x="174" y="887"/>
                  </a:lnTo>
                  <a:close/>
                  <a:moveTo>
                    <a:pt x="174" y="0"/>
                  </a:moveTo>
                  <a:lnTo>
                    <a:pt x="174" y="136"/>
                  </a:lnTo>
                  <a:lnTo>
                    <a:pt x="0" y="136"/>
                  </a:lnTo>
                  <a:lnTo>
                    <a:pt x="0" y="0"/>
                  </a:lnTo>
                  <a:lnTo>
                    <a:pt x="174" y="0"/>
                  </a:lnTo>
                  <a:close/>
                </a:path>
              </a:pathLst>
            </a:custGeom>
            <a:solidFill>
              <a:srgbClr val="FFFFFF"/>
            </a:solidFill>
            <a:ln w="9525">
              <a:noFill/>
              <a:round/>
              <a:headEnd/>
              <a:tailEnd/>
            </a:ln>
          </p:spPr>
          <p:txBody>
            <a:bodyPr/>
            <a:lstStyle/>
            <a:p>
              <a:endParaRPr lang="en-US"/>
            </a:p>
          </p:txBody>
        </p:sp>
        <p:sp>
          <p:nvSpPr>
            <p:cNvPr id="409627" name="Freeform 27"/>
            <p:cNvSpPr>
              <a:spLocks noEditPoints="1"/>
            </p:cNvSpPr>
            <p:nvPr userDrawn="1"/>
          </p:nvSpPr>
          <p:spPr bwMode="auto">
            <a:xfrm>
              <a:off x="3836" y="4128"/>
              <a:ext cx="42" cy="53"/>
            </a:xfrm>
            <a:custGeom>
              <a:avLst/>
              <a:gdLst/>
              <a:ahLst/>
              <a:cxnLst>
                <a:cxn ang="0">
                  <a:pos x="332" y="205"/>
                </a:cxn>
                <a:cxn ang="0">
                  <a:pos x="328" y="169"/>
                </a:cxn>
                <a:cxn ang="0">
                  <a:pos x="314" y="138"/>
                </a:cxn>
                <a:cxn ang="0">
                  <a:pos x="292" y="116"/>
                </a:cxn>
                <a:cxn ang="0">
                  <a:pos x="253" y="108"/>
                </a:cxn>
                <a:cxn ang="0">
                  <a:pos x="233" y="110"/>
                </a:cxn>
                <a:cxn ang="0">
                  <a:pos x="216" y="117"/>
                </a:cxn>
                <a:cxn ang="0">
                  <a:pos x="200" y="131"/>
                </a:cxn>
                <a:cxn ang="0">
                  <a:pos x="184" y="161"/>
                </a:cxn>
                <a:cxn ang="0">
                  <a:pos x="177" y="196"/>
                </a:cxn>
                <a:cxn ang="0">
                  <a:pos x="175" y="254"/>
                </a:cxn>
                <a:cxn ang="0">
                  <a:pos x="175" y="380"/>
                </a:cxn>
                <a:cxn ang="0">
                  <a:pos x="179" y="442"/>
                </a:cxn>
                <a:cxn ang="0">
                  <a:pos x="189" y="484"/>
                </a:cxn>
                <a:cxn ang="0">
                  <a:pos x="209" y="517"/>
                </a:cxn>
                <a:cxn ang="0">
                  <a:pos x="222" y="527"/>
                </a:cxn>
                <a:cxn ang="0">
                  <a:pos x="240" y="533"/>
                </a:cxn>
                <a:cxn ang="0">
                  <a:pos x="265" y="535"/>
                </a:cxn>
                <a:cxn ang="0">
                  <a:pos x="291" y="525"/>
                </a:cxn>
                <a:cxn ang="0">
                  <a:pos x="309" y="507"/>
                </a:cxn>
                <a:cxn ang="0">
                  <a:pos x="321" y="482"/>
                </a:cxn>
                <a:cxn ang="0">
                  <a:pos x="327" y="444"/>
                </a:cxn>
                <a:cxn ang="0">
                  <a:pos x="501" y="449"/>
                </a:cxn>
                <a:cxn ang="0">
                  <a:pos x="492" y="495"/>
                </a:cxn>
                <a:cxn ang="0">
                  <a:pos x="481" y="526"/>
                </a:cxn>
                <a:cxn ang="0">
                  <a:pos x="464" y="554"/>
                </a:cxn>
                <a:cxn ang="0">
                  <a:pos x="445" y="578"/>
                </a:cxn>
                <a:cxn ang="0">
                  <a:pos x="421" y="600"/>
                </a:cxn>
                <a:cxn ang="0">
                  <a:pos x="393" y="616"/>
                </a:cxn>
                <a:cxn ang="0">
                  <a:pos x="360" y="629"/>
                </a:cxn>
                <a:cxn ang="0">
                  <a:pos x="324" y="640"/>
                </a:cxn>
                <a:cxn ang="0">
                  <a:pos x="283" y="645"/>
                </a:cxn>
                <a:cxn ang="0">
                  <a:pos x="233" y="645"/>
                </a:cxn>
                <a:cxn ang="0">
                  <a:pos x="178" y="640"/>
                </a:cxn>
                <a:cxn ang="0">
                  <a:pos x="132" y="627"/>
                </a:cxn>
                <a:cxn ang="0">
                  <a:pos x="95" y="608"/>
                </a:cxn>
                <a:cxn ang="0">
                  <a:pos x="65" y="583"/>
                </a:cxn>
                <a:cxn ang="0">
                  <a:pos x="43" y="553"/>
                </a:cxn>
                <a:cxn ang="0">
                  <a:pos x="25" y="518"/>
                </a:cxn>
                <a:cxn ang="0">
                  <a:pos x="14" y="478"/>
                </a:cxn>
                <a:cxn ang="0">
                  <a:pos x="4" y="418"/>
                </a:cxn>
                <a:cxn ang="0">
                  <a:pos x="0" y="315"/>
                </a:cxn>
                <a:cxn ang="0">
                  <a:pos x="3" y="223"/>
                </a:cxn>
                <a:cxn ang="0">
                  <a:pos x="13" y="167"/>
                </a:cxn>
                <a:cxn ang="0">
                  <a:pos x="24" y="129"/>
                </a:cxn>
                <a:cxn ang="0">
                  <a:pos x="40" y="94"/>
                </a:cxn>
                <a:cxn ang="0">
                  <a:pos x="63" y="64"/>
                </a:cxn>
                <a:cxn ang="0">
                  <a:pos x="93" y="39"/>
                </a:cxn>
                <a:cxn ang="0">
                  <a:pos x="130" y="20"/>
                </a:cxn>
                <a:cxn ang="0">
                  <a:pos x="177" y="7"/>
                </a:cxn>
                <a:cxn ang="0">
                  <a:pos x="233" y="1"/>
                </a:cxn>
                <a:cxn ang="0">
                  <a:pos x="295" y="2"/>
                </a:cxn>
                <a:cxn ang="0">
                  <a:pos x="348" y="12"/>
                </a:cxn>
                <a:cxn ang="0">
                  <a:pos x="393" y="27"/>
                </a:cxn>
                <a:cxn ang="0">
                  <a:pos x="428" y="50"/>
                </a:cxn>
                <a:cxn ang="0">
                  <a:pos x="456" y="79"/>
                </a:cxn>
                <a:cxn ang="0">
                  <a:pos x="477" y="114"/>
                </a:cxn>
                <a:cxn ang="0">
                  <a:pos x="491" y="153"/>
                </a:cxn>
                <a:cxn ang="0">
                  <a:pos x="500" y="196"/>
                </a:cxn>
                <a:cxn ang="0">
                  <a:pos x="508" y="279"/>
                </a:cxn>
                <a:cxn ang="0">
                  <a:pos x="175" y="351"/>
                </a:cxn>
              </a:cxnLst>
              <a:rect l="0" t="0" r="r" b="b"/>
              <a:pathLst>
                <a:path w="508" h="646">
                  <a:moveTo>
                    <a:pt x="333" y="254"/>
                  </a:moveTo>
                  <a:lnTo>
                    <a:pt x="333" y="230"/>
                  </a:lnTo>
                  <a:lnTo>
                    <a:pt x="332" y="205"/>
                  </a:lnTo>
                  <a:lnTo>
                    <a:pt x="331" y="193"/>
                  </a:lnTo>
                  <a:lnTo>
                    <a:pt x="330" y="181"/>
                  </a:lnTo>
                  <a:lnTo>
                    <a:pt x="328" y="169"/>
                  </a:lnTo>
                  <a:lnTo>
                    <a:pt x="325" y="158"/>
                  </a:lnTo>
                  <a:lnTo>
                    <a:pt x="321" y="148"/>
                  </a:lnTo>
                  <a:lnTo>
                    <a:pt x="314" y="138"/>
                  </a:lnTo>
                  <a:lnTo>
                    <a:pt x="308" y="129"/>
                  </a:lnTo>
                  <a:lnTo>
                    <a:pt x="301" y="122"/>
                  </a:lnTo>
                  <a:lnTo>
                    <a:pt x="292" y="116"/>
                  </a:lnTo>
                  <a:lnTo>
                    <a:pt x="280" y="112"/>
                  </a:lnTo>
                  <a:lnTo>
                    <a:pt x="268" y="109"/>
                  </a:lnTo>
                  <a:lnTo>
                    <a:pt x="253" y="108"/>
                  </a:lnTo>
                  <a:lnTo>
                    <a:pt x="246" y="108"/>
                  </a:lnTo>
                  <a:lnTo>
                    <a:pt x="239" y="109"/>
                  </a:lnTo>
                  <a:lnTo>
                    <a:pt x="233" y="110"/>
                  </a:lnTo>
                  <a:lnTo>
                    <a:pt x="227" y="112"/>
                  </a:lnTo>
                  <a:lnTo>
                    <a:pt x="221" y="114"/>
                  </a:lnTo>
                  <a:lnTo>
                    <a:pt x="216" y="117"/>
                  </a:lnTo>
                  <a:lnTo>
                    <a:pt x="212" y="120"/>
                  </a:lnTo>
                  <a:lnTo>
                    <a:pt x="207" y="123"/>
                  </a:lnTo>
                  <a:lnTo>
                    <a:pt x="200" y="131"/>
                  </a:lnTo>
                  <a:lnTo>
                    <a:pt x="193" y="139"/>
                  </a:lnTo>
                  <a:lnTo>
                    <a:pt x="188" y="150"/>
                  </a:lnTo>
                  <a:lnTo>
                    <a:pt x="184" y="161"/>
                  </a:lnTo>
                  <a:lnTo>
                    <a:pt x="181" y="172"/>
                  </a:lnTo>
                  <a:lnTo>
                    <a:pt x="178" y="185"/>
                  </a:lnTo>
                  <a:lnTo>
                    <a:pt x="177" y="196"/>
                  </a:lnTo>
                  <a:lnTo>
                    <a:pt x="176" y="209"/>
                  </a:lnTo>
                  <a:lnTo>
                    <a:pt x="175" y="232"/>
                  </a:lnTo>
                  <a:lnTo>
                    <a:pt x="175" y="254"/>
                  </a:lnTo>
                  <a:lnTo>
                    <a:pt x="333" y="254"/>
                  </a:lnTo>
                  <a:close/>
                  <a:moveTo>
                    <a:pt x="175" y="351"/>
                  </a:moveTo>
                  <a:lnTo>
                    <a:pt x="175" y="380"/>
                  </a:lnTo>
                  <a:lnTo>
                    <a:pt x="176" y="411"/>
                  </a:lnTo>
                  <a:lnTo>
                    <a:pt x="177" y="426"/>
                  </a:lnTo>
                  <a:lnTo>
                    <a:pt x="179" y="442"/>
                  </a:lnTo>
                  <a:lnTo>
                    <a:pt x="182" y="456"/>
                  </a:lnTo>
                  <a:lnTo>
                    <a:pt x="185" y="471"/>
                  </a:lnTo>
                  <a:lnTo>
                    <a:pt x="189" y="484"/>
                  </a:lnTo>
                  <a:lnTo>
                    <a:pt x="194" y="496"/>
                  </a:lnTo>
                  <a:lnTo>
                    <a:pt x="202" y="508"/>
                  </a:lnTo>
                  <a:lnTo>
                    <a:pt x="209" y="517"/>
                  </a:lnTo>
                  <a:lnTo>
                    <a:pt x="213" y="521"/>
                  </a:lnTo>
                  <a:lnTo>
                    <a:pt x="217" y="524"/>
                  </a:lnTo>
                  <a:lnTo>
                    <a:pt x="222" y="527"/>
                  </a:lnTo>
                  <a:lnTo>
                    <a:pt x="228" y="530"/>
                  </a:lnTo>
                  <a:lnTo>
                    <a:pt x="234" y="532"/>
                  </a:lnTo>
                  <a:lnTo>
                    <a:pt x="240" y="533"/>
                  </a:lnTo>
                  <a:lnTo>
                    <a:pt x="246" y="535"/>
                  </a:lnTo>
                  <a:lnTo>
                    <a:pt x="253" y="536"/>
                  </a:lnTo>
                  <a:lnTo>
                    <a:pt x="265" y="535"/>
                  </a:lnTo>
                  <a:lnTo>
                    <a:pt x="274" y="532"/>
                  </a:lnTo>
                  <a:lnTo>
                    <a:pt x="283" y="529"/>
                  </a:lnTo>
                  <a:lnTo>
                    <a:pt x="291" y="525"/>
                  </a:lnTo>
                  <a:lnTo>
                    <a:pt x="298" y="520"/>
                  </a:lnTo>
                  <a:lnTo>
                    <a:pt x="304" y="514"/>
                  </a:lnTo>
                  <a:lnTo>
                    <a:pt x="309" y="507"/>
                  </a:lnTo>
                  <a:lnTo>
                    <a:pt x="313" y="499"/>
                  </a:lnTo>
                  <a:lnTo>
                    <a:pt x="317" y="491"/>
                  </a:lnTo>
                  <a:lnTo>
                    <a:pt x="321" y="482"/>
                  </a:lnTo>
                  <a:lnTo>
                    <a:pt x="323" y="473"/>
                  </a:lnTo>
                  <a:lnTo>
                    <a:pt x="325" y="463"/>
                  </a:lnTo>
                  <a:lnTo>
                    <a:pt x="327" y="444"/>
                  </a:lnTo>
                  <a:lnTo>
                    <a:pt x="327" y="424"/>
                  </a:lnTo>
                  <a:lnTo>
                    <a:pt x="503" y="424"/>
                  </a:lnTo>
                  <a:lnTo>
                    <a:pt x="501" y="449"/>
                  </a:lnTo>
                  <a:lnTo>
                    <a:pt x="497" y="473"/>
                  </a:lnTo>
                  <a:lnTo>
                    <a:pt x="495" y="484"/>
                  </a:lnTo>
                  <a:lnTo>
                    <a:pt x="492" y="495"/>
                  </a:lnTo>
                  <a:lnTo>
                    <a:pt x="489" y="506"/>
                  </a:lnTo>
                  <a:lnTo>
                    <a:pt x="485" y="516"/>
                  </a:lnTo>
                  <a:lnTo>
                    <a:pt x="481" y="526"/>
                  </a:lnTo>
                  <a:lnTo>
                    <a:pt x="476" y="536"/>
                  </a:lnTo>
                  <a:lnTo>
                    <a:pt x="470" y="545"/>
                  </a:lnTo>
                  <a:lnTo>
                    <a:pt x="464" y="554"/>
                  </a:lnTo>
                  <a:lnTo>
                    <a:pt x="458" y="562"/>
                  </a:lnTo>
                  <a:lnTo>
                    <a:pt x="452" y="571"/>
                  </a:lnTo>
                  <a:lnTo>
                    <a:pt x="445" y="578"/>
                  </a:lnTo>
                  <a:lnTo>
                    <a:pt x="436" y="585"/>
                  </a:lnTo>
                  <a:lnTo>
                    <a:pt x="429" y="592"/>
                  </a:lnTo>
                  <a:lnTo>
                    <a:pt x="421" y="600"/>
                  </a:lnTo>
                  <a:lnTo>
                    <a:pt x="411" y="606"/>
                  </a:lnTo>
                  <a:lnTo>
                    <a:pt x="402" y="611"/>
                  </a:lnTo>
                  <a:lnTo>
                    <a:pt x="393" y="616"/>
                  </a:lnTo>
                  <a:lnTo>
                    <a:pt x="383" y="621"/>
                  </a:lnTo>
                  <a:lnTo>
                    <a:pt x="371" y="626"/>
                  </a:lnTo>
                  <a:lnTo>
                    <a:pt x="360" y="629"/>
                  </a:lnTo>
                  <a:lnTo>
                    <a:pt x="348" y="634"/>
                  </a:lnTo>
                  <a:lnTo>
                    <a:pt x="336" y="637"/>
                  </a:lnTo>
                  <a:lnTo>
                    <a:pt x="324" y="640"/>
                  </a:lnTo>
                  <a:lnTo>
                    <a:pt x="310" y="642"/>
                  </a:lnTo>
                  <a:lnTo>
                    <a:pt x="297" y="644"/>
                  </a:lnTo>
                  <a:lnTo>
                    <a:pt x="283" y="645"/>
                  </a:lnTo>
                  <a:lnTo>
                    <a:pt x="268" y="646"/>
                  </a:lnTo>
                  <a:lnTo>
                    <a:pt x="253" y="646"/>
                  </a:lnTo>
                  <a:lnTo>
                    <a:pt x="233" y="645"/>
                  </a:lnTo>
                  <a:lnTo>
                    <a:pt x="213" y="644"/>
                  </a:lnTo>
                  <a:lnTo>
                    <a:pt x="195" y="642"/>
                  </a:lnTo>
                  <a:lnTo>
                    <a:pt x="178" y="640"/>
                  </a:lnTo>
                  <a:lnTo>
                    <a:pt x="161" y="636"/>
                  </a:lnTo>
                  <a:lnTo>
                    <a:pt x="147" y="631"/>
                  </a:lnTo>
                  <a:lnTo>
                    <a:pt x="132" y="627"/>
                  </a:lnTo>
                  <a:lnTo>
                    <a:pt x="119" y="621"/>
                  </a:lnTo>
                  <a:lnTo>
                    <a:pt x="107" y="615"/>
                  </a:lnTo>
                  <a:lnTo>
                    <a:pt x="95" y="608"/>
                  </a:lnTo>
                  <a:lnTo>
                    <a:pt x="85" y="601"/>
                  </a:lnTo>
                  <a:lnTo>
                    <a:pt x="75" y="592"/>
                  </a:lnTo>
                  <a:lnTo>
                    <a:pt x="65" y="583"/>
                  </a:lnTo>
                  <a:lnTo>
                    <a:pt x="57" y="574"/>
                  </a:lnTo>
                  <a:lnTo>
                    <a:pt x="50" y="563"/>
                  </a:lnTo>
                  <a:lnTo>
                    <a:pt x="43" y="553"/>
                  </a:lnTo>
                  <a:lnTo>
                    <a:pt x="36" y="542"/>
                  </a:lnTo>
                  <a:lnTo>
                    <a:pt x="30" y="530"/>
                  </a:lnTo>
                  <a:lnTo>
                    <a:pt x="25" y="518"/>
                  </a:lnTo>
                  <a:lnTo>
                    <a:pt x="21" y="505"/>
                  </a:lnTo>
                  <a:lnTo>
                    <a:pt x="17" y="491"/>
                  </a:lnTo>
                  <a:lnTo>
                    <a:pt x="14" y="478"/>
                  </a:lnTo>
                  <a:lnTo>
                    <a:pt x="11" y="463"/>
                  </a:lnTo>
                  <a:lnTo>
                    <a:pt x="7" y="449"/>
                  </a:lnTo>
                  <a:lnTo>
                    <a:pt x="4" y="418"/>
                  </a:lnTo>
                  <a:lnTo>
                    <a:pt x="1" y="385"/>
                  </a:lnTo>
                  <a:lnTo>
                    <a:pt x="0" y="351"/>
                  </a:lnTo>
                  <a:lnTo>
                    <a:pt x="0" y="315"/>
                  </a:lnTo>
                  <a:lnTo>
                    <a:pt x="0" y="284"/>
                  </a:lnTo>
                  <a:lnTo>
                    <a:pt x="1" y="253"/>
                  </a:lnTo>
                  <a:lnTo>
                    <a:pt x="3" y="223"/>
                  </a:lnTo>
                  <a:lnTo>
                    <a:pt x="7" y="194"/>
                  </a:lnTo>
                  <a:lnTo>
                    <a:pt x="9" y="181"/>
                  </a:lnTo>
                  <a:lnTo>
                    <a:pt x="13" y="167"/>
                  </a:lnTo>
                  <a:lnTo>
                    <a:pt x="16" y="154"/>
                  </a:lnTo>
                  <a:lnTo>
                    <a:pt x="20" y="142"/>
                  </a:lnTo>
                  <a:lnTo>
                    <a:pt x="24" y="129"/>
                  </a:lnTo>
                  <a:lnTo>
                    <a:pt x="29" y="117"/>
                  </a:lnTo>
                  <a:lnTo>
                    <a:pt x="34" y="105"/>
                  </a:lnTo>
                  <a:lnTo>
                    <a:pt x="40" y="94"/>
                  </a:lnTo>
                  <a:lnTo>
                    <a:pt x="48" y="84"/>
                  </a:lnTo>
                  <a:lnTo>
                    <a:pt x="55" y="73"/>
                  </a:lnTo>
                  <a:lnTo>
                    <a:pt x="63" y="64"/>
                  </a:lnTo>
                  <a:lnTo>
                    <a:pt x="73" y="56"/>
                  </a:lnTo>
                  <a:lnTo>
                    <a:pt x="82" y="48"/>
                  </a:lnTo>
                  <a:lnTo>
                    <a:pt x="93" y="39"/>
                  </a:lnTo>
                  <a:lnTo>
                    <a:pt x="105" y="32"/>
                  </a:lnTo>
                  <a:lnTo>
                    <a:pt x="117" y="26"/>
                  </a:lnTo>
                  <a:lnTo>
                    <a:pt x="130" y="20"/>
                  </a:lnTo>
                  <a:lnTo>
                    <a:pt x="145" y="16"/>
                  </a:lnTo>
                  <a:lnTo>
                    <a:pt x="160" y="11"/>
                  </a:lnTo>
                  <a:lnTo>
                    <a:pt x="177" y="7"/>
                  </a:lnTo>
                  <a:lnTo>
                    <a:pt x="194" y="4"/>
                  </a:lnTo>
                  <a:lnTo>
                    <a:pt x="213" y="2"/>
                  </a:lnTo>
                  <a:lnTo>
                    <a:pt x="233" y="1"/>
                  </a:lnTo>
                  <a:lnTo>
                    <a:pt x="253" y="0"/>
                  </a:lnTo>
                  <a:lnTo>
                    <a:pt x="275" y="1"/>
                  </a:lnTo>
                  <a:lnTo>
                    <a:pt x="295" y="2"/>
                  </a:lnTo>
                  <a:lnTo>
                    <a:pt x="313" y="4"/>
                  </a:lnTo>
                  <a:lnTo>
                    <a:pt x="332" y="7"/>
                  </a:lnTo>
                  <a:lnTo>
                    <a:pt x="348" y="12"/>
                  </a:lnTo>
                  <a:lnTo>
                    <a:pt x="364" y="16"/>
                  </a:lnTo>
                  <a:lnTo>
                    <a:pt x="378" y="21"/>
                  </a:lnTo>
                  <a:lnTo>
                    <a:pt x="393" y="27"/>
                  </a:lnTo>
                  <a:lnTo>
                    <a:pt x="405" y="34"/>
                  </a:lnTo>
                  <a:lnTo>
                    <a:pt x="417" y="41"/>
                  </a:lnTo>
                  <a:lnTo>
                    <a:pt x="428" y="50"/>
                  </a:lnTo>
                  <a:lnTo>
                    <a:pt x="438" y="59"/>
                  </a:lnTo>
                  <a:lnTo>
                    <a:pt x="447" y="68"/>
                  </a:lnTo>
                  <a:lnTo>
                    <a:pt x="456" y="79"/>
                  </a:lnTo>
                  <a:lnTo>
                    <a:pt x="463" y="90"/>
                  </a:lnTo>
                  <a:lnTo>
                    <a:pt x="470" y="101"/>
                  </a:lnTo>
                  <a:lnTo>
                    <a:pt x="477" y="114"/>
                  </a:lnTo>
                  <a:lnTo>
                    <a:pt x="482" y="126"/>
                  </a:lnTo>
                  <a:lnTo>
                    <a:pt x="487" y="139"/>
                  </a:lnTo>
                  <a:lnTo>
                    <a:pt x="491" y="153"/>
                  </a:lnTo>
                  <a:lnTo>
                    <a:pt x="494" y="167"/>
                  </a:lnTo>
                  <a:lnTo>
                    <a:pt x="497" y="182"/>
                  </a:lnTo>
                  <a:lnTo>
                    <a:pt x="500" y="196"/>
                  </a:lnTo>
                  <a:lnTo>
                    <a:pt x="502" y="212"/>
                  </a:lnTo>
                  <a:lnTo>
                    <a:pt x="506" y="245"/>
                  </a:lnTo>
                  <a:lnTo>
                    <a:pt x="508" y="279"/>
                  </a:lnTo>
                  <a:lnTo>
                    <a:pt x="508" y="314"/>
                  </a:lnTo>
                  <a:lnTo>
                    <a:pt x="507" y="351"/>
                  </a:lnTo>
                  <a:lnTo>
                    <a:pt x="175" y="351"/>
                  </a:lnTo>
                  <a:close/>
                </a:path>
              </a:pathLst>
            </a:custGeom>
            <a:solidFill>
              <a:srgbClr val="FFFFFF"/>
            </a:solidFill>
            <a:ln w="9525">
              <a:noFill/>
              <a:round/>
              <a:headEnd/>
              <a:tailEnd/>
            </a:ln>
          </p:spPr>
          <p:txBody>
            <a:bodyPr/>
            <a:lstStyle/>
            <a:p>
              <a:endParaRPr lang="en-US"/>
            </a:p>
          </p:txBody>
        </p:sp>
        <p:sp>
          <p:nvSpPr>
            <p:cNvPr id="409628" name="Freeform 28"/>
            <p:cNvSpPr>
              <a:spLocks/>
            </p:cNvSpPr>
            <p:nvPr userDrawn="1"/>
          </p:nvSpPr>
          <p:spPr bwMode="auto">
            <a:xfrm>
              <a:off x="3885" y="4128"/>
              <a:ext cx="40" cy="53"/>
            </a:xfrm>
            <a:custGeom>
              <a:avLst/>
              <a:gdLst/>
              <a:ahLst/>
              <a:cxnLst>
                <a:cxn ang="0">
                  <a:pos x="172" y="484"/>
                </a:cxn>
                <a:cxn ang="0">
                  <a:pos x="183" y="516"/>
                </a:cxn>
                <a:cxn ang="0">
                  <a:pos x="209" y="535"/>
                </a:cxn>
                <a:cxn ang="0">
                  <a:pos x="249" y="539"/>
                </a:cxn>
                <a:cxn ang="0">
                  <a:pos x="272" y="532"/>
                </a:cxn>
                <a:cxn ang="0">
                  <a:pos x="291" y="518"/>
                </a:cxn>
                <a:cxn ang="0">
                  <a:pos x="303" y="496"/>
                </a:cxn>
                <a:cxn ang="0">
                  <a:pos x="305" y="463"/>
                </a:cxn>
                <a:cxn ang="0">
                  <a:pos x="286" y="423"/>
                </a:cxn>
                <a:cxn ang="0">
                  <a:pos x="235" y="387"/>
                </a:cxn>
                <a:cxn ang="0">
                  <a:pos x="125" y="336"/>
                </a:cxn>
                <a:cxn ang="0">
                  <a:pos x="59" y="297"/>
                </a:cxn>
                <a:cxn ang="0">
                  <a:pos x="21" y="253"/>
                </a:cxn>
                <a:cxn ang="0">
                  <a:pos x="2" y="193"/>
                </a:cxn>
                <a:cxn ang="0">
                  <a:pos x="4" y="139"/>
                </a:cxn>
                <a:cxn ang="0">
                  <a:pos x="18" y="100"/>
                </a:cxn>
                <a:cxn ang="0">
                  <a:pos x="42" y="68"/>
                </a:cxn>
                <a:cxn ang="0">
                  <a:pos x="73" y="43"/>
                </a:cxn>
                <a:cxn ang="0">
                  <a:pos x="139" y="15"/>
                </a:cxn>
                <a:cxn ang="0">
                  <a:pos x="225" y="1"/>
                </a:cxn>
                <a:cxn ang="0">
                  <a:pos x="311" y="6"/>
                </a:cxn>
                <a:cxn ang="0">
                  <a:pos x="386" y="35"/>
                </a:cxn>
                <a:cxn ang="0">
                  <a:pos x="422" y="65"/>
                </a:cxn>
                <a:cxn ang="0">
                  <a:pos x="444" y="96"/>
                </a:cxn>
                <a:cxn ang="0">
                  <a:pos x="457" y="134"/>
                </a:cxn>
                <a:cxn ang="0">
                  <a:pos x="461" y="179"/>
                </a:cxn>
                <a:cxn ang="0">
                  <a:pos x="290" y="162"/>
                </a:cxn>
                <a:cxn ang="0">
                  <a:pos x="282" y="122"/>
                </a:cxn>
                <a:cxn ang="0">
                  <a:pos x="265" y="104"/>
                </a:cxn>
                <a:cxn ang="0">
                  <a:pos x="230" y="98"/>
                </a:cxn>
                <a:cxn ang="0">
                  <a:pos x="204" y="102"/>
                </a:cxn>
                <a:cxn ang="0">
                  <a:pos x="185" y="116"/>
                </a:cxn>
                <a:cxn ang="0">
                  <a:pos x="174" y="136"/>
                </a:cxn>
                <a:cxn ang="0">
                  <a:pos x="171" y="164"/>
                </a:cxn>
                <a:cxn ang="0">
                  <a:pos x="183" y="196"/>
                </a:cxn>
                <a:cxn ang="0">
                  <a:pos x="219" y="223"/>
                </a:cxn>
                <a:cxn ang="0">
                  <a:pos x="380" y="302"/>
                </a:cxn>
                <a:cxn ang="0">
                  <a:pos x="428" y="341"/>
                </a:cxn>
                <a:cxn ang="0">
                  <a:pos x="462" y="391"/>
                </a:cxn>
                <a:cxn ang="0">
                  <a:pos x="476" y="456"/>
                </a:cxn>
                <a:cxn ang="0">
                  <a:pos x="467" y="514"/>
                </a:cxn>
                <a:cxn ang="0">
                  <a:pos x="451" y="548"/>
                </a:cxn>
                <a:cxn ang="0">
                  <a:pos x="414" y="591"/>
                </a:cxn>
                <a:cxn ang="0">
                  <a:pos x="341" y="631"/>
                </a:cxn>
                <a:cxn ang="0">
                  <a:pos x="243" y="646"/>
                </a:cxn>
                <a:cxn ang="0">
                  <a:pos x="140" y="637"/>
                </a:cxn>
                <a:cxn ang="0">
                  <a:pos x="78" y="616"/>
                </a:cxn>
                <a:cxn ang="0">
                  <a:pos x="46" y="592"/>
                </a:cxn>
                <a:cxn ang="0">
                  <a:pos x="22" y="560"/>
                </a:cxn>
                <a:cxn ang="0">
                  <a:pos x="7" y="518"/>
                </a:cxn>
                <a:cxn ang="0">
                  <a:pos x="0" y="465"/>
                </a:cxn>
              </a:cxnLst>
              <a:rect l="0" t="0" r="r" b="b"/>
              <a:pathLst>
                <a:path w="476" h="646">
                  <a:moveTo>
                    <a:pt x="171" y="434"/>
                  </a:moveTo>
                  <a:lnTo>
                    <a:pt x="170" y="455"/>
                  </a:lnTo>
                  <a:lnTo>
                    <a:pt x="171" y="475"/>
                  </a:lnTo>
                  <a:lnTo>
                    <a:pt x="172" y="484"/>
                  </a:lnTo>
                  <a:lnTo>
                    <a:pt x="174" y="493"/>
                  </a:lnTo>
                  <a:lnTo>
                    <a:pt x="176" y="502"/>
                  </a:lnTo>
                  <a:lnTo>
                    <a:pt x="179" y="509"/>
                  </a:lnTo>
                  <a:lnTo>
                    <a:pt x="183" y="516"/>
                  </a:lnTo>
                  <a:lnTo>
                    <a:pt x="189" y="522"/>
                  </a:lnTo>
                  <a:lnTo>
                    <a:pt x="195" y="527"/>
                  </a:lnTo>
                  <a:lnTo>
                    <a:pt x="201" y="531"/>
                  </a:lnTo>
                  <a:lnTo>
                    <a:pt x="209" y="535"/>
                  </a:lnTo>
                  <a:lnTo>
                    <a:pt x="219" y="537"/>
                  </a:lnTo>
                  <a:lnTo>
                    <a:pt x="230" y="539"/>
                  </a:lnTo>
                  <a:lnTo>
                    <a:pt x="242" y="539"/>
                  </a:lnTo>
                  <a:lnTo>
                    <a:pt x="249" y="539"/>
                  </a:lnTo>
                  <a:lnTo>
                    <a:pt x="255" y="538"/>
                  </a:lnTo>
                  <a:lnTo>
                    <a:pt x="261" y="537"/>
                  </a:lnTo>
                  <a:lnTo>
                    <a:pt x="266" y="535"/>
                  </a:lnTo>
                  <a:lnTo>
                    <a:pt x="272" y="532"/>
                  </a:lnTo>
                  <a:lnTo>
                    <a:pt x="277" y="529"/>
                  </a:lnTo>
                  <a:lnTo>
                    <a:pt x="283" y="526"/>
                  </a:lnTo>
                  <a:lnTo>
                    <a:pt x="287" y="522"/>
                  </a:lnTo>
                  <a:lnTo>
                    <a:pt x="291" y="518"/>
                  </a:lnTo>
                  <a:lnTo>
                    <a:pt x="295" y="514"/>
                  </a:lnTo>
                  <a:lnTo>
                    <a:pt x="298" y="509"/>
                  </a:lnTo>
                  <a:lnTo>
                    <a:pt x="301" y="503"/>
                  </a:lnTo>
                  <a:lnTo>
                    <a:pt x="303" y="496"/>
                  </a:lnTo>
                  <a:lnTo>
                    <a:pt x="304" y="489"/>
                  </a:lnTo>
                  <a:lnTo>
                    <a:pt x="305" y="482"/>
                  </a:lnTo>
                  <a:lnTo>
                    <a:pt x="306" y="475"/>
                  </a:lnTo>
                  <a:lnTo>
                    <a:pt x="305" y="463"/>
                  </a:lnTo>
                  <a:lnTo>
                    <a:pt x="302" y="452"/>
                  </a:lnTo>
                  <a:lnTo>
                    <a:pt x="298" y="442"/>
                  </a:lnTo>
                  <a:lnTo>
                    <a:pt x="293" y="432"/>
                  </a:lnTo>
                  <a:lnTo>
                    <a:pt x="286" y="423"/>
                  </a:lnTo>
                  <a:lnTo>
                    <a:pt x="277" y="415"/>
                  </a:lnTo>
                  <a:lnTo>
                    <a:pt x="268" y="408"/>
                  </a:lnTo>
                  <a:lnTo>
                    <a:pt x="259" y="400"/>
                  </a:lnTo>
                  <a:lnTo>
                    <a:pt x="235" y="387"/>
                  </a:lnTo>
                  <a:lnTo>
                    <a:pt x="209" y="375"/>
                  </a:lnTo>
                  <a:lnTo>
                    <a:pt x="181" y="362"/>
                  </a:lnTo>
                  <a:lnTo>
                    <a:pt x="153" y="350"/>
                  </a:lnTo>
                  <a:lnTo>
                    <a:pt x="125" y="336"/>
                  </a:lnTo>
                  <a:lnTo>
                    <a:pt x="98" y="322"/>
                  </a:lnTo>
                  <a:lnTo>
                    <a:pt x="84" y="315"/>
                  </a:lnTo>
                  <a:lnTo>
                    <a:pt x="72" y="306"/>
                  </a:lnTo>
                  <a:lnTo>
                    <a:pt x="59" y="297"/>
                  </a:lnTo>
                  <a:lnTo>
                    <a:pt x="48" y="287"/>
                  </a:lnTo>
                  <a:lnTo>
                    <a:pt x="38" y="277"/>
                  </a:lnTo>
                  <a:lnTo>
                    <a:pt x="28" y="265"/>
                  </a:lnTo>
                  <a:lnTo>
                    <a:pt x="21" y="253"/>
                  </a:lnTo>
                  <a:lnTo>
                    <a:pt x="14" y="240"/>
                  </a:lnTo>
                  <a:lnTo>
                    <a:pt x="8" y="225"/>
                  </a:lnTo>
                  <a:lnTo>
                    <a:pt x="4" y="210"/>
                  </a:lnTo>
                  <a:lnTo>
                    <a:pt x="2" y="193"/>
                  </a:lnTo>
                  <a:lnTo>
                    <a:pt x="0" y="176"/>
                  </a:lnTo>
                  <a:lnTo>
                    <a:pt x="2" y="163"/>
                  </a:lnTo>
                  <a:lnTo>
                    <a:pt x="3" y="151"/>
                  </a:lnTo>
                  <a:lnTo>
                    <a:pt x="4" y="139"/>
                  </a:lnTo>
                  <a:lnTo>
                    <a:pt x="7" y="129"/>
                  </a:lnTo>
                  <a:lnTo>
                    <a:pt x="10" y="119"/>
                  </a:lnTo>
                  <a:lnTo>
                    <a:pt x="14" y="110"/>
                  </a:lnTo>
                  <a:lnTo>
                    <a:pt x="18" y="100"/>
                  </a:lnTo>
                  <a:lnTo>
                    <a:pt x="23" y="91"/>
                  </a:lnTo>
                  <a:lnTo>
                    <a:pt x="28" y="83"/>
                  </a:lnTo>
                  <a:lnTo>
                    <a:pt x="35" y="76"/>
                  </a:lnTo>
                  <a:lnTo>
                    <a:pt x="42" y="68"/>
                  </a:lnTo>
                  <a:lnTo>
                    <a:pt x="49" y="61"/>
                  </a:lnTo>
                  <a:lnTo>
                    <a:pt x="56" y="55"/>
                  </a:lnTo>
                  <a:lnTo>
                    <a:pt x="65" y="49"/>
                  </a:lnTo>
                  <a:lnTo>
                    <a:pt x="73" y="43"/>
                  </a:lnTo>
                  <a:lnTo>
                    <a:pt x="81" y="37"/>
                  </a:lnTo>
                  <a:lnTo>
                    <a:pt x="100" y="28"/>
                  </a:lnTo>
                  <a:lnTo>
                    <a:pt x="119" y="21"/>
                  </a:lnTo>
                  <a:lnTo>
                    <a:pt x="139" y="15"/>
                  </a:lnTo>
                  <a:lnTo>
                    <a:pt x="160" y="10"/>
                  </a:lnTo>
                  <a:lnTo>
                    <a:pt x="181" y="5"/>
                  </a:lnTo>
                  <a:lnTo>
                    <a:pt x="203" y="2"/>
                  </a:lnTo>
                  <a:lnTo>
                    <a:pt x="225" y="1"/>
                  </a:lnTo>
                  <a:lnTo>
                    <a:pt x="245" y="0"/>
                  </a:lnTo>
                  <a:lnTo>
                    <a:pt x="268" y="1"/>
                  </a:lnTo>
                  <a:lnTo>
                    <a:pt x="289" y="3"/>
                  </a:lnTo>
                  <a:lnTo>
                    <a:pt x="311" y="6"/>
                  </a:lnTo>
                  <a:lnTo>
                    <a:pt x="330" y="12"/>
                  </a:lnTo>
                  <a:lnTo>
                    <a:pt x="350" y="18"/>
                  </a:lnTo>
                  <a:lnTo>
                    <a:pt x="368" y="26"/>
                  </a:lnTo>
                  <a:lnTo>
                    <a:pt x="386" y="35"/>
                  </a:lnTo>
                  <a:lnTo>
                    <a:pt x="401" y="46"/>
                  </a:lnTo>
                  <a:lnTo>
                    <a:pt x="409" y="52"/>
                  </a:lnTo>
                  <a:lnTo>
                    <a:pt x="416" y="58"/>
                  </a:lnTo>
                  <a:lnTo>
                    <a:pt x="422" y="65"/>
                  </a:lnTo>
                  <a:lnTo>
                    <a:pt x="428" y="72"/>
                  </a:lnTo>
                  <a:lnTo>
                    <a:pt x="435" y="80"/>
                  </a:lnTo>
                  <a:lnTo>
                    <a:pt x="440" y="88"/>
                  </a:lnTo>
                  <a:lnTo>
                    <a:pt x="444" y="96"/>
                  </a:lnTo>
                  <a:lnTo>
                    <a:pt x="448" y="104"/>
                  </a:lnTo>
                  <a:lnTo>
                    <a:pt x="452" y="114"/>
                  </a:lnTo>
                  <a:lnTo>
                    <a:pt x="455" y="124"/>
                  </a:lnTo>
                  <a:lnTo>
                    <a:pt x="457" y="134"/>
                  </a:lnTo>
                  <a:lnTo>
                    <a:pt x="459" y="145"/>
                  </a:lnTo>
                  <a:lnTo>
                    <a:pt x="461" y="156"/>
                  </a:lnTo>
                  <a:lnTo>
                    <a:pt x="461" y="167"/>
                  </a:lnTo>
                  <a:lnTo>
                    <a:pt x="461" y="179"/>
                  </a:lnTo>
                  <a:lnTo>
                    <a:pt x="461" y="191"/>
                  </a:lnTo>
                  <a:lnTo>
                    <a:pt x="291" y="191"/>
                  </a:lnTo>
                  <a:lnTo>
                    <a:pt x="291" y="176"/>
                  </a:lnTo>
                  <a:lnTo>
                    <a:pt x="290" y="162"/>
                  </a:lnTo>
                  <a:lnTo>
                    <a:pt x="289" y="150"/>
                  </a:lnTo>
                  <a:lnTo>
                    <a:pt x="288" y="139"/>
                  </a:lnTo>
                  <a:lnTo>
                    <a:pt x="285" y="130"/>
                  </a:lnTo>
                  <a:lnTo>
                    <a:pt x="282" y="122"/>
                  </a:lnTo>
                  <a:lnTo>
                    <a:pt x="279" y="116"/>
                  </a:lnTo>
                  <a:lnTo>
                    <a:pt x="274" y="112"/>
                  </a:lnTo>
                  <a:lnTo>
                    <a:pt x="270" y="108"/>
                  </a:lnTo>
                  <a:lnTo>
                    <a:pt x="265" y="104"/>
                  </a:lnTo>
                  <a:lnTo>
                    <a:pt x="260" y="102"/>
                  </a:lnTo>
                  <a:lnTo>
                    <a:pt x="255" y="100"/>
                  </a:lnTo>
                  <a:lnTo>
                    <a:pt x="243" y="98"/>
                  </a:lnTo>
                  <a:lnTo>
                    <a:pt x="230" y="98"/>
                  </a:lnTo>
                  <a:lnTo>
                    <a:pt x="223" y="98"/>
                  </a:lnTo>
                  <a:lnTo>
                    <a:pt x="216" y="99"/>
                  </a:lnTo>
                  <a:lnTo>
                    <a:pt x="210" y="100"/>
                  </a:lnTo>
                  <a:lnTo>
                    <a:pt x="204" y="102"/>
                  </a:lnTo>
                  <a:lnTo>
                    <a:pt x="199" y="104"/>
                  </a:lnTo>
                  <a:lnTo>
                    <a:pt x="194" y="108"/>
                  </a:lnTo>
                  <a:lnTo>
                    <a:pt x="190" y="112"/>
                  </a:lnTo>
                  <a:lnTo>
                    <a:pt x="185" y="116"/>
                  </a:lnTo>
                  <a:lnTo>
                    <a:pt x="182" y="120"/>
                  </a:lnTo>
                  <a:lnTo>
                    <a:pt x="179" y="125"/>
                  </a:lnTo>
                  <a:lnTo>
                    <a:pt x="176" y="130"/>
                  </a:lnTo>
                  <a:lnTo>
                    <a:pt x="174" y="136"/>
                  </a:lnTo>
                  <a:lnTo>
                    <a:pt x="173" y="143"/>
                  </a:lnTo>
                  <a:lnTo>
                    <a:pt x="172" y="150"/>
                  </a:lnTo>
                  <a:lnTo>
                    <a:pt x="171" y="156"/>
                  </a:lnTo>
                  <a:lnTo>
                    <a:pt x="171" y="164"/>
                  </a:lnTo>
                  <a:lnTo>
                    <a:pt x="172" y="174"/>
                  </a:lnTo>
                  <a:lnTo>
                    <a:pt x="174" y="182"/>
                  </a:lnTo>
                  <a:lnTo>
                    <a:pt x="178" y="189"/>
                  </a:lnTo>
                  <a:lnTo>
                    <a:pt x="183" y="196"/>
                  </a:lnTo>
                  <a:lnTo>
                    <a:pt x="191" y="203"/>
                  </a:lnTo>
                  <a:lnTo>
                    <a:pt x="199" y="211"/>
                  </a:lnTo>
                  <a:lnTo>
                    <a:pt x="208" y="217"/>
                  </a:lnTo>
                  <a:lnTo>
                    <a:pt x="219" y="223"/>
                  </a:lnTo>
                  <a:lnTo>
                    <a:pt x="267" y="248"/>
                  </a:lnTo>
                  <a:lnTo>
                    <a:pt x="323" y="273"/>
                  </a:lnTo>
                  <a:lnTo>
                    <a:pt x="352" y="287"/>
                  </a:lnTo>
                  <a:lnTo>
                    <a:pt x="380" y="302"/>
                  </a:lnTo>
                  <a:lnTo>
                    <a:pt x="392" y="311"/>
                  </a:lnTo>
                  <a:lnTo>
                    <a:pt x="406" y="320"/>
                  </a:lnTo>
                  <a:lnTo>
                    <a:pt x="417" y="330"/>
                  </a:lnTo>
                  <a:lnTo>
                    <a:pt x="428" y="341"/>
                  </a:lnTo>
                  <a:lnTo>
                    <a:pt x="439" y="352"/>
                  </a:lnTo>
                  <a:lnTo>
                    <a:pt x="448" y="364"/>
                  </a:lnTo>
                  <a:lnTo>
                    <a:pt x="456" y="377"/>
                  </a:lnTo>
                  <a:lnTo>
                    <a:pt x="462" y="391"/>
                  </a:lnTo>
                  <a:lnTo>
                    <a:pt x="469" y="406"/>
                  </a:lnTo>
                  <a:lnTo>
                    <a:pt x="473" y="421"/>
                  </a:lnTo>
                  <a:lnTo>
                    <a:pt x="475" y="439"/>
                  </a:lnTo>
                  <a:lnTo>
                    <a:pt x="476" y="456"/>
                  </a:lnTo>
                  <a:lnTo>
                    <a:pt x="475" y="477"/>
                  </a:lnTo>
                  <a:lnTo>
                    <a:pt x="472" y="495"/>
                  </a:lnTo>
                  <a:lnTo>
                    <a:pt x="470" y="505"/>
                  </a:lnTo>
                  <a:lnTo>
                    <a:pt x="467" y="514"/>
                  </a:lnTo>
                  <a:lnTo>
                    <a:pt x="464" y="523"/>
                  </a:lnTo>
                  <a:lnTo>
                    <a:pt x="459" y="531"/>
                  </a:lnTo>
                  <a:lnTo>
                    <a:pt x="455" y="540"/>
                  </a:lnTo>
                  <a:lnTo>
                    <a:pt x="451" y="548"/>
                  </a:lnTo>
                  <a:lnTo>
                    <a:pt x="446" y="556"/>
                  </a:lnTo>
                  <a:lnTo>
                    <a:pt x="441" y="563"/>
                  </a:lnTo>
                  <a:lnTo>
                    <a:pt x="427" y="579"/>
                  </a:lnTo>
                  <a:lnTo>
                    <a:pt x="414" y="591"/>
                  </a:lnTo>
                  <a:lnTo>
                    <a:pt x="397" y="604"/>
                  </a:lnTo>
                  <a:lnTo>
                    <a:pt x="380" y="614"/>
                  </a:lnTo>
                  <a:lnTo>
                    <a:pt x="361" y="623"/>
                  </a:lnTo>
                  <a:lnTo>
                    <a:pt x="341" y="631"/>
                  </a:lnTo>
                  <a:lnTo>
                    <a:pt x="318" y="638"/>
                  </a:lnTo>
                  <a:lnTo>
                    <a:pt x="295" y="642"/>
                  </a:lnTo>
                  <a:lnTo>
                    <a:pt x="269" y="645"/>
                  </a:lnTo>
                  <a:lnTo>
                    <a:pt x="243" y="646"/>
                  </a:lnTo>
                  <a:lnTo>
                    <a:pt x="215" y="645"/>
                  </a:lnTo>
                  <a:lnTo>
                    <a:pt x="189" y="644"/>
                  </a:lnTo>
                  <a:lnTo>
                    <a:pt x="164" y="641"/>
                  </a:lnTo>
                  <a:lnTo>
                    <a:pt x="140" y="637"/>
                  </a:lnTo>
                  <a:lnTo>
                    <a:pt x="118" y="631"/>
                  </a:lnTo>
                  <a:lnTo>
                    <a:pt x="98" y="624"/>
                  </a:lnTo>
                  <a:lnTo>
                    <a:pt x="87" y="620"/>
                  </a:lnTo>
                  <a:lnTo>
                    <a:pt x="78" y="616"/>
                  </a:lnTo>
                  <a:lnTo>
                    <a:pt x="70" y="611"/>
                  </a:lnTo>
                  <a:lnTo>
                    <a:pt x="61" y="605"/>
                  </a:lnTo>
                  <a:lnTo>
                    <a:pt x="53" y="598"/>
                  </a:lnTo>
                  <a:lnTo>
                    <a:pt x="46" y="592"/>
                  </a:lnTo>
                  <a:lnTo>
                    <a:pt x="40" y="585"/>
                  </a:lnTo>
                  <a:lnTo>
                    <a:pt x="34" y="578"/>
                  </a:lnTo>
                  <a:lnTo>
                    <a:pt x="27" y="570"/>
                  </a:lnTo>
                  <a:lnTo>
                    <a:pt x="22" y="560"/>
                  </a:lnTo>
                  <a:lnTo>
                    <a:pt x="17" y="551"/>
                  </a:lnTo>
                  <a:lnTo>
                    <a:pt x="13" y="541"/>
                  </a:lnTo>
                  <a:lnTo>
                    <a:pt x="10" y="529"/>
                  </a:lnTo>
                  <a:lnTo>
                    <a:pt x="7" y="518"/>
                  </a:lnTo>
                  <a:lnTo>
                    <a:pt x="4" y="506"/>
                  </a:lnTo>
                  <a:lnTo>
                    <a:pt x="3" y="493"/>
                  </a:lnTo>
                  <a:lnTo>
                    <a:pt x="0" y="480"/>
                  </a:lnTo>
                  <a:lnTo>
                    <a:pt x="0" y="465"/>
                  </a:lnTo>
                  <a:lnTo>
                    <a:pt x="0" y="450"/>
                  </a:lnTo>
                  <a:lnTo>
                    <a:pt x="0" y="434"/>
                  </a:lnTo>
                  <a:lnTo>
                    <a:pt x="171" y="434"/>
                  </a:lnTo>
                  <a:close/>
                </a:path>
              </a:pathLst>
            </a:custGeom>
            <a:solidFill>
              <a:srgbClr val="FFFFFF"/>
            </a:solidFill>
            <a:ln w="9525">
              <a:noFill/>
              <a:round/>
              <a:headEnd/>
              <a:tailEnd/>
            </a:ln>
          </p:spPr>
          <p:txBody>
            <a:bodyPr/>
            <a:lstStyle/>
            <a:p>
              <a:endParaRPr lang="en-US"/>
            </a:p>
          </p:txBody>
        </p:sp>
        <p:sp>
          <p:nvSpPr>
            <p:cNvPr id="409629" name="Freeform 29"/>
            <p:cNvSpPr>
              <a:spLocks/>
            </p:cNvSpPr>
            <p:nvPr userDrawn="1"/>
          </p:nvSpPr>
          <p:spPr bwMode="auto">
            <a:xfrm>
              <a:off x="2873" y="4098"/>
              <a:ext cx="20" cy="20"/>
            </a:xfrm>
            <a:custGeom>
              <a:avLst/>
              <a:gdLst/>
              <a:ahLst/>
              <a:cxnLst>
                <a:cxn ang="0">
                  <a:pos x="240" y="133"/>
                </a:cxn>
                <a:cxn ang="0">
                  <a:pos x="235" y="156"/>
                </a:cxn>
                <a:cxn ang="0">
                  <a:pos x="226" y="178"/>
                </a:cxn>
                <a:cxn ang="0">
                  <a:pos x="214" y="197"/>
                </a:cxn>
                <a:cxn ang="0">
                  <a:pos x="197" y="214"/>
                </a:cxn>
                <a:cxn ang="0">
                  <a:pos x="177" y="226"/>
                </a:cxn>
                <a:cxn ang="0">
                  <a:pos x="156" y="235"/>
                </a:cxn>
                <a:cxn ang="0">
                  <a:pos x="133" y="241"/>
                </a:cxn>
                <a:cxn ang="0">
                  <a:pos x="108" y="241"/>
                </a:cxn>
                <a:cxn ang="0">
                  <a:pos x="84" y="235"/>
                </a:cxn>
                <a:cxn ang="0">
                  <a:pos x="63" y="226"/>
                </a:cxn>
                <a:cxn ang="0">
                  <a:pos x="44" y="214"/>
                </a:cxn>
                <a:cxn ang="0">
                  <a:pos x="28" y="197"/>
                </a:cxn>
                <a:cxn ang="0">
                  <a:pos x="14" y="178"/>
                </a:cxn>
                <a:cxn ang="0">
                  <a:pos x="5" y="156"/>
                </a:cxn>
                <a:cxn ang="0">
                  <a:pos x="1" y="133"/>
                </a:cxn>
                <a:cxn ang="0">
                  <a:pos x="1" y="109"/>
                </a:cxn>
                <a:cxn ang="0">
                  <a:pos x="5" y="85"/>
                </a:cxn>
                <a:cxn ang="0">
                  <a:pos x="14" y="63"/>
                </a:cxn>
                <a:cxn ang="0">
                  <a:pos x="28" y="45"/>
                </a:cxn>
                <a:cxn ang="0">
                  <a:pos x="44" y="28"/>
                </a:cxn>
                <a:cxn ang="0">
                  <a:pos x="63" y="16"/>
                </a:cxn>
                <a:cxn ang="0">
                  <a:pos x="84" y="6"/>
                </a:cxn>
                <a:cxn ang="0">
                  <a:pos x="108" y="1"/>
                </a:cxn>
                <a:cxn ang="0">
                  <a:pos x="133" y="1"/>
                </a:cxn>
                <a:cxn ang="0">
                  <a:pos x="156" y="6"/>
                </a:cxn>
                <a:cxn ang="0">
                  <a:pos x="177" y="16"/>
                </a:cxn>
                <a:cxn ang="0">
                  <a:pos x="197" y="28"/>
                </a:cxn>
                <a:cxn ang="0">
                  <a:pos x="214" y="45"/>
                </a:cxn>
                <a:cxn ang="0">
                  <a:pos x="226" y="63"/>
                </a:cxn>
                <a:cxn ang="0">
                  <a:pos x="235" y="85"/>
                </a:cxn>
                <a:cxn ang="0">
                  <a:pos x="240" y="109"/>
                </a:cxn>
              </a:cxnLst>
              <a:rect l="0" t="0" r="r" b="b"/>
              <a:pathLst>
                <a:path w="240" h="241">
                  <a:moveTo>
                    <a:pt x="240" y="121"/>
                  </a:moveTo>
                  <a:lnTo>
                    <a:pt x="240" y="133"/>
                  </a:lnTo>
                  <a:lnTo>
                    <a:pt x="238" y="145"/>
                  </a:lnTo>
                  <a:lnTo>
                    <a:pt x="235" y="156"/>
                  </a:lnTo>
                  <a:lnTo>
                    <a:pt x="231" y="167"/>
                  </a:lnTo>
                  <a:lnTo>
                    <a:pt x="226" y="178"/>
                  </a:lnTo>
                  <a:lnTo>
                    <a:pt x="220" y="188"/>
                  </a:lnTo>
                  <a:lnTo>
                    <a:pt x="214" y="197"/>
                  </a:lnTo>
                  <a:lnTo>
                    <a:pt x="205" y="205"/>
                  </a:lnTo>
                  <a:lnTo>
                    <a:pt x="197" y="214"/>
                  </a:lnTo>
                  <a:lnTo>
                    <a:pt x="188" y="220"/>
                  </a:lnTo>
                  <a:lnTo>
                    <a:pt x="177" y="226"/>
                  </a:lnTo>
                  <a:lnTo>
                    <a:pt x="167" y="231"/>
                  </a:lnTo>
                  <a:lnTo>
                    <a:pt x="156" y="235"/>
                  </a:lnTo>
                  <a:lnTo>
                    <a:pt x="144" y="238"/>
                  </a:lnTo>
                  <a:lnTo>
                    <a:pt x="133" y="241"/>
                  </a:lnTo>
                  <a:lnTo>
                    <a:pt x="121" y="241"/>
                  </a:lnTo>
                  <a:lnTo>
                    <a:pt x="108" y="241"/>
                  </a:lnTo>
                  <a:lnTo>
                    <a:pt x="96" y="238"/>
                  </a:lnTo>
                  <a:lnTo>
                    <a:pt x="84" y="235"/>
                  </a:lnTo>
                  <a:lnTo>
                    <a:pt x="73" y="231"/>
                  </a:lnTo>
                  <a:lnTo>
                    <a:pt x="63" y="226"/>
                  </a:lnTo>
                  <a:lnTo>
                    <a:pt x="53" y="220"/>
                  </a:lnTo>
                  <a:lnTo>
                    <a:pt x="44" y="214"/>
                  </a:lnTo>
                  <a:lnTo>
                    <a:pt x="35" y="205"/>
                  </a:lnTo>
                  <a:lnTo>
                    <a:pt x="28" y="197"/>
                  </a:lnTo>
                  <a:lnTo>
                    <a:pt x="20" y="188"/>
                  </a:lnTo>
                  <a:lnTo>
                    <a:pt x="14" y="178"/>
                  </a:lnTo>
                  <a:lnTo>
                    <a:pt x="9" y="167"/>
                  </a:lnTo>
                  <a:lnTo>
                    <a:pt x="5" y="156"/>
                  </a:lnTo>
                  <a:lnTo>
                    <a:pt x="3" y="145"/>
                  </a:lnTo>
                  <a:lnTo>
                    <a:pt x="1" y="133"/>
                  </a:lnTo>
                  <a:lnTo>
                    <a:pt x="0" y="121"/>
                  </a:lnTo>
                  <a:lnTo>
                    <a:pt x="1" y="109"/>
                  </a:lnTo>
                  <a:lnTo>
                    <a:pt x="3" y="96"/>
                  </a:lnTo>
                  <a:lnTo>
                    <a:pt x="5" y="85"/>
                  </a:lnTo>
                  <a:lnTo>
                    <a:pt x="9" y="74"/>
                  </a:lnTo>
                  <a:lnTo>
                    <a:pt x="14" y="63"/>
                  </a:lnTo>
                  <a:lnTo>
                    <a:pt x="20" y="54"/>
                  </a:lnTo>
                  <a:lnTo>
                    <a:pt x="28" y="45"/>
                  </a:lnTo>
                  <a:lnTo>
                    <a:pt x="35" y="36"/>
                  </a:lnTo>
                  <a:lnTo>
                    <a:pt x="44" y="28"/>
                  </a:lnTo>
                  <a:lnTo>
                    <a:pt x="53" y="21"/>
                  </a:lnTo>
                  <a:lnTo>
                    <a:pt x="63" y="16"/>
                  </a:lnTo>
                  <a:lnTo>
                    <a:pt x="73" y="11"/>
                  </a:lnTo>
                  <a:lnTo>
                    <a:pt x="84" y="6"/>
                  </a:lnTo>
                  <a:lnTo>
                    <a:pt x="96" y="3"/>
                  </a:lnTo>
                  <a:lnTo>
                    <a:pt x="108" y="1"/>
                  </a:lnTo>
                  <a:lnTo>
                    <a:pt x="121" y="0"/>
                  </a:lnTo>
                  <a:lnTo>
                    <a:pt x="133" y="1"/>
                  </a:lnTo>
                  <a:lnTo>
                    <a:pt x="144" y="3"/>
                  </a:lnTo>
                  <a:lnTo>
                    <a:pt x="156" y="6"/>
                  </a:lnTo>
                  <a:lnTo>
                    <a:pt x="167" y="11"/>
                  </a:lnTo>
                  <a:lnTo>
                    <a:pt x="177" y="16"/>
                  </a:lnTo>
                  <a:lnTo>
                    <a:pt x="188" y="21"/>
                  </a:lnTo>
                  <a:lnTo>
                    <a:pt x="197" y="28"/>
                  </a:lnTo>
                  <a:lnTo>
                    <a:pt x="205" y="36"/>
                  </a:lnTo>
                  <a:lnTo>
                    <a:pt x="214" y="45"/>
                  </a:lnTo>
                  <a:lnTo>
                    <a:pt x="220" y="54"/>
                  </a:lnTo>
                  <a:lnTo>
                    <a:pt x="226" y="63"/>
                  </a:lnTo>
                  <a:lnTo>
                    <a:pt x="231" y="74"/>
                  </a:lnTo>
                  <a:lnTo>
                    <a:pt x="235" y="85"/>
                  </a:lnTo>
                  <a:lnTo>
                    <a:pt x="238" y="96"/>
                  </a:lnTo>
                  <a:lnTo>
                    <a:pt x="240" y="109"/>
                  </a:lnTo>
                  <a:lnTo>
                    <a:pt x="240" y="121"/>
                  </a:lnTo>
                  <a:close/>
                </a:path>
              </a:pathLst>
            </a:custGeom>
            <a:solidFill>
              <a:srgbClr val="FFFFFF"/>
            </a:solidFill>
            <a:ln w="9525">
              <a:noFill/>
              <a:round/>
              <a:headEnd/>
              <a:tailEnd/>
            </a:ln>
          </p:spPr>
          <p:txBody>
            <a:bodyPr/>
            <a:lstStyle/>
            <a:p>
              <a:endParaRPr lang="en-US"/>
            </a:p>
          </p:txBody>
        </p:sp>
        <p:sp>
          <p:nvSpPr>
            <p:cNvPr id="409630" name="Freeform 30"/>
            <p:cNvSpPr>
              <a:spLocks/>
            </p:cNvSpPr>
            <p:nvPr userDrawn="1"/>
          </p:nvSpPr>
          <p:spPr bwMode="auto">
            <a:xfrm>
              <a:off x="2876" y="4072"/>
              <a:ext cx="14" cy="14"/>
            </a:xfrm>
            <a:custGeom>
              <a:avLst/>
              <a:gdLst/>
              <a:ahLst/>
              <a:cxnLst>
                <a:cxn ang="0">
                  <a:pos x="166" y="92"/>
                </a:cxn>
                <a:cxn ang="0">
                  <a:pos x="162" y="107"/>
                </a:cxn>
                <a:cxn ang="0">
                  <a:pos x="156" y="123"/>
                </a:cxn>
                <a:cxn ang="0">
                  <a:pos x="148" y="136"/>
                </a:cxn>
                <a:cxn ang="0">
                  <a:pos x="136" y="147"/>
                </a:cxn>
                <a:cxn ang="0">
                  <a:pos x="123" y="156"/>
                </a:cxn>
                <a:cxn ang="0">
                  <a:pos x="108" y="162"/>
                </a:cxn>
                <a:cxn ang="0">
                  <a:pos x="92" y="165"/>
                </a:cxn>
                <a:cxn ang="0">
                  <a:pos x="74" y="165"/>
                </a:cxn>
                <a:cxn ang="0">
                  <a:pos x="59" y="162"/>
                </a:cxn>
                <a:cxn ang="0">
                  <a:pos x="43" y="156"/>
                </a:cxn>
                <a:cxn ang="0">
                  <a:pos x="30" y="147"/>
                </a:cxn>
                <a:cxn ang="0">
                  <a:pos x="19" y="136"/>
                </a:cxn>
                <a:cxn ang="0">
                  <a:pos x="10" y="123"/>
                </a:cxn>
                <a:cxn ang="0">
                  <a:pos x="4" y="107"/>
                </a:cxn>
                <a:cxn ang="0">
                  <a:pos x="1" y="92"/>
                </a:cxn>
                <a:cxn ang="0">
                  <a:pos x="1" y="74"/>
                </a:cxn>
                <a:cxn ang="0">
                  <a:pos x="4" y="58"/>
                </a:cxn>
                <a:cxn ang="0">
                  <a:pos x="10" y="43"/>
                </a:cxn>
                <a:cxn ang="0">
                  <a:pos x="19" y="30"/>
                </a:cxn>
                <a:cxn ang="0">
                  <a:pos x="30" y="18"/>
                </a:cxn>
                <a:cxn ang="0">
                  <a:pos x="43" y="10"/>
                </a:cxn>
                <a:cxn ang="0">
                  <a:pos x="59" y="4"/>
                </a:cxn>
                <a:cxn ang="0">
                  <a:pos x="74" y="1"/>
                </a:cxn>
                <a:cxn ang="0">
                  <a:pos x="92" y="1"/>
                </a:cxn>
                <a:cxn ang="0">
                  <a:pos x="108" y="4"/>
                </a:cxn>
                <a:cxn ang="0">
                  <a:pos x="123" y="10"/>
                </a:cxn>
                <a:cxn ang="0">
                  <a:pos x="136" y="18"/>
                </a:cxn>
                <a:cxn ang="0">
                  <a:pos x="148" y="30"/>
                </a:cxn>
                <a:cxn ang="0">
                  <a:pos x="156" y="43"/>
                </a:cxn>
                <a:cxn ang="0">
                  <a:pos x="162" y="58"/>
                </a:cxn>
                <a:cxn ang="0">
                  <a:pos x="166" y="74"/>
                </a:cxn>
              </a:cxnLst>
              <a:rect l="0" t="0" r="r" b="b"/>
              <a:pathLst>
                <a:path w="166" h="166">
                  <a:moveTo>
                    <a:pt x="166" y="82"/>
                  </a:moveTo>
                  <a:lnTo>
                    <a:pt x="166" y="92"/>
                  </a:lnTo>
                  <a:lnTo>
                    <a:pt x="164" y="100"/>
                  </a:lnTo>
                  <a:lnTo>
                    <a:pt x="162" y="107"/>
                  </a:lnTo>
                  <a:lnTo>
                    <a:pt x="160" y="115"/>
                  </a:lnTo>
                  <a:lnTo>
                    <a:pt x="156" y="123"/>
                  </a:lnTo>
                  <a:lnTo>
                    <a:pt x="152" y="129"/>
                  </a:lnTo>
                  <a:lnTo>
                    <a:pt x="148" y="136"/>
                  </a:lnTo>
                  <a:lnTo>
                    <a:pt x="142" y="141"/>
                  </a:lnTo>
                  <a:lnTo>
                    <a:pt x="136" y="147"/>
                  </a:lnTo>
                  <a:lnTo>
                    <a:pt x="130" y="152"/>
                  </a:lnTo>
                  <a:lnTo>
                    <a:pt x="123" y="156"/>
                  </a:lnTo>
                  <a:lnTo>
                    <a:pt x="116" y="160"/>
                  </a:lnTo>
                  <a:lnTo>
                    <a:pt x="108" y="162"/>
                  </a:lnTo>
                  <a:lnTo>
                    <a:pt x="100" y="164"/>
                  </a:lnTo>
                  <a:lnTo>
                    <a:pt x="92" y="165"/>
                  </a:lnTo>
                  <a:lnTo>
                    <a:pt x="84" y="166"/>
                  </a:lnTo>
                  <a:lnTo>
                    <a:pt x="74" y="165"/>
                  </a:lnTo>
                  <a:lnTo>
                    <a:pt x="66" y="164"/>
                  </a:lnTo>
                  <a:lnTo>
                    <a:pt x="59" y="162"/>
                  </a:lnTo>
                  <a:lnTo>
                    <a:pt x="50" y="160"/>
                  </a:lnTo>
                  <a:lnTo>
                    <a:pt x="43" y="156"/>
                  </a:lnTo>
                  <a:lnTo>
                    <a:pt x="37" y="152"/>
                  </a:lnTo>
                  <a:lnTo>
                    <a:pt x="30" y="147"/>
                  </a:lnTo>
                  <a:lnTo>
                    <a:pt x="25" y="141"/>
                  </a:lnTo>
                  <a:lnTo>
                    <a:pt x="19" y="136"/>
                  </a:lnTo>
                  <a:lnTo>
                    <a:pt x="14" y="129"/>
                  </a:lnTo>
                  <a:lnTo>
                    <a:pt x="10" y="123"/>
                  </a:lnTo>
                  <a:lnTo>
                    <a:pt x="7" y="115"/>
                  </a:lnTo>
                  <a:lnTo>
                    <a:pt x="4" y="107"/>
                  </a:lnTo>
                  <a:lnTo>
                    <a:pt x="2" y="100"/>
                  </a:lnTo>
                  <a:lnTo>
                    <a:pt x="1" y="92"/>
                  </a:lnTo>
                  <a:lnTo>
                    <a:pt x="0" y="82"/>
                  </a:lnTo>
                  <a:lnTo>
                    <a:pt x="1" y="74"/>
                  </a:lnTo>
                  <a:lnTo>
                    <a:pt x="2" y="66"/>
                  </a:lnTo>
                  <a:lnTo>
                    <a:pt x="4" y="58"/>
                  </a:lnTo>
                  <a:lnTo>
                    <a:pt x="7" y="50"/>
                  </a:lnTo>
                  <a:lnTo>
                    <a:pt x="10" y="43"/>
                  </a:lnTo>
                  <a:lnTo>
                    <a:pt x="14" y="37"/>
                  </a:lnTo>
                  <a:lnTo>
                    <a:pt x="19" y="30"/>
                  </a:lnTo>
                  <a:lnTo>
                    <a:pt x="25" y="25"/>
                  </a:lnTo>
                  <a:lnTo>
                    <a:pt x="30" y="18"/>
                  </a:lnTo>
                  <a:lnTo>
                    <a:pt x="37" y="14"/>
                  </a:lnTo>
                  <a:lnTo>
                    <a:pt x="43" y="10"/>
                  </a:lnTo>
                  <a:lnTo>
                    <a:pt x="50" y="6"/>
                  </a:lnTo>
                  <a:lnTo>
                    <a:pt x="59" y="4"/>
                  </a:lnTo>
                  <a:lnTo>
                    <a:pt x="66" y="2"/>
                  </a:lnTo>
                  <a:lnTo>
                    <a:pt x="74" y="1"/>
                  </a:lnTo>
                  <a:lnTo>
                    <a:pt x="84" y="0"/>
                  </a:lnTo>
                  <a:lnTo>
                    <a:pt x="92" y="1"/>
                  </a:lnTo>
                  <a:lnTo>
                    <a:pt x="100" y="2"/>
                  </a:lnTo>
                  <a:lnTo>
                    <a:pt x="108" y="4"/>
                  </a:lnTo>
                  <a:lnTo>
                    <a:pt x="116" y="6"/>
                  </a:lnTo>
                  <a:lnTo>
                    <a:pt x="123" y="10"/>
                  </a:lnTo>
                  <a:lnTo>
                    <a:pt x="130" y="14"/>
                  </a:lnTo>
                  <a:lnTo>
                    <a:pt x="136" y="18"/>
                  </a:lnTo>
                  <a:lnTo>
                    <a:pt x="142" y="25"/>
                  </a:lnTo>
                  <a:lnTo>
                    <a:pt x="148" y="30"/>
                  </a:lnTo>
                  <a:lnTo>
                    <a:pt x="152" y="37"/>
                  </a:lnTo>
                  <a:lnTo>
                    <a:pt x="156" y="43"/>
                  </a:lnTo>
                  <a:lnTo>
                    <a:pt x="160" y="50"/>
                  </a:lnTo>
                  <a:lnTo>
                    <a:pt x="162" y="58"/>
                  </a:lnTo>
                  <a:lnTo>
                    <a:pt x="164" y="66"/>
                  </a:lnTo>
                  <a:lnTo>
                    <a:pt x="166" y="74"/>
                  </a:lnTo>
                  <a:lnTo>
                    <a:pt x="166" y="82"/>
                  </a:lnTo>
                  <a:close/>
                </a:path>
              </a:pathLst>
            </a:custGeom>
            <a:solidFill>
              <a:srgbClr val="FFFFFF"/>
            </a:solidFill>
            <a:ln w="9525">
              <a:noFill/>
              <a:round/>
              <a:headEnd/>
              <a:tailEnd/>
            </a:ln>
          </p:spPr>
          <p:txBody>
            <a:bodyPr/>
            <a:lstStyle/>
            <a:p>
              <a:endParaRPr lang="en-US"/>
            </a:p>
          </p:txBody>
        </p:sp>
        <p:sp>
          <p:nvSpPr>
            <p:cNvPr id="409631" name="Freeform 31"/>
            <p:cNvSpPr>
              <a:spLocks/>
            </p:cNvSpPr>
            <p:nvPr userDrawn="1"/>
          </p:nvSpPr>
          <p:spPr bwMode="auto">
            <a:xfrm>
              <a:off x="2878" y="4051"/>
              <a:ext cx="9" cy="9"/>
            </a:xfrm>
            <a:custGeom>
              <a:avLst/>
              <a:gdLst/>
              <a:ahLst/>
              <a:cxnLst>
                <a:cxn ang="0">
                  <a:pos x="110" y="55"/>
                </a:cxn>
                <a:cxn ang="0">
                  <a:pos x="110" y="61"/>
                </a:cxn>
                <a:cxn ang="0">
                  <a:pos x="109" y="66"/>
                </a:cxn>
                <a:cxn ang="0">
                  <a:pos x="108" y="71"/>
                </a:cxn>
                <a:cxn ang="0">
                  <a:pos x="106" y="77"/>
                </a:cxn>
                <a:cxn ang="0">
                  <a:pos x="101" y="86"/>
                </a:cxn>
                <a:cxn ang="0">
                  <a:pos x="95" y="94"/>
                </a:cxn>
                <a:cxn ang="0">
                  <a:pos x="87" y="101"/>
                </a:cxn>
                <a:cxn ang="0">
                  <a:pos x="77" y="107"/>
                </a:cxn>
                <a:cxn ang="0">
                  <a:pos x="72" y="109"/>
                </a:cxn>
                <a:cxn ang="0">
                  <a:pos x="66" y="110"/>
                </a:cxn>
                <a:cxn ang="0">
                  <a:pos x="61" y="111"/>
                </a:cxn>
                <a:cxn ang="0">
                  <a:pos x="56" y="111"/>
                </a:cxn>
                <a:cxn ang="0">
                  <a:pos x="49" y="111"/>
                </a:cxn>
                <a:cxn ang="0">
                  <a:pos x="44" y="110"/>
                </a:cxn>
                <a:cxn ang="0">
                  <a:pos x="39" y="109"/>
                </a:cxn>
                <a:cxn ang="0">
                  <a:pos x="34" y="107"/>
                </a:cxn>
                <a:cxn ang="0">
                  <a:pos x="29" y="104"/>
                </a:cxn>
                <a:cxn ang="0">
                  <a:pos x="25" y="101"/>
                </a:cxn>
                <a:cxn ang="0">
                  <a:pos x="20" y="98"/>
                </a:cxn>
                <a:cxn ang="0">
                  <a:pos x="16" y="94"/>
                </a:cxn>
                <a:cxn ang="0">
                  <a:pos x="12" y="90"/>
                </a:cxn>
                <a:cxn ang="0">
                  <a:pos x="9" y="86"/>
                </a:cxn>
                <a:cxn ang="0">
                  <a:pos x="7" y="82"/>
                </a:cxn>
                <a:cxn ang="0">
                  <a:pos x="4" y="77"/>
                </a:cxn>
                <a:cxn ang="0">
                  <a:pos x="3" y="71"/>
                </a:cxn>
                <a:cxn ang="0">
                  <a:pos x="1" y="66"/>
                </a:cxn>
                <a:cxn ang="0">
                  <a:pos x="0" y="61"/>
                </a:cxn>
                <a:cxn ang="0">
                  <a:pos x="0" y="55"/>
                </a:cxn>
                <a:cxn ang="0">
                  <a:pos x="0" y="50"/>
                </a:cxn>
                <a:cxn ang="0">
                  <a:pos x="1" y="45"/>
                </a:cxn>
                <a:cxn ang="0">
                  <a:pos x="3" y="39"/>
                </a:cxn>
                <a:cxn ang="0">
                  <a:pos x="4" y="34"/>
                </a:cxn>
                <a:cxn ang="0">
                  <a:pos x="9" y="25"/>
                </a:cxn>
                <a:cxn ang="0">
                  <a:pos x="16" y="17"/>
                </a:cxn>
                <a:cxn ang="0">
                  <a:pos x="25" y="10"/>
                </a:cxn>
                <a:cxn ang="0">
                  <a:pos x="34" y="4"/>
                </a:cxn>
                <a:cxn ang="0">
                  <a:pos x="39" y="2"/>
                </a:cxn>
                <a:cxn ang="0">
                  <a:pos x="44" y="1"/>
                </a:cxn>
                <a:cxn ang="0">
                  <a:pos x="49" y="0"/>
                </a:cxn>
                <a:cxn ang="0">
                  <a:pos x="56" y="0"/>
                </a:cxn>
                <a:cxn ang="0">
                  <a:pos x="61" y="0"/>
                </a:cxn>
                <a:cxn ang="0">
                  <a:pos x="66" y="1"/>
                </a:cxn>
                <a:cxn ang="0">
                  <a:pos x="72" y="2"/>
                </a:cxn>
                <a:cxn ang="0">
                  <a:pos x="77" y="4"/>
                </a:cxn>
                <a:cxn ang="0">
                  <a:pos x="87" y="10"/>
                </a:cxn>
                <a:cxn ang="0">
                  <a:pos x="95" y="17"/>
                </a:cxn>
                <a:cxn ang="0">
                  <a:pos x="101" y="25"/>
                </a:cxn>
                <a:cxn ang="0">
                  <a:pos x="106" y="34"/>
                </a:cxn>
                <a:cxn ang="0">
                  <a:pos x="108" y="39"/>
                </a:cxn>
                <a:cxn ang="0">
                  <a:pos x="109" y="45"/>
                </a:cxn>
                <a:cxn ang="0">
                  <a:pos x="110" y="50"/>
                </a:cxn>
                <a:cxn ang="0">
                  <a:pos x="110" y="55"/>
                </a:cxn>
              </a:cxnLst>
              <a:rect l="0" t="0" r="r" b="b"/>
              <a:pathLst>
                <a:path w="110" h="111">
                  <a:moveTo>
                    <a:pt x="110" y="55"/>
                  </a:moveTo>
                  <a:lnTo>
                    <a:pt x="110" y="61"/>
                  </a:lnTo>
                  <a:lnTo>
                    <a:pt x="109" y="66"/>
                  </a:lnTo>
                  <a:lnTo>
                    <a:pt x="108" y="71"/>
                  </a:lnTo>
                  <a:lnTo>
                    <a:pt x="106" y="77"/>
                  </a:lnTo>
                  <a:lnTo>
                    <a:pt x="101" y="86"/>
                  </a:lnTo>
                  <a:lnTo>
                    <a:pt x="95" y="94"/>
                  </a:lnTo>
                  <a:lnTo>
                    <a:pt x="87" y="101"/>
                  </a:lnTo>
                  <a:lnTo>
                    <a:pt x="77" y="107"/>
                  </a:lnTo>
                  <a:lnTo>
                    <a:pt x="72" y="109"/>
                  </a:lnTo>
                  <a:lnTo>
                    <a:pt x="66" y="110"/>
                  </a:lnTo>
                  <a:lnTo>
                    <a:pt x="61" y="111"/>
                  </a:lnTo>
                  <a:lnTo>
                    <a:pt x="56" y="111"/>
                  </a:lnTo>
                  <a:lnTo>
                    <a:pt x="49" y="111"/>
                  </a:lnTo>
                  <a:lnTo>
                    <a:pt x="44" y="110"/>
                  </a:lnTo>
                  <a:lnTo>
                    <a:pt x="39" y="109"/>
                  </a:lnTo>
                  <a:lnTo>
                    <a:pt x="34" y="107"/>
                  </a:lnTo>
                  <a:lnTo>
                    <a:pt x="29" y="104"/>
                  </a:lnTo>
                  <a:lnTo>
                    <a:pt x="25" y="101"/>
                  </a:lnTo>
                  <a:lnTo>
                    <a:pt x="20" y="98"/>
                  </a:lnTo>
                  <a:lnTo>
                    <a:pt x="16" y="94"/>
                  </a:lnTo>
                  <a:lnTo>
                    <a:pt x="12" y="90"/>
                  </a:lnTo>
                  <a:lnTo>
                    <a:pt x="9" y="86"/>
                  </a:lnTo>
                  <a:lnTo>
                    <a:pt x="7" y="82"/>
                  </a:lnTo>
                  <a:lnTo>
                    <a:pt x="4" y="77"/>
                  </a:lnTo>
                  <a:lnTo>
                    <a:pt x="3" y="71"/>
                  </a:lnTo>
                  <a:lnTo>
                    <a:pt x="1" y="66"/>
                  </a:lnTo>
                  <a:lnTo>
                    <a:pt x="0" y="61"/>
                  </a:lnTo>
                  <a:lnTo>
                    <a:pt x="0" y="55"/>
                  </a:lnTo>
                  <a:lnTo>
                    <a:pt x="0" y="50"/>
                  </a:lnTo>
                  <a:lnTo>
                    <a:pt x="1" y="45"/>
                  </a:lnTo>
                  <a:lnTo>
                    <a:pt x="3" y="39"/>
                  </a:lnTo>
                  <a:lnTo>
                    <a:pt x="4" y="34"/>
                  </a:lnTo>
                  <a:lnTo>
                    <a:pt x="9" y="25"/>
                  </a:lnTo>
                  <a:lnTo>
                    <a:pt x="16" y="17"/>
                  </a:lnTo>
                  <a:lnTo>
                    <a:pt x="25" y="10"/>
                  </a:lnTo>
                  <a:lnTo>
                    <a:pt x="34" y="4"/>
                  </a:lnTo>
                  <a:lnTo>
                    <a:pt x="39" y="2"/>
                  </a:lnTo>
                  <a:lnTo>
                    <a:pt x="44" y="1"/>
                  </a:lnTo>
                  <a:lnTo>
                    <a:pt x="49" y="0"/>
                  </a:lnTo>
                  <a:lnTo>
                    <a:pt x="56" y="0"/>
                  </a:lnTo>
                  <a:lnTo>
                    <a:pt x="61" y="0"/>
                  </a:lnTo>
                  <a:lnTo>
                    <a:pt x="66" y="1"/>
                  </a:lnTo>
                  <a:lnTo>
                    <a:pt x="72" y="2"/>
                  </a:lnTo>
                  <a:lnTo>
                    <a:pt x="77" y="4"/>
                  </a:lnTo>
                  <a:lnTo>
                    <a:pt x="87" y="10"/>
                  </a:lnTo>
                  <a:lnTo>
                    <a:pt x="95" y="17"/>
                  </a:lnTo>
                  <a:lnTo>
                    <a:pt x="101" y="25"/>
                  </a:lnTo>
                  <a:lnTo>
                    <a:pt x="106" y="34"/>
                  </a:lnTo>
                  <a:lnTo>
                    <a:pt x="108" y="39"/>
                  </a:lnTo>
                  <a:lnTo>
                    <a:pt x="109" y="45"/>
                  </a:lnTo>
                  <a:lnTo>
                    <a:pt x="110" y="50"/>
                  </a:lnTo>
                  <a:lnTo>
                    <a:pt x="110" y="55"/>
                  </a:lnTo>
                  <a:close/>
                </a:path>
              </a:pathLst>
            </a:custGeom>
            <a:solidFill>
              <a:srgbClr val="FFFFFF"/>
            </a:solidFill>
            <a:ln w="9525">
              <a:noFill/>
              <a:round/>
              <a:headEnd/>
              <a:tailEnd/>
            </a:ln>
          </p:spPr>
          <p:txBody>
            <a:bodyPr/>
            <a:lstStyle/>
            <a:p>
              <a:endParaRPr lang="en-US"/>
            </a:p>
          </p:txBody>
        </p:sp>
        <p:sp>
          <p:nvSpPr>
            <p:cNvPr id="409632" name="Freeform 32"/>
            <p:cNvSpPr>
              <a:spLocks/>
            </p:cNvSpPr>
            <p:nvPr userDrawn="1"/>
          </p:nvSpPr>
          <p:spPr bwMode="auto">
            <a:xfrm>
              <a:off x="2880" y="4033"/>
              <a:ext cx="6" cy="5"/>
            </a:xfrm>
            <a:custGeom>
              <a:avLst/>
              <a:gdLst/>
              <a:ahLst/>
              <a:cxnLst>
                <a:cxn ang="0">
                  <a:pos x="70" y="34"/>
                </a:cxn>
                <a:cxn ang="0">
                  <a:pos x="69" y="42"/>
                </a:cxn>
                <a:cxn ang="0">
                  <a:pos x="67" y="48"/>
                </a:cxn>
                <a:cxn ang="0">
                  <a:pos x="63" y="54"/>
                </a:cxn>
                <a:cxn ang="0">
                  <a:pos x="59" y="58"/>
                </a:cxn>
                <a:cxn ang="0">
                  <a:pos x="54" y="63"/>
                </a:cxn>
                <a:cxn ang="0">
                  <a:pos x="49" y="66"/>
                </a:cxn>
                <a:cxn ang="0">
                  <a:pos x="42" y="69"/>
                </a:cxn>
                <a:cxn ang="0">
                  <a:pos x="36" y="69"/>
                </a:cxn>
                <a:cxn ang="0">
                  <a:pos x="28" y="69"/>
                </a:cxn>
                <a:cxn ang="0">
                  <a:pos x="22" y="66"/>
                </a:cxn>
                <a:cxn ang="0">
                  <a:pos x="16" y="63"/>
                </a:cxn>
                <a:cxn ang="0">
                  <a:pos x="11" y="58"/>
                </a:cxn>
                <a:cxn ang="0">
                  <a:pos x="7" y="54"/>
                </a:cxn>
                <a:cxn ang="0">
                  <a:pos x="3" y="48"/>
                </a:cxn>
                <a:cxn ang="0">
                  <a:pos x="1" y="42"/>
                </a:cxn>
                <a:cxn ang="0">
                  <a:pos x="0" y="34"/>
                </a:cxn>
                <a:cxn ang="0">
                  <a:pos x="1" y="27"/>
                </a:cxn>
                <a:cxn ang="0">
                  <a:pos x="3" y="21"/>
                </a:cxn>
                <a:cxn ang="0">
                  <a:pos x="7" y="15"/>
                </a:cxn>
                <a:cxn ang="0">
                  <a:pos x="11" y="10"/>
                </a:cxn>
                <a:cxn ang="0">
                  <a:pos x="16" y="6"/>
                </a:cxn>
                <a:cxn ang="0">
                  <a:pos x="22" y="3"/>
                </a:cxn>
                <a:cxn ang="0">
                  <a:pos x="28" y="0"/>
                </a:cxn>
                <a:cxn ang="0">
                  <a:pos x="36" y="0"/>
                </a:cxn>
                <a:cxn ang="0">
                  <a:pos x="42" y="0"/>
                </a:cxn>
                <a:cxn ang="0">
                  <a:pos x="49" y="3"/>
                </a:cxn>
                <a:cxn ang="0">
                  <a:pos x="54" y="6"/>
                </a:cxn>
                <a:cxn ang="0">
                  <a:pos x="59" y="10"/>
                </a:cxn>
                <a:cxn ang="0">
                  <a:pos x="63" y="15"/>
                </a:cxn>
                <a:cxn ang="0">
                  <a:pos x="67" y="21"/>
                </a:cxn>
                <a:cxn ang="0">
                  <a:pos x="69" y="27"/>
                </a:cxn>
                <a:cxn ang="0">
                  <a:pos x="70" y="34"/>
                </a:cxn>
              </a:cxnLst>
              <a:rect l="0" t="0" r="r" b="b"/>
              <a:pathLst>
                <a:path w="70" h="69">
                  <a:moveTo>
                    <a:pt x="70" y="34"/>
                  </a:moveTo>
                  <a:lnTo>
                    <a:pt x="69" y="42"/>
                  </a:lnTo>
                  <a:lnTo>
                    <a:pt x="67" y="48"/>
                  </a:lnTo>
                  <a:lnTo>
                    <a:pt x="63" y="54"/>
                  </a:lnTo>
                  <a:lnTo>
                    <a:pt x="59" y="58"/>
                  </a:lnTo>
                  <a:lnTo>
                    <a:pt x="54" y="63"/>
                  </a:lnTo>
                  <a:lnTo>
                    <a:pt x="49" y="66"/>
                  </a:lnTo>
                  <a:lnTo>
                    <a:pt x="42" y="69"/>
                  </a:lnTo>
                  <a:lnTo>
                    <a:pt x="36" y="69"/>
                  </a:lnTo>
                  <a:lnTo>
                    <a:pt x="28" y="69"/>
                  </a:lnTo>
                  <a:lnTo>
                    <a:pt x="22" y="66"/>
                  </a:lnTo>
                  <a:lnTo>
                    <a:pt x="16" y="63"/>
                  </a:lnTo>
                  <a:lnTo>
                    <a:pt x="11" y="58"/>
                  </a:lnTo>
                  <a:lnTo>
                    <a:pt x="7" y="54"/>
                  </a:lnTo>
                  <a:lnTo>
                    <a:pt x="3" y="48"/>
                  </a:lnTo>
                  <a:lnTo>
                    <a:pt x="1" y="42"/>
                  </a:lnTo>
                  <a:lnTo>
                    <a:pt x="0" y="34"/>
                  </a:lnTo>
                  <a:lnTo>
                    <a:pt x="1" y="27"/>
                  </a:lnTo>
                  <a:lnTo>
                    <a:pt x="3" y="21"/>
                  </a:lnTo>
                  <a:lnTo>
                    <a:pt x="7" y="15"/>
                  </a:lnTo>
                  <a:lnTo>
                    <a:pt x="11" y="10"/>
                  </a:lnTo>
                  <a:lnTo>
                    <a:pt x="16" y="6"/>
                  </a:lnTo>
                  <a:lnTo>
                    <a:pt x="22" y="3"/>
                  </a:lnTo>
                  <a:lnTo>
                    <a:pt x="28" y="0"/>
                  </a:lnTo>
                  <a:lnTo>
                    <a:pt x="36" y="0"/>
                  </a:lnTo>
                  <a:lnTo>
                    <a:pt x="42" y="0"/>
                  </a:lnTo>
                  <a:lnTo>
                    <a:pt x="49" y="3"/>
                  </a:lnTo>
                  <a:lnTo>
                    <a:pt x="54" y="6"/>
                  </a:lnTo>
                  <a:lnTo>
                    <a:pt x="59" y="10"/>
                  </a:lnTo>
                  <a:lnTo>
                    <a:pt x="63" y="15"/>
                  </a:lnTo>
                  <a:lnTo>
                    <a:pt x="67" y="21"/>
                  </a:lnTo>
                  <a:lnTo>
                    <a:pt x="69" y="27"/>
                  </a:lnTo>
                  <a:lnTo>
                    <a:pt x="70" y="34"/>
                  </a:lnTo>
                  <a:close/>
                </a:path>
              </a:pathLst>
            </a:custGeom>
            <a:solidFill>
              <a:srgbClr val="FFFFFF"/>
            </a:solidFill>
            <a:ln w="9525">
              <a:noFill/>
              <a:round/>
              <a:headEnd/>
              <a:tailEnd/>
            </a:ln>
          </p:spPr>
          <p:txBody>
            <a:bodyPr/>
            <a:lstStyle/>
            <a:p>
              <a:endParaRPr lang="en-US"/>
            </a:p>
          </p:txBody>
        </p:sp>
        <p:sp>
          <p:nvSpPr>
            <p:cNvPr id="409633" name="Freeform 33"/>
            <p:cNvSpPr>
              <a:spLocks/>
            </p:cNvSpPr>
            <p:nvPr userDrawn="1"/>
          </p:nvSpPr>
          <p:spPr bwMode="auto">
            <a:xfrm>
              <a:off x="2909" y="4133"/>
              <a:ext cx="20" cy="20"/>
            </a:xfrm>
            <a:custGeom>
              <a:avLst/>
              <a:gdLst/>
              <a:ahLst/>
              <a:cxnLst>
                <a:cxn ang="0">
                  <a:pos x="108" y="240"/>
                </a:cxn>
                <a:cxn ang="0">
                  <a:pos x="84" y="236"/>
                </a:cxn>
                <a:cxn ang="0">
                  <a:pos x="64" y="226"/>
                </a:cxn>
                <a:cxn ang="0">
                  <a:pos x="44" y="213"/>
                </a:cxn>
                <a:cxn ang="0">
                  <a:pos x="27" y="197"/>
                </a:cxn>
                <a:cxn ang="0">
                  <a:pos x="14" y="178"/>
                </a:cxn>
                <a:cxn ang="0">
                  <a:pos x="6" y="156"/>
                </a:cxn>
                <a:cxn ang="0">
                  <a:pos x="1" y="132"/>
                </a:cxn>
                <a:cxn ang="0">
                  <a:pos x="1" y="109"/>
                </a:cxn>
                <a:cxn ang="0">
                  <a:pos x="6" y="85"/>
                </a:cxn>
                <a:cxn ang="0">
                  <a:pos x="14" y="63"/>
                </a:cxn>
                <a:cxn ang="0">
                  <a:pos x="27" y="45"/>
                </a:cxn>
                <a:cxn ang="0">
                  <a:pos x="44" y="28"/>
                </a:cxn>
                <a:cxn ang="0">
                  <a:pos x="64" y="15"/>
                </a:cxn>
                <a:cxn ang="0">
                  <a:pos x="84" y="6"/>
                </a:cxn>
                <a:cxn ang="0">
                  <a:pos x="108" y="1"/>
                </a:cxn>
                <a:cxn ang="0">
                  <a:pos x="133" y="1"/>
                </a:cxn>
                <a:cxn ang="0">
                  <a:pos x="157" y="6"/>
                </a:cxn>
                <a:cxn ang="0">
                  <a:pos x="177" y="15"/>
                </a:cxn>
                <a:cxn ang="0">
                  <a:pos x="197" y="28"/>
                </a:cxn>
                <a:cxn ang="0">
                  <a:pos x="214" y="45"/>
                </a:cxn>
                <a:cxn ang="0">
                  <a:pos x="226" y="63"/>
                </a:cxn>
                <a:cxn ang="0">
                  <a:pos x="235" y="85"/>
                </a:cxn>
                <a:cxn ang="0">
                  <a:pos x="240" y="109"/>
                </a:cxn>
                <a:cxn ang="0">
                  <a:pos x="240" y="132"/>
                </a:cxn>
                <a:cxn ang="0">
                  <a:pos x="235" y="156"/>
                </a:cxn>
                <a:cxn ang="0">
                  <a:pos x="226" y="178"/>
                </a:cxn>
                <a:cxn ang="0">
                  <a:pos x="214" y="197"/>
                </a:cxn>
                <a:cxn ang="0">
                  <a:pos x="197" y="213"/>
                </a:cxn>
                <a:cxn ang="0">
                  <a:pos x="177" y="226"/>
                </a:cxn>
                <a:cxn ang="0">
                  <a:pos x="157" y="236"/>
                </a:cxn>
                <a:cxn ang="0">
                  <a:pos x="133" y="240"/>
                </a:cxn>
              </a:cxnLst>
              <a:rect l="0" t="0" r="r" b="b"/>
              <a:pathLst>
                <a:path w="240" h="241">
                  <a:moveTo>
                    <a:pt x="120" y="241"/>
                  </a:moveTo>
                  <a:lnTo>
                    <a:pt x="108" y="240"/>
                  </a:lnTo>
                  <a:lnTo>
                    <a:pt x="97" y="239"/>
                  </a:lnTo>
                  <a:lnTo>
                    <a:pt x="84" y="236"/>
                  </a:lnTo>
                  <a:lnTo>
                    <a:pt x="74" y="231"/>
                  </a:lnTo>
                  <a:lnTo>
                    <a:pt x="64" y="226"/>
                  </a:lnTo>
                  <a:lnTo>
                    <a:pt x="53" y="220"/>
                  </a:lnTo>
                  <a:lnTo>
                    <a:pt x="44" y="213"/>
                  </a:lnTo>
                  <a:lnTo>
                    <a:pt x="36" y="206"/>
                  </a:lnTo>
                  <a:lnTo>
                    <a:pt x="27" y="197"/>
                  </a:lnTo>
                  <a:lnTo>
                    <a:pt x="20" y="188"/>
                  </a:lnTo>
                  <a:lnTo>
                    <a:pt x="14" y="178"/>
                  </a:lnTo>
                  <a:lnTo>
                    <a:pt x="10" y="167"/>
                  </a:lnTo>
                  <a:lnTo>
                    <a:pt x="6" y="156"/>
                  </a:lnTo>
                  <a:lnTo>
                    <a:pt x="3" y="145"/>
                  </a:lnTo>
                  <a:lnTo>
                    <a:pt x="1" y="132"/>
                  </a:lnTo>
                  <a:lnTo>
                    <a:pt x="0" y="120"/>
                  </a:lnTo>
                  <a:lnTo>
                    <a:pt x="1" y="109"/>
                  </a:lnTo>
                  <a:lnTo>
                    <a:pt x="3" y="96"/>
                  </a:lnTo>
                  <a:lnTo>
                    <a:pt x="6" y="85"/>
                  </a:lnTo>
                  <a:lnTo>
                    <a:pt x="10" y="74"/>
                  </a:lnTo>
                  <a:lnTo>
                    <a:pt x="14" y="63"/>
                  </a:lnTo>
                  <a:lnTo>
                    <a:pt x="20" y="53"/>
                  </a:lnTo>
                  <a:lnTo>
                    <a:pt x="27" y="45"/>
                  </a:lnTo>
                  <a:lnTo>
                    <a:pt x="36" y="35"/>
                  </a:lnTo>
                  <a:lnTo>
                    <a:pt x="44" y="28"/>
                  </a:lnTo>
                  <a:lnTo>
                    <a:pt x="53" y="21"/>
                  </a:lnTo>
                  <a:lnTo>
                    <a:pt x="64" y="15"/>
                  </a:lnTo>
                  <a:lnTo>
                    <a:pt x="74" y="10"/>
                  </a:lnTo>
                  <a:lnTo>
                    <a:pt x="84" y="6"/>
                  </a:lnTo>
                  <a:lnTo>
                    <a:pt x="97" y="3"/>
                  </a:lnTo>
                  <a:lnTo>
                    <a:pt x="108" y="1"/>
                  </a:lnTo>
                  <a:lnTo>
                    <a:pt x="120" y="0"/>
                  </a:lnTo>
                  <a:lnTo>
                    <a:pt x="133" y="1"/>
                  </a:lnTo>
                  <a:lnTo>
                    <a:pt x="144" y="3"/>
                  </a:lnTo>
                  <a:lnTo>
                    <a:pt x="157" y="6"/>
                  </a:lnTo>
                  <a:lnTo>
                    <a:pt x="167" y="10"/>
                  </a:lnTo>
                  <a:lnTo>
                    <a:pt x="177" y="15"/>
                  </a:lnTo>
                  <a:lnTo>
                    <a:pt x="188" y="21"/>
                  </a:lnTo>
                  <a:lnTo>
                    <a:pt x="197" y="28"/>
                  </a:lnTo>
                  <a:lnTo>
                    <a:pt x="205" y="35"/>
                  </a:lnTo>
                  <a:lnTo>
                    <a:pt x="214" y="45"/>
                  </a:lnTo>
                  <a:lnTo>
                    <a:pt x="220" y="53"/>
                  </a:lnTo>
                  <a:lnTo>
                    <a:pt x="226" y="63"/>
                  </a:lnTo>
                  <a:lnTo>
                    <a:pt x="231" y="74"/>
                  </a:lnTo>
                  <a:lnTo>
                    <a:pt x="235" y="85"/>
                  </a:lnTo>
                  <a:lnTo>
                    <a:pt x="238" y="96"/>
                  </a:lnTo>
                  <a:lnTo>
                    <a:pt x="240" y="109"/>
                  </a:lnTo>
                  <a:lnTo>
                    <a:pt x="240" y="120"/>
                  </a:lnTo>
                  <a:lnTo>
                    <a:pt x="240" y="132"/>
                  </a:lnTo>
                  <a:lnTo>
                    <a:pt x="238" y="145"/>
                  </a:lnTo>
                  <a:lnTo>
                    <a:pt x="235" y="156"/>
                  </a:lnTo>
                  <a:lnTo>
                    <a:pt x="231" y="167"/>
                  </a:lnTo>
                  <a:lnTo>
                    <a:pt x="226" y="178"/>
                  </a:lnTo>
                  <a:lnTo>
                    <a:pt x="220" y="188"/>
                  </a:lnTo>
                  <a:lnTo>
                    <a:pt x="214" y="197"/>
                  </a:lnTo>
                  <a:lnTo>
                    <a:pt x="205" y="206"/>
                  </a:lnTo>
                  <a:lnTo>
                    <a:pt x="197" y="213"/>
                  </a:lnTo>
                  <a:lnTo>
                    <a:pt x="188" y="220"/>
                  </a:lnTo>
                  <a:lnTo>
                    <a:pt x="177" y="226"/>
                  </a:lnTo>
                  <a:lnTo>
                    <a:pt x="167" y="231"/>
                  </a:lnTo>
                  <a:lnTo>
                    <a:pt x="157" y="236"/>
                  </a:lnTo>
                  <a:lnTo>
                    <a:pt x="144" y="239"/>
                  </a:lnTo>
                  <a:lnTo>
                    <a:pt x="133" y="240"/>
                  </a:lnTo>
                  <a:lnTo>
                    <a:pt x="120" y="241"/>
                  </a:lnTo>
                  <a:close/>
                </a:path>
              </a:pathLst>
            </a:custGeom>
            <a:solidFill>
              <a:srgbClr val="FFFFFF"/>
            </a:solidFill>
            <a:ln w="9525">
              <a:noFill/>
              <a:round/>
              <a:headEnd/>
              <a:tailEnd/>
            </a:ln>
          </p:spPr>
          <p:txBody>
            <a:bodyPr/>
            <a:lstStyle/>
            <a:p>
              <a:endParaRPr lang="en-US"/>
            </a:p>
          </p:txBody>
        </p:sp>
        <p:sp>
          <p:nvSpPr>
            <p:cNvPr id="409634" name="Freeform 34"/>
            <p:cNvSpPr>
              <a:spLocks/>
            </p:cNvSpPr>
            <p:nvPr userDrawn="1"/>
          </p:nvSpPr>
          <p:spPr bwMode="auto">
            <a:xfrm>
              <a:off x="2940" y="4137"/>
              <a:ext cx="14" cy="13"/>
            </a:xfrm>
            <a:custGeom>
              <a:avLst/>
              <a:gdLst/>
              <a:ahLst/>
              <a:cxnLst>
                <a:cxn ang="0">
                  <a:pos x="74" y="166"/>
                </a:cxn>
                <a:cxn ang="0">
                  <a:pos x="58" y="162"/>
                </a:cxn>
                <a:cxn ang="0">
                  <a:pos x="43" y="156"/>
                </a:cxn>
                <a:cxn ang="0">
                  <a:pos x="30" y="147"/>
                </a:cxn>
                <a:cxn ang="0">
                  <a:pos x="19" y="136"/>
                </a:cxn>
                <a:cxn ang="0">
                  <a:pos x="10" y="123"/>
                </a:cxn>
                <a:cxn ang="0">
                  <a:pos x="3" y="108"/>
                </a:cxn>
                <a:cxn ang="0">
                  <a:pos x="0" y="92"/>
                </a:cxn>
                <a:cxn ang="0">
                  <a:pos x="0" y="75"/>
                </a:cxn>
                <a:cxn ang="0">
                  <a:pos x="3" y="59"/>
                </a:cxn>
                <a:cxn ang="0">
                  <a:pos x="10" y="44"/>
                </a:cxn>
                <a:cxn ang="0">
                  <a:pos x="19" y="30"/>
                </a:cxn>
                <a:cxn ang="0">
                  <a:pos x="30" y="20"/>
                </a:cxn>
                <a:cxn ang="0">
                  <a:pos x="43" y="11"/>
                </a:cxn>
                <a:cxn ang="0">
                  <a:pos x="58" y="5"/>
                </a:cxn>
                <a:cxn ang="0">
                  <a:pos x="74" y="2"/>
                </a:cxn>
                <a:cxn ang="0">
                  <a:pos x="92" y="2"/>
                </a:cxn>
                <a:cxn ang="0">
                  <a:pos x="107" y="5"/>
                </a:cxn>
                <a:cxn ang="0">
                  <a:pos x="123" y="11"/>
                </a:cxn>
                <a:cxn ang="0">
                  <a:pos x="136" y="20"/>
                </a:cxn>
                <a:cxn ang="0">
                  <a:pos x="147" y="30"/>
                </a:cxn>
                <a:cxn ang="0">
                  <a:pos x="156" y="44"/>
                </a:cxn>
                <a:cxn ang="0">
                  <a:pos x="162" y="59"/>
                </a:cxn>
                <a:cxn ang="0">
                  <a:pos x="165" y="75"/>
                </a:cxn>
                <a:cxn ang="0">
                  <a:pos x="165" y="92"/>
                </a:cxn>
                <a:cxn ang="0">
                  <a:pos x="162" y="108"/>
                </a:cxn>
                <a:cxn ang="0">
                  <a:pos x="156" y="123"/>
                </a:cxn>
                <a:cxn ang="0">
                  <a:pos x="147" y="136"/>
                </a:cxn>
                <a:cxn ang="0">
                  <a:pos x="136" y="147"/>
                </a:cxn>
                <a:cxn ang="0">
                  <a:pos x="123" y="156"/>
                </a:cxn>
                <a:cxn ang="0">
                  <a:pos x="107" y="162"/>
                </a:cxn>
                <a:cxn ang="0">
                  <a:pos x="92" y="166"/>
                </a:cxn>
              </a:cxnLst>
              <a:rect l="0" t="0" r="r" b="b"/>
              <a:pathLst>
                <a:path w="166" h="167">
                  <a:moveTo>
                    <a:pt x="83" y="167"/>
                  </a:moveTo>
                  <a:lnTo>
                    <a:pt x="74" y="166"/>
                  </a:lnTo>
                  <a:lnTo>
                    <a:pt x="66" y="164"/>
                  </a:lnTo>
                  <a:lnTo>
                    <a:pt x="58" y="162"/>
                  </a:lnTo>
                  <a:lnTo>
                    <a:pt x="51" y="159"/>
                  </a:lnTo>
                  <a:lnTo>
                    <a:pt x="43" y="156"/>
                  </a:lnTo>
                  <a:lnTo>
                    <a:pt x="36" y="152"/>
                  </a:lnTo>
                  <a:lnTo>
                    <a:pt x="30" y="147"/>
                  </a:lnTo>
                  <a:lnTo>
                    <a:pt x="24" y="142"/>
                  </a:lnTo>
                  <a:lnTo>
                    <a:pt x="19" y="136"/>
                  </a:lnTo>
                  <a:lnTo>
                    <a:pt x="14" y="129"/>
                  </a:lnTo>
                  <a:lnTo>
                    <a:pt x="10" y="123"/>
                  </a:lnTo>
                  <a:lnTo>
                    <a:pt x="6" y="116"/>
                  </a:lnTo>
                  <a:lnTo>
                    <a:pt x="3" y="108"/>
                  </a:lnTo>
                  <a:lnTo>
                    <a:pt x="1" y="101"/>
                  </a:lnTo>
                  <a:lnTo>
                    <a:pt x="0" y="92"/>
                  </a:lnTo>
                  <a:lnTo>
                    <a:pt x="0" y="83"/>
                  </a:lnTo>
                  <a:lnTo>
                    <a:pt x="0" y="75"/>
                  </a:lnTo>
                  <a:lnTo>
                    <a:pt x="1" y="66"/>
                  </a:lnTo>
                  <a:lnTo>
                    <a:pt x="3" y="59"/>
                  </a:lnTo>
                  <a:lnTo>
                    <a:pt x="6" y="51"/>
                  </a:lnTo>
                  <a:lnTo>
                    <a:pt x="10" y="44"/>
                  </a:lnTo>
                  <a:lnTo>
                    <a:pt x="14" y="38"/>
                  </a:lnTo>
                  <a:lnTo>
                    <a:pt x="19" y="30"/>
                  </a:lnTo>
                  <a:lnTo>
                    <a:pt x="24" y="25"/>
                  </a:lnTo>
                  <a:lnTo>
                    <a:pt x="30" y="20"/>
                  </a:lnTo>
                  <a:lnTo>
                    <a:pt x="36" y="15"/>
                  </a:lnTo>
                  <a:lnTo>
                    <a:pt x="43" y="11"/>
                  </a:lnTo>
                  <a:lnTo>
                    <a:pt x="51" y="7"/>
                  </a:lnTo>
                  <a:lnTo>
                    <a:pt x="58" y="5"/>
                  </a:lnTo>
                  <a:lnTo>
                    <a:pt x="66" y="3"/>
                  </a:lnTo>
                  <a:lnTo>
                    <a:pt x="74" y="2"/>
                  </a:lnTo>
                  <a:lnTo>
                    <a:pt x="83" y="0"/>
                  </a:lnTo>
                  <a:lnTo>
                    <a:pt x="92" y="2"/>
                  </a:lnTo>
                  <a:lnTo>
                    <a:pt x="100" y="3"/>
                  </a:lnTo>
                  <a:lnTo>
                    <a:pt x="107" y="5"/>
                  </a:lnTo>
                  <a:lnTo>
                    <a:pt x="116" y="7"/>
                  </a:lnTo>
                  <a:lnTo>
                    <a:pt x="123" y="11"/>
                  </a:lnTo>
                  <a:lnTo>
                    <a:pt x="129" y="15"/>
                  </a:lnTo>
                  <a:lnTo>
                    <a:pt x="136" y="20"/>
                  </a:lnTo>
                  <a:lnTo>
                    <a:pt x="142" y="25"/>
                  </a:lnTo>
                  <a:lnTo>
                    <a:pt x="147" y="30"/>
                  </a:lnTo>
                  <a:lnTo>
                    <a:pt x="152" y="38"/>
                  </a:lnTo>
                  <a:lnTo>
                    <a:pt x="156" y="44"/>
                  </a:lnTo>
                  <a:lnTo>
                    <a:pt x="160" y="51"/>
                  </a:lnTo>
                  <a:lnTo>
                    <a:pt x="162" y="59"/>
                  </a:lnTo>
                  <a:lnTo>
                    <a:pt x="164" y="66"/>
                  </a:lnTo>
                  <a:lnTo>
                    <a:pt x="165" y="75"/>
                  </a:lnTo>
                  <a:lnTo>
                    <a:pt x="166" y="83"/>
                  </a:lnTo>
                  <a:lnTo>
                    <a:pt x="165" y="92"/>
                  </a:lnTo>
                  <a:lnTo>
                    <a:pt x="164" y="101"/>
                  </a:lnTo>
                  <a:lnTo>
                    <a:pt x="162" y="108"/>
                  </a:lnTo>
                  <a:lnTo>
                    <a:pt x="160" y="116"/>
                  </a:lnTo>
                  <a:lnTo>
                    <a:pt x="156" y="123"/>
                  </a:lnTo>
                  <a:lnTo>
                    <a:pt x="152" y="129"/>
                  </a:lnTo>
                  <a:lnTo>
                    <a:pt x="147" y="136"/>
                  </a:lnTo>
                  <a:lnTo>
                    <a:pt x="142" y="142"/>
                  </a:lnTo>
                  <a:lnTo>
                    <a:pt x="136" y="147"/>
                  </a:lnTo>
                  <a:lnTo>
                    <a:pt x="129" y="152"/>
                  </a:lnTo>
                  <a:lnTo>
                    <a:pt x="123" y="156"/>
                  </a:lnTo>
                  <a:lnTo>
                    <a:pt x="116" y="159"/>
                  </a:lnTo>
                  <a:lnTo>
                    <a:pt x="107" y="162"/>
                  </a:lnTo>
                  <a:lnTo>
                    <a:pt x="100" y="164"/>
                  </a:lnTo>
                  <a:lnTo>
                    <a:pt x="92" y="166"/>
                  </a:lnTo>
                  <a:lnTo>
                    <a:pt x="83" y="167"/>
                  </a:lnTo>
                  <a:close/>
                </a:path>
              </a:pathLst>
            </a:custGeom>
            <a:solidFill>
              <a:srgbClr val="FFFFFF"/>
            </a:solidFill>
            <a:ln w="9525">
              <a:noFill/>
              <a:round/>
              <a:headEnd/>
              <a:tailEnd/>
            </a:ln>
          </p:spPr>
          <p:txBody>
            <a:bodyPr/>
            <a:lstStyle/>
            <a:p>
              <a:endParaRPr lang="en-US"/>
            </a:p>
          </p:txBody>
        </p:sp>
        <p:sp>
          <p:nvSpPr>
            <p:cNvPr id="409635" name="Freeform 35"/>
            <p:cNvSpPr>
              <a:spLocks/>
            </p:cNvSpPr>
            <p:nvPr userDrawn="1"/>
          </p:nvSpPr>
          <p:spPr bwMode="auto">
            <a:xfrm>
              <a:off x="2966" y="4139"/>
              <a:ext cx="9" cy="9"/>
            </a:xfrm>
            <a:custGeom>
              <a:avLst/>
              <a:gdLst/>
              <a:ahLst/>
              <a:cxnLst>
                <a:cxn ang="0">
                  <a:pos x="55" y="111"/>
                </a:cxn>
                <a:cxn ang="0">
                  <a:pos x="49" y="111"/>
                </a:cxn>
                <a:cxn ang="0">
                  <a:pos x="44" y="110"/>
                </a:cxn>
                <a:cxn ang="0">
                  <a:pos x="38" y="108"/>
                </a:cxn>
                <a:cxn ang="0">
                  <a:pos x="34" y="107"/>
                </a:cxn>
                <a:cxn ang="0">
                  <a:pos x="29" y="103"/>
                </a:cxn>
                <a:cxn ang="0">
                  <a:pos x="24" y="101"/>
                </a:cxn>
                <a:cxn ang="0">
                  <a:pos x="20" y="98"/>
                </a:cxn>
                <a:cxn ang="0">
                  <a:pos x="16" y="94"/>
                </a:cxn>
                <a:cxn ang="0">
                  <a:pos x="12" y="90"/>
                </a:cxn>
                <a:cxn ang="0">
                  <a:pos x="9" y="86"/>
                </a:cxn>
                <a:cxn ang="0">
                  <a:pos x="6" y="82"/>
                </a:cxn>
                <a:cxn ang="0">
                  <a:pos x="4" y="77"/>
                </a:cxn>
                <a:cxn ang="0">
                  <a:pos x="2" y="71"/>
                </a:cxn>
                <a:cxn ang="0">
                  <a:pos x="1" y="66"/>
                </a:cxn>
                <a:cxn ang="0">
                  <a:pos x="0" y="61"/>
                </a:cxn>
                <a:cxn ang="0">
                  <a:pos x="0" y="55"/>
                </a:cxn>
                <a:cxn ang="0">
                  <a:pos x="0" y="50"/>
                </a:cxn>
                <a:cxn ang="0">
                  <a:pos x="1" y="45"/>
                </a:cxn>
                <a:cxn ang="0">
                  <a:pos x="2" y="40"/>
                </a:cxn>
                <a:cxn ang="0">
                  <a:pos x="4" y="34"/>
                </a:cxn>
                <a:cxn ang="0">
                  <a:pos x="6" y="29"/>
                </a:cxn>
                <a:cxn ang="0">
                  <a:pos x="9" y="24"/>
                </a:cxn>
                <a:cxn ang="0">
                  <a:pos x="12" y="20"/>
                </a:cxn>
                <a:cxn ang="0">
                  <a:pos x="16" y="17"/>
                </a:cxn>
                <a:cxn ang="0">
                  <a:pos x="24" y="10"/>
                </a:cxn>
                <a:cxn ang="0">
                  <a:pos x="34" y="4"/>
                </a:cxn>
                <a:cxn ang="0">
                  <a:pos x="38" y="2"/>
                </a:cxn>
                <a:cxn ang="0">
                  <a:pos x="44" y="1"/>
                </a:cxn>
                <a:cxn ang="0">
                  <a:pos x="49" y="0"/>
                </a:cxn>
                <a:cxn ang="0">
                  <a:pos x="55" y="0"/>
                </a:cxn>
                <a:cxn ang="0">
                  <a:pos x="61" y="0"/>
                </a:cxn>
                <a:cxn ang="0">
                  <a:pos x="66" y="1"/>
                </a:cxn>
                <a:cxn ang="0">
                  <a:pos x="71" y="2"/>
                </a:cxn>
                <a:cxn ang="0">
                  <a:pos x="76" y="4"/>
                </a:cxn>
                <a:cxn ang="0">
                  <a:pos x="86" y="10"/>
                </a:cxn>
                <a:cxn ang="0">
                  <a:pos x="94" y="17"/>
                </a:cxn>
                <a:cxn ang="0">
                  <a:pos x="101" y="24"/>
                </a:cxn>
                <a:cxn ang="0">
                  <a:pos x="106" y="34"/>
                </a:cxn>
                <a:cxn ang="0">
                  <a:pos x="108" y="40"/>
                </a:cxn>
                <a:cxn ang="0">
                  <a:pos x="109" y="45"/>
                </a:cxn>
                <a:cxn ang="0">
                  <a:pos x="110" y="50"/>
                </a:cxn>
                <a:cxn ang="0">
                  <a:pos x="110" y="55"/>
                </a:cxn>
                <a:cxn ang="0">
                  <a:pos x="110" y="61"/>
                </a:cxn>
                <a:cxn ang="0">
                  <a:pos x="109" y="66"/>
                </a:cxn>
                <a:cxn ang="0">
                  <a:pos x="108" y="71"/>
                </a:cxn>
                <a:cxn ang="0">
                  <a:pos x="106" y="77"/>
                </a:cxn>
                <a:cxn ang="0">
                  <a:pos x="101" y="86"/>
                </a:cxn>
                <a:cxn ang="0">
                  <a:pos x="94" y="94"/>
                </a:cxn>
                <a:cxn ang="0">
                  <a:pos x="86" y="101"/>
                </a:cxn>
                <a:cxn ang="0">
                  <a:pos x="76" y="107"/>
                </a:cxn>
                <a:cxn ang="0">
                  <a:pos x="71" y="108"/>
                </a:cxn>
                <a:cxn ang="0">
                  <a:pos x="66" y="110"/>
                </a:cxn>
                <a:cxn ang="0">
                  <a:pos x="61" y="111"/>
                </a:cxn>
                <a:cxn ang="0">
                  <a:pos x="55" y="111"/>
                </a:cxn>
              </a:cxnLst>
              <a:rect l="0" t="0" r="r" b="b"/>
              <a:pathLst>
                <a:path w="110" h="111">
                  <a:moveTo>
                    <a:pt x="55" y="111"/>
                  </a:moveTo>
                  <a:lnTo>
                    <a:pt x="49" y="111"/>
                  </a:lnTo>
                  <a:lnTo>
                    <a:pt x="44" y="110"/>
                  </a:lnTo>
                  <a:lnTo>
                    <a:pt x="38" y="108"/>
                  </a:lnTo>
                  <a:lnTo>
                    <a:pt x="34" y="107"/>
                  </a:lnTo>
                  <a:lnTo>
                    <a:pt x="29" y="103"/>
                  </a:lnTo>
                  <a:lnTo>
                    <a:pt x="24" y="101"/>
                  </a:lnTo>
                  <a:lnTo>
                    <a:pt x="20" y="98"/>
                  </a:lnTo>
                  <a:lnTo>
                    <a:pt x="16" y="94"/>
                  </a:lnTo>
                  <a:lnTo>
                    <a:pt x="12" y="90"/>
                  </a:lnTo>
                  <a:lnTo>
                    <a:pt x="9" y="86"/>
                  </a:lnTo>
                  <a:lnTo>
                    <a:pt x="6" y="82"/>
                  </a:lnTo>
                  <a:lnTo>
                    <a:pt x="4" y="77"/>
                  </a:lnTo>
                  <a:lnTo>
                    <a:pt x="2" y="71"/>
                  </a:lnTo>
                  <a:lnTo>
                    <a:pt x="1" y="66"/>
                  </a:lnTo>
                  <a:lnTo>
                    <a:pt x="0" y="61"/>
                  </a:lnTo>
                  <a:lnTo>
                    <a:pt x="0" y="55"/>
                  </a:lnTo>
                  <a:lnTo>
                    <a:pt x="0" y="50"/>
                  </a:lnTo>
                  <a:lnTo>
                    <a:pt x="1" y="45"/>
                  </a:lnTo>
                  <a:lnTo>
                    <a:pt x="2" y="40"/>
                  </a:lnTo>
                  <a:lnTo>
                    <a:pt x="4" y="34"/>
                  </a:lnTo>
                  <a:lnTo>
                    <a:pt x="6" y="29"/>
                  </a:lnTo>
                  <a:lnTo>
                    <a:pt x="9" y="24"/>
                  </a:lnTo>
                  <a:lnTo>
                    <a:pt x="12" y="20"/>
                  </a:lnTo>
                  <a:lnTo>
                    <a:pt x="16" y="17"/>
                  </a:lnTo>
                  <a:lnTo>
                    <a:pt x="24" y="10"/>
                  </a:lnTo>
                  <a:lnTo>
                    <a:pt x="34" y="4"/>
                  </a:lnTo>
                  <a:lnTo>
                    <a:pt x="38" y="2"/>
                  </a:lnTo>
                  <a:lnTo>
                    <a:pt x="44" y="1"/>
                  </a:lnTo>
                  <a:lnTo>
                    <a:pt x="49" y="0"/>
                  </a:lnTo>
                  <a:lnTo>
                    <a:pt x="55" y="0"/>
                  </a:lnTo>
                  <a:lnTo>
                    <a:pt x="61" y="0"/>
                  </a:lnTo>
                  <a:lnTo>
                    <a:pt x="66" y="1"/>
                  </a:lnTo>
                  <a:lnTo>
                    <a:pt x="71" y="2"/>
                  </a:lnTo>
                  <a:lnTo>
                    <a:pt x="76" y="4"/>
                  </a:lnTo>
                  <a:lnTo>
                    <a:pt x="86" y="10"/>
                  </a:lnTo>
                  <a:lnTo>
                    <a:pt x="94" y="17"/>
                  </a:lnTo>
                  <a:lnTo>
                    <a:pt x="101" y="24"/>
                  </a:lnTo>
                  <a:lnTo>
                    <a:pt x="106" y="34"/>
                  </a:lnTo>
                  <a:lnTo>
                    <a:pt x="108" y="40"/>
                  </a:lnTo>
                  <a:lnTo>
                    <a:pt x="109" y="45"/>
                  </a:lnTo>
                  <a:lnTo>
                    <a:pt x="110" y="50"/>
                  </a:lnTo>
                  <a:lnTo>
                    <a:pt x="110" y="55"/>
                  </a:lnTo>
                  <a:lnTo>
                    <a:pt x="110" y="61"/>
                  </a:lnTo>
                  <a:lnTo>
                    <a:pt x="109" y="66"/>
                  </a:lnTo>
                  <a:lnTo>
                    <a:pt x="108" y="71"/>
                  </a:lnTo>
                  <a:lnTo>
                    <a:pt x="106" y="77"/>
                  </a:lnTo>
                  <a:lnTo>
                    <a:pt x="101" y="86"/>
                  </a:lnTo>
                  <a:lnTo>
                    <a:pt x="94" y="94"/>
                  </a:lnTo>
                  <a:lnTo>
                    <a:pt x="86" y="101"/>
                  </a:lnTo>
                  <a:lnTo>
                    <a:pt x="76" y="107"/>
                  </a:lnTo>
                  <a:lnTo>
                    <a:pt x="71" y="108"/>
                  </a:lnTo>
                  <a:lnTo>
                    <a:pt x="66" y="110"/>
                  </a:lnTo>
                  <a:lnTo>
                    <a:pt x="61" y="111"/>
                  </a:lnTo>
                  <a:lnTo>
                    <a:pt x="55" y="111"/>
                  </a:lnTo>
                  <a:close/>
                </a:path>
              </a:pathLst>
            </a:custGeom>
            <a:solidFill>
              <a:srgbClr val="FFFFFF"/>
            </a:solidFill>
            <a:ln w="9525">
              <a:noFill/>
              <a:round/>
              <a:headEnd/>
              <a:tailEnd/>
            </a:ln>
          </p:spPr>
          <p:txBody>
            <a:bodyPr/>
            <a:lstStyle/>
            <a:p>
              <a:endParaRPr lang="en-US"/>
            </a:p>
          </p:txBody>
        </p:sp>
        <p:sp>
          <p:nvSpPr>
            <p:cNvPr id="409636" name="Freeform 36"/>
            <p:cNvSpPr>
              <a:spLocks/>
            </p:cNvSpPr>
            <p:nvPr userDrawn="1"/>
          </p:nvSpPr>
          <p:spPr bwMode="auto">
            <a:xfrm>
              <a:off x="2988" y="4141"/>
              <a:ext cx="6" cy="5"/>
            </a:xfrm>
            <a:custGeom>
              <a:avLst/>
              <a:gdLst/>
              <a:ahLst/>
              <a:cxnLst>
                <a:cxn ang="0">
                  <a:pos x="34" y="69"/>
                </a:cxn>
                <a:cxn ang="0">
                  <a:pos x="26" y="68"/>
                </a:cxn>
                <a:cxn ang="0">
                  <a:pos x="20" y="66"/>
                </a:cxn>
                <a:cxn ang="0">
                  <a:pos x="14" y="63"/>
                </a:cxn>
                <a:cxn ang="0">
                  <a:pos x="10" y="59"/>
                </a:cxn>
                <a:cxn ang="0">
                  <a:pos x="5" y="54"/>
                </a:cxn>
                <a:cxn ang="0">
                  <a:pos x="2" y="47"/>
                </a:cxn>
                <a:cxn ang="0">
                  <a:pos x="0" y="41"/>
                </a:cxn>
                <a:cxn ang="0">
                  <a:pos x="0" y="34"/>
                </a:cxn>
                <a:cxn ang="0">
                  <a:pos x="0" y="28"/>
                </a:cxn>
                <a:cxn ang="0">
                  <a:pos x="2" y="21"/>
                </a:cxn>
                <a:cxn ang="0">
                  <a:pos x="5" y="15"/>
                </a:cxn>
                <a:cxn ang="0">
                  <a:pos x="10" y="10"/>
                </a:cxn>
                <a:cxn ang="0">
                  <a:pos x="14" y="6"/>
                </a:cxn>
                <a:cxn ang="0">
                  <a:pos x="20" y="3"/>
                </a:cxn>
                <a:cxn ang="0">
                  <a:pos x="26" y="1"/>
                </a:cxn>
                <a:cxn ang="0">
                  <a:pos x="34" y="0"/>
                </a:cxn>
                <a:cxn ang="0">
                  <a:pos x="41" y="1"/>
                </a:cxn>
                <a:cxn ang="0">
                  <a:pos x="47" y="3"/>
                </a:cxn>
                <a:cxn ang="0">
                  <a:pos x="53" y="6"/>
                </a:cxn>
                <a:cxn ang="0">
                  <a:pos x="58" y="10"/>
                </a:cxn>
                <a:cxn ang="0">
                  <a:pos x="63" y="15"/>
                </a:cxn>
                <a:cxn ang="0">
                  <a:pos x="66" y="21"/>
                </a:cxn>
                <a:cxn ang="0">
                  <a:pos x="68" y="28"/>
                </a:cxn>
                <a:cxn ang="0">
                  <a:pos x="68" y="34"/>
                </a:cxn>
                <a:cxn ang="0">
                  <a:pos x="68" y="41"/>
                </a:cxn>
                <a:cxn ang="0">
                  <a:pos x="66" y="47"/>
                </a:cxn>
                <a:cxn ang="0">
                  <a:pos x="63" y="54"/>
                </a:cxn>
                <a:cxn ang="0">
                  <a:pos x="58" y="59"/>
                </a:cxn>
                <a:cxn ang="0">
                  <a:pos x="53" y="63"/>
                </a:cxn>
                <a:cxn ang="0">
                  <a:pos x="47" y="66"/>
                </a:cxn>
                <a:cxn ang="0">
                  <a:pos x="41" y="68"/>
                </a:cxn>
                <a:cxn ang="0">
                  <a:pos x="34" y="69"/>
                </a:cxn>
              </a:cxnLst>
              <a:rect l="0" t="0" r="r" b="b"/>
              <a:pathLst>
                <a:path w="68" h="69">
                  <a:moveTo>
                    <a:pt x="34" y="69"/>
                  </a:moveTo>
                  <a:lnTo>
                    <a:pt x="26" y="68"/>
                  </a:lnTo>
                  <a:lnTo>
                    <a:pt x="20" y="66"/>
                  </a:lnTo>
                  <a:lnTo>
                    <a:pt x="14" y="63"/>
                  </a:lnTo>
                  <a:lnTo>
                    <a:pt x="10" y="59"/>
                  </a:lnTo>
                  <a:lnTo>
                    <a:pt x="5" y="54"/>
                  </a:lnTo>
                  <a:lnTo>
                    <a:pt x="2" y="47"/>
                  </a:lnTo>
                  <a:lnTo>
                    <a:pt x="0" y="41"/>
                  </a:lnTo>
                  <a:lnTo>
                    <a:pt x="0" y="34"/>
                  </a:lnTo>
                  <a:lnTo>
                    <a:pt x="0" y="28"/>
                  </a:lnTo>
                  <a:lnTo>
                    <a:pt x="2" y="21"/>
                  </a:lnTo>
                  <a:lnTo>
                    <a:pt x="5" y="15"/>
                  </a:lnTo>
                  <a:lnTo>
                    <a:pt x="10" y="10"/>
                  </a:lnTo>
                  <a:lnTo>
                    <a:pt x="14" y="6"/>
                  </a:lnTo>
                  <a:lnTo>
                    <a:pt x="20" y="3"/>
                  </a:lnTo>
                  <a:lnTo>
                    <a:pt x="26" y="1"/>
                  </a:lnTo>
                  <a:lnTo>
                    <a:pt x="34" y="0"/>
                  </a:lnTo>
                  <a:lnTo>
                    <a:pt x="41" y="1"/>
                  </a:lnTo>
                  <a:lnTo>
                    <a:pt x="47" y="3"/>
                  </a:lnTo>
                  <a:lnTo>
                    <a:pt x="53" y="6"/>
                  </a:lnTo>
                  <a:lnTo>
                    <a:pt x="58" y="10"/>
                  </a:lnTo>
                  <a:lnTo>
                    <a:pt x="63" y="15"/>
                  </a:lnTo>
                  <a:lnTo>
                    <a:pt x="66" y="21"/>
                  </a:lnTo>
                  <a:lnTo>
                    <a:pt x="68" y="28"/>
                  </a:lnTo>
                  <a:lnTo>
                    <a:pt x="68" y="34"/>
                  </a:lnTo>
                  <a:lnTo>
                    <a:pt x="68" y="41"/>
                  </a:lnTo>
                  <a:lnTo>
                    <a:pt x="66" y="47"/>
                  </a:lnTo>
                  <a:lnTo>
                    <a:pt x="63" y="54"/>
                  </a:lnTo>
                  <a:lnTo>
                    <a:pt x="58" y="59"/>
                  </a:lnTo>
                  <a:lnTo>
                    <a:pt x="53" y="63"/>
                  </a:lnTo>
                  <a:lnTo>
                    <a:pt x="47" y="66"/>
                  </a:lnTo>
                  <a:lnTo>
                    <a:pt x="41" y="68"/>
                  </a:lnTo>
                  <a:lnTo>
                    <a:pt x="34" y="69"/>
                  </a:lnTo>
                  <a:close/>
                </a:path>
              </a:pathLst>
            </a:custGeom>
            <a:solidFill>
              <a:srgbClr val="FFFFFF"/>
            </a:solidFill>
            <a:ln w="9525">
              <a:noFill/>
              <a:round/>
              <a:headEnd/>
              <a:tailEnd/>
            </a:ln>
          </p:spPr>
          <p:txBody>
            <a:bodyPr/>
            <a:lstStyle/>
            <a:p>
              <a:endParaRPr lang="en-US"/>
            </a:p>
          </p:txBody>
        </p:sp>
        <p:sp>
          <p:nvSpPr>
            <p:cNvPr id="409637" name="Freeform 37"/>
            <p:cNvSpPr>
              <a:spLocks/>
            </p:cNvSpPr>
            <p:nvPr userDrawn="1"/>
          </p:nvSpPr>
          <p:spPr bwMode="auto">
            <a:xfrm>
              <a:off x="2873" y="4169"/>
              <a:ext cx="20" cy="20"/>
            </a:xfrm>
            <a:custGeom>
              <a:avLst/>
              <a:gdLst/>
              <a:ahLst/>
              <a:cxnLst>
                <a:cxn ang="0">
                  <a:pos x="1" y="108"/>
                </a:cxn>
                <a:cxn ang="0">
                  <a:pos x="5" y="85"/>
                </a:cxn>
                <a:cxn ang="0">
                  <a:pos x="14" y="63"/>
                </a:cxn>
                <a:cxn ang="0">
                  <a:pos x="28" y="44"/>
                </a:cxn>
                <a:cxn ang="0">
                  <a:pos x="44" y="28"/>
                </a:cxn>
                <a:cxn ang="0">
                  <a:pos x="63" y="15"/>
                </a:cxn>
                <a:cxn ang="0">
                  <a:pos x="84" y="6"/>
                </a:cxn>
                <a:cxn ang="0">
                  <a:pos x="108" y="1"/>
                </a:cxn>
                <a:cxn ang="0">
                  <a:pos x="133" y="1"/>
                </a:cxn>
                <a:cxn ang="0">
                  <a:pos x="156" y="6"/>
                </a:cxn>
                <a:cxn ang="0">
                  <a:pos x="177" y="15"/>
                </a:cxn>
                <a:cxn ang="0">
                  <a:pos x="197" y="28"/>
                </a:cxn>
                <a:cxn ang="0">
                  <a:pos x="214" y="44"/>
                </a:cxn>
                <a:cxn ang="0">
                  <a:pos x="226" y="63"/>
                </a:cxn>
                <a:cxn ang="0">
                  <a:pos x="235" y="85"/>
                </a:cxn>
                <a:cxn ang="0">
                  <a:pos x="240" y="108"/>
                </a:cxn>
                <a:cxn ang="0">
                  <a:pos x="240" y="132"/>
                </a:cxn>
                <a:cxn ang="0">
                  <a:pos x="235" y="156"/>
                </a:cxn>
                <a:cxn ang="0">
                  <a:pos x="226" y="178"/>
                </a:cxn>
                <a:cxn ang="0">
                  <a:pos x="214" y="196"/>
                </a:cxn>
                <a:cxn ang="0">
                  <a:pos x="197" y="213"/>
                </a:cxn>
                <a:cxn ang="0">
                  <a:pos x="177" y="226"/>
                </a:cxn>
                <a:cxn ang="0">
                  <a:pos x="156" y="236"/>
                </a:cxn>
                <a:cxn ang="0">
                  <a:pos x="133" y="240"/>
                </a:cxn>
                <a:cxn ang="0">
                  <a:pos x="108" y="240"/>
                </a:cxn>
                <a:cxn ang="0">
                  <a:pos x="84" y="236"/>
                </a:cxn>
                <a:cxn ang="0">
                  <a:pos x="63" y="226"/>
                </a:cxn>
                <a:cxn ang="0">
                  <a:pos x="44" y="213"/>
                </a:cxn>
                <a:cxn ang="0">
                  <a:pos x="28" y="196"/>
                </a:cxn>
                <a:cxn ang="0">
                  <a:pos x="14" y="178"/>
                </a:cxn>
                <a:cxn ang="0">
                  <a:pos x="5" y="156"/>
                </a:cxn>
                <a:cxn ang="0">
                  <a:pos x="1" y="132"/>
                </a:cxn>
              </a:cxnLst>
              <a:rect l="0" t="0" r="r" b="b"/>
              <a:pathLst>
                <a:path w="240" h="241">
                  <a:moveTo>
                    <a:pt x="0" y="120"/>
                  </a:moveTo>
                  <a:lnTo>
                    <a:pt x="1" y="108"/>
                  </a:lnTo>
                  <a:lnTo>
                    <a:pt x="3" y="96"/>
                  </a:lnTo>
                  <a:lnTo>
                    <a:pt x="5" y="85"/>
                  </a:lnTo>
                  <a:lnTo>
                    <a:pt x="9" y="74"/>
                  </a:lnTo>
                  <a:lnTo>
                    <a:pt x="14" y="63"/>
                  </a:lnTo>
                  <a:lnTo>
                    <a:pt x="20" y="53"/>
                  </a:lnTo>
                  <a:lnTo>
                    <a:pt x="28" y="44"/>
                  </a:lnTo>
                  <a:lnTo>
                    <a:pt x="35" y="36"/>
                  </a:lnTo>
                  <a:lnTo>
                    <a:pt x="44" y="28"/>
                  </a:lnTo>
                  <a:lnTo>
                    <a:pt x="53" y="21"/>
                  </a:lnTo>
                  <a:lnTo>
                    <a:pt x="63" y="15"/>
                  </a:lnTo>
                  <a:lnTo>
                    <a:pt x="73" y="10"/>
                  </a:lnTo>
                  <a:lnTo>
                    <a:pt x="84" y="6"/>
                  </a:lnTo>
                  <a:lnTo>
                    <a:pt x="96" y="3"/>
                  </a:lnTo>
                  <a:lnTo>
                    <a:pt x="108" y="1"/>
                  </a:lnTo>
                  <a:lnTo>
                    <a:pt x="121" y="0"/>
                  </a:lnTo>
                  <a:lnTo>
                    <a:pt x="133" y="1"/>
                  </a:lnTo>
                  <a:lnTo>
                    <a:pt x="144" y="3"/>
                  </a:lnTo>
                  <a:lnTo>
                    <a:pt x="156" y="6"/>
                  </a:lnTo>
                  <a:lnTo>
                    <a:pt x="167" y="10"/>
                  </a:lnTo>
                  <a:lnTo>
                    <a:pt x="177" y="15"/>
                  </a:lnTo>
                  <a:lnTo>
                    <a:pt x="188" y="21"/>
                  </a:lnTo>
                  <a:lnTo>
                    <a:pt x="197" y="28"/>
                  </a:lnTo>
                  <a:lnTo>
                    <a:pt x="205" y="36"/>
                  </a:lnTo>
                  <a:lnTo>
                    <a:pt x="214" y="44"/>
                  </a:lnTo>
                  <a:lnTo>
                    <a:pt x="220" y="53"/>
                  </a:lnTo>
                  <a:lnTo>
                    <a:pt x="226" y="63"/>
                  </a:lnTo>
                  <a:lnTo>
                    <a:pt x="231" y="74"/>
                  </a:lnTo>
                  <a:lnTo>
                    <a:pt x="235" y="85"/>
                  </a:lnTo>
                  <a:lnTo>
                    <a:pt x="238" y="96"/>
                  </a:lnTo>
                  <a:lnTo>
                    <a:pt x="240" y="108"/>
                  </a:lnTo>
                  <a:lnTo>
                    <a:pt x="240" y="120"/>
                  </a:lnTo>
                  <a:lnTo>
                    <a:pt x="240" y="132"/>
                  </a:lnTo>
                  <a:lnTo>
                    <a:pt x="238" y="145"/>
                  </a:lnTo>
                  <a:lnTo>
                    <a:pt x="235" y="156"/>
                  </a:lnTo>
                  <a:lnTo>
                    <a:pt x="231" y="167"/>
                  </a:lnTo>
                  <a:lnTo>
                    <a:pt x="226" y="178"/>
                  </a:lnTo>
                  <a:lnTo>
                    <a:pt x="220" y="187"/>
                  </a:lnTo>
                  <a:lnTo>
                    <a:pt x="214" y="196"/>
                  </a:lnTo>
                  <a:lnTo>
                    <a:pt x="205" y="206"/>
                  </a:lnTo>
                  <a:lnTo>
                    <a:pt x="197" y="213"/>
                  </a:lnTo>
                  <a:lnTo>
                    <a:pt x="188" y="220"/>
                  </a:lnTo>
                  <a:lnTo>
                    <a:pt x="177" y="226"/>
                  </a:lnTo>
                  <a:lnTo>
                    <a:pt x="167" y="232"/>
                  </a:lnTo>
                  <a:lnTo>
                    <a:pt x="156" y="236"/>
                  </a:lnTo>
                  <a:lnTo>
                    <a:pt x="144" y="238"/>
                  </a:lnTo>
                  <a:lnTo>
                    <a:pt x="133" y="240"/>
                  </a:lnTo>
                  <a:lnTo>
                    <a:pt x="121" y="241"/>
                  </a:lnTo>
                  <a:lnTo>
                    <a:pt x="108" y="240"/>
                  </a:lnTo>
                  <a:lnTo>
                    <a:pt x="96" y="238"/>
                  </a:lnTo>
                  <a:lnTo>
                    <a:pt x="84" y="236"/>
                  </a:lnTo>
                  <a:lnTo>
                    <a:pt x="73" y="232"/>
                  </a:lnTo>
                  <a:lnTo>
                    <a:pt x="63" y="226"/>
                  </a:lnTo>
                  <a:lnTo>
                    <a:pt x="53" y="220"/>
                  </a:lnTo>
                  <a:lnTo>
                    <a:pt x="44" y="213"/>
                  </a:lnTo>
                  <a:lnTo>
                    <a:pt x="35" y="206"/>
                  </a:lnTo>
                  <a:lnTo>
                    <a:pt x="28" y="196"/>
                  </a:lnTo>
                  <a:lnTo>
                    <a:pt x="20" y="187"/>
                  </a:lnTo>
                  <a:lnTo>
                    <a:pt x="14" y="178"/>
                  </a:lnTo>
                  <a:lnTo>
                    <a:pt x="9" y="167"/>
                  </a:lnTo>
                  <a:lnTo>
                    <a:pt x="5" y="156"/>
                  </a:lnTo>
                  <a:lnTo>
                    <a:pt x="3" y="145"/>
                  </a:lnTo>
                  <a:lnTo>
                    <a:pt x="1" y="132"/>
                  </a:lnTo>
                  <a:lnTo>
                    <a:pt x="0" y="120"/>
                  </a:lnTo>
                  <a:close/>
                </a:path>
              </a:pathLst>
            </a:custGeom>
            <a:solidFill>
              <a:srgbClr val="FFFFFF"/>
            </a:solidFill>
            <a:ln w="9525">
              <a:noFill/>
              <a:round/>
              <a:headEnd/>
              <a:tailEnd/>
            </a:ln>
          </p:spPr>
          <p:txBody>
            <a:bodyPr/>
            <a:lstStyle/>
            <a:p>
              <a:endParaRPr lang="en-US"/>
            </a:p>
          </p:txBody>
        </p:sp>
        <p:sp>
          <p:nvSpPr>
            <p:cNvPr id="409638" name="Freeform 38"/>
            <p:cNvSpPr>
              <a:spLocks/>
            </p:cNvSpPr>
            <p:nvPr userDrawn="1"/>
          </p:nvSpPr>
          <p:spPr bwMode="auto">
            <a:xfrm>
              <a:off x="2876" y="4201"/>
              <a:ext cx="14" cy="14"/>
            </a:xfrm>
            <a:custGeom>
              <a:avLst/>
              <a:gdLst/>
              <a:ahLst/>
              <a:cxnLst>
                <a:cxn ang="0">
                  <a:pos x="1" y="74"/>
                </a:cxn>
                <a:cxn ang="0">
                  <a:pos x="4" y="59"/>
                </a:cxn>
                <a:cxn ang="0">
                  <a:pos x="10" y="43"/>
                </a:cxn>
                <a:cxn ang="0">
                  <a:pos x="19" y="31"/>
                </a:cxn>
                <a:cxn ang="0">
                  <a:pos x="30" y="20"/>
                </a:cxn>
                <a:cxn ang="0">
                  <a:pos x="43" y="10"/>
                </a:cxn>
                <a:cxn ang="0">
                  <a:pos x="59" y="4"/>
                </a:cxn>
                <a:cxn ang="0">
                  <a:pos x="74" y="1"/>
                </a:cxn>
                <a:cxn ang="0">
                  <a:pos x="92" y="1"/>
                </a:cxn>
                <a:cxn ang="0">
                  <a:pos x="108" y="4"/>
                </a:cxn>
                <a:cxn ang="0">
                  <a:pos x="123" y="10"/>
                </a:cxn>
                <a:cxn ang="0">
                  <a:pos x="136" y="20"/>
                </a:cxn>
                <a:cxn ang="0">
                  <a:pos x="148" y="31"/>
                </a:cxn>
                <a:cxn ang="0">
                  <a:pos x="156" y="43"/>
                </a:cxn>
                <a:cxn ang="0">
                  <a:pos x="162" y="59"/>
                </a:cxn>
                <a:cxn ang="0">
                  <a:pos x="166" y="74"/>
                </a:cxn>
                <a:cxn ang="0">
                  <a:pos x="166" y="92"/>
                </a:cxn>
                <a:cxn ang="0">
                  <a:pos x="162" y="108"/>
                </a:cxn>
                <a:cxn ang="0">
                  <a:pos x="156" y="123"/>
                </a:cxn>
                <a:cxn ang="0">
                  <a:pos x="148" y="136"/>
                </a:cxn>
                <a:cxn ang="0">
                  <a:pos x="136" y="148"/>
                </a:cxn>
                <a:cxn ang="0">
                  <a:pos x="123" y="156"/>
                </a:cxn>
                <a:cxn ang="0">
                  <a:pos x="108" y="162"/>
                </a:cxn>
                <a:cxn ang="0">
                  <a:pos x="92" y="166"/>
                </a:cxn>
                <a:cxn ang="0">
                  <a:pos x="74" y="166"/>
                </a:cxn>
                <a:cxn ang="0">
                  <a:pos x="59" y="162"/>
                </a:cxn>
                <a:cxn ang="0">
                  <a:pos x="43" y="156"/>
                </a:cxn>
                <a:cxn ang="0">
                  <a:pos x="30" y="148"/>
                </a:cxn>
                <a:cxn ang="0">
                  <a:pos x="19" y="136"/>
                </a:cxn>
                <a:cxn ang="0">
                  <a:pos x="10" y="123"/>
                </a:cxn>
                <a:cxn ang="0">
                  <a:pos x="4" y="108"/>
                </a:cxn>
                <a:cxn ang="0">
                  <a:pos x="1" y="92"/>
                </a:cxn>
              </a:cxnLst>
              <a:rect l="0" t="0" r="r" b="b"/>
              <a:pathLst>
                <a:path w="166" h="166">
                  <a:moveTo>
                    <a:pt x="0" y="84"/>
                  </a:moveTo>
                  <a:lnTo>
                    <a:pt x="1" y="74"/>
                  </a:lnTo>
                  <a:lnTo>
                    <a:pt x="2" y="66"/>
                  </a:lnTo>
                  <a:lnTo>
                    <a:pt x="4" y="59"/>
                  </a:lnTo>
                  <a:lnTo>
                    <a:pt x="7" y="51"/>
                  </a:lnTo>
                  <a:lnTo>
                    <a:pt x="10" y="43"/>
                  </a:lnTo>
                  <a:lnTo>
                    <a:pt x="14" y="37"/>
                  </a:lnTo>
                  <a:lnTo>
                    <a:pt x="19" y="31"/>
                  </a:lnTo>
                  <a:lnTo>
                    <a:pt x="25" y="25"/>
                  </a:lnTo>
                  <a:lnTo>
                    <a:pt x="30" y="20"/>
                  </a:lnTo>
                  <a:lnTo>
                    <a:pt x="37" y="14"/>
                  </a:lnTo>
                  <a:lnTo>
                    <a:pt x="43" y="10"/>
                  </a:lnTo>
                  <a:lnTo>
                    <a:pt x="50" y="7"/>
                  </a:lnTo>
                  <a:lnTo>
                    <a:pt x="59" y="4"/>
                  </a:lnTo>
                  <a:lnTo>
                    <a:pt x="66" y="2"/>
                  </a:lnTo>
                  <a:lnTo>
                    <a:pt x="74" y="1"/>
                  </a:lnTo>
                  <a:lnTo>
                    <a:pt x="84" y="0"/>
                  </a:lnTo>
                  <a:lnTo>
                    <a:pt x="92" y="1"/>
                  </a:lnTo>
                  <a:lnTo>
                    <a:pt x="100" y="2"/>
                  </a:lnTo>
                  <a:lnTo>
                    <a:pt x="108" y="4"/>
                  </a:lnTo>
                  <a:lnTo>
                    <a:pt x="116" y="7"/>
                  </a:lnTo>
                  <a:lnTo>
                    <a:pt x="123" y="10"/>
                  </a:lnTo>
                  <a:lnTo>
                    <a:pt x="130" y="14"/>
                  </a:lnTo>
                  <a:lnTo>
                    <a:pt x="136" y="20"/>
                  </a:lnTo>
                  <a:lnTo>
                    <a:pt x="142" y="25"/>
                  </a:lnTo>
                  <a:lnTo>
                    <a:pt x="148" y="31"/>
                  </a:lnTo>
                  <a:lnTo>
                    <a:pt x="152" y="37"/>
                  </a:lnTo>
                  <a:lnTo>
                    <a:pt x="156" y="43"/>
                  </a:lnTo>
                  <a:lnTo>
                    <a:pt x="160" y="51"/>
                  </a:lnTo>
                  <a:lnTo>
                    <a:pt x="162" y="59"/>
                  </a:lnTo>
                  <a:lnTo>
                    <a:pt x="164" y="66"/>
                  </a:lnTo>
                  <a:lnTo>
                    <a:pt x="166" y="74"/>
                  </a:lnTo>
                  <a:lnTo>
                    <a:pt x="166" y="84"/>
                  </a:lnTo>
                  <a:lnTo>
                    <a:pt x="166" y="92"/>
                  </a:lnTo>
                  <a:lnTo>
                    <a:pt x="164" y="100"/>
                  </a:lnTo>
                  <a:lnTo>
                    <a:pt x="162" y="108"/>
                  </a:lnTo>
                  <a:lnTo>
                    <a:pt x="160" y="116"/>
                  </a:lnTo>
                  <a:lnTo>
                    <a:pt x="156" y="123"/>
                  </a:lnTo>
                  <a:lnTo>
                    <a:pt x="152" y="130"/>
                  </a:lnTo>
                  <a:lnTo>
                    <a:pt x="148" y="136"/>
                  </a:lnTo>
                  <a:lnTo>
                    <a:pt x="142" y="141"/>
                  </a:lnTo>
                  <a:lnTo>
                    <a:pt x="136" y="148"/>
                  </a:lnTo>
                  <a:lnTo>
                    <a:pt x="130" y="152"/>
                  </a:lnTo>
                  <a:lnTo>
                    <a:pt x="123" y="156"/>
                  </a:lnTo>
                  <a:lnTo>
                    <a:pt x="116" y="160"/>
                  </a:lnTo>
                  <a:lnTo>
                    <a:pt x="108" y="162"/>
                  </a:lnTo>
                  <a:lnTo>
                    <a:pt x="100" y="164"/>
                  </a:lnTo>
                  <a:lnTo>
                    <a:pt x="92" y="166"/>
                  </a:lnTo>
                  <a:lnTo>
                    <a:pt x="84" y="166"/>
                  </a:lnTo>
                  <a:lnTo>
                    <a:pt x="74" y="166"/>
                  </a:lnTo>
                  <a:lnTo>
                    <a:pt x="66" y="164"/>
                  </a:lnTo>
                  <a:lnTo>
                    <a:pt x="59" y="162"/>
                  </a:lnTo>
                  <a:lnTo>
                    <a:pt x="50" y="160"/>
                  </a:lnTo>
                  <a:lnTo>
                    <a:pt x="43" y="156"/>
                  </a:lnTo>
                  <a:lnTo>
                    <a:pt x="37" y="152"/>
                  </a:lnTo>
                  <a:lnTo>
                    <a:pt x="30" y="148"/>
                  </a:lnTo>
                  <a:lnTo>
                    <a:pt x="25" y="141"/>
                  </a:lnTo>
                  <a:lnTo>
                    <a:pt x="19" y="136"/>
                  </a:lnTo>
                  <a:lnTo>
                    <a:pt x="14" y="130"/>
                  </a:lnTo>
                  <a:lnTo>
                    <a:pt x="10" y="123"/>
                  </a:lnTo>
                  <a:lnTo>
                    <a:pt x="7" y="116"/>
                  </a:lnTo>
                  <a:lnTo>
                    <a:pt x="4" y="108"/>
                  </a:lnTo>
                  <a:lnTo>
                    <a:pt x="2" y="100"/>
                  </a:lnTo>
                  <a:lnTo>
                    <a:pt x="1" y="92"/>
                  </a:lnTo>
                  <a:lnTo>
                    <a:pt x="0" y="84"/>
                  </a:lnTo>
                  <a:close/>
                </a:path>
              </a:pathLst>
            </a:custGeom>
            <a:solidFill>
              <a:srgbClr val="FFFFFF"/>
            </a:solidFill>
            <a:ln w="9525">
              <a:noFill/>
              <a:round/>
              <a:headEnd/>
              <a:tailEnd/>
            </a:ln>
          </p:spPr>
          <p:txBody>
            <a:bodyPr/>
            <a:lstStyle/>
            <a:p>
              <a:endParaRPr lang="en-US"/>
            </a:p>
          </p:txBody>
        </p:sp>
        <p:sp>
          <p:nvSpPr>
            <p:cNvPr id="409639" name="Freeform 39"/>
            <p:cNvSpPr>
              <a:spLocks/>
            </p:cNvSpPr>
            <p:nvPr userDrawn="1"/>
          </p:nvSpPr>
          <p:spPr bwMode="auto">
            <a:xfrm>
              <a:off x="2878" y="4226"/>
              <a:ext cx="9" cy="10"/>
            </a:xfrm>
            <a:custGeom>
              <a:avLst/>
              <a:gdLst/>
              <a:ahLst/>
              <a:cxnLst>
                <a:cxn ang="0">
                  <a:pos x="0" y="56"/>
                </a:cxn>
                <a:cxn ang="0">
                  <a:pos x="0" y="50"/>
                </a:cxn>
                <a:cxn ang="0">
                  <a:pos x="1" y="45"/>
                </a:cxn>
                <a:cxn ang="0">
                  <a:pos x="3" y="40"/>
                </a:cxn>
                <a:cxn ang="0">
                  <a:pos x="4" y="34"/>
                </a:cxn>
                <a:cxn ang="0">
                  <a:pos x="7" y="29"/>
                </a:cxn>
                <a:cxn ang="0">
                  <a:pos x="9" y="25"/>
                </a:cxn>
                <a:cxn ang="0">
                  <a:pos x="12" y="21"/>
                </a:cxn>
                <a:cxn ang="0">
                  <a:pos x="16" y="17"/>
                </a:cxn>
                <a:cxn ang="0">
                  <a:pos x="25" y="10"/>
                </a:cxn>
                <a:cxn ang="0">
                  <a:pos x="34" y="5"/>
                </a:cxn>
                <a:cxn ang="0">
                  <a:pos x="39" y="3"/>
                </a:cxn>
                <a:cxn ang="0">
                  <a:pos x="44" y="1"/>
                </a:cxn>
                <a:cxn ang="0">
                  <a:pos x="49" y="0"/>
                </a:cxn>
                <a:cxn ang="0">
                  <a:pos x="56" y="0"/>
                </a:cxn>
                <a:cxn ang="0">
                  <a:pos x="61" y="0"/>
                </a:cxn>
                <a:cxn ang="0">
                  <a:pos x="66" y="1"/>
                </a:cxn>
                <a:cxn ang="0">
                  <a:pos x="72" y="3"/>
                </a:cxn>
                <a:cxn ang="0">
                  <a:pos x="77" y="5"/>
                </a:cxn>
                <a:cxn ang="0">
                  <a:pos x="87" y="10"/>
                </a:cxn>
                <a:cxn ang="0">
                  <a:pos x="95" y="17"/>
                </a:cxn>
                <a:cxn ang="0">
                  <a:pos x="101" y="25"/>
                </a:cxn>
                <a:cxn ang="0">
                  <a:pos x="106" y="34"/>
                </a:cxn>
                <a:cxn ang="0">
                  <a:pos x="108" y="40"/>
                </a:cxn>
                <a:cxn ang="0">
                  <a:pos x="109" y="45"/>
                </a:cxn>
                <a:cxn ang="0">
                  <a:pos x="110" y="50"/>
                </a:cxn>
                <a:cxn ang="0">
                  <a:pos x="110" y="56"/>
                </a:cxn>
                <a:cxn ang="0">
                  <a:pos x="110" y="61"/>
                </a:cxn>
                <a:cxn ang="0">
                  <a:pos x="109" y="67"/>
                </a:cxn>
                <a:cxn ang="0">
                  <a:pos x="108" y="73"/>
                </a:cxn>
                <a:cxn ang="0">
                  <a:pos x="106" y="78"/>
                </a:cxn>
                <a:cxn ang="0">
                  <a:pos x="104" y="82"/>
                </a:cxn>
                <a:cxn ang="0">
                  <a:pos x="101" y="87"/>
                </a:cxn>
                <a:cxn ang="0">
                  <a:pos x="98" y="91"/>
                </a:cxn>
                <a:cxn ang="0">
                  <a:pos x="95" y="95"/>
                </a:cxn>
                <a:cxn ang="0">
                  <a:pos x="87" y="101"/>
                </a:cxn>
                <a:cxn ang="0">
                  <a:pos x="77" y="107"/>
                </a:cxn>
                <a:cxn ang="0">
                  <a:pos x="72" y="109"/>
                </a:cxn>
                <a:cxn ang="0">
                  <a:pos x="66" y="110"/>
                </a:cxn>
                <a:cxn ang="0">
                  <a:pos x="61" y="111"/>
                </a:cxn>
                <a:cxn ang="0">
                  <a:pos x="56" y="111"/>
                </a:cxn>
                <a:cxn ang="0">
                  <a:pos x="49" y="111"/>
                </a:cxn>
                <a:cxn ang="0">
                  <a:pos x="44" y="110"/>
                </a:cxn>
                <a:cxn ang="0">
                  <a:pos x="39" y="109"/>
                </a:cxn>
                <a:cxn ang="0">
                  <a:pos x="34" y="107"/>
                </a:cxn>
                <a:cxn ang="0">
                  <a:pos x="29" y="105"/>
                </a:cxn>
                <a:cxn ang="0">
                  <a:pos x="25" y="101"/>
                </a:cxn>
                <a:cxn ang="0">
                  <a:pos x="20" y="98"/>
                </a:cxn>
                <a:cxn ang="0">
                  <a:pos x="16" y="95"/>
                </a:cxn>
                <a:cxn ang="0">
                  <a:pos x="12" y="91"/>
                </a:cxn>
                <a:cxn ang="0">
                  <a:pos x="9" y="87"/>
                </a:cxn>
                <a:cxn ang="0">
                  <a:pos x="7" y="82"/>
                </a:cxn>
                <a:cxn ang="0">
                  <a:pos x="4" y="78"/>
                </a:cxn>
                <a:cxn ang="0">
                  <a:pos x="3" y="73"/>
                </a:cxn>
                <a:cxn ang="0">
                  <a:pos x="1" y="67"/>
                </a:cxn>
                <a:cxn ang="0">
                  <a:pos x="0" y="61"/>
                </a:cxn>
                <a:cxn ang="0">
                  <a:pos x="0" y="56"/>
                </a:cxn>
              </a:cxnLst>
              <a:rect l="0" t="0" r="r" b="b"/>
              <a:pathLst>
                <a:path w="110" h="111">
                  <a:moveTo>
                    <a:pt x="0" y="56"/>
                  </a:moveTo>
                  <a:lnTo>
                    <a:pt x="0" y="50"/>
                  </a:lnTo>
                  <a:lnTo>
                    <a:pt x="1" y="45"/>
                  </a:lnTo>
                  <a:lnTo>
                    <a:pt x="3" y="40"/>
                  </a:lnTo>
                  <a:lnTo>
                    <a:pt x="4" y="34"/>
                  </a:lnTo>
                  <a:lnTo>
                    <a:pt x="7" y="29"/>
                  </a:lnTo>
                  <a:lnTo>
                    <a:pt x="9" y="25"/>
                  </a:lnTo>
                  <a:lnTo>
                    <a:pt x="12" y="21"/>
                  </a:lnTo>
                  <a:lnTo>
                    <a:pt x="16" y="17"/>
                  </a:lnTo>
                  <a:lnTo>
                    <a:pt x="25" y="10"/>
                  </a:lnTo>
                  <a:lnTo>
                    <a:pt x="34" y="5"/>
                  </a:lnTo>
                  <a:lnTo>
                    <a:pt x="39" y="3"/>
                  </a:lnTo>
                  <a:lnTo>
                    <a:pt x="44" y="1"/>
                  </a:lnTo>
                  <a:lnTo>
                    <a:pt x="49" y="0"/>
                  </a:lnTo>
                  <a:lnTo>
                    <a:pt x="56" y="0"/>
                  </a:lnTo>
                  <a:lnTo>
                    <a:pt x="61" y="0"/>
                  </a:lnTo>
                  <a:lnTo>
                    <a:pt x="66" y="1"/>
                  </a:lnTo>
                  <a:lnTo>
                    <a:pt x="72" y="3"/>
                  </a:lnTo>
                  <a:lnTo>
                    <a:pt x="77" y="5"/>
                  </a:lnTo>
                  <a:lnTo>
                    <a:pt x="87" y="10"/>
                  </a:lnTo>
                  <a:lnTo>
                    <a:pt x="95" y="17"/>
                  </a:lnTo>
                  <a:lnTo>
                    <a:pt x="101" y="25"/>
                  </a:lnTo>
                  <a:lnTo>
                    <a:pt x="106" y="34"/>
                  </a:lnTo>
                  <a:lnTo>
                    <a:pt x="108" y="40"/>
                  </a:lnTo>
                  <a:lnTo>
                    <a:pt x="109" y="45"/>
                  </a:lnTo>
                  <a:lnTo>
                    <a:pt x="110" y="50"/>
                  </a:lnTo>
                  <a:lnTo>
                    <a:pt x="110" y="56"/>
                  </a:lnTo>
                  <a:lnTo>
                    <a:pt x="110" y="61"/>
                  </a:lnTo>
                  <a:lnTo>
                    <a:pt x="109" y="67"/>
                  </a:lnTo>
                  <a:lnTo>
                    <a:pt x="108" y="73"/>
                  </a:lnTo>
                  <a:lnTo>
                    <a:pt x="106" y="78"/>
                  </a:lnTo>
                  <a:lnTo>
                    <a:pt x="104" y="82"/>
                  </a:lnTo>
                  <a:lnTo>
                    <a:pt x="101" y="87"/>
                  </a:lnTo>
                  <a:lnTo>
                    <a:pt x="98" y="91"/>
                  </a:lnTo>
                  <a:lnTo>
                    <a:pt x="95" y="95"/>
                  </a:lnTo>
                  <a:lnTo>
                    <a:pt x="87" y="101"/>
                  </a:lnTo>
                  <a:lnTo>
                    <a:pt x="77" y="107"/>
                  </a:lnTo>
                  <a:lnTo>
                    <a:pt x="72" y="109"/>
                  </a:lnTo>
                  <a:lnTo>
                    <a:pt x="66" y="110"/>
                  </a:lnTo>
                  <a:lnTo>
                    <a:pt x="61" y="111"/>
                  </a:lnTo>
                  <a:lnTo>
                    <a:pt x="56" y="111"/>
                  </a:lnTo>
                  <a:lnTo>
                    <a:pt x="49" y="111"/>
                  </a:lnTo>
                  <a:lnTo>
                    <a:pt x="44" y="110"/>
                  </a:lnTo>
                  <a:lnTo>
                    <a:pt x="39" y="109"/>
                  </a:lnTo>
                  <a:lnTo>
                    <a:pt x="34" y="107"/>
                  </a:lnTo>
                  <a:lnTo>
                    <a:pt x="29" y="105"/>
                  </a:lnTo>
                  <a:lnTo>
                    <a:pt x="25" y="101"/>
                  </a:lnTo>
                  <a:lnTo>
                    <a:pt x="20" y="98"/>
                  </a:lnTo>
                  <a:lnTo>
                    <a:pt x="16" y="95"/>
                  </a:lnTo>
                  <a:lnTo>
                    <a:pt x="12" y="91"/>
                  </a:lnTo>
                  <a:lnTo>
                    <a:pt x="9" y="87"/>
                  </a:lnTo>
                  <a:lnTo>
                    <a:pt x="7" y="82"/>
                  </a:lnTo>
                  <a:lnTo>
                    <a:pt x="4" y="78"/>
                  </a:lnTo>
                  <a:lnTo>
                    <a:pt x="3" y="73"/>
                  </a:lnTo>
                  <a:lnTo>
                    <a:pt x="1" y="67"/>
                  </a:lnTo>
                  <a:lnTo>
                    <a:pt x="0" y="61"/>
                  </a:lnTo>
                  <a:lnTo>
                    <a:pt x="0" y="56"/>
                  </a:lnTo>
                  <a:close/>
                </a:path>
              </a:pathLst>
            </a:custGeom>
            <a:solidFill>
              <a:srgbClr val="FFFFFF"/>
            </a:solidFill>
            <a:ln w="9525">
              <a:noFill/>
              <a:round/>
              <a:headEnd/>
              <a:tailEnd/>
            </a:ln>
          </p:spPr>
          <p:txBody>
            <a:bodyPr/>
            <a:lstStyle/>
            <a:p>
              <a:endParaRPr lang="en-US"/>
            </a:p>
          </p:txBody>
        </p:sp>
        <p:sp>
          <p:nvSpPr>
            <p:cNvPr id="409640" name="Freeform 40"/>
            <p:cNvSpPr>
              <a:spLocks/>
            </p:cNvSpPr>
            <p:nvPr userDrawn="1"/>
          </p:nvSpPr>
          <p:spPr bwMode="auto">
            <a:xfrm>
              <a:off x="2880" y="4249"/>
              <a:ext cx="6" cy="5"/>
            </a:xfrm>
            <a:custGeom>
              <a:avLst/>
              <a:gdLst/>
              <a:ahLst/>
              <a:cxnLst>
                <a:cxn ang="0">
                  <a:pos x="0" y="35"/>
                </a:cxn>
                <a:cxn ang="0">
                  <a:pos x="1" y="28"/>
                </a:cxn>
                <a:cxn ang="0">
                  <a:pos x="3" y="21"/>
                </a:cxn>
                <a:cxn ang="0">
                  <a:pos x="7" y="16"/>
                </a:cxn>
                <a:cxn ang="0">
                  <a:pos x="11" y="11"/>
                </a:cxn>
                <a:cxn ang="0">
                  <a:pos x="16" y="7"/>
                </a:cxn>
                <a:cxn ang="0">
                  <a:pos x="22" y="4"/>
                </a:cxn>
                <a:cxn ang="0">
                  <a:pos x="28" y="2"/>
                </a:cxn>
                <a:cxn ang="0">
                  <a:pos x="36" y="0"/>
                </a:cxn>
                <a:cxn ang="0">
                  <a:pos x="42" y="2"/>
                </a:cxn>
                <a:cxn ang="0">
                  <a:pos x="49" y="4"/>
                </a:cxn>
                <a:cxn ang="0">
                  <a:pos x="54" y="7"/>
                </a:cxn>
                <a:cxn ang="0">
                  <a:pos x="59" y="11"/>
                </a:cxn>
                <a:cxn ang="0">
                  <a:pos x="63" y="16"/>
                </a:cxn>
                <a:cxn ang="0">
                  <a:pos x="67" y="21"/>
                </a:cxn>
                <a:cxn ang="0">
                  <a:pos x="69" y="28"/>
                </a:cxn>
                <a:cxn ang="0">
                  <a:pos x="70" y="35"/>
                </a:cxn>
                <a:cxn ang="0">
                  <a:pos x="69" y="42"/>
                </a:cxn>
                <a:cxn ang="0">
                  <a:pos x="67" y="48"/>
                </a:cxn>
                <a:cxn ang="0">
                  <a:pos x="63" y="54"/>
                </a:cxn>
                <a:cxn ang="0">
                  <a:pos x="59" y="59"/>
                </a:cxn>
                <a:cxn ang="0">
                  <a:pos x="54" y="63"/>
                </a:cxn>
                <a:cxn ang="0">
                  <a:pos x="49" y="67"/>
                </a:cxn>
                <a:cxn ang="0">
                  <a:pos x="42" y="69"/>
                </a:cxn>
                <a:cxn ang="0">
                  <a:pos x="36" y="70"/>
                </a:cxn>
                <a:cxn ang="0">
                  <a:pos x="28" y="69"/>
                </a:cxn>
                <a:cxn ang="0">
                  <a:pos x="22" y="67"/>
                </a:cxn>
                <a:cxn ang="0">
                  <a:pos x="16" y="63"/>
                </a:cxn>
                <a:cxn ang="0">
                  <a:pos x="11" y="59"/>
                </a:cxn>
                <a:cxn ang="0">
                  <a:pos x="7" y="54"/>
                </a:cxn>
                <a:cxn ang="0">
                  <a:pos x="3" y="48"/>
                </a:cxn>
                <a:cxn ang="0">
                  <a:pos x="1" y="42"/>
                </a:cxn>
                <a:cxn ang="0">
                  <a:pos x="0" y="35"/>
                </a:cxn>
              </a:cxnLst>
              <a:rect l="0" t="0" r="r" b="b"/>
              <a:pathLst>
                <a:path w="70" h="70">
                  <a:moveTo>
                    <a:pt x="0" y="35"/>
                  </a:moveTo>
                  <a:lnTo>
                    <a:pt x="1" y="28"/>
                  </a:lnTo>
                  <a:lnTo>
                    <a:pt x="3" y="21"/>
                  </a:lnTo>
                  <a:lnTo>
                    <a:pt x="7" y="16"/>
                  </a:lnTo>
                  <a:lnTo>
                    <a:pt x="11" y="11"/>
                  </a:lnTo>
                  <a:lnTo>
                    <a:pt x="16" y="7"/>
                  </a:lnTo>
                  <a:lnTo>
                    <a:pt x="22" y="4"/>
                  </a:lnTo>
                  <a:lnTo>
                    <a:pt x="28" y="2"/>
                  </a:lnTo>
                  <a:lnTo>
                    <a:pt x="36" y="0"/>
                  </a:lnTo>
                  <a:lnTo>
                    <a:pt x="42" y="2"/>
                  </a:lnTo>
                  <a:lnTo>
                    <a:pt x="49" y="4"/>
                  </a:lnTo>
                  <a:lnTo>
                    <a:pt x="54" y="7"/>
                  </a:lnTo>
                  <a:lnTo>
                    <a:pt x="59" y="11"/>
                  </a:lnTo>
                  <a:lnTo>
                    <a:pt x="63" y="16"/>
                  </a:lnTo>
                  <a:lnTo>
                    <a:pt x="67" y="21"/>
                  </a:lnTo>
                  <a:lnTo>
                    <a:pt x="69" y="28"/>
                  </a:lnTo>
                  <a:lnTo>
                    <a:pt x="70" y="35"/>
                  </a:lnTo>
                  <a:lnTo>
                    <a:pt x="69" y="42"/>
                  </a:lnTo>
                  <a:lnTo>
                    <a:pt x="67" y="48"/>
                  </a:lnTo>
                  <a:lnTo>
                    <a:pt x="63" y="54"/>
                  </a:lnTo>
                  <a:lnTo>
                    <a:pt x="59" y="59"/>
                  </a:lnTo>
                  <a:lnTo>
                    <a:pt x="54" y="63"/>
                  </a:lnTo>
                  <a:lnTo>
                    <a:pt x="49" y="67"/>
                  </a:lnTo>
                  <a:lnTo>
                    <a:pt x="42" y="69"/>
                  </a:lnTo>
                  <a:lnTo>
                    <a:pt x="36" y="70"/>
                  </a:lnTo>
                  <a:lnTo>
                    <a:pt x="28" y="69"/>
                  </a:lnTo>
                  <a:lnTo>
                    <a:pt x="22" y="67"/>
                  </a:lnTo>
                  <a:lnTo>
                    <a:pt x="16" y="63"/>
                  </a:lnTo>
                  <a:lnTo>
                    <a:pt x="11" y="59"/>
                  </a:lnTo>
                  <a:lnTo>
                    <a:pt x="7" y="54"/>
                  </a:lnTo>
                  <a:lnTo>
                    <a:pt x="3" y="48"/>
                  </a:lnTo>
                  <a:lnTo>
                    <a:pt x="1" y="42"/>
                  </a:lnTo>
                  <a:lnTo>
                    <a:pt x="0" y="35"/>
                  </a:lnTo>
                  <a:close/>
                </a:path>
              </a:pathLst>
            </a:custGeom>
            <a:solidFill>
              <a:srgbClr val="FFFFFF"/>
            </a:solidFill>
            <a:ln w="9525">
              <a:noFill/>
              <a:round/>
              <a:headEnd/>
              <a:tailEnd/>
            </a:ln>
          </p:spPr>
          <p:txBody>
            <a:bodyPr/>
            <a:lstStyle/>
            <a:p>
              <a:endParaRPr lang="en-US"/>
            </a:p>
          </p:txBody>
        </p:sp>
        <p:sp>
          <p:nvSpPr>
            <p:cNvPr id="409641" name="Freeform 41"/>
            <p:cNvSpPr>
              <a:spLocks/>
            </p:cNvSpPr>
            <p:nvPr userDrawn="1"/>
          </p:nvSpPr>
          <p:spPr bwMode="auto">
            <a:xfrm>
              <a:off x="2837" y="4133"/>
              <a:ext cx="20" cy="20"/>
            </a:xfrm>
            <a:custGeom>
              <a:avLst/>
              <a:gdLst/>
              <a:ahLst/>
              <a:cxnLst>
                <a:cxn ang="0">
                  <a:pos x="133" y="1"/>
                </a:cxn>
                <a:cxn ang="0">
                  <a:pos x="156" y="6"/>
                </a:cxn>
                <a:cxn ang="0">
                  <a:pos x="177" y="15"/>
                </a:cxn>
                <a:cxn ang="0">
                  <a:pos x="197" y="28"/>
                </a:cxn>
                <a:cxn ang="0">
                  <a:pos x="214" y="45"/>
                </a:cxn>
                <a:cxn ang="0">
                  <a:pos x="226" y="63"/>
                </a:cxn>
                <a:cxn ang="0">
                  <a:pos x="235" y="85"/>
                </a:cxn>
                <a:cxn ang="0">
                  <a:pos x="240" y="109"/>
                </a:cxn>
                <a:cxn ang="0">
                  <a:pos x="240" y="132"/>
                </a:cxn>
                <a:cxn ang="0">
                  <a:pos x="235" y="156"/>
                </a:cxn>
                <a:cxn ang="0">
                  <a:pos x="226" y="178"/>
                </a:cxn>
                <a:cxn ang="0">
                  <a:pos x="214" y="197"/>
                </a:cxn>
                <a:cxn ang="0">
                  <a:pos x="197" y="213"/>
                </a:cxn>
                <a:cxn ang="0">
                  <a:pos x="177" y="226"/>
                </a:cxn>
                <a:cxn ang="0">
                  <a:pos x="156" y="236"/>
                </a:cxn>
                <a:cxn ang="0">
                  <a:pos x="133" y="240"/>
                </a:cxn>
                <a:cxn ang="0">
                  <a:pos x="108" y="240"/>
                </a:cxn>
                <a:cxn ang="0">
                  <a:pos x="84" y="236"/>
                </a:cxn>
                <a:cxn ang="0">
                  <a:pos x="63" y="226"/>
                </a:cxn>
                <a:cxn ang="0">
                  <a:pos x="44" y="213"/>
                </a:cxn>
                <a:cxn ang="0">
                  <a:pos x="28" y="197"/>
                </a:cxn>
                <a:cxn ang="0">
                  <a:pos x="14" y="178"/>
                </a:cxn>
                <a:cxn ang="0">
                  <a:pos x="5" y="156"/>
                </a:cxn>
                <a:cxn ang="0">
                  <a:pos x="1" y="132"/>
                </a:cxn>
                <a:cxn ang="0">
                  <a:pos x="1" y="109"/>
                </a:cxn>
                <a:cxn ang="0">
                  <a:pos x="5" y="85"/>
                </a:cxn>
                <a:cxn ang="0">
                  <a:pos x="14" y="63"/>
                </a:cxn>
                <a:cxn ang="0">
                  <a:pos x="28" y="45"/>
                </a:cxn>
                <a:cxn ang="0">
                  <a:pos x="44" y="28"/>
                </a:cxn>
                <a:cxn ang="0">
                  <a:pos x="63" y="15"/>
                </a:cxn>
                <a:cxn ang="0">
                  <a:pos x="84" y="6"/>
                </a:cxn>
                <a:cxn ang="0">
                  <a:pos x="108" y="1"/>
                </a:cxn>
              </a:cxnLst>
              <a:rect l="0" t="0" r="r" b="b"/>
              <a:pathLst>
                <a:path w="240" h="241">
                  <a:moveTo>
                    <a:pt x="121" y="0"/>
                  </a:moveTo>
                  <a:lnTo>
                    <a:pt x="133" y="1"/>
                  </a:lnTo>
                  <a:lnTo>
                    <a:pt x="144" y="3"/>
                  </a:lnTo>
                  <a:lnTo>
                    <a:pt x="156" y="6"/>
                  </a:lnTo>
                  <a:lnTo>
                    <a:pt x="167" y="10"/>
                  </a:lnTo>
                  <a:lnTo>
                    <a:pt x="177" y="15"/>
                  </a:lnTo>
                  <a:lnTo>
                    <a:pt x="188" y="21"/>
                  </a:lnTo>
                  <a:lnTo>
                    <a:pt x="197" y="28"/>
                  </a:lnTo>
                  <a:lnTo>
                    <a:pt x="205" y="35"/>
                  </a:lnTo>
                  <a:lnTo>
                    <a:pt x="214" y="45"/>
                  </a:lnTo>
                  <a:lnTo>
                    <a:pt x="220" y="53"/>
                  </a:lnTo>
                  <a:lnTo>
                    <a:pt x="226" y="63"/>
                  </a:lnTo>
                  <a:lnTo>
                    <a:pt x="231" y="74"/>
                  </a:lnTo>
                  <a:lnTo>
                    <a:pt x="235" y="85"/>
                  </a:lnTo>
                  <a:lnTo>
                    <a:pt x="238" y="96"/>
                  </a:lnTo>
                  <a:lnTo>
                    <a:pt x="240" y="109"/>
                  </a:lnTo>
                  <a:lnTo>
                    <a:pt x="240" y="120"/>
                  </a:lnTo>
                  <a:lnTo>
                    <a:pt x="240" y="132"/>
                  </a:lnTo>
                  <a:lnTo>
                    <a:pt x="238" y="145"/>
                  </a:lnTo>
                  <a:lnTo>
                    <a:pt x="235" y="156"/>
                  </a:lnTo>
                  <a:lnTo>
                    <a:pt x="231" y="167"/>
                  </a:lnTo>
                  <a:lnTo>
                    <a:pt x="226" y="178"/>
                  </a:lnTo>
                  <a:lnTo>
                    <a:pt x="220" y="188"/>
                  </a:lnTo>
                  <a:lnTo>
                    <a:pt x="214" y="197"/>
                  </a:lnTo>
                  <a:lnTo>
                    <a:pt x="205" y="206"/>
                  </a:lnTo>
                  <a:lnTo>
                    <a:pt x="197" y="213"/>
                  </a:lnTo>
                  <a:lnTo>
                    <a:pt x="188" y="220"/>
                  </a:lnTo>
                  <a:lnTo>
                    <a:pt x="177" y="226"/>
                  </a:lnTo>
                  <a:lnTo>
                    <a:pt x="167" y="231"/>
                  </a:lnTo>
                  <a:lnTo>
                    <a:pt x="156" y="236"/>
                  </a:lnTo>
                  <a:lnTo>
                    <a:pt x="144" y="239"/>
                  </a:lnTo>
                  <a:lnTo>
                    <a:pt x="133" y="240"/>
                  </a:lnTo>
                  <a:lnTo>
                    <a:pt x="121" y="241"/>
                  </a:lnTo>
                  <a:lnTo>
                    <a:pt x="108" y="240"/>
                  </a:lnTo>
                  <a:lnTo>
                    <a:pt x="96" y="239"/>
                  </a:lnTo>
                  <a:lnTo>
                    <a:pt x="84" y="236"/>
                  </a:lnTo>
                  <a:lnTo>
                    <a:pt x="73" y="231"/>
                  </a:lnTo>
                  <a:lnTo>
                    <a:pt x="63" y="226"/>
                  </a:lnTo>
                  <a:lnTo>
                    <a:pt x="53" y="220"/>
                  </a:lnTo>
                  <a:lnTo>
                    <a:pt x="44" y="213"/>
                  </a:lnTo>
                  <a:lnTo>
                    <a:pt x="35" y="206"/>
                  </a:lnTo>
                  <a:lnTo>
                    <a:pt x="28" y="197"/>
                  </a:lnTo>
                  <a:lnTo>
                    <a:pt x="20" y="188"/>
                  </a:lnTo>
                  <a:lnTo>
                    <a:pt x="14" y="178"/>
                  </a:lnTo>
                  <a:lnTo>
                    <a:pt x="9" y="167"/>
                  </a:lnTo>
                  <a:lnTo>
                    <a:pt x="5" y="156"/>
                  </a:lnTo>
                  <a:lnTo>
                    <a:pt x="3" y="145"/>
                  </a:lnTo>
                  <a:lnTo>
                    <a:pt x="1" y="132"/>
                  </a:lnTo>
                  <a:lnTo>
                    <a:pt x="0" y="120"/>
                  </a:lnTo>
                  <a:lnTo>
                    <a:pt x="1" y="109"/>
                  </a:lnTo>
                  <a:lnTo>
                    <a:pt x="3" y="96"/>
                  </a:lnTo>
                  <a:lnTo>
                    <a:pt x="5" y="85"/>
                  </a:lnTo>
                  <a:lnTo>
                    <a:pt x="9" y="74"/>
                  </a:lnTo>
                  <a:lnTo>
                    <a:pt x="14" y="63"/>
                  </a:lnTo>
                  <a:lnTo>
                    <a:pt x="20" y="53"/>
                  </a:lnTo>
                  <a:lnTo>
                    <a:pt x="28" y="45"/>
                  </a:lnTo>
                  <a:lnTo>
                    <a:pt x="35" y="35"/>
                  </a:lnTo>
                  <a:lnTo>
                    <a:pt x="44" y="28"/>
                  </a:lnTo>
                  <a:lnTo>
                    <a:pt x="53" y="21"/>
                  </a:lnTo>
                  <a:lnTo>
                    <a:pt x="63" y="15"/>
                  </a:lnTo>
                  <a:lnTo>
                    <a:pt x="73" y="10"/>
                  </a:lnTo>
                  <a:lnTo>
                    <a:pt x="84" y="6"/>
                  </a:lnTo>
                  <a:lnTo>
                    <a:pt x="96" y="3"/>
                  </a:lnTo>
                  <a:lnTo>
                    <a:pt x="108" y="1"/>
                  </a:lnTo>
                  <a:lnTo>
                    <a:pt x="121" y="0"/>
                  </a:lnTo>
                  <a:close/>
                </a:path>
              </a:pathLst>
            </a:custGeom>
            <a:solidFill>
              <a:srgbClr val="FFFFFF"/>
            </a:solidFill>
            <a:ln w="9525">
              <a:noFill/>
              <a:round/>
              <a:headEnd/>
              <a:tailEnd/>
            </a:ln>
          </p:spPr>
          <p:txBody>
            <a:bodyPr/>
            <a:lstStyle/>
            <a:p>
              <a:endParaRPr lang="en-US"/>
            </a:p>
          </p:txBody>
        </p:sp>
        <p:sp>
          <p:nvSpPr>
            <p:cNvPr id="409642" name="Freeform 42"/>
            <p:cNvSpPr>
              <a:spLocks/>
            </p:cNvSpPr>
            <p:nvPr userDrawn="1"/>
          </p:nvSpPr>
          <p:spPr bwMode="auto">
            <a:xfrm>
              <a:off x="2811" y="4137"/>
              <a:ext cx="14" cy="13"/>
            </a:xfrm>
            <a:custGeom>
              <a:avLst/>
              <a:gdLst/>
              <a:ahLst/>
              <a:cxnLst>
                <a:cxn ang="0">
                  <a:pos x="92" y="2"/>
                </a:cxn>
                <a:cxn ang="0">
                  <a:pos x="107" y="5"/>
                </a:cxn>
                <a:cxn ang="0">
                  <a:pos x="123" y="11"/>
                </a:cxn>
                <a:cxn ang="0">
                  <a:pos x="135" y="20"/>
                </a:cxn>
                <a:cxn ang="0">
                  <a:pos x="147" y="30"/>
                </a:cxn>
                <a:cxn ang="0">
                  <a:pos x="156" y="44"/>
                </a:cxn>
                <a:cxn ang="0">
                  <a:pos x="162" y="59"/>
                </a:cxn>
                <a:cxn ang="0">
                  <a:pos x="165" y="75"/>
                </a:cxn>
                <a:cxn ang="0">
                  <a:pos x="165" y="92"/>
                </a:cxn>
                <a:cxn ang="0">
                  <a:pos x="162" y="108"/>
                </a:cxn>
                <a:cxn ang="0">
                  <a:pos x="156" y="123"/>
                </a:cxn>
                <a:cxn ang="0">
                  <a:pos x="147" y="136"/>
                </a:cxn>
                <a:cxn ang="0">
                  <a:pos x="135" y="147"/>
                </a:cxn>
                <a:cxn ang="0">
                  <a:pos x="123" y="156"/>
                </a:cxn>
                <a:cxn ang="0">
                  <a:pos x="107" y="162"/>
                </a:cxn>
                <a:cxn ang="0">
                  <a:pos x="92" y="166"/>
                </a:cxn>
                <a:cxn ang="0">
                  <a:pos x="74" y="166"/>
                </a:cxn>
                <a:cxn ang="0">
                  <a:pos x="58" y="162"/>
                </a:cxn>
                <a:cxn ang="0">
                  <a:pos x="43" y="156"/>
                </a:cxn>
                <a:cxn ang="0">
                  <a:pos x="30" y="147"/>
                </a:cxn>
                <a:cxn ang="0">
                  <a:pos x="18" y="136"/>
                </a:cxn>
                <a:cxn ang="0">
                  <a:pos x="10" y="123"/>
                </a:cxn>
                <a:cxn ang="0">
                  <a:pos x="3" y="108"/>
                </a:cxn>
                <a:cxn ang="0">
                  <a:pos x="0" y="92"/>
                </a:cxn>
                <a:cxn ang="0">
                  <a:pos x="0" y="75"/>
                </a:cxn>
                <a:cxn ang="0">
                  <a:pos x="3" y="59"/>
                </a:cxn>
                <a:cxn ang="0">
                  <a:pos x="10" y="44"/>
                </a:cxn>
                <a:cxn ang="0">
                  <a:pos x="18" y="30"/>
                </a:cxn>
                <a:cxn ang="0">
                  <a:pos x="30" y="20"/>
                </a:cxn>
                <a:cxn ang="0">
                  <a:pos x="43" y="11"/>
                </a:cxn>
                <a:cxn ang="0">
                  <a:pos x="58" y="5"/>
                </a:cxn>
                <a:cxn ang="0">
                  <a:pos x="74" y="2"/>
                </a:cxn>
              </a:cxnLst>
              <a:rect l="0" t="0" r="r" b="b"/>
              <a:pathLst>
                <a:path w="166" h="167">
                  <a:moveTo>
                    <a:pt x="82" y="0"/>
                  </a:moveTo>
                  <a:lnTo>
                    <a:pt x="92" y="2"/>
                  </a:lnTo>
                  <a:lnTo>
                    <a:pt x="100" y="3"/>
                  </a:lnTo>
                  <a:lnTo>
                    <a:pt x="107" y="5"/>
                  </a:lnTo>
                  <a:lnTo>
                    <a:pt x="116" y="7"/>
                  </a:lnTo>
                  <a:lnTo>
                    <a:pt x="123" y="11"/>
                  </a:lnTo>
                  <a:lnTo>
                    <a:pt x="129" y="15"/>
                  </a:lnTo>
                  <a:lnTo>
                    <a:pt x="135" y="20"/>
                  </a:lnTo>
                  <a:lnTo>
                    <a:pt x="141" y="25"/>
                  </a:lnTo>
                  <a:lnTo>
                    <a:pt x="147" y="30"/>
                  </a:lnTo>
                  <a:lnTo>
                    <a:pt x="152" y="38"/>
                  </a:lnTo>
                  <a:lnTo>
                    <a:pt x="156" y="44"/>
                  </a:lnTo>
                  <a:lnTo>
                    <a:pt x="159" y="51"/>
                  </a:lnTo>
                  <a:lnTo>
                    <a:pt x="162" y="59"/>
                  </a:lnTo>
                  <a:lnTo>
                    <a:pt x="164" y="66"/>
                  </a:lnTo>
                  <a:lnTo>
                    <a:pt x="165" y="75"/>
                  </a:lnTo>
                  <a:lnTo>
                    <a:pt x="166" y="83"/>
                  </a:lnTo>
                  <a:lnTo>
                    <a:pt x="165" y="92"/>
                  </a:lnTo>
                  <a:lnTo>
                    <a:pt x="164" y="101"/>
                  </a:lnTo>
                  <a:lnTo>
                    <a:pt x="162" y="108"/>
                  </a:lnTo>
                  <a:lnTo>
                    <a:pt x="159" y="116"/>
                  </a:lnTo>
                  <a:lnTo>
                    <a:pt x="156" y="123"/>
                  </a:lnTo>
                  <a:lnTo>
                    <a:pt x="152" y="129"/>
                  </a:lnTo>
                  <a:lnTo>
                    <a:pt x="147" y="136"/>
                  </a:lnTo>
                  <a:lnTo>
                    <a:pt x="141" y="142"/>
                  </a:lnTo>
                  <a:lnTo>
                    <a:pt x="135" y="147"/>
                  </a:lnTo>
                  <a:lnTo>
                    <a:pt x="129" y="152"/>
                  </a:lnTo>
                  <a:lnTo>
                    <a:pt x="123" y="156"/>
                  </a:lnTo>
                  <a:lnTo>
                    <a:pt x="116" y="159"/>
                  </a:lnTo>
                  <a:lnTo>
                    <a:pt x="107" y="162"/>
                  </a:lnTo>
                  <a:lnTo>
                    <a:pt x="100" y="164"/>
                  </a:lnTo>
                  <a:lnTo>
                    <a:pt x="92" y="166"/>
                  </a:lnTo>
                  <a:lnTo>
                    <a:pt x="82" y="167"/>
                  </a:lnTo>
                  <a:lnTo>
                    <a:pt x="74" y="166"/>
                  </a:lnTo>
                  <a:lnTo>
                    <a:pt x="66" y="164"/>
                  </a:lnTo>
                  <a:lnTo>
                    <a:pt x="58" y="162"/>
                  </a:lnTo>
                  <a:lnTo>
                    <a:pt x="50" y="159"/>
                  </a:lnTo>
                  <a:lnTo>
                    <a:pt x="43" y="156"/>
                  </a:lnTo>
                  <a:lnTo>
                    <a:pt x="36" y="152"/>
                  </a:lnTo>
                  <a:lnTo>
                    <a:pt x="30" y="147"/>
                  </a:lnTo>
                  <a:lnTo>
                    <a:pt x="24" y="142"/>
                  </a:lnTo>
                  <a:lnTo>
                    <a:pt x="18" y="136"/>
                  </a:lnTo>
                  <a:lnTo>
                    <a:pt x="14" y="129"/>
                  </a:lnTo>
                  <a:lnTo>
                    <a:pt x="10" y="123"/>
                  </a:lnTo>
                  <a:lnTo>
                    <a:pt x="6" y="116"/>
                  </a:lnTo>
                  <a:lnTo>
                    <a:pt x="3" y="108"/>
                  </a:lnTo>
                  <a:lnTo>
                    <a:pt x="1" y="101"/>
                  </a:lnTo>
                  <a:lnTo>
                    <a:pt x="0" y="92"/>
                  </a:lnTo>
                  <a:lnTo>
                    <a:pt x="0" y="83"/>
                  </a:lnTo>
                  <a:lnTo>
                    <a:pt x="0" y="75"/>
                  </a:lnTo>
                  <a:lnTo>
                    <a:pt x="1" y="66"/>
                  </a:lnTo>
                  <a:lnTo>
                    <a:pt x="3" y="59"/>
                  </a:lnTo>
                  <a:lnTo>
                    <a:pt x="6" y="51"/>
                  </a:lnTo>
                  <a:lnTo>
                    <a:pt x="10" y="44"/>
                  </a:lnTo>
                  <a:lnTo>
                    <a:pt x="14" y="38"/>
                  </a:lnTo>
                  <a:lnTo>
                    <a:pt x="18" y="30"/>
                  </a:lnTo>
                  <a:lnTo>
                    <a:pt x="24" y="25"/>
                  </a:lnTo>
                  <a:lnTo>
                    <a:pt x="30" y="20"/>
                  </a:lnTo>
                  <a:lnTo>
                    <a:pt x="36" y="15"/>
                  </a:lnTo>
                  <a:lnTo>
                    <a:pt x="43" y="11"/>
                  </a:lnTo>
                  <a:lnTo>
                    <a:pt x="50" y="7"/>
                  </a:lnTo>
                  <a:lnTo>
                    <a:pt x="58" y="5"/>
                  </a:lnTo>
                  <a:lnTo>
                    <a:pt x="66" y="3"/>
                  </a:lnTo>
                  <a:lnTo>
                    <a:pt x="74" y="2"/>
                  </a:lnTo>
                  <a:lnTo>
                    <a:pt x="82" y="0"/>
                  </a:lnTo>
                  <a:close/>
                </a:path>
              </a:pathLst>
            </a:custGeom>
            <a:solidFill>
              <a:srgbClr val="FFFFFF"/>
            </a:solidFill>
            <a:ln w="9525">
              <a:noFill/>
              <a:round/>
              <a:headEnd/>
              <a:tailEnd/>
            </a:ln>
          </p:spPr>
          <p:txBody>
            <a:bodyPr/>
            <a:lstStyle/>
            <a:p>
              <a:endParaRPr lang="en-US"/>
            </a:p>
          </p:txBody>
        </p:sp>
        <p:sp>
          <p:nvSpPr>
            <p:cNvPr id="409643" name="Freeform 43"/>
            <p:cNvSpPr>
              <a:spLocks/>
            </p:cNvSpPr>
            <p:nvPr userDrawn="1"/>
          </p:nvSpPr>
          <p:spPr bwMode="auto">
            <a:xfrm>
              <a:off x="2791" y="4139"/>
              <a:ext cx="9" cy="9"/>
            </a:xfrm>
            <a:custGeom>
              <a:avLst/>
              <a:gdLst/>
              <a:ahLst/>
              <a:cxnLst>
                <a:cxn ang="0">
                  <a:pos x="54" y="0"/>
                </a:cxn>
                <a:cxn ang="0">
                  <a:pos x="61" y="0"/>
                </a:cxn>
                <a:cxn ang="0">
                  <a:pos x="66" y="1"/>
                </a:cxn>
                <a:cxn ang="0">
                  <a:pos x="71" y="2"/>
                </a:cxn>
                <a:cxn ang="0">
                  <a:pos x="76" y="4"/>
                </a:cxn>
                <a:cxn ang="0">
                  <a:pos x="85" y="10"/>
                </a:cxn>
                <a:cxn ang="0">
                  <a:pos x="94" y="17"/>
                </a:cxn>
                <a:cxn ang="0">
                  <a:pos x="100" y="24"/>
                </a:cxn>
                <a:cxn ang="0">
                  <a:pos x="105" y="34"/>
                </a:cxn>
                <a:cxn ang="0">
                  <a:pos x="107" y="40"/>
                </a:cxn>
                <a:cxn ang="0">
                  <a:pos x="109" y="45"/>
                </a:cxn>
                <a:cxn ang="0">
                  <a:pos x="109" y="50"/>
                </a:cxn>
                <a:cxn ang="0">
                  <a:pos x="110" y="55"/>
                </a:cxn>
                <a:cxn ang="0">
                  <a:pos x="109" y="61"/>
                </a:cxn>
                <a:cxn ang="0">
                  <a:pos x="109" y="66"/>
                </a:cxn>
                <a:cxn ang="0">
                  <a:pos x="107" y="71"/>
                </a:cxn>
                <a:cxn ang="0">
                  <a:pos x="105" y="77"/>
                </a:cxn>
                <a:cxn ang="0">
                  <a:pos x="100" y="86"/>
                </a:cxn>
                <a:cxn ang="0">
                  <a:pos x="94" y="94"/>
                </a:cxn>
                <a:cxn ang="0">
                  <a:pos x="90" y="98"/>
                </a:cxn>
                <a:cxn ang="0">
                  <a:pos x="85" y="101"/>
                </a:cxn>
                <a:cxn ang="0">
                  <a:pos x="81" y="103"/>
                </a:cxn>
                <a:cxn ang="0">
                  <a:pos x="76" y="107"/>
                </a:cxn>
                <a:cxn ang="0">
                  <a:pos x="71" y="108"/>
                </a:cxn>
                <a:cxn ang="0">
                  <a:pos x="66" y="110"/>
                </a:cxn>
                <a:cxn ang="0">
                  <a:pos x="61" y="111"/>
                </a:cxn>
                <a:cxn ang="0">
                  <a:pos x="54" y="111"/>
                </a:cxn>
                <a:cxn ang="0">
                  <a:pos x="49" y="111"/>
                </a:cxn>
                <a:cxn ang="0">
                  <a:pos x="43" y="110"/>
                </a:cxn>
                <a:cxn ang="0">
                  <a:pos x="38" y="108"/>
                </a:cxn>
                <a:cxn ang="0">
                  <a:pos x="33" y="107"/>
                </a:cxn>
                <a:cxn ang="0">
                  <a:pos x="29" y="103"/>
                </a:cxn>
                <a:cxn ang="0">
                  <a:pos x="23" y="101"/>
                </a:cxn>
                <a:cxn ang="0">
                  <a:pos x="19" y="98"/>
                </a:cxn>
                <a:cxn ang="0">
                  <a:pos x="15" y="94"/>
                </a:cxn>
                <a:cxn ang="0">
                  <a:pos x="12" y="90"/>
                </a:cxn>
                <a:cxn ang="0">
                  <a:pos x="9" y="86"/>
                </a:cxn>
                <a:cxn ang="0">
                  <a:pos x="6" y="82"/>
                </a:cxn>
                <a:cxn ang="0">
                  <a:pos x="4" y="77"/>
                </a:cxn>
                <a:cxn ang="0">
                  <a:pos x="2" y="71"/>
                </a:cxn>
                <a:cxn ang="0">
                  <a:pos x="1" y="66"/>
                </a:cxn>
                <a:cxn ang="0">
                  <a:pos x="0" y="61"/>
                </a:cxn>
                <a:cxn ang="0">
                  <a:pos x="0" y="55"/>
                </a:cxn>
                <a:cxn ang="0">
                  <a:pos x="0" y="50"/>
                </a:cxn>
                <a:cxn ang="0">
                  <a:pos x="1" y="45"/>
                </a:cxn>
                <a:cxn ang="0">
                  <a:pos x="2" y="40"/>
                </a:cxn>
                <a:cxn ang="0">
                  <a:pos x="4" y="34"/>
                </a:cxn>
                <a:cxn ang="0">
                  <a:pos x="6" y="29"/>
                </a:cxn>
                <a:cxn ang="0">
                  <a:pos x="9" y="24"/>
                </a:cxn>
                <a:cxn ang="0">
                  <a:pos x="12" y="20"/>
                </a:cxn>
                <a:cxn ang="0">
                  <a:pos x="15" y="17"/>
                </a:cxn>
                <a:cxn ang="0">
                  <a:pos x="23" y="10"/>
                </a:cxn>
                <a:cxn ang="0">
                  <a:pos x="33" y="4"/>
                </a:cxn>
                <a:cxn ang="0">
                  <a:pos x="38" y="2"/>
                </a:cxn>
                <a:cxn ang="0">
                  <a:pos x="43" y="1"/>
                </a:cxn>
                <a:cxn ang="0">
                  <a:pos x="49" y="0"/>
                </a:cxn>
                <a:cxn ang="0">
                  <a:pos x="54" y="0"/>
                </a:cxn>
              </a:cxnLst>
              <a:rect l="0" t="0" r="r" b="b"/>
              <a:pathLst>
                <a:path w="110" h="111">
                  <a:moveTo>
                    <a:pt x="54" y="0"/>
                  </a:moveTo>
                  <a:lnTo>
                    <a:pt x="61" y="0"/>
                  </a:lnTo>
                  <a:lnTo>
                    <a:pt x="66" y="1"/>
                  </a:lnTo>
                  <a:lnTo>
                    <a:pt x="71" y="2"/>
                  </a:lnTo>
                  <a:lnTo>
                    <a:pt x="76" y="4"/>
                  </a:lnTo>
                  <a:lnTo>
                    <a:pt x="85" y="10"/>
                  </a:lnTo>
                  <a:lnTo>
                    <a:pt x="94" y="17"/>
                  </a:lnTo>
                  <a:lnTo>
                    <a:pt x="100" y="24"/>
                  </a:lnTo>
                  <a:lnTo>
                    <a:pt x="105" y="34"/>
                  </a:lnTo>
                  <a:lnTo>
                    <a:pt x="107" y="40"/>
                  </a:lnTo>
                  <a:lnTo>
                    <a:pt x="109" y="45"/>
                  </a:lnTo>
                  <a:lnTo>
                    <a:pt x="109" y="50"/>
                  </a:lnTo>
                  <a:lnTo>
                    <a:pt x="110" y="55"/>
                  </a:lnTo>
                  <a:lnTo>
                    <a:pt x="109" y="61"/>
                  </a:lnTo>
                  <a:lnTo>
                    <a:pt x="109" y="66"/>
                  </a:lnTo>
                  <a:lnTo>
                    <a:pt x="107" y="71"/>
                  </a:lnTo>
                  <a:lnTo>
                    <a:pt x="105" y="77"/>
                  </a:lnTo>
                  <a:lnTo>
                    <a:pt x="100" y="86"/>
                  </a:lnTo>
                  <a:lnTo>
                    <a:pt x="94" y="94"/>
                  </a:lnTo>
                  <a:lnTo>
                    <a:pt x="90" y="98"/>
                  </a:lnTo>
                  <a:lnTo>
                    <a:pt x="85" y="101"/>
                  </a:lnTo>
                  <a:lnTo>
                    <a:pt x="81" y="103"/>
                  </a:lnTo>
                  <a:lnTo>
                    <a:pt x="76" y="107"/>
                  </a:lnTo>
                  <a:lnTo>
                    <a:pt x="71" y="108"/>
                  </a:lnTo>
                  <a:lnTo>
                    <a:pt x="66" y="110"/>
                  </a:lnTo>
                  <a:lnTo>
                    <a:pt x="61" y="111"/>
                  </a:lnTo>
                  <a:lnTo>
                    <a:pt x="54" y="111"/>
                  </a:lnTo>
                  <a:lnTo>
                    <a:pt x="49" y="111"/>
                  </a:lnTo>
                  <a:lnTo>
                    <a:pt x="43" y="110"/>
                  </a:lnTo>
                  <a:lnTo>
                    <a:pt x="38" y="108"/>
                  </a:lnTo>
                  <a:lnTo>
                    <a:pt x="33" y="107"/>
                  </a:lnTo>
                  <a:lnTo>
                    <a:pt x="29" y="103"/>
                  </a:lnTo>
                  <a:lnTo>
                    <a:pt x="23" y="101"/>
                  </a:lnTo>
                  <a:lnTo>
                    <a:pt x="19" y="98"/>
                  </a:lnTo>
                  <a:lnTo>
                    <a:pt x="15" y="94"/>
                  </a:lnTo>
                  <a:lnTo>
                    <a:pt x="12" y="90"/>
                  </a:lnTo>
                  <a:lnTo>
                    <a:pt x="9" y="86"/>
                  </a:lnTo>
                  <a:lnTo>
                    <a:pt x="6" y="82"/>
                  </a:lnTo>
                  <a:lnTo>
                    <a:pt x="4" y="77"/>
                  </a:lnTo>
                  <a:lnTo>
                    <a:pt x="2" y="71"/>
                  </a:lnTo>
                  <a:lnTo>
                    <a:pt x="1" y="66"/>
                  </a:lnTo>
                  <a:lnTo>
                    <a:pt x="0" y="61"/>
                  </a:lnTo>
                  <a:lnTo>
                    <a:pt x="0" y="55"/>
                  </a:lnTo>
                  <a:lnTo>
                    <a:pt x="0" y="50"/>
                  </a:lnTo>
                  <a:lnTo>
                    <a:pt x="1" y="45"/>
                  </a:lnTo>
                  <a:lnTo>
                    <a:pt x="2" y="40"/>
                  </a:lnTo>
                  <a:lnTo>
                    <a:pt x="4" y="34"/>
                  </a:lnTo>
                  <a:lnTo>
                    <a:pt x="6" y="29"/>
                  </a:lnTo>
                  <a:lnTo>
                    <a:pt x="9" y="24"/>
                  </a:lnTo>
                  <a:lnTo>
                    <a:pt x="12" y="20"/>
                  </a:lnTo>
                  <a:lnTo>
                    <a:pt x="15" y="17"/>
                  </a:lnTo>
                  <a:lnTo>
                    <a:pt x="23" y="10"/>
                  </a:lnTo>
                  <a:lnTo>
                    <a:pt x="33" y="4"/>
                  </a:lnTo>
                  <a:lnTo>
                    <a:pt x="38" y="2"/>
                  </a:lnTo>
                  <a:lnTo>
                    <a:pt x="43" y="1"/>
                  </a:lnTo>
                  <a:lnTo>
                    <a:pt x="49" y="0"/>
                  </a:lnTo>
                  <a:lnTo>
                    <a:pt x="54" y="0"/>
                  </a:lnTo>
                  <a:close/>
                </a:path>
              </a:pathLst>
            </a:custGeom>
            <a:solidFill>
              <a:srgbClr val="FFFFFF"/>
            </a:solidFill>
            <a:ln w="9525">
              <a:noFill/>
              <a:round/>
              <a:headEnd/>
              <a:tailEnd/>
            </a:ln>
          </p:spPr>
          <p:txBody>
            <a:bodyPr/>
            <a:lstStyle/>
            <a:p>
              <a:endParaRPr lang="en-US"/>
            </a:p>
          </p:txBody>
        </p:sp>
        <p:sp>
          <p:nvSpPr>
            <p:cNvPr id="409644" name="Freeform 44"/>
            <p:cNvSpPr>
              <a:spLocks/>
            </p:cNvSpPr>
            <p:nvPr userDrawn="1"/>
          </p:nvSpPr>
          <p:spPr bwMode="auto">
            <a:xfrm>
              <a:off x="2772" y="4141"/>
              <a:ext cx="6" cy="5"/>
            </a:xfrm>
            <a:custGeom>
              <a:avLst/>
              <a:gdLst/>
              <a:ahLst/>
              <a:cxnLst>
                <a:cxn ang="0">
                  <a:pos x="35" y="0"/>
                </a:cxn>
                <a:cxn ang="0">
                  <a:pos x="42" y="1"/>
                </a:cxn>
                <a:cxn ang="0">
                  <a:pos x="49" y="3"/>
                </a:cxn>
                <a:cxn ang="0">
                  <a:pos x="54" y="6"/>
                </a:cxn>
                <a:cxn ang="0">
                  <a:pos x="59" y="10"/>
                </a:cxn>
                <a:cxn ang="0">
                  <a:pos x="63" y="15"/>
                </a:cxn>
                <a:cxn ang="0">
                  <a:pos x="66" y="21"/>
                </a:cxn>
                <a:cxn ang="0">
                  <a:pos x="69" y="28"/>
                </a:cxn>
                <a:cxn ang="0">
                  <a:pos x="70" y="34"/>
                </a:cxn>
                <a:cxn ang="0">
                  <a:pos x="69" y="41"/>
                </a:cxn>
                <a:cxn ang="0">
                  <a:pos x="66" y="47"/>
                </a:cxn>
                <a:cxn ang="0">
                  <a:pos x="63" y="54"/>
                </a:cxn>
                <a:cxn ang="0">
                  <a:pos x="59" y="59"/>
                </a:cxn>
                <a:cxn ang="0">
                  <a:pos x="54" y="63"/>
                </a:cxn>
                <a:cxn ang="0">
                  <a:pos x="49" y="66"/>
                </a:cxn>
                <a:cxn ang="0">
                  <a:pos x="42" y="68"/>
                </a:cxn>
                <a:cxn ang="0">
                  <a:pos x="35" y="69"/>
                </a:cxn>
                <a:cxn ang="0">
                  <a:pos x="28" y="68"/>
                </a:cxn>
                <a:cxn ang="0">
                  <a:pos x="22" y="66"/>
                </a:cxn>
                <a:cxn ang="0">
                  <a:pos x="16" y="63"/>
                </a:cxn>
                <a:cxn ang="0">
                  <a:pos x="11" y="59"/>
                </a:cxn>
                <a:cxn ang="0">
                  <a:pos x="7" y="54"/>
                </a:cxn>
                <a:cxn ang="0">
                  <a:pos x="3" y="47"/>
                </a:cxn>
                <a:cxn ang="0">
                  <a:pos x="1" y="41"/>
                </a:cxn>
                <a:cxn ang="0">
                  <a:pos x="0" y="34"/>
                </a:cxn>
                <a:cxn ang="0">
                  <a:pos x="1" y="28"/>
                </a:cxn>
                <a:cxn ang="0">
                  <a:pos x="3" y="21"/>
                </a:cxn>
                <a:cxn ang="0">
                  <a:pos x="7" y="15"/>
                </a:cxn>
                <a:cxn ang="0">
                  <a:pos x="11" y="10"/>
                </a:cxn>
                <a:cxn ang="0">
                  <a:pos x="16" y="6"/>
                </a:cxn>
                <a:cxn ang="0">
                  <a:pos x="22" y="3"/>
                </a:cxn>
                <a:cxn ang="0">
                  <a:pos x="28" y="1"/>
                </a:cxn>
                <a:cxn ang="0">
                  <a:pos x="35" y="0"/>
                </a:cxn>
              </a:cxnLst>
              <a:rect l="0" t="0" r="r" b="b"/>
              <a:pathLst>
                <a:path w="70" h="69">
                  <a:moveTo>
                    <a:pt x="35" y="0"/>
                  </a:moveTo>
                  <a:lnTo>
                    <a:pt x="42" y="1"/>
                  </a:lnTo>
                  <a:lnTo>
                    <a:pt x="49" y="3"/>
                  </a:lnTo>
                  <a:lnTo>
                    <a:pt x="54" y="6"/>
                  </a:lnTo>
                  <a:lnTo>
                    <a:pt x="59" y="10"/>
                  </a:lnTo>
                  <a:lnTo>
                    <a:pt x="63" y="15"/>
                  </a:lnTo>
                  <a:lnTo>
                    <a:pt x="66" y="21"/>
                  </a:lnTo>
                  <a:lnTo>
                    <a:pt x="69" y="28"/>
                  </a:lnTo>
                  <a:lnTo>
                    <a:pt x="70" y="34"/>
                  </a:lnTo>
                  <a:lnTo>
                    <a:pt x="69" y="41"/>
                  </a:lnTo>
                  <a:lnTo>
                    <a:pt x="66" y="47"/>
                  </a:lnTo>
                  <a:lnTo>
                    <a:pt x="63" y="54"/>
                  </a:lnTo>
                  <a:lnTo>
                    <a:pt x="59" y="59"/>
                  </a:lnTo>
                  <a:lnTo>
                    <a:pt x="54" y="63"/>
                  </a:lnTo>
                  <a:lnTo>
                    <a:pt x="49" y="66"/>
                  </a:lnTo>
                  <a:lnTo>
                    <a:pt x="42" y="68"/>
                  </a:lnTo>
                  <a:lnTo>
                    <a:pt x="35" y="69"/>
                  </a:lnTo>
                  <a:lnTo>
                    <a:pt x="28" y="68"/>
                  </a:lnTo>
                  <a:lnTo>
                    <a:pt x="22" y="66"/>
                  </a:lnTo>
                  <a:lnTo>
                    <a:pt x="16" y="63"/>
                  </a:lnTo>
                  <a:lnTo>
                    <a:pt x="11" y="59"/>
                  </a:lnTo>
                  <a:lnTo>
                    <a:pt x="7" y="54"/>
                  </a:lnTo>
                  <a:lnTo>
                    <a:pt x="3" y="47"/>
                  </a:lnTo>
                  <a:lnTo>
                    <a:pt x="1" y="41"/>
                  </a:lnTo>
                  <a:lnTo>
                    <a:pt x="0" y="34"/>
                  </a:lnTo>
                  <a:lnTo>
                    <a:pt x="1" y="28"/>
                  </a:lnTo>
                  <a:lnTo>
                    <a:pt x="3" y="21"/>
                  </a:lnTo>
                  <a:lnTo>
                    <a:pt x="7" y="15"/>
                  </a:lnTo>
                  <a:lnTo>
                    <a:pt x="11" y="10"/>
                  </a:lnTo>
                  <a:lnTo>
                    <a:pt x="16" y="6"/>
                  </a:lnTo>
                  <a:lnTo>
                    <a:pt x="22" y="3"/>
                  </a:lnTo>
                  <a:lnTo>
                    <a:pt x="28" y="1"/>
                  </a:lnTo>
                  <a:lnTo>
                    <a:pt x="35" y="0"/>
                  </a:lnTo>
                  <a:close/>
                </a:path>
              </a:pathLst>
            </a:custGeom>
            <a:solidFill>
              <a:srgbClr val="FFFFFF"/>
            </a:solidFill>
            <a:ln w="9525">
              <a:noFill/>
              <a:round/>
              <a:headEnd/>
              <a:tailEnd/>
            </a:ln>
          </p:spPr>
          <p:txBody>
            <a:bodyPr/>
            <a:lstStyle/>
            <a:p>
              <a:endParaRPr lang="en-US"/>
            </a:p>
          </p:txBody>
        </p:sp>
        <p:sp>
          <p:nvSpPr>
            <p:cNvPr id="409645" name="Freeform 45"/>
            <p:cNvSpPr>
              <a:spLocks/>
            </p:cNvSpPr>
            <p:nvPr userDrawn="1"/>
          </p:nvSpPr>
          <p:spPr bwMode="auto">
            <a:xfrm>
              <a:off x="2898" y="4108"/>
              <a:ext cx="20" cy="20"/>
            </a:xfrm>
            <a:custGeom>
              <a:avLst/>
              <a:gdLst/>
              <a:ahLst/>
              <a:cxnLst>
                <a:cxn ang="0">
                  <a:pos x="197" y="213"/>
                </a:cxn>
                <a:cxn ang="0">
                  <a:pos x="176" y="226"/>
                </a:cxn>
                <a:cxn ang="0">
                  <a:pos x="154" y="235"/>
                </a:cxn>
                <a:cxn ang="0">
                  <a:pos x="132" y="239"/>
                </a:cxn>
                <a:cxn ang="0">
                  <a:pos x="109" y="239"/>
                </a:cxn>
                <a:cxn ang="0">
                  <a:pos x="86" y="235"/>
                </a:cxn>
                <a:cxn ang="0">
                  <a:pos x="65" y="226"/>
                </a:cxn>
                <a:cxn ang="0">
                  <a:pos x="45" y="213"/>
                </a:cxn>
                <a:cxn ang="0">
                  <a:pos x="27" y="195"/>
                </a:cxn>
                <a:cxn ang="0">
                  <a:pos x="14" y="175"/>
                </a:cxn>
                <a:cxn ang="0">
                  <a:pos x="5" y="154"/>
                </a:cxn>
                <a:cxn ang="0">
                  <a:pos x="0" y="131"/>
                </a:cxn>
                <a:cxn ang="0">
                  <a:pos x="0" y="108"/>
                </a:cxn>
                <a:cxn ang="0">
                  <a:pos x="5" y="86"/>
                </a:cxn>
                <a:cxn ang="0">
                  <a:pos x="14" y="64"/>
                </a:cxn>
                <a:cxn ang="0">
                  <a:pos x="27" y="44"/>
                </a:cxn>
                <a:cxn ang="0">
                  <a:pos x="45" y="27"/>
                </a:cxn>
                <a:cxn ang="0">
                  <a:pos x="65" y="14"/>
                </a:cxn>
                <a:cxn ang="0">
                  <a:pos x="86" y="4"/>
                </a:cxn>
                <a:cxn ang="0">
                  <a:pos x="109" y="0"/>
                </a:cxn>
                <a:cxn ang="0">
                  <a:pos x="132" y="0"/>
                </a:cxn>
                <a:cxn ang="0">
                  <a:pos x="154" y="4"/>
                </a:cxn>
                <a:cxn ang="0">
                  <a:pos x="176" y="14"/>
                </a:cxn>
                <a:cxn ang="0">
                  <a:pos x="197" y="27"/>
                </a:cxn>
                <a:cxn ang="0">
                  <a:pos x="213" y="44"/>
                </a:cxn>
                <a:cxn ang="0">
                  <a:pos x="227" y="64"/>
                </a:cxn>
                <a:cxn ang="0">
                  <a:pos x="236" y="86"/>
                </a:cxn>
                <a:cxn ang="0">
                  <a:pos x="240" y="108"/>
                </a:cxn>
                <a:cxn ang="0">
                  <a:pos x="240" y="131"/>
                </a:cxn>
                <a:cxn ang="0">
                  <a:pos x="236" y="154"/>
                </a:cxn>
                <a:cxn ang="0">
                  <a:pos x="227" y="175"/>
                </a:cxn>
                <a:cxn ang="0">
                  <a:pos x="213" y="195"/>
                </a:cxn>
              </a:cxnLst>
              <a:rect l="0" t="0" r="r" b="b"/>
              <a:pathLst>
                <a:path w="241" h="239">
                  <a:moveTo>
                    <a:pt x="206" y="204"/>
                  </a:moveTo>
                  <a:lnTo>
                    <a:pt x="197" y="213"/>
                  </a:lnTo>
                  <a:lnTo>
                    <a:pt x="187" y="220"/>
                  </a:lnTo>
                  <a:lnTo>
                    <a:pt x="176" y="226"/>
                  </a:lnTo>
                  <a:lnTo>
                    <a:pt x="166" y="231"/>
                  </a:lnTo>
                  <a:lnTo>
                    <a:pt x="154" y="235"/>
                  </a:lnTo>
                  <a:lnTo>
                    <a:pt x="143" y="237"/>
                  </a:lnTo>
                  <a:lnTo>
                    <a:pt x="132" y="239"/>
                  </a:lnTo>
                  <a:lnTo>
                    <a:pt x="120" y="239"/>
                  </a:lnTo>
                  <a:lnTo>
                    <a:pt x="109" y="239"/>
                  </a:lnTo>
                  <a:lnTo>
                    <a:pt x="98" y="237"/>
                  </a:lnTo>
                  <a:lnTo>
                    <a:pt x="86" y="235"/>
                  </a:lnTo>
                  <a:lnTo>
                    <a:pt x="75" y="231"/>
                  </a:lnTo>
                  <a:lnTo>
                    <a:pt x="65" y="226"/>
                  </a:lnTo>
                  <a:lnTo>
                    <a:pt x="54" y="220"/>
                  </a:lnTo>
                  <a:lnTo>
                    <a:pt x="45" y="213"/>
                  </a:lnTo>
                  <a:lnTo>
                    <a:pt x="36" y="204"/>
                  </a:lnTo>
                  <a:lnTo>
                    <a:pt x="27" y="195"/>
                  </a:lnTo>
                  <a:lnTo>
                    <a:pt x="20" y="186"/>
                  </a:lnTo>
                  <a:lnTo>
                    <a:pt x="14" y="175"/>
                  </a:lnTo>
                  <a:lnTo>
                    <a:pt x="9" y="165"/>
                  </a:lnTo>
                  <a:lnTo>
                    <a:pt x="5" y="154"/>
                  </a:lnTo>
                  <a:lnTo>
                    <a:pt x="3" y="142"/>
                  </a:lnTo>
                  <a:lnTo>
                    <a:pt x="0" y="131"/>
                  </a:lnTo>
                  <a:lnTo>
                    <a:pt x="0" y="120"/>
                  </a:lnTo>
                  <a:lnTo>
                    <a:pt x="0" y="108"/>
                  </a:lnTo>
                  <a:lnTo>
                    <a:pt x="3" y="97"/>
                  </a:lnTo>
                  <a:lnTo>
                    <a:pt x="5" y="86"/>
                  </a:lnTo>
                  <a:lnTo>
                    <a:pt x="9" y="74"/>
                  </a:lnTo>
                  <a:lnTo>
                    <a:pt x="14" y="64"/>
                  </a:lnTo>
                  <a:lnTo>
                    <a:pt x="20" y="54"/>
                  </a:lnTo>
                  <a:lnTo>
                    <a:pt x="27" y="44"/>
                  </a:lnTo>
                  <a:lnTo>
                    <a:pt x="36" y="35"/>
                  </a:lnTo>
                  <a:lnTo>
                    <a:pt x="45" y="27"/>
                  </a:lnTo>
                  <a:lnTo>
                    <a:pt x="54" y="20"/>
                  </a:lnTo>
                  <a:lnTo>
                    <a:pt x="65" y="14"/>
                  </a:lnTo>
                  <a:lnTo>
                    <a:pt x="75" y="8"/>
                  </a:lnTo>
                  <a:lnTo>
                    <a:pt x="86" y="4"/>
                  </a:lnTo>
                  <a:lnTo>
                    <a:pt x="98" y="2"/>
                  </a:lnTo>
                  <a:lnTo>
                    <a:pt x="109" y="0"/>
                  </a:lnTo>
                  <a:lnTo>
                    <a:pt x="120" y="0"/>
                  </a:lnTo>
                  <a:lnTo>
                    <a:pt x="132" y="0"/>
                  </a:lnTo>
                  <a:lnTo>
                    <a:pt x="143" y="2"/>
                  </a:lnTo>
                  <a:lnTo>
                    <a:pt x="154" y="4"/>
                  </a:lnTo>
                  <a:lnTo>
                    <a:pt x="166" y="8"/>
                  </a:lnTo>
                  <a:lnTo>
                    <a:pt x="176" y="14"/>
                  </a:lnTo>
                  <a:lnTo>
                    <a:pt x="187" y="20"/>
                  </a:lnTo>
                  <a:lnTo>
                    <a:pt x="197" y="27"/>
                  </a:lnTo>
                  <a:lnTo>
                    <a:pt x="206" y="35"/>
                  </a:lnTo>
                  <a:lnTo>
                    <a:pt x="213" y="44"/>
                  </a:lnTo>
                  <a:lnTo>
                    <a:pt x="221" y="54"/>
                  </a:lnTo>
                  <a:lnTo>
                    <a:pt x="227" y="64"/>
                  </a:lnTo>
                  <a:lnTo>
                    <a:pt x="232" y="74"/>
                  </a:lnTo>
                  <a:lnTo>
                    <a:pt x="236" y="86"/>
                  </a:lnTo>
                  <a:lnTo>
                    <a:pt x="238" y="97"/>
                  </a:lnTo>
                  <a:lnTo>
                    <a:pt x="240" y="108"/>
                  </a:lnTo>
                  <a:lnTo>
                    <a:pt x="241" y="120"/>
                  </a:lnTo>
                  <a:lnTo>
                    <a:pt x="240" y="131"/>
                  </a:lnTo>
                  <a:lnTo>
                    <a:pt x="238" y="142"/>
                  </a:lnTo>
                  <a:lnTo>
                    <a:pt x="236" y="154"/>
                  </a:lnTo>
                  <a:lnTo>
                    <a:pt x="232" y="165"/>
                  </a:lnTo>
                  <a:lnTo>
                    <a:pt x="227" y="175"/>
                  </a:lnTo>
                  <a:lnTo>
                    <a:pt x="221" y="186"/>
                  </a:lnTo>
                  <a:lnTo>
                    <a:pt x="213" y="195"/>
                  </a:lnTo>
                  <a:lnTo>
                    <a:pt x="206" y="204"/>
                  </a:lnTo>
                  <a:close/>
                </a:path>
              </a:pathLst>
            </a:custGeom>
            <a:solidFill>
              <a:srgbClr val="FFFFFF"/>
            </a:solidFill>
            <a:ln w="9525">
              <a:noFill/>
              <a:round/>
              <a:headEnd/>
              <a:tailEnd/>
            </a:ln>
          </p:spPr>
          <p:txBody>
            <a:bodyPr/>
            <a:lstStyle/>
            <a:p>
              <a:endParaRPr lang="en-US"/>
            </a:p>
          </p:txBody>
        </p:sp>
        <p:sp>
          <p:nvSpPr>
            <p:cNvPr id="409646" name="Freeform 46"/>
            <p:cNvSpPr>
              <a:spLocks/>
            </p:cNvSpPr>
            <p:nvPr userDrawn="1"/>
          </p:nvSpPr>
          <p:spPr bwMode="auto">
            <a:xfrm>
              <a:off x="2922" y="4091"/>
              <a:ext cx="13" cy="14"/>
            </a:xfrm>
            <a:custGeom>
              <a:avLst/>
              <a:gdLst/>
              <a:ahLst/>
              <a:cxnLst>
                <a:cxn ang="0">
                  <a:pos x="135" y="146"/>
                </a:cxn>
                <a:cxn ang="0">
                  <a:pos x="122" y="156"/>
                </a:cxn>
                <a:cxn ang="0">
                  <a:pos x="106" y="162"/>
                </a:cxn>
                <a:cxn ang="0">
                  <a:pos x="91" y="165"/>
                </a:cxn>
                <a:cxn ang="0">
                  <a:pos x="74" y="165"/>
                </a:cxn>
                <a:cxn ang="0">
                  <a:pos x="58" y="162"/>
                </a:cxn>
                <a:cxn ang="0">
                  <a:pos x="44" y="156"/>
                </a:cxn>
                <a:cxn ang="0">
                  <a:pos x="30" y="146"/>
                </a:cxn>
                <a:cxn ang="0">
                  <a:pos x="18" y="135"/>
                </a:cxn>
                <a:cxn ang="0">
                  <a:pos x="9" y="122"/>
                </a:cxn>
                <a:cxn ang="0">
                  <a:pos x="3" y="106"/>
                </a:cxn>
                <a:cxn ang="0">
                  <a:pos x="0" y="91"/>
                </a:cxn>
                <a:cxn ang="0">
                  <a:pos x="0" y="74"/>
                </a:cxn>
                <a:cxn ang="0">
                  <a:pos x="3" y="59"/>
                </a:cxn>
                <a:cxn ang="0">
                  <a:pos x="9" y="44"/>
                </a:cxn>
                <a:cxn ang="0">
                  <a:pos x="18" y="30"/>
                </a:cxn>
                <a:cxn ang="0">
                  <a:pos x="30" y="18"/>
                </a:cxn>
                <a:cxn ang="0">
                  <a:pos x="44" y="9"/>
                </a:cxn>
                <a:cxn ang="0">
                  <a:pos x="58" y="3"/>
                </a:cxn>
                <a:cxn ang="0">
                  <a:pos x="74" y="0"/>
                </a:cxn>
                <a:cxn ang="0">
                  <a:pos x="91" y="0"/>
                </a:cxn>
                <a:cxn ang="0">
                  <a:pos x="106" y="3"/>
                </a:cxn>
                <a:cxn ang="0">
                  <a:pos x="122" y="9"/>
                </a:cxn>
                <a:cxn ang="0">
                  <a:pos x="135" y="18"/>
                </a:cxn>
                <a:cxn ang="0">
                  <a:pos x="146" y="30"/>
                </a:cxn>
                <a:cxn ang="0">
                  <a:pos x="156" y="44"/>
                </a:cxn>
                <a:cxn ang="0">
                  <a:pos x="162" y="59"/>
                </a:cxn>
                <a:cxn ang="0">
                  <a:pos x="165" y="74"/>
                </a:cxn>
                <a:cxn ang="0">
                  <a:pos x="165" y="91"/>
                </a:cxn>
                <a:cxn ang="0">
                  <a:pos x="162" y="106"/>
                </a:cxn>
                <a:cxn ang="0">
                  <a:pos x="156" y="122"/>
                </a:cxn>
                <a:cxn ang="0">
                  <a:pos x="146" y="135"/>
                </a:cxn>
              </a:cxnLst>
              <a:rect l="0" t="0" r="r" b="b"/>
              <a:pathLst>
                <a:path w="165" h="165">
                  <a:moveTo>
                    <a:pt x="141" y="141"/>
                  </a:moveTo>
                  <a:lnTo>
                    <a:pt x="135" y="146"/>
                  </a:lnTo>
                  <a:lnTo>
                    <a:pt x="128" y="151"/>
                  </a:lnTo>
                  <a:lnTo>
                    <a:pt x="122" y="156"/>
                  </a:lnTo>
                  <a:lnTo>
                    <a:pt x="113" y="160"/>
                  </a:lnTo>
                  <a:lnTo>
                    <a:pt x="106" y="162"/>
                  </a:lnTo>
                  <a:lnTo>
                    <a:pt x="98" y="164"/>
                  </a:lnTo>
                  <a:lnTo>
                    <a:pt x="91" y="165"/>
                  </a:lnTo>
                  <a:lnTo>
                    <a:pt x="82" y="165"/>
                  </a:lnTo>
                  <a:lnTo>
                    <a:pt x="74" y="165"/>
                  </a:lnTo>
                  <a:lnTo>
                    <a:pt x="67" y="164"/>
                  </a:lnTo>
                  <a:lnTo>
                    <a:pt x="58" y="162"/>
                  </a:lnTo>
                  <a:lnTo>
                    <a:pt x="51" y="160"/>
                  </a:lnTo>
                  <a:lnTo>
                    <a:pt x="44" y="156"/>
                  </a:lnTo>
                  <a:lnTo>
                    <a:pt x="37" y="151"/>
                  </a:lnTo>
                  <a:lnTo>
                    <a:pt x="30" y="146"/>
                  </a:lnTo>
                  <a:lnTo>
                    <a:pt x="23" y="141"/>
                  </a:lnTo>
                  <a:lnTo>
                    <a:pt x="18" y="135"/>
                  </a:lnTo>
                  <a:lnTo>
                    <a:pt x="13" y="128"/>
                  </a:lnTo>
                  <a:lnTo>
                    <a:pt x="9" y="122"/>
                  </a:lnTo>
                  <a:lnTo>
                    <a:pt x="6" y="113"/>
                  </a:lnTo>
                  <a:lnTo>
                    <a:pt x="3" y="106"/>
                  </a:lnTo>
                  <a:lnTo>
                    <a:pt x="1" y="98"/>
                  </a:lnTo>
                  <a:lnTo>
                    <a:pt x="0" y="91"/>
                  </a:lnTo>
                  <a:lnTo>
                    <a:pt x="0" y="82"/>
                  </a:lnTo>
                  <a:lnTo>
                    <a:pt x="0" y="74"/>
                  </a:lnTo>
                  <a:lnTo>
                    <a:pt x="1" y="67"/>
                  </a:lnTo>
                  <a:lnTo>
                    <a:pt x="3" y="59"/>
                  </a:lnTo>
                  <a:lnTo>
                    <a:pt x="6" y="51"/>
                  </a:lnTo>
                  <a:lnTo>
                    <a:pt x="9" y="44"/>
                  </a:lnTo>
                  <a:lnTo>
                    <a:pt x="13" y="37"/>
                  </a:lnTo>
                  <a:lnTo>
                    <a:pt x="18" y="30"/>
                  </a:lnTo>
                  <a:lnTo>
                    <a:pt x="23" y="24"/>
                  </a:lnTo>
                  <a:lnTo>
                    <a:pt x="30" y="18"/>
                  </a:lnTo>
                  <a:lnTo>
                    <a:pt x="37" y="13"/>
                  </a:lnTo>
                  <a:lnTo>
                    <a:pt x="44" y="9"/>
                  </a:lnTo>
                  <a:lnTo>
                    <a:pt x="51" y="6"/>
                  </a:lnTo>
                  <a:lnTo>
                    <a:pt x="58" y="3"/>
                  </a:lnTo>
                  <a:lnTo>
                    <a:pt x="67" y="1"/>
                  </a:lnTo>
                  <a:lnTo>
                    <a:pt x="74" y="0"/>
                  </a:lnTo>
                  <a:lnTo>
                    <a:pt x="82" y="0"/>
                  </a:lnTo>
                  <a:lnTo>
                    <a:pt x="91" y="0"/>
                  </a:lnTo>
                  <a:lnTo>
                    <a:pt x="98" y="1"/>
                  </a:lnTo>
                  <a:lnTo>
                    <a:pt x="106" y="3"/>
                  </a:lnTo>
                  <a:lnTo>
                    <a:pt x="113" y="6"/>
                  </a:lnTo>
                  <a:lnTo>
                    <a:pt x="122" y="9"/>
                  </a:lnTo>
                  <a:lnTo>
                    <a:pt x="128" y="13"/>
                  </a:lnTo>
                  <a:lnTo>
                    <a:pt x="135" y="18"/>
                  </a:lnTo>
                  <a:lnTo>
                    <a:pt x="141" y="24"/>
                  </a:lnTo>
                  <a:lnTo>
                    <a:pt x="146" y="30"/>
                  </a:lnTo>
                  <a:lnTo>
                    <a:pt x="151" y="37"/>
                  </a:lnTo>
                  <a:lnTo>
                    <a:pt x="156" y="44"/>
                  </a:lnTo>
                  <a:lnTo>
                    <a:pt x="160" y="51"/>
                  </a:lnTo>
                  <a:lnTo>
                    <a:pt x="162" y="59"/>
                  </a:lnTo>
                  <a:lnTo>
                    <a:pt x="164" y="67"/>
                  </a:lnTo>
                  <a:lnTo>
                    <a:pt x="165" y="74"/>
                  </a:lnTo>
                  <a:lnTo>
                    <a:pt x="165" y="82"/>
                  </a:lnTo>
                  <a:lnTo>
                    <a:pt x="165" y="91"/>
                  </a:lnTo>
                  <a:lnTo>
                    <a:pt x="164" y="98"/>
                  </a:lnTo>
                  <a:lnTo>
                    <a:pt x="162" y="106"/>
                  </a:lnTo>
                  <a:lnTo>
                    <a:pt x="160" y="113"/>
                  </a:lnTo>
                  <a:lnTo>
                    <a:pt x="156" y="122"/>
                  </a:lnTo>
                  <a:lnTo>
                    <a:pt x="151" y="128"/>
                  </a:lnTo>
                  <a:lnTo>
                    <a:pt x="146" y="135"/>
                  </a:lnTo>
                  <a:lnTo>
                    <a:pt x="141" y="141"/>
                  </a:lnTo>
                  <a:close/>
                </a:path>
              </a:pathLst>
            </a:custGeom>
            <a:solidFill>
              <a:srgbClr val="FFFFFF"/>
            </a:solidFill>
            <a:ln w="9525">
              <a:noFill/>
              <a:round/>
              <a:headEnd/>
              <a:tailEnd/>
            </a:ln>
          </p:spPr>
          <p:txBody>
            <a:bodyPr/>
            <a:lstStyle/>
            <a:p>
              <a:endParaRPr lang="en-US"/>
            </a:p>
          </p:txBody>
        </p:sp>
        <p:sp>
          <p:nvSpPr>
            <p:cNvPr id="409647" name="Freeform 47"/>
            <p:cNvSpPr>
              <a:spLocks/>
            </p:cNvSpPr>
            <p:nvPr userDrawn="1"/>
          </p:nvSpPr>
          <p:spPr bwMode="auto">
            <a:xfrm>
              <a:off x="2940" y="4077"/>
              <a:ext cx="10" cy="9"/>
            </a:xfrm>
            <a:custGeom>
              <a:avLst/>
              <a:gdLst/>
              <a:ahLst/>
              <a:cxnLst>
                <a:cxn ang="0">
                  <a:pos x="94" y="95"/>
                </a:cxn>
                <a:cxn ang="0">
                  <a:pos x="90" y="99"/>
                </a:cxn>
                <a:cxn ang="0">
                  <a:pos x="86" y="102"/>
                </a:cxn>
                <a:cxn ang="0">
                  <a:pos x="80" y="104"/>
                </a:cxn>
                <a:cxn ang="0">
                  <a:pos x="75" y="107"/>
                </a:cxn>
                <a:cxn ang="0">
                  <a:pos x="65" y="110"/>
                </a:cxn>
                <a:cxn ang="0">
                  <a:pos x="55" y="110"/>
                </a:cxn>
                <a:cxn ang="0">
                  <a:pos x="49" y="110"/>
                </a:cxn>
                <a:cxn ang="0">
                  <a:pos x="44" y="110"/>
                </a:cxn>
                <a:cxn ang="0">
                  <a:pos x="39" y="108"/>
                </a:cxn>
                <a:cxn ang="0">
                  <a:pos x="34" y="107"/>
                </a:cxn>
                <a:cxn ang="0">
                  <a:pos x="29" y="104"/>
                </a:cxn>
                <a:cxn ang="0">
                  <a:pos x="25" y="102"/>
                </a:cxn>
                <a:cxn ang="0">
                  <a:pos x="20" y="99"/>
                </a:cxn>
                <a:cxn ang="0">
                  <a:pos x="15" y="95"/>
                </a:cxn>
                <a:cxn ang="0">
                  <a:pos x="12" y="90"/>
                </a:cxn>
                <a:cxn ang="0">
                  <a:pos x="8" y="86"/>
                </a:cxn>
                <a:cxn ang="0">
                  <a:pos x="6" y="81"/>
                </a:cxn>
                <a:cxn ang="0">
                  <a:pos x="4" y="76"/>
                </a:cxn>
                <a:cxn ang="0">
                  <a:pos x="2" y="71"/>
                </a:cxn>
                <a:cxn ang="0">
                  <a:pos x="1" y="66"/>
                </a:cxn>
                <a:cxn ang="0">
                  <a:pos x="0" y="61"/>
                </a:cxn>
                <a:cxn ang="0">
                  <a:pos x="0" y="55"/>
                </a:cxn>
                <a:cxn ang="0">
                  <a:pos x="0" y="50"/>
                </a:cxn>
                <a:cxn ang="0">
                  <a:pos x="1" y="45"/>
                </a:cxn>
                <a:cxn ang="0">
                  <a:pos x="2" y="40"/>
                </a:cxn>
                <a:cxn ang="0">
                  <a:pos x="4" y="35"/>
                </a:cxn>
                <a:cxn ang="0">
                  <a:pos x="6" y="30"/>
                </a:cxn>
                <a:cxn ang="0">
                  <a:pos x="8" y="25"/>
                </a:cxn>
                <a:cxn ang="0">
                  <a:pos x="12" y="20"/>
                </a:cxn>
                <a:cxn ang="0">
                  <a:pos x="15" y="16"/>
                </a:cxn>
                <a:cxn ang="0">
                  <a:pos x="20" y="13"/>
                </a:cxn>
                <a:cxn ang="0">
                  <a:pos x="25" y="9"/>
                </a:cxn>
                <a:cxn ang="0">
                  <a:pos x="29" y="7"/>
                </a:cxn>
                <a:cxn ang="0">
                  <a:pos x="34" y="4"/>
                </a:cxn>
                <a:cxn ang="0">
                  <a:pos x="44" y="1"/>
                </a:cxn>
                <a:cxn ang="0">
                  <a:pos x="55" y="0"/>
                </a:cxn>
                <a:cxn ang="0">
                  <a:pos x="65" y="1"/>
                </a:cxn>
                <a:cxn ang="0">
                  <a:pos x="75" y="4"/>
                </a:cxn>
                <a:cxn ang="0">
                  <a:pos x="80" y="7"/>
                </a:cxn>
                <a:cxn ang="0">
                  <a:pos x="86" y="9"/>
                </a:cxn>
                <a:cxn ang="0">
                  <a:pos x="90" y="13"/>
                </a:cxn>
                <a:cxn ang="0">
                  <a:pos x="94" y="16"/>
                </a:cxn>
                <a:cxn ang="0">
                  <a:pos x="98" y="20"/>
                </a:cxn>
                <a:cxn ang="0">
                  <a:pos x="101" y="25"/>
                </a:cxn>
                <a:cxn ang="0">
                  <a:pos x="104" y="30"/>
                </a:cxn>
                <a:cxn ang="0">
                  <a:pos x="106" y="35"/>
                </a:cxn>
                <a:cxn ang="0">
                  <a:pos x="109" y="45"/>
                </a:cxn>
                <a:cxn ang="0">
                  <a:pos x="110" y="55"/>
                </a:cxn>
                <a:cxn ang="0">
                  <a:pos x="109" y="66"/>
                </a:cxn>
                <a:cxn ang="0">
                  <a:pos x="106" y="76"/>
                </a:cxn>
                <a:cxn ang="0">
                  <a:pos x="104" y="81"/>
                </a:cxn>
                <a:cxn ang="0">
                  <a:pos x="101" y="86"/>
                </a:cxn>
                <a:cxn ang="0">
                  <a:pos x="98" y="90"/>
                </a:cxn>
                <a:cxn ang="0">
                  <a:pos x="94" y="95"/>
                </a:cxn>
              </a:cxnLst>
              <a:rect l="0" t="0" r="r" b="b"/>
              <a:pathLst>
                <a:path w="110" h="110">
                  <a:moveTo>
                    <a:pt x="94" y="95"/>
                  </a:moveTo>
                  <a:lnTo>
                    <a:pt x="90" y="99"/>
                  </a:lnTo>
                  <a:lnTo>
                    <a:pt x="86" y="102"/>
                  </a:lnTo>
                  <a:lnTo>
                    <a:pt x="80" y="104"/>
                  </a:lnTo>
                  <a:lnTo>
                    <a:pt x="75" y="107"/>
                  </a:lnTo>
                  <a:lnTo>
                    <a:pt x="65" y="110"/>
                  </a:lnTo>
                  <a:lnTo>
                    <a:pt x="55" y="110"/>
                  </a:lnTo>
                  <a:lnTo>
                    <a:pt x="49" y="110"/>
                  </a:lnTo>
                  <a:lnTo>
                    <a:pt x="44" y="110"/>
                  </a:lnTo>
                  <a:lnTo>
                    <a:pt x="39" y="108"/>
                  </a:lnTo>
                  <a:lnTo>
                    <a:pt x="34" y="107"/>
                  </a:lnTo>
                  <a:lnTo>
                    <a:pt x="29" y="104"/>
                  </a:lnTo>
                  <a:lnTo>
                    <a:pt x="25" y="102"/>
                  </a:lnTo>
                  <a:lnTo>
                    <a:pt x="20" y="99"/>
                  </a:lnTo>
                  <a:lnTo>
                    <a:pt x="15" y="95"/>
                  </a:lnTo>
                  <a:lnTo>
                    <a:pt x="12" y="90"/>
                  </a:lnTo>
                  <a:lnTo>
                    <a:pt x="8" y="86"/>
                  </a:lnTo>
                  <a:lnTo>
                    <a:pt x="6" y="81"/>
                  </a:lnTo>
                  <a:lnTo>
                    <a:pt x="4" y="76"/>
                  </a:lnTo>
                  <a:lnTo>
                    <a:pt x="2" y="71"/>
                  </a:lnTo>
                  <a:lnTo>
                    <a:pt x="1" y="66"/>
                  </a:lnTo>
                  <a:lnTo>
                    <a:pt x="0" y="61"/>
                  </a:lnTo>
                  <a:lnTo>
                    <a:pt x="0" y="55"/>
                  </a:lnTo>
                  <a:lnTo>
                    <a:pt x="0" y="50"/>
                  </a:lnTo>
                  <a:lnTo>
                    <a:pt x="1" y="45"/>
                  </a:lnTo>
                  <a:lnTo>
                    <a:pt x="2" y="40"/>
                  </a:lnTo>
                  <a:lnTo>
                    <a:pt x="4" y="35"/>
                  </a:lnTo>
                  <a:lnTo>
                    <a:pt x="6" y="30"/>
                  </a:lnTo>
                  <a:lnTo>
                    <a:pt x="8" y="25"/>
                  </a:lnTo>
                  <a:lnTo>
                    <a:pt x="12" y="20"/>
                  </a:lnTo>
                  <a:lnTo>
                    <a:pt x="15" y="16"/>
                  </a:lnTo>
                  <a:lnTo>
                    <a:pt x="20" y="13"/>
                  </a:lnTo>
                  <a:lnTo>
                    <a:pt x="25" y="9"/>
                  </a:lnTo>
                  <a:lnTo>
                    <a:pt x="29" y="7"/>
                  </a:lnTo>
                  <a:lnTo>
                    <a:pt x="34" y="4"/>
                  </a:lnTo>
                  <a:lnTo>
                    <a:pt x="44" y="1"/>
                  </a:lnTo>
                  <a:lnTo>
                    <a:pt x="55" y="0"/>
                  </a:lnTo>
                  <a:lnTo>
                    <a:pt x="65" y="1"/>
                  </a:lnTo>
                  <a:lnTo>
                    <a:pt x="75" y="4"/>
                  </a:lnTo>
                  <a:lnTo>
                    <a:pt x="80" y="7"/>
                  </a:lnTo>
                  <a:lnTo>
                    <a:pt x="86" y="9"/>
                  </a:lnTo>
                  <a:lnTo>
                    <a:pt x="90" y="13"/>
                  </a:lnTo>
                  <a:lnTo>
                    <a:pt x="94" y="16"/>
                  </a:lnTo>
                  <a:lnTo>
                    <a:pt x="98" y="20"/>
                  </a:lnTo>
                  <a:lnTo>
                    <a:pt x="101" y="25"/>
                  </a:lnTo>
                  <a:lnTo>
                    <a:pt x="104" y="30"/>
                  </a:lnTo>
                  <a:lnTo>
                    <a:pt x="106" y="35"/>
                  </a:lnTo>
                  <a:lnTo>
                    <a:pt x="109" y="45"/>
                  </a:lnTo>
                  <a:lnTo>
                    <a:pt x="110" y="55"/>
                  </a:lnTo>
                  <a:lnTo>
                    <a:pt x="109" y="66"/>
                  </a:lnTo>
                  <a:lnTo>
                    <a:pt x="106" y="76"/>
                  </a:lnTo>
                  <a:lnTo>
                    <a:pt x="104" y="81"/>
                  </a:lnTo>
                  <a:lnTo>
                    <a:pt x="101" y="86"/>
                  </a:lnTo>
                  <a:lnTo>
                    <a:pt x="98" y="90"/>
                  </a:lnTo>
                  <a:lnTo>
                    <a:pt x="94" y="95"/>
                  </a:lnTo>
                  <a:close/>
                </a:path>
              </a:pathLst>
            </a:custGeom>
            <a:solidFill>
              <a:srgbClr val="FFFFFF"/>
            </a:solidFill>
            <a:ln w="9525">
              <a:noFill/>
              <a:round/>
              <a:headEnd/>
              <a:tailEnd/>
            </a:ln>
          </p:spPr>
          <p:txBody>
            <a:bodyPr/>
            <a:lstStyle/>
            <a:p>
              <a:endParaRPr lang="en-US"/>
            </a:p>
          </p:txBody>
        </p:sp>
        <p:sp>
          <p:nvSpPr>
            <p:cNvPr id="409648" name="Freeform 48"/>
            <p:cNvSpPr>
              <a:spLocks/>
            </p:cNvSpPr>
            <p:nvPr userDrawn="1"/>
          </p:nvSpPr>
          <p:spPr bwMode="auto">
            <a:xfrm>
              <a:off x="2957" y="4064"/>
              <a:ext cx="5" cy="6"/>
            </a:xfrm>
            <a:custGeom>
              <a:avLst/>
              <a:gdLst/>
              <a:ahLst/>
              <a:cxnLst>
                <a:cxn ang="0">
                  <a:pos x="59" y="59"/>
                </a:cxn>
                <a:cxn ang="0">
                  <a:pos x="53" y="63"/>
                </a:cxn>
                <a:cxn ang="0">
                  <a:pos x="48" y="66"/>
                </a:cxn>
                <a:cxn ang="0">
                  <a:pos x="40" y="68"/>
                </a:cxn>
                <a:cxn ang="0">
                  <a:pos x="34" y="68"/>
                </a:cxn>
                <a:cxn ang="0">
                  <a:pos x="28" y="68"/>
                </a:cxn>
                <a:cxn ang="0">
                  <a:pos x="22" y="66"/>
                </a:cxn>
                <a:cxn ang="0">
                  <a:pos x="16" y="63"/>
                </a:cxn>
                <a:cxn ang="0">
                  <a:pos x="11" y="59"/>
                </a:cxn>
                <a:cxn ang="0">
                  <a:pos x="5" y="54"/>
                </a:cxn>
                <a:cxn ang="0">
                  <a:pos x="2" y="47"/>
                </a:cxn>
                <a:cxn ang="0">
                  <a:pos x="0" y="41"/>
                </a:cxn>
                <a:cxn ang="0">
                  <a:pos x="0" y="34"/>
                </a:cxn>
                <a:cxn ang="0">
                  <a:pos x="0" y="28"/>
                </a:cxn>
                <a:cxn ang="0">
                  <a:pos x="2" y="22"/>
                </a:cxn>
                <a:cxn ang="0">
                  <a:pos x="5" y="15"/>
                </a:cxn>
                <a:cxn ang="0">
                  <a:pos x="11" y="10"/>
                </a:cxn>
                <a:cxn ang="0">
                  <a:pos x="16" y="5"/>
                </a:cxn>
                <a:cxn ang="0">
                  <a:pos x="22" y="2"/>
                </a:cxn>
                <a:cxn ang="0">
                  <a:pos x="28" y="0"/>
                </a:cxn>
                <a:cxn ang="0">
                  <a:pos x="34" y="0"/>
                </a:cxn>
                <a:cxn ang="0">
                  <a:pos x="40" y="0"/>
                </a:cxn>
                <a:cxn ang="0">
                  <a:pos x="48" y="2"/>
                </a:cxn>
                <a:cxn ang="0">
                  <a:pos x="53" y="5"/>
                </a:cxn>
                <a:cxn ang="0">
                  <a:pos x="59" y="10"/>
                </a:cxn>
                <a:cxn ang="0">
                  <a:pos x="63" y="15"/>
                </a:cxn>
                <a:cxn ang="0">
                  <a:pos x="66" y="22"/>
                </a:cxn>
                <a:cxn ang="0">
                  <a:pos x="68" y="28"/>
                </a:cxn>
                <a:cxn ang="0">
                  <a:pos x="69" y="34"/>
                </a:cxn>
                <a:cxn ang="0">
                  <a:pos x="68" y="41"/>
                </a:cxn>
                <a:cxn ang="0">
                  <a:pos x="66" y="47"/>
                </a:cxn>
                <a:cxn ang="0">
                  <a:pos x="63" y="54"/>
                </a:cxn>
                <a:cxn ang="0">
                  <a:pos x="59" y="59"/>
                </a:cxn>
              </a:cxnLst>
              <a:rect l="0" t="0" r="r" b="b"/>
              <a:pathLst>
                <a:path w="69" h="68">
                  <a:moveTo>
                    <a:pt x="59" y="59"/>
                  </a:moveTo>
                  <a:lnTo>
                    <a:pt x="53" y="63"/>
                  </a:lnTo>
                  <a:lnTo>
                    <a:pt x="48" y="66"/>
                  </a:lnTo>
                  <a:lnTo>
                    <a:pt x="40" y="68"/>
                  </a:lnTo>
                  <a:lnTo>
                    <a:pt x="34" y="68"/>
                  </a:lnTo>
                  <a:lnTo>
                    <a:pt x="28" y="68"/>
                  </a:lnTo>
                  <a:lnTo>
                    <a:pt x="22" y="66"/>
                  </a:lnTo>
                  <a:lnTo>
                    <a:pt x="16" y="63"/>
                  </a:lnTo>
                  <a:lnTo>
                    <a:pt x="11" y="59"/>
                  </a:lnTo>
                  <a:lnTo>
                    <a:pt x="5" y="54"/>
                  </a:lnTo>
                  <a:lnTo>
                    <a:pt x="2" y="47"/>
                  </a:lnTo>
                  <a:lnTo>
                    <a:pt x="0" y="41"/>
                  </a:lnTo>
                  <a:lnTo>
                    <a:pt x="0" y="34"/>
                  </a:lnTo>
                  <a:lnTo>
                    <a:pt x="0" y="28"/>
                  </a:lnTo>
                  <a:lnTo>
                    <a:pt x="2" y="22"/>
                  </a:lnTo>
                  <a:lnTo>
                    <a:pt x="5" y="15"/>
                  </a:lnTo>
                  <a:lnTo>
                    <a:pt x="11" y="10"/>
                  </a:lnTo>
                  <a:lnTo>
                    <a:pt x="16" y="5"/>
                  </a:lnTo>
                  <a:lnTo>
                    <a:pt x="22" y="2"/>
                  </a:lnTo>
                  <a:lnTo>
                    <a:pt x="28" y="0"/>
                  </a:lnTo>
                  <a:lnTo>
                    <a:pt x="34" y="0"/>
                  </a:lnTo>
                  <a:lnTo>
                    <a:pt x="40" y="0"/>
                  </a:lnTo>
                  <a:lnTo>
                    <a:pt x="48" y="2"/>
                  </a:lnTo>
                  <a:lnTo>
                    <a:pt x="53" y="5"/>
                  </a:lnTo>
                  <a:lnTo>
                    <a:pt x="59" y="10"/>
                  </a:lnTo>
                  <a:lnTo>
                    <a:pt x="63" y="15"/>
                  </a:lnTo>
                  <a:lnTo>
                    <a:pt x="66" y="22"/>
                  </a:lnTo>
                  <a:lnTo>
                    <a:pt x="68" y="28"/>
                  </a:lnTo>
                  <a:lnTo>
                    <a:pt x="69" y="34"/>
                  </a:lnTo>
                  <a:lnTo>
                    <a:pt x="68" y="41"/>
                  </a:lnTo>
                  <a:lnTo>
                    <a:pt x="66" y="47"/>
                  </a:lnTo>
                  <a:lnTo>
                    <a:pt x="63" y="54"/>
                  </a:lnTo>
                  <a:lnTo>
                    <a:pt x="59" y="59"/>
                  </a:lnTo>
                  <a:close/>
                </a:path>
              </a:pathLst>
            </a:custGeom>
            <a:solidFill>
              <a:srgbClr val="FFFFFF"/>
            </a:solidFill>
            <a:ln w="9525">
              <a:noFill/>
              <a:round/>
              <a:headEnd/>
              <a:tailEnd/>
            </a:ln>
          </p:spPr>
          <p:txBody>
            <a:bodyPr/>
            <a:lstStyle/>
            <a:p>
              <a:endParaRPr lang="en-US"/>
            </a:p>
          </p:txBody>
        </p:sp>
        <p:sp>
          <p:nvSpPr>
            <p:cNvPr id="409649" name="Freeform 49"/>
            <p:cNvSpPr>
              <a:spLocks/>
            </p:cNvSpPr>
            <p:nvPr userDrawn="1"/>
          </p:nvSpPr>
          <p:spPr bwMode="auto">
            <a:xfrm>
              <a:off x="2898" y="4159"/>
              <a:ext cx="20" cy="20"/>
            </a:xfrm>
            <a:custGeom>
              <a:avLst/>
              <a:gdLst/>
              <a:ahLst/>
              <a:cxnLst>
                <a:cxn ang="0">
                  <a:pos x="27" y="196"/>
                </a:cxn>
                <a:cxn ang="0">
                  <a:pos x="15" y="176"/>
                </a:cxn>
                <a:cxn ang="0">
                  <a:pos x="6" y="154"/>
                </a:cxn>
                <a:cxn ang="0">
                  <a:pos x="2" y="132"/>
                </a:cxn>
                <a:cxn ang="0">
                  <a:pos x="2" y="109"/>
                </a:cxn>
                <a:cxn ang="0">
                  <a:pos x="6" y="86"/>
                </a:cxn>
                <a:cxn ang="0">
                  <a:pos x="15" y="65"/>
                </a:cxn>
                <a:cxn ang="0">
                  <a:pos x="27" y="44"/>
                </a:cxn>
                <a:cxn ang="0">
                  <a:pos x="45" y="26"/>
                </a:cxn>
                <a:cxn ang="0">
                  <a:pos x="65" y="14"/>
                </a:cxn>
                <a:cxn ang="0">
                  <a:pos x="86" y="5"/>
                </a:cxn>
                <a:cxn ang="0">
                  <a:pos x="109" y="1"/>
                </a:cxn>
                <a:cxn ang="0">
                  <a:pos x="133" y="1"/>
                </a:cxn>
                <a:cxn ang="0">
                  <a:pos x="156" y="5"/>
                </a:cxn>
                <a:cxn ang="0">
                  <a:pos x="177" y="14"/>
                </a:cxn>
                <a:cxn ang="0">
                  <a:pos x="197" y="26"/>
                </a:cxn>
                <a:cxn ang="0">
                  <a:pos x="214" y="44"/>
                </a:cxn>
                <a:cxn ang="0">
                  <a:pos x="228" y="65"/>
                </a:cxn>
                <a:cxn ang="0">
                  <a:pos x="236" y="86"/>
                </a:cxn>
                <a:cxn ang="0">
                  <a:pos x="241" y="109"/>
                </a:cxn>
                <a:cxn ang="0">
                  <a:pos x="241" y="132"/>
                </a:cxn>
                <a:cxn ang="0">
                  <a:pos x="236" y="154"/>
                </a:cxn>
                <a:cxn ang="0">
                  <a:pos x="228" y="176"/>
                </a:cxn>
                <a:cxn ang="0">
                  <a:pos x="214" y="196"/>
                </a:cxn>
                <a:cxn ang="0">
                  <a:pos x="197" y="213"/>
                </a:cxn>
                <a:cxn ang="0">
                  <a:pos x="177" y="227"/>
                </a:cxn>
                <a:cxn ang="0">
                  <a:pos x="156" y="235"/>
                </a:cxn>
                <a:cxn ang="0">
                  <a:pos x="133" y="240"/>
                </a:cxn>
                <a:cxn ang="0">
                  <a:pos x="109" y="240"/>
                </a:cxn>
                <a:cxn ang="0">
                  <a:pos x="86" y="235"/>
                </a:cxn>
                <a:cxn ang="0">
                  <a:pos x="65" y="227"/>
                </a:cxn>
                <a:cxn ang="0">
                  <a:pos x="45" y="213"/>
                </a:cxn>
              </a:cxnLst>
              <a:rect l="0" t="0" r="r" b="b"/>
              <a:pathLst>
                <a:path w="241" h="240">
                  <a:moveTo>
                    <a:pt x="36" y="205"/>
                  </a:moveTo>
                  <a:lnTo>
                    <a:pt x="27" y="196"/>
                  </a:lnTo>
                  <a:lnTo>
                    <a:pt x="20" y="186"/>
                  </a:lnTo>
                  <a:lnTo>
                    <a:pt x="15" y="176"/>
                  </a:lnTo>
                  <a:lnTo>
                    <a:pt x="10" y="166"/>
                  </a:lnTo>
                  <a:lnTo>
                    <a:pt x="6" y="154"/>
                  </a:lnTo>
                  <a:lnTo>
                    <a:pt x="3" y="143"/>
                  </a:lnTo>
                  <a:lnTo>
                    <a:pt x="2" y="132"/>
                  </a:lnTo>
                  <a:lnTo>
                    <a:pt x="0" y="120"/>
                  </a:lnTo>
                  <a:lnTo>
                    <a:pt x="2" y="109"/>
                  </a:lnTo>
                  <a:lnTo>
                    <a:pt x="3" y="98"/>
                  </a:lnTo>
                  <a:lnTo>
                    <a:pt x="6" y="86"/>
                  </a:lnTo>
                  <a:lnTo>
                    <a:pt x="10" y="75"/>
                  </a:lnTo>
                  <a:lnTo>
                    <a:pt x="15" y="65"/>
                  </a:lnTo>
                  <a:lnTo>
                    <a:pt x="20" y="54"/>
                  </a:lnTo>
                  <a:lnTo>
                    <a:pt x="27" y="44"/>
                  </a:lnTo>
                  <a:lnTo>
                    <a:pt x="36" y="35"/>
                  </a:lnTo>
                  <a:lnTo>
                    <a:pt x="45" y="26"/>
                  </a:lnTo>
                  <a:lnTo>
                    <a:pt x="55" y="20"/>
                  </a:lnTo>
                  <a:lnTo>
                    <a:pt x="65" y="14"/>
                  </a:lnTo>
                  <a:lnTo>
                    <a:pt x="76" y="9"/>
                  </a:lnTo>
                  <a:lnTo>
                    <a:pt x="86" y="5"/>
                  </a:lnTo>
                  <a:lnTo>
                    <a:pt x="98" y="2"/>
                  </a:lnTo>
                  <a:lnTo>
                    <a:pt x="109" y="1"/>
                  </a:lnTo>
                  <a:lnTo>
                    <a:pt x="121" y="0"/>
                  </a:lnTo>
                  <a:lnTo>
                    <a:pt x="133" y="1"/>
                  </a:lnTo>
                  <a:lnTo>
                    <a:pt x="144" y="2"/>
                  </a:lnTo>
                  <a:lnTo>
                    <a:pt x="156" y="5"/>
                  </a:lnTo>
                  <a:lnTo>
                    <a:pt x="166" y="9"/>
                  </a:lnTo>
                  <a:lnTo>
                    <a:pt x="177" y="14"/>
                  </a:lnTo>
                  <a:lnTo>
                    <a:pt x="188" y="20"/>
                  </a:lnTo>
                  <a:lnTo>
                    <a:pt x="197" y="26"/>
                  </a:lnTo>
                  <a:lnTo>
                    <a:pt x="206" y="35"/>
                  </a:lnTo>
                  <a:lnTo>
                    <a:pt x="214" y="44"/>
                  </a:lnTo>
                  <a:lnTo>
                    <a:pt x="222" y="54"/>
                  </a:lnTo>
                  <a:lnTo>
                    <a:pt x="228" y="65"/>
                  </a:lnTo>
                  <a:lnTo>
                    <a:pt x="233" y="75"/>
                  </a:lnTo>
                  <a:lnTo>
                    <a:pt x="236" y="86"/>
                  </a:lnTo>
                  <a:lnTo>
                    <a:pt x="239" y="98"/>
                  </a:lnTo>
                  <a:lnTo>
                    <a:pt x="241" y="109"/>
                  </a:lnTo>
                  <a:lnTo>
                    <a:pt x="241" y="120"/>
                  </a:lnTo>
                  <a:lnTo>
                    <a:pt x="241" y="132"/>
                  </a:lnTo>
                  <a:lnTo>
                    <a:pt x="239" y="143"/>
                  </a:lnTo>
                  <a:lnTo>
                    <a:pt x="236" y="154"/>
                  </a:lnTo>
                  <a:lnTo>
                    <a:pt x="233" y="166"/>
                  </a:lnTo>
                  <a:lnTo>
                    <a:pt x="228" y="176"/>
                  </a:lnTo>
                  <a:lnTo>
                    <a:pt x="222" y="186"/>
                  </a:lnTo>
                  <a:lnTo>
                    <a:pt x="214" y="196"/>
                  </a:lnTo>
                  <a:lnTo>
                    <a:pt x="206" y="205"/>
                  </a:lnTo>
                  <a:lnTo>
                    <a:pt x="197" y="213"/>
                  </a:lnTo>
                  <a:lnTo>
                    <a:pt x="188" y="220"/>
                  </a:lnTo>
                  <a:lnTo>
                    <a:pt x="177" y="227"/>
                  </a:lnTo>
                  <a:lnTo>
                    <a:pt x="166" y="232"/>
                  </a:lnTo>
                  <a:lnTo>
                    <a:pt x="156" y="235"/>
                  </a:lnTo>
                  <a:lnTo>
                    <a:pt x="144" y="238"/>
                  </a:lnTo>
                  <a:lnTo>
                    <a:pt x="133" y="240"/>
                  </a:lnTo>
                  <a:lnTo>
                    <a:pt x="121" y="240"/>
                  </a:lnTo>
                  <a:lnTo>
                    <a:pt x="109" y="240"/>
                  </a:lnTo>
                  <a:lnTo>
                    <a:pt x="98" y="238"/>
                  </a:lnTo>
                  <a:lnTo>
                    <a:pt x="86" y="235"/>
                  </a:lnTo>
                  <a:lnTo>
                    <a:pt x="76" y="232"/>
                  </a:lnTo>
                  <a:lnTo>
                    <a:pt x="65" y="227"/>
                  </a:lnTo>
                  <a:lnTo>
                    <a:pt x="55" y="220"/>
                  </a:lnTo>
                  <a:lnTo>
                    <a:pt x="45" y="213"/>
                  </a:lnTo>
                  <a:lnTo>
                    <a:pt x="36" y="205"/>
                  </a:lnTo>
                  <a:close/>
                </a:path>
              </a:pathLst>
            </a:custGeom>
            <a:solidFill>
              <a:srgbClr val="FFFFFF"/>
            </a:solidFill>
            <a:ln w="9525">
              <a:noFill/>
              <a:round/>
              <a:headEnd/>
              <a:tailEnd/>
            </a:ln>
          </p:spPr>
          <p:txBody>
            <a:bodyPr/>
            <a:lstStyle/>
            <a:p>
              <a:endParaRPr lang="en-US"/>
            </a:p>
          </p:txBody>
        </p:sp>
        <p:sp>
          <p:nvSpPr>
            <p:cNvPr id="409650" name="Freeform 50"/>
            <p:cNvSpPr>
              <a:spLocks/>
            </p:cNvSpPr>
            <p:nvPr userDrawn="1"/>
          </p:nvSpPr>
          <p:spPr bwMode="auto">
            <a:xfrm>
              <a:off x="2922" y="4182"/>
              <a:ext cx="13" cy="14"/>
            </a:xfrm>
            <a:custGeom>
              <a:avLst/>
              <a:gdLst/>
              <a:ahLst/>
              <a:cxnLst>
                <a:cxn ang="0">
                  <a:pos x="18" y="135"/>
                </a:cxn>
                <a:cxn ang="0">
                  <a:pos x="9" y="122"/>
                </a:cxn>
                <a:cxn ang="0">
                  <a:pos x="3" y="107"/>
                </a:cxn>
                <a:cxn ang="0">
                  <a:pos x="0" y="91"/>
                </a:cxn>
                <a:cxn ang="0">
                  <a:pos x="0" y="75"/>
                </a:cxn>
                <a:cxn ang="0">
                  <a:pos x="3" y="60"/>
                </a:cxn>
                <a:cxn ang="0">
                  <a:pos x="9" y="45"/>
                </a:cxn>
                <a:cxn ang="0">
                  <a:pos x="18" y="31"/>
                </a:cxn>
                <a:cxn ang="0">
                  <a:pos x="31" y="19"/>
                </a:cxn>
                <a:cxn ang="0">
                  <a:pos x="44" y="10"/>
                </a:cxn>
                <a:cxn ang="0">
                  <a:pos x="60" y="4"/>
                </a:cxn>
                <a:cxn ang="0">
                  <a:pos x="75" y="1"/>
                </a:cxn>
                <a:cxn ang="0">
                  <a:pos x="91" y="1"/>
                </a:cxn>
                <a:cxn ang="0">
                  <a:pos x="106" y="4"/>
                </a:cxn>
                <a:cxn ang="0">
                  <a:pos x="122" y="10"/>
                </a:cxn>
                <a:cxn ang="0">
                  <a:pos x="135" y="19"/>
                </a:cxn>
                <a:cxn ang="0">
                  <a:pos x="147" y="31"/>
                </a:cxn>
                <a:cxn ang="0">
                  <a:pos x="157" y="45"/>
                </a:cxn>
                <a:cxn ang="0">
                  <a:pos x="163" y="60"/>
                </a:cxn>
                <a:cxn ang="0">
                  <a:pos x="166" y="75"/>
                </a:cxn>
                <a:cxn ang="0">
                  <a:pos x="166" y="91"/>
                </a:cxn>
                <a:cxn ang="0">
                  <a:pos x="163" y="107"/>
                </a:cxn>
                <a:cxn ang="0">
                  <a:pos x="157" y="122"/>
                </a:cxn>
                <a:cxn ang="0">
                  <a:pos x="147" y="135"/>
                </a:cxn>
                <a:cxn ang="0">
                  <a:pos x="135" y="148"/>
                </a:cxn>
                <a:cxn ang="0">
                  <a:pos x="122" y="157"/>
                </a:cxn>
                <a:cxn ang="0">
                  <a:pos x="106" y="163"/>
                </a:cxn>
                <a:cxn ang="0">
                  <a:pos x="91" y="166"/>
                </a:cxn>
                <a:cxn ang="0">
                  <a:pos x="75" y="166"/>
                </a:cxn>
                <a:cxn ang="0">
                  <a:pos x="60" y="163"/>
                </a:cxn>
                <a:cxn ang="0">
                  <a:pos x="44" y="157"/>
                </a:cxn>
                <a:cxn ang="0">
                  <a:pos x="31" y="148"/>
                </a:cxn>
              </a:cxnLst>
              <a:rect l="0" t="0" r="r" b="b"/>
              <a:pathLst>
                <a:path w="166" h="166">
                  <a:moveTo>
                    <a:pt x="24" y="141"/>
                  </a:moveTo>
                  <a:lnTo>
                    <a:pt x="18" y="135"/>
                  </a:lnTo>
                  <a:lnTo>
                    <a:pt x="13" y="129"/>
                  </a:lnTo>
                  <a:lnTo>
                    <a:pt x="9" y="122"/>
                  </a:lnTo>
                  <a:lnTo>
                    <a:pt x="6" y="115"/>
                  </a:lnTo>
                  <a:lnTo>
                    <a:pt x="3" y="107"/>
                  </a:lnTo>
                  <a:lnTo>
                    <a:pt x="2" y="99"/>
                  </a:lnTo>
                  <a:lnTo>
                    <a:pt x="0" y="91"/>
                  </a:lnTo>
                  <a:lnTo>
                    <a:pt x="0" y="84"/>
                  </a:lnTo>
                  <a:lnTo>
                    <a:pt x="0" y="75"/>
                  </a:lnTo>
                  <a:lnTo>
                    <a:pt x="2" y="67"/>
                  </a:lnTo>
                  <a:lnTo>
                    <a:pt x="3" y="60"/>
                  </a:lnTo>
                  <a:lnTo>
                    <a:pt x="6" y="52"/>
                  </a:lnTo>
                  <a:lnTo>
                    <a:pt x="9" y="45"/>
                  </a:lnTo>
                  <a:lnTo>
                    <a:pt x="13" y="37"/>
                  </a:lnTo>
                  <a:lnTo>
                    <a:pt x="18" y="31"/>
                  </a:lnTo>
                  <a:lnTo>
                    <a:pt x="24" y="25"/>
                  </a:lnTo>
                  <a:lnTo>
                    <a:pt x="31" y="19"/>
                  </a:lnTo>
                  <a:lnTo>
                    <a:pt x="37" y="15"/>
                  </a:lnTo>
                  <a:lnTo>
                    <a:pt x="44" y="10"/>
                  </a:lnTo>
                  <a:lnTo>
                    <a:pt x="51" y="6"/>
                  </a:lnTo>
                  <a:lnTo>
                    <a:pt x="60" y="4"/>
                  </a:lnTo>
                  <a:lnTo>
                    <a:pt x="67" y="2"/>
                  </a:lnTo>
                  <a:lnTo>
                    <a:pt x="75" y="1"/>
                  </a:lnTo>
                  <a:lnTo>
                    <a:pt x="83" y="0"/>
                  </a:lnTo>
                  <a:lnTo>
                    <a:pt x="91" y="1"/>
                  </a:lnTo>
                  <a:lnTo>
                    <a:pt x="99" y="2"/>
                  </a:lnTo>
                  <a:lnTo>
                    <a:pt x="106" y="4"/>
                  </a:lnTo>
                  <a:lnTo>
                    <a:pt x="114" y="6"/>
                  </a:lnTo>
                  <a:lnTo>
                    <a:pt x="122" y="10"/>
                  </a:lnTo>
                  <a:lnTo>
                    <a:pt x="129" y="15"/>
                  </a:lnTo>
                  <a:lnTo>
                    <a:pt x="135" y="19"/>
                  </a:lnTo>
                  <a:lnTo>
                    <a:pt x="142" y="25"/>
                  </a:lnTo>
                  <a:lnTo>
                    <a:pt x="147" y="31"/>
                  </a:lnTo>
                  <a:lnTo>
                    <a:pt x="153" y="37"/>
                  </a:lnTo>
                  <a:lnTo>
                    <a:pt x="157" y="45"/>
                  </a:lnTo>
                  <a:lnTo>
                    <a:pt x="160" y="52"/>
                  </a:lnTo>
                  <a:lnTo>
                    <a:pt x="163" y="60"/>
                  </a:lnTo>
                  <a:lnTo>
                    <a:pt x="165" y="67"/>
                  </a:lnTo>
                  <a:lnTo>
                    <a:pt x="166" y="75"/>
                  </a:lnTo>
                  <a:lnTo>
                    <a:pt x="166" y="84"/>
                  </a:lnTo>
                  <a:lnTo>
                    <a:pt x="166" y="91"/>
                  </a:lnTo>
                  <a:lnTo>
                    <a:pt x="165" y="99"/>
                  </a:lnTo>
                  <a:lnTo>
                    <a:pt x="163" y="107"/>
                  </a:lnTo>
                  <a:lnTo>
                    <a:pt x="160" y="115"/>
                  </a:lnTo>
                  <a:lnTo>
                    <a:pt x="157" y="122"/>
                  </a:lnTo>
                  <a:lnTo>
                    <a:pt x="153" y="129"/>
                  </a:lnTo>
                  <a:lnTo>
                    <a:pt x="147" y="135"/>
                  </a:lnTo>
                  <a:lnTo>
                    <a:pt x="142" y="141"/>
                  </a:lnTo>
                  <a:lnTo>
                    <a:pt x="135" y="148"/>
                  </a:lnTo>
                  <a:lnTo>
                    <a:pt x="129" y="153"/>
                  </a:lnTo>
                  <a:lnTo>
                    <a:pt x="122" y="157"/>
                  </a:lnTo>
                  <a:lnTo>
                    <a:pt x="114" y="160"/>
                  </a:lnTo>
                  <a:lnTo>
                    <a:pt x="106" y="163"/>
                  </a:lnTo>
                  <a:lnTo>
                    <a:pt x="99" y="164"/>
                  </a:lnTo>
                  <a:lnTo>
                    <a:pt x="91" y="166"/>
                  </a:lnTo>
                  <a:lnTo>
                    <a:pt x="83" y="166"/>
                  </a:lnTo>
                  <a:lnTo>
                    <a:pt x="75" y="166"/>
                  </a:lnTo>
                  <a:lnTo>
                    <a:pt x="67" y="164"/>
                  </a:lnTo>
                  <a:lnTo>
                    <a:pt x="60" y="163"/>
                  </a:lnTo>
                  <a:lnTo>
                    <a:pt x="51" y="160"/>
                  </a:lnTo>
                  <a:lnTo>
                    <a:pt x="44" y="157"/>
                  </a:lnTo>
                  <a:lnTo>
                    <a:pt x="37" y="153"/>
                  </a:lnTo>
                  <a:lnTo>
                    <a:pt x="31" y="148"/>
                  </a:lnTo>
                  <a:lnTo>
                    <a:pt x="24" y="141"/>
                  </a:lnTo>
                  <a:close/>
                </a:path>
              </a:pathLst>
            </a:custGeom>
            <a:solidFill>
              <a:srgbClr val="FFFFFF"/>
            </a:solidFill>
            <a:ln w="9525">
              <a:noFill/>
              <a:round/>
              <a:headEnd/>
              <a:tailEnd/>
            </a:ln>
          </p:spPr>
          <p:txBody>
            <a:bodyPr/>
            <a:lstStyle/>
            <a:p>
              <a:endParaRPr lang="en-US"/>
            </a:p>
          </p:txBody>
        </p:sp>
        <p:sp>
          <p:nvSpPr>
            <p:cNvPr id="409651" name="Freeform 51"/>
            <p:cNvSpPr>
              <a:spLocks/>
            </p:cNvSpPr>
            <p:nvPr userDrawn="1"/>
          </p:nvSpPr>
          <p:spPr bwMode="auto">
            <a:xfrm>
              <a:off x="2940" y="4201"/>
              <a:ext cx="10" cy="9"/>
            </a:xfrm>
            <a:custGeom>
              <a:avLst/>
              <a:gdLst/>
              <a:ahLst/>
              <a:cxnLst>
                <a:cxn ang="0">
                  <a:pos x="16" y="94"/>
                </a:cxn>
                <a:cxn ang="0">
                  <a:pos x="12" y="90"/>
                </a:cxn>
                <a:cxn ang="0">
                  <a:pos x="9" y="86"/>
                </a:cxn>
                <a:cxn ang="0">
                  <a:pos x="6" y="81"/>
                </a:cxn>
                <a:cxn ang="0">
                  <a:pos x="4" y="76"/>
                </a:cxn>
                <a:cxn ang="0">
                  <a:pos x="2" y="71"/>
                </a:cxn>
                <a:cxn ang="0">
                  <a:pos x="1" y="66"/>
                </a:cxn>
                <a:cxn ang="0">
                  <a:pos x="0" y="61"/>
                </a:cxn>
                <a:cxn ang="0">
                  <a:pos x="0" y="56"/>
                </a:cxn>
                <a:cxn ang="0">
                  <a:pos x="0" y="50"/>
                </a:cxn>
                <a:cxn ang="0">
                  <a:pos x="1" y="44"/>
                </a:cxn>
                <a:cxn ang="0">
                  <a:pos x="2" y="39"/>
                </a:cxn>
                <a:cxn ang="0">
                  <a:pos x="4" y="34"/>
                </a:cxn>
                <a:cxn ang="0">
                  <a:pos x="6" y="30"/>
                </a:cxn>
                <a:cxn ang="0">
                  <a:pos x="9" y="25"/>
                </a:cxn>
                <a:cxn ang="0">
                  <a:pos x="12" y="21"/>
                </a:cxn>
                <a:cxn ang="0">
                  <a:pos x="16" y="17"/>
                </a:cxn>
                <a:cxn ang="0">
                  <a:pos x="21" y="12"/>
                </a:cxn>
                <a:cxn ang="0">
                  <a:pos x="25" y="9"/>
                </a:cxn>
                <a:cxn ang="0">
                  <a:pos x="30" y="6"/>
                </a:cxn>
                <a:cxn ang="0">
                  <a:pos x="34" y="4"/>
                </a:cxn>
                <a:cxn ang="0">
                  <a:pos x="44" y="1"/>
                </a:cxn>
                <a:cxn ang="0">
                  <a:pos x="56" y="0"/>
                </a:cxn>
                <a:cxn ang="0">
                  <a:pos x="66" y="1"/>
                </a:cxn>
                <a:cxn ang="0">
                  <a:pos x="76" y="4"/>
                </a:cxn>
                <a:cxn ang="0">
                  <a:pos x="80" y="6"/>
                </a:cxn>
                <a:cxn ang="0">
                  <a:pos x="86" y="9"/>
                </a:cxn>
                <a:cxn ang="0">
                  <a:pos x="90" y="12"/>
                </a:cxn>
                <a:cxn ang="0">
                  <a:pos x="94" y="17"/>
                </a:cxn>
                <a:cxn ang="0">
                  <a:pos x="98" y="21"/>
                </a:cxn>
                <a:cxn ang="0">
                  <a:pos x="101" y="25"/>
                </a:cxn>
                <a:cxn ang="0">
                  <a:pos x="104" y="30"/>
                </a:cxn>
                <a:cxn ang="0">
                  <a:pos x="106" y="35"/>
                </a:cxn>
                <a:cxn ang="0">
                  <a:pos x="109" y="44"/>
                </a:cxn>
                <a:cxn ang="0">
                  <a:pos x="110" y="56"/>
                </a:cxn>
                <a:cxn ang="0">
                  <a:pos x="109" y="66"/>
                </a:cxn>
                <a:cxn ang="0">
                  <a:pos x="106" y="76"/>
                </a:cxn>
                <a:cxn ang="0">
                  <a:pos x="104" y="81"/>
                </a:cxn>
                <a:cxn ang="0">
                  <a:pos x="101" y="86"/>
                </a:cxn>
                <a:cxn ang="0">
                  <a:pos x="98" y="90"/>
                </a:cxn>
                <a:cxn ang="0">
                  <a:pos x="94" y="94"/>
                </a:cxn>
                <a:cxn ang="0">
                  <a:pos x="90" y="98"/>
                </a:cxn>
                <a:cxn ang="0">
                  <a:pos x="86" y="101"/>
                </a:cxn>
                <a:cxn ang="0">
                  <a:pos x="80" y="104"/>
                </a:cxn>
                <a:cxn ang="0">
                  <a:pos x="76" y="106"/>
                </a:cxn>
                <a:cxn ang="0">
                  <a:pos x="71" y="108"/>
                </a:cxn>
                <a:cxn ang="0">
                  <a:pos x="66" y="109"/>
                </a:cxn>
                <a:cxn ang="0">
                  <a:pos x="61" y="110"/>
                </a:cxn>
                <a:cxn ang="0">
                  <a:pos x="56" y="110"/>
                </a:cxn>
                <a:cxn ang="0">
                  <a:pos x="51" y="110"/>
                </a:cxn>
                <a:cxn ang="0">
                  <a:pos x="44" y="109"/>
                </a:cxn>
                <a:cxn ang="0">
                  <a:pos x="39" y="108"/>
                </a:cxn>
                <a:cxn ang="0">
                  <a:pos x="35" y="106"/>
                </a:cxn>
                <a:cxn ang="0">
                  <a:pos x="30" y="104"/>
                </a:cxn>
                <a:cxn ang="0">
                  <a:pos x="25" y="101"/>
                </a:cxn>
                <a:cxn ang="0">
                  <a:pos x="21" y="98"/>
                </a:cxn>
                <a:cxn ang="0">
                  <a:pos x="16" y="94"/>
                </a:cxn>
              </a:cxnLst>
              <a:rect l="0" t="0" r="r" b="b"/>
              <a:pathLst>
                <a:path w="110" h="110">
                  <a:moveTo>
                    <a:pt x="16" y="94"/>
                  </a:moveTo>
                  <a:lnTo>
                    <a:pt x="12" y="90"/>
                  </a:lnTo>
                  <a:lnTo>
                    <a:pt x="9" y="86"/>
                  </a:lnTo>
                  <a:lnTo>
                    <a:pt x="6" y="81"/>
                  </a:lnTo>
                  <a:lnTo>
                    <a:pt x="4" y="76"/>
                  </a:lnTo>
                  <a:lnTo>
                    <a:pt x="2" y="71"/>
                  </a:lnTo>
                  <a:lnTo>
                    <a:pt x="1" y="66"/>
                  </a:lnTo>
                  <a:lnTo>
                    <a:pt x="0" y="61"/>
                  </a:lnTo>
                  <a:lnTo>
                    <a:pt x="0" y="56"/>
                  </a:lnTo>
                  <a:lnTo>
                    <a:pt x="0" y="50"/>
                  </a:lnTo>
                  <a:lnTo>
                    <a:pt x="1" y="44"/>
                  </a:lnTo>
                  <a:lnTo>
                    <a:pt x="2" y="39"/>
                  </a:lnTo>
                  <a:lnTo>
                    <a:pt x="4" y="34"/>
                  </a:lnTo>
                  <a:lnTo>
                    <a:pt x="6" y="30"/>
                  </a:lnTo>
                  <a:lnTo>
                    <a:pt x="9" y="25"/>
                  </a:lnTo>
                  <a:lnTo>
                    <a:pt x="12" y="21"/>
                  </a:lnTo>
                  <a:lnTo>
                    <a:pt x="16" y="17"/>
                  </a:lnTo>
                  <a:lnTo>
                    <a:pt x="21" y="12"/>
                  </a:lnTo>
                  <a:lnTo>
                    <a:pt x="25" y="9"/>
                  </a:lnTo>
                  <a:lnTo>
                    <a:pt x="30" y="6"/>
                  </a:lnTo>
                  <a:lnTo>
                    <a:pt x="34" y="4"/>
                  </a:lnTo>
                  <a:lnTo>
                    <a:pt x="44" y="1"/>
                  </a:lnTo>
                  <a:lnTo>
                    <a:pt x="56" y="0"/>
                  </a:lnTo>
                  <a:lnTo>
                    <a:pt x="66" y="1"/>
                  </a:lnTo>
                  <a:lnTo>
                    <a:pt x="76" y="4"/>
                  </a:lnTo>
                  <a:lnTo>
                    <a:pt x="80" y="6"/>
                  </a:lnTo>
                  <a:lnTo>
                    <a:pt x="86" y="9"/>
                  </a:lnTo>
                  <a:lnTo>
                    <a:pt x="90" y="12"/>
                  </a:lnTo>
                  <a:lnTo>
                    <a:pt x="94" y="17"/>
                  </a:lnTo>
                  <a:lnTo>
                    <a:pt x="98" y="21"/>
                  </a:lnTo>
                  <a:lnTo>
                    <a:pt x="101" y="25"/>
                  </a:lnTo>
                  <a:lnTo>
                    <a:pt x="104" y="30"/>
                  </a:lnTo>
                  <a:lnTo>
                    <a:pt x="106" y="35"/>
                  </a:lnTo>
                  <a:lnTo>
                    <a:pt x="109" y="44"/>
                  </a:lnTo>
                  <a:lnTo>
                    <a:pt x="110" y="56"/>
                  </a:lnTo>
                  <a:lnTo>
                    <a:pt x="109" y="66"/>
                  </a:lnTo>
                  <a:lnTo>
                    <a:pt x="106" y="76"/>
                  </a:lnTo>
                  <a:lnTo>
                    <a:pt x="104" y="81"/>
                  </a:lnTo>
                  <a:lnTo>
                    <a:pt x="101" y="86"/>
                  </a:lnTo>
                  <a:lnTo>
                    <a:pt x="98" y="90"/>
                  </a:lnTo>
                  <a:lnTo>
                    <a:pt x="94" y="94"/>
                  </a:lnTo>
                  <a:lnTo>
                    <a:pt x="90" y="98"/>
                  </a:lnTo>
                  <a:lnTo>
                    <a:pt x="86" y="101"/>
                  </a:lnTo>
                  <a:lnTo>
                    <a:pt x="80" y="104"/>
                  </a:lnTo>
                  <a:lnTo>
                    <a:pt x="76" y="106"/>
                  </a:lnTo>
                  <a:lnTo>
                    <a:pt x="71" y="108"/>
                  </a:lnTo>
                  <a:lnTo>
                    <a:pt x="66" y="109"/>
                  </a:lnTo>
                  <a:lnTo>
                    <a:pt x="61" y="110"/>
                  </a:lnTo>
                  <a:lnTo>
                    <a:pt x="56" y="110"/>
                  </a:lnTo>
                  <a:lnTo>
                    <a:pt x="51" y="110"/>
                  </a:lnTo>
                  <a:lnTo>
                    <a:pt x="44" y="109"/>
                  </a:lnTo>
                  <a:lnTo>
                    <a:pt x="39" y="108"/>
                  </a:lnTo>
                  <a:lnTo>
                    <a:pt x="35" y="106"/>
                  </a:lnTo>
                  <a:lnTo>
                    <a:pt x="30" y="104"/>
                  </a:lnTo>
                  <a:lnTo>
                    <a:pt x="25" y="101"/>
                  </a:lnTo>
                  <a:lnTo>
                    <a:pt x="21" y="98"/>
                  </a:lnTo>
                  <a:lnTo>
                    <a:pt x="16" y="94"/>
                  </a:lnTo>
                  <a:close/>
                </a:path>
              </a:pathLst>
            </a:custGeom>
            <a:solidFill>
              <a:srgbClr val="FFFFFF"/>
            </a:solidFill>
            <a:ln w="9525">
              <a:noFill/>
              <a:round/>
              <a:headEnd/>
              <a:tailEnd/>
            </a:ln>
          </p:spPr>
          <p:txBody>
            <a:bodyPr/>
            <a:lstStyle/>
            <a:p>
              <a:endParaRPr lang="en-US"/>
            </a:p>
          </p:txBody>
        </p:sp>
        <p:sp>
          <p:nvSpPr>
            <p:cNvPr id="409652" name="Freeform 52"/>
            <p:cNvSpPr>
              <a:spLocks/>
            </p:cNvSpPr>
            <p:nvPr userDrawn="1"/>
          </p:nvSpPr>
          <p:spPr bwMode="auto">
            <a:xfrm>
              <a:off x="2957" y="4217"/>
              <a:ext cx="5" cy="6"/>
            </a:xfrm>
            <a:custGeom>
              <a:avLst/>
              <a:gdLst/>
              <a:ahLst/>
              <a:cxnLst>
                <a:cxn ang="0">
                  <a:pos x="11" y="59"/>
                </a:cxn>
                <a:cxn ang="0">
                  <a:pos x="6" y="54"/>
                </a:cxn>
                <a:cxn ang="0">
                  <a:pos x="3" y="47"/>
                </a:cxn>
                <a:cxn ang="0">
                  <a:pos x="1" y="41"/>
                </a:cxn>
                <a:cxn ang="0">
                  <a:pos x="0" y="34"/>
                </a:cxn>
                <a:cxn ang="0">
                  <a:pos x="1" y="28"/>
                </a:cxn>
                <a:cxn ang="0">
                  <a:pos x="3" y="22"/>
                </a:cxn>
                <a:cxn ang="0">
                  <a:pos x="6" y="15"/>
                </a:cxn>
                <a:cxn ang="0">
                  <a:pos x="11" y="10"/>
                </a:cxn>
                <a:cxn ang="0">
                  <a:pos x="16" y="6"/>
                </a:cxn>
                <a:cxn ang="0">
                  <a:pos x="22" y="3"/>
                </a:cxn>
                <a:cxn ang="0">
                  <a:pos x="28" y="1"/>
                </a:cxn>
                <a:cxn ang="0">
                  <a:pos x="35" y="0"/>
                </a:cxn>
                <a:cxn ang="0">
                  <a:pos x="42" y="1"/>
                </a:cxn>
                <a:cxn ang="0">
                  <a:pos x="48" y="3"/>
                </a:cxn>
                <a:cxn ang="0">
                  <a:pos x="54" y="6"/>
                </a:cxn>
                <a:cxn ang="0">
                  <a:pos x="59" y="10"/>
                </a:cxn>
                <a:cxn ang="0">
                  <a:pos x="64" y="15"/>
                </a:cxn>
                <a:cxn ang="0">
                  <a:pos x="67" y="22"/>
                </a:cxn>
                <a:cxn ang="0">
                  <a:pos x="68" y="28"/>
                </a:cxn>
                <a:cxn ang="0">
                  <a:pos x="69" y="34"/>
                </a:cxn>
                <a:cxn ang="0">
                  <a:pos x="68" y="41"/>
                </a:cxn>
                <a:cxn ang="0">
                  <a:pos x="67" y="47"/>
                </a:cxn>
                <a:cxn ang="0">
                  <a:pos x="64" y="54"/>
                </a:cxn>
                <a:cxn ang="0">
                  <a:pos x="59" y="59"/>
                </a:cxn>
                <a:cxn ang="0">
                  <a:pos x="54" y="63"/>
                </a:cxn>
                <a:cxn ang="0">
                  <a:pos x="48" y="67"/>
                </a:cxn>
                <a:cxn ang="0">
                  <a:pos x="42" y="68"/>
                </a:cxn>
                <a:cxn ang="0">
                  <a:pos x="35" y="69"/>
                </a:cxn>
                <a:cxn ang="0">
                  <a:pos x="28" y="68"/>
                </a:cxn>
                <a:cxn ang="0">
                  <a:pos x="22" y="67"/>
                </a:cxn>
                <a:cxn ang="0">
                  <a:pos x="16" y="63"/>
                </a:cxn>
                <a:cxn ang="0">
                  <a:pos x="11" y="59"/>
                </a:cxn>
              </a:cxnLst>
              <a:rect l="0" t="0" r="r" b="b"/>
              <a:pathLst>
                <a:path w="69" h="69">
                  <a:moveTo>
                    <a:pt x="11" y="59"/>
                  </a:moveTo>
                  <a:lnTo>
                    <a:pt x="6" y="54"/>
                  </a:lnTo>
                  <a:lnTo>
                    <a:pt x="3" y="47"/>
                  </a:lnTo>
                  <a:lnTo>
                    <a:pt x="1" y="41"/>
                  </a:lnTo>
                  <a:lnTo>
                    <a:pt x="0" y="34"/>
                  </a:lnTo>
                  <a:lnTo>
                    <a:pt x="1" y="28"/>
                  </a:lnTo>
                  <a:lnTo>
                    <a:pt x="3" y="22"/>
                  </a:lnTo>
                  <a:lnTo>
                    <a:pt x="6" y="15"/>
                  </a:lnTo>
                  <a:lnTo>
                    <a:pt x="11" y="10"/>
                  </a:lnTo>
                  <a:lnTo>
                    <a:pt x="16" y="6"/>
                  </a:lnTo>
                  <a:lnTo>
                    <a:pt x="22" y="3"/>
                  </a:lnTo>
                  <a:lnTo>
                    <a:pt x="28" y="1"/>
                  </a:lnTo>
                  <a:lnTo>
                    <a:pt x="35" y="0"/>
                  </a:lnTo>
                  <a:lnTo>
                    <a:pt x="42" y="1"/>
                  </a:lnTo>
                  <a:lnTo>
                    <a:pt x="48" y="3"/>
                  </a:lnTo>
                  <a:lnTo>
                    <a:pt x="54" y="6"/>
                  </a:lnTo>
                  <a:lnTo>
                    <a:pt x="59" y="10"/>
                  </a:lnTo>
                  <a:lnTo>
                    <a:pt x="64" y="15"/>
                  </a:lnTo>
                  <a:lnTo>
                    <a:pt x="67" y="22"/>
                  </a:lnTo>
                  <a:lnTo>
                    <a:pt x="68" y="28"/>
                  </a:lnTo>
                  <a:lnTo>
                    <a:pt x="69" y="34"/>
                  </a:lnTo>
                  <a:lnTo>
                    <a:pt x="68" y="41"/>
                  </a:lnTo>
                  <a:lnTo>
                    <a:pt x="67" y="47"/>
                  </a:lnTo>
                  <a:lnTo>
                    <a:pt x="64" y="54"/>
                  </a:lnTo>
                  <a:lnTo>
                    <a:pt x="59" y="59"/>
                  </a:lnTo>
                  <a:lnTo>
                    <a:pt x="54" y="63"/>
                  </a:lnTo>
                  <a:lnTo>
                    <a:pt x="48" y="67"/>
                  </a:lnTo>
                  <a:lnTo>
                    <a:pt x="42" y="68"/>
                  </a:lnTo>
                  <a:lnTo>
                    <a:pt x="35" y="69"/>
                  </a:lnTo>
                  <a:lnTo>
                    <a:pt x="28" y="68"/>
                  </a:lnTo>
                  <a:lnTo>
                    <a:pt x="22" y="67"/>
                  </a:lnTo>
                  <a:lnTo>
                    <a:pt x="16" y="63"/>
                  </a:lnTo>
                  <a:lnTo>
                    <a:pt x="11" y="59"/>
                  </a:lnTo>
                  <a:close/>
                </a:path>
              </a:pathLst>
            </a:custGeom>
            <a:solidFill>
              <a:srgbClr val="FFFFFF"/>
            </a:solidFill>
            <a:ln w="9525">
              <a:noFill/>
              <a:round/>
              <a:headEnd/>
              <a:tailEnd/>
            </a:ln>
          </p:spPr>
          <p:txBody>
            <a:bodyPr/>
            <a:lstStyle/>
            <a:p>
              <a:endParaRPr lang="en-US"/>
            </a:p>
          </p:txBody>
        </p:sp>
        <p:sp>
          <p:nvSpPr>
            <p:cNvPr id="409653" name="Freeform 53"/>
            <p:cNvSpPr>
              <a:spLocks/>
            </p:cNvSpPr>
            <p:nvPr userDrawn="1"/>
          </p:nvSpPr>
          <p:spPr bwMode="auto">
            <a:xfrm>
              <a:off x="2847" y="4159"/>
              <a:ext cx="20" cy="20"/>
            </a:xfrm>
            <a:custGeom>
              <a:avLst/>
              <a:gdLst/>
              <a:ahLst/>
              <a:cxnLst>
                <a:cxn ang="0">
                  <a:pos x="44" y="26"/>
                </a:cxn>
                <a:cxn ang="0">
                  <a:pos x="65" y="13"/>
                </a:cxn>
                <a:cxn ang="0">
                  <a:pos x="87" y="5"/>
                </a:cxn>
                <a:cxn ang="0">
                  <a:pos x="108" y="1"/>
                </a:cxn>
                <a:cxn ang="0">
                  <a:pos x="132" y="1"/>
                </a:cxn>
                <a:cxn ang="0">
                  <a:pos x="155" y="5"/>
                </a:cxn>
                <a:cxn ang="0">
                  <a:pos x="176" y="13"/>
                </a:cxn>
                <a:cxn ang="0">
                  <a:pos x="196" y="26"/>
                </a:cxn>
                <a:cxn ang="0">
                  <a:pos x="214" y="44"/>
                </a:cxn>
                <a:cxn ang="0">
                  <a:pos x="227" y="64"/>
                </a:cxn>
                <a:cxn ang="0">
                  <a:pos x="235" y="85"/>
                </a:cxn>
                <a:cxn ang="0">
                  <a:pos x="239" y="108"/>
                </a:cxn>
                <a:cxn ang="0">
                  <a:pos x="239" y="132"/>
                </a:cxn>
                <a:cxn ang="0">
                  <a:pos x="235" y="154"/>
                </a:cxn>
                <a:cxn ang="0">
                  <a:pos x="227" y="176"/>
                </a:cxn>
                <a:cxn ang="0">
                  <a:pos x="214" y="196"/>
                </a:cxn>
                <a:cxn ang="0">
                  <a:pos x="196" y="213"/>
                </a:cxn>
                <a:cxn ang="0">
                  <a:pos x="176" y="227"/>
                </a:cxn>
                <a:cxn ang="0">
                  <a:pos x="155" y="235"/>
                </a:cxn>
                <a:cxn ang="0">
                  <a:pos x="132" y="239"/>
                </a:cxn>
                <a:cxn ang="0">
                  <a:pos x="108" y="239"/>
                </a:cxn>
                <a:cxn ang="0">
                  <a:pos x="87" y="235"/>
                </a:cxn>
                <a:cxn ang="0">
                  <a:pos x="65" y="227"/>
                </a:cxn>
                <a:cxn ang="0">
                  <a:pos x="44" y="213"/>
                </a:cxn>
                <a:cxn ang="0">
                  <a:pos x="27" y="196"/>
                </a:cxn>
                <a:cxn ang="0">
                  <a:pos x="14" y="176"/>
                </a:cxn>
                <a:cxn ang="0">
                  <a:pos x="5" y="154"/>
                </a:cxn>
                <a:cxn ang="0">
                  <a:pos x="1" y="132"/>
                </a:cxn>
                <a:cxn ang="0">
                  <a:pos x="1" y="108"/>
                </a:cxn>
                <a:cxn ang="0">
                  <a:pos x="5" y="85"/>
                </a:cxn>
                <a:cxn ang="0">
                  <a:pos x="14" y="64"/>
                </a:cxn>
                <a:cxn ang="0">
                  <a:pos x="27" y="44"/>
                </a:cxn>
              </a:cxnLst>
              <a:rect l="0" t="0" r="r" b="b"/>
              <a:pathLst>
                <a:path w="241" h="240">
                  <a:moveTo>
                    <a:pt x="35" y="35"/>
                  </a:moveTo>
                  <a:lnTo>
                    <a:pt x="44" y="26"/>
                  </a:lnTo>
                  <a:lnTo>
                    <a:pt x="54" y="19"/>
                  </a:lnTo>
                  <a:lnTo>
                    <a:pt x="65" y="13"/>
                  </a:lnTo>
                  <a:lnTo>
                    <a:pt x="75" y="8"/>
                  </a:lnTo>
                  <a:lnTo>
                    <a:pt x="87" y="5"/>
                  </a:lnTo>
                  <a:lnTo>
                    <a:pt x="97" y="2"/>
                  </a:lnTo>
                  <a:lnTo>
                    <a:pt x="108" y="1"/>
                  </a:lnTo>
                  <a:lnTo>
                    <a:pt x="121" y="0"/>
                  </a:lnTo>
                  <a:lnTo>
                    <a:pt x="132" y="1"/>
                  </a:lnTo>
                  <a:lnTo>
                    <a:pt x="143" y="2"/>
                  </a:lnTo>
                  <a:lnTo>
                    <a:pt x="155" y="5"/>
                  </a:lnTo>
                  <a:lnTo>
                    <a:pt x="165" y="8"/>
                  </a:lnTo>
                  <a:lnTo>
                    <a:pt x="176" y="13"/>
                  </a:lnTo>
                  <a:lnTo>
                    <a:pt x="187" y="19"/>
                  </a:lnTo>
                  <a:lnTo>
                    <a:pt x="196" y="26"/>
                  </a:lnTo>
                  <a:lnTo>
                    <a:pt x="205" y="35"/>
                  </a:lnTo>
                  <a:lnTo>
                    <a:pt x="214" y="44"/>
                  </a:lnTo>
                  <a:lnTo>
                    <a:pt x="221" y="53"/>
                  </a:lnTo>
                  <a:lnTo>
                    <a:pt x="227" y="64"/>
                  </a:lnTo>
                  <a:lnTo>
                    <a:pt x="231" y="75"/>
                  </a:lnTo>
                  <a:lnTo>
                    <a:pt x="235" y="85"/>
                  </a:lnTo>
                  <a:lnTo>
                    <a:pt x="238" y="97"/>
                  </a:lnTo>
                  <a:lnTo>
                    <a:pt x="239" y="108"/>
                  </a:lnTo>
                  <a:lnTo>
                    <a:pt x="241" y="119"/>
                  </a:lnTo>
                  <a:lnTo>
                    <a:pt x="239" y="132"/>
                  </a:lnTo>
                  <a:lnTo>
                    <a:pt x="238" y="143"/>
                  </a:lnTo>
                  <a:lnTo>
                    <a:pt x="235" y="154"/>
                  </a:lnTo>
                  <a:lnTo>
                    <a:pt x="231" y="165"/>
                  </a:lnTo>
                  <a:lnTo>
                    <a:pt x="227" y="176"/>
                  </a:lnTo>
                  <a:lnTo>
                    <a:pt x="221" y="186"/>
                  </a:lnTo>
                  <a:lnTo>
                    <a:pt x="214" y="196"/>
                  </a:lnTo>
                  <a:lnTo>
                    <a:pt x="205" y="205"/>
                  </a:lnTo>
                  <a:lnTo>
                    <a:pt x="196" y="213"/>
                  </a:lnTo>
                  <a:lnTo>
                    <a:pt x="187" y="220"/>
                  </a:lnTo>
                  <a:lnTo>
                    <a:pt x="176" y="227"/>
                  </a:lnTo>
                  <a:lnTo>
                    <a:pt x="165" y="231"/>
                  </a:lnTo>
                  <a:lnTo>
                    <a:pt x="155" y="235"/>
                  </a:lnTo>
                  <a:lnTo>
                    <a:pt x="143" y="238"/>
                  </a:lnTo>
                  <a:lnTo>
                    <a:pt x="132" y="239"/>
                  </a:lnTo>
                  <a:lnTo>
                    <a:pt x="121" y="240"/>
                  </a:lnTo>
                  <a:lnTo>
                    <a:pt x="108" y="239"/>
                  </a:lnTo>
                  <a:lnTo>
                    <a:pt x="97" y="238"/>
                  </a:lnTo>
                  <a:lnTo>
                    <a:pt x="87" y="235"/>
                  </a:lnTo>
                  <a:lnTo>
                    <a:pt x="75" y="231"/>
                  </a:lnTo>
                  <a:lnTo>
                    <a:pt x="65" y="227"/>
                  </a:lnTo>
                  <a:lnTo>
                    <a:pt x="54" y="220"/>
                  </a:lnTo>
                  <a:lnTo>
                    <a:pt x="44" y="213"/>
                  </a:lnTo>
                  <a:lnTo>
                    <a:pt x="35" y="205"/>
                  </a:lnTo>
                  <a:lnTo>
                    <a:pt x="27" y="196"/>
                  </a:lnTo>
                  <a:lnTo>
                    <a:pt x="19" y="186"/>
                  </a:lnTo>
                  <a:lnTo>
                    <a:pt x="14" y="176"/>
                  </a:lnTo>
                  <a:lnTo>
                    <a:pt x="9" y="165"/>
                  </a:lnTo>
                  <a:lnTo>
                    <a:pt x="5" y="154"/>
                  </a:lnTo>
                  <a:lnTo>
                    <a:pt x="2" y="143"/>
                  </a:lnTo>
                  <a:lnTo>
                    <a:pt x="1" y="132"/>
                  </a:lnTo>
                  <a:lnTo>
                    <a:pt x="0" y="119"/>
                  </a:lnTo>
                  <a:lnTo>
                    <a:pt x="1" y="108"/>
                  </a:lnTo>
                  <a:lnTo>
                    <a:pt x="2" y="97"/>
                  </a:lnTo>
                  <a:lnTo>
                    <a:pt x="5" y="85"/>
                  </a:lnTo>
                  <a:lnTo>
                    <a:pt x="9" y="75"/>
                  </a:lnTo>
                  <a:lnTo>
                    <a:pt x="14" y="64"/>
                  </a:lnTo>
                  <a:lnTo>
                    <a:pt x="19" y="53"/>
                  </a:lnTo>
                  <a:lnTo>
                    <a:pt x="27" y="44"/>
                  </a:lnTo>
                  <a:lnTo>
                    <a:pt x="35" y="35"/>
                  </a:lnTo>
                  <a:close/>
                </a:path>
              </a:pathLst>
            </a:custGeom>
            <a:solidFill>
              <a:srgbClr val="FFFFFF"/>
            </a:solidFill>
            <a:ln w="9525">
              <a:noFill/>
              <a:round/>
              <a:headEnd/>
              <a:tailEnd/>
            </a:ln>
          </p:spPr>
          <p:txBody>
            <a:bodyPr/>
            <a:lstStyle/>
            <a:p>
              <a:endParaRPr lang="en-US"/>
            </a:p>
          </p:txBody>
        </p:sp>
        <p:sp>
          <p:nvSpPr>
            <p:cNvPr id="409654" name="Freeform 54"/>
            <p:cNvSpPr>
              <a:spLocks/>
            </p:cNvSpPr>
            <p:nvPr userDrawn="1"/>
          </p:nvSpPr>
          <p:spPr bwMode="auto">
            <a:xfrm>
              <a:off x="2830" y="4182"/>
              <a:ext cx="14" cy="14"/>
            </a:xfrm>
            <a:custGeom>
              <a:avLst/>
              <a:gdLst/>
              <a:ahLst/>
              <a:cxnLst>
                <a:cxn ang="0">
                  <a:pos x="31" y="19"/>
                </a:cxn>
                <a:cxn ang="0">
                  <a:pos x="44" y="9"/>
                </a:cxn>
                <a:cxn ang="0">
                  <a:pos x="60" y="3"/>
                </a:cxn>
                <a:cxn ang="0">
                  <a:pos x="75" y="0"/>
                </a:cxn>
                <a:cxn ang="0">
                  <a:pos x="91" y="0"/>
                </a:cxn>
                <a:cxn ang="0">
                  <a:pos x="107" y="3"/>
                </a:cxn>
                <a:cxn ang="0">
                  <a:pos x="122" y="9"/>
                </a:cxn>
                <a:cxn ang="0">
                  <a:pos x="135" y="19"/>
                </a:cxn>
                <a:cxn ang="0">
                  <a:pos x="148" y="31"/>
                </a:cxn>
                <a:cxn ang="0">
                  <a:pos x="157" y="45"/>
                </a:cxn>
                <a:cxn ang="0">
                  <a:pos x="163" y="60"/>
                </a:cxn>
                <a:cxn ang="0">
                  <a:pos x="166" y="75"/>
                </a:cxn>
                <a:cxn ang="0">
                  <a:pos x="166" y="91"/>
                </a:cxn>
                <a:cxn ang="0">
                  <a:pos x="163" y="106"/>
                </a:cxn>
                <a:cxn ang="0">
                  <a:pos x="157" y="122"/>
                </a:cxn>
                <a:cxn ang="0">
                  <a:pos x="148" y="135"/>
                </a:cxn>
                <a:cxn ang="0">
                  <a:pos x="135" y="148"/>
                </a:cxn>
                <a:cxn ang="0">
                  <a:pos x="122" y="156"/>
                </a:cxn>
                <a:cxn ang="0">
                  <a:pos x="107" y="162"/>
                </a:cxn>
                <a:cxn ang="0">
                  <a:pos x="91" y="165"/>
                </a:cxn>
                <a:cxn ang="0">
                  <a:pos x="75" y="165"/>
                </a:cxn>
                <a:cxn ang="0">
                  <a:pos x="60" y="162"/>
                </a:cxn>
                <a:cxn ang="0">
                  <a:pos x="44" y="156"/>
                </a:cxn>
                <a:cxn ang="0">
                  <a:pos x="31" y="148"/>
                </a:cxn>
                <a:cxn ang="0">
                  <a:pos x="19" y="135"/>
                </a:cxn>
                <a:cxn ang="0">
                  <a:pos x="9" y="122"/>
                </a:cxn>
                <a:cxn ang="0">
                  <a:pos x="3" y="106"/>
                </a:cxn>
                <a:cxn ang="0">
                  <a:pos x="1" y="91"/>
                </a:cxn>
                <a:cxn ang="0">
                  <a:pos x="1" y="75"/>
                </a:cxn>
                <a:cxn ang="0">
                  <a:pos x="3" y="60"/>
                </a:cxn>
                <a:cxn ang="0">
                  <a:pos x="9" y="45"/>
                </a:cxn>
                <a:cxn ang="0">
                  <a:pos x="19" y="31"/>
                </a:cxn>
              </a:cxnLst>
              <a:rect l="0" t="0" r="r" b="b"/>
              <a:pathLst>
                <a:path w="166" h="166">
                  <a:moveTo>
                    <a:pt x="25" y="25"/>
                  </a:moveTo>
                  <a:lnTo>
                    <a:pt x="31" y="19"/>
                  </a:lnTo>
                  <a:lnTo>
                    <a:pt x="37" y="14"/>
                  </a:lnTo>
                  <a:lnTo>
                    <a:pt x="44" y="9"/>
                  </a:lnTo>
                  <a:lnTo>
                    <a:pt x="52" y="6"/>
                  </a:lnTo>
                  <a:lnTo>
                    <a:pt x="60" y="3"/>
                  </a:lnTo>
                  <a:lnTo>
                    <a:pt x="67" y="2"/>
                  </a:lnTo>
                  <a:lnTo>
                    <a:pt x="75" y="0"/>
                  </a:lnTo>
                  <a:lnTo>
                    <a:pt x="83" y="0"/>
                  </a:lnTo>
                  <a:lnTo>
                    <a:pt x="91" y="0"/>
                  </a:lnTo>
                  <a:lnTo>
                    <a:pt x="99" y="1"/>
                  </a:lnTo>
                  <a:lnTo>
                    <a:pt x="107" y="3"/>
                  </a:lnTo>
                  <a:lnTo>
                    <a:pt x="115" y="6"/>
                  </a:lnTo>
                  <a:lnTo>
                    <a:pt x="122" y="9"/>
                  </a:lnTo>
                  <a:lnTo>
                    <a:pt x="129" y="14"/>
                  </a:lnTo>
                  <a:lnTo>
                    <a:pt x="135" y="19"/>
                  </a:lnTo>
                  <a:lnTo>
                    <a:pt x="142" y="25"/>
                  </a:lnTo>
                  <a:lnTo>
                    <a:pt x="148" y="31"/>
                  </a:lnTo>
                  <a:lnTo>
                    <a:pt x="153" y="37"/>
                  </a:lnTo>
                  <a:lnTo>
                    <a:pt x="157" y="45"/>
                  </a:lnTo>
                  <a:lnTo>
                    <a:pt x="160" y="52"/>
                  </a:lnTo>
                  <a:lnTo>
                    <a:pt x="163" y="60"/>
                  </a:lnTo>
                  <a:lnTo>
                    <a:pt x="164" y="67"/>
                  </a:lnTo>
                  <a:lnTo>
                    <a:pt x="166" y="75"/>
                  </a:lnTo>
                  <a:lnTo>
                    <a:pt x="166" y="83"/>
                  </a:lnTo>
                  <a:lnTo>
                    <a:pt x="166" y="91"/>
                  </a:lnTo>
                  <a:lnTo>
                    <a:pt x="164" y="99"/>
                  </a:lnTo>
                  <a:lnTo>
                    <a:pt x="163" y="106"/>
                  </a:lnTo>
                  <a:lnTo>
                    <a:pt x="160" y="115"/>
                  </a:lnTo>
                  <a:lnTo>
                    <a:pt x="157" y="122"/>
                  </a:lnTo>
                  <a:lnTo>
                    <a:pt x="153" y="129"/>
                  </a:lnTo>
                  <a:lnTo>
                    <a:pt x="148" y="135"/>
                  </a:lnTo>
                  <a:lnTo>
                    <a:pt x="142" y="141"/>
                  </a:lnTo>
                  <a:lnTo>
                    <a:pt x="135" y="148"/>
                  </a:lnTo>
                  <a:lnTo>
                    <a:pt x="129" y="152"/>
                  </a:lnTo>
                  <a:lnTo>
                    <a:pt x="122" y="156"/>
                  </a:lnTo>
                  <a:lnTo>
                    <a:pt x="115" y="160"/>
                  </a:lnTo>
                  <a:lnTo>
                    <a:pt x="107" y="162"/>
                  </a:lnTo>
                  <a:lnTo>
                    <a:pt x="99" y="164"/>
                  </a:lnTo>
                  <a:lnTo>
                    <a:pt x="91" y="165"/>
                  </a:lnTo>
                  <a:lnTo>
                    <a:pt x="84" y="166"/>
                  </a:lnTo>
                  <a:lnTo>
                    <a:pt x="75" y="165"/>
                  </a:lnTo>
                  <a:lnTo>
                    <a:pt x="67" y="164"/>
                  </a:lnTo>
                  <a:lnTo>
                    <a:pt x="60" y="162"/>
                  </a:lnTo>
                  <a:lnTo>
                    <a:pt x="52" y="160"/>
                  </a:lnTo>
                  <a:lnTo>
                    <a:pt x="44" y="156"/>
                  </a:lnTo>
                  <a:lnTo>
                    <a:pt x="37" y="152"/>
                  </a:lnTo>
                  <a:lnTo>
                    <a:pt x="31" y="148"/>
                  </a:lnTo>
                  <a:lnTo>
                    <a:pt x="25" y="141"/>
                  </a:lnTo>
                  <a:lnTo>
                    <a:pt x="19" y="135"/>
                  </a:lnTo>
                  <a:lnTo>
                    <a:pt x="13" y="129"/>
                  </a:lnTo>
                  <a:lnTo>
                    <a:pt x="9" y="122"/>
                  </a:lnTo>
                  <a:lnTo>
                    <a:pt x="6" y="115"/>
                  </a:lnTo>
                  <a:lnTo>
                    <a:pt x="3" y="106"/>
                  </a:lnTo>
                  <a:lnTo>
                    <a:pt x="2" y="99"/>
                  </a:lnTo>
                  <a:lnTo>
                    <a:pt x="1" y="91"/>
                  </a:lnTo>
                  <a:lnTo>
                    <a:pt x="0" y="83"/>
                  </a:lnTo>
                  <a:lnTo>
                    <a:pt x="1" y="75"/>
                  </a:lnTo>
                  <a:lnTo>
                    <a:pt x="2" y="67"/>
                  </a:lnTo>
                  <a:lnTo>
                    <a:pt x="3" y="60"/>
                  </a:lnTo>
                  <a:lnTo>
                    <a:pt x="6" y="52"/>
                  </a:lnTo>
                  <a:lnTo>
                    <a:pt x="9" y="45"/>
                  </a:lnTo>
                  <a:lnTo>
                    <a:pt x="13" y="37"/>
                  </a:lnTo>
                  <a:lnTo>
                    <a:pt x="19" y="31"/>
                  </a:lnTo>
                  <a:lnTo>
                    <a:pt x="25" y="25"/>
                  </a:lnTo>
                  <a:close/>
                </a:path>
              </a:pathLst>
            </a:custGeom>
            <a:solidFill>
              <a:srgbClr val="FFFFFF"/>
            </a:solidFill>
            <a:ln w="9525">
              <a:noFill/>
              <a:round/>
              <a:headEnd/>
              <a:tailEnd/>
            </a:ln>
          </p:spPr>
          <p:txBody>
            <a:bodyPr/>
            <a:lstStyle/>
            <a:p>
              <a:endParaRPr lang="en-US"/>
            </a:p>
          </p:txBody>
        </p:sp>
        <p:sp>
          <p:nvSpPr>
            <p:cNvPr id="409655" name="Freeform 55"/>
            <p:cNvSpPr>
              <a:spLocks/>
            </p:cNvSpPr>
            <p:nvPr userDrawn="1"/>
          </p:nvSpPr>
          <p:spPr bwMode="auto">
            <a:xfrm>
              <a:off x="2816" y="4201"/>
              <a:ext cx="9" cy="9"/>
            </a:xfrm>
            <a:custGeom>
              <a:avLst/>
              <a:gdLst/>
              <a:ahLst/>
              <a:cxnLst>
                <a:cxn ang="0">
                  <a:pos x="16" y="15"/>
                </a:cxn>
                <a:cxn ang="0">
                  <a:pos x="20" y="12"/>
                </a:cxn>
                <a:cxn ang="0">
                  <a:pos x="24" y="9"/>
                </a:cxn>
                <a:cxn ang="0">
                  <a:pos x="30" y="6"/>
                </a:cxn>
                <a:cxn ang="0">
                  <a:pos x="34" y="4"/>
                </a:cxn>
                <a:cxn ang="0">
                  <a:pos x="44" y="1"/>
                </a:cxn>
                <a:cxn ang="0">
                  <a:pos x="55" y="0"/>
                </a:cxn>
                <a:cxn ang="0">
                  <a:pos x="66" y="1"/>
                </a:cxn>
                <a:cxn ang="0">
                  <a:pos x="76" y="4"/>
                </a:cxn>
                <a:cxn ang="0">
                  <a:pos x="80" y="6"/>
                </a:cxn>
                <a:cxn ang="0">
                  <a:pos x="85" y="9"/>
                </a:cxn>
                <a:cxn ang="0">
                  <a:pos x="89" y="12"/>
                </a:cxn>
                <a:cxn ang="0">
                  <a:pos x="94" y="15"/>
                </a:cxn>
                <a:cxn ang="0">
                  <a:pos x="98" y="21"/>
                </a:cxn>
                <a:cxn ang="0">
                  <a:pos x="101" y="25"/>
                </a:cxn>
                <a:cxn ang="0">
                  <a:pos x="104" y="30"/>
                </a:cxn>
                <a:cxn ang="0">
                  <a:pos x="106" y="34"/>
                </a:cxn>
                <a:cxn ang="0">
                  <a:pos x="109" y="44"/>
                </a:cxn>
                <a:cxn ang="0">
                  <a:pos x="110" y="55"/>
                </a:cxn>
                <a:cxn ang="0">
                  <a:pos x="109" y="66"/>
                </a:cxn>
                <a:cxn ang="0">
                  <a:pos x="106" y="76"/>
                </a:cxn>
                <a:cxn ang="0">
                  <a:pos x="104" y="80"/>
                </a:cxn>
                <a:cxn ang="0">
                  <a:pos x="101" y="86"/>
                </a:cxn>
                <a:cxn ang="0">
                  <a:pos x="98" y="90"/>
                </a:cxn>
                <a:cxn ang="0">
                  <a:pos x="94" y="94"/>
                </a:cxn>
                <a:cxn ang="0">
                  <a:pos x="89" y="98"/>
                </a:cxn>
                <a:cxn ang="0">
                  <a:pos x="85" y="101"/>
                </a:cxn>
                <a:cxn ang="0">
                  <a:pos x="80" y="104"/>
                </a:cxn>
                <a:cxn ang="0">
                  <a:pos x="76" y="106"/>
                </a:cxn>
                <a:cxn ang="0">
                  <a:pos x="71" y="108"/>
                </a:cxn>
                <a:cxn ang="0">
                  <a:pos x="66" y="109"/>
                </a:cxn>
                <a:cxn ang="0">
                  <a:pos x="61" y="110"/>
                </a:cxn>
                <a:cxn ang="0">
                  <a:pos x="55" y="110"/>
                </a:cxn>
                <a:cxn ang="0">
                  <a:pos x="49" y="110"/>
                </a:cxn>
                <a:cxn ang="0">
                  <a:pos x="44" y="109"/>
                </a:cxn>
                <a:cxn ang="0">
                  <a:pos x="39" y="108"/>
                </a:cxn>
                <a:cxn ang="0">
                  <a:pos x="34" y="106"/>
                </a:cxn>
                <a:cxn ang="0">
                  <a:pos x="30" y="104"/>
                </a:cxn>
                <a:cxn ang="0">
                  <a:pos x="24" y="101"/>
                </a:cxn>
                <a:cxn ang="0">
                  <a:pos x="20" y="98"/>
                </a:cxn>
                <a:cxn ang="0">
                  <a:pos x="16" y="94"/>
                </a:cxn>
                <a:cxn ang="0">
                  <a:pos x="12" y="90"/>
                </a:cxn>
                <a:cxn ang="0">
                  <a:pos x="9" y="86"/>
                </a:cxn>
                <a:cxn ang="0">
                  <a:pos x="6" y="80"/>
                </a:cxn>
                <a:cxn ang="0">
                  <a:pos x="4" y="76"/>
                </a:cxn>
                <a:cxn ang="0">
                  <a:pos x="2" y="71"/>
                </a:cxn>
                <a:cxn ang="0">
                  <a:pos x="1" y="66"/>
                </a:cxn>
                <a:cxn ang="0">
                  <a:pos x="0" y="61"/>
                </a:cxn>
                <a:cxn ang="0">
                  <a:pos x="0" y="55"/>
                </a:cxn>
                <a:cxn ang="0">
                  <a:pos x="0" y="50"/>
                </a:cxn>
                <a:cxn ang="0">
                  <a:pos x="1" y="44"/>
                </a:cxn>
                <a:cxn ang="0">
                  <a:pos x="2" y="39"/>
                </a:cxn>
                <a:cxn ang="0">
                  <a:pos x="4" y="34"/>
                </a:cxn>
                <a:cxn ang="0">
                  <a:pos x="6" y="30"/>
                </a:cxn>
                <a:cxn ang="0">
                  <a:pos x="9" y="25"/>
                </a:cxn>
                <a:cxn ang="0">
                  <a:pos x="12" y="21"/>
                </a:cxn>
                <a:cxn ang="0">
                  <a:pos x="16" y="15"/>
                </a:cxn>
              </a:cxnLst>
              <a:rect l="0" t="0" r="r" b="b"/>
              <a:pathLst>
                <a:path w="110" h="110">
                  <a:moveTo>
                    <a:pt x="16" y="15"/>
                  </a:moveTo>
                  <a:lnTo>
                    <a:pt x="20" y="12"/>
                  </a:lnTo>
                  <a:lnTo>
                    <a:pt x="24" y="9"/>
                  </a:lnTo>
                  <a:lnTo>
                    <a:pt x="30" y="6"/>
                  </a:lnTo>
                  <a:lnTo>
                    <a:pt x="34" y="4"/>
                  </a:lnTo>
                  <a:lnTo>
                    <a:pt x="44" y="1"/>
                  </a:lnTo>
                  <a:lnTo>
                    <a:pt x="55" y="0"/>
                  </a:lnTo>
                  <a:lnTo>
                    <a:pt x="66" y="1"/>
                  </a:lnTo>
                  <a:lnTo>
                    <a:pt x="76" y="4"/>
                  </a:lnTo>
                  <a:lnTo>
                    <a:pt x="80" y="6"/>
                  </a:lnTo>
                  <a:lnTo>
                    <a:pt x="85" y="9"/>
                  </a:lnTo>
                  <a:lnTo>
                    <a:pt x="89" y="12"/>
                  </a:lnTo>
                  <a:lnTo>
                    <a:pt x="94" y="15"/>
                  </a:lnTo>
                  <a:lnTo>
                    <a:pt x="98" y="21"/>
                  </a:lnTo>
                  <a:lnTo>
                    <a:pt x="101" y="25"/>
                  </a:lnTo>
                  <a:lnTo>
                    <a:pt x="104" y="30"/>
                  </a:lnTo>
                  <a:lnTo>
                    <a:pt x="106" y="34"/>
                  </a:lnTo>
                  <a:lnTo>
                    <a:pt x="109" y="44"/>
                  </a:lnTo>
                  <a:lnTo>
                    <a:pt x="110" y="55"/>
                  </a:lnTo>
                  <a:lnTo>
                    <a:pt x="109" y="66"/>
                  </a:lnTo>
                  <a:lnTo>
                    <a:pt x="106" y="76"/>
                  </a:lnTo>
                  <a:lnTo>
                    <a:pt x="104" y="80"/>
                  </a:lnTo>
                  <a:lnTo>
                    <a:pt x="101" y="86"/>
                  </a:lnTo>
                  <a:lnTo>
                    <a:pt x="98" y="90"/>
                  </a:lnTo>
                  <a:lnTo>
                    <a:pt x="94" y="94"/>
                  </a:lnTo>
                  <a:lnTo>
                    <a:pt x="89" y="98"/>
                  </a:lnTo>
                  <a:lnTo>
                    <a:pt x="85" y="101"/>
                  </a:lnTo>
                  <a:lnTo>
                    <a:pt x="80" y="104"/>
                  </a:lnTo>
                  <a:lnTo>
                    <a:pt x="76" y="106"/>
                  </a:lnTo>
                  <a:lnTo>
                    <a:pt x="71" y="108"/>
                  </a:lnTo>
                  <a:lnTo>
                    <a:pt x="66" y="109"/>
                  </a:lnTo>
                  <a:lnTo>
                    <a:pt x="61" y="110"/>
                  </a:lnTo>
                  <a:lnTo>
                    <a:pt x="55" y="110"/>
                  </a:lnTo>
                  <a:lnTo>
                    <a:pt x="49" y="110"/>
                  </a:lnTo>
                  <a:lnTo>
                    <a:pt x="44" y="109"/>
                  </a:lnTo>
                  <a:lnTo>
                    <a:pt x="39" y="108"/>
                  </a:lnTo>
                  <a:lnTo>
                    <a:pt x="34" y="106"/>
                  </a:lnTo>
                  <a:lnTo>
                    <a:pt x="30" y="104"/>
                  </a:lnTo>
                  <a:lnTo>
                    <a:pt x="24" y="101"/>
                  </a:lnTo>
                  <a:lnTo>
                    <a:pt x="20" y="98"/>
                  </a:lnTo>
                  <a:lnTo>
                    <a:pt x="16" y="94"/>
                  </a:lnTo>
                  <a:lnTo>
                    <a:pt x="12" y="90"/>
                  </a:lnTo>
                  <a:lnTo>
                    <a:pt x="9" y="86"/>
                  </a:lnTo>
                  <a:lnTo>
                    <a:pt x="6" y="80"/>
                  </a:lnTo>
                  <a:lnTo>
                    <a:pt x="4" y="76"/>
                  </a:lnTo>
                  <a:lnTo>
                    <a:pt x="2" y="71"/>
                  </a:lnTo>
                  <a:lnTo>
                    <a:pt x="1" y="66"/>
                  </a:lnTo>
                  <a:lnTo>
                    <a:pt x="0" y="61"/>
                  </a:lnTo>
                  <a:lnTo>
                    <a:pt x="0" y="55"/>
                  </a:lnTo>
                  <a:lnTo>
                    <a:pt x="0" y="50"/>
                  </a:lnTo>
                  <a:lnTo>
                    <a:pt x="1" y="44"/>
                  </a:lnTo>
                  <a:lnTo>
                    <a:pt x="2" y="39"/>
                  </a:lnTo>
                  <a:lnTo>
                    <a:pt x="4" y="34"/>
                  </a:lnTo>
                  <a:lnTo>
                    <a:pt x="6" y="30"/>
                  </a:lnTo>
                  <a:lnTo>
                    <a:pt x="9" y="25"/>
                  </a:lnTo>
                  <a:lnTo>
                    <a:pt x="12" y="21"/>
                  </a:lnTo>
                  <a:lnTo>
                    <a:pt x="16" y="15"/>
                  </a:lnTo>
                  <a:close/>
                </a:path>
              </a:pathLst>
            </a:custGeom>
            <a:solidFill>
              <a:srgbClr val="FFFFFF"/>
            </a:solidFill>
            <a:ln w="9525">
              <a:noFill/>
              <a:round/>
              <a:headEnd/>
              <a:tailEnd/>
            </a:ln>
          </p:spPr>
          <p:txBody>
            <a:bodyPr/>
            <a:lstStyle/>
            <a:p>
              <a:endParaRPr lang="en-US"/>
            </a:p>
          </p:txBody>
        </p:sp>
        <p:sp>
          <p:nvSpPr>
            <p:cNvPr id="409656" name="Freeform 56"/>
            <p:cNvSpPr>
              <a:spLocks/>
            </p:cNvSpPr>
            <p:nvPr userDrawn="1"/>
          </p:nvSpPr>
          <p:spPr bwMode="auto">
            <a:xfrm>
              <a:off x="2803" y="4217"/>
              <a:ext cx="6" cy="6"/>
            </a:xfrm>
            <a:custGeom>
              <a:avLst/>
              <a:gdLst/>
              <a:ahLst/>
              <a:cxnLst>
                <a:cxn ang="0">
                  <a:pos x="10" y="10"/>
                </a:cxn>
                <a:cxn ang="0">
                  <a:pos x="15" y="5"/>
                </a:cxn>
                <a:cxn ang="0">
                  <a:pos x="21" y="2"/>
                </a:cxn>
                <a:cxn ang="0">
                  <a:pos x="28" y="1"/>
                </a:cxn>
                <a:cxn ang="0">
                  <a:pos x="35" y="0"/>
                </a:cxn>
                <a:cxn ang="0">
                  <a:pos x="41" y="1"/>
                </a:cxn>
                <a:cxn ang="0">
                  <a:pos x="47" y="2"/>
                </a:cxn>
                <a:cxn ang="0">
                  <a:pos x="53" y="5"/>
                </a:cxn>
                <a:cxn ang="0">
                  <a:pos x="59" y="10"/>
                </a:cxn>
                <a:cxn ang="0">
                  <a:pos x="63" y="15"/>
                </a:cxn>
                <a:cxn ang="0">
                  <a:pos x="66" y="22"/>
                </a:cxn>
                <a:cxn ang="0">
                  <a:pos x="68" y="28"/>
                </a:cxn>
                <a:cxn ang="0">
                  <a:pos x="69" y="34"/>
                </a:cxn>
                <a:cxn ang="0">
                  <a:pos x="68" y="41"/>
                </a:cxn>
                <a:cxn ang="0">
                  <a:pos x="66" y="47"/>
                </a:cxn>
                <a:cxn ang="0">
                  <a:pos x="63" y="54"/>
                </a:cxn>
                <a:cxn ang="0">
                  <a:pos x="59" y="59"/>
                </a:cxn>
                <a:cxn ang="0">
                  <a:pos x="53" y="63"/>
                </a:cxn>
                <a:cxn ang="0">
                  <a:pos x="47" y="66"/>
                </a:cxn>
                <a:cxn ang="0">
                  <a:pos x="41" y="68"/>
                </a:cxn>
                <a:cxn ang="0">
                  <a:pos x="35" y="69"/>
                </a:cxn>
                <a:cxn ang="0">
                  <a:pos x="28" y="68"/>
                </a:cxn>
                <a:cxn ang="0">
                  <a:pos x="21" y="66"/>
                </a:cxn>
                <a:cxn ang="0">
                  <a:pos x="15" y="63"/>
                </a:cxn>
                <a:cxn ang="0">
                  <a:pos x="10" y="59"/>
                </a:cxn>
                <a:cxn ang="0">
                  <a:pos x="6" y="54"/>
                </a:cxn>
                <a:cxn ang="0">
                  <a:pos x="3" y="47"/>
                </a:cxn>
                <a:cxn ang="0">
                  <a:pos x="1" y="41"/>
                </a:cxn>
                <a:cxn ang="0">
                  <a:pos x="0" y="34"/>
                </a:cxn>
                <a:cxn ang="0">
                  <a:pos x="1" y="28"/>
                </a:cxn>
                <a:cxn ang="0">
                  <a:pos x="3" y="22"/>
                </a:cxn>
                <a:cxn ang="0">
                  <a:pos x="6" y="15"/>
                </a:cxn>
                <a:cxn ang="0">
                  <a:pos x="10" y="10"/>
                </a:cxn>
              </a:cxnLst>
              <a:rect l="0" t="0" r="r" b="b"/>
              <a:pathLst>
                <a:path w="69" h="69">
                  <a:moveTo>
                    <a:pt x="10" y="10"/>
                  </a:moveTo>
                  <a:lnTo>
                    <a:pt x="15" y="5"/>
                  </a:lnTo>
                  <a:lnTo>
                    <a:pt x="21" y="2"/>
                  </a:lnTo>
                  <a:lnTo>
                    <a:pt x="28" y="1"/>
                  </a:lnTo>
                  <a:lnTo>
                    <a:pt x="35" y="0"/>
                  </a:lnTo>
                  <a:lnTo>
                    <a:pt x="41" y="1"/>
                  </a:lnTo>
                  <a:lnTo>
                    <a:pt x="47" y="2"/>
                  </a:lnTo>
                  <a:lnTo>
                    <a:pt x="53" y="5"/>
                  </a:lnTo>
                  <a:lnTo>
                    <a:pt x="59" y="10"/>
                  </a:lnTo>
                  <a:lnTo>
                    <a:pt x="63" y="15"/>
                  </a:lnTo>
                  <a:lnTo>
                    <a:pt x="66" y="22"/>
                  </a:lnTo>
                  <a:lnTo>
                    <a:pt x="68" y="28"/>
                  </a:lnTo>
                  <a:lnTo>
                    <a:pt x="69" y="34"/>
                  </a:lnTo>
                  <a:lnTo>
                    <a:pt x="68" y="41"/>
                  </a:lnTo>
                  <a:lnTo>
                    <a:pt x="66" y="47"/>
                  </a:lnTo>
                  <a:lnTo>
                    <a:pt x="63" y="54"/>
                  </a:lnTo>
                  <a:lnTo>
                    <a:pt x="59" y="59"/>
                  </a:lnTo>
                  <a:lnTo>
                    <a:pt x="53" y="63"/>
                  </a:lnTo>
                  <a:lnTo>
                    <a:pt x="47" y="66"/>
                  </a:lnTo>
                  <a:lnTo>
                    <a:pt x="41" y="68"/>
                  </a:lnTo>
                  <a:lnTo>
                    <a:pt x="35" y="69"/>
                  </a:lnTo>
                  <a:lnTo>
                    <a:pt x="28" y="68"/>
                  </a:lnTo>
                  <a:lnTo>
                    <a:pt x="21" y="66"/>
                  </a:lnTo>
                  <a:lnTo>
                    <a:pt x="15" y="63"/>
                  </a:lnTo>
                  <a:lnTo>
                    <a:pt x="10" y="59"/>
                  </a:lnTo>
                  <a:lnTo>
                    <a:pt x="6" y="54"/>
                  </a:lnTo>
                  <a:lnTo>
                    <a:pt x="3" y="47"/>
                  </a:lnTo>
                  <a:lnTo>
                    <a:pt x="1" y="41"/>
                  </a:lnTo>
                  <a:lnTo>
                    <a:pt x="0" y="34"/>
                  </a:lnTo>
                  <a:lnTo>
                    <a:pt x="1" y="28"/>
                  </a:lnTo>
                  <a:lnTo>
                    <a:pt x="3" y="22"/>
                  </a:lnTo>
                  <a:lnTo>
                    <a:pt x="6" y="15"/>
                  </a:lnTo>
                  <a:lnTo>
                    <a:pt x="10" y="10"/>
                  </a:lnTo>
                  <a:close/>
                </a:path>
              </a:pathLst>
            </a:custGeom>
            <a:solidFill>
              <a:srgbClr val="FFFFFF"/>
            </a:solidFill>
            <a:ln w="9525">
              <a:noFill/>
              <a:round/>
              <a:headEnd/>
              <a:tailEnd/>
            </a:ln>
          </p:spPr>
          <p:txBody>
            <a:bodyPr/>
            <a:lstStyle/>
            <a:p>
              <a:endParaRPr lang="en-US"/>
            </a:p>
          </p:txBody>
        </p:sp>
        <p:sp>
          <p:nvSpPr>
            <p:cNvPr id="409657" name="Freeform 57"/>
            <p:cNvSpPr>
              <a:spLocks/>
            </p:cNvSpPr>
            <p:nvPr userDrawn="1"/>
          </p:nvSpPr>
          <p:spPr bwMode="auto">
            <a:xfrm>
              <a:off x="2847" y="4108"/>
              <a:ext cx="21" cy="20"/>
            </a:xfrm>
            <a:custGeom>
              <a:avLst/>
              <a:gdLst/>
              <a:ahLst/>
              <a:cxnLst>
                <a:cxn ang="0">
                  <a:pos x="213" y="44"/>
                </a:cxn>
                <a:cxn ang="0">
                  <a:pos x="226" y="64"/>
                </a:cxn>
                <a:cxn ang="0">
                  <a:pos x="235" y="86"/>
                </a:cxn>
                <a:cxn ang="0">
                  <a:pos x="240" y="108"/>
                </a:cxn>
                <a:cxn ang="0">
                  <a:pos x="240" y="132"/>
                </a:cxn>
                <a:cxn ang="0">
                  <a:pos x="235" y="155"/>
                </a:cxn>
                <a:cxn ang="0">
                  <a:pos x="226" y="176"/>
                </a:cxn>
                <a:cxn ang="0">
                  <a:pos x="213" y="196"/>
                </a:cxn>
                <a:cxn ang="0">
                  <a:pos x="196" y="214"/>
                </a:cxn>
                <a:cxn ang="0">
                  <a:pos x="175" y="227"/>
                </a:cxn>
                <a:cxn ang="0">
                  <a:pos x="154" y="235"/>
                </a:cxn>
                <a:cxn ang="0">
                  <a:pos x="131" y="239"/>
                </a:cxn>
                <a:cxn ang="0">
                  <a:pos x="108" y="239"/>
                </a:cxn>
                <a:cxn ang="0">
                  <a:pos x="86" y="235"/>
                </a:cxn>
                <a:cxn ang="0">
                  <a:pos x="64" y="227"/>
                </a:cxn>
                <a:cxn ang="0">
                  <a:pos x="44" y="214"/>
                </a:cxn>
                <a:cxn ang="0">
                  <a:pos x="27" y="196"/>
                </a:cxn>
                <a:cxn ang="0">
                  <a:pos x="13" y="176"/>
                </a:cxn>
                <a:cxn ang="0">
                  <a:pos x="5" y="155"/>
                </a:cxn>
                <a:cxn ang="0">
                  <a:pos x="0" y="132"/>
                </a:cxn>
                <a:cxn ang="0">
                  <a:pos x="0" y="108"/>
                </a:cxn>
                <a:cxn ang="0">
                  <a:pos x="5" y="86"/>
                </a:cxn>
                <a:cxn ang="0">
                  <a:pos x="13" y="64"/>
                </a:cxn>
                <a:cxn ang="0">
                  <a:pos x="27" y="44"/>
                </a:cxn>
                <a:cxn ang="0">
                  <a:pos x="44" y="27"/>
                </a:cxn>
                <a:cxn ang="0">
                  <a:pos x="64" y="14"/>
                </a:cxn>
                <a:cxn ang="0">
                  <a:pos x="86" y="5"/>
                </a:cxn>
                <a:cxn ang="0">
                  <a:pos x="108" y="1"/>
                </a:cxn>
                <a:cxn ang="0">
                  <a:pos x="131" y="1"/>
                </a:cxn>
                <a:cxn ang="0">
                  <a:pos x="154" y="5"/>
                </a:cxn>
                <a:cxn ang="0">
                  <a:pos x="175" y="14"/>
                </a:cxn>
                <a:cxn ang="0">
                  <a:pos x="196" y="27"/>
                </a:cxn>
              </a:cxnLst>
              <a:rect l="0" t="0" r="r" b="b"/>
              <a:pathLst>
                <a:path w="241" h="240">
                  <a:moveTo>
                    <a:pt x="204" y="35"/>
                  </a:moveTo>
                  <a:lnTo>
                    <a:pt x="213" y="44"/>
                  </a:lnTo>
                  <a:lnTo>
                    <a:pt x="220" y="54"/>
                  </a:lnTo>
                  <a:lnTo>
                    <a:pt x="226" y="64"/>
                  </a:lnTo>
                  <a:lnTo>
                    <a:pt x="231" y="75"/>
                  </a:lnTo>
                  <a:lnTo>
                    <a:pt x="235" y="86"/>
                  </a:lnTo>
                  <a:lnTo>
                    <a:pt x="237" y="97"/>
                  </a:lnTo>
                  <a:lnTo>
                    <a:pt x="240" y="108"/>
                  </a:lnTo>
                  <a:lnTo>
                    <a:pt x="241" y="121"/>
                  </a:lnTo>
                  <a:lnTo>
                    <a:pt x="240" y="132"/>
                  </a:lnTo>
                  <a:lnTo>
                    <a:pt x="237" y="143"/>
                  </a:lnTo>
                  <a:lnTo>
                    <a:pt x="235" y="155"/>
                  </a:lnTo>
                  <a:lnTo>
                    <a:pt x="231" y="165"/>
                  </a:lnTo>
                  <a:lnTo>
                    <a:pt x="226" y="176"/>
                  </a:lnTo>
                  <a:lnTo>
                    <a:pt x="220" y="187"/>
                  </a:lnTo>
                  <a:lnTo>
                    <a:pt x="213" y="196"/>
                  </a:lnTo>
                  <a:lnTo>
                    <a:pt x="204" y="205"/>
                  </a:lnTo>
                  <a:lnTo>
                    <a:pt x="196" y="214"/>
                  </a:lnTo>
                  <a:lnTo>
                    <a:pt x="186" y="221"/>
                  </a:lnTo>
                  <a:lnTo>
                    <a:pt x="175" y="227"/>
                  </a:lnTo>
                  <a:lnTo>
                    <a:pt x="165" y="231"/>
                  </a:lnTo>
                  <a:lnTo>
                    <a:pt x="154" y="235"/>
                  </a:lnTo>
                  <a:lnTo>
                    <a:pt x="142" y="238"/>
                  </a:lnTo>
                  <a:lnTo>
                    <a:pt x="131" y="239"/>
                  </a:lnTo>
                  <a:lnTo>
                    <a:pt x="120" y="240"/>
                  </a:lnTo>
                  <a:lnTo>
                    <a:pt x="108" y="239"/>
                  </a:lnTo>
                  <a:lnTo>
                    <a:pt x="97" y="238"/>
                  </a:lnTo>
                  <a:lnTo>
                    <a:pt x="86" y="235"/>
                  </a:lnTo>
                  <a:lnTo>
                    <a:pt x="75" y="231"/>
                  </a:lnTo>
                  <a:lnTo>
                    <a:pt x="64" y="227"/>
                  </a:lnTo>
                  <a:lnTo>
                    <a:pt x="53" y="221"/>
                  </a:lnTo>
                  <a:lnTo>
                    <a:pt x="44" y="214"/>
                  </a:lnTo>
                  <a:lnTo>
                    <a:pt x="35" y="205"/>
                  </a:lnTo>
                  <a:lnTo>
                    <a:pt x="27" y="196"/>
                  </a:lnTo>
                  <a:lnTo>
                    <a:pt x="19" y="187"/>
                  </a:lnTo>
                  <a:lnTo>
                    <a:pt x="13" y="176"/>
                  </a:lnTo>
                  <a:lnTo>
                    <a:pt x="8" y="165"/>
                  </a:lnTo>
                  <a:lnTo>
                    <a:pt x="5" y="155"/>
                  </a:lnTo>
                  <a:lnTo>
                    <a:pt x="2" y="143"/>
                  </a:lnTo>
                  <a:lnTo>
                    <a:pt x="0" y="132"/>
                  </a:lnTo>
                  <a:lnTo>
                    <a:pt x="0" y="121"/>
                  </a:lnTo>
                  <a:lnTo>
                    <a:pt x="0" y="108"/>
                  </a:lnTo>
                  <a:lnTo>
                    <a:pt x="2" y="97"/>
                  </a:lnTo>
                  <a:lnTo>
                    <a:pt x="5" y="86"/>
                  </a:lnTo>
                  <a:lnTo>
                    <a:pt x="8" y="75"/>
                  </a:lnTo>
                  <a:lnTo>
                    <a:pt x="13" y="64"/>
                  </a:lnTo>
                  <a:lnTo>
                    <a:pt x="19" y="54"/>
                  </a:lnTo>
                  <a:lnTo>
                    <a:pt x="27" y="44"/>
                  </a:lnTo>
                  <a:lnTo>
                    <a:pt x="35" y="35"/>
                  </a:lnTo>
                  <a:lnTo>
                    <a:pt x="44" y="27"/>
                  </a:lnTo>
                  <a:lnTo>
                    <a:pt x="53" y="20"/>
                  </a:lnTo>
                  <a:lnTo>
                    <a:pt x="64" y="14"/>
                  </a:lnTo>
                  <a:lnTo>
                    <a:pt x="75" y="9"/>
                  </a:lnTo>
                  <a:lnTo>
                    <a:pt x="86" y="5"/>
                  </a:lnTo>
                  <a:lnTo>
                    <a:pt x="97" y="2"/>
                  </a:lnTo>
                  <a:lnTo>
                    <a:pt x="108" y="1"/>
                  </a:lnTo>
                  <a:lnTo>
                    <a:pt x="120" y="0"/>
                  </a:lnTo>
                  <a:lnTo>
                    <a:pt x="131" y="1"/>
                  </a:lnTo>
                  <a:lnTo>
                    <a:pt x="142" y="2"/>
                  </a:lnTo>
                  <a:lnTo>
                    <a:pt x="154" y="5"/>
                  </a:lnTo>
                  <a:lnTo>
                    <a:pt x="165" y="9"/>
                  </a:lnTo>
                  <a:lnTo>
                    <a:pt x="175" y="14"/>
                  </a:lnTo>
                  <a:lnTo>
                    <a:pt x="186" y="20"/>
                  </a:lnTo>
                  <a:lnTo>
                    <a:pt x="196" y="27"/>
                  </a:lnTo>
                  <a:lnTo>
                    <a:pt x="204" y="35"/>
                  </a:lnTo>
                  <a:close/>
                </a:path>
              </a:pathLst>
            </a:custGeom>
            <a:solidFill>
              <a:srgbClr val="FFFFFF"/>
            </a:solidFill>
            <a:ln w="9525">
              <a:noFill/>
              <a:round/>
              <a:headEnd/>
              <a:tailEnd/>
            </a:ln>
          </p:spPr>
          <p:txBody>
            <a:bodyPr/>
            <a:lstStyle/>
            <a:p>
              <a:endParaRPr lang="en-US"/>
            </a:p>
          </p:txBody>
        </p:sp>
        <p:sp>
          <p:nvSpPr>
            <p:cNvPr id="409658" name="Freeform 58"/>
            <p:cNvSpPr>
              <a:spLocks/>
            </p:cNvSpPr>
            <p:nvPr userDrawn="1"/>
          </p:nvSpPr>
          <p:spPr bwMode="auto">
            <a:xfrm>
              <a:off x="2830" y="4091"/>
              <a:ext cx="14" cy="14"/>
            </a:xfrm>
            <a:custGeom>
              <a:avLst/>
              <a:gdLst/>
              <a:ahLst/>
              <a:cxnLst>
                <a:cxn ang="0">
                  <a:pos x="148" y="31"/>
                </a:cxn>
                <a:cxn ang="0">
                  <a:pos x="156" y="44"/>
                </a:cxn>
                <a:cxn ang="0">
                  <a:pos x="162" y="60"/>
                </a:cxn>
                <a:cxn ang="0">
                  <a:pos x="165" y="75"/>
                </a:cxn>
                <a:cxn ang="0">
                  <a:pos x="165" y="91"/>
                </a:cxn>
                <a:cxn ang="0">
                  <a:pos x="162" y="106"/>
                </a:cxn>
                <a:cxn ang="0">
                  <a:pos x="156" y="122"/>
                </a:cxn>
                <a:cxn ang="0">
                  <a:pos x="148" y="135"/>
                </a:cxn>
                <a:cxn ang="0">
                  <a:pos x="135" y="147"/>
                </a:cxn>
                <a:cxn ang="0">
                  <a:pos x="122" y="157"/>
                </a:cxn>
                <a:cxn ang="0">
                  <a:pos x="107" y="163"/>
                </a:cxn>
                <a:cxn ang="0">
                  <a:pos x="91" y="166"/>
                </a:cxn>
                <a:cxn ang="0">
                  <a:pos x="74" y="166"/>
                </a:cxn>
                <a:cxn ang="0">
                  <a:pos x="59" y="163"/>
                </a:cxn>
                <a:cxn ang="0">
                  <a:pos x="45" y="157"/>
                </a:cxn>
                <a:cxn ang="0">
                  <a:pos x="30" y="147"/>
                </a:cxn>
                <a:cxn ang="0">
                  <a:pos x="19" y="135"/>
                </a:cxn>
                <a:cxn ang="0">
                  <a:pos x="9" y="122"/>
                </a:cxn>
                <a:cxn ang="0">
                  <a:pos x="3" y="106"/>
                </a:cxn>
                <a:cxn ang="0">
                  <a:pos x="0" y="91"/>
                </a:cxn>
                <a:cxn ang="0">
                  <a:pos x="0" y="75"/>
                </a:cxn>
                <a:cxn ang="0">
                  <a:pos x="3" y="60"/>
                </a:cxn>
                <a:cxn ang="0">
                  <a:pos x="9" y="44"/>
                </a:cxn>
                <a:cxn ang="0">
                  <a:pos x="19" y="31"/>
                </a:cxn>
                <a:cxn ang="0">
                  <a:pos x="30" y="18"/>
                </a:cxn>
                <a:cxn ang="0">
                  <a:pos x="45" y="10"/>
                </a:cxn>
                <a:cxn ang="0">
                  <a:pos x="59" y="4"/>
                </a:cxn>
                <a:cxn ang="0">
                  <a:pos x="74" y="1"/>
                </a:cxn>
                <a:cxn ang="0">
                  <a:pos x="91" y="1"/>
                </a:cxn>
                <a:cxn ang="0">
                  <a:pos x="107" y="4"/>
                </a:cxn>
                <a:cxn ang="0">
                  <a:pos x="122" y="10"/>
                </a:cxn>
                <a:cxn ang="0">
                  <a:pos x="135" y="18"/>
                </a:cxn>
              </a:cxnLst>
              <a:rect l="0" t="0" r="r" b="b"/>
              <a:pathLst>
                <a:path w="166" h="166">
                  <a:moveTo>
                    <a:pt x="142" y="25"/>
                  </a:moveTo>
                  <a:lnTo>
                    <a:pt x="148" y="31"/>
                  </a:lnTo>
                  <a:lnTo>
                    <a:pt x="152" y="37"/>
                  </a:lnTo>
                  <a:lnTo>
                    <a:pt x="156" y="44"/>
                  </a:lnTo>
                  <a:lnTo>
                    <a:pt x="160" y="51"/>
                  </a:lnTo>
                  <a:lnTo>
                    <a:pt x="162" y="60"/>
                  </a:lnTo>
                  <a:lnTo>
                    <a:pt x="164" y="67"/>
                  </a:lnTo>
                  <a:lnTo>
                    <a:pt x="165" y="75"/>
                  </a:lnTo>
                  <a:lnTo>
                    <a:pt x="166" y="82"/>
                  </a:lnTo>
                  <a:lnTo>
                    <a:pt x="165" y="91"/>
                  </a:lnTo>
                  <a:lnTo>
                    <a:pt x="164" y="99"/>
                  </a:lnTo>
                  <a:lnTo>
                    <a:pt x="162" y="106"/>
                  </a:lnTo>
                  <a:lnTo>
                    <a:pt x="160" y="114"/>
                  </a:lnTo>
                  <a:lnTo>
                    <a:pt x="156" y="122"/>
                  </a:lnTo>
                  <a:lnTo>
                    <a:pt x="152" y="129"/>
                  </a:lnTo>
                  <a:lnTo>
                    <a:pt x="148" y="135"/>
                  </a:lnTo>
                  <a:lnTo>
                    <a:pt x="142" y="141"/>
                  </a:lnTo>
                  <a:lnTo>
                    <a:pt x="135" y="147"/>
                  </a:lnTo>
                  <a:lnTo>
                    <a:pt x="128" y="152"/>
                  </a:lnTo>
                  <a:lnTo>
                    <a:pt x="122" y="157"/>
                  </a:lnTo>
                  <a:lnTo>
                    <a:pt x="114" y="160"/>
                  </a:lnTo>
                  <a:lnTo>
                    <a:pt x="107" y="163"/>
                  </a:lnTo>
                  <a:lnTo>
                    <a:pt x="99" y="164"/>
                  </a:lnTo>
                  <a:lnTo>
                    <a:pt x="91" y="166"/>
                  </a:lnTo>
                  <a:lnTo>
                    <a:pt x="83" y="166"/>
                  </a:lnTo>
                  <a:lnTo>
                    <a:pt x="74" y="166"/>
                  </a:lnTo>
                  <a:lnTo>
                    <a:pt x="67" y="164"/>
                  </a:lnTo>
                  <a:lnTo>
                    <a:pt x="59" y="163"/>
                  </a:lnTo>
                  <a:lnTo>
                    <a:pt x="52" y="160"/>
                  </a:lnTo>
                  <a:lnTo>
                    <a:pt x="45" y="157"/>
                  </a:lnTo>
                  <a:lnTo>
                    <a:pt x="37" y="152"/>
                  </a:lnTo>
                  <a:lnTo>
                    <a:pt x="30" y="147"/>
                  </a:lnTo>
                  <a:lnTo>
                    <a:pt x="24" y="141"/>
                  </a:lnTo>
                  <a:lnTo>
                    <a:pt x="19" y="135"/>
                  </a:lnTo>
                  <a:lnTo>
                    <a:pt x="14" y="129"/>
                  </a:lnTo>
                  <a:lnTo>
                    <a:pt x="9" y="122"/>
                  </a:lnTo>
                  <a:lnTo>
                    <a:pt x="6" y="114"/>
                  </a:lnTo>
                  <a:lnTo>
                    <a:pt x="3" y="106"/>
                  </a:lnTo>
                  <a:lnTo>
                    <a:pt x="1" y="99"/>
                  </a:lnTo>
                  <a:lnTo>
                    <a:pt x="0" y="91"/>
                  </a:lnTo>
                  <a:lnTo>
                    <a:pt x="0" y="82"/>
                  </a:lnTo>
                  <a:lnTo>
                    <a:pt x="0" y="75"/>
                  </a:lnTo>
                  <a:lnTo>
                    <a:pt x="1" y="67"/>
                  </a:lnTo>
                  <a:lnTo>
                    <a:pt x="3" y="60"/>
                  </a:lnTo>
                  <a:lnTo>
                    <a:pt x="6" y="51"/>
                  </a:lnTo>
                  <a:lnTo>
                    <a:pt x="9" y="44"/>
                  </a:lnTo>
                  <a:lnTo>
                    <a:pt x="14" y="37"/>
                  </a:lnTo>
                  <a:lnTo>
                    <a:pt x="19" y="31"/>
                  </a:lnTo>
                  <a:lnTo>
                    <a:pt x="24" y="25"/>
                  </a:lnTo>
                  <a:lnTo>
                    <a:pt x="30" y="18"/>
                  </a:lnTo>
                  <a:lnTo>
                    <a:pt x="37" y="14"/>
                  </a:lnTo>
                  <a:lnTo>
                    <a:pt x="45" y="10"/>
                  </a:lnTo>
                  <a:lnTo>
                    <a:pt x="52" y="6"/>
                  </a:lnTo>
                  <a:lnTo>
                    <a:pt x="59" y="4"/>
                  </a:lnTo>
                  <a:lnTo>
                    <a:pt x="67" y="2"/>
                  </a:lnTo>
                  <a:lnTo>
                    <a:pt x="74" y="1"/>
                  </a:lnTo>
                  <a:lnTo>
                    <a:pt x="83" y="0"/>
                  </a:lnTo>
                  <a:lnTo>
                    <a:pt x="91" y="1"/>
                  </a:lnTo>
                  <a:lnTo>
                    <a:pt x="99" y="2"/>
                  </a:lnTo>
                  <a:lnTo>
                    <a:pt x="107" y="4"/>
                  </a:lnTo>
                  <a:lnTo>
                    <a:pt x="114" y="6"/>
                  </a:lnTo>
                  <a:lnTo>
                    <a:pt x="122" y="10"/>
                  </a:lnTo>
                  <a:lnTo>
                    <a:pt x="128" y="14"/>
                  </a:lnTo>
                  <a:lnTo>
                    <a:pt x="135" y="18"/>
                  </a:lnTo>
                  <a:lnTo>
                    <a:pt x="142" y="25"/>
                  </a:lnTo>
                  <a:close/>
                </a:path>
              </a:pathLst>
            </a:custGeom>
            <a:solidFill>
              <a:srgbClr val="FFFFFF"/>
            </a:solidFill>
            <a:ln w="9525">
              <a:noFill/>
              <a:round/>
              <a:headEnd/>
              <a:tailEnd/>
            </a:ln>
          </p:spPr>
          <p:txBody>
            <a:bodyPr/>
            <a:lstStyle/>
            <a:p>
              <a:endParaRPr lang="en-US"/>
            </a:p>
          </p:txBody>
        </p:sp>
        <p:sp>
          <p:nvSpPr>
            <p:cNvPr id="409659" name="Freeform 59"/>
            <p:cNvSpPr>
              <a:spLocks/>
            </p:cNvSpPr>
            <p:nvPr userDrawn="1"/>
          </p:nvSpPr>
          <p:spPr bwMode="auto">
            <a:xfrm>
              <a:off x="2816" y="4077"/>
              <a:ext cx="9" cy="9"/>
            </a:xfrm>
            <a:custGeom>
              <a:avLst/>
              <a:gdLst/>
              <a:ahLst/>
              <a:cxnLst>
                <a:cxn ang="0">
                  <a:pos x="94" y="16"/>
                </a:cxn>
                <a:cxn ang="0">
                  <a:pos x="98" y="20"/>
                </a:cxn>
                <a:cxn ang="0">
                  <a:pos x="101" y="24"/>
                </a:cxn>
                <a:cxn ang="0">
                  <a:pos x="104" y="30"/>
                </a:cxn>
                <a:cxn ang="0">
                  <a:pos x="106" y="34"/>
                </a:cxn>
                <a:cxn ang="0">
                  <a:pos x="109" y="44"/>
                </a:cxn>
                <a:cxn ang="0">
                  <a:pos x="110" y="55"/>
                </a:cxn>
                <a:cxn ang="0">
                  <a:pos x="109" y="66"/>
                </a:cxn>
                <a:cxn ang="0">
                  <a:pos x="106" y="76"/>
                </a:cxn>
                <a:cxn ang="0">
                  <a:pos x="104" y="81"/>
                </a:cxn>
                <a:cxn ang="0">
                  <a:pos x="101" y="85"/>
                </a:cxn>
                <a:cxn ang="0">
                  <a:pos x="98" y="89"/>
                </a:cxn>
                <a:cxn ang="0">
                  <a:pos x="94" y="94"/>
                </a:cxn>
                <a:cxn ang="0">
                  <a:pos x="90" y="98"/>
                </a:cxn>
                <a:cxn ang="0">
                  <a:pos x="85" y="101"/>
                </a:cxn>
                <a:cxn ang="0">
                  <a:pos x="80" y="104"/>
                </a:cxn>
                <a:cxn ang="0">
                  <a:pos x="75" y="106"/>
                </a:cxn>
                <a:cxn ang="0">
                  <a:pos x="66" y="109"/>
                </a:cxn>
                <a:cxn ang="0">
                  <a:pos x="54" y="110"/>
                </a:cxn>
                <a:cxn ang="0">
                  <a:pos x="49" y="110"/>
                </a:cxn>
                <a:cxn ang="0">
                  <a:pos x="44" y="109"/>
                </a:cxn>
                <a:cxn ang="0">
                  <a:pos x="39" y="108"/>
                </a:cxn>
                <a:cxn ang="0">
                  <a:pos x="34" y="106"/>
                </a:cxn>
                <a:cxn ang="0">
                  <a:pos x="29" y="104"/>
                </a:cxn>
                <a:cxn ang="0">
                  <a:pos x="24" y="101"/>
                </a:cxn>
                <a:cxn ang="0">
                  <a:pos x="20" y="98"/>
                </a:cxn>
                <a:cxn ang="0">
                  <a:pos x="15" y="94"/>
                </a:cxn>
                <a:cxn ang="0">
                  <a:pos x="12" y="89"/>
                </a:cxn>
                <a:cxn ang="0">
                  <a:pos x="9" y="85"/>
                </a:cxn>
                <a:cxn ang="0">
                  <a:pos x="6" y="81"/>
                </a:cxn>
                <a:cxn ang="0">
                  <a:pos x="4" y="76"/>
                </a:cxn>
                <a:cxn ang="0">
                  <a:pos x="2" y="71"/>
                </a:cxn>
                <a:cxn ang="0">
                  <a:pos x="1" y="66"/>
                </a:cxn>
                <a:cxn ang="0">
                  <a:pos x="0" y="61"/>
                </a:cxn>
                <a:cxn ang="0">
                  <a:pos x="0" y="55"/>
                </a:cxn>
                <a:cxn ang="0">
                  <a:pos x="1" y="44"/>
                </a:cxn>
                <a:cxn ang="0">
                  <a:pos x="4" y="34"/>
                </a:cxn>
                <a:cxn ang="0">
                  <a:pos x="6" y="30"/>
                </a:cxn>
                <a:cxn ang="0">
                  <a:pos x="9" y="24"/>
                </a:cxn>
                <a:cxn ang="0">
                  <a:pos x="12" y="20"/>
                </a:cxn>
                <a:cxn ang="0">
                  <a:pos x="15" y="16"/>
                </a:cxn>
                <a:cxn ang="0">
                  <a:pos x="20" y="12"/>
                </a:cxn>
                <a:cxn ang="0">
                  <a:pos x="24" y="9"/>
                </a:cxn>
                <a:cxn ang="0">
                  <a:pos x="29" y="6"/>
                </a:cxn>
                <a:cxn ang="0">
                  <a:pos x="34" y="4"/>
                </a:cxn>
                <a:cxn ang="0">
                  <a:pos x="44" y="1"/>
                </a:cxn>
                <a:cxn ang="0">
                  <a:pos x="54" y="0"/>
                </a:cxn>
                <a:cxn ang="0">
                  <a:pos x="66" y="1"/>
                </a:cxn>
                <a:cxn ang="0">
                  <a:pos x="75" y="4"/>
                </a:cxn>
                <a:cxn ang="0">
                  <a:pos x="80" y="6"/>
                </a:cxn>
                <a:cxn ang="0">
                  <a:pos x="85" y="9"/>
                </a:cxn>
                <a:cxn ang="0">
                  <a:pos x="90" y="12"/>
                </a:cxn>
                <a:cxn ang="0">
                  <a:pos x="94" y="16"/>
                </a:cxn>
              </a:cxnLst>
              <a:rect l="0" t="0" r="r" b="b"/>
              <a:pathLst>
                <a:path w="110" h="110">
                  <a:moveTo>
                    <a:pt x="94" y="16"/>
                  </a:moveTo>
                  <a:lnTo>
                    <a:pt x="98" y="20"/>
                  </a:lnTo>
                  <a:lnTo>
                    <a:pt x="101" y="24"/>
                  </a:lnTo>
                  <a:lnTo>
                    <a:pt x="104" y="30"/>
                  </a:lnTo>
                  <a:lnTo>
                    <a:pt x="106" y="34"/>
                  </a:lnTo>
                  <a:lnTo>
                    <a:pt x="109" y="44"/>
                  </a:lnTo>
                  <a:lnTo>
                    <a:pt x="110" y="55"/>
                  </a:lnTo>
                  <a:lnTo>
                    <a:pt x="109" y="66"/>
                  </a:lnTo>
                  <a:lnTo>
                    <a:pt x="106" y="76"/>
                  </a:lnTo>
                  <a:lnTo>
                    <a:pt x="104" y="81"/>
                  </a:lnTo>
                  <a:lnTo>
                    <a:pt x="101" y="85"/>
                  </a:lnTo>
                  <a:lnTo>
                    <a:pt x="98" y="89"/>
                  </a:lnTo>
                  <a:lnTo>
                    <a:pt x="94" y="94"/>
                  </a:lnTo>
                  <a:lnTo>
                    <a:pt x="90" y="98"/>
                  </a:lnTo>
                  <a:lnTo>
                    <a:pt x="85" y="101"/>
                  </a:lnTo>
                  <a:lnTo>
                    <a:pt x="80" y="104"/>
                  </a:lnTo>
                  <a:lnTo>
                    <a:pt x="75" y="106"/>
                  </a:lnTo>
                  <a:lnTo>
                    <a:pt x="66" y="109"/>
                  </a:lnTo>
                  <a:lnTo>
                    <a:pt x="54" y="110"/>
                  </a:lnTo>
                  <a:lnTo>
                    <a:pt x="49" y="110"/>
                  </a:lnTo>
                  <a:lnTo>
                    <a:pt x="44" y="109"/>
                  </a:lnTo>
                  <a:lnTo>
                    <a:pt x="39" y="108"/>
                  </a:lnTo>
                  <a:lnTo>
                    <a:pt x="34" y="106"/>
                  </a:lnTo>
                  <a:lnTo>
                    <a:pt x="29" y="104"/>
                  </a:lnTo>
                  <a:lnTo>
                    <a:pt x="24" y="101"/>
                  </a:lnTo>
                  <a:lnTo>
                    <a:pt x="20" y="98"/>
                  </a:lnTo>
                  <a:lnTo>
                    <a:pt x="15" y="94"/>
                  </a:lnTo>
                  <a:lnTo>
                    <a:pt x="12" y="89"/>
                  </a:lnTo>
                  <a:lnTo>
                    <a:pt x="9" y="85"/>
                  </a:lnTo>
                  <a:lnTo>
                    <a:pt x="6" y="81"/>
                  </a:lnTo>
                  <a:lnTo>
                    <a:pt x="4" y="76"/>
                  </a:lnTo>
                  <a:lnTo>
                    <a:pt x="2" y="71"/>
                  </a:lnTo>
                  <a:lnTo>
                    <a:pt x="1" y="66"/>
                  </a:lnTo>
                  <a:lnTo>
                    <a:pt x="0" y="61"/>
                  </a:lnTo>
                  <a:lnTo>
                    <a:pt x="0" y="55"/>
                  </a:lnTo>
                  <a:lnTo>
                    <a:pt x="1" y="44"/>
                  </a:lnTo>
                  <a:lnTo>
                    <a:pt x="4" y="34"/>
                  </a:lnTo>
                  <a:lnTo>
                    <a:pt x="6" y="30"/>
                  </a:lnTo>
                  <a:lnTo>
                    <a:pt x="9" y="24"/>
                  </a:lnTo>
                  <a:lnTo>
                    <a:pt x="12" y="20"/>
                  </a:lnTo>
                  <a:lnTo>
                    <a:pt x="15" y="16"/>
                  </a:lnTo>
                  <a:lnTo>
                    <a:pt x="20" y="12"/>
                  </a:lnTo>
                  <a:lnTo>
                    <a:pt x="24" y="9"/>
                  </a:lnTo>
                  <a:lnTo>
                    <a:pt x="29" y="6"/>
                  </a:lnTo>
                  <a:lnTo>
                    <a:pt x="34" y="4"/>
                  </a:lnTo>
                  <a:lnTo>
                    <a:pt x="44" y="1"/>
                  </a:lnTo>
                  <a:lnTo>
                    <a:pt x="54" y="0"/>
                  </a:lnTo>
                  <a:lnTo>
                    <a:pt x="66" y="1"/>
                  </a:lnTo>
                  <a:lnTo>
                    <a:pt x="75" y="4"/>
                  </a:lnTo>
                  <a:lnTo>
                    <a:pt x="80" y="6"/>
                  </a:lnTo>
                  <a:lnTo>
                    <a:pt x="85" y="9"/>
                  </a:lnTo>
                  <a:lnTo>
                    <a:pt x="90" y="12"/>
                  </a:lnTo>
                  <a:lnTo>
                    <a:pt x="94" y="16"/>
                  </a:lnTo>
                  <a:close/>
                </a:path>
              </a:pathLst>
            </a:custGeom>
            <a:solidFill>
              <a:srgbClr val="FFFFFF"/>
            </a:solidFill>
            <a:ln w="9525">
              <a:noFill/>
              <a:round/>
              <a:headEnd/>
              <a:tailEnd/>
            </a:ln>
          </p:spPr>
          <p:txBody>
            <a:bodyPr/>
            <a:lstStyle/>
            <a:p>
              <a:endParaRPr lang="en-US"/>
            </a:p>
          </p:txBody>
        </p:sp>
        <p:sp>
          <p:nvSpPr>
            <p:cNvPr id="409660" name="Freeform 60"/>
            <p:cNvSpPr>
              <a:spLocks/>
            </p:cNvSpPr>
            <p:nvPr userDrawn="1"/>
          </p:nvSpPr>
          <p:spPr bwMode="auto">
            <a:xfrm>
              <a:off x="2803" y="4064"/>
              <a:ext cx="6" cy="6"/>
            </a:xfrm>
            <a:custGeom>
              <a:avLst/>
              <a:gdLst/>
              <a:ahLst/>
              <a:cxnLst>
                <a:cxn ang="0">
                  <a:pos x="59" y="10"/>
                </a:cxn>
                <a:cxn ang="0">
                  <a:pos x="63" y="15"/>
                </a:cxn>
                <a:cxn ang="0">
                  <a:pos x="66" y="22"/>
                </a:cxn>
                <a:cxn ang="0">
                  <a:pos x="68" y="28"/>
                </a:cxn>
                <a:cxn ang="0">
                  <a:pos x="69" y="35"/>
                </a:cxn>
                <a:cxn ang="0">
                  <a:pos x="68" y="41"/>
                </a:cxn>
                <a:cxn ang="0">
                  <a:pos x="66" y="47"/>
                </a:cxn>
                <a:cxn ang="0">
                  <a:pos x="63" y="54"/>
                </a:cxn>
                <a:cxn ang="0">
                  <a:pos x="59" y="59"/>
                </a:cxn>
                <a:cxn ang="0">
                  <a:pos x="53" y="64"/>
                </a:cxn>
                <a:cxn ang="0">
                  <a:pos x="47" y="67"/>
                </a:cxn>
                <a:cxn ang="0">
                  <a:pos x="41" y="68"/>
                </a:cxn>
                <a:cxn ang="0">
                  <a:pos x="34" y="69"/>
                </a:cxn>
                <a:cxn ang="0">
                  <a:pos x="28" y="68"/>
                </a:cxn>
                <a:cxn ang="0">
                  <a:pos x="21" y="67"/>
                </a:cxn>
                <a:cxn ang="0">
                  <a:pos x="15" y="64"/>
                </a:cxn>
                <a:cxn ang="0">
                  <a:pos x="10" y="59"/>
                </a:cxn>
                <a:cxn ang="0">
                  <a:pos x="5" y="54"/>
                </a:cxn>
                <a:cxn ang="0">
                  <a:pos x="2" y="47"/>
                </a:cxn>
                <a:cxn ang="0">
                  <a:pos x="1" y="41"/>
                </a:cxn>
                <a:cxn ang="0">
                  <a:pos x="0" y="35"/>
                </a:cxn>
                <a:cxn ang="0">
                  <a:pos x="1" y="28"/>
                </a:cxn>
                <a:cxn ang="0">
                  <a:pos x="2" y="22"/>
                </a:cxn>
                <a:cxn ang="0">
                  <a:pos x="5" y="15"/>
                </a:cxn>
                <a:cxn ang="0">
                  <a:pos x="10" y="10"/>
                </a:cxn>
                <a:cxn ang="0">
                  <a:pos x="15" y="6"/>
                </a:cxn>
                <a:cxn ang="0">
                  <a:pos x="21" y="3"/>
                </a:cxn>
                <a:cxn ang="0">
                  <a:pos x="28" y="1"/>
                </a:cxn>
                <a:cxn ang="0">
                  <a:pos x="34" y="0"/>
                </a:cxn>
                <a:cxn ang="0">
                  <a:pos x="41" y="1"/>
                </a:cxn>
                <a:cxn ang="0">
                  <a:pos x="47" y="3"/>
                </a:cxn>
                <a:cxn ang="0">
                  <a:pos x="53" y="6"/>
                </a:cxn>
                <a:cxn ang="0">
                  <a:pos x="59" y="10"/>
                </a:cxn>
              </a:cxnLst>
              <a:rect l="0" t="0" r="r" b="b"/>
              <a:pathLst>
                <a:path w="69" h="69">
                  <a:moveTo>
                    <a:pt x="59" y="10"/>
                  </a:moveTo>
                  <a:lnTo>
                    <a:pt x="63" y="15"/>
                  </a:lnTo>
                  <a:lnTo>
                    <a:pt x="66" y="22"/>
                  </a:lnTo>
                  <a:lnTo>
                    <a:pt x="68" y="28"/>
                  </a:lnTo>
                  <a:lnTo>
                    <a:pt x="69" y="35"/>
                  </a:lnTo>
                  <a:lnTo>
                    <a:pt x="68" y="41"/>
                  </a:lnTo>
                  <a:lnTo>
                    <a:pt x="66" y="47"/>
                  </a:lnTo>
                  <a:lnTo>
                    <a:pt x="63" y="54"/>
                  </a:lnTo>
                  <a:lnTo>
                    <a:pt x="59" y="59"/>
                  </a:lnTo>
                  <a:lnTo>
                    <a:pt x="53" y="64"/>
                  </a:lnTo>
                  <a:lnTo>
                    <a:pt x="47" y="67"/>
                  </a:lnTo>
                  <a:lnTo>
                    <a:pt x="41" y="68"/>
                  </a:lnTo>
                  <a:lnTo>
                    <a:pt x="34" y="69"/>
                  </a:lnTo>
                  <a:lnTo>
                    <a:pt x="28" y="68"/>
                  </a:lnTo>
                  <a:lnTo>
                    <a:pt x="21" y="67"/>
                  </a:lnTo>
                  <a:lnTo>
                    <a:pt x="15" y="64"/>
                  </a:lnTo>
                  <a:lnTo>
                    <a:pt x="10" y="59"/>
                  </a:lnTo>
                  <a:lnTo>
                    <a:pt x="5" y="54"/>
                  </a:lnTo>
                  <a:lnTo>
                    <a:pt x="2" y="47"/>
                  </a:lnTo>
                  <a:lnTo>
                    <a:pt x="1" y="41"/>
                  </a:lnTo>
                  <a:lnTo>
                    <a:pt x="0" y="35"/>
                  </a:lnTo>
                  <a:lnTo>
                    <a:pt x="1" y="28"/>
                  </a:lnTo>
                  <a:lnTo>
                    <a:pt x="2" y="22"/>
                  </a:lnTo>
                  <a:lnTo>
                    <a:pt x="5" y="15"/>
                  </a:lnTo>
                  <a:lnTo>
                    <a:pt x="10" y="10"/>
                  </a:lnTo>
                  <a:lnTo>
                    <a:pt x="15" y="6"/>
                  </a:lnTo>
                  <a:lnTo>
                    <a:pt x="21" y="3"/>
                  </a:lnTo>
                  <a:lnTo>
                    <a:pt x="28" y="1"/>
                  </a:lnTo>
                  <a:lnTo>
                    <a:pt x="34" y="0"/>
                  </a:lnTo>
                  <a:lnTo>
                    <a:pt x="41" y="1"/>
                  </a:lnTo>
                  <a:lnTo>
                    <a:pt x="47" y="3"/>
                  </a:lnTo>
                  <a:lnTo>
                    <a:pt x="53" y="6"/>
                  </a:lnTo>
                  <a:lnTo>
                    <a:pt x="59" y="10"/>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Month ##, 200X</a:t>
            </a:r>
          </a:p>
        </p:txBody>
      </p:sp>
      <p:sp>
        <p:nvSpPr>
          <p:cNvPr id="5" name="Slide Number Placeholder 4"/>
          <p:cNvSpPr>
            <a:spLocks noGrp="1"/>
          </p:cNvSpPr>
          <p:nvPr>
            <p:ph type="sldNum" sz="quarter" idx="11"/>
          </p:nvPr>
        </p:nvSpPr>
        <p:spPr/>
        <p:txBody>
          <a:bodyPr/>
          <a:lstStyle>
            <a:lvl1pPr>
              <a:defRPr/>
            </a:lvl1pPr>
          </a:lstStyle>
          <a:p>
            <a:r>
              <a:rPr lang="en-US"/>
              <a:t>Page </a:t>
            </a:r>
            <a:fld id="{2230BFD5-14BF-451A-8E96-21979A616F8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236538"/>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588" y="236538"/>
            <a:ext cx="6364287"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Month ##, 200X</a:t>
            </a:r>
          </a:p>
        </p:txBody>
      </p:sp>
      <p:sp>
        <p:nvSpPr>
          <p:cNvPr id="5" name="Slide Number Placeholder 4"/>
          <p:cNvSpPr>
            <a:spLocks noGrp="1"/>
          </p:cNvSpPr>
          <p:nvPr>
            <p:ph type="sldNum" sz="quarter" idx="11"/>
          </p:nvPr>
        </p:nvSpPr>
        <p:spPr/>
        <p:txBody>
          <a:bodyPr/>
          <a:lstStyle>
            <a:lvl1pPr>
              <a:defRPr/>
            </a:lvl1pPr>
          </a:lstStyle>
          <a:p>
            <a:r>
              <a:rPr lang="en-US"/>
              <a:t>Page </a:t>
            </a:r>
            <a:fld id="{C4614143-A18D-4D4C-BF0C-A0431AF9BEE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88" y="236538"/>
            <a:ext cx="7450137" cy="992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5588" y="1276350"/>
            <a:ext cx="4267200"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276350"/>
            <a:ext cx="4268787"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543800" y="6645275"/>
            <a:ext cx="1371600" cy="146050"/>
          </a:xfrm>
        </p:spPr>
        <p:txBody>
          <a:bodyPr/>
          <a:lstStyle>
            <a:lvl1pPr>
              <a:defRPr/>
            </a:lvl1pPr>
          </a:lstStyle>
          <a:p>
            <a:r>
              <a:rPr lang="en-US"/>
              <a:t>Month ##, 200X</a:t>
            </a:r>
          </a:p>
        </p:txBody>
      </p:sp>
      <p:sp>
        <p:nvSpPr>
          <p:cNvPr id="6" name="Slide Number Placeholder 5"/>
          <p:cNvSpPr>
            <a:spLocks noGrp="1"/>
          </p:cNvSpPr>
          <p:nvPr>
            <p:ph type="sldNum" sz="quarter" idx="11"/>
          </p:nvPr>
        </p:nvSpPr>
        <p:spPr>
          <a:xfrm>
            <a:off x="228600" y="6638925"/>
            <a:ext cx="614363" cy="152400"/>
          </a:xfrm>
        </p:spPr>
        <p:txBody>
          <a:bodyPr/>
          <a:lstStyle>
            <a:lvl1pPr>
              <a:defRPr/>
            </a:lvl1pPr>
          </a:lstStyle>
          <a:p>
            <a:r>
              <a:rPr lang="en-US"/>
              <a:t>Page </a:t>
            </a:r>
            <a:fld id="{9F4478D0-F8E8-4D6E-9709-31677C1A212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5588" y="236538"/>
            <a:ext cx="8688387"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543800" y="6645275"/>
            <a:ext cx="1371600" cy="146050"/>
          </a:xfrm>
        </p:spPr>
        <p:txBody>
          <a:bodyPr/>
          <a:lstStyle>
            <a:lvl1pPr>
              <a:defRPr/>
            </a:lvl1pPr>
          </a:lstStyle>
          <a:p>
            <a:r>
              <a:rPr lang="en-US"/>
              <a:t>Month ##, 200X</a:t>
            </a:r>
          </a:p>
        </p:txBody>
      </p:sp>
      <p:sp>
        <p:nvSpPr>
          <p:cNvPr id="4" name="Slide Number Placeholder 3"/>
          <p:cNvSpPr>
            <a:spLocks noGrp="1"/>
          </p:cNvSpPr>
          <p:nvPr>
            <p:ph type="sldNum" sz="quarter" idx="11"/>
          </p:nvPr>
        </p:nvSpPr>
        <p:spPr>
          <a:xfrm>
            <a:off x="228600" y="6638925"/>
            <a:ext cx="614363" cy="152400"/>
          </a:xfrm>
        </p:spPr>
        <p:txBody>
          <a:bodyPr/>
          <a:lstStyle>
            <a:lvl1pPr>
              <a:defRPr/>
            </a:lvl1pPr>
          </a:lstStyle>
          <a:p>
            <a:r>
              <a:rPr lang="en-US"/>
              <a:t>Page </a:t>
            </a:r>
            <a:fld id="{A0AADCC3-2531-4D61-B055-15152874BF7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pic>
        <p:nvPicPr>
          <p:cNvPr id="4" name="Picture 2" descr="footer_two-tone_revised_5-16_cir6"/>
          <p:cNvPicPr>
            <a:picLocks noChangeAspect="1" noChangeArrowheads="1"/>
          </p:cNvPicPr>
          <p:nvPr/>
        </p:nvPicPr>
        <p:blipFill>
          <a:blip r:embed="rId2" cstate="screen"/>
          <a:srcRect/>
          <a:stretch>
            <a:fillRect/>
          </a:stretch>
        </p:blipFill>
        <p:spPr bwMode="auto">
          <a:xfrm>
            <a:off x="0" y="6229350"/>
            <a:ext cx="9144000" cy="628650"/>
          </a:xfrm>
          <a:prstGeom prst="rect">
            <a:avLst/>
          </a:prstGeom>
          <a:noFill/>
          <a:ln w="9525">
            <a:noFill/>
            <a:miter lim="800000"/>
            <a:headEnd/>
            <a:tailEnd/>
          </a:ln>
        </p:spPr>
      </p:pic>
      <p:pic>
        <p:nvPicPr>
          <p:cNvPr id="5" name="Picture 8" descr="spark-385_150"/>
          <p:cNvPicPr>
            <a:picLocks noChangeAspect="1" noChangeArrowheads="1"/>
          </p:cNvPicPr>
          <p:nvPr/>
        </p:nvPicPr>
        <p:blipFill>
          <a:blip r:embed="rId3" cstate="screen"/>
          <a:srcRect/>
          <a:stretch>
            <a:fillRect/>
          </a:stretch>
        </p:blipFill>
        <p:spPr bwMode="auto">
          <a:xfrm>
            <a:off x="4371975" y="6376988"/>
            <a:ext cx="1865313" cy="414337"/>
          </a:xfrm>
          <a:prstGeom prst="rect">
            <a:avLst/>
          </a:prstGeom>
          <a:noFill/>
          <a:ln w="9525">
            <a:noFill/>
            <a:miter lim="800000"/>
            <a:headEnd/>
            <a:tailEnd/>
          </a:ln>
        </p:spPr>
      </p:pic>
      <p:sp>
        <p:nvSpPr>
          <p:cNvPr id="2" name="Title 1"/>
          <p:cNvSpPr>
            <a:spLocks noGrp="1"/>
          </p:cNvSpPr>
          <p:nvPr>
            <p:ph type="title"/>
          </p:nvPr>
        </p:nvSpPr>
        <p:spPr>
          <a:xfrm>
            <a:off x="227013" y="227013"/>
            <a:ext cx="8691562" cy="9921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7013" y="1266825"/>
            <a:ext cx="8688387" cy="4560888"/>
          </a:xfrm>
        </p:spPr>
        <p:txBody>
          <a:bodyPr/>
          <a:lstStyle/>
          <a:p>
            <a:pPr lvl="0"/>
            <a:endParaRPr lang="en-US" noProof="0" dirty="0" smtClean="0"/>
          </a:p>
        </p:txBody>
      </p:sp>
      <p:sp>
        <p:nvSpPr>
          <p:cNvPr id="6" name="Footer Placeholder 5"/>
          <p:cNvSpPr>
            <a:spLocks noGrp="1" noChangeArrowheads="1"/>
          </p:cNvSpPr>
          <p:nvPr>
            <p:ph type="ftr" sz="quarter" idx="10"/>
          </p:nvPr>
        </p:nvSpPr>
        <p:spPr bwMode="white">
          <a:xfrm>
            <a:off x="6858000" y="6397625"/>
            <a:ext cx="2057400" cy="134938"/>
          </a:xfrm>
          <a:prstGeom prst="rect">
            <a:avLst/>
          </a:prstGeom>
          <a:ln>
            <a:miter lim="800000"/>
            <a:headEnd/>
            <a:tailEnd/>
          </a:ln>
        </p:spPr>
        <p:txBody>
          <a:bodyPr vert="horz" wrap="square" lIns="0" tIns="0" rIns="0" bIns="0" numCol="1" anchor="t" anchorCtr="0" compatLnSpc="1">
            <a:prstTxWarp prst="textNoShape">
              <a:avLst/>
            </a:prstTxWarp>
          </a:bodyPr>
          <a:lstStyle>
            <a:lvl1pPr algn="r" eaLnBrk="0" hangingPunct="0">
              <a:defRPr sz="800">
                <a:solidFill>
                  <a:srgbClr val="FFFFFF"/>
                </a:solidFill>
                <a:latin typeface="Agilent TT Cond" pitchFamily="34" charset="0"/>
              </a:defRPr>
            </a:lvl1pPr>
          </a:lstStyle>
          <a:p>
            <a:r>
              <a:rPr lang="en-US"/>
              <a:t>Group/Presentation Title</a:t>
            </a:r>
          </a:p>
          <a:p>
            <a:r>
              <a:rPr lang="en-US"/>
              <a:t>Agilent Restricted</a:t>
            </a:r>
          </a:p>
        </p:txBody>
      </p:sp>
      <p:sp>
        <p:nvSpPr>
          <p:cNvPr id="7" name="Date Placeholder 6"/>
          <p:cNvSpPr>
            <a:spLocks noGrp="1" noChangeArrowheads="1"/>
          </p:cNvSpPr>
          <p:nvPr>
            <p:ph type="dt" sz="half" idx="11"/>
          </p:nvPr>
        </p:nvSpPr>
        <p:spPr bwMode="white">
          <a:xfrm>
            <a:off x="6705600" y="6645275"/>
            <a:ext cx="2209800" cy="212725"/>
          </a:xfrm>
          <a:prstGeom prst="rect">
            <a:avLst/>
          </a:prstGeom>
          <a:ln>
            <a:miter lim="800000"/>
            <a:headEnd/>
            <a:tailEnd/>
          </a:ln>
        </p:spPr>
        <p:txBody>
          <a:bodyPr vert="horz" wrap="square" lIns="0" tIns="0" rIns="0" bIns="0" numCol="1" anchor="t" anchorCtr="0" compatLnSpc="1">
            <a:prstTxWarp prst="textNoShape">
              <a:avLst/>
            </a:prstTxWarp>
          </a:bodyPr>
          <a:lstStyle>
            <a:lvl1pPr algn="r" eaLnBrk="0" hangingPunct="0">
              <a:defRPr sz="800" smtClean="0">
                <a:solidFill>
                  <a:srgbClr val="FFFFFF"/>
                </a:solidFill>
                <a:latin typeface="Agilent TT Cond" pitchFamily="34" charset="0"/>
              </a:defRPr>
            </a:lvl1pPr>
          </a:lstStyle>
          <a:p>
            <a:pPr>
              <a:defRPr/>
            </a:pPr>
            <a:r>
              <a:rPr lang="en-US"/>
              <a:t>Month </a:t>
            </a:r>
            <a:r>
              <a:rPr lang="en-US" dirty="0"/>
              <a:t>##, 200X</a:t>
            </a:r>
          </a:p>
        </p:txBody>
      </p:sp>
      <p:sp>
        <p:nvSpPr>
          <p:cNvPr id="8" name="Rectangle 7"/>
          <p:cNvSpPr>
            <a:spLocks noGrp="1" noChangeArrowheads="1"/>
          </p:cNvSpPr>
          <p:nvPr>
            <p:ph type="sldNum" sz="quarter" idx="12"/>
          </p:nvPr>
        </p:nvSpPr>
        <p:spPr/>
        <p:txBody>
          <a:bodyPr/>
          <a:lstStyle>
            <a:lvl1pPr>
              <a:defRPr/>
            </a:lvl1pPr>
          </a:lstStyle>
          <a:p>
            <a:pPr>
              <a:defRPr/>
            </a:pPr>
            <a:r>
              <a:rPr lang="en-US"/>
              <a:t>Page </a:t>
            </a:r>
            <a:fld id="{F101FA04-5278-4A54-BCAE-F888A2ED2BD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343400"/>
          </a:xfrm>
        </p:spPr>
        <p:txBody>
          <a:bodyPr/>
          <a:lstStyle/>
          <a:p>
            <a:endParaRPr lang="en-US"/>
          </a:p>
        </p:txBody>
      </p:sp>
      <p:sp>
        <p:nvSpPr>
          <p:cNvPr id="4" name="Text Placeholder 3"/>
          <p:cNvSpPr>
            <a:spLocks noGrp="1"/>
          </p:cNvSpPr>
          <p:nvPr>
            <p:ph type="body"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215900" y="6299200"/>
            <a:ext cx="1536700" cy="357188"/>
          </a:xfrm>
        </p:spPr>
        <p:txBody>
          <a:bodyPr/>
          <a:lstStyle>
            <a:lvl1pPr>
              <a:defRPr/>
            </a:lvl1pPr>
          </a:lstStyle>
          <a:p>
            <a:r>
              <a:rPr lang="en-US" altLang="en-US"/>
              <a:t>Page </a:t>
            </a:r>
            <a:fld id="{98FD43D2-0967-4898-9C89-B78B14E18821}"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Month ##, 200X</a:t>
            </a:r>
          </a:p>
        </p:txBody>
      </p:sp>
      <p:sp>
        <p:nvSpPr>
          <p:cNvPr id="5" name="Slide Number Placeholder 4"/>
          <p:cNvSpPr>
            <a:spLocks noGrp="1"/>
          </p:cNvSpPr>
          <p:nvPr>
            <p:ph type="sldNum" sz="quarter" idx="11"/>
          </p:nvPr>
        </p:nvSpPr>
        <p:spPr/>
        <p:txBody>
          <a:bodyPr/>
          <a:lstStyle>
            <a:lvl1pPr>
              <a:defRPr/>
            </a:lvl1pPr>
          </a:lstStyle>
          <a:p>
            <a:r>
              <a:rPr lang="en-US"/>
              <a:t>Page </a:t>
            </a:r>
            <a:fld id="{AF35B3AF-6D11-4CD2-B0E1-C6EE9EC3130C}"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Month ##, 200X</a:t>
            </a:r>
          </a:p>
        </p:txBody>
      </p:sp>
      <p:sp>
        <p:nvSpPr>
          <p:cNvPr id="5" name="Slide Number Placeholder 4"/>
          <p:cNvSpPr>
            <a:spLocks noGrp="1"/>
          </p:cNvSpPr>
          <p:nvPr>
            <p:ph type="sldNum" sz="quarter" idx="11"/>
          </p:nvPr>
        </p:nvSpPr>
        <p:spPr/>
        <p:txBody>
          <a:bodyPr/>
          <a:lstStyle>
            <a:lvl1pPr>
              <a:defRPr/>
            </a:lvl1pPr>
          </a:lstStyle>
          <a:p>
            <a:r>
              <a:rPr lang="en-US"/>
              <a:t>Page </a:t>
            </a:r>
            <a:fld id="{125D2957-568A-41F9-8598-FC4F3164433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588" y="1276350"/>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276350"/>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Month ##, 200X</a:t>
            </a:r>
          </a:p>
        </p:txBody>
      </p:sp>
      <p:sp>
        <p:nvSpPr>
          <p:cNvPr id="6" name="Slide Number Placeholder 5"/>
          <p:cNvSpPr>
            <a:spLocks noGrp="1"/>
          </p:cNvSpPr>
          <p:nvPr>
            <p:ph type="sldNum" sz="quarter" idx="11"/>
          </p:nvPr>
        </p:nvSpPr>
        <p:spPr/>
        <p:txBody>
          <a:bodyPr/>
          <a:lstStyle>
            <a:lvl1pPr>
              <a:defRPr/>
            </a:lvl1pPr>
          </a:lstStyle>
          <a:p>
            <a:r>
              <a:rPr lang="en-US"/>
              <a:t>Page </a:t>
            </a:r>
            <a:fld id="{A78A057C-E7D7-47D3-8DBE-FB3ED155813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Month ##, 200X</a:t>
            </a:r>
          </a:p>
        </p:txBody>
      </p:sp>
      <p:sp>
        <p:nvSpPr>
          <p:cNvPr id="8" name="Slide Number Placeholder 7"/>
          <p:cNvSpPr>
            <a:spLocks noGrp="1"/>
          </p:cNvSpPr>
          <p:nvPr>
            <p:ph type="sldNum" sz="quarter" idx="11"/>
          </p:nvPr>
        </p:nvSpPr>
        <p:spPr/>
        <p:txBody>
          <a:bodyPr/>
          <a:lstStyle>
            <a:lvl1pPr>
              <a:defRPr/>
            </a:lvl1pPr>
          </a:lstStyle>
          <a:p>
            <a:r>
              <a:rPr lang="en-US"/>
              <a:t>Page </a:t>
            </a:r>
            <a:fld id="{0B26E177-81A2-468F-B271-B2DC1A5AE9C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Month ##, 200X</a:t>
            </a:r>
          </a:p>
        </p:txBody>
      </p:sp>
      <p:sp>
        <p:nvSpPr>
          <p:cNvPr id="4" name="Slide Number Placeholder 3"/>
          <p:cNvSpPr>
            <a:spLocks noGrp="1"/>
          </p:cNvSpPr>
          <p:nvPr>
            <p:ph type="sldNum" sz="quarter" idx="11"/>
          </p:nvPr>
        </p:nvSpPr>
        <p:spPr/>
        <p:txBody>
          <a:bodyPr/>
          <a:lstStyle>
            <a:lvl1pPr>
              <a:defRPr/>
            </a:lvl1pPr>
          </a:lstStyle>
          <a:p>
            <a:r>
              <a:rPr lang="en-US"/>
              <a:t>Page </a:t>
            </a:r>
            <a:fld id="{2B5E3604-E29F-4FBA-9631-665B98ADD4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Month ##, 200X</a:t>
            </a:r>
          </a:p>
        </p:txBody>
      </p:sp>
      <p:sp>
        <p:nvSpPr>
          <p:cNvPr id="3" name="Slide Number Placeholder 2"/>
          <p:cNvSpPr>
            <a:spLocks noGrp="1"/>
          </p:cNvSpPr>
          <p:nvPr>
            <p:ph type="sldNum" sz="quarter" idx="11"/>
          </p:nvPr>
        </p:nvSpPr>
        <p:spPr/>
        <p:txBody>
          <a:bodyPr/>
          <a:lstStyle>
            <a:lvl1pPr>
              <a:defRPr/>
            </a:lvl1pPr>
          </a:lstStyle>
          <a:p>
            <a:r>
              <a:rPr lang="en-US"/>
              <a:t>Page </a:t>
            </a:r>
            <a:fld id="{ECC38EB4-BD11-4A5B-B137-B36F24A8A0A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Month ##, 200X</a:t>
            </a:r>
          </a:p>
        </p:txBody>
      </p:sp>
      <p:sp>
        <p:nvSpPr>
          <p:cNvPr id="6" name="Slide Number Placeholder 5"/>
          <p:cNvSpPr>
            <a:spLocks noGrp="1"/>
          </p:cNvSpPr>
          <p:nvPr>
            <p:ph type="sldNum" sz="quarter" idx="11"/>
          </p:nvPr>
        </p:nvSpPr>
        <p:spPr/>
        <p:txBody>
          <a:bodyPr/>
          <a:lstStyle>
            <a:lvl1pPr>
              <a:defRPr/>
            </a:lvl1pPr>
          </a:lstStyle>
          <a:p>
            <a:r>
              <a:rPr lang="en-US"/>
              <a:t>Page </a:t>
            </a:r>
            <a:fld id="{9964DF05-656B-4B9E-93F0-39BC60B5AE9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Month ##, 200X</a:t>
            </a:r>
          </a:p>
        </p:txBody>
      </p:sp>
      <p:sp>
        <p:nvSpPr>
          <p:cNvPr id="6" name="Slide Number Placeholder 5"/>
          <p:cNvSpPr>
            <a:spLocks noGrp="1"/>
          </p:cNvSpPr>
          <p:nvPr>
            <p:ph type="sldNum" sz="quarter" idx="11"/>
          </p:nvPr>
        </p:nvSpPr>
        <p:spPr/>
        <p:txBody>
          <a:bodyPr/>
          <a:lstStyle>
            <a:lvl1pPr>
              <a:defRPr/>
            </a:lvl1pPr>
          </a:lstStyle>
          <a:p>
            <a:r>
              <a:rPr lang="en-US"/>
              <a:t>Page </a:t>
            </a:r>
            <a:fld id="{0CC57019-4DA5-4994-8A11-41D0D602B30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ChangeArrowheads="1"/>
          </p:cNvSpPr>
          <p:nvPr/>
        </p:nvSpPr>
        <p:spPr bwMode="auto">
          <a:xfrm>
            <a:off x="0" y="0"/>
            <a:ext cx="9144000" cy="6858000"/>
          </a:xfrm>
          <a:prstGeom prst="rect">
            <a:avLst/>
          </a:prstGeom>
          <a:solidFill>
            <a:srgbClr val="DFEFF2"/>
          </a:solidFill>
          <a:ln w="12700">
            <a:noFill/>
            <a:miter lim="800000"/>
            <a:headEnd/>
            <a:tailEnd/>
          </a:ln>
          <a:effectLst/>
        </p:spPr>
        <p:txBody>
          <a:bodyPr wrap="none" lIns="0" tIns="0" rIns="0" bIns="0" anchor="ctr"/>
          <a:lstStyle/>
          <a:p>
            <a:endParaRPr lang="en-US"/>
          </a:p>
        </p:txBody>
      </p:sp>
      <p:pic>
        <p:nvPicPr>
          <p:cNvPr id="408579" name="Picture 3" descr="2nd-page-Bar-A-re-2-32"/>
          <p:cNvPicPr>
            <a:picLocks noChangeAspect="1" noChangeArrowheads="1"/>
          </p:cNvPicPr>
          <p:nvPr/>
        </p:nvPicPr>
        <p:blipFill>
          <a:blip r:embed="rId17" cstate="screen"/>
          <a:srcRect/>
          <a:stretch>
            <a:fillRect/>
          </a:stretch>
        </p:blipFill>
        <p:spPr bwMode="auto">
          <a:xfrm>
            <a:off x="0" y="0"/>
            <a:ext cx="9140825" cy="1257300"/>
          </a:xfrm>
          <a:prstGeom prst="rect">
            <a:avLst/>
          </a:prstGeom>
          <a:noFill/>
        </p:spPr>
      </p:pic>
      <p:pic>
        <p:nvPicPr>
          <p:cNvPr id="408580" name="Picture 4" descr="footer_two-tone_revised_5-16_cir6"/>
          <p:cNvPicPr>
            <a:picLocks noChangeAspect="1" noChangeArrowheads="1"/>
          </p:cNvPicPr>
          <p:nvPr/>
        </p:nvPicPr>
        <p:blipFill>
          <a:blip r:embed="rId18" cstate="screen"/>
          <a:srcRect/>
          <a:stretch>
            <a:fillRect/>
          </a:stretch>
        </p:blipFill>
        <p:spPr bwMode="auto">
          <a:xfrm>
            <a:off x="0" y="6229350"/>
            <a:ext cx="9144000" cy="628650"/>
          </a:xfrm>
          <a:prstGeom prst="rect">
            <a:avLst/>
          </a:prstGeom>
          <a:noFill/>
        </p:spPr>
      </p:pic>
      <p:sp>
        <p:nvSpPr>
          <p:cNvPr id="408581" name="Rectangle 5"/>
          <p:cNvSpPr>
            <a:spLocks noGrp="1" noChangeArrowheads="1"/>
          </p:cNvSpPr>
          <p:nvPr>
            <p:ph type="body" idx="1"/>
          </p:nvPr>
        </p:nvSpPr>
        <p:spPr bwMode="black">
          <a:xfrm>
            <a:off x="255588" y="1276350"/>
            <a:ext cx="8688387" cy="456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8582" name="Rectangle 6"/>
          <p:cNvSpPr>
            <a:spLocks noGrp="1" noChangeArrowheads="1"/>
          </p:cNvSpPr>
          <p:nvPr>
            <p:ph type="title"/>
          </p:nvPr>
        </p:nvSpPr>
        <p:spPr bwMode="auto">
          <a:xfrm>
            <a:off x="255588" y="236538"/>
            <a:ext cx="7450137"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408583" name="Rectangle 7"/>
          <p:cNvSpPr>
            <a:spLocks noGrp="1" noChangeArrowheads="1"/>
          </p:cNvSpPr>
          <p:nvPr>
            <p:ph type="dt" sz="half" idx="2"/>
          </p:nvPr>
        </p:nvSpPr>
        <p:spPr bwMode="white">
          <a:xfrm>
            <a:off x="7543800" y="6215743"/>
            <a:ext cx="1371600" cy="5102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800">
                <a:solidFill>
                  <a:srgbClr val="FFFFFF"/>
                </a:solidFill>
              </a:defRPr>
            </a:lvl1pPr>
          </a:lstStyle>
          <a:p>
            <a:r>
              <a:rPr lang="en-US" smtClean="0"/>
              <a:t>Judy Jernigan</a:t>
            </a:r>
          </a:p>
          <a:p>
            <a:r>
              <a:rPr lang="en-US" smtClean="0"/>
              <a:t>Business Development  Manager</a:t>
            </a:r>
          </a:p>
          <a:p>
            <a:r>
              <a:rPr lang="en-US" smtClean="0"/>
              <a:t>Logic and Protocol Test</a:t>
            </a:r>
          </a:p>
          <a:p>
            <a:r>
              <a:rPr lang="en-US" smtClean="0"/>
              <a:t>May 2009</a:t>
            </a:r>
            <a:endParaRPr lang="en-US" dirty="0"/>
          </a:p>
        </p:txBody>
      </p:sp>
      <p:sp>
        <p:nvSpPr>
          <p:cNvPr id="408584" name="Rectangle 8"/>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solidFill>
                  <a:srgbClr val="FFFFFF"/>
                </a:solidFill>
              </a:defRPr>
            </a:lvl1pPr>
          </a:lstStyle>
          <a:p>
            <a:r>
              <a:rPr lang="en-US"/>
              <a:t>Page </a:t>
            </a:r>
            <a:fld id="{6A124097-C84F-4853-8AEE-12DDD2749568}" type="slidenum">
              <a:rPr lang="en-US"/>
              <a:pPr/>
              <a:t>‹#›</a:t>
            </a:fld>
            <a:endParaRPr lang="en-US"/>
          </a:p>
        </p:txBody>
      </p:sp>
      <p:grpSp>
        <p:nvGrpSpPr>
          <p:cNvPr id="408585" name="Group 9"/>
          <p:cNvGrpSpPr>
            <a:grpSpLocks noChangeAspect="1"/>
          </p:cNvGrpSpPr>
          <p:nvPr/>
        </p:nvGrpSpPr>
        <p:grpSpPr bwMode="auto">
          <a:xfrm>
            <a:off x="4284663" y="6243638"/>
            <a:ext cx="2187575" cy="633412"/>
            <a:chOff x="2699" y="3933"/>
            <a:chExt cx="1378" cy="399"/>
          </a:xfrm>
        </p:grpSpPr>
        <p:sp>
          <p:nvSpPr>
            <p:cNvPr id="408586" name="AutoShape 10"/>
            <p:cNvSpPr>
              <a:spLocks noChangeAspect="1" noChangeArrowheads="1" noTextEdit="1"/>
            </p:cNvSpPr>
            <p:nvPr userDrawn="1"/>
          </p:nvSpPr>
          <p:spPr bwMode="auto">
            <a:xfrm>
              <a:off x="2699" y="3933"/>
              <a:ext cx="1378" cy="399"/>
            </a:xfrm>
            <a:prstGeom prst="rect">
              <a:avLst/>
            </a:prstGeom>
            <a:noFill/>
            <a:ln w="9525">
              <a:noFill/>
              <a:miter lim="800000"/>
              <a:headEnd/>
              <a:tailEnd/>
            </a:ln>
          </p:spPr>
          <p:txBody>
            <a:bodyPr/>
            <a:lstStyle/>
            <a:p>
              <a:endParaRPr lang="en-US"/>
            </a:p>
          </p:txBody>
        </p:sp>
        <p:sp>
          <p:nvSpPr>
            <p:cNvPr id="408587" name="Freeform 11"/>
            <p:cNvSpPr>
              <a:spLocks noEditPoints="1"/>
            </p:cNvSpPr>
            <p:nvPr userDrawn="1"/>
          </p:nvSpPr>
          <p:spPr bwMode="auto">
            <a:xfrm>
              <a:off x="3050" y="4107"/>
              <a:ext cx="61" cy="73"/>
            </a:xfrm>
            <a:custGeom>
              <a:avLst/>
              <a:gdLst/>
              <a:ahLst/>
              <a:cxnLst>
                <a:cxn ang="0">
                  <a:pos x="448" y="553"/>
                </a:cxn>
                <a:cxn ang="0">
                  <a:pos x="271" y="553"/>
                </a:cxn>
                <a:cxn ang="0">
                  <a:pos x="356" y="170"/>
                </a:cxn>
                <a:cxn ang="0">
                  <a:pos x="358" y="170"/>
                </a:cxn>
                <a:cxn ang="0">
                  <a:pos x="448" y="553"/>
                </a:cxn>
                <a:cxn ang="0">
                  <a:pos x="183" y="887"/>
                </a:cxn>
                <a:cxn ang="0">
                  <a:pos x="234" y="690"/>
                </a:cxn>
                <a:cxn ang="0">
                  <a:pos x="487" y="690"/>
                </a:cxn>
                <a:cxn ang="0">
                  <a:pos x="537" y="887"/>
                </a:cxn>
                <a:cxn ang="0">
                  <a:pos x="733" y="887"/>
                </a:cxn>
                <a:cxn ang="0">
                  <a:pos x="491" y="0"/>
                </a:cxn>
                <a:cxn ang="0">
                  <a:pos x="246" y="0"/>
                </a:cxn>
                <a:cxn ang="0">
                  <a:pos x="0" y="887"/>
                </a:cxn>
                <a:cxn ang="0">
                  <a:pos x="183" y="887"/>
                </a:cxn>
              </a:cxnLst>
              <a:rect l="0" t="0" r="r" b="b"/>
              <a:pathLst>
                <a:path w="733" h="887">
                  <a:moveTo>
                    <a:pt x="448" y="553"/>
                  </a:moveTo>
                  <a:lnTo>
                    <a:pt x="271" y="553"/>
                  </a:lnTo>
                  <a:lnTo>
                    <a:pt x="356" y="170"/>
                  </a:lnTo>
                  <a:lnTo>
                    <a:pt x="358" y="170"/>
                  </a:lnTo>
                  <a:lnTo>
                    <a:pt x="448" y="553"/>
                  </a:lnTo>
                  <a:close/>
                  <a:moveTo>
                    <a:pt x="183" y="887"/>
                  </a:moveTo>
                  <a:lnTo>
                    <a:pt x="234" y="690"/>
                  </a:lnTo>
                  <a:lnTo>
                    <a:pt x="487" y="690"/>
                  </a:lnTo>
                  <a:lnTo>
                    <a:pt x="537" y="887"/>
                  </a:lnTo>
                  <a:lnTo>
                    <a:pt x="733" y="887"/>
                  </a:lnTo>
                  <a:lnTo>
                    <a:pt x="491" y="0"/>
                  </a:lnTo>
                  <a:lnTo>
                    <a:pt x="246" y="0"/>
                  </a:lnTo>
                  <a:lnTo>
                    <a:pt x="0" y="887"/>
                  </a:lnTo>
                  <a:lnTo>
                    <a:pt x="183" y="887"/>
                  </a:lnTo>
                  <a:close/>
                </a:path>
              </a:pathLst>
            </a:custGeom>
            <a:solidFill>
              <a:srgbClr val="FFFFFF"/>
            </a:solidFill>
            <a:ln w="9525">
              <a:noFill/>
              <a:round/>
              <a:headEnd/>
              <a:tailEnd/>
            </a:ln>
          </p:spPr>
          <p:txBody>
            <a:bodyPr/>
            <a:lstStyle/>
            <a:p>
              <a:endParaRPr lang="en-US"/>
            </a:p>
          </p:txBody>
        </p:sp>
        <p:sp>
          <p:nvSpPr>
            <p:cNvPr id="408588" name="Freeform 12"/>
            <p:cNvSpPr>
              <a:spLocks noEditPoints="1"/>
            </p:cNvSpPr>
            <p:nvPr userDrawn="1"/>
          </p:nvSpPr>
          <p:spPr bwMode="auto">
            <a:xfrm>
              <a:off x="3116" y="4128"/>
              <a:ext cx="41" cy="72"/>
            </a:xfrm>
            <a:custGeom>
              <a:avLst/>
              <a:gdLst/>
              <a:ahLst/>
              <a:cxnLst>
                <a:cxn ang="0">
                  <a:pos x="175" y="204"/>
                </a:cxn>
                <a:cxn ang="0">
                  <a:pos x="188" y="142"/>
                </a:cxn>
                <a:cxn ang="0">
                  <a:pos x="215" y="113"/>
                </a:cxn>
                <a:cxn ang="0">
                  <a:pos x="259" y="109"/>
                </a:cxn>
                <a:cxn ang="0">
                  <a:pos x="292" y="130"/>
                </a:cxn>
                <a:cxn ang="0">
                  <a:pos x="309" y="178"/>
                </a:cxn>
                <a:cxn ang="0">
                  <a:pos x="316" y="273"/>
                </a:cxn>
                <a:cxn ang="0">
                  <a:pos x="313" y="425"/>
                </a:cxn>
                <a:cxn ang="0">
                  <a:pos x="301" y="481"/>
                </a:cxn>
                <a:cxn ang="0">
                  <a:pos x="275" y="511"/>
                </a:cxn>
                <a:cxn ang="0">
                  <a:pos x="238" y="518"/>
                </a:cxn>
                <a:cxn ang="0">
                  <a:pos x="213" y="510"/>
                </a:cxn>
                <a:cxn ang="0">
                  <a:pos x="191" y="489"/>
                </a:cxn>
                <a:cxn ang="0">
                  <a:pos x="174" y="438"/>
                </a:cxn>
                <a:cxn ang="0">
                  <a:pos x="171" y="366"/>
                </a:cxn>
                <a:cxn ang="0">
                  <a:pos x="323" y="86"/>
                </a:cxn>
                <a:cxn ang="0">
                  <a:pos x="300" y="48"/>
                </a:cxn>
                <a:cxn ang="0">
                  <a:pos x="268" y="22"/>
                </a:cxn>
                <a:cxn ang="0">
                  <a:pos x="229" y="5"/>
                </a:cxn>
                <a:cxn ang="0">
                  <a:pos x="184" y="0"/>
                </a:cxn>
                <a:cxn ang="0">
                  <a:pos x="124" y="8"/>
                </a:cxn>
                <a:cxn ang="0">
                  <a:pos x="79" y="30"/>
                </a:cxn>
                <a:cxn ang="0">
                  <a:pos x="47" y="63"/>
                </a:cxn>
                <a:cxn ang="0">
                  <a:pos x="25" y="104"/>
                </a:cxn>
                <a:cxn ang="0">
                  <a:pos x="11" y="153"/>
                </a:cxn>
                <a:cxn ang="0">
                  <a:pos x="1" y="258"/>
                </a:cxn>
                <a:cxn ang="0">
                  <a:pos x="2" y="418"/>
                </a:cxn>
                <a:cxn ang="0">
                  <a:pos x="13" y="496"/>
                </a:cxn>
                <a:cxn ang="0">
                  <a:pos x="29" y="542"/>
                </a:cxn>
                <a:cxn ang="0">
                  <a:pos x="56" y="580"/>
                </a:cxn>
                <a:cxn ang="0">
                  <a:pos x="95" y="608"/>
                </a:cxn>
                <a:cxn ang="0">
                  <a:pos x="149" y="623"/>
                </a:cxn>
                <a:cxn ang="0">
                  <a:pos x="204" y="623"/>
                </a:cxn>
                <a:cxn ang="0">
                  <a:pos x="242" y="615"/>
                </a:cxn>
                <a:cxn ang="0">
                  <a:pos x="276" y="596"/>
                </a:cxn>
                <a:cxn ang="0">
                  <a:pos x="304" y="570"/>
                </a:cxn>
                <a:cxn ang="0">
                  <a:pos x="317" y="672"/>
                </a:cxn>
                <a:cxn ang="0">
                  <a:pos x="313" y="714"/>
                </a:cxn>
                <a:cxn ang="0">
                  <a:pos x="301" y="747"/>
                </a:cxn>
                <a:cxn ang="0">
                  <a:pos x="281" y="768"/>
                </a:cxn>
                <a:cxn ang="0">
                  <a:pos x="253" y="775"/>
                </a:cxn>
                <a:cxn ang="0">
                  <a:pos x="218" y="769"/>
                </a:cxn>
                <a:cxn ang="0">
                  <a:pos x="196" y="750"/>
                </a:cxn>
                <a:cxn ang="0">
                  <a:pos x="183" y="723"/>
                </a:cxn>
                <a:cxn ang="0">
                  <a:pos x="12" y="702"/>
                </a:cxn>
                <a:cxn ang="0">
                  <a:pos x="20" y="750"/>
                </a:cxn>
                <a:cxn ang="0">
                  <a:pos x="37" y="789"/>
                </a:cxn>
                <a:cxn ang="0">
                  <a:pos x="62" y="819"/>
                </a:cxn>
                <a:cxn ang="0">
                  <a:pos x="93" y="841"/>
                </a:cxn>
                <a:cxn ang="0">
                  <a:pos x="141" y="859"/>
                </a:cxn>
                <a:cxn ang="0">
                  <a:pos x="230" y="871"/>
                </a:cxn>
                <a:cxn ang="0">
                  <a:pos x="315" y="868"/>
                </a:cxn>
                <a:cxn ang="0">
                  <a:pos x="378" y="850"/>
                </a:cxn>
                <a:cxn ang="0">
                  <a:pos x="425" y="823"/>
                </a:cxn>
                <a:cxn ang="0">
                  <a:pos x="456" y="790"/>
                </a:cxn>
                <a:cxn ang="0">
                  <a:pos x="476" y="754"/>
                </a:cxn>
                <a:cxn ang="0">
                  <a:pos x="490" y="681"/>
                </a:cxn>
              </a:cxnLst>
              <a:rect l="0" t="0" r="r" b="b"/>
              <a:pathLst>
                <a:path w="490" h="872">
                  <a:moveTo>
                    <a:pt x="171" y="343"/>
                  </a:moveTo>
                  <a:lnTo>
                    <a:pt x="171" y="278"/>
                  </a:lnTo>
                  <a:lnTo>
                    <a:pt x="173" y="226"/>
                  </a:lnTo>
                  <a:lnTo>
                    <a:pt x="175" y="204"/>
                  </a:lnTo>
                  <a:lnTo>
                    <a:pt x="178" y="185"/>
                  </a:lnTo>
                  <a:lnTo>
                    <a:pt x="180" y="168"/>
                  </a:lnTo>
                  <a:lnTo>
                    <a:pt x="184" y="154"/>
                  </a:lnTo>
                  <a:lnTo>
                    <a:pt x="188" y="142"/>
                  </a:lnTo>
                  <a:lnTo>
                    <a:pt x="194" y="132"/>
                  </a:lnTo>
                  <a:lnTo>
                    <a:pt x="201" y="124"/>
                  </a:lnTo>
                  <a:lnTo>
                    <a:pt x="208" y="118"/>
                  </a:lnTo>
                  <a:lnTo>
                    <a:pt x="215" y="113"/>
                  </a:lnTo>
                  <a:lnTo>
                    <a:pt x="224" y="110"/>
                  </a:lnTo>
                  <a:lnTo>
                    <a:pt x="235" y="109"/>
                  </a:lnTo>
                  <a:lnTo>
                    <a:pt x="247" y="108"/>
                  </a:lnTo>
                  <a:lnTo>
                    <a:pt x="259" y="109"/>
                  </a:lnTo>
                  <a:lnTo>
                    <a:pt x="268" y="112"/>
                  </a:lnTo>
                  <a:lnTo>
                    <a:pt x="277" y="116"/>
                  </a:lnTo>
                  <a:lnTo>
                    <a:pt x="284" y="122"/>
                  </a:lnTo>
                  <a:lnTo>
                    <a:pt x="292" y="130"/>
                  </a:lnTo>
                  <a:lnTo>
                    <a:pt x="297" y="139"/>
                  </a:lnTo>
                  <a:lnTo>
                    <a:pt x="302" y="151"/>
                  </a:lnTo>
                  <a:lnTo>
                    <a:pt x="306" y="163"/>
                  </a:lnTo>
                  <a:lnTo>
                    <a:pt x="309" y="178"/>
                  </a:lnTo>
                  <a:lnTo>
                    <a:pt x="311" y="194"/>
                  </a:lnTo>
                  <a:lnTo>
                    <a:pt x="313" y="212"/>
                  </a:lnTo>
                  <a:lnTo>
                    <a:pt x="315" y="230"/>
                  </a:lnTo>
                  <a:lnTo>
                    <a:pt x="316" y="273"/>
                  </a:lnTo>
                  <a:lnTo>
                    <a:pt x="317" y="321"/>
                  </a:lnTo>
                  <a:lnTo>
                    <a:pt x="316" y="367"/>
                  </a:lnTo>
                  <a:lnTo>
                    <a:pt x="314" y="408"/>
                  </a:lnTo>
                  <a:lnTo>
                    <a:pt x="313" y="425"/>
                  </a:lnTo>
                  <a:lnTo>
                    <a:pt x="311" y="442"/>
                  </a:lnTo>
                  <a:lnTo>
                    <a:pt x="308" y="456"/>
                  </a:lnTo>
                  <a:lnTo>
                    <a:pt x="305" y="469"/>
                  </a:lnTo>
                  <a:lnTo>
                    <a:pt x="301" y="481"/>
                  </a:lnTo>
                  <a:lnTo>
                    <a:pt x="296" y="490"/>
                  </a:lnTo>
                  <a:lnTo>
                    <a:pt x="290" y="498"/>
                  </a:lnTo>
                  <a:lnTo>
                    <a:pt x="283" y="506"/>
                  </a:lnTo>
                  <a:lnTo>
                    <a:pt x="275" y="511"/>
                  </a:lnTo>
                  <a:lnTo>
                    <a:pt x="267" y="515"/>
                  </a:lnTo>
                  <a:lnTo>
                    <a:pt x="256" y="517"/>
                  </a:lnTo>
                  <a:lnTo>
                    <a:pt x="246" y="518"/>
                  </a:lnTo>
                  <a:lnTo>
                    <a:pt x="238" y="518"/>
                  </a:lnTo>
                  <a:lnTo>
                    <a:pt x="231" y="517"/>
                  </a:lnTo>
                  <a:lnTo>
                    <a:pt x="224" y="515"/>
                  </a:lnTo>
                  <a:lnTo>
                    <a:pt x="218" y="513"/>
                  </a:lnTo>
                  <a:lnTo>
                    <a:pt x="213" y="510"/>
                  </a:lnTo>
                  <a:lnTo>
                    <a:pt x="208" y="507"/>
                  </a:lnTo>
                  <a:lnTo>
                    <a:pt x="203" y="503"/>
                  </a:lnTo>
                  <a:lnTo>
                    <a:pt x="199" y="498"/>
                  </a:lnTo>
                  <a:lnTo>
                    <a:pt x="191" y="489"/>
                  </a:lnTo>
                  <a:lnTo>
                    <a:pt x="185" y="478"/>
                  </a:lnTo>
                  <a:lnTo>
                    <a:pt x="180" y="465"/>
                  </a:lnTo>
                  <a:lnTo>
                    <a:pt x="177" y="452"/>
                  </a:lnTo>
                  <a:lnTo>
                    <a:pt x="174" y="438"/>
                  </a:lnTo>
                  <a:lnTo>
                    <a:pt x="172" y="423"/>
                  </a:lnTo>
                  <a:lnTo>
                    <a:pt x="171" y="409"/>
                  </a:lnTo>
                  <a:lnTo>
                    <a:pt x="171" y="394"/>
                  </a:lnTo>
                  <a:lnTo>
                    <a:pt x="171" y="366"/>
                  </a:lnTo>
                  <a:lnTo>
                    <a:pt x="171" y="343"/>
                  </a:lnTo>
                  <a:close/>
                  <a:moveTo>
                    <a:pt x="326" y="13"/>
                  </a:moveTo>
                  <a:lnTo>
                    <a:pt x="326" y="86"/>
                  </a:lnTo>
                  <a:lnTo>
                    <a:pt x="323" y="86"/>
                  </a:lnTo>
                  <a:lnTo>
                    <a:pt x="318" y="75"/>
                  </a:lnTo>
                  <a:lnTo>
                    <a:pt x="312" y="65"/>
                  </a:lnTo>
                  <a:lnTo>
                    <a:pt x="306" y="56"/>
                  </a:lnTo>
                  <a:lnTo>
                    <a:pt x="300" y="48"/>
                  </a:lnTo>
                  <a:lnTo>
                    <a:pt x="293" y="40"/>
                  </a:lnTo>
                  <a:lnTo>
                    <a:pt x="284" y="33"/>
                  </a:lnTo>
                  <a:lnTo>
                    <a:pt x="276" y="27"/>
                  </a:lnTo>
                  <a:lnTo>
                    <a:pt x="268" y="22"/>
                  </a:lnTo>
                  <a:lnTo>
                    <a:pt x="259" y="17"/>
                  </a:lnTo>
                  <a:lnTo>
                    <a:pt x="248" y="13"/>
                  </a:lnTo>
                  <a:lnTo>
                    <a:pt x="239" y="8"/>
                  </a:lnTo>
                  <a:lnTo>
                    <a:pt x="229" y="5"/>
                  </a:lnTo>
                  <a:lnTo>
                    <a:pt x="217" y="3"/>
                  </a:lnTo>
                  <a:lnTo>
                    <a:pt x="207" y="2"/>
                  </a:lnTo>
                  <a:lnTo>
                    <a:pt x="196" y="1"/>
                  </a:lnTo>
                  <a:lnTo>
                    <a:pt x="184" y="0"/>
                  </a:lnTo>
                  <a:lnTo>
                    <a:pt x="168" y="1"/>
                  </a:lnTo>
                  <a:lnTo>
                    <a:pt x="152" y="2"/>
                  </a:lnTo>
                  <a:lnTo>
                    <a:pt x="138" y="5"/>
                  </a:lnTo>
                  <a:lnTo>
                    <a:pt x="124" y="8"/>
                  </a:lnTo>
                  <a:lnTo>
                    <a:pt x="112" y="13"/>
                  </a:lnTo>
                  <a:lnTo>
                    <a:pt x="99" y="18"/>
                  </a:lnTo>
                  <a:lnTo>
                    <a:pt x="89" y="23"/>
                  </a:lnTo>
                  <a:lnTo>
                    <a:pt x="79" y="30"/>
                  </a:lnTo>
                  <a:lnTo>
                    <a:pt x="69" y="37"/>
                  </a:lnTo>
                  <a:lnTo>
                    <a:pt x="61" y="45"/>
                  </a:lnTo>
                  <a:lnTo>
                    <a:pt x="54" y="54"/>
                  </a:lnTo>
                  <a:lnTo>
                    <a:pt x="47" y="63"/>
                  </a:lnTo>
                  <a:lnTo>
                    <a:pt x="40" y="72"/>
                  </a:lnTo>
                  <a:lnTo>
                    <a:pt x="34" y="83"/>
                  </a:lnTo>
                  <a:lnTo>
                    <a:pt x="29" y="93"/>
                  </a:lnTo>
                  <a:lnTo>
                    <a:pt x="25" y="104"/>
                  </a:lnTo>
                  <a:lnTo>
                    <a:pt x="21" y="116"/>
                  </a:lnTo>
                  <a:lnTo>
                    <a:pt x="17" y="128"/>
                  </a:lnTo>
                  <a:lnTo>
                    <a:pt x="14" y="139"/>
                  </a:lnTo>
                  <a:lnTo>
                    <a:pt x="11" y="153"/>
                  </a:lnTo>
                  <a:lnTo>
                    <a:pt x="6" y="178"/>
                  </a:lnTo>
                  <a:lnTo>
                    <a:pt x="4" y="204"/>
                  </a:lnTo>
                  <a:lnTo>
                    <a:pt x="2" y="231"/>
                  </a:lnTo>
                  <a:lnTo>
                    <a:pt x="1" y="258"/>
                  </a:lnTo>
                  <a:lnTo>
                    <a:pt x="1" y="284"/>
                  </a:lnTo>
                  <a:lnTo>
                    <a:pt x="0" y="311"/>
                  </a:lnTo>
                  <a:lnTo>
                    <a:pt x="0" y="364"/>
                  </a:lnTo>
                  <a:lnTo>
                    <a:pt x="2" y="418"/>
                  </a:lnTo>
                  <a:lnTo>
                    <a:pt x="4" y="445"/>
                  </a:lnTo>
                  <a:lnTo>
                    <a:pt x="7" y="472"/>
                  </a:lnTo>
                  <a:lnTo>
                    <a:pt x="11" y="484"/>
                  </a:lnTo>
                  <a:lnTo>
                    <a:pt x="13" y="496"/>
                  </a:lnTo>
                  <a:lnTo>
                    <a:pt x="17" y="509"/>
                  </a:lnTo>
                  <a:lnTo>
                    <a:pt x="20" y="520"/>
                  </a:lnTo>
                  <a:lnTo>
                    <a:pt x="24" y="531"/>
                  </a:lnTo>
                  <a:lnTo>
                    <a:pt x="29" y="542"/>
                  </a:lnTo>
                  <a:lnTo>
                    <a:pt x="35" y="552"/>
                  </a:lnTo>
                  <a:lnTo>
                    <a:pt x="42" y="562"/>
                  </a:lnTo>
                  <a:lnTo>
                    <a:pt x="48" y="572"/>
                  </a:lnTo>
                  <a:lnTo>
                    <a:pt x="56" y="580"/>
                  </a:lnTo>
                  <a:lnTo>
                    <a:pt x="64" y="588"/>
                  </a:lnTo>
                  <a:lnTo>
                    <a:pt x="74" y="595"/>
                  </a:lnTo>
                  <a:lnTo>
                    <a:pt x="84" y="602"/>
                  </a:lnTo>
                  <a:lnTo>
                    <a:pt x="95" y="608"/>
                  </a:lnTo>
                  <a:lnTo>
                    <a:pt x="107" y="613"/>
                  </a:lnTo>
                  <a:lnTo>
                    <a:pt x="120" y="617"/>
                  </a:lnTo>
                  <a:lnTo>
                    <a:pt x="135" y="620"/>
                  </a:lnTo>
                  <a:lnTo>
                    <a:pt x="149" y="623"/>
                  </a:lnTo>
                  <a:lnTo>
                    <a:pt x="166" y="624"/>
                  </a:lnTo>
                  <a:lnTo>
                    <a:pt x="183" y="624"/>
                  </a:lnTo>
                  <a:lnTo>
                    <a:pt x="193" y="624"/>
                  </a:lnTo>
                  <a:lnTo>
                    <a:pt x="204" y="623"/>
                  </a:lnTo>
                  <a:lnTo>
                    <a:pt x="214" y="622"/>
                  </a:lnTo>
                  <a:lnTo>
                    <a:pt x="223" y="620"/>
                  </a:lnTo>
                  <a:lnTo>
                    <a:pt x="233" y="618"/>
                  </a:lnTo>
                  <a:lnTo>
                    <a:pt x="242" y="615"/>
                  </a:lnTo>
                  <a:lnTo>
                    <a:pt x="251" y="611"/>
                  </a:lnTo>
                  <a:lnTo>
                    <a:pt x="261" y="607"/>
                  </a:lnTo>
                  <a:lnTo>
                    <a:pt x="269" y="602"/>
                  </a:lnTo>
                  <a:lnTo>
                    <a:pt x="276" y="596"/>
                  </a:lnTo>
                  <a:lnTo>
                    <a:pt x="284" y="590"/>
                  </a:lnTo>
                  <a:lnTo>
                    <a:pt x="291" y="584"/>
                  </a:lnTo>
                  <a:lnTo>
                    <a:pt x="298" y="577"/>
                  </a:lnTo>
                  <a:lnTo>
                    <a:pt x="304" y="570"/>
                  </a:lnTo>
                  <a:lnTo>
                    <a:pt x="309" y="561"/>
                  </a:lnTo>
                  <a:lnTo>
                    <a:pt x="314" y="552"/>
                  </a:lnTo>
                  <a:lnTo>
                    <a:pt x="317" y="552"/>
                  </a:lnTo>
                  <a:lnTo>
                    <a:pt x="317" y="672"/>
                  </a:lnTo>
                  <a:lnTo>
                    <a:pt x="316" y="683"/>
                  </a:lnTo>
                  <a:lnTo>
                    <a:pt x="316" y="693"/>
                  </a:lnTo>
                  <a:lnTo>
                    <a:pt x="314" y="705"/>
                  </a:lnTo>
                  <a:lnTo>
                    <a:pt x="313" y="714"/>
                  </a:lnTo>
                  <a:lnTo>
                    <a:pt x="310" y="723"/>
                  </a:lnTo>
                  <a:lnTo>
                    <a:pt x="308" y="732"/>
                  </a:lnTo>
                  <a:lnTo>
                    <a:pt x="305" y="740"/>
                  </a:lnTo>
                  <a:lnTo>
                    <a:pt x="301" y="747"/>
                  </a:lnTo>
                  <a:lnTo>
                    <a:pt x="297" y="753"/>
                  </a:lnTo>
                  <a:lnTo>
                    <a:pt x="292" y="758"/>
                  </a:lnTo>
                  <a:lnTo>
                    <a:pt x="286" y="764"/>
                  </a:lnTo>
                  <a:lnTo>
                    <a:pt x="281" y="768"/>
                  </a:lnTo>
                  <a:lnTo>
                    <a:pt x="275" y="771"/>
                  </a:lnTo>
                  <a:lnTo>
                    <a:pt x="268" y="773"/>
                  </a:lnTo>
                  <a:lnTo>
                    <a:pt x="261" y="774"/>
                  </a:lnTo>
                  <a:lnTo>
                    <a:pt x="253" y="775"/>
                  </a:lnTo>
                  <a:lnTo>
                    <a:pt x="243" y="774"/>
                  </a:lnTo>
                  <a:lnTo>
                    <a:pt x="234" y="773"/>
                  </a:lnTo>
                  <a:lnTo>
                    <a:pt x="225" y="771"/>
                  </a:lnTo>
                  <a:lnTo>
                    <a:pt x="218" y="769"/>
                  </a:lnTo>
                  <a:lnTo>
                    <a:pt x="211" y="765"/>
                  </a:lnTo>
                  <a:lnTo>
                    <a:pt x="205" y="760"/>
                  </a:lnTo>
                  <a:lnTo>
                    <a:pt x="200" y="755"/>
                  </a:lnTo>
                  <a:lnTo>
                    <a:pt x="196" y="750"/>
                  </a:lnTo>
                  <a:lnTo>
                    <a:pt x="191" y="744"/>
                  </a:lnTo>
                  <a:lnTo>
                    <a:pt x="188" y="738"/>
                  </a:lnTo>
                  <a:lnTo>
                    <a:pt x="185" y="731"/>
                  </a:lnTo>
                  <a:lnTo>
                    <a:pt x="183" y="723"/>
                  </a:lnTo>
                  <a:lnTo>
                    <a:pt x="181" y="706"/>
                  </a:lnTo>
                  <a:lnTo>
                    <a:pt x="180" y="687"/>
                  </a:lnTo>
                  <a:lnTo>
                    <a:pt x="11" y="687"/>
                  </a:lnTo>
                  <a:lnTo>
                    <a:pt x="12" y="702"/>
                  </a:lnTo>
                  <a:lnTo>
                    <a:pt x="13" y="714"/>
                  </a:lnTo>
                  <a:lnTo>
                    <a:pt x="15" y="727"/>
                  </a:lnTo>
                  <a:lnTo>
                    <a:pt x="17" y="739"/>
                  </a:lnTo>
                  <a:lnTo>
                    <a:pt x="20" y="750"/>
                  </a:lnTo>
                  <a:lnTo>
                    <a:pt x="23" y="760"/>
                  </a:lnTo>
                  <a:lnTo>
                    <a:pt x="27" y="771"/>
                  </a:lnTo>
                  <a:lnTo>
                    <a:pt x="32" y="780"/>
                  </a:lnTo>
                  <a:lnTo>
                    <a:pt x="37" y="789"/>
                  </a:lnTo>
                  <a:lnTo>
                    <a:pt x="43" y="798"/>
                  </a:lnTo>
                  <a:lnTo>
                    <a:pt x="49" y="805"/>
                  </a:lnTo>
                  <a:lnTo>
                    <a:pt x="55" y="812"/>
                  </a:lnTo>
                  <a:lnTo>
                    <a:pt x="62" y="819"/>
                  </a:lnTo>
                  <a:lnTo>
                    <a:pt x="69" y="825"/>
                  </a:lnTo>
                  <a:lnTo>
                    <a:pt x="77" y="831"/>
                  </a:lnTo>
                  <a:lnTo>
                    <a:pt x="85" y="837"/>
                  </a:lnTo>
                  <a:lnTo>
                    <a:pt x="93" y="841"/>
                  </a:lnTo>
                  <a:lnTo>
                    <a:pt x="102" y="846"/>
                  </a:lnTo>
                  <a:lnTo>
                    <a:pt x="112" y="850"/>
                  </a:lnTo>
                  <a:lnTo>
                    <a:pt x="121" y="853"/>
                  </a:lnTo>
                  <a:lnTo>
                    <a:pt x="141" y="859"/>
                  </a:lnTo>
                  <a:lnTo>
                    <a:pt x="162" y="865"/>
                  </a:lnTo>
                  <a:lnTo>
                    <a:pt x="184" y="868"/>
                  </a:lnTo>
                  <a:lnTo>
                    <a:pt x="207" y="870"/>
                  </a:lnTo>
                  <a:lnTo>
                    <a:pt x="230" y="871"/>
                  </a:lnTo>
                  <a:lnTo>
                    <a:pt x="254" y="872"/>
                  </a:lnTo>
                  <a:lnTo>
                    <a:pt x="276" y="871"/>
                  </a:lnTo>
                  <a:lnTo>
                    <a:pt x="296" y="870"/>
                  </a:lnTo>
                  <a:lnTo>
                    <a:pt x="315" y="868"/>
                  </a:lnTo>
                  <a:lnTo>
                    <a:pt x="333" y="865"/>
                  </a:lnTo>
                  <a:lnTo>
                    <a:pt x="349" y="860"/>
                  </a:lnTo>
                  <a:lnTo>
                    <a:pt x="365" y="855"/>
                  </a:lnTo>
                  <a:lnTo>
                    <a:pt x="378" y="850"/>
                  </a:lnTo>
                  <a:lnTo>
                    <a:pt x="392" y="845"/>
                  </a:lnTo>
                  <a:lnTo>
                    <a:pt x="404" y="838"/>
                  </a:lnTo>
                  <a:lnTo>
                    <a:pt x="415" y="832"/>
                  </a:lnTo>
                  <a:lnTo>
                    <a:pt x="425" y="823"/>
                  </a:lnTo>
                  <a:lnTo>
                    <a:pt x="434" y="816"/>
                  </a:lnTo>
                  <a:lnTo>
                    <a:pt x="443" y="808"/>
                  </a:lnTo>
                  <a:lnTo>
                    <a:pt x="450" y="800"/>
                  </a:lnTo>
                  <a:lnTo>
                    <a:pt x="456" y="790"/>
                  </a:lnTo>
                  <a:lnTo>
                    <a:pt x="462" y="782"/>
                  </a:lnTo>
                  <a:lnTo>
                    <a:pt x="467" y="773"/>
                  </a:lnTo>
                  <a:lnTo>
                    <a:pt x="471" y="764"/>
                  </a:lnTo>
                  <a:lnTo>
                    <a:pt x="476" y="754"/>
                  </a:lnTo>
                  <a:lnTo>
                    <a:pt x="479" y="745"/>
                  </a:lnTo>
                  <a:lnTo>
                    <a:pt x="484" y="727"/>
                  </a:lnTo>
                  <a:lnTo>
                    <a:pt x="487" y="711"/>
                  </a:lnTo>
                  <a:lnTo>
                    <a:pt x="490" y="681"/>
                  </a:lnTo>
                  <a:lnTo>
                    <a:pt x="490" y="659"/>
                  </a:lnTo>
                  <a:lnTo>
                    <a:pt x="490" y="13"/>
                  </a:lnTo>
                  <a:lnTo>
                    <a:pt x="326" y="13"/>
                  </a:lnTo>
                  <a:close/>
                </a:path>
              </a:pathLst>
            </a:custGeom>
            <a:solidFill>
              <a:srgbClr val="FFFFFF"/>
            </a:solidFill>
            <a:ln w="9525">
              <a:noFill/>
              <a:round/>
              <a:headEnd/>
              <a:tailEnd/>
            </a:ln>
          </p:spPr>
          <p:txBody>
            <a:bodyPr/>
            <a:lstStyle/>
            <a:p>
              <a:endParaRPr lang="en-US"/>
            </a:p>
          </p:txBody>
        </p:sp>
        <p:sp>
          <p:nvSpPr>
            <p:cNvPr id="408589" name="Freeform 13"/>
            <p:cNvSpPr>
              <a:spLocks noEditPoints="1"/>
            </p:cNvSpPr>
            <p:nvPr userDrawn="1"/>
          </p:nvSpPr>
          <p:spPr bwMode="auto">
            <a:xfrm>
              <a:off x="3170" y="4107"/>
              <a:ext cx="14" cy="73"/>
            </a:xfrm>
            <a:custGeom>
              <a:avLst/>
              <a:gdLst/>
              <a:ahLst/>
              <a:cxnLst>
                <a:cxn ang="0">
                  <a:pos x="174" y="887"/>
                </a:cxn>
                <a:cxn ang="0">
                  <a:pos x="0" y="887"/>
                </a:cxn>
                <a:cxn ang="0">
                  <a:pos x="0" y="266"/>
                </a:cxn>
                <a:cxn ang="0">
                  <a:pos x="174" y="266"/>
                </a:cxn>
                <a:cxn ang="0">
                  <a:pos x="174" y="887"/>
                </a:cxn>
                <a:cxn ang="0">
                  <a:pos x="174" y="0"/>
                </a:cxn>
                <a:cxn ang="0">
                  <a:pos x="174" y="136"/>
                </a:cxn>
                <a:cxn ang="0">
                  <a:pos x="0" y="136"/>
                </a:cxn>
                <a:cxn ang="0">
                  <a:pos x="0" y="0"/>
                </a:cxn>
                <a:cxn ang="0">
                  <a:pos x="174" y="0"/>
                </a:cxn>
              </a:cxnLst>
              <a:rect l="0" t="0" r="r" b="b"/>
              <a:pathLst>
                <a:path w="174" h="887">
                  <a:moveTo>
                    <a:pt x="174" y="887"/>
                  </a:moveTo>
                  <a:lnTo>
                    <a:pt x="0" y="887"/>
                  </a:lnTo>
                  <a:lnTo>
                    <a:pt x="0" y="266"/>
                  </a:lnTo>
                  <a:lnTo>
                    <a:pt x="174" y="266"/>
                  </a:lnTo>
                  <a:lnTo>
                    <a:pt x="174" y="887"/>
                  </a:lnTo>
                  <a:close/>
                  <a:moveTo>
                    <a:pt x="174" y="0"/>
                  </a:moveTo>
                  <a:lnTo>
                    <a:pt x="174" y="136"/>
                  </a:lnTo>
                  <a:lnTo>
                    <a:pt x="0" y="136"/>
                  </a:lnTo>
                  <a:lnTo>
                    <a:pt x="0" y="0"/>
                  </a:lnTo>
                  <a:lnTo>
                    <a:pt x="174" y="0"/>
                  </a:lnTo>
                  <a:close/>
                </a:path>
              </a:pathLst>
            </a:custGeom>
            <a:solidFill>
              <a:srgbClr val="FFFFFF"/>
            </a:solidFill>
            <a:ln w="9525">
              <a:noFill/>
              <a:round/>
              <a:headEnd/>
              <a:tailEnd/>
            </a:ln>
          </p:spPr>
          <p:txBody>
            <a:bodyPr/>
            <a:lstStyle/>
            <a:p>
              <a:endParaRPr lang="en-US"/>
            </a:p>
          </p:txBody>
        </p:sp>
        <p:sp>
          <p:nvSpPr>
            <p:cNvPr id="408590" name="Rectangle 14"/>
            <p:cNvSpPr>
              <a:spLocks noChangeArrowheads="1"/>
            </p:cNvSpPr>
            <p:nvPr userDrawn="1"/>
          </p:nvSpPr>
          <p:spPr bwMode="auto">
            <a:xfrm>
              <a:off x="3198" y="4107"/>
              <a:ext cx="15" cy="73"/>
            </a:xfrm>
            <a:prstGeom prst="rect">
              <a:avLst/>
            </a:prstGeom>
            <a:solidFill>
              <a:srgbClr val="FFFFFF"/>
            </a:solidFill>
            <a:ln w="9525">
              <a:noFill/>
              <a:miter lim="800000"/>
              <a:headEnd/>
              <a:tailEnd/>
            </a:ln>
          </p:spPr>
          <p:txBody>
            <a:bodyPr/>
            <a:lstStyle/>
            <a:p>
              <a:endParaRPr lang="en-US"/>
            </a:p>
          </p:txBody>
        </p:sp>
        <p:sp>
          <p:nvSpPr>
            <p:cNvPr id="408591" name="Freeform 15"/>
            <p:cNvSpPr>
              <a:spLocks noEditPoints="1"/>
            </p:cNvSpPr>
            <p:nvPr userDrawn="1"/>
          </p:nvSpPr>
          <p:spPr bwMode="auto">
            <a:xfrm>
              <a:off x="3224" y="4128"/>
              <a:ext cx="42" cy="53"/>
            </a:xfrm>
            <a:custGeom>
              <a:avLst/>
              <a:gdLst/>
              <a:ahLst/>
              <a:cxnLst>
                <a:cxn ang="0">
                  <a:pos x="177" y="209"/>
                </a:cxn>
                <a:cxn ang="0">
                  <a:pos x="181" y="172"/>
                </a:cxn>
                <a:cxn ang="0">
                  <a:pos x="194" y="139"/>
                </a:cxn>
                <a:cxn ang="0">
                  <a:pos x="212" y="120"/>
                </a:cxn>
                <a:cxn ang="0">
                  <a:pos x="227" y="112"/>
                </a:cxn>
                <a:cxn ang="0">
                  <a:pos x="247" y="108"/>
                </a:cxn>
                <a:cxn ang="0">
                  <a:pos x="281" y="112"/>
                </a:cxn>
                <a:cxn ang="0">
                  <a:pos x="309" y="129"/>
                </a:cxn>
                <a:cxn ang="0">
                  <a:pos x="325" y="158"/>
                </a:cxn>
                <a:cxn ang="0">
                  <a:pos x="332" y="193"/>
                </a:cxn>
                <a:cxn ang="0">
                  <a:pos x="334" y="254"/>
                </a:cxn>
                <a:cxn ang="0">
                  <a:pos x="509" y="314"/>
                </a:cxn>
                <a:cxn ang="0">
                  <a:pos x="503" y="212"/>
                </a:cxn>
                <a:cxn ang="0">
                  <a:pos x="495" y="167"/>
                </a:cxn>
                <a:cxn ang="0">
                  <a:pos x="483" y="126"/>
                </a:cxn>
                <a:cxn ang="0">
                  <a:pos x="464" y="90"/>
                </a:cxn>
                <a:cxn ang="0">
                  <a:pos x="438" y="59"/>
                </a:cxn>
                <a:cxn ang="0">
                  <a:pos x="406" y="34"/>
                </a:cxn>
                <a:cxn ang="0">
                  <a:pos x="365" y="16"/>
                </a:cxn>
                <a:cxn ang="0">
                  <a:pos x="314" y="4"/>
                </a:cxn>
                <a:cxn ang="0">
                  <a:pos x="254" y="0"/>
                </a:cxn>
                <a:cxn ang="0">
                  <a:pos x="194" y="4"/>
                </a:cxn>
                <a:cxn ang="0">
                  <a:pos x="146" y="16"/>
                </a:cxn>
                <a:cxn ang="0">
                  <a:pos x="106" y="32"/>
                </a:cxn>
                <a:cxn ang="0">
                  <a:pos x="73" y="56"/>
                </a:cxn>
                <a:cxn ang="0">
                  <a:pos x="49" y="84"/>
                </a:cxn>
                <a:cxn ang="0">
                  <a:pos x="30" y="117"/>
                </a:cxn>
                <a:cxn ang="0">
                  <a:pos x="17" y="154"/>
                </a:cxn>
                <a:cxn ang="0">
                  <a:pos x="7" y="194"/>
                </a:cxn>
                <a:cxn ang="0">
                  <a:pos x="1" y="284"/>
                </a:cxn>
                <a:cxn ang="0">
                  <a:pos x="2" y="385"/>
                </a:cxn>
                <a:cxn ang="0">
                  <a:pos x="11" y="463"/>
                </a:cxn>
                <a:cxn ang="0">
                  <a:pos x="22" y="505"/>
                </a:cxn>
                <a:cxn ang="0">
                  <a:pos x="37" y="542"/>
                </a:cxn>
                <a:cxn ang="0">
                  <a:pos x="58" y="574"/>
                </a:cxn>
                <a:cxn ang="0">
                  <a:pos x="85" y="601"/>
                </a:cxn>
                <a:cxn ang="0">
                  <a:pos x="120" y="621"/>
                </a:cxn>
                <a:cxn ang="0">
                  <a:pos x="162" y="636"/>
                </a:cxn>
                <a:cxn ang="0">
                  <a:pos x="214" y="644"/>
                </a:cxn>
                <a:cxn ang="0">
                  <a:pos x="269" y="646"/>
                </a:cxn>
                <a:cxn ang="0">
                  <a:pos x="311" y="642"/>
                </a:cxn>
                <a:cxn ang="0">
                  <a:pos x="349" y="634"/>
                </a:cxn>
                <a:cxn ang="0">
                  <a:pos x="383" y="621"/>
                </a:cxn>
                <a:cxn ang="0">
                  <a:pos x="412" y="606"/>
                </a:cxn>
                <a:cxn ang="0">
                  <a:pos x="437" y="585"/>
                </a:cxn>
                <a:cxn ang="0">
                  <a:pos x="459" y="562"/>
                </a:cxn>
                <a:cxn ang="0">
                  <a:pos x="477" y="536"/>
                </a:cxn>
                <a:cxn ang="0">
                  <a:pos x="489" y="506"/>
                </a:cxn>
                <a:cxn ang="0">
                  <a:pos x="498" y="473"/>
                </a:cxn>
                <a:cxn ang="0">
                  <a:pos x="328" y="424"/>
                </a:cxn>
                <a:cxn ang="0">
                  <a:pos x="324" y="473"/>
                </a:cxn>
                <a:cxn ang="0">
                  <a:pos x="314" y="499"/>
                </a:cxn>
                <a:cxn ang="0">
                  <a:pos x="299" y="520"/>
                </a:cxn>
                <a:cxn ang="0">
                  <a:pos x="275" y="532"/>
                </a:cxn>
                <a:cxn ang="0">
                  <a:pos x="247" y="535"/>
                </a:cxn>
                <a:cxn ang="0">
                  <a:pos x="229" y="530"/>
                </a:cxn>
                <a:cxn ang="0">
                  <a:pos x="214" y="521"/>
                </a:cxn>
                <a:cxn ang="0">
                  <a:pos x="195" y="496"/>
                </a:cxn>
                <a:cxn ang="0">
                  <a:pos x="183" y="456"/>
                </a:cxn>
                <a:cxn ang="0">
                  <a:pos x="177" y="411"/>
                </a:cxn>
                <a:cxn ang="0">
                  <a:pos x="508" y="351"/>
                </a:cxn>
              </a:cxnLst>
              <a:rect l="0" t="0" r="r" b="b"/>
              <a:pathLst>
                <a:path w="509" h="646">
                  <a:moveTo>
                    <a:pt x="176" y="254"/>
                  </a:moveTo>
                  <a:lnTo>
                    <a:pt x="176" y="232"/>
                  </a:lnTo>
                  <a:lnTo>
                    <a:pt x="177" y="209"/>
                  </a:lnTo>
                  <a:lnTo>
                    <a:pt x="178" y="196"/>
                  </a:lnTo>
                  <a:lnTo>
                    <a:pt x="179" y="185"/>
                  </a:lnTo>
                  <a:lnTo>
                    <a:pt x="181" y="172"/>
                  </a:lnTo>
                  <a:lnTo>
                    <a:pt x="185" y="161"/>
                  </a:lnTo>
                  <a:lnTo>
                    <a:pt x="189" y="150"/>
                  </a:lnTo>
                  <a:lnTo>
                    <a:pt x="194" y="139"/>
                  </a:lnTo>
                  <a:lnTo>
                    <a:pt x="201" y="131"/>
                  </a:lnTo>
                  <a:lnTo>
                    <a:pt x="208" y="123"/>
                  </a:lnTo>
                  <a:lnTo>
                    <a:pt x="212" y="120"/>
                  </a:lnTo>
                  <a:lnTo>
                    <a:pt x="217" y="117"/>
                  </a:lnTo>
                  <a:lnTo>
                    <a:pt x="222" y="114"/>
                  </a:lnTo>
                  <a:lnTo>
                    <a:pt x="227" y="112"/>
                  </a:lnTo>
                  <a:lnTo>
                    <a:pt x="234" y="110"/>
                  </a:lnTo>
                  <a:lnTo>
                    <a:pt x="240" y="109"/>
                  </a:lnTo>
                  <a:lnTo>
                    <a:pt x="247" y="108"/>
                  </a:lnTo>
                  <a:lnTo>
                    <a:pt x="254" y="108"/>
                  </a:lnTo>
                  <a:lnTo>
                    <a:pt x="269" y="109"/>
                  </a:lnTo>
                  <a:lnTo>
                    <a:pt x="281" y="112"/>
                  </a:lnTo>
                  <a:lnTo>
                    <a:pt x="292" y="116"/>
                  </a:lnTo>
                  <a:lnTo>
                    <a:pt x="301" y="122"/>
                  </a:lnTo>
                  <a:lnTo>
                    <a:pt x="309" y="129"/>
                  </a:lnTo>
                  <a:lnTo>
                    <a:pt x="315" y="138"/>
                  </a:lnTo>
                  <a:lnTo>
                    <a:pt x="321" y="148"/>
                  </a:lnTo>
                  <a:lnTo>
                    <a:pt x="325" y="158"/>
                  </a:lnTo>
                  <a:lnTo>
                    <a:pt x="328" y="169"/>
                  </a:lnTo>
                  <a:lnTo>
                    <a:pt x="331" y="181"/>
                  </a:lnTo>
                  <a:lnTo>
                    <a:pt x="332" y="193"/>
                  </a:lnTo>
                  <a:lnTo>
                    <a:pt x="333" y="205"/>
                  </a:lnTo>
                  <a:lnTo>
                    <a:pt x="334" y="230"/>
                  </a:lnTo>
                  <a:lnTo>
                    <a:pt x="334" y="254"/>
                  </a:lnTo>
                  <a:lnTo>
                    <a:pt x="176" y="254"/>
                  </a:lnTo>
                  <a:close/>
                  <a:moveTo>
                    <a:pt x="508" y="351"/>
                  </a:moveTo>
                  <a:lnTo>
                    <a:pt x="509" y="314"/>
                  </a:lnTo>
                  <a:lnTo>
                    <a:pt x="508" y="279"/>
                  </a:lnTo>
                  <a:lnTo>
                    <a:pt x="507" y="245"/>
                  </a:lnTo>
                  <a:lnTo>
                    <a:pt x="503" y="212"/>
                  </a:lnTo>
                  <a:lnTo>
                    <a:pt x="501" y="196"/>
                  </a:lnTo>
                  <a:lnTo>
                    <a:pt x="498" y="182"/>
                  </a:lnTo>
                  <a:lnTo>
                    <a:pt x="495" y="167"/>
                  </a:lnTo>
                  <a:lnTo>
                    <a:pt x="492" y="153"/>
                  </a:lnTo>
                  <a:lnTo>
                    <a:pt x="488" y="139"/>
                  </a:lnTo>
                  <a:lnTo>
                    <a:pt x="483" y="126"/>
                  </a:lnTo>
                  <a:lnTo>
                    <a:pt x="477" y="114"/>
                  </a:lnTo>
                  <a:lnTo>
                    <a:pt x="470" y="101"/>
                  </a:lnTo>
                  <a:lnTo>
                    <a:pt x="464" y="90"/>
                  </a:lnTo>
                  <a:lnTo>
                    <a:pt x="456" y="79"/>
                  </a:lnTo>
                  <a:lnTo>
                    <a:pt x="448" y="68"/>
                  </a:lnTo>
                  <a:lnTo>
                    <a:pt x="438" y="59"/>
                  </a:lnTo>
                  <a:lnTo>
                    <a:pt x="429" y="50"/>
                  </a:lnTo>
                  <a:lnTo>
                    <a:pt x="418" y="41"/>
                  </a:lnTo>
                  <a:lnTo>
                    <a:pt x="406" y="34"/>
                  </a:lnTo>
                  <a:lnTo>
                    <a:pt x="393" y="27"/>
                  </a:lnTo>
                  <a:lnTo>
                    <a:pt x="379" y="21"/>
                  </a:lnTo>
                  <a:lnTo>
                    <a:pt x="365" y="16"/>
                  </a:lnTo>
                  <a:lnTo>
                    <a:pt x="349" y="12"/>
                  </a:lnTo>
                  <a:lnTo>
                    <a:pt x="332" y="7"/>
                  </a:lnTo>
                  <a:lnTo>
                    <a:pt x="314" y="4"/>
                  </a:lnTo>
                  <a:lnTo>
                    <a:pt x="296" y="2"/>
                  </a:lnTo>
                  <a:lnTo>
                    <a:pt x="275" y="1"/>
                  </a:lnTo>
                  <a:lnTo>
                    <a:pt x="254" y="0"/>
                  </a:lnTo>
                  <a:lnTo>
                    <a:pt x="234" y="1"/>
                  </a:lnTo>
                  <a:lnTo>
                    <a:pt x="213" y="2"/>
                  </a:lnTo>
                  <a:lnTo>
                    <a:pt x="194" y="4"/>
                  </a:lnTo>
                  <a:lnTo>
                    <a:pt x="178" y="7"/>
                  </a:lnTo>
                  <a:lnTo>
                    <a:pt x="161" y="11"/>
                  </a:lnTo>
                  <a:lnTo>
                    <a:pt x="146" y="16"/>
                  </a:lnTo>
                  <a:lnTo>
                    <a:pt x="131" y="20"/>
                  </a:lnTo>
                  <a:lnTo>
                    <a:pt x="118" y="26"/>
                  </a:lnTo>
                  <a:lnTo>
                    <a:pt x="106" y="32"/>
                  </a:lnTo>
                  <a:lnTo>
                    <a:pt x="94" y="39"/>
                  </a:lnTo>
                  <a:lnTo>
                    <a:pt x="83" y="48"/>
                  </a:lnTo>
                  <a:lnTo>
                    <a:pt x="73" y="56"/>
                  </a:lnTo>
                  <a:lnTo>
                    <a:pt x="64" y="64"/>
                  </a:lnTo>
                  <a:lnTo>
                    <a:pt x="56" y="73"/>
                  </a:lnTo>
                  <a:lnTo>
                    <a:pt x="49" y="84"/>
                  </a:lnTo>
                  <a:lnTo>
                    <a:pt x="41" y="94"/>
                  </a:lnTo>
                  <a:lnTo>
                    <a:pt x="35" y="105"/>
                  </a:lnTo>
                  <a:lnTo>
                    <a:pt x="30" y="117"/>
                  </a:lnTo>
                  <a:lnTo>
                    <a:pt x="25" y="129"/>
                  </a:lnTo>
                  <a:lnTo>
                    <a:pt x="21" y="142"/>
                  </a:lnTo>
                  <a:lnTo>
                    <a:pt x="17" y="154"/>
                  </a:lnTo>
                  <a:lnTo>
                    <a:pt x="14" y="167"/>
                  </a:lnTo>
                  <a:lnTo>
                    <a:pt x="10" y="181"/>
                  </a:lnTo>
                  <a:lnTo>
                    <a:pt x="7" y="194"/>
                  </a:lnTo>
                  <a:lnTo>
                    <a:pt x="4" y="223"/>
                  </a:lnTo>
                  <a:lnTo>
                    <a:pt x="2" y="253"/>
                  </a:lnTo>
                  <a:lnTo>
                    <a:pt x="1" y="284"/>
                  </a:lnTo>
                  <a:lnTo>
                    <a:pt x="0" y="315"/>
                  </a:lnTo>
                  <a:lnTo>
                    <a:pt x="1" y="351"/>
                  </a:lnTo>
                  <a:lnTo>
                    <a:pt x="2" y="385"/>
                  </a:lnTo>
                  <a:lnTo>
                    <a:pt x="4" y="418"/>
                  </a:lnTo>
                  <a:lnTo>
                    <a:pt x="8" y="449"/>
                  </a:lnTo>
                  <a:lnTo>
                    <a:pt x="11" y="463"/>
                  </a:lnTo>
                  <a:lnTo>
                    <a:pt x="15" y="478"/>
                  </a:lnTo>
                  <a:lnTo>
                    <a:pt x="18" y="491"/>
                  </a:lnTo>
                  <a:lnTo>
                    <a:pt x="22" y="505"/>
                  </a:lnTo>
                  <a:lnTo>
                    <a:pt x="26" y="518"/>
                  </a:lnTo>
                  <a:lnTo>
                    <a:pt x="31" y="530"/>
                  </a:lnTo>
                  <a:lnTo>
                    <a:pt x="37" y="542"/>
                  </a:lnTo>
                  <a:lnTo>
                    <a:pt x="44" y="553"/>
                  </a:lnTo>
                  <a:lnTo>
                    <a:pt x="50" y="563"/>
                  </a:lnTo>
                  <a:lnTo>
                    <a:pt x="58" y="574"/>
                  </a:lnTo>
                  <a:lnTo>
                    <a:pt x="66" y="583"/>
                  </a:lnTo>
                  <a:lnTo>
                    <a:pt x="76" y="592"/>
                  </a:lnTo>
                  <a:lnTo>
                    <a:pt x="85" y="601"/>
                  </a:lnTo>
                  <a:lnTo>
                    <a:pt x="96" y="608"/>
                  </a:lnTo>
                  <a:lnTo>
                    <a:pt x="108" y="615"/>
                  </a:lnTo>
                  <a:lnTo>
                    <a:pt x="120" y="621"/>
                  </a:lnTo>
                  <a:lnTo>
                    <a:pt x="133" y="627"/>
                  </a:lnTo>
                  <a:lnTo>
                    <a:pt x="148" y="631"/>
                  </a:lnTo>
                  <a:lnTo>
                    <a:pt x="162" y="636"/>
                  </a:lnTo>
                  <a:lnTo>
                    <a:pt x="179" y="640"/>
                  </a:lnTo>
                  <a:lnTo>
                    <a:pt x="196" y="642"/>
                  </a:lnTo>
                  <a:lnTo>
                    <a:pt x="214" y="644"/>
                  </a:lnTo>
                  <a:lnTo>
                    <a:pt x="234" y="645"/>
                  </a:lnTo>
                  <a:lnTo>
                    <a:pt x="254" y="646"/>
                  </a:lnTo>
                  <a:lnTo>
                    <a:pt x="269" y="646"/>
                  </a:lnTo>
                  <a:lnTo>
                    <a:pt x="283" y="645"/>
                  </a:lnTo>
                  <a:lnTo>
                    <a:pt x="298" y="644"/>
                  </a:lnTo>
                  <a:lnTo>
                    <a:pt x="311" y="642"/>
                  </a:lnTo>
                  <a:lnTo>
                    <a:pt x="325" y="640"/>
                  </a:lnTo>
                  <a:lnTo>
                    <a:pt x="337" y="637"/>
                  </a:lnTo>
                  <a:lnTo>
                    <a:pt x="349" y="634"/>
                  </a:lnTo>
                  <a:lnTo>
                    <a:pt x="361" y="629"/>
                  </a:lnTo>
                  <a:lnTo>
                    <a:pt x="372" y="626"/>
                  </a:lnTo>
                  <a:lnTo>
                    <a:pt x="383" y="621"/>
                  </a:lnTo>
                  <a:lnTo>
                    <a:pt x="393" y="616"/>
                  </a:lnTo>
                  <a:lnTo>
                    <a:pt x="403" y="611"/>
                  </a:lnTo>
                  <a:lnTo>
                    <a:pt x="412" y="606"/>
                  </a:lnTo>
                  <a:lnTo>
                    <a:pt x="422" y="600"/>
                  </a:lnTo>
                  <a:lnTo>
                    <a:pt x="430" y="592"/>
                  </a:lnTo>
                  <a:lnTo>
                    <a:pt x="437" y="585"/>
                  </a:lnTo>
                  <a:lnTo>
                    <a:pt x="446" y="578"/>
                  </a:lnTo>
                  <a:lnTo>
                    <a:pt x="452" y="571"/>
                  </a:lnTo>
                  <a:lnTo>
                    <a:pt x="459" y="562"/>
                  </a:lnTo>
                  <a:lnTo>
                    <a:pt x="465" y="554"/>
                  </a:lnTo>
                  <a:lnTo>
                    <a:pt x="471" y="545"/>
                  </a:lnTo>
                  <a:lnTo>
                    <a:pt x="477" y="536"/>
                  </a:lnTo>
                  <a:lnTo>
                    <a:pt x="481" y="526"/>
                  </a:lnTo>
                  <a:lnTo>
                    <a:pt x="486" y="516"/>
                  </a:lnTo>
                  <a:lnTo>
                    <a:pt x="489" y="506"/>
                  </a:lnTo>
                  <a:lnTo>
                    <a:pt x="493" y="495"/>
                  </a:lnTo>
                  <a:lnTo>
                    <a:pt x="496" y="484"/>
                  </a:lnTo>
                  <a:lnTo>
                    <a:pt x="498" y="473"/>
                  </a:lnTo>
                  <a:lnTo>
                    <a:pt x="502" y="449"/>
                  </a:lnTo>
                  <a:lnTo>
                    <a:pt x="503" y="424"/>
                  </a:lnTo>
                  <a:lnTo>
                    <a:pt x="328" y="424"/>
                  </a:lnTo>
                  <a:lnTo>
                    <a:pt x="328" y="444"/>
                  </a:lnTo>
                  <a:lnTo>
                    <a:pt x="325" y="463"/>
                  </a:lnTo>
                  <a:lnTo>
                    <a:pt x="324" y="473"/>
                  </a:lnTo>
                  <a:lnTo>
                    <a:pt x="321" y="482"/>
                  </a:lnTo>
                  <a:lnTo>
                    <a:pt x="317" y="491"/>
                  </a:lnTo>
                  <a:lnTo>
                    <a:pt x="314" y="499"/>
                  </a:lnTo>
                  <a:lnTo>
                    <a:pt x="309" y="507"/>
                  </a:lnTo>
                  <a:lnTo>
                    <a:pt x="304" y="514"/>
                  </a:lnTo>
                  <a:lnTo>
                    <a:pt x="299" y="520"/>
                  </a:lnTo>
                  <a:lnTo>
                    <a:pt x="292" y="525"/>
                  </a:lnTo>
                  <a:lnTo>
                    <a:pt x="283" y="529"/>
                  </a:lnTo>
                  <a:lnTo>
                    <a:pt x="275" y="532"/>
                  </a:lnTo>
                  <a:lnTo>
                    <a:pt x="265" y="535"/>
                  </a:lnTo>
                  <a:lnTo>
                    <a:pt x="254" y="536"/>
                  </a:lnTo>
                  <a:lnTo>
                    <a:pt x="247" y="535"/>
                  </a:lnTo>
                  <a:lnTo>
                    <a:pt x="241" y="533"/>
                  </a:lnTo>
                  <a:lnTo>
                    <a:pt x="235" y="532"/>
                  </a:lnTo>
                  <a:lnTo>
                    <a:pt x="229" y="530"/>
                  </a:lnTo>
                  <a:lnTo>
                    <a:pt x="223" y="527"/>
                  </a:lnTo>
                  <a:lnTo>
                    <a:pt x="218" y="524"/>
                  </a:lnTo>
                  <a:lnTo>
                    <a:pt x="214" y="521"/>
                  </a:lnTo>
                  <a:lnTo>
                    <a:pt x="210" y="517"/>
                  </a:lnTo>
                  <a:lnTo>
                    <a:pt x="202" y="508"/>
                  </a:lnTo>
                  <a:lnTo>
                    <a:pt x="195" y="496"/>
                  </a:lnTo>
                  <a:lnTo>
                    <a:pt x="190" y="484"/>
                  </a:lnTo>
                  <a:lnTo>
                    <a:pt x="186" y="471"/>
                  </a:lnTo>
                  <a:lnTo>
                    <a:pt x="183" y="456"/>
                  </a:lnTo>
                  <a:lnTo>
                    <a:pt x="180" y="442"/>
                  </a:lnTo>
                  <a:lnTo>
                    <a:pt x="178" y="426"/>
                  </a:lnTo>
                  <a:lnTo>
                    <a:pt x="177" y="411"/>
                  </a:lnTo>
                  <a:lnTo>
                    <a:pt x="176" y="380"/>
                  </a:lnTo>
                  <a:lnTo>
                    <a:pt x="176" y="351"/>
                  </a:lnTo>
                  <a:lnTo>
                    <a:pt x="508" y="351"/>
                  </a:lnTo>
                  <a:close/>
                </a:path>
              </a:pathLst>
            </a:custGeom>
            <a:solidFill>
              <a:srgbClr val="FFFFFF"/>
            </a:solidFill>
            <a:ln w="9525">
              <a:noFill/>
              <a:round/>
              <a:headEnd/>
              <a:tailEnd/>
            </a:ln>
          </p:spPr>
          <p:txBody>
            <a:bodyPr/>
            <a:lstStyle/>
            <a:p>
              <a:endParaRPr lang="en-US"/>
            </a:p>
          </p:txBody>
        </p:sp>
        <p:sp>
          <p:nvSpPr>
            <p:cNvPr id="408592" name="Freeform 16"/>
            <p:cNvSpPr>
              <a:spLocks/>
            </p:cNvSpPr>
            <p:nvPr userDrawn="1"/>
          </p:nvSpPr>
          <p:spPr bwMode="auto">
            <a:xfrm>
              <a:off x="3276" y="4128"/>
              <a:ext cx="40" cy="52"/>
            </a:xfrm>
            <a:custGeom>
              <a:avLst/>
              <a:gdLst/>
              <a:ahLst/>
              <a:cxnLst>
                <a:cxn ang="0">
                  <a:pos x="175" y="76"/>
                </a:cxn>
                <a:cxn ang="0">
                  <a:pos x="190" y="56"/>
                </a:cxn>
                <a:cxn ang="0">
                  <a:pos x="204" y="40"/>
                </a:cxn>
                <a:cxn ang="0">
                  <a:pos x="221" y="28"/>
                </a:cxn>
                <a:cxn ang="0">
                  <a:pos x="237" y="18"/>
                </a:cxn>
                <a:cxn ang="0">
                  <a:pos x="257" y="11"/>
                </a:cxn>
                <a:cxn ang="0">
                  <a:pos x="277" y="4"/>
                </a:cxn>
                <a:cxn ang="0">
                  <a:pos x="299" y="1"/>
                </a:cxn>
                <a:cxn ang="0">
                  <a:pos x="322" y="0"/>
                </a:cxn>
                <a:cxn ang="0">
                  <a:pos x="353" y="3"/>
                </a:cxn>
                <a:cxn ang="0">
                  <a:pos x="381" y="10"/>
                </a:cxn>
                <a:cxn ang="0">
                  <a:pos x="408" y="21"/>
                </a:cxn>
                <a:cxn ang="0">
                  <a:pos x="431" y="36"/>
                </a:cxn>
                <a:cxn ang="0">
                  <a:pos x="450" y="55"/>
                </a:cxn>
                <a:cxn ang="0">
                  <a:pos x="465" y="79"/>
                </a:cxn>
                <a:cxn ang="0">
                  <a:pos x="474" y="105"/>
                </a:cxn>
                <a:cxn ang="0">
                  <a:pos x="477" y="135"/>
                </a:cxn>
                <a:cxn ang="0">
                  <a:pos x="303" y="634"/>
                </a:cxn>
                <a:cxn ang="0">
                  <a:pos x="303" y="186"/>
                </a:cxn>
                <a:cxn ang="0">
                  <a:pos x="300" y="159"/>
                </a:cxn>
                <a:cxn ang="0">
                  <a:pos x="295" y="143"/>
                </a:cxn>
                <a:cxn ang="0">
                  <a:pos x="288" y="130"/>
                </a:cxn>
                <a:cxn ang="0">
                  <a:pos x="279" y="119"/>
                </a:cxn>
                <a:cxn ang="0">
                  <a:pos x="265" y="112"/>
                </a:cxn>
                <a:cxn ang="0">
                  <a:pos x="249" y="109"/>
                </a:cxn>
                <a:cxn ang="0">
                  <a:pos x="229" y="109"/>
                </a:cxn>
                <a:cxn ang="0">
                  <a:pos x="212" y="112"/>
                </a:cxn>
                <a:cxn ang="0">
                  <a:pos x="199" y="119"/>
                </a:cxn>
                <a:cxn ang="0">
                  <a:pos x="189" y="130"/>
                </a:cxn>
                <a:cxn ang="0">
                  <a:pos x="181" y="143"/>
                </a:cxn>
                <a:cxn ang="0">
                  <a:pos x="177" y="159"/>
                </a:cxn>
                <a:cxn ang="0">
                  <a:pos x="174" y="186"/>
                </a:cxn>
                <a:cxn ang="0">
                  <a:pos x="173" y="634"/>
                </a:cxn>
                <a:cxn ang="0">
                  <a:pos x="0" y="13"/>
                </a:cxn>
                <a:cxn ang="0">
                  <a:pos x="173" y="76"/>
                </a:cxn>
              </a:cxnLst>
              <a:rect l="0" t="0" r="r" b="b"/>
              <a:pathLst>
                <a:path w="477" h="634">
                  <a:moveTo>
                    <a:pt x="173" y="76"/>
                  </a:moveTo>
                  <a:lnTo>
                    <a:pt x="175" y="76"/>
                  </a:lnTo>
                  <a:lnTo>
                    <a:pt x="182" y="65"/>
                  </a:lnTo>
                  <a:lnTo>
                    <a:pt x="190" y="56"/>
                  </a:lnTo>
                  <a:lnTo>
                    <a:pt x="197" y="48"/>
                  </a:lnTo>
                  <a:lnTo>
                    <a:pt x="204" y="40"/>
                  </a:lnTo>
                  <a:lnTo>
                    <a:pt x="212" y="33"/>
                  </a:lnTo>
                  <a:lnTo>
                    <a:pt x="221" y="28"/>
                  </a:lnTo>
                  <a:lnTo>
                    <a:pt x="229" y="23"/>
                  </a:lnTo>
                  <a:lnTo>
                    <a:pt x="237" y="18"/>
                  </a:lnTo>
                  <a:lnTo>
                    <a:pt x="247" y="14"/>
                  </a:lnTo>
                  <a:lnTo>
                    <a:pt x="257" y="11"/>
                  </a:lnTo>
                  <a:lnTo>
                    <a:pt x="266" y="7"/>
                  </a:lnTo>
                  <a:lnTo>
                    <a:pt x="277" y="4"/>
                  </a:lnTo>
                  <a:lnTo>
                    <a:pt x="288" y="3"/>
                  </a:lnTo>
                  <a:lnTo>
                    <a:pt x="299" y="1"/>
                  </a:lnTo>
                  <a:lnTo>
                    <a:pt x="311" y="1"/>
                  </a:lnTo>
                  <a:lnTo>
                    <a:pt x="322" y="0"/>
                  </a:lnTo>
                  <a:lnTo>
                    <a:pt x="338" y="1"/>
                  </a:lnTo>
                  <a:lnTo>
                    <a:pt x="353" y="3"/>
                  </a:lnTo>
                  <a:lnTo>
                    <a:pt x="367" y="5"/>
                  </a:lnTo>
                  <a:lnTo>
                    <a:pt x="381" y="10"/>
                  </a:lnTo>
                  <a:lnTo>
                    <a:pt x="394" y="15"/>
                  </a:lnTo>
                  <a:lnTo>
                    <a:pt x="408" y="21"/>
                  </a:lnTo>
                  <a:lnTo>
                    <a:pt x="419" y="28"/>
                  </a:lnTo>
                  <a:lnTo>
                    <a:pt x="431" y="36"/>
                  </a:lnTo>
                  <a:lnTo>
                    <a:pt x="441" y="46"/>
                  </a:lnTo>
                  <a:lnTo>
                    <a:pt x="450" y="55"/>
                  </a:lnTo>
                  <a:lnTo>
                    <a:pt x="458" y="66"/>
                  </a:lnTo>
                  <a:lnTo>
                    <a:pt x="465" y="79"/>
                  </a:lnTo>
                  <a:lnTo>
                    <a:pt x="470" y="91"/>
                  </a:lnTo>
                  <a:lnTo>
                    <a:pt x="474" y="105"/>
                  </a:lnTo>
                  <a:lnTo>
                    <a:pt x="477" y="120"/>
                  </a:lnTo>
                  <a:lnTo>
                    <a:pt x="477" y="135"/>
                  </a:lnTo>
                  <a:lnTo>
                    <a:pt x="477" y="634"/>
                  </a:lnTo>
                  <a:lnTo>
                    <a:pt x="303" y="634"/>
                  </a:lnTo>
                  <a:lnTo>
                    <a:pt x="303" y="205"/>
                  </a:lnTo>
                  <a:lnTo>
                    <a:pt x="303" y="186"/>
                  </a:lnTo>
                  <a:lnTo>
                    <a:pt x="301" y="167"/>
                  </a:lnTo>
                  <a:lnTo>
                    <a:pt x="300" y="159"/>
                  </a:lnTo>
                  <a:lnTo>
                    <a:pt x="298" y="151"/>
                  </a:lnTo>
                  <a:lnTo>
                    <a:pt x="295" y="143"/>
                  </a:lnTo>
                  <a:lnTo>
                    <a:pt x="292" y="136"/>
                  </a:lnTo>
                  <a:lnTo>
                    <a:pt x="288" y="130"/>
                  </a:lnTo>
                  <a:lnTo>
                    <a:pt x="284" y="124"/>
                  </a:lnTo>
                  <a:lnTo>
                    <a:pt x="279" y="119"/>
                  </a:lnTo>
                  <a:lnTo>
                    <a:pt x="272" y="115"/>
                  </a:lnTo>
                  <a:lnTo>
                    <a:pt x="265" y="112"/>
                  </a:lnTo>
                  <a:lnTo>
                    <a:pt x="257" y="110"/>
                  </a:lnTo>
                  <a:lnTo>
                    <a:pt x="249" y="109"/>
                  </a:lnTo>
                  <a:lnTo>
                    <a:pt x="238" y="108"/>
                  </a:lnTo>
                  <a:lnTo>
                    <a:pt x="229" y="109"/>
                  </a:lnTo>
                  <a:lnTo>
                    <a:pt x="220" y="110"/>
                  </a:lnTo>
                  <a:lnTo>
                    <a:pt x="212" y="112"/>
                  </a:lnTo>
                  <a:lnTo>
                    <a:pt x="205" y="115"/>
                  </a:lnTo>
                  <a:lnTo>
                    <a:pt x="199" y="119"/>
                  </a:lnTo>
                  <a:lnTo>
                    <a:pt x="194" y="124"/>
                  </a:lnTo>
                  <a:lnTo>
                    <a:pt x="189" y="130"/>
                  </a:lnTo>
                  <a:lnTo>
                    <a:pt x="186" y="136"/>
                  </a:lnTo>
                  <a:lnTo>
                    <a:pt x="181" y="143"/>
                  </a:lnTo>
                  <a:lnTo>
                    <a:pt x="179" y="151"/>
                  </a:lnTo>
                  <a:lnTo>
                    <a:pt x="177" y="159"/>
                  </a:lnTo>
                  <a:lnTo>
                    <a:pt x="175" y="167"/>
                  </a:lnTo>
                  <a:lnTo>
                    <a:pt x="174" y="186"/>
                  </a:lnTo>
                  <a:lnTo>
                    <a:pt x="173" y="205"/>
                  </a:lnTo>
                  <a:lnTo>
                    <a:pt x="173" y="634"/>
                  </a:lnTo>
                  <a:lnTo>
                    <a:pt x="0" y="634"/>
                  </a:lnTo>
                  <a:lnTo>
                    <a:pt x="0" y="13"/>
                  </a:lnTo>
                  <a:lnTo>
                    <a:pt x="173" y="13"/>
                  </a:lnTo>
                  <a:lnTo>
                    <a:pt x="173" y="76"/>
                  </a:lnTo>
                  <a:close/>
                </a:path>
              </a:pathLst>
            </a:custGeom>
            <a:solidFill>
              <a:srgbClr val="FFFFFF"/>
            </a:solidFill>
            <a:ln w="9525">
              <a:noFill/>
              <a:round/>
              <a:headEnd/>
              <a:tailEnd/>
            </a:ln>
          </p:spPr>
          <p:txBody>
            <a:bodyPr/>
            <a:lstStyle/>
            <a:p>
              <a:endParaRPr lang="en-US"/>
            </a:p>
          </p:txBody>
        </p:sp>
        <p:sp>
          <p:nvSpPr>
            <p:cNvPr id="408593" name="Freeform 17"/>
            <p:cNvSpPr>
              <a:spLocks/>
            </p:cNvSpPr>
            <p:nvPr userDrawn="1"/>
          </p:nvSpPr>
          <p:spPr bwMode="auto">
            <a:xfrm>
              <a:off x="3324" y="4114"/>
              <a:ext cx="28" cy="67"/>
            </a:xfrm>
            <a:custGeom>
              <a:avLst/>
              <a:gdLst/>
              <a:ahLst/>
              <a:cxnLst>
                <a:cxn ang="0">
                  <a:pos x="0" y="176"/>
                </a:cxn>
                <a:cxn ang="0">
                  <a:pos x="70" y="176"/>
                </a:cxn>
                <a:cxn ang="0">
                  <a:pos x="70" y="78"/>
                </a:cxn>
                <a:cxn ang="0">
                  <a:pos x="244" y="0"/>
                </a:cxn>
                <a:cxn ang="0">
                  <a:pos x="244" y="176"/>
                </a:cxn>
                <a:cxn ang="0">
                  <a:pos x="334" y="176"/>
                </a:cxn>
                <a:cxn ang="0">
                  <a:pos x="334" y="283"/>
                </a:cxn>
                <a:cxn ang="0">
                  <a:pos x="244" y="283"/>
                </a:cxn>
                <a:cxn ang="0">
                  <a:pos x="244" y="615"/>
                </a:cxn>
                <a:cxn ang="0">
                  <a:pos x="244" y="632"/>
                </a:cxn>
                <a:cxn ang="0">
                  <a:pos x="244" y="646"/>
                </a:cxn>
                <a:cxn ang="0">
                  <a:pos x="245" y="653"/>
                </a:cxn>
                <a:cxn ang="0">
                  <a:pos x="246" y="659"/>
                </a:cxn>
                <a:cxn ang="0">
                  <a:pos x="248" y="666"/>
                </a:cxn>
                <a:cxn ang="0">
                  <a:pos x="250" y="671"/>
                </a:cxn>
                <a:cxn ang="0">
                  <a:pos x="253" y="676"/>
                </a:cxn>
                <a:cxn ang="0">
                  <a:pos x="256" y="680"/>
                </a:cxn>
                <a:cxn ang="0">
                  <a:pos x="260" y="683"/>
                </a:cxn>
                <a:cxn ang="0">
                  <a:pos x="267" y="686"/>
                </a:cxn>
                <a:cxn ang="0">
                  <a:pos x="273" y="689"/>
                </a:cxn>
                <a:cxn ang="0">
                  <a:pos x="280" y="690"/>
                </a:cxn>
                <a:cxn ang="0">
                  <a:pos x="288" y="691"/>
                </a:cxn>
                <a:cxn ang="0">
                  <a:pos x="299" y="692"/>
                </a:cxn>
                <a:cxn ang="0">
                  <a:pos x="315" y="691"/>
                </a:cxn>
                <a:cxn ang="0">
                  <a:pos x="330" y="689"/>
                </a:cxn>
                <a:cxn ang="0">
                  <a:pos x="330" y="797"/>
                </a:cxn>
                <a:cxn ang="0">
                  <a:pos x="311" y="799"/>
                </a:cxn>
                <a:cxn ang="0">
                  <a:pos x="291" y="801"/>
                </a:cxn>
                <a:cxn ang="0">
                  <a:pos x="268" y="802"/>
                </a:cxn>
                <a:cxn ang="0">
                  <a:pos x="240" y="803"/>
                </a:cxn>
                <a:cxn ang="0">
                  <a:pos x="226" y="803"/>
                </a:cxn>
                <a:cxn ang="0">
                  <a:pos x="213" y="802"/>
                </a:cxn>
                <a:cxn ang="0">
                  <a:pos x="201" y="800"/>
                </a:cxn>
                <a:cxn ang="0">
                  <a:pos x="189" y="799"/>
                </a:cxn>
                <a:cxn ang="0">
                  <a:pos x="179" y="796"/>
                </a:cxn>
                <a:cxn ang="0">
                  <a:pos x="169" y="793"/>
                </a:cxn>
                <a:cxn ang="0">
                  <a:pos x="159" y="790"/>
                </a:cxn>
                <a:cxn ang="0">
                  <a:pos x="150" y="786"/>
                </a:cxn>
                <a:cxn ang="0">
                  <a:pos x="142" y="782"/>
                </a:cxn>
                <a:cxn ang="0">
                  <a:pos x="133" y="778"/>
                </a:cxn>
                <a:cxn ang="0">
                  <a:pos x="126" y="774"/>
                </a:cxn>
                <a:cxn ang="0">
                  <a:pos x="120" y="769"/>
                </a:cxn>
                <a:cxn ang="0">
                  <a:pos x="109" y="759"/>
                </a:cxn>
                <a:cxn ang="0">
                  <a:pos x="98" y="748"/>
                </a:cxn>
                <a:cxn ang="0">
                  <a:pos x="90" y="737"/>
                </a:cxn>
                <a:cxn ang="0">
                  <a:pos x="84" y="725"/>
                </a:cxn>
                <a:cxn ang="0">
                  <a:pos x="79" y="714"/>
                </a:cxn>
                <a:cxn ang="0">
                  <a:pos x="75" y="703"/>
                </a:cxn>
                <a:cxn ang="0">
                  <a:pos x="72" y="691"/>
                </a:cxn>
                <a:cxn ang="0">
                  <a:pos x="71" y="682"/>
                </a:cxn>
                <a:cxn ang="0">
                  <a:pos x="70" y="673"/>
                </a:cxn>
                <a:cxn ang="0">
                  <a:pos x="70" y="665"/>
                </a:cxn>
                <a:cxn ang="0">
                  <a:pos x="70" y="283"/>
                </a:cxn>
                <a:cxn ang="0">
                  <a:pos x="0" y="283"/>
                </a:cxn>
                <a:cxn ang="0">
                  <a:pos x="0" y="176"/>
                </a:cxn>
              </a:cxnLst>
              <a:rect l="0" t="0" r="r" b="b"/>
              <a:pathLst>
                <a:path w="334" h="803">
                  <a:moveTo>
                    <a:pt x="0" y="176"/>
                  </a:moveTo>
                  <a:lnTo>
                    <a:pt x="70" y="176"/>
                  </a:lnTo>
                  <a:lnTo>
                    <a:pt x="70" y="78"/>
                  </a:lnTo>
                  <a:lnTo>
                    <a:pt x="244" y="0"/>
                  </a:lnTo>
                  <a:lnTo>
                    <a:pt x="244" y="176"/>
                  </a:lnTo>
                  <a:lnTo>
                    <a:pt x="334" y="176"/>
                  </a:lnTo>
                  <a:lnTo>
                    <a:pt x="334" y="283"/>
                  </a:lnTo>
                  <a:lnTo>
                    <a:pt x="244" y="283"/>
                  </a:lnTo>
                  <a:lnTo>
                    <a:pt x="244" y="615"/>
                  </a:lnTo>
                  <a:lnTo>
                    <a:pt x="244" y="632"/>
                  </a:lnTo>
                  <a:lnTo>
                    <a:pt x="244" y="646"/>
                  </a:lnTo>
                  <a:lnTo>
                    <a:pt x="245" y="653"/>
                  </a:lnTo>
                  <a:lnTo>
                    <a:pt x="246" y="659"/>
                  </a:lnTo>
                  <a:lnTo>
                    <a:pt x="248" y="666"/>
                  </a:lnTo>
                  <a:lnTo>
                    <a:pt x="250" y="671"/>
                  </a:lnTo>
                  <a:lnTo>
                    <a:pt x="253" y="676"/>
                  </a:lnTo>
                  <a:lnTo>
                    <a:pt x="256" y="680"/>
                  </a:lnTo>
                  <a:lnTo>
                    <a:pt x="260" y="683"/>
                  </a:lnTo>
                  <a:lnTo>
                    <a:pt x="267" y="686"/>
                  </a:lnTo>
                  <a:lnTo>
                    <a:pt x="273" y="689"/>
                  </a:lnTo>
                  <a:lnTo>
                    <a:pt x="280" y="690"/>
                  </a:lnTo>
                  <a:lnTo>
                    <a:pt x="288" y="691"/>
                  </a:lnTo>
                  <a:lnTo>
                    <a:pt x="299" y="692"/>
                  </a:lnTo>
                  <a:lnTo>
                    <a:pt x="315" y="691"/>
                  </a:lnTo>
                  <a:lnTo>
                    <a:pt x="330" y="689"/>
                  </a:lnTo>
                  <a:lnTo>
                    <a:pt x="330" y="797"/>
                  </a:lnTo>
                  <a:lnTo>
                    <a:pt x="311" y="799"/>
                  </a:lnTo>
                  <a:lnTo>
                    <a:pt x="291" y="801"/>
                  </a:lnTo>
                  <a:lnTo>
                    <a:pt x="268" y="802"/>
                  </a:lnTo>
                  <a:lnTo>
                    <a:pt x="240" y="803"/>
                  </a:lnTo>
                  <a:lnTo>
                    <a:pt x="226" y="803"/>
                  </a:lnTo>
                  <a:lnTo>
                    <a:pt x="213" y="802"/>
                  </a:lnTo>
                  <a:lnTo>
                    <a:pt x="201" y="800"/>
                  </a:lnTo>
                  <a:lnTo>
                    <a:pt x="189" y="799"/>
                  </a:lnTo>
                  <a:lnTo>
                    <a:pt x="179" y="796"/>
                  </a:lnTo>
                  <a:lnTo>
                    <a:pt x="169" y="793"/>
                  </a:lnTo>
                  <a:lnTo>
                    <a:pt x="159" y="790"/>
                  </a:lnTo>
                  <a:lnTo>
                    <a:pt x="150" y="786"/>
                  </a:lnTo>
                  <a:lnTo>
                    <a:pt x="142" y="782"/>
                  </a:lnTo>
                  <a:lnTo>
                    <a:pt x="133" y="778"/>
                  </a:lnTo>
                  <a:lnTo>
                    <a:pt x="126" y="774"/>
                  </a:lnTo>
                  <a:lnTo>
                    <a:pt x="120" y="769"/>
                  </a:lnTo>
                  <a:lnTo>
                    <a:pt x="109" y="759"/>
                  </a:lnTo>
                  <a:lnTo>
                    <a:pt x="98" y="748"/>
                  </a:lnTo>
                  <a:lnTo>
                    <a:pt x="90" y="737"/>
                  </a:lnTo>
                  <a:lnTo>
                    <a:pt x="84" y="725"/>
                  </a:lnTo>
                  <a:lnTo>
                    <a:pt x="79" y="714"/>
                  </a:lnTo>
                  <a:lnTo>
                    <a:pt x="75" y="703"/>
                  </a:lnTo>
                  <a:lnTo>
                    <a:pt x="72" y="691"/>
                  </a:lnTo>
                  <a:lnTo>
                    <a:pt x="71" y="682"/>
                  </a:lnTo>
                  <a:lnTo>
                    <a:pt x="70" y="673"/>
                  </a:lnTo>
                  <a:lnTo>
                    <a:pt x="70" y="665"/>
                  </a:lnTo>
                  <a:lnTo>
                    <a:pt x="70" y="283"/>
                  </a:lnTo>
                  <a:lnTo>
                    <a:pt x="0" y="283"/>
                  </a:lnTo>
                  <a:lnTo>
                    <a:pt x="0" y="176"/>
                  </a:lnTo>
                  <a:close/>
                </a:path>
              </a:pathLst>
            </a:custGeom>
            <a:solidFill>
              <a:srgbClr val="FFFFFF"/>
            </a:solidFill>
            <a:ln w="9525">
              <a:noFill/>
              <a:round/>
              <a:headEnd/>
              <a:tailEnd/>
            </a:ln>
          </p:spPr>
          <p:txBody>
            <a:bodyPr/>
            <a:lstStyle/>
            <a:p>
              <a:endParaRPr lang="en-US"/>
            </a:p>
          </p:txBody>
        </p:sp>
        <p:sp>
          <p:nvSpPr>
            <p:cNvPr id="408594" name="Freeform 18"/>
            <p:cNvSpPr>
              <a:spLocks/>
            </p:cNvSpPr>
            <p:nvPr userDrawn="1"/>
          </p:nvSpPr>
          <p:spPr bwMode="auto">
            <a:xfrm>
              <a:off x="3376" y="4107"/>
              <a:ext cx="50" cy="73"/>
            </a:xfrm>
            <a:custGeom>
              <a:avLst/>
              <a:gdLst/>
              <a:ahLst/>
              <a:cxnLst>
                <a:cxn ang="0">
                  <a:pos x="600" y="0"/>
                </a:cxn>
                <a:cxn ang="0">
                  <a:pos x="600" y="147"/>
                </a:cxn>
                <a:cxn ang="0">
                  <a:pos x="393" y="147"/>
                </a:cxn>
                <a:cxn ang="0">
                  <a:pos x="393" y="887"/>
                </a:cxn>
                <a:cxn ang="0">
                  <a:pos x="207" y="887"/>
                </a:cxn>
                <a:cxn ang="0">
                  <a:pos x="207" y="147"/>
                </a:cxn>
                <a:cxn ang="0">
                  <a:pos x="0" y="147"/>
                </a:cxn>
                <a:cxn ang="0">
                  <a:pos x="0" y="0"/>
                </a:cxn>
                <a:cxn ang="0">
                  <a:pos x="600" y="0"/>
                </a:cxn>
              </a:cxnLst>
              <a:rect l="0" t="0" r="r" b="b"/>
              <a:pathLst>
                <a:path w="600" h="887">
                  <a:moveTo>
                    <a:pt x="600" y="0"/>
                  </a:moveTo>
                  <a:lnTo>
                    <a:pt x="600" y="147"/>
                  </a:lnTo>
                  <a:lnTo>
                    <a:pt x="393" y="147"/>
                  </a:lnTo>
                  <a:lnTo>
                    <a:pt x="393" y="887"/>
                  </a:lnTo>
                  <a:lnTo>
                    <a:pt x="207" y="887"/>
                  </a:lnTo>
                  <a:lnTo>
                    <a:pt x="207" y="147"/>
                  </a:lnTo>
                  <a:lnTo>
                    <a:pt x="0" y="147"/>
                  </a:lnTo>
                  <a:lnTo>
                    <a:pt x="0" y="0"/>
                  </a:lnTo>
                  <a:lnTo>
                    <a:pt x="600" y="0"/>
                  </a:lnTo>
                  <a:close/>
                </a:path>
              </a:pathLst>
            </a:custGeom>
            <a:solidFill>
              <a:srgbClr val="FFFFFF"/>
            </a:solidFill>
            <a:ln w="9525">
              <a:noFill/>
              <a:round/>
              <a:headEnd/>
              <a:tailEnd/>
            </a:ln>
          </p:spPr>
          <p:txBody>
            <a:bodyPr/>
            <a:lstStyle/>
            <a:p>
              <a:endParaRPr lang="en-US"/>
            </a:p>
          </p:txBody>
        </p:sp>
        <p:sp>
          <p:nvSpPr>
            <p:cNvPr id="408595" name="Freeform 19"/>
            <p:cNvSpPr>
              <a:spLocks noEditPoints="1"/>
            </p:cNvSpPr>
            <p:nvPr userDrawn="1"/>
          </p:nvSpPr>
          <p:spPr bwMode="auto">
            <a:xfrm>
              <a:off x="3422" y="4128"/>
              <a:ext cx="42" cy="53"/>
            </a:xfrm>
            <a:custGeom>
              <a:avLst/>
              <a:gdLst/>
              <a:ahLst/>
              <a:cxnLst>
                <a:cxn ang="0">
                  <a:pos x="176" y="209"/>
                </a:cxn>
                <a:cxn ang="0">
                  <a:pos x="181" y="172"/>
                </a:cxn>
                <a:cxn ang="0">
                  <a:pos x="193" y="139"/>
                </a:cxn>
                <a:cxn ang="0">
                  <a:pos x="212" y="120"/>
                </a:cxn>
                <a:cxn ang="0">
                  <a:pos x="228" y="112"/>
                </a:cxn>
                <a:cxn ang="0">
                  <a:pos x="246" y="108"/>
                </a:cxn>
                <a:cxn ang="0">
                  <a:pos x="280" y="112"/>
                </a:cxn>
                <a:cxn ang="0">
                  <a:pos x="308" y="129"/>
                </a:cxn>
                <a:cxn ang="0">
                  <a:pos x="325" y="158"/>
                </a:cxn>
                <a:cxn ang="0">
                  <a:pos x="331" y="193"/>
                </a:cxn>
                <a:cxn ang="0">
                  <a:pos x="333" y="254"/>
                </a:cxn>
                <a:cxn ang="0">
                  <a:pos x="508" y="314"/>
                </a:cxn>
                <a:cxn ang="0">
                  <a:pos x="503" y="212"/>
                </a:cxn>
                <a:cxn ang="0">
                  <a:pos x="495" y="167"/>
                </a:cxn>
                <a:cxn ang="0">
                  <a:pos x="482" y="126"/>
                </a:cxn>
                <a:cxn ang="0">
                  <a:pos x="463" y="90"/>
                </a:cxn>
                <a:cxn ang="0">
                  <a:pos x="438" y="59"/>
                </a:cxn>
                <a:cxn ang="0">
                  <a:pos x="405" y="34"/>
                </a:cxn>
                <a:cxn ang="0">
                  <a:pos x="364" y="16"/>
                </a:cxn>
                <a:cxn ang="0">
                  <a:pos x="313" y="4"/>
                </a:cxn>
                <a:cxn ang="0">
                  <a:pos x="253" y="0"/>
                </a:cxn>
                <a:cxn ang="0">
                  <a:pos x="195" y="4"/>
                </a:cxn>
                <a:cxn ang="0">
                  <a:pos x="145" y="16"/>
                </a:cxn>
                <a:cxn ang="0">
                  <a:pos x="105" y="32"/>
                </a:cxn>
                <a:cxn ang="0">
                  <a:pos x="73" y="56"/>
                </a:cxn>
                <a:cxn ang="0">
                  <a:pos x="48" y="84"/>
                </a:cxn>
                <a:cxn ang="0">
                  <a:pos x="29" y="117"/>
                </a:cxn>
                <a:cxn ang="0">
                  <a:pos x="16" y="154"/>
                </a:cxn>
                <a:cxn ang="0">
                  <a:pos x="7" y="194"/>
                </a:cxn>
                <a:cxn ang="0">
                  <a:pos x="0" y="284"/>
                </a:cxn>
                <a:cxn ang="0">
                  <a:pos x="1" y="385"/>
                </a:cxn>
                <a:cxn ang="0">
                  <a:pos x="11" y="463"/>
                </a:cxn>
                <a:cxn ang="0">
                  <a:pos x="21" y="505"/>
                </a:cxn>
                <a:cxn ang="0">
                  <a:pos x="36" y="542"/>
                </a:cxn>
                <a:cxn ang="0">
                  <a:pos x="57" y="574"/>
                </a:cxn>
                <a:cxn ang="0">
                  <a:pos x="85" y="601"/>
                </a:cxn>
                <a:cxn ang="0">
                  <a:pos x="119" y="621"/>
                </a:cxn>
                <a:cxn ang="0">
                  <a:pos x="161" y="636"/>
                </a:cxn>
                <a:cxn ang="0">
                  <a:pos x="213" y="644"/>
                </a:cxn>
                <a:cxn ang="0">
                  <a:pos x="268" y="646"/>
                </a:cxn>
                <a:cxn ang="0">
                  <a:pos x="310" y="642"/>
                </a:cxn>
                <a:cxn ang="0">
                  <a:pos x="349" y="634"/>
                </a:cxn>
                <a:cxn ang="0">
                  <a:pos x="383" y="621"/>
                </a:cxn>
                <a:cxn ang="0">
                  <a:pos x="412" y="606"/>
                </a:cxn>
                <a:cxn ang="0">
                  <a:pos x="436" y="585"/>
                </a:cxn>
                <a:cxn ang="0">
                  <a:pos x="458" y="562"/>
                </a:cxn>
                <a:cxn ang="0">
                  <a:pos x="476" y="536"/>
                </a:cxn>
                <a:cxn ang="0">
                  <a:pos x="489" y="506"/>
                </a:cxn>
                <a:cxn ang="0">
                  <a:pos x="497" y="473"/>
                </a:cxn>
                <a:cxn ang="0">
                  <a:pos x="327" y="424"/>
                </a:cxn>
                <a:cxn ang="0">
                  <a:pos x="323" y="473"/>
                </a:cxn>
                <a:cxn ang="0">
                  <a:pos x="313" y="499"/>
                </a:cxn>
                <a:cxn ang="0">
                  <a:pos x="298" y="520"/>
                </a:cxn>
                <a:cxn ang="0">
                  <a:pos x="274" y="532"/>
                </a:cxn>
                <a:cxn ang="0">
                  <a:pos x="246" y="535"/>
                </a:cxn>
                <a:cxn ang="0">
                  <a:pos x="229" y="530"/>
                </a:cxn>
                <a:cxn ang="0">
                  <a:pos x="213" y="521"/>
                </a:cxn>
                <a:cxn ang="0">
                  <a:pos x="195" y="496"/>
                </a:cxn>
                <a:cxn ang="0">
                  <a:pos x="182" y="456"/>
                </a:cxn>
                <a:cxn ang="0">
                  <a:pos x="176" y="411"/>
                </a:cxn>
                <a:cxn ang="0">
                  <a:pos x="507" y="351"/>
                </a:cxn>
              </a:cxnLst>
              <a:rect l="0" t="0" r="r" b="b"/>
              <a:pathLst>
                <a:path w="508" h="646">
                  <a:moveTo>
                    <a:pt x="175" y="254"/>
                  </a:moveTo>
                  <a:lnTo>
                    <a:pt x="175" y="232"/>
                  </a:lnTo>
                  <a:lnTo>
                    <a:pt x="176" y="209"/>
                  </a:lnTo>
                  <a:lnTo>
                    <a:pt x="177" y="196"/>
                  </a:lnTo>
                  <a:lnTo>
                    <a:pt x="179" y="185"/>
                  </a:lnTo>
                  <a:lnTo>
                    <a:pt x="181" y="172"/>
                  </a:lnTo>
                  <a:lnTo>
                    <a:pt x="184" y="161"/>
                  </a:lnTo>
                  <a:lnTo>
                    <a:pt x="188" y="150"/>
                  </a:lnTo>
                  <a:lnTo>
                    <a:pt x="193" y="139"/>
                  </a:lnTo>
                  <a:lnTo>
                    <a:pt x="200" y="131"/>
                  </a:lnTo>
                  <a:lnTo>
                    <a:pt x="207" y="123"/>
                  </a:lnTo>
                  <a:lnTo>
                    <a:pt x="212" y="120"/>
                  </a:lnTo>
                  <a:lnTo>
                    <a:pt x="216" y="117"/>
                  </a:lnTo>
                  <a:lnTo>
                    <a:pt x="221" y="114"/>
                  </a:lnTo>
                  <a:lnTo>
                    <a:pt x="228" y="112"/>
                  </a:lnTo>
                  <a:lnTo>
                    <a:pt x="233" y="110"/>
                  </a:lnTo>
                  <a:lnTo>
                    <a:pt x="239" y="109"/>
                  </a:lnTo>
                  <a:lnTo>
                    <a:pt x="246" y="108"/>
                  </a:lnTo>
                  <a:lnTo>
                    <a:pt x="253" y="108"/>
                  </a:lnTo>
                  <a:lnTo>
                    <a:pt x="268" y="109"/>
                  </a:lnTo>
                  <a:lnTo>
                    <a:pt x="280" y="112"/>
                  </a:lnTo>
                  <a:lnTo>
                    <a:pt x="292" y="116"/>
                  </a:lnTo>
                  <a:lnTo>
                    <a:pt x="301" y="122"/>
                  </a:lnTo>
                  <a:lnTo>
                    <a:pt x="308" y="129"/>
                  </a:lnTo>
                  <a:lnTo>
                    <a:pt x="315" y="138"/>
                  </a:lnTo>
                  <a:lnTo>
                    <a:pt x="321" y="148"/>
                  </a:lnTo>
                  <a:lnTo>
                    <a:pt x="325" y="158"/>
                  </a:lnTo>
                  <a:lnTo>
                    <a:pt x="328" y="169"/>
                  </a:lnTo>
                  <a:lnTo>
                    <a:pt x="330" y="181"/>
                  </a:lnTo>
                  <a:lnTo>
                    <a:pt x="331" y="193"/>
                  </a:lnTo>
                  <a:lnTo>
                    <a:pt x="333" y="205"/>
                  </a:lnTo>
                  <a:lnTo>
                    <a:pt x="333" y="230"/>
                  </a:lnTo>
                  <a:lnTo>
                    <a:pt x="333" y="254"/>
                  </a:lnTo>
                  <a:lnTo>
                    <a:pt x="175" y="254"/>
                  </a:lnTo>
                  <a:close/>
                  <a:moveTo>
                    <a:pt x="507" y="351"/>
                  </a:moveTo>
                  <a:lnTo>
                    <a:pt x="508" y="314"/>
                  </a:lnTo>
                  <a:lnTo>
                    <a:pt x="508" y="279"/>
                  </a:lnTo>
                  <a:lnTo>
                    <a:pt x="506" y="245"/>
                  </a:lnTo>
                  <a:lnTo>
                    <a:pt x="503" y="212"/>
                  </a:lnTo>
                  <a:lnTo>
                    <a:pt x="500" y="196"/>
                  </a:lnTo>
                  <a:lnTo>
                    <a:pt x="498" y="182"/>
                  </a:lnTo>
                  <a:lnTo>
                    <a:pt x="495" y="167"/>
                  </a:lnTo>
                  <a:lnTo>
                    <a:pt x="491" y="153"/>
                  </a:lnTo>
                  <a:lnTo>
                    <a:pt x="487" y="139"/>
                  </a:lnTo>
                  <a:lnTo>
                    <a:pt x="482" y="126"/>
                  </a:lnTo>
                  <a:lnTo>
                    <a:pt x="477" y="114"/>
                  </a:lnTo>
                  <a:lnTo>
                    <a:pt x="470" y="101"/>
                  </a:lnTo>
                  <a:lnTo>
                    <a:pt x="463" y="90"/>
                  </a:lnTo>
                  <a:lnTo>
                    <a:pt x="456" y="79"/>
                  </a:lnTo>
                  <a:lnTo>
                    <a:pt x="447" y="68"/>
                  </a:lnTo>
                  <a:lnTo>
                    <a:pt x="438" y="59"/>
                  </a:lnTo>
                  <a:lnTo>
                    <a:pt x="428" y="50"/>
                  </a:lnTo>
                  <a:lnTo>
                    <a:pt x="417" y="41"/>
                  </a:lnTo>
                  <a:lnTo>
                    <a:pt x="405" y="34"/>
                  </a:lnTo>
                  <a:lnTo>
                    <a:pt x="393" y="27"/>
                  </a:lnTo>
                  <a:lnTo>
                    <a:pt x="378" y="21"/>
                  </a:lnTo>
                  <a:lnTo>
                    <a:pt x="364" y="16"/>
                  </a:lnTo>
                  <a:lnTo>
                    <a:pt x="349" y="12"/>
                  </a:lnTo>
                  <a:lnTo>
                    <a:pt x="332" y="7"/>
                  </a:lnTo>
                  <a:lnTo>
                    <a:pt x="313" y="4"/>
                  </a:lnTo>
                  <a:lnTo>
                    <a:pt x="295" y="2"/>
                  </a:lnTo>
                  <a:lnTo>
                    <a:pt x="275" y="1"/>
                  </a:lnTo>
                  <a:lnTo>
                    <a:pt x="253" y="0"/>
                  </a:lnTo>
                  <a:lnTo>
                    <a:pt x="233" y="1"/>
                  </a:lnTo>
                  <a:lnTo>
                    <a:pt x="213" y="2"/>
                  </a:lnTo>
                  <a:lnTo>
                    <a:pt x="195" y="4"/>
                  </a:lnTo>
                  <a:lnTo>
                    <a:pt x="177" y="7"/>
                  </a:lnTo>
                  <a:lnTo>
                    <a:pt x="160" y="11"/>
                  </a:lnTo>
                  <a:lnTo>
                    <a:pt x="145" y="16"/>
                  </a:lnTo>
                  <a:lnTo>
                    <a:pt x="130" y="20"/>
                  </a:lnTo>
                  <a:lnTo>
                    <a:pt x="117" y="26"/>
                  </a:lnTo>
                  <a:lnTo>
                    <a:pt x="105" y="32"/>
                  </a:lnTo>
                  <a:lnTo>
                    <a:pt x="93" y="39"/>
                  </a:lnTo>
                  <a:lnTo>
                    <a:pt x="82" y="48"/>
                  </a:lnTo>
                  <a:lnTo>
                    <a:pt x="73" y="56"/>
                  </a:lnTo>
                  <a:lnTo>
                    <a:pt x="63" y="64"/>
                  </a:lnTo>
                  <a:lnTo>
                    <a:pt x="55" y="73"/>
                  </a:lnTo>
                  <a:lnTo>
                    <a:pt x="48" y="84"/>
                  </a:lnTo>
                  <a:lnTo>
                    <a:pt x="41" y="94"/>
                  </a:lnTo>
                  <a:lnTo>
                    <a:pt x="34" y="105"/>
                  </a:lnTo>
                  <a:lnTo>
                    <a:pt x="29" y="117"/>
                  </a:lnTo>
                  <a:lnTo>
                    <a:pt x="24" y="129"/>
                  </a:lnTo>
                  <a:lnTo>
                    <a:pt x="20" y="142"/>
                  </a:lnTo>
                  <a:lnTo>
                    <a:pt x="16" y="154"/>
                  </a:lnTo>
                  <a:lnTo>
                    <a:pt x="13" y="167"/>
                  </a:lnTo>
                  <a:lnTo>
                    <a:pt x="10" y="181"/>
                  </a:lnTo>
                  <a:lnTo>
                    <a:pt x="7" y="194"/>
                  </a:lnTo>
                  <a:lnTo>
                    <a:pt x="3" y="223"/>
                  </a:lnTo>
                  <a:lnTo>
                    <a:pt x="1" y="253"/>
                  </a:lnTo>
                  <a:lnTo>
                    <a:pt x="0" y="284"/>
                  </a:lnTo>
                  <a:lnTo>
                    <a:pt x="0" y="315"/>
                  </a:lnTo>
                  <a:lnTo>
                    <a:pt x="0" y="351"/>
                  </a:lnTo>
                  <a:lnTo>
                    <a:pt x="1" y="385"/>
                  </a:lnTo>
                  <a:lnTo>
                    <a:pt x="4" y="418"/>
                  </a:lnTo>
                  <a:lnTo>
                    <a:pt x="7" y="449"/>
                  </a:lnTo>
                  <a:lnTo>
                    <a:pt x="11" y="463"/>
                  </a:lnTo>
                  <a:lnTo>
                    <a:pt x="14" y="478"/>
                  </a:lnTo>
                  <a:lnTo>
                    <a:pt x="17" y="491"/>
                  </a:lnTo>
                  <a:lnTo>
                    <a:pt x="21" y="505"/>
                  </a:lnTo>
                  <a:lnTo>
                    <a:pt x="25" y="518"/>
                  </a:lnTo>
                  <a:lnTo>
                    <a:pt x="30" y="530"/>
                  </a:lnTo>
                  <a:lnTo>
                    <a:pt x="36" y="542"/>
                  </a:lnTo>
                  <a:lnTo>
                    <a:pt x="43" y="553"/>
                  </a:lnTo>
                  <a:lnTo>
                    <a:pt x="50" y="563"/>
                  </a:lnTo>
                  <a:lnTo>
                    <a:pt x="57" y="574"/>
                  </a:lnTo>
                  <a:lnTo>
                    <a:pt x="65" y="583"/>
                  </a:lnTo>
                  <a:lnTo>
                    <a:pt x="75" y="592"/>
                  </a:lnTo>
                  <a:lnTo>
                    <a:pt x="85" y="601"/>
                  </a:lnTo>
                  <a:lnTo>
                    <a:pt x="95" y="608"/>
                  </a:lnTo>
                  <a:lnTo>
                    <a:pt x="107" y="615"/>
                  </a:lnTo>
                  <a:lnTo>
                    <a:pt x="119" y="621"/>
                  </a:lnTo>
                  <a:lnTo>
                    <a:pt x="133" y="627"/>
                  </a:lnTo>
                  <a:lnTo>
                    <a:pt x="147" y="631"/>
                  </a:lnTo>
                  <a:lnTo>
                    <a:pt x="161" y="636"/>
                  </a:lnTo>
                  <a:lnTo>
                    <a:pt x="178" y="640"/>
                  </a:lnTo>
                  <a:lnTo>
                    <a:pt x="196" y="642"/>
                  </a:lnTo>
                  <a:lnTo>
                    <a:pt x="213" y="644"/>
                  </a:lnTo>
                  <a:lnTo>
                    <a:pt x="233" y="645"/>
                  </a:lnTo>
                  <a:lnTo>
                    <a:pt x="253" y="646"/>
                  </a:lnTo>
                  <a:lnTo>
                    <a:pt x="268" y="646"/>
                  </a:lnTo>
                  <a:lnTo>
                    <a:pt x="283" y="645"/>
                  </a:lnTo>
                  <a:lnTo>
                    <a:pt x="297" y="644"/>
                  </a:lnTo>
                  <a:lnTo>
                    <a:pt x="310" y="642"/>
                  </a:lnTo>
                  <a:lnTo>
                    <a:pt x="324" y="640"/>
                  </a:lnTo>
                  <a:lnTo>
                    <a:pt x="336" y="637"/>
                  </a:lnTo>
                  <a:lnTo>
                    <a:pt x="349" y="634"/>
                  </a:lnTo>
                  <a:lnTo>
                    <a:pt x="360" y="629"/>
                  </a:lnTo>
                  <a:lnTo>
                    <a:pt x="371" y="626"/>
                  </a:lnTo>
                  <a:lnTo>
                    <a:pt x="383" y="621"/>
                  </a:lnTo>
                  <a:lnTo>
                    <a:pt x="393" y="616"/>
                  </a:lnTo>
                  <a:lnTo>
                    <a:pt x="402" y="611"/>
                  </a:lnTo>
                  <a:lnTo>
                    <a:pt x="412" y="606"/>
                  </a:lnTo>
                  <a:lnTo>
                    <a:pt x="421" y="600"/>
                  </a:lnTo>
                  <a:lnTo>
                    <a:pt x="429" y="592"/>
                  </a:lnTo>
                  <a:lnTo>
                    <a:pt x="436" y="585"/>
                  </a:lnTo>
                  <a:lnTo>
                    <a:pt x="445" y="578"/>
                  </a:lnTo>
                  <a:lnTo>
                    <a:pt x="452" y="571"/>
                  </a:lnTo>
                  <a:lnTo>
                    <a:pt x="458" y="562"/>
                  </a:lnTo>
                  <a:lnTo>
                    <a:pt x="464" y="554"/>
                  </a:lnTo>
                  <a:lnTo>
                    <a:pt x="470" y="545"/>
                  </a:lnTo>
                  <a:lnTo>
                    <a:pt x="476" y="536"/>
                  </a:lnTo>
                  <a:lnTo>
                    <a:pt x="481" y="526"/>
                  </a:lnTo>
                  <a:lnTo>
                    <a:pt x="485" y="516"/>
                  </a:lnTo>
                  <a:lnTo>
                    <a:pt x="489" y="506"/>
                  </a:lnTo>
                  <a:lnTo>
                    <a:pt x="492" y="495"/>
                  </a:lnTo>
                  <a:lnTo>
                    <a:pt x="495" y="484"/>
                  </a:lnTo>
                  <a:lnTo>
                    <a:pt x="497" y="473"/>
                  </a:lnTo>
                  <a:lnTo>
                    <a:pt x="501" y="449"/>
                  </a:lnTo>
                  <a:lnTo>
                    <a:pt x="504" y="424"/>
                  </a:lnTo>
                  <a:lnTo>
                    <a:pt x="327" y="424"/>
                  </a:lnTo>
                  <a:lnTo>
                    <a:pt x="327" y="444"/>
                  </a:lnTo>
                  <a:lnTo>
                    <a:pt x="325" y="463"/>
                  </a:lnTo>
                  <a:lnTo>
                    <a:pt x="323" y="473"/>
                  </a:lnTo>
                  <a:lnTo>
                    <a:pt x="321" y="482"/>
                  </a:lnTo>
                  <a:lnTo>
                    <a:pt x="318" y="491"/>
                  </a:lnTo>
                  <a:lnTo>
                    <a:pt x="313" y="499"/>
                  </a:lnTo>
                  <a:lnTo>
                    <a:pt x="309" y="507"/>
                  </a:lnTo>
                  <a:lnTo>
                    <a:pt x="304" y="514"/>
                  </a:lnTo>
                  <a:lnTo>
                    <a:pt x="298" y="520"/>
                  </a:lnTo>
                  <a:lnTo>
                    <a:pt x="291" y="525"/>
                  </a:lnTo>
                  <a:lnTo>
                    <a:pt x="283" y="529"/>
                  </a:lnTo>
                  <a:lnTo>
                    <a:pt x="274" y="532"/>
                  </a:lnTo>
                  <a:lnTo>
                    <a:pt x="265" y="535"/>
                  </a:lnTo>
                  <a:lnTo>
                    <a:pt x="253" y="536"/>
                  </a:lnTo>
                  <a:lnTo>
                    <a:pt x="246" y="535"/>
                  </a:lnTo>
                  <a:lnTo>
                    <a:pt x="240" y="533"/>
                  </a:lnTo>
                  <a:lnTo>
                    <a:pt x="234" y="532"/>
                  </a:lnTo>
                  <a:lnTo>
                    <a:pt x="229" y="530"/>
                  </a:lnTo>
                  <a:lnTo>
                    <a:pt x="222" y="527"/>
                  </a:lnTo>
                  <a:lnTo>
                    <a:pt x="218" y="524"/>
                  </a:lnTo>
                  <a:lnTo>
                    <a:pt x="213" y="521"/>
                  </a:lnTo>
                  <a:lnTo>
                    <a:pt x="209" y="517"/>
                  </a:lnTo>
                  <a:lnTo>
                    <a:pt x="202" y="508"/>
                  </a:lnTo>
                  <a:lnTo>
                    <a:pt x="195" y="496"/>
                  </a:lnTo>
                  <a:lnTo>
                    <a:pt x="189" y="484"/>
                  </a:lnTo>
                  <a:lnTo>
                    <a:pt x="185" y="471"/>
                  </a:lnTo>
                  <a:lnTo>
                    <a:pt x="182" y="456"/>
                  </a:lnTo>
                  <a:lnTo>
                    <a:pt x="179" y="442"/>
                  </a:lnTo>
                  <a:lnTo>
                    <a:pt x="178" y="426"/>
                  </a:lnTo>
                  <a:lnTo>
                    <a:pt x="176" y="411"/>
                  </a:lnTo>
                  <a:lnTo>
                    <a:pt x="175" y="380"/>
                  </a:lnTo>
                  <a:lnTo>
                    <a:pt x="175" y="351"/>
                  </a:lnTo>
                  <a:lnTo>
                    <a:pt x="507" y="351"/>
                  </a:lnTo>
                  <a:close/>
                </a:path>
              </a:pathLst>
            </a:custGeom>
            <a:solidFill>
              <a:srgbClr val="FFFFFF"/>
            </a:solidFill>
            <a:ln w="9525">
              <a:noFill/>
              <a:round/>
              <a:headEnd/>
              <a:tailEnd/>
            </a:ln>
          </p:spPr>
          <p:txBody>
            <a:bodyPr/>
            <a:lstStyle/>
            <a:p>
              <a:endParaRPr lang="en-US"/>
            </a:p>
          </p:txBody>
        </p:sp>
        <p:sp>
          <p:nvSpPr>
            <p:cNvPr id="408596" name="Freeform 20"/>
            <p:cNvSpPr>
              <a:spLocks/>
            </p:cNvSpPr>
            <p:nvPr userDrawn="1"/>
          </p:nvSpPr>
          <p:spPr bwMode="auto">
            <a:xfrm>
              <a:off x="3473" y="4128"/>
              <a:ext cx="42" cy="53"/>
            </a:xfrm>
            <a:custGeom>
              <a:avLst/>
              <a:gdLst/>
              <a:ahLst/>
              <a:cxnLst>
                <a:cxn ang="0">
                  <a:pos x="330" y="202"/>
                </a:cxn>
                <a:cxn ang="0">
                  <a:pos x="324" y="165"/>
                </a:cxn>
                <a:cxn ang="0">
                  <a:pos x="312" y="138"/>
                </a:cxn>
                <a:cxn ang="0">
                  <a:pos x="296" y="121"/>
                </a:cxn>
                <a:cxn ang="0">
                  <a:pos x="272" y="113"/>
                </a:cxn>
                <a:cxn ang="0">
                  <a:pos x="240" y="112"/>
                </a:cxn>
                <a:cxn ang="0">
                  <a:pos x="210" y="124"/>
                </a:cxn>
                <a:cxn ang="0">
                  <a:pos x="190" y="149"/>
                </a:cxn>
                <a:cxn ang="0">
                  <a:pos x="179" y="187"/>
                </a:cxn>
                <a:cxn ang="0">
                  <a:pos x="174" y="260"/>
                </a:cxn>
                <a:cxn ang="0">
                  <a:pos x="174" y="369"/>
                </a:cxn>
                <a:cxn ang="0">
                  <a:pos x="179" y="443"/>
                </a:cxn>
                <a:cxn ang="0">
                  <a:pos x="189" y="491"/>
                </a:cxn>
                <a:cxn ang="0">
                  <a:pos x="207" y="520"/>
                </a:cxn>
                <a:cxn ang="0">
                  <a:pos x="232" y="533"/>
                </a:cxn>
                <a:cxn ang="0">
                  <a:pos x="264" y="535"/>
                </a:cxn>
                <a:cxn ang="0">
                  <a:pos x="288" y="526"/>
                </a:cxn>
                <a:cxn ang="0">
                  <a:pos x="308" y="509"/>
                </a:cxn>
                <a:cxn ang="0">
                  <a:pos x="323" y="482"/>
                </a:cxn>
                <a:cxn ang="0">
                  <a:pos x="331" y="447"/>
                </a:cxn>
                <a:cxn ang="0">
                  <a:pos x="333" y="405"/>
                </a:cxn>
                <a:cxn ang="0">
                  <a:pos x="505" y="436"/>
                </a:cxn>
                <a:cxn ang="0">
                  <a:pos x="500" y="477"/>
                </a:cxn>
                <a:cxn ang="0">
                  <a:pos x="490" y="514"/>
                </a:cxn>
                <a:cxn ang="0">
                  <a:pos x="475" y="546"/>
                </a:cxn>
                <a:cxn ang="0">
                  <a:pos x="456" y="573"/>
                </a:cxn>
                <a:cxn ang="0">
                  <a:pos x="433" y="595"/>
                </a:cxn>
                <a:cxn ang="0">
                  <a:pos x="405" y="614"/>
                </a:cxn>
                <a:cxn ang="0">
                  <a:pos x="373" y="628"/>
                </a:cxn>
                <a:cxn ang="0">
                  <a:pos x="337" y="638"/>
                </a:cxn>
                <a:cxn ang="0">
                  <a:pos x="283" y="645"/>
                </a:cxn>
                <a:cxn ang="0">
                  <a:pos x="214" y="644"/>
                </a:cxn>
                <a:cxn ang="0">
                  <a:pos x="161" y="636"/>
                </a:cxn>
                <a:cxn ang="0">
                  <a:pos x="119" y="621"/>
                </a:cxn>
                <a:cxn ang="0">
                  <a:pos x="85" y="601"/>
                </a:cxn>
                <a:cxn ang="0">
                  <a:pos x="57" y="574"/>
                </a:cxn>
                <a:cxn ang="0">
                  <a:pos x="36" y="542"/>
                </a:cxn>
                <a:cxn ang="0">
                  <a:pos x="21" y="505"/>
                </a:cxn>
                <a:cxn ang="0">
                  <a:pos x="10" y="463"/>
                </a:cxn>
                <a:cxn ang="0">
                  <a:pos x="1" y="385"/>
                </a:cxn>
                <a:cxn ang="0">
                  <a:pos x="0" y="284"/>
                </a:cxn>
                <a:cxn ang="0">
                  <a:pos x="7" y="194"/>
                </a:cxn>
                <a:cxn ang="0">
                  <a:pos x="16" y="154"/>
                </a:cxn>
                <a:cxn ang="0">
                  <a:pos x="29" y="117"/>
                </a:cxn>
                <a:cxn ang="0">
                  <a:pos x="48" y="84"/>
                </a:cxn>
                <a:cxn ang="0">
                  <a:pos x="72" y="56"/>
                </a:cxn>
                <a:cxn ang="0">
                  <a:pos x="104" y="32"/>
                </a:cxn>
                <a:cxn ang="0">
                  <a:pos x="145" y="16"/>
                </a:cxn>
                <a:cxn ang="0">
                  <a:pos x="194" y="4"/>
                </a:cxn>
                <a:cxn ang="0">
                  <a:pos x="253" y="0"/>
                </a:cxn>
                <a:cxn ang="0">
                  <a:pos x="336" y="8"/>
                </a:cxn>
                <a:cxn ang="0">
                  <a:pos x="382" y="22"/>
                </a:cxn>
                <a:cxn ang="0">
                  <a:pos x="412" y="37"/>
                </a:cxn>
                <a:cxn ang="0">
                  <a:pos x="439" y="57"/>
                </a:cxn>
                <a:cxn ang="0">
                  <a:pos x="461" y="81"/>
                </a:cxn>
                <a:cxn ang="0">
                  <a:pos x="479" y="109"/>
                </a:cxn>
                <a:cxn ang="0">
                  <a:pos x="492" y="141"/>
                </a:cxn>
                <a:cxn ang="0">
                  <a:pos x="500" y="178"/>
                </a:cxn>
                <a:cxn ang="0">
                  <a:pos x="504" y="219"/>
                </a:cxn>
              </a:cxnLst>
              <a:rect l="0" t="0" r="r" b="b"/>
              <a:pathLst>
                <a:path w="506" h="646">
                  <a:moveTo>
                    <a:pt x="331" y="234"/>
                  </a:moveTo>
                  <a:lnTo>
                    <a:pt x="331" y="218"/>
                  </a:lnTo>
                  <a:lnTo>
                    <a:pt x="330" y="202"/>
                  </a:lnTo>
                  <a:lnTo>
                    <a:pt x="329" y="189"/>
                  </a:lnTo>
                  <a:lnTo>
                    <a:pt x="327" y="177"/>
                  </a:lnTo>
                  <a:lnTo>
                    <a:pt x="324" y="165"/>
                  </a:lnTo>
                  <a:lnTo>
                    <a:pt x="320" y="155"/>
                  </a:lnTo>
                  <a:lnTo>
                    <a:pt x="316" y="146"/>
                  </a:lnTo>
                  <a:lnTo>
                    <a:pt x="312" y="138"/>
                  </a:lnTo>
                  <a:lnTo>
                    <a:pt x="307" y="131"/>
                  </a:lnTo>
                  <a:lnTo>
                    <a:pt x="302" y="126"/>
                  </a:lnTo>
                  <a:lnTo>
                    <a:pt x="296" y="121"/>
                  </a:lnTo>
                  <a:lnTo>
                    <a:pt x="288" y="118"/>
                  </a:lnTo>
                  <a:lnTo>
                    <a:pt x="280" y="115"/>
                  </a:lnTo>
                  <a:lnTo>
                    <a:pt x="272" y="113"/>
                  </a:lnTo>
                  <a:lnTo>
                    <a:pt x="263" y="112"/>
                  </a:lnTo>
                  <a:lnTo>
                    <a:pt x="253" y="112"/>
                  </a:lnTo>
                  <a:lnTo>
                    <a:pt x="240" y="112"/>
                  </a:lnTo>
                  <a:lnTo>
                    <a:pt x="228" y="115"/>
                  </a:lnTo>
                  <a:lnTo>
                    <a:pt x="218" y="118"/>
                  </a:lnTo>
                  <a:lnTo>
                    <a:pt x="210" y="124"/>
                  </a:lnTo>
                  <a:lnTo>
                    <a:pt x="202" y="130"/>
                  </a:lnTo>
                  <a:lnTo>
                    <a:pt x="195" y="138"/>
                  </a:lnTo>
                  <a:lnTo>
                    <a:pt x="190" y="149"/>
                  </a:lnTo>
                  <a:lnTo>
                    <a:pt x="185" y="160"/>
                  </a:lnTo>
                  <a:lnTo>
                    <a:pt x="182" y="172"/>
                  </a:lnTo>
                  <a:lnTo>
                    <a:pt x="179" y="187"/>
                  </a:lnTo>
                  <a:lnTo>
                    <a:pt x="177" y="203"/>
                  </a:lnTo>
                  <a:lnTo>
                    <a:pt x="176" y="221"/>
                  </a:lnTo>
                  <a:lnTo>
                    <a:pt x="174" y="260"/>
                  </a:lnTo>
                  <a:lnTo>
                    <a:pt x="174" y="306"/>
                  </a:lnTo>
                  <a:lnTo>
                    <a:pt x="174" y="340"/>
                  </a:lnTo>
                  <a:lnTo>
                    <a:pt x="174" y="369"/>
                  </a:lnTo>
                  <a:lnTo>
                    <a:pt x="175" y="396"/>
                  </a:lnTo>
                  <a:lnTo>
                    <a:pt x="177" y="421"/>
                  </a:lnTo>
                  <a:lnTo>
                    <a:pt x="179" y="443"/>
                  </a:lnTo>
                  <a:lnTo>
                    <a:pt x="182" y="461"/>
                  </a:lnTo>
                  <a:lnTo>
                    <a:pt x="185" y="478"/>
                  </a:lnTo>
                  <a:lnTo>
                    <a:pt x="189" y="491"/>
                  </a:lnTo>
                  <a:lnTo>
                    <a:pt x="194" y="503"/>
                  </a:lnTo>
                  <a:lnTo>
                    <a:pt x="200" y="512"/>
                  </a:lnTo>
                  <a:lnTo>
                    <a:pt x="207" y="520"/>
                  </a:lnTo>
                  <a:lnTo>
                    <a:pt x="214" y="526"/>
                  </a:lnTo>
                  <a:lnTo>
                    <a:pt x="222" y="530"/>
                  </a:lnTo>
                  <a:lnTo>
                    <a:pt x="232" y="533"/>
                  </a:lnTo>
                  <a:lnTo>
                    <a:pt x="242" y="535"/>
                  </a:lnTo>
                  <a:lnTo>
                    <a:pt x="253" y="536"/>
                  </a:lnTo>
                  <a:lnTo>
                    <a:pt x="264" y="535"/>
                  </a:lnTo>
                  <a:lnTo>
                    <a:pt x="272" y="532"/>
                  </a:lnTo>
                  <a:lnTo>
                    <a:pt x="281" y="530"/>
                  </a:lnTo>
                  <a:lnTo>
                    <a:pt x="288" y="526"/>
                  </a:lnTo>
                  <a:lnTo>
                    <a:pt x="296" y="521"/>
                  </a:lnTo>
                  <a:lnTo>
                    <a:pt x="303" y="515"/>
                  </a:lnTo>
                  <a:lnTo>
                    <a:pt x="308" y="509"/>
                  </a:lnTo>
                  <a:lnTo>
                    <a:pt x="313" y="500"/>
                  </a:lnTo>
                  <a:lnTo>
                    <a:pt x="318" y="491"/>
                  </a:lnTo>
                  <a:lnTo>
                    <a:pt x="323" y="482"/>
                  </a:lnTo>
                  <a:lnTo>
                    <a:pt x="326" y="471"/>
                  </a:lnTo>
                  <a:lnTo>
                    <a:pt x="329" y="459"/>
                  </a:lnTo>
                  <a:lnTo>
                    <a:pt x="331" y="447"/>
                  </a:lnTo>
                  <a:lnTo>
                    <a:pt x="332" y="433"/>
                  </a:lnTo>
                  <a:lnTo>
                    <a:pt x="333" y="420"/>
                  </a:lnTo>
                  <a:lnTo>
                    <a:pt x="333" y="405"/>
                  </a:lnTo>
                  <a:lnTo>
                    <a:pt x="506" y="405"/>
                  </a:lnTo>
                  <a:lnTo>
                    <a:pt x="506" y="420"/>
                  </a:lnTo>
                  <a:lnTo>
                    <a:pt x="505" y="436"/>
                  </a:lnTo>
                  <a:lnTo>
                    <a:pt x="504" y="450"/>
                  </a:lnTo>
                  <a:lnTo>
                    <a:pt x="502" y="463"/>
                  </a:lnTo>
                  <a:lnTo>
                    <a:pt x="500" y="477"/>
                  </a:lnTo>
                  <a:lnTo>
                    <a:pt x="497" y="489"/>
                  </a:lnTo>
                  <a:lnTo>
                    <a:pt x="494" y="502"/>
                  </a:lnTo>
                  <a:lnTo>
                    <a:pt x="490" y="514"/>
                  </a:lnTo>
                  <a:lnTo>
                    <a:pt x="486" y="524"/>
                  </a:lnTo>
                  <a:lnTo>
                    <a:pt x="481" y="536"/>
                  </a:lnTo>
                  <a:lnTo>
                    <a:pt x="475" y="546"/>
                  </a:lnTo>
                  <a:lnTo>
                    <a:pt x="469" y="555"/>
                  </a:lnTo>
                  <a:lnTo>
                    <a:pt x="463" y="564"/>
                  </a:lnTo>
                  <a:lnTo>
                    <a:pt x="456" y="573"/>
                  </a:lnTo>
                  <a:lnTo>
                    <a:pt x="449" y="581"/>
                  </a:lnTo>
                  <a:lnTo>
                    <a:pt x="441" y="588"/>
                  </a:lnTo>
                  <a:lnTo>
                    <a:pt x="433" y="595"/>
                  </a:lnTo>
                  <a:lnTo>
                    <a:pt x="424" y="603"/>
                  </a:lnTo>
                  <a:lnTo>
                    <a:pt x="414" y="608"/>
                  </a:lnTo>
                  <a:lnTo>
                    <a:pt x="405" y="614"/>
                  </a:lnTo>
                  <a:lnTo>
                    <a:pt x="395" y="619"/>
                  </a:lnTo>
                  <a:lnTo>
                    <a:pt x="385" y="624"/>
                  </a:lnTo>
                  <a:lnTo>
                    <a:pt x="373" y="628"/>
                  </a:lnTo>
                  <a:lnTo>
                    <a:pt x="362" y="631"/>
                  </a:lnTo>
                  <a:lnTo>
                    <a:pt x="349" y="636"/>
                  </a:lnTo>
                  <a:lnTo>
                    <a:pt x="337" y="638"/>
                  </a:lnTo>
                  <a:lnTo>
                    <a:pt x="325" y="641"/>
                  </a:lnTo>
                  <a:lnTo>
                    <a:pt x="311" y="642"/>
                  </a:lnTo>
                  <a:lnTo>
                    <a:pt x="283" y="645"/>
                  </a:lnTo>
                  <a:lnTo>
                    <a:pt x="253" y="646"/>
                  </a:lnTo>
                  <a:lnTo>
                    <a:pt x="233" y="645"/>
                  </a:lnTo>
                  <a:lnTo>
                    <a:pt x="214" y="644"/>
                  </a:lnTo>
                  <a:lnTo>
                    <a:pt x="195" y="642"/>
                  </a:lnTo>
                  <a:lnTo>
                    <a:pt x="178" y="640"/>
                  </a:lnTo>
                  <a:lnTo>
                    <a:pt x="161" y="636"/>
                  </a:lnTo>
                  <a:lnTo>
                    <a:pt x="147" y="631"/>
                  </a:lnTo>
                  <a:lnTo>
                    <a:pt x="132" y="627"/>
                  </a:lnTo>
                  <a:lnTo>
                    <a:pt x="119" y="621"/>
                  </a:lnTo>
                  <a:lnTo>
                    <a:pt x="107" y="615"/>
                  </a:lnTo>
                  <a:lnTo>
                    <a:pt x="95" y="608"/>
                  </a:lnTo>
                  <a:lnTo>
                    <a:pt x="85" y="601"/>
                  </a:lnTo>
                  <a:lnTo>
                    <a:pt x="74" y="592"/>
                  </a:lnTo>
                  <a:lnTo>
                    <a:pt x="65" y="583"/>
                  </a:lnTo>
                  <a:lnTo>
                    <a:pt x="57" y="574"/>
                  </a:lnTo>
                  <a:lnTo>
                    <a:pt x="50" y="563"/>
                  </a:lnTo>
                  <a:lnTo>
                    <a:pt x="42" y="553"/>
                  </a:lnTo>
                  <a:lnTo>
                    <a:pt x="36" y="542"/>
                  </a:lnTo>
                  <a:lnTo>
                    <a:pt x="30" y="530"/>
                  </a:lnTo>
                  <a:lnTo>
                    <a:pt x="25" y="518"/>
                  </a:lnTo>
                  <a:lnTo>
                    <a:pt x="21" y="505"/>
                  </a:lnTo>
                  <a:lnTo>
                    <a:pt x="17" y="491"/>
                  </a:lnTo>
                  <a:lnTo>
                    <a:pt x="14" y="478"/>
                  </a:lnTo>
                  <a:lnTo>
                    <a:pt x="10" y="463"/>
                  </a:lnTo>
                  <a:lnTo>
                    <a:pt x="8" y="449"/>
                  </a:lnTo>
                  <a:lnTo>
                    <a:pt x="4" y="418"/>
                  </a:lnTo>
                  <a:lnTo>
                    <a:pt x="1" y="385"/>
                  </a:lnTo>
                  <a:lnTo>
                    <a:pt x="0" y="351"/>
                  </a:lnTo>
                  <a:lnTo>
                    <a:pt x="0" y="315"/>
                  </a:lnTo>
                  <a:lnTo>
                    <a:pt x="0" y="284"/>
                  </a:lnTo>
                  <a:lnTo>
                    <a:pt x="1" y="253"/>
                  </a:lnTo>
                  <a:lnTo>
                    <a:pt x="3" y="223"/>
                  </a:lnTo>
                  <a:lnTo>
                    <a:pt x="7" y="194"/>
                  </a:lnTo>
                  <a:lnTo>
                    <a:pt x="9" y="181"/>
                  </a:lnTo>
                  <a:lnTo>
                    <a:pt x="12" y="167"/>
                  </a:lnTo>
                  <a:lnTo>
                    <a:pt x="16" y="154"/>
                  </a:lnTo>
                  <a:lnTo>
                    <a:pt x="20" y="142"/>
                  </a:lnTo>
                  <a:lnTo>
                    <a:pt x="24" y="129"/>
                  </a:lnTo>
                  <a:lnTo>
                    <a:pt x="29" y="117"/>
                  </a:lnTo>
                  <a:lnTo>
                    <a:pt x="34" y="105"/>
                  </a:lnTo>
                  <a:lnTo>
                    <a:pt x="40" y="94"/>
                  </a:lnTo>
                  <a:lnTo>
                    <a:pt x="48" y="84"/>
                  </a:lnTo>
                  <a:lnTo>
                    <a:pt x="55" y="73"/>
                  </a:lnTo>
                  <a:lnTo>
                    <a:pt x="63" y="64"/>
                  </a:lnTo>
                  <a:lnTo>
                    <a:pt x="72" y="56"/>
                  </a:lnTo>
                  <a:lnTo>
                    <a:pt x="83" y="48"/>
                  </a:lnTo>
                  <a:lnTo>
                    <a:pt x="93" y="39"/>
                  </a:lnTo>
                  <a:lnTo>
                    <a:pt x="104" y="32"/>
                  </a:lnTo>
                  <a:lnTo>
                    <a:pt x="117" y="26"/>
                  </a:lnTo>
                  <a:lnTo>
                    <a:pt x="130" y="20"/>
                  </a:lnTo>
                  <a:lnTo>
                    <a:pt x="145" y="16"/>
                  </a:lnTo>
                  <a:lnTo>
                    <a:pt x="160" y="11"/>
                  </a:lnTo>
                  <a:lnTo>
                    <a:pt x="177" y="7"/>
                  </a:lnTo>
                  <a:lnTo>
                    <a:pt x="194" y="4"/>
                  </a:lnTo>
                  <a:lnTo>
                    <a:pt x="213" y="2"/>
                  </a:lnTo>
                  <a:lnTo>
                    <a:pt x="233" y="1"/>
                  </a:lnTo>
                  <a:lnTo>
                    <a:pt x="253" y="0"/>
                  </a:lnTo>
                  <a:lnTo>
                    <a:pt x="282" y="1"/>
                  </a:lnTo>
                  <a:lnTo>
                    <a:pt x="310" y="4"/>
                  </a:lnTo>
                  <a:lnTo>
                    <a:pt x="336" y="8"/>
                  </a:lnTo>
                  <a:lnTo>
                    <a:pt x="360" y="15"/>
                  </a:lnTo>
                  <a:lnTo>
                    <a:pt x="371" y="18"/>
                  </a:lnTo>
                  <a:lnTo>
                    <a:pt x="382" y="22"/>
                  </a:lnTo>
                  <a:lnTo>
                    <a:pt x="393" y="27"/>
                  </a:lnTo>
                  <a:lnTo>
                    <a:pt x="403" y="32"/>
                  </a:lnTo>
                  <a:lnTo>
                    <a:pt x="412" y="37"/>
                  </a:lnTo>
                  <a:lnTo>
                    <a:pt x="422" y="44"/>
                  </a:lnTo>
                  <a:lnTo>
                    <a:pt x="431" y="50"/>
                  </a:lnTo>
                  <a:lnTo>
                    <a:pt x="439" y="57"/>
                  </a:lnTo>
                  <a:lnTo>
                    <a:pt x="447" y="64"/>
                  </a:lnTo>
                  <a:lnTo>
                    <a:pt x="454" y="71"/>
                  </a:lnTo>
                  <a:lnTo>
                    <a:pt x="461" y="81"/>
                  </a:lnTo>
                  <a:lnTo>
                    <a:pt x="467" y="89"/>
                  </a:lnTo>
                  <a:lnTo>
                    <a:pt x="473" y="98"/>
                  </a:lnTo>
                  <a:lnTo>
                    <a:pt x="479" y="109"/>
                  </a:lnTo>
                  <a:lnTo>
                    <a:pt x="484" y="119"/>
                  </a:lnTo>
                  <a:lnTo>
                    <a:pt x="488" y="129"/>
                  </a:lnTo>
                  <a:lnTo>
                    <a:pt x="492" y="141"/>
                  </a:lnTo>
                  <a:lnTo>
                    <a:pt x="495" y="153"/>
                  </a:lnTo>
                  <a:lnTo>
                    <a:pt x="498" y="165"/>
                  </a:lnTo>
                  <a:lnTo>
                    <a:pt x="500" y="178"/>
                  </a:lnTo>
                  <a:lnTo>
                    <a:pt x="502" y="191"/>
                  </a:lnTo>
                  <a:lnTo>
                    <a:pt x="503" y="204"/>
                  </a:lnTo>
                  <a:lnTo>
                    <a:pt x="504" y="219"/>
                  </a:lnTo>
                  <a:lnTo>
                    <a:pt x="504" y="234"/>
                  </a:lnTo>
                  <a:lnTo>
                    <a:pt x="331" y="234"/>
                  </a:lnTo>
                  <a:close/>
                </a:path>
              </a:pathLst>
            </a:custGeom>
            <a:solidFill>
              <a:srgbClr val="FFFFFF"/>
            </a:solidFill>
            <a:ln w="9525">
              <a:noFill/>
              <a:round/>
              <a:headEnd/>
              <a:tailEnd/>
            </a:ln>
          </p:spPr>
          <p:txBody>
            <a:bodyPr/>
            <a:lstStyle/>
            <a:p>
              <a:endParaRPr lang="en-US"/>
            </a:p>
          </p:txBody>
        </p:sp>
        <p:sp>
          <p:nvSpPr>
            <p:cNvPr id="408597" name="Freeform 21"/>
            <p:cNvSpPr>
              <a:spLocks/>
            </p:cNvSpPr>
            <p:nvPr userDrawn="1"/>
          </p:nvSpPr>
          <p:spPr bwMode="auto">
            <a:xfrm>
              <a:off x="3526" y="4107"/>
              <a:ext cx="39" cy="73"/>
            </a:xfrm>
            <a:custGeom>
              <a:avLst/>
              <a:gdLst/>
              <a:ahLst/>
              <a:cxnLst>
                <a:cxn ang="0">
                  <a:pos x="304" y="458"/>
                </a:cxn>
                <a:cxn ang="0">
                  <a:pos x="301" y="420"/>
                </a:cxn>
                <a:cxn ang="0">
                  <a:pos x="298" y="404"/>
                </a:cxn>
                <a:cxn ang="0">
                  <a:pos x="292" y="389"/>
                </a:cxn>
                <a:cxn ang="0">
                  <a:pos x="284" y="377"/>
                </a:cxn>
                <a:cxn ang="0">
                  <a:pos x="272" y="368"/>
                </a:cxn>
                <a:cxn ang="0">
                  <a:pos x="258" y="363"/>
                </a:cxn>
                <a:cxn ang="0">
                  <a:pos x="239" y="361"/>
                </a:cxn>
                <a:cxn ang="0">
                  <a:pos x="220" y="363"/>
                </a:cxn>
                <a:cxn ang="0">
                  <a:pos x="205" y="368"/>
                </a:cxn>
                <a:cxn ang="0">
                  <a:pos x="194" y="377"/>
                </a:cxn>
                <a:cxn ang="0">
                  <a:pos x="185" y="389"/>
                </a:cxn>
                <a:cxn ang="0">
                  <a:pos x="179" y="404"/>
                </a:cxn>
                <a:cxn ang="0">
                  <a:pos x="176" y="420"/>
                </a:cxn>
                <a:cxn ang="0">
                  <a:pos x="173" y="458"/>
                </a:cxn>
                <a:cxn ang="0">
                  <a:pos x="0" y="887"/>
                </a:cxn>
                <a:cxn ang="0">
                  <a:pos x="173" y="0"/>
                </a:cxn>
                <a:cxn ang="0">
                  <a:pos x="176" y="329"/>
                </a:cxn>
                <a:cxn ang="0">
                  <a:pos x="190" y="309"/>
                </a:cxn>
                <a:cxn ang="0">
                  <a:pos x="204" y="293"/>
                </a:cxn>
                <a:cxn ang="0">
                  <a:pos x="221" y="281"/>
                </a:cxn>
                <a:cxn ang="0">
                  <a:pos x="237" y="271"/>
                </a:cxn>
                <a:cxn ang="0">
                  <a:pos x="257" y="264"/>
                </a:cxn>
                <a:cxn ang="0">
                  <a:pos x="277" y="257"/>
                </a:cxn>
                <a:cxn ang="0">
                  <a:pos x="299" y="254"/>
                </a:cxn>
                <a:cxn ang="0">
                  <a:pos x="323" y="253"/>
                </a:cxn>
                <a:cxn ang="0">
                  <a:pos x="353" y="256"/>
                </a:cxn>
                <a:cxn ang="0">
                  <a:pos x="382" y="263"/>
                </a:cxn>
                <a:cxn ang="0">
                  <a:pos x="408" y="274"/>
                </a:cxn>
                <a:cxn ang="0">
                  <a:pos x="430" y="289"/>
                </a:cxn>
                <a:cxn ang="0">
                  <a:pos x="450" y="308"/>
                </a:cxn>
                <a:cxn ang="0">
                  <a:pos x="465" y="332"/>
                </a:cxn>
                <a:cxn ang="0">
                  <a:pos x="474" y="358"/>
                </a:cxn>
                <a:cxn ang="0">
                  <a:pos x="478" y="388"/>
                </a:cxn>
                <a:cxn ang="0">
                  <a:pos x="304" y="887"/>
                </a:cxn>
              </a:cxnLst>
              <a:rect l="0" t="0" r="r" b="b"/>
              <a:pathLst>
                <a:path w="478" h="887">
                  <a:moveTo>
                    <a:pt x="304" y="887"/>
                  </a:moveTo>
                  <a:lnTo>
                    <a:pt x="304" y="458"/>
                  </a:lnTo>
                  <a:lnTo>
                    <a:pt x="303" y="439"/>
                  </a:lnTo>
                  <a:lnTo>
                    <a:pt x="301" y="420"/>
                  </a:lnTo>
                  <a:lnTo>
                    <a:pt x="300" y="412"/>
                  </a:lnTo>
                  <a:lnTo>
                    <a:pt x="298" y="404"/>
                  </a:lnTo>
                  <a:lnTo>
                    <a:pt x="295" y="396"/>
                  </a:lnTo>
                  <a:lnTo>
                    <a:pt x="292" y="389"/>
                  </a:lnTo>
                  <a:lnTo>
                    <a:pt x="288" y="383"/>
                  </a:lnTo>
                  <a:lnTo>
                    <a:pt x="284" y="377"/>
                  </a:lnTo>
                  <a:lnTo>
                    <a:pt x="279" y="372"/>
                  </a:lnTo>
                  <a:lnTo>
                    <a:pt x="272" y="368"/>
                  </a:lnTo>
                  <a:lnTo>
                    <a:pt x="265" y="365"/>
                  </a:lnTo>
                  <a:lnTo>
                    <a:pt x="258" y="363"/>
                  </a:lnTo>
                  <a:lnTo>
                    <a:pt x="249" y="362"/>
                  </a:lnTo>
                  <a:lnTo>
                    <a:pt x="239" y="361"/>
                  </a:lnTo>
                  <a:lnTo>
                    <a:pt x="229" y="362"/>
                  </a:lnTo>
                  <a:lnTo>
                    <a:pt x="220" y="363"/>
                  </a:lnTo>
                  <a:lnTo>
                    <a:pt x="212" y="365"/>
                  </a:lnTo>
                  <a:lnTo>
                    <a:pt x="205" y="368"/>
                  </a:lnTo>
                  <a:lnTo>
                    <a:pt x="199" y="372"/>
                  </a:lnTo>
                  <a:lnTo>
                    <a:pt x="194" y="377"/>
                  </a:lnTo>
                  <a:lnTo>
                    <a:pt x="190" y="383"/>
                  </a:lnTo>
                  <a:lnTo>
                    <a:pt x="185" y="389"/>
                  </a:lnTo>
                  <a:lnTo>
                    <a:pt x="182" y="396"/>
                  </a:lnTo>
                  <a:lnTo>
                    <a:pt x="179" y="404"/>
                  </a:lnTo>
                  <a:lnTo>
                    <a:pt x="177" y="412"/>
                  </a:lnTo>
                  <a:lnTo>
                    <a:pt x="176" y="420"/>
                  </a:lnTo>
                  <a:lnTo>
                    <a:pt x="174" y="439"/>
                  </a:lnTo>
                  <a:lnTo>
                    <a:pt x="173" y="458"/>
                  </a:lnTo>
                  <a:lnTo>
                    <a:pt x="173" y="887"/>
                  </a:lnTo>
                  <a:lnTo>
                    <a:pt x="0" y="887"/>
                  </a:lnTo>
                  <a:lnTo>
                    <a:pt x="0" y="0"/>
                  </a:lnTo>
                  <a:lnTo>
                    <a:pt x="173" y="0"/>
                  </a:lnTo>
                  <a:lnTo>
                    <a:pt x="173" y="329"/>
                  </a:lnTo>
                  <a:lnTo>
                    <a:pt x="176" y="329"/>
                  </a:lnTo>
                  <a:lnTo>
                    <a:pt x="182" y="318"/>
                  </a:lnTo>
                  <a:lnTo>
                    <a:pt x="190" y="309"/>
                  </a:lnTo>
                  <a:lnTo>
                    <a:pt x="197" y="301"/>
                  </a:lnTo>
                  <a:lnTo>
                    <a:pt x="204" y="293"/>
                  </a:lnTo>
                  <a:lnTo>
                    <a:pt x="212" y="286"/>
                  </a:lnTo>
                  <a:lnTo>
                    <a:pt x="221" y="281"/>
                  </a:lnTo>
                  <a:lnTo>
                    <a:pt x="229" y="276"/>
                  </a:lnTo>
                  <a:lnTo>
                    <a:pt x="237" y="271"/>
                  </a:lnTo>
                  <a:lnTo>
                    <a:pt x="248" y="267"/>
                  </a:lnTo>
                  <a:lnTo>
                    <a:pt x="257" y="264"/>
                  </a:lnTo>
                  <a:lnTo>
                    <a:pt x="267" y="260"/>
                  </a:lnTo>
                  <a:lnTo>
                    <a:pt x="277" y="257"/>
                  </a:lnTo>
                  <a:lnTo>
                    <a:pt x="288" y="256"/>
                  </a:lnTo>
                  <a:lnTo>
                    <a:pt x="299" y="254"/>
                  </a:lnTo>
                  <a:lnTo>
                    <a:pt x="311" y="254"/>
                  </a:lnTo>
                  <a:lnTo>
                    <a:pt x="323" y="253"/>
                  </a:lnTo>
                  <a:lnTo>
                    <a:pt x="337" y="254"/>
                  </a:lnTo>
                  <a:lnTo>
                    <a:pt x="353" y="256"/>
                  </a:lnTo>
                  <a:lnTo>
                    <a:pt x="367" y="258"/>
                  </a:lnTo>
                  <a:lnTo>
                    <a:pt x="382" y="263"/>
                  </a:lnTo>
                  <a:lnTo>
                    <a:pt x="395" y="268"/>
                  </a:lnTo>
                  <a:lnTo>
                    <a:pt x="408" y="274"/>
                  </a:lnTo>
                  <a:lnTo>
                    <a:pt x="420" y="281"/>
                  </a:lnTo>
                  <a:lnTo>
                    <a:pt x="430" y="289"/>
                  </a:lnTo>
                  <a:lnTo>
                    <a:pt x="441" y="299"/>
                  </a:lnTo>
                  <a:lnTo>
                    <a:pt x="450" y="308"/>
                  </a:lnTo>
                  <a:lnTo>
                    <a:pt x="458" y="319"/>
                  </a:lnTo>
                  <a:lnTo>
                    <a:pt x="465" y="332"/>
                  </a:lnTo>
                  <a:lnTo>
                    <a:pt x="471" y="344"/>
                  </a:lnTo>
                  <a:lnTo>
                    <a:pt x="474" y="358"/>
                  </a:lnTo>
                  <a:lnTo>
                    <a:pt x="477" y="373"/>
                  </a:lnTo>
                  <a:lnTo>
                    <a:pt x="478" y="388"/>
                  </a:lnTo>
                  <a:lnTo>
                    <a:pt x="478" y="887"/>
                  </a:lnTo>
                  <a:lnTo>
                    <a:pt x="304" y="887"/>
                  </a:lnTo>
                  <a:close/>
                </a:path>
              </a:pathLst>
            </a:custGeom>
            <a:solidFill>
              <a:srgbClr val="FFFFFF"/>
            </a:solidFill>
            <a:ln w="9525">
              <a:noFill/>
              <a:round/>
              <a:headEnd/>
              <a:tailEnd/>
            </a:ln>
          </p:spPr>
          <p:txBody>
            <a:bodyPr/>
            <a:lstStyle/>
            <a:p>
              <a:endParaRPr lang="en-US"/>
            </a:p>
          </p:txBody>
        </p:sp>
        <p:sp>
          <p:nvSpPr>
            <p:cNvPr id="408598" name="Freeform 22"/>
            <p:cNvSpPr>
              <a:spLocks/>
            </p:cNvSpPr>
            <p:nvPr userDrawn="1"/>
          </p:nvSpPr>
          <p:spPr bwMode="auto">
            <a:xfrm>
              <a:off x="3577" y="4128"/>
              <a:ext cx="40" cy="52"/>
            </a:xfrm>
            <a:custGeom>
              <a:avLst/>
              <a:gdLst/>
              <a:ahLst/>
              <a:cxnLst>
                <a:cxn ang="0">
                  <a:pos x="176" y="76"/>
                </a:cxn>
                <a:cxn ang="0">
                  <a:pos x="191" y="56"/>
                </a:cxn>
                <a:cxn ang="0">
                  <a:pos x="205" y="40"/>
                </a:cxn>
                <a:cxn ang="0">
                  <a:pos x="221" y="28"/>
                </a:cxn>
                <a:cxn ang="0">
                  <a:pos x="238" y="18"/>
                </a:cxn>
                <a:cxn ang="0">
                  <a:pos x="257" y="11"/>
                </a:cxn>
                <a:cxn ang="0">
                  <a:pos x="277" y="4"/>
                </a:cxn>
                <a:cxn ang="0">
                  <a:pos x="300" y="1"/>
                </a:cxn>
                <a:cxn ang="0">
                  <a:pos x="323" y="0"/>
                </a:cxn>
                <a:cxn ang="0">
                  <a:pos x="353" y="3"/>
                </a:cxn>
                <a:cxn ang="0">
                  <a:pos x="382" y="10"/>
                </a:cxn>
                <a:cxn ang="0">
                  <a:pos x="409" y="21"/>
                </a:cxn>
                <a:cxn ang="0">
                  <a:pos x="431" y="36"/>
                </a:cxn>
                <a:cxn ang="0">
                  <a:pos x="451" y="55"/>
                </a:cxn>
                <a:cxn ang="0">
                  <a:pos x="466" y="79"/>
                </a:cxn>
                <a:cxn ang="0">
                  <a:pos x="475" y="105"/>
                </a:cxn>
                <a:cxn ang="0">
                  <a:pos x="478" y="135"/>
                </a:cxn>
                <a:cxn ang="0">
                  <a:pos x="304" y="634"/>
                </a:cxn>
                <a:cxn ang="0">
                  <a:pos x="304" y="186"/>
                </a:cxn>
                <a:cxn ang="0">
                  <a:pos x="300" y="159"/>
                </a:cxn>
                <a:cxn ang="0">
                  <a:pos x="296" y="143"/>
                </a:cxn>
                <a:cxn ang="0">
                  <a:pos x="289" y="130"/>
                </a:cxn>
                <a:cxn ang="0">
                  <a:pos x="279" y="119"/>
                </a:cxn>
                <a:cxn ang="0">
                  <a:pos x="266" y="112"/>
                </a:cxn>
                <a:cxn ang="0">
                  <a:pos x="250" y="109"/>
                </a:cxn>
                <a:cxn ang="0">
                  <a:pos x="230" y="109"/>
                </a:cxn>
                <a:cxn ang="0">
                  <a:pos x="212" y="112"/>
                </a:cxn>
                <a:cxn ang="0">
                  <a:pos x="200" y="119"/>
                </a:cxn>
                <a:cxn ang="0">
                  <a:pos x="190" y="130"/>
                </a:cxn>
                <a:cxn ang="0">
                  <a:pos x="182" y="143"/>
                </a:cxn>
                <a:cxn ang="0">
                  <a:pos x="178" y="159"/>
                </a:cxn>
                <a:cxn ang="0">
                  <a:pos x="175" y="186"/>
                </a:cxn>
                <a:cxn ang="0">
                  <a:pos x="174" y="634"/>
                </a:cxn>
                <a:cxn ang="0">
                  <a:pos x="0" y="13"/>
                </a:cxn>
                <a:cxn ang="0">
                  <a:pos x="174" y="76"/>
                </a:cxn>
              </a:cxnLst>
              <a:rect l="0" t="0" r="r" b="b"/>
              <a:pathLst>
                <a:path w="478" h="634">
                  <a:moveTo>
                    <a:pt x="174" y="76"/>
                  </a:moveTo>
                  <a:lnTo>
                    <a:pt x="176" y="76"/>
                  </a:lnTo>
                  <a:lnTo>
                    <a:pt x="183" y="65"/>
                  </a:lnTo>
                  <a:lnTo>
                    <a:pt x="191" y="56"/>
                  </a:lnTo>
                  <a:lnTo>
                    <a:pt x="198" y="48"/>
                  </a:lnTo>
                  <a:lnTo>
                    <a:pt x="205" y="40"/>
                  </a:lnTo>
                  <a:lnTo>
                    <a:pt x="213" y="33"/>
                  </a:lnTo>
                  <a:lnTo>
                    <a:pt x="221" y="28"/>
                  </a:lnTo>
                  <a:lnTo>
                    <a:pt x="230" y="23"/>
                  </a:lnTo>
                  <a:lnTo>
                    <a:pt x="238" y="18"/>
                  </a:lnTo>
                  <a:lnTo>
                    <a:pt x="247" y="14"/>
                  </a:lnTo>
                  <a:lnTo>
                    <a:pt x="257" y="11"/>
                  </a:lnTo>
                  <a:lnTo>
                    <a:pt x="267" y="7"/>
                  </a:lnTo>
                  <a:lnTo>
                    <a:pt x="277" y="4"/>
                  </a:lnTo>
                  <a:lnTo>
                    <a:pt x="289" y="3"/>
                  </a:lnTo>
                  <a:lnTo>
                    <a:pt x="300" y="1"/>
                  </a:lnTo>
                  <a:lnTo>
                    <a:pt x="312" y="1"/>
                  </a:lnTo>
                  <a:lnTo>
                    <a:pt x="323" y="0"/>
                  </a:lnTo>
                  <a:lnTo>
                    <a:pt x="338" y="1"/>
                  </a:lnTo>
                  <a:lnTo>
                    <a:pt x="353" y="3"/>
                  </a:lnTo>
                  <a:lnTo>
                    <a:pt x="368" y="5"/>
                  </a:lnTo>
                  <a:lnTo>
                    <a:pt x="382" y="10"/>
                  </a:lnTo>
                  <a:lnTo>
                    <a:pt x="395" y="15"/>
                  </a:lnTo>
                  <a:lnTo>
                    <a:pt x="409" y="21"/>
                  </a:lnTo>
                  <a:lnTo>
                    <a:pt x="420" y="28"/>
                  </a:lnTo>
                  <a:lnTo>
                    <a:pt x="431" y="36"/>
                  </a:lnTo>
                  <a:lnTo>
                    <a:pt x="442" y="46"/>
                  </a:lnTo>
                  <a:lnTo>
                    <a:pt x="451" y="55"/>
                  </a:lnTo>
                  <a:lnTo>
                    <a:pt x="458" y="66"/>
                  </a:lnTo>
                  <a:lnTo>
                    <a:pt x="466" y="79"/>
                  </a:lnTo>
                  <a:lnTo>
                    <a:pt x="471" y="91"/>
                  </a:lnTo>
                  <a:lnTo>
                    <a:pt x="475" y="105"/>
                  </a:lnTo>
                  <a:lnTo>
                    <a:pt x="477" y="120"/>
                  </a:lnTo>
                  <a:lnTo>
                    <a:pt x="478" y="135"/>
                  </a:lnTo>
                  <a:lnTo>
                    <a:pt x="478" y="634"/>
                  </a:lnTo>
                  <a:lnTo>
                    <a:pt x="304" y="634"/>
                  </a:lnTo>
                  <a:lnTo>
                    <a:pt x="304" y="205"/>
                  </a:lnTo>
                  <a:lnTo>
                    <a:pt x="304" y="186"/>
                  </a:lnTo>
                  <a:lnTo>
                    <a:pt x="302" y="167"/>
                  </a:lnTo>
                  <a:lnTo>
                    <a:pt x="300" y="159"/>
                  </a:lnTo>
                  <a:lnTo>
                    <a:pt x="298" y="151"/>
                  </a:lnTo>
                  <a:lnTo>
                    <a:pt x="296" y="143"/>
                  </a:lnTo>
                  <a:lnTo>
                    <a:pt x="293" y="136"/>
                  </a:lnTo>
                  <a:lnTo>
                    <a:pt x="289" y="130"/>
                  </a:lnTo>
                  <a:lnTo>
                    <a:pt x="285" y="124"/>
                  </a:lnTo>
                  <a:lnTo>
                    <a:pt x="279" y="119"/>
                  </a:lnTo>
                  <a:lnTo>
                    <a:pt x="273" y="115"/>
                  </a:lnTo>
                  <a:lnTo>
                    <a:pt x="266" y="112"/>
                  </a:lnTo>
                  <a:lnTo>
                    <a:pt x="258" y="110"/>
                  </a:lnTo>
                  <a:lnTo>
                    <a:pt x="250" y="109"/>
                  </a:lnTo>
                  <a:lnTo>
                    <a:pt x="239" y="108"/>
                  </a:lnTo>
                  <a:lnTo>
                    <a:pt x="230" y="109"/>
                  </a:lnTo>
                  <a:lnTo>
                    <a:pt x="221" y="110"/>
                  </a:lnTo>
                  <a:lnTo>
                    <a:pt x="212" y="112"/>
                  </a:lnTo>
                  <a:lnTo>
                    <a:pt x="206" y="115"/>
                  </a:lnTo>
                  <a:lnTo>
                    <a:pt x="200" y="119"/>
                  </a:lnTo>
                  <a:lnTo>
                    <a:pt x="195" y="124"/>
                  </a:lnTo>
                  <a:lnTo>
                    <a:pt x="190" y="130"/>
                  </a:lnTo>
                  <a:lnTo>
                    <a:pt x="185" y="136"/>
                  </a:lnTo>
                  <a:lnTo>
                    <a:pt x="182" y="143"/>
                  </a:lnTo>
                  <a:lnTo>
                    <a:pt x="180" y="151"/>
                  </a:lnTo>
                  <a:lnTo>
                    <a:pt x="178" y="159"/>
                  </a:lnTo>
                  <a:lnTo>
                    <a:pt x="176" y="167"/>
                  </a:lnTo>
                  <a:lnTo>
                    <a:pt x="175" y="186"/>
                  </a:lnTo>
                  <a:lnTo>
                    <a:pt x="174" y="205"/>
                  </a:lnTo>
                  <a:lnTo>
                    <a:pt x="174" y="634"/>
                  </a:lnTo>
                  <a:lnTo>
                    <a:pt x="0" y="634"/>
                  </a:lnTo>
                  <a:lnTo>
                    <a:pt x="0" y="13"/>
                  </a:lnTo>
                  <a:lnTo>
                    <a:pt x="174" y="13"/>
                  </a:lnTo>
                  <a:lnTo>
                    <a:pt x="174" y="76"/>
                  </a:lnTo>
                  <a:close/>
                </a:path>
              </a:pathLst>
            </a:custGeom>
            <a:solidFill>
              <a:srgbClr val="FFFFFF"/>
            </a:solidFill>
            <a:ln w="9525">
              <a:noFill/>
              <a:round/>
              <a:headEnd/>
              <a:tailEnd/>
            </a:ln>
          </p:spPr>
          <p:txBody>
            <a:bodyPr/>
            <a:lstStyle/>
            <a:p>
              <a:endParaRPr lang="en-US"/>
            </a:p>
          </p:txBody>
        </p:sp>
        <p:sp>
          <p:nvSpPr>
            <p:cNvPr id="408599" name="Freeform 23"/>
            <p:cNvSpPr>
              <a:spLocks noEditPoints="1"/>
            </p:cNvSpPr>
            <p:nvPr userDrawn="1"/>
          </p:nvSpPr>
          <p:spPr bwMode="auto">
            <a:xfrm>
              <a:off x="3627" y="4128"/>
              <a:ext cx="42" cy="53"/>
            </a:xfrm>
            <a:custGeom>
              <a:avLst/>
              <a:gdLst/>
              <a:ahLst/>
              <a:cxnLst>
                <a:cxn ang="0">
                  <a:pos x="232" y="533"/>
                </a:cxn>
                <a:cxn ang="0">
                  <a:pos x="207" y="520"/>
                </a:cxn>
                <a:cxn ang="0">
                  <a:pos x="190" y="491"/>
                </a:cxn>
                <a:cxn ang="0">
                  <a:pos x="180" y="443"/>
                </a:cxn>
                <a:cxn ang="0">
                  <a:pos x="175" y="369"/>
                </a:cxn>
                <a:cxn ang="0">
                  <a:pos x="175" y="260"/>
                </a:cxn>
                <a:cxn ang="0">
                  <a:pos x="180" y="187"/>
                </a:cxn>
                <a:cxn ang="0">
                  <a:pos x="191" y="149"/>
                </a:cxn>
                <a:cxn ang="0">
                  <a:pos x="211" y="124"/>
                </a:cxn>
                <a:cxn ang="0">
                  <a:pos x="241" y="112"/>
                </a:cxn>
                <a:cxn ang="0">
                  <a:pos x="279" y="115"/>
                </a:cxn>
                <a:cxn ang="0">
                  <a:pos x="305" y="130"/>
                </a:cxn>
                <a:cxn ang="0">
                  <a:pos x="321" y="160"/>
                </a:cxn>
                <a:cxn ang="0">
                  <a:pos x="331" y="203"/>
                </a:cxn>
                <a:cxn ang="0">
                  <a:pos x="334" y="306"/>
                </a:cxn>
                <a:cxn ang="0">
                  <a:pos x="332" y="396"/>
                </a:cxn>
                <a:cxn ang="0">
                  <a:pos x="325" y="461"/>
                </a:cxn>
                <a:cxn ang="0">
                  <a:pos x="313" y="503"/>
                </a:cxn>
                <a:cxn ang="0">
                  <a:pos x="293" y="526"/>
                </a:cxn>
                <a:cxn ang="0">
                  <a:pos x="266" y="535"/>
                </a:cxn>
                <a:cxn ang="0">
                  <a:pos x="275" y="645"/>
                </a:cxn>
                <a:cxn ang="0">
                  <a:pos x="330" y="640"/>
                </a:cxn>
                <a:cxn ang="0">
                  <a:pos x="375" y="627"/>
                </a:cxn>
                <a:cxn ang="0">
                  <a:pos x="412" y="608"/>
                </a:cxn>
                <a:cxn ang="0">
                  <a:pos x="441" y="583"/>
                </a:cxn>
                <a:cxn ang="0">
                  <a:pos x="465" y="553"/>
                </a:cxn>
                <a:cxn ang="0">
                  <a:pos x="482" y="518"/>
                </a:cxn>
                <a:cxn ang="0">
                  <a:pos x="494" y="478"/>
                </a:cxn>
                <a:cxn ang="0">
                  <a:pos x="503" y="418"/>
                </a:cxn>
                <a:cxn ang="0">
                  <a:pos x="507" y="315"/>
                </a:cxn>
                <a:cxn ang="0">
                  <a:pos x="503" y="223"/>
                </a:cxn>
                <a:cxn ang="0">
                  <a:pos x="495" y="167"/>
                </a:cxn>
                <a:cxn ang="0">
                  <a:pos x="484" y="129"/>
                </a:cxn>
                <a:cxn ang="0">
                  <a:pos x="466" y="94"/>
                </a:cxn>
                <a:cxn ang="0">
                  <a:pos x="443" y="64"/>
                </a:cxn>
                <a:cxn ang="0">
                  <a:pos x="414" y="39"/>
                </a:cxn>
                <a:cxn ang="0">
                  <a:pos x="376" y="20"/>
                </a:cxn>
                <a:cxn ang="0">
                  <a:pos x="331" y="7"/>
                </a:cxn>
                <a:cxn ang="0">
                  <a:pos x="275" y="1"/>
                </a:cxn>
                <a:cxn ang="0">
                  <a:pos x="213" y="2"/>
                </a:cxn>
                <a:cxn ang="0">
                  <a:pos x="161" y="11"/>
                </a:cxn>
                <a:cxn ang="0">
                  <a:pos x="118" y="26"/>
                </a:cxn>
                <a:cxn ang="0">
                  <a:pos x="83" y="48"/>
                </a:cxn>
                <a:cxn ang="0">
                  <a:pos x="56" y="73"/>
                </a:cxn>
                <a:cxn ang="0">
                  <a:pos x="35" y="105"/>
                </a:cxn>
                <a:cxn ang="0">
                  <a:pos x="20" y="142"/>
                </a:cxn>
                <a:cxn ang="0">
                  <a:pos x="10" y="181"/>
                </a:cxn>
                <a:cxn ang="0">
                  <a:pos x="2" y="253"/>
                </a:cxn>
                <a:cxn ang="0">
                  <a:pos x="1" y="351"/>
                </a:cxn>
                <a:cxn ang="0">
                  <a:pos x="8" y="449"/>
                </a:cxn>
                <a:cxn ang="0">
                  <a:pos x="17" y="491"/>
                </a:cxn>
                <a:cxn ang="0">
                  <a:pos x="31" y="530"/>
                </a:cxn>
                <a:cxn ang="0">
                  <a:pos x="50" y="563"/>
                </a:cxn>
                <a:cxn ang="0">
                  <a:pos x="75" y="592"/>
                </a:cxn>
                <a:cxn ang="0">
                  <a:pos x="107" y="615"/>
                </a:cxn>
                <a:cxn ang="0">
                  <a:pos x="148" y="631"/>
                </a:cxn>
                <a:cxn ang="0">
                  <a:pos x="196" y="642"/>
                </a:cxn>
                <a:cxn ang="0">
                  <a:pos x="254" y="646"/>
                </a:cxn>
              </a:cxnLst>
              <a:rect l="0" t="0" r="r" b="b"/>
              <a:pathLst>
                <a:path w="507" h="646">
                  <a:moveTo>
                    <a:pt x="254" y="536"/>
                  </a:moveTo>
                  <a:lnTo>
                    <a:pt x="243" y="535"/>
                  </a:lnTo>
                  <a:lnTo>
                    <a:pt x="232" y="533"/>
                  </a:lnTo>
                  <a:lnTo>
                    <a:pt x="223" y="530"/>
                  </a:lnTo>
                  <a:lnTo>
                    <a:pt x="215" y="526"/>
                  </a:lnTo>
                  <a:lnTo>
                    <a:pt x="207" y="520"/>
                  </a:lnTo>
                  <a:lnTo>
                    <a:pt x="200" y="512"/>
                  </a:lnTo>
                  <a:lnTo>
                    <a:pt x="195" y="503"/>
                  </a:lnTo>
                  <a:lnTo>
                    <a:pt x="190" y="491"/>
                  </a:lnTo>
                  <a:lnTo>
                    <a:pt x="186" y="478"/>
                  </a:lnTo>
                  <a:lnTo>
                    <a:pt x="182" y="461"/>
                  </a:lnTo>
                  <a:lnTo>
                    <a:pt x="180" y="443"/>
                  </a:lnTo>
                  <a:lnTo>
                    <a:pt x="178" y="421"/>
                  </a:lnTo>
                  <a:lnTo>
                    <a:pt x="176" y="396"/>
                  </a:lnTo>
                  <a:lnTo>
                    <a:pt x="175" y="369"/>
                  </a:lnTo>
                  <a:lnTo>
                    <a:pt x="174" y="340"/>
                  </a:lnTo>
                  <a:lnTo>
                    <a:pt x="174" y="306"/>
                  </a:lnTo>
                  <a:lnTo>
                    <a:pt x="175" y="260"/>
                  </a:lnTo>
                  <a:lnTo>
                    <a:pt x="176" y="221"/>
                  </a:lnTo>
                  <a:lnTo>
                    <a:pt x="178" y="203"/>
                  </a:lnTo>
                  <a:lnTo>
                    <a:pt x="180" y="187"/>
                  </a:lnTo>
                  <a:lnTo>
                    <a:pt x="183" y="172"/>
                  </a:lnTo>
                  <a:lnTo>
                    <a:pt x="186" y="160"/>
                  </a:lnTo>
                  <a:lnTo>
                    <a:pt x="191" y="149"/>
                  </a:lnTo>
                  <a:lnTo>
                    <a:pt x="196" y="138"/>
                  </a:lnTo>
                  <a:lnTo>
                    <a:pt x="202" y="130"/>
                  </a:lnTo>
                  <a:lnTo>
                    <a:pt x="211" y="124"/>
                  </a:lnTo>
                  <a:lnTo>
                    <a:pt x="219" y="118"/>
                  </a:lnTo>
                  <a:lnTo>
                    <a:pt x="229" y="115"/>
                  </a:lnTo>
                  <a:lnTo>
                    <a:pt x="241" y="112"/>
                  </a:lnTo>
                  <a:lnTo>
                    <a:pt x="254" y="112"/>
                  </a:lnTo>
                  <a:lnTo>
                    <a:pt x="267" y="112"/>
                  </a:lnTo>
                  <a:lnTo>
                    <a:pt x="279" y="115"/>
                  </a:lnTo>
                  <a:lnTo>
                    <a:pt x="288" y="118"/>
                  </a:lnTo>
                  <a:lnTo>
                    <a:pt x="298" y="124"/>
                  </a:lnTo>
                  <a:lnTo>
                    <a:pt x="305" y="130"/>
                  </a:lnTo>
                  <a:lnTo>
                    <a:pt x="312" y="138"/>
                  </a:lnTo>
                  <a:lnTo>
                    <a:pt x="317" y="149"/>
                  </a:lnTo>
                  <a:lnTo>
                    <a:pt x="321" y="160"/>
                  </a:lnTo>
                  <a:lnTo>
                    <a:pt x="325" y="172"/>
                  </a:lnTo>
                  <a:lnTo>
                    <a:pt x="328" y="187"/>
                  </a:lnTo>
                  <a:lnTo>
                    <a:pt x="331" y="203"/>
                  </a:lnTo>
                  <a:lnTo>
                    <a:pt x="332" y="221"/>
                  </a:lnTo>
                  <a:lnTo>
                    <a:pt x="334" y="260"/>
                  </a:lnTo>
                  <a:lnTo>
                    <a:pt x="334" y="306"/>
                  </a:lnTo>
                  <a:lnTo>
                    <a:pt x="334" y="340"/>
                  </a:lnTo>
                  <a:lnTo>
                    <a:pt x="333" y="369"/>
                  </a:lnTo>
                  <a:lnTo>
                    <a:pt x="332" y="396"/>
                  </a:lnTo>
                  <a:lnTo>
                    <a:pt x="331" y="421"/>
                  </a:lnTo>
                  <a:lnTo>
                    <a:pt x="329" y="443"/>
                  </a:lnTo>
                  <a:lnTo>
                    <a:pt x="325" y="461"/>
                  </a:lnTo>
                  <a:lnTo>
                    <a:pt x="322" y="478"/>
                  </a:lnTo>
                  <a:lnTo>
                    <a:pt x="318" y="491"/>
                  </a:lnTo>
                  <a:lnTo>
                    <a:pt x="313" y="503"/>
                  </a:lnTo>
                  <a:lnTo>
                    <a:pt x="307" y="512"/>
                  </a:lnTo>
                  <a:lnTo>
                    <a:pt x="301" y="520"/>
                  </a:lnTo>
                  <a:lnTo>
                    <a:pt x="293" y="526"/>
                  </a:lnTo>
                  <a:lnTo>
                    <a:pt x="285" y="530"/>
                  </a:lnTo>
                  <a:lnTo>
                    <a:pt x="276" y="533"/>
                  </a:lnTo>
                  <a:lnTo>
                    <a:pt x="266" y="535"/>
                  </a:lnTo>
                  <a:lnTo>
                    <a:pt x="254" y="536"/>
                  </a:lnTo>
                  <a:close/>
                  <a:moveTo>
                    <a:pt x="254" y="646"/>
                  </a:moveTo>
                  <a:lnTo>
                    <a:pt x="275" y="645"/>
                  </a:lnTo>
                  <a:lnTo>
                    <a:pt x="293" y="644"/>
                  </a:lnTo>
                  <a:lnTo>
                    <a:pt x="312" y="642"/>
                  </a:lnTo>
                  <a:lnTo>
                    <a:pt x="330" y="640"/>
                  </a:lnTo>
                  <a:lnTo>
                    <a:pt x="345" y="636"/>
                  </a:lnTo>
                  <a:lnTo>
                    <a:pt x="361" y="631"/>
                  </a:lnTo>
                  <a:lnTo>
                    <a:pt x="375" y="627"/>
                  </a:lnTo>
                  <a:lnTo>
                    <a:pt x="388" y="621"/>
                  </a:lnTo>
                  <a:lnTo>
                    <a:pt x="401" y="615"/>
                  </a:lnTo>
                  <a:lnTo>
                    <a:pt x="412" y="608"/>
                  </a:lnTo>
                  <a:lnTo>
                    <a:pt x="423" y="601"/>
                  </a:lnTo>
                  <a:lnTo>
                    <a:pt x="433" y="592"/>
                  </a:lnTo>
                  <a:lnTo>
                    <a:pt x="441" y="583"/>
                  </a:lnTo>
                  <a:lnTo>
                    <a:pt x="451" y="574"/>
                  </a:lnTo>
                  <a:lnTo>
                    <a:pt x="458" y="563"/>
                  </a:lnTo>
                  <a:lnTo>
                    <a:pt x="465" y="553"/>
                  </a:lnTo>
                  <a:lnTo>
                    <a:pt x="471" y="542"/>
                  </a:lnTo>
                  <a:lnTo>
                    <a:pt x="476" y="530"/>
                  </a:lnTo>
                  <a:lnTo>
                    <a:pt x="482" y="518"/>
                  </a:lnTo>
                  <a:lnTo>
                    <a:pt x="487" y="505"/>
                  </a:lnTo>
                  <a:lnTo>
                    <a:pt x="490" y="491"/>
                  </a:lnTo>
                  <a:lnTo>
                    <a:pt x="494" y="478"/>
                  </a:lnTo>
                  <a:lnTo>
                    <a:pt x="497" y="463"/>
                  </a:lnTo>
                  <a:lnTo>
                    <a:pt x="499" y="449"/>
                  </a:lnTo>
                  <a:lnTo>
                    <a:pt x="503" y="418"/>
                  </a:lnTo>
                  <a:lnTo>
                    <a:pt x="505" y="385"/>
                  </a:lnTo>
                  <a:lnTo>
                    <a:pt x="507" y="351"/>
                  </a:lnTo>
                  <a:lnTo>
                    <a:pt x="507" y="315"/>
                  </a:lnTo>
                  <a:lnTo>
                    <a:pt x="507" y="284"/>
                  </a:lnTo>
                  <a:lnTo>
                    <a:pt x="506" y="253"/>
                  </a:lnTo>
                  <a:lnTo>
                    <a:pt x="503" y="223"/>
                  </a:lnTo>
                  <a:lnTo>
                    <a:pt x="500" y="194"/>
                  </a:lnTo>
                  <a:lnTo>
                    <a:pt x="498" y="181"/>
                  </a:lnTo>
                  <a:lnTo>
                    <a:pt x="495" y="167"/>
                  </a:lnTo>
                  <a:lnTo>
                    <a:pt x="492" y="154"/>
                  </a:lnTo>
                  <a:lnTo>
                    <a:pt x="488" y="142"/>
                  </a:lnTo>
                  <a:lnTo>
                    <a:pt x="484" y="129"/>
                  </a:lnTo>
                  <a:lnTo>
                    <a:pt x="478" y="117"/>
                  </a:lnTo>
                  <a:lnTo>
                    <a:pt x="472" y="105"/>
                  </a:lnTo>
                  <a:lnTo>
                    <a:pt x="466" y="94"/>
                  </a:lnTo>
                  <a:lnTo>
                    <a:pt x="460" y="84"/>
                  </a:lnTo>
                  <a:lnTo>
                    <a:pt x="452" y="73"/>
                  </a:lnTo>
                  <a:lnTo>
                    <a:pt x="443" y="64"/>
                  </a:lnTo>
                  <a:lnTo>
                    <a:pt x="435" y="56"/>
                  </a:lnTo>
                  <a:lnTo>
                    <a:pt x="425" y="48"/>
                  </a:lnTo>
                  <a:lnTo>
                    <a:pt x="414" y="39"/>
                  </a:lnTo>
                  <a:lnTo>
                    <a:pt x="403" y="32"/>
                  </a:lnTo>
                  <a:lnTo>
                    <a:pt x="390" y="26"/>
                  </a:lnTo>
                  <a:lnTo>
                    <a:pt x="376" y="20"/>
                  </a:lnTo>
                  <a:lnTo>
                    <a:pt x="363" y="16"/>
                  </a:lnTo>
                  <a:lnTo>
                    <a:pt x="347" y="11"/>
                  </a:lnTo>
                  <a:lnTo>
                    <a:pt x="331" y="7"/>
                  </a:lnTo>
                  <a:lnTo>
                    <a:pt x="313" y="4"/>
                  </a:lnTo>
                  <a:lnTo>
                    <a:pt x="294" y="2"/>
                  </a:lnTo>
                  <a:lnTo>
                    <a:pt x="275" y="1"/>
                  </a:lnTo>
                  <a:lnTo>
                    <a:pt x="254" y="0"/>
                  </a:lnTo>
                  <a:lnTo>
                    <a:pt x="233" y="1"/>
                  </a:lnTo>
                  <a:lnTo>
                    <a:pt x="213" y="2"/>
                  </a:lnTo>
                  <a:lnTo>
                    <a:pt x="194" y="4"/>
                  </a:lnTo>
                  <a:lnTo>
                    <a:pt x="178" y="7"/>
                  </a:lnTo>
                  <a:lnTo>
                    <a:pt x="161" y="11"/>
                  </a:lnTo>
                  <a:lnTo>
                    <a:pt x="146" y="16"/>
                  </a:lnTo>
                  <a:lnTo>
                    <a:pt x="131" y="20"/>
                  </a:lnTo>
                  <a:lnTo>
                    <a:pt x="118" y="26"/>
                  </a:lnTo>
                  <a:lnTo>
                    <a:pt x="105" y="32"/>
                  </a:lnTo>
                  <a:lnTo>
                    <a:pt x="94" y="39"/>
                  </a:lnTo>
                  <a:lnTo>
                    <a:pt x="83" y="48"/>
                  </a:lnTo>
                  <a:lnTo>
                    <a:pt x="73" y="56"/>
                  </a:lnTo>
                  <a:lnTo>
                    <a:pt x="64" y="64"/>
                  </a:lnTo>
                  <a:lnTo>
                    <a:pt x="56" y="73"/>
                  </a:lnTo>
                  <a:lnTo>
                    <a:pt x="48" y="84"/>
                  </a:lnTo>
                  <a:lnTo>
                    <a:pt x="41" y="94"/>
                  </a:lnTo>
                  <a:lnTo>
                    <a:pt x="35" y="105"/>
                  </a:lnTo>
                  <a:lnTo>
                    <a:pt x="30" y="117"/>
                  </a:lnTo>
                  <a:lnTo>
                    <a:pt x="25" y="129"/>
                  </a:lnTo>
                  <a:lnTo>
                    <a:pt x="20" y="142"/>
                  </a:lnTo>
                  <a:lnTo>
                    <a:pt x="16" y="154"/>
                  </a:lnTo>
                  <a:lnTo>
                    <a:pt x="13" y="167"/>
                  </a:lnTo>
                  <a:lnTo>
                    <a:pt x="10" y="181"/>
                  </a:lnTo>
                  <a:lnTo>
                    <a:pt x="7" y="194"/>
                  </a:lnTo>
                  <a:lnTo>
                    <a:pt x="4" y="223"/>
                  </a:lnTo>
                  <a:lnTo>
                    <a:pt x="2" y="253"/>
                  </a:lnTo>
                  <a:lnTo>
                    <a:pt x="1" y="284"/>
                  </a:lnTo>
                  <a:lnTo>
                    <a:pt x="0" y="315"/>
                  </a:lnTo>
                  <a:lnTo>
                    <a:pt x="1" y="351"/>
                  </a:lnTo>
                  <a:lnTo>
                    <a:pt x="2" y="385"/>
                  </a:lnTo>
                  <a:lnTo>
                    <a:pt x="4" y="418"/>
                  </a:lnTo>
                  <a:lnTo>
                    <a:pt x="8" y="449"/>
                  </a:lnTo>
                  <a:lnTo>
                    <a:pt x="11" y="463"/>
                  </a:lnTo>
                  <a:lnTo>
                    <a:pt x="14" y="478"/>
                  </a:lnTo>
                  <a:lnTo>
                    <a:pt x="17" y="491"/>
                  </a:lnTo>
                  <a:lnTo>
                    <a:pt x="22" y="505"/>
                  </a:lnTo>
                  <a:lnTo>
                    <a:pt x="26" y="518"/>
                  </a:lnTo>
                  <a:lnTo>
                    <a:pt x="31" y="530"/>
                  </a:lnTo>
                  <a:lnTo>
                    <a:pt x="37" y="542"/>
                  </a:lnTo>
                  <a:lnTo>
                    <a:pt x="43" y="553"/>
                  </a:lnTo>
                  <a:lnTo>
                    <a:pt x="50" y="563"/>
                  </a:lnTo>
                  <a:lnTo>
                    <a:pt x="58" y="574"/>
                  </a:lnTo>
                  <a:lnTo>
                    <a:pt x="66" y="583"/>
                  </a:lnTo>
                  <a:lnTo>
                    <a:pt x="75" y="592"/>
                  </a:lnTo>
                  <a:lnTo>
                    <a:pt x="85" y="601"/>
                  </a:lnTo>
                  <a:lnTo>
                    <a:pt x="96" y="608"/>
                  </a:lnTo>
                  <a:lnTo>
                    <a:pt x="107" y="615"/>
                  </a:lnTo>
                  <a:lnTo>
                    <a:pt x="120" y="621"/>
                  </a:lnTo>
                  <a:lnTo>
                    <a:pt x="133" y="627"/>
                  </a:lnTo>
                  <a:lnTo>
                    <a:pt x="148" y="631"/>
                  </a:lnTo>
                  <a:lnTo>
                    <a:pt x="162" y="636"/>
                  </a:lnTo>
                  <a:lnTo>
                    <a:pt x="179" y="640"/>
                  </a:lnTo>
                  <a:lnTo>
                    <a:pt x="196" y="642"/>
                  </a:lnTo>
                  <a:lnTo>
                    <a:pt x="214" y="644"/>
                  </a:lnTo>
                  <a:lnTo>
                    <a:pt x="233" y="645"/>
                  </a:lnTo>
                  <a:lnTo>
                    <a:pt x="254" y="646"/>
                  </a:lnTo>
                  <a:close/>
                </a:path>
              </a:pathLst>
            </a:custGeom>
            <a:solidFill>
              <a:srgbClr val="FFFFFF"/>
            </a:solidFill>
            <a:ln w="9525">
              <a:noFill/>
              <a:round/>
              <a:headEnd/>
              <a:tailEnd/>
            </a:ln>
          </p:spPr>
          <p:txBody>
            <a:bodyPr/>
            <a:lstStyle/>
            <a:p>
              <a:endParaRPr lang="en-US"/>
            </a:p>
          </p:txBody>
        </p:sp>
        <p:sp>
          <p:nvSpPr>
            <p:cNvPr id="408600" name="Rectangle 24"/>
            <p:cNvSpPr>
              <a:spLocks noChangeArrowheads="1"/>
            </p:cNvSpPr>
            <p:nvPr userDrawn="1"/>
          </p:nvSpPr>
          <p:spPr bwMode="auto">
            <a:xfrm>
              <a:off x="3680" y="4107"/>
              <a:ext cx="15" cy="73"/>
            </a:xfrm>
            <a:prstGeom prst="rect">
              <a:avLst/>
            </a:prstGeom>
            <a:solidFill>
              <a:srgbClr val="FFFFFF"/>
            </a:solidFill>
            <a:ln w="9525">
              <a:noFill/>
              <a:miter lim="800000"/>
              <a:headEnd/>
              <a:tailEnd/>
            </a:ln>
          </p:spPr>
          <p:txBody>
            <a:bodyPr/>
            <a:lstStyle/>
            <a:p>
              <a:endParaRPr lang="en-US"/>
            </a:p>
          </p:txBody>
        </p:sp>
        <p:sp>
          <p:nvSpPr>
            <p:cNvPr id="408601" name="Freeform 25"/>
            <p:cNvSpPr>
              <a:spLocks noEditPoints="1"/>
            </p:cNvSpPr>
            <p:nvPr userDrawn="1"/>
          </p:nvSpPr>
          <p:spPr bwMode="auto">
            <a:xfrm>
              <a:off x="3706" y="4128"/>
              <a:ext cx="42" cy="53"/>
            </a:xfrm>
            <a:custGeom>
              <a:avLst/>
              <a:gdLst/>
              <a:ahLst/>
              <a:cxnLst>
                <a:cxn ang="0">
                  <a:pos x="231" y="533"/>
                </a:cxn>
                <a:cxn ang="0">
                  <a:pos x="206" y="520"/>
                </a:cxn>
                <a:cxn ang="0">
                  <a:pos x="190" y="491"/>
                </a:cxn>
                <a:cxn ang="0">
                  <a:pos x="179" y="443"/>
                </a:cxn>
                <a:cxn ang="0">
                  <a:pos x="174" y="369"/>
                </a:cxn>
                <a:cxn ang="0">
                  <a:pos x="173" y="260"/>
                </a:cxn>
                <a:cxn ang="0">
                  <a:pos x="179" y="187"/>
                </a:cxn>
                <a:cxn ang="0">
                  <a:pos x="190" y="149"/>
                </a:cxn>
                <a:cxn ang="0">
                  <a:pos x="209" y="124"/>
                </a:cxn>
                <a:cxn ang="0">
                  <a:pos x="240" y="112"/>
                </a:cxn>
                <a:cxn ang="0">
                  <a:pos x="278" y="115"/>
                </a:cxn>
                <a:cxn ang="0">
                  <a:pos x="304" y="130"/>
                </a:cxn>
                <a:cxn ang="0">
                  <a:pos x="321" y="160"/>
                </a:cxn>
                <a:cxn ang="0">
                  <a:pos x="329" y="203"/>
                </a:cxn>
                <a:cxn ang="0">
                  <a:pos x="333" y="306"/>
                </a:cxn>
                <a:cxn ang="0">
                  <a:pos x="331" y="396"/>
                </a:cxn>
                <a:cxn ang="0">
                  <a:pos x="325" y="461"/>
                </a:cxn>
                <a:cxn ang="0">
                  <a:pos x="313" y="503"/>
                </a:cxn>
                <a:cxn ang="0">
                  <a:pos x="293" y="526"/>
                </a:cxn>
                <a:cxn ang="0">
                  <a:pos x="265" y="535"/>
                </a:cxn>
                <a:cxn ang="0">
                  <a:pos x="273" y="645"/>
                </a:cxn>
                <a:cxn ang="0">
                  <a:pos x="328" y="640"/>
                </a:cxn>
                <a:cxn ang="0">
                  <a:pos x="374" y="627"/>
                </a:cxn>
                <a:cxn ang="0">
                  <a:pos x="411" y="608"/>
                </a:cxn>
                <a:cxn ang="0">
                  <a:pos x="441" y="583"/>
                </a:cxn>
                <a:cxn ang="0">
                  <a:pos x="465" y="553"/>
                </a:cxn>
                <a:cxn ang="0">
                  <a:pos x="481" y="518"/>
                </a:cxn>
                <a:cxn ang="0">
                  <a:pos x="494" y="478"/>
                </a:cxn>
                <a:cxn ang="0">
                  <a:pos x="503" y="418"/>
                </a:cxn>
                <a:cxn ang="0">
                  <a:pos x="507" y="315"/>
                </a:cxn>
                <a:cxn ang="0">
                  <a:pos x="503" y="223"/>
                </a:cxn>
                <a:cxn ang="0">
                  <a:pos x="495" y="167"/>
                </a:cxn>
                <a:cxn ang="0">
                  <a:pos x="482" y="129"/>
                </a:cxn>
                <a:cxn ang="0">
                  <a:pos x="466" y="94"/>
                </a:cxn>
                <a:cxn ang="0">
                  <a:pos x="443" y="64"/>
                </a:cxn>
                <a:cxn ang="0">
                  <a:pos x="414" y="39"/>
                </a:cxn>
                <a:cxn ang="0">
                  <a:pos x="376" y="20"/>
                </a:cxn>
                <a:cxn ang="0">
                  <a:pos x="330" y="7"/>
                </a:cxn>
                <a:cxn ang="0">
                  <a:pos x="274" y="1"/>
                </a:cxn>
                <a:cxn ang="0">
                  <a:pos x="212" y="2"/>
                </a:cxn>
                <a:cxn ang="0">
                  <a:pos x="160" y="11"/>
                </a:cxn>
                <a:cxn ang="0">
                  <a:pos x="117" y="26"/>
                </a:cxn>
                <a:cxn ang="0">
                  <a:pos x="82" y="48"/>
                </a:cxn>
                <a:cxn ang="0">
                  <a:pos x="55" y="73"/>
                </a:cxn>
                <a:cxn ang="0">
                  <a:pos x="35" y="105"/>
                </a:cxn>
                <a:cxn ang="0">
                  <a:pos x="19" y="142"/>
                </a:cxn>
                <a:cxn ang="0">
                  <a:pos x="10" y="181"/>
                </a:cxn>
                <a:cxn ang="0">
                  <a:pos x="2" y="253"/>
                </a:cxn>
                <a:cxn ang="0">
                  <a:pos x="0" y="351"/>
                </a:cxn>
                <a:cxn ang="0">
                  <a:pos x="8" y="449"/>
                </a:cxn>
                <a:cxn ang="0">
                  <a:pos x="17" y="491"/>
                </a:cxn>
                <a:cxn ang="0">
                  <a:pos x="31" y="530"/>
                </a:cxn>
                <a:cxn ang="0">
                  <a:pos x="49" y="563"/>
                </a:cxn>
                <a:cxn ang="0">
                  <a:pos x="75" y="592"/>
                </a:cxn>
                <a:cxn ang="0">
                  <a:pos x="107" y="615"/>
                </a:cxn>
                <a:cxn ang="0">
                  <a:pos x="146" y="631"/>
                </a:cxn>
                <a:cxn ang="0">
                  <a:pos x="195" y="642"/>
                </a:cxn>
                <a:cxn ang="0">
                  <a:pos x="254" y="646"/>
                </a:cxn>
              </a:cxnLst>
              <a:rect l="0" t="0" r="r" b="b"/>
              <a:pathLst>
                <a:path w="507" h="646">
                  <a:moveTo>
                    <a:pt x="254" y="536"/>
                  </a:moveTo>
                  <a:lnTo>
                    <a:pt x="241" y="535"/>
                  </a:lnTo>
                  <a:lnTo>
                    <a:pt x="231" y="533"/>
                  </a:lnTo>
                  <a:lnTo>
                    <a:pt x="222" y="530"/>
                  </a:lnTo>
                  <a:lnTo>
                    <a:pt x="213" y="526"/>
                  </a:lnTo>
                  <a:lnTo>
                    <a:pt x="206" y="520"/>
                  </a:lnTo>
                  <a:lnTo>
                    <a:pt x="200" y="512"/>
                  </a:lnTo>
                  <a:lnTo>
                    <a:pt x="194" y="503"/>
                  </a:lnTo>
                  <a:lnTo>
                    <a:pt x="190" y="491"/>
                  </a:lnTo>
                  <a:lnTo>
                    <a:pt x="186" y="478"/>
                  </a:lnTo>
                  <a:lnTo>
                    <a:pt x="181" y="461"/>
                  </a:lnTo>
                  <a:lnTo>
                    <a:pt x="179" y="443"/>
                  </a:lnTo>
                  <a:lnTo>
                    <a:pt x="176" y="421"/>
                  </a:lnTo>
                  <a:lnTo>
                    <a:pt x="175" y="396"/>
                  </a:lnTo>
                  <a:lnTo>
                    <a:pt x="174" y="369"/>
                  </a:lnTo>
                  <a:lnTo>
                    <a:pt x="173" y="340"/>
                  </a:lnTo>
                  <a:lnTo>
                    <a:pt x="173" y="306"/>
                  </a:lnTo>
                  <a:lnTo>
                    <a:pt x="173" y="260"/>
                  </a:lnTo>
                  <a:lnTo>
                    <a:pt x="175" y="221"/>
                  </a:lnTo>
                  <a:lnTo>
                    <a:pt x="177" y="203"/>
                  </a:lnTo>
                  <a:lnTo>
                    <a:pt x="179" y="187"/>
                  </a:lnTo>
                  <a:lnTo>
                    <a:pt x="181" y="172"/>
                  </a:lnTo>
                  <a:lnTo>
                    <a:pt x="186" y="160"/>
                  </a:lnTo>
                  <a:lnTo>
                    <a:pt x="190" y="149"/>
                  </a:lnTo>
                  <a:lnTo>
                    <a:pt x="196" y="138"/>
                  </a:lnTo>
                  <a:lnTo>
                    <a:pt x="202" y="130"/>
                  </a:lnTo>
                  <a:lnTo>
                    <a:pt x="209" y="124"/>
                  </a:lnTo>
                  <a:lnTo>
                    <a:pt x="219" y="118"/>
                  </a:lnTo>
                  <a:lnTo>
                    <a:pt x="229" y="115"/>
                  </a:lnTo>
                  <a:lnTo>
                    <a:pt x="240" y="112"/>
                  </a:lnTo>
                  <a:lnTo>
                    <a:pt x="254" y="112"/>
                  </a:lnTo>
                  <a:lnTo>
                    <a:pt x="266" y="112"/>
                  </a:lnTo>
                  <a:lnTo>
                    <a:pt x="278" y="115"/>
                  </a:lnTo>
                  <a:lnTo>
                    <a:pt x="288" y="118"/>
                  </a:lnTo>
                  <a:lnTo>
                    <a:pt x="297" y="124"/>
                  </a:lnTo>
                  <a:lnTo>
                    <a:pt x="304" y="130"/>
                  </a:lnTo>
                  <a:lnTo>
                    <a:pt x="311" y="138"/>
                  </a:lnTo>
                  <a:lnTo>
                    <a:pt x="317" y="149"/>
                  </a:lnTo>
                  <a:lnTo>
                    <a:pt x="321" y="160"/>
                  </a:lnTo>
                  <a:lnTo>
                    <a:pt x="325" y="172"/>
                  </a:lnTo>
                  <a:lnTo>
                    <a:pt x="327" y="187"/>
                  </a:lnTo>
                  <a:lnTo>
                    <a:pt x="329" y="203"/>
                  </a:lnTo>
                  <a:lnTo>
                    <a:pt x="331" y="221"/>
                  </a:lnTo>
                  <a:lnTo>
                    <a:pt x="333" y="260"/>
                  </a:lnTo>
                  <a:lnTo>
                    <a:pt x="333" y="306"/>
                  </a:lnTo>
                  <a:lnTo>
                    <a:pt x="333" y="340"/>
                  </a:lnTo>
                  <a:lnTo>
                    <a:pt x="332" y="369"/>
                  </a:lnTo>
                  <a:lnTo>
                    <a:pt x="331" y="396"/>
                  </a:lnTo>
                  <a:lnTo>
                    <a:pt x="330" y="421"/>
                  </a:lnTo>
                  <a:lnTo>
                    <a:pt x="327" y="443"/>
                  </a:lnTo>
                  <a:lnTo>
                    <a:pt x="325" y="461"/>
                  </a:lnTo>
                  <a:lnTo>
                    <a:pt x="321" y="478"/>
                  </a:lnTo>
                  <a:lnTo>
                    <a:pt x="317" y="491"/>
                  </a:lnTo>
                  <a:lnTo>
                    <a:pt x="313" y="503"/>
                  </a:lnTo>
                  <a:lnTo>
                    <a:pt x="306" y="512"/>
                  </a:lnTo>
                  <a:lnTo>
                    <a:pt x="300" y="520"/>
                  </a:lnTo>
                  <a:lnTo>
                    <a:pt x="293" y="526"/>
                  </a:lnTo>
                  <a:lnTo>
                    <a:pt x="285" y="530"/>
                  </a:lnTo>
                  <a:lnTo>
                    <a:pt x="275" y="533"/>
                  </a:lnTo>
                  <a:lnTo>
                    <a:pt x="265" y="535"/>
                  </a:lnTo>
                  <a:lnTo>
                    <a:pt x="254" y="536"/>
                  </a:lnTo>
                  <a:close/>
                  <a:moveTo>
                    <a:pt x="254" y="646"/>
                  </a:moveTo>
                  <a:lnTo>
                    <a:pt x="273" y="645"/>
                  </a:lnTo>
                  <a:lnTo>
                    <a:pt x="293" y="644"/>
                  </a:lnTo>
                  <a:lnTo>
                    <a:pt x="312" y="642"/>
                  </a:lnTo>
                  <a:lnTo>
                    <a:pt x="328" y="640"/>
                  </a:lnTo>
                  <a:lnTo>
                    <a:pt x="345" y="636"/>
                  </a:lnTo>
                  <a:lnTo>
                    <a:pt x="360" y="631"/>
                  </a:lnTo>
                  <a:lnTo>
                    <a:pt x="374" y="627"/>
                  </a:lnTo>
                  <a:lnTo>
                    <a:pt x="387" y="621"/>
                  </a:lnTo>
                  <a:lnTo>
                    <a:pt x="400" y="615"/>
                  </a:lnTo>
                  <a:lnTo>
                    <a:pt x="411" y="608"/>
                  </a:lnTo>
                  <a:lnTo>
                    <a:pt x="422" y="601"/>
                  </a:lnTo>
                  <a:lnTo>
                    <a:pt x="432" y="592"/>
                  </a:lnTo>
                  <a:lnTo>
                    <a:pt x="441" y="583"/>
                  </a:lnTo>
                  <a:lnTo>
                    <a:pt x="449" y="574"/>
                  </a:lnTo>
                  <a:lnTo>
                    <a:pt x="457" y="563"/>
                  </a:lnTo>
                  <a:lnTo>
                    <a:pt x="465" y="553"/>
                  </a:lnTo>
                  <a:lnTo>
                    <a:pt x="471" y="542"/>
                  </a:lnTo>
                  <a:lnTo>
                    <a:pt x="476" y="530"/>
                  </a:lnTo>
                  <a:lnTo>
                    <a:pt x="481" y="518"/>
                  </a:lnTo>
                  <a:lnTo>
                    <a:pt x="485" y="505"/>
                  </a:lnTo>
                  <a:lnTo>
                    <a:pt x="489" y="491"/>
                  </a:lnTo>
                  <a:lnTo>
                    <a:pt x="494" y="478"/>
                  </a:lnTo>
                  <a:lnTo>
                    <a:pt x="497" y="463"/>
                  </a:lnTo>
                  <a:lnTo>
                    <a:pt x="499" y="449"/>
                  </a:lnTo>
                  <a:lnTo>
                    <a:pt x="503" y="418"/>
                  </a:lnTo>
                  <a:lnTo>
                    <a:pt x="505" y="385"/>
                  </a:lnTo>
                  <a:lnTo>
                    <a:pt x="507" y="351"/>
                  </a:lnTo>
                  <a:lnTo>
                    <a:pt x="507" y="315"/>
                  </a:lnTo>
                  <a:lnTo>
                    <a:pt x="507" y="284"/>
                  </a:lnTo>
                  <a:lnTo>
                    <a:pt x="505" y="253"/>
                  </a:lnTo>
                  <a:lnTo>
                    <a:pt x="503" y="223"/>
                  </a:lnTo>
                  <a:lnTo>
                    <a:pt x="500" y="194"/>
                  </a:lnTo>
                  <a:lnTo>
                    <a:pt x="497" y="181"/>
                  </a:lnTo>
                  <a:lnTo>
                    <a:pt x="495" y="167"/>
                  </a:lnTo>
                  <a:lnTo>
                    <a:pt x="490" y="154"/>
                  </a:lnTo>
                  <a:lnTo>
                    <a:pt x="487" y="142"/>
                  </a:lnTo>
                  <a:lnTo>
                    <a:pt x="482" y="129"/>
                  </a:lnTo>
                  <a:lnTo>
                    <a:pt x="478" y="117"/>
                  </a:lnTo>
                  <a:lnTo>
                    <a:pt x="472" y="105"/>
                  </a:lnTo>
                  <a:lnTo>
                    <a:pt x="466" y="94"/>
                  </a:lnTo>
                  <a:lnTo>
                    <a:pt x="459" y="84"/>
                  </a:lnTo>
                  <a:lnTo>
                    <a:pt x="451" y="73"/>
                  </a:lnTo>
                  <a:lnTo>
                    <a:pt x="443" y="64"/>
                  </a:lnTo>
                  <a:lnTo>
                    <a:pt x="435" y="56"/>
                  </a:lnTo>
                  <a:lnTo>
                    <a:pt x="424" y="48"/>
                  </a:lnTo>
                  <a:lnTo>
                    <a:pt x="414" y="39"/>
                  </a:lnTo>
                  <a:lnTo>
                    <a:pt x="402" y="32"/>
                  </a:lnTo>
                  <a:lnTo>
                    <a:pt x="389" y="26"/>
                  </a:lnTo>
                  <a:lnTo>
                    <a:pt x="376" y="20"/>
                  </a:lnTo>
                  <a:lnTo>
                    <a:pt x="361" y="16"/>
                  </a:lnTo>
                  <a:lnTo>
                    <a:pt x="347" y="11"/>
                  </a:lnTo>
                  <a:lnTo>
                    <a:pt x="330" y="7"/>
                  </a:lnTo>
                  <a:lnTo>
                    <a:pt x="313" y="4"/>
                  </a:lnTo>
                  <a:lnTo>
                    <a:pt x="294" y="2"/>
                  </a:lnTo>
                  <a:lnTo>
                    <a:pt x="274" y="1"/>
                  </a:lnTo>
                  <a:lnTo>
                    <a:pt x="254" y="0"/>
                  </a:lnTo>
                  <a:lnTo>
                    <a:pt x="232" y="1"/>
                  </a:lnTo>
                  <a:lnTo>
                    <a:pt x="212" y="2"/>
                  </a:lnTo>
                  <a:lnTo>
                    <a:pt x="194" y="4"/>
                  </a:lnTo>
                  <a:lnTo>
                    <a:pt x="176" y="7"/>
                  </a:lnTo>
                  <a:lnTo>
                    <a:pt x="160" y="11"/>
                  </a:lnTo>
                  <a:lnTo>
                    <a:pt x="145" y="16"/>
                  </a:lnTo>
                  <a:lnTo>
                    <a:pt x="131" y="20"/>
                  </a:lnTo>
                  <a:lnTo>
                    <a:pt x="117" y="26"/>
                  </a:lnTo>
                  <a:lnTo>
                    <a:pt x="105" y="32"/>
                  </a:lnTo>
                  <a:lnTo>
                    <a:pt x="93" y="39"/>
                  </a:lnTo>
                  <a:lnTo>
                    <a:pt x="82" y="48"/>
                  </a:lnTo>
                  <a:lnTo>
                    <a:pt x="72" y="56"/>
                  </a:lnTo>
                  <a:lnTo>
                    <a:pt x="64" y="64"/>
                  </a:lnTo>
                  <a:lnTo>
                    <a:pt x="55" y="73"/>
                  </a:lnTo>
                  <a:lnTo>
                    <a:pt x="47" y="84"/>
                  </a:lnTo>
                  <a:lnTo>
                    <a:pt x="41" y="94"/>
                  </a:lnTo>
                  <a:lnTo>
                    <a:pt x="35" y="105"/>
                  </a:lnTo>
                  <a:lnTo>
                    <a:pt x="28" y="117"/>
                  </a:lnTo>
                  <a:lnTo>
                    <a:pt x="24" y="129"/>
                  </a:lnTo>
                  <a:lnTo>
                    <a:pt x="19" y="142"/>
                  </a:lnTo>
                  <a:lnTo>
                    <a:pt x="16" y="154"/>
                  </a:lnTo>
                  <a:lnTo>
                    <a:pt x="12" y="167"/>
                  </a:lnTo>
                  <a:lnTo>
                    <a:pt x="10" y="181"/>
                  </a:lnTo>
                  <a:lnTo>
                    <a:pt x="7" y="194"/>
                  </a:lnTo>
                  <a:lnTo>
                    <a:pt x="4" y="223"/>
                  </a:lnTo>
                  <a:lnTo>
                    <a:pt x="2" y="253"/>
                  </a:lnTo>
                  <a:lnTo>
                    <a:pt x="0" y="284"/>
                  </a:lnTo>
                  <a:lnTo>
                    <a:pt x="0" y="315"/>
                  </a:lnTo>
                  <a:lnTo>
                    <a:pt x="0" y="351"/>
                  </a:lnTo>
                  <a:lnTo>
                    <a:pt x="2" y="385"/>
                  </a:lnTo>
                  <a:lnTo>
                    <a:pt x="4" y="418"/>
                  </a:lnTo>
                  <a:lnTo>
                    <a:pt x="8" y="449"/>
                  </a:lnTo>
                  <a:lnTo>
                    <a:pt x="10" y="463"/>
                  </a:lnTo>
                  <a:lnTo>
                    <a:pt x="13" y="478"/>
                  </a:lnTo>
                  <a:lnTo>
                    <a:pt x="17" y="491"/>
                  </a:lnTo>
                  <a:lnTo>
                    <a:pt x="21" y="505"/>
                  </a:lnTo>
                  <a:lnTo>
                    <a:pt x="25" y="518"/>
                  </a:lnTo>
                  <a:lnTo>
                    <a:pt x="31" y="530"/>
                  </a:lnTo>
                  <a:lnTo>
                    <a:pt x="36" y="542"/>
                  </a:lnTo>
                  <a:lnTo>
                    <a:pt x="43" y="553"/>
                  </a:lnTo>
                  <a:lnTo>
                    <a:pt x="49" y="563"/>
                  </a:lnTo>
                  <a:lnTo>
                    <a:pt x="57" y="574"/>
                  </a:lnTo>
                  <a:lnTo>
                    <a:pt x="66" y="583"/>
                  </a:lnTo>
                  <a:lnTo>
                    <a:pt x="75" y="592"/>
                  </a:lnTo>
                  <a:lnTo>
                    <a:pt x="84" y="601"/>
                  </a:lnTo>
                  <a:lnTo>
                    <a:pt x="95" y="608"/>
                  </a:lnTo>
                  <a:lnTo>
                    <a:pt x="107" y="615"/>
                  </a:lnTo>
                  <a:lnTo>
                    <a:pt x="119" y="621"/>
                  </a:lnTo>
                  <a:lnTo>
                    <a:pt x="133" y="627"/>
                  </a:lnTo>
                  <a:lnTo>
                    <a:pt x="146" y="631"/>
                  </a:lnTo>
                  <a:lnTo>
                    <a:pt x="162" y="636"/>
                  </a:lnTo>
                  <a:lnTo>
                    <a:pt x="178" y="640"/>
                  </a:lnTo>
                  <a:lnTo>
                    <a:pt x="195" y="642"/>
                  </a:lnTo>
                  <a:lnTo>
                    <a:pt x="213" y="644"/>
                  </a:lnTo>
                  <a:lnTo>
                    <a:pt x="233" y="645"/>
                  </a:lnTo>
                  <a:lnTo>
                    <a:pt x="254" y="646"/>
                  </a:lnTo>
                  <a:close/>
                </a:path>
              </a:pathLst>
            </a:custGeom>
            <a:solidFill>
              <a:srgbClr val="FFFFFF"/>
            </a:solidFill>
            <a:ln w="9525">
              <a:noFill/>
              <a:round/>
              <a:headEnd/>
              <a:tailEnd/>
            </a:ln>
          </p:spPr>
          <p:txBody>
            <a:bodyPr/>
            <a:lstStyle/>
            <a:p>
              <a:endParaRPr lang="en-US"/>
            </a:p>
          </p:txBody>
        </p:sp>
        <p:sp>
          <p:nvSpPr>
            <p:cNvPr id="408602" name="Freeform 26"/>
            <p:cNvSpPr>
              <a:spLocks noEditPoints="1"/>
            </p:cNvSpPr>
            <p:nvPr userDrawn="1"/>
          </p:nvSpPr>
          <p:spPr bwMode="auto">
            <a:xfrm>
              <a:off x="3756" y="4128"/>
              <a:ext cx="41" cy="72"/>
            </a:xfrm>
            <a:custGeom>
              <a:avLst/>
              <a:gdLst/>
              <a:ahLst/>
              <a:cxnLst>
                <a:cxn ang="0">
                  <a:pos x="175" y="204"/>
                </a:cxn>
                <a:cxn ang="0">
                  <a:pos x="188" y="142"/>
                </a:cxn>
                <a:cxn ang="0">
                  <a:pos x="215" y="113"/>
                </a:cxn>
                <a:cxn ang="0">
                  <a:pos x="258" y="109"/>
                </a:cxn>
                <a:cxn ang="0">
                  <a:pos x="291" y="130"/>
                </a:cxn>
                <a:cxn ang="0">
                  <a:pos x="308" y="178"/>
                </a:cxn>
                <a:cxn ang="0">
                  <a:pos x="316" y="273"/>
                </a:cxn>
                <a:cxn ang="0">
                  <a:pos x="312" y="425"/>
                </a:cxn>
                <a:cxn ang="0">
                  <a:pos x="300" y="481"/>
                </a:cxn>
                <a:cxn ang="0">
                  <a:pos x="275" y="511"/>
                </a:cxn>
                <a:cxn ang="0">
                  <a:pos x="237" y="518"/>
                </a:cxn>
                <a:cxn ang="0">
                  <a:pos x="212" y="510"/>
                </a:cxn>
                <a:cxn ang="0">
                  <a:pos x="190" y="489"/>
                </a:cxn>
                <a:cxn ang="0">
                  <a:pos x="174" y="438"/>
                </a:cxn>
                <a:cxn ang="0">
                  <a:pos x="170" y="366"/>
                </a:cxn>
                <a:cxn ang="0">
                  <a:pos x="323" y="86"/>
                </a:cxn>
                <a:cxn ang="0">
                  <a:pos x="299" y="48"/>
                </a:cxn>
                <a:cxn ang="0">
                  <a:pos x="267" y="22"/>
                </a:cxn>
                <a:cxn ang="0">
                  <a:pos x="228" y="5"/>
                </a:cxn>
                <a:cxn ang="0">
                  <a:pos x="183" y="0"/>
                </a:cxn>
                <a:cxn ang="0">
                  <a:pos x="123" y="8"/>
                </a:cxn>
                <a:cxn ang="0">
                  <a:pos x="79" y="30"/>
                </a:cxn>
                <a:cxn ang="0">
                  <a:pos x="46" y="63"/>
                </a:cxn>
                <a:cxn ang="0">
                  <a:pos x="24" y="104"/>
                </a:cxn>
                <a:cxn ang="0">
                  <a:pos x="11" y="153"/>
                </a:cxn>
                <a:cxn ang="0">
                  <a:pos x="0" y="258"/>
                </a:cxn>
                <a:cxn ang="0">
                  <a:pos x="1" y="418"/>
                </a:cxn>
                <a:cxn ang="0">
                  <a:pos x="13" y="496"/>
                </a:cxn>
                <a:cxn ang="0">
                  <a:pos x="29" y="542"/>
                </a:cxn>
                <a:cxn ang="0">
                  <a:pos x="55" y="580"/>
                </a:cxn>
                <a:cxn ang="0">
                  <a:pos x="94" y="608"/>
                </a:cxn>
                <a:cxn ang="0">
                  <a:pos x="149" y="623"/>
                </a:cxn>
                <a:cxn ang="0">
                  <a:pos x="203" y="623"/>
                </a:cxn>
                <a:cxn ang="0">
                  <a:pos x="242" y="615"/>
                </a:cxn>
                <a:cxn ang="0">
                  <a:pos x="276" y="596"/>
                </a:cxn>
                <a:cxn ang="0">
                  <a:pos x="303" y="570"/>
                </a:cxn>
                <a:cxn ang="0">
                  <a:pos x="317" y="672"/>
                </a:cxn>
                <a:cxn ang="0">
                  <a:pos x="312" y="714"/>
                </a:cxn>
                <a:cxn ang="0">
                  <a:pos x="300" y="747"/>
                </a:cxn>
                <a:cxn ang="0">
                  <a:pos x="280" y="768"/>
                </a:cxn>
                <a:cxn ang="0">
                  <a:pos x="252" y="775"/>
                </a:cxn>
                <a:cxn ang="0">
                  <a:pos x="217" y="769"/>
                </a:cxn>
                <a:cxn ang="0">
                  <a:pos x="195" y="750"/>
                </a:cxn>
                <a:cxn ang="0">
                  <a:pos x="183" y="723"/>
                </a:cxn>
                <a:cxn ang="0">
                  <a:pos x="11" y="702"/>
                </a:cxn>
                <a:cxn ang="0">
                  <a:pos x="19" y="750"/>
                </a:cxn>
                <a:cxn ang="0">
                  <a:pos x="36" y="789"/>
                </a:cxn>
                <a:cxn ang="0">
                  <a:pos x="61" y="819"/>
                </a:cxn>
                <a:cxn ang="0">
                  <a:pos x="93" y="841"/>
                </a:cxn>
                <a:cxn ang="0">
                  <a:pos x="141" y="859"/>
                </a:cxn>
                <a:cxn ang="0">
                  <a:pos x="230" y="871"/>
                </a:cxn>
                <a:cxn ang="0">
                  <a:pos x="314" y="868"/>
                </a:cxn>
                <a:cxn ang="0">
                  <a:pos x="379" y="850"/>
                </a:cxn>
                <a:cxn ang="0">
                  <a:pos x="424" y="823"/>
                </a:cxn>
                <a:cxn ang="0">
                  <a:pos x="456" y="790"/>
                </a:cxn>
                <a:cxn ang="0">
                  <a:pos x="475" y="754"/>
                </a:cxn>
                <a:cxn ang="0">
                  <a:pos x="490" y="681"/>
                </a:cxn>
              </a:cxnLst>
              <a:rect l="0" t="0" r="r" b="b"/>
              <a:pathLst>
                <a:path w="490" h="872">
                  <a:moveTo>
                    <a:pt x="170" y="343"/>
                  </a:moveTo>
                  <a:lnTo>
                    <a:pt x="171" y="278"/>
                  </a:lnTo>
                  <a:lnTo>
                    <a:pt x="173" y="226"/>
                  </a:lnTo>
                  <a:lnTo>
                    <a:pt x="175" y="204"/>
                  </a:lnTo>
                  <a:lnTo>
                    <a:pt x="177" y="185"/>
                  </a:lnTo>
                  <a:lnTo>
                    <a:pt x="180" y="168"/>
                  </a:lnTo>
                  <a:lnTo>
                    <a:pt x="183" y="154"/>
                  </a:lnTo>
                  <a:lnTo>
                    <a:pt x="188" y="142"/>
                  </a:lnTo>
                  <a:lnTo>
                    <a:pt x="194" y="132"/>
                  </a:lnTo>
                  <a:lnTo>
                    <a:pt x="200" y="124"/>
                  </a:lnTo>
                  <a:lnTo>
                    <a:pt x="207" y="118"/>
                  </a:lnTo>
                  <a:lnTo>
                    <a:pt x="215" y="113"/>
                  </a:lnTo>
                  <a:lnTo>
                    <a:pt x="225" y="110"/>
                  </a:lnTo>
                  <a:lnTo>
                    <a:pt x="235" y="109"/>
                  </a:lnTo>
                  <a:lnTo>
                    <a:pt x="246" y="108"/>
                  </a:lnTo>
                  <a:lnTo>
                    <a:pt x="258" y="109"/>
                  </a:lnTo>
                  <a:lnTo>
                    <a:pt x="268" y="112"/>
                  </a:lnTo>
                  <a:lnTo>
                    <a:pt x="276" y="116"/>
                  </a:lnTo>
                  <a:lnTo>
                    <a:pt x="285" y="122"/>
                  </a:lnTo>
                  <a:lnTo>
                    <a:pt x="291" y="130"/>
                  </a:lnTo>
                  <a:lnTo>
                    <a:pt x="297" y="139"/>
                  </a:lnTo>
                  <a:lnTo>
                    <a:pt x="301" y="151"/>
                  </a:lnTo>
                  <a:lnTo>
                    <a:pt x="305" y="163"/>
                  </a:lnTo>
                  <a:lnTo>
                    <a:pt x="308" y="178"/>
                  </a:lnTo>
                  <a:lnTo>
                    <a:pt x="311" y="194"/>
                  </a:lnTo>
                  <a:lnTo>
                    <a:pt x="313" y="212"/>
                  </a:lnTo>
                  <a:lnTo>
                    <a:pt x="314" y="230"/>
                  </a:lnTo>
                  <a:lnTo>
                    <a:pt x="316" y="273"/>
                  </a:lnTo>
                  <a:lnTo>
                    <a:pt x="317" y="321"/>
                  </a:lnTo>
                  <a:lnTo>
                    <a:pt x="316" y="367"/>
                  </a:lnTo>
                  <a:lnTo>
                    <a:pt x="314" y="408"/>
                  </a:lnTo>
                  <a:lnTo>
                    <a:pt x="312" y="425"/>
                  </a:lnTo>
                  <a:lnTo>
                    <a:pt x="310" y="442"/>
                  </a:lnTo>
                  <a:lnTo>
                    <a:pt x="307" y="456"/>
                  </a:lnTo>
                  <a:lnTo>
                    <a:pt x="304" y="469"/>
                  </a:lnTo>
                  <a:lnTo>
                    <a:pt x="300" y="481"/>
                  </a:lnTo>
                  <a:lnTo>
                    <a:pt x="295" y="490"/>
                  </a:lnTo>
                  <a:lnTo>
                    <a:pt x="290" y="498"/>
                  </a:lnTo>
                  <a:lnTo>
                    <a:pt x="282" y="506"/>
                  </a:lnTo>
                  <a:lnTo>
                    <a:pt x="275" y="511"/>
                  </a:lnTo>
                  <a:lnTo>
                    <a:pt x="266" y="515"/>
                  </a:lnTo>
                  <a:lnTo>
                    <a:pt x="256" y="517"/>
                  </a:lnTo>
                  <a:lnTo>
                    <a:pt x="245" y="518"/>
                  </a:lnTo>
                  <a:lnTo>
                    <a:pt x="237" y="518"/>
                  </a:lnTo>
                  <a:lnTo>
                    <a:pt x="231" y="517"/>
                  </a:lnTo>
                  <a:lnTo>
                    <a:pt x="224" y="515"/>
                  </a:lnTo>
                  <a:lnTo>
                    <a:pt x="217" y="513"/>
                  </a:lnTo>
                  <a:lnTo>
                    <a:pt x="212" y="510"/>
                  </a:lnTo>
                  <a:lnTo>
                    <a:pt x="207" y="507"/>
                  </a:lnTo>
                  <a:lnTo>
                    <a:pt x="202" y="503"/>
                  </a:lnTo>
                  <a:lnTo>
                    <a:pt x="198" y="498"/>
                  </a:lnTo>
                  <a:lnTo>
                    <a:pt x="190" y="489"/>
                  </a:lnTo>
                  <a:lnTo>
                    <a:pt x="184" y="478"/>
                  </a:lnTo>
                  <a:lnTo>
                    <a:pt x="180" y="465"/>
                  </a:lnTo>
                  <a:lnTo>
                    <a:pt x="176" y="452"/>
                  </a:lnTo>
                  <a:lnTo>
                    <a:pt x="174" y="438"/>
                  </a:lnTo>
                  <a:lnTo>
                    <a:pt x="172" y="423"/>
                  </a:lnTo>
                  <a:lnTo>
                    <a:pt x="171" y="409"/>
                  </a:lnTo>
                  <a:lnTo>
                    <a:pt x="170" y="394"/>
                  </a:lnTo>
                  <a:lnTo>
                    <a:pt x="170" y="366"/>
                  </a:lnTo>
                  <a:lnTo>
                    <a:pt x="170" y="343"/>
                  </a:lnTo>
                  <a:close/>
                  <a:moveTo>
                    <a:pt x="325" y="13"/>
                  </a:moveTo>
                  <a:lnTo>
                    <a:pt x="325" y="86"/>
                  </a:lnTo>
                  <a:lnTo>
                    <a:pt x="323" y="86"/>
                  </a:lnTo>
                  <a:lnTo>
                    <a:pt x="318" y="75"/>
                  </a:lnTo>
                  <a:lnTo>
                    <a:pt x="312" y="65"/>
                  </a:lnTo>
                  <a:lnTo>
                    <a:pt x="306" y="56"/>
                  </a:lnTo>
                  <a:lnTo>
                    <a:pt x="299" y="48"/>
                  </a:lnTo>
                  <a:lnTo>
                    <a:pt x="292" y="40"/>
                  </a:lnTo>
                  <a:lnTo>
                    <a:pt x="283" y="33"/>
                  </a:lnTo>
                  <a:lnTo>
                    <a:pt x="275" y="27"/>
                  </a:lnTo>
                  <a:lnTo>
                    <a:pt x="267" y="22"/>
                  </a:lnTo>
                  <a:lnTo>
                    <a:pt x="258" y="17"/>
                  </a:lnTo>
                  <a:lnTo>
                    <a:pt x="248" y="13"/>
                  </a:lnTo>
                  <a:lnTo>
                    <a:pt x="238" y="8"/>
                  </a:lnTo>
                  <a:lnTo>
                    <a:pt x="228" y="5"/>
                  </a:lnTo>
                  <a:lnTo>
                    <a:pt x="217" y="3"/>
                  </a:lnTo>
                  <a:lnTo>
                    <a:pt x="206" y="2"/>
                  </a:lnTo>
                  <a:lnTo>
                    <a:pt x="195" y="1"/>
                  </a:lnTo>
                  <a:lnTo>
                    <a:pt x="183" y="0"/>
                  </a:lnTo>
                  <a:lnTo>
                    <a:pt x="167" y="1"/>
                  </a:lnTo>
                  <a:lnTo>
                    <a:pt x="151" y="2"/>
                  </a:lnTo>
                  <a:lnTo>
                    <a:pt x="137" y="5"/>
                  </a:lnTo>
                  <a:lnTo>
                    <a:pt x="123" y="8"/>
                  </a:lnTo>
                  <a:lnTo>
                    <a:pt x="111" y="13"/>
                  </a:lnTo>
                  <a:lnTo>
                    <a:pt x="100" y="18"/>
                  </a:lnTo>
                  <a:lnTo>
                    <a:pt x="88" y="23"/>
                  </a:lnTo>
                  <a:lnTo>
                    <a:pt x="79" y="30"/>
                  </a:lnTo>
                  <a:lnTo>
                    <a:pt x="70" y="37"/>
                  </a:lnTo>
                  <a:lnTo>
                    <a:pt x="60" y="45"/>
                  </a:lnTo>
                  <a:lnTo>
                    <a:pt x="53" y="54"/>
                  </a:lnTo>
                  <a:lnTo>
                    <a:pt x="46" y="63"/>
                  </a:lnTo>
                  <a:lnTo>
                    <a:pt x="40" y="72"/>
                  </a:lnTo>
                  <a:lnTo>
                    <a:pt x="33" y="83"/>
                  </a:lnTo>
                  <a:lnTo>
                    <a:pt x="28" y="93"/>
                  </a:lnTo>
                  <a:lnTo>
                    <a:pt x="24" y="104"/>
                  </a:lnTo>
                  <a:lnTo>
                    <a:pt x="20" y="116"/>
                  </a:lnTo>
                  <a:lnTo>
                    <a:pt x="16" y="128"/>
                  </a:lnTo>
                  <a:lnTo>
                    <a:pt x="13" y="139"/>
                  </a:lnTo>
                  <a:lnTo>
                    <a:pt x="11" y="153"/>
                  </a:lnTo>
                  <a:lnTo>
                    <a:pt x="7" y="178"/>
                  </a:lnTo>
                  <a:lnTo>
                    <a:pt x="3" y="204"/>
                  </a:lnTo>
                  <a:lnTo>
                    <a:pt x="1" y="231"/>
                  </a:lnTo>
                  <a:lnTo>
                    <a:pt x="0" y="258"/>
                  </a:lnTo>
                  <a:lnTo>
                    <a:pt x="0" y="284"/>
                  </a:lnTo>
                  <a:lnTo>
                    <a:pt x="0" y="311"/>
                  </a:lnTo>
                  <a:lnTo>
                    <a:pt x="0" y="364"/>
                  </a:lnTo>
                  <a:lnTo>
                    <a:pt x="1" y="418"/>
                  </a:lnTo>
                  <a:lnTo>
                    <a:pt x="3" y="445"/>
                  </a:lnTo>
                  <a:lnTo>
                    <a:pt x="8" y="472"/>
                  </a:lnTo>
                  <a:lnTo>
                    <a:pt x="10" y="484"/>
                  </a:lnTo>
                  <a:lnTo>
                    <a:pt x="13" y="496"/>
                  </a:lnTo>
                  <a:lnTo>
                    <a:pt x="16" y="509"/>
                  </a:lnTo>
                  <a:lnTo>
                    <a:pt x="20" y="520"/>
                  </a:lnTo>
                  <a:lnTo>
                    <a:pt x="24" y="531"/>
                  </a:lnTo>
                  <a:lnTo>
                    <a:pt x="29" y="542"/>
                  </a:lnTo>
                  <a:lnTo>
                    <a:pt x="34" y="552"/>
                  </a:lnTo>
                  <a:lnTo>
                    <a:pt x="41" y="562"/>
                  </a:lnTo>
                  <a:lnTo>
                    <a:pt x="48" y="572"/>
                  </a:lnTo>
                  <a:lnTo>
                    <a:pt x="55" y="580"/>
                  </a:lnTo>
                  <a:lnTo>
                    <a:pt x="64" y="588"/>
                  </a:lnTo>
                  <a:lnTo>
                    <a:pt x="74" y="595"/>
                  </a:lnTo>
                  <a:lnTo>
                    <a:pt x="83" y="602"/>
                  </a:lnTo>
                  <a:lnTo>
                    <a:pt x="94" y="608"/>
                  </a:lnTo>
                  <a:lnTo>
                    <a:pt x="107" y="613"/>
                  </a:lnTo>
                  <a:lnTo>
                    <a:pt x="119" y="617"/>
                  </a:lnTo>
                  <a:lnTo>
                    <a:pt x="134" y="620"/>
                  </a:lnTo>
                  <a:lnTo>
                    <a:pt x="149" y="623"/>
                  </a:lnTo>
                  <a:lnTo>
                    <a:pt x="165" y="624"/>
                  </a:lnTo>
                  <a:lnTo>
                    <a:pt x="182" y="624"/>
                  </a:lnTo>
                  <a:lnTo>
                    <a:pt x="193" y="624"/>
                  </a:lnTo>
                  <a:lnTo>
                    <a:pt x="203" y="623"/>
                  </a:lnTo>
                  <a:lnTo>
                    <a:pt x="213" y="622"/>
                  </a:lnTo>
                  <a:lnTo>
                    <a:pt x="224" y="620"/>
                  </a:lnTo>
                  <a:lnTo>
                    <a:pt x="233" y="618"/>
                  </a:lnTo>
                  <a:lnTo>
                    <a:pt x="242" y="615"/>
                  </a:lnTo>
                  <a:lnTo>
                    <a:pt x="251" y="611"/>
                  </a:lnTo>
                  <a:lnTo>
                    <a:pt x="260" y="607"/>
                  </a:lnTo>
                  <a:lnTo>
                    <a:pt x="268" y="602"/>
                  </a:lnTo>
                  <a:lnTo>
                    <a:pt x="276" y="596"/>
                  </a:lnTo>
                  <a:lnTo>
                    <a:pt x="283" y="590"/>
                  </a:lnTo>
                  <a:lnTo>
                    <a:pt x="291" y="584"/>
                  </a:lnTo>
                  <a:lnTo>
                    <a:pt x="297" y="577"/>
                  </a:lnTo>
                  <a:lnTo>
                    <a:pt x="303" y="570"/>
                  </a:lnTo>
                  <a:lnTo>
                    <a:pt x="308" y="561"/>
                  </a:lnTo>
                  <a:lnTo>
                    <a:pt x="313" y="552"/>
                  </a:lnTo>
                  <a:lnTo>
                    <a:pt x="317" y="552"/>
                  </a:lnTo>
                  <a:lnTo>
                    <a:pt x="317" y="672"/>
                  </a:lnTo>
                  <a:lnTo>
                    <a:pt x="317" y="683"/>
                  </a:lnTo>
                  <a:lnTo>
                    <a:pt x="316" y="693"/>
                  </a:lnTo>
                  <a:lnTo>
                    <a:pt x="314" y="705"/>
                  </a:lnTo>
                  <a:lnTo>
                    <a:pt x="312" y="714"/>
                  </a:lnTo>
                  <a:lnTo>
                    <a:pt x="310" y="723"/>
                  </a:lnTo>
                  <a:lnTo>
                    <a:pt x="307" y="732"/>
                  </a:lnTo>
                  <a:lnTo>
                    <a:pt x="304" y="740"/>
                  </a:lnTo>
                  <a:lnTo>
                    <a:pt x="300" y="747"/>
                  </a:lnTo>
                  <a:lnTo>
                    <a:pt x="296" y="753"/>
                  </a:lnTo>
                  <a:lnTo>
                    <a:pt x="292" y="758"/>
                  </a:lnTo>
                  <a:lnTo>
                    <a:pt x="287" y="764"/>
                  </a:lnTo>
                  <a:lnTo>
                    <a:pt x="280" y="768"/>
                  </a:lnTo>
                  <a:lnTo>
                    <a:pt x="274" y="771"/>
                  </a:lnTo>
                  <a:lnTo>
                    <a:pt x="268" y="773"/>
                  </a:lnTo>
                  <a:lnTo>
                    <a:pt x="260" y="774"/>
                  </a:lnTo>
                  <a:lnTo>
                    <a:pt x="252" y="775"/>
                  </a:lnTo>
                  <a:lnTo>
                    <a:pt x="242" y="774"/>
                  </a:lnTo>
                  <a:lnTo>
                    <a:pt x="234" y="773"/>
                  </a:lnTo>
                  <a:lnTo>
                    <a:pt x="225" y="771"/>
                  </a:lnTo>
                  <a:lnTo>
                    <a:pt x="217" y="769"/>
                  </a:lnTo>
                  <a:lnTo>
                    <a:pt x="210" y="765"/>
                  </a:lnTo>
                  <a:lnTo>
                    <a:pt x="204" y="760"/>
                  </a:lnTo>
                  <a:lnTo>
                    <a:pt x="199" y="755"/>
                  </a:lnTo>
                  <a:lnTo>
                    <a:pt x="195" y="750"/>
                  </a:lnTo>
                  <a:lnTo>
                    <a:pt x="190" y="744"/>
                  </a:lnTo>
                  <a:lnTo>
                    <a:pt x="187" y="738"/>
                  </a:lnTo>
                  <a:lnTo>
                    <a:pt x="185" y="731"/>
                  </a:lnTo>
                  <a:lnTo>
                    <a:pt x="183" y="723"/>
                  </a:lnTo>
                  <a:lnTo>
                    <a:pt x="180" y="706"/>
                  </a:lnTo>
                  <a:lnTo>
                    <a:pt x="180" y="687"/>
                  </a:lnTo>
                  <a:lnTo>
                    <a:pt x="10" y="687"/>
                  </a:lnTo>
                  <a:lnTo>
                    <a:pt x="11" y="702"/>
                  </a:lnTo>
                  <a:lnTo>
                    <a:pt x="12" y="714"/>
                  </a:lnTo>
                  <a:lnTo>
                    <a:pt x="14" y="727"/>
                  </a:lnTo>
                  <a:lnTo>
                    <a:pt x="16" y="739"/>
                  </a:lnTo>
                  <a:lnTo>
                    <a:pt x="19" y="750"/>
                  </a:lnTo>
                  <a:lnTo>
                    <a:pt x="23" y="760"/>
                  </a:lnTo>
                  <a:lnTo>
                    <a:pt x="27" y="771"/>
                  </a:lnTo>
                  <a:lnTo>
                    <a:pt x="31" y="780"/>
                  </a:lnTo>
                  <a:lnTo>
                    <a:pt x="36" y="789"/>
                  </a:lnTo>
                  <a:lnTo>
                    <a:pt x="42" y="798"/>
                  </a:lnTo>
                  <a:lnTo>
                    <a:pt x="48" y="805"/>
                  </a:lnTo>
                  <a:lnTo>
                    <a:pt x="54" y="812"/>
                  </a:lnTo>
                  <a:lnTo>
                    <a:pt x="61" y="819"/>
                  </a:lnTo>
                  <a:lnTo>
                    <a:pt x="69" y="825"/>
                  </a:lnTo>
                  <a:lnTo>
                    <a:pt x="77" y="831"/>
                  </a:lnTo>
                  <a:lnTo>
                    <a:pt x="85" y="837"/>
                  </a:lnTo>
                  <a:lnTo>
                    <a:pt x="93" y="841"/>
                  </a:lnTo>
                  <a:lnTo>
                    <a:pt x="102" y="846"/>
                  </a:lnTo>
                  <a:lnTo>
                    <a:pt x="111" y="850"/>
                  </a:lnTo>
                  <a:lnTo>
                    <a:pt x="120" y="853"/>
                  </a:lnTo>
                  <a:lnTo>
                    <a:pt x="141" y="859"/>
                  </a:lnTo>
                  <a:lnTo>
                    <a:pt x="162" y="865"/>
                  </a:lnTo>
                  <a:lnTo>
                    <a:pt x="183" y="868"/>
                  </a:lnTo>
                  <a:lnTo>
                    <a:pt x="206" y="870"/>
                  </a:lnTo>
                  <a:lnTo>
                    <a:pt x="230" y="871"/>
                  </a:lnTo>
                  <a:lnTo>
                    <a:pt x="254" y="872"/>
                  </a:lnTo>
                  <a:lnTo>
                    <a:pt x="275" y="871"/>
                  </a:lnTo>
                  <a:lnTo>
                    <a:pt x="296" y="870"/>
                  </a:lnTo>
                  <a:lnTo>
                    <a:pt x="314" y="868"/>
                  </a:lnTo>
                  <a:lnTo>
                    <a:pt x="332" y="865"/>
                  </a:lnTo>
                  <a:lnTo>
                    <a:pt x="349" y="860"/>
                  </a:lnTo>
                  <a:lnTo>
                    <a:pt x="364" y="855"/>
                  </a:lnTo>
                  <a:lnTo>
                    <a:pt x="379" y="850"/>
                  </a:lnTo>
                  <a:lnTo>
                    <a:pt x="391" y="845"/>
                  </a:lnTo>
                  <a:lnTo>
                    <a:pt x="403" y="838"/>
                  </a:lnTo>
                  <a:lnTo>
                    <a:pt x="415" y="832"/>
                  </a:lnTo>
                  <a:lnTo>
                    <a:pt x="424" y="823"/>
                  </a:lnTo>
                  <a:lnTo>
                    <a:pt x="433" y="816"/>
                  </a:lnTo>
                  <a:lnTo>
                    <a:pt x="442" y="808"/>
                  </a:lnTo>
                  <a:lnTo>
                    <a:pt x="449" y="800"/>
                  </a:lnTo>
                  <a:lnTo>
                    <a:pt x="456" y="790"/>
                  </a:lnTo>
                  <a:lnTo>
                    <a:pt x="461" y="782"/>
                  </a:lnTo>
                  <a:lnTo>
                    <a:pt x="466" y="773"/>
                  </a:lnTo>
                  <a:lnTo>
                    <a:pt x="471" y="764"/>
                  </a:lnTo>
                  <a:lnTo>
                    <a:pt x="475" y="754"/>
                  </a:lnTo>
                  <a:lnTo>
                    <a:pt x="478" y="745"/>
                  </a:lnTo>
                  <a:lnTo>
                    <a:pt x="483" y="727"/>
                  </a:lnTo>
                  <a:lnTo>
                    <a:pt x="487" y="711"/>
                  </a:lnTo>
                  <a:lnTo>
                    <a:pt x="490" y="681"/>
                  </a:lnTo>
                  <a:lnTo>
                    <a:pt x="490" y="659"/>
                  </a:lnTo>
                  <a:lnTo>
                    <a:pt x="490" y="13"/>
                  </a:lnTo>
                  <a:lnTo>
                    <a:pt x="325" y="13"/>
                  </a:lnTo>
                  <a:close/>
                </a:path>
              </a:pathLst>
            </a:custGeom>
            <a:solidFill>
              <a:srgbClr val="FFFFFF"/>
            </a:solidFill>
            <a:ln w="9525">
              <a:noFill/>
              <a:round/>
              <a:headEnd/>
              <a:tailEnd/>
            </a:ln>
          </p:spPr>
          <p:txBody>
            <a:bodyPr/>
            <a:lstStyle/>
            <a:p>
              <a:endParaRPr lang="en-US"/>
            </a:p>
          </p:txBody>
        </p:sp>
        <p:sp>
          <p:nvSpPr>
            <p:cNvPr id="408603" name="Freeform 27"/>
            <p:cNvSpPr>
              <a:spLocks noEditPoints="1"/>
            </p:cNvSpPr>
            <p:nvPr userDrawn="1"/>
          </p:nvSpPr>
          <p:spPr bwMode="auto">
            <a:xfrm>
              <a:off x="3810" y="4107"/>
              <a:ext cx="15" cy="73"/>
            </a:xfrm>
            <a:custGeom>
              <a:avLst/>
              <a:gdLst/>
              <a:ahLst/>
              <a:cxnLst>
                <a:cxn ang="0">
                  <a:pos x="174" y="887"/>
                </a:cxn>
                <a:cxn ang="0">
                  <a:pos x="0" y="887"/>
                </a:cxn>
                <a:cxn ang="0">
                  <a:pos x="0" y="266"/>
                </a:cxn>
                <a:cxn ang="0">
                  <a:pos x="174" y="266"/>
                </a:cxn>
                <a:cxn ang="0">
                  <a:pos x="174" y="887"/>
                </a:cxn>
                <a:cxn ang="0">
                  <a:pos x="174" y="0"/>
                </a:cxn>
                <a:cxn ang="0">
                  <a:pos x="174" y="136"/>
                </a:cxn>
                <a:cxn ang="0">
                  <a:pos x="0" y="136"/>
                </a:cxn>
                <a:cxn ang="0">
                  <a:pos x="0" y="0"/>
                </a:cxn>
                <a:cxn ang="0">
                  <a:pos x="174" y="0"/>
                </a:cxn>
              </a:cxnLst>
              <a:rect l="0" t="0" r="r" b="b"/>
              <a:pathLst>
                <a:path w="174" h="887">
                  <a:moveTo>
                    <a:pt x="174" y="887"/>
                  </a:moveTo>
                  <a:lnTo>
                    <a:pt x="0" y="887"/>
                  </a:lnTo>
                  <a:lnTo>
                    <a:pt x="0" y="266"/>
                  </a:lnTo>
                  <a:lnTo>
                    <a:pt x="174" y="266"/>
                  </a:lnTo>
                  <a:lnTo>
                    <a:pt x="174" y="887"/>
                  </a:lnTo>
                  <a:close/>
                  <a:moveTo>
                    <a:pt x="174" y="0"/>
                  </a:moveTo>
                  <a:lnTo>
                    <a:pt x="174" y="136"/>
                  </a:lnTo>
                  <a:lnTo>
                    <a:pt x="0" y="136"/>
                  </a:lnTo>
                  <a:lnTo>
                    <a:pt x="0" y="0"/>
                  </a:lnTo>
                  <a:lnTo>
                    <a:pt x="174" y="0"/>
                  </a:lnTo>
                  <a:close/>
                </a:path>
              </a:pathLst>
            </a:custGeom>
            <a:solidFill>
              <a:srgbClr val="FFFFFF"/>
            </a:solidFill>
            <a:ln w="9525">
              <a:noFill/>
              <a:round/>
              <a:headEnd/>
              <a:tailEnd/>
            </a:ln>
          </p:spPr>
          <p:txBody>
            <a:bodyPr/>
            <a:lstStyle/>
            <a:p>
              <a:endParaRPr lang="en-US"/>
            </a:p>
          </p:txBody>
        </p:sp>
        <p:sp>
          <p:nvSpPr>
            <p:cNvPr id="408604" name="Freeform 28"/>
            <p:cNvSpPr>
              <a:spLocks noEditPoints="1"/>
            </p:cNvSpPr>
            <p:nvPr userDrawn="1"/>
          </p:nvSpPr>
          <p:spPr bwMode="auto">
            <a:xfrm>
              <a:off x="3836" y="4128"/>
              <a:ext cx="42" cy="53"/>
            </a:xfrm>
            <a:custGeom>
              <a:avLst/>
              <a:gdLst/>
              <a:ahLst/>
              <a:cxnLst>
                <a:cxn ang="0">
                  <a:pos x="332" y="205"/>
                </a:cxn>
                <a:cxn ang="0">
                  <a:pos x="328" y="169"/>
                </a:cxn>
                <a:cxn ang="0">
                  <a:pos x="314" y="138"/>
                </a:cxn>
                <a:cxn ang="0">
                  <a:pos x="292" y="116"/>
                </a:cxn>
                <a:cxn ang="0">
                  <a:pos x="253" y="108"/>
                </a:cxn>
                <a:cxn ang="0">
                  <a:pos x="233" y="110"/>
                </a:cxn>
                <a:cxn ang="0">
                  <a:pos x="216" y="117"/>
                </a:cxn>
                <a:cxn ang="0">
                  <a:pos x="200" y="131"/>
                </a:cxn>
                <a:cxn ang="0">
                  <a:pos x="184" y="161"/>
                </a:cxn>
                <a:cxn ang="0">
                  <a:pos x="177" y="196"/>
                </a:cxn>
                <a:cxn ang="0">
                  <a:pos x="175" y="254"/>
                </a:cxn>
                <a:cxn ang="0">
                  <a:pos x="175" y="380"/>
                </a:cxn>
                <a:cxn ang="0">
                  <a:pos x="179" y="442"/>
                </a:cxn>
                <a:cxn ang="0">
                  <a:pos x="189" y="484"/>
                </a:cxn>
                <a:cxn ang="0">
                  <a:pos x="209" y="517"/>
                </a:cxn>
                <a:cxn ang="0">
                  <a:pos x="222" y="527"/>
                </a:cxn>
                <a:cxn ang="0">
                  <a:pos x="240" y="533"/>
                </a:cxn>
                <a:cxn ang="0">
                  <a:pos x="265" y="535"/>
                </a:cxn>
                <a:cxn ang="0">
                  <a:pos x="291" y="525"/>
                </a:cxn>
                <a:cxn ang="0">
                  <a:pos x="309" y="507"/>
                </a:cxn>
                <a:cxn ang="0">
                  <a:pos x="321" y="482"/>
                </a:cxn>
                <a:cxn ang="0">
                  <a:pos x="327" y="444"/>
                </a:cxn>
                <a:cxn ang="0">
                  <a:pos x="501" y="449"/>
                </a:cxn>
                <a:cxn ang="0">
                  <a:pos x="492" y="495"/>
                </a:cxn>
                <a:cxn ang="0">
                  <a:pos x="481" y="526"/>
                </a:cxn>
                <a:cxn ang="0">
                  <a:pos x="464" y="554"/>
                </a:cxn>
                <a:cxn ang="0">
                  <a:pos x="445" y="578"/>
                </a:cxn>
                <a:cxn ang="0">
                  <a:pos x="421" y="600"/>
                </a:cxn>
                <a:cxn ang="0">
                  <a:pos x="393" y="616"/>
                </a:cxn>
                <a:cxn ang="0">
                  <a:pos x="360" y="629"/>
                </a:cxn>
                <a:cxn ang="0">
                  <a:pos x="324" y="640"/>
                </a:cxn>
                <a:cxn ang="0">
                  <a:pos x="283" y="645"/>
                </a:cxn>
                <a:cxn ang="0">
                  <a:pos x="233" y="645"/>
                </a:cxn>
                <a:cxn ang="0">
                  <a:pos x="178" y="640"/>
                </a:cxn>
                <a:cxn ang="0">
                  <a:pos x="132" y="627"/>
                </a:cxn>
                <a:cxn ang="0">
                  <a:pos x="95" y="608"/>
                </a:cxn>
                <a:cxn ang="0">
                  <a:pos x="65" y="583"/>
                </a:cxn>
                <a:cxn ang="0">
                  <a:pos x="43" y="553"/>
                </a:cxn>
                <a:cxn ang="0">
                  <a:pos x="25" y="518"/>
                </a:cxn>
                <a:cxn ang="0">
                  <a:pos x="14" y="478"/>
                </a:cxn>
                <a:cxn ang="0">
                  <a:pos x="4" y="418"/>
                </a:cxn>
                <a:cxn ang="0">
                  <a:pos x="0" y="315"/>
                </a:cxn>
                <a:cxn ang="0">
                  <a:pos x="3" y="223"/>
                </a:cxn>
                <a:cxn ang="0">
                  <a:pos x="13" y="167"/>
                </a:cxn>
                <a:cxn ang="0">
                  <a:pos x="24" y="129"/>
                </a:cxn>
                <a:cxn ang="0">
                  <a:pos x="40" y="94"/>
                </a:cxn>
                <a:cxn ang="0">
                  <a:pos x="63" y="64"/>
                </a:cxn>
                <a:cxn ang="0">
                  <a:pos x="93" y="39"/>
                </a:cxn>
                <a:cxn ang="0">
                  <a:pos x="130" y="20"/>
                </a:cxn>
                <a:cxn ang="0">
                  <a:pos x="177" y="7"/>
                </a:cxn>
                <a:cxn ang="0">
                  <a:pos x="233" y="1"/>
                </a:cxn>
                <a:cxn ang="0">
                  <a:pos x="295" y="2"/>
                </a:cxn>
                <a:cxn ang="0">
                  <a:pos x="348" y="12"/>
                </a:cxn>
                <a:cxn ang="0">
                  <a:pos x="393" y="27"/>
                </a:cxn>
                <a:cxn ang="0">
                  <a:pos x="428" y="50"/>
                </a:cxn>
                <a:cxn ang="0">
                  <a:pos x="456" y="79"/>
                </a:cxn>
                <a:cxn ang="0">
                  <a:pos x="477" y="114"/>
                </a:cxn>
                <a:cxn ang="0">
                  <a:pos x="491" y="153"/>
                </a:cxn>
                <a:cxn ang="0">
                  <a:pos x="500" y="196"/>
                </a:cxn>
                <a:cxn ang="0">
                  <a:pos x="508" y="279"/>
                </a:cxn>
                <a:cxn ang="0">
                  <a:pos x="175" y="351"/>
                </a:cxn>
              </a:cxnLst>
              <a:rect l="0" t="0" r="r" b="b"/>
              <a:pathLst>
                <a:path w="508" h="646">
                  <a:moveTo>
                    <a:pt x="333" y="254"/>
                  </a:moveTo>
                  <a:lnTo>
                    <a:pt x="333" y="230"/>
                  </a:lnTo>
                  <a:lnTo>
                    <a:pt x="332" y="205"/>
                  </a:lnTo>
                  <a:lnTo>
                    <a:pt x="331" y="193"/>
                  </a:lnTo>
                  <a:lnTo>
                    <a:pt x="330" y="181"/>
                  </a:lnTo>
                  <a:lnTo>
                    <a:pt x="328" y="169"/>
                  </a:lnTo>
                  <a:lnTo>
                    <a:pt x="325" y="158"/>
                  </a:lnTo>
                  <a:lnTo>
                    <a:pt x="321" y="148"/>
                  </a:lnTo>
                  <a:lnTo>
                    <a:pt x="314" y="138"/>
                  </a:lnTo>
                  <a:lnTo>
                    <a:pt x="308" y="129"/>
                  </a:lnTo>
                  <a:lnTo>
                    <a:pt x="301" y="122"/>
                  </a:lnTo>
                  <a:lnTo>
                    <a:pt x="292" y="116"/>
                  </a:lnTo>
                  <a:lnTo>
                    <a:pt x="280" y="112"/>
                  </a:lnTo>
                  <a:lnTo>
                    <a:pt x="268" y="109"/>
                  </a:lnTo>
                  <a:lnTo>
                    <a:pt x="253" y="108"/>
                  </a:lnTo>
                  <a:lnTo>
                    <a:pt x="246" y="108"/>
                  </a:lnTo>
                  <a:lnTo>
                    <a:pt x="239" y="109"/>
                  </a:lnTo>
                  <a:lnTo>
                    <a:pt x="233" y="110"/>
                  </a:lnTo>
                  <a:lnTo>
                    <a:pt x="227" y="112"/>
                  </a:lnTo>
                  <a:lnTo>
                    <a:pt x="221" y="114"/>
                  </a:lnTo>
                  <a:lnTo>
                    <a:pt x="216" y="117"/>
                  </a:lnTo>
                  <a:lnTo>
                    <a:pt x="212" y="120"/>
                  </a:lnTo>
                  <a:lnTo>
                    <a:pt x="207" y="123"/>
                  </a:lnTo>
                  <a:lnTo>
                    <a:pt x="200" y="131"/>
                  </a:lnTo>
                  <a:lnTo>
                    <a:pt x="193" y="139"/>
                  </a:lnTo>
                  <a:lnTo>
                    <a:pt x="188" y="150"/>
                  </a:lnTo>
                  <a:lnTo>
                    <a:pt x="184" y="161"/>
                  </a:lnTo>
                  <a:lnTo>
                    <a:pt x="181" y="172"/>
                  </a:lnTo>
                  <a:lnTo>
                    <a:pt x="178" y="185"/>
                  </a:lnTo>
                  <a:lnTo>
                    <a:pt x="177" y="196"/>
                  </a:lnTo>
                  <a:lnTo>
                    <a:pt x="176" y="209"/>
                  </a:lnTo>
                  <a:lnTo>
                    <a:pt x="175" y="232"/>
                  </a:lnTo>
                  <a:lnTo>
                    <a:pt x="175" y="254"/>
                  </a:lnTo>
                  <a:lnTo>
                    <a:pt x="333" y="254"/>
                  </a:lnTo>
                  <a:close/>
                  <a:moveTo>
                    <a:pt x="175" y="351"/>
                  </a:moveTo>
                  <a:lnTo>
                    <a:pt x="175" y="380"/>
                  </a:lnTo>
                  <a:lnTo>
                    <a:pt x="176" y="411"/>
                  </a:lnTo>
                  <a:lnTo>
                    <a:pt x="177" y="426"/>
                  </a:lnTo>
                  <a:lnTo>
                    <a:pt x="179" y="442"/>
                  </a:lnTo>
                  <a:lnTo>
                    <a:pt x="182" y="456"/>
                  </a:lnTo>
                  <a:lnTo>
                    <a:pt x="185" y="471"/>
                  </a:lnTo>
                  <a:lnTo>
                    <a:pt x="189" y="484"/>
                  </a:lnTo>
                  <a:lnTo>
                    <a:pt x="194" y="496"/>
                  </a:lnTo>
                  <a:lnTo>
                    <a:pt x="202" y="508"/>
                  </a:lnTo>
                  <a:lnTo>
                    <a:pt x="209" y="517"/>
                  </a:lnTo>
                  <a:lnTo>
                    <a:pt x="213" y="521"/>
                  </a:lnTo>
                  <a:lnTo>
                    <a:pt x="217" y="524"/>
                  </a:lnTo>
                  <a:lnTo>
                    <a:pt x="222" y="527"/>
                  </a:lnTo>
                  <a:lnTo>
                    <a:pt x="228" y="530"/>
                  </a:lnTo>
                  <a:lnTo>
                    <a:pt x="234" y="532"/>
                  </a:lnTo>
                  <a:lnTo>
                    <a:pt x="240" y="533"/>
                  </a:lnTo>
                  <a:lnTo>
                    <a:pt x="246" y="535"/>
                  </a:lnTo>
                  <a:lnTo>
                    <a:pt x="253" y="536"/>
                  </a:lnTo>
                  <a:lnTo>
                    <a:pt x="265" y="535"/>
                  </a:lnTo>
                  <a:lnTo>
                    <a:pt x="274" y="532"/>
                  </a:lnTo>
                  <a:lnTo>
                    <a:pt x="283" y="529"/>
                  </a:lnTo>
                  <a:lnTo>
                    <a:pt x="291" y="525"/>
                  </a:lnTo>
                  <a:lnTo>
                    <a:pt x="298" y="520"/>
                  </a:lnTo>
                  <a:lnTo>
                    <a:pt x="304" y="514"/>
                  </a:lnTo>
                  <a:lnTo>
                    <a:pt x="309" y="507"/>
                  </a:lnTo>
                  <a:lnTo>
                    <a:pt x="313" y="499"/>
                  </a:lnTo>
                  <a:lnTo>
                    <a:pt x="317" y="491"/>
                  </a:lnTo>
                  <a:lnTo>
                    <a:pt x="321" y="482"/>
                  </a:lnTo>
                  <a:lnTo>
                    <a:pt x="323" y="473"/>
                  </a:lnTo>
                  <a:lnTo>
                    <a:pt x="325" y="463"/>
                  </a:lnTo>
                  <a:lnTo>
                    <a:pt x="327" y="444"/>
                  </a:lnTo>
                  <a:lnTo>
                    <a:pt x="327" y="424"/>
                  </a:lnTo>
                  <a:lnTo>
                    <a:pt x="503" y="424"/>
                  </a:lnTo>
                  <a:lnTo>
                    <a:pt x="501" y="449"/>
                  </a:lnTo>
                  <a:lnTo>
                    <a:pt x="497" y="473"/>
                  </a:lnTo>
                  <a:lnTo>
                    <a:pt x="495" y="484"/>
                  </a:lnTo>
                  <a:lnTo>
                    <a:pt x="492" y="495"/>
                  </a:lnTo>
                  <a:lnTo>
                    <a:pt x="489" y="506"/>
                  </a:lnTo>
                  <a:lnTo>
                    <a:pt x="485" y="516"/>
                  </a:lnTo>
                  <a:lnTo>
                    <a:pt x="481" y="526"/>
                  </a:lnTo>
                  <a:lnTo>
                    <a:pt x="476" y="536"/>
                  </a:lnTo>
                  <a:lnTo>
                    <a:pt x="470" y="545"/>
                  </a:lnTo>
                  <a:lnTo>
                    <a:pt x="464" y="554"/>
                  </a:lnTo>
                  <a:lnTo>
                    <a:pt x="458" y="562"/>
                  </a:lnTo>
                  <a:lnTo>
                    <a:pt x="452" y="571"/>
                  </a:lnTo>
                  <a:lnTo>
                    <a:pt x="445" y="578"/>
                  </a:lnTo>
                  <a:lnTo>
                    <a:pt x="436" y="585"/>
                  </a:lnTo>
                  <a:lnTo>
                    <a:pt x="429" y="592"/>
                  </a:lnTo>
                  <a:lnTo>
                    <a:pt x="421" y="600"/>
                  </a:lnTo>
                  <a:lnTo>
                    <a:pt x="411" y="606"/>
                  </a:lnTo>
                  <a:lnTo>
                    <a:pt x="402" y="611"/>
                  </a:lnTo>
                  <a:lnTo>
                    <a:pt x="393" y="616"/>
                  </a:lnTo>
                  <a:lnTo>
                    <a:pt x="383" y="621"/>
                  </a:lnTo>
                  <a:lnTo>
                    <a:pt x="371" y="626"/>
                  </a:lnTo>
                  <a:lnTo>
                    <a:pt x="360" y="629"/>
                  </a:lnTo>
                  <a:lnTo>
                    <a:pt x="348" y="634"/>
                  </a:lnTo>
                  <a:lnTo>
                    <a:pt x="336" y="637"/>
                  </a:lnTo>
                  <a:lnTo>
                    <a:pt x="324" y="640"/>
                  </a:lnTo>
                  <a:lnTo>
                    <a:pt x="310" y="642"/>
                  </a:lnTo>
                  <a:lnTo>
                    <a:pt x="297" y="644"/>
                  </a:lnTo>
                  <a:lnTo>
                    <a:pt x="283" y="645"/>
                  </a:lnTo>
                  <a:lnTo>
                    <a:pt x="268" y="646"/>
                  </a:lnTo>
                  <a:lnTo>
                    <a:pt x="253" y="646"/>
                  </a:lnTo>
                  <a:lnTo>
                    <a:pt x="233" y="645"/>
                  </a:lnTo>
                  <a:lnTo>
                    <a:pt x="213" y="644"/>
                  </a:lnTo>
                  <a:lnTo>
                    <a:pt x="195" y="642"/>
                  </a:lnTo>
                  <a:lnTo>
                    <a:pt x="178" y="640"/>
                  </a:lnTo>
                  <a:lnTo>
                    <a:pt x="161" y="636"/>
                  </a:lnTo>
                  <a:lnTo>
                    <a:pt x="147" y="631"/>
                  </a:lnTo>
                  <a:lnTo>
                    <a:pt x="132" y="627"/>
                  </a:lnTo>
                  <a:lnTo>
                    <a:pt x="119" y="621"/>
                  </a:lnTo>
                  <a:lnTo>
                    <a:pt x="107" y="615"/>
                  </a:lnTo>
                  <a:lnTo>
                    <a:pt x="95" y="608"/>
                  </a:lnTo>
                  <a:lnTo>
                    <a:pt x="85" y="601"/>
                  </a:lnTo>
                  <a:lnTo>
                    <a:pt x="75" y="592"/>
                  </a:lnTo>
                  <a:lnTo>
                    <a:pt x="65" y="583"/>
                  </a:lnTo>
                  <a:lnTo>
                    <a:pt x="57" y="574"/>
                  </a:lnTo>
                  <a:lnTo>
                    <a:pt x="50" y="563"/>
                  </a:lnTo>
                  <a:lnTo>
                    <a:pt x="43" y="553"/>
                  </a:lnTo>
                  <a:lnTo>
                    <a:pt x="36" y="542"/>
                  </a:lnTo>
                  <a:lnTo>
                    <a:pt x="30" y="530"/>
                  </a:lnTo>
                  <a:lnTo>
                    <a:pt x="25" y="518"/>
                  </a:lnTo>
                  <a:lnTo>
                    <a:pt x="21" y="505"/>
                  </a:lnTo>
                  <a:lnTo>
                    <a:pt x="17" y="491"/>
                  </a:lnTo>
                  <a:lnTo>
                    <a:pt x="14" y="478"/>
                  </a:lnTo>
                  <a:lnTo>
                    <a:pt x="11" y="463"/>
                  </a:lnTo>
                  <a:lnTo>
                    <a:pt x="7" y="449"/>
                  </a:lnTo>
                  <a:lnTo>
                    <a:pt x="4" y="418"/>
                  </a:lnTo>
                  <a:lnTo>
                    <a:pt x="1" y="385"/>
                  </a:lnTo>
                  <a:lnTo>
                    <a:pt x="0" y="351"/>
                  </a:lnTo>
                  <a:lnTo>
                    <a:pt x="0" y="315"/>
                  </a:lnTo>
                  <a:lnTo>
                    <a:pt x="0" y="284"/>
                  </a:lnTo>
                  <a:lnTo>
                    <a:pt x="1" y="253"/>
                  </a:lnTo>
                  <a:lnTo>
                    <a:pt x="3" y="223"/>
                  </a:lnTo>
                  <a:lnTo>
                    <a:pt x="7" y="194"/>
                  </a:lnTo>
                  <a:lnTo>
                    <a:pt x="9" y="181"/>
                  </a:lnTo>
                  <a:lnTo>
                    <a:pt x="13" y="167"/>
                  </a:lnTo>
                  <a:lnTo>
                    <a:pt x="16" y="154"/>
                  </a:lnTo>
                  <a:lnTo>
                    <a:pt x="20" y="142"/>
                  </a:lnTo>
                  <a:lnTo>
                    <a:pt x="24" y="129"/>
                  </a:lnTo>
                  <a:lnTo>
                    <a:pt x="29" y="117"/>
                  </a:lnTo>
                  <a:lnTo>
                    <a:pt x="34" y="105"/>
                  </a:lnTo>
                  <a:lnTo>
                    <a:pt x="40" y="94"/>
                  </a:lnTo>
                  <a:lnTo>
                    <a:pt x="48" y="84"/>
                  </a:lnTo>
                  <a:lnTo>
                    <a:pt x="55" y="73"/>
                  </a:lnTo>
                  <a:lnTo>
                    <a:pt x="63" y="64"/>
                  </a:lnTo>
                  <a:lnTo>
                    <a:pt x="73" y="56"/>
                  </a:lnTo>
                  <a:lnTo>
                    <a:pt x="82" y="48"/>
                  </a:lnTo>
                  <a:lnTo>
                    <a:pt x="93" y="39"/>
                  </a:lnTo>
                  <a:lnTo>
                    <a:pt x="105" y="32"/>
                  </a:lnTo>
                  <a:lnTo>
                    <a:pt x="117" y="26"/>
                  </a:lnTo>
                  <a:lnTo>
                    <a:pt x="130" y="20"/>
                  </a:lnTo>
                  <a:lnTo>
                    <a:pt x="145" y="16"/>
                  </a:lnTo>
                  <a:lnTo>
                    <a:pt x="160" y="11"/>
                  </a:lnTo>
                  <a:lnTo>
                    <a:pt x="177" y="7"/>
                  </a:lnTo>
                  <a:lnTo>
                    <a:pt x="194" y="4"/>
                  </a:lnTo>
                  <a:lnTo>
                    <a:pt x="213" y="2"/>
                  </a:lnTo>
                  <a:lnTo>
                    <a:pt x="233" y="1"/>
                  </a:lnTo>
                  <a:lnTo>
                    <a:pt x="253" y="0"/>
                  </a:lnTo>
                  <a:lnTo>
                    <a:pt x="275" y="1"/>
                  </a:lnTo>
                  <a:lnTo>
                    <a:pt x="295" y="2"/>
                  </a:lnTo>
                  <a:lnTo>
                    <a:pt x="313" y="4"/>
                  </a:lnTo>
                  <a:lnTo>
                    <a:pt x="332" y="7"/>
                  </a:lnTo>
                  <a:lnTo>
                    <a:pt x="348" y="12"/>
                  </a:lnTo>
                  <a:lnTo>
                    <a:pt x="364" y="16"/>
                  </a:lnTo>
                  <a:lnTo>
                    <a:pt x="378" y="21"/>
                  </a:lnTo>
                  <a:lnTo>
                    <a:pt x="393" y="27"/>
                  </a:lnTo>
                  <a:lnTo>
                    <a:pt x="405" y="34"/>
                  </a:lnTo>
                  <a:lnTo>
                    <a:pt x="417" y="41"/>
                  </a:lnTo>
                  <a:lnTo>
                    <a:pt x="428" y="50"/>
                  </a:lnTo>
                  <a:lnTo>
                    <a:pt x="438" y="59"/>
                  </a:lnTo>
                  <a:lnTo>
                    <a:pt x="447" y="68"/>
                  </a:lnTo>
                  <a:lnTo>
                    <a:pt x="456" y="79"/>
                  </a:lnTo>
                  <a:lnTo>
                    <a:pt x="463" y="90"/>
                  </a:lnTo>
                  <a:lnTo>
                    <a:pt x="470" y="101"/>
                  </a:lnTo>
                  <a:lnTo>
                    <a:pt x="477" y="114"/>
                  </a:lnTo>
                  <a:lnTo>
                    <a:pt x="482" y="126"/>
                  </a:lnTo>
                  <a:lnTo>
                    <a:pt x="487" y="139"/>
                  </a:lnTo>
                  <a:lnTo>
                    <a:pt x="491" y="153"/>
                  </a:lnTo>
                  <a:lnTo>
                    <a:pt x="494" y="167"/>
                  </a:lnTo>
                  <a:lnTo>
                    <a:pt x="497" y="182"/>
                  </a:lnTo>
                  <a:lnTo>
                    <a:pt x="500" y="196"/>
                  </a:lnTo>
                  <a:lnTo>
                    <a:pt x="502" y="212"/>
                  </a:lnTo>
                  <a:lnTo>
                    <a:pt x="506" y="245"/>
                  </a:lnTo>
                  <a:lnTo>
                    <a:pt x="508" y="279"/>
                  </a:lnTo>
                  <a:lnTo>
                    <a:pt x="508" y="314"/>
                  </a:lnTo>
                  <a:lnTo>
                    <a:pt x="507" y="351"/>
                  </a:lnTo>
                  <a:lnTo>
                    <a:pt x="175" y="351"/>
                  </a:lnTo>
                  <a:close/>
                </a:path>
              </a:pathLst>
            </a:custGeom>
            <a:solidFill>
              <a:srgbClr val="FFFFFF"/>
            </a:solidFill>
            <a:ln w="9525">
              <a:noFill/>
              <a:round/>
              <a:headEnd/>
              <a:tailEnd/>
            </a:ln>
          </p:spPr>
          <p:txBody>
            <a:bodyPr/>
            <a:lstStyle/>
            <a:p>
              <a:endParaRPr lang="en-US"/>
            </a:p>
          </p:txBody>
        </p:sp>
        <p:sp>
          <p:nvSpPr>
            <p:cNvPr id="408605" name="Freeform 29"/>
            <p:cNvSpPr>
              <a:spLocks/>
            </p:cNvSpPr>
            <p:nvPr userDrawn="1"/>
          </p:nvSpPr>
          <p:spPr bwMode="auto">
            <a:xfrm>
              <a:off x="3885" y="4128"/>
              <a:ext cx="40" cy="53"/>
            </a:xfrm>
            <a:custGeom>
              <a:avLst/>
              <a:gdLst/>
              <a:ahLst/>
              <a:cxnLst>
                <a:cxn ang="0">
                  <a:pos x="172" y="484"/>
                </a:cxn>
                <a:cxn ang="0">
                  <a:pos x="183" y="516"/>
                </a:cxn>
                <a:cxn ang="0">
                  <a:pos x="209" y="535"/>
                </a:cxn>
                <a:cxn ang="0">
                  <a:pos x="249" y="539"/>
                </a:cxn>
                <a:cxn ang="0">
                  <a:pos x="272" y="532"/>
                </a:cxn>
                <a:cxn ang="0">
                  <a:pos x="291" y="518"/>
                </a:cxn>
                <a:cxn ang="0">
                  <a:pos x="303" y="496"/>
                </a:cxn>
                <a:cxn ang="0">
                  <a:pos x="305" y="463"/>
                </a:cxn>
                <a:cxn ang="0">
                  <a:pos x="286" y="423"/>
                </a:cxn>
                <a:cxn ang="0">
                  <a:pos x="235" y="387"/>
                </a:cxn>
                <a:cxn ang="0">
                  <a:pos x="125" y="336"/>
                </a:cxn>
                <a:cxn ang="0">
                  <a:pos x="59" y="297"/>
                </a:cxn>
                <a:cxn ang="0">
                  <a:pos x="21" y="253"/>
                </a:cxn>
                <a:cxn ang="0">
                  <a:pos x="2" y="193"/>
                </a:cxn>
                <a:cxn ang="0">
                  <a:pos x="4" y="139"/>
                </a:cxn>
                <a:cxn ang="0">
                  <a:pos x="18" y="100"/>
                </a:cxn>
                <a:cxn ang="0">
                  <a:pos x="42" y="68"/>
                </a:cxn>
                <a:cxn ang="0">
                  <a:pos x="73" y="43"/>
                </a:cxn>
                <a:cxn ang="0">
                  <a:pos x="139" y="15"/>
                </a:cxn>
                <a:cxn ang="0">
                  <a:pos x="225" y="1"/>
                </a:cxn>
                <a:cxn ang="0">
                  <a:pos x="311" y="6"/>
                </a:cxn>
                <a:cxn ang="0">
                  <a:pos x="386" y="35"/>
                </a:cxn>
                <a:cxn ang="0">
                  <a:pos x="422" y="65"/>
                </a:cxn>
                <a:cxn ang="0">
                  <a:pos x="444" y="96"/>
                </a:cxn>
                <a:cxn ang="0">
                  <a:pos x="457" y="134"/>
                </a:cxn>
                <a:cxn ang="0">
                  <a:pos x="461" y="179"/>
                </a:cxn>
                <a:cxn ang="0">
                  <a:pos x="290" y="162"/>
                </a:cxn>
                <a:cxn ang="0">
                  <a:pos x="282" y="122"/>
                </a:cxn>
                <a:cxn ang="0">
                  <a:pos x="265" y="104"/>
                </a:cxn>
                <a:cxn ang="0">
                  <a:pos x="230" y="98"/>
                </a:cxn>
                <a:cxn ang="0">
                  <a:pos x="204" y="102"/>
                </a:cxn>
                <a:cxn ang="0">
                  <a:pos x="185" y="116"/>
                </a:cxn>
                <a:cxn ang="0">
                  <a:pos x="174" y="136"/>
                </a:cxn>
                <a:cxn ang="0">
                  <a:pos x="171" y="164"/>
                </a:cxn>
                <a:cxn ang="0">
                  <a:pos x="183" y="196"/>
                </a:cxn>
                <a:cxn ang="0">
                  <a:pos x="219" y="223"/>
                </a:cxn>
                <a:cxn ang="0">
                  <a:pos x="380" y="302"/>
                </a:cxn>
                <a:cxn ang="0">
                  <a:pos x="428" y="341"/>
                </a:cxn>
                <a:cxn ang="0">
                  <a:pos x="462" y="391"/>
                </a:cxn>
                <a:cxn ang="0">
                  <a:pos x="476" y="456"/>
                </a:cxn>
                <a:cxn ang="0">
                  <a:pos x="467" y="514"/>
                </a:cxn>
                <a:cxn ang="0">
                  <a:pos x="451" y="548"/>
                </a:cxn>
                <a:cxn ang="0">
                  <a:pos x="414" y="591"/>
                </a:cxn>
                <a:cxn ang="0">
                  <a:pos x="341" y="631"/>
                </a:cxn>
                <a:cxn ang="0">
                  <a:pos x="243" y="646"/>
                </a:cxn>
                <a:cxn ang="0">
                  <a:pos x="140" y="637"/>
                </a:cxn>
                <a:cxn ang="0">
                  <a:pos x="78" y="616"/>
                </a:cxn>
                <a:cxn ang="0">
                  <a:pos x="46" y="592"/>
                </a:cxn>
                <a:cxn ang="0">
                  <a:pos x="22" y="560"/>
                </a:cxn>
                <a:cxn ang="0">
                  <a:pos x="7" y="518"/>
                </a:cxn>
                <a:cxn ang="0">
                  <a:pos x="0" y="465"/>
                </a:cxn>
              </a:cxnLst>
              <a:rect l="0" t="0" r="r" b="b"/>
              <a:pathLst>
                <a:path w="476" h="646">
                  <a:moveTo>
                    <a:pt x="171" y="434"/>
                  </a:moveTo>
                  <a:lnTo>
                    <a:pt x="170" y="455"/>
                  </a:lnTo>
                  <a:lnTo>
                    <a:pt x="171" y="475"/>
                  </a:lnTo>
                  <a:lnTo>
                    <a:pt x="172" y="484"/>
                  </a:lnTo>
                  <a:lnTo>
                    <a:pt x="174" y="493"/>
                  </a:lnTo>
                  <a:lnTo>
                    <a:pt x="176" y="502"/>
                  </a:lnTo>
                  <a:lnTo>
                    <a:pt x="179" y="509"/>
                  </a:lnTo>
                  <a:lnTo>
                    <a:pt x="183" y="516"/>
                  </a:lnTo>
                  <a:lnTo>
                    <a:pt x="189" y="522"/>
                  </a:lnTo>
                  <a:lnTo>
                    <a:pt x="195" y="527"/>
                  </a:lnTo>
                  <a:lnTo>
                    <a:pt x="201" y="531"/>
                  </a:lnTo>
                  <a:lnTo>
                    <a:pt x="209" y="535"/>
                  </a:lnTo>
                  <a:lnTo>
                    <a:pt x="219" y="537"/>
                  </a:lnTo>
                  <a:lnTo>
                    <a:pt x="230" y="539"/>
                  </a:lnTo>
                  <a:lnTo>
                    <a:pt x="242" y="539"/>
                  </a:lnTo>
                  <a:lnTo>
                    <a:pt x="249" y="539"/>
                  </a:lnTo>
                  <a:lnTo>
                    <a:pt x="255" y="538"/>
                  </a:lnTo>
                  <a:lnTo>
                    <a:pt x="261" y="537"/>
                  </a:lnTo>
                  <a:lnTo>
                    <a:pt x="266" y="535"/>
                  </a:lnTo>
                  <a:lnTo>
                    <a:pt x="272" y="532"/>
                  </a:lnTo>
                  <a:lnTo>
                    <a:pt x="277" y="529"/>
                  </a:lnTo>
                  <a:lnTo>
                    <a:pt x="283" y="526"/>
                  </a:lnTo>
                  <a:lnTo>
                    <a:pt x="287" y="522"/>
                  </a:lnTo>
                  <a:lnTo>
                    <a:pt x="291" y="518"/>
                  </a:lnTo>
                  <a:lnTo>
                    <a:pt x="295" y="514"/>
                  </a:lnTo>
                  <a:lnTo>
                    <a:pt x="298" y="509"/>
                  </a:lnTo>
                  <a:lnTo>
                    <a:pt x="301" y="503"/>
                  </a:lnTo>
                  <a:lnTo>
                    <a:pt x="303" y="496"/>
                  </a:lnTo>
                  <a:lnTo>
                    <a:pt x="304" y="489"/>
                  </a:lnTo>
                  <a:lnTo>
                    <a:pt x="305" y="482"/>
                  </a:lnTo>
                  <a:lnTo>
                    <a:pt x="306" y="475"/>
                  </a:lnTo>
                  <a:lnTo>
                    <a:pt x="305" y="463"/>
                  </a:lnTo>
                  <a:lnTo>
                    <a:pt x="302" y="452"/>
                  </a:lnTo>
                  <a:lnTo>
                    <a:pt x="298" y="442"/>
                  </a:lnTo>
                  <a:lnTo>
                    <a:pt x="293" y="432"/>
                  </a:lnTo>
                  <a:lnTo>
                    <a:pt x="286" y="423"/>
                  </a:lnTo>
                  <a:lnTo>
                    <a:pt x="277" y="415"/>
                  </a:lnTo>
                  <a:lnTo>
                    <a:pt x="268" y="408"/>
                  </a:lnTo>
                  <a:lnTo>
                    <a:pt x="259" y="400"/>
                  </a:lnTo>
                  <a:lnTo>
                    <a:pt x="235" y="387"/>
                  </a:lnTo>
                  <a:lnTo>
                    <a:pt x="209" y="375"/>
                  </a:lnTo>
                  <a:lnTo>
                    <a:pt x="181" y="362"/>
                  </a:lnTo>
                  <a:lnTo>
                    <a:pt x="153" y="350"/>
                  </a:lnTo>
                  <a:lnTo>
                    <a:pt x="125" y="336"/>
                  </a:lnTo>
                  <a:lnTo>
                    <a:pt x="98" y="322"/>
                  </a:lnTo>
                  <a:lnTo>
                    <a:pt x="84" y="315"/>
                  </a:lnTo>
                  <a:lnTo>
                    <a:pt x="72" y="306"/>
                  </a:lnTo>
                  <a:lnTo>
                    <a:pt x="59" y="297"/>
                  </a:lnTo>
                  <a:lnTo>
                    <a:pt x="48" y="287"/>
                  </a:lnTo>
                  <a:lnTo>
                    <a:pt x="38" y="277"/>
                  </a:lnTo>
                  <a:lnTo>
                    <a:pt x="28" y="265"/>
                  </a:lnTo>
                  <a:lnTo>
                    <a:pt x="21" y="253"/>
                  </a:lnTo>
                  <a:lnTo>
                    <a:pt x="14" y="240"/>
                  </a:lnTo>
                  <a:lnTo>
                    <a:pt x="8" y="225"/>
                  </a:lnTo>
                  <a:lnTo>
                    <a:pt x="4" y="210"/>
                  </a:lnTo>
                  <a:lnTo>
                    <a:pt x="2" y="193"/>
                  </a:lnTo>
                  <a:lnTo>
                    <a:pt x="0" y="176"/>
                  </a:lnTo>
                  <a:lnTo>
                    <a:pt x="2" y="163"/>
                  </a:lnTo>
                  <a:lnTo>
                    <a:pt x="3" y="151"/>
                  </a:lnTo>
                  <a:lnTo>
                    <a:pt x="4" y="139"/>
                  </a:lnTo>
                  <a:lnTo>
                    <a:pt x="7" y="129"/>
                  </a:lnTo>
                  <a:lnTo>
                    <a:pt x="10" y="119"/>
                  </a:lnTo>
                  <a:lnTo>
                    <a:pt x="14" y="110"/>
                  </a:lnTo>
                  <a:lnTo>
                    <a:pt x="18" y="100"/>
                  </a:lnTo>
                  <a:lnTo>
                    <a:pt x="23" y="91"/>
                  </a:lnTo>
                  <a:lnTo>
                    <a:pt x="28" y="83"/>
                  </a:lnTo>
                  <a:lnTo>
                    <a:pt x="35" y="76"/>
                  </a:lnTo>
                  <a:lnTo>
                    <a:pt x="42" y="68"/>
                  </a:lnTo>
                  <a:lnTo>
                    <a:pt x="49" y="61"/>
                  </a:lnTo>
                  <a:lnTo>
                    <a:pt x="56" y="55"/>
                  </a:lnTo>
                  <a:lnTo>
                    <a:pt x="65" y="49"/>
                  </a:lnTo>
                  <a:lnTo>
                    <a:pt x="73" y="43"/>
                  </a:lnTo>
                  <a:lnTo>
                    <a:pt x="81" y="37"/>
                  </a:lnTo>
                  <a:lnTo>
                    <a:pt x="100" y="28"/>
                  </a:lnTo>
                  <a:lnTo>
                    <a:pt x="119" y="21"/>
                  </a:lnTo>
                  <a:lnTo>
                    <a:pt x="139" y="15"/>
                  </a:lnTo>
                  <a:lnTo>
                    <a:pt x="160" y="10"/>
                  </a:lnTo>
                  <a:lnTo>
                    <a:pt x="181" y="5"/>
                  </a:lnTo>
                  <a:lnTo>
                    <a:pt x="203" y="2"/>
                  </a:lnTo>
                  <a:lnTo>
                    <a:pt x="225" y="1"/>
                  </a:lnTo>
                  <a:lnTo>
                    <a:pt x="245" y="0"/>
                  </a:lnTo>
                  <a:lnTo>
                    <a:pt x="268" y="1"/>
                  </a:lnTo>
                  <a:lnTo>
                    <a:pt x="289" y="3"/>
                  </a:lnTo>
                  <a:lnTo>
                    <a:pt x="311" y="6"/>
                  </a:lnTo>
                  <a:lnTo>
                    <a:pt x="330" y="12"/>
                  </a:lnTo>
                  <a:lnTo>
                    <a:pt x="350" y="18"/>
                  </a:lnTo>
                  <a:lnTo>
                    <a:pt x="368" y="26"/>
                  </a:lnTo>
                  <a:lnTo>
                    <a:pt x="386" y="35"/>
                  </a:lnTo>
                  <a:lnTo>
                    <a:pt x="401" y="46"/>
                  </a:lnTo>
                  <a:lnTo>
                    <a:pt x="409" y="52"/>
                  </a:lnTo>
                  <a:lnTo>
                    <a:pt x="416" y="58"/>
                  </a:lnTo>
                  <a:lnTo>
                    <a:pt x="422" y="65"/>
                  </a:lnTo>
                  <a:lnTo>
                    <a:pt x="428" y="72"/>
                  </a:lnTo>
                  <a:lnTo>
                    <a:pt x="435" y="80"/>
                  </a:lnTo>
                  <a:lnTo>
                    <a:pt x="440" y="88"/>
                  </a:lnTo>
                  <a:lnTo>
                    <a:pt x="444" y="96"/>
                  </a:lnTo>
                  <a:lnTo>
                    <a:pt x="448" y="104"/>
                  </a:lnTo>
                  <a:lnTo>
                    <a:pt x="452" y="114"/>
                  </a:lnTo>
                  <a:lnTo>
                    <a:pt x="455" y="124"/>
                  </a:lnTo>
                  <a:lnTo>
                    <a:pt x="457" y="134"/>
                  </a:lnTo>
                  <a:lnTo>
                    <a:pt x="459" y="145"/>
                  </a:lnTo>
                  <a:lnTo>
                    <a:pt x="461" y="156"/>
                  </a:lnTo>
                  <a:lnTo>
                    <a:pt x="461" y="167"/>
                  </a:lnTo>
                  <a:lnTo>
                    <a:pt x="461" y="179"/>
                  </a:lnTo>
                  <a:lnTo>
                    <a:pt x="461" y="191"/>
                  </a:lnTo>
                  <a:lnTo>
                    <a:pt x="291" y="191"/>
                  </a:lnTo>
                  <a:lnTo>
                    <a:pt x="291" y="176"/>
                  </a:lnTo>
                  <a:lnTo>
                    <a:pt x="290" y="162"/>
                  </a:lnTo>
                  <a:lnTo>
                    <a:pt x="289" y="150"/>
                  </a:lnTo>
                  <a:lnTo>
                    <a:pt x="288" y="139"/>
                  </a:lnTo>
                  <a:lnTo>
                    <a:pt x="285" y="130"/>
                  </a:lnTo>
                  <a:lnTo>
                    <a:pt x="282" y="122"/>
                  </a:lnTo>
                  <a:lnTo>
                    <a:pt x="279" y="116"/>
                  </a:lnTo>
                  <a:lnTo>
                    <a:pt x="274" y="112"/>
                  </a:lnTo>
                  <a:lnTo>
                    <a:pt x="270" y="108"/>
                  </a:lnTo>
                  <a:lnTo>
                    <a:pt x="265" y="104"/>
                  </a:lnTo>
                  <a:lnTo>
                    <a:pt x="260" y="102"/>
                  </a:lnTo>
                  <a:lnTo>
                    <a:pt x="255" y="100"/>
                  </a:lnTo>
                  <a:lnTo>
                    <a:pt x="243" y="98"/>
                  </a:lnTo>
                  <a:lnTo>
                    <a:pt x="230" y="98"/>
                  </a:lnTo>
                  <a:lnTo>
                    <a:pt x="223" y="98"/>
                  </a:lnTo>
                  <a:lnTo>
                    <a:pt x="216" y="99"/>
                  </a:lnTo>
                  <a:lnTo>
                    <a:pt x="210" y="100"/>
                  </a:lnTo>
                  <a:lnTo>
                    <a:pt x="204" y="102"/>
                  </a:lnTo>
                  <a:lnTo>
                    <a:pt x="199" y="104"/>
                  </a:lnTo>
                  <a:lnTo>
                    <a:pt x="194" y="108"/>
                  </a:lnTo>
                  <a:lnTo>
                    <a:pt x="190" y="112"/>
                  </a:lnTo>
                  <a:lnTo>
                    <a:pt x="185" y="116"/>
                  </a:lnTo>
                  <a:lnTo>
                    <a:pt x="182" y="120"/>
                  </a:lnTo>
                  <a:lnTo>
                    <a:pt x="179" y="125"/>
                  </a:lnTo>
                  <a:lnTo>
                    <a:pt x="176" y="130"/>
                  </a:lnTo>
                  <a:lnTo>
                    <a:pt x="174" y="136"/>
                  </a:lnTo>
                  <a:lnTo>
                    <a:pt x="173" y="143"/>
                  </a:lnTo>
                  <a:lnTo>
                    <a:pt x="172" y="150"/>
                  </a:lnTo>
                  <a:lnTo>
                    <a:pt x="171" y="156"/>
                  </a:lnTo>
                  <a:lnTo>
                    <a:pt x="171" y="164"/>
                  </a:lnTo>
                  <a:lnTo>
                    <a:pt x="172" y="174"/>
                  </a:lnTo>
                  <a:lnTo>
                    <a:pt x="174" y="182"/>
                  </a:lnTo>
                  <a:lnTo>
                    <a:pt x="178" y="189"/>
                  </a:lnTo>
                  <a:lnTo>
                    <a:pt x="183" y="196"/>
                  </a:lnTo>
                  <a:lnTo>
                    <a:pt x="191" y="203"/>
                  </a:lnTo>
                  <a:lnTo>
                    <a:pt x="199" y="211"/>
                  </a:lnTo>
                  <a:lnTo>
                    <a:pt x="208" y="217"/>
                  </a:lnTo>
                  <a:lnTo>
                    <a:pt x="219" y="223"/>
                  </a:lnTo>
                  <a:lnTo>
                    <a:pt x="267" y="248"/>
                  </a:lnTo>
                  <a:lnTo>
                    <a:pt x="323" y="273"/>
                  </a:lnTo>
                  <a:lnTo>
                    <a:pt x="352" y="287"/>
                  </a:lnTo>
                  <a:lnTo>
                    <a:pt x="380" y="302"/>
                  </a:lnTo>
                  <a:lnTo>
                    <a:pt x="392" y="311"/>
                  </a:lnTo>
                  <a:lnTo>
                    <a:pt x="406" y="320"/>
                  </a:lnTo>
                  <a:lnTo>
                    <a:pt x="417" y="330"/>
                  </a:lnTo>
                  <a:lnTo>
                    <a:pt x="428" y="341"/>
                  </a:lnTo>
                  <a:lnTo>
                    <a:pt x="439" y="352"/>
                  </a:lnTo>
                  <a:lnTo>
                    <a:pt x="448" y="364"/>
                  </a:lnTo>
                  <a:lnTo>
                    <a:pt x="456" y="377"/>
                  </a:lnTo>
                  <a:lnTo>
                    <a:pt x="462" y="391"/>
                  </a:lnTo>
                  <a:lnTo>
                    <a:pt x="469" y="406"/>
                  </a:lnTo>
                  <a:lnTo>
                    <a:pt x="473" y="421"/>
                  </a:lnTo>
                  <a:lnTo>
                    <a:pt x="475" y="439"/>
                  </a:lnTo>
                  <a:lnTo>
                    <a:pt x="476" y="456"/>
                  </a:lnTo>
                  <a:lnTo>
                    <a:pt x="475" y="477"/>
                  </a:lnTo>
                  <a:lnTo>
                    <a:pt x="472" y="495"/>
                  </a:lnTo>
                  <a:lnTo>
                    <a:pt x="470" y="505"/>
                  </a:lnTo>
                  <a:lnTo>
                    <a:pt x="467" y="514"/>
                  </a:lnTo>
                  <a:lnTo>
                    <a:pt x="464" y="523"/>
                  </a:lnTo>
                  <a:lnTo>
                    <a:pt x="459" y="531"/>
                  </a:lnTo>
                  <a:lnTo>
                    <a:pt x="455" y="540"/>
                  </a:lnTo>
                  <a:lnTo>
                    <a:pt x="451" y="548"/>
                  </a:lnTo>
                  <a:lnTo>
                    <a:pt x="446" y="556"/>
                  </a:lnTo>
                  <a:lnTo>
                    <a:pt x="441" y="563"/>
                  </a:lnTo>
                  <a:lnTo>
                    <a:pt x="427" y="579"/>
                  </a:lnTo>
                  <a:lnTo>
                    <a:pt x="414" y="591"/>
                  </a:lnTo>
                  <a:lnTo>
                    <a:pt x="397" y="604"/>
                  </a:lnTo>
                  <a:lnTo>
                    <a:pt x="380" y="614"/>
                  </a:lnTo>
                  <a:lnTo>
                    <a:pt x="361" y="623"/>
                  </a:lnTo>
                  <a:lnTo>
                    <a:pt x="341" y="631"/>
                  </a:lnTo>
                  <a:lnTo>
                    <a:pt x="318" y="638"/>
                  </a:lnTo>
                  <a:lnTo>
                    <a:pt x="295" y="642"/>
                  </a:lnTo>
                  <a:lnTo>
                    <a:pt x="269" y="645"/>
                  </a:lnTo>
                  <a:lnTo>
                    <a:pt x="243" y="646"/>
                  </a:lnTo>
                  <a:lnTo>
                    <a:pt x="215" y="645"/>
                  </a:lnTo>
                  <a:lnTo>
                    <a:pt x="189" y="644"/>
                  </a:lnTo>
                  <a:lnTo>
                    <a:pt x="164" y="641"/>
                  </a:lnTo>
                  <a:lnTo>
                    <a:pt x="140" y="637"/>
                  </a:lnTo>
                  <a:lnTo>
                    <a:pt x="118" y="631"/>
                  </a:lnTo>
                  <a:lnTo>
                    <a:pt x="98" y="624"/>
                  </a:lnTo>
                  <a:lnTo>
                    <a:pt x="87" y="620"/>
                  </a:lnTo>
                  <a:lnTo>
                    <a:pt x="78" y="616"/>
                  </a:lnTo>
                  <a:lnTo>
                    <a:pt x="70" y="611"/>
                  </a:lnTo>
                  <a:lnTo>
                    <a:pt x="61" y="605"/>
                  </a:lnTo>
                  <a:lnTo>
                    <a:pt x="53" y="598"/>
                  </a:lnTo>
                  <a:lnTo>
                    <a:pt x="46" y="592"/>
                  </a:lnTo>
                  <a:lnTo>
                    <a:pt x="40" y="585"/>
                  </a:lnTo>
                  <a:lnTo>
                    <a:pt x="34" y="578"/>
                  </a:lnTo>
                  <a:lnTo>
                    <a:pt x="27" y="570"/>
                  </a:lnTo>
                  <a:lnTo>
                    <a:pt x="22" y="560"/>
                  </a:lnTo>
                  <a:lnTo>
                    <a:pt x="17" y="551"/>
                  </a:lnTo>
                  <a:lnTo>
                    <a:pt x="13" y="541"/>
                  </a:lnTo>
                  <a:lnTo>
                    <a:pt x="10" y="529"/>
                  </a:lnTo>
                  <a:lnTo>
                    <a:pt x="7" y="518"/>
                  </a:lnTo>
                  <a:lnTo>
                    <a:pt x="4" y="506"/>
                  </a:lnTo>
                  <a:lnTo>
                    <a:pt x="3" y="493"/>
                  </a:lnTo>
                  <a:lnTo>
                    <a:pt x="0" y="480"/>
                  </a:lnTo>
                  <a:lnTo>
                    <a:pt x="0" y="465"/>
                  </a:lnTo>
                  <a:lnTo>
                    <a:pt x="0" y="450"/>
                  </a:lnTo>
                  <a:lnTo>
                    <a:pt x="0" y="434"/>
                  </a:lnTo>
                  <a:lnTo>
                    <a:pt x="171" y="434"/>
                  </a:lnTo>
                  <a:close/>
                </a:path>
              </a:pathLst>
            </a:custGeom>
            <a:solidFill>
              <a:srgbClr val="FFFFFF"/>
            </a:solidFill>
            <a:ln w="9525">
              <a:noFill/>
              <a:round/>
              <a:headEnd/>
              <a:tailEnd/>
            </a:ln>
          </p:spPr>
          <p:txBody>
            <a:bodyPr/>
            <a:lstStyle/>
            <a:p>
              <a:endParaRPr lang="en-US"/>
            </a:p>
          </p:txBody>
        </p:sp>
        <p:sp>
          <p:nvSpPr>
            <p:cNvPr id="408606" name="Freeform 30"/>
            <p:cNvSpPr>
              <a:spLocks/>
            </p:cNvSpPr>
            <p:nvPr userDrawn="1"/>
          </p:nvSpPr>
          <p:spPr bwMode="auto">
            <a:xfrm>
              <a:off x="2873" y="4098"/>
              <a:ext cx="20" cy="20"/>
            </a:xfrm>
            <a:custGeom>
              <a:avLst/>
              <a:gdLst/>
              <a:ahLst/>
              <a:cxnLst>
                <a:cxn ang="0">
                  <a:pos x="240" y="133"/>
                </a:cxn>
                <a:cxn ang="0">
                  <a:pos x="235" y="156"/>
                </a:cxn>
                <a:cxn ang="0">
                  <a:pos x="226" y="178"/>
                </a:cxn>
                <a:cxn ang="0">
                  <a:pos x="214" y="197"/>
                </a:cxn>
                <a:cxn ang="0">
                  <a:pos x="197" y="214"/>
                </a:cxn>
                <a:cxn ang="0">
                  <a:pos x="177" y="226"/>
                </a:cxn>
                <a:cxn ang="0">
                  <a:pos x="156" y="235"/>
                </a:cxn>
                <a:cxn ang="0">
                  <a:pos x="133" y="241"/>
                </a:cxn>
                <a:cxn ang="0">
                  <a:pos x="108" y="241"/>
                </a:cxn>
                <a:cxn ang="0">
                  <a:pos x="84" y="235"/>
                </a:cxn>
                <a:cxn ang="0">
                  <a:pos x="63" y="226"/>
                </a:cxn>
                <a:cxn ang="0">
                  <a:pos x="44" y="214"/>
                </a:cxn>
                <a:cxn ang="0">
                  <a:pos x="28" y="197"/>
                </a:cxn>
                <a:cxn ang="0">
                  <a:pos x="14" y="178"/>
                </a:cxn>
                <a:cxn ang="0">
                  <a:pos x="5" y="156"/>
                </a:cxn>
                <a:cxn ang="0">
                  <a:pos x="1" y="133"/>
                </a:cxn>
                <a:cxn ang="0">
                  <a:pos x="1" y="109"/>
                </a:cxn>
                <a:cxn ang="0">
                  <a:pos x="5" y="85"/>
                </a:cxn>
                <a:cxn ang="0">
                  <a:pos x="14" y="63"/>
                </a:cxn>
                <a:cxn ang="0">
                  <a:pos x="28" y="45"/>
                </a:cxn>
                <a:cxn ang="0">
                  <a:pos x="44" y="28"/>
                </a:cxn>
                <a:cxn ang="0">
                  <a:pos x="63" y="16"/>
                </a:cxn>
                <a:cxn ang="0">
                  <a:pos x="84" y="6"/>
                </a:cxn>
                <a:cxn ang="0">
                  <a:pos x="108" y="1"/>
                </a:cxn>
                <a:cxn ang="0">
                  <a:pos x="133" y="1"/>
                </a:cxn>
                <a:cxn ang="0">
                  <a:pos x="156" y="6"/>
                </a:cxn>
                <a:cxn ang="0">
                  <a:pos x="177" y="16"/>
                </a:cxn>
                <a:cxn ang="0">
                  <a:pos x="197" y="28"/>
                </a:cxn>
                <a:cxn ang="0">
                  <a:pos x="214" y="45"/>
                </a:cxn>
                <a:cxn ang="0">
                  <a:pos x="226" y="63"/>
                </a:cxn>
                <a:cxn ang="0">
                  <a:pos x="235" y="85"/>
                </a:cxn>
                <a:cxn ang="0">
                  <a:pos x="240" y="109"/>
                </a:cxn>
              </a:cxnLst>
              <a:rect l="0" t="0" r="r" b="b"/>
              <a:pathLst>
                <a:path w="240" h="241">
                  <a:moveTo>
                    <a:pt x="240" y="121"/>
                  </a:moveTo>
                  <a:lnTo>
                    <a:pt x="240" y="133"/>
                  </a:lnTo>
                  <a:lnTo>
                    <a:pt x="238" y="145"/>
                  </a:lnTo>
                  <a:lnTo>
                    <a:pt x="235" y="156"/>
                  </a:lnTo>
                  <a:lnTo>
                    <a:pt x="231" y="167"/>
                  </a:lnTo>
                  <a:lnTo>
                    <a:pt x="226" y="178"/>
                  </a:lnTo>
                  <a:lnTo>
                    <a:pt x="220" y="188"/>
                  </a:lnTo>
                  <a:lnTo>
                    <a:pt x="214" y="197"/>
                  </a:lnTo>
                  <a:lnTo>
                    <a:pt x="205" y="205"/>
                  </a:lnTo>
                  <a:lnTo>
                    <a:pt x="197" y="214"/>
                  </a:lnTo>
                  <a:lnTo>
                    <a:pt x="188" y="220"/>
                  </a:lnTo>
                  <a:lnTo>
                    <a:pt x="177" y="226"/>
                  </a:lnTo>
                  <a:lnTo>
                    <a:pt x="167" y="231"/>
                  </a:lnTo>
                  <a:lnTo>
                    <a:pt x="156" y="235"/>
                  </a:lnTo>
                  <a:lnTo>
                    <a:pt x="144" y="238"/>
                  </a:lnTo>
                  <a:lnTo>
                    <a:pt x="133" y="241"/>
                  </a:lnTo>
                  <a:lnTo>
                    <a:pt x="121" y="241"/>
                  </a:lnTo>
                  <a:lnTo>
                    <a:pt x="108" y="241"/>
                  </a:lnTo>
                  <a:lnTo>
                    <a:pt x="96" y="238"/>
                  </a:lnTo>
                  <a:lnTo>
                    <a:pt x="84" y="235"/>
                  </a:lnTo>
                  <a:lnTo>
                    <a:pt x="73" y="231"/>
                  </a:lnTo>
                  <a:lnTo>
                    <a:pt x="63" y="226"/>
                  </a:lnTo>
                  <a:lnTo>
                    <a:pt x="53" y="220"/>
                  </a:lnTo>
                  <a:lnTo>
                    <a:pt x="44" y="214"/>
                  </a:lnTo>
                  <a:lnTo>
                    <a:pt x="35" y="205"/>
                  </a:lnTo>
                  <a:lnTo>
                    <a:pt x="28" y="197"/>
                  </a:lnTo>
                  <a:lnTo>
                    <a:pt x="20" y="188"/>
                  </a:lnTo>
                  <a:lnTo>
                    <a:pt x="14" y="178"/>
                  </a:lnTo>
                  <a:lnTo>
                    <a:pt x="9" y="167"/>
                  </a:lnTo>
                  <a:lnTo>
                    <a:pt x="5" y="156"/>
                  </a:lnTo>
                  <a:lnTo>
                    <a:pt x="3" y="145"/>
                  </a:lnTo>
                  <a:lnTo>
                    <a:pt x="1" y="133"/>
                  </a:lnTo>
                  <a:lnTo>
                    <a:pt x="0" y="121"/>
                  </a:lnTo>
                  <a:lnTo>
                    <a:pt x="1" y="109"/>
                  </a:lnTo>
                  <a:lnTo>
                    <a:pt x="3" y="96"/>
                  </a:lnTo>
                  <a:lnTo>
                    <a:pt x="5" y="85"/>
                  </a:lnTo>
                  <a:lnTo>
                    <a:pt x="9" y="74"/>
                  </a:lnTo>
                  <a:lnTo>
                    <a:pt x="14" y="63"/>
                  </a:lnTo>
                  <a:lnTo>
                    <a:pt x="20" y="54"/>
                  </a:lnTo>
                  <a:lnTo>
                    <a:pt x="28" y="45"/>
                  </a:lnTo>
                  <a:lnTo>
                    <a:pt x="35" y="36"/>
                  </a:lnTo>
                  <a:lnTo>
                    <a:pt x="44" y="28"/>
                  </a:lnTo>
                  <a:lnTo>
                    <a:pt x="53" y="21"/>
                  </a:lnTo>
                  <a:lnTo>
                    <a:pt x="63" y="16"/>
                  </a:lnTo>
                  <a:lnTo>
                    <a:pt x="73" y="11"/>
                  </a:lnTo>
                  <a:lnTo>
                    <a:pt x="84" y="6"/>
                  </a:lnTo>
                  <a:lnTo>
                    <a:pt x="96" y="3"/>
                  </a:lnTo>
                  <a:lnTo>
                    <a:pt x="108" y="1"/>
                  </a:lnTo>
                  <a:lnTo>
                    <a:pt x="121" y="0"/>
                  </a:lnTo>
                  <a:lnTo>
                    <a:pt x="133" y="1"/>
                  </a:lnTo>
                  <a:lnTo>
                    <a:pt x="144" y="3"/>
                  </a:lnTo>
                  <a:lnTo>
                    <a:pt x="156" y="6"/>
                  </a:lnTo>
                  <a:lnTo>
                    <a:pt x="167" y="11"/>
                  </a:lnTo>
                  <a:lnTo>
                    <a:pt x="177" y="16"/>
                  </a:lnTo>
                  <a:lnTo>
                    <a:pt x="188" y="21"/>
                  </a:lnTo>
                  <a:lnTo>
                    <a:pt x="197" y="28"/>
                  </a:lnTo>
                  <a:lnTo>
                    <a:pt x="205" y="36"/>
                  </a:lnTo>
                  <a:lnTo>
                    <a:pt x="214" y="45"/>
                  </a:lnTo>
                  <a:lnTo>
                    <a:pt x="220" y="54"/>
                  </a:lnTo>
                  <a:lnTo>
                    <a:pt x="226" y="63"/>
                  </a:lnTo>
                  <a:lnTo>
                    <a:pt x="231" y="74"/>
                  </a:lnTo>
                  <a:lnTo>
                    <a:pt x="235" y="85"/>
                  </a:lnTo>
                  <a:lnTo>
                    <a:pt x="238" y="96"/>
                  </a:lnTo>
                  <a:lnTo>
                    <a:pt x="240" y="109"/>
                  </a:lnTo>
                  <a:lnTo>
                    <a:pt x="240" y="121"/>
                  </a:lnTo>
                  <a:close/>
                </a:path>
              </a:pathLst>
            </a:custGeom>
            <a:solidFill>
              <a:srgbClr val="FFFFFF"/>
            </a:solidFill>
            <a:ln w="9525">
              <a:noFill/>
              <a:round/>
              <a:headEnd/>
              <a:tailEnd/>
            </a:ln>
          </p:spPr>
          <p:txBody>
            <a:bodyPr/>
            <a:lstStyle/>
            <a:p>
              <a:endParaRPr lang="en-US"/>
            </a:p>
          </p:txBody>
        </p:sp>
        <p:sp>
          <p:nvSpPr>
            <p:cNvPr id="408607" name="Freeform 31"/>
            <p:cNvSpPr>
              <a:spLocks/>
            </p:cNvSpPr>
            <p:nvPr userDrawn="1"/>
          </p:nvSpPr>
          <p:spPr bwMode="auto">
            <a:xfrm>
              <a:off x="2876" y="4072"/>
              <a:ext cx="14" cy="14"/>
            </a:xfrm>
            <a:custGeom>
              <a:avLst/>
              <a:gdLst/>
              <a:ahLst/>
              <a:cxnLst>
                <a:cxn ang="0">
                  <a:pos x="166" y="92"/>
                </a:cxn>
                <a:cxn ang="0">
                  <a:pos x="162" y="107"/>
                </a:cxn>
                <a:cxn ang="0">
                  <a:pos x="156" y="123"/>
                </a:cxn>
                <a:cxn ang="0">
                  <a:pos x="148" y="136"/>
                </a:cxn>
                <a:cxn ang="0">
                  <a:pos x="136" y="147"/>
                </a:cxn>
                <a:cxn ang="0">
                  <a:pos x="123" y="156"/>
                </a:cxn>
                <a:cxn ang="0">
                  <a:pos x="108" y="162"/>
                </a:cxn>
                <a:cxn ang="0">
                  <a:pos x="92" y="165"/>
                </a:cxn>
                <a:cxn ang="0">
                  <a:pos x="74" y="165"/>
                </a:cxn>
                <a:cxn ang="0">
                  <a:pos x="59" y="162"/>
                </a:cxn>
                <a:cxn ang="0">
                  <a:pos x="43" y="156"/>
                </a:cxn>
                <a:cxn ang="0">
                  <a:pos x="30" y="147"/>
                </a:cxn>
                <a:cxn ang="0">
                  <a:pos x="19" y="136"/>
                </a:cxn>
                <a:cxn ang="0">
                  <a:pos x="10" y="123"/>
                </a:cxn>
                <a:cxn ang="0">
                  <a:pos x="4" y="107"/>
                </a:cxn>
                <a:cxn ang="0">
                  <a:pos x="1" y="92"/>
                </a:cxn>
                <a:cxn ang="0">
                  <a:pos x="1" y="74"/>
                </a:cxn>
                <a:cxn ang="0">
                  <a:pos x="4" y="58"/>
                </a:cxn>
                <a:cxn ang="0">
                  <a:pos x="10" y="43"/>
                </a:cxn>
                <a:cxn ang="0">
                  <a:pos x="19" y="30"/>
                </a:cxn>
                <a:cxn ang="0">
                  <a:pos x="30" y="18"/>
                </a:cxn>
                <a:cxn ang="0">
                  <a:pos x="43" y="10"/>
                </a:cxn>
                <a:cxn ang="0">
                  <a:pos x="59" y="4"/>
                </a:cxn>
                <a:cxn ang="0">
                  <a:pos x="74" y="1"/>
                </a:cxn>
                <a:cxn ang="0">
                  <a:pos x="92" y="1"/>
                </a:cxn>
                <a:cxn ang="0">
                  <a:pos x="108" y="4"/>
                </a:cxn>
                <a:cxn ang="0">
                  <a:pos x="123" y="10"/>
                </a:cxn>
                <a:cxn ang="0">
                  <a:pos x="136" y="18"/>
                </a:cxn>
                <a:cxn ang="0">
                  <a:pos x="148" y="30"/>
                </a:cxn>
                <a:cxn ang="0">
                  <a:pos x="156" y="43"/>
                </a:cxn>
                <a:cxn ang="0">
                  <a:pos x="162" y="58"/>
                </a:cxn>
                <a:cxn ang="0">
                  <a:pos x="166" y="74"/>
                </a:cxn>
              </a:cxnLst>
              <a:rect l="0" t="0" r="r" b="b"/>
              <a:pathLst>
                <a:path w="166" h="166">
                  <a:moveTo>
                    <a:pt x="166" y="82"/>
                  </a:moveTo>
                  <a:lnTo>
                    <a:pt x="166" y="92"/>
                  </a:lnTo>
                  <a:lnTo>
                    <a:pt x="164" y="100"/>
                  </a:lnTo>
                  <a:lnTo>
                    <a:pt x="162" y="107"/>
                  </a:lnTo>
                  <a:lnTo>
                    <a:pt x="160" y="115"/>
                  </a:lnTo>
                  <a:lnTo>
                    <a:pt x="156" y="123"/>
                  </a:lnTo>
                  <a:lnTo>
                    <a:pt x="152" y="129"/>
                  </a:lnTo>
                  <a:lnTo>
                    <a:pt x="148" y="136"/>
                  </a:lnTo>
                  <a:lnTo>
                    <a:pt x="142" y="141"/>
                  </a:lnTo>
                  <a:lnTo>
                    <a:pt x="136" y="147"/>
                  </a:lnTo>
                  <a:lnTo>
                    <a:pt x="130" y="152"/>
                  </a:lnTo>
                  <a:lnTo>
                    <a:pt x="123" y="156"/>
                  </a:lnTo>
                  <a:lnTo>
                    <a:pt x="116" y="160"/>
                  </a:lnTo>
                  <a:lnTo>
                    <a:pt x="108" y="162"/>
                  </a:lnTo>
                  <a:lnTo>
                    <a:pt x="100" y="164"/>
                  </a:lnTo>
                  <a:lnTo>
                    <a:pt x="92" y="165"/>
                  </a:lnTo>
                  <a:lnTo>
                    <a:pt x="84" y="166"/>
                  </a:lnTo>
                  <a:lnTo>
                    <a:pt x="74" y="165"/>
                  </a:lnTo>
                  <a:lnTo>
                    <a:pt x="66" y="164"/>
                  </a:lnTo>
                  <a:lnTo>
                    <a:pt x="59" y="162"/>
                  </a:lnTo>
                  <a:lnTo>
                    <a:pt x="50" y="160"/>
                  </a:lnTo>
                  <a:lnTo>
                    <a:pt x="43" y="156"/>
                  </a:lnTo>
                  <a:lnTo>
                    <a:pt x="37" y="152"/>
                  </a:lnTo>
                  <a:lnTo>
                    <a:pt x="30" y="147"/>
                  </a:lnTo>
                  <a:lnTo>
                    <a:pt x="25" y="141"/>
                  </a:lnTo>
                  <a:lnTo>
                    <a:pt x="19" y="136"/>
                  </a:lnTo>
                  <a:lnTo>
                    <a:pt x="14" y="129"/>
                  </a:lnTo>
                  <a:lnTo>
                    <a:pt x="10" y="123"/>
                  </a:lnTo>
                  <a:lnTo>
                    <a:pt x="7" y="115"/>
                  </a:lnTo>
                  <a:lnTo>
                    <a:pt x="4" y="107"/>
                  </a:lnTo>
                  <a:lnTo>
                    <a:pt x="2" y="100"/>
                  </a:lnTo>
                  <a:lnTo>
                    <a:pt x="1" y="92"/>
                  </a:lnTo>
                  <a:lnTo>
                    <a:pt x="0" y="82"/>
                  </a:lnTo>
                  <a:lnTo>
                    <a:pt x="1" y="74"/>
                  </a:lnTo>
                  <a:lnTo>
                    <a:pt x="2" y="66"/>
                  </a:lnTo>
                  <a:lnTo>
                    <a:pt x="4" y="58"/>
                  </a:lnTo>
                  <a:lnTo>
                    <a:pt x="7" y="50"/>
                  </a:lnTo>
                  <a:lnTo>
                    <a:pt x="10" y="43"/>
                  </a:lnTo>
                  <a:lnTo>
                    <a:pt x="14" y="37"/>
                  </a:lnTo>
                  <a:lnTo>
                    <a:pt x="19" y="30"/>
                  </a:lnTo>
                  <a:lnTo>
                    <a:pt x="25" y="25"/>
                  </a:lnTo>
                  <a:lnTo>
                    <a:pt x="30" y="18"/>
                  </a:lnTo>
                  <a:lnTo>
                    <a:pt x="37" y="14"/>
                  </a:lnTo>
                  <a:lnTo>
                    <a:pt x="43" y="10"/>
                  </a:lnTo>
                  <a:lnTo>
                    <a:pt x="50" y="6"/>
                  </a:lnTo>
                  <a:lnTo>
                    <a:pt x="59" y="4"/>
                  </a:lnTo>
                  <a:lnTo>
                    <a:pt x="66" y="2"/>
                  </a:lnTo>
                  <a:lnTo>
                    <a:pt x="74" y="1"/>
                  </a:lnTo>
                  <a:lnTo>
                    <a:pt x="84" y="0"/>
                  </a:lnTo>
                  <a:lnTo>
                    <a:pt x="92" y="1"/>
                  </a:lnTo>
                  <a:lnTo>
                    <a:pt x="100" y="2"/>
                  </a:lnTo>
                  <a:lnTo>
                    <a:pt x="108" y="4"/>
                  </a:lnTo>
                  <a:lnTo>
                    <a:pt x="116" y="6"/>
                  </a:lnTo>
                  <a:lnTo>
                    <a:pt x="123" y="10"/>
                  </a:lnTo>
                  <a:lnTo>
                    <a:pt x="130" y="14"/>
                  </a:lnTo>
                  <a:lnTo>
                    <a:pt x="136" y="18"/>
                  </a:lnTo>
                  <a:lnTo>
                    <a:pt x="142" y="25"/>
                  </a:lnTo>
                  <a:lnTo>
                    <a:pt x="148" y="30"/>
                  </a:lnTo>
                  <a:lnTo>
                    <a:pt x="152" y="37"/>
                  </a:lnTo>
                  <a:lnTo>
                    <a:pt x="156" y="43"/>
                  </a:lnTo>
                  <a:lnTo>
                    <a:pt x="160" y="50"/>
                  </a:lnTo>
                  <a:lnTo>
                    <a:pt x="162" y="58"/>
                  </a:lnTo>
                  <a:lnTo>
                    <a:pt x="164" y="66"/>
                  </a:lnTo>
                  <a:lnTo>
                    <a:pt x="166" y="74"/>
                  </a:lnTo>
                  <a:lnTo>
                    <a:pt x="166" y="82"/>
                  </a:lnTo>
                  <a:close/>
                </a:path>
              </a:pathLst>
            </a:custGeom>
            <a:solidFill>
              <a:srgbClr val="FFFFFF"/>
            </a:solidFill>
            <a:ln w="9525">
              <a:noFill/>
              <a:round/>
              <a:headEnd/>
              <a:tailEnd/>
            </a:ln>
          </p:spPr>
          <p:txBody>
            <a:bodyPr/>
            <a:lstStyle/>
            <a:p>
              <a:endParaRPr lang="en-US"/>
            </a:p>
          </p:txBody>
        </p:sp>
        <p:sp>
          <p:nvSpPr>
            <p:cNvPr id="408608" name="Freeform 32"/>
            <p:cNvSpPr>
              <a:spLocks/>
            </p:cNvSpPr>
            <p:nvPr userDrawn="1"/>
          </p:nvSpPr>
          <p:spPr bwMode="auto">
            <a:xfrm>
              <a:off x="2878" y="4051"/>
              <a:ext cx="9" cy="9"/>
            </a:xfrm>
            <a:custGeom>
              <a:avLst/>
              <a:gdLst/>
              <a:ahLst/>
              <a:cxnLst>
                <a:cxn ang="0">
                  <a:pos x="110" y="55"/>
                </a:cxn>
                <a:cxn ang="0">
                  <a:pos x="110" y="61"/>
                </a:cxn>
                <a:cxn ang="0">
                  <a:pos x="109" y="66"/>
                </a:cxn>
                <a:cxn ang="0">
                  <a:pos x="108" y="71"/>
                </a:cxn>
                <a:cxn ang="0">
                  <a:pos x="106" y="77"/>
                </a:cxn>
                <a:cxn ang="0">
                  <a:pos x="101" y="86"/>
                </a:cxn>
                <a:cxn ang="0">
                  <a:pos x="95" y="94"/>
                </a:cxn>
                <a:cxn ang="0">
                  <a:pos x="87" y="101"/>
                </a:cxn>
                <a:cxn ang="0">
                  <a:pos x="77" y="107"/>
                </a:cxn>
                <a:cxn ang="0">
                  <a:pos x="72" y="109"/>
                </a:cxn>
                <a:cxn ang="0">
                  <a:pos x="66" y="110"/>
                </a:cxn>
                <a:cxn ang="0">
                  <a:pos x="61" y="111"/>
                </a:cxn>
                <a:cxn ang="0">
                  <a:pos x="56" y="111"/>
                </a:cxn>
                <a:cxn ang="0">
                  <a:pos x="49" y="111"/>
                </a:cxn>
                <a:cxn ang="0">
                  <a:pos x="44" y="110"/>
                </a:cxn>
                <a:cxn ang="0">
                  <a:pos x="39" y="109"/>
                </a:cxn>
                <a:cxn ang="0">
                  <a:pos x="34" y="107"/>
                </a:cxn>
                <a:cxn ang="0">
                  <a:pos x="29" y="104"/>
                </a:cxn>
                <a:cxn ang="0">
                  <a:pos x="25" y="101"/>
                </a:cxn>
                <a:cxn ang="0">
                  <a:pos x="20" y="98"/>
                </a:cxn>
                <a:cxn ang="0">
                  <a:pos x="16" y="94"/>
                </a:cxn>
                <a:cxn ang="0">
                  <a:pos x="12" y="90"/>
                </a:cxn>
                <a:cxn ang="0">
                  <a:pos x="9" y="86"/>
                </a:cxn>
                <a:cxn ang="0">
                  <a:pos x="7" y="82"/>
                </a:cxn>
                <a:cxn ang="0">
                  <a:pos x="4" y="77"/>
                </a:cxn>
                <a:cxn ang="0">
                  <a:pos x="3" y="71"/>
                </a:cxn>
                <a:cxn ang="0">
                  <a:pos x="1" y="66"/>
                </a:cxn>
                <a:cxn ang="0">
                  <a:pos x="0" y="61"/>
                </a:cxn>
                <a:cxn ang="0">
                  <a:pos x="0" y="55"/>
                </a:cxn>
                <a:cxn ang="0">
                  <a:pos x="0" y="50"/>
                </a:cxn>
                <a:cxn ang="0">
                  <a:pos x="1" y="45"/>
                </a:cxn>
                <a:cxn ang="0">
                  <a:pos x="3" y="39"/>
                </a:cxn>
                <a:cxn ang="0">
                  <a:pos x="4" y="34"/>
                </a:cxn>
                <a:cxn ang="0">
                  <a:pos x="9" y="25"/>
                </a:cxn>
                <a:cxn ang="0">
                  <a:pos x="16" y="17"/>
                </a:cxn>
                <a:cxn ang="0">
                  <a:pos x="25" y="10"/>
                </a:cxn>
                <a:cxn ang="0">
                  <a:pos x="34" y="4"/>
                </a:cxn>
                <a:cxn ang="0">
                  <a:pos x="39" y="2"/>
                </a:cxn>
                <a:cxn ang="0">
                  <a:pos x="44" y="1"/>
                </a:cxn>
                <a:cxn ang="0">
                  <a:pos x="49" y="0"/>
                </a:cxn>
                <a:cxn ang="0">
                  <a:pos x="56" y="0"/>
                </a:cxn>
                <a:cxn ang="0">
                  <a:pos x="61" y="0"/>
                </a:cxn>
                <a:cxn ang="0">
                  <a:pos x="66" y="1"/>
                </a:cxn>
                <a:cxn ang="0">
                  <a:pos x="72" y="2"/>
                </a:cxn>
                <a:cxn ang="0">
                  <a:pos x="77" y="4"/>
                </a:cxn>
                <a:cxn ang="0">
                  <a:pos x="87" y="10"/>
                </a:cxn>
                <a:cxn ang="0">
                  <a:pos x="95" y="17"/>
                </a:cxn>
                <a:cxn ang="0">
                  <a:pos x="101" y="25"/>
                </a:cxn>
                <a:cxn ang="0">
                  <a:pos x="106" y="34"/>
                </a:cxn>
                <a:cxn ang="0">
                  <a:pos x="108" y="39"/>
                </a:cxn>
                <a:cxn ang="0">
                  <a:pos x="109" y="45"/>
                </a:cxn>
                <a:cxn ang="0">
                  <a:pos x="110" y="50"/>
                </a:cxn>
                <a:cxn ang="0">
                  <a:pos x="110" y="55"/>
                </a:cxn>
              </a:cxnLst>
              <a:rect l="0" t="0" r="r" b="b"/>
              <a:pathLst>
                <a:path w="110" h="111">
                  <a:moveTo>
                    <a:pt x="110" y="55"/>
                  </a:moveTo>
                  <a:lnTo>
                    <a:pt x="110" y="61"/>
                  </a:lnTo>
                  <a:lnTo>
                    <a:pt x="109" y="66"/>
                  </a:lnTo>
                  <a:lnTo>
                    <a:pt x="108" y="71"/>
                  </a:lnTo>
                  <a:lnTo>
                    <a:pt x="106" y="77"/>
                  </a:lnTo>
                  <a:lnTo>
                    <a:pt x="101" y="86"/>
                  </a:lnTo>
                  <a:lnTo>
                    <a:pt x="95" y="94"/>
                  </a:lnTo>
                  <a:lnTo>
                    <a:pt x="87" y="101"/>
                  </a:lnTo>
                  <a:lnTo>
                    <a:pt x="77" y="107"/>
                  </a:lnTo>
                  <a:lnTo>
                    <a:pt x="72" y="109"/>
                  </a:lnTo>
                  <a:lnTo>
                    <a:pt x="66" y="110"/>
                  </a:lnTo>
                  <a:lnTo>
                    <a:pt x="61" y="111"/>
                  </a:lnTo>
                  <a:lnTo>
                    <a:pt x="56" y="111"/>
                  </a:lnTo>
                  <a:lnTo>
                    <a:pt x="49" y="111"/>
                  </a:lnTo>
                  <a:lnTo>
                    <a:pt x="44" y="110"/>
                  </a:lnTo>
                  <a:lnTo>
                    <a:pt x="39" y="109"/>
                  </a:lnTo>
                  <a:lnTo>
                    <a:pt x="34" y="107"/>
                  </a:lnTo>
                  <a:lnTo>
                    <a:pt x="29" y="104"/>
                  </a:lnTo>
                  <a:lnTo>
                    <a:pt x="25" y="101"/>
                  </a:lnTo>
                  <a:lnTo>
                    <a:pt x="20" y="98"/>
                  </a:lnTo>
                  <a:lnTo>
                    <a:pt x="16" y="94"/>
                  </a:lnTo>
                  <a:lnTo>
                    <a:pt x="12" y="90"/>
                  </a:lnTo>
                  <a:lnTo>
                    <a:pt x="9" y="86"/>
                  </a:lnTo>
                  <a:lnTo>
                    <a:pt x="7" y="82"/>
                  </a:lnTo>
                  <a:lnTo>
                    <a:pt x="4" y="77"/>
                  </a:lnTo>
                  <a:lnTo>
                    <a:pt x="3" y="71"/>
                  </a:lnTo>
                  <a:lnTo>
                    <a:pt x="1" y="66"/>
                  </a:lnTo>
                  <a:lnTo>
                    <a:pt x="0" y="61"/>
                  </a:lnTo>
                  <a:lnTo>
                    <a:pt x="0" y="55"/>
                  </a:lnTo>
                  <a:lnTo>
                    <a:pt x="0" y="50"/>
                  </a:lnTo>
                  <a:lnTo>
                    <a:pt x="1" y="45"/>
                  </a:lnTo>
                  <a:lnTo>
                    <a:pt x="3" y="39"/>
                  </a:lnTo>
                  <a:lnTo>
                    <a:pt x="4" y="34"/>
                  </a:lnTo>
                  <a:lnTo>
                    <a:pt x="9" y="25"/>
                  </a:lnTo>
                  <a:lnTo>
                    <a:pt x="16" y="17"/>
                  </a:lnTo>
                  <a:lnTo>
                    <a:pt x="25" y="10"/>
                  </a:lnTo>
                  <a:lnTo>
                    <a:pt x="34" y="4"/>
                  </a:lnTo>
                  <a:lnTo>
                    <a:pt x="39" y="2"/>
                  </a:lnTo>
                  <a:lnTo>
                    <a:pt x="44" y="1"/>
                  </a:lnTo>
                  <a:lnTo>
                    <a:pt x="49" y="0"/>
                  </a:lnTo>
                  <a:lnTo>
                    <a:pt x="56" y="0"/>
                  </a:lnTo>
                  <a:lnTo>
                    <a:pt x="61" y="0"/>
                  </a:lnTo>
                  <a:lnTo>
                    <a:pt x="66" y="1"/>
                  </a:lnTo>
                  <a:lnTo>
                    <a:pt x="72" y="2"/>
                  </a:lnTo>
                  <a:lnTo>
                    <a:pt x="77" y="4"/>
                  </a:lnTo>
                  <a:lnTo>
                    <a:pt x="87" y="10"/>
                  </a:lnTo>
                  <a:lnTo>
                    <a:pt x="95" y="17"/>
                  </a:lnTo>
                  <a:lnTo>
                    <a:pt x="101" y="25"/>
                  </a:lnTo>
                  <a:lnTo>
                    <a:pt x="106" y="34"/>
                  </a:lnTo>
                  <a:lnTo>
                    <a:pt x="108" y="39"/>
                  </a:lnTo>
                  <a:lnTo>
                    <a:pt x="109" y="45"/>
                  </a:lnTo>
                  <a:lnTo>
                    <a:pt x="110" y="50"/>
                  </a:lnTo>
                  <a:lnTo>
                    <a:pt x="110" y="55"/>
                  </a:lnTo>
                  <a:close/>
                </a:path>
              </a:pathLst>
            </a:custGeom>
            <a:solidFill>
              <a:srgbClr val="FFFFFF"/>
            </a:solidFill>
            <a:ln w="9525">
              <a:noFill/>
              <a:round/>
              <a:headEnd/>
              <a:tailEnd/>
            </a:ln>
          </p:spPr>
          <p:txBody>
            <a:bodyPr/>
            <a:lstStyle/>
            <a:p>
              <a:endParaRPr lang="en-US"/>
            </a:p>
          </p:txBody>
        </p:sp>
        <p:sp>
          <p:nvSpPr>
            <p:cNvPr id="408609" name="Freeform 33"/>
            <p:cNvSpPr>
              <a:spLocks/>
            </p:cNvSpPr>
            <p:nvPr userDrawn="1"/>
          </p:nvSpPr>
          <p:spPr bwMode="auto">
            <a:xfrm>
              <a:off x="2880" y="4033"/>
              <a:ext cx="6" cy="5"/>
            </a:xfrm>
            <a:custGeom>
              <a:avLst/>
              <a:gdLst/>
              <a:ahLst/>
              <a:cxnLst>
                <a:cxn ang="0">
                  <a:pos x="70" y="34"/>
                </a:cxn>
                <a:cxn ang="0">
                  <a:pos x="69" y="42"/>
                </a:cxn>
                <a:cxn ang="0">
                  <a:pos x="67" y="48"/>
                </a:cxn>
                <a:cxn ang="0">
                  <a:pos x="63" y="54"/>
                </a:cxn>
                <a:cxn ang="0">
                  <a:pos x="59" y="58"/>
                </a:cxn>
                <a:cxn ang="0">
                  <a:pos x="54" y="63"/>
                </a:cxn>
                <a:cxn ang="0">
                  <a:pos x="49" y="66"/>
                </a:cxn>
                <a:cxn ang="0">
                  <a:pos x="42" y="69"/>
                </a:cxn>
                <a:cxn ang="0">
                  <a:pos x="36" y="69"/>
                </a:cxn>
                <a:cxn ang="0">
                  <a:pos x="28" y="69"/>
                </a:cxn>
                <a:cxn ang="0">
                  <a:pos x="22" y="66"/>
                </a:cxn>
                <a:cxn ang="0">
                  <a:pos x="16" y="63"/>
                </a:cxn>
                <a:cxn ang="0">
                  <a:pos x="11" y="58"/>
                </a:cxn>
                <a:cxn ang="0">
                  <a:pos x="7" y="54"/>
                </a:cxn>
                <a:cxn ang="0">
                  <a:pos x="3" y="48"/>
                </a:cxn>
                <a:cxn ang="0">
                  <a:pos x="1" y="42"/>
                </a:cxn>
                <a:cxn ang="0">
                  <a:pos x="0" y="34"/>
                </a:cxn>
                <a:cxn ang="0">
                  <a:pos x="1" y="27"/>
                </a:cxn>
                <a:cxn ang="0">
                  <a:pos x="3" y="21"/>
                </a:cxn>
                <a:cxn ang="0">
                  <a:pos x="7" y="15"/>
                </a:cxn>
                <a:cxn ang="0">
                  <a:pos x="11" y="10"/>
                </a:cxn>
                <a:cxn ang="0">
                  <a:pos x="16" y="6"/>
                </a:cxn>
                <a:cxn ang="0">
                  <a:pos x="22" y="3"/>
                </a:cxn>
                <a:cxn ang="0">
                  <a:pos x="28" y="0"/>
                </a:cxn>
                <a:cxn ang="0">
                  <a:pos x="36" y="0"/>
                </a:cxn>
                <a:cxn ang="0">
                  <a:pos x="42" y="0"/>
                </a:cxn>
                <a:cxn ang="0">
                  <a:pos x="49" y="3"/>
                </a:cxn>
                <a:cxn ang="0">
                  <a:pos x="54" y="6"/>
                </a:cxn>
                <a:cxn ang="0">
                  <a:pos x="59" y="10"/>
                </a:cxn>
                <a:cxn ang="0">
                  <a:pos x="63" y="15"/>
                </a:cxn>
                <a:cxn ang="0">
                  <a:pos x="67" y="21"/>
                </a:cxn>
                <a:cxn ang="0">
                  <a:pos x="69" y="27"/>
                </a:cxn>
                <a:cxn ang="0">
                  <a:pos x="70" y="34"/>
                </a:cxn>
              </a:cxnLst>
              <a:rect l="0" t="0" r="r" b="b"/>
              <a:pathLst>
                <a:path w="70" h="69">
                  <a:moveTo>
                    <a:pt x="70" y="34"/>
                  </a:moveTo>
                  <a:lnTo>
                    <a:pt x="69" y="42"/>
                  </a:lnTo>
                  <a:lnTo>
                    <a:pt x="67" y="48"/>
                  </a:lnTo>
                  <a:lnTo>
                    <a:pt x="63" y="54"/>
                  </a:lnTo>
                  <a:lnTo>
                    <a:pt x="59" y="58"/>
                  </a:lnTo>
                  <a:lnTo>
                    <a:pt x="54" y="63"/>
                  </a:lnTo>
                  <a:lnTo>
                    <a:pt x="49" y="66"/>
                  </a:lnTo>
                  <a:lnTo>
                    <a:pt x="42" y="69"/>
                  </a:lnTo>
                  <a:lnTo>
                    <a:pt x="36" y="69"/>
                  </a:lnTo>
                  <a:lnTo>
                    <a:pt x="28" y="69"/>
                  </a:lnTo>
                  <a:lnTo>
                    <a:pt x="22" y="66"/>
                  </a:lnTo>
                  <a:lnTo>
                    <a:pt x="16" y="63"/>
                  </a:lnTo>
                  <a:lnTo>
                    <a:pt x="11" y="58"/>
                  </a:lnTo>
                  <a:lnTo>
                    <a:pt x="7" y="54"/>
                  </a:lnTo>
                  <a:lnTo>
                    <a:pt x="3" y="48"/>
                  </a:lnTo>
                  <a:lnTo>
                    <a:pt x="1" y="42"/>
                  </a:lnTo>
                  <a:lnTo>
                    <a:pt x="0" y="34"/>
                  </a:lnTo>
                  <a:lnTo>
                    <a:pt x="1" y="27"/>
                  </a:lnTo>
                  <a:lnTo>
                    <a:pt x="3" y="21"/>
                  </a:lnTo>
                  <a:lnTo>
                    <a:pt x="7" y="15"/>
                  </a:lnTo>
                  <a:lnTo>
                    <a:pt x="11" y="10"/>
                  </a:lnTo>
                  <a:lnTo>
                    <a:pt x="16" y="6"/>
                  </a:lnTo>
                  <a:lnTo>
                    <a:pt x="22" y="3"/>
                  </a:lnTo>
                  <a:lnTo>
                    <a:pt x="28" y="0"/>
                  </a:lnTo>
                  <a:lnTo>
                    <a:pt x="36" y="0"/>
                  </a:lnTo>
                  <a:lnTo>
                    <a:pt x="42" y="0"/>
                  </a:lnTo>
                  <a:lnTo>
                    <a:pt x="49" y="3"/>
                  </a:lnTo>
                  <a:lnTo>
                    <a:pt x="54" y="6"/>
                  </a:lnTo>
                  <a:lnTo>
                    <a:pt x="59" y="10"/>
                  </a:lnTo>
                  <a:lnTo>
                    <a:pt x="63" y="15"/>
                  </a:lnTo>
                  <a:lnTo>
                    <a:pt x="67" y="21"/>
                  </a:lnTo>
                  <a:lnTo>
                    <a:pt x="69" y="27"/>
                  </a:lnTo>
                  <a:lnTo>
                    <a:pt x="70" y="34"/>
                  </a:lnTo>
                  <a:close/>
                </a:path>
              </a:pathLst>
            </a:custGeom>
            <a:solidFill>
              <a:srgbClr val="FFFFFF"/>
            </a:solidFill>
            <a:ln w="9525">
              <a:noFill/>
              <a:round/>
              <a:headEnd/>
              <a:tailEnd/>
            </a:ln>
          </p:spPr>
          <p:txBody>
            <a:bodyPr/>
            <a:lstStyle/>
            <a:p>
              <a:endParaRPr lang="en-US"/>
            </a:p>
          </p:txBody>
        </p:sp>
        <p:sp>
          <p:nvSpPr>
            <p:cNvPr id="408610" name="Freeform 34"/>
            <p:cNvSpPr>
              <a:spLocks/>
            </p:cNvSpPr>
            <p:nvPr userDrawn="1"/>
          </p:nvSpPr>
          <p:spPr bwMode="auto">
            <a:xfrm>
              <a:off x="2909" y="4133"/>
              <a:ext cx="20" cy="20"/>
            </a:xfrm>
            <a:custGeom>
              <a:avLst/>
              <a:gdLst/>
              <a:ahLst/>
              <a:cxnLst>
                <a:cxn ang="0">
                  <a:pos x="108" y="240"/>
                </a:cxn>
                <a:cxn ang="0">
                  <a:pos x="84" y="236"/>
                </a:cxn>
                <a:cxn ang="0">
                  <a:pos x="64" y="226"/>
                </a:cxn>
                <a:cxn ang="0">
                  <a:pos x="44" y="213"/>
                </a:cxn>
                <a:cxn ang="0">
                  <a:pos x="27" y="197"/>
                </a:cxn>
                <a:cxn ang="0">
                  <a:pos x="14" y="178"/>
                </a:cxn>
                <a:cxn ang="0">
                  <a:pos x="6" y="156"/>
                </a:cxn>
                <a:cxn ang="0">
                  <a:pos x="1" y="132"/>
                </a:cxn>
                <a:cxn ang="0">
                  <a:pos x="1" y="109"/>
                </a:cxn>
                <a:cxn ang="0">
                  <a:pos x="6" y="85"/>
                </a:cxn>
                <a:cxn ang="0">
                  <a:pos x="14" y="63"/>
                </a:cxn>
                <a:cxn ang="0">
                  <a:pos x="27" y="45"/>
                </a:cxn>
                <a:cxn ang="0">
                  <a:pos x="44" y="28"/>
                </a:cxn>
                <a:cxn ang="0">
                  <a:pos x="64" y="15"/>
                </a:cxn>
                <a:cxn ang="0">
                  <a:pos x="84" y="6"/>
                </a:cxn>
                <a:cxn ang="0">
                  <a:pos x="108" y="1"/>
                </a:cxn>
                <a:cxn ang="0">
                  <a:pos x="133" y="1"/>
                </a:cxn>
                <a:cxn ang="0">
                  <a:pos x="157" y="6"/>
                </a:cxn>
                <a:cxn ang="0">
                  <a:pos x="177" y="15"/>
                </a:cxn>
                <a:cxn ang="0">
                  <a:pos x="197" y="28"/>
                </a:cxn>
                <a:cxn ang="0">
                  <a:pos x="214" y="45"/>
                </a:cxn>
                <a:cxn ang="0">
                  <a:pos x="226" y="63"/>
                </a:cxn>
                <a:cxn ang="0">
                  <a:pos x="235" y="85"/>
                </a:cxn>
                <a:cxn ang="0">
                  <a:pos x="240" y="109"/>
                </a:cxn>
                <a:cxn ang="0">
                  <a:pos x="240" y="132"/>
                </a:cxn>
                <a:cxn ang="0">
                  <a:pos x="235" y="156"/>
                </a:cxn>
                <a:cxn ang="0">
                  <a:pos x="226" y="178"/>
                </a:cxn>
                <a:cxn ang="0">
                  <a:pos x="214" y="197"/>
                </a:cxn>
                <a:cxn ang="0">
                  <a:pos x="197" y="213"/>
                </a:cxn>
                <a:cxn ang="0">
                  <a:pos x="177" y="226"/>
                </a:cxn>
                <a:cxn ang="0">
                  <a:pos x="157" y="236"/>
                </a:cxn>
                <a:cxn ang="0">
                  <a:pos x="133" y="240"/>
                </a:cxn>
              </a:cxnLst>
              <a:rect l="0" t="0" r="r" b="b"/>
              <a:pathLst>
                <a:path w="240" h="241">
                  <a:moveTo>
                    <a:pt x="120" y="241"/>
                  </a:moveTo>
                  <a:lnTo>
                    <a:pt x="108" y="240"/>
                  </a:lnTo>
                  <a:lnTo>
                    <a:pt x="97" y="239"/>
                  </a:lnTo>
                  <a:lnTo>
                    <a:pt x="84" y="236"/>
                  </a:lnTo>
                  <a:lnTo>
                    <a:pt x="74" y="231"/>
                  </a:lnTo>
                  <a:lnTo>
                    <a:pt x="64" y="226"/>
                  </a:lnTo>
                  <a:lnTo>
                    <a:pt x="53" y="220"/>
                  </a:lnTo>
                  <a:lnTo>
                    <a:pt x="44" y="213"/>
                  </a:lnTo>
                  <a:lnTo>
                    <a:pt x="36" y="206"/>
                  </a:lnTo>
                  <a:lnTo>
                    <a:pt x="27" y="197"/>
                  </a:lnTo>
                  <a:lnTo>
                    <a:pt x="20" y="188"/>
                  </a:lnTo>
                  <a:lnTo>
                    <a:pt x="14" y="178"/>
                  </a:lnTo>
                  <a:lnTo>
                    <a:pt x="10" y="167"/>
                  </a:lnTo>
                  <a:lnTo>
                    <a:pt x="6" y="156"/>
                  </a:lnTo>
                  <a:lnTo>
                    <a:pt x="3" y="145"/>
                  </a:lnTo>
                  <a:lnTo>
                    <a:pt x="1" y="132"/>
                  </a:lnTo>
                  <a:lnTo>
                    <a:pt x="0" y="120"/>
                  </a:lnTo>
                  <a:lnTo>
                    <a:pt x="1" y="109"/>
                  </a:lnTo>
                  <a:lnTo>
                    <a:pt x="3" y="96"/>
                  </a:lnTo>
                  <a:lnTo>
                    <a:pt x="6" y="85"/>
                  </a:lnTo>
                  <a:lnTo>
                    <a:pt x="10" y="74"/>
                  </a:lnTo>
                  <a:lnTo>
                    <a:pt x="14" y="63"/>
                  </a:lnTo>
                  <a:lnTo>
                    <a:pt x="20" y="53"/>
                  </a:lnTo>
                  <a:lnTo>
                    <a:pt x="27" y="45"/>
                  </a:lnTo>
                  <a:lnTo>
                    <a:pt x="36" y="35"/>
                  </a:lnTo>
                  <a:lnTo>
                    <a:pt x="44" y="28"/>
                  </a:lnTo>
                  <a:lnTo>
                    <a:pt x="53" y="21"/>
                  </a:lnTo>
                  <a:lnTo>
                    <a:pt x="64" y="15"/>
                  </a:lnTo>
                  <a:lnTo>
                    <a:pt x="74" y="10"/>
                  </a:lnTo>
                  <a:lnTo>
                    <a:pt x="84" y="6"/>
                  </a:lnTo>
                  <a:lnTo>
                    <a:pt x="97" y="3"/>
                  </a:lnTo>
                  <a:lnTo>
                    <a:pt x="108" y="1"/>
                  </a:lnTo>
                  <a:lnTo>
                    <a:pt x="120" y="0"/>
                  </a:lnTo>
                  <a:lnTo>
                    <a:pt x="133" y="1"/>
                  </a:lnTo>
                  <a:lnTo>
                    <a:pt x="144" y="3"/>
                  </a:lnTo>
                  <a:lnTo>
                    <a:pt x="157" y="6"/>
                  </a:lnTo>
                  <a:lnTo>
                    <a:pt x="167" y="10"/>
                  </a:lnTo>
                  <a:lnTo>
                    <a:pt x="177" y="15"/>
                  </a:lnTo>
                  <a:lnTo>
                    <a:pt x="188" y="21"/>
                  </a:lnTo>
                  <a:lnTo>
                    <a:pt x="197" y="28"/>
                  </a:lnTo>
                  <a:lnTo>
                    <a:pt x="205" y="35"/>
                  </a:lnTo>
                  <a:lnTo>
                    <a:pt x="214" y="45"/>
                  </a:lnTo>
                  <a:lnTo>
                    <a:pt x="220" y="53"/>
                  </a:lnTo>
                  <a:lnTo>
                    <a:pt x="226" y="63"/>
                  </a:lnTo>
                  <a:lnTo>
                    <a:pt x="231" y="74"/>
                  </a:lnTo>
                  <a:lnTo>
                    <a:pt x="235" y="85"/>
                  </a:lnTo>
                  <a:lnTo>
                    <a:pt x="238" y="96"/>
                  </a:lnTo>
                  <a:lnTo>
                    <a:pt x="240" y="109"/>
                  </a:lnTo>
                  <a:lnTo>
                    <a:pt x="240" y="120"/>
                  </a:lnTo>
                  <a:lnTo>
                    <a:pt x="240" y="132"/>
                  </a:lnTo>
                  <a:lnTo>
                    <a:pt x="238" y="145"/>
                  </a:lnTo>
                  <a:lnTo>
                    <a:pt x="235" y="156"/>
                  </a:lnTo>
                  <a:lnTo>
                    <a:pt x="231" y="167"/>
                  </a:lnTo>
                  <a:lnTo>
                    <a:pt x="226" y="178"/>
                  </a:lnTo>
                  <a:lnTo>
                    <a:pt x="220" y="188"/>
                  </a:lnTo>
                  <a:lnTo>
                    <a:pt x="214" y="197"/>
                  </a:lnTo>
                  <a:lnTo>
                    <a:pt x="205" y="206"/>
                  </a:lnTo>
                  <a:lnTo>
                    <a:pt x="197" y="213"/>
                  </a:lnTo>
                  <a:lnTo>
                    <a:pt x="188" y="220"/>
                  </a:lnTo>
                  <a:lnTo>
                    <a:pt x="177" y="226"/>
                  </a:lnTo>
                  <a:lnTo>
                    <a:pt x="167" y="231"/>
                  </a:lnTo>
                  <a:lnTo>
                    <a:pt x="157" y="236"/>
                  </a:lnTo>
                  <a:lnTo>
                    <a:pt x="144" y="239"/>
                  </a:lnTo>
                  <a:lnTo>
                    <a:pt x="133" y="240"/>
                  </a:lnTo>
                  <a:lnTo>
                    <a:pt x="120" y="241"/>
                  </a:lnTo>
                  <a:close/>
                </a:path>
              </a:pathLst>
            </a:custGeom>
            <a:solidFill>
              <a:srgbClr val="FFFFFF"/>
            </a:solidFill>
            <a:ln w="9525">
              <a:noFill/>
              <a:round/>
              <a:headEnd/>
              <a:tailEnd/>
            </a:ln>
          </p:spPr>
          <p:txBody>
            <a:bodyPr/>
            <a:lstStyle/>
            <a:p>
              <a:endParaRPr lang="en-US"/>
            </a:p>
          </p:txBody>
        </p:sp>
        <p:sp>
          <p:nvSpPr>
            <p:cNvPr id="408611" name="Freeform 35"/>
            <p:cNvSpPr>
              <a:spLocks/>
            </p:cNvSpPr>
            <p:nvPr userDrawn="1"/>
          </p:nvSpPr>
          <p:spPr bwMode="auto">
            <a:xfrm>
              <a:off x="2940" y="4137"/>
              <a:ext cx="14" cy="13"/>
            </a:xfrm>
            <a:custGeom>
              <a:avLst/>
              <a:gdLst/>
              <a:ahLst/>
              <a:cxnLst>
                <a:cxn ang="0">
                  <a:pos x="74" y="166"/>
                </a:cxn>
                <a:cxn ang="0">
                  <a:pos x="58" y="162"/>
                </a:cxn>
                <a:cxn ang="0">
                  <a:pos x="43" y="156"/>
                </a:cxn>
                <a:cxn ang="0">
                  <a:pos x="30" y="147"/>
                </a:cxn>
                <a:cxn ang="0">
                  <a:pos x="19" y="136"/>
                </a:cxn>
                <a:cxn ang="0">
                  <a:pos x="10" y="123"/>
                </a:cxn>
                <a:cxn ang="0">
                  <a:pos x="3" y="108"/>
                </a:cxn>
                <a:cxn ang="0">
                  <a:pos x="0" y="92"/>
                </a:cxn>
                <a:cxn ang="0">
                  <a:pos x="0" y="75"/>
                </a:cxn>
                <a:cxn ang="0">
                  <a:pos x="3" y="59"/>
                </a:cxn>
                <a:cxn ang="0">
                  <a:pos x="10" y="44"/>
                </a:cxn>
                <a:cxn ang="0">
                  <a:pos x="19" y="30"/>
                </a:cxn>
                <a:cxn ang="0">
                  <a:pos x="30" y="20"/>
                </a:cxn>
                <a:cxn ang="0">
                  <a:pos x="43" y="11"/>
                </a:cxn>
                <a:cxn ang="0">
                  <a:pos x="58" y="5"/>
                </a:cxn>
                <a:cxn ang="0">
                  <a:pos x="74" y="2"/>
                </a:cxn>
                <a:cxn ang="0">
                  <a:pos x="92" y="2"/>
                </a:cxn>
                <a:cxn ang="0">
                  <a:pos x="107" y="5"/>
                </a:cxn>
                <a:cxn ang="0">
                  <a:pos x="123" y="11"/>
                </a:cxn>
                <a:cxn ang="0">
                  <a:pos x="136" y="20"/>
                </a:cxn>
                <a:cxn ang="0">
                  <a:pos x="147" y="30"/>
                </a:cxn>
                <a:cxn ang="0">
                  <a:pos x="156" y="44"/>
                </a:cxn>
                <a:cxn ang="0">
                  <a:pos x="162" y="59"/>
                </a:cxn>
                <a:cxn ang="0">
                  <a:pos x="165" y="75"/>
                </a:cxn>
                <a:cxn ang="0">
                  <a:pos x="165" y="92"/>
                </a:cxn>
                <a:cxn ang="0">
                  <a:pos x="162" y="108"/>
                </a:cxn>
                <a:cxn ang="0">
                  <a:pos x="156" y="123"/>
                </a:cxn>
                <a:cxn ang="0">
                  <a:pos x="147" y="136"/>
                </a:cxn>
                <a:cxn ang="0">
                  <a:pos x="136" y="147"/>
                </a:cxn>
                <a:cxn ang="0">
                  <a:pos x="123" y="156"/>
                </a:cxn>
                <a:cxn ang="0">
                  <a:pos x="107" y="162"/>
                </a:cxn>
                <a:cxn ang="0">
                  <a:pos x="92" y="166"/>
                </a:cxn>
              </a:cxnLst>
              <a:rect l="0" t="0" r="r" b="b"/>
              <a:pathLst>
                <a:path w="166" h="167">
                  <a:moveTo>
                    <a:pt x="83" y="167"/>
                  </a:moveTo>
                  <a:lnTo>
                    <a:pt x="74" y="166"/>
                  </a:lnTo>
                  <a:lnTo>
                    <a:pt x="66" y="164"/>
                  </a:lnTo>
                  <a:lnTo>
                    <a:pt x="58" y="162"/>
                  </a:lnTo>
                  <a:lnTo>
                    <a:pt x="51" y="159"/>
                  </a:lnTo>
                  <a:lnTo>
                    <a:pt x="43" y="156"/>
                  </a:lnTo>
                  <a:lnTo>
                    <a:pt x="36" y="152"/>
                  </a:lnTo>
                  <a:lnTo>
                    <a:pt x="30" y="147"/>
                  </a:lnTo>
                  <a:lnTo>
                    <a:pt x="24" y="142"/>
                  </a:lnTo>
                  <a:lnTo>
                    <a:pt x="19" y="136"/>
                  </a:lnTo>
                  <a:lnTo>
                    <a:pt x="14" y="129"/>
                  </a:lnTo>
                  <a:lnTo>
                    <a:pt x="10" y="123"/>
                  </a:lnTo>
                  <a:lnTo>
                    <a:pt x="6" y="116"/>
                  </a:lnTo>
                  <a:lnTo>
                    <a:pt x="3" y="108"/>
                  </a:lnTo>
                  <a:lnTo>
                    <a:pt x="1" y="101"/>
                  </a:lnTo>
                  <a:lnTo>
                    <a:pt x="0" y="92"/>
                  </a:lnTo>
                  <a:lnTo>
                    <a:pt x="0" y="83"/>
                  </a:lnTo>
                  <a:lnTo>
                    <a:pt x="0" y="75"/>
                  </a:lnTo>
                  <a:lnTo>
                    <a:pt x="1" y="66"/>
                  </a:lnTo>
                  <a:lnTo>
                    <a:pt x="3" y="59"/>
                  </a:lnTo>
                  <a:lnTo>
                    <a:pt x="6" y="51"/>
                  </a:lnTo>
                  <a:lnTo>
                    <a:pt x="10" y="44"/>
                  </a:lnTo>
                  <a:lnTo>
                    <a:pt x="14" y="38"/>
                  </a:lnTo>
                  <a:lnTo>
                    <a:pt x="19" y="30"/>
                  </a:lnTo>
                  <a:lnTo>
                    <a:pt x="24" y="25"/>
                  </a:lnTo>
                  <a:lnTo>
                    <a:pt x="30" y="20"/>
                  </a:lnTo>
                  <a:lnTo>
                    <a:pt x="36" y="15"/>
                  </a:lnTo>
                  <a:lnTo>
                    <a:pt x="43" y="11"/>
                  </a:lnTo>
                  <a:lnTo>
                    <a:pt x="51" y="7"/>
                  </a:lnTo>
                  <a:lnTo>
                    <a:pt x="58" y="5"/>
                  </a:lnTo>
                  <a:lnTo>
                    <a:pt x="66" y="3"/>
                  </a:lnTo>
                  <a:lnTo>
                    <a:pt x="74" y="2"/>
                  </a:lnTo>
                  <a:lnTo>
                    <a:pt x="83" y="0"/>
                  </a:lnTo>
                  <a:lnTo>
                    <a:pt x="92" y="2"/>
                  </a:lnTo>
                  <a:lnTo>
                    <a:pt x="100" y="3"/>
                  </a:lnTo>
                  <a:lnTo>
                    <a:pt x="107" y="5"/>
                  </a:lnTo>
                  <a:lnTo>
                    <a:pt x="116" y="7"/>
                  </a:lnTo>
                  <a:lnTo>
                    <a:pt x="123" y="11"/>
                  </a:lnTo>
                  <a:lnTo>
                    <a:pt x="129" y="15"/>
                  </a:lnTo>
                  <a:lnTo>
                    <a:pt x="136" y="20"/>
                  </a:lnTo>
                  <a:lnTo>
                    <a:pt x="142" y="25"/>
                  </a:lnTo>
                  <a:lnTo>
                    <a:pt x="147" y="30"/>
                  </a:lnTo>
                  <a:lnTo>
                    <a:pt x="152" y="38"/>
                  </a:lnTo>
                  <a:lnTo>
                    <a:pt x="156" y="44"/>
                  </a:lnTo>
                  <a:lnTo>
                    <a:pt x="160" y="51"/>
                  </a:lnTo>
                  <a:lnTo>
                    <a:pt x="162" y="59"/>
                  </a:lnTo>
                  <a:lnTo>
                    <a:pt x="164" y="66"/>
                  </a:lnTo>
                  <a:lnTo>
                    <a:pt x="165" y="75"/>
                  </a:lnTo>
                  <a:lnTo>
                    <a:pt x="166" y="83"/>
                  </a:lnTo>
                  <a:lnTo>
                    <a:pt x="165" y="92"/>
                  </a:lnTo>
                  <a:lnTo>
                    <a:pt x="164" y="101"/>
                  </a:lnTo>
                  <a:lnTo>
                    <a:pt x="162" y="108"/>
                  </a:lnTo>
                  <a:lnTo>
                    <a:pt x="160" y="116"/>
                  </a:lnTo>
                  <a:lnTo>
                    <a:pt x="156" y="123"/>
                  </a:lnTo>
                  <a:lnTo>
                    <a:pt x="152" y="129"/>
                  </a:lnTo>
                  <a:lnTo>
                    <a:pt x="147" y="136"/>
                  </a:lnTo>
                  <a:lnTo>
                    <a:pt x="142" y="142"/>
                  </a:lnTo>
                  <a:lnTo>
                    <a:pt x="136" y="147"/>
                  </a:lnTo>
                  <a:lnTo>
                    <a:pt x="129" y="152"/>
                  </a:lnTo>
                  <a:lnTo>
                    <a:pt x="123" y="156"/>
                  </a:lnTo>
                  <a:lnTo>
                    <a:pt x="116" y="159"/>
                  </a:lnTo>
                  <a:lnTo>
                    <a:pt x="107" y="162"/>
                  </a:lnTo>
                  <a:lnTo>
                    <a:pt x="100" y="164"/>
                  </a:lnTo>
                  <a:lnTo>
                    <a:pt x="92" y="166"/>
                  </a:lnTo>
                  <a:lnTo>
                    <a:pt x="83" y="167"/>
                  </a:lnTo>
                  <a:close/>
                </a:path>
              </a:pathLst>
            </a:custGeom>
            <a:solidFill>
              <a:srgbClr val="FFFFFF"/>
            </a:solidFill>
            <a:ln w="9525">
              <a:noFill/>
              <a:round/>
              <a:headEnd/>
              <a:tailEnd/>
            </a:ln>
          </p:spPr>
          <p:txBody>
            <a:bodyPr/>
            <a:lstStyle/>
            <a:p>
              <a:endParaRPr lang="en-US"/>
            </a:p>
          </p:txBody>
        </p:sp>
        <p:sp>
          <p:nvSpPr>
            <p:cNvPr id="408612" name="Freeform 36"/>
            <p:cNvSpPr>
              <a:spLocks/>
            </p:cNvSpPr>
            <p:nvPr userDrawn="1"/>
          </p:nvSpPr>
          <p:spPr bwMode="auto">
            <a:xfrm>
              <a:off x="2966" y="4139"/>
              <a:ext cx="9" cy="9"/>
            </a:xfrm>
            <a:custGeom>
              <a:avLst/>
              <a:gdLst/>
              <a:ahLst/>
              <a:cxnLst>
                <a:cxn ang="0">
                  <a:pos x="55" y="111"/>
                </a:cxn>
                <a:cxn ang="0">
                  <a:pos x="49" y="111"/>
                </a:cxn>
                <a:cxn ang="0">
                  <a:pos x="44" y="110"/>
                </a:cxn>
                <a:cxn ang="0">
                  <a:pos x="38" y="108"/>
                </a:cxn>
                <a:cxn ang="0">
                  <a:pos x="34" y="107"/>
                </a:cxn>
                <a:cxn ang="0">
                  <a:pos x="29" y="103"/>
                </a:cxn>
                <a:cxn ang="0">
                  <a:pos x="24" y="101"/>
                </a:cxn>
                <a:cxn ang="0">
                  <a:pos x="20" y="98"/>
                </a:cxn>
                <a:cxn ang="0">
                  <a:pos x="16" y="94"/>
                </a:cxn>
                <a:cxn ang="0">
                  <a:pos x="12" y="90"/>
                </a:cxn>
                <a:cxn ang="0">
                  <a:pos x="9" y="86"/>
                </a:cxn>
                <a:cxn ang="0">
                  <a:pos x="6" y="82"/>
                </a:cxn>
                <a:cxn ang="0">
                  <a:pos x="4" y="77"/>
                </a:cxn>
                <a:cxn ang="0">
                  <a:pos x="2" y="71"/>
                </a:cxn>
                <a:cxn ang="0">
                  <a:pos x="1" y="66"/>
                </a:cxn>
                <a:cxn ang="0">
                  <a:pos x="0" y="61"/>
                </a:cxn>
                <a:cxn ang="0">
                  <a:pos x="0" y="55"/>
                </a:cxn>
                <a:cxn ang="0">
                  <a:pos x="0" y="50"/>
                </a:cxn>
                <a:cxn ang="0">
                  <a:pos x="1" y="45"/>
                </a:cxn>
                <a:cxn ang="0">
                  <a:pos x="2" y="40"/>
                </a:cxn>
                <a:cxn ang="0">
                  <a:pos x="4" y="34"/>
                </a:cxn>
                <a:cxn ang="0">
                  <a:pos x="6" y="29"/>
                </a:cxn>
                <a:cxn ang="0">
                  <a:pos x="9" y="24"/>
                </a:cxn>
                <a:cxn ang="0">
                  <a:pos x="12" y="20"/>
                </a:cxn>
                <a:cxn ang="0">
                  <a:pos x="16" y="17"/>
                </a:cxn>
                <a:cxn ang="0">
                  <a:pos x="24" y="10"/>
                </a:cxn>
                <a:cxn ang="0">
                  <a:pos x="34" y="4"/>
                </a:cxn>
                <a:cxn ang="0">
                  <a:pos x="38" y="2"/>
                </a:cxn>
                <a:cxn ang="0">
                  <a:pos x="44" y="1"/>
                </a:cxn>
                <a:cxn ang="0">
                  <a:pos x="49" y="0"/>
                </a:cxn>
                <a:cxn ang="0">
                  <a:pos x="55" y="0"/>
                </a:cxn>
                <a:cxn ang="0">
                  <a:pos x="61" y="0"/>
                </a:cxn>
                <a:cxn ang="0">
                  <a:pos x="66" y="1"/>
                </a:cxn>
                <a:cxn ang="0">
                  <a:pos x="71" y="2"/>
                </a:cxn>
                <a:cxn ang="0">
                  <a:pos x="76" y="4"/>
                </a:cxn>
                <a:cxn ang="0">
                  <a:pos x="86" y="10"/>
                </a:cxn>
                <a:cxn ang="0">
                  <a:pos x="94" y="17"/>
                </a:cxn>
                <a:cxn ang="0">
                  <a:pos x="101" y="24"/>
                </a:cxn>
                <a:cxn ang="0">
                  <a:pos x="106" y="34"/>
                </a:cxn>
                <a:cxn ang="0">
                  <a:pos x="108" y="40"/>
                </a:cxn>
                <a:cxn ang="0">
                  <a:pos x="109" y="45"/>
                </a:cxn>
                <a:cxn ang="0">
                  <a:pos x="110" y="50"/>
                </a:cxn>
                <a:cxn ang="0">
                  <a:pos x="110" y="55"/>
                </a:cxn>
                <a:cxn ang="0">
                  <a:pos x="110" y="61"/>
                </a:cxn>
                <a:cxn ang="0">
                  <a:pos x="109" y="66"/>
                </a:cxn>
                <a:cxn ang="0">
                  <a:pos x="108" y="71"/>
                </a:cxn>
                <a:cxn ang="0">
                  <a:pos x="106" y="77"/>
                </a:cxn>
                <a:cxn ang="0">
                  <a:pos x="101" y="86"/>
                </a:cxn>
                <a:cxn ang="0">
                  <a:pos x="94" y="94"/>
                </a:cxn>
                <a:cxn ang="0">
                  <a:pos x="86" y="101"/>
                </a:cxn>
                <a:cxn ang="0">
                  <a:pos x="76" y="107"/>
                </a:cxn>
                <a:cxn ang="0">
                  <a:pos x="71" y="108"/>
                </a:cxn>
                <a:cxn ang="0">
                  <a:pos x="66" y="110"/>
                </a:cxn>
                <a:cxn ang="0">
                  <a:pos x="61" y="111"/>
                </a:cxn>
                <a:cxn ang="0">
                  <a:pos x="55" y="111"/>
                </a:cxn>
              </a:cxnLst>
              <a:rect l="0" t="0" r="r" b="b"/>
              <a:pathLst>
                <a:path w="110" h="111">
                  <a:moveTo>
                    <a:pt x="55" y="111"/>
                  </a:moveTo>
                  <a:lnTo>
                    <a:pt x="49" y="111"/>
                  </a:lnTo>
                  <a:lnTo>
                    <a:pt x="44" y="110"/>
                  </a:lnTo>
                  <a:lnTo>
                    <a:pt x="38" y="108"/>
                  </a:lnTo>
                  <a:lnTo>
                    <a:pt x="34" y="107"/>
                  </a:lnTo>
                  <a:lnTo>
                    <a:pt x="29" y="103"/>
                  </a:lnTo>
                  <a:lnTo>
                    <a:pt x="24" y="101"/>
                  </a:lnTo>
                  <a:lnTo>
                    <a:pt x="20" y="98"/>
                  </a:lnTo>
                  <a:lnTo>
                    <a:pt x="16" y="94"/>
                  </a:lnTo>
                  <a:lnTo>
                    <a:pt x="12" y="90"/>
                  </a:lnTo>
                  <a:lnTo>
                    <a:pt x="9" y="86"/>
                  </a:lnTo>
                  <a:lnTo>
                    <a:pt x="6" y="82"/>
                  </a:lnTo>
                  <a:lnTo>
                    <a:pt x="4" y="77"/>
                  </a:lnTo>
                  <a:lnTo>
                    <a:pt x="2" y="71"/>
                  </a:lnTo>
                  <a:lnTo>
                    <a:pt x="1" y="66"/>
                  </a:lnTo>
                  <a:lnTo>
                    <a:pt x="0" y="61"/>
                  </a:lnTo>
                  <a:lnTo>
                    <a:pt x="0" y="55"/>
                  </a:lnTo>
                  <a:lnTo>
                    <a:pt x="0" y="50"/>
                  </a:lnTo>
                  <a:lnTo>
                    <a:pt x="1" y="45"/>
                  </a:lnTo>
                  <a:lnTo>
                    <a:pt x="2" y="40"/>
                  </a:lnTo>
                  <a:lnTo>
                    <a:pt x="4" y="34"/>
                  </a:lnTo>
                  <a:lnTo>
                    <a:pt x="6" y="29"/>
                  </a:lnTo>
                  <a:lnTo>
                    <a:pt x="9" y="24"/>
                  </a:lnTo>
                  <a:lnTo>
                    <a:pt x="12" y="20"/>
                  </a:lnTo>
                  <a:lnTo>
                    <a:pt x="16" y="17"/>
                  </a:lnTo>
                  <a:lnTo>
                    <a:pt x="24" y="10"/>
                  </a:lnTo>
                  <a:lnTo>
                    <a:pt x="34" y="4"/>
                  </a:lnTo>
                  <a:lnTo>
                    <a:pt x="38" y="2"/>
                  </a:lnTo>
                  <a:lnTo>
                    <a:pt x="44" y="1"/>
                  </a:lnTo>
                  <a:lnTo>
                    <a:pt x="49" y="0"/>
                  </a:lnTo>
                  <a:lnTo>
                    <a:pt x="55" y="0"/>
                  </a:lnTo>
                  <a:lnTo>
                    <a:pt x="61" y="0"/>
                  </a:lnTo>
                  <a:lnTo>
                    <a:pt x="66" y="1"/>
                  </a:lnTo>
                  <a:lnTo>
                    <a:pt x="71" y="2"/>
                  </a:lnTo>
                  <a:lnTo>
                    <a:pt x="76" y="4"/>
                  </a:lnTo>
                  <a:lnTo>
                    <a:pt x="86" y="10"/>
                  </a:lnTo>
                  <a:lnTo>
                    <a:pt x="94" y="17"/>
                  </a:lnTo>
                  <a:lnTo>
                    <a:pt x="101" y="24"/>
                  </a:lnTo>
                  <a:lnTo>
                    <a:pt x="106" y="34"/>
                  </a:lnTo>
                  <a:lnTo>
                    <a:pt x="108" y="40"/>
                  </a:lnTo>
                  <a:lnTo>
                    <a:pt x="109" y="45"/>
                  </a:lnTo>
                  <a:lnTo>
                    <a:pt x="110" y="50"/>
                  </a:lnTo>
                  <a:lnTo>
                    <a:pt x="110" y="55"/>
                  </a:lnTo>
                  <a:lnTo>
                    <a:pt x="110" y="61"/>
                  </a:lnTo>
                  <a:lnTo>
                    <a:pt x="109" y="66"/>
                  </a:lnTo>
                  <a:lnTo>
                    <a:pt x="108" y="71"/>
                  </a:lnTo>
                  <a:lnTo>
                    <a:pt x="106" y="77"/>
                  </a:lnTo>
                  <a:lnTo>
                    <a:pt x="101" y="86"/>
                  </a:lnTo>
                  <a:lnTo>
                    <a:pt x="94" y="94"/>
                  </a:lnTo>
                  <a:lnTo>
                    <a:pt x="86" y="101"/>
                  </a:lnTo>
                  <a:lnTo>
                    <a:pt x="76" y="107"/>
                  </a:lnTo>
                  <a:lnTo>
                    <a:pt x="71" y="108"/>
                  </a:lnTo>
                  <a:lnTo>
                    <a:pt x="66" y="110"/>
                  </a:lnTo>
                  <a:lnTo>
                    <a:pt x="61" y="111"/>
                  </a:lnTo>
                  <a:lnTo>
                    <a:pt x="55" y="111"/>
                  </a:lnTo>
                  <a:close/>
                </a:path>
              </a:pathLst>
            </a:custGeom>
            <a:solidFill>
              <a:srgbClr val="FFFFFF"/>
            </a:solidFill>
            <a:ln w="9525">
              <a:noFill/>
              <a:round/>
              <a:headEnd/>
              <a:tailEnd/>
            </a:ln>
          </p:spPr>
          <p:txBody>
            <a:bodyPr/>
            <a:lstStyle/>
            <a:p>
              <a:endParaRPr lang="en-US"/>
            </a:p>
          </p:txBody>
        </p:sp>
        <p:sp>
          <p:nvSpPr>
            <p:cNvPr id="408613" name="Freeform 37"/>
            <p:cNvSpPr>
              <a:spLocks/>
            </p:cNvSpPr>
            <p:nvPr userDrawn="1"/>
          </p:nvSpPr>
          <p:spPr bwMode="auto">
            <a:xfrm>
              <a:off x="2988" y="4141"/>
              <a:ext cx="6" cy="5"/>
            </a:xfrm>
            <a:custGeom>
              <a:avLst/>
              <a:gdLst/>
              <a:ahLst/>
              <a:cxnLst>
                <a:cxn ang="0">
                  <a:pos x="34" y="69"/>
                </a:cxn>
                <a:cxn ang="0">
                  <a:pos x="26" y="68"/>
                </a:cxn>
                <a:cxn ang="0">
                  <a:pos x="20" y="66"/>
                </a:cxn>
                <a:cxn ang="0">
                  <a:pos x="14" y="63"/>
                </a:cxn>
                <a:cxn ang="0">
                  <a:pos x="10" y="59"/>
                </a:cxn>
                <a:cxn ang="0">
                  <a:pos x="5" y="54"/>
                </a:cxn>
                <a:cxn ang="0">
                  <a:pos x="2" y="47"/>
                </a:cxn>
                <a:cxn ang="0">
                  <a:pos x="0" y="41"/>
                </a:cxn>
                <a:cxn ang="0">
                  <a:pos x="0" y="34"/>
                </a:cxn>
                <a:cxn ang="0">
                  <a:pos x="0" y="28"/>
                </a:cxn>
                <a:cxn ang="0">
                  <a:pos x="2" y="21"/>
                </a:cxn>
                <a:cxn ang="0">
                  <a:pos x="5" y="15"/>
                </a:cxn>
                <a:cxn ang="0">
                  <a:pos x="10" y="10"/>
                </a:cxn>
                <a:cxn ang="0">
                  <a:pos x="14" y="6"/>
                </a:cxn>
                <a:cxn ang="0">
                  <a:pos x="20" y="3"/>
                </a:cxn>
                <a:cxn ang="0">
                  <a:pos x="26" y="1"/>
                </a:cxn>
                <a:cxn ang="0">
                  <a:pos x="34" y="0"/>
                </a:cxn>
                <a:cxn ang="0">
                  <a:pos x="41" y="1"/>
                </a:cxn>
                <a:cxn ang="0">
                  <a:pos x="47" y="3"/>
                </a:cxn>
                <a:cxn ang="0">
                  <a:pos x="53" y="6"/>
                </a:cxn>
                <a:cxn ang="0">
                  <a:pos x="58" y="10"/>
                </a:cxn>
                <a:cxn ang="0">
                  <a:pos x="63" y="15"/>
                </a:cxn>
                <a:cxn ang="0">
                  <a:pos x="66" y="21"/>
                </a:cxn>
                <a:cxn ang="0">
                  <a:pos x="68" y="28"/>
                </a:cxn>
                <a:cxn ang="0">
                  <a:pos x="68" y="34"/>
                </a:cxn>
                <a:cxn ang="0">
                  <a:pos x="68" y="41"/>
                </a:cxn>
                <a:cxn ang="0">
                  <a:pos x="66" y="47"/>
                </a:cxn>
                <a:cxn ang="0">
                  <a:pos x="63" y="54"/>
                </a:cxn>
                <a:cxn ang="0">
                  <a:pos x="58" y="59"/>
                </a:cxn>
                <a:cxn ang="0">
                  <a:pos x="53" y="63"/>
                </a:cxn>
                <a:cxn ang="0">
                  <a:pos x="47" y="66"/>
                </a:cxn>
                <a:cxn ang="0">
                  <a:pos x="41" y="68"/>
                </a:cxn>
                <a:cxn ang="0">
                  <a:pos x="34" y="69"/>
                </a:cxn>
              </a:cxnLst>
              <a:rect l="0" t="0" r="r" b="b"/>
              <a:pathLst>
                <a:path w="68" h="69">
                  <a:moveTo>
                    <a:pt x="34" y="69"/>
                  </a:moveTo>
                  <a:lnTo>
                    <a:pt x="26" y="68"/>
                  </a:lnTo>
                  <a:lnTo>
                    <a:pt x="20" y="66"/>
                  </a:lnTo>
                  <a:lnTo>
                    <a:pt x="14" y="63"/>
                  </a:lnTo>
                  <a:lnTo>
                    <a:pt x="10" y="59"/>
                  </a:lnTo>
                  <a:lnTo>
                    <a:pt x="5" y="54"/>
                  </a:lnTo>
                  <a:lnTo>
                    <a:pt x="2" y="47"/>
                  </a:lnTo>
                  <a:lnTo>
                    <a:pt x="0" y="41"/>
                  </a:lnTo>
                  <a:lnTo>
                    <a:pt x="0" y="34"/>
                  </a:lnTo>
                  <a:lnTo>
                    <a:pt x="0" y="28"/>
                  </a:lnTo>
                  <a:lnTo>
                    <a:pt x="2" y="21"/>
                  </a:lnTo>
                  <a:lnTo>
                    <a:pt x="5" y="15"/>
                  </a:lnTo>
                  <a:lnTo>
                    <a:pt x="10" y="10"/>
                  </a:lnTo>
                  <a:lnTo>
                    <a:pt x="14" y="6"/>
                  </a:lnTo>
                  <a:lnTo>
                    <a:pt x="20" y="3"/>
                  </a:lnTo>
                  <a:lnTo>
                    <a:pt x="26" y="1"/>
                  </a:lnTo>
                  <a:lnTo>
                    <a:pt x="34" y="0"/>
                  </a:lnTo>
                  <a:lnTo>
                    <a:pt x="41" y="1"/>
                  </a:lnTo>
                  <a:lnTo>
                    <a:pt x="47" y="3"/>
                  </a:lnTo>
                  <a:lnTo>
                    <a:pt x="53" y="6"/>
                  </a:lnTo>
                  <a:lnTo>
                    <a:pt x="58" y="10"/>
                  </a:lnTo>
                  <a:lnTo>
                    <a:pt x="63" y="15"/>
                  </a:lnTo>
                  <a:lnTo>
                    <a:pt x="66" y="21"/>
                  </a:lnTo>
                  <a:lnTo>
                    <a:pt x="68" y="28"/>
                  </a:lnTo>
                  <a:lnTo>
                    <a:pt x="68" y="34"/>
                  </a:lnTo>
                  <a:lnTo>
                    <a:pt x="68" y="41"/>
                  </a:lnTo>
                  <a:lnTo>
                    <a:pt x="66" y="47"/>
                  </a:lnTo>
                  <a:lnTo>
                    <a:pt x="63" y="54"/>
                  </a:lnTo>
                  <a:lnTo>
                    <a:pt x="58" y="59"/>
                  </a:lnTo>
                  <a:lnTo>
                    <a:pt x="53" y="63"/>
                  </a:lnTo>
                  <a:lnTo>
                    <a:pt x="47" y="66"/>
                  </a:lnTo>
                  <a:lnTo>
                    <a:pt x="41" y="68"/>
                  </a:lnTo>
                  <a:lnTo>
                    <a:pt x="34" y="69"/>
                  </a:lnTo>
                  <a:close/>
                </a:path>
              </a:pathLst>
            </a:custGeom>
            <a:solidFill>
              <a:srgbClr val="FFFFFF"/>
            </a:solidFill>
            <a:ln w="9525">
              <a:noFill/>
              <a:round/>
              <a:headEnd/>
              <a:tailEnd/>
            </a:ln>
          </p:spPr>
          <p:txBody>
            <a:bodyPr/>
            <a:lstStyle/>
            <a:p>
              <a:endParaRPr lang="en-US"/>
            </a:p>
          </p:txBody>
        </p:sp>
        <p:sp>
          <p:nvSpPr>
            <p:cNvPr id="408614" name="Freeform 38"/>
            <p:cNvSpPr>
              <a:spLocks/>
            </p:cNvSpPr>
            <p:nvPr userDrawn="1"/>
          </p:nvSpPr>
          <p:spPr bwMode="auto">
            <a:xfrm>
              <a:off x="2873" y="4169"/>
              <a:ext cx="20" cy="20"/>
            </a:xfrm>
            <a:custGeom>
              <a:avLst/>
              <a:gdLst/>
              <a:ahLst/>
              <a:cxnLst>
                <a:cxn ang="0">
                  <a:pos x="1" y="108"/>
                </a:cxn>
                <a:cxn ang="0">
                  <a:pos x="5" y="85"/>
                </a:cxn>
                <a:cxn ang="0">
                  <a:pos x="14" y="63"/>
                </a:cxn>
                <a:cxn ang="0">
                  <a:pos x="28" y="44"/>
                </a:cxn>
                <a:cxn ang="0">
                  <a:pos x="44" y="28"/>
                </a:cxn>
                <a:cxn ang="0">
                  <a:pos x="63" y="15"/>
                </a:cxn>
                <a:cxn ang="0">
                  <a:pos x="84" y="6"/>
                </a:cxn>
                <a:cxn ang="0">
                  <a:pos x="108" y="1"/>
                </a:cxn>
                <a:cxn ang="0">
                  <a:pos x="133" y="1"/>
                </a:cxn>
                <a:cxn ang="0">
                  <a:pos x="156" y="6"/>
                </a:cxn>
                <a:cxn ang="0">
                  <a:pos x="177" y="15"/>
                </a:cxn>
                <a:cxn ang="0">
                  <a:pos x="197" y="28"/>
                </a:cxn>
                <a:cxn ang="0">
                  <a:pos x="214" y="44"/>
                </a:cxn>
                <a:cxn ang="0">
                  <a:pos x="226" y="63"/>
                </a:cxn>
                <a:cxn ang="0">
                  <a:pos x="235" y="85"/>
                </a:cxn>
                <a:cxn ang="0">
                  <a:pos x="240" y="108"/>
                </a:cxn>
                <a:cxn ang="0">
                  <a:pos x="240" y="132"/>
                </a:cxn>
                <a:cxn ang="0">
                  <a:pos x="235" y="156"/>
                </a:cxn>
                <a:cxn ang="0">
                  <a:pos x="226" y="178"/>
                </a:cxn>
                <a:cxn ang="0">
                  <a:pos x="214" y="196"/>
                </a:cxn>
                <a:cxn ang="0">
                  <a:pos x="197" y="213"/>
                </a:cxn>
                <a:cxn ang="0">
                  <a:pos x="177" y="226"/>
                </a:cxn>
                <a:cxn ang="0">
                  <a:pos x="156" y="236"/>
                </a:cxn>
                <a:cxn ang="0">
                  <a:pos x="133" y="240"/>
                </a:cxn>
                <a:cxn ang="0">
                  <a:pos x="108" y="240"/>
                </a:cxn>
                <a:cxn ang="0">
                  <a:pos x="84" y="236"/>
                </a:cxn>
                <a:cxn ang="0">
                  <a:pos x="63" y="226"/>
                </a:cxn>
                <a:cxn ang="0">
                  <a:pos x="44" y="213"/>
                </a:cxn>
                <a:cxn ang="0">
                  <a:pos x="28" y="196"/>
                </a:cxn>
                <a:cxn ang="0">
                  <a:pos x="14" y="178"/>
                </a:cxn>
                <a:cxn ang="0">
                  <a:pos x="5" y="156"/>
                </a:cxn>
                <a:cxn ang="0">
                  <a:pos x="1" y="132"/>
                </a:cxn>
              </a:cxnLst>
              <a:rect l="0" t="0" r="r" b="b"/>
              <a:pathLst>
                <a:path w="240" h="241">
                  <a:moveTo>
                    <a:pt x="0" y="120"/>
                  </a:moveTo>
                  <a:lnTo>
                    <a:pt x="1" y="108"/>
                  </a:lnTo>
                  <a:lnTo>
                    <a:pt x="3" y="96"/>
                  </a:lnTo>
                  <a:lnTo>
                    <a:pt x="5" y="85"/>
                  </a:lnTo>
                  <a:lnTo>
                    <a:pt x="9" y="74"/>
                  </a:lnTo>
                  <a:lnTo>
                    <a:pt x="14" y="63"/>
                  </a:lnTo>
                  <a:lnTo>
                    <a:pt x="20" y="53"/>
                  </a:lnTo>
                  <a:lnTo>
                    <a:pt x="28" y="44"/>
                  </a:lnTo>
                  <a:lnTo>
                    <a:pt x="35" y="36"/>
                  </a:lnTo>
                  <a:lnTo>
                    <a:pt x="44" y="28"/>
                  </a:lnTo>
                  <a:lnTo>
                    <a:pt x="53" y="21"/>
                  </a:lnTo>
                  <a:lnTo>
                    <a:pt x="63" y="15"/>
                  </a:lnTo>
                  <a:lnTo>
                    <a:pt x="73" y="10"/>
                  </a:lnTo>
                  <a:lnTo>
                    <a:pt x="84" y="6"/>
                  </a:lnTo>
                  <a:lnTo>
                    <a:pt x="96" y="3"/>
                  </a:lnTo>
                  <a:lnTo>
                    <a:pt x="108" y="1"/>
                  </a:lnTo>
                  <a:lnTo>
                    <a:pt x="121" y="0"/>
                  </a:lnTo>
                  <a:lnTo>
                    <a:pt x="133" y="1"/>
                  </a:lnTo>
                  <a:lnTo>
                    <a:pt x="144" y="3"/>
                  </a:lnTo>
                  <a:lnTo>
                    <a:pt x="156" y="6"/>
                  </a:lnTo>
                  <a:lnTo>
                    <a:pt x="167" y="10"/>
                  </a:lnTo>
                  <a:lnTo>
                    <a:pt x="177" y="15"/>
                  </a:lnTo>
                  <a:lnTo>
                    <a:pt x="188" y="21"/>
                  </a:lnTo>
                  <a:lnTo>
                    <a:pt x="197" y="28"/>
                  </a:lnTo>
                  <a:lnTo>
                    <a:pt x="205" y="36"/>
                  </a:lnTo>
                  <a:lnTo>
                    <a:pt x="214" y="44"/>
                  </a:lnTo>
                  <a:lnTo>
                    <a:pt x="220" y="53"/>
                  </a:lnTo>
                  <a:lnTo>
                    <a:pt x="226" y="63"/>
                  </a:lnTo>
                  <a:lnTo>
                    <a:pt x="231" y="74"/>
                  </a:lnTo>
                  <a:lnTo>
                    <a:pt x="235" y="85"/>
                  </a:lnTo>
                  <a:lnTo>
                    <a:pt x="238" y="96"/>
                  </a:lnTo>
                  <a:lnTo>
                    <a:pt x="240" y="108"/>
                  </a:lnTo>
                  <a:lnTo>
                    <a:pt x="240" y="120"/>
                  </a:lnTo>
                  <a:lnTo>
                    <a:pt x="240" y="132"/>
                  </a:lnTo>
                  <a:lnTo>
                    <a:pt x="238" y="145"/>
                  </a:lnTo>
                  <a:lnTo>
                    <a:pt x="235" y="156"/>
                  </a:lnTo>
                  <a:lnTo>
                    <a:pt x="231" y="167"/>
                  </a:lnTo>
                  <a:lnTo>
                    <a:pt x="226" y="178"/>
                  </a:lnTo>
                  <a:lnTo>
                    <a:pt x="220" y="187"/>
                  </a:lnTo>
                  <a:lnTo>
                    <a:pt x="214" y="196"/>
                  </a:lnTo>
                  <a:lnTo>
                    <a:pt x="205" y="206"/>
                  </a:lnTo>
                  <a:lnTo>
                    <a:pt x="197" y="213"/>
                  </a:lnTo>
                  <a:lnTo>
                    <a:pt x="188" y="220"/>
                  </a:lnTo>
                  <a:lnTo>
                    <a:pt x="177" y="226"/>
                  </a:lnTo>
                  <a:lnTo>
                    <a:pt x="167" y="232"/>
                  </a:lnTo>
                  <a:lnTo>
                    <a:pt x="156" y="236"/>
                  </a:lnTo>
                  <a:lnTo>
                    <a:pt x="144" y="238"/>
                  </a:lnTo>
                  <a:lnTo>
                    <a:pt x="133" y="240"/>
                  </a:lnTo>
                  <a:lnTo>
                    <a:pt x="121" y="241"/>
                  </a:lnTo>
                  <a:lnTo>
                    <a:pt x="108" y="240"/>
                  </a:lnTo>
                  <a:lnTo>
                    <a:pt x="96" y="238"/>
                  </a:lnTo>
                  <a:lnTo>
                    <a:pt x="84" y="236"/>
                  </a:lnTo>
                  <a:lnTo>
                    <a:pt x="73" y="232"/>
                  </a:lnTo>
                  <a:lnTo>
                    <a:pt x="63" y="226"/>
                  </a:lnTo>
                  <a:lnTo>
                    <a:pt x="53" y="220"/>
                  </a:lnTo>
                  <a:lnTo>
                    <a:pt x="44" y="213"/>
                  </a:lnTo>
                  <a:lnTo>
                    <a:pt x="35" y="206"/>
                  </a:lnTo>
                  <a:lnTo>
                    <a:pt x="28" y="196"/>
                  </a:lnTo>
                  <a:lnTo>
                    <a:pt x="20" y="187"/>
                  </a:lnTo>
                  <a:lnTo>
                    <a:pt x="14" y="178"/>
                  </a:lnTo>
                  <a:lnTo>
                    <a:pt x="9" y="167"/>
                  </a:lnTo>
                  <a:lnTo>
                    <a:pt x="5" y="156"/>
                  </a:lnTo>
                  <a:lnTo>
                    <a:pt x="3" y="145"/>
                  </a:lnTo>
                  <a:lnTo>
                    <a:pt x="1" y="132"/>
                  </a:lnTo>
                  <a:lnTo>
                    <a:pt x="0" y="120"/>
                  </a:lnTo>
                  <a:close/>
                </a:path>
              </a:pathLst>
            </a:custGeom>
            <a:solidFill>
              <a:srgbClr val="FFFFFF"/>
            </a:solidFill>
            <a:ln w="9525">
              <a:noFill/>
              <a:round/>
              <a:headEnd/>
              <a:tailEnd/>
            </a:ln>
          </p:spPr>
          <p:txBody>
            <a:bodyPr/>
            <a:lstStyle/>
            <a:p>
              <a:endParaRPr lang="en-US"/>
            </a:p>
          </p:txBody>
        </p:sp>
        <p:sp>
          <p:nvSpPr>
            <p:cNvPr id="408615" name="Freeform 39"/>
            <p:cNvSpPr>
              <a:spLocks/>
            </p:cNvSpPr>
            <p:nvPr userDrawn="1"/>
          </p:nvSpPr>
          <p:spPr bwMode="auto">
            <a:xfrm>
              <a:off x="2876" y="4201"/>
              <a:ext cx="14" cy="14"/>
            </a:xfrm>
            <a:custGeom>
              <a:avLst/>
              <a:gdLst/>
              <a:ahLst/>
              <a:cxnLst>
                <a:cxn ang="0">
                  <a:pos x="1" y="74"/>
                </a:cxn>
                <a:cxn ang="0">
                  <a:pos x="4" y="59"/>
                </a:cxn>
                <a:cxn ang="0">
                  <a:pos x="10" y="43"/>
                </a:cxn>
                <a:cxn ang="0">
                  <a:pos x="19" y="31"/>
                </a:cxn>
                <a:cxn ang="0">
                  <a:pos x="30" y="20"/>
                </a:cxn>
                <a:cxn ang="0">
                  <a:pos x="43" y="10"/>
                </a:cxn>
                <a:cxn ang="0">
                  <a:pos x="59" y="4"/>
                </a:cxn>
                <a:cxn ang="0">
                  <a:pos x="74" y="1"/>
                </a:cxn>
                <a:cxn ang="0">
                  <a:pos x="92" y="1"/>
                </a:cxn>
                <a:cxn ang="0">
                  <a:pos x="108" y="4"/>
                </a:cxn>
                <a:cxn ang="0">
                  <a:pos x="123" y="10"/>
                </a:cxn>
                <a:cxn ang="0">
                  <a:pos x="136" y="20"/>
                </a:cxn>
                <a:cxn ang="0">
                  <a:pos x="148" y="31"/>
                </a:cxn>
                <a:cxn ang="0">
                  <a:pos x="156" y="43"/>
                </a:cxn>
                <a:cxn ang="0">
                  <a:pos x="162" y="59"/>
                </a:cxn>
                <a:cxn ang="0">
                  <a:pos x="166" y="74"/>
                </a:cxn>
                <a:cxn ang="0">
                  <a:pos x="166" y="92"/>
                </a:cxn>
                <a:cxn ang="0">
                  <a:pos x="162" y="108"/>
                </a:cxn>
                <a:cxn ang="0">
                  <a:pos x="156" y="123"/>
                </a:cxn>
                <a:cxn ang="0">
                  <a:pos x="148" y="136"/>
                </a:cxn>
                <a:cxn ang="0">
                  <a:pos x="136" y="148"/>
                </a:cxn>
                <a:cxn ang="0">
                  <a:pos x="123" y="156"/>
                </a:cxn>
                <a:cxn ang="0">
                  <a:pos x="108" y="162"/>
                </a:cxn>
                <a:cxn ang="0">
                  <a:pos x="92" y="166"/>
                </a:cxn>
                <a:cxn ang="0">
                  <a:pos x="74" y="166"/>
                </a:cxn>
                <a:cxn ang="0">
                  <a:pos x="59" y="162"/>
                </a:cxn>
                <a:cxn ang="0">
                  <a:pos x="43" y="156"/>
                </a:cxn>
                <a:cxn ang="0">
                  <a:pos x="30" y="148"/>
                </a:cxn>
                <a:cxn ang="0">
                  <a:pos x="19" y="136"/>
                </a:cxn>
                <a:cxn ang="0">
                  <a:pos x="10" y="123"/>
                </a:cxn>
                <a:cxn ang="0">
                  <a:pos x="4" y="108"/>
                </a:cxn>
                <a:cxn ang="0">
                  <a:pos x="1" y="92"/>
                </a:cxn>
              </a:cxnLst>
              <a:rect l="0" t="0" r="r" b="b"/>
              <a:pathLst>
                <a:path w="166" h="166">
                  <a:moveTo>
                    <a:pt x="0" y="84"/>
                  </a:moveTo>
                  <a:lnTo>
                    <a:pt x="1" y="74"/>
                  </a:lnTo>
                  <a:lnTo>
                    <a:pt x="2" y="66"/>
                  </a:lnTo>
                  <a:lnTo>
                    <a:pt x="4" y="59"/>
                  </a:lnTo>
                  <a:lnTo>
                    <a:pt x="7" y="51"/>
                  </a:lnTo>
                  <a:lnTo>
                    <a:pt x="10" y="43"/>
                  </a:lnTo>
                  <a:lnTo>
                    <a:pt x="14" y="37"/>
                  </a:lnTo>
                  <a:lnTo>
                    <a:pt x="19" y="31"/>
                  </a:lnTo>
                  <a:lnTo>
                    <a:pt x="25" y="25"/>
                  </a:lnTo>
                  <a:lnTo>
                    <a:pt x="30" y="20"/>
                  </a:lnTo>
                  <a:lnTo>
                    <a:pt x="37" y="14"/>
                  </a:lnTo>
                  <a:lnTo>
                    <a:pt x="43" y="10"/>
                  </a:lnTo>
                  <a:lnTo>
                    <a:pt x="50" y="7"/>
                  </a:lnTo>
                  <a:lnTo>
                    <a:pt x="59" y="4"/>
                  </a:lnTo>
                  <a:lnTo>
                    <a:pt x="66" y="2"/>
                  </a:lnTo>
                  <a:lnTo>
                    <a:pt x="74" y="1"/>
                  </a:lnTo>
                  <a:lnTo>
                    <a:pt x="84" y="0"/>
                  </a:lnTo>
                  <a:lnTo>
                    <a:pt x="92" y="1"/>
                  </a:lnTo>
                  <a:lnTo>
                    <a:pt x="100" y="2"/>
                  </a:lnTo>
                  <a:lnTo>
                    <a:pt x="108" y="4"/>
                  </a:lnTo>
                  <a:lnTo>
                    <a:pt x="116" y="7"/>
                  </a:lnTo>
                  <a:lnTo>
                    <a:pt x="123" y="10"/>
                  </a:lnTo>
                  <a:lnTo>
                    <a:pt x="130" y="14"/>
                  </a:lnTo>
                  <a:lnTo>
                    <a:pt x="136" y="20"/>
                  </a:lnTo>
                  <a:lnTo>
                    <a:pt x="142" y="25"/>
                  </a:lnTo>
                  <a:lnTo>
                    <a:pt x="148" y="31"/>
                  </a:lnTo>
                  <a:lnTo>
                    <a:pt x="152" y="37"/>
                  </a:lnTo>
                  <a:lnTo>
                    <a:pt x="156" y="43"/>
                  </a:lnTo>
                  <a:lnTo>
                    <a:pt x="160" y="51"/>
                  </a:lnTo>
                  <a:lnTo>
                    <a:pt x="162" y="59"/>
                  </a:lnTo>
                  <a:lnTo>
                    <a:pt x="164" y="66"/>
                  </a:lnTo>
                  <a:lnTo>
                    <a:pt x="166" y="74"/>
                  </a:lnTo>
                  <a:lnTo>
                    <a:pt x="166" y="84"/>
                  </a:lnTo>
                  <a:lnTo>
                    <a:pt x="166" y="92"/>
                  </a:lnTo>
                  <a:lnTo>
                    <a:pt x="164" y="100"/>
                  </a:lnTo>
                  <a:lnTo>
                    <a:pt x="162" y="108"/>
                  </a:lnTo>
                  <a:lnTo>
                    <a:pt x="160" y="116"/>
                  </a:lnTo>
                  <a:lnTo>
                    <a:pt x="156" y="123"/>
                  </a:lnTo>
                  <a:lnTo>
                    <a:pt x="152" y="130"/>
                  </a:lnTo>
                  <a:lnTo>
                    <a:pt x="148" y="136"/>
                  </a:lnTo>
                  <a:lnTo>
                    <a:pt x="142" y="141"/>
                  </a:lnTo>
                  <a:lnTo>
                    <a:pt x="136" y="148"/>
                  </a:lnTo>
                  <a:lnTo>
                    <a:pt x="130" y="152"/>
                  </a:lnTo>
                  <a:lnTo>
                    <a:pt x="123" y="156"/>
                  </a:lnTo>
                  <a:lnTo>
                    <a:pt x="116" y="160"/>
                  </a:lnTo>
                  <a:lnTo>
                    <a:pt x="108" y="162"/>
                  </a:lnTo>
                  <a:lnTo>
                    <a:pt x="100" y="164"/>
                  </a:lnTo>
                  <a:lnTo>
                    <a:pt x="92" y="166"/>
                  </a:lnTo>
                  <a:lnTo>
                    <a:pt x="84" y="166"/>
                  </a:lnTo>
                  <a:lnTo>
                    <a:pt x="74" y="166"/>
                  </a:lnTo>
                  <a:lnTo>
                    <a:pt x="66" y="164"/>
                  </a:lnTo>
                  <a:lnTo>
                    <a:pt x="59" y="162"/>
                  </a:lnTo>
                  <a:lnTo>
                    <a:pt x="50" y="160"/>
                  </a:lnTo>
                  <a:lnTo>
                    <a:pt x="43" y="156"/>
                  </a:lnTo>
                  <a:lnTo>
                    <a:pt x="37" y="152"/>
                  </a:lnTo>
                  <a:lnTo>
                    <a:pt x="30" y="148"/>
                  </a:lnTo>
                  <a:lnTo>
                    <a:pt x="25" y="141"/>
                  </a:lnTo>
                  <a:lnTo>
                    <a:pt x="19" y="136"/>
                  </a:lnTo>
                  <a:lnTo>
                    <a:pt x="14" y="130"/>
                  </a:lnTo>
                  <a:lnTo>
                    <a:pt x="10" y="123"/>
                  </a:lnTo>
                  <a:lnTo>
                    <a:pt x="7" y="116"/>
                  </a:lnTo>
                  <a:lnTo>
                    <a:pt x="4" y="108"/>
                  </a:lnTo>
                  <a:lnTo>
                    <a:pt x="2" y="100"/>
                  </a:lnTo>
                  <a:lnTo>
                    <a:pt x="1" y="92"/>
                  </a:lnTo>
                  <a:lnTo>
                    <a:pt x="0" y="84"/>
                  </a:lnTo>
                  <a:close/>
                </a:path>
              </a:pathLst>
            </a:custGeom>
            <a:solidFill>
              <a:srgbClr val="FFFFFF"/>
            </a:solidFill>
            <a:ln w="9525">
              <a:noFill/>
              <a:round/>
              <a:headEnd/>
              <a:tailEnd/>
            </a:ln>
          </p:spPr>
          <p:txBody>
            <a:bodyPr/>
            <a:lstStyle/>
            <a:p>
              <a:endParaRPr lang="en-US"/>
            </a:p>
          </p:txBody>
        </p:sp>
        <p:sp>
          <p:nvSpPr>
            <p:cNvPr id="408616" name="Freeform 40"/>
            <p:cNvSpPr>
              <a:spLocks/>
            </p:cNvSpPr>
            <p:nvPr userDrawn="1"/>
          </p:nvSpPr>
          <p:spPr bwMode="auto">
            <a:xfrm>
              <a:off x="2878" y="4226"/>
              <a:ext cx="9" cy="10"/>
            </a:xfrm>
            <a:custGeom>
              <a:avLst/>
              <a:gdLst/>
              <a:ahLst/>
              <a:cxnLst>
                <a:cxn ang="0">
                  <a:pos x="0" y="56"/>
                </a:cxn>
                <a:cxn ang="0">
                  <a:pos x="0" y="50"/>
                </a:cxn>
                <a:cxn ang="0">
                  <a:pos x="1" y="45"/>
                </a:cxn>
                <a:cxn ang="0">
                  <a:pos x="3" y="40"/>
                </a:cxn>
                <a:cxn ang="0">
                  <a:pos x="4" y="34"/>
                </a:cxn>
                <a:cxn ang="0">
                  <a:pos x="7" y="29"/>
                </a:cxn>
                <a:cxn ang="0">
                  <a:pos x="9" y="25"/>
                </a:cxn>
                <a:cxn ang="0">
                  <a:pos x="12" y="21"/>
                </a:cxn>
                <a:cxn ang="0">
                  <a:pos x="16" y="17"/>
                </a:cxn>
                <a:cxn ang="0">
                  <a:pos x="25" y="10"/>
                </a:cxn>
                <a:cxn ang="0">
                  <a:pos x="34" y="5"/>
                </a:cxn>
                <a:cxn ang="0">
                  <a:pos x="39" y="3"/>
                </a:cxn>
                <a:cxn ang="0">
                  <a:pos x="44" y="1"/>
                </a:cxn>
                <a:cxn ang="0">
                  <a:pos x="49" y="0"/>
                </a:cxn>
                <a:cxn ang="0">
                  <a:pos x="56" y="0"/>
                </a:cxn>
                <a:cxn ang="0">
                  <a:pos x="61" y="0"/>
                </a:cxn>
                <a:cxn ang="0">
                  <a:pos x="66" y="1"/>
                </a:cxn>
                <a:cxn ang="0">
                  <a:pos x="72" y="3"/>
                </a:cxn>
                <a:cxn ang="0">
                  <a:pos x="77" y="5"/>
                </a:cxn>
                <a:cxn ang="0">
                  <a:pos x="87" y="10"/>
                </a:cxn>
                <a:cxn ang="0">
                  <a:pos x="95" y="17"/>
                </a:cxn>
                <a:cxn ang="0">
                  <a:pos x="101" y="25"/>
                </a:cxn>
                <a:cxn ang="0">
                  <a:pos x="106" y="34"/>
                </a:cxn>
                <a:cxn ang="0">
                  <a:pos x="108" y="40"/>
                </a:cxn>
                <a:cxn ang="0">
                  <a:pos x="109" y="45"/>
                </a:cxn>
                <a:cxn ang="0">
                  <a:pos x="110" y="50"/>
                </a:cxn>
                <a:cxn ang="0">
                  <a:pos x="110" y="56"/>
                </a:cxn>
                <a:cxn ang="0">
                  <a:pos x="110" y="61"/>
                </a:cxn>
                <a:cxn ang="0">
                  <a:pos x="109" y="67"/>
                </a:cxn>
                <a:cxn ang="0">
                  <a:pos x="108" y="73"/>
                </a:cxn>
                <a:cxn ang="0">
                  <a:pos x="106" y="78"/>
                </a:cxn>
                <a:cxn ang="0">
                  <a:pos x="104" y="82"/>
                </a:cxn>
                <a:cxn ang="0">
                  <a:pos x="101" y="87"/>
                </a:cxn>
                <a:cxn ang="0">
                  <a:pos x="98" y="91"/>
                </a:cxn>
                <a:cxn ang="0">
                  <a:pos x="95" y="95"/>
                </a:cxn>
                <a:cxn ang="0">
                  <a:pos x="87" y="101"/>
                </a:cxn>
                <a:cxn ang="0">
                  <a:pos x="77" y="107"/>
                </a:cxn>
                <a:cxn ang="0">
                  <a:pos x="72" y="109"/>
                </a:cxn>
                <a:cxn ang="0">
                  <a:pos x="66" y="110"/>
                </a:cxn>
                <a:cxn ang="0">
                  <a:pos x="61" y="111"/>
                </a:cxn>
                <a:cxn ang="0">
                  <a:pos x="56" y="111"/>
                </a:cxn>
                <a:cxn ang="0">
                  <a:pos x="49" y="111"/>
                </a:cxn>
                <a:cxn ang="0">
                  <a:pos x="44" y="110"/>
                </a:cxn>
                <a:cxn ang="0">
                  <a:pos x="39" y="109"/>
                </a:cxn>
                <a:cxn ang="0">
                  <a:pos x="34" y="107"/>
                </a:cxn>
                <a:cxn ang="0">
                  <a:pos x="29" y="105"/>
                </a:cxn>
                <a:cxn ang="0">
                  <a:pos x="25" y="101"/>
                </a:cxn>
                <a:cxn ang="0">
                  <a:pos x="20" y="98"/>
                </a:cxn>
                <a:cxn ang="0">
                  <a:pos x="16" y="95"/>
                </a:cxn>
                <a:cxn ang="0">
                  <a:pos x="12" y="91"/>
                </a:cxn>
                <a:cxn ang="0">
                  <a:pos x="9" y="87"/>
                </a:cxn>
                <a:cxn ang="0">
                  <a:pos x="7" y="82"/>
                </a:cxn>
                <a:cxn ang="0">
                  <a:pos x="4" y="78"/>
                </a:cxn>
                <a:cxn ang="0">
                  <a:pos x="3" y="73"/>
                </a:cxn>
                <a:cxn ang="0">
                  <a:pos x="1" y="67"/>
                </a:cxn>
                <a:cxn ang="0">
                  <a:pos x="0" y="61"/>
                </a:cxn>
                <a:cxn ang="0">
                  <a:pos x="0" y="56"/>
                </a:cxn>
              </a:cxnLst>
              <a:rect l="0" t="0" r="r" b="b"/>
              <a:pathLst>
                <a:path w="110" h="111">
                  <a:moveTo>
                    <a:pt x="0" y="56"/>
                  </a:moveTo>
                  <a:lnTo>
                    <a:pt x="0" y="50"/>
                  </a:lnTo>
                  <a:lnTo>
                    <a:pt x="1" y="45"/>
                  </a:lnTo>
                  <a:lnTo>
                    <a:pt x="3" y="40"/>
                  </a:lnTo>
                  <a:lnTo>
                    <a:pt x="4" y="34"/>
                  </a:lnTo>
                  <a:lnTo>
                    <a:pt x="7" y="29"/>
                  </a:lnTo>
                  <a:lnTo>
                    <a:pt x="9" y="25"/>
                  </a:lnTo>
                  <a:lnTo>
                    <a:pt x="12" y="21"/>
                  </a:lnTo>
                  <a:lnTo>
                    <a:pt x="16" y="17"/>
                  </a:lnTo>
                  <a:lnTo>
                    <a:pt x="25" y="10"/>
                  </a:lnTo>
                  <a:lnTo>
                    <a:pt x="34" y="5"/>
                  </a:lnTo>
                  <a:lnTo>
                    <a:pt x="39" y="3"/>
                  </a:lnTo>
                  <a:lnTo>
                    <a:pt x="44" y="1"/>
                  </a:lnTo>
                  <a:lnTo>
                    <a:pt x="49" y="0"/>
                  </a:lnTo>
                  <a:lnTo>
                    <a:pt x="56" y="0"/>
                  </a:lnTo>
                  <a:lnTo>
                    <a:pt x="61" y="0"/>
                  </a:lnTo>
                  <a:lnTo>
                    <a:pt x="66" y="1"/>
                  </a:lnTo>
                  <a:lnTo>
                    <a:pt x="72" y="3"/>
                  </a:lnTo>
                  <a:lnTo>
                    <a:pt x="77" y="5"/>
                  </a:lnTo>
                  <a:lnTo>
                    <a:pt x="87" y="10"/>
                  </a:lnTo>
                  <a:lnTo>
                    <a:pt x="95" y="17"/>
                  </a:lnTo>
                  <a:lnTo>
                    <a:pt x="101" y="25"/>
                  </a:lnTo>
                  <a:lnTo>
                    <a:pt x="106" y="34"/>
                  </a:lnTo>
                  <a:lnTo>
                    <a:pt x="108" y="40"/>
                  </a:lnTo>
                  <a:lnTo>
                    <a:pt x="109" y="45"/>
                  </a:lnTo>
                  <a:lnTo>
                    <a:pt x="110" y="50"/>
                  </a:lnTo>
                  <a:lnTo>
                    <a:pt x="110" y="56"/>
                  </a:lnTo>
                  <a:lnTo>
                    <a:pt x="110" y="61"/>
                  </a:lnTo>
                  <a:lnTo>
                    <a:pt x="109" y="67"/>
                  </a:lnTo>
                  <a:lnTo>
                    <a:pt x="108" y="73"/>
                  </a:lnTo>
                  <a:lnTo>
                    <a:pt x="106" y="78"/>
                  </a:lnTo>
                  <a:lnTo>
                    <a:pt x="104" y="82"/>
                  </a:lnTo>
                  <a:lnTo>
                    <a:pt x="101" y="87"/>
                  </a:lnTo>
                  <a:lnTo>
                    <a:pt x="98" y="91"/>
                  </a:lnTo>
                  <a:lnTo>
                    <a:pt x="95" y="95"/>
                  </a:lnTo>
                  <a:lnTo>
                    <a:pt x="87" y="101"/>
                  </a:lnTo>
                  <a:lnTo>
                    <a:pt x="77" y="107"/>
                  </a:lnTo>
                  <a:lnTo>
                    <a:pt x="72" y="109"/>
                  </a:lnTo>
                  <a:lnTo>
                    <a:pt x="66" y="110"/>
                  </a:lnTo>
                  <a:lnTo>
                    <a:pt x="61" y="111"/>
                  </a:lnTo>
                  <a:lnTo>
                    <a:pt x="56" y="111"/>
                  </a:lnTo>
                  <a:lnTo>
                    <a:pt x="49" y="111"/>
                  </a:lnTo>
                  <a:lnTo>
                    <a:pt x="44" y="110"/>
                  </a:lnTo>
                  <a:lnTo>
                    <a:pt x="39" y="109"/>
                  </a:lnTo>
                  <a:lnTo>
                    <a:pt x="34" y="107"/>
                  </a:lnTo>
                  <a:lnTo>
                    <a:pt x="29" y="105"/>
                  </a:lnTo>
                  <a:lnTo>
                    <a:pt x="25" y="101"/>
                  </a:lnTo>
                  <a:lnTo>
                    <a:pt x="20" y="98"/>
                  </a:lnTo>
                  <a:lnTo>
                    <a:pt x="16" y="95"/>
                  </a:lnTo>
                  <a:lnTo>
                    <a:pt x="12" y="91"/>
                  </a:lnTo>
                  <a:lnTo>
                    <a:pt x="9" y="87"/>
                  </a:lnTo>
                  <a:lnTo>
                    <a:pt x="7" y="82"/>
                  </a:lnTo>
                  <a:lnTo>
                    <a:pt x="4" y="78"/>
                  </a:lnTo>
                  <a:lnTo>
                    <a:pt x="3" y="73"/>
                  </a:lnTo>
                  <a:lnTo>
                    <a:pt x="1" y="67"/>
                  </a:lnTo>
                  <a:lnTo>
                    <a:pt x="0" y="61"/>
                  </a:lnTo>
                  <a:lnTo>
                    <a:pt x="0" y="56"/>
                  </a:lnTo>
                  <a:close/>
                </a:path>
              </a:pathLst>
            </a:custGeom>
            <a:solidFill>
              <a:srgbClr val="FFFFFF"/>
            </a:solidFill>
            <a:ln w="9525">
              <a:noFill/>
              <a:round/>
              <a:headEnd/>
              <a:tailEnd/>
            </a:ln>
          </p:spPr>
          <p:txBody>
            <a:bodyPr/>
            <a:lstStyle/>
            <a:p>
              <a:endParaRPr lang="en-US"/>
            </a:p>
          </p:txBody>
        </p:sp>
        <p:sp>
          <p:nvSpPr>
            <p:cNvPr id="408617" name="Freeform 41"/>
            <p:cNvSpPr>
              <a:spLocks/>
            </p:cNvSpPr>
            <p:nvPr userDrawn="1"/>
          </p:nvSpPr>
          <p:spPr bwMode="auto">
            <a:xfrm>
              <a:off x="2880" y="4249"/>
              <a:ext cx="6" cy="5"/>
            </a:xfrm>
            <a:custGeom>
              <a:avLst/>
              <a:gdLst/>
              <a:ahLst/>
              <a:cxnLst>
                <a:cxn ang="0">
                  <a:pos x="0" y="35"/>
                </a:cxn>
                <a:cxn ang="0">
                  <a:pos x="1" y="28"/>
                </a:cxn>
                <a:cxn ang="0">
                  <a:pos x="3" y="21"/>
                </a:cxn>
                <a:cxn ang="0">
                  <a:pos x="7" y="16"/>
                </a:cxn>
                <a:cxn ang="0">
                  <a:pos x="11" y="11"/>
                </a:cxn>
                <a:cxn ang="0">
                  <a:pos x="16" y="7"/>
                </a:cxn>
                <a:cxn ang="0">
                  <a:pos x="22" y="4"/>
                </a:cxn>
                <a:cxn ang="0">
                  <a:pos x="28" y="2"/>
                </a:cxn>
                <a:cxn ang="0">
                  <a:pos x="36" y="0"/>
                </a:cxn>
                <a:cxn ang="0">
                  <a:pos x="42" y="2"/>
                </a:cxn>
                <a:cxn ang="0">
                  <a:pos x="49" y="4"/>
                </a:cxn>
                <a:cxn ang="0">
                  <a:pos x="54" y="7"/>
                </a:cxn>
                <a:cxn ang="0">
                  <a:pos x="59" y="11"/>
                </a:cxn>
                <a:cxn ang="0">
                  <a:pos x="63" y="16"/>
                </a:cxn>
                <a:cxn ang="0">
                  <a:pos x="67" y="21"/>
                </a:cxn>
                <a:cxn ang="0">
                  <a:pos x="69" y="28"/>
                </a:cxn>
                <a:cxn ang="0">
                  <a:pos x="70" y="35"/>
                </a:cxn>
                <a:cxn ang="0">
                  <a:pos x="69" y="42"/>
                </a:cxn>
                <a:cxn ang="0">
                  <a:pos x="67" y="48"/>
                </a:cxn>
                <a:cxn ang="0">
                  <a:pos x="63" y="54"/>
                </a:cxn>
                <a:cxn ang="0">
                  <a:pos x="59" y="59"/>
                </a:cxn>
                <a:cxn ang="0">
                  <a:pos x="54" y="63"/>
                </a:cxn>
                <a:cxn ang="0">
                  <a:pos x="49" y="67"/>
                </a:cxn>
                <a:cxn ang="0">
                  <a:pos x="42" y="69"/>
                </a:cxn>
                <a:cxn ang="0">
                  <a:pos x="36" y="70"/>
                </a:cxn>
                <a:cxn ang="0">
                  <a:pos x="28" y="69"/>
                </a:cxn>
                <a:cxn ang="0">
                  <a:pos x="22" y="67"/>
                </a:cxn>
                <a:cxn ang="0">
                  <a:pos x="16" y="63"/>
                </a:cxn>
                <a:cxn ang="0">
                  <a:pos x="11" y="59"/>
                </a:cxn>
                <a:cxn ang="0">
                  <a:pos x="7" y="54"/>
                </a:cxn>
                <a:cxn ang="0">
                  <a:pos x="3" y="48"/>
                </a:cxn>
                <a:cxn ang="0">
                  <a:pos x="1" y="42"/>
                </a:cxn>
                <a:cxn ang="0">
                  <a:pos x="0" y="35"/>
                </a:cxn>
              </a:cxnLst>
              <a:rect l="0" t="0" r="r" b="b"/>
              <a:pathLst>
                <a:path w="70" h="70">
                  <a:moveTo>
                    <a:pt x="0" y="35"/>
                  </a:moveTo>
                  <a:lnTo>
                    <a:pt x="1" y="28"/>
                  </a:lnTo>
                  <a:lnTo>
                    <a:pt x="3" y="21"/>
                  </a:lnTo>
                  <a:lnTo>
                    <a:pt x="7" y="16"/>
                  </a:lnTo>
                  <a:lnTo>
                    <a:pt x="11" y="11"/>
                  </a:lnTo>
                  <a:lnTo>
                    <a:pt x="16" y="7"/>
                  </a:lnTo>
                  <a:lnTo>
                    <a:pt x="22" y="4"/>
                  </a:lnTo>
                  <a:lnTo>
                    <a:pt x="28" y="2"/>
                  </a:lnTo>
                  <a:lnTo>
                    <a:pt x="36" y="0"/>
                  </a:lnTo>
                  <a:lnTo>
                    <a:pt x="42" y="2"/>
                  </a:lnTo>
                  <a:lnTo>
                    <a:pt x="49" y="4"/>
                  </a:lnTo>
                  <a:lnTo>
                    <a:pt x="54" y="7"/>
                  </a:lnTo>
                  <a:lnTo>
                    <a:pt x="59" y="11"/>
                  </a:lnTo>
                  <a:lnTo>
                    <a:pt x="63" y="16"/>
                  </a:lnTo>
                  <a:lnTo>
                    <a:pt x="67" y="21"/>
                  </a:lnTo>
                  <a:lnTo>
                    <a:pt x="69" y="28"/>
                  </a:lnTo>
                  <a:lnTo>
                    <a:pt x="70" y="35"/>
                  </a:lnTo>
                  <a:lnTo>
                    <a:pt x="69" y="42"/>
                  </a:lnTo>
                  <a:lnTo>
                    <a:pt x="67" y="48"/>
                  </a:lnTo>
                  <a:lnTo>
                    <a:pt x="63" y="54"/>
                  </a:lnTo>
                  <a:lnTo>
                    <a:pt x="59" y="59"/>
                  </a:lnTo>
                  <a:lnTo>
                    <a:pt x="54" y="63"/>
                  </a:lnTo>
                  <a:lnTo>
                    <a:pt x="49" y="67"/>
                  </a:lnTo>
                  <a:lnTo>
                    <a:pt x="42" y="69"/>
                  </a:lnTo>
                  <a:lnTo>
                    <a:pt x="36" y="70"/>
                  </a:lnTo>
                  <a:lnTo>
                    <a:pt x="28" y="69"/>
                  </a:lnTo>
                  <a:lnTo>
                    <a:pt x="22" y="67"/>
                  </a:lnTo>
                  <a:lnTo>
                    <a:pt x="16" y="63"/>
                  </a:lnTo>
                  <a:lnTo>
                    <a:pt x="11" y="59"/>
                  </a:lnTo>
                  <a:lnTo>
                    <a:pt x="7" y="54"/>
                  </a:lnTo>
                  <a:lnTo>
                    <a:pt x="3" y="48"/>
                  </a:lnTo>
                  <a:lnTo>
                    <a:pt x="1" y="42"/>
                  </a:lnTo>
                  <a:lnTo>
                    <a:pt x="0" y="35"/>
                  </a:lnTo>
                  <a:close/>
                </a:path>
              </a:pathLst>
            </a:custGeom>
            <a:solidFill>
              <a:srgbClr val="FFFFFF"/>
            </a:solidFill>
            <a:ln w="9525">
              <a:noFill/>
              <a:round/>
              <a:headEnd/>
              <a:tailEnd/>
            </a:ln>
          </p:spPr>
          <p:txBody>
            <a:bodyPr/>
            <a:lstStyle/>
            <a:p>
              <a:endParaRPr lang="en-US"/>
            </a:p>
          </p:txBody>
        </p:sp>
        <p:sp>
          <p:nvSpPr>
            <p:cNvPr id="408618" name="Freeform 42"/>
            <p:cNvSpPr>
              <a:spLocks/>
            </p:cNvSpPr>
            <p:nvPr userDrawn="1"/>
          </p:nvSpPr>
          <p:spPr bwMode="auto">
            <a:xfrm>
              <a:off x="2837" y="4133"/>
              <a:ext cx="20" cy="20"/>
            </a:xfrm>
            <a:custGeom>
              <a:avLst/>
              <a:gdLst/>
              <a:ahLst/>
              <a:cxnLst>
                <a:cxn ang="0">
                  <a:pos x="133" y="1"/>
                </a:cxn>
                <a:cxn ang="0">
                  <a:pos x="156" y="6"/>
                </a:cxn>
                <a:cxn ang="0">
                  <a:pos x="177" y="15"/>
                </a:cxn>
                <a:cxn ang="0">
                  <a:pos x="197" y="28"/>
                </a:cxn>
                <a:cxn ang="0">
                  <a:pos x="214" y="45"/>
                </a:cxn>
                <a:cxn ang="0">
                  <a:pos x="226" y="63"/>
                </a:cxn>
                <a:cxn ang="0">
                  <a:pos x="235" y="85"/>
                </a:cxn>
                <a:cxn ang="0">
                  <a:pos x="240" y="109"/>
                </a:cxn>
                <a:cxn ang="0">
                  <a:pos x="240" y="132"/>
                </a:cxn>
                <a:cxn ang="0">
                  <a:pos x="235" y="156"/>
                </a:cxn>
                <a:cxn ang="0">
                  <a:pos x="226" y="178"/>
                </a:cxn>
                <a:cxn ang="0">
                  <a:pos x="214" y="197"/>
                </a:cxn>
                <a:cxn ang="0">
                  <a:pos x="197" y="213"/>
                </a:cxn>
                <a:cxn ang="0">
                  <a:pos x="177" y="226"/>
                </a:cxn>
                <a:cxn ang="0">
                  <a:pos x="156" y="236"/>
                </a:cxn>
                <a:cxn ang="0">
                  <a:pos x="133" y="240"/>
                </a:cxn>
                <a:cxn ang="0">
                  <a:pos x="108" y="240"/>
                </a:cxn>
                <a:cxn ang="0">
                  <a:pos x="84" y="236"/>
                </a:cxn>
                <a:cxn ang="0">
                  <a:pos x="63" y="226"/>
                </a:cxn>
                <a:cxn ang="0">
                  <a:pos x="44" y="213"/>
                </a:cxn>
                <a:cxn ang="0">
                  <a:pos x="28" y="197"/>
                </a:cxn>
                <a:cxn ang="0">
                  <a:pos x="14" y="178"/>
                </a:cxn>
                <a:cxn ang="0">
                  <a:pos x="5" y="156"/>
                </a:cxn>
                <a:cxn ang="0">
                  <a:pos x="1" y="132"/>
                </a:cxn>
                <a:cxn ang="0">
                  <a:pos x="1" y="109"/>
                </a:cxn>
                <a:cxn ang="0">
                  <a:pos x="5" y="85"/>
                </a:cxn>
                <a:cxn ang="0">
                  <a:pos x="14" y="63"/>
                </a:cxn>
                <a:cxn ang="0">
                  <a:pos x="28" y="45"/>
                </a:cxn>
                <a:cxn ang="0">
                  <a:pos x="44" y="28"/>
                </a:cxn>
                <a:cxn ang="0">
                  <a:pos x="63" y="15"/>
                </a:cxn>
                <a:cxn ang="0">
                  <a:pos x="84" y="6"/>
                </a:cxn>
                <a:cxn ang="0">
                  <a:pos x="108" y="1"/>
                </a:cxn>
              </a:cxnLst>
              <a:rect l="0" t="0" r="r" b="b"/>
              <a:pathLst>
                <a:path w="240" h="241">
                  <a:moveTo>
                    <a:pt x="121" y="0"/>
                  </a:moveTo>
                  <a:lnTo>
                    <a:pt x="133" y="1"/>
                  </a:lnTo>
                  <a:lnTo>
                    <a:pt x="144" y="3"/>
                  </a:lnTo>
                  <a:lnTo>
                    <a:pt x="156" y="6"/>
                  </a:lnTo>
                  <a:lnTo>
                    <a:pt x="167" y="10"/>
                  </a:lnTo>
                  <a:lnTo>
                    <a:pt x="177" y="15"/>
                  </a:lnTo>
                  <a:lnTo>
                    <a:pt x="188" y="21"/>
                  </a:lnTo>
                  <a:lnTo>
                    <a:pt x="197" y="28"/>
                  </a:lnTo>
                  <a:lnTo>
                    <a:pt x="205" y="35"/>
                  </a:lnTo>
                  <a:lnTo>
                    <a:pt x="214" y="45"/>
                  </a:lnTo>
                  <a:lnTo>
                    <a:pt x="220" y="53"/>
                  </a:lnTo>
                  <a:lnTo>
                    <a:pt x="226" y="63"/>
                  </a:lnTo>
                  <a:lnTo>
                    <a:pt x="231" y="74"/>
                  </a:lnTo>
                  <a:lnTo>
                    <a:pt x="235" y="85"/>
                  </a:lnTo>
                  <a:lnTo>
                    <a:pt x="238" y="96"/>
                  </a:lnTo>
                  <a:lnTo>
                    <a:pt x="240" y="109"/>
                  </a:lnTo>
                  <a:lnTo>
                    <a:pt x="240" y="120"/>
                  </a:lnTo>
                  <a:lnTo>
                    <a:pt x="240" y="132"/>
                  </a:lnTo>
                  <a:lnTo>
                    <a:pt x="238" y="145"/>
                  </a:lnTo>
                  <a:lnTo>
                    <a:pt x="235" y="156"/>
                  </a:lnTo>
                  <a:lnTo>
                    <a:pt x="231" y="167"/>
                  </a:lnTo>
                  <a:lnTo>
                    <a:pt x="226" y="178"/>
                  </a:lnTo>
                  <a:lnTo>
                    <a:pt x="220" y="188"/>
                  </a:lnTo>
                  <a:lnTo>
                    <a:pt x="214" y="197"/>
                  </a:lnTo>
                  <a:lnTo>
                    <a:pt x="205" y="206"/>
                  </a:lnTo>
                  <a:lnTo>
                    <a:pt x="197" y="213"/>
                  </a:lnTo>
                  <a:lnTo>
                    <a:pt x="188" y="220"/>
                  </a:lnTo>
                  <a:lnTo>
                    <a:pt x="177" y="226"/>
                  </a:lnTo>
                  <a:lnTo>
                    <a:pt x="167" y="231"/>
                  </a:lnTo>
                  <a:lnTo>
                    <a:pt x="156" y="236"/>
                  </a:lnTo>
                  <a:lnTo>
                    <a:pt x="144" y="239"/>
                  </a:lnTo>
                  <a:lnTo>
                    <a:pt x="133" y="240"/>
                  </a:lnTo>
                  <a:lnTo>
                    <a:pt x="121" y="241"/>
                  </a:lnTo>
                  <a:lnTo>
                    <a:pt x="108" y="240"/>
                  </a:lnTo>
                  <a:lnTo>
                    <a:pt x="96" y="239"/>
                  </a:lnTo>
                  <a:lnTo>
                    <a:pt x="84" y="236"/>
                  </a:lnTo>
                  <a:lnTo>
                    <a:pt x="73" y="231"/>
                  </a:lnTo>
                  <a:lnTo>
                    <a:pt x="63" y="226"/>
                  </a:lnTo>
                  <a:lnTo>
                    <a:pt x="53" y="220"/>
                  </a:lnTo>
                  <a:lnTo>
                    <a:pt x="44" y="213"/>
                  </a:lnTo>
                  <a:lnTo>
                    <a:pt x="35" y="206"/>
                  </a:lnTo>
                  <a:lnTo>
                    <a:pt x="28" y="197"/>
                  </a:lnTo>
                  <a:lnTo>
                    <a:pt x="20" y="188"/>
                  </a:lnTo>
                  <a:lnTo>
                    <a:pt x="14" y="178"/>
                  </a:lnTo>
                  <a:lnTo>
                    <a:pt x="9" y="167"/>
                  </a:lnTo>
                  <a:lnTo>
                    <a:pt x="5" y="156"/>
                  </a:lnTo>
                  <a:lnTo>
                    <a:pt x="3" y="145"/>
                  </a:lnTo>
                  <a:lnTo>
                    <a:pt x="1" y="132"/>
                  </a:lnTo>
                  <a:lnTo>
                    <a:pt x="0" y="120"/>
                  </a:lnTo>
                  <a:lnTo>
                    <a:pt x="1" y="109"/>
                  </a:lnTo>
                  <a:lnTo>
                    <a:pt x="3" y="96"/>
                  </a:lnTo>
                  <a:lnTo>
                    <a:pt x="5" y="85"/>
                  </a:lnTo>
                  <a:lnTo>
                    <a:pt x="9" y="74"/>
                  </a:lnTo>
                  <a:lnTo>
                    <a:pt x="14" y="63"/>
                  </a:lnTo>
                  <a:lnTo>
                    <a:pt x="20" y="53"/>
                  </a:lnTo>
                  <a:lnTo>
                    <a:pt x="28" y="45"/>
                  </a:lnTo>
                  <a:lnTo>
                    <a:pt x="35" y="35"/>
                  </a:lnTo>
                  <a:lnTo>
                    <a:pt x="44" y="28"/>
                  </a:lnTo>
                  <a:lnTo>
                    <a:pt x="53" y="21"/>
                  </a:lnTo>
                  <a:lnTo>
                    <a:pt x="63" y="15"/>
                  </a:lnTo>
                  <a:lnTo>
                    <a:pt x="73" y="10"/>
                  </a:lnTo>
                  <a:lnTo>
                    <a:pt x="84" y="6"/>
                  </a:lnTo>
                  <a:lnTo>
                    <a:pt x="96" y="3"/>
                  </a:lnTo>
                  <a:lnTo>
                    <a:pt x="108" y="1"/>
                  </a:lnTo>
                  <a:lnTo>
                    <a:pt x="121" y="0"/>
                  </a:lnTo>
                  <a:close/>
                </a:path>
              </a:pathLst>
            </a:custGeom>
            <a:solidFill>
              <a:srgbClr val="FFFFFF"/>
            </a:solidFill>
            <a:ln w="9525">
              <a:noFill/>
              <a:round/>
              <a:headEnd/>
              <a:tailEnd/>
            </a:ln>
          </p:spPr>
          <p:txBody>
            <a:bodyPr/>
            <a:lstStyle/>
            <a:p>
              <a:endParaRPr lang="en-US"/>
            </a:p>
          </p:txBody>
        </p:sp>
        <p:sp>
          <p:nvSpPr>
            <p:cNvPr id="408619" name="Freeform 43"/>
            <p:cNvSpPr>
              <a:spLocks/>
            </p:cNvSpPr>
            <p:nvPr userDrawn="1"/>
          </p:nvSpPr>
          <p:spPr bwMode="auto">
            <a:xfrm>
              <a:off x="2811" y="4137"/>
              <a:ext cx="14" cy="13"/>
            </a:xfrm>
            <a:custGeom>
              <a:avLst/>
              <a:gdLst/>
              <a:ahLst/>
              <a:cxnLst>
                <a:cxn ang="0">
                  <a:pos x="92" y="2"/>
                </a:cxn>
                <a:cxn ang="0">
                  <a:pos x="107" y="5"/>
                </a:cxn>
                <a:cxn ang="0">
                  <a:pos x="123" y="11"/>
                </a:cxn>
                <a:cxn ang="0">
                  <a:pos x="135" y="20"/>
                </a:cxn>
                <a:cxn ang="0">
                  <a:pos x="147" y="30"/>
                </a:cxn>
                <a:cxn ang="0">
                  <a:pos x="156" y="44"/>
                </a:cxn>
                <a:cxn ang="0">
                  <a:pos x="162" y="59"/>
                </a:cxn>
                <a:cxn ang="0">
                  <a:pos x="165" y="75"/>
                </a:cxn>
                <a:cxn ang="0">
                  <a:pos x="165" y="92"/>
                </a:cxn>
                <a:cxn ang="0">
                  <a:pos x="162" y="108"/>
                </a:cxn>
                <a:cxn ang="0">
                  <a:pos x="156" y="123"/>
                </a:cxn>
                <a:cxn ang="0">
                  <a:pos x="147" y="136"/>
                </a:cxn>
                <a:cxn ang="0">
                  <a:pos x="135" y="147"/>
                </a:cxn>
                <a:cxn ang="0">
                  <a:pos x="123" y="156"/>
                </a:cxn>
                <a:cxn ang="0">
                  <a:pos x="107" y="162"/>
                </a:cxn>
                <a:cxn ang="0">
                  <a:pos x="92" y="166"/>
                </a:cxn>
                <a:cxn ang="0">
                  <a:pos x="74" y="166"/>
                </a:cxn>
                <a:cxn ang="0">
                  <a:pos x="58" y="162"/>
                </a:cxn>
                <a:cxn ang="0">
                  <a:pos x="43" y="156"/>
                </a:cxn>
                <a:cxn ang="0">
                  <a:pos x="30" y="147"/>
                </a:cxn>
                <a:cxn ang="0">
                  <a:pos x="18" y="136"/>
                </a:cxn>
                <a:cxn ang="0">
                  <a:pos x="10" y="123"/>
                </a:cxn>
                <a:cxn ang="0">
                  <a:pos x="3" y="108"/>
                </a:cxn>
                <a:cxn ang="0">
                  <a:pos x="0" y="92"/>
                </a:cxn>
                <a:cxn ang="0">
                  <a:pos x="0" y="75"/>
                </a:cxn>
                <a:cxn ang="0">
                  <a:pos x="3" y="59"/>
                </a:cxn>
                <a:cxn ang="0">
                  <a:pos x="10" y="44"/>
                </a:cxn>
                <a:cxn ang="0">
                  <a:pos x="18" y="30"/>
                </a:cxn>
                <a:cxn ang="0">
                  <a:pos x="30" y="20"/>
                </a:cxn>
                <a:cxn ang="0">
                  <a:pos x="43" y="11"/>
                </a:cxn>
                <a:cxn ang="0">
                  <a:pos x="58" y="5"/>
                </a:cxn>
                <a:cxn ang="0">
                  <a:pos x="74" y="2"/>
                </a:cxn>
              </a:cxnLst>
              <a:rect l="0" t="0" r="r" b="b"/>
              <a:pathLst>
                <a:path w="166" h="167">
                  <a:moveTo>
                    <a:pt x="82" y="0"/>
                  </a:moveTo>
                  <a:lnTo>
                    <a:pt x="92" y="2"/>
                  </a:lnTo>
                  <a:lnTo>
                    <a:pt x="100" y="3"/>
                  </a:lnTo>
                  <a:lnTo>
                    <a:pt x="107" y="5"/>
                  </a:lnTo>
                  <a:lnTo>
                    <a:pt x="116" y="7"/>
                  </a:lnTo>
                  <a:lnTo>
                    <a:pt x="123" y="11"/>
                  </a:lnTo>
                  <a:lnTo>
                    <a:pt x="129" y="15"/>
                  </a:lnTo>
                  <a:lnTo>
                    <a:pt x="135" y="20"/>
                  </a:lnTo>
                  <a:lnTo>
                    <a:pt x="141" y="25"/>
                  </a:lnTo>
                  <a:lnTo>
                    <a:pt x="147" y="30"/>
                  </a:lnTo>
                  <a:lnTo>
                    <a:pt x="152" y="38"/>
                  </a:lnTo>
                  <a:lnTo>
                    <a:pt x="156" y="44"/>
                  </a:lnTo>
                  <a:lnTo>
                    <a:pt x="159" y="51"/>
                  </a:lnTo>
                  <a:lnTo>
                    <a:pt x="162" y="59"/>
                  </a:lnTo>
                  <a:lnTo>
                    <a:pt x="164" y="66"/>
                  </a:lnTo>
                  <a:lnTo>
                    <a:pt x="165" y="75"/>
                  </a:lnTo>
                  <a:lnTo>
                    <a:pt x="166" y="83"/>
                  </a:lnTo>
                  <a:lnTo>
                    <a:pt x="165" y="92"/>
                  </a:lnTo>
                  <a:lnTo>
                    <a:pt x="164" y="101"/>
                  </a:lnTo>
                  <a:lnTo>
                    <a:pt x="162" y="108"/>
                  </a:lnTo>
                  <a:lnTo>
                    <a:pt x="159" y="116"/>
                  </a:lnTo>
                  <a:lnTo>
                    <a:pt x="156" y="123"/>
                  </a:lnTo>
                  <a:lnTo>
                    <a:pt x="152" y="129"/>
                  </a:lnTo>
                  <a:lnTo>
                    <a:pt x="147" y="136"/>
                  </a:lnTo>
                  <a:lnTo>
                    <a:pt x="141" y="142"/>
                  </a:lnTo>
                  <a:lnTo>
                    <a:pt x="135" y="147"/>
                  </a:lnTo>
                  <a:lnTo>
                    <a:pt x="129" y="152"/>
                  </a:lnTo>
                  <a:lnTo>
                    <a:pt x="123" y="156"/>
                  </a:lnTo>
                  <a:lnTo>
                    <a:pt x="116" y="159"/>
                  </a:lnTo>
                  <a:lnTo>
                    <a:pt x="107" y="162"/>
                  </a:lnTo>
                  <a:lnTo>
                    <a:pt x="100" y="164"/>
                  </a:lnTo>
                  <a:lnTo>
                    <a:pt x="92" y="166"/>
                  </a:lnTo>
                  <a:lnTo>
                    <a:pt x="82" y="167"/>
                  </a:lnTo>
                  <a:lnTo>
                    <a:pt x="74" y="166"/>
                  </a:lnTo>
                  <a:lnTo>
                    <a:pt x="66" y="164"/>
                  </a:lnTo>
                  <a:lnTo>
                    <a:pt x="58" y="162"/>
                  </a:lnTo>
                  <a:lnTo>
                    <a:pt x="50" y="159"/>
                  </a:lnTo>
                  <a:lnTo>
                    <a:pt x="43" y="156"/>
                  </a:lnTo>
                  <a:lnTo>
                    <a:pt x="36" y="152"/>
                  </a:lnTo>
                  <a:lnTo>
                    <a:pt x="30" y="147"/>
                  </a:lnTo>
                  <a:lnTo>
                    <a:pt x="24" y="142"/>
                  </a:lnTo>
                  <a:lnTo>
                    <a:pt x="18" y="136"/>
                  </a:lnTo>
                  <a:lnTo>
                    <a:pt x="14" y="129"/>
                  </a:lnTo>
                  <a:lnTo>
                    <a:pt x="10" y="123"/>
                  </a:lnTo>
                  <a:lnTo>
                    <a:pt x="6" y="116"/>
                  </a:lnTo>
                  <a:lnTo>
                    <a:pt x="3" y="108"/>
                  </a:lnTo>
                  <a:lnTo>
                    <a:pt x="1" y="101"/>
                  </a:lnTo>
                  <a:lnTo>
                    <a:pt x="0" y="92"/>
                  </a:lnTo>
                  <a:lnTo>
                    <a:pt x="0" y="83"/>
                  </a:lnTo>
                  <a:lnTo>
                    <a:pt x="0" y="75"/>
                  </a:lnTo>
                  <a:lnTo>
                    <a:pt x="1" y="66"/>
                  </a:lnTo>
                  <a:lnTo>
                    <a:pt x="3" y="59"/>
                  </a:lnTo>
                  <a:lnTo>
                    <a:pt x="6" y="51"/>
                  </a:lnTo>
                  <a:lnTo>
                    <a:pt x="10" y="44"/>
                  </a:lnTo>
                  <a:lnTo>
                    <a:pt x="14" y="38"/>
                  </a:lnTo>
                  <a:lnTo>
                    <a:pt x="18" y="30"/>
                  </a:lnTo>
                  <a:lnTo>
                    <a:pt x="24" y="25"/>
                  </a:lnTo>
                  <a:lnTo>
                    <a:pt x="30" y="20"/>
                  </a:lnTo>
                  <a:lnTo>
                    <a:pt x="36" y="15"/>
                  </a:lnTo>
                  <a:lnTo>
                    <a:pt x="43" y="11"/>
                  </a:lnTo>
                  <a:lnTo>
                    <a:pt x="50" y="7"/>
                  </a:lnTo>
                  <a:lnTo>
                    <a:pt x="58" y="5"/>
                  </a:lnTo>
                  <a:lnTo>
                    <a:pt x="66" y="3"/>
                  </a:lnTo>
                  <a:lnTo>
                    <a:pt x="74" y="2"/>
                  </a:lnTo>
                  <a:lnTo>
                    <a:pt x="82" y="0"/>
                  </a:lnTo>
                  <a:close/>
                </a:path>
              </a:pathLst>
            </a:custGeom>
            <a:solidFill>
              <a:srgbClr val="FFFFFF"/>
            </a:solidFill>
            <a:ln w="9525">
              <a:noFill/>
              <a:round/>
              <a:headEnd/>
              <a:tailEnd/>
            </a:ln>
          </p:spPr>
          <p:txBody>
            <a:bodyPr/>
            <a:lstStyle/>
            <a:p>
              <a:endParaRPr lang="en-US"/>
            </a:p>
          </p:txBody>
        </p:sp>
        <p:sp>
          <p:nvSpPr>
            <p:cNvPr id="408620" name="Freeform 44"/>
            <p:cNvSpPr>
              <a:spLocks/>
            </p:cNvSpPr>
            <p:nvPr userDrawn="1"/>
          </p:nvSpPr>
          <p:spPr bwMode="auto">
            <a:xfrm>
              <a:off x="2791" y="4139"/>
              <a:ext cx="9" cy="9"/>
            </a:xfrm>
            <a:custGeom>
              <a:avLst/>
              <a:gdLst/>
              <a:ahLst/>
              <a:cxnLst>
                <a:cxn ang="0">
                  <a:pos x="54" y="0"/>
                </a:cxn>
                <a:cxn ang="0">
                  <a:pos x="61" y="0"/>
                </a:cxn>
                <a:cxn ang="0">
                  <a:pos x="66" y="1"/>
                </a:cxn>
                <a:cxn ang="0">
                  <a:pos x="71" y="2"/>
                </a:cxn>
                <a:cxn ang="0">
                  <a:pos x="76" y="4"/>
                </a:cxn>
                <a:cxn ang="0">
                  <a:pos x="85" y="10"/>
                </a:cxn>
                <a:cxn ang="0">
                  <a:pos x="94" y="17"/>
                </a:cxn>
                <a:cxn ang="0">
                  <a:pos x="100" y="24"/>
                </a:cxn>
                <a:cxn ang="0">
                  <a:pos x="105" y="34"/>
                </a:cxn>
                <a:cxn ang="0">
                  <a:pos x="107" y="40"/>
                </a:cxn>
                <a:cxn ang="0">
                  <a:pos x="109" y="45"/>
                </a:cxn>
                <a:cxn ang="0">
                  <a:pos x="109" y="50"/>
                </a:cxn>
                <a:cxn ang="0">
                  <a:pos x="110" y="55"/>
                </a:cxn>
                <a:cxn ang="0">
                  <a:pos x="109" y="61"/>
                </a:cxn>
                <a:cxn ang="0">
                  <a:pos x="109" y="66"/>
                </a:cxn>
                <a:cxn ang="0">
                  <a:pos x="107" y="71"/>
                </a:cxn>
                <a:cxn ang="0">
                  <a:pos x="105" y="77"/>
                </a:cxn>
                <a:cxn ang="0">
                  <a:pos x="100" y="86"/>
                </a:cxn>
                <a:cxn ang="0">
                  <a:pos x="94" y="94"/>
                </a:cxn>
                <a:cxn ang="0">
                  <a:pos x="90" y="98"/>
                </a:cxn>
                <a:cxn ang="0">
                  <a:pos x="85" y="101"/>
                </a:cxn>
                <a:cxn ang="0">
                  <a:pos x="81" y="103"/>
                </a:cxn>
                <a:cxn ang="0">
                  <a:pos x="76" y="107"/>
                </a:cxn>
                <a:cxn ang="0">
                  <a:pos x="71" y="108"/>
                </a:cxn>
                <a:cxn ang="0">
                  <a:pos x="66" y="110"/>
                </a:cxn>
                <a:cxn ang="0">
                  <a:pos x="61" y="111"/>
                </a:cxn>
                <a:cxn ang="0">
                  <a:pos x="54" y="111"/>
                </a:cxn>
                <a:cxn ang="0">
                  <a:pos x="49" y="111"/>
                </a:cxn>
                <a:cxn ang="0">
                  <a:pos x="43" y="110"/>
                </a:cxn>
                <a:cxn ang="0">
                  <a:pos x="38" y="108"/>
                </a:cxn>
                <a:cxn ang="0">
                  <a:pos x="33" y="107"/>
                </a:cxn>
                <a:cxn ang="0">
                  <a:pos x="29" y="103"/>
                </a:cxn>
                <a:cxn ang="0">
                  <a:pos x="23" y="101"/>
                </a:cxn>
                <a:cxn ang="0">
                  <a:pos x="19" y="98"/>
                </a:cxn>
                <a:cxn ang="0">
                  <a:pos x="15" y="94"/>
                </a:cxn>
                <a:cxn ang="0">
                  <a:pos x="12" y="90"/>
                </a:cxn>
                <a:cxn ang="0">
                  <a:pos x="9" y="86"/>
                </a:cxn>
                <a:cxn ang="0">
                  <a:pos x="6" y="82"/>
                </a:cxn>
                <a:cxn ang="0">
                  <a:pos x="4" y="77"/>
                </a:cxn>
                <a:cxn ang="0">
                  <a:pos x="2" y="71"/>
                </a:cxn>
                <a:cxn ang="0">
                  <a:pos x="1" y="66"/>
                </a:cxn>
                <a:cxn ang="0">
                  <a:pos x="0" y="61"/>
                </a:cxn>
                <a:cxn ang="0">
                  <a:pos x="0" y="55"/>
                </a:cxn>
                <a:cxn ang="0">
                  <a:pos x="0" y="50"/>
                </a:cxn>
                <a:cxn ang="0">
                  <a:pos x="1" y="45"/>
                </a:cxn>
                <a:cxn ang="0">
                  <a:pos x="2" y="40"/>
                </a:cxn>
                <a:cxn ang="0">
                  <a:pos x="4" y="34"/>
                </a:cxn>
                <a:cxn ang="0">
                  <a:pos x="6" y="29"/>
                </a:cxn>
                <a:cxn ang="0">
                  <a:pos x="9" y="24"/>
                </a:cxn>
                <a:cxn ang="0">
                  <a:pos x="12" y="20"/>
                </a:cxn>
                <a:cxn ang="0">
                  <a:pos x="15" y="17"/>
                </a:cxn>
                <a:cxn ang="0">
                  <a:pos x="23" y="10"/>
                </a:cxn>
                <a:cxn ang="0">
                  <a:pos x="33" y="4"/>
                </a:cxn>
                <a:cxn ang="0">
                  <a:pos x="38" y="2"/>
                </a:cxn>
                <a:cxn ang="0">
                  <a:pos x="43" y="1"/>
                </a:cxn>
                <a:cxn ang="0">
                  <a:pos x="49" y="0"/>
                </a:cxn>
                <a:cxn ang="0">
                  <a:pos x="54" y="0"/>
                </a:cxn>
              </a:cxnLst>
              <a:rect l="0" t="0" r="r" b="b"/>
              <a:pathLst>
                <a:path w="110" h="111">
                  <a:moveTo>
                    <a:pt x="54" y="0"/>
                  </a:moveTo>
                  <a:lnTo>
                    <a:pt x="61" y="0"/>
                  </a:lnTo>
                  <a:lnTo>
                    <a:pt x="66" y="1"/>
                  </a:lnTo>
                  <a:lnTo>
                    <a:pt x="71" y="2"/>
                  </a:lnTo>
                  <a:lnTo>
                    <a:pt x="76" y="4"/>
                  </a:lnTo>
                  <a:lnTo>
                    <a:pt x="85" y="10"/>
                  </a:lnTo>
                  <a:lnTo>
                    <a:pt x="94" y="17"/>
                  </a:lnTo>
                  <a:lnTo>
                    <a:pt x="100" y="24"/>
                  </a:lnTo>
                  <a:lnTo>
                    <a:pt x="105" y="34"/>
                  </a:lnTo>
                  <a:lnTo>
                    <a:pt x="107" y="40"/>
                  </a:lnTo>
                  <a:lnTo>
                    <a:pt x="109" y="45"/>
                  </a:lnTo>
                  <a:lnTo>
                    <a:pt x="109" y="50"/>
                  </a:lnTo>
                  <a:lnTo>
                    <a:pt x="110" y="55"/>
                  </a:lnTo>
                  <a:lnTo>
                    <a:pt x="109" y="61"/>
                  </a:lnTo>
                  <a:lnTo>
                    <a:pt x="109" y="66"/>
                  </a:lnTo>
                  <a:lnTo>
                    <a:pt x="107" y="71"/>
                  </a:lnTo>
                  <a:lnTo>
                    <a:pt x="105" y="77"/>
                  </a:lnTo>
                  <a:lnTo>
                    <a:pt x="100" y="86"/>
                  </a:lnTo>
                  <a:lnTo>
                    <a:pt x="94" y="94"/>
                  </a:lnTo>
                  <a:lnTo>
                    <a:pt x="90" y="98"/>
                  </a:lnTo>
                  <a:lnTo>
                    <a:pt x="85" y="101"/>
                  </a:lnTo>
                  <a:lnTo>
                    <a:pt x="81" y="103"/>
                  </a:lnTo>
                  <a:lnTo>
                    <a:pt x="76" y="107"/>
                  </a:lnTo>
                  <a:lnTo>
                    <a:pt x="71" y="108"/>
                  </a:lnTo>
                  <a:lnTo>
                    <a:pt x="66" y="110"/>
                  </a:lnTo>
                  <a:lnTo>
                    <a:pt x="61" y="111"/>
                  </a:lnTo>
                  <a:lnTo>
                    <a:pt x="54" y="111"/>
                  </a:lnTo>
                  <a:lnTo>
                    <a:pt x="49" y="111"/>
                  </a:lnTo>
                  <a:lnTo>
                    <a:pt x="43" y="110"/>
                  </a:lnTo>
                  <a:lnTo>
                    <a:pt x="38" y="108"/>
                  </a:lnTo>
                  <a:lnTo>
                    <a:pt x="33" y="107"/>
                  </a:lnTo>
                  <a:lnTo>
                    <a:pt x="29" y="103"/>
                  </a:lnTo>
                  <a:lnTo>
                    <a:pt x="23" y="101"/>
                  </a:lnTo>
                  <a:lnTo>
                    <a:pt x="19" y="98"/>
                  </a:lnTo>
                  <a:lnTo>
                    <a:pt x="15" y="94"/>
                  </a:lnTo>
                  <a:lnTo>
                    <a:pt x="12" y="90"/>
                  </a:lnTo>
                  <a:lnTo>
                    <a:pt x="9" y="86"/>
                  </a:lnTo>
                  <a:lnTo>
                    <a:pt x="6" y="82"/>
                  </a:lnTo>
                  <a:lnTo>
                    <a:pt x="4" y="77"/>
                  </a:lnTo>
                  <a:lnTo>
                    <a:pt x="2" y="71"/>
                  </a:lnTo>
                  <a:lnTo>
                    <a:pt x="1" y="66"/>
                  </a:lnTo>
                  <a:lnTo>
                    <a:pt x="0" y="61"/>
                  </a:lnTo>
                  <a:lnTo>
                    <a:pt x="0" y="55"/>
                  </a:lnTo>
                  <a:lnTo>
                    <a:pt x="0" y="50"/>
                  </a:lnTo>
                  <a:lnTo>
                    <a:pt x="1" y="45"/>
                  </a:lnTo>
                  <a:lnTo>
                    <a:pt x="2" y="40"/>
                  </a:lnTo>
                  <a:lnTo>
                    <a:pt x="4" y="34"/>
                  </a:lnTo>
                  <a:lnTo>
                    <a:pt x="6" y="29"/>
                  </a:lnTo>
                  <a:lnTo>
                    <a:pt x="9" y="24"/>
                  </a:lnTo>
                  <a:lnTo>
                    <a:pt x="12" y="20"/>
                  </a:lnTo>
                  <a:lnTo>
                    <a:pt x="15" y="17"/>
                  </a:lnTo>
                  <a:lnTo>
                    <a:pt x="23" y="10"/>
                  </a:lnTo>
                  <a:lnTo>
                    <a:pt x="33" y="4"/>
                  </a:lnTo>
                  <a:lnTo>
                    <a:pt x="38" y="2"/>
                  </a:lnTo>
                  <a:lnTo>
                    <a:pt x="43" y="1"/>
                  </a:lnTo>
                  <a:lnTo>
                    <a:pt x="49" y="0"/>
                  </a:lnTo>
                  <a:lnTo>
                    <a:pt x="54" y="0"/>
                  </a:lnTo>
                  <a:close/>
                </a:path>
              </a:pathLst>
            </a:custGeom>
            <a:solidFill>
              <a:srgbClr val="FFFFFF"/>
            </a:solidFill>
            <a:ln w="9525">
              <a:noFill/>
              <a:round/>
              <a:headEnd/>
              <a:tailEnd/>
            </a:ln>
          </p:spPr>
          <p:txBody>
            <a:bodyPr/>
            <a:lstStyle/>
            <a:p>
              <a:endParaRPr lang="en-US"/>
            </a:p>
          </p:txBody>
        </p:sp>
        <p:sp>
          <p:nvSpPr>
            <p:cNvPr id="408621" name="Freeform 45"/>
            <p:cNvSpPr>
              <a:spLocks/>
            </p:cNvSpPr>
            <p:nvPr userDrawn="1"/>
          </p:nvSpPr>
          <p:spPr bwMode="auto">
            <a:xfrm>
              <a:off x="2772" y="4141"/>
              <a:ext cx="6" cy="5"/>
            </a:xfrm>
            <a:custGeom>
              <a:avLst/>
              <a:gdLst/>
              <a:ahLst/>
              <a:cxnLst>
                <a:cxn ang="0">
                  <a:pos x="35" y="0"/>
                </a:cxn>
                <a:cxn ang="0">
                  <a:pos x="42" y="1"/>
                </a:cxn>
                <a:cxn ang="0">
                  <a:pos x="49" y="3"/>
                </a:cxn>
                <a:cxn ang="0">
                  <a:pos x="54" y="6"/>
                </a:cxn>
                <a:cxn ang="0">
                  <a:pos x="59" y="10"/>
                </a:cxn>
                <a:cxn ang="0">
                  <a:pos x="63" y="15"/>
                </a:cxn>
                <a:cxn ang="0">
                  <a:pos x="66" y="21"/>
                </a:cxn>
                <a:cxn ang="0">
                  <a:pos x="69" y="28"/>
                </a:cxn>
                <a:cxn ang="0">
                  <a:pos x="70" y="34"/>
                </a:cxn>
                <a:cxn ang="0">
                  <a:pos x="69" y="41"/>
                </a:cxn>
                <a:cxn ang="0">
                  <a:pos x="66" y="47"/>
                </a:cxn>
                <a:cxn ang="0">
                  <a:pos x="63" y="54"/>
                </a:cxn>
                <a:cxn ang="0">
                  <a:pos x="59" y="59"/>
                </a:cxn>
                <a:cxn ang="0">
                  <a:pos x="54" y="63"/>
                </a:cxn>
                <a:cxn ang="0">
                  <a:pos x="49" y="66"/>
                </a:cxn>
                <a:cxn ang="0">
                  <a:pos x="42" y="68"/>
                </a:cxn>
                <a:cxn ang="0">
                  <a:pos x="35" y="69"/>
                </a:cxn>
                <a:cxn ang="0">
                  <a:pos x="28" y="68"/>
                </a:cxn>
                <a:cxn ang="0">
                  <a:pos x="22" y="66"/>
                </a:cxn>
                <a:cxn ang="0">
                  <a:pos x="16" y="63"/>
                </a:cxn>
                <a:cxn ang="0">
                  <a:pos x="11" y="59"/>
                </a:cxn>
                <a:cxn ang="0">
                  <a:pos x="7" y="54"/>
                </a:cxn>
                <a:cxn ang="0">
                  <a:pos x="3" y="47"/>
                </a:cxn>
                <a:cxn ang="0">
                  <a:pos x="1" y="41"/>
                </a:cxn>
                <a:cxn ang="0">
                  <a:pos x="0" y="34"/>
                </a:cxn>
                <a:cxn ang="0">
                  <a:pos x="1" y="28"/>
                </a:cxn>
                <a:cxn ang="0">
                  <a:pos x="3" y="21"/>
                </a:cxn>
                <a:cxn ang="0">
                  <a:pos x="7" y="15"/>
                </a:cxn>
                <a:cxn ang="0">
                  <a:pos x="11" y="10"/>
                </a:cxn>
                <a:cxn ang="0">
                  <a:pos x="16" y="6"/>
                </a:cxn>
                <a:cxn ang="0">
                  <a:pos x="22" y="3"/>
                </a:cxn>
                <a:cxn ang="0">
                  <a:pos x="28" y="1"/>
                </a:cxn>
                <a:cxn ang="0">
                  <a:pos x="35" y="0"/>
                </a:cxn>
              </a:cxnLst>
              <a:rect l="0" t="0" r="r" b="b"/>
              <a:pathLst>
                <a:path w="70" h="69">
                  <a:moveTo>
                    <a:pt x="35" y="0"/>
                  </a:moveTo>
                  <a:lnTo>
                    <a:pt x="42" y="1"/>
                  </a:lnTo>
                  <a:lnTo>
                    <a:pt x="49" y="3"/>
                  </a:lnTo>
                  <a:lnTo>
                    <a:pt x="54" y="6"/>
                  </a:lnTo>
                  <a:lnTo>
                    <a:pt x="59" y="10"/>
                  </a:lnTo>
                  <a:lnTo>
                    <a:pt x="63" y="15"/>
                  </a:lnTo>
                  <a:lnTo>
                    <a:pt x="66" y="21"/>
                  </a:lnTo>
                  <a:lnTo>
                    <a:pt x="69" y="28"/>
                  </a:lnTo>
                  <a:lnTo>
                    <a:pt x="70" y="34"/>
                  </a:lnTo>
                  <a:lnTo>
                    <a:pt x="69" y="41"/>
                  </a:lnTo>
                  <a:lnTo>
                    <a:pt x="66" y="47"/>
                  </a:lnTo>
                  <a:lnTo>
                    <a:pt x="63" y="54"/>
                  </a:lnTo>
                  <a:lnTo>
                    <a:pt x="59" y="59"/>
                  </a:lnTo>
                  <a:lnTo>
                    <a:pt x="54" y="63"/>
                  </a:lnTo>
                  <a:lnTo>
                    <a:pt x="49" y="66"/>
                  </a:lnTo>
                  <a:lnTo>
                    <a:pt x="42" y="68"/>
                  </a:lnTo>
                  <a:lnTo>
                    <a:pt x="35" y="69"/>
                  </a:lnTo>
                  <a:lnTo>
                    <a:pt x="28" y="68"/>
                  </a:lnTo>
                  <a:lnTo>
                    <a:pt x="22" y="66"/>
                  </a:lnTo>
                  <a:lnTo>
                    <a:pt x="16" y="63"/>
                  </a:lnTo>
                  <a:lnTo>
                    <a:pt x="11" y="59"/>
                  </a:lnTo>
                  <a:lnTo>
                    <a:pt x="7" y="54"/>
                  </a:lnTo>
                  <a:lnTo>
                    <a:pt x="3" y="47"/>
                  </a:lnTo>
                  <a:lnTo>
                    <a:pt x="1" y="41"/>
                  </a:lnTo>
                  <a:lnTo>
                    <a:pt x="0" y="34"/>
                  </a:lnTo>
                  <a:lnTo>
                    <a:pt x="1" y="28"/>
                  </a:lnTo>
                  <a:lnTo>
                    <a:pt x="3" y="21"/>
                  </a:lnTo>
                  <a:lnTo>
                    <a:pt x="7" y="15"/>
                  </a:lnTo>
                  <a:lnTo>
                    <a:pt x="11" y="10"/>
                  </a:lnTo>
                  <a:lnTo>
                    <a:pt x="16" y="6"/>
                  </a:lnTo>
                  <a:lnTo>
                    <a:pt x="22" y="3"/>
                  </a:lnTo>
                  <a:lnTo>
                    <a:pt x="28" y="1"/>
                  </a:lnTo>
                  <a:lnTo>
                    <a:pt x="35" y="0"/>
                  </a:lnTo>
                  <a:close/>
                </a:path>
              </a:pathLst>
            </a:custGeom>
            <a:solidFill>
              <a:srgbClr val="FFFFFF"/>
            </a:solidFill>
            <a:ln w="9525">
              <a:noFill/>
              <a:round/>
              <a:headEnd/>
              <a:tailEnd/>
            </a:ln>
          </p:spPr>
          <p:txBody>
            <a:bodyPr/>
            <a:lstStyle/>
            <a:p>
              <a:endParaRPr lang="en-US"/>
            </a:p>
          </p:txBody>
        </p:sp>
        <p:sp>
          <p:nvSpPr>
            <p:cNvPr id="408622" name="Freeform 46"/>
            <p:cNvSpPr>
              <a:spLocks/>
            </p:cNvSpPr>
            <p:nvPr userDrawn="1"/>
          </p:nvSpPr>
          <p:spPr bwMode="auto">
            <a:xfrm>
              <a:off x="2898" y="4108"/>
              <a:ext cx="20" cy="20"/>
            </a:xfrm>
            <a:custGeom>
              <a:avLst/>
              <a:gdLst/>
              <a:ahLst/>
              <a:cxnLst>
                <a:cxn ang="0">
                  <a:pos x="197" y="213"/>
                </a:cxn>
                <a:cxn ang="0">
                  <a:pos x="176" y="226"/>
                </a:cxn>
                <a:cxn ang="0">
                  <a:pos x="154" y="235"/>
                </a:cxn>
                <a:cxn ang="0">
                  <a:pos x="132" y="239"/>
                </a:cxn>
                <a:cxn ang="0">
                  <a:pos x="109" y="239"/>
                </a:cxn>
                <a:cxn ang="0">
                  <a:pos x="86" y="235"/>
                </a:cxn>
                <a:cxn ang="0">
                  <a:pos x="65" y="226"/>
                </a:cxn>
                <a:cxn ang="0">
                  <a:pos x="45" y="213"/>
                </a:cxn>
                <a:cxn ang="0">
                  <a:pos x="27" y="195"/>
                </a:cxn>
                <a:cxn ang="0">
                  <a:pos x="14" y="175"/>
                </a:cxn>
                <a:cxn ang="0">
                  <a:pos x="5" y="154"/>
                </a:cxn>
                <a:cxn ang="0">
                  <a:pos x="0" y="131"/>
                </a:cxn>
                <a:cxn ang="0">
                  <a:pos x="0" y="108"/>
                </a:cxn>
                <a:cxn ang="0">
                  <a:pos x="5" y="86"/>
                </a:cxn>
                <a:cxn ang="0">
                  <a:pos x="14" y="64"/>
                </a:cxn>
                <a:cxn ang="0">
                  <a:pos x="27" y="44"/>
                </a:cxn>
                <a:cxn ang="0">
                  <a:pos x="45" y="27"/>
                </a:cxn>
                <a:cxn ang="0">
                  <a:pos x="65" y="14"/>
                </a:cxn>
                <a:cxn ang="0">
                  <a:pos x="86" y="4"/>
                </a:cxn>
                <a:cxn ang="0">
                  <a:pos x="109" y="0"/>
                </a:cxn>
                <a:cxn ang="0">
                  <a:pos x="132" y="0"/>
                </a:cxn>
                <a:cxn ang="0">
                  <a:pos x="154" y="4"/>
                </a:cxn>
                <a:cxn ang="0">
                  <a:pos x="176" y="14"/>
                </a:cxn>
                <a:cxn ang="0">
                  <a:pos x="197" y="27"/>
                </a:cxn>
                <a:cxn ang="0">
                  <a:pos x="213" y="44"/>
                </a:cxn>
                <a:cxn ang="0">
                  <a:pos x="227" y="64"/>
                </a:cxn>
                <a:cxn ang="0">
                  <a:pos x="236" y="86"/>
                </a:cxn>
                <a:cxn ang="0">
                  <a:pos x="240" y="108"/>
                </a:cxn>
                <a:cxn ang="0">
                  <a:pos x="240" y="131"/>
                </a:cxn>
                <a:cxn ang="0">
                  <a:pos x="236" y="154"/>
                </a:cxn>
                <a:cxn ang="0">
                  <a:pos x="227" y="175"/>
                </a:cxn>
                <a:cxn ang="0">
                  <a:pos x="213" y="195"/>
                </a:cxn>
              </a:cxnLst>
              <a:rect l="0" t="0" r="r" b="b"/>
              <a:pathLst>
                <a:path w="241" h="239">
                  <a:moveTo>
                    <a:pt x="206" y="204"/>
                  </a:moveTo>
                  <a:lnTo>
                    <a:pt x="197" y="213"/>
                  </a:lnTo>
                  <a:lnTo>
                    <a:pt x="187" y="220"/>
                  </a:lnTo>
                  <a:lnTo>
                    <a:pt x="176" y="226"/>
                  </a:lnTo>
                  <a:lnTo>
                    <a:pt x="166" y="231"/>
                  </a:lnTo>
                  <a:lnTo>
                    <a:pt x="154" y="235"/>
                  </a:lnTo>
                  <a:lnTo>
                    <a:pt x="143" y="237"/>
                  </a:lnTo>
                  <a:lnTo>
                    <a:pt x="132" y="239"/>
                  </a:lnTo>
                  <a:lnTo>
                    <a:pt x="120" y="239"/>
                  </a:lnTo>
                  <a:lnTo>
                    <a:pt x="109" y="239"/>
                  </a:lnTo>
                  <a:lnTo>
                    <a:pt x="98" y="237"/>
                  </a:lnTo>
                  <a:lnTo>
                    <a:pt x="86" y="235"/>
                  </a:lnTo>
                  <a:lnTo>
                    <a:pt x="75" y="231"/>
                  </a:lnTo>
                  <a:lnTo>
                    <a:pt x="65" y="226"/>
                  </a:lnTo>
                  <a:lnTo>
                    <a:pt x="54" y="220"/>
                  </a:lnTo>
                  <a:lnTo>
                    <a:pt x="45" y="213"/>
                  </a:lnTo>
                  <a:lnTo>
                    <a:pt x="36" y="204"/>
                  </a:lnTo>
                  <a:lnTo>
                    <a:pt x="27" y="195"/>
                  </a:lnTo>
                  <a:lnTo>
                    <a:pt x="20" y="186"/>
                  </a:lnTo>
                  <a:lnTo>
                    <a:pt x="14" y="175"/>
                  </a:lnTo>
                  <a:lnTo>
                    <a:pt x="9" y="165"/>
                  </a:lnTo>
                  <a:lnTo>
                    <a:pt x="5" y="154"/>
                  </a:lnTo>
                  <a:lnTo>
                    <a:pt x="3" y="142"/>
                  </a:lnTo>
                  <a:lnTo>
                    <a:pt x="0" y="131"/>
                  </a:lnTo>
                  <a:lnTo>
                    <a:pt x="0" y="120"/>
                  </a:lnTo>
                  <a:lnTo>
                    <a:pt x="0" y="108"/>
                  </a:lnTo>
                  <a:lnTo>
                    <a:pt x="3" y="97"/>
                  </a:lnTo>
                  <a:lnTo>
                    <a:pt x="5" y="86"/>
                  </a:lnTo>
                  <a:lnTo>
                    <a:pt x="9" y="74"/>
                  </a:lnTo>
                  <a:lnTo>
                    <a:pt x="14" y="64"/>
                  </a:lnTo>
                  <a:lnTo>
                    <a:pt x="20" y="54"/>
                  </a:lnTo>
                  <a:lnTo>
                    <a:pt x="27" y="44"/>
                  </a:lnTo>
                  <a:lnTo>
                    <a:pt x="36" y="35"/>
                  </a:lnTo>
                  <a:lnTo>
                    <a:pt x="45" y="27"/>
                  </a:lnTo>
                  <a:lnTo>
                    <a:pt x="54" y="20"/>
                  </a:lnTo>
                  <a:lnTo>
                    <a:pt x="65" y="14"/>
                  </a:lnTo>
                  <a:lnTo>
                    <a:pt x="75" y="8"/>
                  </a:lnTo>
                  <a:lnTo>
                    <a:pt x="86" y="4"/>
                  </a:lnTo>
                  <a:lnTo>
                    <a:pt x="98" y="2"/>
                  </a:lnTo>
                  <a:lnTo>
                    <a:pt x="109" y="0"/>
                  </a:lnTo>
                  <a:lnTo>
                    <a:pt x="120" y="0"/>
                  </a:lnTo>
                  <a:lnTo>
                    <a:pt x="132" y="0"/>
                  </a:lnTo>
                  <a:lnTo>
                    <a:pt x="143" y="2"/>
                  </a:lnTo>
                  <a:lnTo>
                    <a:pt x="154" y="4"/>
                  </a:lnTo>
                  <a:lnTo>
                    <a:pt x="166" y="8"/>
                  </a:lnTo>
                  <a:lnTo>
                    <a:pt x="176" y="14"/>
                  </a:lnTo>
                  <a:lnTo>
                    <a:pt x="187" y="20"/>
                  </a:lnTo>
                  <a:lnTo>
                    <a:pt x="197" y="27"/>
                  </a:lnTo>
                  <a:lnTo>
                    <a:pt x="206" y="35"/>
                  </a:lnTo>
                  <a:lnTo>
                    <a:pt x="213" y="44"/>
                  </a:lnTo>
                  <a:lnTo>
                    <a:pt x="221" y="54"/>
                  </a:lnTo>
                  <a:lnTo>
                    <a:pt x="227" y="64"/>
                  </a:lnTo>
                  <a:lnTo>
                    <a:pt x="232" y="74"/>
                  </a:lnTo>
                  <a:lnTo>
                    <a:pt x="236" y="86"/>
                  </a:lnTo>
                  <a:lnTo>
                    <a:pt x="238" y="97"/>
                  </a:lnTo>
                  <a:lnTo>
                    <a:pt x="240" y="108"/>
                  </a:lnTo>
                  <a:lnTo>
                    <a:pt x="241" y="120"/>
                  </a:lnTo>
                  <a:lnTo>
                    <a:pt x="240" y="131"/>
                  </a:lnTo>
                  <a:lnTo>
                    <a:pt x="238" y="142"/>
                  </a:lnTo>
                  <a:lnTo>
                    <a:pt x="236" y="154"/>
                  </a:lnTo>
                  <a:lnTo>
                    <a:pt x="232" y="165"/>
                  </a:lnTo>
                  <a:lnTo>
                    <a:pt x="227" y="175"/>
                  </a:lnTo>
                  <a:lnTo>
                    <a:pt x="221" y="186"/>
                  </a:lnTo>
                  <a:lnTo>
                    <a:pt x="213" y="195"/>
                  </a:lnTo>
                  <a:lnTo>
                    <a:pt x="206" y="204"/>
                  </a:lnTo>
                  <a:close/>
                </a:path>
              </a:pathLst>
            </a:custGeom>
            <a:solidFill>
              <a:srgbClr val="FFFFFF"/>
            </a:solidFill>
            <a:ln w="9525">
              <a:noFill/>
              <a:round/>
              <a:headEnd/>
              <a:tailEnd/>
            </a:ln>
          </p:spPr>
          <p:txBody>
            <a:bodyPr/>
            <a:lstStyle/>
            <a:p>
              <a:endParaRPr lang="en-US"/>
            </a:p>
          </p:txBody>
        </p:sp>
        <p:sp>
          <p:nvSpPr>
            <p:cNvPr id="408623" name="Freeform 47"/>
            <p:cNvSpPr>
              <a:spLocks/>
            </p:cNvSpPr>
            <p:nvPr userDrawn="1"/>
          </p:nvSpPr>
          <p:spPr bwMode="auto">
            <a:xfrm>
              <a:off x="2922" y="4091"/>
              <a:ext cx="13" cy="14"/>
            </a:xfrm>
            <a:custGeom>
              <a:avLst/>
              <a:gdLst/>
              <a:ahLst/>
              <a:cxnLst>
                <a:cxn ang="0">
                  <a:pos x="135" y="146"/>
                </a:cxn>
                <a:cxn ang="0">
                  <a:pos x="122" y="156"/>
                </a:cxn>
                <a:cxn ang="0">
                  <a:pos x="106" y="162"/>
                </a:cxn>
                <a:cxn ang="0">
                  <a:pos x="91" y="165"/>
                </a:cxn>
                <a:cxn ang="0">
                  <a:pos x="74" y="165"/>
                </a:cxn>
                <a:cxn ang="0">
                  <a:pos x="58" y="162"/>
                </a:cxn>
                <a:cxn ang="0">
                  <a:pos x="44" y="156"/>
                </a:cxn>
                <a:cxn ang="0">
                  <a:pos x="30" y="146"/>
                </a:cxn>
                <a:cxn ang="0">
                  <a:pos x="18" y="135"/>
                </a:cxn>
                <a:cxn ang="0">
                  <a:pos x="9" y="122"/>
                </a:cxn>
                <a:cxn ang="0">
                  <a:pos x="3" y="106"/>
                </a:cxn>
                <a:cxn ang="0">
                  <a:pos x="0" y="91"/>
                </a:cxn>
                <a:cxn ang="0">
                  <a:pos x="0" y="74"/>
                </a:cxn>
                <a:cxn ang="0">
                  <a:pos x="3" y="59"/>
                </a:cxn>
                <a:cxn ang="0">
                  <a:pos x="9" y="44"/>
                </a:cxn>
                <a:cxn ang="0">
                  <a:pos x="18" y="30"/>
                </a:cxn>
                <a:cxn ang="0">
                  <a:pos x="30" y="18"/>
                </a:cxn>
                <a:cxn ang="0">
                  <a:pos x="44" y="9"/>
                </a:cxn>
                <a:cxn ang="0">
                  <a:pos x="58" y="3"/>
                </a:cxn>
                <a:cxn ang="0">
                  <a:pos x="74" y="0"/>
                </a:cxn>
                <a:cxn ang="0">
                  <a:pos x="91" y="0"/>
                </a:cxn>
                <a:cxn ang="0">
                  <a:pos x="106" y="3"/>
                </a:cxn>
                <a:cxn ang="0">
                  <a:pos x="122" y="9"/>
                </a:cxn>
                <a:cxn ang="0">
                  <a:pos x="135" y="18"/>
                </a:cxn>
                <a:cxn ang="0">
                  <a:pos x="146" y="30"/>
                </a:cxn>
                <a:cxn ang="0">
                  <a:pos x="156" y="44"/>
                </a:cxn>
                <a:cxn ang="0">
                  <a:pos x="162" y="59"/>
                </a:cxn>
                <a:cxn ang="0">
                  <a:pos x="165" y="74"/>
                </a:cxn>
                <a:cxn ang="0">
                  <a:pos x="165" y="91"/>
                </a:cxn>
                <a:cxn ang="0">
                  <a:pos x="162" y="106"/>
                </a:cxn>
                <a:cxn ang="0">
                  <a:pos x="156" y="122"/>
                </a:cxn>
                <a:cxn ang="0">
                  <a:pos x="146" y="135"/>
                </a:cxn>
              </a:cxnLst>
              <a:rect l="0" t="0" r="r" b="b"/>
              <a:pathLst>
                <a:path w="165" h="165">
                  <a:moveTo>
                    <a:pt x="141" y="141"/>
                  </a:moveTo>
                  <a:lnTo>
                    <a:pt x="135" y="146"/>
                  </a:lnTo>
                  <a:lnTo>
                    <a:pt x="128" y="151"/>
                  </a:lnTo>
                  <a:lnTo>
                    <a:pt x="122" y="156"/>
                  </a:lnTo>
                  <a:lnTo>
                    <a:pt x="113" y="160"/>
                  </a:lnTo>
                  <a:lnTo>
                    <a:pt x="106" y="162"/>
                  </a:lnTo>
                  <a:lnTo>
                    <a:pt x="98" y="164"/>
                  </a:lnTo>
                  <a:lnTo>
                    <a:pt x="91" y="165"/>
                  </a:lnTo>
                  <a:lnTo>
                    <a:pt x="82" y="165"/>
                  </a:lnTo>
                  <a:lnTo>
                    <a:pt x="74" y="165"/>
                  </a:lnTo>
                  <a:lnTo>
                    <a:pt x="67" y="164"/>
                  </a:lnTo>
                  <a:lnTo>
                    <a:pt x="58" y="162"/>
                  </a:lnTo>
                  <a:lnTo>
                    <a:pt x="51" y="160"/>
                  </a:lnTo>
                  <a:lnTo>
                    <a:pt x="44" y="156"/>
                  </a:lnTo>
                  <a:lnTo>
                    <a:pt x="37" y="151"/>
                  </a:lnTo>
                  <a:lnTo>
                    <a:pt x="30" y="146"/>
                  </a:lnTo>
                  <a:lnTo>
                    <a:pt x="23" y="141"/>
                  </a:lnTo>
                  <a:lnTo>
                    <a:pt x="18" y="135"/>
                  </a:lnTo>
                  <a:lnTo>
                    <a:pt x="13" y="128"/>
                  </a:lnTo>
                  <a:lnTo>
                    <a:pt x="9" y="122"/>
                  </a:lnTo>
                  <a:lnTo>
                    <a:pt x="6" y="113"/>
                  </a:lnTo>
                  <a:lnTo>
                    <a:pt x="3" y="106"/>
                  </a:lnTo>
                  <a:lnTo>
                    <a:pt x="1" y="98"/>
                  </a:lnTo>
                  <a:lnTo>
                    <a:pt x="0" y="91"/>
                  </a:lnTo>
                  <a:lnTo>
                    <a:pt x="0" y="82"/>
                  </a:lnTo>
                  <a:lnTo>
                    <a:pt x="0" y="74"/>
                  </a:lnTo>
                  <a:lnTo>
                    <a:pt x="1" y="67"/>
                  </a:lnTo>
                  <a:lnTo>
                    <a:pt x="3" y="59"/>
                  </a:lnTo>
                  <a:lnTo>
                    <a:pt x="6" y="51"/>
                  </a:lnTo>
                  <a:lnTo>
                    <a:pt x="9" y="44"/>
                  </a:lnTo>
                  <a:lnTo>
                    <a:pt x="13" y="37"/>
                  </a:lnTo>
                  <a:lnTo>
                    <a:pt x="18" y="30"/>
                  </a:lnTo>
                  <a:lnTo>
                    <a:pt x="23" y="24"/>
                  </a:lnTo>
                  <a:lnTo>
                    <a:pt x="30" y="18"/>
                  </a:lnTo>
                  <a:lnTo>
                    <a:pt x="37" y="13"/>
                  </a:lnTo>
                  <a:lnTo>
                    <a:pt x="44" y="9"/>
                  </a:lnTo>
                  <a:lnTo>
                    <a:pt x="51" y="6"/>
                  </a:lnTo>
                  <a:lnTo>
                    <a:pt x="58" y="3"/>
                  </a:lnTo>
                  <a:lnTo>
                    <a:pt x="67" y="1"/>
                  </a:lnTo>
                  <a:lnTo>
                    <a:pt x="74" y="0"/>
                  </a:lnTo>
                  <a:lnTo>
                    <a:pt x="82" y="0"/>
                  </a:lnTo>
                  <a:lnTo>
                    <a:pt x="91" y="0"/>
                  </a:lnTo>
                  <a:lnTo>
                    <a:pt x="98" y="1"/>
                  </a:lnTo>
                  <a:lnTo>
                    <a:pt x="106" y="3"/>
                  </a:lnTo>
                  <a:lnTo>
                    <a:pt x="113" y="6"/>
                  </a:lnTo>
                  <a:lnTo>
                    <a:pt x="122" y="9"/>
                  </a:lnTo>
                  <a:lnTo>
                    <a:pt x="128" y="13"/>
                  </a:lnTo>
                  <a:lnTo>
                    <a:pt x="135" y="18"/>
                  </a:lnTo>
                  <a:lnTo>
                    <a:pt x="141" y="24"/>
                  </a:lnTo>
                  <a:lnTo>
                    <a:pt x="146" y="30"/>
                  </a:lnTo>
                  <a:lnTo>
                    <a:pt x="151" y="37"/>
                  </a:lnTo>
                  <a:lnTo>
                    <a:pt x="156" y="44"/>
                  </a:lnTo>
                  <a:lnTo>
                    <a:pt x="160" y="51"/>
                  </a:lnTo>
                  <a:lnTo>
                    <a:pt x="162" y="59"/>
                  </a:lnTo>
                  <a:lnTo>
                    <a:pt x="164" y="67"/>
                  </a:lnTo>
                  <a:lnTo>
                    <a:pt x="165" y="74"/>
                  </a:lnTo>
                  <a:lnTo>
                    <a:pt x="165" y="82"/>
                  </a:lnTo>
                  <a:lnTo>
                    <a:pt x="165" y="91"/>
                  </a:lnTo>
                  <a:lnTo>
                    <a:pt x="164" y="98"/>
                  </a:lnTo>
                  <a:lnTo>
                    <a:pt x="162" y="106"/>
                  </a:lnTo>
                  <a:lnTo>
                    <a:pt x="160" y="113"/>
                  </a:lnTo>
                  <a:lnTo>
                    <a:pt x="156" y="122"/>
                  </a:lnTo>
                  <a:lnTo>
                    <a:pt x="151" y="128"/>
                  </a:lnTo>
                  <a:lnTo>
                    <a:pt x="146" y="135"/>
                  </a:lnTo>
                  <a:lnTo>
                    <a:pt x="141" y="141"/>
                  </a:lnTo>
                  <a:close/>
                </a:path>
              </a:pathLst>
            </a:custGeom>
            <a:solidFill>
              <a:srgbClr val="FFFFFF"/>
            </a:solidFill>
            <a:ln w="9525">
              <a:noFill/>
              <a:round/>
              <a:headEnd/>
              <a:tailEnd/>
            </a:ln>
          </p:spPr>
          <p:txBody>
            <a:bodyPr/>
            <a:lstStyle/>
            <a:p>
              <a:endParaRPr lang="en-US"/>
            </a:p>
          </p:txBody>
        </p:sp>
        <p:sp>
          <p:nvSpPr>
            <p:cNvPr id="408624" name="Freeform 48"/>
            <p:cNvSpPr>
              <a:spLocks/>
            </p:cNvSpPr>
            <p:nvPr userDrawn="1"/>
          </p:nvSpPr>
          <p:spPr bwMode="auto">
            <a:xfrm>
              <a:off x="2940" y="4077"/>
              <a:ext cx="10" cy="9"/>
            </a:xfrm>
            <a:custGeom>
              <a:avLst/>
              <a:gdLst/>
              <a:ahLst/>
              <a:cxnLst>
                <a:cxn ang="0">
                  <a:pos x="94" y="95"/>
                </a:cxn>
                <a:cxn ang="0">
                  <a:pos x="90" y="99"/>
                </a:cxn>
                <a:cxn ang="0">
                  <a:pos x="86" y="102"/>
                </a:cxn>
                <a:cxn ang="0">
                  <a:pos x="80" y="104"/>
                </a:cxn>
                <a:cxn ang="0">
                  <a:pos x="75" y="107"/>
                </a:cxn>
                <a:cxn ang="0">
                  <a:pos x="65" y="110"/>
                </a:cxn>
                <a:cxn ang="0">
                  <a:pos x="55" y="110"/>
                </a:cxn>
                <a:cxn ang="0">
                  <a:pos x="49" y="110"/>
                </a:cxn>
                <a:cxn ang="0">
                  <a:pos x="44" y="110"/>
                </a:cxn>
                <a:cxn ang="0">
                  <a:pos x="39" y="108"/>
                </a:cxn>
                <a:cxn ang="0">
                  <a:pos x="34" y="107"/>
                </a:cxn>
                <a:cxn ang="0">
                  <a:pos x="29" y="104"/>
                </a:cxn>
                <a:cxn ang="0">
                  <a:pos x="25" y="102"/>
                </a:cxn>
                <a:cxn ang="0">
                  <a:pos x="20" y="99"/>
                </a:cxn>
                <a:cxn ang="0">
                  <a:pos x="15" y="95"/>
                </a:cxn>
                <a:cxn ang="0">
                  <a:pos x="12" y="90"/>
                </a:cxn>
                <a:cxn ang="0">
                  <a:pos x="8" y="86"/>
                </a:cxn>
                <a:cxn ang="0">
                  <a:pos x="6" y="81"/>
                </a:cxn>
                <a:cxn ang="0">
                  <a:pos x="4" y="76"/>
                </a:cxn>
                <a:cxn ang="0">
                  <a:pos x="2" y="71"/>
                </a:cxn>
                <a:cxn ang="0">
                  <a:pos x="1" y="66"/>
                </a:cxn>
                <a:cxn ang="0">
                  <a:pos x="0" y="61"/>
                </a:cxn>
                <a:cxn ang="0">
                  <a:pos x="0" y="55"/>
                </a:cxn>
                <a:cxn ang="0">
                  <a:pos x="0" y="50"/>
                </a:cxn>
                <a:cxn ang="0">
                  <a:pos x="1" y="45"/>
                </a:cxn>
                <a:cxn ang="0">
                  <a:pos x="2" y="40"/>
                </a:cxn>
                <a:cxn ang="0">
                  <a:pos x="4" y="35"/>
                </a:cxn>
                <a:cxn ang="0">
                  <a:pos x="6" y="30"/>
                </a:cxn>
                <a:cxn ang="0">
                  <a:pos x="8" y="25"/>
                </a:cxn>
                <a:cxn ang="0">
                  <a:pos x="12" y="20"/>
                </a:cxn>
                <a:cxn ang="0">
                  <a:pos x="15" y="16"/>
                </a:cxn>
                <a:cxn ang="0">
                  <a:pos x="20" y="13"/>
                </a:cxn>
                <a:cxn ang="0">
                  <a:pos x="25" y="9"/>
                </a:cxn>
                <a:cxn ang="0">
                  <a:pos x="29" y="7"/>
                </a:cxn>
                <a:cxn ang="0">
                  <a:pos x="34" y="4"/>
                </a:cxn>
                <a:cxn ang="0">
                  <a:pos x="44" y="1"/>
                </a:cxn>
                <a:cxn ang="0">
                  <a:pos x="55" y="0"/>
                </a:cxn>
                <a:cxn ang="0">
                  <a:pos x="65" y="1"/>
                </a:cxn>
                <a:cxn ang="0">
                  <a:pos x="75" y="4"/>
                </a:cxn>
                <a:cxn ang="0">
                  <a:pos x="80" y="7"/>
                </a:cxn>
                <a:cxn ang="0">
                  <a:pos x="86" y="9"/>
                </a:cxn>
                <a:cxn ang="0">
                  <a:pos x="90" y="13"/>
                </a:cxn>
                <a:cxn ang="0">
                  <a:pos x="94" y="16"/>
                </a:cxn>
                <a:cxn ang="0">
                  <a:pos x="98" y="20"/>
                </a:cxn>
                <a:cxn ang="0">
                  <a:pos x="101" y="25"/>
                </a:cxn>
                <a:cxn ang="0">
                  <a:pos x="104" y="30"/>
                </a:cxn>
                <a:cxn ang="0">
                  <a:pos x="106" y="35"/>
                </a:cxn>
                <a:cxn ang="0">
                  <a:pos x="109" y="45"/>
                </a:cxn>
                <a:cxn ang="0">
                  <a:pos x="110" y="55"/>
                </a:cxn>
                <a:cxn ang="0">
                  <a:pos x="109" y="66"/>
                </a:cxn>
                <a:cxn ang="0">
                  <a:pos x="106" y="76"/>
                </a:cxn>
                <a:cxn ang="0">
                  <a:pos x="104" y="81"/>
                </a:cxn>
                <a:cxn ang="0">
                  <a:pos x="101" y="86"/>
                </a:cxn>
                <a:cxn ang="0">
                  <a:pos x="98" y="90"/>
                </a:cxn>
                <a:cxn ang="0">
                  <a:pos x="94" y="95"/>
                </a:cxn>
              </a:cxnLst>
              <a:rect l="0" t="0" r="r" b="b"/>
              <a:pathLst>
                <a:path w="110" h="110">
                  <a:moveTo>
                    <a:pt x="94" y="95"/>
                  </a:moveTo>
                  <a:lnTo>
                    <a:pt x="90" y="99"/>
                  </a:lnTo>
                  <a:lnTo>
                    <a:pt x="86" y="102"/>
                  </a:lnTo>
                  <a:lnTo>
                    <a:pt x="80" y="104"/>
                  </a:lnTo>
                  <a:lnTo>
                    <a:pt x="75" y="107"/>
                  </a:lnTo>
                  <a:lnTo>
                    <a:pt x="65" y="110"/>
                  </a:lnTo>
                  <a:lnTo>
                    <a:pt x="55" y="110"/>
                  </a:lnTo>
                  <a:lnTo>
                    <a:pt x="49" y="110"/>
                  </a:lnTo>
                  <a:lnTo>
                    <a:pt x="44" y="110"/>
                  </a:lnTo>
                  <a:lnTo>
                    <a:pt x="39" y="108"/>
                  </a:lnTo>
                  <a:lnTo>
                    <a:pt x="34" y="107"/>
                  </a:lnTo>
                  <a:lnTo>
                    <a:pt x="29" y="104"/>
                  </a:lnTo>
                  <a:lnTo>
                    <a:pt x="25" y="102"/>
                  </a:lnTo>
                  <a:lnTo>
                    <a:pt x="20" y="99"/>
                  </a:lnTo>
                  <a:lnTo>
                    <a:pt x="15" y="95"/>
                  </a:lnTo>
                  <a:lnTo>
                    <a:pt x="12" y="90"/>
                  </a:lnTo>
                  <a:lnTo>
                    <a:pt x="8" y="86"/>
                  </a:lnTo>
                  <a:lnTo>
                    <a:pt x="6" y="81"/>
                  </a:lnTo>
                  <a:lnTo>
                    <a:pt x="4" y="76"/>
                  </a:lnTo>
                  <a:lnTo>
                    <a:pt x="2" y="71"/>
                  </a:lnTo>
                  <a:lnTo>
                    <a:pt x="1" y="66"/>
                  </a:lnTo>
                  <a:lnTo>
                    <a:pt x="0" y="61"/>
                  </a:lnTo>
                  <a:lnTo>
                    <a:pt x="0" y="55"/>
                  </a:lnTo>
                  <a:lnTo>
                    <a:pt x="0" y="50"/>
                  </a:lnTo>
                  <a:lnTo>
                    <a:pt x="1" y="45"/>
                  </a:lnTo>
                  <a:lnTo>
                    <a:pt x="2" y="40"/>
                  </a:lnTo>
                  <a:lnTo>
                    <a:pt x="4" y="35"/>
                  </a:lnTo>
                  <a:lnTo>
                    <a:pt x="6" y="30"/>
                  </a:lnTo>
                  <a:lnTo>
                    <a:pt x="8" y="25"/>
                  </a:lnTo>
                  <a:lnTo>
                    <a:pt x="12" y="20"/>
                  </a:lnTo>
                  <a:lnTo>
                    <a:pt x="15" y="16"/>
                  </a:lnTo>
                  <a:lnTo>
                    <a:pt x="20" y="13"/>
                  </a:lnTo>
                  <a:lnTo>
                    <a:pt x="25" y="9"/>
                  </a:lnTo>
                  <a:lnTo>
                    <a:pt x="29" y="7"/>
                  </a:lnTo>
                  <a:lnTo>
                    <a:pt x="34" y="4"/>
                  </a:lnTo>
                  <a:lnTo>
                    <a:pt x="44" y="1"/>
                  </a:lnTo>
                  <a:lnTo>
                    <a:pt x="55" y="0"/>
                  </a:lnTo>
                  <a:lnTo>
                    <a:pt x="65" y="1"/>
                  </a:lnTo>
                  <a:lnTo>
                    <a:pt x="75" y="4"/>
                  </a:lnTo>
                  <a:lnTo>
                    <a:pt x="80" y="7"/>
                  </a:lnTo>
                  <a:lnTo>
                    <a:pt x="86" y="9"/>
                  </a:lnTo>
                  <a:lnTo>
                    <a:pt x="90" y="13"/>
                  </a:lnTo>
                  <a:lnTo>
                    <a:pt x="94" y="16"/>
                  </a:lnTo>
                  <a:lnTo>
                    <a:pt x="98" y="20"/>
                  </a:lnTo>
                  <a:lnTo>
                    <a:pt x="101" y="25"/>
                  </a:lnTo>
                  <a:lnTo>
                    <a:pt x="104" y="30"/>
                  </a:lnTo>
                  <a:lnTo>
                    <a:pt x="106" y="35"/>
                  </a:lnTo>
                  <a:lnTo>
                    <a:pt x="109" y="45"/>
                  </a:lnTo>
                  <a:lnTo>
                    <a:pt x="110" y="55"/>
                  </a:lnTo>
                  <a:lnTo>
                    <a:pt x="109" y="66"/>
                  </a:lnTo>
                  <a:lnTo>
                    <a:pt x="106" y="76"/>
                  </a:lnTo>
                  <a:lnTo>
                    <a:pt x="104" y="81"/>
                  </a:lnTo>
                  <a:lnTo>
                    <a:pt x="101" y="86"/>
                  </a:lnTo>
                  <a:lnTo>
                    <a:pt x="98" y="90"/>
                  </a:lnTo>
                  <a:lnTo>
                    <a:pt x="94" y="95"/>
                  </a:lnTo>
                  <a:close/>
                </a:path>
              </a:pathLst>
            </a:custGeom>
            <a:solidFill>
              <a:srgbClr val="FFFFFF"/>
            </a:solidFill>
            <a:ln w="9525">
              <a:noFill/>
              <a:round/>
              <a:headEnd/>
              <a:tailEnd/>
            </a:ln>
          </p:spPr>
          <p:txBody>
            <a:bodyPr/>
            <a:lstStyle/>
            <a:p>
              <a:endParaRPr lang="en-US"/>
            </a:p>
          </p:txBody>
        </p:sp>
        <p:sp>
          <p:nvSpPr>
            <p:cNvPr id="408625" name="Freeform 49"/>
            <p:cNvSpPr>
              <a:spLocks/>
            </p:cNvSpPr>
            <p:nvPr userDrawn="1"/>
          </p:nvSpPr>
          <p:spPr bwMode="auto">
            <a:xfrm>
              <a:off x="2957" y="4064"/>
              <a:ext cx="5" cy="6"/>
            </a:xfrm>
            <a:custGeom>
              <a:avLst/>
              <a:gdLst/>
              <a:ahLst/>
              <a:cxnLst>
                <a:cxn ang="0">
                  <a:pos x="59" y="59"/>
                </a:cxn>
                <a:cxn ang="0">
                  <a:pos x="53" y="63"/>
                </a:cxn>
                <a:cxn ang="0">
                  <a:pos x="48" y="66"/>
                </a:cxn>
                <a:cxn ang="0">
                  <a:pos x="40" y="68"/>
                </a:cxn>
                <a:cxn ang="0">
                  <a:pos x="34" y="68"/>
                </a:cxn>
                <a:cxn ang="0">
                  <a:pos x="28" y="68"/>
                </a:cxn>
                <a:cxn ang="0">
                  <a:pos x="22" y="66"/>
                </a:cxn>
                <a:cxn ang="0">
                  <a:pos x="16" y="63"/>
                </a:cxn>
                <a:cxn ang="0">
                  <a:pos x="11" y="59"/>
                </a:cxn>
                <a:cxn ang="0">
                  <a:pos x="5" y="54"/>
                </a:cxn>
                <a:cxn ang="0">
                  <a:pos x="2" y="47"/>
                </a:cxn>
                <a:cxn ang="0">
                  <a:pos x="0" y="41"/>
                </a:cxn>
                <a:cxn ang="0">
                  <a:pos x="0" y="34"/>
                </a:cxn>
                <a:cxn ang="0">
                  <a:pos x="0" y="28"/>
                </a:cxn>
                <a:cxn ang="0">
                  <a:pos x="2" y="22"/>
                </a:cxn>
                <a:cxn ang="0">
                  <a:pos x="5" y="15"/>
                </a:cxn>
                <a:cxn ang="0">
                  <a:pos x="11" y="10"/>
                </a:cxn>
                <a:cxn ang="0">
                  <a:pos x="16" y="5"/>
                </a:cxn>
                <a:cxn ang="0">
                  <a:pos x="22" y="2"/>
                </a:cxn>
                <a:cxn ang="0">
                  <a:pos x="28" y="0"/>
                </a:cxn>
                <a:cxn ang="0">
                  <a:pos x="34" y="0"/>
                </a:cxn>
                <a:cxn ang="0">
                  <a:pos x="40" y="0"/>
                </a:cxn>
                <a:cxn ang="0">
                  <a:pos x="48" y="2"/>
                </a:cxn>
                <a:cxn ang="0">
                  <a:pos x="53" y="5"/>
                </a:cxn>
                <a:cxn ang="0">
                  <a:pos x="59" y="10"/>
                </a:cxn>
                <a:cxn ang="0">
                  <a:pos x="63" y="15"/>
                </a:cxn>
                <a:cxn ang="0">
                  <a:pos x="66" y="22"/>
                </a:cxn>
                <a:cxn ang="0">
                  <a:pos x="68" y="28"/>
                </a:cxn>
                <a:cxn ang="0">
                  <a:pos x="69" y="34"/>
                </a:cxn>
                <a:cxn ang="0">
                  <a:pos x="68" y="41"/>
                </a:cxn>
                <a:cxn ang="0">
                  <a:pos x="66" y="47"/>
                </a:cxn>
                <a:cxn ang="0">
                  <a:pos x="63" y="54"/>
                </a:cxn>
                <a:cxn ang="0">
                  <a:pos x="59" y="59"/>
                </a:cxn>
              </a:cxnLst>
              <a:rect l="0" t="0" r="r" b="b"/>
              <a:pathLst>
                <a:path w="69" h="68">
                  <a:moveTo>
                    <a:pt x="59" y="59"/>
                  </a:moveTo>
                  <a:lnTo>
                    <a:pt x="53" y="63"/>
                  </a:lnTo>
                  <a:lnTo>
                    <a:pt x="48" y="66"/>
                  </a:lnTo>
                  <a:lnTo>
                    <a:pt x="40" y="68"/>
                  </a:lnTo>
                  <a:lnTo>
                    <a:pt x="34" y="68"/>
                  </a:lnTo>
                  <a:lnTo>
                    <a:pt x="28" y="68"/>
                  </a:lnTo>
                  <a:lnTo>
                    <a:pt x="22" y="66"/>
                  </a:lnTo>
                  <a:lnTo>
                    <a:pt x="16" y="63"/>
                  </a:lnTo>
                  <a:lnTo>
                    <a:pt x="11" y="59"/>
                  </a:lnTo>
                  <a:lnTo>
                    <a:pt x="5" y="54"/>
                  </a:lnTo>
                  <a:lnTo>
                    <a:pt x="2" y="47"/>
                  </a:lnTo>
                  <a:lnTo>
                    <a:pt x="0" y="41"/>
                  </a:lnTo>
                  <a:lnTo>
                    <a:pt x="0" y="34"/>
                  </a:lnTo>
                  <a:lnTo>
                    <a:pt x="0" y="28"/>
                  </a:lnTo>
                  <a:lnTo>
                    <a:pt x="2" y="22"/>
                  </a:lnTo>
                  <a:lnTo>
                    <a:pt x="5" y="15"/>
                  </a:lnTo>
                  <a:lnTo>
                    <a:pt x="11" y="10"/>
                  </a:lnTo>
                  <a:lnTo>
                    <a:pt x="16" y="5"/>
                  </a:lnTo>
                  <a:lnTo>
                    <a:pt x="22" y="2"/>
                  </a:lnTo>
                  <a:lnTo>
                    <a:pt x="28" y="0"/>
                  </a:lnTo>
                  <a:lnTo>
                    <a:pt x="34" y="0"/>
                  </a:lnTo>
                  <a:lnTo>
                    <a:pt x="40" y="0"/>
                  </a:lnTo>
                  <a:lnTo>
                    <a:pt x="48" y="2"/>
                  </a:lnTo>
                  <a:lnTo>
                    <a:pt x="53" y="5"/>
                  </a:lnTo>
                  <a:lnTo>
                    <a:pt x="59" y="10"/>
                  </a:lnTo>
                  <a:lnTo>
                    <a:pt x="63" y="15"/>
                  </a:lnTo>
                  <a:lnTo>
                    <a:pt x="66" y="22"/>
                  </a:lnTo>
                  <a:lnTo>
                    <a:pt x="68" y="28"/>
                  </a:lnTo>
                  <a:lnTo>
                    <a:pt x="69" y="34"/>
                  </a:lnTo>
                  <a:lnTo>
                    <a:pt x="68" y="41"/>
                  </a:lnTo>
                  <a:lnTo>
                    <a:pt x="66" y="47"/>
                  </a:lnTo>
                  <a:lnTo>
                    <a:pt x="63" y="54"/>
                  </a:lnTo>
                  <a:lnTo>
                    <a:pt x="59" y="59"/>
                  </a:lnTo>
                  <a:close/>
                </a:path>
              </a:pathLst>
            </a:custGeom>
            <a:solidFill>
              <a:srgbClr val="FFFFFF"/>
            </a:solidFill>
            <a:ln w="9525">
              <a:noFill/>
              <a:round/>
              <a:headEnd/>
              <a:tailEnd/>
            </a:ln>
          </p:spPr>
          <p:txBody>
            <a:bodyPr/>
            <a:lstStyle/>
            <a:p>
              <a:endParaRPr lang="en-US"/>
            </a:p>
          </p:txBody>
        </p:sp>
        <p:sp>
          <p:nvSpPr>
            <p:cNvPr id="408626" name="Freeform 50"/>
            <p:cNvSpPr>
              <a:spLocks/>
            </p:cNvSpPr>
            <p:nvPr userDrawn="1"/>
          </p:nvSpPr>
          <p:spPr bwMode="auto">
            <a:xfrm>
              <a:off x="2898" y="4159"/>
              <a:ext cx="20" cy="20"/>
            </a:xfrm>
            <a:custGeom>
              <a:avLst/>
              <a:gdLst/>
              <a:ahLst/>
              <a:cxnLst>
                <a:cxn ang="0">
                  <a:pos x="27" y="196"/>
                </a:cxn>
                <a:cxn ang="0">
                  <a:pos x="15" y="176"/>
                </a:cxn>
                <a:cxn ang="0">
                  <a:pos x="6" y="154"/>
                </a:cxn>
                <a:cxn ang="0">
                  <a:pos x="2" y="132"/>
                </a:cxn>
                <a:cxn ang="0">
                  <a:pos x="2" y="109"/>
                </a:cxn>
                <a:cxn ang="0">
                  <a:pos x="6" y="86"/>
                </a:cxn>
                <a:cxn ang="0">
                  <a:pos x="15" y="65"/>
                </a:cxn>
                <a:cxn ang="0">
                  <a:pos x="27" y="44"/>
                </a:cxn>
                <a:cxn ang="0">
                  <a:pos x="45" y="26"/>
                </a:cxn>
                <a:cxn ang="0">
                  <a:pos x="65" y="14"/>
                </a:cxn>
                <a:cxn ang="0">
                  <a:pos x="86" y="5"/>
                </a:cxn>
                <a:cxn ang="0">
                  <a:pos x="109" y="1"/>
                </a:cxn>
                <a:cxn ang="0">
                  <a:pos x="133" y="1"/>
                </a:cxn>
                <a:cxn ang="0">
                  <a:pos x="156" y="5"/>
                </a:cxn>
                <a:cxn ang="0">
                  <a:pos x="177" y="14"/>
                </a:cxn>
                <a:cxn ang="0">
                  <a:pos x="197" y="26"/>
                </a:cxn>
                <a:cxn ang="0">
                  <a:pos x="214" y="44"/>
                </a:cxn>
                <a:cxn ang="0">
                  <a:pos x="228" y="65"/>
                </a:cxn>
                <a:cxn ang="0">
                  <a:pos x="236" y="86"/>
                </a:cxn>
                <a:cxn ang="0">
                  <a:pos x="241" y="109"/>
                </a:cxn>
                <a:cxn ang="0">
                  <a:pos x="241" y="132"/>
                </a:cxn>
                <a:cxn ang="0">
                  <a:pos x="236" y="154"/>
                </a:cxn>
                <a:cxn ang="0">
                  <a:pos x="228" y="176"/>
                </a:cxn>
                <a:cxn ang="0">
                  <a:pos x="214" y="196"/>
                </a:cxn>
                <a:cxn ang="0">
                  <a:pos x="197" y="213"/>
                </a:cxn>
                <a:cxn ang="0">
                  <a:pos x="177" y="227"/>
                </a:cxn>
                <a:cxn ang="0">
                  <a:pos x="156" y="235"/>
                </a:cxn>
                <a:cxn ang="0">
                  <a:pos x="133" y="240"/>
                </a:cxn>
                <a:cxn ang="0">
                  <a:pos x="109" y="240"/>
                </a:cxn>
                <a:cxn ang="0">
                  <a:pos x="86" y="235"/>
                </a:cxn>
                <a:cxn ang="0">
                  <a:pos x="65" y="227"/>
                </a:cxn>
                <a:cxn ang="0">
                  <a:pos x="45" y="213"/>
                </a:cxn>
              </a:cxnLst>
              <a:rect l="0" t="0" r="r" b="b"/>
              <a:pathLst>
                <a:path w="241" h="240">
                  <a:moveTo>
                    <a:pt x="36" y="205"/>
                  </a:moveTo>
                  <a:lnTo>
                    <a:pt x="27" y="196"/>
                  </a:lnTo>
                  <a:lnTo>
                    <a:pt x="20" y="186"/>
                  </a:lnTo>
                  <a:lnTo>
                    <a:pt x="15" y="176"/>
                  </a:lnTo>
                  <a:lnTo>
                    <a:pt x="10" y="166"/>
                  </a:lnTo>
                  <a:lnTo>
                    <a:pt x="6" y="154"/>
                  </a:lnTo>
                  <a:lnTo>
                    <a:pt x="3" y="143"/>
                  </a:lnTo>
                  <a:lnTo>
                    <a:pt x="2" y="132"/>
                  </a:lnTo>
                  <a:lnTo>
                    <a:pt x="0" y="120"/>
                  </a:lnTo>
                  <a:lnTo>
                    <a:pt x="2" y="109"/>
                  </a:lnTo>
                  <a:lnTo>
                    <a:pt x="3" y="98"/>
                  </a:lnTo>
                  <a:lnTo>
                    <a:pt x="6" y="86"/>
                  </a:lnTo>
                  <a:lnTo>
                    <a:pt x="10" y="75"/>
                  </a:lnTo>
                  <a:lnTo>
                    <a:pt x="15" y="65"/>
                  </a:lnTo>
                  <a:lnTo>
                    <a:pt x="20" y="54"/>
                  </a:lnTo>
                  <a:lnTo>
                    <a:pt x="27" y="44"/>
                  </a:lnTo>
                  <a:lnTo>
                    <a:pt x="36" y="35"/>
                  </a:lnTo>
                  <a:lnTo>
                    <a:pt x="45" y="26"/>
                  </a:lnTo>
                  <a:lnTo>
                    <a:pt x="55" y="20"/>
                  </a:lnTo>
                  <a:lnTo>
                    <a:pt x="65" y="14"/>
                  </a:lnTo>
                  <a:lnTo>
                    <a:pt x="76" y="9"/>
                  </a:lnTo>
                  <a:lnTo>
                    <a:pt x="86" y="5"/>
                  </a:lnTo>
                  <a:lnTo>
                    <a:pt x="98" y="2"/>
                  </a:lnTo>
                  <a:lnTo>
                    <a:pt x="109" y="1"/>
                  </a:lnTo>
                  <a:lnTo>
                    <a:pt x="121" y="0"/>
                  </a:lnTo>
                  <a:lnTo>
                    <a:pt x="133" y="1"/>
                  </a:lnTo>
                  <a:lnTo>
                    <a:pt x="144" y="2"/>
                  </a:lnTo>
                  <a:lnTo>
                    <a:pt x="156" y="5"/>
                  </a:lnTo>
                  <a:lnTo>
                    <a:pt x="166" y="9"/>
                  </a:lnTo>
                  <a:lnTo>
                    <a:pt x="177" y="14"/>
                  </a:lnTo>
                  <a:lnTo>
                    <a:pt x="188" y="20"/>
                  </a:lnTo>
                  <a:lnTo>
                    <a:pt x="197" y="26"/>
                  </a:lnTo>
                  <a:lnTo>
                    <a:pt x="206" y="35"/>
                  </a:lnTo>
                  <a:lnTo>
                    <a:pt x="214" y="44"/>
                  </a:lnTo>
                  <a:lnTo>
                    <a:pt x="222" y="54"/>
                  </a:lnTo>
                  <a:lnTo>
                    <a:pt x="228" y="65"/>
                  </a:lnTo>
                  <a:lnTo>
                    <a:pt x="233" y="75"/>
                  </a:lnTo>
                  <a:lnTo>
                    <a:pt x="236" y="86"/>
                  </a:lnTo>
                  <a:lnTo>
                    <a:pt x="239" y="98"/>
                  </a:lnTo>
                  <a:lnTo>
                    <a:pt x="241" y="109"/>
                  </a:lnTo>
                  <a:lnTo>
                    <a:pt x="241" y="120"/>
                  </a:lnTo>
                  <a:lnTo>
                    <a:pt x="241" y="132"/>
                  </a:lnTo>
                  <a:lnTo>
                    <a:pt x="239" y="143"/>
                  </a:lnTo>
                  <a:lnTo>
                    <a:pt x="236" y="154"/>
                  </a:lnTo>
                  <a:lnTo>
                    <a:pt x="233" y="166"/>
                  </a:lnTo>
                  <a:lnTo>
                    <a:pt x="228" y="176"/>
                  </a:lnTo>
                  <a:lnTo>
                    <a:pt x="222" y="186"/>
                  </a:lnTo>
                  <a:lnTo>
                    <a:pt x="214" y="196"/>
                  </a:lnTo>
                  <a:lnTo>
                    <a:pt x="206" y="205"/>
                  </a:lnTo>
                  <a:lnTo>
                    <a:pt x="197" y="213"/>
                  </a:lnTo>
                  <a:lnTo>
                    <a:pt x="188" y="220"/>
                  </a:lnTo>
                  <a:lnTo>
                    <a:pt x="177" y="227"/>
                  </a:lnTo>
                  <a:lnTo>
                    <a:pt x="166" y="232"/>
                  </a:lnTo>
                  <a:lnTo>
                    <a:pt x="156" y="235"/>
                  </a:lnTo>
                  <a:lnTo>
                    <a:pt x="144" y="238"/>
                  </a:lnTo>
                  <a:lnTo>
                    <a:pt x="133" y="240"/>
                  </a:lnTo>
                  <a:lnTo>
                    <a:pt x="121" y="240"/>
                  </a:lnTo>
                  <a:lnTo>
                    <a:pt x="109" y="240"/>
                  </a:lnTo>
                  <a:lnTo>
                    <a:pt x="98" y="238"/>
                  </a:lnTo>
                  <a:lnTo>
                    <a:pt x="86" y="235"/>
                  </a:lnTo>
                  <a:lnTo>
                    <a:pt x="76" y="232"/>
                  </a:lnTo>
                  <a:lnTo>
                    <a:pt x="65" y="227"/>
                  </a:lnTo>
                  <a:lnTo>
                    <a:pt x="55" y="220"/>
                  </a:lnTo>
                  <a:lnTo>
                    <a:pt x="45" y="213"/>
                  </a:lnTo>
                  <a:lnTo>
                    <a:pt x="36" y="205"/>
                  </a:lnTo>
                  <a:close/>
                </a:path>
              </a:pathLst>
            </a:custGeom>
            <a:solidFill>
              <a:srgbClr val="FFFFFF"/>
            </a:solidFill>
            <a:ln w="9525">
              <a:noFill/>
              <a:round/>
              <a:headEnd/>
              <a:tailEnd/>
            </a:ln>
          </p:spPr>
          <p:txBody>
            <a:bodyPr/>
            <a:lstStyle/>
            <a:p>
              <a:endParaRPr lang="en-US"/>
            </a:p>
          </p:txBody>
        </p:sp>
        <p:sp>
          <p:nvSpPr>
            <p:cNvPr id="408627" name="Freeform 51"/>
            <p:cNvSpPr>
              <a:spLocks/>
            </p:cNvSpPr>
            <p:nvPr userDrawn="1"/>
          </p:nvSpPr>
          <p:spPr bwMode="auto">
            <a:xfrm>
              <a:off x="2922" y="4182"/>
              <a:ext cx="13" cy="14"/>
            </a:xfrm>
            <a:custGeom>
              <a:avLst/>
              <a:gdLst/>
              <a:ahLst/>
              <a:cxnLst>
                <a:cxn ang="0">
                  <a:pos x="18" y="135"/>
                </a:cxn>
                <a:cxn ang="0">
                  <a:pos x="9" y="122"/>
                </a:cxn>
                <a:cxn ang="0">
                  <a:pos x="3" y="107"/>
                </a:cxn>
                <a:cxn ang="0">
                  <a:pos x="0" y="91"/>
                </a:cxn>
                <a:cxn ang="0">
                  <a:pos x="0" y="75"/>
                </a:cxn>
                <a:cxn ang="0">
                  <a:pos x="3" y="60"/>
                </a:cxn>
                <a:cxn ang="0">
                  <a:pos x="9" y="45"/>
                </a:cxn>
                <a:cxn ang="0">
                  <a:pos x="18" y="31"/>
                </a:cxn>
                <a:cxn ang="0">
                  <a:pos x="31" y="19"/>
                </a:cxn>
                <a:cxn ang="0">
                  <a:pos x="44" y="10"/>
                </a:cxn>
                <a:cxn ang="0">
                  <a:pos x="60" y="4"/>
                </a:cxn>
                <a:cxn ang="0">
                  <a:pos x="75" y="1"/>
                </a:cxn>
                <a:cxn ang="0">
                  <a:pos x="91" y="1"/>
                </a:cxn>
                <a:cxn ang="0">
                  <a:pos x="106" y="4"/>
                </a:cxn>
                <a:cxn ang="0">
                  <a:pos x="122" y="10"/>
                </a:cxn>
                <a:cxn ang="0">
                  <a:pos x="135" y="19"/>
                </a:cxn>
                <a:cxn ang="0">
                  <a:pos x="147" y="31"/>
                </a:cxn>
                <a:cxn ang="0">
                  <a:pos x="157" y="45"/>
                </a:cxn>
                <a:cxn ang="0">
                  <a:pos x="163" y="60"/>
                </a:cxn>
                <a:cxn ang="0">
                  <a:pos x="166" y="75"/>
                </a:cxn>
                <a:cxn ang="0">
                  <a:pos x="166" y="91"/>
                </a:cxn>
                <a:cxn ang="0">
                  <a:pos x="163" y="107"/>
                </a:cxn>
                <a:cxn ang="0">
                  <a:pos x="157" y="122"/>
                </a:cxn>
                <a:cxn ang="0">
                  <a:pos x="147" y="135"/>
                </a:cxn>
                <a:cxn ang="0">
                  <a:pos x="135" y="148"/>
                </a:cxn>
                <a:cxn ang="0">
                  <a:pos x="122" y="157"/>
                </a:cxn>
                <a:cxn ang="0">
                  <a:pos x="106" y="163"/>
                </a:cxn>
                <a:cxn ang="0">
                  <a:pos x="91" y="166"/>
                </a:cxn>
                <a:cxn ang="0">
                  <a:pos x="75" y="166"/>
                </a:cxn>
                <a:cxn ang="0">
                  <a:pos x="60" y="163"/>
                </a:cxn>
                <a:cxn ang="0">
                  <a:pos x="44" y="157"/>
                </a:cxn>
                <a:cxn ang="0">
                  <a:pos x="31" y="148"/>
                </a:cxn>
              </a:cxnLst>
              <a:rect l="0" t="0" r="r" b="b"/>
              <a:pathLst>
                <a:path w="166" h="166">
                  <a:moveTo>
                    <a:pt x="24" y="141"/>
                  </a:moveTo>
                  <a:lnTo>
                    <a:pt x="18" y="135"/>
                  </a:lnTo>
                  <a:lnTo>
                    <a:pt x="13" y="129"/>
                  </a:lnTo>
                  <a:lnTo>
                    <a:pt x="9" y="122"/>
                  </a:lnTo>
                  <a:lnTo>
                    <a:pt x="6" y="115"/>
                  </a:lnTo>
                  <a:lnTo>
                    <a:pt x="3" y="107"/>
                  </a:lnTo>
                  <a:lnTo>
                    <a:pt x="2" y="99"/>
                  </a:lnTo>
                  <a:lnTo>
                    <a:pt x="0" y="91"/>
                  </a:lnTo>
                  <a:lnTo>
                    <a:pt x="0" y="84"/>
                  </a:lnTo>
                  <a:lnTo>
                    <a:pt x="0" y="75"/>
                  </a:lnTo>
                  <a:lnTo>
                    <a:pt x="2" y="67"/>
                  </a:lnTo>
                  <a:lnTo>
                    <a:pt x="3" y="60"/>
                  </a:lnTo>
                  <a:lnTo>
                    <a:pt x="6" y="52"/>
                  </a:lnTo>
                  <a:lnTo>
                    <a:pt x="9" y="45"/>
                  </a:lnTo>
                  <a:lnTo>
                    <a:pt x="13" y="37"/>
                  </a:lnTo>
                  <a:lnTo>
                    <a:pt x="18" y="31"/>
                  </a:lnTo>
                  <a:lnTo>
                    <a:pt x="24" y="25"/>
                  </a:lnTo>
                  <a:lnTo>
                    <a:pt x="31" y="19"/>
                  </a:lnTo>
                  <a:lnTo>
                    <a:pt x="37" y="15"/>
                  </a:lnTo>
                  <a:lnTo>
                    <a:pt x="44" y="10"/>
                  </a:lnTo>
                  <a:lnTo>
                    <a:pt x="51" y="6"/>
                  </a:lnTo>
                  <a:lnTo>
                    <a:pt x="60" y="4"/>
                  </a:lnTo>
                  <a:lnTo>
                    <a:pt x="67" y="2"/>
                  </a:lnTo>
                  <a:lnTo>
                    <a:pt x="75" y="1"/>
                  </a:lnTo>
                  <a:lnTo>
                    <a:pt x="83" y="0"/>
                  </a:lnTo>
                  <a:lnTo>
                    <a:pt x="91" y="1"/>
                  </a:lnTo>
                  <a:lnTo>
                    <a:pt x="99" y="2"/>
                  </a:lnTo>
                  <a:lnTo>
                    <a:pt x="106" y="4"/>
                  </a:lnTo>
                  <a:lnTo>
                    <a:pt x="114" y="6"/>
                  </a:lnTo>
                  <a:lnTo>
                    <a:pt x="122" y="10"/>
                  </a:lnTo>
                  <a:lnTo>
                    <a:pt x="129" y="15"/>
                  </a:lnTo>
                  <a:lnTo>
                    <a:pt x="135" y="19"/>
                  </a:lnTo>
                  <a:lnTo>
                    <a:pt x="142" y="25"/>
                  </a:lnTo>
                  <a:lnTo>
                    <a:pt x="147" y="31"/>
                  </a:lnTo>
                  <a:lnTo>
                    <a:pt x="153" y="37"/>
                  </a:lnTo>
                  <a:lnTo>
                    <a:pt x="157" y="45"/>
                  </a:lnTo>
                  <a:lnTo>
                    <a:pt x="160" y="52"/>
                  </a:lnTo>
                  <a:lnTo>
                    <a:pt x="163" y="60"/>
                  </a:lnTo>
                  <a:lnTo>
                    <a:pt x="165" y="67"/>
                  </a:lnTo>
                  <a:lnTo>
                    <a:pt x="166" y="75"/>
                  </a:lnTo>
                  <a:lnTo>
                    <a:pt x="166" y="84"/>
                  </a:lnTo>
                  <a:lnTo>
                    <a:pt x="166" y="91"/>
                  </a:lnTo>
                  <a:lnTo>
                    <a:pt x="165" y="99"/>
                  </a:lnTo>
                  <a:lnTo>
                    <a:pt x="163" y="107"/>
                  </a:lnTo>
                  <a:lnTo>
                    <a:pt x="160" y="115"/>
                  </a:lnTo>
                  <a:lnTo>
                    <a:pt x="157" y="122"/>
                  </a:lnTo>
                  <a:lnTo>
                    <a:pt x="153" y="129"/>
                  </a:lnTo>
                  <a:lnTo>
                    <a:pt x="147" y="135"/>
                  </a:lnTo>
                  <a:lnTo>
                    <a:pt x="142" y="141"/>
                  </a:lnTo>
                  <a:lnTo>
                    <a:pt x="135" y="148"/>
                  </a:lnTo>
                  <a:lnTo>
                    <a:pt x="129" y="153"/>
                  </a:lnTo>
                  <a:lnTo>
                    <a:pt x="122" y="157"/>
                  </a:lnTo>
                  <a:lnTo>
                    <a:pt x="114" y="160"/>
                  </a:lnTo>
                  <a:lnTo>
                    <a:pt x="106" y="163"/>
                  </a:lnTo>
                  <a:lnTo>
                    <a:pt x="99" y="164"/>
                  </a:lnTo>
                  <a:lnTo>
                    <a:pt x="91" y="166"/>
                  </a:lnTo>
                  <a:lnTo>
                    <a:pt x="83" y="166"/>
                  </a:lnTo>
                  <a:lnTo>
                    <a:pt x="75" y="166"/>
                  </a:lnTo>
                  <a:lnTo>
                    <a:pt x="67" y="164"/>
                  </a:lnTo>
                  <a:lnTo>
                    <a:pt x="60" y="163"/>
                  </a:lnTo>
                  <a:lnTo>
                    <a:pt x="51" y="160"/>
                  </a:lnTo>
                  <a:lnTo>
                    <a:pt x="44" y="157"/>
                  </a:lnTo>
                  <a:lnTo>
                    <a:pt x="37" y="153"/>
                  </a:lnTo>
                  <a:lnTo>
                    <a:pt x="31" y="148"/>
                  </a:lnTo>
                  <a:lnTo>
                    <a:pt x="24" y="141"/>
                  </a:lnTo>
                  <a:close/>
                </a:path>
              </a:pathLst>
            </a:custGeom>
            <a:solidFill>
              <a:srgbClr val="FFFFFF"/>
            </a:solidFill>
            <a:ln w="9525">
              <a:noFill/>
              <a:round/>
              <a:headEnd/>
              <a:tailEnd/>
            </a:ln>
          </p:spPr>
          <p:txBody>
            <a:bodyPr/>
            <a:lstStyle/>
            <a:p>
              <a:endParaRPr lang="en-US"/>
            </a:p>
          </p:txBody>
        </p:sp>
        <p:sp>
          <p:nvSpPr>
            <p:cNvPr id="408628" name="Freeform 52"/>
            <p:cNvSpPr>
              <a:spLocks/>
            </p:cNvSpPr>
            <p:nvPr userDrawn="1"/>
          </p:nvSpPr>
          <p:spPr bwMode="auto">
            <a:xfrm>
              <a:off x="2940" y="4201"/>
              <a:ext cx="10" cy="9"/>
            </a:xfrm>
            <a:custGeom>
              <a:avLst/>
              <a:gdLst/>
              <a:ahLst/>
              <a:cxnLst>
                <a:cxn ang="0">
                  <a:pos x="16" y="94"/>
                </a:cxn>
                <a:cxn ang="0">
                  <a:pos x="12" y="90"/>
                </a:cxn>
                <a:cxn ang="0">
                  <a:pos x="9" y="86"/>
                </a:cxn>
                <a:cxn ang="0">
                  <a:pos x="6" y="81"/>
                </a:cxn>
                <a:cxn ang="0">
                  <a:pos x="4" y="76"/>
                </a:cxn>
                <a:cxn ang="0">
                  <a:pos x="2" y="71"/>
                </a:cxn>
                <a:cxn ang="0">
                  <a:pos x="1" y="66"/>
                </a:cxn>
                <a:cxn ang="0">
                  <a:pos x="0" y="61"/>
                </a:cxn>
                <a:cxn ang="0">
                  <a:pos x="0" y="56"/>
                </a:cxn>
                <a:cxn ang="0">
                  <a:pos x="0" y="50"/>
                </a:cxn>
                <a:cxn ang="0">
                  <a:pos x="1" y="44"/>
                </a:cxn>
                <a:cxn ang="0">
                  <a:pos x="2" y="39"/>
                </a:cxn>
                <a:cxn ang="0">
                  <a:pos x="4" y="34"/>
                </a:cxn>
                <a:cxn ang="0">
                  <a:pos x="6" y="30"/>
                </a:cxn>
                <a:cxn ang="0">
                  <a:pos x="9" y="25"/>
                </a:cxn>
                <a:cxn ang="0">
                  <a:pos x="12" y="21"/>
                </a:cxn>
                <a:cxn ang="0">
                  <a:pos x="16" y="17"/>
                </a:cxn>
                <a:cxn ang="0">
                  <a:pos x="21" y="12"/>
                </a:cxn>
                <a:cxn ang="0">
                  <a:pos x="25" y="9"/>
                </a:cxn>
                <a:cxn ang="0">
                  <a:pos x="30" y="6"/>
                </a:cxn>
                <a:cxn ang="0">
                  <a:pos x="34" y="4"/>
                </a:cxn>
                <a:cxn ang="0">
                  <a:pos x="44" y="1"/>
                </a:cxn>
                <a:cxn ang="0">
                  <a:pos x="56" y="0"/>
                </a:cxn>
                <a:cxn ang="0">
                  <a:pos x="66" y="1"/>
                </a:cxn>
                <a:cxn ang="0">
                  <a:pos x="76" y="4"/>
                </a:cxn>
                <a:cxn ang="0">
                  <a:pos x="80" y="6"/>
                </a:cxn>
                <a:cxn ang="0">
                  <a:pos x="86" y="9"/>
                </a:cxn>
                <a:cxn ang="0">
                  <a:pos x="90" y="12"/>
                </a:cxn>
                <a:cxn ang="0">
                  <a:pos x="94" y="17"/>
                </a:cxn>
                <a:cxn ang="0">
                  <a:pos x="98" y="21"/>
                </a:cxn>
                <a:cxn ang="0">
                  <a:pos x="101" y="25"/>
                </a:cxn>
                <a:cxn ang="0">
                  <a:pos x="104" y="30"/>
                </a:cxn>
                <a:cxn ang="0">
                  <a:pos x="106" y="35"/>
                </a:cxn>
                <a:cxn ang="0">
                  <a:pos x="109" y="44"/>
                </a:cxn>
                <a:cxn ang="0">
                  <a:pos x="110" y="56"/>
                </a:cxn>
                <a:cxn ang="0">
                  <a:pos x="109" y="66"/>
                </a:cxn>
                <a:cxn ang="0">
                  <a:pos x="106" y="76"/>
                </a:cxn>
                <a:cxn ang="0">
                  <a:pos x="104" y="81"/>
                </a:cxn>
                <a:cxn ang="0">
                  <a:pos x="101" y="86"/>
                </a:cxn>
                <a:cxn ang="0">
                  <a:pos x="98" y="90"/>
                </a:cxn>
                <a:cxn ang="0">
                  <a:pos x="94" y="94"/>
                </a:cxn>
                <a:cxn ang="0">
                  <a:pos x="90" y="98"/>
                </a:cxn>
                <a:cxn ang="0">
                  <a:pos x="86" y="101"/>
                </a:cxn>
                <a:cxn ang="0">
                  <a:pos x="80" y="104"/>
                </a:cxn>
                <a:cxn ang="0">
                  <a:pos x="76" y="106"/>
                </a:cxn>
                <a:cxn ang="0">
                  <a:pos x="71" y="108"/>
                </a:cxn>
                <a:cxn ang="0">
                  <a:pos x="66" y="109"/>
                </a:cxn>
                <a:cxn ang="0">
                  <a:pos x="61" y="110"/>
                </a:cxn>
                <a:cxn ang="0">
                  <a:pos x="56" y="110"/>
                </a:cxn>
                <a:cxn ang="0">
                  <a:pos x="51" y="110"/>
                </a:cxn>
                <a:cxn ang="0">
                  <a:pos x="44" y="109"/>
                </a:cxn>
                <a:cxn ang="0">
                  <a:pos x="39" y="108"/>
                </a:cxn>
                <a:cxn ang="0">
                  <a:pos x="35" y="106"/>
                </a:cxn>
                <a:cxn ang="0">
                  <a:pos x="30" y="104"/>
                </a:cxn>
                <a:cxn ang="0">
                  <a:pos x="25" y="101"/>
                </a:cxn>
                <a:cxn ang="0">
                  <a:pos x="21" y="98"/>
                </a:cxn>
                <a:cxn ang="0">
                  <a:pos x="16" y="94"/>
                </a:cxn>
              </a:cxnLst>
              <a:rect l="0" t="0" r="r" b="b"/>
              <a:pathLst>
                <a:path w="110" h="110">
                  <a:moveTo>
                    <a:pt x="16" y="94"/>
                  </a:moveTo>
                  <a:lnTo>
                    <a:pt x="12" y="90"/>
                  </a:lnTo>
                  <a:lnTo>
                    <a:pt x="9" y="86"/>
                  </a:lnTo>
                  <a:lnTo>
                    <a:pt x="6" y="81"/>
                  </a:lnTo>
                  <a:lnTo>
                    <a:pt x="4" y="76"/>
                  </a:lnTo>
                  <a:lnTo>
                    <a:pt x="2" y="71"/>
                  </a:lnTo>
                  <a:lnTo>
                    <a:pt x="1" y="66"/>
                  </a:lnTo>
                  <a:lnTo>
                    <a:pt x="0" y="61"/>
                  </a:lnTo>
                  <a:lnTo>
                    <a:pt x="0" y="56"/>
                  </a:lnTo>
                  <a:lnTo>
                    <a:pt x="0" y="50"/>
                  </a:lnTo>
                  <a:lnTo>
                    <a:pt x="1" y="44"/>
                  </a:lnTo>
                  <a:lnTo>
                    <a:pt x="2" y="39"/>
                  </a:lnTo>
                  <a:lnTo>
                    <a:pt x="4" y="34"/>
                  </a:lnTo>
                  <a:lnTo>
                    <a:pt x="6" y="30"/>
                  </a:lnTo>
                  <a:lnTo>
                    <a:pt x="9" y="25"/>
                  </a:lnTo>
                  <a:lnTo>
                    <a:pt x="12" y="21"/>
                  </a:lnTo>
                  <a:lnTo>
                    <a:pt x="16" y="17"/>
                  </a:lnTo>
                  <a:lnTo>
                    <a:pt x="21" y="12"/>
                  </a:lnTo>
                  <a:lnTo>
                    <a:pt x="25" y="9"/>
                  </a:lnTo>
                  <a:lnTo>
                    <a:pt x="30" y="6"/>
                  </a:lnTo>
                  <a:lnTo>
                    <a:pt x="34" y="4"/>
                  </a:lnTo>
                  <a:lnTo>
                    <a:pt x="44" y="1"/>
                  </a:lnTo>
                  <a:lnTo>
                    <a:pt x="56" y="0"/>
                  </a:lnTo>
                  <a:lnTo>
                    <a:pt x="66" y="1"/>
                  </a:lnTo>
                  <a:lnTo>
                    <a:pt x="76" y="4"/>
                  </a:lnTo>
                  <a:lnTo>
                    <a:pt x="80" y="6"/>
                  </a:lnTo>
                  <a:lnTo>
                    <a:pt x="86" y="9"/>
                  </a:lnTo>
                  <a:lnTo>
                    <a:pt x="90" y="12"/>
                  </a:lnTo>
                  <a:lnTo>
                    <a:pt x="94" y="17"/>
                  </a:lnTo>
                  <a:lnTo>
                    <a:pt x="98" y="21"/>
                  </a:lnTo>
                  <a:lnTo>
                    <a:pt x="101" y="25"/>
                  </a:lnTo>
                  <a:lnTo>
                    <a:pt x="104" y="30"/>
                  </a:lnTo>
                  <a:lnTo>
                    <a:pt x="106" y="35"/>
                  </a:lnTo>
                  <a:lnTo>
                    <a:pt x="109" y="44"/>
                  </a:lnTo>
                  <a:lnTo>
                    <a:pt x="110" y="56"/>
                  </a:lnTo>
                  <a:lnTo>
                    <a:pt x="109" y="66"/>
                  </a:lnTo>
                  <a:lnTo>
                    <a:pt x="106" y="76"/>
                  </a:lnTo>
                  <a:lnTo>
                    <a:pt x="104" y="81"/>
                  </a:lnTo>
                  <a:lnTo>
                    <a:pt x="101" y="86"/>
                  </a:lnTo>
                  <a:lnTo>
                    <a:pt x="98" y="90"/>
                  </a:lnTo>
                  <a:lnTo>
                    <a:pt x="94" y="94"/>
                  </a:lnTo>
                  <a:lnTo>
                    <a:pt x="90" y="98"/>
                  </a:lnTo>
                  <a:lnTo>
                    <a:pt x="86" y="101"/>
                  </a:lnTo>
                  <a:lnTo>
                    <a:pt x="80" y="104"/>
                  </a:lnTo>
                  <a:lnTo>
                    <a:pt x="76" y="106"/>
                  </a:lnTo>
                  <a:lnTo>
                    <a:pt x="71" y="108"/>
                  </a:lnTo>
                  <a:lnTo>
                    <a:pt x="66" y="109"/>
                  </a:lnTo>
                  <a:lnTo>
                    <a:pt x="61" y="110"/>
                  </a:lnTo>
                  <a:lnTo>
                    <a:pt x="56" y="110"/>
                  </a:lnTo>
                  <a:lnTo>
                    <a:pt x="51" y="110"/>
                  </a:lnTo>
                  <a:lnTo>
                    <a:pt x="44" y="109"/>
                  </a:lnTo>
                  <a:lnTo>
                    <a:pt x="39" y="108"/>
                  </a:lnTo>
                  <a:lnTo>
                    <a:pt x="35" y="106"/>
                  </a:lnTo>
                  <a:lnTo>
                    <a:pt x="30" y="104"/>
                  </a:lnTo>
                  <a:lnTo>
                    <a:pt x="25" y="101"/>
                  </a:lnTo>
                  <a:lnTo>
                    <a:pt x="21" y="98"/>
                  </a:lnTo>
                  <a:lnTo>
                    <a:pt x="16" y="94"/>
                  </a:lnTo>
                  <a:close/>
                </a:path>
              </a:pathLst>
            </a:custGeom>
            <a:solidFill>
              <a:srgbClr val="FFFFFF"/>
            </a:solidFill>
            <a:ln w="9525">
              <a:noFill/>
              <a:round/>
              <a:headEnd/>
              <a:tailEnd/>
            </a:ln>
          </p:spPr>
          <p:txBody>
            <a:bodyPr/>
            <a:lstStyle/>
            <a:p>
              <a:endParaRPr lang="en-US"/>
            </a:p>
          </p:txBody>
        </p:sp>
        <p:sp>
          <p:nvSpPr>
            <p:cNvPr id="408629" name="Freeform 53"/>
            <p:cNvSpPr>
              <a:spLocks/>
            </p:cNvSpPr>
            <p:nvPr userDrawn="1"/>
          </p:nvSpPr>
          <p:spPr bwMode="auto">
            <a:xfrm>
              <a:off x="2957" y="4217"/>
              <a:ext cx="5" cy="6"/>
            </a:xfrm>
            <a:custGeom>
              <a:avLst/>
              <a:gdLst/>
              <a:ahLst/>
              <a:cxnLst>
                <a:cxn ang="0">
                  <a:pos x="11" y="59"/>
                </a:cxn>
                <a:cxn ang="0">
                  <a:pos x="6" y="54"/>
                </a:cxn>
                <a:cxn ang="0">
                  <a:pos x="3" y="47"/>
                </a:cxn>
                <a:cxn ang="0">
                  <a:pos x="1" y="41"/>
                </a:cxn>
                <a:cxn ang="0">
                  <a:pos x="0" y="34"/>
                </a:cxn>
                <a:cxn ang="0">
                  <a:pos x="1" y="28"/>
                </a:cxn>
                <a:cxn ang="0">
                  <a:pos x="3" y="22"/>
                </a:cxn>
                <a:cxn ang="0">
                  <a:pos x="6" y="15"/>
                </a:cxn>
                <a:cxn ang="0">
                  <a:pos x="11" y="10"/>
                </a:cxn>
                <a:cxn ang="0">
                  <a:pos x="16" y="6"/>
                </a:cxn>
                <a:cxn ang="0">
                  <a:pos x="22" y="3"/>
                </a:cxn>
                <a:cxn ang="0">
                  <a:pos x="28" y="1"/>
                </a:cxn>
                <a:cxn ang="0">
                  <a:pos x="35" y="0"/>
                </a:cxn>
                <a:cxn ang="0">
                  <a:pos x="42" y="1"/>
                </a:cxn>
                <a:cxn ang="0">
                  <a:pos x="48" y="3"/>
                </a:cxn>
                <a:cxn ang="0">
                  <a:pos x="54" y="6"/>
                </a:cxn>
                <a:cxn ang="0">
                  <a:pos x="59" y="10"/>
                </a:cxn>
                <a:cxn ang="0">
                  <a:pos x="64" y="15"/>
                </a:cxn>
                <a:cxn ang="0">
                  <a:pos x="67" y="22"/>
                </a:cxn>
                <a:cxn ang="0">
                  <a:pos x="68" y="28"/>
                </a:cxn>
                <a:cxn ang="0">
                  <a:pos x="69" y="34"/>
                </a:cxn>
                <a:cxn ang="0">
                  <a:pos x="68" y="41"/>
                </a:cxn>
                <a:cxn ang="0">
                  <a:pos x="67" y="47"/>
                </a:cxn>
                <a:cxn ang="0">
                  <a:pos x="64" y="54"/>
                </a:cxn>
                <a:cxn ang="0">
                  <a:pos x="59" y="59"/>
                </a:cxn>
                <a:cxn ang="0">
                  <a:pos x="54" y="63"/>
                </a:cxn>
                <a:cxn ang="0">
                  <a:pos x="48" y="67"/>
                </a:cxn>
                <a:cxn ang="0">
                  <a:pos x="42" y="68"/>
                </a:cxn>
                <a:cxn ang="0">
                  <a:pos x="35" y="69"/>
                </a:cxn>
                <a:cxn ang="0">
                  <a:pos x="28" y="68"/>
                </a:cxn>
                <a:cxn ang="0">
                  <a:pos x="22" y="67"/>
                </a:cxn>
                <a:cxn ang="0">
                  <a:pos x="16" y="63"/>
                </a:cxn>
                <a:cxn ang="0">
                  <a:pos x="11" y="59"/>
                </a:cxn>
              </a:cxnLst>
              <a:rect l="0" t="0" r="r" b="b"/>
              <a:pathLst>
                <a:path w="69" h="69">
                  <a:moveTo>
                    <a:pt x="11" y="59"/>
                  </a:moveTo>
                  <a:lnTo>
                    <a:pt x="6" y="54"/>
                  </a:lnTo>
                  <a:lnTo>
                    <a:pt x="3" y="47"/>
                  </a:lnTo>
                  <a:lnTo>
                    <a:pt x="1" y="41"/>
                  </a:lnTo>
                  <a:lnTo>
                    <a:pt x="0" y="34"/>
                  </a:lnTo>
                  <a:lnTo>
                    <a:pt x="1" y="28"/>
                  </a:lnTo>
                  <a:lnTo>
                    <a:pt x="3" y="22"/>
                  </a:lnTo>
                  <a:lnTo>
                    <a:pt x="6" y="15"/>
                  </a:lnTo>
                  <a:lnTo>
                    <a:pt x="11" y="10"/>
                  </a:lnTo>
                  <a:lnTo>
                    <a:pt x="16" y="6"/>
                  </a:lnTo>
                  <a:lnTo>
                    <a:pt x="22" y="3"/>
                  </a:lnTo>
                  <a:lnTo>
                    <a:pt x="28" y="1"/>
                  </a:lnTo>
                  <a:lnTo>
                    <a:pt x="35" y="0"/>
                  </a:lnTo>
                  <a:lnTo>
                    <a:pt x="42" y="1"/>
                  </a:lnTo>
                  <a:lnTo>
                    <a:pt x="48" y="3"/>
                  </a:lnTo>
                  <a:lnTo>
                    <a:pt x="54" y="6"/>
                  </a:lnTo>
                  <a:lnTo>
                    <a:pt x="59" y="10"/>
                  </a:lnTo>
                  <a:lnTo>
                    <a:pt x="64" y="15"/>
                  </a:lnTo>
                  <a:lnTo>
                    <a:pt x="67" y="22"/>
                  </a:lnTo>
                  <a:lnTo>
                    <a:pt x="68" y="28"/>
                  </a:lnTo>
                  <a:lnTo>
                    <a:pt x="69" y="34"/>
                  </a:lnTo>
                  <a:lnTo>
                    <a:pt x="68" y="41"/>
                  </a:lnTo>
                  <a:lnTo>
                    <a:pt x="67" y="47"/>
                  </a:lnTo>
                  <a:lnTo>
                    <a:pt x="64" y="54"/>
                  </a:lnTo>
                  <a:lnTo>
                    <a:pt x="59" y="59"/>
                  </a:lnTo>
                  <a:lnTo>
                    <a:pt x="54" y="63"/>
                  </a:lnTo>
                  <a:lnTo>
                    <a:pt x="48" y="67"/>
                  </a:lnTo>
                  <a:lnTo>
                    <a:pt x="42" y="68"/>
                  </a:lnTo>
                  <a:lnTo>
                    <a:pt x="35" y="69"/>
                  </a:lnTo>
                  <a:lnTo>
                    <a:pt x="28" y="68"/>
                  </a:lnTo>
                  <a:lnTo>
                    <a:pt x="22" y="67"/>
                  </a:lnTo>
                  <a:lnTo>
                    <a:pt x="16" y="63"/>
                  </a:lnTo>
                  <a:lnTo>
                    <a:pt x="11" y="59"/>
                  </a:lnTo>
                  <a:close/>
                </a:path>
              </a:pathLst>
            </a:custGeom>
            <a:solidFill>
              <a:srgbClr val="FFFFFF"/>
            </a:solidFill>
            <a:ln w="9525">
              <a:noFill/>
              <a:round/>
              <a:headEnd/>
              <a:tailEnd/>
            </a:ln>
          </p:spPr>
          <p:txBody>
            <a:bodyPr/>
            <a:lstStyle/>
            <a:p>
              <a:endParaRPr lang="en-US"/>
            </a:p>
          </p:txBody>
        </p:sp>
        <p:sp>
          <p:nvSpPr>
            <p:cNvPr id="408630" name="Freeform 54"/>
            <p:cNvSpPr>
              <a:spLocks/>
            </p:cNvSpPr>
            <p:nvPr userDrawn="1"/>
          </p:nvSpPr>
          <p:spPr bwMode="auto">
            <a:xfrm>
              <a:off x="2847" y="4159"/>
              <a:ext cx="20" cy="20"/>
            </a:xfrm>
            <a:custGeom>
              <a:avLst/>
              <a:gdLst/>
              <a:ahLst/>
              <a:cxnLst>
                <a:cxn ang="0">
                  <a:pos x="44" y="26"/>
                </a:cxn>
                <a:cxn ang="0">
                  <a:pos x="65" y="13"/>
                </a:cxn>
                <a:cxn ang="0">
                  <a:pos x="87" y="5"/>
                </a:cxn>
                <a:cxn ang="0">
                  <a:pos x="108" y="1"/>
                </a:cxn>
                <a:cxn ang="0">
                  <a:pos x="132" y="1"/>
                </a:cxn>
                <a:cxn ang="0">
                  <a:pos x="155" y="5"/>
                </a:cxn>
                <a:cxn ang="0">
                  <a:pos x="176" y="13"/>
                </a:cxn>
                <a:cxn ang="0">
                  <a:pos x="196" y="26"/>
                </a:cxn>
                <a:cxn ang="0">
                  <a:pos x="214" y="44"/>
                </a:cxn>
                <a:cxn ang="0">
                  <a:pos x="227" y="64"/>
                </a:cxn>
                <a:cxn ang="0">
                  <a:pos x="235" y="85"/>
                </a:cxn>
                <a:cxn ang="0">
                  <a:pos x="239" y="108"/>
                </a:cxn>
                <a:cxn ang="0">
                  <a:pos x="239" y="132"/>
                </a:cxn>
                <a:cxn ang="0">
                  <a:pos x="235" y="154"/>
                </a:cxn>
                <a:cxn ang="0">
                  <a:pos x="227" y="176"/>
                </a:cxn>
                <a:cxn ang="0">
                  <a:pos x="214" y="196"/>
                </a:cxn>
                <a:cxn ang="0">
                  <a:pos x="196" y="213"/>
                </a:cxn>
                <a:cxn ang="0">
                  <a:pos x="176" y="227"/>
                </a:cxn>
                <a:cxn ang="0">
                  <a:pos x="155" y="235"/>
                </a:cxn>
                <a:cxn ang="0">
                  <a:pos x="132" y="239"/>
                </a:cxn>
                <a:cxn ang="0">
                  <a:pos x="108" y="239"/>
                </a:cxn>
                <a:cxn ang="0">
                  <a:pos x="87" y="235"/>
                </a:cxn>
                <a:cxn ang="0">
                  <a:pos x="65" y="227"/>
                </a:cxn>
                <a:cxn ang="0">
                  <a:pos x="44" y="213"/>
                </a:cxn>
                <a:cxn ang="0">
                  <a:pos x="27" y="196"/>
                </a:cxn>
                <a:cxn ang="0">
                  <a:pos x="14" y="176"/>
                </a:cxn>
                <a:cxn ang="0">
                  <a:pos x="5" y="154"/>
                </a:cxn>
                <a:cxn ang="0">
                  <a:pos x="1" y="132"/>
                </a:cxn>
                <a:cxn ang="0">
                  <a:pos x="1" y="108"/>
                </a:cxn>
                <a:cxn ang="0">
                  <a:pos x="5" y="85"/>
                </a:cxn>
                <a:cxn ang="0">
                  <a:pos x="14" y="64"/>
                </a:cxn>
                <a:cxn ang="0">
                  <a:pos x="27" y="44"/>
                </a:cxn>
              </a:cxnLst>
              <a:rect l="0" t="0" r="r" b="b"/>
              <a:pathLst>
                <a:path w="241" h="240">
                  <a:moveTo>
                    <a:pt x="35" y="35"/>
                  </a:moveTo>
                  <a:lnTo>
                    <a:pt x="44" y="26"/>
                  </a:lnTo>
                  <a:lnTo>
                    <a:pt x="54" y="19"/>
                  </a:lnTo>
                  <a:lnTo>
                    <a:pt x="65" y="13"/>
                  </a:lnTo>
                  <a:lnTo>
                    <a:pt x="75" y="8"/>
                  </a:lnTo>
                  <a:lnTo>
                    <a:pt x="87" y="5"/>
                  </a:lnTo>
                  <a:lnTo>
                    <a:pt x="97" y="2"/>
                  </a:lnTo>
                  <a:lnTo>
                    <a:pt x="108" y="1"/>
                  </a:lnTo>
                  <a:lnTo>
                    <a:pt x="121" y="0"/>
                  </a:lnTo>
                  <a:lnTo>
                    <a:pt x="132" y="1"/>
                  </a:lnTo>
                  <a:lnTo>
                    <a:pt x="143" y="2"/>
                  </a:lnTo>
                  <a:lnTo>
                    <a:pt x="155" y="5"/>
                  </a:lnTo>
                  <a:lnTo>
                    <a:pt x="165" y="8"/>
                  </a:lnTo>
                  <a:lnTo>
                    <a:pt x="176" y="13"/>
                  </a:lnTo>
                  <a:lnTo>
                    <a:pt x="187" y="19"/>
                  </a:lnTo>
                  <a:lnTo>
                    <a:pt x="196" y="26"/>
                  </a:lnTo>
                  <a:lnTo>
                    <a:pt x="205" y="35"/>
                  </a:lnTo>
                  <a:lnTo>
                    <a:pt x="214" y="44"/>
                  </a:lnTo>
                  <a:lnTo>
                    <a:pt x="221" y="53"/>
                  </a:lnTo>
                  <a:lnTo>
                    <a:pt x="227" y="64"/>
                  </a:lnTo>
                  <a:lnTo>
                    <a:pt x="231" y="75"/>
                  </a:lnTo>
                  <a:lnTo>
                    <a:pt x="235" y="85"/>
                  </a:lnTo>
                  <a:lnTo>
                    <a:pt x="238" y="97"/>
                  </a:lnTo>
                  <a:lnTo>
                    <a:pt x="239" y="108"/>
                  </a:lnTo>
                  <a:lnTo>
                    <a:pt x="241" y="119"/>
                  </a:lnTo>
                  <a:lnTo>
                    <a:pt x="239" y="132"/>
                  </a:lnTo>
                  <a:lnTo>
                    <a:pt x="238" y="143"/>
                  </a:lnTo>
                  <a:lnTo>
                    <a:pt x="235" y="154"/>
                  </a:lnTo>
                  <a:lnTo>
                    <a:pt x="231" y="165"/>
                  </a:lnTo>
                  <a:lnTo>
                    <a:pt x="227" y="176"/>
                  </a:lnTo>
                  <a:lnTo>
                    <a:pt x="221" y="186"/>
                  </a:lnTo>
                  <a:lnTo>
                    <a:pt x="214" y="196"/>
                  </a:lnTo>
                  <a:lnTo>
                    <a:pt x="205" y="205"/>
                  </a:lnTo>
                  <a:lnTo>
                    <a:pt x="196" y="213"/>
                  </a:lnTo>
                  <a:lnTo>
                    <a:pt x="187" y="220"/>
                  </a:lnTo>
                  <a:lnTo>
                    <a:pt x="176" y="227"/>
                  </a:lnTo>
                  <a:lnTo>
                    <a:pt x="165" y="231"/>
                  </a:lnTo>
                  <a:lnTo>
                    <a:pt x="155" y="235"/>
                  </a:lnTo>
                  <a:lnTo>
                    <a:pt x="143" y="238"/>
                  </a:lnTo>
                  <a:lnTo>
                    <a:pt x="132" y="239"/>
                  </a:lnTo>
                  <a:lnTo>
                    <a:pt x="121" y="240"/>
                  </a:lnTo>
                  <a:lnTo>
                    <a:pt x="108" y="239"/>
                  </a:lnTo>
                  <a:lnTo>
                    <a:pt x="97" y="238"/>
                  </a:lnTo>
                  <a:lnTo>
                    <a:pt x="87" y="235"/>
                  </a:lnTo>
                  <a:lnTo>
                    <a:pt x="75" y="231"/>
                  </a:lnTo>
                  <a:lnTo>
                    <a:pt x="65" y="227"/>
                  </a:lnTo>
                  <a:lnTo>
                    <a:pt x="54" y="220"/>
                  </a:lnTo>
                  <a:lnTo>
                    <a:pt x="44" y="213"/>
                  </a:lnTo>
                  <a:lnTo>
                    <a:pt x="35" y="205"/>
                  </a:lnTo>
                  <a:lnTo>
                    <a:pt x="27" y="196"/>
                  </a:lnTo>
                  <a:lnTo>
                    <a:pt x="19" y="186"/>
                  </a:lnTo>
                  <a:lnTo>
                    <a:pt x="14" y="176"/>
                  </a:lnTo>
                  <a:lnTo>
                    <a:pt x="9" y="165"/>
                  </a:lnTo>
                  <a:lnTo>
                    <a:pt x="5" y="154"/>
                  </a:lnTo>
                  <a:lnTo>
                    <a:pt x="2" y="143"/>
                  </a:lnTo>
                  <a:lnTo>
                    <a:pt x="1" y="132"/>
                  </a:lnTo>
                  <a:lnTo>
                    <a:pt x="0" y="119"/>
                  </a:lnTo>
                  <a:lnTo>
                    <a:pt x="1" y="108"/>
                  </a:lnTo>
                  <a:lnTo>
                    <a:pt x="2" y="97"/>
                  </a:lnTo>
                  <a:lnTo>
                    <a:pt x="5" y="85"/>
                  </a:lnTo>
                  <a:lnTo>
                    <a:pt x="9" y="75"/>
                  </a:lnTo>
                  <a:lnTo>
                    <a:pt x="14" y="64"/>
                  </a:lnTo>
                  <a:lnTo>
                    <a:pt x="19" y="53"/>
                  </a:lnTo>
                  <a:lnTo>
                    <a:pt x="27" y="44"/>
                  </a:lnTo>
                  <a:lnTo>
                    <a:pt x="35" y="35"/>
                  </a:lnTo>
                  <a:close/>
                </a:path>
              </a:pathLst>
            </a:custGeom>
            <a:solidFill>
              <a:srgbClr val="FFFFFF"/>
            </a:solidFill>
            <a:ln w="9525">
              <a:noFill/>
              <a:round/>
              <a:headEnd/>
              <a:tailEnd/>
            </a:ln>
          </p:spPr>
          <p:txBody>
            <a:bodyPr/>
            <a:lstStyle/>
            <a:p>
              <a:endParaRPr lang="en-US"/>
            </a:p>
          </p:txBody>
        </p:sp>
        <p:sp>
          <p:nvSpPr>
            <p:cNvPr id="408631" name="Freeform 55"/>
            <p:cNvSpPr>
              <a:spLocks/>
            </p:cNvSpPr>
            <p:nvPr userDrawn="1"/>
          </p:nvSpPr>
          <p:spPr bwMode="auto">
            <a:xfrm>
              <a:off x="2830" y="4182"/>
              <a:ext cx="14" cy="14"/>
            </a:xfrm>
            <a:custGeom>
              <a:avLst/>
              <a:gdLst/>
              <a:ahLst/>
              <a:cxnLst>
                <a:cxn ang="0">
                  <a:pos x="31" y="19"/>
                </a:cxn>
                <a:cxn ang="0">
                  <a:pos x="44" y="9"/>
                </a:cxn>
                <a:cxn ang="0">
                  <a:pos x="60" y="3"/>
                </a:cxn>
                <a:cxn ang="0">
                  <a:pos x="75" y="0"/>
                </a:cxn>
                <a:cxn ang="0">
                  <a:pos x="91" y="0"/>
                </a:cxn>
                <a:cxn ang="0">
                  <a:pos x="107" y="3"/>
                </a:cxn>
                <a:cxn ang="0">
                  <a:pos x="122" y="9"/>
                </a:cxn>
                <a:cxn ang="0">
                  <a:pos x="135" y="19"/>
                </a:cxn>
                <a:cxn ang="0">
                  <a:pos x="148" y="31"/>
                </a:cxn>
                <a:cxn ang="0">
                  <a:pos x="157" y="45"/>
                </a:cxn>
                <a:cxn ang="0">
                  <a:pos x="163" y="60"/>
                </a:cxn>
                <a:cxn ang="0">
                  <a:pos x="166" y="75"/>
                </a:cxn>
                <a:cxn ang="0">
                  <a:pos x="166" y="91"/>
                </a:cxn>
                <a:cxn ang="0">
                  <a:pos x="163" y="106"/>
                </a:cxn>
                <a:cxn ang="0">
                  <a:pos x="157" y="122"/>
                </a:cxn>
                <a:cxn ang="0">
                  <a:pos x="148" y="135"/>
                </a:cxn>
                <a:cxn ang="0">
                  <a:pos x="135" y="148"/>
                </a:cxn>
                <a:cxn ang="0">
                  <a:pos x="122" y="156"/>
                </a:cxn>
                <a:cxn ang="0">
                  <a:pos x="107" y="162"/>
                </a:cxn>
                <a:cxn ang="0">
                  <a:pos x="91" y="165"/>
                </a:cxn>
                <a:cxn ang="0">
                  <a:pos x="75" y="165"/>
                </a:cxn>
                <a:cxn ang="0">
                  <a:pos x="60" y="162"/>
                </a:cxn>
                <a:cxn ang="0">
                  <a:pos x="44" y="156"/>
                </a:cxn>
                <a:cxn ang="0">
                  <a:pos x="31" y="148"/>
                </a:cxn>
                <a:cxn ang="0">
                  <a:pos x="19" y="135"/>
                </a:cxn>
                <a:cxn ang="0">
                  <a:pos x="9" y="122"/>
                </a:cxn>
                <a:cxn ang="0">
                  <a:pos x="3" y="106"/>
                </a:cxn>
                <a:cxn ang="0">
                  <a:pos x="1" y="91"/>
                </a:cxn>
                <a:cxn ang="0">
                  <a:pos x="1" y="75"/>
                </a:cxn>
                <a:cxn ang="0">
                  <a:pos x="3" y="60"/>
                </a:cxn>
                <a:cxn ang="0">
                  <a:pos x="9" y="45"/>
                </a:cxn>
                <a:cxn ang="0">
                  <a:pos x="19" y="31"/>
                </a:cxn>
              </a:cxnLst>
              <a:rect l="0" t="0" r="r" b="b"/>
              <a:pathLst>
                <a:path w="166" h="166">
                  <a:moveTo>
                    <a:pt x="25" y="25"/>
                  </a:moveTo>
                  <a:lnTo>
                    <a:pt x="31" y="19"/>
                  </a:lnTo>
                  <a:lnTo>
                    <a:pt x="37" y="14"/>
                  </a:lnTo>
                  <a:lnTo>
                    <a:pt x="44" y="9"/>
                  </a:lnTo>
                  <a:lnTo>
                    <a:pt x="52" y="6"/>
                  </a:lnTo>
                  <a:lnTo>
                    <a:pt x="60" y="3"/>
                  </a:lnTo>
                  <a:lnTo>
                    <a:pt x="67" y="2"/>
                  </a:lnTo>
                  <a:lnTo>
                    <a:pt x="75" y="0"/>
                  </a:lnTo>
                  <a:lnTo>
                    <a:pt x="83" y="0"/>
                  </a:lnTo>
                  <a:lnTo>
                    <a:pt x="91" y="0"/>
                  </a:lnTo>
                  <a:lnTo>
                    <a:pt x="99" y="1"/>
                  </a:lnTo>
                  <a:lnTo>
                    <a:pt x="107" y="3"/>
                  </a:lnTo>
                  <a:lnTo>
                    <a:pt x="115" y="6"/>
                  </a:lnTo>
                  <a:lnTo>
                    <a:pt x="122" y="9"/>
                  </a:lnTo>
                  <a:lnTo>
                    <a:pt x="129" y="14"/>
                  </a:lnTo>
                  <a:lnTo>
                    <a:pt x="135" y="19"/>
                  </a:lnTo>
                  <a:lnTo>
                    <a:pt x="142" y="25"/>
                  </a:lnTo>
                  <a:lnTo>
                    <a:pt x="148" y="31"/>
                  </a:lnTo>
                  <a:lnTo>
                    <a:pt x="153" y="37"/>
                  </a:lnTo>
                  <a:lnTo>
                    <a:pt x="157" y="45"/>
                  </a:lnTo>
                  <a:lnTo>
                    <a:pt x="160" y="52"/>
                  </a:lnTo>
                  <a:lnTo>
                    <a:pt x="163" y="60"/>
                  </a:lnTo>
                  <a:lnTo>
                    <a:pt x="164" y="67"/>
                  </a:lnTo>
                  <a:lnTo>
                    <a:pt x="166" y="75"/>
                  </a:lnTo>
                  <a:lnTo>
                    <a:pt x="166" y="83"/>
                  </a:lnTo>
                  <a:lnTo>
                    <a:pt x="166" y="91"/>
                  </a:lnTo>
                  <a:lnTo>
                    <a:pt x="164" y="99"/>
                  </a:lnTo>
                  <a:lnTo>
                    <a:pt x="163" y="106"/>
                  </a:lnTo>
                  <a:lnTo>
                    <a:pt x="160" y="115"/>
                  </a:lnTo>
                  <a:lnTo>
                    <a:pt x="157" y="122"/>
                  </a:lnTo>
                  <a:lnTo>
                    <a:pt x="153" y="129"/>
                  </a:lnTo>
                  <a:lnTo>
                    <a:pt x="148" y="135"/>
                  </a:lnTo>
                  <a:lnTo>
                    <a:pt x="142" y="141"/>
                  </a:lnTo>
                  <a:lnTo>
                    <a:pt x="135" y="148"/>
                  </a:lnTo>
                  <a:lnTo>
                    <a:pt x="129" y="152"/>
                  </a:lnTo>
                  <a:lnTo>
                    <a:pt x="122" y="156"/>
                  </a:lnTo>
                  <a:lnTo>
                    <a:pt x="115" y="160"/>
                  </a:lnTo>
                  <a:lnTo>
                    <a:pt x="107" y="162"/>
                  </a:lnTo>
                  <a:lnTo>
                    <a:pt x="99" y="164"/>
                  </a:lnTo>
                  <a:lnTo>
                    <a:pt x="91" y="165"/>
                  </a:lnTo>
                  <a:lnTo>
                    <a:pt x="84" y="166"/>
                  </a:lnTo>
                  <a:lnTo>
                    <a:pt x="75" y="165"/>
                  </a:lnTo>
                  <a:lnTo>
                    <a:pt x="67" y="164"/>
                  </a:lnTo>
                  <a:lnTo>
                    <a:pt x="60" y="162"/>
                  </a:lnTo>
                  <a:lnTo>
                    <a:pt x="52" y="160"/>
                  </a:lnTo>
                  <a:lnTo>
                    <a:pt x="44" y="156"/>
                  </a:lnTo>
                  <a:lnTo>
                    <a:pt x="37" y="152"/>
                  </a:lnTo>
                  <a:lnTo>
                    <a:pt x="31" y="148"/>
                  </a:lnTo>
                  <a:lnTo>
                    <a:pt x="25" y="141"/>
                  </a:lnTo>
                  <a:lnTo>
                    <a:pt x="19" y="135"/>
                  </a:lnTo>
                  <a:lnTo>
                    <a:pt x="13" y="129"/>
                  </a:lnTo>
                  <a:lnTo>
                    <a:pt x="9" y="122"/>
                  </a:lnTo>
                  <a:lnTo>
                    <a:pt x="6" y="115"/>
                  </a:lnTo>
                  <a:lnTo>
                    <a:pt x="3" y="106"/>
                  </a:lnTo>
                  <a:lnTo>
                    <a:pt x="2" y="99"/>
                  </a:lnTo>
                  <a:lnTo>
                    <a:pt x="1" y="91"/>
                  </a:lnTo>
                  <a:lnTo>
                    <a:pt x="0" y="83"/>
                  </a:lnTo>
                  <a:lnTo>
                    <a:pt x="1" y="75"/>
                  </a:lnTo>
                  <a:lnTo>
                    <a:pt x="2" y="67"/>
                  </a:lnTo>
                  <a:lnTo>
                    <a:pt x="3" y="60"/>
                  </a:lnTo>
                  <a:lnTo>
                    <a:pt x="6" y="52"/>
                  </a:lnTo>
                  <a:lnTo>
                    <a:pt x="9" y="45"/>
                  </a:lnTo>
                  <a:lnTo>
                    <a:pt x="13" y="37"/>
                  </a:lnTo>
                  <a:lnTo>
                    <a:pt x="19" y="31"/>
                  </a:lnTo>
                  <a:lnTo>
                    <a:pt x="25" y="25"/>
                  </a:lnTo>
                  <a:close/>
                </a:path>
              </a:pathLst>
            </a:custGeom>
            <a:solidFill>
              <a:srgbClr val="FFFFFF"/>
            </a:solidFill>
            <a:ln w="9525">
              <a:noFill/>
              <a:round/>
              <a:headEnd/>
              <a:tailEnd/>
            </a:ln>
          </p:spPr>
          <p:txBody>
            <a:bodyPr/>
            <a:lstStyle/>
            <a:p>
              <a:endParaRPr lang="en-US"/>
            </a:p>
          </p:txBody>
        </p:sp>
        <p:sp>
          <p:nvSpPr>
            <p:cNvPr id="408632" name="Freeform 56"/>
            <p:cNvSpPr>
              <a:spLocks/>
            </p:cNvSpPr>
            <p:nvPr userDrawn="1"/>
          </p:nvSpPr>
          <p:spPr bwMode="auto">
            <a:xfrm>
              <a:off x="2816" y="4201"/>
              <a:ext cx="9" cy="9"/>
            </a:xfrm>
            <a:custGeom>
              <a:avLst/>
              <a:gdLst/>
              <a:ahLst/>
              <a:cxnLst>
                <a:cxn ang="0">
                  <a:pos x="16" y="15"/>
                </a:cxn>
                <a:cxn ang="0">
                  <a:pos x="20" y="12"/>
                </a:cxn>
                <a:cxn ang="0">
                  <a:pos x="24" y="9"/>
                </a:cxn>
                <a:cxn ang="0">
                  <a:pos x="30" y="6"/>
                </a:cxn>
                <a:cxn ang="0">
                  <a:pos x="34" y="4"/>
                </a:cxn>
                <a:cxn ang="0">
                  <a:pos x="44" y="1"/>
                </a:cxn>
                <a:cxn ang="0">
                  <a:pos x="55" y="0"/>
                </a:cxn>
                <a:cxn ang="0">
                  <a:pos x="66" y="1"/>
                </a:cxn>
                <a:cxn ang="0">
                  <a:pos x="76" y="4"/>
                </a:cxn>
                <a:cxn ang="0">
                  <a:pos x="80" y="6"/>
                </a:cxn>
                <a:cxn ang="0">
                  <a:pos x="85" y="9"/>
                </a:cxn>
                <a:cxn ang="0">
                  <a:pos x="89" y="12"/>
                </a:cxn>
                <a:cxn ang="0">
                  <a:pos x="94" y="15"/>
                </a:cxn>
                <a:cxn ang="0">
                  <a:pos x="98" y="21"/>
                </a:cxn>
                <a:cxn ang="0">
                  <a:pos x="101" y="25"/>
                </a:cxn>
                <a:cxn ang="0">
                  <a:pos x="104" y="30"/>
                </a:cxn>
                <a:cxn ang="0">
                  <a:pos x="106" y="34"/>
                </a:cxn>
                <a:cxn ang="0">
                  <a:pos x="109" y="44"/>
                </a:cxn>
                <a:cxn ang="0">
                  <a:pos x="110" y="55"/>
                </a:cxn>
                <a:cxn ang="0">
                  <a:pos x="109" y="66"/>
                </a:cxn>
                <a:cxn ang="0">
                  <a:pos x="106" y="76"/>
                </a:cxn>
                <a:cxn ang="0">
                  <a:pos x="104" y="80"/>
                </a:cxn>
                <a:cxn ang="0">
                  <a:pos x="101" y="86"/>
                </a:cxn>
                <a:cxn ang="0">
                  <a:pos x="98" y="90"/>
                </a:cxn>
                <a:cxn ang="0">
                  <a:pos x="94" y="94"/>
                </a:cxn>
                <a:cxn ang="0">
                  <a:pos x="89" y="98"/>
                </a:cxn>
                <a:cxn ang="0">
                  <a:pos x="85" y="101"/>
                </a:cxn>
                <a:cxn ang="0">
                  <a:pos x="80" y="104"/>
                </a:cxn>
                <a:cxn ang="0">
                  <a:pos x="76" y="106"/>
                </a:cxn>
                <a:cxn ang="0">
                  <a:pos x="71" y="108"/>
                </a:cxn>
                <a:cxn ang="0">
                  <a:pos x="66" y="109"/>
                </a:cxn>
                <a:cxn ang="0">
                  <a:pos x="61" y="110"/>
                </a:cxn>
                <a:cxn ang="0">
                  <a:pos x="55" y="110"/>
                </a:cxn>
                <a:cxn ang="0">
                  <a:pos x="49" y="110"/>
                </a:cxn>
                <a:cxn ang="0">
                  <a:pos x="44" y="109"/>
                </a:cxn>
                <a:cxn ang="0">
                  <a:pos x="39" y="108"/>
                </a:cxn>
                <a:cxn ang="0">
                  <a:pos x="34" y="106"/>
                </a:cxn>
                <a:cxn ang="0">
                  <a:pos x="30" y="104"/>
                </a:cxn>
                <a:cxn ang="0">
                  <a:pos x="24" y="101"/>
                </a:cxn>
                <a:cxn ang="0">
                  <a:pos x="20" y="98"/>
                </a:cxn>
                <a:cxn ang="0">
                  <a:pos x="16" y="94"/>
                </a:cxn>
                <a:cxn ang="0">
                  <a:pos x="12" y="90"/>
                </a:cxn>
                <a:cxn ang="0">
                  <a:pos x="9" y="86"/>
                </a:cxn>
                <a:cxn ang="0">
                  <a:pos x="6" y="80"/>
                </a:cxn>
                <a:cxn ang="0">
                  <a:pos x="4" y="76"/>
                </a:cxn>
                <a:cxn ang="0">
                  <a:pos x="2" y="71"/>
                </a:cxn>
                <a:cxn ang="0">
                  <a:pos x="1" y="66"/>
                </a:cxn>
                <a:cxn ang="0">
                  <a:pos x="0" y="61"/>
                </a:cxn>
                <a:cxn ang="0">
                  <a:pos x="0" y="55"/>
                </a:cxn>
                <a:cxn ang="0">
                  <a:pos x="0" y="50"/>
                </a:cxn>
                <a:cxn ang="0">
                  <a:pos x="1" y="44"/>
                </a:cxn>
                <a:cxn ang="0">
                  <a:pos x="2" y="39"/>
                </a:cxn>
                <a:cxn ang="0">
                  <a:pos x="4" y="34"/>
                </a:cxn>
                <a:cxn ang="0">
                  <a:pos x="6" y="30"/>
                </a:cxn>
                <a:cxn ang="0">
                  <a:pos x="9" y="25"/>
                </a:cxn>
                <a:cxn ang="0">
                  <a:pos x="12" y="21"/>
                </a:cxn>
                <a:cxn ang="0">
                  <a:pos x="16" y="15"/>
                </a:cxn>
              </a:cxnLst>
              <a:rect l="0" t="0" r="r" b="b"/>
              <a:pathLst>
                <a:path w="110" h="110">
                  <a:moveTo>
                    <a:pt x="16" y="15"/>
                  </a:moveTo>
                  <a:lnTo>
                    <a:pt x="20" y="12"/>
                  </a:lnTo>
                  <a:lnTo>
                    <a:pt x="24" y="9"/>
                  </a:lnTo>
                  <a:lnTo>
                    <a:pt x="30" y="6"/>
                  </a:lnTo>
                  <a:lnTo>
                    <a:pt x="34" y="4"/>
                  </a:lnTo>
                  <a:lnTo>
                    <a:pt x="44" y="1"/>
                  </a:lnTo>
                  <a:lnTo>
                    <a:pt x="55" y="0"/>
                  </a:lnTo>
                  <a:lnTo>
                    <a:pt x="66" y="1"/>
                  </a:lnTo>
                  <a:lnTo>
                    <a:pt x="76" y="4"/>
                  </a:lnTo>
                  <a:lnTo>
                    <a:pt x="80" y="6"/>
                  </a:lnTo>
                  <a:lnTo>
                    <a:pt x="85" y="9"/>
                  </a:lnTo>
                  <a:lnTo>
                    <a:pt x="89" y="12"/>
                  </a:lnTo>
                  <a:lnTo>
                    <a:pt x="94" y="15"/>
                  </a:lnTo>
                  <a:lnTo>
                    <a:pt x="98" y="21"/>
                  </a:lnTo>
                  <a:lnTo>
                    <a:pt x="101" y="25"/>
                  </a:lnTo>
                  <a:lnTo>
                    <a:pt x="104" y="30"/>
                  </a:lnTo>
                  <a:lnTo>
                    <a:pt x="106" y="34"/>
                  </a:lnTo>
                  <a:lnTo>
                    <a:pt x="109" y="44"/>
                  </a:lnTo>
                  <a:lnTo>
                    <a:pt x="110" y="55"/>
                  </a:lnTo>
                  <a:lnTo>
                    <a:pt x="109" y="66"/>
                  </a:lnTo>
                  <a:lnTo>
                    <a:pt x="106" y="76"/>
                  </a:lnTo>
                  <a:lnTo>
                    <a:pt x="104" y="80"/>
                  </a:lnTo>
                  <a:lnTo>
                    <a:pt x="101" y="86"/>
                  </a:lnTo>
                  <a:lnTo>
                    <a:pt x="98" y="90"/>
                  </a:lnTo>
                  <a:lnTo>
                    <a:pt x="94" y="94"/>
                  </a:lnTo>
                  <a:lnTo>
                    <a:pt x="89" y="98"/>
                  </a:lnTo>
                  <a:lnTo>
                    <a:pt x="85" y="101"/>
                  </a:lnTo>
                  <a:lnTo>
                    <a:pt x="80" y="104"/>
                  </a:lnTo>
                  <a:lnTo>
                    <a:pt x="76" y="106"/>
                  </a:lnTo>
                  <a:lnTo>
                    <a:pt x="71" y="108"/>
                  </a:lnTo>
                  <a:lnTo>
                    <a:pt x="66" y="109"/>
                  </a:lnTo>
                  <a:lnTo>
                    <a:pt x="61" y="110"/>
                  </a:lnTo>
                  <a:lnTo>
                    <a:pt x="55" y="110"/>
                  </a:lnTo>
                  <a:lnTo>
                    <a:pt x="49" y="110"/>
                  </a:lnTo>
                  <a:lnTo>
                    <a:pt x="44" y="109"/>
                  </a:lnTo>
                  <a:lnTo>
                    <a:pt x="39" y="108"/>
                  </a:lnTo>
                  <a:lnTo>
                    <a:pt x="34" y="106"/>
                  </a:lnTo>
                  <a:lnTo>
                    <a:pt x="30" y="104"/>
                  </a:lnTo>
                  <a:lnTo>
                    <a:pt x="24" y="101"/>
                  </a:lnTo>
                  <a:lnTo>
                    <a:pt x="20" y="98"/>
                  </a:lnTo>
                  <a:lnTo>
                    <a:pt x="16" y="94"/>
                  </a:lnTo>
                  <a:lnTo>
                    <a:pt x="12" y="90"/>
                  </a:lnTo>
                  <a:lnTo>
                    <a:pt x="9" y="86"/>
                  </a:lnTo>
                  <a:lnTo>
                    <a:pt x="6" y="80"/>
                  </a:lnTo>
                  <a:lnTo>
                    <a:pt x="4" y="76"/>
                  </a:lnTo>
                  <a:lnTo>
                    <a:pt x="2" y="71"/>
                  </a:lnTo>
                  <a:lnTo>
                    <a:pt x="1" y="66"/>
                  </a:lnTo>
                  <a:lnTo>
                    <a:pt x="0" y="61"/>
                  </a:lnTo>
                  <a:lnTo>
                    <a:pt x="0" y="55"/>
                  </a:lnTo>
                  <a:lnTo>
                    <a:pt x="0" y="50"/>
                  </a:lnTo>
                  <a:lnTo>
                    <a:pt x="1" y="44"/>
                  </a:lnTo>
                  <a:lnTo>
                    <a:pt x="2" y="39"/>
                  </a:lnTo>
                  <a:lnTo>
                    <a:pt x="4" y="34"/>
                  </a:lnTo>
                  <a:lnTo>
                    <a:pt x="6" y="30"/>
                  </a:lnTo>
                  <a:lnTo>
                    <a:pt x="9" y="25"/>
                  </a:lnTo>
                  <a:lnTo>
                    <a:pt x="12" y="21"/>
                  </a:lnTo>
                  <a:lnTo>
                    <a:pt x="16" y="15"/>
                  </a:lnTo>
                  <a:close/>
                </a:path>
              </a:pathLst>
            </a:custGeom>
            <a:solidFill>
              <a:srgbClr val="FFFFFF"/>
            </a:solidFill>
            <a:ln w="9525">
              <a:noFill/>
              <a:round/>
              <a:headEnd/>
              <a:tailEnd/>
            </a:ln>
          </p:spPr>
          <p:txBody>
            <a:bodyPr/>
            <a:lstStyle/>
            <a:p>
              <a:endParaRPr lang="en-US"/>
            </a:p>
          </p:txBody>
        </p:sp>
        <p:sp>
          <p:nvSpPr>
            <p:cNvPr id="408633" name="Freeform 57"/>
            <p:cNvSpPr>
              <a:spLocks/>
            </p:cNvSpPr>
            <p:nvPr userDrawn="1"/>
          </p:nvSpPr>
          <p:spPr bwMode="auto">
            <a:xfrm>
              <a:off x="2803" y="4217"/>
              <a:ext cx="6" cy="6"/>
            </a:xfrm>
            <a:custGeom>
              <a:avLst/>
              <a:gdLst/>
              <a:ahLst/>
              <a:cxnLst>
                <a:cxn ang="0">
                  <a:pos x="10" y="10"/>
                </a:cxn>
                <a:cxn ang="0">
                  <a:pos x="15" y="5"/>
                </a:cxn>
                <a:cxn ang="0">
                  <a:pos x="21" y="2"/>
                </a:cxn>
                <a:cxn ang="0">
                  <a:pos x="28" y="1"/>
                </a:cxn>
                <a:cxn ang="0">
                  <a:pos x="35" y="0"/>
                </a:cxn>
                <a:cxn ang="0">
                  <a:pos x="41" y="1"/>
                </a:cxn>
                <a:cxn ang="0">
                  <a:pos x="47" y="2"/>
                </a:cxn>
                <a:cxn ang="0">
                  <a:pos x="53" y="5"/>
                </a:cxn>
                <a:cxn ang="0">
                  <a:pos x="59" y="10"/>
                </a:cxn>
                <a:cxn ang="0">
                  <a:pos x="63" y="15"/>
                </a:cxn>
                <a:cxn ang="0">
                  <a:pos x="66" y="22"/>
                </a:cxn>
                <a:cxn ang="0">
                  <a:pos x="68" y="28"/>
                </a:cxn>
                <a:cxn ang="0">
                  <a:pos x="69" y="34"/>
                </a:cxn>
                <a:cxn ang="0">
                  <a:pos x="68" y="41"/>
                </a:cxn>
                <a:cxn ang="0">
                  <a:pos x="66" y="47"/>
                </a:cxn>
                <a:cxn ang="0">
                  <a:pos x="63" y="54"/>
                </a:cxn>
                <a:cxn ang="0">
                  <a:pos x="59" y="59"/>
                </a:cxn>
                <a:cxn ang="0">
                  <a:pos x="53" y="63"/>
                </a:cxn>
                <a:cxn ang="0">
                  <a:pos x="47" y="66"/>
                </a:cxn>
                <a:cxn ang="0">
                  <a:pos x="41" y="68"/>
                </a:cxn>
                <a:cxn ang="0">
                  <a:pos x="35" y="69"/>
                </a:cxn>
                <a:cxn ang="0">
                  <a:pos x="28" y="68"/>
                </a:cxn>
                <a:cxn ang="0">
                  <a:pos x="21" y="66"/>
                </a:cxn>
                <a:cxn ang="0">
                  <a:pos x="15" y="63"/>
                </a:cxn>
                <a:cxn ang="0">
                  <a:pos x="10" y="59"/>
                </a:cxn>
                <a:cxn ang="0">
                  <a:pos x="6" y="54"/>
                </a:cxn>
                <a:cxn ang="0">
                  <a:pos x="3" y="47"/>
                </a:cxn>
                <a:cxn ang="0">
                  <a:pos x="1" y="41"/>
                </a:cxn>
                <a:cxn ang="0">
                  <a:pos x="0" y="34"/>
                </a:cxn>
                <a:cxn ang="0">
                  <a:pos x="1" y="28"/>
                </a:cxn>
                <a:cxn ang="0">
                  <a:pos x="3" y="22"/>
                </a:cxn>
                <a:cxn ang="0">
                  <a:pos x="6" y="15"/>
                </a:cxn>
                <a:cxn ang="0">
                  <a:pos x="10" y="10"/>
                </a:cxn>
              </a:cxnLst>
              <a:rect l="0" t="0" r="r" b="b"/>
              <a:pathLst>
                <a:path w="69" h="69">
                  <a:moveTo>
                    <a:pt x="10" y="10"/>
                  </a:moveTo>
                  <a:lnTo>
                    <a:pt x="15" y="5"/>
                  </a:lnTo>
                  <a:lnTo>
                    <a:pt x="21" y="2"/>
                  </a:lnTo>
                  <a:lnTo>
                    <a:pt x="28" y="1"/>
                  </a:lnTo>
                  <a:lnTo>
                    <a:pt x="35" y="0"/>
                  </a:lnTo>
                  <a:lnTo>
                    <a:pt x="41" y="1"/>
                  </a:lnTo>
                  <a:lnTo>
                    <a:pt x="47" y="2"/>
                  </a:lnTo>
                  <a:lnTo>
                    <a:pt x="53" y="5"/>
                  </a:lnTo>
                  <a:lnTo>
                    <a:pt x="59" y="10"/>
                  </a:lnTo>
                  <a:lnTo>
                    <a:pt x="63" y="15"/>
                  </a:lnTo>
                  <a:lnTo>
                    <a:pt x="66" y="22"/>
                  </a:lnTo>
                  <a:lnTo>
                    <a:pt x="68" y="28"/>
                  </a:lnTo>
                  <a:lnTo>
                    <a:pt x="69" y="34"/>
                  </a:lnTo>
                  <a:lnTo>
                    <a:pt x="68" y="41"/>
                  </a:lnTo>
                  <a:lnTo>
                    <a:pt x="66" y="47"/>
                  </a:lnTo>
                  <a:lnTo>
                    <a:pt x="63" y="54"/>
                  </a:lnTo>
                  <a:lnTo>
                    <a:pt x="59" y="59"/>
                  </a:lnTo>
                  <a:lnTo>
                    <a:pt x="53" y="63"/>
                  </a:lnTo>
                  <a:lnTo>
                    <a:pt x="47" y="66"/>
                  </a:lnTo>
                  <a:lnTo>
                    <a:pt x="41" y="68"/>
                  </a:lnTo>
                  <a:lnTo>
                    <a:pt x="35" y="69"/>
                  </a:lnTo>
                  <a:lnTo>
                    <a:pt x="28" y="68"/>
                  </a:lnTo>
                  <a:lnTo>
                    <a:pt x="21" y="66"/>
                  </a:lnTo>
                  <a:lnTo>
                    <a:pt x="15" y="63"/>
                  </a:lnTo>
                  <a:lnTo>
                    <a:pt x="10" y="59"/>
                  </a:lnTo>
                  <a:lnTo>
                    <a:pt x="6" y="54"/>
                  </a:lnTo>
                  <a:lnTo>
                    <a:pt x="3" y="47"/>
                  </a:lnTo>
                  <a:lnTo>
                    <a:pt x="1" y="41"/>
                  </a:lnTo>
                  <a:lnTo>
                    <a:pt x="0" y="34"/>
                  </a:lnTo>
                  <a:lnTo>
                    <a:pt x="1" y="28"/>
                  </a:lnTo>
                  <a:lnTo>
                    <a:pt x="3" y="22"/>
                  </a:lnTo>
                  <a:lnTo>
                    <a:pt x="6" y="15"/>
                  </a:lnTo>
                  <a:lnTo>
                    <a:pt x="10" y="10"/>
                  </a:lnTo>
                  <a:close/>
                </a:path>
              </a:pathLst>
            </a:custGeom>
            <a:solidFill>
              <a:srgbClr val="FFFFFF"/>
            </a:solidFill>
            <a:ln w="9525">
              <a:noFill/>
              <a:round/>
              <a:headEnd/>
              <a:tailEnd/>
            </a:ln>
          </p:spPr>
          <p:txBody>
            <a:bodyPr/>
            <a:lstStyle/>
            <a:p>
              <a:endParaRPr lang="en-US"/>
            </a:p>
          </p:txBody>
        </p:sp>
        <p:sp>
          <p:nvSpPr>
            <p:cNvPr id="408634" name="Freeform 58"/>
            <p:cNvSpPr>
              <a:spLocks/>
            </p:cNvSpPr>
            <p:nvPr userDrawn="1"/>
          </p:nvSpPr>
          <p:spPr bwMode="auto">
            <a:xfrm>
              <a:off x="2847" y="4108"/>
              <a:ext cx="21" cy="20"/>
            </a:xfrm>
            <a:custGeom>
              <a:avLst/>
              <a:gdLst/>
              <a:ahLst/>
              <a:cxnLst>
                <a:cxn ang="0">
                  <a:pos x="213" y="44"/>
                </a:cxn>
                <a:cxn ang="0">
                  <a:pos x="226" y="64"/>
                </a:cxn>
                <a:cxn ang="0">
                  <a:pos x="235" y="86"/>
                </a:cxn>
                <a:cxn ang="0">
                  <a:pos x="240" y="108"/>
                </a:cxn>
                <a:cxn ang="0">
                  <a:pos x="240" y="132"/>
                </a:cxn>
                <a:cxn ang="0">
                  <a:pos x="235" y="155"/>
                </a:cxn>
                <a:cxn ang="0">
                  <a:pos x="226" y="176"/>
                </a:cxn>
                <a:cxn ang="0">
                  <a:pos x="213" y="196"/>
                </a:cxn>
                <a:cxn ang="0">
                  <a:pos x="196" y="214"/>
                </a:cxn>
                <a:cxn ang="0">
                  <a:pos x="175" y="227"/>
                </a:cxn>
                <a:cxn ang="0">
                  <a:pos x="154" y="235"/>
                </a:cxn>
                <a:cxn ang="0">
                  <a:pos x="131" y="239"/>
                </a:cxn>
                <a:cxn ang="0">
                  <a:pos x="108" y="239"/>
                </a:cxn>
                <a:cxn ang="0">
                  <a:pos x="86" y="235"/>
                </a:cxn>
                <a:cxn ang="0">
                  <a:pos x="64" y="227"/>
                </a:cxn>
                <a:cxn ang="0">
                  <a:pos x="44" y="214"/>
                </a:cxn>
                <a:cxn ang="0">
                  <a:pos x="27" y="196"/>
                </a:cxn>
                <a:cxn ang="0">
                  <a:pos x="13" y="176"/>
                </a:cxn>
                <a:cxn ang="0">
                  <a:pos x="5" y="155"/>
                </a:cxn>
                <a:cxn ang="0">
                  <a:pos x="0" y="132"/>
                </a:cxn>
                <a:cxn ang="0">
                  <a:pos x="0" y="108"/>
                </a:cxn>
                <a:cxn ang="0">
                  <a:pos x="5" y="86"/>
                </a:cxn>
                <a:cxn ang="0">
                  <a:pos x="13" y="64"/>
                </a:cxn>
                <a:cxn ang="0">
                  <a:pos x="27" y="44"/>
                </a:cxn>
                <a:cxn ang="0">
                  <a:pos x="44" y="27"/>
                </a:cxn>
                <a:cxn ang="0">
                  <a:pos x="64" y="14"/>
                </a:cxn>
                <a:cxn ang="0">
                  <a:pos x="86" y="5"/>
                </a:cxn>
                <a:cxn ang="0">
                  <a:pos x="108" y="1"/>
                </a:cxn>
                <a:cxn ang="0">
                  <a:pos x="131" y="1"/>
                </a:cxn>
                <a:cxn ang="0">
                  <a:pos x="154" y="5"/>
                </a:cxn>
                <a:cxn ang="0">
                  <a:pos x="175" y="14"/>
                </a:cxn>
                <a:cxn ang="0">
                  <a:pos x="196" y="27"/>
                </a:cxn>
              </a:cxnLst>
              <a:rect l="0" t="0" r="r" b="b"/>
              <a:pathLst>
                <a:path w="241" h="240">
                  <a:moveTo>
                    <a:pt x="204" y="35"/>
                  </a:moveTo>
                  <a:lnTo>
                    <a:pt x="213" y="44"/>
                  </a:lnTo>
                  <a:lnTo>
                    <a:pt x="220" y="54"/>
                  </a:lnTo>
                  <a:lnTo>
                    <a:pt x="226" y="64"/>
                  </a:lnTo>
                  <a:lnTo>
                    <a:pt x="231" y="75"/>
                  </a:lnTo>
                  <a:lnTo>
                    <a:pt x="235" y="86"/>
                  </a:lnTo>
                  <a:lnTo>
                    <a:pt x="237" y="97"/>
                  </a:lnTo>
                  <a:lnTo>
                    <a:pt x="240" y="108"/>
                  </a:lnTo>
                  <a:lnTo>
                    <a:pt x="241" y="121"/>
                  </a:lnTo>
                  <a:lnTo>
                    <a:pt x="240" y="132"/>
                  </a:lnTo>
                  <a:lnTo>
                    <a:pt x="237" y="143"/>
                  </a:lnTo>
                  <a:lnTo>
                    <a:pt x="235" y="155"/>
                  </a:lnTo>
                  <a:lnTo>
                    <a:pt x="231" y="165"/>
                  </a:lnTo>
                  <a:lnTo>
                    <a:pt x="226" y="176"/>
                  </a:lnTo>
                  <a:lnTo>
                    <a:pt x="220" y="187"/>
                  </a:lnTo>
                  <a:lnTo>
                    <a:pt x="213" y="196"/>
                  </a:lnTo>
                  <a:lnTo>
                    <a:pt x="204" y="205"/>
                  </a:lnTo>
                  <a:lnTo>
                    <a:pt x="196" y="214"/>
                  </a:lnTo>
                  <a:lnTo>
                    <a:pt x="186" y="221"/>
                  </a:lnTo>
                  <a:lnTo>
                    <a:pt x="175" y="227"/>
                  </a:lnTo>
                  <a:lnTo>
                    <a:pt x="165" y="231"/>
                  </a:lnTo>
                  <a:lnTo>
                    <a:pt x="154" y="235"/>
                  </a:lnTo>
                  <a:lnTo>
                    <a:pt x="142" y="238"/>
                  </a:lnTo>
                  <a:lnTo>
                    <a:pt x="131" y="239"/>
                  </a:lnTo>
                  <a:lnTo>
                    <a:pt x="120" y="240"/>
                  </a:lnTo>
                  <a:lnTo>
                    <a:pt x="108" y="239"/>
                  </a:lnTo>
                  <a:lnTo>
                    <a:pt x="97" y="238"/>
                  </a:lnTo>
                  <a:lnTo>
                    <a:pt x="86" y="235"/>
                  </a:lnTo>
                  <a:lnTo>
                    <a:pt x="75" y="231"/>
                  </a:lnTo>
                  <a:lnTo>
                    <a:pt x="64" y="227"/>
                  </a:lnTo>
                  <a:lnTo>
                    <a:pt x="53" y="221"/>
                  </a:lnTo>
                  <a:lnTo>
                    <a:pt x="44" y="214"/>
                  </a:lnTo>
                  <a:lnTo>
                    <a:pt x="35" y="205"/>
                  </a:lnTo>
                  <a:lnTo>
                    <a:pt x="27" y="196"/>
                  </a:lnTo>
                  <a:lnTo>
                    <a:pt x="19" y="187"/>
                  </a:lnTo>
                  <a:lnTo>
                    <a:pt x="13" y="176"/>
                  </a:lnTo>
                  <a:lnTo>
                    <a:pt x="8" y="165"/>
                  </a:lnTo>
                  <a:lnTo>
                    <a:pt x="5" y="155"/>
                  </a:lnTo>
                  <a:lnTo>
                    <a:pt x="2" y="143"/>
                  </a:lnTo>
                  <a:lnTo>
                    <a:pt x="0" y="132"/>
                  </a:lnTo>
                  <a:lnTo>
                    <a:pt x="0" y="121"/>
                  </a:lnTo>
                  <a:lnTo>
                    <a:pt x="0" y="108"/>
                  </a:lnTo>
                  <a:lnTo>
                    <a:pt x="2" y="97"/>
                  </a:lnTo>
                  <a:lnTo>
                    <a:pt x="5" y="86"/>
                  </a:lnTo>
                  <a:lnTo>
                    <a:pt x="8" y="75"/>
                  </a:lnTo>
                  <a:lnTo>
                    <a:pt x="13" y="64"/>
                  </a:lnTo>
                  <a:lnTo>
                    <a:pt x="19" y="54"/>
                  </a:lnTo>
                  <a:lnTo>
                    <a:pt x="27" y="44"/>
                  </a:lnTo>
                  <a:lnTo>
                    <a:pt x="35" y="35"/>
                  </a:lnTo>
                  <a:lnTo>
                    <a:pt x="44" y="27"/>
                  </a:lnTo>
                  <a:lnTo>
                    <a:pt x="53" y="20"/>
                  </a:lnTo>
                  <a:lnTo>
                    <a:pt x="64" y="14"/>
                  </a:lnTo>
                  <a:lnTo>
                    <a:pt x="75" y="9"/>
                  </a:lnTo>
                  <a:lnTo>
                    <a:pt x="86" y="5"/>
                  </a:lnTo>
                  <a:lnTo>
                    <a:pt x="97" y="2"/>
                  </a:lnTo>
                  <a:lnTo>
                    <a:pt x="108" y="1"/>
                  </a:lnTo>
                  <a:lnTo>
                    <a:pt x="120" y="0"/>
                  </a:lnTo>
                  <a:lnTo>
                    <a:pt x="131" y="1"/>
                  </a:lnTo>
                  <a:lnTo>
                    <a:pt x="142" y="2"/>
                  </a:lnTo>
                  <a:lnTo>
                    <a:pt x="154" y="5"/>
                  </a:lnTo>
                  <a:lnTo>
                    <a:pt x="165" y="9"/>
                  </a:lnTo>
                  <a:lnTo>
                    <a:pt x="175" y="14"/>
                  </a:lnTo>
                  <a:lnTo>
                    <a:pt x="186" y="20"/>
                  </a:lnTo>
                  <a:lnTo>
                    <a:pt x="196" y="27"/>
                  </a:lnTo>
                  <a:lnTo>
                    <a:pt x="204" y="35"/>
                  </a:lnTo>
                  <a:close/>
                </a:path>
              </a:pathLst>
            </a:custGeom>
            <a:solidFill>
              <a:srgbClr val="FFFFFF"/>
            </a:solidFill>
            <a:ln w="9525">
              <a:noFill/>
              <a:round/>
              <a:headEnd/>
              <a:tailEnd/>
            </a:ln>
          </p:spPr>
          <p:txBody>
            <a:bodyPr/>
            <a:lstStyle/>
            <a:p>
              <a:endParaRPr lang="en-US"/>
            </a:p>
          </p:txBody>
        </p:sp>
        <p:sp>
          <p:nvSpPr>
            <p:cNvPr id="408635" name="Freeform 59"/>
            <p:cNvSpPr>
              <a:spLocks/>
            </p:cNvSpPr>
            <p:nvPr userDrawn="1"/>
          </p:nvSpPr>
          <p:spPr bwMode="auto">
            <a:xfrm>
              <a:off x="2830" y="4091"/>
              <a:ext cx="14" cy="14"/>
            </a:xfrm>
            <a:custGeom>
              <a:avLst/>
              <a:gdLst/>
              <a:ahLst/>
              <a:cxnLst>
                <a:cxn ang="0">
                  <a:pos x="148" y="31"/>
                </a:cxn>
                <a:cxn ang="0">
                  <a:pos x="156" y="44"/>
                </a:cxn>
                <a:cxn ang="0">
                  <a:pos x="162" y="60"/>
                </a:cxn>
                <a:cxn ang="0">
                  <a:pos x="165" y="75"/>
                </a:cxn>
                <a:cxn ang="0">
                  <a:pos x="165" y="91"/>
                </a:cxn>
                <a:cxn ang="0">
                  <a:pos x="162" y="106"/>
                </a:cxn>
                <a:cxn ang="0">
                  <a:pos x="156" y="122"/>
                </a:cxn>
                <a:cxn ang="0">
                  <a:pos x="148" y="135"/>
                </a:cxn>
                <a:cxn ang="0">
                  <a:pos x="135" y="147"/>
                </a:cxn>
                <a:cxn ang="0">
                  <a:pos x="122" y="157"/>
                </a:cxn>
                <a:cxn ang="0">
                  <a:pos x="107" y="163"/>
                </a:cxn>
                <a:cxn ang="0">
                  <a:pos x="91" y="166"/>
                </a:cxn>
                <a:cxn ang="0">
                  <a:pos x="74" y="166"/>
                </a:cxn>
                <a:cxn ang="0">
                  <a:pos x="59" y="163"/>
                </a:cxn>
                <a:cxn ang="0">
                  <a:pos x="45" y="157"/>
                </a:cxn>
                <a:cxn ang="0">
                  <a:pos x="30" y="147"/>
                </a:cxn>
                <a:cxn ang="0">
                  <a:pos x="19" y="135"/>
                </a:cxn>
                <a:cxn ang="0">
                  <a:pos x="9" y="122"/>
                </a:cxn>
                <a:cxn ang="0">
                  <a:pos x="3" y="106"/>
                </a:cxn>
                <a:cxn ang="0">
                  <a:pos x="0" y="91"/>
                </a:cxn>
                <a:cxn ang="0">
                  <a:pos x="0" y="75"/>
                </a:cxn>
                <a:cxn ang="0">
                  <a:pos x="3" y="60"/>
                </a:cxn>
                <a:cxn ang="0">
                  <a:pos x="9" y="44"/>
                </a:cxn>
                <a:cxn ang="0">
                  <a:pos x="19" y="31"/>
                </a:cxn>
                <a:cxn ang="0">
                  <a:pos x="30" y="18"/>
                </a:cxn>
                <a:cxn ang="0">
                  <a:pos x="45" y="10"/>
                </a:cxn>
                <a:cxn ang="0">
                  <a:pos x="59" y="4"/>
                </a:cxn>
                <a:cxn ang="0">
                  <a:pos x="74" y="1"/>
                </a:cxn>
                <a:cxn ang="0">
                  <a:pos x="91" y="1"/>
                </a:cxn>
                <a:cxn ang="0">
                  <a:pos x="107" y="4"/>
                </a:cxn>
                <a:cxn ang="0">
                  <a:pos x="122" y="10"/>
                </a:cxn>
                <a:cxn ang="0">
                  <a:pos x="135" y="18"/>
                </a:cxn>
              </a:cxnLst>
              <a:rect l="0" t="0" r="r" b="b"/>
              <a:pathLst>
                <a:path w="166" h="166">
                  <a:moveTo>
                    <a:pt x="142" y="25"/>
                  </a:moveTo>
                  <a:lnTo>
                    <a:pt x="148" y="31"/>
                  </a:lnTo>
                  <a:lnTo>
                    <a:pt x="152" y="37"/>
                  </a:lnTo>
                  <a:lnTo>
                    <a:pt x="156" y="44"/>
                  </a:lnTo>
                  <a:lnTo>
                    <a:pt x="160" y="51"/>
                  </a:lnTo>
                  <a:lnTo>
                    <a:pt x="162" y="60"/>
                  </a:lnTo>
                  <a:lnTo>
                    <a:pt x="164" y="67"/>
                  </a:lnTo>
                  <a:lnTo>
                    <a:pt x="165" y="75"/>
                  </a:lnTo>
                  <a:lnTo>
                    <a:pt x="166" y="82"/>
                  </a:lnTo>
                  <a:lnTo>
                    <a:pt x="165" y="91"/>
                  </a:lnTo>
                  <a:lnTo>
                    <a:pt x="164" y="99"/>
                  </a:lnTo>
                  <a:lnTo>
                    <a:pt x="162" y="106"/>
                  </a:lnTo>
                  <a:lnTo>
                    <a:pt x="160" y="114"/>
                  </a:lnTo>
                  <a:lnTo>
                    <a:pt x="156" y="122"/>
                  </a:lnTo>
                  <a:lnTo>
                    <a:pt x="152" y="129"/>
                  </a:lnTo>
                  <a:lnTo>
                    <a:pt x="148" y="135"/>
                  </a:lnTo>
                  <a:lnTo>
                    <a:pt x="142" y="141"/>
                  </a:lnTo>
                  <a:lnTo>
                    <a:pt x="135" y="147"/>
                  </a:lnTo>
                  <a:lnTo>
                    <a:pt x="128" y="152"/>
                  </a:lnTo>
                  <a:lnTo>
                    <a:pt x="122" y="157"/>
                  </a:lnTo>
                  <a:lnTo>
                    <a:pt x="114" y="160"/>
                  </a:lnTo>
                  <a:lnTo>
                    <a:pt x="107" y="163"/>
                  </a:lnTo>
                  <a:lnTo>
                    <a:pt x="99" y="164"/>
                  </a:lnTo>
                  <a:lnTo>
                    <a:pt x="91" y="166"/>
                  </a:lnTo>
                  <a:lnTo>
                    <a:pt x="83" y="166"/>
                  </a:lnTo>
                  <a:lnTo>
                    <a:pt x="74" y="166"/>
                  </a:lnTo>
                  <a:lnTo>
                    <a:pt x="67" y="164"/>
                  </a:lnTo>
                  <a:lnTo>
                    <a:pt x="59" y="163"/>
                  </a:lnTo>
                  <a:lnTo>
                    <a:pt x="52" y="160"/>
                  </a:lnTo>
                  <a:lnTo>
                    <a:pt x="45" y="157"/>
                  </a:lnTo>
                  <a:lnTo>
                    <a:pt x="37" y="152"/>
                  </a:lnTo>
                  <a:lnTo>
                    <a:pt x="30" y="147"/>
                  </a:lnTo>
                  <a:lnTo>
                    <a:pt x="24" y="141"/>
                  </a:lnTo>
                  <a:lnTo>
                    <a:pt x="19" y="135"/>
                  </a:lnTo>
                  <a:lnTo>
                    <a:pt x="14" y="129"/>
                  </a:lnTo>
                  <a:lnTo>
                    <a:pt x="9" y="122"/>
                  </a:lnTo>
                  <a:lnTo>
                    <a:pt x="6" y="114"/>
                  </a:lnTo>
                  <a:lnTo>
                    <a:pt x="3" y="106"/>
                  </a:lnTo>
                  <a:lnTo>
                    <a:pt x="1" y="99"/>
                  </a:lnTo>
                  <a:lnTo>
                    <a:pt x="0" y="91"/>
                  </a:lnTo>
                  <a:lnTo>
                    <a:pt x="0" y="82"/>
                  </a:lnTo>
                  <a:lnTo>
                    <a:pt x="0" y="75"/>
                  </a:lnTo>
                  <a:lnTo>
                    <a:pt x="1" y="67"/>
                  </a:lnTo>
                  <a:lnTo>
                    <a:pt x="3" y="60"/>
                  </a:lnTo>
                  <a:lnTo>
                    <a:pt x="6" y="51"/>
                  </a:lnTo>
                  <a:lnTo>
                    <a:pt x="9" y="44"/>
                  </a:lnTo>
                  <a:lnTo>
                    <a:pt x="14" y="37"/>
                  </a:lnTo>
                  <a:lnTo>
                    <a:pt x="19" y="31"/>
                  </a:lnTo>
                  <a:lnTo>
                    <a:pt x="24" y="25"/>
                  </a:lnTo>
                  <a:lnTo>
                    <a:pt x="30" y="18"/>
                  </a:lnTo>
                  <a:lnTo>
                    <a:pt x="37" y="14"/>
                  </a:lnTo>
                  <a:lnTo>
                    <a:pt x="45" y="10"/>
                  </a:lnTo>
                  <a:lnTo>
                    <a:pt x="52" y="6"/>
                  </a:lnTo>
                  <a:lnTo>
                    <a:pt x="59" y="4"/>
                  </a:lnTo>
                  <a:lnTo>
                    <a:pt x="67" y="2"/>
                  </a:lnTo>
                  <a:lnTo>
                    <a:pt x="74" y="1"/>
                  </a:lnTo>
                  <a:lnTo>
                    <a:pt x="83" y="0"/>
                  </a:lnTo>
                  <a:lnTo>
                    <a:pt x="91" y="1"/>
                  </a:lnTo>
                  <a:lnTo>
                    <a:pt x="99" y="2"/>
                  </a:lnTo>
                  <a:lnTo>
                    <a:pt x="107" y="4"/>
                  </a:lnTo>
                  <a:lnTo>
                    <a:pt x="114" y="6"/>
                  </a:lnTo>
                  <a:lnTo>
                    <a:pt x="122" y="10"/>
                  </a:lnTo>
                  <a:lnTo>
                    <a:pt x="128" y="14"/>
                  </a:lnTo>
                  <a:lnTo>
                    <a:pt x="135" y="18"/>
                  </a:lnTo>
                  <a:lnTo>
                    <a:pt x="142" y="25"/>
                  </a:lnTo>
                  <a:close/>
                </a:path>
              </a:pathLst>
            </a:custGeom>
            <a:solidFill>
              <a:srgbClr val="FFFFFF"/>
            </a:solidFill>
            <a:ln w="9525">
              <a:noFill/>
              <a:round/>
              <a:headEnd/>
              <a:tailEnd/>
            </a:ln>
          </p:spPr>
          <p:txBody>
            <a:bodyPr/>
            <a:lstStyle/>
            <a:p>
              <a:endParaRPr lang="en-US"/>
            </a:p>
          </p:txBody>
        </p:sp>
        <p:sp>
          <p:nvSpPr>
            <p:cNvPr id="408636" name="Freeform 60"/>
            <p:cNvSpPr>
              <a:spLocks/>
            </p:cNvSpPr>
            <p:nvPr userDrawn="1"/>
          </p:nvSpPr>
          <p:spPr bwMode="auto">
            <a:xfrm>
              <a:off x="2816" y="4077"/>
              <a:ext cx="9" cy="9"/>
            </a:xfrm>
            <a:custGeom>
              <a:avLst/>
              <a:gdLst/>
              <a:ahLst/>
              <a:cxnLst>
                <a:cxn ang="0">
                  <a:pos x="94" y="16"/>
                </a:cxn>
                <a:cxn ang="0">
                  <a:pos x="98" y="20"/>
                </a:cxn>
                <a:cxn ang="0">
                  <a:pos x="101" y="24"/>
                </a:cxn>
                <a:cxn ang="0">
                  <a:pos x="104" y="30"/>
                </a:cxn>
                <a:cxn ang="0">
                  <a:pos x="106" y="34"/>
                </a:cxn>
                <a:cxn ang="0">
                  <a:pos x="109" y="44"/>
                </a:cxn>
                <a:cxn ang="0">
                  <a:pos x="110" y="55"/>
                </a:cxn>
                <a:cxn ang="0">
                  <a:pos x="109" y="66"/>
                </a:cxn>
                <a:cxn ang="0">
                  <a:pos x="106" y="76"/>
                </a:cxn>
                <a:cxn ang="0">
                  <a:pos x="104" y="81"/>
                </a:cxn>
                <a:cxn ang="0">
                  <a:pos x="101" y="85"/>
                </a:cxn>
                <a:cxn ang="0">
                  <a:pos x="98" y="89"/>
                </a:cxn>
                <a:cxn ang="0">
                  <a:pos x="94" y="94"/>
                </a:cxn>
                <a:cxn ang="0">
                  <a:pos x="90" y="98"/>
                </a:cxn>
                <a:cxn ang="0">
                  <a:pos x="85" y="101"/>
                </a:cxn>
                <a:cxn ang="0">
                  <a:pos x="80" y="104"/>
                </a:cxn>
                <a:cxn ang="0">
                  <a:pos x="75" y="106"/>
                </a:cxn>
                <a:cxn ang="0">
                  <a:pos x="66" y="109"/>
                </a:cxn>
                <a:cxn ang="0">
                  <a:pos x="54" y="110"/>
                </a:cxn>
                <a:cxn ang="0">
                  <a:pos x="49" y="110"/>
                </a:cxn>
                <a:cxn ang="0">
                  <a:pos x="44" y="109"/>
                </a:cxn>
                <a:cxn ang="0">
                  <a:pos x="39" y="108"/>
                </a:cxn>
                <a:cxn ang="0">
                  <a:pos x="34" y="106"/>
                </a:cxn>
                <a:cxn ang="0">
                  <a:pos x="29" y="104"/>
                </a:cxn>
                <a:cxn ang="0">
                  <a:pos x="24" y="101"/>
                </a:cxn>
                <a:cxn ang="0">
                  <a:pos x="20" y="98"/>
                </a:cxn>
                <a:cxn ang="0">
                  <a:pos x="15" y="94"/>
                </a:cxn>
                <a:cxn ang="0">
                  <a:pos x="12" y="89"/>
                </a:cxn>
                <a:cxn ang="0">
                  <a:pos x="9" y="85"/>
                </a:cxn>
                <a:cxn ang="0">
                  <a:pos x="6" y="81"/>
                </a:cxn>
                <a:cxn ang="0">
                  <a:pos x="4" y="76"/>
                </a:cxn>
                <a:cxn ang="0">
                  <a:pos x="2" y="71"/>
                </a:cxn>
                <a:cxn ang="0">
                  <a:pos x="1" y="66"/>
                </a:cxn>
                <a:cxn ang="0">
                  <a:pos x="0" y="61"/>
                </a:cxn>
                <a:cxn ang="0">
                  <a:pos x="0" y="55"/>
                </a:cxn>
                <a:cxn ang="0">
                  <a:pos x="1" y="44"/>
                </a:cxn>
                <a:cxn ang="0">
                  <a:pos x="4" y="34"/>
                </a:cxn>
                <a:cxn ang="0">
                  <a:pos x="6" y="30"/>
                </a:cxn>
                <a:cxn ang="0">
                  <a:pos x="9" y="24"/>
                </a:cxn>
                <a:cxn ang="0">
                  <a:pos x="12" y="20"/>
                </a:cxn>
                <a:cxn ang="0">
                  <a:pos x="15" y="16"/>
                </a:cxn>
                <a:cxn ang="0">
                  <a:pos x="20" y="12"/>
                </a:cxn>
                <a:cxn ang="0">
                  <a:pos x="24" y="9"/>
                </a:cxn>
                <a:cxn ang="0">
                  <a:pos x="29" y="6"/>
                </a:cxn>
                <a:cxn ang="0">
                  <a:pos x="34" y="4"/>
                </a:cxn>
                <a:cxn ang="0">
                  <a:pos x="44" y="1"/>
                </a:cxn>
                <a:cxn ang="0">
                  <a:pos x="54" y="0"/>
                </a:cxn>
                <a:cxn ang="0">
                  <a:pos x="66" y="1"/>
                </a:cxn>
                <a:cxn ang="0">
                  <a:pos x="75" y="4"/>
                </a:cxn>
                <a:cxn ang="0">
                  <a:pos x="80" y="6"/>
                </a:cxn>
                <a:cxn ang="0">
                  <a:pos x="85" y="9"/>
                </a:cxn>
                <a:cxn ang="0">
                  <a:pos x="90" y="12"/>
                </a:cxn>
                <a:cxn ang="0">
                  <a:pos x="94" y="16"/>
                </a:cxn>
              </a:cxnLst>
              <a:rect l="0" t="0" r="r" b="b"/>
              <a:pathLst>
                <a:path w="110" h="110">
                  <a:moveTo>
                    <a:pt x="94" y="16"/>
                  </a:moveTo>
                  <a:lnTo>
                    <a:pt x="98" y="20"/>
                  </a:lnTo>
                  <a:lnTo>
                    <a:pt x="101" y="24"/>
                  </a:lnTo>
                  <a:lnTo>
                    <a:pt x="104" y="30"/>
                  </a:lnTo>
                  <a:lnTo>
                    <a:pt x="106" y="34"/>
                  </a:lnTo>
                  <a:lnTo>
                    <a:pt x="109" y="44"/>
                  </a:lnTo>
                  <a:lnTo>
                    <a:pt x="110" y="55"/>
                  </a:lnTo>
                  <a:lnTo>
                    <a:pt x="109" y="66"/>
                  </a:lnTo>
                  <a:lnTo>
                    <a:pt x="106" y="76"/>
                  </a:lnTo>
                  <a:lnTo>
                    <a:pt x="104" y="81"/>
                  </a:lnTo>
                  <a:lnTo>
                    <a:pt x="101" y="85"/>
                  </a:lnTo>
                  <a:lnTo>
                    <a:pt x="98" y="89"/>
                  </a:lnTo>
                  <a:lnTo>
                    <a:pt x="94" y="94"/>
                  </a:lnTo>
                  <a:lnTo>
                    <a:pt x="90" y="98"/>
                  </a:lnTo>
                  <a:lnTo>
                    <a:pt x="85" y="101"/>
                  </a:lnTo>
                  <a:lnTo>
                    <a:pt x="80" y="104"/>
                  </a:lnTo>
                  <a:lnTo>
                    <a:pt x="75" y="106"/>
                  </a:lnTo>
                  <a:lnTo>
                    <a:pt x="66" y="109"/>
                  </a:lnTo>
                  <a:lnTo>
                    <a:pt x="54" y="110"/>
                  </a:lnTo>
                  <a:lnTo>
                    <a:pt x="49" y="110"/>
                  </a:lnTo>
                  <a:lnTo>
                    <a:pt x="44" y="109"/>
                  </a:lnTo>
                  <a:lnTo>
                    <a:pt x="39" y="108"/>
                  </a:lnTo>
                  <a:lnTo>
                    <a:pt x="34" y="106"/>
                  </a:lnTo>
                  <a:lnTo>
                    <a:pt x="29" y="104"/>
                  </a:lnTo>
                  <a:lnTo>
                    <a:pt x="24" y="101"/>
                  </a:lnTo>
                  <a:lnTo>
                    <a:pt x="20" y="98"/>
                  </a:lnTo>
                  <a:lnTo>
                    <a:pt x="15" y="94"/>
                  </a:lnTo>
                  <a:lnTo>
                    <a:pt x="12" y="89"/>
                  </a:lnTo>
                  <a:lnTo>
                    <a:pt x="9" y="85"/>
                  </a:lnTo>
                  <a:lnTo>
                    <a:pt x="6" y="81"/>
                  </a:lnTo>
                  <a:lnTo>
                    <a:pt x="4" y="76"/>
                  </a:lnTo>
                  <a:lnTo>
                    <a:pt x="2" y="71"/>
                  </a:lnTo>
                  <a:lnTo>
                    <a:pt x="1" y="66"/>
                  </a:lnTo>
                  <a:lnTo>
                    <a:pt x="0" y="61"/>
                  </a:lnTo>
                  <a:lnTo>
                    <a:pt x="0" y="55"/>
                  </a:lnTo>
                  <a:lnTo>
                    <a:pt x="1" y="44"/>
                  </a:lnTo>
                  <a:lnTo>
                    <a:pt x="4" y="34"/>
                  </a:lnTo>
                  <a:lnTo>
                    <a:pt x="6" y="30"/>
                  </a:lnTo>
                  <a:lnTo>
                    <a:pt x="9" y="24"/>
                  </a:lnTo>
                  <a:lnTo>
                    <a:pt x="12" y="20"/>
                  </a:lnTo>
                  <a:lnTo>
                    <a:pt x="15" y="16"/>
                  </a:lnTo>
                  <a:lnTo>
                    <a:pt x="20" y="12"/>
                  </a:lnTo>
                  <a:lnTo>
                    <a:pt x="24" y="9"/>
                  </a:lnTo>
                  <a:lnTo>
                    <a:pt x="29" y="6"/>
                  </a:lnTo>
                  <a:lnTo>
                    <a:pt x="34" y="4"/>
                  </a:lnTo>
                  <a:lnTo>
                    <a:pt x="44" y="1"/>
                  </a:lnTo>
                  <a:lnTo>
                    <a:pt x="54" y="0"/>
                  </a:lnTo>
                  <a:lnTo>
                    <a:pt x="66" y="1"/>
                  </a:lnTo>
                  <a:lnTo>
                    <a:pt x="75" y="4"/>
                  </a:lnTo>
                  <a:lnTo>
                    <a:pt x="80" y="6"/>
                  </a:lnTo>
                  <a:lnTo>
                    <a:pt x="85" y="9"/>
                  </a:lnTo>
                  <a:lnTo>
                    <a:pt x="90" y="12"/>
                  </a:lnTo>
                  <a:lnTo>
                    <a:pt x="94" y="16"/>
                  </a:lnTo>
                  <a:close/>
                </a:path>
              </a:pathLst>
            </a:custGeom>
            <a:solidFill>
              <a:srgbClr val="FFFFFF"/>
            </a:solidFill>
            <a:ln w="9525">
              <a:noFill/>
              <a:round/>
              <a:headEnd/>
              <a:tailEnd/>
            </a:ln>
          </p:spPr>
          <p:txBody>
            <a:bodyPr/>
            <a:lstStyle/>
            <a:p>
              <a:endParaRPr lang="en-US"/>
            </a:p>
          </p:txBody>
        </p:sp>
        <p:sp>
          <p:nvSpPr>
            <p:cNvPr id="408637" name="Freeform 61"/>
            <p:cNvSpPr>
              <a:spLocks/>
            </p:cNvSpPr>
            <p:nvPr userDrawn="1"/>
          </p:nvSpPr>
          <p:spPr bwMode="auto">
            <a:xfrm>
              <a:off x="2803" y="4064"/>
              <a:ext cx="6" cy="6"/>
            </a:xfrm>
            <a:custGeom>
              <a:avLst/>
              <a:gdLst/>
              <a:ahLst/>
              <a:cxnLst>
                <a:cxn ang="0">
                  <a:pos x="59" y="10"/>
                </a:cxn>
                <a:cxn ang="0">
                  <a:pos x="63" y="15"/>
                </a:cxn>
                <a:cxn ang="0">
                  <a:pos x="66" y="22"/>
                </a:cxn>
                <a:cxn ang="0">
                  <a:pos x="68" y="28"/>
                </a:cxn>
                <a:cxn ang="0">
                  <a:pos x="69" y="35"/>
                </a:cxn>
                <a:cxn ang="0">
                  <a:pos x="68" y="41"/>
                </a:cxn>
                <a:cxn ang="0">
                  <a:pos x="66" y="47"/>
                </a:cxn>
                <a:cxn ang="0">
                  <a:pos x="63" y="54"/>
                </a:cxn>
                <a:cxn ang="0">
                  <a:pos x="59" y="59"/>
                </a:cxn>
                <a:cxn ang="0">
                  <a:pos x="53" y="64"/>
                </a:cxn>
                <a:cxn ang="0">
                  <a:pos x="47" y="67"/>
                </a:cxn>
                <a:cxn ang="0">
                  <a:pos x="41" y="68"/>
                </a:cxn>
                <a:cxn ang="0">
                  <a:pos x="34" y="69"/>
                </a:cxn>
                <a:cxn ang="0">
                  <a:pos x="28" y="68"/>
                </a:cxn>
                <a:cxn ang="0">
                  <a:pos x="21" y="67"/>
                </a:cxn>
                <a:cxn ang="0">
                  <a:pos x="15" y="64"/>
                </a:cxn>
                <a:cxn ang="0">
                  <a:pos x="10" y="59"/>
                </a:cxn>
                <a:cxn ang="0">
                  <a:pos x="5" y="54"/>
                </a:cxn>
                <a:cxn ang="0">
                  <a:pos x="2" y="47"/>
                </a:cxn>
                <a:cxn ang="0">
                  <a:pos x="1" y="41"/>
                </a:cxn>
                <a:cxn ang="0">
                  <a:pos x="0" y="35"/>
                </a:cxn>
                <a:cxn ang="0">
                  <a:pos x="1" y="28"/>
                </a:cxn>
                <a:cxn ang="0">
                  <a:pos x="2" y="22"/>
                </a:cxn>
                <a:cxn ang="0">
                  <a:pos x="5" y="15"/>
                </a:cxn>
                <a:cxn ang="0">
                  <a:pos x="10" y="10"/>
                </a:cxn>
                <a:cxn ang="0">
                  <a:pos x="15" y="6"/>
                </a:cxn>
                <a:cxn ang="0">
                  <a:pos x="21" y="3"/>
                </a:cxn>
                <a:cxn ang="0">
                  <a:pos x="28" y="1"/>
                </a:cxn>
                <a:cxn ang="0">
                  <a:pos x="34" y="0"/>
                </a:cxn>
                <a:cxn ang="0">
                  <a:pos x="41" y="1"/>
                </a:cxn>
                <a:cxn ang="0">
                  <a:pos x="47" y="3"/>
                </a:cxn>
                <a:cxn ang="0">
                  <a:pos x="53" y="6"/>
                </a:cxn>
                <a:cxn ang="0">
                  <a:pos x="59" y="10"/>
                </a:cxn>
              </a:cxnLst>
              <a:rect l="0" t="0" r="r" b="b"/>
              <a:pathLst>
                <a:path w="69" h="69">
                  <a:moveTo>
                    <a:pt x="59" y="10"/>
                  </a:moveTo>
                  <a:lnTo>
                    <a:pt x="63" y="15"/>
                  </a:lnTo>
                  <a:lnTo>
                    <a:pt x="66" y="22"/>
                  </a:lnTo>
                  <a:lnTo>
                    <a:pt x="68" y="28"/>
                  </a:lnTo>
                  <a:lnTo>
                    <a:pt x="69" y="35"/>
                  </a:lnTo>
                  <a:lnTo>
                    <a:pt x="68" y="41"/>
                  </a:lnTo>
                  <a:lnTo>
                    <a:pt x="66" y="47"/>
                  </a:lnTo>
                  <a:lnTo>
                    <a:pt x="63" y="54"/>
                  </a:lnTo>
                  <a:lnTo>
                    <a:pt x="59" y="59"/>
                  </a:lnTo>
                  <a:lnTo>
                    <a:pt x="53" y="64"/>
                  </a:lnTo>
                  <a:lnTo>
                    <a:pt x="47" y="67"/>
                  </a:lnTo>
                  <a:lnTo>
                    <a:pt x="41" y="68"/>
                  </a:lnTo>
                  <a:lnTo>
                    <a:pt x="34" y="69"/>
                  </a:lnTo>
                  <a:lnTo>
                    <a:pt x="28" y="68"/>
                  </a:lnTo>
                  <a:lnTo>
                    <a:pt x="21" y="67"/>
                  </a:lnTo>
                  <a:lnTo>
                    <a:pt x="15" y="64"/>
                  </a:lnTo>
                  <a:lnTo>
                    <a:pt x="10" y="59"/>
                  </a:lnTo>
                  <a:lnTo>
                    <a:pt x="5" y="54"/>
                  </a:lnTo>
                  <a:lnTo>
                    <a:pt x="2" y="47"/>
                  </a:lnTo>
                  <a:lnTo>
                    <a:pt x="1" y="41"/>
                  </a:lnTo>
                  <a:lnTo>
                    <a:pt x="0" y="35"/>
                  </a:lnTo>
                  <a:lnTo>
                    <a:pt x="1" y="28"/>
                  </a:lnTo>
                  <a:lnTo>
                    <a:pt x="2" y="22"/>
                  </a:lnTo>
                  <a:lnTo>
                    <a:pt x="5" y="15"/>
                  </a:lnTo>
                  <a:lnTo>
                    <a:pt x="10" y="10"/>
                  </a:lnTo>
                  <a:lnTo>
                    <a:pt x="15" y="6"/>
                  </a:lnTo>
                  <a:lnTo>
                    <a:pt x="21" y="3"/>
                  </a:lnTo>
                  <a:lnTo>
                    <a:pt x="28" y="1"/>
                  </a:lnTo>
                  <a:lnTo>
                    <a:pt x="34" y="0"/>
                  </a:lnTo>
                  <a:lnTo>
                    <a:pt x="41" y="1"/>
                  </a:lnTo>
                  <a:lnTo>
                    <a:pt x="47" y="3"/>
                  </a:lnTo>
                  <a:lnTo>
                    <a:pt x="53" y="6"/>
                  </a:lnTo>
                  <a:lnTo>
                    <a:pt x="59" y="10"/>
                  </a:lnTo>
                  <a:close/>
                </a:path>
              </a:pathLst>
            </a:custGeom>
            <a:solidFill>
              <a:srgbClr val="FFFFFF"/>
            </a:solidFill>
            <a:ln w="9525">
              <a:noFill/>
              <a:round/>
              <a:headEnd/>
              <a:tailEnd/>
            </a:ln>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hdr="0" ftr="0" dt="0"/>
  <p:txStyles>
    <p:titleStyle>
      <a:lvl1pPr algn="l" rtl="0" eaLnBrk="0" fontAlgn="base" hangingPunct="0">
        <a:spcBef>
          <a:spcPct val="0"/>
        </a:spcBef>
        <a:spcAft>
          <a:spcPct val="10000"/>
        </a:spcAft>
        <a:defRPr sz="2800" b="1">
          <a:solidFill>
            <a:srgbClr val="003972"/>
          </a:solidFill>
          <a:latin typeface="+mj-lt"/>
          <a:ea typeface="+mj-ea"/>
          <a:cs typeface="+mj-cs"/>
        </a:defRPr>
      </a:lvl1pPr>
      <a:lvl2pPr algn="l" rtl="0" eaLnBrk="0" fontAlgn="base" hangingPunct="0">
        <a:spcBef>
          <a:spcPct val="0"/>
        </a:spcBef>
        <a:spcAft>
          <a:spcPct val="10000"/>
        </a:spcAft>
        <a:defRPr sz="2800" b="1">
          <a:solidFill>
            <a:srgbClr val="003972"/>
          </a:solidFill>
          <a:latin typeface="Arial" charset="0"/>
        </a:defRPr>
      </a:lvl2pPr>
      <a:lvl3pPr algn="l" rtl="0" eaLnBrk="0" fontAlgn="base" hangingPunct="0">
        <a:spcBef>
          <a:spcPct val="0"/>
        </a:spcBef>
        <a:spcAft>
          <a:spcPct val="10000"/>
        </a:spcAft>
        <a:defRPr sz="2800" b="1">
          <a:solidFill>
            <a:srgbClr val="003972"/>
          </a:solidFill>
          <a:latin typeface="Arial" charset="0"/>
        </a:defRPr>
      </a:lvl3pPr>
      <a:lvl4pPr algn="l" rtl="0" eaLnBrk="0" fontAlgn="base" hangingPunct="0">
        <a:spcBef>
          <a:spcPct val="0"/>
        </a:spcBef>
        <a:spcAft>
          <a:spcPct val="10000"/>
        </a:spcAft>
        <a:defRPr sz="2800" b="1">
          <a:solidFill>
            <a:srgbClr val="003972"/>
          </a:solidFill>
          <a:latin typeface="Arial" charset="0"/>
        </a:defRPr>
      </a:lvl4pPr>
      <a:lvl5pPr algn="l" rtl="0" eaLnBrk="0" fontAlgn="base" hangingPunct="0">
        <a:spcBef>
          <a:spcPct val="0"/>
        </a:spcBef>
        <a:spcAft>
          <a:spcPct val="10000"/>
        </a:spcAft>
        <a:defRPr sz="2800" b="1">
          <a:solidFill>
            <a:srgbClr val="003972"/>
          </a:solidFill>
          <a:latin typeface="Arial" charset="0"/>
        </a:defRPr>
      </a:lvl5pPr>
      <a:lvl6pPr marL="457200" algn="l" rtl="0" eaLnBrk="0" fontAlgn="base" hangingPunct="0">
        <a:spcBef>
          <a:spcPct val="0"/>
        </a:spcBef>
        <a:spcAft>
          <a:spcPct val="10000"/>
        </a:spcAft>
        <a:defRPr sz="2800" b="1">
          <a:solidFill>
            <a:srgbClr val="003972"/>
          </a:solidFill>
          <a:latin typeface="Arial" charset="0"/>
        </a:defRPr>
      </a:lvl6pPr>
      <a:lvl7pPr marL="914400" algn="l" rtl="0" eaLnBrk="0" fontAlgn="base" hangingPunct="0">
        <a:spcBef>
          <a:spcPct val="0"/>
        </a:spcBef>
        <a:spcAft>
          <a:spcPct val="10000"/>
        </a:spcAft>
        <a:defRPr sz="2800" b="1">
          <a:solidFill>
            <a:srgbClr val="003972"/>
          </a:solidFill>
          <a:latin typeface="Arial" charset="0"/>
        </a:defRPr>
      </a:lvl7pPr>
      <a:lvl8pPr marL="1371600" algn="l" rtl="0" eaLnBrk="0" fontAlgn="base" hangingPunct="0">
        <a:spcBef>
          <a:spcPct val="0"/>
        </a:spcBef>
        <a:spcAft>
          <a:spcPct val="10000"/>
        </a:spcAft>
        <a:defRPr sz="2800" b="1">
          <a:solidFill>
            <a:srgbClr val="003972"/>
          </a:solidFill>
          <a:latin typeface="Arial" charset="0"/>
        </a:defRPr>
      </a:lvl8pPr>
      <a:lvl9pPr marL="1828800" algn="l" rtl="0" eaLnBrk="0" fontAlgn="base" hangingPunct="0">
        <a:spcBef>
          <a:spcPct val="0"/>
        </a:spcBef>
        <a:spcAft>
          <a:spcPct val="10000"/>
        </a:spcAft>
        <a:defRPr sz="2800" b="1">
          <a:solidFill>
            <a:srgbClr val="003972"/>
          </a:solidFill>
          <a:latin typeface="Arial" charset="0"/>
        </a:defRPr>
      </a:lvl9pPr>
    </p:titleStyle>
    <p:bodyStyle>
      <a:lvl1pPr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lr>
          <a:srgbClr val="003972"/>
        </a:buClr>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lr>
          <a:srgbClr val="003972"/>
        </a:buClr>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9.png"/><Relationship Id="rId7" Type="http://schemas.openxmlformats.org/officeDocument/2006/relationships/image" Target="../media/image24.jpeg"/><Relationship Id="rId12"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8.jpeg"/><Relationship Id="rId5" Type="http://schemas.openxmlformats.org/officeDocument/2006/relationships/image" Target="../media/image11.png"/><Relationship Id="rId10" Type="http://schemas.openxmlformats.org/officeDocument/2006/relationships/image" Target="../media/image26.jpeg"/><Relationship Id="rId4" Type="http://schemas.openxmlformats.org/officeDocument/2006/relationships/image" Target="../media/image10.pn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33.jpeg"/><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70.jpeg"/><Relationship Id="rId4" Type="http://schemas.openxmlformats.org/officeDocument/2006/relationships/image" Target="../media/image69.jpeg"/></Relationships>
</file>

<file path=ppt/slides/_rels/slide38.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0.png"/><Relationship Id="rId3" Type="http://schemas.openxmlformats.org/officeDocument/2006/relationships/image" Target="../media/image71.png"/><Relationship Id="rId7" Type="http://schemas.openxmlformats.org/officeDocument/2006/relationships/image" Target="../media/image75.jpeg"/><Relationship Id="rId12"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74.jpe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2.png"/><Relationship Id="rId10" Type="http://schemas.openxmlformats.org/officeDocument/2006/relationships/image" Target="../media/image78.jpe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1.jpe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92.jpeg"/><Relationship Id="rId5" Type="http://schemas.openxmlformats.org/officeDocument/2006/relationships/image" Target="../media/image12.jpe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96.png"/><Relationship Id="rId4" Type="http://schemas.openxmlformats.org/officeDocument/2006/relationships/image" Target="../media/image95.jpeg"/></Relationships>
</file>

<file path=ppt/slides/_rels/slide4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9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image" Target="../media/image104.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5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13.jpeg"/><Relationship Id="rId3" Type="http://schemas.openxmlformats.org/officeDocument/2006/relationships/notesSlide" Target="../notesSlides/notesSlide55.xml"/><Relationship Id="rId7" Type="http://schemas.openxmlformats.org/officeDocument/2006/relationships/oleObject" Target="../embeddings/oleObject6.bin"/><Relationship Id="rId12"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11.jpeg"/><Relationship Id="rId5" Type="http://schemas.openxmlformats.org/officeDocument/2006/relationships/image" Target="../media/image109.png"/><Relationship Id="rId15" Type="http://schemas.openxmlformats.org/officeDocument/2006/relationships/image" Target="../media/image115.jpeg"/><Relationship Id="rId10" Type="http://schemas.openxmlformats.org/officeDocument/2006/relationships/image" Target="../media/image110.jpeg"/><Relationship Id="rId4" Type="http://schemas.openxmlformats.org/officeDocument/2006/relationships/image" Target="../media/image108.png"/><Relationship Id="rId9" Type="http://schemas.openxmlformats.org/officeDocument/2006/relationships/image" Target="../media/image11.png"/><Relationship Id="rId14" Type="http://schemas.openxmlformats.org/officeDocument/2006/relationships/image" Target="../media/image114.jpeg"/></Relationships>
</file>

<file path=ppt/slides/_rels/slide58.xml.rels><?xml version="1.0" encoding="UTF-8" standalone="yes"?>
<Relationships xmlns="http://schemas.openxmlformats.org/package/2006/relationships"><Relationship Id="rId8" Type="http://schemas.openxmlformats.org/officeDocument/2006/relationships/hyperlink" Target="http://www.home.agilent.com/agilent/product.jspx?nid=-536902753.0.00&amp;cc=US&amp;lc=eng" TargetMode="External"/><Relationship Id="rId3" Type="http://schemas.openxmlformats.org/officeDocument/2006/relationships/hyperlink" Target="http://www.home.agilent.com/agilent/application.jspx?nid=-34033.0.00&amp;cc=US&amp;lc=eng&amp;pageMode=OVW" TargetMode="External"/><Relationship Id="rId7" Type="http://schemas.openxmlformats.org/officeDocument/2006/relationships/hyperlink" Target="http://www.home.agilent.com/agilent/product.jspx?nid=-34748.0.00&amp;cc=US&amp;lc=eng"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hyperlink" Target="http://www.home.agilent.com/agilent/product.jspx?cc=US&amp;lc=eng&amp;ckey=644930&amp;nid=-536902514.536905740.00&amp;id=644930" TargetMode="External"/><Relationship Id="rId5" Type="http://schemas.openxmlformats.org/officeDocument/2006/relationships/hyperlink" Target="http://www.home.agilent.com/agilent/product.jspx?cc=US&amp;lc=eng&amp;ckey=1000001966:epsg:pgr&amp;nid=-536902443.0.00&amp;id=1000001966:epsg:pgr" TargetMode="External"/><Relationship Id="rId10" Type="http://schemas.openxmlformats.org/officeDocument/2006/relationships/hyperlink" Target="http://www.home.agilent.com/agilent/product.jspx?cc=US&amp;lc=eng&amp;ckey=1000002073:epsg:pgr&amp;nid=-536902344.0.00&amp;id=1000002073:epsg:pgr&amp;cmpid=94606" TargetMode="External"/><Relationship Id="rId4" Type="http://schemas.openxmlformats.org/officeDocument/2006/relationships/hyperlink" Target="http://www.home.agilent.com/agilent/application.jspx?cc=US&amp;lc=eng&amp;ckey=1650990&amp;nid=-34033.0.00&amp;id=1650990" TargetMode="External"/><Relationship Id="rId9" Type="http://schemas.openxmlformats.org/officeDocument/2006/relationships/hyperlink" Target="http://www.home.agilent.com/agilent/product.jspx?cc=US&amp;lc=eng&amp;ckey=1000000604:epsg:pgr&amp;nid=-34704.0.00&amp;id=1000000604:epsg:pgr&amp;cmpid=90924"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6.jpeg"/><Relationship Id="rId7"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18.jpeg"/><Relationship Id="rId4" Type="http://schemas.openxmlformats.org/officeDocument/2006/relationships/image" Target="../media/image9.png"/><Relationship Id="rId9" Type="http://schemas.openxmlformats.org/officeDocument/2006/relationships/image" Target="../media/image17.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9.jpeg"/><Relationship Id="rId7"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18.jpeg"/><Relationship Id="rId4" Type="http://schemas.openxmlformats.org/officeDocument/2006/relationships/image" Target="../media/image9.png"/><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emf"/><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Rectangle 4"/>
          <p:cNvSpPr>
            <a:spLocks noGrp="1" noChangeArrowheads="1"/>
          </p:cNvSpPr>
          <p:nvPr>
            <p:ph type="subTitle" idx="1"/>
          </p:nvPr>
        </p:nvSpPr>
        <p:spPr>
          <a:xfrm>
            <a:off x="3465513" y="1276350"/>
            <a:ext cx="5678487" cy="1165225"/>
          </a:xfrm>
        </p:spPr>
        <p:txBody>
          <a:bodyPr/>
          <a:lstStyle/>
          <a:p>
            <a:pPr algn="ctr"/>
            <a:r>
              <a:rPr lang="en-US" altLang="zh-CN" sz="3200" dirty="0" smtClean="0">
                <a:ea typeface="宋体" pitchFamily="2" charset="-122"/>
              </a:rPr>
              <a:t>Digital Software Defined Radio Test </a:t>
            </a:r>
            <a:endParaRPr lang="en-US" altLang="zh-CN" sz="3200" dirty="0">
              <a:ea typeface="宋体" pitchFamily="2" charset="-122"/>
            </a:endParaRPr>
          </a:p>
          <a:p>
            <a:pPr algn="ctr"/>
            <a:endParaRPr lang="en-US" sz="3200" dirty="0"/>
          </a:p>
          <a:p>
            <a:pPr algn="ctr"/>
            <a:endParaRPr lang="en-US" dirty="0"/>
          </a:p>
        </p:txBody>
      </p:sp>
      <p:sp>
        <p:nvSpPr>
          <p:cNvPr id="364555" name="Rectangle 11"/>
          <p:cNvSpPr>
            <a:spLocks noGrp="1" noChangeArrowheads="1"/>
          </p:cNvSpPr>
          <p:nvPr>
            <p:ph type="ctrTitle"/>
          </p:nvPr>
        </p:nvSpPr>
        <p:spPr>
          <a:xfrm>
            <a:off x="185738" y="1289050"/>
            <a:ext cx="3165475" cy="1177925"/>
          </a:xfrm>
        </p:spPr>
        <p:txBody>
          <a:bodyPr/>
          <a:lstStyle/>
          <a:p>
            <a:r>
              <a:rPr lang="en-US" altLang="zh-CN" dirty="0">
                <a:ea typeface="宋体" pitchFamily="2" charset="-122"/>
              </a:rPr>
              <a:t>Agilent </a:t>
            </a:r>
            <a:r>
              <a:rPr lang="en-US" dirty="0">
                <a:ea typeface="宋体" pitchFamily="2" charset="-122"/>
              </a:rPr>
              <a:t>High Speed Digital Test Symposium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Intermodulation Distortion (IMD)</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10</a:t>
            </a:fld>
            <a:endParaRPr lang="en-US"/>
          </a:p>
        </p:txBody>
      </p:sp>
      <p:sp>
        <p:nvSpPr>
          <p:cNvPr id="5" name="Content Placeholder 4"/>
          <p:cNvSpPr>
            <a:spLocks noGrp="1"/>
          </p:cNvSpPr>
          <p:nvPr>
            <p:ph idx="1"/>
          </p:nvPr>
        </p:nvSpPr>
        <p:spPr>
          <a:xfrm>
            <a:off x="206232" y="798048"/>
            <a:ext cx="8688387" cy="5232202"/>
          </a:xfrm>
          <a:prstGeom prst="rect">
            <a:avLst/>
          </a:prstGeom>
          <a:ln>
            <a:solidFill>
              <a:schemeClr val="accent1"/>
            </a:solidFill>
          </a:ln>
        </p:spPr>
        <p:txBody>
          <a:bodyPr wrap="square">
            <a:spAutoFit/>
          </a:bodyPr>
          <a:lstStyle/>
          <a:p>
            <a:pPr marL="517525" indent="-228600">
              <a:buFont typeface="Arial" pitchFamily="34" charset="0"/>
              <a:buChar char="•"/>
            </a:pPr>
            <a:r>
              <a:rPr lang="en-US" sz="1400" dirty="0" smtClean="0">
                <a:latin typeface="Agilent TT Cond" pitchFamily="34" charset="0"/>
              </a:rPr>
              <a:t>IMD occurs when there is </a:t>
            </a:r>
            <a:r>
              <a:rPr lang="en-US" sz="1400" b="1" dirty="0" smtClean="0">
                <a:latin typeface="Agilent TT Cond" pitchFamily="34" charset="0"/>
              </a:rPr>
              <a:t>more than one frequency component </a:t>
            </a:r>
            <a:r>
              <a:rPr lang="en-US" sz="1400" dirty="0" smtClean="0">
                <a:latin typeface="Agilent TT Cond" pitchFamily="34" charset="0"/>
              </a:rPr>
              <a:t>present within the bandwidth of the ADC and non-</a:t>
            </a:r>
            <a:r>
              <a:rPr lang="en-US" sz="1400" dirty="0" err="1" smtClean="0">
                <a:latin typeface="Agilent TT Cond" pitchFamily="34" charset="0"/>
              </a:rPr>
              <a:t>linearities</a:t>
            </a:r>
            <a:r>
              <a:rPr lang="en-US" sz="1400" dirty="0" smtClean="0">
                <a:latin typeface="Agilent TT Cond" pitchFamily="34" charset="0"/>
              </a:rPr>
              <a:t> are present.  Since there are no “ideal” ADCs, it’s safe to assume that all ADCs carry some form of non-linearity.    </a:t>
            </a:r>
          </a:p>
          <a:p>
            <a:pPr marL="517525" indent="-228600">
              <a:buFont typeface="Arial" pitchFamily="34" charset="0"/>
              <a:buChar char="•"/>
            </a:pPr>
            <a:r>
              <a:rPr lang="en-US" sz="1400" dirty="0" smtClean="0">
                <a:latin typeface="Agilent TT Cond" pitchFamily="34" charset="0"/>
              </a:rPr>
              <a:t>These frequencies will mix and </a:t>
            </a:r>
            <a:r>
              <a:rPr lang="en-US" sz="1400" b="1" dirty="0" smtClean="0">
                <a:latin typeface="Agilent TT Cond" pitchFamily="34" charset="0"/>
              </a:rPr>
              <a:t>produce more components </a:t>
            </a:r>
            <a:r>
              <a:rPr lang="en-US" sz="1400" dirty="0" smtClean="0">
                <a:latin typeface="Agilent TT Cond" pitchFamily="34" charset="0"/>
              </a:rPr>
              <a:t>(which are not usually at harmonic frequencies).  Such non-linear behavior can cause variations in amplitudes and phase.  </a:t>
            </a:r>
          </a:p>
          <a:p>
            <a:pPr marL="517525" indent="-228600">
              <a:buFont typeface="Arial" pitchFamily="34" charset="0"/>
              <a:buChar char="•"/>
            </a:pPr>
            <a:r>
              <a:rPr lang="en-US" sz="1400" dirty="0" smtClean="0">
                <a:latin typeface="Agilent TT Cond" pitchFamily="34" charset="0"/>
              </a:rPr>
              <a:t>Since the ADCs we are dealing with are used with modulated signals (which have multiple frequency components), we need to understand the effect of the non-</a:t>
            </a:r>
            <a:r>
              <a:rPr lang="en-US" sz="1400" dirty="0" err="1" smtClean="0">
                <a:latin typeface="Agilent TT Cond" pitchFamily="34" charset="0"/>
              </a:rPr>
              <a:t>linearities</a:t>
            </a:r>
            <a:r>
              <a:rPr lang="en-US" sz="1400" dirty="0" smtClean="0">
                <a:latin typeface="Agilent TT Cond" pitchFamily="34" charset="0"/>
              </a:rPr>
              <a:t> on the ADC output.</a:t>
            </a:r>
          </a:p>
          <a:p>
            <a:pPr marL="517525" indent="-228600">
              <a:buFont typeface="Arial" pitchFamily="34" charset="0"/>
              <a:buChar char="•"/>
            </a:pPr>
            <a:r>
              <a:rPr lang="en-US" sz="1400" dirty="0" smtClean="0">
                <a:latin typeface="Agilent TT Cond" pitchFamily="34" charset="0"/>
              </a:rPr>
              <a:t>IMD, depending on the severity, can cause mild to severe interference with other operations on the signal.  Thus it is critical to minimize the effect within the ADC.</a:t>
            </a:r>
          </a:p>
          <a:p>
            <a:pPr marL="517525" indent="-228600"/>
            <a:r>
              <a:rPr lang="en-US" sz="1600" dirty="0" smtClean="0">
                <a:latin typeface="Agilent TT Cond" pitchFamily="34" charset="0"/>
              </a:rPr>
              <a:t>Example:</a:t>
            </a:r>
          </a:p>
          <a:p>
            <a:pPr marL="517525" indent="-228600"/>
            <a:r>
              <a:rPr lang="en-US" sz="1200" dirty="0" smtClean="0">
                <a:latin typeface="Agilent TT Cond" pitchFamily="34" charset="0"/>
              </a:rPr>
              <a:t>Let’s say that two frequencies, </a:t>
            </a:r>
            <a:r>
              <a:rPr lang="en-US" sz="1200" b="1" dirty="0" smtClean="0">
                <a:latin typeface="Agilent TT Cond" pitchFamily="34" charset="0"/>
              </a:rPr>
              <a:t>f1</a:t>
            </a:r>
            <a:r>
              <a:rPr lang="en-US" sz="1200" dirty="0" smtClean="0">
                <a:latin typeface="Agilent TT Cond" pitchFamily="34" charset="0"/>
              </a:rPr>
              <a:t> and </a:t>
            </a:r>
            <a:r>
              <a:rPr lang="en-US" sz="1200" b="1" dirty="0" smtClean="0">
                <a:latin typeface="Agilent TT Cond" pitchFamily="34" charset="0"/>
              </a:rPr>
              <a:t>f2</a:t>
            </a:r>
            <a:r>
              <a:rPr lang="en-US" sz="1200" dirty="0" smtClean="0">
                <a:latin typeface="Agilent TT Cond" pitchFamily="34" charset="0"/>
              </a:rPr>
              <a:t> are present at the input to the ADC.  The mathematical expression can be given as:</a:t>
            </a:r>
          </a:p>
          <a:p>
            <a:pPr marL="517525" indent="-228600"/>
            <a:r>
              <a:rPr lang="en-US" sz="1200" b="1" dirty="0" smtClean="0">
                <a:latin typeface="Agilent TT Cond" pitchFamily="34" charset="0"/>
              </a:rPr>
              <a:t>X(t)</a:t>
            </a:r>
            <a:r>
              <a:rPr lang="en-US" sz="1200" dirty="0" smtClean="0">
                <a:latin typeface="Agilent TT Cond" pitchFamily="34" charset="0"/>
              </a:rPr>
              <a:t> = </a:t>
            </a:r>
            <a:r>
              <a:rPr lang="en-US" sz="1200" b="1" dirty="0" smtClean="0">
                <a:solidFill>
                  <a:srgbClr val="002060"/>
                </a:solidFill>
                <a:latin typeface="Agilent TT Cond" pitchFamily="34" charset="0"/>
              </a:rPr>
              <a:t>A</a:t>
            </a:r>
            <a:r>
              <a:rPr lang="en-US" sz="1200" b="1" dirty="0" smtClean="0">
                <a:latin typeface="Agilent TT Cond" pitchFamily="34" charset="0"/>
              </a:rPr>
              <a:t>1 (Sin2</a:t>
            </a:r>
            <a:r>
              <a:rPr lang="en-US" sz="1200" b="1" dirty="0" smtClean="0">
                <a:latin typeface="Symbol" pitchFamily="18" charset="2"/>
              </a:rPr>
              <a:t>p</a:t>
            </a:r>
            <a:r>
              <a:rPr lang="en-US" sz="1200" b="1" dirty="0" smtClean="0">
                <a:latin typeface="Agilent TT Cond" pitchFamily="34" charset="0"/>
              </a:rPr>
              <a:t>f1</a:t>
            </a:r>
            <a:r>
              <a:rPr lang="en-US" sz="1200" b="1" dirty="0" smtClean="0">
                <a:latin typeface="Symbol" pitchFamily="18" charset="2"/>
              </a:rPr>
              <a:t>+ </a:t>
            </a:r>
            <a:r>
              <a:rPr lang="en-US" sz="1200" b="1" dirty="0" smtClean="0">
                <a:solidFill>
                  <a:srgbClr val="339933"/>
                </a:solidFill>
                <a:latin typeface="Symbol" pitchFamily="18" charset="2"/>
              </a:rPr>
              <a:t>f</a:t>
            </a:r>
            <a:r>
              <a:rPr lang="en-US" sz="1200" b="1" dirty="0" smtClean="0">
                <a:latin typeface="Symbol" pitchFamily="18" charset="2"/>
              </a:rPr>
              <a:t>1) + </a:t>
            </a:r>
            <a:r>
              <a:rPr lang="en-US" sz="1200" b="1" dirty="0" smtClean="0">
                <a:solidFill>
                  <a:srgbClr val="002060"/>
                </a:solidFill>
                <a:latin typeface="Agilent TT Cond" pitchFamily="34" charset="0"/>
              </a:rPr>
              <a:t>A</a:t>
            </a:r>
            <a:r>
              <a:rPr lang="en-US" sz="1200" b="1" dirty="0" smtClean="0">
                <a:latin typeface="Agilent TT Cond" pitchFamily="34" charset="0"/>
              </a:rPr>
              <a:t>2 (Sin2</a:t>
            </a:r>
            <a:r>
              <a:rPr lang="en-US" sz="1200" b="1" dirty="0" smtClean="0">
                <a:latin typeface="Symbol" pitchFamily="18" charset="2"/>
              </a:rPr>
              <a:t>p</a:t>
            </a:r>
            <a:r>
              <a:rPr lang="en-US" sz="1200" b="1" dirty="0" smtClean="0">
                <a:latin typeface="Agilent TT Cond" pitchFamily="34" charset="0"/>
              </a:rPr>
              <a:t>f2</a:t>
            </a:r>
            <a:r>
              <a:rPr lang="en-US" sz="1200" b="1" dirty="0" smtClean="0">
                <a:latin typeface="Symbol" pitchFamily="18" charset="2"/>
              </a:rPr>
              <a:t>+ </a:t>
            </a:r>
            <a:r>
              <a:rPr lang="en-US" sz="1200" b="1" dirty="0" smtClean="0">
                <a:solidFill>
                  <a:srgbClr val="339933"/>
                </a:solidFill>
                <a:latin typeface="Symbol" pitchFamily="18" charset="2"/>
              </a:rPr>
              <a:t>f</a:t>
            </a:r>
            <a:r>
              <a:rPr lang="en-US" sz="1200" b="1" dirty="0" smtClean="0">
                <a:latin typeface="Symbol" pitchFamily="18" charset="2"/>
              </a:rPr>
              <a:t>2),</a:t>
            </a:r>
          </a:p>
          <a:p>
            <a:pPr marL="517525" indent="-228600"/>
            <a:r>
              <a:rPr lang="en-US" sz="1200" dirty="0" smtClean="0">
                <a:latin typeface="Symbol" pitchFamily="18" charset="2"/>
              </a:rPr>
              <a:t> </a:t>
            </a:r>
            <a:r>
              <a:rPr lang="en-US" sz="1200" dirty="0" smtClean="0">
                <a:latin typeface="Agilent TT Cond" pitchFamily="34" charset="0"/>
              </a:rPr>
              <a:t>where</a:t>
            </a:r>
            <a:r>
              <a:rPr lang="en-US" sz="1200" b="1" dirty="0" smtClean="0">
                <a:solidFill>
                  <a:srgbClr val="002060"/>
                </a:solidFill>
                <a:latin typeface="Agilent TT Cond" pitchFamily="34" charset="0"/>
              </a:rPr>
              <a:t> A </a:t>
            </a:r>
            <a:r>
              <a:rPr lang="en-US" sz="1200" dirty="0" smtClean="0">
                <a:latin typeface="Agilent TT Cond" pitchFamily="34" charset="0"/>
              </a:rPr>
              <a:t>is the amplitude and</a:t>
            </a:r>
            <a:r>
              <a:rPr lang="en-US" sz="1200" b="1" dirty="0" smtClean="0">
                <a:solidFill>
                  <a:srgbClr val="339933"/>
                </a:solidFill>
                <a:latin typeface="Agilent TT Cond" pitchFamily="34" charset="0"/>
              </a:rPr>
              <a:t> </a:t>
            </a:r>
            <a:r>
              <a:rPr lang="en-US" sz="1200" b="1" dirty="0" smtClean="0">
                <a:solidFill>
                  <a:srgbClr val="339933"/>
                </a:solidFill>
                <a:latin typeface="Symbol" pitchFamily="18" charset="2"/>
              </a:rPr>
              <a:t>f </a:t>
            </a:r>
            <a:r>
              <a:rPr lang="en-US" sz="1200" dirty="0" smtClean="0">
                <a:latin typeface="Agilent TT Cond" pitchFamily="34" charset="0"/>
              </a:rPr>
              <a:t>is the phase.</a:t>
            </a:r>
          </a:p>
          <a:p>
            <a:pPr marL="517525" indent="-228600"/>
            <a:r>
              <a:rPr lang="en-US" sz="1200" dirty="0" smtClean="0">
                <a:latin typeface="Agilent TT Cond" pitchFamily="34" charset="0"/>
              </a:rPr>
              <a:t>We can define the output signal, </a:t>
            </a:r>
            <a:r>
              <a:rPr lang="en-US" sz="1200" b="1" dirty="0" smtClean="0">
                <a:latin typeface="Agilent TT Cond" pitchFamily="34" charset="0"/>
              </a:rPr>
              <a:t>Y(t) = G(X(t))</a:t>
            </a:r>
            <a:r>
              <a:rPr lang="en-US" sz="1200" dirty="0" smtClean="0">
                <a:latin typeface="Agilent TT Cond" pitchFamily="34" charset="0"/>
              </a:rPr>
              <a:t>,</a:t>
            </a:r>
            <a:r>
              <a:rPr lang="en-US" sz="1200" b="1" dirty="0" smtClean="0">
                <a:latin typeface="Agilent TT Cond" pitchFamily="34" charset="0"/>
              </a:rPr>
              <a:t> </a:t>
            </a:r>
            <a:r>
              <a:rPr lang="en-US" sz="1200" dirty="0" smtClean="0">
                <a:latin typeface="Agilent TT Cond" pitchFamily="34" charset="0"/>
              </a:rPr>
              <a:t>where the </a:t>
            </a:r>
            <a:r>
              <a:rPr lang="en-US" sz="1200" b="1" dirty="0" smtClean="0">
                <a:latin typeface="Agilent TT Cond" pitchFamily="34" charset="0"/>
              </a:rPr>
              <a:t>G(X(t)) </a:t>
            </a:r>
            <a:r>
              <a:rPr lang="en-US" sz="1200" dirty="0" smtClean="0">
                <a:latin typeface="Agilent TT Cond" pitchFamily="34" charset="0"/>
              </a:rPr>
              <a:t>describes a </a:t>
            </a:r>
            <a:r>
              <a:rPr lang="en-US" sz="1200" i="1" dirty="0" smtClean="0">
                <a:latin typeface="Agilent TT Cond" pitchFamily="34" charset="0"/>
              </a:rPr>
              <a:t>non linear function of the ADC.</a:t>
            </a:r>
          </a:p>
          <a:p>
            <a:pPr marL="517525" indent="-228600"/>
            <a:r>
              <a:rPr lang="en-US" sz="1200" b="1" dirty="0" smtClean="0">
                <a:latin typeface="Agilent TT Cond" pitchFamily="34" charset="0"/>
              </a:rPr>
              <a:t>Y(t) </a:t>
            </a:r>
            <a:r>
              <a:rPr lang="en-US" sz="1200" dirty="0" smtClean="0">
                <a:latin typeface="Agilent TT Cond" pitchFamily="34" charset="0"/>
              </a:rPr>
              <a:t>contains the two frequencies, </a:t>
            </a:r>
            <a:r>
              <a:rPr lang="en-US" sz="1200" b="1" dirty="0" smtClean="0">
                <a:latin typeface="Agilent TT Cond" pitchFamily="34" charset="0"/>
              </a:rPr>
              <a:t>f1 </a:t>
            </a:r>
            <a:r>
              <a:rPr lang="en-US" sz="1200" dirty="0" smtClean="0">
                <a:latin typeface="Agilent TT Cond" pitchFamily="34" charset="0"/>
              </a:rPr>
              <a:t>and </a:t>
            </a:r>
            <a:r>
              <a:rPr lang="en-US" sz="1200" b="1" dirty="0" smtClean="0">
                <a:latin typeface="Agilent TT Cond" pitchFamily="34" charset="0"/>
              </a:rPr>
              <a:t>f2</a:t>
            </a:r>
            <a:r>
              <a:rPr lang="en-US" sz="1200" dirty="0" smtClean="0">
                <a:latin typeface="Agilent TT Cond" pitchFamily="34" charset="0"/>
              </a:rPr>
              <a:t>,</a:t>
            </a:r>
            <a:r>
              <a:rPr lang="en-US" sz="1200" b="1" dirty="0" smtClean="0">
                <a:latin typeface="Agilent TT Cond" pitchFamily="34" charset="0"/>
              </a:rPr>
              <a:t> </a:t>
            </a:r>
            <a:r>
              <a:rPr lang="en-US" sz="1200" dirty="0" smtClean="0">
                <a:latin typeface="Agilent TT Cond" pitchFamily="34" charset="0"/>
              </a:rPr>
              <a:t>in addition to the linear combinations of the frequencies,</a:t>
            </a:r>
          </a:p>
          <a:p>
            <a:pPr marL="517525" indent="-228600"/>
            <a:r>
              <a:rPr lang="en-US" sz="1200" dirty="0" smtClean="0">
                <a:latin typeface="Agilent TT Cond" pitchFamily="34" charset="0"/>
              </a:rPr>
              <a:t> </a:t>
            </a:r>
            <a:r>
              <a:rPr lang="en-US" sz="1200" b="1" dirty="0" smtClean="0">
                <a:solidFill>
                  <a:srgbClr val="A50021"/>
                </a:solidFill>
                <a:latin typeface="Agilent TT Cond" pitchFamily="34" charset="0"/>
              </a:rPr>
              <a:t>k1</a:t>
            </a:r>
            <a:r>
              <a:rPr lang="en-US" sz="1200" b="1" dirty="0" smtClean="0">
                <a:latin typeface="Agilent TT Cond" pitchFamily="34" charset="0"/>
              </a:rPr>
              <a:t>f1 + </a:t>
            </a:r>
            <a:r>
              <a:rPr lang="en-US" sz="1200" b="1" dirty="0" smtClean="0">
                <a:solidFill>
                  <a:srgbClr val="A50021"/>
                </a:solidFill>
                <a:latin typeface="Agilent TT Cond" pitchFamily="34" charset="0"/>
              </a:rPr>
              <a:t>k2</a:t>
            </a:r>
            <a:r>
              <a:rPr lang="en-US" sz="1200" b="1" dirty="0" smtClean="0">
                <a:latin typeface="Agilent TT Cond" pitchFamily="34" charset="0"/>
              </a:rPr>
              <a:t>f2. </a:t>
            </a:r>
          </a:p>
          <a:p>
            <a:pPr marL="517525" indent="-228600"/>
            <a:r>
              <a:rPr lang="en-US" sz="1200" dirty="0" smtClean="0">
                <a:latin typeface="Agilent TT Cond" pitchFamily="34" charset="0"/>
              </a:rPr>
              <a:t>where </a:t>
            </a:r>
            <a:r>
              <a:rPr lang="en-US" sz="1200" b="1" dirty="0" smtClean="0">
                <a:solidFill>
                  <a:srgbClr val="A50021"/>
                </a:solidFill>
                <a:latin typeface="Agilent TT Cond" pitchFamily="34" charset="0"/>
              </a:rPr>
              <a:t>k1</a:t>
            </a:r>
            <a:r>
              <a:rPr lang="en-US" sz="1200" dirty="0" smtClean="0">
                <a:latin typeface="Agilent TT Cond" pitchFamily="34" charset="0"/>
              </a:rPr>
              <a:t> and </a:t>
            </a:r>
            <a:r>
              <a:rPr lang="en-US" sz="1200" b="1" dirty="0" smtClean="0">
                <a:solidFill>
                  <a:srgbClr val="A50021"/>
                </a:solidFill>
                <a:latin typeface="Agilent TT Cond" pitchFamily="34" charset="0"/>
              </a:rPr>
              <a:t>k2</a:t>
            </a:r>
            <a:r>
              <a:rPr lang="en-US" sz="1200" dirty="0" smtClean="0">
                <a:latin typeface="Agilent TT Cond" pitchFamily="34" charset="0"/>
              </a:rPr>
              <a:t> are arbitrary values and are the intermodulation products created by the presence of the two frequencies in the ADCs bandwidth.  </a:t>
            </a:r>
          </a:p>
          <a:p>
            <a:pPr marL="517525" indent="-228600"/>
            <a:r>
              <a:rPr lang="en-US" sz="1200" dirty="0" smtClean="0">
                <a:latin typeface="Agilent TT Cond" pitchFamily="34" charset="0"/>
              </a:rPr>
              <a:t>These products will have  various amplitudes and phases, the outcome directly related to the actual non linear function that is performed upon the original signal.  Thus for any range of frequencies, </a:t>
            </a:r>
            <a:r>
              <a:rPr lang="en-US" sz="1200" b="1" dirty="0" smtClean="0">
                <a:latin typeface="Agilent TT Cond" pitchFamily="34" charset="0"/>
              </a:rPr>
              <a:t>f1, f2, …fn, </a:t>
            </a:r>
            <a:r>
              <a:rPr lang="en-US" sz="1200" dirty="0" smtClean="0">
                <a:latin typeface="Agilent TT Cond" pitchFamily="34" charset="0"/>
              </a:rPr>
              <a:t>we will have</a:t>
            </a:r>
            <a:r>
              <a:rPr lang="en-US" sz="1200" b="1" dirty="0" smtClean="0">
                <a:solidFill>
                  <a:srgbClr val="A50021"/>
                </a:solidFill>
                <a:latin typeface="Agilent TT Cond" pitchFamily="34" charset="0"/>
              </a:rPr>
              <a:t> k1, k2,…kn </a:t>
            </a:r>
            <a:r>
              <a:rPr lang="en-US" sz="1200" dirty="0" smtClean="0">
                <a:latin typeface="Agilent TT Cond" pitchFamily="34" charset="0"/>
              </a:rPr>
              <a:t>intermodulation products.</a:t>
            </a:r>
            <a:endParaRPr lang="en-US" sz="1600" dirty="0" smtClean="0">
              <a:latin typeface="Agilent TT Con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Intermodulation Distortion</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11</a:t>
            </a:fld>
            <a:endParaRPr lang="en-US"/>
          </a:p>
        </p:txBody>
      </p:sp>
      <p:grpSp>
        <p:nvGrpSpPr>
          <p:cNvPr id="39" name="Group 38"/>
          <p:cNvGrpSpPr/>
          <p:nvPr/>
        </p:nvGrpSpPr>
        <p:grpSpPr>
          <a:xfrm>
            <a:off x="146304" y="1784101"/>
            <a:ext cx="5120640" cy="4081506"/>
            <a:chOff x="479421" y="840670"/>
            <a:chExt cx="6578324" cy="4222938"/>
          </a:xfrm>
        </p:grpSpPr>
        <p:pic>
          <p:nvPicPr>
            <p:cNvPr id="9"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4848222" y="962853"/>
              <a:ext cx="1264355" cy="2216326"/>
            </a:xfrm>
            <a:prstGeom prst="rect">
              <a:avLst/>
            </a:prstGeom>
            <a:noFill/>
            <a:ln w="9525">
              <a:noFill/>
              <a:miter lim="800000"/>
              <a:headEnd/>
              <a:tailEnd/>
            </a:ln>
            <a:effectLst/>
          </p:spPr>
        </p:pic>
        <p:pic>
          <p:nvPicPr>
            <p:cNvPr id="10" name="Picture 4"/>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441924" y="905528"/>
              <a:ext cx="590550" cy="590550"/>
            </a:xfrm>
            <a:prstGeom prst="rect">
              <a:avLst/>
            </a:prstGeom>
            <a:solidFill>
              <a:schemeClr val="accent1">
                <a:lumMod val="20000"/>
                <a:lumOff val="80000"/>
              </a:schemeClr>
            </a:solidFill>
            <a:ln w="9525">
              <a:noFill/>
              <a:miter lim="800000"/>
              <a:headEnd/>
              <a:tailEnd/>
            </a:ln>
            <a:effectLst/>
          </p:spPr>
        </p:pic>
        <p:pic>
          <p:nvPicPr>
            <p:cNvPr id="1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723408" y="921400"/>
              <a:ext cx="1457108" cy="557567"/>
            </a:xfrm>
            <a:prstGeom prst="rect">
              <a:avLst/>
            </a:prstGeom>
            <a:noFill/>
            <a:ln w="9525">
              <a:noFill/>
              <a:miter lim="800000"/>
              <a:headEnd/>
              <a:tailEnd/>
            </a:ln>
            <a:effectLst/>
          </p:spPr>
        </p:pic>
        <p:pic>
          <p:nvPicPr>
            <p:cNvPr id="12" name="Picture 7"/>
            <p:cNvPicPr>
              <a:picLocks noChangeAspect="1" noChangeArrowheads="1"/>
            </p:cNvPicPr>
            <p:nvPr/>
          </p:nvPicPr>
          <p:blipFill>
            <a:blip r:embed="rId6" cstate="screen"/>
            <a:srcRect/>
            <a:stretch>
              <a:fillRect/>
            </a:stretch>
          </p:blipFill>
          <p:spPr bwMode="auto">
            <a:xfrm>
              <a:off x="4799362" y="3106154"/>
              <a:ext cx="1971675" cy="1314450"/>
            </a:xfrm>
            <a:prstGeom prst="rect">
              <a:avLst/>
            </a:prstGeom>
            <a:noFill/>
            <a:ln w="9525">
              <a:noFill/>
              <a:miter lim="800000"/>
              <a:headEnd/>
              <a:tailEnd/>
            </a:ln>
            <a:effectLst/>
          </p:spPr>
        </p:pic>
        <p:cxnSp>
          <p:nvCxnSpPr>
            <p:cNvPr id="16" name="Straight Arrow Connector 15"/>
            <p:cNvCxnSpPr/>
            <p:nvPr/>
          </p:nvCxnSpPr>
          <p:spPr bwMode="auto">
            <a:xfrm rot="16200000" flipV="1">
              <a:off x="4538637" y="1852734"/>
              <a:ext cx="507999" cy="4"/>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pic>
          <p:nvPicPr>
            <p:cNvPr id="17" name="Picture 16" descr="Ruby_81134A_Angle2.jpg"/>
            <p:cNvPicPr>
              <a:picLocks noChangeAspect="1"/>
            </p:cNvPicPr>
            <p:nvPr/>
          </p:nvPicPr>
          <p:blipFill>
            <a:blip r:embed="rId7" cstate="screen">
              <a:clrChange>
                <a:clrFrom>
                  <a:srgbClr val="FFFFFF"/>
                </a:clrFrom>
                <a:clrTo>
                  <a:srgbClr val="FFFFFF">
                    <a:alpha val="0"/>
                  </a:srgbClr>
                </a:clrTo>
              </a:clrChange>
              <a:lum bright="-10000"/>
            </a:blip>
            <a:stretch>
              <a:fillRect/>
            </a:stretch>
          </p:blipFill>
          <p:spPr>
            <a:xfrm>
              <a:off x="3417457" y="1820338"/>
              <a:ext cx="1202266" cy="565867"/>
            </a:xfrm>
            <a:prstGeom prst="rect">
              <a:avLst/>
            </a:prstGeom>
          </p:spPr>
        </p:pic>
        <p:cxnSp>
          <p:nvCxnSpPr>
            <p:cNvPr id="18" name="Straight Arrow Connector 17"/>
            <p:cNvCxnSpPr>
              <a:stCxn id="11" idx="3"/>
              <a:endCxn id="10" idx="1"/>
            </p:cNvCxnSpPr>
            <p:nvPr/>
          </p:nvCxnSpPr>
          <p:spPr bwMode="auto">
            <a:xfrm>
              <a:off x="2180516" y="1200184"/>
              <a:ext cx="261408" cy="61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2998608" y="1212091"/>
              <a:ext cx="1217437" cy="2821"/>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26" name="TextBox 25"/>
            <p:cNvSpPr txBox="1"/>
            <p:nvPr/>
          </p:nvSpPr>
          <p:spPr>
            <a:xfrm>
              <a:off x="479421" y="1497135"/>
              <a:ext cx="1977413" cy="620961"/>
            </a:xfrm>
            <a:prstGeom prst="rect">
              <a:avLst/>
            </a:prstGeom>
            <a:noFill/>
          </p:spPr>
          <p:txBody>
            <a:bodyPr wrap="square" rtlCol="0">
              <a:spAutoFit/>
            </a:bodyPr>
            <a:lstStyle/>
            <a:p>
              <a:r>
                <a:rPr lang="en-US" sz="1100" dirty="0" smtClean="0">
                  <a:latin typeface="Agilent TT Cond" pitchFamily="34" charset="0"/>
                </a:rPr>
                <a:t>E4438C Signal Generator with Multitone</a:t>
              </a:r>
              <a:endParaRPr lang="en-US" sz="1100" dirty="0">
                <a:latin typeface="Agilent TT Cond" pitchFamily="34" charset="0"/>
              </a:endParaRPr>
            </a:p>
          </p:txBody>
        </p:sp>
        <p:sp>
          <p:nvSpPr>
            <p:cNvPr id="27" name="TextBox 26"/>
            <p:cNvSpPr txBox="1"/>
            <p:nvPr/>
          </p:nvSpPr>
          <p:spPr>
            <a:xfrm>
              <a:off x="2449334" y="1559224"/>
              <a:ext cx="677810" cy="276999"/>
            </a:xfrm>
            <a:prstGeom prst="rect">
              <a:avLst/>
            </a:prstGeom>
            <a:noFill/>
          </p:spPr>
          <p:txBody>
            <a:bodyPr wrap="square" rtlCol="0">
              <a:spAutoFit/>
            </a:bodyPr>
            <a:lstStyle/>
            <a:p>
              <a:r>
                <a:rPr lang="en-US" sz="1200" dirty="0" smtClean="0">
                  <a:latin typeface="Agilent TT Cond" pitchFamily="34" charset="0"/>
                </a:rPr>
                <a:t>BPF</a:t>
              </a:r>
              <a:endParaRPr lang="en-US" sz="1200" dirty="0">
                <a:latin typeface="Agilent TT Cond" pitchFamily="34" charset="0"/>
              </a:endParaRPr>
            </a:p>
          </p:txBody>
        </p:sp>
        <p:sp>
          <p:nvSpPr>
            <p:cNvPr id="28" name="TextBox 27"/>
            <p:cNvSpPr txBox="1"/>
            <p:nvPr/>
          </p:nvSpPr>
          <p:spPr>
            <a:xfrm>
              <a:off x="2828367" y="2332441"/>
              <a:ext cx="2222983" cy="620961"/>
            </a:xfrm>
            <a:prstGeom prst="rect">
              <a:avLst/>
            </a:prstGeom>
            <a:noFill/>
          </p:spPr>
          <p:txBody>
            <a:bodyPr wrap="square" rtlCol="0">
              <a:spAutoFit/>
            </a:bodyPr>
            <a:lstStyle/>
            <a:p>
              <a:pPr algn="ctr"/>
              <a:r>
                <a:rPr lang="en-US" sz="1100" dirty="0" smtClean="0">
                  <a:latin typeface="Agilent TT Cond" pitchFamily="34" charset="0"/>
                </a:rPr>
                <a:t>81134A Pulse Pattern Generator (High speed clock)</a:t>
              </a:r>
              <a:endParaRPr lang="en-US" sz="1100" dirty="0">
                <a:latin typeface="Agilent TT Cond" pitchFamily="34" charset="0"/>
              </a:endParaRPr>
            </a:p>
          </p:txBody>
        </p:sp>
        <p:sp>
          <p:nvSpPr>
            <p:cNvPr id="30" name="TextBox 29"/>
            <p:cNvSpPr txBox="1"/>
            <p:nvPr/>
          </p:nvSpPr>
          <p:spPr>
            <a:xfrm>
              <a:off x="3256291" y="4442647"/>
              <a:ext cx="3801454" cy="620961"/>
            </a:xfrm>
            <a:prstGeom prst="rect">
              <a:avLst/>
            </a:prstGeom>
            <a:noFill/>
          </p:spPr>
          <p:txBody>
            <a:bodyPr wrap="square" rtlCol="0">
              <a:spAutoFit/>
            </a:bodyPr>
            <a:lstStyle/>
            <a:p>
              <a:r>
                <a:rPr lang="en-US" sz="1100" dirty="0" smtClean="0">
                  <a:latin typeface="Agilent TT Cond" pitchFamily="34" charset="0"/>
                </a:rPr>
                <a:t>16901A Mainframe with 16962A 2GHz High Speed  Logic Analyzer Module running Agilent’s 89601A Vector Signal Analysis Software</a:t>
              </a:r>
              <a:endParaRPr lang="en-US" sz="1100" dirty="0">
                <a:latin typeface="Agilent TT Cond" pitchFamily="34" charset="0"/>
              </a:endParaRPr>
            </a:p>
          </p:txBody>
        </p:sp>
        <p:cxnSp>
          <p:nvCxnSpPr>
            <p:cNvPr id="36" name="Straight Connector 35"/>
            <p:cNvCxnSpPr>
              <a:stCxn id="17" idx="3"/>
            </p:cNvCxnSpPr>
            <p:nvPr/>
          </p:nvCxnSpPr>
          <p:spPr bwMode="auto">
            <a:xfrm>
              <a:off x="4619723" y="2103272"/>
              <a:ext cx="178692" cy="3320"/>
            </a:xfrm>
            <a:prstGeom prst="line">
              <a:avLst/>
            </a:prstGeom>
            <a:solidFill>
              <a:schemeClr val="accent1"/>
            </a:solidFill>
            <a:ln w="15875" cap="flat" cmpd="sng" algn="ctr">
              <a:solidFill>
                <a:schemeClr val="tx1"/>
              </a:solidFill>
              <a:prstDash val="solid"/>
              <a:round/>
              <a:headEnd type="none" w="med" len="med"/>
              <a:tailEnd type="none" w="med" len="med"/>
            </a:ln>
            <a:effectLst/>
          </p:spPr>
        </p:cxnSp>
        <p:pic>
          <p:nvPicPr>
            <p:cNvPr id="42" name="Picture 2"/>
            <p:cNvPicPr>
              <a:picLocks noChangeAspect="1" noChangeArrowheads="1"/>
            </p:cNvPicPr>
            <p:nvPr/>
          </p:nvPicPr>
          <p:blipFill>
            <a:blip r:embed="rId8" cstate="screen"/>
            <a:srcRect/>
            <a:stretch>
              <a:fillRect/>
            </a:stretch>
          </p:blipFill>
          <p:spPr bwMode="auto">
            <a:xfrm>
              <a:off x="4206290" y="840670"/>
              <a:ext cx="665161" cy="815975"/>
            </a:xfrm>
            <a:prstGeom prst="rect">
              <a:avLst/>
            </a:prstGeom>
            <a:noFill/>
            <a:ln w="9525">
              <a:miter lim="800000"/>
              <a:headEnd/>
              <a:tailEnd/>
            </a:ln>
            <a:effectLst/>
          </p:spPr>
        </p:pic>
      </p:grpSp>
      <p:cxnSp>
        <p:nvCxnSpPr>
          <p:cNvPr id="41" name="Straight Arrow Connector 40"/>
          <p:cNvCxnSpPr>
            <a:stCxn id="12" idx="3"/>
            <a:endCxn id="46" idx="1"/>
          </p:cNvCxnSpPr>
          <p:nvPr/>
        </p:nvCxnSpPr>
        <p:spPr bwMode="auto">
          <a:xfrm flipV="1">
            <a:off x="5043768" y="2221632"/>
            <a:ext cx="623703" cy="2387293"/>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pic>
        <p:nvPicPr>
          <p:cNvPr id="45" name="Picture 44" descr="IMD RMS.jpg"/>
          <p:cNvPicPr>
            <a:picLocks noChangeAspect="1"/>
          </p:cNvPicPr>
          <p:nvPr/>
        </p:nvPicPr>
        <p:blipFill>
          <a:blip r:embed="rId9" cstate="screen">
            <a:lum bright="20000"/>
          </a:blip>
          <a:stretch>
            <a:fillRect/>
          </a:stretch>
        </p:blipFill>
        <p:spPr>
          <a:xfrm>
            <a:off x="5753686" y="3962399"/>
            <a:ext cx="3017804" cy="2001079"/>
          </a:xfrm>
          <a:prstGeom prst="rect">
            <a:avLst/>
          </a:prstGeom>
        </p:spPr>
      </p:pic>
      <p:pic>
        <p:nvPicPr>
          <p:cNvPr id="46" name="Picture 45" descr="IMD No averaging.jpg"/>
          <p:cNvPicPr>
            <a:picLocks noChangeAspect="1"/>
          </p:cNvPicPr>
          <p:nvPr/>
        </p:nvPicPr>
        <p:blipFill>
          <a:blip r:embed="rId10" cstate="screen">
            <a:lum bright="20000"/>
          </a:blip>
          <a:stretch>
            <a:fillRect/>
          </a:stretch>
        </p:blipFill>
        <p:spPr>
          <a:xfrm>
            <a:off x="5667471" y="1262743"/>
            <a:ext cx="3134398" cy="1917778"/>
          </a:xfrm>
          <a:prstGeom prst="rect">
            <a:avLst/>
          </a:prstGeom>
        </p:spPr>
      </p:pic>
      <p:cxnSp>
        <p:nvCxnSpPr>
          <p:cNvPr id="48" name="Straight Arrow Connector 47"/>
          <p:cNvCxnSpPr>
            <a:stCxn id="12" idx="3"/>
            <a:endCxn id="45" idx="1"/>
          </p:cNvCxnSpPr>
          <p:nvPr/>
        </p:nvCxnSpPr>
        <p:spPr bwMode="auto">
          <a:xfrm>
            <a:off x="5043768" y="4608925"/>
            <a:ext cx="709918" cy="354014"/>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52" name="TextBox 51"/>
          <p:cNvSpPr txBox="1"/>
          <p:nvPr/>
        </p:nvSpPr>
        <p:spPr>
          <a:xfrm>
            <a:off x="7407965" y="450573"/>
            <a:ext cx="1470991" cy="817245"/>
          </a:xfrm>
          <a:prstGeom prst="roundRect">
            <a:avLst/>
          </a:prstGeom>
          <a:solidFill>
            <a:srgbClr val="D5EFFF"/>
          </a:solidFill>
          <a:ln>
            <a:solidFill>
              <a:schemeClr val="tx1"/>
            </a:solidFill>
          </a:ln>
        </p:spPr>
        <p:txBody>
          <a:bodyPr wrap="square" rtlCol="0">
            <a:spAutoFit/>
          </a:bodyPr>
          <a:lstStyle/>
          <a:p>
            <a:pPr algn="ctr"/>
            <a:r>
              <a:rPr lang="en-US" sz="1400" dirty="0" smtClean="0">
                <a:latin typeface="Agilent TT Cond" pitchFamily="34" charset="0"/>
              </a:rPr>
              <a:t>Mixing products are clearly evident.</a:t>
            </a:r>
          </a:p>
        </p:txBody>
      </p:sp>
      <p:cxnSp>
        <p:nvCxnSpPr>
          <p:cNvPr id="54" name="Straight Arrow Connector 53"/>
          <p:cNvCxnSpPr/>
          <p:nvPr/>
        </p:nvCxnSpPr>
        <p:spPr bwMode="auto">
          <a:xfrm rot="10800000" flipV="1">
            <a:off x="6705603" y="978377"/>
            <a:ext cx="702363" cy="1053622"/>
          </a:xfrm>
          <a:prstGeom prst="straightConnector1">
            <a:avLst/>
          </a:prstGeom>
          <a:solidFill>
            <a:schemeClr val="accent1"/>
          </a:solidFill>
          <a:ln w="22225" cap="flat" cmpd="sng" algn="ctr">
            <a:solidFill>
              <a:schemeClr val="accent1"/>
            </a:solidFill>
            <a:prstDash val="solid"/>
            <a:round/>
            <a:headEnd type="none" w="med" len="med"/>
            <a:tailEnd type="triangle"/>
          </a:ln>
          <a:effectLst/>
        </p:spPr>
      </p:cxnSp>
      <p:cxnSp>
        <p:nvCxnSpPr>
          <p:cNvPr id="56" name="Straight Arrow Connector 55"/>
          <p:cNvCxnSpPr/>
          <p:nvPr/>
        </p:nvCxnSpPr>
        <p:spPr bwMode="auto">
          <a:xfrm rot="10800000" flipH="1" flipV="1">
            <a:off x="7407965" y="978377"/>
            <a:ext cx="168492" cy="1358422"/>
          </a:xfrm>
          <a:prstGeom prst="straightConnector1">
            <a:avLst/>
          </a:prstGeom>
          <a:solidFill>
            <a:schemeClr val="accent1"/>
          </a:solidFill>
          <a:ln w="22225" cap="flat" cmpd="sng" algn="ctr">
            <a:solidFill>
              <a:schemeClr val="accent1"/>
            </a:solidFill>
            <a:prstDash val="solid"/>
            <a:round/>
            <a:headEnd type="none" w="med" len="med"/>
            <a:tailEnd type="triangle"/>
          </a:ln>
          <a:effectLst/>
        </p:spPr>
      </p:cxnSp>
      <p:sp>
        <p:nvSpPr>
          <p:cNvPr id="59" name="TextBox 58"/>
          <p:cNvSpPr txBox="1"/>
          <p:nvPr/>
        </p:nvSpPr>
        <p:spPr>
          <a:xfrm>
            <a:off x="7215808" y="3279912"/>
            <a:ext cx="1470991" cy="1739741"/>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Averaging turned on-shows a couple more products-but these may not cause issues.</a:t>
            </a:r>
          </a:p>
        </p:txBody>
      </p:sp>
      <p:cxnSp>
        <p:nvCxnSpPr>
          <p:cNvPr id="61" name="Straight Arrow Connector 60"/>
          <p:cNvCxnSpPr/>
          <p:nvPr/>
        </p:nvCxnSpPr>
        <p:spPr bwMode="auto">
          <a:xfrm rot="10800000" flipV="1">
            <a:off x="6457072" y="5019653"/>
            <a:ext cx="1494233" cy="523018"/>
          </a:xfrm>
          <a:prstGeom prst="straightConnector1">
            <a:avLst/>
          </a:prstGeom>
          <a:solidFill>
            <a:schemeClr val="accent1"/>
          </a:solidFill>
          <a:ln w="22225" cap="flat" cmpd="sng" algn="ctr">
            <a:solidFill>
              <a:schemeClr val="accent1"/>
            </a:solidFill>
            <a:prstDash val="solid"/>
            <a:round/>
            <a:headEnd type="none" w="med" len="med"/>
            <a:tailEnd type="triangle"/>
          </a:ln>
          <a:effectLst/>
        </p:spPr>
      </p:cxnSp>
      <p:cxnSp>
        <p:nvCxnSpPr>
          <p:cNvPr id="64" name="Straight Arrow Connector 63"/>
          <p:cNvCxnSpPr/>
          <p:nvPr/>
        </p:nvCxnSpPr>
        <p:spPr bwMode="auto">
          <a:xfrm rot="5400000">
            <a:off x="7686483" y="5276168"/>
            <a:ext cx="521337" cy="8308"/>
          </a:xfrm>
          <a:prstGeom prst="straightConnector1">
            <a:avLst/>
          </a:prstGeom>
          <a:solidFill>
            <a:schemeClr val="accent1"/>
          </a:solidFill>
          <a:ln w="22225" cap="flat" cmpd="sng" algn="ctr">
            <a:solidFill>
              <a:schemeClr val="accent1"/>
            </a:solidFill>
            <a:prstDash val="solid"/>
            <a:round/>
            <a:headEnd type="none" w="med" len="med"/>
            <a:tailEnd type="triangle"/>
          </a:ln>
          <a:effectLst/>
        </p:spPr>
      </p:cxnSp>
      <p:pic>
        <p:nvPicPr>
          <p:cNvPr id="29" name="Picture 28" descr="N9020A_1_2006Apr.jpg"/>
          <p:cNvPicPr>
            <a:picLocks noChangeAspect="1"/>
          </p:cNvPicPr>
          <p:nvPr/>
        </p:nvPicPr>
        <p:blipFill>
          <a:blip r:embed="rId11" cstate="screen"/>
          <a:stretch>
            <a:fillRect/>
          </a:stretch>
        </p:blipFill>
        <p:spPr>
          <a:xfrm>
            <a:off x="2846729" y="815926"/>
            <a:ext cx="1303239" cy="573492"/>
          </a:xfrm>
          <a:prstGeom prst="rect">
            <a:avLst/>
          </a:prstGeom>
        </p:spPr>
      </p:pic>
      <p:sp>
        <p:nvSpPr>
          <p:cNvPr id="31" name="TextBox 30"/>
          <p:cNvSpPr txBox="1"/>
          <p:nvPr/>
        </p:nvSpPr>
        <p:spPr>
          <a:xfrm>
            <a:off x="4092474" y="758129"/>
            <a:ext cx="1239182" cy="851297"/>
          </a:xfrm>
          <a:prstGeom prst="roundRect">
            <a:avLst/>
          </a:prstGeom>
          <a:noFill/>
          <a:ln>
            <a:noFill/>
          </a:ln>
        </p:spPr>
        <p:txBody>
          <a:bodyPr wrap="square" rtlCol="0">
            <a:spAutoFit/>
          </a:bodyPr>
          <a:lstStyle/>
          <a:p>
            <a:r>
              <a:rPr lang="en-US" sz="1100" dirty="0" smtClean="0">
                <a:latin typeface="Agilent TT Cond" pitchFamily="34" charset="0"/>
              </a:rPr>
              <a:t>N9020A MXA Signal Analyzer with internal Preamp.</a:t>
            </a:r>
            <a:endParaRPr lang="en-US" sz="1100" dirty="0">
              <a:latin typeface="Agilent TT Cond" pitchFamily="34" charset="0"/>
            </a:endParaRPr>
          </a:p>
        </p:txBody>
      </p:sp>
      <p:sp>
        <p:nvSpPr>
          <p:cNvPr id="32" name="TextBox 31"/>
          <p:cNvSpPr txBox="1"/>
          <p:nvPr/>
        </p:nvSpPr>
        <p:spPr>
          <a:xfrm>
            <a:off x="5569582" y="3318449"/>
            <a:ext cx="1689348" cy="476726"/>
          </a:xfrm>
          <a:prstGeom prst="roundRect">
            <a:avLst/>
          </a:prstGeom>
          <a:noFill/>
          <a:ln>
            <a:noFill/>
          </a:ln>
        </p:spPr>
        <p:txBody>
          <a:bodyPr wrap="square" rtlCol="0">
            <a:spAutoFit/>
          </a:bodyPr>
          <a:lstStyle/>
          <a:p>
            <a:r>
              <a:rPr lang="en-US" sz="1100" dirty="0" smtClean="0">
                <a:latin typeface="Agilent TT Cond" pitchFamily="34" charset="0"/>
              </a:rPr>
              <a:t>89601A Vector Signal Analysis Software</a:t>
            </a:r>
            <a:endParaRPr lang="en-US" sz="1100" dirty="0">
              <a:latin typeface="Agilent TT Cond" pitchFamily="34" charset="0"/>
            </a:endParaRPr>
          </a:p>
        </p:txBody>
      </p:sp>
      <p:sp>
        <p:nvSpPr>
          <p:cNvPr id="38" name="TextBox 37"/>
          <p:cNvSpPr txBox="1"/>
          <p:nvPr/>
        </p:nvSpPr>
        <p:spPr>
          <a:xfrm>
            <a:off x="0" y="1365221"/>
            <a:ext cx="2325266" cy="430887"/>
          </a:xfrm>
          <a:prstGeom prst="rect">
            <a:avLst/>
          </a:prstGeom>
          <a:noFill/>
        </p:spPr>
        <p:txBody>
          <a:bodyPr wrap="square" rtlCol="0">
            <a:spAutoFit/>
          </a:bodyPr>
          <a:lstStyle/>
          <a:p>
            <a:pPr algn="ctr"/>
            <a:r>
              <a:rPr lang="en-US" sz="1100" dirty="0" smtClean="0">
                <a:latin typeface="Agilent TT Cond" pitchFamily="34" charset="0"/>
              </a:rPr>
              <a:t>Agilent DSO 90604A 20 GSa/s 6 GHz Bandwidth Scope </a:t>
            </a:r>
            <a:endParaRPr lang="en-US" sz="1100" dirty="0">
              <a:latin typeface="Agilent TT Cond" pitchFamily="34" charset="0"/>
            </a:endParaRPr>
          </a:p>
        </p:txBody>
      </p:sp>
      <p:pic>
        <p:nvPicPr>
          <p:cNvPr id="40" name="Picture 39" descr="PL1A9000_04_jan09.jpg"/>
          <p:cNvPicPr>
            <a:picLocks noChangeAspect="1"/>
          </p:cNvPicPr>
          <p:nvPr/>
        </p:nvPicPr>
        <p:blipFill>
          <a:blip r:embed="rId12" cstate="screen"/>
          <a:stretch>
            <a:fillRect/>
          </a:stretch>
        </p:blipFill>
        <p:spPr>
          <a:xfrm>
            <a:off x="587313" y="604911"/>
            <a:ext cx="1016403" cy="770135"/>
          </a:xfrm>
          <a:prstGeom prst="rect">
            <a:avLst/>
          </a:prstGeom>
        </p:spPr>
      </p:pic>
      <p:cxnSp>
        <p:nvCxnSpPr>
          <p:cNvPr id="49" name="Straight Connector 48"/>
          <p:cNvCxnSpPr>
            <a:stCxn id="40" idx="3"/>
          </p:cNvCxnSpPr>
          <p:nvPr/>
        </p:nvCxnSpPr>
        <p:spPr bwMode="auto">
          <a:xfrm>
            <a:off x="1603716" y="989979"/>
            <a:ext cx="553697" cy="621"/>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51" name="Straight Arrow Connector 50"/>
          <p:cNvCxnSpPr/>
          <p:nvPr/>
        </p:nvCxnSpPr>
        <p:spPr bwMode="auto">
          <a:xfrm rot="5400000">
            <a:off x="1614488" y="1524000"/>
            <a:ext cx="1090613" cy="476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53" name="Straight Connector 52"/>
          <p:cNvCxnSpPr/>
          <p:nvPr/>
        </p:nvCxnSpPr>
        <p:spPr bwMode="auto">
          <a:xfrm>
            <a:off x="2299041" y="980454"/>
            <a:ext cx="553697" cy="621"/>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rot="5400000">
            <a:off x="1762126" y="1519237"/>
            <a:ext cx="1090613" cy="476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57" name="Rounded Rectangle 56"/>
          <p:cNvSpPr/>
          <p:nvPr/>
        </p:nvSpPr>
        <p:spPr>
          <a:xfrm>
            <a:off x="182880" y="3526863"/>
            <a:ext cx="1997612" cy="3060978"/>
          </a:xfrm>
          <a:prstGeom prst="roundRect">
            <a:avLst/>
          </a:prstGeom>
          <a:solidFill>
            <a:srgbClr val="D5EFFF"/>
          </a:solidFill>
          <a:ln>
            <a:solidFill>
              <a:schemeClr val="tx1"/>
            </a:solidFill>
          </a:ln>
        </p:spPr>
        <p:txBody>
          <a:bodyPr wrap="square">
            <a:spAutoFit/>
          </a:bodyPr>
          <a:lstStyle/>
          <a:p>
            <a:pPr>
              <a:buFont typeface="Arial" pitchFamily="34" charset="0"/>
              <a:buChar char="•"/>
            </a:pPr>
            <a:r>
              <a:rPr lang="en-US" sz="1400" dirty="0" smtClean="0">
                <a:latin typeface="Agilent TT Cond" pitchFamily="34" charset="0"/>
              </a:rPr>
              <a:t>There’s nothing new about IMD-it’s been around a long time.</a:t>
            </a:r>
          </a:p>
          <a:p>
            <a:pPr>
              <a:buFont typeface="Arial" pitchFamily="34" charset="0"/>
              <a:buChar char="•"/>
            </a:pPr>
            <a:r>
              <a:rPr lang="en-US" sz="1400" dirty="0" smtClean="0">
                <a:latin typeface="Agilent TT Cond" pitchFamily="34" charset="0"/>
              </a:rPr>
              <a:t>However, what IS new is that now these can be made on the digital side- without the need for custom hardware or software-you can see </a:t>
            </a:r>
            <a:r>
              <a:rPr lang="en-US" sz="1400" i="1" dirty="0" smtClean="0">
                <a:latin typeface="Agilent TT Cond" pitchFamily="34" charset="0"/>
              </a:rPr>
              <a:t>exactly</a:t>
            </a:r>
            <a:r>
              <a:rPr lang="en-US" sz="1400" dirty="0" smtClean="0">
                <a:latin typeface="Agilent TT Cond" pitchFamily="34" charset="0"/>
              </a:rPr>
              <a:t> what the Baseband processing interface is seeing.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strVal val="#ppt_w*0.70"/>
                                          </p:val>
                                        </p:tav>
                                        <p:tav tm="100000">
                                          <p:val>
                                            <p:strVal val="#ppt_w"/>
                                          </p:val>
                                        </p:tav>
                                      </p:tavLst>
                                    </p:anim>
                                    <p:anim calcmode="lin" valueType="num">
                                      <p:cBhvr>
                                        <p:cTn id="8" dur="500" fill="hold"/>
                                        <p:tgtEl>
                                          <p:spTgt spid="39"/>
                                        </p:tgtEl>
                                        <p:attrNameLst>
                                          <p:attrName>ppt_h</p:attrName>
                                        </p:attrNameLst>
                                      </p:cBhvr>
                                      <p:tavLst>
                                        <p:tav tm="0">
                                          <p:val>
                                            <p:strVal val="#ppt_h"/>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0-#ppt_w/2"/>
                                          </p:val>
                                        </p:tav>
                                        <p:tav tm="100000">
                                          <p:val>
                                            <p:strVal val="#ppt_x"/>
                                          </p:val>
                                        </p:tav>
                                      </p:tavLst>
                                    </p:anim>
                                    <p:anim calcmode="lin" valueType="num">
                                      <p:cBhvr additive="base">
                                        <p:cTn id="19" dur="500" fill="hold"/>
                                        <p:tgtEl>
                                          <p:spTgt spid="4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0-#ppt_w/2"/>
                                          </p:val>
                                        </p:tav>
                                        <p:tav tm="100000">
                                          <p:val>
                                            <p:strVal val="#ppt_x"/>
                                          </p:val>
                                        </p:tav>
                                      </p:tavLst>
                                    </p:anim>
                                    <p:anim calcmode="lin" valueType="num">
                                      <p:cBhvr additive="base">
                                        <p:cTn id="23" dur="500" fill="hold"/>
                                        <p:tgtEl>
                                          <p:spTgt spid="5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1+#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1+#ppt_w/2"/>
                                          </p:val>
                                        </p:tav>
                                        <p:tav tm="100000">
                                          <p:val>
                                            <p:strVal val="#ppt_x"/>
                                          </p:val>
                                        </p:tav>
                                      </p:tavLst>
                                    </p:anim>
                                    <p:anim calcmode="lin" valueType="num">
                                      <p:cBhvr additive="base">
                                        <p:cTn id="37" dur="500" fill="hold"/>
                                        <p:tgtEl>
                                          <p:spTgt spid="53"/>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1+#ppt_w/2"/>
                                          </p:val>
                                        </p:tav>
                                        <p:tav tm="100000">
                                          <p:val>
                                            <p:strVal val="#ppt_x"/>
                                          </p:val>
                                        </p:tav>
                                      </p:tavLst>
                                    </p:anim>
                                    <p:anim calcmode="lin" valueType="num">
                                      <p:cBhvr additive="base">
                                        <p:cTn id="41" dur="500" fill="hold"/>
                                        <p:tgtEl>
                                          <p:spTgt spid="55"/>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1+#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10" presetClass="entr" presetSubtype="0"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par>
                                <p:cTn id="73" presetID="10" presetClass="entr" presetSubtype="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par>
                                <p:cTn id="81" presetID="10" presetClass="entr" presetSubtype="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7">
                                            <p:bg/>
                                          </p:spTgt>
                                        </p:tgtEl>
                                        <p:attrNameLst>
                                          <p:attrName>style.visibility</p:attrName>
                                        </p:attrNameLst>
                                      </p:cBhvr>
                                      <p:to>
                                        <p:strVal val="visible"/>
                                      </p:to>
                                    </p:set>
                                    <p:animEffect transition="in" filter="fade">
                                      <p:cBhvr>
                                        <p:cTn id="91" dur="500"/>
                                        <p:tgtEl>
                                          <p:spTgt spid="57">
                                            <p:bg/>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xEl>
                                              <p:pRg st="0" end="0"/>
                                            </p:txEl>
                                          </p:spTgt>
                                        </p:tgtEl>
                                        <p:attrNameLst>
                                          <p:attrName>style.visibility</p:attrName>
                                        </p:attrNameLst>
                                      </p:cBhvr>
                                      <p:to>
                                        <p:strVal val="visible"/>
                                      </p:to>
                                    </p:set>
                                    <p:animEffect transition="in" filter="fade">
                                      <p:cBhvr>
                                        <p:cTn id="94" dur="500"/>
                                        <p:tgtEl>
                                          <p:spTgt spid="57">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7">
                                            <p:txEl>
                                              <p:pRg st="1" end="1"/>
                                            </p:txEl>
                                          </p:spTgt>
                                        </p:tgtEl>
                                        <p:attrNameLst>
                                          <p:attrName>style.visibility</p:attrName>
                                        </p:attrNameLst>
                                      </p:cBhvr>
                                      <p:to>
                                        <p:strVal val="visible"/>
                                      </p:to>
                                    </p:set>
                                    <p:animEffect transition="in" filter="fade">
                                      <p:cBhvr>
                                        <p:cTn id="99" dur="500"/>
                                        <p:tgtEl>
                                          <p:spTgt spid="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9" grpId="0" animBg="1"/>
      <p:bldP spid="31" grpId="0"/>
      <p:bldP spid="32" grpId="0"/>
      <p:bldP spid="38" grpId="0"/>
      <p:bldP spid="5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8" y="236538"/>
            <a:ext cx="8648569" cy="992187"/>
          </a:xfrm>
        </p:spPr>
        <p:txBody>
          <a:bodyPr/>
          <a:lstStyle/>
          <a:p>
            <a:r>
              <a:rPr lang="en-US" dirty="0" smtClean="0"/>
              <a:t>Summary:  Key Capabilities for ADC Testing</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12</a:t>
            </a:fld>
            <a:endParaRPr lang="en-US"/>
          </a:p>
        </p:txBody>
      </p:sp>
      <p:sp>
        <p:nvSpPr>
          <p:cNvPr id="6" name="Content Placeholder 5"/>
          <p:cNvSpPr>
            <a:spLocks noGrp="1"/>
          </p:cNvSpPr>
          <p:nvPr>
            <p:ph idx="1"/>
          </p:nvPr>
        </p:nvSpPr>
        <p:spPr>
          <a:xfrm>
            <a:off x="288099" y="896523"/>
            <a:ext cx="8517699" cy="4215804"/>
          </a:xfrm>
          <a:ln>
            <a:solidFill>
              <a:schemeClr val="tx2"/>
            </a:solidFill>
          </a:ln>
        </p:spPr>
        <p:txBody>
          <a:bodyPr/>
          <a:lstStyle/>
          <a:p>
            <a:r>
              <a:rPr lang="en-US" sz="1800" i="1" dirty="0" smtClean="0">
                <a:latin typeface="Agilent TT Cond" pitchFamily="34" charset="0"/>
              </a:rPr>
              <a:t>The Logic Analyzer is the measurement receiver best suited for state measurements on ADC</a:t>
            </a:r>
            <a:r>
              <a:rPr lang="en-US" sz="1800" dirty="0" smtClean="0">
                <a:latin typeface="Agilent TT Cond" pitchFamily="34" charset="0"/>
              </a:rPr>
              <a:t>s. Commercial, off the shelf, completely ready with the tools that you need.</a:t>
            </a:r>
          </a:p>
          <a:p>
            <a:pPr lvl="3">
              <a:buFont typeface="Arial" pitchFamily="34" charset="0"/>
              <a:buChar char="•"/>
            </a:pPr>
            <a:r>
              <a:rPr lang="en-US" dirty="0" smtClean="0">
                <a:latin typeface="Agilent TT Cond" pitchFamily="34" charset="0"/>
              </a:rPr>
              <a:t> 2 GHz State mode provides accurate capture for high-speed  devices.</a:t>
            </a:r>
          </a:p>
          <a:p>
            <a:pPr lvl="3">
              <a:buFont typeface="Arial" pitchFamily="34" charset="0"/>
              <a:buChar char="•"/>
            </a:pPr>
            <a:r>
              <a:rPr lang="en-US" dirty="0" smtClean="0">
                <a:latin typeface="Agilent TT Cond" pitchFamily="34" charset="0"/>
              </a:rPr>
              <a:t>Activity indicators let you quickly identify system status and stuck bits.</a:t>
            </a:r>
          </a:p>
          <a:p>
            <a:pPr lvl="3">
              <a:buFont typeface="Arial" pitchFamily="34" charset="0"/>
              <a:buChar char="•"/>
            </a:pPr>
            <a:r>
              <a:rPr lang="en-US" dirty="0" smtClean="0">
                <a:latin typeface="Agilent TT Cond" pitchFamily="34" charset="0"/>
              </a:rPr>
              <a:t>Eye Finder automatically sets the sampling position on multiple lanes-saving enormous time and effort.</a:t>
            </a:r>
          </a:p>
          <a:p>
            <a:pPr lvl="3">
              <a:buFont typeface="Arial" pitchFamily="34" charset="0"/>
              <a:buChar char="•"/>
            </a:pPr>
            <a:r>
              <a:rPr lang="en-US" dirty="0" smtClean="0">
                <a:latin typeface="Agilent TT Cond" pitchFamily="34" charset="0"/>
              </a:rPr>
              <a:t>Eye Scan allows you to identify the problem signals quickly by viewing eye diagrams across all buses and signals simultaneously. </a:t>
            </a:r>
          </a:p>
          <a:p>
            <a:pPr lvl="3">
              <a:buFont typeface="Arial" pitchFamily="34" charset="0"/>
              <a:buChar char="•"/>
            </a:pPr>
            <a:r>
              <a:rPr lang="en-US" dirty="0" smtClean="0">
                <a:latin typeface="Agilent TT Cond" pitchFamily="34" charset="0"/>
              </a:rPr>
              <a:t>Connection to Agilent’s 89601A  vector signal analysis software allows for measurements of ADC dynamic behavior on the digital side, so you know exactly what the input to the baseband processing will look like.</a:t>
            </a:r>
          </a:p>
          <a:p>
            <a:pPr lvl="3">
              <a:buFont typeface="Arial" pitchFamily="34" charset="0"/>
              <a:buChar char="•"/>
            </a:pPr>
            <a:r>
              <a:rPr lang="en-US" dirty="0" smtClean="0">
                <a:latin typeface="Agilent TT Cond" pitchFamily="34" charset="0"/>
              </a:rPr>
              <a:t>Most dynamic ADC measurements can be made using a very similar test configuration.</a:t>
            </a:r>
          </a:p>
          <a:p>
            <a:endParaRPr lang="en-US" sz="1800" dirty="0" smtClean="0">
              <a:latin typeface="Agilent TT Cond" pitchFamily="34" charset="0"/>
            </a:endParaRPr>
          </a:p>
          <a:p>
            <a:endParaRPr lang="en-US" sz="1800" dirty="0" smtClean="0">
              <a:latin typeface="Agilent TT Cond" pitchFamily="34" charset="0"/>
            </a:endParaRPr>
          </a:p>
          <a:p>
            <a:r>
              <a:rPr lang="en-US" sz="1800" dirty="0" smtClean="0">
                <a:latin typeface="Agilent TT Cond" pitchFamily="34" charset="0"/>
              </a:rPr>
              <a:t>	</a:t>
            </a:r>
          </a:p>
          <a:p>
            <a:endParaRPr lang="en-US" sz="1800" dirty="0" smtClean="0">
              <a:latin typeface="Agilent TT Cond" pitchFamily="34" charset="0"/>
            </a:endParaRPr>
          </a:p>
          <a:p>
            <a:endParaRPr lang="en-US" sz="1800" dirty="0" smtClean="0">
              <a:latin typeface="Agilent TT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r>
              <a:rPr lang="en-US"/>
              <a:t>Page </a:t>
            </a:r>
            <a:fld id="{CE36DB94-E9BE-4C6D-A549-FC74F9F6D8E7}" type="slidenum">
              <a:rPr lang="en-US"/>
              <a:pPr/>
              <a:t>13</a:t>
            </a:fld>
            <a:endParaRPr lang="en-US"/>
          </a:p>
        </p:txBody>
      </p:sp>
      <p:sp>
        <p:nvSpPr>
          <p:cNvPr id="363527" name="Rectangle 7"/>
          <p:cNvSpPr>
            <a:spLocks noGrp="1" noChangeArrowheads="1"/>
          </p:cNvSpPr>
          <p:nvPr>
            <p:ph type="title"/>
          </p:nvPr>
        </p:nvSpPr>
        <p:spPr>
          <a:xfrm>
            <a:off x="268288" y="166688"/>
            <a:ext cx="6480175" cy="579437"/>
          </a:xfrm>
          <a:noFill/>
          <a:ln/>
        </p:spPr>
        <p:txBody>
          <a:bodyPr/>
          <a:lstStyle/>
          <a:p>
            <a:r>
              <a:rPr lang="en-US" dirty="0"/>
              <a:t>Agenda</a:t>
            </a:r>
          </a:p>
        </p:txBody>
      </p:sp>
      <p:sp>
        <p:nvSpPr>
          <p:cNvPr id="7" name="Content Placeholder 4"/>
          <p:cNvSpPr>
            <a:spLocks noGrp="1"/>
          </p:cNvSpPr>
          <p:nvPr>
            <p:ph idx="1"/>
          </p:nvPr>
        </p:nvSpPr>
        <p:spPr>
          <a:xfrm>
            <a:off x="255588" y="1276350"/>
            <a:ext cx="4097471" cy="3875199"/>
          </a:xfrm>
          <a:ln>
            <a:solidFill>
              <a:schemeClr val="accent1"/>
            </a:solidFill>
          </a:ln>
        </p:spPr>
        <p:txBody>
          <a:bodyPr/>
          <a:lstStyle/>
          <a:p>
            <a:pPr marL="463550" indent="-65088">
              <a:spcBef>
                <a:spcPts val="1200"/>
              </a:spcBef>
              <a:buFont typeface="Arial" pitchFamily="34" charset="0"/>
              <a:buChar char="•"/>
            </a:pPr>
            <a:r>
              <a:rPr lang="en-US" sz="2000" dirty="0" smtClean="0">
                <a:latin typeface="Agilent TT Cond" pitchFamily="34" charset="0"/>
              </a:rPr>
              <a:t>Architecture Overview</a:t>
            </a:r>
          </a:p>
          <a:p>
            <a:pPr marL="463550" lvl="1" indent="-65088"/>
            <a:r>
              <a:rPr lang="en-US" dirty="0" smtClean="0">
                <a:latin typeface="Agilent TT Cond" pitchFamily="34" charset="0"/>
              </a:rPr>
              <a:t>ADC Characterization</a:t>
            </a:r>
          </a:p>
          <a:p>
            <a:pPr marL="690562" lvl="3" indent="-65088"/>
            <a:r>
              <a:rPr lang="en-US" dirty="0" smtClean="0">
                <a:latin typeface="Agilent TT Cond" pitchFamily="34" charset="0"/>
              </a:rPr>
              <a:t>Dynamic Measurements</a:t>
            </a:r>
          </a:p>
          <a:p>
            <a:pPr marL="463550" lvl="1" indent="-65088"/>
            <a:r>
              <a:rPr lang="en-US" dirty="0" smtClean="0">
                <a:solidFill>
                  <a:schemeClr val="tx2"/>
                </a:solidFill>
                <a:latin typeface="Agilent TT Cond" pitchFamily="34" charset="0"/>
              </a:rPr>
              <a:t>Baseband Processing</a:t>
            </a:r>
          </a:p>
          <a:p>
            <a:pPr marL="690562" lvl="3" indent="-65088"/>
            <a:r>
              <a:rPr lang="en-US" dirty="0" smtClean="0">
                <a:latin typeface="Agilent TT Cond" pitchFamily="34" charset="0"/>
              </a:rPr>
              <a:t>FPGA</a:t>
            </a:r>
          </a:p>
          <a:p>
            <a:pPr marL="690562" lvl="3" indent="-65088"/>
            <a:r>
              <a:rPr lang="en-US" dirty="0" smtClean="0">
                <a:latin typeface="Agilent TT Cond" pitchFamily="34" charset="0"/>
              </a:rPr>
              <a:t>Memory</a:t>
            </a:r>
          </a:p>
          <a:p>
            <a:pPr marL="690562" lvl="3" indent="-65088"/>
            <a:r>
              <a:rPr lang="en-US" dirty="0" smtClean="0">
                <a:latin typeface="Agilent TT Cond" pitchFamily="34" charset="0"/>
              </a:rPr>
              <a:t>Microprocessors/Microcontrollers</a:t>
            </a:r>
          </a:p>
          <a:p>
            <a:pPr marL="463550" lvl="2" indent="-65088">
              <a:buFont typeface="Arial" pitchFamily="34" charset="0"/>
              <a:buChar char="•"/>
            </a:pPr>
            <a:r>
              <a:rPr lang="en-US" dirty="0" smtClean="0">
                <a:latin typeface="Agilent TT Cond" pitchFamily="34" charset="0"/>
              </a:rPr>
              <a:t>Summary</a:t>
            </a:r>
          </a:p>
          <a:p>
            <a:pPr marL="463550" lvl="2" indent="-65088">
              <a:buFont typeface="Arial" pitchFamily="34" charset="0"/>
              <a:buChar char="•"/>
            </a:pPr>
            <a:r>
              <a:rPr lang="en-US" dirty="0" smtClean="0">
                <a:latin typeface="Agilent TT Cond" pitchFamily="34" charset="0"/>
              </a:rPr>
              <a:t>For More Information</a:t>
            </a:r>
            <a:endParaRPr lang="en-US" dirty="0">
              <a:latin typeface="Agilent TT Cond" pitchFamily="34" charset="0"/>
            </a:endParaRPr>
          </a:p>
        </p:txBody>
      </p:sp>
      <p:grpSp>
        <p:nvGrpSpPr>
          <p:cNvPr id="2" name="Group 33"/>
          <p:cNvGrpSpPr/>
          <p:nvPr/>
        </p:nvGrpSpPr>
        <p:grpSpPr>
          <a:xfrm>
            <a:off x="4918414" y="1534795"/>
            <a:ext cx="3435180" cy="3396827"/>
            <a:chOff x="172994" y="1865870"/>
            <a:chExt cx="3435180" cy="3396827"/>
          </a:xfrm>
        </p:grpSpPr>
        <p:sp>
          <p:nvSpPr>
            <p:cNvPr id="5" name="Rectangle 4"/>
            <p:cNvSpPr/>
            <p:nvPr/>
          </p:nvSpPr>
          <p:spPr bwMode="auto">
            <a:xfrm flipH="1">
              <a:off x="172994" y="1865870"/>
              <a:ext cx="507849" cy="3382185"/>
            </a:xfrm>
            <a:prstGeom prst="rect">
              <a:avLst/>
            </a:prstGeom>
            <a:solidFill>
              <a:schemeClr val="accent5">
                <a:lumMod val="75000"/>
                <a:alpha val="34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a:xfrm rot="5400000" flipH="1">
              <a:off x="-680912" y="3657506"/>
              <a:ext cx="2118343" cy="393799"/>
            </a:xfrm>
            <a:prstGeom prst="rect">
              <a:avLst/>
            </a:prstGeom>
            <a:noFill/>
          </p:spPr>
          <p:txBody>
            <a:bodyPr wrap="square" rtlCol="0">
              <a:spAutoFit/>
            </a:bodyPr>
            <a:lstStyle/>
            <a:p>
              <a:r>
                <a:rPr lang="en-US" sz="1600" b="1" dirty="0" smtClean="0">
                  <a:latin typeface="Agilent TT Cond" pitchFamily="34" charset="0"/>
                </a:rPr>
                <a:t>Peripheral IO</a:t>
              </a:r>
              <a:endParaRPr lang="en-US" sz="1600" b="1" dirty="0">
                <a:latin typeface="Agilent TT Cond" pitchFamily="34" charset="0"/>
              </a:endParaRPr>
            </a:p>
          </p:txBody>
        </p:sp>
        <p:grpSp>
          <p:nvGrpSpPr>
            <p:cNvPr id="3" name="Group 86"/>
            <p:cNvGrpSpPr/>
            <p:nvPr/>
          </p:nvGrpSpPr>
          <p:grpSpPr>
            <a:xfrm flipH="1">
              <a:off x="690428" y="1885389"/>
              <a:ext cx="2917746" cy="3377308"/>
              <a:chOff x="704337" y="1804087"/>
              <a:chExt cx="1730681" cy="2286000"/>
            </a:xfrm>
          </p:grpSpPr>
          <p:sp>
            <p:nvSpPr>
              <p:cNvPr id="9" name="Rectangle 8"/>
              <p:cNvSpPr/>
              <p:nvPr/>
            </p:nvSpPr>
            <p:spPr bwMode="auto">
              <a:xfrm>
                <a:off x="704337" y="1804087"/>
                <a:ext cx="1730681" cy="2286000"/>
              </a:xfrm>
              <a:prstGeom prst="rect">
                <a:avLst/>
              </a:prstGeom>
              <a:solidFill>
                <a:srgbClr val="00B0F0">
                  <a:alpha val="34000"/>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825713" y="3873485"/>
                <a:ext cx="1449312" cy="208325"/>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1400" b="1" dirty="0" smtClean="0">
                    <a:latin typeface="Agilent TT Cond" pitchFamily="34" charset="0"/>
                  </a:rPr>
                  <a:t>Baseband Processing</a:t>
                </a:r>
                <a:endParaRPr lang="en-US" sz="1400" b="1" dirty="0">
                  <a:latin typeface="Agilent TT Cond" pitchFamily="34" charset="0"/>
                </a:endParaRPr>
              </a:p>
            </p:txBody>
          </p:sp>
        </p:grpSp>
        <p:grpSp>
          <p:nvGrpSpPr>
            <p:cNvPr id="8" name="Group 10"/>
            <p:cNvGrpSpPr/>
            <p:nvPr/>
          </p:nvGrpSpPr>
          <p:grpSpPr>
            <a:xfrm>
              <a:off x="2515816" y="2187982"/>
              <a:ext cx="891133" cy="790642"/>
              <a:chOff x="2409567" y="1198605"/>
              <a:chExt cx="1112108" cy="976185"/>
            </a:xfrm>
          </p:grpSpPr>
          <p:sp>
            <p:nvSpPr>
              <p:cNvPr id="12" name="Rectangle 11"/>
              <p:cNvSpPr/>
              <p:nvPr/>
            </p:nvSpPr>
            <p:spPr bwMode="auto">
              <a:xfrm>
                <a:off x="2409567" y="1198605"/>
                <a:ext cx="1112108" cy="976185"/>
              </a:xfrm>
              <a:prstGeom prst="rect">
                <a:avLst/>
              </a:prstGeom>
              <a:gradFill flip="none" rotWithShape="1">
                <a:gsLst>
                  <a:gs pos="0">
                    <a:schemeClr val="bg2">
                      <a:lumMod val="60000"/>
                      <a:lumOff val="40000"/>
                    </a:schemeClr>
                  </a:gs>
                  <a:gs pos="77000">
                    <a:schemeClr val="bg2">
                      <a:lumMod val="50000"/>
                    </a:schemeClr>
                  </a:gs>
                </a:gsLst>
                <a:lin ang="16200000" scaled="1"/>
                <a:tileRect/>
              </a:gradFill>
              <a:ln w="12700" cap="flat" cmpd="sng" algn="ctr">
                <a:noFill/>
                <a:prstDash val="solid"/>
                <a:round/>
                <a:headEnd type="none" w="med" len="med"/>
                <a:tailEnd type="none" w="med" len="med"/>
              </a:ln>
              <a:effectLst/>
              <a:scene3d>
                <a:camera prst="orthographicFront"/>
                <a:lightRig rig="threePt" dir="t"/>
              </a:scene3d>
              <a:sp3d>
                <a:bevelT w="133350" h="88900" prst="divo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2571001" y="1543681"/>
                <a:ext cx="767316" cy="371470"/>
              </a:xfrm>
              <a:prstGeom prst="rect">
                <a:avLst/>
              </a:prstGeom>
              <a:noFill/>
            </p:spPr>
            <p:txBody>
              <a:bodyPr wrap="square" rtlCol="0">
                <a:spAutoFit/>
              </a:bodyPr>
              <a:lstStyle/>
              <a:p>
                <a:r>
                  <a:rPr lang="en-US" sz="1050" b="1" dirty="0" smtClean="0">
                    <a:latin typeface="Agilent TT Cond" pitchFamily="34" charset="0"/>
                  </a:rPr>
                  <a:t>FPGA</a:t>
                </a:r>
                <a:endParaRPr lang="en-US" sz="1050" b="1" dirty="0">
                  <a:latin typeface="Agilent TT Cond" pitchFamily="34" charset="0"/>
                </a:endParaRPr>
              </a:p>
            </p:txBody>
          </p:sp>
        </p:grpSp>
        <p:grpSp>
          <p:nvGrpSpPr>
            <p:cNvPr id="11" name="Group 13"/>
            <p:cNvGrpSpPr/>
            <p:nvPr/>
          </p:nvGrpSpPr>
          <p:grpSpPr>
            <a:xfrm>
              <a:off x="819789" y="2041566"/>
              <a:ext cx="1504762" cy="899536"/>
              <a:chOff x="213348" y="1095439"/>
              <a:chExt cx="1479013" cy="1072398"/>
            </a:xfrm>
          </p:grpSpPr>
          <p:grpSp>
            <p:nvGrpSpPr>
              <p:cNvPr id="14" name="Group 111"/>
              <p:cNvGrpSpPr/>
              <p:nvPr/>
            </p:nvGrpSpPr>
            <p:grpSpPr>
              <a:xfrm>
                <a:off x="213348" y="1095439"/>
                <a:ext cx="1371600" cy="444843"/>
                <a:chOff x="4374292" y="1507524"/>
                <a:chExt cx="1371600" cy="444843"/>
              </a:xfrm>
            </p:grpSpPr>
            <p:sp>
              <p:nvSpPr>
                <p:cNvPr id="22" name="Rectangle 21"/>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4510217" y="1569308"/>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15" name="Group 112"/>
              <p:cNvGrpSpPr/>
              <p:nvPr/>
            </p:nvGrpSpPr>
            <p:grpSpPr>
              <a:xfrm>
                <a:off x="255568" y="1411029"/>
                <a:ext cx="1371600" cy="444843"/>
                <a:chOff x="4374292" y="1559890"/>
                <a:chExt cx="1371600" cy="444843"/>
              </a:xfrm>
            </p:grpSpPr>
            <p:sp>
              <p:nvSpPr>
                <p:cNvPr id="20" name="Rectangle 19"/>
                <p:cNvSpPr/>
                <p:nvPr/>
              </p:nvSpPr>
              <p:spPr bwMode="auto">
                <a:xfrm>
                  <a:off x="4374292" y="1559890"/>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21" name="TextBox 20"/>
                <p:cNvSpPr txBox="1"/>
                <p:nvPr/>
              </p:nvSpPr>
              <p:spPr>
                <a:xfrm>
                  <a:off x="4481962" y="1586764"/>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16" name="Group 133"/>
              <p:cNvGrpSpPr/>
              <p:nvPr/>
            </p:nvGrpSpPr>
            <p:grpSpPr>
              <a:xfrm>
                <a:off x="320761" y="1722994"/>
                <a:ext cx="1371600" cy="444843"/>
                <a:chOff x="4374292" y="1507524"/>
                <a:chExt cx="1371600" cy="444843"/>
              </a:xfrm>
            </p:grpSpPr>
            <p:sp>
              <p:nvSpPr>
                <p:cNvPr id="18" name="Rectangle 17"/>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4510217" y="1569308"/>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sp>
          <p:nvSpPr>
            <p:cNvPr id="24" name="Rectangle 23"/>
            <p:cNvSpPr/>
            <p:nvPr/>
          </p:nvSpPr>
          <p:spPr bwMode="auto">
            <a:xfrm>
              <a:off x="934771" y="3095754"/>
              <a:ext cx="2443434" cy="1273811"/>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7" name="Group 24"/>
            <p:cNvGrpSpPr/>
            <p:nvPr/>
          </p:nvGrpSpPr>
          <p:grpSpPr>
            <a:xfrm>
              <a:off x="2234762" y="3206784"/>
              <a:ext cx="964260" cy="1060291"/>
              <a:chOff x="1352395" y="3232322"/>
              <a:chExt cx="828986" cy="866906"/>
            </a:xfrm>
          </p:grpSpPr>
          <p:sp>
            <p:nvSpPr>
              <p:cNvPr id="26" name="Rectangle 25"/>
              <p:cNvSpPr/>
              <p:nvPr/>
            </p:nvSpPr>
            <p:spPr bwMode="auto">
              <a:xfrm>
                <a:off x="1352395" y="3232322"/>
                <a:ext cx="828986" cy="866906"/>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1527561" y="3552759"/>
                <a:ext cx="554448" cy="276999"/>
              </a:xfrm>
              <a:prstGeom prst="rect">
                <a:avLst/>
              </a:prstGeom>
              <a:noFill/>
            </p:spPr>
            <p:txBody>
              <a:bodyPr wrap="square" rtlCol="0">
                <a:spAutoFit/>
              </a:bodyPr>
              <a:lstStyle/>
              <a:p>
                <a:r>
                  <a:rPr lang="en-US" sz="1200" b="1" dirty="0" smtClean="0">
                    <a:latin typeface="Agilent TT Cond" pitchFamily="34" charset="0"/>
                  </a:rPr>
                  <a:t>DSP</a:t>
                </a:r>
                <a:endParaRPr lang="en-US" sz="1200" b="1" dirty="0">
                  <a:latin typeface="Agilent TT Cond" pitchFamily="34" charset="0"/>
                </a:endParaRPr>
              </a:p>
            </p:txBody>
          </p:sp>
        </p:grpSp>
        <p:grpSp>
          <p:nvGrpSpPr>
            <p:cNvPr id="25" name="Group 27"/>
            <p:cNvGrpSpPr/>
            <p:nvPr/>
          </p:nvGrpSpPr>
          <p:grpSpPr>
            <a:xfrm>
              <a:off x="1050518" y="3224331"/>
              <a:ext cx="1024525" cy="1057385"/>
              <a:chOff x="1273399" y="2085593"/>
              <a:chExt cx="880796" cy="828545"/>
            </a:xfrm>
          </p:grpSpPr>
          <p:sp>
            <p:nvSpPr>
              <p:cNvPr id="29" name="Rectangle 28"/>
              <p:cNvSpPr/>
              <p:nvPr/>
            </p:nvSpPr>
            <p:spPr bwMode="auto">
              <a:xfrm>
                <a:off x="1305815" y="2085593"/>
                <a:ext cx="848380" cy="828545"/>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1273399" y="2269830"/>
                <a:ext cx="877329" cy="289401"/>
              </a:xfrm>
              <a:prstGeom prst="rect">
                <a:avLst/>
              </a:prstGeom>
              <a:noFill/>
            </p:spPr>
            <p:txBody>
              <a:bodyPr wrap="square" rtlCol="0">
                <a:spAutoFit/>
              </a:bodyPr>
              <a:lstStyle/>
              <a:p>
                <a:pPr algn="ctr"/>
                <a:r>
                  <a:rPr lang="en-US" sz="900" b="1" dirty="0" smtClean="0">
                    <a:latin typeface="Agilent TT Cond" pitchFamily="34" charset="0"/>
                  </a:rPr>
                  <a:t>Microcontroller/</a:t>
                </a:r>
              </a:p>
              <a:p>
                <a:pPr algn="ctr"/>
                <a:r>
                  <a:rPr lang="en-US" sz="900" b="1" dirty="0" smtClean="0">
                    <a:latin typeface="Agilent TT Cond" pitchFamily="34" charset="0"/>
                  </a:rPr>
                  <a:t>Microprocessor</a:t>
                </a:r>
                <a:endParaRPr lang="en-US" sz="900" b="1" dirty="0">
                  <a:latin typeface="Agilent TT Cond" pitchFamily="34" charset="0"/>
                </a:endParaRPr>
              </a:p>
            </p:txBody>
          </p:sp>
        </p:grpSp>
        <p:sp>
          <p:nvSpPr>
            <p:cNvPr id="31" name="TextBox 30"/>
            <p:cNvSpPr txBox="1"/>
            <p:nvPr/>
          </p:nvSpPr>
          <p:spPr>
            <a:xfrm>
              <a:off x="1552817" y="4559905"/>
              <a:ext cx="1049239" cy="230832"/>
            </a:xfrm>
            <a:prstGeom prst="rect">
              <a:avLst/>
            </a:prstGeom>
            <a:noFill/>
          </p:spPr>
          <p:txBody>
            <a:bodyPr wrap="square" rtlCol="0">
              <a:spAutoFit/>
            </a:bodyPr>
            <a:lstStyle/>
            <a:p>
              <a:r>
                <a:rPr lang="en-US" sz="900" b="1" dirty="0" smtClean="0">
                  <a:latin typeface="Agilent TT Cond" pitchFamily="34" charset="0"/>
                </a:rPr>
                <a:t>Flash EEPROM</a:t>
              </a:r>
              <a:endParaRPr lang="en-US" sz="900" dirty="0">
                <a:latin typeface="Agilent TT Cond" pitchFamily="34" charset="0"/>
              </a:endParaRPr>
            </a:p>
          </p:txBody>
        </p:sp>
        <p:sp>
          <p:nvSpPr>
            <p:cNvPr id="32" name="Rectangle 31"/>
            <p:cNvSpPr/>
            <p:nvPr/>
          </p:nvSpPr>
          <p:spPr bwMode="auto">
            <a:xfrm>
              <a:off x="1478498" y="4529555"/>
              <a:ext cx="1077986" cy="366038"/>
            </a:xfrm>
            <a:prstGeom prst="rect">
              <a:avLst/>
            </a:prstGeom>
            <a:solidFill>
              <a:srgbClr val="244C6A">
                <a:alpha val="65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h="50800" prst="softRound"/>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insight into Digital Signal Path </a:t>
            </a:r>
            <a:endParaRPr lang="en-US" dirty="0"/>
          </a:p>
        </p:txBody>
      </p:sp>
      <p:sp>
        <p:nvSpPr>
          <p:cNvPr id="10" name="Content Placeholder 9"/>
          <p:cNvSpPr>
            <a:spLocks noGrp="1"/>
          </p:cNvSpPr>
          <p:nvPr>
            <p:ph idx="1"/>
          </p:nvPr>
        </p:nvSpPr>
        <p:spPr>
          <a:xfrm>
            <a:off x="214282" y="857232"/>
            <a:ext cx="8688387" cy="4816821"/>
          </a:xfrm>
        </p:spPr>
        <p:txBody>
          <a:bodyPr/>
          <a:lstStyle/>
          <a:p>
            <a:pPr lvl="1"/>
            <a:r>
              <a:rPr lang="en-US" dirty="0" smtClean="0"/>
              <a:t>Debug phase requires measurements between functional blocs in FPGA</a:t>
            </a:r>
          </a:p>
          <a:p>
            <a:pPr lvl="1"/>
            <a:r>
              <a:rPr lang="en-US" dirty="0" smtClean="0"/>
              <a:t>How to get </a:t>
            </a:r>
            <a:r>
              <a:rPr lang="en-US" u="sng" dirty="0" smtClean="0"/>
              <a:t>real-time</a:t>
            </a:r>
            <a:r>
              <a:rPr lang="en-US" dirty="0" smtClean="0"/>
              <a:t> visibility into internal FPGA ?</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14</a:t>
            </a:fld>
            <a:endParaRPr lang="en-US"/>
          </a:p>
        </p:txBody>
      </p:sp>
      <p:sp>
        <p:nvSpPr>
          <p:cNvPr id="6" name="Rectangle 5"/>
          <p:cNvSpPr/>
          <p:nvPr/>
        </p:nvSpPr>
        <p:spPr bwMode="auto">
          <a:xfrm>
            <a:off x="685800" y="1694000"/>
            <a:ext cx="6829425" cy="418623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FPGA</a:t>
            </a:r>
          </a:p>
        </p:txBody>
      </p:sp>
      <p:pic>
        <p:nvPicPr>
          <p:cNvPr id="5" name="Picture 3" descr="dyn_probe"/>
          <p:cNvPicPr>
            <a:picLocks noChangeAspect="1" noChangeArrowheads="1"/>
          </p:cNvPicPr>
          <p:nvPr/>
        </p:nvPicPr>
        <p:blipFill>
          <a:blip r:embed="rId3" cstate="screen"/>
          <a:srcRect l="2360" t="49958" r="49541" b="7914"/>
          <a:stretch>
            <a:fillRect/>
          </a:stretch>
        </p:blipFill>
        <p:spPr bwMode="auto">
          <a:xfrm>
            <a:off x="800107" y="3008446"/>
            <a:ext cx="5557843" cy="2757498"/>
          </a:xfrm>
          <a:prstGeom prst="rect">
            <a:avLst/>
          </a:prstGeom>
          <a:noFill/>
          <a:ln w="9525">
            <a:noFill/>
            <a:miter lim="800000"/>
            <a:headEnd/>
            <a:tailEnd/>
          </a:ln>
        </p:spPr>
      </p:pic>
      <p:sp>
        <p:nvSpPr>
          <p:cNvPr id="7" name="Down Arrow 6"/>
          <p:cNvSpPr/>
          <p:nvPr/>
        </p:nvSpPr>
        <p:spPr bwMode="auto">
          <a:xfrm>
            <a:off x="3352376" y="2008314"/>
            <a:ext cx="484632" cy="978408"/>
          </a:xfrm>
          <a:prstGeom prst="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Down Arrow 7"/>
          <p:cNvSpPr/>
          <p:nvPr/>
        </p:nvSpPr>
        <p:spPr bwMode="auto">
          <a:xfrm>
            <a:off x="5903419" y="2014940"/>
            <a:ext cx="484632" cy="978408"/>
          </a:xfrm>
          <a:prstGeom prst="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3935471" y="2021566"/>
            <a:ext cx="484632" cy="978408"/>
          </a:xfrm>
          <a:prstGeom prst="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0"/>
          </p:nvPr>
        </p:nvSpPr>
        <p:spPr/>
        <p:txBody>
          <a:bodyPr/>
          <a:lstStyle/>
          <a:p>
            <a:r>
              <a:rPr lang="en-US" altLang="en-US"/>
              <a:t>Page </a:t>
            </a:r>
            <a:fld id="{9BDABB8B-5231-4245-85FE-08689CD51202}" type="slidenum">
              <a:rPr lang="en-US" altLang="en-US"/>
              <a:pPr/>
              <a:t>15</a:t>
            </a:fld>
            <a:endParaRPr lang="en-US" altLang="en-US"/>
          </a:p>
        </p:txBody>
      </p:sp>
      <p:sp>
        <p:nvSpPr>
          <p:cNvPr id="2125826" name="Rectangle 2"/>
          <p:cNvSpPr>
            <a:spLocks noGrp="1" noChangeArrowheads="1"/>
          </p:cNvSpPr>
          <p:nvPr>
            <p:ph type="title"/>
          </p:nvPr>
        </p:nvSpPr>
        <p:spPr>
          <a:xfrm>
            <a:off x="228600" y="152400"/>
            <a:ext cx="8610600" cy="838200"/>
          </a:xfrm>
        </p:spPr>
        <p:txBody>
          <a:bodyPr/>
          <a:lstStyle/>
          <a:p>
            <a:r>
              <a:rPr lang="en-US" dirty="0" smtClean="0"/>
              <a:t>Connectivity </a:t>
            </a:r>
            <a:r>
              <a:rPr lang="en-US" dirty="0"/>
              <a:t>Challenge - FPGAs</a:t>
            </a:r>
            <a:br>
              <a:rPr lang="en-US" dirty="0"/>
            </a:br>
            <a:endParaRPr lang="en-US" dirty="0"/>
          </a:p>
        </p:txBody>
      </p:sp>
      <p:sp>
        <p:nvSpPr>
          <p:cNvPr id="2125883" name="Text Box 59"/>
          <p:cNvSpPr txBox="1">
            <a:spLocks noChangeArrowheads="1"/>
          </p:cNvSpPr>
          <p:nvPr/>
        </p:nvSpPr>
        <p:spPr bwMode="auto">
          <a:xfrm>
            <a:off x="1409700" y="3651928"/>
            <a:ext cx="6184900" cy="247650"/>
          </a:xfrm>
          <a:prstGeom prst="rect">
            <a:avLst/>
          </a:prstGeom>
          <a:noFill/>
          <a:ln w="9525">
            <a:noFill/>
            <a:miter lim="800000"/>
            <a:headEnd/>
            <a:tailEnd/>
          </a:ln>
          <a:effectLst/>
        </p:spPr>
        <p:txBody>
          <a:bodyPr wrap="none" lIns="0" tIns="0" rIns="0" bIns="0">
            <a:spAutoFit/>
          </a:bodyPr>
          <a:lstStyle/>
          <a:p>
            <a:r>
              <a:rPr lang="en-US" sz="1800" b="1" i="1"/>
              <a:t>TRADITIONAL APPROACH: route internal signals to pins</a:t>
            </a:r>
          </a:p>
        </p:txBody>
      </p:sp>
      <p:sp>
        <p:nvSpPr>
          <p:cNvPr id="2125884" name="Rectangle 60"/>
          <p:cNvSpPr>
            <a:spLocks noChangeArrowheads="1"/>
          </p:cNvSpPr>
          <p:nvPr/>
        </p:nvSpPr>
        <p:spPr bwMode="auto">
          <a:xfrm>
            <a:off x="876300" y="4055153"/>
            <a:ext cx="7658100" cy="1739900"/>
          </a:xfrm>
          <a:prstGeom prst="rect">
            <a:avLst/>
          </a:prstGeom>
          <a:noFill/>
          <a:ln w="12700">
            <a:noFill/>
            <a:miter lim="800000"/>
            <a:headEnd/>
            <a:tailEnd/>
          </a:ln>
          <a:effectLst/>
        </p:spPr>
        <p:txBody>
          <a:bodyPr>
            <a:spAutoFit/>
          </a:bodyPr>
          <a:lstStyle/>
          <a:p>
            <a:pPr algn="l">
              <a:lnSpc>
                <a:spcPct val="100000"/>
              </a:lnSpc>
              <a:spcBef>
                <a:spcPct val="0"/>
              </a:spcBef>
              <a:buClrTx/>
            </a:pPr>
            <a:r>
              <a:rPr lang="en-US" sz="1800" b="1" u="sng" dirty="0"/>
              <a:t>Limitations</a:t>
            </a:r>
          </a:p>
          <a:p>
            <a:pPr algn="l">
              <a:lnSpc>
                <a:spcPct val="100000"/>
              </a:lnSpc>
              <a:spcBef>
                <a:spcPct val="0"/>
              </a:spcBef>
              <a:buClrTx/>
              <a:buFontTx/>
              <a:buChar char="•"/>
            </a:pPr>
            <a:r>
              <a:rPr lang="en-US" sz="1800" dirty="0"/>
              <a:t>  One-to-one correspondence of FPGA debug pins used to signals visible </a:t>
            </a:r>
          </a:p>
          <a:p>
            <a:pPr algn="l">
              <a:lnSpc>
                <a:spcPct val="100000"/>
              </a:lnSpc>
              <a:spcBef>
                <a:spcPct val="0"/>
              </a:spcBef>
              <a:buClrTx/>
              <a:buFontTx/>
              <a:buChar char="•"/>
            </a:pPr>
            <a:r>
              <a:rPr lang="en-US" sz="1800" dirty="0"/>
              <a:t>  Time-consuming recompiles to change signals routed to debug pins</a:t>
            </a:r>
          </a:p>
          <a:p>
            <a:pPr algn="l">
              <a:lnSpc>
                <a:spcPct val="100000"/>
              </a:lnSpc>
              <a:spcBef>
                <a:spcPct val="0"/>
              </a:spcBef>
              <a:buClrTx/>
              <a:buFontTx/>
              <a:buChar char="•"/>
            </a:pPr>
            <a:r>
              <a:rPr lang="en-US" sz="1800" dirty="0"/>
              <a:t>  Recompile affects timing of design</a:t>
            </a:r>
          </a:p>
          <a:p>
            <a:pPr algn="l">
              <a:lnSpc>
                <a:spcPct val="100000"/>
              </a:lnSpc>
              <a:spcBef>
                <a:spcPct val="0"/>
              </a:spcBef>
              <a:buClrTx/>
              <a:buFontTx/>
              <a:buChar char="•"/>
            </a:pPr>
            <a:r>
              <a:rPr lang="en-US" sz="1800" dirty="0"/>
              <a:t>  Tedious to keep track of signals and correctly identify them to LA</a:t>
            </a:r>
          </a:p>
          <a:p>
            <a:pPr algn="l">
              <a:lnSpc>
                <a:spcPct val="100000"/>
              </a:lnSpc>
              <a:spcBef>
                <a:spcPct val="0"/>
              </a:spcBef>
              <a:buClrTx/>
              <a:buFontTx/>
              <a:buChar char="•"/>
            </a:pPr>
            <a:r>
              <a:rPr lang="en-US" sz="1800" dirty="0"/>
              <a:t>  Iterate dozens of times to find problems</a:t>
            </a:r>
          </a:p>
        </p:txBody>
      </p:sp>
      <p:sp>
        <p:nvSpPr>
          <p:cNvPr id="32" name="Rectangle 4"/>
          <p:cNvSpPr>
            <a:spLocks noChangeArrowheads="1"/>
          </p:cNvSpPr>
          <p:nvPr/>
        </p:nvSpPr>
        <p:spPr bwMode="auto">
          <a:xfrm>
            <a:off x="1103586" y="1161192"/>
            <a:ext cx="6781800" cy="2286000"/>
          </a:xfrm>
          <a:prstGeom prst="roundRect">
            <a:avLst/>
          </a:prstGeom>
          <a:gradFill rotWithShape="1">
            <a:gsLst>
              <a:gs pos="0">
                <a:schemeClr val="accent1">
                  <a:gamma/>
                  <a:shade val="46275"/>
                  <a:invGamma/>
                  <a:alpha val="39999"/>
                </a:schemeClr>
              </a:gs>
              <a:gs pos="50000">
                <a:schemeClr val="accent1">
                  <a:alpha val="39999"/>
                </a:schemeClr>
              </a:gs>
              <a:gs pos="100000">
                <a:schemeClr val="accent1">
                  <a:gamma/>
                  <a:shade val="46275"/>
                  <a:invGamma/>
                  <a:alpha val="39999"/>
                </a:schemeClr>
              </a:gs>
            </a:gsLst>
            <a:lin ang="5400000" scaled="1"/>
          </a:gradFill>
          <a:ln w="22225">
            <a:solidFill>
              <a:schemeClr val="tx1"/>
            </a:solidFill>
            <a:miter lim="800000"/>
            <a:headEnd/>
            <a:tailEnd/>
          </a:ln>
          <a:effectLst/>
        </p:spPr>
        <p:txBody>
          <a:bodyPr wrap="none" lIns="0" tIns="0" rIns="0" bIns="0" anchor="ctr"/>
          <a:lstStyle/>
          <a:p>
            <a:endParaRPr lang="en-US"/>
          </a:p>
        </p:txBody>
      </p:sp>
      <p:sp>
        <p:nvSpPr>
          <p:cNvPr id="33" name="Rectangle 10"/>
          <p:cNvSpPr>
            <a:spLocks noChangeArrowheads="1"/>
          </p:cNvSpPr>
          <p:nvPr/>
        </p:nvSpPr>
        <p:spPr bwMode="auto">
          <a:xfrm>
            <a:off x="1329558" y="1428735"/>
            <a:ext cx="2590800" cy="188182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endParaRPr lang="ja-JP" altLang="en-US"/>
          </a:p>
        </p:txBody>
      </p:sp>
      <p:sp>
        <p:nvSpPr>
          <p:cNvPr id="34" name="Rectangle 11"/>
          <p:cNvSpPr>
            <a:spLocks noChangeArrowheads="1"/>
          </p:cNvSpPr>
          <p:nvPr/>
        </p:nvSpPr>
        <p:spPr bwMode="auto">
          <a:xfrm>
            <a:off x="1428728" y="1500174"/>
            <a:ext cx="752475" cy="396875"/>
          </a:xfrm>
          <a:prstGeom prst="rect">
            <a:avLst/>
          </a:prstGeom>
          <a:noFill/>
          <a:ln w="19050">
            <a:noFill/>
            <a:miter lim="800000"/>
            <a:headEnd/>
            <a:tailEnd/>
          </a:ln>
          <a:effectLst/>
        </p:spPr>
        <p:txBody>
          <a:bodyPr wrap="none" lIns="0" tIns="0" rIns="0" bIns="0">
            <a:spAutoFit/>
          </a:bodyPr>
          <a:lstStyle/>
          <a:p>
            <a:pPr eaLnBrk="0" hangingPunct="0"/>
            <a:r>
              <a:rPr lang="en-US" altLang="ja-JP" sz="2600" b="1" dirty="0">
                <a:latin typeface="Arial Narrow" pitchFamily="34" charset="0"/>
                <a:ea typeface="MS PGothic" pitchFamily="34" charset="-128"/>
              </a:rPr>
              <a:t>FPGA</a:t>
            </a:r>
          </a:p>
        </p:txBody>
      </p:sp>
      <p:sp>
        <p:nvSpPr>
          <p:cNvPr id="35" name="Text Box 12"/>
          <p:cNvSpPr txBox="1">
            <a:spLocks noChangeArrowheads="1"/>
          </p:cNvSpPr>
          <p:nvPr/>
        </p:nvSpPr>
        <p:spPr bwMode="auto">
          <a:xfrm flipH="1">
            <a:off x="1981747" y="2288427"/>
            <a:ext cx="682625" cy="581025"/>
          </a:xfrm>
          <a:prstGeom prst="rect">
            <a:avLst/>
          </a:prstGeom>
          <a:noFill/>
          <a:ln w="19050">
            <a:noFill/>
            <a:miter lim="800000"/>
            <a:headEnd/>
            <a:tailEnd/>
          </a:ln>
          <a:effectLst/>
        </p:spPr>
        <p:txBody>
          <a:bodyPr wrap="none" lIns="0" tIns="0" rIns="0" bIns="0" anchor="ctr"/>
          <a:lstStyle/>
          <a:p>
            <a:pPr algn="ctr" eaLnBrk="0" hangingPunct="0"/>
            <a:r>
              <a:rPr lang="en-US" altLang="ja-JP" sz="2600" b="1" dirty="0">
                <a:latin typeface="Arial Narrow" pitchFamily="34" charset="0"/>
                <a:ea typeface="MS PGothic" pitchFamily="34" charset="-128"/>
              </a:rPr>
              <a:t>Probe</a:t>
            </a:r>
          </a:p>
          <a:p>
            <a:pPr algn="ctr" eaLnBrk="0" hangingPunct="0"/>
            <a:r>
              <a:rPr lang="en-US" altLang="ja-JP" sz="2600" b="1" dirty="0">
                <a:latin typeface="Arial Narrow" pitchFamily="34" charset="0"/>
                <a:ea typeface="MS PGothic" pitchFamily="34" charset="-128"/>
              </a:rPr>
              <a:t>points</a:t>
            </a:r>
          </a:p>
        </p:txBody>
      </p:sp>
      <p:grpSp>
        <p:nvGrpSpPr>
          <p:cNvPr id="36" name="Group 35"/>
          <p:cNvGrpSpPr/>
          <p:nvPr/>
        </p:nvGrpSpPr>
        <p:grpSpPr>
          <a:xfrm>
            <a:off x="3886200" y="1938957"/>
            <a:ext cx="1066800" cy="898635"/>
            <a:chOff x="3886200" y="2225565"/>
            <a:chExt cx="1066800" cy="898635"/>
          </a:xfrm>
        </p:grpSpPr>
        <p:sp>
          <p:nvSpPr>
            <p:cNvPr id="37" name="Line 5"/>
            <p:cNvSpPr>
              <a:spLocks noChangeShapeType="1"/>
            </p:cNvSpPr>
            <p:nvPr/>
          </p:nvSpPr>
          <p:spPr bwMode="auto">
            <a:xfrm>
              <a:off x="3886200" y="26670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38" name="Text Box 6"/>
            <p:cNvSpPr txBox="1">
              <a:spLocks noChangeArrowheads="1"/>
            </p:cNvSpPr>
            <p:nvPr/>
          </p:nvSpPr>
          <p:spPr bwMode="auto">
            <a:xfrm>
              <a:off x="3949262" y="2225565"/>
              <a:ext cx="571500" cy="396875"/>
            </a:xfrm>
            <a:prstGeom prst="rect">
              <a:avLst/>
            </a:prstGeom>
            <a:noFill/>
            <a:ln w="22225">
              <a:noFill/>
              <a:miter lim="800000"/>
              <a:headEnd/>
              <a:tailEnd/>
            </a:ln>
            <a:effectLst/>
          </p:spPr>
          <p:txBody>
            <a:bodyPr wrap="none" lIns="0" tIns="0" rIns="0" bIns="0">
              <a:spAutoFit/>
            </a:bodyPr>
            <a:lstStyle/>
            <a:p>
              <a:pPr eaLnBrk="0" hangingPunct="0"/>
              <a:r>
                <a:rPr lang="en-US" altLang="ja-JP" sz="2600" b="1" dirty="0">
                  <a:latin typeface="Arial Narrow" pitchFamily="34" charset="0"/>
                  <a:ea typeface="MS PGothic" pitchFamily="34" charset="-128"/>
                </a:rPr>
                <a:t>Pins</a:t>
              </a:r>
            </a:p>
          </p:txBody>
        </p:sp>
        <p:sp>
          <p:nvSpPr>
            <p:cNvPr id="39" name="Line 7"/>
            <p:cNvSpPr>
              <a:spLocks noChangeShapeType="1"/>
            </p:cNvSpPr>
            <p:nvPr/>
          </p:nvSpPr>
          <p:spPr bwMode="auto">
            <a:xfrm>
              <a:off x="3886200" y="28194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40" name="Line 8"/>
            <p:cNvSpPr>
              <a:spLocks noChangeShapeType="1"/>
            </p:cNvSpPr>
            <p:nvPr/>
          </p:nvSpPr>
          <p:spPr bwMode="auto">
            <a:xfrm>
              <a:off x="3886200" y="29718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41" name="Line 9"/>
            <p:cNvSpPr>
              <a:spLocks noChangeShapeType="1"/>
            </p:cNvSpPr>
            <p:nvPr/>
          </p:nvSpPr>
          <p:spPr bwMode="auto">
            <a:xfrm>
              <a:off x="3886200" y="31242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42" name="Line 13"/>
            <p:cNvSpPr>
              <a:spLocks noChangeShapeType="1"/>
            </p:cNvSpPr>
            <p:nvPr/>
          </p:nvSpPr>
          <p:spPr bwMode="auto">
            <a:xfrm>
              <a:off x="3886200" y="27432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43" name="Line 14"/>
            <p:cNvSpPr>
              <a:spLocks noChangeShapeType="1"/>
            </p:cNvSpPr>
            <p:nvPr/>
          </p:nvSpPr>
          <p:spPr bwMode="auto">
            <a:xfrm>
              <a:off x="3886200" y="28956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44" name="Line 15"/>
            <p:cNvSpPr>
              <a:spLocks noChangeShapeType="1"/>
            </p:cNvSpPr>
            <p:nvPr/>
          </p:nvSpPr>
          <p:spPr bwMode="auto">
            <a:xfrm>
              <a:off x="3886200" y="30480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grpSp>
      <p:grpSp>
        <p:nvGrpSpPr>
          <p:cNvPr id="45" name="Group 44"/>
          <p:cNvGrpSpPr/>
          <p:nvPr/>
        </p:nvGrpSpPr>
        <p:grpSpPr>
          <a:xfrm>
            <a:off x="2743200" y="2380392"/>
            <a:ext cx="1066800" cy="457200"/>
            <a:chOff x="2743200" y="2667000"/>
            <a:chExt cx="1066800" cy="457200"/>
          </a:xfrm>
        </p:grpSpPr>
        <p:sp>
          <p:nvSpPr>
            <p:cNvPr id="46" name="Line 16"/>
            <p:cNvSpPr>
              <a:spLocks noChangeShapeType="1"/>
            </p:cNvSpPr>
            <p:nvPr/>
          </p:nvSpPr>
          <p:spPr bwMode="auto">
            <a:xfrm>
              <a:off x="2743200" y="26670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47" name="Line 17"/>
            <p:cNvSpPr>
              <a:spLocks noChangeShapeType="1"/>
            </p:cNvSpPr>
            <p:nvPr/>
          </p:nvSpPr>
          <p:spPr bwMode="auto">
            <a:xfrm>
              <a:off x="2743200" y="28194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48" name="Line 18"/>
            <p:cNvSpPr>
              <a:spLocks noChangeShapeType="1"/>
            </p:cNvSpPr>
            <p:nvPr/>
          </p:nvSpPr>
          <p:spPr bwMode="auto">
            <a:xfrm>
              <a:off x="2743200" y="29718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49" name="Line 19"/>
            <p:cNvSpPr>
              <a:spLocks noChangeShapeType="1"/>
            </p:cNvSpPr>
            <p:nvPr/>
          </p:nvSpPr>
          <p:spPr bwMode="auto">
            <a:xfrm>
              <a:off x="2743200" y="31242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50" name="Line 20"/>
            <p:cNvSpPr>
              <a:spLocks noChangeShapeType="1"/>
            </p:cNvSpPr>
            <p:nvPr/>
          </p:nvSpPr>
          <p:spPr bwMode="auto">
            <a:xfrm>
              <a:off x="2743200" y="27432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51" name="Line 21"/>
            <p:cNvSpPr>
              <a:spLocks noChangeShapeType="1"/>
            </p:cNvSpPr>
            <p:nvPr/>
          </p:nvSpPr>
          <p:spPr bwMode="auto">
            <a:xfrm>
              <a:off x="2743200" y="28956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sp>
          <p:nvSpPr>
            <p:cNvPr id="52" name="Line 22"/>
            <p:cNvSpPr>
              <a:spLocks noChangeShapeType="1"/>
            </p:cNvSpPr>
            <p:nvPr/>
          </p:nvSpPr>
          <p:spPr bwMode="auto">
            <a:xfrm>
              <a:off x="2743200" y="3048000"/>
              <a:ext cx="1066800" cy="0"/>
            </a:xfrm>
            <a:prstGeom prst="line">
              <a:avLst/>
            </a:prstGeom>
            <a:noFill/>
            <a:ln w="9525">
              <a:solidFill>
                <a:schemeClr val="tx1"/>
              </a:solidFill>
              <a:round/>
              <a:headEnd/>
              <a:tailEnd type="triangle" w="med" len="med"/>
            </a:ln>
            <a:effectLst/>
          </p:spPr>
          <p:txBody>
            <a:bodyPr anchor="ctr">
              <a:spAutoFit/>
            </a:bodyPr>
            <a:lstStyle/>
            <a:p>
              <a:endParaRPr lang="en-US"/>
            </a:p>
          </p:txBody>
        </p:sp>
      </p:grpSp>
      <p:sp>
        <p:nvSpPr>
          <p:cNvPr id="53" name="Rectangle 23"/>
          <p:cNvSpPr>
            <a:spLocks noChangeArrowheads="1"/>
          </p:cNvSpPr>
          <p:nvPr/>
        </p:nvSpPr>
        <p:spPr bwMode="auto">
          <a:xfrm>
            <a:off x="4572000" y="1465992"/>
            <a:ext cx="2613025" cy="396875"/>
          </a:xfrm>
          <a:prstGeom prst="rect">
            <a:avLst/>
          </a:prstGeom>
          <a:noFill/>
          <a:ln w="11176">
            <a:noFill/>
            <a:miter lim="800000"/>
            <a:headEnd/>
            <a:tailEnd/>
          </a:ln>
          <a:effectLst/>
        </p:spPr>
        <p:txBody>
          <a:bodyPr wrap="none" lIns="91431" tIns="45716" rIns="91431" bIns="45716">
            <a:spAutoFit/>
          </a:bodyPr>
          <a:lstStyle/>
          <a:p>
            <a:pPr eaLnBrk="0" hangingPunct="0"/>
            <a:r>
              <a:rPr lang="en-US" altLang="ja-JP" sz="2000" b="1" dirty="0">
                <a:latin typeface="Arial Narrow" pitchFamily="34" charset="0"/>
                <a:ea typeface="MS PGothic" pitchFamily="34" charset="-128"/>
              </a:rPr>
              <a:t>Agilent 16800/900 Series</a:t>
            </a:r>
          </a:p>
        </p:txBody>
      </p:sp>
      <p:grpSp>
        <p:nvGrpSpPr>
          <p:cNvPr id="54" name="Group 24"/>
          <p:cNvGrpSpPr>
            <a:grpSpLocks/>
          </p:cNvGrpSpPr>
          <p:nvPr/>
        </p:nvGrpSpPr>
        <p:grpSpPr bwMode="auto">
          <a:xfrm>
            <a:off x="4876800" y="1923192"/>
            <a:ext cx="1905000" cy="1446213"/>
            <a:chOff x="1043" y="450"/>
            <a:chExt cx="3887" cy="2777"/>
          </a:xfrm>
        </p:grpSpPr>
        <p:pic>
          <p:nvPicPr>
            <p:cNvPr id="55" name="Picture 25" descr="Cub_baby"/>
            <p:cNvPicPr>
              <a:picLocks noChangeAspect="1" noChangeArrowheads="1"/>
            </p:cNvPicPr>
            <p:nvPr/>
          </p:nvPicPr>
          <p:blipFill>
            <a:blip r:embed="rId3" cstate="screen"/>
            <a:srcRect/>
            <a:stretch>
              <a:fillRect/>
            </a:stretch>
          </p:blipFill>
          <p:spPr bwMode="auto">
            <a:xfrm>
              <a:off x="1043" y="450"/>
              <a:ext cx="3887" cy="2777"/>
            </a:xfrm>
            <a:prstGeom prst="rect">
              <a:avLst/>
            </a:prstGeom>
            <a:noFill/>
          </p:spPr>
        </p:pic>
        <p:pic>
          <p:nvPicPr>
            <p:cNvPr id="56" name="Picture 26" descr="view_scope_cub"/>
            <p:cNvPicPr>
              <a:picLocks noChangeAspect="1" noChangeArrowheads="1"/>
            </p:cNvPicPr>
            <p:nvPr/>
          </p:nvPicPr>
          <p:blipFill>
            <a:blip r:embed="rId4" cstate="screen"/>
            <a:srcRect/>
            <a:stretch>
              <a:fillRect/>
            </a:stretch>
          </p:blipFill>
          <p:spPr bwMode="auto">
            <a:xfrm>
              <a:off x="1353" y="917"/>
              <a:ext cx="2687" cy="1930"/>
            </a:xfrm>
            <a:prstGeom prst="rect">
              <a:avLst/>
            </a:prstGeom>
            <a:noFill/>
          </p:spPr>
        </p:pic>
      </p:grpSp>
      <p:sp>
        <p:nvSpPr>
          <p:cNvPr id="57" name="Rectangle 27"/>
          <p:cNvSpPr>
            <a:spLocks noChangeArrowheads="1"/>
          </p:cNvSpPr>
          <p:nvPr/>
        </p:nvSpPr>
        <p:spPr bwMode="auto">
          <a:xfrm>
            <a:off x="6781800" y="1983626"/>
            <a:ext cx="943303" cy="923322"/>
          </a:xfrm>
          <a:prstGeom prst="rect">
            <a:avLst/>
          </a:prstGeom>
          <a:noFill/>
          <a:ln w="12700">
            <a:noFill/>
            <a:miter lim="800000"/>
            <a:headEnd/>
            <a:tailEnd/>
          </a:ln>
          <a:effectLst/>
        </p:spPr>
        <p:txBody>
          <a:bodyPr wrap="square" lIns="91431" tIns="45716" rIns="91431" bIns="45716">
            <a:spAutoFit/>
          </a:bodyPr>
          <a:lstStyle/>
          <a:p>
            <a:pPr eaLnBrk="0" hangingPunct="0">
              <a:spcBef>
                <a:spcPct val="50000"/>
              </a:spcBef>
            </a:pPr>
            <a:r>
              <a:rPr lang="en-US" altLang="ja-JP" sz="1800" b="1" dirty="0">
                <a:latin typeface="Agilent TT CondLight" pitchFamily="34" charset="0"/>
                <a:ea typeface="MS PGothic" pitchFamily="34" charset="-128"/>
              </a:rPr>
              <a:t>External</a:t>
            </a:r>
            <a:br>
              <a:rPr lang="en-US" altLang="ja-JP" sz="1800" b="1" dirty="0">
                <a:latin typeface="Agilent TT CondLight" pitchFamily="34" charset="0"/>
                <a:ea typeface="MS PGothic" pitchFamily="34" charset="-128"/>
              </a:rPr>
            </a:br>
            <a:r>
              <a:rPr lang="en-US" altLang="ja-JP" sz="1800" b="1" dirty="0">
                <a:latin typeface="Agilent TT CondLight" pitchFamily="34" charset="0"/>
                <a:ea typeface="MS PGothic" pitchFamily="34" charset="-128"/>
              </a:rPr>
              <a:t>Logic</a:t>
            </a:r>
            <a:br>
              <a:rPr lang="en-US" altLang="ja-JP" sz="1800" b="1" dirty="0">
                <a:latin typeface="Agilent TT CondLight" pitchFamily="34" charset="0"/>
                <a:ea typeface="MS PGothic" pitchFamily="34" charset="-128"/>
              </a:rPr>
            </a:br>
            <a:r>
              <a:rPr lang="en-US" altLang="ja-JP" sz="1800" b="1" dirty="0">
                <a:latin typeface="Agilent TT CondLight" pitchFamily="34" charset="0"/>
                <a:ea typeface="MS PGothic" pitchFamily="34" charset="-128"/>
              </a:rPr>
              <a:t>Analyzer</a:t>
            </a:r>
            <a:endParaRPr lang="en-US" sz="1800" b="1" dirty="0">
              <a:latin typeface="Agilent TT CondLight" pitchFamily="34"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1000" fill="hold"/>
                                        <p:tgtEl>
                                          <p:spTgt spid="53"/>
                                        </p:tgtEl>
                                        <p:attrNameLst>
                                          <p:attrName>ppt_x</p:attrName>
                                        </p:attrNameLst>
                                      </p:cBhvr>
                                      <p:tavLst>
                                        <p:tav tm="0">
                                          <p:val>
                                            <p:strVal val="1+#ppt_w/2"/>
                                          </p:val>
                                        </p:tav>
                                        <p:tav tm="100000">
                                          <p:val>
                                            <p:strVal val="#ppt_x"/>
                                          </p:val>
                                        </p:tav>
                                      </p:tavLst>
                                    </p:anim>
                                    <p:anim calcmode="lin" valueType="num">
                                      <p:cBhvr additive="base">
                                        <p:cTn id="27" dur="1000" fill="hold"/>
                                        <p:tgtEl>
                                          <p:spTgt spid="5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1000" fill="hold"/>
                                        <p:tgtEl>
                                          <p:spTgt spid="54"/>
                                        </p:tgtEl>
                                        <p:attrNameLst>
                                          <p:attrName>ppt_x</p:attrName>
                                        </p:attrNameLst>
                                      </p:cBhvr>
                                      <p:tavLst>
                                        <p:tav tm="0">
                                          <p:val>
                                            <p:strVal val="1+#ppt_w/2"/>
                                          </p:val>
                                        </p:tav>
                                        <p:tav tm="100000">
                                          <p:val>
                                            <p:strVal val="#ppt_x"/>
                                          </p:val>
                                        </p:tav>
                                      </p:tavLst>
                                    </p:anim>
                                    <p:anim calcmode="lin" valueType="num">
                                      <p:cBhvr additive="base">
                                        <p:cTn id="31" dur="1000" fill="hold"/>
                                        <p:tgtEl>
                                          <p:spTgt spid="5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1000" fill="hold"/>
                                        <p:tgtEl>
                                          <p:spTgt spid="57"/>
                                        </p:tgtEl>
                                        <p:attrNameLst>
                                          <p:attrName>ppt_x</p:attrName>
                                        </p:attrNameLst>
                                      </p:cBhvr>
                                      <p:tavLst>
                                        <p:tav tm="0">
                                          <p:val>
                                            <p:strVal val="1+#ppt_w/2"/>
                                          </p:val>
                                        </p:tav>
                                        <p:tav tm="100000">
                                          <p:val>
                                            <p:strVal val="#ppt_x"/>
                                          </p:val>
                                        </p:tav>
                                      </p:tavLst>
                                    </p:anim>
                                    <p:anim calcmode="lin" valueType="num">
                                      <p:cBhvr additive="base">
                                        <p:cTn id="35" dur="10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53"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2"/>
          <p:cNvSpPr>
            <a:spLocks noGrp="1"/>
          </p:cNvSpPr>
          <p:nvPr>
            <p:ph type="sldNum" sz="quarter" idx="10"/>
          </p:nvPr>
        </p:nvSpPr>
        <p:spPr/>
        <p:txBody>
          <a:bodyPr/>
          <a:lstStyle/>
          <a:p>
            <a:r>
              <a:rPr lang="en-US" altLang="en-US"/>
              <a:t>Page </a:t>
            </a:r>
            <a:fld id="{3F1AD072-89CC-4D78-ACB2-C1B20A309D90}" type="slidenum">
              <a:rPr lang="en-US" altLang="en-US"/>
              <a:pPr/>
              <a:t>16</a:t>
            </a:fld>
            <a:endParaRPr lang="en-US" altLang="en-US"/>
          </a:p>
        </p:txBody>
      </p:sp>
      <p:sp>
        <p:nvSpPr>
          <p:cNvPr id="2098178" name="Rectangle 2"/>
          <p:cNvSpPr>
            <a:spLocks noGrp="1" noChangeArrowheads="1"/>
          </p:cNvSpPr>
          <p:nvPr>
            <p:ph type="title"/>
          </p:nvPr>
        </p:nvSpPr>
        <p:spPr>
          <a:xfrm>
            <a:off x="285720" y="214290"/>
            <a:ext cx="7772400" cy="914400"/>
          </a:xfrm>
        </p:spPr>
        <p:txBody>
          <a:bodyPr/>
          <a:lstStyle/>
          <a:p>
            <a:r>
              <a:rPr lang="en-US" dirty="0"/>
              <a:t>FPGA Dynamic Probe</a:t>
            </a:r>
          </a:p>
        </p:txBody>
      </p:sp>
      <p:sp>
        <p:nvSpPr>
          <p:cNvPr id="2098179" name="Text Box 3"/>
          <p:cNvSpPr txBox="1">
            <a:spLocks noChangeArrowheads="1"/>
          </p:cNvSpPr>
          <p:nvPr/>
        </p:nvSpPr>
        <p:spPr bwMode="auto">
          <a:xfrm>
            <a:off x="5946775" y="5414963"/>
            <a:ext cx="473075" cy="201612"/>
          </a:xfrm>
          <a:prstGeom prst="rect">
            <a:avLst/>
          </a:prstGeom>
          <a:noFill/>
          <a:ln w="12700">
            <a:noFill/>
            <a:miter lim="800000"/>
            <a:headEnd/>
            <a:tailEnd/>
          </a:ln>
          <a:effectLst/>
        </p:spPr>
        <p:txBody>
          <a:bodyPr wrap="none" lIns="0" tIns="0" rIns="0" bIns="0">
            <a:spAutoFit/>
          </a:bodyPr>
          <a:lstStyle/>
          <a:p>
            <a:pPr>
              <a:lnSpc>
                <a:spcPct val="95000"/>
              </a:lnSpc>
              <a:spcBef>
                <a:spcPct val="50000"/>
              </a:spcBef>
              <a:spcAft>
                <a:spcPct val="50000"/>
              </a:spcAft>
              <a:buClrTx/>
            </a:pPr>
            <a:r>
              <a:rPr lang="en-US" sz="1400" b="1"/>
              <a:t>JTAG</a:t>
            </a:r>
          </a:p>
        </p:txBody>
      </p:sp>
      <p:sp>
        <p:nvSpPr>
          <p:cNvPr id="2098180" name="Rectangle 4"/>
          <p:cNvSpPr>
            <a:spLocks noChangeArrowheads="1"/>
          </p:cNvSpPr>
          <p:nvPr/>
        </p:nvSpPr>
        <p:spPr bwMode="auto">
          <a:xfrm>
            <a:off x="1258888" y="2667000"/>
            <a:ext cx="3509962" cy="2590800"/>
          </a:xfrm>
          <a:prstGeom prst="rect">
            <a:avLst/>
          </a:prstGeom>
          <a:solidFill>
            <a:srgbClr val="CCFFCC"/>
          </a:solidFill>
          <a:ln w="31750">
            <a:noFill/>
            <a:miter lim="800000"/>
            <a:headEnd/>
            <a:tailEnd/>
          </a:ln>
          <a:effectLst/>
        </p:spPr>
        <p:txBody>
          <a:bodyPr wrap="none" anchor="ctr"/>
          <a:lstStyle/>
          <a:p>
            <a:endParaRPr lang="en-US"/>
          </a:p>
        </p:txBody>
      </p:sp>
      <p:sp>
        <p:nvSpPr>
          <p:cNvPr id="2098181" name="Rectangle 5"/>
          <p:cNvSpPr>
            <a:spLocks noChangeArrowheads="1"/>
          </p:cNvSpPr>
          <p:nvPr/>
        </p:nvSpPr>
        <p:spPr bwMode="auto">
          <a:xfrm>
            <a:off x="2584174" y="3087758"/>
            <a:ext cx="1808439" cy="185730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a:lnSpc>
                <a:spcPct val="100000"/>
              </a:lnSpc>
              <a:buClrTx/>
            </a:pPr>
            <a:endParaRPr lang="en-US" altLang="en-US">
              <a:solidFill>
                <a:schemeClr val="lt1"/>
              </a:solidFill>
              <a:latin typeface="+mn-lt"/>
            </a:endParaRPr>
          </a:p>
        </p:txBody>
      </p:sp>
      <p:sp>
        <p:nvSpPr>
          <p:cNvPr id="2098184" name="Line 8"/>
          <p:cNvSpPr>
            <a:spLocks noChangeShapeType="1"/>
          </p:cNvSpPr>
          <p:nvPr/>
        </p:nvSpPr>
        <p:spPr bwMode="auto">
          <a:xfrm>
            <a:off x="7207250" y="2819400"/>
            <a:ext cx="528638" cy="0"/>
          </a:xfrm>
          <a:prstGeom prst="line">
            <a:avLst/>
          </a:prstGeom>
          <a:noFill/>
          <a:ln w="12700">
            <a:solidFill>
              <a:schemeClr val="tx1"/>
            </a:solidFill>
            <a:round/>
            <a:headEnd/>
            <a:tailEnd/>
          </a:ln>
          <a:effectLst/>
        </p:spPr>
        <p:txBody>
          <a:bodyPr lIns="0" tIns="0" rIns="0" bIns="0">
            <a:spAutoFit/>
          </a:bodyPr>
          <a:lstStyle/>
          <a:p>
            <a:endParaRPr lang="en-US"/>
          </a:p>
        </p:txBody>
      </p:sp>
      <p:sp>
        <p:nvSpPr>
          <p:cNvPr id="2098185" name="Line 9"/>
          <p:cNvSpPr>
            <a:spLocks noChangeShapeType="1"/>
          </p:cNvSpPr>
          <p:nvPr/>
        </p:nvSpPr>
        <p:spPr bwMode="auto">
          <a:xfrm>
            <a:off x="4087813" y="5638800"/>
            <a:ext cx="3652837" cy="0"/>
          </a:xfrm>
          <a:prstGeom prst="line">
            <a:avLst/>
          </a:prstGeom>
          <a:noFill/>
          <a:ln w="12700">
            <a:solidFill>
              <a:schemeClr val="tx1"/>
            </a:solidFill>
            <a:round/>
            <a:headEnd/>
            <a:tailEnd/>
          </a:ln>
          <a:effectLst/>
        </p:spPr>
        <p:txBody>
          <a:bodyPr lIns="0" tIns="0" rIns="0" bIns="0">
            <a:spAutoFit/>
          </a:bodyPr>
          <a:lstStyle/>
          <a:p>
            <a:endParaRPr lang="en-US"/>
          </a:p>
        </p:txBody>
      </p:sp>
      <p:sp>
        <p:nvSpPr>
          <p:cNvPr id="2098186" name="Line 10"/>
          <p:cNvSpPr>
            <a:spLocks noChangeShapeType="1"/>
          </p:cNvSpPr>
          <p:nvPr/>
        </p:nvSpPr>
        <p:spPr bwMode="auto">
          <a:xfrm>
            <a:off x="7740650" y="2819400"/>
            <a:ext cx="0" cy="2819400"/>
          </a:xfrm>
          <a:prstGeom prst="line">
            <a:avLst/>
          </a:prstGeom>
          <a:noFill/>
          <a:ln w="12700">
            <a:solidFill>
              <a:schemeClr val="tx1"/>
            </a:solidFill>
            <a:round/>
            <a:headEnd/>
            <a:tailEnd/>
          </a:ln>
          <a:effectLst/>
        </p:spPr>
        <p:txBody>
          <a:bodyPr lIns="0" tIns="0" rIns="0" bIns="0">
            <a:spAutoFit/>
          </a:bodyPr>
          <a:lstStyle/>
          <a:p>
            <a:endParaRPr lang="en-US"/>
          </a:p>
        </p:txBody>
      </p:sp>
      <p:sp>
        <p:nvSpPr>
          <p:cNvPr id="2098187" name="Line 11"/>
          <p:cNvSpPr>
            <a:spLocks noChangeShapeType="1"/>
          </p:cNvSpPr>
          <p:nvPr/>
        </p:nvSpPr>
        <p:spPr bwMode="auto">
          <a:xfrm flipV="1">
            <a:off x="4087813" y="4879975"/>
            <a:ext cx="0" cy="758825"/>
          </a:xfrm>
          <a:prstGeom prst="line">
            <a:avLst/>
          </a:prstGeom>
          <a:noFill/>
          <a:ln w="12700">
            <a:solidFill>
              <a:schemeClr val="tx1"/>
            </a:solidFill>
            <a:round/>
            <a:headEnd/>
            <a:tailEnd type="triangle" w="med" len="med"/>
          </a:ln>
          <a:effectLst/>
        </p:spPr>
        <p:txBody>
          <a:bodyPr lIns="0" tIns="0" rIns="0" bIns="0">
            <a:spAutoFit/>
          </a:bodyPr>
          <a:lstStyle/>
          <a:p>
            <a:endParaRPr lang="en-US"/>
          </a:p>
        </p:txBody>
      </p:sp>
      <p:grpSp>
        <p:nvGrpSpPr>
          <p:cNvPr id="2" name="Group 138"/>
          <p:cNvGrpSpPr>
            <a:grpSpLocks/>
          </p:cNvGrpSpPr>
          <p:nvPr/>
        </p:nvGrpSpPr>
        <p:grpSpPr bwMode="auto">
          <a:xfrm>
            <a:off x="4495800" y="2743200"/>
            <a:ext cx="1268413" cy="1905000"/>
            <a:chOff x="2832" y="1728"/>
            <a:chExt cx="799" cy="1200"/>
          </a:xfrm>
        </p:grpSpPr>
        <p:sp>
          <p:nvSpPr>
            <p:cNvPr id="2098189" name="Line 13"/>
            <p:cNvSpPr>
              <a:spLocks noChangeShapeType="1"/>
            </p:cNvSpPr>
            <p:nvPr/>
          </p:nvSpPr>
          <p:spPr bwMode="auto">
            <a:xfrm flipH="1">
              <a:off x="2893" y="2873"/>
              <a:ext cx="123" cy="0"/>
            </a:xfrm>
            <a:prstGeom prst="line">
              <a:avLst/>
            </a:prstGeom>
            <a:noFill/>
            <a:ln w="12700">
              <a:solidFill>
                <a:schemeClr val="tx1"/>
              </a:solidFill>
              <a:round/>
              <a:headEnd/>
              <a:tailEnd/>
            </a:ln>
            <a:effectLst/>
          </p:spPr>
          <p:txBody>
            <a:bodyPr lIns="0" tIns="0" rIns="0" bIns="0">
              <a:spAutoFit/>
            </a:bodyPr>
            <a:lstStyle/>
            <a:p>
              <a:endParaRPr lang="en-US"/>
            </a:p>
          </p:txBody>
        </p:sp>
        <p:grpSp>
          <p:nvGrpSpPr>
            <p:cNvPr id="3" name="Group 14"/>
            <p:cNvGrpSpPr>
              <a:grpSpLocks/>
            </p:cNvGrpSpPr>
            <p:nvPr/>
          </p:nvGrpSpPr>
          <p:grpSpPr bwMode="auto">
            <a:xfrm>
              <a:off x="2832" y="1728"/>
              <a:ext cx="799" cy="1200"/>
              <a:chOff x="2736" y="1920"/>
              <a:chExt cx="720" cy="1152"/>
            </a:xfrm>
          </p:grpSpPr>
          <p:sp>
            <p:nvSpPr>
              <p:cNvPr id="2098191" name="Freeform 15"/>
              <p:cNvSpPr>
                <a:spLocks/>
              </p:cNvSpPr>
              <p:nvPr/>
            </p:nvSpPr>
            <p:spPr bwMode="auto">
              <a:xfrm>
                <a:off x="2784" y="1920"/>
                <a:ext cx="672" cy="1008"/>
              </a:xfrm>
              <a:custGeom>
                <a:avLst/>
                <a:gdLst/>
                <a:ahLst/>
                <a:cxnLst>
                  <a:cxn ang="0">
                    <a:pos x="672" y="0"/>
                  </a:cxn>
                  <a:cxn ang="0">
                    <a:pos x="288" y="288"/>
                  </a:cxn>
                  <a:cxn ang="0">
                    <a:pos x="624" y="864"/>
                  </a:cxn>
                  <a:cxn ang="0">
                    <a:pos x="0" y="1008"/>
                  </a:cxn>
                </a:cxnLst>
                <a:rect l="0" t="0" r="r" b="b"/>
                <a:pathLst>
                  <a:path w="672" h="1008">
                    <a:moveTo>
                      <a:pt x="672" y="0"/>
                    </a:moveTo>
                    <a:cubicBezTo>
                      <a:pt x="484" y="72"/>
                      <a:pt x="296" y="144"/>
                      <a:pt x="288" y="288"/>
                    </a:cubicBezTo>
                    <a:cubicBezTo>
                      <a:pt x="280" y="432"/>
                      <a:pt x="672" y="744"/>
                      <a:pt x="624" y="864"/>
                    </a:cubicBezTo>
                    <a:cubicBezTo>
                      <a:pt x="576" y="984"/>
                      <a:pt x="288" y="996"/>
                      <a:pt x="0" y="1008"/>
                    </a:cubicBezTo>
                  </a:path>
                </a:pathLst>
              </a:custGeom>
              <a:noFill/>
              <a:ln w="12700" cap="flat" cmpd="sng">
                <a:solidFill>
                  <a:schemeClr val="tx1"/>
                </a:solidFill>
                <a:prstDash val="solid"/>
                <a:round/>
                <a:headEnd type="none" w="med" len="med"/>
                <a:tailEnd type="none" w="med" len="med"/>
              </a:ln>
              <a:effectLst/>
            </p:spPr>
            <p:txBody>
              <a:bodyPr lIns="0" tIns="0" rIns="0" bIns="0">
                <a:spAutoFit/>
              </a:bodyPr>
              <a:lstStyle/>
              <a:p>
                <a:endParaRPr lang="en-US"/>
              </a:p>
            </p:txBody>
          </p:sp>
          <p:sp>
            <p:nvSpPr>
              <p:cNvPr id="2098192" name="Freeform 16"/>
              <p:cNvSpPr>
                <a:spLocks/>
              </p:cNvSpPr>
              <p:nvPr/>
            </p:nvSpPr>
            <p:spPr bwMode="auto">
              <a:xfrm>
                <a:off x="2880" y="2016"/>
                <a:ext cx="576" cy="1008"/>
              </a:xfrm>
              <a:custGeom>
                <a:avLst/>
                <a:gdLst/>
                <a:ahLst/>
                <a:cxnLst>
                  <a:cxn ang="0">
                    <a:pos x="672" y="0"/>
                  </a:cxn>
                  <a:cxn ang="0">
                    <a:pos x="288" y="288"/>
                  </a:cxn>
                  <a:cxn ang="0">
                    <a:pos x="624" y="864"/>
                  </a:cxn>
                  <a:cxn ang="0">
                    <a:pos x="0" y="1008"/>
                  </a:cxn>
                </a:cxnLst>
                <a:rect l="0" t="0" r="r" b="b"/>
                <a:pathLst>
                  <a:path w="672" h="1008">
                    <a:moveTo>
                      <a:pt x="672" y="0"/>
                    </a:moveTo>
                    <a:cubicBezTo>
                      <a:pt x="484" y="72"/>
                      <a:pt x="296" y="144"/>
                      <a:pt x="288" y="288"/>
                    </a:cubicBezTo>
                    <a:cubicBezTo>
                      <a:pt x="280" y="432"/>
                      <a:pt x="672" y="744"/>
                      <a:pt x="624" y="864"/>
                    </a:cubicBezTo>
                    <a:cubicBezTo>
                      <a:pt x="576" y="984"/>
                      <a:pt x="288" y="996"/>
                      <a:pt x="0" y="1008"/>
                    </a:cubicBezTo>
                  </a:path>
                </a:pathLst>
              </a:custGeom>
              <a:noFill/>
              <a:ln w="12700" cap="flat" cmpd="sng">
                <a:solidFill>
                  <a:schemeClr val="tx1"/>
                </a:solidFill>
                <a:prstDash val="solid"/>
                <a:round/>
                <a:headEnd type="none" w="med" len="med"/>
                <a:tailEnd type="none" w="med" len="med"/>
              </a:ln>
              <a:effectLst/>
            </p:spPr>
            <p:txBody>
              <a:bodyPr lIns="0" tIns="0" rIns="0" bIns="0">
                <a:spAutoFit/>
              </a:bodyPr>
              <a:lstStyle/>
              <a:p>
                <a:endParaRPr lang="en-US"/>
              </a:p>
            </p:txBody>
          </p:sp>
          <p:sp>
            <p:nvSpPr>
              <p:cNvPr id="2098193" name="Rectangle 17"/>
              <p:cNvSpPr>
                <a:spLocks noChangeArrowheads="1"/>
              </p:cNvSpPr>
              <p:nvPr/>
            </p:nvSpPr>
            <p:spPr bwMode="auto">
              <a:xfrm>
                <a:off x="2736" y="2880"/>
                <a:ext cx="48" cy="192"/>
              </a:xfrm>
              <a:prstGeom prst="rect">
                <a:avLst/>
              </a:prstGeom>
              <a:noFill/>
              <a:ln w="12700">
                <a:solidFill>
                  <a:schemeClr val="tx1"/>
                </a:solidFill>
                <a:miter lim="800000"/>
                <a:headEnd/>
                <a:tailEnd/>
              </a:ln>
              <a:effectLst/>
            </p:spPr>
            <p:txBody>
              <a:bodyPr wrap="none" lIns="0" tIns="0" rIns="0" bIns="0" anchor="ctr">
                <a:spAutoFit/>
              </a:bodyPr>
              <a:lstStyle/>
              <a:p>
                <a:endParaRPr lang="en-US"/>
              </a:p>
            </p:txBody>
          </p:sp>
        </p:grpSp>
      </p:grpSp>
      <p:sp>
        <p:nvSpPr>
          <p:cNvPr id="2098194" name="Line 18"/>
          <p:cNvSpPr>
            <a:spLocks noChangeShapeType="1"/>
          </p:cNvSpPr>
          <p:nvPr/>
        </p:nvSpPr>
        <p:spPr bwMode="auto">
          <a:xfrm>
            <a:off x="2350328" y="4323522"/>
            <a:ext cx="914400" cy="0"/>
          </a:xfrm>
          <a:prstGeom prst="line">
            <a:avLst/>
          </a:prstGeom>
          <a:noFill/>
          <a:ln w="12700">
            <a:solidFill>
              <a:schemeClr val="tx1"/>
            </a:solidFill>
            <a:round/>
            <a:headEnd/>
            <a:tailEnd type="triangle" w="med" len="med"/>
          </a:ln>
          <a:effectLst/>
        </p:spPr>
        <p:txBody>
          <a:bodyPr lIns="0" tIns="0" rIns="0" bIns="0">
            <a:spAutoFit/>
          </a:bodyPr>
          <a:lstStyle/>
          <a:p>
            <a:endParaRPr lang="en-US"/>
          </a:p>
        </p:txBody>
      </p:sp>
      <p:grpSp>
        <p:nvGrpSpPr>
          <p:cNvPr id="4" name="Group 139"/>
          <p:cNvGrpSpPr>
            <a:grpSpLocks/>
          </p:cNvGrpSpPr>
          <p:nvPr/>
        </p:nvGrpSpPr>
        <p:grpSpPr bwMode="auto">
          <a:xfrm>
            <a:off x="6445250" y="5334000"/>
            <a:ext cx="838200" cy="457200"/>
            <a:chOff x="4060" y="3360"/>
            <a:chExt cx="528" cy="288"/>
          </a:xfrm>
        </p:grpSpPr>
        <p:sp>
          <p:nvSpPr>
            <p:cNvPr id="2098196" name="Rectangle 20"/>
            <p:cNvSpPr>
              <a:spLocks noChangeArrowheads="1"/>
            </p:cNvSpPr>
            <p:nvPr/>
          </p:nvSpPr>
          <p:spPr bwMode="auto">
            <a:xfrm>
              <a:off x="4060" y="3360"/>
              <a:ext cx="528" cy="288"/>
            </a:xfrm>
            <a:prstGeom prst="rect">
              <a:avLst/>
            </a:prstGeom>
            <a:solidFill>
              <a:schemeClr val="bg1"/>
            </a:solidFill>
            <a:ln w="12700">
              <a:noFill/>
              <a:miter lim="800000"/>
              <a:headEnd/>
              <a:tailEnd/>
            </a:ln>
            <a:effectLst/>
          </p:spPr>
          <p:txBody>
            <a:bodyPr wrap="none" lIns="0" tIns="0" rIns="0" bIns="0" anchor="ctr">
              <a:spAutoFit/>
            </a:bodyPr>
            <a:lstStyle/>
            <a:p>
              <a:endParaRPr lang="en-US"/>
            </a:p>
          </p:txBody>
        </p:sp>
        <p:pic>
          <p:nvPicPr>
            <p:cNvPr id="2098197" name="Picture 21" descr="C:\data\ms\powerpnt\OCD\xilinx cable.jpg"/>
            <p:cNvPicPr>
              <a:picLocks noChangeAspect="1" noChangeArrowheads="1"/>
            </p:cNvPicPr>
            <p:nvPr/>
          </p:nvPicPr>
          <p:blipFill>
            <a:blip r:embed="rId3" cstate="screen"/>
            <a:srcRect/>
            <a:stretch>
              <a:fillRect/>
            </a:stretch>
          </p:blipFill>
          <p:spPr bwMode="auto">
            <a:xfrm flipH="1">
              <a:off x="4060" y="3360"/>
              <a:ext cx="528" cy="274"/>
            </a:xfrm>
            <a:prstGeom prst="rect">
              <a:avLst/>
            </a:prstGeom>
            <a:noFill/>
          </p:spPr>
        </p:pic>
      </p:grpSp>
      <p:sp>
        <p:nvSpPr>
          <p:cNvPr id="2098198" name="Line 22"/>
          <p:cNvSpPr>
            <a:spLocks noChangeShapeType="1"/>
          </p:cNvSpPr>
          <p:nvPr/>
        </p:nvSpPr>
        <p:spPr bwMode="auto">
          <a:xfrm flipH="1">
            <a:off x="6902450" y="4572000"/>
            <a:ext cx="0" cy="685800"/>
          </a:xfrm>
          <a:prstGeom prst="line">
            <a:avLst/>
          </a:prstGeom>
          <a:noFill/>
          <a:ln w="12700">
            <a:solidFill>
              <a:schemeClr val="tx1"/>
            </a:solidFill>
            <a:round/>
            <a:headEnd/>
            <a:tailEnd type="triangle" w="med" len="med"/>
          </a:ln>
          <a:effectLst/>
        </p:spPr>
        <p:txBody>
          <a:bodyPr lIns="0" tIns="0" rIns="0" bIns="0">
            <a:spAutoFit/>
          </a:bodyPr>
          <a:lstStyle/>
          <a:p>
            <a:endParaRPr lang="en-US"/>
          </a:p>
        </p:txBody>
      </p:sp>
      <p:pic>
        <p:nvPicPr>
          <p:cNvPr id="2098201" name="Picture 25"/>
          <p:cNvPicPr>
            <a:picLocks noChangeAspect="1" noChangeArrowheads="1"/>
          </p:cNvPicPr>
          <p:nvPr/>
        </p:nvPicPr>
        <p:blipFill>
          <a:blip r:embed="rId4" cstate="screen"/>
          <a:srcRect/>
          <a:stretch>
            <a:fillRect/>
          </a:stretch>
        </p:blipFill>
        <p:spPr bwMode="auto">
          <a:xfrm>
            <a:off x="3515750" y="4121426"/>
            <a:ext cx="782648" cy="682487"/>
          </a:xfrm>
          <a:prstGeom prst="rect">
            <a:avLst/>
          </a:prstGeom>
          <a:noFill/>
          <a:ln w="12700">
            <a:noFill/>
            <a:miter lim="800000"/>
            <a:headEnd/>
            <a:tailEnd/>
          </a:ln>
          <a:effectLst/>
        </p:spPr>
      </p:pic>
      <p:sp>
        <p:nvSpPr>
          <p:cNvPr id="2098243" name="Text Box 67"/>
          <p:cNvSpPr txBox="1">
            <a:spLocks noChangeArrowheads="1"/>
          </p:cNvSpPr>
          <p:nvPr/>
        </p:nvSpPr>
        <p:spPr bwMode="auto">
          <a:xfrm>
            <a:off x="3505200" y="2041525"/>
            <a:ext cx="1905000" cy="473075"/>
          </a:xfrm>
          <a:prstGeom prst="rect">
            <a:avLst/>
          </a:prstGeom>
          <a:solidFill>
            <a:srgbClr val="FFFF00"/>
          </a:solidFill>
          <a:ln w="9525">
            <a:solidFill>
              <a:schemeClr val="tx1"/>
            </a:solidFill>
            <a:miter lim="800000"/>
            <a:headEnd/>
            <a:tailEnd/>
          </a:ln>
          <a:effectLst/>
        </p:spPr>
        <p:txBody>
          <a:bodyPr lIns="0" tIns="0" rIns="0" bIns="0">
            <a:spAutoFit/>
          </a:bodyPr>
          <a:lstStyle/>
          <a:p>
            <a:pPr algn="ctr">
              <a:lnSpc>
                <a:spcPct val="95000"/>
              </a:lnSpc>
              <a:spcBef>
                <a:spcPct val="50000"/>
              </a:spcBef>
              <a:spcAft>
                <a:spcPct val="50000"/>
              </a:spcAft>
              <a:buClrTx/>
            </a:pPr>
            <a:r>
              <a:rPr lang="en-US" sz="1600" b="1" dirty="0"/>
              <a:t>Probe outputs of ATC II core</a:t>
            </a:r>
          </a:p>
        </p:txBody>
      </p:sp>
      <p:sp>
        <p:nvSpPr>
          <p:cNvPr id="2098244" name="Text Box 68"/>
          <p:cNvSpPr txBox="1">
            <a:spLocks noChangeArrowheads="1"/>
          </p:cNvSpPr>
          <p:nvPr/>
        </p:nvSpPr>
        <p:spPr bwMode="auto">
          <a:xfrm>
            <a:off x="526774" y="3973029"/>
            <a:ext cx="1828800" cy="704850"/>
          </a:xfrm>
          <a:prstGeom prst="rect">
            <a:avLst/>
          </a:prstGeom>
          <a:solidFill>
            <a:srgbClr val="FFFF00"/>
          </a:solidFill>
          <a:ln w="9525">
            <a:solidFill>
              <a:schemeClr val="tx1"/>
            </a:solidFill>
            <a:miter lim="800000"/>
            <a:headEnd/>
            <a:tailEnd/>
          </a:ln>
          <a:effectLst/>
        </p:spPr>
        <p:txBody>
          <a:bodyPr lIns="0" tIns="0" rIns="0" bIns="0">
            <a:spAutoFit/>
          </a:bodyPr>
          <a:lstStyle/>
          <a:p>
            <a:pPr algn="ctr">
              <a:lnSpc>
                <a:spcPct val="95000"/>
              </a:lnSpc>
              <a:spcBef>
                <a:spcPct val="50000"/>
              </a:spcBef>
              <a:spcAft>
                <a:spcPct val="50000"/>
              </a:spcAft>
              <a:buClrTx/>
            </a:pPr>
            <a:r>
              <a:rPr lang="en-US" sz="1600" b="1" dirty="0"/>
              <a:t>Insert ATC II core with FPGA design software</a:t>
            </a:r>
          </a:p>
        </p:txBody>
      </p:sp>
      <p:sp>
        <p:nvSpPr>
          <p:cNvPr id="2098245" name="Text Box 69"/>
          <p:cNvSpPr txBox="1">
            <a:spLocks noChangeArrowheads="1"/>
          </p:cNvSpPr>
          <p:nvPr/>
        </p:nvSpPr>
        <p:spPr bwMode="auto">
          <a:xfrm>
            <a:off x="5429256" y="1357298"/>
            <a:ext cx="2622550" cy="233910"/>
          </a:xfrm>
          <a:prstGeom prst="rect">
            <a:avLst/>
          </a:prstGeom>
          <a:solidFill>
            <a:srgbClr val="FFFF00"/>
          </a:solidFill>
          <a:ln w="9525">
            <a:solidFill>
              <a:schemeClr val="tx1"/>
            </a:solidFill>
            <a:miter lim="800000"/>
            <a:headEnd/>
            <a:tailEnd/>
          </a:ln>
          <a:effectLst/>
        </p:spPr>
        <p:txBody>
          <a:bodyPr lIns="0" tIns="0" rIns="0" bIns="0">
            <a:spAutoFit/>
          </a:bodyPr>
          <a:lstStyle/>
          <a:p>
            <a:pPr algn="ctr">
              <a:lnSpc>
                <a:spcPct val="95000"/>
              </a:lnSpc>
              <a:spcBef>
                <a:spcPct val="50000"/>
              </a:spcBef>
              <a:spcAft>
                <a:spcPct val="50000"/>
              </a:spcAft>
              <a:buClrTx/>
            </a:pPr>
            <a:r>
              <a:rPr lang="en-US" sz="1600" b="1" dirty="0"/>
              <a:t>B4655A SW </a:t>
            </a:r>
            <a:r>
              <a:rPr lang="en-US" sz="1600" b="1" dirty="0" smtClean="0"/>
              <a:t>application</a:t>
            </a:r>
            <a:endParaRPr lang="en-US" sz="1600" b="1" dirty="0"/>
          </a:p>
        </p:txBody>
      </p:sp>
      <p:sp>
        <p:nvSpPr>
          <p:cNvPr id="2098182" name="Rectangle 6"/>
          <p:cNvSpPr>
            <a:spLocks noChangeArrowheads="1"/>
          </p:cNvSpPr>
          <p:nvPr/>
        </p:nvSpPr>
        <p:spPr bwMode="auto">
          <a:xfrm>
            <a:off x="2643174" y="3143248"/>
            <a:ext cx="635000" cy="274637"/>
          </a:xfrm>
          <a:prstGeom prst="rect">
            <a:avLst/>
          </a:prstGeom>
          <a:noFill/>
          <a:ln w="19050">
            <a:noFill/>
            <a:miter lim="800000"/>
            <a:headEnd/>
            <a:tailEnd/>
          </a:ln>
          <a:effectLst/>
        </p:spPr>
        <p:txBody>
          <a:bodyPr wrap="none" lIns="0" tIns="0" rIns="0" bIns="0">
            <a:spAutoFit/>
          </a:bodyPr>
          <a:lstStyle/>
          <a:p>
            <a:pPr algn="l">
              <a:lnSpc>
                <a:spcPct val="100000"/>
              </a:lnSpc>
              <a:spcBef>
                <a:spcPct val="0"/>
              </a:spcBef>
              <a:buClrTx/>
            </a:pPr>
            <a:r>
              <a:rPr lang="en-US" sz="1800" b="1" dirty="0"/>
              <a:t>FPGA</a:t>
            </a:r>
          </a:p>
        </p:txBody>
      </p:sp>
      <p:sp>
        <p:nvSpPr>
          <p:cNvPr id="2098183" name="Rectangle 7"/>
          <p:cNvSpPr>
            <a:spLocks noChangeArrowheads="1"/>
          </p:cNvSpPr>
          <p:nvPr/>
        </p:nvSpPr>
        <p:spPr bwMode="auto">
          <a:xfrm>
            <a:off x="1568450" y="2827338"/>
            <a:ext cx="1041400" cy="274637"/>
          </a:xfrm>
          <a:prstGeom prst="rect">
            <a:avLst/>
          </a:prstGeom>
          <a:noFill/>
          <a:ln w="19050">
            <a:noFill/>
            <a:miter lim="800000"/>
            <a:headEnd/>
            <a:tailEnd/>
          </a:ln>
          <a:effectLst/>
        </p:spPr>
        <p:txBody>
          <a:bodyPr wrap="none" lIns="0" tIns="0" rIns="0" bIns="0">
            <a:spAutoFit/>
          </a:bodyPr>
          <a:lstStyle/>
          <a:p>
            <a:pPr algn="l">
              <a:lnSpc>
                <a:spcPct val="100000"/>
              </a:lnSpc>
              <a:spcBef>
                <a:spcPct val="0"/>
              </a:spcBef>
              <a:buClrTx/>
            </a:pPr>
            <a:r>
              <a:rPr lang="en-US" sz="1800" b="1"/>
              <a:t>PC Board</a:t>
            </a:r>
          </a:p>
        </p:txBody>
      </p:sp>
      <p:sp>
        <p:nvSpPr>
          <p:cNvPr id="2098200" name="Line 24"/>
          <p:cNvSpPr>
            <a:spLocks noChangeShapeType="1"/>
          </p:cNvSpPr>
          <p:nvPr/>
        </p:nvSpPr>
        <p:spPr bwMode="auto">
          <a:xfrm>
            <a:off x="4540250" y="2514600"/>
            <a:ext cx="0" cy="1524000"/>
          </a:xfrm>
          <a:prstGeom prst="line">
            <a:avLst/>
          </a:prstGeom>
          <a:noFill/>
          <a:ln w="12700">
            <a:solidFill>
              <a:schemeClr val="tx1"/>
            </a:solidFill>
            <a:round/>
            <a:headEnd/>
            <a:tailEnd type="triangle" w="med" len="med"/>
          </a:ln>
          <a:effectLst/>
        </p:spPr>
        <p:txBody>
          <a:bodyPr lIns="0" tIns="0" rIns="0" bIns="0">
            <a:spAutoFit/>
          </a:bodyPr>
          <a:lstStyle/>
          <a:p>
            <a:endParaRPr lang="en-US"/>
          </a:p>
        </p:txBody>
      </p:sp>
      <p:sp>
        <p:nvSpPr>
          <p:cNvPr id="2098203" name="Text Box 27"/>
          <p:cNvSpPr txBox="1">
            <a:spLocks noChangeArrowheads="1"/>
          </p:cNvSpPr>
          <p:nvPr/>
        </p:nvSpPr>
        <p:spPr bwMode="auto">
          <a:xfrm>
            <a:off x="7759700" y="2976563"/>
            <a:ext cx="908050" cy="403225"/>
          </a:xfrm>
          <a:prstGeom prst="rect">
            <a:avLst/>
          </a:prstGeom>
          <a:noFill/>
          <a:ln w="12700">
            <a:noFill/>
            <a:miter lim="800000"/>
            <a:headEnd/>
            <a:tailEnd/>
          </a:ln>
          <a:effectLst/>
        </p:spPr>
        <p:txBody>
          <a:bodyPr wrap="none" lIns="0" tIns="0" rIns="0" bIns="0">
            <a:spAutoFit/>
          </a:bodyPr>
          <a:lstStyle/>
          <a:p>
            <a:pPr>
              <a:lnSpc>
                <a:spcPct val="95000"/>
              </a:lnSpc>
              <a:spcBef>
                <a:spcPct val="50000"/>
              </a:spcBef>
              <a:spcAft>
                <a:spcPct val="50000"/>
              </a:spcAft>
              <a:buClrTx/>
            </a:pPr>
            <a:r>
              <a:rPr lang="en-US" sz="1400" b="1"/>
              <a:t>Parallel or </a:t>
            </a:r>
            <a:br>
              <a:rPr lang="en-US" sz="1400" b="1"/>
            </a:br>
            <a:r>
              <a:rPr lang="en-US" sz="1400" b="1"/>
              <a:t>USB</a:t>
            </a:r>
          </a:p>
        </p:txBody>
      </p:sp>
      <p:sp>
        <p:nvSpPr>
          <p:cNvPr id="2098204" name="Line 28"/>
          <p:cNvSpPr>
            <a:spLocks noChangeShapeType="1"/>
          </p:cNvSpPr>
          <p:nvPr/>
        </p:nvSpPr>
        <p:spPr bwMode="auto">
          <a:xfrm>
            <a:off x="6477000" y="1676400"/>
            <a:ext cx="0" cy="381000"/>
          </a:xfrm>
          <a:prstGeom prst="line">
            <a:avLst/>
          </a:prstGeom>
          <a:noFill/>
          <a:ln w="12700">
            <a:solidFill>
              <a:schemeClr val="tx1"/>
            </a:solidFill>
            <a:round/>
            <a:headEnd/>
            <a:tailEnd type="triangle" w="med" len="med"/>
          </a:ln>
          <a:effectLst/>
        </p:spPr>
        <p:txBody>
          <a:bodyPr wrap="none" lIns="0" tIns="0" rIns="0" bIns="0" anchor="ctr"/>
          <a:lstStyle/>
          <a:p>
            <a:endParaRPr lang="en-US"/>
          </a:p>
        </p:txBody>
      </p:sp>
      <p:pic>
        <p:nvPicPr>
          <p:cNvPr id="2098274" name="Picture 98" descr="C:\data\ms\powerpnt\Renaissance\16900 Pics\16902A_FPGA_3.jpg"/>
          <p:cNvPicPr>
            <a:picLocks noGrp="1" noChangeAspect="1" noChangeArrowheads="1"/>
          </p:cNvPicPr>
          <p:nvPr>
            <p:ph type="clipArt" sz="half" idx="4294967295"/>
          </p:nvPr>
        </p:nvPicPr>
        <p:blipFill>
          <a:blip r:embed="rId5" cstate="screen"/>
          <a:srcRect/>
          <a:stretch>
            <a:fillRect/>
          </a:stretch>
        </p:blipFill>
        <p:spPr bwMode="auto">
          <a:xfrm>
            <a:off x="228600" y="838200"/>
            <a:ext cx="1981200" cy="1566863"/>
          </a:xfrm>
          <a:prstGeom prst="rect">
            <a:avLst/>
          </a:prstGeom>
          <a:noFill/>
          <a:ln>
            <a:miter lim="800000"/>
            <a:headEnd/>
            <a:tailEnd/>
          </a:ln>
        </p:spPr>
      </p:pic>
      <p:grpSp>
        <p:nvGrpSpPr>
          <p:cNvPr id="85" name="Group 48"/>
          <p:cNvGrpSpPr>
            <a:grpSpLocks/>
          </p:cNvGrpSpPr>
          <p:nvPr/>
        </p:nvGrpSpPr>
        <p:grpSpPr bwMode="auto">
          <a:xfrm>
            <a:off x="5786447" y="2357430"/>
            <a:ext cx="1571636" cy="1143008"/>
            <a:chOff x="1043" y="450"/>
            <a:chExt cx="3887" cy="2777"/>
          </a:xfrm>
        </p:grpSpPr>
        <p:pic>
          <p:nvPicPr>
            <p:cNvPr id="86" name="Picture 49" descr="Cub_baby"/>
            <p:cNvPicPr>
              <a:picLocks noChangeAspect="1" noChangeArrowheads="1"/>
            </p:cNvPicPr>
            <p:nvPr/>
          </p:nvPicPr>
          <p:blipFill>
            <a:blip r:embed="rId6" cstate="screen"/>
            <a:srcRect/>
            <a:stretch>
              <a:fillRect/>
            </a:stretch>
          </p:blipFill>
          <p:spPr bwMode="auto">
            <a:xfrm>
              <a:off x="1043" y="450"/>
              <a:ext cx="3887" cy="2777"/>
            </a:xfrm>
            <a:prstGeom prst="rect">
              <a:avLst/>
            </a:prstGeom>
            <a:noFill/>
          </p:spPr>
        </p:pic>
        <p:pic>
          <p:nvPicPr>
            <p:cNvPr id="87" name="Picture 50" descr="view_scope_cub"/>
            <p:cNvPicPr>
              <a:picLocks noChangeAspect="1" noChangeArrowheads="1"/>
            </p:cNvPicPr>
            <p:nvPr/>
          </p:nvPicPr>
          <p:blipFill>
            <a:blip r:embed="rId7" cstate="screen"/>
            <a:srcRect/>
            <a:stretch>
              <a:fillRect/>
            </a:stretch>
          </p:blipFill>
          <p:spPr bwMode="auto">
            <a:xfrm>
              <a:off x="1353" y="917"/>
              <a:ext cx="2687" cy="1930"/>
            </a:xfrm>
            <a:prstGeom prst="rect">
              <a:avLst/>
            </a:prstGeom>
            <a:noFill/>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4"/>
          <p:cNvSpPr>
            <a:spLocks noGrp="1"/>
          </p:cNvSpPr>
          <p:nvPr>
            <p:ph type="sldNum" sz="quarter" idx="10"/>
          </p:nvPr>
        </p:nvSpPr>
        <p:spPr/>
        <p:txBody>
          <a:bodyPr/>
          <a:lstStyle/>
          <a:p>
            <a:r>
              <a:rPr lang="en-US" altLang="en-US"/>
              <a:t>Page </a:t>
            </a:r>
            <a:fld id="{1D32C710-65E4-47B3-82C3-6E5C0B61A1F1}" type="slidenum">
              <a:rPr lang="en-US" altLang="en-US"/>
              <a:pPr/>
              <a:t>17</a:t>
            </a:fld>
            <a:endParaRPr lang="en-US" altLang="en-US"/>
          </a:p>
        </p:txBody>
      </p:sp>
      <p:sp>
        <p:nvSpPr>
          <p:cNvPr id="2134019" name="Rectangle 3"/>
          <p:cNvSpPr>
            <a:spLocks noGrp="1" noChangeArrowheads="1"/>
          </p:cNvSpPr>
          <p:nvPr>
            <p:ph type="title"/>
          </p:nvPr>
        </p:nvSpPr>
        <p:spPr>
          <a:xfrm>
            <a:off x="214282" y="214290"/>
            <a:ext cx="7772400" cy="914400"/>
          </a:xfrm>
        </p:spPr>
        <p:txBody>
          <a:bodyPr/>
          <a:lstStyle/>
          <a:p>
            <a:r>
              <a:rPr lang="en-US" dirty="0"/>
              <a:t>Agilent Trace Core (ATC II)</a:t>
            </a:r>
            <a:br>
              <a:rPr lang="en-US" dirty="0"/>
            </a:br>
            <a:endParaRPr lang="en-US" dirty="0"/>
          </a:p>
        </p:txBody>
      </p:sp>
      <p:sp>
        <p:nvSpPr>
          <p:cNvPr id="2134020" name="Rectangle 4"/>
          <p:cNvSpPr>
            <a:spLocks noChangeArrowheads="1"/>
          </p:cNvSpPr>
          <p:nvPr/>
        </p:nvSpPr>
        <p:spPr bwMode="auto">
          <a:xfrm>
            <a:off x="2352675" y="1119188"/>
            <a:ext cx="9144000" cy="0"/>
          </a:xfrm>
          <a:prstGeom prst="rect">
            <a:avLst/>
          </a:prstGeom>
          <a:noFill/>
          <a:ln w="9525">
            <a:noFill/>
            <a:miter lim="800000"/>
            <a:headEnd/>
            <a:tailEnd/>
          </a:ln>
          <a:effectLst/>
        </p:spPr>
        <p:txBody>
          <a:bodyPr lIns="0" tIns="0" rIns="0" bIns="0">
            <a:spAutoFit/>
          </a:bodyPr>
          <a:lstStyle/>
          <a:p>
            <a:endParaRPr lang="en-US"/>
          </a:p>
        </p:txBody>
      </p:sp>
      <p:sp>
        <p:nvSpPr>
          <p:cNvPr id="2134108" name="Rectangle 92"/>
          <p:cNvSpPr>
            <a:spLocks noChangeArrowheads="1"/>
          </p:cNvSpPr>
          <p:nvPr/>
        </p:nvSpPr>
        <p:spPr bwMode="auto">
          <a:xfrm>
            <a:off x="3048000" y="1000108"/>
            <a:ext cx="2438400" cy="314327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endParaRPr lang="en-US" altLang="en-US">
              <a:solidFill>
                <a:schemeClr val="lt1"/>
              </a:solidFill>
              <a:latin typeface="+mn-lt"/>
            </a:endParaRPr>
          </a:p>
        </p:txBody>
      </p:sp>
      <p:grpSp>
        <p:nvGrpSpPr>
          <p:cNvPr id="7" name="Group 93"/>
          <p:cNvGrpSpPr>
            <a:grpSpLocks/>
          </p:cNvGrpSpPr>
          <p:nvPr/>
        </p:nvGrpSpPr>
        <p:grpSpPr bwMode="auto">
          <a:xfrm>
            <a:off x="3790950" y="1371600"/>
            <a:ext cx="549275" cy="2255838"/>
            <a:chOff x="2388" y="1200"/>
            <a:chExt cx="346" cy="1421"/>
          </a:xfrm>
        </p:grpSpPr>
        <p:sp>
          <p:nvSpPr>
            <p:cNvPr id="2134110" name="AutoShape 94"/>
            <p:cNvSpPr>
              <a:spLocks noChangeArrowheads="1"/>
            </p:cNvSpPr>
            <p:nvPr/>
          </p:nvSpPr>
          <p:spPr bwMode="auto">
            <a:xfrm rot="16200000" flipH="1">
              <a:off x="1850" y="1738"/>
              <a:ext cx="1421" cy="346"/>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rgbClr val="FFFF00"/>
            </a:solidFill>
            <a:ln w="38100">
              <a:solidFill>
                <a:srgbClr val="FF0000"/>
              </a:solidFill>
              <a:miter lim="800000"/>
              <a:headEnd/>
              <a:tailEnd/>
            </a:ln>
            <a:effectLst/>
          </p:spPr>
          <p:txBody>
            <a:bodyPr lIns="0" anchor="ctr">
              <a:spAutoFit/>
            </a:bodyPr>
            <a:lstStyle/>
            <a:p>
              <a:endParaRPr lang="en-US"/>
            </a:p>
          </p:txBody>
        </p:sp>
        <p:sp>
          <p:nvSpPr>
            <p:cNvPr id="2134111" name="Text Box 95"/>
            <p:cNvSpPr txBox="1">
              <a:spLocks noChangeArrowheads="1"/>
            </p:cNvSpPr>
            <p:nvPr/>
          </p:nvSpPr>
          <p:spPr bwMode="auto">
            <a:xfrm rot="5400000">
              <a:off x="2070" y="1849"/>
              <a:ext cx="1058" cy="231"/>
            </a:xfrm>
            <a:prstGeom prst="rect">
              <a:avLst/>
            </a:prstGeom>
            <a:noFill/>
            <a:ln w="9525">
              <a:noFill/>
              <a:miter lim="800000"/>
              <a:headEnd/>
              <a:tailEnd/>
            </a:ln>
            <a:effectLst/>
          </p:spPr>
          <p:txBody>
            <a:bodyPr wrap="none" lIns="0">
              <a:spAutoFit/>
            </a:bodyPr>
            <a:lstStyle/>
            <a:p>
              <a:pPr algn="l" eaLnBrk="1" hangingPunct="1">
                <a:lnSpc>
                  <a:spcPct val="100000"/>
                </a:lnSpc>
                <a:spcBef>
                  <a:spcPct val="0"/>
                </a:spcBef>
                <a:buClrTx/>
              </a:pPr>
              <a:r>
                <a:rPr lang="en-US" sz="1800" b="1">
                  <a:solidFill>
                    <a:srgbClr val="010000"/>
                  </a:solidFill>
                  <a:cs typeface="Times New Roman" pitchFamily="18" charset="0"/>
                </a:rPr>
                <a:t>Selection MUX</a:t>
              </a:r>
            </a:p>
          </p:txBody>
        </p:sp>
      </p:grpSp>
      <p:grpSp>
        <p:nvGrpSpPr>
          <p:cNvPr id="8" name="Group 96"/>
          <p:cNvGrpSpPr>
            <a:grpSpLocks/>
          </p:cNvGrpSpPr>
          <p:nvPr/>
        </p:nvGrpSpPr>
        <p:grpSpPr bwMode="auto">
          <a:xfrm>
            <a:off x="3048000" y="3505200"/>
            <a:ext cx="2525713" cy="1368425"/>
            <a:chOff x="1920" y="2544"/>
            <a:chExt cx="1591" cy="862"/>
          </a:xfrm>
        </p:grpSpPr>
        <p:sp>
          <p:nvSpPr>
            <p:cNvPr id="2134113" name="Rectangle 97"/>
            <p:cNvSpPr>
              <a:spLocks noChangeArrowheads="1"/>
            </p:cNvSpPr>
            <p:nvPr/>
          </p:nvSpPr>
          <p:spPr bwMode="auto">
            <a:xfrm>
              <a:off x="1920" y="3216"/>
              <a:ext cx="1591" cy="190"/>
            </a:xfrm>
            <a:prstGeom prst="rect">
              <a:avLst/>
            </a:prstGeom>
            <a:solidFill>
              <a:srgbClr val="FFFFFF"/>
            </a:solidFill>
            <a:ln w="9525">
              <a:solidFill>
                <a:srgbClr val="000000"/>
              </a:solidFill>
              <a:miter lim="800000"/>
              <a:headEnd/>
              <a:tailEnd/>
            </a:ln>
          </p:spPr>
          <p:txBody>
            <a:bodyPr/>
            <a:lstStyle/>
            <a:p>
              <a:endParaRPr lang="en-US"/>
            </a:p>
          </p:txBody>
        </p:sp>
        <p:sp>
          <p:nvSpPr>
            <p:cNvPr id="2134114" name="Freeform 98"/>
            <p:cNvSpPr>
              <a:spLocks/>
            </p:cNvSpPr>
            <p:nvPr/>
          </p:nvSpPr>
          <p:spPr bwMode="auto">
            <a:xfrm>
              <a:off x="2411" y="2544"/>
              <a:ext cx="469" cy="672"/>
            </a:xfrm>
            <a:custGeom>
              <a:avLst/>
              <a:gdLst/>
              <a:ahLst/>
              <a:cxnLst>
                <a:cxn ang="0">
                  <a:pos x="255" y="0"/>
                </a:cxn>
                <a:cxn ang="0">
                  <a:pos x="0" y="251"/>
                </a:cxn>
                <a:cxn ang="0">
                  <a:pos x="170" y="251"/>
                </a:cxn>
                <a:cxn ang="0">
                  <a:pos x="170" y="906"/>
                </a:cxn>
                <a:cxn ang="0">
                  <a:pos x="340" y="906"/>
                </a:cxn>
                <a:cxn ang="0">
                  <a:pos x="340" y="251"/>
                </a:cxn>
                <a:cxn ang="0">
                  <a:pos x="505" y="251"/>
                </a:cxn>
                <a:cxn ang="0">
                  <a:pos x="255" y="0"/>
                </a:cxn>
              </a:cxnLst>
              <a:rect l="0" t="0" r="r" b="b"/>
              <a:pathLst>
                <a:path w="505" h="906">
                  <a:moveTo>
                    <a:pt x="255" y="0"/>
                  </a:moveTo>
                  <a:lnTo>
                    <a:pt x="0" y="251"/>
                  </a:lnTo>
                  <a:lnTo>
                    <a:pt x="170" y="251"/>
                  </a:lnTo>
                  <a:lnTo>
                    <a:pt x="170" y="906"/>
                  </a:lnTo>
                  <a:lnTo>
                    <a:pt x="340" y="906"/>
                  </a:lnTo>
                  <a:lnTo>
                    <a:pt x="340" y="251"/>
                  </a:lnTo>
                  <a:lnTo>
                    <a:pt x="505" y="251"/>
                  </a:lnTo>
                  <a:lnTo>
                    <a:pt x="255" y="0"/>
                  </a:lnTo>
                  <a:close/>
                </a:path>
              </a:pathLst>
            </a:custGeom>
            <a:solidFill>
              <a:srgbClr val="FFFFFF"/>
            </a:solidFill>
            <a:ln w="9525">
              <a:solidFill>
                <a:srgbClr val="000000"/>
              </a:solidFill>
              <a:prstDash val="solid"/>
              <a:round/>
              <a:headEnd/>
              <a:tailEnd/>
            </a:ln>
          </p:spPr>
          <p:txBody>
            <a:bodyPr/>
            <a:lstStyle/>
            <a:p>
              <a:endParaRPr lang="en-US"/>
            </a:p>
          </p:txBody>
        </p:sp>
        <p:sp>
          <p:nvSpPr>
            <p:cNvPr id="2134115" name="Text Box 99"/>
            <p:cNvSpPr txBox="1">
              <a:spLocks noChangeArrowheads="1"/>
            </p:cNvSpPr>
            <p:nvPr/>
          </p:nvSpPr>
          <p:spPr bwMode="auto">
            <a:xfrm>
              <a:off x="2566" y="3251"/>
              <a:ext cx="298" cy="127"/>
            </a:xfrm>
            <a:prstGeom prst="rect">
              <a:avLst/>
            </a:prstGeom>
            <a:noFill/>
            <a:ln w="9525">
              <a:noFill/>
              <a:miter lim="800000"/>
              <a:headEnd/>
              <a:tailEnd/>
            </a:ln>
            <a:effectLst/>
          </p:spPr>
          <p:txBody>
            <a:bodyPr wrap="none" lIns="0" tIns="0" rIns="0" bIns="0">
              <a:spAutoFit/>
            </a:bodyPr>
            <a:lstStyle/>
            <a:p>
              <a:pPr>
                <a:lnSpc>
                  <a:spcPct val="95000"/>
                </a:lnSpc>
                <a:spcBef>
                  <a:spcPct val="50000"/>
                </a:spcBef>
                <a:spcAft>
                  <a:spcPct val="50000"/>
                </a:spcAft>
                <a:buClrTx/>
              </a:pPr>
              <a:r>
                <a:rPr lang="en-US" sz="1400" b="1"/>
                <a:t>JTAG</a:t>
              </a:r>
            </a:p>
          </p:txBody>
        </p:sp>
        <p:sp>
          <p:nvSpPr>
            <p:cNvPr id="2134116" name="Text Box 100"/>
            <p:cNvSpPr txBox="1">
              <a:spLocks noChangeArrowheads="1"/>
            </p:cNvSpPr>
            <p:nvPr/>
          </p:nvSpPr>
          <p:spPr bwMode="auto">
            <a:xfrm rot="-5400000">
              <a:off x="2494" y="2957"/>
              <a:ext cx="329" cy="127"/>
            </a:xfrm>
            <a:prstGeom prst="rect">
              <a:avLst/>
            </a:prstGeom>
            <a:noFill/>
            <a:ln w="9525">
              <a:noFill/>
              <a:miter lim="800000"/>
              <a:headEnd/>
              <a:tailEnd/>
            </a:ln>
            <a:effectLst/>
          </p:spPr>
          <p:txBody>
            <a:bodyPr wrap="none" lIns="0" tIns="0" rIns="0" bIns="0">
              <a:spAutoFit/>
            </a:bodyPr>
            <a:lstStyle/>
            <a:p>
              <a:pPr>
                <a:lnSpc>
                  <a:spcPct val="95000"/>
                </a:lnSpc>
                <a:spcBef>
                  <a:spcPct val="50000"/>
                </a:spcBef>
                <a:spcAft>
                  <a:spcPct val="50000"/>
                </a:spcAft>
                <a:buClrTx/>
              </a:pPr>
              <a:r>
                <a:rPr lang="en-US" sz="1400" b="1"/>
                <a:t>Select</a:t>
              </a:r>
            </a:p>
          </p:txBody>
        </p:sp>
      </p:grpSp>
      <p:sp>
        <p:nvSpPr>
          <p:cNvPr id="2134117" name="Oval 101"/>
          <p:cNvSpPr>
            <a:spLocks noChangeArrowheads="1"/>
          </p:cNvSpPr>
          <p:nvPr/>
        </p:nvSpPr>
        <p:spPr bwMode="auto">
          <a:xfrm>
            <a:off x="2743200" y="2346663"/>
            <a:ext cx="76200" cy="259675"/>
          </a:xfrm>
          <a:prstGeom prst="ellipse">
            <a:avLst/>
          </a:prstGeom>
          <a:solidFill>
            <a:schemeClr val="accent1"/>
          </a:solidFill>
          <a:ln w="9525">
            <a:solidFill>
              <a:schemeClr val="tx1"/>
            </a:solidFill>
            <a:round/>
            <a:headEnd/>
            <a:tailEnd/>
          </a:ln>
          <a:effectLst/>
        </p:spPr>
        <p:txBody>
          <a:bodyPr lIns="0" tIns="0" rIns="0" bIns="0" anchor="ctr">
            <a:spAutoFit/>
          </a:bodyPr>
          <a:lstStyle/>
          <a:p>
            <a:endParaRPr lang="en-US" sz="1200"/>
          </a:p>
        </p:txBody>
      </p:sp>
      <p:sp>
        <p:nvSpPr>
          <p:cNvPr id="2134118" name="Oval 102"/>
          <p:cNvSpPr>
            <a:spLocks noChangeArrowheads="1"/>
          </p:cNvSpPr>
          <p:nvPr/>
        </p:nvSpPr>
        <p:spPr bwMode="auto">
          <a:xfrm>
            <a:off x="2743200" y="2537163"/>
            <a:ext cx="76200" cy="259675"/>
          </a:xfrm>
          <a:prstGeom prst="ellipse">
            <a:avLst/>
          </a:prstGeom>
          <a:solidFill>
            <a:schemeClr val="accent1"/>
          </a:solidFill>
          <a:ln w="9525">
            <a:solidFill>
              <a:schemeClr val="tx1"/>
            </a:solidFill>
            <a:round/>
            <a:headEnd/>
            <a:tailEnd/>
          </a:ln>
          <a:effectLst/>
        </p:spPr>
        <p:txBody>
          <a:bodyPr lIns="0" tIns="0" rIns="0" bIns="0" anchor="ctr">
            <a:spAutoFit/>
          </a:bodyPr>
          <a:lstStyle/>
          <a:p>
            <a:endParaRPr lang="en-US" sz="1200"/>
          </a:p>
        </p:txBody>
      </p:sp>
      <p:sp>
        <p:nvSpPr>
          <p:cNvPr id="2134119" name="Oval 103"/>
          <p:cNvSpPr>
            <a:spLocks noChangeArrowheads="1"/>
          </p:cNvSpPr>
          <p:nvPr/>
        </p:nvSpPr>
        <p:spPr bwMode="auto">
          <a:xfrm>
            <a:off x="2743200" y="2727663"/>
            <a:ext cx="76200" cy="259675"/>
          </a:xfrm>
          <a:prstGeom prst="ellipse">
            <a:avLst/>
          </a:prstGeom>
          <a:solidFill>
            <a:schemeClr val="accent1"/>
          </a:solidFill>
          <a:ln w="9525">
            <a:solidFill>
              <a:schemeClr val="tx1"/>
            </a:solidFill>
            <a:round/>
            <a:headEnd/>
            <a:tailEnd/>
          </a:ln>
          <a:effectLst/>
        </p:spPr>
        <p:txBody>
          <a:bodyPr lIns="0" tIns="0" rIns="0" bIns="0" anchor="ctr">
            <a:spAutoFit/>
          </a:bodyPr>
          <a:lstStyle/>
          <a:p>
            <a:endParaRPr lang="en-US" sz="1200"/>
          </a:p>
        </p:txBody>
      </p:sp>
      <p:grpSp>
        <p:nvGrpSpPr>
          <p:cNvPr id="9" name="Group 104"/>
          <p:cNvGrpSpPr>
            <a:grpSpLocks/>
          </p:cNvGrpSpPr>
          <p:nvPr/>
        </p:nvGrpSpPr>
        <p:grpSpPr bwMode="auto">
          <a:xfrm>
            <a:off x="2103438" y="1600200"/>
            <a:ext cx="3992562" cy="1844675"/>
            <a:chOff x="1325" y="1344"/>
            <a:chExt cx="2515" cy="1162"/>
          </a:xfrm>
        </p:grpSpPr>
        <p:sp>
          <p:nvSpPr>
            <p:cNvPr id="2134121" name="Text Box 105"/>
            <p:cNvSpPr txBox="1">
              <a:spLocks noChangeArrowheads="1"/>
            </p:cNvSpPr>
            <p:nvPr/>
          </p:nvSpPr>
          <p:spPr bwMode="auto">
            <a:xfrm>
              <a:off x="1325" y="1734"/>
              <a:ext cx="0" cy="200"/>
            </a:xfrm>
            <a:prstGeom prst="rect">
              <a:avLst/>
            </a:prstGeom>
            <a:noFill/>
            <a:ln w="9525">
              <a:noFill/>
              <a:miter lim="800000"/>
              <a:headEnd/>
              <a:tailEnd/>
            </a:ln>
            <a:effectLst/>
          </p:spPr>
          <p:txBody>
            <a:bodyPr wrap="none" lIns="0" tIns="0" rIns="0" bIns="0">
              <a:spAutoFit/>
            </a:bodyPr>
            <a:lstStyle/>
            <a:p>
              <a:pPr>
                <a:lnSpc>
                  <a:spcPct val="95000"/>
                </a:lnSpc>
                <a:spcBef>
                  <a:spcPct val="50000"/>
                </a:spcBef>
                <a:spcAft>
                  <a:spcPct val="50000"/>
                </a:spcAft>
                <a:buClrTx/>
              </a:pPr>
              <a:endParaRPr lang="en-US" sz="2200" b="1"/>
            </a:p>
          </p:txBody>
        </p:sp>
        <p:grpSp>
          <p:nvGrpSpPr>
            <p:cNvPr id="10" name="Group 106"/>
            <p:cNvGrpSpPr>
              <a:grpSpLocks/>
            </p:cNvGrpSpPr>
            <p:nvPr/>
          </p:nvGrpSpPr>
          <p:grpSpPr bwMode="auto">
            <a:xfrm>
              <a:off x="1632" y="1344"/>
              <a:ext cx="720" cy="1162"/>
              <a:chOff x="1632" y="1344"/>
              <a:chExt cx="634" cy="1162"/>
            </a:xfrm>
          </p:grpSpPr>
          <p:sp>
            <p:nvSpPr>
              <p:cNvPr id="2134123" name="Freeform 107"/>
              <p:cNvSpPr>
                <a:spLocks/>
              </p:cNvSpPr>
              <p:nvPr/>
            </p:nvSpPr>
            <p:spPr bwMode="auto">
              <a:xfrm>
                <a:off x="1632" y="1344"/>
                <a:ext cx="634" cy="271"/>
              </a:xfrm>
              <a:custGeom>
                <a:avLst/>
                <a:gdLst/>
                <a:ahLst/>
                <a:cxnLst>
                  <a:cxn ang="0">
                    <a:pos x="682" y="143"/>
                  </a:cxn>
                  <a:cxn ang="0">
                    <a:pos x="540" y="0"/>
                  </a:cxn>
                  <a:cxn ang="0">
                    <a:pos x="540" y="97"/>
                  </a:cxn>
                  <a:cxn ang="0">
                    <a:pos x="0" y="97"/>
                  </a:cxn>
                  <a:cxn ang="0">
                    <a:pos x="0" y="194"/>
                  </a:cxn>
                  <a:cxn ang="0">
                    <a:pos x="540" y="194"/>
                  </a:cxn>
                  <a:cxn ang="0">
                    <a:pos x="540" y="291"/>
                  </a:cxn>
                  <a:cxn ang="0">
                    <a:pos x="682" y="143"/>
                  </a:cxn>
                </a:cxnLst>
                <a:rect l="0" t="0" r="r" b="b"/>
                <a:pathLst>
                  <a:path w="682" h="291">
                    <a:moveTo>
                      <a:pt x="682" y="143"/>
                    </a:moveTo>
                    <a:lnTo>
                      <a:pt x="540" y="0"/>
                    </a:lnTo>
                    <a:lnTo>
                      <a:pt x="540" y="97"/>
                    </a:lnTo>
                    <a:lnTo>
                      <a:pt x="0" y="97"/>
                    </a:lnTo>
                    <a:lnTo>
                      <a:pt x="0" y="194"/>
                    </a:lnTo>
                    <a:lnTo>
                      <a:pt x="540" y="194"/>
                    </a:lnTo>
                    <a:lnTo>
                      <a:pt x="540" y="291"/>
                    </a:lnTo>
                    <a:lnTo>
                      <a:pt x="682" y="143"/>
                    </a:lnTo>
                    <a:close/>
                  </a:path>
                </a:pathLst>
              </a:custGeom>
              <a:solidFill>
                <a:srgbClr val="FFFFFF"/>
              </a:solidFill>
              <a:ln w="9525">
                <a:solidFill>
                  <a:srgbClr val="000000"/>
                </a:solidFill>
                <a:prstDash val="solid"/>
                <a:round/>
                <a:headEnd/>
                <a:tailEnd/>
              </a:ln>
            </p:spPr>
            <p:txBody>
              <a:bodyPr/>
              <a:lstStyle/>
              <a:p>
                <a:endParaRPr lang="en-US"/>
              </a:p>
            </p:txBody>
          </p:sp>
          <p:sp>
            <p:nvSpPr>
              <p:cNvPr id="2134124" name="Freeform 108"/>
              <p:cNvSpPr>
                <a:spLocks/>
              </p:cNvSpPr>
              <p:nvPr/>
            </p:nvSpPr>
            <p:spPr bwMode="auto">
              <a:xfrm>
                <a:off x="1632" y="1463"/>
                <a:ext cx="634" cy="265"/>
              </a:xfrm>
              <a:custGeom>
                <a:avLst/>
                <a:gdLst/>
                <a:ahLst/>
                <a:cxnLst>
                  <a:cxn ang="0">
                    <a:pos x="682" y="142"/>
                  </a:cxn>
                  <a:cxn ang="0">
                    <a:pos x="540" y="0"/>
                  </a:cxn>
                  <a:cxn ang="0">
                    <a:pos x="540" y="91"/>
                  </a:cxn>
                  <a:cxn ang="0">
                    <a:pos x="0" y="91"/>
                  </a:cxn>
                  <a:cxn ang="0">
                    <a:pos x="0" y="188"/>
                  </a:cxn>
                  <a:cxn ang="0">
                    <a:pos x="540" y="188"/>
                  </a:cxn>
                  <a:cxn ang="0">
                    <a:pos x="540" y="285"/>
                  </a:cxn>
                  <a:cxn ang="0">
                    <a:pos x="682" y="142"/>
                  </a:cxn>
                </a:cxnLst>
                <a:rect l="0" t="0" r="r" b="b"/>
                <a:pathLst>
                  <a:path w="682" h="285">
                    <a:moveTo>
                      <a:pt x="682" y="142"/>
                    </a:moveTo>
                    <a:lnTo>
                      <a:pt x="540" y="0"/>
                    </a:lnTo>
                    <a:lnTo>
                      <a:pt x="540" y="91"/>
                    </a:lnTo>
                    <a:lnTo>
                      <a:pt x="0" y="91"/>
                    </a:lnTo>
                    <a:lnTo>
                      <a:pt x="0" y="188"/>
                    </a:lnTo>
                    <a:lnTo>
                      <a:pt x="540" y="188"/>
                    </a:lnTo>
                    <a:lnTo>
                      <a:pt x="540" y="285"/>
                    </a:lnTo>
                    <a:lnTo>
                      <a:pt x="682" y="142"/>
                    </a:lnTo>
                    <a:close/>
                  </a:path>
                </a:pathLst>
              </a:custGeom>
              <a:solidFill>
                <a:srgbClr val="FFFFFF"/>
              </a:solidFill>
              <a:ln w="9525">
                <a:solidFill>
                  <a:srgbClr val="000000"/>
                </a:solidFill>
                <a:prstDash val="solid"/>
                <a:round/>
                <a:headEnd/>
                <a:tailEnd/>
              </a:ln>
            </p:spPr>
            <p:txBody>
              <a:bodyPr/>
              <a:lstStyle/>
              <a:p>
                <a:endParaRPr lang="en-US"/>
              </a:p>
            </p:txBody>
          </p:sp>
          <p:sp>
            <p:nvSpPr>
              <p:cNvPr id="2134125" name="Freeform 109"/>
              <p:cNvSpPr>
                <a:spLocks/>
              </p:cNvSpPr>
              <p:nvPr/>
            </p:nvSpPr>
            <p:spPr bwMode="auto">
              <a:xfrm>
                <a:off x="1632" y="2241"/>
                <a:ext cx="634" cy="265"/>
              </a:xfrm>
              <a:custGeom>
                <a:avLst/>
                <a:gdLst/>
                <a:ahLst/>
                <a:cxnLst>
                  <a:cxn ang="0">
                    <a:pos x="682" y="142"/>
                  </a:cxn>
                  <a:cxn ang="0">
                    <a:pos x="540" y="0"/>
                  </a:cxn>
                  <a:cxn ang="0">
                    <a:pos x="540" y="91"/>
                  </a:cxn>
                  <a:cxn ang="0">
                    <a:pos x="0" y="91"/>
                  </a:cxn>
                  <a:cxn ang="0">
                    <a:pos x="0" y="194"/>
                  </a:cxn>
                  <a:cxn ang="0">
                    <a:pos x="540" y="194"/>
                  </a:cxn>
                  <a:cxn ang="0">
                    <a:pos x="540" y="285"/>
                  </a:cxn>
                  <a:cxn ang="0">
                    <a:pos x="682" y="142"/>
                  </a:cxn>
                </a:cxnLst>
                <a:rect l="0" t="0" r="r" b="b"/>
                <a:pathLst>
                  <a:path w="682" h="285">
                    <a:moveTo>
                      <a:pt x="682" y="142"/>
                    </a:moveTo>
                    <a:lnTo>
                      <a:pt x="540" y="0"/>
                    </a:lnTo>
                    <a:lnTo>
                      <a:pt x="540" y="91"/>
                    </a:lnTo>
                    <a:lnTo>
                      <a:pt x="0" y="91"/>
                    </a:lnTo>
                    <a:lnTo>
                      <a:pt x="0" y="194"/>
                    </a:lnTo>
                    <a:lnTo>
                      <a:pt x="540" y="194"/>
                    </a:lnTo>
                    <a:lnTo>
                      <a:pt x="540" y="285"/>
                    </a:lnTo>
                    <a:lnTo>
                      <a:pt x="682" y="142"/>
                    </a:lnTo>
                    <a:close/>
                  </a:path>
                </a:pathLst>
              </a:custGeom>
              <a:solidFill>
                <a:srgbClr val="FFFFFF"/>
              </a:solidFill>
              <a:ln w="9525">
                <a:solidFill>
                  <a:srgbClr val="000000"/>
                </a:solidFill>
                <a:prstDash val="solid"/>
                <a:round/>
                <a:headEnd/>
                <a:tailEnd/>
              </a:ln>
            </p:spPr>
            <p:txBody>
              <a:bodyPr/>
              <a:lstStyle/>
              <a:p>
                <a:endParaRPr lang="en-US"/>
              </a:p>
            </p:txBody>
          </p:sp>
          <p:sp>
            <p:nvSpPr>
              <p:cNvPr id="2134126" name="Freeform 110"/>
              <p:cNvSpPr>
                <a:spLocks/>
              </p:cNvSpPr>
              <p:nvPr/>
            </p:nvSpPr>
            <p:spPr bwMode="auto">
              <a:xfrm>
                <a:off x="1632" y="1584"/>
                <a:ext cx="634" cy="270"/>
              </a:xfrm>
              <a:custGeom>
                <a:avLst/>
                <a:gdLst/>
                <a:ahLst/>
                <a:cxnLst>
                  <a:cxn ang="0">
                    <a:pos x="682" y="142"/>
                  </a:cxn>
                  <a:cxn ang="0">
                    <a:pos x="540" y="0"/>
                  </a:cxn>
                  <a:cxn ang="0">
                    <a:pos x="540" y="97"/>
                  </a:cxn>
                  <a:cxn ang="0">
                    <a:pos x="0" y="97"/>
                  </a:cxn>
                  <a:cxn ang="0">
                    <a:pos x="0" y="193"/>
                  </a:cxn>
                  <a:cxn ang="0">
                    <a:pos x="540" y="193"/>
                  </a:cxn>
                  <a:cxn ang="0">
                    <a:pos x="540" y="290"/>
                  </a:cxn>
                  <a:cxn ang="0">
                    <a:pos x="682" y="142"/>
                  </a:cxn>
                </a:cxnLst>
                <a:rect l="0" t="0" r="r" b="b"/>
                <a:pathLst>
                  <a:path w="682" h="290">
                    <a:moveTo>
                      <a:pt x="682" y="142"/>
                    </a:moveTo>
                    <a:lnTo>
                      <a:pt x="540" y="0"/>
                    </a:lnTo>
                    <a:lnTo>
                      <a:pt x="540" y="97"/>
                    </a:lnTo>
                    <a:lnTo>
                      <a:pt x="0" y="97"/>
                    </a:lnTo>
                    <a:lnTo>
                      <a:pt x="0" y="193"/>
                    </a:lnTo>
                    <a:lnTo>
                      <a:pt x="540" y="193"/>
                    </a:lnTo>
                    <a:lnTo>
                      <a:pt x="540" y="290"/>
                    </a:lnTo>
                    <a:lnTo>
                      <a:pt x="682" y="142"/>
                    </a:lnTo>
                    <a:close/>
                  </a:path>
                </a:pathLst>
              </a:custGeom>
              <a:solidFill>
                <a:srgbClr val="FFFFFF"/>
              </a:solidFill>
              <a:ln w="9525">
                <a:solidFill>
                  <a:srgbClr val="000000"/>
                </a:solidFill>
                <a:prstDash val="solid"/>
                <a:round/>
                <a:headEnd/>
                <a:tailEnd/>
              </a:ln>
            </p:spPr>
            <p:txBody>
              <a:bodyPr/>
              <a:lstStyle/>
              <a:p>
                <a:endParaRPr lang="en-US"/>
              </a:p>
            </p:txBody>
          </p:sp>
        </p:grpSp>
        <p:sp>
          <p:nvSpPr>
            <p:cNvPr id="2134127" name="Freeform 111"/>
            <p:cNvSpPr>
              <a:spLocks/>
            </p:cNvSpPr>
            <p:nvPr/>
          </p:nvSpPr>
          <p:spPr bwMode="auto">
            <a:xfrm>
              <a:off x="2736" y="1824"/>
              <a:ext cx="1104" cy="265"/>
            </a:xfrm>
            <a:custGeom>
              <a:avLst/>
              <a:gdLst/>
              <a:ahLst/>
              <a:cxnLst>
                <a:cxn ang="0">
                  <a:pos x="682" y="142"/>
                </a:cxn>
                <a:cxn ang="0">
                  <a:pos x="540" y="0"/>
                </a:cxn>
                <a:cxn ang="0">
                  <a:pos x="540" y="91"/>
                </a:cxn>
                <a:cxn ang="0">
                  <a:pos x="0" y="91"/>
                </a:cxn>
                <a:cxn ang="0">
                  <a:pos x="0" y="194"/>
                </a:cxn>
                <a:cxn ang="0">
                  <a:pos x="540" y="194"/>
                </a:cxn>
                <a:cxn ang="0">
                  <a:pos x="540" y="285"/>
                </a:cxn>
                <a:cxn ang="0">
                  <a:pos x="682" y="142"/>
                </a:cxn>
              </a:cxnLst>
              <a:rect l="0" t="0" r="r" b="b"/>
              <a:pathLst>
                <a:path w="682" h="285">
                  <a:moveTo>
                    <a:pt x="682" y="142"/>
                  </a:moveTo>
                  <a:lnTo>
                    <a:pt x="540" y="0"/>
                  </a:lnTo>
                  <a:lnTo>
                    <a:pt x="540" y="91"/>
                  </a:lnTo>
                  <a:lnTo>
                    <a:pt x="0" y="91"/>
                  </a:lnTo>
                  <a:lnTo>
                    <a:pt x="0" y="194"/>
                  </a:lnTo>
                  <a:lnTo>
                    <a:pt x="540" y="194"/>
                  </a:lnTo>
                  <a:lnTo>
                    <a:pt x="540" y="285"/>
                  </a:lnTo>
                  <a:lnTo>
                    <a:pt x="682" y="142"/>
                  </a:lnTo>
                  <a:close/>
                </a:path>
              </a:pathLst>
            </a:custGeom>
            <a:solidFill>
              <a:srgbClr val="FFFFFF"/>
            </a:solidFill>
            <a:ln w="9525">
              <a:solidFill>
                <a:srgbClr val="000000"/>
              </a:solidFill>
              <a:prstDash val="solid"/>
              <a:round/>
              <a:headEnd/>
              <a:tailEnd/>
            </a:ln>
          </p:spPr>
          <p:txBody>
            <a:bodyPr/>
            <a:lstStyle/>
            <a:p>
              <a:endParaRPr lang="en-US"/>
            </a:p>
          </p:txBody>
        </p:sp>
      </p:grpSp>
      <p:grpSp>
        <p:nvGrpSpPr>
          <p:cNvPr id="11" name="Group 112"/>
          <p:cNvGrpSpPr>
            <a:grpSpLocks/>
          </p:cNvGrpSpPr>
          <p:nvPr/>
        </p:nvGrpSpPr>
        <p:grpSpPr bwMode="auto">
          <a:xfrm>
            <a:off x="4343400" y="1647825"/>
            <a:ext cx="485775" cy="1676400"/>
            <a:chOff x="2736" y="1392"/>
            <a:chExt cx="306" cy="1056"/>
          </a:xfrm>
        </p:grpSpPr>
        <p:sp>
          <p:nvSpPr>
            <p:cNvPr id="2134129" name="AutoShape 113"/>
            <p:cNvSpPr>
              <a:spLocks noChangeArrowheads="1"/>
            </p:cNvSpPr>
            <p:nvPr/>
          </p:nvSpPr>
          <p:spPr bwMode="auto">
            <a:xfrm rot="16200000" flipH="1">
              <a:off x="2361" y="1767"/>
              <a:ext cx="1056" cy="306"/>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rgbClr val="FFFF00"/>
            </a:solidFill>
            <a:ln w="25400">
              <a:solidFill>
                <a:srgbClr val="FF0000"/>
              </a:solidFill>
              <a:miter lim="800000"/>
              <a:headEnd/>
              <a:tailEnd/>
            </a:ln>
            <a:effectLst/>
          </p:spPr>
          <p:txBody>
            <a:bodyPr anchor="ctr">
              <a:spAutoFit/>
            </a:bodyPr>
            <a:lstStyle/>
            <a:p>
              <a:endParaRPr lang="en-US"/>
            </a:p>
          </p:txBody>
        </p:sp>
        <p:sp>
          <p:nvSpPr>
            <p:cNvPr id="2134130" name="Rectangle 114"/>
            <p:cNvSpPr>
              <a:spLocks noChangeArrowheads="1"/>
            </p:cNvSpPr>
            <p:nvPr/>
          </p:nvSpPr>
          <p:spPr bwMode="auto">
            <a:xfrm rot="5400000">
              <a:off x="2520" y="1783"/>
              <a:ext cx="680" cy="231"/>
            </a:xfrm>
            <a:prstGeom prst="rect">
              <a:avLst/>
            </a:prstGeom>
            <a:noFill/>
            <a:ln w="31750">
              <a:noFill/>
              <a:miter lim="800000"/>
              <a:headEnd/>
              <a:tailEnd/>
            </a:ln>
            <a:effectLst/>
          </p:spPr>
          <p:txBody>
            <a:bodyPr wrap="none">
              <a:spAutoFit/>
            </a:bodyPr>
            <a:lstStyle/>
            <a:p>
              <a:pPr algn="l" eaLnBrk="1" hangingPunct="1">
                <a:lnSpc>
                  <a:spcPct val="100000"/>
                </a:lnSpc>
                <a:spcBef>
                  <a:spcPct val="0"/>
                </a:spcBef>
                <a:buClrTx/>
              </a:pPr>
              <a:r>
                <a:rPr lang="en-US" sz="1800" b="1">
                  <a:solidFill>
                    <a:srgbClr val="010000"/>
                  </a:solidFill>
                  <a:cs typeface="Times New Roman" pitchFamily="18" charset="0"/>
                </a:rPr>
                <a:t>2X TDM</a:t>
              </a:r>
              <a:r>
                <a:rPr lang="en-US" sz="1600" b="1">
                  <a:solidFill>
                    <a:srgbClr val="FF0000"/>
                  </a:solidFill>
                  <a:cs typeface="Times New Roman" pitchFamily="18" charset="0"/>
                </a:rPr>
                <a:t> </a:t>
              </a:r>
            </a:p>
          </p:txBody>
        </p:sp>
      </p:grpSp>
      <p:sp>
        <p:nvSpPr>
          <p:cNvPr id="2134131" name="Text Box 115"/>
          <p:cNvSpPr txBox="1">
            <a:spLocks noChangeArrowheads="1"/>
          </p:cNvSpPr>
          <p:nvPr/>
        </p:nvSpPr>
        <p:spPr bwMode="auto">
          <a:xfrm>
            <a:off x="3276600" y="5486400"/>
            <a:ext cx="2084388" cy="473075"/>
          </a:xfrm>
          <a:prstGeom prst="rect">
            <a:avLst/>
          </a:prstGeom>
          <a:solidFill>
            <a:srgbClr val="FFFF00"/>
          </a:solidFill>
          <a:ln w="9525">
            <a:solidFill>
              <a:schemeClr val="tx1"/>
            </a:solidFill>
            <a:miter lim="800000"/>
            <a:headEnd/>
            <a:tailEnd/>
          </a:ln>
          <a:effectLst/>
        </p:spPr>
        <p:txBody>
          <a:bodyPr lIns="0" tIns="0" rIns="0" bIns="0">
            <a:spAutoFit/>
          </a:bodyPr>
          <a:lstStyle/>
          <a:p>
            <a:pPr algn="ctr">
              <a:lnSpc>
                <a:spcPct val="95000"/>
              </a:lnSpc>
              <a:spcBef>
                <a:spcPct val="50000"/>
              </a:spcBef>
              <a:spcAft>
                <a:spcPct val="50000"/>
              </a:spcAft>
              <a:buClrTx/>
            </a:pPr>
            <a:r>
              <a:rPr lang="en-US" sz="1600" b="1"/>
              <a:t>Change input bank selection via JTAG</a:t>
            </a:r>
          </a:p>
        </p:txBody>
      </p:sp>
      <p:sp>
        <p:nvSpPr>
          <p:cNvPr id="2134133" name="Text Box 117"/>
          <p:cNvSpPr txBox="1">
            <a:spLocks noChangeArrowheads="1"/>
          </p:cNvSpPr>
          <p:nvPr/>
        </p:nvSpPr>
        <p:spPr bwMode="auto">
          <a:xfrm>
            <a:off x="5105400" y="2819400"/>
            <a:ext cx="1066800" cy="704850"/>
          </a:xfrm>
          <a:prstGeom prst="rect">
            <a:avLst/>
          </a:prstGeom>
          <a:solidFill>
            <a:srgbClr val="FFFF00"/>
          </a:solidFill>
          <a:ln w="9525">
            <a:solidFill>
              <a:schemeClr val="tx1"/>
            </a:solidFill>
            <a:miter lim="800000"/>
            <a:headEnd/>
            <a:tailEnd/>
          </a:ln>
          <a:effectLst/>
        </p:spPr>
        <p:txBody>
          <a:bodyPr lIns="0" tIns="0" rIns="0" bIns="0">
            <a:spAutoFit/>
          </a:bodyPr>
          <a:lstStyle/>
          <a:p>
            <a:pPr algn="ctr">
              <a:lnSpc>
                <a:spcPct val="95000"/>
              </a:lnSpc>
              <a:spcBef>
                <a:spcPct val="50000"/>
              </a:spcBef>
              <a:spcAft>
                <a:spcPct val="50000"/>
              </a:spcAft>
              <a:buClrTx/>
            </a:pPr>
            <a:r>
              <a:rPr lang="en-US" sz="1600" b="1" dirty="0"/>
              <a:t>Output to FPGA pins for debug</a:t>
            </a:r>
          </a:p>
        </p:txBody>
      </p:sp>
      <p:sp>
        <p:nvSpPr>
          <p:cNvPr id="2134134" name="Text Box 118"/>
          <p:cNvSpPr txBox="1">
            <a:spLocks noChangeArrowheads="1"/>
          </p:cNvSpPr>
          <p:nvPr/>
        </p:nvSpPr>
        <p:spPr bwMode="auto">
          <a:xfrm>
            <a:off x="304800" y="1142984"/>
            <a:ext cx="2133600" cy="3945696"/>
          </a:xfrm>
          <a:prstGeom prst="rect">
            <a:avLst/>
          </a:prstGeom>
          <a:solidFill>
            <a:srgbClr val="FFFF00"/>
          </a:solidFill>
          <a:ln w="9525">
            <a:solidFill>
              <a:schemeClr val="tx1"/>
            </a:solidFill>
            <a:miter lim="800000"/>
            <a:headEnd/>
            <a:tailEnd/>
          </a:ln>
          <a:effectLst/>
        </p:spPr>
        <p:txBody>
          <a:bodyPr wrap="square" lIns="91440" tIns="91440" rIns="0" bIns="0">
            <a:spAutoFit/>
          </a:bodyPr>
          <a:lstStyle/>
          <a:p>
            <a:pPr marL="173038" indent="-173038" algn="l">
              <a:lnSpc>
                <a:spcPct val="80000"/>
              </a:lnSpc>
              <a:buClrTx/>
              <a:buFontTx/>
              <a:buChar char="•"/>
            </a:pPr>
            <a:r>
              <a:rPr lang="en-US" sz="1600" b="1" dirty="0"/>
              <a:t>2, 4, 8, 16, or 32 input banks</a:t>
            </a:r>
            <a:br>
              <a:rPr lang="en-US" sz="1600" b="1" dirty="0"/>
            </a:br>
            <a:endParaRPr lang="en-US" sz="1600" b="1" dirty="0"/>
          </a:p>
          <a:p>
            <a:pPr marL="173038" indent="-173038" algn="l">
              <a:lnSpc>
                <a:spcPct val="80000"/>
              </a:lnSpc>
              <a:spcBef>
                <a:spcPct val="0"/>
              </a:spcBef>
              <a:buClrTx/>
              <a:buFontTx/>
              <a:buChar char="•"/>
            </a:pPr>
            <a:r>
              <a:rPr lang="en-US" sz="1600" b="1" dirty="0"/>
              <a:t>All banks have identical width (4 to 128 signals wide)</a:t>
            </a:r>
          </a:p>
          <a:p>
            <a:pPr marL="173038" indent="-173038" algn="l">
              <a:lnSpc>
                <a:spcPct val="80000"/>
              </a:lnSpc>
              <a:spcBef>
                <a:spcPct val="0"/>
              </a:spcBef>
              <a:buClrTx/>
              <a:buFontTx/>
              <a:buChar char="•"/>
            </a:pPr>
            <a:endParaRPr lang="en-US" sz="1600" b="1" dirty="0"/>
          </a:p>
          <a:p>
            <a:pPr marL="173038" indent="-173038" algn="l">
              <a:lnSpc>
                <a:spcPct val="80000"/>
              </a:lnSpc>
              <a:spcBef>
                <a:spcPct val="0"/>
              </a:spcBef>
              <a:buClrTx/>
              <a:buFontTx/>
              <a:buChar char="•"/>
            </a:pPr>
            <a:r>
              <a:rPr lang="en-US" sz="1600" b="1" dirty="0"/>
              <a:t>Bank width determined by # of pins - each pin corresponds to 1 signal per bank</a:t>
            </a:r>
          </a:p>
          <a:p>
            <a:pPr marL="173038" indent="-173038" algn="l">
              <a:lnSpc>
                <a:spcPct val="95000"/>
              </a:lnSpc>
              <a:spcBef>
                <a:spcPct val="50000"/>
              </a:spcBef>
              <a:spcAft>
                <a:spcPct val="50000"/>
              </a:spcAft>
              <a:buClrTx/>
              <a:buFontTx/>
              <a:buChar char="•"/>
            </a:pPr>
            <a:r>
              <a:rPr lang="en-US" sz="1600" b="1" dirty="0"/>
              <a:t>Using optional 2X TDM in state mode each pin corresponds to 2 signals per bank</a:t>
            </a:r>
          </a:p>
        </p:txBody>
      </p:sp>
      <p:sp>
        <p:nvSpPr>
          <p:cNvPr id="2134135" name="Text Box 119"/>
          <p:cNvSpPr txBox="1">
            <a:spLocks noChangeArrowheads="1"/>
          </p:cNvSpPr>
          <p:nvPr/>
        </p:nvSpPr>
        <p:spPr bwMode="auto">
          <a:xfrm>
            <a:off x="5162385" y="2490746"/>
            <a:ext cx="564257" cy="184666"/>
          </a:xfrm>
          <a:prstGeom prst="rect">
            <a:avLst/>
          </a:prstGeom>
          <a:noFill/>
          <a:ln w="9525">
            <a:noFill/>
            <a:miter lim="800000"/>
            <a:headEnd/>
            <a:tailEnd/>
          </a:ln>
          <a:effectLst/>
        </p:spPr>
        <p:txBody>
          <a:bodyPr wrap="none" lIns="0" tIns="0" rIns="0" bIns="0">
            <a:spAutoFit/>
          </a:bodyPr>
          <a:lstStyle/>
          <a:p>
            <a:r>
              <a:rPr lang="en-US" sz="1200" dirty="0">
                <a:latin typeface="Arial Black" pitchFamily="34" charset="0"/>
              </a:rPr>
              <a:t>4 - 128</a:t>
            </a:r>
          </a:p>
        </p:txBody>
      </p:sp>
      <p:sp>
        <p:nvSpPr>
          <p:cNvPr id="2134136" name="Text Box 120"/>
          <p:cNvSpPr txBox="1">
            <a:spLocks noChangeArrowheads="1"/>
          </p:cNvSpPr>
          <p:nvPr/>
        </p:nvSpPr>
        <p:spPr bwMode="auto">
          <a:xfrm>
            <a:off x="2667000" y="1752600"/>
            <a:ext cx="564257" cy="184666"/>
          </a:xfrm>
          <a:prstGeom prst="rect">
            <a:avLst/>
          </a:prstGeom>
          <a:noFill/>
          <a:ln w="9525">
            <a:noFill/>
            <a:miter lim="800000"/>
            <a:headEnd/>
            <a:tailEnd/>
          </a:ln>
          <a:effectLst/>
        </p:spPr>
        <p:txBody>
          <a:bodyPr wrap="none" lIns="0" tIns="0" rIns="0" bIns="0">
            <a:spAutoFit/>
          </a:bodyPr>
          <a:lstStyle/>
          <a:p>
            <a:r>
              <a:rPr lang="en-US" sz="1200">
                <a:latin typeface="Arial Black" pitchFamily="34" charset="0"/>
              </a:rPr>
              <a:t>4 - 128</a:t>
            </a:r>
          </a:p>
        </p:txBody>
      </p:sp>
      <p:sp>
        <p:nvSpPr>
          <p:cNvPr id="2134137" name="Text Box 121"/>
          <p:cNvSpPr txBox="1">
            <a:spLocks noChangeArrowheads="1"/>
          </p:cNvSpPr>
          <p:nvPr/>
        </p:nvSpPr>
        <p:spPr bwMode="auto">
          <a:xfrm>
            <a:off x="2667000" y="1933575"/>
            <a:ext cx="720256" cy="184666"/>
          </a:xfrm>
          <a:prstGeom prst="rect">
            <a:avLst/>
          </a:prstGeom>
          <a:noFill/>
          <a:ln w="9525">
            <a:noFill/>
            <a:miter lim="800000"/>
            <a:headEnd/>
            <a:tailEnd/>
          </a:ln>
          <a:effectLst/>
        </p:spPr>
        <p:txBody>
          <a:bodyPr wrap="square" lIns="0" tIns="0" rIns="0" bIns="0">
            <a:spAutoFit/>
          </a:bodyPr>
          <a:lstStyle/>
          <a:p>
            <a:r>
              <a:rPr lang="en-US" sz="1200" dirty="0">
                <a:latin typeface="Arial Black" pitchFamily="34" charset="0"/>
              </a:rPr>
              <a:t>4 - 128</a:t>
            </a:r>
          </a:p>
        </p:txBody>
      </p:sp>
      <p:sp>
        <p:nvSpPr>
          <p:cNvPr id="2134138" name="Text Box 122"/>
          <p:cNvSpPr txBox="1">
            <a:spLocks noChangeArrowheads="1"/>
          </p:cNvSpPr>
          <p:nvPr/>
        </p:nvSpPr>
        <p:spPr bwMode="auto">
          <a:xfrm>
            <a:off x="2640795" y="2098074"/>
            <a:ext cx="564257" cy="184666"/>
          </a:xfrm>
          <a:prstGeom prst="rect">
            <a:avLst/>
          </a:prstGeom>
          <a:noFill/>
          <a:ln w="9525">
            <a:noFill/>
            <a:miter lim="800000"/>
            <a:headEnd/>
            <a:tailEnd/>
          </a:ln>
          <a:effectLst/>
        </p:spPr>
        <p:txBody>
          <a:bodyPr wrap="none" lIns="0" tIns="0" rIns="0" bIns="0">
            <a:spAutoFit/>
          </a:bodyPr>
          <a:lstStyle/>
          <a:p>
            <a:r>
              <a:rPr lang="en-US" sz="1200" dirty="0">
                <a:latin typeface="Arial Black" pitchFamily="34" charset="0"/>
              </a:rPr>
              <a:t>4 - 128</a:t>
            </a:r>
          </a:p>
        </p:txBody>
      </p:sp>
      <p:sp>
        <p:nvSpPr>
          <p:cNvPr id="2134139" name="Text Box 123"/>
          <p:cNvSpPr txBox="1">
            <a:spLocks noChangeArrowheads="1"/>
          </p:cNvSpPr>
          <p:nvPr/>
        </p:nvSpPr>
        <p:spPr bwMode="auto">
          <a:xfrm>
            <a:off x="2674951" y="3151118"/>
            <a:ext cx="564257" cy="184666"/>
          </a:xfrm>
          <a:prstGeom prst="rect">
            <a:avLst/>
          </a:prstGeom>
          <a:noFill/>
          <a:ln w="9525">
            <a:noFill/>
            <a:miter lim="800000"/>
            <a:headEnd/>
            <a:tailEnd/>
          </a:ln>
          <a:effectLst/>
        </p:spPr>
        <p:txBody>
          <a:bodyPr wrap="none" lIns="0" tIns="0" rIns="0" bIns="0">
            <a:spAutoFit/>
          </a:bodyPr>
          <a:lstStyle/>
          <a:p>
            <a:r>
              <a:rPr lang="en-US" sz="1200" dirty="0">
                <a:latin typeface="Arial Black" pitchFamily="34" charset="0"/>
              </a:rPr>
              <a:t>4 - 128</a:t>
            </a:r>
          </a:p>
        </p:txBody>
      </p:sp>
      <p:sp>
        <p:nvSpPr>
          <p:cNvPr id="2134141" name="Line 125"/>
          <p:cNvSpPr>
            <a:spLocks noChangeShapeType="1"/>
          </p:cNvSpPr>
          <p:nvPr/>
        </p:nvSpPr>
        <p:spPr bwMode="auto">
          <a:xfrm flipV="1">
            <a:off x="4229100" y="4953000"/>
            <a:ext cx="0" cy="457200"/>
          </a:xfrm>
          <a:prstGeom prst="line">
            <a:avLst/>
          </a:prstGeom>
          <a:noFill/>
          <a:ln w="9525">
            <a:solidFill>
              <a:schemeClr val="tx1"/>
            </a:solidFill>
            <a:round/>
            <a:headEnd/>
            <a:tailEnd type="triangle" w="med" len="med"/>
          </a:ln>
          <a:effectLst/>
        </p:spPr>
        <p:txBody>
          <a:bodyPr lIns="0" tIns="0" rIns="0" bIns="0"/>
          <a:lstStyle/>
          <a:p>
            <a:endParaRPr lang="en-US" sz="1200"/>
          </a:p>
        </p:txBody>
      </p:sp>
      <p:grpSp>
        <p:nvGrpSpPr>
          <p:cNvPr id="12" name="Group 137"/>
          <p:cNvGrpSpPr>
            <a:grpSpLocks/>
          </p:cNvGrpSpPr>
          <p:nvPr/>
        </p:nvGrpSpPr>
        <p:grpSpPr bwMode="auto">
          <a:xfrm>
            <a:off x="5638800" y="1295400"/>
            <a:ext cx="3263900" cy="3990975"/>
            <a:chOff x="3552" y="816"/>
            <a:chExt cx="2056" cy="2514"/>
          </a:xfrm>
        </p:grpSpPr>
        <p:sp>
          <p:nvSpPr>
            <p:cNvPr id="2134142" name="Text Box 126"/>
            <p:cNvSpPr txBox="1">
              <a:spLocks noChangeArrowheads="1"/>
            </p:cNvSpPr>
            <p:nvPr/>
          </p:nvSpPr>
          <p:spPr bwMode="auto">
            <a:xfrm>
              <a:off x="3552" y="816"/>
              <a:ext cx="2056" cy="156"/>
            </a:xfrm>
            <a:prstGeom prst="rect">
              <a:avLst/>
            </a:prstGeom>
            <a:noFill/>
            <a:ln w="9525">
              <a:noFill/>
              <a:miter lim="800000"/>
              <a:headEnd/>
              <a:tailEnd/>
            </a:ln>
            <a:effectLst/>
          </p:spPr>
          <p:txBody>
            <a:bodyPr wrap="none" lIns="0" tIns="0" rIns="0" bIns="0">
              <a:spAutoFit/>
            </a:bodyPr>
            <a:lstStyle/>
            <a:p>
              <a:r>
                <a:rPr lang="en-US" sz="1800">
                  <a:latin typeface="Arial Black" pitchFamily="34" charset="0"/>
                </a:rPr>
                <a:t> Improved Signal Visibility</a:t>
              </a:r>
            </a:p>
          </p:txBody>
        </p:sp>
        <p:grpSp>
          <p:nvGrpSpPr>
            <p:cNvPr id="13" name="Group 136"/>
            <p:cNvGrpSpPr>
              <a:grpSpLocks/>
            </p:cNvGrpSpPr>
            <p:nvPr/>
          </p:nvGrpSpPr>
          <p:grpSpPr bwMode="auto">
            <a:xfrm>
              <a:off x="4032" y="1248"/>
              <a:ext cx="1356" cy="2082"/>
              <a:chOff x="4032" y="1248"/>
              <a:chExt cx="1356" cy="2082"/>
            </a:xfrm>
          </p:grpSpPr>
          <p:graphicFrame>
            <p:nvGraphicFramePr>
              <p:cNvPr id="2134150" name="Object 134"/>
              <p:cNvGraphicFramePr>
                <a:graphicFrameLocks noChangeAspect="1"/>
              </p:cNvGraphicFramePr>
              <p:nvPr/>
            </p:nvGraphicFramePr>
            <p:xfrm>
              <a:off x="4032" y="1248"/>
              <a:ext cx="1350" cy="2082"/>
            </p:xfrm>
            <a:graphic>
              <a:graphicData uri="http://schemas.openxmlformats.org/presentationml/2006/ole">
                <p:oleObj spid="_x0000_s393218" name="Worksheet" r:id="rId4" imgW="2025000" imgH="2927880" progId="Excel.Sheet.8">
                  <p:embed/>
                </p:oleObj>
              </a:graphicData>
            </a:graphic>
          </p:graphicFrame>
          <p:sp>
            <p:nvSpPr>
              <p:cNvPr id="2134151" name="Text Box 135"/>
              <p:cNvSpPr txBox="1">
                <a:spLocks noChangeArrowheads="1"/>
              </p:cNvSpPr>
              <p:nvPr/>
            </p:nvSpPr>
            <p:spPr bwMode="auto">
              <a:xfrm>
                <a:off x="4032" y="2730"/>
                <a:ext cx="1356" cy="417"/>
              </a:xfrm>
              <a:prstGeom prst="rect">
                <a:avLst/>
              </a:prstGeom>
              <a:noFill/>
              <a:ln w="9525">
                <a:noFill/>
                <a:miter lim="800000"/>
                <a:headEnd/>
                <a:tailEnd/>
              </a:ln>
              <a:effectLst/>
            </p:spPr>
            <p:txBody>
              <a:bodyPr lIns="0" tIns="0" rIns="0" bIns="0">
                <a:spAutoFit/>
              </a:bodyPr>
              <a:lstStyle/>
              <a:p>
                <a:r>
                  <a:rPr lang="en-US" sz="1400">
                    <a:latin typeface="Arial Black" pitchFamily="34" charset="0"/>
                  </a:rPr>
                  <a:t>.</a:t>
                </a:r>
              </a:p>
              <a:p>
                <a:r>
                  <a:rPr lang="en-US" sz="1400">
                    <a:latin typeface="Arial Black" pitchFamily="34" charset="0"/>
                  </a:rPr>
                  <a:t>.</a:t>
                </a:r>
              </a:p>
              <a:p>
                <a:r>
                  <a:rPr lang="en-US" sz="1400">
                    <a:latin typeface="Arial Black" pitchFamily="34" charset="0"/>
                  </a:rPr>
                  <a: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10"/>
          </p:nvPr>
        </p:nvSpPr>
        <p:spPr/>
        <p:txBody>
          <a:bodyPr/>
          <a:lstStyle/>
          <a:p>
            <a:r>
              <a:rPr lang="en-US" altLang="en-US"/>
              <a:t>Page </a:t>
            </a:r>
            <a:fld id="{CAE3E0DA-62FC-47BB-BF98-2C4102BDCFCD}" type="slidenum">
              <a:rPr lang="en-US" altLang="en-US"/>
              <a:pPr/>
              <a:t>18</a:t>
            </a:fld>
            <a:endParaRPr lang="en-US" altLang="en-US"/>
          </a:p>
        </p:txBody>
      </p:sp>
      <p:sp>
        <p:nvSpPr>
          <p:cNvPr id="2333698" name="Rectangle 2"/>
          <p:cNvSpPr>
            <a:spLocks noGrp="1" noChangeArrowheads="1"/>
          </p:cNvSpPr>
          <p:nvPr>
            <p:ph type="title"/>
          </p:nvPr>
        </p:nvSpPr>
        <p:spPr>
          <a:xfrm>
            <a:off x="285720" y="285728"/>
            <a:ext cx="7924800" cy="914400"/>
          </a:xfrm>
        </p:spPr>
        <p:txBody>
          <a:bodyPr/>
          <a:lstStyle/>
          <a:p>
            <a:r>
              <a:rPr lang="en-US" dirty="0"/>
              <a:t>FPGA Signal Name Import</a:t>
            </a:r>
          </a:p>
        </p:txBody>
      </p:sp>
      <p:grpSp>
        <p:nvGrpSpPr>
          <p:cNvPr id="2" name="Group 3"/>
          <p:cNvGrpSpPr>
            <a:grpSpLocks/>
          </p:cNvGrpSpPr>
          <p:nvPr/>
        </p:nvGrpSpPr>
        <p:grpSpPr bwMode="auto">
          <a:xfrm>
            <a:off x="396875" y="3886200"/>
            <a:ext cx="1736725" cy="1335088"/>
            <a:chOff x="250" y="2448"/>
            <a:chExt cx="1094" cy="841"/>
          </a:xfrm>
        </p:grpSpPr>
        <p:sp>
          <p:nvSpPr>
            <p:cNvPr id="2333700" name="Line 4"/>
            <p:cNvSpPr>
              <a:spLocks noChangeShapeType="1"/>
            </p:cNvSpPr>
            <p:nvPr/>
          </p:nvSpPr>
          <p:spPr bwMode="auto">
            <a:xfrm flipV="1">
              <a:off x="982" y="2448"/>
              <a:ext cx="336" cy="192"/>
            </a:xfrm>
            <a:prstGeom prst="line">
              <a:avLst/>
            </a:prstGeom>
            <a:noFill/>
            <a:ln w="9525">
              <a:solidFill>
                <a:schemeClr val="tx1"/>
              </a:solidFill>
              <a:round/>
              <a:headEnd/>
              <a:tailEnd type="triangle" w="med" len="med"/>
            </a:ln>
            <a:effectLst/>
          </p:spPr>
          <p:txBody>
            <a:bodyPr lIns="0" tIns="0" rIns="0" bIns="0"/>
            <a:lstStyle/>
            <a:p>
              <a:endParaRPr lang="en-US"/>
            </a:p>
          </p:txBody>
        </p:sp>
        <p:sp>
          <p:nvSpPr>
            <p:cNvPr id="2333701" name="Text Box 5"/>
            <p:cNvSpPr txBox="1">
              <a:spLocks noChangeArrowheads="1"/>
            </p:cNvSpPr>
            <p:nvPr/>
          </p:nvSpPr>
          <p:spPr bwMode="auto">
            <a:xfrm>
              <a:off x="250" y="2640"/>
              <a:ext cx="1094" cy="649"/>
            </a:xfrm>
            <a:prstGeom prst="rect">
              <a:avLst/>
            </a:prstGeom>
            <a:noFill/>
            <a:ln w="9525">
              <a:noFill/>
              <a:miter lim="800000"/>
              <a:headEnd/>
              <a:tailEnd/>
            </a:ln>
            <a:effectLst/>
          </p:spPr>
          <p:txBody>
            <a:bodyPr wrap="none" lIns="0" tIns="0" rIns="0" bIns="0">
              <a:spAutoFit/>
            </a:bodyPr>
            <a:lstStyle/>
            <a:p>
              <a:r>
                <a:rPr lang="en-US" sz="1600"/>
                <a:t>New internal FPGA</a:t>
              </a:r>
            </a:p>
            <a:p>
              <a:r>
                <a:rPr lang="en-US" sz="1600"/>
                <a:t>probe points </a:t>
              </a:r>
            </a:p>
            <a:p>
              <a:r>
                <a:rPr lang="en-US" sz="1600"/>
                <a:t>&amp; associated</a:t>
              </a:r>
            </a:p>
            <a:p>
              <a:r>
                <a:rPr lang="en-US" sz="1600"/>
                <a:t>signal names</a:t>
              </a:r>
            </a:p>
          </p:txBody>
        </p:sp>
      </p:grpSp>
      <p:grpSp>
        <p:nvGrpSpPr>
          <p:cNvPr id="3" name="Group 6"/>
          <p:cNvGrpSpPr>
            <a:grpSpLocks/>
          </p:cNvGrpSpPr>
          <p:nvPr/>
        </p:nvGrpSpPr>
        <p:grpSpPr bwMode="auto">
          <a:xfrm>
            <a:off x="449263" y="1752600"/>
            <a:ext cx="1608137" cy="990600"/>
            <a:chOff x="187" y="1200"/>
            <a:chExt cx="1013" cy="624"/>
          </a:xfrm>
        </p:grpSpPr>
        <p:sp>
          <p:nvSpPr>
            <p:cNvPr id="2333703" name="Text Box 7"/>
            <p:cNvSpPr txBox="1">
              <a:spLocks noChangeArrowheads="1"/>
            </p:cNvSpPr>
            <p:nvPr/>
          </p:nvSpPr>
          <p:spPr bwMode="auto">
            <a:xfrm>
              <a:off x="187" y="1200"/>
              <a:ext cx="917" cy="479"/>
            </a:xfrm>
            <a:prstGeom prst="rect">
              <a:avLst/>
            </a:prstGeom>
            <a:noFill/>
            <a:ln w="9525">
              <a:noFill/>
              <a:miter lim="800000"/>
              <a:headEnd/>
              <a:tailEnd/>
            </a:ln>
            <a:effectLst/>
          </p:spPr>
          <p:txBody>
            <a:bodyPr wrap="none" lIns="0" tIns="0" rIns="0" bIns="0">
              <a:spAutoFit/>
            </a:bodyPr>
            <a:lstStyle/>
            <a:p>
              <a:r>
                <a:rPr lang="en-US" sz="1600"/>
                <a:t>Time correlation</a:t>
              </a:r>
            </a:p>
            <a:p>
              <a:r>
                <a:rPr lang="en-US" sz="1600"/>
                <a:t>with external</a:t>
              </a:r>
            </a:p>
            <a:p>
              <a:r>
                <a:rPr lang="en-US" sz="1600"/>
                <a:t>events</a:t>
              </a:r>
            </a:p>
          </p:txBody>
        </p:sp>
        <p:sp>
          <p:nvSpPr>
            <p:cNvPr id="2333704" name="Line 8"/>
            <p:cNvSpPr>
              <a:spLocks noChangeShapeType="1"/>
            </p:cNvSpPr>
            <p:nvPr/>
          </p:nvSpPr>
          <p:spPr bwMode="auto">
            <a:xfrm>
              <a:off x="864" y="1632"/>
              <a:ext cx="336" cy="192"/>
            </a:xfrm>
            <a:prstGeom prst="line">
              <a:avLst/>
            </a:prstGeom>
            <a:noFill/>
            <a:ln w="9525">
              <a:solidFill>
                <a:schemeClr val="tx1"/>
              </a:solidFill>
              <a:round/>
              <a:headEnd/>
              <a:tailEnd type="triangle" w="med" len="med"/>
            </a:ln>
            <a:effectLst/>
          </p:spPr>
          <p:txBody>
            <a:bodyPr lIns="0" tIns="0" rIns="0" bIns="0"/>
            <a:lstStyle/>
            <a:p>
              <a:endParaRPr lang="en-US"/>
            </a:p>
          </p:txBody>
        </p:sp>
      </p:grpSp>
      <p:pic>
        <p:nvPicPr>
          <p:cNvPr id="2333705" name="Picture 9"/>
          <p:cNvPicPr>
            <a:picLocks noChangeAspect="1" noChangeArrowheads="1"/>
          </p:cNvPicPr>
          <p:nvPr/>
        </p:nvPicPr>
        <p:blipFill>
          <a:blip r:embed="rId3" cstate="screen"/>
          <a:srcRect/>
          <a:stretch>
            <a:fillRect/>
          </a:stretch>
        </p:blipFill>
        <p:spPr bwMode="auto">
          <a:xfrm>
            <a:off x="2209800" y="1330325"/>
            <a:ext cx="6477000" cy="47069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0"/>
          </p:nvPr>
        </p:nvSpPr>
        <p:spPr>
          <a:noFill/>
        </p:spPr>
        <p:txBody>
          <a:bodyPr/>
          <a:lstStyle/>
          <a:p>
            <a:r>
              <a:rPr lang="en-US"/>
              <a:t>What’s New In ChipScope Pro?</a:t>
            </a:r>
          </a:p>
          <a:p>
            <a:endParaRPr lang="en-US"/>
          </a:p>
        </p:txBody>
      </p:sp>
      <p:sp>
        <p:nvSpPr>
          <p:cNvPr id="16387" name="Date Placeholder 3"/>
          <p:cNvSpPr>
            <a:spLocks noGrp="1"/>
          </p:cNvSpPr>
          <p:nvPr>
            <p:ph type="dt" sz="quarter" idx="11"/>
          </p:nvPr>
        </p:nvSpPr>
        <p:spPr>
          <a:noFill/>
        </p:spPr>
        <p:txBody>
          <a:bodyPr/>
          <a:lstStyle/>
          <a:p>
            <a:r>
              <a:rPr lang="en-US"/>
              <a:t>January 30, 2007</a:t>
            </a:r>
          </a:p>
        </p:txBody>
      </p:sp>
      <p:pic>
        <p:nvPicPr>
          <p:cNvPr id="16388" name="Picture 2" descr="renamed banks"/>
          <p:cNvPicPr>
            <a:picLocks noChangeAspect="1" noChangeArrowheads="1"/>
          </p:cNvPicPr>
          <p:nvPr/>
        </p:nvPicPr>
        <p:blipFill>
          <a:blip r:embed="rId3" cstate="screen"/>
          <a:srcRect/>
          <a:stretch>
            <a:fillRect/>
          </a:stretch>
        </p:blipFill>
        <p:spPr bwMode="auto">
          <a:xfrm>
            <a:off x="1125538" y="1582738"/>
            <a:ext cx="7262812" cy="4022725"/>
          </a:xfrm>
          <a:prstGeom prst="rect">
            <a:avLst/>
          </a:prstGeom>
          <a:noFill/>
          <a:ln w="9525">
            <a:noFill/>
            <a:miter lim="800000"/>
            <a:headEnd/>
            <a:tailEnd/>
          </a:ln>
        </p:spPr>
      </p:pic>
      <p:sp>
        <p:nvSpPr>
          <p:cNvPr id="16389" name="Rectangle 3"/>
          <p:cNvSpPr>
            <a:spLocks noGrp="1" noChangeArrowheads="1"/>
          </p:cNvSpPr>
          <p:nvPr>
            <p:ph type="title"/>
          </p:nvPr>
        </p:nvSpPr>
        <p:spPr>
          <a:xfrm>
            <a:off x="228600" y="76200"/>
            <a:ext cx="8610600" cy="990600"/>
          </a:xfrm>
        </p:spPr>
        <p:txBody>
          <a:bodyPr/>
          <a:lstStyle/>
          <a:p>
            <a:r>
              <a:rPr lang="en-US" smtClean="0"/>
              <a:t>Device, Core, &amp; Bank Naming</a:t>
            </a:r>
          </a:p>
        </p:txBody>
      </p:sp>
      <p:sp>
        <p:nvSpPr>
          <p:cNvPr id="16390" name="Line 4"/>
          <p:cNvSpPr>
            <a:spLocks noChangeShapeType="1"/>
          </p:cNvSpPr>
          <p:nvPr/>
        </p:nvSpPr>
        <p:spPr bwMode="auto">
          <a:xfrm>
            <a:off x="261938" y="2903538"/>
            <a:ext cx="782637" cy="0"/>
          </a:xfrm>
          <a:prstGeom prst="line">
            <a:avLst/>
          </a:prstGeom>
          <a:noFill/>
          <a:ln w="12700">
            <a:solidFill>
              <a:schemeClr val="bg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r>
              <a:rPr lang="en-US"/>
              <a:t>Page </a:t>
            </a:r>
            <a:fld id="{CE36DB94-E9BE-4C6D-A549-FC74F9F6D8E7}" type="slidenum">
              <a:rPr lang="en-US"/>
              <a:pPr/>
              <a:t>2</a:t>
            </a:fld>
            <a:endParaRPr lang="en-US"/>
          </a:p>
        </p:txBody>
      </p:sp>
      <p:sp>
        <p:nvSpPr>
          <p:cNvPr id="363527" name="Rectangle 7"/>
          <p:cNvSpPr>
            <a:spLocks noGrp="1" noChangeArrowheads="1"/>
          </p:cNvSpPr>
          <p:nvPr>
            <p:ph type="title"/>
          </p:nvPr>
        </p:nvSpPr>
        <p:spPr>
          <a:xfrm>
            <a:off x="268288" y="166688"/>
            <a:ext cx="6480175" cy="579437"/>
          </a:xfrm>
          <a:noFill/>
          <a:ln/>
        </p:spPr>
        <p:txBody>
          <a:bodyPr/>
          <a:lstStyle/>
          <a:p>
            <a:r>
              <a:rPr lang="en-US" dirty="0" smtClean="0"/>
              <a:t>Objectives &amp; Agenda</a:t>
            </a:r>
            <a:endParaRPr lang="en-US" dirty="0"/>
          </a:p>
        </p:txBody>
      </p:sp>
      <p:sp>
        <p:nvSpPr>
          <p:cNvPr id="5" name="Content Placeholder 4"/>
          <p:cNvSpPr>
            <a:spLocks noGrp="1"/>
          </p:cNvSpPr>
          <p:nvPr>
            <p:ph idx="1"/>
          </p:nvPr>
        </p:nvSpPr>
        <p:spPr>
          <a:xfrm>
            <a:off x="294224" y="2989241"/>
            <a:ext cx="8051286" cy="3115344"/>
          </a:xfrm>
          <a:ln>
            <a:solidFill>
              <a:schemeClr val="accent1"/>
            </a:solidFill>
          </a:ln>
        </p:spPr>
        <p:txBody>
          <a:bodyPr/>
          <a:lstStyle/>
          <a:p>
            <a:pPr marL="463550" indent="-65088">
              <a:spcBef>
                <a:spcPts val="0"/>
              </a:spcBef>
              <a:spcAft>
                <a:spcPts val="600"/>
              </a:spcAft>
            </a:pPr>
            <a:r>
              <a:rPr lang="en-US" sz="2000" b="1" dirty="0" smtClean="0">
                <a:solidFill>
                  <a:srgbClr val="002060"/>
                </a:solidFill>
                <a:latin typeface="Agilent TT Cond" pitchFamily="34" charset="0"/>
              </a:rPr>
              <a:t>Agenda</a:t>
            </a:r>
          </a:p>
          <a:p>
            <a:pPr marL="463550" indent="-65088">
              <a:spcBef>
                <a:spcPts val="0"/>
              </a:spcBef>
              <a:spcAft>
                <a:spcPts val="600"/>
              </a:spcAft>
              <a:buFont typeface="Arial" pitchFamily="34" charset="0"/>
              <a:buChar char="•"/>
            </a:pPr>
            <a:r>
              <a:rPr lang="en-US" sz="2000" dirty="0" smtClean="0">
                <a:latin typeface="Agilent TT Cond" pitchFamily="34" charset="0"/>
              </a:rPr>
              <a:t>Architecture </a:t>
            </a:r>
            <a:r>
              <a:rPr lang="en-US" sz="2000" dirty="0" smtClean="0">
                <a:latin typeface="Agilent TT Cond" pitchFamily="34" charset="0"/>
              </a:rPr>
              <a:t>Overview</a:t>
            </a:r>
          </a:p>
          <a:p>
            <a:pPr marL="463550" lvl="1" indent="-65088">
              <a:spcBef>
                <a:spcPts val="0"/>
              </a:spcBef>
              <a:spcAft>
                <a:spcPts val="600"/>
              </a:spcAft>
              <a:buClrTx/>
            </a:pPr>
            <a:r>
              <a:rPr lang="en-US" dirty="0" smtClean="0">
                <a:latin typeface="Agilent TT Cond" pitchFamily="34" charset="0"/>
              </a:rPr>
              <a:t>ADCs</a:t>
            </a:r>
          </a:p>
          <a:p>
            <a:pPr marL="463550" lvl="1" indent="-65088">
              <a:spcBef>
                <a:spcPts val="0"/>
              </a:spcBef>
              <a:spcAft>
                <a:spcPts val="600"/>
              </a:spcAft>
              <a:buClrTx/>
            </a:pPr>
            <a:r>
              <a:rPr lang="en-US" dirty="0" smtClean="0">
                <a:latin typeface="Agilent TT Cond" pitchFamily="34" charset="0"/>
              </a:rPr>
              <a:t>Baseband </a:t>
            </a:r>
            <a:r>
              <a:rPr lang="en-US" dirty="0" smtClean="0">
                <a:latin typeface="Agilent TT Cond" pitchFamily="34" charset="0"/>
              </a:rPr>
              <a:t>Processing</a:t>
            </a:r>
          </a:p>
          <a:p>
            <a:pPr marL="690562" lvl="3" indent="-65088">
              <a:spcBef>
                <a:spcPts val="0"/>
              </a:spcBef>
              <a:spcAft>
                <a:spcPts val="600"/>
              </a:spcAft>
              <a:buClrTx/>
            </a:pPr>
            <a:r>
              <a:rPr lang="en-US" dirty="0" smtClean="0">
                <a:latin typeface="Agilent TT Cond" pitchFamily="34" charset="0"/>
              </a:rPr>
              <a:t>FPGA</a:t>
            </a:r>
          </a:p>
          <a:p>
            <a:pPr marL="690562" lvl="3" indent="-65088">
              <a:spcBef>
                <a:spcPts val="0"/>
              </a:spcBef>
              <a:spcAft>
                <a:spcPts val="600"/>
              </a:spcAft>
              <a:buClrTx/>
            </a:pPr>
            <a:r>
              <a:rPr lang="en-US" dirty="0" smtClean="0">
                <a:latin typeface="Agilent TT Cond" pitchFamily="34" charset="0"/>
              </a:rPr>
              <a:t>Memory</a:t>
            </a:r>
          </a:p>
          <a:p>
            <a:pPr marL="690562" lvl="3" indent="-65088">
              <a:spcBef>
                <a:spcPts val="0"/>
              </a:spcBef>
              <a:spcAft>
                <a:spcPts val="600"/>
              </a:spcAft>
              <a:buClrTx/>
            </a:pPr>
            <a:r>
              <a:rPr lang="en-US" dirty="0" smtClean="0">
                <a:latin typeface="Agilent TT Cond" pitchFamily="34" charset="0"/>
              </a:rPr>
              <a:t>Microprocessors/Microcontrollers</a:t>
            </a:r>
          </a:p>
          <a:p>
            <a:pPr marL="463550" lvl="2" indent="-65088">
              <a:spcBef>
                <a:spcPts val="0"/>
              </a:spcBef>
              <a:spcAft>
                <a:spcPts val="600"/>
              </a:spcAft>
              <a:buFont typeface="Arial" pitchFamily="34" charset="0"/>
              <a:buChar char="•"/>
            </a:pPr>
            <a:r>
              <a:rPr lang="en-US" dirty="0" smtClean="0">
                <a:latin typeface="Agilent TT Cond" pitchFamily="34" charset="0"/>
              </a:rPr>
              <a:t>Summary</a:t>
            </a:r>
            <a:endParaRPr lang="en-US" dirty="0" smtClean="0">
              <a:latin typeface="Agilent TT Cond" pitchFamily="34" charset="0"/>
            </a:endParaRPr>
          </a:p>
        </p:txBody>
      </p:sp>
      <p:sp>
        <p:nvSpPr>
          <p:cNvPr id="6" name="Content Placeholder 4"/>
          <p:cNvSpPr txBox="1">
            <a:spLocks/>
          </p:cNvSpPr>
          <p:nvPr/>
        </p:nvSpPr>
        <p:spPr bwMode="black">
          <a:xfrm>
            <a:off x="283334" y="1222687"/>
            <a:ext cx="8062175" cy="1623543"/>
          </a:xfrm>
          <a:prstGeom prst="rect">
            <a:avLst/>
          </a:prstGeom>
          <a:noFill/>
          <a:ln w="9525">
            <a:solidFill>
              <a:schemeClr val="accent1"/>
            </a:solidFill>
            <a:miter lim="800000"/>
            <a:headEnd/>
            <a:tailEnd/>
          </a:ln>
          <a:effectLst/>
        </p:spPr>
        <p:txBody>
          <a:bodyPr vert="horz" wrap="square" lIns="0" tIns="0" rIns="91440" bIns="0" numCol="1" anchor="t" anchorCtr="0" compatLnSpc="1">
            <a:prstTxWarp prst="textNoShape">
              <a:avLst/>
            </a:prstTxWarp>
          </a:bodyPr>
          <a:lstStyle/>
          <a:p>
            <a:pPr marL="566738" marR="0" lvl="0" indent="-168275" algn="l" defTabSz="914400" rtl="0" eaLnBrk="0" fontAlgn="base" latinLnBrk="0" hangingPunct="0">
              <a:lnSpc>
                <a:spcPct val="100000"/>
              </a:lnSpc>
              <a:spcBef>
                <a:spcPts val="0"/>
              </a:spcBef>
              <a:spcAft>
                <a:spcPct val="50000"/>
              </a:spcAft>
              <a:buClrTx/>
              <a:buSzTx/>
              <a:tabLst/>
              <a:defRPr/>
            </a:pPr>
            <a:r>
              <a:rPr kumimoji="0" lang="en-US" sz="2000" b="1" i="0" u="none" strike="noStrike" kern="0" cap="none" spc="0" normalizeH="0" baseline="0" noProof="0" dirty="0" smtClean="0">
                <a:ln>
                  <a:noFill/>
                </a:ln>
                <a:solidFill>
                  <a:srgbClr val="002060"/>
                </a:solidFill>
                <a:effectLst/>
                <a:uLnTx/>
                <a:uFillTx/>
                <a:latin typeface="Agilent TT Cond" pitchFamily="34" charset="0"/>
                <a:ea typeface="+mn-ea"/>
                <a:cs typeface="+mn-cs"/>
              </a:rPr>
              <a:t>Objectives</a:t>
            </a:r>
          </a:p>
          <a:p>
            <a:pPr marL="566738" marR="0" lvl="0" indent="-168275" algn="l" defTabSz="914400" rtl="0" eaLnBrk="0" fontAlgn="base" latinLnBrk="0" hangingPunct="0">
              <a:lnSpc>
                <a:spcPct val="100000"/>
              </a:lnSpc>
              <a:spcBef>
                <a:spcPts val="0"/>
              </a:spcBef>
              <a:spcAft>
                <a:spcPct val="50000"/>
              </a:spcAft>
              <a:buClrTx/>
              <a:buSzTx/>
              <a:buFont typeface="Arial" pitchFamily="34" charset="0"/>
              <a:buChar char="•"/>
              <a:tabLst/>
              <a:defRPr/>
            </a:pPr>
            <a:r>
              <a:rPr kumimoji="0" lang="en-US" sz="2000" b="0" i="0" u="none" strike="noStrike" kern="0" cap="none" spc="0" normalizeH="0" baseline="0" noProof="0" dirty="0" smtClean="0">
                <a:ln>
                  <a:noFill/>
                </a:ln>
                <a:solidFill>
                  <a:schemeClr val="tx1"/>
                </a:solidFill>
                <a:effectLst/>
                <a:uLnTx/>
                <a:uFillTx/>
                <a:latin typeface="Agilent TT Cond" pitchFamily="34" charset="0"/>
                <a:ea typeface="+mn-ea"/>
                <a:cs typeface="+mn-cs"/>
              </a:rPr>
              <a:t>Review typical</a:t>
            </a:r>
            <a:r>
              <a:rPr kumimoji="0" lang="en-US" sz="2000" b="0" i="0" u="none" strike="noStrike" kern="0" cap="none" spc="0" normalizeH="0" noProof="0" dirty="0" smtClean="0">
                <a:ln>
                  <a:noFill/>
                </a:ln>
                <a:solidFill>
                  <a:schemeClr val="tx1"/>
                </a:solidFill>
                <a:effectLst/>
                <a:uLnTx/>
                <a:uFillTx/>
                <a:latin typeface="Agilent TT Cond" pitchFamily="34" charset="0"/>
                <a:ea typeface="+mn-ea"/>
                <a:cs typeface="+mn-cs"/>
              </a:rPr>
              <a:t> </a:t>
            </a:r>
            <a:r>
              <a:rPr kumimoji="0" lang="en-US" sz="2000" b="0" i="0" u="sng" strike="noStrike" kern="0" cap="none" spc="0" normalizeH="0" noProof="0" dirty="0" smtClean="0">
                <a:ln>
                  <a:noFill/>
                </a:ln>
                <a:solidFill>
                  <a:schemeClr val="tx1"/>
                </a:solidFill>
                <a:effectLst/>
                <a:uLnTx/>
                <a:uFillTx/>
                <a:latin typeface="Agilent TT Cond" pitchFamily="34" charset="0"/>
                <a:ea typeface="+mn-ea"/>
                <a:cs typeface="+mn-cs"/>
              </a:rPr>
              <a:t>digital</a:t>
            </a:r>
            <a:r>
              <a:rPr kumimoji="0" lang="en-US" sz="2000" b="0" i="0" u="none" strike="noStrike" kern="0" cap="none" spc="0" normalizeH="0" noProof="0" dirty="0" smtClean="0">
                <a:ln>
                  <a:noFill/>
                </a:ln>
                <a:solidFill>
                  <a:schemeClr val="tx1"/>
                </a:solidFill>
                <a:effectLst/>
                <a:uLnTx/>
                <a:uFillTx/>
                <a:latin typeface="Agilent TT Cond" pitchFamily="34" charset="0"/>
                <a:ea typeface="+mn-ea"/>
                <a:cs typeface="+mn-cs"/>
              </a:rPr>
              <a:t> &amp; </a:t>
            </a:r>
            <a:r>
              <a:rPr kumimoji="0" lang="en-US" sz="2000" b="0" i="0" u="sng" strike="noStrike" kern="0" cap="none" spc="0" normalizeH="0" noProof="0" dirty="0" smtClean="0">
                <a:ln>
                  <a:noFill/>
                </a:ln>
                <a:solidFill>
                  <a:schemeClr val="tx1"/>
                </a:solidFill>
                <a:effectLst/>
                <a:uLnTx/>
                <a:uFillTx/>
                <a:latin typeface="Agilent TT Cond" pitchFamily="34" charset="0"/>
                <a:ea typeface="+mn-ea"/>
                <a:cs typeface="+mn-cs"/>
              </a:rPr>
              <a:t>system</a:t>
            </a:r>
            <a:r>
              <a:rPr kumimoji="0" lang="en-US" sz="2000" b="0" i="0" u="none" strike="noStrike" kern="0" cap="none" spc="0" normalizeH="0" noProof="0" dirty="0" smtClean="0">
                <a:ln>
                  <a:noFill/>
                </a:ln>
                <a:solidFill>
                  <a:schemeClr val="tx1"/>
                </a:solidFill>
                <a:effectLst/>
                <a:uLnTx/>
                <a:uFillTx/>
                <a:latin typeface="Agilent TT Cond" pitchFamily="34" charset="0"/>
                <a:ea typeface="+mn-ea"/>
                <a:cs typeface="+mn-cs"/>
              </a:rPr>
              <a:t> test Challenges of SDR prototypes</a:t>
            </a:r>
          </a:p>
          <a:p>
            <a:pPr marL="566738" marR="0" lvl="0" indent="-168275" algn="l" defTabSz="914400" rtl="0" eaLnBrk="0" fontAlgn="base" latinLnBrk="0" hangingPunct="0">
              <a:lnSpc>
                <a:spcPct val="100000"/>
              </a:lnSpc>
              <a:spcBef>
                <a:spcPts val="0"/>
              </a:spcBef>
              <a:spcAft>
                <a:spcPct val="50000"/>
              </a:spcAft>
              <a:buClrTx/>
              <a:buSzTx/>
              <a:buFont typeface="Arial" pitchFamily="34" charset="0"/>
              <a:buChar char="•"/>
              <a:tabLst/>
              <a:defRPr/>
            </a:pPr>
            <a:r>
              <a:rPr lang="en-US" sz="2000" kern="0" dirty="0" smtClean="0">
                <a:latin typeface="Agilent TT Cond" pitchFamily="34" charset="0"/>
              </a:rPr>
              <a:t>Explore logic test setups that can provide insight on SDR systems</a:t>
            </a:r>
            <a:endParaRPr kumimoji="0" lang="en-US" sz="2000" b="0" i="0" u="none" strike="noStrike" kern="0" cap="none" spc="0" normalizeH="0" baseline="0" noProof="0" dirty="0" smtClean="0">
              <a:ln>
                <a:noFill/>
              </a:ln>
              <a:solidFill>
                <a:schemeClr val="tx1"/>
              </a:solidFill>
              <a:effectLst/>
              <a:uLnTx/>
              <a:uFillTx/>
              <a:latin typeface="Agilent TT Con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3"/>
          <p:cNvSpPr>
            <a:spLocks noGrp="1"/>
          </p:cNvSpPr>
          <p:nvPr>
            <p:ph type="sldNum" sz="quarter" idx="10"/>
          </p:nvPr>
        </p:nvSpPr>
        <p:spPr/>
        <p:txBody>
          <a:bodyPr/>
          <a:lstStyle/>
          <a:p>
            <a:r>
              <a:rPr lang="en-US" altLang="en-US"/>
              <a:t>Page </a:t>
            </a:r>
            <a:fld id="{3AAAFE40-B2F4-43F7-A7C5-1403912360E2}" type="slidenum">
              <a:rPr lang="en-US" altLang="en-US"/>
              <a:pPr/>
              <a:t>20</a:t>
            </a:fld>
            <a:endParaRPr lang="en-US" altLang="en-US"/>
          </a:p>
        </p:txBody>
      </p:sp>
      <p:sp>
        <p:nvSpPr>
          <p:cNvPr id="2100227" name="Rectangle 3"/>
          <p:cNvSpPr>
            <a:spLocks noGrp="1" noChangeArrowheads="1"/>
          </p:cNvSpPr>
          <p:nvPr>
            <p:ph type="body" idx="1"/>
          </p:nvPr>
        </p:nvSpPr>
        <p:spPr>
          <a:xfrm>
            <a:off x="457200" y="1371600"/>
            <a:ext cx="8001000" cy="4343400"/>
          </a:xfrm>
        </p:spPr>
        <p:txBody>
          <a:bodyPr/>
          <a:lstStyle/>
          <a:p>
            <a:pPr>
              <a:lnSpc>
                <a:spcPct val="90000"/>
              </a:lnSpc>
              <a:buFontTx/>
              <a:buNone/>
            </a:pPr>
            <a:r>
              <a:rPr lang="en-US" sz="1800" dirty="0"/>
              <a:t>Measures new groups of internal FPGA signals in </a:t>
            </a:r>
            <a:br>
              <a:rPr lang="en-US" sz="1800" dirty="0"/>
            </a:br>
            <a:r>
              <a:rPr lang="en-US" sz="1800" dirty="0"/>
              <a:t>seconds without	</a:t>
            </a:r>
          </a:p>
          <a:p>
            <a:pPr lvl="1">
              <a:lnSpc>
                <a:spcPct val="90000"/>
              </a:lnSpc>
              <a:buSzTx/>
            </a:pPr>
            <a:r>
              <a:rPr lang="en-US" dirty="0"/>
              <a:t>Recompiling the design </a:t>
            </a:r>
          </a:p>
          <a:p>
            <a:pPr lvl="1">
              <a:lnSpc>
                <a:spcPct val="90000"/>
              </a:lnSpc>
              <a:buSzTx/>
            </a:pPr>
            <a:r>
              <a:rPr lang="en-US" dirty="0"/>
              <a:t>Impacting the timing of the design</a:t>
            </a:r>
          </a:p>
          <a:p>
            <a:pPr>
              <a:lnSpc>
                <a:spcPct val="85000"/>
              </a:lnSpc>
              <a:buFontTx/>
              <a:buNone/>
            </a:pPr>
            <a:endParaRPr lang="en-US" sz="1800" i="1" dirty="0">
              <a:solidFill>
                <a:schemeClr val="folHlink"/>
              </a:solidFill>
            </a:endParaRPr>
          </a:p>
          <a:p>
            <a:pPr>
              <a:lnSpc>
                <a:spcPct val="90000"/>
              </a:lnSpc>
              <a:buFontTx/>
              <a:buNone/>
            </a:pPr>
            <a:r>
              <a:rPr lang="en-US" sz="1800" dirty="0"/>
              <a:t>Achieves wider internal visibility over a fixed number of pins </a:t>
            </a:r>
          </a:p>
          <a:p>
            <a:pPr lvl="1">
              <a:lnSpc>
                <a:spcPct val="90000"/>
              </a:lnSpc>
              <a:buSzTx/>
            </a:pPr>
            <a:r>
              <a:rPr lang="en-US" dirty="0"/>
              <a:t>Up to 64 internal probe points per </a:t>
            </a:r>
            <a:r>
              <a:rPr lang="en-US" dirty="0" smtClean="0"/>
              <a:t>pin</a:t>
            </a:r>
            <a:endParaRPr lang="en-US" sz="1800" dirty="0" smtClean="0"/>
          </a:p>
          <a:p>
            <a:pPr lvl="1">
              <a:lnSpc>
                <a:spcPct val="90000"/>
              </a:lnSpc>
              <a:buSzTx/>
            </a:pPr>
            <a:endParaRPr lang="en-US" sz="1800" dirty="0"/>
          </a:p>
          <a:p>
            <a:pPr>
              <a:lnSpc>
                <a:spcPct val="90000"/>
              </a:lnSpc>
              <a:buFontTx/>
              <a:buNone/>
            </a:pPr>
            <a:r>
              <a:rPr lang="en-US" sz="1800" dirty="0"/>
              <a:t>Eliminates error prone &amp; time consuming tasks</a:t>
            </a:r>
          </a:p>
          <a:p>
            <a:pPr lvl="1">
              <a:lnSpc>
                <a:spcPct val="90000"/>
              </a:lnSpc>
              <a:buSzTx/>
            </a:pPr>
            <a:r>
              <a:rPr lang="en-US" dirty="0"/>
              <a:t>Automates signal/bus labeling from FPGA design SW to logic analyzer</a:t>
            </a:r>
          </a:p>
          <a:p>
            <a:pPr lvl="1">
              <a:lnSpc>
                <a:spcPct val="90000"/>
              </a:lnSpc>
              <a:buSzTx/>
            </a:pPr>
            <a:r>
              <a:rPr lang="en-US" dirty="0"/>
              <a:t>Maps FPGA pins from board layout to logic analysis channels</a:t>
            </a:r>
          </a:p>
        </p:txBody>
      </p:sp>
      <p:sp>
        <p:nvSpPr>
          <p:cNvPr id="2100226" name="Rectangle 2"/>
          <p:cNvSpPr>
            <a:spLocks noGrp="1" noChangeArrowheads="1"/>
          </p:cNvSpPr>
          <p:nvPr>
            <p:ph type="title"/>
          </p:nvPr>
        </p:nvSpPr>
        <p:spPr>
          <a:xfrm>
            <a:off x="214282" y="285728"/>
            <a:ext cx="7772400" cy="914400"/>
          </a:xfrm>
        </p:spPr>
        <p:txBody>
          <a:bodyPr/>
          <a:lstStyle/>
          <a:p>
            <a:r>
              <a:rPr lang="en-US" dirty="0"/>
              <a:t>FPGA Dynamic </a:t>
            </a:r>
            <a:r>
              <a:rPr lang="en-US" dirty="0" smtClean="0"/>
              <a:t>Probe Specifications</a:t>
            </a:r>
            <a:endParaRPr lang="en-US" dirty="0"/>
          </a:p>
        </p:txBody>
      </p:sp>
      <p:sp>
        <p:nvSpPr>
          <p:cNvPr id="2100280" name="Text Box 56"/>
          <p:cNvSpPr txBox="1">
            <a:spLocks noChangeArrowheads="1"/>
          </p:cNvSpPr>
          <p:nvPr/>
        </p:nvSpPr>
        <p:spPr bwMode="auto">
          <a:xfrm>
            <a:off x="357158" y="2786058"/>
            <a:ext cx="5380037" cy="207962"/>
          </a:xfrm>
          <a:prstGeom prst="rect">
            <a:avLst/>
          </a:prstGeom>
          <a:noFill/>
          <a:ln w="9525">
            <a:noFill/>
            <a:miter lim="800000"/>
            <a:headEnd/>
            <a:tailEnd/>
          </a:ln>
          <a:effectLst/>
        </p:spPr>
        <p:txBody>
          <a:bodyPr lIns="0" tIns="0" rIns="0" bIns="0">
            <a:spAutoFit/>
          </a:bodyPr>
          <a:lstStyle/>
          <a:p>
            <a:pPr algn="l">
              <a:lnSpc>
                <a:spcPct val="85000"/>
              </a:lnSpc>
              <a:buClr>
                <a:schemeClr val="tx1"/>
              </a:buClr>
            </a:pPr>
            <a:r>
              <a:rPr lang="en-US" sz="1600" b="1" dirty="0">
                <a:solidFill>
                  <a:srgbClr val="FF0000"/>
                </a:solidFill>
                <a:sym typeface="Wingdings" pitchFamily="2" charset="2"/>
              </a:rPr>
              <a:t> </a:t>
            </a:r>
            <a:r>
              <a:rPr lang="en-US" sz="1600" b="1" i="1" dirty="0">
                <a:solidFill>
                  <a:srgbClr val="FF0000"/>
                </a:solidFill>
              </a:rPr>
              <a:t>Save 15 min to 10 hours per new measurement</a:t>
            </a:r>
            <a:endParaRPr lang="en-US" sz="1600" b="1" dirty="0">
              <a:solidFill>
                <a:srgbClr val="FF0000"/>
              </a:solidFill>
            </a:endParaRPr>
          </a:p>
        </p:txBody>
      </p:sp>
      <p:sp>
        <p:nvSpPr>
          <p:cNvPr id="2100281" name="Text Box 57"/>
          <p:cNvSpPr txBox="1">
            <a:spLocks noChangeArrowheads="1"/>
          </p:cNvSpPr>
          <p:nvPr/>
        </p:nvSpPr>
        <p:spPr bwMode="auto">
          <a:xfrm>
            <a:off x="285720" y="3857628"/>
            <a:ext cx="7124700" cy="207963"/>
          </a:xfrm>
          <a:prstGeom prst="rect">
            <a:avLst/>
          </a:prstGeom>
          <a:noFill/>
          <a:ln w="9525">
            <a:noFill/>
            <a:miter lim="800000"/>
            <a:headEnd/>
            <a:tailEnd/>
          </a:ln>
          <a:effectLst/>
        </p:spPr>
        <p:txBody>
          <a:bodyPr wrap="none" lIns="0" tIns="0" rIns="0" bIns="0">
            <a:spAutoFit/>
          </a:bodyPr>
          <a:lstStyle/>
          <a:p>
            <a:pPr>
              <a:lnSpc>
                <a:spcPct val="85000"/>
              </a:lnSpc>
              <a:buClr>
                <a:schemeClr val="tx1"/>
              </a:buClr>
            </a:pPr>
            <a:r>
              <a:rPr lang="en-US" sz="1600" b="1" dirty="0">
                <a:solidFill>
                  <a:srgbClr val="FF0000"/>
                </a:solidFill>
                <a:sym typeface="Wingdings" pitchFamily="2" charset="2"/>
              </a:rPr>
              <a:t></a:t>
            </a:r>
            <a:r>
              <a:rPr lang="en-US" sz="1600" dirty="0">
                <a:solidFill>
                  <a:srgbClr val="FF0000"/>
                </a:solidFill>
                <a:sym typeface="Wingdings" pitchFamily="2" charset="2"/>
              </a:rPr>
              <a:t> </a:t>
            </a:r>
            <a:r>
              <a:rPr lang="en-US" sz="1600" b="1" i="1" dirty="0">
                <a:solidFill>
                  <a:srgbClr val="FF0000"/>
                </a:solidFill>
              </a:rPr>
              <a:t>Save 8 hours per problem by not having to create simulation </a:t>
            </a:r>
            <a:r>
              <a:rPr lang="en-US" sz="1600" b="1" i="1" dirty="0" err="1">
                <a:solidFill>
                  <a:srgbClr val="FF0000"/>
                </a:solidFill>
              </a:rPr>
              <a:t>testbench</a:t>
            </a:r>
            <a:endParaRPr lang="en-US" sz="1600" b="1" dirty="0">
              <a:solidFill>
                <a:srgbClr val="FF0000"/>
              </a:solidFill>
            </a:endParaRPr>
          </a:p>
        </p:txBody>
      </p:sp>
      <p:sp>
        <p:nvSpPr>
          <p:cNvPr id="2100282" name="Text Box 58"/>
          <p:cNvSpPr txBox="1">
            <a:spLocks noChangeArrowheads="1"/>
          </p:cNvSpPr>
          <p:nvPr/>
        </p:nvSpPr>
        <p:spPr bwMode="auto">
          <a:xfrm>
            <a:off x="330200" y="5570538"/>
            <a:ext cx="4470400" cy="220662"/>
          </a:xfrm>
          <a:prstGeom prst="rect">
            <a:avLst/>
          </a:prstGeom>
          <a:noFill/>
          <a:ln w="9525">
            <a:noFill/>
            <a:miter lim="800000"/>
            <a:headEnd/>
            <a:tailEnd/>
          </a:ln>
          <a:effectLst/>
        </p:spPr>
        <p:txBody>
          <a:bodyPr wrap="none" lIns="0" tIns="0" rIns="0" bIns="0">
            <a:spAutoFit/>
          </a:bodyPr>
          <a:lstStyle/>
          <a:p>
            <a:r>
              <a:rPr lang="en-US" sz="1600" b="1" dirty="0">
                <a:solidFill>
                  <a:srgbClr val="FF0000"/>
                </a:solidFill>
                <a:sym typeface="Wingdings" pitchFamily="2" charset="2"/>
              </a:rPr>
              <a:t></a:t>
            </a:r>
            <a:r>
              <a:rPr lang="en-US" sz="1600" dirty="0">
                <a:solidFill>
                  <a:srgbClr val="FF0000"/>
                </a:solidFill>
                <a:sym typeface="Wingdings" pitchFamily="2" charset="2"/>
              </a:rPr>
              <a:t> </a:t>
            </a:r>
            <a:r>
              <a:rPr lang="en-US" sz="1600" b="1" i="1" dirty="0">
                <a:solidFill>
                  <a:srgbClr val="FF0000"/>
                </a:solidFill>
              </a:rPr>
              <a:t>Save 2 to 30 minutes per new measurement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00280"/>
                                        </p:tgtEl>
                                        <p:attrNameLst>
                                          <p:attrName>style.visibility</p:attrName>
                                        </p:attrNameLst>
                                      </p:cBhvr>
                                      <p:to>
                                        <p:strVal val="visible"/>
                                      </p:to>
                                    </p:set>
                                    <p:anim calcmode="lin" valueType="num">
                                      <p:cBhvr additive="base">
                                        <p:cTn id="7" dur="500" fill="hold"/>
                                        <p:tgtEl>
                                          <p:spTgt spid="2100280"/>
                                        </p:tgtEl>
                                        <p:attrNameLst>
                                          <p:attrName>ppt_x</p:attrName>
                                        </p:attrNameLst>
                                      </p:cBhvr>
                                      <p:tavLst>
                                        <p:tav tm="0">
                                          <p:val>
                                            <p:strVal val="0-#ppt_w/2"/>
                                          </p:val>
                                        </p:tav>
                                        <p:tav tm="100000">
                                          <p:val>
                                            <p:strVal val="#ppt_x"/>
                                          </p:val>
                                        </p:tav>
                                      </p:tavLst>
                                    </p:anim>
                                    <p:anim calcmode="lin" valueType="num">
                                      <p:cBhvr additive="base">
                                        <p:cTn id="8" dur="500" fill="hold"/>
                                        <p:tgtEl>
                                          <p:spTgt spid="21002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00281"/>
                                        </p:tgtEl>
                                        <p:attrNameLst>
                                          <p:attrName>style.visibility</p:attrName>
                                        </p:attrNameLst>
                                      </p:cBhvr>
                                      <p:to>
                                        <p:strVal val="visible"/>
                                      </p:to>
                                    </p:set>
                                    <p:anim calcmode="lin" valueType="num">
                                      <p:cBhvr additive="base">
                                        <p:cTn id="13" dur="500" fill="hold"/>
                                        <p:tgtEl>
                                          <p:spTgt spid="2100281"/>
                                        </p:tgtEl>
                                        <p:attrNameLst>
                                          <p:attrName>ppt_x</p:attrName>
                                        </p:attrNameLst>
                                      </p:cBhvr>
                                      <p:tavLst>
                                        <p:tav tm="0">
                                          <p:val>
                                            <p:strVal val="0-#ppt_w/2"/>
                                          </p:val>
                                        </p:tav>
                                        <p:tav tm="100000">
                                          <p:val>
                                            <p:strVal val="#ppt_x"/>
                                          </p:val>
                                        </p:tav>
                                      </p:tavLst>
                                    </p:anim>
                                    <p:anim calcmode="lin" valueType="num">
                                      <p:cBhvr additive="base">
                                        <p:cTn id="14" dur="500" fill="hold"/>
                                        <p:tgtEl>
                                          <p:spTgt spid="210028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00282"/>
                                        </p:tgtEl>
                                        <p:attrNameLst>
                                          <p:attrName>style.visibility</p:attrName>
                                        </p:attrNameLst>
                                      </p:cBhvr>
                                      <p:to>
                                        <p:strVal val="visible"/>
                                      </p:to>
                                    </p:set>
                                    <p:anim calcmode="lin" valueType="num">
                                      <p:cBhvr additive="base">
                                        <p:cTn id="19" dur="500" fill="hold"/>
                                        <p:tgtEl>
                                          <p:spTgt spid="2100282"/>
                                        </p:tgtEl>
                                        <p:attrNameLst>
                                          <p:attrName>ppt_x</p:attrName>
                                        </p:attrNameLst>
                                      </p:cBhvr>
                                      <p:tavLst>
                                        <p:tav tm="0">
                                          <p:val>
                                            <p:strVal val="0-#ppt_w/2"/>
                                          </p:val>
                                        </p:tav>
                                        <p:tav tm="100000">
                                          <p:val>
                                            <p:strVal val="#ppt_x"/>
                                          </p:val>
                                        </p:tav>
                                      </p:tavLst>
                                    </p:anim>
                                    <p:anim calcmode="lin" valueType="num">
                                      <p:cBhvr additive="base">
                                        <p:cTn id="20" dur="500" fill="hold"/>
                                        <p:tgtEl>
                                          <p:spTgt spid="2100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80" grpId="0" autoUpdateAnimBg="0"/>
      <p:bldP spid="2100281" grpId="0" autoUpdateAnimBg="0"/>
      <p:bldP spid="210028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0"/>
          </p:nvPr>
        </p:nvSpPr>
        <p:spPr/>
        <p:txBody>
          <a:bodyPr/>
          <a:lstStyle/>
          <a:p>
            <a:r>
              <a:rPr lang="en-US"/>
              <a:t>Copyright Agilent Technologies  2009 Addressing the  Design-to-Test Challenges for SDR and Cognitive Radio</a:t>
            </a:r>
          </a:p>
          <a:p>
            <a:endParaRPr lang="en-US"/>
          </a:p>
        </p:txBody>
      </p:sp>
      <p:sp>
        <p:nvSpPr>
          <p:cNvPr id="28674" name="Rectangle 2"/>
          <p:cNvSpPr>
            <a:spLocks noGrp="1" noChangeArrowheads="1"/>
          </p:cNvSpPr>
          <p:nvPr>
            <p:ph type="title"/>
          </p:nvPr>
        </p:nvSpPr>
        <p:spPr>
          <a:xfrm>
            <a:off x="227013" y="227013"/>
            <a:ext cx="8682037" cy="985837"/>
          </a:xfrm>
        </p:spPr>
        <p:txBody>
          <a:bodyPr/>
          <a:lstStyle/>
          <a:p>
            <a:r>
              <a:rPr lang="en-US" sz="2600" dirty="0" smtClean="0"/>
              <a:t>Example : Probing </a:t>
            </a:r>
            <a:r>
              <a:rPr lang="en-US" sz="2600" dirty="0"/>
              <a:t>an FPGA Waveform with Dynamic Probe</a:t>
            </a:r>
          </a:p>
        </p:txBody>
      </p:sp>
      <p:grpSp>
        <p:nvGrpSpPr>
          <p:cNvPr id="14" name="Group 13"/>
          <p:cNvGrpSpPr/>
          <p:nvPr/>
        </p:nvGrpSpPr>
        <p:grpSpPr>
          <a:xfrm>
            <a:off x="1119136" y="785594"/>
            <a:ext cx="6864804" cy="5246716"/>
            <a:chOff x="1119136" y="785594"/>
            <a:chExt cx="5817831" cy="4572000"/>
          </a:xfrm>
        </p:grpSpPr>
        <p:pic>
          <p:nvPicPr>
            <p:cNvPr id="28675" name="Picture 3" descr="dyn_probe"/>
            <p:cNvPicPr>
              <a:picLocks noChangeAspect="1" noChangeArrowheads="1"/>
            </p:cNvPicPr>
            <p:nvPr/>
          </p:nvPicPr>
          <p:blipFill>
            <a:blip r:embed="rId3" cstate="screen"/>
            <a:srcRect/>
            <a:stretch>
              <a:fillRect/>
            </a:stretch>
          </p:blipFill>
          <p:spPr bwMode="auto">
            <a:xfrm>
              <a:off x="1119136" y="2061944"/>
              <a:ext cx="5817831" cy="3295650"/>
            </a:xfrm>
            <a:prstGeom prst="rect">
              <a:avLst/>
            </a:prstGeom>
            <a:noFill/>
            <a:ln w="9525">
              <a:noFill/>
              <a:miter lim="800000"/>
              <a:headEnd/>
              <a:tailEnd/>
            </a:ln>
          </p:spPr>
        </p:pic>
        <p:pic>
          <p:nvPicPr>
            <p:cNvPr id="28680" name="Picture 8" descr="fpga_board"/>
            <p:cNvPicPr>
              <a:picLocks noChangeAspect="1" noChangeArrowheads="1"/>
            </p:cNvPicPr>
            <p:nvPr/>
          </p:nvPicPr>
          <p:blipFill>
            <a:blip r:embed="rId4" cstate="screen"/>
            <a:srcRect/>
            <a:stretch>
              <a:fillRect/>
            </a:stretch>
          </p:blipFill>
          <p:spPr bwMode="auto">
            <a:xfrm>
              <a:off x="1850974" y="1169769"/>
              <a:ext cx="2035175" cy="904875"/>
            </a:xfrm>
            <a:prstGeom prst="rect">
              <a:avLst/>
            </a:prstGeom>
            <a:noFill/>
          </p:spPr>
        </p:pic>
        <p:sp>
          <p:nvSpPr>
            <p:cNvPr id="28681" name="Text Box 9"/>
            <p:cNvSpPr txBox="1">
              <a:spLocks noChangeArrowheads="1"/>
            </p:cNvSpPr>
            <p:nvPr/>
          </p:nvSpPr>
          <p:spPr bwMode="auto">
            <a:xfrm>
              <a:off x="3981399" y="785594"/>
              <a:ext cx="1841530" cy="861774"/>
            </a:xfrm>
            <a:prstGeom prst="rect">
              <a:avLst/>
            </a:prstGeom>
            <a:noFill/>
            <a:ln w="9525">
              <a:noFill/>
              <a:miter lim="800000"/>
              <a:headEnd/>
              <a:tailEnd/>
            </a:ln>
            <a:effectLst/>
          </p:spPr>
          <p:txBody>
            <a:bodyPr wrap="none">
              <a:spAutoFit/>
            </a:bodyPr>
            <a:lstStyle/>
            <a:p>
              <a:pPr eaLnBrk="0" hangingPunct="0"/>
              <a:r>
                <a:rPr lang="en-US" sz="1600" b="1" dirty="0">
                  <a:latin typeface="Times New Roman" pitchFamily="18" charset="0"/>
                </a:rPr>
                <a:t>Waveform Sources</a:t>
              </a:r>
            </a:p>
            <a:p>
              <a:pPr eaLnBrk="0" hangingPunct="0">
                <a:buFontTx/>
                <a:buChar char="•"/>
              </a:pPr>
              <a:r>
                <a:rPr lang="en-US" sz="1600" dirty="0" smtClean="0">
                  <a:latin typeface="Times New Roman" pitchFamily="18" charset="0"/>
                </a:rPr>
                <a:t>FPGA </a:t>
              </a:r>
              <a:r>
                <a:rPr lang="en-US" sz="1600" dirty="0">
                  <a:latin typeface="Times New Roman" pitchFamily="18" charset="0"/>
                </a:rPr>
                <a:t>Hardware</a:t>
              </a:r>
              <a:r>
                <a:rPr lang="en-US" sz="1600" dirty="0">
                  <a:solidFill>
                    <a:srgbClr val="C0C0C0"/>
                  </a:solidFill>
                  <a:latin typeface="Times New Roman" pitchFamily="18" charset="0"/>
                </a:rPr>
                <a:t> </a:t>
              </a:r>
            </a:p>
            <a:p>
              <a:pPr eaLnBrk="0" hangingPunct="0"/>
              <a:endParaRPr lang="en-US" sz="1800" dirty="0">
                <a:latin typeface="Times New Roman" pitchFamily="18" charset="0"/>
              </a:endParaRPr>
            </a:p>
          </p:txBody>
        </p:sp>
        <p:sp>
          <p:nvSpPr>
            <p:cNvPr id="28682" name="Line 10"/>
            <p:cNvSpPr>
              <a:spLocks noChangeShapeType="1"/>
            </p:cNvSpPr>
            <p:nvPr/>
          </p:nvSpPr>
          <p:spPr bwMode="auto">
            <a:xfrm flipH="1">
              <a:off x="1196924" y="2054007"/>
              <a:ext cx="654050" cy="268287"/>
            </a:xfrm>
            <a:prstGeom prst="line">
              <a:avLst/>
            </a:prstGeom>
            <a:noFill/>
            <a:ln w="9525">
              <a:solidFill>
                <a:schemeClr val="tx1"/>
              </a:solidFill>
              <a:round/>
              <a:headEnd/>
              <a:tailEnd/>
            </a:ln>
            <a:effectLst/>
          </p:spPr>
          <p:txBody>
            <a:bodyPr/>
            <a:lstStyle/>
            <a:p>
              <a:endParaRPr lang="en-US"/>
            </a:p>
          </p:txBody>
        </p:sp>
        <p:sp>
          <p:nvSpPr>
            <p:cNvPr id="28683" name="Line 11"/>
            <p:cNvSpPr>
              <a:spLocks noChangeShapeType="1"/>
            </p:cNvSpPr>
            <p:nvPr/>
          </p:nvSpPr>
          <p:spPr bwMode="auto">
            <a:xfrm>
              <a:off x="3886149" y="2092107"/>
              <a:ext cx="1036637" cy="230187"/>
            </a:xfrm>
            <a:prstGeom prst="line">
              <a:avLst/>
            </a:prstGeom>
            <a:noFill/>
            <a:ln w="9525">
              <a:solidFill>
                <a:schemeClr val="tx1"/>
              </a:solidFill>
              <a:round/>
              <a:headEnd/>
              <a:tailEnd/>
            </a:ln>
            <a:effectLst/>
          </p:spPr>
          <p:txBody>
            <a:bodyPr/>
            <a:lstStyle/>
            <a:p>
              <a:endParaRPr lang="en-US"/>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I and Q from Digital Data Flow</a:t>
            </a:r>
            <a:endParaRPr lang="en-US" dirty="0"/>
          </a:p>
        </p:txBody>
      </p:sp>
      <p:sp>
        <p:nvSpPr>
          <p:cNvPr id="4" name="Content Placeholder 3"/>
          <p:cNvSpPr>
            <a:spLocks noGrp="1"/>
          </p:cNvSpPr>
          <p:nvPr>
            <p:ph idx="1"/>
          </p:nvPr>
        </p:nvSpPr>
        <p:spPr>
          <a:xfrm>
            <a:off x="214282" y="928670"/>
            <a:ext cx="8688387" cy="5072098"/>
          </a:xfrm>
        </p:spPr>
        <p:txBody>
          <a:bodyPr/>
          <a:lstStyle/>
          <a:p>
            <a:pPr lvl="1"/>
            <a:r>
              <a:rPr lang="en-US" dirty="0" smtClean="0"/>
              <a:t>How to rebuild I and Q signals from Digital Data ?</a:t>
            </a:r>
          </a:p>
          <a:p>
            <a:pPr lvl="2"/>
            <a:r>
              <a:rPr lang="en-US" dirty="0" smtClean="0"/>
              <a:t>What if IQ data is multiplexed or serialized ?  </a:t>
            </a:r>
          </a:p>
          <a:p>
            <a:pPr lvl="3"/>
            <a:r>
              <a:rPr lang="en-US" dirty="0" smtClean="0"/>
              <a:t>You have a 2-bit wide serial bus with the following signals: 1-bit wide protocol encoded I and Q values, and 1-bit clock. Assume the packet header for I and Q values is a constant pattern followed by 4 pairs of 12-bit long I and Q values.</a:t>
            </a:r>
          </a:p>
          <a:p>
            <a:pPr lvl="3"/>
            <a:r>
              <a:rPr lang="en-US" dirty="0" smtClean="0"/>
              <a:t>The Signal Extractor can extract the 4 I and Q values and assign them to new buses. Again, the serial version of the I and Q values will be translated to pair of standard 12-bit wide I and Q values.</a:t>
            </a:r>
          </a:p>
          <a:p>
            <a:pPr lvl="2"/>
            <a:r>
              <a:rPr lang="en-US" dirty="0" smtClean="0"/>
              <a:t>You have a 48-bit wide bus with the following signals: 4x12 bits of A-to-D conversion. Each of the 12-bits is a high-speed sample of a 3.2 GHz A-to-D converter. The A-to-D converter is running at 3.2 MHz or 312 </a:t>
            </a:r>
            <a:r>
              <a:rPr lang="en-US" dirty="0" err="1" smtClean="0"/>
              <a:t>ps</a:t>
            </a:r>
            <a:r>
              <a:rPr lang="en-US" dirty="0" smtClean="0"/>
              <a:t> per sample. The signals are multiplexed out in groups of 4x12-bits and latched so that the logic analyzer can capture the A-to-D output at a rate of only 800 MHz or 1.25 ns per four samples.</a:t>
            </a:r>
          </a:p>
          <a:p>
            <a:pPr lvl="3"/>
            <a:r>
              <a:rPr lang="en-US" dirty="0" smtClean="0"/>
              <a:t>The Signal Extractor can </a:t>
            </a:r>
            <a:r>
              <a:rPr lang="en-US" dirty="0" err="1" smtClean="0"/>
              <a:t>remultiplex</a:t>
            </a:r>
            <a:r>
              <a:rPr lang="en-US" dirty="0" smtClean="0"/>
              <a:t> the A-to-D signal back to the original 12-bit wide signal.</a:t>
            </a:r>
          </a:p>
          <a:p>
            <a:pPr lvl="2"/>
            <a:endParaRPr lang="en-US" dirty="0"/>
          </a:p>
        </p:txBody>
      </p:sp>
      <p:sp>
        <p:nvSpPr>
          <p:cNvPr id="3" name="Slide Number Placeholder 2"/>
          <p:cNvSpPr>
            <a:spLocks noGrp="1"/>
          </p:cNvSpPr>
          <p:nvPr>
            <p:ph type="sldNum" sz="quarter" idx="11"/>
          </p:nvPr>
        </p:nvSpPr>
        <p:spPr/>
        <p:txBody>
          <a:bodyPr/>
          <a:lstStyle/>
          <a:p>
            <a:r>
              <a:rPr lang="en-US" smtClean="0"/>
              <a:t>Page </a:t>
            </a:r>
            <a:fld id="{2B5E3604-E29F-4FBA-9631-665B98ADD41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8" y="236538"/>
            <a:ext cx="8629105" cy="992187"/>
          </a:xfrm>
        </p:spPr>
        <p:txBody>
          <a:bodyPr/>
          <a:lstStyle/>
          <a:p>
            <a:r>
              <a:rPr lang="en-US" dirty="0" smtClean="0"/>
              <a:t>Signal Extractor Data reconstruction Capabilities</a:t>
            </a:r>
            <a:endParaRPr lang="en-US" dirty="0"/>
          </a:p>
        </p:txBody>
      </p:sp>
      <p:sp>
        <p:nvSpPr>
          <p:cNvPr id="12" name="Content Placeholder 11"/>
          <p:cNvSpPr>
            <a:spLocks noGrp="1"/>
          </p:cNvSpPr>
          <p:nvPr>
            <p:ph idx="1"/>
          </p:nvPr>
        </p:nvSpPr>
        <p:spPr>
          <a:xfrm>
            <a:off x="255589" y="3916906"/>
            <a:ext cx="3538490" cy="1920331"/>
          </a:xfrm>
        </p:spPr>
        <p:txBody>
          <a:bodyPr/>
          <a:lstStyle/>
          <a:p>
            <a:pPr lvl="1"/>
            <a:r>
              <a:rPr lang="en-US" sz="1800" b="1" dirty="0" smtClean="0"/>
              <a:t>Xml based engine</a:t>
            </a:r>
          </a:p>
          <a:p>
            <a:pPr lvl="1"/>
            <a:r>
              <a:rPr lang="en-US" sz="1800" b="1" dirty="0" smtClean="0"/>
              <a:t>Extracting Multiplexed data</a:t>
            </a:r>
          </a:p>
          <a:p>
            <a:pPr lvl="1"/>
            <a:r>
              <a:rPr lang="en-US" sz="1800" b="1" dirty="0" smtClean="0"/>
              <a:t>Extracting </a:t>
            </a:r>
            <a:r>
              <a:rPr lang="en-US" sz="1800" b="1" dirty="0" err="1" smtClean="0"/>
              <a:t>Demultiplexed</a:t>
            </a:r>
            <a:r>
              <a:rPr lang="en-US" sz="1800" b="1" dirty="0" smtClean="0"/>
              <a:t> data</a:t>
            </a:r>
          </a:p>
          <a:p>
            <a:pPr lvl="1"/>
            <a:r>
              <a:rPr lang="en-US" sz="1800" b="1" dirty="0" smtClean="0"/>
              <a:t>Data Aggregation</a:t>
            </a:r>
          </a:p>
          <a:p>
            <a:pPr lvl="1"/>
            <a:r>
              <a:rPr lang="en-US" sz="1800" b="1" dirty="0" smtClean="0"/>
              <a:t>Identify Sequence starts/ends</a:t>
            </a:r>
            <a:endParaRPr lang="en-US" sz="1800" b="1"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23</a:t>
            </a:fld>
            <a:endParaRPr lang="en-US"/>
          </a:p>
        </p:txBody>
      </p:sp>
      <p:sp>
        <p:nvSpPr>
          <p:cNvPr id="394242" name="AutoShape 2" descr="mk:@MSITStore:C:\Program%20Files\Agilent%20Technologies\Logic%20Analyzer\Help\Signal_Extractor.chm::/images/SE_add_overview.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4244" name="AutoShape 4" descr="mk:@MSITStore:C:\Program%20Files\Agilent%20Technologies\Logic%20Analyzer\Help\Signal_Extractor.chm::/images/SE_add_overview.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New Bitmap Image.bmp"/>
          <p:cNvPicPr>
            <a:picLocks noChangeAspect="1"/>
          </p:cNvPicPr>
          <p:nvPr/>
        </p:nvPicPr>
        <p:blipFill>
          <a:blip r:embed="rId3" cstate="screen"/>
          <a:stretch>
            <a:fillRect/>
          </a:stretch>
        </p:blipFill>
        <p:spPr>
          <a:xfrm>
            <a:off x="442912" y="760934"/>
            <a:ext cx="4292861" cy="2779230"/>
          </a:xfrm>
          <a:prstGeom prst="rect">
            <a:avLst/>
          </a:prstGeom>
        </p:spPr>
      </p:pic>
      <p:pic>
        <p:nvPicPr>
          <p:cNvPr id="10" name="Picture 9" descr="essai.bmp"/>
          <p:cNvPicPr>
            <a:picLocks noChangeAspect="1"/>
          </p:cNvPicPr>
          <p:nvPr/>
        </p:nvPicPr>
        <p:blipFill>
          <a:blip r:embed="rId4" cstate="screen"/>
          <a:stretch>
            <a:fillRect/>
          </a:stretch>
        </p:blipFill>
        <p:spPr>
          <a:xfrm>
            <a:off x="3916261" y="1942450"/>
            <a:ext cx="4747359" cy="4013740"/>
          </a:xfrm>
          <a:prstGeom prst="rect">
            <a:avLst/>
          </a:prstGeom>
        </p:spPr>
      </p:pic>
      <p:sp>
        <p:nvSpPr>
          <p:cNvPr id="11" name="Line Callout 2 10"/>
          <p:cNvSpPr/>
          <p:nvPr/>
        </p:nvSpPr>
        <p:spPr bwMode="auto">
          <a:xfrm>
            <a:off x="5506856" y="1047450"/>
            <a:ext cx="2286016" cy="612648"/>
          </a:xfrm>
          <a:prstGeom prst="borderCallout2">
            <a:avLst>
              <a:gd name="adj1" fmla="val 18750"/>
              <a:gd name="adj2" fmla="val -8333"/>
              <a:gd name="adj3" fmla="val 47710"/>
              <a:gd name="adj4" fmla="val 117660"/>
              <a:gd name="adj5" fmla="val 321901"/>
              <a:gd name="adj6" fmla="val 73929"/>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Rebuilt data from </a:t>
            </a:r>
            <a:r>
              <a:rPr kumimoji="0" lang="en-US" sz="1600" b="0" i="0" u="none" strike="noStrike" cap="none" normalizeH="0" baseline="0" dirty="0" err="1" smtClean="0">
                <a:ln>
                  <a:noFill/>
                </a:ln>
                <a:solidFill>
                  <a:schemeClr val="tx1"/>
                </a:solidFill>
                <a:effectLst/>
                <a:latin typeface="Arial" charset="0"/>
              </a:rPr>
              <a:t>demultiplexed</a:t>
            </a:r>
            <a:r>
              <a:rPr kumimoji="0" lang="en-US" sz="1600" b="0" i="0" u="none" strike="noStrike" cap="none" normalizeH="0" baseline="0" dirty="0" smtClean="0">
                <a:ln>
                  <a:noFill/>
                </a:ln>
                <a:solidFill>
                  <a:schemeClr val="tx1"/>
                </a:solidFill>
                <a:effectLst/>
                <a:latin typeface="Arial" charset="0"/>
              </a:rPr>
              <a:t> input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visualization</a:t>
            </a:r>
            <a:endParaRPr lang="en-US" dirty="0"/>
          </a:p>
        </p:txBody>
      </p:sp>
      <p:sp>
        <p:nvSpPr>
          <p:cNvPr id="3" name="Content Placeholder 2"/>
          <p:cNvSpPr>
            <a:spLocks noGrp="1"/>
          </p:cNvSpPr>
          <p:nvPr>
            <p:ph idx="1"/>
          </p:nvPr>
        </p:nvSpPr>
        <p:spPr>
          <a:xfrm>
            <a:off x="255588" y="1276350"/>
            <a:ext cx="8688387" cy="743519"/>
          </a:xfrm>
        </p:spPr>
        <p:txBody>
          <a:bodyPr/>
          <a:lstStyle/>
          <a:p>
            <a:pPr lvl="1"/>
            <a:r>
              <a:rPr lang="en-US" dirty="0" smtClean="0"/>
              <a:t>Signal Extraction and Time Domain IQ visualization mode</a:t>
            </a:r>
          </a:p>
          <a:p>
            <a:pPr lvl="1"/>
            <a:r>
              <a:rPr lang="en-US" dirty="0" smtClean="0"/>
              <a:t>Mixed Analog/digital view</a:t>
            </a:r>
          </a:p>
          <a:p>
            <a:pPr lvl="1"/>
            <a:r>
              <a:rPr lang="en-US" dirty="0" smtClean="0"/>
              <a:t>Time correlation with other</a:t>
            </a:r>
            <a:br>
              <a:rPr lang="en-US" dirty="0" smtClean="0"/>
            </a:br>
            <a:r>
              <a:rPr lang="en-US" dirty="0" smtClean="0"/>
              <a:t>measurements</a:t>
            </a:r>
          </a:p>
          <a:p>
            <a:pPr lvl="1"/>
            <a:r>
              <a:rPr lang="en-US" dirty="0" smtClean="0"/>
              <a:t>Control flow visualization </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24</a:t>
            </a:fld>
            <a:endParaRPr lang="en-US"/>
          </a:p>
        </p:txBody>
      </p:sp>
      <p:pic>
        <p:nvPicPr>
          <p:cNvPr id="427011" name="Picture 3"/>
          <p:cNvPicPr>
            <a:picLocks noChangeAspect="1" noChangeArrowheads="1"/>
          </p:cNvPicPr>
          <p:nvPr/>
        </p:nvPicPr>
        <p:blipFill>
          <a:blip r:embed="rId2" cstate="screen"/>
          <a:srcRect/>
          <a:stretch>
            <a:fillRect/>
          </a:stretch>
        </p:blipFill>
        <p:spPr bwMode="auto">
          <a:xfrm>
            <a:off x="3786182" y="1928802"/>
            <a:ext cx="5193522" cy="39059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5588" y="236538"/>
            <a:ext cx="8219672" cy="992187"/>
          </a:xfrm>
        </p:spPr>
        <p:txBody>
          <a:bodyPr/>
          <a:lstStyle/>
          <a:p>
            <a:r>
              <a:rPr lang="en-US" dirty="0" smtClean="0"/>
              <a:t>Modulation Measurement from Extracted I/Q</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25</a:t>
            </a:fld>
            <a:endParaRPr lang="en-US"/>
          </a:p>
        </p:txBody>
      </p:sp>
      <p:pic>
        <p:nvPicPr>
          <p:cNvPr id="6" name="Picture 2"/>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791570" y="1079973"/>
            <a:ext cx="5098734" cy="3613015"/>
          </a:xfrm>
          <a:prstGeom prst="rect">
            <a:avLst/>
          </a:prstGeom>
          <a:noFill/>
          <a:ln w="9525">
            <a:noFill/>
            <a:miter lim="800000"/>
            <a:headEnd/>
            <a:tailEnd/>
          </a:ln>
        </p:spPr>
      </p:pic>
      <p:sp>
        <p:nvSpPr>
          <p:cNvPr id="8" name="AutoShape 4"/>
          <p:cNvSpPr>
            <a:spLocks noChangeArrowheads="1"/>
          </p:cNvSpPr>
          <p:nvPr/>
        </p:nvSpPr>
        <p:spPr bwMode="auto">
          <a:xfrm>
            <a:off x="5951149" y="2197847"/>
            <a:ext cx="585636" cy="864485"/>
          </a:xfrm>
          <a:prstGeom prst="curvedLeftArrow">
            <a:avLst>
              <a:gd name="adj1" fmla="val 33117"/>
              <a:gd name="adj2" fmla="val 66234"/>
              <a:gd name="adj3" fmla="val 33333"/>
            </a:avLst>
          </a:prstGeom>
          <a:solidFill>
            <a:schemeClr val="bg1"/>
          </a:solidFill>
          <a:ln w="12700">
            <a:solidFill>
              <a:schemeClr val="tx1"/>
            </a:solidFill>
            <a:miter lim="800000"/>
            <a:headEnd/>
            <a:tailEnd/>
          </a:ln>
          <a:effectLst/>
        </p:spPr>
        <p:txBody>
          <a:bodyPr wrap="none" lIns="0" tIns="0" rIns="0" bIns="0" anchor="ctr"/>
          <a:lstStyle/>
          <a:p>
            <a:endParaRPr lang="en-US"/>
          </a:p>
        </p:txBody>
      </p:sp>
      <p:pic>
        <p:nvPicPr>
          <p:cNvPr id="9" name="Picture 2" descr="N:\_Digital Wireless\04 DW Product marketing\N5342A-43A DigRF V4\Photos\Screenshots #2\DL.bmp"/>
          <p:cNvPicPr>
            <a:picLocks noChangeAspect="1" noChangeArrowheads="1"/>
          </p:cNvPicPr>
          <p:nvPr/>
        </p:nvPicPr>
        <p:blipFill>
          <a:blip r:embed="rId3" cstate="screen">
            <a:lum bright="10000"/>
          </a:blip>
          <a:srcRect/>
          <a:stretch>
            <a:fillRect/>
          </a:stretch>
        </p:blipFill>
        <p:spPr bwMode="auto">
          <a:xfrm>
            <a:off x="818866" y="2285992"/>
            <a:ext cx="4763068" cy="3691405"/>
          </a:xfrm>
          <a:prstGeom prst="rect">
            <a:avLst/>
          </a:prstGeom>
          <a:noFill/>
        </p:spPr>
      </p:pic>
      <p:sp>
        <p:nvSpPr>
          <p:cNvPr id="10" name="TextBox 9"/>
          <p:cNvSpPr txBox="1"/>
          <p:nvPr/>
        </p:nvSpPr>
        <p:spPr>
          <a:xfrm>
            <a:off x="6786578" y="3214686"/>
            <a:ext cx="1843073" cy="738664"/>
          </a:xfrm>
          <a:prstGeom prst="rect">
            <a:avLst/>
          </a:prstGeom>
          <a:solidFill>
            <a:schemeClr val="bg1">
              <a:lumMod val="95000"/>
            </a:schemeClr>
          </a:solidFill>
          <a:ln>
            <a:solidFill>
              <a:schemeClr val="tx1"/>
            </a:solidFill>
          </a:ln>
        </p:spPr>
        <p:txBody>
          <a:bodyPr wrap="square" rtlCol="0">
            <a:spAutoFit/>
          </a:bodyPr>
          <a:lstStyle/>
          <a:p>
            <a:r>
              <a:rPr lang="en-US" sz="1400" dirty="0" smtClean="0">
                <a:latin typeface="Agilent TT Cond" pitchFamily="34" charset="0"/>
              </a:rPr>
              <a:t>IQ information used by VSA for modulation measurements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dirty="0" smtClean="0"/>
              <a:t>Application Example: FPGA QAM 16 Digital Radio	</a:t>
            </a:r>
          </a:p>
        </p:txBody>
      </p:sp>
      <p:sp>
        <p:nvSpPr>
          <p:cNvPr id="101379" name="Rectangle 3"/>
          <p:cNvSpPr>
            <a:spLocks noGrp="1" noChangeArrowheads="1"/>
          </p:cNvSpPr>
          <p:nvPr>
            <p:ph type="body" idx="1"/>
          </p:nvPr>
        </p:nvSpPr>
        <p:spPr>
          <a:xfrm>
            <a:off x="457200" y="1219200"/>
            <a:ext cx="8229600" cy="4525963"/>
          </a:xfrm>
        </p:spPr>
        <p:txBody>
          <a:bodyPr>
            <a:normAutofit/>
          </a:bodyPr>
          <a:lstStyle/>
          <a:p>
            <a:pPr eaLnBrk="1" hangingPunct="1"/>
            <a:endParaRPr lang="en-US" sz="1600" dirty="0" smtClean="0">
              <a:latin typeface="Agilent TT Cond" pitchFamily="34" charset="0"/>
            </a:endParaRPr>
          </a:p>
          <a:p>
            <a:pPr marL="517525" indent="-228600" eaLnBrk="1" hangingPunct="1">
              <a:buFont typeface="Arial" pitchFamily="34" charset="0"/>
              <a:buChar char="•"/>
            </a:pPr>
            <a:r>
              <a:rPr lang="en-US" sz="1600" dirty="0" smtClean="0">
                <a:latin typeface="Agilent TT Cond" pitchFamily="34" charset="0"/>
              </a:rPr>
              <a:t>The FPGA Radio was built to demonstrate how a Software Defined Radio can work, and to demonstrate some of the functionality of the FPGA dynamic probe.</a:t>
            </a:r>
          </a:p>
          <a:p>
            <a:pPr marL="517525" indent="-228600" eaLnBrk="1" hangingPunct="1">
              <a:buFont typeface="Arial" pitchFamily="34" charset="0"/>
              <a:buChar char="•"/>
            </a:pPr>
            <a:endParaRPr lang="en-US" sz="1600" dirty="0" smtClean="0">
              <a:latin typeface="Agilent TT Cond" pitchFamily="34" charset="0"/>
            </a:endParaRPr>
          </a:p>
          <a:p>
            <a:pPr marL="517525" indent="-228600" eaLnBrk="1" hangingPunct="1">
              <a:buFont typeface="Arial" pitchFamily="34" charset="0"/>
              <a:buChar char="•"/>
            </a:pPr>
            <a:r>
              <a:rPr lang="en-US" sz="1600" dirty="0" smtClean="0">
                <a:latin typeface="Agilent TT Cond" pitchFamily="34" charset="0"/>
              </a:rPr>
              <a:t>This Xilinx FPGA has been loaded with the digital portion of a QAM 16 Radio.</a:t>
            </a:r>
          </a:p>
          <a:p>
            <a:pPr marL="517525" indent="-228600" eaLnBrk="1" hangingPunct="1">
              <a:buFont typeface="Arial" pitchFamily="34" charset="0"/>
              <a:buChar char="•"/>
            </a:pPr>
            <a:endParaRPr lang="en-US" sz="1600" dirty="0" smtClean="0">
              <a:latin typeface="Agilent TT Cond" pitchFamily="34" charset="0"/>
            </a:endParaRPr>
          </a:p>
          <a:p>
            <a:pPr marL="517525" indent="-228600" eaLnBrk="1" hangingPunct="1">
              <a:buFont typeface="Arial" pitchFamily="34" charset="0"/>
              <a:buChar char="•"/>
            </a:pPr>
            <a:r>
              <a:rPr lang="en-US" sz="1600" dirty="0" smtClean="0">
                <a:latin typeface="Agilent TT Cond" pitchFamily="34" charset="0"/>
              </a:rPr>
              <a:t>We can see bank by bank how the digital radio works and what the output of each of these areas looks like.</a:t>
            </a:r>
          </a:p>
          <a:p>
            <a:pPr marL="517525" indent="-228600" eaLnBrk="1" hangingPunct="1">
              <a:buFont typeface="Arial" pitchFamily="34" charset="0"/>
              <a:buChar char="•"/>
            </a:pPr>
            <a:endParaRPr lang="en-US" sz="1600" dirty="0" smtClean="0">
              <a:latin typeface="Agilent TT Cond" pitchFamily="34" charset="0"/>
            </a:endParaRPr>
          </a:p>
          <a:p>
            <a:pPr marL="517525" indent="-228600" eaLnBrk="1" hangingPunct="1">
              <a:buFont typeface="Arial" pitchFamily="34" charset="0"/>
              <a:buChar char="•"/>
            </a:pPr>
            <a:r>
              <a:rPr lang="en-US" sz="1600" dirty="0" smtClean="0">
                <a:latin typeface="Agilent TT Cond" pitchFamily="34" charset="0"/>
              </a:rPr>
              <a:t>Agilent’s Digital Vector Signal Analyzer (DVSA), using the 16800 or 16900 series Logic Analyzers and the FPGA dynamic probe in conjunction with the 89601A Vector Signal Analyzer (VSA) software enables us to make  modulation quality measurements on the digital portion of the radio.</a:t>
            </a:r>
          </a:p>
          <a:p>
            <a:pPr eaLnBrk="1" hangingPunct="1">
              <a:buFontTx/>
              <a:buNone/>
            </a:pPr>
            <a:endParaRPr lang="en-US" sz="1600" dirty="0" smtClean="0">
              <a:latin typeface="Agilent TT Cond" pitchFamily="34" charset="0"/>
            </a:endParaRPr>
          </a:p>
        </p:txBody>
      </p:sp>
      <p:sp>
        <p:nvSpPr>
          <p:cNvPr id="11270" name="Rectangle 4"/>
          <p:cNvSpPr>
            <a:spLocks noChangeArrowheads="1"/>
          </p:cNvSpPr>
          <p:nvPr/>
        </p:nvSpPr>
        <p:spPr bwMode="auto">
          <a:xfrm>
            <a:off x="381000" y="1143000"/>
            <a:ext cx="8382000" cy="4648200"/>
          </a:xfrm>
          <a:prstGeom prst="rect">
            <a:avLst/>
          </a:prstGeom>
          <a:noFill/>
          <a:ln w="9525">
            <a:solidFill>
              <a:srgbClr val="33CCFF"/>
            </a:solidFill>
            <a:miter lim="800000"/>
            <a:headEnd/>
            <a:tailEnd/>
          </a:ln>
        </p:spPr>
        <p:txBody>
          <a:bodyPr wrap="none" anchor="ctr"/>
          <a:lstStyle/>
          <a:p>
            <a:pPr>
              <a:buFont typeface="Arial" pitchFamily="34" charset="0"/>
              <a:buChar char="•"/>
            </a:pPr>
            <a:endParaRPr lang="en-US" dirty="0">
              <a:latin typeface="Agilent TT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Effect transition="in" filter="fade">
                                      <p:cBhvr>
                                        <p:cTn id="7" dur="500"/>
                                        <p:tgtEl>
                                          <p:spTgt spid="101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3" end="3"/>
                                            </p:txEl>
                                          </p:spTgt>
                                        </p:tgtEl>
                                        <p:attrNameLst>
                                          <p:attrName>style.visibility</p:attrName>
                                        </p:attrNameLst>
                                      </p:cBhvr>
                                      <p:to>
                                        <p:strVal val="visible"/>
                                      </p:to>
                                    </p:set>
                                    <p:animEffect transition="in" filter="fade">
                                      <p:cBhvr>
                                        <p:cTn id="12" dur="500"/>
                                        <p:tgtEl>
                                          <p:spTgt spid="1013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79">
                                            <p:txEl>
                                              <p:pRg st="5" end="5"/>
                                            </p:txEl>
                                          </p:spTgt>
                                        </p:tgtEl>
                                        <p:attrNameLst>
                                          <p:attrName>style.visibility</p:attrName>
                                        </p:attrNameLst>
                                      </p:cBhvr>
                                      <p:to>
                                        <p:strVal val="visible"/>
                                      </p:to>
                                    </p:set>
                                    <p:animEffect transition="in" filter="fade">
                                      <p:cBhvr>
                                        <p:cTn id="17" dur="500"/>
                                        <p:tgtEl>
                                          <p:spTgt spid="1013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379">
                                            <p:txEl>
                                              <p:pRg st="7" end="7"/>
                                            </p:txEl>
                                          </p:spTgt>
                                        </p:tgtEl>
                                        <p:attrNameLst>
                                          <p:attrName>style.visibility</p:attrName>
                                        </p:attrNameLst>
                                      </p:cBhvr>
                                      <p:to>
                                        <p:strVal val="visible"/>
                                      </p:to>
                                    </p:set>
                                    <p:animEffect transition="in" filter="fade">
                                      <p:cBhvr>
                                        <p:cTn id="22" dur="500"/>
                                        <p:tgtEl>
                                          <p:spTgt spid="1013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81447" y="0"/>
            <a:ext cx="7450137" cy="992187"/>
          </a:xfrm>
        </p:spPr>
        <p:txBody>
          <a:bodyPr/>
          <a:lstStyle/>
          <a:p>
            <a:pPr eaLnBrk="1" hangingPunct="1"/>
            <a:r>
              <a:rPr lang="en-US" dirty="0" smtClean="0"/>
              <a:t>FPGA QAM 16 Measurement Setup</a:t>
            </a:r>
          </a:p>
        </p:txBody>
      </p:sp>
      <p:sp>
        <p:nvSpPr>
          <p:cNvPr id="12306" name="Text Box 90"/>
          <p:cNvSpPr txBox="1">
            <a:spLocks noChangeArrowheads="1"/>
          </p:cNvSpPr>
          <p:nvPr/>
        </p:nvSpPr>
        <p:spPr bwMode="auto">
          <a:xfrm>
            <a:off x="1345364" y="5051766"/>
            <a:ext cx="1894749" cy="276999"/>
          </a:xfrm>
          <a:prstGeom prst="rect">
            <a:avLst/>
          </a:prstGeom>
          <a:noFill/>
          <a:ln w="9525">
            <a:noFill/>
            <a:miter lim="800000"/>
            <a:headEnd/>
            <a:tailEnd/>
          </a:ln>
        </p:spPr>
        <p:txBody>
          <a:bodyPr wrap="none" lIns="0" tIns="0" rIns="0" bIns="0">
            <a:spAutoFit/>
          </a:bodyPr>
          <a:lstStyle/>
          <a:p>
            <a:pPr algn="ctr"/>
            <a:r>
              <a:rPr lang="en-US" sz="900" dirty="0">
                <a:latin typeface="Agilent TT Cond" pitchFamily="34" charset="0"/>
              </a:rPr>
              <a:t>To Logic Analyzer Connection</a:t>
            </a:r>
          </a:p>
          <a:p>
            <a:pPr algn="ctr"/>
            <a:r>
              <a:rPr lang="en-US" sz="900" dirty="0">
                <a:latin typeface="Agilent TT Cond" pitchFamily="34" charset="0"/>
              </a:rPr>
              <a:t>(12 Pins for Debug of 24 signals at a time)</a:t>
            </a:r>
          </a:p>
        </p:txBody>
      </p:sp>
      <p:sp>
        <p:nvSpPr>
          <p:cNvPr id="151658" name="Text Box 106"/>
          <p:cNvSpPr txBox="1">
            <a:spLocks noChangeArrowheads="1"/>
          </p:cNvSpPr>
          <p:nvPr/>
        </p:nvSpPr>
        <p:spPr bwMode="auto">
          <a:xfrm>
            <a:off x="697702" y="5354369"/>
            <a:ext cx="3886200" cy="817245"/>
          </a:xfrm>
          <a:prstGeom prst="roundRect">
            <a:avLst/>
          </a:prstGeom>
          <a:solidFill>
            <a:srgbClr val="D5EFFF"/>
          </a:solidFill>
          <a:ln w="12700">
            <a:solidFill>
              <a:schemeClr val="tx1"/>
            </a:solidFill>
            <a:miter lim="800000"/>
            <a:headEnd/>
            <a:tailEnd/>
          </a:ln>
          <a:effectLst/>
        </p:spPr>
        <p:txBody>
          <a:bodyPr lIns="0" tIns="0" rIns="0" bIns="0">
            <a:spAutoFit/>
          </a:bodyPr>
          <a:lstStyle/>
          <a:p>
            <a:pPr algn="ctr">
              <a:spcBef>
                <a:spcPct val="20000"/>
              </a:spcBef>
              <a:defRPr/>
            </a:pPr>
            <a:r>
              <a:rPr lang="en-US" sz="1200" dirty="0">
                <a:latin typeface="Agilent TT Cond" pitchFamily="34" charset="0"/>
              </a:rPr>
              <a:t>The combination of Agilent’s Logic Analyzers, FPGA Dynamic Probe and the 89601A VSA software is a powerful tool that allows us to completely analyze and debug our digital radio design.</a:t>
            </a:r>
          </a:p>
        </p:txBody>
      </p:sp>
      <p:cxnSp>
        <p:nvCxnSpPr>
          <p:cNvPr id="20" name="Straight Connector 19"/>
          <p:cNvCxnSpPr/>
          <p:nvPr/>
        </p:nvCxnSpPr>
        <p:spPr bwMode="auto">
          <a:xfrm rot="5400000">
            <a:off x="2403370" y="2849735"/>
            <a:ext cx="4223543" cy="10319"/>
          </a:xfrm>
          <a:prstGeom prst="line">
            <a:avLst/>
          </a:prstGeom>
          <a:solidFill>
            <a:schemeClr val="accent1"/>
          </a:solidFill>
          <a:ln w="12700" cap="flat" cmpd="sng" algn="ctr">
            <a:solidFill>
              <a:schemeClr val="bg1"/>
            </a:solidFill>
            <a:prstDash val="solid"/>
            <a:round/>
            <a:headEnd type="none" w="med" len="med"/>
            <a:tailEnd type="none" w="med" len="med"/>
          </a:ln>
          <a:effectLst/>
        </p:spPr>
      </p:cxnSp>
      <p:grpSp>
        <p:nvGrpSpPr>
          <p:cNvPr id="24" name="Group 23"/>
          <p:cNvGrpSpPr/>
          <p:nvPr/>
        </p:nvGrpSpPr>
        <p:grpSpPr>
          <a:xfrm>
            <a:off x="4393106" y="713111"/>
            <a:ext cx="2417291" cy="4250724"/>
            <a:chOff x="5334000" y="719651"/>
            <a:chExt cx="2417291" cy="4271449"/>
          </a:xfrm>
        </p:grpSpPr>
        <p:pic>
          <p:nvPicPr>
            <p:cNvPr id="12308" name="Picture 7" descr="Picture3"/>
            <p:cNvPicPr>
              <a:picLocks noChangeAspect="1" noChangeArrowheads="1"/>
            </p:cNvPicPr>
            <p:nvPr/>
          </p:nvPicPr>
          <p:blipFill>
            <a:blip r:embed="rId3" cstate="screen"/>
            <a:srcRect/>
            <a:stretch>
              <a:fillRect/>
            </a:stretch>
          </p:blipFill>
          <p:spPr bwMode="auto">
            <a:xfrm>
              <a:off x="5388822" y="719651"/>
              <a:ext cx="2362469" cy="4263081"/>
            </a:xfrm>
            <a:prstGeom prst="rect">
              <a:avLst/>
            </a:prstGeom>
            <a:noFill/>
            <a:ln w="9525">
              <a:noFill/>
              <a:miter lim="800000"/>
              <a:headEnd/>
              <a:tailEnd/>
            </a:ln>
          </p:spPr>
        </p:pic>
        <p:sp>
          <p:nvSpPr>
            <p:cNvPr id="23" name="Rectangle 22"/>
            <p:cNvSpPr/>
            <p:nvPr/>
          </p:nvSpPr>
          <p:spPr bwMode="auto">
            <a:xfrm>
              <a:off x="5334000" y="723900"/>
              <a:ext cx="171450" cy="426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51656" name="Text Box 104"/>
          <p:cNvSpPr txBox="1">
            <a:spLocks noChangeArrowheads="1"/>
          </p:cNvSpPr>
          <p:nvPr/>
        </p:nvSpPr>
        <p:spPr bwMode="auto">
          <a:xfrm>
            <a:off x="4728799" y="927809"/>
            <a:ext cx="1905000" cy="204671"/>
          </a:xfrm>
          <a:prstGeom prst="rect">
            <a:avLst/>
          </a:prstGeom>
          <a:solidFill>
            <a:schemeClr val="bg1"/>
          </a:solidFill>
          <a:ln w="12700">
            <a:solidFill>
              <a:schemeClr val="tx1"/>
            </a:solidFill>
            <a:miter lim="800000"/>
            <a:headEnd/>
            <a:tailEnd/>
          </a:ln>
          <a:effectLst/>
        </p:spPr>
        <p:txBody>
          <a:bodyPr lIns="0" tIns="0" rIns="0" bIns="0">
            <a:spAutoFit/>
          </a:bodyPr>
          <a:lstStyle/>
          <a:p>
            <a:pPr algn="ctr" eaLnBrk="0" hangingPunct="0">
              <a:lnSpc>
                <a:spcPct val="95000"/>
              </a:lnSpc>
              <a:spcBef>
                <a:spcPct val="50000"/>
              </a:spcBef>
              <a:spcAft>
                <a:spcPct val="50000"/>
              </a:spcAft>
              <a:defRPr/>
            </a:pPr>
            <a:r>
              <a:rPr lang="en-US" sz="1400" dirty="0"/>
              <a:t>FPGA QAM 16 Board</a:t>
            </a:r>
          </a:p>
        </p:txBody>
      </p:sp>
      <p:pic>
        <p:nvPicPr>
          <p:cNvPr id="151643" name="Picture 91" descr="Cub with QAM"/>
          <p:cNvPicPr>
            <a:picLocks noChangeAspect="1" noChangeArrowheads="1"/>
          </p:cNvPicPr>
          <p:nvPr/>
        </p:nvPicPr>
        <p:blipFill>
          <a:blip r:embed="rId4" cstate="screen"/>
          <a:srcRect/>
          <a:stretch>
            <a:fillRect/>
          </a:stretch>
        </p:blipFill>
        <p:spPr bwMode="auto">
          <a:xfrm>
            <a:off x="6033466" y="4130054"/>
            <a:ext cx="2862263" cy="1987550"/>
          </a:xfrm>
          <a:prstGeom prst="rect">
            <a:avLst/>
          </a:prstGeom>
          <a:noFill/>
          <a:ln w="9525">
            <a:noFill/>
            <a:miter lim="800000"/>
            <a:headEnd/>
            <a:tailEnd/>
          </a:ln>
        </p:spPr>
      </p:pic>
      <p:pic>
        <p:nvPicPr>
          <p:cNvPr id="103" name="Picture 102" descr="FPGA Digital radio update..jpg"/>
          <p:cNvPicPr>
            <a:picLocks noChangeAspect="1"/>
          </p:cNvPicPr>
          <p:nvPr/>
        </p:nvPicPr>
        <p:blipFill>
          <a:blip r:embed="rId5" cstate="screen"/>
          <a:stretch>
            <a:fillRect/>
          </a:stretch>
        </p:blipFill>
        <p:spPr>
          <a:xfrm>
            <a:off x="557389" y="713111"/>
            <a:ext cx="4046323" cy="4250724"/>
          </a:xfrm>
          <a:prstGeom prst="rect">
            <a:avLst/>
          </a:prstGeom>
        </p:spPr>
      </p:pic>
      <p:grpSp>
        <p:nvGrpSpPr>
          <p:cNvPr id="7" name="Group 96"/>
          <p:cNvGrpSpPr>
            <a:grpSpLocks/>
          </p:cNvGrpSpPr>
          <p:nvPr/>
        </p:nvGrpSpPr>
        <p:grpSpPr bwMode="auto">
          <a:xfrm flipV="1">
            <a:off x="3985591" y="4823791"/>
            <a:ext cx="2057400" cy="692150"/>
            <a:chOff x="2832" y="1728"/>
            <a:chExt cx="799" cy="1200"/>
          </a:xfrm>
        </p:grpSpPr>
        <p:sp>
          <p:nvSpPr>
            <p:cNvPr id="12299" name="Line 97"/>
            <p:cNvSpPr>
              <a:spLocks noChangeShapeType="1"/>
            </p:cNvSpPr>
            <p:nvPr/>
          </p:nvSpPr>
          <p:spPr bwMode="auto">
            <a:xfrm flipH="1">
              <a:off x="2893" y="2873"/>
              <a:ext cx="123" cy="0"/>
            </a:xfrm>
            <a:prstGeom prst="line">
              <a:avLst/>
            </a:prstGeom>
            <a:noFill/>
            <a:ln w="12700">
              <a:solidFill>
                <a:schemeClr val="tx1"/>
              </a:solidFill>
              <a:round/>
              <a:headEnd/>
              <a:tailEnd/>
            </a:ln>
          </p:spPr>
          <p:txBody>
            <a:bodyPr lIns="0" tIns="0" rIns="0" bIns="0">
              <a:spAutoFit/>
            </a:bodyPr>
            <a:lstStyle/>
            <a:p>
              <a:endParaRPr lang="en-US"/>
            </a:p>
          </p:txBody>
        </p:sp>
        <p:grpSp>
          <p:nvGrpSpPr>
            <p:cNvPr id="8" name="Group 98"/>
            <p:cNvGrpSpPr>
              <a:grpSpLocks/>
            </p:cNvGrpSpPr>
            <p:nvPr/>
          </p:nvGrpSpPr>
          <p:grpSpPr bwMode="auto">
            <a:xfrm>
              <a:off x="2832" y="1728"/>
              <a:ext cx="799" cy="1200"/>
              <a:chOff x="2736" y="1920"/>
              <a:chExt cx="720" cy="1152"/>
            </a:xfrm>
          </p:grpSpPr>
          <p:sp>
            <p:nvSpPr>
              <p:cNvPr id="12301" name="Freeform 99"/>
              <p:cNvSpPr>
                <a:spLocks/>
              </p:cNvSpPr>
              <p:nvPr/>
            </p:nvSpPr>
            <p:spPr bwMode="auto">
              <a:xfrm>
                <a:off x="2784" y="1920"/>
                <a:ext cx="672" cy="1008"/>
              </a:xfrm>
              <a:custGeom>
                <a:avLst/>
                <a:gdLst>
                  <a:gd name="T0" fmla="*/ 672 w 672"/>
                  <a:gd name="T1" fmla="*/ 0 h 1008"/>
                  <a:gd name="T2" fmla="*/ 288 w 672"/>
                  <a:gd name="T3" fmla="*/ 288 h 1008"/>
                  <a:gd name="T4" fmla="*/ 624 w 672"/>
                  <a:gd name="T5" fmla="*/ 864 h 1008"/>
                  <a:gd name="T6" fmla="*/ 0 w 672"/>
                  <a:gd name="T7" fmla="*/ 1008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0"/>
                    </a:moveTo>
                    <a:cubicBezTo>
                      <a:pt x="484" y="72"/>
                      <a:pt x="296" y="144"/>
                      <a:pt x="288" y="288"/>
                    </a:cubicBezTo>
                    <a:cubicBezTo>
                      <a:pt x="280" y="432"/>
                      <a:pt x="672" y="744"/>
                      <a:pt x="624" y="864"/>
                    </a:cubicBezTo>
                    <a:cubicBezTo>
                      <a:pt x="576" y="984"/>
                      <a:pt x="288" y="996"/>
                      <a:pt x="0" y="1008"/>
                    </a:cubicBezTo>
                  </a:path>
                </a:pathLst>
              </a:custGeom>
              <a:noFill/>
              <a:ln w="12700">
                <a:solidFill>
                  <a:schemeClr val="tx1"/>
                </a:solidFill>
                <a:round/>
                <a:headEnd/>
                <a:tailEnd/>
              </a:ln>
            </p:spPr>
            <p:txBody>
              <a:bodyPr lIns="0" tIns="0" rIns="0" bIns="0">
                <a:spAutoFit/>
              </a:bodyPr>
              <a:lstStyle/>
              <a:p>
                <a:endParaRPr lang="en-US"/>
              </a:p>
            </p:txBody>
          </p:sp>
          <p:sp>
            <p:nvSpPr>
              <p:cNvPr id="12302" name="Freeform 100"/>
              <p:cNvSpPr>
                <a:spLocks/>
              </p:cNvSpPr>
              <p:nvPr/>
            </p:nvSpPr>
            <p:spPr bwMode="auto">
              <a:xfrm>
                <a:off x="2880" y="2016"/>
                <a:ext cx="576" cy="1008"/>
              </a:xfrm>
              <a:custGeom>
                <a:avLst/>
                <a:gdLst>
                  <a:gd name="T0" fmla="*/ 576 w 672"/>
                  <a:gd name="T1" fmla="*/ 0 h 1008"/>
                  <a:gd name="T2" fmla="*/ 247 w 672"/>
                  <a:gd name="T3" fmla="*/ 288 h 1008"/>
                  <a:gd name="T4" fmla="*/ 535 w 672"/>
                  <a:gd name="T5" fmla="*/ 864 h 1008"/>
                  <a:gd name="T6" fmla="*/ 0 w 672"/>
                  <a:gd name="T7" fmla="*/ 1008 h 1008"/>
                  <a:gd name="T8" fmla="*/ 0 60000 65536"/>
                  <a:gd name="T9" fmla="*/ 0 60000 65536"/>
                  <a:gd name="T10" fmla="*/ 0 60000 65536"/>
                  <a:gd name="T11" fmla="*/ 0 60000 65536"/>
                  <a:gd name="T12" fmla="*/ 0 w 672"/>
                  <a:gd name="T13" fmla="*/ 0 h 1008"/>
                  <a:gd name="T14" fmla="*/ 672 w 672"/>
                  <a:gd name="T15" fmla="*/ 1008 h 1008"/>
                </a:gdLst>
                <a:ahLst/>
                <a:cxnLst>
                  <a:cxn ang="T8">
                    <a:pos x="T0" y="T1"/>
                  </a:cxn>
                  <a:cxn ang="T9">
                    <a:pos x="T2" y="T3"/>
                  </a:cxn>
                  <a:cxn ang="T10">
                    <a:pos x="T4" y="T5"/>
                  </a:cxn>
                  <a:cxn ang="T11">
                    <a:pos x="T6" y="T7"/>
                  </a:cxn>
                </a:cxnLst>
                <a:rect l="T12" t="T13" r="T14" b="T15"/>
                <a:pathLst>
                  <a:path w="672" h="1008">
                    <a:moveTo>
                      <a:pt x="672" y="0"/>
                    </a:moveTo>
                    <a:cubicBezTo>
                      <a:pt x="484" y="72"/>
                      <a:pt x="296" y="144"/>
                      <a:pt x="288" y="288"/>
                    </a:cubicBezTo>
                    <a:cubicBezTo>
                      <a:pt x="280" y="432"/>
                      <a:pt x="672" y="744"/>
                      <a:pt x="624" y="864"/>
                    </a:cubicBezTo>
                    <a:cubicBezTo>
                      <a:pt x="576" y="984"/>
                      <a:pt x="288" y="996"/>
                      <a:pt x="0" y="1008"/>
                    </a:cubicBezTo>
                  </a:path>
                </a:pathLst>
              </a:custGeom>
              <a:noFill/>
              <a:ln w="12700">
                <a:solidFill>
                  <a:schemeClr val="tx1"/>
                </a:solidFill>
                <a:round/>
                <a:headEnd/>
                <a:tailEnd/>
              </a:ln>
            </p:spPr>
            <p:txBody>
              <a:bodyPr lIns="0" tIns="0" rIns="0" bIns="0">
                <a:spAutoFit/>
              </a:bodyPr>
              <a:lstStyle/>
              <a:p>
                <a:endParaRPr lang="en-US"/>
              </a:p>
            </p:txBody>
          </p:sp>
          <p:sp>
            <p:nvSpPr>
              <p:cNvPr id="12303" name="Rectangle 101"/>
              <p:cNvSpPr>
                <a:spLocks noChangeArrowheads="1"/>
              </p:cNvSpPr>
              <p:nvPr/>
            </p:nvSpPr>
            <p:spPr bwMode="auto">
              <a:xfrm>
                <a:off x="2736" y="2880"/>
                <a:ext cx="48" cy="192"/>
              </a:xfrm>
              <a:prstGeom prst="rect">
                <a:avLst/>
              </a:prstGeom>
              <a:noFill/>
              <a:ln w="12700">
                <a:solidFill>
                  <a:schemeClr val="tx1"/>
                </a:solidFill>
                <a:miter lim="800000"/>
                <a:headEnd/>
                <a:tailEnd/>
              </a:ln>
            </p:spPr>
            <p:txBody>
              <a:bodyPr lIns="0" tIns="0" rIns="0" bIns="0" anchor="ctr">
                <a:spAutoFit/>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0.70"/>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1656"/>
                                        </p:tgtEl>
                                        <p:attrNameLst>
                                          <p:attrName>style.visibility</p:attrName>
                                        </p:attrNameLst>
                                      </p:cBhvr>
                                      <p:to>
                                        <p:strVal val="visible"/>
                                      </p:to>
                                    </p:set>
                                    <p:anim calcmode="lin" valueType="num">
                                      <p:cBhvr>
                                        <p:cTn id="12" dur="500" fill="hold"/>
                                        <p:tgtEl>
                                          <p:spTgt spid="151656"/>
                                        </p:tgtEl>
                                        <p:attrNameLst>
                                          <p:attrName>ppt_w</p:attrName>
                                        </p:attrNameLst>
                                      </p:cBhvr>
                                      <p:tavLst>
                                        <p:tav tm="0">
                                          <p:val>
                                            <p:strVal val="#ppt_w*0.70"/>
                                          </p:val>
                                        </p:tav>
                                        <p:tav tm="100000">
                                          <p:val>
                                            <p:strVal val="#ppt_w"/>
                                          </p:val>
                                        </p:tav>
                                      </p:tavLst>
                                    </p:anim>
                                    <p:anim calcmode="lin" valueType="num">
                                      <p:cBhvr>
                                        <p:cTn id="13" dur="500" fill="hold"/>
                                        <p:tgtEl>
                                          <p:spTgt spid="151656"/>
                                        </p:tgtEl>
                                        <p:attrNameLst>
                                          <p:attrName>ppt_h</p:attrName>
                                        </p:attrNameLst>
                                      </p:cBhvr>
                                      <p:tavLst>
                                        <p:tav tm="0">
                                          <p:val>
                                            <p:strVal val="#ppt_h"/>
                                          </p:val>
                                        </p:tav>
                                        <p:tav tm="100000">
                                          <p:val>
                                            <p:strVal val="#ppt_h"/>
                                          </p:val>
                                        </p:tav>
                                      </p:tavLst>
                                    </p:anim>
                                    <p:animEffect transition="in" filter="fade">
                                      <p:cBhvr>
                                        <p:cTn id="14" dur="500"/>
                                        <p:tgtEl>
                                          <p:spTgt spid="15165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306"/>
                                        </p:tgtEl>
                                        <p:attrNameLst>
                                          <p:attrName>style.visibility</p:attrName>
                                        </p:attrNameLst>
                                      </p:cBhvr>
                                      <p:to>
                                        <p:strVal val="visible"/>
                                      </p:to>
                                    </p:set>
                                    <p:animEffect transition="in" filter="fade">
                                      <p:cBhvr>
                                        <p:cTn id="22" dur="500"/>
                                        <p:tgtEl>
                                          <p:spTgt spid="1230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1643"/>
                                        </p:tgtEl>
                                        <p:attrNameLst>
                                          <p:attrName>style.visibility</p:attrName>
                                        </p:attrNameLst>
                                      </p:cBhvr>
                                      <p:to>
                                        <p:strVal val="visible"/>
                                      </p:to>
                                    </p:set>
                                    <p:anim calcmode="lin" valueType="num">
                                      <p:cBhvr additive="base">
                                        <p:cTn id="31" dur="500" fill="hold"/>
                                        <p:tgtEl>
                                          <p:spTgt spid="151643"/>
                                        </p:tgtEl>
                                        <p:attrNameLst>
                                          <p:attrName>ppt_x</p:attrName>
                                        </p:attrNameLst>
                                      </p:cBhvr>
                                      <p:tavLst>
                                        <p:tav tm="0">
                                          <p:val>
                                            <p:strVal val="1+#ppt_w/2"/>
                                          </p:val>
                                        </p:tav>
                                        <p:tav tm="100000">
                                          <p:val>
                                            <p:strVal val="#ppt_x"/>
                                          </p:val>
                                        </p:tav>
                                      </p:tavLst>
                                    </p:anim>
                                    <p:anim calcmode="lin" valueType="num">
                                      <p:cBhvr additive="base">
                                        <p:cTn id="32" dur="500" fill="hold"/>
                                        <p:tgtEl>
                                          <p:spTgt spid="15164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1658"/>
                                        </p:tgtEl>
                                        <p:attrNameLst>
                                          <p:attrName>style.visibility</p:attrName>
                                        </p:attrNameLst>
                                      </p:cBhvr>
                                      <p:to>
                                        <p:strVal val="visible"/>
                                      </p:to>
                                    </p:set>
                                    <p:animEffect transition="in" filter="fade">
                                      <p:cBhvr>
                                        <p:cTn id="37" dur="500"/>
                                        <p:tgtEl>
                                          <p:spTgt spid="151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P spid="151658" grpId="0" animBg="1"/>
      <p:bldP spid="1516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fpga setup.JPG"/>
          <p:cNvPicPr>
            <a:picLocks noChangeAspect="1"/>
          </p:cNvPicPr>
          <p:nvPr/>
        </p:nvPicPr>
        <p:blipFill>
          <a:blip r:embed="rId3" cstate="screen"/>
          <a:stretch>
            <a:fillRect/>
          </a:stretch>
        </p:blipFill>
        <p:spPr>
          <a:xfrm>
            <a:off x="218512" y="964503"/>
            <a:ext cx="5005875" cy="2217108"/>
          </a:xfrm>
          <a:prstGeom prst="rect">
            <a:avLst/>
          </a:prstGeom>
        </p:spPr>
      </p:pic>
      <p:sp>
        <p:nvSpPr>
          <p:cNvPr id="2" name="Title 1"/>
          <p:cNvSpPr>
            <a:spLocks noGrp="1"/>
          </p:cNvSpPr>
          <p:nvPr>
            <p:ph type="title"/>
          </p:nvPr>
        </p:nvSpPr>
        <p:spPr>
          <a:xfrm>
            <a:off x="155380" y="0"/>
            <a:ext cx="7450137" cy="992187"/>
          </a:xfrm>
        </p:spPr>
        <p:txBody>
          <a:bodyPr/>
          <a:lstStyle/>
          <a:p>
            <a:r>
              <a:rPr lang="en-US" dirty="0" smtClean="0"/>
              <a:t>Configuring the FPGA</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28</a:t>
            </a:fld>
            <a:endParaRPr lang="en-US"/>
          </a:p>
        </p:txBody>
      </p:sp>
      <p:pic>
        <p:nvPicPr>
          <p:cNvPr id="6" name="Picture 5" descr="qam banks.JPG"/>
          <p:cNvPicPr>
            <a:picLocks noChangeAspect="1"/>
          </p:cNvPicPr>
          <p:nvPr/>
        </p:nvPicPr>
        <p:blipFill>
          <a:blip r:embed="rId4" cstate="screen"/>
          <a:stretch>
            <a:fillRect/>
          </a:stretch>
        </p:blipFill>
        <p:spPr>
          <a:xfrm>
            <a:off x="0" y="3832964"/>
            <a:ext cx="4155824" cy="2254685"/>
          </a:xfrm>
          <a:prstGeom prst="rect">
            <a:avLst/>
          </a:prstGeom>
        </p:spPr>
      </p:pic>
      <p:pic>
        <p:nvPicPr>
          <p:cNvPr id="9" name="Picture 8" descr="FPGA Digital radio update..jpg"/>
          <p:cNvPicPr>
            <a:picLocks noChangeAspect="1"/>
          </p:cNvPicPr>
          <p:nvPr/>
        </p:nvPicPr>
        <p:blipFill>
          <a:blip r:embed="rId5" cstate="screen"/>
          <a:stretch>
            <a:fillRect/>
          </a:stretch>
        </p:blipFill>
        <p:spPr>
          <a:xfrm>
            <a:off x="1799634" y="4033381"/>
            <a:ext cx="2117043" cy="2223987"/>
          </a:xfrm>
          <a:prstGeom prst="rect">
            <a:avLst/>
          </a:prstGeom>
          <a:ln>
            <a:solidFill>
              <a:schemeClr val="tx1"/>
            </a:solidFill>
          </a:ln>
        </p:spPr>
      </p:pic>
      <p:sp>
        <p:nvSpPr>
          <p:cNvPr id="14" name="Right Brace 13"/>
          <p:cNvSpPr/>
          <p:nvPr/>
        </p:nvSpPr>
        <p:spPr bwMode="auto">
          <a:xfrm>
            <a:off x="854593" y="4290783"/>
            <a:ext cx="438411" cy="606894"/>
          </a:xfrm>
          <a:prstGeom prst="rightBrace">
            <a:avLst/>
          </a:prstGeom>
          <a:noFill/>
          <a:ln w="254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Right Brace 14"/>
          <p:cNvSpPr/>
          <p:nvPr/>
        </p:nvSpPr>
        <p:spPr bwMode="auto">
          <a:xfrm rot="16200000">
            <a:off x="2557770" y="4533322"/>
            <a:ext cx="438411" cy="1560839"/>
          </a:xfrm>
          <a:prstGeom prst="rightBrace">
            <a:avLst/>
          </a:prstGeom>
          <a:noFill/>
          <a:ln w="254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8" name="Straight Arrow Connector 17"/>
          <p:cNvCxnSpPr>
            <a:stCxn id="14" idx="1"/>
            <a:endCxn id="15" idx="1"/>
          </p:cNvCxnSpPr>
          <p:nvPr/>
        </p:nvCxnSpPr>
        <p:spPr bwMode="auto">
          <a:xfrm rot="10800000" flipH="1" flipV="1">
            <a:off x="1293004" y="4594230"/>
            <a:ext cx="1483972" cy="500306"/>
          </a:xfrm>
          <a:prstGeom prst="straightConnector1">
            <a:avLst/>
          </a:prstGeom>
          <a:solidFill>
            <a:schemeClr val="accent1"/>
          </a:solidFill>
          <a:ln w="25400" cap="flat" cmpd="sng" algn="ctr">
            <a:solidFill>
              <a:schemeClr val="accent1"/>
            </a:solidFill>
            <a:prstDash val="solid"/>
            <a:round/>
            <a:headEnd type="none" w="med" len="med"/>
            <a:tailEnd type="triangle" w="lg" len="lg"/>
          </a:ln>
          <a:effectLst/>
        </p:spPr>
      </p:cxnSp>
      <p:pic>
        <p:nvPicPr>
          <p:cNvPr id="7" name="Picture 6" descr="pinmapping 1.JPG"/>
          <p:cNvPicPr>
            <a:picLocks noChangeAspect="1"/>
          </p:cNvPicPr>
          <p:nvPr/>
        </p:nvPicPr>
        <p:blipFill>
          <a:blip r:embed="rId6" cstate="screen"/>
          <a:stretch>
            <a:fillRect/>
          </a:stretch>
        </p:blipFill>
        <p:spPr>
          <a:xfrm>
            <a:off x="5668264" y="2554605"/>
            <a:ext cx="2273237" cy="1643561"/>
          </a:xfrm>
          <a:prstGeom prst="rect">
            <a:avLst/>
          </a:prstGeom>
        </p:spPr>
      </p:pic>
      <p:sp>
        <p:nvSpPr>
          <p:cNvPr id="22" name="TextBox 21"/>
          <p:cNvSpPr txBox="1"/>
          <p:nvPr/>
        </p:nvSpPr>
        <p:spPr>
          <a:xfrm>
            <a:off x="165662" y="5355495"/>
            <a:ext cx="1199676" cy="1282660"/>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The banks show up clearly in the Logic Analyzer .</a:t>
            </a:r>
          </a:p>
        </p:txBody>
      </p:sp>
      <p:pic>
        <p:nvPicPr>
          <p:cNvPr id="27" name="Picture 3" descr="auto_pin_map_successful"/>
          <p:cNvPicPr>
            <a:picLocks noChangeAspect="1" noChangeArrowheads="1"/>
          </p:cNvPicPr>
          <p:nvPr/>
        </p:nvPicPr>
        <p:blipFill>
          <a:blip r:embed="rId7" cstate="screen"/>
          <a:srcRect/>
          <a:stretch>
            <a:fillRect/>
          </a:stretch>
        </p:blipFill>
        <p:spPr bwMode="auto">
          <a:xfrm>
            <a:off x="5068715" y="955013"/>
            <a:ext cx="3263252" cy="1116157"/>
          </a:xfrm>
          <a:prstGeom prst="rect">
            <a:avLst/>
          </a:prstGeom>
          <a:noFill/>
        </p:spPr>
      </p:pic>
      <p:cxnSp>
        <p:nvCxnSpPr>
          <p:cNvPr id="32" name="Straight Arrow Connector 31"/>
          <p:cNvCxnSpPr/>
          <p:nvPr/>
        </p:nvCxnSpPr>
        <p:spPr bwMode="auto">
          <a:xfrm flipV="1">
            <a:off x="5035463" y="1903956"/>
            <a:ext cx="1039660" cy="51356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44" name="Text Box 8"/>
          <p:cNvSpPr txBox="1">
            <a:spLocks noChangeArrowheads="1"/>
          </p:cNvSpPr>
          <p:nvPr/>
        </p:nvSpPr>
        <p:spPr bwMode="auto">
          <a:xfrm>
            <a:off x="7324855" y="2317884"/>
            <a:ext cx="1042531" cy="1392674"/>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lgn="ctr">
              <a:spcBef>
                <a:spcPct val="50000"/>
              </a:spcBef>
            </a:pPr>
            <a:r>
              <a:rPr lang="en-US" sz="1400" dirty="0" smtClean="0">
                <a:latin typeface="Agilent TT Cond" pitchFamily="34" charset="0"/>
              </a:rPr>
              <a:t>No need to manually enter the signal names or assign channels!</a:t>
            </a:r>
            <a:endParaRPr lang="en-US" sz="1400" dirty="0">
              <a:latin typeface="Agilent TT Cond" pitchFamily="34" charset="0"/>
            </a:endParaRPr>
          </a:p>
        </p:txBody>
      </p:sp>
      <p:sp>
        <p:nvSpPr>
          <p:cNvPr id="45" name="Oval 44"/>
          <p:cNvSpPr/>
          <p:nvPr/>
        </p:nvSpPr>
        <p:spPr bwMode="auto">
          <a:xfrm>
            <a:off x="6162805" y="2442576"/>
            <a:ext cx="839244" cy="1816274"/>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7196202" y="225468"/>
            <a:ext cx="1665961" cy="1293971"/>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Auto Pin Mapping saves you a great deal of time-no guessing and no confusion.</a:t>
            </a:r>
          </a:p>
        </p:txBody>
      </p:sp>
      <p:sp>
        <p:nvSpPr>
          <p:cNvPr id="49" name="TextBox 48"/>
          <p:cNvSpPr txBox="1"/>
          <p:nvPr/>
        </p:nvSpPr>
        <p:spPr>
          <a:xfrm>
            <a:off x="334027" y="1931095"/>
            <a:ext cx="3173261" cy="1055608"/>
          </a:xfrm>
          <a:prstGeom prst="roundRect">
            <a:avLst/>
          </a:prstGeom>
          <a:solidFill>
            <a:srgbClr val="D5EFFF"/>
          </a:solidFill>
          <a:ln>
            <a:solidFill>
              <a:schemeClr val="tx1"/>
            </a:solidFill>
          </a:ln>
        </p:spPr>
        <p:txBody>
          <a:bodyPr wrap="square" rtlCol="0">
            <a:spAutoFit/>
          </a:bodyPr>
          <a:lstStyle/>
          <a:p>
            <a:pPr marL="342900" indent="-342900">
              <a:buAutoNum type="arabicPeriod"/>
            </a:pPr>
            <a:r>
              <a:rPr lang="en-US" sz="1400" dirty="0" smtClean="0">
                <a:latin typeface="Agilent TT Cond" pitchFamily="34" charset="0"/>
              </a:rPr>
              <a:t>Insert QAMautomap.bit file we’ve created with Chipscope Pro</a:t>
            </a:r>
          </a:p>
          <a:p>
            <a:pPr marL="342900" indent="-342900">
              <a:buAutoNum type="arabicPeriod"/>
            </a:pPr>
            <a:r>
              <a:rPr lang="en-US" sz="1400" dirty="0" smtClean="0">
                <a:latin typeface="Agilent TT Cond" pitchFamily="34" charset="0"/>
              </a:rPr>
              <a:t>Import the buses (qam16demo.cdc)</a:t>
            </a:r>
          </a:p>
          <a:p>
            <a:pPr marL="342900" indent="-342900">
              <a:buAutoNum type="arabicPeriod"/>
            </a:pPr>
            <a:r>
              <a:rPr lang="en-US" sz="1400" dirty="0" smtClean="0">
                <a:latin typeface="Agilent TT Cond" pitchFamily="34" charset="0"/>
              </a:rPr>
              <a:t>Click on Pin Mapping</a:t>
            </a:r>
          </a:p>
        </p:txBody>
      </p:sp>
      <p:cxnSp>
        <p:nvCxnSpPr>
          <p:cNvPr id="51" name="Straight Arrow Connector 50"/>
          <p:cNvCxnSpPr/>
          <p:nvPr/>
        </p:nvCxnSpPr>
        <p:spPr bwMode="auto">
          <a:xfrm flipV="1">
            <a:off x="3290888" y="1766171"/>
            <a:ext cx="942909" cy="32456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35" name="Straight Arrow Connector 34"/>
          <p:cNvCxnSpPr>
            <a:endCxn id="45" idx="0"/>
          </p:cNvCxnSpPr>
          <p:nvPr/>
        </p:nvCxnSpPr>
        <p:spPr bwMode="auto">
          <a:xfrm>
            <a:off x="6037545" y="1941534"/>
            <a:ext cx="544882" cy="501042"/>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V="1">
            <a:off x="3295650" y="2066795"/>
            <a:ext cx="950673" cy="390655"/>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58" name="Straight Arrow Connector 57"/>
          <p:cNvCxnSpPr/>
          <p:nvPr/>
        </p:nvCxnSpPr>
        <p:spPr bwMode="auto">
          <a:xfrm flipV="1">
            <a:off x="3305175" y="2555310"/>
            <a:ext cx="928622" cy="32600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pic>
        <p:nvPicPr>
          <p:cNvPr id="71" name="Picture 70" descr="autosetup.JPG"/>
          <p:cNvPicPr>
            <a:picLocks noChangeAspect="1"/>
          </p:cNvPicPr>
          <p:nvPr/>
        </p:nvPicPr>
        <p:blipFill>
          <a:blip r:embed="rId8" cstate="screen"/>
          <a:srcRect/>
          <a:stretch>
            <a:fillRect/>
          </a:stretch>
        </p:blipFill>
        <p:spPr>
          <a:xfrm>
            <a:off x="4395914" y="4308954"/>
            <a:ext cx="3846212" cy="1816274"/>
          </a:xfrm>
          <a:prstGeom prst="rect">
            <a:avLst/>
          </a:prstGeom>
        </p:spPr>
      </p:pic>
      <p:cxnSp>
        <p:nvCxnSpPr>
          <p:cNvPr id="77" name="Straight Arrow Connector 76"/>
          <p:cNvCxnSpPr>
            <a:stCxn id="45" idx="4"/>
          </p:cNvCxnSpPr>
          <p:nvPr/>
        </p:nvCxnSpPr>
        <p:spPr bwMode="auto">
          <a:xfrm rot="5400000">
            <a:off x="5564687" y="4368454"/>
            <a:ext cx="1127345" cy="90813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80" name="Oval 79"/>
          <p:cNvSpPr/>
          <p:nvPr/>
        </p:nvSpPr>
        <p:spPr bwMode="auto">
          <a:xfrm>
            <a:off x="4559474" y="4411250"/>
            <a:ext cx="1152394" cy="1816274"/>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2" name="Text Box 8"/>
          <p:cNvSpPr txBox="1">
            <a:spLocks noChangeArrowheads="1"/>
          </p:cNvSpPr>
          <p:nvPr/>
        </p:nvSpPr>
        <p:spPr bwMode="auto">
          <a:xfrm>
            <a:off x="6587908" y="4624761"/>
            <a:ext cx="1203282" cy="1405176"/>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lgn="ctr">
              <a:spcBef>
                <a:spcPct val="50000"/>
              </a:spcBef>
            </a:pPr>
            <a:r>
              <a:rPr lang="en-US" sz="1400" dirty="0" smtClean="0">
                <a:latin typeface="Agilent TT Cond" pitchFamily="34" charset="0"/>
              </a:rPr>
              <a:t>Buses/signals are automatically setup for you, according to bank selection</a:t>
            </a:r>
            <a:endParaRPr lang="en-US" sz="1400" dirty="0">
              <a:latin typeface="Agilent TT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bg/>
                                          </p:spTgt>
                                        </p:tgtEl>
                                        <p:attrNameLst>
                                          <p:attrName>style.visibility</p:attrName>
                                        </p:attrNameLst>
                                      </p:cBhvr>
                                      <p:to>
                                        <p:strVal val="visible"/>
                                      </p:to>
                                    </p:set>
                                    <p:animEffect transition="in" filter="fade">
                                      <p:cBhvr>
                                        <p:cTn id="7" dur="500"/>
                                        <p:tgtEl>
                                          <p:spTgt spid="4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fade">
                                      <p:cBhvr>
                                        <p:cTn id="10" dur="500"/>
                                        <p:tgtEl>
                                          <p:spTgt spid="4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9">
                                            <p:txEl>
                                              <p:pRg st="1" end="1"/>
                                            </p:txEl>
                                          </p:spTgt>
                                        </p:tgtEl>
                                        <p:attrNameLst>
                                          <p:attrName>style.visibility</p:attrName>
                                        </p:attrNameLst>
                                      </p:cBhvr>
                                      <p:to>
                                        <p:strVal val="visible"/>
                                      </p:to>
                                    </p:set>
                                    <p:animEffect transition="in" filter="fade">
                                      <p:cBhvr>
                                        <p:cTn id="18" dur="500"/>
                                        <p:tgtEl>
                                          <p:spTgt spid="49">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
                                            <p:txEl>
                                              <p:pRg st="2" end="2"/>
                                            </p:txEl>
                                          </p:spTgt>
                                        </p:tgtEl>
                                        <p:attrNameLst>
                                          <p:attrName>style.visibility</p:attrName>
                                        </p:attrNameLst>
                                      </p:cBhvr>
                                      <p:to>
                                        <p:strVal val="visible"/>
                                      </p:to>
                                    </p:set>
                                    <p:animEffect transition="in" filter="fade">
                                      <p:cBhvr>
                                        <p:cTn id="26" dur="500"/>
                                        <p:tgtEl>
                                          <p:spTgt spid="49">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par>
                                <p:cTn id="49" presetID="10"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0-#ppt_w/2"/>
                                          </p:val>
                                        </p:tav>
                                        <p:tav tm="100000">
                                          <p:val>
                                            <p:strVal val="#ppt_x"/>
                                          </p:val>
                                        </p:tav>
                                      </p:tavLst>
                                    </p:anim>
                                    <p:anim calcmode="lin" valueType="num">
                                      <p:cBhvr additive="base">
                                        <p:cTn id="6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fade">
                                      <p:cBhvr>
                                        <p:cTn id="87" dur="500"/>
                                        <p:tgtEl>
                                          <p:spTgt spid="80"/>
                                        </p:tgtEl>
                                      </p:cBhvr>
                                    </p:animEffect>
                                  </p:childTnLst>
                                </p:cTn>
                              </p:par>
                              <p:par>
                                <p:cTn id="88" presetID="10" presetClass="entr" presetSubtype="0" fill="hold"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44" grpId="0" animBg="1"/>
      <p:bldP spid="45" grpId="0" animBg="1"/>
      <p:bldP spid="23" grpId="0" animBg="1"/>
      <p:bldP spid="49" grpId="0" uiExpand="1" build="p" animBg="1"/>
      <p:bldP spid="80" grpId="0" animBg="1"/>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0"/>
            <a:ext cx="8229600" cy="1143000"/>
          </a:xfrm>
        </p:spPr>
        <p:txBody>
          <a:bodyPr/>
          <a:lstStyle/>
          <a:p>
            <a:pPr eaLnBrk="1" hangingPunct="1"/>
            <a:r>
              <a:rPr lang="en-US" dirty="0" smtClean="0"/>
              <a:t>FPGA QAM 16 Radio Bank Results</a:t>
            </a:r>
          </a:p>
        </p:txBody>
      </p:sp>
      <p:pic>
        <p:nvPicPr>
          <p:cNvPr id="100355" name="Picture 3" descr="bank 0"/>
          <p:cNvPicPr>
            <a:picLocks noChangeAspect="1" noChangeArrowheads="1"/>
          </p:cNvPicPr>
          <p:nvPr/>
        </p:nvPicPr>
        <p:blipFill>
          <a:blip r:embed="rId3" cstate="screen">
            <a:lum bright="20000"/>
          </a:blip>
          <a:srcRect/>
          <a:stretch>
            <a:fillRect/>
          </a:stretch>
        </p:blipFill>
        <p:spPr bwMode="auto">
          <a:xfrm>
            <a:off x="413139" y="766118"/>
            <a:ext cx="2618384" cy="1846477"/>
          </a:xfrm>
          <a:prstGeom prst="rect">
            <a:avLst/>
          </a:prstGeom>
          <a:noFill/>
          <a:ln w="9525">
            <a:solidFill>
              <a:srgbClr val="CC3399"/>
            </a:solidFill>
            <a:miter lim="800000"/>
            <a:headEnd/>
            <a:tailEnd/>
          </a:ln>
        </p:spPr>
      </p:pic>
      <p:sp>
        <p:nvSpPr>
          <p:cNvPr id="100356" name="Text Box 4"/>
          <p:cNvSpPr txBox="1">
            <a:spLocks noChangeArrowheads="1"/>
          </p:cNvSpPr>
          <p:nvPr/>
        </p:nvSpPr>
        <p:spPr bwMode="auto">
          <a:xfrm>
            <a:off x="3210697" y="502508"/>
            <a:ext cx="2448698" cy="3083778"/>
          </a:xfrm>
          <a:prstGeom prst="roundRect">
            <a:avLst/>
          </a:prstGeom>
          <a:solidFill>
            <a:srgbClr val="D5EFFF"/>
          </a:solidFill>
          <a:ln w="12700">
            <a:solidFill>
              <a:schemeClr val="tx1"/>
            </a:solidFill>
            <a:miter lim="800000"/>
            <a:headEnd/>
            <a:tailEnd/>
          </a:ln>
        </p:spPr>
        <p:txBody>
          <a:bodyPr wrap="square">
            <a:spAutoFit/>
          </a:bodyPr>
          <a:lstStyle/>
          <a:p>
            <a:pPr>
              <a:spcBef>
                <a:spcPct val="50000"/>
              </a:spcBef>
              <a:buFontTx/>
              <a:buChar char="•"/>
            </a:pPr>
            <a:r>
              <a:rPr lang="en-US" sz="1200" dirty="0">
                <a:latin typeface="Agilent TT Cond" pitchFamily="34" charset="0"/>
              </a:rPr>
              <a:t>Using Agilent’s 89601A VSA software we can see how our design is shaping up.</a:t>
            </a:r>
          </a:p>
          <a:p>
            <a:pPr>
              <a:spcBef>
                <a:spcPct val="50000"/>
              </a:spcBef>
              <a:buFontTx/>
              <a:buChar char="•"/>
            </a:pPr>
            <a:r>
              <a:rPr lang="en-US" sz="1200" dirty="0">
                <a:latin typeface="Agilent TT Cond" pitchFamily="34" charset="0"/>
              </a:rPr>
              <a:t>At Bank 0, there’s not much to look at because these are raw symbols.</a:t>
            </a:r>
          </a:p>
          <a:p>
            <a:pPr>
              <a:spcBef>
                <a:spcPct val="50000"/>
              </a:spcBef>
              <a:buFontTx/>
              <a:buChar char="•"/>
            </a:pPr>
            <a:r>
              <a:rPr lang="en-US" sz="1200" dirty="0">
                <a:latin typeface="Agilent TT Cond" pitchFamily="34" charset="0"/>
              </a:rPr>
              <a:t>The Frequency domain signal doesn’t show  much because it’s full of aliasing products.</a:t>
            </a:r>
          </a:p>
          <a:p>
            <a:pPr>
              <a:spcBef>
                <a:spcPct val="50000"/>
              </a:spcBef>
              <a:buFontTx/>
              <a:buChar char="•"/>
            </a:pPr>
            <a:r>
              <a:rPr lang="en-US" sz="1200" dirty="0">
                <a:latin typeface="Agilent TT Cond" pitchFamily="34" charset="0"/>
              </a:rPr>
              <a:t>The IQ diagram shows that the symbol mapping is effective</a:t>
            </a:r>
            <a:r>
              <a:rPr lang="en-US" sz="1200" dirty="0" smtClean="0">
                <a:latin typeface="Agilent TT Cond" pitchFamily="34" charset="0"/>
              </a:rPr>
              <a:t>.</a:t>
            </a:r>
          </a:p>
          <a:p>
            <a:pPr>
              <a:spcBef>
                <a:spcPct val="50000"/>
              </a:spcBef>
              <a:buFontTx/>
              <a:buChar char="•"/>
            </a:pPr>
            <a:r>
              <a:rPr lang="en-US" sz="1200" dirty="0" smtClean="0">
                <a:latin typeface="Agilent TT Cond" pitchFamily="34" charset="0"/>
              </a:rPr>
              <a:t>The Spectrum is full of aliasing products.</a:t>
            </a:r>
            <a:endParaRPr lang="en-US" sz="1200" dirty="0">
              <a:latin typeface="Agilent TT Cond" pitchFamily="34" charset="0"/>
            </a:endParaRPr>
          </a:p>
        </p:txBody>
      </p:sp>
      <p:pic>
        <p:nvPicPr>
          <p:cNvPr id="9" name="Picture 3" descr="Post filter IQ spectrum"/>
          <p:cNvPicPr>
            <a:picLocks noChangeAspect="1" noChangeArrowheads="1"/>
          </p:cNvPicPr>
          <p:nvPr/>
        </p:nvPicPr>
        <p:blipFill>
          <a:blip r:embed="rId4" cstate="screen">
            <a:lum bright="20000"/>
          </a:blip>
          <a:srcRect/>
          <a:stretch>
            <a:fillRect/>
          </a:stretch>
        </p:blipFill>
        <p:spPr bwMode="auto">
          <a:xfrm>
            <a:off x="5807675" y="642234"/>
            <a:ext cx="2759676" cy="1804404"/>
          </a:xfrm>
          <a:prstGeom prst="rect">
            <a:avLst/>
          </a:prstGeom>
          <a:noFill/>
          <a:ln w="9525">
            <a:solidFill>
              <a:srgbClr val="FFC000"/>
            </a:solidFill>
            <a:miter lim="800000"/>
            <a:headEnd/>
            <a:tailEnd/>
          </a:ln>
        </p:spPr>
      </p:pic>
      <p:pic>
        <p:nvPicPr>
          <p:cNvPr id="10" name="Picture 4" descr="Dual IF Spectrum"/>
          <p:cNvPicPr>
            <a:picLocks noChangeAspect="1" noChangeArrowheads="1"/>
          </p:cNvPicPr>
          <p:nvPr/>
        </p:nvPicPr>
        <p:blipFill>
          <a:blip r:embed="rId5" cstate="screen">
            <a:lum bright="20000"/>
          </a:blip>
          <a:srcRect/>
          <a:stretch>
            <a:fillRect/>
          </a:stretch>
        </p:blipFill>
        <p:spPr bwMode="auto">
          <a:xfrm>
            <a:off x="432486" y="2857821"/>
            <a:ext cx="1915297" cy="1272168"/>
          </a:xfrm>
          <a:prstGeom prst="rect">
            <a:avLst/>
          </a:prstGeom>
          <a:noFill/>
          <a:ln w="9525">
            <a:solidFill>
              <a:srgbClr val="CC99FF"/>
            </a:solidFill>
            <a:miter lim="800000"/>
            <a:headEnd/>
            <a:tailEnd/>
          </a:ln>
        </p:spPr>
      </p:pic>
      <p:pic>
        <p:nvPicPr>
          <p:cNvPr id="12" name="Picture 4" descr="Iif"/>
          <p:cNvPicPr>
            <a:picLocks noChangeAspect="1" noChangeArrowheads="1"/>
          </p:cNvPicPr>
          <p:nvPr/>
        </p:nvPicPr>
        <p:blipFill>
          <a:blip r:embed="rId6" cstate="screen">
            <a:lum bright="20000"/>
          </a:blip>
          <a:srcRect/>
          <a:stretch>
            <a:fillRect/>
          </a:stretch>
        </p:blipFill>
        <p:spPr bwMode="auto">
          <a:xfrm>
            <a:off x="296562" y="5004486"/>
            <a:ext cx="1455354" cy="1201310"/>
          </a:xfrm>
          <a:prstGeom prst="rect">
            <a:avLst/>
          </a:prstGeom>
          <a:noFill/>
          <a:ln w="9525">
            <a:solidFill>
              <a:srgbClr val="CC99FF"/>
            </a:solidFill>
            <a:miter lim="800000"/>
            <a:headEnd/>
            <a:tailEnd/>
          </a:ln>
        </p:spPr>
      </p:pic>
      <p:pic>
        <p:nvPicPr>
          <p:cNvPr id="13" name="Picture 5" descr="Qif"/>
          <p:cNvPicPr>
            <a:picLocks noChangeAspect="1" noChangeArrowheads="1"/>
          </p:cNvPicPr>
          <p:nvPr/>
        </p:nvPicPr>
        <p:blipFill>
          <a:blip r:embed="rId7" cstate="screen">
            <a:lum bright="20000"/>
          </a:blip>
          <a:srcRect/>
          <a:stretch>
            <a:fillRect/>
          </a:stretch>
        </p:blipFill>
        <p:spPr bwMode="auto">
          <a:xfrm>
            <a:off x="1953890" y="5016845"/>
            <a:ext cx="1468931" cy="1206758"/>
          </a:xfrm>
          <a:prstGeom prst="rect">
            <a:avLst/>
          </a:prstGeom>
          <a:noFill/>
          <a:ln w="9525">
            <a:solidFill>
              <a:srgbClr val="CC99FF"/>
            </a:solidFill>
            <a:miter lim="800000"/>
            <a:headEnd/>
            <a:tailEnd/>
          </a:ln>
        </p:spPr>
      </p:pic>
      <p:sp>
        <p:nvSpPr>
          <p:cNvPr id="15" name="Rectangle 19"/>
          <p:cNvSpPr>
            <a:spLocks noChangeArrowheads="1"/>
          </p:cNvSpPr>
          <p:nvPr/>
        </p:nvSpPr>
        <p:spPr bwMode="auto">
          <a:xfrm>
            <a:off x="2555390" y="5714941"/>
            <a:ext cx="731507" cy="346249"/>
          </a:xfrm>
          <a:prstGeom prst="rect">
            <a:avLst/>
          </a:prstGeom>
          <a:solidFill>
            <a:schemeClr val="bg1"/>
          </a:solidFill>
          <a:ln w="19050">
            <a:solidFill>
              <a:srgbClr val="CC99FF"/>
            </a:solidFill>
            <a:miter lim="800000"/>
            <a:headEnd/>
            <a:tailEnd/>
          </a:ln>
          <a:effectLst>
            <a:outerShdw dist="53882" dir="2700000" algn="ctr" rotWithShape="0">
              <a:schemeClr val="tx1"/>
            </a:outerShdw>
          </a:effectLst>
        </p:spPr>
        <p:txBody>
          <a:bodyPr wrap="square" tIns="91440" bIns="91440" anchor="ctr">
            <a:spAutoFit/>
          </a:bodyPr>
          <a:lstStyle/>
          <a:p>
            <a:pPr>
              <a:spcBef>
                <a:spcPct val="50000"/>
              </a:spcBef>
              <a:defRPr/>
            </a:pPr>
            <a:r>
              <a:rPr lang="en-US" sz="1050" b="1" dirty="0">
                <a:latin typeface="Agilent TT Cond" pitchFamily="34" charset="0"/>
              </a:rPr>
              <a:t>0 to 180</a:t>
            </a:r>
          </a:p>
        </p:txBody>
      </p:sp>
      <p:sp>
        <p:nvSpPr>
          <p:cNvPr id="16" name="Rectangle 20"/>
          <p:cNvSpPr>
            <a:spLocks noChangeArrowheads="1"/>
          </p:cNvSpPr>
          <p:nvPr/>
        </p:nvSpPr>
        <p:spPr bwMode="auto">
          <a:xfrm>
            <a:off x="932988" y="5677043"/>
            <a:ext cx="722818" cy="346249"/>
          </a:xfrm>
          <a:prstGeom prst="rect">
            <a:avLst/>
          </a:prstGeom>
          <a:solidFill>
            <a:schemeClr val="bg1"/>
          </a:solidFill>
          <a:ln w="19050">
            <a:solidFill>
              <a:srgbClr val="CC99FF"/>
            </a:solidFill>
            <a:miter lim="800000"/>
            <a:headEnd/>
            <a:tailEnd/>
          </a:ln>
          <a:effectLst>
            <a:outerShdw dist="53882" dir="2700000" algn="ctr" rotWithShape="0">
              <a:schemeClr val="tx1"/>
            </a:outerShdw>
          </a:effectLst>
        </p:spPr>
        <p:txBody>
          <a:bodyPr wrap="square" tIns="91440" bIns="91440" anchor="ctr">
            <a:spAutoFit/>
          </a:bodyPr>
          <a:lstStyle/>
          <a:p>
            <a:pPr>
              <a:spcBef>
                <a:spcPct val="50000"/>
              </a:spcBef>
              <a:defRPr/>
            </a:pPr>
            <a:r>
              <a:rPr lang="en-US" sz="1050" b="1" dirty="0">
                <a:latin typeface="Agilent TT Cond" pitchFamily="34" charset="0"/>
              </a:rPr>
              <a:t>-90 to 90</a:t>
            </a:r>
          </a:p>
        </p:txBody>
      </p:sp>
      <p:grpSp>
        <p:nvGrpSpPr>
          <p:cNvPr id="2" name="Group 11"/>
          <p:cNvGrpSpPr>
            <a:grpSpLocks/>
          </p:cNvGrpSpPr>
          <p:nvPr/>
        </p:nvGrpSpPr>
        <p:grpSpPr bwMode="auto">
          <a:xfrm>
            <a:off x="5066271" y="3816178"/>
            <a:ext cx="3781167" cy="2363185"/>
            <a:chOff x="606" y="1498"/>
            <a:chExt cx="4752" cy="3350"/>
          </a:xfrm>
        </p:grpSpPr>
        <p:pic>
          <p:nvPicPr>
            <p:cNvPr id="18" name="Picture 4" descr="final IF"/>
            <p:cNvPicPr>
              <a:picLocks noChangeAspect="1" noChangeArrowheads="1"/>
            </p:cNvPicPr>
            <p:nvPr/>
          </p:nvPicPr>
          <p:blipFill>
            <a:blip r:embed="rId8" cstate="screen">
              <a:lum bright="20000"/>
            </a:blip>
            <a:srcRect/>
            <a:stretch>
              <a:fillRect/>
            </a:stretch>
          </p:blipFill>
          <p:spPr bwMode="auto">
            <a:xfrm>
              <a:off x="606" y="1498"/>
              <a:ext cx="4752" cy="3350"/>
            </a:xfrm>
            <a:prstGeom prst="rect">
              <a:avLst/>
            </a:prstGeom>
            <a:noFill/>
            <a:ln w="9525">
              <a:solidFill>
                <a:srgbClr val="244C6A"/>
              </a:solidFill>
              <a:miter lim="800000"/>
              <a:headEnd/>
              <a:tailEnd/>
            </a:ln>
          </p:spPr>
        </p:pic>
        <p:sp>
          <p:nvSpPr>
            <p:cNvPr id="19" name="Text Box 5"/>
            <p:cNvSpPr txBox="1">
              <a:spLocks noChangeArrowheads="1"/>
            </p:cNvSpPr>
            <p:nvPr/>
          </p:nvSpPr>
          <p:spPr bwMode="auto">
            <a:xfrm>
              <a:off x="4488" y="2779"/>
              <a:ext cx="672" cy="362"/>
            </a:xfrm>
            <a:prstGeom prst="rect">
              <a:avLst/>
            </a:prstGeom>
            <a:solidFill>
              <a:schemeClr val="bg1"/>
            </a:solidFill>
            <a:ln w="9525">
              <a:solidFill>
                <a:srgbClr val="2CD9FC"/>
              </a:solidFill>
              <a:miter lim="800000"/>
              <a:headEnd/>
              <a:tailEnd/>
            </a:ln>
          </p:spPr>
          <p:txBody>
            <a:bodyPr>
              <a:spAutoFit/>
            </a:bodyPr>
            <a:lstStyle/>
            <a:p>
              <a:pPr>
                <a:spcBef>
                  <a:spcPct val="50000"/>
                </a:spcBef>
              </a:pPr>
              <a:r>
                <a:rPr lang="en-US" sz="1050" dirty="0">
                  <a:latin typeface="Agilent TT Cond" pitchFamily="34" charset="0"/>
                </a:rPr>
                <a:t>I-Eye</a:t>
              </a:r>
            </a:p>
          </p:txBody>
        </p:sp>
        <p:sp>
          <p:nvSpPr>
            <p:cNvPr id="20" name="Text Box 6"/>
            <p:cNvSpPr txBox="1">
              <a:spLocks noChangeArrowheads="1"/>
            </p:cNvSpPr>
            <p:nvPr/>
          </p:nvSpPr>
          <p:spPr bwMode="auto">
            <a:xfrm>
              <a:off x="4272" y="3744"/>
              <a:ext cx="672" cy="362"/>
            </a:xfrm>
            <a:prstGeom prst="rect">
              <a:avLst/>
            </a:prstGeom>
            <a:solidFill>
              <a:schemeClr val="bg1"/>
            </a:solidFill>
            <a:ln w="9525">
              <a:solidFill>
                <a:srgbClr val="2CD9FC"/>
              </a:solidFill>
              <a:miter lim="800000"/>
              <a:headEnd/>
              <a:tailEnd/>
            </a:ln>
          </p:spPr>
          <p:txBody>
            <a:bodyPr>
              <a:spAutoFit/>
            </a:bodyPr>
            <a:lstStyle/>
            <a:p>
              <a:pPr>
                <a:spcBef>
                  <a:spcPct val="50000"/>
                </a:spcBef>
              </a:pPr>
              <a:r>
                <a:rPr lang="en-US" sz="1050">
                  <a:latin typeface="Agilent TT Cond" pitchFamily="34" charset="0"/>
                </a:rPr>
                <a:t>Q-Eye</a:t>
              </a:r>
            </a:p>
          </p:txBody>
        </p:sp>
        <p:sp>
          <p:nvSpPr>
            <p:cNvPr id="21" name="Text Box 7"/>
            <p:cNvSpPr txBox="1">
              <a:spLocks noChangeArrowheads="1"/>
            </p:cNvSpPr>
            <p:nvPr/>
          </p:nvSpPr>
          <p:spPr bwMode="auto">
            <a:xfrm>
              <a:off x="2718" y="2779"/>
              <a:ext cx="1088" cy="589"/>
            </a:xfrm>
            <a:prstGeom prst="rect">
              <a:avLst/>
            </a:prstGeom>
            <a:solidFill>
              <a:schemeClr val="bg1"/>
            </a:solidFill>
            <a:ln w="9525">
              <a:solidFill>
                <a:srgbClr val="2CD9FC"/>
              </a:solidFill>
              <a:miter lim="800000"/>
              <a:headEnd/>
              <a:tailEnd/>
            </a:ln>
          </p:spPr>
          <p:txBody>
            <a:bodyPr wrap="square">
              <a:spAutoFit/>
            </a:bodyPr>
            <a:lstStyle/>
            <a:p>
              <a:pPr>
                <a:spcBef>
                  <a:spcPct val="50000"/>
                </a:spcBef>
              </a:pPr>
              <a:r>
                <a:rPr lang="en-US" sz="1050" dirty="0">
                  <a:latin typeface="Agilent TT Cond" pitchFamily="34" charset="0"/>
                </a:rPr>
                <a:t>Error Vector Spectrum</a:t>
              </a:r>
            </a:p>
          </p:txBody>
        </p:sp>
        <p:sp>
          <p:nvSpPr>
            <p:cNvPr id="23" name="Text Box 9"/>
            <p:cNvSpPr txBox="1">
              <a:spLocks noChangeArrowheads="1"/>
            </p:cNvSpPr>
            <p:nvPr/>
          </p:nvSpPr>
          <p:spPr bwMode="auto">
            <a:xfrm>
              <a:off x="831" y="2900"/>
              <a:ext cx="1358" cy="393"/>
            </a:xfrm>
            <a:prstGeom prst="rect">
              <a:avLst/>
            </a:prstGeom>
            <a:solidFill>
              <a:schemeClr val="bg1"/>
            </a:solidFill>
            <a:ln w="9525">
              <a:solidFill>
                <a:srgbClr val="2CD9FC"/>
              </a:solidFill>
              <a:miter lim="800000"/>
              <a:headEnd/>
              <a:tailEnd/>
            </a:ln>
          </p:spPr>
          <p:txBody>
            <a:bodyPr wrap="square">
              <a:spAutoFit/>
            </a:bodyPr>
            <a:lstStyle/>
            <a:p>
              <a:pPr>
                <a:spcBef>
                  <a:spcPct val="50000"/>
                </a:spcBef>
              </a:pPr>
              <a:r>
                <a:rPr lang="en-US" sz="1200" dirty="0">
                  <a:latin typeface="Agilent TT Cond" pitchFamily="34" charset="0"/>
                </a:rPr>
                <a:t>Constellation</a:t>
              </a:r>
            </a:p>
          </p:txBody>
        </p:sp>
        <p:sp>
          <p:nvSpPr>
            <p:cNvPr id="24" name="Text Box 10"/>
            <p:cNvSpPr txBox="1">
              <a:spLocks noChangeArrowheads="1"/>
            </p:cNvSpPr>
            <p:nvPr/>
          </p:nvSpPr>
          <p:spPr bwMode="auto">
            <a:xfrm>
              <a:off x="906" y="4255"/>
              <a:ext cx="1104" cy="395"/>
            </a:xfrm>
            <a:prstGeom prst="rect">
              <a:avLst/>
            </a:prstGeom>
            <a:solidFill>
              <a:schemeClr val="bg1"/>
            </a:solidFill>
            <a:ln w="9525">
              <a:solidFill>
                <a:srgbClr val="2CD9FC"/>
              </a:solidFill>
              <a:miter lim="800000"/>
              <a:headEnd/>
              <a:tailEnd/>
            </a:ln>
          </p:spPr>
          <p:txBody>
            <a:bodyPr>
              <a:spAutoFit/>
            </a:bodyPr>
            <a:lstStyle/>
            <a:p>
              <a:pPr>
                <a:spcBef>
                  <a:spcPct val="50000"/>
                </a:spcBef>
              </a:pPr>
              <a:r>
                <a:rPr lang="en-US" sz="1200" dirty="0">
                  <a:latin typeface="Agilent TT Cond" pitchFamily="34" charset="0"/>
                </a:rPr>
                <a:t>Spectrum</a:t>
              </a:r>
            </a:p>
          </p:txBody>
        </p:sp>
      </p:grpSp>
      <p:sp>
        <p:nvSpPr>
          <p:cNvPr id="25" name="Left Arrow 24"/>
          <p:cNvSpPr/>
          <p:nvPr/>
        </p:nvSpPr>
        <p:spPr bwMode="auto">
          <a:xfrm>
            <a:off x="2842054" y="1482811"/>
            <a:ext cx="383060" cy="308919"/>
          </a:xfrm>
          <a:prstGeom prst="leftArrow">
            <a:avLst/>
          </a:prstGeom>
          <a:solidFill>
            <a:srgbClr val="CC3399"/>
          </a:solidFill>
          <a:ln w="12700" cap="flat" cmpd="sng" algn="ctr">
            <a:solidFill>
              <a:srgbClr val="CC33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6" name="Text Box 4"/>
          <p:cNvSpPr txBox="1">
            <a:spLocks noChangeArrowheads="1"/>
          </p:cNvSpPr>
          <p:nvPr/>
        </p:nvSpPr>
        <p:spPr bwMode="auto">
          <a:xfrm>
            <a:off x="6649993" y="531341"/>
            <a:ext cx="2102708" cy="510778"/>
          </a:xfrm>
          <a:prstGeom prst="roundRect">
            <a:avLst/>
          </a:prstGeom>
          <a:solidFill>
            <a:srgbClr val="D5EFFF"/>
          </a:solidFill>
          <a:ln w="15875">
            <a:solidFill>
              <a:schemeClr val="tx1"/>
            </a:solidFill>
            <a:miter lim="800000"/>
            <a:headEnd/>
            <a:tailEnd/>
          </a:ln>
        </p:spPr>
        <p:txBody>
          <a:bodyPr wrap="square">
            <a:spAutoFit/>
          </a:bodyPr>
          <a:lstStyle/>
          <a:p>
            <a:pPr>
              <a:spcBef>
                <a:spcPct val="50000"/>
              </a:spcBef>
              <a:buFontTx/>
              <a:buChar char="•"/>
            </a:pPr>
            <a:r>
              <a:rPr lang="en-US" sz="1200" dirty="0" smtClean="0">
                <a:latin typeface="Agilent TT Cond" pitchFamily="34" charset="0"/>
              </a:rPr>
              <a:t>After upsampling and filtering we see a definitive spectrum.</a:t>
            </a:r>
            <a:endParaRPr lang="en-US" sz="1200" dirty="0">
              <a:latin typeface="Agilent TT Cond" pitchFamily="34" charset="0"/>
            </a:endParaRPr>
          </a:p>
        </p:txBody>
      </p:sp>
      <p:sp>
        <p:nvSpPr>
          <p:cNvPr id="28" name="Rectangle 9"/>
          <p:cNvSpPr>
            <a:spLocks noChangeArrowheads="1"/>
          </p:cNvSpPr>
          <p:nvPr/>
        </p:nvSpPr>
        <p:spPr bwMode="auto">
          <a:xfrm>
            <a:off x="2644346" y="3274540"/>
            <a:ext cx="1977081" cy="1225868"/>
          </a:xfrm>
          <a:prstGeom prst="roundRect">
            <a:avLst/>
          </a:prstGeom>
          <a:solidFill>
            <a:srgbClr val="D5EFFF"/>
          </a:solidFill>
          <a:ln w="12700">
            <a:solidFill>
              <a:schemeClr val="tx1"/>
            </a:solidFill>
            <a:miter lim="800000"/>
            <a:headEnd/>
            <a:tailEnd/>
          </a:ln>
          <a:effectLst/>
        </p:spPr>
        <p:txBody>
          <a:bodyPr wrap="square" tIns="91440" bIns="91440" anchor="ctr">
            <a:spAutoFit/>
          </a:bodyPr>
          <a:lstStyle/>
          <a:p>
            <a:pPr>
              <a:spcBef>
                <a:spcPct val="50000"/>
              </a:spcBef>
              <a:defRPr/>
            </a:pPr>
            <a:r>
              <a:rPr lang="en-US" sz="1200" dirty="0">
                <a:latin typeface="Agilent TT Cond" pitchFamily="34" charset="0"/>
              </a:rPr>
              <a:t>We can look at the IF spectrum-prior to summing and see that the Iif and Qif are approximately equivalent in the spectrum.  </a:t>
            </a:r>
          </a:p>
        </p:txBody>
      </p:sp>
      <p:sp>
        <p:nvSpPr>
          <p:cNvPr id="29" name="Left Arrow 28"/>
          <p:cNvSpPr/>
          <p:nvPr/>
        </p:nvSpPr>
        <p:spPr bwMode="auto">
          <a:xfrm>
            <a:off x="2286000" y="3435178"/>
            <a:ext cx="345989" cy="358346"/>
          </a:xfrm>
          <a:prstGeom prst="leftArrow">
            <a:avLst/>
          </a:prstGeom>
          <a:solidFill>
            <a:srgbClr val="CC99FF"/>
          </a:solidFill>
          <a:ln w="12700" cap="flat" cmpd="sng" algn="ctr">
            <a:solidFill>
              <a:srgbClr val="CC99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Rectangle 9"/>
          <p:cNvSpPr>
            <a:spLocks noChangeArrowheads="1"/>
          </p:cNvSpPr>
          <p:nvPr/>
        </p:nvSpPr>
        <p:spPr bwMode="auto">
          <a:xfrm>
            <a:off x="210065" y="4349577"/>
            <a:ext cx="3472249" cy="612934"/>
          </a:xfrm>
          <a:prstGeom prst="roundRect">
            <a:avLst/>
          </a:prstGeom>
          <a:solidFill>
            <a:srgbClr val="D5EFFF"/>
          </a:solidFill>
          <a:ln w="15875">
            <a:solidFill>
              <a:schemeClr val="tx1"/>
            </a:solidFill>
            <a:miter lim="800000"/>
            <a:headEnd/>
            <a:tailEnd/>
          </a:ln>
          <a:effectLst/>
        </p:spPr>
        <p:txBody>
          <a:bodyPr wrap="square" tIns="91440" bIns="91440" anchor="ctr">
            <a:spAutoFit/>
          </a:bodyPr>
          <a:lstStyle/>
          <a:p>
            <a:pPr>
              <a:spcBef>
                <a:spcPct val="50000"/>
              </a:spcBef>
              <a:defRPr/>
            </a:pPr>
            <a:r>
              <a:rPr lang="en-US" sz="1200" dirty="0">
                <a:latin typeface="Agilent TT Cond" pitchFamily="34" charset="0"/>
              </a:rPr>
              <a:t>We </a:t>
            </a:r>
            <a:r>
              <a:rPr lang="en-US" sz="1200" dirty="0" smtClean="0">
                <a:latin typeface="Agilent TT Cond" pitchFamily="34" charset="0"/>
              </a:rPr>
              <a:t>can also check to see that Iif  and Qif are exactly 90 degrees out of phase.</a:t>
            </a:r>
            <a:endParaRPr lang="en-US" sz="1200" dirty="0">
              <a:latin typeface="Agilent TT Cond" pitchFamily="34" charset="0"/>
            </a:endParaRPr>
          </a:p>
        </p:txBody>
      </p:sp>
      <p:sp>
        <p:nvSpPr>
          <p:cNvPr id="32" name="Rectangle 9"/>
          <p:cNvSpPr>
            <a:spLocks noChangeArrowheads="1"/>
          </p:cNvSpPr>
          <p:nvPr/>
        </p:nvSpPr>
        <p:spPr bwMode="auto">
          <a:xfrm>
            <a:off x="5799438" y="3246310"/>
            <a:ext cx="3010929" cy="612934"/>
          </a:xfrm>
          <a:prstGeom prst="roundRect">
            <a:avLst/>
          </a:prstGeom>
          <a:solidFill>
            <a:srgbClr val="D5EFFF"/>
          </a:solidFill>
          <a:ln w="15875">
            <a:solidFill>
              <a:schemeClr val="tx1"/>
            </a:solidFill>
            <a:miter lim="800000"/>
            <a:headEnd/>
            <a:tailEnd/>
          </a:ln>
          <a:effectLst/>
        </p:spPr>
        <p:txBody>
          <a:bodyPr wrap="square" tIns="91440" bIns="91440" anchor="ctr">
            <a:spAutoFit/>
          </a:bodyPr>
          <a:lstStyle/>
          <a:p>
            <a:pPr>
              <a:spcBef>
                <a:spcPct val="50000"/>
              </a:spcBef>
              <a:defRPr/>
            </a:pPr>
            <a:r>
              <a:rPr lang="en-US" sz="1200" dirty="0" smtClean="0">
                <a:latin typeface="Agilent TT Cond" pitchFamily="34" charset="0"/>
              </a:rPr>
              <a:t>Finally , at the final IF, we can make the full range of modulation quality measurements.</a:t>
            </a:r>
            <a:endParaRPr lang="en-US" sz="1200" dirty="0">
              <a:latin typeface="Agilent TT Cond" pitchFamily="34" charset="0"/>
            </a:endParaRPr>
          </a:p>
        </p:txBody>
      </p:sp>
      <p:sp>
        <p:nvSpPr>
          <p:cNvPr id="33" name="Rectangle 9"/>
          <p:cNvSpPr>
            <a:spLocks noChangeArrowheads="1"/>
          </p:cNvSpPr>
          <p:nvPr/>
        </p:nvSpPr>
        <p:spPr bwMode="auto">
          <a:xfrm>
            <a:off x="1099752" y="2352503"/>
            <a:ext cx="1613467" cy="400110"/>
          </a:xfrm>
          <a:prstGeom prst="rect">
            <a:avLst/>
          </a:prstGeom>
          <a:solidFill>
            <a:schemeClr val="bg1"/>
          </a:solidFill>
          <a:ln w="28575">
            <a:solidFill>
              <a:srgbClr val="CC3399"/>
            </a:solidFill>
            <a:miter lim="800000"/>
            <a:headEnd/>
            <a:tailEnd/>
          </a:ln>
          <a:effectLst/>
        </p:spPr>
        <p:txBody>
          <a:bodyPr wrap="square" tIns="91440" bIns="91440" anchor="ctr">
            <a:spAutoFit/>
          </a:bodyPr>
          <a:lstStyle/>
          <a:p>
            <a:pPr>
              <a:spcBef>
                <a:spcPct val="50000"/>
              </a:spcBef>
              <a:defRPr/>
            </a:pPr>
            <a:r>
              <a:rPr lang="en-US" sz="1400" b="1" dirty="0" smtClean="0">
                <a:latin typeface="Agilent TT Cond" pitchFamily="34" charset="0"/>
              </a:rPr>
              <a:t>Bank 0 Pre-Filter IQ</a:t>
            </a:r>
            <a:endParaRPr lang="en-US" sz="1400" b="1" dirty="0">
              <a:latin typeface="Agilent TT Cond" pitchFamily="34" charset="0"/>
            </a:endParaRPr>
          </a:p>
        </p:txBody>
      </p:sp>
      <p:sp>
        <p:nvSpPr>
          <p:cNvPr id="34" name="Rectangle 9"/>
          <p:cNvSpPr>
            <a:spLocks noChangeArrowheads="1"/>
          </p:cNvSpPr>
          <p:nvPr/>
        </p:nvSpPr>
        <p:spPr bwMode="auto">
          <a:xfrm>
            <a:off x="6484529" y="2224142"/>
            <a:ext cx="1745071" cy="400110"/>
          </a:xfrm>
          <a:prstGeom prst="rect">
            <a:avLst/>
          </a:prstGeom>
          <a:solidFill>
            <a:schemeClr val="bg1"/>
          </a:solidFill>
          <a:ln w="28575">
            <a:solidFill>
              <a:srgbClr val="FFC000"/>
            </a:solidFill>
            <a:miter lim="800000"/>
            <a:headEnd/>
            <a:tailEnd/>
          </a:ln>
          <a:effectLst/>
        </p:spPr>
        <p:txBody>
          <a:bodyPr wrap="square" tIns="91440" bIns="91440" anchor="ctr">
            <a:spAutoFit/>
          </a:bodyPr>
          <a:lstStyle/>
          <a:p>
            <a:pPr algn="ctr">
              <a:spcBef>
                <a:spcPct val="50000"/>
              </a:spcBef>
              <a:defRPr/>
            </a:pPr>
            <a:r>
              <a:rPr lang="en-US" sz="1400" b="1" dirty="0" smtClean="0">
                <a:latin typeface="Agilent TT Cond" pitchFamily="34" charset="0"/>
              </a:rPr>
              <a:t>Bank 1 Post Filter IQ</a:t>
            </a:r>
            <a:endParaRPr lang="en-US" sz="1400" b="1" dirty="0">
              <a:latin typeface="Agilent TT Cond" pitchFamily="34" charset="0"/>
            </a:endParaRPr>
          </a:p>
        </p:txBody>
      </p:sp>
      <p:sp>
        <p:nvSpPr>
          <p:cNvPr id="35" name="Rectangle 9"/>
          <p:cNvSpPr>
            <a:spLocks noChangeArrowheads="1"/>
          </p:cNvSpPr>
          <p:nvPr/>
        </p:nvSpPr>
        <p:spPr bwMode="auto">
          <a:xfrm>
            <a:off x="421141" y="3866781"/>
            <a:ext cx="1932313" cy="400110"/>
          </a:xfrm>
          <a:prstGeom prst="rect">
            <a:avLst/>
          </a:prstGeom>
          <a:solidFill>
            <a:schemeClr val="bg1"/>
          </a:solidFill>
          <a:ln w="28575">
            <a:solidFill>
              <a:srgbClr val="CC99FF"/>
            </a:solidFill>
            <a:miter lim="800000"/>
            <a:headEnd/>
            <a:tailEnd/>
          </a:ln>
          <a:effectLst/>
        </p:spPr>
        <p:txBody>
          <a:bodyPr wrap="square" tIns="91440" bIns="91440" anchor="ctr">
            <a:spAutoFit/>
          </a:bodyPr>
          <a:lstStyle/>
          <a:p>
            <a:pPr algn="ctr">
              <a:spcBef>
                <a:spcPct val="50000"/>
              </a:spcBef>
              <a:defRPr/>
            </a:pPr>
            <a:r>
              <a:rPr lang="en-US" sz="1400" b="1" dirty="0" smtClean="0">
                <a:latin typeface="Agilent TT Cond" pitchFamily="34" charset="0"/>
              </a:rPr>
              <a:t>Bank 2: Pre-summed IF</a:t>
            </a:r>
            <a:endParaRPr lang="en-US" sz="1400" b="1" dirty="0">
              <a:latin typeface="Agilent TT Cond" pitchFamily="34" charset="0"/>
            </a:endParaRPr>
          </a:p>
        </p:txBody>
      </p:sp>
      <p:sp>
        <p:nvSpPr>
          <p:cNvPr id="36" name="Rectangle 9"/>
          <p:cNvSpPr>
            <a:spLocks noChangeArrowheads="1"/>
          </p:cNvSpPr>
          <p:nvPr/>
        </p:nvSpPr>
        <p:spPr bwMode="auto">
          <a:xfrm>
            <a:off x="6425513" y="5952437"/>
            <a:ext cx="1383956" cy="400110"/>
          </a:xfrm>
          <a:prstGeom prst="rect">
            <a:avLst/>
          </a:prstGeom>
          <a:solidFill>
            <a:schemeClr val="bg1"/>
          </a:solidFill>
          <a:ln w="28575">
            <a:solidFill>
              <a:srgbClr val="0070C0"/>
            </a:solidFill>
            <a:miter lim="800000"/>
            <a:headEnd/>
            <a:tailEnd/>
          </a:ln>
          <a:effectLst/>
        </p:spPr>
        <p:txBody>
          <a:bodyPr wrap="square" tIns="91440" bIns="91440" anchor="ctr">
            <a:spAutoFit/>
          </a:bodyPr>
          <a:lstStyle/>
          <a:p>
            <a:pPr algn="ctr">
              <a:spcBef>
                <a:spcPct val="50000"/>
              </a:spcBef>
              <a:defRPr/>
            </a:pPr>
            <a:r>
              <a:rPr lang="en-US" sz="1400" b="1" dirty="0" smtClean="0">
                <a:latin typeface="Agilent TT Cond" pitchFamily="34" charset="0"/>
              </a:rPr>
              <a:t>Bank 3 Final IF</a:t>
            </a:r>
            <a:endParaRPr lang="en-US" sz="1400" b="1" dirty="0">
              <a:latin typeface="Agilent TT Cond" pitchFamily="34" charset="0"/>
            </a:endParaRPr>
          </a:p>
        </p:txBody>
      </p:sp>
      <p:sp>
        <p:nvSpPr>
          <p:cNvPr id="31" name="Right Arrow 30"/>
          <p:cNvSpPr/>
          <p:nvPr/>
        </p:nvSpPr>
        <p:spPr bwMode="auto">
          <a:xfrm rot="5857341">
            <a:off x="7381461" y="993913"/>
            <a:ext cx="344557" cy="278295"/>
          </a:xfrm>
          <a:prstGeom prst="rightArrow">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Down Arrow 36"/>
          <p:cNvSpPr/>
          <p:nvPr/>
        </p:nvSpPr>
        <p:spPr bwMode="auto">
          <a:xfrm>
            <a:off x="7063409" y="3790122"/>
            <a:ext cx="357809" cy="397566"/>
          </a:xfrm>
          <a:prstGeom prst="downArrow">
            <a:avLst/>
          </a:prstGeom>
          <a:solidFill>
            <a:schemeClr val="accent5">
              <a:lumMod val="7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strVal val="#ppt_w*0.70"/>
                                          </p:val>
                                        </p:tav>
                                        <p:tav tm="100000">
                                          <p:val>
                                            <p:strVal val="#ppt_w"/>
                                          </p:val>
                                        </p:tav>
                                      </p:tavLst>
                                    </p:anim>
                                    <p:anim calcmode="lin" valueType="num">
                                      <p:cBhvr>
                                        <p:cTn id="8" dur="500" fill="hold"/>
                                        <p:tgtEl>
                                          <p:spTgt spid="33"/>
                                        </p:tgtEl>
                                        <p:attrNameLst>
                                          <p:attrName>ppt_h</p:attrName>
                                        </p:attrNameLst>
                                      </p:cBhvr>
                                      <p:tavLst>
                                        <p:tav tm="0">
                                          <p:val>
                                            <p:strVal val="#ppt_h"/>
                                          </p:val>
                                        </p:tav>
                                        <p:tav tm="100000">
                                          <p:val>
                                            <p:strVal val="#ppt_h"/>
                                          </p:val>
                                        </p:tav>
                                      </p:tavLst>
                                    </p:anim>
                                    <p:animEffect transition="in" filter="fade">
                                      <p:cBhvr>
                                        <p:cTn id="9" dur="500"/>
                                        <p:tgtEl>
                                          <p:spTgt spid="33"/>
                                        </p:tgtEl>
                                      </p:cBhvr>
                                    </p:animEffect>
                                  </p:childTnLst>
                                </p:cTn>
                              </p:par>
                              <p:par>
                                <p:cTn id="10" presetID="55" presetClass="entr" presetSubtype="0" fill="hold" nodeType="withEffect">
                                  <p:stCondLst>
                                    <p:cond delay="0"/>
                                  </p:stCondLst>
                                  <p:childTnLst>
                                    <p:set>
                                      <p:cBhvr>
                                        <p:cTn id="11" dur="1" fill="hold">
                                          <p:stCondLst>
                                            <p:cond delay="0"/>
                                          </p:stCondLst>
                                        </p:cTn>
                                        <p:tgtEl>
                                          <p:spTgt spid="100355"/>
                                        </p:tgtEl>
                                        <p:attrNameLst>
                                          <p:attrName>style.visibility</p:attrName>
                                        </p:attrNameLst>
                                      </p:cBhvr>
                                      <p:to>
                                        <p:strVal val="visible"/>
                                      </p:to>
                                    </p:set>
                                    <p:anim calcmode="lin" valueType="num">
                                      <p:cBhvr>
                                        <p:cTn id="12" dur="500" fill="hold"/>
                                        <p:tgtEl>
                                          <p:spTgt spid="100355"/>
                                        </p:tgtEl>
                                        <p:attrNameLst>
                                          <p:attrName>ppt_w</p:attrName>
                                        </p:attrNameLst>
                                      </p:cBhvr>
                                      <p:tavLst>
                                        <p:tav tm="0">
                                          <p:val>
                                            <p:strVal val="#ppt_w*0.70"/>
                                          </p:val>
                                        </p:tav>
                                        <p:tav tm="100000">
                                          <p:val>
                                            <p:strVal val="#ppt_w"/>
                                          </p:val>
                                        </p:tav>
                                      </p:tavLst>
                                    </p:anim>
                                    <p:anim calcmode="lin" valueType="num">
                                      <p:cBhvr>
                                        <p:cTn id="13" dur="500" fill="hold"/>
                                        <p:tgtEl>
                                          <p:spTgt spid="100355"/>
                                        </p:tgtEl>
                                        <p:attrNameLst>
                                          <p:attrName>ppt_h</p:attrName>
                                        </p:attrNameLst>
                                      </p:cBhvr>
                                      <p:tavLst>
                                        <p:tav tm="0">
                                          <p:val>
                                            <p:strVal val="#ppt_h"/>
                                          </p:val>
                                        </p:tav>
                                        <p:tav tm="100000">
                                          <p:val>
                                            <p:strVal val="#ppt_h"/>
                                          </p:val>
                                        </p:tav>
                                      </p:tavLst>
                                    </p:anim>
                                    <p:animEffect transition="in" filter="fade">
                                      <p:cBhvr>
                                        <p:cTn id="14" dur="500"/>
                                        <p:tgtEl>
                                          <p:spTgt spid="10035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strVal val="#ppt_w*0.7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animEffect transition="in" filter="fade">
                                      <p:cBhvr>
                                        <p:cTn id="19" dur="500"/>
                                        <p:tgtEl>
                                          <p:spTgt spid="2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0356"/>
                                        </p:tgtEl>
                                        <p:attrNameLst>
                                          <p:attrName>style.visibility</p:attrName>
                                        </p:attrNameLst>
                                      </p:cBhvr>
                                      <p:to>
                                        <p:strVal val="visible"/>
                                      </p:to>
                                    </p:set>
                                    <p:anim calcmode="lin" valueType="num">
                                      <p:cBhvr>
                                        <p:cTn id="22" dur="500" fill="hold"/>
                                        <p:tgtEl>
                                          <p:spTgt spid="100356"/>
                                        </p:tgtEl>
                                        <p:attrNameLst>
                                          <p:attrName>ppt_w</p:attrName>
                                        </p:attrNameLst>
                                      </p:cBhvr>
                                      <p:tavLst>
                                        <p:tav tm="0">
                                          <p:val>
                                            <p:strVal val="#ppt_w*0.70"/>
                                          </p:val>
                                        </p:tav>
                                        <p:tav tm="100000">
                                          <p:val>
                                            <p:strVal val="#ppt_w"/>
                                          </p:val>
                                        </p:tav>
                                      </p:tavLst>
                                    </p:anim>
                                    <p:anim calcmode="lin" valueType="num">
                                      <p:cBhvr>
                                        <p:cTn id="23" dur="500" fill="hold"/>
                                        <p:tgtEl>
                                          <p:spTgt spid="100356"/>
                                        </p:tgtEl>
                                        <p:attrNameLst>
                                          <p:attrName>ppt_h</p:attrName>
                                        </p:attrNameLst>
                                      </p:cBhvr>
                                      <p:tavLst>
                                        <p:tav tm="0">
                                          <p:val>
                                            <p:strVal val="#ppt_h"/>
                                          </p:val>
                                        </p:tav>
                                        <p:tav tm="100000">
                                          <p:val>
                                            <p:strVal val="#ppt_h"/>
                                          </p:val>
                                        </p:tav>
                                      </p:tavLst>
                                    </p:anim>
                                    <p:animEffect transition="in" filter="fade">
                                      <p:cBhvr>
                                        <p:cTn id="24" dur="500"/>
                                        <p:tgtEl>
                                          <p:spTgt spid="10035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strVal val="#ppt_w*0.7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animEffect transition="in" filter="fade">
                                      <p:cBhvr>
                                        <p:cTn id="31" dur="500"/>
                                        <p:tgtEl>
                                          <p:spTgt spid="26"/>
                                        </p:tgtEl>
                                      </p:cBhvr>
                                    </p:animEffect>
                                  </p:childTnLst>
                                </p:cTn>
                              </p:par>
                              <p:par>
                                <p:cTn id="32" presetID="55"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ppt_w*0.7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animEffect transition="in" filter="fade">
                                      <p:cBhvr>
                                        <p:cTn id="36" dur="500"/>
                                        <p:tgtEl>
                                          <p:spTgt spid="9"/>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strVal val="#ppt_w*0.70"/>
                                          </p:val>
                                        </p:tav>
                                        <p:tav tm="100000">
                                          <p:val>
                                            <p:strVal val="#ppt_w"/>
                                          </p:val>
                                        </p:tav>
                                      </p:tavLst>
                                    </p:anim>
                                    <p:anim calcmode="lin" valueType="num">
                                      <p:cBhvr>
                                        <p:cTn id="40" dur="500" fill="hold"/>
                                        <p:tgtEl>
                                          <p:spTgt spid="31"/>
                                        </p:tgtEl>
                                        <p:attrNameLst>
                                          <p:attrName>ppt_h</p:attrName>
                                        </p:attrNameLst>
                                      </p:cBhvr>
                                      <p:tavLst>
                                        <p:tav tm="0">
                                          <p:val>
                                            <p:strVal val="#ppt_h"/>
                                          </p:val>
                                        </p:tav>
                                        <p:tav tm="100000">
                                          <p:val>
                                            <p:strVal val="#ppt_h"/>
                                          </p:val>
                                        </p:tav>
                                      </p:tavLst>
                                    </p:anim>
                                    <p:animEffect transition="in" filter="fade">
                                      <p:cBhvr>
                                        <p:cTn id="41" dur="500"/>
                                        <p:tgtEl>
                                          <p:spTgt spid="31"/>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strVal val="#ppt_w*0.70"/>
                                          </p:val>
                                        </p:tav>
                                        <p:tav tm="100000">
                                          <p:val>
                                            <p:strVal val="#ppt_w"/>
                                          </p:val>
                                        </p:tav>
                                      </p:tavLst>
                                    </p:anim>
                                    <p:anim calcmode="lin" valueType="num">
                                      <p:cBhvr>
                                        <p:cTn id="45" dur="500" fill="hold"/>
                                        <p:tgtEl>
                                          <p:spTgt spid="34"/>
                                        </p:tgtEl>
                                        <p:attrNameLst>
                                          <p:attrName>ppt_h</p:attrName>
                                        </p:attrNameLst>
                                      </p:cBhvr>
                                      <p:tavLst>
                                        <p:tav tm="0">
                                          <p:val>
                                            <p:strVal val="#ppt_h"/>
                                          </p:val>
                                        </p:tav>
                                        <p:tav tm="100000">
                                          <p:val>
                                            <p:strVal val="#ppt_h"/>
                                          </p:val>
                                        </p:tav>
                                      </p:tavLst>
                                    </p:anim>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strVal val="#ppt_w*0.70"/>
                                          </p:val>
                                        </p:tav>
                                        <p:tav tm="100000">
                                          <p:val>
                                            <p:strVal val="#ppt_w"/>
                                          </p:val>
                                        </p:tav>
                                      </p:tavLst>
                                    </p:anim>
                                    <p:anim calcmode="lin" valueType="num">
                                      <p:cBhvr>
                                        <p:cTn id="52" dur="500" fill="hold"/>
                                        <p:tgtEl>
                                          <p:spTgt spid="10"/>
                                        </p:tgtEl>
                                        <p:attrNameLst>
                                          <p:attrName>ppt_h</p:attrName>
                                        </p:attrNameLst>
                                      </p:cBhvr>
                                      <p:tavLst>
                                        <p:tav tm="0">
                                          <p:val>
                                            <p:strVal val="#ppt_h"/>
                                          </p:val>
                                        </p:tav>
                                        <p:tav tm="100000">
                                          <p:val>
                                            <p:strVal val="#ppt_h"/>
                                          </p:val>
                                        </p:tav>
                                      </p:tavLst>
                                    </p:anim>
                                    <p:animEffect transition="in" filter="fade">
                                      <p:cBhvr>
                                        <p:cTn id="53" dur="500"/>
                                        <p:tgtEl>
                                          <p:spTgt spid="10"/>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strVal val="#ppt_w*0.70"/>
                                          </p:val>
                                        </p:tav>
                                        <p:tav tm="100000">
                                          <p:val>
                                            <p:strVal val="#ppt_w"/>
                                          </p:val>
                                        </p:tav>
                                      </p:tavLst>
                                    </p:anim>
                                    <p:anim calcmode="lin" valueType="num">
                                      <p:cBhvr>
                                        <p:cTn id="57" dur="500" fill="hold"/>
                                        <p:tgtEl>
                                          <p:spTgt spid="35"/>
                                        </p:tgtEl>
                                        <p:attrNameLst>
                                          <p:attrName>ppt_h</p:attrName>
                                        </p:attrNameLst>
                                      </p:cBhvr>
                                      <p:tavLst>
                                        <p:tav tm="0">
                                          <p:val>
                                            <p:strVal val="#ppt_h"/>
                                          </p:val>
                                        </p:tav>
                                        <p:tav tm="100000">
                                          <p:val>
                                            <p:strVal val="#ppt_h"/>
                                          </p:val>
                                        </p:tav>
                                      </p:tavLst>
                                    </p:anim>
                                    <p:animEffect transition="in" filter="fade">
                                      <p:cBhvr>
                                        <p:cTn id="58" dur="500"/>
                                        <p:tgtEl>
                                          <p:spTgt spid="35"/>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strVal val="#ppt_w*0.70"/>
                                          </p:val>
                                        </p:tav>
                                        <p:tav tm="100000">
                                          <p:val>
                                            <p:strVal val="#ppt_w"/>
                                          </p:val>
                                        </p:tav>
                                      </p:tavLst>
                                    </p:anim>
                                    <p:anim calcmode="lin" valueType="num">
                                      <p:cBhvr>
                                        <p:cTn id="62" dur="500" fill="hold"/>
                                        <p:tgtEl>
                                          <p:spTgt spid="28"/>
                                        </p:tgtEl>
                                        <p:attrNameLst>
                                          <p:attrName>ppt_h</p:attrName>
                                        </p:attrNameLst>
                                      </p:cBhvr>
                                      <p:tavLst>
                                        <p:tav tm="0">
                                          <p:val>
                                            <p:strVal val="#ppt_h"/>
                                          </p:val>
                                        </p:tav>
                                        <p:tav tm="100000">
                                          <p:val>
                                            <p:strVal val="#ppt_h"/>
                                          </p:val>
                                        </p:tav>
                                      </p:tavLst>
                                    </p:anim>
                                    <p:animEffect transition="in" filter="fade">
                                      <p:cBhvr>
                                        <p:cTn id="63" dur="500"/>
                                        <p:tgtEl>
                                          <p:spTgt spid="28"/>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strVal val="#ppt_w*0.70"/>
                                          </p:val>
                                        </p:tav>
                                        <p:tav tm="100000">
                                          <p:val>
                                            <p:strVal val="#ppt_w"/>
                                          </p:val>
                                        </p:tav>
                                      </p:tavLst>
                                    </p:anim>
                                    <p:anim calcmode="lin" valueType="num">
                                      <p:cBhvr>
                                        <p:cTn id="67" dur="500" fill="hold"/>
                                        <p:tgtEl>
                                          <p:spTgt spid="29"/>
                                        </p:tgtEl>
                                        <p:attrNameLst>
                                          <p:attrName>ppt_h</p:attrName>
                                        </p:attrNameLst>
                                      </p:cBhvr>
                                      <p:tavLst>
                                        <p:tav tm="0">
                                          <p:val>
                                            <p:strVal val="#ppt_h"/>
                                          </p:val>
                                        </p:tav>
                                        <p:tav tm="100000">
                                          <p:val>
                                            <p:strVal val="#ppt_h"/>
                                          </p:val>
                                        </p:tav>
                                      </p:tavLst>
                                    </p:anim>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par>
                                <p:cTn id="80" presetID="10" presetClass="entr" presetSubtype="0"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p:cTn id="90" dur="500" fill="hold"/>
                                        <p:tgtEl>
                                          <p:spTgt spid="2"/>
                                        </p:tgtEl>
                                        <p:attrNameLst>
                                          <p:attrName>ppt_w</p:attrName>
                                        </p:attrNameLst>
                                      </p:cBhvr>
                                      <p:tavLst>
                                        <p:tav tm="0">
                                          <p:val>
                                            <p:strVal val="#ppt_w*0.70"/>
                                          </p:val>
                                        </p:tav>
                                        <p:tav tm="100000">
                                          <p:val>
                                            <p:strVal val="#ppt_w"/>
                                          </p:val>
                                        </p:tav>
                                      </p:tavLst>
                                    </p:anim>
                                    <p:anim calcmode="lin" valueType="num">
                                      <p:cBhvr>
                                        <p:cTn id="91" dur="500" fill="hold"/>
                                        <p:tgtEl>
                                          <p:spTgt spid="2"/>
                                        </p:tgtEl>
                                        <p:attrNameLst>
                                          <p:attrName>ppt_h</p:attrName>
                                        </p:attrNameLst>
                                      </p:cBhvr>
                                      <p:tavLst>
                                        <p:tav tm="0">
                                          <p:val>
                                            <p:strVal val="#ppt_h"/>
                                          </p:val>
                                        </p:tav>
                                        <p:tav tm="100000">
                                          <p:val>
                                            <p:strVal val="#ppt_h"/>
                                          </p:val>
                                        </p:tav>
                                      </p:tavLst>
                                    </p:anim>
                                    <p:animEffect transition="in" filter="fade">
                                      <p:cBhvr>
                                        <p:cTn id="92" dur="500"/>
                                        <p:tgtEl>
                                          <p:spTgt spid="2"/>
                                        </p:tgtEl>
                                      </p:cBhvr>
                                    </p:animEffect>
                                  </p:childTnLst>
                                </p:cTn>
                              </p:par>
                              <p:par>
                                <p:cTn id="93" presetID="55"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p:cTn id="95" dur="500" fill="hold"/>
                                        <p:tgtEl>
                                          <p:spTgt spid="32"/>
                                        </p:tgtEl>
                                        <p:attrNameLst>
                                          <p:attrName>ppt_w</p:attrName>
                                        </p:attrNameLst>
                                      </p:cBhvr>
                                      <p:tavLst>
                                        <p:tav tm="0">
                                          <p:val>
                                            <p:strVal val="#ppt_w*0.70"/>
                                          </p:val>
                                        </p:tav>
                                        <p:tav tm="100000">
                                          <p:val>
                                            <p:strVal val="#ppt_w"/>
                                          </p:val>
                                        </p:tav>
                                      </p:tavLst>
                                    </p:anim>
                                    <p:anim calcmode="lin" valueType="num">
                                      <p:cBhvr>
                                        <p:cTn id="96" dur="500" fill="hold"/>
                                        <p:tgtEl>
                                          <p:spTgt spid="32"/>
                                        </p:tgtEl>
                                        <p:attrNameLst>
                                          <p:attrName>ppt_h</p:attrName>
                                        </p:attrNameLst>
                                      </p:cBhvr>
                                      <p:tavLst>
                                        <p:tav tm="0">
                                          <p:val>
                                            <p:strVal val="#ppt_h"/>
                                          </p:val>
                                        </p:tav>
                                        <p:tav tm="100000">
                                          <p:val>
                                            <p:strVal val="#ppt_h"/>
                                          </p:val>
                                        </p:tav>
                                      </p:tavLst>
                                    </p:anim>
                                    <p:animEffect transition="in" filter="fade">
                                      <p:cBhvr>
                                        <p:cTn id="97" dur="500"/>
                                        <p:tgtEl>
                                          <p:spTgt spid="32"/>
                                        </p:tgtEl>
                                      </p:cBhvr>
                                    </p:animEffect>
                                  </p:childTnLst>
                                </p:cTn>
                              </p:par>
                              <p:par>
                                <p:cTn id="98" presetID="55"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p:cTn id="100" dur="500" fill="hold"/>
                                        <p:tgtEl>
                                          <p:spTgt spid="36"/>
                                        </p:tgtEl>
                                        <p:attrNameLst>
                                          <p:attrName>ppt_w</p:attrName>
                                        </p:attrNameLst>
                                      </p:cBhvr>
                                      <p:tavLst>
                                        <p:tav tm="0">
                                          <p:val>
                                            <p:strVal val="#ppt_w*0.70"/>
                                          </p:val>
                                        </p:tav>
                                        <p:tav tm="100000">
                                          <p:val>
                                            <p:strVal val="#ppt_w"/>
                                          </p:val>
                                        </p:tav>
                                      </p:tavLst>
                                    </p:anim>
                                    <p:anim calcmode="lin" valueType="num">
                                      <p:cBhvr>
                                        <p:cTn id="101" dur="500" fill="hold"/>
                                        <p:tgtEl>
                                          <p:spTgt spid="36"/>
                                        </p:tgtEl>
                                        <p:attrNameLst>
                                          <p:attrName>ppt_h</p:attrName>
                                        </p:attrNameLst>
                                      </p:cBhvr>
                                      <p:tavLst>
                                        <p:tav tm="0">
                                          <p:val>
                                            <p:strVal val="#ppt_h"/>
                                          </p:val>
                                        </p:tav>
                                        <p:tav tm="100000">
                                          <p:val>
                                            <p:strVal val="#ppt_h"/>
                                          </p:val>
                                        </p:tav>
                                      </p:tavLst>
                                    </p:anim>
                                    <p:animEffect transition="in" filter="fade">
                                      <p:cBhvr>
                                        <p:cTn id="102" dur="500"/>
                                        <p:tgtEl>
                                          <p:spTgt spid="36"/>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strVal val="#ppt_w*0.70"/>
                                          </p:val>
                                        </p:tav>
                                        <p:tav tm="100000">
                                          <p:val>
                                            <p:strVal val="#ppt_w"/>
                                          </p:val>
                                        </p:tav>
                                      </p:tavLst>
                                    </p:anim>
                                    <p:anim calcmode="lin" valueType="num">
                                      <p:cBhvr>
                                        <p:cTn id="106" dur="500" fill="hold"/>
                                        <p:tgtEl>
                                          <p:spTgt spid="37"/>
                                        </p:tgtEl>
                                        <p:attrNameLst>
                                          <p:attrName>ppt_h</p:attrName>
                                        </p:attrNameLst>
                                      </p:cBhvr>
                                      <p:tavLst>
                                        <p:tav tm="0">
                                          <p:val>
                                            <p:strVal val="#ppt_h"/>
                                          </p:val>
                                        </p:tav>
                                        <p:tav tm="100000">
                                          <p:val>
                                            <p:strVal val="#ppt_h"/>
                                          </p:val>
                                        </p:tav>
                                      </p:tavLst>
                                    </p:anim>
                                    <p:animEffect transition="in" filter="fade">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5" grpId="0" animBg="1"/>
      <p:bldP spid="16" grpId="0" animBg="1"/>
      <p:bldP spid="25" grpId="0" animBg="1"/>
      <p:bldP spid="26" grpId="0" animBg="1"/>
      <p:bldP spid="28" grpId="0" animBg="1"/>
      <p:bldP spid="29" grpId="0" animBg="1"/>
      <p:bldP spid="30" grpId="0" animBg="1"/>
      <p:bldP spid="32" grpId="0" animBg="1"/>
      <p:bldP spid="33" grpId="0" animBg="1"/>
      <p:bldP spid="34" grpId="0" animBg="1"/>
      <p:bldP spid="35" grpId="0" animBg="1"/>
      <p:bldP spid="36" grpId="0" animBg="1"/>
      <p:bldP spid="31"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3</a:t>
            </a:fld>
            <a:endParaRPr lang="en-US"/>
          </a:p>
        </p:txBody>
      </p:sp>
      <p:sp>
        <p:nvSpPr>
          <p:cNvPr id="74" name="Left-Right Arrow 73"/>
          <p:cNvSpPr/>
          <p:nvPr/>
        </p:nvSpPr>
        <p:spPr bwMode="auto">
          <a:xfrm>
            <a:off x="3541255" y="2187611"/>
            <a:ext cx="1890584" cy="771630"/>
          </a:xfrm>
          <a:prstGeom prst="leftRightArrow">
            <a:avLst/>
          </a:prstGeom>
          <a:solidFill>
            <a:srgbClr val="FFFF00">
              <a:alpha val="25000"/>
            </a:srgb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flipH="1">
            <a:off x="5407123" y="1273210"/>
            <a:ext cx="3369788" cy="3447535"/>
          </a:xfrm>
          <a:prstGeom prst="rect">
            <a:avLst/>
          </a:prstGeom>
          <a:gradFill>
            <a:gsLst>
              <a:gs pos="0">
                <a:srgbClr val="99FF99"/>
              </a:gs>
              <a:gs pos="50000">
                <a:srgbClr val="008000">
                  <a:alpha val="45000"/>
                </a:srgbClr>
              </a:gs>
              <a:gs pos="100000">
                <a:srgbClr val="99FFCC"/>
              </a:gs>
            </a:gsLst>
            <a:lin ang="5400000" scaled="0"/>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3" name="TextBox 22"/>
          <p:cNvSpPr txBox="1"/>
          <p:nvPr/>
        </p:nvSpPr>
        <p:spPr>
          <a:xfrm flipH="1">
            <a:off x="6086745" y="4293757"/>
            <a:ext cx="2109656" cy="307777"/>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1400" b="1" dirty="0" smtClean="0">
                <a:latin typeface="Agilent TT Cond" pitchFamily="34" charset="0"/>
              </a:rPr>
              <a:t>Reconfigurable RF/IF</a:t>
            </a:r>
            <a:endParaRPr lang="en-US" sz="1400" b="1" dirty="0">
              <a:latin typeface="Agilent TT Cond" pitchFamily="34" charset="0"/>
            </a:endParaRPr>
          </a:p>
        </p:txBody>
      </p:sp>
      <p:grpSp>
        <p:nvGrpSpPr>
          <p:cNvPr id="2" name="Group 122"/>
          <p:cNvGrpSpPr/>
          <p:nvPr/>
        </p:nvGrpSpPr>
        <p:grpSpPr>
          <a:xfrm>
            <a:off x="7256493" y="2181877"/>
            <a:ext cx="1845303" cy="1282038"/>
            <a:chOff x="7298697" y="2823965"/>
            <a:chExt cx="1845303" cy="1282038"/>
          </a:xfrm>
        </p:grpSpPr>
        <p:graphicFrame>
          <p:nvGraphicFramePr>
            <p:cNvPr id="3078" name="Object 6"/>
            <p:cNvGraphicFramePr>
              <a:graphicFrameLocks noChangeAspect="1"/>
            </p:cNvGraphicFramePr>
            <p:nvPr/>
          </p:nvGraphicFramePr>
          <p:xfrm>
            <a:off x="7298697" y="2856172"/>
            <a:ext cx="496464" cy="471027"/>
          </p:xfrm>
          <a:graphic>
            <a:graphicData uri="http://schemas.openxmlformats.org/presentationml/2006/ole">
              <p:oleObj spid="_x0000_s203778" name="VISIO" r:id="rId4" imgW="1063440" imgH="629640" progId="">
                <p:embed/>
              </p:oleObj>
            </a:graphicData>
          </a:graphic>
        </p:graphicFrame>
        <p:graphicFrame>
          <p:nvGraphicFramePr>
            <p:cNvPr id="3079" name="Object 7"/>
            <p:cNvGraphicFramePr>
              <a:graphicFrameLocks noChangeAspect="1"/>
            </p:cNvGraphicFramePr>
            <p:nvPr/>
          </p:nvGraphicFramePr>
          <p:xfrm>
            <a:off x="7318803" y="3639705"/>
            <a:ext cx="482332" cy="457620"/>
          </p:xfrm>
          <a:graphic>
            <a:graphicData uri="http://schemas.openxmlformats.org/presentationml/2006/ole">
              <p:oleObj spid="_x0000_s203779" name="VISIO" r:id="rId5" imgW="1063440" imgH="629640" progId="">
                <p:embed/>
              </p:oleObj>
            </a:graphicData>
          </a:graphic>
        </p:graphicFrame>
        <p:grpSp>
          <p:nvGrpSpPr>
            <p:cNvPr id="3" name="Group 120"/>
            <p:cNvGrpSpPr/>
            <p:nvPr/>
          </p:nvGrpSpPr>
          <p:grpSpPr>
            <a:xfrm>
              <a:off x="7783388" y="2823965"/>
              <a:ext cx="1360612" cy="1282038"/>
              <a:chOff x="7783388" y="2823965"/>
              <a:chExt cx="1360612" cy="1282038"/>
            </a:xfrm>
          </p:grpSpPr>
          <p:cxnSp>
            <p:nvCxnSpPr>
              <p:cNvPr id="105" name="Straight Arrow Connector 104"/>
              <p:cNvCxnSpPr/>
              <p:nvPr/>
            </p:nvCxnSpPr>
            <p:spPr bwMode="auto">
              <a:xfrm rot="10800000" flipV="1">
                <a:off x="7783388" y="3061109"/>
                <a:ext cx="554328" cy="484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grpSp>
            <p:nvGrpSpPr>
              <p:cNvPr id="5" name="Group 117"/>
              <p:cNvGrpSpPr/>
              <p:nvPr/>
            </p:nvGrpSpPr>
            <p:grpSpPr>
              <a:xfrm>
                <a:off x="7797031" y="2823965"/>
                <a:ext cx="1346969" cy="1282038"/>
                <a:chOff x="7797031" y="2823965"/>
                <a:chExt cx="1346969" cy="1282038"/>
              </a:xfrm>
            </p:grpSpPr>
            <p:grpSp>
              <p:nvGrpSpPr>
                <p:cNvPr id="6" name="Group 108"/>
                <p:cNvGrpSpPr/>
                <p:nvPr/>
              </p:nvGrpSpPr>
              <p:grpSpPr>
                <a:xfrm flipH="1">
                  <a:off x="8818722" y="2829698"/>
                  <a:ext cx="325278" cy="658274"/>
                  <a:chOff x="877330" y="4622222"/>
                  <a:chExt cx="1132445" cy="1488194"/>
                </a:xfrm>
              </p:grpSpPr>
              <p:sp>
                <p:nvSpPr>
                  <p:cNvPr id="24" name="Isosceles Triangle 23"/>
                  <p:cNvSpPr/>
                  <p:nvPr/>
                </p:nvSpPr>
                <p:spPr bwMode="auto">
                  <a:xfrm flipV="1">
                    <a:off x="877330" y="4646141"/>
                    <a:ext cx="790832" cy="741405"/>
                  </a:xfrm>
                  <a:prstGeom prst="triangle">
                    <a:avLst/>
                  </a:prstGeom>
                  <a:noFill/>
                  <a:ln w="222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25" name="Straight Connector 24"/>
                  <p:cNvCxnSpPr/>
                  <p:nvPr/>
                </p:nvCxnSpPr>
                <p:spPr bwMode="auto">
                  <a:xfrm rot="5400000" flipH="1">
                    <a:off x="889686" y="4992131"/>
                    <a:ext cx="741405"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flipH="1" flipV="1">
                    <a:off x="1642173" y="5742815"/>
                    <a:ext cx="4891" cy="73031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a:stCxn id="24" idx="0"/>
                  </p:cNvCxnSpPr>
                  <p:nvPr/>
                </p:nvCxnSpPr>
                <p:spPr bwMode="auto">
                  <a:xfrm rot="16200000" flipH="1">
                    <a:off x="917940" y="5742352"/>
                    <a:ext cx="713217" cy="3604"/>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7" name="Group 95"/>
                <p:cNvGrpSpPr/>
                <p:nvPr/>
              </p:nvGrpSpPr>
              <p:grpSpPr>
                <a:xfrm>
                  <a:off x="8337716" y="2864158"/>
                  <a:ext cx="566351" cy="426988"/>
                  <a:chOff x="6536724" y="2520778"/>
                  <a:chExt cx="593124" cy="333632"/>
                </a:xfrm>
              </p:grpSpPr>
              <p:sp>
                <p:nvSpPr>
                  <p:cNvPr id="94" name="Rectangle 93"/>
                  <p:cNvSpPr/>
                  <p:nvPr/>
                </p:nvSpPr>
                <p:spPr bwMode="auto">
                  <a:xfrm>
                    <a:off x="6549081" y="2520778"/>
                    <a:ext cx="432487" cy="333632"/>
                  </a:xfrm>
                  <a:prstGeom prst="rect">
                    <a:avLst/>
                  </a:prstGeom>
                  <a:solidFill>
                    <a:srgbClr val="00CC66">
                      <a:alpha val="60392"/>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5" name="TextBox 94"/>
                  <p:cNvSpPr txBox="1"/>
                  <p:nvPr/>
                </p:nvSpPr>
                <p:spPr>
                  <a:xfrm>
                    <a:off x="6536724" y="2520780"/>
                    <a:ext cx="593124" cy="307777"/>
                  </a:xfrm>
                  <a:prstGeom prst="rect">
                    <a:avLst/>
                  </a:prstGeom>
                  <a:noFill/>
                </p:spPr>
                <p:txBody>
                  <a:bodyPr wrap="square" rtlCol="0">
                    <a:spAutoFit/>
                  </a:bodyPr>
                  <a:lstStyle/>
                  <a:p>
                    <a:r>
                      <a:rPr lang="en-US" sz="1400" b="1" dirty="0" smtClean="0">
                        <a:latin typeface="Agilent TT Cond" pitchFamily="34" charset="0"/>
                      </a:rPr>
                      <a:t>Rx</a:t>
                    </a:r>
                    <a:endParaRPr lang="en-US" sz="1400" b="1" dirty="0">
                      <a:latin typeface="Agilent TT Cond" pitchFamily="34" charset="0"/>
                    </a:endParaRPr>
                  </a:p>
                </p:txBody>
              </p:sp>
            </p:grpSp>
            <p:grpSp>
              <p:nvGrpSpPr>
                <p:cNvPr id="8" name="Group 97"/>
                <p:cNvGrpSpPr/>
                <p:nvPr/>
              </p:nvGrpSpPr>
              <p:grpSpPr>
                <a:xfrm>
                  <a:off x="8336582" y="3623249"/>
                  <a:ext cx="539165" cy="432258"/>
                  <a:chOff x="6511491" y="2516660"/>
                  <a:chExt cx="593124" cy="337750"/>
                </a:xfrm>
              </p:grpSpPr>
              <p:sp>
                <p:nvSpPr>
                  <p:cNvPr id="99" name="Rectangle 98"/>
                  <p:cNvSpPr/>
                  <p:nvPr/>
                </p:nvSpPr>
                <p:spPr bwMode="auto">
                  <a:xfrm>
                    <a:off x="6549081" y="2520778"/>
                    <a:ext cx="432487" cy="333632"/>
                  </a:xfrm>
                  <a:prstGeom prst="rect">
                    <a:avLst/>
                  </a:prstGeom>
                  <a:solidFill>
                    <a:srgbClr val="00CC66">
                      <a:alpha val="60392"/>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0" name="TextBox 99"/>
                  <p:cNvSpPr txBox="1"/>
                  <p:nvPr/>
                </p:nvSpPr>
                <p:spPr>
                  <a:xfrm>
                    <a:off x="6511491" y="2516660"/>
                    <a:ext cx="593124" cy="307777"/>
                  </a:xfrm>
                  <a:prstGeom prst="rect">
                    <a:avLst/>
                  </a:prstGeom>
                  <a:noFill/>
                </p:spPr>
                <p:txBody>
                  <a:bodyPr wrap="square" rtlCol="0">
                    <a:spAutoFit/>
                  </a:bodyPr>
                  <a:lstStyle/>
                  <a:p>
                    <a:r>
                      <a:rPr lang="en-US" sz="1400" b="1" dirty="0" smtClean="0">
                        <a:latin typeface="Agilent TT Cond" pitchFamily="34" charset="0"/>
                      </a:rPr>
                      <a:t>Tx</a:t>
                    </a:r>
                    <a:endParaRPr lang="en-US" sz="1400" b="1" dirty="0">
                      <a:latin typeface="Agilent TT Cond" pitchFamily="34" charset="0"/>
                    </a:endParaRPr>
                  </a:p>
                </p:txBody>
              </p:sp>
            </p:grpSp>
            <p:sp>
              <p:nvSpPr>
                <p:cNvPr id="93" name="Isosceles Triangle 92"/>
                <p:cNvSpPr/>
                <p:nvPr/>
              </p:nvSpPr>
              <p:spPr bwMode="auto">
                <a:xfrm rot="16200000">
                  <a:off x="7848730" y="2892103"/>
                  <a:ext cx="490246" cy="353969"/>
                </a:xfrm>
                <a:prstGeom prst="triangle">
                  <a:avLst/>
                </a:prstGeom>
                <a:solidFill>
                  <a:srgbClr val="00808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06" name="Straight Arrow Connector 105"/>
                <p:cNvCxnSpPr/>
                <p:nvPr/>
              </p:nvCxnSpPr>
              <p:spPr bwMode="auto">
                <a:xfrm rot="10800000" flipV="1">
                  <a:off x="7797031" y="3859568"/>
                  <a:ext cx="570699" cy="7898"/>
                </a:xfrm>
                <a:prstGeom prst="straightConnector1">
                  <a:avLst/>
                </a:prstGeom>
                <a:solidFill>
                  <a:schemeClr val="accent1"/>
                </a:solidFill>
                <a:ln w="22225" cap="flat" cmpd="sng" algn="ctr">
                  <a:solidFill>
                    <a:schemeClr val="tx1"/>
                  </a:solidFill>
                  <a:prstDash val="solid"/>
                  <a:round/>
                  <a:headEnd type="triangle" w="med" len="med"/>
                  <a:tailEnd type="none"/>
                </a:ln>
                <a:effectLst/>
              </p:spPr>
            </p:cxnSp>
            <p:sp>
              <p:nvSpPr>
                <p:cNvPr id="101" name="Isosceles Triangle 100"/>
                <p:cNvSpPr/>
                <p:nvPr/>
              </p:nvSpPr>
              <p:spPr bwMode="auto">
                <a:xfrm rot="5400000" flipH="1">
                  <a:off x="7837447" y="3683895"/>
                  <a:ext cx="490246" cy="353969"/>
                </a:xfrm>
                <a:prstGeom prst="triangle">
                  <a:avLst/>
                </a:prstGeom>
                <a:solidFill>
                  <a:srgbClr val="00808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grpSp>
      <p:sp>
        <p:nvSpPr>
          <p:cNvPr id="69" name="Rectangle 68"/>
          <p:cNvSpPr/>
          <p:nvPr/>
        </p:nvSpPr>
        <p:spPr bwMode="auto">
          <a:xfrm flipH="1">
            <a:off x="130790" y="1223782"/>
            <a:ext cx="507849" cy="3382185"/>
          </a:xfrm>
          <a:prstGeom prst="rect">
            <a:avLst/>
          </a:prstGeom>
          <a:solidFill>
            <a:schemeClr val="accent5">
              <a:lumMod val="75000"/>
              <a:alpha val="34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0" name="TextBox 69"/>
          <p:cNvSpPr txBox="1"/>
          <p:nvPr/>
        </p:nvSpPr>
        <p:spPr>
          <a:xfrm rot="5400000" flipH="1">
            <a:off x="-723116" y="3015418"/>
            <a:ext cx="2118343" cy="393799"/>
          </a:xfrm>
          <a:prstGeom prst="rect">
            <a:avLst/>
          </a:prstGeom>
          <a:noFill/>
        </p:spPr>
        <p:txBody>
          <a:bodyPr wrap="square" rtlCol="0">
            <a:spAutoFit/>
          </a:bodyPr>
          <a:lstStyle/>
          <a:p>
            <a:r>
              <a:rPr lang="en-US" sz="1600" b="1" dirty="0" smtClean="0">
                <a:latin typeface="Agilent TT Cond" pitchFamily="34" charset="0"/>
              </a:rPr>
              <a:t>Peripheral IO</a:t>
            </a:r>
            <a:endParaRPr lang="en-US" sz="1600" b="1" dirty="0">
              <a:latin typeface="Agilent TT Cond" pitchFamily="34" charset="0"/>
            </a:endParaRPr>
          </a:p>
        </p:txBody>
      </p:sp>
      <p:grpSp>
        <p:nvGrpSpPr>
          <p:cNvPr id="9" name="Group 86"/>
          <p:cNvGrpSpPr/>
          <p:nvPr/>
        </p:nvGrpSpPr>
        <p:grpSpPr>
          <a:xfrm flipH="1">
            <a:off x="648224" y="1243301"/>
            <a:ext cx="2917746" cy="3377308"/>
            <a:chOff x="704337" y="1804087"/>
            <a:chExt cx="1730681" cy="2286000"/>
          </a:xfrm>
        </p:grpSpPr>
        <p:sp>
          <p:nvSpPr>
            <p:cNvPr id="33" name="Rectangle 32"/>
            <p:cNvSpPr/>
            <p:nvPr/>
          </p:nvSpPr>
          <p:spPr bwMode="auto">
            <a:xfrm>
              <a:off x="704337" y="1804087"/>
              <a:ext cx="1730681" cy="2286000"/>
            </a:xfrm>
            <a:prstGeom prst="rect">
              <a:avLst/>
            </a:prstGeom>
            <a:solidFill>
              <a:srgbClr val="00B0F0">
                <a:alpha val="34000"/>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825713" y="3873485"/>
              <a:ext cx="1449312" cy="208325"/>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1400" b="1" dirty="0" smtClean="0">
                  <a:latin typeface="Agilent TT Cond" pitchFamily="34" charset="0"/>
                </a:rPr>
                <a:t>Baseband Processing</a:t>
              </a:r>
              <a:endParaRPr lang="en-US" sz="1400" b="1" dirty="0">
                <a:latin typeface="Agilent TT Cond" pitchFamily="34" charset="0"/>
              </a:endParaRPr>
            </a:p>
          </p:txBody>
        </p:sp>
      </p:grpSp>
      <p:grpSp>
        <p:nvGrpSpPr>
          <p:cNvPr id="10" name="Group 48"/>
          <p:cNvGrpSpPr/>
          <p:nvPr/>
        </p:nvGrpSpPr>
        <p:grpSpPr>
          <a:xfrm>
            <a:off x="2473612" y="1545894"/>
            <a:ext cx="891133" cy="790642"/>
            <a:chOff x="2409567" y="1198605"/>
            <a:chExt cx="1112108" cy="976185"/>
          </a:xfrm>
        </p:grpSpPr>
        <p:sp>
          <p:nvSpPr>
            <p:cNvPr id="50" name="Rectangle 49"/>
            <p:cNvSpPr/>
            <p:nvPr/>
          </p:nvSpPr>
          <p:spPr bwMode="auto">
            <a:xfrm>
              <a:off x="2409567" y="1198605"/>
              <a:ext cx="1112108" cy="976185"/>
            </a:xfrm>
            <a:prstGeom prst="rect">
              <a:avLst/>
            </a:prstGeom>
            <a:gradFill flip="none" rotWithShape="1">
              <a:gsLst>
                <a:gs pos="0">
                  <a:schemeClr val="bg2">
                    <a:lumMod val="60000"/>
                    <a:lumOff val="40000"/>
                  </a:schemeClr>
                </a:gs>
                <a:gs pos="77000">
                  <a:schemeClr val="bg2">
                    <a:lumMod val="50000"/>
                  </a:schemeClr>
                </a:gs>
              </a:gsLst>
              <a:lin ang="16200000" scaled="1"/>
              <a:tileRect/>
            </a:gradFill>
            <a:ln w="12700" cap="flat" cmpd="sng" algn="ctr">
              <a:noFill/>
              <a:prstDash val="solid"/>
              <a:round/>
              <a:headEnd type="none" w="med" len="med"/>
              <a:tailEnd type="none" w="med" len="med"/>
            </a:ln>
            <a:effectLst/>
            <a:scene3d>
              <a:camera prst="orthographicFront"/>
              <a:lightRig rig="threePt" dir="t"/>
            </a:scene3d>
            <a:sp3d>
              <a:bevelT w="133350" h="88900" prst="divo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2571001" y="1543681"/>
              <a:ext cx="767316" cy="371470"/>
            </a:xfrm>
            <a:prstGeom prst="rect">
              <a:avLst/>
            </a:prstGeom>
            <a:noFill/>
          </p:spPr>
          <p:txBody>
            <a:bodyPr wrap="square" rtlCol="0">
              <a:spAutoFit/>
            </a:bodyPr>
            <a:lstStyle/>
            <a:p>
              <a:r>
                <a:rPr lang="en-US" sz="1050" b="1" dirty="0" smtClean="0">
                  <a:latin typeface="Agilent TT Cond" pitchFamily="34" charset="0"/>
                </a:rPr>
                <a:t>FPGA</a:t>
              </a:r>
              <a:endParaRPr lang="en-US" sz="1050" b="1" dirty="0">
                <a:latin typeface="Agilent TT Cond" pitchFamily="34" charset="0"/>
              </a:endParaRPr>
            </a:p>
          </p:txBody>
        </p:sp>
      </p:grpSp>
      <p:grpSp>
        <p:nvGrpSpPr>
          <p:cNvPr id="11" name="Group 58"/>
          <p:cNvGrpSpPr/>
          <p:nvPr/>
        </p:nvGrpSpPr>
        <p:grpSpPr>
          <a:xfrm>
            <a:off x="777585" y="1399478"/>
            <a:ext cx="1504762" cy="899536"/>
            <a:chOff x="213348" y="1095439"/>
            <a:chExt cx="1479013" cy="1072398"/>
          </a:xfrm>
        </p:grpSpPr>
        <p:grpSp>
          <p:nvGrpSpPr>
            <p:cNvPr id="12" name="Group 111"/>
            <p:cNvGrpSpPr/>
            <p:nvPr/>
          </p:nvGrpSpPr>
          <p:grpSpPr>
            <a:xfrm>
              <a:off x="213348" y="1095439"/>
              <a:ext cx="1371600" cy="444843"/>
              <a:chOff x="4374292" y="1507524"/>
              <a:chExt cx="1371600" cy="444843"/>
            </a:xfrm>
          </p:grpSpPr>
          <p:sp>
            <p:nvSpPr>
              <p:cNvPr id="67" name="Rectangle 66"/>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8" name="TextBox 67"/>
              <p:cNvSpPr txBox="1"/>
              <p:nvPr/>
            </p:nvSpPr>
            <p:spPr>
              <a:xfrm>
                <a:off x="4510217" y="1569308"/>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13" name="Group 112"/>
            <p:cNvGrpSpPr/>
            <p:nvPr/>
          </p:nvGrpSpPr>
          <p:grpSpPr>
            <a:xfrm>
              <a:off x="255568" y="1411029"/>
              <a:ext cx="1371600" cy="444843"/>
              <a:chOff x="4374292" y="1559890"/>
              <a:chExt cx="1371600" cy="444843"/>
            </a:xfrm>
          </p:grpSpPr>
          <p:sp>
            <p:nvSpPr>
              <p:cNvPr id="65" name="Rectangle 64"/>
              <p:cNvSpPr/>
              <p:nvPr/>
            </p:nvSpPr>
            <p:spPr bwMode="auto">
              <a:xfrm>
                <a:off x="4374292" y="1559890"/>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6" name="TextBox 65"/>
              <p:cNvSpPr txBox="1"/>
              <p:nvPr/>
            </p:nvSpPr>
            <p:spPr>
              <a:xfrm>
                <a:off x="4481962" y="1586764"/>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14" name="Group 133"/>
            <p:cNvGrpSpPr/>
            <p:nvPr/>
          </p:nvGrpSpPr>
          <p:grpSpPr>
            <a:xfrm>
              <a:off x="320761" y="1722994"/>
              <a:ext cx="1371600" cy="444843"/>
              <a:chOff x="4374292" y="1507524"/>
              <a:chExt cx="1371600" cy="444843"/>
            </a:xfrm>
          </p:grpSpPr>
          <p:sp>
            <p:nvSpPr>
              <p:cNvPr id="63" name="Rectangle 62"/>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4" name="TextBox 63"/>
              <p:cNvSpPr txBox="1"/>
              <p:nvPr/>
            </p:nvSpPr>
            <p:spPr>
              <a:xfrm>
                <a:off x="4510217" y="1569308"/>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sp>
        <p:nvSpPr>
          <p:cNvPr id="117" name="Rectangle 116"/>
          <p:cNvSpPr/>
          <p:nvPr/>
        </p:nvSpPr>
        <p:spPr bwMode="auto">
          <a:xfrm>
            <a:off x="892567" y="2453666"/>
            <a:ext cx="2443434" cy="1273811"/>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5" name="Group 56"/>
          <p:cNvGrpSpPr/>
          <p:nvPr/>
        </p:nvGrpSpPr>
        <p:grpSpPr>
          <a:xfrm>
            <a:off x="2192558" y="2564696"/>
            <a:ext cx="964260" cy="1060291"/>
            <a:chOff x="1352395" y="3232322"/>
            <a:chExt cx="828986" cy="866906"/>
          </a:xfrm>
        </p:grpSpPr>
        <p:sp>
          <p:nvSpPr>
            <p:cNvPr id="55" name="Rectangle 54"/>
            <p:cNvSpPr/>
            <p:nvPr/>
          </p:nvSpPr>
          <p:spPr bwMode="auto">
            <a:xfrm>
              <a:off x="1352395" y="3232322"/>
              <a:ext cx="828986" cy="866906"/>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6" name="TextBox 55"/>
            <p:cNvSpPr txBox="1"/>
            <p:nvPr/>
          </p:nvSpPr>
          <p:spPr>
            <a:xfrm>
              <a:off x="1527561" y="3552759"/>
              <a:ext cx="554448" cy="276999"/>
            </a:xfrm>
            <a:prstGeom prst="rect">
              <a:avLst/>
            </a:prstGeom>
            <a:noFill/>
          </p:spPr>
          <p:txBody>
            <a:bodyPr wrap="square" rtlCol="0">
              <a:spAutoFit/>
            </a:bodyPr>
            <a:lstStyle/>
            <a:p>
              <a:r>
                <a:rPr lang="en-US" sz="1200" b="1" dirty="0" smtClean="0">
                  <a:latin typeface="Agilent TT Cond" pitchFamily="34" charset="0"/>
                </a:rPr>
                <a:t>DSP</a:t>
              </a:r>
              <a:endParaRPr lang="en-US" sz="1200" b="1" dirty="0">
                <a:latin typeface="Agilent TT Cond" pitchFamily="34" charset="0"/>
              </a:endParaRPr>
            </a:p>
          </p:txBody>
        </p:sp>
      </p:grpSp>
      <p:grpSp>
        <p:nvGrpSpPr>
          <p:cNvPr id="16" name="Group 57"/>
          <p:cNvGrpSpPr/>
          <p:nvPr/>
        </p:nvGrpSpPr>
        <p:grpSpPr>
          <a:xfrm>
            <a:off x="1008314" y="2582243"/>
            <a:ext cx="1024525" cy="1057385"/>
            <a:chOff x="1273399" y="2085593"/>
            <a:chExt cx="880796" cy="828545"/>
          </a:xfrm>
        </p:grpSpPr>
        <p:sp>
          <p:nvSpPr>
            <p:cNvPr id="53" name="Rectangle 52"/>
            <p:cNvSpPr/>
            <p:nvPr/>
          </p:nvSpPr>
          <p:spPr bwMode="auto">
            <a:xfrm>
              <a:off x="1305815" y="2085593"/>
              <a:ext cx="848380" cy="828545"/>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1273399" y="2269830"/>
              <a:ext cx="877329" cy="289401"/>
            </a:xfrm>
            <a:prstGeom prst="rect">
              <a:avLst/>
            </a:prstGeom>
            <a:noFill/>
          </p:spPr>
          <p:txBody>
            <a:bodyPr wrap="square" rtlCol="0">
              <a:spAutoFit/>
            </a:bodyPr>
            <a:lstStyle/>
            <a:p>
              <a:pPr algn="ctr"/>
              <a:r>
                <a:rPr lang="en-US" sz="900" b="1" dirty="0" smtClean="0">
                  <a:latin typeface="Agilent TT Cond" pitchFamily="34" charset="0"/>
                </a:rPr>
                <a:t>Microcontroller/</a:t>
              </a:r>
            </a:p>
            <a:p>
              <a:pPr algn="ctr"/>
              <a:r>
                <a:rPr lang="en-US" sz="900" b="1" dirty="0" smtClean="0">
                  <a:latin typeface="Agilent TT Cond" pitchFamily="34" charset="0"/>
                </a:rPr>
                <a:t>Microprocessor</a:t>
              </a:r>
              <a:endParaRPr lang="en-US" sz="900" b="1" dirty="0">
                <a:latin typeface="Agilent TT Cond" pitchFamily="34" charset="0"/>
              </a:endParaRPr>
            </a:p>
          </p:txBody>
        </p:sp>
      </p:grpSp>
      <p:sp>
        <p:nvSpPr>
          <p:cNvPr id="72" name="TextBox 71"/>
          <p:cNvSpPr txBox="1"/>
          <p:nvPr/>
        </p:nvSpPr>
        <p:spPr>
          <a:xfrm>
            <a:off x="1510613" y="3917817"/>
            <a:ext cx="1049239" cy="230832"/>
          </a:xfrm>
          <a:prstGeom prst="rect">
            <a:avLst/>
          </a:prstGeom>
          <a:noFill/>
        </p:spPr>
        <p:txBody>
          <a:bodyPr wrap="square" rtlCol="0">
            <a:spAutoFit/>
          </a:bodyPr>
          <a:lstStyle/>
          <a:p>
            <a:r>
              <a:rPr lang="en-US" sz="900" b="1" dirty="0" smtClean="0">
                <a:latin typeface="Agilent TT Cond" pitchFamily="34" charset="0"/>
              </a:rPr>
              <a:t>Flash EEPROM</a:t>
            </a:r>
            <a:endParaRPr lang="en-US" sz="900" dirty="0">
              <a:latin typeface="Agilent TT Cond" pitchFamily="34" charset="0"/>
            </a:endParaRPr>
          </a:p>
        </p:txBody>
      </p:sp>
      <p:sp>
        <p:nvSpPr>
          <p:cNvPr id="122" name="TextBox 121"/>
          <p:cNvSpPr txBox="1"/>
          <p:nvPr/>
        </p:nvSpPr>
        <p:spPr>
          <a:xfrm>
            <a:off x="3421393" y="2418172"/>
            <a:ext cx="1989440" cy="276999"/>
          </a:xfrm>
          <a:prstGeom prst="rect">
            <a:avLst/>
          </a:prstGeom>
          <a:noFill/>
        </p:spPr>
        <p:txBody>
          <a:bodyPr wrap="square" rtlCol="0">
            <a:spAutoFit/>
          </a:bodyPr>
          <a:lstStyle/>
          <a:p>
            <a:pPr algn="ctr"/>
            <a:r>
              <a:rPr lang="en-US" sz="1200" b="1" dirty="0" smtClean="0">
                <a:latin typeface="Agilent TT Cond" pitchFamily="34" charset="0"/>
              </a:rPr>
              <a:t>Data Path </a:t>
            </a:r>
            <a:endParaRPr lang="en-US" sz="1000" b="1" dirty="0">
              <a:latin typeface="Agilent TT Cond" pitchFamily="34" charset="0"/>
            </a:endParaRPr>
          </a:p>
        </p:txBody>
      </p:sp>
      <p:grpSp>
        <p:nvGrpSpPr>
          <p:cNvPr id="17" name="Group 106"/>
          <p:cNvGrpSpPr/>
          <p:nvPr/>
        </p:nvGrpSpPr>
        <p:grpSpPr>
          <a:xfrm>
            <a:off x="5518335" y="1462982"/>
            <a:ext cx="988541" cy="2451230"/>
            <a:chOff x="5560539" y="2105070"/>
            <a:chExt cx="988541" cy="2451230"/>
          </a:xfrm>
        </p:grpSpPr>
        <p:sp>
          <p:nvSpPr>
            <p:cNvPr id="88" name="Rectangle 87"/>
            <p:cNvSpPr/>
            <p:nvPr/>
          </p:nvSpPr>
          <p:spPr bwMode="auto">
            <a:xfrm>
              <a:off x="5562597" y="2105070"/>
              <a:ext cx="934480" cy="2451230"/>
            </a:xfrm>
            <a:prstGeom prst="rect">
              <a:avLst/>
            </a:prstGeom>
            <a:solidFill>
              <a:srgbClr val="CCECFF">
                <a:alpha val="63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8" name="Group 88"/>
            <p:cNvGrpSpPr/>
            <p:nvPr/>
          </p:nvGrpSpPr>
          <p:grpSpPr>
            <a:xfrm>
              <a:off x="5659395" y="2137718"/>
              <a:ext cx="741404" cy="746680"/>
              <a:chOff x="5211828" y="2371466"/>
              <a:chExt cx="603292" cy="668297"/>
            </a:xfrm>
          </p:grpSpPr>
          <p:sp>
            <p:nvSpPr>
              <p:cNvPr id="86" name="Rectangle 85"/>
              <p:cNvSpPr/>
              <p:nvPr/>
            </p:nvSpPr>
            <p:spPr bwMode="auto">
              <a:xfrm>
                <a:off x="5211828" y="2371466"/>
                <a:ext cx="595855" cy="668297"/>
              </a:xfrm>
              <a:prstGeom prst="rect">
                <a:avLst/>
              </a:prstGeom>
              <a:gradFill flip="none" rotWithShape="1">
                <a:gsLst>
                  <a:gs pos="0">
                    <a:schemeClr val="tx2">
                      <a:lumMod val="20000"/>
                      <a:lumOff val="80000"/>
                      <a:alpha val="15000"/>
                    </a:schemeClr>
                  </a:gs>
                  <a:gs pos="77000">
                    <a:srgbClr val="244C6A">
                      <a:alpha val="40000"/>
                    </a:srgbClr>
                  </a:gs>
                </a:gsLst>
                <a:lin ang="5400000" scaled="1"/>
                <a:tileRect/>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7" name="TextBox 86"/>
              <p:cNvSpPr txBox="1"/>
              <p:nvPr/>
            </p:nvSpPr>
            <p:spPr>
              <a:xfrm>
                <a:off x="5286525" y="2542602"/>
                <a:ext cx="528595" cy="198400"/>
              </a:xfrm>
              <a:prstGeom prst="rect">
                <a:avLst/>
              </a:prstGeom>
              <a:noFill/>
            </p:spPr>
            <p:txBody>
              <a:bodyPr wrap="square" rtlCol="0">
                <a:spAutoFit/>
              </a:bodyPr>
              <a:lstStyle/>
              <a:p>
                <a:r>
                  <a:rPr lang="en-US" sz="1050" b="1" dirty="0" smtClean="0">
                    <a:solidFill>
                      <a:schemeClr val="bg2">
                        <a:lumMod val="75000"/>
                      </a:schemeClr>
                    </a:solidFill>
                    <a:latin typeface="Agilent TT Cond" pitchFamily="34" charset="0"/>
                  </a:rPr>
                  <a:t>ASIC</a:t>
                </a:r>
                <a:endParaRPr lang="en-US" sz="1050" b="1" dirty="0">
                  <a:solidFill>
                    <a:schemeClr val="bg2">
                      <a:lumMod val="75000"/>
                    </a:schemeClr>
                  </a:solidFill>
                  <a:latin typeface="Agilent TT Cond" pitchFamily="34" charset="0"/>
                </a:endParaRPr>
              </a:p>
            </p:txBody>
          </p:sp>
        </p:grpSp>
        <p:sp>
          <p:nvSpPr>
            <p:cNvPr id="90" name="TextBox 89"/>
            <p:cNvSpPr txBox="1"/>
            <p:nvPr/>
          </p:nvSpPr>
          <p:spPr>
            <a:xfrm>
              <a:off x="5560539" y="3850149"/>
              <a:ext cx="988541" cy="577081"/>
            </a:xfrm>
            <a:prstGeom prst="rect">
              <a:avLst/>
            </a:prstGeom>
            <a:noFill/>
          </p:spPr>
          <p:txBody>
            <a:bodyPr wrap="square" rtlCol="0">
              <a:spAutoFit/>
            </a:bodyPr>
            <a:lstStyle/>
            <a:p>
              <a:pPr algn="ctr"/>
              <a:r>
                <a:rPr lang="en-US" sz="1050" b="1" dirty="0" smtClean="0">
                  <a:latin typeface="Agilent TT Cond" pitchFamily="34" charset="0"/>
                </a:rPr>
                <a:t>IF Processing Simple Demodulation</a:t>
              </a:r>
            </a:p>
          </p:txBody>
        </p:sp>
        <p:grpSp>
          <p:nvGrpSpPr>
            <p:cNvPr id="20" name="Group 184"/>
            <p:cNvGrpSpPr/>
            <p:nvPr/>
          </p:nvGrpSpPr>
          <p:grpSpPr>
            <a:xfrm flipH="1">
              <a:off x="5677929" y="3123399"/>
              <a:ext cx="747585" cy="670613"/>
              <a:chOff x="4331042" y="5434112"/>
              <a:chExt cx="574589" cy="670613"/>
            </a:xfrm>
          </p:grpSpPr>
          <p:grpSp>
            <p:nvGrpSpPr>
              <p:cNvPr id="21" name="Group 72"/>
              <p:cNvGrpSpPr>
                <a:grpSpLocks/>
              </p:cNvGrpSpPr>
              <p:nvPr/>
            </p:nvGrpSpPr>
            <p:grpSpPr bwMode="auto">
              <a:xfrm>
                <a:off x="4590534" y="5434711"/>
                <a:ext cx="98854" cy="152684"/>
                <a:chOff x="2016" y="1393"/>
                <a:chExt cx="336" cy="336"/>
              </a:xfrm>
            </p:grpSpPr>
            <p:sp>
              <p:nvSpPr>
                <p:cNvPr id="181" name="Oval 73"/>
                <p:cNvSpPr>
                  <a:spLocks noChangeArrowheads="1"/>
                </p:cNvSpPr>
                <p:nvPr/>
              </p:nvSpPr>
              <p:spPr bwMode="auto">
                <a:xfrm>
                  <a:off x="2016" y="1393"/>
                  <a:ext cx="336" cy="336"/>
                </a:xfrm>
                <a:prstGeom prst="ellipse">
                  <a:avLst/>
                </a:prstGeom>
                <a:noFill/>
                <a:ln w="25400">
                  <a:solidFill>
                    <a:schemeClr val="tx1"/>
                  </a:solidFill>
                  <a:round/>
                  <a:headEnd/>
                  <a:tailEnd/>
                </a:ln>
              </p:spPr>
              <p:txBody>
                <a:bodyPr lIns="9144" tIns="9144" rIns="9144" bIns="9144">
                  <a:spAutoFit/>
                </a:bodyPr>
                <a:lstStyle/>
                <a:p>
                  <a:endParaRPr lang="en-US"/>
                </a:p>
              </p:txBody>
            </p:sp>
            <p:sp>
              <p:nvSpPr>
                <p:cNvPr id="182" name="Line 74"/>
                <p:cNvSpPr>
                  <a:spLocks noChangeShapeType="1"/>
                </p:cNvSpPr>
                <p:nvPr/>
              </p:nvSpPr>
              <p:spPr bwMode="auto">
                <a:xfrm>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sp>
              <p:nvSpPr>
                <p:cNvPr id="183" name="Line 75"/>
                <p:cNvSpPr>
                  <a:spLocks noChangeShapeType="1"/>
                </p:cNvSpPr>
                <p:nvPr/>
              </p:nvSpPr>
              <p:spPr bwMode="auto">
                <a:xfrm flipV="1">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grpSp>
          <p:grpSp>
            <p:nvGrpSpPr>
              <p:cNvPr id="28" name="Group 76"/>
              <p:cNvGrpSpPr>
                <a:grpSpLocks/>
              </p:cNvGrpSpPr>
              <p:nvPr/>
            </p:nvGrpSpPr>
            <p:grpSpPr bwMode="auto">
              <a:xfrm>
                <a:off x="4590534" y="5952041"/>
                <a:ext cx="98854" cy="152684"/>
                <a:chOff x="2016" y="1393"/>
                <a:chExt cx="336" cy="336"/>
              </a:xfrm>
            </p:grpSpPr>
            <p:sp>
              <p:nvSpPr>
                <p:cNvPr id="178" name="Oval 77"/>
                <p:cNvSpPr>
                  <a:spLocks noChangeArrowheads="1"/>
                </p:cNvSpPr>
                <p:nvPr/>
              </p:nvSpPr>
              <p:spPr bwMode="auto">
                <a:xfrm>
                  <a:off x="2016" y="1393"/>
                  <a:ext cx="336" cy="336"/>
                </a:xfrm>
                <a:prstGeom prst="ellipse">
                  <a:avLst/>
                </a:prstGeom>
                <a:noFill/>
                <a:ln w="25400">
                  <a:solidFill>
                    <a:schemeClr val="tx1"/>
                  </a:solidFill>
                  <a:round/>
                  <a:headEnd/>
                  <a:tailEnd/>
                </a:ln>
              </p:spPr>
              <p:txBody>
                <a:bodyPr lIns="9144" tIns="9144" rIns="9144" bIns="9144">
                  <a:spAutoFit/>
                </a:bodyPr>
                <a:lstStyle/>
                <a:p>
                  <a:endParaRPr lang="en-US"/>
                </a:p>
              </p:txBody>
            </p:sp>
            <p:sp>
              <p:nvSpPr>
                <p:cNvPr id="179" name="Line 78"/>
                <p:cNvSpPr>
                  <a:spLocks noChangeShapeType="1"/>
                </p:cNvSpPr>
                <p:nvPr/>
              </p:nvSpPr>
              <p:spPr bwMode="auto">
                <a:xfrm>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sp>
              <p:nvSpPr>
                <p:cNvPr id="180" name="Line 79"/>
                <p:cNvSpPr>
                  <a:spLocks noChangeShapeType="1"/>
                </p:cNvSpPr>
                <p:nvPr/>
              </p:nvSpPr>
              <p:spPr bwMode="auto">
                <a:xfrm flipV="1">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grpSp>
          <p:sp>
            <p:nvSpPr>
              <p:cNvPr id="139" name="AutoShape 80"/>
              <p:cNvSpPr>
                <a:spLocks noChangeArrowheads="1"/>
              </p:cNvSpPr>
              <p:nvPr/>
            </p:nvSpPr>
            <p:spPr bwMode="auto">
              <a:xfrm rot="5400000">
                <a:off x="4314796" y="5450358"/>
                <a:ext cx="143703" cy="111211"/>
              </a:xfrm>
              <a:prstGeom prst="triangle">
                <a:avLst>
                  <a:gd name="adj" fmla="val 50000"/>
                </a:avLst>
              </a:prstGeom>
              <a:noFill/>
              <a:ln w="25400">
                <a:solidFill>
                  <a:schemeClr val="tx1"/>
                </a:solidFill>
                <a:miter lim="800000"/>
                <a:headEnd/>
                <a:tailEnd/>
              </a:ln>
            </p:spPr>
            <p:txBody>
              <a:bodyPr wrap="none" lIns="0" tIns="0" rIns="0" bIns="0" anchor="ctr">
                <a:spAutoFit/>
              </a:bodyPr>
              <a:lstStyle/>
              <a:p>
                <a:endParaRPr lang="en-US"/>
              </a:p>
            </p:txBody>
          </p:sp>
          <p:sp>
            <p:nvSpPr>
              <p:cNvPr id="140" name="AutoShape 81"/>
              <p:cNvSpPr>
                <a:spLocks noChangeArrowheads="1"/>
              </p:cNvSpPr>
              <p:nvPr/>
            </p:nvSpPr>
            <p:spPr bwMode="auto">
              <a:xfrm rot="5400000">
                <a:off x="4314796" y="5955714"/>
                <a:ext cx="143703" cy="111211"/>
              </a:xfrm>
              <a:prstGeom prst="triangle">
                <a:avLst>
                  <a:gd name="adj" fmla="val 50000"/>
                </a:avLst>
              </a:prstGeom>
              <a:noFill/>
              <a:ln w="25400">
                <a:solidFill>
                  <a:schemeClr val="tx1"/>
                </a:solidFill>
                <a:miter lim="800000"/>
                <a:headEnd/>
                <a:tailEnd/>
              </a:ln>
            </p:spPr>
            <p:txBody>
              <a:bodyPr wrap="none" lIns="0" tIns="0" rIns="0" bIns="0" anchor="ctr">
                <a:spAutoFit/>
              </a:bodyPr>
              <a:lstStyle/>
              <a:p>
                <a:endParaRPr lang="en-US"/>
              </a:p>
            </p:txBody>
          </p:sp>
          <p:sp>
            <p:nvSpPr>
              <p:cNvPr id="144" name="Line 85"/>
              <p:cNvSpPr>
                <a:spLocks noChangeShapeType="1"/>
              </p:cNvSpPr>
              <p:nvPr/>
            </p:nvSpPr>
            <p:spPr bwMode="auto">
              <a:xfrm flipV="1">
                <a:off x="4442252" y="5502371"/>
                <a:ext cx="148281" cy="1198"/>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47" name="Line 88"/>
              <p:cNvSpPr>
                <a:spLocks noChangeShapeType="1"/>
              </p:cNvSpPr>
              <p:nvPr/>
            </p:nvSpPr>
            <p:spPr bwMode="auto">
              <a:xfrm>
                <a:off x="4442252" y="6013714"/>
                <a:ext cx="148281" cy="0"/>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48" name="Line 89"/>
              <p:cNvSpPr>
                <a:spLocks noChangeShapeType="1"/>
              </p:cNvSpPr>
              <p:nvPr/>
            </p:nvSpPr>
            <p:spPr bwMode="auto">
              <a:xfrm flipV="1">
                <a:off x="4646139" y="5577815"/>
                <a:ext cx="0" cy="114962"/>
              </a:xfrm>
              <a:prstGeom prst="line">
                <a:avLst/>
              </a:prstGeom>
              <a:noFill/>
              <a:ln w="25400">
                <a:solidFill>
                  <a:schemeClr val="tx1"/>
                </a:solidFill>
                <a:round/>
                <a:headEnd/>
                <a:tailEnd type="triangle" w="med" len="med"/>
              </a:ln>
            </p:spPr>
            <p:txBody>
              <a:bodyPr wrap="none" lIns="0" tIns="0" rIns="0" bIns="0">
                <a:spAutoFit/>
              </a:bodyPr>
              <a:lstStyle/>
              <a:p>
                <a:endParaRPr lang="en-US"/>
              </a:p>
            </p:txBody>
          </p:sp>
          <p:sp>
            <p:nvSpPr>
              <p:cNvPr id="149" name="Line 90"/>
              <p:cNvSpPr>
                <a:spLocks noChangeShapeType="1"/>
              </p:cNvSpPr>
              <p:nvPr/>
            </p:nvSpPr>
            <p:spPr bwMode="auto">
              <a:xfrm>
                <a:off x="4646139" y="5858036"/>
                <a:ext cx="0" cy="93407"/>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50" name="Oval 91"/>
              <p:cNvSpPr>
                <a:spLocks noChangeArrowheads="1"/>
              </p:cNvSpPr>
              <p:nvPr/>
            </p:nvSpPr>
            <p:spPr bwMode="auto">
              <a:xfrm>
                <a:off x="4850026" y="5721518"/>
                <a:ext cx="55605" cy="86222"/>
              </a:xfrm>
              <a:prstGeom prst="ellipse">
                <a:avLst/>
              </a:prstGeom>
              <a:noFill/>
              <a:ln w="25400">
                <a:solidFill>
                  <a:schemeClr val="tx1"/>
                </a:solidFill>
                <a:round/>
                <a:headEnd/>
                <a:tailEnd/>
              </a:ln>
            </p:spPr>
            <p:txBody>
              <a:bodyPr wrap="none" lIns="0" tIns="0" rIns="0" bIns="0" anchor="ctr">
                <a:spAutoFit/>
              </a:bodyPr>
              <a:lstStyle/>
              <a:p>
                <a:endParaRPr lang="en-US"/>
              </a:p>
            </p:txBody>
          </p:sp>
          <p:sp>
            <p:nvSpPr>
              <p:cNvPr id="151" name="Text Box 92"/>
              <p:cNvSpPr txBox="1">
                <a:spLocks noChangeArrowheads="1"/>
              </p:cNvSpPr>
              <p:nvPr/>
            </p:nvSpPr>
            <p:spPr bwMode="auto">
              <a:xfrm>
                <a:off x="4868561" y="5721518"/>
                <a:ext cx="29348" cy="80234"/>
              </a:xfrm>
              <a:prstGeom prst="rect">
                <a:avLst/>
              </a:prstGeom>
              <a:noFill/>
              <a:ln w="25400">
                <a:noFill/>
                <a:miter lim="800000"/>
                <a:headEnd/>
                <a:tailEnd/>
              </a:ln>
            </p:spPr>
            <p:txBody>
              <a:bodyPr wrap="none" lIns="0" tIns="0" rIns="0" bIns="0">
                <a:spAutoFit/>
              </a:bodyPr>
              <a:lstStyle/>
              <a:p>
                <a:pPr eaLnBrk="0" hangingPunct="0"/>
                <a:r>
                  <a:rPr lang="en-US" sz="1400" b="1">
                    <a:latin typeface="Agilent TT Cond" pitchFamily="34" charset="0"/>
                  </a:rPr>
                  <a:t>+</a:t>
                </a:r>
              </a:p>
            </p:txBody>
          </p:sp>
          <p:sp>
            <p:nvSpPr>
              <p:cNvPr id="155" name="Line 96"/>
              <p:cNvSpPr>
                <a:spLocks noChangeShapeType="1"/>
              </p:cNvSpPr>
              <p:nvPr/>
            </p:nvSpPr>
            <p:spPr bwMode="auto">
              <a:xfrm flipV="1">
                <a:off x="4683209" y="6019702"/>
                <a:ext cx="203887" cy="0"/>
              </a:xfrm>
              <a:prstGeom prst="line">
                <a:avLst/>
              </a:prstGeom>
              <a:noFill/>
              <a:ln w="25400">
                <a:solidFill>
                  <a:schemeClr val="tx1"/>
                </a:solidFill>
                <a:round/>
                <a:headEnd/>
                <a:tailEnd/>
              </a:ln>
            </p:spPr>
            <p:txBody>
              <a:bodyPr lIns="0" tIns="0" rIns="0" bIns="0">
                <a:spAutoFit/>
              </a:bodyPr>
              <a:lstStyle/>
              <a:p>
                <a:endParaRPr lang="en-US"/>
              </a:p>
            </p:txBody>
          </p:sp>
          <p:sp>
            <p:nvSpPr>
              <p:cNvPr id="156" name="Line 97"/>
              <p:cNvSpPr>
                <a:spLocks noChangeShapeType="1"/>
              </p:cNvSpPr>
              <p:nvPr/>
            </p:nvSpPr>
            <p:spPr bwMode="auto">
              <a:xfrm>
                <a:off x="4683209" y="5502371"/>
                <a:ext cx="203887" cy="0"/>
              </a:xfrm>
              <a:prstGeom prst="line">
                <a:avLst/>
              </a:prstGeom>
              <a:noFill/>
              <a:ln w="25400">
                <a:solidFill>
                  <a:schemeClr val="tx1"/>
                </a:solidFill>
                <a:round/>
                <a:headEnd/>
                <a:tailEnd/>
              </a:ln>
            </p:spPr>
            <p:txBody>
              <a:bodyPr lIns="0" tIns="0" rIns="0" bIns="0">
                <a:spAutoFit/>
              </a:bodyPr>
              <a:lstStyle/>
              <a:p>
                <a:endParaRPr lang="en-US"/>
              </a:p>
            </p:txBody>
          </p:sp>
          <p:sp>
            <p:nvSpPr>
              <p:cNvPr id="157" name="Line 98"/>
              <p:cNvSpPr>
                <a:spLocks noChangeShapeType="1"/>
              </p:cNvSpPr>
              <p:nvPr/>
            </p:nvSpPr>
            <p:spPr bwMode="auto">
              <a:xfrm>
                <a:off x="4887096" y="5502371"/>
                <a:ext cx="0" cy="219147"/>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58" name="Line 99"/>
              <p:cNvSpPr>
                <a:spLocks noChangeShapeType="1"/>
              </p:cNvSpPr>
              <p:nvPr/>
            </p:nvSpPr>
            <p:spPr bwMode="auto">
              <a:xfrm flipV="1">
                <a:off x="4887096" y="5807740"/>
                <a:ext cx="0" cy="211962"/>
              </a:xfrm>
              <a:prstGeom prst="line">
                <a:avLst/>
              </a:prstGeom>
              <a:noFill/>
              <a:ln w="25400">
                <a:solidFill>
                  <a:schemeClr val="tx1"/>
                </a:solidFill>
                <a:round/>
                <a:headEnd/>
                <a:tailEnd type="triangle" w="med" len="med"/>
              </a:ln>
            </p:spPr>
            <p:txBody>
              <a:bodyPr lIns="0" tIns="0" rIns="0" bIns="0">
                <a:spAutoFit/>
              </a:bodyPr>
              <a:lstStyle/>
              <a:p>
                <a:endParaRPr lang="en-US"/>
              </a:p>
            </p:txBody>
          </p:sp>
          <p:grpSp>
            <p:nvGrpSpPr>
              <p:cNvPr id="29" name="Group 116"/>
              <p:cNvGrpSpPr>
                <a:grpSpLocks/>
              </p:cNvGrpSpPr>
              <p:nvPr/>
            </p:nvGrpSpPr>
            <p:grpSpPr bwMode="auto">
              <a:xfrm>
                <a:off x="4590534" y="5690382"/>
                <a:ext cx="102715" cy="158672"/>
                <a:chOff x="2256" y="2252"/>
                <a:chExt cx="336" cy="335"/>
              </a:xfrm>
            </p:grpSpPr>
            <p:sp>
              <p:nvSpPr>
                <p:cNvPr id="176" name="Freeform 117"/>
                <p:cNvSpPr>
                  <a:spLocks/>
                </p:cNvSpPr>
                <p:nvPr/>
              </p:nvSpPr>
              <p:spPr bwMode="auto">
                <a:xfrm>
                  <a:off x="2304" y="2350"/>
                  <a:ext cx="240" cy="144"/>
                </a:xfrm>
                <a:custGeom>
                  <a:avLst/>
                  <a:gdLst>
                    <a:gd name="T0" fmla="*/ 0 w 528"/>
                    <a:gd name="T1" fmla="*/ 104 h 248"/>
                    <a:gd name="T2" fmla="*/ 144 w 528"/>
                    <a:gd name="T3" fmla="*/ 248 h 248"/>
                    <a:gd name="T4" fmla="*/ 288 w 528"/>
                    <a:gd name="T5" fmla="*/ 104 h 248"/>
                    <a:gd name="T6" fmla="*/ 384 w 528"/>
                    <a:gd name="T7" fmla="*/ 8 h 248"/>
                    <a:gd name="T8" fmla="*/ 528 w 528"/>
                    <a:gd name="T9" fmla="*/ 152 h 248"/>
                    <a:gd name="T10" fmla="*/ 0 60000 65536"/>
                    <a:gd name="T11" fmla="*/ 0 60000 65536"/>
                    <a:gd name="T12" fmla="*/ 0 60000 65536"/>
                    <a:gd name="T13" fmla="*/ 0 60000 65536"/>
                    <a:gd name="T14" fmla="*/ 0 60000 65536"/>
                    <a:gd name="T15" fmla="*/ 0 w 528"/>
                    <a:gd name="T16" fmla="*/ 0 h 248"/>
                    <a:gd name="T17" fmla="*/ 528 w 528"/>
                    <a:gd name="T18" fmla="*/ 248 h 248"/>
                  </a:gdLst>
                  <a:ahLst/>
                  <a:cxnLst>
                    <a:cxn ang="T10">
                      <a:pos x="T0" y="T1"/>
                    </a:cxn>
                    <a:cxn ang="T11">
                      <a:pos x="T2" y="T3"/>
                    </a:cxn>
                    <a:cxn ang="T12">
                      <a:pos x="T4" y="T5"/>
                    </a:cxn>
                    <a:cxn ang="T13">
                      <a:pos x="T6" y="T7"/>
                    </a:cxn>
                    <a:cxn ang="T14">
                      <a:pos x="T8" y="T9"/>
                    </a:cxn>
                  </a:cxnLst>
                  <a:rect l="T15" t="T16" r="T17" b="T18"/>
                  <a:pathLst>
                    <a:path w="528" h="248">
                      <a:moveTo>
                        <a:pt x="0" y="104"/>
                      </a:moveTo>
                      <a:cubicBezTo>
                        <a:pt x="48" y="176"/>
                        <a:pt x="96" y="248"/>
                        <a:pt x="144" y="248"/>
                      </a:cubicBezTo>
                      <a:cubicBezTo>
                        <a:pt x="192" y="248"/>
                        <a:pt x="248" y="144"/>
                        <a:pt x="288" y="104"/>
                      </a:cubicBezTo>
                      <a:cubicBezTo>
                        <a:pt x="328" y="64"/>
                        <a:pt x="344" y="0"/>
                        <a:pt x="384" y="8"/>
                      </a:cubicBezTo>
                      <a:cubicBezTo>
                        <a:pt x="424" y="16"/>
                        <a:pt x="504" y="128"/>
                        <a:pt x="528" y="152"/>
                      </a:cubicBezTo>
                    </a:path>
                  </a:pathLst>
                </a:custGeom>
                <a:noFill/>
                <a:ln w="25400">
                  <a:solidFill>
                    <a:schemeClr val="tx1"/>
                  </a:solidFill>
                  <a:round/>
                  <a:headEnd/>
                  <a:tailEnd/>
                </a:ln>
              </p:spPr>
              <p:txBody>
                <a:bodyPr lIns="9144" tIns="9144" rIns="9144" bIns="9144">
                  <a:spAutoFit/>
                </a:bodyPr>
                <a:lstStyle/>
                <a:p>
                  <a:endParaRPr lang="en-US"/>
                </a:p>
              </p:txBody>
            </p:sp>
            <p:sp>
              <p:nvSpPr>
                <p:cNvPr id="177" name="Oval 118"/>
                <p:cNvSpPr>
                  <a:spLocks noChangeArrowheads="1"/>
                </p:cNvSpPr>
                <p:nvPr/>
              </p:nvSpPr>
              <p:spPr bwMode="auto">
                <a:xfrm>
                  <a:off x="2256" y="2252"/>
                  <a:ext cx="336" cy="335"/>
                </a:xfrm>
                <a:prstGeom prst="ellipse">
                  <a:avLst/>
                </a:prstGeom>
                <a:noFill/>
                <a:ln w="25400">
                  <a:solidFill>
                    <a:schemeClr val="tx1"/>
                  </a:solidFill>
                  <a:round/>
                  <a:headEnd/>
                  <a:tailEnd/>
                </a:ln>
              </p:spPr>
              <p:txBody>
                <a:bodyPr lIns="9144" tIns="9144" rIns="9144" bIns="9144">
                  <a:spAutoFit/>
                </a:bodyPr>
                <a:lstStyle/>
                <a:p>
                  <a:endParaRPr lang="en-US"/>
                </a:p>
              </p:txBody>
            </p:sp>
          </p:grpSp>
        </p:grpSp>
      </p:grpSp>
      <p:sp>
        <p:nvSpPr>
          <p:cNvPr id="187" name="Title 5"/>
          <p:cNvSpPr txBox="1">
            <a:spLocks/>
          </p:cNvSpPr>
          <p:nvPr/>
        </p:nvSpPr>
        <p:spPr bwMode="auto">
          <a:xfrm>
            <a:off x="255588" y="0"/>
            <a:ext cx="7450137"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2800" b="1" i="0" u="none" strike="noStrike" kern="0" cap="none" spc="0" normalizeH="0" baseline="0" noProof="0" dirty="0" smtClean="0">
                <a:ln>
                  <a:noFill/>
                </a:ln>
                <a:solidFill>
                  <a:srgbClr val="003972"/>
                </a:solidFill>
                <a:effectLst/>
                <a:uLnTx/>
                <a:uFillTx/>
                <a:latin typeface="+mj-lt"/>
                <a:ea typeface="+mj-ea"/>
                <a:cs typeface="+mj-cs"/>
              </a:rPr>
              <a:t>SDR</a:t>
            </a:r>
            <a:r>
              <a:rPr kumimoji="0" lang="en-US" sz="2800" b="1" i="0" u="none" strike="noStrike" kern="0" cap="none" spc="0" normalizeH="0" noProof="0" dirty="0" smtClean="0">
                <a:ln>
                  <a:noFill/>
                </a:ln>
                <a:solidFill>
                  <a:srgbClr val="003972"/>
                </a:solidFill>
                <a:effectLst/>
                <a:uLnTx/>
                <a:uFillTx/>
                <a:latin typeface="+mj-lt"/>
                <a:ea typeface="+mj-ea"/>
                <a:cs typeface="+mj-cs"/>
              </a:rPr>
              <a:t> Flexible Hardware Architecture</a:t>
            </a:r>
            <a:endParaRPr kumimoji="0" lang="en-US" sz="2800" b="1" i="0" u="none" strike="noStrike" kern="0" cap="none" spc="0" normalizeH="0" baseline="0" noProof="0" dirty="0">
              <a:ln>
                <a:noFill/>
              </a:ln>
              <a:solidFill>
                <a:srgbClr val="003972"/>
              </a:solidFill>
              <a:effectLst/>
              <a:uLnTx/>
              <a:uFillTx/>
              <a:latin typeface="+mj-lt"/>
              <a:ea typeface="+mj-ea"/>
              <a:cs typeface="+mj-cs"/>
            </a:endParaRPr>
          </a:p>
        </p:txBody>
      </p:sp>
      <p:sp>
        <p:nvSpPr>
          <p:cNvPr id="189" name="Rectangle 188"/>
          <p:cNvSpPr/>
          <p:nvPr/>
        </p:nvSpPr>
        <p:spPr bwMode="auto">
          <a:xfrm>
            <a:off x="1422007" y="3858891"/>
            <a:ext cx="1077986" cy="366038"/>
          </a:xfrm>
          <a:prstGeom prst="rect">
            <a:avLst/>
          </a:prstGeom>
          <a:solidFill>
            <a:srgbClr val="244C6A">
              <a:alpha val="65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h="50800" prst="softRound"/>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0" name="Group 113"/>
          <p:cNvGrpSpPr/>
          <p:nvPr/>
        </p:nvGrpSpPr>
        <p:grpSpPr>
          <a:xfrm>
            <a:off x="6428585" y="2206952"/>
            <a:ext cx="837838" cy="1223935"/>
            <a:chOff x="6470789" y="2849040"/>
            <a:chExt cx="837838" cy="1223935"/>
          </a:xfrm>
        </p:grpSpPr>
        <p:pic>
          <p:nvPicPr>
            <p:cNvPr id="3077" name="Picture 5"/>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6713700" y="3624337"/>
              <a:ext cx="424765" cy="448638"/>
            </a:xfrm>
            <a:prstGeom prst="rect">
              <a:avLst/>
            </a:prstGeom>
            <a:noFill/>
            <a:ln w="9525">
              <a:noFill/>
              <a:miter lim="800000"/>
              <a:headEnd/>
              <a:tailEnd/>
            </a:ln>
            <a:effectLst/>
            <a:scene3d>
              <a:camera prst="orthographicFront"/>
              <a:lightRig rig="threePt" dir="t"/>
            </a:scene3d>
            <a:sp3d>
              <a:bevelT/>
            </a:sp3d>
          </p:spPr>
        </p:pic>
        <p:cxnSp>
          <p:nvCxnSpPr>
            <p:cNvPr id="108" name="Straight Arrow Connector 107"/>
            <p:cNvCxnSpPr/>
            <p:nvPr/>
          </p:nvCxnSpPr>
          <p:spPr bwMode="auto">
            <a:xfrm rot="10800000" flipV="1">
              <a:off x="7114903" y="3069005"/>
              <a:ext cx="182810" cy="304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09" name="Straight Arrow Connector 108"/>
            <p:cNvCxnSpPr/>
            <p:nvPr/>
          </p:nvCxnSpPr>
          <p:spPr bwMode="auto">
            <a:xfrm rot="10800000" flipV="1">
              <a:off x="7125817" y="3852229"/>
              <a:ext cx="182810" cy="3047"/>
            </a:xfrm>
            <a:prstGeom prst="straightConnector1">
              <a:avLst/>
            </a:prstGeom>
            <a:solidFill>
              <a:schemeClr val="accent1"/>
            </a:solidFill>
            <a:ln w="12700" cap="flat" cmpd="sng" algn="ctr">
              <a:solidFill>
                <a:schemeClr val="tx1"/>
              </a:solidFill>
              <a:prstDash val="solid"/>
              <a:round/>
              <a:headEnd type="triangle" w="med" len="med"/>
              <a:tailEnd type="none"/>
            </a:ln>
            <a:effectLst/>
          </p:spPr>
        </p:cxnSp>
        <p:cxnSp>
          <p:nvCxnSpPr>
            <p:cNvPr id="115" name="Straight Arrow Connector 114"/>
            <p:cNvCxnSpPr/>
            <p:nvPr/>
          </p:nvCxnSpPr>
          <p:spPr bwMode="auto">
            <a:xfrm rot="10800000">
              <a:off x="6470789" y="3069304"/>
              <a:ext cx="205227" cy="120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16" name="Straight Arrow Connector 115"/>
            <p:cNvCxnSpPr/>
            <p:nvPr/>
          </p:nvCxnSpPr>
          <p:spPr bwMode="auto">
            <a:xfrm rot="10800000">
              <a:off x="6492802" y="3855277"/>
              <a:ext cx="205227" cy="1203"/>
            </a:xfrm>
            <a:prstGeom prst="straightConnector1">
              <a:avLst/>
            </a:prstGeom>
            <a:solidFill>
              <a:schemeClr val="accent1"/>
            </a:solidFill>
            <a:ln w="12700" cap="flat" cmpd="sng" algn="ctr">
              <a:solidFill>
                <a:schemeClr val="tx1"/>
              </a:solidFill>
              <a:prstDash val="solid"/>
              <a:round/>
              <a:headEnd type="triangle" w="med" len="med"/>
              <a:tailEnd type="none"/>
            </a:ln>
            <a:effectLst/>
          </p:spPr>
        </p:cxnSp>
        <p:pic>
          <p:nvPicPr>
            <p:cNvPr id="104"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6652591" y="2849040"/>
              <a:ext cx="457254" cy="444834"/>
            </a:xfrm>
            <a:prstGeom prst="rect">
              <a:avLst/>
            </a:prstGeom>
            <a:noFill/>
            <a:ln w="9525">
              <a:noFill/>
              <a:miter lim="800000"/>
              <a:headEnd/>
              <a:tailEnd/>
            </a:ln>
            <a:effectLst/>
            <a:scene3d>
              <a:camera prst="orthographicFront"/>
              <a:lightRig rig="threePt" dir="t"/>
            </a:scene3d>
            <a:sp3d>
              <a:bevelT/>
            </a:sp3d>
          </p:spPr>
        </p:pic>
      </p:grpSp>
      <p:sp>
        <p:nvSpPr>
          <p:cNvPr id="127" name="Rounded Rectangle 126"/>
          <p:cNvSpPr/>
          <p:nvPr/>
        </p:nvSpPr>
        <p:spPr bwMode="auto">
          <a:xfrm>
            <a:off x="554105" y="1072400"/>
            <a:ext cx="5273489" cy="3644348"/>
          </a:xfrm>
          <a:prstGeom prst="roundRect">
            <a:avLst/>
          </a:prstGeom>
          <a:solidFill>
            <a:schemeClr val="accent1">
              <a:alpha val="15000"/>
            </a:schemeClr>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3" name="TextBox 102"/>
          <p:cNvSpPr txBox="1"/>
          <p:nvPr/>
        </p:nvSpPr>
        <p:spPr>
          <a:xfrm>
            <a:off x="2864261" y="1285045"/>
            <a:ext cx="2500421" cy="340519"/>
          </a:xfrm>
          <a:prstGeom prst="roundRect">
            <a:avLst/>
          </a:prstGeom>
          <a:solidFill>
            <a:srgbClr val="D5EFFF"/>
          </a:solidFill>
          <a:ln>
            <a:solidFill>
              <a:schemeClr val="tx1"/>
            </a:solidFill>
          </a:ln>
        </p:spPr>
        <p:txBody>
          <a:bodyPr wrap="square" rtlCol="0">
            <a:spAutoFit/>
          </a:bodyPr>
          <a:lstStyle/>
          <a:p>
            <a:pPr algn="ctr"/>
            <a:r>
              <a:rPr lang="en-US" sz="1400" dirty="0" smtClean="0">
                <a:latin typeface="Agilent TT Cond" pitchFamily="34" charset="0"/>
              </a:rPr>
              <a:t>Digital Domain</a:t>
            </a:r>
          </a:p>
        </p:txBody>
      </p:sp>
      <p:sp>
        <p:nvSpPr>
          <p:cNvPr id="128" name="Rounded Rectangle 127"/>
          <p:cNvSpPr/>
          <p:nvPr/>
        </p:nvSpPr>
        <p:spPr bwMode="auto">
          <a:xfrm>
            <a:off x="5887119" y="1143838"/>
            <a:ext cx="1441730" cy="3644348"/>
          </a:xfrm>
          <a:prstGeom prst="roundRect">
            <a:avLst/>
          </a:prstGeom>
          <a:solidFill>
            <a:srgbClr val="FF9933">
              <a:alpha val="14902"/>
            </a:srgbClr>
          </a:solidFill>
          <a:ln w="12700" cap="flat" cmpd="sng" algn="ctr">
            <a:solidFill>
              <a:srgbClr val="FF99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2" name="TextBox 101"/>
          <p:cNvSpPr txBox="1"/>
          <p:nvPr/>
        </p:nvSpPr>
        <p:spPr>
          <a:xfrm>
            <a:off x="6000787" y="1348902"/>
            <a:ext cx="993913" cy="578882"/>
          </a:xfrm>
          <a:prstGeom prst="roundRect">
            <a:avLst/>
          </a:prstGeom>
          <a:solidFill>
            <a:srgbClr val="D5EFFF"/>
          </a:solidFill>
          <a:ln>
            <a:solidFill>
              <a:schemeClr val="tx1"/>
            </a:solidFill>
          </a:ln>
        </p:spPr>
        <p:txBody>
          <a:bodyPr wrap="square" rtlCol="0">
            <a:spAutoFit/>
          </a:bodyPr>
          <a:lstStyle/>
          <a:p>
            <a:pPr algn="ctr"/>
            <a:r>
              <a:rPr lang="en-US" sz="1400" dirty="0" smtClean="0">
                <a:latin typeface="Agilent TT Cond" pitchFamily="34" charset="0"/>
              </a:rPr>
              <a:t>IF : Digital or Analog</a:t>
            </a:r>
          </a:p>
        </p:txBody>
      </p:sp>
      <p:sp>
        <p:nvSpPr>
          <p:cNvPr id="129" name="Rounded Rectangle 128"/>
          <p:cNvSpPr/>
          <p:nvPr/>
        </p:nvSpPr>
        <p:spPr bwMode="auto">
          <a:xfrm>
            <a:off x="7410734" y="1121035"/>
            <a:ext cx="1357687" cy="3657600"/>
          </a:xfrm>
          <a:prstGeom prst="roundRect">
            <a:avLst/>
          </a:prstGeom>
          <a:solidFill>
            <a:srgbClr val="993366">
              <a:alpha val="14902"/>
            </a:srgbClr>
          </a:solidFill>
          <a:ln w="12700" cap="flat" cmpd="sng" algn="ctr">
            <a:solidFill>
              <a:srgbClr val="99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2" name="TextBox 91"/>
          <p:cNvSpPr txBox="1"/>
          <p:nvPr/>
        </p:nvSpPr>
        <p:spPr>
          <a:xfrm>
            <a:off x="7711840" y="1313131"/>
            <a:ext cx="968521" cy="578882"/>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RF domain</a:t>
            </a:r>
            <a:endParaRPr lang="en-US" sz="1400" dirty="0" smtClean="0">
              <a:latin typeface="Agilent TT Cond" pitchFamily="34" charset="0"/>
            </a:endParaRPr>
          </a:p>
        </p:txBody>
      </p:sp>
      <p:sp>
        <p:nvSpPr>
          <p:cNvPr id="113" name="Freeform 112"/>
          <p:cNvSpPr/>
          <p:nvPr/>
        </p:nvSpPr>
        <p:spPr bwMode="auto">
          <a:xfrm>
            <a:off x="5972834" y="907575"/>
            <a:ext cx="1100137" cy="757238"/>
          </a:xfrm>
          <a:custGeom>
            <a:avLst/>
            <a:gdLst>
              <a:gd name="connsiteX0" fmla="*/ 0 w 1357312"/>
              <a:gd name="connsiteY0" fmla="*/ 923926 h 923926"/>
              <a:gd name="connsiteX1" fmla="*/ 685800 w 1357312"/>
              <a:gd name="connsiteY1" fmla="*/ 23813 h 923926"/>
              <a:gd name="connsiteX2" fmla="*/ 1257300 w 1357312"/>
              <a:gd name="connsiteY2" fmla="*/ 781051 h 923926"/>
              <a:gd name="connsiteX3" fmla="*/ 1285875 w 1357312"/>
              <a:gd name="connsiteY3" fmla="*/ 866776 h 923926"/>
            </a:gdLst>
            <a:ahLst/>
            <a:cxnLst>
              <a:cxn ang="0">
                <a:pos x="connsiteX0" y="connsiteY0"/>
              </a:cxn>
              <a:cxn ang="0">
                <a:pos x="connsiteX1" y="connsiteY1"/>
              </a:cxn>
              <a:cxn ang="0">
                <a:pos x="connsiteX2" y="connsiteY2"/>
              </a:cxn>
              <a:cxn ang="0">
                <a:pos x="connsiteX3" y="connsiteY3"/>
              </a:cxn>
            </a:cxnLst>
            <a:rect l="l" t="t" r="r" b="b"/>
            <a:pathLst>
              <a:path w="1357312" h="923926">
                <a:moveTo>
                  <a:pt x="0" y="923926"/>
                </a:moveTo>
                <a:cubicBezTo>
                  <a:pt x="238125" y="485776"/>
                  <a:pt x="476250" y="47626"/>
                  <a:pt x="685800" y="23813"/>
                </a:cubicBezTo>
                <a:cubicBezTo>
                  <a:pt x="895350" y="0"/>
                  <a:pt x="1157288" y="640557"/>
                  <a:pt x="1257300" y="781051"/>
                </a:cubicBezTo>
                <a:cubicBezTo>
                  <a:pt x="1357312" y="921545"/>
                  <a:pt x="1321593" y="894160"/>
                  <a:pt x="1285875" y="866776"/>
                </a:cubicBezTo>
              </a:path>
            </a:pathLst>
          </a:custGeom>
          <a:noFill/>
          <a:ln w="22225" cap="flat" cmpd="sng" algn="ctr">
            <a:solidFill>
              <a:schemeClr val="tx1"/>
            </a:solidFill>
            <a:prstDash val="dash"/>
            <a:round/>
            <a:headEnd type="triangle" w="lg" len="lg"/>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0" name="Left-Right Arrow 109"/>
          <p:cNvSpPr/>
          <p:nvPr/>
        </p:nvSpPr>
        <p:spPr bwMode="auto">
          <a:xfrm>
            <a:off x="3539743" y="3694997"/>
            <a:ext cx="1890584" cy="771630"/>
          </a:xfrm>
          <a:prstGeom prst="leftRightArrow">
            <a:avLst/>
          </a:prstGeom>
          <a:solidFill>
            <a:srgbClr val="FFFF00">
              <a:alpha val="25000"/>
            </a:srgb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1" name="TextBox 110"/>
          <p:cNvSpPr txBox="1"/>
          <p:nvPr/>
        </p:nvSpPr>
        <p:spPr>
          <a:xfrm>
            <a:off x="3496005" y="3939335"/>
            <a:ext cx="1989440" cy="276999"/>
          </a:xfrm>
          <a:prstGeom prst="rect">
            <a:avLst/>
          </a:prstGeom>
          <a:noFill/>
        </p:spPr>
        <p:txBody>
          <a:bodyPr wrap="square" rtlCol="0">
            <a:spAutoFit/>
          </a:bodyPr>
          <a:lstStyle/>
          <a:p>
            <a:pPr algn="ctr"/>
            <a:r>
              <a:rPr lang="en-US" sz="1200" b="1" dirty="0" smtClean="0">
                <a:latin typeface="Agilent TT Cond" pitchFamily="34" charset="0"/>
              </a:rPr>
              <a:t>Digital Control Path </a:t>
            </a:r>
            <a:endParaRPr lang="en-US" sz="1000" b="1" dirty="0">
              <a:latin typeface="Agilent TT Cond" pitchFamily="34" charset="0"/>
            </a:endParaRPr>
          </a:p>
        </p:txBody>
      </p:sp>
      <p:sp>
        <p:nvSpPr>
          <p:cNvPr id="121" name="Freeform 120"/>
          <p:cNvSpPr/>
          <p:nvPr/>
        </p:nvSpPr>
        <p:spPr bwMode="auto">
          <a:xfrm>
            <a:off x="5529928" y="3429854"/>
            <a:ext cx="2071702" cy="642942"/>
          </a:xfrm>
          <a:custGeom>
            <a:avLst/>
            <a:gdLst>
              <a:gd name="connsiteX0" fmla="*/ 0 w 1322363"/>
              <a:gd name="connsiteY0" fmla="*/ 618978 h 618978"/>
              <a:gd name="connsiteX1" fmla="*/ 1322363 w 1322363"/>
              <a:gd name="connsiteY1" fmla="*/ 618978 h 618978"/>
              <a:gd name="connsiteX2" fmla="*/ 1322363 w 1322363"/>
              <a:gd name="connsiteY2" fmla="*/ 0 h 618978"/>
            </a:gdLst>
            <a:ahLst/>
            <a:cxnLst>
              <a:cxn ang="0">
                <a:pos x="connsiteX0" y="connsiteY0"/>
              </a:cxn>
              <a:cxn ang="0">
                <a:pos x="connsiteX1" y="connsiteY1"/>
              </a:cxn>
              <a:cxn ang="0">
                <a:pos x="connsiteX2" y="connsiteY2"/>
              </a:cxn>
            </a:cxnLst>
            <a:rect l="l" t="t" r="r" b="b"/>
            <a:pathLst>
              <a:path w="1322363" h="618978">
                <a:moveTo>
                  <a:pt x="0" y="618978"/>
                </a:moveTo>
                <a:lnTo>
                  <a:pt x="1322363" y="618978"/>
                </a:lnTo>
                <a:lnTo>
                  <a:pt x="1322363" y="0"/>
                </a:lnTo>
              </a:path>
            </a:pathLst>
          </a:cu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3" name="Freeform 122"/>
          <p:cNvSpPr/>
          <p:nvPr/>
        </p:nvSpPr>
        <p:spPr bwMode="auto">
          <a:xfrm>
            <a:off x="5529928" y="3358416"/>
            <a:ext cx="2500330" cy="785818"/>
          </a:xfrm>
          <a:custGeom>
            <a:avLst/>
            <a:gdLst>
              <a:gd name="connsiteX0" fmla="*/ 0 w 1322363"/>
              <a:gd name="connsiteY0" fmla="*/ 618978 h 618978"/>
              <a:gd name="connsiteX1" fmla="*/ 1322363 w 1322363"/>
              <a:gd name="connsiteY1" fmla="*/ 618978 h 618978"/>
              <a:gd name="connsiteX2" fmla="*/ 1322363 w 1322363"/>
              <a:gd name="connsiteY2" fmla="*/ 0 h 618978"/>
            </a:gdLst>
            <a:ahLst/>
            <a:cxnLst>
              <a:cxn ang="0">
                <a:pos x="connsiteX0" y="connsiteY0"/>
              </a:cxn>
              <a:cxn ang="0">
                <a:pos x="connsiteX1" y="connsiteY1"/>
              </a:cxn>
              <a:cxn ang="0">
                <a:pos x="connsiteX2" y="connsiteY2"/>
              </a:cxn>
            </a:cxnLst>
            <a:rect l="l" t="t" r="r" b="b"/>
            <a:pathLst>
              <a:path w="1322363" h="618978">
                <a:moveTo>
                  <a:pt x="0" y="618978"/>
                </a:moveTo>
                <a:lnTo>
                  <a:pt x="1322363" y="618978"/>
                </a:lnTo>
                <a:lnTo>
                  <a:pt x="1322363" y="0"/>
                </a:lnTo>
              </a:path>
            </a:pathLst>
          </a:cu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5" name="Freeform 124"/>
          <p:cNvSpPr/>
          <p:nvPr/>
        </p:nvSpPr>
        <p:spPr bwMode="auto">
          <a:xfrm>
            <a:off x="5530864" y="3436248"/>
            <a:ext cx="1293348" cy="565110"/>
          </a:xfrm>
          <a:custGeom>
            <a:avLst/>
            <a:gdLst>
              <a:gd name="connsiteX0" fmla="*/ 0 w 1322363"/>
              <a:gd name="connsiteY0" fmla="*/ 618978 h 618978"/>
              <a:gd name="connsiteX1" fmla="*/ 1322363 w 1322363"/>
              <a:gd name="connsiteY1" fmla="*/ 618978 h 618978"/>
              <a:gd name="connsiteX2" fmla="*/ 1322363 w 1322363"/>
              <a:gd name="connsiteY2" fmla="*/ 0 h 618978"/>
            </a:gdLst>
            <a:ahLst/>
            <a:cxnLst>
              <a:cxn ang="0">
                <a:pos x="connsiteX0" y="connsiteY0"/>
              </a:cxn>
              <a:cxn ang="0">
                <a:pos x="connsiteX1" y="connsiteY1"/>
              </a:cxn>
              <a:cxn ang="0">
                <a:pos x="connsiteX2" y="connsiteY2"/>
              </a:cxn>
            </a:cxnLst>
            <a:rect l="l" t="t" r="r" b="b"/>
            <a:pathLst>
              <a:path w="1322363" h="618978">
                <a:moveTo>
                  <a:pt x="0" y="618978"/>
                </a:moveTo>
                <a:lnTo>
                  <a:pt x="1322363" y="618978"/>
                </a:lnTo>
                <a:lnTo>
                  <a:pt x="1322363" y="0"/>
                </a:lnTo>
              </a:path>
            </a:pathLst>
          </a:cu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6" name="TextBox 125"/>
          <p:cNvSpPr txBox="1"/>
          <p:nvPr/>
        </p:nvSpPr>
        <p:spPr>
          <a:xfrm>
            <a:off x="5514535" y="4952766"/>
            <a:ext cx="3179299" cy="1169551"/>
          </a:xfrm>
          <a:prstGeom prst="rect">
            <a:avLst/>
          </a:prstGeom>
          <a:solidFill>
            <a:schemeClr val="bg1">
              <a:lumMod val="95000"/>
            </a:schemeClr>
          </a:solidFill>
          <a:ln>
            <a:solidFill>
              <a:schemeClr val="tx1"/>
            </a:solidFill>
          </a:ln>
        </p:spPr>
        <p:txBody>
          <a:bodyPr wrap="square" rtlCol="0">
            <a:spAutoFit/>
          </a:bodyPr>
          <a:lstStyle/>
          <a:p>
            <a:pPr marL="112713" indent="-112713">
              <a:buFont typeface="Arial" pitchFamily="34" charset="0"/>
              <a:buChar char="•"/>
            </a:pPr>
            <a:r>
              <a:rPr lang="en-US" sz="1400" dirty="0" smtClean="0">
                <a:latin typeface="Agilent TT Cond" pitchFamily="34" charset="0"/>
              </a:rPr>
              <a:t>Broadband or Tunable Antennas</a:t>
            </a:r>
          </a:p>
          <a:p>
            <a:pPr marL="112713" indent="-112713">
              <a:buFont typeface="Arial" pitchFamily="34" charset="0"/>
              <a:buChar char="•"/>
            </a:pPr>
            <a:r>
              <a:rPr lang="en-US" sz="1400" dirty="0" smtClean="0">
                <a:latin typeface="Agilent TT Cond" pitchFamily="34" charset="0"/>
              </a:rPr>
              <a:t>Flexible and Wide-range tuning</a:t>
            </a:r>
          </a:p>
          <a:p>
            <a:pPr marL="112713" indent="-112713">
              <a:buFont typeface="Arial" pitchFamily="34" charset="0"/>
              <a:buChar char="•"/>
            </a:pPr>
            <a:r>
              <a:rPr lang="en-US" sz="1400" dirty="0" smtClean="0">
                <a:latin typeface="Agilent TT Cond" pitchFamily="34" charset="0"/>
              </a:rPr>
              <a:t>Adjustable components (Variable bandwidth filters,  multimode amplifiers, variable rate/resolution converters, etc)</a:t>
            </a:r>
          </a:p>
        </p:txBody>
      </p:sp>
      <p:sp>
        <p:nvSpPr>
          <p:cNvPr id="130" name="TextBox 129"/>
          <p:cNvSpPr txBox="1"/>
          <p:nvPr/>
        </p:nvSpPr>
        <p:spPr>
          <a:xfrm>
            <a:off x="658207" y="4941394"/>
            <a:ext cx="3179299" cy="738664"/>
          </a:xfrm>
          <a:prstGeom prst="rect">
            <a:avLst/>
          </a:prstGeom>
          <a:solidFill>
            <a:schemeClr val="bg1">
              <a:lumMod val="95000"/>
            </a:schemeClr>
          </a:solidFill>
          <a:ln>
            <a:solidFill>
              <a:schemeClr val="tx1"/>
            </a:solidFill>
          </a:ln>
        </p:spPr>
        <p:txBody>
          <a:bodyPr wrap="square" rtlCol="0">
            <a:spAutoFit/>
          </a:bodyPr>
          <a:lstStyle/>
          <a:p>
            <a:pPr marL="112713" indent="-112713">
              <a:buFont typeface="Arial" pitchFamily="34" charset="0"/>
              <a:buChar char="•"/>
            </a:pPr>
            <a:r>
              <a:rPr lang="en-US" sz="1400" dirty="0" smtClean="0">
                <a:latin typeface="Agilent TT Cond" pitchFamily="34" charset="0"/>
              </a:rPr>
              <a:t>FPGA based architecture on Signal path</a:t>
            </a:r>
          </a:p>
          <a:p>
            <a:pPr marL="112713" indent="-112713">
              <a:buFont typeface="Arial" pitchFamily="34" charset="0"/>
              <a:buChar char="•"/>
            </a:pPr>
            <a:r>
              <a:rPr lang="en-US" sz="1400" dirty="0" smtClean="0">
                <a:latin typeface="Agilent TT Cond" pitchFamily="34" charset="0"/>
              </a:rPr>
              <a:t>DSP based Signal Processing </a:t>
            </a:r>
          </a:p>
          <a:p>
            <a:pPr marL="112713" indent="-112713">
              <a:buFont typeface="Arial" pitchFamily="34" charset="0"/>
              <a:buChar char="•"/>
            </a:pPr>
            <a:r>
              <a:rPr lang="en-US" sz="1400" dirty="0" smtClean="0">
                <a:latin typeface="Agilent TT Cond" pitchFamily="34" charset="0"/>
              </a:rPr>
              <a:t>Embedded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1.48148E-6 L 0.09322 -0.00139 " pathEditMode="relative" rAng="0" ptsTypes="AA">
                                      <p:cBhvr>
                                        <p:cTn id="6" dur="500" fill="hold"/>
                                        <p:tgtEl>
                                          <p:spTgt spid="17"/>
                                        </p:tgtEl>
                                        <p:attrNameLst>
                                          <p:attrName>ppt_x</p:attrName>
                                          <p:attrName>ppt_y</p:attrName>
                                        </p:attrNameLst>
                                      </p:cBhvr>
                                      <p:rCtr x="47" y="-1"/>
                                    </p:animMotion>
                                  </p:childTnLst>
                                </p:cTn>
                              </p:par>
                              <p:par>
                                <p:cTn id="7" presetID="35" presetClass="path" presetSubtype="0" accel="50000" decel="50000" fill="hold" nodeType="withEffect">
                                  <p:stCondLst>
                                    <p:cond delay="0"/>
                                  </p:stCondLst>
                                  <p:childTnLst>
                                    <p:animMotion origin="layout" path="M -0.00434 0.00602 L -0.09757 0.0074 " pathEditMode="relative" rAng="0" ptsTypes="AA">
                                      <p:cBhvr>
                                        <p:cTn id="8" dur="500" fill="hold"/>
                                        <p:tgtEl>
                                          <p:spTgt spid="30"/>
                                        </p:tgtEl>
                                        <p:attrNameLst>
                                          <p:attrName>ppt_x</p:attrName>
                                          <p:attrName>ppt_y</p:attrName>
                                        </p:attrNameLst>
                                      </p:cBhvr>
                                      <p:rCtr x="-47" y="1"/>
                                    </p:animMotion>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0.09965 0.00671 L -0.00434 0.00602 " pathEditMode="relative" rAng="0" ptsTypes="AA">
                                      <p:cBhvr>
                                        <p:cTn id="12" dur="500" fill="hold"/>
                                        <p:tgtEl>
                                          <p:spTgt spid="30"/>
                                        </p:tgtEl>
                                        <p:attrNameLst>
                                          <p:attrName>ppt_x</p:attrName>
                                          <p:attrName>ppt_y</p:attrName>
                                        </p:attrNameLst>
                                      </p:cBhvr>
                                      <p:rCtr x="48" y="0"/>
                                    </p:animMotion>
                                  </p:childTnLst>
                                </p:cTn>
                              </p:par>
                              <p:par>
                                <p:cTn id="13" presetID="35" presetClass="path" presetSubtype="0" accel="50000" decel="50000" fill="hold" nodeType="withEffect">
                                  <p:stCondLst>
                                    <p:cond delay="0"/>
                                  </p:stCondLst>
                                  <p:childTnLst>
                                    <p:animMotion origin="layout" path="M 0.09323 -0.00139 L -2.77778E-6 -0.00069 " pathEditMode="relative" rAng="0" ptsTypes="AA">
                                      <p:cBhvr>
                                        <p:cTn id="14" dur="500" fill="hold"/>
                                        <p:tgtEl>
                                          <p:spTgt spid="17"/>
                                        </p:tgtEl>
                                        <p:attrNameLst>
                                          <p:attrName>ppt_x</p:attrName>
                                          <p:attrName>ppt_y</p:attrName>
                                        </p:attrNameLst>
                                      </p:cBhvr>
                                      <p:rCtr x="-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FPGAs</a:t>
            </a:r>
            <a:endParaRPr lang="en-US" dirty="0"/>
          </a:p>
        </p:txBody>
      </p:sp>
      <p:sp>
        <p:nvSpPr>
          <p:cNvPr id="3" name="Content Placeholder 2"/>
          <p:cNvSpPr>
            <a:spLocks noGrp="1"/>
          </p:cNvSpPr>
          <p:nvPr>
            <p:ph idx="1"/>
          </p:nvPr>
        </p:nvSpPr>
        <p:spPr>
          <a:xfrm>
            <a:off x="255588" y="1276350"/>
            <a:ext cx="8688387" cy="3984967"/>
          </a:xfrm>
          <a:ln>
            <a:solidFill>
              <a:schemeClr val="tx2"/>
            </a:solidFill>
          </a:ln>
        </p:spPr>
        <p:txBody>
          <a:bodyPr/>
          <a:lstStyle/>
          <a:p>
            <a:pPr marL="576263" indent="-238125">
              <a:spcBef>
                <a:spcPct val="50000"/>
              </a:spcBef>
              <a:buFont typeface="Arial" pitchFamily="34" charset="0"/>
              <a:buChar char="•"/>
            </a:pPr>
            <a:r>
              <a:rPr lang="en-US" sz="1600" dirty="0" smtClean="0">
                <a:latin typeface="Agilent TT Cond" pitchFamily="34" charset="0"/>
              </a:rPr>
              <a:t>We’ve now shown how the addition of the FPGA probe can save you time and enhance the accuracy of your measurements.</a:t>
            </a:r>
          </a:p>
          <a:p>
            <a:pPr marL="576263" indent="-238125">
              <a:spcBef>
                <a:spcPct val="50000"/>
              </a:spcBef>
              <a:buFont typeface="Arial" pitchFamily="34" charset="0"/>
              <a:buChar char="•"/>
            </a:pPr>
            <a:r>
              <a:rPr lang="en-US" sz="1600" dirty="0" smtClean="0">
                <a:latin typeface="Agilent TT Cond" pitchFamily="34" charset="0"/>
              </a:rPr>
              <a:t>Pin compression allows us to multiplex 2 signals per pin instead of changing the design to accommodate each signal output on a single pin.</a:t>
            </a:r>
          </a:p>
          <a:p>
            <a:pPr marL="576263" indent="-238125">
              <a:spcBef>
                <a:spcPct val="50000"/>
              </a:spcBef>
              <a:buFont typeface="Arial" pitchFamily="34" charset="0"/>
              <a:buChar char="•"/>
            </a:pPr>
            <a:r>
              <a:rPr lang="en-US" sz="1600" dirty="0" smtClean="0">
                <a:latin typeface="Agilent TT Cond" pitchFamily="34" charset="0"/>
              </a:rPr>
              <a:t>Flexibility in FPGAs:  Supported are both Altera and Xilinx.  If you have need for support of additional FPGA brands, please let us know!</a:t>
            </a:r>
          </a:p>
          <a:p>
            <a:pPr marL="576263" indent="-238125">
              <a:spcBef>
                <a:spcPct val="50000"/>
              </a:spcBef>
              <a:buFont typeface="Arial" pitchFamily="34" charset="0"/>
              <a:buChar char="•"/>
            </a:pPr>
            <a:r>
              <a:rPr lang="en-US" sz="1600" dirty="0" smtClean="0">
                <a:latin typeface="Agilent TT Cond" pitchFamily="34" charset="0"/>
              </a:rPr>
              <a:t>The interface between Agilent’s logic analyzer and the 89601A Vector Signal Analysis software give us complete insight into any digital radio designed into an FPGA.</a:t>
            </a:r>
          </a:p>
          <a:p>
            <a:pPr marL="576263" indent="-238125">
              <a:spcBef>
                <a:spcPct val="50000"/>
              </a:spcBef>
              <a:buFont typeface="Arial" pitchFamily="34" charset="0"/>
              <a:buChar char="•"/>
            </a:pPr>
            <a:r>
              <a:rPr lang="en-US" sz="1600" dirty="0" smtClean="0">
                <a:latin typeface="Agilent TT Cond" pitchFamily="34" charset="0"/>
              </a:rPr>
              <a:t>The digital radio example provided gives a good overview of the tools:  FGPA dynamic probes, and the Logic Analyzer’s connection to Agilent’s 89601A Vector Signal Analysis software.  Indeed, this model could be used to determine the trade-offs of various types of digital filters used in a particular design.</a:t>
            </a:r>
          </a:p>
          <a:p>
            <a:pPr>
              <a:spcBef>
                <a:spcPct val="50000"/>
              </a:spcBef>
              <a:buFontTx/>
              <a:buNone/>
            </a:pPr>
            <a:endParaRPr lang="en-US" sz="1600" dirty="0" smtClean="0">
              <a:latin typeface="Agilent TT Cond" pitchFamily="34" charset="0"/>
            </a:endParaRPr>
          </a:p>
          <a:p>
            <a:endParaRPr lang="en-US" sz="1600"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r>
              <a:rPr lang="en-US"/>
              <a:t>Page </a:t>
            </a:r>
            <a:fld id="{CE36DB94-E9BE-4C6D-A549-FC74F9F6D8E7}" type="slidenum">
              <a:rPr lang="en-US"/>
              <a:pPr/>
              <a:t>31</a:t>
            </a:fld>
            <a:endParaRPr lang="en-US"/>
          </a:p>
        </p:txBody>
      </p:sp>
      <p:sp>
        <p:nvSpPr>
          <p:cNvPr id="363527" name="Rectangle 7"/>
          <p:cNvSpPr>
            <a:spLocks noGrp="1" noChangeArrowheads="1"/>
          </p:cNvSpPr>
          <p:nvPr>
            <p:ph type="title"/>
          </p:nvPr>
        </p:nvSpPr>
        <p:spPr>
          <a:xfrm>
            <a:off x="268288" y="166688"/>
            <a:ext cx="6480175" cy="579437"/>
          </a:xfrm>
          <a:noFill/>
          <a:ln/>
        </p:spPr>
        <p:txBody>
          <a:bodyPr/>
          <a:lstStyle/>
          <a:p>
            <a:r>
              <a:rPr lang="en-US" dirty="0"/>
              <a:t>Agenda</a:t>
            </a:r>
          </a:p>
        </p:txBody>
      </p:sp>
      <p:sp>
        <p:nvSpPr>
          <p:cNvPr id="9" name="Content Placeholder 4"/>
          <p:cNvSpPr>
            <a:spLocks noGrp="1"/>
          </p:cNvSpPr>
          <p:nvPr>
            <p:ph idx="1"/>
          </p:nvPr>
        </p:nvSpPr>
        <p:spPr>
          <a:xfrm>
            <a:off x="255588" y="1276350"/>
            <a:ext cx="4097471" cy="3875199"/>
          </a:xfrm>
          <a:ln>
            <a:solidFill>
              <a:schemeClr val="accent1"/>
            </a:solidFill>
          </a:ln>
        </p:spPr>
        <p:txBody>
          <a:bodyPr/>
          <a:lstStyle/>
          <a:p>
            <a:pPr marL="463550" indent="-65088">
              <a:spcBef>
                <a:spcPts val="1200"/>
              </a:spcBef>
              <a:buFont typeface="Arial" pitchFamily="34" charset="0"/>
              <a:buChar char="•"/>
            </a:pPr>
            <a:r>
              <a:rPr lang="en-US" sz="2000" dirty="0" smtClean="0">
                <a:latin typeface="Agilent TT Cond" pitchFamily="34" charset="0"/>
              </a:rPr>
              <a:t>Architecture Overview</a:t>
            </a:r>
          </a:p>
          <a:p>
            <a:pPr marL="463550" lvl="1" indent="-65088"/>
            <a:r>
              <a:rPr lang="en-US" dirty="0" smtClean="0">
                <a:latin typeface="Agilent TT Cond" pitchFamily="34" charset="0"/>
              </a:rPr>
              <a:t>ADC Characterization</a:t>
            </a:r>
          </a:p>
          <a:p>
            <a:pPr marL="690562" lvl="3" indent="-65088"/>
            <a:r>
              <a:rPr lang="en-US" dirty="0" smtClean="0">
                <a:latin typeface="Agilent TT Cond" pitchFamily="34" charset="0"/>
              </a:rPr>
              <a:t>Dynamic Measurements</a:t>
            </a:r>
          </a:p>
          <a:p>
            <a:pPr marL="463550" lvl="1" indent="-65088"/>
            <a:r>
              <a:rPr lang="en-US" dirty="0" smtClean="0">
                <a:solidFill>
                  <a:schemeClr val="tx2"/>
                </a:solidFill>
                <a:latin typeface="Agilent TT Cond" pitchFamily="34" charset="0"/>
              </a:rPr>
              <a:t>Baseband Processing</a:t>
            </a:r>
          </a:p>
          <a:p>
            <a:pPr marL="690562" lvl="3" indent="-65088"/>
            <a:r>
              <a:rPr lang="en-US" dirty="0" smtClean="0">
                <a:latin typeface="Agilent TT Cond" pitchFamily="34" charset="0"/>
              </a:rPr>
              <a:t>FPGA</a:t>
            </a:r>
          </a:p>
          <a:p>
            <a:pPr marL="690562" lvl="3" indent="-65088"/>
            <a:r>
              <a:rPr lang="en-US" dirty="0" smtClean="0">
                <a:solidFill>
                  <a:schemeClr val="tx2"/>
                </a:solidFill>
                <a:latin typeface="Agilent TT Cond" pitchFamily="34" charset="0"/>
              </a:rPr>
              <a:t>Memory</a:t>
            </a:r>
          </a:p>
          <a:p>
            <a:pPr marL="690562" lvl="3" indent="-65088"/>
            <a:r>
              <a:rPr lang="en-US" dirty="0" smtClean="0">
                <a:latin typeface="Agilent TT Cond" pitchFamily="34" charset="0"/>
              </a:rPr>
              <a:t>Microprocessors/Microcontrollers</a:t>
            </a:r>
          </a:p>
          <a:p>
            <a:pPr marL="463550" lvl="2" indent="-65088">
              <a:buFont typeface="Arial" pitchFamily="34" charset="0"/>
              <a:buChar char="•"/>
            </a:pPr>
            <a:r>
              <a:rPr lang="en-US" dirty="0" smtClean="0">
                <a:latin typeface="Agilent TT Cond" pitchFamily="34" charset="0"/>
              </a:rPr>
              <a:t>Summary</a:t>
            </a:r>
          </a:p>
          <a:p>
            <a:pPr marL="463550" lvl="2" indent="-65088">
              <a:buFont typeface="Arial" pitchFamily="34" charset="0"/>
              <a:buChar char="•"/>
            </a:pPr>
            <a:r>
              <a:rPr lang="en-US" dirty="0" smtClean="0">
                <a:latin typeface="Agilent TT Cond" pitchFamily="34" charset="0"/>
              </a:rPr>
              <a:t>For More Information</a:t>
            </a:r>
            <a:endParaRPr lang="en-US" dirty="0">
              <a:latin typeface="Agilent TT Cond" pitchFamily="34" charset="0"/>
            </a:endParaRPr>
          </a:p>
        </p:txBody>
      </p:sp>
      <p:sp>
        <p:nvSpPr>
          <p:cNvPr id="46" name="TextBox 45"/>
          <p:cNvSpPr txBox="1"/>
          <p:nvPr/>
        </p:nvSpPr>
        <p:spPr>
          <a:xfrm>
            <a:off x="3036376" y="5279088"/>
            <a:ext cx="2855933" cy="817245"/>
          </a:xfrm>
          <a:prstGeom prst="roundRect">
            <a:avLst/>
          </a:prstGeom>
          <a:solidFill>
            <a:srgbClr val="D5EFFF"/>
          </a:solidFill>
          <a:ln>
            <a:solidFill>
              <a:schemeClr val="tx1"/>
            </a:solidFill>
          </a:ln>
        </p:spPr>
        <p:txBody>
          <a:bodyPr wrap="square" rtlCol="0">
            <a:spAutoFit/>
          </a:bodyPr>
          <a:lstStyle/>
          <a:p>
            <a:pPr algn="ctr"/>
            <a:r>
              <a:rPr lang="en-US" sz="1400" dirty="0" smtClean="0">
                <a:latin typeface="Agilent TT Cond" pitchFamily="34" charset="0"/>
              </a:rPr>
              <a:t>Memory is Everywhere</a:t>
            </a:r>
          </a:p>
          <a:p>
            <a:pPr algn="ctr"/>
            <a:r>
              <a:rPr lang="en-US" sz="1400" dirty="0" smtClean="0">
                <a:latin typeface="Agilent TT Cond" pitchFamily="34" charset="0"/>
              </a:rPr>
              <a:t>Testing it encompasses a unique set of challenges.</a:t>
            </a:r>
          </a:p>
        </p:txBody>
      </p:sp>
      <p:grpSp>
        <p:nvGrpSpPr>
          <p:cNvPr id="47" name="Group 33"/>
          <p:cNvGrpSpPr/>
          <p:nvPr/>
        </p:nvGrpSpPr>
        <p:grpSpPr>
          <a:xfrm>
            <a:off x="4831917" y="1188806"/>
            <a:ext cx="3435180" cy="3396827"/>
            <a:chOff x="172994" y="1865870"/>
            <a:chExt cx="3435180" cy="3396827"/>
          </a:xfrm>
        </p:grpSpPr>
        <p:sp>
          <p:nvSpPr>
            <p:cNvPr id="48" name="Rectangle 47"/>
            <p:cNvSpPr/>
            <p:nvPr/>
          </p:nvSpPr>
          <p:spPr bwMode="auto">
            <a:xfrm flipH="1">
              <a:off x="172994" y="1865870"/>
              <a:ext cx="507849" cy="3382185"/>
            </a:xfrm>
            <a:prstGeom prst="rect">
              <a:avLst/>
            </a:prstGeom>
            <a:solidFill>
              <a:schemeClr val="accent5">
                <a:lumMod val="75000"/>
                <a:alpha val="34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9" name="TextBox 48"/>
            <p:cNvSpPr txBox="1"/>
            <p:nvPr/>
          </p:nvSpPr>
          <p:spPr>
            <a:xfrm rot="5400000" flipH="1">
              <a:off x="-680912" y="3657506"/>
              <a:ext cx="2118343" cy="393799"/>
            </a:xfrm>
            <a:prstGeom prst="rect">
              <a:avLst/>
            </a:prstGeom>
            <a:noFill/>
          </p:spPr>
          <p:txBody>
            <a:bodyPr wrap="square" rtlCol="0">
              <a:spAutoFit/>
            </a:bodyPr>
            <a:lstStyle/>
            <a:p>
              <a:r>
                <a:rPr lang="en-US" sz="1600" b="1" dirty="0" smtClean="0">
                  <a:latin typeface="Agilent TT Cond" pitchFamily="34" charset="0"/>
                </a:rPr>
                <a:t>Peripheral IO</a:t>
              </a:r>
              <a:endParaRPr lang="en-US" sz="1600" b="1" dirty="0">
                <a:latin typeface="Agilent TT Cond" pitchFamily="34" charset="0"/>
              </a:endParaRPr>
            </a:p>
          </p:txBody>
        </p:sp>
        <p:grpSp>
          <p:nvGrpSpPr>
            <p:cNvPr id="50" name="Group 86"/>
            <p:cNvGrpSpPr/>
            <p:nvPr/>
          </p:nvGrpSpPr>
          <p:grpSpPr>
            <a:xfrm flipH="1">
              <a:off x="690428" y="1885389"/>
              <a:ext cx="2917746" cy="3377308"/>
              <a:chOff x="704337" y="1804087"/>
              <a:chExt cx="1730681" cy="2286000"/>
            </a:xfrm>
          </p:grpSpPr>
          <p:sp>
            <p:nvSpPr>
              <p:cNvPr id="73" name="Rectangle 8"/>
              <p:cNvSpPr/>
              <p:nvPr/>
            </p:nvSpPr>
            <p:spPr bwMode="auto">
              <a:xfrm>
                <a:off x="704337" y="1804087"/>
                <a:ext cx="1730681" cy="2286000"/>
              </a:xfrm>
              <a:prstGeom prst="rect">
                <a:avLst/>
              </a:prstGeom>
              <a:solidFill>
                <a:srgbClr val="00B0F0">
                  <a:alpha val="34000"/>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4" name="TextBox 9"/>
              <p:cNvSpPr txBox="1"/>
              <p:nvPr/>
            </p:nvSpPr>
            <p:spPr>
              <a:xfrm>
                <a:off x="825713" y="3873485"/>
                <a:ext cx="1449312" cy="208325"/>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1400" b="1" dirty="0" smtClean="0">
                    <a:latin typeface="Agilent TT Cond" pitchFamily="34" charset="0"/>
                  </a:rPr>
                  <a:t>Baseband Processing</a:t>
                </a:r>
                <a:endParaRPr lang="en-US" sz="1400" b="1" dirty="0">
                  <a:latin typeface="Agilent TT Cond" pitchFamily="34" charset="0"/>
                </a:endParaRPr>
              </a:p>
            </p:txBody>
          </p:sp>
        </p:grpSp>
        <p:grpSp>
          <p:nvGrpSpPr>
            <p:cNvPr id="51" name="Group 10"/>
            <p:cNvGrpSpPr/>
            <p:nvPr/>
          </p:nvGrpSpPr>
          <p:grpSpPr>
            <a:xfrm>
              <a:off x="2515816" y="2187982"/>
              <a:ext cx="891133" cy="790642"/>
              <a:chOff x="2409567" y="1198605"/>
              <a:chExt cx="1112108" cy="976185"/>
            </a:xfrm>
          </p:grpSpPr>
          <p:sp>
            <p:nvSpPr>
              <p:cNvPr id="71" name="Rectangle 70"/>
              <p:cNvSpPr/>
              <p:nvPr/>
            </p:nvSpPr>
            <p:spPr bwMode="auto">
              <a:xfrm>
                <a:off x="2409567" y="1198605"/>
                <a:ext cx="1112108" cy="976185"/>
              </a:xfrm>
              <a:prstGeom prst="rect">
                <a:avLst/>
              </a:prstGeom>
              <a:gradFill flip="none" rotWithShape="1">
                <a:gsLst>
                  <a:gs pos="0">
                    <a:schemeClr val="bg2">
                      <a:lumMod val="60000"/>
                      <a:lumOff val="40000"/>
                    </a:schemeClr>
                  </a:gs>
                  <a:gs pos="77000">
                    <a:schemeClr val="bg2">
                      <a:lumMod val="50000"/>
                    </a:schemeClr>
                  </a:gs>
                </a:gsLst>
                <a:lin ang="16200000" scaled="1"/>
                <a:tileRect/>
              </a:gradFill>
              <a:ln w="12700" cap="flat" cmpd="sng" algn="ctr">
                <a:noFill/>
                <a:prstDash val="solid"/>
                <a:round/>
                <a:headEnd type="none" w="med" len="med"/>
                <a:tailEnd type="none" w="med" len="med"/>
              </a:ln>
              <a:effectLst/>
              <a:scene3d>
                <a:camera prst="orthographicFront"/>
                <a:lightRig rig="threePt" dir="t"/>
              </a:scene3d>
              <a:sp3d>
                <a:bevelT w="133350" h="88900" prst="divo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2" name="TextBox 71"/>
              <p:cNvSpPr txBox="1"/>
              <p:nvPr/>
            </p:nvSpPr>
            <p:spPr>
              <a:xfrm>
                <a:off x="2571001" y="1543681"/>
                <a:ext cx="767316" cy="371470"/>
              </a:xfrm>
              <a:prstGeom prst="rect">
                <a:avLst/>
              </a:prstGeom>
              <a:noFill/>
            </p:spPr>
            <p:txBody>
              <a:bodyPr wrap="square" rtlCol="0">
                <a:spAutoFit/>
              </a:bodyPr>
              <a:lstStyle/>
              <a:p>
                <a:r>
                  <a:rPr lang="en-US" sz="1050" b="1" dirty="0" smtClean="0">
                    <a:latin typeface="Agilent TT Cond" pitchFamily="34" charset="0"/>
                  </a:rPr>
                  <a:t>FPGA</a:t>
                </a:r>
                <a:endParaRPr lang="en-US" sz="1050" b="1" dirty="0">
                  <a:latin typeface="Agilent TT Cond" pitchFamily="34" charset="0"/>
                </a:endParaRPr>
              </a:p>
            </p:txBody>
          </p:sp>
        </p:grpSp>
        <p:grpSp>
          <p:nvGrpSpPr>
            <p:cNvPr id="52" name="Group 13"/>
            <p:cNvGrpSpPr/>
            <p:nvPr/>
          </p:nvGrpSpPr>
          <p:grpSpPr>
            <a:xfrm>
              <a:off x="819789" y="2041567"/>
              <a:ext cx="1504762" cy="899537"/>
              <a:chOff x="213348" y="1095439"/>
              <a:chExt cx="1479013" cy="1072398"/>
            </a:xfrm>
          </p:grpSpPr>
          <p:grpSp>
            <p:nvGrpSpPr>
              <p:cNvPr id="62" name="Group 111"/>
              <p:cNvGrpSpPr/>
              <p:nvPr/>
            </p:nvGrpSpPr>
            <p:grpSpPr>
              <a:xfrm>
                <a:off x="213348" y="1095439"/>
                <a:ext cx="1371600" cy="444843"/>
                <a:chOff x="4374292" y="1507524"/>
                <a:chExt cx="1371600" cy="444843"/>
              </a:xfrm>
            </p:grpSpPr>
            <p:sp>
              <p:nvSpPr>
                <p:cNvPr id="69" name="Rectangle 68"/>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70" name="TextBox 69"/>
                <p:cNvSpPr txBox="1"/>
                <p:nvPr/>
              </p:nvSpPr>
              <p:spPr>
                <a:xfrm>
                  <a:off x="4510217" y="1569308"/>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63" name="Group 112"/>
              <p:cNvGrpSpPr/>
              <p:nvPr/>
            </p:nvGrpSpPr>
            <p:grpSpPr>
              <a:xfrm>
                <a:off x="255568" y="1411029"/>
                <a:ext cx="1371600" cy="444843"/>
                <a:chOff x="4374292" y="1559890"/>
                <a:chExt cx="1371600" cy="444843"/>
              </a:xfrm>
            </p:grpSpPr>
            <p:sp>
              <p:nvSpPr>
                <p:cNvPr id="67" name="Rectangle 66"/>
                <p:cNvSpPr/>
                <p:nvPr/>
              </p:nvSpPr>
              <p:spPr bwMode="auto">
                <a:xfrm>
                  <a:off x="4374292" y="1559890"/>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8" name="TextBox 67"/>
                <p:cNvSpPr txBox="1"/>
                <p:nvPr/>
              </p:nvSpPr>
              <p:spPr>
                <a:xfrm>
                  <a:off x="4481962" y="1586764"/>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64" name="Group 133"/>
              <p:cNvGrpSpPr/>
              <p:nvPr/>
            </p:nvGrpSpPr>
            <p:grpSpPr>
              <a:xfrm>
                <a:off x="320761" y="1722994"/>
                <a:ext cx="1371600" cy="444843"/>
                <a:chOff x="4374292" y="1507524"/>
                <a:chExt cx="1371600" cy="444843"/>
              </a:xfrm>
            </p:grpSpPr>
            <p:sp>
              <p:nvSpPr>
                <p:cNvPr id="65" name="Rectangle 17"/>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6" name="TextBox 18"/>
                <p:cNvSpPr txBox="1"/>
                <p:nvPr/>
              </p:nvSpPr>
              <p:spPr>
                <a:xfrm>
                  <a:off x="4510217" y="1569308"/>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sp>
          <p:nvSpPr>
            <p:cNvPr id="53" name="Rectangle 52"/>
            <p:cNvSpPr/>
            <p:nvPr/>
          </p:nvSpPr>
          <p:spPr bwMode="auto">
            <a:xfrm>
              <a:off x="934771" y="3095754"/>
              <a:ext cx="2443434" cy="1273811"/>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54" name="Group 24"/>
            <p:cNvGrpSpPr/>
            <p:nvPr/>
          </p:nvGrpSpPr>
          <p:grpSpPr>
            <a:xfrm>
              <a:off x="2234762" y="3206784"/>
              <a:ext cx="964260" cy="1060291"/>
              <a:chOff x="1352395" y="3232322"/>
              <a:chExt cx="828986" cy="866906"/>
            </a:xfrm>
          </p:grpSpPr>
          <p:sp>
            <p:nvSpPr>
              <p:cNvPr id="60" name="Rectangle 59"/>
              <p:cNvSpPr/>
              <p:nvPr/>
            </p:nvSpPr>
            <p:spPr bwMode="auto">
              <a:xfrm>
                <a:off x="1352395" y="3232322"/>
                <a:ext cx="828986" cy="866906"/>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1" name="TextBox 60"/>
              <p:cNvSpPr txBox="1"/>
              <p:nvPr/>
            </p:nvSpPr>
            <p:spPr>
              <a:xfrm>
                <a:off x="1527561" y="3552759"/>
                <a:ext cx="554448" cy="276999"/>
              </a:xfrm>
              <a:prstGeom prst="rect">
                <a:avLst/>
              </a:prstGeom>
              <a:noFill/>
            </p:spPr>
            <p:txBody>
              <a:bodyPr wrap="square" rtlCol="0">
                <a:spAutoFit/>
              </a:bodyPr>
              <a:lstStyle/>
              <a:p>
                <a:r>
                  <a:rPr lang="en-US" sz="1200" b="1" dirty="0" smtClean="0">
                    <a:latin typeface="Agilent TT Cond" pitchFamily="34" charset="0"/>
                  </a:rPr>
                  <a:t>DSP</a:t>
                </a:r>
                <a:endParaRPr lang="en-US" sz="1200" b="1" dirty="0">
                  <a:latin typeface="Agilent TT Cond" pitchFamily="34" charset="0"/>
                </a:endParaRPr>
              </a:p>
            </p:txBody>
          </p:sp>
        </p:grpSp>
        <p:grpSp>
          <p:nvGrpSpPr>
            <p:cNvPr id="55" name="Group 27"/>
            <p:cNvGrpSpPr/>
            <p:nvPr/>
          </p:nvGrpSpPr>
          <p:grpSpPr>
            <a:xfrm>
              <a:off x="1050518" y="3224331"/>
              <a:ext cx="1024525" cy="1057385"/>
              <a:chOff x="1273399" y="2085593"/>
              <a:chExt cx="880796" cy="828545"/>
            </a:xfrm>
          </p:grpSpPr>
          <p:sp>
            <p:nvSpPr>
              <p:cNvPr id="58" name="Rectangle 57"/>
              <p:cNvSpPr/>
              <p:nvPr/>
            </p:nvSpPr>
            <p:spPr bwMode="auto">
              <a:xfrm>
                <a:off x="1305815" y="2085593"/>
                <a:ext cx="848380" cy="828545"/>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9" name="TextBox 58"/>
              <p:cNvSpPr txBox="1"/>
              <p:nvPr/>
            </p:nvSpPr>
            <p:spPr>
              <a:xfrm>
                <a:off x="1273399" y="2269830"/>
                <a:ext cx="877329" cy="289401"/>
              </a:xfrm>
              <a:prstGeom prst="rect">
                <a:avLst/>
              </a:prstGeom>
              <a:noFill/>
            </p:spPr>
            <p:txBody>
              <a:bodyPr wrap="square" rtlCol="0">
                <a:spAutoFit/>
              </a:bodyPr>
              <a:lstStyle/>
              <a:p>
                <a:pPr algn="ctr"/>
                <a:r>
                  <a:rPr lang="en-US" sz="900" b="1" dirty="0" smtClean="0">
                    <a:latin typeface="Agilent TT Cond" pitchFamily="34" charset="0"/>
                  </a:rPr>
                  <a:t>Microcontroller/</a:t>
                </a:r>
              </a:p>
              <a:p>
                <a:pPr algn="ctr"/>
                <a:r>
                  <a:rPr lang="en-US" sz="900" b="1" dirty="0" smtClean="0">
                    <a:latin typeface="Agilent TT Cond" pitchFamily="34" charset="0"/>
                  </a:rPr>
                  <a:t>Microprocessor</a:t>
                </a:r>
                <a:endParaRPr lang="en-US" sz="900" b="1" dirty="0">
                  <a:latin typeface="Agilent TT Cond" pitchFamily="34" charset="0"/>
                </a:endParaRPr>
              </a:p>
            </p:txBody>
          </p:sp>
        </p:grpSp>
        <p:sp>
          <p:nvSpPr>
            <p:cNvPr id="56" name="TextBox 55"/>
            <p:cNvSpPr txBox="1"/>
            <p:nvPr/>
          </p:nvSpPr>
          <p:spPr>
            <a:xfrm>
              <a:off x="1552817" y="4559905"/>
              <a:ext cx="1049239" cy="230832"/>
            </a:xfrm>
            <a:prstGeom prst="rect">
              <a:avLst/>
            </a:prstGeom>
            <a:noFill/>
          </p:spPr>
          <p:txBody>
            <a:bodyPr wrap="square" rtlCol="0">
              <a:spAutoFit/>
            </a:bodyPr>
            <a:lstStyle/>
            <a:p>
              <a:r>
                <a:rPr lang="en-US" sz="900" b="1" dirty="0" smtClean="0">
                  <a:latin typeface="Agilent TT Cond" pitchFamily="34" charset="0"/>
                </a:rPr>
                <a:t>Flash EEPROM</a:t>
              </a:r>
              <a:endParaRPr lang="en-US" sz="900" dirty="0">
                <a:latin typeface="Agilent TT Cond" pitchFamily="34" charset="0"/>
              </a:endParaRPr>
            </a:p>
          </p:txBody>
        </p:sp>
        <p:sp>
          <p:nvSpPr>
            <p:cNvPr id="57" name="Rectangle 56"/>
            <p:cNvSpPr/>
            <p:nvPr/>
          </p:nvSpPr>
          <p:spPr bwMode="auto">
            <a:xfrm>
              <a:off x="1478498" y="4529555"/>
              <a:ext cx="1077986" cy="366038"/>
            </a:xfrm>
            <a:prstGeom prst="rect">
              <a:avLst/>
            </a:prstGeom>
            <a:solidFill>
              <a:srgbClr val="244C6A">
                <a:alpha val="65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h="50800" prst="softRound"/>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pic>
        <p:nvPicPr>
          <p:cNvPr id="75" name="Picture 16"/>
          <p:cNvPicPr>
            <a:picLocks noChangeAspect="1" noChangeArrowheads="1"/>
          </p:cNvPicPr>
          <p:nvPr/>
        </p:nvPicPr>
        <p:blipFill>
          <a:blip r:embed="rId3" cstate="screen"/>
          <a:srcRect/>
          <a:stretch>
            <a:fillRect/>
          </a:stretch>
        </p:blipFill>
        <p:spPr bwMode="auto">
          <a:xfrm>
            <a:off x="6012419" y="4751519"/>
            <a:ext cx="2303678" cy="1185536"/>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black">
          <a:xfrm>
            <a:off x="679645" y="4343261"/>
            <a:ext cx="3488845" cy="1344613"/>
          </a:xfrm>
          <a:prstGeom prst="roundRect">
            <a:avLst/>
          </a:prstGeom>
          <a:solidFill>
            <a:srgbClr val="D5EFFF"/>
          </a:solidFill>
          <a:ln w="9525">
            <a:solidFill>
              <a:schemeClr val="tx1"/>
            </a:solidFill>
            <a:miter lim="800000"/>
            <a:headEnd/>
            <a:tailEnd/>
          </a:ln>
        </p:spPr>
        <p:txBody>
          <a:bodyPr lIns="0" tIns="0" rIns="0" bIns="0"/>
          <a:lstStyle/>
          <a:p>
            <a:pPr indent="1588" defTabSz="820738">
              <a:lnSpc>
                <a:spcPct val="120000"/>
              </a:lnSpc>
              <a:spcBef>
                <a:spcPct val="20000"/>
              </a:spcBef>
              <a:buFont typeface="Wingdings" pitchFamily="2" charset="2"/>
              <a:buChar char=""/>
            </a:pPr>
            <a:r>
              <a:rPr lang="en-US" sz="1600" dirty="0" smtClean="0">
                <a:effectLst/>
                <a:latin typeface="Agilent TT Cond" pitchFamily="34" charset="0"/>
              </a:rPr>
              <a:t>1. </a:t>
            </a:r>
            <a:r>
              <a:rPr lang="en-US" sz="1600" b="1" dirty="0" smtClean="0">
                <a:effectLst/>
                <a:latin typeface="Agilent TT Cond" pitchFamily="34" charset="0"/>
              </a:rPr>
              <a:t>Limited board space </a:t>
            </a:r>
            <a:r>
              <a:rPr lang="en-US" sz="1600" dirty="0" smtClean="0">
                <a:effectLst/>
                <a:latin typeface="Agilent TT Cond" pitchFamily="34" charset="0"/>
              </a:rPr>
              <a:t>in embedded memory design and high density DIMM  to design-in footprints and connectors for access to all memory buses.</a:t>
            </a:r>
          </a:p>
          <a:p>
            <a:pPr indent="1588" defTabSz="820738">
              <a:lnSpc>
                <a:spcPct val="120000"/>
              </a:lnSpc>
              <a:spcBef>
                <a:spcPct val="20000"/>
              </a:spcBef>
              <a:buFont typeface="Wingdings" pitchFamily="2" charset="2"/>
              <a:buChar char=""/>
            </a:pPr>
            <a:endParaRPr lang="en-US" sz="1500" dirty="0" smtClean="0">
              <a:effectLst/>
            </a:endParaRPr>
          </a:p>
        </p:txBody>
      </p:sp>
      <p:sp>
        <p:nvSpPr>
          <p:cNvPr id="2" name="Title 1"/>
          <p:cNvSpPr>
            <a:spLocks noGrp="1"/>
          </p:cNvSpPr>
          <p:nvPr>
            <p:ph type="title"/>
          </p:nvPr>
        </p:nvSpPr>
        <p:spPr>
          <a:xfrm>
            <a:off x="418649" y="457200"/>
            <a:ext cx="8243887" cy="609600"/>
          </a:xfrm>
        </p:spPr>
        <p:txBody>
          <a:bodyPr/>
          <a:lstStyle/>
          <a:p>
            <a:r>
              <a:rPr lang="en-US" dirty="0" smtClean="0"/>
              <a:t>Challenges in Probing Memory signals</a:t>
            </a:r>
            <a:endParaRPr lang="en-US" dirty="0"/>
          </a:p>
        </p:txBody>
      </p:sp>
      <p:sp>
        <p:nvSpPr>
          <p:cNvPr id="4" name="Slide Number Placeholder 3"/>
          <p:cNvSpPr>
            <a:spLocks noGrp="1"/>
          </p:cNvSpPr>
          <p:nvPr>
            <p:ph type="sldNum" sz="quarter" idx="10"/>
          </p:nvPr>
        </p:nvSpPr>
        <p:spPr/>
        <p:txBody>
          <a:bodyPr/>
          <a:lstStyle/>
          <a:p>
            <a:r>
              <a:rPr lang="en-US" smtClean="0"/>
              <a:t>Page </a:t>
            </a:r>
            <a:fld id="{618F5F15-0E19-45C3-8860-F0DCABCF4813}" type="slidenum">
              <a:rPr lang="en-US" smtClean="0"/>
              <a:pPr/>
              <a:t>32</a:t>
            </a:fld>
            <a:endParaRPr lang="en-US"/>
          </a:p>
        </p:txBody>
      </p:sp>
      <p:pic>
        <p:nvPicPr>
          <p:cNvPr id="5" name="Picture 7" descr="fpga9"/>
          <p:cNvPicPr>
            <a:picLocks noChangeAspect="1" noChangeArrowheads="1"/>
          </p:cNvPicPr>
          <p:nvPr/>
        </p:nvPicPr>
        <p:blipFill>
          <a:blip r:embed="rId3" cstate="screen"/>
          <a:srcRect/>
          <a:stretch>
            <a:fillRect/>
          </a:stretch>
        </p:blipFill>
        <p:spPr bwMode="auto">
          <a:xfrm>
            <a:off x="543524" y="1242956"/>
            <a:ext cx="3062287" cy="1773237"/>
          </a:xfrm>
          <a:prstGeom prst="rect">
            <a:avLst/>
          </a:prstGeom>
          <a:noFill/>
          <a:ln w="9525">
            <a:noFill/>
            <a:miter lim="800000"/>
            <a:headEnd/>
            <a:tailEnd/>
          </a:ln>
        </p:spPr>
      </p:pic>
      <p:pic>
        <p:nvPicPr>
          <p:cNvPr id="6" name="Picture 3" descr="Newfoundland%20-%20Big"/>
          <p:cNvPicPr>
            <a:picLocks noChangeAspect="1" noChangeArrowheads="1"/>
          </p:cNvPicPr>
          <p:nvPr/>
        </p:nvPicPr>
        <p:blipFill>
          <a:blip r:embed="rId4" cstate="screen"/>
          <a:srcRect/>
          <a:stretch>
            <a:fillRect/>
          </a:stretch>
        </p:blipFill>
        <p:spPr bwMode="auto">
          <a:xfrm>
            <a:off x="1077257" y="2891277"/>
            <a:ext cx="2051821" cy="1135440"/>
          </a:xfrm>
          <a:prstGeom prst="rect">
            <a:avLst/>
          </a:prstGeom>
          <a:noFill/>
          <a:ln w="9525">
            <a:noFill/>
            <a:miter lim="800000"/>
            <a:headEnd/>
            <a:tailEnd/>
          </a:ln>
        </p:spPr>
      </p:pic>
      <p:pic>
        <p:nvPicPr>
          <p:cNvPr id="15" name="Picture 3"/>
          <p:cNvPicPr>
            <a:picLocks noChangeAspect="1" noChangeArrowheads="1"/>
          </p:cNvPicPr>
          <p:nvPr/>
        </p:nvPicPr>
        <p:blipFill>
          <a:blip r:embed="rId5" cstate="screen"/>
          <a:srcRect/>
          <a:stretch>
            <a:fillRect/>
          </a:stretch>
        </p:blipFill>
        <p:spPr bwMode="auto">
          <a:xfrm>
            <a:off x="5442229" y="2358399"/>
            <a:ext cx="2145141" cy="1643149"/>
          </a:xfrm>
          <a:prstGeom prst="rect">
            <a:avLst/>
          </a:prstGeom>
          <a:noFill/>
          <a:ln w="9525">
            <a:noFill/>
            <a:miter lim="800000"/>
            <a:headEnd/>
            <a:tailEnd/>
          </a:ln>
          <a:effectLst/>
        </p:spPr>
      </p:pic>
      <p:sp>
        <p:nvSpPr>
          <p:cNvPr id="17" name="Text Box 13"/>
          <p:cNvSpPr txBox="1">
            <a:spLocks noChangeArrowheads="1"/>
          </p:cNvSpPr>
          <p:nvPr/>
        </p:nvSpPr>
        <p:spPr bwMode="auto">
          <a:xfrm>
            <a:off x="7523586" y="1279057"/>
            <a:ext cx="1109663" cy="612775"/>
          </a:xfrm>
          <a:prstGeom prst="rect">
            <a:avLst/>
          </a:prstGeom>
          <a:solidFill>
            <a:srgbClr val="FFFF99"/>
          </a:solidFill>
          <a:ln w="9525">
            <a:noFill/>
            <a:miter lim="800000"/>
            <a:headEnd/>
            <a:tailEnd/>
          </a:ln>
        </p:spPr>
        <p:txBody>
          <a:bodyPr lIns="0" tIns="0" rIns="0" bIns="0">
            <a:spAutoFit/>
          </a:bodyPr>
          <a:lstStyle/>
          <a:p>
            <a:pPr algn="ctr" eaLnBrk="0" hangingPunct="0">
              <a:lnSpc>
                <a:spcPct val="95000"/>
              </a:lnSpc>
              <a:spcBef>
                <a:spcPct val="50000"/>
              </a:spcBef>
              <a:spcAft>
                <a:spcPct val="50000"/>
              </a:spcAft>
            </a:pPr>
            <a:r>
              <a:rPr lang="en-US" sz="1400" dirty="0">
                <a:effectLst/>
                <a:latin typeface="Agilent TT CondLight" pitchFamily="34" charset="0"/>
              </a:rPr>
              <a:t>Ideal Probing Points – DRAM Ballout</a:t>
            </a:r>
          </a:p>
        </p:txBody>
      </p:sp>
      <p:sp>
        <p:nvSpPr>
          <p:cNvPr id="18" name="Line 25"/>
          <p:cNvSpPr>
            <a:spLocks noChangeShapeType="1"/>
          </p:cNvSpPr>
          <p:nvPr/>
        </p:nvSpPr>
        <p:spPr bwMode="auto">
          <a:xfrm flipH="1" flipV="1">
            <a:off x="6954473" y="1510018"/>
            <a:ext cx="570452" cy="207046"/>
          </a:xfrm>
          <a:prstGeom prst="line">
            <a:avLst/>
          </a:prstGeom>
          <a:noFill/>
          <a:ln w="19050">
            <a:solidFill>
              <a:srgbClr val="FF0000"/>
            </a:solidFill>
            <a:round/>
            <a:headEnd/>
            <a:tailEnd type="triangle" w="med" len="med"/>
          </a:ln>
          <a:effectLst/>
        </p:spPr>
        <p:txBody>
          <a:bodyPr/>
          <a:lstStyle/>
          <a:p>
            <a:pPr>
              <a:defRPr/>
            </a:pPr>
            <a:endParaRPr lang="en-US"/>
          </a:p>
        </p:txBody>
      </p:sp>
      <p:sp>
        <p:nvSpPr>
          <p:cNvPr id="19" name="Line 25"/>
          <p:cNvSpPr>
            <a:spLocks noChangeShapeType="1"/>
          </p:cNvSpPr>
          <p:nvPr/>
        </p:nvSpPr>
        <p:spPr bwMode="auto">
          <a:xfrm flipH="1" flipV="1">
            <a:off x="6388580" y="1932801"/>
            <a:ext cx="45719" cy="1439571"/>
          </a:xfrm>
          <a:prstGeom prst="line">
            <a:avLst/>
          </a:prstGeom>
          <a:noFill/>
          <a:ln w="19050">
            <a:solidFill>
              <a:srgbClr val="FF0000"/>
            </a:solidFill>
            <a:round/>
            <a:headEnd/>
            <a:tailEnd type="triangle" w="med" len="med"/>
          </a:ln>
          <a:effectLst/>
        </p:spPr>
        <p:txBody>
          <a:bodyPr/>
          <a:lstStyle/>
          <a:p>
            <a:pPr>
              <a:defRPr/>
            </a:pPr>
            <a:endParaRPr lang="en-US"/>
          </a:p>
        </p:txBody>
      </p:sp>
      <p:sp>
        <p:nvSpPr>
          <p:cNvPr id="20" name="TextBox 19"/>
          <p:cNvSpPr txBox="1"/>
          <p:nvPr/>
        </p:nvSpPr>
        <p:spPr>
          <a:xfrm>
            <a:off x="3533163" y="1469472"/>
            <a:ext cx="1198227" cy="1438632"/>
          </a:xfrm>
          <a:prstGeom prst="roundRect">
            <a:avLst/>
          </a:prstGeom>
          <a:solidFill>
            <a:srgbClr val="D5EFFF"/>
          </a:solidFill>
          <a:ln>
            <a:solidFill>
              <a:schemeClr val="tx1"/>
            </a:solidFill>
          </a:ln>
        </p:spPr>
        <p:txBody>
          <a:bodyPr wrap="square" rtlCol="0">
            <a:spAutoFit/>
          </a:bodyPr>
          <a:lstStyle/>
          <a:p>
            <a:r>
              <a:rPr lang="en-US" sz="1600" dirty="0" smtClean="0">
                <a:effectLst/>
                <a:latin typeface="Agilent TT CondLight" pitchFamily="34" charset="0"/>
                <a:cs typeface="Arial" pitchFamily="34" charset="0"/>
              </a:rPr>
              <a:t>Embedded memory design: Limited board space</a:t>
            </a:r>
            <a:endParaRPr lang="en-US" sz="1600" dirty="0">
              <a:effectLst/>
              <a:latin typeface="Agilent TT CondLight" pitchFamily="34" charset="0"/>
              <a:cs typeface="Arial" pitchFamily="34" charset="0"/>
            </a:endParaRPr>
          </a:p>
        </p:txBody>
      </p:sp>
      <p:sp>
        <p:nvSpPr>
          <p:cNvPr id="21" name="TextBox 20"/>
          <p:cNvSpPr txBox="1"/>
          <p:nvPr/>
        </p:nvSpPr>
        <p:spPr>
          <a:xfrm>
            <a:off x="3106723" y="3417117"/>
            <a:ext cx="1540779" cy="584775"/>
          </a:xfrm>
          <a:prstGeom prst="rect">
            <a:avLst/>
          </a:prstGeom>
          <a:solidFill>
            <a:srgbClr val="FFFF99"/>
          </a:solidFill>
        </p:spPr>
        <p:txBody>
          <a:bodyPr wrap="square" rtlCol="0">
            <a:spAutoFit/>
          </a:bodyPr>
          <a:lstStyle/>
          <a:p>
            <a:r>
              <a:rPr lang="en-US" sz="1600" dirty="0" smtClean="0">
                <a:effectLst/>
                <a:latin typeface="Agilent TT CondLight" pitchFamily="34" charset="0"/>
                <a:cs typeface="Arial" pitchFamily="34" charset="0"/>
              </a:rPr>
              <a:t>High Density DIMM</a:t>
            </a:r>
            <a:endParaRPr lang="en-US" sz="1600" dirty="0">
              <a:effectLst/>
              <a:latin typeface="Agilent TT CondLight" pitchFamily="34" charset="0"/>
              <a:cs typeface="Arial" pitchFamily="34" charset="0"/>
            </a:endParaRPr>
          </a:p>
        </p:txBody>
      </p:sp>
      <p:sp>
        <p:nvSpPr>
          <p:cNvPr id="22" name="Rectangle 4"/>
          <p:cNvSpPr>
            <a:spLocks noChangeArrowheads="1"/>
          </p:cNvSpPr>
          <p:nvPr/>
        </p:nvSpPr>
        <p:spPr bwMode="black">
          <a:xfrm>
            <a:off x="5018991" y="4347735"/>
            <a:ext cx="3488845" cy="1062465"/>
          </a:xfrm>
          <a:prstGeom prst="roundRect">
            <a:avLst/>
          </a:prstGeom>
          <a:solidFill>
            <a:srgbClr val="D5EFFF"/>
          </a:solidFill>
          <a:ln w="9525">
            <a:solidFill>
              <a:schemeClr val="tx1"/>
            </a:solidFill>
            <a:miter lim="800000"/>
            <a:headEnd/>
            <a:tailEnd/>
          </a:ln>
        </p:spPr>
        <p:txBody>
          <a:bodyPr lIns="0" tIns="0" rIns="0" bIns="0"/>
          <a:lstStyle/>
          <a:p>
            <a:pPr indent="1588" defTabSz="820738">
              <a:lnSpc>
                <a:spcPct val="120000"/>
              </a:lnSpc>
              <a:spcBef>
                <a:spcPct val="20000"/>
              </a:spcBef>
              <a:buFont typeface="Wingdings" pitchFamily="2" charset="2"/>
              <a:buChar char=""/>
            </a:pPr>
            <a:r>
              <a:rPr lang="en-US" sz="1600" dirty="0" smtClean="0">
                <a:effectLst/>
                <a:latin typeface="Agilent TT Cond" pitchFamily="34" charset="0"/>
              </a:rPr>
              <a:t>2. </a:t>
            </a:r>
            <a:r>
              <a:rPr lang="en-US" sz="1600" b="1" dirty="0" smtClean="0">
                <a:effectLst/>
                <a:latin typeface="Agilent TT Cond" pitchFamily="34" charset="0"/>
              </a:rPr>
              <a:t>Probing has to be made at the balls of the DRAM</a:t>
            </a:r>
            <a:r>
              <a:rPr lang="en-US" sz="1600" dirty="0" smtClean="0">
                <a:effectLst/>
                <a:latin typeface="Agilent TT Cond" pitchFamily="34" charset="0"/>
              </a:rPr>
              <a:t> for accurate results as per JEDEC DDR specification</a:t>
            </a:r>
          </a:p>
        </p:txBody>
      </p:sp>
      <p:grpSp>
        <p:nvGrpSpPr>
          <p:cNvPr id="24" name="Group 23"/>
          <p:cNvGrpSpPr/>
          <p:nvPr/>
        </p:nvGrpSpPr>
        <p:grpSpPr>
          <a:xfrm>
            <a:off x="5796182" y="1095374"/>
            <a:ext cx="1276350" cy="1009650"/>
            <a:chOff x="5796182" y="1095374"/>
            <a:chExt cx="1276350" cy="1009650"/>
          </a:xfrm>
        </p:grpSpPr>
        <p:pic>
          <p:nvPicPr>
            <p:cNvPr id="16" name="Picture 4"/>
            <p:cNvPicPr>
              <a:picLocks noChangeAspect="1" noChangeArrowheads="1"/>
            </p:cNvPicPr>
            <p:nvPr/>
          </p:nvPicPr>
          <p:blipFill>
            <a:blip r:embed="rId6" cstate="screen"/>
            <a:srcRect/>
            <a:stretch>
              <a:fillRect/>
            </a:stretch>
          </p:blipFill>
          <p:spPr bwMode="auto">
            <a:xfrm>
              <a:off x="5796182" y="1095374"/>
              <a:ext cx="1276350" cy="1009650"/>
            </a:xfrm>
            <a:prstGeom prst="rect">
              <a:avLst/>
            </a:prstGeom>
            <a:noFill/>
            <a:ln w="9525">
              <a:noFill/>
              <a:miter lim="800000"/>
              <a:headEnd/>
              <a:tailEnd/>
            </a:ln>
            <a:effectLst/>
          </p:spPr>
        </p:pic>
        <p:sp>
          <p:nvSpPr>
            <p:cNvPr id="23" name="Rectangle 22"/>
            <p:cNvSpPr/>
            <p:nvPr/>
          </p:nvSpPr>
          <p:spPr bwMode="auto">
            <a:xfrm rot="1030480">
              <a:off x="5975539" y="1376767"/>
              <a:ext cx="674408" cy="500062"/>
            </a:xfrm>
            <a:prstGeom prst="rect">
              <a:avLst/>
            </a:prstGeom>
            <a:gradFill>
              <a:gsLst>
                <a:gs pos="0">
                  <a:srgbClr val="142B3C"/>
                </a:gs>
                <a:gs pos="100000">
                  <a:srgbClr val="002726"/>
                </a:gs>
              </a:gsLst>
              <a:lin ang="5400000" scaled="0"/>
            </a:gra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500"/>
                                        <p:tgtEl>
                                          <p:spTgt spid="13"/>
                                        </p:tgtEl>
                                      </p:cBhvr>
                                    </p:animEffect>
                                  </p:childTnLst>
                                </p:cTn>
                              </p:par>
                              <p:par>
                                <p:cTn id="10" presetID="29"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2"/>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500"/>
                                        <p:tgtEl>
                                          <p:spTgt spid="5"/>
                                        </p:tgtEl>
                                      </p:cBhvr>
                                    </p:animEffect>
                                  </p:childTnLst>
                                </p:cTn>
                              </p:par>
                              <p:par>
                                <p:cTn id="15" presetID="2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500"/>
                                        <p:tgtEl>
                                          <p:spTgt spid="6"/>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ppt_x</p:attrName>
                                        </p:attrNameLst>
                                      </p:cBhvr>
                                      <p:tavLst>
                                        <p:tav tm="0">
                                          <p:val>
                                            <p:strVal val="#ppt_x-.2"/>
                                          </p:val>
                                        </p:tav>
                                        <p:tav tm="100000">
                                          <p:val>
                                            <p:strVal val="#ppt_x"/>
                                          </p:val>
                                        </p:tav>
                                      </p:tavLst>
                                    </p:anim>
                                    <p:anim calcmode="lin" valueType="num">
                                      <p:cBhvr>
                                        <p:cTn id="23"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4" dur="500"/>
                                        <p:tgtEl>
                                          <p:spTgt spid="2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2"/>
                                          </p:val>
                                        </p:tav>
                                        <p:tav tm="100000">
                                          <p:val>
                                            <p:strVal val="#ppt_x"/>
                                          </p:val>
                                        </p:tav>
                                      </p:tavLst>
                                    </p:anim>
                                    <p:anim calcmode="lin" valueType="num">
                                      <p:cBhvr>
                                        <p:cTn id="28"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2"/>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6" dur="500"/>
                                        <p:tgtEl>
                                          <p:spTgt spid="15"/>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1" dur="500"/>
                                        <p:tgtEl>
                                          <p:spTgt spid="17"/>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ppt_x</p:attrName>
                                        </p:attrNameLst>
                                      </p:cBhvr>
                                      <p:tavLst>
                                        <p:tav tm="0">
                                          <p:val>
                                            <p:strVal val="#ppt_x-.2"/>
                                          </p:val>
                                        </p:tav>
                                        <p:tav tm="100000">
                                          <p:val>
                                            <p:strVal val="#ppt_x"/>
                                          </p:val>
                                        </p:tav>
                                      </p:tavLst>
                                    </p:anim>
                                    <p:anim calcmode="lin" valueType="num">
                                      <p:cBhvr>
                                        <p:cTn id="45"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6" dur="500"/>
                                        <p:tgtEl>
                                          <p:spTgt spid="18"/>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ppt_x</p:attrName>
                                        </p:attrNameLst>
                                      </p:cBhvr>
                                      <p:tavLst>
                                        <p:tav tm="0">
                                          <p:val>
                                            <p:strVal val="#ppt_x-.2"/>
                                          </p:val>
                                        </p:tav>
                                        <p:tav tm="100000">
                                          <p:val>
                                            <p:strVal val="#ppt_x"/>
                                          </p:val>
                                        </p:tav>
                                      </p:tavLst>
                                    </p:anim>
                                    <p:anim calcmode="lin" valueType="num">
                                      <p:cBhvr>
                                        <p:cTn id="50"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500"/>
                                        <p:tgtEl>
                                          <p:spTgt spid="19"/>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ppt_x</p:attrName>
                                        </p:attrNameLst>
                                      </p:cBhvr>
                                      <p:tavLst>
                                        <p:tav tm="0">
                                          <p:val>
                                            <p:strVal val="#ppt_x-.2"/>
                                          </p:val>
                                        </p:tav>
                                        <p:tav tm="100000">
                                          <p:val>
                                            <p:strVal val="#ppt_x"/>
                                          </p:val>
                                        </p:tav>
                                      </p:tavLst>
                                    </p:anim>
                                    <p:anim calcmode="lin" valueType="num">
                                      <p:cBhvr>
                                        <p:cTn id="55"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6" dur="500"/>
                                        <p:tgtEl>
                                          <p:spTgt spid="22"/>
                                        </p:tgtEl>
                                      </p:cBhvr>
                                    </p:animEffect>
                                  </p:childTnLst>
                                </p:cTn>
                              </p:par>
                              <p:par>
                                <p:cTn id="57" presetID="29"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ppt_x</p:attrName>
                                        </p:attrNameLst>
                                      </p:cBhvr>
                                      <p:tavLst>
                                        <p:tav tm="0">
                                          <p:val>
                                            <p:strVal val="#ppt_x-.2"/>
                                          </p:val>
                                        </p:tav>
                                        <p:tav tm="100000">
                                          <p:val>
                                            <p:strVal val="#ppt_x"/>
                                          </p:val>
                                        </p:tav>
                                      </p:tavLst>
                                    </p:anim>
                                    <p:anim calcmode="lin" valueType="num">
                                      <p:cBhvr>
                                        <p:cTn id="60"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0" grpId="0" animBg="1"/>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pPr defTabSz="820738"/>
            <a:r>
              <a:rPr lang="en-US"/>
              <a:t>Page </a:t>
            </a:r>
            <a:fld id="{35168480-CA96-45F4-BFBA-5A1E4F8A7132}" type="slidenum">
              <a:rPr lang="en-US"/>
              <a:pPr defTabSz="820738"/>
              <a:t>33</a:t>
            </a:fld>
            <a:endParaRPr lang="en-US"/>
          </a:p>
        </p:txBody>
      </p:sp>
      <p:sp>
        <p:nvSpPr>
          <p:cNvPr id="748546" name="Rectangle 2"/>
          <p:cNvSpPr>
            <a:spLocks noGrp="1" noChangeArrowheads="1"/>
          </p:cNvSpPr>
          <p:nvPr>
            <p:ph type="title"/>
          </p:nvPr>
        </p:nvSpPr>
        <p:spPr/>
        <p:txBody>
          <a:bodyPr/>
          <a:lstStyle/>
          <a:p>
            <a:pPr eaLnBrk="1" hangingPunct="1">
              <a:defRPr/>
            </a:pPr>
            <a:r>
              <a:rPr lang="en-US" dirty="0" smtClean="0"/>
              <a:t>Functional Validation Challenges for Memory</a:t>
            </a:r>
          </a:p>
        </p:txBody>
      </p:sp>
      <p:sp>
        <p:nvSpPr>
          <p:cNvPr id="13316" name="Rectangle 3"/>
          <p:cNvSpPr>
            <a:spLocks noGrp="1" noChangeArrowheads="1"/>
          </p:cNvSpPr>
          <p:nvPr>
            <p:ph type="body" idx="1"/>
          </p:nvPr>
        </p:nvSpPr>
        <p:spPr>
          <a:xfrm>
            <a:off x="240348" y="1078229"/>
            <a:ext cx="8688387" cy="4581165"/>
          </a:xfrm>
          <a:ln>
            <a:solidFill>
              <a:schemeClr val="tx2"/>
            </a:solidFill>
          </a:ln>
        </p:spPr>
        <p:txBody>
          <a:bodyPr/>
          <a:lstStyle/>
          <a:p>
            <a:pPr marL="579438" indent="-228600" eaLnBrk="1" hangingPunct="1">
              <a:spcBef>
                <a:spcPts val="0"/>
              </a:spcBef>
              <a:spcAft>
                <a:spcPts val="0"/>
              </a:spcAft>
            </a:pPr>
            <a:endParaRPr lang="en-US" sz="1800" b="1" dirty="0" smtClean="0">
              <a:latin typeface="Agilent TT Cond" pitchFamily="34" charset="0"/>
            </a:endParaRPr>
          </a:p>
          <a:p>
            <a:pPr marL="579438" indent="-228600" eaLnBrk="1" hangingPunct="1">
              <a:spcBef>
                <a:spcPct val="80000"/>
              </a:spcBef>
              <a:buFont typeface="Arial" pitchFamily="34" charset="0"/>
              <a:buChar char="•"/>
            </a:pPr>
            <a:r>
              <a:rPr lang="en-US" sz="1800" b="1" dirty="0" smtClean="0">
                <a:latin typeface="Agilent TT Cond" pitchFamily="34" charset="0"/>
              </a:rPr>
              <a:t>Signal Integrity issues create inaccurate timing and protocol measurement.  </a:t>
            </a:r>
            <a:r>
              <a:rPr lang="en-US" sz="1800" dirty="0" smtClean="0">
                <a:latin typeface="Agilent TT Cond" pitchFamily="34" charset="0"/>
              </a:rPr>
              <a:t>We need to be able to access and analyze all the buses at the same time to perform a quick signal integrity check. </a:t>
            </a:r>
          </a:p>
          <a:p>
            <a:pPr marL="579438" indent="-228600" eaLnBrk="1" hangingPunct="1">
              <a:spcBef>
                <a:spcPct val="80000"/>
              </a:spcBef>
              <a:buFont typeface="Arial" pitchFamily="34" charset="0"/>
              <a:buChar char="•"/>
            </a:pPr>
            <a:r>
              <a:rPr lang="en-US" sz="1800" b="1" dirty="0" smtClean="0">
                <a:latin typeface="Agilent TT Cond" pitchFamily="34" charset="0"/>
              </a:rPr>
              <a:t>Spending a lot of time on the work bench,</a:t>
            </a:r>
            <a:r>
              <a:rPr lang="en-US" sz="1800" dirty="0" smtClean="0">
                <a:latin typeface="Agilent TT Cond" pitchFamily="34" charset="0"/>
              </a:rPr>
              <a:t> trying to analyze the raw command, bank address and read/write data from the captured trace.</a:t>
            </a:r>
          </a:p>
          <a:p>
            <a:pPr marL="579438" indent="-228600" eaLnBrk="1" hangingPunct="1">
              <a:spcBef>
                <a:spcPct val="80000"/>
              </a:spcBef>
              <a:buFont typeface="Arial" pitchFamily="34" charset="0"/>
              <a:buChar char="•"/>
            </a:pPr>
            <a:r>
              <a:rPr lang="en-US" sz="1800" b="1" dirty="0" smtClean="0">
                <a:latin typeface="Agilent TT Cond" pitchFamily="34" charset="0"/>
              </a:rPr>
              <a:t>Need full bus information from a single data point to debug further</a:t>
            </a:r>
            <a:r>
              <a:rPr lang="en-US" sz="1800" dirty="0" smtClean="0">
                <a:latin typeface="Agilent TT Cond" pitchFamily="34" charset="0"/>
              </a:rPr>
              <a:t>. We need to be able to do cross triggering from scope to the logic analyzer to gain complete bus information </a:t>
            </a:r>
          </a:p>
          <a:p>
            <a:pPr marL="579438" indent="-228600" eaLnBrk="1" hangingPunct="1">
              <a:spcBef>
                <a:spcPct val="80000"/>
              </a:spcBef>
              <a:buFont typeface="Arial" pitchFamily="34" charset="0"/>
              <a:buChar char="•"/>
            </a:pPr>
            <a:r>
              <a:rPr lang="en-US" sz="1800" b="1" dirty="0" smtClean="0">
                <a:latin typeface="Agilent TT Cond" pitchFamily="34" charset="0"/>
              </a:rPr>
              <a:t>Memory activity is a critical visibility point into System operation</a:t>
            </a:r>
            <a:r>
              <a:rPr lang="en-US" sz="1800" dirty="0" smtClean="0">
                <a:latin typeface="Agilent TT Cond" pitchFamily="34" charset="0"/>
              </a:rPr>
              <a:t>. Tracing memory activity helps understand software control and data flow. </a:t>
            </a:r>
          </a:p>
          <a:p>
            <a:pPr eaLnBrk="1" hangingPunct="1"/>
            <a:endParaRPr lang="en-US" sz="1800" dirty="0" smtClean="0">
              <a:solidFill>
                <a:schemeClr val="tx1"/>
              </a:solidFill>
              <a:latin typeface="Agilent TT Con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bg/>
                                          </p:spTgt>
                                        </p:tgtEl>
                                        <p:attrNameLst>
                                          <p:attrName>style.visibility</p:attrName>
                                        </p:attrNameLst>
                                      </p:cBhvr>
                                      <p:to>
                                        <p:strVal val="visible"/>
                                      </p:to>
                                    </p:set>
                                    <p:animEffect transition="in" filter="fade">
                                      <p:cBhvr>
                                        <p:cTn id="7" dur="500"/>
                                        <p:tgtEl>
                                          <p:spTgt spid="1331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6">
                                            <p:txEl>
                                              <p:pRg st="1" end="1"/>
                                            </p:txEl>
                                          </p:spTgt>
                                        </p:tgtEl>
                                        <p:attrNameLst>
                                          <p:attrName>style.visibility</p:attrName>
                                        </p:attrNameLst>
                                      </p:cBhvr>
                                      <p:to>
                                        <p:strVal val="visible"/>
                                      </p:to>
                                    </p:set>
                                    <p:animEffect transition="in" filter="fade">
                                      <p:cBhvr>
                                        <p:cTn id="10" dur="500"/>
                                        <p:tgtEl>
                                          <p:spTgt spid="133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animEffect transition="in" filter="fade">
                                      <p:cBhvr>
                                        <p:cTn id="15" dur="500"/>
                                        <p:tgtEl>
                                          <p:spTgt spid="133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316">
                                            <p:txEl>
                                              <p:pRg st="3" end="3"/>
                                            </p:txEl>
                                          </p:spTgt>
                                        </p:tgtEl>
                                        <p:attrNameLst>
                                          <p:attrName>style.visibility</p:attrName>
                                        </p:attrNameLst>
                                      </p:cBhvr>
                                      <p:to>
                                        <p:strVal val="visible"/>
                                      </p:to>
                                    </p:set>
                                    <p:animEffect transition="in" filter="fade">
                                      <p:cBhvr>
                                        <p:cTn id="20" dur="500"/>
                                        <p:tgtEl>
                                          <p:spTgt spid="1331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316">
                                            <p:txEl>
                                              <p:pRg st="4" end="4"/>
                                            </p:txEl>
                                          </p:spTgt>
                                        </p:tgtEl>
                                        <p:attrNameLst>
                                          <p:attrName>style.visibility</p:attrName>
                                        </p:attrNameLst>
                                      </p:cBhvr>
                                      <p:to>
                                        <p:strVal val="visible"/>
                                      </p:to>
                                    </p:set>
                                    <p:animEffect transition="in" filter="fade">
                                      <p:cBhvr>
                                        <p:cTn id="25" dur="500"/>
                                        <p:tgtEl>
                                          <p:spTgt spid="13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xfrm>
            <a:off x="7355114" y="5846989"/>
            <a:ext cx="1371600" cy="146050"/>
          </a:xfrm>
          <a:noFill/>
        </p:spPr>
        <p:txBody>
          <a:bodyPr/>
          <a:lstStyle/>
          <a:p>
            <a:pPr defTabSz="820738"/>
            <a:r>
              <a:rPr lang="en-US"/>
              <a:t>Page </a:t>
            </a:r>
            <a:fld id="{5FA91FCE-1BE4-477D-9172-87DBA80E5E4A}" type="slidenum">
              <a:rPr lang="en-US"/>
              <a:pPr defTabSz="820738"/>
              <a:t>34</a:t>
            </a:fld>
            <a:endParaRPr lang="en-US"/>
          </a:p>
        </p:txBody>
      </p:sp>
      <p:sp>
        <p:nvSpPr>
          <p:cNvPr id="747522" name="Rectangle 2"/>
          <p:cNvSpPr>
            <a:spLocks noGrp="1" noChangeArrowheads="1"/>
          </p:cNvSpPr>
          <p:nvPr>
            <p:ph type="title"/>
          </p:nvPr>
        </p:nvSpPr>
        <p:spPr>
          <a:xfrm>
            <a:off x="245719" y="203715"/>
            <a:ext cx="8651146" cy="609600"/>
          </a:xfrm>
        </p:spPr>
        <p:txBody>
          <a:bodyPr/>
          <a:lstStyle/>
          <a:p>
            <a:pPr eaLnBrk="1" hangingPunct="1">
              <a:defRPr/>
            </a:pPr>
            <a:r>
              <a:rPr lang="en-US" dirty="0" smtClean="0"/>
              <a:t>Signal Integrity: EyeScan Feature for Quick SI Check</a:t>
            </a:r>
          </a:p>
        </p:txBody>
      </p:sp>
      <p:pic>
        <p:nvPicPr>
          <p:cNvPr id="14341" name="Picture 6"/>
          <p:cNvPicPr>
            <a:picLocks noChangeAspect="1" noChangeArrowheads="1"/>
          </p:cNvPicPr>
          <p:nvPr/>
        </p:nvPicPr>
        <p:blipFill>
          <a:blip r:embed="rId3" cstate="screen"/>
          <a:srcRect/>
          <a:stretch>
            <a:fillRect/>
          </a:stretch>
        </p:blipFill>
        <p:spPr bwMode="auto">
          <a:xfrm>
            <a:off x="4318227" y="1390327"/>
            <a:ext cx="4075112" cy="3492500"/>
          </a:xfrm>
          <a:prstGeom prst="rect">
            <a:avLst/>
          </a:prstGeom>
          <a:noFill/>
          <a:ln w="12700" algn="ctr">
            <a:noFill/>
            <a:miter lim="800000"/>
            <a:headEnd type="none" w="sm" len="sm"/>
            <a:tailEnd type="none" w="sm" len="sm"/>
          </a:ln>
        </p:spPr>
      </p:pic>
      <p:pic>
        <p:nvPicPr>
          <p:cNvPr id="14342" name="Picture 7"/>
          <p:cNvPicPr>
            <a:picLocks noChangeAspect="1" noChangeArrowheads="1"/>
          </p:cNvPicPr>
          <p:nvPr/>
        </p:nvPicPr>
        <p:blipFill>
          <a:blip r:embed="rId4" cstate="screen"/>
          <a:srcRect/>
          <a:stretch>
            <a:fillRect/>
          </a:stretch>
        </p:blipFill>
        <p:spPr bwMode="auto">
          <a:xfrm>
            <a:off x="486284" y="1696767"/>
            <a:ext cx="3422650" cy="2568575"/>
          </a:xfrm>
          <a:prstGeom prst="rect">
            <a:avLst/>
          </a:prstGeom>
          <a:noFill/>
          <a:ln w="12700" algn="ctr">
            <a:noFill/>
            <a:miter lim="800000"/>
            <a:headEnd type="none" w="sm" len="sm"/>
            <a:tailEnd type="none" w="sm" len="sm"/>
          </a:ln>
        </p:spPr>
      </p:pic>
      <p:sp>
        <p:nvSpPr>
          <p:cNvPr id="10" name="TextBox 9"/>
          <p:cNvSpPr txBox="1"/>
          <p:nvPr/>
        </p:nvSpPr>
        <p:spPr>
          <a:xfrm>
            <a:off x="7163027" y="1915789"/>
            <a:ext cx="1289050" cy="1055608"/>
          </a:xfrm>
          <a:prstGeom prst="roundRect">
            <a:avLst/>
          </a:prstGeom>
          <a:solidFill>
            <a:srgbClr val="D5EFFF"/>
          </a:solidFill>
          <a:ln>
            <a:solidFill>
              <a:schemeClr val="tx1"/>
            </a:solidFill>
          </a:ln>
        </p:spPr>
        <p:txBody>
          <a:bodyPr>
            <a:spAutoFit/>
          </a:bodyPr>
          <a:lstStyle/>
          <a:p>
            <a:pPr>
              <a:defRPr/>
            </a:pPr>
            <a:r>
              <a:rPr lang="en-US" sz="1400" dirty="0">
                <a:effectLst/>
                <a:latin typeface="Agilent TT Cond" pitchFamily="34" charset="0"/>
              </a:rPr>
              <a:t>Clear eye opening suggests good SI</a:t>
            </a:r>
          </a:p>
        </p:txBody>
      </p:sp>
      <p:cxnSp>
        <p:nvCxnSpPr>
          <p:cNvPr id="14344" name="Straight Arrow Connector 11"/>
          <p:cNvCxnSpPr>
            <a:cxnSpLocks noChangeShapeType="1"/>
          </p:cNvCxnSpPr>
          <p:nvPr/>
        </p:nvCxnSpPr>
        <p:spPr bwMode="auto">
          <a:xfrm rot="10800000">
            <a:off x="6328002" y="2066602"/>
            <a:ext cx="855662" cy="11112"/>
          </a:xfrm>
          <a:prstGeom prst="straightConnector1">
            <a:avLst/>
          </a:prstGeom>
          <a:noFill/>
          <a:ln w="31750" algn="ctr">
            <a:solidFill>
              <a:schemeClr val="tx1"/>
            </a:solidFill>
            <a:round/>
            <a:headEnd type="none" w="sm" len="sm"/>
            <a:tailEnd type="triangle" w="lg" len="lg"/>
          </a:ln>
        </p:spPr>
      </p:cxnSp>
      <p:sp>
        <p:nvSpPr>
          <p:cNvPr id="15" name="TextBox 14"/>
          <p:cNvSpPr txBox="1"/>
          <p:nvPr/>
        </p:nvSpPr>
        <p:spPr>
          <a:xfrm>
            <a:off x="7358289" y="3947789"/>
            <a:ext cx="1316038" cy="817245"/>
          </a:xfrm>
          <a:prstGeom prst="roundRect">
            <a:avLst/>
          </a:prstGeom>
          <a:solidFill>
            <a:srgbClr val="D5EFFF"/>
          </a:solidFill>
          <a:ln>
            <a:solidFill>
              <a:schemeClr val="tx1"/>
            </a:solidFill>
          </a:ln>
        </p:spPr>
        <p:txBody>
          <a:bodyPr>
            <a:spAutoFit/>
          </a:bodyPr>
          <a:lstStyle/>
          <a:p>
            <a:pPr>
              <a:defRPr/>
            </a:pPr>
            <a:r>
              <a:rPr lang="en-US" sz="1400" dirty="0">
                <a:effectLst/>
                <a:latin typeface="Agilent TT Cond" pitchFamily="34" charset="0"/>
              </a:rPr>
              <a:t>Bad bit found (inactive data line) </a:t>
            </a:r>
          </a:p>
        </p:txBody>
      </p:sp>
      <p:cxnSp>
        <p:nvCxnSpPr>
          <p:cNvPr id="14346" name="Straight Arrow Connector 20"/>
          <p:cNvCxnSpPr>
            <a:cxnSpLocks noChangeShapeType="1"/>
          </p:cNvCxnSpPr>
          <p:nvPr/>
        </p:nvCxnSpPr>
        <p:spPr bwMode="auto">
          <a:xfrm rot="10800000">
            <a:off x="6853465" y="4019230"/>
            <a:ext cx="504824" cy="337183"/>
          </a:xfrm>
          <a:prstGeom prst="straightConnector1">
            <a:avLst/>
          </a:prstGeom>
          <a:noFill/>
          <a:ln w="31750" algn="ctr">
            <a:solidFill>
              <a:schemeClr val="tx1"/>
            </a:solidFill>
            <a:round/>
            <a:headEnd type="none" w="sm" len="sm"/>
            <a:tailEnd type="triangle" w="lg" len="lg"/>
          </a:ln>
        </p:spPr>
      </p:cxnSp>
      <p:sp>
        <p:nvSpPr>
          <p:cNvPr id="24" name="TextBox 23"/>
          <p:cNvSpPr txBox="1"/>
          <p:nvPr/>
        </p:nvSpPr>
        <p:spPr>
          <a:xfrm>
            <a:off x="441988" y="4509369"/>
            <a:ext cx="3437838" cy="646986"/>
          </a:xfrm>
          <a:prstGeom prst="roundRect">
            <a:avLst/>
          </a:prstGeom>
          <a:solidFill>
            <a:srgbClr val="D5EFFF"/>
          </a:solidFill>
          <a:ln>
            <a:solidFill>
              <a:schemeClr val="tx1"/>
            </a:solidFill>
          </a:ln>
        </p:spPr>
        <p:txBody>
          <a:bodyPr wrap="square">
            <a:spAutoFit/>
          </a:bodyPr>
          <a:lstStyle/>
          <a:p>
            <a:pPr>
              <a:defRPr/>
            </a:pPr>
            <a:r>
              <a:rPr lang="en-US" sz="1600" dirty="0">
                <a:effectLst/>
                <a:latin typeface="Agilent TT Cond" pitchFamily="34" charset="0"/>
              </a:rPr>
              <a:t>Oscilloscope provides single channel high resolution eye </a:t>
            </a:r>
            <a:r>
              <a:rPr lang="en-US" sz="1600" dirty="0" smtClean="0">
                <a:effectLst/>
                <a:latin typeface="Agilent TT Cond" pitchFamily="34" charset="0"/>
              </a:rPr>
              <a:t>diagram </a:t>
            </a:r>
            <a:endParaRPr lang="en-US" sz="1600" dirty="0">
              <a:effectLst/>
              <a:latin typeface="Agilent TT Cond" pitchFamily="34" charset="0"/>
            </a:endParaRPr>
          </a:p>
        </p:txBody>
      </p:sp>
      <p:sp>
        <p:nvSpPr>
          <p:cNvPr id="12" name="TextBox 11"/>
          <p:cNvSpPr txBox="1"/>
          <p:nvPr/>
        </p:nvSpPr>
        <p:spPr>
          <a:xfrm>
            <a:off x="4938589" y="4891189"/>
            <a:ext cx="3138325" cy="817245"/>
          </a:xfrm>
          <a:prstGeom prst="roundRect">
            <a:avLst/>
          </a:prstGeom>
          <a:solidFill>
            <a:srgbClr val="D5EFFF"/>
          </a:solidFill>
          <a:ln>
            <a:solidFill>
              <a:schemeClr val="tx1"/>
            </a:solidFill>
          </a:ln>
        </p:spPr>
        <p:txBody>
          <a:bodyPr wrap="square">
            <a:spAutoFit/>
          </a:bodyPr>
          <a:lstStyle/>
          <a:p>
            <a:pPr>
              <a:defRPr/>
            </a:pPr>
            <a:r>
              <a:rPr lang="en-US" sz="1400" dirty="0" smtClean="0">
                <a:effectLst/>
                <a:latin typeface="Agilent TT Cond" pitchFamily="34" charset="0"/>
              </a:rPr>
              <a:t>EyeScan with logic analyzer result on multiple DDR channels for quick SI glance</a:t>
            </a:r>
            <a:endParaRPr lang="en-US" sz="1400" dirty="0">
              <a:effectLst/>
              <a:latin typeface="Agilent TT Cond" pitchFamily="34" charset="0"/>
            </a:endParaRPr>
          </a:p>
        </p:txBody>
      </p:sp>
      <p:sp>
        <p:nvSpPr>
          <p:cNvPr id="13" name="TextBox 12"/>
          <p:cNvSpPr txBox="1"/>
          <p:nvPr/>
        </p:nvSpPr>
        <p:spPr>
          <a:xfrm>
            <a:off x="4595137" y="3215147"/>
            <a:ext cx="1295400" cy="1505545"/>
          </a:xfrm>
          <a:prstGeom prst="roundRect">
            <a:avLst/>
          </a:prstGeom>
          <a:solidFill>
            <a:srgbClr val="D5EFFF"/>
          </a:solidFill>
          <a:ln>
            <a:solidFill>
              <a:schemeClr val="tx1"/>
            </a:solidFill>
          </a:ln>
        </p:spPr>
        <p:txBody>
          <a:bodyPr wrap="square">
            <a:spAutoFit/>
          </a:bodyPr>
          <a:lstStyle/>
          <a:p>
            <a:pPr>
              <a:defRPr/>
            </a:pPr>
            <a:r>
              <a:rPr lang="en-US" sz="1400" dirty="0" smtClean="0">
                <a:effectLst/>
                <a:latin typeface="Agilent TT Cond" pitchFamily="34" charset="0"/>
              </a:rPr>
              <a:t>Adjust threshold and sampling position for accurate data capture</a:t>
            </a:r>
            <a:endParaRPr lang="en-US" sz="1400" dirty="0">
              <a:effectLst/>
              <a:latin typeface="Agilent TT Cond" pitchFamily="34" charset="0"/>
            </a:endParaRPr>
          </a:p>
        </p:txBody>
      </p:sp>
      <p:cxnSp>
        <p:nvCxnSpPr>
          <p:cNvPr id="14" name="Straight Arrow Connector 20"/>
          <p:cNvCxnSpPr>
            <a:cxnSpLocks noChangeShapeType="1"/>
          </p:cNvCxnSpPr>
          <p:nvPr/>
        </p:nvCxnSpPr>
        <p:spPr bwMode="auto">
          <a:xfrm flipV="1">
            <a:off x="5890537" y="3519947"/>
            <a:ext cx="457199" cy="447973"/>
          </a:xfrm>
          <a:prstGeom prst="straightConnector1">
            <a:avLst/>
          </a:prstGeom>
          <a:noFill/>
          <a:ln w="31750" algn="ctr">
            <a:solidFill>
              <a:schemeClr val="tx1"/>
            </a:solidFill>
            <a:round/>
            <a:headEnd type="none" w="sm" len="sm"/>
            <a:tailEnd type="triangle" w="lg" len="lg"/>
          </a:ln>
        </p:spPr>
      </p:cxnSp>
      <p:sp>
        <p:nvSpPr>
          <p:cNvPr id="16" name="TextBox 15"/>
          <p:cNvSpPr txBox="1"/>
          <p:nvPr/>
        </p:nvSpPr>
        <p:spPr>
          <a:xfrm>
            <a:off x="1665962" y="741124"/>
            <a:ext cx="6299437" cy="578882"/>
          </a:xfrm>
          <a:prstGeom prst="roundRect">
            <a:avLst/>
          </a:prstGeom>
          <a:solidFill>
            <a:srgbClr val="D5EFFF"/>
          </a:solidFill>
          <a:ln>
            <a:solidFill>
              <a:schemeClr val="tx1"/>
            </a:solidFill>
          </a:ln>
        </p:spPr>
        <p:txBody>
          <a:bodyPr wrap="square">
            <a:spAutoFit/>
          </a:bodyPr>
          <a:lstStyle/>
          <a:p>
            <a:pPr>
              <a:defRPr/>
            </a:pPr>
            <a:r>
              <a:rPr lang="en-US" sz="1400" dirty="0" smtClean="0">
                <a:effectLst/>
                <a:latin typeface="Agilent TT Cond" pitchFamily="34" charset="0"/>
              </a:rPr>
              <a:t>Agilent’s Logic Analyzers can provide an eye </a:t>
            </a:r>
            <a:r>
              <a:rPr lang="en-US" sz="1400" dirty="0" smtClean="0">
                <a:latin typeface="Agilent TT Cond" pitchFamily="34" charset="0"/>
              </a:rPr>
              <a:t>diagram –with less resolution- but </a:t>
            </a:r>
            <a:r>
              <a:rPr lang="en-US" sz="1400" b="1" i="1" dirty="0" smtClean="0">
                <a:latin typeface="Agilent TT Cond" pitchFamily="34" charset="0"/>
              </a:rPr>
              <a:t>on multiple channels </a:t>
            </a:r>
            <a:r>
              <a:rPr lang="en-US" sz="1400" dirty="0" smtClean="0">
                <a:effectLst/>
                <a:latin typeface="Agilent TT Cond" pitchFamily="34" charset="0"/>
              </a:rPr>
              <a:t>f or a quick signal integrity check over the entire bus!</a:t>
            </a:r>
            <a:endParaRPr lang="en-US" sz="1400" dirty="0">
              <a:effectLst/>
              <a:latin typeface="Agilent TT Con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500"/>
                                        <p:tgtEl>
                                          <p:spTgt spid="143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2"/>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4341"/>
                                        </p:tgtEl>
                                        <p:attrNameLst>
                                          <p:attrName>style.visibility</p:attrName>
                                        </p:attrNameLst>
                                      </p:cBhvr>
                                      <p:to>
                                        <p:strVal val="visible"/>
                                      </p:to>
                                    </p:set>
                                    <p:animEffect transition="in" filter="fade">
                                      <p:cBhvr>
                                        <p:cTn id="20" dur="500"/>
                                        <p:tgtEl>
                                          <p:spTgt spid="143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4344"/>
                                        </p:tgtEl>
                                        <p:attrNameLst>
                                          <p:attrName>style.visibility</p:attrName>
                                        </p:attrNameLst>
                                      </p:cBhvr>
                                      <p:to>
                                        <p:strVal val="visible"/>
                                      </p:to>
                                    </p:set>
                                    <p:anim calcmode="lin" valueType="num">
                                      <p:cBhvr additive="base">
                                        <p:cTn id="28" dur="500" fill="hold"/>
                                        <p:tgtEl>
                                          <p:spTgt spid="14344"/>
                                        </p:tgtEl>
                                        <p:attrNameLst>
                                          <p:attrName>ppt_x</p:attrName>
                                        </p:attrNameLst>
                                      </p:cBhvr>
                                      <p:tavLst>
                                        <p:tav tm="0">
                                          <p:val>
                                            <p:strVal val="1+#ppt_w/2"/>
                                          </p:val>
                                        </p:tav>
                                        <p:tav tm="100000">
                                          <p:val>
                                            <p:strVal val="#ppt_x"/>
                                          </p:val>
                                        </p:tav>
                                      </p:tavLst>
                                    </p:anim>
                                    <p:anim calcmode="lin" valueType="num">
                                      <p:cBhvr additive="base">
                                        <p:cTn id="29" dur="500" fill="hold"/>
                                        <p:tgtEl>
                                          <p:spTgt spid="1434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stCondLst>
                                    <p:cond delay="0"/>
                                  </p:stCondLst>
                                  <p:childTnLst>
                                    <p:set>
                                      <p:cBhvr>
                                        <p:cTn id="47" dur="1" fill="hold">
                                          <p:stCondLst>
                                            <p:cond delay="0"/>
                                          </p:stCondLst>
                                        </p:cTn>
                                        <p:tgtEl>
                                          <p:spTgt spid="14346"/>
                                        </p:tgtEl>
                                        <p:attrNameLst>
                                          <p:attrName>style.visibility</p:attrName>
                                        </p:attrNameLst>
                                      </p:cBhvr>
                                      <p:to>
                                        <p:strVal val="visible"/>
                                      </p:to>
                                    </p:set>
                                    <p:anim calcmode="lin" valueType="num">
                                      <p:cBhvr additive="base">
                                        <p:cTn id="48" dur="500" fill="hold"/>
                                        <p:tgtEl>
                                          <p:spTgt spid="14346"/>
                                        </p:tgtEl>
                                        <p:attrNameLst>
                                          <p:attrName>ppt_x</p:attrName>
                                        </p:attrNameLst>
                                      </p:cBhvr>
                                      <p:tavLst>
                                        <p:tav tm="0">
                                          <p:val>
                                            <p:strVal val="1+#ppt_w/2"/>
                                          </p:val>
                                        </p:tav>
                                        <p:tav tm="100000">
                                          <p:val>
                                            <p:strVal val="#ppt_x"/>
                                          </p:val>
                                        </p:tav>
                                      </p:tavLst>
                                    </p:anim>
                                    <p:anim calcmode="lin" valueType="num">
                                      <p:cBhvr additive="base">
                                        <p:cTn id="49" dur="500" fill="hold"/>
                                        <p:tgtEl>
                                          <p:spTgt spid="14346"/>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4" grpId="0" animBg="1"/>
      <p:bldP spid="12" grpId="0" animBg="1"/>
      <p:bldP spid="13"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p:cNvPicPr>
            <a:picLocks noChangeAspect="1" noChangeArrowheads="1"/>
          </p:cNvPicPr>
          <p:nvPr/>
        </p:nvPicPr>
        <p:blipFill>
          <a:blip r:embed="rId3" cstate="screen"/>
          <a:srcRect/>
          <a:stretch>
            <a:fillRect/>
          </a:stretch>
        </p:blipFill>
        <p:spPr bwMode="auto">
          <a:xfrm>
            <a:off x="305753" y="2009458"/>
            <a:ext cx="5094287" cy="3751262"/>
          </a:xfrm>
          <a:prstGeom prst="rect">
            <a:avLst/>
          </a:prstGeom>
          <a:noFill/>
          <a:ln w="12700" algn="ctr">
            <a:noFill/>
            <a:miter lim="800000"/>
            <a:headEnd type="none" w="sm" len="sm"/>
            <a:tailEnd type="none" w="sm" len="sm"/>
          </a:ln>
        </p:spPr>
      </p:pic>
      <p:sp>
        <p:nvSpPr>
          <p:cNvPr id="16387" name="Slide Number Placeholder 3"/>
          <p:cNvSpPr>
            <a:spLocks noGrp="1"/>
          </p:cNvSpPr>
          <p:nvPr>
            <p:ph type="sldNum" sz="quarter" idx="10"/>
          </p:nvPr>
        </p:nvSpPr>
        <p:spPr>
          <a:xfrm>
            <a:off x="7559040" y="6386195"/>
            <a:ext cx="1371600" cy="146050"/>
          </a:xfrm>
          <a:noFill/>
        </p:spPr>
        <p:txBody>
          <a:bodyPr/>
          <a:lstStyle/>
          <a:p>
            <a:pPr defTabSz="820738"/>
            <a:r>
              <a:rPr lang="en-US"/>
              <a:t>Page </a:t>
            </a:r>
            <a:fld id="{1695D81E-FF2A-40C1-A58B-D1F3CB560F15}" type="slidenum">
              <a:rPr lang="en-US"/>
              <a:pPr defTabSz="820738"/>
              <a:t>35</a:t>
            </a:fld>
            <a:endParaRPr lang="en-US"/>
          </a:p>
        </p:txBody>
      </p:sp>
      <p:sp>
        <p:nvSpPr>
          <p:cNvPr id="750594" name="Rectangle 2"/>
          <p:cNvSpPr>
            <a:spLocks noGrp="1" noChangeArrowheads="1"/>
          </p:cNvSpPr>
          <p:nvPr>
            <p:ph type="title"/>
          </p:nvPr>
        </p:nvSpPr>
        <p:spPr/>
        <p:txBody>
          <a:bodyPr/>
          <a:lstStyle/>
          <a:p>
            <a:pPr eaLnBrk="1" hangingPunct="1">
              <a:defRPr/>
            </a:pPr>
            <a:r>
              <a:rPr lang="en-US" dirty="0" smtClean="0"/>
              <a:t>Protocol Decode Tool</a:t>
            </a:r>
          </a:p>
        </p:txBody>
      </p:sp>
      <p:sp>
        <p:nvSpPr>
          <p:cNvPr id="8" name="Rectangle 3"/>
          <p:cNvSpPr txBox="1">
            <a:spLocks noChangeArrowheads="1"/>
          </p:cNvSpPr>
          <p:nvPr/>
        </p:nvSpPr>
        <p:spPr bwMode="auto">
          <a:xfrm>
            <a:off x="285192" y="706180"/>
            <a:ext cx="8296275" cy="2111375"/>
          </a:xfrm>
          <a:prstGeom prst="rect">
            <a:avLst/>
          </a:prstGeom>
          <a:noFill/>
          <a:ln w="9525">
            <a:noFill/>
            <a:miter lim="800000"/>
            <a:headEnd/>
            <a:tailEnd/>
          </a:ln>
          <a:effectLst/>
        </p:spPr>
        <p:txBody>
          <a:bodyPr lIns="0" tIns="0" rIns="0" bIns="0"/>
          <a:lstStyle/>
          <a:p>
            <a:pPr marL="307975" indent="-307975" defTabSz="820738">
              <a:spcBef>
                <a:spcPct val="20000"/>
              </a:spcBef>
              <a:defRPr/>
            </a:pPr>
            <a:r>
              <a:rPr lang="en-US" sz="2000" i="1" kern="0" dirty="0">
                <a:solidFill>
                  <a:srgbClr val="C00000"/>
                </a:solidFill>
                <a:effectLst/>
                <a:latin typeface="Agilent TT Cond" pitchFamily="34" charset="0"/>
              </a:rPr>
              <a:t>	</a:t>
            </a:r>
            <a:endParaRPr lang="en-US" sz="2000" kern="0" dirty="0">
              <a:solidFill>
                <a:schemeClr val="bg2"/>
              </a:solidFill>
              <a:effectLst/>
              <a:latin typeface="Agilent TT Cond" pitchFamily="34" charset="0"/>
            </a:endParaRPr>
          </a:p>
        </p:txBody>
      </p:sp>
      <p:pic>
        <p:nvPicPr>
          <p:cNvPr id="16390" name="Picture 10"/>
          <p:cNvPicPr>
            <a:picLocks noChangeAspect="1" noChangeArrowheads="1"/>
          </p:cNvPicPr>
          <p:nvPr/>
        </p:nvPicPr>
        <p:blipFill>
          <a:blip r:embed="rId4" cstate="screen"/>
          <a:srcRect/>
          <a:stretch>
            <a:fillRect/>
          </a:stretch>
        </p:blipFill>
        <p:spPr bwMode="auto">
          <a:xfrm>
            <a:off x="3696653" y="2296795"/>
            <a:ext cx="5259387" cy="3873500"/>
          </a:xfrm>
          <a:prstGeom prst="rect">
            <a:avLst/>
          </a:prstGeom>
          <a:noFill/>
          <a:ln w="12700" algn="ctr">
            <a:noFill/>
            <a:miter lim="800000"/>
            <a:headEnd type="none" w="sm" len="sm"/>
            <a:tailEnd type="none" w="sm" len="sm"/>
          </a:ln>
        </p:spPr>
      </p:pic>
      <p:sp>
        <p:nvSpPr>
          <p:cNvPr id="750597" name="Rectangle 5"/>
          <p:cNvSpPr>
            <a:spLocks noChangeArrowheads="1"/>
          </p:cNvSpPr>
          <p:nvPr/>
        </p:nvSpPr>
        <p:spPr bwMode="auto">
          <a:xfrm>
            <a:off x="5835015" y="3852545"/>
            <a:ext cx="1730375" cy="698500"/>
          </a:xfrm>
          <a:prstGeom prst="rect">
            <a:avLst/>
          </a:prstGeom>
          <a:noFill/>
          <a:ln w="25400" algn="ctr">
            <a:solidFill>
              <a:schemeClr val="tx2"/>
            </a:solidFill>
            <a:miter lim="800000"/>
            <a:headEnd type="none" w="sm" len="sm"/>
            <a:tailEnd type="none" w="sm" len="sm"/>
          </a:ln>
          <a:effectLst/>
        </p:spPr>
        <p:txBody>
          <a:bodyPr wrap="none" lIns="0" tIns="0" rIns="0" bIns="0" anchor="ctr"/>
          <a:lstStyle/>
          <a:p>
            <a:pPr>
              <a:defRPr/>
            </a:pPr>
            <a:endParaRPr lang="en-US"/>
          </a:p>
        </p:txBody>
      </p:sp>
      <p:sp>
        <p:nvSpPr>
          <p:cNvPr id="10" name="TextBox 9"/>
          <p:cNvSpPr txBox="1"/>
          <p:nvPr/>
        </p:nvSpPr>
        <p:spPr>
          <a:xfrm>
            <a:off x="2306003" y="4755833"/>
            <a:ext cx="1633537" cy="1293971"/>
          </a:xfrm>
          <a:prstGeom prst="roundRect">
            <a:avLst/>
          </a:prstGeom>
          <a:solidFill>
            <a:srgbClr val="D5EFFF"/>
          </a:solidFill>
          <a:ln>
            <a:solidFill>
              <a:schemeClr val="tx1"/>
            </a:solidFill>
          </a:ln>
        </p:spPr>
        <p:txBody>
          <a:bodyPr>
            <a:spAutoFit/>
          </a:bodyPr>
          <a:lstStyle/>
          <a:p>
            <a:pPr>
              <a:defRPr/>
            </a:pPr>
            <a:r>
              <a:rPr lang="en-US" sz="1400" dirty="0">
                <a:effectLst/>
                <a:latin typeface="Agilent TT Cond" pitchFamily="34" charset="0"/>
              </a:rPr>
              <a:t>Timing Waveform :</a:t>
            </a:r>
          </a:p>
          <a:p>
            <a:pPr>
              <a:defRPr/>
            </a:pPr>
            <a:r>
              <a:rPr lang="en-US" sz="1400" dirty="0">
                <a:effectLst/>
                <a:latin typeface="Agilent TT Cond" pitchFamily="34" charset="0"/>
              </a:rPr>
              <a:t>Valid command at READ with first data burst reading 0xEE6A</a:t>
            </a:r>
          </a:p>
        </p:txBody>
      </p:sp>
      <p:cxnSp>
        <p:nvCxnSpPr>
          <p:cNvPr id="16393" name="Straight Arrow Connector 11"/>
          <p:cNvCxnSpPr>
            <a:cxnSpLocks noChangeShapeType="1"/>
          </p:cNvCxnSpPr>
          <p:nvPr/>
        </p:nvCxnSpPr>
        <p:spPr bwMode="auto">
          <a:xfrm rot="16200000" flipV="1">
            <a:off x="2758838" y="4391899"/>
            <a:ext cx="392112" cy="335756"/>
          </a:xfrm>
          <a:prstGeom prst="straightConnector1">
            <a:avLst/>
          </a:prstGeom>
          <a:noFill/>
          <a:ln w="22225" algn="ctr">
            <a:solidFill>
              <a:schemeClr val="tx2"/>
            </a:solidFill>
            <a:round/>
            <a:headEnd type="none" w="sm" len="sm"/>
            <a:tailEnd type="arrow" w="med" len="med"/>
          </a:ln>
        </p:spPr>
      </p:cxnSp>
      <p:sp>
        <p:nvSpPr>
          <p:cNvPr id="13" name="TextBox 12"/>
          <p:cNvSpPr txBox="1"/>
          <p:nvPr/>
        </p:nvSpPr>
        <p:spPr>
          <a:xfrm>
            <a:off x="4096360" y="2595632"/>
            <a:ext cx="1635125" cy="1755219"/>
          </a:xfrm>
          <a:prstGeom prst="roundRect">
            <a:avLst/>
          </a:prstGeom>
          <a:solidFill>
            <a:srgbClr val="D5EFFF"/>
          </a:solidFill>
          <a:ln>
            <a:solidFill>
              <a:schemeClr val="tx1"/>
            </a:solidFill>
          </a:ln>
        </p:spPr>
        <p:txBody>
          <a:bodyPr>
            <a:spAutoFit/>
          </a:bodyPr>
          <a:lstStyle/>
          <a:p>
            <a:pPr>
              <a:defRPr/>
            </a:pPr>
            <a:r>
              <a:rPr lang="en-US" sz="1400" dirty="0">
                <a:effectLst/>
                <a:latin typeface="Agilent TT Cond" pitchFamily="34" charset="0"/>
              </a:rPr>
              <a:t>Protocol decode:</a:t>
            </a:r>
          </a:p>
          <a:p>
            <a:pPr>
              <a:defRPr/>
            </a:pPr>
            <a:r>
              <a:rPr lang="en-US" sz="1400" dirty="0">
                <a:effectLst/>
                <a:latin typeface="Agilent TT Cond" pitchFamily="34" charset="0"/>
              </a:rPr>
              <a:t>Decodes command, Address, Burst type, Data .. </a:t>
            </a:r>
            <a:r>
              <a:rPr lang="en-US" sz="1400" dirty="0" smtClean="0">
                <a:effectLst/>
                <a:latin typeface="Agilent TT Cond" pitchFamily="34" charset="0"/>
              </a:rPr>
              <a:t>Etc (First data burst reading 0xEE6A)</a:t>
            </a:r>
          </a:p>
        </p:txBody>
      </p:sp>
      <p:cxnSp>
        <p:nvCxnSpPr>
          <p:cNvPr id="16395" name="Straight Arrow Connector 13"/>
          <p:cNvCxnSpPr>
            <a:cxnSpLocks noChangeShapeType="1"/>
            <a:stCxn id="13" idx="3"/>
          </p:cNvCxnSpPr>
          <p:nvPr/>
        </p:nvCxnSpPr>
        <p:spPr bwMode="auto">
          <a:xfrm>
            <a:off x="5731485" y="3473242"/>
            <a:ext cx="331112" cy="647821"/>
          </a:xfrm>
          <a:prstGeom prst="straightConnector1">
            <a:avLst/>
          </a:prstGeom>
          <a:noFill/>
          <a:ln w="22225" algn="ctr">
            <a:solidFill>
              <a:schemeClr val="tx2"/>
            </a:solidFill>
            <a:round/>
            <a:headEnd type="none" w="sm" len="sm"/>
            <a:tailEnd type="arrow" w="med" len="med"/>
          </a:ln>
        </p:spPr>
      </p:cxnSp>
      <p:sp>
        <p:nvSpPr>
          <p:cNvPr id="12" name="Rounded Rectangle 11"/>
          <p:cNvSpPr/>
          <p:nvPr/>
        </p:nvSpPr>
        <p:spPr>
          <a:xfrm>
            <a:off x="259080" y="910239"/>
            <a:ext cx="8549640" cy="776383"/>
          </a:xfrm>
          <a:prstGeom prst="roundRect">
            <a:avLst/>
          </a:prstGeom>
          <a:solidFill>
            <a:srgbClr val="D5EFFF"/>
          </a:solidFill>
          <a:ln>
            <a:solidFill>
              <a:schemeClr val="tx1"/>
            </a:solidFill>
          </a:ln>
        </p:spPr>
        <p:txBody>
          <a:bodyPr wrap="square">
            <a:spAutoFit/>
          </a:bodyPr>
          <a:lstStyle/>
          <a:p>
            <a:pPr marL="307975" indent="-307975" defTabSz="820738">
              <a:spcBef>
                <a:spcPct val="20000"/>
              </a:spcBef>
              <a:defRPr/>
            </a:pPr>
            <a:r>
              <a:rPr lang="en-US" sz="1800" kern="0" dirty="0" smtClean="0">
                <a:latin typeface="Agilent TT Cond" pitchFamily="34" charset="0"/>
              </a:rPr>
              <a:t>Analyzing each bit for functional validation with a Timing waveform window is time</a:t>
            </a:r>
          </a:p>
          <a:p>
            <a:pPr marL="307975" indent="-307975" defTabSz="820738">
              <a:spcBef>
                <a:spcPct val="20000"/>
              </a:spcBef>
              <a:defRPr/>
            </a:pPr>
            <a:r>
              <a:rPr lang="en-US" sz="1800" kern="0" dirty="0" smtClean="0">
                <a:latin typeface="Agilent TT Cond" pitchFamily="34" charset="0"/>
              </a:rPr>
              <a:t>consuming</a:t>
            </a:r>
            <a:r>
              <a:rPr lang="en-US" sz="1800" i="1" kern="0" dirty="0" smtClean="0">
                <a:latin typeface="Agilent TT Cond" pitchFamily="34" charset="0"/>
              </a:rPr>
              <a:t>.  </a:t>
            </a:r>
            <a:r>
              <a:rPr lang="en-US" sz="1800" kern="0" dirty="0" smtClean="0">
                <a:latin typeface="Agilent TT Cond" pitchFamily="34" charset="0"/>
              </a:rPr>
              <a:t>Protocol decode tools provide the information in an intuitive format.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500"/>
                                        <p:tgtEl>
                                          <p:spTgt spid="16386"/>
                                        </p:tgtEl>
                                      </p:cBhvr>
                                    </p:animEffect>
                                  </p:childTnLst>
                                </p:cTn>
                              </p:par>
                              <p:par>
                                <p:cTn id="13" presetID="10" presetClass="entr" presetSubtype="0" fill="hold" nodeType="withEffect">
                                  <p:stCondLst>
                                    <p:cond delay="0"/>
                                  </p:stCondLst>
                                  <p:childTnLst>
                                    <p:set>
                                      <p:cBhvr>
                                        <p:cTn id="14" dur="1" fill="hold">
                                          <p:stCondLst>
                                            <p:cond delay="0"/>
                                          </p:stCondLst>
                                        </p:cTn>
                                        <p:tgtEl>
                                          <p:spTgt spid="16393"/>
                                        </p:tgtEl>
                                        <p:attrNameLst>
                                          <p:attrName>style.visibility</p:attrName>
                                        </p:attrNameLst>
                                      </p:cBhvr>
                                      <p:to>
                                        <p:strVal val="visible"/>
                                      </p:to>
                                    </p:set>
                                    <p:animEffect transition="in" filter="fade">
                                      <p:cBhvr>
                                        <p:cTn id="15" dur="500"/>
                                        <p:tgtEl>
                                          <p:spTgt spid="1639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390"/>
                                        </p:tgtEl>
                                        <p:attrNameLst>
                                          <p:attrName>style.visibility</p:attrName>
                                        </p:attrNameLst>
                                      </p:cBhvr>
                                      <p:to>
                                        <p:strVal val="visible"/>
                                      </p:to>
                                    </p:set>
                                    <p:animEffect transition="in" filter="fade">
                                      <p:cBhvr>
                                        <p:cTn id="23" dur="500"/>
                                        <p:tgtEl>
                                          <p:spTgt spid="1639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50597"/>
                                        </p:tgtEl>
                                        <p:attrNameLst>
                                          <p:attrName>style.visibility</p:attrName>
                                        </p:attrNameLst>
                                      </p:cBhvr>
                                      <p:to>
                                        <p:strVal val="visible"/>
                                      </p:to>
                                    </p:set>
                                    <p:animEffect transition="in" filter="fade">
                                      <p:cBhvr>
                                        <p:cTn id="26" dur="500"/>
                                        <p:tgtEl>
                                          <p:spTgt spid="750597"/>
                                        </p:tgtEl>
                                      </p:cBhvr>
                                    </p:animEffect>
                                  </p:childTnLst>
                                </p:cTn>
                              </p:par>
                              <p:par>
                                <p:cTn id="27" presetID="10" presetClass="entr" presetSubtype="0" fill="hold" nodeType="withEffect">
                                  <p:stCondLst>
                                    <p:cond delay="0"/>
                                  </p:stCondLst>
                                  <p:childTnLst>
                                    <p:set>
                                      <p:cBhvr>
                                        <p:cTn id="28" dur="1" fill="hold">
                                          <p:stCondLst>
                                            <p:cond delay="0"/>
                                          </p:stCondLst>
                                        </p:cTn>
                                        <p:tgtEl>
                                          <p:spTgt spid="16395"/>
                                        </p:tgtEl>
                                        <p:attrNameLst>
                                          <p:attrName>style.visibility</p:attrName>
                                        </p:attrNameLst>
                                      </p:cBhvr>
                                      <p:to>
                                        <p:strVal val="visible"/>
                                      </p:to>
                                    </p:set>
                                    <p:animEffect transition="in" filter="fade">
                                      <p:cBhvr>
                                        <p:cTn id="29" dur="500"/>
                                        <p:tgtEl>
                                          <p:spTgt spid="1639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7" grpId="0" animBg="1"/>
      <p:bldP spid="10" grpId="0" animBg="1"/>
      <p:bldP spid="13"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a:ln/>
        </p:spPr>
        <p:txBody>
          <a:bodyPr/>
          <a:lstStyle/>
          <a:p>
            <a:r>
              <a:rPr lang="en-US"/>
              <a:t>Group/Presentation Title</a:t>
            </a:r>
          </a:p>
          <a:p>
            <a:r>
              <a:rPr lang="en-US"/>
              <a:t>Agilent Restricted</a:t>
            </a:r>
          </a:p>
        </p:txBody>
      </p:sp>
      <p:sp>
        <p:nvSpPr>
          <p:cNvPr id="9" name="Rectangle 6"/>
          <p:cNvSpPr>
            <a:spLocks noGrp="1" noChangeArrowheads="1"/>
          </p:cNvSpPr>
          <p:nvPr>
            <p:ph type="dt" sz="half" idx="11"/>
          </p:nvPr>
        </p:nvSpPr>
        <p:spPr>
          <a:ln/>
        </p:spPr>
        <p:txBody>
          <a:bodyPr/>
          <a:lstStyle/>
          <a:p>
            <a:pPr>
              <a:defRPr/>
            </a:pPr>
            <a:r>
              <a:rPr lang="en-US"/>
              <a:t>Month </a:t>
            </a:r>
            <a:r>
              <a:rPr lang="en-US" dirty="0"/>
              <a:t>##, 200X</a:t>
            </a:r>
          </a:p>
        </p:txBody>
      </p:sp>
      <p:sp>
        <p:nvSpPr>
          <p:cNvPr id="10" name="Rectangle 7"/>
          <p:cNvSpPr>
            <a:spLocks noGrp="1" noChangeArrowheads="1"/>
          </p:cNvSpPr>
          <p:nvPr>
            <p:ph type="sldNum" sz="quarter" idx="4294967295"/>
          </p:nvPr>
        </p:nvSpPr>
        <p:spPr>
          <a:xfrm>
            <a:off x="228600" y="6638925"/>
            <a:ext cx="614363" cy="152400"/>
          </a:xfrm>
          <a:prstGeom prst="rect">
            <a:avLst/>
          </a:prstGeom>
        </p:spPr>
        <p:txBody>
          <a:bodyPr/>
          <a:lstStyle/>
          <a:p>
            <a:pPr>
              <a:defRPr/>
            </a:pPr>
            <a:r>
              <a:rPr lang="en-US"/>
              <a:t>Page </a:t>
            </a:r>
            <a:fld id="{87B35B73-188D-4699-80A9-7999BED92419}" type="slidenum">
              <a:rPr lang="en-US"/>
              <a:pPr>
                <a:defRPr/>
              </a:pPr>
              <a:t>36</a:t>
            </a:fld>
            <a:endParaRPr lang="en-US"/>
          </a:p>
        </p:txBody>
      </p:sp>
      <p:sp>
        <p:nvSpPr>
          <p:cNvPr id="80897" name="Title 8"/>
          <p:cNvSpPr>
            <a:spLocks noGrp="1"/>
          </p:cNvSpPr>
          <p:nvPr>
            <p:ph type="title"/>
          </p:nvPr>
        </p:nvSpPr>
        <p:spPr/>
        <p:txBody>
          <a:bodyPr/>
          <a:lstStyle/>
          <a:p>
            <a:r>
              <a:rPr lang="en-US" dirty="0" smtClean="0"/>
              <a:t>Using View Scope to Correlate Scope and Logic Analyzer DDR Measurements</a:t>
            </a:r>
          </a:p>
        </p:txBody>
      </p:sp>
      <p:sp>
        <p:nvSpPr>
          <p:cNvPr id="80898" name="Text Placeholder 9"/>
          <p:cNvSpPr>
            <a:spLocks noGrp="1"/>
          </p:cNvSpPr>
          <p:nvPr>
            <p:ph type="body" sz="half" idx="1"/>
          </p:nvPr>
        </p:nvSpPr>
        <p:spPr>
          <a:xfrm>
            <a:off x="255588" y="1065334"/>
            <a:ext cx="4267200" cy="5602752"/>
          </a:xfrm>
          <a:prstGeom prst="roundRect">
            <a:avLst/>
          </a:prstGeom>
          <a:solidFill>
            <a:srgbClr val="D5EFFF"/>
          </a:solidFill>
          <a:ln>
            <a:solidFill>
              <a:schemeClr val="tx1"/>
            </a:solidFill>
          </a:ln>
        </p:spPr>
        <p:txBody>
          <a:bodyPr/>
          <a:lstStyle/>
          <a:p>
            <a:pPr>
              <a:buFont typeface="Arial" pitchFamily="34" charset="0"/>
              <a:buChar char="•"/>
            </a:pPr>
            <a:r>
              <a:rPr lang="en-US" sz="1600" dirty="0" smtClean="0">
                <a:latin typeface="Agilent TT Cond" pitchFamily="34" charset="0"/>
              </a:rPr>
              <a:t>Combine the triggering, memory and digital bus acquisition power of a logic analyzer with the analog measurement capability of an oscilloscope.</a:t>
            </a:r>
          </a:p>
          <a:p>
            <a:pPr>
              <a:buFont typeface="Arial" pitchFamily="34" charset="0"/>
              <a:buChar char="•"/>
            </a:pPr>
            <a:r>
              <a:rPr lang="en-US" sz="1600" dirty="0" smtClean="0">
                <a:latin typeface="Agilent TT Cond" pitchFamily="34" charset="0"/>
              </a:rPr>
              <a:t>Great for tracking functional failures to root cause (jitter, cross-talk, EMI, etc)</a:t>
            </a:r>
          </a:p>
          <a:p>
            <a:pPr>
              <a:buFont typeface="Arial" pitchFamily="34" charset="0"/>
              <a:buChar char="•"/>
            </a:pPr>
            <a:r>
              <a:rPr lang="en-US" sz="1600" dirty="0" smtClean="0">
                <a:latin typeface="Agilent TT Cond" pitchFamily="34" charset="0"/>
              </a:rPr>
              <a:t>We’ve already been introduced to this.  With DDR it’s even more powerful.</a:t>
            </a:r>
          </a:p>
          <a:p>
            <a:pPr>
              <a:buFont typeface="Arial" pitchFamily="34" charset="0"/>
              <a:buChar char="•"/>
            </a:pPr>
            <a:r>
              <a:rPr lang="en-US" sz="1600" dirty="0" smtClean="0">
                <a:latin typeface="Agilent TT Cond" pitchFamily="34" charset="0"/>
              </a:rPr>
              <a:t>Agilent’s Infiniium 8000 and 90000 series Oscilloscopes have an optional package, InfiniiScan Event Identification Software.  This software allows you to use an oscilloscope to identify signal integrity issues that hardware triggering is unable to find in your electronic designs.</a:t>
            </a:r>
          </a:p>
          <a:p>
            <a:pPr>
              <a:buFont typeface="Arial" pitchFamily="34" charset="0"/>
              <a:buChar char="•"/>
            </a:pPr>
            <a:r>
              <a:rPr lang="en-US" sz="1600" dirty="0" smtClean="0">
                <a:latin typeface="Agilent TT Cond" pitchFamily="34" charset="0"/>
              </a:rPr>
              <a:t>Using this in conjunction with Agilent’s Logic Analyzers and View Scope creates a powerful debug tool for both signal integrity and protocol analysis.</a:t>
            </a:r>
          </a:p>
          <a:p>
            <a:pPr>
              <a:buFont typeface="Arial" pitchFamily="34" charset="0"/>
              <a:buChar char="•"/>
            </a:pPr>
            <a:endParaRPr lang="en-US" sz="1600" dirty="0" smtClean="0">
              <a:latin typeface="Agilent TT Cond" pitchFamily="34" charset="0"/>
            </a:endParaRPr>
          </a:p>
        </p:txBody>
      </p:sp>
      <p:sp>
        <p:nvSpPr>
          <p:cNvPr id="80899" name="Footer Placeholder 4"/>
          <p:cNvSpPr txBox="1">
            <a:spLocks noGrp="1"/>
          </p:cNvSpPr>
          <p:nvPr/>
        </p:nvSpPr>
        <p:spPr bwMode="white">
          <a:xfrm>
            <a:off x="6858000" y="6397625"/>
            <a:ext cx="2057400" cy="134938"/>
          </a:xfrm>
          <a:prstGeom prst="rect">
            <a:avLst/>
          </a:prstGeom>
          <a:noFill/>
          <a:ln w="9525">
            <a:noFill/>
            <a:miter lim="800000"/>
            <a:headEnd/>
            <a:tailEnd/>
          </a:ln>
        </p:spPr>
        <p:txBody>
          <a:bodyPr lIns="0" tIns="0" rIns="0" bIns="0"/>
          <a:lstStyle/>
          <a:p>
            <a:pPr algn="r" eaLnBrk="0" hangingPunct="0"/>
            <a:r>
              <a:rPr lang="en-US" sz="800">
                <a:solidFill>
                  <a:srgbClr val="FFFFFF"/>
                </a:solidFill>
              </a:rPr>
              <a:t>Group/Presentation Title</a:t>
            </a:r>
          </a:p>
          <a:p>
            <a:pPr algn="r" eaLnBrk="0" hangingPunct="0"/>
            <a:r>
              <a:rPr lang="en-US" sz="800">
                <a:solidFill>
                  <a:srgbClr val="FFFFFF"/>
                </a:solidFill>
              </a:rPr>
              <a:t>Agilent Restricted</a:t>
            </a:r>
          </a:p>
        </p:txBody>
      </p:sp>
      <p:sp>
        <p:nvSpPr>
          <p:cNvPr id="80900" name="Date Placeholder 5"/>
          <p:cNvSpPr txBox="1">
            <a:spLocks noGrp="1"/>
          </p:cNvSpPr>
          <p:nvPr/>
        </p:nvSpPr>
        <p:spPr bwMode="white">
          <a:xfrm>
            <a:off x="6705600" y="6645275"/>
            <a:ext cx="2209800" cy="212725"/>
          </a:xfrm>
          <a:prstGeom prst="rect">
            <a:avLst/>
          </a:prstGeom>
          <a:noFill/>
          <a:ln w="9525">
            <a:noFill/>
            <a:miter lim="800000"/>
            <a:headEnd/>
            <a:tailEnd/>
          </a:ln>
        </p:spPr>
        <p:txBody>
          <a:bodyPr lIns="0" tIns="0" rIns="0" bIns="0"/>
          <a:lstStyle/>
          <a:p>
            <a:pPr algn="r" eaLnBrk="0" hangingPunct="0"/>
            <a:fld id="{DE7F56F1-BCB1-4E8B-A567-C6F2C270CAF4}" type="datetime3">
              <a:rPr lang="en-US" sz="800">
                <a:solidFill>
                  <a:srgbClr val="FFFFFF"/>
                </a:solidFill>
              </a:rPr>
              <a:pPr algn="r" eaLnBrk="0" hangingPunct="0"/>
              <a:t>29 November 2009</a:t>
            </a:fld>
            <a:r>
              <a:rPr lang="en-US" sz="800">
                <a:solidFill>
                  <a:srgbClr val="FFFFFF"/>
                </a:solidFill>
              </a:rPr>
              <a:t>Month ##, 200X</a:t>
            </a:r>
          </a:p>
        </p:txBody>
      </p:sp>
      <p:sp>
        <p:nvSpPr>
          <p:cNvPr id="80901" name="Slide Number Placeholder 6"/>
          <p:cNvSpPr txBox="1">
            <a:spLocks noGrp="1"/>
          </p:cNvSpPr>
          <p:nvPr/>
        </p:nvSpPr>
        <p:spPr bwMode="white">
          <a:xfrm>
            <a:off x="228600" y="6638925"/>
            <a:ext cx="614363" cy="152400"/>
          </a:xfrm>
          <a:prstGeom prst="rect">
            <a:avLst/>
          </a:prstGeom>
          <a:noFill/>
          <a:ln w="9525">
            <a:noFill/>
            <a:miter lim="800000"/>
            <a:headEnd/>
            <a:tailEnd/>
          </a:ln>
        </p:spPr>
        <p:txBody>
          <a:bodyPr lIns="0" tIns="0" rIns="0" bIns="0"/>
          <a:lstStyle/>
          <a:p>
            <a:pPr eaLnBrk="0" hangingPunct="0"/>
            <a:r>
              <a:rPr lang="en-US" sz="800">
                <a:solidFill>
                  <a:srgbClr val="FFFFFF"/>
                </a:solidFill>
              </a:rPr>
              <a:t>Page </a:t>
            </a:r>
            <a:fld id="{17B526B2-650C-4A5A-9B0B-3BC68C32B47F}" type="slidenum">
              <a:rPr lang="en-US" sz="800">
                <a:solidFill>
                  <a:srgbClr val="FFFFFF"/>
                </a:solidFill>
              </a:rPr>
              <a:pPr eaLnBrk="0" hangingPunct="0"/>
              <a:t>36</a:t>
            </a:fld>
            <a:endParaRPr lang="en-US" sz="800">
              <a:solidFill>
                <a:srgbClr val="FFFFFF"/>
              </a:solidFill>
            </a:endParaRPr>
          </a:p>
        </p:txBody>
      </p:sp>
      <p:pic>
        <p:nvPicPr>
          <p:cNvPr id="80902" name="Picture 4"/>
          <p:cNvPicPr>
            <a:picLocks noGrp="1" noChangeAspect="1" noChangeArrowheads="1"/>
          </p:cNvPicPr>
          <p:nvPr>
            <p:ph sz="half" idx="2"/>
          </p:nvPr>
        </p:nvPicPr>
        <p:blipFill>
          <a:blip r:embed="rId3" cstate="screen"/>
          <a:srcRect/>
          <a:stretch>
            <a:fillRect/>
          </a:stretch>
        </p:blipFill>
        <p:spPr bwMode="auto">
          <a:xfrm>
            <a:off x="4646613" y="1525588"/>
            <a:ext cx="4268787" cy="40433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898">
                                            <p:bg/>
                                          </p:spTgt>
                                        </p:tgtEl>
                                        <p:attrNameLst>
                                          <p:attrName>style.visibility</p:attrName>
                                        </p:attrNameLst>
                                      </p:cBhvr>
                                      <p:to>
                                        <p:strVal val="visible"/>
                                      </p:to>
                                    </p:set>
                                    <p:animEffect transition="in" filter="fade">
                                      <p:cBhvr>
                                        <p:cTn id="7" dur="500"/>
                                        <p:tgtEl>
                                          <p:spTgt spid="8089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898">
                                            <p:txEl>
                                              <p:pRg st="0" end="0"/>
                                            </p:txEl>
                                          </p:spTgt>
                                        </p:tgtEl>
                                        <p:attrNameLst>
                                          <p:attrName>style.visibility</p:attrName>
                                        </p:attrNameLst>
                                      </p:cBhvr>
                                      <p:to>
                                        <p:strVal val="visible"/>
                                      </p:to>
                                    </p:set>
                                    <p:animEffect transition="in" filter="fade">
                                      <p:cBhvr>
                                        <p:cTn id="10" dur="500"/>
                                        <p:tgtEl>
                                          <p:spTgt spid="8089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898">
                                            <p:txEl>
                                              <p:pRg st="1" end="1"/>
                                            </p:txEl>
                                          </p:spTgt>
                                        </p:tgtEl>
                                        <p:attrNameLst>
                                          <p:attrName>style.visibility</p:attrName>
                                        </p:attrNameLst>
                                      </p:cBhvr>
                                      <p:to>
                                        <p:strVal val="visible"/>
                                      </p:to>
                                    </p:set>
                                    <p:animEffect transition="in" filter="fade">
                                      <p:cBhvr>
                                        <p:cTn id="15" dur="500"/>
                                        <p:tgtEl>
                                          <p:spTgt spid="8089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0898">
                                            <p:txEl>
                                              <p:pRg st="2" end="2"/>
                                            </p:txEl>
                                          </p:spTgt>
                                        </p:tgtEl>
                                        <p:attrNameLst>
                                          <p:attrName>style.visibility</p:attrName>
                                        </p:attrNameLst>
                                      </p:cBhvr>
                                      <p:to>
                                        <p:strVal val="visible"/>
                                      </p:to>
                                    </p:set>
                                    <p:animEffect transition="in" filter="fade">
                                      <p:cBhvr>
                                        <p:cTn id="20" dur="500"/>
                                        <p:tgtEl>
                                          <p:spTgt spid="8089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0898">
                                            <p:txEl>
                                              <p:pRg st="3" end="3"/>
                                            </p:txEl>
                                          </p:spTgt>
                                        </p:tgtEl>
                                        <p:attrNameLst>
                                          <p:attrName>style.visibility</p:attrName>
                                        </p:attrNameLst>
                                      </p:cBhvr>
                                      <p:to>
                                        <p:strVal val="visible"/>
                                      </p:to>
                                    </p:set>
                                    <p:animEffect transition="in" filter="fade">
                                      <p:cBhvr>
                                        <p:cTn id="25" dur="500"/>
                                        <p:tgtEl>
                                          <p:spTgt spid="8089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0898">
                                            <p:txEl>
                                              <p:pRg st="4" end="4"/>
                                            </p:txEl>
                                          </p:spTgt>
                                        </p:tgtEl>
                                        <p:attrNameLst>
                                          <p:attrName>style.visibility</p:attrName>
                                        </p:attrNameLst>
                                      </p:cBhvr>
                                      <p:to>
                                        <p:strVal val="visible"/>
                                      </p:to>
                                    </p:set>
                                    <p:animEffect transition="in" filter="fade">
                                      <p:cBhvr>
                                        <p:cTn id="30" dur="500"/>
                                        <p:tgtEl>
                                          <p:spTgt spid="808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View Scope for Cross Bus Trigger</a:t>
            </a:r>
            <a:endParaRPr lang="en-US" dirty="0"/>
          </a:p>
        </p:txBody>
      </p:sp>
      <p:grpSp>
        <p:nvGrpSpPr>
          <p:cNvPr id="3" name="Group 19"/>
          <p:cNvGrpSpPr>
            <a:grpSpLocks/>
          </p:cNvGrpSpPr>
          <p:nvPr/>
        </p:nvGrpSpPr>
        <p:grpSpPr bwMode="auto">
          <a:xfrm>
            <a:off x="4910803" y="2236736"/>
            <a:ext cx="4008395" cy="2476608"/>
            <a:chOff x="164" y="1746"/>
            <a:chExt cx="4104" cy="1860"/>
          </a:xfrm>
        </p:grpSpPr>
        <p:pic>
          <p:nvPicPr>
            <p:cNvPr id="26" name="Picture 5" descr="link1"/>
            <p:cNvPicPr>
              <a:picLocks noChangeAspect="1" noChangeArrowheads="1"/>
            </p:cNvPicPr>
            <p:nvPr/>
          </p:nvPicPr>
          <p:blipFill>
            <a:blip r:embed="rId3" cstate="screen"/>
            <a:srcRect/>
            <a:stretch>
              <a:fillRect/>
            </a:stretch>
          </p:blipFill>
          <p:spPr bwMode="auto">
            <a:xfrm>
              <a:off x="164" y="1746"/>
              <a:ext cx="3311" cy="1860"/>
            </a:xfrm>
            <a:prstGeom prst="rect">
              <a:avLst/>
            </a:prstGeom>
            <a:noFill/>
          </p:spPr>
        </p:pic>
        <p:sp>
          <p:nvSpPr>
            <p:cNvPr id="27" name="Text Box 6"/>
            <p:cNvSpPr txBox="1">
              <a:spLocks noChangeArrowheads="1"/>
            </p:cNvSpPr>
            <p:nvPr/>
          </p:nvSpPr>
          <p:spPr bwMode="auto">
            <a:xfrm>
              <a:off x="3657" y="2288"/>
              <a:ext cx="339" cy="170"/>
            </a:xfrm>
            <a:prstGeom prst="rect">
              <a:avLst/>
            </a:prstGeom>
            <a:noFill/>
            <a:ln w="9525">
              <a:noFill/>
              <a:miter lim="800000"/>
              <a:headEnd/>
              <a:tailEnd/>
            </a:ln>
            <a:effectLst/>
          </p:spPr>
          <p:txBody>
            <a:bodyPr wrap="none">
              <a:spAutoFit/>
            </a:bodyPr>
            <a:lstStyle/>
            <a:p>
              <a:r>
                <a:rPr lang="en-US" altLang="ja-JP" sz="1000">
                  <a:latin typeface="Agilent TT Cond" pitchFamily="34" charset="0"/>
                </a:rPr>
                <a:t>LDQS  </a:t>
              </a:r>
            </a:p>
          </p:txBody>
        </p:sp>
        <p:sp>
          <p:nvSpPr>
            <p:cNvPr id="28" name="Text Box 7"/>
            <p:cNvSpPr txBox="1">
              <a:spLocks noChangeArrowheads="1"/>
            </p:cNvSpPr>
            <p:nvPr/>
          </p:nvSpPr>
          <p:spPr bwMode="auto">
            <a:xfrm>
              <a:off x="3657" y="2905"/>
              <a:ext cx="439" cy="185"/>
            </a:xfrm>
            <a:prstGeom prst="rect">
              <a:avLst/>
            </a:prstGeom>
            <a:noFill/>
            <a:ln w="9525">
              <a:noFill/>
              <a:miter lim="800000"/>
              <a:headEnd/>
              <a:tailEnd/>
            </a:ln>
            <a:effectLst/>
          </p:spPr>
          <p:txBody>
            <a:bodyPr wrap="none">
              <a:spAutoFit/>
            </a:bodyPr>
            <a:lstStyle/>
            <a:p>
              <a:r>
                <a:rPr lang="en-US" altLang="ja-JP" sz="1000" dirty="0" smtClean="0">
                  <a:latin typeface="Agilent TT Cond" pitchFamily="34" charset="0"/>
                </a:rPr>
                <a:t>DQ 0</a:t>
              </a:r>
              <a:endParaRPr lang="en-US" altLang="ja-JP" sz="1000" dirty="0"/>
            </a:p>
          </p:txBody>
        </p:sp>
        <p:sp>
          <p:nvSpPr>
            <p:cNvPr id="29" name="Text Box 8"/>
            <p:cNvSpPr txBox="1">
              <a:spLocks noChangeArrowheads="1"/>
            </p:cNvSpPr>
            <p:nvPr/>
          </p:nvSpPr>
          <p:spPr bwMode="auto">
            <a:xfrm>
              <a:off x="3657" y="2062"/>
              <a:ext cx="467" cy="170"/>
            </a:xfrm>
            <a:prstGeom prst="rect">
              <a:avLst/>
            </a:prstGeom>
            <a:noFill/>
            <a:ln w="9525">
              <a:noFill/>
              <a:miter lim="800000"/>
              <a:headEnd/>
              <a:tailEnd/>
            </a:ln>
            <a:effectLst/>
          </p:spPr>
          <p:txBody>
            <a:bodyPr wrap="none">
              <a:spAutoFit/>
            </a:bodyPr>
            <a:lstStyle/>
            <a:p>
              <a:r>
                <a:rPr lang="en-US" altLang="ja-JP" sz="1000">
                  <a:latin typeface="Agilent TT Cond" pitchFamily="34" charset="0"/>
                </a:rPr>
                <a:t>Command</a:t>
              </a:r>
              <a:r>
                <a:rPr lang="en-US" altLang="ja-JP" sz="1000"/>
                <a:t> </a:t>
              </a:r>
            </a:p>
          </p:txBody>
        </p:sp>
        <p:sp>
          <p:nvSpPr>
            <p:cNvPr id="30" name="Text Box 9"/>
            <p:cNvSpPr txBox="1">
              <a:spLocks noChangeArrowheads="1"/>
            </p:cNvSpPr>
            <p:nvPr/>
          </p:nvSpPr>
          <p:spPr bwMode="auto">
            <a:xfrm>
              <a:off x="3657" y="2651"/>
              <a:ext cx="462" cy="185"/>
            </a:xfrm>
            <a:prstGeom prst="rect">
              <a:avLst/>
            </a:prstGeom>
            <a:noFill/>
            <a:ln w="9525">
              <a:noFill/>
              <a:miter lim="800000"/>
              <a:headEnd/>
              <a:tailEnd/>
            </a:ln>
            <a:effectLst/>
          </p:spPr>
          <p:txBody>
            <a:bodyPr wrap="none">
              <a:spAutoFit/>
            </a:bodyPr>
            <a:lstStyle/>
            <a:p>
              <a:r>
                <a:rPr lang="en-US" altLang="ja-JP" sz="1000" dirty="0">
                  <a:latin typeface="Agilent TT Cond" pitchFamily="34" charset="0"/>
                </a:rPr>
                <a:t>Data </a:t>
              </a:r>
            </a:p>
          </p:txBody>
        </p:sp>
        <p:sp>
          <p:nvSpPr>
            <p:cNvPr id="31" name="Text Box 10"/>
            <p:cNvSpPr txBox="1">
              <a:spLocks noChangeArrowheads="1"/>
            </p:cNvSpPr>
            <p:nvPr/>
          </p:nvSpPr>
          <p:spPr bwMode="auto">
            <a:xfrm>
              <a:off x="3657" y="3331"/>
              <a:ext cx="611" cy="185"/>
            </a:xfrm>
            <a:prstGeom prst="rect">
              <a:avLst/>
            </a:prstGeom>
            <a:noFill/>
            <a:ln w="9525">
              <a:noFill/>
              <a:miter lim="800000"/>
              <a:headEnd/>
              <a:tailEnd/>
            </a:ln>
            <a:effectLst/>
          </p:spPr>
          <p:txBody>
            <a:bodyPr wrap="none">
              <a:spAutoFit/>
            </a:bodyPr>
            <a:lstStyle/>
            <a:p>
              <a:r>
                <a:rPr lang="en-US" altLang="ja-JP" sz="1000" dirty="0" smtClean="0">
                  <a:latin typeface="Agilent TT Cond" pitchFamily="34" charset="0"/>
                </a:rPr>
                <a:t>Address</a:t>
              </a:r>
              <a:endParaRPr lang="en-US" altLang="ja-JP" sz="1000" dirty="0"/>
            </a:p>
          </p:txBody>
        </p:sp>
        <p:sp>
          <p:nvSpPr>
            <p:cNvPr id="32" name="Line 11"/>
            <p:cNvSpPr>
              <a:spLocks noChangeShapeType="1"/>
            </p:cNvSpPr>
            <p:nvPr/>
          </p:nvSpPr>
          <p:spPr bwMode="auto">
            <a:xfrm flipH="1">
              <a:off x="3385" y="3424"/>
              <a:ext cx="272" cy="0"/>
            </a:xfrm>
            <a:prstGeom prst="line">
              <a:avLst/>
            </a:prstGeom>
            <a:noFill/>
            <a:ln w="9525">
              <a:solidFill>
                <a:srgbClr val="FF0000"/>
              </a:solidFill>
              <a:round/>
              <a:headEnd/>
              <a:tailEnd type="triangle" w="med" len="med"/>
            </a:ln>
            <a:effectLst/>
          </p:spPr>
          <p:txBody>
            <a:bodyPr/>
            <a:lstStyle/>
            <a:p>
              <a:endParaRPr lang="en-US"/>
            </a:p>
          </p:txBody>
        </p:sp>
        <p:sp>
          <p:nvSpPr>
            <p:cNvPr id="33" name="Line 12"/>
            <p:cNvSpPr>
              <a:spLocks noChangeShapeType="1"/>
            </p:cNvSpPr>
            <p:nvPr/>
          </p:nvSpPr>
          <p:spPr bwMode="auto">
            <a:xfrm flipH="1">
              <a:off x="3385" y="2154"/>
              <a:ext cx="272" cy="0"/>
            </a:xfrm>
            <a:prstGeom prst="line">
              <a:avLst/>
            </a:prstGeom>
            <a:noFill/>
            <a:ln w="9525">
              <a:solidFill>
                <a:srgbClr val="FF0000"/>
              </a:solidFill>
              <a:round/>
              <a:headEnd/>
              <a:tailEnd type="triangle" w="med" len="med"/>
            </a:ln>
            <a:effectLst/>
          </p:spPr>
          <p:txBody>
            <a:bodyPr/>
            <a:lstStyle/>
            <a:p>
              <a:endParaRPr lang="en-US"/>
            </a:p>
          </p:txBody>
        </p:sp>
        <p:sp>
          <p:nvSpPr>
            <p:cNvPr id="34" name="Line 13"/>
            <p:cNvSpPr>
              <a:spLocks noChangeShapeType="1"/>
            </p:cNvSpPr>
            <p:nvPr/>
          </p:nvSpPr>
          <p:spPr bwMode="auto">
            <a:xfrm flipH="1">
              <a:off x="3385" y="2744"/>
              <a:ext cx="272" cy="0"/>
            </a:xfrm>
            <a:prstGeom prst="line">
              <a:avLst/>
            </a:prstGeom>
            <a:noFill/>
            <a:ln w="9525">
              <a:solidFill>
                <a:srgbClr val="FF0000"/>
              </a:solidFill>
              <a:round/>
              <a:headEnd/>
              <a:tailEnd type="triangle" w="med" len="med"/>
            </a:ln>
            <a:effectLst/>
          </p:spPr>
          <p:txBody>
            <a:bodyPr/>
            <a:lstStyle/>
            <a:p>
              <a:endParaRPr lang="en-US"/>
            </a:p>
          </p:txBody>
        </p:sp>
        <p:sp>
          <p:nvSpPr>
            <p:cNvPr id="35" name="Line 15"/>
            <p:cNvSpPr>
              <a:spLocks noChangeShapeType="1"/>
            </p:cNvSpPr>
            <p:nvPr/>
          </p:nvSpPr>
          <p:spPr bwMode="auto">
            <a:xfrm flipH="1" flipV="1">
              <a:off x="3385" y="2290"/>
              <a:ext cx="272" cy="91"/>
            </a:xfrm>
            <a:prstGeom prst="line">
              <a:avLst/>
            </a:prstGeom>
            <a:noFill/>
            <a:ln w="9525">
              <a:solidFill>
                <a:srgbClr val="FF0000"/>
              </a:solidFill>
              <a:round/>
              <a:headEnd/>
              <a:tailEnd type="triangle" w="med" len="med"/>
            </a:ln>
            <a:effectLst/>
          </p:spPr>
          <p:txBody>
            <a:bodyPr/>
            <a:lstStyle/>
            <a:p>
              <a:endParaRPr lang="en-US"/>
            </a:p>
          </p:txBody>
        </p:sp>
        <p:sp>
          <p:nvSpPr>
            <p:cNvPr id="36" name="Line 16"/>
            <p:cNvSpPr>
              <a:spLocks noChangeShapeType="1"/>
            </p:cNvSpPr>
            <p:nvPr/>
          </p:nvSpPr>
          <p:spPr bwMode="auto">
            <a:xfrm flipH="1">
              <a:off x="3385" y="2381"/>
              <a:ext cx="272" cy="136"/>
            </a:xfrm>
            <a:prstGeom prst="line">
              <a:avLst/>
            </a:prstGeom>
            <a:noFill/>
            <a:ln w="9525">
              <a:solidFill>
                <a:srgbClr val="FF0000"/>
              </a:solidFill>
              <a:round/>
              <a:headEnd/>
              <a:tailEnd type="triangle" w="med" len="med"/>
            </a:ln>
            <a:effectLst/>
          </p:spPr>
          <p:txBody>
            <a:bodyPr/>
            <a:lstStyle/>
            <a:p>
              <a:endParaRPr lang="en-US"/>
            </a:p>
          </p:txBody>
        </p:sp>
        <p:sp>
          <p:nvSpPr>
            <p:cNvPr id="37" name="Line 17"/>
            <p:cNvSpPr>
              <a:spLocks noChangeShapeType="1"/>
            </p:cNvSpPr>
            <p:nvPr/>
          </p:nvSpPr>
          <p:spPr bwMode="auto">
            <a:xfrm flipH="1" flipV="1">
              <a:off x="3385" y="2880"/>
              <a:ext cx="272" cy="91"/>
            </a:xfrm>
            <a:prstGeom prst="line">
              <a:avLst/>
            </a:prstGeom>
            <a:noFill/>
            <a:ln w="9525">
              <a:solidFill>
                <a:srgbClr val="FF0000"/>
              </a:solidFill>
              <a:round/>
              <a:headEnd/>
              <a:tailEnd type="triangle" w="med" len="med"/>
            </a:ln>
            <a:effectLst/>
          </p:spPr>
          <p:txBody>
            <a:bodyPr/>
            <a:lstStyle/>
            <a:p>
              <a:endParaRPr lang="en-US"/>
            </a:p>
          </p:txBody>
        </p:sp>
        <p:sp>
          <p:nvSpPr>
            <p:cNvPr id="38" name="Line 18"/>
            <p:cNvSpPr>
              <a:spLocks noChangeShapeType="1"/>
            </p:cNvSpPr>
            <p:nvPr/>
          </p:nvSpPr>
          <p:spPr bwMode="auto">
            <a:xfrm flipH="1">
              <a:off x="3385" y="2971"/>
              <a:ext cx="272" cy="136"/>
            </a:xfrm>
            <a:prstGeom prst="line">
              <a:avLst/>
            </a:prstGeom>
            <a:noFill/>
            <a:ln w="9525">
              <a:solidFill>
                <a:srgbClr val="FF0000"/>
              </a:solidFill>
              <a:round/>
              <a:headEnd/>
              <a:tailEnd type="triangle" w="med" len="med"/>
            </a:ln>
            <a:effectLst/>
          </p:spPr>
          <p:txBody>
            <a:bodyPr/>
            <a:lstStyle/>
            <a:p>
              <a:endParaRPr lang="en-US"/>
            </a:p>
          </p:txBody>
        </p:sp>
      </p:grpSp>
      <p:pic>
        <p:nvPicPr>
          <p:cNvPr id="40" name="Picture 8" descr="aaa005"/>
          <p:cNvPicPr>
            <a:picLocks noGrp="1" noChangeAspect="1" noChangeArrowheads="1"/>
          </p:cNvPicPr>
          <p:nvPr>
            <p:ph sz="quarter" idx="4294967295"/>
          </p:nvPr>
        </p:nvPicPr>
        <p:blipFill>
          <a:blip r:embed="rId4" cstate="screen">
            <a:lum bright="20000"/>
          </a:blip>
          <a:srcRect/>
          <a:stretch>
            <a:fillRect/>
          </a:stretch>
        </p:blipFill>
        <p:spPr bwMode="auto">
          <a:xfrm>
            <a:off x="347004" y="2235373"/>
            <a:ext cx="3126884" cy="2345163"/>
          </a:xfrm>
          <a:prstGeom prst="rect">
            <a:avLst/>
          </a:prstGeom>
          <a:noFill/>
        </p:spPr>
      </p:pic>
      <p:pic>
        <p:nvPicPr>
          <p:cNvPr id="43" name="Picture 7" descr="normal"/>
          <p:cNvPicPr>
            <a:picLocks noChangeArrowheads="1"/>
          </p:cNvPicPr>
          <p:nvPr/>
        </p:nvPicPr>
        <p:blipFill>
          <a:blip r:embed="rId5" cstate="screen">
            <a:lum bright="20000"/>
          </a:blip>
          <a:srcRect/>
          <a:stretch>
            <a:fillRect/>
          </a:stretch>
        </p:blipFill>
        <p:spPr bwMode="auto">
          <a:xfrm>
            <a:off x="994566" y="4639577"/>
            <a:ext cx="4136887" cy="1712882"/>
          </a:xfrm>
          <a:prstGeom prst="rect">
            <a:avLst/>
          </a:prstGeom>
          <a:noFill/>
        </p:spPr>
      </p:pic>
      <p:grpSp>
        <p:nvGrpSpPr>
          <p:cNvPr id="5" name="Group 27"/>
          <p:cNvGrpSpPr>
            <a:grpSpLocks/>
          </p:cNvGrpSpPr>
          <p:nvPr/>
        </p:nvGrpSpPr>
        <p:grpSpPr bwMode="auto">
          <a:xfrm>
            <a:off x="211332" y="4646990"/>
            <a:ext cx="857647" cy="1585055"/>
            <a:chOff x="-17" y="1533"/>
            <a:chExt cx="680" cy="930"/>
          </a:xfrm>
        </p:grpSpPr>
        <p:sp>
          <p:nvSpPr>
            <p:cNvPr id="54" name="Text Box 10"/>
            <p:cNvSpPr txBox="1">
              <a:spLocks noChangeArrowheads="1"/>
            </p:cNvSpPr>
            <p:nvPr/>
          </p:nvSpPr>
          <p:spPr bwMode="auto">
            <a:xfrm>
              <a:off x="121" y="1533"/>
              <a:ext cx="542" cy="173"/>
            </a:xfrm>
            <a:prstGeom prst="rect">
              <a:avLst/>
            </a:prstGeom>
            <a:noFill/>
            <a:ln w="9525">
              <a:noFill/>
              <a:miter lim="800000"/>
              <a:headEnd/>
              <a:tailEnd/>
            </a:ln>
            <a:effectLst/>
          </p:spPr>
          <p:txBody>
            <a:bodyPr wrap="none">
              <a:spAutoFit/>
            </a:bodyPr>
            <a:lstStyle/>
            <a:p>
              <a:pPr algn="r"/>
              <a:r>
                <a:rPr lang="en-US" altLang="ja-JP" sz="1200">
                  <a:latin typeface="Agilent TT Cond" pitchFamily="34" charset="0"/>
                </a:rPr>
                <a:t>Command  </a:t>
              </a:r>
            </a:p>
          </p:txBody>
        </p:sp>
        <p:sp>
          <p:nvSpPr>
            <p:cNvPr id="55" name="Text Box 11"/>
            <p:cNvSpPr txBox="1">
              <a:spLocks noChangeArrowheads="1"/>
            </p:cNvSpPr>
            <p:nvPr/>
          </p:nvSpPr>
          <p:spPr bwMode="auto">
            <a:xfrm>
              <a:off x="-17" y="1701"/>
              <a:ext cx="636" cy="271"/>
            </a:xfrm>
            <a:prstGeom prst="rect">
              <a:avLst/>
            </a:prstGeom>
            <a:noFill/>
            <a:ln w="9525">
              <a:noFill/>
              <a:miter lim="800000"/>
              <a:headEnd/>
              <a:tailEnd/>
            </a:ln>
            <a:effectLst/>
          </p:spPr>
          <p:txBody>
            <a:bodyPr wrap="none">
              <a:spAutoFit/>
            </a:bodyPr>
            <a:lstStyle/>
            <a:p>
              <a:pPr algn="r"/>
              <a:r>
                <a:rPr lang="en-US" altLang="ja-JP" sz="1200" dirty="0" smtClean="0">
                  <a:latin typeface="Agilent TT Cond" pitchFamily="34" charset="0"/>
                </a:rPr>
                <a:t>DQ </a:t>
              </a:r>
              <a:r>
                <a:rPr lang="en-US" altLang="ja-JP" sz="1200" dirty="0">
                  <a:latin typeface="Agilent TT Cond" pitchFamily="34" charset="0"/>
                </a:rPr>
                <a:t>scope </a:t>
              </a:r>
            </a:p>
            <a:p>
              <a:pPr algn="r"/>
              <a:r>
                <a:rPr lang="en-US" altLang="ja-JP" sz="1200" dirty="0">
                  <a:latin typeface="Agilent TT Cond" pitchFamily="34" charset="0"/>
                </a:rPr>
                <a:t>waveform</a:t>
              </a:r>
            </a:p>
          </p:txBody>
        </p:sp>
        <p:sp>
          <p:nvSpPr>
            <p:cNvPr id="56" name="Text Box 12"/>
            <p:cNvSpPr txBox="1">
              <a:spLocks noChangeArrowheads="1"/>
            </p:cNvSpPr>
            <p:nvPr/>
          </p:nvSpPr>
          <p:spPr bwMode="auto">
            <a:xfrm>
              <a:off x="327" y="2064"/>
              <a:ext cx="291" cy="173"/>
            </a:xfrm>
            <a:prstGeom prst="rect">
              <a:avLst/>
            </a:prstGeom>
            <a:noFill/>
            <a:ln w="9525">
              <a:noFill/>
              <a:miter lim="800000"/>
              <a:headEnd/>
              <a:tailEnd/>
            </a:ln>
            <a:effectLst/>
          </p:spPr>
          <p:txBody>
            <a:bodyPr wrap="none">
              <a:spAutoFit/>
            </a:bodyPr>
            <a:lstStyle/>
            <a:p>
              <a:pPr algn="r"/>
              <a:r>
                <a:rPr lang="en-US" altLang="ja-JP" sz="1200">
                  <a:latin typeface="Agilent TT Cond" pitchFamily="34" charset="0"/>
                </a:rPr>
                <a:t>Data</a:t>
              </a:r>
            </a:p>
          </p:txBody>
        </p:sp>
        <p:sp>
          <p:nvSpPr>
            <p:cNvPr id="57" name="Text Box 13"/>
            <p:cNvSpPr txBox="1">
              <a:spLocks noChangeArrowheads="1"/>
            </p:cNvSpPr>
            <p:nvPr/>
          </p:nvSpPr>
          <p:spPr bwMode="auto">
            <a:xfrm>
              <a:off x="76" y="2290"/>
              <a:ext cx="425" cy="173"/>
            </a:xfrm>
            <a:prstGeom prst="rect">
              <a:avLst/>
            </a:prstGeom>
            <a:noFill/>
            <a:ln w="9525">
              <a:noFill/>
              <a:miter lim="800000"/>
              <a:headEnd/>
              <a:tailEnd/>
            </a:ln>
            <a:effectLst/>
          </p:spPr>
          <p:txBody>
            <a:bodyPr wrap="none">
              <a:spAutoFit/>
            </a:bodyPr>
            <a:lstStyle/>
            <a:p>
              <a:r>
                <a:rPr lang="en-US" altLang="ja-JP" sz="1200" dirty="0">
                  <a:latin typeface="Agilent TT Cond" pitchFamily="34" charset="0"/>
                </a:rPr>
                <a:t>Address</a:t>
              </a:r>
            </a:p>
          </p:txBody>
        </p:sp>
      </p:grpSp>
      <p:sp>
        <p:nvSpPr>
          <p:cNvPr id="47" name="Oval 25"/>
          <p:cNvSpPr>
            <a:spLocks noChangeArrowheads="1"/>
          </p:cNvSpPr>
          <p:nvPr/>
        </p:nvSpPr>
        <p:spPr bwMode="auto">
          <a:xfrm>
            <a:off x="3643183" y="5539479"/>
            <a:ext cx="515850" cy="363029"/>
          </a:xfrm>
          <a:prstGeom prst="ellipse">
            <a:avLst/>
          </a:prstGeom>
          <a:noFill/>
          <a:ln w="28575">
            <a:solidFill>
              <a:schemeClr val="tx2"/>
            </a:solidFill>
            <a:round/>
            <a:headEnd/>
            <a:tailEnd/>
          </a:ln>
          <a:effectLst/>
        </p:spPr>
        <p:txBody>
          <a:bodyPr wrap="none" anchor="ctr"/>
          <a:lstStyle/>
          <a:p>
            <a:endParaRPr lang="en-US"/>
          </a:p>
        </p:txBody>
      </p:sp>
      <p:sp>
        <p:nvSpPr>
          <p:cNvPr id="58" name="TextBox 57"/>
          <p:cNvSpPr txBox="1"/>
          <p:nvPr/>
        </p:nvSpPr>
        <p:spPr>
          <a:xfrm>
            <a:off x="3596834" y="2133585"/>
            <a:ext cx="1183341" cy="1921252"/>
          </a:xfrm>
          <a:prstGeom prst="roundRect">
            <a:avLst/>
          </a:prstGeom>
          <a:solidFill>
            <a:srgbClr val="D5EFFF"/>
          </a:solidFill>
          <a:ln>
            <a:solidFill>
              <a:schemeClr val="tx1"/>
            </a:solidFill>
          </a:ln>
        </p:spPr>
        <p:txBody>
          <a:bodyPr wrap="square" rtlCol="0">
            <a:spAutoFit/>
          </a:bodyPr>
          <a:lstStyle/>
          <a:p>
            <a:r>
              <a:rPr lang="en-US" altLang="ja-JP" sz="1400" dirty="0" smtClean="0">
                <a:effectLst/>
                <a:latin typeface="Agilent TT Cond" pitchFamily="34" charset="0"/>
              </a:rPr>
              <a:t>Infiniiscan zone qualify sends the  output trigger from scope to logic analyzer</a:t>
            </a:r>
            <a:endParaRPr lang="en-US" sz="1400" dirty="0">
              <a:effectLst/>
            </a:endParaRPr>
          </a:p>
        </p:txBody>
      </p:sp>
      <p:sp>
        <p:nvSpPr>
          <p:cNvPr id="59" name="Right Arrow 58"/>
          <p:cNvSpPr/>
          <p:nvPr/>
        </p:nvSpPr>
        <p:spPr bwMode="auto">
          <a:xfrm>
            <a:off x="3451047" y="3980430"/>
            <a:ext cx="1446630" cy="203264"/>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0" name="Right Arrow 59"/>
          <p:cNvSpPr/>
          <p:nvPr/>
        </p:nvSpPr>
        <p:spPr bwMode="auto">
          <a:xfrm rot="8830512">
            <a:off x="4929057" y="4883454"/>
            <a:ext cx="1452887" cy="266438"/>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1" name="TextBox 60"/>
          <p:cNvSpPr txBox="1"/>
          <p:nvPr/>
        </p:nvSpPr>
        <p:spPr>
          <a:xfrm>
            <a:off x="5945382" y="4937710"/>
            <a:ext cx="2360278" cy="1532334"/>
          </a:xfrm>
          <a:prstGeom prst="roundRect">
            <a:avLst/>
          </a:prstGeom>
          <a:solidFill>
            <a:srgbClr val="D5EFFF"/>
          </a:solidFill>
          <a:ln>
            <a:solidFill>
              <a:schemeClr val="tx1"/>
            </a:solidFill>
          </a:ln>
        </p:spPr>
        <p:txBody>
          <a:bodyPr wrap="square" rtlCol="0">
            <a:spAutoFit/>
          </a:bodyPr>
          <a:lstStyle/>
          <a:p>
            <a:r>
              <a:rPr lang="en-US" altLang="ja-JP" sz="1400" dirty="0" smtClean="0">
                <a:effectLst/>
                <a:latin typeface="Agilent TT Cond" pitchFamily="34" charset="0"/>
              </a:rPr>
              <a:t>Obtain corresponding multiple memory bus information from a single DQ 0 bus: </a:t>
            </a:r>
          </a:p>
          <a:p>
            <a:r>
              <a:rPr lang="en-US" sz="1400" dirty="0" smtClean="0">
                <a:effectLst/>
                <a:latin typeface="Agilent TT Cond" pitchFamily="34" charset="0"/>
              </a:rPr>
              <a:t>Read Command at Address 0420 with data 0800</a:t>
            </a:r>
            <a:endParaRPr lang="en-US" sz="1400" dirty="0">
              <a:effectLst/>
            </a:endParaRPr>
          </a:p>
        </p:txBody>
      </p:sp>
      <p:sp>
        <p:nvSpPr>
          <p:cNvPr id="62" name="Oval 61"/>
          <p:cNvSpPr/>
          <p:nvPr/>
        </p:nvSpPr>
        <p:spPr bwMode="auto">
          <a:xfrm>
            <a:off x="3626341" y="4599874"/>
            <a:ext cx="522514" cy="422622"/>
          </a:xfrm>
          <a:prstGeom prst="ellipse">
            <a:avLst/>
          </a:prstGeom>
          <a:noFill/>
          <a:ln w="28575"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3" name="Oval 62"/>
          <p:cNvSpPr/>
          <p:nvPr/>
        </p:nvSpPr>
        <p:spPr bwMode="auto">
          <a:xfrm>
            <a:off x="3629902" y="5908563"/>
            <a:ext cx="522514" cy="422622"/>
          </a:xfrm>
          <a:prstGeom prst="ellipse">
            <a:avLst/>
          </a:prstGeom>
          <a:noFill/>
          <a:ln w="28575" cap="flat" cmpd="sng" algn="ctr">
            <a:solidFill>
              <a:schemeClr val="tx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9" name="Rectangle 3"/>
          <p:cNvSpPr txBox="1">
            <a:spLocks noChangeArrowheads="1"/>
          </p:cNvSpPr>
          <p:nvPr/>
        </p:nvSpPr>
        <p:spPr bwMode="auto">
          <a:xfrm>
            <a:off x="235513" y="674204"/>
            <a:ext cx="8296275" cy="1392575"/>
          </a:xfrm>
          <a:prstGeom prst="roundRect">
            <a:avLst/>
          </a:prstGeom>
          <a:solidFill>
            <a:srgbClr val="D5EFFF"/>
          </a:solidFill>
          <a:ln w="9525">
            <a:solidFill>
              <a:schemeClr val="tx1"/>
            </a:solidFill>
            <a:miter lim="800000"/>
            <a:headEnd/>
            <a:tailEnd/>
          </a:ln>
          <a:effectLst/>
        </p:spPr>
        <p:txBody>
          <a:bodyPr lIns="0" tIns="0" rIns="0" bIns="0"/>
          <a:lstStyle/>
          <a:p>
            <a:pPr marL="307975" indent="-307975" defTabSz="820738">
              <a:spcBef>
                <a:spcPct val="20000"/>
              </a:spcBef>
              <a:defRPr/>
            </a:pPr>
            <a:r>
              <a:rPr lang="en-US" sz="1600" i="1" kern="0" dirty="0">
                <a:effectLst/>
                <a:latin typeface="Agilent TT Cond" pitchFamily="34" charset="0"/>
              </a:rPr>
              <a:t>	</a:t>
            </a:r>
            <a:r>
              <a:rPr lang="en-US" sz="1600" kern="0" dirty="0" smtClean="0">
                <a:effectLst/>
                <a:latin typeface="Agilent TT Cond" pitchFamily="34" charset="0"/>
              </a:rPr>
              <a:t>View scope also works in reverse-e.g. the scope can trigger the Logic </a:t>
            </a:r>
            <a:r>
              <a:rPr lang="en-US" sz="1600" kern="0" dirty="0" smtClean="0">
                <a:latin typeface="Agilent TT Cond" pitchFamily="34" charset="0"/>
              </a:rPr>
              <a:t>Analyzer.  </a:t>
            </a:r>
            <a:r>
              <a:rPr lang="en-US" sz="1600" kern="0" dirty="0" smtClean="0">
                <a:effectLst/>
                <a:latin typeface="Agilent TT Cond" pitchFamily="34" charset="0"/>
              </a:rPr>
              <a:t>Let’s say we want to obtain more functional information on a single bad DQ line we see with the scope.  In order to do this, we’re going to need to use the logic analyzer.  The </a:t>
            </a:r>
            <a:r>
              <a:rPr lang="en-US" altLang="ja-JP" sz="1600" dirty="0" smtClean="0">
                <a:latin typeface="Agilent TT Cond" pitchFamily="34" charset="0"/>
              </a:rPr>
              <a:t>Infiniiscan</a:t>
            </a:r>
            <a:r>
              <a:rPr lang="en-US" sz="1600" kern="0" dirty="0" smtClean="0">
                <a:effectLst/>
                <a:latin typeface="Agilent TT Cond" pitchFamily="34" charset="0"/>
              </a:rPr>
              <a:t> zone qualify from the scope will send an output trigger to the logic analyzer, which will acquire all the data surrounding this particular DQ line.  This allows you to find exactly where the problem is.</a:t>
            </a:r>
            <a:endParaRPr lang="en-US" sz="1600" kern="0" dirty="0">
              <a:effectLst/>
              <a:latin typeface="Agilent TT Cond" pitchFamily="34" charset="0"/>
            </a:endParaRPr>
          </a:p>
          <a:p>
            <a:pPr marL="307975" indent="-307975" defTabSz="820738">
              <a:spcBef>
                <a:spcPct val="20000"/>
              </a:spcBef>
              <a:defRPr/>
            </a:pPr>
            <a:r>
              <a:rPr lang="en-US" sz="1600" kern="0" dirty="0">
                <a:effectLst/>
                <a:latin typeface="Agilent TT Cond"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strVal val="#ppt_w*0.70"/>
                                          </p:val>
                                        </p:tav>
                                        <p:tav tm="100000">
                                          <p:val>
                                            <p:strVal val="#ppt_w"/>
                                          </p:val>
                                        </p:tav>
                                      </p:tavLst>
                                    </p:anim>
                                    <p:anim calcmode="lin" valueType="num">
                                      <p:cBhvr>
                                        <p:cTn id="8" dur="500" fill="hold"/>
                                        <p:tgtEl>
                                          <p:spTgt spid="39"/>
                                        </p:tgtEl>
                                        <p:attrNameLst>
                                          <p:attrName>ppt_h</p:attrName>
                                        </p:attrNameLst>
                                      </p:cBhvr>
                                      <p:tavLst>
                                        <p:tav tm="0">
                                          <p:val>
                                            <p:strVal val="#ppt_h"/>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fill="hold"/>
                                        <p:tgtEl>
                                          <p:spTgt spid="59"/>
                                        </p:tgtEl>
                                        <p:attrNameLst>
                                          <p:attrName>ppt_x</p:attrName>
                                        </p:attrNameLst>
                                      </p:cBhvr>
                                      <p:tavLst>
                                        <p:tav tm="0">
                                          <p:val>
                                            <p:strVal val="0-#ppt_w/2"/>
                                          </p:val>
                                        </p:tav>
                                        <p:tav tm="100000">
                                          <p:val>
                                            <p:strVal val="#ppt_x"/>
                                          </p:val>
                                        </p:tav>
                                      </p:tavLst>
                                    </p:anim>
                                    <p:anim calcmode="lin" valueType="num">
                                      <p:cBhvr additive="base">
                                        <p:cTn id="19" dur="500" fill="hold"/>
                                        <p:tgtEl>
                                          <p:spTgt spid="59"/>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strVal val="#ppt_w*0.70"/>
                                          </p:val>
                                        </p:tav>
                                        <p:tav tm="100000">
                                          <p:val>
                                            <p:strVal val="#ppt_w"/>
                                          </p:val>
                                        </p:tav>
                                      </p:tavLst>
                                    </p:anim>
                                    <p:anim calcmode="lin" valueType="num">
                                      <p:cBhvr>
                                        <p:cTn id="33" dur="500" fill="hold"/>
                                        <p:tgtEl>
                                          <p:spTgt spid="43"/>
                                        </p:tgtEl>
                                        <p:attrNameLst>
                                          <p:attrName>ppt_h</p:attrName>
                                        </p:attrNameLst>
                                      </p:cBhvr>
                                      <p:tavLst>
                                        <p:tav tm="0">
                                          <p:val>
                                            <p:strVal val="#ppt_h"/>
                                          </p:val>
                                        </p:tav>
                                        <p:tav tm="100000">
                                          <p:val>
                                            <p:strVal val="#ppt_h"/>
                                          </p:val>
                                        </p:tav>
                                      </p:tavLst>
                                    </p:anim>
                                    <p:animEffect transition="in" filter="fade">
                                      <p:cBhvr>
                                        <p:cTn id="34" dur="500"/>
                                        <p:tgtEl>
                                          <p:spTgt spid="43"/>
                                        </p:tgtEl>
                                      </p:cBhvr>
                                    </p:animEffect>
                                  </p:childTnLst>
                                </p:cTn>
                              </p:par>
                              <p:par>
                                <p:cTn id="35" presetID="55"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strVal val="#ppt_w*0.70"/>
                                          </p:val>
                                        </p:tav>
                                        <p:tav tm="100000">
                                          <p:val>
                                            <p:strVal val="#ppt_w"/>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animEffect transition="in" filter="fade">
                                      <p:cBhvr>
                                        <p:cTn id="39" dur="500"/>
                                        <p:tgtEl>
                                          <p:spTgt spid="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strVal val="#ppt_w*0.70"/>
                                          </p:val>
                                        </p:tav>
                                        <p:tav tm="100000">
                                          <p:val>
                                            <p:strVal val="#ppt_w"/>
                                          </p:val>
                                        </p:tav>
                                      </p:tavLst>
                                    </p:anim>
                                    <p:anim calcmode="lin" valueType="num">
                                      <p:cBhvr>
                                        <p:cTn id="43" dur="500" fill="hold"/>
                                        <p:tgtEl>
                                          <p:spTgt spid="47"/>
                                        </p:tgtEl>
                                        <p:attrNameLst>
                                          <p:attrName>ppt_h</p:attrName>
                                        </p:attrNameLst>
                                      </p:cBhvr>
                                      <p:tavLst>
                                        <p:tav tm="0">
                                          <p:val>
                                            <p:strVal val="#ppt_h"/>
                                          </p:val>
                                        </p:tav>
                                        <p:tav tm="100000">
                                          <p:val>
                                            <p:strVal val="#ppt_h"/>
                                          </p:val>
                                        </p:tav>
                                      </p:tavLst>
                                    </p:anim>
                                    <p:animEffect transition="in" filter="fade">
                                      <p:cBhvr>
                                        <p:cTn id="44" dur="500"/>
                                        <p:tgtEl>
                                          <p:spTgt spid="4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strVal val="#ppt_w*0.70"/>
                                          </p:val>
                                        </p:tav>
                                        <p:tav tm="100000">
                                          <p:val>
                                            <p:strVal val="#ppt_w"/>
                                          </p:val>
                                        </p:tav>
                                      </p:tavLst>
                                    </p:anim>
                                    <p:anim calcmode="lin" valueType="num">
                                      <p:cBhvr>
                                        <p:cTn id="48" dur="500" fill="hold"/>
                                        <p:tgtEl>
                                          <p:spTgt spid="60"/>
                                        </p:tgtEl>
                                        <p:attrNameLst>
                                          <p:attrName>ppt_h</p:attrName>
                                        </p:attrNameLst>
                                      </p:cBhvr>
                                      <p:tavLst>
                                        <p:tav tm="0">
                                          <p:val>
                                            <p:strVal val="#ppt_h"/>
                                          </p:val>
                                        </p:tav>
                                        <p:tav tm="100000">
                                          <p:val>
                                            <p:strVal val="#ppt_h"/>
                                          </p:val>
                                        </p:tav>
                                      </p:tavLst>
                                    </p:anim>
                                    <p:animEffect transition="in" filter="fade">
                                      <p:cBhvr>
                                        <p:cTn id="49" dur="500"/>
                                        <p:tgtEl>
                                          <p:spTgt spid="60"/>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strVal val="#ppt_w*0.70"/>
                                          </p:val>
                                        </p:tav>
                                        <p:tav tm="100000">
                                          <p:val>
                                            <p:strVal val="#ppt_w"/>
                                          </p:val>
                                        </p:tav>
                                      </p:tavLst>
                                    </p:anim>
                                    <p:anim calcmode="lin" valueType="num">
                                      <p:cBhvr>
                                        <p:cTn id="53" dur="500" fill="hold"/>
                                        <p:tgtEl>
                                          <p:spTgt spid="62"/>
                                        </p:tgtEl>
                                        <p:attrNameLst>
                                          <p:attrName>ppt_h</p:attrName>
                                        </p:attrNameLst>
                                      </p:cBhvr>
                                      <p:tavLst>
                                        <p:tav tm="0">
                                          <p:val>
                                            <p:strVal val="#ppt_h"/>
                                          </p:val>
                                        </p:tav>
                                        <p:tav tm="100000">
                                          <p:val>
                                            <p:strVal val="#ppt_h"/>
                                          </p:val>
                                        </p:tav>
                                      </p:tavLst>
                                    </p:anim>
                                    <p:animEffect transition="in" filter="fade">
                                      <p:cBhvr>
                                        <p:cTn id="54" dur="500"/>
                                        <p:tgtEl>
                                          <p:spTgt spid="62"/>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strVal val="#ppt_w*0.70"/>
                                          </p:val>
                                        </p:tav>
                                        <p:tav tm="100000">
                                          <p:val>
                                            <p:strVal val="#ppt_w"/>
                                          </p:val>
                                        </p:tav>
                                      </p:tavLst>
                                    </p:anim>
                                    <p:anim calcmode="lin" valueType="num">
                                      <p:cBhvr>
                                        <p:cTn id="58" dur="500" fill="hold"/>
                                        <p:tgtEl>
                                          <p:spTgt spid="63"/>
                                        </p:tgtEl>
                                        <p:attrNameLst>
                                          <p:attrName>ppt_h</p:attrName>
                                        </p:attrNameLst>
                                      </p:cBhvr>
                                      <p:tavLst>
                                        <p:tav tm="0">
                                          <p:val>
                                            <p:strVal val="#ppt_h"/>
                                          </p:val>
                                        </p:tav>
                                        <p:tav tm="100000">
                                          <p:val>
                                            <p:strVal val="#ppt_h"/>
                                          </p:val>
                                        </p:tav>
                                      </p:tavLst>
                                    </p:anim>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8" grpId="0" animBg="1"/>
      <p:bldP spid="59" grpId="0" animBg="1"/>
      <p:bldP spid="60" grpId="0" animBg="1"/>
      <p:bldP spid="61" grpId="0" animBg="1"/>
      <p:bldP spid="62" grpId="0" animBg="1"/>
      <p:bldP spid="63" grpId="0" animBg="1"/>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Grp="1" noChangeArrowheads="1"/>
          </p:cNvSpPr>
          <p:nvPr>
            <p:ph type="ftr" sz="quarter" idx="10"/>
          </p:nvPr>
        </p:nvSpPr>
        <p:spPr>
          <a:ln/>
        </p:spPr>
        <p:txBody>
          <a:bodyPr/>
          <a:lstStyle/>
          <a:p>
            <a:r>
              <a:rPr lang="en-US"/>
              <a:t>Group/Presentation Title</a:t>
            </a:r>
          </a:p>
          <a:p>
            <a:r>
              <a:rPr lang="en-US"/>
              <a:t>Agilent Restricted</a:t>
            </a:r>
          </a:p>
        </p:txBody>
      </p:sp>
      <p:sp>
        <p:nvSpPr>
          <p:cNvPr id="35" name="Rectangle 34"/>
          <p:cNvSpPr>
            <a:spLocks noGrp="1" noChangeArrowheads="1"/>
          </p:cNvSpPr>
          <p:nvPr>
            <p:ph type="dt" sz="half" idx="11"/>
          </p:nvPr>
        </p:nvSpPr>
        <p:spPr>
          <a:ln/>
        </p:spPr>
        <p:txBody>
          <a:bodyPr/>
          <a:lstStyle/>
          <a:p>
            <a:pPr>
              <a:defRPr/>
            </a:pPr>
            <a:r>
              <a:rPr lang="en-US"/>
              <a:t>Month </a:t>
            </a:r>
            <a:r>
              <a:rPr lang="en-US" dirty="0"/>
              <a:t>##, 200X</a:t>
            </a:r>
          </a:p>
        </p:txBody>
      </p:sp>
      <p:sp>
        <p:nvSpPr>
          <p:cNvPr id="36" name="Rectangle 7"/>
          <p:cNvSpPr>
            <a:spLocks noGrp="1" noChangeArrowheads="1"/>
          </p:cNvSpPr>
          <p:nvPr>
            <p:ph type="sldNum" sz="quarter" idx="12"/>
          </p:nvPr>
        </p:nvSpPr>
        <p:spPr/>
        <p:txBody>
          <a:bodyPr/>
          <a:lstStyle/>
          <a:p>
            <a:pPr>
              <a:defRPr/>
            </a:pPr>
            <a:r>
              <a:rPr lang="en-US"/>
              <a:t>Page </a:t>
            </a:r>
            <a:fld id="{202B833C-9930-4F13-ABE8-72F17A010985}" type="slidenum">
              <a:rPr lang="en-US"/>
              <a:pPr>
                <a:defRPr/>
              </a:pPr>
              <a:t>38</a:t>
            </a:fld>
            <a:endParaRPr lang="en-US"/>
          </a:p>
        </p:txBody>
      </p:sp>
      <p:sp>
        <p:nvSpPr>
          <p:cNvPr id="83969" name="Title 7"/>
          <p:cNvSpPr>
            <a:spLocks noGrp="1"/>
          </p:cNvSpPr>
          <p:nvPr>
            <p:ph type="title"/>
          </p:nvPr>
        </p:nvSpPr>
        <p:spPr>
          <a:xfrm>
            <a:off x="452438" y="228600"/>
            <a:ext cx="8691562" cy="992187"/>
          </a:xfrm>
        </p:spPr>
        <p:txBody>
          <a:bodyPr/>
          <a:lstStyle/>
          <a:p>
            <a:r>
              <a:rPr lang="en-US" dirty="0" smtClean="0"/>
              <a:t>DDR Logic Analyzer Solutions</a:t>
            </a:r>
          </a:p>
        </p:txBody>
      </p:sp>
      <p:graphicFrame>
        <p:nvGraphicFramePr>
          <p:cNvPr id="7" name="Table Placeholder 6"/>
          <p:cNvGraphicFramePr>
            <a:graphicFrameLocks noGrp="1"/>
          </p:cNvGraphicFramePr>
          <p:nvPr>
            <p:ph type="tbl" idx="1"/>
          </p:nvPr>
        </p:nvGraphicFramePr>
        <p:xfrm>
          <a:off x="198438" y="2444750"/>
          <a:ext cx="8688388" cy="3587074"/>
        </p:xfrm>
        <a:graphic>
          <a:graphicData uri="http://schemas.openxmlformats.org/drawingml/2006/table">
            <a:tbl>
              <a:tblPr firstRow="1" bandCol="1">
                <a:tableStyleId>{5C22544A-7EE6-4342-B048-85BDC9FD1C3A}</a:tableStyleId>
              </a:tblPr>
              <a:tblGrid>
                <a:gridCol w="2380000"/>
                <a:gridCol w="1352144"/>
                <a:gridCol w="4956244"/>
              </a:tblGrid>
              <a:tr h="422053">
                <a:tc>
                  <a:txBody>
                    <a:bodyPr/>
                    <a:lstStyle/>
                    <a:p>
                      <a:r>
                        <a:rPr lang="en-US" sz="2000" dirty="0" smtClean="0"/>
                        <a:t>Generation</a:t>
                      </a:r>
                      <a:endParaRPr lang="en-US" sz="2000" dirty="0"/>
                    </a:p>
                  </a:txBody>
                  <a:tcPr/>
                </a:tc>
                <a:tc>
                  <a:txBody>
                    <a:bodyPr/>
                    <a:lstStyle/>
                    <a:p>
                      <a:r>
                        <a:rPr lang="en-US" sz="2000" dirty="0" smtClean="0"/>
                        <a:t>Module</a:t>
                      </a:r>
                    </a:p>
                  </a:txBody>
                  <a:tcPr/>
                </a:tc>
                <a:tc>
                  <a:txBody>
                    <a:bodyPr/>
                    <a:lstStyle/>
                    <a:p>
                      <a:r>
                        <a:rPr lang="en-US" sz="2000" dirty="0" smtClean="0"/>
                        <a:t>Probes (DIMM, SO-DIMM, Embedded)</a:t>
                      </a:r>
                    </a:p>
                  </a:txBody>
                  <a:tcPr/>
                </a:tc>
              </a:tr>
              <a:tr h="1033155">
                <a:tc>
                  <a:txBody>
                    <a:bodyPr/>
                    <a:lstStyle/>
                    <a:p>
                      <a:pPr algn="ctr"/>
                      <a:r>
                        <a:rPr lang="en-US" sz="3600" dirty="0" smtClean="0">
                          <a:latin typeface="Agilent TT Cond" pitchFamily="34" charset="0"/>
                        </a:rPr>
                        <a:t>DDR 1</a:t>
                      </a:r>
                      <a:endParaRPr lang="en-US" sz="3600" dirty="0">
                        <a:latin typeface="Agilent TT Cond" pitchFamily="34" charset="0"/>
                      </a:endParaRPr>
                    </a:p>
                  </a:txBody>
                  <a:tcPr anchor="ctr"/>
                </a:tc>
                <a:tc>
                  <a:txBody>
                    <a:bodyPr/>
                    <a:lstStyle/>
                    <a:p>
                      <a:endParaRPr lang="en-US" dirty="0"/>
                    </a:p>
                  </a:txBody>
                  <a:tcPr/>
                </a:tc>
                <a:tc>
                  <a:txBody>
                    <a:bodyPr/>
                    <a:lstStyle/>
                    <a:p>
                      <a:endParaRPr lang="en-US" dirty="0"/>
                    </a:p>
                  </a:txBody>
                  <a:tcPr/>
                </a:tc>
              </a:tr>
              <a:tr h="1035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latin typeface="Agilent TT Cond" pitchFamily="34" charset="0"/>
                        </a:rPr>
                        <a:t>DDR 2</a:t>
                      </a:r>
                      <a:endParaRPr lang="en-US" dirty="0">
                        <a:latin typeface="Agilent TT Cond" pitchFamily="34" charset="0"/>
                      </a:endParaRPr>
                    </a:p>
                  </a:txBody>
                  <a:tcPr anchor="ct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FuturePlus</a:t>
                      </a:r>
                    </a:p>
                    <a:p>
                      <a:endParaRPr lang="en-US" dirty="0"/>
                    </a:p>
                  </a:txBody>
                  <a:tcPr/>
                </a:tc>
              </a:tr>
              <a:tr h="10967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latin typeface="Agilent TT Cond" pitchFamily="34" charset="0"/>
                        </a:rPr>
                        <a:t>DDR 3</a:t>
                      </a:r>
                      <a:endParaRPr lang="en-US" sz="3600" dirty="0">
                        <a:latin typeface="Agilent TT Cond" pitchFamily="34" charset="0"/>
                      </a:endParaRPr>
                    </a:p>
                  </a:txBody>
                  <a:tcPr anchor="ctr"/>
                </a:tc>
                <a:tc>
                  <a:txBody>
                    <a:bodyPr/>
                    <a:lstStyle/>
                    <a:p>
                      <a:endParaRPr lang="en-US" dirty="0"/>
                    </a:p>
                  </a:txBody>
                  <a:tcPr>
                    <a:solidFill>
                      <a:srgbClr val="99CCFF">
                        <a:alpha val="0"/>
                      </a:srgbClr>
                    </a:solidFill>
                  </a:tcPr>
                </a:tc>
                <a:tc>
                  <a:txBody>
                    <a:bodyPr/>
                    <a:lstStyle/>
                    <a:p>
                      <a:endParaRPr lang="en-US" dirty="0"/>
                    </a:p>
                  </a:txBody>
                  <a:tcPr>
                    <a:solidFill>
                      <a:schemeClr val="accent5">
                        <a:lumMod val="60000"/>
                        <a:lumOff val="40000"/>
                      </a:schemeClr>
                    </a:solidFill>
                  </a:tcPr>
                </a:tc>
              </a:tr>
            </a:tbl>
          </a:graphicData>
        </a:graphic>
      </p:graphicFrame>
      <p:sp>
        <p:nvSpPr>
          <p:cNvPr id="83992" name="Footer Placeholder 4"/>
          <p:cNvSpPr txBox="1">
            <a:spLocks noGrp="1"/>
          </p:cNvSpPr>
          <p:nvPr/>
        </p:nvSpPr>
        <p:spPr bwMode="white">
          <a:xfrm>
            <a:off x="6858000" y="6397625"/>
            <a:ext cx="2057400" cy="134938"/>
          </a:xfrm>
          <a:prstGeom prst="rect">
            <a:avLst/>
          </a:prstGeom>
          <a:noFill/>
          <a:ln w="9525">
            <a:noFill/>
            <a:miter lim="800000"/>
            <a:headEnd/>
            <a:tailEnd/>
          </a:ln>
        </p:spPr>
        <p:txBody>
          <a:bodyPr lIns="0" tIns="0" rIns="0" bIns="0"/>
          <a:lstStyle/>
          <a:p>
            <a:pPr algn="r" eaLnBrk="0" hangingPunct="0"/>
            <a:r>
              <a:rPr lang="en-US" sz="800">
                <a:solidFill>
                  <a:srgbClr val="FFFFFF"/>
                </a:solidFill>
                <a:latin typeface="Agilent TT Cond" pitchFamily="34" charset="0"/>
              </a:rPr>
              <a:t>Group/Presentation Title</a:t>
            </a:r>
          </a:p>
          <a:p>
            <a:pPr algn="r" eaLnBrk="0" hangingPunct="0"/>
            <a:r>
              <a:rPr lang="en-US" sz="800">
                <a:solidFill>
                  <a:srgbClr val="FFFFFF"/>
                </a:solidFill>
                <a:latin typeface="Agilent TT Cond" pitchFamily="34" charset="0"/>
              </a:rPr>
              <a:t>Agilent Restricted</a:t>
            </a:r>
          </a:p>
        </p:txBody>
      </p:sp>
      <p:sp>
        <p:nvSpPr>
          <p:cNvPr id="83993" name="Date Placeholder 5"/>
          <p:cNvSpPr txBox="1">
            <a:spLocks noGrp="1"/>
          </p:cNvSpPr>
          <p:nvPr/>
        </p:nvSpPr>
        <p:spPr bwMode="white">
          <a:xfrm>
            <a:off x="6705600" y="6645275"/>
            <a:ext cx="2209800" cy="212725"/>
          </a:xfrm>
          <a:prstGeom prst="rect">
            <a:avLst/>
          </a:prstGeom>
          <a:noFill/>
          <a:ln w="9525">
            <a:noFill/>
            <a:miter lim="800000"/>
            <a:headEnd/>
            <a:tailEnd/>
          </a:ln>
        </p:spPr>
        <p:txBody>
          <a:bodyPr lIns="0" tIns="0" rIns="0" bIns="0"/>
          <a:lstStyle/>
          <a:p>
            <a:pPr algn="r" eaLnBrk="0" hangingPunct="0"/>
            <a:fld id="{70F41992-726A-49BA-8D6E-06E34116DAD8}" type="datetime3">
              <a:rPr lang="en-US" sz="800">
                <a:solidFill>
                  <a:srgbClr val="FFFFFF"/>
                </a:solidFill>
                <a:latin typeface="Agilent TT Cond" pitchFamily="34" charset="0"/>
              </a:rPr>
              <a:pPr algn="r" eaLnBrk="0" hangingPunct="0"/>
              <a:t>29 November 2009</a:t>
            </a:fld>
            <a:r>
              <a:rPr lang="en-US" sz="800">
                <a:solidFill>
                  <a:srgbClr val="FFFFFF"/>
                </a:solidFill>
                <a:latin typeface="Agilent TT Cond" pitchFamily="34" charset="0"/>
              </a:rPr>
              <a:t>Month ##, 200X</a:t>
            </a:r>
          </a:p>
        </p:txBody>
      </p:sp>
      <p:sp>
        <p:nvSpPr>
          <p:cNvPr id="83994" name="Slide Number Placeholder 6"/>
          <p:cNvSpPr txBox="1">
            <a:spLocks noGrp="1"/>
          </p:cNvSpPr>
          <p:nvPr/>
        </p:nvSpPr>
        <p:spPr bwMode="white">
          <a:xfrm>
            <a:off x="228600" y="6638925"/>
            <a:ext cx="614363" cy="152400"/>
          </a:xfrm>
          <a:prstGeom prst="rect">
            <a:avLst/>
          </a:prstGeom>
          <a:noFill/>
          <a:ln w="9525">
            <a:noFill/>
            <a:miter lim="800000"/>
            <a:headEnd/>
            <a:tailEnd/>
          </a:ln>
        </p:spPr>
        <p:txBody>
          <a:bodyPr lIns="0" tIns="0" rIns="0" bIns="0"/>
          <a:lstStyle/>
          <a:p>
            <a:pPr eaLnBrk="0" hangingPunct="0"/>
            <a:r>
              <a:rPr lang="en-US" sz="800">
                <a:solidFill>
                  <a:srgbClr val="FFFFFF"/>
                </a:solidFill>
                <a:latin typeface="Agilent TT Cond" pitchFamily="34" charset="0"/>
              </a:rPr>
              <a:t>Page </a:t>
            </a:r>
            <a:fld id="{8C948883-6B39-40E8-BA8E-E293340F19A2}" type="slidenum">
              <a:rPr lang="en-US" sz="800">
                <a:solidFill>
                  <a:srgbClr val="FFFFFF"/>
                </a:solidFill>
                <a:latin typeface="Agilent TT Cond" pitchFamily="34" charset="0"/>
              </a:rPr>
              <a:pPr eaLnBrk="0" hangingPunct="0"/>
              <a:t>38</a:t>
            </a:fld>
            <a:endParaRPr lang="en-US" sz="800">
              <a:solidFill>
                <a:srgbClr val="FFFFFF"/>
              </a:solidFill>
              <a:latin typeface="Agilent TT Cond" pitchFamily="34" charset="0"/>
            </a:endParaRPr>
          </a:p>
        </p:txBody>
      </p:sp>
      <p:pic>
        <p:nvPicPr>
          <p:cNvPr id="83995" name="Picture 7" descr="C:\Documents and Settings\ald\Desktop\Buckeye\16902B_2007_10_F.tif"/>
          <p:cNvPicPr>
            <a:picLocks noChangeAspect="1" noChangeArrowheads="1"/>
          </p:cNvPicPr>
          <p:nvPr/>
        </p:nvPicPr>
        <p:blipFill>
          <a:blip r:embed="rId3" cstate="screen"/>
          <a:srcRect/>
          <a:stretch>
            <a:fillRect/>
          </a:stretch>
        </p:blipFill>
        <p:spPr bwMode="auto">
          <a:xfrm>
            <a:off x="184150" y="933450"/>
            <a:ext cx="2393950" cy="1470025"/>
          </a:xfrm>
          <a:prstGeom prst="rect">
            <a:avLst/>
          </a:prstGeom>
          <a:noFill/>
          <a:ln w="9525">
            <a:noFill/>
            <a:miter lim="800000"/>
            <a:headEnd/>
            <a:tailEnd/>
          </a:ln>
        </p:spPr>
      </p:pic>
      <p:sp>
        <p:nvSpPr>
          <p:cNvPr id="83996" name="TextBox 8"/>
          <p:cNvSpPr txBox="1">
            <a:spLocks noChangeArrowheads="1"/>
          </p:cNvSpPr>
          <p:nvPr/>
        </p:nvSpPr>
        <p:spPr bwMode="auto">
          <a:xfrm>
            <a:off x="106363" y="631825"/>
            <a:ext cx="2627312" cy="277813"/>
          </a:xfrm>
          <a:prstGeom prst="rect">
            <a:avLst/>
          </a:prstGeom>
          <a:noFill/>
          <a:ln w="9525">
            <a:noFill/>
            <a:miter lim="800000"/>
            <a:headEnd/>
            <a:tailEnd/>
          </a:ln>
        </p:spPr>
        <p:txBody>
          <a:bodyPr>
            <a:spAutoFit/>
          </a:bodyPr>
          <a:lstStyle/>
          <a:p>
            <a:r>
              <a:rPr lang="en-US" sz="1200">
                <a:latin typeface="Agilent TT Cond" pitchFamily="34" charset="0"/>
              </a:rPr>
              <a:t>16902B Logic Analyzer Mainframe</a:t>
            </a:r>
          </a:p>
        </p:txBody>
      </p:sp>
      <p:grpSp>
        <p:nvGrpSpPr>
          <p:cNvPr id="2" name="Group 11"/>
          <p:cNvGrpSpPr>
            <a:grpSpLocks/>
          </p:cNvGrpSpPr>
          <p:nvPr/>
        </p:nvGrpSpPr>
        <p:grpSpPr bwMode="auto">
          <a:xfrm>
            <a:off x="2605088" y="2922588"/>
            <a:ext cx="1295400" cy="1016000"/>
            <a:chOff x="2683668" y="2898841"/>
            <a:chExt cx="1294945" cy="1039993"/>
          </a:xfrm>
        </p:grpSpPr>
        <p:pic>
          <p:nvPicPr>
            <p:cNvPr id="84020" name="Picture 8"/>
            <p:cNvPicPr>
              <a:picLocks noChangeAspect="1" noChangeArrowheads="1"/>
            </p:cNvPicPr>
            <p:nvPr/>
          </p:nvPicPr>
          <p:blipFill>
            <a:blip r:embed="rId4" cstate="screen"/>
            <a:srcRect/>
            <a:stretch>
              <a:fillRect/>
            </a:stretch>
          </p:blipFill>
          <p:spPr bwMode="auto">
            <a:xfrm>
              <a:off x="2687740" y="2898841"/>
              <a:ext cx="1290873" cy="1039993"/>
            </a:xfrm>
            <a:prstGeom prst="rect">
              <a:avLst/>
            </a:prstGeom>
            <a:noFill/>
            <a:ln w="12700">
              <a:noFill/>
              <a:miter lim="800000"/>
              <a:headEnd/>
              <a:tailEnd/>
            </a:ln>
          </p:spPr>
        </p:pic>
        <p:sp>
          <p:nvSpPr>
            <p:cNvPr id="84021" name="TextBox 10"/>
            <p:cNvSpPr txBox="1">
              <a:spLocks noChangeArrowheads="1"/>
            </p:cNvSpPr>
            <p:nvPr/>
          </p:nvSpPr>
          <p:spPr bwMode="auto">
            <a:xfrm>
              <a:off x="2683668" y="3521409"/>
              <a:ext cx="1290638" cy="409559"/>
            </a:xfrm>
            <a:prstGeom prst="rect">
              <a:avLst/>
            </a:prstGeom>
            <a:solidFill>
              <a:srgbClr val="FFFFFF">
                <a:alpha val="59999"/>
              </a:srgbClr>
            </a:solidFill>
            <a:ln w="9525">
              <a:noFill/>
              <a:miter lim="800000"/>
              <a:headEnd/>
              <a:tailEnd/>
            </a:ln>
          </p:spPr>
          <p:txBody>
            <a:bodyPr>
              <a:spAutoFit/>
            </a:bodyPr>
            <a:lstStyle/>
            <a:p>
              <a:r>
                <a:rPr lang="en-US" sz="2000" b="1">
                  <a:latin typeface="Agilent TT Cond" pitchFamily="34" charset="0"/>
                </a:rPr>
                <a:t>16950/1B</a:t>
              </a:r>
            </a:p>
          </p:txBody>
        </p:sp>
      </p:grpSp>
      <p:grpSp>
        <p:nvGrpSpPr>
          <p:cNvPr id="3" name="Group 15"/>
          <p:cNvGrpSpPr>
            <a:grpSpLocks/>
          </p:cNvGrpSpPr>
          <p:nvPr/>
        </p:nvGrpSpPr>
        <p:grpSpPr bwMode="auto">
          <a:xfrm>
            <a:off x="2603500" y="3946525"/>
            <a:ext cx="1295400" cy="985838"/>
            <a:chOff x="2683668" y="2898841"/>
            <a:chExt cx="1294945" cy="1039993"/>
          </a:xfrm>
        </p:grpSpPr>
        <p:pic>
          <p:nvPicPr>
            <p:cNvPr id="84018" name="Picture 8"/>
            <p:cNvPicPr>
              <a:picLocks noChangeAspect="1" noChangeArrowheads="1"/>
            </p:cNvPicPr>
            <p:nvPr/>
          </p:nvPicPr>
          <p:blipFill>
            <a:blip r:embed="rId5" cstate="screen"/>
            <a:srcRect/>
            <a:stretch>
              <a:fillRect/>
            </a:stretch>
          </p:blipFill>
          <p:spPr bwMode="auto">
            <a:xfrm>
              <a:off x="2687740" y="2898841"/>
              <a:ext cx="1290873" cy="1039993"/>
            </a:xfrm>
            <a:prstGeom prst="rect">
              <a:avLst/>
            </a:prstGeom>
            <a:noFill/>
            <a:ln w="12700">
              <a:noFill/>
              <a:miter lim="800000"/>
              <a:headEnd/>
              <a:tailEnd/>
            </a:ln>
          </p:spPr>
        </p:pic>
        <p:sp>
          <p:nvSpPr>
            <p:cNvPr id="84019" name="TextBox 17"/>
            <p:cNvSpPr txBox="1">
              <a:spLocks noChangeArrowheads="1"/>
            </p:cNvSpPr>
            <p:nvPr/>
          </p:nvSpPr>
          <p:spPr bwMode="auto">
            <a:xfrm>
              <a:off x="2683668" y="3511462"/>
              <a:ext cx="1290638" cy="422089"/>
            </a:xfrm>
            <a:prstGeom prst="rect">
              <a:avLst/>
            </a:prstGeom>
            <a:solidFill>
              <a:srgbClr val="FFFFFF">
                <a:alpha val="59999"/>
              </a:srgbClr>
            </a:solidFill>
            <a:ln w="9525">
              <a:noFill/>
              <a:miter lim="800000"/>
              <a:headEnd/>
              <a:tailEnd/>
            </a:ln>
          </p:spPr>
          <p:txBody>
            <a:bodyPr>
              <a:spAutoFit/>
            </a:bodyPr>
            <a:lstStyle/>
            <a:p>
              <a:r>
                <a:rPr lang="en-US" sz="2000" b="1">
                  <a:latin typeface="Agilent TT Cond" pitchFamily="34" charset="0"/>
                </a:rPr>
                <a:t>16950/1B</a:t>
              </a:r>
            </a:p>
          </p:txBody>
        </p:sp>
      </p:grpSp>
      <p:pic>
        <p:nvPicPr>
          <p:cNvPr id="84000" name="Picture 10" descr="http://www.futureplus.com/products/fs2336/fs2336_image/fs2336_p_lg.jpg"/>
          <p:cNvPicPr>
            <a:picLocks noChangeAspect="1" noChangeArrowheads="1"/>
          </p:cNvPicPr>
          <p:nvPr/>
        </p:nvPicPr>
        <p:blipFill>
          <a:blip r:embed="rId6" cstate="screen"/>
          <a:srcRect/>
          <a:stretch>
            <a:fillRect/>
          </a:stretch>
        </p:blipFill>
        <p:spPr bwMode="auto">
          <a:xfrm>
            <a:off x="4094163" y="2919413"/>
            <a:ext cx="1128712" cy="495300"/>
          </a:xfrm>
          <a:prstGeom prst="rect">
            <a:avLst/>
          </a:prstGeom>
          <a:noFill/>
          <a:ln w="9525">
            <a:noFill/>
            <a:miter lim="800000"/>
            <a:headEnd/>
            <a:tailEnd/>
          </a:ln>
        </p:spPr>
      </p:pic>
      <p:sp>
        <p:nvSpPr>
          <p:cNvPr id="84001" name="TextBox 20"/>
          <p:cNvSpPr txBox="1">
            <a:spLocks noChangeArrowheads="1"/>
          </p:cNvSpPr>
          <p:nvPr/>
        </p:nvSpPr>
        <p:spPr bwMode="auto">
          <a:xfrm>
            <a:off x="4029075" y="3405188"/>
            <a:ext cx="1244600" cy="400050"/>
          </a:xfrm>
          <a:prstGeom prst="rect">
            <a:avLst/>
          </a:prstGeom>
          <a:noFill/>
          <a:ln w="9525">
            <a:noFill/>
            <a:miter lim="800000"/>
            <a:headEnd/>
            <a:tailEnd/>
          </a:ln>
        </p:spPr>
        <p:txBody>
          <a:bodyPr>
            <a:spAutoFit/>
          </a:bodyPr>
          <a:lstStyle/>
          <a:p>
            <a:pPr algn="ctr"/>
            <a:r>
              <a:rPr lang="en-US" sz="1000" dirty="0">
                <a:latin typeface="Agilent TT Cond" pitchFamily="34" charset="0"/>
              </a:rPr>
              <a:t>FuturePlus FS2336 Interposer</a:t>
            </a:r>
          </a:p>
        </p:txBody>
      </p:sp>
      <p:pic>
        <p:nvPicPr>
          <p:cNvPr id="84002" name="Picture 62" descr="E5381A-1"/>
          <p:cNvPicPr>
            <a:picLocks noChangeAspect="1" noChangeArrowheads="1"/>
          </p:cNvPicPr>
          <p:nvPr/>
        </p:nvPicPr>
        <p:blipFill>
          <a:blip r:embed="rId7" cstate="screen"/>
          <a:srcRect/>
          <a:stretch>
            <a:fillRect/>
          </a:stretch>
        </p:blipFill>
        <p:spPr bwMode="auto">
          <a:xfrm>
            <a:off x="6626225" y="2908300"/>
            <a:ext cx="755650" cy="904875"/>
          </a:xfrm>
          <a:prstGeom prst="rect">
            <a:avLst/>
          </a:prstGeom>
          <a:noFill/>
          <a:ln w="9525">
            <a:noFill/>
            <a:miter lim="800000"/>
            <a:headEnd/>
            <a:tailEnd/>
          </a:ln>
        </p:spPr>
      </p:pic>
      <p:sp>
        <p:nvSpPr>
          <p:cNvPr id="84003" name="TextBox 24"/>
          <p:cNvSpPr txBox="1">
            <a:spLocks noChangeArrowheads="1"/>
          </p:cNvSpPr>
          <p:nvPr/>
        </p:nvSpPr>
        <p:spPr bwMode="auto">
          <a:xfrm>
            <a:off x="6532563" y="2867025"/>
            <a:ext cx="985837" cy="246063"/>
          </a:xfrm>
          <a:prstGeom prst="rect">
            <a:avLst/>
          </a:prstGeom>
          <a:noFill/>
          <a:ln w="9525">
            <a:noFill/>
            <a:miter lim="800000"/>
            <a:headEnd/>
            <a:tailEnd/>
          </a:ln>
        </p:spPr>
        <p:txBody>
          <a:bodyPr>
            <a:spAutoFit/>
          </a:bodyPr>
          <a:lstStyle/>
          <a:p>
            <a:r>
              <a:rPr lang="en-US" sz="1000" b="1">
                <a:latin typeface="Agilent TT Cond" pitchFamily="34" charset="0"/>
              </a:rPr>
              <a:t>Flying Leads</a:t>
            </a:r>
          </a:p>
        </p:txBody>
      </p:sp>
      <p:pic>
        <p:nvPicPr>
          <p:cNvPr id="26" name="Picture 5" descr="soft touch probe"/>
          <p:cNvPicPr>
            <a:picLocks noChangeAspect="1" noChangeArrowheads="1"/>
          </p:cNvPicPr>
          <p:nvPr/>
        </p:nvPicPr>
        <p:blipFill>
          <a:blip r:embed="rId8" cstate="screen"/>
          <a:srcRect/>
          <a:stretch>
            <a:fillRect/>
          </a:stretch>
        </p:blipFill>
        <p:spPr bwMode="auto">
          <a:xfrm>
            <a:off x="7754938" y="2938463"/>
            <a:ext cx="892175" cy="893762"/>
          </a:xfrm>
          <a:prstGeom prst="rect">
            <a:avLst/>
          </a:prstGeom>
          <a:noFill/>
          <a:ln w="9525">
            <a:noFill/>
            <a:miter lim="800000"/>
            <a:headEnd/>
            <a:tailEnd/>
          </a:ln>
        </p:spPr>
      </p:pic>
      <p:sp>
        <p:nvSpPr>
          <p:cNvPr id="84005" name="TextBox 26"/>
          <p:cNvSpPr txBox="1">
            <a:spLocks noChangeArrowheads="1"/>
          </p:cNvSpPr>
          <p:nvPr/>
        </p:nvSpPr>
        <p:spPr bwMode="auto">
          <a:xfrm>
            <a:off x="7732713" y="2889250"/>
            <a:ext cx="925512" cy="261938"/>
          </a:xfrm>
          <a:prstGeom prst="rect">
            <a:avLst/>
          </a:prstGeom>
          <a:solidFill>
            <a:srgbClr val="FFFFFF">
              <a:alpha val="59999"/>
            </a:srgbClr>
          </a:solidFill>
          <a:ln w="9525">
            <a:noFill/>
            <a:miter lim="800000"/>
            <a:headEnd/>
            <a:tailEnd/>
          </a:ln>
        </p:spPr>
        <p:txBody>
          <a:bodyPr>
            <a:spAutoFit/>
          </a:bodyPr>
          <a:lstStyle/>
          <a:p>
            <a:r>
              <a:rPr lang="en-US" sz="1100" b="1">
                <a:latin typeface="Agilent TT Cond" pitchFamily="34" charset="0"/>
              </a:rPr>
              <a:t>Soft Touch</a:t>
            </a:r>
          </a:p>
        </p:txBody>
      </p:sp>
      <p:pic>
        <p:nvPicPr>
          <p:cNvPr id="84006" name="Picture 11"/>
          <p:cNvPicPr>
            <a:picLocks noChangeAspect="1" noChangeArrowheads="1"/>
          </p:cNvPicPr>
          <p:nvPr/>
        </p:nvPicPr>
        <p:blipFill>
          <a:blip r:embed="rId9" cstate="screen"/>
          <a:srcRect/>
          <a:stretch>
            <a:fillRect/>
          </a:stretch>
        </p:blipFill>
        <p:spPr bwMode="auto">
          <a:xfrm>
            <a:off x="5532438" y="2914650"/>
            <a:ext cx="766762" cy="482600"/>
          </a:xfrm>
          <a:prstGeom prst="rect">
            <a:avLst/>
          </a:prstGeom>
          <a:noFill/>
          <a:ln w="12700">
            <a:noFill/>
            <a:miter lim="800000"/>
            <a:headEnd/>
            <a:tailEnd/>
          </a:ln>
        </p:spPr>
      </p:pic>
      <p:sp>
        <p:nvSpPr>
          <p:cNvPr id="84007" name="TextBox 30"/>
          <p:cNvSpPr txBox="1">
            <a:spLocks noChangeArrowheads="1"/>
          </p:cNvSpPr>
          <p:nvPr/>
        </p:nvSpPr>
        <p:spPr bwMode="auto">
          <a:xfrm>
            <a:off x="5359400" y="3394075"/>
            <a:ext cx="1131888" cy="400050"/>
          </a:xfrm>
          <a:prstGeom prst="rect">
            <a:avLst/>
          </a:prstGeom>
          <a:noFill/>
          <a:ln w="9525">
            <a:noFill/>
            <a:miter lim="800000"/>
            <a:headEnd/>
            <a:tailEnd/>
          </a:ln>
        </p:spPr>
        <p:txBody>
          <a:bodyPr>
            <a:spAutoFit/>
          </a:bodyPr>
          <a:lstStyle/>
          <a:p>
            <a:pPr algn="ctr"/>
            <a:r>
              <a:rPr lang="en-US" sz="1000" dirty="0">
                <a:latin typeface="Agilent TT Cond" pitchFamily="34" charset="0"/>
              </a:rPr>
              <a:t>FuturePlus FS2333 SO-DIMM Probe</a:t>
            </a:r>
          </a:p>
        </p:txBody>
      </p:sp>
      <p:pic>
        <p:nvPicPr>
          <p:cNvPr id="84008" name="Picture 13" descr="http://www.futureplus.com/products/fs2334/fs2334_image/fs2334_p_lg.jpg"/>
          <p:cNvPicPr>
            <a:picLocks noChangeAspect="1" noChangeArrowheads="1"/>
          </p:cNvPicPr>
          <p:nvPr/>
        </p:nvPicPr>
        <p:blipFill>
          <a:blip r:embed="rId10" cstate="screen"/>
          <a:srcRect/>
          <a:stretch>
            <a:fillRect/>
          </a:stretch>
        </p:blipFill>
        <p:spPr bwMode="auto">
          <a:xfrm>
            <a:off x="3994150" y="3941763"/>
            <a:ext cx="1131888" cy="612775"/>
          </a:xfrm>
          <a:prstGeom prst="rect">
            <a:avLst/>
          </a:prstGeom>
          <a:noFill/>
          <a:ln w="9525">
            <a:noFill/>
            <a:miter lim="800000"/>
            <a:headEnd/>
            <a:tailEnd/>
          </a:ln>
        </p:spPr>
      </p:pic>
      <p:sp>
        <p:nvSpPr>
          <p:cNvPr id="84009" name="TextBox 32"/>
          <p:cNvSpPr txBox="1">
            <a:spLocks noChangeArrowheads="1"/>
          </p:cNvSpPr>
          <p:nvPr/>
        </p:nvSpPr>
        <p:spPr bwMode="auto">
          <a:xfrm>
            <a:off x="3889375" y="4559300"/>
            <a:ext cx="1392238" cy="400050"/>
          </a:xfrm>
          <a:prstGeom prst="rect">
            <a:avLst/>
          </a:prstGeom>
          <a:noFill/>
          <a:ln w="9525">
            <a:noFill/>
            <a:miter lim="800000"/>
            <a:headEnd/>
            <a:tailEnd/>
          </a:ln>
        </p:spPr>
        <p:txBody>
          <a:bodyPr>
            <a:spAutoFit/>
          </a:bodyPr>
          <a:lstStyle/>
          <a:p>
            <a:pPr algn="ctr"/>
            <a:r>
              <a:rPr lang="en-US" sz="1000" dirty="0">
                <a:latin typeface="Agilent TT Cond" pitchFamily="34" charset="0"/>
              </a:rPr>
              <a:t>FuturePlus FS2332/4 Interposers</a:t>
            </a:r>
          </a:p>
        </p:txBody>
      </p:sp>
      <p:pic>
        <p:nvPicPr>
          <p:cNvPr id="84010" name="Picture 15"/>
          <p:cNvPicPr>
            <a:picLocks noChangeAspect="1" noChangeArrowheads="1"/>
          </p:cNvPicPr>
          <p:nvPr/>
        </p:nvPicPr>
        <p:blipFill>
          <a:blip r:embed="rId11" cstate="screen"/>
          <a:srcRect/>
          <a:stretch>
            <a:fillRect/>
          </a:stretch>
        </p:blipFill>
        <p:spPr bwMode="auto">
          <a:xfrm>
            <a:off x="5516563" y="3929063"/>
            <a:ext cx="796925" cy="571500"/>
          </a:xfrm>
          <a:prstGeom prst="rect">
            <a:avLst/>
          </a:prstGeom>
          <a:noFill/>
          <a:ln w="12700">
            <a:noFill/>
            <a:miter lim="800000"/>
            <a:headEnd/>
            <a:tailEnd/>
          </a:ln>
        </p:spPr>
      </p:pic>
      <p:sp>
        <p:nvSpPr>
          <p:cNvPr id="84011" name="TextBox 35"/>
          <p:cNvSpPr txBox="1">
            <a:spLocks noChangeArrowheads="1"/>
          </p:cNvSpPr>
          <p:nvPr/>
        </p:nvSpPr>
        <p:spPr bwMode="auto">
          <a:xfrm>
            <a:off x="5446713" y="4432300"/>
            <a:ext cx="914400" cy="554038"/>
          </a:xfrm>
          <a:prstGeom prst="rect">
            <a:avLst/>
          </a:prstGeom>
          <a:noFill/>
          <a:ln w="9525">
            <a:noFill/>
            <a:miter lim="800000"/>
            <a:headEnd/>
            <a:tailEnd/>
          </a:ln>
        </p:spPr>
        <p:txBody>
          <a:bodyPr>
            <a:spAutoFit/>
          </a:bodyPr>
          <a:lstStyle/>
          <a:p>
            <a:pPr algn="ctr"/>
            <a:r>
              <a:rPr lang="en-US" sz="1000" dirty="0">
                <a:latin typeface="Agilent TT Cond" pitchFamily="34" charset="0"/>
              </a:rPr>
              <a:t>FuturePlus FS2333 SO-DIMM Probe</a:t>
            </a:r>
          </a:p>
        </p:txBody>
      </p:sp>
      <p:pic>
        <p:nvPicPr>
          <p:cNvPr id="37" name="Picture 5" descr="soft touch probe"/>
          <p:cNvPicPr>
            <a:picLocks noChangeAspect="1" noChangeArrowheads="1"/>
          </p:cNvPicPr>
          <p:nvPr/>
        </p:nvPicPr>
        <p:blipFill>
          <a:blip r:embed="rId8" cstate="screen"/>
          <a:srcRect/>
          <a:stretch>
            <a:fillRect/>
          </a:stretch>
        </p:blipFill>
        <p:spPr bwMode="auto">
          <a:xfrm>
            <a:off x="7761288" y="3995738"/>
            <a:ext cx="892175" cy="893762"/>
          </a:xfrm>
          <a:prstGeom prst="rect">
            <a:avLst/>
          </a:prstGeom>
          <a:noFill/>
          <a:ln w="9525">
            <a:noFill/>
            <a:miter lim="800000"/>
            <a:headEnd/>
            <a:tailEnd/>
          </a:ln>
        </p:spPr>
      </p:pic>
      <p:sp>
        <p:nvSpPr>
          <p:cNvPr id="84013" name="TextBox 37"/>
          <p:cNvSpPr txBox="1">
            <a:spLocks noChangeArrowheads="1"/>
          </p:cNvSpPr>
          <p:nvPr/>
        </p:nvSpPr>
        <p:spPr bwMode="auto">
          <a:xfrm>
            <a:off x="7740650" y="3946525"/>
            <a:ext cx="923925" cy="261938"/>
          </a:xfrm>
          <a:prstGeom prst="rect">
            <a:avLst/>
          </a:prstGeom>
          <a:solidFill>
            <a:srgbClr val="FFFFFF">
              <a:alpha val="59999"/>
            </a:srgbClr>
          </a:solidFill>
          <a:ln w="9525">
            <a:noFill/>
            <a:miter lim="800000"/>
            <a:headEnd/>
            <a:tailEnd/>
          </a:ln>
        </p:spPr>
        <p:txBody>
          <a:bodyPr>
            <a:spAutoFit/>
          </a:bodyPr>
          <a:lstStyle/>
          <a:p>
            <a:r>
              <a:rPr lang="en-US" sz="1100" b="1" dirty="0">
                <a:latin typeface="Agilent TT Cond" pitchFamily="34" charset="0"/>
              </a:rPr>
              <a:t>Soft Touch</a:t>
            </a:r>
          </a:p>
        </p:txBody>
      </p:sp>
      <p:pic>
        <p:nvPicPr>
          <p:cNvPr id="84014" name="Picture 16"/>
          <p:cNvPicPr>
            <a:picLocks noChangeAspect="1" noChangeArrowheads="1"/>
          </p:cNvPicPr>
          <p:nvPr/>
        </p:nvPicPr>
        <p:blipFill>
          <a:blip r:embed="rId12" cstate="screen"/>
          <a:srcRect/>
          <a:stretch>
            <a:fillRect/>
          </a:stretch>
        </p:blipFill>
        <p:spPr bwMode="auto">
          <a:xfrm>
            <a:off x="6432550" y="3938588"/>
            <a:ext cx="1193800" cy="614362"/>
          </a:xfrm>
          <a:prstGeom prst="rect">
            <a:avLst/>
          </a:prstGeom>
          <a:noFill/>
          <a:ln w="12700">
            <a:noFill/>
            <a:miter lim="800000"/>
            <a:headEnd/>
            <a:tailEnd/>
          </a:ln>
        </p:spPr>
      </p:pic>
      <p:sp>
        <p:nvSpPr>
          <p:cNvPr id="84015" name="TextBox 39"/>
          <p:cNvSpPr txBox="1">
            <a:spLocks noChangeArrowheads="1"/>
          </p:cNvSpPr>
          <p:nvPr/>
        </p:nvSpPr>
        <p:spPr bwMode="auto">
          <a:xfrm>
            <a:off x="6327775" y="4575175"/>
            <a:ext cx="1392238" cy="400050"/>
          </a:xfrm>
          <a:prstGeom prst="rect">
            <a:avLst/>
          </a:prstGeom>
          <a:noFill/>
          <a:ln w="9525">
            <a:noFill/>
            <a:miter lim="800000"/>
            <a:headEnd/>
            <a:tailEnd/>
          </a:ln>
        </p:spPr>
        <p:txBody>
          <a:bodyPr>
            <a:spAutoFit/>
          </a:bodyPr>
          <a:lstStyle/>
          <a:p>
            <a:pPr algn="ctr"/>
            <a:r>
              <a:rPr lang="en-US" sz="1000" dirty="0">
                <a:latin typeface="Agilent TT Cond" pitchFamily="34" charset="0"/>
              </a:rPr>
              <a:t>W2630A Series DDR2 BGA Probes</a:t>
            </a:r>
          </a:p>
        </p:txBody>
      </p:sp>
      <p:grpSp>
        <p:nvGrpSpPr>
          <p:cNvPr id="38" name="Group 15"/>
          <p:cNvGrpSpPr>
            <a:grpSpLocks/>
          </p:cNvGrpSpPr>
          <p:nvPr/>
        </p:nvGrpSpPr>
        <p:grpSpPr bwMode="auto">
          <a:xfrm>
            <a:off x="2597856" y="5047191"/>
            <a:ext cx="1295400" cy="985838"/>
            <a:chOff x="2683668" y="2898841"/>
            <a:chExt cx="1294945" cy="1039993"/>
          </a:xfrm>
        </p:grpSpPr>
        <p:pic>
          <p:nvPicPr>
            <p:cNvPr id="39" name="Picture 8"/>
            <p:cNvPicPr>
              <a:picLocks noChangeAspect="1" noChangeArrowheads="1"/>
            </p:cNvPicPr>
            <p:nvPr/>
          </p:nvPicPr>
          <p:blipFill>
            <a:blip r:embed="rId5" cstate="screen"/>
            <a:srcRect/>
            <a:stretch>
              <a:fillRect/>
            </a:stretch>
          </p:blipFill>
          <p:spPr bwMode="auto">
            <a:xfrm>
              <a:off x="2687740" y="2898841"/>
              <a:ext cx="1290873" cy="1039993"/>
            </a:xfrm>
            <a:prstGeom prst="rect">
              <a:avLst/>
            </a:prstGeom>
            <a:noFill/>
            <a:ln w="12700">
              <a:noFill/>
              <a:miter lim="800000"/>
              <a:headEnd/>
              <a:tailEnd/>
            </a:ln>
          </p:spPr>
        </p:pic>
        <p:sp>
          <p:nvSpPr>
            <p:cNvPr id="40" name="TextBox 17"/>
            <p:cNvSpPr txBox="1">
              <a:spLocks noChangeArrowheads="1"/>
            </p:cNvSpPr>
            <p:nvPr/>
          </p:nvSpPr>
          <p:spPr bwMode="auto">
            <a:xfrm>
              <a:off x="2683668" y="3511462"/>
              <a:ext cx="1290638" cy="422089"/>
            </a:xfrm>
            <a:prstGeom prst="rect">
              <a:avLst/>
            </a:prstGeom>
            <a:solidFill>
              <a:srgbClr val="FFFFFF">
                <a:alpha val="59999"/>
              </a:srgbClr>
            </a:solidFill>
            <a:ln w="9525">
              <a:noFill/>
              <a:miter lim="800000"/>
              <a:headEnd/>
              <a:tailEnd/>
            </a:ln>
          </p:spPr>
          <p:txBody>
            <a:bodyPr>
              <a:spAutoFit/>
            </a:bodyPr>
            <a:lstStyle/>
            <a:p>
              <a:r>
                <a:rPr lang="en-US" sz="2000" b="1" dirty="0" smtClean="0">
                  <a:latin typeface="Agilent TT Cond" pitchFamily="34" charset="0"/>
                </a:rPr>
                <a:t>16962A</a:t>
              </a:r>
              <a:endParaRPr lang="en-US" sz="2000" b="1" dirty="0">
                <a:latin typeface="Agilent TT Cond" pitchFamily="34" charset="0"/>
              </a:endParaRPr>
            </a:p>
          </p:txBody>
        </p:sp>
      </p:grpSp>
      <p:pic>
        <p:nvPicPr>
          <p:cNvPr id="41" name="Picture 3"/>
          <p:cNvPicPr>
            <a:picLocks noChangeAspect="1" noChangeArrowheads="1"/>
          </p:cNvPicPr>
          <p:nvPr/>
        </p:nvPicPr>
        <p:blipFill>
          <a:blip r:embed="rId13" cstate="screen">
            <a:lum bright="-10000"/>
          </a:blip>
          <a:srcRect/>
          <a:stretch>
            <a:fillRect/>
          </a:stretch>
        </p:blipFill>
        <p:spPr bwMode="auto">
          <a:xfrm>
            <a:off x="4065166" y="5000978"/>
            <a:ext cx="992256" cy="658022"/>
          </a:xfrm>
          <a:prstGeom prst="rect">
            <a:avLst/>
          </a:prstGeom>
          <a:noFill/>
          <a:ln w="12700" cap="flat" cmpd="sng">
            <a:solidFill>
              <a:schemeClr val="tx1"/>
            </a:solidFill>
            <a:prstDash val="solid"/>
            <a:miter lim="800000"/>
            <a:headEnd type="none" w="med" len="med"/>
            <a:tailEnd type="none" w="med" len="med"/>
          </a:ln>
          <a:effectLst/>
        </p:spPr>
      </p:pic>
      <p:pic>
        <p:nvPicPr>
          <p:cNvPr id="42" name="Picture 41"/>
          <p:cNvPicPr>
            <a:picLocks noChangeAspect="1" noChangeArrowheads="1"/>
          </p:cNvPicPr>
          <p:nvPr/>
        </p:nvPicPr>
        <p:blipFill>
          <a:blip r:embed="rId14" cstate="screen"/>
          <a:srcRect/>
          <a:stretch>
            <a:fillRect/>
          </a:stretch>
        </p:blipFill>
        <p:spPr bwMode="auto">
          <a:xfrm rot="16200000">
            <a:off x="7019622" y="5087875"/>
            <a:ext cx="713267" cy="456035"/>
          </a:xfrm>
          <a:prstGeom prst="rect">
            <a:avLst/>
          </a:prstGeom>
          <a:noFill/>
          <a:ln w="9525">
            <a:noFill/>
            <a:miter lim="800000"/>
            <a:headEnd/>
            <a:tailEnd/>
          </a:ln>
          <a:effectLst/>
        </p:spPr>
      </p:pic>
      <p:pic>
        <p:nvPicPr>
          <p:cNvPr id="43" name="Picture 2"/>
          <p:cNvPicPr>
            <a:picLocks noChangeAspect="1" noChangeArrowheads="1"/>
          </p:cNvPicPr>
          <p:nvPr/>
        </p:nvPicPr>
        <p:blipFill>
          <a:blip r:embed="rId15" cstate="screen"/>
          <a:srcRect/>
          <a:stretch>
            <a:fillRect/>
          </a:stretch>
        </p:blipFill>
        <p:spPr bwMode="auto">
          <a:xfrm>
            <a:off x="6482542" y="5117935"/>
            <a:ext cx="698269" cy="457200"/>
          </a:xfrm>
          <a:prstGeom prst="rect">
            <a:avLst/>
          </a:prstGeom>
          <a:noFill/>
          <a:ln w="9525">
            <a:noFill/>
            <a:miter lim="800000"/>
            <a:headEnd/>
            <a:tailEnd/>
          </a:ln>
          <a:effectLst/>
        </p:spPr>
      </p:pic>
      <p:sp>
        <p:nvSpPr>
          <p:cNvPr id="45" name="TextBox 39"/>
          <p:cNvSpPr txBox="1">
            <a:spLocks noChangeArrowheads="1"/>
          </p:cNvSpPr>
          <p:nvPr/>
        </p:nvSpPr>
        <p:spPr bwMode="auto">
          <a:xfrm>
            <a:off x="6288264" y="5574242"/>
            <a:ext cx="1392238" cy="400050"/>
          </a:xfrm>
          <a:prstGeom prst="rect">
            <a:avLst/>
          </a:prstGeom>
          <a:noFill/>
          <a:ln w="9525">
            <a:noFill/>
            <a:miter lim="800000"/>
            <a:headEnd/>
            <a:tailEnd/>
          </a:ln>
        </p:spPr>
        <p:txBody>
          <a:bodyPr>
            <a:spAutoFit/>
          </a:bodyPr>
          <a:lstStyle/>
          <a:p>
            <a:pPr algn="ctr"/>
            <a:r>
              <a:rPr lang="en-US" sz="1000" dirty="0" smtClean="0">
                <a:latin typeface="Agilent TT Cond" pitchFamily="34" charset="0"/>
              </a:rPr>
              <a:t>W363XA </a:t>
            </a:r>
            <a:r>
              <a:rPr lang="en-US" sz="1000" dirty="0">
                <a:latin typeface="Agilent TT Cond" pitchFamily="34" charset="0"/>
              </a:rPr>
              <a:t>Series </a:t>
            </a:r>
            <a:r>
              <a:rPr lang="en-US" sz="1000" dirty="0" smtClean="0">
                <a:latin typeface="Agilent TT Cond" pitchFamily="34" charset="0"/>
              </a:rPr>
              <a:t>DDR3 BGA </a:t>
            </a:r>
            <a:r>
              <a:rPr lang="en-US" sz="1000" dirty="0">
                <a:latin typeface="Agilent TT Cond" pitchFamily="34" charset="0"/>
              </a:rPr>
              <a:t>Probes</a:t>
            </a:r>
          </a:p>
        </p:txBody>
      </p:sp>
      <p:sp>
        <p:nvSpPr>
          <p:cNvPr id="47" name="TextBox 32"/>
          <p:cNvSpPr txBox="1">
            <a:spLocks noChangeArrowheads="1"/>
          </p:cNvSpPr>
          <p:nvPr/>
        </p:nvSpPr>
        <p:spPr bwMode="auto">
          <a:xfrm>
            <a:off x="3940175" y="5738989"/>
            <a:ext cx="1392238" cy="246221"/>
          </a:xfrm>
          <a:prstGeom prst="rect">
            <a:avLst/>
          </a:prstGeom>
          <a:noFill/>
          <a:ln w="9525">
            <a:noFill/>
            <a:miter lim="800000"/>
            <a:headEnd/>
            <a:tailEnd/>
          </a:ln>
        </p:spPr>
        <p:txBody>
          <a:bodyPr>
            <a:spAutoFit/>
          </a:bodyPr>
          <a:lstStyle/>
          <a:p>
            <a:pPr algn="ctr"/>
            <a:r>
              <a:rPr lang="en-US" sz="1000" dirty="0" smtClean="0">
                <a:latin typeface="Agilent TT Cond" pitchFamily="34" charset="0"/>
              </a:rPr>
              <a:t>N4835A Slot Interposer</a:t>
            </a:r>
            <a:endParaRPr lang="en-US" sz="1000" dirty="0">
              <a:latin typeface="Agilent TT Cond" pitchFamily="34" charset="0"/>
            </a:endParaRPr>
          </a:p>
        </p:txBody>
      </p:sp>
      <p:pic>
        <p:nvPicPr>
          <p:cNvPr id="48" name="Picture 5" descr="soft touch probe"/>
          <p:cNvPicPr>
            <a:picLocks noChangeAspect="1" noChangeArrowheads="1"/>
          </p:cNvPicPr>
          <p:nvPr/>
        </p:nvPicPr>
        <p:blipFill>
          <a:blip r:embed="rId8" cstate="screen"/>
          <a:srcRect/>
          <a:stretch>
            <a:fillRect/>
          </a:stretch>
        </p:blipFill>
        <p:spPr bwMode="auto">
          <a:xfrm>
            <a:off x="7693769" y="5039389"/>
            <a:ext cx="892175" cy="893762"/>
          </a:xfrm>
          <a:prstGeom prst="rect">
            <a:avLst/>
          </a:prstGeom>
          <a:noFill/>
          <a:ln w="9525">
            <a:noFill/>
            <a:miter lim="800000"/>
            <a:headEnd/>
            <a:tailEnd/>
          </a:ln>
        </p:spPr>
      </p:pic>
      <p:sp>
        <p:nvSpPr>
          <p:cNvPr id="49" name="TextBox 37"/>
          <p:cNvSpPr txBox="1">
            <a:spLocks noChangeArrowheads="1"/>
          </p:cNvSpPr>
          <p:nvPr/>
        </p:nvSpPr>
        <p:spPr bwMode="auto">
          <a:xfrm>
            <a:off x="7684706" y="5024900"/>
            <a:ext cx="923925" cy="261938"/>
          </a:xfrm>
          <a:prstGeom prst="rect">
            <a:avLst/>
          </a:prstGeom>
          <a:solidFill>
            <a:srgbClr val="FFFFFF">
              <a:alpha val="59999"/>
            </a:srgbClr>
          </a:solidFill>
          <a:ln w="9525">
            <a:noFill/>
            <a:miter lim="800000"/>
            <a:headEnd/>
            <a:tailEnd/>
          </a:ln>
        </p:spPr>
        <p:txBody>
          <a:bodyPr>
            <a:spAutoFit/>
          </a:bodyPr>
          <a:lstStyle/>
          <a:p>
            <a:r>
              <a:rPr lang="en-US" sz="1100" b="1" dirty="0">
                <a:latin typeface="Agilent TT Cond" pitchFamily="34" charset="0"/>
              </a:rPr>
              <a:t>Soft Touch</a:t>
            </a:r>
          </a:p>
        </p:txBody>
      </p:sp>
      <p:sp>
        <p:nvSpPr>
          <p:cNvPr id="50" name="TextBox 37"/>
          <p:cNvSpPr txBox="1">
            <a:spLocks noChangeArrowheads="1"/>
          </p:cNvSpPr>
          <p:nvPr/>
        </p:nvSpPr>
        <p:spPr bwMode="auto">
          <a:xfrm>
            <a:off x="5416067" y="5048049"/>
            <a:ext cx="923925" cy="769441"/>
          </a:xfrm>
          <a:prstGeom prst="rect">
            <a:avLst/>
          </a:prstGeom>
          <a:noFill/>
          <a:ln w="9525">
            <a:noFill/>
            <a:miter lim="800000"/>
            <a:headEnd/>
            <a:tailEnd/>
          </a:ln>
        </p:spPr>
        <p:txBody>
          <a:bodyPr>
            <a:spAutoFit/>
          </a:bodyPr>
          <a:lstStyle/>
          <a:p>
            <a:pPr algn="ctr"/>
            <a:r>
              <a:rPr lang="en-US" sz="1100" dirty="0" smtClean="0">
                <a:latin typeface="Agilent TT Cond" pitchFamily="34" charset="0"/>
              </a:rPr>
              <a:t>DDR3 SO-DIMMs still in development</a:t>
            </a:r>
            <a:endParaRPr lang="en-US" sz="1100" dirty="0">
              <a:latin typeface="Agilent TT Cond" pitchFamily="34" charset="0"/>
            </a:endParaRPr>
          </a:p>
        </p:txBody>
      </p:sp>
      <p:sp>
        <p:nvSpPr>
          <p:cNvPr id="84016" name="Explosion 2 40"/>
          <p:cNvSpPr>
            <a:spLocks noChangeArrowheads="1"/>
          </p:cNvSpPr>
          <p:nvPr/>
        </p:nvSpPr>
        <p:spPr bwMode="auto">
          <a:xfrm>
            <a:off x="6156868" y="4959069"/>
            <a:ext cx="855662" cy="350838"/>
          </a:xfrm>
          <a:prstGeom prst="irregularSeal2">
            <a:avLst/>
          </a:prstGeom>
          <a:solidFill>
            <a:srgbClr val="FFFF00"/>
          </a:solidFill>
          <a:ln w="12700" algn="ctr">
            <a:solidFill>
              <a:srgbClr val="FFFF00"/>
            </a:solidFill>
            <a:round/>
            <a:headEnd/>
            <a:tailEnd/>
          </a:ln>
        </p:spPr>
        <p:txBody>
          <a:bodyPr lIns="0" tIns="0" rIns="0" bIns="0"/>
          <a:lstStyle/>
          <a:p>
            <a:r>
              <a:rPr lang="en-US" sz="1000" dirty="0">
                <a:latin typeface="Agilent TT Cond" pitchFamily="34" charset="0"/>
              </a:rPr>
              <a:t>NEW!!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Grp="1" noChangeArrowheads="1"/>
          </p:cNvSpPr>
          <p:nvPr>
            <p:ph type="sldNum" sz="quarter" idx="10"/>
          </p:nvPr>
        </p:nvSpPr>
        <p:spPr>
          <a:ln/>
        </p:spPr>
        <p:txBody>
          <a:bodyPr/>
          <a:lstStyle/>
          <a:p>
            <a:pPr>
              <a:defRPr/>
            </a:pPr>
            <a:r>
              <a:rPr lang="en-US"/>
              <a:t>Page </a:t>
            </a:r>
            <a:fld id="{B3F8DB2D-2BD1-472C-A5D4-E4E8DF9F4ACD}" type="slidenum">
              <a:rPr lang="en-US"/>
              <a:pPr>
                <a:defRPr/>
              </a:pPr>
              <a:t>39</a:t>
            </a:fld>
            <a:endParaRPr lang="en-US"/>
          </a:p>
        </p:txBody>
      </p:sp>
      <p:pic>
        <p:nvPicPr>
          <p:cNvPr id="84993" name="Picture 9"/>
          <p:cNvPicPr>
            <a:picLocks noChangeAspect="1" noChangeArrowheads="1"/>
          </p:cNvPicPr>
          <p:nvPr/>
        </p:nvPicPr>
        <p:blipFill>
          <a:blip r:embed="rId3" cstate="screen"/>
          <a:srcRect/>
          <a:stretch>
            <a:fillRect/>
          </a:stretch>
        </p:blipFill>
        <p:spPr bwMode="auto">
          <a:xfrm>
            <a:off x="6626225" y="4002088"/>
            <a:ext cx="2005013" cy="1425575"/>
          </a:xfrm>
          <a:prstGeom prst="rect">
            <a:avLst/>
          </a:prstGeom>
          <a:noFill/>
          <a:ln w="25400">
            <a:solidFill>
              <a:schemeClr val="tx1"/>
            </a:solidFill>
            <a:miter lim="800000"/>
            <a:headEnd/>
            <a:tailEnd/>
          </a:ln>
        </p:spPr>
      </p:pic>
      <p:sp>
        <p:nvSpPr>
          <p:cNvPr id="84994" name="Rectangle 2"/>
          <p:cNvSpPr>
            <a:spLocks noGrp="1" noChangeArrowheads="1"/>
          </p:cNvSpPr>
          <p:nvPr>
            <p:ph type="title"/>
          </p:nvPr>
        </p:nvSpPr>
        <p:spPr>
          <a:xfrm>
            <a:off x="146756" y="0"/>
            <a:ext cx="6096000" cy="609600"/>
          </a:xfrm>
        </p:spPr>
        <p:txBody>
          <a:bodyPr>
            <a:normAutofit/>
          </a:bodyPr>
          <a:lstStyle/>
          <a:p>
            <a:r>
              <a:rPr lang="en-US" dirty="0" smtClean="0"/>
              <a:t>DDR Scope Solutions</a:t>
            </a:r>
          </a:p>
        </p:txBody>
      </p:sp>
      <p:pic>
        <p:nvPicPr>
          <p:cNvPr id="84995" name="Picture 5"/>
          <p:cNvPicPr>
            <a:picLocks noChangeAspect="1" noChangeArrowheads="1"/>
          </p:cNvPicPr>
          <p:nvPr/>
        </p:nvPicPr>
        <p:blipFill>
          <a:blip r:embed="rId4" cstate="screen"/>
          <a:srcRect/>
          <a:stretch>
            <a:fillRect/>
          </a:stretch>
        </p:blipFill>
        <p:spPr bwMode="auto">
          <a:xfrm>
            <a:off x="4367213" y="406400"/>
            <a:ext cx="2312987" cy="2228850"/>
          </a:xfrm>
          <a:prstGeom prst="rect">
            <a:avLst/>
          </a:prstGeom>
          <a:noFill/>
          <a:ln w="25400">
            <a:solidFill>
              <a:schemeClr val="tx1"/>
            </a:solidFill>
            <a:miter lim="800000"/>
            <a:headEnd type="none" w="sm" len="sm"/>
            <a:tailEnd type="none" w="sm" len="sm"/>
          </a:ln>
        </p:spPr>
      </p:pic>
      <p:pic>
        <p:nvPicPr>
          <p:cNvPr id="84996" name="Picture 6" descr="Screenshot_A"/>
          <p:cNvPicPr>
            <a:picLocks noChangeAspect="1" noChangeArrowheads="1"/>
          </p:cNvPicPr>
          <p:nvPr/>
        </p:nvPicPr>
        <p:blipFill>
          <a:blip r:embed="rId5" cstate="screen"/>
          <a:srcRect/>
          <a:stretch>
            <a:fillRect/>
          </a:stretch>
        </p:blipFill>
        <p:spPr bwMode="auto">
          <a:xfrm>
            <a:off x="7680325" y="5084763"/>
            <a:ext cx="1173163" cy="1276350"/>
          </a:xfrm>
          <a:prstGeom prst="rect">
            <a:avLst/>
          </a:prstGeom>
          <a:noFill/>
          <a:ln w="25400">
            <a:solidFill>
              <a:schemeClr val="tx1"/>
            </a:solidFill>
            <a:miter lim="800000"/>
            <a:headEnd/>
            <a:tailEnd/>
          </a:ln>
        </p:spPr>
      </p:pic>
      <p:pic>
        <p:nvPicPr>
          <p:cNvPr id="84997" name="Picture 7"/>
          <p:cNvPicPr>
            <a:picLocks noChangeAspect="1" noChangeArrowheads="1"/>
          </p:cNvPicPr>
          <p:nvPr/>
        </p:nvPicPr>
        <p:blipFill>
          <a:blip r:embed="rId6" cstate="screen"/>
          <a:srcRect/>
          <a:stretch>
            <a:fillRect/>
          </a:stretch>
        </p:blipFill>
        <p:spPr bwMode="auto">
          <a:xfrm>
            <a:off x="2868613" y="4110038"/>
            <a:ext cx="2965450" cy="2222500"/>
          </a:xfrm>
          <a:prstGeom prst="rect">
            <a:avLst/>
          </a:prstGeom>
          <a:noFill/>
          <a:ln w="25400">
            <a:solidFill>
              <a:schemeClr val="tx1"/>
            </a:solidFill>
            <a:miter lim="800000"/>
            <a:headEnd/>
            <a:tailEnd/>
          </a:ln>
        </p:spPr>
      </p:pic>
      <p:pic>
        <p:nvPicPr>
          <p:cNvPr id="84998" name="Picture 8"/>
          <p:cNvPicPr>
            <a:picLocks noChangeAspect="1" noChangeArrowheads="1"/>
          </p:cNvPicPr>
          <p:nvPr/>
        </p:nvPicPr>
        <p:blipFill>
          <a:blip r:embed="rId7" cstate="screen"/>
          <a:srcRect/>
          <a:stretch>
            <a:fillRect/>
          </a:stretch>
        </p:blipFill>
        <p:spPr bwMode="auto">
          <a:xfrm>
            <a:off x="274638" y="1319213"/>
            <a:ext cx="3708400" cy="2463800"/>
          </a:xfrm>
          <a:prstGeom prst="rect">
            <a:avLst/>
          </a:prstGeom>
          <a:noFill/>
          <a:ln w="25400" algn="ctr">
            <a:solidFill>
              <a:schemeClr val="tx1"/>
            </a:solidFill>
            <a:miter lim="800000"/>
            <a:headEnd type="none" w="sm" len="sm"/>
            <a:tailEnd type="none" w="sm" len="sm"/>
          </a:ln>
        </p:spPr>
      </p:pic>
      <p:sp>
        <p:nvSpPr>
          <p:cNvPr id="84999" name="Text Box 10"/>
          <p:cNvSpPr txBox="1">
            <a:spLocks noChangeArrowheads="1"/>
          </p:cNvSpPr>
          <p:nvPr/>
        </p:nvSpPr>
        <p:spPr bwMode="auto">
          <a:xfrm>
            <a:off x="276225" y="665163"/>
            <a:ext cx="3725863" cy="609600"/>
          </a:xfrm>
          <a:prstGeom prst="rect">
            <a:avLst/>
          </a:prstGeom>
          <a:noFill/>
          <a:ln w="12700">
            <a:noFill/>
            <a:miter lim="800000"/>
            <a:headEnd/>
            <a:tailEnd/>
          </a:ln>
        </p:spPr>
        <p:txBody>
          <a:bodyPr lIns="0" tIns="0" rIns="0" bIns="0">
            <a:spAutoFit/>
          </a:bodyPr>
          <a:lstStyle/>
          <a:p>
            <a:pPr>
              <a:spcBef>
                <a:spcPct val="50000"/>
              </a:spcBef>
            </a:pPr>
            <a:r>
              <a:rPr lang="en-US" sz="2000" dirty="0">
                <a:latin typeface="Agilent TT Cond" pitchFamily="34" charset="0"/>
              </a:rPr>
              <a:t>Infiniium 8000 and 90000 Series Oscilloscopes</a:t>
            </a:r>
          </a:p>
        </p:txBody>
      </p:sp>
      <p:sp>
        <p:nvSpPr>
          <p:cNvPr id="85000" name="Text Box 11"/>
          <p:cNvSpPr txBox="1">
            <a:spLocks noChangeArrowheads="1"/>
          </p:cNvSpPr>
          <p:nvPr/>
        </p:nvSpPr>
        <p:spPr bwMode="auto">
          <a:xfrm>
            <a:off x="127000" y="4040188"/>
            <a:ext cx="2646363" cy="914400"/>
          </a:xfrm>
          <a:prstGeom prst="rect">
            <a:avLst/>
          </a:prstGeom>
          <a:noFill/>
          <a:ln w="12700">
            <a:noFill/>
            <a:miter lim="800000"/>
            <a:headEnd/>
            <a:tailEnd/>
          </a:ln>
        </p:spPr>
        <p:txBody>
          <a:bodyPr lIns="0" tIns="0" rIns="0" bIns="0">
            <a:spAutoFit/>
          </a:bodyPr>
          <a:lstStyle/>
          <a:p>
            <a:pPr algn="r">
              <a:spcBef>
                <a:spcPct val="50000"/>
              </a:spcBef>
            </a:pPr>
            <a:r>
              <a:rPr lang="en-US" sz="2000" dirty="0">
                <a:latin typeface="Agilent TT Cond" pitchFamily="34" charset="0"/>
              </a:rPr>
              <a:t>N5414A InfiniiScan for Easy Read/Write Separation</a:t>
            </a:r>
          </a:p>
        </p:txBody>
      </p:sp>
      <p:sp>
        <p:nvSpPr>
          <p:cNvPr id="85001" name="Text Box 12"/>
          <p:cNvSpPr txBox="1">
            <a:spLocks noChangeArrowheads="1"/>
          </p:cNvSpPr>
          <p:nvPr/>
        </p:nvSpPr>
        <p:spPr bwMode="auto">
          <a:xfrm>
            <a:off x="6867525" y="412750"/>
            <a:ext cx="2276475" cy="609600"/>
          </a:xfrm>
          <a:prstGeom prst="rect">
            <a:avLst/>
          </a:prstGeom>
          <a:noFill/>
          <a:ln w="12700">
            <a:noFill/>
            <a:miter lim="800000"/>
            <a:headEnd/>
            <a:tailEnd/>
          </a:ln>
        </p:spPr>
        <p:txBody>
          <a:bodyPr lIns="0" tIns="0" rIns="0" bIns="0">
            <a:spAutoFit/>
          </a:bodyPr>
          <a:lstStyle/>
          <a:p>
            <a:pPr>
              <a:spcBef>
                <a:spcPct val="50000"/>
              </a:spcBef>
            </a:pPr>
            <a:r>
              <a:rPr lang="en-US" sz="2000">
                <a:latin typeface="Agilent TT Cond" pitchFamily="34" charset="0"/>
              </a:rPr>
              <a:t>InfiniiMax Probing Solutions</a:t>
            </a:r>
          </a:p>
        </p:txBody>
      </p:sp>
      <p:sp>
        <p:nvSpPr>
          <p:cNvPr id="85002" name="Text Box 13"/>
          <p:cNvSpPr txBox="1">
            <a:spLocks noChangeArrowheads="1"/>
          </p:cNvSpPr>
          <p:nvPr/>
        </p:nvSpPr>
        <p:spPr bwMode="auto">
          <a:xfrm>
            <a:off x="6496050" y="2990850"/>
            <a:ext cx="2276475" cy="923330"/>
          </a:xfrm>
          <a:prstGeom prst="rect">
            <a:avLst/>
          </a:prstGeom>
          <a:noFill/>
          <a:ln w="12700">
            <a:noFill/>
            <a:miter lim="800000"/>
            <a:headEnd/>
            <a:tailEnd/>
          </a:ln>
        </p:spPr>
        <p:txBody>
          <a:bodyPr lIns="0" tIns="0" rIns="0" bIns="0">
            <a:spAutoFit/>
          </a:bodyPr>
          <a:lstStyle/>
          <a:p>
            <a:pPr algn="ctr">
              <a:spcBef>
                <a:spcPct val="50000"/>
              </a:spcBef>
            </a:pPr>
            <a:r>
              <a:rPr lang="en-US" sz="2000" dirty="0">
                <a:latin typeface="Agilent TT Cond" pitchFamily="34" charset="0"/>
              </a:rPr>
              <a:t>W2630A Series DDR2 </a:t>
            </a:r>
            <a:r>
              <a:rPr lang="en-US" sz="2000" dirty="0" smtClean="0">
                <a:latin typeface="Agilent TT Cond" pitchFamily="34" charset="0"/>
              </a:rPr>
              <a:t>and W363XA </a:t>
            </a:r>
            <a:r>
              <a:rPr lang="en-US" sz="2000" dirty="0">
                <a:latin typeface="Agilent TT Cond" pitchFamily="34" charset="0"/>
              </a:rPr>
              <a:t>DDR3 BGA Probes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ounded Rectangle 126"/>
          <p:cNvSpPr/>
          <p:nvPr/>
        </p:nvSpPr>
        <p:spPr bwMode="auto">
          <a:xfrm>
            <a:off x="5523469" y="4930347"/>
            <a:ext cx="3311611" cy="1272746"/>
          </a:xfrm>
          <a:prstGeom prst="roundRect">
            <a:avLst/>
          </a:prstGeom>
          <a:solidFill>
            <a:srgbClr val="99FF99">
              <a:alpha val="39000"/>
            </a:srgbClr>
          </a:solidFill>
          <a:ln w="12700" cap="flat" cmpd="sng" algn="ctr">
            <a:solidFill>
              <a:srgbClr val="66FF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Receivers</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4</a:t>
            </a:fld>
            <a:endParaRPr lang="en-US"/>
          </a:p>
        </p:txBody>
      </p:sp>
      <p:sp>
        <p:nvSpPr>
          <p:cNvPr id="126" name="Rounded Rectangle 125"/>
          <p:cNvSpPr/>
          <p:nvPr/>
        </p:nvSpPr>
        <p:spPr bwMode="auto">
          <a:xfrm>
            <a:off x="4028303" y="3571101"/>
            <a:ext cx="4794421" cy="1286939"/>
          </a:xfrm>
          <a:prstGeom prst="roundRect">
            <a:avLst/>
          </a:prstGeom>
          <a:solidFill>
            <a:srgbClr val="99FF99">
              <a:alpha val="38824"/>
            </a:srgbClr>
          </a:solidFill>
          <a:ln w="12700" cap="flat" cmpd="sng" algn="ctr">
            <a:solidFill>
              <a:srgbClr val="66FF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5" name="Rounded Rectangle 124"/>
          <p:cNvSpPr/>
          <p:nvPr/>
        </p:nvSpPr>
        <p:spPr bwMode="auto">
          <a:xfrm>
            <a:off x="3267856" y="2285999"/>
            <a:ext cx="5587362" cy="1280423"/>
          </a:xfrm>
          <a:prstGeom prst="roundRect">
            <a:avLst/>
          </a:prstGeom>
          <a:solidFill>
            <a:srgbClr val="99FF99">
              <a:alpha val="39000"/>
            </a:srgbClr>
          </a:solidFill>
          <a:ln w="12700" cap="flat" cmpd="sng" algn="ctr">
            <a:solidFill>
              <a:srgbClr val="66FF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4" name="Rounded Rectangle 123"/>
          <p:cNvSpPr/>
          <p:nvPr/>
        </p:nvSpPr>
        <p:spPr bwMode="auto">
          <a:xfrm>
            <a:off x="914400" y="914400"/>
            <a:ext cx="7925584" cy="1324076"/>
          </a:xfrm>
          <a:prstGeom prst="roundRect">
            <a:avLst/>
          </a:prstGeom>
          <a:solidFill>
            <a:srgbClr val="99FF99">
              <a:alpha val="39000"/>
            </a:srgbClr>
          </a:solidFill>
          <a:ln w="12700" cap="flat" cmpd="sng" algn="ctr">
            <a:solidFill>
              <a:srgbClr val="66FF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7" name="Group 6"/>
          <p:cNvGrpSpPr/>
          <p:nvPr/>
        </p:nvGrpSpPr>
        <p:grpSpPr>
          <a:xfrm>
            <a:off x="997279" y="1050324"/>
            <a:ext cx="407185" cy="534132"/>
            <a:chOff x="877330" y="4622222"/>
            <a:chExt cx="1132445" cy="1488194"/>
          </a:xfrm>
        </p:grpSpPr>
        <p:sp>
          <p:nvSpPr>
            <p:cNvPr id="8" name="Isosceles Triangle 7"/>
            <p:cNvSpPr/>
            <p:nvPr/>
          </p:nvSpPr>
          <p:spPr bwMode="auto">
            <a:xfrm flipV="1">
              <a:off x="877330" y="4646141"/>
              <a:ext cx="790832" cy="741405"/>
            </a:xfrm>
            <a:prstGeom prst="triangle">
              <a:avLst/>
            </a:prstGeom>
            <a:noFill/>
            <a:ln w="222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9" name="Straight Connector 8"/>
            <p:cNvCxnSpPr/>
            <p:nvPr/>
          </p:nvCxnSpPr>
          <p:spPr bwMode="auto">
            <a:xfrm rot="5400000" flipH="1">
              <a:off x="889686" y="4992131"/>
              <a:ext cx="741405"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5400000" flipH="1" flipV="1">
              <a:off x="1642173" y="5742815"/>
              <a:ext cx="4891" cy="73031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 name="Straight Connector 10"/>
            <p:cNvCxnSpPr>
              <a:stCxn id="8" idx="0"/>
            </p:cNvCxnSpPr>
            <p:nvPr/>
          </p:nvCxnSpPr>
          <p:spPr bwMode="auto">
            <a:xfrm rot="16200000" flipH="1">
              <a:off x="917940" y="5742352"/>
              <a:ext cx="713217" cy="3604"/>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pic>
        <p:nvPicPr>
          <p:cNvPr id="1027"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095492" y="1301396"/>
            <a:ext cx="617249" cy="552502"/>
          </a:xfrm>
          <a:prstGeom prst="rect">
            <a:avLst/>
          </a:prstGeom>
          <a:noFill/>
          <a:ln w="9525">
            <a:noFill/>
            <a:miter lim="800000"/>
            <a:headEnd/>
            <a:tailEnd/>
          </a:ln>
          <a:effectLst/>
        </p:spPr>
      </p:pic>
      <p:grpSp>
        <p:nvGrpSpPr>
          <p:cNvPr id="133" name="Group 132"/>
          <p:cNvGrpSpPr/>
          <p:nvPr/>
        </p:nvGrpSpPr>
        <p:grpSpPr>
          <a:xfrm>
            <a:off x="1416847" y="1191794"/>
            <a:ext cx="845367" cy="671395"/>
            <a:chOff x="1416847" y="1191794"/>
            <a:chExt cx="845367" cy="671395"/>
          </a:xfrm>
        </p:grpSpPr>
        <p:sp>
          <p:nvSpPr>
            <p:cNvPr id="6" name="Rectangle 5"/>
            <p:cNvSpPr/>
            <p:nvPr/>
          </p:nvSpPr>
          <p:spPr bwMode="auto">
            <a:xfrm>
              <a:off x="1429850" y="1191794"/>
              <a:ext cx="832364" cy="67139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1416847" y="1314278"/>
              <a:ext cx="821828" cy="486906"/>
            </a:xfrm>
            <a:prstGeom prst="rect">
              <a:avLst/>
            </a:prstGeom>
            <a:noFill/>
          </p:spPr>
          <p:txBody>
            <a:bodyPr wrap="square" rtlCol="0">
              <a:spAutoFit/>
            </a:bodyPr>
            <a:lstStyle/>
            <a:p>
              <a:pPr algn="ctr"/>
              <a:r>
                <a:rPr lang="en-US" sz="1400" b="1" dirty="0" smtClean="0">
                  <a:latin typeface="Agilent TT Cond" pitchFamily="34" charset="0"/>
                </a:rPr>
                <a:t>RF Tx/Rx</a:t>
              </a:r>
              <a:endParaRPr lang="en-US" sz="1400" b="1" dirty="0">
                <a:latin typeface="Agilent TT Cond" pitchFamily="34" charset="0"/>
              </a:endParaRPr>
            </a:p>
          </p:txBody>
        </p:sp>
      </p:grpSp>
      <p:grpSp>
        <p:nvGrpSpPr>
          <p:cNvPr id="40" name="Group 39"/>
          <p:cNvGrpSpPr/>
          <p:nvPr/>
        </p:nvGrpSpPr>
        <p:grpSpPr>
          <a:xfrm>
            <a:off x="2605812" y="1213217"/>
            <a:ext cx="892071" cy="671395"/>
            <a:chOff x="2522150" y="1819188"/>
            <a:chExt cx="1046207" cy="914400"/>
          </a:xfrm>
        </p:grpSpPr>
        <p:sp>
          <p:nvSpPr>
            <p:cNvPr id="29" name="Rectangle 28"/>
            <p:cNvSpPr/>
            <p:nvPr/>
          </p:nvSpPr>
          <p:spPr bwMode="auto">
            <a:xfrm>
              <a:off x="2522152" y="1819188"/>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2522150" y="1942757"/>
              <a:ext cx="1046207" cy="585121"/>
            </a:xfrm>
            <a:prstGeom prst="rect">
              <a:avLst/>
            </a:prstGeom>
            <a:noFill/>
          </p:spPr>
          <p:txBody>
            <a:bodyPr wrap="square" rtlCol="0">
              <a:spAutoFit/>
            </a:bodyPr>
            <a:lstStyle/>
            <a:p>
              <a:pPr algn="ctr"/>
              <a:r>
                <a:rPr lang="en-US" sz="1200" b="1" dirty="0" smtClean="0">
                  <a:latin typeface="Agilent TT Cond" pitchFamily="34" charset="0"/>
                </a:rPr>
                <a:t>1</a:t>
              </a:r>
              <a:r>
                <a:rPr lang="en-US" sz="1200" b="1" baseline="30000" dirty="0" smtClean="0">
                  <a:latin typeface="Agilent TT Cond" pitchFamily="34" charset="0"/>
                </a:rPr>
                <a:t>st</a:t>
              </a:r>
              <a:r>
                <a:rPr lang="en-US" sz="1200" b="1" dirty="0" smtClean="0">
                  <a:latin typeface="Agilent TT Cond" pitchFamily="34" charset="0"/>
                </a:rPr>
                <a:t> Down Conversion</a:t>
              </a:r>
              <a:endParaRPr lang="en-US" sz="1200" b="1" dirty="0">
                <a:latin typeface="Agilent TT Cond" pitchFamily="34" charset="0"/>
              </a:endParaRPr>
            </a:p>
          </p:txBody>
        </p:sp>
      </p:grpSp>
      <p:grpSp>
        <p:nvGrpSpPr>
          <p:cNvPr id="39" name="Group 38"/>
          <p:cNvGrpSpPr/>
          <p:nvPr/>
        </p:nvGrpSpPr>
        <p:grpSpPr>
          <a:xfrm>
            <a:off x="3827142" y="1207672"/>
            <a:ext cx="955870" cy="671395"/>
            <a:chOff x="3421107" y="1798937"/>
            <a:chExt cx="1121029" cy="914400"/>
          </a:xfrm>
        </p:grpSpPr>
        <p:sp>
          <p:nvSpPr>
            <p:cNvPr id="30" name="Rectangle 29"/>
            <p:cNvSpPr/>
            <p:nvPr/>
          </p:nvSpPr>
          <p:spPr bwMode="auto">
            <a:xfrm>
              <a:off x="3421107" y="1798937"/>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3578309" y="2066667"/>
              <a:ext cx="963827" cy="390081"/>
            </a:xfrm>
            <a:prstGeom prst="rect">
              <a:avLst/>
            </a:prstGeom>
            <a:noFill/>
          </p:spPr>
          <p:txBody>
            <a:bodyPr wrap="square" rtlCol="0">
              <a:spAutoFit/>
            </a:bodyPr>
            <a:lstStyle/>
            <a:p>
              <a:r>
                <a:rPr lang="en-US" sz="1400" b="1" dirty="0" smtClean="0">
                  <a:latin typeface="Agilent TT Cond" pitchFamily="34" charset="0"/>
                </a:rPr>
                <a:t>1</a:t>
              </a:r>
              <a:r>
                <a:rPr lang="en-US" sz="1400" b="1" baseline="30000" dirty="0" smtClean="0">
                  <a:latin typeface="Agilent TT Cond" pitchFamily="34" charset="0"/>
                </a:rPr>
                <a:t>st</a:t>
              </a:r>
              <a:r>
                <a:rPr lang="en-US" sz="1400" b="1" dirty="0" smtClean="0">
                  <a:latin typeface="Agilent TT Cond" pitchFamily="34" charset="0"/>
                </a:rPr>
                <a:t> IF</a:t>
              </a:r>
              <a:endParaRPr lang="en-US" sz="1400" b="1" dirty="0">
                <a:latin typeface="Agilent TT Cond" pitchFamily="34" charset="0"/>
              </a:endParaRPr>
            </a:p>
          </p:txBody>
        </p:sp>
      </p:grpSp>
      <p:grpSp>
        <p:nvGrpSpPr>
          <p:cNvPr id="38" name="Group 37"/>
          <p:cNvGrpSpPr/>
          <p:nvPr/>
        </p:nvGrpSpPr>
        <p:grpSpPr>
          <a:xfrm>
            <a:off x="7899842" y="1216997"/>
            <a:ext cx="995718" cy="671395"/>
            <a:chOff x="5656307" y="1798937"/>
            <a:chExt cx="1167762" cy="914400"/>
          </a:xfrm>
        </p:grpSpPr>
        <p:sp>
          <p:nvSpPr>
            <p:cNvPr id="34" name="Rectangle 33"/>
            <p:cNvSpPr/>
            <p:nvPr/>
          </p:nvSpPr>
          <p:spPr bwMode="auto">
            <a:xfrm>
              <a:off x="5656307" y="1798937"/>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5677978" y="1931639"/>
              <a:ext cx="1146091" cy="585121"/>
            </a:xfrm>
            <a:prstGeom prst="rect">
              <a:avLst/>
            </a:prstGeom>
            <a:noFill/>
          </p:spPr>
          <p:txBody>
            <a:bodyPr wrap="square" rtlCol="0">
              <a:spAutoFit/>
            </a:bodyPr>
            <a:lstStyle/>
            <a:p>
              <a:r>
                <a:rPr lang="en-US" sz="1200" b="1" dirty="0" smtClean="0">
                  <a:latin typeface="Agilent TT Cond" pitchFamily="34" charset="0"/>
                </a:rPr>
                <a:t>Baseband Processing</a:t>
              </a:r>
              <a:endParaRPr lang="en-US" sz="1200" b="1" dirty="0">
                <a:latin typeface="Agilent TT Cond" pitchFamily="34" charset="0"/>
              </a:endParaRPr>
            </a:p>
          </p:txBody>
        </p:sp>
      </p:grpSp>
      <p:sp>
        <p:nvSpPr>
          <p:cNvPr id="41" name="Right Arrow 40"/>
          <p:cNvSpPr/>
          <p:nvPr/>
        </p:nvSpPr>
        <p:spPr bwMode="auto">
          <a:xfrm>
            <a:off x="3433202" y="1397448"/>
            <a:ext cx="292381" cy="326372"/>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63" name="Group 62"/>
          <p:cNvGrpSpPr/>
          <p:nvPr/>
        </p:nvGrpSpPr>
        <p:grpSpPr>
          <a:xfrm>
            <a:off x="4966518" y="1222542"/>
            <a:ext cx="892071" cy="671395"/>
            <a:chOff x="2522150" y="1819188"/>
            <a:chExt cx="1046207" cy="914400"/>
          </a:xfrm>
        </p:grpSpPr>
        <p:sp>
          <p:nvSpPr>
            <p:cNvPr id="64" name="Rectangle 63"/>
            <p:cNvSpPr/>
            <p:nvPr/>
          </p:nvSpPr>
          <p:spPr bwMode="auto">
            <a:xfrm>
              <a:off x="2522152" y="1819188"/>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5" name="TextBox 64"/>
            <p:cNvSpPr txBox="1"/>
            <p:nvPr/>
          </p:nvSpPr>
          <p:spPr>
            <a:xfrm>
              <a:off x="2522150" y="1942757"/>
              <a:ext cx="1046207" cy="585121"/>
            </a:xfrm>
            <a:prstGeom prst="rect">
              <a:avLst/>
            </a:prstGeom>
            <a:noFill/>
          </p:spPr>
          <p:txBody>
            <a:bodyPr wrap="square" rtlCol="0">
              <a:spAutoFit/>
            </a:bodyPr>
            <a:lstStyle/>
            <a:p>
              <a:pPr algn="ctr"/>
              <a:r>
                <a:rPr lang="en-US" sz="1200" b="1" dirty="0" smtClean="0">
                  <a:latin typeface="Agilent TT Cond" pitchFamily="34" charset="0"/>
                </a:rPr>
                <a:t>2nd Down Conversion</a:t>
              </a:r>
              <a:endParaRPr lang="en-US" sz="1200" b="1" dirty="0">
                <a:latin typeface="Agilent TT Cond" pitchFamily="34" charset="0"/>
              </a:endParaRPr>
            </a:p>
          </p:txBody>
        </p:sp>
      </p:grpSp>
      <p:grpSp>
        <p:nvGrpSpPr>
          <p:cNvPr id="66" name="Group 65"/>
          <p:cNvGrpSpPr/>
          <p:nvPr/>
        </p:nvGrpSpPr>
        <p:grpSpPr>
          <a:xfrm>
            <a:off x="6122875" y="1226322"/>
            <a:ext cx="955870" cy="671395"/>
            <a:chOff x="3421107" y="1798937"/>
            <a:chExt cx="1121029" cy="914400"/>
          </a:xfrm>
        </p:grpSpPr>
        <p:sp>
          <p:nvSpPr>
            <p:cNvPr id="67" name="Rectangle 66"/>
            <p:cNvSpPr/>
            <p:nvPr/>
          </p:nvSpPr>
          <p:spPr bwMode="auto">
            <a:xfrm>
              <a:off x="3421107" y="1798937"/>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8" name="TextBox 67"/>
            <p:cNvSpPr txBox="1"/>
            <p:nvPr/>
          </p:nvSpPr>
          <p:spPr>
            <a:xfrm>
              <a:off x="3578309" y="2066667"/>
              <a:ext cx="963827" cy="390081"/>
            </a:xfrm>
            <a:prstGeom prst="rect">
              <a:avLst/>
            </a:prstGeom>
            <a:noFill/>
          </p:spPr>
          <p:txBody>
            <a:bodyPr wrap="square" rtlCol="0">
              <a:spAutoFit/>
            </a:bodyPr>
            <a:lstStyle/>
            <a:p>
              <a:r>
                <a:rPr lang="en-US" sz="1400" b="1" dirty="0" smtClean="0">
                  <a:latin typeface="Agilent TT Cond" pitchFamily="34" charset="0"/>
                </a:rPr>
                <a:t>2nd IF</a:t>
              </a:r>
              <a:endParaRPr lang="en-US" sz="1400" b="1" dirty="0">
                <a:latin typeface="Agilent TT Cond" pitchFamily="34" charset="0"/>
              </a:endParaRPr>
            </a:p>
          </p:txBody>
        </p:sp>
      </p:grpSp>
      <p:sp>
        <p:nvSpPr>
          <p:cNvPr id="71" name="Right Arrow 70"/>
          <p:cNvSpPr/>
          <p:nvPr/>
        </p:nvSpPr>
        <p:spPr bwMode="auto">
          <a:xfrm>
            <a:off x="2306993" y="1369473"/>
            <a:ext cx="292381" cy="326372"/>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2" name="Right Arrow 71"/>
          <p:cNvSpPr/>
          <p:nvPr/>
        </p:nvSpPr>
        <p:spPr bwMode="auto">
          <a:xfrm>
            <a:off x="4678529" y="1388123"/>
            <a:ext cx="292381" cy="326372"/>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3" name="Right Arrow 72"/>
          <p:cNvSpPr/>
          <p:nvPr/>
        </p:nvSpPr>
        <p:spPr bwMode="auto">
          <a:xfrm>
            <a:off x="5815566" y="1397448"/>
            <a:ext cx="292381" cy="326372"/>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44" name="Group 6"/>
          <p:cNvGrpSpPr/>
          <p:nvPr/>
        </p:nvGrpSpPr>
        <p:grpSpPr>
          <a:xfrm>
            <a:off x="3403435" y="2372498"/>
            <a:ext cx="407987" cy="489914"/>
            <a:chOff x="877330" y="4622222"/>
            <a:chExt cx="1132445" cy="1488194"/>
          </a:xfrm>
        </p:grpSpPr>
        <p:sp>
          <p:nvSpPr>
            <p:cNvPr id="59" name="Isosceles Triangle 7"/>
            <p:cNvSpPr/>
            <p:nvPr/>
          </p:nvSpPr>
          <p:spPr bwMode="auto">
            <a:xfrm flipV="1">
              <a:off x="877330" y="4646141"/>
              <a:ext cx="790832" cy="741405"/>
            </a:xfrm>
            <a:prstGeom prst="triangle">
              <a:avLst/>
            </a:prstGeom>
            <a:noFill/>
            <a:ln w="222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60" name="Straight Connector 8"/>
            <p:cNvCxnSpPr/>
            <p:nvPr/>
          </p:nvCxnSpPr>
          <p:spPr bwMode="auto">
            <a:xfrm rot="5400000" flipH="1">
              <a:off x="889686" y="4992131"/>
              <a:ext cx="741405"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rot="5400000" flipH="1" flipV="1">
              <a:off x="1642173" y="5742815"/>
              <a:ext cx="4891" cy="73031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rot="16200000" flipH="1">
              <a:off x="917940" y="5742352"/>
              <a:ext cx="713217" cy="3604"/>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pic>
        <p:nvPicPr>
          <p:cNvPr id="45"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090063" y="2546453"/>
            <a:ext cx="618467" cy="535631"/>
          </a:xfrm>
          <a:prstGeom prst="rect">
            <a:avLst/>
          </a:prstGeom>
          <a:noFill/>
          <a:ln w="9525">
            <a:noFill/>
            <a:miter lim="800000"/>
            <a:headEnd/>
            <a:tailEnd/>
          </a:ln>
          <a:effectLst/>
        </p:spPr>
      </p:pic>
      <p:sp>
        <p:nvSpPr>
          <p:cNvPr id="46" name="Rectangle 45"/>
          <p:cNvSpPr/>
          <p:nvPr/>
        </p:nvSpPr>
        <p:spPr bwMode="auto">
          <a:xfrm>
            <a:off x="3815159" y="2481739"/>
            <a:ext cx="834006" cy="650894"/>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7" name="TextBox 46"/>
          <p:cNvSpPr txBox="1"/>
          <p:nvPr/>
        </p:nvSpPr>
        <p:spPr>
          <a:xfrm>
            <a:off x="3805339" y="2559658"/>
            <a:ext cx="823449" cy="486906"/>
          </a:xfrm>
          <a:prstGeom prst="rect">
            <a:avLst/>
          </a:prstGeom>
          <a:noFill/>
        </p:spPr>
        <p:txBody>
          <a:bodyPr wrap="square" rtlCol="0">
            <a:spAutoFit/>
          </a:bodyPr>
          <a:lstStyle/>
          <a:p>
            <a:pPr algn="ctr"/>
            <a:r>
              <a:rPr lang="en-US" sz="1400" b="1" dirty="0" smtClean="0">
                <a:latin typeface="Agilent TT Cond" pitchFamily="34" charset="0"/>
              </a:rPr>
              <a:t>RF Tx/Rx</a:t>
            </a:r>
            <a:endParaRPr lang="en-US" sz="1400" b="1" dirty="0">
              <a:latin typeface="Agilent TT Cond" pitchFamily="34" charset="0"/>
            </a:endParaRPr>
          </a:p>
        </p:txBody>
      </p:sp>
      <p:grpSp>
        <p:nvGrpSpPr>
          <p:cNvPr id="48" name="Group 39"/>
          <p:cNvGrpSpPr/>
          <p:nvPr/>
        </p:nvGrpSpPr>
        <p:grpSpPr>
          <a:xfrm>
            <a:off x="4971740" y="2484427"/>
            <a:ext cx="893831" cy="650894"/>
            <a:chOff x="2522150" y="1819188"/>
            <a:chExt cx="1046207" cy="914400"/>
          </a:xfrm>
        </p:grpSpPr>
        <p:sp>
          <p:nvSpPr>
            <p:cNvPr id="57" name="Rectangle 56"/>
            <p:cNvSpPr/>
            <p:nvPr/>
          </p:nvSpPr>
          <p:spPr bwMode="auto">
            <a:xfrm>
              <a:off x="2522152" y="1819188"/>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8" name="TextBox 57"/>
            <p:cNvSpPr txBox="1"/>
            <p:nvPr/>
          </p:nvSpPr>
          <p:spPr>
            <a:xfrm>
              <a:off x="2522150" y="1942757"/>
              <a:ext cx="1046207" cy="603550"/>
            </a:xfrm>
            <a:prstGeom prst="rect">
              <a:avLst/>
            </a:prstGeom>
            <a:noFill/>
          </p:spPr>
          <p:txBody>
            <a:bodyPr wrap="square" rtlCol="0">
              <a:spAutoFit/>
            </a:bodyPr>
            <a:lstStyle/>
            <a:p>
              <a:pPr algn="ctr"/>
              <a:r>
                <a:rPr lang="en-US" sz="1200" b="1" dirty="0" smtClean="0">
                  <a:latin typeface="Agilent TT Cond" pitchFamily="34" charset="0"/>
                </a:rPr>
                <a:t>Down Converter</a:t>
              </a:r>
              <a:endParaRPr lang="en-US" sz="1200" b="1" dirty="0">
                <a:latin typeface="Agilent TT Cond" pitchFamily="34" charset="0"/>
              </a:endParaRPr>
            </a:p>
          </p:txBody>
        </p:sp>
      </p:grpSp>
      <p:grpSp>
        <p:nvGrpSpPr>
          <p:cNvPr id="49" name="Group 38"/>
          <p:cNvGrpSpPr/>
          <p:nvPr/>
        </p:nvGrpSpPr>
        <p:grpSpPr>
          <a:xfrm>
            <a:off x="6141228" y="2488092"/>
            <a:ext cx="957755" cy="650894"/>
            <a:chOff x="3421107" y="1798937"/>
            <a:chExt cx="1121029" cy="914400"/>
          </a:xfrm>
        </p:grpSpPr>
        <p:sp>
          <p:nvSpPr>
            <p:cNvPr id="55" name="Rectangle 54"/>
            <p:cNvSpPr/>
            <p:nvPr/>
          </p:nvSpPr>
          <p:spPr bwMode="auto">
            <a:xfrm>
              <a:off x="3421107" y="1798937"/>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6" name="TextBox 55"/>
            <p:cNvSpPr txBox="1"/>
            <p:nvPr/>
          </p:nvSpPr>
          <p:spPr>
            <a:xfrm>
              <a:off x="3578309" y="2066667"/>
              <a:ext cx="963827" cy="432377"/>
            </a:xfrm>
            <a:prstGeom prst="rect">
              <a:avLst/>
            </a:prstGeom>
            <a:noFill/>
          </p:spPr>
          <p:txBody>
            <a:bodyPr wrap="square" rtlCol="0">
              <a:spAutoFit/>
            </a:bodyPr>
            <a:lstStyle/>
            <a:p>
              <a:r>
                <a:rPr lang="en-US" sz="1400" b="1" dirty="0" smtClean="0">
                  <a:latin typeface="Agilent TT Cond" pitchFamily="34" charset="0"/>
                </a:rPr>
                <a:t>IQ Mod</a:t>
              </a:r>
              <a:endParaRPr lang="en-US" sz="1400" b="1" dirty="0">
                <a:latin typeface="Agilent TT Cond" pitchFamily="34" charset="0"/>
              </a:endParaRPr>
            </a:p>
          </p:txBody>
        </p:sp>
      </p:grpSp>
      <p:grpSp>
        <p:nvGrpSpPr>
          <p:cNvPr id="50" name="Group 37"/>
          <p:cNvGrpSpPr/>
          <p:nvPr/>
        </p:nvGrpSpPr>
        <p:grpSpPr>
          <a:xfrm>
            <a:off x="7905380" y="2504452"/>
            <a:ext cx="979167" cy="650894"/>
            <a:chOff x="5586442" y="1798937"/>
            <a:chExt cx="1146091" cy="914400"/>
          </a:xfrm>
        </p:grpSpPr>
        <p:sp>
          <p:nvSpPr>
            <p:cNvPr id="53" name="Rectangle 52"/>
            <p:cNvSpPr/>
            <p:nvPr/>
          </p:nvSpPr>
          <p:spPr bwMode="auto">
            <a:xfrm>
              <a:off x="5605507" y="1798937"/>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5586442" y="1944340"/>
              <a:ext cx="1146091" cy="603550"/>
            </a:xfrm>
            <a:prstGeom prst="rect">
              <a:avLst/>
            </a:prstGeom>
            <a:noFill/>
          </p:spPr>
          <p:txBody>
            <a:bodyPr wrap="square" rtlCol="0">
              <a:spAutoFit/>
            </a:bodyPr>
            <a:lstStyle/>
            <a:p>
              <a:r>
                <a:rPr lang="en-US" sz="1200" b="1" dirty="0" smtClean="0">
                  <a:latin typeface="Agilent TT Cond" pitchFamily="34" charset="0"/>
                </a:rPr>
                <a:t>Baseband Processing</a:t>
              </a:r>
              <a:endParaRPr lang="en-US" sz="1200" b="1" dirty="0">
                <a:latin typeface="Agilent TT Cond" pitchFamily="34" charset="0"/>
              </a:endParaRPr>
            </a:p>
          </p:txBody>
        </p:sp>
      </p:grpSp>
      <p:sp>
        <p:nvSpPr>
          <p:cNvPr id="75" name="Right Arrow 74"/>
          <p:cNvSpPr/>
          <p:nvPr/>
        </p:nvSpPr>
        <p:spPr bwMode="auto">
          <a:xfrm>
            <a:off x="5832725" y="2644952"/>
            <a:ext cx="292958" cy="316407"/>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6" name="Right Arrow 75"/>
          <p:cNvSpPr/>
          <p:nvPr/>
        </p:nvSpPr>
        <p:spPr bwMode="auto">
          <a:xfrm>
            <a:off x="4671744" y="2635912"/>
            <a:ext cx="292958" cy="316407"/>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79" name="Group 6"/>
          <p:cNvGrpSpPr/>
          <p:nvPr/>
        </p:nvGrpSpPr>
        <p:grpSpPr>
          <a:xfrm>
            <a:off x="4304770" y="3641475"/>
            <a:ext cx="403759" cy="622533"/>
            <a:chOff x="877330" y="4622222"/>
            <a:chExt cx="1132445" cy="1488194"/>
          </a:xfrm>
        </p:grpSpPr>
        <p:sp>
          <p:nvSpPr>
            <p:cNvPr id="94" name="Isosceles Triangle 7"/>
            <p:cNvSpPr/>
            <p:nvPr/>
          </p:nvSpPr>
          <p:spPr bwMode="auto">
            <a:xfrm flipV="1">
              <a:off x="877330" y="4646141"/>
              <a:ext cx="790832" cy="741405"/>
            </a:xfrm>
            <a:prstGeom prst="triangle">
              <a:avLst/>
            </a:prstGeom>
            <a:noFill/>
            <a:ln w="222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95" name="Straight Connector 8"/>
            <p:cNvCxnSpPr/>
            <p:nvPr/>
          </p:nvCxnSpPr>
          <p:spPr bwMode="auto">
            <a:xfrm rot="5400000" flipH="1">
              <a:off x="889686" y="4992131"/>
              <a:ext cx="741405"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rot="5400000" flipH="1" flipV="1">
              <a:off x="1642173" y="5742815"/>
              <a:ext cx="4891" cy="73031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rot="16200000" flipH="1">
              <a:off x="917940" y="5742352"/>
              <a:ext cx="713217" cy="3604"/>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pic>
        <p:nvPicPr>
          <p:cNvPr id="80"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6047214" y="3913490"/>
            <a:ext cx="612058" cy="520070"/>
          </a:xfrm>
          <a:prstGeom prst="rect">
            <a:avLst/>
          </a:prstGeom>
          <a:noFill/>
          <a:ln w="9525">
            <a:noFill/>
            <a:miter lim="800000"/>
            <a:headEnd/>
            <a:tailEnd/>
          </a:ln>
          <a:effectLst/>
        </p:spPr>
      </p:pic>
      <p:grpSp>
        <p:nvGrpSpPr>
          <p:cNvPr id="98" name="Group 97"/>
          <p:cNvGrpSpPr/>
          <p:nvPr/>
        </p:nvGrpSpPr>
        <p:grpSpPr>
          <a:xfrm>
            <a:off x="4746881" y="3818757"/>
            <a:ext cx="849872" cy="631984"/>
            <a:chOff x="4462676" y="3732260"/>
            <a:chExt cx="849872" cy="631984"/>
          </a:xfrm>
        </p:grpSpPr>
        <p:sp>
          <p:nvSpPr>
            <p:cNvPr id="81" name="Rectangle 80"/>
            <p:cNvSpPr/>
            <p:nvPr/>
          </p:nvSpPr>
          <p:spPr bwMode="auto">
            <a:xfrm>
              <a:off x="4487185" y="3732260"/>
              <a:ext cx="825363" cy="631984"/>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2" name="TextBox 81"/>
            <p:cNvSpPr txBox="1"/>
            <p:nvPr/>
          </p:nvSpPr>
          <p:spPr>
            <a:xfrm>
              <a:off x="4462676" y="3795491"/>
              <a:ext cx="814916" cy="486906"/>
            </a:xfrm>
            <a:prstGeom prst="rect">
              <a:avLst/>
            </a:prstGeom>
            <a:noFill/>
          </p:spPr>
          <p:txBody>
            <a:bodyPr wrap="square" rtlCol="0">
              <a:spAutoFit/>
            </a:bodyPr>
            <a:lstStyle/>
            <a:p>
              <a:pPr algn="ctr"/>
              <a:r>
                <a:rPr lang="en-US" sz="1400" b="1" dirty="0" smtClean="0">
                  <a:latin typeface="Agilent TT Cond" pitchFamily="34" charset="0"/>
                </a:rPr>
                <a:t>RF Tx/Rx</a:t>
              </a:r>
              <a:endParaRPr lang="en-US" sz="1400" b="1" dirty="0">
                <a:latin typeface="Agilent TT Cond" pitchFamily="34" charset="0"/>
              </a:endParaRPr>
            </a:p>
          </p:txBody>
        </p:sp>
      </p:grpSp>
      <p:grpSp>
        <p:nvGrpSpPr>
          <p:cNvPr id="83" name="Group 39"/>
          <p:cNvGrpSpPr/>
          <p:nvPr/>
        </p:nvGrpSpPr>
        <p:grpSpPr>
          <a:xfrm>
            <a:off x="6921740" y="3833925"/>
            <a:ext cx="887731" cy="668853"/>
            <a:chOff x="2484050" y="1765842"/>
            <a:chExt cx="1049947" cy="967746"/>
          </a:xfrm>
        </p:grpSpPr>
        <p:sp>
          <p:nvSpPr>
            <p:cNvPr id="92" name="Rectangle 91"/>
            <p:cNvSpPr/>
            <p:nvPr/>
          </p:nvSpPr>
          <p:spPr bwMode="auto">
            <a:xfrm>
              <a:off x="2522152" y="1819188"/>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3" name="TextBox 92"/>
            <p:cNvSpPr txBox="1"/>
            <p:nvPr/>
          </p:nvSpPr>
          <p:spPr>
            <a:xfrm>
              <a:off x="2484050" y="1765842"/>
              <a:ext cx="1049947" cy="834963"/>
            </a:xfrm>
            <a:prstGeom prst="rect">
              <a:avLst/>
            </a:prstGeom>
            <a:noFill/>
          </p:spPr>
          <p:txBody>
            <a:bodyPr wrap="square" rtlCol="0">
              <a:spAutoFit/>
            </a:bodyPr>
            <a:lstStyle/>
            <a:p>
              <a:pPr algn="ctr"/>
              <a:r>
                <a:rPr lang="en-US" sz="1050" b="1" dirty="0" smtClean="0">
                  <a:latin typeface="Agilent TT Cond" pitchFamily="34" charset="0"/>
                </a:rPr>
                <a:t>Down Conversion to Baseband</a:t>
              </a:r>
              <a:endParaRPr lang="en-US" sz="1050" b="1" dirty="0">
                <a:latin typeface="Agilent TT Cond" pitchFamily="34" charset="0"/>
              </a:endParaRPr>
            </a:p>
          </p:txBody>
        </p:sp>
      </p:grpSp>
      <p:grpSp>
        <p:nvGrpSpPr>
          <p:cNvPr id="85" name="Group 37"/>
          <p:cNvGrpSpPr/>
          <p:nvPr/>
        </p:nvGrpSpPr>
        <p:grpSpPr>
          <a:xfrm>
            <a:off x="7891186" y="3823994"/>
            <a:ext cx="969021" cy="631984"/>
            <a:chOff x="5586592" y="1798937"/>
            <a:chExt cx="1146091" cy="914400"/>
          </a:xfrm>
        </p:grpSpPr>
        <p:sp>
          <p:nvSpPr>
            <p:cNvPr id="88" name="Rectangle 87"/>
            <p:cNvSpPr/>
            <p:nvPr/>
          </p:nvSpPr>
          <p:spPr bwMode="auto">
            <a:xfrm>
              <a:off x="5605507" y="1798937"/>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9" name="TextBox 88"/>
            <p:cNvSpPr txBox="1"/>
            <p:nvPr/>
          </p:nvSpPr>
          <p:spPr>
            <a:xfrm>
              <a:off x="5586592" y="1924805"/>
              <a:ext cx="1146091" cy="621610"/>
            </a:xfrm>
            <a:prstGeom prst="rect">
              <a:avLst/>
            </a:prstGeom>
            <a:noFill/>
          </p:spPr>
          <p:txBody>
            <a:bodyPr wrap="square" rtlCol="0">
              <a:spAutoFit/>
            </a:bodyPr>
            <a:lstStyle/>
            <a:p>
              <a:r>
                <a:rPr lang="en-US" sz="1200" b="1" dirty="0" smtClean="0">
                  <a:latin typeface="Agilent TT Cond" pitchFamily="34" charset="0"/>
                </a:rPr>
                <a:t>Baseband Processing</a:t>
              </a:r>
              <a:endParaRPr lang="en-US" sz="1200" b="1" dirty="0">
                <a:latin typeface="Agilent TT Cond" pitchFamily="34" charset="0"/>
              </a:endParaRPr>
            </a:p>
          </p:txBody>
        </p:sp>
      </p:grpSp>
      <p:sp>
        <p:nvSpPr>
          <p:cNvPr id="87" name="Right Arrow 86"/>
          <p:cNvSpPr/>
          <p:nvPr/>
        </p:nvSpPr>
        <p:spPr bwMode="auto">
          <a:xfrm>
            <a:off x="5634680" y="4005522"/>
            <a:ext cx="395416" cy="307214"/>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00" name="Group 6"/>
          <p:cNvGrpSpPr/>
          <p:nvPr/>
        </p:nvGrpSpPr>
        <p:grpSpPr>
          <a:xfrm>
            <a:off x="5724552" y="5021706"/>
            <a:ext cx="397971" cy="527194"/>
            <a:chOff x="877330" y="4622222"/>
            <a:chExt cx="1132445" cy="1488194"/>
          </a:xfrm>
        </p:grpSpPr>
        <p:sp>
          <p:nvSpPr>
            <p:cNvPr id="111" name="Isosceles Triangle 7"/>
            <p:cNvSpPr/>
            <p:nvPr/>
          </p:nvSpPr>
          <p:spPr bwMode="auto">
            <a:xfrm flipV="1">
              <a:off x="877330" y="4646141"/>
              <a:ext cx="790832" cy="741405"/>
            </a:xfrm>
            <a:prstGeom prst="triangle">
              <a:avLst/>
            </a:prstGeom>
            <a:noFill/>
            <a:ln w="222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12" name="Straight Connector 8"/>
            <p:cNvCxnSpPr/>
            <p:nvPr/>
          </p:nvCxnSpPr>
          <p:spPr bwMode="auto">
            <a:xfrm rot="5400000" flipH="1">
              <a:off x="889686" y="4992131"/>
              <a:ext cx="741405"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rot="5400000" flipH="1" flipV="1">
              <a:off x="1642173" y="5742815"/>
              <a:ext cx="4891" cy="73031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rot="16200000" flipH="1">
              <a:off x="917940" y="5742352"/>
              <a:ext cx="713217" cy="3604"/>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pic>
        <p:nvPicPr>
          <p:cNvPr id="101"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7113868" y="5150385"/>
            <a:ext cx="603283" cy="512539"/>
          </a:xfrm>
          <a:prstGeom prst="rect">
            <a:avLst/>
          </a:prstGeom>
          <a:noFill/>
          <a:ln w="9525">
            <a:noFill/>
            <a:miter lim="800000"/>
            <a:headEnd/>
            <a:tailEnd/>
          </a:ln>
          <a:effectLst/>
        </p:spPr>
      </p:pic>
      <p:sp>
        <p:nvSpPr>
          <p:cNvPr id="102" name="Rectangle 101"/>
          <p:cNvSpPr/>
          <p:nvPr/>
        </p:nvSpPr>
        <p:spPr bwMode="auto">
          <a:xfrm>
            <a:off x="6076742" y="5147572"/>
            <a:ext cx="813530" cy="622833"/>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3" name="TextBox 102"/>
          <p:cNvSpPr txBox="1"/>
          <p:nvPr/>
        </p:nvSpPr>
        <p:spPr>
          <a:xfrm>
            <a:off x="6076882" y="5243368"/>
            <a:ext cx="803233" cy="486906"/>
          </a:xfrm>
          <a:prstGeom prst="rect">
            <a:avLst/>
          </a:prstGeom>
          <a:noFill/>
        </p:spPr>
        <p:txBody>
          <a:bodyPr wrap="square" rtlCol="0">
            <a:spAutoFit/>
          </a:bodyPr>
          <a:lstStyle/>
          <a:p>
            <a:pPr algn="ctr"/>
            <a:r>
              <a:rPr lang="en-US" sz="1400" b="1" dirty="0" smtClean="0">
                <a:latin typeface="Agilent TT Cond" pitchFamily="34" charset="0"/>
              </a:rPr>
              <a:t>RF Tx/Rx</a:t>
            </a:r>
            <a:endParaRPr lang="en-US" sz="1400" b="1" dirty="0">
              <a:latin typeface="Agilent TT Cond" pitchFamily="34" charset="0"/>
            </a:endParaRPr>
          </a:p>
        </p:txBody>
      </p:sp>
      <p:grpSp>
        <p:nvGrpSpPr>
          <p:cNvPr id="105" name="Group 37"/>
          <p:cNvGrpSpPr/>
          <p:nvPr/>
        </p:nvGrpSpPr>
        <p:grpSpPr>
          <a:xfrm>
            <a:off x="7900623" y="5067879"/>
            <a:ext cx="955128" cy="622833"/>
            <a:chOff x="5557617" y="1798937"/>
            <a:chExt cx="1146091" cy="914400"/>
          </a:xfrm>
        </p:grpSpPr>
        <p:sp>
          <p:nvSpPr>
            <p:cNvPr id="107" name="Rectangle 106"/>
            <p:cNvSpPr/>
            <p:nvPr/>
          </p:nvSpPr>
          <p:spPr bwMode="auto">
            <a:xfrm>
              <a:off x="5605507" y="1798937"/>
              <a:ext cx="976183"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8" name="TextBox 107"/>
            <p:cNvSpPr txBox="1"/>
            <p:nvPr/>
          </p:nvSpPr>
          <p:spPr>
            <a:xfrm>
              <a:off x="5557617" y="1923092"/>
              <a:ext cx="1146091" cy="630743"/>
            </a:xfrm>
            <a:prstGeom prst="rect">
              <a:avLst/>
            </a:prstGeom>
            <a:noFill/>
          </p:spPr>
          <p:txBody>
            <a:bodyPr wrap="square" rtlCol="0">
              <a:spAutoFit/>
            </a:bodyPr>
            <a:lstStyle/>
            <a:p>
              <a:r>
                <a:rPr lang="en-US" sz="1200" b="1" dirty="0" smtClean="0">
                  <a:latin typeface="Agilent TT Cond" pitchFamily="34" charset="0"/>
                </a:rPr>
                <a:t>Baseband Processing</a:t>
              </a:r>
              <a:endParaRPr lang="en-US" sz="1200" b="1" dirty="0">
                <a:latin typeface="Agilent TT Cond" pitchFamily="34" charset="0"/>
              </a:endParaRPr>
            </a:p>
          </p:txBody>
        </p:sp>
      </p:grpSp>
      <p:sp>
        <p:nvSpPr>
          <p:cNvPr id="116" name="TextBox 115"/>
          <p:cNvSpPr txBox="1"/>
          <p:nvPr/>
        </p:nvSpPr>
        <p:spPr>
          <a:xfrm>
            <a:off x="3778637" y="1931872"/>
            <a:ext cx="2396338" cy="338554"/>
          </a:xfrm>
          <a:prstGeom prst="rect">
            <a:avLst/>
          </a:prstGeom>
          <a:noFill/>
          <a:effectLst>
            <a:glow rad="63500">
              <a:schemeClr val="accent1">
                <a:satMod val="175000"/>
                <a:alpha val="40000"/>
              </a:schemeClr>
            </a:glow>
          </a:effectLst>
        </p:spPr>
        <p:txBody>
          <a:bodyPr wrap="square" rtlCol="0">
            <a:spAutoFit/>
          </a:bodyPr>
          <a:lstStyle/>
          <a:p>
            <a:r>
              <a:rPr lang="en-US" sz="1600" b="1" i="1" dirty="0" smtClean="0">
                <a:latin typeface="Agilent TT Cond" pitchFamily="34" charset="0"/>
              </a:rPr>
              <a:t>Super Heterodyne</a:t>
            </a:r>
            <a:endParaRPr lang="en-US" sz="1600" b="1" i="1" dirty="0">
              <a:latin typeface="Agilent TT Cond" pitchFamily="34" charset="0"/>
            </a:endParaRPr>
          </a:p>
        </p:txBody>
      </p:sp>
      <p:sp>
        <p:nvSpPr>
          <p:cNvPr id="117" name="TextBox 116"/>
          <p:cNvSpPr txBox="1"/>
          <p:nvPr/>
        </p:nvSpPr>
        <p:spPr>
          <a:xfrm>
            <a:off x="3718688" y="3175936"/>
            <a:ext cx="3485301" cy="338554"/>
          </a:xfrm>
          <a:prstGeom prst="rect">
            <a:avLst/>
          </a:prstGeom>
          <a:noFill/>
        </p:spPr>
        <p:txBody>
          <a:bodyPr wrap="square" rtlCol="0">
            <a:spAutoFit/>
          </a:bodyPr>
          <a:lstStyle/>
          <a:p>
            <a:r>
              <a:rPr lang="en-US" sz="1600" b="1" i="1" dirty="0" smtClean="0">
                <a:latin typeface="Agilent TT Cond" pitchFamily="34" charset="0"/>
              </a:rPr>
              <a:t>Near-Zero IF (NZIF/Low IF)</a:t>
            </a:r>
            <a:endParaRPr lang="en-US" sz="1600" b="1" i="1" dirty="0">
              <a:latin typeface="Agilent TT Cond" pitchFamily="34" charset="0"/>
            </a:endParaRPr>
          </a:p>
        </p:txBody>
      </p:sp>
      <p:sp>
        <p:nvSpPr>
          <p:cNvPr id="118" name="TextBox 117"/>
          <p:cNvSpPr txBox="1"/>
          <p:nvPr/>
        </p:nvSpPr>
        <p:spPr>
          <a:xfrm>
            <a:off x="4355853" y="4514819"/>
            <a:ext cx="3533727" cy="338554"/>
          </a:xfrm>
          <a:prstGeom prst="rect">
            <a:avLst/>
          </a:prstGeom>
          <a:noFill/>
        </p:spPr>
        <p:txBody>
          <a:bodyPr wrap="square" rtlCol="0">
            <a:spAutoFit/>
          </a:bodyPr>
          <a:lstStyle/>
          <a:p>
            <a:r>
              <a:rPr lang="en-US" sz="1600" b="1" i="1" dirty="0" smtClean="0">
                <a:latin typeface="Agilent TT Cond" pitchFamily="34" charset="0"/>
              </a:rPr>
              <a:t>Direct Down Conversion (DDC) </a:t>
            </a:r>
            <a:endParaRPr lang="en-US" sz="1600" b="1" i="1" dirty="0">
              <a:latin typeface="Agilent TT Cond" pitchFamily="34" charset="0"/>
            </a:endParaRPr>
          </a:p>
        </p:txBody>
      </p:sp>
      <p:sp>
        <p:nvSpPr>
          <p:cNvPr id="134" name="Rounded Rectangle 133"/>
          <p:cNvSpPr/>
          <p:nvPr/>
        </p:nvSpPr>
        <p:spPr bwMode="auto">
          <a:xfrm>
            <a:off x="7022415" y="939114"/>
            <a:ext cx="812800" cy="2570206"/>
          </a:xfrm>
          <a:prstGeom prst="roundRect">
            <a:avLst/>
          </a:prstGeom>
          <a:solidFill>
            <a:srgbClr val="FFFF00">
              <a:alpha val="18000"/>
            </a:srgbClr>
          </a:solidFill>
          <a:ln w="12700" cap="flat" cmpd="sng" algn="ctr">
            <a:solidFill>
              <a:srgbClr val="FFFF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2" name="TextBox 121"/>
          <p:cNvSpPr txBox="1"/>
          <p:nvPr/>
        </p:nvSpPr>
        <p:spPr>
          <a:xfrm>
            <a:off x="6166022" y="5809732"/>
            <a:ext cx="1791730" cy="338554"/>
          </a:xfrm>
          <a:prstGeom prst="rect">
            <a:avLst/>
          </a:prstGeom>
          <a:noFill/>
        </p:spPr>
        <p:txBody>
          <a:bodyPr wrap="square" rtlCol="0">
            <a:spAutoFit/>
          </a:bodyPr>
          <a:lstStyle/>
          <a:p>
            <a:r>
              <a:rPr lang="en-US" sz="1600" b="1" i="1" dirty="0" smtClean="0">
                <a:latin typeface="Agilent TT Cond" pitchFamily="34" charset="0"/>
              </a:rPr>
              <a:t>Delta-Sigma ADC</a:t>
            </a:r>
            <a:endParaRPr lang="en-US" sz="1600" b="1" i="1" dirty="0">
              <a:latin typeface="Agilent TT Cond" pitchFamily="34" charset="0"/>
            </a:endParaRPr>
          </a:p>
        </p:txBody>
      </p:sp>
      <p:sp>
        <p:nvSpPr>
          <p:cNvPr id="135" name="Rounded Rectangle 134"/>
          <p:cNvSpPr/>
          <p:nvPr/>
        </p:nvSpPr>
        <p:spPr bwMode="auto">
          <a:xfrm>
            <a:off x="7864217" y="951471"/>
            <a:ext cx="977900" cy="4782923"/>
          </a:xfrm>
          <a:prstGeom prst="roundRect">
            <a:avLst/>
          </a:prstGeom>
          <a:solidFill>
            <a:srgbClr val="00B0F0">
              <a:alpha val="18000"/>
            </a:srgbClr>
          </a:solidFill>
          <a:ln w="12700" cap="flat" cmpd="sng" algn="ctr">
            <a:solidFill>
              <a:srgbClr val="00B0F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0" name="Right Arrow 139"/>
          <p:cNvSpPr/>
          <p:nvPr/>
        </p:nvSpPr>
        <p:spPr bwMode="auto">
          <a:xfrm>
            <a:off x="1309815" y="1050323"/>
            <a:ext cx="5696466" cy="185351"/>
          </a:xfrm>
          <a:prstGeom prst="rightArrow">
            <a:avLst/>
          </a:prstGeom>
          <a:solidFill>
            <a:srgbClr val="FF9999">
              <a:alpha val="49000"/>
            </a:srgbClr>
          </a:solidFill>
          <a:ln w="12700" cap="flat" cmpd="sng" algn="ctr">
            <a:solidFill>
              <a:srgbClr val="FF99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1" name="Right Arrow 140"/>
          <p:cNvSpPr/>
          <p:nvPr/>
        </p:nvSpPr>
        <p:spPr bwMode="auto">
          <a:xfrm>
            <a:off x="3707027" y="2298356"/>
            <a:ext cx="3253946" cy="185351"/>
          </a:xfrm>
          <a:prstGeom prst="rightArrow">
            <a:avLst/>
          </a:prstGeom>
          <a:solidFill>
            <a:srgbClr val="FF9999">
              <a:alpha val="49000"/>
            </a:srgbClr>
          </a:solidFill>
          <a:ln w="12700" cap="flat" cmpd="sng" algn="ctr">
            <a:solidFill>
              <a:srgbClr val="FF99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3" name="Right Arrow 142"/>
          <p:cNvSpPr/>
          <p:nvPr/>
        </p:nvSpPr>
        <p:spPr bwMode="auto">
          <a:xfrm>
            <a:off x="6003560" y="4946755"/>
            <a:ext cx="963826" cy="177518"/>
          </a:xfrm>
          <a:prstGeom prst="rightArrow">
            <a:avLst/>
          </a:prstGeom>
          <a:solidFill>
            <a:srgbClr val="FF9999">
              <a:alpha val="49000"/>
            </a:srgbClr>
          </a:solidFill>
          <a:ln w="12700" cap="flat" cmpd="sng" algn="ctr">
            <a:solidFill>
              <a:srgbClr val="FF99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9" name="Rounded Rectangle 98"/>
          <p:cNvSpPr/>
          <p:nvPr/>
        </p:nvSpPr>
        <p:spPr bwMode="auto">
          <a:xfrm>
            <a:off x="6092792" y="3592235"/>
            <a:ext cx="812800" cy="1173892"/>
          </a:xfrm>
          <a:prstGeom prst="roundRect">
            <a:avLst/>
          </a:prstGeom>
          <a:solidFill>
            <a:srgbClr val="FFFF00">
              <a:alpha val="18000"/>
            </a:srgbClr>
          </a:solidFill>
          <a:ln w="12700" cap="flat" cmpd="sng" algn="ctr">
            <a:solidFill>
              <a:srgbClr val="FFFF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4" name="Rounded Rectangle 103"/>
          <p:cNvSpPr/>
          <p:nvPr/>
        </p:nvSpPr>
        <p:spPr bwMode="auto">
          <a:xfrm>
            <a:off x="7001820" y="4909751"/>
            <a:ext cx="812800" cy="786713"/>
          </a:xfrm>
          <a:prstGeom prst="roundRect">
            <a:avLst/>
          </a:prstGeom>
          <a:solidFill>
            <a:srgbClr val="FFFF00">
              <a:alpha val="18000"/>
            </a:srgbClr>
          </a:solidFill>
          <a:ln w="12700" cap="flat" cmpd="sng" algn="ctr">
            <a:solidFill>
              <a:srgbClr val="FFFF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2" name="Right Arrow 141"/>
          <p:cNvSpPr/>
          <p:nvPr/>
        </p:nvSpPr>
        <p:spPr bwMode="auto">
          <a:xfrm>
            <a:off x="4641272" y="3629891"/>
            <a:ext cx="1474715" cy="147630"/>
          </a:xfrm>
          <a:prstGeom prst="rightArrow">
            <a:avLst/>
          </a:prstGeom>
          <a:solidFill>
            <a:srgbClr val="FF9999">
              <a:alpha val="49000"/>
            </a:srgbClr>
          </a:solidFill>
          <a:ln w="12700" cap="flat" cmpd="sng" algn="ctr">
            <a:solidFill>
              <a:srgbClr val="FF9999"/>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6" name="TextBox 105"/>
          <p:cNvSpPr txBox="1"/>
          <p:nvPr/>
        </p:nvSpPr>
        <p:spPr>
          <a:xfrm>
            <a:off x="214488" y="2337217"/>
            <a:ext cx="2899394" cy="4009073"/>
          </a:xfrm>
          <a:prstGeom prst="roundRect">
            <a:avLst/>
          </a:prstGeom>
          <a:solidFill>
            <a:srgbClr val="D5EFFF"/>
          </a:solidFill>
          <a:ln>
            <a:solidFill>
              <a:schemeClr val="tx1"/>
            </a:solidFill>
          </a:ln>
        </p:spPr>
        <p:txBody>
          <a:bodyPr wrap="square" rtlCol="0">
            <a:spAutoFit/>
          </a:bodyPr>
          <a:lstStyle/>
          <a:p>
            <a:pPr algn="ctr">
              <a:buFont typeface="Arial" pitchFamily="34" charset="0"/>
              <a:buChar char="•"/>
            </a:pPr>
            <a:r>
              <a:rPr lang="en-US" sz="1400" dirty="0" smtClean="0">
                <a:latin typeface="Agilent TT Cond" pitchFamily="34" charset="0"/>
              </a:rPr>
              <a:t>Modern receiver architecture moves the Antenna closer and closer to the ADC.</a:t>
            </a:r>
          </a:p>
          <a:p>
            <a:pPr algn="ctr"/>
            <a:r>
              <a:rPr lang="en-US" sz="1400" dirty="0" smtClean="0">
                <a:latin typeface="Agilent TT Cond" pitchFamily="34" charset="0"/>
              </a:rPr>
              <a:t>   </a:t>
            </a:r>
          </a:p>
          <a:p>
            <a:pPr algn="ctr">
              <a:buFont typeface="Arial" pitchFamily="34" charset="0"/>
              <a:buChar char="•"/>
            </a:pPr>
            <a:r>
              <a:rPr lang="en-US" sz="1400" dirty="0" smtClean="0">
                <a:latin typeface="Agilent TT Cond" pitchFamily="34" charset="0"/>
              </a:rPr>
              <a:t>ADCs become more complex, and much faster.</a:t>
            </a:r>
          </a:p>
          <a:p>
            <a:pPr algn="ctr">
              <a:buFont typeface="Arial" pitchFamily="34" charset="0"/>
              <a:buChar char="•"/>
            </a:pPr>
            <a:endParaRPr lang="en-US" sz="1400" dirty="0" smtClean="0">
              <a:latin typeface="Agilent TT Cond" pitchFamily="34" charset="0"/>
            </a:endParaRPr>
          </a:p>
          <a:p>
            <a:pPr algn="ctr">
              <a:buFont typeface="Arial" pitchFamily="34" charset="0"/>
              <a:buChar char="•"/>
            </a:pPr>
            <a:r>
              <a:rPr lang="en-US" sz="1400" dirty="0" smtClean="0">
                <a:latin typeface="Agilent TT Cond" pitchFamily="34" charset="0"/>
              </a:rPr>
              <a:t>While we won’t focus on receiver architecture-no single design is “standard-” we’ll look at  some the components these architectures have in common-and some methods for testing them.</a:t>
            </a:r>
          </a:p>
          <a:p>
            <a:pPr algn="ctr"/>
            <a:endParaRPr lang="en-US" sz="1400" dirty="0" smtClean="0">
              <a:latin typeface="Agilent TT Cond" pitchFamily="34" charset="0"/>
            </a:endParaRPr>
          </a:p>
          <a:p>
            <a:pPr algn="ctr">
              <a:buFont typeface="Arial" pitchFamily="34" charset="0"/>
              <a:buChar char="•"/>
            </a:pPr>
            <a:r>
              <a:rPr lang="en-US" sz="1400" dirty="0" smtClean="0">
                <a:latin typeface="Agilent TT Cond" pitchFamily="34" charset="0"/>
              </a:rPr>
              <a:t>Namely, ADCs and some of the Baseband Processing Components.</a:t>
            </a:r>
            <a:endParaRPr lang="en-US" sz="1400" dirty="0">
              <a:latin typeface="Agilent TT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left)">
                                      <p:cBhvr>
                                        <p:cTn id="10" dur="500"/>
                                        <p:tgtEl>
                                          <p:spTgt spid="1027"/>
                                        </p:tgtEl>
                                      </p:cBhvr>
                                    </p:animEffect>
                                  </p:childTnLst>
                                </p:cTn>
                              </p:par>
                              <p:par>
                                <p:cTn id="11" presetID="22" presetClass="entr" presetSubtype="8"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wipe(left)">
                                      <p:cBhvr>
                                        <p:cTn id="13" dur="500"/>
                                        <p:tgtEl>
                                          <p:spTgt spid="133"/>
                                        </p:tgtEl>
                                      </p:cBhvr>
                                    </p:animEffect>
                                  </p:childTnLst>
                                </p:cTn>
                              </p:par>
                              <p:par>
                                <p:cTn id="14" presetID="22" presetClass="entr" presetSubtype="8"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par>
                                <p:cTn id="17" presetID="2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8"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par>
                                <p:cTn id="26" presetID="22" presetClass="entr" presetSubtype="8"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par>
                                <p:cTn id="29" presetID="22" presetClass="entr" presetSubtype="8"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left)">
                                      <p:cBhvr>
                                        <p:cTn id="31" dur="500"/>
                                        <p:tgtEl>
                                          <p:spTgt spid="6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left)">
                                      <p:cBhvr>
                                        <p:cTn id="34" dur="500"/>
                                        <p:tgtEl>
                                          <p:spTgt spid="7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left)">
                                      <p:cBhvr>
                                        <p:cTn id="37" dur="500"/>
                                        <p:tgtEl>
                                          <p:spTgt spid="7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left)">
                                      <p:cBhvr>
                                        <p:cTn id="40" dur="500"/>
                                        <p:tgtEl>
                                          <p:spTgt spid="7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4"/>
                                        </p:tgtEl>
                                        <p:attrNameLst>
                                          <p:attrName>style.visibility</p:attrName>
                                        </p:attrNameLst>
                                      </p:cBhvr>
                                      <p:to>
                                        <p:strVal val="visible"/>
                                      </p:to>
                                    </p:set>
                                    <p:animEffect transition="in" filter="wipe(left)">
                                      <p:cBhvr>
                                        <p:cTn id="43" dur="500"/>
                                        <p:tgtEl>
                                          <p:spTgt spid="1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wipe(left)">
                                      <p:cBhvr>
                                        <p:cTn id="46" dur="500"/>
                                        <p:tgtEl>
                                          <p:spTgt spid="1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22" presetClass="entr" presetSubtype="8"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par>
                                <p:cTn id="61" presetID="22" presetClass="entr" presetSubtype="8"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500"/>
                                        <p:tgtEl>
                                          <p:spTgt spid="48"/>
                                        </p:tgtEl>
                                      </p:cBhvr>
                                    </p:animEffect>
                                  </p:childTnLst>
                                </p:cTn>
                              </p:par>
                              <p:par>
                                <p:cTn id="64" presetID="22" presetClass="entr" presetSubtype="8"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25"/>
                                        </p:tgtEl>
                                        <p:attrNameLst>
                                          <p:attrName>style.visibility</p:attrName>
                                        </p:attrNameLst>
                                      </p:cBhvr>
                                      <p:to>
                                        <p:strVal val="visible"/>
                                      </p:to>
                                    </p:set>
                                    <p:animEffect transition="in" filter="wipe(left)">
                                      <p:cBhvr>
                                        <p:cTn id="69" dur="500"/>
                                        <p:tgtEl>
                                          <p:spTgt spid="125"/>
                                        </p:tgtEl>
                                      </p:cBhvr>
                                    </p:animEffect>
                                  </p:childTnLst>
                                </p:cTn>
                              </p:par>
                              <p:par>
                                <p:cTn id="70" presetID="22" presetClass="entr" presetSubtype="8" fill="hold"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500"/>
                                        <p:tgtEl>
                                          <p:spTgt spid="5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500"/>
                                        <p:tgtEl>
                                          <p:spTgt spid="7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left)">
                                      <p:cBhvr>
                                        <p:cTn id="78" dur="500"/>
                                        <p:tgtEl>
                                          <p:spTgt spid="7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17"/>
                                        </p:tgtEl>
                                        <p:attrNameLst>
                                          <p:attrName>style.visibility</p:attrName>
                                        </p:attrNameLst>
                                      </p:cBhvr>
                                      <p:to>
                                        <p:strVal val="visible"/>
                                      </p:to>
                                    </p:set>
                                    <p:animEffect transition="in" filter="wipe(left)">
                                      <p:cBhvr>
                                        <p:cTn id="81" dur="500"/>
                                        <p:tgtEl>
                                          <p:spTgt spid="11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wipe(left)">
                                      <p:cBhvr>
                                        <p:cTn id="86" dur="500"/>
                                        <p:tgtEl>
                                          <p:spTgt spid="79"/>
                                        </p:tgtEl>
                                      </p:cBhvr>
                                    </p:animEffect>
                                  </p:childTnLst>
                                </p:cTn>
                              </p:par>
                              <p:par>
                                <p:cTn id="87" presetID="22" presetClass="entr" presetSubtype="8"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wipe(left)">
                                      <p:cBhvr>
                                        <p:cTn id="89" dur="500"/>
                                        <p:tgtEl>
                                          <p:spTgt spid="80"/>
                                        </p:tgtEl>
                                      </p:cBhvr>
                                    </p:animEffect>
                                  </p:childTnLst>
                                </p:cTn>
                              </p:par>
                              <p:par>
                                <p:cTn id="90" presetID="22" presetClass="entr" presetSubtype="8" fill="hold" nodeType="with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wipe(left)">
                                      <p:cBhvr>
                                        <p:cTn id="92" dur="500"/>
                                        <p:tgtEl>
                                          <p:spTgt spid="98"/>
                                        </p:tgtEl>
                                      </p:cBhvr>
                                    </p:animEffect>
                                  </p:childTnLst>
                                </p:cTn>
                              </p:par>
                              <p:par>
                                <p:cTn id="93" presetID="22" presetClass="entr" presetSubtype="8" fill="hold" nodeType="with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wipe(left)">
                                      <p:cBhvr>
                                        <p:cTn id="95" dur="500"/>
                                        <p:tgtEl>
                                          <p:spTgt spid="83"/>
                                        </p:tgtEl>
                                      </p:cBhvr>
                                    </p:animEffect>
                                  </p:childTnLst>
                                </p:cTn>
                              </p:par>
                              <p:par>
                                <p:cTn id="96" presetID="22" presetClass="entr" presetSubtype="8" fill="hold"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wipe(left)">
                                      <p:cBhvr>
                                        <p:cTn id="98" dur="500"/>
                                        <p:tgtEl>
                                          <p:spTgt spid="8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87"/>
                                        </p:tgtEl>
                                        <p:attrNameLst>
                                          <p:attrName>style.visibility</p:attrName>
                                        </p:attrNameLst>
                                      </p:cBhvr>
                                      <p:to>
                                        <p:strVal val="visible"/>
                                      </p:to>
                                    </p:set>
                                    <p:animEffect transition="in" filter="wipe(left)">
                                      <p:cBhvr>
                                        <p:cTn id="101" dur="500"/>
                                        <p:tgtEl>
                                          <p:spTgt spid="87"/>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wipe(left)">
                                      <p:cBhvr>
                                        <p:cTn id="104" dur="500"/>
                                        <p:tgtEl>
                                          <p:spTgt spid="118"/>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26"/>
                                        </p:tgtEl>
                                        <p:attrNameLst>
                                          <p:attrName>style.visibility</p:attrName>
                                        </p:attrNameLst>
                                      </p:cBhvr>
                                      <p:to>
                                        <p:strVal val="visible"/>
                                      </p:to>
                                    </p:set>
                                    <p:animEffect transition="in" filter="wipe(left)">
                                      <p:cBhvr>
                                        <p:cTn id="107" dur="500"/>
                                        <p:tgtEl>
                                          <p:spTgt spid="12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wipe(left)">
                                      <p:cBhvr>
                                        <p:cTn id="112" dur="500"/>
                                        <p:tgtEl>
                                          <p:spTgt spid="100"/>
                                        </p:tgtEl>
                                      </p:cBhvr>
                                    </p:animEffect>
                                  </p:childTnLst>
                                </p:cTn>
                              </p:par>
                              <p:par>
                                <p:cTn id="113" presetID="22" presetClass="entr" presetSubtype="8" fill="hold" nodeType="withEffect">
                                  <p:stCondLst>
                                    <p:cond delay="0"/>
                                  </p:stCondLst>
                                  <p:childTnLst>
                                    <p:set>
                                      <p:cBhvr>
                                        <p:cTn id="114" dur="1" fill="hold">
                                          <p:stCondLst>
                                            <p:cond delay="0"/>
                                          </p:stCondLst>
                                        </p:cTn>
                                        <p:tgtEl>
                                          <p:spTgt spid="101"/>
                                        </p:tgtEl>
                                        <p:attrNameLst>
                                          <p:attrName>style.visibility</p:attrName>
                                        </p:attrNameLst>
                                      </p:cBhvr>
                                      <p:to>
                                        <p:strVal val="visible"/>
                                      </p:to>
                                    </p:set>
                                    <p:animEffect transition="in" filter="wipe(left)">
                                      <p:cBhvr>
                                        <p:cTn id="115" dur="500"/>
                                        <p:tgtEl>
                                          <p:spTgt spid="101"/>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wipe(left)">
                                      <p:cBhvr>
                                        <p:cTn id="118" dur="500"/>
                                        <p:tgtEl>
                                          <p:spTgt spid="102"/>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03"/>
                                        </p:tgtEl>
                                        <p:attrNameLst>
                                          <p:attrName>style.visibility</p:attrName>
                                        </p:attrNameLst>
                                      </p:cBhvr>
                                      <p:to>
                                        <p:strVal val="visible"/>
                                      </p:to>
                                    </p:set>
                                    <p:animEffect transition="in" filter="wipe(left)">
                                      <p:cBhvr>
                                        <p:cTn id="121" dur="500"/>
                                        <p:tgtEl>
                                          <p:spTgt spid="103"/>
                                        </p:tgtEl>
                                      </p:cBhvr>
                                    </p:animEffect>
                                  </p:childTnLst>
                                </p:cTn>
                              </p:par>
                              <p:par>
                                <p:cTn id="122" presetID="22" presetClass="entr" presetSubtype="8" fill="hold"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wipe(left)">
                                      <p:cBhvr>
                                        <p:cTn id="124" dur="500"/>
                                        <p:tgtEl>
                                          <p:spTgt spid="105"/>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left)">
                                      <p:cBhvr>
                                        <p:cTn id="127" dur="500"/>
                                        <p:tgtEl>
                                          <p:spTgt spid="127"/>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122"/>
                                        </p:tgtEl>
                                        <p:attrNameLst>
                                          <p:attrName>style.visibility</p:attrName>
                                        </p:attrNameLst>
                                      </p:cBhvr>
                                      <p:to>
                                        <p:strVal val="visible"/>
                                      </p:to>
                                    </p:set>
                                    <p:animEffect transition="in" filter="wipe(left)">
                                      <p:cBhvr>
                                        <p:cTn id="130" dur="500"/>
                                        <p:tgtEl>
                                          <p:spTgt spid="122"/>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8" fill="hold" grpId="0" nodeType="clickEffect">
                                  <p:stCondLst>
                                    <p:cond delay="0"/>
                                  </p:stCondLst>
                                  <p:childTnLst>
                                    <p:set>
                                      <p:cBhvr>
                                        <p:cTn id="134" dur="1" fill="hold">
                                          <p:stCondLst>
                                            <p:cond delay="0"/>
                                          </p:stCondLst>
                                        </p:cTn>
                                        <p:tgtEl>
                                          <p:spTgt spid="140"/>
                                        </p:tgtEl>
                                        <p:attrNameLst>
                                          <p:attrName>style.visibility</p:attrName>
                                        </p:attrNameLst>
                                      </p:cBhvr>
                                      <p:to>
                                        <p:strVal val="visible"/>
                                      </p:to>
                                    </p:set>
                                    <p:anim calcmode="lin" valueType="num">
                                      <p:cBhvr additive="base">
                                        <p:cTn id="135" dur="500" fill="hold"/>
                                        <p:tgtEl>
                                          <p:spTgt spid="140"/>
                                        </p:tgtEl>
                                        <p:attrNameLst>
                                          <p:attrName>ppt_x</p:attrName>
                                        </p:attrNameLst>
                                      </p:cBhvr>
                                      <p:tavLst>
                                        <p:tav tm="0">
                                          <p:val>
                                            <p:strVal val="0-#ppt_w/2"/>
                                          </p:val>
                                        </p:tav>
                                        <p:tav tm="100000">
                                          <p:val>
                                            <p:strVal val="#ppt_x"/>
                                          </p:val>
                                        </p:tav>
                                      </p:tavLst>
                                    </p:anim>
                                    <p:anim calcmode="lin" valueType="num">
                                      <p:cBhvr additive="base">
                                        <p:cTn id="136" dur="500" fill="hold"/>
                                        <p:tgtEl>
                                          <p:spTgt spid="140"/>
                                        </p:tgtEl>
                                        <p:attrNameLst>
                                          <p:attrName>ppt_y</p:attrName>
                                        </p:attrNameLst>
                                      </p:cBhvr>
                                      <p:tavLst>
                                        <p:tav tm="0">
                                          <p:val>
                                            <p:strVal val="#ppt_y"/>
                                          </p:val>
                                        </p:tav>
                                        <p:tav tm="100000">
                                          <p:val>
                                            <p:strVal val="#ppt_y"/>
                                          </p:val>
                                        </p:tav>
                                      </p:tavLst>
                                    </p:anim>
                                  </p:childTnLst>
                                </p:cTn>
                              </p:par>
                            </p:childTnLst>
                          </p:cTn>
                        </p:par>
                        <p:par>
                          <p:cTn id="137" fill="hold">
                            <p:stCondLst>
                              <p:cond delay="500"/>
                            </p:stCondLst>
                            <p:childTnLst>
                              <p:par>
                                <p:cTn id="138" presetID="2" presetClass="entr" presetSubtype="8" fill="hold" grpId="0" nodeType="afterEffect">
                                  <p:stCondLst>
                                    <p:cond delay="0"/>
                                  </p:stCondLst>
                                  <p:childTnLst>
                                    <p:set>
                                      <p:cBhvr>
                                        <p:cTn id="139" dur="1" fill="hold">
                                          <p:stCondLst>
                                            <p:cond delay="0"/>
                                          </p:stCondLst>
                                        </p:cTn>
                                        <p:tgtEl>
                                          <p:spTgt spid="141"/>
                                        </p:tgtEl>
                                        <p:attrNameLst>
                                          <p:attrName>style.visibility</p:attrName>
                                        </p:attrNameLst>
                                      </p:cBhvr>
                                      <p:to>
                                        <p:strVal val="visible"/>
                                      </p:to>
                                    </p:set>
                                    <p:anim calcmode="lin" valueType="num">
                                      <p:cBhvr additive="base">
                                        <p:cTn id="140" dur="500" fill="hold"/>
                                        <p:tgtEl>
                                          <p:spTgt spid="141"/>
                                        </p:tgtEl>
                                        <p:attrNameLst>
                                          <p:attrName>ppt_x</p:attrName>
                                        </p:attrNameLst>
                                      </p:cBhvr>
                                      <p:tavLst>
                                        <p:tav tm="0">
                                          <p:val>
                                            <p:strVal val="0-#ppt_w/2"/>
                                          </p:val>
                                        </p:tav>
                                        <p:tav tm="100000">
                                          <p:val>
                                            <p:strVal val="#ppt_x"/>
                                          </p:val>
                                        </p:tav>
                                      </p:tavLst>
                                    </p:anim>
                                    <p:anim calcmode="lin" valueType="num">
                                      <p:cBhvr additive="base">
                                        <p:cTn id="141" dur="500" fill="hold"/>
                                        <p:tgtEl>
                                          <p:spTgt spid="141"/>
                                        </p:tgtEl>
                                        <p:attrNameLst>
                                          <p:attrName>ppt_y</p:attrName>
                                        </p:attrNameLst>
                                      </p:cBhvr>
                                      <p:tavLst>
                                        <p:tav tm="0">
                                          <p:val>
                                            <p:strVal val="#ppt_y"/>
                                          </p:val>
                                        </p:tav>
                                        <p:tav tm="100000">
                                          <p:val>
                                            <p:strVal val="#ppt_y"/>
                                          </p:val>
                                        </p:tav>
                                      </p:tavLst>
                                    </p:anim>
                                  </p:childTnLst>
                                </p:cTn>
                              </p:par>
                            </p:childTnLst>
                          </p:cTn>
                        </p:par>
                        <p:par>
                          <p:cTn id="142" fill="hold">
                            <p:stCondLst>
                              <p:cond delay="1000"/>
                            </p:stCondLst>
                            <p:childTnLst>
                              <p:par>
                                <p:cTn id="143" presetID="2" presetClass="entr" presetSubtype="8" fill="hold" grpId="0" nodeType="afterEffect">
                                  <p:stCondLst>
                                    <p:cond delay="0"/>
                                  </p:stCondLst>
                                  <p:childTnLst>
                                    <p:set>
                                      <p:cBhvr>
                                        <p:cTn id="144" dur="1" fill="hold">
                                          <p:stCondLst>
                                            <p:cond delay="0"/>
                                          </p:stCondLst>
                                        </p:cTn>
                                        <p:tgtEl>
                                          <p:spTgt spid="142"/>
                                        </p:tgtEl>
                                        <p:attrNameLst>
                                          <p:attrName>style.visibility</p:attrName>
                                        </p:attrNameLst>
                                      </p:cBhvr>
                                      <p:to>
                                        <p:strVal val="visible"/>
                                      </p:to>
                                    </p:set>
                                    <p:anim calcmode="lin" valueType="num">
                                      <p:cBhvr additive="base">
                                        <p:cTn id="145" dur="500" fill="hold"/>
                                        <p:tgtEl>
                                          <p:spTgt spid="142"/>
                                        </p:tgtEl>
                                        <p:attrNameLst>
                                          <p:attrName>ppt_x</p:attrName>
                                        </p:attrNameLst>
                                      </p:cBhvr>
                                      <p:tavLst>
                                        <p:tav tm="0">
                                          <p:val>
                                            <p:strVal val="0-#ppt_w/2"/>
                                          </p:val>
                                        </p:tav>
                                        <p:tav tm="100000">
                                          <p:val>
                                            <p:strVal val="#ppt_x"/>
                                          </p:val>
                                        </p:tav>
                                      </p:tavLst>
                                    </p:anim>
                                    <p:anim calcmode="lin" valueType="num">
                                      <p:cBhvr additive="base">
                                        <p:cTn id="146" dur="500" fill="hold"/>
                                        <p:tgtEl>
                                          <p:spTgt spid="142"/>
                                        </p:tgtEl>
                                        <p:attrNameLst>
                                          <p:attrName>ppt_y</p:attrName>
                                        </p:attrNameLst>
                                      </p:cBhvr>
                                      <p:tavLst>
                                        <p:tav tm="0">
                                          <p:val>
                                            <p:strVal val="#ppt_y"/>
                                          </p:val>
                                        </p:tav>
                                        <p:tav tm="100000">
                                          <p:val>
                                            <p:strVal val="#ppt_y"/>
                                          </p:val>
                                        </p:tav>
                                      </p:tavLst>
                                    </p:anim>
                                  </p:childTnLst>
                                </p:cTn>
                              </p:par>
                            </p:childTnLst>
                          </p:cTn>
                        </p:par>
                        <p:par>
                          <p:cTn id="147" fill="hold">
                            <p:stCondLst>
                              <p:cond delay="1500"/>
                            </p:stCondLst>
                            <p:childTnLst>
                              <p:par>
                                <p:cTn id="148" presetID="2" presetClass="entr" presetSubtype="8" fill="hold" grpId="0" nodeType="afterEffect">
                                  <p:stCondLst>
                                    <p:cond delay="0"/>
                                  </p:stCondLst>
                                  <p:childTnLst>
                                    <p:set>
                                      <p:cBhvr>
                                        <p:cTn id="149" dur="1" fill="hold">
                                          <p:stCondLst>
                                            <p:cond delay="0"/>
                                          </p:stCondLst>
                                        </p:cTn>
                                        <p:tgtEl>
                                          <p:spTgt spid="143"/>
                                        </p:tgtEl>
                                        <p:attrNameLst>
                                          <p:attrName>style.visibility</p:attrName>
                                        </p:attrNameLst>
                                      </p:cBhvr>
                                      <p:to>
                                        <p:strVal val="visible"/>
                                      </p:to>
                                    </p:set>
                                    <p:anim calcmode="lin" valueType="num">
                                      <p:cBhvr additive="base">
                                        <p:cTn id="150" dur="500" fill="hold"/>
                                        <p:tgtEl>
                                          <p:spTgt spid="143"/>
                                        </p:tgtEl>
                                        <p:attrNameLst>
                                          <p:attrName>ppt_x</p:attrName>
                                        </p:attrNameLst>
                                      </p:cBhvr>
                                      <p:tavLst>
                                        <p:tav tm="0">
                                          <p:val>
                                            <p:strVal val="0-#ppt_w/2"/>
                                          </p:val>
                                        </p:tav>
                                        <p:tav tm="100000">
                                          <p:val>
                                            <p:strVal val="#ppt_x"/>
                                          </p:val>
                                        </p:tav>
                                      </p:tavLst>
                                    </p:anim>
                                    <p:anim calcmode="lin" valueType="num">
                                      <p:cBhvr additive="base">
                                        <p:cTn id="151"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06">
                                            <p:bg/>
                                          </p:spTgt>
                                        </p:tgtEl>
                                        <p:attrNameLst>
                                          <p:attrName>style.visibility</p:attrName>
                                        </p:attrNameLst>
                                      </p:cBhvr>
                                      <p:to>
                                        <p:strVal val="visible"/>
                                      </p:to>
                                    </p:set>
                                    <p:animEffect transition="in" filter="fade">
                                      <p:cBhvr>
                                        <p:cTn id="156" dur="500"/>
                                        <p:tgtEl>
                                          <p:spTgt spid="106">
                                            <p:bg/>
                                          </p:spTgt>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06">
                                            <p:txEl>
                                              <p:pRg st="0" end="0"/>
                                            </p:txEl>
                                          </p:spTgt>
                                        </p:tgtEl>
                                        <p:attrNameLst>
                                          <p:attrName>style.visibility</p:attrName>
                                        </p:attrNameLst>
                                      </p:cBhvr>
                                      <p:to>
                                        <p:strVal val="visible"/>
                                      </p:to>
                                    </p:set>
                                    <p:animEffect transition="in" filter="fade">
                                      <p:cBhvr>
                                        <p:cTn id="159" dur="500"/>
                                        <p:tgtEl>
                                          <p:spTgt spid="106">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06">
                                            <p:txEl>
                                              <p:pRg st="2" end="2"/>
                                            </p:txEl>
                                          </p:spTgt>
                                        </p:tgtEl>
                                        <p:attrNameLst>
                                          <p:attrName>style.visibility</p:attrName>
                                        </p:attrNameLst>
                                      </p:cBhvr>
                                      <p:to>
                                        <p:strVal val="visible"/>
                                      </p:to>
                                    </p:set>
                                    <p:animEffect transition="in" filter="fade">
                                      <p:cBhvr>
                                        <p:cTn id="164" dur="500"/>
                                        <p:tgtEl>
                                          <p:spTgt spid="106">
                                            <p:txEl>
                                              <p:pRg st="2" end="2"/>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06">
                                            <p:txEl>
                                              <p:pRg st="4" end="4"/>
                                            </p:txEl>
                                          </p:spTgt>
                                        </p:tgtEl>
                                        <p:attrNameLst>
                                          <p:attrName>style.visibility</p:attrName>
                                        </p:attrNameLst>
                                      </p:cBhvr>
                                      <p:to>
                                        <p:strVal val="visible"/>
                                      </p:to>
                                    </p:set>
                                    <p:animEffect transition="in" filter="fade">
                                      <p:cBhvr>
                                        <p:cTn id="169" dur="500"/>
                                        <p:tgtEl>
                                          <p:spTgt spid="106">
                                            <p:txEl>
                                              <p:pRg st="4" end="4"/>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06">
                                            <p:txEl>
                                              <p:pRg st="6" end="6"/>
                                            </p:txEl>
                                          </p:spTgt>
                                        </p:tgtEl>
                                        <p:attrNameLst>
                                          <p:attrName>style.visibility</p:attrName>
                                        </p:attrNameLst>
                                      </p:cBhvr>
                                      <p:to>
                                        <p:strVal val="visible"/>
                                      </p:to>
                                    </p:set>
                                    <p:animEffect transition="in" filter="fade">
                                      <p:cBhvr>
                                        <p:cTn id="174" dur="500"/>
                                        <p:tgtEl>
                                          <p:spTgt spid="106">
                                            <p:txEl>
                                              <p:pRg st="6" end="6"/>
                                            </p:txEl>
                                          </p:spTgt>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134"/>
                                        </p:tgtEl>
                                        <p:attrNameLst>
                                          <p:attrName>style.visibility</p:attrName>
                                        </p:attrNameLst>
                                      </p:cBhvr>
                                      <p:to>
                                        <p:strVal val="visible"/>
                                      </p:to>
                                    </p:set>
                                    <p:animEffect transition="in" filter="dissolve">
                                      <p:cBhvr>
                                        <p:cTn id="177" dur="500"/>
                                        <p:tgtEl>
                                          <p:spTgt spid="134"/>
                                        </p:tgtEl>
                                      </p:cBhvr>
                                    </p:animEffect>
                                  </p:childTnLst>
                                </p:cTn>
                              </p:par>
                              <p:par>
                                <p:cTn id="178" presetID="9" presetClass="entr" presetSubtype="0" fill="hold" grpId="1" nodeType="withEffect">
                                  <p:stCondLst>
                                    <p:cond delay="0"/>
                                  </p:stCondLst>
                                  <p:childTnLst>
                                    <p:set>
                                      <p:cBhvr>
                                        <p:cTn id="179" dur="1" fill="hold">
                                          <p:stCondLst>
                                            <p:cond delay="0"/>
                                          </p:stCondLst>
                                        </p:cTn>
                                        <p:tgtEl>
                                          <p:spTgt spid="99"/>
                                        </p:tgtEl>
                                        <p:attrNameLst>
                                          <p:attrName>style.visibility</p:attrName>
                                        </p:attrNameLst>
                                      </p:cBhvr>
                                      <p:to>
                                        <p:strVal val="visible"/>
                                      </p:to>
                                    </p:set>
                                    <p:animEffect transition="in" filter="dissolve">
                                      <p:cBhvr>
                                        <p:cTn id="180" dur="500"/>
                                        <p:tgtEl>
                                          <p:spTgt spid="99"/>
                                        </p:tgtEl>
                                      </p:cBhvr>
                                    </p:animEffect>
                                  </p:childTnLst>
                                </p:cTn>
                              </p:par>
                              <p:par>
                                <p:cTn id="181" presetID="9" presetClass="entr" presetSubtype="0" fill="hold" grpId="1" nodeType="withEffect">
                                  <p:stCondLst>
                                    <p:cond delay="0"/>
                                  </p:stCondLst>
                                  <p:childTnLst>
                                    <p:set>
                                      <p:cBhvr>
                                        <p:cTn id="182" dur="1" fill="hold">
                                          <p:stCondLst>
                                            <p:cond delay="0"/>
                                          </p:stCondLst>
                                        </p:cTn>
                                        <p:tgtEl>
                                          <p:spTgt spid="104"/>
                                        </p:tgtEl>
                                        <p:attrNameLst>
                                          <p:attrName>style.visibility</p:attrName>
                                        </p:attrNameLst>
                                      </p:cBhvr>
                                      <p:to>
                                        <p:strVal val="visible"/>
                                      </p:to>
                                    </p:set>
                                    <p:animEffect transition="in" filter="dissolve">
                                      <p:cBhvr>
                                        <p:cTn id="183" dur="500"/>
                                        <p:tgtEl>
                                          <p:spTgt spid="104"/>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135"/>
                                        </p:tgtEl>
                                        <p:attrNameLst>
                                          <p:attrName>style.visibility</p:attrName>
                                        </p:attrNameLst>
                                      </p:cBhvr>
                                      <p:to>
                                        <p:strVal val="visible"/>
                                      </p:to>
                                    </p:set>
                                    <p:animEffect transition="in" filter="dissolve">
                                      <p:cBhvr>
                                        <p:cTn id="18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6" grpId="0" animBg="1"/>
      <p:bldP spid="125" grpId="0" animBg="1"/>
      <p:bldP spid="124" grpId="0" animBg="1"/>
      <p:bldP spid="41" grpId="0" animBg="1"/>
      <p:bldP spid="71" grpId="0" animBg="1"/>
      <p:bldP spid="72" grpId="0" animBg="1"/>
      <p:bldP spid="73" grpId="0" animBg="1"/>
      <p:bldP spid="46" grpId="0" animBg="1"/>
      <p:bldP spid="47" grpId="0"/>
      <p:bldP spid="75" grpId="0" animBg="1"/>
      <p:bldP spid="76" grpId="0" animBg="1"/>
      <p:bldP spid="87" grpId="0" animBg="1"/>
      <p:bldP spid="102" grpId="0" animBg="1"/>
      <p:bldP spid="103" grpId="0"/>
      <p:bldP spid="116" grpId="0"/>
      <p:bldP spid="117" grpId="0"/>
      <p:bldP spid="118" grpId="0"/>
      <p:bldP spid="134" grpId="0" animBg="1"/>
      <p:bldP spid="122" grpId="0"/>
      <p:bldP spid="135" grpId="0" animBg="1"/>
      <p:bldP spid="140" grpId="0" animBg="1"/>
      <p:bldP spid="141" grpId="0" animBg="1"/>
      <p:bldP spid="143" grpId="0" animBg="1"/>
      <p:bldP spid="99" grpId="1" animBg="1"/>
      <p:bldP spid="104" grpId="1" animBg="1"/>
      <p:bldP spid="142" grpId="0" animBg="1"/>
      <p:bldP spid="106"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pPr defTabSz="820738"/>
            <a:r>
              <a:rPr lang="en-US"/>
              <a:t>Page </a:t>
            </a:r>
            <a:fld id="{35168480-CA96-45F4-BFBA-5A1E4F8A7132}" type="slidenum">
              <a:rPr lang="en-US"/>
              <a:pPr defTabSz="820738"/>
              <a:t>40</a:t>
            </a:fld>
            <a:endParaRPr lang="en-US"/>
          </a:p>
        </p:txBody>
      </p:sp>
      <p:sp>
        <p:nvSpPr>
          <p:cNvPr id="748546" name="Rectangle 2"/>
          <p:cNvSpPr>
            <a:spLocks noGrp="1" noChangeArrowheads="1"/>
          </p:cNvSpPr>
          <p:nvPr>
            <p:ph type="title"/>
          </p:nvPr>
        </p:nvSpPr>
        <p:spPr/>
        <p:txBody>
          <a:bodyPr/>
          <a:lstStyle/>
          <a:p>
            <a:pPr eaLnBrk="1" hangingPunct="1">
              <a:defRPr/>
            </a:pPr>
            <a:r>
              <a:rPr lang="en-US" dirty="0" smtClean="0"/>
              <a:t>Memory Summary</a:t>
            </a:r>
          </a:p>
        </p:txBody>
      </p:sp>
      <p:sp>
        <p:nvSpPr>
          <p:cNvPr id="13316" name="Rectangle 3"/>
          <p:cNvSpPr>
            <a:spLocks noGrp="1" noChangeArrowheads="1"/>
          </p:cNvSpPr>
          <p:nvPr>
            <p:ph type="body" idx="1"/>
          </p:nvPr>
        </p:nvSpPr>
        <p:spPr>
          <a:xfrm>
            <a:off x="198145" y="853147"/>
            <a:ext cx="8688387" cy="4941570"/>
          </a:xfrm>
          <a:ln>
            <a:solidFill>
              <a:schemeClr val="tx2"/>
            </a:solidFill>
          </a:ln>
        </p:spPr>
        <p:txBody>
          <a:bodyPr/>
          <a:lstStyle/>
          <a:p>
            <a:pPr marL="579438" indent="-228600" eaLnBrk="1" hangingPunct="1">
              <a:spcBef>
                <a:spcPts val="0"/>
              </a:spcBef>
              <a:spcAft>
                <a:spcPts val="0"/>
              </a:spcAft>
            </a:pPr>
            <a:endParaRPr lang="en-US" sz="1600" b="1" dirty="0" smtClean="0">
              <a:latin typeface="Agilent TT Cond" pitchFamily="34" charset="0"/>
            </a:endParaRPr>
          </a:p>
          <a:p>
            <a:pPr marL="579438" indent="-228600" eaLnBrk="1" hangingPunct="1">
              <a:spcBef>
                <a:spcPct val="80000"/>
              </a:spcBef>
              <a:buFont typeface="Arial" pitchFamily="34" charset="0"/>
              <a:buChar char="•"/>
            </a:pPr>
            <a:r>
              <a:rPr lang="en-US" sz="1600" dirty="0" smtClean="0">
                <a:latin typeface="Agilent TT Cond" pitchFamily="34" charset="0"/>
              </a:rPr>
              <a:t>We now seen how we can access and analyze all the buses simultaneously to perform a quick signal integrity checking using Agilent’s EyeScan and EyeFinder features.  We’ve seen examples using this with ADCs and now also with memory buses.</a:t>
            </a:r>
          </a:p>
          <a:p>
            <a:pPr marL="579438" indent="-228600" eaLnBrk="1" hangingPunct="1">
              <a:spcBef>
                <a:spcPct val="80000"/>
              </a:spcBef>
              <a:buFont typeface="Arial" pitchFamily="34" charset="0"/>
              <a:buChar char="•"/>
            </a:pPr>
            <a:r>
              <a:rPr lang="en-US" sz="1600" dirty="0" smtClean="0">
                <a:latin typeface="Agilent TT Cond" pitchFamily="34" charset="0"/>
              </a:rPr>
              <a:t>Using the EyeFinder saves us a great deal of time and effort-imagine trying to do this on each line with an oscilloscope, or having to do this manually on a logic analyzer, each and every time the system is rebooted!</a:t>
            </a:r>
          </a:p>
          <a:p>
            <a:pPr marL="579438" indent="-228600" eaLnBrk="1" hangingPunct="1">
              <a:spcBef>
                <a:spcPct val="80000"/>
              </a:spcBef>
              <a:buFont typeface="Arial" pitchFamily="34" charset="0"/>
              <a:buChar char="•"/>
            </a:pPr>
            <a:r>
              <a:rPr lang="en-US" sz="1600" dirty="0" smtClean="0">
                <a:latin typeface="Agilent TT Cond" pitchFamily="34" charset="0"/>
              </a:rPr>
              <a:t>We’ve seen that Agilent’s Logic Analyzers can contain Dual-sample mode-allowing us to directly  analyze the raw command, bank address and read/write data from the captured trace.</a:t>
            </a:r>
          </a:p>
          <a:p>
            <a:pPr marL="579438" indent="-228600" eaLnBrk="1" hangingPunct="1">
              <a:spcBef>
                <a:spcPct val="80000"/>
              </a:spcBef>
              <a:buFont typeface="Arial" pitchFamily="34" charset="0"/>
              <a:buChar char="•"/>
            </a:pPr>
            <a:r>
              <a:rPr lang="en-US" sz="1600" dirty="0" smtClean="0">
                <a:latin typeface="Agilent TT Cond" pitchFamily="34" charset="0"/>
              </a:rPr>
              <a:t>The</a:t>
            </a:r>
            <a:r>
              <a:rPr lang="en-US" sz="1600" b="1" dirty="0" smtClean="0">
                <a:latin typeface="Agilent TT Cond" pitchFamily="34" charset="0"/>
              </a:rPr>
              <a:t> </a:t>
            </a:r>
            <a:r>
              <a:rPr lang="en-US" sz="1600" dirty="0" smtClean="0">
                <a:latin typeface="Agilent TT Cond" pitchFamily="34" charset="0"/>
              </a:rPr>
              <a:t>InfiniiScan Event Identification Software combined with the View Scope feature gives us the ability to cross trigger from the scope to the logic analyzer, in order to obtain complete bus information around a single problematic line.</a:t>
            </a:r>
          </a:p>
          <a:p>
            <a:pPr marL="579438" indent="-228600" eaLnBrk="1" hangingPunct="1">
              <a:spcBef>
                <a:spcPct val="80000"/>
              </a:spcBef>
              <a:buFont typeface="Arial" pitchFamily="34" charset="0"/>
              <a:buChar char="•"/>
            </a:pPr>
            <a:r>
              <a:rPr lang="en-US" sz="1600" dirty="0" smtClean="0">
                <a:latin typeface="Agilent TT Cond" pitchFamily="34" charset="0"/>
              </a:rPr>
              <a:t>Agilent’s DDR probing solutions for both scopes and logic analyzers ensure there is a way to  meet all your memory needs with maximum signal integrity and analysis capability.</a:t>
            </a:r>
          </a:p>
          <a:p>
            <a:pPr eaLnBrk="1" hangingPunct="1"/>
            <a:endParaRPr lang="en-US" sz="1600" dirty="0" smtClean="0">
              <a:solidFill>
                <a:schemeClr val="tx1"/>
              </a:solidFill>
              <a:latin typeface="Agilent TT Con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6">
                                            <p:bg/>
                                          </p:spTgt>
                                        </p:tgtEl>
                                        <p:attrNameLst>
                                          <p:attrName>style.visibility</p:attrName>
                                        </p:attrNameLst>
                                      </p:cBhvr>
                                      <p:to>
                                        <p:strVal val="visible"/>
                                      </p:to>
                                    </p:set>
                                    <p:animEffect transition="in" filter="fade">
                                      <p:cBhvr>
                                        <p:cTn id="7" dur="500"/>
                                        <p:tgtEl>
                                          <p:spTgt spid="1331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6">
                                            <p:txEl>
                                              <p:pRg st="1" end="1"/>
                                            </p:txEl>
                                          </p:spTgt>
                                        </p:tgtEl>
                                        <p:attrNameLst>
                                          <p:attrName>style.visibility</p:attrName>
                                        </p:attrNameLst>
                                      </p:cBhvr>
                                      <p:to>
                                        <p:strVal val="visible"/>
                                      </p:to>
                                    </p:set>
                                    <p:animEffect transition="in" filter="fade">
                                      <p:cBhvr>
                                        <p:cTn id="10" dur="500"/>
                                        <p:tgtEl>
                                          <p:spTgt spid="133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animEffect transition="in" filter="fade">
                                      <p:cBhvr>
                                        <p:cTn id="15" dur="500"/>
                                        <p:tgtEl>
                                          <p:spTgt spid="133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316">
                                            <p:txEl>
                                              <p:pRg st="3" end="3"/>
                                            </p:txEl>
                                          </p:spTgt>
                                        </p:tgtEl>
                                        <p:attrNameLst>
                                          <p:attrName>style.visibility</p:attrName>
                                        </p:attrNameLst>
                                      </p:cBhvr>
                                      <p:to>
                                        <p:strVal val="visible"/>
                                      </p:to>
                                    </p:set>
                                    <p:animEffect transition="in" filter="fade">
                                      <p:cBhvr>
                                        <p:cTn id="20" dur="500"/>
                                        <p:tgtEl>
                                          <p:spTgt spid="1331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316">
                                            <p:txEl>
                                              <p:pRg st="4" end="4"/>
                                            </p:txEl>
                                          </p:spTgt>
                                        </p:tgtEl>
                                        <p:attrNameLst>
                                          <p:attrName>style.visibility</p:attrName>
                                        </p:attrNameLst>
                                      </p:cBhvr>
                                      <p:to>
                                        <p:strVal val="visible"/>
                                      </p:to>
                                    </p:set>
                                    <p:animEffect transition="in" filter="fade">
                                      <p:cBhvr>
                                        <p:cTn id="25" dur="500"/>
                                        <p:tgtEl>
                                          <p:spTgt spid="1331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316">
                                            <p:txEl>
                                              <p:pRg st="5" end="5"/>
                                            </p:txEl>
                                          </p:spTgt>
                                        </p:tgtEl>
                                        <p:attrNameLst>
                                          <p:attrName>style.visibility</p:attrName>
                                        </p:attrNameLst>
                                      </p:cBhvr>
                                      <p:to>
                                        <p:strVal val="visible"/>
                                      </p:to>
                                    </p:set>
                                    <p:animEffect transition="in" filter="fade">
                                      <p:cBhvr>
                                        <p:cTn id="30" dur="500"/>
                                        <p:tgtEl>
                                          <p:spTgt spid="133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r>
              <a:rPr lang="en-US"/>
              <a:t>Page </a:t>
            </a:r>
            <a:fld id="{CE36DB94-E9BE-4C6D-A549-FC74F9F6D8E7}" type="slidenum">
              <a:rPr lang="en-US"/>
              <a:pPr/>
              <a:t>41</a:t>
            </a:fld>
            <a:endParaRPr lang="en-US"/>
          </a:p>
        </p:txBody>
      </p:sp>
      <p:sp>
        <p:nvSpPr>
          <p:cNvPr id="363527" name="Rectangle 7"/>
          <p:cNvSpPr>
            <a:spLocks noGrp="1" noChangeArrowheads="1"/>
          </p:cNvSpPr>
          <p:nvPr>
            <p:ph type="title"/>
          </p:nvPr>
        </p:nvSpPr>
        <p:spPr>
          <a:xfrm>
            <a:off x="229651" y="0"/>
            <a:ext cx="6480175" cy="579437"/>
          </a:xfrm>
          <a:noFill/>
          <a:ln/>
        </p:spPr>
        <p:txBody>
          <a:bodyPr/>
          <a:lstStyle/>
          <a:p>
            <a:r>
              <a:rPr lang="en-US" dirty="0"/>
              <a:t>Agenda</a:t>
            </a:r>
          </a:p>
        </p:txBody>
      </p:sp>
      <p:grpSp>
        <p:nvGrpSpPr>
          <p:cNvPr id="10" name="Group 9"/>
          <p:cNvGrpSpPr/>
          <p:nvPr/>
        </p:nvGrpSpPr>
        <p:grpSpPr>
          <a:xfrm>
            <a:off x="5056592" y="4641584"/>
            <a:ext cx="2356834" cy="1368111"/>
            <a:chOff x="4844603" y="1433042"/>
            <a:chExt cx="3810000" cy="2781300"/>
          </a:xfrm>
        </p:grpSpPr>
        <p:pic>
          <p:nvPicPr>
            <p:cNvPr id="6" name="Picture 5" descr="microprocessor-athlon-64.jpg"/>
            <p:cNvPicPr>
              <a:picLocks noChangeAspect="1"/>
            </p:cNvPicPr>
            <p:nvPr/>
          </p:nvPicPr>
          <p:blipFill>
            <a:blip r:embed="rId3" cstate="screen">
              <a:clrChange>
                <a:clrFrom>
                  <a:srgbClr val="FBFFFA"/>
                </a:clrFrom>
                <a:clrTo>
                  <a:srgbClr val="FBFFFA">
                    <a:alpha val="0"/>
                  </a:srgbClr>
                </a:clrTo>
              </a:clrChange>
            </a:blip>
            <a:stretch>
              <a:fillRect/>
            </a:stretch>
          </p:blipFill>
          <p:spPr>
            <a:xfrm>
              <a:off x="4844603" y="1433042"/>
              <a:ext cx="3810000" cy="2781300"/>
            </a:xfrm>
            <a:prstGeom prst="rect">
              <a:avLst/>
            </a:prstGeom>
          </p:spPr>
        </p:pic>
        <p:sp>
          <p:nvSpPr>
            <p:cNvPr id="9" name="Rectangle 8"/>
            <p:cNvSpPr/>
            <p:nvPr/>
          </p:nvSpPr>
          <p:spPr bwMode="auto">
            <a:xfrm>
              <a:off x="5198538" y="2060619"/>
              <a:ext cx="1436555" cy="1650267"/>
            </a:xfrm>
            <a:prstGeom prst="rect">
              <a:avLst/>
            </a:prstGeom>
            <a:solidFill>
              <a:srgbClr val="E7CFB7"/>
            </a:solidFill>
            <a:ln w="12700" cap="flat" cmpd="sng" algn="ctr">
              <a:noFill/>
              <a:prstDash val="solid"/>
              <a:round/>
              <a:headEnd type="none" w="med" len="med"/>
              <a:tailEnd type="none" w="med" len="med"/>
            </a:ln>
            <a:effectLst>
              <a:softEdge rad="63500"/>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1" name="Content Placeholder 4"/>
          <p:cNvSpPr>
            <a:spLocks noGrp="1"/>
          </p:cNvSpPr>
          <p:nvPr>
            <p:ph idx="1"/>
          </p:nvPr>
        </p:nvSpPr>
        <p:spPr>
          <a:xfrm>
            <a:off x="255588" y="1276350"/>
            <a:ext cx="4097471" cy="3875199"/>
          </a:xfrm>
          <a:ln>
            <a:solidFill>
              <a:schemeClr val="accent1"/>
            </a:solidFill>
          </a:ln>
        </p:spPr>
        <p:txBody>
          <a:bodyPr/>
          <a:lstStyle/>
          <a:p>
            <a:pPr marL="463550" indent="-65088">
              <a:spcBef>
                <a:spcPts val="1200"/>
              </a:spcBef>
              <a:buFont typeface="Arial" pitchFamily="34" charset="0"/>
              <a:buChar char="•"/>
            </a:pPr>
            <a:r>
              <a:rPr lang="en-US" sz="2000" dirty="0" smtClean="0">
                <a:latin typeface="Agilent TT Cond" pitchFamily="34" charset="0"/>
              </a:rPr>
              <a:t>Architecture Overview</a:t>
            </a:r>
          </a:p>
          <a:p>
            <a:pPr marL="463550" lvl="1" indent="-65088"/>
            <a:r>
              <a:rPr lang="en-US" dirty="0" smtClean="0">
                <a:latin typeface="Agilent TT Cond" pitchFamily="34" charset="0"/>
              </a:rPr>
              <a:t>ADC Characterization</a:t>
            </a:r>
          </a:p>
          <a:p>
            <a:pPr marL="690562" lvl="3" indent="-65088"/>
            <a:r>
              <a:rPr lang="en-US" dirty="0" smtClean="0">
                <a:latin typeface="Agilent TT Cond" pitchFamily="34" charset="0"/>
              </a:rPr>
              <a:t>Dynamic Measurements</a:t>
            </a:r>
          </a:p>
          <a:p>
            <a:pPr marL="463550" lvl="1" indent="-65088"/>
            <a:r>
              <a:rPr lang="en-US" dirty="0" smtClean="0">
                <a:solidFill>
                  <a:schemeClr val="tx2"/>
                </a:solidFill>
                <a:latin typeface="Agilent TT Cond" pitchFamily="34" charset="0"/>
              </a:rPr>
              <a:t>Baseband Processing</a:t>
            </a:r>
          </a:p>
          <a:p>
            <a:pPr marL="690562" lvl="3" indent="-65088"/>
            <a:r>
              <a:rPr lang="en-US" dirty="0" smtClean="0">
                <a:latin typeface="Agilent TT Cond" pitchFamily="34" charset="0"/>
              </a:rPr>
              <a:t>FPGA</a:t>
            </a:r>
          </a:p>
          <a:p>
            <a:pPr marL="690562" lvl="3" indent="-65088"/>
            <a:r>
              <a:rPr lang="en-US" dirty="0" smtClean="0">
                <a:latin typeface="Agilent TT Cond" pitchFamily="34" charset="0"/>
              </a:rPr>
              <a:t>Memory</a:t>
            </a:r>
          </a:p>
          <a:p>
            <a:pPr marL="690562" lvl="3" indent="-65088"/>
            <a:r>
              <a:rPr lang="en-US" dirty="0" smtClean="0">
                <a:solidFill>
                  <a:schemeClr val="tx2"/>
                </a:solidFill>
                <a:latin typeface="Agilent TT Cond" pitchFamily="34" charset="0"/>
              </a:rPr>
              <a:t>Microprocessors/Microcontrollers</a:t>
            </a:r>
          </a:p>
          <a:p>
            <a:pPr marL="463550" lvl="2" indent="-65088">
              <a:buFont typeface="Arial" pitchFamily="34" charset="0"/>
              <a:buChar char="•"/>
            </a:pPr>
            <a:r>
              <a:rPr lang="en-US" dirty="0" smtClean="0">
                <a:latin typeface="Agilent TT Cond" pitchFamily="34" charset="0"/>
              </a:rPr>
              <a:t>Summary</a:t>
            </a:r>
          </a:p>
          <a:p>
            <a:pPr marL="463550" lvl="2" indent="-65088">
              <a:buFont typeface="Arial" pitchFamily="34" charset="0"/>
              <a:buChar char="•"/>
            </a:pPr>
            <a:r>
              <a:rPr lang="en-US" dirty="0" smtClean="0">
                <a:latin typeface="Agilent TT Cond" pitchFamily="34" charset="0"/>
              </a:rPr>
              <a:t>For More Information</a:t>
            </a:r>
            <a:endParaRPr lang="en-US" dirty="0">
              <a:latin typeface="Agilent TT Cond" pitchFamily="34" charset="0"/>
            </a:endParaRPr>
          </a:p>
        </p:txBody>
      </p:sp>
      <p:grpSp>
        <p:nvGrpSpPr>
          <p:cNvPr id="8" name="Group 7"/>
          <p:cNvGrpSpPr/>
          <p:nvPr/>
        </p:nvGrpSpPr>
        <p:grpSpPr>
          <a:xfrm>
            <a:off x="4853971" y="1091821"/>
            <a:ext cx="4030722" cy="3605662"/>
            <a:chOff x="1510269" y="989555"/>
            <a:chExt cx="5718434" cy="4827044"/>
          </a:xfrm>
        </p:grpSpPr>
        <p:grpSp>
          <p:nvGrpSpPr>
            <p:cNvPr id="12" name="Group 86"/>
            <p:cNvGrpSpPr/>
            <p:nvPr/>
          </p:nvGrpSpPr>
          <p:grpSpPr>
            <a:xfrm flipH="1">
              <a:off x="1545102" y="1011834"/>
              <a:ext cx="5477997" cy="4804765"/>
              <a:chOff x="704337" y="1804087"/>
              <a:chExt cx="1730681" cy="2286000"/>
            </a:xfrm>
          </p:grpSpPr>
          <p:sp>
            <p:nvSpPr>
              <p:cNvPr id="53" name="Rectangle 52"/>
              <p:cNvSpPr/>
              <p:nvPr/>
            </p:nvSpPr>
            <p:spPr bwMode="auto">
              <a:xfrm>
                <a:off x="704337" y="1804087"/>
                <a:ext cx="1730681" cy="2286000"/>
              </a:xfrm>
              <a:prstGeom prst="rect">
                <a:avLst/>
              </a:prstGeom>
              <a:solidFill>
                <a:srgbClr val="00B0F0">
                  <a:alpha val="34000"/>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825713" y="3873485"/>
                <a:ext cx="1449312" cy="208325"/>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1400" b="1" dirty="0" smtClean="0">
                    <a:latin typeface="Agilent TT Cond" pitchFamily="34" charset="0"/>
                  </a:rPr>
                  <a:t>Baseband Processing</a:t>
                </a:r>
                <a:endParaRPr lang="en-US" sz="1400" b="1" dirty="0">
                  <a:latin typeface="Agilent TT Cond" pitchFamily="34" charset="0"/>
                </a:endParaRPr>
              </a:p>
            </p:txBody>
          </p:sp>
        </p:grpSp>
        <p:grpSp>
          <p:nvGrpSpPr>
            <p:cNvPr id="13" name="Group 152"/>
            <p:cNvGrpSpPr/>
            <p:nvPr/>
          </p:nvGrpSpPr>
          <p:grpSpPr>
            <a:xfrm>
              <a:off x="4992129" y="1359243"/>
              <a:ext cx="1112108" cy="976185"/>
              <a:chOff x="2409567" y="1198605"/>
              <a:chExt cx="1112108" cy="976185"/>
            </a:xfrm>
          </p:grpSpPr>
          <p:sp>
            <p:nvSpPr>
              <p:cNvPr id="50" name="Rectangle 49"/>
              <p:cNvSpPr/>
              <p:nvPr/>
            </p:nvSpPr>
            <p:spPr bwMode="auto">
              <a:xfrm>
                <a:off x="2409567" y="1198605"/>
                <a:ext cx="1112108" cy="976185"/>
              </a:xfrm>
              <a:prstGeom prst="rect">
                <a:avLst/>
              </a:prstGeom>
              <a:gradFill flip="none" rotWithShape="1">
                <a:gsLst>
                  <a:gs pos="0">
                    <a:schemeClr val="bg2">
                      <a:lumMod val="60000"/>
                      <a:lumOff val="40000"/>
                    </a:schemeClr>
                  </a:gs>
                  <a:gs pos="77000">
                    <a:schemeClr val="bg2">
                      <a:lumMod val="50000"/>
                    </a:schemeClr>
                  </a:gs>
                </a:gsLst>
                <a:lin ang="16200000" scaled="1"/>
                <a:tileRect/>
              </a:gradFill>
              <a:ln w="12700" cap="flat" cmpd="sng" algn="ctr">
                <a:noFill/>
                <a:prstDash val="solid"/>
                <a:round/>
                <a:headEnd type="none" w="med" len="med"/>
                <a:tailEnd type="none" w="med" len="med"/>
              </a:ln>
              <a:effectLst/>
              <a:scene3d>
                <a:camera prst="orthographicFront"/>
                <a:lightRig rig="threePt" dir="t"/>
              </a:scene3d>
              <a:sp3d>
                <a:bevelT w="133350" h="88900" prst="divo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2619631" y="1507526"/>
                <a:ext cx="806686" cy="309024"/>
              </a:xfrm>
              <a:prstGeom prst="rect">
                <a:avLst/>
              </a:prstGeom>
              <a:noFill/>
            </p:spPr>
            <p:txBody>
              <a:bodyPr wrap="square" rtlCol="0">
                <a:spAutoFit/>
              </a:bodyPr>
              <a:lstStyle/>
              <a:p>
                <a:r>
                  <a:rPr lang="en-US" sz="900" b="1" dirty="0" smtClean="0">
                    <a:latin typeface="Agilent TT Cond" pitchFamily="34" charset="0"/>
                  </a:rPr>
                  <a:t>FPGA</a:t>
                </a:r>
                <a:endParaRPr lang="en-US" sz="900" b="1" dirty="0">
                  <a:latin typeface="Agilent TT Cond" pitchFamily="34" charset="0"/>
                </a:endParaRPr>
              </a:p>
            </p:txBody>
          </p:sp>
          <p:sp>
            <p:nvSpPr>
              <p:cNvPr id="52" name="TextBox 51"/>
              <p:cNvSpPr txBox="1"/>
              <p:nvPr/>
            </p:nvSpPr>
            <p:spPr>
              <a:xfrm>
                <a:off x="2965623" y="1791728"/>
                <a:ext cx="432486" cy="307777"/>
              </a:xfrm>
              <a:prstGeom prst="rect">
                <a:avLst/>
              </a:prstGeom>
              <a:solidFill>
                <a:schemeClr val="bg1">
                  <a:lumMod val="75000"/>
                </a:schemeClr>
              </a:solidFill>
              <a:ln>
                <a:noFill/>
              </a:ln>
            </p:spPr>
            <p:txBody>
              <a:bodyPr wrap="square" rtlCol="0">
                <a:spAutoFit/>
              </a:bodyPr>
              <a:lstStyle/>
              <a:p>
                <a:r>
                  <a:rPr lang="en-US" sz="900" dirty="0" smtClean="0">
                    <a:latin typeface="Agilent TT Cond" pitchFamily="34" charset="0"/>
                  </a:rPr>
                  <a:t>uP</a:t>
                </a:r>
                <a:endParaRPr lang="en-US" sz="900" dirty="0">
                  <a:latin typeface="Agilent TT Cond" pitchFamily="34" charset="0"/>
                </a:endParaRPr>
              </a:p>
            </p:txBody>
          </p:sp>
        </p:grpSp>
        <p:grpSp>
          <p:nvGrpSpPr>
            <p:cNvPr id="14" name="Group 154"/>
            <p:cNvGrpSpPr/>
            <p:nvPr/>
          </p:nvGrpSpPr>
          <p:grpSpPr>
            <a:xfrm>
              <a:off x="1844439" y="1120153"/>
              <a:ext cx="1566025" cy="1072398"/>
              <a:chOff x="213348" y="1095439"/>
              <a:chExt cx="1566025" cy="1072398"/>
            </a:xfrm>
          </p:grpSpPr>
          <p:grpSp>
            <p:nvGrpSpPr>
              <p:cNvPr id="41" name="Group 111"/>
              <p:cNvGrpSpPr/>
              <p:nvPr/>
            </p:nvGrpSpPr>
            <p:grpSpPr>
              <a:xfrm>
                <a:off x="213348" y="1095439"/>
                <a:ext cx="1371600" cy="444843"/>
                <a:chOff x="4374292" y="1507524"/>
                <a:chExt cx="1371600" cy="444843"/>
              </a:xfrm>
            </p:grpSpPr>
            <p:sp>
              <p:nvSpPr>
                <p:cNvPr id="48" name="Rectangle 47"/>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9" name="TextBox 48"/>
                <p:cNvSpPr txBox="1"/>
                <p:nvPr/>
              </p:nvSpPr>
              <p:spPr>
                <a:xfrm>
                  <a:off x="4510217" y="1569308"/>
                  <a:ext cx="1186248" cy="276999"/>
                </a:xfrm>
                <a:prstGeom prst="rect">
                  <a:avLst/>
                </a:prstGeom>
                <a:noFill/>
              </p:spPr>
              <p:txBody>
                <a:bodyPr wrap="square" rtlCol="0">
                  <a:spAutoFit/>
                </a:bodyPr>
                <a:lstStyle/>
                <a:p>
                  <a:r>
                    <a:rPr lang="en-US" sz="1200" b="1" dirty="0" smtClean="0">
                      <a:latin typeface="Agilent TT Cond" pitchFamily="34" charset="0"/>
                    </a:rPr>
                    <a:t>Memory DDR</a:t>
                  </a:r>
                  <a:endParaRPr lang="en-US" sz="1200" b="1" dirty="0">
                    <a:latin typeface="Agilent TT Cond" pitchFamily="34" charset="0"/>
                  </a:endParaRPr>
                </a:p>
              </p:txBody>
            </p:sp>
          </p:grpSp>
          <p:grpSp>
            <p:nvGrpSpPr>
              <p:cNvPr id="42" name="Group 112"/>
              <p:cNvGrpSpPr/>
              <p:nvPr/>
            </p:nvGrpSpPr>
            <p:grpSpPr>
              <a:xfrm>
                <a:off x="255568" y="1358663"/>
                <a:ext cx="1523805" cy="444843"/>
                <a:chOff x="4374292" y="1507524"/>
                <a:chExt cx="1523805" cy="444843"/>
              </a:xfrm>
            </p:grpSpPr>
            <p:sp>
              <p:nvSpPr>
                <p:cNvPr id="46" name="Rectangle 45"/>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7" name="TextBox 46"/>
                <p:cNvSpPr txBox="1"/>
                <p:nvPr/>
              </p:nvSpPr>
              <p:spPr>
                <a:xfrm>
                  <a:off x="4584357" y="1581665"/>
                  <a:ext cx="1313740" cy="276999"/>
                </a:xfrm>
                <a:prstGeom prst="rect">
                  <a:avLst/>
                </a:prstGeom>
                <a:noFill/>
              </p:spPr>
              <p:txBody>
                <a:bodyPr wrap="square" rtlCol="0">
                  <a:spAutoFit/>
                </a:bodyPr>
                <a:lstStyle/>
                <a:p>
                  <a:r>
                    <a:rPr lang="en-US" sz="1200" b="1" dirty="0" smtClean="0">
                      <a:latin typeface="Agilent TT Cond" pitchFamily="34" charset="0"/>
                    </a:rPr>
                    <a:t>Memory DDR</a:t>
                  </a:r>
                  <a:endParaRPr lang="en-US" sz="1200" b="1" dirty="0">
                    <a:latin typeface="Agilent TT Cond" pitchFamily="34" charset="0"/>
                  </a:endParaRPr>
                </a:p>
              </p:txBody>
            </p:sp>
          </p:grpSp>
          <p:grpSp>
            <p:nvGrpSpPr>
              <p:cNvPr id="43" name="Group 133"/>
              <p:cNvGrpSpPr/>
              <p:nvPr/>
            </p:nvGrpSpPr>
            <p:grpSpPr>
              <a:xfrm>
                <a:off x="320761" y="1722994"/>
                <a:ext cx="1408671" cy="444843"/>
                <a:chOff x="4374292" y="1507524"/>
                <a:chExt cx="1408671" cy="444843"/>
              </a:xfrm>
            </p:grpSpPr>
            <p:sp>
              <p:nvSpPr>
                <p:cNvPr id="44" name="Rectangle 43"/>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5" name="TextBox 44"/>
                <p:cNvSpPr txBox="1"/>
                <p:nvPr/>
              </p:nvSpPr>
              <p:spPr>
                <a:xfrm>
                  <a:off x="4596715" y="1569308"/>
                  <a:ext cx="1186248" cy="309024"/>
                </a:xfrm>
                <a:prstGeom prst="rect">
                  <a:avLst/>
                </a:prstGeom>
                <a:noFill/>
              </p:spPr>
              <p:txBody>
                <a:bodyPr wrap="square" rtlCol="0">
                  <a:spAutoFit/>
                </a:bodyPr>
                <a:lstStyle/>
                <a:p>
                  <a:r>
                    <a:rPr lang="en-US" sz="900" b="1" dirty="0" smtClean="0">
                      <a:latin typeface="Agilent TT Cond" pitchFamily="34" charset="0"/>
                    </a:rPr>
                    <a:t>Memory DDR</a:t>
                  </a:r>
                  <a:endParaRPr lang="en-US" sz="900" b="1" dirty="0">
                    <a:latin typeface="Agilent TT Cond" pitchFamily="34" charset="0"/>
                  </a:endParaRPr>
                </a:p>
              </p:txBody>
            </p:sp>
          </p:grpSp>
        </p:grpSp>
        <p:sp>
          <p:nvSpPr>
            <p:cNvPr id="15" name="Freeform 14"/>
            <p:cNvSpPr/>
            <p:nvPr/>
          </p:nvSpPr>
          <p:spPr bwMode="auto">
            <a:xfrm>
              <a:off x="6116595" y="1729946"/>
              <a:ext cx="1112108" cy="654908"/>
            </a:xfrm>
            <a:custGeom>
              <a:avLst/>
              <a:gdLst>
                <a:gd name="connsiteX0" fmla="*/ 0 w 1248032"/>
                <a:gd name="connsiteY0" fmla="*/ 0 h 654908"/>
                <a:gd name="connsiteX1" fmla="*/ 840259 w 1248032"/>
                <a:gd name="connsiteY1" fmla="*/ 0 h 654908"/>
                <a:gd name="connsiteX2" fmla="*/ 840259 w 1248032"/>
                <a:gd name="connsiteY2" fmla="*/ 654908 h 654908"/>
                <a:gd name="connsiteX3" fmla="*/ 1248032 w 1248032"/>
                <a:gd name="connsiteY3" fmla="*/ 654908 h 654908"/>
                <a:gd name="connsiteX4" fmla="*/ 1248032 w 1248032"/>
                <a:gd name="connsiteY4" fmla="*/ 654908 h 65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032" h="654908">
                  <a:moveTo>
                    <a:pt x="0" y="0"/>
                  </a:moveTo>
                  <a:lnTo>
                    <a:pt x="840259" y="0"/>
                  </a:lnTo>
                  <a:lnTo>
                    <a:pt x="840259" y="654908"/>
                  </a:lnTo>
                  <a:lnTo>
                    <a:pt x="1248032" y="654908"/>
                  </a:lnTo>
                  <a:lnTo>
                    <a:pt x="1248032" y="654908"/>
                  </a:lnTo>
                </a:path>
              </a:pathLst>
            </a:custGeom>
            <a:noFill/>
            <a:ln w="22225" cap="flat" cmpd="sng" algn="ctr">
              <a:solidFill>
                <a:schemeClr val="tx1"/>
              </a:solidFill>
              <a:prstDash val="solid"/>
              <a:round/>
              <a:headEnd type="triangl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Freeform 15"/>
            <p:cNvSpPr/>
            <p:nvPr/>
          </p:nvSpPr>
          <p:spPr bwMode="auto">
            <a:xfrm>
              <a:off x="4782065" y="2063578"/>
              <a:ext cx="197708" cy="642552"/>
            </a:xfrm>
            <a:custGeom>
              <a:avLst/>
              <a:gdLst>
                <a:gd name="connsiteX0" fmla="*/ 494270 w 494270"/>
                <a:gd name="connsiteY0" fmla="*/ 0 h 815546"/>
                <a:gd name="connsiteX1" fmla="*/ 0 w 494270"/>
                <a:gd name="connsiteY1" fmla="*/ 0 h 815546"/>
                <a:gd name="connsiteX2" fmla="*/ 0 w 494270"/>
                <a:gd name="connsiteY2" fmla="*/ 815546 h 815546"/>
                <a:gd name="connsiteX3" fmla="*/ 0 w 494270"/>
                <a:gd name="connsiteY3" fmla="*/ 815546 h 815546"/>
              </a:gdLst>
              <a:ahLst/>
              <a:cxnLst>
                <a:cxn ang="0">
                  <a:pos x="connsiteX0" y="connsiteY0"/>
                </a:cxn>
                <a:cxn ang="0">
                  <a:pos x="connsiteX1" y="connsiteY1"/>
                </a:cxn>
                <a:cxn ang="0">
                  <a:pos x="connsiteX2" y="connsiteY2"/>
                </a:cxn>
                <a:cxn ang="0">
                  <a:pos x="connsiteX3" y="connsiteY3"/>
                </a:cxn>
              </a:cxnLst>
              <a:rect l="l" t="t" r="r" b="b"/>
              <a:pathLst>
                <a:path w="494270" h="815546">
                  <a:moveTo>
                    <a:pt x="494270" y="0"/>
                  </a:moveTo>
                  <a:lnTo>
                    <a:pt x="0" y="0"/>
                  </a:lnTo>
                  <a:lnTo>
                    <a:pt x="0" y="815546"/>
                  </a:lnTo>
                  <a:lnTo>
                    <a:pt x="0" y="815546"/>
                  </a:lnTo>
                </a:path>
              </a:pathLst>
            </a:custGeom>
            <a:noFill/>
            <a:ln w="22225" cap="flat" cmpd="sng" algn="ctr">
              <a:solidFill>
                <a:schemeClr val="tx1"/>
              </a:solidFill>
              <a:prstDash val="solid"/>
              <a:round/>
              <a:headEnd type="triangl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Freeform 16"/>
            <p:cNvSpPr/>
            <p:nvPr/>
          </p:nvSpPr>
          <p:spPr bwMode="auto">
            <a:xfrm>
              <a:off x="3219450" y="1285875"/>
              <a:ext cx="1766888" cy="514350"/>
            </a:xfrm>
            <a:custGeom>
              <a:avLst/>
              <a:gdLst>
                <a:gd name="connsiteX0" fmla="*/ 1766888 w 1766888"/>
                <a:gd name="connsiteY0" fmla="*/ 514350 h 514350"/>
                <a:gd name="connsiteX1" fmla="*/ 280988 w 1766888"/>
                <a:gd name="connsiteY1" fmla="*/ 514350 h 514350"/>
                <a:gd name="connsiteX2" fmla="*/ 276225 w 1766888"/>
                <a:gd name="connsiteY2" fmla="*/ 0 h 514350"/>
                <a:gd name="connsiteX3" fmla="*/ 0 w 1766888"/>
                <a:gd name="connsiteY3" fmla="*/ 0 h 514350"/>
              </a:gdLst>
              <a:ahLst/>
              <a:cxnLst>
                <a:cxn ang="0">
                  <a:pos x="connsiteX0" y="connsiteY0"/>
                </a:cxn>
                <a:cxn ang="0">
                  <a:pos x="connsiteX1" y="connsiteY1"/>
                </a:cxn>
                <a:cxn ang="0">
                  <a:pos x="connsiteX2" y="connsiteY2"/>
                </a:cxn>
                <a:cxn ang="0">
                  <a:pos x="connsiteX3" y="connsiteY3"/>
                </a:cxn>
              </a:cxnLst>
              <a:rect l="l" t="t" r="r" b="b"/>
              <a:pathLst>
                <a:path w="1766888" h="514350">
                  <a:moveTo>
                    <a:pt x="1766888" y="514350"/>
                  </a:moveTo>
                  <a:lnTo>
                    <a:pt x="280988" y="514350"/>
                  </a:lnTo>
                  <a:cubicBezTo>
                    <a:pt x="279400" y="342900"/>
                    <a:pt x="277813" y="171450"/>
                    <a:pt x="276225" y="0"/>
                  </a:cubicBezTo>
                  <a:lnTo>
                    <a:pt x="0" y="0"/>
                  </a:lnTo>
                </a:path>
              </a:pathLst>
            </a:custGeom>
            <a:noFill/>
            <a:ln w="22225" cap="flat" cmpd="sng" algn="ctr">
              <a:solidFill>
                <a:schemeClr val="tx1"/>
              </a:solidFill>
              <a:prstDash val="solid"/>
              <a:round/>
              <a:headEnd type="triangl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8" name="Straight Connector 17"/>
            <p:cNvCxnSpPr>
              <a:stCxn id="17" idx="1"/>
            </p:cNvCxnSpPr>
            <p:nvPr/>
          </p:nvCxnSpPr>
          <p:spPr bwMode="auto">
            <a:xfrm>
              <a:off x="3500438" y="1800225"/>
              <a:ext cx="4762" cy="2667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9" name="Straight Connector 18"/>
            <p:cNvCxnSpPr>
              <a:endCxn id="46" idx="3"/>
            </p:cNvCxnSpPr>
            <p:nvPr/>
          </p:nvCxnSpPr>
          <p:spPr bwMode="auto">
            <a:xfrm rot="10800000">
              <a:off x="3258260" y="1605800"/>
              <a:ext cx="242179" cy="1545"/>
            </a:xfrm>
            <a:prstGeom prst="line">
              <a:avLst/>
            </a:prstGeom>
            <a:solidFill>
              <a:schemeClr val="accent1"/>
            </a:solidFill>
            <a:ln w="22225" cap="flat" cmpd="sng" algn="ctr">
              <a:solidFill>
                <a:schemeClr val="tx1"/>
              </a:solidFill>
              <a:prstDash val="solid"/>
              <a:round/>
              <a:headEnd type="none" w="med" len="med"/>
              <a:tailEnd type="triangle" w="med" len="med"/>
            </a:ln>
            <a:effectLst/>
          </p:spPr>
        </p:cxnSp>
        <p:cxnSp>
          <p:nvCxnSpPr>
            <p:cNvPr id="20" name="Straight Connector 19"/>
            <p:cNvCxnSpPr/>
            <p:nvPr/>
          </p:nvCxnSpPr>
          <p:spPr bwMode="auto">
            <a:xfrm rot="10800000">
              <a:off x="3324225" y="2062163"/>
              <a:ext cx="190504" cy="4"/>
            </a:xfrm>
            <a:prstGeom prst="line">
              <a:avLst/>
            </a:prstGeom>
            <a:solidFill>
              <a:schemeClr val="accent1"/>
            </a:solidFill>
            <a:ln w="22225" cap="flat" cmpd="sng" algn="ctr">
              <a:solidFill>
                <a:schemeClr val="tx1"/>
              </a:solidFill>
              <a:prstDash val="solid"/>
              <a:round/>
              <a:headEnd type="none" w="med" len="med"/>
              <a:tailEnd type="triangle" w="med" len="med"/>
            </a:ln>
            <a:effectLst/>
          </p:spPr>
        </p:cxnSp>
        <p:grpSp>
          <p:nvGrpSpPr>
            <p:cNvPr id="21" name="Group 182"/>
            <p:cNvGrpSpPr/>
            <p:nvPr/>
          </p:nvGrpSpPr>
          <p:grpSpPr>
            <a:xfrm>
              <a:off x="3696710" y="1371601"/>
              <a:ext cx="840641" cy="745526"/>
              <a:chOff x="7725013" y="395417"/>
              <a:chExt cx="840641" cy="745526"/>
            </a:xfrm>
          </p:grpSpPr>
          <p:sp>
            <p:nvSpPr>
              <p:cNvPr id="37" name="Rectangle 36"/>
              <p:cNvSpPr/>
              <p:nvPr/>
            </p:nvSpPr>
            <p:spPr bwMode="auto">
              <a:xfrm>
                <a:off x="7797113" y="395417"/>
                <a:ext cx="667266" cy="716692"/>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8" name="Group 157"/>
              <p:cNvGrpSpPr/>
              <p:nvPr/>
            </p:nvGrpSpPr>
            <p:grpSpPr>
              <a:xfrm>
                <a:off x="7725013" y="407774"/>
                <a:ext cx="840641" cy="733169"/>
                <a:chOff x="2286278" y="1198605"/>
                <a:chExt cx="1359859" cy="976185"/>
              </a:xfrm>
            </p:grpSpPr>
            <p:sp>
              <p:nvSpPr>
                <p:cNvPr id="39" name="Rectangle 38"/>
                <p:cNvSpPr/>
                <p:nvPr/>
              </p:nvSpPr>
              <p:spPr bwMode="auto">
                <a:xfrm>
                  <a:off x="2409569" y="1198605"/>
                  <a:ext cx="1112108" cy="976185"/>
                </a:xfrm>
                <a:prstGeom prst="rect">
                  <a:avLst/>
                </a:prstGeom>
                <a:gradFill flip="none" rotWithShape="1">
                  <a:gsLst>
                    <a:gs pos="0">
                      <a:schemeClr val="bg2">
                        <a:lumMod val="60000"/>
                        <a:lumOff val="40000"/>
                        <a:alpha val="10000"/>
                      </a:schemeClr>
                    </a:gs>
                    <a:gs pos="77000">
                      <a:schemeClr val="bg2">
                        <a:lumMod val="50000"/>
                        <a:alpha val="43000"/>
                      </a:schemeClr>
                    </a:gs>
                  </a:gsLst>
                  <a:lin ang="16200000" scaled="1"/>
                  <a:tileRect/>
                </a:gradFill>
                <a:ln w="6350" cap="flat" cmpd="sng" algn="ctr">
                  <a:solidFill>
                    <a:schemeClr val="bg1">
                      <a:lumMod val="50000"/>
                    </a:schemeClr>
                  </a:solidFill>
                  <a:prstDash val="sysDot"/>
                  <a:round/>
                  <a:headEnd type="none" w="med" len="med"/>
                  <a:tailEnd type="none" w="med" len="med"/>
                </a:ln>
                <a:effectLst/>
                <a:scene3d>
                  <a:camera prst="orthographicFront"/>
                  <a:lightRig rig="threePt" dir="t"/>
                </a:scene3d>
                <a:sp3d>
                  <a:bevelT w="133350" h="88900" prst="divo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2286278" y="1360156"/>
                  <a:ext cx="1359859" cy="603465"/>
                </a:xfrm>
                <a:prstGeom prst="rect">
                  <a:avLst/>
                </a:prstGeom>
                <a:noFill/>
              </p:spPr>
              <p:txBody>
                <a:bodyPr wrap="square" rtlCol="0">
                  <a:spAutoFit/>
                </a:bodyPr>
                <a:lstStyle/>
                <a:p>
                  <a:r>
                    <a:rPr lang="en-US" sz="800" b="1" dirty="0" smtClean="0">
                      <a:solidFill>
                        <a:schemeClr val="bg2">
                          <a:lumMod val="75000"/>
                        </a:schemeClr>
                      </a:solidFill>
                      <a:latin typeface="Agilent TT Cond" pitchFamily="34" charset="0"/>
                    </a:rPr>
                    <a:t>Memory Controller</a:t>
                  </a:r>
                  <a:endParaRPr lang="en-US" sz="800" b="1" dirty="0">
                    <a:solidFill>
                      <a:schemeClr val="bg2">
                        <a:lumMod val="75000"/>
                      </a:schemeClr>
                    </a:solidFill>
                    <a:latin typeface="Agilent TT Cond" pitchFamily="34" charset="0"/>
                  </a:endParaRPr>
                </a:p>
              </p:txBody>
            </p:sp>
          </p:grpSp>
        </p:grpSp>
        <p:sp>
          <p:nvSpPr>
            <p:cNvPr id="22" name="Rectangle 21"/>
            <p:cNvSpPr/>
            <p:nvPr/>
          </p:nvSpPr>
          <p:spPr bwMode="auto">
            <a:xfrm flipH="1">
              <a:off x="1510269" y="2275016"/>
              <a:ext cx="507849" cy="3382186"/>
            </a:xfrm>
            <a:prstGeom prst="rect">
              <a:avLst/>
            </a:prstGeom>
            <a:solidFill>
              <a:schemeClr val="accent5">
                <a:lumMod val="75000"/>
                <a:alpha val="34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3" name="TextBox 22"/>
            <p:cNvSpPr txBox="1"/>
            <p:nvPr/>
          </p:nvSpPr>
          <p:spPr>
            <a:xfrm rot="5400000" flipH="1">
              <a:off x="681763" y="3609452"/>
              <a:ext cx="2118344" cy="393800"/>
            </a:xfrm>
            <a:prstGeom prst="rect">
              <a:avLst/>
            </a:prstGeom>
            <a:noFill/>
          </p:spPr>
          <p:txBody>
            <a:bodyPr wrap="square" rtlCol="0">
              <a:spAutoFit/>
            </a:bodyPr>
            <a:lstStyle/>
            <a:p>
              <a:r>
                <a:rPr lang="en-US" sz="1600" b="1" dirty="0" smtClean="0">
                  <a:latin typeface="Agilent TT Cond" pitchFamily="34" charset="0"/>
                </a:rPr>
                <a:t>Peripheral IO</a:t>
              </a:r>
              <a:endParaRPr lang="en-US" sz="1600" b="1" dirty="0">
                <a:latin typeface="Agilent TT Cond" pitchFamily="34" charset="0"/>
              </a:endParaRPr>
            </a:p>
          </p:txBody>
        </p:sp>
        <p:sp>
          <p:nvSpPr>
            <p:cNvPr id="24" name="Rectangle 23"/>
            <p:cNvSpPr/>
            <p:nvPr/>
          </p:nvSpPr>
          <p:spPr bwMode="auto">
            <a:xfrm>
              <a:off x="3034045" y="2679399"/>
              <a:ext cx="3455655" cy="1727501"/>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5" name="Group 147"/>
            <p:cNvGrpSpPr/>
            <p:nvPr/>
          </p:nvGrpSpPr>
          <p:grpSpPr>
            <a:xfrm>
              <a:off x="3232518" y="2869790"/>
              <a:ext cx="1413968" cy="1325672"/>
              <a:chOff x="3355742" y="3073333"/>
              <a:chExt cx="1413968" cy="1325672"/>
            </a:xfrm>
          </p:grpSpPr>
          <p:sp>
            <p:nvSpPr>
              <p:cNvPr id="35" name="Rectangle 34"/>
              <p:cNvSpPr/>
              <p:nvPr/>
            </p:nvSpPr>
            <p:spPr bwMode="auto">
              <a:xfrm>
                <a:off x="3355742" y="3073333"/>
                <a:ext cx="1413968" cy="1325672"/>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TextBox 35"/>
              <p:cNvSpPr txBox="1"/>
              <p:nvPr/>
            </p:nvSpPr>
            <p:spPr>
              <a:xfrm>
                <a:off x="3459892" y="3400759"/>
                <a:ext cx="1210962" cy="865269"/>
              </a:xfrm>
              <a:prstGeom prst="rect">
                <a:avLst/>
              </a:prstGeom>
              <a:noFill/>
            </p:spPr>
            <p:txBody>
              <a:bodyPr wrap="square" rtlCol="0">
                <a:spAutoFit/>
              </a:bodyPr>
              <a:lstStyle/>
              <a:p>
                <a:r>
                  <a:rPr lang="en-US" sz="900" b="1" dirty="0" smtClean="0">
                    <a:latin typeface="Agilent TT Cond" pitchFamily="34" charset="0"/>
                  </a:rPr>
                  <a:t>Microcontroller/ Microprocessor</a:t>
                </a:r>
                <a:endParaRPr lang="en-US" sz="900" b="1" dirty="0">
                  <a:latin typeface="Agilent TT Cond" pitchFamily="34" charset="0"/>
                </a:endParaRPr>
              </a:p>
            </p:txBody>
          </p:sp>
        </p:grpSp>
        <p:grpSp>
          <p:nvGrpSpPr>
            <p:cNvPr id="26" name="Group 148"/>
            <p:cNvGrpSpPr/>
            <p:nvPr/>
          </p:nvGrpSpPr>
          <p:grpSpPr>
            <a:xfrm>
              <a:off x="4891473" y="2847203"/>
              <a:ext cx="1381644" cy="1387050"/>
              <a:chOff x="3375711" y="4423719"/>
              <a:chExt cx="1381644" cy="1387050"/>
            </a:xfrm>
          </p:grpSpPr>
          <p:sp>
            <p:nvSpPr>
              <p:cNvPr id="33" name="Rectangle 32"/>
              <p:cNvSpPr/>
              <p:nvPr/>
            </p:nvSpPr>
            <p:spPr bwMode="auto">
              <a:xfrm>
                <a:off x="3375711" y="4423719"/>
                <a:ext cx="1381644" cy="1387050"/>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3734419" y="4654996"/>
                <a:ext cx="675681" cy="276999"/>
              </a:xfrm>
              <a:prstGeom prst="rect">
                <a:avLst/>
              </a:prstGeom>
              <a:noFill/>
            </p:spPr>
            <p:txBody>
              <a:bodyPr wrap="square" rtlCol="0">
                <a:spAutoFit/>
              </a:bodyPr>
              <a:lstStyle/>
              <a:p>
                <a:r>
                  <a:rPr lang="en-US" sz="1200" b="1" dirty="0" smtClean="0">
                    <a:latin typeface="Agilent TT Cond" pitchFamily="34" charset="0"/>
                  </a:rPr>
                  <a:t>DSP</a:t>
                </a:r>
                <a:endParaRPr lang="en-US" sz="1200" b="1" dirty="0">
                  <a:latin typeface="Agilent TT Cond" pitchFamily="34" charset="0"/>
                </a:endParaRPr>
              </a:p>
            </p:txBody>
          </p:sp>
        </p:grpSp>
        <p:grpSp>
          <p:nvGrpSpPr>
            <p:cNvPr id="27" name="Group 217"/>
            <p:cNvGrpSpPr/>
            <p:nvPr/>
          </p:nvGrpSpPr>
          <p:grpSpPr>
            <a:xfrm>
              <a:off x="2278995" y="4542432"/>
              <a:ext cx="1193432" cy="494439"/>
              <a:chOff x="2550844" y="4455935"/>
              <a:chExt cx="1193432" cy="494439"/>
            </a:xfrm>
          </p:grpSpPr>
          <p:sp>
            <p:nvSpPr>
              <p:cNvPr id="31" name="Rectangle 30"/>
              <p:cNvSpPr/>
              <p:nvPr/>
            </p:nvSpPr>
            <p:spPr bwMode="auto">
              <a:xfrm>
                <a:off x="2584737" y="4538409"/>
                <a:ext cx="1077986" cy="366038"/>
              </a:xfrm>
              <a:prstGeom prst="rect">
                <a:avLst/>
              </a:prstGeom>
              <a:solidFill>
                <a:srgbClr val="244C6A">
                  <a:alpha val="65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h="50800" prst="softRound"/>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2" name="TextBox 31"/>
              <p:cNvSpPr txBox="1"/>
              <p:nvPr/>
            </p:nvSpPr>
            <p:spPr>
              <a:xfrm>
                <a:off x="2550844" y="4455935"/>
                <a:ext cx="1193432" cy="494439"/>
              </a:xfrm>
              <a:prstGeom prst="rect">
                <a:avLst/>
              </a:prstGeom>
              <a:noFill/>
            </p:spPr>
            <p:txBody>
              <a:bodyPr wrap="square" rtlCol="0">
                <a:spAutoFit/>
              </a:bodyPr>
              <a:lstStyle/>
              <a:p>
                <a:r>
                  <a:rPr lang="en-US" sz="900" b="1" dirty="0" smtClean="0">
                    <a:latin typeface="Agilent TT Cond" pitchFamily="34" charset="0"/>
                  </a:rPr>
                  <a:t>Flash EEPROM</a:t>
                </a:r>
                <a:endParaRPr lang="en-US" sz="900" dirty="0">
                  <a:latin typeface="Agilent TT Cond" pitchFamily="34" charset="0"/>
                </a:endParaRPr>
              </a:p>
            </p:txBody>
          </p:sp>
        </p:grpSp>
        <p:sp>
          <p:nvSpPr>
            <p:cNvPr id="28" name="Rectangle 27"/>
            <p:cNvSpPr/>
            <p:nvPr/>
          </p:nvSpPr>
          <p:spPr>
            <a:xfrm>
              <a:off x="4980107" y="3389872"/>
              <a:ext cx="1222985" cy="865269"/>
            </a:xfrm>
            <a:prstGeom prst="rect">
              <a:avLst/>
            </a:prstGeom>
          </p:spPr>
          <p:txBody>
            <a:bodyPr wrap="square">
              <a:spAutoFit/>
            </a:bodyPr>
            <a:lstStyle/>
            <a:p>
              <a:pPr algn="ctr"/>
              <a:r>
                <a:rPr lang="en-US" sz="1200" dirty="0" smtClean="0">
                  <a:latin typeface="Agilent TT Cond" pitchFamily="34" charset="0"/>
                </a:rPr>
                <a:t>Signal Processing, </a:t>
              </a:r>
              <a:endParaRPr lang="en-US" sz="1200" dirty="0"/>
            </a:p>
          </p:txBody>
        </p:sp>
        <p:sp>
          <p:nvSpPr>
            <p:cNvPr id="29" name="Rounded Rectangle 28"/>
            <p:cNvSpPr/>
            <p:nvPr/>
          </p:nvSpPr>
          <p:spPr bwMode="auto">
            <a:xfrm>
              <a:off x="1603330" y="989555"/>
              <a:ext cx="4822521" cy="1465546"/>
            </a:xfrm>
            <a:prstGeom prst="roundRect">
              <a:avLst/>
            </a:prstGeom>
            <a:noFill/>
            <a:ln w="222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0" name="Straight Arrow Connector 29"/>
            <p:cNvCxnSpPr/>
            <p:nvPr/>
          </p:nvCxnSpPr>
          <p:spPr bwMode="auto">
            <a:xfrm flipV="1">
              <a:off x="4070959" y="2129425"/>
              <a:ext cx="1453019" cy="97703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Microprocessor (uP) and Microcontroller (uC)</a:t>
            </a:r>
            <a:endParaRPr lang="en-US" dirty="0"/>
          </a:p>
        </p:txBody>
      </p:sp>
      <p:sp>
        <p:nvSpPr>
          <p:cNvPr id="3" name="Text Placeholder 2"/>
          <p:cNvSpPr>
            <a:spLocks noGrp="1"/>
          </p:cNvSpPr>
          <p:nvPr>
            <p:ph type="body" sz="half" idx="1"/>
          </p:nvPr>
        </p:nvSpPr>
        <p:spPr>
          <a:xfrm>
            <a:off x="255587" y="1276350"/>
            <a:ext cx="7945877" cy="3925845"/>
          </a:xfrm>
          <a:ln>
            <a:solidFill>
              <a:schemeClr val="tx2"/>
            </a:solidFill>
          </a:ln>
        </p:spPr>
        <p:txBody>
          <a:bodyPr/>
          <a:lstStyle/>
          <a:p>
            <a:pPr marL="520700" indent="-182563">
              <a:buFont typeface="Arial" pitchFamily="34" charset="0"/>
              <a:buChar char="•"/>
            </a:pPr>
            <a:r>
              <a:rPr lang="en-US" sz="1400" dirty="0" smtClean="0">
                <a:latin typeface="Agilent TT Cond" pitchFamily="34" charset="0"/>
              </a:rPr>
              <a:t>A Microcontroller has a more specific purpose than a Microprocessor.  It is designed to be self-sufficient and inexpensive. Microprocessors are more general purpose ICs and are often found in computers.</a:t>
            </a:r>
          </a:p>
          <a:p>
            <a:pPr marL="520700" indent="-182563">
              <a:buFont typeface="Arial" pitchFamily="34" charset="0"/>
              <a:buChar char="•"/>
            </a:pPr>
            <a:r>
              <a:rPr lang="en-US" sz="1400" dirty="0" smtClean="0">
                <a:latin typeface="Agilent TT Cond" pitchFamily="34" charset="0"/>
              </a:rPr>
              <a:t>Our example will use an IBM PowerPC 405 microprocessor embedded in a Xilinx® Microblaze FPGA and demonstrate the source code correlation to the inverse assembly, and DDR memory.</a:t>
            </a:r>
          </a:p>
          <a:p>
            <a:pPr marL="520700" indent="-182563">
              <a:buFont typeface="Arial" pitchFamily="34" charset="0"/>
              <a:buChar char="•"/>
            </a:pPr>
            <a:r>
              <a:rPr lang="en-US" sz="1400" dirty="0" smtClean="0">
                <a:latin typeface="Agilent TT Cond" pitchFamily="34" charset="0"/>
              </a:rPr>
              <a:t>The Xilinx Virtex families of FPGAs offer embedded IBM Power PC 405s with a built in Trace Port.  Using this trace port with a logic analyzer and the inverse assembler allows you to minimize the number of pins required on the FPGA while still providing visibility of program flow on the embedded processor.  </a:t>
            </a:r>
          </a:p>
          <a:p>
            <a:pPr marL="520700" indent="-182563" algn="ctr"/>
            <a:r>
              <a:rPr lang="en-US" sz="1400" i="1" dirty="0" smtClean="0">
                <a:latin typeface="Agilent TT Cond" pitchFamily="34" charset="0"/>
              </a:rPr>
              <a:t>Suppose we’re seeing corruption of the external data when it reaches the memory, but it’s not obvious why? If we can trace the operation of the IBM 405 processor, we can obtain more detailed insight into the cause of the problem. We’ll take a look at the embedded uP and see how we can figure out where the problem might be.</a:t>
            </a:r>
          </a:p>
          <a:p>
            <a:pPr marL="520700" indent="-182563">
              <a:buFont typeface="Arial" pitchFamily="34" charset="0"/>
              <a:buChar char="•"/>
            </a:pPr>
            <a:r>
              <a:rPr lang="en-US" sz="1400" dirty="0" smtClean="0">
                <a:latin typeface="Agilent TT Cond" pitchFamily="34" charset="0"/>
              </a:rPr>
              <a:t>We will also demonstrate the features of Agilent’s Packet Viewer and the power of the various modes of display available to the engineer.</a:t>
            </a:r>
          </a:p>
          <a:p>
            <a:pPr marL="520700" indent="-182563">
              <a:buFont typeface="Arial" pitchFamily="34" charset="0"/>
              <a:buChar char="•"/>
            </a:pPr>
            <a:r>
              <a:rPr lang="en-US" sz="1400" dirty="0" smtClean="0">
                <a:latin typeface="Agilent TT Cond" pitchFamily="34" charset="0"/>
              </a:rPr>
              <a:t>Again, let’s start with a block diagram.  We’ll show you the basics of correlating the source code with the inverse assembly.</a:t>
            </a:r>
          </a:p>
          <a:p>
            <a:pPr marL="520700" indent="-182563"/>
            <a:r>
              <a:rPr lang="en-US" sz="1400" dirty="0" smtClean="0">
                <a:latin typeface="Agilent TT Cond" pitchFamily="34" charset="0"/>
              </a:rPr>
              <a:t>.</a:t>
            </a:r>
          </a:p>
          <a:p>
            <a:endParaRPr lang="en-US" sz="1400" dirty="0" smtClean="0">
              <a:latin typeface="Agilent TT Cond" pitchFamily="34" charset="0"/>
            </a:endParaRPr>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277616" y="1285862"/>
            <a:ext cx="7374058" cy="4776952"/>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uP Trace Port</a:t>
            </a:r>
            <a:endParaRPr lang="en-US" dirty="0"/>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43</a:t>
            </a:fld>
            <a:endParaRPr lang="en-US"/>
          </a:p>
        </p:txBody>
      </p:sp>
      <p:grpSp>
        <p:nvGrpSpPr>
          <p:cNvPr id="79" name="Group 78"/>
          <p:cNvGrpSpPr/>
          <p:nvPr/>
        </p:nvGrpSpPr>
        <p:grpSpPr>
          <a:xfrm>
            <a:off x="334600" y="1278202"/>
            <a:ext cx="7264805" cy="4245268"/>
            <a:chOff x="785862" y="1717589"/>
            <a:chExt cx="7137014" cy="3966517"/>
          </a:xfrm>
        </p:grpSpPr>
        <p:grpSp>
          <p:nvGrpSpPr>
            <p:cNvPr id="28" name="Group 27"/>
            <p:cNvGrpSpPr/>
            <p:nvPr/>
          </p:nvGrpSpPr>
          <p:grpSpPr>
            <a:xfrm>
              <a:off x="832147" y="4117499"/>
              <a:ext cx="2269400" cy="1566607"/>
              <a:chOff x="213348" y="1095439"/>
              <a:chExt cx="1479013" cy="1072398"/>
            </a:xfrm>
          </p:grpSpPr>
          <p:grpSp>
            <p:nvGrpSpPr>
              <p:cNvPr id="29" name="Group 111"/>
              <p:cNvGrpSpPr/>
              <p:nvPr/>
            </p:nvGrpSpPr>
            <p:grpSpPr>
              <a:xfrm>
                <a:off x="213348" y="1095439"/>
                <a:ext cx="1371600" cy="444843"/>
                <a:chOff x="4374292" y="1507524"/>
                <a:chExt cx="1371600" cy="444843"/>
              </a:xfrm>
            </p:grpSpPr>
            <p:sp>
              <p:nvSpPr>
                <p:cNvPr id="36" name="Rectangle 35"/>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4510217" y="1569308"/>
                  <a:ext cx="1186247" cy="302710"/>
                </a:xfrm>
                <a:prstGeom prst="rect">
                  <a:avLst/>
                </a:prstGeom>
                <a:noFill/>
              </p:spPr>
              <p:txBody>
                <a:bodyPr wrap="square" rtlCol="0">
                  <a:spAutoFit/>
                </a:bodyPr>
                <a:lstStyle/>
                <a:p>
                  <a:r>
                    <a:rPr lang="en-US" sz="1050" b="1" dirty="0" smtClean="0">
                      <a:latin typeface="Agilent TT Cond" pitchFamily="34" charset="0"/>
                    </a:rPr>
                    <a:t>Memory  S DRAM</a:t>
                  </a:r>
                  <a:endParaRPr lang="en-US" sz="1050" b="1" dirty="0">
                    <a:latin typeface="Agilent TT Cond" pitchFamily="34" charset="0"/>
                  </a:endParaRPr>
                </a:p>
              </p:txBody>
            </p:sp>
          </p:grpSp>
          <p:grpSp>
            <p:nvGrpSpPr>
              <p:cNvPr id="30" name="Group 112"/>
              <p:cNvGrpSpPr/>
              <p:nvPr/>
            </p:nvGrpSpPr>
            <p:grpSpPr>
              <a:xfrm>
                <a:off x="255568" y="1411029"/>
                <a:ext cx="1371600" cy="444843"/>
                <a:chOff x="4374292" y="1559890"/>
                <a:chExt cx="1371600" cy="444843"/>
              </a:xfrm>
            </p:grpSpPr>
            <p:sp>
              <p:nvSpPr>
                <p:cNvPr id="34" name="Rectangle 33"/>
                <p:cNvSpPr/>
                <p:nvPr/>
              </p:nvSpPr>
              <p:spPr bwMode="auto">
                <a:xfrm>
                  <a:off x="4374292" y="1559890"/>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4481962" y="1586764"/>
                  <a:ext cx="1186247" cy="302710"/>
                </a:xfrm>
                <a:prstGeom prst="rect">
                  <a:avLst/>
                </a:prstGeom>
                <a:noFill/>
              </p:spPr>
              <p:txBody>
                <a:bodyPr wrap="square" rtlCol="0">
                  <a:spAutoFit/>
                </a:bodyPr>
                <a:lstStyle/>
                <a:p>
                  <a:r>
                    <a:rPr lang="en-US" sz="1050" b="1" dirty="0" smtClean="0">
                      <a:latin typeface="Agilent TT Cond" pitchFamily="34" charset="0"/>
                    </a:rPr>
                    <a:t>Memory SDRAM </a:t>
                  </a:r>
                  <a:endParaRPr lang="en-US" sz="1050" b="1" dirty="0">
                    <a:latin typeface="Agilent TT Cond" pitchFamily="34" charset="0"/>
                  </a:endParaRPr>
                </a:p>
              </p:txBody>
            </p:sp>
          </p:grpSp>
          <p:grpSp>
            <p:nvGrpSpPr>
              <p:cNvPr id="31" name="Group 133"/>
              <p:cNvGrpSpPr/>
              <p:nvPr/>
            </p:nvGrpSpPr>
            <p:grpSpPr>
              <a:xfrm>
                <a:off x="320761" y="1722994"/>
                <a:ext cx="1371600" cy="444843"/>
                <a:chOff x="4374292" y="1507524"/>
                <a:chExt cx="1371600" cy="444843"/>
              </a:xfrm>
            </p:grpSpPr>
            <p:sp>
              <p:nvSpPr>
                <p:cNvPr id="32" name="Rectangle 31"/>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4510217" y="1569308"/>
                  <a:ext cx="1186247" cy="302710"/>
                </a:xfrm>
                <a:prstGeom prst="rect">
                  <a:avLst/>
                </a:prstGeom>
                <a:noFill/>
              </p:spPr>
              <p:txBody>
                <a:bodyPr wrap="square" rtlCol="0">
                  <a:spAutoFit/>
                </a:bodyPr>
                <a:lstStyle/>
                <a:p>
                  <a:r>
                    <a:rPr lang="en-US" sz="1050" b="1" dirty="0" smtClean="0">
                      <a:latin typeface="Agilent TT Cond" pitchFamily="34" charset="0"/>
                    </a:rPr>
                    <a:t>Memory SDRAM</a:t>
                  </a:r>
                  <a:endParaRPr lang="en-US" sz="1050" b="1" dirty="0">
                    <a:latin typeface="Agilent TT Cond" pitchFamily="34" charset="0"/>
                  </a:endParaRPr>
                </a:p>
              </p:txBody>
            </p:sp>
          </p:grpSp>
        </p:grpSp>
        <p:sp>
          <p:nvSpPr>
            <p:cNvPr id="38" name="Rectangle 10"/>
            <p:cNvSpPr>
              <a:spLocks noChangeArrowheads="1"/>
            </p:cNvSpPr>
            <p:nvPr/>
          </p:nvSpPr>
          <p:spPr bwMode="auto">
            <a:xfrm>
              <a:off x="785862" y="1717589"/>
              <a:ext cx="2204473" cy="1805436"/>
            </a:xfrm>
            <a:prstGeom prst="rect">
              <a:avLst/>
            </a:prstGeom>
            <a:gradFill rotWithShape="1">
              <a:gsLst>
                <a:gs pos="0">
                  <a:srgbClr val="00FFCC">
                    <a:gamma/>
                    <a:shade val="46275"/>
                    <a:invGamma/>
                    <a:alpha val="40000"/>
                  </a:srgbClr>
                </a:gs>
                <a:gs pos="50000">
                  <a:srgbClr val="00FFCC">
                    <a:alpha val="60001"/>
                  </a:srgbClr>
                </a:gs>
                <a:gs pos="100000">
                  <a:srgbClr val="00FFCC">
                    <a:gamma/>
                    <a:shade val="46275"/>
                    <a:invGamma/>
                    <a:alpha val="60001"/>
                  </a:srgbClr>
                </a:gs>
              </a:gsLst>
              <a:lin ang="5400000" scaled="1"/>
            </a:gradFill>
            <a:ln w="19050">
              <a:solidFill>
                <a:schemeClr val="tx1"/>
              </a:solidFill>
              <a:miter lim="800000"/>
              <a:headEnd/>
              <a:tailEnd/>
            </a:ln>
            <a:effectLst/>
          </p:spPr>
          <p:txBody>
            <a:bodyPr wrap="none" lIns="0" tIns="0" rIns="0" bIns="0" anchor="ctr"/>
            <a:lstStyle/>
            <a:p>
              <a:pPr algn="ctr" eaLnBrk="0" hangingPunct="0"/>
              <a:endParaRPr lang="ja-JP" altLang="en-US" sz="2200" b="1">
                <a:latin typeface="Agilent TT Cond" pitchFamily="34" charset="0"/>
                <a:ea typeface="MS PGothic" pitchFamily="34" charset="-128"/>
              </a:endParaRPr>
            </a:p>
          </p:txBody>
        </p:sp>
        <p:sp>
          <p:nvSpPr>
            <p:cNvPr id="39" name="Rectangle 11"/>
            <p:cNvSpPr>
              <a:spLocks noChangeArrowheads="1"/>
            </p:cNvSpPr>
            <p:nvPr/>
          </p:nvSpPr>
          <p:spPr bwMode="auto">
            <a:xfrm>
              <a:off x="918307" y="1820926"/>
              <a:ext cx="708346" cy="352828"/>
            </a:xfrm>
            <a:prstGeom prst="rect">
              <a:avLst/>
            </a:prstGeom>
            <a:noFill/>
            <a:ln w="19050">
              <a:noFill/>
              <a:miter lim="800000"/>
              <a:headEnd/>
              <a:tailEnd/>
            </a:ln>
            <a:effectLst/>
          </p:spPr>
          <p:txBody>
            <a:bodyPr wrap="none" lIns="0" tIns="0" rIns="0" bIns="0">
              <a:spAutoFit/>
            </a:bodyPr>
            <a:lstStyle/>
            <a:p>
              <a:pPr eaLnBrk="0" hangingPunct="0"/>
              <a:r>
                <a:rPr lang="en-US" altLang="ja-JP" sz="2000" b="1" dirty="0">
                  <a:latin typeface="Agilent TT Cond" pitchFamily="34" charset="0"/>
                  <a:ea typeface="MS PGothic" pitchFamily="34" charset="-128"/>
                </a:rPr>
                <a:t>FPGA</a:t>
              </a:r>
            </a:p>
          </p:txBody>
        </p:sp>
        <p:sp>
          <p:nvSpPr>
            <p:cNvPr id="50" name="TextBox 49"/>
            <p:cNvSpPr txBox="1"/>
            <p:nvPr/>
          </p:nvSpPr>
          <p:spPr>
            <a:xfrm>
              <a:off x="981265" y="2770849"/>
              <a:ext cx="704335" cy="599806"/>
            </a:xfrm>
            <a:prstGeom prst="rect">
              <a:avLst/>
            </a:prstGeom>
            <a:solidFill>
              <a:schemeClr val="bg1">
                <a:lumMod val="95000"/>
              </a:schemeClr>
            </a:solidFill>
            <a:ln>
              <a:solidFill>
                <a:schemeClr val="tx1"/>
              </a:solidFill>
            </a:ln>
          </p:spPr>
          <p:txBody>
            <a:bodyPr wrap="square" rtlCol="0">
              <a:spAutoFit/>
            </a:bodyPr>
            <a:lstStyle/>
            <a:p>
              <a:pPr algn="ctr"/>
              <a:r>
                <a:rPr lang="en-US" sz="1400" dirty="0" smtClean="0">
                  <a:latin typeface="Agilent TT Cond" pitchFamily="34" charset="0"/>
                </a:rPr>
                <a:t>PPC 405</a:t>
              </a:r>
            </a:p>
          </p:txBody>
        </p:sp>
        <p:grpSp>
          <p:nvGrpSpPr>
            <p:cNvPr id="58" name="Group 57"/>
            <p:cNvGrpSpPr/>
            <p:nvPr/>
          </p:nvGrpSpPr>
          <p:grpSpPr>
            <a:xfrm>
              <a:off x="4399005" y="1907059"/>
              <a:ext cx="2215978" cy="1805436"/>
              <a:chOff x="4621427" y="2314832"/>
              <a:chExt cx="2215978" cy="1805436"/>
            </a:xfrm>
          </p:grpSpPr>
          <p:sp>
            <p:nvSpPr>
              <p:cNvPr id="51" name="Rectangle 10"/>
              <p:cNvSpPr>
                <a:spLocks noChangeArrowheads="1"/>
              </p:cNvSpPr>
              <p:nvPr/>
            </p:nvSpPr>
            <p:spPr bwMode="auto">
              <a:xfrm>
                <a:off x="4632932" y="2314832"/>
                <a:ext cx="2204473" cy="1805436"/>
              </a:xfrm>
              <a:prstGeom prst="rect">
                <a:avLst/>
              </a:prstGeom>
              <a:gradFill rotWithShape="1">
                <a:gsLst>
                  <a:gs pos="0">
                    <a:srgbClr val="00FFCC">
                      <a:gamma/>
                      <a:shade val="46275"/>
                      <a:invGamma/>
                      <a:alpha val="40000"/>
                    </a:srgbClr>
                  </a:gs>
                  <a:gs pos="50000">
                    <a:srgbClr val="00FFCC">
                      <a:alpha val="60001"/>
                    </a:srgbClr>
                  </a:gs>
                  <a:gs pos="100000">
                    <a:srgbClr val="00FFCC">
                      <a:gamma/>
                      <a:shade val="46275"/>
                      <a:invGamma/>
                      <a:alpha val="60001"/>
                    </a:srgbClr>
                  </a:gs>
                </a:gsLst>
                <a:lin ang="5400000" scaled="1"/>
              </a:gradFill>
              <a:ln w="19050">
                <a:solidFill>
                  <a:schemeClr val="tx1"/>
                </a:solidFill>
                <a:miter lim="800000"/>
                <a:headEnd/>
                <a:tailEnd/>
              </a:ln>
              <a:effectLst/>
            </p:spPr>
            <p:txBody>
              <a:bodyPr wrap="none" lIns="0" tIns="0" rIns="0" bIns="0" anchor="ctr"/>
              <a:lstStyle/>
              <a:p>
                <a:pPr algn="ctr" eaLnBrk="0" hangingPunct="0"/>
                <a:endParaRPr lang="ja-JP" altLang="en-US" sz="2200" b="1">
                  <a:latin typeface="Agilent TT Cond" pitchFamily="34" charset="0"/>
                  <a:ea typeface="MS PGothic" pitchFamily="34" charset="-128"/>
                </a:endParaRPr>
              </a:p>
            </p:txBody>
          </p:sp>
          <p:sp>
            <p:nvSpPr>
              <p:cNvPr id="52" name="Rectangle 11"/>
              <p:cNvSpPr>
                <a:spLocks noChangeArrowheads="1"/>
              </p:cNvSpPr>
              <p:nvPr/>
            </p:nvSpPr>
            <p:spPr bwMode="auto">
              <a:xfrm>
                <a:off x="5049583" y="2381099"/>
                <a:ext cx="1127367" cy="282262"/>
              </a:xfrm>
              <a:prstGeom prst="rect">
                <a:avLst/>
              </a:prstGeom>
              <a:noFill/>
              <a:ln w="19050">
                <a:noFill/>
                <a:miter lim="800000"/>
                <a:headEnd/>
                <a:tailEnd/>
              </a:ln>
              <a:effectLst/>
            </p:spPr>
            <p:txBody>
              <a:bodyPr wrap="none" lIns="0" tIns="0" rIns="0" bIns="0">
                <a:spAutoFit/>
              </a:bodyPr>
              <a:lstStyle/>
              <a:p>
                <a:pPr eaLnBrk="0" hangingPunct="0"/>
                <a:r>
                  <a:rPr lang="en-US" altLang="ja-JP" sz="1600" b="1" dirty="0" smtClean="0">
                    <a:latin typeface="Agilent TT Cond" pitchFamily="34" charset="0"/>
                    <a:ea typeface="MS PGothic" pitchFamily="34" charset="-128"/>
                  </a:rPr>
                  <a:t>External IC</a:t>
                </a:r>
                <a:endParaRPr lang="en-US" altLang="ja-JP" sz="1600" b="1" dirty="0">
                  <a:latin typeface="Agilent TT Cond" pitchFamily="34" charset="0"/>
                  <a:ea typeface="MS PGothic" pitchFamily="34" charset="-128"/>
                </a:endParaRPr>
              </a:p>
            </p:txBody>
          </p:sp>
          <p:sp>
            <p:nvSpPr>
              <p:cNvPr id="53" name="TextBox 52"/>
              <p:cNvSpPr txBox="1"/>
              <p:nvPr/>
            </p:nvSpPr>
            <p:spPr>
              <a:xfrm>
                <a:off x="5354594" y="3550508"/>
                <a:ext cx="972540" cy="352828"/>
              </a:xfrm>
              <a:prstGeom prst="rect">
                <a:avLst/>
              </a:prstGeom>
              <a:solidFill>
                <a:schemeClr val="bg1">
                  <a:lumMod val="95000"/>
                </a:schemeClr>
              </a:solidFill>
              <a:ln>
                <a:solidFill>
                  <a:schemeClr val="tx1"/>
                </a:solidFill>
              </a:ln>
            </p:spPr>
            <p:txBody>
              <a:bodyPr wrap="square" rtlCol="0">
                <a:spAutoFit/>
              </a:bodyPr>
              <a:lstStyle/>
              <a:p>
                <a:pPr algn="ctr"/>
                <a:r>
                  <a:rPr lang="en-US" sz="1400" dirty="0" smtClean="0">
                    <a:latin typeface="Agilent TT Cond" pitchFamily="34" charset="0"/>
                  </a:rPr>
                  <a:t>FIFOs</a:t>
                </a:r>
              </a:p>
            </p:txBody>
          </p:sp>
          <p:sp>
            <p:nvSpPr>
              <p:cNvPr id="54" name="Rectangle 53"/>
              <p:cNvSpPr/>
              <p:nvPr/>
            </p:nvSpPr>
            <p:spPr bwMode="auto">
              <a:xfrm>
                <a:off x="5548184" y="2730843"/>
                <a:ext cx="345989" cy="753762"/>
              </a:xfrm>
              <a:prstGeom prst="rect">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5" name="Freeform 54"/>
              <p:cNvSpPr/>
              <p:nvPr/>
            </p:nvSpPr>
            <p:spPr bwMode="auto">
              <a:xfrm>
                <a:off x="4621427" y="2804984"/>
                <a:ext cx="2211859" cy="345989"/>
              </a:xfrm>
              <a:custGeom>
                <a:avLst/>
                <a:gdLst>
                  <a:gd name="connsiteX0" fmla="*/ 0 w 2211859"/>
                  <a:gd name="connsiteY0" fmla="*/ 37070 h 506627"/>
                  <a:gd name="connsiteX1" fmla="*/ 543697 w 2211859"/>
                  <a:gd name="connsiteY1" fmla="*/ 37070 h 506627"/>
                  <a:gd name="connsiteX2" fmla="*/ 543697 w 2211859"/>
                  <a:gd name="connsiteY2" fmla="*/ 506627 h 506627"/>
                  <a:gd name="connsiteX3" fmla="*/ 1878227 w 2211859"/>
                  <a:gd name="connsiteY3" fmla="*/ 506627 h 506627"/>
                  <a:gd name="connsiteX4" fmla="*/ 1890584 w 2211859"/>
                  <a:gd name="connsiteY4" fmla="*/ 0 h 506627"/>
                  <a:gd name="connsiteX5" fmla="*/ 2211859 w 2211859"/>
                  <a:gd name="connsiteY5" fmla="*/ 0 h 506627"/>
                  <a:gd name="connsiteX6" fmla="*/ 2211859 w 2211859"/>
                  <a:gd name="connsiteY6" fmla="*/ 0 h 50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859" h="506627">
                    <a:moveTo>
                      <a:pt x="0" y="37070"/>
                    </a:moveTo>
                    <a:lnTo>
                      <a:pt x="543697" y="37070"/>
                    </a:lnTo>
                    <a:lnTo>
                      <a:pt x="543697" y="506627"/>
                    </a:lnTo>
                    <a:lnTo>
                      <a:pt x="1878227" y="506627"/>
                    </a:lnTo>
                    <a:lnTo>
                      <a:pt x="1890584" y="0"/>
                    </a:lnTo>
                    <a:lnTo>
                      <a:pt x="2211859" y="0"/>
                    </a:lnTo>
                    <a:lnTo>
                      <a:pt x="2211859" y="0"/>
                    </a:lnTo>
                  </a:path>
                </a:pathLst>
              </a:custGeom>
              <a:noFill/>
              <a:ln w="222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cxnSp>
          <p:nvCxnSpPr>
            <p:cNvPr id="60" name="Straight Arrow Connector 59"/>
            <p:cNvCxnSpPr>
              <a:stCxn id="55" idx="0"/>
            </p:cNvCxnSpPr>
            <p:nvPr/>
          </p:nvCxnSpPr>
          <p:spPr bwMode="auto">
            <a:xfrm flipH="1" flipV="1">
              <a:off x="2953265" y="2421924"/>
              <a:ext cx="1445740" cy="603"/>
            </a:xfrm>
            <a:prstGeom prst="straightConnector1">
              <a:avLst/>
            </a:prstGeom>
            <a:solidFill>
              <a:schemeClr val="accent1"/>
            </a:solidFill>
            <a:ln w="22225" cap="flat" cmpd="sng" algn="ctr">
              <a:solidFill>
                <a:schemeClr val="tx1"/>
              </a:solidFill>
              <a:prstDash val="solid"/>
              <a:round/>
              <a:headEnd type="triangle" w="med" len="med"/>
              <a:tailEnd type="triangle"/>
            </a:ln>
            <a:effectLst/>
          </p:spPr>
        </p:cxnSp>
        <p:cxnSp>
          <p:nvCxnSpPr>
            <p:cNvPr id="66" name="Straight Arrow Connector 65"/>
            <p:cNvCxnSpPr/>
            <p:nvPr/>
          </p:nvCxnSpPr>
          <p:spPr bwMode="auto">
            <a:xfrm flipV="1">
              <a:off x="6623222" y="2159794"/>
              <a:ext cx="537197" cy="2641"/>
            </a:xfrm>
            <a:prstGeom prst="straightConnector1">
              <a:avLst/>
            </a:prstGeom>
            <a:solidFill>
              <a:schemeClr val="accent1"/>
            </a:solidFill>
            <a:ln w="19050" cap="flat" cmpd="sng" algn="ctr">
              <a:solidFill>
                <a:schemeClr val="tx1"/>
              </a:solidFill>
              <a:prstDash val="solid"/>
              <a:round/>
              <a:headEnd type="none" w="med" len="med"/>
              <a:tailEnd type="none"/>
            </a:ln>
            <a:effectLst/>
          </p:spPr>
        </p:cxnSp>
        <p:cxnSp>
          <p:nvCxnSpPr>
            <p:cNvPr id="72" name="Straight Arrow Connector 71"/>
            <p:cNvCxnSpPr/>
            <p:nvPr/>
          </p:nvCxnSpPr>
          <p:spPr bwMode="auto">
            <a:xfrm flipV="1">
              <a:off x="6611316" y="2464594"/>
              <a:ext cx="537197" cy="2641"/>
            </a:xfrm>
            <a:prstGeom prst="straightConnector1">
              <a:avLst/>
            </a:prstGeom>
            <a:solidFill>
              <a:schemeClr val="accent1"/>
            </a:solidFill>
            <a:ln w="19050" cap="flat" cmpd="sng" algn="ctr">
              <a:solidFill>
                <a:schemeClr val="tx1"/>
              </a:solidFill>
              <a:prstDash val="solid"/>
              <a:round/>
              <a:headEnd type="none" w="med" len="med"/>
              <a:tailEnd type="none"/>
            </a:ln>
            <a:effectLst/>
          </p:spPr>
        </p:cxnSp>
        <p:cxnSp>
          <p:nvCxnSpPr>
            <p:cNvPr id="73" name="Straight Arrow Connector 72"/>
            <p:cNvCxnSpPr/>
            <p:nvPr/>
          </p:nvCxnSpPr>
          <p:spPr bwMode="auto">
            <a:xfrm flipV="1">
              <a:off x="6639697" y="2781750"/>
              <a:ext cx="537197" cy="2641"/>
            </a:xfrm>
            <a:prstGeom prst="straightConnector1">
              <a:avLst/>
            </a:prstGeom>
            <a:solidFill>
              <a:schemeClr val="accent1"/>
            </a:solidFill>
            <a:ln w="19050" cap="flat" cmpd="sng" algn="ctr">
              <a:solidFill>
                <a:schemeClr val="tx1"/>
              </a:solidFill>
              <a:prstDash val="solid"/>
              <a:round/>
              <a:headEnd type="none" w="med" len="med"/>
              <a:tailEnd type="none"/>
            </a:ln>
            <a:effectLst/>
          </p:spPr>
        </p:cxnSp>
        <p:cxnSp>
          <p:nvCxnSpPr>
            <p:cNvPr id="74" name="Straight Arrow Connector 73"/>
            <p:cNvCxnSpPr/>
            <p:nvPr/>
          </p:nvCxnSpPr>
          <p:spPr bwMode="auto">
            <a:xfrm flipV="1">
              <a:off x="6604553" y="3077832"/>
              <a:ext cx="537197" cy="2641"/>
            </a:xfrm>
            <a:prstGeom prst="straightConnector1">
              <a:avLst/>
            </a:prstGeom>
            <a:solidFill>
              <a:schemeClr val="accent1"/>
            </a:solidFill>
            <a:ln w="19050" cap="flat" cmpd="sng" algn="ctr">
              <a:solidFill>
                <a:schemeClr val="tx1"/>
              </a:solidFill>
              <a:prstDash val="solid"/>
              <a:round/>
              <a:headEnd type="none" w="med" len="med"/>
              <a:tailEnd type="none"/>
            </a:ln>
            <a:effectLst/>
          </p:spPr>
        </p:cxnSp>
        <p:cxnSp>
          <p:nvCxnSpPr>
            <p:cNvPr id="76" name="Straight Connector 75"/>
            <p:cNvCxnSpPr>
              <a:stCxn id="38" idx="2"/>
              <a:endCxn id="36" idx="0"/>
            </p:cNvCxnSpPr>
            <p:nvPr/>
          </p:nvCxnSpPr>
          <p:spPr bwMode="auto">
            <a:xfrm rot="5400000">
              <a:off x="1589033" y="3818433"/>
              <a:ext cx="594474" cy="3659"/>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77" name="TextBox 76"/>
            <p:cNvSpPr txBox="1"/>
            <p:nvPr/>
          </p:nvSpPr>
          <p:spPr>
            <a:xfrm>
              <a:off x="6635579" y="3361039"/>
              <a:ext cx="1287297" cy="352828"/>
            </a:xfrm>
            <a:prstGeom prst="rect">
              <a:avLst/>
            </a:prstGeom>
            <a:solidFill>
              <a:schemeClr val="bg1">
                <a:lumMod val="95000"/>
              </a:schemeClr>
            </a:solidFill>
            <a:ln>
              <a:noFill/>
            </a:ln>
          </p:spPr>
          <p:txBody>
            <a:bodyPr wrap="square" rtlCol="0">
              <a:spAutoFit/>
            </a:bodyPr>
            <a:lstStyle/>
            <a:p>
              <a:r>
                <a:rPr lang="en-US" sz="1400" b="1" dirty="0" smtClean="0">
                  <a:latin typeface="Agilent TT Cond" pitchFamily="34" charset="0"/>
                </a:rPr>
                <a:t>External IO</a:t>
              </a:r>
            </a:p>
          </p:txBody>
        </p:sp>
      </p:grpSp>
      <p:sp>
        <p:nvSpPr>
          <p:cNvPr id="78" name="TextBox 77"/>
          <p:cNvSpPr txBox="1"/>
          <p:nvPr/>
        </p:nvSpPr>
        <p:spPr>
          <a:xfrm>
            <a:off x="3522157" y="3847924"/>
            <a:ext cx="5016362" cy="1770698"/>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The Trace Port allows for capture of raw bits that contain the minimum information required to reconstruct the flow of the code. We then use this information in a non-real—time process of program flow instruction.  Examples of this information could be things like how many instructions executed in a cycle, whether one of these was a branch or not, whether the branch was taken or not and whether an interrupt occurred or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ppt_x</p:attrName>
                                        </p:attrNameLst>
                                      </p:cBhvr>
                                      <p:tavLst>
                                        <p:tav tm="0">
                                          <p:val>
                                            <p:strVal val="#ppt_x-.2"/>
                                          </p:val>
                                        </p:tav>
                                        <p:tav tm="100000">
                                          <p:val>
                                            <p:strVal val="#ppt_x"/>
                                          </p:val>
                                        </p:tav>
                                      </p:tavLst>
                                    </p:anim>
                                    <p:anim calcmode="lin" valueType="num">
                                      <p:cBhvr>
                                        <p:cTn id="8" dur="500" fill="hold"/>
                                        <p:tgtEl>
                                          <p:spTgt spid="78"/>
                                        </p:tgtEl>
                                        <p:attrNameLst>
                                          <p:attrName>ppt_y</p:attrName>
                                        </p:attrNameLst>
                                      </p:cBhvr>
                                      <p:tavLst>
                                        <p:tav tm="0">
                                          <p:val>
                                            <p:strVal val="#ppt_y"/>
                                          </p:val>
                                        </p:tav>
                                        <p:tav tm="100000">
                                          <p:val>
                                            <p:strVal val="#ppt_y"/>
                                          </p:val>
                                        </p:tav>
                                      </p:tavLst>
                                    </p:anim>
                                    <p:animEffect transition="in" filter="wipe(right)" prLst="gradientSize: 0.1">
                                      <p:cBhvr>
                                        <p:cTn id="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 Reconstruction</a:t>
            </a:r>
            <a:endParaRPr lang="en-US" dirty="0"/>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44</a:t>
            </a:fld>
            <a:endParaRPr lang="en-US"/>
          </a:p>
        </p:txBody>
      </p:sp>
      <p:pic>
        <p:nvPicPr>
          <p:cNvPr id="6" name="Picture 5" descr="btr"/>
          <p:cNvPicPr>
            <a:picLocks noChangeAspect="1" noChangeArrowheads="1"/>
          </p:cNvPicPr>
          <p:nvPr/>
        </p:nvPicPr>
        <p:blipFill>
          <a:blip r:embed="rId3" cstate="screen"/>
          <a:srcRect/>
          <a:stretch>
            <a:fillRect/>
          </a:stretch>
        </p:blipFill>
        <p:spPr bwMode="auto">
          <a:xfrm>
            <a:off x="1110928" y="938347"/>
            <a:ext cx="6806418" cy="4942507"/>
          </a:xfrm>
          <a:prstGeom prst="rect">
            <a:avLst/>
          </a:prstGeom>
          <a:noFill/>
        </p:spPr>
      </p:pic>
      <p:sp>
        <p:nvSpPr>
          <p:cNvPr id="7" name="TextBox 6"/>
          <p:cNvSpPr txBox="1"/>
          <p:nvPr/>
        </p:nvSpPr>
        <p:spPr>
          <a:xfrm>
            <a:off x="5780394" y="260134"/>
            <a:ext cx="2909455" cy="2009061"/>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1.  The process begins with an initial condition, where the Trace Port sends out a starting 32-bit address in memory, where everything begins.  The trace port is only 8 bits wide, so it takes multiple clock cycles to get this full address out to the logic analyzer.</a:t>
            </a:r>
          </a:p>
        </p:txBody>
      </p:sp>
      <p:cxnSp>
        <p:nvCxnSpPr>
          <p:cNvPr id="9" name="Straight Arrow Connector 8"/>
          <p:cNvCxnSpPr/>
          <p:nvPr/>
        </p:nvCxnSpPr>
        <p:spPr bwMode="auto">
          <a:xfrm rot="10800000" flipV="1">
            <a:off x="5004487" y="1351161"/>
            <a:ext cx="837695" cy="8082"/>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p:cNvSpPr txBox="1"/>
          <p:nvPr/>
        </p:nvSpPr>
        <p:spPr>
          <a:xfrm>
            <a:off x="359897" y="968588"/>
            <a:ext cx="2909455" cy="1770698"/>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2.  The Trace Port decoder determines that the uP is saying “I'm executing a program instruction at an address” and looks into the target executable file (,elf) to figure out what is at that address and thus, what was executed.</a:t>
            </a:r>
          </a:p>
        </p:txBody>
      </p:sp>
      <p:cxnSp>
        <p:nvCxnSpPr>
          <p:cNvPr id="14" name="Straight Arrow Connector 13"/>
          <p:cNvCxnSpPr>
            <a:stCxn id="12" idx="3"/>
          </p:cNvCxnSpPr>
          <p:nvPr/>
        </p:nvCxnSpPr>
        <p:spPr bwMode="auto">
          <a:xfrm>
            <a:off x="3269352" y="1853937"/>
            <a:ext cx="462389" cy="829067"/>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15" name="TextBox 14"/>
          <p:cNvSpPr txBox="1"/>
          <p:nvPr/>
        </p:nvSpPr>
        <p:spPr>
          <a:xfrm>
            <a:off x="5833941" y="2303118"/>
            <a:ext cx="2909455" cy="1293971"/>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3. Once we know what type of program instruction was expected, the inverse assembler can write that assembly instruction out for display in the logic analyzer.</a:t>
            </a:r>
          </a:p>
        </p:txBody>
      </p:sp>
      <p:sp>
        <p:nvSpPr>
          <p:cNvPr id="16" name="TextBox 15"/>
          <p:cNvSpPr txBox="1"/>
          <p:nvPr/>
        </p:nvSpPr>
        <p:spPr>
          <a:xfrm>
            <a:off x="384610" y="4725042"/>
            <a:ext cx="2909455" cy="1293971"/>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4. The process continues, as the trace port decoder follows the instructions that are carried out by the uP and displays those with the help of the inverse assembler.</a:t>
            </a:r>
          </a:p>
        </p:txBody>
      </p:sp>
      <p:sp>
        <p:nvSpPr>
          <p:cNvPr id="18" name="TextBox 17"/>
          <p:cNvSpPr txBox="1"/>
          <p:nvPr/>
        </p:nvSpPr>
        <p:spPr>
          <a:xfrm>
            <a:off x="5652707" y="4716804"/>
            <a:ext cx="2909455" cy="1293971"/>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5. There are 2 separate data streams-the first is real-time instruction identification and the second is the actual address information for the instruction.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P spid="16"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Options</a:t>
            </a:r>
            <a:endParaRPr lang="en-US" dirty="0"/>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45</a:t>
            </a:fld>
            <a:endParaRPr lang="en-US"/>
          </a:p>
        </p:txBody>
      </p:sp>
      <p:pic>
        <p:nvPicPr>
          <p:cNvPr id="92162" name="Picture 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4951827" y="3026158"/>
            <a:ext cx="3812273" cy="2874799"/>
          </a:xfrm>
          <a:prstGeom prst="rect">
            <a:avLst/>
          </a:prstGeom>
          <a:noFill/>
          <a:ln w="9525">
            <a:noFill/>
            <a:miter lim="800000"/>
            <a:headEnd/>
            <a:tailEnd/>
          </a:ln>
          <a:effectLst/>
        </p:spPr>
      </p:pic>
      <p:pic>
        <p:nvPicPr>
          <p:cNvPr id="92163" name="Picture 3"/>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478302" y="1055077"/>
            <a:ext cx="4459458" cy="2869809"/>
          </a:xfrm>
          <a:prstGeom prst="rect">
            <a:avLst/>
          </a:prstGeom>
          <a:noFill/>
          <a:ln w="9525">
            <a:noFill/>
            <a:miter lim="800000"/>
            <a:headEnd/>
            <a:tailEnd/>
          </a:ln>
          <a:effectLst/>
        </p:spPr>
      </p:pic>
      <p:sp>
        <p:nvSpPr>
          <p:cNvPr id="8" name="TextBox 7"/>
          <p:cNvSpPr txBox="1"/>
          <p:nvPr/>
        </p:nvSpPr>
        <p:spPr>
          <a:xfrm>
            <a:off x="900332" y="4009293"/>
            <a:ext cx="1659987" cy="307777"/>
          </a:xfrm>
          <a:prstGeom prst="rect">
            <a:avLst/>
          </a:prstGeom>
          <a:noFill/>
          <a:ln>
            <a:noFill/>
          </a:ln>
        </p:spPr>
        <p:txBody>
          <a:bodyPr wrap="square" rtlCol="0">
            <a:spAutoFit/>
          </a:bodyPr>
          <a:lstStyle/>
          <a:p>
            <a:r>
              <a:rPr lang="en-US" sz="1400" dirty="0" smtClean="0">
                <a:latin typeface="Agilent TT Cond" pitchFamily="34" charset="0"/>
              </a:rPr>
              <a:t>Linked Connectors</a:t>
            </a:r>
          </a:p>
        </p:txBody>
      </p:sp>
      <p:sp>
        <p:nvSpPr>
          <p:cNvPr id="9" name="TextBox 8"/>
          <p:cNvSpPr txBox="1"/>
          <p:nvPr/>
        </p:nvSpPr>
        <p:spPr>
          <a:xfrm>
            <a:off x="5948289" y="5877951"/>
            <a:ext cx="1659987" cy="307777"/>
          </a:xfrm>
          <a:prstGeom prst="rect">
            <a:avLst/>
          </a:prstGeom>
          <a:noFill/>
          <a:ln>
            <a:noFill/>
          </a:ln>
        </p:spPr>
        <p:txBody>
          <a:bodyPr wrap="square" rtlCol="0">
            <a:spAutoFit/>
          </a:bodyPr>
          <a:lstStyle/>
          <a:p>
            <a:r>
              <a:rPr lang="en-US" sz="1400" dirty="0" smtClean="0">
                <a:latin typeface="Agilent TT Cond" pitchFamily="34" charset="0"/>
              </a:rPr>
              <a:t>Separate Connectors</a:t>
            </a:r>
          </a:p>
        </p:txBody>
      </p:sp>
      <p:pic>
        <p:nvPicPr>
          <p:cNvPr id="10" name="Picture 7"/>
          <p:cNvPicPr>
            <a:picLocks noChangeAspect="1" noChangeArrowheads="1"/>
          </p:cNvPicPr>
          <p:nvPr/>
        </p:nvPicPr>
        <p:blipFill>
          <a:blip r:embed="rId5" cstate="screen"/>
          <a:srcRect/>
          <a:stretch>
            <a:fillRect/>
          </a:stretch>
        </p:blipFill>
        <p:spPr bwMode="auto">
          <a:xfrm>
            <a:off x="7501676" y="3094892"/>
            <a:ext cx="1290631" cy="1041009"/>
          </a:xfrm>
          <a:prstGeom prst="rect">
            <a:avLst/>
          </a:prstGeom>
          <a:noFill/>
          <a:ln w="9525">
            <a:noFill/>
            <a:miter lim="800000"/>
            <a:headEnd/>
            <a:tailEnd/>
          </a:ln>
          <a:effectLst/>
        </p:spPr>
      </p:pic>
      <p:pic>
        <p:nvPicPr>
          <p:cNvPr id="11" name="Picture 7"/>
          <p:cNvPicPr>
            <a:picLocks noChangeAspect="1" noChangeArrowheads="1"/>
          </p:cNvPicPr>
          <p:nvPr/>
        </p:nvPicPr>
        <p:blipFill>
          <a:blip r:embed="rId5" cstate="screen"/>
          <a:srcRect/>
          <a:stretch>
            <a:fillRect/>
          </a:stretch>
        </p:blipFill>
        <p:spPr bwMode="auto">
          <a:xfrm>
            <a:off x="3644783" y="1193409"/>
            <a:ext cx="1290631" cy="1041009"/>
          </a:xfrm>
          <a:prstGeom prst="rect">
            <a:avLst/>
          </a:prstGeom>
          <a:noFill/>
          <a:ln w="9525">
            <a:noFill/>
            <a:miter lim="800000"/>
            <a:headEnd/>
            <a:tailEnd/>
          </a:ln>
          <a:effectLst/>
        </p:spPr>
      </p:pic>
      <p:pic>
        <p:nvPicPr>
          <p:cNvPr id="13" name="Picture 12" descr="Mictor.jpg"/>
          <p:cNvPicPr>
            <a:picLocks noChangeAspect="1"/>
          </p:cNvPicPr>
          <p:nvPr/>
        </p:nvPicPr>
        <p:blipFill>
          <a:blip r:embed="rId6" cstate="screen">
            <a:clrChange>
              <a:clrFrom>
                <a:srgbClr val="FFFFFF"/>
              </a:clrFrom>
              <a:clrTo>
                <a:srgbClr val="FFFFFF">
                  <a:alpha val="0"/>
                </a:srgbClr>
              </a:clrTo>
            </a:clrChange>
          </a:blip>
          <a:stretch>
            <a:fillRect/>
          </a:stretch>
        </p:blipFill>
        <p:spPr>
          <a:xfrm>
            <a:off x="4373099" y="0"/>
            <a:ext cx="1270000" cy="952500"/>
          </a:xfrm>
          <a:prstGeom prst="rect">
            <a:avLst/>
          </a:prstGeom>
        </p:spPr>
      </p:pic>
      <p:sp>
        <p:nvSpPr>
          <p:cNvPr id="14" name="TextBox 13"/>
          <p:cNvSpPr txBox="1"/>
          <p:nvPr/>
        </p:nvSpPr>
        <p:spPr>
          <a:xfrm>
            <a:off x="4285958" y="811237"/>
            <a:ext cx="1988234" cy="261610"/>
          </a:xfrm>
          <a:prstGeom prst="rect">
            <a:avLst/>
          </a:prstGeom>
          <a:noFill/>
          <a:ln>
            <a:noFill/>
          </a:ln>
        </p:spPr>
        <p:txBody>
          <a:bodyPr wrap="square" rtlCol="0">
            <a:spAutoFit/>
          </a:bodyPr>
          <a:lstStyle/>
          <a:p>
            <a:r>
              <a:rPr lang="en-US" sz="1100" dirty="0" smtClean="0">
                <a:latin typeface="Agilent TT Cond" pitchFamily="34" charset="0"/>
              </a:rPr>
              <a:t>E5346A Mictor Adaptor</a:t>
            </a:r>
          </a:p>
        </p:txBody>
      </p:sp>
      <p:cxnSp>
        <p:nvCxnSpPr>
          <p:cNvPr id="16" name="Straight Arrow Connector 15"/>
          <p:cNvCxnSpPr>
            <a:stCxn id="14" idx="2"/>
          </p:cNvCxnSpPr>
          <p:nvPr/>
        </p:nvCxnSpPr>
        <p:spPr bwMode="auto">
          <a:xfrm rot="16200000" flipH="1">
            <a:off x="5047462" y="1305459"/>
            <a:ext cx="2584756" cy="211953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rot="5400000">
            <a:off x="3236250" y="601890"/>
            <a:ext cx="1121714" cy="109962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15" name="TextBox 14"/>
          <p:cNvSpPr txBox="1"/>
          <p:nvPr/>
        </p:nvSpPr>
        <p:spPr>
          <a:xfrm>
            <a:off x="594675" y="4418055"/>
            <a:ext cx="4150319" cy="1770698"/>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There are multiple options for connecting a logic analyzer to the Trace Port:  Flying leads, a Mictor or Soft Touch connector less probe, and so on.  Agilent supplies configuration files to simplify setup of the logic analyzer, so the best approach is to bring the Trace Port signals out in the specified in the Trace tools documentation..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High Speed Serial Debug Solutions</a:t>
            </a:r>
          </a:p>
          <a:p>
            <a:endParaRPr lang="en-US"/>
          </a:p>
        </p:txBody>
      </p:sp>
      <p:sp>
        <p:nvSpPr>
          <p:cNvPr id="6" name="Date Placeholder 4"/>
          <p:cNvSpPr>
            <a:spLocks noGrp="1"/>
          </p:cNvSpPr>
          <p:nvPr>
            <p:ph type="dt" sz="half" idx="11"/>
          </p:nvPr>
        </p:nvSpPr>
        <p:spPr/>
        <p:txBody>
          <a:bodyPr/>
          <a:lstStyle/>
          <a:p>
            <a:r>
              <a:rPr lang="en-US"/>
              <a:t>December 7, 2006</a:t>
            </a:r>
          </a:p>
        </p:txBody>
      </p:sp>
      <p:sp>
        <p:nvSpPr>
          <p:cNvPr id="87042" name="Rectangle 2"/>
          <p:cNvSpPr>
            <a:spLocks noGrp="1" noChangeArrowheads="1"/>
          </p:cNvSpPr>
          <p:nvPr>
            <p:ph type="title"/>
          </p:nvPr>
        </p:nvSpPr>
        <p:spPr/>
        <p:txBody>
          <a:bodyPr/>
          <a:lstStyle/>
          <a:p>
            <a:r>
              <a:rPr lang="en-US"/>
              <a:t>Logic Analyzer Configuration</a:t>
            </a:r>
          </a:p>
        </p:txBody>
      </p:sp>
      <p:pic>
        <p:nvPicPr>
          <p:cNvPr id="87044" name="Picture 4"/>
          <p:cNvPicPr>
            <a:picLocks noChangeAspect="1" noChangeArrowheads="1"/>
          </p:cNvPicPr>
          <p:nvPr/>
        </p:nvPicPr>
        <p:blipFill>
          <a:blip r:embed="rId3" cstate="screen"/>
          <a:srcRect/>
          <a:stretch>
            <a:fillRect/>
          </a:stretch>
        </p:blipFill>
        <p:spPr bwMode="auto">
          <a:xfrm>
            <a:off x="228600" y="1066800"/>
            <a:ext cx="8763000" cy="2327275"/>
          </a:xfrm>
          <a:prstGeom prst="rect">
            <a:avLst/>
          </a:prstGeom>
          <a:noFill/>
        </p:spPr>
      </p:pic>
      <p:sp>
        <p:nvSpPr>
          <p:cNvPr id="7" name="Text Box 5"/>
          <p:cNvSpPr txBox="1">
            <a:spLocks noChangeArrowheads="1"/>
          </p:cNvSpPr>
          <p:nvPr/>
        </p:nvSpPr>
        <p:spPr bwMode="auto">
          <a:xfrm>
            <a:off x="372794" y="3378786"/>
            <a:ext cx="1315329" cy="1350169"/>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lgn="ctr">
              <a:spcBef>
                <a:spcPct val="50000"/>
              </a:spcBef>
            </a:pPr>
            <a:r>
              <a:rPr lang="en-US" sz="1600" dirty="0" smtClean="0">
                <a:latin typeface="Agilent TT Cond" pitchFamily="34" charset="0"/>
              </a:rPr>
              <a:t>The Signals are brought in through the probing block.</a:t>
            </a:r>
            <a:r>
              <a:rPr lang="en-US" sz="1600" dirty="0">
                <a:latin typeface="Agilent TT Cond" pitchFamily="34" charset="0"/>
              </a:rPr>
              <a:t/>
            </a:r>
            <a:br>
              <a:rPr lang="en-US" sz="1600" dirty="0">
                <a:latin typeface="Agilent TT Cond" pitchFamily="34" charset="0"/>
              </a:rPr>
            </a:br>
            <a:endParaRPr lang="en-US" sz="1600" dirty="0">
              <a:latin typeface="Agilent TT Cond" pitchFamily="34" charset="0"/>
            </a:endParaRPr>
          </a:p>
        </p:txBody>
      </p:sp>
      <p:sp>
        <p:nvSpPr>
          <p:cNvPr id="8" name="Text Box 5"/>
          <p:cNvSpPr txBox="1">
            <a:spLocks noChangeArrowheads="1"/>
          </p:cNvSpPr>
          <p:nvPr/>
        </p:nvSpPr>
        <p:spPr bwMode="auto">
          <a:xfrm>
            <a:off x="2030436" y="3390510"/>
            <a:ext cx="1315329" cy="1840230"/>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lgn="ctr">
              <a:spcBef>
                <a:spcPct val="50000"/>
              </a:spcBef>
            </a:pPr>
            <a:r>
              <a:rPr lang="en-US" sz="1600" dirty="0" smtClean="0">
                <a:latin typeface="Agilent TT Cond" pitchFamily="34" charset="0"/>
              </a:rPr>
              <a:t>The Trace port block converts the 8 bit capture into readable information.</a:t>
            </a:r>
            <a:r>
              <a:rPr lang="en-US" sz="1600" dirty="0">
                <a:latin typeface="Agilent TT Cond" pitchFamily="34" charset="0"/>
              </a:rPr>
              <a:t/>
            </a:r>
            <a:br>
              <a:rPr lang="en-US" sz="1600" dirty="0">
                <a:latin typeface="Agilent TT Cond" pitchFamily="34" charset="0"/>
              </a:rPr>
            </a:br>
            <a:endParaRPr lang="en-US" sz="1600" dirty="0">
              <a:latin typeface="Agilent TT Cond" pitchFamily="34" charset="0"/>
            </a:endParaRPr>
          </a:p>
        </p:txBody>
      </p:sp>
      <p:sp>
        <p:nvSpPr>
          <p:cNvPr id="9" name="Text Box 5"/>
          <p:cNvSpPr txBox="1">
            <a:spLocks noChangeArrowheads="1"/>
          </p:cNvSpPr>
          <p:nvPr/>
        </p:nvSpPr>
        <p:spPr bwMode="auto">
          <a:xfrm>
            <a:off x="3746696" y="3376442"/>
            <a:ext cx="1315329" cy="1591628"/>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lgn="ctr">
              <a:spcBef>
                <a:spcPct val="50000"/>
              </a:spcBef>
            </a:pPr>
            <a:r>
              <a:rPr lang="en-US" sz="1600" dirty="0" smtClean="0">
                <a:latin typeface="Agilent TT Cond" pitchFamily="34" charset="0"/>
              </a:rPr>
              <a:t>The Inverse Assembler determines the uP program execution.</a:t>
            </a:r>
            <a:endParaRPr lang="en-US" sz="1600" dirty="0">
              <a:latin typeface="Agilent TT Cond" pitchFamily="34" charset="0"/>
            </a:endParaRPr>
          </a:p>
        </p:txBody>
      </p:sp>
      <p:sp>
        <p:nvSpPr>
          <p:cNvPr id="10" name="Text Box 5"/>
          <p:cNvSpPr txBox="1">
            <a:spLocks noChangeArrowheads="1"/>
          </p:cNvSpPr>
          <p:nvPr/>
        </p:nvSpPr>
        <p:spPr bwMode="auto">
          <a:xfrm>
            <a:off x="5530948" y="3360029"/>
            <a:ext cx="1315329" cy="1591628"/>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lgn="ctr">
              <a:spcBef>
                <a:spcPct val="50000"/>
              </a:spcBef>
            </a:pPr>
            <a:r>
              <a:rPr lang="en-US" sz="1600" dirty="0" smtClean="0">
                <a:latin typeface="Agilent TT Cond" pitchFamily="34" charset="0"/>
              </a:rPr>
              <a:t>The Filter block strips out unnecessary acquisition data..</a:t>
            </a:r>
            <a:endParaRPr lang="en-US" sz="1600" dirty="0">
              <a:latin typeface="Agilent TT Cond" pitchFamily="34" charset="0"/>
            </a:endParaRPr>
          </a:p>
        </p:txBody>
      </p:sp>
      <p:sp>
        <p:nvSpPr>
          <p:cNvPr id="11" name="Text Box 5"/>
          <p:cNvSpPr txBox="1">
            <a:spLocks noChangeArrowheads="1"/>
          </p:cNvSpPr>
          <p:nvPr/>
        </p:nvSpPr>
        <p:spPr bwMode="auto">
          <a:xfrm>
            <a:off x="7174525" y="3371752"/>
            <a:ext cx="1315329" cy="1591628"/>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lgn="ctr">
              <a:spcBef>
                <a:spcPct val="50000"/>
              </a:spcBef>
            </a:pPr>
            <a:r>
              <a:rPr lang="en-US" sz="1600" dirty="0" smtClean="0">
                <a:latin typeface="Agilent TT Cond" pitchFamily="34" charset="0"/>
              </a:rPr>
              <a:t>The windows give us different views of the data.  More on that coming up.</a:t>
            </a:r>
            <a:endParaRPr lang="en-US" sz="1600" dirty="0">
              <a:latin typeface="Agilent TT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47</a:t>
            </a:fld>
            <a:endParaRPr lang="en-US"/>
          </a:p>
        </p:txBody>
      </p:sp>
      <p:pic>
        <p:nvPicPr>
          <p:cNvPr id="7" name="Picture 8" descr="channel_setup"/>
          <p:cNvPicPr>
            <a:picLocks noChangeAspect="1" noChangeArrowheads="1"/>
          </p:cNvPicPr>
          <p:nvPr/>
        </p:nvPicPr>
        <p:blipFill>
          <a:blip r:embed="rId3" cstate="screen"/>
          <a:srcRect/>
          <a:stretch>
            <a:fillRect/>
          </a:stretch>
        </p:blipFill>
        <p:spPr bwMode="auto">
          <a:xfrm>
            <a:off x="344106" y="1087395"/>
            <a:ext cx="3883980" cy="2587764"/>
          </a:xfrm>
          <a:prstGeom prst="rect">
            <a:avLst/>
          </a:prstGeom>
          <a:noFill/>
        </p:spPr>
      </p:pic>
      <p:sp>
        <p:nvSpPr>
          <p:cNvPr id="8" name="Rectangle 2"/>
          <p:cNvSpPr>
            <a:spLocks noGrp="1" noChangeArrowheads="1"/>
          </p:cNvSpPr>
          <p:nvPr>
            <p:ph type="title"/>
          </p:nvPr>
        </p:nvSpPr>
        <p:spPr/>
        <p:txBody>
          <a:bodyPr/>
          <a:lstStyle/>
          <a:p>
            <a:r>
              <a:rPr lang="en-US" dirty="0" smtClean="0"/>
              <a:t>Setup</a:t>
            </a:r>
            <a:endParaRPr lang="en-US" dirty="0"/>
          </a:p>
        </p:txBody>
      </p:sp>
      <p:pic>
        <p:nvPicPr>
          <p:cNvPr id="9" name="Picture 4"/>
          <p:cNvPicPr>
            <a:picLocks noChangeAspect="1" noChangeArrowheads="1"/>
          </p:cNvPicPr>
          <p:nvPr/>
        </p:nvPicPr>
        <p:blipFill>
          <a:blip r:embed="rId4" cstate="screen"/>
          <a:srcRect/>
          <a:stretch>
            <a:fillRect/>
          </a:stretch>
        </p:blipFill>
        <p:spPr bwMode="auto">
          <a:xfrm>
            <a:off x="4640905" y="858129"/>
            <a:ext cx="4038861" cy="2905100"/>
          </a:xfrm>
          <a:prstGeom prst="rect">
            <a:avLst/>
          </a:prstGeom>
          <a:noFill/>
        </p:spPr>
      </p:pic>
      <p:sp>
        <p:nvSpPr>
          <p:cNvPr id="12" name="Rectangle 2"/>
          <p:cNvSpPr txBox="1">
            <a:spLocks noChangeArrowheads="1"/>
          </p:cNvSpPr>
          <p:nvPr/>
        </p:nvSpPr>
        <p:spPr bwMode="auto">
          <a:xfrm>
            <a:off x="4754880" y="3729870"/>
            <a:ext cx="3798277" cy="631116"/>
          </a:xfrm>
          <a:prstGeom prst="roundRect">
            <a:avLst/>
          </a:prstGeom>
          <a:solidFill>
            <a:srgbClr val="D5EFFF"/>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1600" i="0" u="none" strike="noStrike" kern="0" cap="none" spc="0" normalizeH="0" baseline="0" noProof="0" dirty="0" smtClean="0">
                <a:ln>
                  <a:noFill/>
                </a:ln>
                <a:effectLst/>
                <a:uLnTx/>
                <a:uFillTx/>
                <a:latin typeface="Agilent TT Cond" pitchFamily="34" charset="0"/>
                <a:ea typeface="+mj-ea"/>
                <a:cs typeface="+mj-cs"/>
              </a:rPr>
              <a:t>The trigger is defined</a:t>
            </a:r>
            <a:r>
              <a:rPr kumimoji="0" lang="en-US" sz="1600" i="0" u="none" strike="noStrike" kern="0" cap="none" spc="0" normalizeH="0" noProof="0" dirty="0" smtClean="0">
                <a:ln>
                  <a:noFill/>
                </a:ln>
                <a:effectLst/>
                <a:uLnTx/>
                <a:uFillTx/>
                <a:latin typeface="Agilent TT Cond" pitchFamily="34" charset="0"/>
                <a:ea typeface="+mj-ea"/>
                <a:cs typeface="+mj-cs"/>
              </a:rPr>
              <a:t> in the PPC 405-and it </a:t>
            </a:r>
            <a:r>
              <a:rPr kumimoji="0" lang="en-US" sz="1600" i="0" u="none" strike="noStrike" kern="0" cap="none" spc="0" normalizeH="0" baseline="0" noProof="0" dirty="0" smtClean="0">
                <a:ln>
                  <a:noFill/>
                </a:ln>
                <a:effectLst/>
                <a:uLnTx/>
                <a:uFillTx/>
                <a:latin typeface="Agilent TT Cond" pitchFamily="34" charset="0"/>
                <a:ea typeface="+mj-ea"/>
                <a:cs typeface="+mj-cs"/>
              </a:rPr>
              <a:t>cross triggers</a:t>
            </a:r>
            <a:r>
              <a:rPr kumimoji="0" lang="en-US" sz="1600" i="0" u="none" strike="noStrike" kern="0" cap="none" spc="0" normalizeH="0" noProof="0" dirty="0" smtClean="0">
                <a:ln>
                  <a:noFill/>
                </a:ln>
                <a:effectLst/>
                <a:uLnTx/>
                <a:uFillTx/>
                <a:latin typeface="Agilent TT Cond" pitchFamily="34" charset="0"/>
                <a:ea typeface="+mj-ea"/>
                <a:cs typeface="+mj-cs"/>
              </a:rPr>
              <a:t> the logic analyzer</a:t>
            </a:r>
            <a:endParaRPr kumimoji="0" lang="en-US" sz="1600" i="0" u="none" strike="noStrike" kern="0" cap="none" spc="0" normalizeH="0" baseline="0" noProof="0" dirty="0">
              <a:ln>
                <a:noFill/>
              </a:ln>
              <a:effectLst/>
              <a:uLnTx/>
              <a:uFillTx/>
              <a:latin typeface="Agilent TT Cond" pitchFamily="34" charset="0"/>
              <a:ea typeface="+mj-ea"/>
              <a:cs typeface="+mj-cs"/>
            </a:endParaRPr>
          </a:p>
        </p:txBody>
      </p:sp>
      <p:pic>
        <p:nvPicPr>
          <p:cNvPr id="13" name="Picture 4" descr="symbols"/>
          <p:cNvPicPr>
            <a:picLocks noChangeAspect="1" noChangeArrowheads="1"/>
          </p:cNvPicPr>
          <p:nvPr/>
        </p:nvPicPr>
        <p:blipFill>
          <a:blip r:embed="rId5" cstate="screen"/>
          <a:srcRect/>
          <a:stretch>
            <a:fillRect/>
          </a:stretch>
        </p:blipFill>
        <p:spPr bwMode="auto">
          <a:xfrm>
            <a:off x="562708" y="4265705"/>
            <a:ext cx="2889739" cy="2076676"/>
          </a:xfrm>
          <a:prstGeom prst="rect">
            <a:avLst/>
          </a:prstGeom>
          <a:noFill/>
          <a:ln w="9525">
            <a:noFill/>
            <a:miter lim="800000"/>
            <a:headEnd/>
            <a:tailEnd/>
          </a:ln>
        </p:spPr>
      </p:pic>
      <p:sp>
        <p:nvSpPr>
          <p:cNvPr id="14" name="Rectangle 2"/>
          <p:cNvSpPr txBox="1">
            <a:spLocks noChangeArrowheads="1"/>
          </p:cNvSpPr>
          <p:nvPr/>
        </p:nvSpPr>
        <p:spPr bwMode="auto">
          <a:xfrm>
            <a:off x="531496" y="3743304"/>
            <a:ext cx="3274385" cy="408377"/>
          </a:xfrm>
          <a:prstGeom prst="roundRect">
            <a:avLst/>
          </a:prstGeom>
          <a:solidFill>
            <a:srgbClr val="D5EFFF"/>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10000"/>
              </a:spcAft>
              <a:buClrTx/>
              <a:buSzTx/>
              <a:buFontTx/>
              <a:buNone/>
              <a:tabLst/>
              <a:defRPr/>
            </a:pPr>
            <a:r>
              <a:rPr kumimoji="0" lang="en-US" sz="1600" i="0" u="none" strike="noStrike" kern="0" cap="none" spc="0" normalizeH="0" baseline="0" noProof="0" dirty="0" smtClean="0">
                <a:ln>
                  <a:noFill/>
                </a:ln>
                <a:effectLst/>
                <a:uLnTx/>
                <a:uFillTx/>
                <a:latin typeface="Agilent TT Cond" pitchFamily="34" charset="0"/>
                <a:ea typeface="+mj-ea"/>
                <a:cs typeface="+mj-cs"/>
              </a:rPr>
              <a:t>Setup the channels.</a:t>
            </a:r>
            <a:endParaRPr kumimoji="0" lang="en-US" sz="1600" i="0" u="none" strike="noStrike" kern="0" cap="none" spc="0" normalizeH="0" baseline="0" noProof="0" dirty="0">
              <a:ln>
                <a:noFill/>
              </a:ln>
              <a:effectLst/>
              <a:uLnTx/>
              <a:uFillTx/>
              <a:latin typeface="Agilent TT Cond" pitchFamily="34" charset="0"/>
              <a:ea typeface="+mj-ea"/>
              <a:cs typeface="+mj-cs"/>
            </a:endParaRPr>
          </a:p>
        </p:txBody>
      </p:sp>
      <p:sp>
        <p:nvSpPr>
          <p:cNvPr id="15" name="Rectangle 2"/>
          <p:cNvSpPr txBox="1">
            <a:spLocks noChangeArrowheads="1"/>
          </p:cNvSpPr>
          <p:nvPr/>
        </p:nvSpPr>
        <p:spPr bwMode="auto">
          <a:xfrm>
            <a:off x="3631394" y="4783016"/>
            <a:ext cx="2080089" cy="829993"/>
          </a:xfrm>
          <a:prstGeom prst="roundRect">
            <a:avLst/>
          </a:prstGeom>
          <a:solidFill>
            <a:srgbClr val="D5EFFF"/>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1600" i="0" u="none" strike="noStrike" kern="0" cap="none" spc="0" normalizeH="0" baseline="0" noProof="0" dirty="0" smtClean="0">
                <a:ln>
                  <a:noFill/>
                </a:ln>
                <a:effectLst/>
                <a:uLnTx/>
                <a:uFillTx/>
                <a:latin typeface="Agilent TT Cond" pitchFamily="34" charset="0"/>
                <a:ea typeface="+mj-ea"/>
                <a:cs typeface="+mj-cs"/>
              </a:rPr>
              <a:t>Recall the .elf file so we can look at the code.</a:t>
            </a:r>
            <a:endParaRPr kumimoji="0" lang="en-US" sz="1600" i="0" u="none" strike="noStrike" kern="0" cap="none" spc="0" normalizeH="0" baseline="0" noProof="0" dirty="0">
              <a:ln>
                <a:noFill/>
              </a:ln>
              <a:effectLst/>
              <a:uLnTx/>
              <a:uFillTx/>
              <a:latin typeface="Agilent TT Con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the Data</a:t>
            </a:r>
            <a:endParaRPr lang="en-US" dirty="0"/>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48</a:t>
            </a:fld>
            <a:endParaRPr lang="en-US"/>
          </a:p>
        </p:txBody>
      </p:sp>
      <p:pic>
        <p:nvPicPr>
          <p:cNvPr id="6" name="Picture 4" descr="405_listing"/>
          <p:cNvPicPr>
            <a:picLocks noChangeAspect="1" noChangeArrowheads="1"/>
          </p:cNvPicPr>
          <p:nvPr/>
        </p:nvPicPr>
        <p:blipFill>
          <a:blip r:embed="rId3" cstate="screen"/>
          <a:srcRect/>
          <a:stretch>
            <a:fillRect/>
          </a:stretch>
        </p:blipFill>
        <p:spPr bwMode="auto">
          <a:xfrm>
            <a:off x="358214" y="795585"/>
            <a:ext cx="5065197" cy="3672914"/>
          </a:xfrm>
          <a:prstGeom prst="rect">
            <a:avLst/>
          </a:prstGeom>
          <a:noFill/>
          <a:ln w="9525">
            <a:noFill/>
            <a:miter lim="800000"/>
            <a:headEnd/>
            <a:tailEnd/>
          </a:ln>
        </p:spPr>
      </p:pic>
      <p:pic>
        <p:nvPicPr>
          <p:cNvPr id="7" name="Picture 4"/>
          <p:cNvPicPr>
            <a:picLocks noChangeAspect="1" noChangeArrowheads="1"/>
          </p:cNvPicPr>
          <p:nvPr/>
        </p:nvPicPr>
        <p:blipFill>
          <a:blip r:embed="rId4" cstate="screen"/>
          <a:srcRect/>
          <a:stretch>
            <a:fillRect/>
          </a:stretch>
        </p:blipFill>
        <p:spPr bwMode="auto">
          <a:xfrm>
            <a:off x="3789342" y="2237414"/>
            <a:ext cx="4444218" cy="3225612"/>
          </a:xfrm>
          <a:prstGeom prst="rect">
            <a:avLst/>
          </a:prstGeom>
          <a:noFill/>
        </p:spPr>
      </p:pic>
      <p:sp>
        <p:nvSpPr>
          <p:cNvPr id="8" name="Rectangle 2"/>
          <p:cNvSpPr txBox="1">
            <a:spLocks noChangeArrowheads="1"/>
          </p:cNvSpPr>
          <p:nvPr/>
        </p:nvSpPr>
        <p:spPr bwMode="auto">
          <a:xfrm>
            <a:off x="2907669" y="953752"/>
            <a:ext cx="1362637" cy="586153"/>
          </a:xfrm>
          <a:prstGeom prst="roundRect">
            <a:avLst/>
          </a:prstGeom>
          <a:solidFill>
            <a:srgbClr val="D5EFFF"/>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10000"/>
              </a:spcAft>
              <a:buClrTx/>
              <a:buSzTx/>
              <a:buFontTx/>
              <a:buNone/>
              <a:tabLst/>
              <a:defRPr/>
            </a:pPr>
            <a:r>
              <a:rPr kumimoji="0" lang="en-US" sz="1600" i="0" u="none" strike="noStrike" kern="0" cap="none" spc="0" normalizeH="0" baseline="0" noProof="0" dirty="0" smtClean="0">
                <a:ln>
                  <a:noFill/>
                </a:ln>
                <a:effectLst/>
                <a:uLnTx/>
                <a:uFillTx/>
                <a:latin typeface="Agilent TT Cond" pitchFamily="34" charset="0"/>
                <a:ea typeface="+mj-ea"/>
                <a:cs typeface="+mj-cs"/>
              </a:rPr>
              <a:t>Inverse Assembly View</a:t>
            </a:r>
            <a:endParaRPr kumimoji="0" lang="en-US" sz="1600" i="0" u="none" strike="noStrike" kern="0" cap="none" spc="0" normalizeH="0" baseline="0" noProof="0" dirty="0">
              <a:ln>
                <a:noFill/>
              </a:ln>
              <a:effectLst/>
              <a:uLnTx/>
              <a:uFillTx/>
              <a:latin typeface="Agilent TT Cond" pitchFamily="34" charset="0"/>
              <a:ea typeface="+mj-ea"/>
              <a:cs typeface="+mj-cs"/>
            </a:endParaRPr>
          </a:p>
        </p:txBody>
      </p:sp>
      <p:sp>
        <p:nvSpPr>
          <p:cNvPr id="9" name="Rectangle 2"/>
          <p:cNvSpPr txBox="1">
            <a:spLocks noChangeArrowheads="1"/>
          </p:cNvSpPr>
          <p:nvPr/>
        </p:nvSpPr>
        <p:spPr bwMode="auto">
          <a:xfrm>
            <a:off x="919879" y="4434871"/>
            <a:ext cx="2349719" cy="586153"/>
          </a:xfrm>
          <a:prstGeom prst="roundRect">
            <a:avLst/>
          </a:prstGeom>
          <a:solidFill>
            <a:srgbClr val="D5EFFF"/>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10000"/>
              </a:spcAft>
              <a:buClrTx/>
              <a:buSzTx/>
              <a:buFontTx/>
              <a:buNone/>
              <a:tabLst/>
              <a:defRPr/>
            </a:pPr>
            <a:r>
              <a:rPr kumimoji="0" lang="en-US" sz="1600" i="0" u="none" strike="noStrike" kern="0" cap="none" spc="0" normalizeH="0" baseline="0" noProof="0" dirty="0" smtClean="0">
                <a:ln>
                  <a:noFill/>
                </a:ln>
                <a:effectLst/>
                <a:uLnTx/>
                <a:uFillTx/>
                <a:latin typeface="Agilent TT Cond" pitchFamily="34" charset="0"/>
                <a:ea typeface="+mj-ea"/>
                <a:cs typeface="+mj-cs"/>
              </a:rPr>
              <a:t>Source Correlation to Inverse Assembly</a:t>
            </a:r>
            <a:endParaRPr kumimoji="0" lang="en-US" sz="1600" i="0" u="none" strike="noStrike" kern="0" cap="none" spc="0" normalizeH="0" baseline="0" noProof="0" dirty="0">
              <a:ln>
                <a:noFill/>
              </a:ln>
              <a:effectLst/>
              <a:uLnTx/>
              <a:uFillTx/>
              <a:latin typeface="Agilent TT Cond" pitchFamily="34" charset="0"/>
              <a:ea typeface="+mj-ea"/>
              <a:cs typeface="+mj-cs"/>
            </a:endParaRPr>
          </a:p>
        </p:txBody>
      </p:sp>
      <p:cxnSp>
        <p:nvCxnSpPr>
          <p:cNvPr id="11" name="Straight Arrow Connector 10"/>
          <p:cNvCxnSpPr>
            <a:stCxn id="9" idx="3"/>
          </p:cNvCxnSpPr>
          <p:nvPr/>
        </p:nvCxnSpPr>
        <p:spPr bwMode="auto">
          <a:xfrm flipV="1">
            <a:off x="3269598" y="4409080"/>
            <a:ext cx="703385" cy="31886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3" name="Straight Arrow Connector 12"/>
          <p:cNvCxnSpPr>
            <a:stCxn id="9" idx="3"/>
          </p:cNvCxnSpPr>
          <p:nvPr/>
        </p:nvCxnSpPr>
        <p:spPr bwMode="auto">
          <a:xfrm flipV="1">
            <a:off x="3269598" y="3030447"/>
            <a:ext cx="1026943" cy="1697501"/>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10" name="TextBox 9"/>
          <p:cNvSpPr txBox="1"/>
          <p:nvPr/>
        </p:nvSpPr>
        <p:spPr>
          <a:xfrm>
            <a:off x="4374292" y="387820"/>
            <a:ext cx="3182855" cy="2247424"/>
          </a:xfrm>
          <a:prstGeom prst="roundRect">
            <a:avLst/>
          </a:prstGeom>
          <a:solidFill>
            <a:srgbClr val="D5EFFF"/>
          </a:solidFill>
          <a:ln>
            <a:solidFill>
              <a:schemeClr val="tx1"/>
            </a:solidFill>
          </a:ln>
        </p:spPr>
        <p:txBody>
          <a:bodyPr wrap="square" rtlCol="0">
            <a:spAutoFit/>
          </a:bodyPr>
          <a:lstStyle/>
          <a:p>
            <a:pPr>
              <a:buFont typeface="Arial" pitchFamily="34" charset="0"/>
              <a:buChar char="•"/>
            </a:pPr>
            <a:r>
              <a:rPr lang="en-US" sz="1400" dirty="0" smtClean="0">
                <a:latin typeface="Agilent TT Cond" pitchFamily="34" charset="0"/>
              </a:rPr>
              <a:t>Once the setup is finished, and the inverse assembler has synchronized on an initialization signal, the uP program flow is traced out as shown on the left</a:t>
            </a:r>
          </a:p>
          <a:p>
            <a:pPr>
              <a:buFont typeface="Arial" pitchFamily="34" charset="0"/>
              <a:buChar char="•"/>
            </a:pPr>
            <a:r>
              <a:rPr lang="en-US" sz="1400" dirty="0" smtClean="0">
                <a:latin typeface="Agilent TT Cond" pitchFamily="34" charset="0"/>
              </a:rPr>
              <a:t>.  It’s also possible to step down through the C code to view how the code was executed or step through the disassembly and have the source view track automatically (below) </a:t>
            </a:r>
          </a:p>
        </p:txBody>
      </p:sp>
      <p:sp>
        <p:nvSpPr>
          <p:cNvPr id="14" name="Rectangle 2"/>
          <p:cNvSpPr txBox="1">
            <a:spLocks noChangeArrowheads="1"/>
          </p:cNvSpPr>
          <p:nvPr/>
        </p:nvSpPr>
        <p:spPr bwMode="auto">
          <a:xfrm>
            <a:off x="355588" y="5464601"/>
            <a:ext cx="8220001" cy="726134"/>
          </a:xfrm>
          <a:prstGeom prst="roundRect">
            <a:avLst/>
          </a:prstGeom>
          <a:solidFill>
            <a:srgbClr val="D5EFFF"/>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10000"/>
              </a:spcAft>
              <a:buClrTx/>
              <a:buSzTx/>
              <a:buFontTx/>
              <a:buNone/>
              <a:tabLst/>
              <a:defRPr/>
            </a:pPr>
            <a:r>
              <a:rPr lang="en-US" sz="1400" kern="0" dirty="0" smtClean="0">
                <a:latin typeface="Agilent TT Cond" pitchFamily="34" charset="0"/>
                <a:ea typeface="+mj-ea"/>
                <a:cs typeface="+mj-cs"/>
              </a:rPr>
              <a:t>It’s often helpful during debug to get a system view of what’s going on involving other signals, both internal to the FPGAs and on their periphery or in other parts of the system. Agilent Trace Cores can be placed inside FPGAs to provide access to other internal FPGA signals in conjunction with the Trace Port measurements. </a:t>
            </a:r>
            <a:endParaRPr kumimoji="0" lang="en-US" sz="1400" i="0" u="none" strike="noStrike" kern="0" cap="none" spc="0" normalizeH="0" baseline="0" noProof="0" dirty="0">
              <a:ln>
                <a:noFill/>
              </a:ln>
              <a:effectLst/>
              <a:uLnTx/>
              <a:uFillTx/>
              <a:latin typeface="Agilent TT Cond"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5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uiExpand="1" build="p"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Views</a:t>
            </a:r>
            <a:endParaRPr lang="en-US" dirty="0"/>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r>
              <a:rPr lang="en-US"/>
              <a:t>Page </a:t>
            </a:r>
            <a:fld id="{CE36DB94-E9BE-4C6D-A549-FC74F9F6D8E7}" type="slidenum">
              <a:rPr lang="en-US"/>
              <a:pPr/>
              <a:t>5</a:t>
            </a:fld>
            <a:endParaRPr lang="en-US"/>
          </a:p>
        </p:txBody>
      </p:sp>
      <p:sp>
        <p:nvSpPr>
          <p:cNvPr id="363527" name="Rectangle 7"/>
          <p:cNvSpPr>
            <a:spLocks noGrp="1" noChangeArrowheads="1"/>
          </p:cNvSpPr>
          <p:nvPr>
            <p:ph type="title"/>
          </p:nvPr>
        </p:nvSpPr>
        <p:spPr>
          <a:xfrm>
            <a:off x="268288" y="166688"/>
            <a:ext cx="6480175" cy="579437"/>
          </a:xfrm>
          <a:noFill/>
          <a:ln/>
        </p:spPr>
        <p:txBody>
          <a:bodyPr/>
          <a:lstStyle/>
          <a:p>
            <a:r>
              <a:rPr lang="en-US" dirty="0"/>
              <a:t>Agenda</a:t>
            </a:r>
          </a:p>
        </p:txBody>
      </p:sp>
      <p:sp>
        <p:nvSpPr>
          <p:cNvPr id="7" name="Content Placeholder 4"/>
          <p:cNvSpPr>
            <a:spLocks noGrp="1"/>
          </p:cNvSpPr>
          <p:nvPr>
            <p:ph idx="1"/>
          </p:nvPr>
        </p:nvSpPr>
        <p:spPr>
          <a:xfrm>
            <a:off x="255588" y="1276350"/>
            <a:ext cx="4097471" cy="3875199"/>
          </a:xfrm>
          <a:ln>
            <a:solidFill>
              <a:schemeClr val="accent1"/>
            </a:solidFill>
          </a:ln>
        </p:spPr>
        <p:txBody>
          <a:bodyPr/>
          <a:lstStyle/>
          <a:p>
            <a:pPr marL="463550" indent="-65088">
              <a:spcBef>
                <a:spcPts val="1200"/>
              </a:spcBef>
              <a:buFont typeface="Arial" pitchFamily="34" charset="0"/>
              <a:buChar char="•"/>
            </a:pPr>
            <a:r>
              <a:rPr lang="en-US" sz="2000" dirty="0" smtClean="0">
                <a:latin typeface="Agilent TT Cond" pitchFamily="34" charset="0"/>
              </a:rPr>
              <a:t>Architecture Overview</a:t>
            </a:r>
          </a:p>
          <a:p>
            <a:pPr marL="463550" lvl="1" indent="-65088"/>
            <a:r>
              <a:rPr lang="en-US" dirty="0" smtClean="0">
                <a:solidFill>
                  <a:schemeClr val="tx2"/>
                </a:solidFill>
                <a:latin typeface="Agilent TT Cond" pitchFamily="34" charset="0"/>
              </a:rPr>
              <a:t>ADC Characterization</a:t>
            </a:r>
          </a:p>
          <a:p>
            <a:pPr marL="690562" lvl="3" indent="-65088"/>
            <a:r>
              <a:rPr lang="en-US" dirty="0" smtClean="0">
                <a:solidFill>
                  <a:schemeClr val="tx2"/>
                </a:solidFill>
                <a:latin typeface="Agilent TT Cond" pitchFamily="34" charset="0"/>
              </a:rPr>
              <a:t>Dynamic Measurements</a:t>
            </a:r>
          </a:p>
          <a:p>
            <a:pPr marL="463550" lvl="1" indent="-65088"/>
            <a:r>
              <a:rPr lang="en-US" dirty="0" smtClean="0">
                <a:latin typeface="Agilent TT Cond" pitchFamily="34" charset="0"/>
              </a:rPr>
              <a:t>Baseband Processing</a:t>
            </a:r>
          </a:p>
          <a:p>
            <a:pPr marL="690562" lvl="3" indent="-65088"/>
            <a:r>
              <a:rPr lang="en-US" dirty="0" smtClean="0">
                <a:latin typeface="Agilent TT Cond" pitchFamily="34" charset="0"/>
              </a:rPr>
              <a:t>FPGA</a:t>
            </a:r>
          </a:p>
          <a:p>
            <a:pPr marL="690562" lvl="3" indent="-65088"/>
            <a:r>
              <a:rPr lang="en-US" dirty="0" smtClean="0">
                <a:latin typeface="Agilent TT Cond" pitchFamily="34" charset="0"/>
              </a:rPr>
              <a:t>Memory</a:t>
            </a:r>
          </a:p>
          <a:p>
            <a:pPr marL="690562" lvl="3" indent="-65088"/>
            <a:r>
              <a:rPr lang="en-US" dirty="0" smtClean="0">
                <a:latin typeface="Agilent TT Cond" pitchFamily="34" charset="0"/>
              </a:rPr>
              <a:t>Microprocessors/Microcontrollers</a:t>
            </a:r>
          </a:p>
          <a:p>
            <a:pPr marL="463550" lvl="2" indent="-65088">
              <a:buFont typeface="Arial" pitchFamily="34" charset="0"/>
              <a:buChar char="•"/>
            </a:pPr>
            <a:r>
              <a:rPr lang="en-US" dirty="0" smtClean="0">
                <a:latin typeface="Agilent TT Cond" pitchFamily="34" charset="0"/>
              </a:rPr>
              <a:t>Summary</a:t>
            </a:r>
          </a:p>
          <a:p>
            <a:pPr marL="463550" lvl="2" indent="-65088">
              <a:buFont typeface="Arial" pitchFamily="34" charset="0"/>
              <a:buChar char="•"/>
            </a:pPr>
            <a:r>
              <a:rPr lang="en-US" dirty="0" smtClean="0">
                <a:latin typeface="Agilent TT Cond" pitchFamily="34" charset="0"/>
              </a:rPr>
              <a:t>For More Information</a:t>
            </a:r>
            <a:endParaRPr lang="en-US" dirty="0">
              <a:latin typeface="Agilent TT Cond" pitchFamily="34" charset="0"/>
            </a:endParaRPr>
          </a:p>
        </p:txBody>
      </p:sp>
      <p:grpSp>
        <p:nvGrpSpPr>
          <p:cNvPr id="10" name="Group 9"/>
          <p:cNvGrpSpPr/>
          <p:nvPr/>
        </p:nvGrpSpPr>
        <p:grpSpPr>
          <a:xfrm>
            <a:off x="5370490" y="2382593"/>
            <a:ext cx="1929415" cy="1571222"/>
            <a:chOff x="5586200" y="2575775"/>
            <a:chExt cx="1713705" cy="1378039"/>
          </a:xfrm>
        </p:grpSpPr>
        <p:pic>
          <p:nvPicPr>
            <p:cNvPr id="8" name="Picture 7" descr="125_rgb.jpg"/>
            <p:cNvPicPr>
              <a:picLocks noChangeAspect="1"/>
            </p:cNvPicPr>
            <p:nvPr/>
          </p:nvPicPr>
          <p:blipFill>
            <a:blip r:embed="rId3" cstate="screen"/>
            <a:srcRect/>
            <a:stretch>
              <a:fillRect/>
            </a:stretch>
          </p:blipFill>
          <p:spPr>
            <a:xfrm>
              <a:off x="5586200" y="2575775"/>
              <a:ext cx="1713705" cy="1378039"/>
            </a:xfrm>
            <a:prstGeom prst="rect">
              <a:avLst/>
            </a:prstGeom>
            <a:effectLst>
              <a:softEdge rad="63500"/>
            </a:effectLst>
          </p:spPr>
        </p:pic>
        <p:sp>
          <p:nvSpPr>
            <p:cNvPr id="9" name="Rectangle 8"/>
            <p:cNvSpPr/>
            <p:nvPr/>
          </p:nvSpPr>
          <p:spPr bwMode="auto">
            <a:xfrm rot="1157077">
              <a:off x="5908062" y="2927063"/>
              <a:ext cx="957961" cy="502276"/>
            </a:xfrm>
            <a:prstGeom prst="rect">
              <a:avLst/>
            </a:prstGeom>
            <a:solidFill>
              <a:srgbClr val="333333"/>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High Speed Serial Debug Solutions</a:t>
            </a:r>
          </a:p>
          <a:p>
            <a:endParaRPr lang="en-US"/>
          </a:p>
        </p:txBody>
      </p:sp>
      <p:sp>
        <p:nvSpPr>
          <p:cNvPr id="10" name="Date Placeholder 4"/>
          <p:cNvSpPr>
            <a:spLocks noGrp="1"/>
          </p:cNvSpPr>
          <p:nvPr>
            <p:ph type="dt" sz="half" idx="11"/>
          </p:nvPr>
        </p:nvSpPr>
        <p:spPr/>
        <p:txBody>
          <a:bodyPr/>
          <a:lstStyle/>
          <a:p>
            <a:r>
              <a:rPr lang="en-US"/>
              <a:t>December 7, 2006</a:t>
            </a:r>
          </a:p>
        </p:txBody>
      </p:sp>
      <p:sp>
        <p:nvSpPr>
          <p:cNvPr id="109570" name="Rectangle 2"/>
          <p:cNvSpPr>
            <a:spLocks noGrp="1" noChangeArrowheads="1"/>
          </p:cNvSpPr>
          <p:nvPr>
            <p:ph type="title"/>
          </p:nvPr>
        </p:nvSpPr>
        <p:spPr/>
        <p:txBody>
          <a:bodyPr/>
          <a:lstStyle/>
          <a:p>
            <a:r>
              <a:rPr lang="en-US" dirty="0"/>
              <a:t>Different Protocol Views and </a:t>
            </a:r>
            <a:r>
              <a:rPr lang="en-US" dirty="0" smtClean="0"/>
              <a:t>Uses</a:t>
            </a:r>
            <a:endParaRPr lang="en-US" dirty="0"/>
          </a:p>
        </p:txBody>
      </p:sp>
      <p:sp>
        <p:nvSpPr>
          <p:cNvPr id="109571" name="Rectangle 3"/>
          <p:cNvSpPr>
            <a:spLocks noGrp="1" noChangeArrowheads="1"/>
          </p:cNvSpPr>
          <p:nvPr>
            <p:ph type="body" sz="half" idx="1"/>
          </p:nvPr>
        </p:nvSpPr>
        <p:spPr>
          <a:xfrm>
            <a:off x="244475" y="3239453"/>
            <a:ext cx="2351088" cy="1526857"/>
          </a:xfrm>
          <a:prstGeom prst="roundRect">
            <a:avLst/>
          </a:prstGeom>
          <a:solidFill>
            <a:srgbClr val="D5EFFF"/>
          </a:solidFill>
          <a:ln>
            <a:solidFill>
              <a:schemeClr val="tx1"/>
            </a:solidFill>
          </a:ln>
        </p:spPr>
        <p:txBody>
          <a:bodyPr/>
          <a:lstStyle/>
          <a:p>
            <a:pPr lvl="1">
              <a:lnSpc>
                <a:spcPct val="80000"/>
              </a:lnSpc>
              <a:buFontTx/>
              <a:buNone/>
            </a:pPr>
            <a:r>
              <a:rPr lang="en-US" sz="1400" b="1" dirty="0">
                <a:latin typeface="Agilent TT Cond" pitchFamily="34" charset="0"/>
              </a:rPr>
              <a:t>Condensed Display</a:t>
            </a:r>
          </a:p>
          <a:p>
            <a:pPr lvl="1">
              <a:lnSpc>
                <a:spcPct val="80000"/>
              </a:lnSpc>
            </a:pPr>
            <a:r>
              <a:rPr lang="en-US" sz="1400" dirty="0">
                <a:latin typeface="Agilent TT Cond" pitchFamily="34" charset="0"/>
              </a:rPr>
              <a:t>Strength of 1’s and 0’s: Used to debug a physical layer when there is trouble with the link</a:t>
            </a:r>
          </a:p>
          <a:p>
            <a:pPr lvl="1">
              <a:lnSpc>
                <a:spcPct val="80000"/>
              </a:lnSpc>
            </a:pPr>
            <a:r>
              <a:rPr lang="en-US" sz="1400" dirty="0">
                <a:latin typeface="Agilent TT Cond" pitchFamily="34" charset="0"/>
              </a:rPr>
              <a:t>Turn ASCII decode off to get condensed display</a:t>
            </a:r>
          </a:p>
        </p:txBody>
      </p:sp>
      <p:sp>
        <p:nvSpPr>
          <p:cNvPr id="109572" name="Rectangle 4"/>
          <p:cNvSpPr>
            <a:spLocks noChangeArrowheads="1"/>
          </p:cNvSpPr>
          <p:nvPr/>
        </p:nvSpPr>
        <p:spPr bwMode="black">
          <a:xfrm>
            <a:off x="2692718" y="3692208"/>
            <a:ext cx="2457450" cy="1417002"/>
          </a:xfrm>
          <a:prstGeom prst="roundRect">
            <a:avLst/>
          </a:prstGeom>
          <a:solidFill>
            <a:srgbClr val="D5EFFF"/>
          </a:solidFill>
          <a:ln w="9525">
            <a:solidFill>
              <a:schemeClr val="tx1"/>
            </a:solidFill>
            <a:miter lim="800000"/>
            <a:headEnd/>
            <a:tailEnd/>
          </a:ln>
          <a:effectLst/>
        </p:spPr>
        <p:txBody>
          <a:bodyPr lIns="0" tIns="0" rIns="0" bIns="0"/>
          <a:lstStyle/>
          <a:p>
            <a:pPr marL="230188" lvl="1" indent="-228600" eaLnBrk="0" hangingPunct="0">
              <a:spcAft>
                <a:spcPct val="30000"/>
              </a:spcAft>
            </a:pPr>
            <a:r>
              <a:rPr lang="en-US" sz="1400" b="1">
                <a:latin typeface="Agilent TT Cond" pitchFamily="34" charset="0"/>
              </a:rPr>
              <a:t>ASCII Protocol Decode</a:t>
            </a:r>
          </a:p>
          <a:p>
            <a:pPr marL="230188" lvl="1" indent="-228600" eaLnBrk="0" hangingPunct="0">
              <a:spcAft>
                <a:spcPct val="30000"/>
              </a:spcAft>
              <a:buFontTx/>
              <a:buChar char="•"/>
            </a:pPr>
            <a:r>
              <a:rPr lang="en-US" sz="1400">
                <a:latin typeface="Agilent TT Cond" pitchFamily="34" charset="0"/>
              </a:rPr>
              <a:t>Backward compatibility</a:t>
            </a:r>
          </a:p>
          <a:p>
            <a:pPr marL="230188" lvl="1" indent="-228600" eaLnBrk="0" hangingPunct="0">
              <a:spcAft>
                <a:spcPct val="30000"/>
              </a:spcAft>
              <a:buFontTx/>
              <a:buChar char="•"/>
            </a:pPr>
            <a:r>
              <a:rPr lang="en-US" sz="1400">
                <a:latin typeface="Agilent TT Cond" pitchFamily="34" charset="0"/>
              </a:rPr>
              <a:t>Enable by turning ASCII decode on, HOWEVER this does impact performance </a:t>
            </a:r>
            <a:endParaRPr lang="en-US" sz="1400" b="1">
              <a:latin typeface="Agilent TT Cond" pitchFamily="34" charset="0"/>
            </a:endParaRPr>
          </a:p>
        </p:txBody>
      </p:sp>
      <p:pic>
        <p:nvPicPr>
          <p:cNvPr id="109574" name="Picture 6" descr="CondensedDisplay"/>
          <p:cNvPicPr>
            <a:picLocks noChangeAspect="1" noChangeArrowheads="1"/>
          </p:cNvPicPr>
          <p:nvPr/>
        </p:nvPicPr>
        <p:blipFill>
          <a:blip r:embed="rId3" cstate="screen"/>
          <a:srcRect/>
          <a:stretch>
            <a:fillRect/>
          </a:stretch>
        </p:blipFill>
        <p:spPr bwMode="auto">
          <a:xfrm>
            <a:off x="346075" y="685800"/>
            <a:ext cx="2182813" cy="2505075"/>
          </a:xfrm>
          <a:prstGeom prst="rect">
            <a:avLst/>
          </a:prstGeom>
          <a:noFill/>
        </p:spPr>
      </p:pic>
      <p:pic>
        <p:nvPicPr>
          <p:cNvPr id="109575" name="Picture 7" descr="PacketDecode"/>
          <p:cNvPicPr>
            <a:picLocks noChangeAspect="1" noChangeArrowheads="1"/>
          </p:cNvPicPr>
          <p:nvPr/>
        </p:nvPicPr>
        <p:blipFill>
          <a:blip r:embed="rId4" cstate="screen"/>
          <a:srcRect/>
          <a:stretch>
            <a:fillRect/>
          </a:stretch>
        </p:blipFill>
        <p:spPr bwMode="auto">
          <a:xfrm>
            <a:off x="2689225" y="684213"/>
            <a:ext cx="2506663" cy="3095625"/>
          </a:xfrm>
          <a:prstGeom prst="rect">
            <a:avLst/>
          </a:prstGeom>
          <a:noFill/>
        </p:spPr>
      </p:pic>
      <p:pic>
        <p:nvPicPr>
          <p:cNvPr id="109576" name="Picture 8" descr="PCIe_All"/>
          <p:cNvPicPr>
            <a:picLocks noChangeAspect="1" noChangeArrowheads="1"/>
          </p:cNvPicPr>
          <p:nvPr/>
        </p:nvPicPr>
        <p:blipFill>
          <a:blip r:embed="rId5" cstate="screen"/>
          <a:srcRect/>
          <a:stretch>
            <a:fillRect/>
          </a:stretch>
        </p:blipFill>
        <p:spPr bwMode="auto">
          <a:xfrm>
            <a:off x="5499100" y="671707"/>
            <a:ext cx="3276600" cy="2490593"/>
          </a:xfrm>
          <a:prstGeom prst="rect">
            <a:avLst/>
          </a:prstGeom>
          <a:noFill/>
        </p:spPr>
      </p:pic>
      <p:sp>
        <p:nvSpPr>
          <p:cNvPr id="11" name="Rectangle 5"/>
          <p:cNvSpPr>
            <a:spLocks noChangeArrowheads="1"/>
          </p:cNvSpPr>
          <p:nvPr/>
        </p:nvSpPr>
        <p:spPr bwMode="black">
          <a:xfrm>
            <a:off x="251460" y="5344911"/>
            <a:ext cx="8892540" cy="1021599"/>
          </a:xfrm>
          <a:prstGeom prst="roundRect">
            <a:avLst/>
          </a:prstGeom>
          <a:solidFill>
            <a:srgbClr val="D5EFFF"/>
          </a:solidFill>
          <a:ln w="9525">
            <a:solidFill>
              <a:schemeClr val="tx1"/>
            </a:solidFill>
            <a:miter lim="800000"/>
            <a:headEnd/>
            <a:tailEnd/>
          </a:ln>
          <a:effectLst/>
        </p:spPr>
        <p:txBody>
          <a:bodyPr lIns="0" tIns="0" rIns="0" bIns="0"/>
          <a:lstStyle/>
          <a:p>
            <a:pPr marL="230188" lvl="1" indent="-228600" eaLnBrk="0" hangingPunct="0">
              <a:spcAft>
                <a:spcPct val="30000"/>
              </a:spcAft>
            </a:pPr>
            <a:r>
              <a:rPr lang="en-US" sz="1400" b="1" dirty="0" smtClean="0">
                <a:latin typeface="Agilent TT Cond" pitchFamily="34" charset="0"/>
              </a:rPr>
              <a:t>Protocol Development</a:t>
            </a:r>
            <a:endParaRPr lang="en-US" sz="1400" b="1" dirty="0">
              <a:latin typeface="Agilent TT Cond" pitchFamily="34" charset="0"/>
            </a:endParaRPr>
          </a:p>
          <a:p>
            <a:pPr marL="230188" lvl="1" indent="-228600" eaLnBrk="0" hangingPunct="0">
              <a:spcAft>
                <a:spcPct val="30000"/>
              </a:spcAft>
              <a:buFontTx/>
              <a:buChar char="•"/>
            </a:pPr>
            <a:r>
              <a:rPr lang="en-US" sz="1400" dirty="0" smtClean="0">
                <a:latin typeface="Agilent TT Cond" pitchFamily="34" charset="0"/>
              </a:rPr>
              <a:t>While Agilent has many protocol tools available-DDR2,DDR3, DigRF etc.-there is also a tool available for custom protocols.  This is Agilent’s B4641A Protocol Development Kit (PDK).  Based on XML, the PDK allows the modification of existing, compatible protocol tools, or development of a complete custom protocol by the user.</a:t>
            </a:r>
            <a:endParaRPr lang="en-US" sz="1400" dirty="0">
              <a:latin typeface="Agilent TT Cond" pitchFamily="34" charset="0"/>
            </a:endParaRPr>
          </a:p>
        </p:txBody>
      </p:sp>
      <p:sp>
        <p:nvSpPr>
          <p:cNvPr id="109573" name="Rectangle 5"/>
          <p:cNvSpPr>
            <a:spLocks noChangeArrowheads="1"/>
          </p:cNvSpPr>
          <p:nvPr/>
        </p:nvSpPr>
        <p:spPr bwMode="black">
          <a:xfrm>
            <a:off x="5289695" y="2940907"/>
            <a:ext cx="3646487" cy="2286001"/>
          </a:xfrm>
          <a:prstGeom prst="roundRect">
            <a:avLst/>
          </a:prstGeom>
          <a:solidFill>
            <a:srgbClr val="D5EFFF"/>
          </a:solidFill>
          <a:ln w="9525">
            <a:solidFill>
              <a:schemeClr val="tx1"/>
            </a:solidFill>
            <a:miter lim="800000"/>
            <a:headEnd/>
            <a:tailEnd/>
          </a:ln>
          <a:effectLst/>
        </p:spPr>
        <p:txBody>
          <a:bodyPr lIns="0" tIns="0" rIns="0" bIns="0"/>
          <a:lstStyle/>
          <a:p>
            <a:pPr marL="230188" lvl="1" indent="-228600" eaLnBrk="0" hangingPunct="0">
              <a:spcAft>
                <a:spcPct val="30000"/>
              </a:spcAft>
            </a:pPr>
            <a:r>
              <a:rPr lang="en-US" sz="1400" b="1" dirty="0">
                <a:latin typeface="Agilent TT Cond" pitchFamily="34" charset="0"/>
              </a:rPr>
              <a:t>Packet Viewer</a:t>
            </a:r>
          </a:p>
          <a:p>
            <a:pPr marL="230188" lvl="1" indent="-228600" eaLnBrk="0" hangingPunct="0">
              <a:spcAft>
                <a:spcPct val="30000"/>
              </a:spcAft>
              <a:buFontTx/>
              <a:buChar char="•"/>
            </a:pPr>
            <a:r>
              <a:rPr lang="en-US" sz="1400" dirty="0">
                <a:latin typeface="Agilent TT Cond" pitchFamily="34" charset="0"/>
              </a:rPr>
              <a:t>Display density allows you to see more packets. Display fields makes it easier to view &amp; analyze packet-based data </a:t>
            </a:r>
          </a:p>
          <a:p>
            <a:pPr marL="230188" lvl="1" indent="-228600" eaLnBrk="0" hangingPunct="0">
              <a:spcAft>
                <a:spcPct val="30000"/>
              </a:spcAft>
              <a:buFontTx/>
              <a:buChar char="•"/>
            </a:pPr>
            <a:r>
              <a:rPr lang="en-US" sz="1400" dirty="0">
                <a:latin typeface="Agilent TT Cond" pitchFamily="34" charset="0"/>
              </a:rPr>
              <a:t>Flexibility of display – customize it to your needs.</a:t>
            </a:r>
          </a:p>
          <a:p>
            <a:pPr marL="230188" lvl="1" indent="-228600" eaLnBrk="0" hangingPunct="0">
              <a:spcAft>
                <a:spcPct val="30000"/>
              </a:spcAft>
              <a:buFontTx/>
              <a:buChar char="•"/>
            </a:pPr>
            <a:r>
              <a:rPr lang="en-US" sz="1400" dirty="0">
                <a:latin typeface="Agilent TT Cond" pitchFamily="34" charset="0"/>
              </a:rPr>
              <a:t>Makes packet data a first-class data type in the interface (has support for triggering, searching, colorizing, filtering)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fade">
                                      <p:cBhvr>
                                        <p:cTn id="7" dur="500"/>
                                        <p:tgtEl>
                                          <p:spTgt spid="1095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571">
                                            <p:bg/>
                                          </p:spTgt>
                                        </p:tgtEl>
                                        <p:attrNameLst>
                                          <p:attrName>style.visibility</p:attrName>
                                        </p:attrNameLst>
                                      </p:cBhvr>
                                      <p:to>
                                        <p:strVal val="visible"/>
                                      </p:to>
                                    </p:set>
                                    <p:animEffect transition="in" filter="fade">
                                      <p:cBhvr>
                                        <p:cTn id="10" dur="500"/>
                                        <p:tgtEl>
                                          <p:spTgt spid="10957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571">
                                            <p:txEl>
                                              <p:pRg st="0" end="0"/>
                                            </p:txEl>
                                          </p:spTgt>
                                        </p:tgtEl>
                                        <p:attrNameLst>
                                          <p:attrName>style.visibility</p:attrName>
                                        </p:attrNameLst>
                                      </p:cBhvr>
                                      <p:to>
                                        <p:strVal val="visible"/>
                                      </p:to>
                                    </p:set>
                                    <p:animEffect transition="in" filter="fade">
                                      <p:cBhvr>
                                        <p:cTn id="13" dur="500"/>
                                        <p:tgtEl>
                                          <p:spTgt spid="10957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9571">
                                            <p:txEl>
                                              <p:pRg st="1" end="1"/>
                                            </p:txEl>
                                          </p:spTgt>
                                        </p:tgtEl>
                                        <p:attrNameLst>
                                          <p:attrName>style.visibility</p:attrName>
                                        </p:attrNameLst>
                                      </p:cBhvr>
                                      <p:to>
                                        <p:strVal val="visible"/>
                                      </p:to>
                                    </p:set>
                                    <p:animEffect transition="in" filter="fade">
                                      <p:cBhvr>
                                        <p:cTn id="16" dur="500"/>
                                        <p:tgtEl>
                                          <p:spTgt spid="109571">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Effect transition="in" filter="fade">
                                      <p:cBhvr>
                                        <p:cTn id="19" dur="500"/>
                                        <p:tgtEl>
                                          <p:spTgt spid="10957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9575"/>
                                        </p:tgtEl>
                                        <p:attrNameLst>
                                          <p:attrName>style.visibility</p:attrName>
                                        </p:attrNameLst>
                                      </p:cBhvr>
                                      <p:to>
                                        <p:strVal val="visible"/>
                                      </p:to>
                                    </p:set>
                                    <p:animEffect transition="in" filter="fade">
                                      <p:cBhvr>
                                        <p:cTn id="24" dur="500"/>
                                        <p:tgtEl>
                                          <p:spTgt spid="1095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9572"/>
                                        </p:tgtEl>
                                        <p:attrNameLst>
                                          <p:attrName>style.visibility</p:attrName>
                                        </p:attrNameLst>
                                      </p:cBhvr>
                                      <p:to>
                                        <p:strVal val="visible"/>
                                      </p:to>
                                    </p:set>
                                    <p:animEffect transition="in" filter="fade">
                                      <p:cBhvr>
                                        <p:cTn id="27" dur="500"/>
                                        <p:tgtEl>
                                          <p:spTgt spid="1095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576"/>
                                        </p:tgtEl>
                                        <p:attrNameLst>
                                          <p:attrName>style.visibility</p:attrName>
                                        </p:attrNameLst>
                                      </p:cBhvr>
                                      <p:to>
                                        <p:strVal val="visible"/>
                                      </p:to>
                                    </p:set>
                                    <p:animEffect transition="in" filter="fade">
                                      <p:cBhvr>
                                        <p:cTn id="32" dur="500"/>
                                        <p:tgtEl>
                                          <p:spTgt spid="1095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9573"/>
                                        </p:tgtEl>
                                        <p:attrNameLst>
                                          <p:attrName>style.visibility</p:attrName>
                                        </p:attrNameLst>
                                      </p:cBhvr>
                                      <p:to>
                                        <p:strVal val="visible"/>
                                      </p:to>
                                    </p:set>
                                    <p:animEffect transition="in" filter="fade">
                                      <p:cBhvr>
                                        <p:cTn id="35" dur="500"/>
                                        <p:tgtEl>
                                          <p:spTgt spid="1095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nimBg="1"/>
      <p:bldP spid="109572" grpId="0" animBg="1"/>
      <p:bldP spid="11" grpId="0" animBg="1"/>
      <p:bldP spid="10957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10"/>
          </p:nvPr>
        </p:nvSpPr>
        <p:spPr/>
        <p:txBody>
          <a:bodyPr/>
          <a:lstStyle/>
          <a:p>
            <a:r>
              <a:rPr lang="en-US"/>
              <a:t>High Speed Serial Debug Solutions</a:t>
            </a:r>
          </a:p>
          <a:p>
            <a:endParaRPr lang="en-US"/>
          </a:p>
        </p:txBody>
      </p:sp>
      <p:sp>
        <p:nvSpPr>
          <p:cNvPr id="13" name="Date Placeholder 2"/>
          <p:cNvSpPr>
            <a:spLocks noGrp="1"/>
          </p:cNvSpPr>
          <p:nvPr>
            <p:ph type="dt" sz="half" idx="11"/>
          </p:nvPr>
        </p:nvSpPr>
        <p:spPr/>
        <p:txBody>
          <a:bodyPr/>
          <a:lstStyle/>
          <a:p>
            <a:r>
              <a:rPr lang="en-US"/>
              <a:t>December 7, 2006</a:t>
            </a:r>
          </a:p>
        </p:txBody>
      </p:sp>
      <p:pic>
        <p:nvPicPr>
          <p:cNvPr id="112642" name="Picture 2" descr="PCIe_All"/>
          <p:cNvPicPr>
            <a:picLocks noChangeAspect="1" noChangeArrowheads="1"/>
          </p:cNvPicPr>
          <p:nvPr/>
        </p:nvPicPr>
        <p:blipFill>
          <a:blip r:embed="rId3" cstate="screen"/>
          <a:srcRect/>
          <a:stretch>
            <a:fillRect/>
          </a:stretch>
        </p:blipFill>
        <p:spPr bwMode="auto">
          <a:xfrm>
            <a:off x="1076552" y="869043"/>
            <a:ext cx="5150540" cy="3862614"/>
          </a:xfrm>
          <a:prstGeom prst="rect">
            <a:avLst/>
          </a:prstGeom>
          <a:noFill/>
          <a:ln w="22225">
            <a:solidFill>
              <a:schemeClr val="tx1"/>
            </a:solidFill>
          </a:ln>
        </p:spPr>
      </p:pic>
      <p:sp>
        <p:nvSpPr>
          <p:cNvPr id="112643" name="Line 3"/>
          <p:cNvSpPr>
            <a:spLocks noChangeShapeType="1"/>
          </p:cNvSpPr>
          <p:nvPr/>
        </p:nvSpPr>
        <p:spPr bwMode="auto">
          <a:xfrm flipH="1" flipV="1">
            <a:off x="3465513" y="3714750"/>
            <a:ext cx="1047750" cy="1352550"/>
          </a:xfrm>
          <a:prstGeom prst="line">
            <a:avLst/>
          </a:prstGeom>
          <a:noFill/>
          <a:ln w="22225">
            <a:solidFill>
              <a:schemeClr val="tx1"/>
            </a:solidFill>
            <a:round/>
            <a:headEnd/>
            <a:tailEnd type="triangle" w="med" len="med"/>
          </a:ln>
          <a:effectLst/>
        </p:spPr>
        <p:txBody>
          <a:bodyPr lIns="0" tIns="0" rIns="0" bIns="0"/>
          <a:lstStyle/>
          <a:p>
            <a:endParaRPr lang="en-US"/>
          </a:p>
        </p:txBody>
      </p:sp>
      <p:sp>
        <p:nvSpPr>
          <p:cNvPr id="112644" name="Line 4"/>
          <p:cNvSpPr>
            <a:spLocks noChangeShapeType="1"/>
          </p:cNvSpPr>
          <p:nvPr/>
        </p:nvSpPr>
        <p:spPr bwMode="auto">
          <a:xfrm flipV="1">
            <a:off x="4524375" y="3752850"/>
            <a:ext cx="569913" cy="1325563"/>
          </a:xfrm>
          <a:prstGeom prst="line">
            <a:avLst/>
          </a:prstGeom>
          <a:noFill/>
          <a:ln w="22225">
            <a:solidFill>
              <a:schemeClr val="tx1"/>
            </a:solidFill>
            <a:round/>
            <a:headEnd/>
            <a:tailEnd type="triangle" w="med" len="med"/>
          </a:ln>
          <a:effectLst/>
        </p:spPr>
        <p:txBody>
          <a:bodyPr lIns="0" tIns="0" rIns="0" bIns="0"/>
          <a:lstStyle/>
          <a:p>
            <a:endParaRPr lang="en-US"/>
          </a:p>
        </p:txBody>
      </p:sp>
      <p:sp>
        <p:nvSpPr>
          <p:cNvPr id="112645" name="Text Box 5"/>
          <p:cNvSpPr txBox="1">
            <a:spLocks noChangeArrowheads="1"/>
          </p:cNvSpPr>
          <p:nvPr/>
        </p:nvSpPr>
        <p:spPr bwMode="auto">
          <a:xfrm>
            <a:off x="3409950" y="5067299"/>
            <a:ext cx="1936750" cy="238363"/>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spcBef>
                <a:spcPct val="50000"/>
              </a:spcBef>
            </a:pPr>
            <a:r>
              <a:rPr lang="en-US" sz="1400" dirty="0">
                <a:latin typeface="Agilent TT CondLight" pitchFamily="34" charset="0"/>
              </a:rPr>
              <a:t>Two Packet Compare Panes</a:t>
            </a:r>
          </a:p>
        </p:txBody>
      </p:sp>
      <p:sp>
        <p:nvSpPr>
          <p:cNvPr id="112646" name="Line 6"/>
          <p:cNvSpPr>
            <a:spLocks noChangeShapeType="1"/>
          </p:cNvSpPr>
          <p:nvPr/>
        </p:nvSpPr>
        <p:spPr bwMode="auto">
          <a:xfrm flipV="1">
            <a:off x="1717675" y="3978275"/>
            <a:ext cx="488950" cy="1100138"/>
          </a:xfrm>
          <a:prstGeom prst="line">
            <a:avLst/>
          </a:prstGeom>
          <a:noFill/>
          <a:ln w="22225">
            <a:solidFill>
              <a:schemeClr val="tx1"/>
            </a:solidFill>
            <a:round/>
            <a:headEnd/>
            <a:tailEnd type="triangle" w="med" len="med"/>
          </a:ln>
          <a:effectLst/>
        </p:spPr>
        <p:txBody>
          <a:bodyPr lIns="0" tIns="0" rIns="0" bIns="0"/>
          <a:lstStyle/>
          <a:p>
            <a:endParaRPr lang="en-US"/>
          </a:p>
        </p:txBody>
      </p:sp>
      <p:sp>
        <p:nvSpPr>
          <p:cNvPr id="112647" name="Text Box 7"/>
          <p:cNvSpPr txBox="1">
            <a:spLocks noChangeArrowheads="1"/>
          </p:cNvSpPr>
          <p:nvPr/>
        </p:nvSpPr>
        <p:spPr bwMode="auto">
          <a:xfrm>
            <a:off x="325439" y="5105399"/>
            <a:ext cx="2405062" cy="476726"/>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lgn="ctr">
              <a:spcBef>
                <a:spcPct val="50000"/>
              </a:spcBef>
            </a:pPr>
            <a:r>
              <a:rPr lang="en-US" sz="1400" dirty="0">
                <a:latin typeface="Agilent TT CondLight" pitchFamily="34" charset="0"/>
              </a:rPr>
              <a:t>Packet Details, Header, Payload, Lanes</a:t>
            </a:r>
          </a:p>
        </p:txBody>
      </p:sp>
      <p:sp>
        <p:nvSpPr>
          <p:cNvPr id="112648" name="Line 8"/>
          <p:cNvSpPr>
            <a:spLocks noChangeShapeType="1"/>
          </p:cNvSpPr>
          <p:nvPr/>
        </p:nvSpPr>
        <p:spPr bwMode="auto">
          <a:xfrm>
            <a:off x="1166813" y="2014538"/>
            <a:ext cx="649287" cy="0"/>
          </a:xfrm>
          <a:prstGeom prst="line">
            <a:avLst/>
          </a:prstGeom>
          <a:noFill/>
          <a:ln w="22225">
            <a:solidFill>
              <a:schemeClr val="tx1"/>
            </a:solidFill>
            <a:round/>
            <a:headEnd/>
            <a:tailEnd type="triangle" w="med" len="med"/>
          </a:ln>
          <a:effectLst/>
        </p:spPr>
        <p:txBody>
          <a:bodyPr lIns="0" tIns="0" rIns="0" bIns="0"/>
          <a:lstStyle/>
          <a:p>
            <a:endParaRPr lang="en-US"/>
          </a:p>
        </p:txBody>
      </p:sp>
      <p:sp>
        <p:nvSpPr>
          <p:cNvPr id="112649" name="Text Box 9"/>
          <p:cNvSpPr txBox="1">
            <a:spLocks noChangeArrowheads="1"/>
          </p:cNvSpPr>
          <p:nvPr/>
        </p:nvSpPr>
        <p:spPr bwMode="auto">
          <a:xfrm>
            <a:off x="342900" y="1816100"/>
            <a:ext cx="1014413" cy="476726"/>
          </a:xfrm>
          <a:prstGeom prst="roundRect">
            <a:avLst/>
          </a:prstGeom>
          <a:solidFill>
            <a:srgbClr val="D5EFFF"/>
          </a:solidFill>
          <a:ln w="12700">
            <a:solidFill>
              <a:schemeClr val="tx1"/>
            </a:solidFill>
            <a:miter lim="800000"/>
            <a:headEnd/>
            <a:tailEnd/>
          </a:ln>
          <a:effectLst/>
        </p:spPr>
        <p:txBody>
          <a:bodyPr wrap="square" lIns="0" tIns="0" rIns="0" bIns="0">
            <a:spAutoFit/>
          </a:bodyPr>
          <a:lstStyle/>
          <a:p>
            <a:pPr algn="ctr">
              <a:spcBef>
                <a:spcPct val="50000"/>
              </a:spcBef>
            </a:pPr>
            <a:r>
              <a:rPr lang="en-US" sz="1400" dirty="0">
                <a:latin typeface="Agilent TT CondLight" pitchFamily="34" charset="0"/>
              </a:rPr>
              <a:t>Each row </a:t>
            </a:r>
            <a:br>
              <a:rPr lang="en-US" sz="1400" dirty="0">
                <a:latin typeface="Agilent TT CondLight" pitchFamily="34" charset="0"/>
              </a:rPr>
            </a:br>
            <a:r>
              <a:rPr lang="en-US" sz="1400" dirty="0">
                <a:latin typeface="Agilent TT CondLight" pitchFamily="34" charset="0"/>
              </a:rPr>
              <a:t>is a packet</a:t>
            </a:r>
          </a:p>
        </p:txBody>
      </p:sp>
      <p:sp>
        <p:nvSpPr>
          <p:cNvPr id="112651" name="Line 11"/>
          <p:cNvSpPr>
            <a:spLocks noChangeShapeType="1"/>
          </p:cNvSpPr>
          <p:nvPr/>
        </p:nvSpPr>
        <p:spPr bwMode="auto">
          <a:xfrm>
            <a:off x="1206500" y="993775"/>
            <a:ext cx="2808288" cy="477838"/>
          </a:xfrm>
          <a:prstGeom prst="line">
            <a:avLst/>
          </a:prstGeom>
          <a:noFill/>
          <a:ln w="22225">
            <a:solidFill>
              <a:schemeClr val="tx1"/>
            </a:solidFill>
            <a:round/>
            <a:headEnd/>
            <a:tailEnd type="triangle" w="med" len="med"/>
          </a:ln>
          <a:effectLst/>
        </p:spPr>
        <p:txBody>
          <a:bodyPr lIns="0" tIns="0" rIns="0" bIns="0"/>
          <a:lstStyle/>
          <a:p>
            <a:endParaRPr lang="en-US"/>
          </a:p>
        </p:txBody>
      </p:sp>
      <p:sp>
        <p:nvSpPr>
          <p:cNvPr id="14" name="Rectangle 3"/>
          <p:cNvSpPr txBox="1">
            <a:spLocks noChangeArrowheads="1"/>
          </p:cNvSpPr>
          <p:nvPr/>
        </p:nvSpPr>
        <p:spPr>
          <a:xfrm>
            <a:off x="5558971" y="571499"/>
            <a:ext cx="3090759" cy="4778977"/>
          </a:xfrm>
          <a:prstGeom prst="roundRect">
            <a:avLst/>
          </a:prstGeom>
          <a:solidFill>
            <a:srgbClr val="D5EFFF"/>
          </a:solidFill>
          <a:ln>
            <a:solidFill>
              <a:schemeClr val="tx1"/>
            </a:solidFill>
          </a:ln>
        </p:spPr>
        <p:txBody>
          <a:bodyPr/>
          <a:lstStyle/>
          <a:p>
            <a:pPr marL="230188" marR="0" lvl="1" indent="-228600" algn="l" defTabSz="914400" rtl="0" eaLnBrk="0" fontAlgn="base" latinLnBrk="0" hangingPunct="0">
              <a:lnSpc>
                <a:spcPct val="90000"/>
              </a:lnSpc>
              <a:spcBef>
                <a:spcPct val="0"/>
              </a:spcBef>
              <a:spcAft>
                <a:spcPct val="30000"/>
              </a:spcAft>
              <a:buClr>
                <a:srgbClr val="003972"/>
              </a:buClr>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Customized for protocol family decoded by upstream packet decoder tool </a:t>
            </a:r>
          </a:p>
          <a:p>
            <a:pPr marL="230188" marR="0" lvl="1" indent="-228600" algn="l" defTabSz="914400" rtl="0" eaLnBrk="0" fontAlgn="base" latinLnBrk="0" hangingPunct="0">
              <a:lnSpc>
                <a:spcPct val="90000"/>
              </a:lnSpc>
              <a:spcBef>
                <a:spcPct val="0"/>
              </a:spcBef>
              <a:spcAft>
                <a:spcPct val="30000"/>
              </a:spcAft>
              <a:buClr>
                <a:srgbClr val="003972"/>
              </a:buClr>
              <a:buSzTx/>
              <a:buFontTx/>
              <a:buChar char="•"/>
              <a:tabLst/>
              <a:defRPr/>
            </a:pPr>
            <a:endParaRPr kumimoji="0" lang="en-US" sz="1200" b="0" i="0" u="none" strike="noStrike" kern="0" cap="none" spc="0" normalizeH="0" baseline="0" noProof="0" dirty="0" smtClean="0">
              <a:ln>
                <a:noFill/>
              </a:ln>
              <a:solidFill>
                <a:schemeClr val="tx1"/>
              </a:solidFill>
              <a:effectLst/>
              <a:uLnTx/>
              <a:uFillTx/>
              <a:latin typeface="Agilent TT Cond" pitchFamily="34" charset="0"/>
            </a:endParaRPr>
          </a:p>
          <a:p>
            <a:pPr marL="230188" marR="0" lvl="1" indent="-228600" algn="l" defTabSz="914400" rtl="0" eaLnBrk="0" fontAlgn="base" latinLnBrk="0" hangingPunct="0">
              <a:lnSpc>
                <a:spcPct val="90000"/>
              </a:lnSpc>
              <a:spcBef>
                <a:spcPct val="0"/>
              </a:spcBef>
              <a:spcAft>
                <a:spcPct val="30000"/>
              </a:spcAft>
              <a:buClr>
                <a:srgbClr val="003972"/>
              </a:buClr>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Upper pane has packet level summary, lower pane provides packet details</a:t>
            </a:r>
          </a:p>
          <a:p>
            <a:pPr marL="230188" marR="0" lvl="1" indent="-228600" algn="l" defTabSz="914400" rtl="0" eaLnBrk="0" fontAlgn="base" latinLnBrk="0" hangingPunct="0">
              <a:lnSpc>
                <a:spcPct val="90000"/>
              </a:lnSpc>
              <a:spcBef>
                <a:spcPct val="0"/>
              </a:spcBef>
              <a:spcAft>
                <a:spcPct val="30000"/>
              </a:spcAft>
              <a:buClr>
                <a:srgbClr val="003972"/>
              </a:buClr>
              <a:buSzTx/>
              <a:buFontTx/>
              <a:buChar char="•"/>
              <a:tabLst/>
              <a:defRPr/>
            </a:pPr>
            <a:endParaRPr kumimoji="0" lang="en-US" sz="1200" b="0" i="0" u="none" strike="noStrike" kern="0" cap="none" spc="0" normalizeH="0" baseline="0" noProof="0" dirty="0" smtClean="0">
              <a:ln>
                <a:noFill/>
              </a:ln>
              <a:solidFill>
                <a:schemeClr val="tx1"/>
              </a:solidFill>
              <a:effectLst/>
              <a:uLnTx/>
              <a:uFillTx/>
              <a:latin typeface="Agilent TT Cond" pitchFamily="34" charset="0"/>
            </a:endParaRPr>
          </a:p>
          <a:p>
            <a:pPr marL="230188" marR="0" lvl="1" indent="-228600" algn="l" defTabSz="914400" rtl="0" eaLnBrk="0" fontAlgn="base" latinLnBrk="0" hangingPunct="0">
              <a:lnSpc>
                <a:spcPct val="90000"/>
              </a:lnSpc>
              <a:spcBef>
                <a:spcPct val="0"/>
              </a:spcBef>
              <a:spcAft>
                <a:spcPct val="30000"/>
              </a:spcAft>
              <a:buClr>
                <a:srgbClr val="003972"/>
              </a:buClr>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Flexible views </a:t>
            </a:r>
          </a:p>
          <a:p>
            <a:pPr marL="461963" marR="0" lvl="2" indent="-230188" algn="l" defTabSz="914400" rtl="0" eaLnBrk="0" fontAlgn="base" latinLnBrk="0" hangingPunct="0">
              <a:lnSpc>
                <a:spcPct val="90000"/>
              </a:lnSpc>
              <a:spcBef>
                <a:spcPct val="0"/>
              </a:spcBef>
              <a:spcAft>
                <a:spcPct val="3000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Organize the columns/packet panes for your specific interest</a:t>
            </a:r>
          </a:p>
          <a:p>
            <a:pPr marL="461963" marR="0" lvl="2" indent="-230188" algn="l" defTabSz="914400" rtl="0" eaLnBrk="0" fontAlgn="base" latinLnBrk="0" hangingPunct="0">
              <a:lnSpc>
                <a:spcPct val="90000"/>
              </a:lnSpc>
              <a:spcBef>
                <a:spcPct val="0"/>
              </a:spcBef>
              <a:spcAft>
                <a:spcPct val="3000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Specify how much screen to use for each data view</a:t>
            </a:r>
          </a:p>
          <a:p>
            <a:pPr marL="461963" marR="0" lvl="2" indent="-230188" algn="l" defTabSz="914400" rtl="0" eaLnBrk="0" fontAlgn="base" latinLnBrk="0" hangingPunct="0">
              <a:lnSpc>
                <a:spcPct val="90000"/>
              </a:lnSpc>
              <a:spcBef>
                <a:spcPct val="0"/>
              </a:spcBef>
              <a:spcAft>
                <a:spcPct val="30000"/>
              </a:spcAft>
              <a:buClrTx/>
              <a:buSzTx/>
              <a:buFontTx/>
              <a:buChar char="–"/>
              <a:tabLst/>
              <a:defRPr/>
            </a:pPr>
            <a:endParaRPr kumimoji="0" lang="en-US" sz="1200" b="0" i="0" u="none" strike="noStrike" kern="0" cap="none" spc="0" normalizeH="0" baseline="0" noProof="0" dirty="0" smtClean="0">
              <a:ln>
                <a:noFill/>
              </a:ln>
              <a:solidFill>
                <a:schemeClr val="tx1"/>
              </a:solidFill>
              <a:effectLst/>
              <a:uLnTx/>
              <a:uFillTx/>
              <a:latin typeface="Agilent TT Cond" pitchFamily="34" charset="0"/>
            </a:endParaRPr>
          </a:p>
          <a:p>
            <a:pPr marL="230188" marR="0" lvl="1" indent="-228600" algn="l" defTabSz="914400" rtl="0" eaLnBrk="0" fontAlgn="base" latinLnBrk="0" hangingPunct="0">
              <a:lnSpc>
                <a:spcPct val="90000"/>
              </a:lnSpc>
              <a:spcBef>
                <a:spcPct val="0"/>
              </a:spcBef>
              <a:spcAft>
                <a:spcPct val="30000"/>
              </a:spcAft>
              <a:buClr>
                <a:srgbClr val="003972"/>
              </a:buClr>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Rows (each line) is a packet</a:t>
            </a:r>
          </a:p>
          <a:p>
            <a:pPr marL="230188" marR="0" lvl="1" indent="-228600" algn="l" defTabSz="914400" rtl="0" eaLnBrk="0" fontAlgn="base" latinLnBrk="0" hangingPunct="0">
              <a:lnSpc>
                <a:spcPct val="90000"/>
              </a:lnSpc>
              <a:spcBef>
                <a:spcPct val="0"/>
              </a:spcBef>
              <a:spcAft>
                <a:spcPct val="30000"/>
              </a:spcAft>
              <a:buClr>
                <a:srgbClr val="003972"/>
              </a:buClr>
              <a:buSzTx/>
              <a:buFontTx/>
              <a:buChar char="•"/>
              <a:tabLst/>
              <a:defRPr/>
            </a:pPr>
            <a:endParaRPr kumimoji="0" lang="en-US" sz="1200" b="0" i="0" u="none" strike="noStrike" kern="0" cap="none" spc="0" normalizeH="0" baseline="0" noProof="0" dirty="0" smtClean="0">
              <a:ln>
                <a:noFill/>
              </a:ln>
              <a:solidFill>
                <a:schemeClr val="tx1"/>
              </a:solidFill>
              <a:effectLst/>
              <a:uLnTx/>
              <a:uFillTx/>
              <a:latin typeface="Agilent TT Cond" pitchFamily="34" charset="0"/>
            </a:endParaRPr>
          </a:p>
          <a:p>
            <a:pPr marL="230188" marR="0" lvl="1" indent="-228600" algn="l" defTabSz="914400" rtl="0" eaLnBrk="0" fontAlgn="base" latinLnBrk="0" hangingPunct="0">
              <a:lnSpc>
                <a:spcPct val="90000"/>
              </a:lnSpc>
              <a:spcBef>
                <a:spcPct val="0"/>
              </a:spcBef>
              <a:spcAft>
                <a:spcPct val="30000"/>
              </a:spcAft>
              <a:buClr>
                <a:srgbClr val="003972"/>
              </a:buClr>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Columns are:</a:t>
            </a:r>
          </a:p>
          <a:p>
            <a:pPr marL="461963" marR="0" lvl="2" indent="-230188" algn="l" defTabSz="914400" rtl="0" eaLnBrk="0" fontAlgn="base" latinLnBrk="0" hangingPunct="0">
              <a:lnSpc>
                <a:spcPct val="90000"/>
              </a:lnSpc>
              <a:spcBef>
                <a:spcPct val="0"/>
              </a:spcBef>
              <a:spcAft>
                <a:spcPct val="3000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Fields, packet summary, time, etc.</a:t>
            </a:r>
          </a:p>
          <a:p>
            <a:pPr marL="461963" marR="0" lvl="2" indent="-230188" algn="l" defTabSz="914400" rtl="0" eaLnBrk="0" fontAlgn="base" latinLnBrk="0" hangingPunct="0">
              <a:lnSpc>
                <a:spcPct val="90000"/>
              </a:lnSpc>
              <a:spcBef>
                <a:spcPct val="0"/>
              </a:spcBef>
              <a:spcAft>
                <a:spcPct val="3000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Shared when multiple directions are fanned in</a:t>
            </a:r>
          </a:p>
          <a:p>
            <a:pPr marL="461963" marR="0" lvl="2" indent="-230188" algn="l" defTabSz="914400" rtl="0" eaLnBrk="0" fontAlgn="base" latinLnBrk="0" hangingPunct="0">
              <a:lnSpc>
                <a:spcPct val="90000"/>
              </a:lnSpc>
              <a:spcBef>
                <a:spcPct val="0"/>
              </a:spcBef>
              <a:spcAft>
                <a:spcPct val="3000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gilent TT Cond" pitchFamily="34" charset="0"/>
              </a:rPr>
              <a:t>Easy to drag and drop to have the fields you care about on screen</a:t>
            </a:r>
            <a:endParaRPr kumimoji="0" lang="en-US" sz="1200" b="0" i="0" u="none" strike="noStrike" kern="0" cap="none" spc="0" normalizeH="0" baseline="0" noProof="0" dirty="0">
              <a:ln>
                <a:noFill/>
              </a:ln>
              <a:solidFill>
                <a:schemeClr val="tx1"/>
              </a:solidFill>
              <a:effectLst/>
              <a:uLnTx/>
              <a:uFillTx/>
              <a:latin typeface="Agilent TT Cond" pitchFamily="34" charset="0"/>
            </a:endParaRPr>
          </a:p>
        </p:txBody>
      </p:sp>
      <p:sp>
        <p:nvSpPr>
          <p:cNvPr id="112650" name="Text Box 10"/>
          <p:cNvSpPr txBox="1">
            <a:spLocks noChangeArrowheads="1"/>
          </p:cNvSpPr>
          <p:nvPr/>
        </p:nvSpPr>
        <p:spPr bwMode="auto">
          <a:xfrm>
            <a:off x="231775" y="693738"/>
            <a:ext cx="1179513" cy="715089"/>
          </a:xfrm>
          <a:prstGeom prst="roundRect">
            <a:avLst/>
          </a:prstGeom>
          <a:solidFill>
            <a:srgbClr val="D5EFFF"/>
          </a:solidFill>
          <a:ln w="12700">
            <a:solidFill>
              <a:schemeClr val="tx1"/>
            </a:solidFill>
            <a:miter lim="800000"/>
            <a:headEnd/>
            <a:tailEnd/>
          </a:ln>
          <a:effectLst/>
        </p:spPr>
        <p:txBody>
          <a:bodyPr lIns="0" tIns="0" rIns="0" bIns="0">
            <a:spAutoFit/>
          </a:bodyPr>
          <a:lstStyle/>
          <a:p>
            <a:pPr>
              <a:spcBef>
                <a:spcPct val="50000"/>
              </a:spcBef>
            </a:pPr>
            <a:r>
              <a:rPr lang="en-US" sz="1400" dirty="0">
                <a:latin typeface="Agilent TT CondLight" pitchFamily="34" charset="0"/>
              </a:rPr>
              <a:t>Columns: Insert &amp; Organize Protocol Fields</a:t>
            </a:r>
          </a:p>
        </p:txBody>
      </p:sp>
      <p:sp>
        <p:nvSpPr>
          <p:cNvPr id="15" name="Rectangle 2"/>
          <p:cNvSpPr txBox="1">
            <a:spLocks noChangeArrowheads="1"/>
          </p:cNvSpPr>
          <p:nvPr/>
        </p:nvSpPr>
        <p:spPr>
          <a:xfrm>
            <a:off x="255588" y="236538"/>
            <a:ext cx="7450137" cy="992187"/>
          </a:xfrm>
          <a:prstGeom prst="rect">
            <a:avLst/>
          </a:prstGeom>
        </p:spPr>
        <p:txBody>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2800" b="1" i="0" u="none" strike="noStrike" kern="0" cap="none" spc="0" normalizeH="0" baseline="0" noProof="0" dirty="0" smtClean="0">
                <a:ln>
                  <a:noFill/>
                </a:ln>
                <a:solidFill>
                  <a:srgbClr val="003972"/>
                </a:solidFill>
                <a:effectLst/>
                <a:uLnTx/>
                <a:uFillTx/>
                <a:latin typeface="+mj-lt"/>
                <a:ea typeface="+mj-ea"/>
                <a:cs typeface="+mj-cs"/>
              </a:rPr>
              <a:t>Packet</a:t>
            </a:r>
            <a:r>
              <a:rPr kumimoji="0" lang="en-US" sz="2800" b="1" i="0" u="none" strike="noStrike" kern="0" cap="none" spc="0" normalizeH="0" noProof="0" dirty="0" smtClean="0">
                <a:ln>
                  <a:noFill/>
                </a:ln>
                <a:solidFill>
                  <a:srgbClr val="003972"/>
                </a:solidFill>
                <a:effectLst/>
                <a:uLnTx/>
                <a:uFillTx/>
                <a:latin typeface="+mj-lt"/>
                <a:ea typeface="+mj-ea"/>
                <a:cs typeface="+mj-cs"/>
              </a:rPr>
              <a:t> Viewer</a:t>
            </a:r>
            <a:endParaRPr kumimoji="0" lang="en-US" sz="2800" b="1" i="0" u="none" strike="noStrike" kern="0" cap="none" spc="0" normalizeH="0" baseline="0" noProof="0" dirty="0">
              <a:ln>
                <a:noFill/>
              </a:ln>
              <a:solidFill>
                <a:srgbClr val="00397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500"/>
                                        <p:tgtEl>
                                          <p:spTgt spid="1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animEffect transition="in" filter="fade">
                                      <p:cBhvr>
                                        <p:cTn id="25" dur="500"/>
                                        <p:tgtEl>
                                          <p:spTgt spid="1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xEl>
                                              <p:pRg st="6" end="6"/>
                                            </p:txEl>
                                          </p:spTgt>
                                        </p:tgtEl>
                                        <p:attrNameLst>
                                          <p:attrName>style.visibility</p:attrName>
                                        </p:attrNameLst>
                                      </p:cBhvr>
                                      <p:to>
                                        <p:strVal val="visible"/>
                                      </p:to>
                                    </p:set>
                                    <p:animEffect transition="in" filter="fade">
                                      <p:cBhvr>
                                        <p:cTn id="30" dur="500"/>
                                        <p:tgtEl>
                                          <p:spTgt spid="1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animEffect transition="in" filter="fade">
                                      <p:cBhvr>
                                        <p:cTn id="35" dur="500"/>
                                        <p:tgtEl>
                                          <p:spTgt spid="14">
                                            <p:txEl>
                                              <p:pRg st="8" end="8"/>
                                            </p:txEl>
                                          </p:spTgt>
                                        </p:tgtEl>
                                      </p:cBhvr>
                                    </p:animEffect>
                                  </p:childTnLst>
                                </p:cTn>
                              </p:par>
                              <p:par>
                                <p:cTn id="36" presetID="2" presetClass="entr" presetSubtype="8" fill="hold" grpId="0" nodeType="withEffect">
                                  <p:stCondLst>
                                    <p:cond delay="0"/>
                                  </p:stCondLst>
                                  <p:childTnLst>
                                    <p:set>
                                      <p:cBhvr>
                                        <p:cTn id="37" dur="1" fill="hold">
                                          <p:stCondLst>
                                            <p:cond delay="0"/>
                                          </p:stCondLst>
                                        </p:cTn>
                                        <p:tgtEl>
                                          <p:spTgt spid="112649"/>
                                        </p:tgtEl>
                                        <p:attrNameLst>
                                          <p:attrName>style.visibility</p:attrName>
                                        </p:attrNameLst>
                                      </p:cBhvr>
                                      <p:to>
                                        <p:strVal val="visible"/>
                                      </p:to>
                                    </p:set>
                                    <p:anim calcmode="lin" valueType="num">
                                      <p:cBhvr additive="base">
                                        <p:cTn id="38" dur="500" fill="hold"/>
                                        <p:tgtEl>
                                          <p:spTgt spid="112649"/>
                                        </p:tgtEl>
                                        <p:attrNameLst>
                                          <p:attrName>ppt_x</p:attrName>
                                        </p:attrNameLst>
                                      </p:cBhvr>
                                      <p:tavLst>
                                        <p:tav tm="0">
                                          <p:val>
                                            <p:strVal val="0-#ppt_w/2"/>
                                          </p:val>
                                        </p:tav>
                                        <p:tav tm="100000">
                                          <p:val>
                                            <p:strVal val="#ppt_x"/>
                                          </p:val>
                                        </p:tav>
                                      </p:tavLst>
                                    </p:anim>
                                    <p:anim calcmode="lin" valueType="num">
                                      <p:cBhvr additive="base">
                                        <p:cTn id="39" dur="500" fill="hold"/>
                                        <p:tgtEl>
                                          <p:spTgt spid="11264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12648"/>
                                        </p:tgtEl>
                                        <p:attrNameLst>
                                          <p:attrName>style.visibility</p:attrName>
                                        </p:attrNameLst>
                                      </p:cBhvr>
                                      <p:to>
                                        <p:strVal val="visible"/>
                                      </p:to>
                                    </p:set>
                                    <p:anim calcmode="lin" valueType="num">
                                      <p:cBhvr additive="base">
                                        <p:cTn id="42" dur="500" fill="hold"/>
                                        <p:tgtEl>
                                          <p:spTgt spid="112648"/>
                                        </p:tgtEl>
                                        <p:attrNameLst>
                                          <p:attrName>ppt_x</p:attrName>
                                        </p:attrNameLst>
                                      </p:cBhvr>
                                      <p:tavLst>
                                        <p:tav tm="0">
                                          <p:val>
                                            <p:strVal val="0-#ppt_w/2"/>
                                          </p:val>
                                        </p:tav>
                                        <p:tav tm="100000">
                                          <p:val>
                                            <p:strVal val="#ppt_x"/>
                                          </p:val>
                                        </p:tav>
                                      </p:tavLst>
                                    </p:anim>
                                    <p:anim calcmode="lin" valueType="num">
                                      <p:cBhvr additive="base">
                                        <p:cTn id="43" dur="500" fill="hold"/>
                                        <p:tgtEl>
                                          <p:spTgt spid="11264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xEl>
                                              <p:pRg st="10" end="10"/>
                                            </p:txEl>
                                          </p:spTgt>
                                        </p:tgtEl>
                                        <p:attrNameLst>
                                          <p:attrName>style.visibility</p:attrName>
                                        </p:attrNameLst>
                                      </p:cBhvr>
                                      <p:to>
                                        <p:strVal val="visible"/>
                                      </p:to>
                                    </p:set>
                                    <p:animEffect transition="in" filter="fade">
                                      <p:cBhvr>
                                        <p:cTn id="48" dur="500"/>
                                        <p:tgtEl>
                                          <p:spTgt spid="14">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xEl>
                                              <p:pRg st="11" end="11"/>
                                            </p:txEl>
                                          </p:spTgt>
                                        </p:tgtEl>
                                        <p:attrNameLst>
                                          <p:attrName>style.visibility</p:attrName>
                                        </p:attrNameLst>
                                      </p:cBhvr>
                                      <p:to>
                                        <p:strVal val="visible"/>
                                      </p:to>
                                    </p:set>
                                    <p:animEffect transition="in" filter="fade">
                                      <p:cBhvr>
                                        <p:cTn id="53" dur="500"/>
                                        <p:tgtEl>
                                          <p:spTgt spid="14">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xEl>
                                              <p:pRg st="12" end="12"/>
                                            </p:txEl>
                                          </p:spTgt>
                                        </p:tgtEl>
                                        <p:attrNameLst>
                                          <p:attrName>style.visibility</p:attrName>
                                        </p:attrNameLst>
                                      </p:cBhvr>
                                      <p:to>
                                        <p:strVal val="visible"/>
                                      </p:to>
                                    </p:set>
                                    <p:animEffect transition="in" filter="fade">
                                      <p:cBhvr>
                                        <p:cTn id="58" dur="500"/>
                                        <p:tgtEl>
                                          <p:spTgt spid="14">
                                            <p:txEl>
                                              <p:pRg st="12" end="12"/>
                                            </p:txEl>
                                          </p:spTgt>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112651"/>
                                        </p:tgtEl>
                                        <p:attrNameLst>
                                          <p:attrName>style.visibility</p:attrName>
                                        </p:attrNameLst>
                                      </p:cBhvr>
                                      <p:to>
                                        <p:strVal val="visible"/>
                                      </p:to>
                                    </p:set>
                                    <p:anim calcmode="lin" valueType="num">
                                      <p:cBhvr additive="base">
                                        <p:cTn id="61" dur="500" fill="hold"/>
                                        <p:tgtEl>
                                          <p:spTgt spid="112651"/>
                                        </p:tgtEl>
                                        <p:attrNameLst>
                                          <p:attrName>ppt_x</p:attrName>
                                        </p:attrNameLst>
                                      </p:cBhvr>
                                      <p:tavLst>
                                        <p:tav tm="0">
                                          <p:val>
                                            <p:strVal val="0-#ppt_w/2"/>
                                          </p:val>
                                        </p:tav>
                                        <p:tav tm="100000">
                                          <p:val>
                                            <p:strVal val="#ppt_x"/>
                                          </p:val>
                                        </p:tav>
                                      </p:tavLst>
                                    </p:anim>
                                    <p:anim calcmode="lin" valueType="num">
                                      <p:cBhvr additive="base">
                                        <p:cTn id="62" dur="500" fill="hold"/>
                                        <p:tgtEl>
                                          <p:spTgt spid="112651"/>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12650"/>
                                        </p:tgtEl>
                                        <p:attrNameLst>
                                          <p:attrName>style.visibility</p:attrName>
                                        </p:attrNameLst>
                                      </p:cBhvr>
                                      <p:to>
                                        <p:strVal val="visible"/>
                                      </p:to>
                                    </p:set>
                                    <p:anim calcmode="lin" valueType="num">
                                      <p:cBhvr additive="base">
                                        <p:cTn id="65" dur="500" fill="hold"/>
                                        <p:tgtEl>
                                          <p:spTgt spid="112650"/>
                                        </p:tgtEl>
                                        <p:attrNameLst>
                                          <p:attrName>ppt_x</p:attrName>
                                        </p:attrNameLst>
                                      </p:cBhvr>
                                      <p:tavLst>
                                        <p:tav tm="0">
                                          <p:val>
                                            <p:strVal val="0-#ppt_w/2"/>
                                          </p:val>
                                        </p:tav>
                                        <p:tav tm="100000">
                                          <p:val>
                                            <p:strVal val="#ppt_x"/>
                                          </p:val>
                                        </p:tav>
                                      </p:tavLst>
                                    </p:anim>
                                    <p:anim calcmode="lin" valueType="num">
                                      <p:cBhvr additive="base">
                                        <p:cTn id="66" dur="500" fill="hold"/>
                                        <p:tgtEl>
                                          <p:spTgt spid="11265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xEl>
                                              <p:pRg st="13" end="13"/>
                                            </p:txEl>
                                          </p:spTgt>
                                        </p:tgtEl>
                                        <p:attrNameLst>
                                          <p:attrName>style.visibility</p:attrName>
                                        </p:attrNameLst>
                                      </p:cBhvr>
                                      <p:to>
                                        <p:strVal val="visible"/>
                                      </p:to>
                                    </p:set>
                                    <p:animEffect transition="in" filter="fade">
                                      <p:cBhvr>
                                        <p:cTn id="71" dur="500"/>
                                        <p:tgtEl>
                                          <p:spTgt spid="14">
                                            <p:txEl>
                                              <p:pRg st="13" end="1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12646"/>
                                        </p:tgtEl>
                                        <p:attrNameLst>
                                          <p:attrName>style.visibility</p:attrName>
                                        </p:attrNameLst>
                                      </p:cBhvr>
                                      <p:to>
                                        <p:strVal val="visible"/>
                                      </p:to>
                                    </p:set>
                                    <p:anim calcmode="lin" valueType="num">
                                      <p:cBhvr additive="base">
                                        <p:cTn id="76" dur="500" fill="hold"/>
                                        <p:tgtEl>
                                          <p:spTgt spid="112646"/>
                                        </p:tgtEl>
                                        <p:attrNameLst>
                                          <p:attrName>ppt_x</p:attrName>
                                        </p:attrNameLst>
                                      </p:cBhvr>
                                      <p:tavLst>
                                        <p:tav tm="0">
                                          <p:val>
                                            <p:strVal val="#ppt_x"/>
                                          </p:val>
                                        </p:tav>
                                        <p:tav tm="100000">
                                          <p:val>
                                            <p:strVal val="#ppt_x"/>
                                          </p:val>
                                        </p:tav>
                                      </p:tavLst>
                                    </p:anim>
                                    <p:anim calcmode="lin" valueType="num">
                                      <p:cBhvr additive="base">
                                        <p:cTn id="77" dur="500" fill="hold"/>
                                        <p:tgtEl>
                                          <p:spTgt spid="11264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12647"/>
                                        </p:tgtEl>
                                        <p:attrNameLst>
                                          <p:attrName>style.visibility</p:attrName>
                                        </p:attrNameLst>
                                      </p:cBhvr>
                                      <p:to>
                                        <p:strVal val="visible"/>
                                      </p:to>
                                    </p:set>
                                    <p:anim calcmode="lin" valueType="num">
                                      <p:cBhvr additive="base">
                                        <p:cTn id="80" dur="500" fill="hold"/>
                                        <p:tgtEl>
                                          <p:spTgt spid="112647"/>
                                        </p:tgtEl>
                                        <p:attrNameLst>
                                          <p:attrName>ppt_x</p:attrName>
                                        </p:attrNameLst>
                                      </p:cBhvr>
                                      <p:tavLst>
                                        <p:tav tm="0">
                                          <p:val>
                                            <p:strVal val="#ppt_x"/>
                                          </p:val>
                                        </p:tav>
                                        <p:tav tm="100000">
                                          <p:val>
                                            <p:strVal val="#ppt_x"/>
                                          </p:val>
                                        </p:tav>
                                      </p:tavLst>
                                    </p:anim>
                                    <p:anim calcmode="lin" valueType="num">
                                      <p:cBhvr additive="base">
                                        <p:cTn id="81" dur="500" fill="hold"/>
                                        <p:tgtEl>
                                          <p:spTgt spid="11264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12644"/>
                                        </p:tgtEl>
                                        <p:attrNameLst>
                                          <p:attrName>style.visibility</p:attrName>
                                        </p:attrNameLst>
                                      </p:cBhvr>
                                      <p:to>
                                        <p:strVal val="visible"/>
                                      </p:to>
                                    </p:set>
                                    <p:anim calcmode="lin" valueType="num">
                                      <p:cBhvr additive="base">
                                        <p:cTn id="86" dur="500" fill="hold"/>
                                        <p:tgtEl>
                                          <p:spTgt spid="112644"/>
                                        </p:tgtEl>
                                        <p:attrNameLst>
                                          <p:attrName>ppt_x</p:attrName>
                                        </p:attrNameLst>
                                      </p:cBhvr>
                                      <p:tavLst>
                                        <p:tav tm="0">
                                          <p:val>
                                            <p:strVal val="#ppt_x"/>
                                          </p:val>
                                        </p:tav>
                                        <p:tav tm="100000">
                                          <p:val>
                                            <p:strVal val="#ppt_x"/>
                                          </p:val>
                                        </p:tav>
                                      </p:tavLst>
                                    </p:anim>
                                    <p:anim calcmode="lin" valueType="num">
                                      <p:cBhvr additive="base">
                                        <p:cTn id="87" dur="500" fill="hold"/>
                                        <p:tgtEl>
                                          <p:spTgt spid="11264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2645"/>
                                        </p:tgtEl>
                                        <p:attrNameLst>
                                          <p:attrName>style.visibility</p:attrName>
                                        </p:attrNameLst>
                                      </p:cBhvr>
                                      <p:to>
                                        <p:strVal val="visible"/>
                                      </p:to>
                                    </p:set>
                                    <p:anim calcmode="lin" valueType="num">
                                      <p:cBhvr additive="base">
                                        <p:cTn id="90" dur="500" fill="hold"/>
                                        <p:tgtEl>
                                          <p:spTgt spid="112645"/>
                                        </p:tgtEl>
                                        <p:attrNameLst>
                                          <p:attrName>ppt_x</p:attrName>
                                        </p:attrNameLst>
                                      </p:cBhvr>
                                      <p:tavLst>
                                        <p:tav tm="0">
                                          <p:val>
                                            <p:strVal val="#ppt_x"/>
                                          </p:val>
                                        </p:tav>
                                        <p:tav tm="100000">
                                          <p:val>
                                            <p:strVal val="#ppt_x"/>
                                          </p:val>
                                        </p:tav>
                                      </p:tavLst>
                                    </p:anim>
                                    <p:anim calcmode="lin" valueType="num">
                                      <p:cBhvr additive="base">
                                        <p:cTn id="91" dur="500" fill="hold"/>
                                        <p:tgtEl>
                                          <p:spTgt spid="11264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2643"/>
                                        </p:tgtEl>
                                        <p:attrNameLst>
                                          <p:attrName>style.visibility</p:attrName>
                                        </p:attrNameLst>
                                      </p:cBhvr>
                                      <p:to>
                                        <p:strVal val="visible"/>
                                      </p:to>
                                    </p:set>
                                    <p:anim calcmode="lin" valueType="num">
                                      <p:cBhvr additive="base">
                                        <p:cTn id="94" dur="500" fill="hold"/>
                                        <p:tgtEl>
                                          <p:spTgt spid="112643"/>
                                        </p:tgtEl>
                                        <p:attrNameLst>
                                          <p:attrName>ppt_x</p:attrName>
                                        </p:attrNameLst>
                                      </p:cBhvr>
                                      <p:tavLst>
                                        <p:tav tm="0">
                                          <p:val>
                                            <p:strVal val="#ppt_x"/>
                                          </p:val>
                                        </p:tav>
                                        <p:tav tm="100000">
                                          <p:val>
                                            <p:strVal val="#ppt_x"/>
                                          </p:val>
                                        </p:tav>
                                      </p:tavLst>
                                    </p:anim>
                                    <p:anim calcmode="lin" valueType="num">
                                      <p:cBhvr additive="base">
                                        <p:cTn id="95" dur="500" fill="hold"/>
                                        <p:tgtEl>
                                          <p:spTgt spid="112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112644" grpId="0" animBg="1"/>
      <p:bldP spid="112645" grpId="0" animBg="1"/>
      <p:bldP spid="112646" grpId="0" animBg="1"/>
      <p:bldP spid="112647" grpId="0" animBg="1"/>
      <p:bldP spid="112648" grpId="0" uiExpand="1" animBg="1"/>
      <p:bldP spid="112649" grpId="0" uiExpand="1" animBg="1"/>
      <p:bldP spid="112651" grpId="0" animBg="1"/>
      <p:bldP spid="14" grpId="0" uiExpand="1" build="p" animBg="1"/>
      <p:bldP spid="11265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Agilent Logic Analyzer Views</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52</a:t>
            </a:fld>
            <a:endParaRPr lang="en-US"/>
          </a:p>
        </p:txBody>
      </p:sp>
      <p:pic>
        <p:nvPicPr>
          <p:cNvPr id="7" name="Picture 6" descr="Listview.jpg"/>
          <p:cNvPicPr>
            <a:picLocks noChangeAspect="1"/>
          </p:cNvPicPr>
          <p:nvPr/>
        </p:nvPicPr>
        <p:blipFill>
          <a:blip r:embed="rId3" cstate="screen"/>
          <a:stretch>
            <a:fillRect/>
          </a:stretch>
        </p:blipFill>
        <p:spPr>
          <a:xfrm>
            <a:off x="253999" y="3703179"/>
            <a:ext cx="3987801" cy="2527153"/>
          </a:xfrm>
          <a:prstGeom prst="rect">
            <a:avLst/>
          </a:prstGeom>
        </p:spPr>
      </p:pic>
      <p:sp>
        <p:nvSpPr>
          <p:cNvPr id="189442" name="AutoShape 2" descr="mk:@MSITStore:C:\Program%20Files\Agilent%20Technologies\Logic%20Analyzer\Help\LogicHelp.chm::/images/WaveformDisp.gif"/>
          <p:cNvSpPr>
            <a:spLocks noChangeAspect="1" noChangeArrowheads="1"/>
          </p:cNvSpPr>
          <p:nvPr/>
        </p:nvSpPr>
        <p:spPr bwMode="auto">
          <a:xfrm>
            <a:off x="63500" y="13811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9444" name="AutoShape 4" descr="mk:@MSITStore:C:\Program%20Files\Agilent%20Technologies\Logic%20Analyzer\Help\LogicHelp.chm::/images/WaveformDisp.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waveform digital.jpg"/>
          <p:cNvPicPr>
            <a:picLocks noChangeAspect="1"/>
          </p:cNvPicPr>
          <p:nvPr/>
        </p:nvPicPr>
        <p:blipFill>
          <a:blip r:embed="rId4" cstate="screen">
            <a:lum bright="20000" contrast="20000"/>
          </a:blip>
          <a:stretch>
            <a:fillRect/>
          </a:stretch>
        </p:blipFill>
        <p:spPr>
          <a:xfrm>
            <a:off x="150012" y="779504"/>
            <a:ext cx="6438948" cy="2442520"/>
          </a:xfrm>
          <a:prstGeom prst="rect">
            <a:avLst/>
          </a:prstGeom>
        </p:spPr>
      </p:pic>
      <p:sp>
        <p:nvSpPr>
          <p:cNvPr id="189441" name="Rectangle 1"/>
          <p:cNvSpPr>
            <a:spLocks noChangeArrowheads="1"/>
          </p:cNvSpPr>
          <p:nvPr/>
        </p:nvSpPr>
        <p:spPr bwMode="auto">
          <a:xfrm>
            <a:off x="4130589" y="803533"/>
            <a:ext cx="2208427" cy="2145268"/>
          </a:xfrm>
          <a:prstGeom prst="roundRect">
            <a:avLst/>
          </a:prstGeom>
          <a:solidFill>
            <a:srgbClr val="D5EFFF"/>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gilent TT Cond" pitchFamily="34" charset="0"/>
              </a:rPr>
              <a:t>The Waveform window displays captured data as a digital waveform. You can configure the window to display selected buses and signals with time or pattern markers in the data. You can also set up bus pattern triggers and signal trigger options.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gilent TT Cond" pitchFamily="34" charset="0"/>
              </a:rPr>
              <a:t>  </a:t>
            </a:r>
          </a:p>
        </p:txBody>
      </p:sp>
      <p:sp>
        <p:nvSpPr>
          <p:cNvPr id="11" name="Rounded Rectangle 10"/>
          <p:cNvSpPr/>
          <p:nvPr/>
        </p:nvSpPr>
        <p:spPr>
          <a:xfrm>
            <a:off x="2020330" y="4105006"/>
            <a:ext cx="1946189" cy="2486918"/>
          </a:xfrm>
          <a:prstGeom prst="roundRect">
            <a:avLst/>
          </a:prstGeom>
          <a:solidFill>
            <a:srgbClr val="D5EFFF"/>
          </a:solidFill>
          <a:ln>
            <a:solidFill>
              <a:schemeClr val="tx1"/>
            </a:solidFill>
          </a:ln>
        </p:spPr>
        <p:txBody>
          <a:bodyPr wrap="square">
            <a:spAutoFit/>
          </a:bodyPr>
          <a:lstStyle/>
          <a:p>
            <a:r>
              <a:rPr lang="en-US" sz="1200" dirty="0" smtClean="0">
                <a:latin typeface="Agilent TT Cond" pitchFamily="34" charset="0"/>
              </a:rPr>
              <a:t>The output in state mode is a listing of the values that crossed the bus, with</a:t>
            </a:r>
          </a:p>
          <a:p>
            <a:r>
              <a:rPr lang="en-US" sz="1200" dirty="0" smtClean="0">
                <a:latin typeface="Agilent TT Cond" pitchFamily="34" charset="0"/>
              </a:rPr>
              <a:t>the option of a time stamp noting when the values occurred. The state listing</a:t>
            </a:r>
          </a:p>
          <a:p>
            <a:r>
              <a:rPr lang="en-US" sz="1200" dirty="0" smtClean="0">
                <a:latin typeface="Agilent TT Cond" pitchFamily="34" charset="0"/>
              </a:rPr>
              <a:t>window will tell you what the values were going across the bus at the time the</a:t>
            </a:r>
          </a:p>
          <a:p>
            <a:r>
              <a:rPr lang="en-US" sz="1200" dirty="0" smtClean="0">
                <a:latin typeface="Agilent TT Cond" pitchFamily="34" charset="0"/>
              </a:rPr>
              <a:t>clock transitioned.</a:t>
            </a:r>
            <a:endParaRPr lang="en-US" sz="1200" dirty="0">
              <a:latin typeface="Agilent TT Cond" pitchFamily="34" charset="0"/>
            </a:endParaRPr>
          </a:p>
        </p:txBody>
      </p:sp>
      <p:pic>
        <p:nvPicPr>
          <p:cNvPr id="6" name="Picture 5" descr="IQ Chart mode wf view.jpg"/>
          <p:cNvPicPr>
            <a:picLocks noChangeAspect="1"/>
          </p:cNvPicPr>
          <p:nvPr/>
        </p:nvPicPr>
        <p:blipFill>
          <a:blip r:embed="rId5" cstate="screen"/>
          <a:srcRect/>
          <a:stretch>
            <a:fillRect/>
          </a:stretch>
        </p:blipFill>
        <p:spPr>
          <a:xfrm>
            <a:off x="3896189" y="3064819"/>
            <a:ext cx="5072377" cy="1582458"/>
          </a:xfrm>
          <a:prstGeom prst="rect">
            <a:avLst/>
          </a:prstGeom>
        </p:spPr>
      </p:pic>
      <p:sp>
        <p:nvSpPr>
          <p:cNvPr id="12" name="Rounded Rectangle 11"/>
          <p:cNvSpPr/>
          <p:nvPr/>
        </p:nvSpPr>
        <p:spPr>
          <a:xfrm>
            <a:off x="6769443" y="3441859"/>
            <a:ext cx="1946189" cy="1736646"/>
          </a:xfrm>
          <a:prstGeom prst="roundRect">
            <a:avLst/>
          </a:prstGeom>
          <a:solidFill>
            <a:srgbClr val="D5EFFF"/>
          </a:solidFill>
          <a:ln>
            <a:solidFill>
              <a:schemeClr val="tx1"/>
            </a:solidFill>
          </a:ln>
        </p:spPr>
        <p:txBody>
          <a:bodyPr wrap="square">
            <a:spAutoFit/>
          </a:bodyPr>
          <a:lstStyle/>
          <a:p>
            <a:r>
              <a:rPr lang="en-US" sz="1200" dirty="0" smtClean="0">
                <a:latin typeface="Agilent TT Cond" pitchFamily="34" charset="0"/>
              </a:rPr>
              <a:t>Chart Mode is a modified waveform view and allows us to  see the analog representation of the waveform. Here, we are looking at a GSM signal coming from a DigRF interface.</a:t>
            </a:r>
            <a:endParaRPr lang="en-US" sz="1200" dirty="0">
              <a:latin typeface="Agilent TT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9441"/>
                                        </p:tgtEl>
                                        <p:attrNameLst>
                                          <p:attrName>style.visibility</p:attrName>
                                        </p:attrNameLst>
                                      </p:cBhvr>
                                      <p:to>
                                        <p:strVal val="visible"/>
                                      </p:to>
                                    </p:set>
                                    <p:animEffect transition="in" filter="fade">
                                      <p:cBhvr>
                                        <p:cTn id="10" dur="500"/>
                                        <p:tgtEl>
                                          <p:spTgt spid="1894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1"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8" y="236538"/>
            <a:ext cx="8605077" cy="992187"/>
          </a:xfrm>
        </p:spPr>
        <p:txBody>
          <a:bodyPr/>
          <a:lstStyle/>
          <a:p>
            <a:r>
              <a:rPr lang="en-US" dirty="0" smtClean="0"/>
              <a:t>Summary Microprocessors/Microcontrollers</a:t>
            </a:r>
            <a:endParaRPr lang="en-US" dirty="0"/>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53</a:t>
            </a:fld>
            <a:endParaRPr lang="en-US"/>
          </a:p>
        </p:txBody>
      </p:sp>
      <p:sp>
        <p:nvSpPr>
          <p:cNvPr id="6" name="TextBox 5"/>
          <p:cNvSpPr txBox="1"/>
          <p:nvPr/>
        </p:nvSpPr>
        <p:spPr>
          <a:xfrm>
            <a:off x="918693" y="1296845"/>
            <a:ext cx="6310648" cy="3016210"/>
          </a:xfrm>
          <a:prstGeom prst="rect">
            <a:avLst/>
          </a:prstGeom>
          <a:noFill/>
          <a:ln>
            <a:solidFill>
              <a:schemeClr val="tx2"/>
            </a:solidFill>
          </a:ln>
        </p:spPr>
        <p:txBody>
          <a:bodyPr wrap="square" rtlCol="0">
            <a:spAutoFit/>
          </a:bodyPr>
          <a:lstStyle/>
          <a:p>
            <a:pPr marL="463550" indent="-231775">
              <a:buFont typeface="Arial" pitchFamily="34" charset="0"/>
              <a:buChar char="•"/>
            </a:pPr>
            <a:r>
              <a:rPr lang="en-US" sz="1800" dirty="0" smtClean="0">
                <a:latin typeface="Agilent TT Cond" pitchFamily="34" charset="0"/>
              </a:rPr>
              <a:t>We’ve seen that we can trace a uP and correlate the inverse assembly code with the uP code.</a:t>
            </a:r>
          </a:p>
          <a:p>
            <a:pPr marL="463550" indent="-231775">
              <a:buFont typeface="Arial" pitchFamily="34" charset="0"/>
              <a:buChar char="•"/>
            </a:pPr>
            <a:endParaRPr lang="en-US" sz="1800" dirty="0" smtClean="0">
              <a:latin typeface="Agilent TT Cond" pitchFamily="34" charset="0"/>
            </a:endParaRPr>
          </a:p>
          <a:p>
            <a:pPr marL="463550" indent="-231775">
              <a:buFont typeface="Arial" pitchFamily="34" charset="0"/>
              <a:buChar char="•"/>
            </a:pPr>
            <a:r>
              <a:rPr lang="en-US" sz="1800" dirty="0" smtClean="0">
                <a:latin typeface="Agilent TT Cond" pitchFamily="34" charset="0"/>
              </a:rPr>
              <a:t>We showed how to correlate multiple traces from memory buses, to microprocessors, in state and timing mode.</a:t>
            </a:r>
          </a:p>
          <a:p>
            <a:pPr marL="463550" indent="-231775">
              <a:buFont typeface="Arial" pitchFamily="34" charset="0"/>
              <a:buChar char="•"/>
            </a:pPr>
            <a:endParaRPr lang="en-US" sz="1800" dirty="0" smtClean="0">
              <a:latin typeface="Agilent TT Cond" pitchFamily="34" charset="0"/>
            </a:endParaRPr>
          </a:p>
          <a:p>
            <a:pPr marL="463550" indent="-231775">
              <a:buFont typeface="Arial" pitchFamily="34" charset="0"/>
              <a:buChar char="•"/>
            </a:pPr>
            <a:r>
              <a:rPr lang="en-US" sz="1800" dirty="0" smtClean="0">
                <a:latin typeface="Agilent TT Cond" pitchFamily="34" charset="0"/>
              </a:rPr>
              <a:t>Flexible views like Packet Viewer, Event Editor and waveform, list and other windows help you customize the environment to best fit your needs.</a:t>
            </a:r>
          </a:p>
          <a:p>
            <a:endParaRPr lang="en-US" sz="1400" dirty="0" smtClean="0">
              <a:latin typeface="Agilent TT Cond" pitchFamily="34" charset="0"/>
            </a:endParaRPr>
          </a:p>
          <a:p>
            <a:endParaRPr lang="en-US" sz="1400" dirty="0" smtClean="0">
              <a:latin typeface="Agilent TT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r>
              <a:rPr lang="en-US"/>
              <a:t>Page </a:t>
            </a:r>
            <a:fld id="{CE36DB94-E9BE-4C6D-A549-FC74F9F6D8E7}" type="slidenum">
              <a:rPr lang="en-US"/>
              <a:pPr/>
              <a:t>54</a:t>
            </a:fld>
            <a:endParaRPr lang="en-US"/>
          </a:p>
        </p:txBody>
      </p:sp>
      <p:sp>
        <p:nvSpPr>
          <p:cNvPr id="363527" name="Rectangle 7"/>
          <p:cNvSpPr>
            <a:spLocks noGrp="1" noChangeArrowheads="1"/>
          </p:cNvSpPr>
          <p:nvPr>
            <p:ph type="title"/>
          </p:nvPr>
        </p:nvSpPr>
        <p:spPr>
          <a:xfrm>
            <a:off x="229651" y="0"/>
            <a:ext cx="6480175" cy="579437"/>
          </a:xfrm>
          <a:noFill/>
          <a:ln/>
        </p:spPr>
        <p:txBody>
          <a:bodyPr/>
          <a:lstStyle/>
          <a:p>
            <a:r>
              <a:rPr lang="en-US" dirty="0"/>
              <a:t>Agenda</a:t>
            </a:r>
          </a:p>
        </p:txBody>
      </p:sp>
      <p:grpSp>
        <p:nvGrpSpPr>
          <p:cNvPr id="94" name="Group 93"/>
          <p:cNvGrpSpPr/>
          <p:nvPr/>
        </p:nvGrpSpPr>
        <p:grpSpPr>
          <a:xfrm>
            <a:off x="4301543" y="1571223"/>
            <a:ext cx="4387403" cy="2635876"/>
            <a:chOff x="0" y="4114800"/>
            <a:chExt cx="7617863" cy="5029200"/>
          </a:xfrm>
        </p:grpSpPr>
        <p:pic>
          <p:nvPicPr>
            <p:cNvPr id="95" name="Picture 5" descr="Multiple satellites.jpg"/>
            <p:cNvPicPr>
              <a:picLocks noChangeAspect="1"/>
            </p:cNvPicPr>
            <p:nvPr/>
          </p:nvPicPr>
          <p:blipFill>
            <a:blip r:embed="rId3" cstate="screen">
              <a:lum contrast="30000"/>
            </a:blip>
            <a:srcRect/>
            <a:stretch>
              <a:fillRect/>
            </a:stretch>
          </p:blipFill>
          <p:spPr bwMode="auto">
            <a:xfrm>
              <a:off x="0" y="4114800"/>
              <a:ext cx="7617863" cy="5029200"/>
            </a:xfrm>
            <a:prstGeom prst="ellipse">
              <a:avLst/>
            </a:prstGeom>
            <a:noFill/>
            <a:ln w="9525">
              <a:noFill/>
              <a:miter lim="800000"/>
              <a:headEnd/>
              <a:tailEnd/>
            </a:ln>
            <a:effectLst>
              <a:softEdge rad="127000"/>
            </a:effectLst>
          </p:spPr>
        </p:pic>
        <p:pic>
          <p:nvPicPr>
            <p:cNvPr id="96" name="Picture 95" descr="ADcd2008_round.jpg"/>
            <p:cNvPicPr>
              <a:picLocks noChangeAspect="1"/>
            </p:cNvPicPr>
            <p:nvPr/>
          </p:nvPicPr>
          <p:blipFill>
            <a:blip r:embed="rId4" cstate="screen">
              <a:clrChange>
                <a:clrFrom>
                  <a:srgbClr val="FDFDFD"/>
                </a:clrFrom>
                <a:clrTo>
                  <a:srgbClr val="FDFDFD">
                    <a:alpha val="0"/>
                  </a:srgbClr>
                </a:clrTo>
              </a:clrChange>
            </a:blip>
            <a:stretch>
              <a:fillRect/>
            </a:stretch>
          </p:blipFill>
          <p:spPr>
            <a:xfrm>
              <a:off x="457200" y="4876800"/>
              <a:ext cx="2858813" cy="2438400"/>
            </a:xfrm>
            <a:prstGeom prst="ellipse">
              <a:avLst/>
            </a:prstGeom>
            <a:effectLst>
              <a:softEdge rad="127000"/>
            </a:effectLst>
          </p:spPr>
        </p:pic>
      </p:grpSp>
      <p:sp>
        <p:nvSpPr>
          <p:cNvPr id="98" name="Content Placeholder 4"/>
          <p:cNvSpPr>
            <a:spLocks noGrp="1"/>
          </p:cNvSpPr>
          <p:nvPr>
            <p:ph idx="1"/>
          </p:nvPr>
        </p:nvSpPr>
        <p:spPr>
          <a:xfrm>
            <a:off x="255588" y="1276350"/>
            <a:ext cx="4097471" cy="3875199"/>
          </a:xfrm>
          <a:ln>
            <a:solidFill>
              <a:schemeClr val="accent1"/>
            </a:solidFill>
          </a:ln>
        </p:spPr>
        <p:txBody>
          <a:bodyPr/>
          <a:lstStyle/>
          <a:p>
            <a:pPr marL="463550" indent="-65088">
              <a:spcBef>
                <a:spcPts val="1200"/>
              </a:spcBef>
              <a:buFont typeface="Arial" pitchFamily="34" charset="0"/>
              <a:buChar char="•"/>
            </a:pPr>
            <a:r>
              <a:rPr lang="en-US" sz="2000" dirty="0" smtClean="0">
                <a:latin typeface="Agilent TT Cond" pitchFamily="34" charset="0"/>
              </a:rPr>
              <a:t>Architecture Overview</a:t>
            </a:r>
          </a:p>
          <a:p>
            <a:pPr marL="463550" lvl="1" indent="-65088"/>
            <a:r>
              <a:rPr lang="en-US" dirty="0" smtClean="0">
                <a:latin typeface="Agilent TT Cond" pitchFamily="34" charset="0"/>
              </a:rPr>
              <a:t>ADC Characterization</a:t>
            </a:r>
          </a:p>
          <a:p>
            <a:pPr marL="690562" lvl="3" indent="-65088"/>
            <a:r>
              <a:rPr lang="en-US" dirty="0" smtClean="0">
                <a:latin typeface="Agilent TT Cond" pitchFamily="34" charset="0"/>
              </a:rPr>
              <a:t>Dynamic Measurements</a:t>
            </a:r>
          </a:p>
          <a:p>
            <a:pPr marL="463550" lvl="1" indent="-65088"/>
            <a:r>
              <a:rPr lang="en-US" dirty="0" smtClean="0">
                <a:latin typeface="Agilent TT Cond" pitchFamily="34" charset="0"/>
              </a:rPr>
              <a:t>Baseband Processing</a:t>
            </a:r>
          </a:p>
          <a:p>
            <a:pPr marL="690562" lvl="3" indent="-65088"/>
            <a:r>
              <a:rPr lang="en-US" dirty="0" smtClean="0">
                <a:latin typeface="Agilent TT Cond" pitchFamily="34" charset="0"/>
              </a:rPr>
              <a:t>FPGA</a:t>
            </a:r>
          </a:p>
          <a:p>
            <a:pPr marL="690562" lvl="3" indent="-65088"/>
            <a:r>
              <a:rPr lang="en-US" dirty="0" smtClean="0">
                <a:latin typeface="Agilent TT Cond" pitchFamily="34" charset="0"/>
              </a:rPr>
              <a:t>Memory</a:t>
            </a:r>
          </a:p>
          <a:p>
            <a:pPr marL="690562" lvl="3" indent="-65088"/>
            <a:r>
              <a:rPr lang="en-US" dirty="0" smtClean="0">
                <a:latin typeface="Agilent TT Cond" pitchFamily="34" charset="0"/>
              </a:rPr>
              <a:t>Microprocessors/Microcontrollers</a:t>
            </a:r>
          </a:p>
          <a:p>
            <a:pPr marL="463550" lvl="2" indent="-65088">
              <a:buFont typeface="Arial" pitchFamily="34" charset="0"/>
              <a:buChar char="•"/>
            </a:pPr>
            <a:r>
              <a:rPr lang="en-US" dirty="0" smtClean="0">
                <a:solidFill>
                  <a:schemeClr val="tx2"/>
                </a:solidFill>
                <a:latin typeface="Agilent TT Cond" pitchFamily="34" charset="0"/>
              </a:rPr>
              <a:t>Summary</a:t>
            </a:r>
          </a:p>
          <a:p>
            <a:pPr marL="463550" lvl="2" indent="-65088">
              <a:buFont typeface="Arial" pitchFamily="34" charset="0"/>
              <a:buChar char="•"/>
            </a:pPr>
            <a:r>
              <a:rPr lang="en-US" dirty="0" smtClean="0">
                <a:latin typeface="Agilent TT Cond" pitchFamily="34" charset="0"/>
              </a:rPr>
              <a:t>For More Information</a:t>
            </a:r>
            <a:endParaRPr lang="en-US" dirty="0">
              <a:latin typeface="Agilent TT Cond"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75578" y="754380"/>
            <a:ext cx="8688387" cy="5213934"/>
          </a:xfrm>
          <a:ln>
            <a:solidFill>
              <a:schemeClr val="accent1"/>
            </a:solidFill>
          </a:ln>
        </p:spPr>
        <p:txBody>
          <a:bodyPr/>
          <a:lstStyle/>
          <a:p>
            <a:pPr>
              <a:buFont typeface="Arial" pitchFamily="34" charset="0"/>
              <a:buChar char="•"/>
            </a:pPr>
            <a:r>
              <a:rPr lang="en-US" sz="1800" dirty="0" smtClean="0">
                <a:latin typeface="Agilent TT Cond" pitchFamily="34" charset="0"/>
              </a:rPr>
              <a:t> I</a:t>
            </a:r>
            <a:r>
              <a:rPr lang="en-US" sz="1600" dirty="0" smtClean="0">
                <a:latin typeface="Agilent TT Cond" pitchFamily="34" charset="0"/>
              </a:rPr>
              <a:t>n this session, we’ve covered several examples of digital test that apply to a software defined radio:</a:t>
            </a:r>
          </a:p>
          <a:p>
            <a:pPr lvl="2">
              <a:buFont typeface="Arial" pitchFamily="34" charset="0"/>
              <a:buChar char="•"/>
            </a:pPr>
            <a:r>
              <a:rPr lang="en-US" sz="1400" dirty="0" smtClean="0">
                <a:latin typeface="Agilent TT Cond" pitchFamily="34" charset="0"/>
              </a:rPr>
              <a:t>ADC test:  Dynamic Characterization measurements</a:t>
            </a:r>
          </a:p>
          <a:p>
            <a:pPr lvl="2">
              <a:buFont typeface="Arial" pitchFamily="34" charset="0"/>
              <a:buChar char="•"/>
            </a:pPr>
            <a:r>
              <a:rPr lang="en-US" sz="1400" dirty="0" smtClean="0">
                <a:latin typeface="Agilent TT Cond" pitchFamily="34" charset="0"/>
              </a:rPr>
              <a:t>FPGA test: Digital Radio test, cross-domain (digital to RF) test</a:t>
            </a:r>
          </a:p>
          <a:p>
            <a:pPr lvl="2">
              <a:buFont typeface="Arial" pitchFamily="34" charset="0"/>
              <a:buChar char="•"/>
            </a:pPr>
            <a:r>
              <a:rPr lang="en-US" sz="1400" dirty="0" smtClean="0">
                <a:latin typeface="Agilent TT Cond" pitchFamily="34" charset="0"/>
              </a:rPr>
              <a:t>Memory test:  Protocol and signal integrity analysis</a:t>
            </a:r>
          </a:p>
          <a:p>
            <a:pPr lvl="2">
              <a:buFont typeface="Arial" pitchFamily="34" charset="0"/>
              <a:buChar char="•"/>
            </a:pPr>
            <a:r>
              <a:rPr lang="en-US" sz="1400" dirty="0" smtClean="0">
                <a:latin typeface="Agilent TT Cond" pitchFamily="34" charset="0"/>
              </a:rPr>
              <a:t>Microprocessors:  Inverse assembly and protocol/signal integrity analysis on the outputs.</a:t>
            </a:r>
          </a:p>
          <a:p>
            <a:pPr lvl="1">
              <a:buFont typeface="Arial" pitchFamily="34" charset="0"/>
              <a:buChar char="•"/>
            </a:pPr>
            <a:r>
              <a:rPr lang="en-US" sz="1600" dirty="0" smtClean="0">
                <a:latin typeface="Agilent TT Cond" pitchFamily="34" charset="0"/>
              </a:rPr>
              <a:t>Several tools have been revealed that will greatly reduce the time spent debugging the digital device:</a:t>
            </a:r>
          </a:p>
          <a:p>
            <a:pPr lvl="2">
              <a:buFont typeface="Arial" pitchFamily="34" charset="0"/>
              <a:buChar char="•"/>
            </a:pPr>
            <a:r>
              <a:rPr lang="en-US" sz="1400" dirty="0" smtClean="0">
                <a:latin typeface="Agilent TT Cond" pitchFamily="34" charset="0"/>
              </a:rPr>
              <a:t>Eye Finder, which looks at the entire bus and sets the best possible sample position.</a:t>
            </a:r>
          </a:p>
          <a:p>
            <a:pPr lvl="2">
              <a:buFont typeface="Arial" pitchFamily="34" charset="0"/>
              <a:buChar char="•"/>
            </a:pPr>
            <a:r>
              <a:rPr lang="en-US" sz="1400" dirty="0" smtClean="0">
                <a:latin typeface="Agilent TT Cond" pitchFamily="34" charset="0"/>
              </a:rPr>
              <a:t>Eye Scan, which allows us to visualize all the bus lines simultaneously to quickly identify problem signals.</a:t>
            </a:r>
          </a:p>
          <a:p>
            <a:pPr lvl="2">
              <a:buFont typeface="Arial" pitchFamily="34" charset="0"/>
              <a:buChar char="•"/>
            </a:pPr>
            <a:r>
              <a:rPr lang="en-US" sz="1400" dirty="0" smtClean="0">
                <a:latin typeface="Agilent TT Cond" pitchFamily="34" charset="0"/>
              </a:rPr>
              <a:t>B4655/46 FPGA dynamic probes: The FPGA dynamic probe gives us greater ease of accessing and testing those signals while reducing the amount of time spent on manually reprogramming.</a:t>
            </a:r>
          </a:p>
          <a:p>
            <a:pPr lvl="2">
              <a:buFont typeface="Arial" pitchFamily="34" charset="0"/>
              <a:buChar char="•"/>
            </a:pPr>
            <a:r>
              <a:rPr lang="en-US" sz="1400" dirty="0" smtClean="0">
                <a:latin typeface="Agilent TT Cond" pitchFamily="34" charset="0"/>
              </a:rPr>
              <a:t>View Scope and InfiniiScan Event Identification Software: Using the Logic Analyzer with an Oscilloscope-with View Scope and InfiniiScan Event Identification Software-provides  the most comprehensive digital debug solution for ADC, Memory and Microprocessor test and measurement.</a:t>
            </a:r>
          </a:p>
          <a:p>
            <a:pPr lvl="2">
              <a:buFont typeface="Arial" pitchFamily="34" charset="0"/>
              <a:buChar char="•"/>
            </a:pPr>
            <a:r>
              <a:rPr lang="en-US" sz="1400" dirty="0" smtClean="0">
                <a:latin typeface="Agilent TT Cond" pitchFamily="34" charset="0"/>
              </a:rPr>
              <a:t>89601A Vector Signal Analysis Software: Connection to Agilent’s logic analyzers allows for comprehensive dynamic and modulation quality measurements on digital radios and ADCs.</a:t>
            </a:r>
          </a:p>
          <a:p>
            <a:pPr lvl="2">
              <a:buFont typeface="Arial" pitchFamily="34" charset="0"/>
              <a:buChar char="•"/>
            </a:pPr>
            <a:r>
              <a:rPr lang="en-US" sz="1400" dirty="0" smtClean="0">
                <a:latin typeface="Agilent TT Cond" pitchFamily="34" charset="0"/>
              </a:rPr>
              <a:t>Agilent’s Suite of Signal Studio Software:  Here, we used the N7621B for Multitone.</a:t>
            </a:r>
          </a:p>
          <a:p>
            <a:pPr lvl="2">
              <a:buFont typeface="Arial" pitchFamily="34" charset="0"/>
              <a:buChar char="•"/>
            </a:pPr>
            <a:r>
              <a:rPr lang="en-US" sz="1400" dirty="0" smtClean="0">
                <a:latin typeface="Agilent TT Cond" pitchFamily="34" charset="0"/>
              </a:rPr>
              <a:t>B4641A Protocol Development Kit</a:t>
            </a:r>
          </a:p>
          <a:p>
            <a:pPr lvl="1">
              <a:buFont typeface="Arial" pitchFamily="34" charset="0"/>
              <a:buChar char="•"/>
            </a:pPr>
            <a:r>
              <a:rPr lang="en-US" sz="1400" dirty="0" smtClean="0">
                <a:latin typeface="Agilent TT Cond" pitchFamily="34" charset="0"/>
              </a:rPr>
              <a:t>Multiple views allow you to see the information you need quickly. Customized protocol analysis can be performed using the Protocol Development Kit-B4641A.</a:t>
            </a:r>
          </a:p>
          <a:p>
            <a:endParaRPr lang="en-US" sz="1800" dirty="0" smtClean="0">
              <a:latin typeface="Agilent TT Cond" pitchFamily="34" charset="0"/>
            </a:endParaRPr>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500"/>
                                        <p:tgtEl>
                                          <p:spTgt spid="3">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animEffect transition="in" filter="fade">
                                      <p:cBhvr>
                                        <p:cTn id="7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56</a:t>
            </a:fld>
            <a:endParaRPr lang="en-US"/>
          </a:p>
        </p:txBody>
      </p:sp>
      <p:sp>
        <p:nvSpPr>
          <p:cNvPr id="74" name="Left-Right Arrow 73"/>
          <p:cNvSpPr/>
          <p:nvPr/>
        </p:nvSpPr>
        <p:spPr bwMode="auto">
          <a:xfrm>
            <a:off x="3541255" y="2187611"/>
            <a:ext cx="1890584" cy="771630"/>
          </a:xfrm>
          <a:prstGeom prst="leftRightArrow">
            <a:avLst/>
          </a:prstGeom>
          <a:solidFill>
            <a:srgbClr val="FFFF00">
              <a:alpha val="25000"/>
            </a:srgb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flipH="1">
            <a:off x="5407123" y="1273210"/>
            <a:ext cx="3369788" cy="3447535"/>
          </a:xfrm>
          <a:prstGeom prst="rect">
            <a:avLst/>
          </a:prstGeom>
          <a:gradFill>
            <a:gsLst>
              <a:gs pos="0">
                <a:srgbClr val="99FF99"/>
              </a:gs>
              <a:gs pos="50000">
                <a:srgbClr val="008000">
                  <a:alpha val="45000"/>
                </a:srgbClr>
              </a:gs>
              <a:gs pos="100000">
                <a:srgbClr val="99FFCC"/>
              </a:gs>
            </a:gsLst>
            <a:lin ang="5400000" scaled="0"/>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3" name="TextBox 22"/>
          <p:cNvSpPr txBox="1"/>
          <p:nvPr/>
        </p:nvSpPr>
        <p:spPr>
          <a:xfrm flipH="1">
            <a:off x="6086745" y="4293757"/>
            <a:ext cx="2109656" cy="307777"/>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1400" b="1" dirty="0" smtClean="0">
                <a:latin typeface="Agilent TT Cond" pitchFamily="34" charset="0"/>
              </a:rPr>
              <a:t>Reconfigurable RF/IF</a:t>
            </a:r>
            <a:endParaRPr lang="en-US" sz="1400" b="1" dirty="0">
              <a:latin typeface="Agilent TT Cond" pitchFamily="34" charset="0"/>
            </a:endParaRPr>
          </a:p>
        </p:txBody>
      </p:sp>
      <p:grpSp>
        <p:nvGrpSpPr>
          <p:cNvPr id="2" name="Group 122"/>
          <p:cNvGrpSpPr/>
          <p:nvPr/>
        </p:nvGrpSpPr>
        <p:grpSpPr>
          <a:xfrm>
            <a:off x="7256493" y="2181877"/>
            <a:ext cx="1845303" cy="1282038"/>
            <a:chOff x="7298697" y="2823965"/>
            <a:chExt cx="1845303" cy="1282038"/>
          </a:xfrm>
        </p:grpSpPr>
        <p:graphicFrame>
          <p:nvGraphicFramePr>
            <p:cNvPr id="3078" name="Object 6"/>
            <p:cNvGraphicFramePr>
              <a:graphicFrameLocks noChangeAspect="1"/>
            </p:cNvGraphicFramePr>
            <p:nvPr/>
          </p:nvGraphicFramePr>
          <p:xfrm>
            <a:off x="7298697" y="2856172"/>
            <a:ext cx="496464" cy="471027"/>
          </p:xfrm>
          <a:graphic>
            <a:graphicData uri="http://schemas.openxmlformats.org/presentationml/2006/ole">
              <p:oleObj spid="_x0000_s510978" name="VISIO" r:id="rId4" imgW="1063440" imgH="629640" progId="">
                <p:embed/>
              </p:oleObj>
            </a:graphicData>
          </a:graphic>
        </p:graphicFrame>
        <p:graphicFrame>
          <p:nvGraphicFramePr>
            <p:cNvPr id="3079" name="Object 7"/>
            <p:cNvGraphicFramePr>
              <a:graphicFrameLocks noChangeAspect="1"/>
            </p:cNvGraphicFramePr>
            <p:nvPr/>
          </p:nvGraphicFramePr>
          <p:xfrm>
            <a:off x="7318803" y="3639705"/>
            <a:ext cx="482332" cy="457620"/>
          </p:xfrm>
          <a:graphic>
            <a:graphicData uri="http://schemas.openxmlformats.org/presentationml/2006/ole">
              <p:oleObj spid="_x0000_s510979" name="VISIO" r:id="rId5" imgW="1063440" imgH="629640" progId="">
                <p:embed/>
              </p:oleObj>
            </a:graphicData>
          </a:graphic>
        </p:graphicFrame>
        <p:grpSp>
          <p:nvGrpSpPr>
            <p:cNvPr id="3" name="Group 120"/>
            <p:cNvGrpSpPr/>
            <p:nvPr/>
          </p:nvGrpSpPr>
          <p:grpSpPr>
            <a:xfrm>
              <a:off x="7783388" y="2823965"/>
              <a:ext cx="1360612" cy="1282038"/>
              <a:chOff x="7783388" y="2823965"/>
              <a:chExt cx="1360612" cy="1282038"/>
            </a:xfrm>
          </p:grpSpPr>
          <p:cxnSp>
            <p:nvCxnSpPr>
              <p:cNvPr id="105" name="Straight Arrow Connector 104"/>
              <p:cNvCxnSpPr/>
              <p:nvPr/>
            </p:nvCxnSpPr>
            <p:spPr bwMode="auto">
              <a:xfrm rot="10800000" flipV="1">
                <a:off x="7783388" y="3061109"/>
                <a:ext cx="554328" cy="484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grpSp>
            <p:nvGrpSpPr>
              <p:cNvPr id="5" name="Group 117"/>
              <p:cNvGrpSpPr/>
              <p:nvPr/>
            </p:nvGrpSpPr>
            <p:grpSpPr>
              <a:xfrm>
                <a:off x="7797031" y="2823965"/>
                <a:ext cx="1346969" cy="1282038"/>
                <a:chOff x="7797031" y="2823965"/>
                <a:chExt cx="1346969" cy="1282038"/>
              </a:xfrm>
            </p:grpSpPr>
            <p:grpSp>
              <p:nvGrpSpPr>
                <p:cNvPr id="6" name="Group 108"/>
                <p:cNvGrpSpPr/>
                <p:nvPr/>
              </p:nvGrpSpPr>
              <p:grpSpPr>
                <a:xfrm flipH="1">
                  <a:off x="8818722" y="2829698"/>
                  <a:ext cx="325278" cy="658274"/>
                  <a:chOff x="877330" y="4622222"/>
                  <a:chExt cx="1132445" cy="1488194"/>
                </a:xfrm>
              </p:grpSpPr>
              <p:sp>
                <p:nvSpPr>
                  <p:cNvPr id="24" name="Isosceles Triangle 23"/>
                  <p:cNvSpPr/>
                  <p:nvPr/>
                </p:nvSpPr>
                <p:spPr bwMode="auto">
                  <a:xfrm flipV="1">
                    <a:off x="877330" y="4646141"/>
                    <a:ext cx="790832" cy="741405"/>
                  </a:xfrm>
                  <a:prstGeom prst="triangle">
                    <a:avLst/>
                  </a:prstGeom>
                  <a:noFill/>
                  <a:ln w="222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25" name="Straight Connector 24"/>
                  <p:cNvCxnSpPr/>
                  <p:nvPr/>
                </p:nvCxnSpPr>
                <p:spPr bwMode="auto">
                  <a:xfrm rot="5400000" flipH="1">
                    <a:off x="889686" y="4992131"/>
                    <a:ext cx="741405"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flipH="1" flipV="1">
                    <a:off x="1642173" y="5742815"/>
                    <a:ext cx="4891" cy="73031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a:stCxn id="24" idx="0"/>
                  </p:cNvCxnSpPr>
                  <p:nvPr/>
                </p:nvCxnSpPr>
                <p:spPr bwMode="auto">
                  <a:xfrm rot="16200000" flipH="1">
                    <a:off x="917940" y="5742352"/>
                    <a:ext cx="713217" cy="3604"/>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7" name="Group 95"/>
                <p:cNvGrpSpPr/>
                <p:nvPr/>
              </p:nvGrpSpPr>
              <p:grpSpPr>
                <a:xfrm>
                  <a:off x="8337716" y="2864158"/>
                  <a:ext cx="566351" cy="426988"/>
                  <a:chOff x="6536724" y="2520778"/>
                  <a:chExt cx="593124" cy="333632"/>
                </a:xfrm>
              </p:grpSpPr>
              <p:sp>
                <p:nvSpPr>
                  <p:cNvPr id="94" name="Rectangle 93"/>
                  <p:cNvSpPr/>
                  <p:nvPr/>
                </p:nvSpPr>
                <p:spPr bwMode="auto">
                  <a:xfrm>
                    <a:off x="6549081" y="2520778"/>
                    <a:ext cx="432487" cy="333632"/>
                  </a:xfrm>
                  <a:prstGeom prst="rect">
                    <a:avLst/>
                  </a:prstGeom>
                  <a:solidFill>
                    <a:srgbClr val="00CC66">
                      <a:alpha val="60392"/>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5" name="TextBox 94"/>
                  <p:cNvSpPr txBox="1"/>
                  <p:nvPr/>
                </p:nvSpPr>
                <p:spPr>
                  <a:xfrm>
                    <a:off x="6536724" y="2520780"/>
                    <a:ext cx="593124" cy="307777"/>
                  </a:xfrm>
                  <a:prstGeom prst="rect">
                    <a:avLst/>
                  </a:prstGeom>
                  <a:noFill/>
                </p:spPr>
                <p:txBody>
                  <a:bodyPr wrap="square" rtlCol="0">
                    <a:spAutoFit/>
                  </a:bodyPr>
                  <a:lstStyle/>
                  <a:p>
                    <a:r>
                      <a:rPr lang="en-US" sz="1400" b="1" dirty="0" smtClean="0">
                        <a:latin typeface="Agilent TT Cond" pitchFamily="34" charset="0"/>
                      </a:rPr>
                      <a:t>Rx</a:t>
                    </a:r>
                    <a:endParaRPr lang="en-US" sz="1400" b="1" dirty="0">
                      <a:latin typeface="Agilent TT Cond" pitchFamily="34" charset="0"/>
                    </a:endParaRPr>
                  </a:p>
                </p:txBody>
              </p:sp>
            </p:grpSp>
            <p:grpSp>
              <p:nvGrpSpPr>
                <p:cNvPr id="8" name="Group 97"/>
                <p:cNvGrpSpPr/>
                <p:nvPr/>
              </p:nvGrpSpPr>
              <p:grpSpPr>
                <a:xfrm>
                  <a:off x="8336582" y="3623249"/>
                  <a:ext cx="539165" cy="432258"/>
                  <a:chOff x="6511491" y="2516660"/>
                  <a:chExt cx="593124" cy="337750"/>
                </a:xfrm>
              </p:grpSpPr>
              <p:sp>
                <p:nvSpPr>
                  <p:cNvPr id="99" name="Rectangle 98"/>
                  <p:cNvSpPr/>
                  <p:nvPr/>
                </p:nvSpPr>
                <p:spPr bwMode="auto">
                  <a:xfrm>
                    <a:off x="6549081" y="2520778"/>
                    <a:ext cx="432487" cy="333632"/>
                  </a:xfrm>
                  <a:prstGeom prst="rect">
                    <a:avLst/>
                  </a:prstGeom>
                  <a:solidFill>
                    <a:srgbClr val="00CC66">
                      <a:alpha val="60392"/>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0" name="TextBox 99"/>
                  <p:cNvSpPr txBox="1"/>
                  <p:nvPr/>
                </p:nvSpPr>
                <p:spPr>
                  <a:xfrm>
                    <a:off x="6511491" y="2516660"/>
                    <a:ext cx="593124" cy="307777"/>
                  </a:xfrm>
                  <a:prstGeom prst="rect">
                    <a:avLst/>
                  </a:prstGeom>
                  <a:noFill/>
                </p:spPr>
                <p:txBody>
                  <a:bodyPr wrap="square" rtlCol="0">
                    <a:spAutoFit/>
                  </a:bodyPr>
                  <a:lstStyle/>
                  <a:p>
                    <a:r>
                      <a:rPr lang="en-US" sz="1400" b="1" dirty="0" smtClean="0">
                        <a:latin typeface="Agilent TT Cond" pitchFamily="34" charset="0"/>
                      </a:rPr>
                      <a:t>Tx</a:t>
                    </a:r>
                    <a:endParaRPr lang="en-US" sz="1400" b="1" dirty="0">
                      <a:latin typeface="Agilent TT Cond" pitchFamily="34" charset="0"/>
                    </a:endParaRPr>
                  </a:p>
                </p:txBody>
              </p:sp>
            </p:grpSp>
            <p:sp>
              <p:nvSpPr>
                <p:cNvPr id="93" name="Isosceles Triangle 92"/>
                <p:cNvSpPr/>
                <p:nvPr/>
              </p:nvSpPr>
              <p:spPr bwMode="auto">
                <a:xfrm rot="16200000">
                  <a:off x="7848730" y="2892103"/>
                  <a:ext cx="490246" cy="353969"/>
                </a:xfrm>
                <a:prstGeom prst="triangle">
                  <a:avLst/>
                </a:prstGeom>
                <a:solidFill>
                  <a:srgbClr val="00808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06" name="Straight Arrow Connector 105"/>
                <p:cNvCxnSpPr/>
                <p:nvPr/>
              </p:nvCxnSpPr>
              <p:spPr bwMode="auto">
                <a:xfrm rot="10800000" flipV="1">
                  <a:off x="7797031" y="3859568"/>
                  <a:ext cx="570699" cy="7898"/>
                </a:xfrm>
                <a:prstGeom prst="straightConnector1">
                  <a:avLst/>
                </a:prstGeom>
                <a:solidFill>
                  <a:schemeClr val="accent1"/>
                </a:solidFill>
                <a:ln w="22225" cap="flat" cmpd="sng" algn="ctr">
                  <a:solidFill>
                    <a:schemeClr val="tx1"/>
                  </a:solidFill>
                  <a:prstDash val="solid"/>
                  <a:round/>
                  <a:headEnd type="triangle" w="med" len="med"/>
                  <a:tailEnd type="none"/>
                </a:ln>
                <a:effectLst/>
              </p:spPr>
            </p:cxnSp>
            <p:sp>
              <p:nvSpPr>
                <p:cNvPr id="101" name="Isosceles Triangle 100"/>
                <p:cNvSpPr/>
                <p:nvPr/>
              </p:nvSpPr>
              <p:spPr bwMode="auto">
                <a:xfrm rot="5400000" flipH="1">
                  <a:off x="7837447" y="3683895"/>
                  <a:ext cx="490246" cy="353969"/>
                </a:xfrm>
                <a:prstGeom prst="triangle">
                  <a:avLst/>
                </a:prstGeom>
                <a:solidFill>
                  <a:srgbClr val="00808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grpSp>
      <p:grpSp>
        <p:nvGrpSpPr>
          <p:cNvPr id="9" name="Group 86"/>
          <p:cNvGrpSpPr/>
          <p:nvPr/>
        </p:nvGrpSpPr>
        <p:grpSpPr>
          <a:xfrm flipH="1">
            <a:off x="648224" y="1243301"/>
            <a:ext cx="2917746" cy="3377308"/>
            <a:chOff x="704337" y="1804087"/>
            <a:chExt cx="1730681" cy="2286000"/>
          </a:xfrm>
        </p:grpSpPr>
        <p:sp>
          <p:nvSpPr>
            <p:cNvPr id="33" name="Rectangle 32"/>
            <p:cNvSpPr/>
            <p:nvPr/>
          </p:nvSpPr>
          <p:spPr bwMode="auto">
            <a:xfrm>
              <a:off x="704337" y="1804087"/>
              <a:ext cx="1730681" cy="2286000"/>
            </a:xfrm>
            <a:prstGeom prst="rect">
              <a:avLst/>
            </a:prstGeom>
            <a:solidFill>
              <a:srgbClr val="00B0F0">
                <a:alpha val="34000"/>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825713" y="3873485"/>
              <a:ext cx="1449312" cy="208325"/>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1400" b="1" dirty="0" smtClean="0">
                  <a:latin typeface="Agilent TT Cond" pitchFamily="34" charset="0"/>
                </a:rPr>
                <a:t>Baseband Processing</a:t>
              </a:r>
              <a:endParaRPr lang="en-US" sz="1400" b="1" dirty="0">
                <a:latin typeface="Agilent TT Cond" pitchFamily="34" charset="0"/>
              </a:endParaRPr>
            </a:p>
          </p:txBody>
        </p:sp>
      </p:grpSp>
      <p:grpSp>
        <p:nvGrpSpPr>
          <p:cNvPr id="10" name="Group 48"/>
          <p:cNvGrpSpPr/>
          <p:nvPr/>
        </p:nvGrpSpPr>
        <p:grpSpPr>
          <a:xfrm>
            <a:off x="2473612" y="1545894"/>
            <a:ext cx="891133" cy="790642"/>
            <a:chOff x="2409567" y="1198605"/>
            <a:chExt cx="1112108" cy="976185"/>
          </a:xfrm>
        </p:grpSpPr>
        <p:sp>
          <p:nvSpPr>
            <p:cNvPr id="50" name="Rectangle 49"/>
            <p:cNvSpPr/>
            <p:nvPr/>
          </p:nvSpPr>
          <p:spPr bwMode="auto">
            <a:xfrm>
              <a:off x="2409567" y="1198605"/>
              <a:ext cx="1112108" cy="976185"/>
            </a:xfrm>
            <a:prstGeom prst="rect">
              <a:avLst/>
            </a:prstGeom>
            <a:gradFill flip="none" rotWithShape="1">
              <a:gsLst>
                <a:gs pos="0">
                  <a:schemeClr val="bg2">
                    <a:lumMod val="60000"/>
                    <a:lumOff val="40000"/>
                  </a:schemeClr>
                </a:gs>
                <a:gs pos="77000">
                  <a:schemeClr val="bg2">
                    <a:lumMod val="50000"/>
                  </a:schemeClr>
                </a:gs>
              </a:gsLst>
              <a:lin ang="16200000" scaled="1"/>
              <a:tileRect/>
            </a:gradFill>
            <a:ln w="12700" cap="flat" cmpd="sng" algn="ctr">
              <a:noFill/>
              <a:prstDash val="solid"/>
              <a:round/>
              <a:headEnd type="none" w="med" len="med"/>
              <a:tailEnd type="none" w="med" len="med"/>
            </a:ln>
            <a:effectLst/>
            <a:scene3d>
              <a:camera prst="orthographicFront"/>
              <a:lightRig rig="threePt" dir="t"/>
            </a:scene3d>
            <a:sp3d>
              <a:bevelT w="133350" h="88900" prst="divo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2571001" y="1543681"/>
              <a:ext cx="767316" cy="371470"/>
            </a:xfrm>
            <a:prstGeom prst="rect">
              <a:avLst/>
            </a:prstGeom>
            <a:noFill/>
          </p:spPr>
          <p:txBody>
            <a:bodyPr wrap="square" rtlCol="0">
              <a:spAutoFit/>
            </a:bodyPr>
            <a:lstStyle/>
            <a:p>
              <a:r>
                <a:rPr lang="en-US" sz="1050" b="1" dirty="0" smtClean="0">
                  <a:latin typeface="Agilent TT Cond" pitchFamily="34" charset="0"/>
                </a:rPr>
                <a:t>FPGA</a:t>
              </a:r>
              <a:endParaRPr lang="en-US" sz="1050" b="1" dirty="0">
                <a:latin typeface="Agilent TT Cond" pitchFamily="34" charset="0"/>
              </a:endParaRPr>
            </a:p>
          </p:txBody>
        </p:sp>
      </p:grpSp>
      <p:grpSp>
        <p:nvGrpSpPr>
          <p:cNvPr id="11" name="Group 58"/>
          <p:cNvGrpSpPr/>
          <p:nvPr/>
        </p:nvGrpSpPr>
        <p:grpSpPr>
          <a:xfrm>
            <a:off x="722993" y="1399478"/>
            <a:ext cx="1504762" cy="899536"/>
            <a:chOff x="213348" y="1095439"/>
            <a:chExt cx="1479013" cy="1072398"/>
          </a:xfrm>
        </p:grpSpPr>
        <p:grpSp>
          <p:nvGrpSpPr>
            <p:cNvPr id="12" name="Group 111"/>
            <p:cNvGrpSpPr/>
            <p:nvPr/>
          </p:nvGrpSpPr>
          <p:grpSpPr>
            <a:xfrm>
              <a:off x="213348" y="1095439"/>
              <a:ext cx="1371600" cy="444843"/>
              <a:chOff x="4374292" y="1507524"/>
              <a:chExt cx="1371600" cy="444843"/>
            </a:xfrm>
          </p:grpSpPr>
          <p:sp>
            <p:nvSpPr>
              <p:cNvPr id="67" name="Rectangle 66"/>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8" name="TextBox 67"/>
              <p:cNvSpPr txBox="1"/>
              <p:nvPr/>
            </p:nvSpPr>
            <p:spPr>
              <a:xfrm>
                <a:off x="4510217" y="1569308"/>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13" name="Group 112"/>
            <p:cNvGrpSpPr/>
            <p:nvPr/>
          </p:nvGrpSpPr>
          <p:grpSpPr>
            <a:xfrm>
              <a:off x="255568" y="1411029"/>
              <a:ext cx="1371600" cy="444843"/>
              <a:chOff x="4374292" y="1559890"/>
              <a:chExt cx="1371600" cy="444843"/>
            </a:xfrm>
          </p:grpSpPr>
          <p:sp>
            <p:nvSpPr>
              <p:cNvPr id="65" name="Rectangle 64"/>
              <p:cNvSpPr/>
              <p:nvPr/>
            </p:nvSpPr>
            <p:spPr bwMode="auto">
              <a:xfrm>
                <a:off x="4374292" y="1559890"/>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6" name="TextBox 65"/>
              <p:cNvSpPr txBox="1"/>
              <p:nvPr/>
            </p:nvSpPr>
            <p:spPr>
              <a:xfrm>
                <a:off x="4481962" y="1586764"/>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14" name="Group 133"/>
            <p:cNvGrpSpPr/>
            <p:nvPr/>
          </p:nvGrpSpPr>
          <p:grpSpPr>
            <a:xfrm>
              <a:off x="320761" y="1722994"/>
              <a:ext cx="1371600" cy="444843"/>
              <a:chOff x="4374292" y="1507524"/>
              <a:chExt cx="1371600" cy="444843"/>
            </a:xfrm>
          </p:grpSpPr>
          <p:sp>
            <p:nvSpPr>
              <p:cNvPr id="63" name="Rectangle 62"/>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4" name="TextBox 63"/>
              <p:cNvSpPr txBox="1"/>
              <p:nvPr/>
            </p:nvSpPr>
            <p:spPr>
              <a:xfrm>
                <a:off x="4510217" y="1569308"/>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sp>
        <p:nvSpPr>
          <p:cNvPr id="117" name="Rectangle 116"/>
          <p:cNvSpPr/>
          <p:nvPr/>
        </p:nvSpPr>
        <p:spPr bwMode="auto">
          <a:xfrm>
            <a:off x="892567" y="2453666"/>
            <a:ext cx="2443434" cy="1273811"/>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5" name="Group 56"/>
          <p:cNvGrpSpPr/>
          <p:nvPr/>
        </p:nvGrpSpPr>
        <p:grpSpPr>
          <a:xfrm>
            <a:off x="2192558" y="2564696"/>
            <a:ext cx="964260" cy="1060291"/>
            <a:chOff x="1352395" y="3232322"/>
            <a:chExt cx="828986" cy="866906"/>
          </a:xfrm>
        </p:grpSpPr>
        <p:sp>
          <p:nvSpPr>
            <p:cNvPr id="55" name="Rectangle 54"/>
            <p:cNvSpPr/>
            <p:nvPr/>
          </p:nvSpPr>
          <p:spPr bwMode="auto">
            <a:xfrm>
              <a:off x="1352395" y="3232322"/>
              <a:ext cx="828986" cy="866906"/>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6" name="TextBox 55"/>
            <p:cNvSpPr txBox="1"/>
            <p:nvPr/>
          </p:nvSpPr>
          <p:spPr>
            <a:xfrm>
              <a:off x="1527561" y="3552759"/>
              <a:ext cx="554448" cy="276999"/>
            </a:xfrm>
            <a:prstGeom prst="rect">
              <a:avLst/>
            </a:prstGeom>
            <a:noFill/>
          </p:spPr>
          <p:txBody>
            <a:bodyPr wrap="square" rtlCol="0">
              <a:spAutoFit/>
            </a:bodyPr>
            <a:lstStyle/>
            <a:p>
              <a:r>
                <a:rPr lang="en-US" sz="1200" b="1" dirty="0" smtClean="0">
                  <a:latin typeface="Agilent TT Cond" pitchFamily="34" charset="0"/>
                </a:rPr>
                <a:t>DSP</a:t>
              </a:r>
              <a:endParaRPr lang="en-US" sz="1200" b="1" dirty="0">
                <a:latin typeface="Agilent TT Cond" pitchFamily="34" charset="0"/>
              </a:endParaRPr>
            </a:p>
          </p:txBody>
        </p:sp>
      </p:grpSp>
      <p:grpSp>
        <p:nvGrpSpPr>
          <p:cNvPr id="16" name="Group 57"/>
          <p:cNvGrpSpPr/>
          <p:nvPr/>
        </p:nvGrpSpPr>
        <p:grpSpPr>
          <a:xfrm>
            <a:off x="1008314" y="2582243"/>
            <a:ext cx="1024525" cy="1057385"/>
            <a:chOff x="1273399" y="2085593"/>
            <a:chExt cx="880796" cy="828545"/>
          </a:xfrm>
        </p:grpSpPr>
        <p:sp>
          <p:nvSpPr>
            <p:cNvPr id="53" name="Rectangle 52"/>
            <p:cNvSpPr/>
            <p:nvPr/>
          </p:nvSpPr>
          <p:spPr bwMode="auto">
            <a:xfrm>
              <a:off x="1305815" y="2085593"/>
              <a:ext cx="848380" cy="828545"/>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1273399" y="2269830"/>
              <a:ext cx="877329" cy="289401"/>
            </a:xfrm>
            <a:prstGeom prst="rect">
              <a:avLst/>
            </a:prstGeom>
            <a:noFill/>
          </p:spPr>
          <p:txBody>
            <a:bodyPr wrap="square" rtlCol="0">
              <a:spAutoFit/>
            </a:bodyPr>
            <a:lstStyle/>
            <a:p>
              <a:pPr algn="ctr"/>
              <a:r>
                <a:rPr lang="en-US" sz="900" b="1" dirty="0" smtClean="0">
                  <a:latin typeface="Agilent TT Cond" pitchFamily="34" charset="0"/>
                </a:rPr>
                <a:t>Microcontroller/</a:t>
              </a:r>
            </a:p>
            <a:p>
              <a:pPr algn="ctr"/>
              <a:r>
                <a:rPr lang="en-US" sz="900" b="1" dirty="0" smtClean="0">
                  <a:latin typeface="Agilent TT Cond" pitchFamily="34" charset="0"/>
                </a:rPr>
                <a:t>Microprocessor</a:t>
              </a:r>
              <a:endParaRPr lang="en-US" sz="900" b="1" dirty="0">
                <a:latin typeface="Agilent TT Cond" pitchFamily="34" charset="0"/>
              </a:endParaRPr>
            </a:p>
          </p:txBody>
        </p:sp>
      </p:grpSp>
      <p:sp>
        <p:nvSpPr>
          <p:cNvPr id="72" name="TextBox 71"/>
          <p:cNvSpPr txBox="1"/>
          <p:nvPr/>
        </p:nvSpPr>
        <p:spPr>
          <a:xfrm>
            <a:off x="1510613" y="3917817"/>
            <a:ext cx="1049239" cy="230832"/>
          </a:xfrm>
          <a:prstGeom prst="rect">
            <a:avLst/>
          </a:prstGeom>
          <a:noFill/>
        </p:spPr>
        <p:txBody>
          <a:bodyPr wrap="square" rtlCol="0">
            <a:spAutoFit/>
          </a:bodyPr>
          <a:lstStyle/>
          <a:p>
            <a:r>
              <a:rPr lang="en-US" sz="900" b="1" dirty="0" smtClean="0">
                <a:latin typeface="Agilent TT Cond" pitchFamily="34" charset="0"/>
              </a:rPr>
              <a:t>Flash EEPROM</a:t>
            </a:r>
            <a:endParaRPr lang="en-US" sz="900" dirty="0">
              <a:latin typeface="Agilent TT Cond" pitchFamily="34" charset="0"/>
            </a:endParaRPr>
          </a:p>
        </p:txBody>
      </p:sp>
      <p:sp>
        <p:nvSpPr>
          <p:cNvPr id="122" name="TextBox 121"/>
          <p:cNvSpPr txBox="1"/>
          <p:nvPr/>
        </p:nvSpPr>
        <p:spPr>
          <a:xfrm>
            <a:off x="3421393" y="2418172"/>
            <a:ext cx="1989440" cy="276999"/>
          </a:xfrm>
          <a:prstGeom prst="rect">
            <a:avLst/>
          </a:prstGeom>
          <a:noFill/>
        </p:spPr>
        <p:txBody>
          <a:bodyPr wrap="square" rtlCol="0">
            <a:spAutoFit/>
          </a:bodyPr>
          <a:lstStyle/>
          <a:p>
            <a:pPr algn="ctr"/>
            <a:r>
              <a:rPr lang="en-US" sz="1200" b="1" dirty="0" smtClean="0">
                <a:latin typeface="Agilent TT Cond" pitchFamily="34" charset="0"/>
              </a:rPr>
              <a:t>Data Path </a:t>
            </a:r>
            <a:endParaRPr lang="en-US" sz="1000" b="1" dirty="0">
              <a:latin typeface="Agilent TT Cond" pitchFamily="34" charset="0"/>
            </a:endParaRPr>
          </a:p>
        </p:txBody>
      </p:sp>
      <p:grpSp>
        <p:nvGrpSpPr>
          <p:cNvPr id="17" name="Group 106"/>
          <p:cNvGrpSpPr/>
          <p:nvPr/>
        </p:nvGrpSpPr>
        <p:grpSpPr>
          <a:xfrm>
            <a:off x="5518335" y="1462982"/>
            <a:ext cx="988541" cy="2451230"/>
            <a:chOff x="5560539" y="2105070"/>
            <a:chExt cx="988541" cy="2451230"/>
          </a:xfrm>
        </p:grpSpPr>
        <p:sp>
          <p:nvSpPr>
            <p:cNvPr id="88" name="Rectangle 87"/>
            <p:cNvSpPr/>
            <p:nvPr/>
          </p:nvSpPr>
          <p:spPr bwMode="auto">
            <a:xfrm>
              <a:off x="5562597" y="2105070"/>
              <a:ext cx="934480" cy="2451230"/>
            </a:xfrm>
            <a:prstGeom prst="rect">
              <a:avLst/>
            </a:prstGeom>
            <a:solidFill>
              <a:srgbClr val="CCECFF">
                <a:alpha val="63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8" name="Group 88"/>
            <p:cNvGrpSpPr/>
            <p:nvPr/>
          </p:nvGrpSpPr>
          <p:grpSpPr>
            <a:xfrm>
              <a:off x="5659395" y="2137718"/>
              <a:ext cx="741404" cy="746680"/>
              <a:chOff x="5211828" y="2371466"/>
              <a:chExt cx="603292" cy="668297"/>
            </a:xfrm>
          </p:grpSpPr>
          <p:sp>
            <p:nvSpPr>
              <p:cNvPr id="86" name="Rectangle 85"/>
              <p:cNvSpPr/>
              <p:nvPr/>
            </p:nvSpPr>
            <p:spPr bwMode="auto">
              <a:xfrm>
                <a:off x="5211828" y="2371466"/>
                <a:ext cx="595855" cy="668297"/>
              </a:xfrm>
              <a:prstGeom prst="rect">
                <a:avLst/>
              </a:prstGeom>
              <a:gradFill flip="none" rotWithShape="1">
                <a:gsLst>
                  <a:gs pos="0">
                    <a:schemeClr val="tx2">
                      <a:lumMod val="20000"/>
                      <a:lumOff val="80000"/>
                      <a:alpha val="15000"/>
                    </a:schemeClr>
                  </a:gs>
                  <a:gs pos="77000">
                    <a:srgbClr val="244C6A">
                      <a:alpha val="40000"/>
                    </a:srgbClr>
                  </a:gs>
                </a:gsLst>
                <a:lin ang="5400000" scaled="1"/>
                <a:tileRect/>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7" name="TextBox 86"/>
              <p:cNvSpPr txBox="1"/>
              <p:nvPr/>
            </p:nvSpPr>
            <p:spPr>
              <a:xfrm>
                <a:off x="5286525" y="2542602"/>
                <a:ext cx="528595" cy="198400"/>
              </a:xfrm>
              <a:prstGeom prst="rect">
                <a:avLst/>
              </a:prstGeom>
              <a:noFill/>
            </p:spPr>
            <p:txBody>
              <a:bodyPr wrap="square" rtlCol="0">
                <a:spAutoFit/>
              </a:bodyPr>
              <a:lstStyle/>
              <a:p>
                <a:r>
                  <a:rPr lang="en-US" sz="1050" b="1" dirty="0" smtClean="0">
                    <a:solidFill>
                      <a:schemeClr val="bg2">
                        <a:lumMod val="75000"/>
                      </a:schemeClr>
                    </a:solidFill>
                    <a:latin typeface="Agilent TT Cond" pitchFamily="34" charset="0"/>
                  </a:rPr>
                  <a:t>ASIC</a:t>
                </a:r>
                <a:endParaRPr lang="en-US" sz="1050" b="1" dirty="0">
                  <a:solidFill>
                    <a:schemeClr val="bg2">
                      <a:lumMod val="75000"/>
                    </a:schemeClr>
                  </a:solidFill>
                  <a:latin typeface="Agilent TT Cond" pitchFamily="34" charset="0"/>
                </a:endParaRPr>
              </a:p>
            </p:txBody>
          </p:sp>
        </p:grpSp>
        <p:sp>
          <p:nvSpPr>
            <p:cNvPr id="90" name="TextBox 89"/>
            <p:cNvSpPr txBox="1"/>
            <p:nvPr/>
          </p:nvSpPr>
          <p:spPr>
            <a:xfrm>
              <a:off x="5560539" y="3850149"/>
              <a:ext cx="988541" cy="577081"/>
            </a:xfrm>
            <a:prstGeom prst="rect">
              <a:avLst/>
            </a:prstGeom>
            <a:noFill/>
          </p:spPr>
          <p:txBody>
            <a:bodyPr wrap="square" rtlCol="0">
              <a:spAutoFit/>
            </a:bodyPr>
            <a:lstStyle/>
            <a:p>
              <a:pPr algn="ctr"/>
              <a:r>
                <a:rPr lang="en-US" sz="1050" b="1" dirty="0" smtClean="0">
                  <a:latin typeface="Agilent TT Cond" pitchFamily="34" charset="0"/>
                </a:rPr>
                <a:t>IF Processing Simple Demodulation</a:t>
              </a:r>
            </a:p>
          </p:txBody>
        </p:sp>
        <p:grpSp>
          <p:nvGrpSpPr>
            <p:cNvPr id="19" name="Group 184"/>
            <p:cNvGrpSpPr/>
            <p:nvPr/>
          </p:nvGrpSpPr>
          <p:grpSpPr>
            <a:xfrm flipH="1">
              <a:off x="5677929" y="3123399"/>
              <a:ext cx="747585" cy="670613"/>
              <a:chOff x="4331042" y="5434112"/>
              <a:chExt cx="574589" cy="670613"/>
            </a:xfrm>
          </p:grpSpPr>
          <p:grpSp>
            <p:nvGrpSpPr>
              <p:cNvPr id="20" name="Group 72"/>
              <p:cNvGrpSpPr>
                <a:grpSpLocks/>
              </p:cNvGrpSpPr>
              <p:nvPr/>
            </p:nvGrpSpPr>
            <p:grpSpPr bwMode="auto">
              <a:xfrm>
                <a:off x="4590534" y="5434711"/>
                <a:ext cx="98854" cy="152684"/>
                <a:chOff x="2016" y="1393"/>
                <a:chExt cx="336" cy="336"/>
              </a:xfrm>
            </p:grpSpPr>
            <p:sp>
              <p:nvSpPr>
                <p:cNvPr id="181" name="Oval 73"/>
                <p:cNvSpPr>
                  <a:spLocks noChangeArrowheads="1"/>
                </p:cNvSpPr>
                <p:nvPr/>
              </p:nvSpPr>
              <p:spPr bwMode="auto">
                <a:xfrm>
                  <a:off x="2016" y="1393"/>
                  <a:ext cx="336" cy="336"/>
                </a:xfrm>
                <a:prstGeom prst="ellipse">
                  <a:avLst/>
                </a:prstGeom>
                <a:noFill/>
                <a:ln w="25400">
                  <a:solidFill>
                    <a:schemeClr val="tx1"/>
                  </a:solidFill>
                  <a:round/>
                  <a:headEnd/>
                  <a:tailEnd/>
                </a:ln>
              </p:spPr>
              <p:txBody>
                <a:bodyPr lIns="9144" tIns="9144" rIns="9144" bIns="9144">
                  <a:spAutoFit/>
                </a:bodyPr>
                <a:lstStyle/>
                <a:p>
                  <a:endParaRPr lang="en-US"/>
                </a:p>
              </p:txBody>
            </p:sp>
            <p:sp>
              <p:nvSpPr>
                <p:cNvPr id="182" name="Line 74"/>
                <p:cNvSpPr>
                  <a:spLocks noChangeShapeType="1"/>
                </p:cNvSpPr>
                <p:nvPr/>
              </p:nvSpPr>
              <p:spPr bwMode="auto">
                <a:xfrm>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sp>
              <p:nvSpPr>
                <p:cNvPr id="183" name="Line 75"/>
                <p:cNvSpPr>
                  <a:spLocks noChangeShapeType="1"/>
                </p:cNvSpPr>
                <p:nvPr/>
              </p:nvSpPr>
              <p:spPr bwMode="auto">
                <a:xfrm flipV="1">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grpSp>
          <p:grpSp>
            <p:nvGrpSpPr>
              <p:cNvPr id="21" name="Group 76"/>
              <p:cNvGrpSpPr>
                <a:grpSpLocks/>
              </p:cNvGrpSpPr>
              <p:nvPr/>
            </p:nvGrpSpPr>
            <p:grpSpPr bwMode="auto">
              <a:xfrm>
                <a:off x="4590534" y="5952041"/>
                <a:ext cx="98854" cy="152684"/>
                <a:chOff x="2016" y="1393"/>
                <a:chExt cx="336" cy="336"/>
              </a:xfrm>
            </p:grpSpPr>
            <p:sp>
              <p:nvSpPr>
                <p:cNvPr id="178" name="Oval 77"/>
                <p:cNvSpPr>
                  <a:spLocks noChangeArrowheads="1"/>
                </p:cNvSpPr>
                <p:nvPr/>
              </p:nvSpPr>
              <p:spPr bwMode="auto">
                <a:xfrm>
                  <a:off x="2016" y="1393"/>
                  <a:ext cx="336" cy="336"/>
                </a:xfrm>
                <a:prstGeom prst="ellipse">
                  <a:avLst/>
                </a:prstGeom>
                <a:noFill/>
                <a:ln w="25400">
                  <a:solidFill>
                    <a:schemeClr val="tx1"/>
                  </a:solidFill>
                  <a:round/>
                  <a:headEnd/>
                  <a:tailEnd/>
                </a:ln>
              </p:spPr>
              <p:txBody>
                <a:bodyPr lIns="9144" tIns="9144" rIns="9144" bIns="9144">
                  <a:spAutoFit/>
                </a:bodyPr>
                <a:lstStyle/>
                <a:p>
                  <a:endParaRPr lang="en-US"/>
                </a:p>
              </p:txBody>
            </p:sp>
            <p:sp>
              <p:nvSpPr>
                <p:cNvPr id="179" name="Line 78"/>
                <p:cNvSpPr>
                  <a:spLocks noChangeShapeType="1"/>
                </p:cNvSpPr>
                <p:nvPr/>
              </p:nvSpPr>
              <p:spPr bwMode="auto">
                <a:xfrm>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sp>
              <p:nvSpPr>
                <p:cNvPr id="180" name="Line 79"/>
                <p:cNvSpPr>
                  <a:spLocks noChangeShapeType="1"/>
                </p:cNvSpPr>
                <p:nvPr/>
              </p:nvSpPr>
              <p:spPr bwMode="auto">
                <a:xfrm flipV="1">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grpSp>
          <p:sp>
            <p:nvSpPr>
              <p:cNvPr id="139" name="AutoShape 80"/>
              <p:cNvSpPr>
                <a:spLocks noChangeArrowheads="1"/>
              </p:cNvSpPr>
              <p:nvPr/>
            </p:nvSpPr>
            <p:spPr bwMode="auto">
              <a:xfrm rot="5400000">
                <a:off x="4314796" y="5450358"/>
                <a:ext cx="143703" cy="111211"/>
              </a:xfrm>
              <a:prstGeom prst="triangle">
                <a:avLst>
                  <a:gd name="adj" fmla="val 50000"/>
                </a:avLst>
              </a:prstGeom>
              <a:noFill/>
              <a:ln w="25400">
                <a:solidFill>
                  <a:schemeClr val="tx1"/>
                </a:solidFill>
                <a:miter lim="800000"/>
                <a:headEnd/>
                <a:tailEnd/>
              </a:ln>
            </p:spPr>
            <p:txBody>
              <a:bodyPr wrap="none" lIns="0" tIns="0" rIns="0" bIns="0" anchor="ctr">
                <a:spAutoFit/>
              </a:bodyPr>
              <a:lstStyle/>
              <a:p>
                <a:endParaRPr lang="en-US"/>
              </a:p>
            </p:txBody>
          </p:sp>
          <p:sp>
            <p:nvSpPr>
              <p:cNvPr id="140" name="AutoShape 81"/>
              <p:cNvSpPr>
                <a:spLocks noChangeArrowheads="1"/>
              </p:cNvSpPr>
              <p:nvPr/>
            </p:nvSpPr>
            <p:spPr bwMode="auto">
              <a:xfrm rot="5400000">
                <a:off x="4314796" y="5955714"/>
                <a:ext cx="143703" cy="111211"/>
              </a:xfrm>
              <a:prstGeom prst="triangle">
                <a:avLst>
                  <a:gd name="adj" fmla="val 50000"/>
                </a:avLst>
              </a:prstGeom>
              <a:noFill/>
              <a:ln w="25400">
                <a:solidFill>
                  <a:schemeClr val="tx1"/>
                </a:solidFill>
                <a:miter lim="800000"/>
                <a:headEnd/>
                <a:tailEnd/>
              </a:ln>
            </p:spPr>
            <p:txBody>
              <a:bodyPr wrap="none" lIns="0" tIns="0" rIns="0" bIns="0" anchor="ctr">
                <a:spAutoFit/>
              </a:bodyPr>
              <a:lstStyle/>
              <a:p>
                <a:endParaRPr lang="en-US"/>
              </a:p>
            </p:txBody>
          </p:sp>
          <p:sp>
            <p:nvSpPr>
              <p:cNvPr id="144" name="Line 85"/>
              <p:cNvSpPr>
                <a:spLocks noChangeShapeType="1"/>
              </p:cNvSpPr>
              <p:nvPr/>
            </p:nvSpPr>
            <p:spPr bwMode="auto">
              <a:xfrm flipV="1">
                <a:off x="4442252" y="5502371"/>
                <a:ext cx="148281" cy="1198"/>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47" name="Line 88"/>
              <p:cNvSpPr>
                <a:spLocks noChangeShapeType="1"/>
              </p:cNvSpPr>
              <p:nvPr/>
            </p:nvSpPr>
            <p:spPr bwMode="auto">
              <a:xfrm>
                <a:off x="4442252" y="6013714"/>
                <a:ext cx="148281" cy="0"/>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48" name="Line 89"/>
              <p:cNvSpPr>
                <a:spLocks noChangeShapeType="1"/>
              </p:cNvSpPr>
              <p:nvPr/>
            </p:nvSpPr>
            <p:spPr bwMode="auto">
              <a:xfrm flipV="1">
                <a:off x="4646139" y="5577815"/>
                <a:ext cx="0" cy="114962"/>
              </a:xfrm>
              <a:prstGeom prst="line">
                <a:avLst/>
              </a:prstGeom>
              <a:noFill/>
              <a:ln w="25400">
                <a:solidFill>
                  <a:schemeClr val="tx1"/>
                </a:solidFill>
                <a:round/>
                <a:headEnd/>
                <a:tailEnd type="triangle" w="med" len="med"/>
              </a:ln>
            </p:spPr>
            <p:txBody>
              <a:bodyPr wrap="none" lIns="0" tIns="0" rIns="0" bIns="0">
                <a:spAutoFit/>
              </a:bodyPr>
              <a:lstStyle/>
              <a:p>
                <a:endParaRPr lang="en-US"/>
              </a:p>
            </p:txBody>
          </p:sp>
          <p:sp>
            <p:nvSpPr>
              <p:cNvPr id="149" name="Line 90"/>
              <p:cNvSpPr>
                <a:spLocks noChangeShapeType="1"/>
              </p:cNvSpPr>
              <p:nvPr/>
            </p:nvSpPr>
            <p:spPr bwMode="auto">
              <a:xfrm>
                <a:off x="4646139" y="5858036"/>
                <a:ext cx="0" cy="93407"/>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50" name="Oval 91"/>
              <p:cNvSpPr>
                <a:spLocks noChangeArrowheads="1"/>
              </p:cNvSpPr>
              <p:nvPr/>
            </p:nvSpPr>
            <p:spPr bwMode="auto">
              <a:xfrm>
                <a:off x="4850026" y="5721518"/>
                <a:ext cx="55605" cy="86222"/>
              </a:xfrm>
              <a:prstGeom prst="ellipse">
                <a:avLst/>
              </a:prstGeom>
              <a:noFill/>
              <a:ln w="25400">
                <a:solidFill>
                  <a:schemeClr val="tx1"/>
                </a:solidFill>
                <a:round/>
                <a:headEnd/>
                <a:tailEnd/>
              </a:ln>
            </p:spPr>
            <p:txBody>
              <a:bodyPr wrap="none" lIns="0" tIns="0" rIns="0" bIns="0" anchor="ctr">
                <a:spAutoFit/>
              </a:bodyPr>
              <a:lstStyle/>
              <a:p>
                <a:endParaRPr lang="en-US"/>
              </a:p>
            </p:txBody>
          </p:sp>
          <p:sp>
            <p:nvSpPr>
              <p:cNvPr id="151" name="Text Box 92"/>
              <p:cNvSpPr txBox="1">
                <a:spLocks noChangeArrowheads="1"/>
              </p:cNvSpPr>
              <p:nvPr/>
            </p:nvSpPr>
            <p:spPr bwMode="auto">
              <a:xfrm>
                <a:off x="4868561" y="5721518"/>
                <a:ext cx="29348" cy="80234"/>
              </a:xfrm>
              <a:prstGeom prst="rect">
                <a:avLst/>
              </a:prstGeom>
              <a:noFill/>
              <a:ln w="25400">
                <a:noFill/>
                <a:miter lim="800000"/>
                <a:headEnd/>
                <a:tailEnd/>
              </a:ln>
            </p:spPr>
            <p:txBody>
              <a:bodyPr wrap="none" lIns="0" tIns="0" rIns="0" bIns="0">
                <a:spAutoFit/>
              </a:bodyPr>
              <a:lstStyle/>
              <a:p>
                <a:pPr eaLnBrk="0" hangingPunct="0"/>
                <a:r>
                  <a:rPr lang="en-US" sz="1400" b="1">
                    <a:latin typeface="Agilent TT Cond" pitchFamily="34" charset="0"/>
                  </a:rPr>
                  <a:t>+</a:t>
                </a:r>
              </a:p>
            </p:txBody>
          </p:sp>
          <p:sp>
            <p:nvSpPr>
              <p:cNvPr id="155" name="Line 96"/>
              <p:cNvSpPr>
                <a:spLocks noChangeShapeType="1"/>
              </p:cNvSpPr>
              <p:nvPr/>
            </p:nvSpPr>
            <p:spPr bwMode="auto">
              <a:xfrm flipV="1">
                <a:off x="4683209" y="6019702"/>
                <a:ext cx="203887" cy="0"/>
              </a:xfrm>
              <a:prstGeom prst="line">
                <a:avLst/>
              </a:prstGeom>
              <a:noFill/>
              <a:ln w="25400">
                <a:solidFill>
                  <a:schemeClr val="tx1"/>
                </a:solidFill>
                <a:round/>
                <a:headEnd/>
                <a:tailEnd/>
              </a:ln>
            </p:spPr>
            <p:txBody>
              <a:bodyPr lIns="0" tIns="0" rIns="0" bIns="0">
                <a:spAutoFit/>
              </a:bodyPr>
              <a:lstStyle/>
              <a:p>
                <a:endParaRPr lang="en-US"/>
              </a:p>
            </p:txBody>
          </p:sp>
          <p:sp>
            <p:nvSpPr>
              <p:cNvPr id="156" name="Line 97"/>
              <p:cNvSpPr>
                <a:spLocks noChangeShapeType="1"/>
              </p:cNvSpPr>
              <p:nvPr/>
            </p:nvSpPr>
            <p:spPr bwMode="auto">
              <a:xfrm>
                <a:off x="4683209" y="5502371"/>
                <a:ext cx="203887" cy="0"/>
              </a:xfrm>
              <a:prstGeom prst="line">
                <a:avLst/>
              </a:prstGeom>
              <a:noFill/>
              <a:ln w="25400">
                <a:solidFill>
                  <a:schemeClr val="tx1"/>
                </a:solidFill>
                <a:round/>
                <a:headEnd/>
                <a:tailEnd/>
              </a:ln>
            </p:spPr>
            <p:txBody>
              <a:bodyPr lIns="0" tIns="0" rIns="0" bIns="0">
                <a:spAutoFit/>
              </a:bodyPr>
              <a:lstStyle/>
              <a:p>
                <a:endParaRPr lang="en-US"/>
              </a:p>
            </p:txBody>
          </p:sp>
          <p:sp>
            <p:nvSpPr>
              <p:cNvPr id="157" name="Line 98"/>
              <p:cNvSpPr>
                <a:spLocks noChangeShapeType="1"/>
              </p:cNvSpPr>
              <p:nvPr/>
            </p:nvSpPr>
            <p:spPr bwMode="auto">
              <a:xfrm>
                <a:off x="4887096" y="5502371"/>
                <a:ext cx="0" cy="219147"/>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58" name="Line 99"/>
              <p:cNvSpPr>
                <a:spLocks noChangeShapeType="1"/>
              </p:cNvSpPr>
              <p:nvPr/>
            </p:nvSpPr>
            <p:spPr bwMode="auto">
              <a:xfrm flipV="1">
                <a:off x="4887096" y="5807740"/>
                <a:ext cx="0" cy="211962"/>
              </a:xfrm>
              <a:prstGeom prst="line">
                <a:avLst/>
              </a:prstGeom>
              <a:noFill/>
              <a:ln w="25400">
                <a:solidFill>
                  <a:schemeClr val="tx1"/>
                </a:solidFill>
                <a:round/>
                <a:headEnd/>
                <a:tailEnd type="triangle" w="med" len="med"/>
              </a:ln>
            </p:spPr>
            <p:txBody>
              <a:bodyPr lIns="0" tIns="0" rIns="0" bIns="0">
                <a:spAutoFit/>
              </a:bodyPr>
              <a:lstStyle/>
              <a:p>
                <a:endParaRPr lang="en-US"/>
              </a:p>
            </p:txBody>
          </p:sp>
          <p:grpSp>
            <p:nvGrpSpPr>
              <p:cNvPr id="28" name="Group 116"/>
              <p:cNvGrpSpPr>
                <a:grpSpLocks/>
              </p:cNvGrpSpPr>
              <p:nvPr/>
            </p:nvGrpSpPr>
            <p:grpSpPr bwMode="auto">
              <a:xfrm>
                <a:off x="4590534" y="5690382"/>
                <a:ext cx="102715" cy="158672"/>
                <a:chOff x="2256" y="2252"/>
                <a:chExt cx="336" cy="335"/>
              </a:xfrm>
            </p:grpSpPr>
            <p:sp>
              <p:nvSpPr>
                <p:cNvPr id="176" name="Freeform 117"/>
                <p:cNvSpPr>
                  <a:spLocks/>
                </p:cNvSpPr>
                <p:nvPr/>
              </p:nvSpPr>
              <p:spPr bwMode="auto">
                <a:xfrm>
                  <a:off x="2304" y="2350"/>
                  <a:ext cx="240" cy="144"/>
                </a:xfrm>
                <a:custGeom>
                  <a:avLst/>
                  <a:gdLst>
                    <a:gd name="T0" fmla="*/ 0 w 528"/>
                    <a:gd name="T1" fmla="*/ 104 h 248"/>
                    <a:gd name="T2" fmla="*/ 144 w 528"/>
                    <a:gd name="T3" fmla="*/ 248 h 248"/>
                    <a:gd name="T4" fmla="*/ 288 w 528"/>
                    <a:gd name="T5" fmla="*/ 104 h 248"/>
                    <a:gd name="T6" fmla="*/ 384 w 528"/>
                    <a:gd name="T7" fmla="*/ 8 h 248"/>
                    <a:gd name="T8" fmla="*/ 528 w 528"/>
                    <a:gd name="T9" fmla="*/ 152 h 248"/>
                    <a:gd name="T10" fmla="*/ 0 60000 65536"/>
                    <a:gd name="T11" fmla="*/ 0 60000 65536"/>
                    <a:gd name="T12" fmla="*/ 0 60000 65536"/>
                    <a:gd name="T13" fmla="*/ 0 60000 65536"/>
                    <a:gd name="T14" fmla="*/ 0 60000 65536"/>
                    <a:gd name="T15" fmla="*/ 0 w 528"/>
                    <a:gd name="T16" fmla="*/ 0 h 248"/>
                    <a:gd name="T17" fmla="*/ 528 w 528"/>
                    <a:gd name="T18" fmla="*/ 248 h 248"/>
                  </a:gdLst>
                  <a:ahLst/>
                  <a:cxnLst>
                    <a:cxn ang="T10">
                      <a:pos x="T0" y="T1"/>
                    </a:cxn>
                    <a:cxn ang="T11">
                      <a:pos x="T2" y="T3"/>
                    </a:cxn>
                    <a:cxn ang="T12">
                      <a:pos x="T4" y="T5"/>
                    </a:cxn>
                    <a:cxn ang="T13">
                      <a:pos x="T6" y="T7"/>
                    </a:cxn>
                    <a:cxn ang="T14">
                      <a:pos x="T8" y="T9"/>
                    </a:cxn>
                  </a:cxnLst>
                  <a:rect l="T15" t="T16" r="T17" b="T18"/>
                  <a:pathLst>
                    <a:path w="528" h="248">
                      <a:moveTo>
                        <a:pt x="0" y="104"/>
                      </a:moveTo>
                      <a:cubicBezTo>
                        <a:pt x="48" y="176"/>
                        <a:pt x="96" y="248"/>
                        <a:pt x="144" y="248"/>
                      </a:cubicBezTo>
                      <a:cubicBezTo>
                        <a:pt x="192" y="248"/>
                        <a:pt x="248" y="144"/>
                        <a:pt x="288" y="104"/>
                      </a:cubicBezTo>
                      <a:cubicBezTo>
                        <a:pt x="328" y="64"/>
                        <a:pt x="344" y="0"/>
                        <a:pt x="384" y="8"/>
                      </a:cubicBezTo>
                      <a:cubicBezTo>
                        <a:pt x="424" y="16"/>
                        <a:pt x="504" y="128"/>
                        <a:pt x="528" y="152"/>
                      </a:cubicBezTo>
                    </a:path>
                  </a:pathLst>
                </a:custGeom>
                <a:noFill/>
                <a:ln w="25400">
                  <a:solidFill>
                    <a:schemeClr val="tx1"/>
                  </a:solidFill>
                  <a:round/>
                  <a:headEnd/>
                  <a:tailEnd/>
                </a:ln>
              </p:spPr>
              <p:txBody>
                <a:bodyPr lIns="9144" tIns="9144" rIns="9144" bIns="9144">
                  <a:spAutoFit/>
                </a:bodyPr>
                <a:lstStyle/>
                <a:p>
                  <a:endParaRPr lang="en-US"/>
                </a:p>
              </p:txBody>
            </p:sp>
            <p:sp>
              <p:nvSpPr>
                <p:cNvPr id="177" name="Oval 118"/>
                <p:cNvSpPr>
                  <a:spLocks noChangeArrowheads="1"/>
                </p:cNvSpPr>
                <p:nvPr/>
              </p:nvSpPr>
              <p:spPr bwMode="auto">
                <a:xfrm>
                  <a:off x="2256" y="2252"/>
                  <a:ext cx="336" cy="335"/>
                </a:xfrm>
                <a:prstGeom prst="ellipse">
                  <a:avLst/>
                </a:prstGeom>
                <a:noFill/>
                <a:ln w="25400">
                  <a:solidFill>
                    <a:schemeClr val="tx1"/>
                  </a:solidFill>
                  <a:round/>
                  <a:headEnd/>
                  <a:tailEnd/>
                </a:ln>
              </p:spPr>
              <p:txBody>
                <a:bodyPr lIns="9144" tIns="9144" rIns="9144" bIns="9144">
                  <a:spAutoFit/>
                </a:bodyPr>
                <a:lstStyle/>
                <a:p>
                  <a:endParaRPr lang="en-US"/>
                </a:p>
              </p:txBody>
            </p:sp>
          </p:grpSp>
        </p:grpSp>
      </p:grpSp>
      <p:sp>
        <p:nvSpPr>
          <p:cNvPr id="187" name="Title 5"/>
          <p:cNvSpPr txBox="1">
            <a:spLocks/>
          </p:cNvSpPr>
          <p:nvPr/>
        </p:nvSpPr>
        <p:spPr bwMode="auto">
          <a:xfrm>
            <a:off x="269236" y="232012"/>
            <a:ext cx="7450137"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2800" b="1" i="0" u="none" strike="noStrike" kern="0" cap="none" spc="0" normalizeH="0" baseline="0" noProof="0" dirty="0" smtClean="0">
                <a:ln>
                  <a:noFill/>
                </a:ln>
                <a:solidFill>
                  <a:srgbClr val="003972"/>
                </a:solidFill>
                <a:effectLst/>
                <a:uLnTx/>
                <a:uFillTx/>
                <a:latin typeface="+mj-lt"/>
                <a:ea typeface="+mj-ea"/>
                <a:cs typeface="+mj-cs"/>
              </a:rPr>
              <a:t>Digital</a:t>
            </a:r>
            <a:r>
              <a:rPr kumimoji="0" lang="en-US" sz="2800" b="1" i="0" u="none" strike="noStrike" kern="0" cap="none" spc="0" normalizeH="0" noProof="0" dirty="0" smtClean="0">
                <a:ln>
                  <a:noFill/>
                </a:ln>
                <a:solidFill>
                  <a:srgbClr val="003972"/>
                </a:solidFill>
                <a:effectLst/>
                <a:uLnTx/>
                <a:uFillTx/>
                <a:latin typeface="+mj-lt"/>
                <a:ea typeface="+mj-ea"/>
                <a:cs typeface="+mj-cs"/>
              </a:rPr>
              <a:t> </a:t>
            </a:r>
            <a:r>
              <a:rPr kumimoji="0" lang="en-US" sz="2800" b="1" i="0" u="none" strike="noStrike" kern="0" cap="none" spc="0" normalizeH="0" baseline="0" noProof="0" dirty="0" smtClean="0">
                <a:ln>
                  <a:noFill/>
                </a:ln>
                <a:solidFill>
                  <a:srgbClr val="003972"/>
                </a:solidFill>
                <a:effectLst/>
                <a:uLnTx/>
                <a:uFillTx/>
                <a:latin typeface="+mj-lt"/>
                <a:ea typeface="+mj-ea"/>
                <a:cs typeface="+mj-cs"/>
              </a:rPr>
              <a:t>System </a:t>
            </a:r>
            <a:r>
              <a:rPr lang="en-US" sz="2800" b="1" kern="0" dirty="0" smtClean="0">
                <a:solidFill>
                  <a:srgbClr val="003972"/>
                </a:solidFill>
                <a:latin typeface="+mj-lt"/>
                <a:ea typeface="+mj-ea"/>
                <a:cs typeface="+mj-cs"/>
              </a:rPr>
              <a:t>L</a:t>
            </a:r>
            <a:r>
              <a:rPr kumimoji="0" lang="en-US" sz="2800" b="1" i="0" u="none" strike="noStrike" kern="0" cap="none" spc="0" normalizeH="0" baseline="0" noProof="0" dirty="0" err="1" smtClean="0">
                <a:ln>
                  <a:noFill/>
                </a:ln>
                <a:solidFill>
                  <a:srgbClr val="003972"/>
                </a:solidFill>
                <a:effectLst/>
                <a:uLnTx/>
                <a:uFillTx/>
                <a:latin typeface="+mj-lt"/>
                <a:ea typeface="+mj-ea"/>
                <a:cs typeface="+mj-cs"/>
              </a:rPr>
              <a:t>evel</a:t>
            </a:r>
            <a:r>
              <a:rPr kumimoji="0" lang="en-US" sz="2800" b="1" i="0" u="none" strike="noStrike" kern="0" cap="none" spc="0" normalizeH="0" baseline="0" noProof="0" dirty="0" smtClean="0">
                <a:ln>
                  <a:noFill/>
                </a:ln>
                <a:solidFill>
                  <a:srgbClr val="003972"/>
                </a:solidFill>
                <a:effectLst/>
                <a:uLnTx/>
                <a:uFillTx/>
                <a:latin typeface="+mj-lt"/>
                <a:ea typeface="+mj-ea"/>
                <a:cs typeface="+mj-cs"/>
              </a:rPr>
              <a:t> Insight</a:t>
            </a:r>
            <a:r>
              <a:rPr kumimoji="0" lang="en-US" sz="2800" b="1" i="0" u="none" strike="noStrike" kern="0" cap="none" spc="0" normalizeH="0" noProof="0" dirty="0" smtClean="0">
                <a:ln>
                  <a:noFill/>
                </a:ln>
                <a:solidFill>
                  <a:srgbClr val="003972"/>
                </a:solidFill>
                <a:effectLst/>
                <a:uLnTx/>
                <a:uFillTx/>
                <a:latin typeface="+mj-lt"/>
                <a:ea typeface="+mj-ea"/>
                <a:cs typeface="+mj-cs"/>
              </a:rPr>
              <a:t> in SDR system</a:t>
            </a:r>
            <a:endParaRPr kumimoji="0" lang="en-US" sz="2800" b="1" i="0" u="none" strike="noStrike" kern="0" cap="none" spc="0" normalizeH="0" baseline="0" noProof="0" dirty="0">
              <a:ln>
                <a:noFill/>
              </a:ln>
              <a:solidFill>
                <a:srgbClr val="003972"/>
              </a:solidFill>
              <a:effectLst/>
              <a:uLnTx/>
              <a:uFillTx/>
              <a:latin typeface="+mj-lt"/>
              <a:ea typeface="+mj-ea"/>
              <a:cs typeface="+mj-cs"/>
            </a:endParaRPr>
          </a:p>
        </p:txBody>
      </p:sp>
      <p:sp>
        <p:nvSpPr>
          <p:cNvPr id="189" name="Rectangle 188"/>
          <p:cNvSpPr/>
          <p:nvPr/>
        </p:nvSpPr>
        <p:spPr bwMode="auto">
          <a:xfrm>
            <a:off x="1422007" y="3858891"/>
            <a:ext cx="1077986" cy="366038"/>
          </a:xfrm>
          <a:prstGeom prst="rect">
            <a:avLst/>
          </a:prstGeom>
          <a:solidFill>
            <a:srgbClr val="244C6A">
              <a:alpha val="65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h="50800" prst="softRound"/>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9" name="Group 113"/>
          <p:cNvGrpSpPr/>
          <p:nvPr/>
        </p:nvGrpSpPr>
        <p:grpSpPr>
          <a:xfrm>
            <a:off x="6428585" y="2206952"/>
            <a:ext cx="837838" cy="1223935"/>
            <a:chOff x="6470789" y="2849040"/>
            <a:chExt cx="837838" cy="1223935"/>
          </a:xfrm>
        </p:grpSpPr>
        <p:pic>
          <p:nvPicPr>
            <p:cNvPr id="3077" name="Picture 5"/>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6713700" y="3624337"/>
              <a:ext cx="424765" cy="448638"/>
            </a:xfrm>
            <a:prstGeom prst="rect">
              <a:avLst/>
            </a:prstGeom>
            <a:noFill/>
            <a:ln w="9525">
              <a:noFill/>
              <a:miter lim="800000"/>
              <a:headEnd/>
              <a:tailEnd/>
            </a:ln>
            <a:effectLst/>
            <a:scene3d>
              <a:camera prst="orthographicFront"/>
              <a:lightRig rig="threePt" dir="t"/>
            </a:scene3d>
            <a:sp3d>
              <a:bevelT/>
            </a:sp3d>
          </p:spPr>
        </p:pic>
        <p:cxnSp>
          <p:nvCxnSpPr>
            <p:cNvPr id="108" name="Straight Arrow Connector 107"/>
            <p:cNvCxnSpPr/>
            <p:nvPr/>
          </p:nvCxnSpPr>
          <p:spPr bwMode="auto">
            <a:xfrm rot="10800000" flipV="1">
              <a:off x="7114903" y="3069005"/>
              <a:ext cx="182810" cy="304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09" name="Straight Arrow Connector 108"/>
            <p:cNvCxnSpPr/>
            <p:nvPr/>
          </p:nvCxnSpPr>
          <p:spPr bwMode="auto">
            <a:xfrm rot="10800000" flipV="1">
              <a:off x="7125817" y="3852229"/>
              <a:ext cx="182810" cy="3047"/>
            </a:xfrm>
            <a:prstGeom prst="straightConnector1">
              <a:avLst/>
            </a:prstGeom>
            <a:solidFill>
              <a:schemeClr val="accent1"/>
            </a:solidFill>
            <a:ln w="12700" cap="flat" cmpd="sng" algn="ctr">
              <a:solidFill>
                <a:schemeClr val="tx1"/>
              </a:solidFill>
              <a:prstDash val="solid"/>
              <a:round/>
              <a:headEnd type="triangle" w="med" len="med"/>
              <a:tailEnd type="none"/>
            </a:ln>
            <a:effectLst/>
          </p:spPr>
        </p:cxnSp>
        <p:cxnSp>
          <p:nvCxnSpPr>
            <p:cNvPr id="115" name="Straight Arrow Connector 114"/>
            <p:cNvCxnSpPr/>
            <p:nvPr/>
          </p:nvCxnSpPr>
          <p:spPr bwMode="auto">
            <a:xfrm rot="10800000">
              <a:off x="6470789" y="3069304"/>
              <a:ext cx="205227" cy="120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16" name="Straight Arrow Connector 115"/>
            <p:cNvCxnSpPr/>
            <p:nvPr/>
          </p:nvCxnSpPr>
          <p:spPr bwMode="auto">
            <a:xfrm rot="10800000">
              <a:off x="6492802" y="3855277"/>
              <a:ext cx="205227" cy="1203"/>
            </a:xfrm>
            <a:prstGeom prst="straightConnector1">
              <a:avLst/>
            </a:prstGeom>
            <a:solidFill>
              <a:schemeClr val="accent1"/>
            </a:solidFill>
            <a:ln w="12700" cap="flat" cmpd="sng" algn="ctr">
              <a:solidFill>
                <a:schemeClr val="tx1"/>
              </a:solidFill>
              <a:prstDash val="solid"/>
              <a:round/>
              <a:headEnd type="triangle" w="med" len="med"/>
              <a:tailEnd type="none"/>
            </a:ln>
            <a:effectLst/>
          </p:spPr>
        </p:cxnSp>
        <p:pic>
          <p:nvPicPr>
            <p:cNvPr id="104"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6652591" y="2849040"/>
              <a:ext cx="457254" cy="444834"/>
            </a:xfrm>
            <a:prstGeom prst="rect">
              <a:avLst/>
            </a:prstGeom>
            <a:noFill/>
            <a:ln w="9525">
              <a:noFill/>
              <a:miter lim="800000"/>
              <a:headEnd/>
              <a:tailEnd/>
            </a:ln>
            <a:effectLst/>
            <a:scene3d>
              <a:camera prst="orthographicFront"/>
              <a:lightRig rig="threePt" dir="t"/>
            </a:scene3d>
            <a:sp3d>
              <a:bevelT/>
            </a:sp3d>
          </p:spPr>
        </p:pic>
      </p:grpSp>
      <p:sp>
        <p:nvSpPr>
          <p:cNvPr id="103" name="TextBox 102"/>
          <p:cNvSpPr txBox="1"/>
          <p:nvPr/>
        </p:nvSpPr>
        <p:spPr>
          <a:xfrm>
            <a:off x="2659544" y="875612"/>
            <a:ext cx="2500421" cy="340519"/>
          </a:xfrm>
          <a:prstGeom prst="roundRect">
            <a:avLst/>
          </a:prstGeom>
          <a:solidFill>
            <a:srgbClr val="D5EFFF"/>
          </a:solidFill>
          <a:ln>
            <a:solidFill>
              <a:schemeClr val="tx1"/>
            </a:solidFill>
          </a:ln>
        </p:spPr>
        <p:txBody>
          <a:bodyPr wrap="square" rtlCol="0">
            <a:spAutoFit/>
          </a:bodyPr>
          <a:lstStyle/>
          <a:p>
            <a:pPr algn="ctr"/>
            <a:r>
              <a:rPr lang="en-US" sz="1400" dirty="0" smtClean="0">
                <a:latin typeface="Agilent TT Cond" pitchFamily="34" charset="0"/>
              </a:rPr>
              <a:t>Digital Domain</a:t>
            </a:r>
          </a:p>
        </p:txBody>
      </p:sp>
      <p:sp>
        <p:nvSpPr>
          <p:cNvPr id="128" name="Rounded Rectangle 127"/>
          <p:cNvSpPr/>
          <p:nvPr/>
        </p:nvSpPr>
        <p:spPr bwMode="auto">
          <a:xfrm>
            <a:off x="5887119" y="1143838"/>
            <a:ext cx="1441730" cy="3644348"/>
          </a:xfrm>
          <a:prstGeom prst="roundRect">
            <a:avLst/>
          </a:prstGeom>
          <a:solidFill>
            <a:srgbClr val="FF9933">
              <a:alpha val="14902"/>
            </a:srgbClr>
          </a:solidFill>
          <a:ln w="12700" cap="flat" cmpd="sng" algn="ctr">
            <a:solidFill>
              <a:srgbClr val="FF993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2" name="TextBox 101"/>
          <p:cNvSpPr txBox="1"/>
          <p:nvPr/>
        </p:nvSpPr>
        <p:spPr>
          <a:xfrm>
            <a:off x="6000787" y="1348902"/>
            <a:ext cx="993913" cy="578882"/>
          </a:xfrm>
          <a:prstGeom prst="roundRect">
            <a:avLst/>
          </a:prstGeom>
          <a:solidFill>
            <a:srgbClr val="D5EFFF"/>
          </a:solidFill>
          <a:ln>
            <a:solidFill>
              <a:schemeClr val="tx1"/>
            </a:solidFill>
          </a:ln>
        </p:spPr>
        <p:txBody>
          <a:bodyPr wrap="square" rtlCol="0">
            <a:spAutoFit/>
          </a:bodyPr>
          <a:lstStyle/>
          <a:p>
            <a:pPr algn="ctr"/>
            <a:r>
              <a:rPr lang="en-US" sz="1400" dirty="0" smtClean="0">
                <a:latin typeface="Agilent TT Cond" pitchFamily="34" charset="0"/>
              </a:rPr>
              <a:t>IF : Digital or Analog</a:t>
            </a:r>
          </a:p>
        </p:txBody>
      </p:sp>
      <p:sp>
        <p:nvSpPr>
          <p:cNvPr id="129" name="Rounded Rectangle 128"/>
          <p:cNvSpPr/>
          <p:nvPr/>
        </p:nvSpPr>
        <p:spPr bwMode="auto">
          <a:xfrm>
            <a:off x="7410734" y="1121035"/>
            <a:ext cx="1357687" cy="3657600"/>
          </a:xfrm>
          <a:prstGeom prst="roundRect">
            <a:avLst/>
          </a:prstGeom>
          <a:solidFill>
            <a:srgbClr val="993366">
              <a:alpha val="14902"/>
            </a:srgbClr>
          </a:solidFill>
          <a:ln w="12700" cap="flat" cmpd="sng" algn="ctr">
            <a:solidFill>
              <a:srgbClr val="99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2" name="TextBox 91"/>
          <p:cNvSpPr txBox="1"/>
          <p:nvPr/>
        </p:nvSpPr>
        <p:spPr>
          <a:xfrm>
            <a:off x="7711840" y="1313131"/>
            <a:ext cx="435997" cy="340519"/>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RF</a:t>
            </a:r>
          </a:p>
        </p:txBody>
      </p:sp>
      <p:sp>
        <p:nvSpPr>
          <p:cNvPr id="113" name="Freeform 112"/>
          <p:cNvSpPr/>
          <p:nvPr/>
        </p:nvSpPr>
        <p:spPr bwMode="auto">
          <a:xfrm>
            <a:off x="5972834" y="907575"/>
            <a:ext cx="1100137" cy="757238"/>
          </a:xfrm>
          <a:custGeom>
            <a:avLst/>
            <a:gdLst>
              <a:gd name="connsiteX0" fmla="*/ 0 w 1357312"/>
              <a:gd name="connsiteY0" fmla="*/ 923926 h 923926"/>
              <a:gd name="connsiteX1" fmla="*/ 685800 w 1357312"/>
              <a:gd name="connsiteY1" fmla="*/ 23813 h 923926"/>
              <a:gd name="connsiteX2" fmla="*/ 1257300 w 1357312"/>
              <a:gd name="connsiteY2" fmla="*/ 781051 h 923926"/>
              <a:gd name="connsiteX3" fmla="*/ 1285875 w 1357312"/>
              <a:gd name="connsiteY3" fmla="*/ 866776 h 923926"/>
            </a:gdLst>
            <a:ahLst/>
            <a:cxnLst>
              <a:cxn ang="0">
                <a:pos x="connsiteX0" y="connsiteY0"/>
              </a:cxn>
              <a:cxn ang="0">
                <a:pos x="connsiteX1" y="connsiteY1"/>
              </a:cxn>
              <a:cxn ang="0">
                <a:pos x="connsiteX2" y="connsiteY2"/>
              </a:cxn>
              <a:cxn ang="0">
                <a:pos x="connsiteX3" y="connsiteY3"/>
              </a:cxn>
            </a:cxnLst>
            <a:rect l="l" t="t" r="r" b="b"/>
            <a:pathLst>
              <a:path w="1357312" h="923926">
                <a:moveTo>
                  <a:pt x="0" y="923926"/>
                </a:moveTo>
                <a:cubicBezTo>
                  <a:pt x="238125" y="485776"/>
                  <a:pt x="476250" y="47626"/>
                  <a:pt x="685800" y="23813"/>
                </a:cubicBezTo>
                <a:cubicBezTo>
                  <a:pt x="895350" y="0"/>
                  <a:pt x="1157288" y="640557"/>
                  <a:pt x="1257300" y="781051"/>
                </a:cubicBezTo>
                <a:cubicBezTo>
                  <a:pt x="1357312" y="921545"/>
                  <a:pt x="1321593" y="894160"/>
                  <a:pt x="1285875" y="866776"/>
                </a:cubicBezTo>
              </a:path>
            </a:pathLst>
          </a:custGeom>
          <a:noFill/>
          <a:ln w="22225" cap="flat" cmpd="sng" algn="ctr">
            <a:solidFill>
              <a:schemeClr val="tx1"/>
            </a:solidFill>
            <a:prstDash val="dash"/>
            <a:round/>
            <a:headEnd type="triangle" w="lg" len="lg"/>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0" name="Left-Right Arrow 109"/>
          <p:cNvSpPr/>
          <p:nvPr/>
        </p:nvSpPr>
        <p:spPr bwMode="auto">
          <a:xfrm>
            <a:off x="3539743" y="3694997"/>
            <a:ext cx="1890584" cy="771630"/>
          </a:xfrm>
          <a:prstGeom prst="leftRightArrow">
            <a:avLst/>
          </a:prstGeom>
          <a:solidFill>
            <a:srgbClr val="FFFF00">
              <a:alpha val="25000"/>
            </a:srgb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1" name="TextBox 110"/>
          <p:cNvSpPr txBox="1"/>
          <p:nvPr/>
        </p:nvSpPr>
        <p:spPr>
          <a:xfrm>
            <a:off x="3496005" y="3939335"/>
            <a:ext cx="1989440" cy="276999"/>
          </a:xfrm>
          <a:prstGeom prst="rect">
            <a:avLst/>
          </a:prstGeom>
          <a:noFill/>
        </p:spPr>
        <p:txBody>
          <a:bodyPr wrap="square" rtlCol="0">
            <a:spAutoFit/>
          </a:bodyPr>
          <a:lstStyle/>
          <a:p>
            <a:pPr algn="ctr"/>
            <a:r>
              <a:rPr lang="en-US" sz="1200" b="1" dirty="0" smtClean="0">
                <a:latin typeface="Agilent TT Cond" pitchFamily="34" charset="0"/>
              </a:rPr>
              <a:t>Digital Control Path </a:t>
            </a:r>
            <a:endParaRPr lang="en-US" sz="1000" b="1" dirty="0">
              <a:latin typeface="Agilent TT Cond" pitchFamily="34" charset="0"/>
            </a:endParaRPr>
          </a:p>
        </p:txBody>
      </p:sp>
      <p:sp>
        <p:nvSpPr>
          <p:cNvPr id="121" name="Freeform 120"/>
          <p:cNvSpPr/>
          <p:nvPr/>
        </p:nvSpPr>
        <p:spPr bwMode="auto">
          <a:xfrm>
            <a:off x="5529928" y="3429854"/>
            <a:ext cx="2071702" cy="642942"/>
          </a:xfrm>
          <a:custGeom>
            <a:avLst/>
            <a:gdLst>
              <a:gd name="connsiteX0" fmla="*/ 0 w 1322363"/>
              <a:gd name="connsiteY0" fmla="*/ 618978 h 618978"/>
              <a:gd name="connsiteX1" fmla="*/ 1322363 w 1322363"/>
              <a:gd name="connsiteY1" fmla="*/ 618978 h 618978"/>
              <a:gd name="connsiteX2" fmla="*/ 1322363 w 1322363"/>
              <a:gd name="connsiteY2" fmla="*/ 0 h 618978"/>
            </a:gdLst>
            <a:ahLst/>
            <a:cxnLst>
              <a:cxn ang="0">
                <a:pos x="connsiteX0" y="connsiteY0"/>
              </a:cxn>
              <a:cxn ang="0">
                <a:pos x="connsiteX1" y="connsiteY1"/>
              </a:cxn>
              <a:cxn ang="0">
                <a:pos x="connsiteX2" y="connsiteY2"/>
              </a:cxn>
            </a:cxnLst>
            <a:rect l="l" t="t" r="r" b="b"/>
            <a:pathLst>
              <a:path w="1322363" h="618978">
                <a:moveTo>
                  <a:pt x="0" y="618978"/>
                </a:moveTo>
                <a:lnTo>
                  <a:pt x="1322363" y="618978"/>
                </a:lnTo>
                <a:lnTo>
                  <a:pt x="1322363" y="0"/>
                </a:lnTo>
              </a:path>
            </a:pathLst>
          </a:cu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3" name="Freeform 122"/>
          <p:cNvSpPr/>
          <p:nvPr/>
        </p:nvSpPr>
        <p:spPr bwMode="auto">
          <a:xfrm>
            <a:off x="5529928" y="3358416"/>
            <a:ext cx="2500330" cy="785818"/>
          </a:xfrm>
          <a:custGeom>
            <a:avLst/>
            <a:gdLst>
              <a:gd name="connsiteX0" fmla="*/ 0 w 1322363"/>
              <a:gd name="connsiteY0" fmla="*/ 618978 h 618978"/>
              <a:gd name="connsiteX1" fmla="*/ 1322363 w 1322363"/>
              <a:gd name="connsiteY1" fmla="*/ 618978 h 618978"/>
              <a:gd name="connsiteX2" fmla="*/ 1322363 w 1322363"/>
              <a:gd name="connsiteY2" fmla="*/ 0 h 618978"/>
            </a:gdLst>
            <a:ahLst/>
            <a:cxnLst>
              <a:cxn ang="0">
                <a:pos x="connsiteX0" y="connsiteY0"/>
              </a:cxn>
              <a:cxn ang="0">
                <a:pos x="connsiteX1" y="connsiteY1"/>
              </a:cxn>
              <a:cxn ang="0">
                <a:pos x="connsiteX2" y="connsiteY2"/>
              </a:cxn>
            </a:cxnLst>
            <a:rect l="l" t="t" r="r" b="b"/>
            <a:pathLst>
              <a:path w="1322363" h="618978">
                <a:moveTo>
                  <a:pt x="0" y="618978"/>
                </a:moveTo>
                <a:lnTo>
                  <a:pt x="1322363" y="618978"/>
                </a:lnTo>
                <a:lnTo>
                  <a:pt x="1322363" y="0"/>
                </a:lnTo>
              </a:path>
            </a:pathLst>
          </a:cu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5" name="Freeform 124"/>
          <p:cNvSpPr/>
          <p:nvPr/>
        </p:nvSpPr>
        <p:spPr bwMode="auto">
          <a:xfrm>
            <a:off x="5530864" y="3436248"/>
            <a:ext cx="1293348" cy="565110"/>
          </a:xfrm>
          <a:custGeom>
            <a:avLst/>
            <a:gdLst>
              <a:gd name="connsiteX0" fmla="*/ 0 w 1322363"/>
              <a:gd name="connsiteY0" fmla="*/ 618978 h 618978"/>
              <a:gd name="connsiteX1" fmla="*/ 1322363 w 1322363"/>
              <a:gd name="connsiteY1" fmla="*/ 618978 h 618978"/>
              <a:gd name="connsiteX2" fmla="*/ 1322363 w 1322363"/>
              <a:gd name="connsiteY2" fmla="*/ 0 h 618978"/>
            </a:gdLst>
            <a:ahLst/>
            <a:cxnLst>
              <a:cxn ang="0">
                <a:pos x="connsiteX0" y="connsiteY0"/>
              </a:cxn>
              <a:cxn ang="0">
                <a:pos x="connsiteX1" y="connsiteY1"/>
              </a:cxn>
              <a:cxn ang="0">
                <a:pos x="connsiteX2" y="connsiteY2"/>
              </a:cxn>
            </a:cxnLst>
            <a:rect l="l" t="t" r="r" b="b"/>
            <a:pathLst>
              <a:path w="1322363" h="618978">
                <a:moveTo>
                  <a:pt x="0" y="618978"/>
                </a:moveTo>
                <a:lnTo>
                  <a:pt x="1322363" y="618978"/>
                </a:lnTo>
                <a:lnTo>
                  <a:pt x="1322363" y="0"/>
                </a:lnTo>
              </a:path>
            </a:pathLst>
          </a:cu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7" name="Picture 7"/>
          <p:cNvPicPr>
            <a:picLocks noChangeAspect="1" noChangeArrowheads="1"/>
          </p:cNvPicPr>
          <p:nvPr/>
        </p:nvPicPr>
        <p:blipFill>
          <a:blip r:embed="rId8" cstate="screen"/>
          <a:srcRect/>
          <a:stretch>
            <a:fillRect/>
          </a:stretch>
        </p:blipFill>
        <p:spPr bwMode="auto">
          <a:xfrm>
            <a:off x="3775340" y="4904549"/>
            <a:ext cx="1687032" cy="1069082"/>
          </a:xfrm>
          <a:prstGeom prst="rect">
            <a:avLst/>
          </a:prstGeom>
          <a:noFill/>
          <a:ln w="9525">
            <a:noFill/>
            <a:miter lim="800000"/>
            <a:headEnd/>
            <a:tailEnd/>
          </a:ln>
          <a:effectLst/>
        </p:spPr>
      </p:pic>
      <p:sp>
        <p:nvSpPr>
          <p:cNvPr id="112" name="TextBox 111"/>
          <p:cNvSpPr txBox="1"/>
          <p:nvPr/>
        </p:nvSpPr>
        <p:spPr>
          <a:xfrm>
            <a:off x="3714744" y="6000768"/>
            <a:ext cx="1944710" cy="510778"/>
          </a:xfrm>
          <a:prstGeom prst="roundRect">
            <a:avLst/>
          </a:prstGeom>
          <a:solidFill>
            <a:srgbClr val="D5EFFF"/>
          </a:solidFill>
          <a:ln>
            <a:solidFill>
              <a:schemeClr val="tx1"/>
            </a:solidFill>
          </a:ln>
        </p:spPr>
        <p:txBody>
          <a:bodyPr wrap="square" rtlCol="0">
            <a:spAutoFit/>
          </a:bodyPr>
          <a:lstStyle/>
          <a:p>
            <a:pPr algn="ctr"/>
            <a:r>
              <a:rPr lang="en-US" sz="1200" dirty="0" smtClean="0">
                <a:latin typeface="Agilent TT Cond" pitchFamily="34" charset="0"/>
              </a:rPr>
              <a:t>Agilent 16800/16900 Series Logic Analyzers</a:t>
            </a:r>
          </a:p>
        </p:txBody>
      </p:sp>
      <p:sp>
        <p:nvSpPr>
          <p:cNvPr id="114" name="Freeform 113"/>
          <p:cNvSpPr/>
          <p:nvPr/>
        </p:nvSpPr>
        <p:spPr bwMode="auto">
          <a:xfrm>
            <a:off x="818866" y="2251881"/>
            <a:ext cx="2920621" cy="3275462"/>
          </a:xfrm>
          <a:custGeom>
            <a:avLst/>
            <a:gdLst>
              <a:gd name="connsiteX0" fmla="*/ 2920621 w 2920621"/>
              <a:gd name="connsiteY0" fmla="*/ 3275462 h 3275462"/>
              <a:gd name="connsiteX1" fmla="*/ 13647 w 2920621"/>
              <a:gd name="connsiteY1" fmla="*/ 3275462 h 3275462"/>
              <a:gd name="connsiteX2" fmla="*/ 0 w 2920621"/>
              <a:gd name="connsiteY2" fmla="*/ 0 h 3275462"/>
            </a:gdLst>
            <a:ahLst/>
            <a:cxnLst>
              <a:cxn ang="0">
                <a:pos x="connsiteX0" y="connsiteY0"/>
              </a:cxn>
              <a:cxn ang="0">
                <a:pos x="connsiteX1" y="connsiteY1"/>
              </a:cxn>
              <a:cxn ang="0">
                <a:pos x="connsiteX2" y="connsiteY2"/>
              </a:cxn>
            </a:cxnLst>
            <a:rect l="l" t="t" r="r" b="b"/>
            <a:pathLst>
              <a:path w="2920621" h="3275462">
                <a:moveTo>
                  <a:pt x="2920621" y="3275462"/>
                </a:moveTo>
                <a:lnTo>
                  <a:pt x="13647" y="3275462"/>
                </a:lnTo>
                <a:lnTo>
                  <a:pt x="0" y="0"/>
                </a:lnTo>
              </a:path>
            </a:pathLst>
          </a:custGeom>
          <a:noFill/>
          <a:ln w="1270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8" name="Freeform 117"/>
          <p:cNvSpPr/>
          <p:nvPr/>
        </p:nvSpPr>
        <p:spPr bwMode="auto">
          <a:xfrm>
            <a:off x="1214651" y="3698543"/>
            <a:ext cx="2552130" cy="1610436"/>
          </a:xfrm>
          <a:custGeom>
            <a:avLst/>
            <a:gdLst>
              <a:gd name="connsiteX0" fmla="*/ 2920621 w 2920621"/>
              <a:gd name="connsiteY0" fmla="*/ 3275462 h 3275462"/>
              <a:gd name="connsiteX1" fmla="*/ 13647 w 2920621"/>
              <a:gd name="connsiteY1" fmla="*/ 3275462 h 3275462"/>
              <a:gd name="connsiteX2" fmla="*/ 0 w 2920621"/>
              <a:gd name="connsiteY2" fmla="*/ 0 h 3275462"/>
            </a:gdLst>
            <a:ahLst/>
            <a:cxnLst>
              <a:cxn ang="0">
                <a:pos x="connsiteX0" y="connsiteY0"/>
              </a:cxn>
              <a:cxn ang="0">
                <a:pos x="connsiteX1" y="connsiteY1"/>
              </a:cxn>
              <a:cxn ang="0">
                <a:pos x="connsiteX2" y="connsiteY2"/>
              </a:cxn>
            </a:cxnLst>
            <a:rect l="l" t="t" r="r" b="b"/>
            <a:pathLst>
              <a:path w="2920621" h="3275462">
                <a:moveTo>
                  <a:pt x="2920621" y="3275462"/>
                </a:moveTo>
                <a:lnTo>
                  <a:pt x="13647" y="3275462"/>
                </a:lnTo>
                <a:lnTo>
                  <a:pt x="0" y="0"/>
                </a:lnTo>
              </a:path>
            </a:pathLst>
          </a:custGeom>
          <a:noFill/>
          <a:ln w="1270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9" name="Freeform 118"/>
          <p:cNvSpPr/>
          <p:nvPr/>
        </p:nvSpPr>
        <p:spPr bwMode="auto">
          <a:xfrm>
            <a:off x="2784143" y="1992573"/>
            <a:ext cx="955344" cy="3111690"/>
          </a:xfrm>
          <a:custGeom>
            <a:avLst/>
            <a:gdLst>
              <a:gd name="connsiteX0" fmla="*/ 2920621 w 2920621"/>
              <a:gd name="connsiteY0" fmla="*/ 3275462 h 3275462"/>
              <a:gd name="connsiteX1" fmla="*/ 13647 w 2920621"/>
              <a:gd name="connsiteY1" fmla="*/ 3275462 h 3275462"/>
              <a:gd name="connsiteX2" fmla="*/ 0 w 2920621"/>
              <a:gd name="connsiteY2" fmla="*/ 0 h 3275462"/>
            </a:gdLst>
            <a:ahLst/>
            <a:cxnLst>
              <a:cxn ang="0">
                <a:pos x="connsiteX0" y="connsiteY0"/>
              </a:cxn>
              <a:cxn ang="0">
                <a:pos x="connsiteX1" y="connsiteY1"/>
              </a:cxn>
              <a:cxn ang="0">
                <a:pos x="connsiteX2" y="connsiteY2"/>
              </a:cxn>
            </a:cxnLst>
            <a:rect l="l" t="t" r="r" b="b"/>
            <a:pathLst>
              <a:path w="2920621" h="3275462">
                <a:moveTo>
                  <a:pt x="2920621" y="3275462"/>
                </a:moveTo>
                <a:lnTo>
                  <a:pt x="13647" y="3275462"/>
                </a:lnTo>
                <a:lnTo>
                  <a:pt x="0" y="0"/>
                </a:lnTo>
              </a:path>
            </a:pathLst>
          </a:custGeom>
          <a:noFill/>
          <a:ln w="1270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24" name="Straight Arrow Connector 123"/>
          <p:cNvCxnSpPr/>
          <p:nvPr/>
        </p:nvCxnSpPr>
        <p:spPr bwMode="auto">
          <a:xfrm rot="5400000" flipH="1" flipV="1">
            <a:off x="3828197" y="4578824"/>
            <a:ext cx="559558" cy="1588"/>
          </a:xfrm>
          <a:prstGeom prst="straightConnector1">
            <a:avLst/>
          </a:prstGeom>
          <a:noFill/>
          <a:ln w="12700" cap="flat" cmpd="sng" algn="ctr">
            <a:solidFill>
              <a:srgbClr val="FF0000"/>
            </a:solidFill>
            <a:prstDash val="solid"/>
            <a:round/>
            <a:headEnd type="none" w="med" len="med"/>
            <a:tailEnd type="triangle" w="med" len="med"/>
          </a:ln>
          <a:effectLst/>
        </p:spPr>
      </p:cxnSp>
      <p:cxnSp>
        <p:nvCxnSpPr>
          <p:cNvPr id="131" name="Straight Arrow Connector 130"/>
          <p:cNvCxnSpPr/>
          <p:nvPr/>
        </p:nvCxnSpPr>
        <p:spPr bwMode="auto">
          <a:xfrm rot="16200000" flipV="1">
            <a:off x="3690926" y="3828991"/>
            <a:ext cx="2077529" cy="15129"/>
          </a:xfrm>
          <a:prstGeom prst="straightConnector1">
            <a:avLst/>
          </a:prstGeom>
          <a:noFill/>
          <a:ln w="12700" cap="flat" cmpd="sng" algn="ctr">
            <a:solidFill>
              <a:srgbClr val="FF0000"/>
            </a:solidFill>
            <a:prstDash val="solid"/>
            <a:round/>
            <a:headEnd type="none" w="med" len="med"/>
            <a:tailEnd type="triangle" w="med" len="med"/>
          </a:ln>
          <a:effectLst/>
        </p:spPr>
      </p:cxnSp>
      <p:sp>
        <p:nvSpPr>
          <p:cNvPr id="133" name="Freeform 132"/>
          <p:cNvSpPr/>
          <p:nvPr/>
        </p:nvSpPr>
        <p:spPr bwMode="auto">
          <a:xfrm>
            <a:off x="2936543" y="2000241"/>
            <a:ext cx="849639" cy="3000396"/>
          </a:xfrm>
          <a:custGeom>
            <a:avLst/>
            <a:gdLst>
              <a:gd name="connsiteX0" fmla="*/ 2920621 w 2920621"/>
              <a:gd name="connsiteY0" fmla="*/ 3275462 h 3275462"/>
              <a:gd name="connsiteX1" fmla="*/ 13647 w 2920621"/>
              <a:gd name="connsiteY1" fmla="*/ 3275462 h 3275462"/>
              <a:gd name="connsiteX2" fmla="*/ 0 w 2920621"/>
              <a:gd name="connsiteY2" fmla="*/ 0 h 3275462"/>
            </a:gdLst>
            <a:ahLst/>
            <a:cxnLst>
              <a:cxn ang="0">
                <a:pos x="connsiteX0" y="connsiteY0"/>
              </a:cxn>
              <a:cxn ang="0">
                <a:pos x="connsiteX1" y="connsiteY1"/>
              </a:cxn>
              <a:cxn ang="0">
                <a:pos x="connsiteX2" y="connsiteY2"/>
              </a:cxn>
            </a:cxnLst>
            <a:rect l="l" t="t" r="r" b="b"/>
            <a:pathLst>
              <a:path w="2920621" h="3275462">
                <a:moveTo>
                  <a:pt x="2920621" y="3275462"/>
                </a:moveTo>
                <a:lnTo>
                  <a:pt x="13647" y="3275462"/>
                </a:lnTo>
                <a:lnTo>
                  <a:pt x="0" y="0"/>
                </a:lnTo>
              </a:path>
            </a:pathLst>
          </a:custGeom>
          <a:noFill/>
          <a:ln w="1270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1.48148E-6 L 0.09322 -0.00139 " pathEditMode="relative" rAng="0" ptsTypes="AA">
                                      <p:cBhvr>
                                        <p:cTn id="6" dur="500" fill="hold"/>
                                        <p:tgtEl>
                                          <p:spTgt spid="17"/>
                                        </p:tgtEl>
                                        <p:attrNameLst>
                                          <p:attrName>ppt_x</p:attrName>
                                          <p:attrName>ppt_y</p:attrName>
                                        </p:attrNameLst>
                                      </p:cBhvr>
                                      <p:rCtr x="47" y="-1"/>
                                    </p:animMotion>
                                  </p:childTnLst>
                                </p:cTn>
                              </p:par>
                              <p:par>
                                <p:cTn id="7" presetID="35" presetClass="path" presetSubtype="0" accel="50000" decel="50000" fill="hold" nodeType="withEffect">
                                  <p:stCondLst>
                                    <p:cond delay="0"/>
                                  </p:stCondLst>
                                  <p:childTnLst>
                                    <p:animMotion origin="layout" path="M -0.00434 0.00602 L -0.09757 0.0074 " pathEditMode="relative" rAng="0" ptsTypes="AA">
                                      <p:cBhvr>
                                        <p:cTn id="8" dur="500" fill="hold"/>
                                        <p:tgtEl>
                                          <p:spTgt spid="29"/>
                                        </p:tgtEl>
                                        <p:attrNameLst>
                                          <p:attrName>ppt_x</p:attrName>
                                          <p:attrName>ppt_y</p:attrName>
                                        </p:attrNameLst>
                                      </p:cBhvr>
                                      <p:rCtr x="-47" y="1"/>
                                    </p:animMotion>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0.09965 0.00671 L -0.00434 0.00602 " pathEditMode="relative" rAng="0" ptsTypes="AA">
                                      <p:cBhvr>
                                        <p:cTn id="12" dur="500" fill="hold"/>
                                        <p:tgtEl>
                                          <p:spTgt spid="29"/>
                                        </p:tgtEl>
                                        <p:attrNameLst>
                                          <p:attrName>ppt_x</p:attrName>
                                          <p:attrName>ppt_y</p:attrName>
                                        </p:attrNameLst>
                                      </p:cBhvr>
                                      <p:rCtr x="48" y="0"/>
                                    </p:animMotion>
                                  </p:childTnLst>
                                </p:cTn>
                              </p:par>
                              <p:par>
                                <p:cTn id="13" presetID="35" presetClass="path" presetSubtype="0" accel="50000" decel="50000" fill="hold" nodeType="withEffect">
                                  <p:stCondLst>
                                    <p:cond delay="0"/>
                                  </p:stCondLst>
                                  <p:childTnLst>
                                    <p:animMotion origin="layout" path="M 0.09323 -0.00139 L -2.77778E-6 -0.00069 " pathEditMode="relative" rAng="0" ptsTypes="AA">
                                      <p:cBhvr>
                                        <p:cTn id="14" dur="500" fill="hold"/>
                                        <p:tgtEl>
                                          <p:spTgt spid="17"/>
                                        </p:tgtEl>
                                        <p:attrNameLst>
                                          <p:attrName>ppt_x</p:attrName>
                                          <p:attrName>ppt_y</p:attrName>
                                        </p:attrNameLst>
                                      </p:cBhvr>
                                      <p:rCtr x="-47" y="0"/>
                                    </p:animMotion>
                                  </p:childTnLst>
                                </p:cTn>
                              </p:par>
                              <p:par>
                                <p:cTn id="15" presetID="55" presetClass="entr" presetSubtype="0"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strVal val="#ppt_w*0.70"/>
                                          </p:val>
                                        </p:tav>
                                        <p:tav tm="100000">
                                          <p:val>
                                            <p:strVal val="#ppt_w"/>
                                          </p:val>
                                        </p:tav>
                                      </p:tavLst>
                                    </p:anim>
                                    <p:anim calcmode="lin" valueType="num">
                                      <p:cBhvr>
                                        <p:cTn id="18" dur="500" fill="hold"/>
                                        <p:tgtEl>
                                          <p:spTgt spid="107"/>
                                        </p:tgtEl>
                                        <p:attrNameLst>
                                          <p:attrName>ppt_h</p:attrName>
                                        </p:attrNameLst>
                                      </p:cBhvr>
                                      <p:tavLst>
                                        <p:tav tm="0">
                                          <p:val>
                                            <p:strVal val="#ppt_h"/>
                                          </p:val>
                                        </p:tav>
                                        <p:tav tm="100000">
                                          <p:val>
                                            <p:strVal val="#ppt_h"/>
                                          </p:val>
                                        </p:tav>
                                      </p:tavLst>
                                    </p:anim>
                                    <p:animEffect transition="in" filter="fade">
                                      <p:cBhvr>
                                        <p:cTn id="19" dur="500"/>
                                        <p:tgtEl>
                                          <p:spTgt spid="10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strVal val="#ppt_w*0.70"/>
                                          </p:val>
                                        </p:tav>
                                        <p:tav tm="100000">
                                          <p:val>
                                            <p:strVal val="#ppt_w"/>
                                          </p:val>
                                        </p:tav>
                                      </p:tavLst>
                                    </p:anim>
                                    <p:anim calcmode="lin" valueType="num">
                                      <p:cBhvr>
                                        <p:cTn id="23" dur="500" fill="hold"/>
                                        <p:tgtEl>
                                          <p:spTgt spid="112"/>
                                        </p:tgtEl>
                                        <p:attrNameLst>
                                          <p:attrName>ppt_h</p:attrName>
                                        </p:attrNameLst>
                                      </p:cBhvr>
                                      <p:tavLst>
                                        <p:tav tm="0">
                                          <p:val>
                                            <p:strVal val="#ppt_h"/>
                                          </p:val>
                                        </p:tav>
                                        <p:tav tm="100000">
                                          <p:val>
                                            <p:strVal val="#ppt_h"/>
                                          </p:val>
                                        </p:tav>
                                      </p:tavLst>
                                    </p:anim>
                                    <p:animEffect transition="in" filter="fade">
                                      <p:cBhvr>
                                        <p:cTn id="2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lowchart: Manual Input 171"/>
          <p:cNvSpPr/>
          <p:nvPr/>
        </p:nvSpPr>
        <p:spPr bwMode="auto">
          <a:xfrm rot="16200000" flipH="1">
            <a:off x="1558347" y="-1159098"/>
            <a:ext cx="5847005" cy="8963698"/>
          </a:xfrm>
          <a:prstGeom prst="flowChartManualInput">
            <a:avLst/>
          </a:prstGeom>
          <a:solidFill>
            <a:schemeClr val="accent1">
              <a:alpha val="17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57</a:t>
            </a:fld>
            <a:endParaRPr lang="en-US"/>
          </a:p>
        </p:txBody>
      </p:sp>
      <p:sp>
        <p:nvSpPr>
          <p:cNvPr id="187" name="Title 5"/>
          <p:cNvSpPr txBox="1">
            <a:spLocks/>
          </p:cNvSpPr>
          <p:nvPr/>
        </p:nvSpPr>
        <p:spPr bwMode="auto">
          <a:xfrm>
            <a:off x="255588" y="0"/>
            <a:ext cx="7450137"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2800" b="1" i="0" u="none" strike="noStrike" kern="0" cap="none" spc="0" normalizeH="0" baseline="0" noProof="0" dirty="0" smtClean="0">
                <a:ln>
                  <a:noFill/>
                </a:ln>
                <a:solidFill>
                  <a:srgbClr val="003972"/>
                </a:solidFill>
                <a:effectLst/>
                <a:uLnTx/>
                <a:uFillTx/>
                <a:latin typeface="+mj-lt"/>
                <a:ea typeface="+mj-ea"/>
                <a:cs typeface="+mj-cs"/>
              </a:rPr>
              <a:t>The Agilent Advantage</a:t>
            </a:r>
            <a:endParaRPr kumimoji="0" lang="en-US" sz="2800" b="1" i="0" u="none" strike="noStrike" kern="0" cap="none" spc="0" normalizeH="0" baseline="0" noProof="0" dirty="0">
              <a:ln>
                <a:noFill/>
              </a:ln>
              <a:solidFill>
                <a:srgbClr val="003972"/>
              </a:solidFill>
              <a:effectLst/>
              <a:uLnTx/>
              <a:uFillTx/>
              <a:latin typeface="+mj-lt"/>
              <a:ea typeface="+mj-ea"/>
              <a:cs typeface="+mj-cs"/>
            </a:endParaRPr>
          </a:p>
        </p:txBody>
      </p:sp>
      <p:grpSp>
        <p:nvGrpSpPr>
          <p:cNvPr id="160" name="Group 159"/>
          <p:cNvGrpSpPr/>
          <p:nvPr/>
        </p:nvGrpSpPr>
        <p:grpSpPr>
          <a:xfrm>
            <a:off x="3539988" y="850006"/>
            <a:ext cx="5307796" cy="2194629"/>
            <a:chOff x="170117" y="1838025"/>
            <a:chExt cx="8973883" cy="3447535"/>
          </a:xfrm>
        </p:grpSpPr>
        <p:sp>
          <p:nvSpPr>
            <p:cNvPr id="74" name="Left-Right Arrow 73"/>
            <p:cNvSpPr/>
            <p:nvPr/>
          </p:nvSpPr>
          <p:spPr bwMode="auto">
            <a:xfrm>
              <a:off x="3583459" y="2829699"/>
              <a:ext cx="1890584" cy="1309816"/>
            </a:xfrm>
            <a:prstGeom prst="leftRightArrow">
              <a:avLst/>
            </a:prstGeom>
            <a:solidFill>
              <a:srgbClr val="FFFF00">
                <a:alpha val="25000"/>
              </a:srgb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 name="Group 108"/>
            <p:cNvGrpSpPr/>
            <p:nvPr/>
          </p:nvGrpSpPr>
          <p:grpSpPr>
            <a:xfrm flipH="1">
              <a:off x="8818722" y="2829698"/>
              <a:ext cx="325278" cy="658274"/>
              <a:chOff x="877330" y="4622222"/>
              <a:chExt cx="1132445" cy="1488194"/>
            </a:xfrm>
          </p:grpSpPr>
          <p:sp>
            <p:nvSpPr>
              <p:cNvPr id="24" name="Isosceles Triangle 23"/>
              <p:cNvSpPr/>
              <p:nvPr/>
            </p:nvSpPr>
            <p:spPr bwMode="auto">
              <a:xfrm flipV="1">
                <a:off x="877330" y="4646141"/>
                <a:ext cx="790832" cy="741405"/>
              </a:xfrm>
              <a:prstGeom prst="triangle">
                <a:avLst/>
              </a:prstGeom>
              <a:noFill/>
              <a:ln w="222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25" name="Straight Connector 24"/>
              <p:cNvCxnSpPr/>
              <p:nvPr/>
            </p:nvCxnSpPr>
            <p:spPr bwMode="auto">
              <a:xfrm rot="5400000" flipH="1">
                <a:off x="889686" y="4992131"/>
                <a:ext cx="741405"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flipH="1" flipV="1">
                <a:off x="1642173" y="5742815"/>
                <a:ext cx="4891" cy="73031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a:stCxn id="24" idx="0"/>
              </p:cNvCxnSpPr>
              <p:nvPr/>
            </p:nvCxnSpPr>
            <p:spPr bwMode="auto">
              <a:xfrm rot="16200000" flipH="1">
                <a:off x="917940" y="5742352"/>
                <a:ext cx="713217" cy="3604"/>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22" name="Rectangle 21"/>
            <p:cNvSpPr/>
            <p:nvPr/>
          </p:nvSpPr>
          <p:spPr bwMode="auto">
            <a:xfrm flipH="1">
              <a:off x="5423569" y="1838025"/>
              <a:ext cx="3369788" cy="3447535"/>
            </a:xfrm>
            <a:prstGeom prst="rect">
              <a:avLst/>
            </a:prstGeom>
            <a:gradFill>
              <a:gsLst>
                <a:gs pos="0">
                  <a:srgbClr val="99FF99"/>
                </a:gs>
                <a:gs pos="50000">
                  <a:srgbClr val="008000">
                    <a:alpha val="45000"/>
                  </a:srgbClr>
                </a:gs>
                <a:gs pos="100000">
                  <a:srgbClr val="99FFCC"/>
                </a:gs>
              </a:gsLst>
              <a:lin ang="5400000" scaled="0"/>
            </a:gra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3" name="TextBox 22"/>
            <p:cNvSpPr txBox="1"/>
            <p:nvPr/>
          </p:nvSpPr>
          <p:spPr>
            <a:xfrm flipH="1">
              <a:off x="6128949" y="4935845"/>
              <a:ext cx="2109656" cy="337649"/>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800" b="1" dirty="0" smtClean="0">
                  <a:latin typeface="Agilent TT Cond" pitchFamily="34" charset="0"/>
                </a:rPr>
                <a:t>Reconfigurable RF/IF</a:t>
              </a:r>
              <a:endParaRPr lang="en-US" sz="800" b="1" dirty="0">
                <a:latin typeface="Agilent TT Cond" pitchFamily="34" charset="0"/>
              </a:endParaRPr>
            </a:p>
          </p:txBody>
        </p:sp>
        <p:sp>
          <p:nvSpPr>
            <p:cNvPr id="19" name="TextBox 18"/>
            <p:cNvSpPr txBox="1"/>
            <p:nvPr/>
          </p:nvSpPr>
          <p:spPr>
            <a:xfrm>
              <a:off x="5491805" y="4572114"/>
              <a:ext cx="719994" cy="338440"/>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800" b="1" dirty="0" smtClean="0">
                  <a:latin typeface="Agilent TT Cond" pitchFamily="34" charset="0"/>
                </a:rPr>
                <a:t>Clock</a:t>
              </a:r>
              <a:endParaRPr lang="en-US" sz="800" b="1" dirty="0">
                <a:latin typeface="Agilent TT Cond" pitchFamily="34" charset="0"/>
              </a:endParaRPr>
            </a:p>
          </p:txBody>
        </p:sp>
        <p:pic>
          <p:nvPicPr>
            <p:cNvPr id="3076" name="Picture 4"/>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699958" y="3654880"/>
              <a:ext cx="434265" cy="410351"/>
            </a:xfrm>
            <a:prstGeom prst="rect">
              <a:avLst/>
            </a:prstGeom>
            <a:noFill/>
            <a:ln w="9525">
              <a:noFill/>
              <a:miter lim="800000"/>
              <a:headEnd/>
              <a:tailEnd/>
            </a:ln>
            <a:effectLst/>
            <a:scene3d>
              <a:camera prst="orthographicFront"/>
              <a:lightRig rig="threePt" dir="t"/>
            </a:scene3d>
            <a:sp3d>
              <a:bevelT/>
            </a:sp3d>
          </p:spPr>
        </p:pic>
        <p:pic>
          <p:nvPicPr>
            <p:cNvPr id="3077"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6698028" y="2851984"/>
              <a:ext cx="424765" cy="448638"/>
            </a:xfrm>
            <a:prstGeom prst="rect">
              <a:avLst/>
            </a:prstGeom>
            <a:noFill/>
            <a:ln w="9525">
              <a:noFill/>
              <a:miter lim="800000"/>
              <a:headEnd/>
              <a:tailEnd/>
            </a:ln>
            <a:effectLst/>
            <a:scene3d>
              <a:camera prst="orthographicFront"/>
              <a:lightRig rig="threePt" dir="t"/>
            </a:scene3d>
            <a:sp3d>
              <a:bevelT/>
            </a:sp3d>
          </p:spPr>
        </p:pic>
        <p:sp>
          <p:nvSpPr>
            <p:cNvPr id="88" name="Rectangle 87"/>
            <p:cNvSpPr/>
            <p:nvPr/>
          </p:nvSpPr>
          <p:spPr bwMode="auto">
            <a:xfrm>
              <a:off x="5562597" y="2105070"/>
              <a:ext cx="934480" cy="2451230"/>
            </a:xfrm>
            <a:prstGeom prst="rect">
              <a:avLst/>
            </a:prstGeom>
            <a:solidFill>
              <a:srgbClr val="CCECFF">
                <a:alpha val="63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3" name="Group 88"/>
            <p:cNvGrpSpPr/>
            <p:nvPr/>
          </p:nvGrpSpPr>
          <p:grpSpPr>
            <a:xfrm>
              <a:off x="5659395" y="2137718"/>
              <a:ext cx="741404" cy="746680"/>
              <a:chOff x="5211828" y="2371466"/>
              <a:chExt cx="603292" cy="668297"/>
            </a:xfrm>
          </p:grpSpPr>
          <p:sp>
            <p:nvSpPr>
              <p:cNvPr id="86" name="Rectangle 85"/>
              <p:cNvSpPr/>
              <p:nvPr/>
            </p:nvSpPr>
            <p:spPr bwMode="auto">
              <a:xfrm>
                <a:off x="5211828" y="2371466"/>
                <a:ext cx="595855" cy="668297"/>
              </a:xfrm>
              <a:prstGeom prst="rect">
                <a:avLst/>
              </a:prstGeom>
              <a:gradFill flip="none" rotWithShape="1">
                <a:gsLst>
                  <a:gs pos="0">
                    <a:schemeClr val="tx2">
                      <a:lumMod val="20000"/>
                      <a:lumOff val="80000"/>
                      <a:alpha val="15000"/>
                    </a:schemeClr>
                  </a:gs>
                  <a:gs pos="77000">
                    <a:srgbClr val="244C6A">
                      <a:alpha val="40000"/>
                    </a:srgbClr>
                  </a:gs>
                </a:gsLst>
                <a:lin ang="5400000" scaled="1"/>
                <a:tileRect/>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7" name="TextBox 86"/>
              <p:cNvSpPr txBox="1"/>
              <p:nvPr/>
            </p:nvSpPr>
            <p:spPr>
              <a:xfrm>
                <a:off x="5286525" y="2542602"/>
                <a:ext cx="528595" cy="270564"/>
              </a:xfrm>
              <a:prstGeom prst="rect">
                <a:avLst/>
              </a:prstGeom>
              <a:noFill/>
            </p:spPr>
            <p:txBody>
              <a:bodyPr wrap="square" rtlCol="0">
                <a:spAutoFit/>
              </a:bodyPr>
              <a:lstStyle/>
              <a:p>
                <a:r>
                  <a:rPr lang="en-US" sz="900" b="1" dirty="0" smtClean="0">
                    <a:solidFill>
                      <a:schemeClr val="bg2">
                        <a:lumMod val="75000"/>
                      </a:schemeClr>
                    </a:solidFill>
                    <a:latin typeface="Agilent TT Cond" pitchFamily="34" charset="0"/>
                  </a:rPr>
                  <a:t>ASIC</a:t>
                </a:r>
                <a:endParaRPr lang="en-US" sz="900" b="1" dirty="0">
                  <a:solidFill>
                    <a:schemeClr val="bg2">
                      <a:lumMod val="75000"/>
                    </a:schemeClr>
                  </a:solidFill>
                  <a:latin typeface="Agilent TT Cond" pitchFamily="34" charset="0"/>
                </a:endParaRPr>
              </a:p>
            </p:txBody>
          </p:sp>
        </p:grpSp>
        <p:sp>
          <p:nvSpPr>
            <p:cNvPr id="90" name="TextBox 89"/>
            <p:cNvSpPr txBox="1"/>
            <p:nvPr/>
          </p:nvSpPr>
          <p:spPr>
            <a:xfrm>
              <a:off x="5560539" y="3850149"/>
              <a:ext cx="988541" cy="503378"/>
            </a:xfrm>
            <a:prstGeom prst="rect">
              <a:avLst/>
            </a:prstGeom>
            <a:noFill/>
          </p:spPr>
          <p:txBody>
            <a:bodyPr wrap="square" rtlCol="0">
              <a:spAutoFit/>
            </a:bodyPr>
            <a:lstStyle/>
            <a:p>
              <a:pPr algn="ctr"/>
              <a:r>
                <a:rPr lang="en-US" sz="600" b="1" dirty="0" smtClean="0">
                  <a:latin typeface="Agilent TT Cond" pitchFamily="34" charset="0"/>
                </a:rPr>
                <a:t>IF Processing Simple Demodulation</a:t>
              </a:r>
            </a:p>
          </p:txBody>
        </p:sp>
        <p:grpSp>
          <p:nvGrpSpPr>
            <p:cNvPr id="5" name="Group 95"/>
            <p:cNvGrpSpPr/>
            <p:nvPr/>
          </p:nvGrpSpPr>
          <p:grpSpPr>
            <a:xfrm>
              <a:off x="8337716" y="2864158"/>
              <a:ext cx="566351" cy="426988"/>
              <a:chOff x="6536724" y="2520778"/>
              <a:chExt cx="593124" cy="333632"/>
            </a:xfrm>
          </p:grpSpPr>
          <p:sp>
            <p:nvSpPr>
              <p:cNvPr id="94" name="Rectangle 93"/>
              <p:cNvSpPr/>
              <p:nvPr/>
            </p:nvSpPr>
            <p:spPr bwMode="auto">
              <a:xfrm>
                <a:off x="6549081" y="2520778"/>
                <a:ext cx="432487" cy="333632"/>
              </a:xfrm>
              <a:prstGeom prst="rect">
                <a:avLst/>
              </a:prstGeom>
              <a:solidFill>
                <a:srgbClr val="00CC66">
                  <a:alpha val="60392"/>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5" name="TextBox 94"/>
              <p:cNvSpPr txBox="1"/>
              <p:nvPr/>
            </p:nvSpPr>
            <p:spPr>
              <a:xfrm>
                <a:off x="6536724" y="2520780"/>
                <a:ext cx="593124" cy="270408"/>
              </a:xfrm>
              <a:prstGeom prst="rect">
                <a:avLst/>
              </a:prstGeom>
              <a:noFill/>
            </p:spPr>
            <p:txBody>
              <a:bodyPr wrap="square" rtlCol="0">
                <a:spAutoFit/>
              </a:bodyPr>
              <a:lstStyle/>
              <a:p>
                <a:r>
                  <a:rPr lang="en-US" sz="1050" b="1" dirty="0" smtClean="0">
                    <a:latin typeface="Agilent TT Cond" pitchFamily="34" charset="0"/>
                  </a:rPr>
                  <a:t>Rx</a:t>
                </a:r>
                <a:endParaRPr lang="en-US" sz="1050" b="1" dirty="0">
                  <a:latin typeface="Agilent TT Cond" pitchFamily="34" charset="0"/>
                </a:endParaRPr>
              </a:p>
            </p:txBody>
          </p:sp>
        </p:grpSp>
        <p:grpSp>
          <p:nvGrpSpPr>
            <p:cNvPr id="6" name="Group 97"/>
            <p:cNvGrpSpPr/>
            <p:nvPr/>
          </p:nvGrpSpPr>
          <p:grpSpPr>
            <a:xfrm>
              <a:off x="8336582" y="3623249"/>
              <a:ext cx="539165" cy="432258"/>
              <a:chOff x="6511491" y="2516660"/>
              <a:chExt cx="593124" cy="337750"/>
            </a:xfrm>
          </p:grpSpPr>
          <p:sp>
            <p:nvSpPr>
              <p:cNvPr id="99" name="Rectangle 98"/>
              <p:cNvSpPr/>
              <p:nvPr/>
            </p:nvSpPr>
            <p:spPr bwMode="auto">
              <a:xfrm>
                <a:off x="6549081" y="2520778"/>
                <a:ext cx="432487" cy="333632"/>
              </a:xfrm>
              <a:prstGeom prst="rect">
                <a:avLst/>
              </a:prstGeom>
              <a:solidFill>
                <a:srgbClr val="00CC66">
                  <a:alpha val="60392"/>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0" name="TextBox 99"/>
              <p:cNvSpPr txBox="1"/>
              <p:nvPr/>
            </p:nvSpPr>
            <p:spPr>
              <a:xfrm>
                <a:off x="6511491" y="2516660"/>
                <a:ext cx="593124" cy="270408"/>
              </a:xfrm>
              <a:prstGeom prst="rect">
                <a:avLst/>
              </a:prstGeom>
              <a:noFill/>
            </p:spPr>
            <p:txBody>
              <a:bodyPr wrap="square" rtlCol="0">
                <a:spAutoFit/>
              </a:bodyPr>
              <a:lstStyle/>
              <a:p>
                <a:r>
                  <a:rPr lang="en-US" sz="1050" b="1" dirty="0" smtClean="0">
                    <a:latin typeface="Agilent TT Cond" pitchFamily="34" charset="0"/>
                  </a:rPr>
                  <a:t>Tx</a:t>
                </a:r>
                <a:endParaRPr lang="en-US" sz="1050" b="1" dirty="0">
                  <a:latin typeface="Agilent TT Cond" pitchFamily="34" charset="0"/>
                </a:endParaRPr>
              </a:p>
            </p:txBody>
          </p:sp>
        </p:grpSp>
        <p:graphicFrame>
          <p:nvGraphicFramePr>
            <p:cNvPr id="3078" name="Object 6"/>
            <p:cNvGraphicFramePr>
              <a:graphicFrameLocks noChangeAspect="1"/>
            </p:cNvGraphicFramePr>
            <p:nvPr/>
          </p:nvGraphicFramePr>
          <p:xfrm>
            <a:off x="7298697" y="2856172"/>
            <a:ext cx="496464" cy="471027"/>
          </p:xfrm>
          <a:graphic>
            <a:graphicData uri="http://schemas.openxmlformats.org/presentationml/2006/ole">
              <p:oleObj spid="_x0000_s93186" name="VISIO" r:id="rId6" imgW="1063440" imgH="629640" progId="">
                <p:embed/>
              </p:oleObj>
            </a:graphicData>
          </a:graphic>
        </p:graphicFrame>
        <p:graphicFrame>
          <p:nvGraphicFramePr>
            <p:cNvPr id="3079" name="Object 7"/>
            <p:cNvGraphicFramePr>
              <a:graphicFrameLocks noChangeAspect="1"/>
            </p:cNvGraphicFramePr>
            <p:nvPr/>
          </p:nvGraphicFramePr>
          <p:xfrm>
            <a:off x="7318803" y="3639705"/>
            <a:ext cx="482332" cy="457620"/>
          </p:xfrm>
          <a:graphic>
            <a:graphicData uri="http://schemas.openxmlformats.org/presentationml/2006/ole">
              <p:oleObj spid="_x0000_s93187" name="VISIO" r:id="rId7" imgW="1063440" imgH="629640" progId="">
                <p:embed/>
              </p:oleObj>
            </a:graphicData>
          </a:graphic>
        </p:graphicFrame>
        <p:cxnSp>
          <p:nvCxnSpPr>
            <p:cNvPr id="105" name="Straight Arrow Connector 104"/>
            <p:cNvCxnSpPr/>
            <p:nvPr/>
          </p:nvCxnSpPr>
          <p:spPr bwMode="auto">
            <a:xfrm rot="10800000" flipV="1">
              <a:off x="7783388" y="3061109"/>
              <a:ext cx="554328" cy="4849"/>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93" name="Isosceles Triangle 92"/>
            <p:cNvSpPr/>
            <p:nvPr/>
          </p:nvSpPr>
          <p:spPr bwMode="auto">
            <a:xfrm rot="16200000">
              <a:off x="7848730" y="2892103"/>
              <a:ext cx="490246" cy="353969"/>
            </a:xfrm>
            <a:prstGeom prst="triangle">
              <a:avLst/>
            </a:prstGeom>
            <a:solidFill>
              <a:srgbClr val="00808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06" name="Straight Arrow Connector 105"/>
            <p:cNvCxnSpPr/>
            <p:nvPr/>
          </p:nvCxnSpPr>
          <p:spPr bwMode="auto">
            <a:xfrm rot="10800000" flipV="1">
              <a:off x="7797031" y="3859568"/>
              <a:ext cx="570699" cy="7898"/>
            </a:xfrm>
            <a:prstGeom prst="straightConnector1">
              <a:avLst/>
            </a:prstGeom>
            <a:solidFill>
              <a:schemeClr val="accent1"/>
            </a:solidFill>
            <a:ln w="22225" cap="flat" cmpd="sng" algn="ctr">
              <a:solidFill>
                <a:schemeClr val="tx1"/>
              </a:solidFill>
              <a:prstDash val="solid"/>
              <a:round/>
              <a:headEnd type="triangle" w="med" len="med"/>
              <a:tailEnd type="none"/>
            </a:ln>
            <a:effectLst/>
          </p:spPr>
        </p:cxnSp>
        <p:sp>
          <p:nvSpPr>
            <p:cNvPr id="101" name="Isosceles Triangle 100"/>
            <p:cNvSpPr/>
            <p:nvPr/>
          </p:nvSpPr>
          <p:spPr bwMode="auto">
            <a:xfrm rot="5400000" flipH="1">
              <a:off x="7837447" y="3683895"/>
              <a:ext cx="490246" cy="353969"/>
            </a:xfrm>
            <a:prstGeom prst="triangle">
              <a:avLst/>
            </a:prstGeom>
            <a:solidFill>
              <a:srgbClr val="008080"/>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08" name="Straight Arrow Connector 107"/>
            <p:cNvCxnSpPr/>
            <p:nvPr/>
          </p:nvCxnSpPr>
          <p:spPr bwMode="auto">
            <a:xfrm rot="10800000" flipV="1">
              <a:off x="7114903" y="3069005"/>
              <a:ext cx="182810" cy="304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09" name="Straight Arrow Connector 108"/>
            <p:cNvCxnSpPr/>
            <p:nvPr/>
          </p:nvCxnSpPr>
          <p:spPr bwMode="auto">
            <a:xfrm rot="10800000" flipV="1">
              <a:off x="7125817" y="3852229"/>
              <a:ext cx="182810" cy="3047"/>
            </a:xfrm>
            <a:prstGeom prst="straightConnector1">
              <a:avLst/>
            </a:prstGeom>
            <a:solidFill>
              <a:schemeClr val="accent1"/>
            </a:solidFill>
            <a:ln w="12700" cap="flat" cmpd="sng" algn="ctr">
              <a:solidFill>
                <a:schemeClr val="tx1"/>
              </a:solidFill>
              <a:prstDash val="solid"/>
              <a:round/>
              <a:headEnd type="triangle" w="med" len="med"/>
              <a:tailEnd type="none"/>
            </a:ln>
            <a:effectLst/>
          </p:spPr>
        </p:cxnSp>
        <p:cxnSp>
          <p:nvCxnSpPr>
            <p:cNvPr id="115" name="Straight Arrow Connector 114"/>
            <p:cNvCxnSpPr>
              <a:stCxn id="3077" idx="1"/>
            </p:cNvCxnSpPr>
            <p:nvPr/>
          </p:nvCxnSpPr>
          <p:spPr bwMode="auto">
            <a:xfrm rot="10800000">
              <a:off x="6492802" y="3075101"/>
              <a:ext cx="205227" cy="120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16" name="Straight Arrow Connector 115"/>
            <p:cNvCxnSpPr/>
            <p:nvPr/>
          </p:nvCxnSpPr>
          <p:spPr bwMode="auto">
            <a:xfrm rot="10800000">
              <a:off x="6492802" y="3855277"/>
              <a:ext cx="205227" cy="1203"/>
            </a:xfrm>
            <a:prstGeom prst="straightConnector1">
              <a:avLst/>
            </a:prstGeom>
            <a:solidFill>
              <a:schemeClr val="accent1"/>
            </a:solidFill>
            <a:ln w="12700" cap="flat" cmpd="sng" algn="ctr">
              <a:solidFill>
                <a:schemeClr val="tx1"/>
              </a:solidFill>
              <a:prstDash val="solid"/>
              <a:round/>
              <a:headEnd type="triangle" w="med" len="med"/>
              <a:tailEnd type="none"/>
            </a:ln>
            <a:effectLst/>
          </p:spPr>
        </p:cxnSp>
        <p:sp>
          <p:nvSpPr>
            <p:cNvPr id="69" name="Rectangle 68"/>
            <p:cNvSpPr/>
            <p:nvPr/>
          </p:nvSpPr>
          <p:spPr bwMode="auto">
            <a:xfrm flipH="1">
              <a:off x="172994" y="1865870"/>
              <a:ext cx="507849" cy="3382185"/>
            </a:xfrm>
            <a:prstGeom prst="rect">
              <a:avLst/>
            </a:prstGeom>
            <a:solidFill>
              <a:schemeClr val="accent5">
                <a:lumMod val="75000"/>
                <a:alpha val="34000"/>
              </a:scheme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0" name="TextBox 69"/>
            <p:cNvSpPr txBox="1"/>
            <p:nvPr/>
          </p:nvSpPr>
          <p:spPr>
            <a:xfrm rot="5400000" flipH="1">
              <a:off x="-680912" y="3646262"/>
              <a:ext cx="2118343" cy="416286"/>
            </a:xfrm>
            <a:prstGeom prst="rect">
              <a:avLst/>
            </a:prstGeom>
            <a:noFill/>
          </p:spPr>
          <p:txBody>
            <a:bodyPr wrap="square" rtlCol="0">
              <a:spAutoFit/>
            </a:bodyPr>
            <a:lstStyle/>
            <a:p>
              <a:r>
                <a:rPr lang="en-US" sz="1000" b="1" dirty="0" smtClean="0">
                  <a:latin typeface="Agilent TT Cond" pitchFamily="34" charset="0"/>
                </a:rPr>
                <a:t>Peripheral IO</a:t>
              </a:r>
              <a:endParaRPr lang="en-US" sz="1000" b="1" dirty="0">
                <a:latin typeface="Agilent TT Cond" pitchFamily="34" charset="0"/>
              </a:endParaRPr>
            </a:p>
          </p:txBody>
        </p:sp>
        <p:grpSp>
          <p:nvGrpSpPr>
            <p:cNvPr id="7" name="Group 86"/>
            <p:cNvGrpSpPr/>
            <p:nvPr/>
          </p:nvGrpSpPr>
          <p:grpSpPr>
            <a:xfrm flipH="1">
              <a:off x="690428" y="1885389"/>
              <a:ext cx="2917746" cy="3394951"/>
              <a:chOff x="704337" y="1804087"/>
              <a:chExt cx="1730681" cy="2297942"/>
            </a:xfrm>
          </p:grpSpPr>
          <p:sp>
            <p:nvSpPr>
              <p:cNvPr id="33" name="Rectangle 32"/>
              <p:cNvSpPr/>
              <p:nvPr/>
            </p:nvSpPr>
            <p:spPr bwMode="auto">
              <a:xfrm>
                <a:off x="704337" y="1804087"/>
                <a:ext cx="1730681" cy="2286000"/>
              </a:xfrm>
              <a:prstGeom prst="rect">
                <a:avLst/>
              </a:prstGeom>
              <a:solidFill>
                <a:srgbClr val="00B0F0">
                  <a:alpha val="34000"/>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825713" y="3873485"/>
                <a:ext cx="1449312" cy="228544"/>
              </a:xfrm>
              <a:prstGeom prst="rect">
                <a:avLst/>
              </a:prstGeom>
              <a:solidFill>
                <a:srgbClr val="00FF00">
                  <a:alpha val="7000"/>
                </a:srgbClr>
              </a:solidFill>
              <a:scene3d>
                <a:camera prst="orthographicFront"/>
                <a:lightRig rig="threePt" dir="t"/>
              </a:scene3d>
              <a:sp3d>
                <a:bevelT/>
              </a:sp3d>
            </p:spPr>
            <p:txBody>
              <a:bodyPr wrap="square" rtlCol="0">
                <a:spAutoFit/>
              </a:bodyPr>
              <a:lstStyle/>
              <a:p>
                <a:pPr algn="ctr"/>
                <a:r>
                  <a:rPr lang="en-US" sz="800" b="1" dirty="0" smtClean="0">
                    <a:latin typeface="Agilent TT Cond" pitchFamily="34" charset="0"/>
                  </a:rPr>
                  <a:t>Baseband Processing</a:t>
                </a:r>
                <a:endParaRPr lang="en-US" sz="800" b="1" dirty="0">
                  <a:latin typeface="Agilent TT Cond" pitchFamily="34" charset="0"/>
                </a:endParaRPr>
              </a:p>
            </p:txBody>
          </p:sp>
        </p:grpSp>
        <p:grpSp>
          <p:nvGrpSpPr>
            <p:cNvPr id="8" name="Group 48"/>
            <p:cNvGrpSpPr/>
            <p:nvPr/>
          </p:nvGrpSpPr>
          <p:grpSpPr>
            <a:xfrm>
              <a:off x="2515816" y="2187983"/>
              <a:ext cx="891133" cy="790642"/>
              <a:chOff x="2409567" y="1198605"/>
              <a:chExt cx="1112108" cy="976185"/>
            </a:xfrm>
          </p:grpSpPr>
          <p:sp>
            <p:nvSpPr>
              <p:cNvPr id="50" name="Rectangle 49"/>
              <p:cNvSpPr/>
              <p:nvPr/>
            </p:nvSpPr>
            <p:spPr bwMode="auto">
              <a:xfrm>
                <a:off x="2409567" y="1198605"/>
                <a:ext cx="1112108" cy="976185"/>
              </a:xfrm>
              <a:prstGeom prst="rect">
                <a:avLst/>
              </a:prstGeom>
              <a:gradFill flip="none" rotWithShape="1">
                <a:gsLst>
                  <a:gs pos="0">
                    <a:schemeClr val="bg2">
                      <a:lumMod val="60000"/>
                      <a:lumOff val="40000"/>
                    </a:schemeClr>
                  </a:gs>
                  <a:gs pos="77000">
                    <a:schemeClr val="bg2">
                      <a:lumMod val="50000"/>
                    </a:schemeClr>
                  </a:gs>
                </a:gsLst>
                <a:lin ang="16200000" scaled="1"/>
                <a:tileRect/>
              </a:gradFill>
              <a:ln w="12700" cap="flat" cmpd="sng" algn="ctr">
                <a:noFill/>
                <a:prstDash val="solid"/>
                <a:round/>
                <a:headEnd type="none" w="med" len="med"/>
                <a:tailEnd type="none" w="med" len="med"/>
              </a:ln>
              <a:effectLst/>
              <a:scene3d>
                <a:camera prst="orthographicFront"/>
                <a:lightRig rig="threePt" dir="t"/>
              </a:scene3d>
              <a:sp3d>
                <a:bevelT w="133350" h="88900" prst="divo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1" name="TextBox 50"/>
              <p:cNvSpPr txBox="1"/>
              <p:nvPr/>
            </p:nvSpPr>
            <p:spPr>
              <a:xfrm>
                <a:off x="2474901" y="1543677"/>
                <a:ext cx="923905" cy="417863"/>
              </a:xfrm>
              <a:prstGeom prst="rect">
                <a:avLst/>
              </a:prstGeom>
              <a:noFill/>
            </p:spPr>
            <p:txBody>
              <a:bodyPr wrap="square" rtlCol="0">
                <a:spAutoFit/>
              </a:bodyPr>
              <a:lstStyle/>
              <a:p>
                <a:r>
                  <a:rPr lang="en-US" sz="800" b="1" dirty="0" smtClean="0">
                    <a:latin typeface="Agilent TT Cond" pitchFamily="34" charset="0"/>
                  </a:rPr>
                  <a:t>FPGA</a:t>
                </a:r>
                <a:endParaRPr lang="en-US" sz="800" b="1" dirty="0">
                  <a:latin typeface="Agilent TT Cond" pitchFamily="34" charset="0"/>
                </a:endParaRPr>
              </a:p>
            </p:txBody>
          </p:sp>
        </p:grpSp>
        <p:grpSp>
          <p:nvGrpSpPr>
            <p:cNvPr id="9" name="Group 58"/>
            <p:cNvGrpSpPr/>
            <p:nvPr/>
          </p:nvGrpSpPr>
          <p:grpSpPr>
            <a:xfrm>
              <a:off x="819789" y="2041566"/>
              <a:ext cx="1504762" cy="899536"/>
              <a:chOff x="213348" y="1095439"/>
              <a:chExt cx="1479013" cy="1072398"/>
            </a:xfrm>
          </p:grpSpPr>
          <p:grpSp>
            <p:nvGrpSpPr>
              <p:cNvPr id="10" name="Group 111"/>
              <p:cNvGrpSpPr/>
              <p:nvPr/>
            </p:nvGrpSpPr>
            <p:grpSpPr>
              <a:xfrm>
                <a:off x="213348" y="1095439"/>
                <a:ext cx="1371600" cy="444843"/>
                <a:chOff x="4374292" y="1507524"/>
                <a:chExt cx="1371600" cy="444843"/>
              </a:xfrm>
            </p:grpSpPr>
            <p:sp>
              <p:nvSpPr>
                <p:cNvPr id="67" name="Rectangle 66"/>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8" name="TextBox 67"/>
                <p:cNvSpPr txBox="1"/>
                <p:nvPr/>
              </p:nvSpPr>
              <p:spPr>
                <a:xfrm>
                  <a:off x="4510217" y="1569308"/>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11" name="Group 112"/>
              <p:cNvGrpSpPr/>
              <p:nvPr/>
            </p:nvGrpSpPr>
            <p:grpSpPr>
              <a:xfrm>
                <a:off x="255568" y="1411029"/>
                <a:ext cx="1371600" cy="444843"/>
                <a:chOff x="4374292" y="1559890"/>
                <a:chExt cx="1371600" cy="444843"/>
              </a:xfrm>
            </p:grpSpPr>
            <p:sp>
              <p:nvSpPr>
                <p:cNvPr id="65" name="Rectangle 64"/>
                <p:cNvSpPr/>
                <p:nvPr/>
              </p:nvSpPr>
              <p:spPr bwMode="auto">
                <a:xfrm>
                  <a:off x="4374292" y="1559890"/>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6" name="TextBox 65"/>
                <p:cNvSpPr txBox="1"/>
                <p:nvPr/>
              </p:nvSpPr>
              <p:spPr>
                <a:xfrm>
                  <a:off x="4481962" y="1586764"/>
                  <a:ext cx="1186247" cy="358682"/>
                </a:xfrm>
                <a:prstGeom prst="rect">
                  <a:avLst/>
                </a:prstGeom>
                <a:noFill/>
              </p:spPr>
              <p:txBody>
                <a:bodyPr wrap="square" rtlCol="0">
                  <a:spAutoFit/>
                </a:bodyPr>
                <a:lstStyle/>
                <a:p>
                  <a:r>
                    <a:rPr lang="en-US" sz="1050" b="1" dirty="0" smtClean="0">
                      <a:latin typeface="Agilent TT Cond" pitchFamily="34" charset="0"/>
                    </a:rPr>
                    <a:t>Memory DDR </a:t>
                  </a:r>
                  <a:endParaRPr lang="en-US" sz="1050" b="1" dirty="0">
                    <a:latin typeface="Agilent TT Cond" pitchFamily="34" charset="0"/>
                  </a:endParaRPr>
                </a:p>
              </p:txBody>
            </p:sp>
          </p:grpSp>
          <p:grpSp>
            <p:nvGrpSpPr>
              <p:cNvPr id="12" name="Group 133"/>
              <p:cNvGrpSpPr/>
              <p:nvPr/>
            </p:nvGrpSpPr>
            <p:grpSpPr>
              <a:xfrm>
                <a:off x="320761" y="1722994"/>
                <a:ext cx="1371600" cy="444843"/>
                <a:chOff x="4374292" y="1507524"/>
                <a:chExt cx="1371600" cy="444843"/>
              </a:xfrm>
            </p:grpSpPr>
            <p:sp>
              <p:nvSpPr>
                <p:cNvPr id="63" name="Rectangle 62"/>
                <p:cNvSpPr/>
                <p:nvPr/>
              </p:nvSpPr>
              <p:spPr bwMode="auto">
                <a:xfrm>
                  <a:off x="4374292" y="1507524"/>
                  <a:ext cx="1371600" cy="444843"/>
                </a:xfrm>
                <a:prstGeom prst="rect">
                  <a:avLst/>
                </a:prstGeom>
                <a:gradFill>
                  <a:gsLst>
                    <a:gs pos="0">
                      <a:srgbClr val="008000"/>
                    </a:gs>
                    <a:gs pos="49000">
                      <a:srgbClr val="99FF99"/>
                    </a:gs>
                    <a:gs pos="77000">
                      <a:schemeClr val="tx1">
                        <a:lumMod val="75000"/>
                        <a:lumOff val="25000"/>
                      </a:schemeClr>
                    </a:gs>
                  </a:gsLst>
                  <a:lin ang="5400000" scaled="0"/>
                </a:gradFill>
                <a:ln w="12700" cap="flat" cmpd="sng" algn="ctr">
                  <a:noFill/>
                  <a:prstDash val="solid"/>
                  <a:round/>
                  <a:headEnd type="none" w="med" len="med"/>
                  <a:tailEnd type="none" w="med" len="med"/>
                </a:ln>
                <a:effectLst/>
                <a:scene3d>
                  <a:camera prst="orthographicFront"/>
                  <a:lightRig rig="threePt" dir="t"/>
                </a:scene3d>
                <a:sp3d>
                  <a:bevelT w="114300" prst="hardEdge"/>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64" name="TextBox 63"/>
                <p:cNvSpPr txBox="1"/>
                <p:nvPr/>
              </p:nvSpPr>
              <p:spPr>
                <a:xfrm>
                  <a:off x="4510216" y="1569309"/>
                  <a:ext cx="1186246" cy="345837"/>
                </a:xfrm>
                <a:prstGeom prst="rect">
                  <a:avLst/>
                </a:prstGeom>
                <a:noFill/>
              </p:spPr>
              <p:txBody>
                <a:bodyPr wrap="square" rtlCol="0">
                  <a:spAutoFit/>
                </a:bodyPr>
                <a:lstStyle/>
                <a:p>
                  <a:r>
                    <a:rPr lang="en-US" sz="600" b="1" dirty="0" smtClean="0">
                      <a:latin typeface="Agilent TT Cond" pitchFamily="34" charset="0"/>
                    </a:rPr>
                    <a:t>Memory DDR </a:t>
                  </a:r>
                  <a:endParaRPr lang="en-US" sz="600" b="1" dirty="0">
                    <a:latin typeface="Agilent TT Cond" pitchFamily="34" charset="0"/>
                  </a:endParaRPr>
                </a:p>
              </p:txBody>
            </p:sp>
          </p:grpSp>
        </p:grpSp>
        <p:sp>
          <p:nvSpPr>
            <p:cNvPr id="117" name="Rectangle 116"/>
            <p:cNvSpPr/>
            <p:nvPr/>
          </p:nvSpPr>
          <p:spPr bwMode="auto">
            <a:xfrm>
              <a:off x="934771" y="3095754"/>
              <a:ext cx="2443434" cy="1273811"/>
            </a:xfrm>
            <a:prstGeom prst="rect">
              <a:avLst/>
            </a:prstGeom>
            <a:solidFill>
              <a:schemeClr val="accent5">
                <a:lumMod val="60000"/>
                <a:lumOff val="40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3" name="Group 56"/>
            <p:cNvGrpSpPr/>
            <p:nvPr/>
          </p:nvGrpSpPr>
          <p:grpSpPr>
            <a:xfrm>
              <a:off x="2234762" y="3206784"/>
              <a:ext cx="964260" cy="1060291"/>
              <a:chOff x="1352395" y="3232322"/>
              <a:chExt cx="828986" cy="866906"/>
            </a:xfrm>
          </p:grpSpPr>
          <p:sp>
            <p:nvSpPr>
              <p:cNvPr id="55" name="Rectangle 54"/>
              <p:cNvSpPr/>
              <p:nvPr/>
            </p:nvSpPr>
            <p:spPr bwMode="auto">
              <a:xfrm>
                <a:off x="1352395" y="3232322"/>
                <a:ext cx="828986" cy="866906"/>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6" name="TextBox 55"/>
              <p:cNvSpPr txBox="1"/>
              <p:nvPr/>
            </p:nvSpPr>
            <p:spPr>
              <a:xfrm>
                <a:off x="1527561" y="3552759"/>
                <a:ext cx="554448" cy="276713"/>
              </a:xfrm>
              <a:prstGeom prst="rect">
                <a:avLst/>
              </a:prstGeom>
              <a:noFill/>
            </p:spPr>
            <p:txBody>
              <a:bodyPr wrap="square" rtlCol="0">
                <a:spAutoFit/>
              </a:bodyPr>
              <a:lstStyle/>
              <a:p>
                <a:r>
                  <a:rPr lang="en-US" sz="800" b="1" dirty="0" smtClean="0">
                    <a:latin typeface="Agilent TT Cond" pitchFamily="34" charset="0"/>
                  </a:rPr>
                  <a:t>DSP</a:t>
                </a:r>
                <a:endParaRPr lang="en-US" sz="800" b="1" dirty="0">
                  <a:latin typeface="Agilent TT Cond" pitchFamily="34" charset="0"/>
                </a:endParaRPr>
              </a:p>
            </p:txBody>
          </p:sp>
        </p:grpSp>
        <p:grpSp>
          <p:nvGrpSpPr>
            <p:cNvPr id="14" name="Group 57"/>
            <p:cNvGrpSpPr/>
            <p:nvPr/>
          </p:nvGrpSpPr>
          <p:grpSpPr>
            <a:xfrm>
              <a:off x="1017431" y="3224331"/>
              <a:ext cx="1057613" cy="1057385"/>
              <a:chOff x="1244953" y="2085593"/>
              <a:chExt cx="909242" cy="828545"/>
            </a:xfrm>
          </p:grpSpPr>
          <p:sp>
            <p:nvSpPr>
              <p:cNvPr id="53" name="Rectangle 52"/>
              <p:cNvSpPr/>
              <p:nvPr/>
            </p:nvSpPr>
            <p:spPr bwMode="auto">
              <a:xfrm>
                <a:off x="1305815" y="2085593"/>
                <a:ext cx="848380" cy="828545"/>
              </a:xfrm>
              <a:prstGeom prst="rect">
                <a:avLst/>
              </a:prstGeom>
              <a:gradFill>
                <a:gsLst>
                  <a:gs pos="0">
                    <a:schemeClr val="bg2">
                      <a:lumMod val="60000"/>
                      <a:lumOff val="40000"/>
                    </a:schemeClr>
                  </a:gs>
                  <a:gs pos="77000">
                    <a:schemeClr val="bg2">
                      <a:lumMod val="50000"/>
                    </a:schemeClr>
                  </a:gs>
                </a:gsLst>
                <a:lin ang="16200000" scaled="1"/>
              </a:gradFill>
              <a:ln w="12700"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1244953" y="2269830"/>
                <a:ext cx="905774" cy="378999"/>
              </a:xfrm>
              <a:prstGeom prst="rect">
                <a:avLst/>
              </a:prstGeom>
              <a:noFill/>
            </p:spPr>
            <p:txBody>
              <a:bodyPr wrap="square" rtlCol="0">
                <a:spAutoFit/>
              </a:bodyPr>
              <a:lstStyle/>
              <a:p>
                <a:pPr algn="ctr"/>
                <a:r>
                  <a:rPr lang="en-US" sz="600" b="1" dirty="0" smtClean="0">
                    <a:latin typeface="Agilent TT Cond" pitchFamily="34" charset="0"/>
                  </a:rPr>
                  <a:t>Micro-controller/</a:t>
                </a:r>
              </a:p>
              <a:p>
                <a:pPr algn="ctr"/>
                <a:r>
                  <a:rPr lang="en-US" sz="600" b="1" dirty="0" smtClean="0">
                    <a:latin typeface="Agilent TT Cond" pitchFamily="34" charset="0"/>
                  </a:rPr>
                  <a:t>Microprocessor</a:t>
                </a:r>
                <a:endParaRPr lang="en-US" sz="600" b="1" dirty="0">
                  <a:latin typeface="Agilent TT Cond" pitchFamily="34" charset="0"/>
                </a:endParaRPr>
              </a:p>
            </p:txBody>
          </p:sp>
        </p:grpSp>
        <p:sp>
          <p:nvSpPr>
            <p:cNvPr id="72" name="TextBox 71"/>
            <p:cNvSpPr txBox="1"/>
            <p:nvPr/>
          </p:nvSpPr>
          <p:spPr>
            <a:xfrm>
              <a:off x="1436812" y="4559905"/>
              <a:ext cx="1268945" cy="338440"/>
            </a:xfrm>
            <a:prstGeom prst="rect">
              <a:avLst/>
            </a:prstGeom>
            <a:noFill/>
          </p:spPr>
          <p:txBody>
            <a:bodyPr wrap="square" rtlCol="0">
              <a:spAutoFit/>
            </a:bodyPr>
            <a:lstStyle/>
            <a:p>
              <a:r>
                <a:rPr lang="en-US" sz="800" b="1" dirty="0" smtClean="0">
                  <a:latin typeface="Agilent TT Cond" pitchFamily="34" charset="0"/>
                </a:rPr>
                <a:t>Flash </a:t>
              </a:r>
              <a:r>
                <a:rPr lang="en-US" sz="600" b="1" dirty="0" smtClean="0">
                  <a:latin typeface="Agilent TT Cond" pitchFamily="34" charset="0"/>
                </a:rPr>
                <a:t>EEPROM</a:t>
              </a:r>
              <a:endParaRPr lang="en-US" sz="600" dirty="0">
                <a:latin typeface="Agilent TT Cond" pitchFamily="34" charset="0"/>
              </a:endParaRPr>
            </a:p>
          </p:txBody>
        </p:sp>
        <p:sp>
          <p:nvSpPr>
            <p:cNvPr id="122" name="TextBox 121"/>
            <p:cNvSpPr txBox="1"/>
            <p:nvPr/>
          </p:nvSpPr>
          <p:spPr>
            <a:xfrm>
              <a:off x="3509317" y="3188041"/>
              <a:ext cx="1989438" cy="483677"/>
            </a:xfrm>
            <a:prstGeom prst="rect">
              <a:avLst/>
            </a:prstGeom>
            <a:noFill/>
          </p:spPr>
          <p:txBody>
            <a:bodyPr wrap="square" rtlCol="0">
              <a:spAutoFit/>
            </a:bodyPr>
            <a:lstStyle/>
            <a:p>
              <a:pPr algn="ctr"/>
              <a:r>
                <a:rPr lang="en-US" sz="600" b="1" dirty="0" smtClean="0">
                  <a:latin typeface="Agilent TT Cond" pitchFamily="34" charset="0"/>
                </a:rPr>
                <a:t>Software Control,</a:t>
              </a:r>
            </a:p>
            <a:p>
              <a:pPr algn="ctr"/>
              <a:r>
                <a:rPr lang="en-US" sz="600" b="1" dirty="0" smtClean="0">
                  <a:latin typeface="Agilent TT Cond" pitchFamily="34" charset="0"/>
                </a:rPr>
                <a:t> Calibration, Configuration: CDMA, GSM, WiMAX etc</a:t>
              </a:r>
              <a:endParaRPr lang="en-US" sz="600" b="1" dirty="0">
                <a:latin typeface="Agilent TT Cond" pitchFamily="34" charset="0"/>
              </a:endParaRPr>
            </a:p>
          </p:txBody>
        </p:sp>
        <p:grpSp>
          <p:nvGrpSpPr>
            <p:cNvPr id="15" name="Group 184"/>
            <p:cNvGrpSpPr/>
            <p:nvPr/>
          </p:nvGrpSpPr>
          <p:grpSpPr>
            <a:xfrm flipH="1">
              <a:off x="5677929" y="3123399"/>
              <a:ext cx="747585" cy="670613"/>
              <a:chOff x="4331042" y="5434112"/>
              <a:chExt cx="574589" cy="670613"/>
            </a:xfrm>
          </p:grpSpPr>
          <p:grpSp>
            <p:nvGrpSpPr>
              <p:cNvPr id="16" name="Group 72"/>
              <p:cNvGrpSpPr>
                <a:grpSpLocks/>
              </p:cNvGrpSpPr>
              <p:nvPr/>
            </p:nvGrpSpPr>
            <p:grpSpPr bwMode="auto">
              <a:xfrm>
                <a:off x="4590534" y="5434711"/>
                <a:ext cx="98854" cy="152684"/>
                <a:chOff x="2016" y="1393"/>
                <a:chExt cx="336" cy="336"/>
              </a:xfrm>
            </p:grpSpPr>
            <p:sp>
              <p:nvSpPr>
                <p:cNvPr id="181" name="Oval 73"/>
                <p:cNvSpPr>
                  <a:spLocks noChangeArrowheads="1"/>
                </p:cNvSpPr>
                <p:nvPr/>
              </p:nvSpPr>
              <p:spPr bwMode="auto">
                <a:xfrm>
                  <a:off x="2016" y="1393"/>
                  <a:ext cx="336" cy="336"/>
                </a:xfrm>
                <a:prstGeom prst="ellipse">
                  <a:avLst/>
                </a:prstGeom>
                <a:noFill/>
                <a:ln w="25400">
                  <a:solidFill>
                    <a:schemeClr val="tx1"/>
                  </a:solidFill>
                  <a:round/>
                  <a:headEnd/>
                  <a:tailEnd/>
                </a:ln>
              </p:spPr>
              <p:txBody>
                <a:bodyPr lIns="9144" tIns="9144" rIns="9144" bIns="9144">
                  <a:spAutoFit/>
                </a:bodyPr>
                <a:lstStyle/>
                <a:p>
                  <a:endParaRPr lang="en-US"/>
                </a:p>
              </p:txBody>
            </p:sp>
            <p:sp>
              <p:nvSpPr>
                <p:cNvPr id="182" name="Line 74"/>
                <p:cNvSpPr>
                  <a:spLocks noChangeShapeType="1"/>
                </p:cNvSpPr>
                <p:nvPr/>
              </p:nvSpPr>
              <p:spPr bwMode="auto">
                <a:xfrm>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sp>
              <p:nvSpPr>
                <p:cNvPr id="183" name="Line 75"/>
                <p:cNvSpPr>
                  <a:spLocks noChangeShapeType="1"/>
                </p:cNvSpPr>
                <p:nvPr/>
              </p:nvSpPr>
              <p:spPr bwMode="auto">
                <a:xfrm flipV="1">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grpSp>
          <p:grpSp>
            <p:nvGrpSpPr>
              <p:cNvPr id="17" name="Group 76"/>
              <p:cNvGrpSpPr>
                <a:grpSpLocks/>
              </p:cNvGrpSpPr>
              <p:nvPr/>
            </p:nvGrpSpPr>
            <p:grpSpPr bwMode="auto">
              <a:xfrm>
                <a:off x="4590534" y="5952041"/>
                <a:ext cx="98854" cy="152684"/>
                <a:chOff x="2016" y="1393"/>
                <a:chExt cx="336" cy="336"/>
              </a:xfrm>
            </p:grpSpPr>
            <p:sp>
              <p:nvSpPr>
                <p:cNvPr id="178" name="Oval 77"/>
                <p:cNvSpPr>
                  <a:spLocks noChangeArrowheads="1"/>
                </p:cNvSpPr>
                <p:nvPr/>
              </p:nvSpPr>
              <p:spPr bwMode="auto">
                <a:xfrm>
                  <a:off x="2016" y="1393"/>
                  <a:ext cx="336" cy="336"/>
                </a:xfrm>
                <a:prstGeom prst="ellipse">
                  <a:avLst/>
                </a:prstGeom>
                <a:noFill/>
                <a:ln w="25400">
                  <a:solidFill>
                    <a:schemeClr val="tx1"/>
                  </a:solidFill>
                  <a:round/>
                  <a:headEnd/>
                  <a:tailEnd/>
                </a:ln>
              </p:spPr>
              <p:txBody>
                <a:bodyPr lIns="9144" tIns="9144" rIns="9144" bIns="9144">
                  <a:spAutoFit/>
                </a:bodyPr>
                <a:lstStyle/>
                <a:p>
                  <a:endParaRPr lang="en-US"/>
                </a:p>
              </p:txBody>
            </p:sp>
            <p:sp>
              <p:nvSpPr>
                <p:cNvPr id="179" name="Line 78"/>
                <p:cNvSpPr>
                  <a:spLocks noChangeShapeType="1"/>
                </p:cNvSpPr>
                <p:nvPr/>
              </p:nvSpPr>
              <p:spPr bwMode="auto">
                <a:xfrm>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sp>
              <p:nvSpPr>
                <p:cNvPr id="180" name="Line 79"/>
                <p:cNvSpPr>
                  <a:spLocks noChangeShapeType="1"/>
                </p:cNvSpPr>
                <p:nvPr/>
              </p:nvSpPr>
              <p:spPr bwMode="auto">
                <a:xfrm flipV="1">
                  <a:off x="2064" y="1440"/>
                  <a:ext cx="240" cy="240"/>
                </a:xfrm>
                <a:prstGeom prst="line">
                  <a:avLst/>
                </a:prstGeom>
                <a:noFill/>
                <a:ln w="25400">
                  <a:solidFill>
                    <a:schemeClr val="tx1"/>
                  </a:solidFill>
                  <a:round/>
                  <a:headEnd/>
                  <a:tailEnd/>
                </a:ln>
              </p:spPr>
              <p:txBody>
                <a:bodyPr lIns="9144" tIns="9144" rIns="9144" bIns="9144">
                  <a:spAutoFit/>
                </a:bodyPr>
                <a:lstStyle/>
                <a:p>
                  <a:endParaRPr lang="en-US"/>
                </a:p>
              </p:txBody>
            </p:sp>
          </p:grpSp>
          <p:sp>
            <p:nvSpPr>
              <p:cNvPr id="139" name="AutoShape 80"/>
              <p:cNvSpPr>
                <a:spLocks noChangeArrowheads="1"/>
              </p:cNvSpPr>
              <p:nvPr/>
            </p:nvSpPr>
            <p:spPr bwMode="auto">
              <a:xfrm rot="5400000">
                <a:off x="4314796" y="5450358"/>
                <a:ext cx="143703" cy="111211"/>
              </a:xfrm>
              <a:prstGeom prst="triangle">
                <a:avLst>
                  <a:gd name="adj" fmla="val 50000"/>
                </a:avLst>
              </a:prstGeom>
              <a:noFill/>
              <a:ln w="25400">
                <a:solidFill>
                  <a:schemeClr val="tx1"/>
                </a:solidFill>
                <a:miter lim="800000"/>
                <a:headEnd/>
                <a:tailEnd/>
              </a:ln>
            </p:spPr>
            <p:txBody>
              <a:bodyPr wrap="none" lIns="0" tIns="0" rIns="0" bIns="0" anchor="ctr">
                <a:spAutoFit/>
              </a:bodyPr>
              <a:lstStyle/>
              <a:p>
                <a:endParaRPr lang="en-US"/>
              </a:p>
            </p:txBody>
          </p:sp>
          <p:sp>
            <p:nvSpPr>
              <p:cNvPr id="140" name="AutoShape 81"/>
              <p:cNvSpPr>
                <a:spLocks noChangeArrowheads="1"/>
              </p:cNvSpPr>
              <p:nvPr/>
            </p:nvSpPr>
            <p:spPr bwMode="auto">
              <a:xfrm rot="5400000">
                <a:off x="4314796" y="5955714"/>
                <a:ext cx="143703" cy="111211"/>
              </a:xfrm>
              <a:prstGeom prst="triangle">
                <a:avLst>
                  <a:gd name="adj" fmla="val 50000"/>
                </a:avLst>
              </a:prstGeom>
              <a:noFill/>
              <a:ln w="25400">
                <a:solidFill>
                  <a:schemeClr val="tx1"/>
                </a:solidFill>
                <a:miter lim="800000"/>
                <a:headEnd/>
                <a:tailEnd/>
              </a:ln>
            </p:spPr>
            <p:txBody>
              <a:bodyPr wrap="none" lIns="0" tIns="0" rIns="0" bIns="0" anchor="ctr">
                <a:spAutoFit/>
              </a:bodyPr>
              <a:lstStyle/>
              <a:p>
                <a:endParaRPr lang="en-US"/>
              </a:p>
            </p:txBody>
          </p:sp>
          <p:sp>
            <p:nvSpPr>
              <p:cNvPr id="144" name="Line 85"/>
              <p:cNvSpPr>
                <a:spLocks noChangeShapeType="1"/>
              </p:cNvSpPr>
              <p:nvPr/>
            </p:nvSpPr>
            <p:spPr bwMode="auto">
              <a:xfrm flipV="1">
                <a:off x="4442252" y="5502371"/>
                <a:ext cx="148281" cy="1198"/>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47" name="Line 88"/>
              <p:cNvSpPr>
                <a:spLocks noChangeShapeType="1"/>
              </p:cNvSpPr>
              <p:nvPr/>
            </p:nvSpPr>
            <p:spPr bwMode="auto">
              <a:xfrm>
                <a:off x="4442252" y="6013714"/>
                <a:ext cx="148281" cy="0"/>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48" name="Line 89"/>
              <p:cNvSpPr>
                <a:spLocks noChangeShapeType="1"/>
              </p:cNvSpPr>
              <p:nvPr/>
            </p:nvSpPr>
            <p:spPr bwMode="auto">
              <a:xfrm flipV="1">
                <a:off x="4646139" y="5577815"/>
                <a:ext cx="0" cy="114962"/>
              </a:xfrm>
              <a:prstGeom prst="line">
                <a:avLst/>
              </a:prstGeom>
              <a:noFill/>
              <a:ln w="25400">
                <a:solidFill>
                  <a:schemeClr val="tx1"/>
                </a:solidFill>
                <a:round/>
                <a:headEnd/>
                <a:tailEnd type="triangle" w="med" len="med"/>
              </a:ln>
            </p:spPr>
            <p:txBody>
              <a:bodyPr wrap="none" lIns="0" tIns="0" rIns="0" bIns="0">
                <a:spAutoFit/>
              </a:bodyPr>
              <a:lstStyle/>
              <a:p>
                <a:endParaRPr lang="en-US"/>
              </a:p>
            </p:txBody>
          </p:sp>
          <p:sp>
            <p:nvSpPr>
              <p:cNvPr id="149" name="Line 90"/>
              <p:cNvSpPr>
                <a:spLocks noChangeShapeType="1"/>
              </p:cNvSpPr>
              <p:nvPr/>
            </p:nvSpPr>
            <p:spPr bwMode="auto">
              <a:xfrm>
                <a:off x="4646139" y="5858036"/>
                <a:ext cx="0" cy="93407"/>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50" name="Oval 91"/>
              <p:cNvSpPr>
                <a:spLocks noChangeArrowheads="1"/>
              </p:cNvSpPr>
              <p:nvPr/>
            </p:nvSpPr>
            <p:spPr bwMode="auto">
              <a:xfrm>
                <a:off x="4850026" y="5721518"/>
                <a:ext cx="55605" cy="86222"/>
              </a:xfrm>
              <a:prstGeom prst="ellipse">
                <a:avLst/>
              </a:prstGeom>
              <a:noFill/>
              <a:ln w="25400">
                <a:solidFill>
                  <a:schemeClr val="tx1"/>
                </a:solidFill>
                <a:round/>
                <a:headEnd/>
                <a:tailEnd/>
              </a:ln>
            </p:spPr>
            <p:txBody>
              <a:bodyPr wrap="none" lIns="0" tIns="0" rIns="0" bIns="0" anchor="ctr">
                <a:spAutoFit/>
              </a:bodyPr>
              <a:lstStyle/>
              <a:p>
                <a:endParaRPr lang="en-US"/>
              </a:p>
            </p:txBody>
          </p:sp>
          <p:sp>
            <p:nvSpPr>
              <p:cNvPr id="151" name="Text Box 92"/>
              <p:cNvSpPr txBox="1">
                <a:spLocks noChangeArrowheads="1"/>
              </p:cNvSpPr>
              <p:nvPr/>
            </p:nvSpPr>
            <p:spPr bwMode="auto">
              <a:xfrm>
                <a:off x="4868561" y="5721518"/>
                <a:ext cx="29348" cy="80234"/>
              </a:xfrm>
              <a:prstGeom prst="rect">
                <a:avLst/>
              </a:prstGeom>
              <a:noFill/>
              <a:ln w="25400">
                <a:noFill/>
                <a:miter lim="800000"/>
                <a:headEnd/>
                <a:tailEnd/>
              </a:ln>
            </p:spPr>
            <p:txBody>
              <a:bodyPr wrap="none" lIns="0" tIns="0" rIns="0" bIns="0">
                <a:spAutoFit/>
              </a:bodyPr>
              <a:lstStyle/>
              <a:p>
                <a:pPr eaLnBrk="0" hangingPunct="0"/>
                <a:r>
                  <a:rPr lang="en-US" sz="1400" b="1">
                    <a:latin typeface="Agilent TT Cond" pitchFamily="34" charset="0"/>
                  </a:rPr>
                  <a:t>+</a:t>
                </a:r>
              </a:p>
            </p:txBody>
          </p:sp>
          <p:sp>
            <p:nvSpPr>
              <p:cNvPr id="155" name="Line 96"/>
              <p:cNvSpPr>
                <a:spLocks noChangeShapeType="1"/>
              </p:cNvSpPr>
              <p:nvPr/>
            </p:nvSpPr>
            <p:spPr bwMode="auto">
              <a:xfrm flipV="1">
                <a:off x="4683209" y="6019702"/>
                <a:ext cx="203887" cy="0"/>
              </a:xfrm>
              <a:prstGeom prst="line">
                <a:avLst/>
              </a:prstGeom>
              <a:noFill/>
              <a:ln w="25400">
                <a:solidFill>
                  <a:schemeClr val="tx1"/>
                </a:solidFill>
                <a:round/>
                <a:headEnd/>
                <a:tailEnd/>
              </a:ln>
            </p:spPr>
            <p:txBody>
              <a:bodyPr lIns="0" tIns="0" rIns="0" bIns="0">
                <a:spAutoFit/>
              </a:bodyPr>
              <a:lstStyle/>
              <a:p>
                <a:endParaRPr lang="en-US"/>
              </a:p>
            </p:txBody>
          </p:sp>
          <p:sp>
            <p:nvSpPr>
              <p:cNvPr id="156" name="Line 97"/>
              <p:cNvSpPr>
                <a:spLocks noChangeShapeType="1"/>
              </p:cNvSpPr>
              <p:nvPr/>
            </p:nvSpPr>
            <p:spPr bwMode="auto">
              <a:xfrm>
                <a:off x="4683209" y="5502371"/>
                <a:ext cx="203887" cy="0"/>
              </a:xfrm>
              <a:prstGeom prst="line">
                <a:avLst/>
              </a:prstGeom>
              <a:noFill/>
              <a:ln w="25400">
                <a:solidFill>
                  <a:schemeClr val="tx1"/>
                </a:solidFill>
                <a:round/>
                <a:headEnd/>
                <a:tailEnd/>
              </a:ln>
            </p:spPr>
            <p:txBody>
              <a:bodyPr lIns="0" tIns="0" rIns="0" bIns="0">
                <a:spAutoFit/>
              </a:bodyPr>
              <a:lstStyle/>
              <a:p>
                <a:endParaRPr lang="en-US"/>
              </a:p>
            </p:txBody>
          </p:sp>
          <p:sp>
            <p:nvSpPr>
              <p:cNvPr id="157" name="Line 98"/>
              <p:cNvSpPr>
                <a:spLocks noChangeShapeType="1"/>
              </p:cNvSpPr>
              <p:nvPr/>
            </p:nvSpPr>
            <p:spPr bwMode="auto">
              <a:xfrm>
                <a:off x="4887096" y="5502371"/>
                <a:ext cx="0" cy="219147"/>
              </a:xfrm>
              <a:prstGeom prst="line">
                <a:avLst/>
              </a:prstGeom>
              <a:noFill/>
              <a:ln w="25400">
                <a:solidFill>
                  <a:schemeClr val="tx1"/>
                </a:solidFill>
                <a:round/>
                <a:headEnd/>
                <a:tailEnd type="triangle" w="med" len="med"/>
              </a:ln>
            </p:spPr>
            <p:txBody>
              <a:bodyPr lIns="0" tIns="0" rIns="0" bIns="0">
                <a:spAutoFit/>
              </a:bodyPr>
              <a:lstStyle/>
              <a:p>
                <a:endParaRPr lang="en-US"/>
              </a:p>
            </p:txBody>
          </p:sp>
          <p:sp>
            <p:nvSpPr>
              <p:cNvPr id="158" name="Line 99"/>
              <p:cNvSpPr>
                <a:spLocks noChangeShapeType="1"/>
              </p:cNvSpPr>
              <p:nvPr/>
            </p:nvSpPr>
            <p:spPr bwMode="auto">
              <a:xfrm flipV="1">
                <a:off x="4887096" y="5807740"/>
                <a:ext cx="0" cy="211962"/>
              </a:xfrm>
              <a:prstGeom prst="line">
                <a:avLst/>
              </a:prstGeom>
              <a:noFill/>
              <a:ln w="25400">
                <a:solidFill>
                  <a:schemeClr val="tx1"/>
                </a:solidFill>
                <a:round/>
                <a:headEnd/>
                <a:tailEnd type="triangle" w="med" len="med"/>
              </a:ln>
            </p:spPr>
            <p:txBody>
              <a:bodyPr lIns="0" tIns="0" rIns="0" bIns="0">
                <a:spAutoFit/>
              </a:bodyPr>
              <a:lstStyle/>
              <a:p>
                <a:endParaRPr lang="en-US"/>
              </a:p>
            </p:txBody>
          </p:sp>
          <p:grpSp>
            <p:nvGrpSpPr>
              <p:cNvPr id="18" name="Group 116"/>
              <p:cNvGrpSpPr>
                <a:grpSpLocks/>
              </p:cNvGrpSpPr>
              <p:nvPr/>
            </p:nvGrpSpPr>
            <p:grpSpPr bwMode="auto">
              <a:xfrm>
                <a:off x="4590534" y="5690382"/>
                <a:ext cx="102715" cy="158672"/>
                <a:chOff x="2256" y="2252"/>
                <a:chExt cx="336" cy="335"/>
              </a:xfrm>
            </p:grpSpPr>
            <p:sp>
              <p:nvSpPr>
                <p:cNvPr id="176" name="Freeform 117"/>
                <p:cNvSpPr>
                  <a:spLocks/>
                </p:cNvSpPr>
                <p:nvPr/>
              </p:nvSpPr>
              <p:spPr bwMode="auto">
                <a:xfrm>
                  <a:off x="2304" y="2350"/>
                  <a:ext cx="240" cy="144"/>
                </a:xfrm>
                <a:custGeom>
                  <a:avLst/>
                  <a:gdLst>
                    <a:gd name="T0" fmla="*/ 0 w 528"/>
                    <a:gd name="T1" fmla="*/ 104 h 248"/>
                    <a:gd name="T2" fmla="*/ 144 w 528"/>
                    <a:gd name="T3" fmla="*/ 248 h 248"/>
                    <a:gd name="T4" fmla="*/ 288 w 528"/>
                    <a:gd name="T5" fmla="*/ 104 h 248"/>
                    <a:gd name="T6" fmla="*/ 384 w 528"/>
                    <a:gd name="T7" fmla="*/ 8 h 248"/>
                    <a:gd name="T8" fmla="*/ 528 w 528"/>
                    <a:gd name="T9" fmla="*/ 152 h 248"/>
                    <a:gd name="T10" fmla="*/ 0 60000 65536"/>
                    <a:gd name="T11" fmla="*/ 0 60000 65536"/>
                    <a:gd name="T12" fmla="*/ 0 60000 65536"/>
                    <a:gd name="T13" fmla="*/ 0 60000 65536"/>
                    <a:gd name="T14" fmla="*/ 0 60000 65536"/>
                    <a:gd name="T15" fmla="*/ 0 w 528"/>
                    <a:gd name="T16" fmla="*/ 0 h 248"/>
                    <a:gd name="T17" fmla="*/ 528 w 528"/>
                    <a:gd name="T18" fmla="*/ 248 h 248"/>
                  </a:gdLst>
                  <a:ahLst/>
                  <a:cxnLst>
                    <a:cxn ang="T10">
                      <a:pos x="T0" y="T1"/>
                    </a:cxn>
                    <a:cxn ang="T11">
                      <a:pos x="T2" y="T3"/>
                    </a:cxn>
                    <a:cxn ang="T12">
                      <a:pos x="T4" y="T5"/>
                    </a:cxn>
                    <a:cxn ang="T13">
                      <a:pos x="T6" y="T7"/>
                    </a:cxn>
                    <a:cxn ang="T14">
                      <a:pos x="T8" y="T9"/>
                    </a:cxn>
                  </a:cxnLst>
                  <a:rect l="T15" t="T16" r="T17" b="T18"/>
                  <a:pathLst>
                    <a:path w="528" h="248">
                      <a:moveTo>
                        <a:pt x="0" y="104"/>
                      </a:moveTo>
                      <a:cubicBezTo>
                        <a:pt x="48" y="176"/>
                        <a:pt x="96" y="248"/>
                        <a:pt x="144" y="248"/>
                      </a:cubicBezTo>
                      <a:cubicBezTo>
                        <a:pt x="192" y="248"/>
                        <a:pt x="248" y="144"/>
                        <a:pt x="288" y="104"/>
                      </a:cubicBezTo>
                      <a:cubicBezTo>
                        <a:pt x="328" y="64"/>
                        <a:pt x="344" y="0"/>
                        <a:pt x="384" y="8"/>
                      </a:cubicBezTo>
                      <a:cubicBezTo>
                        <a:pt x="424" y="16"/>
                        <a:pt x="504" y="128"/>
                        <a:pt x="528" y="152"/>
                      </a:cubicBezTo>
                    </a:path>
                  </a:pathLst>
                </a:custGeom>
                <a:noFill/>
                <a:ln w="25400">
                  <a:solidFill>
                    <a:schemeClr val="tx1"/>
                  </a:solidFill>
                  <a:round/>
                  <a:headEnd/>
                  <a:tailEnd/>
                </a:ln>
              </p:spPr>
              <p:txBody>
                <a:bodyPr lIns="9144" tIns="9144" rIns="9144" bIns="9144">
                  <a:spAutoFit/>
                </a:bodyPr>
                <a:lstStyle/>
                <a:p>
                  <a:endParaRPr lang="en-US"/>
                </a:p>
              </p:txBody>
            </p:sp>
            <p:sp>
              <p:nvSpPr>
                <p:cNvPr id="177" name="Oval 118"/>
                <p:cNvSpPr>
                  <a:spLocks noChangeArrowheads="1"/>
                </p:cNvSpPr>
                <p:nvPr/>
              </p:nvSpPr>
              <p:spPr bwMode="auto">
                <a:xfrm>
                  <a:off x="2256" y="2252"/>
                  <a:ext cx="336" cy="335"/>
                </a:xfrm>
                <a:prstGeom prst="ellipse">
                  <a:avLst/>
                </a:prstGeom>
                <a:noFill/>
                <a:ln w="25400">
                  <a:solidFill>
                    <a:schemeClr val="tx1"/>
                  </a:solidFill>
                  <a:round/>
                  <a:headEnd/>
                  <a:tailEnd/>
                </a:ln>
              </p:spPr>
              <p:txBody>
                <a:bodyPr lIns="9144" tIns="9144" rIns="9144" bIns="9144">
                  <a:spAutoFit/>
                </a:bodyPr>
                <a:lstStyle/>
                <a:p>
                  <a:endParaRPr lang="en-US"/>
                </a:p>
              </p:txBody>
            </p:sp>
          </p:grpSp>
        </p:grpSp>
        <p:sp>
          <p:nvSpPr>
            <p:cNvPr id="189" name="Rectangle 188"/>
            <p:cNvSpPr/>
            <p:nvPr/>
          </p:nvSpPr>
          <p:spPr bwMode="auto">
            <a:xfrm>
              <a:off x="1518254" y="4503050"/>
              <a:ext cx="1077986" cy="366038"/>
            </a:xfrm>
            <a:prstGeom prst="rect">
              <a:avLst/>
            </a:prstGeom>
            <a:solidFill>
              <a:srgbClr val="244C6A">
                <a:alpha val="65000"/>
              </a:srgb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h="50800" prst="softRound"/>
            </a:sp3d>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charset="0"/>
              </a:endParaRPr>
            </a:p>
          </p:txBody>
        </p:sp>
      </p:grpSp>
      <p:pic>
        <p:nvPicPr>
          <p:cNvPr id="92" name="Picture 7"/>
          <p:cNvPicPr>
            <a:picLocks noChangeAspect="1" noChangeArrowheads="1"/>
          </p:cNvPicPr>
          <p:nvPr/>
        </p:nvPicPr>
        <p:blipFill>
          <a:blip r:embed="rId8" cstate="screen"/>
          <a:srcRect/>
          <a:stretch>
            <a:fillRect/>
          </a:stretch>
        </p:blipFill>
        <p:spPr bwMode="auto">
          <a:xfrm>
            <a:off x="4430433" y="3184931"/>
            <a:ext cx="1687032" cy="1069082"/>
          </a:xfrm>
          <a:prstGeom prst="rect">
            <a:avLst/>
          </a:prstGeom>
          <a:noFill/>
          <a:ln w="9525">
            <a:noFill/>
            <a:miter lim="800000"/>
            <a:headEnd/>
            <a:tailEnd/>
          </a:ln>
          <a:effectLst/>
        </p:spPr>
      </p:pic>
      <p:pic>
        <p:nvPicPr>
          <p:cNvPr id="137" name="Picture 5"/>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6990885" y="4873696"/>
            <a:ext cx="1751224" cy="640095"/>
          </a:xfrm>
          <a:prstGeom prst="rect">
            <a:avLst/>
          </a:prstGeom>
          <a:noFill/>
          <a:ln w="9525">
            <a:noFill/>
            <a:miter lim="800000"/>
            <a:headEnd/>
            <a:tailEnd/>
          </a:ln>
          <a:effectLst/>
        </p:spPr>
      </p:pic>
      <p:pic>
        <p:nvPicPr>
          <p:cNvPr id="138" name="Picture 137" descr="Ruby_81134A_Angle2.jpg"/>
          <p:cNvPicPr>
            <a:picLocks noChangeAspect="1"/>
          </p:cNvPicPr>
          <p:nvPr/>
        </p:nvPicPr>
        <p:blipFill>
          <a:blip r:embed="rId10" cstate="screen">
            <a:clrChange>
              <a:clrFrom>
                <a:srgbClr val="FFFFFF"/>
              </a:clrFrom>
              <a:clrTo>
                <a:srgbClr val="FFFFFF">
                  <a:alpha val="0"/>
                </a:srgbClr>
              </a:clrTo>
            </a:clrChange>
            <a:lum bright="-10000"/>
          </a:blip>
          <a:stretch>
            <a:fillRect/>
          </a:stretch>
        </p:blipFill>
        <p:spPr>
          <a:xfrm>
            <a:off x="565063" y="4830710"/>
            <a:ext cx="1747859" cy="785810"/>
          </a:xfrm>
          <a:prstGeom prst="rect">
            <a:avLst/>
          </a:prstGeom>
        </p:spPr>
      </p:pic>
      <p:pic>
        <p:nvPicPr>
          <p:cNvPr id="141" name="Picture 140" descr="N9020A_1_2006Apr.jpg"/>
          <p:cNvPicPr>
            <a:picLocks noChangeAspect="1"/>
          </p:cNvPicPr>
          <p:nvPr/>
        </p:nvPicPr>
        <p:blipFill>
          <a:blip r:embed="rId11" cstate="screen"/>
          <a:stretch>
            <a:fillRect/>
          </a:stretch>
        </p:blipFill>
        <p:spPr>
          <a:xfrm>
            <a:off x="6710546" y="3279736"/>
            <a:ext cx="1643710" cy="784065"/>
          </a:xfrm>
          <a:prstGeom prst="rect">
            <a:avLst/>
          </a:prstGeom>
        </p:spPr>
      </p:pic>
      <p:pic>
        <p:nvPicPr>
          <p:cNvPr id="143" name="Picture 4" descr="final IF"/>
          <p:cNvPicPr>
            <a:picLocks noChangeAspect="1" noChangeArrowheads="1"/>
          </p:cNvPicPr>
          <p:nvPr/>
        </p:nvPicPr>
        <p:blipFill>
          <a:blip r:embed="rId12" cstate="screen">
            <a:lum bright="20000"/>
          </a:blip>
          <a:srcRect/>
          <a:stretch>
            <a:fillRect/>
          </a:stretch>
        </p:blipFill>
        <p:spPr bwMode="auto">
          <a:xfrm>
            <a:off x="3184387" y="4789357"/>
            <a:ext cx="1187246" cy="681335"/>
          </a:xfrm>
          <a:prstGeom prst="rect">
            <a:avLst/>
          </a:prstGeom>
          <a:noFill/>
          <a:ln w="9525">
            <a:solidFill>
              <a:srgbClr val="244C6A"/>
            </a:solidFill>
            <a:miter lim="800000"/>
            <a:headEnd/>
            <a:tailEnd/>
          </a:ln>
        </p:spPr>
      </p:pic>
      <p:pic>
        <p:nvPicPr>
          <p:cNvPr id="161" name="Picture 160" descr="IMD No averaging.jpg"/>
          <p:cNvPicPr>
            <a:picLocks noChangeAspect="1"/>
          </p:cNvPicPr>
          <p:nvPr/>
        </p:nvPicPr>
        <p:blipFill>
          <a:blip r:embed="rId13" cstate="screen">
            <a:lum bright="20000"/>
          </a:blip>
          <a:stretch>
            <a:fillRect/>
          </a:stretch>
        </p:blipFill>
        <p:spPr>
          <a:xfrm>
            <a:off x="2535685" y="4982035"/>
            <a:ext cx="1139203" cy="755560"/>
          </a:xfrm>
          <a:prstGeom prst="rect">
            <a:avLst/>
          </a:prstGeom>
        </p:spPr>
      </p:pic>
      <p:sp>
        <p:nvSpPr>
          <p:cNvPr id="91" name="TextBox 90"/>
          <p:cNvSpPr txBox="1"/>
          <p:nvPr/>
        </p:nvSpPr>
        <p:spPr>
          <a:xfrm>
            <a:off x="257578" y="708695"/>
            <a:ext cx="1944710" cy="3223796"/>
          </a:xfrm>
          <a:prstGeom prst="roundRect">
            <a:avLst/>
          </a:prstGeom>
          <a:solidFill>
            <a:srgbClr val="D5EFFF"/>
          </a:solidFill>
          <a:ln>
            <a:solidFill>
              <a:schemeClr val="tx1"/>
            </a:solidFill>
          </a:ln>
        </p:spPr>
        <p:txBody>
          <a:bodyPr wrap="square" rtlCol="0">
            <a:spAutoFit/>
          </a:bodyPr>
          <a:lstStyle/>
          <a:p>
            <a:pPr algn="ctr">
              <a:buFont typeface="Wingdings" pitchFamily="2" charset="2"/>
              <a:buChar char="Ø"/>
            </a:pPr>
            <a:r>
              <a:rPr lang="en-US" sz="1200" dirty="0" smtClean="0">
                <a:latin typeface="Agilent TT Cond" pitchFamily="34" charset="0"/>
              </a:rPr>
              <a:t>From RF to Analog Converter to Inverse Assembly to Memory to Peripheral IO busses, Digital Test of Software Defined Radios requires unparalleled speed, trace correlation and the right  tools to be successful</a:t>
            </a:r>
          </a:p>
          <a:p>
            <a:pPr algn="ctr">
              <a:buFont typeface="Wingdings" pitchFamily="2" charset="2"/>
              <a:buChar char="Ø"/>
            </a:pPr>
            <a:r>
              <a:rPr lang="en-US" sz="1200" i="1" dirty="0" smtClean="0">
                <a:latin typeface="Agilent TT Cond" pitchFamily="34" charset="0"/>
              </a:rPr>
              <a:t>Agilent’s portfolio of Test and Measurement equipment offers solutions for your complete digital software defined test and measurement needs.</a:t>
            </a:r>
          </a:p>
        </p:txBody>
      </p:sp>
      <p:sp>
        <p:nvSpPr>
          <p:cNvPr id="164" name="TextBox 163"/>
          <p:cNvSpPr txBox="1"/>
          <p:nvPr/>
        </p:nvSpPr>
        <p:spPr>
          <a:xfrm>
            <a:off x="4363791" y="3977782"/>
            <a:ext cx="1944710" cy="510778"/>
          </a:xfrm>
          <a:prstGeom prst="roundRect">
            <a:avLst/>
          </a:prstGeom>
          <a:solidFill>
            <a:srgbClr val="D5EFFF"/>
          </a:solidFill>
          <a:ln>
            <a:solidFill>
              <a:schemeClr val="tx1"/>
            </a:solidFill>
          </a:ln>
        </p:spPr>
        <p:txBody>
          <a:bodyPr wrap="square" rtlCol="0">
            <a:spAutoFit/>
          </a:bodyPr>
          <a:lstStyle/>
          <a:p>
            <a:pPr algn="ctr"/>
            <a:r>
              <a:rPr lang="en-US" sz="1200" dirty="0" smtClean="0">
                <a:latin typeface="Agilent TT Cond" pitchFamily="34" charset="0"/>
              </a:rPr>
              <a:t>Agilent 16800/16900 Series Logic Analyzers</a:t>
            </a:r>
          </a:p>
        </p:txBody>
      </p:sp>
      <p:sp>
        <p:nvSpPr>
          <p:cNvPr id="165" name="TextBox 164"/>
          <p:cNvSpPr txBox="1"/>
          <p:nvPr/>
        </p:nvSpPr>
        <p:spPr>
          <a:xfrm>
            <a:off x="6568225" y="3975636"/>
            <a:ext cx="1944710" cy="510778"/>
          </a:xfrm>
          <a:prstGeom prst="roundRect">
            <a:avLst/>
          </a:prstGeom>
          <a:solidFill>
            <a:srgbClr val="D5EFFF"/>
          </a:solidFill>
          <a:ln>
            <a:solidFill>
              <a:schemeClr val="tx1"/>
            </a:solidFill>
          </a:ln>
        </p:spPr>
        <p:txBody>
          <a:bodyPr wrap="square" rtlCol="0">
            <a:spAutoFit/>
          </a:bodyPr>
          <a:lstStyle/>
          <a:p>
            <a:pPr algn="ctr"/>
            <a:r>
              <a:rPr lang="en-US" sz="1200" dirty="0" smtClean="0">
                <a:latin typeface="Agilent TT Cond" pitchFamily="34" charset="0"/>
              </a:rPr>
              <a:t>Agilent MXA and PSA Series Signal Analyzers</a:t>
            </a:r>
          </a:p>
        </p:txBody>
      </p:sp>
      <p:sp>
        <p:nvSpPr>
          <p:cNvPr id="166" name="TextBox 165"/>
          <p:cNvSpPr txBox="1"/>
          <p:nvPr/>
        </p:nvSpPr>
        <p:spPr>
          <a:xfrm>
            <a:off x="6924599" y="5593443"/>
            <a:ext cx="1944710" cy="510778"/>
          </a:xfrm>
          <a:prstGeom prst="roundRect">
            <a:avLst/>
          </a:prstGeom>
          <a:solidFill>
            <a:srgbClr val="D5EFFF"/>
          </a:solidFill>
          <a:ln>
            <a:solidFill>
              <a:schemeClr val="tx1"/>
            </a:solidFill>
          </a:ln>
        </p:spPr>
        <p:txBody>
          <a:bodyPr wrap="square" rtlCol="0">
            <a:spAutoFit/>
          </a:bodyPr>
          <a:lstStyle/>
          <a:p>
            <a:pPr algn="ctr"/>
            <a:r>
              <a:rPr lang="en-US" sz="1200" dirty="0" smtClean="0">
                <a:latin typeface="Agilent TT Cond" pitchFamily="34" charset="0"/>
              </a:rPr>
              <a:t>Agilent ESG/MXG/PSG Series Signal Generators</a:t>
            </a:r>
          </a:p>
        </p:txBody>
      </p:sp>
      <p:sp>
        <p:nvSpPr>
          <p:cNvPr id="167" name="TextBox 166"/>
          <p:cNvSpPr txBox="1"/>
          <p:nvPr/>
        </p:nvSpPr>
        <p:spPr>
          <a:xfrm>
            <a:off x="2527566" y="5555501"/>
            <a:ext cx="1944710" cy="510778"/>
          </a:xfrm>
          <a:prstGeom prst="roundRect">
            <a:avLst/>
          </a:prstGeom>
          <a:solidFill>
            <a:srgbClr val="D5EFFF"/>
          </a:solidFill>
          <a:ln>
            <a:solidFill>
              <a:schemeClr val="tx1"/>
            </a:solidFill>
          </a:ln>
        </p:spPr>
        <p:txBody>
          <a:bodyPr wrap="square" rtlCol="0">
            <a:spAutoFit/>
          </a:bodyPr>
          <a:lstStyle/>
          <a:p>
            <a:pPr algn="ctr"/>
            <a:r>
              <a:rPr lang="en-US" sz="1200" dirty="0" smtClean="0">
                <a:latin typeface="Agilent TT Cond" pitchFamily="34" charset="0"/>
              </a:rPr>
              <a:t>Agilent 89601A Vector Signal Analysis Software</a:t>
            </a:r>
          </a:p>
        </p:txBody>
      </p:sp>
      <p:sp>
        <p:nvSpPr>
          <p:cNvPr id="168" name="TextBox 167"/>
          <p:cNvSpPr txBox="1"/>
          <p:nvPr/>
        </p:nvSpPr>
        <p:spPr>
          <a:xfrm>
            <a:off x="266453" y="5589430"/>
            <a:ext cx="1749382" cy="510778"/>
          </a:xfrm>
          <a:prstGeom prst="roundRect">
            <a:avLst/>
          </a:prstGeom>
          <a:solidFill>
            <a:srgbClr val="D5EFFF"/>
          </a:solidFill>
          <a:ln>
            <a:solidFill>
              <a:schemeClr val="tx1"/>
            </a:solidFill>
          </a:ln>
        </p:spPr>
        <p:txBody>
          <a:bodyPr wrap="square" rtlCol="0">
            <a:spAutoFit/>
          </a:bodyPr>
          <a:lstStyle/>
          <a:p>
            <a:pPr algn="ctr"/>
            <a:r>
              <a:rPr lang="en-US" sz="1200" dirty="0" smtClean="0">
                <a:latin typeface="Agilent TT Cond" pitchFamily="34" charset="0"/>
              </a:rPr>
              <a:t>Agilent Pulse Pattern Generators</a:t>
            </a:r>
          </a:p>
        </p:txBody>
      </p:sp>
      <p:pic>
        <p:nvPicPr>
          <p:cNvPr id="128" name="Picture 127" descr="PL1A9000_04_jan09.jpg"/>
          <p:cNvPicPr>
            <a:picLocks noChangeAspect="1"/>
          </p:cNvPicPr>
          <p:nvPr/>
        </p:nvPicPr>
        <p:blipFill>
          <a:blip r:embed="rId14" cstate="screen"/>
          <a:stretch>
            <a:fillRect/>
          </a:stretch>
        </p:blipFill>
        <p:spPr>
          <a:xfrm>
            <a:off x="2337882" y="3164897"/>
            <a:ext cx="1371234" cy="1022362"/>
          </a:xfrm>
          <a:prstGeom prst="rect">
            <a:avLst/>
          </a:prstGeom>
        </p:spPr>
      </p:pic>
      <p:sp>
        <p:nvSpPr>
          <p:cNvPr id="169" name="TextBox 168"/>
          <p:cNvSpPr txBox="1"/>
          <p:nvPr/>
        </p:nvSpPr>
        <p:spPr>
          <a:xfrm>
            <a:off x="1635615" y="4050763"/>
            <a:ext cx="2408349" cy="510778"/>
          </a:xfrm>
          <a:prstGeom prst="roundRect">
            <a:avLst/>
          </a:prstGeom>
          <a:solidFill>
            <a:srgbClr val="D5EFFF"/>
          </a:solidFill>
          <a:ln>
            <a:solidFill>
              <a:schemeClr val="tx1"/>
            </a:solidFill>
          </a:ln>
        </p:spPr>
        <p:txBody>
          <a:bodyPr wrap="square" rtlCol="0">
            <a:spAutoFit/>
          </a:bodyPr>
          <a:lstStyle/>
          <a:p>
            <a:pPr algn="ctr"/>
            <a:r>
              <a:rPr lang="en-US" sz="1200" dirty="0" smtClean="0">
                <a:latin typeface="Agilent TT Cond" pitchFamily="34" charset="0"/>
              </a:rPr>
              <a:t>Agilent 8000 and 90000 series of Infiniium Oscilloscopes</a:t>
            </a:r>
          </a:p>
        </p:txBody>
      </p:sp>
      <p:pic>
        <p:nvPicPr>
          <p:cNvPr id="170" name="Picture 169" descr="multitone_408x280.jpg"/>
          <p:cNvPicPr>
            <a:picLocks noChangeAspect="1"/>
          </p:cNvPicPr>
          <p:nvPr/>
        </p:nvPicPr>
        <p:blipFill>
          <a:blip r:embed="rId15" cstate="screen">
            <a:lum bright="20000"/>
          </a:blip>
          <a:stretch>
            <a:fillRect/>
          </a:stretch>
        </p:blipFill>
        <p:spPr>
          <a:xfrm>
            <a:off x="4898772" y="4661109"/>
            <a:ext cx="1450743" cy="995608"/>
          </a:xfrm>
          <a:prstGeom prst="rect">
            <a:avLst/>
          </a:prstGeom>
        </p:spPr>
      </p:pic>
      <p:sp>
        <p:nvSpPr>
          <p:cNvPr id="171" name="TextBox 170"/>
          <p:cNvSpPr txBox="1"/>
          <p:nvPr/>
        </p:nvSpPr>
        <p:spPr>
          <a:xfrm>
            <a:off x="4709607" y="5593036"/>
            <a:ext cx="1944710" cy="510778"/>
          </a:xfrm>
          <a:prstGeom prst="roundRect">
            <a:avLst/>
          </a:prstGeom>
          <a:solidFill>
            <a:srgbClr val="D5EFFF"/>
          </a:solidFill>
          <a:ln>
            <a:solidFill>
              <a:schemeClr val="tx1"/>
            </a:solidFill>
          </a:ln>
        </p:spPr>
        <p:txBody>
          <a:bodyPr wrap="square" rtlCol="0">
            <a:spAutoFit/>
          </a:bodyPr>
          <a:lstStyle/>
          <a:p>
            <a:pPr algn="ctr"/>
            <a:r>
              <a:rPr lang="en-US" sz="1200" dirty="0" smtClean="0">
                <a:latin typeface="Agilent TT Cond" pitchFamily="34" charset="0"/>
              </a:rPr>
              <a:t>Agilent Signal Studio Software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bg/>
                                          </p:spTgt>
                                        </p:tgtEl>
                                        <p:attrNameLst>
                                          <p:attrName>style.visibility</p:attrName>
                                        </p:attrNameLst>
                                      </p:cBhvr>
                                      <p:to>
                                        <p:strVal val="visible"/>
                                      </p:to>
                                    </p:set>
                                    <p:animEffect transition="in" filter="fade">
                                      <p:cBhvr>
                                        <p:cTn id="7" dur="500"/>
                                        <p:tgtEl>
                                          <p:spTgt spid="9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xEl>
                                              <p:pRg st="0" end="0"/>
                                            </p:txEl>
                                          </p:spTgt>
                                        </p:tgtEl>
                                        <p:attrNameLst>
                                          <p:attrName>style.visibility</p:attrName>
                                        </p:attrNameLst>
                                      </p:cBhvr>
                                      <p:to>
                                        <p:strVal val="visible"/>
                                      </p:to>
                                    </p:set>
                                    <p:animEffect transition="in" filter="fade">
                                      <p:cBhvr>
                                        <p:cTn id="10" dur="500"/>
                                        <p:tgtEl>
                                          <p:spTgt spid="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1">
                                            <p:txEl>
                                              <p:pRg st="1" end="1"/>
                                            </p:txEl>
                                          </p:spTgt>
                                        </p:tgtEl>
                                        <p:attrNameLst>
                                          <p:attrName>style.visibility</p:attrName>
                                        </p:attrNameLst>
                                      </p:cBhvr>
                                      <p:to>
                                        <p:strVal val="visible"/>
                                      </p:to>
                                    </p:set>
                                    <p:animEffect transition="in" filter="fade">
                                      <p:cBhvr>
                                        <p:cTn id="15" dur="500"/>
                                        <p:tgtEl>
                                          <p:spTgt spid="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p:cTn id="20" dur="500" fill="hold"/>
                                        <p:tgtEl>
                                          <p:spTgt spid="128"/>
                                        </p:tgtEl>
                                        <p:attrNameLst>
                                          <p:attrName>ppt_w</p:attrName>
                                        </p:attrNameLst>
                                      </p:cBhvr>
                                      <p:tavLst>
                                        <p:tav tm="0">
                                          <p:val>
                                            <p:strVal val="#ppt_w*0.70"/>
                                          </p:val>
                                        </p:tav>
                                        <p:tav tm="100000">
                                          <p:val>
                                            <p:strVal val="#ppt_w"/>
                                          </p:val>
                                        </p:tav>
                                      </p:tavLst>
                                    </p:anim>
                                    <p:anim calcmode="lin" valueType="num">
                                      <p:cBhvr>
                                        <p:cTn id="21" dur="500" fill="hold"/>
                                        <p:tgtEl>
                                          <p:spTgt spid="128"/>
                                        </p:tgtEl>
                                        <p:attrNameLst>
                                          <p:attrName>ppt_h</p:attrName>
                                        </p:attrNameLst>
                                      </p:cBhvr>
                                      <p:tavLst>
                                        <p:tav tm="0">
                                          <p:val>
                                            <p:strVal val="#ppt_h"/>
                                          </p:val>
                                        </p:tav>
                                        <p:tav tm="100000">
                                          <p:val>
                                            <p:strVal val="#ppt_h"/>
                                          </p:val>
                                        </p:tav>
                                      </p:tavLst>
                                    </p:anim>
                                    <p:animEffect transition="in" filter="fade">
                                      <p:cBhvr>
                                        <p:cTn id="22" dur="500"/>
                                        <p:tgtEl>
                                          <p:spTgt spid="128"/>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69"/>
                                        </p:tgtEl>
                                        <p:attrNameLst>
                                          <p:attrName>style.visibility</p:attrName>
                                        </p:attrNameLst>
                                      </p:cBhvr>
                                      <p:to>
                                        <p:strVal val="visible"/>
                                      </p:to>
                                    </p:set>
                                    <p:anim calcmode="lin" valueType="num">
                                      <p:cBhvr>
                                        <p:cTn id="25" dur="500" fill="hold"/>
                                        <p:tgtEl>
                                          <p:spTgt spid="169"/>
                                        </p:tgtEl>
                                        <p:attrNameLst>
                                          <p:attrName>ppt_w</p:attrName>
                                        </p:attrNameLst>
                                      </p:cBhvr>
                                      <p:tavLst>
                                        <p:tav tm="0">
                                          <p:val>
                                            <p:strVal val="#ppt_w*0.70"/>
                                          </p:val>
                                        </p:tav>
                                        <p:tav tm="100000">
                                          <p:val>
                                            <p:strVal val="#ppt_w"/>
                                          </p:val>
                                        </p:tav>
                                      </p:tavLst>
                                    </p:anim>
                                    <p:anim calcmode="lin" valueType="num">
                                      <p:cBhvr>
                                        <p:cTn id="26" dur="500" fill="hold"/>
                                        <p:tgtEl>
                                          <p:spTgt spid="169"/>
                                        </p:tgtEl>
                                        <p:attrNameLst>
                                          <p:attrName>ppt_h</p:attrName>
                                        </p:attrNameLst>
                                      </p:cBhvr>
                                      <p:tavLst>
                                        <p:tav tm="0">
                                          <p:val>
                                            <p:strVal val="#ppt_h"/>
                                          </p:val>
                                        </p:tav>
                                        <p:tav tm="100000">
                                          <p:val>
                                            <p:strVal val="#ppt_h"/>
                                          </p:val>
                                        </p:tav>
                                      </p:tavLst>
                                    </p:anim>
                                    <p:animEffect transition="in" filter="fade">
                                      <p:cBhvr>
                                        <p:cTn id="27" dur="500"/>
                                        <p:tgtEl>
                                          <p:spTgt spid="169"/>
                                        </p:tgtEl>
                                      </p:cBhvr>
                                    </p:animEffect>
                                  </p:childTnLst>
                                </p:cTn>
                              </p:par>
                              <p:par>
                                <p:cTn id="28" presetID="55" presetClass="entr" presetSubtype="0" fill="hold" nodeType="withEffect">
                                  <p:stCondLst>
                                    <p:cond delay="0"/>
                                  </p:stCondLst>
                                  <p:childTnLst>
                                    <p:set>
                                      <p:cBhvr>
                                        <p:cTn id="29" dur="1" fill="hold">
                                          <p:stCondLst>
                                            <p:cond delay="0"/>
                                          </p:stCondLst>
                                        </p:cTn>
                                        <p:tgtEl>
                                          <p:spTgt spid="92"/>
                                        </p:tgtEl>
                                        <p:attrNameLst>
                                          <p:attrName>style.visibility</p:attrName>
                                        </p:attrNameLst>
                                      </p:cBhvr>
                                      <p:to>
                                        <p:strVal val="visible"/>
                                      </p:to>
                                    </p:set>
                                    <p:anim calcmode="lin" valueType="num">
                                      <p:cBhvr>
                                        <p:cTn id="30" dur="500" fill="hold"/>
                                        <p:tgtEl>
                                          <p:spTgt spid="92"/>
                                        </p:tgtEl>
                                        <p:attrNameLst>
                                          <p:attrName>ppt_w</p:attrName>
                                        </p:attrNameLst>
                                      </p:cBhvr>
                                      <p:tavLst>
                                        <p:tav tm="0">
                                          <p:val>
                                            <p:strVal val="#ppt_w*0.70"/>
                                          </p:val>
                                        </p:tav>
                                        <p:tav tm="100000">
                                          <p:val>
                                            <p:strVal val="#ppt_w"/>
                                          </p:val>
                                        </p:tav>
                                      </p:tavLst>
                                    </p:anim>
                                    <p:anim calcmode="lin" valueType="num">
                                      <p:cBhvr>
                                        <p:cTn id="31" dur="500" fill="hold"/>
                                        <p:tgtEl>
                                          <p:spTgt spid="92"/>
                                        </p:tgtEl>
                                        <p:attrNameLst>
                                          <p:attrName>ppt_h</p:attrName>
                                        </p:attrNameLst>
                                      </p:cBhvr>
                                      <p:tavLst>
                                        <p:tav tm="0">
                                          <p:val>
                                            <p:strVal val="#ppt_h"/>
                                          </p:val>
                                        </p:tav>
                                        <p:tav tm="100000">
                                          <p:val>
                                            <p:strVal val="#ppt_h"/>
                                          </p:val>
                                        </p:tav>
                                      </p:tavLst>
                                    </p:anim>
                                    <p:animEffect transition="in" filter="fade">
                                      <p:cBhvr>
                                        <p:cTn id="32" dur="500"/>
                                        <p:tgtEl>
                                          <p:spTgt spid="92"/>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64"/>
                                        </p:tgtEl>
                                        <p:attrNameLst>
                                          <p:attrName>style.visibility</p:attrName>
                                        </p:attrNameLst>
                                      </p:cBhvr>
                                      <p:to>
                                        <p:strVal val="visible"/>
                                      </p:to>
                                    </p:set>
                                    <p:anim calcmode="lin" valueType="num">
                                      <p:cBhvr>
                                        <p:cTn id="35" dur="500" fill="hold"/>
                                        <p:tgtEl>
                                          <p:spTgt spid="164"/>
                                        </p:tgtEl>
                                        <p:attrNameLst>
                                          <p:attrName>ppt_w</p:attrName>
                                        </p:attrNameLst>
                                      </p:cBhvr>
                                      <p:tavLst>
                                        <p:tav tm="0">
                                          <p:val>
                                            <p:strVal val="#ppt_w*0.70"/>
                                          </p:val>
                                        </p:tav>
                                        <p:tav tm="100000">
                                          <p:val>
                                            <p:strVal val="#ppt_w"/>
                                          </p:val>
                                        </p:tav>
                                      </p:tavLst>
                                    </p:anim>
                                    <p:anim calcmode="lin" valueType="num">
                                      <p:cBhvr>
                                        <p:cTn id="36" dur="500" fill="hold"/>
                                        <p:tgtEl>
                                          <p:spTgt spid="164"/>
                                        </p:tgtEl>
                                        <p:attrNameLst>
                                          <p:attrName>ppt_h</p:attrName>
                                        </p:attrNameLst>
                                      </p:cBhvr>
                                      <p:tavLst>
                                        <p:tav tm="0">
                                          <p:val>
                                            <p:strVal val="#ppt_h"/>
                                          </p:val>
                                        </p:tav>
                                        <p:tav tm="100000">
                                          <p:val>
                                            <p:strVal val="#ppt_h"/>
                                          </p:val>
                                        </p:tav>
                                      </p:tavLst>
                                    </p:anim>
                                    <p:animEffect transition="in" filter="fade">
                                      <p:cBhvr>
                                        <p:cTn id="37" dur="500"/>
                                        <p:tgtEl>
                                          <p:spTgt spid="164"/>
                                        </p:tgtEl>
                                      </p:cBhvr>
                                    </p:animEffect>
                                  </p:childTnLst>
                                </p:cTn>
                              </p:par>
                              <p:par>
                                <p:cTn id="38" presetID="55" presetClass="entr" presetSubtype="0" fill="hold" nodeType="withEffect">
                                  <p:stCondLst>
                                    <p:cond delay="0"/>
                                  </p:stCondLst>
                                  <p:childTnLst>
                                    <p:set>
                                      <p:cBhvr>
                                        <p:cTn id="39" dur="1" fill="hold">
                                          <p:stCondLst>
                                            <p:cond delay="0"/>
                                          </p:stCondLst>
                                        </p:cTn>
                                        <p:tgtEl>
                                          <p:spTgt spid="141"/>
                                        </p:tgtEl>
                                        <p:attrNameLst>
                                          <p:attrName>style.visibility</p:attrName>
                                        </p:attrNameLst>
                                      </p:cBhvr>
                                      <p:to>
                                        <p:strVal val="visible"/>
                                      </p:to>
                                    </p:set>
                                    <p:anim calcmode="lin" valueType="num">
                                      <p:cBhvr>
                                        <p:cTn id="40" dur="500" fill="hold"/>
                                        <p:tgtEl>
                                          <p:spTgt spid="141"/>
                                        </p:tgtEl>
                                        <p:attrNameLst>
                                          <p:attrName>ppt_w</p:attrName>
                                        </p:attrNameLst>
                                      </p:cBhvr>
                                      <p:tavLst>
                                        <p:tav tm="0">
                                          <p:val>
                                            <p:strVal val="#ppt_w*0.70"/>
                                          </p:val>
                                        </p:tav>
                                        <p:tav tm="100000">
                                          <p:val>
                                            <p:strVal val="#ppt_w"/>
                                          </p:val>
                                        </p:tav>
                                      </p:tavLst>
                                    </p:anim>
                                    <p:anim calcmode="lin" valueType="num">
                                      <p:cBhvr>
                                        <p:cTn id="41" dur="500" fill="hold"/>
                                        <p:tgtEl>
                                          <p:spTgt spid="141"/>
                                        </p:tgtEl>
                                        <p:attrNameLst>
                                          <p:attrName>ppt_h</p:attrName>
                                        </p:attrNameLst>
                                      </p:cBhvr>
                                      <p:tavLst>
                                        <p:tav tm="0">
                                          <p:val>
                                            <p:strVal val="#ppt_h"/>
                                          </p:val>
                                        </p:tav>
                                        <p:tav tm="100000">
                                          <p:val>
                                            <p:strVal val="#ppt_h"/>
                                          </p:val>
                                        </p:tav>
                                      </p:tavLst>
                                    </p:anim>
                                    <p:animEffect transition="in" filter="fade">
                                      <p:cBhvr>
                                        <p:cTn id="42" dur="500"/>
                                        <p:tgtEl>
                                          <p:spTgt spid="141"/>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anim calcmode="lin" valueType="num">
                                      <p:cBhvr>
                                        <p:cTn id="45" dur="500" fill="hold"/>
                                        <p:tgtEl>
                                          <p:spTgt spid="165"/>
                                        </p:tgtEl>
                                        <p:attrNameLst>
                                          <p:attrName>ppt_w</p:attrName>
                                        </p:attrNameLst>
                                      </p:cBhvr>
                                      <p:tavLst>
                                        <p:tav tm="0">
                                          <p:val>
                                            <p:strVal val="#ppt_w*0.70"/>
                                          </p:val>
                                        </p:tav>
                                        <p:tav tm="100000">
                                          <p:val>
                                            <p:strVal val="#ppt_w"/>
                                          </p:val>
                                        </p:tav>
                                      </p:tavLst>
                                    </p:anim>
                                    <p:anim calcmode="lin" valueType="num">
                                      <p:cBhvr>
                                        <p:cTn id="46" dur="500" fill="hold"/>
                                        <p:tgtEl>
                                          <p:spTgt spid="165"/>
                                        </p:tgtEl>
                                        <p:attrNameLst>
                                          <p:attrName>ppt_h</p:attrName>
                                        </p:attrNameLst>
                                      </p:cBhvr>
                                      <p:tavLst>
                                        <p:tav tm="0">
                                          <p:val>
                                            <p:strVal val="#ppt_h"/>
                                          </p:val>
                                        </p:tav>
                                        <p:tav tm="100000">
                                          <p:val>
                                            <p:strVal val="#ppt_h"/>
                                          </p:val>
                                        </p:tav>
                                      </p:tavLst>
                                    </p:anim>
                                    <p:animEffect transition="in" filter="fade">
                                      <p:cBhvr>
                                        <p:cTn id="47" dur="500"/>
                                        <p:tgtEl>
                                          <p:spTgt spid="165"/>
                                        </p:tgtEl>
                                      </p:cBhvr>
                                    </p:animEffect>
                                  </p:childTnLst>
                                </p:cTn>
                              </p:par>
                              <p:par>
                                <p:cTn id="48" presetID="55" presetClass="entr" presetSubtype="0" fill="hold" nodeType="withEffect">
                                  <p:stCondLst>
                                    <p:cond delay="0"/>
                                  </p:stCondLst>
                                  <p:childTnLst>
                                    <p:set>
                                      <p:cBhvr>
                                        <p:cTn id="49" dur="1" fill="hold">
                                          <p:stCondLst>
                                            <p:cond delay="0"/>
                                          </p:stCondLst>
                                        </p:cTn>
                                        <p:tgtEl>
                                          <p:spTgt spid="138"/>
                                        </p:tgtEl>
                                        <p:attrNameLst>
                                          <p:attrName>style.visibility</p:attrName>
                                        </p:attrNameLst>
                                      </p:cBhvr>
                                      <p:to>
                                        <p:strVal val="visible"/>
                                      </p:to>
                                    </p:set>
                                    <p:anim calcmode="lin" valueType="num">
                                      <p:cBhvr>
                                        <p:cTn id="50" dur="500" fill="hold"/>
                                        <p:tgtEl>
                                          <p:spTgt spid="138"/>
                                        </p:tgtEl>
                                        <p:attrNameLst>
                                          <p:attrName>ppt_w</p:attrName>
                                        </p:attrNameLst>
                                      </p:cBhvr>
                                      <p:tavLst>
                                        <p:tav tm="0">
                                          <p:val>
                                            <p:strVal val="#ppt_w*0.70"/>
                                          </p:val>
                                        </p:tav>
                                        <p:tav tm="100000">
                                          <p:val>
                                            <p:strVal val="#ppt_w"/>
                                          </p:val>
                                        </p:tav>
                                      </p:tavLst>
                                    </p:anim>
                                    <p:anim calcmode="lin" valueType="num">
                                      <p:cBhvr>
                                        <p:cTn id="51" dur="500" fill="hold"/>
                                        <p:tgtEl>
                                          <p:spTgt spid="138"/>
                                        </p:tgtEl>
                                        <p:attrNameLst>
                                          <p:attrName>ppt_h</p:attrName>
                                        </p:attrNameLst>
                                      </p:cBhvr>
                                      <p:tavLst>
                                        <p:tav tm="0">
                                          <p:val>
                                            <p:strVal val="#ppt_h"/>
                                          </p:val>
                                        </p:tav>
                                        <p:tav tm="100000">
                                          <p:val>
                                            <p:strVal val="#ppt_h"/>
                                          </p:val>
                                        </p:tav>
                                      </p:tavLst>
                                    </p:anim>
                                    <p:animEffect transition="in" filter="fade">
                                      <p:cBhvr>
                                        <p:cTn id="52" dur="500"/>
                                        <p:tgtEl>
                                          <p:spTgt spid="138"/>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68"/>
                                        </p:tgtEl>
                                        <p:attrNameLst>
                                          <p:attrName>style.visibility</p:attrName>
                                        </p:attrNameLst>
                                      </p:cBhvr>
                                      <p:to>
                                        <p:strVal val="visible"/>
                                      </p:to>
                                    </p:set>
                                    <p:anim calcmode="lin" valueType="num">
                                      <p:cBhvr>
                                        <p:cTn id="55" dur="500" fill="hold"/>
                                        <p:tgtEl>
                                          <p:spTgt spid="168"/>
                                        </p:tgtEl>
                                        <p:attrNameLst>
                                          <p:attrName>ppt_w</p:attrName>
                                        </p:attrNameLst>
                                      </p:cBhvr>
                                      <p:tavLst>
                                        <p:tav tm="0">
                                          <p:val>
                                            <p:strVal val="#ppt_w*0.70"/>
                                          </p:val>
                                        </p:tav>
                                        <p:tav tm="100000">
                                          <p:val>
                                            <p:strVal val="#ppt_w"/>
                                          </p:val>
                                        </p:tav>
                                      </p:tavLst>
                                    </p:anim>
                                    <p:anim calcmode="lin" valueType="num">
                                      <p:cBhvr>
                                        <p:cTn id="56" dur="500" fill="hold"/>
                                        <p:tgtEl>
                                          <p:spTgt spid="168"/>
                                        </p:tgtEl>
                                        <p:attrNameLst>
                                          <p:attrName>ppt_h</p:attrName>
                                        </p:attrNameLst>
                                      </p:cBhvr>
                                      <p:tavLst>
                                        <p:tav tm="0">
                                          <p:val>
                                            <p:strVal val="#ppt_h"/>
                                          </p:val>
                                        </p:tav>
                                        <p:tav tm="100000">
                                          <p:val>
                                            <p:strVal val="#ppt_h"/>
                                          </p:val>
                                        </p:tav>
                                      </p:tavLst>
                                    </p:anim>
                                    <p:animEffect transition="in" filter="fade">
                                      <p:cBhvr>
                                        <p:cTn id="57" dur="500"/>
                                        <p:tgtEl>
                                          <p:spTgt spid="168"/>
                                        </p:tgtEl>
                                      </p:cBhvr>
                                    </p:animEffect>
                                  </p:childTnLst>
                                </p:cTn>
                              </p:par>
                              <p:par>
                                <p:cTn id="58" presetID="55" presetClass="entr" presetSubtype="0" fill="hold" nodeType="withEffect">
                                  <p:stCondLst>
                                    <p:cond delay="0"/>
                                  </p:stCondLst>
                                  <p:childTnLst>
                                    <p:set>
                                      <p:cBhvr>
                                        <p:cTn id="59" dur="1" fill="hold">
                                          <p:stCondLst>
                                            <p:cond delay="0"/>
                                          </p:stCondLst>
                                        </p:cTn>
                                        <p:tgtEl>
                                          <p:spTgt spid="161"/>
                                        </p:tgtEl>
                                        <p:attrNameLst>
                                          <p:attrName>style.visibility</p:attrName>
                                        </p:attrNameLst>
                                      </p:cBhvr>
                                      <p:to>
                                        <p:strVal val="visible"/>
                                      </p:to>
                                    </p:set>
                                    <p:anim calcmode="lin" valueType="num">
                                      <p:cBhvr>
                                        <p:cTn id="60" dur="500" fill="hold"/>
                                        <p:tgtEl>
                                          <p:spTgt spid="161"/>
                                        </p:tgtEl>
                                        <p:attrNameLst>
                                          <p:attrName>ppt_w</p:attrName>
                                        </p:attrNameLst>
                                      </p:cBhvr>
                                      <p:tavLst>
                                        <p:tav tm="0">
                                          <p:val>
                                            <p:strVal val="#ppt_w*0.70"/>
                                          </p:val>
                                        </p:tav>
                                        <p:tav tm="100000">
                                          <p:val>
                                            <p:strVal val="#ppt_w"/>
                                          </p:val>
                                        </p:tav>
                                      </p:tavLst>
                                    </p:anim>
                                    <p:anim calcmode="lin" valueType="num">
                                      <p:cBhvr>
                                        <p:cTn id="61" dur="500" fill="hold"/>
                                        <p:tgtEl>
                                          <p:spTgt spid="161"/>
                                        </p:tgtEl>
                                        <p:attrNameLst>
                                          <p:attrName>ppt_h</p:attrName>
                                        </p:attrNameLst>
                                      </p:cBhvr>
                                      <p:tavLst>
                                        <p:tav tm="0">
                                          <p:val>
                                            <p:strVal val="#ppt_h"/>
                                          </p:val>
                                        </p:tav>
                                        <p:tav tm="100000">
                                          <p:val>
                                            <p:strVal val="#ppt_h"/>
                                          </p:val>
                                        </p:tav>
                                      </p:tavLst>
                                    </p:anim>
                                    <p:animEffect transition="in" filter="fade">
                                      <p:cBhvr>
                                        <p:cTn id="62" dur="500"/>
                                        <p:tgtEl>
                                          <p:spTgt spid="161"/>
                                        </p:tgtEl>
                                      </p:cBhvr>
                                    </p:animEffect>
                                  </p:childTnLst>
                                </p:cTn>
                              </p:par>
                              <p:par>
                                <p:cTn id="63" presetID="55" presetClass="entr" presetSubtype="0" fill="hold" nodeType="withEffect">
                                  <p:stCondLst>
                                    <p:cond delay="0"/>
                                  </p:stCondLst>
                                  <p:childTnLst>
                                    <p:set>
                                      <p:cBhvr>
                                        <p:cTn id="64" dur="1" fill="hold">
                                          <p:stCondLst>
                                            <p:cond delay="0"/>
                                          </p:stCondLst>
                                        </p:cTn>
                                        <p:tgtEl>
                                          <p:spTgt spid="143"/>
                                        </p:tgtEl>
                                        <p:attrNameLst>
                                          <p:attrName>style.visibility</p:attrName>
                                        </p:attrNameLst>
                                      </p:cBhvr>
                                      <p:to>
                                        <p:strVal val="visible"/>
                                      </p:to>
                                    </p:set>
                                    <p:anim calcmode="lin" valueType="num">
                                      <p:cBhvr>
                                        <p:cTn id="65" dur="500" fill="hold"/>
                                        <p:tgtEl>
                                          <p:spTgt spid="143"/>
                                        </p:tgtEl>
                                        <p:attrNameLst>
                                          <p:attrName>ppt_w</p:attrName>
                                        </p:attrNameLst>
                                      </p:cBhvr>
                                      <p:tavLst>
                                        <p:tav tm="0">
                                          <p:val>
                                            <p:strVal val="#ppt_w*0.70"/>
                                          </p:val>
                                        </p:tav>
                                        <p:tav tm="100000">
                                          <p:val>
                                            <p:strVal val="#ppt_w"/>
                                          </p:val>
                                        </p:tav>
                                      </p:tavLst>
                                    </p:anim>
                                    <p:anim calcmode="lin" valueType="num">
                                      <p:cBhvr>
                                        <p:cTn id="66" dur="500" fill="hold"/>
                                        <p:tgtEl>
                                          <p:spTgt spid="143"/>
                                        </p:tgtEl>
                                        <p:attrNameLst>
                                          <p:attrName>ppt_h</p:attrName>
                                        </p:attrNameLst>
                                      </p:cBhvr>
                                      <p:tavLst>
                                        <p:tav tm="0">
                                          <p:val>
                                            <p:strVal val="#ppt_h"/>
                                          </p:val>
                                        </p:tav>
                                        <p:tav tm="100000">
                                          <p:val>
                                            <p:strVal val="#ppt_h"/>
                                          </p:val>
                                        </p:tav>
                                      </p:tavLst>
                                    </p:anim>
                                    <p:animEffect transition="in" filter="fade">
                                      <p:cBhvr>
                                        <p:cTn id="67" dur="500"/>
                                        <p:tgtEl>
                                          <p:spTgt spid="143"/>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167"/>
                                        </p:tgtEl>
                                        <p:attrNameLst>
                                          <p:attrName>style.visibility</p:attrName>
                                        </p:attrNameLst>
                                      </p:cBhvr>
                                      <p:to>
                                        <p:strVal val="visible"/>
                                      </p:to>
                                    </p:set>
                                    <p:anim calcmode="lin" valueType="num">
                                      <p:cBhvr>
                                        <p:cTn id="70" dur="500" fill="hold"/>
                                        <p:tgtEl>
                                          <p:spTgt spid="167"/>
                                        </p:tgtEl>
                                        <p:attrNameLst>
                                          <p:attrName>ppt_w</p:attrName>
                                        </p:attrNameLst>
                                      </p:cBhvr>
                                      <p:tavLst>
                                        <p:tav tm="0">
                                          <p:val>
                                            <p:strVal val="#ppt_w*0.70"/>
                                          </p:val>
                                        </p:tav>
                                        <p:tav tm="100000">
                                          <p:val>
                                            <p:strVal val="#ppt_w"/>
                                          </p:val>
                                        </p:tav>
                                      </p:tavLst>
                                    </p:anim>
                                    <p:anim calcmode="lin" valueType="num">
                                      <p:cBhvr>
                                        <p:cTn id="71" dur="500" fill="hold"/>
                                        <p:tgtEl>
                                          <p:spTgt spid="167"/>
                                        </p:tgtEl>
                                        <p:attrNameLst>
                                          <p:attrName>ppt_h</p:attrName>
                                        </p:attrNameLst>
                                      </p:cBhvr>
                                      <p:tavLst>
                                        <p:tav tm="0">
                                          <p:val>
                                            <p:strVal val="#ppt_h"/>
                                          </p:val>
                                        </p:tav>
                                        <p:tav tm="100000">
                                          <p:val>
                                            <p:strVal val="#ppt_h"/>
                                          </p:val>
                                        </p:tav>
                                      </p:tavLst>
                                    </p:anim>
                                    <p:animEffect transition="in" filter="fade">
                                      <p:cBhvr>
                                        <p:cTn id="72" dur="500"/>
                                        <p:tgtEl>
                                          <p:spTgt spid="167"/>
                                        </p:tgtEl>
                                      </p:cBhvr>
                                    </p:animEffect>
                                  </p:childTnLst>
                                </p:cTn>
                              </p:par>
                              <p:par>
                                <p:cTn id="73" presetID="55" presetClass="entr" presetSubtype="0" fill="hold" nodeType="withEffect">
                                  <p:stCondLst>
                                    <p:cond delay="0"/>
                                  </p:stCondLst>
                                  <p:childTnLst>
                                    <p:set>
                                      <p:cBhvr>
                                        <p:cTn id="74" dur="1" fill="hold">
                                          <p:stCondLst>
                                            <p:cond delay="0"/>
                                          </p:stCondLst>
                                        </p:cTn>
                                        <p:tgtEl>
                                          <p:spTgt spid="170"/>
                                        </p:tgtEl>
                                        <p:attrNameLst>
                                          <p:attrName>style.visibility</p:attrName>
                                        </p:attrNameLst>
                                      </p:cBhvr>
                                      <p:to>
                                        <p:strVal val="visible"/>
                                      </p:to>
                                    </p:set>
                                    <p:anim calcmode="lin" valueType="num">
                                      <p:cBhvr>
                                        <p:cTn id="75" dur="500" fill="hold"/>
                                        <p:tgtEl>
                                          <p:spTgt spid="170"/>
                                        </p:tgtEl>
                                        <p:attrNameLst>
                                          <p:attrName>ppt_w</p:attrName>
                                        </p:attrNameLst>
                                      </p:cBhvr>
                                      <p:tavLst>
                                        <p:tav tm="0">
                                          <p:val>
                                            <p:strVal val="#ppt_w*0.70"/>
                                          </p:val>
                                        </p:tav>
                                        <p:tav tm="100000">
                                          <p:val>
                                            <p:strVal val="#ppt_w"/>
                                          </p:val>
                                        </p:tav>
                                      </p:tavLst>
                                    </p:anim>
                                    <p:anim calcmode="lin" valueType="num">
                                      <p:cBhvr>
                                        <p:cTn id="76" dur="500" fill="hold"/>
                                        <p:tgtEl>
                                          <p:spTgt spid="170"/>
                                        </p:tgtEl>
                                        <p:attrNameLst>
                                          <p:attrName>ppt_h</p:attrName>
                                        </p:attrNameLst>
                                      </p:cBhvr>
                                      <p:tavLst>
                                        <p:tav tm="0">
                                          <p:val>
                                            <p:strVal val="#ppt_h"/>
                                          </p:val>
                                        </p:tav>
                                        <p:tav tm="100000">
                                          <p:val>
                                            <p:strVal val="#ppt_h"/>
                                          </p:val>
                                        </p:tav>
                                      </p:tavLst>
                                    </p:anim>
                                    <p:animEffect transition="in" filter="fade">
                                      <p:cBhvr>
                                        <p:cTn id="77" dur="500"/>
                                        <p:tgtEl>
                                          <p:spTgt spid="170"/>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171"/>
                                        </p:tgtEl>
                                        <p:attrNameLst>
                                          <p:attrName>style.visibility</p:attrName>
                                        </p:attrNameLst>
                                      </p:cBhvr>
                                      <p:to>
                                        <p:strVal val="visible"/>
                                      </p:to>
                                    </p:set>
                                    <p:anim calcmode="lin" valueType="num">
                                      <p:cBhvr>
                                        <p:cTn id="80" dur="500" fill="hold"/>
                                        <p:tgtEl>
                                          <p:spTgt spid="171"/>
                                        </p:tgtEl>
                                        <p:attrNameLst>
                                          <p:attrName>ppt_w</p:attrName>
                                        </p:attrNameLst>
                                      </p:cBhvr>
                                      <p:tavLst>
                                        <p:tav tm="0">
                                          <p:val>
                                            <p:strVal val="#ppt_w*0.70"/>
                                          </p:val>
                                        </p:tav>
                                        <p:tav tm="100000">
                                          <p:val>
                                            <p:strVal val="#ppt_w"/>
                                          </p:val>
                                        </p:tav>
                                      </p:tavLst>
                                    </p:anim>
                                    <p:anim calcmode="lin" valueType="num">
                                      <p:cBhvr>
                                        <p:cTn id="81" dur="500" fill="hold"/>
                                        <p:tgtEl>
                                          <p:spTgt spid="171"/>
                                        </p:tgtEl>
                                        <p:attrNameLst>
                                          <p:attrName>ppt_h</p:attrName>
                                        </p:attrNameLst>
                                      </p:cBhvr>
                                      <p:tavLst>
                                        <p:tav tm="0">
                                          <p:val>
                                            <p:strVal val="#ppt_h"/>
                                          </p:val>
                                        </p:tav>
                                        <p:tav tm="100000">
                                          <p:val>
                                            <p:strVal val="#ppt_h"/>
                                          </p:val>
                                        </p:tav>
                                      </p:tavLst>
                                    </p:anim>
                                    <p:animEffect transition="in" filter="fade">
                                      <p:cBhvr>
                                        <p:cTn id="82" dur="500"/>
                                        <p:tgtEl>
                                          <p:spTgt spid="171"/>
                                        </p:tgtEl>
                                      </p:cBhvr>
                                    </p:animEffect>
                                  </p:childTnLst>
                                </p:cTn>
                              </p:par>
                              <p:par>
                                <p:cTn id="83" presetID="55" presetClass="entr" presetSubtype="0" fill="hold" nodeType="with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p:cTn id="85" dur="500" fill="hold"/>
                                        <p:tgtEl>
                                          <p:spTgt spid="137"/>
                                        </p:tgtEl>
                                        <p:attrNameLst>
                                          <p:attrName>ppt_w</p:attrName>
                                        </p:attrNameLst>
                                      </p:cBhvr>
                                      <p:tavLst>
                                        <p:tav tm="0">
                                          <p:val>
                                            <p:strVal val="#ppt_w*0.70"/>
                                          </p:val>
                                        </p:tav>
                                        <p:tav tm="100000">
                                          <p:val>
                                            <p:strVal val="#ppt_w"/>
                                          </p:val>
                                        </p:tav>
                                      </p:tavLst>
                                    </p:anim>
                                    <p:anim calcmode="lin" valueType="num">
                                      <p:cBhvr>
                                        <p:cTn id="86" dur="500" fill="hold"/>
                                        <p:tgtEl>
                                          <p:spTgt spid="137"/>
                                        </p:tgtEl>
                                        <p:attrNameLst>
                                          <p:attrName>ppt_h</p:attrName>
                                        </p:attrNameLst>
                                      </p:cBhvr>
                                      <p:tavLst>
                                        <p:tav tm="0">
                                          <p:val>
                                            <p:strVal val="#ppt_h"/>
                                          </p:val>
                                        </p:tav>
                                        <p:tav tm="100000">
                                          <p:val>
                                            <p:strVal val="#ppt_h"/>
                                          </p:val>
                                        </p:tav>
                                      </p:tavLst>
                                    </p:anim>
                                    <p:animEffect transition="in" filter="fade">
                                      <p:cBhvr>
                                        <p:cTn id="87" dur="500"/>
                                        <p:tgtEl>
                                          <p:spTgt spid="137"/>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166"/>
                                        </p:tgtEl>
                                        <p:attrNameLst>
                                          <p:attrName>style.visibility</p:attrName>
                                        </p:attrNameLst>
                                      </p:cBhvr>
                                      <p:to>
                                        <p:strVal val="visible"/>
                                      </p:to>
                                    </p:set>
                                    <p:anim calcmode="lin" valueType="num">
                                      <p:cBhvr>
                                        <p:cTn id="90" dur="500" fill="hold"/>
                                        <p:tgtEl>
                                          <p:spTgt spid="166"/>
                                        </p:tgtEl>
                                        <p:attrNameLst>
                                          <p:attrName>ppt_w</p:attrName>
                                        </p:attrNameLst>
                                      </p:cBhvr>
                                      <p:tavLst>
                                        <p:tav tm="0">
                                          <p:val>
                                            <p:strVal val="#ppt_w*0.70"/>
                                          </p:val>
                                        </p:tav>
                                        <p:tav tm="100000">
                                          <p:val>
                                            <p:strVal val="#ppt_w"/>
                                          </p:val>
                                        </p:tav>
                                      </p:tavLst>
                                    </p:anim>
                                    <p:anim calcmode="lin" valueType="num">
                                      <p:cBhvr>
                                        <p:cTn id="91" dur="500" fill="hold"/>
                                        <p:tgtEl>
                                          <p:spTgt spid="166"/>
                                        </p:tgtEl>
                                        <p:attrNameLst>
                                          <p:attrName>ppt_h</p:attrName>
                                        </p:attrNameLst>
                                      </p:cBhvr>
                                      <p:tavLst>
                                        <p:tav tm="0">
                                          <p:val>
                                            <p:strVal val="#ppt_h"/>
                                          </p:val>
                                        </p:tav>
                                        <p:tav tm="100000">
                                          <p:val>
                                            <p:strVal val="#ppt_h"/>
                                          </p:val>
                                        </p:tav>
                                      </p:tavLst>
                                    </p:anim>
                                    <p:animEffect transition="in" filter="fade">
                                      <p:cBhvr>
                                        <p:cTn id="9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animBg="1"/>
      <p:bldP spid="164" grpId="0" animBg="1"/>
      <p:bldP spid="165" grpId="0" animBg="1"/>
      <p:bldP spid="166" grpId="0" animBg="1"/>
      <p:bldP spid="167" grpId="0" animBg="1"/>
      <p:bldP spid="168" grpId="0" animBg="1"/>
      <p:bldP spid="169" grpId="0" animBg="1"/>
      <p:bldP spid="17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58</a:t>
            </a:fld>
            <a:endParaRPr lang="en-US"/>
          </a:p>
        </p:txBody>
      </p:sp>
      <p:sp>
        <p:nvSpPr>
          <p:cNvPr id="7" name="Rectangle 6">
            <a:hlinkClick r:id="rId3"/>
          </p:cNvPr>
          <p:cNvSpPr/>
          <p:nvPr/>
        </p:nvSpPr>
        <p:spPr>
          <a:xfrm>
            <a:off x="4391697" y="1378038"/>
            <a:ext cx="4288664" cy="3323987"/>
          </a:xfrm>
          <a:prstGeom prst="rect">
            <a:avLst/>
          </a:prstGeom>
        </p:spPr>
        <p:txBody>
          <a:bodyPr wrap="square">
            <a:spAutoFit/>
          </a:bodyPr>
          <a:lstStyle/>
          <a:p>
            <a:r>
              <a:rPr lang="en-US" sz="1400" b="1" dirty="0" smtClean="0">
                <a:latin typeface="Agilent TT Cond" pitchFamily="34" charset="0"/>
                <a:hlinkClick r:id="rId4"/>
              </a:rPr>
              <a:t>Agilent's Software Defined Radio Development and Test (SDR)</a:t>
            </a:r>
            <a:endParaRPr lang="en-US" sz="1400" b="1" dirty="0" smtClean="0">
              <a:latin typeface="Agilent TT Cond" pitchFamily="34" charset="0"/>
            </a:endParaRPr>
          </a:p>
          <a:p>
            <a:endParaRPr lang="en-US" sz="1400" b="1" dirty="0" smtClean="0">
              <a:latin typeface="Agilent TT Cond" pitchFamily="34" charset="0"/>
            </a:endParaRPr>
          </a:p>
          <a:p>
            <a:r>
              <a:rPr lang="en-US" sz="1400" b="1" dirty="0" smtClean="0">
                <a:latin typeface="Agilent TT Cond" pitchFamily="34" charset="0"/>
                <a:hlinkClick r:id="rId5"/>
              </a:rPr>
              <a:t>Agilent Logic Analyzers</a:t>
            </a:r>
            <a:endParaRPr lang="en-US" sz="1400" b="1" dirty="0" smtClean="0">
              <a:latin typeface="Agilent TT Cond" pitchFamily="34" charset="0"/>
            </a:endParaRPr>
          </a:p>
          <a:p>
            <a:endParaRPr lang="en-US" sz="1400" b="1" dirty="0" smtClean="0">
              <a:latin typeface="Agilent TT Cond" pitchFamily="34" charset="0"/>
            </a:endParaRPr>
          </a:p>
          <a:p>
            <a:r>
              <a:rPr lang="en-US" sz="1400" b="1" dirty="0" smtClean="0">
                <a:latin typeface="Agilent TT Cond" pitchFamily="34" charset="0"/>
                <a:hlinkClick r:id="rId6"/>
              </a:rPr>
              <a:t>Digital VSA</a:t>
            </a:r>
            <a:endParaRPr lang="en-US" sz="1400" b="1" dirty="0" smtClean="0">
              <a:latin typeface="Agilent TT Cond" pitchFamily="34" charset="0"/>
            </a:endParaRPr>
          </a:p>
          <a:p>
            <a:endParaRPr lang="en-US" sz="1400" b="1" dirty="0" smtClean="0">
              <a:latin typeface="Agilent TT Cond" pitchFamily="34" charset="0"/>
            </a:endParaRPr>
          </a:p>
          <a:p>
            <a:r>
              <a:rPr lang="en-US" sz="1400" b="1" dirty="0" smtClean="0">
                <a:latin typeface="Agilent TT Cond" pitchFamily="34" charset="0"/>
                <a:hlinkClick r:id="rId7"/>
              </a:rPr>
              <a:t>Agilent's 90000 Series Infiniium Oscilloscopes</a:t>
            </a:r>
            <a:endParaRPr lang="en-US" sz="1400" b="1" dirty="0" smtClean="0">
              <a:latin typeface="Agilent TT Cond" pitchFamily="34" charset="0"/>
            </a:endParaRPr>
          </a:p>
          <a:p>
            <a:endParaRPr lang="en-US" sz="1400" b="1" dirty="0" smtClean="0">
              <a:latin typeface="Agilent TT Cond" pitchFamily="34" charset="0"/>
            </a:endParaRPr>
          </a:p>
          <a:p>
            <a:r>
              <a:rPr lang="en-US" sz="1400" b="1" dirty="0" smtClean="0">
                <a:latin typeface="Agilent TT Cond" pitchFamily="34" charset="0"/>
                <a:hlinkClick r:id="rId8"/>
              </a:rPr>
              <a:t>Agilent's 8000 Series Infiniium Oscilloscopes</a:t>
            </a:r>
            <a:endParaRPr lang="en-US" sz="1400" b="1" dirty="0" smtClean="0">
              <a:latin typeface="Agilent TT Cond" pitchFamily="34" charset="0"/>
            </a:endParaRPr>
          </a:p>
          <a:p>
            <a:endParaRPr lang="en-US" sz="1400" b="1" dirty="0" smtClean="0">
              <a:latin typeface="Agilent TT Cond" pitchFamily="34" charset="0"/>
            </a:endParaRPr>
          </a:p>
          <a:p>
            <a:r>
              <a:rPr lang="en-US" sz="1400" b="1" dirty="0" smtClean="0">
                <a:latin typeface="Agilent TT Cond" pitchFamily="34" charset="0"/>
                <a:hlinkClick r:id="rId9"/>
              </a:rPr>
              <a:t>Agilent's 89601A Vector Signal Analysis Software</a:t>
            </a:r>
            <a:endParaRPr lang="en-US" sz="1400" b="1" dirty="0" smtClean="0">
              <a:latin typeface="Agilent TT Cond" pitchFamily="34" charset="0"/>
            </a:endParaRPr>
          </a:p>
          <a:p>
            <a:endParaRPr lang="en-US" sz="1400" b="1" dirty="0" smtClean="0">
              <a:latin typeface="Agilent TT Cond" pitchFamily="34" charset="0"/>
            </a:endParaRPr>
          </a:p>
          <a:p>
            <a:r>
              <a:rPr lang="en-US" sz="1400" b="1" dirty="0" smtClean="0">
                <a:latin typeface="Agilent TT Cond" pitchFamily="34" charset="0"/>
                <a:hlinkClick r:id="rId10"/>
              </a:rPr>
              <a:t>Agilent's Signal Studio Software</a:t>
            </a:r>
            <a:endParaRPr lang="en-US" sz="1400" b="1" dirty="0" smtClean="0">
              <a:latin typeface="Agilent TT Cond" pitchFamily="34" charset="0"/>
            </a:endParaRPr>
          </a:p>
          <a:p>
            <a:endParaRPr lang="en-US" sz="1400" dirty="0">
              <a:latin typeface="Agilent TT Cond" pitchFamily="34" charset="0"/>
            </a:endParaRPr>
          </a:p>
        </p:txBody>
      </p:sp>
      <p:sp>
        <p:nvSpPr>
          <p:cNvPr id="8" name="TextBox 7"/>
          <p:cNvSpPr txBox="1"/>
          <p:nvPr/>
        </p:nvSpPr>
        <p:spPr>
          <a:xfrm>
            <a:off x="4649273" y="4726547"/>
            <a:ext cx="3606085" cy="307777"/>
          </a:xfrm>
          <a:prstGeom prst="rect">
            <a:avLst/>
          </a:prstGeom>
          <a:solidFill>
            <a:schemeClr val="bg1">
              <a:lumMod val="95000"/>
            </a:schemeClr>
          </a:solidFill>
          <a:ln>
            <a:solidFill>
              <a:schemeClr val="tx1"/>
            </a:solidFill>
          </a:ln>
        </p:spPr>
        <p:txBody>
          <a:bodyPr wrap="square" rtlCol="0">
            <a:spAutoFit/>
          </a:bodyPr>
          <a:lstStyle/>
          <a:p>
            <a:r>
              <a:rPr lang="en-US" sz="1400" dirty="0" smtClean="0">
                <a:latin typeface="Agilent TT Cond" pitchFamily="34" charset="0"/>
              </a:rPr>
              <a:t>Or Contact Your Local Agilent Representative</a:t>
            </a:r>
          </a:p>
        </p:txBody>
      </p:sp>
      <p:sp>
        <p:nvSpPr>
          <p:cNvPr id="9" name="Content Placeholder 4"/>
          <p:cNvSpPr>
            <a:spLocks noGrp="1"/>
          </p:cNvSpPr>
          <p:nvPr>
            <p:ph idx="1"/>
          </p:nvPr>
        </p:nvSpPr>
        <p:spPr>
          <a:xfrm>
            <a:off x="255588" y="1276350"/>
            <a:ext cx="4097471" cy="3875199"/>
          </a:xfrm>
          <a:ln>
            <a:solidFill>
              <a:schemeClr val="accent1"/>
            </a:solidFill>
          </a:ln>
        </p:spPr>
        <p:txBody>
          <a:bodyPr/>
          <a:lstStyle/>
          <a:p>
            <a:pPr marL="463550" indent="-65088">
              <a:spcBef>
                <a:spcPts val="1200"/>
              </a:spcBef>
              <a:buFont typeface="Arial" pitchFamily="34" charset="0"/>
              <a:buChar char="•"/>
            </a:pPr>
            <a:r>
              <a:rPr lang="en-US" sz="2000" dirty="0" smtClean="0">
                <a:latin typeface="Agilent TT Cond" pitchFamily="34" charset="0"/>
              </a:rPr>
              <a:t>Architecture Overview</a:t>
            </a:r>
          </a:p>
          <a:p>
            <a:pPr marL="463550" lvl="1" indent="-65088"/>
            <a:r>
              <a:rPr lang="en-US" dirty="0" smtClean="0">
                <a:latin typeface="Agilent TT Cond" pitchFamily="34" charset="0"/>
              </a:rPr>
              <a:t>ADC Characterization</a:t>
            </a:r>
          </a:p>
          <a:p>
            <a:pPr marL="690562" lvl="3" indent="-65088"/>
            <a:r>
              <a:rPr lang="en-US" dirty="0" smtClean="0">
                <a:latin typeface="Agilent TT Cond" pitchFamily="34" charset="0"/>
              </a:rPr>
              <a:t>Measuring Speed and Data </a:t>
            </a:r>
          </a:p>
          <a:p>
            <a:pPr marL="690562" lvl="3" indent="-65088"/>
            <a:r>
              <a:rPr lang="en-US" dirty="0" smtClean="0">
                <a:latin typeface="Agilent TT Cond" pitchFamily="34" charset="0"/>
              </a:rPr>
              <a:t>Dynamic Measurements</a:t>
            </a:r>
          </a:p>
          <a:p>
            <a:pPr marL="463550" lvl="1" indent="-65088"/>
            <a:r>
              <a:rPr lang="en-US" dirty="0" smtClean="0">
                <a:latin typeface="Agilent TT Cond" pitchFamily="34" charset="0"/>
              </a:rPr>
              <a:t>Baseband Processing</a:t>
            </a:r>
          </a:p>
          <a:p>
            <a:pPr marL="690562" lvl="3" indent="-65088"/>
            <a:r>
              <a:rPr lang="en-US" dirty="0" smtClean="0">
                <a:latin typeface="Agilent TT Cond" pitchFamily="34" charset="0"/>
              </a:rPr>
              <a:t>FPGA</a:t>
            </a:r>
          </a:p>
          <a:p>
            <a:pPr marL="690562" lvl="3" indent="-65088"/>
            <a:r>
              <a:rPr lang="en-US" dirty="0" smtClean="0">
                <a:latin typeface="Agilent TT Cond" pitchFamily="34" charset="0"/>
              </a:rPr>
              <a:t>Memory</a:t>
            </a:r>
          </a:p>
          <a:p>
            <a:pPr marL="690562" lvl="3" indent="-65088"/>
            <a:r>
              <a:rPr lang="en-US" dirty="0" smtClean="0">
                <a:latin typeface="Agilent TT Cond" pitchFamily="34" charset="0"/>
              </a:rPr>
              <a:t>Microprocessors/Microcontrollers</a:t>
            </a:r>
          </a:p>
          <a:p>
            <a:pPr marL="463550" lvl="2" indent="-65088">
              <a:buFont typeface="Arial" pitchFamily="34" charset="0"/>
              <a:buChar char="•"/>
            </a:pPr>
            <a:r>
              <a:rPr lang="en-US" dirty="0" smtClean="0">
                <a:latin typeface="Agilent TT Cond" pitchFamily="34" charset="0"/>
              </a:rPr>
              <a:t>Summary</a:t>
            </a:r>
          </a:p>
          <a:p>
            <a:pPr marL="463550" lvl="2" indent="-65088">
              <a:buFont typeface="Arial" pitchFamily="34" charset="0"/>
              <a:buChar char="•"/>
            </a:pPr>
            <a:r>
              <a:rPr lang="en-US" dirty="0" smtClean="0">
                <a:solidFill>
                  <a:schemeClr val="tx2"/>
                </a:solidFill>
                <a:latin typeface="Agilent TT Cond" pitchFamily="34" charset="0"/>
              </a:rPr>
              <a:t>For More Information</a:t>
            </a:r>
            <a:endParaRPr lang="en-US" dirty="0">
              <a:solidFill>
                <a:schemeClr val="tx2"/>
              </a:solidFill>
              <a:latin typeface="Agilent TT Cond"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905" y="2953980"/>
            <a:ext cx="4612625" cy="992187"/>
          </a:xfrm>
        </p:spPr>
        <p:txBody>
          <a:bodyPr/>
          <a:lstStyle/>
          <a:p>
            <a:r>
              <a:rPr lang="en-US" dirty="0" smtClean="0"/>
              <a:t>Thank you for attending!</a:t>
            </a:r>
            <a:endParaRPr lang="en-US" dirty="0"/>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8" y="236538"/>
            <a:ext cx="7450137" cy="734133"/>
          </a:xfrm>
        </p:spPr>
        <p:txBody>
          <a:bodyPr/>
          <a:lstStyle/>
          <a:p>
            <a:r>
              <a:rPr lang="en-US" dirty="0" smtClean="0"/>
              <a:t>ADC Dynamic Characterization</a:t>
            </a:r>
            <a:endParaRPr lang="en-US" dirty="0"/>
          </a:p>
        </p:txBody>
      </p:sp>
      <p:sp>
        <p:nvSpPr>
          <p:cNvPr id="3" name="Content Placeholder 2"/>
          <p:cNvSpPr>
            <a:spLocks noGrp="1"/>
          </p:cNvSpPr>
          <p:nvPr>
            <p:ph idx="1"/>
          </p:nvPr>
        </p:nvSpPr>
        <p:spPr>
          <a:xfrm>
            <a:off x="472284" y="652369"/>
            <a:ext cx="8057323" cy="5512903"/>
          </a:xfrm>
          <a:ln>
            <a:solidFill>
              <a:schemeClr val="accent1"/>
            </a:solidFill>
          </a:ln>
        </p:spPr>
        <p:txBody>
          <a:bodyPr/>
          <a:lstStyle/>
          <a:p>
            <a:pPr marL="350838"/>
            <a:r>
              <a:rPr lang="en-US" sz="1600" dirty="0" smtClean="0">
                <a:latin typeface="Agilent TT Cond" pitchFamily="34" charset="0"/>
              </a:rPr>
              <a:t> There are four primary specifications for ADCs: </a:t>
            </a:r>
            <a:r>
              <a:rPr lang="en-US" sz="1600" i="1" u="sng" dirty="0" smtClean="0">
                <a:latin typeface="Agilent TT Cond" pitchFamily="34" charset="0"/>
              </a:rPr>
              <a:t>offset error, full-scale error, differential nonlinearity </a:t>
            </a:r>
            <a:r>
              <a:rPr lang="en-US" sz="1600" dirty="0" smtClean="0">
                <a:latin typeface="Agilent TT Cond" pitchFamily="34" charset="0"/>
              </a:rPr>
              <a:t>(DNL), and </a:t>
            </a:r>
            <a:r>
              <a:rPr lang="en-US" sz="1600" i="1" u="sng" dirty="0" smtClean="0">
                <a:latin typeface="Agilent TT Cond" pitchFamily="34" charset="0"/>
              </a:rPr>
              <a:t>integral nonlinearity </a:t>
            </a:r>
            <a:r>
              <a:rPr lang="en-US" sz="1600" dirty="0" smtClean="0">
                <a:latin typeface="Agilent TT Cond" pitchFamily="34" charset="0"/>
              </a:rPr>
              <a:t>(INL) Most methods for measuring these specifications  involve mapping the ADC’s ideal transfer function-and comparing this to a histogram created by multiple samples and measurements of the digital output code versus the analog input voltage.</a:t>
            </a:r>
          </a:p>
          <a:p>
            <a:pPr marL="688975" indent="-231775">
              <a:buFont typeface="Arial" pitchFamily="34" charset="0"/>
              <a:buChar char="•"/>
            </a:pPr>
            <a:r>
              <a:rPr lang="en-US" sz="1600" dirty="0" smtClean="0">
                <a:latin typeface="Agilent TT Cond" pitchFamily="34" charset="0"/>
              </a:rPr>
              <a:t>In addition to the four key specifications, there are other aspects of the ADC we would care to see, in particular we want to be able to look at the dynamic characterization.</a:t>
            </a:r>
          </a:p>
          <a:p>
            <a:pPr marL="579438" indent="-228600">
              <a:buFont typeface="Arial" pitchFamily="34" charset="0"/>
              <a:buChar char="•"/>
            </a:pPr>
            <a:r>
              <a:rPr lang="en-US" sz="1600" dirty="0" smtClean="0">
                <a:latin typeface="Agilent TT Cond" pitchFamily="34" charset="0"/>
              </a:rPr>
              <a:t>It is important to understand the </a:t>
            </a:r>
            <a:r>
              <a:rPr lang="en-US" sz="1600" b="1" dirty="0" smtClean="0">
                <a:latin typeface="Agilent TT Cond" pitchFamily="34" charset="0"/>
              </a:rPr>
              <a:t>dynamic behavior </a:t>
            </a:r>
            <a:r>
              <a:rPr lang="en-US" sz="1600" dirty="0" smtClean="0">
                <a:latin typeface="Agilent TT Cond" pitchFamily="34" charset="0"/>
              </a:rPr>
              <a:t>.  In other words-how much distortion is it adding?  Most ADC dynamic behavior is measured using FFTs.  The receiving device will of course be digital-and as such will not add any kind of distortion to the signal we’re passing through the ADC.  This makes a logic analyzer  an ideal receiver for these measurements.  It’s available right off the shelf-and requires no customization.</a:t>
            </a:r>
          </a:p>
          <a:p>
            <a:pPr marL="579438" indent="-228600">
              <a:buFont typeface="Arial" pitchFamily="34" charset="0"/>
              <a:buChar char="•"/>
            </a:pPr>
            <a:r>
              <a:rPr lang="en-US" sz="1600" dirty="0" smtClean="0">
                <a:latin typeface="Agilent TT Cond" pitchFamily="34" charset="0"/>
              </a:rPr>
              <a:t>There are multiple measurements we need to make in order to fully characterize the dynamic behavior of an ADC.  </a:t>
            </a:r>
            <a:r>
              <a:rPr lang="en-US" sz="1600" b="1" dirty="0" smtClean="0">
                <a:latin typeface="Agilent TT Cond" pitchFamily="34" charset="0"/>
              </a:rPr>
              <a:t>Signal to Noise Ratio</a:t>
            </a:r>
            <a:r>
              <a:rPr lang="en-US" sz="1600" dirty="0" smtClean="0">
                <a:latin typeface="Agilent TT Cond" pitchFamily="34" charset="0"/>
              </a:rPr>
              <a:t> (SNR), Signal to Noise and Distortion (SINAD), Noise Figure (NF), </a:t>
            </a:r>
            <a:r>
              <a:rPr lang="en-US" sz="1600" b="1" dirty="0" smtClean="0">
                <a:latin typeface="Agilent TT Cond" pitchFamily="34" charset="0"/>
              </a:rPr>
              <a:t>Harmonic Distortion</a:t>
            </a:r>
            <a:r>
              <a:rPr lang="en-US" sz="1600" dirty="0" smtClean="0">
                <a:latin typeface="Agilent TT Cond" pitchFamily="34" charset="0"/>
              </a:rPr>
              <a:t>, </a:t>
            </a:r>
            <a:r>
              <a:rPr lang="en-US" sz="1600" b="1" dirty="0" smtClean="0">
                <a:latin typeface="Agilent TT Cond" pitchFamily="34" charset="0"/>
              </a:rPr>
              <a:t>Intermodulation Distortion </a:t>
            </a:r>
            <a:r>
              <a:rPr lang="en-US" sz="1600" dirty="0" smtClean="0">
                <a:latin typeface="Agilent TT Cond" pitchFamily="34" charset="0"/>
              </a:rPr>
              <a:t>(IMD) and more.  In our example, we will talk specifically about IMD, as the effects of poor IMD performance can be fairly serious</a:t>
            </a:r>
          </a:p>
          <a:p>
            <a:pPr marL="579438" indent="-228600">
              <a:buFont typeface="Arial" pitchFamily="34" charset="0"/>
              <a:buChar char="•"/>
            </a:pPr>
            <a:r>
              <a:rPr lang="en-US" sz="1600" dirty="0" smtClean="0">
                <a:latin typeface="Agilent TT Cond" pitchFamily="34" charset="0"/>
              </a:rPr>
              <a:t> An easy way to look at this is by using a signal generator, clock, logic analyzer, and Agilent’s 89601A Vector Signal Analysis software. </a:t>
            </a:r>
          </a:p>
          <a:p>
            <a:pPr marL="579438" indent="-228600">
              <a:buFont typeface="Arial" pitchFamily="34" charset="0"/>
              <a:buChar char="•"/>
            </a:pPr>
            <a:r>
              <a:rPr lang="en-US" sz="1600" dirty="0" smtClean="0">
                <a:latin typeface="Agilent TT Cond" pitchFamily="34" charset="0"/>
              </a:rPr>
              <a:t>First let’s start with a block diagram of the test setup.</a:t>
            </a:r>
          </a:p>
          <a:p>
            <a:endParaRPr lang="en-US" sz="1600"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5" name="Slide Number Placeholder 4"/>
          <p:cNvSpPr>
            <a:spLocks noGrp="1"/>
          </p:cNvSpPr>
          <p:nvPr>
            <p:ph type="sldNum" sz="quarter" idx="11"/>
          </p:nvPr>
        </p:nvSpPr>
        <p:spPr/>
        <p:txBody>
          <a:bodyPr/>
          <a:lstStyle/>
          <a:p>
            <a:r>
              <a:rPr lang="en-US" smtClean="0"/>
              <a:t>Page </a:t>
            </a:r>
            <a:fld id="{9F4478D0-F8E8-4D6E-9709-31677C1A2129}"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to Noise Ratio (SNR)</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1800" dirty="0" smtClean="0">
                <a:latin typeface="Agilent TT Cond" pitchFamily="34" charset="0"/>
              </a:rPr>
              <a:t>SNR is the relationship of the noise power generated by the signal to the signal power itself and is given in dB. It does not include Harmonic Distortion or IMD. </a:t>
            </a:r>
          </a:p>
          <a:p>
            <a:pPr>
              <a:buFont typeface="Arial" pitchFamily="34" charset="0"/>
              <a:buChar char="•"/>
            </a:pPr>
            <a:r>
              <a:rPr lang="en-US" sz="1800" dirty="0" smtClean="0">
                <a:latin typeface="Agilent TT Cond" pitchFamily="34" charset="0"/>
              </a:rPr>
              <a:t>In this case, we pass a single tone through the ADC to  measure the output in frequency domain.  </a:t>
            </a:r>
          </a:p>
          <a:p>
            <a:pPr>
              <a:buFont typeface="Arial" pitchFamily="34" charset="0"/>
              <a:buChar char="•"/>
            </a:pPr>
            <a:r>
              <a:rPr lang="en-US" sz="1800" dirty="0" smtClean="0">
                <a:latin typeface="Agilent TT Cond" pitchFamily="34" charset="0"/>
              </a:rPr>
              <a:t> Quantization error contributes to this as quantization noise.  Although Quantization error can be more precisely measured using the histogram method,( Using the given quantization error versus output code) we can also take a look at the SNR to see where we are.</a:t>
            </a:r>
          </a:p>
          <a:p>
            <a:pPr>
              <a:buFont typeface="Arial" pitchFamily="34" charset="0"/>
              <a:buChar char="•"/>
            </a:pPr>
            <a:r>
              <a:rPr lang="en-US" sz="1800" dirty="0" smtClean="0">
                <a:latin typeface="Agilent TT Cond" pitchFamily="34" charset="0"/>
              </a:rPr>
              <a:t> Ideally, quantization error is the only error that is part of an ideal ADC.  While we won’t go into specifics of thermal noise and other sources, these would be considered minimal in the face of a large quantization error.</a:t>
            </a:r>
            <a:endParaRPr lang="en-US" sz="1800" dirty="0" smtClean="0">
              <a:solidFill>
                <a:srgbClr val="C00000"/>
              </a:solidFill>
              <a:latin typeface="Agilent TT Cond" pitchFamily="34" charset="0"/>
            </a:endParaRPr>
          </a:p>
          <a:p>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ADC:  Measuring SNR</a:t>
            </a:r>
            <a:endParaRPr lang="en-US" dirty="0"/>
          </a:p>
        </p:txBody>
      </p:sp>
      <p:pic>
        <p:nvPicPr>
          <p:cNvPr id="5" name="Content Placeholder 4" descr="Signal to noise.jpg"/>
          <p:cNvPicPr>
            <a:picLocks noGrp="1" noChangeAspect="1"/>
          </p:cNvPicPr>
          <p:nvPr>
            <p:ph idx="1"/>
          </p:nvPr>
        </p:nvPicPr>
        <p:blipFill>
          <a:blip r:embed="rId3" cstate="screen">
            <a:lum bright="20000"/>
          </a:blip>
          <a:stretch>
            <a:fillRect/>
          </a:stretch>
        </p:blipFill>
        <p:spPr>
          <a:xfrm>
            <a:off x="6083985" y="3212757"/>
            <a:ext cx="2213501" cy="1263358"/>
          </a:xfrm>
        </p:spPr>
      </p:pic>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62</a:t>
            </a:fld>
            <a:endParaRPr lang="en-US"/>
          </a:p>
        </p:txBody>
      </p:sp>
      <p:sp>
        <p:nvSpPr>
          <p:cNvPr id="6" name="Oval 5"/>
          <p:cNvSpPr/>
          <p:nvPr/>
        </p:nvSpPr>
        <p:spPr bwMode="auto">
          <a:xfrm>
            <a:off x="6472156" y="3591814"/>
            <a:ext cx="1223494" cy="708338"/>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50" name="Group 49"/>
          <p:cNvGrpSpPr/>
          <p:nvPr/>
        </p:nvGrpSpPr>
        <p:grpSpPr>
          <a:xfrm>
            <a:off x="349245" y="1433384"/>
            <a:ext cx="5717923" cy="3407782"/>
            <a:chOff x="349246" y="3001219"/>
            <a:chExt cx="5045616" cy="3162120"/>
          </a:xfrm>
        </p:grpSpPr>
        <p:pic>
          <p:nvPicPr>
            <p:cNvPr id="8" name="Picture 3"/>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3253016" y="3044627"/>
              <a:ext cx="840367" cy="1678268"/>
            </a:xfrm>
            <a:prstGeom prst="rect">
              <a:avLst/>
            </a:prstGeom>
            <a:noFill/>
            <a:ln w="9525">
              <a:noFill/>
              <a:miter lim="800000"/>
              <a:headEnd/>
              <a:tailEnd/>
            </a:ln>
            <a:effectLst/>
          </p:spPr>
        </p:pic>
        <p:pic>
          <p:nvPicPr>
            <p:cNvPr id="9" name="Picture 4"/>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653644" y="3001219"/>
              <a:ext cx="392515" cy="447182"/>
            </a:xfrm>
            <a:prstGeom prst="rect">
              <a:avLst/>
            </a:prstGeom>
            <a:solidFill>
              <a:schemeClr val="accent1">
                <a:lumMod val="20000"/>
                <a:lumOff val="80000"/>
              </a:schemeClr>
            </a:solidFill>
            <a:ln w="9525">
              <a:noFill/>
              <a:miter lim="800000"/>
              <a:headEnd/>
              <a:tailEnd/>
            </a:ln>
            <a:effectLst/>
          </p:spPr>
        </p:pic>
        <p:pic>
          <p:nvPicPr>
            <p:cNvPr id="10" name="Picture 5"/>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511415" y="3013238"/>
              <a:ext cx="968482" cy="422206"/>
            </a:xfrm>
            <a:prstGeom prst="rect">
              <a:avLst/>
            </a:prstGeom>
            <a:noFill/>
            <a:ln w="9525">
              <a:noFill/>
              <a:miter lim="800000"/>
              <a:headEnd/>
              <a:tailEnd/>
            </a:ln>
            <a:effectLst/>
          </p:spPr>
        </p:pic>
        <p:pic>
          <p:nvPicPr>
            <p:cNvPr id="11" name="Picture 7"/>
            <p:cNvPicPr>
              <a:picLocks noChangeAspect="1" noChangeArrowheads="1"/>
            </p:cNvPicPr>
            <p:nvPr/>
          </p:nvPicPr>
          <p:blipFill>
            <a:blip r:embed="rId7" cstate="screen"/>
            <a:srcRect/>
            <a:stretch>
              <a:fillRect/>
            </a:stretch>
          </p:blipFill>
          <p:spPr bwMode="auto">
            <a:xfrm>
              <a:off x="3220541" y="4667599"/>
              <a:ext cx="1310495" cy="995341"/>
            </a:xfrm>
            <a:prstGeom prst="rect">
              <a:avLst/>
            </a:prstGeom>
            <a:noFill/>
            <a:ln w="9525">
              <a:noFill/>
              <a:miter lim="800000"/>
              <a:headEnd/>
              <a:tailEnd/>
            </a:ln>
            <a:effectLst/>
          </p:spPr>
        </p:pic>
        <p:cxnSp>
          <p:nvCxnSpPr>
            <p:cNvPr id="12" name="Straight Arrow Connector 11"/>
            <p:cNvCxnSpPr/>
            <p:nvPr/>
          </p:nvCxnSpPr>
          <p:spPr bwMode="auto">
            <a:xfrm rot="16200000" flipV="1">
              <a:off x="3023734" y="3718472"/>
              <a:ext cx="384672" cy="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pic>
          <p:nvPicPr>
            <p:cNvPr id="13" name="Picture 12" descr="Ruby_81134A_Angle2.jpg"/>
            <p:cNvPicPr>
              <a:picLocks noChangeAspect="1"/>
            </p:cNvPicPr>
            <p:nvPr/>
          </p:nvPicPr>
          <p:blipFill>
            <a:blip r:embed="rId8" cstate="screen">
              <a:clrChange>
                <a:clrFrom>
                  <a:srgbClr val="FFFFFF"/>
                </a:clrFrom>
                <a:clrTo>
                  <a:srgbClr val="FFFFFF">
                    <a:alpha val="0"/>
                  </a:srgbClr>
                </a:clrTo>
              </a:clrChange>
              <a:lum bright="-10000"/>
            </a:blip>
            <a:stretch>
              <a:fillRect/>
            </a:stretch>
          </p:blipFill>
          <p:spPr>
            <a:xfrm>
              <a:off x="2290032" y="3693940"/>
              <a:ext cx="799099" cy="428491"/>
            </a:xfrm>
            <a:prstGeom prst="rect">
              <a:avLst/>
            </a:prstGeom>
          </p:spPr>
        </p:pic>
        <p:cxnSp>
          <p:nvCxnSpPr>
            <p:cNvPr id="14" name="Straight Arrow Connector 13"/>
            <p:cNvCxnSpPr>
              <a:stCxn id="10" idx="3"/>
              <a:endCxn id="9" idx="1"/>
            </p:cNvCxnSpPr>
            <p:nvPr/>
          </p:nvCxnSpPr>
          <p:spPr bwMode="auto">
            <a:xfrm>
              <a:off x="1479897" y="3224341"/>
              <a:ext cx="173748" cy="46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023650" y="3233358"/>
              <a:ext cx="809182" cy="213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16" name="TextBox 15"/>
            <p:cNvSpPr txBox="1"/>
            <p:nvPr/>
          </p:nvSpPr>
          <p:spPr>
            <a:xfrm>
              <a:off x="349246" y="3449201"/>
              <a:ext cx="1148002" cy="380140"/>
            </a:xfrm>
            <a:prstGeom prst="rect">
              <a:avLst/>
            </a:prstGeom>
            <a:noFill/>
          </p:spPr>
          <p:txBody>
            <a:bodyPr wrap="square" rtlCol="0">
              <a:spAutoFit/>
            </a:bodyPr>
            <a:lstStyle/>
            <a:p>
              <a:r>
                <a:rPr lang="en-US" sz="1200" dirty="0" smtClean="0">
                  <a:latin typeface="Agilent TT Cond" pitchFamily="34" charset="0"/>
                </a:rPr>
                <a:t>E4438C Signal Generator</a:t>
              </a:r>
              <a:endParaRPr lang="en-US" sz="1200" dirty="0">
                <a:latin typeface="Agilent TT Cond" pitchFamily="34" charset="0"/>
              </a:endParaRPr>
            </a:p>
          </p:txBody>
        </p:sp>
        <p:sp>
          <p:nvSpPr>
            <p:cNvPr id="17" name="TextBox 16"/>
            <p:cNvSpPr txBox="1"/>
            <p:nvPr/>
          </p:nvSpPr>
          <p:spPr>
            <a:xfrm>
              <a:off x="1658570" y="3496217"/>
              <a:ext cx="450514" cy="209752"/>
            </a:xfrm>
            <a:prstGeom prst="rect">
              <a:avLst/>
            </a:prstGeom>
            <a:noFill/>
          </p:spPr>
          <p:txBody>
            <a:bodyPr wrap="square" rtlCol="0">
              <a:spAutoFit/>
            </a:bodyPr>
            <a:lstStyle/>
            <a:p>
              <a:r>
                <a:rPr lang="en-US" sz="1200" dirty="0" smtClean="0">
                  <a:latin typeface="Agilent TT Cond" pitchFamily="34" charset="0"/>
                </a:rPr>
                <a:t>BPF</a:t>
              </a:r>
              <a:endParaRPr lang="en-US" sz="1200" dirty="0">
                <a:latin typeface="Agilent TT Cond" pitchFamily="34" charset="0"/>
              </a:endParaRPr>
            </a:p>
          </p:txBody>
        </p:sp>
        <p:sp>
          <p:nvSpPr>
            <p:cNvPr id="18" name="TextBox 17"/>
            <p:cNvSpPr txBox="1"/>
            <p:nvPr/>
          </p:nvSpPr>
          <p:spPr>
            <a:xfrm>
              <a:off x="1910498" y="4081720"/>
              <a:ext cx="1477529" cy="646331"/>
            </a:xfrm>
            <a:prstGeom prst="rect">
              <a:avLst/>
            </a:prstGeom>
            <a:noFill/>
          </p:spPr>
          <p:txBody>
            <a:bodyPr wrap="square" rtlCol="0">
              <a:spAutoFit/>
            </a:bodyPr>
            <a:lstStyle/>
            <a:p>
              <a:pPr algn="ctr"/>
              <a:r>
                <a:rPr lang="en-US" sz="1200" dirty="0" smtClean="0">
                  <a:latin typeface="Agilent TT Cond" pitchFamily="34" charset="0"/>
                </a:rPr>
                <a:t>81134A Pulse Pattern Generator (High speed clock)</a:t>
              </a:r>
              <a:endParaRPr lang="en-US" sz="1200" dirty="0">
                <a:latin typeface="Agilent TT Cond" pitchFamily="34" charset="0"/>
              </a:endParaRPr>
            </a:p>
          </p:txBody>
        </p:sp>
        <p:sp>
          <p:nvSpPr>
            <p:cNvPr id="19" name="TextBox 18"/>
            <p:cNvSpPr txBox="1"/>
            <p:nvPr/>
          </p:nvSpPr>
          <p:spPr>
            <a:xfrm>
              <a:off x="2356547" y="5701674"/>
              <a:ext cx="2520176" cy="461665"/>
            </a:xfrm>
            <a:prstGeom prst="rect">
              <a:avLst/>
            </a:prstGeom>
            <a:noFill/>
          </p:spPr>
          <p:txBody>
            <a:bodyPr wrap="square" rtlCol="0">
              <a:spAutoFit/>
            </a:bodyPr>
            <a:lstStyle/>
            <a:p>
              <a:r>
                <a:rPr lang="en-US" sz="1200" dirty="0" smtClean="0">
                  <a:latin typeface="Agilent TT Cond" pitchFamily="34" charset="0"/>
                </a:rPr>
                <a:t>16901A Mainframe with 16962A 2GHz High Speed  Logic Analyzer Module</a:t>
              </a:r>
              <a:endParaRPr lang="en-US" sz="1200" dirty="0">
                <a:latin typeface="Agilent TT Cond" pitchFamily="34" charset="0"/>
              </a:endParaRPr>
            </a:p>
          </p:txBody>
        </p:sp>
        <p:cxnSp>
          <p:nvCxnSpPr>
            <p:cNvPr id="20" name="Straight Connector 19"/>
            <p:cNvCxnSpPr>
              <a:stCxn id="13" idx="3"/>
            </p:cNvCxnSpPr>
            <p:nvPr/>
          </p:nvCxnSpPr>
          <p:spPr bwMode="auto">
            <a:xfrm>
              <a:off x="3089130" y="3908186"/>
              <a:ext cx="118770" cy="2514"/>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23" name="Straight Arrow Connector 22"/>
            <p:cNvCxnSpPr>
              <a:stCxn id="11" idx="3"/>
            </p:cNvCxnSpPr>
            <p:nvPr/>
          </p:nvCxnSpPr>
          <p:spPr bwMode="auto">
            <a:xfrm>
              <a:off x="4531035" y="5165270"/>
              <a:ext cx="863827" cy="792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grpSp>
      <p:sp>
        <p:nvSpPr>
          <p:cNvPr id="24" name="TextBox 23"/>
          <p:cNvSpPr txBox="1"/>
          <p:nvPr/>
        </p:nvSpPr>
        <p:spPr>
          <a:xfrm>
            <a:off x="3771677" y="4937151"/>
            <a:ext cx="4081669" cy="1055608"/>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In this case we’ve just injected a 2 GHz sine wave.  </a:t>
            </a:r>
          </a:p>
          <a:p>
            <a:r>
              <a:rPr lang="en-US" sz="1400" dirty="0" smtClean="0">
                <a:latin typeface="Agilent TT Cond" pitchFamily="34" charset="0"/>
              </a:rPr>
              <a:t>The additive noise can be measured using the band power markers, and SNR can be calculated.</a:t>
            </a:r>
          </a:p>
          <a:p>
            <a:endParaRPr lang="en-US" sz="1400" dirty="0" smtClean="0">
              <a:latin typeface="Agilent TT Cond" pitchFamily="34" charset="0"/>
            </a:endParaRPr>
          </a:p>
        </p:txBody>
      </p:sp>
      <p:pic>
        <p:nvPicPr>
          <p:cNvPr id="28" name="Picture 4"/>
          <p:cNvPicPr>
            <a:picLocks noChangeAspect="1" noChangeArrowheads="1"/>
          </p:cNvPicPr>
          <p:nvPr/>
        </p:nvPicPr>
        <p:blipFill>
          <a:blip r:embed="rId9" cstate="screen"/>
          <a:srcRect/>
          <a:stretch>
            <a:fillRect/>
          </a:stretch>
        </p:blipFill>
        <p:spPr bwMode="auto">
          <a:xfrm>
            <a:off x="3128963" y="1384300"/>
            <a:ext cx="598487" cy="735013"/>
          </a:xfrm>
          <a:prstGeom prst="rect">
            <a:avLst/>
          </a:prstGeom>
          <a:noFill/>
          <a:ln w="9525">
            <a:miter lim="800000"/>
            <a:headEnd/>
            <a:tailEnd/>
          </a:ln>
          <a:effectLst/>
        </p:spPr>
      </p:pic>
      <p:grpSp>
        <p:nvGrpSpPr>
          <p:cNvPr id="54" name="Group 53"/>
          <p:cNvGrpSpPr/>
          <p:nvPr/>
        </p:nvGrpSpPr>
        <p:grpSpPr>
          <a:xfrm>
            <a:off x="2620316" y="753762"/>
            <a:ext cx="1850927" cy="954817"/>
            <a:chOff x="6562122" y="346369"/>
            <a:chExt cx="1850927" cy="1250999"/>
          </a:xfrm>
        </p:grpSpPr>
        <p:pic>
          <p:nvPicPr>
            <p:cNvPr id="51" name="Picture 50" descr="N9020A_1_2006Apr.jpg"/>
            <p:cNvPicPr>
              <a:picLocks noChangeAspect="1"/>
            </p:cNvPicPr>
            <p:nvPr/>
          </p:nvPicPr>
          <p:blipFill>
            <a:blip r:embed="rId10" cstate="screen"/>
            <a:stretch>
              <a:fillRect/>
            </a:stretch>
          </p:blipFill>
          <p:spPr>
            <a:xfrm>
              <a:off x="7109810" y="346369"/>
              <a:ext cx="1303239" cy="573492"/>
            </a:xfrm>
            <a:prstGeom prst="rect">
              <a:avLst/>
            </a:prstGeom>
          </p:spPr>
        </p:pic>
        <p:cxnSp>
          <p:nvCxnSpPr>
            <p:cNvPr id="52" name="Straight Connector 51"/>
            <p:cNvCxnSpPr/>
            <p:nvPr/>
          </p:nvCxnSpPr>
          <p:spPr bwMode="auto">
            <a:xfrm>
              <a:off x="6562122" y="510897"/>
              <a:ext cx="553697" cy="621"/>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53" name="Straight Arrow Connector 52"/>
            <p:cNvCxnSpPr/>
            <p:nvPr/>
          </p:nvCxnSpPr>
          <p:spPr bwMode="auto">
            <a:xfrm rot="5400000">
              <a:off x="6025207" y="1049680"/>
              <a:ext cx="1090613" cy="476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grpSp>
      <p:sp>
        <p:nvSpPr>
          <p:cNvPr id="55" name="TextBox 54"/>
          <p:cNvSpPr txBox="1"/>
          <p:nvPr/>
        </p:nvSpPr>
        <p:spPr>
          <a:xfrm>
            <a:off x="4524961" y="745772"/>
            <a:ext cx="1239182" cy="851297"/>
          </a:xfrm>
          <a:prstGeom prst="roundRect">
            <a:avLst/>
          </a:prstGeom>
          <a:noFill/>
          <a:ln>
            <a:noFill/>
          </a:ln>
        </p:spPr>
        <p:txBody>
          <a:bodyPr wrap="square" rtlCol="0">
            <a:spAutoFit/>
          </a:bodyPr>
          <a:lstStyle/>
          <a:p>
            <a:r>
              <a:rPr lang="en-US" sz="1100" dirty="0" smtClean="0">
                <a:latin typeface="Agilent TT Cond" pitchFamily="34" charset="0"/>
              </a:rPr>
              <a:t>N9020A MXA Signal Analyzer with internal Preamp.</a:t>
            </a:r>
            <a:endParaRPr lang="en-US" sz="1100" dirty="0">
              <a:latin typeface="Agilent TT Cond"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Spurious Free Dynamic Range (SFDR)</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1800" dirty="0" smtClean="0">
                <a:latin typeface="Agilent TT Cond" pitchFamily="34" charset="0"/>
              </a:rPr>
              <a:t>SFDR is the difference between the magnitude of the measured signal to it’s highest spur peak; this is given in dBc (dB with respect to the carrier level).  </a:t>
            </a:r>
          </a:p>
          <a:p>
            <a:pPr>
              <a:buFont typeface="Arial" pitchFamily="34" charset="0"/>
              <a:buChar char="•"/>
            </a:pPr>
            <a:r>
              <a:rPr lang="en-US" sz="1800" dirty="0" smtClean="0">
                <a:latin typeface="Agilent TT Cond" pitchFamily="34" charset="0"/>
              </a:rPr>
              <a:t>Usually, the spur is a harmonic of the fundamental frequency-but it isn’t always.  A quick check can tell the engineer  whether or not he’s dealing with a suitable ADC.</a:t>
            </a:r>
          </a:p>
          <a:p>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SPDR</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64</a:t>
            </a:fld>
            <a:endParaRPr lang="en-US"/>
          </a:p>
        </p:txBody>
      </p:sp>
      <p:pic>
        <p:nvPicPr>
          <p:cNvPr id="23" name="Picture 22" descr="SFDR with averaging.jpg"/>
          <p:cNvPicPr>
            <a:picLocks noChangeAspect="1"/>
          </p:cNvPicPr>
          <p:nvPr/>
        </p:nvPicPr>
        <p:blipFill>
          <a:blip r:embed="rId3" cstate="screen">
            <a:lum bright="20000"/>
          </a:blip>
          <a:stretch>
            <a:fillRect/>
          </a:stretch>
        </p:blipFill>
        <p:spPr>
          <a:xfrm>
            <a:off x="5506943" y="3036281"/>
            <a:ext cx="2983992" cy="1810512"/>
          </a:xfrm>
          <a:prstGeom prst="rect">
            <a:avLst/>
          </a:prstGeom>
        </p:spPr>
      </p:pic>
      <p:sp>
        <p:nvSpPr>
          <p:cNvPr id="24" name="TextBox 23"/>
          <p:cNvSpPr txBox="1"/>
          <p:nvPr/>
        </p:nvSpPr>
        <p:spPr>
          <a:xfrm>
            <a:off x="5810543" y="402221"/>
            <a:ext cx="2789762" cy="2724150"/>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Once again we’ve injected a 2 GHz sine wave.  </a:t>
            </a:r>
          </a:p>
          <a:p>
            <a:r>
              <a:rPr lang="en-US" sz="1400" dirty="0" smtClean="0">
                <a:latin typeface="Agilent TT Cond" pitchFamily="34" charset="0"/>
              </a:rPr>
              <a:t>The spur showing up here is quite far down.-about -85 dBc.  We had to turn averaging on to really see it.  This  would generally be outside the dynamic range of most ADCs.  So the ADC could be given a SPDR of about 85 dB.</a:t>
            </a:r>
          </a:p>
          <a:p>
            <a:endParaRPr lang="en-US" sz="1400" dirty="0" smtClean="0">
              <a:latin typeface="Agilent TT Cond" pitchFamily="34" charset="0"/>
            </a:endParaRPr>
          </a:p>
        </p:txBody>
      </p:sp>
      <p:sp>
        <p:nvSpPr>
          <p:cNvPr id="25" name="Oval 24"/>
          <p:cNvSpPr/>
          <p:nvPr/>
        </p:nvSpPr>
        <p:spPr bwMode="auto">
          <a:xfrm>
            <a:off x="7618209" y="4164049"/>
            <a:ext cx="609600" cy="569843"/>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27" name="Straight Arrow Connector 26"/>
          <p:cNvCxnSpPr>
            <a:stCxn id="24" idx="2"/>
            <a:endCxn id="25" idx="0"/>
          </p:cNvCxnSpPr>
          <p:nvPr/>
        </p:nvCxnSpPr>
        <p:spPr bwMode="auto">
          <a:xfrm rot="16200000" flipH="1">
            <a:off x="7045377" y="3286417"/>
            <a:ext cx="1037678" cy="717585"/>
          </a:xfrm>
          <a:prstGeom prst="straightConnector1">
            <a:avLst/>
          </a:prstGeom>
          <a:solidFill>
            <a:schemeClr val="accent1"/>
          </a:solidFill>
          <a:ln w="22225" cap="flat" cmpd="sng" algn="ctr">
            <a:solidFill>
              <a:schemeClr val="accent1"/>
            </a:solidFill>
            <a:prstDash val="solid"/>
            <a:round/>
            <a:headEnd type="none" w="med" len="med"/>
            <a:tailEnd type="triangle"/>
          </a:ln>
          <a:effectLst/>
        </p:spPr>
      </p:cxnSp>
      <p:grpSp>
        <p:nvGrpSpPr>
          <p:cNvPr id="29" name="Group 28"/>
          <p:cNvGrpSpPr/>
          <p:nvPr/>
        </p:nvGrpSpPr>
        <p:grpSpPr>
          <a:xfrm>
            <a:off x="349245" y="1433384"/>
            <a:ext cx="5198938" cy="3407782"/>
            <a:chOff x="349246" y="3001219"/>
            <a:chExt cx="4587653" cy="3162120"/>
          </a:xfrm>
        </p:grpSpPr>
        <p:pic>
          <p:nvPicPr>
            <p:cNvPr id="30" name="Picture 3"/>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3253016" y="3044627"/>
              <a:ext cx="840367" cy="1678268"/>
            </a:xfrm>
            <a:prstGeom prst="rect">
              <a:avLst/>
            </a:prstGeom>
            <a:noFill/>
            <a:ln w="9525">
              <a:noFill/>
              <a:miter lim="800000"/>
              <a:headEnd/>
              <a:tailEnd/>
            </a:ln>
            <a:effectLst/>
          </p:spPr>
        </p:pic>
        <p:pic>
          <p:nvPicPr>
            <p:cNvPr id="31" name="Picture 4"/>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653644" y="3001219"/>
              <a:ext cx="392515" cy="447182"/>
            </a:xfrm>
            <a:prstGeom prst="rect">
              <a:avLst/>
            </a:prstGeom>
            <a:solidFill>
              <a:schemeClr val="accent1">
                <a:lumMod val="20000"/>
                <a:lumOff val="80000"/>
              </a:schemeClr>
            </a:solidFill>
            <a:ln w="9525">
              <a:noFill/>
              <a:miter lim="800000"/>
              <a:headEnd/>
              <a:tailEnd/>
            </a:ln>
            <a:effectLst/>
          </p:spPr>
        </p:pic>
        <p:pic>
          <p:nvPicPr>
            <p:cNvPr id="32" name="Picture 5"/>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511415" y="3013238"/>
              <a:ext cx="968482" cy="422206"/>
            </a:xfrm>
            <a:prstGeom prst="rect">
              <a:avLst/>
            </a:prstGeom>
            <a:noFill/>
            <a:ln w="9525">
              <a:noFill/>
              <a:miter lim="800000"/>
              <a:headEnd/>
              <a:tailEnd/>
            </a:ln>
            <a:effectLst/>
          </p:spPr>
        </p:pic>
        <p:pic>
          <p:nvPicPr>
            <p:cNvPr id="33" name="Picture 7"/>
            <p:cNvPicPr>
              <a:picLocks noChangeAspect="1" noChangeArrowheads="1"/>
            </p:cNvPicPr>
            <p:nvPr/>
          </p:nvPicPr>
          <p:blipFill>
            <a:blip r:embed="rId7" cstate="screen"/>
            <a:srcRect/>
            <a:stretch>
              <a:fillRect/>
            </a:stretch>
          </p:blipFill>
          <p:spPr bwMode="auto">
            <a:xfrm>
              <a:off x="3220541" y="4667599"/>
              <a:ext cx="1310495" cy="995341"/>
            </a:xfrm>
            <a:prstGeom prst="rect">
              <a:avLst/>
            </a:prstGeom>
            <a:noFill/>
            <a:ln w="9525">
              <a:noFill/>
              <a:miter lim="800000"/>
              <a:headEnd/>
              <a:tailEnd/>
            </a:ln>
            <a:effectLst/>
          </p:spPr>
        </p:pic>
        <p:cxnSp>
          <p:nvCxnSpPr>
            <p:cNvPr id="34" name="Straight Arrow Connector 33"/>
            <p:cNvCxnSpPr/>
            <p:nvPr/>
          </p:nvCxnSpPr>
          <p:spPr bwMode="auto">
            <a:xfrm rot="16200000" flipV="1">
              <a:off x="3023734" y="3718472"/>
              <a:ext cx="384672" cy="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pic>
          <p:nvPicPr>
            <p:cNvPr id="35" name="Picture 34" descr="Ruby_81134A_Angle2.jpg"/>
            <p:cNvPicPr>
              <a:picLocks noChangeAspect="1"/>
            </p:cNvPicPr>
            <p:nvPr/>
          </p:nvPicPr>
          <p:blipFill>
            <a:blip r:embed="rId8" cstate="screen">
              <a:clrChange>
                <a:clrFrom>
                  <a:srgbClr val="FFFFFF"/>
                </a:clrFrom>
                <a:clrTo>
                  <a:srgbClr val="FFFFFF">
                    <a:alpha val="0"/>
                  </a:srgbClr>
                </a:clrTo>
              </a:clrChange>
              <a:lum bright="-10000"/>
            </a:blip>
            <a:stretch>
              <a:fillRect/>
            </a:stretch>
          </p:blipFill>
          <p:spPr>
            <a:xfrm>
              <a:off x="2290032" y="3693940"/>
              <a:ext cx="799099" cy="428491"/>
            </a:xfrm>
            <a:prstGeom prst="rect">
              <a:avLst/>
            </a:prstGeom>
          </p:spPr>
        </p:pic>
        <p:cxnSp>
          <p:nvCxnSpPr>
            <p:cNvPr id="36" name="Straight Arrow Connector 35"/>
            <p:cNvCxnSpPr>
              <a:stCxn id="32" idx="3"/>
              <a:endCxn id="31" idx="1"/>
            </p:cNvCxnSpPr>
            <p:nvPr/>
          </p:nvCxnSpPr>
          <p:spPr bwMode="auto">
            <a:xfrm>
              <a:off x="1479897" y="3224341"/>
              <a:ext cx="173748" cy="46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a:off x="2023650" y="3233358"/>
              <a:ext cx="809182" cy="213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38" name="TextBox 37"/>
            <p:cNvSpPr txBox="1"/>
            <p:nvPr/>
          </p:nvSpPr>
          <p:spPr>
            <a:xfrm>
              <a:off x="349246" y="3449201"/>
              <a:ext cx="1148002" cy="380140"/>
            </a:xfrm>
            <a:prstGeom prst="rect">
              <a:avLst/>
            </a:prstGeom>
            <a:noFill/>
          </p:spPr>
          <p:txBody>
            <a:bodyPr wrap="square" rtlCol="0">
              <a:spAutoFit/>
            </a:bodyPr>
            <a:lstStyle/>
            <a:p>
              <a:r>
                <a:rPr lang="en-US" sz="1200" dirty="0" smtClean="0">
                  <a:latin typeface="Agilent TT Cond" pitchFamily="34" charset="0"/>
                </a:rPr>
                <a:t>E4438C Signal Generator</a:t>
              </a:r>
              <a:endParaRPr lang="en-US" sz="1200" dirty="0">
                <a:latin typeface="Agilent TT Cond" pitchFamily="34" charset="0"/>
              </a:endParaRPr>
            </a:p>
          </p:txBody>
        </p:sp>
        <p:sp>
          <p:nvSpPr>
            <p:cNvPr id="39" name="TextBox 38"/>
            <p:cNvSpPr txBox="1"/>
            <p:nvPr/>
          </p:nvSpPr>
          <p:spPr>
            <a:xfrm>
              <a:off x="1658570" y="3496217"/>
              <a:ext cx="450514" cy="209752"/>
            </a:xfrm>
            <a:prstGeom prst="rect">
              <a:avLst/>
            </a:prstGeom>
            <a:noFill/>
          </p:spPr>
          <p:txBody>
            <a:bodyPr wrap="square" rtlCol="0">
              <a:spAutoFit/>
            </a:bodyPr>
            <a:lstStyle/>
            <a:p>
              <a:r>
                <a:rPr lang="en-US" sz="1200" dirty="0" smtClean="0">
                  <a:latin typeface="Agilent TT Cond" pitchFamily="34" charset="0"/>
                </a:rPr>
                <a:t>BPF</a:t>
              </a:r>
              <a:endParaRPr lang="en-US" sz="1200" dirty="0">
                <a:latin typeface="Agilent TT Cond" pitchFamily="34" charset="0"/>
              </a:endParaRPr>
            </a:p>
          </p:txBody>
        </p:sp>
        <p:sp>
          <p:nvSpPr>
            <p:cNvPr id="40" name="TextBox 39"/>
            <p:cNvSpPr txBox="1"/>
            <p:nvPr/>
          </p:nvSpPr>
          <p:spPr>
            <a:xfrm>
              <a:off x="1910498" y="4081720"/>
              <a:ext cx="1477529" cy="646331"/>
            </a:xfrm>
            <a:prstGeom prst="rect">
              <a:avLst/>
            </a:prstGeom>
            <a:noFill/>
          </p:spPr>
          <p:txBody>
            <a:bodyPr wrap="square" rtlCol="0">
              <a:spAutoFit/>
            </a:bodyPr>
            <a:lstStyle/>
            <a:p>
              <a:pPr algn="ctr"/>
              <a:r>
                <a:rPr lang="en-US" sz="1200" dirty="0" smtClean="0">
                  <a:latin typeface="Agilent TT Cond" pitchFamily="34" charset="0"/>
                </a:rPr>
                <a:t>81134A Pulse Pattern Generator (High speed clock)</a:t>
              </a:r>
              <a:endParaRPr lang="en-US" sz="1200" dirty="0">
                <a:latin typeface="Agilent TT Cond" pitchFamily="34" charset="0"/>
              </a:endParaRPr>
            </a:p>
          </p:txBody>
        </p:sp>
        <p:sp>
          <p:nvSpPr>
            <p:cNvPr id="41" name="TextBox 40"/>
            <p:cNvSpPr txBox="1"/>
            <p:nvPr/>
          </p:nvSpPr>
          <p:spPr>
            <a:xfrm>
              <a:off x="2356547" y="5701674"/>
              <a:ext cx="2520176" cy="461665"/>
            </a:xfrm>
            <a:prstGeom prst="rect">
              <a:avLst/>
            </a:prstGeom>
            <a:noFill/>
          </p:spPr>
          <p:txBody>
            <a:bodyPr wrap="square" rtlCol="0">
              <a:spAutoFit/>
            </a:bodyPr>
            <a:lstStyle/>
            <a:p>
              <a:r>
                <a:rPr lang="en-US" sz="1200" dirty="0" smtClean="0">
                  <a:latin typeface="Agilent TT Cond" pitchFamily="34" charset="0"/>
                </a:rPr>
                <a:t>16901A Mainframe with 16962A 2GHz High Speed  Logic Analyzer Module</a:t>
              </a:r>
              <a:endParaRPr lang="en-US" sz="1200" dirty="0">
                <a:latin typeface="Agilent TT Cond" pitchFamily="34" charset="0"/>
              </a:endParaRPr>
            </a:p>
          </p:txBody>
        </p:sp>
        <p:cxnSp>
          <p:nvCxnSpPr>
            <p:cNvPr id="42" name="Straight Connector 41"/>
            <p:cNvCxnSpPr>
              <a:stCxn id="35" idx="3"/>
            </p:cNvCxnSpPr>
            <p:nvPr/>
          </p:nvCxnSpPr>
          <p:spPr bwMode="auto">
            <a:xfrm>
              <a:off x="3089130" y="3908186"/>
              <a:ext cx="118770" cy="2514"/>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43" name="Straight Arrow Connector 42"/>
            <p:cNvCxnSpPr>
              <a:stCxn id="33" idx="3"/>
            </p:cNvCxnSpPr>
            <p:nvPr/>
          </p:nvCxnSpPr>
          <p:spPr bwMode="auto">
            <a:xfrm>
              <a:off x="4531036" y="5165269"/>
              <a:ext cx="405863" cy="1448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grpSp>
      <p:pic>
        <p:nvPicPr>
          <p:cNvPr id="50" name="Picture 3"/>
          <p:cNvPicPr>
            <a:picLocks noChangeAspect="1" noChangeArrowheads="1"/>
          </p:cNvPicPr>
          <p:nvPr/>
        </p:nvPicPr>
        <p:blipFill>
          <a:blip r:embed="rId9" cstate="screen"/>
          <a:srcRect/>
          <a:stretch>
            <a:fillRect/>
          </a:stretch>
        </p:blipFill>
        <p:spPr bwMode="auto">
          <a:xfrm>
            <a:off x="3128963" y="1384300"/>
            <a:ext cx="598487" cy="735013"/>
          </a:xfrm>
          <a:prstGeom prst="rect">
            <a:avLst/>
          </a:prstGeom>
          <a:noFill/>
          <a:ln w="9525">
            <a:miter lim="800000"/>
            <a:headEnd/>
            <a:tailEnd/>
          </a:ln>
          <a:effectLst/>
        </p:spPr>
      </p:pic>
      <p:grpSp>
        <p:nvGrpSpPr>
          <p:cNvPr id="45" name="Group 44"/>
          <p:cNvGrpSpPr/>
          <p:nvPr/>
        </p:nvGrpSpPr>
        <p:grpSpPr>
          <a:xfrm>
            <a:off x="2620316" y="753762"/>
            <a:ext cx="1850927" cy="954817"/>
            <a:chOff x="6562122" y="346369"/>
            <a:chExt cx="1850927" cy="1250999"/>
          </a:xfrm>
        </p:grpSpPr>
        <p:pic>
          <p:nvPicPr>
            <p:cNvPr id="46" name="Picture 45" descr="N9020A_1_2006Apr.jpg"/>
            <p:cNvPicPr>
              <a:picLocks noChangeAspect="1"/>
            </p:cNvPicPr>
            <p:nvPr/>
          </p:nvPicPr>
          <p:blipFill>
            <a:blip r:embed="rId10" cstate="screen"/>
            <a:stretch>
              <a:fillRect/>
            </a:stretch>
          </p:blipFill>
          <p:spPr>
            <a:xfrm>
              <a:off x="7109810" y="346369"/>
              <a:ext cx="1303239" cy="573492"/>
            </a:xfrm>
            <a:prstGeom prst="rect">
              <a:avLst/>
            </a:prstGeom>
          </p:spPr>
        </p:pic>
        <p:cxnSp>
          <p:nvCxnSpPr>
            <p:cNvPr id="47" name="Straight Connector 46"/>
            <p:cNvCxnSpPr/>
            <p:nvPr/>
          </p:nvCxnSpPr>
          <p:spPr bwMode="auto">
            <a:xfrm>
              <a:off x="6562122" y="510897"/>
              <a:ext cx="553697" cy="621"/>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48" name="Straight Arrow Connector 47"/>
            <p:cNvCxnSpPr/>
            <p:nvPr/>
          </p:nvCxnSpPr>
          <p:spPr bwMode="auto">
            <a:xfrm rot="5400000">
              <a:off x="6025207" y="1049680"/>
              <a:ext cx="1090613" cy="4763"/>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grpSp>
      <p:sp>
        <p:nvSpPr>
          <p:cNvPr id="49" name="TextBox 48"/>
          <p:cNvSpPr txBox="1"/>
          <p:nvPr/>
        </p:nvSpPr>
        <p:spPr>
          <a:xfrm>
            <a:off x="4524961" y="745772"/>
            <a:ext cx="1239182" cy="851297"/>
          </a:xfrm>
          <a:prstGeom prst="roundRect">
            <a:avLst/>
          </a:prstGeom>
          <a:noFill/>
          <a:ln>
            <a:noFill/>
          </a:ln>
        </p:spPr>
        <p:txBody>
          <a:bodyPr wrap="square" rtlCol="0">
            <a:spAutoFit/>
          </a:bodyPr>
          <a:lstStyle/>
          <a:p>
            <a:r>
              <a:rPr lang="en-US" sz="1100" dirty="0" smtClean="0">
                <a:latin typeface="Agilent TT Cond" pitchFamily="34" charset="0"/>
              </a:rPr>
              <a:t>N9020A MXA Signal Analyzer with internal Preamp.</a:t>
            </a:r>
            <a:endParaRPr lang="en-US" sz="1100" dirty="0">
              <a:latin typeface="Agilent TT Con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8" y="236538"/>
            <a:ext cx="8723312" cy="992187"/>
          </a:xfrm>
        </p:spPr>
        <p:txBody>
          <a:bodyPr/>
          <a:lstStyle/>
          <a:p>
            <a:r>
              <a:rPr lang="en-US" sz="2400" dirty="0" smtClean="0"/>
              <a:t>Proposed ADC Dynamic Measurement Block Diagram</a:t>
            </a:r>
            <a:endParaRPr lang="en-US" sz="2400"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7</a:t>
            </a:fld>
            <a:endParaRPr lang="en-US"/>
          </a:p>
        </p:txBody>
      </p:sp>
      <p:sp>
        <p:nvSpPr>
          <p:cNvPr id="48" name="TextBox 47"/>
          <p:cNvSpPr txBox="1"/>
          <p:nvPr/>
        </p:nvSpPr>
        <p:spPr>
          <a:xfrm>
            <a:off x="246446" y="3051424"/>
            <a:ext cx="1636889" cy="1938992"/>
          </a:xfrm>
          <a:prstGeom prst="rect">
            <a:avLst/>
          </a:prstGeom>
          <a:solidFill>
            <a:srgbClr val="FFFF99"/>
          </a:solidFill>
        </p:spPr>
        <p:txBody>
          <a:bodyPr wrap="square" rtlCol="0">
            <a:spAutoFit/>
          </a:bodyPr>
          <a:lstStyle/>
          <a:p>
            <a:pPr>
              <a:buFont typeface="Arial" pitchFamily="34" charset="0"/>
              <a:buChar char="•"/>
            </a:pPr>
            <a:r>
              <a:rPr lang="en-US" sz="1200" dirty="0" smtClean="0">
                <a:latin typeface="Agilent TT CondLight" pitchFamily="34" charset="0"/>
              </a:rPr>
              <a:t>When making these measurements, it’s critical to have a spectrally  pure (and accurate) signal source and a clock that has tightly controlled jitter.  It  is also recommended to use a band pass filter  at the output of the signal generator.</a:t>
            </a:r>
            <a:endParaRPr lang="en-US" sz="1200" dirty="0">
              <a:latin typeface="Agilent TT CondLight" pitchFamily="34" charset="0"/>
            </a:endParaRPr>
          </a:p>
        </p:txBody>
      </p:sp>
      <p:pic>
        <p:nvPicPr>
          <p:cNvPr id="32771"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4862289" y="1682366"/>
            <a:ext cx="1264355" cy="1953024"/>
          </a:xfrm>
          <a:prstGeom prst="rect">
            <a:avLst/>
          </a:prstGeom>
          <a:noFill/>
          <a:ln w="9525">
            <a:noFill/>
            <a:miter lim="800000"/>
            <a:headEnd/>
            <a:tailEnd/>
          </a:ln>
          <a:effectLst/>
        </p:spPr>
      </p:pic>
      <p:pic>
        <p:nvPicPr>
          <p:cNvPr id="32772" name="Picture 4"/>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455991" y="1631851"/>
            <a:ext cx="590550" cy="520392"/>
          </a:xfrm>
          <a:prstGeom prst="rect">
            <a:avLst/>
          </a:prstGeom>
          <a:solidFill>
            <a:schemeClr val="accent1">
              <a:lumMod val="20000"/>
              <a:lumOff val="80000"/>
            </a:schemeClr>
          </a:solidFill>
          <a:ln w="9525">
            <a:noFill/>
            <a:miter lim="800000"/>
            <a:headEnd/>
            <a:tailEnd/>
          </a:ln>
          <a:effectLst/>
        </p:spPr>
      </p:pic>
      <p:pic>
        <p:nvPicPr>
          <p:cNvPr id="32773"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737475" y="1645837"/>
            <a:ext cx="1457108" cy="491327"/>
          </a:xfrm>
          <a:prstGeom prst="rect">
            <a:avLst/>
          </a:prstGeom>
          <a:noFill/>
          <a:ln w="9525">
            <a:noFill/>
            <a:miter lim="800000"/>
            <a:headEnd/>
            <a:tailEnd/>
          </a:ln>
          <a:effectLst/>
        </p:spPr>
      </p:pic>
      <p:pic>
        <p:nvPicPr>
          <p:cNvPr id="32775" name="Picture 7"/>
          <p:cNvPicPr>
            <a:picLocks noChangeAspect="1" noChangeArrowheads="1"/>
          </p:cNvPicPr>
          <p:nvPr/>
        </p:nvPicPr>
        <p:blipFill>
          <a:blip r:embed="rId6" cstate="screen"/>
          <a:srcRect/>
          <a:stretch>
            <a:fillRect/>
          </a:stretch>
        </p:blipFill>
        <p:spPr bwMode="auto">
          <a:xfrm>
            <a:off x="4813429" y="3571040"/>
            <a:ext cx="1971675" cy="1158292"/>
          </a:xfrm>
          <a:prstGeom prst="rect">
            <a:avLst/>
          </a:prstGeom>
          <a:noFill/>
          <a:ln w="9525">
            <a:noFill/>
            <a:miter lim="800000"/>
            <a:headEnd/>
            <a:tailEnd/>
          </a:ln>
          <a:effectLst/>
        </p:spPr>
      </p:pic>
      <p:pic>
        <p:nvPicPr>
          <p:cNvPr id="32776" name="Picture 8"/>
          <p:cNvPicPr>
            <a:picLocks noChangeAspect="1" noChangeArrowheads="1"/>
          </p:cNvPicPr>
          <p:nvPr/>
        </p:nvPicPr>
        <p:blipFill>
          <a:blip r:embed="rId7" cstate="screen"/>
          <a:srcRect/>
          <a:stretch>
            <a:fillRect/>
          </a:stretch>
        </p:blipFill>
        <p:spPr bwMode="auto">
          <a:xfrm>
            <a:off x="6849132" y="2439437"/>
            <a:ext cx="1796169" cy="903580"/>
          </a:xfrm>
          <a:prstGeom prst="rect">
            <a:avLst/>
          </a:prstGeom>
          <a:noFill/>
          <a:ln w="9525">
            <a:noFill/>
            <a:miter lim="800000"/>
            <a:headEnd/>
            <a:tailEnd/>
          </a:ln>
          <a:effectLst/>
        </p:spPr>
      </p:pic>
      <p:pic>
        <p:nvPicPr>
          <p:cNvPr id="32777" name="Picture 9"/>
          <p:cNvPicPr>
            <a:picLocks noChangeAspect="1" noChangeArrowheads="1"/>
          </p:cNvPicPr>
          <p:nvPr/>
        </p:nvPicPr>
        <p:blipFill>
          <a:blip r:embed="rId8" cstate="screen"/>
          <a:srcRect/>
          <a:stretch>
            <a:fillRect/>
          </a:stretch>
        </p:blipFill>
        <p:spPr bwMode="auto">
          <a:xfrm>
            <a:off x="6755519" y="4938546"/>
            <a:ext cx="1818318" cy="1003014"/>
          </a:xfrm>
          <a:prstGeom prst="rect">
            <a:avLst/>
          </a:prstGeom>
          <a:noFill/>
          <a:ln w="9525">
            <a:noFill/>
            <a:miter lim="800000"/>
            <a:headEnd/>
            <a:tailEnd/>
          </a:ln>
          <a:effectLst/>
        </p:spPr>
      </p:pic>
      <p:pic>
        <p:nvPicPr>
          <p:cNvPr id="32780" name="Picture 12"/>
          <p:cNvPicPr>
            <a:picLocks noChangeAspect="1" noChangeArrowheads="1"/>
          </p:cNvPicPr>
          <p:nvPr/>
        </p:nvPicPr>
        <p:blipFill>
          <a:blip r:embed="rId9" cstate="screen">
            <a:lum bright="-10000"/>
          </a:blip>
          <a:srcRect/>
          <a:stretch>
            <a:fillRect/>
          </a:stretch>
        </p:blipFill>
        <p:spPr bwMode="auto">
          <a:xfrm>
            <a:off x="3059092" y="4905176"/>
            <a:ext cx="1744178" cy="872263"/>
          </a:xfrm>
          <a:prstGeom prst="rect">
            <a:avLst/>
          </a:prstGeom>
          <a:noFill/>
          <a:ln w="9525">
            <a:noFill/>
            <a:miter lim="800000"/>
            <a:headEnd/>
            <a:tailEnd/>
          </a:ln>
          <a:effectLst/>
        </p:spPr>
      </p:pic>
      <p:cxnSp>
        <p:nvCxnSpPr>
          <p:cNvPr id="60" name="Straight Arrow Connector 59"/>
          <p:cNvCxnSpPr/>
          <p:nvPr/>
        </p:nvCxnSpPr>
        <p:spPr bwMode="auto">
          <a:xfrm rot="16200000" flipV="1">
            <a:off x="4582879" y="2466528"/>
            <a:ext cx="447648" cy="4"/>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pic>
        <p:nvPicPr>
          <p:cNvPr id="54" name="Picture 53" descr="Ruby_81134A_Angle2.jpg"/>
          <p:cNvPicPr>
            <a:picLocks noChangeAspect="1"/>
          </p:cNvPicPr>
          <p:nvPr/>
        </p:nvPicPr>
        <p:blipFill>
          <a:blip r:embed="rId10" cstate="screen">
            <a:clrChange>
              <a:clrFrom>
                <a:srgbClr val="FFFFFF"/>
              </a:clrFrom>
              <a:clrTo>
                <a:srgbClr val="FFFFFF">
                  <a:alpha val="0"/>
                </a:srgbClr>
              </a:clrTo>
            </a:clrChange>
            <a:lum bright="-10000"/>
          </a:blip>
          <a:stretch>
            <a:fillRect/>
          </a:stretch>
        </p:blipFill>
        <p:spPr>
          <a:xfrm>
            <a:off x="3413453" y="2437980"/>
            <a:ext cx="1202266" cy="498641"/>
          </a:xfrm>
          <a:prstGeom prst="rect">
            <a:avLst/>
          </a:prstGeom>
        </p:spPr>
      </p:pic>
      <p:cxnSp>
        <p:nvCxnSpPr>
          <p:cNvPr id="63" name="Straight Arrow Connector 62"/>
          <p:cNvCxnSpPr>
            <a:stCxn id="32773" idx="3"/>
            <a:endCxn id="32772" idx="1"/>
          </p:cNvCxnSpPr>
          <p:nvPr/>
        </p:nvCxnSpPr>
        <p:spPr bwMode="auto">
          <a:xfrm>
            <a:off x="2194583" y="1891502"/>
            <a:ext cx="261408" cy="545"/>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a:off x="3012675" y="1901994"/>
            <a:ext cx="1217437" cy="2486"/>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rot="5400000" flipH="1" flipV="1">
            <a:off x="2319714" y="2728841"/>
            <a:ext cx="1683552" cy="14940"/>
          </a:xfrm>
          <a:prstGeom prst="straightConnector1">
            <a:avLst/>
          </a:prstGeom>
          <a:solidFill>
            <a:schemeClr val="accent1"/>
          </a:solidFill>
          <a:ln w="15875" cap="flat" cmpd="sng" algn="ctr">
            <a:solidFill>
              <a:schemeClr val="tx1"/>
            </a:solidFill>
            <a:prstDash val="solid"/>
            <a:round/>
            <a:headEnd type="triangle" w="med" len="med"/>
            <a:tailEnd type="none"/>
          </a:ln>
          <a:effectLst/>
        </p:spPr>
      </p:cxnSp>
      <p:cxnSp>
        <p:nvCxnSpPr>
          <p:cNvPr id="74" name="Straight Arrow Connector 73"/>
          <p:cNvCxnSpPr/>
          <p:nvPr/>
        </p:nvCxnSpPr>
        <p:spPr bwMode="auto">
          <a:xfrm rot="10800000" flipV="1">
            <a:off x="3750366" y="3795952"/>
            <a:ext cx="1055479" cy="7421"/>
          </a:xfrm>
          <a:prstGeom prst="straightConnector1">
            <a:avLst/>
          </a:prstGeom>
          <a:solidFill>
            <a:schemeClr val="accent1"/>
          </a:solidFill>
          <a:ln w="15875" cap="flat" cmpd="sng" algn="ctr">
            <a:solidFill>
              <a:schemeClr val="tx1"/>
            </a:solidFill>
            <a:prstDash val="solid"/>
            <a:round/>
            <a:headEnd type="triangle" w="med" len="med"/>
            <a:tailEnd type="triangle"/>
          </a:ln>
          <a:effectLst/>
        </p:spPr>
      </p:cxnSp>
      <p:cxnSp>
        <p:nvCxnSpPr>
          <p:cNvPr id="76" name="Straight Arrow Connector 75"/>
          <p:cNvCxnSpPr/>
          <p:nvPr/>
        </p:nvCxnSpPr>
        <p:spPr bwMode="auto">
          <a:xfrm>
            <a:off x="3803374" y="4267200"/>
            <a:ext cx="1002470" cy="6245"/>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78" name="Straight Arrow Connector 77"/>
          <p:cNvCxnSpPr>
            <a:stCxn id="32775" idx="3"/>
            <a:endCxn id="32776" idx="2"/>
          </p:cNvCxnSpPr>
          <p:nvPr/>
        </p:nvCxnSpPr>
        <p:spPr bwMode="auto">
          <a:xfrm flipV="1">
            <a:off x="6785104" y="3343017"/>
            <a:ext cx="962113" cy="807168"/>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80" name="Straight Arrow Connector 79"/>
          <p:cNvCxnSpPr>
            <a:stCxn id="32775" idx="3"/>
            <a:endCxn id="32777" idx="0"/>
          </p:cNvCxnSpPr>
          <p:nvPr/>
        </p:nvCxnSpPr>
        <p:spPr bwMode="auto">
          <a:xfrm>
            <a:off x="6785104" y="4150186"/>
            <a:ext cx="879574" cy="78836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84" name="Straight Arrow Connector 83"/>
          <p:cNvCxnSpPr/>
          <p:nvPr/>
        </p:nvCxnSpPr>
        <p:spPr bwMode="auto">
          <a:xfrm rot="10800000" flipV="1">
            <a:off x="3896458" y="4373217"/>
            <a:ext cx="1430916" cy="55236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90" name="TextBox 89"/>
          <p:cNvSpPr txBox="1"/>
          <p:nvPr/>
        </p:nvSpPr>
        <p:spPr>
          <a:xfrm>
            <a:off x="493488" y="2153174"/>
            <a:ext cx="1727201" cy="664012"/>
          </a:xfrm>
          <a:prstGeom prst="roundRect">
            <a:avLst/>
          </a:prstGeom>
          <a:noFill/>
          <a:ln>
            <a:noFill/>
          </a:ln>
        </p:spPr>
        <p:txBody>
          <a:bodyPr wrap="square" rtlCol="0">
            <a:spAutoFit/>
          </a:bodyPr>
          <a:lstStyle/>
          <a:p>
            <a:r>
              <a:rPr lang="en-US" sz="1100" dirty="0" smtClean="0">
                <a:latin typeface="Agilent TT Cond" pitchFamily="34" charset="0"/>
              </a:rPr>
              <a:t>E4438C Signal Generator with  N7621B Multitone Signal Studio Software</a:t>
            </a:r>
            <a:endParaRPr lang="en-US" sz="1100" dirty="0">
              <a:latin typeface="Agilent TT Cond" pitchFamily="34" charset="0"/>
            </a:endParaRPr>
          </a:p>
        </p:txBody>
      </p:sp>
      <p:sp>
        <p:nvSpPr>
          <p:cNvPr id="91" name="TextBox 90"/>
          <p:cNvSpPr txBox="1"/>
          <p:nvPr/>
        </p:nvSpPr>
        <p:spPr>
          <a:xfrm>
            <a:off x="2463401" y="2207887"/>
            <a:ext cx="468490" cy="244091"/>
          </a:xfrm>
          <a:prstGeom prst="rect">
            <a:avLst/>
          </a:prstGeom>
          <a:noFill/>
        </p:spPr>
        <p:txBody>
          <a:bodyPr wrap="square" rtlCol="0">
            <a:spAutoFit/>
          </a:bodyPr>
          <a:lstStyle/>
          <a:p>
            <a:r>
              <a:rPr lang="en-US" sz="1200" dirty="0" smtClean="0">
                <a:latin typeface="Agilent TT Cond" pitchFamily="34" charset="0"/>
              </a:rPr>
              <a:t>BPF</a:t>
            </a:r>
            <a:endParaRPr lang="en-US" sz="1200" dirty="0">
              <a:latin typeface="Agilent TT Cond" pitchFamily="34" charset="0"/>
            </a:endParaRPr>
          </a:p>
        </p:txBody>
      </p:sp>
      <p:sp>
        <p:nvSpPr>
          <p:cNvPr id="92" name="TextBox 91"/>
          <p:cNvSpPr txBox="1"/>
          <p:nvPr/>
        </p:nvSpPr>
        <p:spPr>
          <a:xfrm>
            <a:off x="3338217" y="2889245"/>
            <a:ext cx="1727201" cy="664012"/>
          </a:xfrm>
          <a:prstGeom prst="roundRect">
            <a:avLst/>
          </a:prstGeom>
          <a:noFill/>
          <a:ln>
            <a:noFill/>
          </a:ln>
        </p:spPr>
        <p:txBody>
          <a:bodyPr wrap="square" rtlCol="0">
            <a:spAutoFit/>
          </a:bodyPr>
          <a:lstStyle/>
          <a:p>
            <a:pPr algn="ctr"/>
            <a:r>
              <a:rPr lang="en-US" sz="1100" dirty="0" smtClean="0">
                <a:latin typeface="Agilent TT Cond" pitchFamily="34" charset="0"/>
              </a:rPr>
              <a:t>81134A Pulse Pattern Generator (High speed clock)</a:t>
            </a:r>
            <a:endParaRPr lang="en-US" sz="1100" dirty="0">
              <a:latin typeface="Agilent TT Cond" pitchFamily="34" charset="0"/>
            </a:endParaRPr>
          </a:p>
        </p:txBody>
      </p:sp>
      <p:sp>
        <p:nvSpPr>
          <p:cNvPr id="102" name="TextBox 101"/>
          <p:cNvSpPr txBox="1"/>
          <p:nvPr/>
        </p:nvSpPr>
        <p:spPr>
          <a:xfrm>
            <a:off x="4935666" y="4774408"/>
            <a:ext cx="1727201" cy="664012"/>
          </a:xfrm>
          <a:prstGeom prst="roundRect">
            <a:avLst/>
          </a:prstGeom>
          <a:noFill/>
          <a:ln>
            <a:noFill/>
          </a:ln>
        </p:spPr>
        <p:txBody>
          <a:bodyPr wrap="square" rtlCol="0">
            <a:spAutoFit/>
          </a:bodyPr>
          <a:lstStyle/>
          <a:p>
            <a:r>
              <a:rPr lang="en-US" sz="1100" dirty="0" smtClean="0">
                <a:latin typeface="Agilent TT Cond" pitchFamily="34" charset="0"/>
              </a:rPr>
              <a:t>16901A Mainframe with 16962A 2GHz High Speed  Logic Analyzer Module</a:t>
            </a:r>
            <a:endParaRPr lang="en-US" sz="1100" dirty="0">
              <a:latin typeface="Agilent TT Cond" pitchFamily="34" charset="0"/>
            </a:endParaRPr>
          </a:p>
        </p:txBody>
      </p:sp>
      <p:sp>
        <p:nvSpPr>
          <p:cNvPr id="105" name="TextBox 104"/>
          <p:cNvSpPr txBox="1"/>
          <p:nvPr/>
        </p:nvSpPr>
        <p:spPr>
          <a:xfrm>
            <a:off x="6699186" y="1690741"/>
            <a:ext cx="1980988" cy="715089"/>
          </a:xfrm>
          <a:prstGeom prst="roundRect">
            <a:avLst/>
          </a:prstGeom>
          <a:solidFill>
            <a:srgbClr val="D5EFFF"/>
          </a:solidFill>
          <a:ln>
            <a:solidFill>
              <a:schemeClr val="tx1"/>
            </a:solidFill>
          </a:ln>
        </p:spPr>
        <p:txBody>
          <a:bodyPr wrap="square" rtlCol="0">
            <a:spAutoFit/>
          </a:bodyPr>
          <a:lstStyle/>
          <a:p>
            <a:r>
              <a:rPr lang="en-US" sz="1200" dirty="0" smtClean="0">
                <a:latin typeface="Agilent TT Cond" pitchFamily="34" charset="0"/>
              </a:rPr>
              <a:t>View dynamic behavior with the 89601A Vector Signal Analysis software</a:t>
            </a:r>
            <a:endParaRPr lang="en-US" sz="1200" dirty="0">
              <a:latin typeface="Agilent TT Cond" pitchFamily="34" charset="0"/>
            </a:endParaRPr>
          </a:p>
        </p:txBody>
      </p:sp>
      <p:sp>
        <p:nvSpPr>
          <p:cNvPr id="106" name="TextBox 105"/>
          <p:cNvSpPr txBox="1"/>
          <p:nvPr/>
        </p:nvSpPr>
        <p:spPr>
          <a:xfrm>
            <a:off x="3930956" y="3924452"/>
            <a:ext cx="990778" cy="244091"/>
          </a:xfrm>
          <a:prstGeom prst="rect">
            <a:avLst/>
          </a:prstGeom>
          <a:noFill/>
        </p:spPr>
        <p:txBody>
          <a:bodyPr wrap="square" rtlCol="0">
            <a:spAutoFit/>
          </a:bodyPr>
          <a:lstStyle/>
          <a:p>
            <a:r>
              <a:rPr lang="en-US" sz="1200" dirty="0" smtClean="0">
                <a:latin typeface="Agilent TT Cond" pitchFamily="34" charset="0"/>
              </a:rPr>
              <a:t>View Scope</a:t>
            </a:r>
            <a:endParaRPr lang="en-US" sz="1200" dirty="0">
              <a:latin typeface="Agilent TT Cond" pitchFamily="34" charset="0"/>
            </a:endParaRPr>
          </a:p>
        </p:txBody>
      </p:sp>
      <p:sp>
        <p:nvSpPr>
          <p:cNvPr id="107" name="TextBox 106"/>
          <p:cNvSpPr txBox="1"/>
          <p:nvPr/>
        </p:nvSpPr>
        <p:spPr>
          <a:xfrm>
            <a:off x="6894287" y="6018823"/>
            <a:ext cx="1727201" cy="270058"/>
          </a:xfrm>
          <a:prstGeom prst="roundRect">
            <a:avLst/>
          </a:prstGeom>
          <a:solidFill>
            <a:srgbClr val="D5EFFF"/>
          </a:solidFill>
          <a:ln>
            <a:solidFill>
              <a:schemeClr val="tx1"/>
            </a:solidFill>
          </a:ln>
        </p:spPr>
        <p:txBody>
          <a:bodyPr wrap="square" rtlCol="0">
            <a:spAutoFit/>
          </a:bodyPr>
          <a:lstStyle/>
          <a:p>
            <a:r>
              <a:rPr lang="en-US" sz="1200" dirty="0" smtClean="0">
                <a:latin typeface="Agilent TT Cond" pitchFamily="34" charset="0"/>
              </a:rPr>
              <a:t>Verify the Digital Output</a:t>
            </a:r>
            <a:endParaRPr lang="en-US" sz="1200" dirty="0">
              <a:latin typeface="Agilent TT Cond" pitchFamily="34" charset="0"/>
            </a:endParaRPr>
          </a:p>
        </p:txBody>
      </p:sp>
      <p:sp>
        <p:nvSpPr>
          <p:cNvPr id="110" name="TextBox 109"/>
          <p:cNvSpPr txBox="1"/>
          <p:nvPr/>
        </p:nvSpPr>
        <p:spPr>
          <a:xfrm>
            <a:off x="3798647" y="3546994"/>
            <a:ext cx="990565" cy="247618"/>
          </a:xfrm>
          <a:prstGeom prst="rect">
            <a:avLst/>
          </a:prstGeom>
          <a:noFill/>
          <a:ln>
            <a:noFill/>
            <a:headEnd type="triangle"/>
            <a:tailEnd type="triangle"/>
          </a:ln>
        </p:spPr>
        <p:txBody>
          <a:bodyPr wrap="square" rtlCol="0">
            <a:spAutoFit/>
          </a:bodyPr>
          <a:lstStyle/>
          <a:p>
            <a:r>
              <a:rPr lang="en-US" sz="1200" dirty="0" smtClean="0">
                <a:latin typeface="Agilent TT Cond" pitchFamily="34" charset="0"/>
              </a:rPr>
              <a:t>Trigger Out</a:t>
            </a:r>
            <a:endParaRPr lang="en-US" sz="1200" dirty="0">
              <a:latin typeface="Agilent TT Cond" pitchFamily="34" charset="0"/>
            </a:endParaRPr>
          </a:p>
        </p:txBody>
      </p:sp>
      <p:cxnSp>
        <p:nvCxnSpPr>
          <p:cNvPr id="112" name="Straight Connector 111"/>
          <p:cNvCxnSpPr>
            <a:stCxn id="54" idx="3"/>
          </p:cNvCxnSpPr>
          <p:nvPr/>
        </p:nvCxnSpPr>
        <p:spPr bwMode="auto">
          <a:xfrm>
            <a:off x="4615719" y="2687302"/>
            <a:ext cx="178692" cy="2926"/>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113" name="Right Arrow 112"/>
          <p:cNvSpPr/>
          <p:nvPr/>
        </p:nvSpPr>
        <p:spPr bwMode="auto">
          <a:xfrm>
            <a:off x="2554067" y="5234032"/>
            <a:ext cx="519289" cy="308381"/>
          </a:xfrm>
          <a:prstGeom prst="rightArrow">
            <a:avLst/>
          </a:prstGeom>
          <a:solidFill>
            <a:schemeClr val="accent1">
              <a:alpha val="80000"/>
            </a:schemeClr>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39" name="Picture 13"/>
          <p:cNvPicPr>
            <a:picLocks noChangeAspect="1" noChangeArrowheads="1"/>
          </p:cNvPicPr>
          <p:nvPr/>
        </p:nvPicPr>
        <p:blipFill>
          <a:blip r:embed="rId11" cstate="screen"/>
          <a:srcRect/>
          <a:stretch>
            <a:fillRect/>
          </a:stretch>
        </p:blipFill>
        <p:spPr bwMode="auto">
          <a:xfrm>
            <a:off x="4248150" y="1638300"/>
            <a:ext cx="642938" cy="587375"/>
          </a:xfrm>
          <a:prstGeom prst="rect">
            <a:avLst/>
          </a:prstGeom>
          <a:noFill/>
          <a:ln w="9525">
            <a:miter lim="800000"/>
            <a:headEnd/>
            <a:tailEnd/>
          </a:ln>
          <a:effectLst/>
        </p:spPr>
      </p:pic>
      <p:pic>
        <p:nvPicPr>
          <p:cNvPr id="37" name="Picture 36" descr="N9020A_1_2006Apr.jpg"/>
          <p:cNvPicPr>
            <a:picLocks noChangeAspect="1"/>
          </p:cNvPicPr>
          <p:nvPr/>
        </p:nvPicPr>
        <p:blipFill>
          <a:blip r:embed="rId12" cstate="screen"/>
          <a:stretch>
            <a:fillRect/>
          </a:stretch>
        </p:blipFill>
        <p:spPr>
          <a:xfrm>
            <a:off x="2987406" y="618978"/>
            <a:ext cx="1303239" cy="573492"/>
          </a:xfrm>
          <a:prstGeom prst="rect">
            <a:avLst/>
          </a:prstGeom>
        </p:spPr>
      </p:pic>
      <p:sp>
        <p:nvSpPr>
          <p:cNvPr id="38" name="TextBox 37"/>
          <p:cNvSpPr txBox="1"/>
          <p:nvPr/>
        </p:nvSpPr>
        <p:spPr>
          <a:xfrm>
            <a:off x="4401963" y="631520"/>
            <a:ext cx="1239182" cy="851297"/>
          </a:xfrm>
          <a:prstGeom prst="roundRect">
            <a:avLst/>
          </a:prstGeom>
          <a:noFill/>
          <a:ln>
            <a:noFill/>
          </a:ln>
        </p:spPr>
        <p:txBody>
          <a:bodyPr wrap="square" rtlCol="0">
            <a:spAutoFit/>
          </a:bodyPr>
          <a:lstStyle/>
          <a:p>
            <a:r>
              <a:rPr lang="en-US" sz="1100" dirty="0" smtClean="0">
                <a:latin typeface="Agilent TT Cond" pitchFamily="34" charset="0"/>
              </a:rPr>
              <a:t>N9020A MXA Signal Analyzer with internal Preamp.</a:t>
            </a:r>
            <a:endParaRPr lang="en-US" sz="1100" dirty="0">
              <a:latin typeface="Agilent TT Cond" pitchFamily="34" charset="0"/>
            </a:endParaRPr>
          </a:p>
        </p:txBody>
      </p:sp>
      <p:cxnSp>
        <p:nvCxnSpPr>
          <p:cNvPr id="40" name="Straight Arrow Connector 39"/>
          <p:cNvCxnSpPr/>
          <p:nvPr/>
        </p:nvCxnSpPr>
        <p:spPr bwMode="auto">
          <a:xfrm rot="5400000" flipH="1" flipV="1">
            <a:off x="3031689" y="1524204"/>
            <a:ext cx="718880" cy="2855"/>
          </a:xfrm>
          <a:prstGeom prst="straightConnector1">
            <a:avLst/>
          </a:prstGeom>
          <a:solidFill>
            <a:schemeClr val="accent1"/>
          </a:solidFill>
          <a:ln w="15875" cap="flat" cmpd="sng" algn="ctr">
            <a:solidFill>
              <a:schemeClr val="tx1"/>
            </a:solidFill>
            <a:prstDash val="solid"/>
            <a:round/>
            <a:headEnd type="none" w="med" len="med"/>
            <a:tailEnd type="triangle" w="med" len="med"/>
          </a:ln>
          <a:effectLst/>
        </p:spPr>
      </p:cxnSp>
      <p:pic>
        <p:nvPicPr>
          <p:cNvPr id="41" name="Picture 40" descr="PL1A9000_04_jan09.jpg"/>
          <p:cNvPicPr>
            <a:picLocks noChangeAspect="1"/>
          </p:cNvPicPr>
          <p:nvPr/>
        </p:nvPicPr>
        <p:blipFill>
          <a:blip r:embed="rId13" cstate="screen"/>
          <a:stretch>
            <a:fillRect/>
          </a:stretch>
        </p:blipFill>
        <p:spPr>
          <a:xfrm>
            <a:off x="2687193" y="3543223"/>
            <a:ext cx="1127802" cy="854543"/>
          </a:xfrm>
          <a:prstGeom prst="rect">
            <a:avLst/>
          </a:prstGeom>
        </p:spPr>
      </p:pic>
      <p:sp>
        <p:nvSpPr>
          <p:cNvPr id="42" name="TextBox 41"/>
          <p:cNvSpPr txBox="1"/>
          <p:nvPr/>
        </p:nvSpPr>
        <p:spPr>
          <a:xfrm>
            <a:off x="1872633" y="2640283"/>
            <a:ext cx="1252026" cy="938719"/>
          </a:xfrm>
          <a:prstGeom prst="rect">
            <a:avLst/>
          </a:prstGeom>
          <a:noFill/>
        </p:spPr>
        <p:txBody>
          <a:bodyPr wrap="square" rtlCol="0">
            <a:spAutoFit/>
          </a:bodyPr>
          <a:lstStyle/>
          <a:p>
            <a:pPr algn="ctr"/>
            <a:r>
              <a:rPr lang="en-US" sz="1100" dirty="0" smtClean="0">
                <a:latin typeface="Agilent TT Cond" pitchFamily="34" charset="0"/>
              </a:rPr>
              <a:t>Agilent DSO 90604A 20 GSa/s 6 GHz Bandwidth Scope (Verifies signal quality)</a:t>
            </a:r>
            <a:endParaRPr lang="en-US" sz="1100" dirty="0">
              <a:latin typeface="Agilent TT Cond" pitchFamily="34" charset="0"/>
            </a:endParaRPr>
          </a:p>
        </p:txBody>
      </p:sp>
      <p:sp>
        <p:nvSpPr>
          <p:cNvPr id="108" name="TextBox 107"/>
          <p:cNvSpPr txBox="1"/>
          <p:nvPr/>
        </p:nvSpPr>
        <p:spPr>
          <a:xfrm>
            <a:off x="702136" y="5043749"/>
            <a:ext cx="1876099" cy="1123712"/>
          </a:xfrm>
          <a:prstGeom prst="roundRect">
            <a:avLst/>
          </a:prstGeom>
          <a:solidFill>
            <a:srgbClr val="D5EFFF"/>
          </a:solidFill>
          <a:ln>
            <a:solidFill>
              <a:schemeClr val="tx1"/>
            </a:solidFill>
          </a:ln>
        </p:spPr>
        <p:txBody>
          <a:bodyPr wrap="square" rtlCol="0">
            <a:spAutoFit/>
          </a:bodyPr>
          <a:lstStyle/>
          <a:p>
            <a:pPr algn="ctr"/>
            <a:r>
              <a:rPr lang="en-US" sz="1200" i="1" dirty="0" smtClean="0">
                <a:latin typeface="Agilent TT Cond" pitchFamily="34" charset="0"/>
              </a:rPr>
              <a:t>View Scope </a:t>
            </a:r>
            <a:r>
              <a:rPr lang="en-US" sz="1200" dirty="0" smtClean="0">
                <a:latin typeface="Agilent TT Cond" pitchFamily="34" charset="0"/>
              </a:rPr>
              <a:t>allows us to trigger on suspect data and  see the precise analog representation of the signal.</a:t>
            </a:r>
            <a:endParaRPr lang="en-US" sz="1200" dirty="0">
              <a:latin typeface="Agilent TT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0-#ppt_w/2"/>
                                          </p:val>
                                        </p:tav>
                                        <p:tav tm="100000">
                                          <p:val>
                                            <p:strVal val="#ppt_x"/>
                                          </p:val>
                                        </p:tav>
                                      </p:tavLst>
                                    </p:anim>
                                    <p:anim calcmode="lin" valueType="num">
                                      <p:cBhvr additive="base">
                                        <p:cTn id="8" dur="500" fill="hold"/>
                                        <p:tgtEl>
                                          <p:spTgt spid="327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0-#ppt_w/2"/>
                                          </p:val>
                                        </p:tav>
                                        <p:tav tm="100000">
                                          <p:val>
                                            <p:strVal val="#ppt_x"/>
                                          </p:val>
                                        </p:tav>
                                      </p:tavLst>
                                    </p:anim>
                                    <p:anim calcmode="lin" valueType="num">
                                      <p:cBhvr additive="base">
                                        <p:cTn id="12" dur="500" fill="hold"/>
                                        <p:tgtEl>
                                          <p:spTgt spid="9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32772"/>
                                        </p:tgtEl>
                                        <p:attrNameLst>
                                          <p:attrName>style.visibility</p:attrName>
                                        </p:attrNameLst>
                                      </p:cBhvr>
                                      <p:to>
                                        <p:strVal val="visible"/>
                                      </p:to>
                                    </p:set>
                                    <p:animEffect transition="in" filter="fade">
                                      <p:cBhvr>
                                        <p:cTn id="19" dur="500"/>
                                        <p:tgtEl>
                                          <p:spTgt spid="327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par>
                                <p:cTn id="23" presetID="10"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2"/>
                                        </p:tgtEl>
                                        <p:attrNameLst>
                                          <p:attrName>style.visibility</p:attrName>
                                        </p:attrNameLst>
                                      </p:cBhvr>
                                      <p:to>
                                        <p:strVal val="visible"/>
                                      </p:to>
                                    </p:set>
                                    <p:anim calcmode="lin" valueType="num">
                                      <p:cBhvr additive="base">
                                        <p:cTn id="34" dur="500" fill="hold"/>
                                        <p:tgtEl>
                                          <p:spTgt spid="92"/>
                                        </p:tgtEl>
                                        <p:attrNameLst>
                                          <p:attrName>ppt_x</p:attrName>
                                        </p:attrNameLst>
                                      </p:cBhvr>
                                      <p:tavLst>
                                        <p:tav tm="0">
                                          <p:val>
                                            <p:strVal val="#ppt_x"/>
                                          </p:val>
                                        </p:tav>
                                        <p:tav tm="100000">
                                          <p:val>
                                            <p:strVal val="#ppt_x"/>
                                          </p:val>
                                        </p:tav>
                                      </p:tavLst>
                                    </p:anim>
                                    <p:anim calcmode="lin" valueType="num">
                                      <p:cBhvr additive="base">
                                        <p:cTn id="35" dur="500" fill="hold"/>
                                        <p:tgtEl>
                                          <p:spTgt spid="9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additive="base">
                                        <p:cTn id="38" dur="500" fill="hold"/>
                                        <p:tgtEl>
                                          <p:spTgt spid="112"/>
                                        </p:tgtEl>
                                        <p:attrNameLst>
                                          <p:attrName>ppt_x</p:attrName>
                                        </p:attrNameLst>
                                      </p:cBhvr>
                                      <p:tavLst>
                                        <p:tav tm="0">
                                          <p:val>
                                            <p:strVal val="#ppt_x"/>
                                          </p:val>
                                        </p:tav>
                                        <p:tav tm="100000">
                                          <p:val>
                                            <p:strVal val="#ppt_x"/>
                                          </p:val>
                                        </p:tav>
                                      </p:tavLst>
                                    </p:anim>
                                    <p:anim calcmode="lin" valueType="num">
                                      <p:cBhvr additive="base">
                                        <p:cTn id="39" dur="500" fill="hold"/>
                                        <p:tgtEl>
                                          <p:spTgt spid="11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ppt_x"/>
                                          </p:val>
                                        </p:tav>
                                        <p:tav tm="100000">
                                          <p:val>
                                            <p:strVal val="#ppt_x"/>
                                          </p:val>
                                        </p:tav>
                                      </p:tavLst>
                                    </p:anim>
                                    <p:anim calcmode="lin" valueType="num">
                                      <p:cBhvr additive="base">
                                        <p:cTn id="43"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0-#ppt_h/2"/>
                                          </p:val>
                                        </p:tav>
                                        <p:tav tm="100000">
                                          <p:val>
                                            <p:strVal val="#ppt_y"/>
                                          </p:val>
                                        </p:tav>
                                      </p:tavLst>
                                    </p:anim>
                                  </p:childTnLst>
                                </p:cTn>
                              </p:par>
                              <p:par>
                                <p:cTn id="59" presetID="2" presetClass="entr" presetSubtype="1"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anim calcmode="lin" valueType="num">
                                      <p:cBhvr additive="base">
                                        <p:cTn id="75" dur="500" fill="hold"/>
                                        <p:tgtEl>
                                          <p:spTgt spid="72"/>
                                        </p:tgtEl>
                                        <p:attrNameLst>
                                          <p:attrName>ppt_x</p:attrName>
                                        </p:attrNameLst>
                                      </p:cBhvr>
                                      <p:tavLst>
                                        <p:tav tm="0">
                                          <p:val>
                                            <p:strVal val="#ppt_x"/>
                                          </p:val>
                                        </p:tav>
                                        <p:tav tm="100000">
                                          <p:val>
                                            <p:strVal val="#ppt_x"/>
                                          </p:val>
                                        </p:tav>
                                      </p:tavLst>
                                    </p:anim>
                                    <p:anim calcmode="lin" valueType="num">
                                      <p:cBhvr additive="base">
                                        <p:cTn id="7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771"/>
                                        </p:tgtEl>
                                        <p:attrNameLst>
                                          <p:attrName>style.visibility</p:attrName>
                                        </p:attrNameLst>
                                      </p:cBhvr>
                                      <p:to>
                                        <p:strVal val="visible"/>
                                      </p:to>
                                    </p:set>
                                    <p:animEffect transition="in" filter="fade">
                                      <p:cBhvr>
                                        <p:cTn id="81" dur="500"/>
                                        <p:tgtEl>
                                          <p:spTgt spid="32771"/>
                                        </p:tgtEl>
                                      </p:cBhvr>
                                    </p:animEffec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32775"/>
                                        </p:tgtEl>
                                        <p:attrNameLst>
                                          <p:attrName>style.visibility</p:attrName>
                                        </p:attrNameLst>
                                      </p:cBhvr>
                                      <p:to>
                                        <p:strVal val="visible"/>
                                      </p:to>
                                    </p:set>
                                    <p:animEffect transition="in" filter="fade">
                                      <p:cBhvr>
                                        <p:cTn id="85" dur="500"/>
                                        <p:tgtEl>
                                          <p:spTgt spid="3277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fade">
                                      <p:cBhvr>
                                        <p:cTn id="88" dur="500"/>
                                        <p:tgtEl>
                                          <p:spTgt spid="10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fade">
                                      <p:cBhvr>
                                        <p:cTn id="93" dur="500"/>
                                        <p:tgtEl>
                                          <p:spTgt spid="78"/>
                                        </p:tgtEl>
                                      </p:cBhvr>
                                    </p:animEffect>
                                  </p:childTnLst>
                                </p:cTn>
                              </p:par>
                              <p:par>
                                <p:cTn id="94" presetID="10" presetClass="entr" presetSubtype="0" fill="hold" nodeType="withEffect">
                                  <p:stCondLst>
                                    <p:cond delay="0"/>
                                  </p:stCondLst>
                                  <p:childTnLst>
                                    <p:set>
                                      <p:cBhvr>
                                        <p:cTn id="95" dur="1" fill="hold">
                                          <p:stCondLst>
                                            <p:cond delay="0"/>
                                          </p:stCondLst>
                                        </p:cTn>
                                        <p:tgtEl>
                                          <p:spTgt spid="32776"/>
                                        </p:tgtEl>
                                        <p:attrNameLst>
                                          <p:attrName>style.visibility</p:attrName>
                                        </p:attrNameLst>
                                      </p:cBhvr>
                                      <p:to>
                                        <p:strVal val="visible"/>
                                      </p:to>
                                    </p:set>
                                    <p:animEffect transition="in" filter="fade">
                                      <p:cBhvr>
                                        <p:cTn id="96" dur="500"/>
                                        <p:tgtEl>
                                          <p:spTgt spid="3277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fade">
                                      <p:cBhvr>
                                        <p:cTn id="99" dur="500"/>
                                        <p:tgtEl>
                                          <p:spTgt spid="10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80"/>
                                        </p:tgtEl>
                                        <p:attrNameLst>
                                          <p:attrName>style.visibility</p:attrName>
                                        </p:attrNameLst>
                                      </p:cBhvr>
                                      <p:to>
                                        <p:strVal val="visible"/>
                                      </p:to>
                                    </p:set>
                                    <p:animEffect transition="in" filter="fade">
                                      <p:cBhvr>
                                        <p:cTn id="104" dur="500"/>
                                        <p:tgtEl>
                                          <p:spTgt spid="80"/>
                                        </p:tgtEl>
                                      </p:cBhvr>
                                    </p:animEffect>
                                  </p:childTnLst>
                                </p:cTn>
                              </p:par>
                              <p:par>
                                <p:cTn id="105" presetID="10" presetClass="entr" presetSubtype="0" fill="hold" nodeType="withEffect">
                                  <p:stCondLst>
                                    <p:cond delay="0"/>
                                  </p:stCondLst>
                                  <p:childTnLst>
                                    <p:set>
                                      <p:cBhvr>
                                        <p:cTn id="106" dur="1" fill="hold">
                                          <p:stCondLst>
                                            <p:cond delay="0"/>
                                          </p:stCondLst>
                                        </p:cTn>
                                        <p:tgtEl>
                                          <p:spTgt spid="32777"/>
                                        </p:tgtEl>
                                        <p:attrNameLst>
                                          <p:attrName>style.visibility</p:attrName>
                                        </p:attrNameLst>
                                      </p:cBhvr>
                                      <p:to>
                                        <p:strVal val="visible"/>
                                      </p:to>
                                    </p:set>
                                    <p:animEffect transition="in" filter="fade">
                                      <p:cBhvr>
                                        <p:cTn id="107" dur="500"/>
                                        <p:tgtEl>
                                          <p:spTgt spid="3277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fade">
                                      <p:cBhvr>
                                        <p:cTn id="110" dur="500"/>
                                        <p:tgtEl>
                                          <p:spTgt spid="10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110"/>
                                        </p:tgtEl>
                                        <p:attrNameLst>
                                          <p:attrName>style.visibility</p:attrName>
                                        </p:attrNameLst>
                                      </p:cBhvr>
                                      <p:to>
                                        <p:strVal val="visible"/>
                                      </p:to>
                                    </p:set>
                                    <p:anim calcmode="lin" valueType="num">
                                      <p:cBhvr additive="base">
                                        <p:cTn id="115" dur="500" fill="hold"/>
                                        <p:tgtEl>
                                          <p:spTgt spid="110"/>
                                        </p:tgtEl>
                                        <p:attrNameLst>
                                          <p:attrName>ppt_x</p:attrName>
                                        </p:attrNameLst>
                                      </p:cBhvr>
                                      <p:tavLst>
                                        <p:tav tm="0">
                                          <p:val>
                                            <p:strVal val="1+#ppt_w/2"/>
                                          </p:val>
                                        </p:tav>
                                        <p:tav tm="100000">
                                          <p:val>
                                            <p:strVal val="#ppt_x"/>
                                          </p:val>
                                        </p:tav>
                                      </p:tavLst>
                                    </p:anim>
                                    <p:anim calcmode="lin" valueType="num">
                                      <p:cBhvr additive="base">
                                        <p:cTn id="116" dur="500" fill="hold"/>
                                        <p:tgtEl>
                                          <p:spTgt spid="110"/>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500" fill="hold"/>
                                        <p:tgtEl>
                                          <p:spTgt spid="74"/>
                                        </p:tgtEl>
                                        <p:attrNameLst>
                                          <p:attrName>ppt_x</p:attrName>
                                        </p:attrNameLst>
                                      </p:cBhvr>
                                      <p:tavLst>
                                        <p:tav tm="0">
                                          <p:val>
                                            <p:strVal val="1+#ppt_w/2"/>
                                          </p:val>
                                        </p:tav>
                                        <p:tav tm="100000">
                                          <p:val>
                                            <p:strVal val="#ppt_x"/>
                                          </p:val>
                                        </p:tav>
                                      </p:tavLst>
                                    </p:anim>
                                    <p:anim calcmode="lin" valueType="num">
                                      <p:cBhvr additive="base">
                                        <p:cTn id="120"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nodeType="clickEffect">
                                  <p:stCondLst>
                                    <p:cond delay="0"/>
                                  </p:stCondLst>
                                  <p:childTnLst>
                                    <p:set>
                                      <p:cBhvr>
                                        <p:cTn id="124" dur="1" fill="hold">
                                          <p:stCondLst>
                                            <p:cond delay="0"/>
                                          </p:stCondLst>
                                        </p:cTn>
                                        <p:tgtEl>
                                          <p:spTgt spid="76"/>
                                        </p:tgtEl>
                                        <p:attrNameLst>
                                          <p:attrName>style.visibility</p:attrName>
                                        </p:attrNameLst>
                                      </p:cBhvr>
                                      <p:to>
                                        <p:strVal val="visible"/>
                                      </p:to>
                                    </p:set>
                                    <p:anim calcmode="lin" valueType="num">
                                      <p:cBhvr additive="base">
                                        <p:cTn id="125" dur="500" fill="hold"/>
                                        <p:tgtEl>
                                          <p:spTgt spid="76"/>
                                        </p:tgtEl>
                                        <p:attrNameLst>
                                          <p:attrName>ppt_x</p:attrName>
                                        </p:attrNameLst>
                                      </p:cBhvr>
                                      <p:tavLst>
                                        <p:tav tm="0">
                                          <p:val>
                                            <p:strVal val="0-#ppt_w/2"/>
                                          </p:val>
                                        </p:tav>
                                        <p:tav tm="100000">
                                          <p:val>
                                            <p:strVal val="#ppt_x"/>
                                          </p:val>
                                        </p:tav>
                                      </p:tavLst>
                                    </p:anim>
                                    <p:anim calcmode="lin" valueType="num">
                                      <p:cBhvr additive="base">
                                        <p:cTn id="126" dur="500" fill="hold"/>
                                        <p:tgtEl>
                                          <p:spTgt spid="76"/>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106"/>
                                        </p:tgtEl>
                                        <p:attrNameLst>
                                          <p:attrName>style.visibility</p:attrName>
                                        </p:attrNameLst>
                                      </p:cBhvr>
                                      <p:to>
                                        <p:strVal val="visible"/>
                                      </p:to>
                                    </p:set>
                                    <p:anim calcmode="lin" valueType="num">
                                      <p:cBhvr additive="base">
                                        <p:cTn id="129" dur="500" fill="hold"/>
                                        <p:tgtEl>
                                          <p:spTgt spid="106"/>
                                        </p:tgtEl>
                                        <p:attrNameLst>
                                          <p:attrName>ppt_x</p:attrName>
                                        </p:attrNameLst>
                                      </p:cBhvr>
                                      <p:tavLst>
                                        <p:tav tm="0">
                                          <p:val>
                                            <p:strVal val="0-#ppt_w/2"/>
                                          </p:val>
                                        </p:tav>
                                        <p:tav tm="100000">
                                          <p:val>
                                            <p:strVal val="#ppt_x"/>
                                          </p:val>
                                        </p:tav>
                                      </p:tavLst>
                                    </p:anim>
                                    <p:anim calcmode="lin" valueType="num">
                                      <p:cBhvr additive="base">
                                        <p:cTn id="130" dur="500" fill="hold"/>
                                        <p:tgtEl>
                                          <p:spTgt spid="106"/>
                                        </p:tgtEl>
                                        <p:attrNameLst>
                                          <p:attrName>ppt_y</p:attrName>
                                        </p:attrNameLst>
                                      </p:cBhvr>
                                      <p:tavLst>
                                        <p:tav tm="0">
                                          <p:val>
                                            <p:strVal val="#ppt_y"/>
                                          </p:val>
                                        </p:tav>
                                        <p:tav tm="100000">
                                          <p:val>
                                            <p:strVal val="#ppt_y"/>
                                          </p:val>
                                        </p:tav>
                                      </p:tavLst>
                                    </p:anim>
                                  </p:childTnLst>
                                </p:cTn>
                              </p:par>
                            </p:childTnLst>
                          </p:cTn>
                        </p:par>
                        <p:par>
                          <p:cTn id="131" fill="hold">
                            <p:stCondLst>
                              <p:cond delay="500"/>
                            </p:stCondLst>
                            <p:childTnLst>
                              <p:par>
                                <p:cTn id="132" presetID="10" presetClass="entr" presetSubtype="0" fill="hold" nodeType="afterEffect">
                                  <p:stCondLst>
                                    <p:cond delay="0"/>
                                  </p:stCondLst>
                                  <p:childTnLst>
                                    <p:set>
                                      <p:cBhvr>
                                        <p:cTn id="133" dur="1" fill="hold">
                                          <p:stCondLst>
                                            <p:cond delay="0"/>
                                          </p:stCondLst>
                                        </p:cTn>
                                        <p:tgtEl>
                                          <p:spTgt spid="84"/>
                                        </p:tgtEl>
                                        <p:attrNameLst>
                                          <p:attrName>style.visibility</p:attrName>
                                        </p:attrNameLst>
                                      </p:cBhvr>
                                      <p:to>
                                        <p:strVal val="visible"/>
                                      </p:to>
                                    </p:set>
                                    <p:animEffect transition="in" filter="fade">
                                      <p:cBhvr>
                                        <p:cTn id="134" dur="500"/>
                                        <p:tgtEl>
                                          <p:spTgt spid="84"/>
                                        </p:tgtEl>
                                      </p:cBhvr>
                                    </p:animEffect>
                                  </p:childTnLst>
                                </p:cTn>
                              </p:par>
                              <p:par>
                                <p:cTn id="135" presetID="10" presetClass="entr" presetSubtype="0" fill="hold" nodeType="withEffect">
                                  <p:stCondLst>
                                    <p:cond delay="0"/>
                                  </p:stCondLst>
                                  <p:childTnLst>
                                    <p:set>
                                      <p:cBhvr>
                                        <p:cTn id="136" dur="1" fill="hold">
                                          <p:stCondLst>
                                            <p:cond delay="0"/>
                                          </p:stCondLst>
                                        </p:cTn>
                                        <p:tgtEl>
                                          <p:spTgt spid="32780"/>
                                        </p:tgtEl>
                                        <p:attrNameLst>
                                          <p:attrName>style.visibility</p:attrName>
                                        </p:attrNameLst>
                                      </p:cBhvr>
                                      <p:to>
                                        <p:strVal val="visible"/>
                                      </p:to>
                                    </p:set>
                                    <p:animEffect transition="in" filter="fade">
                                      <p:cBhvr>
                                        <p:cTn id="137" dur="500"/>
                                        <p:tgtEl>
                                          <p:spTgt spid="32780"/>
                                        </p:tgtEl>
                                      </p:cBhvr>
                                    </p:animEffect>
                                  </p:childTnLst>
                                </p:cTn>
                              </p:par>
                            </p:childTnLst>
                          </p:cTn>
                        </p:par>
                        <p:par>
                          <p:cTn id="138" fill="hold">
                            <p:stCondLst>
                              <p:cond delay="1000"/>
                            </p:stCondLst>
                            <p:childTnLst>
                              <p:par>
                                <p:cTn id="139" presetID="10" presetClass="entr" presetSubtype="0" fill="hold" grpId="0" nodeType="afterEffect">
                                  <p:stCondLst>
                                    <p:cond delay="0"/>
                                  </p:stCondLst>
                                  <p:childTnLst>
                                    <p:set>
                                      <p:cBhvr>
                                        <p:cTn id="140" dur="1" fill="hold">
                                          <p:stCondLst>
                                            <p:cond delay="0"/>
                                          </p:stCondLst>
                                        </p:cTn>
                                        <p:tgtEl>
                                          <p:spTgt spid="113"/>
                                        </p:tgtEl>
                                        <p:attrNameLst>
                                          <p:attrName>style.visibility</p:attrName>
                                        </p:attrNameLst>
                                      </p:cBhvr>
                                      <p:to>
                                        <p:strVal val="visible"/>
                                      </p:to>
                                    </p:set>
                                    <p:animEffect transition="in" filter="fade">
                                      <p:cBhvr>
                                        <p:cTn id="141" dur="500"/>
                                        <p:tgtEl>
                                          <p:spTgt spid="11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08"/>
                                        </p:tgtEl>
                                        <p:attrNameLst>
                                          <p:attrName>style.visibility</p:attrName>
                                        </p:attrNameLst>
                                      </p:cBhvr>
                                      <p:to>
                                        <p:strVal val="visible"/>
                                      </p:to>
                                    </p:set>
                                    <p:animEffect transition="in" filter="fade">
                                      <p:cBhvr>
                                        <p:cTn id="14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0" grpId="0"/>
      <p:bldP spid="91" grpId="0"/>
      <p:bldP spid="92" grpId="0"/>
      <p:bldP spid="102" grpId="0"/>
      <p:bldP spid="105" grpId="0" animBg="1"/>
      <p:bldP spid="106" grpId="0"/>
      <p:bldP spid="107" grpId="0" animBg="1"/>
      <p:bldP spid="110" grpId="0"/>
      <p:bldP spid="113" grpId="0" animBg="1"/>
      <p:bldP spid="38" grpId="0"/>
      <p:bldP spid="42" grpId="0"/>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8</a:t>
            </a:fld>
            <a:endParaRPr lang="en-US"/>
          </a:p>
        </p:txBody>
      </p:sp>
      <p:pic>
        <p:nvPicPr>
          <p:cNvPr id="9" name="Picture 8" descr="General settings.jpg"/>
          <p:cNvPicPr>
            <a:picLocks noChangeAspect="1"/>
          </p:cNvPicPr>
          <p:nvPr/>
        </p:nvPicPr>
        <p:blipFill>
          <a:blip r:embed="rId3" cstate="screen"/>
          <a:stretch>
            <a:fillRect/>
          </a:stretch>
        </p:blipFill>
        <p:spPr>
          <a:xfrm>
            <a:off x="565962" y="876098"/>
            <a:ext cx="3481603" cy="2363825"/>
          </a:xfrm>
          <a:prstGeom prst="rect">
            <a:avLst/>
          </a:prstGeom>
        </p:spPr>
      </p:pic>
      <p:sp>
        <p:nvSpPr>
          <p:cNvPr id="11" name="TextBox 10"/>
          <p:cNvSpPr txBox="1"/>
          <p:nvPr/>
        </p:nvSpPr>
        <p:spPr>
          <a:xfrm>
            <a:off x="318656" y="2701637"/>
            <a:ext cx="2673927" cy="2009061"/>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In the overview window of the Logic Analyzer Software, there are Icons for each probe, module, tool and window.  This allows  quick access to the associated functionality.  The overview window also gives you a functional block diagram.</a:t>
            </a:r>
          </a:p>
        </p:txBody>
      </p:sp>
      <p:pic>
        <p:nvPicPr>
          <p:cNvPr id="5" name="Picture 4" descr="Activity indicators.jpg"/>
          <p:cNvPicPr>
            <a:picLocks noChangeAspect="1"/>
          </p:cNvPicPr>
          <p:nvPr/>
        </p:nvPicPr>
        <p:blipFill>
          <a:blip r:embed="rId4" cstate="screen"/>
          <a:stretch>
            <a:fillRect/>
          </a:stretch>
        </p:blipFill>
        <p:spPr>
          <a:xfrm>
            <a:off x="3696592" y="2118360"/>
            <a:ext cx="5005449" cy="2094183"/>
          </a:xfrm>
          <a:prstGeom prst="rect">
            <a:avLst/>
          </a:prstGeom>
        </p:spPr>
      </p:pic>
      <p:sp>
        <p:nvSpPr>
          <p:cNvPr id="6" name="TextBox 5"/>
          <p:cNvSpPr txBox="1"/>
          <p:nvPr/>
        </p:nvSpPr>
        <p:spPr>
          <a:xfrm>
            <a:off x="3672841" y="4366221"/>
            <a:ext cx="3782682" cy="817245"/>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Activity indicators tell us which lines are active.  These should always be checked  prior to running the analyzer.</a:t>
            </a:r>
          </a:p>
        </p:txBody>
      </p:sp>
      <p:cxnSp>
        <p:nvCxnSpPr>
          <p:cNvPr id="7" name="Straight Arrow Connector 6"/>
          <p:cNvCxnSpPr/>
          <p:nvPr/>
        </p:nvCxnSpPr>
        <p:spPr bwMode="auto">
          <a:xfrm rot="5400000" flipH="1" flipV="1">
            <a:off x="5314285" y="3433046"/>
            <a:ext cx="1183073" cy="683279"/>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cxnSp>
        <p:nvCxnSpPr>
          <p:cNvPr id="13" name="Straight Arrow Connector 12"/>
          <p:cNvCxnSpPr>
            <a:endCxn id="5" idx="1"/>
          </p:cNvCxnSpPr>
          <p:nvPr/>
        </p:nvCxnSpPr>
        <p:spPr bwMode="auto">
          <a:xfrm>
            <a:off x="1249680" y="1828800"/>
            <a:ext cx="2446912" cy="1336652"/>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8" y="236538"/>
            <a:ext cx="8597467" cy="992187"/>
          </a:xfrm>
        </p:spPr>
        <p:txBody>
          <a:bodyPr/>
          <a:lstStyle/>
          <a:p>
            <a:r>
              <a:rPr lang="en-US" dirty="0" smtClean="0"/>
              <a:t>Setting the Sample Positions and View Scope</a:t>
            </a:r>
            <a:endParaRPr lang="en-US" dirty="0"/>
          </a:p>
        </p:txBody>
      </p:sp>
      <p:sp>
        <p:nvSpPr>
          <p:cNvPr id="4" name="Slide Number Placeholder 3"/>
          <p:cNvSpPr>
            <a:spLocks noGrp="1"/>
          </p:cNvSpPr>
          <p:nvPr>
            <p:ph type="sldNum" sz="quarter" idx="11"/>
          </p:nvPr>
        </p:nvSpPr>
        <p:spPr/>
        <p:txBody>
          <a:bodyPr/>
          <a:lstStyle/>
          <a:p>
            <a:r>
              <a:rPr lang="en-US" smtClean="0"/>
              <a:t>Page </a:t>
            </a:r>
            <a:fld id="{AF35B3AF-6D11-4CD2-B0E1-C6EE9EC3130C}" type="slidenum">
              <a:rPr lang="en-US" smtClean="0"/>
              <a:pPr/>
              <a:t>9</a:t>
            </a:fld>
            <a:endParaRPr lang="en-US"/>
          </a:p>
        </p:txBody>
      </p:sp>
      <p:pic>
        <p:nvPicPr>
          <p:cNvPr id="5" name="Picture 4" descr="sample setup.jpg"/>
          <p:cNvPicPr>
            <a:picLocks noChangeAspect="1"/>
          </p:cNvPicPr>
          <p:nvPr/>
        </p:nvPicPr>
        <p:blipFill>
          <a:blip r:embed="rId3" cstate="screen"/>
          <a:stretch>
            <a:fillRect/>
          </a:stretch>
        </p:blipFill>
        <p:spPr>
          <a:xfrm>
            <a:off x="249382" y="817419"/>
            <a:ext cx="5846618" cy="4157990"/>
          </a:xfrm>
          <a:prstGeom prst="rect">
            <a:avLst/>
          </a:prstGeom>
        </p:spPr>
      </p:pic>
      <p:sp>
        <p:nvSpPr>
          <p:cNvPr id="9" name="TextBox 8"/>
          <p:cNvSpPr txBox="1"/>
          <p:nvPr/>
        </p:nvSpPr>
        <p:spPr>
          <a:xfrm>
            <a:off x="249382" y="2509234"/>
            <a:ext cx="1906074" cy="2858929"/>
          </a:xfrm>
          <a:prstGeom prst="roundRect">
            <a:avLst/>
          </a:prstGeom>
          <a:solidFill>
            <a:srgbClr val="D5EFFF"/>
          </a:solidFill>
          <a:ln>
            <a:solidFill>
              <a:schemeClr val="tx1"/>
            </a:solidFill>
          </a:ln>
        </p:spPr>
        <p:txBody>
          <a:bodyPr wrap="square" rtlCol="0">
            <a:spAutoFit/>
          </a:bodyPr>
          <a:lstStyle/>
          <a:p>
            <a:pPr>
              <a:buFont typeface="Arial" pitchFamily="34" charset="0"/>
              <a:buChar char="•"/>
            </a:pPr>
            <a:r>
              <a:rPr lang="en-US" sz="1400" dirty="0" smtClean="0">
                <a:latin typeface="Agilent TT Cond" pitchFamily="34" charset="0"/>
              </a:rPr>
              <a:t>Agilent’s Eye Finder looks at the entire bus and sets the best possible sample position.</a:t>
            </a:r>
          </a:p>
          <a:p>
            <a:pPr>
              <a:buFont typeface="Arial" pitchFamily="34" charset="0"/>
              <a:buChar char="•"/>
            </a:pPr>
            <a:endParaRPr lang="en-US" sz="1400" dirty="0" smtClean="0">
              <a:latin typeface="Agilent TT Cond" pitchFamily="34" charset="0"/>
            </a:endParaRPr>
          </a:p>
          <a:p>
            <a:pPr>
              <a:buFont typeface="Arial" pitchFamily="34" charset="0"/>
              <a:buChar char="•"/>
            </a:pPr>
            <a:r>
              <a:rPr lang="en-US" sz="1400" dirty="0" smtClean="0">
                <a:latin typeface="Agilent TT Cond" pitchFamily="34" charset="0"/>
              </a:rPr>
              <a:t>Agilent’s Eye Scan allows us to visualize all the bus lines simultaneously to quickly identify problem signals.</a:t>
            </a:r>
            <a:endParaRPr lang="en-US" sz="1400" dirty="0">
              <a:latin typeface="Agilent TT Cond" pitchFamily="34" charset="0"/>
            </a:endParaRPr>
          </a:p>
        </p:txBody>
      </p:sp>
      <p:sp>
        <p:nvSpPr>
          <p:cNvPr id="13" name="Right Arrow 12"/>
          <p:cNvSpPr/>
          <p:nvPr/>
        </p:nvSpPr>
        <p:spPr bwMode="auto">
          <a:xfrm>
            <a:off x="2202288" y="3515932"/>
            <a:ext cx="798490" cy="592428"/>
          </a:xfrm>
          <a:prstGeom prst="rightArrow">
            <a:avLst/>
          </a:prstGeom>
          <a:solidFill>
            <a:schemeClr val="accent1">
              <a:alpha val="80000"/>
            </a:schemeClr>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8" name="Straight Arrow Connector 7"/>
          <p:cNvCxnSpPr/>
          <p:nvPr/>
        </p:nvCxnSpPr>
        <p:spPr bwMode="auto">
          <a:xfrm>
            <a:off x="803564" y="1440873"/>
            <a:ext cx="1832956" cy="1271847"/>
          </a:xfrm>
          <a:prstGeom prst="straightConnector1">
            <a:avLst/>
          </a:prstGeom>
          <a:solidFill>
            <a:schemeClr val="accent1"/>
          </a:solidFill>
          <a:ln w="22225" cap="flat" cmpd="sng" algn="ctr">
            <a:solidFill>
              <a:schemeClr val="tx1"/>
            </a:solidFill>
            <a:prstDash val="solid"/>
            <a:round/>
            <a:headEnd type="none" w="med" len="med"/>
            <a:tailEnd type="triangle" w="lg" len="lg"/>
          </a:ln>
          <a:effectLst/>
        </p:spPr>
      </p:cxnSp>
      <p:sp>
        <p:nvSpPr>
          <p:cNvPr id="16" name="Rounded Rectangle 15"/>
          <p:cNvSpPr/>
          <p:nvPr/>
        </p:nvSpPr>
        <p:spPr bwMode="auto">
          <a:xfrm>
            <a:off x="4904510" y="2147455"/>
            <a:ext cx="4017818" cy="4113501"/>
          </a:xfrm>
          <a:prstGeom prst="round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2" name="Picture 11" descr="16800_and_9000_Scope_View.jpg"/>
          <p:cNvPicPr>
            <a:picLocks noChangeAspect="1"/>
          </p:cNvPicPr>
          <p:nvPr/>
        </p:nvPicPr>
        <p:blipFill>
          <a:blip r:embed="rId4" cstate="screen"/>
          <a:srcRect/>
          <a:stretch>
            <a:fillRect/>
          </a:stretch>
        </p:blipFill>
        <p:spPr>
          <a:xfrm>
            <a:off x="5123872" y="2372592"/>
            <a:ext cx="3530600" cy="1409700"/>
          </a:xfrm>
          <a:prstGeom prst="rect">
            <a:avLst/>
          </a:prstGeom>
        </p:spPr>
      </p:pic>
      <p:sp>
        <p:nvSpPr>
          <p:cNvPr id="14" name="TextBox 13"/>
          <p:cNvSpPr txBox="1"/>
          <p:nvPr/>
        </p:nvSpPr>
        <p:spPr>
          <a:xfrm>
            <a:off x="5268058" y="4053191"/>
            <a:ext cx="3494941" cy="2247424"/>
          </a:xfrm>
          <a:prstGeom prst="roundRect">
            <a:avLst/>
          </a:prstGeom>
          <a:solidFill>
            <a:srgbClr val="D5EFFF"/>
          </a:solidFill>
          <a:ln>
            <a:solidFill>
              <a:schemeClr val="tx1"/>
            </a:solidFill>
          </a:ln>
        </p:spPr>
        <p:txBody>
          <a:bodyPr wrap="square" rtlCol="0">
            <a:spAutoFit/>
          </a:bodyPr>
          <a:lstStyle/>
          <a:p>
            <a:r>
              <a:rPr lang="en-US" sz="1400" dirty="0" smtClean="0">
                <a:latin typeface="Agilent TT Cond" pitchFamily="34" charset="0"/>
              </a:rPr>
              <a:t>When the data isn’t correct-or a glitch occurs, we can use View Scope to quickly show us the integrity of the signals causing the issue.  This is a feature of Agilent’s scopes and logic analyzers.  It’s precisely time correlated.  The scope’s trace is displayed on the logic analyzer’s screen directly below the signal of interest.  We’ll see more of this later.</a:t>
            </a:r>
          </a:p>
        </p:txBody>
      </p:sp>
      <p:sp>
        <p:nvSpPr>
          <p:cNvPr id="15" name="Curved Down Arrow 14"/>
          <p:cNvSpPr/>
          <p:nvPr/>
        </p:nvSpPr>
        <p:spPr bwMode="auto">
          <a:xfrm rot="10800000">
            <a:off x="5758872" y="3286992"/>
            <a:ext cx="2298700" cy="558800"/>
          </a:xfrm>
          <a:prstGeom prst="curvedDown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837710" y="763560"/>
            <a:ext cx="3338945" cy="1532334"/>
          </a:xfrm>
          <a:prstGeom prst="roundRect">
            <a:avLst/>
          </a:prstGeom>
          <a:solidFill>
            <a:srgbClr val="D5EFFF"/>
          </a:solidFill>
          <a:ln>
            <a:solidFill>
              <a:schemeClr val="tx1"/>
            </a:solidFill>
          </a:ln>
        </p:spPr>
        <p:txBody>
          <a:bodyPr wrap="square" rtlCol="0">
            <a:spAutoFit/>
          </a:bodyPr>
          <a:lstStyle/>
          <a:p>
            <a:pPr>
              <a:buFont typeface="Arial" pitchFamily="34" charset="0"/>
              <a:buChar char="•"/>
            </a:pPr>
            <a:r>
              <a:rPr lang="en-US" sz="1400" dirty="0" smtClean="0">
                <a:latin typeface="Agilent TT Cond" pitchFamily="34" charset="0"/>
              </a:rPr>
              <a:t>We want to identify problem signals early on so we don’t get false readings on the logic analyzer when we’re looking at dynamic behavior.</a:t>
            </a:r>
          </a:p>
          <a:p>
            <a:pPr>
              <a:buFont typeface="Arial" pitchFamily="34" charset="0"/>
              <a:buChar char="•"/>
            </a:pPr>
            <a:r>
              <a:rPr lang="en-US" sz="1400" dirty="0" smtClean="0">
                <a:latin typeface="Agilent TT Cond" pitchFamily="34" charset="0"/>
              </a:rPr>
              <a:t>If there are any problem signals, we have to correct them before we move forward.</a:t>
            </a:r>
            <a:endParaRPr lang="en-US" sz="1400" dirty="0">
              <a:latin typeface="Agilent TT Con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4" grpId="0" animBg="1"/>
      <p:bldP spid="15" grpId="0" animBg="1"/>
      <p:bldP spid="10" grpId="1" animBg="1"/>
    </p:bldLst>
  </p:timing>
</p:sld>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txDef>
      <a:spPr>
        <a:solidFill>
          <a:schemeClr val="bg1">
            <a:lumMod val="95000"/>
          </a:schemeClr>
        </a:solidFill>
        <a:ln>
          <a:solidFill>
            <a:schemeClr val="tx1"/>
          </a:solidFill>
        </a:ln>
      </a:spPr>
      <a:bodyPr wrap="square" rtlCol="0">
        <a:spAutoFit/>
      </a:bodyPr>
      <a:lstStyle>
        <a:defPPr>
          <a:defRPr sz="1400" dirty="0" smtClean="0">
            <a:latin typeface="Agilent TT Cond" pitchFamily="34" charset="0"/>
          </a:defRPr>
        </a:defPPr>
      </a:lstStyle>
    </a:tx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ADMF06_internal_small</Template>
  <TotalTime>0</TotalTime>
  <Words>10618</Words>
  <Application>Microsoft Office PowerPoint</Application>
  <PresentationFormat>On-screen Show (4:3)</PresentationFormat>
  <Paragraphs>956</Paragraphs>
  <Slides>64</Slides>
  <Notes>62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7" baseType="lpstr">
      <vt:lpstr>Arial</vt:lpstr>
      <vt:lpstr>宋体</vt:lpstr>
      <vt:lpstr>Agilent TT Cond</vt:lpstr>
      <vt:lpstr>Agilent TT CondLight</vt:lpstr>
      <vt:lpstr>Symbol</vt:lpstr>
      <vt:lpstr>Arial Narrow</vt:lpstr>
      <vt:lpstr>MS PGothic</vt:lpstr>
      <vt:lpstr>Times New Roman</vt:lpstr>
      <vt:lpstr>Arial Black</vt:lpstr>
      <vt:lpstr>Wingdings</vt:lpstr>
      <vt:lpstr>Agilent_template</vt:lpstr>
      <vt:lpstr>VISIO</vt:lpstr>
      <vt:lpstr>Worksheet</vt:lpstr>
      <vt:lpstr>Agilent High Speed Digital Test Symposium</vt:lpstr>
      <vt:lpstr>Objectives &amp; Agenda</vt:lpstr>
      <vt:lpstr>Slide 3</vt:lpstr>
      <vt:lpstr>Receivers</vt:lpstr>
      <vt:lpstr>Agenda</vt:lpstr>
      <vt:lpstr>ADC Dynamic Characterization</vt:lpstr>
      <vt:lpstr>Proposed ADC Dynamic Measurement Block Diagram</vt:lpstr>
      <vt:lpstr>Setup</vt:lpstr>
      <vt:lpstr>Setting the Sample Positions and View Scope</vt:lpstr>
      <vt:lpstr>Intermodulation Distortion (IMD)</vt:lpstr>
      <vt:lpstr>Measuring Intermodulation Distortion</vt:lpstr>
      <vt:lpstr>Summary:  Key Capabilities for ADC Testing</vt:lpstr>
      <vt:lpstr>Agenda</vt:lpstr>
      <vt:lpstr>Getting insight into Digital Signal Path </vt:lpstr>
      <vt:lpstr>Connectivity Challenge - FPGAs </vt:lpstr>
      <vt:lpstr>FPGA Dynamic Probe</vt:lpstr>
      <vt:lpstr>Agilent Trace Core (ATC II) </vt:lpstr>
      <vt:lpstr>FPGA Signal Name Import</vt:lpstr>
      <vt:lpstr>Device, Core, &amp; Bank Naming</vt:lpstr>
      <vt:lpstr>FPGA Dynamic Probe Specifications</vt:lpstr>
      <vt:lpstr>Example : Probing an FPGA Waveform with Dynamic Probe</vt:lpstr>
      <vt:lpstr>Extracting I and Q from Digital Data Flow</vt:lpstr>
      <vt:lpstr>Signal Extractor Data reconstruction Capabilities</vt:lpstr>
      <vt:lpstr>IQ visualization</vt:lpstr>
      <vt:lpstr>Modulation Measurement from Extracted I/Q</vt:lpstr>
      <vt:lpstr>Application Example: FPGA QAM 16 Digital Radio </vt:lpstr>
      <vt:lpstr>FPGA QAM 16 Measurement Setup</vt:lpstr>
      <vt:lpstr>Configuring the FPGA</vt:lpstr>
      <vt:lpstr>FPGA QAM 16 Radio Bank Results</vt:lpstr>
      <vt:lpstr>Summary  FPGAs</vt:lpstr>
      <vt:lpstr>Agenda</vt:lpstr>
      <vt:lpstr>Challenges in Probing Memory signals</vt:lpstr>
      <vt:lpstr>Functional Validation Challenges for Memory</vt:lpstr>
      <vt:lpstr>Signal Integrity: EyeScan Feature for Quick SI Check</vt:lpstr>
      <vt:lpstr>Protocol Decode Tool</vt:lpstr>
      <vt:lpstr>Using View Scope to Correlate Scope and Logic Analyzer DDR Measurements</vt:lpstr>
      <vt:lpstr>Using View Scope for Cross Bus Trigger</vt:lpstr>
      <vt:lpstr>DDR Logic Analyzer Solutions</vt:lpstr>
      <vt:lpstr>DDR Scope Solutions</vt:lpstr>
      <vt:lpstr>Memory Summary</vt:lpstr>
      <vt:lpstr>Agenda</vt:lpstr>
      <vt:lpstr>Microprocessor (uP) and Microcontroller (uC)</vt:lpstr>
      <vt:lpstr>uP Trace Port</vt:lpstr>
      <vt:lpstr>uP Reconstruction</vt:lpstr>
      <vt:lpstr>Connection Options</vt:lpstr>
      <vt:lpstr>Logic Analyzer Configuration</vt:lpstr>
      <vt:lpstr>Setup</vt:lpstr>
      <vt:lpstr>View the Data</vt:lpstr>
      <vt:lpstr>Different Views</vt:lpstr>
      <vt:lpstr>Different Protocol Views and Uses</vt:lpstr>
      <vt:lpstr>Slide 51</vt:lpstr>
      <vt:lpstr>Standard Agilent Logic Analyzer Views</vt:lpstr>
      <vt:lpstr>Summary Microprocessors/Microcontrollers</vt:lpstr>
      <vt:lpstr>Agenda</vt:lpstr>
      <vt:lpstr>Summary</vt:lpstr>
      <vt:lpstr>Slide 56</vt:lpstr>
      <vt:lpstr>Slide 57</vt:lpstr>
      <vt:lpstr>For more information</vt:lpstr>
      <vt:lpstr>Thank you for attending!</vt:lpstr>
      <vt:lpstr>Backup Slides</vt:lpstr>
      <vt:lpstr>Signal to Noise Ratio (SNR)</vt:lpstr>
      <vt:lpstr>ADC:  Measuring SNR</vt:lpstr>
      <vt:lpstr>Spurious Free Dynamic Range (SFDR)</vt:lpstr>
      <vt:lpstr>Measuring SPDR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2009-10-16T00:06:48Z</dcterms:created>
  <dcterms:modified xsi:type="dcterms:W3CDTF">2009-11-30T01:44:34Z</dcterms:modified>
</cp:coreProperties>
</file>