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618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244E8-8CD7-495D-A125-EBF17BBA64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AEF80-AD1C-4F91-8B87-821FFD24B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77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14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82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78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95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55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15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09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AEF80-AD1C-4F91-8B87-821FFD24BC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43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157984"/>
          </a:xfrm>
        </p:spPr>
        <p:txBody>
          <a:bodyPr lIns="0" tIns="0" rIns="0" bIns="0"/>
          <a:lstStyle>
            <a:lvl1pPr algn="r">
              <a:spcAft>
                <a:spcPts val="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 lIns="0" tIns="18288" rIns="0" bIns="0">
            <a:noAutofit/>
          </a:bodyPr>
          <a:lstStyle>
            <a:lvl1pPr marL="0" indent="0" algn="l">
              <a:lnSpc>
                <a:spcPct val="115000"/>
              </a:lnSpc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5944" cy="9966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8686800" cy="45628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6229349"/>
            <a:ext cx="9144000" cy="628651"/>
            <a:chOff x="0" y="6229349"/>
            <a:chExt cx="9144000" cy="628651"/>
          </a:xfrm>
        </p:grpSpPr>
        <p:pic>
          <p:nvPicPr>
            <p:cNvPr id="8" name="Picture 22" descr="footer_two-tone_revised_5-16_cir6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6229349"/>
              <a:ext cx="9144000" cy="628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6" descr="spark-385_150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371977" y="6376989"/>
              <a:ext cx="1865313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0B40A7C4-8BFB-444B-A538-FAEB25929C1E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646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806A9F2-1A08-411F-A1DA-2CF48C6B64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spcAft>
          <a:spcPts val="300"/>
        </a:spcAft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00"/>
        </a:spcAft>
        <a:buFont typeface="Arial" pitchFamily="34" charset="0"/>
        <a:buNone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71016"/>
            <a:ext cx="3810000" cy="1700784"/>
          </a:xfrm>
        </p:spPr>
        <p:txBody>
          <a:bodyPr/>
          <a:lstStyle/>
          <a:p>
            <a:r>
              <a:rPr lang="en-US" dirty="0" smtClean="0"/>
              <a:t>2 </a:t>
            </a:r>
            <a:r>
              <a:rPr lang="en-US" dirty="0" smtClean="0"/>
              <a:t>important RDX use </a:t>
            </a:r>
            <a:r>
              <a:rPr lang="en-US" dirty="0" smtClean="0"/>
              <a:t>models and the equipment needed for each use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/>
          <a:lstStyle/>
          <a:p>
            <a:r>
              <a:rPr lang="en-US" dirty="0" smtClean="0"/>
              <a:t>They </a:t>
            </a:r>
            <a:r>
              <a:rPr lang="en-US" dirty="0" smtClean="0"/>
              <a:t>seem to already have the rest. If the want to buy another set for development then we can accommodate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04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model 1: </a:t>
            </a:r>
            <a:r>
              <a:rPr lang="en-US" dirty="0" err="1" smtClean="0"/>
              <a:t>DigRF</a:t>
            </a:r>
            <a:r>
              <a:rPr lang="en-US" dirty="0" smtClean="0"/>
              <a:t> v3/v4 </a:t>
            </a:r>
            <a:r>
              <a:rPr lang="en-US" dirty="0"/>
              <a:t>e</a:t>
            </a:r>
            <a:r>
              <a:rPr lang="en-US" dirty="0" smtClean="0"/>
              <a:t>nd point probing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629400" y="1971675"/>
            <a:ext cx="1905000" cy="1219200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Either RFIC or BBIC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95400"/>
            <a:ext cx="3657600" cy="25908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09800" y="1295400"/>
            <a:ext cx="1828800" cy="1295400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to DUT (</a:t>
            </a:r>
            <a:r>
              <a:rPr lang="en-US" dirty="0" err="1" smtClean="0"/>
              <a:t>Tx</a:t>
            </a:r>
            <a:r>
              <a:rPr lang="en-US" dirty="0" smtClean="0"/>
              <a:t>/Generate)</a:t>
            </a:r>
          </a:p>
          <a:p>
            <a:pPr algn="ctr"/>
            <a:r>
              <a:rPr lang="en-US" dirty="0" smtClean="0"/>
              <a:t>512Mb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09800" y="2590800"/>
            <a:ext cx="1828800" cy="1295400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from DUT</a:t>
            </a:r>
          </a:p>
          <a:p>
            <a:pPr algn="ctr"/>
            <a:r>
              <a:rPr lang="en-US" dirty="0" smtClean="0"/>
              <a:t>(Rx/Capture)</a:t>
            </a:r>
          </a:p>
          <a:p>
            <a:pPr algn="ctr"/>
            <a:r>
              <a:rPr lang="en-US" dirty="0" smtClean="0"/>
              <a:t>512Mb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038600" y="230505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038600" y="28956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1000" y="1315819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N5343A</a:t>
            </a:r>
          </a:p>
          <a:p>
            <a:r>
              <a:rPr lang="en-US" sz="1400" dirty="0" smtClean="0"/>
              <a:t>Exerciser Emulates: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1969949"/>
            <a:ext cx="182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-BBIC </a:t>
            </a:r>
            <a:r>
              <a:rPr lang="en-US" dirty="0" err="1" smtClean="0"/>
              <a:t>DigRF</a:t>
            </a:r>
            <a:r>
              <a:rPr lang="en-US" dirty="0" smtClean="0"/>
              <a:t> v3 </a:t>
            </a:r>
          </a:p>
          <a:p>
            <a:r>
              <a:rPr lang="en-US" dirty="0" smtClean="0"/>
              <a:t>-BBIC </a:t>
            </a:r>
            <a:r>
              <a:rPr lang="en-US" dirty="0" err="1" smtClean="0"/>
              <a:t>DigRF</a:t>
            </a:r>
            <a:r>
              <a:rPr lang="en-US" dirty="0" smtClean="0"/>
              <a:t> v4</a:t>
            </a:r>
          </a:p>
          <a:p>
            <a:endParaRPr lang="en-US" dirty="0" smtClean="0"/>
          </a:p>
          <a:p>
            <a:r>
              <a:rPr lang="en-US" dirty="0" smtClean="0"/>
              <a:t>-RFIC </a:t>
            </a:r>
            <a:r>
              <a:rPr lang="en-US" dirty="0" err="1" smtClean="0"/>
              <a:t>DigRF</a:t>
            </a:r>
            <a:r>
              <a:rPr lang="en-US" dirty="0" smtClean="0"/>
              <a:t> v3</a:t>
            </a:r>
          </a:p>
          <a:p>
            <a:r>
              <a:rPr lang="en-US" dirty="0" smtClean="0"/>
              <a:t>-RFIC </a:t>
            </a:r>
            <a:r>
              <a:rPr lang="en-US" dirty="0" err="1" smtClean="0"/>
              <a:t>DigRF</a:t>
            </a:r>
            <a:r>
              <a:rPr lang="en-US" dirty="0" smtClean="0"/>
              <a:t> v4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76800" y="18669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76800" y="2895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2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RDX equipment needed for use model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71016"/>
            <a:ext cx="8686800" cy="3300984"/>
          </a:xfrm>
        </p:spPr>
        <p:txBody>
          <a:bodyPr/>
          <a:lstStyle/>
          <a:p>
            <a:r>
              <a:rPr lang="en-US" dirty="0" smtClean="0"/>
              <a:t>N5343A - Core Option +</a:t>
            </a:r>
          </a:p>
          <a:p>
            <a:r>
              <a:rPr lang="en-US" dirty="0" smtClean="0"/>
              <a:t>N5343A-V3A </a:t>
            </a:r>
            <a:r>
              <a:rPr lang="en-US" dirty="0"/>
              <a:t>(License for </a:t>
            </a:r>
            <a:r>
              <a:rPr lang="en-US" dirty="0" err="1"/>
              <a:t>DigRF</a:t>
            </a:r>
            <a:r>
              <a:rPr lang="en-US" dirty="0"/>
              <a:t> v3 </a:t>
            </a:r>
            <a:r>
              <a:rPr lang="en-US" dirty="0" smtClean="0"/>
              <a:t>capture and analysis) +</a:t>
            </a:r>
          </a:p>
          <a:p>
            <a:r>
              <a:rPr lang="en-US" dirty="0" smtClean="0"/>
              <a:t>N5343A-V4A</a:t>
            </a:r>
            <a:r>
              <a:rPr lang="en-US" dirty="0"/>
              <a:t> (License for </a:t>
            </a:r>
            <a:r>
              <a:rPr lang="en-US" dirty="0" err="1"/>
              <a:t>DigRF</a:t>
            </a:r>
            <a:r>
              <a:rPr lang="en-US" dirty="0"/>
              <a:t> </a:t>
            </a:r>
            <a:r>
              <a:rPr lang="en-US" dirty="0" smtClean="0"/>
              <a:t>v4 </a:t>
            </a:r>
            <a:r>
              <a:rPr lang="en-US" dirty="0"/>
              <a:t>capture and </a:t>
            </a:r>
            <a:r>
              <a:rPr lang="en-US" dirty="0" smtClean="0"/>
              <a:t>analysis ) +</a:t>
            </a:r>
          </a:p>
          <a:p>
            <a:r>
              <a:rPr lang="en-US" dirty="0" smtClean="0"/>
              <a:t>N5343A-V3E (License for </a:t>
            </a:r>
            <a:r>
              <a:rPr lang="en-US" dirty="0" err="1" smtClean="0"/>
              <a:t>DigRF</a:t>
            </a:r>
            <a:r>
              <a:rPr lang="en-US" dirty="0" smtClean="0"/>
              <a:t> v3 stimulus generation) + </a:t>
            </a:r>
          </a:p>
          <a:p>
            <a:r>
              <a:rPr lang="en-US" dirty="0" smtClean="0"/>
              <a:t>N5343A-V4E</a:t>
            </a:r>
            <a:r>
              <a:rPr lang="en-US" dirty="0"/>
              <a:t> (License for </a:t>
            </a:r>
            <a:r>
              <a:rPr lang="en-US" dirty="0" err="1"/>
              <a:t>DigRF</a:t>
            </a:r>
            <a:r>
              <a:rPr lang="en-US" dirty="0"/>
              <a:t> </a:t>
            </a:r>
            <a:r>
              <a:rPr lang="en-US" dirty="0" smtClean="0"/>
              <a:t>v4 stimulus</a:t>
            </a:r>
            <a:r>
              <a:rPr lang="en-US" dirty="0"/>
              <a:t> generation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N5343A - Dual Capture (Removes need for N5344A)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8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model 2: Passive probing for </a:t>
            </a:r>
            <a:r>
              <a:rPr lang="en-US" dirty="0" err="1" smtClean="0"/>
              <a:t>DigRF</a:t>
            </a:r>
            <a:r>
              <a:rPr lang="en-US" dirty="0" smtClean="0"/>
              <a:t> v3/v4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19800" y="914400"/>
            <a:ext cx="1905000" cy="1219200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RFIC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4609" y="1228725"/>
            <a:ext cx="2205191" cy="95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814609" y="1828800"/>
            <a:ext cx="220519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909609" y="919162"/>
            <a:ext cx="1905000" cy="1219200"/>
          </a:xfrm>
          <a:prstGeom prst="roundRect">
            <a:avLst/>
          </a:prstGeom>
          <a:solidFill>
            <a:srgbClr val="7030A0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BBIC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2514600"/>
            <a:ext cx="3657600" cy="25908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2514600"/>
            <a:ext cx="1828800" cy="1295400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to DUT (</a:t>
            </a:r>
            <a:r>
              <a:rPr lang="en-US" dirty="0" err="1" smtClean="0"/>
              <a:t>Tx</a:t>
            </a:r>
            <a:r>
              <a:rPr lang="en-US" dirty="0" smtClean="0"/>
              <a:t>/Generate)</a:t>
            </a:r>
          </a:p>
          <a:p>
            <a:pPr algn="ctr"/>
            <a:r>
              <a:rPr lang="en-US" dirty="0" smtClean="0"/>
              <a:t>1Gb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09800" y="3810000"/>
            <a:ext cx="1828800" cy="1295400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from DUT</a:t>
            </a:r>
          </a:p>
          <a:p>
            <a:pPr algn="ctr"/>
            <a:r>
              <a:rPr lang="en-US" dirty="0" smtClean="0"/>
              <a:t>(Rx/Capture)</a:t>
            </a:r>
          </a:p>
          <a:p>
            <a:pPr algn="ctr"/>
            <a:r>
              <a:rPr lang="en-US" dirty="0" smtClean="0"/>
              <a:t>1Gb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8150" y="2529244"/>
            <a:ext cx="1828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N5344A</a:t>
            </a:r>
          </a:p>
          <a:p>
            <a:r>
              <a:rPr lang="en-US" sz="1400" dirty="0" smtClean="0"/>
              <a:t>Analyzer passively probes: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3322499"/>
            <a:ext cx="182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-BBIC </a:t>
            </a:r>
            <a:r>
              <a:rPr lang="en-US" dirty="0" err="1" smtClean="0"/>
              <a:t>DigRF</a:t>
            </a:r>
            <a:r>
              <a:rPr lang="en-US" dirty="0" smtClean="0"/>
              <a:t> v4</a:t>
            </a:r>
          </a:p>
          <a:p>
            <a:endParaRPr lang="en-US" dirty="0" smtClean="0"/>
          </a:p>
          <a:p>
            <a:r>
              <a:rPr lang="en-US" dirty="0" smtClean="0"/>
              <a:t>-RFIC </a:t>
            </a:r>
            <a:r>
              <a:rPr lang="en-US" dirty="0" err="1" smtClean="0"/>
              <a:t>DigRF</a:t>
            </a:r>
            <a:r>
              <a:rPr lang="en-US" dirty="0" smtClean="0"/>
              <a:t> v4</a:t>
            </a:r>
          </a:p>
          <a:p>
            <a:endParaRPr lang="en-US" dirty="0"/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3167929" y="2108926"/>
            <a:ext cx="2084247" cy="342901"/>
          </a:xfrm>
          <a:prstGeom prst="bentConnector3">
            <a:avLst>
              <a:gd name="adj1" fmla="val -727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5400000" flipH="1" flipV="1">
            <a:off x="3086102" y="2781300"/>
            <a:ext cx="2514598" cy="609602"/>
          </a:xfrm>
          <a:prstGeom prst="bentConnector3">
            <a:avLst>
              <a:gd name="adj1" fmla="val 1136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324600" y="2595564"/>
            <a:ext cx="1981200" cy="12858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N4860A Passively probes</a:t>
            </a:r>
          </a:p>
          <a:p>
            <a:r>
              <a:rPr lang="en-US" dirty="0" smtClean="0"/>
              <a:t>-BBIC </a:t>
            </a:r>
            <a:r>
              <a:rPr lang="en-US" dirty="0" err="1" smtClean="0"/>
              <a:t>DigRF</a:t>
            </a:r>
            <a:r>
              <a:rPr lang="en-US" dirty="0" smtClean="0"/>
              <a:t> v3</a:t>
            </a:r>
          </a:p>
          <a:p>
            <a:r>
              <a:rPr lang="en-US" dirty="0" smtClean="0"/>
              <a:t>-RFIC </a:t>
            </a:r>
            <a:r>
              <a:rPr lang="en-US" dirty="0" err="1" smtClean="0"/>
              <a:t>DigRF</a:t>
            </a:r>
            <a:r>
              <a:rPr lang="en-US" dirty="0" smtClean="0"/>
              <a:t> v3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324600" y="3972340"/>
            <a:ext cx="2590800" cy="1285460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168xx or 169xx Logic analyzer </a:t>
            </a:r>
            <a:endParaRPr lang="en-US" dirty="0"/>
          </a:p>
        </p:txBody>
      </p:sp>
      <p:cxnSp>
        <p:nvCxnSpPr>
          <p:cNvPr id="34" name="Elbow Connector 33"/>
          <p:cNvCxnSpPr>
            <a:stCxn id="31" idx="3"/>
          </p:cNvCxnSpPr>
          <p:nvPr/>
        </p:nvCxnSpPr>
        <p:spPr>
          <a:xfrm>
            <a:off x="8305800" y="3238502"/>
            <a:ext cx="381000" cy="733838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16200000" flipV="1">
            <a:off x="4876803" y="1600202"/>
            <a:ext cx="1819274" cy="1076321"/>
          </a:xfrm>
          <a:prstGeom prst="bentConnector3">
            <a:avLst>
              <a:gd name="adj1" fmla="val 262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rot="16200000" flipV="1">
            <a:off x="4712392" y="1993212"/>
            <a:ext cx="1776622" cy="1447798"/>
          </a:xfrm>
          <a:prstGeom prst="bentConnector3">
            <a:avLst>
              <a:gd name="adj1" fmla="val -396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8" name="Cloud Callout 47"/>
          <p:cNvSpPr/>
          <p:nvPr/>
        </p:nvSpPr>
        <p:spPr>
          <a:xfrm>
            <a:off x="3514419" y="5105400"/>
            <a:ext cx="2960105" cy="1295400"/>
          </a:xfrm>
          <a:prstGeom prst="cloudCallout">
            <a:avLst>
              <a:gd name="adj1" fmla="val 44552"/>
              <a:gd name="adj2" fmla="val -89855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DigRF</a:t>
            </a:r>
            <a:r>
              <a:rPr lang="en-US" sz="1400" dirty="0" smtClean="0">
                <a:solidFill>
                  <a:schemeClr val="tx1"/>
                </a:solidFill>
              </a:rPr>
              <a:t> v3/v4 </a:t>
            </a:r>
            <a:r>
              <a:rPr lang="en-US" sz="1400" dirty="0">
                <a:solidFill>
                  <a:schemeClr val="tx1"/>
                </a:solidFill>
              </a:rPr>
              <a:t>t</a:t>
            </a:r>
            <a:r>
              <a:rPr lang="en-US" sz="1400" dirty="0" smtClean="0">
                <a:solidFill>
                  <a:schemeClr val="tx1"/>
                </a:solidFill>
              </a:rPr>
              <a:t>ime correlation application under development.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ETA Late Feb. 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Elbow Connector 49"/>
          <p:cNvCxnSpPr>
            <a:stCxn id="8" idx="2"/>
          </p:cNvCxnSpPr>
          <p:nvPr/>
        </p:nvCxnSpPr>
        <p:spPr>
          <a:xfrm rot="16200000" flipH="1">
            <a:off x="2557309" y="4757891"/>
            <a:ext cx="609600" cy="1304618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32" idx="2"/>
          </p:cNvCxnSpPr>
          <p:nvPr/>
        </p:nvCxnSpPr>
        <p:spPr>
          <a:xfrm rot="5400000">
            <a:off x="6818662" y="4913662"/>
            <a:ext cx="457200" cy="114547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391031" y="847725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Tx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391031" y="1428748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Rx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057400" y="60960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5448300"/>
            <a:ext cx="1905000" cy="64633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Shane &amp; Denny working on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40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equipment needed for use model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N5344A-Core (</a:t>
            </a:r>
            <a:r>
              <a:rPr lang="en-US" dirty="0" err="1" smtClean="0"/>
              <a:t>DigRF</a:t>
            </a:r>
            <a:r>
              <a:rPr lang="en-US" dirty="0" smtClean="0"/>
              <a:t> v4 Analyzer)</a:t>
            </a:r>
          </a:p>
          <a:p>
            <a:r>
              <a:rPr lang="en-US" dirty="0" smtClean="0"/>
              <a:t>Either N5345A (mid bus) or N5346A (Flying lead)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N5344A-V4A (</a:t>
            </a:r>
            <a:r>
              <a:rPr lang="en-US" dirty="0" err="1" smtClean="0">
                <a:solidFill>
                  <a:schemeClr val="tx2"/>
                </a:solidFill>
              </a:rPr>
              <a:t>DigRF</a:t>
            </a:r>
            <a:r>
              <a:rPr lang="en-US" dirty="0" smtClean="0">
                <a:solidFill>
                  <a:schemeClr val="tx2"/>
                </a:solidFill>
              </a:rPr>
              <a:t> v4 protocol)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N5344A-2GM (2Gb of Memory)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N4860A (</a:t>
            </a:r>
            <a:r>
              <a:rPr lang="en-US" dirty="0" err="1" smtClean="0">
                <a:solidFill>
                  <a:schemeClr val="tx2"/>
                </a:solidFill>
              </a:rPr>
              <a:t>DigRF</a:t>
            </a:r>
            <a:r>
              <a:rPr lang="en-US" dirty="0" smtClean="0">
                <a:solidFill>
                  <a:schemeClr val="tx2"/>
                </a:solidFill>
              </a:rPr>
              <a:t> v3 Analyzer)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Flying lead or mid bus probe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168xx or 169xx logic analyzer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equipment for use model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N5343A-Core (</a:t>
            </a:r>
            <a:r>
              <a:rPr lang="en-US" dirty="0" err="1" smtClean="0">
                <a:solidFill>
                  <a:schemeClr val="tx2"/>
                </a:solidFill>
              </a:rPr>
              <a:t>DigRF</a:t>
            </a:r>
            <a:r>
              <a:rPr lang="en-US" dirty="0" smtClean="0">
                <a:solidFill>
                  <a:schemeClr val="tx2"/>
                </a:solidFill>
              </a:rPr>
              <a:t> v3/v4 exerciser)</a:t>
            </a:r>
          </a:p>
          <a:p>
            <a:r>
              <a:rPr lang="en-US" dirty="0">
                <a:solidFill>
                  <a:schemeClr val="tx2"/>
                </a:solidFill>
              </a:rPr>
              <a:t>N5343A-V3A (License for 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v3 capture and analysis) +</a:t>
            </a:r>
          </a:p>
          <a:p>
            <a:r>
              <a:rPr lang="en-US" dirty="0">
                <a:solidFill>
                  <a:schemeClr val="tx2"/>
                </a:solidFill>
              </a:rPr>
              <a:t>N5343A-V4A (License for 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v4 capture and analysis ) +</a:t>
            </a:r>
          </a:p>
          <a:p>
            <a:r>
              <a:rPr lang="en-US" dirty="0">
                <a:solidFill>
                  <a:schemeClr val="tx2"/>
                </a:solidFill>
              </a:rPr>
              <a:t>N5343A-V3E (License for 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v3 stimulus generation) + </a:t>
            </a:r>
          </a:p>
          <a:p>
            <a:r>
              <a:rPr lang="en-US" dirty="0">
                <a:solidFill>
                  <a:schemeClr val="tx2"/>
                </a:solidFill>
              </a:rPr>
              <a:t>N5343A-V4E (License for 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v4 stimulus generation) +</a:t>
            </a:r>
          </a:p>
          <a:p>
            <a:r>
              <a:rPr lang="en-US" dirty="0">
                <a:solidFill>
                  <a:schemeClr val="tx2"/>
                </a:solidFill>
              </a:rPr>
              <a:t>N5343A </a:t>
            </a:r>
            <a:r>
              <a:rPr lang="en-US" dirty="0" smtClean="0">
                <a:solidFill>
                  <a:schemeClr val="tx2"/>
                </a:solidFill>
              </a:rPr>
              <a:t>- DCE </a:t>
            </a:r>
            <a:r>
              <a:rPr lang="en-US" dirty="0">
                <a:solidFill>
                  <a:schemeClr val="tx2"/>
                </a:solidFill>
              </a:rPr>
              <a:t>Dual Capture (Removes need for N5344A)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N5344A-Core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v4 Analyzer)</a:t>
            </a:r>
          </a:p>
          <a:p>
            <a:r>
              <a:rPr lang="en-US" dirty="0">
                <a:solidFill>
                  <a:schemeClr val="tx2"/>
                </a:solidFill>
              </a:rPr>
              <a:t>Either N5345A (mid bus) or N5346A (Flying lead)</a:t>
            </a:r>
          </a:p>
          <a:p>
            <a:r>
              <a:rPr lang="en-US" dirty="0">
                <a:solidFill>
                  <a:schemeClr val="tx2"/>
                </a:solidFill>
              </a:rPr>
              <a:t>N5344A-V4A (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v4 protocol)</a:t>
            </a:r>
          </a:p>
          <a:p>
            <a:r>
              <a:rPr lang="en-US" dirty="0">
                <a:solidFill>
                  <a:schemeClr val="tx2"/>
                </a:solidFill>
              </a:rPr>
              <a:t>N5344A-2GM (2Gb of Memory)</a:t>
            </a:r>
          </a:p>
          <a:p>
            <a:r>
              <a:rPr lang="en-US" dirty="0">
                <a:solidFill>
                  <a:schemeClr val="tx2"/>
                </a:solidFill>
              </a:rPr>
              <a:t>N4860A (</a:t>
            </a:r>
            <a:r>
              <a:rPr lang="en-US" dirty="0" err="1">
                <a:solidFill>
                  <a:schemeClr val="tx2"/>
                </a:solidFill>
              </a:rPr>
              <a:t>DigRF</a:t>
            </a:r>
            <a:r>
              <a:rPr lang="en-US" dirty="0">
                <a:solidFill>
                  <a:schemeClr val="tx2"/>
                </a:solidFill>
              </a:rPr>
              <a:t> v3 </a:t>
            </a:r>
            <a:r>
              <a:rPr lang="en-US" dirty="0" smtClean="0">
                <a:solidFill>
                  <a:schemeClr val="tx2"/>
                </a:solidFill>
              </a:rPr>
              <a:t>Analysis probe)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N4850A (</a:t>
            </a:r>
            <a:r>
              <a:rPr lang="en-US" dirty="0" err="1" smtClean="0">
                <a:solidFill>
                  <a:schemeClr val="tx2"/>
                </a:solidFill>
              </a:rPr>
              <a:t>DigRF</a:t>
            </a:r>
            <a:r>
              <a:rPr lang="en-US" dirty="0" smtClean="0">
                <a:solidFill>
                  <a:schemeClr val="tx2"/>
                </a:solidFill>
              </a:rPr>
              <a:t> v3 Stimulus probe)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Flying lead or mid bus probe</a:t>
            </a:r>
          </a:p>
          <a:p>
            <a:r>
              <a:rPr lang="en-US" dirty="0">
                <a:solidFill>
                  <a:schemeClr val="tx2"/>
                </a:solidFill>
              </a:rPr>
              <a:t>168xx or 169xx logic analyzer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Sheet Discrepancies: </a:t>
            </a:r>
            <a:r>
              <a:rPr lang="en-US" dirty="0" err="1" smtClean="0"/>
              <a:t>Pg</a:t>
            </a:r>
            <a:r>
              <a:rPr lang="en-US" dirty="0" smtClean="0"/>
              <a:t> 14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082702" cy="2843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838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838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4419600"/>
            <a:ext cx="38671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47800"/>
            <a:ext cx="38766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512014"/>
              </p:ext>
            </p:extLst>
          </p:nvPr>
        </p:nvGraphicFramePr>
        <p:xfrm>
          <a:off x="4724400" y="3905888"/>
          <a:ext cx="4191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5248"/>
                <a:gridCol w="26057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 DCE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Dual Capture License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475232"/>
              </p:ext>
            </p:extLst>
          </p:nvPr>
        </p:nvGraphicFramePr>
        <p:xfrm>
          <a:off x="4724400" y="4914900"/>
          <a:ext cx="4191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2438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Option 2GM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2Gb Memory</a:t>
                      </a:r>
                      <a:r>
                        <a:rPr lang="en-US" b="1" baseline="0" dirty="0" smtClean="0"/>
                        <a:t> Usage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800599" y="2869407"/>
            <a:ext cx="3781425" cy="14763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Note that this option has been removed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4559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Sheet Discrepancies: Upgrade Options: </a:t>
            </a:r>
            <a:r>
              <a:rPr lang="en-US" dirty="0" err="1"/>
              <a:t>Pg</a:t>
            </a:r>
            <a:r>
              <a:rPr lang="en-US" dirty="0"/>
              <a:t> 15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4" t="8461" r="3024" b="10491"/>
          <a:stretch/>
        </p:blipFill>
        <p:spPr bwMode="auto">
          <a:xfrm>
            <a:off x="57150" y="1447849"/>
            <a:ext cx="4438650" cy="22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1975" y="1009055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24400" y="1009055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610250"/>
              </p:ext>
            </p:extLst>
          </p:nvPr>
        </p:nvGraphicFramePr>
        <p:xfrm>
          <a:off x="4629150" y="3358146"/>
          <a:ext cx="44386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75"/>
                <a:gridCol w="29241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 DCE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Dual Capture License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29150" y="4648200"/>
            <a:ext cx="4438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 smtClean="0"/>
              <a:t>Note: The pricing schema for the upgrade path is being revised. We will work with all quotes to insure the $3k price point for DCE upgrade. The 2GM option price point will remain.</a:t>
            </a:r>
            <a:endParaRPr lang="en-US" sz="16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3728986"/>
            <a:ext cx="443865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85949"/>
            <a:ext cx="44386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445262"/>
              </p:ext>
            </p:extLst>
          </p:nvPr>
        </p:nvGraphicFramePr>
        <p:xfrm>
          <a:off x="4638675" y="4243336"/>
          <a:ext cx="44386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75"/>
                <a:gridCol w="29241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 2GM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2Gb Memory Upgrade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4629150" y="2228900"/>
            <a:ext cx="4457700" cy="14763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Note that this option has been removed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394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</a:t>
            </a:r>
            <a:r>
              <a:rPr lang="en-US" dirty="0" smtClean="0"/>
              <a:t>other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use model 2 it can be more useful to have an exerciser/stimulus to allow for debugging and isolating an issue.</a:t>
            </a:r>
          </a:p>
          <a:p>
            <a:r>
              <a:rPr lang="en-US" dirty="0" smtClean="0"/>
              <a:t>If there are error isolating and troubling shooting is made easier with the exerciser. For example you can emulate a BBIC or RFIC to narrow down where and how the errors are occurring.</a:t>
            </a:r>
          </a:p>
          <a:p>
            <a:r>
              <a:rPr lang="en-US" dirty="0" smtClean="0"/>
              <a:t>A N5343A or N5344A </a:t>
            </a:r>
            <a:r>
              <a:rPr lang="en-US" dirty="0"/>
              <a:t>must have at least one capture and/or stimulus license installed </a:t>
            </a:r>
            <a:r>
              <a:rPr lang="en-US" dirty="0" smtClean="0"/>
              <a:t>or else </a:t>
            </a:r>
            <a:r>
              <a:rPr lang="en-US" dirty="0"/>
              <a:t>the blade cannot perform any function of any value.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6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ILENT PPT 2007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PPT &amp; OUTLO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AGILENT PPT</Template>
  <TotalTime>329</TotalTime>
  <Words>584</Words>
  <Application>Microsoft Office PowerPoint</Application>
  <PresentationFormat>On-screen Show (4:3)</PresentationFormat>
  <Paragraphs>101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AGILENT PPT 2007</vt:lpstr>
      <vt:lpstr>2 important RDX use models and the equipment needed for each use model</vt:lpstr>
      <vt:lpstr>Use model 1: DigRF v3/v4 end point probing</vt:lpstr>
      <vt:lpstr>RDX equipment needed for use model 1</vt:lpstr>
      <vt:lpstr>Use model 2: Passive probing for DigRF v3/v4</vt:lpstr>
      <vt:lpstr>Minimum equipment needed for use model 2</vt:lpstr>
      <vt:lpstr>Recommended equipment for use model 2</vt:lpstr>
      <vt:lpstr>Data Sheet Discrepancies: Pg 14</vt:lpstr>
      <vt:lpstr>Data Sheet Discrepancies: Upgrade Options: Pg 15 </vt:lpstr>
      <vt:lpstr>A few other notes</vt:lpstr>
    </vt:vector>
  </TitlesOfParts>
  <Company>Agilent Technologies,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use model and the equipment needed for each use model</dc:title>
  <dc:creator>Shane Kirkbride</dc:creator>
  <cp:lastModifiedBy>Shane Kirkbride</cp:lastModifiedBy>
  <cp:revision>24</cp:revision>
  <dcterms:created xsi:type="dcterms:W3CDTF">2011-02-04T17:53:41Z</dcterms:created>
  <dcterms:modified xsi:type="dcterms:W3CDTF">2011-02-10T12:53:28Z</dcterms:modified>
</cp:coreProperties>
</file>