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9"/>
  </p:notesMasterIdLst>
  <p:sldIdLst>
    <p:sldId id="256" r:id="rId3"/>
    <p:sldId id="296" r:id="rId4"/>
    <p:sldId id="258" r:id="rId5"/>
    <p:sldId id="259" r:id="rId6"/>
    <p:sldId id="260" r:id="rId7"/>
    <p:sldId id="263" r:id="rId8"/>
    <p:sldId id="264" r:id="rId9"/>
    <p:sldId id="295" r:id="rId10"/>
    <p:sldId id="261" r:id="rId11"/>
    <p:sldId id="26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300" r:id="rId25"/>
    <p:sldId id="298" r:id="rId26"/>
    <p:sldId id="299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039" autoAdjust="0"/>
  </p:normalViewPr>
  <p:slideViewPr>
    <p:cSldViewPr>
      <p:cViewPr varScale="1">
        <p:scale>
          <a:sx n="69" d="100"/>
          <a:sy n="69" d="100"/>
        </p:scale>
        <p:origin x="-20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73FF7-CDA7-428B-B752-AB5F4ADCC0DA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A5B74-0B75-4445-8A00-8393DE76F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logo</a:t>
            </a:r>
            <a:r>
              <a:rPr lang="en-US" baseline="0" dirty="0" smtClean="0"/>
              <a:t> on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A5B74-0B75-4445-8A00-8393DE76F7B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D32B2-F687-47FA-B5E3-F999E34EE0F7}" type="slidenum">
              <a:rPr lang="ja-JP" altLang="en-US"/>
              <a:pPr/>
              <a:t>16</a:t>
            </a:fld>
            <a:endParaRPr lang="en-US" altLang="ja-JP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B70F2-A0CF-495A-ABA0-B680EFE88C8E}" type="slidenum">
              <a:rPr lang="ja-JP" altLang="en-US"/>
              <a:pPr/>
              <a:t>17</a:t>
            </a:fld>
            <a:endParaRPr lang="en-US" altLang="ja-JP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DigRFv3 is not </a:t>
            </a:r>
            <a:r>
              <a:rPr lang="en-US" altLang="ja-JP" dirty="0" err="1" smtClean="0"/>
              <a:t>strightly</a:t>
            </a:r>
            <a:r>
              <a:rPr lang="en-US" altLang="ja-JP" dirty="0" smtClean="0"/>
              <a:t> serial.  So the RX testing is more tricky.</a:t>
            </a:r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6EC93-1A1C-47AF-B1E1-B816926B08C3}" type="slidenum">
              <a:rPr lang="ja-JP" altLang="en-US"/>
              <a:pPr/>
              <a:t>18</a:t>
            </a:fld>
            <a:endParaRPr lang="en-US" altLang="ja-JP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1531" y="687893"/>
            <a:ext cx="4944140" cy="3429532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5776"/>
            <a:ext cx="5026951" cy="4110332"/>
          </a:xfrm>
        </p:spPr>
        <p:txBody>
          <a:bodyPr/>
          <a:lstStyle/>
          <a:p>
            <a:r>
              <a:rPr lang="en-US" altLang="ja-JP"/>
              <a:t>When transmitting digital information, a number of factors can affect BER.</a:t>
            </a:r>
          </a:p>
          <a:p>
            <a:endParaRPr lang="en-US" altLang="ja-JP"/>
          </a:p>
          <a:p>
            <a:r>
              <a:rPr lang="en-US" altLang="ja-JP"/>
              <a:t>Given this broad range of factors, you can probably see the benefit of having an instrument that can be used to analyze bit errors and help isolate the cause. </a:t>
            </a:r>
          </a:p>
          <a:p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CE2A0-7976-4997-A0D6-5A3F9F03AD0B}" type="slidenum">
              <a:rPr lang="ja-JP" altLang="en-US"/>
              <a:pPr/>
              <a:t>19</a:t>
            </a:fld>
            <a:endParaRPr lang="en-US" altLang="ja-JP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1531" y="687893"/>
            <a:ext cx="4944140" cy="3429532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5776"/>
            <a:ext cx="5026951" cy="4110332"/>
          </a:xfrm>
        </p:spPr>
        <p:txBody>
          <a:bodyPr/>
          <a:lstStyle/>
          <a:p>
            <a:endParaRPr lang="ja-JP" altLang="en-US"/>
          </a:p>
          <a:p>
            <a:r>
              <a:rPr lang="en-US" altLang="ja-JP"/>
              <a:t>We will consider the main components and functions of a BERT. But first, a quick overview.</a:t>
            </a:r>
          </a:p>
          <a:p>
            <a:r>
              <a:rPr lang="en-US" altLang="ja-JP"/>
              <a:t>The device under test will be specific to your application. For example, it may be a transmitter/receiver pair, a MUX/DEMUX pair, or an amplifier. </a:t>
            </a:r>
          </a:p>
          <a:p>
            <a:r>
              <a:rPr lang="en-US" altLang="ja-JP"/>
              <a:t>A repeating pattern of bits is sent from the PG data output to your device at a certain bit rate (or frequency), and in a specific electrical format. At the same time, the expected data output pattern of your device is internally generated in the ED - this provides a reference by which to compare the output pattern of your device.</a:t>
            </a:r>
          </a:p>
          <a:p>
            <a:r>
              <a:rPr lang="en-US" altLang="ja-JP"/>
              <a:t>A clock signal from the PG clock output may also be sent to your device in a specific electrical format.</a:t>
            </a:r>
          </a:p>
          <a:p>
            <a:r>
              <a:rPr lang="en-US" altLang="ja-JP"/>
              <a:t>The ED receives the data output pattern of your device, and also requires a frequency reference (from the clock signal of your device or the PG). The incoming bits from the data pattern are sampled in </a:t>
            </a:r>
            <a:r>
              <a:rPr lang="en-US" altLang="ja-JP">
                <a:latin typeface="Times New Roman"/>
              </a:rPr>
              <a:t>“</a:t>
            </a:r>
            <a:r>
              <a:rPr lang="en-US" altLang="ja-JP"/>
              <a:t>decision</a:t>
            </a:r>
            <a:r>
              <a:rPr lang="en-US" altLang="ja-JP">
                <a:latin typeface="Times New Roman" pitchFamily="18" charset="0"/>
              </a:rPr>
              <a:t>” </a:t>
            </a:r>
            <a:r>
              <a:rPr lang="en-US" altLang="ja-JP"/>
              <a:t>circuitry and synchronized with the internal reference pattern. Each bit from the incoming pattern is compared with the reference and a BER measurement is made.</a:t>
            </a:r>
          </a:p>
          <a:p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DCD4E-46AA-421E-A7DB-03B8E978AE02}" type="slidenum">
              <a:rPr lang="ja-JP" altLang="en-US"/>
              <a:pPr/>
              <a:t>21</a:t>
            </a:fld>
            <a:endParaRPr lang="en-US" altLang="ja-JP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V3 there is no control line, so the developer need to look at the </a:t>
            </a:r>
            <a:r>
              <a:rPr lang="en-US" altLang="ja-JP" dirty="0" err="1" smtClean="0"/>
              <a:t>highspeed</a:t>
            </a:r>
            <a:r>
              <a:rPr lang="en-US" altLang="ja-JP" dirty="0" smtClean="0"/>
              <a:t> bus</a:t>
            </a:r>
            <a:r>
              <a:rPr lang="en-US" altLang="ja-JP" baseline="0" dirty="0" smtClean="0"/>
              <a:t> to see what’s going on </a:t>
            </a:r>
            <a:r>
              <a:rPr lang="en-US" altLang="ja-JP" baseline="0" dirty="0" err="1" smtClean="0"/>
              <a:t>on</a:t>
            </a:r>
            <a:r>
              <a:rPr lang="en-US" altLang="ja-JP" baseline="0" dirty="0" smtClean="0"/>
              <a:t> the line.  In v3, you have to probe the 312MHz bus to find out what’s going on in the system.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It is very hard to understand what is happening in a scope looking at 0 &amp; 1 bit sequences.</a:t>
            </a:r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FF07E-C304-4642-B391-28BDE4F0072E}" type="slidenum">
              <a:rPr lang="ja-JP" altLang="en-US"/>
              <a:pPr/>
              <a:t>22</a:t>
            </a:fld>
            <a:endParaRPr lang="en-US" altLang="ja-JP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Analysis :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Stimulus :</a:t>
            </a:r>
          </a:p>
          <a:p>
            <a:r>
              <a:rPr lang="en-US" altLang="ja-JP" dirty="0" smtClean="0"/>
              <a:t>The Stimulus probe can generate both DigRFv3 packets both data packets and control packets</a:t>
            </a:r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EA3EA-7FFE-452F-9C5E-F53BEE69EC0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2575F-660C-4672-8FC7-493FD5E9D609}" type="slidenum">
              <a:rPr lang="ja-JP" altLang="en-US"/>
              <a:pPr/>
              <a:t>26</a:t>
            </a:fld>
            <a:endParaRPr lang="en-US" altLang="ja-JP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2B9D4-23D3-4C53-959C-CFC8326FAD01}" type="slidenum">
              <a:rPr lang="ja-JP" altLang="en-US">
                <a:solidFill>
                  <a:prstClr val="black"/>
                </a:solidFill>
              </a:rPr>
              <a:pPr/>
              <a:t>28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58" y="4344358"/>
            <a:ext cx="5023884" cy="4117423"/>
          </a:xfrm>
        </p:spPr>
        <p:txBody>
          <a:bodyPr/>
          <a:lstStyle/>
          <a:p>
            <a:r>
              <a:rPr lang="en-US" altLang="ja-JP" dirty="0" smtClean="0"/>
              <a:t>For RFIC testing, the system, can be used to </a:t>
            </a:r>
            <a:r>
              <a:rPr lang="en-US" altLang="ja-JP" dirty="0" err="1" smtClean="0"/>
              <a:t>generat</a:t>
            </a:r>
            <a:r>
              <a:rPr lang="en-US" altLang="ja-JP" dirty="0" smtClean="0"/>
              <a:t> the data (encapsulated</a:t>
            </a:r>
            <a:r>
              <a:rPr lang="en-US" altLang="ja-JP" baseline="0" dirty="0" smtClean="0"/>
              <a:t> in DigRFv3 packets), and sent to the RFIC.</a:t>
            </a:r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52B17-D252-41BA-AD1F-D9184DE7C0A8}" type="slidenum">
              <a:rPr lang="ja-JP" altLang="en-US">
                <a:solidFill>
                  <a:prstClr val="black"/>
                </a:solidFill>
              </a:rPr>
              <a:pPr/>
              <a:t>29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58" y="4344358"/>
            <a:ext cx="5023884" cy="4117423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MIPI</a:t>
            </a:r>
            <a:r>
              <a:rPr lang="en-US" baseline="0" dirty="0" smtClean="0"/>
              <a:t> specs are split into PHY an protocol groups.  For example D-PHY, and CSI, DSI.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DigRFv3 is different, it was there before MIPI </a:t>
            </a:r>
            <a:r>
              <a:rPr lang="en-US" baseline="0" dirty="0" err="1" smtClean="0"/>
              <a:t>alignence</a:t>
            </a:r>
            <a:r>
              <a:rPr lang="en-US" baseline="0" dirty="0" smtClean="0"/>
              <a:t> first started.  It is completely different to DigRFv4, and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A5B74-0B75-4445-8A00-8393DE76F7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8217B-0525-4363-9C3B-ED0934669988}" type="slidenum">
              <a:rPr lang="ja-JP" altLang="en-US">
                <a:solidFill>
                  <a:prstClr val="black"/>
                </a:solidFill>
              </a:rPr>
              <a:pPr/>
              <a:t>30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58" y="4344358"/>
            <a:ext cx="5023884" cy="4117423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C4816-7E59-4CDC-B5EA-0E081113C594}" type="slidenum">
              <a:rPr lang="ja-JP" altLang="en-US">
                <a:solidFill>
                  <a:prstClr val="black"/>
                </a:solidFill>
              </a:rPr>
              <a:pPr/>
              <a:t>31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9C771-385F-486A-95AD-70DE02D8FD7E}" type="slidenum">
              <a:rPr lang="ja-JP" altLang="en-US">
                <a:solidFill>
                  <a:prstClr val="black"/>
                </a:solidFill>
              </a:rPr>
              <a:pPr/>
              <a:t>32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EFA54-C55C-4DB6-AA15-942DFA2870B3}" type="slidenum">
              <a:rPr lang="ja-JP" altLang="en-US">
                <a:solidFill>
                  <a:prstClr val="black"/>
                </a:solidFill>
              </a:rPr>
              <a:pPr/>
              <a:t>33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8FE68-8977-4319-8D53-B55FDD9F52E7}" type="slidenum">
              <a:rPr lang="ja-JP" altLang="en-US"/>
              <a:pPr/>
              <a:t>6</a:t>
            </a:fld>
            <a:endParaRPr lang="en-US" altLang="ja-JP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V1 is a very slow serial bus.</a:t>
            </a:r>
            <a:r>
              <a:rPr lang="en-US" altLang="ja-JP" baseline="0" dirty="0" smtClean="0"/>
              <a:t>  Can be analyzed just using a regular LA.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V3</a:t>
            </a:r>
            <a:r>
              <a:rPr lang="en-US" baseline="0" dirty="0" smtClean="0"/>
              <a:t> to V4 is a complete change.  V4 will become similar to other high speed technologies, 8B/10B encoding, embedded clock.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V4 bus uses a very low swing.  This is a key change from V3. (a couple of 100 mV).  V4 is always differential.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A5B74-0B75-4445-8A00-8393DE76F7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49384-DF59-4D49-8380-544683087DF4}" type="slidenum">
              <a:rPr lang="ja-JP" altLang="en-US"/>
              <a:pPr/>
              <a:t>9</a:t>
            </a:fld>
            <a:endParaRPr lang="en-US" altLang="ja-JP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Customers need to be </a:t>
            </a:r>
            <a:r>
              <a:rPr lang="en-US" altLang="ja-JP" dirty="0" err="1" smtClean="0"/>
              <a:t>knowlegable</a:t>
            </a:r>
            <a:r>
              <a:rPr lang="en-US" altLang="ja-JP" dirty="0" smtClean="0"/>
              <a:t> on all three aspects, signal </a:t>
            </a:r>
            <a:r>
              <a:rPr lang="en-US" altLang="ja-JP" dirty="0" err="1" smtClean="0"/>
              <a:t>integirty</a:t>
            </a:r>
            <a:r>
              <a:rPr lang="en-US" altLang="ja-JP" dirty="0" smtClean="0"/>
              <a:t> knowledge (Digital Physical), Protocol (Logic Analysis)</a:t>
            </a:r>
            <a:r>
              <a:rPr lang="en-US" altLang="ja-JP" baseline="0" dirty="0" smtClean="0"/>
              <a:t>. As well as the wireless aspects.</a:t>
            </a:r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7141E-0493-40FD-B544-3DDB8DD1BA14}" type="slidenum">
              <a:rPr lang="ja-JP" altLang="en-US"/>
              <a:pPr/>
              <a:t>12</a:t>
            </a:fld>
            <a:endParaRPr lang="en-US" altLang="ja-JP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315F5-245C-4D68-909E-F83375E8516C}" type="slidenum">
              <a:rPr lang="ja-JP" altLang="en-US"/>
              <a:pPr/>
              <a:t>13</a:t>
            </a:fld>
            <a:endParaRPr lang="en-US" altLang="ja-JP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D3F5-845F-4F71-B770-306D8CAE6F62}" type="slidenum">
              <a:rPr lang="ja-JP" altLang="en-US"/>
              <a:pPr/>
              <a:t>14</a:t>
            </a:fld>
            <a:endParaRPr lang="en-US" altLang="ja-JP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DBDFA-565C-4DCC-9661-7E84D0FBB456}" type="slidenum">
              <a:rPr lang="ja-JP" altLang="en-US"/>
              <a:pPr/>
              <a:t>15</a:t>
            </a:fld>
            <a:endParaRPr lang="en-US" altLang="ja-JP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186742A-5639-4293-877A-EFC894783E1B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FC2BD98-9C7D-48DB-8026-EB3C62A9F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186742A-5639-4293-877A-EFC894783E1B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FC2BD98-9C7D-48DB-8026-EB3C62A9F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186742A-5639-4293-877A-EFC894783E1B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FC2BD98-9C7D-48DB-8026-EB3C62A9F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27013"/>
            <a:ext cx="8691562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7013" y="1266825"/>
            <a:ext cx="8688387" cy="45608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0" y="6397625"/>
            <a:ext cx="2057400" cy="1349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7543800" y="6645275"/>
            <a:ext cx="1371600" cy="146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38925"/>
            <a:ext cx="614363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79E6462C-96BC-4BE4-9FA7-A8CE46A8CFD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800600" y="1277938"/>
            <a:ext cx="4114800" cy="2151062"/>
          </a:xfrm>
        </p:spPr>
        <p:txBody>
          <a:bodyPr/>
          <a:lstStyle>
            <a:lvl1pPr>
              <a:lnSpc>
                <a:spcPct val="116000"/>
              </a:lnSpc>
              <a:spcAft>
                <a:spcPct val="0"/>
              </a:spcAft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1271588"/>
            <a:ext cx="4114800" cy="215741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pic>
        <p:nvPicPr>
          <p:cNvPr id="5124" name="Picture 4" descr="footer_two-tone_revised_5-16_ci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Agilent 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C2824E9D-296A-418A-8634-309FB94FDA24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5128" name="Picture 8" descr="spark-385_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6376988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8D1E5D8B-0C5E-484A-9554-3FE143F5ABC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2C14F278-933D-44F8-AC19-695D647F146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66825"/>
            <a:ext cx="4267200" cy="45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66825"/>
            <a:ext cx="4268787" cy="45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07FD34C9-7F65-417B-862C-8F43EADA292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2F5A0AF7-41F4-4587-8F0B-72A8A141C2B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DBAF1317-2BBA-431A-B525-CA4FFABF2F4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E35822B9-A0BA-4BB0-91E2-67FAEF98397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186742A-5639-4293-877A-EFC894783E1B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FC2BD98-9C7D-48DB-8026-EB3C62A9F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791F6E26-EBA7-4441-A4A1-46D76772B4E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22F5A491-7FD5-4518-AB55-8D8E2B7EE4D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B6F5F0F5-7D93-4C42-83E3-7977DFF273B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227013"/>
            <a:ext cx="2171700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27013"/>
            <a:ext cx="6367462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AB0C20AC-501D-42DD-A7F2-7CCFC376B3C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27013"/>
            <a:ext cx="8691562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7013" y="1266825"/>
            <a:ext cx="8688387" cy="45608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0" y="6397625"/>
            <a:ext cx="2057400" cy="1349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7543800" y="6645275"/>
            <a:ext cx="1371600" cy="146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38925"/>
            <a:ext cx="614363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79E6462C-96BC-4BE4-9FA7-A8CE46A8CFD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7013" y="227013"/>
            <a:ext cx="8691562" cy="560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0" y="6397625"/>
            <a:ext cx="2057400" cy="1349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7543800" y="6645275"/>
            <a:ext cx="1371600" cy="146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638925"/>
            <a:ext cx="614363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ABFA8DCE-9B12-4CC9-8631-8F7CD051D35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27013"/>
            <a:ext cx="8691562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7013" y="1266825"/>
            <a:ext cx="8688387" cy="45608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0" y="6397625"/>
            <a:ext cx="2057400" cy="1349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Agilent DigRF V3.xx Analysis and Stimulus</a:t>
            </a:r>
          </a:p>
          <a:p>
            <a:r>
              <a:rPr lang="en-US" altLang="ja-JP"/>
              <a:t>Agilent Confidential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7543800" y="6645275"/>
            <a:ext cx="1371600" cy="146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November 06,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38925"/>
            <a:ext cx="614363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Page </a:t>
            </a:r>
            <a:fld id="{783C7130-AA1C-4AD2-B63A-D9340913DEC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186742A-5639-4293-877A-EFC894783E1B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FC2BD98-9C7D-48DB-8026-EB3C62A9F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186742A-5639-4293-877A-EFC894783E1B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FC2BD98-9C7D-48DB-8026-EB3C62A9F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186742A-5639-4293-877A-EFC894783E1B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FC2BD98-9C7D-48DB-8026-EB3C62A9F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186742A-5639-4293-877A-EFC894783E1B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FC2BD98-9C7D-48DB-8026-EB3C62A9F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186742A-5639-4293-877A-EFC894783E1B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FC2BD98-9C7D-48DB-8026-EB3C62A9F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186742A-5639-4293-877A-EFC894783E1B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FC2BD98-9C7D-48DB-8026-EB3C62A9F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186742A-5639-4293-877A-EFC894783E1B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FC2BD98-9C7D-48DB-8026-EB3C62A9F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0" y="6229349"/>
            <a:ext cx="9144000" cy="628651"/>
            <a:chOff x="0" y="6229349"/>
            <a:chExt cx="9144000" cy="628651"/>
          </a:xfrm>
        </p:grpSpPr>
        <p:pic>
          <p:nvPicPr>
            <p:cNvPr id="8" name="Picture 22" descr="footer_two-tone_revised_5-16_cir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6229349"/>
              <a:ext cx="9144000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6" descr="spark-385_15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371977" y="6376989"/>
              <a:ext cx="1865313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186742A-5639-4293-877A-EFC894783E1B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FC2BD98-9C7D-48DB-8026-EB3C62A9F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oter_two-tone_revised_5-16_cir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27013" y="1266825"/>
            <a:ext cx="8688387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Style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27013"/>
            <a:ext cx="869156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Headline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858000" y="6397625"/>
            <a:ext cx="20574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ea typeface="MS PGothic" pitchFamily="50" charset="-128"/>
              </a:rPr>
              <a:t>Agilent DigRF V3.xx Analysis and Stimulus</a:t>
            </a:r>
          </a:p>
          <a:p>
            <a:pPr fontAlgn="base">
              <a:spcAft>
                <a:spcPct val="0"/>
              </a:spcAft>
            </a:pPr>
            <a:r>
              <a:rPr lang="en-US" altLang="ja-JP">
                <a:ea typeface="MS PGothic" pitchFamily="50" charset="-128"/>
              </a:rPr>
              <a:t>Agilent Confidential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43800" y="6645275"/>
            <a:ext cx="1371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ea typeface="MS PGothic" pitchFamily="50" charset="-128"/>
              </a:rPr>
              <a:t>November 06, 2006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28600" y="6638925"/>
            <a:ext cx="614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ea typeface="MS PGothic" pitchFamily="50" charset="-128"/>
              </a:rPr>
              <a:t>Page </a:t>
            </a:r>
            <a:fld id="{191F3310-FF07-4613-A3F1-0A3B86429FEC}" type="slidenum">
              <a:rPr lang="en-US" altLang="ja-JP">
                <a:ea typeface="MS PGothic" pitchFamily="50" charset="-128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ja-JP">
              <a:ea typeface="MS PGothic" pitchFamily="50" charset="-128"/>
            </a:endParaRPr>
          </a:p>
        </p:txBody>
      </p:sp>
      <p:pic>
        <p:nvPicPr>
          <p:cNvPr id="4104" name="Picture 8" descr="spark-385_15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71975" y="6376988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5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2pPr>
      <a:lvl3pPr marL="461963" indent="-230188" algn="l" rtl="0" eaLnBrk="0" fontAlgn="base" hangingPunct="0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3pPr>
      <a:lvl4pPr marL="688975" indent="-225425" algn="l" rtl="0" eaLnBrk="0" fontAlgn="base" hangingPunct="0">
        <a:spcBef>
          <a:spcPct val="0"/>
        </a:spcBef>
        <a:spcAft>
          <a:spcPct val="30000"/>
        </a:spcAft>
        <a:buChar char="•"/>
        <a:defRPr>
          <a:solidFill>
            <a:schemeClr val="tx1"/>
          </a:solidFill>
          <a:latin typeface="+mn-lt"/>
        </a:defRPr>
      </a:lvl4pPr>
      <a:lvl5pPr marL="9112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5pPr>
      <a:lvl6pPr marL="13684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6pPr>
      <a:lvl7pPr marL="18256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7pPr>
      <a:lvl8pPr marL="22828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8pPr>
      <a:lvl9pPr marL="27400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gif"/><Relationship Id="rId4" Type="http://schemas.openxmlformats.org/officeDocument/2006/relationships/hyperlink" Target="http://www.home.agilent.com/agilent/product.jspx?nid=-34748.749310.00&amp;cc=US&amp;lc=e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me.agilent.com/agilent/product.jspx?nid=-34748.749310.00&amp;cc=US&amp;lc=eng" TargetMode="Externa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1.png"/><Relationship Id="rId11" Type="http://schemas.openxmlformats.org/officeDocument/2006/relationships/image" Target="../media/image48.jpeg"/><Relationship Id="rId5" Type="http://schemas.openxmlformats.org/officeDocument/2006/relationships/image" Target="../media/image90.jpeg"/><Relationship Id="rId10" Type="http://schemas.openxmlformats.org/officeDocument/2006/relationships/image" Target="../media/image53.gif"/><Relationship Id="rId4" Type="http://schemas.openxmlformats.org/officeDocument/2006/relationships/image" Target="../media/image89.png"/><Relationship Id="rId9" Type="http://schemas.openxmlformats.org/officeDocument/2006/relationships/hyperlink" Target="http://www.home.agilent.com/agilent/product.jspx?nid=-34748.749310.00&amp;cc=US&amp;lc=e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Agilent Technologies</a:t>
            </a:r>
            <a:br>
              <a:rPr lang="en-US" dirty="0" smtClean="0"/>
            </a:br>
            <a:r>
              <a:rPr lang="en-US" dirty="0" err="1" smtClean="0"/>
              <a:t>DigRF</a:t>
            </a:r>
            <a:r>
              <a:rPr lang="en-US" smtClean="0"/>
              <a:t>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Agilent </a:t>
            </a:r>
            <a:r>
              <a:rPr lang="en-US" dirty="0" err="1" smtClean="0"/>
              <a:t>DigRF</a:t>
            </a:r>
            <a:r>
              <a:rPr lang="en-US" dirty="0" smtClean="0"/>
              <a:t> Solution Portfolio</a:t>
            </a:r>
            <a:endParaRPr lang="en-US" dirty="0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20143" y="1359408"/>
            <a:ext cx="7657057" cy="2304288"/>
          </a:xfrm>
          <a:prstGeom prst="rect">
            <a:avLst/>
          </a:prstGeom>
          <a:solidFill>
            <a:srgbClr val="FFFFCC"/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20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81000" y="3663696"/>
            <a:ext cx="7696200" cy="2354961"/>
          </a:xfrm>
          <a:prstGeom prst="rect">
            <a:avLst/>
          </a:prstGeom>
          <a:solidFill>
            <a:srgbClr val="CCFFFF">
              <a:alpha val="56862"/>
            </a:srgbClr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152" y="5055368"/>
            <a:ext cx="777448" cy="70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011863" y="5775325"/>
            <a:ext cx="1684337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Wide Band Oscilloscope</a:t>
            </a:r>
            <a:endParaRPr lang="en-US" sz="1050" noProof="1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949810" y="5775325"/>
            <a:ext cx="412750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/>
              <a:t>BERT</a:t>
            </a:r>
            <a:endParaRPr lang="en-US" sz="1050" noProof="1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>
            <a:off x="575362" y="4879848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>
            <a:off x="575362" y="3663696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575362" y="2447544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" name="Group 16"/>
          <p:cNvGrpSpPr>
            <a:grpSpLocks/>
          </p:cNvGrpSpPr>
          <p:nvPr/>
        </p:nvGrpSpPr>
        <p:grpSpPr bwMode="auto">
          <a:xfrm>
            <a:off x="1352811" y="1359408"/>
            <a:ext cx="3045007" cy="4736592"/>
            <a:chOff x="720" y="432"/>
            <a:chExt cx="2544" cy="3552"/>
          </a:xfrm>
        </p:grpSpPr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720" y="2112"/>
              <a:ext cx="2496" cy="960"/>
            </a:xfrm>
            <a:prstGeom prst="ellipse">
              <a:avLst/>
            </a:prstGeom>
            <a:gradFill rotWithShape="1">
              <a:gsLst>
                <a:gs pos="0">
                  <a:srgbClr val="009900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 err="1" smtClean="0"/>
                <a:t>DigRF</a:t>
              </a:r>
              <a:endParaRPr lang="en-US" sz="1200" b="1" dirty="0"/>
            </a:p>
            <a:p>
              <a:pPr algn="ctr"/>
              <a:r>
                <a:rPr lang="en-US" sz="1200" b="1" dirty="0"/>
                <a:t>Digital Protocol Layer </a:t>
              </a:r>
              <a:br>
                <a:rPr lang="en-US" sz="1200" b="1" dirty="0"/>
              </a:br>
              <a:r>
                <a:rPr lang="en-US" sz="1200" b="1" dirty="0"/>
                <a:t>Debug / Validation</a:t>
              </a:r>
              <a:endParaRPr lang="en-US" sz="1200" b="1" noProof="1"/>
            </a:p>
          </p:txBody>
        </p:sp>
        <p:sp>
          <p:nvSpPr>
            <p:cNvPr id="48" name="Oval 18"/>
            <p:cNvSpPr>
              <a:spLocks noChangeArrowheads="1"/>
            </p:cNvSpPr>
            <p:nvPr/>
          </p:nvSpPr>
          <p:spPr bwMode="auto">
            <a:xfrm>
              <a:off x="720" y="3024"/>
              <a:ext cx="2544" cy="960"/>
            </a:xfrm>
            <a:prstGeom prst="ellipse">
              <a:avLst/>
            </a:prstGeom>
            <a:gradFill rotWithShape="1">
              <a:gsLst>
                <a:gs pos="0">
                  <a:srgbClr val="009900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 err="1" smtClean="0"/>
                <a:t>DigRF</a:t>
              </a:r>
              <a:endParaRPr lang="en-US" sz="1200" b="1" dirty="0"/>
            </a:p>
            <a:p>
              <a:pPr algn="ctr"/>
              <a:r>
                <a:rPr lang="en-US" sz="1200" b="1" dirty="0"/>
                <a:t>Digital Physical Layer</a:t>
              </a:r>
              <a:br>
                <a:rPr lang="en-US" sz="1200" b="1" dirty="0"/>
              </a:br>
              <a:r>
                <a:rPr lang="en-US" sz="1200" b="1" dirty="0"/>
                <a:t>Debug / Validation</a:t>
              </a:r>
              <a:endParaRPr lang="en-US" sz="1200" b="1" noProof="1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720" y="432"/>
              <a:ext cx="2544" cy="9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Wireless Protocol</a:t>
              </a:r>
              <a:br>
                <a:rPr lang="en-US" sz="1200" b="1"/>
              </a:br>
              <a:r>
                <a:rPr lang="en-US" sz="1200" b="1"/>
                <a:t>Layer Validation</a:t>
              </a:r>
              <a:endParaRPr lang="en-US" sz="1200" b="1" noProof="1"/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720" y="1200"/>
              <a:ext cx="2544" cy="1008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Wireless Physical </a:t>
              </a:r>
              <a:br>
                <a:rPr lang="en-US" sz="1200" b="1"/>
              </a:br>
              <a:r>
                <a:rPr lang="en-US" sz="1200" b="1"/>
                <a:t>Layer Validation</a:t>
              </a:r>
              <a:endParaRPr lang="en-US" sz="1200" b="1" noProof="1"/>
            </a:p>
          </p:txBody>
        </p:sp>
      </p:grpSp>
      <p:sp>
        <p:nvSpPr>
          <p:cNvPr id="40" name="AutoShape 22"/>
          <p:cNvSpPr>
            <a:spLocks noChangeArrowheads="1"/>
          </p:cNvSpPr>
          <p:nvPr/>
        </p:nvSpPr>
        <p:spPr bwMode="auto">
          <a:xfrm rot="16200000">
            <a:off x="-413644" y="4459899"/>
            <a:ext cx="2496312" cy="647874"/>
          </a:xfrm>
          <a:custGeom>
            <a:avLst/>
            <a:gdLst>
              <a:gd name="T0" fmla="*/ 2360242 w 21600"/>
              <a:gd name="T1" fmla="*/ 0 h 21600"/>
              <a:gd name="T2" fmla="*/ 0 w 21600"/>
              <a:gd name="T3" fmla="*/ 381000 h 21600"/>
              <a:gd name="T4" fmla="*/ 2360242 w 21600"/>
              <a:gd name="T5" fmla="*/ 762000 h 21600"/>
              <a:gd name="T6" fmla="*/ 29718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70 h 21600"/>
              <a:gd name="T14" fmla="*/ 18748 w 21600"/>
              <a:gd name="T15" fmla="*/ 177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155" y="0"/>
                </a:moveTo>
                <a:lnTo>
                  <a:pt x="17155" y="3870"/>
                </a:lnTo>
                <a:lnTo>
                  <a:pt x="3375" y="3870"/>
                </a:lnTo>
                <a:lnTo>
                  <a:pt x="3375" y="17730"/>
                </a:lnTo>
                <a:lnTo>
                  <a:pt x="17155" y="17730"/>
                </a:lnTo>
                <a:lnTo>
                  <a:pt x="1715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870"/>
                </a:moveTo>
                <a:lnTo>
                  <a:pt x="1350" y="17730"/>
                </a:lnTo>
                <a:lnTo>
                  <a:pt x="2700" y="17730"/>
                </a:lnTo>
                <a:lnTo>
                  <a:pt x="2700" y="3870"/>
                </a:lnTo>
                <a:close/>
              </a:path>
              <a:path w="21600" h="21600">
                <a:moveTo>
                  <a:pt x="0" y="3870"/>
                </a:moveTo>
                <a:lnTo>
                  <a:pt x="0" y="17730"/>
                </a:lnTo>
                <a:lnTo>
                  <a:pt x="675" y="17730"/>
                </a:lnTo>
                <a:lnTo>
                  <a:pt x="675" y="38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tabLst>
                <a:tab pos="854075" algn="l"/>
              </a:tabLst>
            </a:pPr>
            <a:r>
              <a:rPr lang="en-US" sz="1600">
                <a:solidFill>
                  <a:schemeClr val="tx2"/>
                </a:solidFill>
              </a:rPr>
              <a:t>Digital Domain</a:t>
            </a:r>
            <a:endParaRPr lang="en-US" sz="1600" noProof="1">
              <a:solidFill>
                <a:schemeClr val="tx2"/>
              </a:solidFill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 rot="16200000">
            <a:off x="-349247" y="2155221"/>
            <a:ext cx="2432304" cy="712661"/>
          </a:xfrm>
          <a:custGeom>
            <a:avLst/>
            <a:gdLst>
              <a:gd name="T0" fmla="*/ 2299723 w 21600"/>
              <a:gd name="T1" fmla="*/ 0 h 21600"/>
              <a:gd name="T2" fmla="*/ 0 w 21600"/>
              <a:gd name="T3" fmla="*/ 419100 h 21600"/>
              <a:gd name="T4" fmla="*/ 2299723 w 21600"/>
              <a:gd name="T5" fmla="*/ 838200 h 21600"/>
              <a:gd name="T6" fmla="*/ 28956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70 h 21600"/>
              <a:gd name="T14" fmla="*/ 18748 w 21600"/>
              <a:gd name="T15" fmla="*/ 177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155" y="0"/>
                </a:moveTo>
                <a:lnTo>
                  <a:pt x="17155" y="3870"/>
                </a:lnTo>
                <a:lnTo>
                  <a:pt x="3375" y="3870"/>
                </a:lnTo>
                <a:lnTo>
                  <a:pt x="3375" y="17730"/>
                </a:lnTo>
                <a:lnTo>
                  <a:pt x="17155" y="17730"/>
                </a:lnTo>
                <a:lnTo>
                  <a:pt x="1715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870"/>
                </a:moveTo>
                <a:lnTo>
                  <a:pt x="1350" y="17730"/>
                </a:lnTo>
                <a:lnTo>
                  <a:pt x="2700" y="17730"/>
                </a:lnTo>
                <a:lnTo>
                  <a:pt x="2700" y="3870"/>
                </a:lnTo>
                <a:close/>
              </a:path>
              <a:path w="21600" h="21600">
                <a:moveTo>
                  <a:pt x="0" y="3870"/>
                </a:moveTo>
                <a:lnTo>
                  <a:pt x="0" y="17730"/>
                </a:lnTo>
                <a:lnTo>
                  <a:pt x="675" y="17730"/>
                </a:lnTo>
                <a:lnTo>
                  <a:pt x="675" y="38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tabLst>
                <a:tab pos="854075" algn="l"/>
              </a:tabLst>
            </a:pPr>
            <a:r>
              <a:rPr lang="en-US" sz="1600">
                <a:solidFill>
                  <a:schemeClr val="tx2"/>
                </a:solidFill>
              </a:rPr>
              <a:t>   Wireless Domain</a:t>
            </a:r>
            <a:endParaRPr lang="en-US" sz="1600" noProof="1">
              <a:solidFill>
                <a:schemeClr val="tx2"/>
              </a:solidFill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6646977" y="4648200"/>
            <a:ext cx="973023" cy="161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Dig RF </a:t>
            </a:r>
            <a:r>
              <a:rPr lang="en-US" sz="1050" dirty="0" smtClean="0"/>
              <a:t>v4 tester</a:t>
            </a:r>
            <a:endParaRPr lang="en-US" sz="1050" noProof="1"/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6523038" y="2881313"/>
            <a:ext cx="950912" cy="19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Signal Source</a:t>
            </a:r>
            <a:endParaRPr lang="en-US" sz="1050" noProof="1"/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508750" y="2538413"/>
            <a:ext cx="1060450" cy="19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Signal Analyzer</a:t>
            </a:r>
            <a:endParaRPr lang="en-US" sz="1050" noProof="1"/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6523038" y="3244850"/>
            <a:ext cx="1254125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Cross Domain test</a:t>
            </a:r>
            <a:endParaRPr lang="en-US" sz="1050" noProof="1"/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6038850" y="1738313"/>
            <a:ext cx="1689100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Wireless Communication</a:t>
            </a:r>
            <a:br>
              <a:rPr lang="en-US" sz="1050" dirty="0"/>
            </a:br>
            <a:r>
              <a:rPr lang="en-US" sz="1050" dirty="0"/>
              <a:t>Test Set</a:t>
            </a:r>
            <a:endParaRPr lang="en-US" sz="1050" noProof="1"/>
          </a:p>
        </p:txBody>
      </p:sp>
      <p:pic>
        <p:nvPicPr>
          <p:cNvPr id="27" name="Picture 3" descr="N:\_Digital Wireless\04 DW Product marketing\N5342A-43A DigRF V4\Photos\jpg\Agilent_137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25" y="2559050"/>
            <a:ext cx="174783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N:\_Digital Wireless\04 DW Product marketing\N5342A-43A DigRF V4\Photos\jpg\Agilent_137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733800"/>
            <a:ext cx="15271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cp.home.agilent.com/upload/cmc_upload/E6620A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47813"/>
            <a:ext cx="11112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nfiniium DSA90254A high performance oscilloscop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502"/>
          <a:stretch>
            <a:fillRect/>
          </a:stretch>
        </p:blipFill>
        <p:spPr bwMode="auto">
          <a:xfrm>
            <a:off x="6348413" y="5030788"/>
            <a:ext cx="10874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810000"/>
            <a:ext cx="985345" cy="7217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4343400" y="4572000"/>
            <a:ext cx="1543692" cy="161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 smtClean="0"/>
              <a:t>LA based </a:t>
            </a:r>
            <a:r>
              <a:rPr lang="en-US" sz="1050" dirty="0" err="1" smtClean="0"/>
              <a:t>DigRF</a:t>
            </a:r>
            <a:r>
              <a:rPr lang="en-US" sz="1050" dirty="0" smtClean="0"/>
              <a:t> v3 tester</a:t>
            </a:r>
            <a:endParaRPr lang="en-US" sz="105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Agilent </a:t>
            </a:r>
            <a:r>
              <a:rPr lang="en-US" dirty="0" err="1" smtClean="0"/>
              <a:t>DigRF</a:t>
            </a:r>
            <a:r>
              <a:rPr lang="en-US" dirty="0" smtClean="0"/>
              <a:t> Solution Portfolio</a:t>
            </a:r>
            <a:endParaRPr lang="en-US" dirty="0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20143" y="1359408"/>
            <a:ext cx="7657057" cy="2304288"/>
          </a:xfrm>
          <a:prstGeom prst="rect">
            <a:avLst/>
          </a:prstGeom>
          <a:solidFill>
            <a:srgbClr val="FFFFCC"/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20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81000" y="3663696"/>
            <a:ext cx="7696200" cy="2354961"/>
          </a:xfrm>
          <a:prstGeom prst="rect">
            <a:avLst/>
          </a:prstGeom>
          <a:solidFill>
            <a:srgbClr val="CCFFFF">
              <a:alpha val="56862"/>
            </a:srgbClr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152" y="5055368"/>
            <a:ext cx="777448" cy="70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011863" y="5775325"/>
            <a:ext cx="1684337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Wide Band Oscilloscope</a:t>
            </a:r>
            <a:endParaRPr lang="en-US" sz="1050" noProof="1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949810" y="5775325"/>
            <a:ext cx="412750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/>
              <a:t>BERT</a:t>
            </a:r>
            <a:endParaRPr lang="en-US" sz="1050" noProof="1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>
            <a:off x="575362" y="4879848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>
            <a:off x="575362" y="3663696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575362" y="2447544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52811" y="1359408"/>
            <a:ext cx="3045007" cy="4736592"/>
            <a:chOff x="720" y="432"/>
            <a:chExt cx="2544" cy="3552"/>
          </a:xfrm>
        </p:grpSpPr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720" y="2112"/>
              <a:ext cx="2496" cy="960"/>
            </a:xfrm>
            <a:prstGeom prst="ellipse">
              <a:avLst/>
            </a:prstGeom>
            <a:gradFill rotWithShape="1">
              <a:gsLst>
                <a:gs pos="0">
                  <a:srgbClr val="009900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 err="1" smtClean="0"/>
                <a:t>DigRF</a:t>
              </a:r>
              <a:endParaRPr lang="en-US" sz="1200" b="1" dirty="0"/>
            </a:p>
            <a:p>
              <a:pPr algn="ctr"/>
              <a:r>
                <a:rPr lang="en-US" sz="1200" b="1" dirty="0"/>
                <a:t>Digital Protocol Layer </a:t>
              </a:r>
              <a:br>
                <a:rPr lang="en-US" sz="1200" b="1" dirty="0"/>
              </a:br>
              <a:r>
                <a:rPr lang="en-US" sz="1200" b="1" dirty="0"/>
                <a:t>Debug / Validation</a:t>
              </a:r>
              <a:endParaRPr lang="en-US" sz="1200" b="1" noProof="1"/>
            </a:p>
          </p:txBody>
        </p:sp>
        <p:sp>
          <p:nvSpPr>
            <p:cNvPr id="48" name="Oval 18"/>
            <p:cNvSpPr>
              <a:spLocks noChangeArrowheads="1"/>
            </p:cNvSpPr>
            <p:nvPr/>
          </p:nvSpPr>
          <p:spPr bwMode="auto">
            <a:xfrm>
              <a:off x="720" y="3024"/>
              <a:ext cx="2544" cy="960"/>
            </a:xfrm>
            <a:prstGeom prst="ellipse">
              <a:avLst/>
            </a:prstGeom>
            <a:gradFill rotWithShape="1">
              <a:gsLst>
                <a:gs pos="0">
                  <a:srgbClr val="009900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 err="1" smtClean="0"/>
                <a:t>DigRF</a:t>
              </a:r>
              <a:endParaRPr lang="en-US" sz="1200" b="1" dirty="0"/>
            </a:p>
            <a:p>
              <a:pPr algn="ctr"/>
              <a:r>
                <a:rPr lang="en-US" sz="1200" b="1" dirty="0"/>
                <a:t>Digital Physical Layer</a:t>
              </a:r>
              <a:br>
                <a:rPr lang="en-US" sz="1200" b="1" dirty="0"/>
              </a:br>
              <a:r>
                <a:rPr lang="en-US" sz="1200" b="1" dirty="0"/>
                <a:t>Debug / Validation</a:t>
              </a:r>
              <a:endParaRPr lang="en-US" sz="1200" b="1" noProof="1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720" y="432"/>
              <a:ext cx="2544" cy="9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Wireless Protocol</a:t>
              </a:r>
              <a:br>
                <a:rPr lang="en-US" sz="1200" b="1"/>
              </a:br>
              <a:r>
                <a:rPr lang="en-US" sz="1200" b="1"/>
                <a:t>Layer Validation</a:t>
              </a:r>
              <a:endParaRPr lang="en-US" sz="1200" b="1" noProof="1"/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720" y="1200"/>
              <a:ext cx="2544" cy="1008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Wireless Physical </a:t>
              </a:r>
              <a:br>
                <a:rPr lang="en-US" sz="1200" b="1"/>
              </a:br>
              <a:r>
                <a:rPr lang="en-US" sz="1200" b="1"/>
                <a:t>Layer Validation</a:t>
              </a:r>
              <a:endParaRPr lang="en-US" sz="1200" b="1" noProof="1"/>
            </a:p>
          </p:txBody>
        </p:sp>
      </p:grpSp>
      <p:sp>
        <p:nvSpPr>
          <p:cNvPr id="40" name="AutoShape 22"/>
          <p:cNvSpPr>
            <a:spLocks noChangeArrowheads="1"/>
          </p:cNvSpPr>
          <p:nvPr/>
        </p:nvSpPr>
        <p:spPr bwMode="auto">
          <a:xfrm rot="16200000">
            <a:off x="-413644" y="4459899"/>
            <a:ext cx="2496312" cy="647874"/>
          </a:xfrm>
          <a:custGeom>
            <a:avLst/>
            <a:gdLst>
              <a:gd name="T0" fmla="*/ 2360242 w 21600"/>
              <a:gd name="T1" fmla="*/ 0 h 21600"/>
              <a:gd name="T2" fmla="*/ 0 w 21600"/>
              <a:gd name="T3" fmla="*/ 381000 h 21600"/>
              <a:gd name="T4" fmla="*/ 2360242 w 21600"/>
              <a:gd name="T5" fmla="*/ 762000 h 21600"/>
              <a:gd name="T6" fmla="*/ 29718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70 h 21600"/>
              <a:gd name="T14" fmla="*/ 18748 w 21600"/>
              <a:gd name="T15" fmla="*/ 177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155" y="0"/>
                </a:moveTo>
                <a:lnTo>
                  <a:pt x="17155" y="3870"/>
                </a:lnTo>
                <a:lnTo>
                  <a:pt x="3375" y="3870"/>
                </a:lnTo>
                <a:lnTo>
                  <a:pt x="3375" y="17730"/>
                </a:lnTo>
                <a:lnTo>
                  <a:pt x="17155" y="17730"/>
                </a:lnTo>
                <a:lnTo>
                  <a:pt x="1715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870"/>
                </a:moveTo>
                <a:lnTo>
                  <a:pt x="1350" y="17730"/>
                </a:lnTo>
                <a:lnTo>
                  <a:pt x="2700" y="17730"/>
                </a:lnTo>
                <a:lnTo>
                  <a:pt x="2700" y="3870"/>
                </a:lnTo>
                <a:close/>
              </a:path>
              <a:path w="21600" h="21600">
                <a:moveTo>
                  <a:pt x="0" y="3870"/>
                </a:moveTo>
                <a:lnTo>
                  <a:pt x="0" y="17730"/>
                </a:lnTo>
                <a:lnTo>
                  <a:pt x="675" y="17730"/>
                </a:lnTo>
                <a:lnTo>
                  <a:pt x="675" y="38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tabLst>
                <a:tab pos="854075" algn="l"/>
              </a:tabLst>
            </a:pPr>
            <a:r>
              <a:rPr lang="en-US" sz="1600">
                <a:solidFill>
                  <a:schemeClr val="tx2"/>
                </a:solidFill>
              </a:rPr>
              <a:t>Digital Domain</a:t>
            </a:r>
            <a:endParaRPr lang="en-US" sz="1600" noProof="1">
              <a:solidFill>
                <a:schemeClr val="tx2"/>
              </a:solidFill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 rot="16200000">
            <a:off x="-349247" y="2155221"/>
            <a:ext cx="2432304" cy="712661"/>
          </a:xfrm>
          <a:custGeom>
            <a:avLst/>
            <a:gdLst>
              <a:gd name="T0" fmla="*/ 2299723 w 21600"/>
              <a:gd name="T1" fmla="*/ 0 h 21600"/>
              <a:gd name="T2" fmla="*/ 0 w 21600"/>
              <a:gd name="T3" fmla="*/ 419100 h 21600"/>
              <a:gd name="T4" fmla="*/ 2299723 w 21600"/>
              <a:gd name="T5" fmla="*/ 838200 h 21600"/>
              <a:gd name="T6" fmla="*/ 28956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70 h 21600"/>
              <a:gd name="T14" fmla="*/ 18748 w 21600"/>
              <a:gd name="T15" fmla="*/ 177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155" y="0"/>
                </a:moveTo>
                <a:lnTo>
                  <a:pt x="17155" y="3870"/>
                </a:lnTo>
                <a:lnTo>
                  <a:pt x="3375" y="3870"/>
                </a:lnTo>
                <a:lnTo>
                  <a:pt x="3375" y="17730"/>
                </a:lnTo>
                <a:lnTo>
                  <a:pt x="17155" y="17730"/>
                </a:lnTo>
                <a:lnTo>
                  <a:pt x="1715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870"/>
                </a:moveTo>
                <a:lnTo>
                  <a:pt x="1350" y="17730"/>
                </a:lnTo>
                <a:lnTo>
                  <a:pt x="2700" y="17730"/>
                </a:lnTo>
                <a:lnTo>
                  <a:pt x="2700" y="3870"/>
                </a:lnTo>
                <a:close/>
              </a:path>
              <a:path w="21600" h="21600">
                <a:moveTo>
                  <a:pt x="0" y="3870"/>
                </a:moveTo>
                <a:lnTo>
                  <a:pt x="0" y="17730"/>
                </a:lnTo>
                <a:lnTo>
                  <a:pt x="675" y="17730"/>
                </a:lnTo>
                <a:lnTo>
                  <a:pt x="675" y="38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tabLst>
                <a:tab pos="854075" algn="l"/>
              </a:tabLst>
            </a:pPr>
            <a:r>
              <a:rPr lang="en-US" sz="1600">
                <a:solidFill>
                  <a:schemeClr val="tx2"/>
                </a:solidFill>
              </a:rPr>
              <a:t>   Wireless Domain</a:t>
            </a:r>
            <a:endParaRPr lang="en-US" sz="1600" noProof="1">
              <a:solidFill>
                <a:schemeClr val="tx2"/>
              </a:solidFill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6646977" y="4648200"/>
            <a:ext cx="973023" cy="161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Dig RF </a:t>
            </a:r>
            <a:r>
              <a:rPr lang="en-US" sz="1050" dirty="0" smtClean="0"/>
              <a:t>v4 tester</a:t>
            </a:r>
            <a:endParaRPr lang="en-US" sz="1050" noProof="1"/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6523038" y="2881313"/>
            <a:ext cx="950912" cy="19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Signal Source</a:t>
            </a:r>
            <a:endParaRPr lang="en-US" sz="1050" noProof="1"/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508750" y="2538413"/>
            <a:ext cx="1060450" cy="19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Signal Analyzer</a:t>
            </a:r>
            <a:endParaRPr lang="en-US" sz="1050" noProof="1"/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6523038" y="3244850"/>
            <a:ext cx="1254125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Cross Domain test</a:t>
            </a:r>
            <a:endParaRPr lang="en-US" sz="1050" noProof="1"/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6038850" y="1738313"/>
            <a:ext cx="1689100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Wireless Communication</a:t>
            </a:r>
            <a:br>
              <a:rPr lang="en-US" sz="1050" dirty="0"/>
            </a:br>
            <a:r>
              <a:rPr lang="en-US" sz="1050" dirty="0"/>
              <a:t>Test Set</a:t>
            </a:r>
            <a:endParaRPr lang="en-US" sz="1050" noProof="1"/>
          </a:p>
        </p:txBody>
      </p:sp>
      <p:pic>
        <p:nvPicPr>
          <p:cNvPr id="27" name="Picture 3" descr="N:\_Digital Wireless\04 DW Product marketing\N5342A-43A DigRF V4\Photos\jpg\Agilent_137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25" y="2559050"/>
            <a:ext cx="174783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N:\_Digital Wireless\04 DW Product marketing\N5342A-43A DigRF V4\Photos\jpg\Agilent_137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733800"/>
            <a:ext cx="15271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cp.home.agilent.com/upload/cmc_upload/E6620A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47813"/>
            <a:ext cx="11112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nfiniium DSA90254A high performance oscilloscop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502"/>
          <a:stretch>
            <a:fillRect/>
          </a:stretch>
        </p:blipFill>
        <p:spPr bwMode="auto">
          <a:xfrm>
            <a:off x="6348413" y="5030788"/>
            <a:ext cx="10874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810000"/>
            <a:ext cx="985345" cy="7217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4343400" y="4572000"/>
            <a:ext cx="1543692" cy="161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 smtClean="0"/>
              <a:t>LA based </a:t>
            </a:r>
            <a:r>
              <a:rPr lang="en-US" sz="1050" dirty="0" err="1" smtClean="0"/>
              <a:t>DigRF</a:t>
            </a:r>
            <a:r>
              <a:rPr lang="en-US" sz="1050" dirty="0" smtClean="0"/>
              <a:t> v3 tester</a:t>
            </a:r>
            <a:endParaRPr lang="en-US" sz="1050" noProof="1"/>
          </a:p>
        </p:txBody>
      </p:sp>
      <p:sp>
        <p:nvSpPr>
          <p:cNvPr id="39" name="Rectangle 38"/>
          <p:cNvSpPr/>
          <p:nvPr/>
        </p:nvSpPr>
        <p:spPr>
          <a:xfrm>
            <a:off x="152400" y="4876800"/>
            <a:ext cx="82296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MS PGothic" pitchFamily="50" charset="-128"/>
              </a:rPr>
              <a:t>Digital Signal Integrity Evaluation</a:t>
            </a:r>
            <a:endParaRPr lang="en-US" altLang="ja-JP" dirty="0">
              <a:ea typeface="MS PGothic" pitchFamily="50" charset="-128"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524000" y="3352800"/>
            <a:ext cx="1524000" cy="10668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0"/>
              </a:spcBef>
              <a:spcAft>
                <a:spcPct val="50000"/>
              </a:spcAft>
            </a:pPr>
            <a:r>
              <a:rPr lang="en-US" altLang="ja-JP" sz="2800" b="1"/>
              <a:t>RF IC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4953000" y="3352800"/>
            <a:ext cx="1524000" cy="990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0"/>
              </a:spcBef>
              <a:spcAft>
                <a:spcPct val="50000"/>
              </a:spcAft>
            </a:pPr>
            <a:r>
              <a:rPr lang="en-US" altLang="ja-JP" sz="2800" b="1" dirty="0"/>
              <a:t>BB IC</a:t>
            </a:r>
          </a:p>
        </p:txBody>
      </p:sp>
      <p:cxnSp>
        <p:nvCxnSpPr>
          <p:cNvPr id="180230" name="AutoShape 6"/>
          <p:cNvCxnSpPr>
            <a:cxnSpLocks noChangeShapeType="1"/>
            <a:stCxn id="180228" idx="3"/>
            <a:endCxn id="180229" idx="1"/>
          </p:cNvCxnSpPr>
          <p:nvPr/>
        </p:nvCxnSpPr>
        <p:spPr bwMode="auto">
          <a:xfrm flipV="1">
            <a:off x="3048000" y="3848100"/>
            <a:ext cx="1905000" cy="38100"/>
          </a:xfrm>
          <a:prstGeom prst="straightConnector1">
            <a:avLst/>
          </a:prstGeom>
          <a:noFill/>
          <a:ln w="889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6172200" y="2438400"/>
            <a:ext cx="1911350" cy="695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0"/>
              </a:spcBef>
              <a:spcAft>
                <a:spcPct val="50000"/>
              </a:spcAft>
            </a:pPr>
            <a:r>
              <a:rPr lang="en-US" altLang="ja-JP" b="1" dirty="0" smtClean="0"/>
              <a:t>Signal Integrity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en-US" altLang="ja-JP" b="1" dirty="0"/>
              <a:t>Evaluation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6172200" y="1752600"/>
            <a:ext cx="2633663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ja-JP" sz="1800" dirty="0" smtClean="0"/>
              <a:t>DSO90000B </a:t>
            </a:r>
            <a:r>
              <a:rPr kumimoji="1" lang="en-US" altLang="ja-JP" sz="1800" dirty="0" err="1"/>
              <a:t>Infiniium</a:t>
            </a:r>
            <a:r>
              <a:rPr kumimoji="1" lang="en-US" altLang="ja-JP" sz="1800" dirty="0"/>
              <a:t> Series Oscilloscope </a:t>
            </a:r>
          </a:p>
        </p:txBody>
      </p:sp>
      <p:cxnSp>
        <p:nvCxnSpPr>
          <p:cNvPr id="180235" name="AutoShape 11"/>
          <p:cNvCxnSpPr>
            <a:cxnSpLocks noChangeShapeType="1"/>
          </p:cNvCxnSpPr>
          <p:nvPr/>
        </p:nvCxnSpPr>
        <p:spPr bwMode="auto">
          <a:xfrm>
            <a:off x="4038600" y="2971800"/>
            <a:ext cx="0" cy="914400"/>
          </a:xfrm>
          <a:prstGeom prst="straightConnector1">
            <a:avLst/>
          </a:prstGeom>
          <a:noFill/>
          <a:ln w="88900">
            <a:solidFill>
              <a:srgbClr val="FF6600"/>
            </a:solidFill>
            <a:round/>
            <a:headEnd type="triangle" w="med" len="med"/>
            <a:tailEnd/>
          </a:ln>
          <a:effectLst/>
        </p:spPr>
      </p:cxn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228600" y="4648200"/>
            <a:ext cx="8915400" cy="1279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400"/>
              <a:t>DigRF evaluation begins with the digital physical layer evaluation.</a:t>
            </a:r>
          </a:p>
          <a:p>
            <a:pPr algn="l">
              <a:spcBef>
                <a:spcPct val="0"/>
              </a:spcBef>
            </a:pPr>
            <a:r>
              <a:rPr lang="en-US" altLang="ja-JP" sz="2400"/>
              <a:t>Digital quality is tied directly to the final RF quality</a:t>
            </a:r>
          </a:p>
          <a:p>
            <a:pPr lvl="1" algn="l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ja-JP" sz="1800"/>
              <a:t>Due to the low margin, RFIC or BBIC compatibility problems could arise</a:t>
            </a:r>
          </a:p>
          <a:p>
            <a:pPr lvl="1" algn="l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ja-JP" sz="1800"/>
              <a:t>Can dramatically affect EVM or BER values</a:t>
            </a:r>
          </a:p>
        </p:txBody>
      </p:sp>
      <p:pic>
        <p:nvPicPr>
          <p:cNvPr id="48130" name="Picture 2" descr="Infiniium DSO90254A high performance oscilloscop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219200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MS PGothic" pitchFamily="50" charset="-128"/>
              </a:rPr>
              <a:t>DigRF Digital Physical Layer Measurement/Analysis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97087"/>
            <a:ext cx="4878387" cy="4075113"/>
          </a:xfrm>
        </p:spPr>
        <p:txBody>
          <a:bodyPr/>
          <a:lstStyle/>
          <a:p>
            <a:pPr>
              <a:buClr>
                <a:srgbClr val="000000"/>
              </a:buClr>
              <a:buFontTx/>
              <a:buBlip>
                <a:blip r:embed="rId3"/>
              </a:buBlip>
            </a:pPr>
            <a:r>
              <a:rPr lang="ja-JP" altLang="en-US">
                <a:latin typeface="MS PGothic" pitchFamily="50" charset="-128"/>
                <a:ea typeface="MS PGothic" pitchFamily="50" charset="-128"/>
              </a:rPr>
              <a:t>　 </a:t>
            </a:r>
            <a:r>
              <a:rPr lang="en-US" altLang="ja-JP" dirty="0">
                <a:ea typeface="MS PGothic" pitchFamily="50" charset="-128"/>
              </a:rPr>
              <a:t>Eye Diagram Evaluation</a:t>
            </a:r>
          </a:p>
          <a:p>
            <a:pPr>
              <a:buClr>
                <a:srgbClr val="000000"/>
              </a:buClr>
              <a:buFontTx/>
              <a:buBlip>
                <a:blip r:embed="rId3"/>
              </a:buBlip>
            </a:pPr>
            <a:r>
              <a:rPr lang="ja-JP" altLang="en-US">
                <a:ea typeface="MS PGothic" pitchFamily="50" charset="-128"/>
              </a:rPr>
              <a:t>　</a:t>
            </a:r>
            <a:r>
              <a:rPr lang="en-US" altLang="ja-JP" dirty="0">
                <a:ea typeface="MS PGothic" pitchFamily="50" charset="-128"/>
              </a:rPr>
              <a:t>Jitter Evaluation</a:t>
            </a:r>
          </a:p>
          <a:p>
            <a:pPr>
              <a:buClr>
                <a:srgbClr val="000000"/>
              </a:buClr>
              <a:buFontTx/>
              <a:buBlip>
                <a:blip r:embed="rId3"/>
              </a:buBlip>
            </a:pPr>
            <a:r>
              <a:rPr lang="ja-JP" altLang="en-US">
                <a:ea typeface="MS PGothic" pitchFamily="50" charset="-128"/>
              </a:rPr>
              <a:t>　</a:t>
            </a:r>
            <a:r>
              <a:rPr lang="en-US" altLang="ja-JP" dirty="0">
                <a:ea typeface="MS PGothic" pitchFamily="50" charset="-128"/>
              </a:rPr>
              <a:t>Normal Sync Pattern Confirmation</a:t>
            </a:r>
          </a:p>
          <a:p>
            <a:pPr>
              <a:buClr>
                <a:srgbClr val="000000"/>
              </a:buClr>
              <a:buFontTx/>
              <a:buBlip>
                <a:blip r:embed="rId3"/>
              </a:buBlip>
            </a:pPr>
            <a:endParaRPr lang="ja-JP" altLang="en-US">
              <a:latin typeface="MS PGothic" pitchFamily="50" charset="-128"/>
              <a:ea typeface="MS PGothic" pitchFamily="50" charset="-128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36588" y="5381625"/>
            <a:ext cx="7888287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2000" i="1" u="sng" dirty="0">
                <a:solidFill>
                  <a:srgbClr val="FF0000"/>
                </a:solidFill>
              </a:rPr>
              <a:t>A low noise/jitter oscilloscope with a </a:t>
            </a:r>
            <a:r>
              <a:rPr lang="en-US" altLang="ja-JP" sz="2000" i="1" u="sng" dirty="0" smtClean="0">
                <a:solidFill>
                  <a:srgbClr val="FF0000"/>
                </a:solidFill>
              </a:rPr>
              <a:t>bandwidth greater </a:t>
            </a:r>
            <a:r>
              <a:rPr lang="en-US" altLang="ja-JP" sz="2000" i="1" u="sng" dirty="0">
                <a:solidFill>
                  <a:srgbClr val="FF0000"/>
                </a:solidFill>
              </a:rPr>
              <a:t>than</a:t>
            </a:r>
          </a:p>
          <a:p>
            <a:pPr>
              <a:spcBef>
                <a:spcPct val="0"/>
              </a:spcBef>
            </a:pPr>
            <a:r>
              <a:rPr lang="en-US" altLang="ja-JP" sz="2000" i="1" u="sng" dirty="0">
                <a:solidFill>
                  <a:srgbClr val="FF0000"/>
                </a:solidFill>
              </a:rPr>
              <a:t>2 GHz and active probing are used for a </a:t>
            </a:r>
            <a:r>
              <a:rPr lang="en-US" altLang="ja-JP" sz="2000" i="1" u="sng" dirty="0" err="1">
                <a:solidFill>
                  <a:srgbClr val="FF0000"/>
                </a:solidFill>
              </a:rPr>
              <a:t>DigRF</a:t>
            </a:r>
            <a:r>
              <a:rPr lang="en-US" altLang="ja-JP" sz="2000" i="1" u="sng" dirty="0">
                <a:solidFill>
                  <a:srgbClr val="FF0000"/>
                </a:solidFill>
              </a:rPr>
              <a:t> physical layer analysis</a:t>
            </a:r>
          </a:p>
        </p:txBody>
      </p:sp>
      <p:pic>
        <p:nvPicPr>
          <p:cNvPr id="110599" name="Picture 7" descr="1169_Probe%20on%20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725" y="3368675"/>
            <a:ext cx="1073150" cy="1219200"/>
          </a:xfrm>
          <a:prstGeom prst="rect">
            <a:avLst/>
          </a:prstGeom>
          <a:noFill/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4876800" y="2618601"/>
            <a:ext cx="262892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800" dirty="0"/>
              <a:t>Agilent </a:t>
            </a:r>
            <a:r>
              <a:rPr lang="en-US" altLang="ja-JP" sz="1800" dirty="0" smtClean="0"/>
              <a:t>DSO90000 </a:t>
            </a:r>
            <a:r>
              <a:rPr lang="en-US" altLang="ja-JP" sz="1800" dirty="0"/>
              <a:t>Series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4886325" y="4511675"/>
            <a:ext cx="34194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800"/>
              <a:t>Agilent </a:t>
            </a:r>
            <a:r>
              <a:rPr lang="en-US" altLang="ja-JP" sz="2000"/>
              <a:t>InfiniiMax II</a:t>
            </a:r>
            <a:r>
              <a:rPr lang="en-US" altLang="ja-JP" sz="2400"/>
              <a:t> </a:t>
            </a:r>
            <a:r>
              <a:rPr lang="en-US" altLang="ja-JP" sz="1800"/>
              <a:t> </a:t>
            </a:r>
            <a:r>
              <a:rPr lang="en-US" altLang="ja-JP" sz="1800">
                <a:latin typeface="MS PGothic" pitchFamily="50" charset="-128"/>
              </a:rPr>
              <a:t>Probing</a:t>
            </a:r>
          </a:p>
        </p:txBody>
      </p:sp>
      <p:pic>
        <p:nvPicPr>
          <p:cNvPr id="110603" name="Picture 11" descr="1169A%20Probe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525" y="3140075"/>
            <a:ext cx="2133600" cy="1417638"/>
          </a:xfrm>
          <a:prstGeom prst="rect">
            <a:avLst/>
          </a:prstGeom>
          <a:noFill/>
        </p:spPr>
      </p:pic>
      <p:pic>
        <p:nvPicPr>
          <p:cNvPr id="46082" name="Picture 2" descr="Infiniium DSO90254A high performance oscilloscop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094601"/>
            <a:ext cx="205740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ea typeface="MS PGothic" pitchFamily="50" charset="-128"/>
              </a:rPr>
              <a:t>DigRF</a:t>
            </a:r>
            <a:r>
              <a:rPr lang="en-US" altLang="ja-JP" dirty="0" smtClean="0">
                <a:ea typeface="MS PGothic" pitchFamily="50" charset="-128"/>
              </a:rPr>
              <a:t> v3 Eye Diagram</a:t>
            </a:r>
            <a:endParaRPr lang="en-US" altLang="ja-JP" dirty="0">
              <a:ea typeface="MS PGothic" pitchFamily="50" charset="-128"/>
            </a:endParaRPr>
          </a:p>
        </p:txBody>
      </p:sp>
      <p:pic>
        <p:nvPicPr>
          <p:cNvPr id="1966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838200"/>
            <a:ext cx="6324600" cy="3300413"/>
          </a:xfrm>
          <a:noFill/>
          <a:ln/>
        </p:spPr>
      </p:pic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69938" y="4419600"/>
            <a:ext cx="7840662" cy="170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000"/>
              <a:t>Under the DigRF v3.09 specification, the following minimum specs can be fulfilled regarding the opening of the eye as measured at the receiver:</a:t>
            </a:r>
          </a:p>
          <a:p>
            <a:pPr algn="l">
              <a:spcBef>
                <a:spcPct val="0"/>
              </a:spcBef>
            </a:pPr>
            <a:r>
              <a:rPr lang="en-US" altLang="ja-JP" sz="2000"/>
              <a:t>Time - 1.67ns Voltage - 100mv</a:t>
            </a:r>
          </a:p>
          <a:p>
            <a:pPr algn="l">
              <a:spcBef>
                <a:spcPct val="0"/>
              </a:spcBef>
            </a:pPr>
            <a:r>
              <a:rPr lang="en-US" altLang="ja-JP" sz="1600" b="1" i="1"/>
              <a:t>In an actual implementation it is important to use </a:t>
            </a:r>
            <a:br>
              <a:rPr lang="en-US" altLang="ja-JP" sz="1600" b="1" i="1"/>
            </a:br>
            <a:r>
              <a:rPr lang="en-US" altLang="ja-JP" sz="1600" b="1" i="1"/>
              <a:t>a design with an adequate margin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5791200" y="4143375"/>
            <a:ext cx="1220788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000"/>
              <a:t>Extracted from DigRF v3.09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S PGothic" pitchFamily="50" charset="-128"/>
                <a:ea typeface="MS PGothic" pitchFamily="50" charset="-128"/>
              </a:rPr>
              <a:t>Eye Pattern Evaluation With the Oscilloscope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876800"/>
            <a:ext cx="7315200" cy="950913"/>
          </a:xfrm>
        </p:spPr>
        <p:txBody>
          <a:bodyPr>
            <a:normAutofit fontScale="92500"/>
          </a:bodyPr>
          <a:lstStyle/>
          <a:p>
            <a:r>
              <a:rPr lang="en-US" altLang="ja-JP" sz="2000">
                <a:ea typeface="MS PGothic" pitchFamily="50" charset="-128"/>
              </a:rPr>
              <a:t>By using the oscilloscopes mask testing functionality you can check whether or not the DigRF physical layer specification is being fulfilled. (Make sure that the signal does not touch the mask.)</a:t>
            </a:r>
          </a:p>
        </p:txBody>
      </p:sp>
      <p:pic>
        <p:nvPicPr>
          <p:cNvPr id="113673" name="Picture 9" descr="digrf_eye_patt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5029200" cy="3771900"/>
          </a:xfrm>
          <a:prstGeom prst="rect">
            <a:avLst/>
          </a:prstGeom>
          <a:noFill/>
        </p:spPr>
      </p:pic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6096000" y="2133600"/>
            <a:ext cx="2357438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400"/>
              <a:t>3G DigRF </a:t>
            </a:r>
            <a:br>
              <a:rPr lang="en-US" altLang="ja-JP" sz="2400"/>
            </a:br>
            <a:r>
              <a:rPr lang="en-US" altLang="ja-JP" sz="2400"/>
              <a:t>Compatible Mask</a:t>
            </a:r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 flipH="1">
            <a:off x="4038600" y="2286000"/>
            <a:ext cx="1981200" cy="228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S PGothic" pitchFamily="50" charset="-128"/>
                <a:ea typeface="MS PGothic" pitchFamily="50" charset="-128"/>
              </a:rPr>
              <a:t>Jitter Measurement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4648200"/>
            <a:ext cx="8535987" cy="1179513"/>
          </a:xfrm>
        </p:spPr>
        <p:txBody>
          <a:bodyPr>
            <a:normAutofit lnSpcReduction="10000"/>
          </a:bodyPr>
          <a:lstStyle/>
          <a:p>
            <a:r>
              <a:rPr lang="en-US" altLang="ja-JP" sz="2000">
                <a:ea typeface="MS PGothic" pitchFamily="50" charset="-128"/>
              </a:rPr>
              <a:t>Use the jitter measurement package to identify jitter components and check the amount of jitter present. The DigRF v3 spec is a total jitter only spec, but a breakdown and detailed analysis of jitter components is crucial when performing debugging or evaluation.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609600" y="3352800"/>
            <a:ext cx="328771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000"/>
              <a:t>Simple Measurement With the Histogram Display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4894263" y="3367088"/>
            <a:ext cx="3868737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000"/>
              <a:t>Detailed Analysis Using the Jitter Measurement SW</a:t>
            </a:r>
          </a:p>
        </p:txBody>
      </p:sp>
      <p:pic>
        <p:nvPicPr>
          <p:cNvPr id="112649" name="Picture 9" descr="digrf_eye_pattern_h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3200400" cy="2400300"/>
          </a:xfrm>
          <a:prstGeom prst="rect">
            <a:avLst/>
          </a:prstGeom>
          <a:noFill/>
        </p:spPr>
      </p:pic>
      <p:pic>
        <p:nvPicPr>
          <p:cNvPr id="112650" name="Picture 10" descr="digrf_ezjitP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8382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S PGothic" pitchFamily="50" charset="-128"/>
                <a:ea typeface="MS PGothic" pitchFamily="50" charset="-128"/>
              </a:rPr>
              <a:t>Digital/Bit Error Rate Measurement</a:t>
            </a:r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460625"/>
            <a:ext cx="2524125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1193800"/>
            <a:ext cx="18573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5638800" y="2971800"/>
            <a:ext cx="1849438" cy="1389063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0"/>
              </a:spcBef>
              <a:spcAft>
                <a:spcPct val="50000"/>
              </a:spcAft>
            </a:pPr>
            <a:r>
              <a:rPr lang="en-US" altLang="ja-JP" sz="2800" b="1"/>
              <a:t>RF IC</a:t>
            </a:r>
          </a:p>
        </p:txBody>
      </p:sp>
      <p:sp>
        <p:nvSpPr>
          <p:cNvPr id="239625" name="AutoShape 9"/>
          <p:cNvSpPr>
            <a:spLocks noChangeArrowheads="1"/>
          </p:cNvSpPr>
          <p:nvPr/>
        </p:nvSpPr>
        <p:spPr bwMode="auto">
          <a:xfrm>
            <a:off x="5638800" y="3276600"/>
            <a:ext cx="304800" cy="838200"/>
          </a:xfrm>
          <a:prstGeom prst="curvedLeftArrow">
            <a:avLst>
              <a:gd name="adj1" fmla="val 55000"/>
              <a:gd name="adj2" fmla="val 110000"/>
              <a:gd name="adj3" fmla="val 33333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39626" name="Line 10"/>
          <p:cNvSpPr>
            <a:spLocks noChangeShapeType="1"/>
          </p:cNvSpPr>
          <p:nvPr/>
        </p:nvSpPr>
        <p:spPr bwMode="auto">
          <a:xfrm>
            <a:off x="1752600" y="3429000"/>
            <a:ext cx="3886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627" name="Line 11"/>
          <p:cNvSpPr>
            <a:spLocks noChangeShapeType="1"/>
          </p:cNvSpPr>
          <p:nvPr/>
        </p:nvSpPr>
        <p:spPr bwMode="auto">
          <a:xfrm>
            <a:off x="1676400" y="3962400"/>
            <a:ext cx="3886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685800" y="5334000"/>
            <a:ext cx="7620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000"/>
              <a:t>You can measure the reliability of the DigRF transmission line by performing a bit error test.The error rate of the digital physical layer affects EVM or RF bit error rates.</a:t>
            </a:r>
          </a:p>
        </p:txBody>
      </p:sp>
      <p:sp>
        <p:nvSpPr>
          <p:cNvPr id="239629" name="AutoShape 13"/>
          <p:cNvSpPr>
            <a:spLocks noChangeArrowheads="1"/>
          </p:cNvSpPr>
          <p:nvPr/>
        </p:nvSpPr>
        <p:spPr bwMode="auto">
          <a:xfrm>
            <a:off x="6096000" y="2133600"/>
            <a:ext cx="1524000" cy="533400"/>
          </a:xfrm>
          <a:prstGeom prst="wedgeEllipseCallout">
            <a:avLst>
              <a:gd name="adj1" fmla="val -66356"/>
              <a:gd name="adj2" fmla="val 185120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r>
              <a:rPr lang="en-US" altLang="ja-JP">
                <a:latin typeface="MS PGothic" pitchFamily="50" charset="-128"/>
              </a:rPr>
              <a:t>Loopback</a:t>
            </a:r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838200" y="4800600"/>
            <a:ext cx="25273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800" b="1"/>
              <a:t>Agilent ParBERT 81250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7013"/>
            <a:ext cx="8691562" cy="465137"/>
          </a:xfrm>
        </p:spPr>
        <p:txBody>
          <a:bodyPr/>
          <a:lstStyle/>
          <a:p>
            <a:r>
              <a:rPr lang="en-US" altLang="ja-JP" sz="3200">
                <a:ea typeface="MS PGothic" pitchFamily="50" charset="-128"/>
              </a:rPr>
              <a:t>Common Factors That Affect BER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569325" cy="5399087"/>
          </a:xfrm>
        </p:spPr>
        <p:txBody>
          <a:bodyPr/>
          <a:lstStyle/>
          <a:p>
            <a:r>
              <a:rPr lang="en-US" altLang="ja-JP">
                <a:ea typeface="MS PGothic" pitchFamily="50" charset="-128"/>
              </a:rPr>
              <a:t>Power Level, Receiving Sensitivity, S/N Ratio</a:t>
            </a:r>
          </a:p>
          <a:p>
            <a:r>
              <a:rPr lang="en-US" altLang="ja-JP">
                <a:ea typeface="MS PGothic" pitchFamily="50" charset="-128"/>
              </a:rPr>
              <a:t>Data Rate Inconsistency</a:t>
            </a:r>
          </a:p>
          <a:p>
            <a:r>
              <a:rPr lang="en-US" altLang="ja-JP">
                <a:ea typeface="MS PGothic" pitchFamily="50" charset="-128"/>
              </a:rPr>
              <a:t>Timing Discrepancy Caused By Jitter</a:t>
            </a:r>
          </a:p>
          <a:p>
            <a:r>
              <a:rPr lang="en-US" altLang="ja-JP">
                <a:ea typeface="MS PGothic" pitchFamily="50" charset="-128"/>
              </a:rPr>
              <a:t>Coding, Modulation Scheme Difference</a:t>
            </a:r>
          </a:p>
          <a:p>
            <a:r>
              <a:rPr lang="en-US" altLang="ja-JP">
                <a:ea typeface="MS PGothic" pitchFamily="50" charset="-128"/>
              </a:rPr>
              <a:t>Wavelength Difference</a:t>
            </a:r>
          </a:p>
          <a:p>
            <a:r>
              <a:rPr lang="en-US" altLang="ja-JP">
                <a:ea typeface="MS PGothic" pitchFamily="50" charset="-128"/>
              </a:rPr>
              <a:t>Intersymbol Interference</a:t>
            </a:r>
          </a:p>
          <a:p>
            <a:r>
              <a:rPr lang="en-US" altLang="ja-JP">
                <a:ea typeface="MS PGothic" pitchFamily="50" charset="-128"/>
              </a:rPr>
              <a:t>Crosstalk, Interference</a:t>
            </a:r>
          </a:p>
          <a:p>
            <a:r>
              <a:rPr lang="en-US" altLang="ja-JP">
                <a:ea typeface="MS PGothic" pitchFamily="50" charset="-128"/>
              </a:rPr>
              <a:t>Faulty Equipment</a:t>
            </a:r>
          </a:p>
        </p:txBody>
      </p:sp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00" y="2455863"/>
            <a:ext cx="4113213" cy="3133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pic>
        <p:nvPicPr>
          <p:cNvPr id="240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149725"/>
            <a:ext cx="2305050" cy="1228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406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1628775"/>
            <a:ext cx="2376488" cy="12176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7013"/>
            <a:ext cx="8691562" cy="538162"/>
          </a:xfrm>
        </p:spPr>
        <p:txBody>
          <a:bodyPr/>
          <a:lstStyle/>
          <a:p>
            <a:r>
              <a:rPr lang="en-US" altLang="ja-JP" sz="3200">
                <a:ea typeface="MS PGothic" pitchFamily="50" charset="-128"/>
              </a:rPr>
              <a:t>What is a Bit Error Rate Tester (BERT)?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7777163" cy="1225550"/>
          </a:xfrm>
        </p:spPr>
        <p:txBody>
          <a:bodyPr/>
          <a:lstStyle/>
          <a:p>
            <a:r>
              <a:rPr lang="en-US" altLang="ja-JP" sz="2000">
                <a:ea typeface="MS PGothic" pitchFamily="50" charset="-128"/>
              </a:rPr>
              <a:t>A BERT consists of a pattern generator (PG) and an error detector (ED). Signals sent to a device are compared with the signals received by the ED in order to measure the BER.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743200"/>
            <a:ext cx="8496300" cy="2665413"/>
            <a:chOff x="204" y="1752"/>
            <a:chExt cx="5352" cy="1679"/>
          </a:xfrm>
        </p:grpSpPr>
        <p:sp>
          <p:nvSpPr>
            <p:cNvPr id="242693" name="AutoShape 5"/>
            <p:cNvSpPr>
              <a:spLocks noChangeArrowheads="1"/>
            </p:cNvSpPr>
            <p:nvPr/>
          </p:nvSpPr>
          <p:spPr bwMode="auto">
            <a:xfrm>
              <a:off x="204" y="1752"/>
              <a:ext cx="5352" cy="167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27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42694" name="Rectangle 6"/>
            <p:cNvSpPr>
              <a:spLocks noChangeArrowheads="1"/>
            </p:cNvSpPr>
            <p:nvPr/>
          </p:nvSpPr>
          <p:spPr bwMode="auto">
            <a:xfrm>
              <a:off x="340" y="1843"/>
              <a:ext cx="1860" cy="149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42695" name="Rectangle 7"/>
            <p:cNvSpPr>
              <a:spLocks noChangeArrowheads="1"/>
            </p:cNvSpPr>
            <p:nvPr/>
          </p:nvSpPr>
          <p:spPr bwMode="auto">
            <a:xfrm>
              <a:off x="2562" y="2115"/>
              <a:ext cx="499" cy="1089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spcBef>
                  <a:spcPct val="0"/>
                </a:spcBef>
              </a:pPr>
              <a:r>
                <a:rPr lang="en-US" altLang="ja-JP">
                  <a:solidFill>
                    <a:schemeClr val="bg1"/>
                  </a:solidFill>
                </a:rPr>
                <a:t>Measured </a:t>
              </a:r>
              <a:br>
                <a:rPr lang="en-US" altLang="ja-JP">
                  <a:solidFill>
                    <a:schemeClr val="bg1"/>
                  </a:solidFill>
                </a:rPr>
              </a:br>
              <a:r>
                <a:rPr lang="en-US" altLang="ja-JP">
                  <a:solidFill>
                    <a:schemeClr val="bg1"/>
                  </a:solidFill>
                </a:rPr>
                <a:t>Object</a:t>
              </a:r>
            </a:p>
            <a:p>
              <a:pPr>
                <a:spcBef>
                  <a:spcPct val="0"/>
                </a:spcBef>
              </a:pPr>
              <a:r>
                <a:rPr lang="en-US" altLang="ja-JP">
                  <a:solidFill>
                    <a:schemeClr val="bg1"/>
                  </a:solidFill>
                </a:rPr>
                <a:t>DUT</a:t>
              </a:r>
            </a:p>
          </p:txBody>
        </p:sp>
        <p:sp>
          <p:nvSpPr>
            <p:cNvPr id="242696" name="Rectangle 8"/>
            <p:cNvSpPr>
              <a:spLocks noChangeArrowheads="1"/>
            </p:cNvSpPr>
            <p:nvPr/>
          </p:nvSpPr>
          <p:spPr bwMode="auto">
            <a:xfrm>
              <a:off x="3425" y="1843"/>
              <a:ext cx="1995" cy="149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42697" name="Text Box 9"/>
            <p:cNvSpPr txBox="1">
              <a:spLocks noChangeArrowheads="1"/>
            </p:cNvSpPr>
            <p:nvPr/>
          </p:nvSpPr>
          <p:spPr bwMode="auto">
            <a:xfrm>
              <a:off x="431" y="1843"/>
              <a:ext cx="1633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altLang="ja-JP" sz="2400"/>
                <a:t>PG</a:t>
              </a:r>
            </a:p>
          </p:txBody>
        </p:sp>
        <p:sp>
          <p:nvSpPr>
            <p:cNvPr id="242698" name="Text Box 10"/>
            <p:cNvSpPr txBox="1">
              <a:spLocks noChangeArrowheads="1"/>
            </p:cNvSpPr>
            <p:nvPr/>
          </p:nvSpPr>
          <p:spPr bwMode="auto">
            <a:xfrm>
              <a:off x="385" y="2139"/>
              <a:ext cx="454" cy="2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altLang="ja-JP"/>
                <a:t>Clock Source</a:t>
              </a:r>
            </a:p>
          </p:txBody>
        </p:sp>
        <p:sp>
          <p:nvSpPr>
            <p:cNvPr id="242699" name="Text Box 11"/>
            <p:cNvSpPr txBox="1">
              <a:spLocks noChangeArrowheads="1"/>
            </p:cNvSpPr>
            <p:nvPr/>
          </p:nvSpPr>
          <p:spPr bwMode="auto">
            <a:xfrm>
              <a:off x="975" y="2139"/>
              <a:ext cx="545" cy="2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altLang="ja-JP"/>
                <a:t>Pattern Generator</a:t>
              </a:r>
            </a:p>
          </p:txBody>
        </p:sp>
        <p:sp>
          <p:nvSpPr>
            <p:cNvPr id="242700" name="Text Box 12"/>
            <p:cNvSpPr txBox="1">
              <a:spLocks noChangeArrowheads="1"/>
            </p:cNvSpPr>
            <p:nvPr/>
          </p:nvSpPr>
          <p:spPr bwMode="auto">
            <a:xfrm>
              <a:off x="1655" y="2139"/>
              <a:ext cx="500" cy="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altLang="ja-JP" sz="1300"/>
                <a:t>Data</a:t>
              </a:r>
              <a:br>
                <a:rPr lang="en-US" altLang="ja-JP" sz="1300"/>
              </a:br>
              <a:r>
                <a:rPr lang="en-US" altLang="ja-JP" sz="1300"/>
                <a:t>Formation</a:t>
              </a:r>
            </a:p>
          </p:txBody>
        </p:sp>
        <p:sp>
          <p:nvSpPr>
            <p:cNvPr id="242701" name="Text Box 13"/>
            <p:cNvSpPr txBox="1">
              <a:spLocks noChangeArrowheads="1"/>
            </p:cNvSpPr>
            <p:nvPr/>
          </p:nvSpPr>
          <p:spPr bwMode="auto">
            <a:xfrm>
              <a:off x="1655" y="2728"/>
              <a:ext cx="500" cy="4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altLang="ja-JP" sz="1600">
                  <a:latin typeface="MS PGothic" pitchFamily="50" charset="-128"/>
                </a:rPr>
                <a:t>Clock Formation</a:t>
              </a:r>
            </a:p>
          </p:txBody>
        </p:sp>
        <p:sp>
          <p:nvSpPr>
            <p:cNvPr id="242702" name="Text Box 14"/>
            <p:cNvSpPr txBox="1">
              <a:spLocks noChangeArrowheads="1"/>
            </p:cNvSpPr>
            <p:nvPr/>
          </p:nvSpPr>
          <p:spPr bwMode="auto">
            <a:xfrm>
              <a:off x="3515" y="2139"/>
              <a:ext cx="454" cy="2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altLang="ja-JP"/>
                <a:t>Decision</a:t>
              </a:r>
              <a:br>
                <a:rPr lang="en-US" altLang="ja-JP"/>
              </a:br>
              <a:r>
                <a:rPr lang="en-US" altLang="ja-JP"/>
                <a:t>Circuitry</a:t>
              </a:r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4105" y="2139"/>
              <a:ext cx="545" cy="2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altLang="ja-JP"/>
                <a:t>Error</a:t>
              </a:r>
              <a:br>
                <a:rPr lang="en-US" altLang="ja-JP"/>
              </a:br>
              <a:r>
                <a:rPr lang="en-US" altLang="ja-JP"/>
                <a:t>Detection</a:t>
              </a:r>
            </a:p>
          </p:txBody>
        </p:sp>
        <p:sp>
          <p:nvSpPr>
            <p:cNvPr id="242704" name="Text Box 16"/>
            <p:cNvSpPr txBox="1">
              <a:spLocks noChangeArrowheads="1"/>
            </p:cNvSpPr>
            <p:nvPr/>
          </p:nvSpPr>
          <p:spPr bwMode="auto">
            <a:xfrm>
              <a:off x="4830" y="2139"/>
              <a:ext cx="545" cy="2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altLang="ja-JP"/>
                <a:t>Counter</a:t>
              </a:r>
              <a:br>
                <a:rPr lang="en-US" altLang="ja-JP"/>
              </a:br>
              <a:endParaRPr lang="en-US" altLang="ja-JP"/>
            </a:p>
          </p:txBody>
        </p:sp>
        <p:sp>
          <p:nvSpPr>
            <p:cNvPr id="242705" name="Text Box 17"/>
            <p:cNvSpPr txBox="1">
              <a:spLocks noChangeArrowheads="1"/>
            </p:cNvSpPr>
            <p:nvPr/>
          </p:nvSpPr>
          <p:spPr bwMode="auto">
            <a:xfrm>
              <a:off x="4105" y="2705"/>
              <a:ext cx="545" cy="2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altLang="ja-JP"/>
                <a:t>Pattern</a:t>
              </a:r>
              <a:br>
                <a:rPr lang="en-US" altLang="ja-JP"/>
              </a:br>
              <a:r>
                <a:rPr lang="en-US" altLang="ja-JP"/>
                <a:t>Generator</a:t>
              </a:r>
            </a:p>
          </p:txBody>
        </p:sp>
        <p:sp>
          <p:nvSpPr>
            <p:cNvPr id="242706" name="Line 18"/>
            <p:cNvSpPr>
              <a:spLocks noChangeShapeType="1"/>
            </p:cNvSpPr>
            <p:nvPr/>
          </p:nvSpPr>
          <p:spPr bwMode="auto">
            <a:xfrm>
              <a:off x="2154" y="2886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707" name="Line 19"/>
            <p:cNvSpPr>
              <a:spLocks noChangeShapeType="1"/>
            </p:cNvSpPr>
            <p:nvPr/>
          </p:nvSpPr>
          <p:spPr bwMode="auto">
            <a:xfrm>
              <a:off x="2154" y="2297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708" name="Line 20"/>
            <p:cNvSpPr>
              <a:spLocks noChangeShapeType="1"/>
            </p:cNvSpPr>
            <p:nvPr/>
          </p:nvSpPr>
          <p:spPr bwMode="auto">
            <a:xfrm>
              <a:off x="3061" y="2886"/>
              <a:ext cx="10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709" name="Text Box 21"/>
            <p:cNvSpPr txBox="1">
              <a:spLocks noChangeArrowheads="1"/>
            </p:cNvSpPr>
            <p:nvPr/>
          </p:nvSpPr>
          <p:spPr bwMode="auto">
            <a:xfrm>
              <a:off x="3515" y="1843"/>
              <a:ext cx="1633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altLang="ja-JP" sz="2400"/>
                <a:t>ED</a:t>
              </a:r>
            </a:p>
          </p:txBody>
        </p:sp>
        <p:sp>
          <p:nvSpPr>
            <p:cNvPr id="242710" name="Line 22"/>
            <p:cNvSpPr>
              <a:spLocks noChangeShapeType="1"/>
            </p:cNvSpPr>
            <p:nvPr/>
          </p:nvSpPr>
          <p:spPr bwMode="auto">
            <a:xfrm flipV="1">
              <a:off x="3061" y="2297"/>
              <a:ext cx="4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711" name="Line 23"/>
            <p:cNvSpPr>
              <a:spLocks noChangeShapeType="1"/>
            </p:cNvSpPr>
            <p:nvPr/>
          </p:nvSpPr>
          <p:spPr bwMode="auto">
            <a:xfrm flipV="1">
              <a:off x="839" y="2297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712" name="Line 24"/>
            <p:cNvSpPr>
              <a:spLocks noChangeShapeType="1"/>
            </p:cNvSpPr>
            <p:nvPr/>
          </p:nvSpPr>
          <p:spPr bwMode="auto">
            <a:xfrm flipV="1">
              <a:off x="612" y="2886"/>
              <a:ext cx="10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713" name="Line 25"/>
            <p:cNvSpPr>
              <a:spLocks noChangeShapeType="1"/>
            </p:cNvSpPr>
            <p:nvPr/>
          </p:nvSpPr>
          <p:spPr bwMode="auto">
            <a:xfrm flipV="1">
              <a:off x="1519" y="2292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714" name="Line 26"/>
            <p:cNvSpPr>
              <a:spLocks noChangeShapeType="1"/>
            </p:cNvSpPr>
            <p:nvPr/>
          </p:nvSpPr>
          <p:spPr bwMode="auto">
            <a:xfrm>
              <a:off x="612" y="2433"/>
              <a:ext cx="0" cy="4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715" name="Line 27"/>
            <p:cNvSpPr>
              <a:spLocks noChangeShapeType="1"/>
            </p:cNvSpPr>
            <p:nvPr/>
          </p:nvSpPr>
          <p:spPr bwMode="auto">
            <a:xfrm>
              <a:off x="3742" y="2478"/>
              <a:ext cx="0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716" name="Line 28"/>
            <p:cNvSpPr>
              <a:spLocks noChangeShapeType="1"/>
            </p:cNvSpPr>
            <p:nvPr/>
          </p:nvSpPr>
          <p:spPr bwMode="auto">
            <a:xfrm>
              <a:off x="4377" y="2478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717" name="Line 29"/>
            <p:cNvSpPr>
              <a:spLocks noChangeShapeType="1"/>
            </p:cNvSpPr>
            <p:nvPr/>
          </p:nvSpPr>
          <p:spPr bwMode="auto">
            <a:xfrm flipV="1">
              <a:off x="3969" y="2297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718" name="Line 30"/>
            <p:cNvSpPr>
              <a:spLocks noChangeShapeType="1"/>
            </p:cNvSpPr>
            <p:nvPr/>
          </p:nvSpPr>
          <p:spPr bwMode="auto">
            <a:xfrm flipV="1">
              <a:off x="4649" y="2297"/>
              <a:ext cx="1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719" name="Text Box 31"/>
            <p:cNvSpPr txBox="1">
              <a:spLocks noChangeArrowheads="1"/>
            </p:cNvSpPr>
            <p:nvPr/>
          </p:nvSpPr>
          <p:spPr bwMode="auto">
            <a:xfrm>
              <a:off x="2200" y="2115"/>
              <a:ext cx="363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altLang="ja-JP" sz="1600"/>
                <a:t>Data</a:t>
              </a:r>
            </a:p>
          </p:txBody>
        </p:sp>
        <p:sp>
          <p:nvSpPr>
            <p:cNvPr id="242720" name="Text Box 32"/>
            <p:cNvSpPr txBox="1">
              <a:spLocks noChangeArrowheads="1"/>
            </p:cNvSpPr>
            <p:nvPr/>
          </p:nvSpPr>
          <p:spPr bwMode="auto">
            <a:xfrm>
              <a:off x="2200" y="2704"/>
              <a:ext cx="45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altLang="ja-JP" sz="1600"/>
                <a:t>Clock</a:t>
              </a:r>
            </a:p>
          </p:txBody>
        </p:sp>
        <p:sp>
          <p:nvSpPr>
            <p:cNvPr id="242721" name="Text Box 33"/>
            <p:cNvSpPr txBox="1">
              <a:spLocks noChangeArrowheads="1"/>
            </p:cNvSpPr>
            <p:nvPr/>
          </p:nvSpPr>
          <p:spPr bwMode="auto">
            <a:xfrm>
              <a:off x="3061" y="2115"/>
              <a:ext cx="363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altLang="ja-JP" sz="1600"/>
                <a:t>Data</a:t>
              </a:r>
            </a:p>
          </p:txBody>
        </p:sp>
        <p:sp>
          <p:nvSpPr>
            <p:cNvPr id="242722" name="Text Box 34"/>
            <p:cNvSpPr txBox="1">
              <a:spLocks noChangeArrowheads="1"/>
            </p:cNvSpPr>
            <p:nvPr/>
          </p:nvSpPr>
          <p:spPr bwMode="auto">
            <a:xfrm>
              <a:off x="3061" y="2704"/>
              <a:ext cx="45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altLang="ja-JP" sz="1600"/>
                <a:t>Clock</a:t>
              </a:r>
            </a:p>
          </p:txBody>
        </p:sp>
      </p:grpSp>
      <p:sp>
        <p:nvSpPr>
          <p:cNvPr id="242723" name="Text Box 35"/>
          <p:cNvSpPr txBox="1">
            <a:spLocks noChangeArrowheads="1"/>
          </p:cNvSpPr>
          <p:nvPr/>
        </p:nvSpPr>
        <p:spPr bwMode="auto">
          <a:xfrm>
            <a:off x="0" y="5486400"/>
            <a:ext cx="87630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800"/>
              <a:t>A PRBS (Pseudo Random Binary Sequence) is used in the DigRF payload. DigRF packets sent are compared with the contents of loopback packets when they return.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Agilent and </a:t>
            </a:r>
            <a:r>
              <a:rPr lang="en-US" dirty="0" err="1" smtClean="0"/>
              <a:t>DigRF</a:t>
            </a:r>
            <a:r>
              <a:rPr lang="en-US" dirty="0" smtClean="0"/>
              <a:t> Technology</a:t>
            </a:r>
          </a:p>
          <a:p>
            <a:r>
              <a:rPr lang="en-US" dirty="0" smtClean="0"/>
              <a:t>Testing </a:t>
            </a:r>
            <a:r>
              <a:rPr lang="en-US" dirty="0" err="1" smtClean="0"/>
              <a:t>DigRF</a:t>
            </a:r>
            <a:endParaRPr lang="en-US" dirty="0" smtClean="0"/>
          </a:p>
          <a:p>
            <a:pPr lvl="1"/>
            <a:r>
              <a:rPr lang="en-US" dirty="0" smtClean="0"/>
              <a:t>Digital PHY Testing</a:t>
            </a:r>
          </a:p>
          <a:p>
            <a:pPr lvl="1"/>
            <a:r>
              <a:rPr lang="en-US" dirty="0" smtClean="0"/>
              <a:t>Digital Protocol Testing</a:t>
            </a:r>
          </a:p>
          <a:p>
            <a:pPr lvl="1"/>
            <a:r>
              <a:rPr lang="en-US" dirty="0" smtClean="0"/>
              <a:t>Wireless Domain Testing</a:t>
            </a:r>
          </a:p>
          <a:p>
            <a:r>
              <a:rPr lang="en-US" dirty="0" smtClean="0"/>
              <a:t>Recommended Configurations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Agilent </a:t>
            </a:r>
            <a:r>
              <a:rPr lang="en-US" dirty="0" err="1" smtClean="0"/>
              <a:t>DigRF</a:t>
            </a:r>
            <a:r>
              <a:rPr lang="en-US" dirty="0" smtClean="0"/>
              <a:t> Solution Portfolio</a:t>
            </a:r>
            <a:endParaRPr lang="en-US" dirty="0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20143" y="1359408"/>
            <a:ext cx="7657057" cy="2304288"/>
          </a:xfrm>
          <a:prstGeom prst="rect">
            <a:avLst/>
          </a:prstGeom>
          <a:solidFill>
            <a:srgbClr val="FFFFCC"/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20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81000" y="3663696"/>
            <a:ext cx="7696200" cy="2354961"/>
          </a:xfrm>
          <a:prstGeom prst="rect">
            <a:avLst/>
          </a:prstGeom>
          <a:solidFill>
            <a:srgbClr val="CCFFFF">
              <a:alpha val="56862"/>
            </a:srgbClr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152" y="5055368"/>
            <a:ext cx="777448" cy="70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011863" y="5775325"/>
            <a:ext cx="1684337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Wide Band Oscilloscope</a:t>
            </a:r>
            <a:endParaRPr lang="en-US" sz="1050" noProof="1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949810" y="5775325"/>
            <a:ext cx="412750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/>
              <a:t>BERT</a:t>
            </a:r>
            <a:endParaRPr lang="en-US" sz="1050" noProof="1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>
            <a:off x="575362" y="4879848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>
            <a:off x="575362" y="3663696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575362" y="2447544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52811" y="1359408"/>
            <a:ext cx="3045007" cy="4736592"/>
            <a:chOff x="720" y="432"/>
            <a:chExt cx="2544" cy="3552"/>
          </a:xfrm>
        </p:grpSpPr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720" y="2112"/>
              <a:ext cx="2496" cy="960"/>
            </a:xfrm>
            <a:prstGeom prst="ellipse">
              <a:avLst/>
            </a:prstGeom>
            <a:gradFill rotWithShape="1">
              <a:gsLst>
                <a:gs pos="0">
                  <a:srgbClr val="009900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 err="1" smtClean="0"/>
                <a:t>DigRF</a:t>
              </a:r>
              <a:endParaRPr lang="en-US" sz="1200" b="1" dirty="0"/>
            </a:p>
            <a:p>
              <a:pPr algn="ctr"/>
              <a:r>
                <a:rPr lang="en-US" sz="1200" b="1" dirty="0"/>
                <a:t>Digital Protocol Layer </a:t>
              </a:r>
              <a:br>
                <a:rPr lang="en-US" sz="1200" b="1" dirty="0"/>
              </a:br>
              <a:r>
                <a:rPr lang="en-US" sz="1200" b="1" dirty="0"/>
                <a:t>Debug / Validation</a:t>
              </a:r>
              <a:endParaRPr lang="en-US" sz="1200" b="1" noProof="1"/>
            </a:p>
          </p:txBody>
        </p:sp>
        <p:sp>
          <p:nvSpPr>
            <p:cNvPr id="48" name="Oval 18"/>
            <p:cNvSpPr>
              <a:spLocks noChangeArrowheads="1"/>
            </p:cNvSpPr>
            <p:nvPr/>
          </p:nvSpPr>
          <p:spPr bwMode="auto">
            <a:xfrm>
              <a:off x="720" y="3024"/>
              <a:ext cx="2544" cy="960"/>
            </a:xfrm>
            <a:prstGeom prst="ellipse">
              <a:avLst/>
            </a:prstGeom>
            <a:gradFill rotWithShape="1">
              <a:gsLst>
                <a:gs pos="0">
                  <a:srgbClr val="009900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 err="1" smtClean="0"/>
                <a:t>DigRF</a:t>
              </a:r>
              <a:endParaRPr lang="en-US" sz="1200" b="1" dirty="0"/>
            </a:p>
            <a:p>
              <a:pPr algn="ctr"/>
              <a:r>
                <a:rPr lang="en-US" sz="1200" b="1" dirty="0"/>
                <a:t>Digital Physical Layer</a:t>
              </a:r>
              <a:br>
                <a:rPr lang="en-US" sz="1200" b="1" dirty="0"/>
              </a:br>
              <a:r>
                <a:rPr lang="en-US" sz="1200" b="1" dirty="0"/>
                <a:t>Debug / Validation</a:t>
              </a:r>
              <a:endParaRPr lang="en-US" sz="1200" b="1" noProof="1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720" y="432"/>
              <a:ext cx="2544" cy="9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Wireless Protocol</a:t>
              </a:r>
              <a:br>
                <a:rPr lang="en-US" sz="1200" b="1"/>
              </a:br>
              <a:r>
                <a:rPr lang="en-US" sz="1200" b="1"/>
                <a:t>Layer Validation</a:t>
              </a:r>
              <a:endParaRPr lang="en-US" sz="1200" b="1" noProof="1"/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720" y="1200"/>
              <a:ext cx="2544" cy="1008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Wireless Physical </a:t>
              </a:r>
              <a:br>
                <a:rPr lang="en-US" sz="1200" b="1"/>
              </a:br>
              <a:r>
                <a:rPr lang="en-US" sz="1200" b="1"/>
                <a:t>Layer Validation</a:t>
              </a:r>
              <a:endParaRPr lang="en-US" sz="1200" b="1" noProof="1"/>
            </a:p>
          </p:txBody>
        </p:sp>
      </p:grpSp>
      <p:sp>
        <p:nvSpPr>
          <p:cNvPr id="40" name="AutoShape 22"/>
          <p:cNvSpPr>
            <a:spLocks noChangeArrowheads="1"/>
          </p:cNvSpPr>
          <p:nvPr/>
        </p:nvSpPr>
        <p:spPr bwMode="auto">
          <a:xfrm rot="16200000">
            <a:off x="-413644" y="4459899"/>
            <a:ext cx="2496312" cy="647874"/>
          </a:xfrm>
          <a:custGeom>
            <a:avLst/>
            <a:gdLst>
              <a:gd name="T0" fmla="*/ 2360242 w 21600"/>
              <a:gd name="T1" fmla="*/ 0 h 21600"/>
              <a:gd name="T2" fmla="*/ 0 w 21600"/>
              <a:gd name="T3" fmla="*/ 381000 h 21600"/>
              <a:gd name="T4" fmla="*/ 2360242 w 21600"/>
              <a:gd name="T5" fmla="*/ 762000 h 21600"/>
              <a:gd name="T6" fmla="*/ 29718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70 h 21600"/>
              <a:gd name="T14" fmla="*/ 18748 w 21600"/>
              <a:gd name="T15" fmla="*/ 177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155" y="0"/>
                </a:moveTo>
                <a:lnTo>
                  <a:pt x="17155" y="3870"/>
                </a:lnTo>
                <a:lnTo>
                  <a:pt x="3375" y="3870"/>
                </a:lnTo>
                <a:lnTo>
                  <a:pt x="3375" y="17730"/>
                </a:lnTo>
                <a:lnTo>
                  <a:pt x="17155" y="17730"/>
                </a:lnTo>
                <a:lnTo>
                  <a:pt x="1715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870"/>
                </a:moveTo>
                <a:lnTo>
                  <a:pt x="1350" y="17730"/>
                </a:lnTo>
                <a:lnTo>
                  <a:pt x="2700" y="17730"/>
                </a:lnTo>
                <a:lnTo>
                  <a:pt x="2700" y="3870"/>
                </a:lnTo>
                <a:close/>
              </a:path>
              <a:path w="21600" h="21600">
                <a:moveTo>
                  <a:pt x="0" y="3870"/>
                </a:moveTo>
                <a:lnTo>
                  <a:pt x="0" y="17730"/>
                </a:lnTo>
                <a:lnTo>
                  <a:pt x="675" y="17730"/>
                </a:lnTo>
                <a:lnTo>
                  <a:pt x="675" y="38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tabLst>
                <a:tab pos="854075" algn="l"/>
              </a:tabLst>
            </a:pPr>
            <a:r>
              <a:rPr lang="en-US" sz="1600">
                <a:solidFill>
                  <a:schemeClr val="tx2"/>
                </a:solidFill>
              </a:rPr>
              <a:t>Digital Domain</a:t>
            </a:r>
            <a:endParaRPr lang="en-US" sz="1600" noProof="1">
              <a:solidFill>
                <a:schemeClr val="tx2"/>
              </a:solidFill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 rot="16200000">
            <a:off x="-349247" y="2155221"/>
            <a:ext cx="2432304" cy="712661"/>
          </a:xfrm>
          <a:custGeom>
            <a:avLst/>
            <a:gdLst>
              <a:gd name="T0" fmla="*/ 2299723 w 21600"/>
              <a:gd name="T1" fmla="*/ 0 h 21600"/>
              <a:gd name="T2" fmla="*/ 0 w 21600"/>
              <a:gd name="T3" fmla="*/ 419100 h 21600"/>
              <a:gd name="T4" fmla="*/ 2299723 w 21600"/>
              <a:gd name="T5" fmla="*/ 838200 h 21600"/>
              <a:gd name="T6" fmla="*/ 28956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70 h 21600"/>
              <a:gd name="T14" fmla="*/ 18748 w 21600"/>
              <a:gd name="T15" fmla="*/ 177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155" y="0"/>
                </a:moveTo>
                <a:lnTo>
                  <a:pt x="17155" y="3870"/>
                </a:lnTo>
                <a:lnTo>
                  <a:pt x="3375" y="3870"/>
                </a:lnTo>
                <a:lnTo>
                  <a:pt x="3375" y="17730"/>
                </a:lnTo>
                <a:lnTo>
                  <a:pt x="17155" y="17730"/>
                </a:lnTo>
                <a:lnTo>
                  <a:pt x="1715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870"/>
                </a:moveTo>
                <a:lnTo>
                  <a:pt x="1350" y="17730"/>
                </a:lnTo>
                <a:lnTo>
                  <a:pt x="2700" y="17730"/>
                </a:lnTo>
                <a:lnTo>
                  <a:pt x="2700" y="3870"/>
                </a:lnTo>
                <a:close/>
              </a:path>
              <a:path w="21600" h="21600">
                <a:moveTo>
                  <a:pt x="0" y="3870"/>
                </a:moveTo>
                <a:lnTo>
                  <a:pt x="0" y="17730"/>
                </a:lnTo>
                <a:lnTo>
                  <a:pt x="675" y="17730"/>
                </a:lnTo>
                <a:lnTo>
                  <a:pt x="675" y="38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tabLst>
                <a:tab pos="854075" algn="l"/>
              </a:tabLst>
            </a:pPr>
            <a:r>
              <a:rPr lang="en-US" sz="1600">
                <a:solidFill>
                  <a:schemeClr val="tx2"/>
                </a:solidFill>
              </a:rPr>
              <a:t>   Wireless Domain</a:t>
            </a:r>
            <a:endParaRPr lang="en-US" sz="1600" noProof="1">
              <a:solidFill>
                <a:schemeClr val="tx2"/>
              </a:solidFill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6646977" y="4648200"/>
            <a:ext cx="973023" cy="161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Dig RF </a:t>
            </a:r>
            <a:r>
              <a:rPr lang="en-US" sz="1050" dirty="0" smtClean="0"/>
              <a:t>v4 tester</a:t>
            </a:r>
            <a:endParaRPr lang="en-US" sz="1050" noProof="1"/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6523038" y="2881313"/>
            <a:ext cx="950912" cy="19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Signal Source</a:t>
            </a:r>
            <a:endParaRPr lang="en-US" sz="1050" noProof="1"/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508750" y="2538413"/>
            <a:ext cx="1060450" cy="19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Signal Analyzer</a:t>
            </a:r>
            <a:endParaRPr lang="en-US" sz="1050" noProof="1"/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6523038" y="3244850"/>
            <a:ext cx="1254125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Cross Domain test</a:t>
            </a:r>
            <a:endParaRPr lang="en-US" sz="1050" noProof="1"/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6038850" y="1738313"/>
            <a:ext cx="1689100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Wireless Communication</a:t>
            </a:r>
            <a:br>
              <a:rPr lang="en-US" sz="1050" dirty="0"/>
            </a:br>
            <a:r>
              <a:rPr lang="en-US" sz="1050" dirty="0"/>
              <a:t>Test Set</a:t>
            </a:r>
            <a:endParaRPr lang="en-US" sz="1050" noProof="1"/>
          </a:p>
        </p:txBody>
      </p:sp>
      <p:pic>
        <p:nvPicPr>
          <p:cNvPr id="27" name="Picture 3" descr="N:\_Digital Wireless\04 DW Product marketing\N5342A-43A DigRF V4\Photos\jpg\Agilent_137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25" y="2559050"/>
            <a:ext cx="174783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N:\_Digital Wireless\04 DW Product marketing\N5342A-43A DigRF V4\Photos\jpg\Agilent_137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733800"/>
            <a:ext cx="15271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cp.home.agilent.com/upload/cmc_upload/E6620A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47813"/>
            <a:ext cx="11112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nfiniium DSA90254A high performance oscilloscop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502"/>
          <a:stretch>
            <a:fillRect/>
          </a:stretch>
        </p:blipFill>
        <p:spPr bwMode="auto">
          <a:xfrm>
            <a:off x="6348413" y="5030788"/>
            <a:ext cx="10874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810000"/>
            <a:ext cx="985345" cy="7217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4343400" y="4572000"/>
            <a:ext cx="1543692" cy="161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 smtClean="0"/>
              <a:t>LA based </a:t>
            </a:r>
            <a:r>
              <a:rPr lang="en-US" sz="1050" dirty="0" err="1" smtClean="0"/>
              <a:t>DigRF</a:t>
            </a:r>
            <a:r>
              <a:rPr lang="en-US" sz="1050" dirty="0" smtClean="0"/>
              <a:t> v3 tester</a:t>
            </a:r>
            <a:endParaRPr lang="en-US" sz="1050" noProof="1"/>
          </a:p>
        </p:txBody>
      </p:sp>
      <p:sp>
        <p:nvSpPr>
          <p:cNvPr id="39" name="Rectangle 38"/>
          <p:cNvSpPr/>
          <p:nvPr/>
        </p:nvSpPr>
        <p:spPr>
          <a:xfrm>
            <a:off x="152400" y="3657600"/>
            <a:ext cx="79248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MS PGothic" pitchFamily="50" charset="-128"/>
              </a:rPr>
              <a:t>Why is </a:t>
            </a:r>
            <a:r>
              <a:rPr lang="en-US" altLang="ja-JP" dirty="0" err="1" smtClean="0">
                <a:ea typeface="MS PGothic" pitchFamily="50" charset="-128"/>
              </a:rPr>
              <a:t>DigRF</a:t>
            </a:r>
            <a:r>
              <a:rPr lang="en-US" altLang="ja-JP" dirty="0" smtClean="0">
                <a:ea typeface="MS PGothic" pitchFamily="50" charset="-128"/>
              </a:rPr>
              <a:t> Protocol Analysis Required</a:t>
            </a:r>
            <a:endParaRPr lang="en-US" altLang="ja-JP" dirty="0">
              <a:ea typeface="MS PGothic" pitchFamily="50" charset="-128"/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Tx/>
              <a:buChar char="•"/>
            </a:pPr>
            <a:endParaRPr lang="ja-JP" altLang="en-US">
              <a:ea typeface="MS PGothic" pitchFamily="50" charset="-128"/>
            </a:endParaRPr>
          </a:p>
          <a:p>
            <a:pPr>
              <a:buClr>
                <a:srgbClr val="000000"/>
              </a:buClr>
            </a:pPr>
            <a:r>
              <a:rPr lang="en-US" altLang="ja-JP" dirty="0">
                <a:ea typeface="MS PGothic" pitchFamily="50" charset="-128"/>
              </a:rPr>
              <a:t>Analyzing Problems When Connecting RFIC and BBIC</a:t>
            </a:r>
          </a:p>
          <a:p>
            <a:pPr lvl="2">
              <a:buClr>
                <a:srgbClr val="000000"/>
              </a:buClr>
            </a:pPr>
            <a:r>
              <a:rPr lang="en-US" altLang="ja-JP" sz="1800" dirty="0">
                <a:ea typeface="MS PGothic" pitchFamily="50" charset="-128"/>
              </a:rPr>
              <a:t>Is RFIC starting in the proper sequence?</a:t>
            </a:r>
          </a:p>
          <a:p>
            <a:pPr lvl="2">
              <a:buClr>
                <a:srgbClr val="000000"/>
              </a:buClr>
            </a:pPr>
            <a:r>
              <a:rPr lang="en-US" altLang="ja-JP" sz="1800" dirty="0">
                <a:ea typeface="MS PGothic" pitchFamily="50" charset="-128"/>
              </a:rPr>
              <a:t>Is an error being returned from the source?</a:t>
            </a:r>
          </a:p>
          <a:p>
            <a:pPr lvl="2">
              <a:buClr>
                <a:srgbClr val="000000"/>
              </a:buClr>
            </a:pPr>
            <a:r>
              <a:rPr lang="en-US" altLang="ja-JP" sz="1800" dirty="0">
                <a:ea typeface="MS PGothic" pitchFamily="50" charset="-128"/>
              </a:rPr>
              <a:t>Are packets being sent in the bit pattern found in the RFIC requirements specification?</a:t>
            </a:r>
          </a:p>
          <a:p>
            <a:pPr lvl="2">
              <a:buClr>
                <a:srgbClr val="000000"/>
              </a:buClr>
            </a:pPr>
            <a:r>
              <a:rPr lang="en-US" altLang="ja-JP" sz="1800" dirty="0">
                <a:ea typeface="MS PGothic" pitchFamily="50" charset="-128"/>
              </a:rPr>
              <a:t>What happens if </a:t>
            </a:r>
            <a:r>
              <a:rPr lang="en-US" altLang="ja-JP" sz="1800" dirty="0" smtClean="0">
                <a:ea typeface="MS PGothic" pitchFamily="50" charset="-128"/>
              </a:rPr>
              <a:t>a out -of specification </a:t>
            </a:r>
            <a:r>
              <a:rPr lang="en-US" altLang="ja-JP" sz="1800" dirty="0">
                <a:ea typeface="MS PGothic" pitchFamily="50" charset="-128"/>
              </a:rPr>
              <a:t>control packet is sent?</a:t>
            </a:r>
          </a:p>
          <a:p>
            <a:pPr lvl="2">
              <a:buClr>
                <a:srgbClr val="000000"/>
              </a:buClr>
            </a:pPr>
            <a:endParaRPr lang="en-US" altLang="ja-JP" sz="1800" dirty="0">
              <a:ea typeface="MS PGothic" pitchFamily="50" charset="-128"/>
            </a:endParaRP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304800" y="4953000"/>
            <a:ext cx="8534400" cy="109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400"/>
              <a:t>It is difficult to completely analyze a packet's bit string by tracing it with an oscilloscope.</a:t>
            </a:r>
            <a:r>
              <a:rPr lang="ja-JP" altLang="en-US" sz="2400"/>
              <a:t>　</a:t>
            </a:r>
            <a:r>
              <a:rPr lang="en-US" altLang="ja-JP" sz="2400"/>
              <a:t>DigRF protocol analyzation is highly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ea typeface="MS PGothic" pitchFamily="50" charset="-128"/>
              </a:rPr>
              <a:t>DigRF</a:t>
            </a:r>
            <a:r>
              <a:rPr lang="en-US" altLang="ja-JP" dirty="0">
                <a:ea typeface="MS PGothic" pitchFamily="50" charset="-128"/>
              </a:rPr>
              <a:t> </a:t>
            </a:r>
            <a:r>
              <a:rPr lang="en-US" altLang="ja-JP" dirty="0" smtClean="0">
                <a:ea typeface="MS PGothic" pitchFamily="50" charset="-128"/>
              </a:rPr>
              <a:t>V3 - </a:t>
            </a:r>
            <a:r>
              <a:rPr lang="en-US" altLang="ja-JP" dirty="0">
                <a:ea typeface="MS PGothic" pitchFamily="50" charset="-128"/>
              </a:rPr>
              <a:t>Digital </a:t>
            </a:r>
            <a:r>
              <a:rPr lang="en-US" altLang="ja-JP" dirty="0" smtClean="0">
                <a:ea typeface="MS PGothic" pitchFamily="50" charset="-128"/>
              </a:rPr>
              <a:t>Protocol Analysis</a:t>
            </a:r>
            <a:endParaRPr lang="en-US" altLang="ja-JP" dirty="0">
              <a:ea typeface="MS PGothic" pitchFamily="50" charset="-128"/>
            </a:endParaRPr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810000"/>
            <a:ext cx="1828800" cy="1341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87397" name="Picture 5" descr="N4850A_FRONT CABLE"/>
          <p:cNvPicPr>
            <a:picLocks noChangeAspect="1" noChangeArrowheads="1"/>
          </p:cNvPicPr>
          <p:nvPr/>
        </p:nvPicPr>
        <p:blipFill>
          <a:blip r:embed="rId4" cstate="print"/>
          <a:srcRect l="9264" t="6007" r="18527" b="42053"/>
          <a:stretch>
            <a:fillRect/>
          </a:stretch>
        </p:blipFill>
        <p:spPr bwMode="auto">
          <a:xfrm>
            <a:off x="2286000" y="2514600"/>
            <a:ext cx="13239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8" name="Picture 6" descr="N4860A_front"/>
          <p:cNvPicPr>
            <a:picLocks noChangeAspect="1" noChangeArrowheads="1"/>
          </p:cNvPicPr>
          <p:nvPr/>
        </p:nvPicPr>
        <p:blipFill>
          <a:blip r:embed="rId5" cstate="print"/>
          <a:srcRect l="3937" t="27673" r="3937" b="16605"/>
          <a:stretch>
            <a:fillRect/>
          </a:stretch>
        </p:blipFill>
        <p:spPr bwMode="auto">
          <a:xfrm>
            <a:off x="4267200" y="2514600"/>
            <a:ext cx="1447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1371600" y="838200"/>
            <a:ext cx="1849438" cy="1084263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0"/>
              </a:spcBef>
              <a:spcAft>
                <a:spcPct val="50000"/>
              </a:spcAft>
            </a:pPr>
            <a:r>
              <a:rPr lang="en-US" altLang="ja-JP" sz="2800" b="1"/>
              <a:t>RF IC</a:t>
            </a: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4724400" y="838200"/>
            <a:ext cx="1849438" cy="1084263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eaLnBrk="0" hangingPunct="0">
              <a:spcBef>
                <a:spcPct val="0"/>
              </a:spcBef>
              <a:spcAft>
                <a:spcPct val="50000"/>
              </a:spcAft>
            </a:pPr>
            <a:r>
              <a:rPr lang="en-US" altLang="ja-JP" sz="2800" b="1"/>
              <a:t>BB IC</a:t>
            </a:r>
          </a:p>
        </p:txBody>
      </p:sp>
      <p:cxnSp>
        <p:nvCxnSpPr>
          <p:cNvPr id="187401" name="AutoShape 9"/>
          <p:cNvCxnSpPr>
            <a:cxnSpLocks noChangeShapeType="1"/>
            <a:stCxn id="187399" idx="3"/>
            <a:endCxn id="187400" idx="1"/>
          </p:cNvCxnSpPr>
          <p:nvPr/>
        </p:nvCxnSpPr>
        <p:spPr bwMode="auto">
          <a:xfrm>
            <a:off x="3221038" y="1381125"/>
            <a:ext cx="1503362" cy="0"/>
          </a:xfrm>
          <a:prstGeom prst="straightConnector1">
            <a:avLst/>
          </a:prstGeom>
          <a:noFill/>
          <a:ln w="635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7402" name="AutoShape 10"/>
          <p:cNvCxnSpPr>
            <a:cxnSpLocks noChangeShapeType="1"/>
            <a:endCxn id="0" idx="0"/>
          </p:cNvCxnSpPr>
          <p:nvPr/>
        </p:nvCxnSpPr>
        <p:spPr bwMode="auto">
          <a:xfrm>
            <a:off x="4191000" y="1600200"/>
            <a:ext cx="800100" cy="9144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</p:spPr>
      </p:cxnSp>
      <p:cxnSp>
        <p:nvCxnSpPr>
          <p:cNvPr id="187403" name="AutoShape 11"/>
          <p:cNvCxnSpPr>
            <a:cxnSpLocks noChangeShapeType="1"/>
            <a:endCxn id="0" idx="0"/>
          </p:cNvCxnSpPr>
          <p:nvPr/>
        </p:nvCxnSpPr>
        <p:spPr bwMode="auto">
          <a:xfrm flipH="1">
            <a:off x="2947988" y="1600200"/>
            <a:ext cx="928687" cy="9144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5791200" y="2667000"/>
            <a:ext cx="2209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0"/>
              </a:spcBef>
              <a:spcAft>
                <a:spcPct val="50000"/>
              </a:spcAft>
            </a:pPr>
            <a:r>
              <a:rPr lang="en-US" altLang="ja-JP" sz="1600" b="1"/>
              <a:t>DigRF Signal Generation</a:t>
            </a:r>
          </a:p>
        </p:txBody>
      </p:sp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228600" y="2743200"/>
            <a:ext cx="1982788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0"/>
              </a:spcBef>
              <a:spcAft>
                <a:spcPct val="50000"/>
              </a:spcAft>
            </a:pPr>
            <a:r>
              <a:rPr lang="en-US" altLang="ja-JP" sz="1600" b="1" dirty="0" err="1"/>
              <a:t>DigRF</a:t>
            </a:r>
            <a:r>
              <a:rPr lang="en-US" altLang="ja-JP" sz="1600" b="1" dirty="0"/>
              <a:t> Signal Analysis</a:t>
            </a:r>
          </a:p>
        </p:txBody>
      </p:sp>
      <p:cxnSp>
        <p:nvCxnSpPr>
          <p:cNvPr id="187409" name="AutoShape 17"/>
          <p:cNvCxnSpPr>
            <a:cxnSpLocks noChangeShapeType="1"/>
          </p:cNvCxnSpPr>
          <p:nvPr/>
        </p:nvCxnSpPr>
        <p:spPr bwMode="auto">
          <a:xfrm>
            <a:off x="3276600" y="3352800"/>
            <a:ext cx="457200" cy="5334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87410" name="AutoShape 18"/>
          <p:cNvCxnSpPr>
            <a:cxnSpLocks noChangeShapeType="1"/>
          </p:cNvCxnSpPr>
          <p:nvPr/>
        </p:nvCxnSpPr>
        <p:spPr bwMode="auto">
          <a:xfrm flipH="1">
            <a:off x="4419600" y="3200400"/>
            <a:ext cx="525463" cy="685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</p:spPr>
      </p:cxnSp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5029200" y="3124200"/>
            <a:ext cx="35052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ja-JP" sz="1600"/>
              <a:t>N4860A </a:t>
            </a:r>
          </a:p>
          <a:p>
            <a:pPr algn="l">
              <a:spcBef>
                <a:spcPct val="0"/>
              </a:spcBef>
            </a:pPr>
            <a:r>
              <a:rPr kumimoji="1" lang="en-US" altLang="ja-JP" sz="1600"/>
              <a:t>DigRF v3 Stimulus Probe</a:t>
            </a:r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498475" y="5486400"/>
            <a:ext cx="79597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000" dirty="0"/>
              <a:t>The N4850A/N4860A probes are used by connecting them to a logic analyzer for the 3G </a:t>
            </a:r>
            <a:r>
              <a:rPr lang="en-US" altLang="ja-JP" sz="2000" dirty="0" err="1"/>
              <a:t>DigRF's</a:t>
            </a:r>
            <a:r>
              <a:rPr lang="en-US" altLang="ja-JP" sz="2000" dirty="0"/>
              <a:t> high speed serial packet input/output</a:t>
            </a:r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3429000" y="990600"/>
            <a:ext cx="1230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000" b="1"/>
              <a:t>Packet data </a:t>
            </a:r>
            <a:br>
              <a:rPr lang="en-US" altLang="ja-JP" sz="1000" b="1"/>
            </a:br>
            <a:r>
              <a:rPr lang="en-US" altLang="ja-JP" sz="1000" b="1"/>
              <a:t>transfer at 312 Mbps</a:t>
            </a:r>
          </a:p>
          <a:p>
            <a:pPr algn="l">
              <a:spcBef>
                <a:spcPct val="0"/>
              </a:spcBef>
            </a:pPr>
            <a:endParaRPr lang="en-US" altLang="ja-JP" sz="1000" b="1"/>
          </a:p>
        </p:txBody>
      </p:sp>
      <p:sp>
        <p:nvSpPr>
          <p:cNvPr id="187414" name="Rectangle 22"/>
          <p:cNvSpPr>
            <a:spLocks noChangeArrowheads="1"/>
          </p:cNvSpPr>
          <p:nvPr/>
        </p:nvSpPr>
        <p:spPr bwMode="auto">
          <a:xfrm>
            <a:off x="533400" y="3244850"/>
            <a:ext cx="26670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ja-JP" altLang="en-US" sz="1600"/>
              <a:t>　　　　　　　　　　　　　</a:t>
            </a:r>
            <a:r>
              <a:rPr kumimoji="1" lang="en-US" altLang="ja-JP" sz="1600"/>
              <a:t>N4850A </a:t>
            </a:r>
          </a:p>
          <a:p>
            <a:pPr algn="l">
              <a:spcBef>
                <a:spcPct val="0"/>
              </a:spcBef>
            </a:pPr>
            <a:r>
              <a:rPr kumimoji="1" lang="en-US" altLang="ja-JP" sz="1600"/>
              <a:t>DigRF v3 Acquisition Probe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DigRF</a:t>
            </a:r>
            <a:r>
              <a:rPr lang="en-US" dirty="0" smtClean="0"/>
              <a:t> V4 – Digital Protocol Analysis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 flipH="1">
            <a:off x="4419600" y="3157538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rot="10800000" flipH="1">
            <a:off x="4445000" y="2830513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H="1">
            <a:off x="6110288" y="3157538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 rot="10800000" flipH="1">
            <a:off x="6134100" y="2830513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457325" y="5205413"/>
            <a:ext cx="1714500" cy="796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200" b="1">
                <a:latin typeface="Times New Roman" pitchFamily="18" charset="0"/>
                <a:ea typeface="ＭＳ 明朝" charset="-128"/>
              </a:rPr>
              <a:t>2 (4) channel input </a:t>
            </a:r>
          </a:p>
          <a:p>
            <a:r>
              <a:rPr lang="en-US" altLang="ja-JP" sz="1200" b="1">
                <a:latin typeface="Times New Roman" pitchFamily="18" charset="0"/>
                <a:ea typeface="ＭＳ 明朝" charset="-128"/>
              </a:rPr>
              <a:t>via flying leads or soft touch probe</a:t>
            </a:r>
          </a:p>
          <a:p>
            <a:r>
              <a:rPr lang="en-US" altLang="ja-JP" sz="1200" b="1">
                <a:latin typeface="Times New Roman" pitchFamily="18" charset="0"/>
                <a:ea typeface="ＭＳ 明朝" charset="-128"/>
              </a:rPr>
              <a:t>DigRF v4 up/down link</a:t>
            </a:r>
            <a:endParaRPr lang="en-US" sz="2400"/>
          </a:p>
        </p:txBody>
      </p:sp>
      <p:sp>
        <p:nvSpPr>
          <p:cNvPr id="80904" name="AutoShape 8"/>
          <p:cNvSpPr>
            <a:spLocks noChangeAspect="1" noChangeArrowheads="1" noTextEdit="1"/>
          </p:cNvSpPr>
          <p:nvPr/>
        </p:nvSpPr>
        <p:spPr bwMode="auto">
          <a:xfrm>
            <a:off x="1562100" y="2773363"/>
            <a:ext cx="27622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3454400" y="3910013"/>
            <a:ext cx="1219200" cy="50958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spcAft>
                <a:spcPct val="50000"/>
              </a:spcAft>
            </a:pPr>
            <a:r>
              <a:rPr lang="en-US" altLang="ja-JP" sz="1600" b="1">
                <a:ea typeface="ＭＳ Ｐゴシック" charset="-128"/>
              </a:rPr>
              <a:t>RF IC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3454400" y="5205413"/>
            <a:ext cx="1219200" cy="50958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spcAft>
                <a:spcPct val="50000"/>
              </a:spcAft>
            </a:pPr>
            <a:r>
              <a:rPr lang="en-US" altLang="ja-JP" sz="1600" b="1">
                <a:ea typeface="ＭＳ Ｐゴシック" charset="-128"/>
              </a:rPr>
              <a:t>BB IC</a:t>
            </a: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4064000" y="44196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090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2819400"/>
            <a:ext cx="31813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7013" y="914400"/>
            <a:ext cx="5945187" cy="1552575"/>
          </a:xfrm>
        </p:spPr>
        <p:txBody>
          <a:bodyPr/>
          <a:lstStyle/>
          <a:p>
            <a:pPr lvl="1"/>
            <a:r>
              <a:rPr lang="en-US" sz="1800" smtClean="0"/>
              <a:t>Can be used alone for DigRF Traffic capture</a:t>
            </a:r>
          </a:p>
          <a:p>
            <a:pPr lvl="1"/>
            <a:r>
              <a:rPr lang="en-US" sz="1800" smtClean="0"/>
              <a:t>Logic Analyzer Software environment for Digital Debug</a:t>
            </a:r>
          </a:p>
          <a:p>
            <a:pPr lvl="1"/>
            <a:r>
              <a:rPr lang="en-US" sz="1800" smtClean="0"/>
              <a:t>VSA environment for RF level Analysis</a:t>
            </a:r>
          </a:p>
          <a:p>
            <a:pPr lvl="1"/>
            <a:endParaRPr lang="en-US" sz="1800" smtClean="0"/>
          </a:p>
        </p:txBody>
      </p:sp>
      <p:pic>
        <p:nvPicPr>
          <p:cNvPr id="80910" name="Picture 14" descr="E2960B_14_2008Jan"/>
          <p:cNvPicPr>
            <a:picLocks noChangeAspect="1" noChangeArrowheads="1"/>
          </p:cNvPicPr>
          <p:nvPr/>
        </p:nvPicPr>
        <p:blipFill>
          <a:blip r:embed="rId4" cstate="print"/>
          <a:srcRect l="47556" t="60001" r="12889" b="6738"/>
          <a:stretch>
            <a:fillRect/>
          </a:stretch>
        </p:blipFill>
        <p:spPr bwMode="auto">
          <a:xfrm>
            <a:off x="6248400" y="4648200"/>
            <a:ext cx="2511425" cy="14620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0911" name="Picture 15" descr="BILD_06A_lowres"/>
          <p:cNvPicPr>
            <a:picLocks noChangeAspect="1" noChangeArrowheads="1"/>
          </p:cNvPicPr>
          <p:nvPr/>
        </p:nvPicPr>
        <p:blipFill>
          <a:blip r:embed="rId5" cstate="print"/>
          <a:srcRect l="34837" t="16840" r="23033" b="16063"/>
          <a:stretch>
            <a:fillRect/>
          </a:stretch>
        </p:blipFill>
        <p:spPr bwMode="auto">
          <a:xfrm>
            <a:off x="228600" y="3962400"/>
            <a:ext cx="1047750" cy="1119188"/>
          </a:xfrm>
          <a:prstGeom prst="rect">
            <a:avLst/>
          </a:prstGeom>
          <a:noFill/>
        </p:spPr>
      </p:pic>
      <p:sp>
        <p:nvSpPr>
          <p:cNvPr id="80912" name="Freeform 16"/>
          <p:cNvSpPr>
            <a:spLocks/>
          </p:cNvSpPr>
          <p:nvPr/>
        </p:nvSpPr>
        <p:spPr bwMode="auto">
          <a:xfrm>
            <a:off x="2387600" y="3305175"/>
            <a:ext cx="1676400" cy="152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0"/>
              </a:cxn>
              <a:cxn ang="0">
                <a:pos x="1056" y="960"/>
              </a:cxn>
            </a:cxnLst>
            <a:rect l="0" t="0" r="r" b="b"/>
            <a:pathLst>
              <a:path w="1056" h="960">
                <a:moveTo>
                  <a:pt x="0" y="0"/>
                </a:moveTo>
                <a:lnTo>
                  <a:pt x="0" y="960"/>
                </a:lnTo>
                <a:lnTo>
                  <a:pt x="1056" y="9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6705600" y="2057400"/>
            <a:ext cx="1295400" cy="19812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0000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200" b="1">
                <a:latin typeface="Times New Roman" pitchFamily="18" charset="0"/>
                <a:ea typeface="ＭＳ 明朝" charset="-128"/>
              </a:rPr>
              <a:t>VSA</a:t>
            </a:r>
          </a:p>
          <a:p>
            <a:endParaRPr lang="en-US" sz="2400"/>
          </a:p>
          <a:p>
            <a:endParaRPr lang="en-US" sz="2400" b="1">
              <a:solidFill>
                <a:schemeClr val="bg1"/>
              </a:solidFill>
            </a:endParaRPr>
          </a:p>
          <a:p>
            <a:r>
              <a:rPr lang="en-US" sz="1200" b="1">
                <a:solidFill>
                  <a:schemeClr val="bg1"/>
                </a:solidFill>
              </a:rPr>
              <a:t>Logic Analyzer SW</a:t>
            </a:r>
          </a:p>
        </p:txBody>
      </p:sp>
      <p:pic>
        <p:nvPicPr>
          <p:cNvPr id="80914" name="Picture 18" descr="PG_Macr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black">
          <a:xfrm>
            <a:off x="7023100" y="3478213"/>
            <a:ext cx="6762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15" name="Picture 19" descr="QuadNew"/>
          <p:cNvPicPr>
            <a:picLocks noChangeAspect="1" noChangeArrowheads="1"/>
          </p:cNvPicPr>
          <p:nvPr/>
        </p:nvPicPr>
        <p:blipFill>
          <a:blip r:embed="rId7" cstate="print">
            <a:lum bright="30000" contrast="10000"/>
          </a:blip>
          <a:srcRect/>
          <a:stretch>
            <a:fillRect/>
          </a:stretch>
        </p:blipFill>
        <p:spPr bwMode="auto">
          <a:xfrm>
            <a:off x="6891338" y="2462213"/>
            <a:ext cx="927100" cy="433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0916" name="laptop"/>
          <p:cNvSpPr>
            <a:spLocks noEditPoints="1" noChangeArrowheads="1"/>
          </p:cNvSpPr>
          <p:nvPr/>
        </p:nvSpPr>
        <p:spPr bwMode="auto">
          <a:xfrm>
            <a:off x="5013325" y="2608263"/>
            <a:ext cx="1006475" cy="74453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0917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5100" y="2735263"/>
            <a:ext cx="3873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Probing Solutions</a:t>
            </a:r>
            <a:br>
              <a:rPr lang="en-US" sz="3200" smtClean="0"/>
            </a:br>
            <a:r>
              <a:rPr lang="en-US" sz="2400" i="1" smtClean="0"/>
              <a:t>Insight with minimal intrusion</a:t>
            </a:r>
            <a:endParaRPr lang="en-US" sz="3200" smtClean="0"/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8600" y="6638925"/>
            <a:ext cx="614363" cy="152400"/>
          </a:xfrm>
          <a:prstGeom prst="rect">
            <a:avLst/>
          </a:prstGeom>
          <a:noFill/>
        </p:spPr>
        <p:txBody>
          <a:bodyPr/>
          <a:lstStyle/>
          <a:p>
            <a:fld id="{03147C5E-05AB-4650-AE26-624D393B8FAA}" type="slidenum">
              <a:rPr lang="en-US"/>
              <a:pPr/>
              <a:t>24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95250" y="2311400"/>
            <a:ext cx="5462588" cy="3621088"/>
          </a:xfrm>
          <a:prstGeom prst="rect">
            <a:avLst/>
          </a:prstGeom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663300"/>
                </a:solidFill>
                <a:latin typeface="+mn-lt"/>
              </a:rPr>
              <a:t>with its very low capacity loading, it enables insight without influencing the monitored signals</a:t>
            </a:r>
            <a:br>
              <a:rPr lang="en-US" sz="1600" kern="0" dirty="0">
                <a:solidFill>
                  <a:srgbClr val="663300"/>
                </a:solidFill>
                <a:latin typeface="+mn-lt"/>
              </a:rPr>
            </a:br>
            <a:endParaRPr lang="en-US" sz="1600" kern="0" dirty="0">
              <a:solidFill>
                <a:srgbClr val="6633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663300"/>
                </a:solidFill>
                <a:latin typeface="+mn-lt"/>
              </a:rPr>
              <a:t>Monitoring DigRF v4 in space constrained designs</a:t>
            </a:r>
            <a:br>
              <a:rPr lang="en-US" sz="1600" kern="0" dirty="0">
                <a:solidFill>
                  <a:srgbClr val="663300"/>
                </a:solidFill>
                <a:latin typeface="+mn-lt"/>
              </a:rPr>
            </a:br>
            <a:endParaRPr lang="en-US" sz="1600" kern="0" dirty="0">
              <a:solidFill>
                <a:srgbClr val="6633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663300"/>
                </a:solidFill>
                <a:latin typeface="+mn-lt"/>
              </a:rPr>
              <a:t>Exposes hard to reach signals and gives visibility to debug </a:t>
            </a:r>
            <a:br>
              <a:rPr lang="en-US" sz="1600" kern="0" dirty="0">
                <a:solidFill>
                  <a:srgbClr val="663300"/>
                </a:solidFill>
                <a:latin typeface="+mn-lt"/>
              </a:rPr>
            </a:br>
            <a:endParaRPr lang="en-US" sz="1600" kern="0" dirty="0">
              <a:solidFill>
                <a:srgbClr val="6633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663300"/>
                </a:solidFill>
                <a:latin typeface="+mn-lt"/>
              </a:rPr>
              <a:t>Allows access to DigRF v4 links at full bus transfer speeds </a:t>
            </a:r>
          </a:p>
        </p:txBody>
      </p:sp>
      <p:pic>
        <p:nvPicPr>
          <p:cNvPr id="43012" name="Picture 1" descr="N:\04 SPT Outbound\7 Marcom\New Analyzer-Flying Leads Photos\Gifs\FlyingLead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788" y="4422775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6" descr="BILD_06A_low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875" y="2779713"/>
            <a:ext cx="1360488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9"/>
          <p:cNvSpPr>
            <a:spLocks noChangeArrowheads="1"/>
          </p:cNvSpPr>
          <p:nvPr/>
        </p:nvSpPr>
        <p:spPr bwMode="auto">
          <a:xfrm>
            <a:off x="4913313" y="5640388"/>
            <a:ext cx="41862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lvl="1"/>
            <a:r>
              <a:rPr lang="en-US" sz="1400"/>
              <a:t>Probe amplifier outside the probe tip  ensuring minimum space and thermal constraints </a:t>
            </a:r>
          </a:p>
        </p:txBody>
      </p:sp>
      <p:pic>
        <p:nvPicPr>
          <p:cNvPr id="43015" name="Picture 2" descr="C:\A_jmd\Desktop\E2960B_10_2007Mar28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7388" y="441325"/>
            <a:ext cx="194151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Up Ribbon 11"/>
          <p:cNvSpPr/>
          <p:nvPr/>
        </p:nvSpPr>
        <p:spPr>
          <a:xfrm>
            <a:off x="5410200" y="2286000"/>
            <a:ext cx="2057400" cy="844550"/>
          </a:xfrm>
          <a:prstGeom prst="ribbon2">
            <a:avLst>
              <a:gd name="adj1" fmla="val 16667"/>
              <a:gd name="adj2" fmla="val 68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Unique to Agilent</a:t>
            </a:r>
          </a:p>
        </p:txBody>
      </p:sp>
      <p:sp>
        <p:nvSpPr>
          <p:cNvPr id="13" name="Up Ribbon 12"/>
          <p:cNvSpPr/>
          <p:nvPr/>
        </p:nvSpPr>
        <p:spPr>
          <a:xfrm>
            <a:off x="5410200" y="3432175"/>
            <a:ext cx="2057400" cy="846138"/>
          </a:xfrm>
          <a:prstGeom prst="ribbon2">
            <a:avLst>
              <a:gd name="adj1" fmla="val 16667"/>
              <a:gd name="adj2" fmla="val 68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Industry’s Best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Probing Solutions</a:t>
            </a:r>
            <a:br>
              <a:rPr lang="en-US" smtClean="0"/>
            </a:br>
            <a:r>
              <a:rPr lang="en-US" sz="1800" i="1" smtClean="0"/>
              <a:t>Common Tip Resistor Setup for both Oscilloscope &amp; DigRF Analyzer</a:t>
            </a:r>
            <a:endParaRPr lang="en-US" i="1" smtClean="0"/>
          </a:p>
        </p:txBody>
      </p:sp>
      <p:sp>
        <p:nvSpPr>
          <p:cNvPr id="4505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28600" y="6638925"/>
            <a:ext cx="614363" cy="152400"/>
          </a:xfrm>
          <a:prstGeom prst="rect">
            <a:avLst/>
          </a:prstGeom>
          <a:noFill/>
        </p:spPr>
        <p:txBody>
          <a:bodyPr/>
          <a:lstStyle/>
          <a:p>
            <a:fld id="{9F22DA15-E922-4F21-85F9-ED1183FCF56B}" type="slidenum">
              <a:rPr lang="en-US"/>
              <a:pPr/>
              <a:t>25</a:t>
            </a:fld>
            <a:endParaRPr lang="en-US"/>
          </a:p>
        </p:txBody>
      </p:sp>
      <p:pic>
        <p:nvPicPr>
          <p:cNvPr id="45059" name="Picture 2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288" y="2822575"/>
            <a:ext cx="46942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Infiniium DSA90254A high performance oscilloscop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502"/>
          <a:stretch>
            <a:fillRect/>
          </a:stretch>
        </p:blipFill>
        <p:spPr bwMode="auto">
          <a:xfrm>
            <a:off x="152400" y="1143000"/>
            <a:ext cx="246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-Up Arrow 5"/>
          <p:cNvSpPr/>
          <p:nvPr/>
        </p:nvSpPr>
        <p:spPr bwMode="auto">
          <a:xfrm rot="16200000">
            <a:off x="2609057" y="1850231"/>
            <a:ext cx="850900" cy="849313"/>
          </a:xfrm>
          <a:prstGeom prst="leftUpArrow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24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48400" y="1219200"/>
            <a:ext cx="2667000" cy="1676400"/>
            <a:chOff x="1607558" y="1666949"/>
            <a:chExt cx="5770447" cy="3685610"/>
          </a:xfrm>
        </p:grpSpPr>
        <p:pic>
          <p:nvPicPr>
            <p:cNvPr id="45064" name="Picture 1" descr="N:\_Digital Wireless\04 DW Product marketing\N5342A-43A DigRF V4\Photos\Agilent_137183.tif"/>
            <p:cNvPicPr>
              <a:picLocks noChangeAspect="1" noChangeArrowheads="1"/>
            </p:cNvPicPr>
            <p:nvPr/>
          </p:nvPicPr>
          <p:blipFill>
            <a:blip r:embed="rId4" cstate="print"/>
            <a:srcRect l="4198" t="9912" b="9912"/>
            <a:stretch>
              <a:fillRect/>
            </a:stretch>
          </p:blipFill>
          <p:spPr bwMode="auto">
            <a:xfrm>
              <a:off x="1607558" y="1666949"/>
              <a:ext cx="5770447" cy="3685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Picture 14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-12000"/>
            </a:blip>
            <a:srcRect/>
            <a:stretch>
              <a:fillRect/>
            </a:stretch>
          </p:blipFill>
          <p:spPr bwMode="auto">
            <a:xfrm>
              <a:off x="2554817" y="2787968"/>
              <a:ext cx="1877705" cy="1347047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</p:pic>
      </p:grpSp>
      <p:sp>
        <p:nvSpPr>
          <p:cNvPr id="10" name="Left-Up Arrow 9"/>
          <p:cNvSpPr/>
          <p:nvPr/>
        </p:nvSpPr>
        <p:spPr bwMode="auto">
          <a:xfrm rot="10800000">
            <a:off x="5638800" y="1905000"/>
            <a:ext cx="850900" cy="850900"/>
          </a:xfrm>
          <a:prstGeom prst="leftUpArrow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MS PGothic" pitchFamily="50" charset="-128"/>
              </a:rPr>
              <a:t>DigRF Packet Analysis Functionality</a:t>
            </a:r>
          </a:p>
        </p:txBody>
      </p:sp>
      <p:pic>
        <p:nvPicPr>
          <p:cNvPr id="1556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6248400" cy="4133850"/>
          </a:xfrm>
          <a:noFill/>
          <a:ln/>
        </p:spPr>
      </p:pic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6553200" y="1828800"/>
            <a:ext cx="22860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800"/>
              <a:t>Monitors the flow of data across the DigRF Tx/Rx Ports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6629400" y="4267200"/>
            <a:ext cx="22860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800"/>
              <a:t>Decodes and displays what each bit inside a packet means</a:t>
            </a:r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 flipH="1">
            <a:off x="5715000" y="4800600"/>
            <a:ext cx="838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 flipH="1" flipV="1">
            <a:off x="3505200" y="1905000"/>
            <a:ext cx="297180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 flipH="1">
            <a:off x="5410200" y="2286000"/>
            <a:ext cx="1066800" cy="304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152400" y="5257800"/>
            <a:ext cx="86868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600" dirty="0"/>
              <a:t>By using </a:t>
            </a:r>
            <a:r>
              <a:rPr lang="en-US" altLang="ja-JP" sz="1600" dirty="0" err="1" smtClean="0"/>
              <a:t>theDigRF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packet viewer functionality of the logic analyzer you can easily understand the exchange of packets between the BBIC and </a:t>
            </a:r>
            <a:r>
              <a:rPr lang="en-US" altLang="ja-JP" sz="1600" dirty="0" err="1"/>
              <a:t>RFIC.Rapidly</a:t>
            </a:r>
            <a:r>
              <a:rPr lang="en-US" altLang="ja-JP" sz="1600" dirty="0"/>
              <a:t> increase the efficiency of </a:t>
            </a:r>
            <a:r>
              <a:rPr lang="en-US" altLang="ja-JP" sz="1600" dirty="0" err="1"/>
              <a:t>DigRF</a:t>
            </a:r>
            <a:r>
              <a:rPr lang="en-US" altLang="ja-JP" sz="1600" dirty="0"/>
              <a:t> packet debugging such as the software debugging of the RFIC control command,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Agilent </a:t>
            </a:r>
            <a:r>
              <a:rPr lang="en-US" dirty="0" err="1" smtClean="0"/>
              <a:t>DigRF</a:t>
            </a:r>
            <a:r>
              <a:rPr lang="en-US" dirty="0" smtClean="0"/>
              <a:t> Solution Portfolio</a:t>
            </a:r>
            <a:endParaRPr lang="en-US" dirty="0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20143" y="1359408"/>
            <a:ext cx="7657057" cy="2304288"/>
          </a:xfrm>
          <a:prstGeom prst="rect">
            <a:avLst/>
          </a:prstGeom>
          <a:solidFill>
            <a:srgbClr val="FFFFCC"/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20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81000" y="3663696"/>
            <a:ext cx="7696200" cy="2354961"/>
          </a:xfrm>
          <a:prstGeom prst="rect">
            <a:avLst/>
          </a:prstGeom>
          <a:solidFill>
            <a:srgbClr val="CCFFFF">
              <a:alpha val="56862"/>
            </a:srgbClr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152" y="5055368"/>
            <a:ext cx="777448" cy="70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011863" y="5775325"/>
            <a:ext cx="1684337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Wide Band Oscilloscope</a:t>
            </a:r>
            <a:endParaRPr lang="en-US" sz="1050" noProof="1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949810" y="5775325"/>
            <a:ext cx="412750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/>
              <a:t>BERT</a:t>
            </a:r>
            <a:endParaRPr lang="en-US" sz="1050" noProof="1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>
            <a:off x="575362" y="4879848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>
            <a:off x="575362" y="3663696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575362" y="2447544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52811" y="1359408"/>
            <a:ext cx="3045007" cy="4736592"/>
            <a:chOff x="720" y="432"/>
            <a:chExt cx="2544" cy="3552"/>
          </a:xfrm>
        </p:grpSpPr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720" y="2112"/>
              <a:ext cx="2496" cy="960"/>
            </a:xfrm>
            <a:prstGeom prst="ellipse">
              <a:avLst/>
            </a:prstGeom>
            <a:gradFill rotWithShape="1">
              <a:gsLst>
                <a:gs pos="0">
                  <a:srgbClr val="009900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 err="1" smtClean="0"/>
                <a:t>DigRF</a:t>
              </a:r>
              <a:endParaRPr lang="en-US" sz="1200" b="1" dirty="0"/>
            </a:p>
            <a:p>
              <a:pPr algn="ctr"/>
              <a:r>
                <a:rPr lang="en-US" sz="1200" b="1" dirty="0"/>
                <a:t>Digital Protocol Layer </a:t>
              </a:r>
              <a:br>
                <a:rPr lang="en-US" sz="1200" b="1" dirty="0"/>
              </a:br>
              <a:r>
                <a:rPr lang="en-US" sz="1200" b="1" dirty="0"/>
                <a:t>Debug / Validation</a:t>
              </a:r>
              <a:endParaRPr lang="en-US" sz="1200" b="1" noProof="1"/>
            </a:p>
          </p:txBody>
        </p:sp>
        <p:sp>
          <p:nvSpPr>
            <p:cNvPr id="48" name="Oval 18"/>
            <p:cNvSpPr>
              <a:spLocks noChangeArrowheads="1"/>
            </p:cNvSpPr>
            <p:nvPr/>
          </p:nvSpPr>
          <p:spPr bwMode="auto">
            <a:xfrm>
              <a:off x="720" y="3024"/>
              <a:ext cx="2544" cy="960"/>
            </a:xfrm>
            <a:prstGeom prst="ellipse">
              <a:avLst/>
            </a:prstGeom>
            <a:gradFill rotWithShape="1">
              <a:gsLst>
                <a:gs pos="0">
                  <a:srgbClr val="009900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 err="1" smtClean="0"/>
                <a:t>DigRF</a:t>
              </a:r>
              <a:endParaRPr lang="en-US" sz="1200" b="1" dirty="0"/>
            </a:p>
            <a:p>
              <a:pPr algn="ctr"/>
              <a:r>
                <a:rPr lang="en-US" sz="1200" b="1" dirty="0"/>
                <a:t>Digital Physical Layer</a:t>
              </a:r>
              <a:br>
                <a:rPr lang="en-US" sz="1200" b="1" dirty="0"/>
              </a:br>
              <a:r>
                <a:rPr lang="en-US" sz="1200" b="1" dirty="0"/>
                <a:t>Debug / Validation</a:t>
              </a:r>
              <a:endParaRPr lang="en-US" sz="1200" b="1" noProof="1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720" y="432"/>
              <a:ext cx="2544" cy="9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Wireless Protocol</a:t>
              </a:r>
              <a:br>
                <a:rPr lang="en-US" sz="1200" b="1"/>
              </a:br>
              <a:r>
                <a:rPr lang="en-US" sz="1200" b="1"/>
                <a:t>Layer Validation</a:t>
              </a:r>
              <a:endParaRPr lang="en-US" sz="1200" b="1" noProof="1"/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720" y="1200"/>
              <a:ext cx="2544" cy="1008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Wireless Physical </a:t>
              </a:r>
              <a:br>
                <a:rPr lang="en-US" sz="1200" b="1"/>
              </a:br>
              <a:r>
                <a:rPr lang="en-US" sz="1200" b="1"/>
                <a:t>Layer Validation</a:t>
              </a:r>
              <a:endParaRPr lang="en-US" sz="1200" b="1" noProof="1"/>
            </a:p>
          </p:txBody>
        </p:sp>
      </p:grpSp>
      <p:sp>
        <p:nvSpPr>
          <p:cNvPr id="40" name="AutoShape 22"/>
          <p:cNvSpPr>
            <a:spLocks noChangeArrowheads="1"/>
          </p:cNvSpPr>
          <p:nvPr/>
        </p:nvSpPr>
        <p:spPr bwMode="auto">
          <a:xfrm rot="16200000">
            <a:off x="-413644" y="4459899"/>
            <a:ext cx="2496312" cy="647874"/>
          </a:xfrm>
          <a:custGeom>
            <a:avLst/>
            <a:gdLst>
              <a:gd name="T0" fmla="*/ 2360242 w 21600"/>
              <a:gd name="T1" fmla="*/ 0 h 21600"/>
              <a:gd name="T2" fmla="*/ 0 w 21600"/>
              <a:gd name="T3" fmla="*/ 381000 h 21600"/>
              <a:gd name="T4" fmla="*/ 2360242 w 21600"/>
              <a:gd name="T5" fmla="*/ 762000 h 21600"/>
              <a:gd name="T6" fmla="*/ 29718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70 h 21600"/>
              <a:gd name="T14" fmla="*/ 18748 w 21600"/>
              <a:gd name="T15" fmla="*/ 177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155" y="0"/>
                </a:moveTo>
                <a:lnTo>
                  <a:pt x="17155" y="3870"/>
                </a:lnTo>
                <a:lnTo>
                  <a:pt x="3375" y="3870"/>
                </a:lnTo>
                <a:lnTo>
                  <a:pt x="3375" y="17730"/>
                </a:lnTo>
                <a:lnTo>
                  <a:pt x="17155" y="17730"/>
                </a:lnTo>
                <a:lnTo>
                  <a:pt x="1715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870"/>
                </a:moveTo>
                <a:lnTo>
                  <a:pt x="1350" y="17730"/>
                </a:lnTo>
                <a:lnTo>
                  <a:pt x="2700" y="17730"/>
                </a:lnTo>
                <a:lnTo>
                  <a:pt x="2700" y="3870"/>
                </a:lnTo>
                <a:close/>
              </a:path>
              <a:path w="21600" h="21600">
                <a:moveTo>
                  <a:pt x="0" y="3870"/>
                </a:moveTo>
                <a:lnTo>
                  <a:pt x="0" y="17730"/>
                </a:lnTo>
                <a:lnTo>
                  <a:pt x="675" y="17730"/>
                </a:lnTo>
                <a:lnTo>
                  <a:pt x="675" y="38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tabLst>
                <a:tab pos="854075" algn="l"/>
              </a:tabLst>
            </a:pPr>
            <a:r>
              <a:rPr lang="en-US" sz="1600">
                <a:solidFill>
                  <a:schemeClr val="tx2"/>
                </a:solidFill>
              </a:rPr>
              <a:t>Digital Domain</a:t>
            </a:r>
            <a:endParaRPr lang="en-US" sz="1600" noProof="1">
              <a:solidFill>
                <a:schemeClr val="tx2"/>
              </a:solidFill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 rot="16200000">
            <a:off x="-349247" y="2155221"/>
            <a:ext cx="2432304" cy="712661"/>
          </a:xfrm>
          <a:custGeom>
            <a:avLst/>
            <a:gdLst>
              <a:gd name="T0" fmla="*/ 2299723 w 21600"/>
              <a:gd name="T1" fmla="*/ 0 h 21600"/>
              <a:gd name="T2" fmla="*/ 0 w 21600"/>
              <a:gd name="T3" fmla="*/ 419100 h 21600"/>
              <a:gd name="T4" fmla="*/ 2299723 w 21600"/>
              <a:gd name="T5" fmla="*/ 838200 h 21600"/>
              <a:gd name="T6" fmla="*/ 28956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70 h 21600"/>
              <a:gd name="T14" fmla="*/ 18748 w 21600"/>
              <a:gd name="T15" fmla="*/ 177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155" y="0"/>
                </a:moveTo>
                <a:lnTo>
                  <a:pt x="17155" y="3870"/>
                </a:lnTo>
                <a:lnTo>
                  <a:pt x="3375" y="3870"/>
                </a:lnTo>
                <a:lnTo>
                  <a:pt x="3375" y="17730"/>
                </a:lnTo>
                <a:lnTo>
                  <a:pt x="17155" y="17730"/>
                </a:lnTo>
                <a:lnTo>
                  <a:pt x="1715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870"/>
                </a:moveTo>
                <a:lnTo>
                  <a:pt x="1350" y="17730"/>
                </a:lnTo>
                <a:lnTo>
                  <a:pt x="2700" y="17730"/>
                </a:lnTo>
                <a:lnTo>
                  <a:pt x="2700" y="3870"/>
                </a:lnTo>
                <a:close/>
              </a:path>
              <a:path w="21600" h="21600">
                <a:moveTo>
                  <a:pt x="0" y="3870"/>
                </a:moveTo>
                <a:lnTo>
                  <a:pt x="0" y="17730"/>
                </a:lnTo>
                <a:lnTo>
                  <a:pt x="675" y="17730"/>
                </a:lnTo>
                <a:lnTo>
                  <a:pt x="675" y="38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tabLst>
                <a:tab pos="854075" algn="l"/>
              </a:tabLst>
            </a:pPr>
            <a:r>
              <a:rPr lang="en-US" sz="1600">
                <a:solidFill>
                  <a:schemeClr val="tx2"/>
                </a:solidFill>
              </a:rPr>
              <a:t>   Wireless Domain</a:t>
            </a:r>
            <a:endParaRPr lang="en-US" sz="1600" noProof="1">
              <a:solidFill>
                <a:schemeClr val="tx2"/>
              </a:solidFill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6646977" y="4648200"/>
            <a:ext cx="973023" cy="161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Dig RF </a:t>
            </a:r>
            <a:r>
              <a:rPr lang="en-US" sz="1050" dirty="0" smtClean="0"/>
              <a:t>v4 tester</a:t>
            </a:r>
            <a:endParaRPr lang="en-US" sz="1050" noProof="1"/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6523038" y="2881313"/>
            <a:ext cx="950912" cy="19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Signal Source</a:t>
            </a:r>
            <a:endParaRPr lang="en-US" sz="1050" noProof="1"/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508750" y="2538413"/>
            <a:ext cx="1060450" cy="19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Signal Analyzer</a:t>
            </a:r>
            <a:endParaRPr lang="en-US" sz="1050" noProof="1"/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6523038" y="3244850"/>
            <a:ext cx="1254125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Cross Domain test</a:t>
            </a:r>
            <a:endParaRPr lang="en-US" sz="1050" noProof="1"/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6038850" y="1738313"/>
            <a:ext cx="1689100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Wireless Communication</a:t>
            </a:r>
            <a:br>
              <a:rPr lang="en-US" sz="1050" dirty="0"/>
            </a:br>
            <a:r>
              <a:rPr lang="en-US" sz="1050" dirty="0"/>
              <a:t>Test Set</a:t>
            </a:r>
            <a:endParaRPr lang="en-US" sz="1050" noProof="1"/>
          </a:p>
        </p:txBody>
      </p:sp>
      <p:pic>
        <p:nvPicPr>
          <p:cNvPr id="27" name="Picture 3" descr="N:\_Digital Wireless\04 DW Product marketing\N5342A-43A DigRF V4\Photos\jpg\Agilent_137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25" y="2559050"/>
            <a:ext cx="174783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N:\_Digital Wireless\04 DW Product marketing\N5342A-43A DigRF V4\Photos\jpg\Agilent_137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733800"/>
            <a:ext cx="15271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cp.home.agilent.com/upload/cmc_upload/E6620A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47813"/>
            <a:ext cx="11112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nfiniium DSA90254A high performance oscilloscop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502"/>
          <a:stretch>
            <a:fillRect/>
          </a:stretch>
        </p:blipFill>
        <p:spPr bwMode="auto">
          <a:xfrm>
            <a:off x="6348413" y="5030788"/>
            <a:ext cx="10874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810000"/>
            <a:ext cx="985345" cy="7217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4343400" y="4572000"/>
            <a:ext cx="1543692" cy="161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 smtClean="0"/>
              <a:t>LA based </a:t>
            </a:r>
            <a:r>
              <a:rPr lang="en-US" sz="1050" dirty="0" err="1" smtClean="0"/>
              <a:t>DigRF</a:t>
            </a:r>
            <a:r>
              <a:rPr lang="en-US" sz="1050" dirty="0" smtClean="0"/>
              <a:t> v3 tester</a:t>
            </a:r>
            <a:endParaRPr lang="en-US" sz="1050" noProof="1"/>
          </a:p>
        </p:txBody>
      </p:sp>
      <p:sp>
        <p:nvSpPr>
          <p:cNvPr id="39" name="Rectangle 38"/>
          <p:cNvSpPr/>
          <p:nvPr/>
        </p:nvSpPr>
        <p:spPr>
          <a:xfrm>
            <a:off x="152400" y="2438400"/>
            <a:ext cx="82296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" descr="N:\_Digital Wireless\04 DW Product marketing\N5342A-43A DigRF V4\Photos\Agilent_13718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52600"/>
            <a:ext cx="2438400" cy="17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962400" y="2286000"/>
            <a:ext cx="2057400" cy="1143000"/>
          </a:xfrm>
          <a:prstGeom prst="rect">
            <a:avLst/>
          </a:prstGeom>
          <a:solidFill>
            <a:srgbClr val="008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114800" y="2362200"/>
            <a:ext cx="1752600" cy="990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91440"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b="1">
              <a:solidFill>
                <a:srgbClr val="000000"/>
              </a:solidFill>
              <a:latin typeface="Agilent TT Cond" pitchFamily="34" charset="0"/>
              <a:ea typeface="MS PGothic" pitchFamily="50" charset="-128"/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2133600" y="26670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V="1">
            <a:off x="4495800" y="2819400"/>
            <a:ext cx="1981200" cy="142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91563" cy="992188"/>
          </a:xfrm>
        </p:spPr>
        <p:txBody>
          <a:bodyPr/>
          <a:lstStyle/>
          <a:p>
            <a:r>
              <a:rPr lang="en-US" altLang="ja-JP" sz="3600" b="0">
                <a:solidFill>
                  <a:schemeClr val="bg1"/>
                </a:solidFill>
                <a:ea typeface="MS PGothic" pitchFamily="50" charset="-128"/>
              </a:rPr>
              <a:t>RF-IC Validation</a:t>
            </a:r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 rot="5400000">
            <a:off x="5490369" y="2718594"/>
            <a:ext cx="381000" cy="22066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5264150" y="2687638"/>
            <a:ext cx="222250" cy="284162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66" name="Oval 10"/>
          <p:cNvSpPr>
            <a:spLocks noChangeArrowheads="1"/>
          </p:cNvSpPr>
          <p:nvPr/>
        </p:nvSpPr>
        <p:spPr bwMode="auto">
          <a:xfrm>
            <a:off x="4933950" y="2724150"/>
            <a:ext cx="233363" cy="24130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67" name="AutoShape 11"/>
          <p:cNvSpPr>
            <a:spLocks noChangeArrowheads="1"/>
          </p:cNvSpPr>
          <p:nvPr/>
        </p:nvSpPr>
        <p:spPr bwMode="auto">
          <a:xfrm flipV="1">
            <a:off x="6364288" y="2484438"/>
            <a:ext cx="250825" cy="21748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 flipV="1">
            <a:off x="6488113" y="2484438"/>
            <a:ext cx="0" cy="3365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pic>
        <p:nvPicPr>
          <p:cNvPr id="96269" name="Picture 13" descr="QuadNew"/>
          <p:cNvPicPr>
            <a:picLocks noChangeAspect="1" noChangeArrowheads="1"/>
          </p:cNvPicPr>
          <p:nvPr/>
        </p:nvPicPr>
        <p:blipFill>
          <a:blip r:embed="rId4" cstate="print">
            <a:lum bright="30000" contrast="10000"/>
          </a:blip>
          <a:srcRect/>
          <a:stretch>
            <a:fillRect/>
          </a:stretch>
        </p:blipFill>
        <p:spPr bwMode="auto">
          <a:xfrm>
            <a:off x="3581400" y="4038600"/>
            <a:ext cx="2438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733800" y="3733800"/>
            <a:ext cx="2084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Vector Signal Analysis</a:t>
            </a:r>
          </a:p>
        </p:txBody>
      </p:sp>
      <p:pic>
        <p:nvPicPr>
          <p:cNvPr id="96271" name="Picture 15" descr="mxa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854325"/>
            <a:ext cx="2057400" cy="1108075"/>
          </a:xfrm>
          <a:prstGeom prst="rect">
            <a:avLst/>
          </a:prstGeom>
          <a:noFill/>
        </p:spPr>
      </p:pic>
      <p:pic>
        <p:nvPicPr>
          <p:cNvPr id="96272" name="Picture 16" descr="E4438C-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524000"/>
            <a:ext cx="1905000" cy="995363"/>
          </a:xfrm>
          <a:prstGeom prst="rect">
            <a:avLst/>
          </a:prstGeom>
          <a:noFill/>
        </p:spPr>
      </p:pic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4724400" y="2362200"/>
            <a:ext cx="5413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>
                <a:solidFill>
                  <a:srgbClr val="000000"/>
                </a:solidFill>
                <a:ea typeface="MS PGothic" pitchFamily="50" charset="-128"/>
              </a:rPr>
              <a:t>RF-IC</a:t>
            </a: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4675188" y="2709863"/>
            <a:ext cx="201612" cy="279400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3352800" y="577850"/>
            <a:ext cx="2743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 dirty="0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Signal Studio Software </a:t>
            </a:r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2133600" y="29718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>
            <a:off x="990600" y="44196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84" name="Oval 28"/>
          <p:cNvSpPr>
            <a:spLocks noChangeArrowheads="1"/>
          </p:cNvSpPr>
          <p:nvPr/>
        </p:nvSpPr>
        <p:spPr bwMode="auto">
          <a:xfrm>
            <a:off x="4953000" y="3035300"/>
            <a:ext cx="233363" cy="24130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>
            <a:off x="5057775" y="2971800"/>
            <a:ext cx="0" cy="76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4343400" y="2633663"/>
            <a:ext cx="228600" cy="384175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87" name="Text Box 31"/>
          <p:cNvSpPr txBox="1">
            <a:spLocks noChangeArrowheads="1"/>
          </p:cNvSpPr>
          <p:nvPr/>
        </p:nvSpPr>
        <p:spPr bwMode="auto">
          <a:xfrm>
            <a:off x="3352800" y="2362200"/>
            <a:ext cx="225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>
                <a:solidFill>
                  <a:srgbClr val="000000"/>
                </a:solidFill>
                <a:ea typeface="MS PGothic" pitchFamily="50" charset="-128"/>
              </a:rPr>
              <a:t>Tx</a:t>
            </a:r>
          </a:p>
        </p:txBody>
      </p: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3352800" y="2714625"/>
            <a:ext cx="247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>
                <a:solidFill>
                  <a:srgbClr val="000000"/>
                </a:solidFill>
                <a:ea typeface="MS PGothic" pitchFamily="50" charset="-128"/>
              </a:rPr>
              <a:t>Rx</a:t>
            </a:r>
          </a:p>
        </p:txBody>
      </p:sp>
      <p:sp>
        <p:nvSpPr>
          <p:cNvPr id="96289" name="Line 33"/>
          <p:cNvSpPr>
            <a:spLocks noChangeShapeType="1"/>
          </p:cNvSpPr>
          <p:nvPr/>
        </p:nvSpPr>
        <p:spPr bwMode="auto">
          <a:xfrm flipH="1">
            <a:off x="6019800" y="47244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90" name="Line 34"/>
          <p:cNvSpPr>
            <a:spLocks noChangeShapeType="1"/>
          </p:cNvSpPr>
          <p:nvPr/>
        </p:nvSpPr>
        <p:spPr bwMode="auto">
          <a:xfrm flipV="1">
            <a:off x="9906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184893" y="3625850"/>
            <a:ext cx="1652696" cy="2631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 dirty="0" smtClean="0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N5343A Exerciser</a:t>
            </a:r>
            <a:endParaRPr lang="en-US" altLang="ja-JP" b="1" dirty="0">
              <a:solidFill>
                <a:srgbClr val="000000"/>
              </a:solidFill>
              <a:latin typeface="Agilent TT Cond" pitchFamily="34" charset="0"/>
              <a:ea typeface="MS PGothic" pitchFamily="50" charset="-128"/>
            </a:endParaRPr>
          </a:p>
        </p:txBody>
      </p:sp>
      <p:sp>
        <p:nvSpPr>
          <p:cNvPr id="96295" name="Line 39"/>
          <p:cNvSpPr>
            <a:spLocks noChangeShapeType="1"/>
          </p:cNvSpPr>
          <p:nvPr/>
        </p:nvSpPr>
        <p:spPr bwMode="auto">
          <a:xfrm rot="-16200000">
            <a:off x="419100" y="16383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96" name="Line 40"/>
          <p:cNvSpPr>
            <a:spLocks noChangeShapeType="1"/>
          </p:cNvSpPr>
          <p:nvPr/>
        </p:nvSpPr>
        <p:spPr bwMode="auto">
          <a:xfrm flipH="1">
            <a:off x="990600" y="10668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97" name="Line 41"/>
          <p:cNvSpPr>
            <a:spLocks noChangeShapeType="1"/>
          </p:cNvSpPr>
          <p:nvPr/>
        </p:nvSpPr>
        <p:spPr bwMode="auto">
          <a:xfrm rot="-16200000">
            <a:off x="7200900" y="13335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98" name="Line 42"/>
          <p:cNvSpPr>
            <a:spLocks noChangeShapeType="1"/>
          </p:cNvSpPr>
          <p:nvPr/>
        </p:nvSpPr>
        <p:spPr bwMode="auto">
          <a:xfrm flipH="1">
            <a:off x="5715000" y="10668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299" name="Text Box 43"/>
          <p:cNvSpPr txBox="1">
            <a:spLocks noChangeArrowheads="1"/>
          </p:cNvSpPr>
          <p:nvPr/>
        </p:nvSpPr>
        <p:spPr bwMode="auto">
          <a:xfrm>
            <a:off x="6705600" y="1219200"/>
            <a:ext cx="1617663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Signal Generator </a:t>
            </a:r>
          </a:p>
        </p:txBody>
      </p:sp>
      <p:sp>
        <p:nvSpPr>
          <p:cNvPr id="96300" name="Line 44"/>
          <p:cNvSpPr>
            <a:spLocks noChangeShapeType="1"/>
          </p:cNvSpPr>
          <p:nvPr/>
        </p:nvSpPr>
        <p:spPr bwMode="auto">
          <a:xfrm flipV="1">
            <a:off x="7620000" y="3810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301" name="Text Box 45"/>
          <p:cNvSpPr txBox="1">
            <a:spLocks noChangeArrowheads="1"/>
          </p:cNvSpPr>
          <p:nvPr/>
        </p:nvSpPr>
        <p:spPr bwMode="auto">
          <a:xfrm>
            <a:off x="6705600" y="4006850"/>
            <a:ext cx="1801813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Spectrum Analyzer </a:t>
            </a:r>
          </a:p>
        </p:txBody>
      </p:sp>
      <p:sp>
        <p:nvSpPr>
          <p:cNvPr id="96305" name="Line 49"/>
          <p:cNvSpPr>
            <a:spLocks noChangeShapeType="1"/>
          </p:cNvSpPr>
          <p:nvPr/>
        </p:nvSpPr>
        <p:spPr bwMode="auto">
          <a:xfrm flipH="1">
            <a:off x="6172200" y="2057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306" name="Line 50"/>
          <p:cNvSpPr>
            <a:spLocks noChangeShapeType="1"/>
          </p:cNvSpPr>
          <p:nvPr/>
        </p:nvSpPr>
        <p:spPr bwMode="auto">
          <a:xfrm>
            <a:off x="6172200" y="2057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307" name="Line 51"/>
          <p:cNvSpPr>
            <a:spLocks noChangeShapeType="1"/>
          </p:cNvSpPr>
          <p:nvPr/>
        </p:nvSpPr>
        <p:spPr bwMode="auto">
          <a:xfrm>
            <a:off x="6324600" y="2819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308" name="Line 52"/>
          <p:cNvSpPr>
            <a:spLocks noChangeShapeType="1"/>
          </p:cNvSpPr>
          <p:nvPr/>
        </p:nvSpPr>
        <p:spPr bwMode="auto">
          <a:xfrm>
            <a:off x="6324600" y="3429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6309" name="Rectangle 53"/>
          <p:cNvSpPr>
            <a:spLocks noChangeArrowheads="1"/>
          </p:cNvSpPr>
          <p:nvPr/>
        </p:nvSpPr>
        <p:spPr bwMode="auto">
          <a:xfrm>
            <a:off x="300038" y="76200"/>
            <a:ext cx="869156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10000"/>
              </a:spcAft>
            </a:pPr>
            <a:r>
              <a:rPr lang="en-US" altLang="ja-JP" sz="2800" dirty="0" err="1" smtClean="0">
                <a:solidFill>
                  <a:srgbClr val="0099CC"/>
                </a:solidFill>
                <a:ea typeface="MS PGothic" pitchFamily="50" charset="-128"/>
              </a:rPr>
              <a:t>DigRF</a:t>
            </a:r>
            <a:r>
              <a:rPr lang="en-US" altLang="ja-JP" sz="2800" dirty="0" smtClean="0">
                <a:solidFill>
                  <a:srgbClr val="0099CC"/>
                </a:solidFill>
                <a:ea typeface="MS PGothic" pitchFamily="50" charset="-128"/>
              </a:rPr>
              <a:t> v3/v4 RF-IC </a:t>
            </a:r>
            <a:r>
              <a:rPr lang="en-US" altLang="ja-JP" sz="2800" dirty="0">
                <a:solidFill>
                  <a:srgbClr val="0099CC"/>
                </a:solidFill>
                <a:ea typeface="MS PGothic" pitchFamily="50" charset="-128"/>
              </a:rPr>
              <a:t>Unit Testing Environment</a:t>
            </a:r>
          </a:p>
        </p:txBody>
      </p:sp>
      <p:pic>
        <p:nvPicPr>
          <p:cNvPr id="96311" name="Picture 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865188"/>
            <a:ext cx="2133600" cy="1344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6316" name="Text Box 60"/>
          <p:cNvSpPr txBox="1">
            <a:spLocks noChangeArrowheads="1"/>
          </p:cNvSpPr>
          <p:nvPr/>
        </p:nvSpPr>
        <p:spPr bwMode="auto">
          <a:xfrm>
            <a:off x="2822575" y="5721350"/>
            <a:ext cx="3905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600">
                <a:solidFill>
                  <a:srgbClr val="000000"/>
                </a:solidFill>
                <a:ea typeface="MS PGothic" pitchFamily="50" charset="-128"/>
              </a:rPr>
              <a:t>Modulation Analysis and C/N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" descr="N:\_Digital Wireless\04 DW Product marketing\N5342A-43A DigRF V4\Photos\Agilent_13718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3276600" cy="235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228600" y="1981200"/>
            <a:ext cx="2514600" cy="2743200"/>
          </a:xfrm>
          <a:prstGeom prst="rect">
            <a:avLst/>
          </a:prstGeom>
          <a:solidFill>
            <a:srgbClr val="008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300038" y="76200"/>
            <a:ext cx="7015162" cy="992188"/>
          </a:xfrm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a typeface="MS PGothic" pitchFamily="50" charset="-128"/>
              </a:rPr>
              <a:t>BB-IC Turn-on</a:t>
            </a:r>
          </a:p>
        </p:txBody>
      </p:sp>
      <p:pic>
        <p:nvPicPr>
          <p:cNvPr id="98309" name="Picture 5" descr="QuadNew"/>
          <p:cNvPicPr>
            <a:picLocks noChangeAspect="1" noChangeArrowheads="1"/>
          </p:cNvPicPr>
          <p:nvPr/>
        </p:nvPicPr>
        <p:blipFill>
          <a:blip r:embed="rId4" cstate="print">
            <a:lum bright="30000" contrast="10000"/>
          </a:blip>
          <a:srcRect/>
          <a:stretch>
            <a:fillRect/>
          </a:stretch>
        </p:blipFill>
        <p:spPr bwMode="auto">
          <a:xfrm>
            <a:off x="4953000" y="4572000"/>
            <a:ext cx="1600200" cy="136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876800" y="5943600"/>
            <a:ext cx="1854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600" b="1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Vector Signal Analysis</a:t>
            </a:r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990600"/>
            <a:ext cx="1295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457200" y="2209800"/>
            <a:ext cx="2133600" cy="2362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838200" y="2209800"/>
            <a:ext cx="7064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>
                <a:solidFill>
                  <a:srgbClr val="000000"/>
                </a:solidFill>
                <a:ea typeface="MS PGothic" pitchFamily="50" charset="-128"/>
              </a:rPr>
              <a:t>BB-IC</a:t>
            </a: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609600" y="3505200"/>
            <a:ext cx="685800" cy="3810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>
                <a:solidFill>
                  <a:srgbClr val="000000"/>
                </a:solidFill>
                <a:ea typeface="MS PGothic" pitchFamily="50" charset="-128"/>
              </a:rPr>
              <a:t>DSP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609600" y="2971800"/>
            <a:ext cx="685800" cy="3810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>
                <a:solidFill>
                  <a:srgbClr val="000000"/>
                </a:solidFill>
                <a:ea typeface="MS PGothic" pitchFamily="50" charset="-128"/>
              </a:rPr>
              <a:t>uC</a:t>
            </a: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1752600" y="3124200"/>
            <a:ext cx="838200" cy="838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ea typeface="MS PGothic" pitchFamily="50" charset="-128"/>
              </a:rPr>
              <a:t>DigR </a:t>
            </a:r>
            <a:br>
              <a:rPr lang="en-US" altLang="ja-JP" sz="1200">
                <a:solidFill>
                  <a:srgbClr val="000000"/>
                </a:solidFill>
                <a:ea typeface="MS PGothic" pitchFamily="50" charset="-128"/>
              </a:rPr>
            </a:br>
            <a:r>
              <a:rPr lang="en-US" altLang="ja-JP" sz="1200">
                <a:solidFill>
                  <a:srgbClr val="000000"/>
                </a:solidFill>
                <a:ea typeface="MS PGothic" pitchFamily="50" charset="-128"/>
              </a:rPr>
              <a:t>Interface</a:t>
            </a: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1905000" y="2209800"/>
            <a:ext cx="685800" cy="3810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ea typeface="MS PGothic" pitchFamily="50" charset="-128"/>
              </a:rPr>
              <a:t>Visibility</a:t>
            </a:r>
            <a:br>
              <a:rPr lang="en-US" altLang="ja-JP" sz="1200">
                <a:solidFill>
                  <a:srgbClr val="000000"/>
                </a:solidFill>
                <a:ea typeface="MS PGothic" pitchFamily="50" charset="-128"/>
              </a:rPr>
            </a:br>
            <a:r>
              <a:rPr lang="en-US" altLang="ja-JP" sz="1200">
                <a:solidFill>
                  <a:srgbClr val="000000"/>
                </a:solidFill>
                <a:ea typeface="MS PGothic" pitchFamily="50" charset="-128"/>
              </a:rPr>
              <a:t>Port</a:t>
            </a: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3170238" y="5305425"/>
            <a:ext cx="0" cy="173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endParaRPr lang="en-US" altLang="ja-JP" sz="1200" b="1">
              <a:solidFill>
                <a:srgbClr val="000000"/>
              </a:solidFill>
              <a:latin typeface="Agilent TT Cond" pitchFamily="34" charset="0"/>
              <a:ea typeface="MS PGothic" pitchFamily="50" charset="-128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4251325" y="228600"/>
            <a:ext cx="46640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FFFF"/>
                </a:solidFill>
                <a:ea typeface="MS PGothic" pitchFamily="50" charset="-128"/>
              </a:rPr>
              <a:t>Agilent solutions block diagram</a:t>
            </a: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6629400" y="3581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2514600" y="32766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8333" name="Line 29"/>
          <p:cNvSpPr>
            <a:spLocks noChangeShapeType="1"/>
          </p:cNvSpPr>
          <p:nvPr/>
        </p:nvSpPr>
        <p:spPr bwMode="auto">
          <a:xfrm flipH="1">
            <a:off x="2438400" y="38100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2819400" y="2971800"/>
            <a:ext cx="225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>
                <a:solidFill>
                  <a:srgbClr val="000000"/>
                </a:solidFill>
                <a:ea typeface="MS PGothic" pitchFamily="50" charset="-128"/>
              </a:rPr>
              <a:t>Tx</a:t>
            </a:r>
          </a:p>
        </p:txBody>
      </p:sp>
      <p:sp>
        <p:nvSpPr>
          <p:cNvPr id="98335" name="Text Box 31"/>
          <p:cNvSpPr txBox="1">
            <a:spLocks noChangeArrowheads="1"/>
          </p:cNvSpPr>
          <p:nvPr/>
        </p:nvSpPr>
        <p:spPr bwMode="auto">
          <a:xfrm>
            <a:off x="2819400" y="3505200"/>
            <a:ext cx="247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>
                <a:solidFill>
                  <a:srgbClr val="000000"/>
                </a:solidFill>
                <a:ea typeface="MS PGothic" pitchFamily="50" charset="-128"/>
              </a:rPr>
              <a:t>Rx</a:t>
            </a:r>
          </a:p>
        </p:txBody>
      </p:sp>
      <p:sp>
        <p:nvSpPr>
          <p:cNvPr id="98339" name="Line 35"/>
          <p:cNvSpPr>
            <a:spLocks noChangeShapeType="1"/>
          </p:cNvSpPr>
          <p:nvPr/>
        </p:nvSpPr>
        <p:spPr bwMode="auto">
          <a:xfrm>
            <a:off x="5715000" y="2286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98340" name="Line 36"/>
          <p:cNvSpPr>
            <a:spLocks noChangeShapeType="1"/>
          </p:cNvSpPr>
          <p:nvPr/>
        </p:nvSpPr>
        <p:spPr bwMode="auto">
          <a:xfrm>
            <a:off x="5715000" y="4267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pic>
        <p:nvPicPr>
          <p:cNvPr id="98341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124200"/>
            <a:ext cx="1600200" cy="1422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98342" name="Text Box 38"/>
          <p:cNvSpPr txBox="1">
            <a:spLocks noChangeArrowheads="1"/>
          </p:cNvSpPr>
          <p:nvPr/>
        </p:nvSpPr>
        <p:spPr bwMode="auto">
          <a:xfrm>
            <a:off x="7162800" y="2743200"/>
            <a:ext cx="1746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600" dirty="0" err="1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DigRF</a:t>
            </a:r>
            <a:r>
              <a:rPr lang="en-US" altLang="ja-JP" sz="1600" dirty="0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 Packet Analysis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300038" y="76200"/>
            <a:ext cx="869156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10000"/>
              </a:spcAft>
            </a:pPr>
            <a:r>
              <a:rPr lang="en-US" altLang="ja-JP" sz="2800" dirty="0" smtClean="0">
                <a:solidFill>
                  <a:srgbClr val="0099CC"/>
                </a:solidFill>
                <a:ea typeface="MS PGothic" pitchFamily="50" charset="-128"/>
              </a:rPr>
              <a:t>DigRFv3/v4 BB-IC </a:t>
            </a:r>
            <a:r>
              <a:rPr lang="en-US" altLang="ja-JP" sz="2800" dirty="0">
                <a:solidFill>
                  <a:srgbClr val="0099CC"/>
                </a:solidFill>
                <a:ea typeface="MS PGothic" pitchFamily="50" charset="-128"/>
              </a:rPr>
              <a:t>Unit Testing Environment</a:t>
            </a:r>
          </a:p>
        </p:txBody>
      </p:sp>
      <p:pic>
        <p:nvPicPr>
          <p:cNvPr id="98345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990600"/>
            <a:ext cx="19812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8348" name="Line 44"/>
          <p:cNvSpPr>
            <a:spLocks noChangeShapeType="1"/>
          </p:cNvSpPr>
          <p:nvPr/>
        </p:nvSpPr>
        <p:spPr bwMode="auto">
          <a:xfrm flipV="1">
            <a:off x="990600" y="3352800"/>
            <a:ext cx="0" cy="152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cxnSp>
        <p:nvCxnSpPr>
          <p:cNvPr id="98349" name="AutoShape 45"/>
          <p:cNvCxnSpPr>
            <a:cxnSpLocks noChangeShapeType="1"/>
            <a:stCxn id="98317" idx="0"/>
            <a:endCxn id="98319" idx="2"/>
          </p:cNvCxnSpPr>
          <p:nvPr/>
        </p:nvCxnSpPr>
        <p:spPr bwMode="auto">
          <a:xfrm rot="16200000">
            <a:off x="1409700" y="2133600"/>
            <a:ext cx="381000" cy="12954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4343400" y="730250"/>
            <a:ext cx="2743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 dirty="0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Signal Studio Software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179388" y="4292600"/>
            <a:ext cx="1296987" cy="1836738"/>
          </a:xfrm>
          <a:prstGeom prst="rect">
            <a:avLst/>
          </a:prstGeom>
          <a:solidFill>
            <a:srgbClr val="FF9900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1667" name="Picture 3" descr="mobile-ram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6788" y="4772025"/>
            <a:ext cx="323850" cy="241300"/>
          </a:xfrm>
          <a:prstGeom prst="rect">
            <a:avLst/>
          </a:prstGeom>
          <a:noFill/>
        </p:spPr>
      </p:pic>
      <p:pic>
        <p:nvPicPr>
          <p:cNvPr id="241668" name="Picture 4" descr="B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1988" y="4560888"/>
            <a:ext cx="466725" cy="368300"/>
          </a:xfrm>
          <a:prstGeom prst="rect">
            <a:avLst/>
          </a:prstGeom>
          <a:noFill/>
        </p:spPr>
      </p:pic>
      <p:pic>
        <p:nvPicPr>
          <p:cNvPr id="241669" name="Picture 5" descr="swi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1663" y="5172075"/>
            <a:ext cx="271462" cy="268288"/>
          </a:xfrm>
          <a:prstGeom prst="rect">
            <a:avLst/>
          </a:prstGeom>
          <a:noFill/>
        </p:spPr>
      </p:pic>
      <p:pic>
        <p:nvPicPr>
          <p:cNvPr id="241670" name="Picture 6" descr="bc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4988" y="4486275"/>
            <a:ext cx="395287" cy="390525"/>
          </a:xfrm>
          <a:prstGeom prst="rect">
            <a:avLst/>
          </a:prstGeom>
          <a:noFill/>
        </p:spPr>
      </p:pic>
      <p:pic>
        <p:nvPicPr>
          <p:cNvPr id="241671" name="Picture 7" descr="IP_Ro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010025"/>
            <a:ext cx="315913" cy="198438"/>
          </a:xfrm>
          <a:prstGeom prst="rect">
            <a:avLst/>
          </a:prstGeom>
          <a:noFill/>
        </p:spPr>
      </p:pic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4691063" y="4240213"/>
            <a:ext cx="10842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OBSAI-RP3(01)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4697413" y="4837113"/>
            <a:ext cx="10842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OBSAI-RP3(01)</a:t>
            </a: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3857625" y="3800475"/>
            <a:ext cx="2195513" cy="2413000"/>
          </a:xfrm>
          <a:prstGeom prst="rect">
            <a:avLst/>
          </a:prstGeom>
          <a:solidFill>
            <a:srgbClr val="008000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1675" name="Picture 11" descr="audi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00" y="2843213"/>
            <a:ext cx="498475" cy="307975"/>
          </a:xfrm>
          <a:prstGeom prst="rect">
            <a:avLst/>
          </a:prstGeom>
          <a:noFill/>
        </p:spPr>
      </p:pic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2047875" y="3800475"/>
            <a:ext cx="1809750" cy="2422525"/>
          </a:xfrm>
          <a:prstGeom prst="rect">
            <a:avLst/>
          </a:prstGeom>
          <a:solidFill>
            <a:srgbClr val="993300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7" name="AutoShape 13"/>
          <p:cNvSpPr>
            <a:spLocks noChangeArrowheads="1"/>
          </p:cNvSpPr>
          <p:nvPr/>
        </p:nvSpPr>
        <p:spPr bwMode="auto">
          <a:xfrm>
            <a:off x="2582863" y="3911600"/>
            <a:ext cx="565150" cy="1408113"/>
          </a:xfrm>
          <a:prstGeom prst="roundRect">
            <a:avLst>
              <a:gd name="adj" fmla="val 16667"/>
            </a:avLst>
          </a:prstGeom>
          <a:solidFill>
            <a:srgbClr val="993366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1678" name="Picture 14" descr="15071496_06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5" y="2124075"/>
            <a:ext cx="536575" cy="381000"/>
          </a:xfrm>
          <a:prstGeom prst="rect">
            <a:avLst/>
          </a:prstGeom>
          <a:noFill/>
        </p:spPr>
      </p:pic>
      <p:pic>
        <p:nvPicPr>
          <p:cNvPr id="241679" name="Picture 15" descr="splitt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93063" y="4038600"/>
            <a:ext cx="368300" cy="138113"/>
          </a:xfrm>
          <a:prstGeom prst="rect">
            <a:avLst/>
          </a:prstGeom>
          <a:noFill/>
        </p:spPr>
      </p:pic>
      <p:pic>
        <p:nvPicPr>
          <p:cNvPr id="241680" name="Picture 16" descr="cisco-xfp-modu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175" y="4498975"/>
            <a:ext cx="400050" cy="400050"/>
          </a:xfrm>
          <a:prstGeom prst="rect">
            <a:avLst/>
          </a:prstGeom>
          <a:noFill/>
        </p:spPr>
      </p:pic>
      <p:sp>
        <p:nvSpPr>
          <p:cNvPr id="241681" name="AutoShape 17"/>
          <p:cNvSpPr>
            <a:spLocks noChangeArrowheads="1"/>
          </p:cNvSpPr>
          <p:nvPr/>
        </p:nvSpPr>
        <p:spPr bwMode="auto">
          <a:xfrm rot="16200000" flipH="1">
            <a:off x="6635750" y="4248151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73813" y="3860800"/>
            <a:ext cx="838200" cy="512763"/>
            <a:chOff x="4909" y="2709"/>
            <a:chExt cx="528" cy="323"/>
          </a:xfrm>
        </p:grpSpPr>
        <p:pic>
          <p:nvPicPr>
            <p:cNvPr id="241683" name="Picture 19" descr="SANCloudsC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09" y="2709"/>
              <a:ext cx="528" cy="323"/>
            </a:xfrm>
            <a:prstGeom prst="rect">
              <a:avLst/>
            </a:prstGeom>
            <a:noFill/>
          </p:spPr>
        </p:pic>
        <p:pic>
          <p:nvPicPr>
            <p:cNvPr id="241684" name="Picture 20" descr="ServerLeftS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33" y="2772"/>
              <a:ext cx="59" cy="136"/>
            </a:xfrm>
            <a:prstGeom prst="rect">
              <a:avLst/>
            </a:prstGeom>
            <a:noFill/>
          </p:spPr>
        </p:pic>
        <p:pic>
          <p:nvPicPr>
            <p:cNvPr id="241685" name="Picture 21" descr="ServerLeft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57" y="2766"/>
              <a:ext cx="62" cy="143"/>
            </a:xfrm>
            <a:prstGeom prst="rect">
              <a:avLst/>
            </a:prstGeom>
            <a:noFill/>
          </p:spPr>
        </p:pic>
        <p:pic>
          <p:nvPicPr>
            <p:cNvPr id="241686" name="Picture 22" descr="ServerLeft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48" y="2855"/>
              <a:ext cx="62" cy="143"/>
            </a:xfrm>
            <a:prstGeom prst="rect">
              <a:avLst/>
            </a:prstGeom>
            <a:noFill/>
          </p:spPr>
        </p:pic>
        <p:sp>
          <p:nvSpPr>
            <p:cNvPr id="241687" name="Rectangle 23"/>
            <p:cNvSpPr>
              <a:spLocks noChangeArrowheads="1"/>
            </p:cNvSpPr>
            <p:nvPr/>
          </p:nvSpPr>
          <p:spPr bwMode="auto">
            <a:xfrm>
              <a:off x="5085" y="2809"/>
              <a:ext cx="201" cy="1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100">
                  <a:solidFill>
                    <a:schemeClr val="tx2"/>
                  </a:solidFill>
                </a:rPr>
                <a:t>MAN</a:t>
              </a:r>
              <a:endParaRPr lang="en-US" sz="2200">
                <a:solidFill>
                  <a:schemeClr val="tx2"/>
                </a:solidFill>
                <a:latin typeface="Agilent TT Cond" pitchFamily="34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252418" y="5336216"/>
            <a:ext cx="838200" cy="512763"/>
            <a:chOff x="4909" y="2709"/>
            <a:chExt cx="528" cy="323"/>
          </a:xfrm>
        </p:grpSpPr>
        <p:pic>
          <p:nvPicPr>
            <p:cNvPr id="241689" name="Picture 25" descr="SANCloudsC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09" y="2709"/>
              <a:ext cx="528" cy="323"/>
            </a:xfrm>
            <a:prstGeom prst="rect">
              <a:avLst/>
            </a:prstGeom>
            <a:noFill/>
          </p:spPr>
        </p:pic>
        <p:pic>
          <p:nvPicPr>
            <p:cNvPr id="241690" name="Picture 26" descr="ServerLeftS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33" y="2772"/>
              <a:ext cx="59" cy="136"/>
            </a:xfrm>
            <a:prstGeom prst="rect">
              <a:avLst/>
            </a:prstGeom>
            <a:noFill/>
          </p:spPr>
        </p:pic>
        <p:pic>
          <p:nvPicPr>
            <p:cNvPr id="241691" name="Picture 27" descr="ServerLeft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57" y="2766"/>
              <a:ext cx="62" cy="143"/>
            </a:xfrm>
            <a:prstGeom prst="rect">
              <a:avLst/>
            </a:prstGeom>
            <a:noFill/>
          </p:spPr>
        </p:pic>
        <p:pic>
          <p:nvPicPr>
            <p:cNvPr id="241692" name="Picture 28" descr="ServerLeft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48" y="2855"/>
              <a:ext cx="62" cy="143"/>
            </a:xfrm>
            <a:prstGeom prst="rect">
              <a:avLst/>
            </a:prstGeom>
            <a:noFill/>
          </p:spPr>
        </p:pic>
        <p:sp>
          <p:nvSpPr>
            <p:cNvPr id="241693" name="Rectangle 29"/>
            <p:cNvSpPr>
              <a:spLocks noChangeArrowheads="1"/>
            </p:cNvSpPr>
            <p:nvPr/>
          </p:nvSpPr>
          <p:spPr bwMode="auto">
            <a:xfrm>
              <a:off x="5085" y="2809"/>
              <a:ext cx="211" cy="1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100">
                  <a:solidFill>
                    <a:schemeClr val="tx2"/>
                  </a:solidFill>
                </a:rPr>
                <a:t>WAN</a:t>
              </a:r>
              <a:endParaRPr lang="en-US" sz="2200">
                <a:solidFill>
                  <a:schemeClr val="tx2"/>
                </a:solidFill>
                <a:latin typeface="Agilent TT Cond" pitchFamily="34" charset="0"/>
              </a:endParaRPr>
            </a:p>
          </p:txBody>
        </p:sp>
      </p:grpSp>
      <p:pic>
        <p:nvPicPr>
          <p:cNvPr id="241694" name="Picture 30" descr="O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8075" y="3862388"/>
            <a:ext cx="274638" cy="520700"/>
          </a:xfrm>
          <a:prstGeom prst="rect">
            <a:avLst/>
          </a:prstGeom>
          <a:noFill/>
        </p:spPr>
      </p:pic>
      <p:pic>
        <p:nvPicPr>
          <p:cNvPr id="241695" name="Picture 31" descr="hous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55050" y="4325938"/>
            <a:ext cx="276225" cy="350837"/>
          </a:xfrm>
          <a:prstGeom prst="rect">
            <a:avLst/>
          </a:prstGeom>
          <a:noFill/>
        </p:spPr>
      </p:pic>
      <p:pic>
        <p:nvPicPr>
          <p:cNvPr id="241696" name="Picture 32" descr="hous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37513" y="4641850"/>
            <a:ext cx="276225" cy="350838"/>
          </a:xfrm>
          <a:prstGeom prst="rect">
            <a:avLst/>
          </a:prstGeom>
          <a:noFill/>
        </p:spPr>
      </p:pic>
      <p:pic>
        <p:nvPicPr>
          <p:cNvPr id="241697" name="Picture 33" descr="hous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51875" y="3898900"/>
            <a:ext cx="276225" cy="350838"/>
          </a:xfrm>
          <a:prstGeom prst="rect">
            <a:avLst/>
          </a:prstGeom>
          <a:noFill/>
        </p:spPr>
      </p:pic>
      <p:sp>
        <p:nvSpPr>
          <p:cNvPr id="241698" name="Rectangle 34"/>
          <p:cNvSpPr>
            <a:spLocks noChangeArrowheads="1"/>
          </p:cNvSpPr>
          <p:nvPr/>
        </p:nvSpPr>
        <p:spPr bwMode="auto">
          <a:xfrm>
            <a:off x="6059487" y="3810000"/>
            <a:ext cx="2865438" cy="2413000"/>
          </a:xfrm>
          <a:prstGeom prst="rect">
            <a:avLst/>
          </a:prstGeom>
          <a:solidFill>
            <a:srgbClr val="FF99CC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99" name="Rectangle 35"/>
          <p:cNvSpPr>
            <a:spLocks noChangeArrowheads="1"/>
          </p:cNvSpPr>
          <p:nvPr/>
        </p:nvSpPr>
        <p:spPr bwMode="auto">
          <a:xfrm>
            <a:off x="492125" y="856298"/>
            <a:ext cx="1958975" cy="2947987"/>
          </a:xfrm>
          <a:prstGeom prst="rect">
            <a:avLst/>
          </a:prstGeom>
          <a:solidFill>
            <a:srgbClr val="CC99FF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00" name="AutoShape 36"/>
          <p:cNvSpPr>
            <a:spLocks noChangeArrowheads="1"/>
          </p:cNvSpPr>
          <p:nvPr/>
        </p:nvSpPr>
        <p:spPr bwMode="auto">
          <a:xfrm>
            <a:off x="1047750" y="1047749"/>
            <a:ext cx="774700" cy="1447801"/>
          </a:xfrm>
          <a:prstGeom prst="roundRect">
            <a:avLst>
              <a:gd name="adj" fmla="val 16667"/>
            </a:avLst>
          </a:prstGeom>
          <a:solidFill>
            <a:srgbClr val="FFCC99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01" name="Rectangle 37"/>
          <p:cNvSpPr>
            <a:spLocks noChangeArrowheads="1"/>
          </p:cNvSpPr>
          <p:nvPr/>
        </p:nvSpPr>
        <p:spPr bwMode="auto">
          <a:xfrm>
            <a:off x="1376363" y="1125538"/>
            <a:ext cx="134937" cy="657225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02" name="AutoShape 38"/>
          <p:cNvSpPr>
            <a:spLocks noChangeArrowheads="1"/>
          </p:cNvSpPr>
          <p:nvPr/>
        </p:nvSpPr>
        <p:spPr bwMode="auto">
          <a:xfrm>
            <a:off x="1187450" y="1089025"/>
            <a:ext cx="504825" cy="431800"/>
          </a:xfrm>
          <a:prstGeom prst="roundRect">
            <a:avLst>
              <a:gd name="adj" fmla="val 12144"/>
            </a:avLst>
          </a:prstGeom>
          <a:solidFill>
            <a:srgbClr val="333333"/>
          </a:solidFill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CPU </a:t>
            </a:r>
            <a:r>
              <a:rPr lang="en-US" sz="1600" b="0" dirty="0" smtClean="0">
                <a:solidFill>
                  <a:schemeClr val="bg1"/>
                </a:solidFill>
              </a:rPr>
              <a:t>o </a:t>
            </a:r>
            <a:endParaRPr lang="en-US" sz="1600" b="0" dirty="0">
              <a:solidFill>
                <a:schemeClr val="bg1"/>
              </a:solidFill>
            </a:endParaRPr>
          </a:p>
        </p:txBody>
      </p:sp>
      <p:pic>
        <p:nvPicPr>
          <p:cNvPr id="241703" name="Picture 39" descr="dd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89200" y="1622425"/>
            <a:ext cx="449263" cy="417513"/>
          </a:xfrm>
          <a:prstGeom prst="rect">
            <a:avLst/>
          </a:prstGeom>
          <a:noFill/>
        </p:spPr>
      </p:pic>
      <p:pic>
        <p:nvPicPr>
          <p:cNvPr id="241704" name="Picture 40" descr="pc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9838" y="2189163"/>
            <a:ext cx="433387" cy="266700"/>
          </a:xfrm>
          <a:prstGeom prst="rect">
            <a:avLst/>
          </a:prstGeom>
          <a:noFill/>
        </p:spPr>
      </p:pic>
      <p:pic>
        <p:nvPicPr>
          <p:cNvPr id="241705" name="Picture 41" descr="hdtv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5888" y="1665288"/>
            <a:ext cx="358775" cy="384175"/>
          </a:xfrm>
          <a:prstGeom prst="rect">
            <a:avLst/>
          </a:prstGeom>
          <a:noFill/>
        </p:spPr>
      </p:pic>
      <p:sp>
        <p:nvSpPr>
          <p:cNvPr id="241706" name="Rectangle 42"/>
          <p:cNvSpPr>
            <a:spLocks noChangeArrowheads="1"/>
          </p:cNvSpPr>
          <p:nvPr/>
        </p:nvSpPr>
        <p:spPr bwMode="auto">
          <a:xfrm>
            <a:off x="1374775" y="2422525"/>
            <a:ext cx="144463" cy="496888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1707" name="Picture 43" descr="usb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525" y="3160713"/>
            <a:ext cx="471488" cy="268287"/>
          </a:xfrm>
          <a:prstGeom prst="rect">
            <a:avLst/>
          </a:prstGeom>
          <a:noFill/>
        </p:spPr>
      </p:pic>
      <p:pic>
        <p:nvPicPr>
          <p:cNvPr id="241708" name="Picture 44" descr="sata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93963" y="3009356"/>
            <a:ext cx="369887" cy="363537"/>
          </a:xfrm>
          <a:prstGeom prst="rect">
            <a:avLst/>
          </a:prstGeom>
          <a:noFill/>
        </p:spPr>
      </p:pic>
      <p:pic>
        <p:nvPicPr>
          <p:cNvPr id="241710" name="Picture 46" descr="pci_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12863" y="3825875"/>
            <a:ext cx="284162" cy="307975"/>
          </a:xfrm>
          <a:prstGeom prst="rect">
            <a:avLst/>
          </a:prstGeom>
          <a:noFill/>
        </p:spPr>
      </p:pic>
      <p:sp>
        <p:nvSpPr>
          <p:cNvPr id="241711" name="AutoShape 47"/>
          <p:cNvSpPr>
            <a:spLocks noChangeArrowheads="1"/>
          </p:cNvSpPr>
          <p:nvPr/>
        </p:nvSpPr>
        <p:spPr bwMode="auto">
          <a:xfrm>
            <a:off x="1119188" y="1778000"/>
            <a:ext cx="650875" cy="649288"/>
          </a:xfrm>
          <a:prstGeom prst="roundRect">
            <a:avLst>
              <a:gd name="adj" fmla="val 12144"/>
            </a:avLst>
          </a:prstGeom>
          <a:solidFill>
            <a:srgbClr val="969696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 smtClean="0">
                <a:solidFill>
                  <a:schemeClr val="bg1"/>
                </a:solidFill>
              </a:rPr>
              <a:t> NB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241712" name="AutoShape 48"/>
          <p:cNvSpPr>
            <a:spLocks noChangeArrowheads="1"/>
          </p:cNvSpPr>
          <p:nvPr/>
        </p:nvSpPr>
        <p:spPr bwMode="auto">
          <a:xfrm>
            <a:off x="1119188" y="2843213"/>
            <a:ext cx="650875" cy="649287"/>
          </a:xfrm>
          <a:prstGeom prst="roundRect">
            <a:avLst>
              <a:gd name="adj" fmla="val 12144"/>
            </a:avLst>
          </a:prstGeom>
          <a:solidFill>
            <a:srgbClr val="969696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 smtClean="0">
                <a:solidFill>
                  <a:schemeClr val="bg1"/>
                </a:solidFill>
              </a:rPr>
              <a:t> SB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241713" name="AutoShape 49"/>
          <p:cNvSpPr>
            <a:spLocks noChangeArrowheads="1"/>
          </p:cNvSpPr>
          <p:nvPr/>
        </p:nvSpPr>
        <p:spPr bwMode="auto">
          <a:xfrm flipH="1">
            <a:off x="503238" y="1778000"/>
            <a:ext cx="552450" cy="215900"/>
          </a:xfrm>
          <a:prstGeom prst="rightArrow">
            <a:avLst>
              <a:gd name="adj1" fmla="val 50000"/>
              <a:gd name="adj2" fmla="val 6397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14" name="AutoShape 50"/>
          <p:cNvSpPr>
            <a:spLocks noChangeArrowheads="1"/>
          </p:cNvSpPr>
          <p:nvPr/>
        </p:nvSpPr>
        <p:spPr bwMode="auto">
          <a:xfrm flipH="1">
            <a:off x="503238" y="2201863"/>
            <a:ext cx="552450" cy="215900"/>
          </a:xfrm>
          <a:prstGeom prst="rightArrow">
            <a:avLst>
              <a:gd name="adj1" fmla="val 50000"/>
              <a:gd name="adj2" fmla="val 6397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15" name="AutoShape 51"/>
          <p:cNvSpPr>
            <a:spLocks noChangeArrowheads="1"/>
          </p:cNvSpPr>
          <p:nvPr/>
        </p:nvSpPr>
        <p:spPr bwMode="auto">
          <a:xfrm rot="16200000" flipH="1">
            <a:off x="1317625" y="3551238"/>
            <a:ext cx="254000" cy="215900"/>
          </a:xfrm>
          <a:prstGeom prst="rightArrow">
            <a:avLst>
              <a:gd name="adj1" fmla="val 50000"/>
              <a:gd name="adj2" fmla="val 294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16" name="Text Box 52"/>
          <p:cNvSpPr txBox="1">
            <a:spLocks noChangeArrowheads="1"/>
          </p:cNvSpPr>
          <p:nvPr/>
        </p:nvSpPr>
        <p:spPr bwMode="auto">
          <a:xfrm>
            <a:off x="591185" y="1316038"/>
            <a:ext cx="633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DVI</a:t>
            </a:r>
          </a:p>
          <a:p>
            <a:r>
              <a:rPr lang="en-US" sz="1000" b="0" dirty="0">
                <a:solidFill>
                  <a:schemeClr val="tx1"/>
                </a:solidFill>
              </a:rPr>
              <a:t>DP</a:t>
            </a:r>
          </a:p>
          <a:p>
            <a:r>
              <a:rPr lang="en-US" sz="1000" b="0" dirty="0">
                <a:solidFill>
                  <a:schemeClr val="tx1"/>
                </a:solidFill>
              </a:rPr>
              <a:t>HDMI</a:t>
            </a:r>
          </a:p>
        </p:txBody>
      </p:sp>
      <p:sp>
        <p:nvSpPr>
          <p:cNvPr id="241717" name="Text Box 53"/>
          <p:cNvSpPr txBox="1">
            <a:spLocks noChangeArrowheads="1"/>
          </p:cNvSpPr>
          <p:nvPr/>
        </p:nvSpPr>
        <p:spPr bwMode="auto">
          <a:xfrm>
            <a:off x="593408" y="2052638"/>
            <a:ext cx="695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 err="1">
                <a:solidFill>
                  <a:schemeClr val="tx1"/>
                </a:solidFill>
              </a:rPr>
              <a:t>PCIe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241718" name="Text Box 54"/>
          <p:cNvSpPr txBox="1">
            <a:spLocks noChangeArrowheads="1"/>
          </p:cNvSpPr>
          <p:nvPr/>
        </p:nvSpPr>
        <p:spPr bwMode="auto">
          <a:xfrm>
            <a:off x="1692275" y="1628775"/>
            <a:ext cx="801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DDR, BoB</a:t>
            </a:r>
          </a:p>
        </p:txBody>
      </p:sp>
      <p:sp>
        <p:nvSpPr>
          <p:cNvPr id="241719" name="Text Box 55"/>
          <p:cNvSpPr txBox="1">
            <a:spLocks noChangeArrowheads="1"/>
          </p:cNvSpPr>
          <p:nvPr/>
        </p:nvSpPr>
        <p:spPr bwMode="auto">
          <a:xfrm>
            <a:off x="1781810" y="204628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 err="1">
                <a:solidFill>
                  <a:schemeClr val="tx1"/>
                </a:solidFill>
              </a:rPr>
              <a:t>PCIe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241720" name="Text Box 56"/>
          <p:cNvSpPr txBox="1">
            <a:spLocks noChangeArrowheads="1"/>
          </p:cNvSpPr>
          <p:nvPr/>
        </p:nvSpPr>
        <p:spPr bwMode="auto">
          <a:xfrm>
            <a:off x="583248" y="2574925"/>
            <a:ext cx="63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HD Audio</a:t>
            </a:r>
          </a:p>
        </p:txBody>
      </p:sp>
      <p:sp>
        <p:nvSpPr>
          <p:cNvPr id="241721" name="Text Box 57"/>
          <p:cNvSpPr txBox="1">
            <a:spLocks noChangeArrowheads="1"/>
          </p:cNvSpPr>
          <p:nvPr/>
        </p:nvSpPr>
        <p:spPr bwMode="auto">
          <a:xfrm>
            <a:off x="585153" y="3048000"/>
            <a:ext cx="728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USB</a:t>
            </a:r>
          </a:p>
        </p:txBody>
      </p:sp>
      <p:sp>
        <p:nvSpPr>
          <p:cNvPr id="241722" name="Text Box 58"/>
          <p:cNvSpPr txBox="1">
            <a:spLocks noChangeArrowheads="1"/>
          </p:cNvSpPr>
          <p:nvPr/>
        </p:nvSpPr>
        <p:spPr bwMode="auto">
          <a:xfrm>
            <a:off x="1755775" y="2929981"/>
            <a:ext cx="728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SATA</a:t>
            </a:r>
          </a:p>
        </p:txBody>
      </p:sp>
      <p:sp>
        <p:nvSpPr>
          <p:cNvPr id="241724" name="Text Box 60"/>
          <p:cNvSpPr txBox="1">
            <a:spLocks noChangeArrowheads="1"/>
          </p:cNvSpPr>
          <p:nvPr/>
        </p:nvSpPr>
        <p:spPr bwMode="auto">
          <a:xfrm>
            <a:off x="1420495" y="3527425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PCI</a:t>
            </a:r>
          </a:p>
        </p:txBody>
      </p:sp>
      <p:sp>
        <p:nvSpPr>
          <p:cNvPr id="241725" name="Text Box 61"/>
          <p:cNvSpPr txBox="1">
            <a:spLocks noChangeArrowheads="1"/>
          </p:cNvSpPr>
          <p:nvPr/>
        </p:nvSpPr>
        <p:spPr bwMode="auto">
          <a:xfrm>
            <a:off x="1449388" y="2449513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000" b="0">
                <a:solidFill>
                  <a:schemeClr val="tx1"/>
                </a:solidFill>
              </a:rPr>
              <a:t>HT</a:t>
            </a:r>
          </a:p>
          <a:p>
            <a:pPr algn="l"/>
            <a:r>
              <a:rPr lang="en-US" sz="1000" b="0">
                <a:solidFill>
                  <a:schemeClr val="tx1"/>
                </a:solidFill>
              </a:rPr>
              <a:t>PCIe</a:t>
            </a:r>
          </a:p>
        </p:txBody>
      </p:sp>
      <p:sp>
        <p:nvSpPr>
          <p:cNvPr id="241726" name="AutoShape 62"/>
          <p:cNvSpPr>
            <a:spLocks noChangeArrowheads="1"/>
          </p:cNvSpPr>
          <p:nvPr/>
        </p:nvSpPr>
        <p:spPr bwMode="auto">
          <a:xfrm>
            <a:off x="1814513" y="2201863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27" name="AutoShape 63"/>
          <p:cNvSpPr>
            <a:spLocks noChangeArrowheads="1"/>
          </p:cNvSpPr>
          <p:nvPr/>
        </p:nvSpPr>
        <p:spPr bwMode="auto">
          <a:xfrm>
            <a:off x="1817688" y="1787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28" name="AutoShape 64"/>
          <p:cNvSpPr>
            <a:spLocks noChangeArrowheads="1"/>
          </p:cNvSpPr>
          <p:nvPr/>
        </p:nvSpPr>
        <p:spPr bwMode="auto">
          <a:xfrm flipH="1">
            <a:off x="509588" y="2903538"/>
            <a:ext cx="538162" cy="215900"/>
          </a:xfrm>
          <a:prstGeom prst="rightArrow">
            <a:avLst>
              <a:gd name="adj1" fmla="val 50000"/>
              <a:gd name="adj2" fmla="val 623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29" name="AutoShape 65"/>
          <p:cNvSpPr>
            <a:spLocks noChangeArrowheads="1"/>
          </p:cNvSpPr>
          <p:nvPr/>
        </p:nvSpPr>
        <p:spPr bwMode="auto">
          <a:xfrm flipH="1">
            <a:off x="501650" y="3195638"/>
            <a:ext cx="547688" cy="215900"/>
          </a:xfrm>
          <a:prstGeom prst="rightArrow">
            <a:avLst>
              <a:gd name="adj1" fmla="val 50000"/>
              <a:gd name="adj2" fmla="val 634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30" name="AutoShape 66"/>
          <p:cNvSpPr>
            <a:spLocks noChangeArrowheads="1"/>
          </p:cNvSpPr>
          <p:nvPr/>
        </p:nvSpPr>
        <p:spPr bwMode="auto">
          <a:xfrm>
            <a:off x="1817688" y="3091906"/>
            <a:ext cx="623887" cy="215900"/>
          </a:xfrm>
          <a:prstGeom prst="rightArrow">
            <a:avLst>
              <a:gd name="adj1" fmla="val 50000"/>
              <a:gd name="adj2" fmla="val 7224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32" name="Text Box 68"/>
          <p:cNvSpPr txBox="1">
            <a:spLocks noChangeArrowheads="1"/>
          </p:cNvSpPr>
          <p:nvPr/>
        </p:nvSpPr>
        <p:spPr bwMode="auto">
          <a:xfrm>
            <a:off x="6174497" y="4953629"/>
            <a:ext cx="7154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SONET</a:t>
            </a:r>
          </a:p>
        </p:txBody>
      </p:sp>
      <p:sp>
        <p:nvSpPr>
          <p:cNvPr id="241733" name="AutoShape 69"/>
          <p:cNvSpPr>
            <a:spLocks noChangeArrowheads="1"/>
          </p:cNvSpPr>
          <p:nvPr/>
        </p:nvSpPr>
        <p:spPr bwMode="auto">
          <a:xfrm rot="16200000" flipH="1">
            <a:off x="6596063" y="4979988"/>
            <a:ext cx="425450" cy="215900"/>
          </a:xfrm>
          <a:prstGeom prst="rightArrow">
            <a:avLst>
              <a:gd name="adj1" fmla="val 50000"/>
              <a:gd name="adj2" fmla="val 492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34" name="Text Box 70"/>
          <p:cNvSpPr txBox="1">
            <a:spLocks noChangeArrowheads="1"/>
          </p:cNvSpPr>
          <p:nvPr/>
        </p:nvSpPr>
        <p:spPr bwMode="auto">
          <a:xfrm>
            <a:off x="6878638" y="4546600"/>
            <a:ext cx="51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tx1"/>
                </a:solidFill>
              </a:rPr>
              <a:t>XFP </a:t>
            </a:r>
          </a:p>
          <a:p>
            <a:r>
              <a:rPr lang="en-US" sz="800" b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241735" name="Text Box 71"/>
          <p:cNvSpPr txBox="1">
            <a:spLocks noChangeArrowheads="1"/>
          </p:cNvSpPr>
          <p:nvPr/>
        </p:nvSpPr>
        <p:spPr bwMode="auto">
          <a:xfrm>
            <a:off x="744538" y="858838"/>
            <a:ext cx="1385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C0099"/>
                </a:solidFill>
              </a:rPr>
              <a:t>Desktop Chipset</a:t>
            </a:r>
          </a:p>
        </p:txBody>
      </p:sp>
      <p:sp>
        <p:nvSpPr>
          <p:cNvPr id="241736" name="Text Box 72"/>
          <p:cNvSpPr txBox="1">
            <a:spLocks noChangeArrowheads="1"/>
          </p:cNvSpPr>
          <p:nvPr/>
        </p:nvSpPr>
        <p:spPr bwMode="auto">
          <a:xfrm>
            <a:off x="1030288" y="2525713"/>
            <a:ext cx="942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000" b="0">
                <a:solidFill>
                  <a:schemeClr val="tx1"/>
                </a:solidFill>
              </a:rPr>
              <a:t>DMI</a:t>
            </a:r>
          </a:p>
        </p:txBody>
      </p:sp>
      <p:sp>
        <p:nvSpPr>
          <p:cNvPr id="241739" name="Text Box 75"/>
          <p:cNvSpPr txBox="1">
            <a:spLocks noChangeArrowheads="1"/>
          </p:cNvSpPr>
          <p:nvPr/>
        </p:nvSpPr>
        <p:spPr bwMode="auto">
          <a:xfrm>
            <a:off x="1439863" y="1484313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000" b="0">
                <a:solidFill>
                  <a:schemeClr val="tx1"/>
                </a:solidFill>
              </a:rPr>
              <a:t>QPI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241740" name="Text Box 76"/>
          <p:cNvSpPr txBox="1">
            <a:spLocks noChangeArrowheads="1"/>
          </p:cNvSpPr>
          <p:nvPr/>
        </p:nvSpPr>
        <p:spPr bwMode="auto">
          <a:xfrm>
            <a:off x="6546850" y="5913438"/>
            <a:ext cx="2425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00CC"/>
                </a:solidFill>
              </a:rPr>
              <a:t>Public </a:t>
            </a:r>
            <a:r>
              <a:rPr lang="en-US" sz="1200" dirty="0" err="1">
                <a:solidFill>
                  <a:srgbClr val="CC00CC"/>
                </a:solidFill>
              </a:rPr>
              <a:t>Wireline</a:t>
            </a:r>
            <a:r>
              <a:rPr lang="en-US" sz="1200" dirty="0">
                <a:solidFill>
                  <a:srgbClr val="CC00CC"/>
                </a:solidFill>
              </a:rPr>
              <a:t> Infrastructure</a:t>
            </a:r>
          </a:p>
        </p:txBody>
      </p:sp>
      <p:sp>
        <p:nvSpPr>
          <p:cNvPr id="241741" name="AutoShape 77"/>
          <p:cNvSpPr>
            <a:spLocks noChangeArrowheads="1"/>
          </p:cNvSpPr>
          <p:nvPr/>
        </p:nvSpPr>
        <p:spPr bwMode="auto">
          <a:xfrm>
            <a:off x="7212013" y="4008438"/>
            <a:ext cx="214312" cy="2159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42" name="AutoShape 78"/>
          <p:cNvSpPr>
            <a:spLocks noChangeArrowheads="1"/>
          </p:cNvSpPr>
          <p:nvPr/>
        </p:nvSpPr>
        <p:spPr bwMode="auto">
          <a:xfrm>
            <a:off x="7756525" y="4033838"/>
            <a:ext cx="214313" cy="144462"/>
          </a:xfrm>
          <a:prstGeom prst="rightArrow">
            <a:avLst>
              <a:gd name="adj1" fmla="val 50000"/>
              <a:gd name="adj2" fmla="val 370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43" name="AutoShape 79"/>
          <p:cNvSpPr>
            <a:spLocks noChangeArrowheads="1"/>
          </p:cNvSpPr>
          <p:nvPr/>
        </p:nvSpPr>
        <p:spPr bwMode="auto">
          <a:xfrm rot="2367081">
            <a:off x="8205788" y="4297363"/>
            <a:ext cx="423862" cy="122237"/>
          </a:xfrm>
          <a:prstGeom prst="rightArrow">
            <a:avLst>
              <a:gd name="adj1" fmla="val 50000"/>
              <a:gd name="adj2" fmla="val 8668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44" name="AutoShape 80"/>
          <p:cNvSpPr>
            <a:spLocks noChangeArrowheads="1"/>
          </p:cNvSpPr>
          <p:nvPr/>
        </p:nvSpPr>
        <p:spPr bwMode="auto">
          <a:xfrm rot="48626418">
            <a:off x="7985919" y="4356894"/>
            <a:ext cx="387350" cy="128588"/>
          </a:xfrm>
          <a:prstGeom prst="rightArrow">
            <a:avLst>
              <a:gd name="adj1" fmla="val 50000"/>
              <a:gd name="adj2" fmla="val 7530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45" name="AutoShape 81"/>
          <p:cNvSpPr>
            <a:spLocks noChangeArrowheads="1"/>
          </p:cNvSpPr>
          <p:nvPr/>
        </p:nvSpPr>
        <p:spPr bwMode="auto">
          <a:xfrm rot="35225">
            <a:off x="8399463" y="4041775"/>
            <a:ext cx="220662" cy="130175"/>
          </a:xfrm>
          <a:prstGeom prst="rightArrow">
            <a:avLst>
              <a:gd name="adj1" fmla="val 50000"/>
              <a:gd name="adj2" fmla="val 4237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46" name="Text Box 82"/>
          <p:cNvSpPr txBox="1">
            <a:spLocks noChangeArrowheads="1"/>
          </p:cNvSpPr>
          <p:nvPr/>
        </p:nvSpPr>
        <p:spPr bwMode="auto">
          <a:xfrm flipH="1">
            <a:off x="7693025" y="3835400"/>
            <a:ext cx="954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PON</a:t>
            </a:r>
          </a:p>
        </p:txBody>
      </p:sp>
      <p:sp>
        <p:nvSpPr>
          <p:cNvPr id="241747" name="Text Box 83"/>
          <p:cNvSpPr txBox="1">
            <a:spLocks noChangeArrowheads="1"/>
          </p:cNvSpPr>
          <p:nvPr/>
        </p:nvSpPr>
        <p:spPr bwMode="auto">
          <a:xfrm flipH="1">
            <a:off x="7353300" y="3970338"/>
            <a:ext cx="4635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tx2"/>
                </a:solidFill>
              </a:rPr>
              <a:t>OLT</a:t>
            </a:r>
          </a:p>
        </p:txBody>
      </p:sp>
      <p:sp>
        <p:nvSpPr>
          <p:cNvPr id="241748" name="Text Box 84"/>
          <p:cNvSpPr txBox="1">
            <a:spLocks noChangeArrowheads="1"/>
          </p:cNvSpPr>
          <p:nvPr/>
        </p:nvSpPr>
        <p:spPr bwMode="auto">
          <a:xfrm flipH="1">
            <a:off x="8280400" y="3827463"/>
            <a:ext cx="954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PON</a:t>
            </a:r>
          </a:p>
        </p:txBody>
      </p:sp>
      <p:sp>
        <p:nvSpPr>
          <p:cNvPr id="241749" name="Text Box 85"/>
          <p:cNvSpPr txBox="1">
            <a:spLocks noChangeArrowheads="1"/>
          </p:cNvSpPr>
          <p:nvPr/>
        </p:nvSpPr>
        <p:spPr bwMode="auto">
          <a:xfrm flipH="1">
            <a:off x="7772400" y="4229100"/>
            <a:ext cx="954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PON</a:t>
            </a:r>
          </a:p>
        </p:txBody>
      </p:sp>
      <p:sp>
        <p:nvSpPr>
          <p:cNvPr id="241750" name="Text Box 86"/>
          <p:cNvSpPr txBox="1">
            <a:spLocks noChangeArrowheads="1"/>
          </p:cNvSpPr>
          <p:nvPr/>
        </p:nvSpPr>
        <p:spPr bwMode="auto">
          <a:xfrm flipH="1">
            <a:off x="8297863" y="4140200"/>
            <a:ext cx="954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>
                <a:solidFill>
                  <a:schemeClr val="tx1"/>
                </a:solidFill>
              </a:rPr>
              <a:t>PON</a:t>
            </a:r>
          </a:p>
        </p:txBody>
      </p:sp>
      <p:sp>
        <p:nvSpPr>
          <p:cNvPr id="241751" name="Text Box 87"/>
          <p:cNvSpPr txBox="1">
            <a:spLocks noChangeArrowheads="1"/>
          </p:cNvSpPr>
          <p:nvPr/>
        </p:nvSpPr>
        <p:spPr bwMode="auto">
          <a:xfrm>
            <a:off x="1079500" y="144938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000" b="0">
                <a:solidFill>
                  <a:schemeClr val="tx1"/>
                </a:solidFill>
              </a:rPr>
              <a:t>HT</a:t>
            </a:r>
            <a:r>
              <a:rPr lang="en-US" sz="14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1752" name="AutoShape 88"/>
          <p:cNvSpPr>
            <a:spLocks noChangeArrowheads="1"/>
          </p:cNvSpPr>
          <p:nvPr/>
        </p:nvSpPr>
        <p:spPr bwMode="auto">
          <a:xfrm>
            <a:off x="6283325" y="3273425"/>
            <a:ext cx="228600" cy="163513"/>
          </a:xfrm>
          <a:prstGeom prst="curvedRightArrow">
            <a:avLst>
              <a:gd name="adj1" fmla="val 20000"/>
              <a:gd name="adj2" fmla="val 40000"/>
              <a:gd name="adj3" fmla="val 466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53" name="AutoShape 89"/>
          <p:cNvSpPr>
            <a:spLocks noChangeArrowheads="1"/>
          </p:cNvSpPr>
          <p:nvPr/>
        </p:nvSpPr>
        <p:spPr bwMode="auto">
          <a:xfrm rot="10251501">
            <a:off x="7261225" y="1622425"/>
            <a:ext cx="304800" cy="496888"/>
          </a:xfrm>
          <a:prstGeom prst="curvedRightArrow">
            <a:avLst>
              <a:gd name="adj1" fmla="val 32604"/>
              <a:gd name="adj2" fmla="val 65208"/>
              <a:gd name="adj3" fmla="val 333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54" name="AutoShape 90"/>
          <p:cNvSpPr>
            <a:spLocks noChangeArrowheads="1"/>
          </p:cNvSpPr>
          <p:nvPr/>
        </p:nvSpPr>
        <p:spPr bwMode="auto">
          <a:xfrm rot="10251501">
            <a:off x="7229475" y="2305050"/>
            <a:ext cx="304800" cy="496888"/>
          </a:xfrm>
          <a:prstGeom prst="curvedRightArrow">
            <a:avLst>
              <a:gd name="adj1" fmla="val 32604"/>
              <a:gd name="adj2" fmla="val 65208"/>
              <a:gd name="adj3" fmla="val 333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55" name="Text Box 91"/>
          <p:cNvSpPr txBox="1">
            <a:spLocks noChangeArrowheads="1"/>
          </p:cNvSpPr>
          <p:nvPr/>
        </p:nvSpPr>
        <p:spPr bwMode="auto">
          <a:xfrm>
            <a:off x="7551738" y="239077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CEI</a:t>
            </a:r>
          </a:p>
          <a:p>
            <a:r>
              <a:rPr lang="en-US" sz="1000" b="0" dirty="0">
                <a:solidFill>
                  <a:schemeClr val="tx1"/>
                </a:solidFill>
              </a:rPr>
              <a:t> </a:t>
            </a:r>
            <a:r>
              <a:rPr lang="en-US" sz="1000" b="0" dirty="0" err="1">
                <a:solidFill>
                  <a:schemeClr val="tx1"/>
                </a:solidFill>
              </a:rPr>
              <a:t>GbE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241756" name="Text Box 92"/>
          <p:cNvSpPr txBox="1">
            <a:spLocks noChangeArrowheads="1"/>
          </p:cNvSpPr>
          <p:nvPr/>
        </p:nvSpPr>
        <p:spPr bwMode="auto">
          <a:xfrm>
            <a:off x="7529513" y="176847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CEI</a:t>
            </a:r>
          </a:p>
          <a:p>
            <a:r>
              <a:rPr lang="en-US" sz="1000" b="0" dirty="0">
                <a:solidFill>
                  <a:schemeClr val="tx1"/>
                </a:solidFill>
              </a:rPr>
              <a:t>  </a:t>
            </a:r>
            <a:r>
              <a:rPr lang="en-US" sz="1000" b="0" dirty="0" err="1">
                <a:solidFill>
                  <a:schemeClr val="tx1"/>
                </a:solidFill>
              </a:rPr>
              <a:t>GbE</a:t>
            </a:r>
            <a:endParaRPr lang="en-US" sz="1000" b="0" dirty="0">
              <a:solidFill>
                <a:schemeClr val="tx1"/>
              </a:solidFill>
            </a:endParaRPr>
          </a:p>
        </p:txBody>
      </p:sp>
      <p:pic>
        <p:nvPicPr>
          <p:cNvPr id="241757" name="Picture 93" descr="3com-sfp-modul-1x100lx10-lc-s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532563" y="3155950"/>
            <a:ext cx="457200" cy="341313"/>
          </a:xfrm>
          <a:prstGeom prst="rect">
            <a:avLst/>
          </a:prstGeom>
          <a:noFill/>
        </p:spPr>
      </p:pic>
      <p:sp>
        <p:nvSpPr>
          <p:cNvPr id="241758" name="AutoShape 94"/>
          <p:cNvSpPr>
            <a:spLocks noChangeArrowheads="1"/>
          </p:cNvSpPr>
          <p:nvPr/>
        </p:nvSpPr>
        <p:spPr bwMode="auto">
          <a:xfrm rot="16200000" flipH="1">
            <a:off x="6588125" y="2903538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59" name="AutoShape 95"/>
          <p:cNvSpPr>
            <a:spLocks noChangeArrowheads="1"/>
          </p:cNvSpPr>
          <p:nvPr/>
        </p:nvSpPr>
        <p:spPr bwMode="auto">
          <a:xfrm>
            <a:off x="2990850" y="2555875"/>
            <a:ext cx="623888" cy="215900"/>
          </a:xfrm>
          <a:prstGeom prst="rightArrow">
            <a:avLst>
              <a:gd name="adj1" fmla="val 50000"/>
              <a:gd name="adj2" fmla="val 72243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60" name="Rectangle 96"/>
          <p:cNvSpPr>
            <a:spLocks noChangeArrowheads="1"/>
          </p:cNvSpPr>
          <p:nvPr/>
        </p:nvSpPr>
        <p:spPr bwMode="auto">
          <a:xfrm>
            <a:off x="2981325" y="2430463"/>
            <a:ext cx="271463" cy="119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1761" name="Picture 97" descr="emulex-lightpulse-lpe1100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602038" y="1795463"/>
            <a:ext cx="527050" cy="527050"/>
          </a:xfrm>
          <a:prstGeom prst="rect">
            <a:avLst/>
          </a:prstGeom>
          <a:noFill/>
        </p:spPr>
      </p:pic>
      <p:pic>
        <p:nvPicPr>
          <p:cNvPr id="241762" name="Picture 98" descr="i51515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584575" y="1322388"/>
            <a:ext cx="654050" cy="488950"/>
          </a:xfrm>
          <a:prstGeom prst="rect">
            <a:avLst/>
          </a:prstGeom>
          <a:noFill/>
        </p:spPr>
      </p:pic>
      <p:sp>
        <p:nvSpPr>
          <p:cNvPr id="241763" name="AutoShape 99"/>
          <p:cNvSpPr>
            <a:spLocks noChangeArrowheads="1"/>
          </p:cNvSpPr>
          <p:nvPr/>
        </p:nvSpPr>
        <p:spPr bwMode="auto">
          <a:xfrm>
            <a:off x="2987675" y="1449388"/>
            <a:ext cx="623888" cy="215900"/>
          </a:xfrm>
          <a:prstGeom prst="rightArrow">
            <a:avLst>
              <a:gd name="adj1" fmla="val 50000"/>
              <a:gd name="adj2" fmla="val 72243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64" name="Rectangle 100"/>
          <p:cNvSpPr>
            <a:spLocks noChangeArrowheads="1"/>
          </p:cNvSpPr>
          <p:nvPr/>
        </p:nvSpPr>
        <p:spPr bwMode="auto">
          <a:xfrm>
            <a:off x="2978150" y="1322388"/>
            <a:ext cx="271463" cy="306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65" name="AutoShape 101"/>
          <p:cNvSpPr>
            <a:spLocks noChangeArrowheads="1"/>
          </p:cNvSpPr>
          <p:nvPr/>
        </p:nvSpPr>
        <p:spPr bwMode="auto">
          <a:xfrm>
            <a:off x="2989263" y="1954213"/>
            <a:ext cx="623887" cy="215900"/>
          </a:xfrm>
          <a:prstGeom prst="rightArrow">
            <a:avLst>
              <a:gd name="adj1" fmla="val 50000"/>
              <a:gd name="adj2" fmla="val 72243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66" name="Rectangle 102"/>
          <p:cNvSpPr>
            <a:spLocks noChangeArrowheads="1"/>
          </p:cNvSpPr>
          <p:nvPr/>
        </p:nvSpPr>
        <p:spPr bwMode="auto">
          <a:xfrm>
            <a:off x="2987675" y="1989138"/>
            <a:ext cx="271463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1767" name="Picture 103" descr="mhes14xt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617913" y="2897188"/>
            <a:ext cx="476250" cy="590550"/>
          </a:xfrm>
          <a:prstGeom prst="rect">
            <a:avLst/>
          </a:prstGeom>
          <a:noFill/>
        </p:spPr>
      </p:pic>
      <p:pic>
        <p:nvPicPr>
          <p:cNvPr id="241768" name="Picture 104" descr="E_1078792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632200" y="2436813"/>
            <a:ext cx="539750" cy="539750"/>
          </a:xfrm>
          <a:prstGeom prst="rect">
            <a:avLst/>
          </a:prstGeom>
          <a:noFill/>
        </p:spPr>
      </p:pic>
      <p:sp>
        <p:nvSpPr>
          <p:cNvPr id="241769" name="Rectangle 105"/>
          <p:cNvSpPr>
            <a:spLocks noChangeArrowheads="1"/>
          </p:cNvSpPr>
          <p:nvPr/>
        </p:nvSpPr>
        <p:spPr bwMode="auto">
          <a:xfrm>
            <a:off x="3027363" y="2271713"/>
            <a:ext cx="280987" cy="1143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70" name="AutoShape 106"/>
          <p:cNvSpPr>
            <a:spLocks noChangeArrowheads="1"/>
          </p:cNvSpPr>
          <p:nvPr/>
        </p:nvSpPr>
        <p:spPr bwMode="auto">
          <a:xfrm>
            <a:off x="4273550" y="146208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71" name="Text Box 107"/>
          <p:cNvSpPr txBox="1">
            <a:spLocks noChangeArrowheads="1"/>
          </p:cNvSpPr>
          <p:nvPr/>
        </p:nvSpPr>
        <p:spPr bwMode="auto">
          <a:xfrm>
            <a:off x="4181475" y="1285875"/>
            <a:ext cx="728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SATA II</a:t>
            </a:r>
          </a:p>
        </p:txBody>
      </p:sp>
      <p:sp>
        <p:nvSpPr>
          <p:cNvPr id="241772" name="AutoShape 108"/>
          <p:cNvSpPr>
            <a:spLocks noChangeArrowheads="1"/>
          </p:cNvSpPr>
          <p:nvPr/>
        </p:nvSpPr>
        <p:spPr bwMode="auto">
          <a:xfrm>
            <a:off x="4275138" y="31718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73" name="Text Box 109"/>
          <p:cNvSpPr txBox="1">
            <a:spLocks noChangeArrowheads="1"/>
          </p:cNvSpPr>
          <p:nvPr/>
        </p:nvSpPr>
        <p:spPr bwMode="auto">
          <a:xfrm>
            <a:off x="4164013" y="2998788"/>
            <a:ext cx="825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 err="1">
                <a:solidFill>
                  <a:schemeClr val="tx1"/>
                </a:solidFill>
              </a:rPr>
              <a:t>Infiniband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241774" name="AutoShape 110"/>
          <p:cNvSpPr>
            <a:spLocks noChangeArrowheads="1"/>
          </p:cNvSpPr>
          <p:nvPr/>
        </p:nvSpPr>
        <p:spPr bwMode="auto">
          <a:xfrm>
            <a:off x="4276725" y="19685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75" name="Text Box 111"/>
          <p:cNvSpPr txBox="1">
            <a:spLocks noChangeArrowheads="1"/>
          </p:cNvSpPr>
          <p:nvPr/>
        </p:nvSpPr>
        <p:spPr bwMode="auto">
          <a:xfrm>
            <a:off x="4170363" y="1792288"/>
            <a:ext cx="954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FibreChannel</a:t>
            </a:r>
          </a:p>
        </p:txBody>
      </p:sp>
      <p:sp>
        <p:nvSpPr>
          <p:cNvPr id="241776" name="AutoShape 112"/>
          <p:cNvSpPr>
            <a:spLocks noChangeArrowheads="1"/>
          </p:cNvSpPr>
          <p:nvPr/>
        </p:nvSpPr>
        <p:spPr bwMode="auto">
          <a:xfrm>
            <a:off x="4297363" y="2549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77" name="Text Box 113"/>
          <p:cNvSpPr txBox="1">
            <a:spLocks noChangeArrowheads="1"/>
          </p:cNvSpPr>
          <p:nvPr/>
        </p:nvSpPr>
        <p:spPr bwMode="auto">
          <a:xfrm>
            <a:off x="4125913" y="2386013"/>
            <a:ext cx="954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GbEthernet</a:t>
            </a:r>
          </a:p>
        </p:txBody>
      </p:sp>
      <p:pic>
        <p:nvPicPr>
          <p:cNvPr id="241778" name="Picture 114" descr="SANClouds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97463" y="2428875"/>
            <a:ext cx="838200" cy="512763"/>
          </a:xfrm>
          <a:prstGeom prst="rect">
            <a:avLst/>
          </a:prstGeom>
          <a:noFill/>
        </p:spPr>
      </p:pic>
      <p:grpSp>
        <p:nvGrpSpPr>
          <p:cNvPr id="4" name="Group 115"/>
          <p:cNvGrpSpPr>
            <a:grpSpLocks/>
          </p:cNvGrpSpPr>
          <p:nvPr/>
        </p:nvGrpSpPr>
        <p:grpSpPr bwMode="auto">
          <a:xfrm>
            <a:off x="5073650" y="1716088"/>
            <a:ext cx="998538" cy="585787"/>
            <a:chOff x="4480" y="1311"/>
            <a:chExt cx="1008" cy="681"/>
          </a:xfrm>
        </p:grpSpPr>
        <p:pic>
          <p:nvPicPr>
            <p:cNvPr id="241780" name="Picture 116" descr="SANCloudsC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4480" y="1311"/>
              <a:ext cx="1008" cy="681"/>
            </a:xfrm>
            <a:prstGeom prst="rect">
              <a:avLst/>
            </a:prstGeom>
            <a:noFill/>
          </p:spPr>
        </p:pic>
        <p:pic>
          <p:nvPicPr>
            <p:cNvPr id="241781" name="Picture 117" descr="Switch16LeftS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963" y="1546"/>
              <a:ext cx="477" cy="203"/>
            </a:xfrm>
            <a:prstGeom prst="rect">
              <a:avLst/>
            </a:prstGeom>
            <a:noFill/>
          </p:spPr>
        </p:pic>
        <p:pic>
          <p:nvPicPr>
            <p:cNvPr id="241782" name="Picture 118" descr="Switch16LeftS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720" y="1359"/>
              <a:ext cx="477" cy="203"/>
            </a:xfrm>
            <a:prstGeom prst="rect">
              <a:avLst/>
            </a:prstGeom>
            <a:noFill/>
          </p:spPr>
        </p:pic>
        <p:pic>
          <p:nvPicPr>
            <p:cNvPr id="241783" name="Picture 119" descr="Switch16LeftS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480" y="1551"/>
              <a:ext cx="477" cy="203"/>
            </a:xfrm>
            <a:prstGeom prst="rect">
              <a:avLst/>
            </a:prstGeom>
            <a:noFill/>
          </p:spPr>
        </p:pic>
        <p:pic>
          <p:nvPicPr>
            <p:cNvPr id="241784" name="Picture 120" descr="Switch16LeftS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720" y="1743"/>
              <a:ext cx="477" cy="203"/>
            </a:xfrm>
            <a:prstGeom prst="rect">
              <a:avLst/>
            </a:prstGeom>
            <a:noFill/>
          </p:spPr>
        </p:pic>
      </p:grpSp>
      <p:sp>
        <p:nvSpPr>
          <p:cNvPr id="241785" name="AutoShape 121"/>
          <p:cNvSpPr>
            <a:spLocks noChangeArrowheads="1"/>
          </p:cNvSpPr>
          <p:nvPr/>
        </p:nvSpPr>
        <p:spPr bwMode="auto">
          <a:xfrm>
            <a:off x="5133975" y="1363663"/>
            <a:ext cx="228600" cy="304800"/>
          </a:xfrm>
          <a:prstGeom prst="can">
            <a:avLst>
              <a:gd name="adj" fmla="val 33333"/>
            </a:avLst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0" scaled="1"/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109728" bIns="0" anchor="ctr"/>
          <a:lstStyle/>
          <a:p>
            <a:endParaRPr lang="en-US"/>
          </a:p>
        </p:txBody>
      </p:sp>
      <p:sp>
        <p:nvSpPr>
          <p:cNvPr id="241786" name="Rectangle 122"/>
          <p:cNvSpPr>
            <a:spLocks noChangeArrowheads="1"/>
          </p:cNvSpPr>
          <p:nvPr/>
        </p:nvSpPr>
        <p:spPr bwMode="auto">
          <a:xfrm>
            <a:off x="5438775" y="144145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chemeClr val="tx2"/>
                </a:solidFill>
              </a:rPr>
              <a:t>HDD</a:t>
            </a:r>
            <a:endParaRPr lang="en-US" sz="1800">
              <a:solidFill>
                <a:schemeClr val="tx2"/>
              </a:solidFill>
              <a:latin typeface="Agilent TT Cond" pitchFamily="34" charset="0"/>
            </a:endParaRPr>
          </a:p>
        </p:txBody>
      </p:sp>
      <p:sp>
        <p:nvSpPr>
          <p:cNvPr id="241787" name="Rectangle 123"/>
          <p:cNvSpPr>
            <a:spLocks noChangeArrowheads="1"/>
          </p:cNvSpPr>
          <p:nvPr/>
        </p:nvSpPr>
        <p:spPr bwMode="auto">
          <a:xfrm>
            <a:off x="5386388" y="1909763"/>
            <a:ext cx="296862" cy="168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>
                <a:solidFill>
                  <a:schemeClr val="tx2"/>
                </a:solidFill>
              </a:rPr>
              <a:t>SAN</a:t>
            </a:r>
            <a:endParaRPr lang="en-US" sz="2200">
              <a:solidFill>
                <a:schemeClr val="tx2"/>
              </a:solidFill>
              <a:latin typeface="Agilent TT Cond" pitchFamily="34" charset="0"/>
            </a:endParaRPr>
          </a:p>
        </p:txBody>
      </p:sp>
      <p:sp>
        <p:nvSpPr>
          <p:cNvPr id="241788" name="Rectangle 124"/>
          <p:cNvSpPr>
            <a:spLocks noChangeArrowheads="1"/>
          </p:cNvSpPr>
          <p:nvPr/>
        </p:nvSpPr>
        <p:spPr bwMode="auto">
          <a:xfrm>
            <a:off x="5364163" y="2600325"/>
            <a:ext cx="288925" cy="168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>
                <a:solidFill>
                  <a:srgbClr val="660033"/>
                </a:solidFill>
              </a:rPr>
              <a:t>LAN</a:t>
            </a:r>
            <a:endParaRPr lang="en-US" sz="2200">
              <a:solidFill>
                <a:srgbClr val="660033"/>
              </a:solidFill>
              <a:latin typeface="Agilent TT Cond" pitchFamily="34" charset="0"/>
            </a:endParaRPr>
          </a:p>
        </p:txBody>
      </p:sp>
      <p:pic>
        <p:nvPicPr>
          <p:cNvPr id="241789" name="Picture 125" descr="ServerLeftS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616700" y="2217738"/>
            <a:ext cx="328613" cy="752475"/>
          </a:xfrm>
          <a:prstGeom prst="rect">
            <a:avLst/>
          </a:prstGeom>
          <a:noFill/>
        </p:spPr>
      </p:pic>
      <p:sp>
        <p:nvSpPr>
          <p:cNvPr id="241790" name="AutoShape 126"/>
          <p:cNvSpPr>
            <a:spLocks noChangeArrowheads="1"/>
          </p:cNvSpPr>
          <p:nvPr/>
        </p:nvSpPr>
        <p:spPr bwMode="auto">
          <a:xfrm>
            <a:off x="5978525" y="257333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91" name="AutoShape 127"/>
          <p:cNvSpPr>
            <a:spLocks noChangeArrowheads="1"/>
          </p:cNvSpPr>
          <p:nvPr/>
        </p:nvSpPr>
        <p:spPr bwMode="auto">
          <a:xfrm rot="12666529">
            <a:off x="6005513" y="2225675"/>
            <a:ext cx="588962" cy="201613"/>
          </a:xfrm>
          <a:prstGeom prst="rightArrow">
            <a:avLst>
              <a:gd name="adj1" fmla="val 50000"/>
              <a:gd name="adj2" fmla="val 7303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1792" name="Picture 128" descr="RaidCabinetLeftS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600825" y="1477963"/>
            <a:ext cx="338138" cy="738187"/>
          </a:xfrm>
          <a:prstGeom prst="rect">
            <a:avLst/>
          </a:prstGeom>
          <a:noFill/>
        </p:spPr>
      </p:pic>
      <p:sp>
        <p:nvSpPr>
          <p:cNvPr id="241793" name="AutoShape 129"/>
          <p:cNvSpPr>
            <a:spLocks noChangeArrowheads="1"/>
          </p:cNvSpPr>
          <p:nvPr/>
        </p:nvSpPr>
        <p:spPr bwMode="auto">
          <a:xfrm>
            <a:off x="6088063" y="1917700"/>
            <a:ext cx="465137" cy="203200"/>
          </a:xfrm>
          <a:prstGeom prst="rightArrow">
            <a:avLst>
              <a:gd name="adj1" fmla="val 50000"/>
              <a:gd name="adj2" fmla="val 572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794" name="Rectangle 130"/>
          <p:cNvSpPr>
            <a:spLocks noChangeArrowheads="1"/>
          </p:cNvSpPr>
          <p:nvPr/>
        </p:nvSpPr>
        <p:spPr bwMode="auto">
          <a:xfrm>
            <a:off x="6945313" y="2503488"/>
            <a:ext cx="3921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chemeClr val="tx2"/>
                </a:solidFill>
              </a:rPr>
              <a:t>Server</a:t>
            </a:r>
            <a:endParaRPr lang="en-US" sz="1000">
              <a:solidFill>
                <a:schemeClr val="tx2"/>
              </a:solidFill>
              <a:latin typeface="Agilent TT Cond" pitchFamily="34" charset="0"/>
            </a:endParaRPr>
          </a:p>
        </p:txBody>
      </p:sp>
      <p:sp>
        <p:nvSpPr>
          <p:cNvPr id="241795" name="Rectangle 131"/>
          <p:cNvSpPr>
            <a:spLocks noChangeArrowheads="1"/>
          </p:cNvSpPr>
          <p:nvPr/>
        </p:nvSpPr>
        <p:spPr bwMode="auto">
          <a:xfrm>
            <a:off x="6951663" y="1827213"/>
            <a:ext cx="4714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chemeClr val="tx2"/>
                </a:solidFill>
              </a:rPr>
              <a:t>Storage</a:t>
            </a:r>
            <a:endParaRPr lang="en-US" sz="1000">
              <a:solidFill>
                <a:schemeClr val="tx2"/>
              </a:solidFill>
              <a:latin typeface="Agilent TT Cond" pitchFamily="34" charset="0"/>
            </a:endParaRPr>
          </a:p>
        </p:txBody>
      </p:sp>
      <p:sp>
        <p:nvSpPr>
          <p:cNvPr id="241796" name="Text Box 132"/>
          <p:cNvSpPr txBox="1">
            <a:spLocks noChangeArrowheads="1"/>
          </p:cNvSpPr>
          <p:nvPr/>
        </p:nvSpPr>
        <p:spPr bwMode="auto">
          <a:xfrm>
            <a:off x="6005513" y="2419350"/>
            <a:ext cx="954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GbE</a:t>
            </a:r>
          </a:p>
        </p:txBody>
      </p:sp>
      <p:sp>
        <p:nvSpPr>
          <p:cNvPr id="241797" name="Text Box 133"/>
          <p:cNvSpPr txBox="1">
            <a:spLocks noChangeArrowheads="1"/>
          </p:cNvSpPr>
          <p:nvPr/>
        </p:nvSpPr>
        <p:spPr bwMode="auto">
          <a:xfrm>
            <a:off x="6265863" y="2116138"/>
            <a:ext cx="954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FC</a:t>
            </a:r>
          </a:p>
        </p:txBody>
      </p:sp>
      <p:sp>
        <p:nvSpPr>
          <p:cNvPr id="241798" name="Text Box 134"/>
          <p:cNvSpPr txBox="1">
            <a:spLocks noChangeArrowheads="1"/>
          </p:cNvSpPr>
          <p:nvPr/>
        </p:nvSpPr>
        <p:spPr bwMode="auto">
          <a:xfrm>
            <a:off x="6073775" y="1773238"/>
            <a:ext cx="954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FC</a:t>
            </a:r>
          </a:p>
        </p:txBody>
      </p:sp>
      <p:sp>
        <p:nvSpPr>
          <p:cNvPr id="241799" name="Text Box 135"/>
          <p:cNvSpPr txBox="1">
            <a:spLocks noChangeArrowheads="1"/>
          </p:cNvSpPr>
          <p:nvPr/>
        </p:nvSpPr>
        <p:spPr bwMode="auto">
          <a:xfrm>
            <a:off x="6769100" y="3455988"/>
            <a:ext cx="954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 err="1">
                <a:solidFill>
                  <a:schemeClr val="tx1"/>
                </a:solidFill>
              </a:rPr>
              <a:t>GbE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241800" name="AutoShape 136"/>
          <p:cNvSpPr>
            <a:spLocks noChangeArrowheads="1"/>
          </p:cNvSpPr>
          <p:nvPr/>
        </p:nvSpPr>
        <p:spPr bwMode="auto">
          <a:xfrm>
            <a:off x="2987675" y="3176588"/>
            <a:ext cx="623888" cy="215900"/>
          </a:xfrm>
          <a:prstGeom prst="rightArrow">
            <a:avLst>
              <a:gd name="adj1" fmla="val 50000"/>
              <a:gd name="adj2" fmla="val 72243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01" name="Rectangle 137"/>
          <p:cNvSpPr>
            <a:spLocks noChangeArrowheads="1"/>
          </p:cNvSpPr>
          <p:nvPr/>
        </p:nvSpPr>
        <p:spPr bwMode="auto">
          <a:xfrm>
            <a:off x="2978150" y="2528888"/>
            <a:ext cx="271463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02" name="Rectangle 138"/>
          <p:cNvSpPr>
            <a:spLocks noChangeArrowheads="1"/>
          </p:cNvSpPr>
          <p:nvPr/>
        </p:nvSpPr>
        <p:spPr bwMode="auto">
          <a:xfrm rot="16200000">
            <a:off x="2392363" y="2360612"/>
            <a:ext cx="1836738" cy="1190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03" name="AutoShape 139"/>
          <p:cNvSpPr>
            <a:spLocks noChangeArrowheads="1"/>
          </p:cNvSpPr>
          <p:nvPr/>
        </p:nvSpPr>
        <p:spPr bwMode="auto">
          <a:xfrm rot="16200000" flipH="1">
            <a:off x="6633369" y="3493294"/>
            <a:ext cx="271462" cy="215900"/>
          </a:xfrm>
          <a:prstGeom prst="rightArrow">
            <a:avLst>
              <a:gd name="adj1" fmla="val 50000"/>
              <a:gd name="adj2" fmla="val 314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04" name="Text Box 140"/>
          <p:cNvSpPr txBox="1">
            <a:spLocks noChangeArrowheads="1"/>
          </p:cNvSpPr>
          <p:nvPr/>
        </p:nvSpPr>
        <p:spPr bwMode="auto">
          <a:xfrm>
            <a:off x="6916738" y="3144838"/>
            <a:ext cx="746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800" b="0">
                <a:solidFill>
                  <a:schemeClr val="tx1"/>
                </a:solidFill>
              </a:rPr>
              <a:t>SFP Module</a:t>
            </a:r>
          </a:p>
        </p:txBody>
      </p:sp>
      <p:sp>
        <p:nvSpPr>
          <p:cNvPr id="241805" name="Rectangle 141"/>
          <p:cNvSpPr>
            <a:spLocks noChangeArrowheads="1"/>
          </p:cNvSpPr>
          <p:nvPr/>
        </p:nvSpPr>
        <p:spPr bwMode="auto">
          <a:xfrm>
            <a:off x="3626485" y="853123"/>
            <a:ext cx="1392238" cy="2951162"/>
          </a:xfrm>
          <a:prstGeom prst="rect">
            <a:avLst/>
          </a:prstGeom>
          <a:solidFill>
            <a:srgbClr val="FFFF99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06" name="Text Box 142"/>
          <p:cNvSpPr txBox="1">
            <a:spLocks noChangeArrowheads="1"/>
          </p:cNvSpPr>
          <p:nvPr/>
        </p:nvSpPr>
        <p:spPr bwMode="auto">
          <a:xfrm>
            <a:off x="5148263" y="908050"/>
            <a:ext cx="2720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0099CC"/>
                </a:solidFill>
              </a:rPr>
              <a:t>Enterprise Infrastructure</a:t>
            </a:r>
          </a:p>
        </p:txBody>
      </p:sp>
      <p:sp>
        <p:nvSpPr>
          <p:cNvPr id="241807" name="Text Box 143"/>
          <p:cNvSpPr txBox="1">
            <a:spLocks noChangeArrowheads="1"/>
          </p:cNvSpPr>
          <p:nvPr/>
        </p:nvSpPr>
        <p:spPr bwMode="auto">
          <a:xfrm>
            <a:off x="4160838" y="2681288"/>
            <a:ext cx="825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 smtClean="0">
                <a:solidFill>
                  <a:schemeClr val="tx1"/>
                </a:solidFill>
              </a:rPr>
              <a:t>Ethernet 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241808" name="Text Box 144"/>
          <p:cNvSpPr txBox="1">
            <a:spLocks noChangeArrowheads="1"/>
          </p:cNvSpPr>
          <p:nvPr/>
        </p:nvSpPr>
        <p:spPr bwMode="auto">
          <a:xfrm>
            <a:off x="5900738" y="2687638"/>
            <a:ext cx="825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Ethernet</a:t>
            </a:r>
          </a:p>
        </p:txBody>
      </p:sp>
      <p:sp>
        <p:nvSpPr>
          <p:cNvPr id="241809" name="Text Box 145"/>
          <p:cNvSpPr txBox="1">
            <a:spLocks noChangeArrowheads="1"/>
          </p:cNvSpPr>
          <p:nvPr/>
        </p:nvSpPr>
        <p:spPr bwMode="auto">
          <a:xfrm>
            <a:off x="6015038" y="3187700"/>
            <a:ext cx="68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0" dirty="0">
                <a:solidFill>
                  <a:schemeClr val="tx1"/>
                </a:solidFill>
              </a:rPr>
              <a:t> </a:t>
            </a:r>
          </a:p>
          <a:p>
            <a:r>
              <a:rPr lang="en-US" sz="600" b="0" dirty="0">
                <a:solidFill>
                  <a:schemeClr val="tx1"/>
                </a:solidFill>
              </a:rPr>
              <a:t>SFI</a:t>
            </a:r>
          </a:p>
          <a:p>
            <a:endParaRPr lang="en-US" sz="600" b="0" dirty="0">
              <a:solidFill>
                <a:schemeClr val="tx1"/>
              </a:solidFill>
            </a:endParaRPr>
          </a:p>
        </p:txBody>
      </p:sp>
      <p:grpSp>
        <p:nvGrpSpPr>
          <p:cNvPr id="5" name="Group 146"/>
          <p:cNvGrpSpPr>
            <a:grpSpLocks/>
          </p:cNvGrpSpPr>
          <p:nvPr/>
        </p:nvGrpSpPr>
        <p:grpSpPr bwMode="auto">
          <a:xfrm>
            <a:off x="5038725" y="3087688"/>
            <a:ext cx="665163" cy="376237"/>
            <a:chOff x="4480" y="1311"/>
            <a:chExt cx="1008" cy="681"/>
          </a:xfrm>
        </p:grpSpPr>
        <p:pic>
          <p:nvPicPr>
            <p:cNvPr id="241811" name="Picture 147" descr="SANCloudsC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480" y="1311"/>
              <a:ext cx="1008" cy="681"/>
            </a:xfrm>
            <a:prstGeom prst="rect">
              <a:avLst/>
            </a:prstGeom>
            <a:noFill/>
          </p:spPr>
        </p:pic>
        <p:pic>
          <p:nvPicPr>
            <p:cNvPr id="241812" name="Picture 148" descr="Switch16LeftS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963" y="1546"/>
              <a:ext cx="477" cy="203"/>
            </a:xfrm>
            <a:prstGeom prst="rect">
              <a:avLst/>
            </a:prstGeom>
            <a:noFill/>
          </p:spPr>
        </p:pic>
        <p:pic>
          <p:nvPicPr>
            <p:cNvPr id="241813" name="Picture 149" descr="Switch16LeftS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720" y="1359"/>
              <a:ext cx="477" cy="203"/>
            </a:xfrm>
            <a:prstGeom prst="rect">
              <a:avLst/>
            </a:prstGeom>
            <a:noFill/>
          </p:spPr>
        </p:pic>
        <p:pic>
          <p:nvPicPr>
            <p:cNvPr id="241814" name="Picture 150" descr="Switch16LeftS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480" y="1551"/>
              <a:ext cx="477" cy="203"/>
            </a:xfrm>
            <a:prstGeom prst="rect">
              <a:avLst/>
            </a:prstGeom>
            <a:noFill/>
          </p:spPr>
        </p:pic>
        <p:pic>
          <p:nvPicPr>
            <p:cNvPr id="241815" name="Picture 151" descr="Switch16LeftS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720" y="1743"/>
              <a:ext cx="477" cy="203"/>
            </a:xfrm>
            <a:prstGeom prst="rect">
              <a:avLst/>
            </a:prstGeom>
            <a:noFill/>
          </p:spPr>
        </p:pic>
      </p:grpSp>
      <p:sp>
        <p:nvSpPr>
          <p:cNvPr id="241816" name="Text Box 152"/>
          <p:cNvSpPr txBox="1">
            <a:spLocks noChangeArrowheads="1"/>
          </p:cNvSpPr>
          <p:nvPr/>
        </p:nvSpPr>
        <p:spPr bwMode="auto">
          <a:xfrm>
            <a:off x="3779838" y="692150"/>
            <a:ext cx="11731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CC00"/>
                </a:solidFill>
              </a:rPr>
              <a:t> </a:t>
            </a:r>
          </a:p>
          <a:p>
            <a:r>
              <a:rPr lang="en-US" sz="1200">
                <a:solidFill>
                  <a:srgbClr val="FFCC00"/>
                </a:solidFill>
              </a:rPr>
              <a:t>Infrastructure</a:t>
            </a:r>
          </a:p>
          <a:p>
            <a:r>
              <a:rPr lang="en-US" sz="1200">
                <a:solidFill>
                  <a:srgbClr val="FFCC00"/>
                </a:solidFill>
              </a:rPr>
              <a:t>Interfaces</a:t>
            </a:r>
          </a:p>
        </p:txBody>
      </p:sp>
      <p:sp>
        <p:nvSpPr>
          <p:cNvPr id="241817" name="AutoShape 153"/>
          <p:cNvSpPr>
            <a:spLocks noChangeArrowheads="1"/>
          </p:cNvSpPr>
          <p:nvPr/>
        </p:nvSpPr>
        <p:spPr bwMode="auto">
          <a:xfrm flipH="1">
            <a:off x="6122988" y="4005263"/>
            <a:ext cx="233362" cy="215900"/>
          </a:xfrm>
          <a:prstGeom prst="rightArrow">
            <a:avLst>
              <a:gd name="adj1" fmla="val 50000"/>
              <a:gd name="adj2" fmla="val 270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18" name="AutoShape 154"/>
          <p:cNvSpPr>
            <a:spLocks noChangeArrowheads="1"/>
          </p:cNvSpPr>
          <p:nvPr/>
        </p:nvSpPr>
        <p:spPr bwMode="auto">
          <a:xfrm>
            <a:off x="6369050" y="4637088"/>
            <a:ext cx="228600" cy="163512"/>
          </a:xfrm>
          <a:prstGeom prst="curvedRightArrow">
            <a:avLst>
              <a:gd name="adj1" fmla="val 20000"/>
              <a:gd name="adj2" fmla="val 40000"/>
              <a:gd name="adj3" fmla="val 466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19" name="Text Box 155"/>
          <p:cNvSpPr txBox="1">
            <a:spLocks noChangeArrowheads="1"/>
          </p:cNvSpPr>
          <p:nvPr/>
        </p:nvSpPr>
        <p:spPr bwMode="auto">
          <a:xfrm>
            <a:off x="6081713" y="4551363"/>
            <a:ext cx="68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0" dirty="0">
                <a:solidFill>
                  <a:schemeClr val="tx1"/>
                </a:solidFill>
              </a:rPr>
              <a:t> </a:t>
            </a:r>
          </a:p>
          <a:p>
            <a:r>
              <a:rPr lang="en-US" sz="600" b="0" dirty="0">
                <a:solidFill>
                  <a:schemeClr val="tx1"/>
                </a:solidFill>
              </a:rPr>
              <a:t>XFI</a:t>
            </a:r>
          </a:p>
          <a:p>
            <a:r>
              <a:rPr lang="en-US" sz="6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1820" name="AutoShape 156"/>
          <p:cNvSpPr>
            <a:spLocks noChangeArrowheads="1"/>
          </p:cNvSpPr>
          <p:nvPr/>
        </p:nvSpPr>
        <p:spPr bwMode="auto">
          <a:xfrm rot="16209399" flipH="1">
            <a:off x="5687219" y="4287044"/>
            <a:ext cx="214313" cy="123825"/>
          </a:xfrm>
          <a:prstGeom prst="rightArrow">
            <a:avLst>
              <a:gd name="adj1" fmla="val 50000"/>
              <a:gd name="adj2" fmla="val 43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21" name="AutoShape 157"/>
          <p:cNvSpPr>
            <a:spLocks noChangeArrowheads="1"/>
          </p:cNvSpPr>
          <p:nvPr/>
        </p:nvSpPr>
        <p:spPr bwMode="auto">
          <a:xfrm rot="5371899" flipH="1">
            <a:off x="5693569" y="4950619"/>
            <a:ext cx="214313" cy="123825"/>
          </a:xfrm>
          <a:prstGeom prst="rightArrow">
            <a:avLst>
              <a:gd name="adj1" fmla="val 50000"/>
              <a:gd name="adj2" fmla="val 43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22" name="Text Box 158"/>
          <p:cNvSpPr txBox="1">
            <a:spLocks noChangeArrowheads="1"/>
          </p:cNvSpPr>
          <p:nvPr/>
        </p:nvSpPr>
        <p:spPr bwMode="auto">
          <a:xfrm flipH="1">
            <a:off x="5151438" y="5110163"/>
            <a:ext cx="5572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0" i="1">
                <a:solidFill>
                  <a:schemeClr val="tx2"/>
                </a:solidFill>
              </a:rPr>
              <a:t>Telco</a:t>
            </a:r>
          </a:p>
          <a:p>
            <a:r>
              <a:rPr lang="en-US" sz="1000" b="0" i="1">
                <a:solidFill>
                  <a:schemeClr val="tx2"/>
                </a:solidFill>
              </a:rPr>
              <a:t>Switch</a:t>
            </a:r>
          </a:p>
        </p:txBody>
      </p:sp>
      <p:pic>
        <p:nvPicPr>
          <p:cNvPr id="241823" name="Picture 159" descr="RH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562475" y="3952875"/>
            <a:ext cx="233363" cy="271463"/>
          </a:xfrm>
          <a:prstGeom prst="rect">
            <a:avLst/>
          </a:prstGeom>
          <a:noFill/>
        </p:spPr>
      </p:pic>
      <p:grpSp>
        <p:nvGrpSpPr>
          <p:cNvPr id="6" name="Group 160"/>
          <p:cNvGrpSpPr>
            <a:grpSpLocks/>
          </p:cNvGrpSpPr>
          <p:nvPr/>
        </p:nvGrpSpPr>
        <p:grpSpPr bwMode="auto">
          <a:xfrm>
            <a:off x="4332288" y="3838575"/>
            <a:ext cx="198437" cy="457200"/>
            <a:chOff x="1319" y="3012"/>
            <a:chExt cx="155" cy="384"/>
          </a:xfrm>
        </p:grpSpPr>
        <p:sp>
          <p:nvSpPr>
            <p:cNvPr id="241825" name="Freeform 161"/>
            <p:cNvSpPr>
              <a:spLocks/>
            </p:cNvSpPr>
            <p:nvPr/>
          </p:nvSpPr>
          <p:spPr bwMode="auto">
            <a:xfrm>
              <a:off x="1431" y="3094"/>
              <a:ext cx="43" cy="24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26" name="Freeform 162"/>
            <p:cNvSpPr>
              <a:spLocks/>
            </p:cNvSpPr>
            <p:nvPr/>
          </p:nvSpPr>
          <p:spPr bwMode="auto">
            <a:xfrm>
              <a:off x="1375" y="3062"/>
              <a:ext cx="55" cy="3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27" name="Freeform 163"/>
            <p:cNvSpPr>
              <a:spLocks/>
            </p:cNvSpPr>
            <p:nvPr/>
          </p:nvSpPr>
          <p:spPr bwMode="auto">
            <a:xfrm>
              <a:off x="1319" y="3012"/>
              <a:ext cx="61" cy="384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64"/>
          <p:cNvGrpSpPr>
            <a:grpSpLocks/>
          </p:cNvGrpSpPr>
          <p:nvPr/>
        </p:nvGrpSpPr>
        <p:grpSpPr bwMode="auto">
          <a:xfrm flipH="1">
            <a:off x="4814888" y="3835400"/>
            <a:ext cx="198437" cy="457200"/>
            <a:chOff x="1319" y="3012"/>
            <a:chExt cx="155" cy="384"/>
          </a:xfrm>
        </p:grpSpPr>
        <p:sp>
          <p:nvSpPr>
            <p:cNvPr id="241829" name="Freeform 165"/>
            <p:cNvSpPr>
              <a:spLocks/>
            </p:cNvSpPr>
            <p:nvPr/>
          </p:nvSpPr>
          <p:spPr bwMode="auto">
            <a:xfrm>
              <a:off x="1431" y="3094"/>
              <a:ext cx="43" cy="24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30" name="Freeform 166"/>
            <p:cNvSpPr>
              <a:spLocks/>
            </p:cNvSpPr>
            <p:nvPr/>
          </p:nvSpPr>
          <p:spPr bwMode="auto">
            <a:xfrm>
              <a:off x="1375" y="3062"/>
              <a:ext cx="55" cy="3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31" name="Freeform 167"/>
            <p:cNvSpPr>
              <a:spLocks/>
            </p:cNvSpPr>
            <p:nvPr/>
          </p:nvSpPr>
          <p:spPr bwMode="auto">
            <a:xfrm>
              <a:off x="1319" y="3012"/>
              <a:ext cx="61" cy="384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1832" name="Picture 168" descr="RH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578350" y="5283200"/>
            <a:ext cx="233363" cy="271463"/>
          </a:xfrm>
          <a:prstGeom prst="rect">
            <a:avLst/>
          </a:prstGeom>
          <a:noFill/>
        </p:spPr>
      </p:pic>
      <p:grpSp>
        <p:nvGrpSpPr>
          <p:cNvPr id="8" name="Group 169"/>
          <p:cNvGrpSpPr>
            <a:grpSpLocks/>
          </p:cNvGrpSpPr>
          <p:nvPr/>
        </p:nvGrpSpPr>
        <p:grpSpPr bwMode="auto">
          <a:xfrm>
            <a:off x="4348163" y="5168900"/>
            <a:ext cx="198437" cy="457200"/>
            <a:chOff x="1319" y="3012"/>
            <a:chExt cx="155" cy="384"/>
          </a:xfrm>
        </p:grpSpPr>
        <p:sp>
          <p:nvSpPr>
            <p:cNvPr id="241834" name="Freeform 170"/>
            <p:cNvSpPr>
              <a:spLocks/>
            </p:cNvSpPr>
            <p:nvPr/>
          </p:nvSpPr>
          <p:spPr bwMode="auto">
            <a:xfrm>
              <a:off x="1431" y="3094"/>
              <a:ext cx="43" cy="24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35" name="Freeform 171"/>
            <p:cNvSpPr>
              <a:spLocks/>
            </p:cNvSpPr>
            <p:nvPr/>
          </p:nvSpPr>
          <p:spPr bwMode="auto">
            <a:xfrm>
              <a:off x="1375" y="3062"/>
              <a:ext cx="55" cy="3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36" name="Freeform 172"/>
            <p:cNvSpPr>
              <a:spLocks/>
            </p:cNvSpPr>
            <p:nvPr/>
          </p:nvSpPr>
          <p:spPr bwMode="auto">
            <a:xfrm>
              <a:off x="1319" y="3012"/>
              <a:ext cx="61" cy="384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73"/>
          <p:cNvGrpSpPr>
            <a:grpSpLocks/>
          </p:cNvGrpSpPr>
          <p:nvPr/>
        </p:nvGrpSpPr>
        <p:grpSpPr bwMode="auto">
          <a:xfrm flipH="1">
            <a:off x="4830763" y="5165725"/>
            <a:ext cx="198437" cy="457200"/>
            <a:chOff x="1319" y="3012"/>
            <a:chExt cx="155" cy="384"/>
          </a:xfrm>
        </p:grpSpPr>
        <p:sp>
          <p:nvSpPr>
            <p:cNvPr id="241838" name="Freeform 174"/>
            <p:cNvSpPr>
              <a:spLocks/>
            </p:cNvSpPr>
            <p:nvPr/>
          </p:nvSpPr>
          <p:spPr bwMode="auto">
            <a:xfrm>
              <a:off x="1431" y="3094"/>
              <a:ext cx="43" cy="24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39" name="Freeform 175"/>
            <p:cNvSpPr>
              <a:spLocks/>
            </p:cNvSpPr>
            <p:nvPr/>
          </p:nvSpPr>
          <p:spPr bwMode="auto">
            <a:xfrm>
              <a:off x="1375" y="3062"/>
              <a:ext cx="55" cy="3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40" name="Freeform 176"/>
            <p:cNvSpPr>
              <a:spLocks/>
            </p:cNvSpPr>
            <p:nvPr/>
          </p:nvSpPr>
          <p:spPr bwMode="auto">
            <a:xfrm>
              <a:off x="1319" y="3012"/>
              <a:ext cx="61" cy="384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1841" name="AutoShape 177"/>
          <p:cNvSpPr>
            <a:spLocks noChangeArrowheads="1"/>
          </p:cNvSpPr>
          <p:nvPr/>
        </p:nvSpPr>
        <p:spPr bwMode="auto">
          <a:xfrm flipH="1">
            <a:off x="4938713" y="4602163"/>
            <a:ext cx="614362" cy="215900"/>
          </a:xfrm>
          <a:prstGeom prst="rightArrow">
            <a:avLst>
              <a:gd name="adj1" fmla="val 50000"/>
              <a:gd name="adj2" fmla="val 7114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42" name="Text Box 178"/>
          <p:cNvSpPr txBox="1">
            <a:spLocks noChangeArrowheads="1"/>
          </p:cNvSpPr>
          <p:nvPr/>
        </p:nvSpPr>
        <p:spPr bwMode="auto">
          <a:xfrm>
            <a:off x="4303713" y="573405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6600"/>
                </a:solidFill>
              </a:rPr>
              <a:t>Public Wireless </a:t>
            </a:r>
          </a:p>
          <a:p>
            <a:r>
              <a:rPr lang="en-US" sz="1200" dirty="0">
                <a:solidFill>
                  <a:srgbClr val="006600"/>
                </a:solidFill>
              </a:rPr>
              <a:t>Infrastructure</a:t>
            </a:r>
          </a:p>
        </p:txBody>
      </p:sp>
      <p:sp>
        <p:nvSpPr>
          <p:cNvPr id="241843" name="Text Box 179"/>
          <p:cNvSpPr txBox="1">
            <a:spLocks noChangeArrowheads="1"/>
          </p:cNvSpPr>
          <p:nvPr/>
        </p:nvSpPr>
        <p:spPr bwMode="auto">
          <a:xfrm>
            <a:off x="4699000" y="4379913"/>
            <a:ext cx="487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CPRI</a:t>
            </a:r>
          </a:p>
        </p:txBody>
      </p:sp>
      <p:sp>
        <p:nvSpPr>
          <p:cNvPr id="241844" name="Text Box 180"/>
          <p:cNvSpPr txBox="1">
            <a:spLocks noChangeArrowheads="1"/>
          </p:cNvSpPr>
          <p:nvPr/>
        </p:nvSpPr>
        <p:spPr bwMode="auto">
          <a:xfrm>
            <a:off x="4695825" y="4976813"/>
            <a:ext cx="487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CPRI</a:t>
            </a:r>
          </a:p>
        </p:txBody>
      </p:sp>
      <p:sp>
        <p:nvSpPr>
          <p:cNvPr id="241845" name="AutoShape 181"/>
          <p:cNvSpPr>
            <a:spLocks noChangeArrowheads="1"/>
          </p:cNvSpPr>
          <p:nvPr/>
        </p:nvSpPr>
        <p:spPr bwMode="auto">
          <a:xfrm rot="5371899" flipH="1">
            <a:off x="4539456" y="4302919"/>
            <a:ext cx="290513" cy="187325"/>
          </a:xfrm>
          <a:prstGeom prst="rightArrow">
            <a:avLst>
              <a:gd name="adj1" fmla="val 50000"/>
              <a:gd name="adj2" fmla="val 3877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46" name="AutoShape 182"/>
          <p:cNvSpPr>
            <a:spLocks noChangeArrowheads="1"/>
          </p:cNvSpPr>
          <p:nvPr/>
        </p:nvSpPr>
        <p:spPr bwMode="auto">
          <a:xfrm rot="16143798" flipH="1">
            <a:off x="4512469" y="4987132"/>
            <a:ext cx="355600" cy="188912"/>
          </a:xfrm>
          <a:prstGeom prst="rightArrow">
            <a:avLst>
              <a:gd name="adj1" fmla="val 50000"/>
              <a:gd name="adj2" fmla="val 470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47" name="AutoShape 183"/>
          <p:cNvSpPr>
            <a:spLocks noChangeArrowheads="1"/>
          </p:cNvSpPr>
          <p:nvPr/>
        </p:nvSpPr>
        <p:spPr bwMode="auto">
          <a:xfrm rot="10251501" flipH="1" flipV="1">
            <a:off x="4265613" y="4633913"/>
            <a:ext cx="195262" cy="195262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48" name="Text Box 184"/>
          <p:cNvSpPr txBox="1">
            <a:spLocks noChangeArrowheads="1"/>
          </p:cNvSpPr>
          <p:nvPr/>
        </p:nvSpPr>
        <p:spPr bwMode="auto">
          <a:xfrm>
            <a:off x="3800475" y="45656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OBSAI-RP1/2</a:t>
            </a:r>
          </a:p>
        </p:txBody>
      </p:sp>
      <p:sp>
        <p:nvSpPr>
          <p:cNvPr id="241849" name="AutoShape 185"/>
          <p:cNvSpPr>
            <a:spLocks noChangeArrowheads="1"/>
          </p:cNvSpPr>
          <p:nvPr/>
        </p:nvSpPr>
        <p:spPr bwMode="auto">
          <a:xfrm>
            <a:off x="2647950" y="3979863"/>
            <a:ext cx="431800" cy="401637"/>
          </a:xfrm>
          <a:prstGeom prst="roundRect">
            <a:avLst>
              <a:gd name="adj" fmla="val 12144"/>
            </a:avLst>
          </a:prstGeom>
          <a:solidFill>
            <a:srgbClr val="80808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RF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IC</a:t>
            </a:r>
          </a:p>
        </p:txBody>
      </p:sp>
      <p:sp>
        <p:nvSpPr>
          <p:cNvPr id="241850" name="AutoShape 186"/>
          <p:cNvSpPr>
            <a:spLocks noChangeArrowheads="1"/>
          </p:cNvSpPr>
          <p:nvPr/>
        </p:nvSpPr>
        <p:spPr bwMode="auto">
          <a:xfrm rot="-16200000" flipH="1" flipV="1">
            <a:off x="2759075" y="4391026"/>
            <a:ext cx="206375" cy="2159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87"/>
          <p:cNvGrpSpPr>
            <a:grpSpLocks/>
          </p:cNvGrpSpPr>
          <p:nvPr/>
        </p:nvGrpSpPr>
        <p:grpSpPr bwMode="auto">
          <a:xfrm flipH="1">
            <a:off x="3168650" y="3832225"/>
            <a:ext cx="198438" cy="457200"/>
            <a:chOff x="1319" y="3012"/>
            <a:chExt cx="155" cy="384"/>
          </a:xfrm>
        </p:grpSpPr>
        <p:sp>
          <p:nvSpPr>
            <p:cNvPr id="241852" name="Freeform 188"/>
            <p:cNvSpPr>
              <a:spLocks/>
            </p:cNvSpPr>
            <p:nvPr/>
          </p:nvSpPr>
          <p:spPr bwMode="auto">
            <a:xfrm>
              <a:off x="1431" y="3094"/>
              <a:ext cx="43" cy="24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53" name="Freeform 189"/>
            <p:cNvSpPr>
              <a:spLocks/>
            </p:cNvSpPr>
            <p:nvPr/>
          </p:nvSpPr>
          <p:spPr bwMode="auto">
            <a:xfrm>
              <a:off x="1375" y="3062"/>
              <a:ext cx="55" cy="3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54" name="Freeform 190"/>
            <p:cNvSpPr>
              <a:spLocks/>
            </p:cNvSpPr>
            <p:nvPr/>
          </p:nvSpPr>
          <p:spPr bwMode="auto">
            <a:xfrm>
              <a:off x="1319" y="3012"/>
              <a:ext cx="61" cy="384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1855" name="Text Box 191"/>
          <p:cNvSpPr txBox="1">
            <a:spLocks noChangeArrowheads="1"/>
          </p:cNvSpPr>
          <p:nvPr/>
        </p:nvSpPr>
        <p:spPr bwMode="auto">
          <a:xfrm>
            <a:off x="3121025" y="4348163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digRF</a:t>
            </a:r>
          </a:p>
        </p:txBody>
      </p:sp>
      <p:sp>
        <p:nvSpPr>
          <p:cNvPr id="241856" name="AutoShape 192"/>
          <p:cNvSpPr>
            <a:spLocks noChangeArrowheads="1"/>
          </p:cNvSpPr>
          <p:nvPr/>
        </p:nvSpPr>
        <p:spPr bwMode="auto">
          <a:xfrm rot="16200000" flipH="1">
            <a:off x="2751138" y="5340350"/>
            <a:ext cx="254000" cy="215900"/>
          </a:xfrm>
          <a:prstGeom prst="rightArrow">
            <a:avLst>
              <a:gd name="adj1" fmla="val 50000"/>
              <a:gd name="adj2" fmla="val 294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57" name="Text Box 193"/>
          <p:cNvSpPr txBox="1">
            <a:spLocks noChangeArrowheads="1"/>
          </p:cNvSpPr>
          <p:nvPr/>
        </p:nvSpPr>
        <p:spPr bwMode="auto">
          <a:xfrm>
            <a:off x="3055938" y="5178425"/>
            <a:ext cx="74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MIPI </a:t>
            </a:r>
          </a:p>
          <a:p>
            <a:r>
              <a:rPr lang="en-US" sz="1000" b="0">
                <a:solidFill>
                  <a:schemeClr val="tx1"/>
                </a:solidFill>
              </a:rPr>
              <a:t>D-Phy</a:t>
            </a:r>
          </a:p>
        </p:txBody>
      </p:sp>
      <p:pic>
        <p:nvPicPr>
          <p:cNvPr id="241858" name="Picture 194" descr="lcd2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700338" y="5589588"/>
            <a:ext cx="352425" cy="360362"/>
          </a:xfrm>
          <a:prstGeom prst="rect">
            <a:avLst/>
          </a:prstGeom>
          <a:noFill/>
        </p:spPr>
      </p:pic>
      <p:sp>
        <p:nvSpPr>
          <p:cNvPr id="241859" name="Text Box 195"/>
          <p:cNvSpPr txBox="1">
            <a:spLocks noChangeArrowheads="1"/>
          </p:cNvSpPr>
          <p:nvPr/>
        </p:nvSpPr>
        <p:spPr bwMode="auto">
          <a:xfrm>
            <a:off x="2359025" y="5913438"/>
            <a:ext cx="2454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800000"/>
                </a:solidFill>
              </a:rPr>
              <a:t>Mobile Device</a:t>
            </a:r>
          </a:p>
        </p:txBody>
      </p:sp>
      <p:sp>
        <p:nvSpPr>
          <p:cNvPr id="241860" name="Freeform 196"/>
          <p:cNvSpPr>
            <a:spLocks/>
          </p:cNvSpPr>
          <p:nvPr/>
        </p:nvSpPr>
        <p:spPr bwMode="auto">
          <a:xfrm>
            <a:off x="3524250" y="3963988"/>
            <a:ext cx="647700" cy="165100"/>
          </a:xfrm>
          <a:custGeom>
            <a:avLst/>
            <a:gdLst/>
            <a:ahLst/>
            <a:cxnLst>
              <a:cxn ang="0">
                <a:pos x="474" y="74"/>
              </a:cxn>
              <a:cxn ang="0">
                <a:pos x="414" y="14"/>
              </a:cxn>
              <a:cxn ang="0">
                <a:pos x="360" y="104"/>
              </a:cxn>
              <a:cxn ang="0">
                <a:pos x="300" y="14"/>
              </a:cxn>
              <a:cxn ang="0">
                <a:pos x="246" y="86"/>
              </a:cxn>
              <a:cxn ang="0">
                <a:pos x="192" y="8"/>
              </a:cxn>
              <a:cxn ang="0">
                <a:pos x="144" y="86"/>
              </a:cxn>
              <a:cxn ang="0">
                <a:pos x="96" y="2"/>
              </a:cxn>
              <a:cxn ang="0">
                <a:pos x="42" y="74"/>
              </a:cxn>
              <a:cxn ang="0">
                <a:pos x="0" y="26"/>
              </a:cxn>
            </a:cxnLst>
            <a:rect l="0" t="0" r="r" b="b"/>
            <a:pathLst>
              <a:path w="474" h="104">
                <a:moveTo>
                  <a:pt x="474" y="74"/>
                </a:moveTo>
                <a:cubicBezTo>
                  <a:pt x="453" y="41"/>
                  <a:pt x="433" y="9"/>
                  <a:pt x="414" y="14"/>
                </a:cubicBezTo>
                <a:cubicBezTo>
                  <a:pt x="395" y="19"/>
                  <a:pt x="379" y="104"/>
                  <a:pt x="360" y="104"/>
                </a:cubicBezTo>
                <a:cubicBezTo>
                  <a:pt x="341" y="104"/>
                  <a:pt x="319" y="17"/>
                  <a:pt x="300" y="14"/>
                </a:cubicBezTo>
                <a:cubicBezTo>
                  <a:pt x="281" y="11"/>
                  <a:pt x="264" y="87"/>
                  <a:pt x="246" y="86"/>
                </a:cubicBezTo>
                <a:cubicBezTo>
                  <a:pt x="228" y="85"/>
                  <a:pt x="209" y="8"/>
                  <a:pt x="192" y="8"/>
                </a:cubicBezTo>
                <a:cubicBezTo>
                  <a:pt x="175" y="8"/>
                  <a:pt x="160" y="87"/>
                  <a:pt x="144" y="86"/>
                </a:cubicBezTo>
                <a:cubicBezTo>
                  <a:pt x="128" y="85"/>
                  <a:pt x="113" y="4"/>
                  <a:pt x="96" y="2"/>
                </a:cubicBezTo>
                <a:cubicBezTo>
                  <a:pt x="79" y="0"/>
                  <a:pt x="58" y="70"/>
                  <a:pt x="42" y="74"/>
                </a:cubicBezTo>
                <a:cubicBezTo>
                  <a:pt x="26" y="78"/>
                  <a:pt x="10" y="34"/>
                  <a:pt x="0" y="26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61" name="AutoShape 197"/>
          <p:cNvSpPr>
            <a:spLocks noChangeArrowheads="1"/>
          </p:cNvSpPr>
          <p:nvPr/>
        </p:nvSpPr>
        <p:spPr bwMode="auto">
          <a:xfrm>
            <a:off x="2651125" y="4621213"/>
            <a:ext cx="431800" cy="239712"/>
          </a:xfrm>
          <a:prstGeom prst="roundRect">
            <a:avLst>
              <a:gd name="adj" fmla="val 12144"/>
            </a:avLst>
          </a:prstGeom>
          <a:solidFill>
            <a:srgbClr val="C0C0C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BB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IC</a:t>
            </a:r>
          </a:p>
        </p:txBody>
      </p:sp>
      <p:sp>
        <p:nvSpPr>
          <p:cNvPr id="241862" name="AutoShape 198"/>
          <p:cNvSpPr>
            <a:spLocks noChangeArrowheads="1"/>
          </p:cNvSpPr>
          <p:nvPr/>
        </p:nvSpPr>
        <p:spPr bwMode="auto">
          <a:xfrm>
            <a:off x="2652713" y="4865688"/>
            <a:ext cx="431800" cy="392112"/>
          </a:xfrm>
          <a:prstGeom prst="roundRect">
            <a:avLst>
              <a:gd name="adj" fmla="val 12144"/>
            </a:avLst>
          </a:prstGeom>
          <a:solidFill>
            <a:srgbClr val="C0C0C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dirty="0">
                <a:solidFill>
                  <a:schemeClr val="bg1"/>
                </a:solidFill>
              </a:rPr>
              <a:t>AP</a:t>
            </a:r>
          </a:p>
        </p:txBody>
      </p:sp>
      <p:sp>
        <p:nvSpPr>
          <p:cNvPr id="241863" name="Text Box 199"/>
          <p:cNvSpPr txBox="1">
            <a:spLocks noChangeArrowheads="1"/>
          </p:cNvSpPr>
          <p:nvPr/>
        </p:nvSpPr>
        <p:spPr bwMode="auto">
          <a:xfrm>
            <a:off x="3652838" y="3813175"/>
            <a:ext cx="376237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i="1">
                <a:solidFill>
                  <a:srgbClr val="FF0000"/>
                </a:solidFill>
              </a:rPr>
              <a:t>LTE</a:t>
            </a:r>
          </a:p>
        </p:txBody>
      </p:sp>
      <p:sp>
        <p:nvSpPr>
          <p:cNvPr id="241864" name="Text Box 200"/>
          <p:cNvSpPr txBox="1">
            <a:spLocks noChangeArrowheads="1"/>
          </p:cNvSpPr>
          <p:nvPr/>
        </p:nvSpPr>
        <p:spPr bwMode="auto">
          <a:xfrm>
            <a:off x="3552825" y="4086225"/>
            <a:ext cx="533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i="1">
                <a:solidFill>
                  <a:srgbClr val="FF0000"/>
                </a:solidFill>
              </a:rPr>
              <a:t>WiMAX</a:t>
            </a:r>
          </a:p>
        </p:txBody>
      </p:sp>
      <p:sp>
        <p:nvSpPr>
          <p:cNvPr id="241865" name="Text Box 201"/>
          <p:cNvSpPr txBox="1">
            <a:spLocks noChangeArrowheads="1"/>
          </p:cNvSpPr>
          <p:nvPr/>
        </p:nvSpPr>
        <p:spPr bwMode="auto">
          <a:xfrm flipH="1">
            <a:off x="5540375" y="4481513"/>
            <a:ext cx="519113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tx2"/>
                </a:solidFill>
              </a:rPr>
              <a:t>BSC/</a:t>
            </a:r>
          </a:p>
          <a:p>
            <a:r>
              <a:rPr lang="en-US" sz="1100">
                <a:solidFill>
                  <a:schemeClr val="tx2"/>
                </a:solidFill>
              </a:rPr>
              <a:t>RNC</a:t>
            </a:r>
          </a:p>
        </p:txBody>
      </p:sp>
      <p:sp>
        <p:nvSpPr>
          <p:cNvPr id="241866" name="Text Box 202"/>
          <p:cNvSpPr txBox="1">
            <a:spLocks noChangeArrowheads="1"/>
          </p:cNvSpPr>
          <p:nvPr/>
        </p:nvSpPr>
        <p:spPr bwMode="auto">
          <a:xfrm flipH="1">
            <a:off x="4451350" y="4611688"/>
            <a:ext cx="465138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tx2"/>
                </a:solidFill>
              </a:rPr>
              <a:t>BTS</a:t>
            </a:r>
          </a:p>
        </p:txBody>
      </p:sp>
      <p:pic>
        <p:nvPicPr>
          <p:cNvPr id="241867" name="Picture 203" descr="camera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536950" y="5067300"/>
            <a:ext cx="280988" cy="206375"/>
          </a:xfrm>
          <a:prstGeom prst="rect">
            <a:avLst/>
          </a:prstGeom>
          <a:noFill/>
        </p:spPr>
      </p:pic>
      <p:sp>
        <p:nvSpPr>
          <p:cNvPr id="241868" name="AutoShape 204"/>
          <p:cNvSpPr>
            <a:spLocks noChangeArrowheads="1"/>
          </p:cNvSpPr>
          <p:nvPr/>
        </p:nvSpPr>
        <p:spPr bwMode="auto">
          <a:xfrm rot="-108000000" flipH="1" flipV="1">
            <a:off x="2052638" y="5056188"/>
            <a:ext cx="530225" cy="215900"/>
          </a:xfrm>
          <a:prstGeom prst="rightArrow">
            <a:avLst>
              <a:gd name="adj1" fmla="val 50000"/>
              <a:gd name="adj2" fmla="val 613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69" name="AutoShape 205"/>
          <p:cNvSpPr>
            <a:spLocks noChangeArrowheads="1"/>
          </p:cNvSpPr>
          <p:nvPr/>
        </p:nvSpPr>
        <p:spPr bwMode="auto">
          <a:xfrm flipH="1" flipV="1">
            <a:off x="2058988" y="4795838"/>
            <a:ext cx="520700" cy="215900"/>
          </a:xfrm>
          <a:prstGeom prst="rightArrow">
            <a:avLst>
              <a:gd name="adj1" fmla="val 50000"/>
              <a:gd name="adj2" fmla="val 6029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70" name="Text Box 206"/>
          <p:cNvSpPr txBox="1">
            <a:spLocks noChangeArrowheads="1"/>
          </p:cNvSpPr>
          <p:nvPr/>
        </p:nvSpPr>
        <p:spPr bwMode="auto">
          <a:xfrm>
            <a:off x="2135188" y="4645025"/>
            <a:ext cx="728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USB</a:t>
            </a:r>
          </a:p>
        </p:txBody>
      </p:sp>
      <p:pic>
        <p:nvPicPr>
          <p:cNvPr id="241871" name="Picture 207" descr="usb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0825" y="4681538"/>
            <a:ext cx="471488" cy="268287"/>
          </a:xfrm>
          <a:prstGeom prst="rect">
            <a:avLst/>
          </a:prstGeom>
          <a:noFill/>
        </p:spPr>
      </p:pic>
      <p:sp>
        <p:nvSpPr>
          <p:cNvPr id="241872" name="Text Box 208"/>
          <p:cNvSpPr txBox="1">
            <a:spLocks noChangeArrowheads="1"/>
          </p:cNvSpPr>
          <p:nvPr/>
        </p:nvSpPr>
        <p:spPr bwMode="auto">
          <a:xfrm>
            <a:off x="2495550" y="5313363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DSI</a:t>
            </a:r>
          </a:p>
        </p:txBody>
      </p:sp>
      <p:sp>
        <p:nvSpPr>
          <p:cNvPr id="241873" name="Text Box 209"/>
          <p:cNvSpPr txBox="1">
            <a:spLocks noChangeArrowheads="1"/>
          </p:cNvSpPr>
          <p:nvPr/>
        </p:nvSpPr>
        <p:spPr bwMode="auto">
          <a:xfrm>
            <a:off x="3068638" y="491013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CSI</a:t>
            </a:r>
          </a:p>
        </p:txBody>
      </p:sp>
      <p:sp>
        <p:nvSpPr>
          <p:cNvPr id="241874" name="AutoShape 210"/>
          <p:cNvSpPr>
            <a:spLocks noChangeArrowheads="1"/>
          </p:cNvSpPr>
          <p:nvPr/>
        </p:nvSpPr>
        <p:spPr bwMode="auto">
          <a:xfrm rot="10800000" flipH="1" flipV="1">
            <a:off x="3149600" y="5057775"/>
            <a:ext cx="368300" cy="215900"/>
          </a:xfrm>
          <a:prstGeom prst="rightArrow">
            <a:avLst>
              <a:gd name="adj1" fmla="val 50000"/>
              <a:gd name="adj2" fmla="val 4264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75" name="AutoShape 211"/>
          <p:cNvSpPr>
            <a:spLocks noChangeArrowheads="1"/>
          </p:cNvSpPr>
          <p:nvPr/>
        </p:nvSpPr>
        <p:spPr bwMode="auto">
          <a:xfrm rot="10800000" flipH="1" flipV="1">
            <a:off x="3146425" y="4787900"/>
            <a:ext cx="373063" cy="215900"/>
          </a:xfrm>
          <a:prstGeom prst="rightArrow">
            <a:avLst>
              <a:gd name="adj1" fmla="val 50000"/>
              <a:gd name="adj2" fmla="val 4319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76" name="Text Box 212"/>
          <p:cNvSpPr txBox="1">
            <a:spLocks noChangeArrowheads="1"/>
          </p:cNvSpPr>
          <p:nvPr/>
        </p:nvSpPr>
        <p:spPr bwMode="auto">
          <a:xfrm>
            <a:off x="3084513" y="4640263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DDR</a:t>
            </a:r>
          </a:p>
        </p:txBody>
      </p:sp>
      <p:sp>
        <p:nvSpPr>
          <p:cNvPr id="241877" name="Text Box 213"/>
          <p:cNvSpPr txBox="1">
            <a:spLocks noChangeArrowheads="1"/>
          </p:cNvSpPr>
          <p:nvPr/>
        </p:nvSpPr>
        <p:spPr bwMode="auto">
          <a:xfrm flipH="1">
            <a:off x="4470400" y="3954463"/>
            <a:ext cx="3873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tx2"/>
                </a:solidFill>
              </a:rPr>
              <a:t>RH</a:t>
            </a:r>
          </a:p>
        </p:txBody>
      </p:sp>
      <p:sp>
        <p:nvSpPr>
          <p:cNvPr id="241878" name="Text Box 214"/>
          <p:cNvSpPr txBox="1">
            <a:spLocks noChangeArrowheads="1"/>
          </p:cNvSpPr>
          <p:nvPr/>
        </p:nvSpPr>
        <p:spPr bwMode="auto">
          <a:xfrm flipH="1">
            <a:off x="4486275" y="5294313"/>
            <a:ext cx="3873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tx2"/>
                </a:solidFill>
              </a:rPr>
              <a:t>RH</a:t>
            </a:r>
          </a:p>
        </p:txBody>
      </p:sp>
      <p:pic>
        <p:nvPicPr>
          <p:cNvPr id="241879" name="Picture 215" descr="hdtv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55763" y="5059363"/>
            <a:ext cx="358775" cy="384175"/>
          </a:xfrm>
          <a:prstGeom prst="rect">
            <a:avLst/>
          </a:prstGeom>
          <a:noFill/>
        </p:spPr>
      </p:pic>
      <p:sp>
        <p:nvSpPr>
          <p:cNvPr id="241880" name="Text Box 216"/>
          <p:cNvSpPr txBox="1">
            <a:spLocks noChangeArrowheads="1"/>
          </p:cNvSpPr>
          <p:nvPr/>
        </p:nvSpPr>
        <p:spPr bwMode="auto">
          <a:xfrm>
            <a:off x="2168525" y="491013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DSI</a:t>
            </a:r>
          </a:p>
        </p:txBody>
      </p:sp>
      <p:sp>
        <p:nvSpPr>
          <p:cNvPr id="241881" name="Rectangle 217"/>
          <p:cNvSpPr>
            <a:spLocks noChangeArrowheads="1"/>
          </p:cNvSpPr>
          <p:nvPr/>
        </p:nvSpPr>
        <p:spPr bwMode="auto">
          <a:xfrm>
            <a:off x="5029200" y="853123"/>
            <a:ext cx="2989263" cy="2954337"/>
          </a:xfrm>
          <a:prstGeom prst="rect">
            <a:avLst/>
          </a:prstGeom>
          <a:solidFill>
            <a:schemeClr val="accent1">
              <a:alpha val="24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82" name="Rectangle 218"/>
          <p:cNvSpPr>
            <a:spLocks noChangeArrowheads="1"/>
          </p:cNvSpPr>
          <p:nvPr/>
        </p:nvSpPr>
        <p:spPr bwMode="auto">
          <a:xfrm>
            <a:off x="227013" y="73152"/>
            <a:ext cx="7863840" cy="46104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/>
            <a:r>
              <a:rPr lang="de-DE" sz="2400" b="1" dirty="0" smtClean="0">
                <a:solidFill>
                  <a:schemeClr val="bg2"/>
                </a:solidFill>
              </a:rPr>
              <a:t> DTD </a:t>
            </a:r>
            <a:r>
              <a:rPr lang="de-DE" sz="2400" b="1" dirty="0">
                <a:solidFill>
                  <a:schemeClr val="bg2"/>
                </a:solidFill>
              </a:rPr>
              <a:t>Technology Deployment Eco System</a:t>
            </a:r>
            <a:endParaRPr lang="en-US" sz="2400" b="1" dirty="0">
              <a:solidFill>
                <a:schemeClr val="bg2"/>
              </a:solidFill>
            </a:endParaRPr>
          </a:p>
        </p:txBody>
      </p:sp>
      <p:pic>
        <p:nvPicPr>
          <p:cNvPr id="241883" name="Picture 219" descr="dd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47925" y="1052513"/>
            <a:ext cx="449263" cy="417512"/>
          </a:xfrm>
          <a:prstGeom prst="rect">
            <a:avLst/>
          </a:prstGeom>
          <a:noFill/>
        </p:spPr>
      </p:pic>
      <p:sp>
        <p:nvSpPr>
          <p:cNvPr id="241884" name="Text Box 220"/>
          <p:cNvSpPr txBox="1">
            <a:spLocks noChangeArrowheads="1"/>
          </p:cNvSpPr>
          <p:nvPr/>
        </p:nvSpPr>
        <p:spPr bwMode="auto">
          <a:xfrm>
            <a:off x="1619250" y="1052513"/>
            <a:ext cx="801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DDR</a:t>
            </a:r>
          </a:p>
        </p:txBody>
      </p:sp>
      <p:sp>
        <p:nvSpPr>
          <p:cNvPr id="241885" name="AutoShape 221"/>
          <p:cNvSpPr>
            <a:spLocks noChangeArrowheads="1"/>
          </p:cNvSpPr>
          <p:nvPr/>
        </p:nvSpPr>
        <p:spPr bwMode="auto">
          <a:xfrm>
            <a:off x="1692275" y="1217613"/>
            <a:ext cx="731838" cy="215900"/>
          </a:xfrm>
          <a:prstGeom prst="rightArrow">
            <a:avLst>
              <a:gd name="adj1" fmla="val 50000"/>
              <a:gd name="adj2" fmla="val 8474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86" name="AutoShape 222"/>
          <p:cNvSpPr>
            <a:spLocks noChangeArrowheads="1"/>
          </p:cNvSpPr>
          <p:nvPr/>
        </p:nvSpPr>
        <p:spPr bwMode="auto">
          <a:xfrm>
            <a:off x="468313" y="4868863"/>
            <a:ext cx="647700" cy="466725"/>
          </a:xfrm>
          <a:prstGeom prst="roundRect">
            <a:avLst>
              <a:gd name="adj" fmla="val 12144"/>
            </a:avLst>
          </a:prstGeom>
          <a:solidFill>
            <a:srgbClr val="C0C0C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000">
                <a:solidFill>
                  <a:schemeClr val="bg1"/>
                </a:solidFill>
              </a:rPr>
              <a:t>A/V</a:t>
            </a:r>
          </a:p>
          <a:p>
            <a:pPr eaLnBrk="0" hangingPunct="0"/>
            <a:r>
              <a:rPr lang="en-US" sz="1000">
                <a:solidFill>
                  <a:schemeClr val="bg1"/>
                </a:solidFill>
              </a:rPr>
              <a:t>Decoder/</a:t>
            </a:r>
          </a:p>
          <a:p>
            <a:pPr eaLnBrk="0" hangingPunct="0"/>
            <a:r>
              <a:rPr lang="en-US" sz="1000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241887" name="AutoShape 223"/>
          <p:cNvSpPr>
            <a:spLocks noChangeArrowheads="1"/>
          </p:cNvSpPr>
          <p:nvPr/>
        </p:nvSpPr>
        <p:spPr bwMode="auto">
          <a:xfrm>
            <a:off x="576263" y="5337175"/>
            <a:ext cx="466725" cy="239713"/>
          </a:xfrm>
          <a:prstGeom prst="roundRect">
            <a:avLst>
              <a:gd name="adj" fmla="val 12144"/>
            </a:avLst>
          </a:prstGeom>
          <a:solidFill>
            <a:srgbClr val="C0C0C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>
                <a:solidFill>
                  <a:schemeClr val="bg1"/>
                </a:solidFill>
              </a:rPr>
              <a:t>BB</a:t>
            </a:r>
            <a:r>
              <a:rPr lang="en-US" sz="800">
                <a:solidFill>
                  <a:schemeClr val="bg1"/>
                </a:solidFill>
              </a:rPr>
              <a:t> </a:t>
            </a:r>
            <a:r>
              <a:rPr lang="en-US" sz="1200">
                <a:solidFill>
                  <a:schemeClr val="bg1"/>
                </a:solidFill>
              </a:rPr>
              <a:t>IC</a:t>
            </a:r>
          </a:p>
        </p:txBody>
      </p:sp>
      <p:sp>
        <p:nvSpPr>
          <p:cNvPr id="241888" name="AutoShape 224"/>
          <p:cNvSpPr>
            <a:spLocks noChangeArrowheads="1"/>
          </p:cNvSpPr>
          <p:nvPr/>
        </p:nvSpPr>
        <p:spPr bwMode="auto">
          <a:xfrm rot="5400000" flipH="1">
            <a:off x="619125" y="4357688"/>
            <a:ext cx="346075" cy="215900"/>
          </a:xfrm>
          <a:prstGeom prst="rightArrow">
            <a:avLst>
              <a:gd name="adj1" fmla="val 50000"/>
              <a:gd name="adj2" fmla="val 4007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889" name="AutoShape 225"/>
          <p:cNvSpPr>
            <a:spLocks noChangeArrowheads="1"/>
          </p:cNvSpPr>
          <p:nvPr/>
        </p:nvSpPr>
        <p:spPr bwMode="auto">
          <a:xfrm>
            <a:off x="539750" y="4616450"/>
            <a:ext cx="503238" cy="239713"/>
          </a:xfrm>
          <a:prstGeom prst="roundRect">
            <a:avLst>
              <a:gd name="adj" fmla="val 12144"/>
            </a:avLst>
          </a:prstGeom>
          <a:solidFill>
            <a:srgbClr val="C0C0C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>
                <a:solidFill>
                  <a:schemeClr val="bg1"/>
                </a:solidFill>
              </a:rPr>
              <a:t>Tx/Rx</a:t>
            </a:r>
          </a:p>
        </p:txBody>
      </p:sp>
      <p:sp>
        <p:nvSpPr>
          <p:cNvPr id="241890" name="AutoShape 226"/>
          <p:cNvSpPr>
            <a:spLocks noChangeArrowheads="1"/>
          </p:cNvSpPr>
          <p:nvPr/>
        </p:nvSpPr>
        <p:spPr bwMode="auto">
          <a:xfrm>
            <a:off x="576263" y="5553075"/>
            <a:ext cx="466725" cy="215900"/>
          </a:xfrm>
          <a:prstGeom prst="roundRect">
            <a:avLst>
              <a:gd name="adj" fmla="val 12144"/>
            </a:avLst>
          </a:prstGeom>
          <a:solidFill>
            <a:srgbClr val="80808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>
                <a:solidFill>
                  <a:schemeClr val="bg1"/>
                </a:solidFill>
              </a:rPr>
              <a:t>RF</a:t>
            </a:r>
            <a:r>
              <a:rPr lang="en-US" sz="800">
                <a:solidFill>
                  <a:schemeClr val="bg1"/>
                </a:solidFill>
              </a:rPr>
              <a:t> </a:t>
            </a:r>
            <a:r>
              <a:rPr lang="en-US" sz="1200">
                <a:solidFill>
                  <a:schemeClr val="bg1"/>
                </a:solidFill>
              </a:rPr>
              <a:t>IC</a:t>
            </a:r>
          </a:p>
        </p:txBody>
      </p:sp>
      <p:sp>
        <p:nvSpPr>
          <p:cNvPr id="241891" name="Text Box 227"/>
          <p:cNvSpPr txBox="1">
            <a:spLocks noChangeArrowheads="1"/>
          </p:cNvSpPr>
          <p:nvPr/>
        </p:nvSpPr>
        <p:spPr bwMode="auto">
          <a:xfrm>
            <a:off x="887413" y="4257675"/>
            <a:ext cx="63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DP</a:t>
            </a:r>
          </a:p>
          <a:p>
            <a:r>
              <a:rPr lang="en-US" sz="1000" b="0">
                <a:solidFill>
                  <a:schemeClr val="tx1"/>
                </a:solidFill>
              </a:rPr>
              <a:t>HDMI</a:t>
            </a:r>
          </a:p>
        </p:txBody>
      </p:sp>
      <p:sp>
        <p:nvSpPr>
          <p:cNvPr id="241892" name="Text Box 228"/>
          <p:cNvSpPr txBox="1">
            <a:spLocks noChangeArrowheads="1"/>
          </p:cNvSpPr>
          <p:nvPr/>
        </p:nvSpPr>
        <p:spPr bwMode="auto">
          <a:xfrm>
            <a:off x="276225" y="4329113"/>
            <a:ext cx="728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USB</a:t>
            </a:r>
          </a:p>
        </p:txBody>
      </p:sp>
      <p:sp>
        <p:nvSpPr>
          <p:cNvPr id="241893" name="Text Box 229"/>
          <p:cNvSpPr txBox="1">
            <a:spLocks noChangeArrowheads="1"/>
          </p:cNvSpPr>
          <p:nvPr/>
        </p:nvSpPr>
        <p:spPr bwMode="auto">
          <a:xfrm>
            <a:off x="133350" y="573405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WiHD</a:t>
            </a:r>
          </a:p>
        </p:txBody>
      </p:sp>
      <p:grpSp>
        <p:nvGrpSpPr>
          <p:cNvPr id="11" name="Group 230"/>
          <p:cNvGrpSpPr>
            <a:grpSpLocks/>
          </p:cNvGrpSpPr>
          <p:nvPr/>
        </p:nvGrpSpPr>
        <p:grpSpPr bwMode="auto">
          <a:xfrm rot="5184796" flipH="1">
            <a:off x="740569" y="5676107"/>
            <a:ext cx="198437" cy="457200"/>
            <a:chOff x="1319" y="3012"/>
            <a:chExt cx="155" cy="384"/>
          </a:xfrm>
        </p:grpSpPr>
        <p:sp>
          <p:nvSpPr>
            <p:cNvPr id="241895" name="Freeform 231"/>
            <p:cNvSpPr>
              <a:spLocks/>
            </p:cNvSpPr>
            <p:nvPr/>
          </p:nvSpPr>
          <p:spPr bwMode="auto">
            <a:xfrm>
              <a:off x="1431" y="3094"/>
              <a:ext cx="43" cy="24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96" name="Freeform 232"/>
            <p:cNvSpPr>
              <a:spLocks/>
            </p:cNvSpPr>
            <p:nvPr/>
          </p:nvSpPr>
          <p:spPr bwMode="auto">
            <a:xfrm>
              <a:off x="1375" y="3062"/>
              <a:ext cx="55" cy="3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97" name="Freeform 233"/>
            <p:cNvSpPr>
              <a:spLocks/>
            </p:cNvSpPr>
            <p:nvPr/>
          </p:nvSpPr>
          <p:spPr bwMode="auto">
            <a:xfrm>
              <a:off x="1319" y="3012"/>
              <a:ext cx="61" cy="384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114"/>
                </a:cxn>
                <a:cxn ang="0">
                  <a:pos x="61" y="228"/>
                </a:cxn>
              </a:cxnLst>
              <a:rect l="0" t="0" r="r" b="b"/>
              <a:pathLst>
                <a:path w="67" h="228">
                  <a:moveTo>
                    <a:pt x="67" y="0"/>
                  </a:moveTo>
                  <a:cubicBezTo>
                    <a:pt x="34" y="38"/>
                    <a:pt x="2" y="76"/>
                    <a:pt x="1" y="114"/>
                  </a:cubicBezTo>
                  <a:cubicBezTo>
                    <a:pt x="0" y="152"/>
                    <a:pt x="30" y="190"/>
                    <a:pt x="61" y="2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1898" name="Text Box 234"/>
          <p:cNvSpPr txBox="1">
            <a:spLocks noChangeArrowheads="1"/>
          </p:cNvSpPr>
          <p:nvPr/>
        </p:nvSpPr>
        <p:spPr bwMode="auto">
          <a:xfrm>
            <a:off x="365125" y="5922963"/>
            <a:ext cx="2454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CC6600"/>
                </a:solidFill>
              </a:rPr>
              <a:t>Consumer</a:t>
            </a:r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4294967295"/>
          </p:nvPr>
        </p:nvSpPr>
        <p:spPr>
          <a:xfrm>
            <a:off x="228600" y="6638925"/>
            <a:ext cx="614363" cy="152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9D750D6D-B5C7-467E-A4FE-BE184F1CB3B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47" name="Picture 17" descr="highlight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8162988" y="39875"/>
            <a:ext cx="723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7372380" y="5052682"/>
            <a:ext cx="838200" cy="512763"/>
            <a:chOff x="4909" y="2709"/>
            <a:chExt cx="528" cy="323"/>
          </a:xfrm>
        </p:grpSpPr>
        <p:pic>
          <p:nvPicPr>
            <p:cNvPr id="248" name="Picture 25" descr="SANCloudsC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09" y="2709"/>
              <a:ext cx="528" cy="323"/>
            </a:xfrm>
            <a:prstGeom prst="rect">
              <a:avLst/>
            </a:prstGeom>
            <a:noFill/>
          </p:spPr>
        </p:pic>
        <p:pic>
          <p:nvPicPr>
            <p:cNvPr id="249" name="Picture 26" descr="ServerLeftS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33" y="2772"/>
              <a:ext cx="59" cy="136"/>
            </a:xfrm>
            <a:prstGeom prst="rect">
              <a:avLst/>
            </a:prstGeom>
            <a:noFill/>
          </p:spPr>
        </p:pic>
        <p:pic>
          <p:nvPicPr>
            <p:cNvPr id="250" name="Picture 27" descr="ServerLeft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57" y="2766"/>
              <a:ext cx="62" cy="143"/>
            </a:xfrm>
            <a:prstGeom prst="rect">
              <a:avLst/>
            </a:prstGeom>
            <a:noFill/>
          </p:spPr>
        </p:pic>
        <p:pic>
          <p:nvPicPr>
            <p:cNvPr id="251" name="Picture 28" descr="ServerLeft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48" y="2855"/>
              <a:ext cx="62" cy="143"/>
            </a:xfrm>
            <a:prstGeom prst="rect">
              <a:avLst/>
            </a:prstGeom>
            <a:noFill/>
          </p:spPr>
        </p:pic>
        <p:sp>
          <p:nvSpPr>
            <p:cNvPr id="252" name="Rectangle 29"/>
            <p:cNvSpPr>
              <a:spLocks noChangeArrowheads="1"/>
            </p:cNvSpPr>
            <p:nvPr/>
          </p:nvSpPr>
          <p:spPr bwMode="auto">
            <a:xfrm>
              <a:off x="5005" y="2809"/>
              <a:ext cx="367" cy="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100" dirty="0" err="1" smtClean="0">
                  <a:solidFill>
                    <a:schemeClr val="tx2"/>
                  </a:solidFill>
                </a:rPr>
                <a:t>Longhaul</a:t>
              </a:r>
              <a:endParaRPr lang="en-US" sz="110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253" name="AutoShape 69"/>
          <p:cNvSpPr>
            <a:spLocks noChangeArrowheads="1"/>
          </p:cNvSpPr>
          <p:nvPr/>
        </p:nvSpPr>
        <p:spPr bwMode="auto">
          <a:xfrm rot="9420074" flipH="1">
            <a:off x="7081976" y="5377030"/>
            <a:ext cx="370457" cy="189268"/>
          </a:xfrm>
          <a:prstGeom prst="rightArrow">
            <a:avLst>
              <a:gd name="adj1" fmla="val 50000"/>
              <a:gd name="adj2" fmla="val 492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Text Box 68"/>
          <p:cNvSpPr txBox="1">
            <a:spLocks noChangeArrowheads="1"/>
          </p:cNvSpPr>
          <p:nvPr/>
        </p:nvSpPr>
        <p:spPr bwMode="auto">
          <a:xfrm>
            <a:off x="7134965" y="5563228"/>
            <a:ext cx="7154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tx1"/>
                </a:solidFill>
              </a:rPr>
              <a:t>OTN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255" name="Text Box 68"/>
          <p:cNvSpPr txBox="1">
            <a:spLocks noChangeArrowheads="1"/>
          </p:cNvSpPr>
          <p:nvPr/>
        </p:nvSpPr>
        <p:spPr bwMode="auto">
          <a:xfrm>
            <a:off x="5915771" y="3812404"/>
            <a:ext cx="7154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tx1"/>
                </a:solidFill>
              </a:rPr>
              <a:t>DWDM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245" name="Date Placeholder 244"/>
          <p:cNvSpPr>
            <a:spLocks noGrp="1"/>
          </p:cNvSpPr>
          <p:nvPr>
            <p:ph type="dt" sz="half" idx="4294967295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November 2009</a:t>
            </a:r>
            <a:endParaRPr lang="en-US"/>
          </a:p>
        </p:txBody>
      </p:sp>
      <p:sp>
        <p:nvSpPr>
          <p:cNvPr id="256" name="Footer Placeholder 255"/>
          <p:cNvSpPr>
            <a:spLocks noGrp="1"/>
          </p:cNvSpPr>
          <p:nvPr>
            <p:ph type="ftr" sz="quarter" idx="4294967295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Technology Deployment                                  Agilent Confidential</a:t>
            </a:r>
            <a:endParaRPr lang="en-US"/>
          </a:p>
        </p:txBody>
      </p:sp>
      <p:sp>
        <p:nvSpPr>
          <p:cNvPr id="244" name="Rounded Rectangle 243"/>
          <p:cNvSpPr/>
          <p:nvPr/>
        </p:nvSpPr>
        <p:spPr>
          <a:xfrm>
            <a:off x="304800" y="838200"/>
            <a:ext cx="2667000" cy="30480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ounded Rectangle 257"/>
          <p:cNvSpPr/>
          <p:nvPr/>
        </p:nvSpPr>
        <p:spPr>
          <a:xfrm>
            <a:off x="2057400" y="3886200"/>
            <a:ext cx="1676400" cy="22860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 bwMode="auto">
          <a:xfrm>
            <a:off x="1371600" y="4114800"/>
            <a:ext cx="1676400" cy="1310997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charset="0"/>
              <a:ea typeface="MS PGothic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50" charset="-128"/>
            </a:endParaRP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371600" y="2057400"/>
            <a:ext cx="4800600" cy="1447800"/>
          </a:xfrm>
          <a:prstGeom prst="rect">
            <a:avLst/>
          </a:prstGeom>
          <a:solidFill>
            <a:srgbClr val="008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55" name="Line 3"/>
          <p:cNvSpPr>
            <a:spLocks noChangeShapeType="1"/>
          </p:cNvSpPr>
          <p:nvPr/>
        </p:nvSpPr>
        <p:spPr bwMode="auto">
          <a:xfrm flipV="1">
            <a:off x="2057400" y="4876800"/>
            <a:ext cx="0" cy="603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 flipH="1" flipV="1">
            <a:off x="6229350" y="4800600"/>
            <a:ext cx="14288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962400" y="2209800"/>
            <a:ext cx="2116138" cy="12192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91440"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b="1">
              <a:solidFill>
                <a:srgbClr val="000000"/>
              </a:solidFill>
              <a:latin typeface="Agilent TT Cond" pitchFamily="34" charset="0"/>
              <a:ea typeface="MS PGothic" pitchFamily="50" charset="-128"/>
            </a:endParaRP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4510088" y="2743200"/>
            <a:ext cx="1981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2209800"/>
            <a:ext cx="1905000" cy="11763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91440"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b="1">
              <a:solidFill>
                <a:srgbClr val="000000"/>
              </a:solidFill>
              <a:latin typeface="Agilent TT Cond" pitchFamily="34" charset="0"/>
              <a:ea typeface="MS PGothic" pitchFamily="50" charset="-128"/>
            </a:endParaRPr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title"/>
          </p:nvPr>
        </p:nvSpPr>
        <p:spPr>
          <a:xfrm>
            <a:off x="227013" y="76200"/>
            <a:ext cx="8916987" cy="992188"/>
          </a:xfrm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a typeface="MS PGothic" pitchFamily="50" charset="-128"/>
              </a:rPr>
              <a:t>RF-IC / BB-IC Integration</a:t>
            </a:r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4813300" y="2743200"/>
            <a:ext cx="0" cy="4111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752600" y="2286000"/>
            <a:ext cx="611188" cy="296863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>
                <a:solidFill>
                  <a:srgbClr val="FFFFFF"/>
                </a:solidFill>
                <a:latin typeface="Agilent TT Cond" pitchFamily="34" charset="0"/>
                <a:ea typeface="MS PGothic" pitchFamily="50" charset="-128"/>
              </a:rPr>
              <a:t>DSP</a:t>
            </a:r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 rot="5400000">
            <a:off x="5615782" y="2520156"/>
            <a:ext cx="465138" cy="40322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5111750" y="2509838"/>
            <a:ext cx="355600" cy="423862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65" name="Oval 13"/>
          <p:cNvSpPr>
            <a:spLocks noChangeArrowheads="1"/>
          </p:cNvSpPr>
          <p:nvPr/>
        </p:nvSpPr>
        <p:spPr bwMode="auto">
          <a:xfrm>
            <a:off x="4643438" y="2552700"/>
            <a:ext cx="339725" cy="338138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V="1">
            <a:off x="6378575" y="2390775"/>
            <a:ext cx="250825" cy="21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 flipV="1">
            <a:off x="6502400" y="2390775"/>
            <a:ext cx="0" cy="3365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4038600" y="2505075"/>
            <a:ext cx="533400" cy="466725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FFFFFF"/>
                </a:solidFill>
                <a:ea typeface="MS PGothic" pitchFamily="50" charset="-128"/>
              </a:rPr>
              <a:t>DigRF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FFFFFF"/>
                </a:solidFill>
                <a:ea typeface="MS PGothic" pitchFamily="50" charset="-128"/>
              </a:rPr>
              <a:t>v3.xx</a:t>
            </a:r>
          </a:p>
        </p:txBody>
      </p:sp>
      <p:sp>
        <p:nvSpPr>
          <p:cNvPr id="100369" name="Oval 17"/>
          <p:cNvSpPr>
            <a:spLocks noChangeArrowheads="1"/>
          </p:cNvSpPr>
          <p:nvPr/>
        </p:nvSpPr>
        <p:spPr bwMode="auto">
          <a:xfrm>
            <a:off x="4646613" y="2968625"/>
            <a:ext cx="339725" cy="338138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pic>
        <p:nvPicPr>
          <p:cNvPr id="100370" name="Picture 18" descr="QuadNew"/>
          <p:cNvPicPr>
            <a:picLocks noChangeAspect="1" noChangeArrowheads="1"/>
          </p:cNvPicPr>
          <p:nvPr/>
        </p:nvPicPr>
        <p:blipFill>
          <a:blip r:embed="rId3" cstate="print">
            <a:lum bright="30000" contrast="10000"/>
          </a:blip>
          <a:srcRect/>
          <a:stretch>
            <a:fillRect/>
          </a:stretch>
        </p:blipFill>
        <p:spPr bwMode="auto">
          <a:xfrm>
            <a:off x="7315200" y="4267200"/>
            <a:ext cx="1684338" cy="1436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0371" name="Line 19"/>
          <p:cNvSpPr>
            <a:spLocks noChangeShapeType="1"/>
          </p:cNvSpPr>
          <p:nvPr/>
        </p:nvSpPr>
        <p:spPr bwMode="auto">
          <a:xfrm rot="10800000" flipV="1">
            <a:off x="1981200" y="33528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8361363" y="3041650"/>
            <a:ext cx="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endParaRPr lang="en-US" altLang="ja-JP" b="1">
              <a:solidFill>
                <a:srgbClr val="000000"/>
              </a:solidFill>
              <a:latin typeface="Agilent TT Cond" pitchFamily="34" charset="0"/>
              <a:ea typeface="MS PGothic" pitchFamily="50" charset="-128"/>
            </a:endParaRP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1676400" y="3581400"/>
            <a:ext cx="6111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Digital</a:t>
            </a:r>
          </a:p>
        </p:txBody>
      </p:sp>
      <p:sp>
        <p:nvSpPr>
          <p:cNvPr id="100374" name="Line 22"/>
          <p:cNvSpPr>
            <a:spLocks noChangeShapeType="1"/>
          </p:cNvSpPr>
          <p:nvPr/>
        </p:nvSpPr>
        <p:spPr bwMode="auto">
          <a:xfrm rot="-10800000" flipH="1" flipV="1">
            <a:off x="6303963" y="2752725"/>
            <a:ext cx="12700" cy="145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6124575" y="3581400"/>
            <a:ext cx="352425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 RF </a:t>
            </a:r>
          </a:p>
        </p:txBody>
      </p:sp>
      <p:sp>
        <p:nvSpPr>
          <p:cNvPr id="100384" name="Line 32"/>
          <p:cNvSpPr>
            <a:spLocks noChangeShapeType="1"/>
          </p:cNvSpPr>
          <p:nvPr/>
        </p:nvSpPr>
        <p:spPr bwMode="auto">
          <a:xfrm rot="-10800000" flipH="1" flipV="1">
            <a:off x="3810000" y="26670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85" name="Text Box 33"/>
          <p:cNvSpPr txBox="1">
            <a:spLocks noChangeArrowheads="1"/>
          </p:cNvSpPr>
          <p:nvPr/>
        </p:nvSpPr>
        <p:spPr bwMode="auto">
          <a:xfrm>
            <a:off x="1490934" y="5105400"/>
            <a:ext cx="1421863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 dirty="0" err="1" smtClean="0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DigRF</a:t>
            </a:r>
            <a:r>
              <a:rPr lang="en-US" altLang="ja-JP" b="1" dirty="0" smtClean="0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 Analyzer</a:t>
            </a:r>
          </a:p>
        </p:txBody>
      </p:sp>
      <p:sp>
        <p:nvSpPr>
          <p:cNvPr id="100386" name="Text Box 34"/>
          <p:cNvSpPr txBox="1">
            <a:spLocks noChangeArrowheads="1"/>
          </p:cNvSpPr>
          <p:nvPr/>
        </p:nvSpPr>
        <p:spPr bwMode="auto">
          <a:xfrm>
            <a:off x="3048000" y="5070851"/>
            <a:ext cx="1851025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 dirty="0" smtClean="0">
                <a:solidFill>
                  <a:srgbClr val="000000"/>
                </a:solidFill>
                <a:ea typeface="MS PGothic" pitchFamily="50" charset="-128"/>
              </a:rPr>
              <a:t>Oscilloscope</a:t>
            </a:r>
          </a:p>
        </p:txBody>
      </p:sp>
      <p:sp>
        <p:nvSpPr>
          <p:cNvPr id="100387" name="Text Box 35"/>
          <p:cNvSpPr txBox="1">
            <a:spLocks noChangeArrowheads="1"/>
          </p:cNvSpPr>
          <p:nvPr/>
        </p:nvSpPr>
        <p:spPr bwMode="auto">
          <a:xfrm>
            <a:off x="5432425" y="5026025"/>
            <a:ext cx="1501775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Signal Analyzer </a:t>
            </a:r>
          </a:p>
        </p:txBody>
      </p:sp>
      <p:pic>
        <p:nvPicPr>
          <p:cNvPr id="100388" name="Picture 36" descr="mxa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208463"/>
            <a:ext cx="1524000" cy="820737"/>
          </a:xfrm>
          <a:prstGeom prst="rect">
            <a:avLst/>
          </a:prstGeom>
          <a:noFill/>
        </p:spPr>
      </p:pic>
      <p:pic>
        <p:nvPicPr>
          <p:cNvPr id="100389" name="Picture 37" descr="E4438C-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003300"/>
            <a:ext cx="1600200" cy="749300"/>
          </a:xfrm>
          <a:prstGeom prst="rect">
            <a:avLst/>
          </a:prstGeom>
          <a:noFill/>
        </p:spPr>
      </p:pic>
      <p:sp>
        <p:nvSpPr>
          <p:cNvPr id="100390" name="Line 38"/>
          <p:cNvSpPr>
            <a:spLocks noChangeShapeType="1"/>
          </p:cNvSpPr>
          <p:nvPr/>
        </p:nvSpPr>
        <p:spPr bwMode="auto">
          <a:xfrm>
            <a:off x="6324600" y="1676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6124575" y="1828800"/>
            <a:ext cx="352425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 RF </a:t>
            </a:r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2057400" y="5486400"/>
            <a:ext cx="472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>
            <a:off x="3200400" y="2667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2438400" y="39624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395" name="Text Box 43"/>
          <p:cNvSpPr txBox="1">
            <a:spLocks noChangeArrowheads="1"/>
          </p:cNvSpPr>
          <p:nvPr/>
        </p:nvSpPr>
        <p:spPr bwMode="auto">
          <a:xfrm>
            <a:off x="2514600" y="2209800"/>
            <a:ext cx="5635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>
                <a:solidFill>
                  <a:srgbClr val="000000"/>
                </a:solidFill>
                <a:ea typeface="MS PGothic" pitchFamily="50" charset="-128"/>
              </a:rPr>
              <a:t>BB-IC</a:t>
            </a:r>
          </a:p>
        </p:txBody>
      </p:sp>
      <p:sp>
        <p:nvSpPr>
          <p:cNvPr id="100396" name="Text Box 44"/>
          <p:cNvSpPr txBox="1">
            <a:spLocks noChangeArrowheads="1"/>
          </p:cNvSpPr>
          <p:nvPr/>
        </p:nvSpPr>
        <p:spPr bwMode="auto">
          <a:xfrm>
            <a:off x="4724400" y="2209800"/>
            <a:ext cx="5413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>
                <a:solidFill>
                  <a:srgbClr val="000000"/>
                </a:solidFill>
                <a:ea typeface="MS PGothic" pitchFamily="50" charset="-128"/>
              </a:rPr>
              <a:t>RF-IC</a:t>
            </a:r>
          </a:p>
        </p:txBody>
      </p:sp>
      <p:sp>
        <p:nvSpPr>
          <p:cNvPr id="100397" name="Text Box 45"/>
          <p:cNvSpPr txBox="1">
            <a:spLocks noChangeArrowheads="1"/>
          </p:cNvSpPr>
          <p:nvPr/>
        </p:nvSpPr>
        <p:spPr bwMode="auto">
          <a:xfrm>
            <a:off x="5392738" y="762000"/>
            <a:ext cx="16176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Signal Generator </a:t>
            </a:r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>
            <a:off x="6705600" y="5486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 flipH="1">
            <a:off x="6934200" y="1371600"/>
            <a:ext cx="533400" cy="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403" name="Line 51"/>
          <p:cNvSpPr>
            <a:spLocks noChangeShapeType="1"/>
          </p:cNvSpPr>
          <p:nvPr/>
        </p:nvSpPr>
        <p:spPr bwMode="auto">
          <a:xfrm rot="-10800000" flipH="1" flipV="1">
            <a:off x="3581400" y="26670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404" name="Line 52"/>
          <p:cNvSpPr>
            <a:spLocks noChangeShapeType="1"/>
          </p:cNvSpPr>
          <p:nvPr/>
        </p:nvSpPr>
        <p:spPr bwMode="auto">
          <a:xfrm>
            <a:off x="2438400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405" name="AutoShape 53"/>
          <p:cNvSpPr>
            <a:spLocks noChangeArrowheads="1"/>
          </p:cNvSpPr>
          <p:nvPr/>
        </p:nvSpPr>
        <p:spPr bwMode="auto">
          <a:xfrm>
            <a:off x="2438400" y="1295400"/>
            <a:ext cx="1143000" cy="457200"/>
          </a:xfrm>
          <a:prstGeom prst="wedgeEllipseCallout">
            <a:avLst>
              <a:gd name="adj1" fmla="val 58750"/>
              <a:gd name="adj2" fmla="val 23263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>
                <a:solidFill>
                  <a:srgbClr val="000000"/>
                </a:solidFill>
                <a:ea typeface="MS PGothic" pitchFamily="50" charset="-128"/>
              </a:rPr>
              <a:t>DigRF</a:t>
            </a:r>
          </a:p>
        </p:txBody>
      </p:sp>
      <p:sp>
        <p:nvSpPr>
          <p:cNvPr id="100406" name="Rectangle 54"/>
          <p:cNvSpPr>
            <a:spLocks noChangeArrowheads="1"/>
          </p:cNvSpPr>
          <p:nvPr/>
        </p:nvSpPr>
        <p:spPr bwMode="auto">
          <a:xfrm>
            <a:off x="1752600" y="2667000"/>
            <a:ext cx="611188" cy="296863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>
                <a:solidFill>
                  <a:srgbClr val="FFFFFF"/>
                </a:solidFill>
                <a:latin typeface="Agilent TT Cond" pitchFamily="34" charset="0"/>
                <a:ea typeface="MS PGothic" pitchFamily="50" charset="-128"/>
              </a:rPr>
              <a:t>uC</a:t>
            </a:r>
          </a:p>
        </p:txBody>
      </p:sp>
      <p:pic>
        <p:nvPicPr>
          <p:cNvPr id="100407" name="Picture 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343400"/>
            <a:ext cx="685800" cy="50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3200400" y="28956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100409" name="Rectangle 57"/>
          <p:cNvSpPr>
            <a:spLocks noChangeArrowheads="1"/>
          </p:cNvSpPr>
          <p:nvPr/>
        </p:nvSpPr>
        <p:spPr bwMode="auto">
          <a:xfrm>
            <a:off x="2819400" y="2514600"/>
            <a:ext cx="533400" cy="5334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FFFFFF"/>
                </a:solidFill>
                <a:latin typeface="Agilent TT Cond" pitchFamily="34" charset="0"/>
                <a:ea typeface="MS PGothic" pitchFamily="50" charset="-128"/>
              </a:rPr>
              <a:t>DigRF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FFFFFF"/>
                </a:solidFill>
                <a:latin typeface="Agilent TT Cond" pitchFamily="34" charset="0"/>
                <a:ea typeface="MS PGothic" pitchFamily="50" charset="-128"/>
              </a:rPr>
              <a:t>v3.xx</a:t>
            </a:r>
          </a:p>
        </p:txBody>
      </p:sp>
      <p:sp>
        <p:nvSpPr>
          <p:cNvPr id="100410" name="Text Box 58"/>
          <p:cNvSpPr txBox="1">
            <a:spLocks noChangeArrowheads="1"/>
          </p:cNvSpPr>
          <p:nvPr/>
        </p:nvSpPr>
        <p:spPr bwMode="auto">
          <a:xfrm>
            <a:off x="914400" y="228600"/>
            <a:ext cx="42068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FFFF"/>
                </a:solidFill>
                <a:ea typeface="MS PGothic" pitchFamily="50" charset="-128"/>
              </a:rPr>
              <a:t>Agilent solutions block diagram</a:t>
            </a:r>
          </a:p>
        </p:txBody>
      </p:sp>
      <p:sp>
        <p:nvSpPr>
          <p:cNvPr id="100411" name="Rectangle 59"/>
          <p:cNvSpPr>
            <a:spLocks noChangeArrowheads="1"/>
          </p:cNvSpPr>
          <p:nvPr/>
        </p:nvSpPr>
        <p:spPr bwMode="auto">
          <a:xfrm>
            <a:off x="1752600" y="3048000"/>
            <a:ext cx="611188" cy="296863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FFFFFF"/>
                </a:solidFill>
                <a:latin typeface="Agilent TT Cond" pitchFamily="34" charset="0"/>
                <a:ea typeface="MS PGothic" pitchFamily="50" charset="-128"/>
              </a:rPr>
              <a:t>Vis Port</a:t>
            </a:r>
          </a:p>
        </p:txBody>
      </p:sp>
      <p:sp>
        <p:nvSpPr>
          <p:cNvPr id="100412" name="Rectangle 60"/>
          <p:cNvSpPr>
            <a:spLocks noChangeArrowheads="1"/>
          </p:cNvSpPr>
          <p:nvPr/>
        </p:nvSpPr>
        <p:spPr bwMode="auto">
          <a:xfrm>
            <a:off x="300038" y="76200"/>
            <a:ext cx="869156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10000"/>
              </a:spcAft>
            </a:pPr>
            <a:r>
              <a:rPr lang="en-US" altLang="ja-JP" sz="2800">
                <a:solidFill>
                  <a:srgbClr val="0099CC"/>
                </a:solidFill>
                <a:ea typeface="MS PGothic" pitchFamily="50" charset="-128"/>
              </a:rPr>
              <a:t>RF-IC, BB-IC, Integration Testing Environment</a:t>
            </a:r>
          </a:p>
        </p:txBody>
      </p:sp>
      <p:pic>
        <p:nvPicPr>
          <p:cNvPr id="100413" name="Picture 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533400"/>
            <a:ext cx="1600200" cy="1274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0414" name="Text Box 62"/>
          <p:cNvSpPr txBox="1">
            <a:spLocks noChangeArrowheads="1"/>
          </p:cNvSpPr>
          <p:nvPr/>
        </p:nvSpPr>
        <p:spPr bwMode="auto">
          <a:xfrm>
            <a:off x="7061200" y="3962400"/>
            <a:ext cx="2235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600" b="1" dirty="0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Vector Signal Analysis</a:t>
            </a:r>
          </a:p>
        </p:txBody>
      </p:sp>
      <p:pic>
        <p:nvPicPr>
          <p:cNvPr id="100415" name="Picture 6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25" y="4419600"/>
            <a:ext cx="1081088" cy="962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00416" name="Text Box 64"/>
          <p:cNvSpPr txBox="1">
            <a:spLocks noChangeArrowheads="1"/>
          </p:cNvSpPr>
          <p:nvPr/>
        </p:nvSpPr>
        <p:spPr bwMode="auto">
          <a:xfrm>
            <a:off x="130175" y="5410200"/>
            <a:ext cx="1546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200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DigRF Packet Analysis</a:t>
            </a:r>
          </a:p>
        </p:txBody>
      </p:sp>
      <p:sp>
        <p:nvSpPr>
          <p:cNvPr id="100417" name="Line 65"/>
          <p:cNvSpPr>
            <a:spLocks noChangeShapeType="1"/>
          </p:cNvSpPr>
          <p:nvPr/>
        </p:nvSpPr>
        <p:spPr bwMode="auto">
          <a:xfrm flipH="1">
            <a:off x="1143000" y="4724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7239000" y="1752600"/>
            <a:ext cx="1905000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 dirty="0">
                <a:solidFill>
                  <a:srgbClr val="000000"/>
                </a:solidFill>
                <a:latin typeface="Agilent TT Cond" pitchFamily="34" charset="0"/>
                <a:ea typeface="MS PGothic" pitchFamily="50" charset="-128"/>
              </a:rPr>
              <a:t>Signal Studio Software </a:t>
            </a:r>
          </a:p>
        </p:txBody>
      </p:sp>
      <p:pic>
        <p:nvPicPr>
          <p:cNvPr id="66" name="Picture 2" descr="Infiniium DSO90254A high performance oscilloscop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4038600"/>
            <a:ext cx="1295400" cy="971550"/>
          </a:xfrm>
          <a:prstGeom prst="rect">
            <a:avLst/>
          </a:prstGeom>
          <a:noFill/>
        </p:spPr>
      </p:pic>
      <p:pic>
        <p:nvPicPr>
          <p:cNvPr id="59" name="Picture 2" descr="N:\_Digital Wireless\04 DW Product marketing\N5342A-43A DigRF V4\Photos\jpg\Agilent_13718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6092" y="4343400"/>
            <a:ext cx="7757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14400"/>
            <a:ext cx="5943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914400" y="2395538"/>
            <a:ext cx="6096000" cy="33194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202756" name="AutoShape 4"/>
          <p:cNvSpPr>
            <a:spLocks noChangeArrowheads="1"/>
          </p:cNvSpPr>
          <p:nvPr/>
        </p:nvSpPr>
        <p:spPr bwMode="auto">
          <a:xfrm>
            <a:off x="7924800" y="21336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227013" y="227013"/>
            <a:ext cx="869156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10000"/>
              </a:spcAft>
            </a:pPr>
            <a:r>
              <a:rPr lang="en-US" altLang="ja-JP" sz="2800" b="1">
                <a:solidFill>
                  <a:srgbClr val="0099CC"/>
                </a:solidFill>
                <a:ea typeface="MS PGothic" pitchFamily="50" charset="-128"/>
              </a:rPr>
              <a:t>Extraction of I/Q Data From DigRF Packets</a:t>
            </a:r>
          </a:p>
        </p:txBody>
      </p:sp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667000"/>
            <a:ext cx="5753100" cy="331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066800"/>
            <a:ext cx="1251481" cy="91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 bwMode="auto">
          <a:xfrm>
            <a:off x="0" y="762000"/>
            <a:ext cx="9144000" cy="1828800"/>
          </a:xfrm>
          <a:prstGeom prst="roundRect">
            <a:avLst/>
          </a:prstGeom>
          <a:solidFill>
            <a:schemeClr val="accent5">
              <a:alpha val="28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50" charset="-128"/>
            </a:endParaRPr>
          </a:p>
        </p:txBody>
      </p:sp>
      <p:pic>
        <p:nvPicPr>
          <p:cNvPr id="9" name="Picture 36" descr="mxa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62400"/>
            <a:ext cx="1524000" cy="820737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 bwMode="auto">
          <a:xfrm>
            <a:off x="0" y="2667000"/>
            <a:ext cx="9144000" cy="3429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6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50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057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Logic Analysis SW (Signal Extractor)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724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Signal Analyzer SW (Vector Signal Analyzer)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MS PGothic" pitchFamily="50" charset="-128"/>
              </a:rPr>
              <a:t>Customization Via Signal Extractor</a:t>
            </a:r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46482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4343400" cy="250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05830" name="Oval 6"/>
          <p:cNvSpPr>
            <a:spLocks noChangeArrowheads="1"/>
          </p:cNvSpPr>
          <p:nvPr/>
        </p:nvSpPr>
        <p:spPr bwMode="auto">
          <a:xfrm>
            <a:off x="2743200" y="1143000"/>
            <a:ext cx="1143000" cy="990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4876800" y="2057400"/>
            <a:ext cx="4572000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ea typeface="MS PGothic" pitchFamily="50" charset="-128"/>
              </a:rPr>
              <a:t> </a:t>
            </a:r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50" charset="-128"/>
              </a:rPr>
              <a:t>&lt;ExtractorPatterns&gt;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50" charset="-128"/>
              </a:rPr>
              <a:t>  &lt;ExtractorPattern Value='b0X0XXXX1 1010100X XXXXXXXX XXXXXXXX' Width='32' Enabled='T' /&gt;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50" charset="-128"/>
              </a:rPr>
              <a:t>  &lt;/ExtractorPatterns&gt;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50" charset="-128"/>
              </a:rPr>
              <a:t>  &lt;ExtractorCmds&gt;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50" charset="-128"/>
              </a:rPr>
              <a:t>  &lt;ExtractorCmd Cmd='LoadRange' BitStart='16' BitEnd='31'/&gt;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50" charset="-128"/>
              </a:rPr>
              <a:t>  &lt;ExtractorCmd Cmd='WriteLabelTime' Name='I' BitTime='31'/&gt;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50" charset="-128"/>
              </a:rPr>
              <a:t>  &lt;ExtractorCmd Cmd='LoadRange' BitStart='40' BitEnd='55'/&gt;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50" charset="-128"/>
              </a:rPr>
              <a:t>  &lt;ExtractorCmd Cmd='WriteLabel' Name='Q'/&gt;</a:t>
            </a:r>
          </a:p>
        </p:txBody>
      </p:sp>
      <p:cxnSp>
        <p:nvCxnSpPr>
          <p:cNvPr id="205832" name="AutoShape 8"/>
          <p:cNvCxnSpPr>
            <a:cxnSpLocks noChangeShapeType="1"/>
            <a:stCxn id="205830" idx="7"/>
            <a:endCxn id="205831" idx="0"/>
          </p:cNvCxnSpPr>
          <p:nvPr/>
        </p:nvCxnSpPr>
        <p:spPr bwMode="auto">
          <a:xfrm rot="5400000" flipV="1">
            <a:off x="5056188" y="-49212"/>
            <a:ext cx="769937" cy="3443287"/>
          </a:xfrm>
          <a:prstGeom prst="curvedConnector3">
            <a:avLst>
              <a:gd name="adj1" fmla="val -48454"/>
            </a:avLst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457200" y="4572000"/>
            <a:ext cx="83820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ea typeface="MS PGothic" pitchFamily="50" charset="-128"/>
              </a:rPr>
              <a:t>By editing this XML, a multitude of IQ packet data formats can be supported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ea typeface="MS PGothic" pitchFamily="50" charset="-128"/>
              </a:rPr>
              <a:t>Differences in payload length, IQ bits, etc. can be handled with great flexibility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 descr="N:\_Digital Wireless\04 DW Product marketing\N5342A-43A DigRF V4\Photos\Agilent_13718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19862"/>
            <a:ext cx="3474840" cy="249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MS PGothic" pitchFamily="50" charset="-128"/>
              </a:rPr>
              <a:t>Creation of DigRF Output Data </a:t>
            </a:r>
            <a:br>
              <a:rPr lang="en-US" altLang="ja-JP">
                <a:ea typeface="MS PGothic" pitchFamily="50" charset="-128"/>
              </a:rPr>
            </a:br>
            <a:r>
              <a:rPr lang="en-US" altLang="ja-JP">
                <a:ea typeface="MS PGothic" pitchFamily="50" charset="-128"/>
              </a:rPr>
              <a:t>(Control Signal and I/Q Data)</a:t>
            </a:r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55725"/>
            <a:ext cx="1524000" cy="960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3367088"/>
            <a:ext cx="1447800" cy="1112837"/>
            <a:chOff x="-49" y="3006"/>
            <a:chExt cx="1586" cy="1395"/>
          </a:xfrm>
        </p:grpSpPr>
        <p:pic>
          <p:nvPicPr>
            <p:cNvPr id="203782" name="Picture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9" y="3006"/>
              <a:ext cx="1525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3783" name="Freeform 7"/>
            <p:cNvSpPr>
              <a:spLocks/>
            </p:cNvSpPr>
            <p:nvPr/>
          </p:nvSpPr>
          <p:spPr bwMode="auto">
            <a:xfrm>
              <a:off x="1388" y="3127"/>
              <a:ext cx="149" cy="1205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19"/>
                </a:cxn>
                <a:cxn ang="0">
                  <a:pos x="8" y="1094"/>
                </a:cxn>
                <a:cxn ang="0">
                  <a:pos x="67" y="1204"/>
                </a:cxn>
                <a:cxn ang="0">
                  <a:pos x="105" y="1199"/>
                </a:cxn>
                <a:cxn ang="0">
                  <a:pos x="148" y="0"/>
                </a:cxn>
                <a:cxn ang="0">
                  <a:pos x="148" y="0"/>
                </a:cxn>
              </a:cxnLst>
              <a:rect l="0" t="0" r="r" b="b"/>
              <a:pathLst>
                <a:path w="149" h="1205">
                  <a:moveTo>
                    <a:pt x="148" y="0"/>
                  </a:moveTo>
                  <a:lnTo>
                    <a:pt x="0" y="19"/>
                  </a:lnTo>
                  <a:lnTo>
                    <a:pt x="8" y="1094"/>
                  </a:lnTo>
                  <a:lnTo>
                    <a:pt x="67" y="1204"/>
                  </a:lnTo>
                  <a:lnTo>
                    <a:pt x="105" y="1199"/>
                  </a:lnTo>
                  <a:lnTo>
                    <a:pt x="148" y="0"/>
                  </a:lnTo>
                  <a:lnTo>
                    <a:pt x="148" y="0"/>
                  </a:lnTo>
                </a:path>
              </a:pathLst>
            </a:custGeom>
            <a:solidFill>
              <a:srgbClr val="FFFFFF"/>
            </a:solidFill>
            <a:ln w="1873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ea typeface="MS PGothic" pitchFamily="50" charset="-128"/>
              </a:endParaRPr>
            </a:p>
          </p:txBody>
        </p:sp>
        <p:pic>
          <p:nvPicPr>
            <p:cNvPr id="203784" name="Picture 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" y="3155"/>
              <a:ext cx="1069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152400" y="2346325"/>
            <a:ext cx="22098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ea typeface="MS PGothic" pitchFamily="50" charset="-128"/>
              </a:rPr>
              <a:t>Signal Studio Software</a:t>
            </a: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312988" y="4554379"/>
            <a:ext cx="1287212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ea typeface="MS PGothic" pitchFamily="50" charset="-128"/>
              </a:rPr>
              <a:t>ADS Software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609600" y="2955925"/>
            <a:ext cx="20518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srgbClr val="000000"/>
                </a:solidFill>
                <a:ea typeface="MS PGothic" pitchFamily="50" charset="-128"/>
              </a:rPr>
              <a:t>or</a:t>
            </a:r>
            <a:endParaRPr lang="en-US" altLang="ja-JP" sz="1600" b="1" dirty="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203788" name="Rectangle 12"/>
          <p:cNvSpPr>
            <a:spLocks noChangeArrowheads="1"/>
          </p:cNvSpPr>
          <p:nvPr/>
        </p:nvSpPr>
        <p:spPr bwMode="auto">
          <a:xfrm>
            <a:off x="3048000" y="2057400"/>
            <a:ext cx="1295400" cy="13716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ea typeface="MS PGothic" pitchFamily="50" charset="-128"/>
            </a:endParaRP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3048000" y="2390775"/>
            <a:ext cx="12192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rgbClr val="000000"/>
                </a:solidFill>
                <a:ea typeface="MS PGothic" pitchFamily="50" charset="-128"/>
              </a:rPr>
              <a:t>Signal Inserter</a:t>
            </a:r>
            <a:endParaRPr lang="en-US" altLang="ja-JP" sz="1600" dirty="0">
              <a:solidFill>
                <a:srgbClr val="000000"/>
              </a:solidFill>
              <a:ea typeface="MS PGothic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ea typeface="MS PGothic" pitchFamily="50" charset="-128"/>
              </a:rPr>
              <a:t>Software</a:t>
            </a:r>
          </a:p>
        </p:txBody>
      </p:sp>
      <p:cxnSp>
        <p:nvCxnSpPr>
          <p:cNvPr id="203790" name="AutoShape 14"/>
          <p:cNvCxnSpPr>
            <a:cxnSpLocks noChangeShapeType="1"/>
            <a:endCxn id="203788" idx="1"/>
          </p:cNvCxnSpPr>
          <p:nvPr/>
        </p:nvCxnSpPr>
        <p:spPr bwMode="auto">
          <a:xfrm flipV="1">
            <a:off x="1490663" y="2743200"/>
            <a:ext cx="1557337" cy="1058863"/>
          </a:xfrm>
          <a:prstGeom prst="bentConnector3">
            <a:avLst>
              <a:gd name="adj1" fmla="val 49949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3791" name="AutoShape 15"/>
          <p:cNvCxnSpPr>
            <a:cxnSpLocks noChangeShapeType="1"/>
            <a:endCxn id="203788" idx="1"/>
          </p:cNvCxnSpPr>
          <p:nvPr/>
        </p:nvCxnSpPr>
        <p:spPr bwMode="auto">
          <a:xfrm>
            <a:off x="1752600" y="1852613"/>
            <a:ext cx="1295400" cy="8905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3792" name="AutoShape 16"/>
          <p:cNvCxnSpPr>
            <a:cxnSpLocks noChangeShapeType="1"/>
            <a:stCxn id="203788" idx="3"/>
          </p:cNvCxnSpPr>
          <p:nvPr/>
        </p:nvCxnSpPr>
        <p:spPr bwMode="auto">
          <a:xfrm>
            <a:off x="4343400" y="2743200"/>
            <a:ext cx="762000" cy="15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5105400" y="4173379"/>
            <a:ext cx="234506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rgbClr val="000000"/>
                </a:solidFill>
                <a:ea typeface="MS PGothic" pitchFamily="50" charset="-128"/>
              </a:rPr>
              <a:t>N5343A </a:t>
            </a:r>
            <a:r>
              <a:rPr lang="en-US" altLang="ja-JP" sz="1600" dirty="0" err="1" smtClean="0">
                <a:solidFill>
                  <a:srgbClr val="000000"/>
                </a:solidFill>
                <a:ea typeface="MS PGothic" pitchFamily="50" charset="-128"/>
              </a:rPr>
              <a:t>DigRF</a:t>
            </a:r>
            <a:r>
              <a:rPr lang="en-US" altLang="ja-JP" sz="1600" dirty="0" smtClean="0">
                <a:solidFill>
                  <a:srgbClr val="000000"/>
                </a:solidFill>
                <a:ea typeface="MS PGothic" pitchFamily="50" charset="-128"/>
              </a:rPr>
              <a:t> Exerciser)</a:t>
            </a:r>
            <a:endParaRPr lang="en-US" altLang="ja-JP" sz="1600" dirty="0">
              <a:solidFill>
                <a:srgbClr val="000000"/>
              </a:solidFill>
              <a:ea typeface="MS PGothic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Agilent </a:t>
            </a:r>
            <a:r>
              <a:rPr lang="en-US" dirty="0" err="1" smtClean="0"/>
              <a:t>DigRF</a:t>
            </a:r>
            <a:r>
              <a:rPr lang="en-US" dirty="0" smtClean="0"/>
              <a:t> Solution Portfolio</a:t>
            </a:r>
            <a:endParaRPr lang="en-US" dirty="0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20143" y="1359408"/>
            <a:ext cx="7657057" cy="2304288"/>
          </a:xfrm>
          <a:prstGeom prst="rect">
            <a:avLst/>
          </a:prstGeom>
          <a:solidFill>
            <a:srgbClr val="FFFFCC"/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120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81000" y="3663696"/>
            <a:ext cx="7696200" cy="2354961"/>
          </a:xfrm>
          <a:prstGeom prst="rect">
            <a:avLst/>
          </a:prstGeom>
          <a:solidFill>
            <a:srgbClr val="CCFFFF">
              <a:alpha val="56862"/>
            </a:srgbClr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152" y="5055368"/>
            <a:ext cx="777448" cy="70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011863" y="5775325"/>
            <a:ext cx="1684337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Wide Band Oscilloscope</a:t>
            </a:r>
            <a:endParaRPr lang="en-US" sz="1050" noProof="1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949810" y="5775325"/>
            <a:ext cx="412750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/>
              <a:t>BERT</a:t>
            </a:r>
            <a:endParaRPr lang="en-US" sz="1050" noProof="1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>
            <a:off x="575362" y="4879848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>
            <a:off x="575362" y="3663696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575362" y="2447544"/>
            <a:ext cx="738576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52811" y="1359408"/>
            <a:ext cx="3045007" cy="4736592"/>
            <a:chOff x="720" y="432"/>
            <a:chExt cx="2544" cy="3552"/>
          </a:xfrm>
        </p:grpSpPr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720" y="2112"/>
              <a:ext cx="2496" cy="960"/>
            </a:xfrm>
            <a:prstGeom prst="ellipse">
              <a:avLst/>
            </a:prstGeom>
            <a:gradFill rotWithShape="1">
              <a:gsLst>
                <a:gs pos="0">
                  <a:srgbClr val="009900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 err="1" smtClean="0"/>
                <a:t>DigRF</a:t>
              </a:r>
              <a:endParaRPr lang="en-US" sz="1200" b="1" dirty="0"/>
            </a:p>
            <a:p>
              <a:pPr algn="ctr"/>
              <a:r>
                <a:rPr lang="en-US" sz="1200" b="1" dirty="0"/>
                <a:t>Digital Protocol Layer </a:t>
              </a:r>
              <a:br>
                <a:rPr lang="en-US" sz="1200" b="1" dirty="0"/>
              </a:br>
              <a:r>
                <a:rPr lang="en-US" sz="1200" b="1" dirty="0"/>
                <a:t>Debug / Validation</a:t>
              </a:r>
              <a:endParaRPr lang="en-US" sz="1200" b="1" noProof="1"/>
            </a:p>
          </p:txBody>
        </p:sp>
        <p:sp>
          <p:nvSpPr>
            <p:cNvPr id="48" name="Oval 18"/>
            <p:cNvSpPr>
              <a:spLocks noChangeArrowheads="1"/>
            </p:cNvSpPr>
            <p:nvPr/>
          </p:nvSpPr>
          <p:spPr bwMode="auto">
            <a:xfrm>
              <a:off x="720" y="3024"/>
              <a:ext cx="2544" cy="960"/>
            </a:xfrm>
            <a:prstGeom prst="ellipse">
              <a:avLst/>
            </a:prstGeom>
            <a:gradFill rotWithShape="1">
              <a:gsLst>
                <a:gs pos="0">
                  <a:srgbClr val="009900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 err="1" smtClean="0"/>
                <a:t>DigRF</a:t>
              </a:r>
              <a:endParaRPr lang="en-US" sz="1200" b="1" dirty="0"/>
            </a:p>
            <a:p>
              <a:pPr algn="ctr"/>
              <a:r>
                <a:rPr lang="en-US" sz="1200" b="1" dirty="0"/>
                <a:t>Digital Physical Layer</a:t>
              </a:r>
              <a:br>
                <a:rPr lang="en-US" sz="1200" b="1" dirty="0"/>
              </a:br>
              <a:r>
                <a:rPr lang="en-US" sz="1200" b="1" dirty="0"/>
                <a:t>Debug / Validation</a:t>
              </a:r>
              <a:endParaRPr lang="en-US" sz="1200" b="1" noProof="1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720" y="432"/>
              <a:ext cx="2544" cy="9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Wireless Protocol</a:t>
              </a:r>
              <a:br>
                <a:rPr lang="en-US" sz="1200" b="1"/>
              </a:br>
              <a:r>
                <a:rPr lang="en-US" sz="1200" b="1"/>
                <a:t>Layer Validation</a:t>
              </a:r>
              <a:endParaRPr lang="en-US" sz="1200" b="1" noProof="1"/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720" y="1200"/>
              <a:ext cx="2544" cy="1008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57999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Wireless Physical </a:t>
              </a:r>
              <a:br>
                <a:rPr lang="en-US" sz="1200" b="1"/>
              </a:br>
              <a:r>
                <a:rPr lang="en-US" sz="1200" b="1"/>
                <a:t>Layer Validation</a:t>
              </a:r>
              <a:endParaRPr lang="en-US" sz="1200" b="1" noProof="1"/>
            </a:p>
          </p:txBody>
        </p:sp>
      </p:grpSp>
      <p:sp>
        <p:nvSpPr>
          <p:cNvPr id="40" name="AutoShape 22"/>
          <p:cNvSpPr>
            <a:spLocks noChangeArrowheads="1"/>
          </p:cNvSpPr>
          <p:nvPr/>
        </p:nvSpPr>
        <p:spPr bwMode="auto">
          <a:xfrm rot="16200000">
            <a:off x="-413644" y="4459899"/>
            <a:ext cx="2496312" cy="647874"/>
          </a:xfrm>
          <a:custGeom>
            <a:avLst/>
            <a:gdLst>
              <a:gd name="T0" fmla="*/ 2360242 w 21600"/>
              <a:gd name="T1" fmla="*/ 0 h 21600"/>
              <a:gd name="T2" fmla="*/ 0 w 21600"/>
              <a:gd name="T3" fmla="*/ 381000 h 21600"/>
              <a:gd name="T4" fmla="*/ 2360242 w 21600"/>
              <a:gd name="T5" fmla="*/ 762000 h 21600"/>
              <a:gd name="T6" fmla="*/ 29718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70 h 21600"/>
              <a:gd name="T14" fmla="*/ 18748 w 21600"/>
              <a:gd name="T15" fmla="*/ 177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155" y="0"/>
                </a:moveTo>
                <a:lnTo>
                  <a:pt x="17155" y="3870"/>
                </a:lnTo>
                <a:lnTo>
                  <a:pt x="3375" y="3870"/>
                </a:lnTo>
                <a:lnTo>
                  <a:pt x="3375" y="17730"/>
                </a:lnTo>
                <a:lnTo>
                  <a:pt x="17155" y="17730"/>
                </a:lnTo>
                <a:lnTo>
                  <a:pt x="1715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870"/>
                </a:moveTo>
                <a:lnTo>
                  <a:pt x="1350" y="17730"/>
                </a:lnTo>
                <a:lnTo>
                  <a:pt x="2700" y="17730"/>
                </a:lnTo>
                <a:lnTo>
                  <a:pt x="2700" y="3870"/>
                </a:lnTo>
                <a:close/>
              </a:path>
              <a:path w="21600" h="21600">
                <a:moveTo>
                  <a:pt x="0" y="3870"/>
                </a:moveTo>
                <a:lnTo>
                  <a:pt x="0" y="17730"/>
                </a:lnTo>
                <a:lnTo>
                  <a:pt x="675" y="17730"/>
                </a:lnTo>
                <a:lnTo>
                  <a:pt x="675" y="38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tabLst>
                <a:tab pos="854075" algn="l"/>
              </a:tabLst>
            </a:pPr>
            <a:r>
              <a:rPr lang="en-US" sz="1600">
                <a:solidFill>
                  <a:schemeClr val="tx2"/>
                </a:solidFill>
              </a:rPr>
              <a:t>Digital Domain</a:t>
            </a:r>
            <a:endParaRPr lang="en-US" sz="1600" noProof="1">
              <a:solidFill>
                <a:schemeClr val="tx2"/>
              </a:solidFill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 rot="16200000">
            <a:off x="-349247" y="2155221"/>
            <a:ext cx="2432304" cy="712661"/>
          </a:xfrm>
          <a:custGeom>
            <a:avLst/>
            <a:gdLst>
              <a:gd name="T0" fmla="*/ 2299723 w 21600"/>
              <a:gd name="T1" fmla="*/ 0 h 21600"/>
              <a:gd name="T2" fmla="*/ 0 w 21600"/>
              <a:gd name="T3" fmla="*/ 419100 h 21600"/>
              <a:gd name="T4" fmla="*/ 2299723 w 21600"/>
              <a:gd name="T5" fmla="*/ 838200 h 21600"/>
              <a:gd name="T6" fmla="*/ 28956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70 h 21600"/>
              <a:gd name="T14" fmla="*/ 18748 w 21600"/>
              <a:gd name="T15" fmla="*/ 177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155" y="0"/>
                </a:moveTo>
                <a:lnTo>
                  <a:pt x="17155" y="3870"/>
                </a:lnTo>
                <a:lnTo>
                  <a:pt x="3375" y="3870"/>
                </a:lnTo>
                <a:lnTo>
                  <a:pt x="3375" y="17730"/>
                </a:lnTo>
                <a:lnTo>
                  <a:pt x="17155" y="17730"/>
                </a:lnTo>
                <a:lnTo>
                  <a:pt x="1715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870"/>
                </a:moveTo>
                <a:lnTo>
                  <a:pt x="1350" y="17730"/>
                </a:lnTo>
                <a:lnTo>
                  <a:pt x="2700" y="17730"/>
                </a:lnTo>
                <a:lnTo>
                  <a:pt x="2700" y="3870"/>
                </a:lnTo>
                <a:close/>
              </a:path>
              <a:path w="21600" h="21600">
                <a:moveTo>
                  <a:pt x="0" y="3870"/>
                </a:moveTo>
                <a:lnTo>
                  <a:pt x="0" y="17730"/>
                </a:lnTo>
                <a:lnTo>
                  <a:pt x="675" y="17730"/>
                </a:lnTo>
                <a:lnTo>
                  <a:pt x="675" y="387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tabLst>
                <a:tab pos="854075" algn="l"/>
              </a:tabLst>
            </a:pPr>
            <a:r>
              <a:rPr lang="en-US" sz="1600">
                <a:solidFill>
                  <a:schemeClr val="tx2"/>
                </a:solidFill>
              </a:rPr>
              <a:t>   Wireless Domain</a:t>
            </a:r>
            <a:endParaRPr lang="en-US" sz="1600" noProof="1">
              <a:solidFill>
                <a:schemeClr val="tx2"/>
              </a:solidFill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6646977" y="4648200"/>
            <a:ext cx="973023" cy="161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Dig RF </a:t>
            </a:r>
            <a:r>
              <a:rPr lang="en-US" sz="1050" dirty="0" smtClean="0"/>
              <a:t>v4 tester</a:t>
            </a:r>
            <a:endParaRPr lang="en-US" sz="1050" noProof="1"/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6523038" y="2881313"/>
            <a:ext cx="950912" cy="19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Signal Source</a:t>
            </a:r>
            <a:endParaRPr lang="en-US" sz="1050" noProof="1"/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508750" y="2538413"/>
            <a:ext cx="1060450" cy="19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Signal Analyzer</a:t>
            </a:r>
            <a:endParaRPr lang="en-US" sz="1050" noProof="1"/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6523038" y="3244850"/>
            <a:ext cx="1254125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Cross Domain test</a:t>
            </a:r>
            <a:endParaRPr lang="en-US" sz="1050" noProof="1"/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6038850" y="1738313"/>
            <a:ext cx="1689100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/>
              <a:t>Wireless Communication</a:t>
            </a:r>
            <a:br>
              <a:rPr lang="en-US" sz="1050" dirty="0"/>
            </a:br>
            <a:r>
              <a:rPr lang="en-US" sz="1050" dirty="0"/>
              <a:t>Test Set</a:t>
            </a:r>
            <a:endParaRPr lang="en-US" sz="1050" noProof="1"/>
          </a:p>
        </p:txBody>
      </p:sp>
      <p:pic>
        <p:nvPicPr>
          <p:cNvPr id="27" name="Picture 3" descr="N:\_Digital Wireless\04 DW Product marketing\N5342A-43A DigRF V4\Photos\jpg\Agilent_137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25" y="2559050"/>
            <a:ext cx="174783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N:\_Digital Wireless\04 DW Product marketing\N5342A-43A DigRF V4\Photos\jpg\Agilent_137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733800"/>
            <a:ext cx="15271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cp.home.agilent.com/upload/cmc_upload/E6620A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47813"/>
            <a:ext cx="11112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nfiniium DSA90254A high performance oscilloscop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502"/>
          <a:stretch>
            <a:fillRect/>
          </a:stretch>
        </p:blipFill>
        <p:spPr bwMode="auto">
          <a:xfrm>
            <a:off x="6348413" y="5030788"/>
            <a:ext cx="10874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810000"/>
            <a:ext cx="985345" cy="7217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4343400" y="4572000"/>
            <a:ext cx="1543692" cy="161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dirty="0" smtClean="0"/>
              <a:t>LA based </a:t>
            </a:r>
            <a:r>
              <a:rPr lang="en-US" sz="1050" dirty="0" err="1" smtClean="0"/>
              <a:t>DigRF</a:t>
            </a:r>
            <a:r>
              <a:rPr lang="en-US" sz="1050" dirty="0" smtClean="0"/>
              <a:t> v3 tester</a:t>
            </a:r>
            <a:endParaRPr lang="en-US" sz="105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Configurations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Configuration Protocol (V3 &amp; V4)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7013" y="990600"/>
          <a:ext cx="8459785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957"/>
                <a:gridCol w="1691957"/>
                <a:gridCol w="1691957"/>
                <a:gridCol w="1691957"/>
                <a:gridCol w="1691957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Customer Requirements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Recommended Equipment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N4850A </a:t>
                      </a:r>
                      <a:r>
                        <a:rPr lang="en-US" sz="1100" dirty="0" smtClean="0"/>
                        <a:t>(Acquisition probe)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N4860A </a:t>
                      </a:r>
                      <a:r>
                        <a:rPr lang="en-US" sz="1100" dirty="0" smtClean="0"/>
                        <a:t>(Stimulus Probe)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N5343A (Stimulus)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N5444A (Analyzer)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Exerciser V3</a:t>
                      </a:r>
                      <a:r>
                        <a:rPr lang="en-US" baseline="0" dirty="0" smtClean="0"/>
                        <a:t> Only</a:t>
                      </a:r>
                      <a:r>
                        <a:rPr lang="en-US" sz="800" baseline="0" dirty="0" smtClean="0"/>
                        <a:t> (requires analyzer for even Exerciser only)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Analyzer</a:t>
                      </a:r>
                      <a:r>
                        <a:rPr lang="en-US" baseline="0" dirty="0" smtClean="0"/>
                        <a:t> V3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Only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Exerciser V4</a:t>
                      </a:r>
                      <a:r>
                        <a:rPr lang="en-US" baseline="0" dirty="0" smtClean="0"/>
                        <a:t> Only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Analyzer V4</a:t>
                      </a:r>
                      <a:r>
                        <a:rPr lang="en-US" baseline="0" dirty="0" smtClean="0"/>
                        <a:t> Only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Exerciser V3 &amp; Analyzer V3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Exerciser V4 &amp; Analyzer V4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648802" y="2133600"/>
            <a:ext cx="1582626" cy="2146300"/>
          </a:xfrm>
          <a:prstGeom prst="rect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 smtClean="0"/>
              <a:t>Application</a:t>
            </a:r>
          </a:p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 smtClean="0"/>
              <a:t>Processor</a:t>
            </a:r>
            <a:endParaRPr lang="fr-FR" sz="1400" b="1" dirty="0"/>
          </a:p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/>
              <a:t>(</a:t>
            </a:r>
            <a:r>
              <a:rPr lang="fr-FR" sz="1400" b="1" dirty="0" err="1"/>
              <a:t>SoC</a:t>
            </a:r>
            <a:r>
              <a:rPr lang="fr-FR" sz="1400" b="1" dirty="0"/>
              <a:t>)</a:t>
            </a:r>
          </a:p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400" b="1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144505" y="2130357"/>
            <a:ext cx="1066800" cy="762000"/>
          </a:xfrm>
          <a:prstGeom prst="rect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/>
              <a:t>GPU</a:t>
            </a:r>
          </a:p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/>
              <a:t>(</a:t>
            </a:r>
            <a:r>
              <a:rPr lang="fr-FR" sz="1400" b="1" dirty="0" err="1"/>
              <a:t>SoC</a:t>
            </a:r>
            <a:r>
              <a:rPr lang="fr-FR" sz="1400" b="1" dirty="0"/>
              <a:t>)</a:t>
            </a:r>
            <a:endParaRPr lang="en-US" sz="1400" b="1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28113" y="3202058"/>
            <a:ext cx="927204" cy="799724"/>
          </a:xfrm>
          <a:prstGeom prst="rect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/>
              <a:t>MODEM</a:t>
            </a:r>
          </a:p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/>
              <a:t>(SoC)</a:t>
            </a:r>
            <a:endParaRPr lang="en-US" sz="1400" b="1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00400" y="5337823"/>
            <a:ext cx="1066800" cy="7635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/>
              <a:t>Mass</a:t>
            </a:r>
          </a:p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/>
              <a:t>Storage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47426" y="2813624"/>
            <a:ext cx="832253" cy="398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 err="1">
                <a:solidFill>
                  <a:srgbClr val="FF0000"/>
                </a:solidFill>
              </a:rPr>
              <a:t>UniPort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802227" y="1143000"/>
            <a:ext cx="923192" cy="5334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 anchorCtr="1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/>
              <a:t>Camera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801619" y="1143000"/>
            <a:ext cx="1066800" cy="5334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 anchorCtr="1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/>
              <a:t>Display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 flipV="1">
            <a:off x="4097298" y="1686128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endParaRPr lang="en-US" sz="1400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061826" y="1736712"/>
            <a:ext cx="643100" cy="398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>
                <a:solidFill>
                  <a:srgbClr val="FF0000"/>
                </a:solidFill>
              </a:rPr>
              <a:t>DSI-1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070725" y="1726984"/>
            <a:ext cx="643100" cy="398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>
                <a:solidFill>
                  <a:srgbClr val="FF0000"/>
                </a:solidFill>
              </a:rPr>
              <a:t>CSI-2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>
            <a:off x="5246473" y="3102854"/>
            <a:ext cx="2592524" cy="324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endParaRPr lang="en-US" sz="1400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4300972" y="4127792"/>
            <a:ext cx="281354" cy="152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6141147" y="2378449"/>
            <a:ext cx="128954" cy="2746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7834498" y="3029896"/>
            <a:ext cx="281354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7809836" y="2383006"/>
            <a:ext cx="1053612" cy="7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Off-board</a:t>
            </a:r>
          </a:p>
          <a:p>
            <a:pPr>
              <a:lnSpc>
                <a:spcPct val="100000"/>
              </a:lnSpc>
            </a:pPr>
            <a:r>
              <a:rPr lang="en-US" sz="1400" dirty="0" err="1"/>
              <a:t>UniPro</a:t>
            </a:r>
            <a:r>
              <a:rPr lang="en-US" sz="1400" dirty="0"/>
              <a:t> Extension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5306490" y="2236779"/>
            <a:ext cx="832253" cy="398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 err="1">
                <a:solidFill>
                  <a:srgbClr val="FF0000"/>
                </a:solidFill>
              </a:rPr>
              <a:t>UniPort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31311" y="3223101"/>
            <a:ext cx="575437" cy="4572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 dirty="0"/>
              <a:t>RF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V="1">
            <a:off x="1406747" y="3587118"/>
            <a:ext cx="72537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1403816" y="3229326"/>
            <a:ext cx="712028" cy="704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 smtClean="0">
                <a:solidFill>
                  <a:srgbClr val="FF0000"/>
                </a:solidFill>
              </a:rPr>
              <a:t>DigRF</a:t>
            </a:r>
            <a:br>
              <a:rPr lang="fr-FR" sz="1400" b="1" dirty="0" smtClean="0">
                <a:solidFill>
                  <a:srgbClr val="FF0000"/>
                </a:solidFill>
              </a:rPr>
            </a:b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200" name="Freeform 32"/>
          <p:cNvSpPr>
            <a:spLocks/>
          </p:cNvSpPr>
          <p:nvPr/>
        </p:nvSpPr>
        <p:spPr bwMode="auto">
          <a:xfrm rot="10800000">
            <a:off x="183610" y="3069114"/>
            <a:ext cx="637442" cy="411163"/>
          </a:xfrm>
          <a:custGeom>
            <a:avLst/>
            <a:gdLst>
              <a:gd name="T0" fmla="*/ 0 w 876"/>
              <a:gd name="T1" fmla="*/ 0 h 259"/>
              <a:gd name="T2" fmla="*/ 2147483647 w 876"/>
              <a:gd name="T3" fmla="*/ 0 h 259"/>
              <a:gd name="T4" fmla="*/ 2147483647 w 876"/>
              <a:gd name="T5" fmla="*/ 2147483647 h 259"/>
              <a:gd name="T6" fmla="*/ 0 60000 65536"/>
              <a:gd name="T7" fmla="*/ 0 60000 65536"/>
              <a:gd name="T8" fmla="*/ 0 60000 65536"/>
              <a:gd name="T9" fmla="*/ 0 w 876"/>
              <a:gd name="T10" fmla="*/ 0 h 259"/>
              <a:gd name="T11" fmla="*/ 876 w 876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259">
                <a:moveTo>
                  <a:pt x="0" y="0"/>
                </a:moveTo>
                <a:lnTo>
                  <a:pt x="876" y="0"/>
                </a:lnTo>
                <a:lnTo>
                  <a:pt x="876" y="25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lg" len="med"/>
            <a:tailEnd type="none" w="lg" len="med"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 flipV="1">
            <a:off x="5119761" y="1676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endParaRPr lang="en-US" sz="1400"/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1981200" y="4813592"/>
            <a:ext cx="1086840" cy="457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00000"/>
              </a:lnSpc>
            </a:pPr>
            <a:r>
              <a:rPr lang="en-US" sz="1400" dirty="0"/>
              <a:t>Power</a:t>
            </a:r>
          </a:p>
          <a:p>
            <a:pPr algn="ctr">
              <a:lnSpc>
                <a:spcPct val="100000"/>
              </a:lnSpc>
            </a:pPr>
            <a:r>
              <a:rPr lang="en-US" sz="1400" dirty="0"/>
              <a:t>management</a:t>
            </a: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V="1">
            <a:off x="2461831" y="4665670"/>
            <a:ext cx="1450741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V="1">
            <a:off x="2610840" y="4661192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2895600" y="4343400"/>
            <a:ext cx="623862" cy="398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>
                <a:solidFill>
                  <a:srgbClr val="063DE8"/>
                </a:solidFill>
              </a:rPr>
              <a:t>SPMI</a:t>
            </a:r>
            <a:endParaRPr lang="en-US" sz="1400" b="1" dirty="0">
              <a:solidFill>
                <a:srgbClr val="063DE8"/>
              </a:solidFill>
            </a:endParaRPr>
          </a:p>
        </p:txBody>
      </p:sp>
      <p:sp>
        <p:nvSpPr>
          <p:cNvPr id="7226" name="Rectangle 58"/>
          <p:cNvSpPr>
            <a:spLocks noChangeArrowheads="1"/>
          </p:cNvSpPr>
          <p:nvPr/>
        </p:nvSpPr>
        <p:spPr bwMode="auto">
          <a:xfrm>
            <a:off x="7298354" y="1143000"/>
            <a:ext cx="914400" cy="5334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/>
              <a:t>Camera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7567652" y="1736712"/>
            <a:ext cx="643100" cy="398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>
                <a:solidFill>
                  <a:srgbClr val="FF0000"/>
                </a:solidFill>
              </a:rPr>
              <a:t>CSI-3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232" name="Line 64"/>
          <p:cNvSpPr>
            <a:spLocks noChangeShapeType="1"/>
          </p:cNvSpPr>
          <p:nvPr/>
        </p:nvSpPr>
        <p:spPr bwMode="auto">
          <a:xfrm>
            <a:off x="6608844" y="1682615"/>
            <a:ext cx="842" cy="452606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endParaRPr lang="en-US" sz="1400"/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>
            <a:off x="6227190" y="1147864"/>
            <a:ext cx="965313" cy="52502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/>
              <a:t>Display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6578510" y="1736713"/>
            <a:ext cx="643100" cy="398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>
                <a:solidFill>
                  <a:srgbClr val="FF0000"/>
                </a:solidFill>
              </a:rPr>
              <a:t>DSI-2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235" name="Line 67"/>
          <p:cNvSpPr>
            <a:spLocks noChangeShapeType="1"/>
          </p:cNvSpPr>
          <p:nvPr/>
        </p:nvSpPr>
        <p:spPr bwMode="auto">
          <a:xfrm flipV="1">
            <a:off x="3912131" y="4280192"/>
            <a:ext cx="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7236" name="Line 68"/>
          <p:cNvSpPr>
            <a:spLocks noChangeShapeType="1"/>
          </p:cNvSpPr>
          <p:nvPr/>
        </p:nvSpPr>
        <p:spPr bwMode="auto">
          <a:xfrm>
            <a:off x="2725602" y="4022728"/>
            <a:ext cx="0" cy="64294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7238" name="Rectangle 70"/>
          <p:cNvSpPr>
            <a:spLocks noChangeArrowheads="1"/>
          </p:cNvSpPr>
          <p:nvPr/>
        </p:nvSpPr>
        <p:spPr bwMode="auto">
          <a:xfrm>
            <a:off x="352129" y="3277077"/>
            <a:ext cx="369277" cy="3270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/>
              <a:t>PA</a:t>
            </a:r>
          </a:p>
        </p:txBody>
      </p:sp>
      <p:sp>
        <p:nvSpPr>
          <p:cNvPr id="7239" name="Line 71"/>
          <p:cNvSpPr>
            <a:spLocks noChangeShapeType="1"/>
          </p:cNvSpPr>
          <p:nvPr/>
        </p:nvSpPr>
        <p:spPr bwMode="auto">
          <a:xfrm flipV="1">
            <a:off x="1007156" y="3653313"/>
            <a:ext cx="0" cy="2000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400"/>
          </a:p>
        </p:txBody>
      </p:sp>
      <p:sp>
        <p:nvSpPr>
          <p:cNvPr id="7240" name="Line 72"/>
          <p:cNvSpPr>
            <a:spLocks noChangeShapeType="1"/>
          </p:cNvSpPr>
          <p:nvPr/>
        </p:nvSpPr>
        <p:spPr bwMode="auto">
          <a:xfrm flipH="1" flipV="1">
            <a:off x="349198" y="3875563"/>
            <a:ext cx="838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400"/>
          </a:p>
        </p:txBody>
      </p:sp>
      <p:sp>
        <p:nvSpPr>
          <p:cNvPr id="7241" name="Line 73"/>
          <p:cNvSpPr>
            <a:spLocks noChangeShapeType="1"/>
          </p:cNvSpPr>
          <p:nvPr/>
        </p:nvSpPr>
        <p:spPr bwMode="auto">
          <a:xfrm flipH="1">
            <a:off x="626156" y="3567588"/>
            <a:ext cx="0" cy="3048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400"/>
          </a:p>
        </p:txBody>
      </p:sp>
      <p:sp>
        <p:nvSpPr>
          <p:cNvPr id="7242" name="Text Box 74"/>
          <p:cNvSpPr txBox="1">
            <a:spLocks noChangeArrowheads="1"/>
          </p:cNvSpPr>
          <p:nvPr/>
        </p:nvSpPr>
        <p:spPr bwMode="auto">
          <a:xfrm>
            <a:off x="181692" y="3875563"/>
            <a:ext cx="1338803" cy="398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>
                <a:solidFill>
                  <a:srgbClr val="063DE8"/>
                </a:solidFill>
              </a:rPr>
              <a:t>RFFE Control</a:t>
            </a:r>
            <a:endParaRPr lang="en-US" sz="1400" b="1" dirty="0">
              <a:solidFill>
                <a:srgbClr val="063DE8"/>
              </a:solidFill>
            </a:endParaRP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4191000" y="4343400"/>
            <a:ext cx="832253" cy="10100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>
                <a:solidFill>
                  <a:srgbClr val="FF0000"/>
                </a:solidFill>
              </a:rPr>
              <a:t>UFS </a:t>
            </a:r>
            <a:r>
              <a:rPr lang="fr-FR" sz="1400" b="1" dirty="0" smtClean="0">
                <a:solidFill>
                  <a:srgbClr val="FF0000"/>
                </a:solidFill>
              </a:rPr>
              <a:t/>
            </a:r>
            <a:br>
              <a:rPr lang="fr-FR" sz="1400" b="1" dirty="0" smtClean="0">
                <a:solidFill>
                  <a:srgbClr val="FF0000"/>
                </a:solidFill>
              </a:rPr>
            </a:br>
            <a:r>
              <a:rPr lang="fr-FR" sz="1400" b="1" dirty="0" smtClean="0">
                <a:solidFill>
                  <a:srgbClr val="FF0000"/>
                </a:solidFill>
              </a:rPr>
              <a:t>on </a:t>
            </a:r>
            <a:br>
              <a:rPr lang="fr-FR" sz="1400" b="1" dirty="0" smtClean="0">
                <a:solidFill>
                  <a:srgbClr val="FF0000"/>
                </a:solidFill>
              </a:rPr>
            </a:br>
            <a:r>
              <a:rPr lang="fr-FR" sz="1400" b="1" dirty="0" err="1" smtClean="0">
                <a:solidFill>
                  <a:srgbClr val="FF0000"/>
                </a:solidFill>
              </a:rPr>
              <a:t>UniPort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244" name="Rectangle 7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4866" cy="454025"/>
          </a:xfrm>
          <a:noFill/>
        </p:spPr>
        <p:txBody>
          <a:bodyPr/>
          <a:lstStyle/>
          <a:p>
            <a:r>
              <a:rPr lang="en-US" sz="3200" b="1" dirty="0" smtClean="0"/>
              <a:t>MIPI Mobile Platform Example</a:t>
            </a:r>
          </a:p>
        </p:txBody>
      </p:sp>
      <p:sp>
        <p:nvSpPr>
          <p:cNvPr id="7245" name="Line 77"/>
          <p:cNvSpPr>
            <a:spLocks noChangeShapeType="1"/>
          </p:cNvSpPr>
          <p:nvPr/>
        </p:nvSpPr>
        <p:spPr bwMode="auto">
          <a:xfrm>
            <a:off x="1617909" y="2340853"/>
            <a:ext cx="2027719" cy="1297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7248" name="Rectangle 80"/>
          <p:cNvSpPr>
            <a:spLocks noChangeArrowheads="1"/>
          </p:cNvSpPr>
          <p:nvPr/>
        </p:nvSpPr>
        <p:spPr bwMode="auto">
          <a:xfrm>
            <a:off x="514475" y="2174942"/>
            <a:ext cx="1084385" cy="4318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/>
              <a:t>WLAN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1824435" y="2055510"/>
            <a:ext cx="1387720" cy="398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 err="1">
                <a:solidFill>
                  <a:srgbClr val="FF0000"/>
                </a:solidFill>
              </a:rPr>
              <a:t>UniPort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7219442" y="1653432"/>
            <a:ext cx="377134" cy="632298"/>
          </a:xfrm>
          <a:custGeom>
            <a:avLst/>
            <a:gdLst>
              <a:gd name="connsiteX0" fmla="*/ 0 w 797669"/>
              <a:gd name="connsiteY0" fmla="*/ 632298 h 632298"/>
              <a:gd name="connsiteX1" fmla="*/ 797669 w 797669"/>
              <a:gd name="connsiteY1" fmla="*/ 632298 h 632298"/>
              <a:gd name="connsiteX2" fmla="*/ 797669 w 797669"/>
              <a:gd name="connsiteY2" fmla="*/ 0 h 63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669" h="632298">
                <a:moveTo>
                  <a:pt x="0" y="632298"/>
                </a:moveTo>
                <a:lnTo>
                  <a:pt x="797669" y="632298"/>
                </a:lnTo>
                <a:lnTo>
                  <a:pt x="797669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marL="0" marR="0" indent="0" defTabSz="914400" latinLnBrk="0">
              <a:buClrTx/>
              <a:buSzTx/>
              <a:buFontTx/>
              <a:buNone/>
              <a:tabLst/>
            </a:pPr>
            <a:endParaRPr lang="en-US" sz="1400" smtClean="0"/>
          </a:p>
        </p:txBody>
      </p:sp>
      <p:cxnSp>
        <p:nvCxnSpPr>
          <p:cNvPr id="97" name="Straight Connector 96"/>
          <p:cNvCxnSpPr/>
          <p:nvPr/>
        </p:nvCxnSpPr>
        <p:spPr bwMode="auto">
          <a:xfrm>
            <a:off x="5257800" y="2514600"/>
            <a:ext cx="873589" cy="1891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</p:cxnSp>
      <p:sp>
        <p:nvSpPr>
          <p:cNvPr id="100" name="Line 77"/>
          <p:cNvSpPr>
            <a:spLocks noChangeShapeType="1"/>
          </p:cNvSpPr>
          <p:nvPr/>
        </p:nvSpPr>
        <p:spPr bwMode="auto">
          <a:xfrm flipV="1">
            <a:off x="3055316" y="3587118"/>
            <a:ext cx="59348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3082653" y="3229928"/>
            <a:ext cx="484401" cy="6685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 smtClean="0">
                <a:solidFill>
                  <a:srgbClr val="FF0000"/>
                </a:solidFill>
              </a:rPr>
              <a:t>HSI</a:t>
            </a:r>
          </a:p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 smtClean="0">
                <a:solidFill>
                  <a:srgbClr val="FF0000"/>
                </a:solidFill>
              </a:rPr>
              <a:t>LLI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2" name="Rectangle 40"/>
          <p:cNvSpPr>
            <a:spLocks noChangeArrowheads="1"/>
          </p:cNvSpPr>
          <p:nvPr/>
        </p:nvSpPr>
        <p:spPr bwMode="auto">
          <a:xfrm>
            <a:off x="7270273" y="4098081"/>
            <a:ext cx="1084385" cy="4318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/>
              <a:t>Micro</a:t>
            </a:r>
          </a:p>
        </p:txBody>
      </p:sp>
      <p:sp>
        <p:nvSpPr>
          <p:cNvPr id="103" name="Rectangle 63"/>
          <p:cNvSpPr>
            <a:spLocks noChangeArrowheads="1"/>
          </p:cNvSpPr>
          <p:nvPr/>
        </p:nvSpPr>
        <p:spPr bwMode="auto">
          <a:xfrm>
            <a:off x="7275654" y="5075947"/>
            <a:ext cx="1465117" cy="7620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/>
              <a:t>Bluetooth , GPS ,</a:t>
            </a:r>
          </a:p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/>
              <a:t> FM-Radio , NFC</a:t>
            </a:r>
          </a:p>
        </p:txBody>
      </p:sp>
      <p:sp>
        <p:nvSpPr>
          <p:cNvPr id="104" name="Rectangle 79"/>
          <p:cNvSpPr>
            <a:spLocks noChangeArrowheads="1"/>
          </p:cNvSpPr>
          <p:nvPr/>
        </p:nvSpPr>
        <p:spPr bwMode="auto">
          <a:xfrm>
            <a:off x="7261292" y="4586118"/>
            <a:ext cx="1084385" cy="4333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/>
              <a:t>Speaker</a:t>
            </a:r>
          </a:p>
        </p:txBody>
      </p:sp>
      <p:sp>
        <p:nvSpPr>
          <p:cNvPr id="106" name="Rectangle 81"/>
          <p:cNvSpPr>
            <a:spLocks noChangeArrowheads="1"/>
          </p:cNvSpPr>
          <p:nvPr/>
        </p:nvSpPr>
        <p:spPr bwMode="auto">
          <a:xfrm>
            <a:off x="7260326" y="3584137"/>
            <a:ext cx="1109297" cy="4460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/>
              <a:t>MEMs</a:t>
            </a:r>
          </a:p>
        </p:txBody>
      </p:sp>
      <p:sp>
        <p:nvSpPr>
          <p:cNvPr id="107" name="Line 36"/>
          <p:cNvSpPr>
            <a:spLocks noChangeShapeType="1"/>
          </p:cNvSpPr>
          <p:nvPr/>
        </p:nvSpPr>
        <p:spPr bwMode="auto">
          <a:xfrm>
            <a:off x="6563925" y="3501687"/>
            <a:ext cx="3462" cy="233004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108" name="Line 13"/>
          <p:cNvSpPr>
            <a:spLocks noChangeShapeType="1"/>
          </p:cNvSpPr>
          <p:nvPr/>
        </p:nvSpPr>
        <p:spPr bwMode="auto">
          <a:xfrm flipH="1">
            <a:off x="5231428" y="3665538"/>
            <a:ext cx="131885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endParaRPr lang="en-US" sz="1400"/>
          </a:p>
        </p:txBody>
      </p:sp>
      <p:sp>
        <p:nvSpPr>
          <p:cNvPr id="109" name="Line 13"/>
          <p:cNvSpPr>
            <a:spLocks noChangeShapeType="1"/>
          </p:cNvSpPr>
          <p:nvPr/>
        </p:nvSpPr>
        <p:spPr bwMode="auto">
          <a:xfrm flipH="1">
            <a:off x="6550283" y="3879852"/>
            <a:ext cx="72537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endParaRPr lang="en-US" sz="1400"/>
          </a:p>
        </p:txBody>
      </p:sp>
      <p:sp>
        <p:nvSpPr>
          <p:cNvPr id="110" name="Line 13"/>
          <p:cNvSpPr>
            <a:spLocks noChangeShapeType="1"/>
          </p:cNvSpPr>
          <p:nvPr/>
        </p:nvSpPr>
        <p:spPr bwMode="auto">
          <a:xfrm flipH="1">
            <a:off x="6546083" y="4317902"/>
            <a:ext cx="72537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endParaRPr lang="en-US" sz="1400"/>
          </a:p>
        </p:txBody>
      </p:sp>
      <p:sp>
        <p:nvSpPr>
          <p:cNvPr id="111" name="Line 13"/>
          <p:cNvSpPr>
            <a:spLocks noChangeShapeType="1"/>
          </p:cNvSpPr>
          <p:nvPr/>
        </p:nvSpPr>
        <p:spPr bwMode="auto">
          <a:xfrm flipH="1">
            <a:off x="6541883" y="4755952"/>
            <a:ext cx="72537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endParaRPr lang="en-US" sz="1400"/>
          </a:p>
        </p:txBody>
      </p:sp>
      <p:sp>
        <p:nvSpPr>
          <p:cNvPr id="112" name="Line 13"/>
          <p:cNvSpPr>
            <a:spLocks noChangeShapeType="1"/>
          </p:cNvSpPr>
          <p:nvPr/>
        </p:nvSpPr>
        <p:spPr bwMode="auto">
          <a:xfrm flipH="1">
            <a:off x="6546663" y="5408011"/>
            <a:ext cx="72537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endParaRPr lang="en-US" sz="1400"/>
          </a:p>
        </p:txBody>
      </p:sp>
      <p:sp>
        <p:nvSpPr>
          <p:cNvPr id="113" name="Text Box 17"/>
          <p:cNvSpPr txBox="1">
            <a:spLocks noChangeArrowheads="1"/>
          </p:cNvSpPr>
          <p:nvPr/>
        </p:nvSpPr>
        <p:spPr bwMode="auto">
          <a:xfrm>
            <a:off x="5363314" y="3383131"/>
            <a:ext cx="1030166" cy="398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b="1" dirty="0" err="1">
                <a:solidFill>
                  <a:srgbClr val="83BF97"/>
                </a:solidFill>
              </a:rPr>
              <a:t>SLIMbus</a:t>
            </a:r>
            <a:endParaRPr lang="en-US" sz="1400" b="1" dirty="0">
              <a:solidFill>
                <a:srgbClr val="83BF97"/>
              </a:solidFill>
            </a:endParaRPr>
          </a:p>
        </p:txBody>
      </p:sp>
      <p:sp>
        <p:nvSpPr>
          <p:cNvPr id="114" name="Rectangle 57"/>
          <p:cNvSpPr>
            <a:spLocks noChangeArrowheads="1"/>
          </p:cNvSpPr>
          <p:nvPr/>
        </p:nvSpPr>
        <p:spPr bwMode="auto">
          <a:xfrm>
            <a:off x="4373113" y="5334000"/>
            <a:ext cx="819146" cy="7620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 dirty="0"/>
              <a:t>DRAM</a:t>
            </a:r>
          </a:p>
        </p:txBody>
      </p:sp>
      <p:grpSp>
        <p:nvGrpSpPr>
          <p:cNvPr id="2" name="Group 68"/>
          <p:cNvGrpSpPr/>
          <p:nvPr/>
        </p:nvGrpSpPr>
        <p:grpSpPr>
          <a:xfrm>
            <a:off x="4105056" y="4279922"/>
            <a:ext cx="1012696" cy="1054078"/>
            <a:chOff x="4105056" y="3898922"/>
            <a:chExt cx="1012696" cy="1436968"/>
          </a:xfrm>
        </p:grpSpPr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 flipH="1">
              <a:off x="4105056" y="3911892"/>
              <a:ext cx="1019" cy="142399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400"/>
            </a:p>
          </p:txBody>
        </p:sp>
        <p:sp>
          <p:nvSpPr>
            <p:cNvPr id="115" name="Line 20"/>
            <p:cNvSpPr>
              <a:spLocks noChangeShapeType="1"/>
            </p:cNvSpPr>
            <p:nvPr/>
          </p:nvSpPr>
          <p:spPr bwMode="auto">
            <a:xfrm flipH="1">
              <a:off x="5116733" y="3898922"/>
              <a:ext cx="1019" cy="142399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400"/>
            </a:p>
          </p:txBody>
        </p:sp>
      </p:grpSp>
      <p:sp>
        <p:nvSpPr>
          <p:cNvPr id="118" name="Freeform 117"/>
          <p:cNvSpPr/>
          <p:nvPr/>
        </p:nvSpPr>
        <p:spPr bwMode="auto">
          <a:xfrm>
            <a:off x="5239759" y="4000830"/>
            <a:ext cx="942718" cy="1256970"/>
          </a:xfrm>
          <a:custGeom>
            <a:avLst/>
            <a:gdLst>
              <a:gd name="connsiteX0" fmla="*/ 0 w 1021278"/>
              <a:gd name="connsiteY0" fmla="*/ 0 h 1757548"/>
              <a:gd name="connsiteX1" fmla="*/ 1021278 w 1021278"/>
              <a:gd name="connsiteY1" fmla="*/ 0 h 1757548"/>
              <a:gd name="connsiteX2" fmla="*/ 1021278 w 1021278"/>
              <a:gd name="connsiteY2" fmla="*/ 1757548 h 175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1278" h="1757548">
                <a:moveTo>
                  <a:pt x="0" y="0"/>
                </a:moveTo>
                <a:lnTo>
                  <a:pt x="1021278" y="0"/>
                </a:lnTo>
                <a:lnTo>
                  <a:pt x="1021278" y="1757548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marL="0" marR="0" indent="0" defTabSz="914400" latinLnBrk="0">
              <a:buClrTx/>
              <a:buSzTx/>
              <a:buFontTx/>
              <a:buNone/>
              <a:tabLst/>
            </a:pPr>
            <a:endParaRPr lang="en-US" sz="1400" smtClean="0"/>
          </a:p>
        </p:txBody>
      </p:sp>
      <p:sp>
        <p:nvSpPr>
          <p:cNvPr id="119" name="Rectangle 48"/>
          <p:cNvSpPr>
            <a:spLocks noChangeArrowheads="1"/>
          </p:cNvSpPr>
          <p:nvPr/>
        </p:nvSpPr>
        <p:spPr bwMode="auto">
          <a:xfrm>
            <a:off x="6019800" y="5257800"/>
            <a:ext cx="281354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20" name="Text Box 50"/>
          <p:cNvSpPr txBox="1">
            <a:spLocks noChangeArrowheads="1"/>
          </p:cNvSpPr>
          <p:nvPr/>
        </p:nvSpPr>
        <p:spPr bwMode="auto">
          <a:xfrm>
            <a:off x="5943600" y="5486400"/>
            <a:ext cx="1096926" cy="30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/>
              <a:t>Trace</a:t>
            </a:r>
            <a:endParaRPr lang="en-US" sz="1400" dirty="0"/>
          </a:p>
        </p:txBody>
      </p:sp>
      <p:sp>
        <p:nvSpPr>
          <p:cNvPr id="121" name="Rectangle 53"/>
          <p:cNvSpPr>
            <a:spLocks noChangeArrowheads="1"/>
          </p:cNvSpPr>
          <p:nvPr/>
        </p:nvSpPr>
        <p:spPr bwMode="auto">
          <a:xfrm>
            <a:off x="5715000" y="5257800"/>
            <a:ext cx="281354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22" name="Text Box 54"/>
          <p:cNvSpPr txBox="1">
            <a:spLocks noChangeArrowheads="1"/>
          </p:cNvSpPr>
          <p:nvPr/>
        </p:nvSpPr>
        <p:spPr bwMode="auto">
          <a:xfrm>
            <a:off x="5257800" y="5410200"/>
            <a:ext cx="1219200" cy="7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Test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&amp; </a:t>
            </a:r>
            <a:r>
              <a:rPr lang="en-US" sz="1400" dirty="0"/>
              <a:t>Debug connector</a:t>
            </a:r>
          </a:p>
        </p:txBody>
      </p:sp>
      <p:sp>
        <p:nvSpPr>
          <p:cNvPr id="123" name="Freeform 122"/>
          <p:cNvSpPr/>
          <p:nvPr/>
        </p:nvSpPr>
        <p:spPr bwMode="auto">
          <a:xfrm>
            <a:off x="5237932" y="4129480"/>
            <a:ext cx="582804" cy="1128320"/>
          </a:xfrm>
          <a:custGeom>
            <a:avLst/>
            <a:gdLst>
              <a:gd name="connsiteX0" fmla="*/ 0 w 1021278"/>
              <a:gd name="connsiteY0" fmla="*/ 0 h 1757548"/>
              <a:gd name="connsiteX1" fmla="*/ 1021278 w 1021278"/>
              <a:gd name="connsiteY1" fmla="*/ 0 h 1757548"/>
              <a:gd name="connsiteX2" fmla="*/ 1021278 w 1021278"/>
              <a:gd name="connsiteY2" fmla="*/ 1757548 h 175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1278" h="1757548">
                <a:moveTo>
                  <a:pt x="0" y="0"/>
                </a:moveTo>
                <a:lnTo>
                  <a:pt x="1021278" y="0"/>
                </a:lnTo>
                <a:lnTo>
                  <a:pt x="1021278" y="1757548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marL="0" marR="0" indent="0" defTabSz="914400" latinLnBrk="0">
              <a:buClrTx/>
              <a:buSzTx/>
              <a:buFontTx/>
              <a:buNone/>
              <a:tabLst/>
            </a:pPr>
            <a:endParaRPr lang="en-US" sz="1400" smtClean="0"/>
          </a:p>
        </p:txBody>
      </p:sp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3" cstate="print"/>
          <a:srcRect l="2494" t="8696" r="74227" b="13043"/>
          <a:stretch>
            <a:fillRect/>
          </a:stretch>
        </p:blipFill>
        <p:spPr bwMode="auto">
          <a:xfrm>
            <a:off x="7239000" y="0"/>
            <a:ext cx="1676400" cy="1077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2286000" y="5561012"/>
            <a:ext cx="762000" cy="534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 dirty="0" smtClean="0"/>
              <a:t>HDMI</a:t>
            </a:r>
            <a:endParaRPr lang="en-US" sz="1400" b="1" dirty="0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1600200" y="5561012"/>
            <a:ext cx="609600" cy="534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7" tIns="45713" rIns="91427" bIns="45713" anchor="ctr"/>
          <a:lstStyle/>
          <a:p>
            <a:pPr algn="ctr">
              <a:lnSpc>
                <a:spcPct val="14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 dirty="0" smtClean="0"/>
              <a:t>USB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8077200" y="3962400"/>
            <a:ext cx="762000" cy="1828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t"/>
          <a:lstStyle/>
          <a:p>
            <a:pPr algn="ctr"/>
            <a:r>
              <a:rPr lang="en-US" sz="2000" dirty="0" err="1" smtClean="0"/>
              <a:t>Unipro</a:t>
            </a:r>
            <a:r>
              <a:rPr lang="en-US" sz="2000" dirty="0" smtClean="0"/>
              <a:t> </a:t>
            </a:r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auto">
          <a:xfrm>
            <a:off x="7239000" y="3962400"/>
            <a:ext cx="762000" cy="1828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70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t"/>
          <a:lstStyle/>
          <a:p>
            <a:pPr algn="ctr"/>
            <a:r>
              <a:rPr lang="en-US" sz="2000" dirty="0" smtClean="0"/>
              <a:t>UFS </a:t>
            </a:r>
          </a:p>
        </p:txBody>
      </p:sp>
      <p:pic>
        <p:nvPicPr>
          <p:cNvPr id="1166342" name="Picture 6" descr="j0233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1612392" cy="1637608"/>
          </a:xfrm>
          <a:prstGeom prst="rect">
            <a:avLst/>
          </a:prstGeom>
          <a:noFill/>
        </p:spPr>
      </p:pic>
      <p:sp>
        <p:nvSpPr>
          <p:cNvPr id="1166345" name="Text Box 9"/>
          <p:cNvSpPr txBox="1">
            <a:spLocks noChangeArrowheads="1"/>
          </p:cNvSpPr>
          <p:nvPr/>
        </p:nvSpPr>
        <p:spPr bwMode="auto">
          <a:xfrm>
            <a:off x="1981200" y="990600"/>
            <a:ext cx="219130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/>
              <a:t>MIPI</a:t>
            </a:r>
          </a:p>
          <a:p>
            <a:r>
              <a:rPr lang="en-US" sz="2000" dirty="0" smtClean="0"/>
              <a:t>Mobile industry</a:t>
            </a:r>
            <a:br>
              <a:rPr lang="en-US" sz="2000" dirty="0" smtClean="0"/>
            </a:br>
            <a:r>
              <a:rPr lang="en-US" sz="2000" dirty="0" smtClean="0"/>
              <a:t>processor Interface</a:t>
            </a:r>
            <a:endParaRPr lang="en-US" sz="2000" dirty="0"/>
          </a:p>
        </p:txBody>
      </p:sp>
      <p:sp>
        <p:nvSpPr>
          <p:cNvPr id="1166346" name="Text Box 10"/>
          <p:cNvSpPr txBox="1">
            <a:spLocks noChangeArrowheads="1"/>
          </p:cNvSpPr>
          <p:nvPr/>
        </p:nvSpPr>
        <p:spPr bwMode="auto">
          <a:xfrm>
            <a:off x="152400" y="5029200"/>
            <a:ext cx="1040349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dirty="0"/>
              <a:t>Physical</a:t>
            </a:r>
          </a:p>
          <a:p>
            <a:r>
              <a:rPr lang="en-US" sz="2000" dirty="0"/>
              <a:t>Standard</a:t>
            </a:r>
          </a:p>
        </p:txBody>
      </p:sp>
      <p:sp>
        <p:nvSpPr>
          <p:cNvPr id="1166347" name="Text Box 11"/>
          <p:cNvSpPr txBox="1">
            <a:spLocks noChangeArrowheads="1"/>
          </p:cNvSpPr>
          <p:nvPr/>
        </p:nvSpPr>
        <p:spPr bwMode="auto">
          <a:xfrm>
            <a:off x="152400" y="3962400"/>
            <a:ext cx="1040349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dirty="0"/>
              <a:t>Protocol</a:t>
            </a:r>
          </a:p>
          <a:p>
            <a:r>
              <a:rPr lang="en-US" sz="2000" dirty="0"/>
              <a:t>Standard</a:t>
            </a:r>
          </a:p>
        </p:txBody>
      </p:sp>
      <p:sp>
        <p:nvSpPr>
          <p:cNvPr id="1166348" name="Line 12"/>
          <p:cNvSpPr>
            <a:spLocks noChangeShapeType="1"/>
          </p:cNvSpPr>
          <p:nvPr/>
        </p:nvSpPr>
        <p:spPr bwMode="auto">
          <a:xfrm>
            <a:off x="152400" y="5867400"/>
            <a:ext cx="8610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1166349" name="Line 13"/>
          <p:cNvSpPr>
            <a:spLocks noChangeShapeType="1"/>
          </p:cNvSpPr>
          <p:nvPr/>
        </p:nvSpPr>
        <p:spPr bwMode="auto">
          <a:xfrm>
            <a:off x="152400" y="4876800"/>
            <a:ext cx="8610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1166350" name="Line 14"/>
          <p:cNvSpPr>
            <a:spLocks noChangeShapeType="1"/>
          </p:cNvSpPr>
          <p:nvPr/>
        </p:nvSpPr>
        <p:spPr bwMode="auto">
          <a:xfrm>
            <a:off x="152400" y="3810000"/>
            <a:ext cx="8610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1166351" name="AutoShape 15"/>
          <p:cNvSpPr>
            <a:spLocks noChangeArrowheads="1"/>
          </p:cNvSpPr>
          <p:nvPr/>
        </p:nvSpPr>
        <p:spPr bwMode="auto">
          <a:xfrm>
            <a:off x="4726667" y="3886200"/>
            <a:ext cx="9144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2000" dirty="0"/>
              <a:t>DigRF </a:t>
            </a:r>
            <a:endParaRPr lang="en-US" sz="2000" dirty="0" smtClean="0"/>
          </a:p>
          <a:p>
            <a:pPr algn="ctr"/>
            <a:r>
              <a:rPr lang="en-US" sz="2000" dirty="0" smtClean="0"/>
              <a:t>V3</a:t>
            </a:r>
            <a:endParaRPr lang="en-US" sz="2000" dirty="0"/>
          </a:p>
        </p:txBody>
      </p:sp>
      <p:sp>
        <p:nvSpPr>
          <p:cNvPr id="1166352" name="AutoShape 16"/>
          <p:cNvSpPr>
            <a:spLocks noChangeArrowheads="1"/>
          </p:cNvSpPr>
          <p:nvPr/>
        </p:nvSpPr>
        <p:spPr bwMode="auto">
          <a:xfrm>
            <a:off x="1981200" y="4953000"/>
            <a:ext cx="25908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2000" dirty="0"/>
              <a:t>D-PHY</a:t>
            </a:r>
          </a:p>
        </p:txBody>
      </p:sp>
      <p:sp>
        <p:nvSpPr>
          <p:cNvPr id="1166353" name="AutoShape 17"/>
          <p:cNvSpPr>
            <a:spLocks noChangeArrowheads="1"/>
          </p:cNvSpPr>
          <p:nvPr/>
        </p:nvSpPr>
        <p:spPr bwMode="auto">
          <a:xfrm>
            <a:off x="2072640" y="3931920"/>
            <a:ext cx="1143000" cy="8839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2000" dirty="0"/>
              <a:t>CSI</a:t>
            </a:r>
            <a:br>
              <a:rPr lang="en-US" sz="2000" dirty="0"/>
            </a:br>
            <a:r>
              <a:rPr lang="en-US" sz="2000" dirty="0"/>
              <a:t>camera</a:t>
            </a:r>
          </a:p>
          <a:p>
            <a:pPr algn="ctr"/>
            <a:r>
              <a:rPr lang="en-US" sz="2000" dirty="0"/>
              <a:t>Interface</a:t>
            </a:r>
          </a:p>
        </p:txBody>
      </p:sp>
      <p:sp>
        <p:nvSpPr>
          <p:cNvPr id="1166354" name="AutoShape 18"/>
          <p:cNvSpPr>
            <a:spLocks noChangeArrowheads="1"/>
          </p:cNvSpPr>
          <p:nvPr/>
        </p:nvSpPr>
        <p:spPr bwMode="auto">
          <a:xfrm>
            <a:off x="3276600" y="3901440"/>
            <a:ext cx="1295400" cy="8839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2000"/>
              <a:t>DSI</a:t>
            </a:r>
          </a:p>
          <a:p>
            <a:pPr algn="ctr"/>
            <a:r>
              <a:rPr lang="en-US" sz="2000"/>
              <a:t>Display</a:t>
            </a:r>
            <a:br>
              <a:rPr lang="en-US" sz="2000"/>
            </a:br>
            <a:r>
              <a:rPr lang="en-US" sz="2000"/>
              <a:t>Interface</a:t>
            </a:r>
          </a:p>
        </p:txBody>
      </p:sp>
      <p:sp>
        <p:nvSpPr>
          <p:cNvPr id="1166356" name="AutoShape 20"/>
          <p:cNvSpPr>
            <a:spLocks noChangeArrowheads="1"/>
          </p:cNvSpPr>
          <p:nvPr/>
        </p:nvSpPr>
        <p:spPr bwMode="auto">
          <a:xfrm>
            <a:off x="5867400" y="3962400"/>
            <a:ext cx="1295400" cy="1828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t"/>
          <a:lstStyle/>
          <a:p>
            <a:pPr algn="ctr"/>
            <a:r>
              <a:rPr lang="en-US" sz="2000"/>
              <a:t>DigRFv4</a:t>
            </a:r>
          </a:p>
        </p:txBody>
      </p:sp>
      <p:sp>
        <p:nvSpPr>
          <p:cNvPr id="1166355" name="AutoShape 19"/>
          <p:cNvSpPr>
            <a:spLocks noChangeArrowheads="1"/>
          </p:cNvSpPr>
          <p:nvPr/>
        </p:nvSpPr>
        <p:spPr bwMode="auto">
          <a:xfrm>
            <a:off x="5977128" y="4834128"/>
            <a:ext cx="2938272" cy="838200"/>
          </a:xfrm>
          <a:prstGeom prst="roundRect">
            <a:avLst>
              <a:gd name="adj" fmla="val 16667"/>
            </a:avLst>
          </a:prstGeom>
          <a:gradFill>
            <a:gsLst>
              <a:gs pos="3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2000" dirty="0" smtClean="0"/>
              <a:t>   M-PHY</a:t>
            </a:r>
            <a:endParaRPr lang="en-US" sz="2000" dirty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137160" y="3197423"/>
            <a:ext cx="12567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/>
              <a:t>Application</a:t>
            </a:r>
            <a:endParaRPr lang="en-US" sz="2000" dirty="0"/>
          </a:p>
        </p:txBody>
      </p:sp>
      <p:pic>
        <p:nvPicPr>
          <p:cNvPr id="32" name="Picture 4" descr="DSI_dump_screensho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7400" y="2514600"/>
            <a:ext cx="1066800" cy="125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DSI_dump_screensho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9000" y="2514601"/>
            <a:ext cx="1090506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24399" y="2514600"/>
            <a:ext cx="2180719" cy="11724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/ Protocol / Application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91563" cy="992188"/>
          </a:xfrm>
        </p:spPr>
        <p:txBody>
          <a:bodyPr/>
          <a:lstStyle/>
          <a:p>
            <a:r>
              <a:rPr lang="en-US" altLang="ja-JP" dirty="0">
                <a:ea typeface="MS PGothic" pitchFamily="50" charset="-128"/>
              </a:rPr>
              <a:t>Changes/Differences From </a:t>
            </a:r>
            <a:r>
              <a:rPr lang="en-US" altLang="ja-JP" dirty="0" err="1">
                <a:ea typeface="MS PGothic" pitchFamily="50" charset="-128"/>
              </a:rPr>
              <a:t>DigRF</a:t>
            </a:r>
            <a:r>
              <a:rPr lang="en-US" altLang="ja-JP" dirty="0">
                <a:ea typeface="MS PGothic" pitchFamily="50" charset="-128"/>
              </a:rPr>
              <a:t> v1.12      v3 (1)</a:t>
            </a:r>
            <a:br>
              <a:rPr lang="en-US" altLang="ja-JP" dirty="0">
                <a:ea typeface="MS PGothic" pitchFamily="50" charset="-128"/>
              </a:rPr>
            </a:br>
            <a:r>
              <a:rPr lang="en-US" altLang="ja-JP" dirty="0">
                <a:ea typeface="MS PGothic" pitchFamily="50" charset="-128"/>
              </a:rPr>
              <a:t>Physical Connection Differences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3657600"/>
            <a:ext cx="8688387" cy="2362200"/>
          </a:xfrm>
        </p:spPr>
        <p:txBody>
          <a:bodyPr/>
          <a:lstStyle/>
          <a:p>
            <a:r>
              <a:rPr lang="en-US" altLang="ja-JP" dirty="0">
                <a:solidFill>
                  <a:srgbClr val="0099CC"/>
                </a:solidFill>
                <a:latin typeface="MS PGothic" pitchFamily="50" charset="-128"/>
                <a:ea typeface="MS PGothic" pitchFamily="50" charset="-128"/>
              </a:rPr>
              <a:t>Points</a:t>
            </a:r>
          </a:p>
          <a:p>
            <a:pPr lvl="1">
              <a:buClr>
                <a:srgbClr val="000000"/>
              </a:buClr>
            </a:pPr>
            <a:r>
              <a:rPr lang="en-US" altLang="ja-JP" sz="1800" dirty="0">
                <a:ea typeface="MS PGothic" pitchFamily="50" charset="-128"/>
              </a:rPr>
              <a:t>Low Amplitude, Differential Signals (1.2v LVDS, 1.8v LVDS, SLVDS)</a:t>
            </a:r>
            <a:endParaRPr lang="en-US" altLang="ja-JP" dirty="0">
              <a:ea typeface="MS PGothic" pitchFamily="50" charset="-128"/>
            </a:endParaRPr>
          </a:p>
          <a:p>
            <a:pPr lvl="1">
              <a:buClr>
                <a:srgbClr val="000000"/>
              </a:buClr>
            </a:pPr>
            <a:r>
              <a:rPr lang="en-US" altLang="ja-JP" sz="1800" dirty="0">
                <a:ea typeface="MS PGothic" pitchFamily="50" charset="-128"/>
              </a:rPr>
              <a:t>Variable Transmission Speed (Sleep, Low, Mid, High)</a:t>
            </a:r>
            <a:endParaRPr lang="en-US" altLang="ja-JP" dirty="0">
              <a:ea typeface="MS PGothic" pitchFamily="50" charset="-128"/>
            </a:endParaRPr>
          </a:p>
          <a:p>
            <a:pPr lvl="1">
              <a:buClr>
                <a:srgbClr val="000000"/>
              </a:buClr>
            </a:pPr>
            <a:r>
              <a:rPr lang="en-US" altLang="ja-JP" sz="1800" dirty="0">
                <a:ea typeface="MS PGothic" pitchFamily="50" charset="-128"/>
              </a:rPr>
              <a:t>Clock Data Synchronization Performed at the Receiver</a:t>
            </a:r>
          </a:p>
          <a:p>
            <a:pPr lvl="1">
              <a:buClr>
                <a:srgbClr val="000000"/>
              </a:buClr>
            </a:pPr>
            <a:r>
              <a:rPr lang="en-US" altLang="ja-JP" sz="1800" dirty="0">
                <a:ea typeface="MS PGothic" pitchFamily="50" charset="-128"/>
              </a:rPr>
              <a:t>Eliminated Dedicated Device Control Line</a:t>
            </a:r>
          </a:p>
          <a:p>
            <a:pPr lvl="1">
              <a:buClr>
                <a:srgbClr val="000000"/>
              </a:buClr>
            </a:pPr>
            <a:endParaRPr lang="en-US" altLang="ja-JP" sz="1800" dirty="0">
              <a:ea typeface="MS PGothic" pitchFamily="50" charset="-128"/>
            </a:endParaRPr>
          </a:p>
        </p:txBody>
      </p:sp>
      <p:sp>
        <p:nvSpPr>
          <p:cNvPr id="194564" name="AutoShape 4"/>
          <p:cNvSpPr>
            <a:spLocks noChangeArrowheads="1"/>
          </p:cNvSpPr>
          <p:nvPr/>
        </p:nvSpPr>
        <p:spPr bwMode="auto">
          <a:xfrm>
            <a:off x="7010400" y="381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228600" y="1371600"/>
            <a:ext cx="990600" cy="20574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838200" y="1609725"/>
            <a:ext cx="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endParaRPr lang="ja-JP" altLang="en-US" sz="2400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381000" y="1676400"/>
            <a:ext cx="7112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400"/>
              <a:t>BBIC</a:t>
            </a: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2590800" y="1371600"/>
            <a:ext cx="990600" cy="20574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3200400" y="1609725"/>
            <a:ext cx="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endParaRPr lang="ja-JP" altLang="en-US" sz="2400"/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2743200" y="1676400"/>
            <a:ext cx="7112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400"/>
              <a:t>RFIC</a:t>
            </a:r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>
            <a:off x="1219200" y="14938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1600200" y="1341438"/>
            <a:ext cx="700088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RxTxData</a:t>
            </a: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1219200" y="17224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1600200" y="1570038"/>
            <a:ext cx="566738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RxTxEn</a:t>
            </a:r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>
            <a:off x="1219200" y="20272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1600200" y="1874838"/>
            <a:ext cx="590550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CtrlData</a:t>
            </a:r>
          </a:p>
        </p:txBody>
      </p:sp>
      <p:sp>
        <p:nvSpPr>
          <p:cNvPr id="194579" name="Line 19"/>
          <p:cNvSpPr>
            <a:spLocks noChangeShapeType="1"/>
          </p:cNvSpPr>
          <p:nvPr/>
        </p:nvSpPr>
        <p:spPr bwMode="auto">
          <a:xfrm>
            <a:off x="1219200" y="22558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1600200" y="2103438"/>
            <a:ext cx="457200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CtrlEn</a:t>
            </a:r>
          </a:p>
        </p:txBody>
      </p:sp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1219200" y="24844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2" name="Text Box 22"/>
          <p:cNvSpPr txBox="1">
            <a:spLocks noChangeArrowheads="1"/>
          </p:cNvSpPr>
          <p:nvPr/>
        </p:nvSpPr>
        <p:spPr bwMode="auto">
          <a:xfrm>
            <a:off x="1600200" y="2332038"/>
            <a:ext cx="498475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CtrlClk</a:t>
            </a:r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>
            <a:off x="1219200" y="2743200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1600200" y="2590800"/>
            <a:ext cx="482600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Strobe</a:t>
            </a:r>
          </a:p>
        </p:txBody>
      </p:sp>
      <p:sp>
        <p:nvSpPr>
          <p:cNvPr id="194585" name="Line 25"/>
          <p:cNvSpPr>
            <a:spLocks noChangeShapeType="1"/>
          </p:cNvSpPr>
          <p:nvPr/>
        </p:nvSpPr>
        <p:spPr bwMode="auto">
          <a:xfrm>
            <a:off x="1219200" y="3124200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1600200" y="2971800"/>
            <a:ext cx="506413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SysClk</a:t>
            </a:r>
          </a:p>
        </p:txBody>
      </p:sp>
      <p:sp>
        <p:nvSpPr>
          <p:cNvPr id="194587" name="Line 27"/>
          <p:cNvSpPr>
            <a:spLocks noChangeShapeType="1"/>
          </p:cNvSpPr>
          <p:nvPr/>
        </p:nvSpPr>
        <p:spPr bwMode="auto">
          <a:xfrm>
            <a:off x="1219200" y="33226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8" name="Text Box 28"/>
          <p:cNvSpPr txBox="1">
            <a:spLocks noChangeArrowheads="1"/>
          </p:cNvSpPr>
          <p:nvPr/>
        </p:nvSpPr>
        <p:spPr bwMode="auto">
          <a:xfrm>
            <a:off x="1600200" y="3170238"/>
            <a:ext cx="701675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SysClkEn</a:t>
            </a:r>
          </a:p>
        </p:txBody>
      </p:sp>
      <p:sp>
        <p:nvSpPr>
          <p:cNvPr id="194589" name="Rectangle 29"/>
          <p:cNvSpPr>
            <a:spLocks noChangeArrowheads="1"/>
          </p:cNvSpPr>
          <p:nvPr/>
        </p:nvSpPr>
        <p:spPr bwMode="auto">
          <a:xfrm>
            <a:off x="5334000" y="1371600"/>
            <a:ext cx="990600" cy="20574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590" name="Text Box 30"/>
          <p:cNvSpPr txBox="1">
            <a:spLocks noChangeArrowheads="1"/>
          </p:cNvSpPr>
          <p:nvPr/>
        </p:nvSpPr>
        <p:spPr bwMode="auto">
          <a:xfrm>
            <a:off x="5943600" y="1609725"/>
            <a:ext cx="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endParaRPr lang="ja-JP" altLang="en-US" sz="2400"/>
          </a:p>
        </p:txBody>
      </p:sp>
      <p:sp>
        <p:nvSpPr>
          <p:cNvPr id="194591" name="Text Box 31"/>
          <p:cNvSpPr txBox="1">
            <a:spLocks noChangeArrowheads="1"/>
          </p:cNvSpPr>
          <p:nvPr/>
        </p:nvSpPr>
        <p:spPr bwMode="auto">
          <a:xfrm>
            <a:off x="5486400" y="1676400"/>
            <a:ext cx="7112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400"/>
              <a:t>BBIC</a:t>
            </a:r>
          </a:p>
        </p:txBody>
      </p:sp>
      <p:sp>
        <p:nvSpPr>
          <p:cNvPr id="194592" name="Rectangle 32"/>
          <p:cNvSpPr>
            <a:spLocks noChangeArrowheads="1"/>
          </p:cNvSpPr>
          <p:nvPr/>
        </p:nvSpPr>
        <p:spPr bwMode="auto">
          <a:xfrm>
            <a:off x="7696200" y="1371600"/>
            <a:ext cx="990600" cy="20574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8305800" y="1609725"/>
            <a:ext cx="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endParaRPr lang="ja-JP" altLang="en-US" sz="2400"/>
          </a:p>
        </p:txBody>
      </p:sp>
      <p:sp>
        <p:nvSpPr>
          <p:cNvPr id="194594" name="Text Box 34"/>
          <p:cNvSpPr txBox="1">
            <a:spLocks noChangeArrowheads="1"/>
          </p:cNvSpPr>
          <p:nvPr/>
        </p:nvSpPr>
        <p:spPr bwMode="auto">
          <a:xfrm>
            <a:off x="7848600" y="1676400"/>
            <a:ext cx="7112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400"/>
              <a:t>RFIC</a:t>
            </a:r>
          </a:p>
        </p:txBody>
      </p:sp>
      <p:sp>
        <p:nvSpPr>
          <p:cNvPr id="194595" name="Line 35"/>
          <p:cNvSpPr>
            <a:spLocks noChangeShapeType="1"/>
          </p:cNvSpPr>
          <p:nvPr/>
        </p:nvSpPr>
        <p:spPr bwMode="auto">
          <a:xfrm>
            <a:off x="6324600" y="14938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6" name="Text Box 36"/>
          <p:cNvSpPr txBox="1">
            <a:spLocks noChangeArrowheads="1"/>
          </p:cNvSpPr>
          <p:nvPr/>
        </p:nvSpPr>
        <p:spPr bwMode="auto">
          <a:xfrm>
            <a:off x="6705600" y="1341438"/>
            <a:ext cx="287338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Rxp</a:t>
            </a:r>
          </a:p>
        </p:txBody>
      </p:sp>
      <p:sp>
        <p:nvSpPr>
          <p:cNvPr id="194597" name="Line 37"/>
          <p:cNvSpPr>
            <a:spLocks noChangeShapeType="1"/>
          </p:cNvSpPr>
          <p:nvPr/>
        </p:nvSpPr>
        <p:spPr bwMode="auto">
          <a:xfrm>
            <a:off x="6324600" y="17224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8" name="Text Box 38"/>
          <p:cNvSpPr txBox="1">
            <a:spLocks noChangeArrowheads="1"/>
          </p:cNvSpPr>
          <p:nvPr/>
        </p:nvSpPr>
        <p:spPr bwMode="auto">
          <a:xfrm>
            <a:off x="6705600" y="1570038"/>
            <a:ext cx="28052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 dirty="0" err="1" smtClean="0"/>
              <a:t>Rx</a:t>
            </a:r>
            <a:r>
              <a:rPr lang="en-US" altLang="ja-JP" sz="1200" b="1" dirty="0" err="1" smtClean="0">
                <a:latin typeface="MS PGothic" pitchFamily="50" charset="-128"/>
              </a:rPr>
              <a:t>n</a:t>
            </a:r>
            <a:endParaRPr lang="en-US" altLang="ja-JP" sz="1200" b="1" dirty="0">
              <a:latin typeface="MS PGothic" pitchFamily="50" charset="-128"/>
            </a:endParaRPr>
          </a:p>
        </p:txBody>
      </p:sp>
      <p:sp>
        <p:nvSpPr>
          <p:cNvPr id="194607" name="Line 47"/>
          <p:cNvSpPr>
            <a:spLocks noChangeShapeType="1"/>
          </p:cNvSpPr>
          <p:nvPr/>
        </p:nvSpPr>
        <p:spPr bwMode="auto">
          <a:xfrm>
            <a:off x="6324600" y="3124200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08" name="Text Box 48"/>
          <p:cNvSpPr txBox="1">
            <a:spLocks noChangeArrowheads="1"/>
          </p:cNvSpPr>
          <p:nvPr/>
        </p:nvSpPr>
        <p:spPr bwMode="auto">
          <a:xfrm>
            <a:off x="6705600" y="2971800"/>
            <a:ext cx="506413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SysClk</a:t>
            </a:r>
          </a:p>
        </p:txBody>
      </p:sp>
      <p:sp>
        <p:nvSpPr>
          <p:cNvPr id="194609" name="Line 49"/>
          <p:cNvSpPr>
            <a:spLocks noChangeShapeType="1"/>
          </p:cNvSpPr>
          <p:nvPr/>
        </p:nvSpPr>
        <p:spPr bwMode="auto">
          <a:xfrm>
            <a:off x="6324600" y="33226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10" name="Text Box 50"/>
          <p:cNvSpPr txBox="1">
            <a:spLocks noChangeArrowheads="1"/>
          </p:cNvSpPr>
          <p:nvPr/>
        </p:nvSpPr>
        <p:spPr bwMode="auto">
          <a:xfrm>
            <a:off x="6705600" y="3170238"/>
            <a:ext cx="701675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SysClkEn</a:t>
            </a:r>
          </a:p>
        </p:txBody>
      </p:sp>
      <p:sp>
        <p:nvSpPr>
          <p:cNvPr id="194611" name="Line 51"/>
          <p:cNvSpPr>
            <a:spLocks noChangeShapeType="1"/>
          </p:cNvSpPr>
          <p:nvPr/>
        </p:nvSpPr>
        <p:spPr bwMode="auto">
          <a:xfrm>
            <a:off x="6324600" y="19510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12" name="Text Box 52"/>
          <p:cNvSpPr txBox="1">
            <a:spLocks noChangeArrowheads="1"/>
          </p:cNvSpPr>
          <p:nvPr/>
        </p:nvSpPr>
        <p:spPr bwMode="auto">
          <a:xfrm>
            <a:off x="6705600" y="1798638"/>
            <a:ext cx="271463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Txp</a:t>
            </a:r>
          </a:p>
        </p:txBody>
      </p:sp>
      <p:sp>
        <p:nvSpPr>
          <p:cNvPr id="194613" name="Line 53"/>
          <p:cNvSpPr>
            <a:spLocks noChangeShapeType="1"/>
          </p:cNvSpPr>
          <p:nvPr/>
        </p:nvSpPr>
        <p:spPr bwMode="auto">
          <a:xfrm>
            <a:off x="6324600" y="21796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14" name="Text Box 54"/>
          <p:cNvSpPr txBox="1">
            <a:spLocks noChangeArrowheads="1"/>
          </p:cNvSpPr>
          <p:nvPr/>
        </p:nvSpPr>
        <p:spPr bwMode="auto">
          <a:xfrm>
            <a:off x="6705600" y="2027238"/>
            <a:ext cx="26449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 dirty="0" err="1" smtClean="0"/>
              <a:t>Tx</a:t>
            </a:r>
            <a:r>
              <a:rPr lang="en-US" altLang="ja-JP" sz="1200" b="1" dirty="0" err="1" smtClean="0">
                <a:latin typeface="MS PGothic" pitchFamily="50" charset="-128"/>
              </a:rPr>
              <a:t>n</a:t>
            </a:r>
            <a:endParaRPr lang="en-US" altLang="ja-JP" sz="1200" b="1" dirty="0">
              <a:latin typeface="MS PGothic" pitchFamily="50" charset="-128"/>
            </a:endParaRPr>
          </a:p>
        </p:txBody>
      </p:sp>
      <p:sp>
        <p:nvSpPr>
          <p:cNvPr id="194615" name="AutoShape 55"/>
          <p:cNvSpPr>
            <a:spLocks noChangeArrowheads="1"/>
          </p:cNvSpPr>
          <p:nvPr/>
        </p:nvSpPr>
        <p:spPr bwMode="auto">
          <a:xfrm>
            <a:off x="3886200" y="1905000"/>
            <a:ext cx="1066800" cy="9144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FF6600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616" name="Text Box 56"/>
          <p:cNvSpPr txBox="1">
            <a:spLocks noChangeArrowheads="1"/>
          </p:cNvSpPr>
          <p:nvPr/>
        </p:nvSpPr>
        <p:spPr bwMode="auto">
          <a:xfrm>
            <a:off x="4694238" y="3505200"/>
            <a:ext cx="3992562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ja-JP" altLang="en-US" sz="1200"/>
              <a:t>*</a:t>
            </a:r>
            <a:r>
              <a:rPr lang="en-US" altLang="ja-JP" sz="1200"/>
              <a:t>The number of signals changes depending on the 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MS PGothic" pitchFamily="50" charset="-128"/>
              </a:rPr>
              <a:t>Changes/Differences From </a:t>
            </a:r>
            <a:r>
              <a:rPr lang="en-US" altLang="ja-JP" dirty="0" err="1" smtClean="0">
                <a:ea typeface="MS PGothic" pitchFamily="50" charset="-128"/>
              </a:rPr>
              <a:t>DigRF</a:t>
            </a:r>
            <a:r>
              <a:rPr lang="en-US" altLang="ja-JP" dirty="0" smtClean="0">
                <a:ea typeface="MS PGothic" pitchFamily="50" charset="-128"/>
              </a:rPr>
              <a:t> v3      v4 </a:t>
            </a:r>
            <a:br>
              <a:rPr lang="en-US" altLang="ja-JP" dirty="0" smtClean="0">
                <a:ea typeface="MS PGothic" pitchFamily="50" charset="-128"/>
              </a:rPr>
            </a:br>
            <a:r>
              <a:rPr lang="en-US" altLang="ja-JP" dirty="0" smtClean="0">
                <a:ea typeface="MS PGothic" pitchFamily="50" charset="-128"/>
              </a:rPr>
              <a:t>Electrical Differences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477000" y="304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28600" y="1371600"/>
            <a:ext cx="990600" cy="20574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838200" y="1609725"/>
            <a:ext cx="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endParaRPr lang="ja-JP" altLang="en-US" sz="240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81000" y="1676400"/>
            <a:ext cx="7112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400"/>
              <a:t>BBIC</a:t>
            </a: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2590800" y="1371600"/>
            <a:ext cx="990600" cy="20574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00400" y="1609725"/>
            <a:ext cx="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endParaRPr lang="ja-JP" alt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2743200" y="1676400"/>
            <a:ext cx="7112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400"/>
              <a:t>RFIC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1219200" y="14938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1600200" y="1341438"/>
            <a:ext cx="287338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Rxp</a:t>
            </a:r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>
            <a:off x="1219200" y="17224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00200" y="1570038"/>
            <a:ext cx="28052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 dirty="0" err="1" smtClean="0"/>
              <a:t>Rx</a:t>
            </a:r>
            <a:r>
              <a:rPr lang="en-US" altLang="ja-JP" sz="1200" b="1" dirty="0" err="1" smtClean="0">
                <a:latin typeface="MS PGothic" pitchFamily="50" charset="-128"/>
              </a:rPr>
              <a:t>n</a:t>
            </a:r>
            <a:endParaRPr lang="en-US" altLang="ja-JP" sz="1200" b="1" dirty="0">
              <a:latin typeface="MS PGothic" pitchFamily="50" charset="-128"/>
            </a:endParaRPr>
          </a:p>
        </p:txBody>
      </p:sp>
      <p:sp>
        <p:nvSpPr>
          <p:cNvPr id="15" name="Line 47"/>
          <p:cNvSpPr>
            <a:spLocks noChangeShapeType="1"/>
          </p:cNvSpPr>
          <p:nvPr/>
        </p:nvSpPr>
        <p:spPr bwMode="auto">
          <a:xfrm>
            <a:off x="1219200" y="3124200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1600200" y="2971800"/>
            <a:ext cx="506413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SysClk</a:t>
            </a:r>
          </a:p>
        </p:txBody>
      </p:sp>
      <p:sp>
        <p:nvSpPr>
          <p:cNvPr id="17" name="Line 49"/>
          <p:cNvSpPr>
            <a:spLocks noChangeShapeType="1"/>
          </p:cNvSpPr>
          <p:nvPr/>
        </p:nvSpPr>
        <p:spPr bwMode="auto">
          <a:xfrm>
            <a:off x="1219200" y="33226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1600200" y="3170238"/>
            <a:ext cx="701675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/>
              <a:t>SysClkEn</a:t>
            </a:r>
          </a:p>
        </p:txBody>
      </p:sp>
      <p:sp>
        <p:nvSpPr>
          <p:cNvPr id="19" name="Line 51"/>
          <p:cNvSpPr>
            <a:spLocks noChangeShapeType="1"/>
          </p:cNvSpPr>
          <p:nvPr/>
        </p:nvSpPr>
        <p:spPr bwMode="auto">
          <a:xfrm>
            <a:off x="1219200" y="19510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Text Box 52"/>
          <p:cNvSpPr txBox="1">
            <a:spLocks noChangeArrowheads="1"/>
          </p:cNvSpPr>
          <p:nvPr/>
        </p:nvSpPr>
        <p:spPr bwMode="auto">
          <a:xfrm>
            <a:off x="1600200" y="1798638"/>
            <a:ext cx="271463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 dirty="0" err="1"/>
              <a:t>Txp</a:t>
            </a:r>
            <a:endParaRPr lang="en-US" altLang="ja-JP" sz="1200" b="1" dirty="0"/>
          </a:p>
        </p:txBody>
      </p:sp>
      <p:sp>
        <p:nvSpPr>
          <p:cNvPr id="21" name="Line 53"/>
          <p:cNvSpPr>
            <a:spLocks noChangeShapeType="1"/>
          </p:cNvSpPr>
          <p:nvPr/>
        </p:nvSpPr>
        <p:spPr bwMode="auto">
          <a:xfrm>
            <a:off x="1219200" y="2179638"/>
            <a:ext cx="1371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1600200" y="2027238"/>
            <a:ext cx="503238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200" b="1" dirty="0" err="1" smtClean="0"/>
              <a:t>Tx</a:t>
            </a:r>
            <a:r>
              <a:rPr lang="en-US" altLang="ja-JP" sz="1200" b="1" dirty="0" err="1" smtClean="0">
                <a:latin typeface="MS PGothic" pitchFamily="50" charset="-128"/>
              </a:rPr>
              <a:t>n</a:t>
            </a:r>
            <a:endParaRPr lang="en-US" altLang="ja-JP" sz="1200" b="1" dirty="0">
              <a:latin typeface="MS PGothic" pitchFamily="50" charset="-128"/>
            </a:endParaRP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198438" y="3505200"/>
            <a:ext cx="3992562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ja-JP" altLang="en-US" sz="1200"/>
              <a:t>*</a:t>
            </a:r>
            <a:r>
              <a:rPr lang="en-US" altLang="ja-JP" sz="1200" dirty="0"/>
              <a:t>The number of signals changes depending on the diversity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228600" y="3810000"/>
            <a:ext cx="8688387" cy="2362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MS PGothic" pitchFamily="50" charset="-128"/>
                <a:ea typeface="MS PGothic" pitchFamily="50" charset="-128"/>
                <a:cs typeface="+mn-cs"/>
              </a:rPr>
              <a:t>Points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50" charset="-128"/>
                <a:cs typeface="+mn-cs"/>
              </a:rPr>
              <a:t>DigRFv4 based on M-PHY definition from MIPI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50" charset="-128"/>
                <a:cs typeface="+mn-cs"/>
              </a:rPr>
              <a:t>Differential signaling</a:t>
            </a:r>
            <a:endParaRPr kumimoji="0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50" charset="-128"/>
              <a:cs typeface="+mn-cs"/>
            </a:endParaRP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50" charset="-128"/>
                <a:cs typeface="+mn-cs"/>
              </a:rPr>
              <a:t>8B/10B encoded data transmission, with embedded clock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50" charset="-128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3862387" cy="22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55"/>
          <p:cNvSpPr>
            <a:spLocks noChangeArrowheads="1"/>
          </p:cNvSpPr>
          <p:nvPr/>
        </p:nvSpPr>
        <p:spPr bwMode="auto">
          <a:xfrm>
            <a:off x="3886200" y="1905000"/>
            <a:ext cx="1066800" cy="9144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FF6600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 err="1" smtClean="0"/>
              <a:t>Digrf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MS PGothic" pitchFamily="50" charset="-128"/>
              </a:rPr>
              <a:t>Knowledge/Techniques Required for </a:t>
            </a:r>
            <a:r>
              <a:rPr lang="en-US" altLang="ja-JP" dirty="0" err="1" smtClean="0">
                <a:ea typeface="MS PGothic" pitchFamily="50" charset="-128"/>
              </a:rPr>
              <a:t>DigRF</a:t>
            </a:r>
            <a:r>
              <a:rPr lang="en-US" altLang="ja-JP" dirty="0" smtClean="0">
                <a:ea typeface="MS PGothic" pitchFamily="50" charset="-128"/>
              </a:rPr>
              <a:t> </a:t>
            </a:r>
            <a:r>
              <a:rPr lang="en-US" altLang="ja-JP" dirty="0">
                <a:ea typeface="MS PGothic" pitchFamily="50" charset="-128"/>
              </a:rPr>
              <a:t>Analysis</a:t>
            </a:r>
          </a:p>
        </p:txBody>
      </p:sp>
      <p:pic>
        <p:nvPicPr>
          <p:cNvPr id="150538" name="Picture 10" descr="MCPE0238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435225"/>
            <a:ext cx="1828800" cy="1800225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1905000"/>
            <a:ext cx="2139950" cy="215900"/>
            <a:chOff x="2789" y="2387"/>
            <a:chExt cx="1348" cy="136"/>
          </a:xfrm>
        </p:grpSpPr>
        <p:sp>
          <p:nvSpPr>
            <p:cNvPr id="150540" name="Rectangle 12"/>
            <p:cNvSpPr>
              <a:spLocks noChangeArrowheads="1"/>
            </p:cNvSpPr>
            <p:nvPr/>
          </p:nvSpPr>
          <p:spPr bwMode="auto">
            <a:xfrm>
              <a:off x="2999" y="2387"/>
              <a:ext cx="251" cy="13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Header</a:t>
              </a:r>
            </a:p>
          </p:txBody>
        </p:sp>
        <p:sp>
          <p:nvSpPr>
            <p:cNvPr id="150541" name="Rectangle 13"/>
            <p:cNvSpPr>
              <a:spLocks noChangeArrowheads="1"/>
            </p:cNvSpPr>
            <p:nvPr/>
          </p:nvSpPr>
          <p:spPr bwMode="auto">
            <a:xfrm>
              <a:off x="3250" y="2387"/>
              <a:ext cx="719" cy="1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kumimoji="1" lang="ja-JP" altLang="en-US" sz="1800"/>
            </a:p>
          </p:txBody>
        </p:sp>
        <p:sp>
          <p:nvSpPr>
            <p:cNvPr id="150542" name="Rectangle 14"/>
            <p:cNvSpPr>
              <a:spLocks noChangeArrowheads="1"/>
            </p:cNvSpPr>
            <p:nvPr/>
          </p:nvSpPr>
          <p:spPr bwMode="auto">
            <a:xfrm>
              <a:off x="2789" y="2387"/>
              <a:ext cx="210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Sync</a:t>
              </a:r>
            </a:p>
          </p:txBody>
        </p:sp>
        <p:sp>
          <p:nvSpPr>
            <p:cNvPr id="150543" name="Rectangle 15"/>
            <p:cNvSpPr>
              <a:spLocks noChangeArrowheads="1"/>
            </p:cNvSpPr>
            <p:nvPr/>
          </p:nvSpPr>
          <p:spPr bwMode="auto">
            <a:xfrm>
              <a:off x="3969" y="2387"/>
              <a:ext cx="168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EOF</a:t>
              </a:r>
            </a:p>
          </p:txBody>
        </p:sp>
        <p:sp>
          <p:nvSpPr>
            <p:cNvPr id="150544" name="Rectangle 16"/>
            <p:cNvSpPr>
              <a:spLocks noChangeArrowheads="1"/>
            </p:cNvSpPr>
            <p:nvPr/>
          </p:nvSpPr>
          <p:spPr bwMode="auto">
            <a:xfrm>
              <a:off x="3243" y="2387"/>
              <a:ext cx="91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I</a:t>
              </a:r>
            </a:p>
          </p:txBody>
        </p:sp>
        <p:sp>
          <p:nvSpPr>
            <p:cNvPr id="150545" name="Rectangle 17"/>
            <p:cNvSpPr>
              <a:spLocks noChangeArrowheads="1"/>
            </p:cNvSpPr>
            <p:nvPr/>
          </p:nvSpPr>
          <p:spPr bwMode="auto">
            <a:xfrm>
              <a:off x="3334" y="2387"/>
              <a:ext cx="90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Q</a:t>
              </a:r>
            </a:p>
          </p:txBody>
        </p:sp>
        <p:sp>
          <p:nvSpPr>
            <p:cNvPr id="150546" name="Rectangle 18"/>
            <p:cNvSpPr>
              <a:spLocks noChangeArrowheads="1"/>
            </p:cNvSpPr>
            <p:nvPr/>
          </p:nvSpPr>
          <p:spPr bwMode="auto">
            <a:xfrm>
              <a:off x="3424" y="2387"/>
              <a:ext cx="91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I</a:t>
              </a:r>
            </a:p>
          </p:txBody>
        </p:sp>
        <p:sp>
          <p:nvSpPr>
            <p:cNvPr id="150547" name="Rectangle 19"/>
            <p:cNvSpPr>
              <a:spLocks noChangeArrowheads="1"/>
            </p:cNvSpPr>
            <p:nvPr/>
          </p:nvSpPr>
          <p:spPr bwMode="auto">
            <a:xfrm>
              <a:off x="3515" y="2387"/>
              <a:ext cx="90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Q</a:t>
              </a:r>
            </a:p>
          </p:txBody>
        </p:sp>
        <p:sp>
          <p:nvSpPr>
            <p:cNvPr id="150548" name="Rectangle 20"/>
            <p:cNvSpPr>
              <a:spLocks noChangeArrowheads="1"/>
            </p:cNvSpPr>
            <p:nvPr/>
          </p:nvSpPr>
          <p:spPr bwMode="auto">
            <a:xfrm>
              <a:off x="3605" y="2387"/>
              <a:ext cx="91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I</a:t>
              </a:r>
            </a:p>
          </p:txBody>
        </p:sp>
        <p:sp>
          <p:nvSpPr>
            <p:cNvPr id="150549" name="Rectangle 21"/>
            <p:cNvSpPr>
              <a:spLocks noChangeArrowheads="1"/>
            </p:cNvSpPr>
            <p:nvPr/>
          </p:nvSpPr>
          <p:spPr bwMode="auto">
            <a:xfrm>
              <a:off x="3696" y="2387"/>
              <a:ext cx="90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Q</a:t>
              </a:r>
            </a:p>
          </p:txBody>
        </p:sp>
        <p:sp>
          <p:nvSpPr>
            <p:cNvPr id="150550" name="Rectangle 22"/>
            <p:cNvSpPr>
              <a:spLocks noChangeArrowheads="1"/>
            </p:cNvSpPr>
            <p:nvPr/>
          </p:nvSpPr>
          <p:spPr bwMode="auto">
            <a:xfrm>
              <a:off x="3787" y="2387"/>
              <a:ext cx="91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I</a:t>
              </a:r>
            </a:p>
          </p:txBody>
        </p:sp>
        <p:sp>
          <p:nvSpPr>
            <p:cNvPr id="150551" name="Rectangle 23"/>
            <p:cNvSpPr>
              <a:spLocks noChangeArrowheads="1"/>
            </p:cNvSpPr>
            <p:nvPr/>
          </p:nvSpPr>
          <p:spPr bwMode="auto">
            <a:xfrm>
              <a:off x="3878" y="2387"/>
              <a:ext cx="90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Q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33400" y="1600200"/>
            <a:ext cx="1219200" cy="214313"/>
            <a:chOff x="3360" y="2640"/>
            <a:chExt cx="888" cy="135"/>
          </a:xfrm>
        </p:grpSpPr>
        <p:sp>
          <p:nvSpPr>
            <p:cNvPr id="150553" name="Rectangle 25"/>
            <p:cNvSpPr>
              <a:spLocks noChangeArrowheads="1"/>
            </p:cNvSpPr>
            <p:nvPr/>
          </p:nvSpPr>
          <p:spPr bwMode="auto">
            <a:xfrm>
              <a:off x="3570" y="2640"/>
              <a:ext cx="251" cy="13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Header</a:t>
              </a:r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3360" y="2640"/>
              <a:ext cx="210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Sync</a:t>
              </a:r>
            </a:p>
          </p:txBody>
        </p:sp>
        <p:sp>
          <p:nvSpPr>
            <p:cNvPr id="150555" name="Rectangle 27"/>
            <p:cNvSpPr>
              <a:spLocks noChangeArrowheads="1"/>
            </p:cNvSpPr>
            <p:nvPr/>
          </p:nvSpPr>
          <p:spPr bwMode="auto">
            <a:xfrm>
              <a:off x="4080" y="2640"/>
              <a:ext cx="168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EOF</a:t>
              </a:r>
            </a:p>
          </p:txBody>
        </p:sp>
        <p:sp>
          <p:nvSpPr>
            <p:cNvPr id="150556" name="Rectangle 28"/>
            <p:cNvSpPr>
              <a:spLocks noChangeArrowheads="1"/>
            </p:cNvSpPr>
            <p:nvPr/>
          </p:nvSpPr>
          <p:spPr bwMode="auto">
            <a:xfrm>
              <a:off x="3833" y="2640"/>
              <a:ext cx="251" cy="13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Control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33400" y="1295400"/>
            <a:ext cx="1219200" cy="214313"/>
            <a:chOff x="3360" y="2640"/>
            <a:chExt cx="888" cy="135"/>
          </a:xfrm>
        </p:grpSpPr>
        <p:sp>
          <p:nvSpPr>
            <p:cNvPr id="150558" name="Rectangle 30"/>
            <p:cNvSpPr>
              <a:spLocks noChangeArrowheads="1"/>
            </p:cNvSpPr>
            <p:nvPr/>
          </p:nvSpPr>
          <p:spPr bwMode="auto">
            <a:xfrm>
              <a:off x="3570" y="2640"/>
              <a:ext cx="251" cy="13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Header</a:t>
              </a:r>
            </a:p>
          </p:txBody>
        </p:sp>
        <p:sp>
          <p:nvSpPr>
            <p:cNvPr id="150559" name="Rectangle 31"/>
            <p:cNvSpPr>
              <a:spLocks noChangeArrowheads="1"/>
            </p:cNvSpPr>
            <p:nvPr/>
          </p:nvSpPr>
          <p:spPr bwMode="auto">
            <a:xfrm>
              <a:off x="3360" y="2640"/>
              <a:ext cx="210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Sync</a:t>
              </a:r>
            </a:p>
          </p:txBody>
        </p:sp>
        <p:sp>
          <p:nvSpPr>
            <p:cNvPr id="150560" name="Rectangle 32"/>
            <p:cNvSpPr>
              <a:spLocks noChangeArrowheads="1"/>
            </p:cNvSpPr>
            <p:nvPr/>
          </p:nvSpPr>
          <p:spPr bwMode="auto">
            <a:xfrm>
              <a:off x="4080" y="2640"/>
              <a:ext cx="168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EOF</a:t>
              </a:r>
            </a:p>
          </p:txBody>
        </p:sp>
        <p:sp>
          <p:nvSpPr>
            <p:cNvPr id="150561" name="Rectangle 33"/>
            <p:cNvSpPr>
              <a:spLocks noChangeArrowheads="1"/>
            </p:cNvSpPr>
            <p:nvPr/>
          </p:nvSpPr>
          <p:spPr bwMode="auto">
            <a:xfrm>
              <a:off x="3833" y="2640"/>
              <a:ext cx="251" cy="13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Control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33400" y="2209800"/>
            <a:ext cx="2139950" cy="215900"/>
            <a:chOff x="2789" y="2387"/>
            <a:chExt cx="1348" cy="136"/>
          </a:xfrm>
        </p:grpSpPr>
        <p:sp>
          <p:nvSpPr>
            <p:cNvPr id="150563" name="Rectangle 35"/>
            <p:cNvSpPr>
              <a:spLocks noChangeArrowheads="1"/>
            </p:cNvSpPr>
            <p:nvPr/>
          </p:nvSpPr>
          <p:spPr bwMode="auto">
            <a:xfrm>
              <a:off x="2999" y="2387"/>
              <a:ext cx="251" cy="13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Header</a:t>
              </a:r>
            </a:p>
          </p:txBody>
        </p:sp>
        <p:sp>
          <p:nvSpPr>
            <p:cNvPr id="150564" name="Rectangle 36"/>
            <p:cNvSpPr>
              <a:spLocks noChangeArrowheads="1"/>
            </p:cNvSpPr>
            <p:nvPr/>
          </p:nvSpPr>
          <p:spPr bwMode="auto">
            <a:xfrm>
              <a:off x="3250" y="2387"/>
              <a:ext cx="719" cy="1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kumimoji="1" lang="ja-JP" altLang="en-US" sz="1800"/>
            </a:p>
          </p:txBody>
        </p:sp>
        <p:sp>
          <p:nvSpPr>
            <p:cNvPr id="150565" name="Rectangle 37"/>
            <p:cNvSpPr>
              <a:spLocks noChangeArrowheads="1"/>
            </p:cNvSpPr>
            <p:nvPr/>
          </p:nvSpPr>
          <p:spPr bwMode="auto">
            <a:xfrm>
              <a:off x="2789" y="2387"/>
              <a:ext cx="210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Sync</a:t>
              </a:r>
            </a:p>
          </p:txBody>
        </p:sp>
        <p:sp>
          <p:nvSpPr>
            <p:cNvPr id="150566" name="Rectangle 38"/>
            <p:cNvSpPr>
              <a:spLocks noChangeArrowheads="1"/>
            </p:cNvSpPr>
            <p:nvPr/>
          </p:nvSpPr>
          <p:spPr bwMode="auto">
            <a:xfrm>
              <a:off x="3969" y="2387"/>
              <a:ext cx="168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800"/>
                <a:t>EOF</a:t>
              </a:r>
            </a:p>
          </p:txBody>
        </p:sp>
        <p:sp>
          <p:nvSpPr>
            <p:cNvPr id="150567" name="Rectangle 39"/>
            <p:cNvSpPr>
              <a:spLocks noChangeArrowheads="1"/>
            </p:cNvSpPr>
            <p:nvPr/>
          </p:nvSpPr>
          <p:spPr bwMode="auto">
            <a:xfrm>
              <a:off x="3243" y="2387"/>
              <a:ext cx="91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I</a:t>
              </a:r>
            </a:p>
          </p:txBody>
        </p:sp>
        <p:sp>
          <p:nvSpPr>
            <p:cNvPr id="150568" name="Rectangle 40"/>
            <p:cNvSpPr>
              <a:spLocks noChangeArrowheads="1"/>
            </p:cNvSpPr>
            <p:nvPr/>
          </p:nvSpPr>
          <p:spPr bwMode="auto">
            <a:xfrm>
              <a:off x="3334" y="2387"/>
              <a:ext cx="90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Q</a:t>
              </a:r>
            </a:p>
          </p:txBody>
        </p:sp>
        <p:sp>
          <p:nvSpPr>
            <p:cNvPr id="150569" name="Rectangle 41"/>
            <p:cNvSpPr>
              <a:spLocks noChangeArrowheads="1"/>
            </p:cNvSpPr>
            <p:nvPr/>
          </p:nvSpPr>
          <p:spPr bwMode="auto">
            <a:xfrm>
              <a:off x="3424" y="2387"/>
              <a:ext cx="91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I</a:t>
              </a:r>
            </a:p>
          </p:txBody>
        </p:sp>
        <p:sp>
          <p:nvSpPr>
            <p:cNvPr id="150570" name="Rectangle 42"/>
            <p:cNvSpPr>
              <a:spLocks noChangeArrowheads="1"/>
            </p:cNvSpPr>
            <p:nvPr/>
          </p:nvSpPr>
          <p:spPr bwMode="auto">
            <a:xfrm>
              <a:off x="3515" y="2387"/>
              <a:ext cx="90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Q</a:t>
              </a:r>
            </a:p>
          </p:txBody>
        </p:sp>
        <p:sp>
          <p:nvSpPr>
            <p:cNvPr id="150571" name="Rectangle 43"/>
            <p:cNvSpPr>
              <a:spLocks noChangeArrowheads="1"/>
            </p:cNvSpPr>
            <p:nvPr/>
          </p:nvSpPr>
          <p:spPr bwMode="auto">
            <a:xfrm>
              <a:off x="3605" y="2387"/>
              <a:ext cx="91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I</a:t>
              </a:r>
            </a:p>
          </p:txBody>
        </p:sp>
        <p:sp>
          <p:nvSpPr>
            <p:cNvPr id="150572" name="Rectangle 44"/>
            <p:cNvSpPr>
              <a:spLocks noChangeArrowheads="1"/>
            </p:cNvSpPr>
            <p:nvPr/>
          </p:nvSpPr>
          <p:spPr bwMode="auto">
            <a:xfrm>
              <a:off x="3696" y="2387"/>
              <a:ext cx="90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Q</a:t>
              </a:r>
            </a:p>
          </p:txBody>
        </p:sp>
        <p:sp>
          <p:nvSpPr>
            <p:cNvPr id="150573" name="Rectangle 45"/>
            <p:cNvSpPr>
              <a:spLocks noChangeArrowheads="1"/>
            </p:cNvSpPr>
            <p:nvPr/>
          </p:nvSpPr>
          <p:spPr bwMode="auto">
            <a:xfrm>
              <a:off x="3787" y="2387"/>
              <a:ext cx="91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I</a:t>
              </a:r>
            </a:p>
          </p:txBody>
        </p:sp>
        <p:sp>
          <p:nvSpPr>
            <p:cNvPr id="150574" name="Rectangle 46"/>
            <p:cNvSpPr>
              <a:spLocks noChangeArrowheads="1"/>
            </p:cNvSpPr>
            <p:nvPr/>
          </p:nvSpPr>
          <p:spPr bwMode="auto">
            <a:xfrm>
              <a:off x="3878" y="2387"/>
              <a:ext cx="90" cy="1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kumimoji="1" lang="en-US" altLang="ja-JP" sz="1000"/>
                <a:t>Q</a:t>
              </a:r>
            </a:p>
          </p:txBody>
        </p:sp>
      </p:grpSp>
      <p:sp>
        <p:nvSpPr>
          <p:cNvPr id="150578" name="Text Box 50"/>
          <p:cNvSpPr txBox="1">
            <a:spLocks noChangeArrowheads="1"/>
          </p:cNvSpPr>
          <p:nvPr/>
        </p:nvSpPr>
        <p:spPr bwMode="auto">
          <a:xfrm>
            <a:off x="5638800" y="2605088"/>
            <a:ext cx="30083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000"/>
              <a:t>Signal Integrity Knowledge</a:t>
            </a:r>
          </a:p>
        </p:txBody>
      </p:sp>
      <p:sp>
        <p:nvSpPr>
          <p:cNvPr id="150579" name="Text Box 51"/>
          <p:cNvSpPr txBox="1">
            <a:spLocks noChangeArrowheads="1"/>
          </p:cNvSpPr>
          <p:nvPr/>
        </p:nvSpPr>
        <p:spPr bwMode="auto">
          <a:xfrm>
            <a:off x="152400" y="2452688"/>
            <a:ext cx="30813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000"/>
              <a:t>Logical Analysis Technique</a:t>
            </a:r>
          </a:p>
        </p:txBody>
      </p:sp>
      <p:pic>
        <p:nvPicPr>
          <p:cNvPr id="150580" name="Picture 52" descr="QuadNew"/>
          <p:cNvPicPr>
            <a:picLocks noChangeAspect="1" noChangeArrowheads="1"/>
          </p:cNvPicPr>
          <p:nvPr/>
        </p:nvPicPr>
        <p:blipFill>
          <a:blip r:embed="rId4" cstate="print">
            <a:lum bright="30000" contrast="10000"/>
          </a:blip>
          <a:srcRect/>
          <a:stretch>
            <a:fillRect/>
          </a:stretch>
        </p:blipFill>
        <p:spPr bwMode="auto">
          <a:xfrm>
            <a:off x="609600" y="3962400"/>
            <a:ext cx="2057400" cy="175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0581" name="Text Box 53"/>
          <p:cNvSpPr txBox="1">
            <a:spLocks noChangeArrowheads="1"/>
          </p:cNvSpPr>
          <p:nvPr/>
        </p:nvSpPr>
        <p:spPr bwMode="auto">
          <a:xfrm>
            <a:off x="228600" y="5729288"/>
            <a:ext cx="30749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2000"/>
              <a:t>Digital I/Q Analysis Technique</a:t>
            </a:r>
          </a:p>
        </p:txBody>
      </p:sp>
      <p:cxnSp>
        <p:nvCxnSpPr>
          <p:cNvPr id="150582" name="AutoShape 54"/>
          <p:cNvCxnSpPr>
            <a:cxnSpLocks noChangeShapeType="1"/>
            <a:stCxn id="150579" idx="2"/>
            <a:endCxn id="0" idx="1"/>
          </p:cNvCxnSpPr>
          <p:nvPr/>
        </p:nvCxnSpPr>
        <p:spPr bwMode="auto">
          <a:xfrm rot="16200000" flipH="1">
            <a:off x="2234407" y="2216944"/>
            <a:ext cx="577850" cy="1658937"/>
          </a:xfrm>
          <a:prstGeom prst="bentConnector2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0583" name="AutoShape 55"/>
          <p:cNvCxnSpPr>
            <a:cxnSpLocks noChangeShapeType="1"/>
            <a:stCxn id="0" idx="3"/>
            <a:endCxn id="0" idx="2"/>
          </p:cNvCxnSpPr>
          <p:nvPr/>
        </p:nvCxnSpPr>
        <p:spPr bwMode="auto">
          <a:xfrm flipV="1">
            <a:off x="2667000" y="4235450"/>
            <a:ext cx="1600200" cy="604838"/>
          </a:xfrm>
          <a:prstGeom prst="bentConnector2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0584" name="AutoShape 56"/>
          <p:cNvCxnSpPr>
            <a:cxnSpLocks noChangeShapeType="1"/>
            <a:stCxn id="150578" idx="2"/>
          </p:cNvCxnSpPr>
          <p:nvPr/>
        </p:nvCxnSpPr>
        <p:spPr bwMode="auto">
          <a:xfrm rot="5400000">
            <a:off x="5887244" y="2415382"/>
            <a:ext cx="762000" cy="1751012"/>
          </a:xfrm>
          <a:prstGeom prst="bentConnector2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50585" name="Text Box 57"/>
          <p:cNvSpPr txBox="1">
            <a:spLocks noChangeArrowheads="1"/>
          </p:cNvSpPr>
          <p:nvPr/>
        </p:nvSpPr>
        <p:spPr bwMode="auto">
          <a:xfrm>
            <a:off x="4191000" y="5419725"/>
            <a:ext cx="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endParaRPr lang="ja-JP" altLang="en-US" sz="2400"/>
          </a:p>
        </p:txBody>
      </p:sp>
      <p:sp>
        <p:nvSpPr>
          <p:cNvPr id="150586" name="Text Box 58"/>
          <p:cNvSpPr txBox="1">
            <a:spLocks noChangeArrowheads="1"/>
          </p:cNvSpPr>
          <p:nvPr/>
        </p:nvSpPr>
        <p:spPr bwMode="auto">
          <a:xfrm>
            <a:off x="5181600" y="4343400"/>
            <a:ext cx="3706813" cy="166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ja-JP" sz="1800" dirty="0"/>
              <a:t>Various knowledge/techniques are required </a:t>
            </a:r>
            <a:r>
              <a:rPr lang="en-US" altLang="ja-JP" sz="1800" dirty="0" smtClean="0"/>
              <a:t>for </a:t>
            </a:r>
            <a:r>
              <a:rPr lang="en-US" altLang="ja-JP" sz="1800" dirty="0" err="1"/>
              <a:t>DigRF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analysis</a:t>
            </a:r>
            <a:r>
              <a:rPr lang="en-US" altLang="ja-JP" sz="1800" dirty="0"/>
              <a:t>.</a:t>
            </a:r>
          </a:p>
          <a:p>
            <a:pPr algn="l">
              <a:spcBef>
                <a:spcPct val="0"/>
              </a:spcBef>
            </a:pPr>
            <a:r>
              <a:rPr lang="en-US" altLang="ja-JP" sz="1800" dirty="0"/>
              <a:t>In particular there are new </a:t>
            </a:r>
            <a:r>
              <a:rPr lang="en-US" altLang="ja-JP" sz="1800" i="1" dirty="0"/>
              <a:t>high speed digital physical layer</a:t>
            </a:r>
            <a:r>
              <a:rPr lang="en-US" altLang="ja-JP" sz="1800" dirty="0"/>
              <a:t> and </a:t>
            </a:r>
            <a:r>
              <a:rPr lang="en-US" altLang="ja-JP" sz="1800" i="1" dirty="0"/>
              <a:t>protocol level </a:t>
            </a:r>
            <a:r>
              <a:rPr lang="en-US" altLang="ja-JP" sz="1800" dirty="0" smtClean="0"/>
              <a:t>testing and validation required.</a:t>
            </a:r>
            <a:endParaRPr lang="en-US" altLang="ja-JP" sz="1800" dirty="0"/>
          </a:p>
        </p:txBody>
      </p:sp>
      <p:pic>
        <p:nvPicPr>
          <p:cNvPr id="150587" name="Picture 59" descr="digrf_eye_patt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6858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ILENT PPT 2007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gilent_template">
  <a:themeElements>
    <a:clrScheme name="Agilent_template 1">
      <a:dk1>
        <a:srgbClr val="000000"/>
      </a:dk1>
      <a:lt1>
        <a:srgbClr val="FFFFFF"/>
      </a:lt1>
      <a:dk2>
        <a:srgbClr val="0099CC"/>
      </a:dk2>
      <a:lt2>
        <a:srgbClr val="999999"/>
      </a:lt2>
      <a:accent1>
        <a:srgbClr val="0099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E78A00"/>
      </a:accent6>
      <a:hlink>
        <a:srgbClr val="99CC33"/>
      </a:hlink>
      <a:folHlink>
        <a:srgbClr val="990066"/>
      </a:folHlink>
    </a:clrScheme>
    <a:fontScheme name="Agile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50" charset="-128"/>
          </a:defRPr>
        </a:defPPr>
      </a:lstStyle>
    </a:lnDef>
  </a:objectDefaults>
  <a:extraClrSchemeLst>
    <a:extraClrScheme>
      <a:clrScheme name="Agilent_template 1">
        <a:dk1>
          <a:srgbClr val="000000"/>
        </a:dk1>
        <a:lt1>
          <a:srgbClr val="FFFFFF"/>
        </a:lt1>
        <a:dk2>
          <a:srgbClr val="0099CC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2">
        <a:dk1>
          <a:srgbClr val="999999"/>
        </a:dk1>
        <a:lt1>
          <a:srgbClr val="FFFFFF"/>
        </a:lt1>
        <a:dk2>
          <a:srgbClr val="000000"/>
        </a:dk2>
        <a:lt2>
          <a:srgbClr val="0099CC"/>
        </a:lt2>
        <a:accent1>
          <a:srgbClr val="0099CC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3">
        <a:dk1>
          <a:srgbClr val="999999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4">
        <a:dk1>
          <a:srgbClr val="999999"/>
        </a:dk1>
        <a:lt1>
          <a:srgbClr val="FFFFFF"/>
        </a:lt1>
        <a:dk2>
          <a:srgbClr val="FF99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FFC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5">
        <a:dk1>
          <a:srgbClr val="999999"/>
        </a:dk1>
        <a:lt1>
          <a:srgbClr val="FFFFFF"/>
        </a:lt1>
        <a:dk2>
          <a:srgbClr val="6699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CA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6">
        <a:dk1>
          <a:srgbClr val="999999"/>
        </a:dk1>
        <a:lt1>
          <a:srgbClr val="FFFFFF"/>
        </a:lt1>
        <a:dk2>
          <a:srgbClr val="6633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AD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7">
        <a:dk1>
          <a:srgbClr val="000000"/>
        </a:dk1>
        <a:lt1>
          <a:srgbClr val="FFCC00"/>
        </a:lt1>
        <a:dk2>
          <a:srgbClr val="000000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FFE2AA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8">
        <a:dk1>
          <a:srgbClr val="999999"/>
        </a:dk1>
        <a:lt1>
          <a:srgbClr val="FFFFFF"/>
        </a:lt1>
        <a:dk2>
          <a:srgbClr val="99CC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E2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9">
        <a:dk1>
          <a:srgbClr val="999999"/>
        </a:dk1>
        <a:lt1>
          <a:srgbClr val="FFFFFF"/>
        </a:lt1>
        <a:dk2>
          <a:srgbClr val="9900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AA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0">
        <a:dk1>
          <a:srgbClr val="999999"/>
        </a:dk1>
        <a:lt1>
          <a:srgbClr val="FFFFFF"/>
        </a:lt1>
        <a:dk2>
          <a:srgbClr val="9966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B8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1">
        <a:dk1>
          <a:srgbClr val="999999"/>
        </a:dk1>
        <a:lt1>
          <a:srgbClr val="FFFFFF"/>
        </a:lt1>
        <a:dk2>
          <a:srgbClr val="9999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C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2">
        <a:dk1>
          <a:srgbClr val="999999"/>
        </a:dk1>
        <a:lt1>
          <a:srgbClr val="FFFFFF"/>
        </a:lt1>
        <a:dk2>
          <a:srgbClr val="6633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AD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3">
        <a:dk1>
          <a:srgbClr val="000000"/>
        </a:dk1>
        <a:lt1>
          <a:srgbClr val="66CCFF"/>
        </a:lt1>
        <a:dk2>
          <a:srgbClr val="000000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B8E2FF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14">
        <a:dk1>
          <a:srgbClr val="999999"/>
        </a:dk1>
        <a:lt1>
          <a:srgbClr val="FFFFFF"/>
        </a:lt1>
        <a:dk2>
          <a:srgbClr val="CC99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E2CA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5">
        <a:dk1>
          <a:srgbClr val="999999"/>
        </a:dk1>
        <a:lt1>
          <a:srgbClr val="FFFFFF"/>
        </a:lt1>
        <a:dk2>
          <a:srgbClr val="9900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A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6">
        <a:dk1>
          <a:srgbClr val="999999"/>
        </a:dk1>
        <a:lt1>
          <a:srgbClr val="FFFFFF"/>
        </a:lt1>
        <a:dk2>
          <a:srgbClr val="999999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CAC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AGILENT PPT</Template>
  <TotalTime>1332</TotalTime>
  <Words>2216</Words>
  <Application>Microsoft Office PowerPoint</Application>
  <PresentationFormat>On-screen Show (4:3)</PresentationFormat>
  <Paragraphs>592</Paragraphs>
  <Slides>36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AGILENT PPT 2007</vt:lpstr>
      <vt:lpstr>Agilent_template</vt:lpstr>
      <vt:lpstr>Agilent Technologies DigRF Introduction</vt:lpstr>
      <vt:lpstr>Agenda</vt:lpstr>
      <vt:lpstr>Slide 3</vt:lpstr>
      <vt:lpstr>MIPI Mobile Platform Example</vt:lpstr>
      <vt:lpstr>Physical / Protocol / Application Support</vt:lpstr>
      <vt:lpstr>Changes/Differences From DigRF v1.12      v3 (1) Physical Connection Differences</vt:lpstr>
      <vt:lpstr>Changes/Differences From DigRF v3      v4  Electrical Differences</vt:lpstr>
      <vt:lpstr>Testing Digrf</vt:lpstr>
      <vt:lpstr>Knowledge/Techniques Required for DigRF Analysis</vt:lpstr>
      <vt:lpstr>Agilent DigRF Solution Portfolio</vt:lpstr>
      <vt:lpstr>Agilent DigRF Solution Portfolio</vt:lpstr>
      <vt:lpstr>Digital Signal Integrity Evaluation</vt:lpstr>
      <vt:lpstr>DigRF Digital Physical Layer Measurement/Analysis</vt:lpstr>
      <vt:lpstr>DigRF v3 Eye Diagram</vt:lpstr>
      <vt:lpstr>Eye Pattern Evaluation With the Oscilloscope</vt:lpstr>
      <vt:lpstr>Jitter Measurement</vt:lpstr>
      <vt:lpstr>Digital/Bit Error Rate Measurement</vt:lpstr>
      <vt:lpstr>Common Factors That Affect BER</vt:lpstr>
      <vt:lpstr>What is a Bit Error Rate Tester (BERT)?</vt:lpstr>
      <vt:lpstr>Agilent DigRF Solution Portfolio</vt:lpstr>
      <vt:lpstr>Why is DigRF Protocol Analysis Required</vt:lpstr>
      <vt:lpstr>DigRF V3 - Digital Protocol Analysis</vt:lpstr>
      <vt:lpstr>DigRF V4 – Digital Protocol Analysis</vt:lpstr>
      <vt:lpstr>Probing Solutions Insight with minimal intrusion</vt:lpstr>
      <vt:lpstr>Probing Solutions Common Tip Resistor Setup for both Oscilloscope &amp; DigRF Analyzer</vt:lpstr>
      <vt:lpstr>DigRF Packet Analysis Functionality</vt:lpstr>
      <vt:lpstr>Agilent DigRF Solution Portfolio</vt:lpstr>
      <vt:lpstr>RF-IC Validation</vt:lpstr>
      <vt:lpstr>BB-IC Turn-on</vt:lpstr>
      <vt:lpstr>RF-IC / BB-IC Integration</vt:lpstr>
      <vt:lpstr>Slide 31</vt:lpstr>
      <vt:lpstr>Customization Via Signal Extractor</vt:lpstr>
      <vt:lpstr>Creation of DigRF Output Data  (Control Signal and I/Q Data)</vt:lpstr>
      <vt:lpstr>Agilent DigRF Solution Portfolio</vt:lpstr>
      <vt:lpstr>Recommended Configurations</vt:lpstr>
      <vt:lpstr>Recommended Configuration Protocol (V3 &amp; V4)</vt:lpstr>
    </vt:vector>
  </TitlesOfParts>
  <Company>Agilent Technologies,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Agilent Technologies DigRF Introductioin</dc:title>
  <dc:creator>Yenyi Fu</dc:creator>
  <cp:lastModifiedBy>Roland Scherzinger</cp:lastModifiedBy>
  <cp:revision>54</cp:revision>
  <dcterms:created xsi:type="dcterms:W3CDTF">2010-04-10T18:21:49Z</dcterms:created>
  <dcterms:modified xsi:type="dcterms:W3CDTF">2010-11-17T09:08:19Z</dcterms:modified>
</cp:coreProperties>
</file>