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80" r:id="rId2"/>
    <p:sldId id="370" r:id="rId3"/>
    <p:sldId id="390" r:id="rId4"/>
    <p:sldId id="371" r:id="rId5"/>
    <p:sldId id="385" r:id="rId6"/>
    <p:sldId id="372" r:id="rId7"/>
    <p:sldId id="374" r:id="rId8"/>
    <p:sldId id="379" r:id="rId9"/>
    <p:sldId id="386" r:id="rId10"/>
    <p:sldId id="389" r:id="rId11"/>
    <p:sldId id="383" r:id="rId12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c" initials="p" lastIdx="4" clrIdx="0"/>
  <p:cmAuthor id="1" name="Thomas Goetzl" initials="t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8859" autoAdjust="0"/>
  </p:normalViewPr>
  <p:slideViewPr>
    <p:cSldViewPr>
      <p:cViewPr varScale="1">
        <p:scale>
          <a:sx n="99" d="100"/>
          <a:sy n="99" d="100"/>
        </p:scale>
        <p:origin x="-7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43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543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CB355-998C-4918-A6E1-FD85B6B19573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312238"/>
            <a:ext cx="5487041" cy="408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572"/>
            <a:ext cx="2972547" cy="454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8621572"/>
            <a:ext cx="2972547" cy="454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DA73D-630C-44F6-BF5F-A57828488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2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73D-630C-44F6-BF5F-A578284887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DA73D-630C-44F6-BF5F-A578284887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AF50AF8-7040-451A-8803-AA5F121B7D68}" type="datetime1">
              <a:rPr lang="en-US" smtClean="0"/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EA5A0AF-10C5-4CA5-B5A3-35FFD59B67E6}" type="datetime1">
              <a:rPr lang="en-US" smtClean="0"/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854F4D6D-BCE2-4B63-A9B6-FFA7745808F1}" type="datetime1">
              <a:rPr lang="en-US" smtClean="0"/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8CA27DF8-E002-47D2-8C67-051DD3A8C70E}" type="datetime1">
              <a:rPr lang="en-US" smtClean="0"/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8972357B-3C31-4676-880E-505589B83BA5}" type="datetime1">
              <a:rPr lang="en-US" smtClean="0"/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1B3E9DE-2C73-4382-9DEB-D185280091C3}" type="datetime1">
              <a:rPr lang="en-US" smtClean="0"/>
              <a:t>4/3/13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EE391EFD-B5A8-4704-B3E2-ECEDDBE53624}" type="datetime1">
              <a:rPr lang="en-US" smtClean="0"/>
              <a:t>4/3/13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A6AB9DC-7825-471D-9489-DBF1FB653351}" type="datetime1">
              <a:rPr lang="en-US" smtClean="0"/>
              <a:t>4/3/13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ECC943A5-3543-43C6-9113-AB61B11F79E7}" type="datetime1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3A9B6E4-7BD9-404B-925A-5F24C7D98AE8}" type="datetime1">
              <a:rPr lang="en-US" smtClean="0"/>
              <a:t>4/3/13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BB5AA5-467A-453D-95A0-75A44B74E6BF}" type="datetime1">
              <a:rPr lang="en-US" smtClean="0"/>
              <a:t>4/3/13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0" y="6229349"/>
            <a:ext cx="9144000" cy="628651"/>
            <a:chOff x="0" y="6229349"/>
            <a:chExt cx="9144000" cy="628651"/>
          </a:xfrm>
        </p:grpSpPr>
        <p:pic>
          <p:nvPicPr>
            <p:cNvPr id="8" name="Picture 22" descr="footer_two-tone_revised_5-16_cir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6229349"/>
              <a:ext cx="9144000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6" descr="spark-385_15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71977" y="6376989"/>
              <a:ext cx="1865313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91548A3A-2049-4023-ABA8-DB0B25B42475}" type="datetime1">
              <a:rPr lang="en-US" smtClean="0"/>
              <a:t>4/3/13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5F3FCF13-3F63-44C6-9D1E-583F0C7BC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LTE-A – DigRF </a:t>
            </a:r>
            <a:br>
              <a:rPr lang="de-DE" dirty="0" smtClean="0"/>
            </a:br>
            <a:r>
              <a:rPr lang="de-DE" dirty="0" smtClean="0"/>
              <a:t>Testing needs and Solutions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M9252A DigRF Host Adapter</a:t>
            </a:r>
          </a:p>
          <a:p>
            <a:endParaRPr lang="de-DE" dirty="0"/>
          </a:p>
          <a:p>
            <a:r>
              <a:rPr lang="de-DE" dirty="0" smtClean="0"/>
              <a:t>January 21, 2013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A27DF8-E002-47D2-8C67-051DD3A8C70E}" type="datetime1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FCF13-3F63-44C6-9D1E-583F0C7BC7F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2" descr="C:\c_data\PHOENIX\Project Status\M9252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657600" cy="34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7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M9252A Chassis configurations</a:t>
            </a:r>
            <a:endParaRPr lang="en-US" sz="24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0723556"/>
              </p:ext>
            </p:extLst>
          </p:nvPr>
        </p:nvGraphicFramePr>
        <p:xfrm>
          <a:off x="4724401" y="1447805"/>
          <a:ext cx="4419599" cy="3112823"/>
        </p:xfrm>
        <a:graphic>
          <a:graphicData uri="http://schemas.openxmlformats.org/drawingml/2006/table">
            <a:tbl>
              <a:tblPr/>
              <a:tblGrid>
                <a:gridCol w="3047999"/>
                <a:gridCol w="1371600"/>
              </a:tblGrid>
              <a:tr h="38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M9252A  w/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PCIe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connect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M9252A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20,540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M9018A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PXIe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Chassis)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8,568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M9021A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PCIe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interface)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671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29,779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02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68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PC with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PCIe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connection required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E9DE-2C73-4382-9DEB-D185280091C3}" type="datetime1">
              <a:rPr lang="en-US" sz="700" smtClean="0"/>
              <a:t>4/3/13</a:t>
            </a:fld>
            <a:endParaRPr lang="en-US" sz="7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700" smtClean="0"/>
              <a:t>Agilent Confidential</a:t>
            </a:r>
            <a:endParaRPr lang="en-US" sz="7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FCF13-3F63-44C6-9D1E-583F0C7BC7F6}" type="slidenum">
              <a:rPr lang="en-US" sz="700" smtClean="0"/>
              <a:pPr/>
              <a:t>10</a:t>
            </a:fld>
            <a:endParaRPr lang="en-US" sz="700"/>
          </a:p>
        </p:txBody>
      </p:sp>
      <p:graphicFrame>
        <p:nvGraphicFramePr>
          <p:cNvPr id="9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0030535"/>
              </p:ext>
            </p:extLst>
          </p:nvPr>
        </p:nvGraphicFramePr>
        <p:xfrm>
          <a:off x="152400" y="1447800"/>
          <a:ext cx="4419599" cy="3093488"/>
        </p:xfrm>
        <a:graphic>
          <a:graphicData uri="http://schemas.openxmlformats.org/drawingml/2006/table">
            <a:tbl>
              <a:tblPr/>
              <a:tblGrid>
                <a:gridCol w="2920093"/>
                <a:gridCol w="1499506"/>
              </a:tblGrid>
              <a:tr h="38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M9252A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w/ embedded PC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M9252A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20,540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M9018A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PXIe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Chassis)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8,568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M9036A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(embedded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cpu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36,108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686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66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Display and keyboard required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08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Are there any 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A27DF8-E002-47D2-8C67-051DD3A8C70E}" type="datetime1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FCF13-3F63-44C6-9D1E-583F0C7BC7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8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Phoenix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1016"/>
            <a:ext cx="8686800" cy="4901184"/>
          </a:xfrm>
        </p:spPr>
        <p:txBody>
          <a:bodyPr/>
          <a:lstStyle/>
          <a:p>
            <a:pPr marL="171450" indent="-171450"/>
            <a:r>
              <a:rPr lang="de-DE" b="1" dirty="0" smtClean="0">
                <a:sym typeface="Wingdings" pitchFamily="2" charset="2"/>
              </a:rPr>
              <a:t> </a:t>
            </a:r>
            <a:r>
              <a:rPr lang="de-DE" b="1" dirty="0" smtClean="0"/>
              <a:t>The M9252A DigRF Host Adapter is reducing the RF validation test time of RF-ICs.</a:t>
            </a:r>
          </a:p>
          <a:p>
            <a:pPr marL="171450" indent="-171450"/>
            <a:r>
              <a:rPr lang="de-DE" i="1" u="sng" dirty="0" smtClean="0"/>
              <a:t>Supporting statements: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One PXIe module supporting all RF test cases.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Fast programming speed:</a:t>
            </a:r>
          </a:p>
          <a:p>
            <a:pPr marL="628650" lvl="2" indent="-171450"/>
            <a:r>
              <a:rPr lang="de-DE" dirty="0" smtClean="0"/>
              <a:t>Fast IQ transfer in both direction: receive and transmit.</a:t>
            </a:r>
          </a:p>
          <a:p>
            <a:pPr marL="628650" lvl="2" indent="-171450"/>
            <a:r>
              <a:rPr lang="de-DE" dirty="0" smtClean="0"/>
              <a:t>Fast VSA connection.</a:t>
            </a:r>
          </a:p>
          <a:p>
            <a:pPr marL="628650" lvl="2" indent="-171450"/>
            <a:r>
              <a:rPr lang="de-DE" dirty="0" smtClean="0"/>
              <a:t>Designed for test automation.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Seamless integration with Agilent RF validation test tools, like sources, analyzers and signal generation / validation software.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702279-9A45-4E7A-AF63-E10E7D4B9797}" type="datetime1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Agilent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FCF13-3F63-44C6-9D1E-583F0C7BC7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38600" y="2819400"/>
            <a:ext cx="2057400" cy="1143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91000" y="2895600"/>
            <a:ext cx="1752600" cy="990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91440" anchor="b"/>
          <a:lstStyle/>
          <a:p>
            <a:pPr eaLnBrk="0" hangingPunct="0"/>
            <a:endParaRPr lang="ja-JP" altLang="en-US" sz="1800" b="1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76730" y="3200400"/>
            <a:ext cx="264287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572000" y="3352800"/>
            <a:ext cx="1981200" cy="142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5566569" y="3251994"/>
            <a:ext cx="381000" cy="2206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40350" y="3221038"/>
            <a:ext cx="222250" cy="2841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010150" y="3257550"/>
            <a:ext cx="233363" cy="2413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V="1">
            <a:off x="6440488" y="3017838"/>
            <a:ext cx="250825" cy="21748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6564313" y="3017838"/>
            <a:ext cx="0" cy="3365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" name="Picture 14" descr="QuadNew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2438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810000" y="4267200"/>
            <a:ext cx="20843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800" b="1" dirty="0">
                <a:latin typeface="Agilent TT Cond" pitchFamily="34" charset="0"/>
                <a:ea typeface="MS PGothic" pitchFamily="34" charset="-128"/>
              </a:rPr>
              <a:t>Vector Signal Analysis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800600" y="2895600"/>
            <a:ext cx="541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charset="0"/>
              </a:rPr>
              <a:t>RF-IC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776730" y="3505199"/>
            <a:ext cx="2642870" cy="17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751388" y="3243263"/>
            <a:ext cx="201612" cy="279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377066" y="762000"/>
            <a:ext cx="1245534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800" b="1" dirty="0" smtClean="0">
                <a:latin typeface="Agilent TT Cond" pitchFamily="34" charset="0"/>
                <a:ea typeface="MS PGothic" pitchFamily="34" charset="-128"/>
              </a:rPr>
              <a:t>Signal Studio</a:t>
            </a:r>
            <a:endParaRPr lang="en-US" altLang="ja-JP" sz="1800" b="1" dirty="0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1066800" y="52578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5029200" y="3568700"/>
            <a:ext cx="233363" cy="2413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133975" y="3505200"/>
            <a:ext cx="0" cy="76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419600" y="3167063"/>
            <a:ext cx="228600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429000" y="289560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 err="1">
                <a:latin typeface="Arial" charset="0"/>
              </a:rPr>
              <a:t>Tx</a:t>
            </a:r>
            <a:endParaRPr lang="en-US" sz="1600" dirty="0">
              <a:latin typeface="Arial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429000" y="3248025"/>
            <a:ext cx="247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Arial" charset="0"/>
              </a:rPr>
              <a:t>Rx</a:t>
            </a: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6096000" y="5257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1066800" y="3886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98147" y="3886200"/>
            <a:ext cx="1378583" cy="52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800" b="1" dirty="0" smtClean="0">
                <a:latin typeface="Agilent TT Cond" pitchFamily="34" charset="0"/>
                <a:ea typeface="MS PGothic" pitchFamily="34" charset="-128"/>
              </a:rPr>
              <a:t>M9252A DigRF</a:t>
            </a:r>
            <a:br>
              <a:rPr lang="en-US" altLang="ja-JP" sz="1800" b="1" dirty="0" smtClean="0">
                <a:latin typeface="Agilent TT Cond" pitchFamily="34" charset="0"/>
                <a:ea typeface="MS PGothic" pitchFamily="34" charset="-128"/>
              </a:rPr>
            </a:br>
            <a:r>
              <a:rPr lang="en-US" altLang="ja-JP" b="1" dirty="0" smtClean="0">
                <a:latin typeface="Agilent TT Cond" pitchFamily="34" charset="0"/>
                <a:ea typeface="MS PGothic" pitchFamily="34" charset="-128"/>
              </a:rPr>
              <a:t>Host adapter</a:t>
            </a:r>
            <a:endParaRPr lang="en-US" altLang="ja-JP" sz="1800" b="1" dirty="0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rot="5400000">
            <a:off x="495300" y="21717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1066800" y="16002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 rot="5400000">
            <a:off x="7277100" y="18669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5791200" y="1600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6983897" y="1752600"/>
            <a:ext cx="1213474" cy="263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 dirty="0" smtClean="0">
                <a:latin typeface="Agilent TT Cond" pitchFamily="34" charset="0"/>
                <a:ea typeface="MS PGothic" pitchFamily="34" charset="-128"/>
              </a:rPr>
              <a:t>M9381A VSG</a:t>
            </a:r>
            <a:endParaRPr lang="en-US" altLang="ja-JP" sz="1800" b="1" dirty="0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7696200" y="4343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7136198" y="4419600"/>
            <a:ext cx="1397819" cy="265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800" b="1" smtClean="0">
                <a:latin typeface="Agilent TT Cond" pitchFamily="34" charset="0"/>
                <a:ea typeface="MS PGothic" pitchFamily="34" charset="-128"/>
              </a:rPr>
              <a:t>M9392A </a:t>
            </a:r>
            <a:r>
              <a:rPr lang="en-US" altLang="ja-JP" sz="1800" b="1" dirty="0" smtClean="0">
                <a:latin typeface="Agilent TT Cond" pitchFamily="34" charset="0"/>
                <a:ea typeface="MS PGothic" pitchFamily="34" charset="-128"/>
              </a:rPr>
              <a:t>VSA</a:t>
            </a:r>
            <a:endParaRPr lang="en-US" altLang="ja-JP" sz="1800" b="1" dirty="0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>
            <a:off x="3733800" y="3124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H="1">
            <a:off x="62484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6248400" y="2590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6400800" y="3352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6400800" y="3962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23622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430212" y="200025"/>
            <a:ext cx="5970588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99CC"/>
                </a:solidFill>
                <a:latin typeface="Arial" charset="0"/>
              </a:rPr>
              <a:t>RFIC </a:t>
            </a:r>
            <a:r>
              <a:rPr lang="en-US" sz="2800" b="1" dirty="0" smtClean="0">
                <a:solidFill>
                  <a:srgbClr val="0099CC"/>
                </a:solidFill>
                <a:latin typeface="Arial" charset="0"/>
              </a:rPr>
              <a:t>Transmitter/Receiver </a:t>
            </a:r>
            <a:r>
              <a:rPr lang="en-US" sz="2800" b="1" dirty="0">
                <a:solidFill>
                  <a:srgbClr val="0099CC"/>
                </a:solidFill>
                <a:latin typeface="Arial" charset="0"/>
              </a:rPr>
              <a:t>Test</a:t>
            </a:r>
          </a:p>
        </p:txBody>
      </p:sp>
      <p:pic>
        <p:nvPicPr>
          <p:cNvPr id="54" name="Picture 2" descr="C:\c_data\PHOENIX\Project Status\M9252A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9" y="2744788"/>
            <a:ext cx="1158600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95" y="1940577"/>
            <a:ext cx="2375409" cy="1294748"/>
          </a:xfrm>
          <a:prstGeom prst="rect">
            <a:avLst/>
          </a:prstGeom>
        </p:spPr>
      </p:pic>
      <p:pic>
        <p:nvPicPr>
          <p:cNvPr id="58" name="Picture 57" descr="M9392A Modules 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94" y="3484691"/>
            <a:ext cx="1823981" cy="955417"/>
          </a:xfrm>
          <a:prstGeom prst="rect">
            <a:avLst/>
          </a:prstGeom>
        </p:spPr>
      </p:pic>
      <p:pic>
        <p:nvPicPr>
          <p:cNvPr id="59" name="Picture 2" descr="Dual Channel PXI Vector Signal Analyzer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5774" r="34723" b="23831"/>
          <a:stretch/>
        </p:blipFill>
        <p:spPr bwMode="auto">
          <a:xfrm>
            <a:off x="6533671" y="-18140"/>
            <a:ext cx="2611120" cy="11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8" grpId="0" animBg="1"/>
      <p:bldP spid="20" grpId="0"/>
      <p:bldP spid="26" grpId="0" animBg="1"/>
      <p:bldP spid="30" grpId="0"/>
      <p:bldP spid="31" grpId="0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Phoenix Product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1016"/>
            <a:ext cx="8686800" cy="5053584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 smtClean="0"/>
              <a:t>M9252A DigRF Host Adapter for a 1.5Gbps link</a:t>
            </a:r>
          </a:p>
          <a:p>
            <a:pPr lvl="2">
              <a:buNone/>
            </a:pPr>
            <a:r>
              <a:rPr lang="de-DE" dirty="0" smtClean="0"/>
              <a:t>Supporting 2 x Rx and 1 x Tx lines</a:t>
            </a:r>
            <a:r>
              <a:rPr lang="en-US" dirty="0" smtClean="0"/>
              <a:t> for sending and receiving digital IQ data.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de-DE" dirty="0" smtClean="0"/>
              <a:t>Option 1: </a:t>
            </a:r>
            <a:r>
              <a:rPr lang="de-DE" b="1" dirty="0" smtClean="0"/>
              <a:t>Gear 2</a:t>
            </a:r>
          </a:p>
          <a:p>
            <a:pPr lvl="2">
              <a:buNone/>
            </a:pPr>
            <a:r>
              <a:rPr lang="de-DE" dirty="0" smtClean="0"/>
              <a:t>Extends the Rx and Tx lines to support up to 3.0Gbps.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Option 2: </a:t>
            </a:r>
            <a:r>
              <a:rPr lang="de-DE" b="1" dirty="0" smtClean="0"/>
              <a:t>2</a:t>
            </a:r>
            <a:r>
              <a:rPr lang="de-DE" b="1" baseline="30000" dirty="0" smtClean="0"/>
              <a:t>nd</a:t>
            </a:r>
            <a:r>
              <a:rPr lang="de-DE" b="1" dirty="0" smtClean="0"/>
              <a:t> link (cannot be activated together with option 3)</a:t>
            </a:r>
          </a:p>
          <a:p>
            <a:pPr lvl="2">
              <a:buNone/>
            </a:pPr>
            <a:r>
              <a:rPr lang="de-DE" dirty="0" smtClean="0"/>
              <a:t>Adds a second link with 2 x Rx and 1 x Tx lines</a:t>
            </a:r>
            <a:r>
              <a:rPr lang="en-US" dirty="0" smtClean="0"/>
              <a:t> for sending and receiving digital IQ data.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de-DE" dirty="0" smtClean="0"/>
              <a:t>Option 3: </a:t>
            </a:r>
            <a:r>
              <a:rPr lang="de-DE" b="1" dirty="0" smtClean="0"/>
              <a:t>More lines on link0 (cannot be activated together with option 2)</a:t>
            </a:r>
          </a:p>
          <a:p>
            <a:pPr lvl="2">
              <a:buNone/>
            </a:pPr>
            <a:r>
              <a:rPr lang="de-DE" dirty="0" smtClean="0"/>
              <a:t>Adds addiditional 2 x Rx and 1 x Tx lines</a:t>
            </a:r>
            <a:r>
              <a:rPr lang="en-US" dirty="0" smtClean="0"/>
              <a:t> for sending and receiving digital IQ data.</a:t>
            </a:r>
          </a:p>
          <a:p>
            <a:pPr lvl="2">
              <a:buNone/>
            </a:pPr>
            <a:endParaRPr lang="de-DE" dirty="0" smtClean="0"/>
          </a:p>
          <a:p>
            <a:pPr lvl="1"/>
            <a:r>
              <a:rPr lang="de-DE" dirty="0" smtClean="0"/>
              <a:t>Option 4: </a:t>
            </a:r>
            <a:r>
              <a:rPr lang="de-DE" b="1" dirty="0" smtClean="0"/>
              <a:t>Software support (1Year (bundled for the 1st year)</a:t>
            </a:r>
            <a:endParaRPr lang="en-US" b="1" dirty="0" smtClean="0"/>
          </a:p>
          <a:p>
            <a:pPr lvl="1">
              <a:buNone/>
            </a:pPr>
            <a:endParaRPr lang="de-DE" b="1" dirty="0" smtClean="0"/>
          </a:p>
          <a:p>
            <a:pPr lvl="1">
              <a:buNone/>
            </a:pPr>
            <a:r>
              <a:rPr lang="de-DE" b="1" dirty="0" smtClean="0"/>
              <a:t>M9255A DigRF DUT cable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FCDC14-39AD-46B8-B604-B62DACBB5410}" type="datetime1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FCF13-3F63-44C6-9D1E-583F0C7BC7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DigRF testing </a:t>
            </a:r>
            <a:br>
              <a:rPr lang="en-US" dirty="0" smtClean="0"/>
            </a:br>
            <a:r>
              <a:rPr lang="en-US" dirty="0" smtClean="0"/>
              <a:t>Agilent Solution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15000"/>
            <a:ext cx="3476625" cy="685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Automated test bench </a:t>
            </a:r>
            <a:br>
              <a:rPr lang="en-US" sz="1800" dirty="0" smtClean="0"/>
            </a:br>
            <a:r>
              <a:rPr lang="en-US" sz="1800" dirty="0" smtClean="0"/>
              <a:t>          for 2G, 3G and 4G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A27DF8-E002-47D2-8C67-051DD3A8C70E}" type="datetime1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FCF13-3F63-44C6-9D1E-583F0C7BC7F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3" descr="Automated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368595" cy="41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143000"/>
            <a:ext cx="3476625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/>
              <a:t>RDX (N5343A)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0" y="1485900"/>
            <a:ext cx="0" cy="19431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ual Channel PXI Vector Signal Analyzer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5774" r="34723" b="23831"/>
          <a:stretch/>
        </p:blipFill>
        <p:spPr bwMode="auto">
          <a:xfrm>
            <a:off x="6400800" y="1157910"/>
            <a:ext cx="2611120" cy="11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24375" y="2362200"/>
            <a:ext cx="4543425" cy="3253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smtClean="0"/>
              <a:t>Advantages</a:t>
            </a:r>
            <a:r>
              <a:rPr lang="en-US" sz="1800" dirty="0"/>
              <a:t>		</a:t>
            </a:r>
            <a:r>
              <a:rPr lang="en-US" sz="1800" dirty="0" smtClean="0"/>
              <a:t>RDX </a:t>
            </a:r>
            <a:r>
              <a:rPr lang="en-US" sz="1800" dirty="0"/>
              <a:t>(M9252A)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Test execution time reduced (estimate)</a:t>
            </a:r>
            <a:br>
              <a:rPr lang="en-US" sz="1800" dirty="0" smtClean="0"/>
            </a:br>
            <a:r>
              <a:rPr lang="en-US" sz="1800" dirty="0" smtClean="0"/>
              <a:t>	&gt; 50%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Cost reduced</a:t>
            </a:r>
            <a:br>
              <a:rPr lang="en-US" sz="1800" dirty="0" smtClean="0"/>
            </a:br>
            <a:r>
              <a:rPr lang="en-US" sz="1800" dirty="0" smtClean="0"/>
              <a:t>	&gt; 25%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DigRF v4 Host Adapter: </a:t>
            </a:r>
            <a:br>
              <a:rPr lang="en-US" sz="1800" dirty="0" smtClean="0"/>
            </a:br>
            <a:r>
              <a:rPr lang="en-US" sz="1800" dirty="0" smtClean="0"/>
              <a:t>Supports 2 links, Aggregated links, Gear2</a:t>
            </a:r>
          </a:p>
          <a:p>
            <a:r>
              <a:rPr lang="en-US" sz="1800" u="sng" dirty="0" smtClean="0"/>
              <a:t>Roadmap</a:t>
            </a:r>
            <a:r>
              <a:rPr lang="en-US" sz="18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BBIC Exerciser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DigRF analyzer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382000" y="1761712"/>
            <a:ext cx="304800" cy="60794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12192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4724400" y="838200"/>
            <a:ext cx="4086225" cy="3253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/>
              <a:t>PXI with embedded controller</a:t>
            </a:r>
          </a:p>
        </p:txBody>
      </p:sp>
    </p:spTree>
    <p:extLst>
      <p:ext uri="{BB962C8B-B14F-4D97-AF65-F5344CB8AC3E}">
        <p14:creationId xmlns:p14="http://schemas.microsoft.com/office/powerpoint/2010/main" val="183634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40680" y="3010487"/>
            <a:ext cx="8764172" cy="689317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/>
          <a:lstStyle/>
          <a:p>
            <a:fld id="{5F3FCF13-3F63-44C6-9D1E-583F0C7BC7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76"/>
          <p:cNvSpPr txBox="1">
            <a:spLocks/>
          </p:cNvSpPr>
          <p:nvPr/>
        </p:nvSpPr>
        <p:spPr>
          <a:xfrm>
            <a:off x="228600" y="146304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spcBef>
                <a:spcPct val="0"/>
              </a:spcBef>
              <a:spcAft>
                <a:spcPts val="300"/>
              </a:spcAft>
              <a:defRPr/>
            </a:pPr>
            <a:r>
              <a:rPr lang="de-DE" sz="2800" b="1" dirty="0" smtClean="0">
                <a:solidFill>
                  <a:schemeClr val="accent1"/>
                </a:solidFill>
              </a:rPr>
              <a:t>Phoenix: PXIe DigRF host adapter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Extendable product</a:t>
            </a:r>
            <a:r>
              <a:rPr kumimoji="0" lang="de-DE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offering, starting with the DigRF Host Adapter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4294967295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54007" y="4004124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HW</a:t>
            </a:r>
            <a:endParaRPr lang="en-US" sz="28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71657" y="1577024"/>
            <a:ext cx="1099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SW</a:t>
            </a:r>
            <a:br>
              <a:rPr lang="de-DE" sz="2800" b="1" dirty="0" smtClean="0"/>
            </a:br>
            <a:r>
              <a:rPr lang="de-DE" sz="1400" b="1" dirty="0" smtClean="0"/>
              <a:t>(on Host</a:t>
            </a:r>
            <a:br>
              <a:rPr lang="de-DE" sz="1400" b="1" dirty="0" smtClean="0"/>
            </a:br>
            <a:r>
              <a:rPr lang="de-DE" sz="1400" b="1" dirty="0" smtClean="0"/>
              <a:t>Controller)</a:t>
            </a:r>
            <a:endParaRPr lang="en-US" sz="2800" b="1" dirty="0"/>
          </a:p>
        </p:txBody>
      </p:sp>
      <p:grpSp>
        <p:nvGrpSpPr>
          <p:cNvPr id="2" name="Group 48"/>
          <p:cNvGrpSpPr/>
          <p:nvPr/>
        </p:nvGrpSpPr>
        <p:grpSpPr>
          <a:xfrm>
            <a:off x="1927142" y="1268862"/>
            <a:ext cx="4528981" cy="1268855"/>
            <a:chOff x="1927142" y="1268862"/>
            <a:chExt cx="4528981" cy="1268855"/>
          </a:xfrm>
        </p:grpSpPr>
        <p:sp>
          <p:nvSpPr>
            <p:cNvPr id="21" name="Rectangle 20"/>
            <p:cNvSpPr/>
            <p:nvPr/>
          </p:nvSpPr>
          <p:spPr>
            <a:xfrm>
              <a:off x="1927142" y="1282556"/>
              <a:ext cx="805784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LabView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29544" y="1280846"/>
              <a:ext cx="941074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Scripting, like Python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486346" y="1756881"/>
              <a:ext cx="143838" cy="7808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2926420" y="1736333"/>
              <a:ext cx="248295" cy="79967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12227" y="1270572"/>
              <a:ext cx="643173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89600  VSA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81068" y="1268862"/>
              <a:ext cx="675720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Signal Studio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337870" y="1744897"/>
              <a:ext cx="93453" cy="7872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4951828" y="1724349"/>
              <a:ext cx="74412" cy="8078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491003" y="1277426"/>
              <a:ext cx="965120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SystemVue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2"/>
            </p:cNvCxnSpPr>
            <p:nvPr/>
          </p:nvCxnSpPr>
          <p:spPr>
            <a:xfrm flipH="1">
              <a:off x="5345723" y="1738057"/>
              <a:ext cx="627840" cy="78006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51659" y="3101424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PCIe</a:t>
            </a:r>
            <a:endParaRPr lang="en-US" sz="2800" b="1" dirty="0"/>
          </a:p>
        </p:txBody>
      </p:sp>
      <p:sp>
        <p:nvSpPr>
          <p:cNvPr id="44" name="Rectangle 43"/>
          <p:cNvSpPr/>
          <p:nvPr/>
        </p:nvSpPr>
        <p:spPr>
          <a:xfrm>
            <a:off x="4495784" y="5376407"/>
            <a:ext cx="3259483" cy="336883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dirty="0" smtClean="0">
                <a:solidFill>
                  <a:schemeClr val="tx1"/>
                </a:solidFill>
              </a:rPr>
              <a:t>Option 2</a:t>
            </a:r>
            <a:r>
              <a:rPr lang="de-DE" sz="1200" dirty="0" smtClean="0">
                <a:solidFill>
                  <a:schemeClr val="tx1"/>
                </a:solidFill>
              </a:rPr>
              <a:t>: Link1: 2 x Rx &amp; 1 x Tx @ Gear1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230324" y="2075378"/>
            <a:ext cx="7883419" cy="4128446"/>
            <a:chOff x="1230324" y="2075378"/>
            <a:chExt cx="7883419" cy="4128446"/>
          </a:xfrm>
        </p:grpSpPr>
        <p:sp>
          <p:nvSpPr>
            <p:cNvPr id="64" name="Rectangle 63"/>
            <p:cNvSpPr/>
            <p:nvPr/>
          </p:nvSpPr>
          <p:spPr>
            <a:xfrm>
              <a:off x="1233634" y="3907875"/>
              <a:ext cx="6523355" cy="1121325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18343" y="5899024"/>
              <a:ext cx="1295400" cy="304800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900" dirty="0" smtClean="0">
                  <a:solidFill>
                    <a:schemeClr val="tx1"/>
                  </a:solidFill>
                </a:rPr>
                <a:t>DigRF Host Adapter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232034" y="4692317"/>
              <a:ext cx="6523363" cy="3368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DigRF protocol engine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42196" y="2537715"/>
              <a:ext cx="4427084" cy="303959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API (.dll)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40486" y="2075378"/>
              <a:ext cx="1071199" cy="460631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GUI for HW configuration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324" y="5378117"/>
              <a:ext cx="3269757" cy="71788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Link0: 2 x Rx &amp; 1 x Tx @ Gear1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32333" y="4360559"/>
              <a:ext cx="3560384" cy="3368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IQ Insertion / Extraction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49037" y="5029200"/>
              <a:ext cx="6523363" cy="33688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219200" y="5029200"/>
            <a:ext cx="6553200" cy="336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dirty="0" smtClean="0">
                <a:solidFill>
                  <a:schemeClr val="tx1"/>
                </a:solidFill>
              </a:rPr>
              <a:t>Option 1</a:t>
            </a:r>
            <a:r>
              <a:rPr lang="de-DE" sz="1200" dirty="0" smtClean="0">
                <a:solidFill>
                  <a:schemeClr val="tx1"/>
                </a:solidFill>
              </a:rPr>
              <a:t>: Gear2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5800" y="5715000"/>
            <a:ext cx="3259483" cy="336883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dirty="0" smtClean="0">
                <a:solidFill>
                  <a:schemeClr val="tx1"/>
                </a:solidFill>
              </a:rPr>
              <a:t>Option 3</a:t>
            </a:r>
            <a:r>
              <a:rPr lang="de-DE" sz="1200" dirty="0" smtClean="0">
                <a:solidFill>
                  <a:schemeClr val="tx1"/>
                </a:solidFill>
              </a:rPr>
              <a:t>: Link0: 2 x Rx &amp; 1 x Tx @ Gear1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7038F8-EA6E-483C-9DB3-B945766F3DF4}" type="datetime1">
              <a:rPr lang="en-US" smtClean="0"/>
              <a:t>4/3/13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4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40680" y="3010487"/>
            <a:ext cx="8764172" cy="689317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/>
          <a:lstStyle/>
          <a:p>
            <a:fld id="{5F3FCF13-3F63-44C6-9D1E-583F0C7BC7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176"/>
          <p:cNvSpPr txBox="1">
            <a:spLocks/>
          </p:cNvSpPr>
          <p:nvPr/>
        </p:nvSpPr>
        <p:spPr>
          <a:xfrm>
            <a:off x="228600" y="146304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Family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Overview: PXIe DigRF test offering</a:t>
            </a:r>
            <a:b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Extendable product</a:t>
            </a:r>
            <a:r>
              <a:rPr kumimoji="0" lang="de-DE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offering, starting with the DigRF Host Adapter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4294967295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54007" y="4004124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HW</a:t>
            </a:r>
            <a:endParaRPr lang="en-US" sz="28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46949" y="1512871"/>
            <a:ext cx="1099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SW</a:t>
            </a:r>
            <a:br>
              <a:rPr lang="de-DE" sz="2800" b="1" dirty="0" smtClean="0"/>
            </a:br>
            <a:r>
              <a:rPr lang="de-DE" sz="1400" b="1" dirty="0" smtClean="0"/>
              <a:t>(on Host</a:t>
            </a:r>
            <a:br>
              <a:rPr lang="de-DE" sz="1400" b="1" dirty="0" smtClean="0"/>
            </a:br>
            <a:r>
              <a:rPr lang="de-DE" sz="1400" b="1" dirty="0" smtClean="0"/>
              <a:t>Controller)</a:t>
            </a:r>
            <a:endParaRPr lang="en-US" sz="2800" b="1" dirty="0"/>
          </a:p>
        </p:txBody>
      </p:sp>
      <p:grpSp>
        <p:nvGrpSpPr>
          <p:cNvPr id="2" name="Group 48"/>
          <p:cNvGrpSpPr/>
          <p:nvPr/>
        </p:nvGrpSpPr>
        <p:grpSpPr>
          <a:xfrm>
            <a:off x="1927142" y="1268862"/>
            <a:ext cx="4528981" cy="1268855"/>
            <a:chOff x="1927142" y="1268862"/>
            <a:chExt cx="4528981" cy="1268855"/>
          </a:xfrm>
        </p:grpSpPr>
        <p:sp>
          <p:nvSpPr>
            <p:cNvPr id="21" name="Rectangle 20"/>
            <p:cNvSpPr/>
            <p:nvPr/>
          </p:nvSpPr>
          <p:spPr>
            <a:xfrm>
              <a:off x="1927142" y="1282556"/>
              <a:ext cx="805784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LabView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29544" y="1280846"/>
              <a:ext cx="941074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Scripting, like Python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486346" y="1756881"/>
              <a:ext cx="143838" cy="7808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2926420" y="1736333"/>
              <a:ext cx="248295" cy="79967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912227" y="1270572"/>
              <a:ext cx="643173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89600  VSA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81068" y="1268862"/>
              <a:ext cx="675720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Signal Studio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337870" y="1744897"/>
              <a:ext cx="93453" cy="7872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4951828" y="1724349"/>
              <a:ext cx="74412" cy="8078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491003" y="1277426"/>
              <a:ext cx="965120" cy="460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SystemVue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2"/>
            </p:cNvCxnSpPr>
            <p:nvPr/>
          </p:nvCxnSpPr>
          <p:spPr>
            <a:xfrm flipH="1">
              <a:off x="5345723" y="1738057"/>
              <a:ext cx="627840" cy="78006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51659" y="3101424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PCIe</a:t>
            </a:r>
            <a:endParaRPr lang="en-US" sz="2800" b="1" dirty="0"/>
          </a:p>
        </p:txBody>
      </p:sp>
      <p:sp>
        <p:nvSpPr>
          <p:cNvPr id="44" name="Rectangle 43"/>
          <p:cNvSpPr/>
          <p:nvPr/>
        </p:nvSpPr>
        <p:spPr>
          <a:xfrm>
            <a:off x="4495784" y="5376407"/>
            <a:ext cx="3259483" cy="336883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dirty="0" smtClean="0">
                <a:solidFill>
                  <a:schemeClr val="tx1"/>
                </a:solidFill>
              </a:rPr>
              <a:t>Option 2</a:t>
            </a:r>
            <a:r>
              <a:rPr lang="de-DE" sz="1200" dirty="0" smtClean="0">
                <a:solidFill>
                  <a:schemeClr val="tx1"/>
                </a:solidFill>
              </a:rPr>
              <a:t>: Link1: 2 x Rx &amp; 1 x Tx @ Gear1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" name="Group 47"/>
          <p:cNvGrpSpPr/>
          <p:nvPr/>
        </p:nvGrpSpPr>
        <p:grpSpPr>
          <a:xfrm>
            <a:off x="1219200" y="2075378"/>
            <a:ext cx="7894543" cy="4128446"/>
            <a:chOff x="1219200" y="2075378"/>
            <a:chExt cx="7894543" cy="4128446"/>
          </a:xfrm>
        </p:grpSpPr>
        <p:sp>
          <p:nvSpPr>
            <p:cNvPr id="64" name="Rectangle 63"/>
            <p:cNvSpPr/>
            <p:nvPr/>
          </p:nvSpPr>
          <p:spPr>
            <a:xfrm>
              <a:off x="1233634" y="3907875"/>
              <a:ext cx="6523355" cy="1121325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18343" y="5899024"/>
              <a:ext cx="1295400" cy="304800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900" dirty="0" smtClean="0">
                  <a:solidFill>
                    <a:schemeClr val="tx1"/>
                  </a:solidFill>
                </a:rPr>
                <a:t>DigRF Host Adapter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232034" y="4692317"/>
              <a:ext cx="6523363" cy="3368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DigRF protocol engine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42196" y="2537715"/>
              <a:ext cx="4427084" cy="303959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API (.dll)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40486" y="2075378"/>
              <a:ext cx="1071199" cy="460631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GUI for HW configuration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324" y="5378117"/>
              <a:ext cx="3269757" cy="71788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Link0: 2 x Rx &amp; 1 x Tx @ Gear1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32333" y="4360559"/>
              <a:ext cx="3560384" cy="3368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IQ Insertion / Extraction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19200" y="5029200"/>
              <a:ext cx="6523363" cy="336883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6302938" y="2071956"/>
            <a:ext cx="2810805" cy="3522268"/>
            <a:chOff x="6302938" y="2071956"/>
            <a:chExt cx="2810805" cy="3522268"/>
          </a:xfrm>
        </p:grpSpPr>
        <p:sp>
          <p:nvSpPr>
            <p:cNvPr id="26" name="Rectangle 25"/>
            <p:cNvSpPr/>
            <p:nvPr/>
          </p:nvSpPr>
          <p:spPr>
            <a:xfrm>
              <a:off x="7818343" y="5289424"/>
              <a:ext cx="1295400" cy="304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800" dirty="0" smtClean="0">
                  <a:solidFill>
                    <a:schemeClr val="tx1"/>
                  </a:solidFill>
                </a:rPr>
                <a:t>DigRF Analyzer option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50"/>
            <p:cNvGrpSpPr/>
            <p:nvPr/>
          </p:nvGrpSpPr>
          <p:grpSpPr>
            <a:xfrm>
              <a:off x="6302938" y="2071956"/>
              <a:ext cx="2253896" cy="2344419"/>
              <a:chOff x="6302938" y="2071956"/>
              <a:chExt cx="2253896" cy="234441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302938" y="3282198"/>
                <a:ext cx="735531" cy="11341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DigRF Trace Memory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38469" y="3282198"/>
                <a:ext cx="304800" cy="11341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Error Dector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344869" y="3280598"/>
                <a:ext cx="304800" cy="11341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Trigger Engine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101146" y="2534295"/>
                <a:ext cx="1455688" cy="3082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API (.dll)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39000" y="2071956"/>
                <a:ext cx="1387011" cy="4606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Protocol Analyzer GUI, e.g. Matrix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52"/>
          <p:cNvGrpSpPr/>
          <p:nvPr/>
        </p:nvGrpSpPr>
        <p:grpSpPr>
          <a:xfrm>
            <a:off x="5046308" y="2073666"/>
            <a:ext cx="4067435" cy="3825358"/>
            <a:chOff x="5046308" y="2073666"/>
            <a:chExt cx="4067435" cy="3825358"/>
          </a:xfrm>
        </p:grpSpPr>
        <p:sp>
          <p:nvSpPr>
            <p:cNvPr id="27" name="Rectangle 26"/>
            <p:cNvSpPr/>
            <p:nvPr/>
          </p:nvSpPr>
          <p:spPr>
            <a:xfrm>
              <a:off x="7808360" y="5594224"/>
              <a:ext cx="1305383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800" dirty="0" smtClean="0">
                  <a:solidFill>
                    <a:schemeClr val="tx1"/>
                  </a:solidFill>
                </a:rPr>
                <a:t>DigRF Exerciser option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49"/>
            <p:cNvGrpSpPr/>
            <p:nvPr/>
          </p:nvGrpSpPr>
          <p:grpSpPr>
            <a:xfrm>
              <a:off x="5046308" y="2073666"/>
              <a:ext cx="2041321" cy="2344313"/>
              <a:chOff x="5046308" y="2073666"/>
              <a:chExt cx="2041321" cy="2344313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046308" y="3283001"/>
                <a:ext cx="1075021" cy="113497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DigRF v.4</a:t>
                </a:r>
                <a:br>
                  <a:rPr lang="de-DE" sz="1200" dirty="0" smtClean="0">
                    <a:solidFill>
                      <a:schemeClr val="tx1"/>
                    </a:solidFill>
                  </a:rPr>
                </a:br>
                <a:r>
                  <a:rPr lang="de-DE" sz="1200" dirty="0" smtClean="0">
                    <a:solidFill>
                      <a:schemeClr val="tx1"/>
                    </a:solidFill>
                  </a:rPr>
                  <a:t>Protocol Variations / Error Injector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685044" y="2536005"/>
                <a:ext cx="1402585" cy="30822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API (.dll)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860609" y="2073666"/>
                <a:ext cx="1071199" cy="46063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GUI for error definition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>
          <a:xfrm rot="19973996">
            <a:off x="4432321" y="2348313"/>
            <a:ext cx="46367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50800"/>
                <a:solidFill>
                  <a:srgbClr val="FF0000"/>
                </a:solidFill>
                <a:effectLst/>
              </a:rPr>
              <a:t>Not part of Phase 1 Project</a:t>
            </a:r>
            <a:endParaRPr lang="en-US" sz="4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19200" y="5029200"/>
            <a:ext cx="6523363" cy="336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dirty="0" smtClean="0">
                <a:solidFill>
                  <a:schemeClr val="tx1"/>
                </a:solidFill>
              </a:rPr>
              <a:t>Option 1</a:t>
            </a:r>
            <a:r>
              <a:rPr lang="de-DE" sz="1200" dirty="0" smtClean="0">
                <a:solidFill>
                  <a:schemeClr val="tx1"/>
                </a:solidFill>
              </a:rPr>
              <a:t>: Gear2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95800" y="5715000"/>
            <a:ext cx="3259483" cy="336883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dirty="0" smtClean="0">
                <a:solidFill>
                  <a:schemeClr val="tx1"/>
                </a:solidFill>
              </a:rPr>
              <a:t>Option 3</a:t>
            </a:r>
            <a:r>
              <a:rPr lang="de-DE" sz="1200" dirty="0" smtClean="0">
                <a:solidFill>
                  <a:schemeClr val="tx1"/>
                </a:solidFill>
              </a:rPr>
              <a:t>: Link0: 2 x Rx &amp; 1 x Tx @ Gear1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B96C65-4DFE-46DD-80BE-F5C7FAD83218}" type="datetime1">
              <a:rPr lang="en-US" smtClean="0"/>
              <a:t>4/3/13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49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Solution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783E0-6FF1-4C62-8FAB-A44D0281D4E0}" type="datetime1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FCF13-3F63-44C6-9D1E-583F0C7BC7F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377684"/>
              </p:ext>
            </p:extLst>
          </p:nvPr>
        </p:nvGraphicFramePr>
        <p:xfrm>
          <a:off x="762001" y="1447793"/>
          <a:ext cx="7772399" cy="4055369"/>
        </p:xfrm>
        <a:graphic>
          <a:graphicData uri="http://schemas.openxmlformats.org/drawingml/2006/table">
            <a:tbl>
              <a:tblPr firstRow="1" firstCol="1" bandRow="1"/>
              <a:tblGrid>
                <a:gridCol w="3255545"/>
                <a:gridCol w="2812381"/>
                <a:gridCol w="1704473"/>
              </a:tblGrid>
              <a:tr h="419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600" dirty="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Remarks </a:t>
                      </a:r>
                      <a:endParaRPr lang="en-US" sz="160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M9018A 18 slot PXIe Chassis </a:t>
                      </a:r>
                      <a:endParaRPr lang="en-US" sz="160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M9021A PCIe Cable Interface </a:t>
                      </a:r>
                      <a:endParaRPr lang="en-US" sz="160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PCIe</a:t>
                      </a:r>
                      <a:r>
                        <a:rPr lang="en-US" sz="1600" dirty="0" smtClean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 x8, Gen2</a:t>
                      </a:r>
                      <a:endParaRPr lang="en-US" sz="1600" dirty="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M9252A Phoenix Card:</a:t>
                      </a:r>
                      <a:endParaRPr lang="en-US" sz="1600" dirty="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DigRF</a:t>
                      </a:r>
                      <a:r>
                        <a:rPr lang="en-US" sz="1600" dirty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 Host Adapter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M9252A to DUT connection Cable </a:t>
                      </a:r>
                      <a:endParaRPr lang="en-US" sz="1600" dirty="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M9048A PCIe Desktop Adapter </a:t>
                      </a:r>
                      <a:endParaRPr lang="en-US" sz="160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PCIe</a:t>
                      </a:r>
                      <a:r>
                        <a:rPr lang="en-US" sz="1600" dirty="0" smtClean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 x8, Gen2</a:t>
                      </a:r>
                      <a:endParaRPr lang="en-US" sz="1600" dirty="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Desktop Connection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9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Connecting Cable:</a:t>
                      </a:r>
                      <a:endParaRPr lang="en-US" sz="160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Y1202A </a:t>
                      </a:r>
                      <a:r>
                        <a:rPr lang="en-US" sz="1600" dirty="0" err="1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PCIe</a:t>
                      </a:r>
                      <a:r>
                        <a:rPr lang="en-US" sz="1600" dirty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 Cable: X8, 2,0m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M9045B </a:t>
                      </a:r>
                      <a:r>
                        <a:rPr lang="en-US" sz="1600" b="1" dirty="0" err="1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PCIe</a:t>
                      </a:r>
                      <a:r>
                        <a:rPr lang="en-US" sz="1600" b="1" dirty="0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ExpressCard</a:t>
                      </a:r>
                      <a:r>
                        <a:rPr lang="en-US" sz="1600" b="1" dirty="0">
                          <a:effectLst/>
                          <a:latin typeface="Agilent TT Cond" pitchFamily="34" charset="0"/>
                          <a:ea typeface="Times New Roman"/>
                          <a:cs typeface="Times New Roman"/>
                        </a:rPr>
                        <a:t> Adapter</a:t>
                      </a:r>
                      <a:endParaRPr lang="en-US" sz="1600" dirty="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PCIe</a:t>
                      </a:r>
                      <a:r>
                        <a:rPr lang="en-US" sz="1600" dirty="0" smtClean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 x1, Gen1</a:t>
                      </a:r>
                      <a:endParaRPr lang="en-US" sz="1600" dirty="0">
                        <a:effectLst/>
                        <a:latin typeface="Agilent TT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gilent TT Cond" pitchFamily="34" charset="0"/>
                          <a:ea typeface="Calibri"/>
                          <a:cs typeface="Times New Roman"/>
                        </a:rPr>
                        <a:t>Laptop Connection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4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265732"/>
              </p:ext>
            </p:extLst>
          </p:nvPr>
        </p:nvGraphicFramePr>
        <p:xfrm>
          <a:off x="304800" y="1395413"/>
          <a:ext cx="8610599" cy="3469004"/>
        </p:xfrm>
        <a:graphic>
          <a:graphicData uri="http://schemas.openxmlformats.org/drawingml/2006/table">
            <a:tbl>
              <a:tblPr/>
              <a:tblGrid>
                <a:gridCol w="1454668"/>
                <a:gridCol w="1745732"/>
                <a:gridCol w="541019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USD List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Item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20,540.00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M9252A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DigRF host adapter for 1.5 Gbps link - includes 12 month SUS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-001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G2 speed enhancement license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Upgrade to 2 links (2Rx/1Tx each)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Link upgrade to 4Rx/2Tx license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1,000.00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0007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Twelve month M9252A core software update subscription renewal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1,500.00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Twenty-four month core software update subscription service renewal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   1,027.00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M9255A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DigRF device cable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A27DF8-E002-47D2-8C67-051DD3A8C70E}" type="datetime1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Agilent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3FCF13-3F63-44C6-9D1E-583F0C7BC7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210531"/>
            <a:ext cx="6301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</a:p>
          <a:p>
            <a:r>
              <a:rPr lang="en-US" dirty="0" smtClean="0"/>
              <a:t>- Option 001 can be combined with either 002 or 003.</a:t>
            </a:r>
          </a:p>
          <a:p>
            <a:r>
              <a:rPr lang="en-US" dirty="0" smtClean="0"/>
              <a:t>- Option 002 and 003 can be activated only at one at a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4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GILENT PPT 2007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AGILENT PPT</Template>
  <TotalTime>6230</TotalTime>
  <Words>662</Words>
  <Application>Microsoft Macintosh PowerPoint</Application>
  <PresentationFormat>On-screen Show (4:3)</PresentationFormat>
  <Paragraphs>198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AGILENT PPT 2007</vt:lpstr>
      <vt:lpstr>LTE-A – DigRF  Testing needs and Solutions</vt:lpstr>
      <vt:lpstr>Phoenix Overview</vt:lpstr>
      <vt:lpstr>PowerPoint Presentation</vt:lpstr>
      <vt:lpstr>Phoenix Product Structure </vt:lpstr>
      <vt:lpstr>DigRF testing  Agilent Solution comparison</vt:lpstr>
      <vt:lpstr>PowerPoint Presentation</vt:lpstr>
      <vt:lpstr>PowerPoint Presentation</vt:lpstr>
      <vt:lpstr>Solution Components</vt:lpstr>
      <vt:lpstr>Pricing</vt:lpstr>
      <vt:lpstr>M9252A Chassis configurations</vt:lpstr>
      <vt:lpstr>Are there any questions?</vt:lpstr>
    </vt:vector>
  </TitlesOfParts>
  <Company>Agilent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Digital wireless initiative</dc:subject>
  <dc:creator>Christiane Roche</dc:creator>
  <cp:lastModifiedBy>Michael Leung</cp:lastModifiedBy>
  <cp:revision>338</cp:revision>
  <cp:lastPrinted>2011-07-06T11:32:36Z</cp:lastPrinted>
  <dcterms:created xsi:type="dcterms:W3CDTF">2011-07-06T09:01:01Z</dcterms:created>
  <dcterms:modified xsi:type="dcterms:W3CDTF">2013-03-04T04:28:21Z</dcterms:modified>
</cp:coreProperties>
</file>