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4"/>
    <p:sldMasterId id="2147483846" r:id="rId5"/>
    <p:sldMasterId id="2147483859" r:id="rId6"/>
    <p:sldMasterId id="2147483872" r:id="rId7"/>
  </p:sldMasterIdLst>
  <p:notesMasterIdLst>
    <p:notesMasterId r:id="rId15"/>
  </p:notesMasterIdLst>
  <p:sldIdLst>
    <p:sldId id="850" r:id="rId8"/>
    <p:sldId id="851" r:id="rId9"/>
    <p:sldId id="848" r:id="rId10"/>
    <p:sldId id="846" r:id="rId11"/>
    <p:sldId id="847" r:id="rId12"/>
    <p:sldId id="798" r:id="rId13"/>
    <p:sldId id="845" r:id="rId14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ki Haines" initials="nh" lastIdx="8" clrIdx="0"/>
  <p:cmAuthor id="1" name="sherid" initials="sd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339966"/>
    <a:srgbClr val="C9E4FF"/>
    <a:srgbClr val="00246C"/>
    <a:srgbClr val="008000"/>
    <a:srgbClr val="006666"/>
    <a:srgbClr val="008080"/>
    <a:srgbClr val="CC9900"/>
    <a:srgbClr val="C9F1FF"/>
    <a:srgbClr val="003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95" autoAdjust="0"/>
    <p:restoredTop sz="95607" autoAdjust="0"/>
  </p:normalViewPr>
  <p:slideViewPr>
    <p:cSldViewPr snapToGrid="0">
      <p:cViewPr>
        <p:scale>
          <a:sx n="100" d="100"/>
          <a:sy n="100" d="100"/>
        </p:scale>
        <p:origin x="-64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2814" y="-108"/>
      </p:cViewPr>
      <p:guideLst>
        <p:guide orient="horz" pos="2880"/>
        <p:guide pos="2160"/>
      </p:guideLst>
    </p:cSldViewPr>
  </p:notesViewPr>
  <p:gridSpacing cx="640080" cy="64008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tags" Target="tags/tag1.xml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28EB0-0B57-4D76-A6D6-E709A25B668E}" type="datetimeFigureOut">
              <a:rPr lang="en-US" smtClean="0"/>
              <a:pPr/>
              <a:t>4/3/13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EE8B2-4E87-4F54-880E-C2BB4629FC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3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Agilent’s </a:t>
            </a:r>
            <a:r>
              <a:rPr lang="en-US" dirty="0" err="1"/>
              <a:t>PXIe</a:t>
            </a:r>
            <a:r>
              <a:rPr lang="en-US" dirty="0"/>
              <a:t> M9381A </a:t>
            </a:r>
          </a:p>
          <a:p>
            <a:r>
              <a:rPr lang="en-US" dirty="0"/>
              <a:t>Vector Signal Generator</a:t>
            </a:r>
          </a:p>
          <a:p>
            <a:endParaRPr lang="en-US" dirty="0" smtClean="0"/>
          </a:p>
          <a:p>
            <a:pPr marL="171441" indent="-171441">
              <a:buFont typeface="Arial" pitchFamily="34" charset="0"/>
              <a:buChar char="•"/>
            </a:pPr>
            <a:r>
              <a:rPr lang="en-US" dirty="0" smtClean="0"/>
              <a:t>10x</a:t>
            </a:r>
            <a:r>
              <a:rPr lang="en-US" baseline="0" dirty="0" smtClean="0"/>
              <a:t> faster switching times with an industry leading 160MHz BW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F0A7F0-43F4-4854-9A1D-8BC9F3EA62A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982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Agilent’s </a:t>
            </a:r>
            <a:r>
              <a:rPr lang="en-US" dirty="0" err="1"/>
              <a:t>PXIe</a:t>
            </a:r>
            <a:r>
              <a:rPr lang="en-US" dirty="0"/>
              <a:t> M9381A </a:t>
            </a:r>
          </a:p>
          <a:p>
            <a:r>
              <a:rPr lang="en-US" dirty="0"/>
              <a:t>Vector Signal Generator</a:t>
            </a:r>
          </a:p>
          <a:p>
            <a:endParaRPr lang="en-US" dirty="0" smtClean="0"/>
          </a:p>
          <a:p>
            <a:pPr marL="171441" indent="-171441">
              <a:buFont typeface="Arial" pitchFamily="34" charset="0"/>
              <a:buChar char="•"/>
            </a:pPr>
            <a:r>
              <a:rPr lang="en-US" dirty="0" smtClean="0"/>
              <a:t>10x</a:t>
            </a:r>
            <a:r>
              <a:rPr lang="en-US" baseline="0" dirty="0" smtClean="0"/>
              <a:t> faster switching times with an industry leading 160MHz BW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F0A7F0-43F4-4854-9A1D-8BC9F3EA62A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982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mtClean="0">
                <a:solidFill>
                  <a:prstClr val="black"/>
                </a:solidFill>
              </a:rPr>
              <a:t>October 2011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Agilent's Modular Instrumentation</a:t>
            </a: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6B5EA-68B7-4CC1-ABBA-DA808E313C1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007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28600" y="1642491"/>
            <a:ext cx="4114800" cy="2157984"/>
          </a:xfrm>
        </p:spPr>
        <p:txBody>
          <a:bodyPr lIns="0" tIns="0" rIns="0" bIns="0"/>
          <a:lstStyle>
            <a:lvl1pPr algn="r">
              <a:spcAft>
                <a:spcPts val="0"/>
              </a:spcAft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800600" y="1651635"/>
            <a:ext cx="4114800" cy="2148840"/>
          </a:xfrm>
        </p:spPr>
        <p:txBody>
          <a:bodyPr lIns="0" tIns="18288" rIns="0" bIns="0">
            <a:noAutofit/>
          </a:bodyPr>
          <a:lstStyle>
            <a:lvl1pPr marL="0" indent="0" algn="l">
              <a:lnSpc>
                <a:spcPct val="115000"/>
              </a:lnSpc>
              <a:spcAft>
                <a:spcPts val="0"/>
              </a:spcAft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78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92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491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614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2" descr="footer_two-tone_revised_5-16_cir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43893"/>
            <a:ext cx="9153144" cy="62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2250"/>
            <a:ext cx="6762750" cy="9966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4666"/>
            <a:ext cx="86868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2F7F5D4C-CB31-4D5A-AD39-A18EA0A347D9}" type="datetime1">
              <a:rPr lang="en-US" smtClean="0"/>
              <a:pPr/>
              <a:t>4/3/13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HIT MDIN_H10                                  Agilent Confidential  </a:t>
            </a:r>
            <a:endParaRPr lang="en-US" dirty="0"/>
          </a:p>
        </p:txBody>
      </p:sp>
      <p:pic>
        <p:nvPicPr>
          <p:cNvPr id="11" name="Picture 26" descr="spark-385_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7" y="6391534"/>
            <a:ext cx="1865313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9937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3677ADDE-08A3-4CFA-BE0B-4120805CE5E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 descr="Anticipate-_Accelerate-_Achieve-Wordmark-Lockup-White.png"/>
          <p:cNvPicPr>
            <a:picLocks noChangeAspect="1"/>
          </p:cNvPicPr>
          <p:nvPr/>
        </p:nvPicPr>
        <p:blipFill>
          <a:blip r:embed="rId4" cstate="print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88" y="6400800"/>
            <a:ext cx="1688912" cy="8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44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950178AB-19BA-4893-A57D-9A58EE6F892C}" type="datetime1">
              <a:rPr lang="en-US" smtClean="0"/>
              <a:pPr/>
              <a:t>4/3/13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HIT MDIN_H10                                  Agilent Confidential 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3677ADDE-08A3-4CFA-BE0B-4120805CE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743700" cy="9966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71016"/>
            <a:ext cx="4270248" cy="45628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1016"/>
            <a:ext cx="4270248" cy="45628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10BDA232-837C-470B-80E6-EB025A3C24DE}" type="datetime1">
              <a:rPr lang="en-US" smtClean="0"/>
              <a:pPr/>
              <a:t>4/3/13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HIT MDIN_H10                                  Agilent Confidential 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3677ADDE-08A3-4CFA-BE0B-4120805CE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753225" cy="99669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71016"/>
            <a:ext cx="427024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923288"/>
            <a:ext cx="427024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4" y="1271016"/>
            <a:ext cx="427024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4" y="1923288"/>
            <a:ext cx="427024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85A94017-B740-454E-AE47-32BA495D24ED}" type="datetime1">
              <a:rPr lang="en-US" smtClean="0"/>
              <a:pPr/>
              <a:t>4/3/13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HIT MDIN_H10                                  Agilent Confidential  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3677ADDE-08A3-4CFA-BE0B-4120805CE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753225" cy="9966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FE3A435-B660-4355-ABB8-2FEFC591FABA}" type="datetime1">
              <a:rPr lang="en-US" smtClean="0"/>
              <a:pPr/>
              <a:t>4/3/13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3677ADDE-08A3-4CFA-BE0B-4120805CE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4C2B92C4-6355-4C26-B168-D3E2CED9FC2A}" type="datetime1">
              <a:rPr lang="en-US" smtClean="0"/>
              <a:pPr/>
              <a:t>4/3/13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3677ADDE-08A3-4CFA-BE0B-4120805CE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3C142A8E-6E70-44A0-99FE-B4493D4DACF7}" type="datetime1">
              <a:rPr lang="en-US" smtClean="0"/>
              <a:pPr/>
              <a:t>4/3/13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HIT MDIN_H10                                  Agilent Confidential 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3677ADDE-08A3-4CFA-BE0B-4120805CE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2250"/>
            <a:ext cx="6753225" cy="9966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4666"/>
            <a:ext cx="86868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26" descr="spark-385_1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1977" y="6391534"/>
            <a:ext cx="1865313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228600" y="6669937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818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9157B4E5-52AD-4EE7-813B-5EC59EAD11FB}" type="datetime1">
              <a:rPr lang="en-US" smtClean="0"/>
              <a:pPr/>
              <a:t>4/3/13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HIT MDIN_H10                                  Agilent Confidential  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3677ADDE-08A3-4CFA-BE0B-4120805CE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734175" cy="9966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ACA0943C-AFCF-4CA4-9FA4-0AB371347960}" type="datetime1">
              <a:rPr lang="en-US" smtClean="0"/>
              <a:pPr/>
              <a:t>4/3/13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HIT MDIN_H10                                  Agilent Confidential 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3677ADDE-08A3-4CFA-BE0B-4120805CE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586642AF-F549-4756-A98E-89F9CC6D1662}" type="datetime1">
              <a:rPr lang="en-US" smtClean="0"/>
              <a:pPr/>
              <a:t>4/3/13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HIT MDIN_H10                                  Agilent Confidential 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3677ADDE-08A3-4CFA-BE0B-4120805CE5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743700" cy="9966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7ADDE-08A3-4CFA-BE0B-4120805CE5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2F7F5D4C-CB31-4D5A-AD39-A18EA0A347D9}" type="datetime1">
              <a:rPr lang="en-US" smtClean="0"/>
              <a:pPr/>
              <a:t>4/3/13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HIT MDIN_H10                                  Agilent Confidential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724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2250"/>
            <a:ext cx="6753225" cy="9966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4666"/>
            <a:ext cx="86868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26" descr="spark-385_1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1977" y="6391534"/>
            <a:ext cx="1865313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179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689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71016"/>
            <a:ext cx="4270248" cy="45628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1016"/>
            <a:ext cx="4270248" cy="45628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904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71016"/>
            <a:ext cx="427024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923288"/>
            <a:ext cx="427024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4" y="1271016"/>
            <a:ext cx="427024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4" y="1923288"/>
            <a:ext cx="427024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621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95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149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973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832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5815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895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2869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63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2250"/>
            <a:ext cx="6753225" cy="99669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4666"/>
            <a:ext cx="86868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26" descr="spark-385_15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1977" y="6391534"/>
            <a:ext cx="1865313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228600" y="6669937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818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973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71016"/>
            <a:ext cx="4270248" cy="45628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1016"/>
            <a:ext cx="4270248" cy="45628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594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71016"/>
            <a:ext cx="427024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923288"/>
            <a:ext cx="427024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4" y="1271016"/>
            <a:ext cx="427024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4" y="1923288"/>
            <a:ext cx="427024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58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462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71016"/>
            <a:ext cx="4270248" cy="45628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1016"/>
            <a:ext cx="4270248" cy="45628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594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371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20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8708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092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4910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614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71016"/>
            <a:ext cx="427024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923288"/>
            <a:ext cx="427024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4" y="1271016"/>
            <a:ext cx="427024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4" y="1923288"/>
            <a:ext cx="427024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58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462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371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420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4646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87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5.png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3" Type="http://schemas.openxmlformats.org/officeDocument/2006/relationships/image" Target="../media/image5.png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7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743700" cy="9966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71016"/>
            <a:ext cx="8686800" cy="45628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22" descr="footer_two-tone_revised_5-16_cir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243893"/>
            <a:ext cx="9153144" cy="62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6" descr="spark-385_15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71977" y="6391534"/>
            <a:ext cx="1865313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70616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51471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9937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nticipate-_Accelerate-_Achieve-Wordmark-Lockup-White.png"/>
          <p:cNvPicPr>
            <a:picLocks noChangeAspect="1"/>
          </p:cNvPicPr>
          <p:nvPr/>
        </p:nvPicPr>
        <p:blipFill>
          <a:blip r:embed="rId16" cstate="print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88" y="6400800"/>
            <a:ext cx="1688912" cy="88199"/>
          </a:xfrm>
          <a:prstGeom prst="rect">
            <a:avLst/>
          </a:prstGeom>
        </p:spPr>
      </p:pic>
      <p:pic>
        <p:nvPicPr>
          <p:cNvPr id="10" name="Picture 2" descr="C:\Documents and Settings\ebeguin\Desktop\SMS 2.0 meassaging\Bandeaux 2\Bandeau_PPT_P2_V1_2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11975" y="0"/>
            <a:ext cx="2232025" cy="846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16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spcAft>
          <a:spcPts val="300"/>
        </a:spcAft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400"/>
        </a:spcAft>
        <a:buFont typeface="Arial" pitchFamily="34" charset="0"/>
        <a:buNone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spcBef>
          <a:spcPts val="0"/>
        </a:spcBef>
        <a:spcAft>
          <a:spcPts val="7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spcBef>
          <a:spcPts val="0"/>
        </a:spcBef>
        <a:spcAft>
          <a:spcPts val="70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 cstate="print"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02" r="8333"/>
          <a:stretch/>
        </p:blipFill>
        <p:spPr>
          <a:xfrm>
            <a:off x="762000" y="0"/>
            <a:ext cx="8382000" cy="217322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743700" cy="9966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71016"/>
            <a:ext cx="8686800" cy="45628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22" descr="footer_two-tone_revised_5-16_cir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243893"/>
            <a:ext cx="9153144" cy="62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6" descr="spark-385_15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71977" y="6391534"/>
            <a:ext cx="1865313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9937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E2BD831-BB57-419C-9F13-19E0BA0D4DC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5" name="Picture 4" descr="Anticipate-_Accelerate-_Achieve-Wordmark-Lockup-White.png"/>
          <p:cNvPicPr>
            <a:picLocks noChangeAspect="1"/>
          </p:cNvPicPr>
          <p:nvPr/>
        </p:nvPicPr>
        <p:blipFill>
          <a:blip r:embed="rId16" cstate="print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88" y="6400800"/>
            <a:ext cx="1688912" cy="88199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62518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8B9E1A4-4F46-4DEB-B239-288780AB7C32}" type="datetime1">
              <a:rPr lang="en-US" smtClean="0"/>
              <a:pPr>
                <a:defRPr/>
              </a:pPr>
              <a:t>4/3/13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43373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Confidentiality Label</a:t>
            </a:r>
            <a:endParaRPr lang="en-US"/>
          </a:p>
        </p:txBody>
      </p:sp>
      <p:pic>
        <p:nvPicPr>
          <p:cNvPr id="2050" name="Picture 2" descr="C:\Documents and Settings\ebeguin\Desktop\SMS 2.0 meassaging\Bandeaux 2\Bandeau_PPT_P2_V1_2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11975" y="0"/>
            <a:ext cx="2232025" cy="84613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spcAft>
          <a:spcPts val="300"/>
        </a:spcAft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400"/>
        </a:spcAft>
        <a:buFont typeface="Arial" pitchFamily="34" charset="0"/>
        <a:buNone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spcBef>
          <a:spcPts val="0"/>
        </a:spcBef>
        <a:spcAft>
          <a:spcPts val="7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spcBef>
          <a:spcPts val="0"/>
        </a:spcBef>
        <a:spcAft>
          <a:spcPts val="70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 cstate="print"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02" r="8333"/>
          <a:stretch/>
        </p:blipFill>
        <p:spPr>
          <a:xfrm>
            <a:off x="762000" y="4402416"/>
            <a:ext cx="8382000" cy="217322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743700" cy="9966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71016"/>
            <a:ext cx="8686800" cy="45628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22" descr="footer_two-tone_revised_5-16_cir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243893"/>
            <a:ext cx="9153144" cy="62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6" descr="spark-385_15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71977" y="6391534"/>
            <a:ext cx="1865313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70616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51471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9937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nticipate-_Accelerate-_Achieve-Wordmark-Lockup-White.png"/>
          <p:cNvPicPr>
            <a:picLocks noChangeAspect="1"/>
          </p:cNvPicPr>
          <p:nvPr/>
        </p:nvPicPr>
        <p:blipFill>
          <a:blip r:embed="rId16" cstate="print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88" y="6400800"/>
            <a:ext cx="1688912" cy="88199"/>
          </a:xfrm>
          <a:prstGeom prst="rect">
            <a:avLst/>
          </a:prstGeom>
        </p:spPr>
      </p:pic>
      <p:pic>
        <p:nvPicPr>
          <p:cNvPr id="12" name="Picture 2" descr="C:\Documents and Settings\ebeguin\Desktop\SMS 2.0 meassaging\Bandeaux 2\Bandeau_PPT_P2_V1_2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11975" y="0"/>
            <a:ext cx="2232025" cy="846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2373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spcAft>
          <a:spcPts val="300"/>
        </a:spcAft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400"/>
        </a:spcAft>
        <a:buFont typeface="Arial" pitchFamily="34" charset="0"/>
        <a:buNone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spcBef>
          <a:spcPts val="0"/>
        </a:spcBef>
        <a:spcAft>
          <a:spcPts val="7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spcBef>
          <a:spcPts val="0"/>
        </a:spcBef>
        <a:spcAft>
          <a:spcPts val="70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743700" cy="99669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71016"/>
            <a:ext cx="8686800" cy="45628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22" descr="footer_two-tone_revised_5-16_cir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243893"/>
            <a:ext cx="9153144" cy="62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6" descr="spark-385_15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71977" y="6391534"/>
            <a:ext cx="1865313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0" y="6670616"/>
            <a:ext cx="1371600" cy="118872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0" y="6551471"/>
            <a:ext cx="2057400" cy="118872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669937"/>
            <a:ext cx="612648" cy="118872"/>
          </a:xfrm>
          <a:prstGeom prst="rect">
            <a:avLst/>
          </a:prstGeom>
        </p:spPr>
        <p:txBody>
          <a:bodyPr lIns="0" tIns="0" rIns="0" bIns="0"/>
          <a:lstStyle>
            <a:lvl1pPr>
              <a:defRPr sz="800">
                <a:solidFill>
                  <a:srgbClr val="FFFFFF"/>
                </a:solidFill>
              </a:defRPr>
            </a:lvl1pPr>
          </a:lstStyle>
          <a:p>
            <a:fld id="{793EC66B-EF27-4603-8557-B6CFD2D7773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nticipate-_Accelerate-_Achieve-Wordmark-Lockup-White.png"/>
          <p:cNvPicPr>
            <a:picLocks noChangeAspect="1"/>
          </p:cNvPicPr>
          <p:nvPr/>
        </p:nvPicPr>
        <p:blipFill>
          <a:blip r:embed="rId15" cstate="print">
            <a:alphaModFix amt="9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88" y="6400800"/>
            <a:ext cx="1688912" cy="88199"/>
          </a:xfrm>
          <a:prstGeom prst="rect">
            <a:avLst/>
          </a:prstGeom>
        </p:spPr>
      </p:pic>
      <p:pic>
        <p:nvPicPr>
          <p:cNvPr id="10" name="Picture 2" descr="C:\Documents and Settings\ebeguin\Desktop\SMS 2.0 meassaging\Bandeaux 2\Bandeau_PPT_P2_V1_2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11975" y="0"/>
            <a:ext cx="2232025" cy="846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162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spcAft>
          <a:spcPts val="300"/>
        </a:spcAft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400"/>
        </a:spcAft>
        <a:buFont typeface="Arial" pitchFamily="34" charset="0"/>
        <a:buNone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spcBef>
          <a:spcPts val="0"/>
        </a:spcBef>
        <a:spcAft>
          <a:spcPts val="7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spcBef>
          <a:spcPts val="0"/>
        </a:spcBef>
        <a:spcAft>
          <a:spcPts val="70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22860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46" Type="http://schemas.openxmlformats.org/officeDocument/2006/relationships/image" Target="../media/image56.png"/><Relationship Id="rId47" Type="http://schemas.openxmlformats.org/officeDocument/2006/relationships/image" Target="../media/image57.gif"/><Relationship Id="rId48" Type="http://schemas.openxmlformats.org/officeDocument/2006/relationships/image" Target="../media/image58.jpeg"/><Relationship Id="rId20" Type="http://schemas.openxmlformats.org/officeDocument/2006/relationships/image" Target="../media/image34.jpeg"/><Relationship Id="rId21" Type="http://schemas.openxmlformats.org/officeDocument/2006/relationships/image" Target="../media/image35.png"/><Relationship Id="rId22" Type="http://schemas.openxmlformats.org/officeDocument/2006/relationships/image" Target="../media/image36.jpeg"/><Relationship Id="rId23" Type="http://schemas.openxmlformats.org/officeDocument/2006/relationships/image" Target="../media/image37.jpeg"/><Relationship Id="rId24" Type="http://schemas.openxmlformats.org/officeDocument/2006/relationships/image" Target="../media/image38.jpeg"/><Relationship Id="rId25" Type="http://schemas.openxmlformats.org/officeDocument/2006/relationships/image" Target="../media/image39.tiff"/><Relationship Id="rId26" Type="http://schemas.openxmlformats.org/officeDocument/2006/relationships/image" Target="../media/image40.jpeg"/><Relationship Id="rId27" Type="http://schemas.openxmlformats.org/officeDocument/2006/relationships/image" Target="../media/image41.png"/><Relationship Id="rId28" Type="http://schemas.openxmlformats.org/officeDocument/2006/relationships/image" Target="../media/image42.png"/><Relationship Id="rId29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e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30" Type="http://schemas.openxmlformats.org/officeDocument/2006/relationships/image" Target="../media/image44.jpeg"/><Relationship Id="rId31" Type="http://schemas.openxmlformats.org/officeDocument/2006/relationships/image" Target="../media/image45.jpeg"/><Relationship Id="rId32" Type="http://schemas.openxmlformats.org/officeDocument/2006/relationships/image" Target="../media/image46.jpeg"/><Relationship Id="rId9" Type="http://schemas.openxmlformats.org/officeDocument/2006/relationships/image" Target="../media/image23.png"/><Relationship Id="rId6" Type="http://schemas.openxmlformats.org/officeDocument/2006/relationships/image" Target="../media/image20.png"/><Relationship Id="rId7" Type="http://schemas.openxmlformats.org/officeDocument/2006/relationships/image" Target="../media/image21.jpeg"/><Relationship Id="rId8" Type="http://schemas.openxmlformats.org/officeDocument/2006/relationships/image" Target="../media/image22.tiff"/><Relationship Id="rId33" Type="http://schemas.openxmlformats.org/officeDocument/2006/relationships/image" Target="../media/image47.jpeg"/><Relationship Id="rId34" Type="http://schemas.openxmlformats.org/officeDocument/2006/relationships/hyperlink" Target="http://www.home.agilent.com/agilent/product.jspx?nid=-33632.959349.00&amp;cc=US&amp;lc=eng" TargetMode="External"/><Relationship Id="rId35" Type="http://schemas.openxmlformats.org/officeDocument/2006/relationships/image" Target="../media/image48.jpeg"/><Relationship Id="rId36" Type="http://schemas.openxmlformats.org/officeDocument/2006/relationships/hyperlink" Target="http://www.home.agilent.com/agilent/product.jspx?nid=-33632.957149.00&amp;cc=US&amp;lc=eng" TargetMode="External"/><Relationship Id="rId10" Type="http://schemas.openxmlformats.org/officeDocument/2006/relationships/image" Target="../media/image24.jpeg"/><Relationship Id="rId11" Type="http://schemas.openxmlformats.org/officeDocument/2006/relationships/image" Target="../media/image25.png"/><Relationship Id="rId12" Type="http://schemas.openxmlformats.org/officeDocument/2006/relationships/image" Target="../media/image26.jpeg"/><Relationship Id="rId13" Type="http://schemas.openxmlformats.org/officeDocument/2006/relationships/image" Target="../media/image27.jpeg"/><Relationship Id="rId14" Type="http://schemas.openxmlformats.org/officeDocument/2006/relationships/image" Target="../media/image28.emf"/><Relationship Id="rId15" Type="http://schemas.openxmlformats.org/officeDocument/2006/relationships/image" Target="../media/image29.jpeg"/><Relationship Id="rId16" Type="http://schemas.openxmlformats.org/officeDocument/2006/relationships/image" Target="../media/image30.png"/><Relationship Id="rId17" Type="http://schemas.openxmlformats.org/officeDocument/2006/relationships/image" Target="../media/image31.jpeg"/><Relationship Id="rId18" Type="http://schemas.openxmlformats.org/officeDocument/2006/relationships/image" Target="../media/image32.jpeg"/><Relationship Id="rId19" Type="http://schemas.openxmlformats.org/officeDocument/2006/relationships/image" Target="../media/image33.jpeg"/><Relationship Id="rId37" Type="http://schemas.openxmlformats.org/officeDocument/2006/relationships/image" Target="../media/image49.jpeg"/><Relationship Id="rId38" Type="http://schemas.openxmlformats.org/officeDocument/2006/relationships/image" Target="../media/image50.jpeg"/><Relationship Id="rId39" Type="http://schemas.openxmlformats.org/officeDocument/2006/relationships/hyperlink" Target="http://www.home.agilent.com/agilent/product.jspx?nid=-33632.957148.00&amp;cc=US&amp;lc=eng" TargetMode="External"/><Relationship Id="rId40" Type="http://schemas.openxmlformats.org/officeDocument/2006/relationships/image" Target="../media/image51.jpeg"/><Relationship Id="rId41" Type="http://schemas.openxmlformats.org/officeDocument/2006/relationships/hyperlink" Target="http://www.home.agilent.com/agilent/product.jspx?nid=-33632.957111.00&amp;cc=US&amp;lc=eng" TargetMode="External"/><Relationship Id="rId42" Type="http://schemas.openxmlformats.org/officeDocument/2006/relationships/image" Target="../media/image52.jpeg"/><Relationship Id="rId43" Type="http://schemas.openxmlformats.org/officeDocument/2006/relationships/image" Target="../media/image53.jpeg"/><Relationship Id="rId44" Type="http://schemas.openxmlformats.org/officeDocument/2006/relationships/image" Target="../media/image54.png"/><Relationship Id="rId45" Type="http://schemas.openxmlformats.org/officeDocument/2006/relationships/image" Target="../media/image5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MIPI Interfaces in a Mobile Platform</a:t>
            </a:r>
          </a:p>
        </p:txBody>
      </p:sp>
      <p:graphicFrame>
        <p:nvGraphicFramePr>
          <p:cNvPr id="7171" name="Object 12"/>
          <p:cNvGraphicFramePr>
            <a:graphicFrameLocks noGrp="1" noChangeAspect="1"/>
          </p:cNvGraphicFramePr>
          <p:nvPr>
            <p:ph idx="1"/>
          </p:nvPr>
        </p:nvGraphicFramePr>
        <p:xfrm>
          <a:off x="1752600" y="1631950"/>
          <a:ext cx="6694488" cy="456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Visio" r:id="rId3" imgW="6703695" imgH="4569333" progId="">
                  <p:embed/>
                </p:oleObj>
              </mc:Choice>
              <mc:Fallback>
                <p:oleObj name="Visio" r:id="rId3" imgW="6703695" imgH="4569333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631950"/>
                        <a:ext cx="6694488" cy="456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430213" y="1497013"/>
            <a:ext cx="2187575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This picture is only an illustrative example for several ways of integration with the purpose of demonstrating MIPI diversity on interfaces    </a:t>
            </a:r>
          </a:p>
        </p:txBody>
      </p:sp>
      <p:sp>
        <p:nvSpPr>
          <p:cNvPr id="7173" name="Line 86"/>
          <p:cNvSpPr>
            <a:spLocks noChangeShapeType="1"/>
          </p:cNvSpPr>
          <p:nvPr/>
        </p:nvSpPr>
        <p:spPr bwMode="auto">
          <a:xfrm>
            <a:off x="642938" y="3470275"/>
            <a:ext cx="228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Text Box 87"/>
          <p:cNvSpPr txBox="1">
            <a:spLocks noChangeArrowheads="1"/>
          </p:cNvSpPr>
          <p:nvPr/>
        </p:nvSpPr>
        <p:spPr bwMode="auto">
          <a:xfrm>
            <a:off x="976313" y="3354388"/>
            <a:ext cx="9794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3" rIns="91427" bIns="4571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/>
              <a:t>M-PHY based</a:t>
            </a:r>
          </a:p>
        </p:txBody>
      </p:sp>
      <p:sp>
        <p:nvSpPr>
          <p:cNvPr id="7175" name="Line 88"/>
          <p:cNvSpPr>
            <a:spLocks noChangeShapeType="1"/>
          </p:cNvSpPr>
          <p:nvPr/>
        </p:nvSpPr>
        <p:spPr bwMode="auto">
          <a:xfrm>
            <a:off x="642938" y="3663950"/>
            <a:ext cx="228600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Text Box 89"/>
          <p:cNvSpPr txBox="1">
            <a:spLocks noChangeArrowheads="1"/>
          </p:cNvSpPr>
          <p:nvPr/>
        </p:nvSpPr>
        <p:spPr bwMode="auto">
          <a:xfrm>
            <a:off x="976313" y="3536950"/>
            <a:ext cx="6873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3" rIns="91427" bIns="4571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/>
              <a:t>SLIMbus</a:t>
            </a:r>
          </a:p>
        </p:txBody>
      </p:sp>
      <p:sp>
        <p:nvSpPr>
          <p:cNvPr id="7177" name="Line 90"/>
          <p:cNvSpPr>
            <a:spLocks noChangeShapeType="1"/>
          </p:cNvSpPr>
          <p:nvPr/>
        </p:nvSpPr>
        <p:spPr bwMode="auto">
          <a:xfrm>
            <a:off x="642938" y="3846513"/>
            <a:ext cx="2286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Text Box 91"/>
          <p:cNvSpPr txBox="1">
            <a:spLocks noChangeArrowheads="1"/>
          </p:cNvSpPr>
          <p:nvPr/>
        </p:nvSpPr>
        <p:spPr bwMode="auto">
          <a:xfrm>
            <a:off x="976313" y="3721100"/>
            <a:ext cx="8683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3" rIns="91427" bIns="4571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/>
              <a:t>SPMI/RFFE</a:t>
            </a:r>
          </a:p>
        </p:txBody>
      </p:sp>
      <p:sp>
        <p:nvSpPr>
          <p:cNvPr id="7179" name="Text Box 93"/>
          <p:cNvSpPr txBox="1">
            <a:spLocks noChangeArrowheads="1"/>
          </p:cNvSpPr>
          <p:nvPr/>
        </p:nvSpPr>
        <p:spPr bwMode="auto">
          <a:xfrm>
            <a:off x="395288" y="3902075"/>
            <a:ext cx="24796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3" rIns="91427" bIns="4571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/>
              <a:t>UniPort :</a:t>
            </a:r>
            <a:r>
              <a:rPr lang="en-US" sz="1000">
                <a:solidFill>
                  <a:srgbClr val="000000"/>
                </a:solidFill>
              </a:rPr>
              <a:t>    UniPro</a:t>
            </a:r>
            <a:r>
              <a:rPr lang="en-US" sz="1000" baseline="30000">
                <a:solidFill>
                  <a:srgbClr val="000000"/>
                </a:solidFill>
              </a:rPr>
              <a:t>TM</a:t>
            </a:r>
            <a:r>
              <a:rPr lang="en-US" sz="1000">
                <a:solidFill>
                  <a:srgbClr val="000000"/>
                </a:solidFill>
              </a:rPr>
              <a:t> + D-PHY or M-PHY</a:t>
            </a:r>
          </a:p>
        </p:txBody>
      </p:sp>
      <p:sp>
        <p:nvSpPr>
          <p:cNvPr id="7180" name="Text Box 61"/>
          <p:cNvSpPr txBox="1">
            <a:spLocks noChangeArrowheads="1"/>
          </p:cNvSpPr>
          <p:nvPr/>
        </p:nvSpPr>
        <p:spPr bwMode="auto">
          <a:xfrm>
            <a:off x="395288" y="4535488"/>
            <a:ext cx="1527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3" rIns="91427" bIns="4571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/>
              <a:t>(*) Transferred to IEEE</a:t>
            </a:r>
          </a:p>
          <a:p>
            <a:r>
              <a:rPr lang="en-US" sz="1000"/>
              <a:t>(**) Liaison with JEDEC</a:t>
            </a:r>
          </a:p>
        </p:txBody>
      </p:sp>
      <p:sp>
        <p:nvSpPr>
          <p:cNvPr id="55309" name="Line 86"/>
          <p:cNvSpPr>
            <a:spLocks noChangeShapeType="1"/>
          </p:cNvSpPr>
          <p:nvPr/>
        </p:nvSpPr>
        <p:spPr bwMode="auto">
          <a:xfrm>
            <a:off x="641350" y="3311525"/>
            <a:ext cx="228600" cy="0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182" name="Text Box 87"/>
          <p:cNvSpPr txBox="1">
            <a:spLocks noChangeArrowheads="1"/>
          </p:cNvSpPr>
          <p:nvPr/>
        </p:nvSpPr>
        <p:spPr bwMode="auto">
          <a:xfrm>
            <a:off x="976313" y="3189288"/>
            <a:ext cx="965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3" rIns="91427" bIns="4571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/>
              <a:t>D-PHY based</a:t>
            </a:r>
          </a:p>
        </p:txBody>
      </p:sp>
      <p:sp>
        <p:nvSpPr>
          <p:cNvPr id="7183" name="Text Box 61"/>
          <p:cNvSpPr txBox="1">
            <a:spLocks noChangeArrowheads="1"/>
          </p:cNvSpPr>
          <p:nvPr/>
        </p:nvSpPr>
        <p:spPr bwMode="auto">
          <a:xfrm>
            <a:off x="395288" y="4132263"/>
            <a:ext cx="2101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3" rIns="91427" bIns="4571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/>
              <a:t>UniPro based IF technology are:</a:t>
            </a:r>
          </a:p>
          <a:p>
            <a:r>
              <a:rPr lang="de-DE" sz="1000"/>
              <a:t>UFS, CSI-3, DSI-2, GBT, UniPort 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6257216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EC66B-EF27-4603-8557-B6CFD2D7773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038600" y="2819400"/>
            <a:ext cx="2057400" cy="11430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191000" y="2895600"/>
            <a:ext cx="1752600" cy="990600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91440" anchor="b"/>
          <a:lstStyle/>
          <a:p>
            <a:pPr eaLnBrk="0" hangingPunct="0"/>
            <a:endParaRPr lang="ja-JP" altLang="en-US" sz="1800" b="1">
              <a:latin typeface="Agilent TT Cond" pitchFamily="34" charset="0"/>
              <a:ea typeface="MS PGothic" pitchFamily="34" charset="-128"/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776730" y="3200400"/>
            <a:ext cx="264287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4572000" y="3352800"/>
            <a:ext cx="1981200" cy="1428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400000">
            <a:off x="5566569" y="3251994"/>
            <a:ext cx="381000" cy="220662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340350" y="3221038"/>
            <a:ext cx="222250" cy="2841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5010150" y="3257550"/>
            <a:ext cx="233363" cy="2413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flipV="1">
            <a:off x="6440488" y="3017838"/>
            <a:ext cx="250825" cy="217487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V="1">
            <a:off x="6564313" y="3017838"/>
            <a:ext cx="0" cy="3365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3" name="Picture 14" descr="QuadNew"/>
          <p:cNvPicPr>
            <a:picLocks noChangeAspect="1" noChangeArrowheads="1"/>
          </p:cNvPicPr>
          <p:nvPr/>
        </p:nvPicPr>
        <p:blipFill>
          <a:blip r:embed="rId2" cstate="print">
            <a:lum bright="3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572000"/>
            <a:ext cx="24384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810000" y="4267200"/>
            <a:ext cx="208438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ja-JP" sz="1800" b="1" dirty="0">
                <a:latin typeface="Agilent TT Cond" pitchFamily="34" charset="0"/>
                <a:ea typeface="MS PGothic" pitchFamily="34" charset="-128"/>
              </a:rPr>
              <a:t>Vector Signal Analysis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4800600" y="2895600"/>
            <a:ext cx="5413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latin typeface="Arial" charset="0"/>
              </a:rPr>
              <a:t>RF-IC</a:t>
            </a:r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flipV="1">
            <a:off x="1776730" y="3505199"/>
            <a:ext cx="2642870" cy="17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4751388" y="3243263"/>
            <a:ext cx="201612" cy="279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4377066" y="762000"/>
            <a:ext cx="1245534" cy="26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ja-JP" sz="1800" b="1" dirty="0" smtClean="0">
                <a:latin typeface="Agilent TT Cond" pitchFamily="34" charset="0"/>
                <a:ea typeface="MS PGothic" pitchFamily="34" charset="-128"/>
              </a:rPr>
              <a:t>Signal Studio</a:t>
            </a:r>
            <a:endParaRPr lang="en-US" altLang="ja-JP" sz="1800" b="1" dirty="0">
              <a:latin typeface="Agilent TT Cond" pitchFamily="34" charset="0"/>
              <a:ea typeface="MS PGothic" pitchFamily="34" charset="-128"/>
            </a:endParaRP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1066800" y="5257800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5029200" y="3568700"/>
            <a:ext cx="233363" cy="2413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8" name="Line 29"/>
          <p:cNvSpPr>
            <a:spLocks noChangeShapeType="1"/>
          </p:cNvSpPr>
          <p:nvPr/>
        </p:nvSpPr>
        <p:spPr bwMode="auto">
          <a:xfrm>
            <a:off x="5133975" y="3505200"/>
            <a:ext cx="0" cy="762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4419600" y="3167063"/>
            <a:ext cx="228600" cy="3841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>
            <a:off x="3429000" y="2895600"/>
            <a:ext cx="225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dirty="0" err="1">
                <a:latin typeface="Arial" charset="0"/>
              </a:rPr>
              <a:t>Tx</a:t>
            </a:r>
            <a:endParaRPr lang="en-US" sz="1600" dirty="0">
              <a:latin typeface="Arial" charset="0"/>
            </a:endParaRP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3429000" y="3248025"/>
            <a:ext cx="247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latin typeface="Arial" charset="0"/>
              </a:rPr>
              <a:t>Rx</a:t>
            </a: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 flipH="1">
            <a:off x="6096000" y="5257800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 flipV="1">
            <a:off x="1066800" y="3886200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398147" y="3886200"/>
            <a:ext cx="1378583" cy="52629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ja-JP" sz="1800" b="1" dirty="0" smtClean="0">
                <a:latin typeface="Agilent TT Cond" pitchFamily="34" charset="0"/>
                <a:ea typeface="MS PGothic" pitchFamily="34" charset="-128"/>
              </a:rPr>
              <a:t>M9252A DigRF</a:t>
            </a:r>
            <a:br>
              <a:rPr lang="en-US" altLang="ja-JP" sz="1800" b="1" dirty="0" smtClean="0">
                <a:latin typeface="Agilent TT Cond" pitchFamily="34" charset="0"/>
                <a:ea typeface="MS PGothic" pitchFamily="34" charset="-128"/>
              </a:rPr>
            </a:br>
            <a:r>
              <a:rPr lang="en-US" altLang="ja-JP" b="1" dirty="0" smtClean="0">
                <a:latin typeface="Agilent TT Cond" pitchFamily="34" charset="0"/>
                <a:ea typeface="MS PGothic" pitchFamily="34" charset="-128"/>
              </a:rPr>
              <a:t>Host adapter</a:t>
            </a:r>
            <a:endParaRPr lang="en-US" altLang="ja-JP" sz="1800" b="1" dirty="0">
              <a:latin typeface="Agilent TT Cond" pitchFamily="34" charset="0"/>
              <a:ea typeface="MS PGothic" pitchFamily="34" charset="-128"/>
            </a:endParaRPr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 rot="5400000">
            <a:off x="495300" y="21717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 flipH="1">
            <a:off x="1066800" y="16002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 rot="5400000">
            <a:off x="7277100" y="18669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" name="Line 42"/>
          <p:cNvSpPr>
            <a:spLocks noChangeShapeType="1"/>
          </p:cNvSpPr>
          <p:nvPr/>
        </p:nvSpPr>
        <p:spPr bwMode="auto">
          <a:xfrm flipH="1">
            <a:off x="5791200" y="16002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" name="Text Box 43"/>
          <p:cNvSpPr txBox="1">
            <a:spLocks noChangeArrowheads="1"/>
          </p:cNvSpPr>
          <p:nvPr/>
        </p:nvSpPr>
        <p:spPr bwMode="auto">
          <a:xfrm>
            <a:off x="6983897" y="1752600"/>
            <a:ext cx="1213474" cy="2631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ja-JP" b="1" dirty="0" smtClean="0">
                <a:latin typeface="Agilent TT Cond" pitchFamily="34" charset="0"/>
                <a:ea typeface="MS PGothic" pitchFamily="34" charset="-128"/>
              </a:rPr>
              <a:t>M9381A VSG</a:t>
            </a:r>
            <a:endParaRPr lang="en-US" altLang="ja-JP" sz="1800" b="1" dirty="0">
              <a:latin typeface="Agilent TT Cond" pitchFamily="34" charset="0"/>
              <a:ea typeface="MS PGothic" pitchFamily="34" charset="-128"/>
            </a:endParaRPr>
          </a:p>
        </p:txBody>
      </p:sp>
      <p:sp>
        <p:nvSpPr>
          <p:cNvPr id="43" name="Line 44"/>
          <p:cNvSpPr>
            <a:spLocks noChangeShapeType="1"/>
          </p:cNvSpPr>
          <p:nvPr/>
        </p:nvSpPr>
        <p:spPr bwMode="auto">
          <a:xfrm flipV="1">
            <a:off x="7696200" y="43434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sp>
        <p:nvSpPr>
          <p:cNvPr id="44" name="Text Box 45"/>
          <p:cNvSpPr txBox="1">
            <a:spLocks noChangeArrowheads="1"/>
          </p:cNvSpPr>
          <p:nvPr/>
        </p:nvSpPr>
        <p:spPr bwMode="auto">
          <a:xfrm>
            <a:off x="7136198" y="4419600"/>
            <a:ext cx="1397819" cy="2654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altLang="ja-JP" sz="1800" b="1" dirty="0" smtClean="0">
                <a:latin typeface="Agilent TT Cond" pitchFamily="34" charset="0"/>
                <a:ea typeface="MS PGothic" pitchFamily="34" charset="-128"/>
              </a:rPr>
              <a:t>M9392A </a:t>
            </a:r>
            <a:r>
              <a:rPr lang="en-US" altLang="ja-JP" sz="1800" b="1" dirty="0" smtClean="0">
                <a:latin typeface="Agilent TT Cond" pitchFamily="34" charset="0"/>
                <a:ea typeface="MS PGothic" pitchFamily="34" charset="-128"/>
              </a:rPr>
              <a:t>VSA</a:t>
            </a:r>
            <a:endParaRPr lang="en-US" altLang="ja-JP" sz="1800" b="1" dirty="0">
              <a:latin typeface="Agilent TT Cond" pitchFamily="34" charset="0"/>
              <a:ea typeface="MS PGothic" pitchFamily="34" charset="-128"/>
            </a:endParaRPr>
          </a:p>
        </p:txBody>
      </p:sp>
      <p:sp>
        <p:nvSpPr>
          <p:cNvPr id="45" name="Oval 46"/>
          <p:cNvSpPr>
            <a:spLocks noChangeArrowheads="1"/>
          </p:cNvSpPr>
          <p:nvPr/>
        </p:nvSpPr>
        <p:spPr bwMode="auto">
          <a:xfrm>
            <a:off x="3733800" y="31242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6" name="Oval 47"/>
          <p:cNvSpPr>
            <a:spLocks noChangeArrowheads="1"/>
          </p:cNvSpPr>
          <p:nvPr/>
        </p:nvSpPr>
        <p:spPr bwMode="auto">
          <a:xfrm>
            <a:off x="3733800" y="34290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47" name="Line 49"/>
          <p:cNvSpPr>
            <a:spLocks noChangeShapeType="1"/>
          </p:cNvSpPr>
          <p:nvPr/>
        </p:nvSpPr>
        <p:spPr bwMode="auto">
          <a:xfrm flipH="1">
            <a:off x="6248400" y="25908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8" name="Line 50"/>
          <p:cNvSpPr>
            <a:spLocks noChangeShapeType="1"/>
          </p:cNvSpPr>
          <p:nvPr/>
        </p:nvSpPr>
        <p:spPr bwMode="auto">
          <a:xfrm>
            <a:off x="6248400" y="2590800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9" name="Line 51"/>
          <p:cNvSpPr>
            <a:spLocks noChangeShapeType="1"/>
          </p:cNvSpPr>
          <p:nvPr/>
        </p:nvSpPr>
        <p:spPr bwMode="auto">
          <a:xfrm>
            <a:off x="6400800" y="33528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" name="Line 52"/>
          <p:cNvSpPr>
            <a:spLocks noChangeShapeType="1"/>
          </p:cNvSpPr>
          <p:nvPr/>
        </p:nvSpPr>
        <p:spPr bwMode="auto">
          <a:xfrm>
            <a:off x="6400800" y="39624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1" name="Picture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066800"/>
            <a:ext cx="2362200" cy="161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Text Box 54"/>
          <p:cNvSpPr txBox="1">
            <a:spLocks noChangeArrowheads="1"/>
          </p:cNvSpPr>
          <p:nvPr/>
        </p:nvSpPr>
        <p:spPr bwMode="auto">
          <a:xfrm>
            <a:off x="430212" y="200025"/>
            <a:ext cx="5970588" cy="4308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99CC"/>
                </a:solidFill>
                <a:latin typeface="Arial" charset="0"/>
              </a:rPr>
              <a:t>RFIC </a:t>
            </a:r>
            <a:r>
              <a:rPr lang="en-US" sz="2800" b="1" dirty="0" smtClean="0">
                <a:solidFill>
                  <a:srgbClr val="0099CC"/>
                </a:solidFill>
                <a:latin typeface="Arial" charset="0"/>
              </a:rPr>
              <a:t>Transmitter/Receiver </a:t>
            </a:r>
            <a:r>
              <a:rPr lang="en-US" sz="2800" b="1" dirty="0">
                <a:solidFill>
                  <a:srgbClr val="0099CC"/>
                </a:solidFill>
                <a:latin typeface="Arial" charset="0"/>
              </a:rPr>
              <a:t>Test</a:t>
            </a:r>
          </a:p>
        </p:txBody>
      </p:sp>
      <p:pic>
        <p:nvPicPr>
          <p:cNvPr id="54" name="Picture 2" descr="C:\c_data\PHOENIX\Project Status\M9252A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69" y="2744788"/>
            <a:ext cx="1158600" cy="110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795" y="1940577"/>
            <a:ext cx="2375409" cy="1294748"/>
          </a:xfrm>
          <a:prstGeom prst="rect">
            <a:avLst/>
          </a:prstGeom>
        </p:spPr>
      </p:pic>
      <p:pic>
        <p:nvPicPr>
          <p:cNvPr id="58" name="Picture 57" descr="M9392A Modules 2.JPG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9494" y="3484691"/>
            <a:ext cx="1823981" cy="955417"/>
          </a:xfrm>
          <a:prstGeom prst="rect">
            <a:avLst/>
          </a:prstGeom>
        </p:spPr>
      </p:pic>
      <p:pic>
        <p:nvPicPr>
          <p:cNvPr id="59" name="Picture 2" descr="Dual Channel PXI Vector Signal Analyzer 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1" t="15774" r="34723" b="23831"/>
          <a:stretch/>
        </p:blipFill>
        <p:spPr bwMode="auto">
          <a:xfrm>
            <a:off x="6533671" y="-18140"/>
            <a:ext cx="2611120" cy="116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444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8" grpId="0" animBg="1"/>
      <p:bldP spid="20" grpId="0"/>
      <p:bldP spid="26" grpId="0" animBg="1"/>
      <p:bldP spid="30" grpId="0"/>
      <p:bldP spid="31" grpId="0"/>
      <p:bldP spid="32" grpId="0" animBg="1"/>
      <p:bldP spid="33" grpId="0" animBg="1"/>
      <p:bldP spid="34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3162" y="2052087"/>
            <a:ext cx="8686800" cy="3962400"/>
          </a:xfrm>
        </p:spPr>
        <p:txBody>
          <a:bodyPr>
            <a:normAutofit fontScale="92500"/>
          </a:bodyPr>
          <a:lstStyle/>
          <a:p>
            <a:r>
              <a:rPr lang="en-US" dirty="0"/>
              <a:t>Fully test your design’s DigRF link and protocol interface </a:t>
            </a:r>
          </a:p>
          <a:p>
            <a:r>
              <a:rPr lang="en-US" dirty="0"/>
              <a:t>• Configurable DigRF traffic generation </a:t>
            </a:r>
          </a:p>
          <a:p>
            <a:r>
              <a:rPr lang="en-US" dirty="0"/>
              <a:t>• Customize header and payload, and frame sequence generation</a:t>
            </a:r>
          </a:p>
          <a:p>
            <a:r>
              <a:rPr lang="en-US" dirty="0"/>
              <a:t>• Repetitive and loop events </a:t>
            </a:r>
          </a:p>
          <a:p>
            <a:r>
              <a:rPr lang="en-US" dirty="0"/>
              <a:t>• Control and data traffic generation </a:t>
            </a:r>
          </a:p>
          <a:p>
            <a:r>
              <a:rPr lang="en-US" dirty="0"/>
              <a:t>• Low power and high speed mode control</a:t>
            </a:r>
          </a:p>
          <a:p>
            <a:r>
              <a:rPr lang="en-US" dirty="0"/>
              <a:t>• Error insertion to validate device’s robustness and error recovery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DigRF Protocol Test 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RF-IC Validation</a:t>
            </a:r>
          </a:p>
        </p:txBody>
      </p:sp>
      <p:pic>
        <p:nvPicPr>
          <p:cNvPr id="8" name="Picture 2" descr="C:\c_data\PHOENIX\Project Status\M9252A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555" y="164206"/>
            <a:ext cx="1600200" cy="152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64555" y="1688043"/>
            <a:ext cx="1600200" cy="260866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M9252A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008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97578" y="2706700"/>
            <a:ext cx="44094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de-DE" dirty="0" smtClean="0"/>
              <a:t>Fast </a:t>
            </a:r>
            <a:r>
              <a:rPr lang="de-DE" dirty="0"/>
              <a:t>programming speed: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de-DE" dirty="0"/>
              <a:t>Fast IQ transfer in both direction: receive and transmit.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de-DE" dirty="0"/>
              <a:t>Fast VSA connection.</a:t>
            </a:r>
          </a:p>
          <a:p>
            <a:pPr marL="742950" lvl="2" indent="-285750">
              <a:buFont typeface="Arial" pitchFamily="34" charset="0"/>
              <a:buChar char="•"/>
            </a:pPr>
            <a:r>
              <a:rPr lang="de-DE" dirty="0"/>
              <a:t>Designed for test automation</a:t>
            </a:r>
            <a:r>
              <a:rPr lang="de-DE" dirty="0" smtClean="0"/>
              <a:t>.</a:t>
            </a:r>
          </a:p>
          <a:p>
            <a:pPr lvl="1"/>
            <a:endParaRPr lang="de-DE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de-DE" dirty="0" smtClean="0"/>
              <a:t>Seamless </a:t>
            </a:r>
            <a:r>
              <a:rPr lang="de-DE" dirty="0"/>
              <a:t>integration with Agilent RF validation test tools, like sources, analyzers and signal generation / validation software</a:t>
            </a:r>
            <a:r>
              <a:rPr lang="de-DE" dirty="0" smtClean="0"/>
              <a:t>.</a:t>
            </a:r>
          </a:p>
          <a:p>
            <a:pPr marL="171450" indent="-171450">
              <a:buFont typeface="Arial" pitchFamily="34" charset="0"/>
              <a:buChar char="•"/>
            </a:pPr>
            <a:endParaRPr lang="de-DE" dirty="0"/>
          </a:p>
          <a:p>
            <a:pPr marL="171450" indent="-171450">
              <a:buFont typeface="Arial" pitchFamily="34" charset="0"/>
              <a:buChar char="•"/>
            </a:pPr>
            <a:endParaRPr lang="de-DE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599" y="222250"/>
            <a:ext cx="7934325" cy="99669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EC66B-EF27-4603-8557-B6CFD2D7773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8873" y="5612927"/>
            <a:ext cx="3741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M9381A Vector Signal Generator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C:\c_data\PHOENIX\Project Status\M9252A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94471"/>
            <a:ext cx="3657600" cy="348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74768" y="952374"/>
            <a:ext cx="86072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Host </a:t>
            </a:r>
            <a:r>
              <a:rPr lang="de-DE" b="1" dirty="0"/>
              <a:t>Adapter for a 1.5Gbps link</a:t>
            </a:r>
          </a:p>
          <a:p>
            <a:pPr marL="1200150" lvl="2" indent="-285750">
              <a:buFontTx/>
              <a:buChar char="-"/>
            </a:pPr>
            <a:r>
              <a:rPr lang="de-DE" dirty="0" smtClean="0"/>
              <a:t>2 </a:t>
            </a:r>
            <a:r>
              <a:rPr lang="de-DE" dirty="0"/>
              <a:t>x Rx and 1 x Tx lines</a:t>
            </a:r>
            <a:r>
              <a:rPr lang="en-US" dirty="0"/>
              <a:t> for sending and receiving digital IQ data</a:t>
            </a:r>
            <a:r>
              <a:rPr lang="en-US" dirty="0" smtClean="0"/>
              <a:t>. –</a:t>
            </a:r>
          </a:p>
          <a:p>
            <a:pPr lvl="2"/>
            <a:r>
              <a:rPr lang="de-DE" dirty="0" smtClean="0"/>
              <a:t>Option </a:t>
            </a:r>
            <a:r>
              <a:rPr lang="de-DE" dirty="0"/>
              <a:t>1: </a:t>
            </a:r>
            <a:r>
              <a:rPr lang="de-DE" b="1" dirty="0" smtClean="0"/>
              <a:t>HS2x (Gear 2) </a:t>
            </a:r>
            <a:r>
              <a:rPr lang="de-DE" dirty="0" smtClean="0"/>
              <a:t>Rx </a:t>
            </a:r>
            <a:r>
              <a:rPr lang="de-DE" dirty="0"/>
              <a:t>and Tx lines to support up to 3.0Gbps.</a:t>
            </a:r>
            <a:br>
              <a:rPr lang="de-DE" dirty="0"/>
            </a:br>
            <a:r>
              <a:rPr lang="de-DE" dirty="0" smtClean="0"/>
              <a:t>Option </a:t>
            </a:r>
            <a:r>
              <a:rPr lang="de-DE" dirty="0"/>
              <a:t>2: </a:t>
            </a:r>
            <a:r>
              <a:rPr lang="de-DE" b="1" dirty="0"/>
              <a:t>2</a:t>
            </a:r>
            <a:r>
              <a:rPr lang="de-DE" b="1" baseline="30000" dirty="0"/>
              <a:t>nd</a:t>
            </a:r>
            <a:r>
              <a:rPr lang="de-DE" b="1" dirty="0"/>
              <a:t> link </a:t>
            </a:r>
            <a:r>
              <a:rPr lang="de-DE" b="1" dirty="0" smtClean="0"/>
              <a:t> </a:t>
            </a:r>
            <a:r>
              <a:rPr lang="de-DE" dirty="0" smtClean="0"/>
              <a:t>second </a:t>
            </a:r>
            <a:r>
              <a:rPr lang="de-DE" dirty="0"/>
              <a:t>link with 2 x Rx and 1 x </a:t>
            </a:r>
            <a:r>
              <a:rPr lang="de-DE" dirty="0" smtClean="0"/>
              <a:t>Tx</a:t>
            </a:r>
          </a:p>
          <a:p>
            <a:pPr lvl="2">
              <a:buNone/>
            </a:pPr>
            <a:r>
              <a:rPr lang="de-DE" dirty="0" smtClean="0"/>
              <a:t>Option </a:t>
            </a:r>
            <a:r>
              <a:rPr lang="de-DE" dirty="0"/>
              <a:t>3: </a:t>
            </a:r>
            <a:r>
              <a:rPr lang="de-DE" b="1" dirty="0" smtClean="0"/>
              <a:t>Lane extension </a:t>
            </a:r>
            <a:r>
              <a:rPr lang="de-DE" dirty="0" smtClean="0"/>
              <a:t>support for 4 </a:t>
            </a:r>
            <a:r>
              <a:rPr lang="de-DE" dirty="0"/>
              <a:t>x Rx and </a:t>
            </a:r>
            <a:r>
              <a:rPr lang="de-DE" dirty="0" smtClean="0"/>
              <a:t>2 </a:t>
            </a:r>
            <a:r>
              <a:rPr lang="de-DE" dirty="0"/>
              <a:t>x Tx </a:t>
            </a:r>
            <a:r>
              <a:rPr lang="de-DE" dirty="0" smtClean="0"/>
              <a:t>lines</a:t>
            </a:r>
            <a:endParaRPr lang="de-DE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8600" y="228600"/>
            <a:ext cx="8695944" cy="9966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M9252A DigRF Host Adapter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4207"/>
      </p:ext>
    </p:extLst>
  </p:cSld>
  <p:clrMapOvr>
    <a:masterClrMapping/>
  </p:clrMapOvr>
  <p:transition xmlns:p14="http://schemas.microsoft.com/office/powerpoint/2010/main" spd="med">
    <p:fade/>
    <p:sndAc>
      <p:stSnd>
        <p:snd r:embed="rId3" name="explod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ket Picture_Multi-Market_150dpi_Final.jpg"/>
          <p:cNvPicPr>
            <a:picLocks noChangeAspect="1"/>
          </p:cNvPicPr>
          <p:nvPr/>
        </p:nvPicPr>
        <p:blipFill>
          <a:blip r:embed="rId4" cstate="print">
            <a:lum bright="70000" contrast="-70000"/>
          </a:blip>
          <a:stretch>
            <a:fillRect/>
          </a:stretch>
        </p:blipFill>
        <p:spPr>
          <a:xfrm>
            <a:off x="125584" y="1291104"/>
            <a:ext cx="8943988" cy="48438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597578" y="1380999"/>
            <a:ext cx="440942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600" b="1" dirty="0" smtClean="0"/>
              <a:t>Frequency Range:  3 or 6  GHz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600" b="1" dirty="0" smtClean="0"/>
              <a:t>Bandwidth:   40 or 100 or 160 MHz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600" b="1" dirty="0" smtClean="0"/>
              <a:t>Excellent </a:t>
            </a:r>
            <a:r>
              <a:rPr lang="en-US" sz="1600" b="1" u="sng" dirty="0" smtClean="0"/>
              <a:t>Output power, linearity, accuracy </a:t>
            </a:r>
            <a:r>
              <a:rPr lang="en-US" sz="1600" b="1" dirty="0" smtClean="0"/>
              <a:t>specifications</a:t>
            </a:r>
            <a:endParaRPr lang="en-US" sz="1600" dirty="0" smtClean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600" b="1" dirty="0" smtClean="0"/>
              <a:t>Amp and Freq Switching speeds:</a:t>
            </a:r>
          </a:p>
          <a:p>
            <a:pPr marL="458788" lvl="1" indent="-1714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&lt;10us baseband, &lt;220us full RF band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sz="1600" b="1" dirty="0" smtClean="0"/>
              <a:t>Innovative support throughout the lifecycle</a:t>
            </a:r>
          </a:p>
          <a:p>
            <a:pPr lvl="1" indent="-1174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3 year Warranty, Upgradable Options, Core calibrated exchange, express repair services, Asset  inventory management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599" y="222250"/>
            <a:ext cx="7934325" cy="99669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93EC66B-EF27-4603-8557-B6CFD2D7773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25584" y="58878"/>
            <a:ext cx="850805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PXIe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VSG: M9381A</a:t>
            </a:r>
            <a:b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Break </a:t>
            </a:r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Speed 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Barrier</a:t>
            </a:r>
            <a:endParaRPr lang="en-US" sz="36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2217" y="4706889"/>
            <a:ext cx="3741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M9381A Vector Signal Generator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8873" y="5612927"/>
            <a:ext cx="3741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M9381A Vector Signal Generator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0000" y="1851278"/>
            <a:ext cx="4517851" cy="3392347"/>
            <a:chOff x="130000" y="1851278"/>
            <a:chExt cx="4517851" cy="339234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000" y="1934966"/>
              <a:ext cx="4517851" cy="330865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047" y="1851278"/>
              <a:ext cx="3891714" cy="31133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2203837"/>
      </p:ext>
    </p:extLst>
  </p:cSld>
  <p:clrMapOvr>
    <a:masterClrMapping/>
  </p:clrMapOvr>
  <p:transition xmlns:p14="http://schemas.microsoft.com/office/powerpoint/2010/main" spd="med">
    <p:fade/>
    <p:sndAc>
      <p:stSnd>
        <p:snd r:embed="rId3" name="explode.wav"/>
      </p:stSnd>
    </p:sndAc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32417" y="227013"/>
            <a:ext cx="8688387" cy="992187"/>
          </a:xfrm>
        </p:spPr>
        <p:txBody>
          <a:bodyPr/>
          <a:lstStyle/>
          <a:p>
            <a:r>
              <a:rPr lang="en-US" sz="2400" dirty="0" smtClean="0"/>
              <a:t>M9392A Microwave Vector Signal Analyzer</a:t>
            </a:r>
            <a:br>
              <a:rPr lang="en-US" sz="2400" dirty="0" smtClean="0"/>
            </a:br>
            <a:r>
              <a:rPr lang="en-US" sz="2400" b="0" i="1" dirty="0" smtClean="0"/>
              <a:t>First single-vendor PXI microwave VSA</a:t>
            </a:r>
            <a:r>
              <a:rPr lang="en-US" sz="2400" i="1" dirty="0" smtClean="0">
                <a:latin typeface="Arial" charset="0"/>
              </a:rPr>
              <a:t/>
            </a:r>
            <a:br>
              <a:rPr lang="en-US" sz="2400" i="1" dirty="0" smtClean="0">
                <a:latin typeface="Arial" charset="0"/>
              </a:rPr>
            </a:br>
            <a:endParaRPr lang="en-US" sz="2400" dirty="0" smtClean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52400" y="2819400"/>
            <a:ext cx="5105400" cy="35814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91440">
            <a:noAutofit/>
          </a:bodyPr>
          <a:lstStyle/>
          <a:p>
            <a:pPr marL="166688" indent="-166688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/>
              <a:t>Modular RF Design</a:t>
            </a:r>
          </a:p>
          <a:p>
            <a:pPr lvl="2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400" dirty="0" smtClean="0"/>
              <a:t>4 or 5 module (7 or 8 slot) PXI Vector Signal Analyzer </a:t>
            </a:r>
          </a:p>
          <a:p>
            <a:pPr lvl="2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400" dirty="0" smtClean="0"/>
              <a:t>50 MHz to 26.5 GHz </a:t>
            </a:r>
          </a:p>
          <a:p>
            <a:pPr lvl="2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400" dirty="0" smtClean="0"/>
              <a:t>Combine with PXI </a:t>
            </a:r>
            <a:r>
              <a:rPr lang="en-US" sz="1400" dirty="0" err="1" smtClean="0"/>
              <a:t>uWave</a:t>
            </a:r>
            <a:r>
              <a:rPr lang="en-US" sz="1400" dirty="0" smtClean="0"/>
              <a:t> switches to create Test System </a:t>
            </a:r>
          </a:p>
          <a:p>
            <a:pPr marL="166688" indent="-166688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/>
              <a:t>Integration to Agilent Measurement Science Software</a:t>
            </a:r>
          </a:p>
          <a:p>
            <a:pPr lvl="2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400" dirty="0" smtClean="0"/>
              <a:t>89600 VSA Software for Modulation Analysis</a:t>
            </a:r>
          </a:p>
          <a:p>
            <a:pPr marL="166688" indent="-166688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/>
              <a:t>Wide Bandwidth (250 MHz instantaneous BW and 100 MHz streamed analog BW at C.F. &gt; 2.25 GHz)</a:t>
            </a:r>
          </a:p>
          <a:p>
            <a:pPr lvl="2">
              <a:spcBef>
                <a:spcPts val="300"/>
              </a:spcBef>
              <a:spcAft>
                <a:spcPts val="0"/>
              </a:spcAft>
              <a:defRPr/>
            </a:pPr>
            <a:r>
              <a:rPr lang="en-US" sz="1400" dirty="0" smtClean="0"/>
              <a:t>Measure Broadband Communications and Radar Signals</a:t>
            </a:r>
          </a:p>
          <a:p>
            <a:pPr marL="111125" lvl="2" indent="-11112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b="1" dirty="0" smtClean="0"/>
              <a:t>Flexible</a:t>
            </a:r>
          </a:p>
          <a:p>
            <a:pPr marL="339725" lvl="1" indent="-111125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400" dirty="0" smtClean="0"/>
              <a:t>   Easy integration to:  Visual Basic, C++, C#, </a:t>
            </a:r>
            <a:r>
              <a:rPr lang="en-US" sz="1400" dirty="0" err="1" smtClean="0"/>
              <a:t>LabView</a:t>
            </a:r>
            <a:r>
              <a:rPr lang="en-US" sz="1400" dirty="0" smtClean="0"/>
              <a:t>,  </a:t>
            </a:r>
            <a:r>
              <a:rPr lang="en-US" sz="1400" dirty="0" err="1" smtClean="0"/>
              <a:t>LabWindows</a:t>
            </a:r>
            <a:r>
              <a:rPr lang="en-US" sz="1400" dirty="0" smtClean="0"/>
              <a:t>, </a:t>
            </a:r>
            <a:r>
              <a:rPr lang="en-US" sz="1400" dirty="0" err="1" smtClean="0"/>
              <a:t>Matlab</a:t>
            </a:r>
            <a:r>
              <a:rPr lang="en-US" sz="1400" dirty="0" smtClean="0"/>
              <a:t>, and VEE -- with examples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3677ADDE-08A3-4CFA-BE0B-4120805CE5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0" y="1371600"/>
            <a:ext cx="2667000" cy="123110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600" b="1" dirty="0">
                <a:solidFill>
                  <a:srgbClr val="000000"/>
                </a:solidFill>
                <a:latin typeface="Calibri" pitchFamily="34" charset="0"/>
                <a:ea typeface="SimSun" charset="-122"/>
                <a:cs typeface="Times New Roman" pitchFamily="18" charset="0"/>
              </a:rPr>
              <a:t>M9392A Includes:</a:t>
            </a:r>
            <a:endParaRPr lang="en-US" altLang="zh-CN" sz="1600" b="1" dirty="0">
              <a:solidFill>
                <a:srgbClr val="000000"/>
              </a:solidFill>
            </a:endParaRPr>
          </a:p>
          <a:p>
            <a:pPr marL="119063" indent="-1190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zh-CN" sz="1100" dirty="0">
                <a:solidFill>
                  <a:srgbClr val="000000"/>
                </a:solidFill>
                <a:latin typeface="Calibri" pitchFamily="34" charset="0"/>
                <a:ea typeface="SimSun" charset="-122"/>
                <a:cs typeface="Times New Roman" pitchFamily="18" charset="0"/>
              </a:rPr>
              <a:t>M9202A </a:t>
            </a:r>
            <a:r>
              <a:rPr lang="en-US" altLang="zh-CN" sz="1100" dirty="0" err="1">
                <a:solidFill>
                  <a:srgbClr val="000000"/>
                </a:solidFill>
                <a:latin typeface="Calibri" pitchFamily="34" charset="0"/>
                <a:ea typeface="SimSun" charset="-122"/>
                <a:cs typeface="Times New Roman" pitchFamily="18" charset="0"/>
              </a:rPr>
              <a:t>PXIe</a:t>
            </a:r>
            <a:r>
              <a:rPr lang="en-US" altLang="zh-CN" sz="1100" dirty="0">
                <a:solidFill>
                  <a:srgbClr val="000000"/>
                </a:solidFill>
                <a:latin typeface="Calibri" pitchFamily="34" charset="0"/>
                <a:ea typeface="SimSun" charset="-122"/>
                <a:cs typeface="Times New Roman" pitchFamily="18" charset="0"/>
              </a:rPr>
              <a:t> IF Digitizer</a:t>
            </a:r>
          </a:p>
          <a:p>
            <a:pPr marL="119063" indent="-1190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zh-CN" sz="1100" dirty="0">
                <a:solidFill>
                  <a:srgbClr val="000000"/>
                </a:solidFill>
                <a:latin typeface="Calibri" pitchFamily="34" charset="0"/>
                <a:ea typeface="SimSun" charset="-122"/>
                <a:cs typeface="Times New Roman" pitchFamily="18" charset="0"/>
              </a:rPr>
              <a:t>M9302A PXI LO</a:t>
            </a:r>
          </a:p>
          <a:p>
            <a:pPr marL="119063" indent="-1190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zh-CN" sz="1100" dirty="0">
                <a:solidFill>
                  <a:srgbClr val="000000"/>
                </a:solidFill>
                <a:latin typeface="Calibri" pitchFamily="34" charset="0"/>
                <a:ea typeface="SimSun" charset="-122"/>
                <a:cs typeface="Times New Roman" pitchFamily="18" charset="0"/>
              </a:rPr>
              <a:t>M9360A PXI Attenuator/</a:t>
            </a:r>
            <a:r>
              <a:rPr lang="en-US" altLang="zh-CN" sz="1100" dirty="0" err="1">
                <a:solidFill>
                  <a:srgbClr val="000000"/>
                </a:solidFill>
                <a:latin typeface="Calibri" pitchFamily="34" charset="0"/>
                <a:ea typeface="SimSun" charset="-122"/>
                <a:cs typeface="Times New Roman" pitchFamily="18" charset="0"/>
              </a:rPr>
              <a:t>Preselector</a:t>
            </a:r>
            <a:endParaRPr lang="en-US" altLang="zh-CN" sz="1100" dirty="0">
              <a:solidFill>
                <a:srgbClr val="000000"/>
              </a:solidFill>
              <a:latin typeface="Calibri" pitchFamily="34" charset="0"/>
              <a:ea typeface="SimSun" charset="-122"/>
              <a:cs typeface="Times New Roman" pitchFamily="18" charset="0"/>
            </a:endParaRPr>
          </a:p>
          <a:p>
            <a:pPr marL="119063" indent="-1190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zh-CN" sz="1100" dirty="0">
                <a:solidFill>
                  <a:srgbClr val="000000"/>
                </a:solidFill>
                <a:latin typeface="Calibri" pitchFamily="34" charset="0"/>
                <a:ea typeface="SimSun" charset="-122"/>
                <a:cs typeface="Times New Roman" pitchFamily="18" charset="0"/>
              </a:rPr>
              <a:t>M9361A  </a:t>
            </a:r>
            <a:r>
              <a:rPr lang="en-US" altLang="zh-CN" sz="1100" dirty="0" smtClean="0">
                <a:solidFill>
                  <a:srgbClr val="000000"/>
                </a:solidFill>
                <a:latin typeface="Calibri" pitchFamily="34" charset="0"/>
                <a:ea typeface="SimSun" charset="-122"/>
                <a:cs typeface="Times New Roman" pitchFamily="18" charset="0"/>
              </a:rPr>
              <a:t>PXI </a:t>
            </a:r>
            <a:r>
              <a:rPr lang="en-US" altLang="zh-CN" sz="1100" dirty="0" err="1" smtClean="0">
                <a:solidFill>
                  <a:srgbClr val="000000"/>
                </a:solidFill>
                <a:latin typeface="Calibri" pitchFamily="34" charset="0"/>
                <a:ea typeface="SimSun" charset="-122"/>
                <a:cs typeface="Times New Roman" pitchFamily="18" charset="0"/>
              </a:rPr>
              <a:t>Downconverter</a:t>
            </a:r>
            <a:endParaRPr lang="en-US" altLang="zh-CN" sz="1100" dirty="0">
              <a:solidFill>
                <a:srgbClr val="000000"/>
              </a:solidFill>
              <a:latin typeface="Calibri" pitchFamily="34" charset="0"/>
              <a:ea typeface="SimSun" charset="-122"/>
              <a:cs typeface="Times New Roman" pitchFamily="18" charset="0"/>
            </a:endParaRPr>
          </a:p>
          <a:p>
            <a:pPr marL="119063" indent="-1190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altLang="zh-CN" sz="1100" dirty="0">
                <a:solidFill>
                  <a:srgbClr val="000000"/>
                </a:solidFill>
                <a:latin typeface="Calibri" pitchFamily="34" charset="0"/>
                <a:ea typeface="SimSun" charset="-122"/>
                <a:cs typeface="Times New Roman" pitchFamily="18" charset="0"/>
              </a:rPr>
              <a:t>M9351A  </a:t>
            </a:r>
            <a:r>
              <a:rPr lang="en-US" altLang="zh-CN" sz="1100" dirty="0" smtClean="0">
                <a:solidFill>
                  <a:srgbClr val="000000"/>
                </a:solidFill>
                <a:latin typeface="Calibri" pitchFamily="34" charset="0"/>
                <a:ea typeface="SimSun" charset="-122"/>
                <a:cs typeface="Times New Roman" pitchFamily="18" charset="0"/>
              </a:rPr>
              <a:t>PXI </a:t>
            </a:r>
            <a:r>
              <a:rPr lang="en-US" altLang="zh-CN" sz="1100" dirty="0" err="1" smtClean="0">
                <a:solidFill>
                  <a:srgbClr val="000000"/>
                </a:solidFill>
                <a:latin typeface="Calibri" pitchFamily="34" charset="0"/>
                <a:ea typeface="SimSun" charset="-122"/>
                <a:cs typeface="Times New Roman" pitchFamily="18" charset="0"/>
              </a:rPr>
              <a:t>Downconverter</a:t>
            </a:r>
            <a:r>
              <a:rPr lang="en-US" altLang="zh-CN" sz="1100" dirty="0" smtClean="0">
                <a:solidFill>
                  <a:srgbClr val="000000"/>
                </a:solidFill>
                <a:latin typeface="Calibri" pitchFamily="34" charset="0"/>
                <a:ea typeface="SimSun" charset="-122"/>
                <a:cs typeface="Times New Roman" pitchFamily="18" charset="0"/>
              </a:rPr>
              <a:t> </a:t>
            </a:r>
            <a:r>
              <a:rPr lang="en-US" altLang="zh-CN" sz="1100" dirty="0">
                <a:solidFill>
                  <a:srgbClr val="000000"/>
                </a:solidFill>
                <a:latin typeface="Calibri" pitchFamily="34" charset="0"/>
                <a:ea typeface="SimSun" charset="-122"/>
                <a:cs typeface="Times New Roman" pitchFamily="18" charset="0"/>
              </a:rPr>
              <a:t>(Option</a:t>
            </a:r>
            <a:r>
              <a:rPr lang="en-US" altLang="zh-CN" sz="1400" dirty="0">
                <a:solidFill>
                  <a:srgbClr val="000000"/>
                </a:solidFill>
                <a:latin typeface="Calibri" pitchFamily="34" charset="0"/>
                <a:ea typeface="SimSun" charset="-122"/>
                <a:cs typeface="Times New Roman" pitchFamily="18" charset="0"/>
              </a:rPr>
              <a:t>)</a:t>
            </a:r>
          </a:p>
        </p:txBody>
      </p:sp>
      <p:pic>
        <p:nvPicPr>
          <p:cNvPr id="10" name="Picture 9" descr="M9392A Modules 2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4000" y="1219200"/>
            <a:ext cx="3398146" cy="1779979"/>
          </a:xfrm>
          <a:prstGeom prst="rect">
            <a:avLst/>
          </a:prstGeom>
        </p:spPr>
      </p:pic>
      <p:pic>
        <p:nvPicPr>
          <p:cNvPr id="13" name="Picture 2" descr="C:\Documents and Settings\gibsjoan\My Documents\Hyper\Lit and Web\Brochure\FM Chirp 89601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30883" y="2743200"/>
            <a:ext cx="3680597" cy="2365539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5840681" y="5180150"/>
            <a:ext cx="2820390" cy="70788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Spectrum, phase, frequency and time domain displays of a chirped radar signal using the Agilent 89601 VSA software and the  M9392A PXI vector signal analyzer.</a:t>
            </a:r>
            <a:endParaRPr lang="en-US" sz="10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 descr="Market Picture_Multi-Market_150dpi_Final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179512" y="1181744"/>
            <a:ext cx="8712968" cy="4335488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647516"/>
              </p:ext>
            </p:extLst>
          </p:nvPr>
        </p:nvGraphicFramePr>
        <p:xfrm>
          <a:off x="143374" y="908721"/>
          <a:ext cx="8821114" cy="535208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980354"/>
                <a:gridCol w="1224135"/>
                <a:gridCol w="2808312"/>
                <a:gridCol w="2160241"/>
                <a:gridCol w="648072"/>
              </a:tblGrid>
              <a:tr h="352008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Functional Test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Digital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A/D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Wireless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BERs</a:t>
                      </a:r>
                    </a:p>
                    <a:p>
                      <a:pPr algn="ctr"/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9042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</a:tr>
              <a:tr h="249339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chemeClr val="tx1"/>
                          </a:solidFill>
                        </a:rPr>
                        <a:t>Chassis,</a:t>
                      </a:r>
                      <a:r>
                        <a:rPr lang="en-US" sz="1100" b="1" baseline="0" dirty="0" smtClean="0">
                          <a:solidFill>
                            <a:schemeClr val="tx1"/>
                          </a:solidFill>
                        </a:rPr>
                        <a:t> Controllers  and IO</a:t>
                      </a:r>
                      <a:endParaRPr lang="en-US" sz="11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2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203">
                <a:tc gridSpan="5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 descr="M9018A_4_2010Aug3_empty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5589240"/>
            <a:ext cx="1368152" cy="540197"/>
          </a:xfrm>
          <a:prstGeom prst="rect">
            <a:avLst/>
          </a:prstGeom>
        </p:spPr>
      </p:pic>
      <p:pic>
        <p:nvPicPr>
          <p:cNvPr id="10" name="Picture 7" descr="PXI-Q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4461" y="2451536"/>
            <a:ext cx="519453" cy="63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3347864" y="126876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 smtClean="0">
                <a:solidFill>
                  <a:srgbClr val="000000">
                    <a:lumMod val="75000"/>
                  </a:srgbClr>
                </a:solidFill>
              </a:rPr>
              <a:t>uW</a:t>
            </a:r>
            <a:r>
              <a:rPr lang="en-US" sz="900" b="1" dirty="0" smtClean="0">
                <a:solidFill>
                  <a:srgbClr val="000000">
                    <a:lumMod val="75000"/>
                  </a:srgbClr>
                </a:solidFill>
              </a:rPr>
              <a:t> Vector Signal Analyzer</a:t>
            </a:r>
            <a:endParaRPr lang="en-US" sz="900" b="1" dirty="0">
              <a:solidFill>
                <a:srgbClr val="000000">
                  <a:lumMod val="75000"/>
                </a:srgbClr>
              </a:solidFill>
            </a:endParaRPr>
          </a:p>
        </p:txBody>
      </p:sp>
      <p:pic>
        <p:nvPicPr>
          <p:cNvPr id="25" name="Picture 24" descr="RF_Switches.pn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2924944"/>
            <a:ext cx="1017617" cy="57606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79512" y="1916832"/>
            <a:ext cx="1762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000000">
                    <a:lumMod val="75000"/>
                  </a:srgbClr>
                </a:solidFill>
              </a:rPr>
              <a:t>Low Frequency Switching</a:t>
            </a:r>
            <a:endParaRPr lang="en-US" sz="1000" b="1" dirty="0">
              <a:solidFill>
                <a:srgbClr val="000000">
                  <a:lumMod val="75000"/>
                </a:srgb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16216" y="263691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 smtClean="0">
                <a:solidFill>
                  <a:srgbClr val="000000">
                    <a:lumMod val="75000"/>
                  </a:srgbClr>
                </a:solidFill>
              </a:rPr>
              <a:t>uWave</a:t>
            </a:r>
            <a:r>
              <a:rPr lang="en-US" sz="900" b="1" dirty="0" smtClean="0">
                <a:solidFill>
                  <a:srgbClr val="000000">
                    <a:lumMod val="75000"/>
                  </a:srgbClr>
                </a:solidFill>
              </a:rPr>
              <a:t> Switches</a:t>
            </a:r>
            <a:endParaRPr lang="en-US" sz="900" b="1" dirty="0">
              <a:solidFill>
                <a:srgbClr val="000000">
                  <a:lumMod val="75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9512" y="3717032"/>
            <a:ext cx="792087" cy="1552238"/>
            <a:chOff x="-27148" y="3963531"/>
            <a:chExt cx="792087" cy="1552238"/>
          </a:xfrm>
        </p:grpSpPr>
        <p:sp>
          <p:nvSpPr>
            <p:cNvPr id="43" name="TextBox 42"/>
            <p:cNvSpPr txBox="1"/>
            <p:nvPr/>
          </p:nvSpPr>
          <p:spPr>
            <a:xfrm>
              <a:off x="188876" y="3963531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000000">
                      <a:lumMod val="75000"/>
                    </a:srgbClr>
                  </a:solidFill>
                </a:rPr>
                <a:t>DAQ</a:t>
              </a:r>
            </a:p>
            <a:p>
              <a:endParaRPr lang="en-US" sz="1000" b="1" dirty="0">
                <a:solidFill>
                  <a:srgbClr val="000000">
                    <a:lumMod val="75000"/>
                  </a:srgbClr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-27148" y="5115659"/>
              <a:ext cx="7457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smtClean="0">
                  <a:solidFill>
                    <a:srgbClr val="000000">
                      <a:lumMod val="75000"/>
                    </a:srgbClr>
                  </a:solidFill>
                </a:rPr>
                <a:t>Digital IO</a:t>
              </a:r>
            </a:p>
            <a:p>
              <a:endParaRPr lang="en-US" sz="1000" b="1" dirty="0">
                <a:solidFill>
                  <a:srgbClr val="000000">
                    <a:lumMod val="75000"/>
                  </a:srgbClr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88876" y="4539595"/>
              <a:ext cx="57606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>
                  <a:solidFill>
                    <a:srgbClr val="000000">
                      <a:lumMod val="75000"/>
                    </a:srgbClr>
                  </a:solidFill>
                </a:rPr>
                <a:t>VI Source</a:t>
              </a:r>
            </a:p>
            <a:p>
              <a:endParaRPr lang="en-US" sz="900" b="1" dirty="0">
                <a:solidFill>
                  <a:srgbClr val="000000">
                    <a:lumMod val="75000"/>
                  </a:srgbClr>
                </a:solidFill>
              </a:endParaRPr>
            </a:p>
          </p:txBody>
        </p:sp>
      </p:grpSp>
      <p:pic>
        <p:nvPicPr>
          <p:cNvPr id="46" name="Picture 45" descr="M9502A_6_2010Oct16.jpg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5733256"/>
            <a:ext cx="1224136" cy="422429"/>
          </a:xfrm>
          <a:prstGeom prst="rect">
            <a:avLst/>
          </a:prstGeom>
        </p:spPr>
      </p:pic>
      <p:pic>
        <p:nvPicPr>
          <p:cNvPr id="48" name="Picture 2" descr="C:\Documents\MPO\Images\M9505A_9_2010Oct16.tif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5733256"/>
            <a:ext cx="1312687" cy="516870"/>
          </a:xfrm>
          <a:prstGeom prst="rect">
            <a:avLst/>
          </a:prstGeom>
          <a:noFill/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4581128"/>
            <a:ext cx="1599189" cy="360040"/>
          </a:xfrm>
          <a:prstGeom prst="rect">
            <a:avLst/>
          </a:prstGeom>
        </p:spPr>
      </p:pic>
      <p:pic>
        <p:nvPicPr>
          <p:cNvPr id="50" name="Picture 11" descr="C:\Users\nihaines\AppData\Local\Temp\wz7a16\U4998A_1_2011_01_26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4947659"/>
            <a:ext cx="1008112" cy="264029"/>
          </a:xfrm>
          <a:prstGeom prst="rect">
            <a:avLst/>
          </a:prstGeom>
          <a:noFill/>
        </p:spPr>
      </p:pic>
      <p:pic>
        <p:nvPicPr>
          <p:cNvPr id="51" name="Picture 7" descr="PXI-Q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636912"/>
            <a:ext cx="493701" cy="60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51"/>
          <p:cNvSpPr txBox="1"/>
          <p:nvPr/>
        </p:nvSpPr>
        <p:spPr>
          <a:xfrm>
            <a:off x="7524328" y="2996952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000000">
                    <a:lumMod val="75000"/>
                  </a:srgbClr>
                </a:solidFill>
              </a:rPr>
              <a:t>IF </a:t>
            </a:r>
          </a:p>
          <a:p>
            <a:r>
              <a:rPr lang="en-US" sz="900" b="1" dirty="0" smtClean="0">
                <a:solidFill>
                  <a:srgbClr val="000000">
                    <a:lumMod val="75000"/>
                  </a:srgbClr>
                </a:solidFill>
              </a:rPr>
              <a:t>Digitizers</a:t>
            </a:r>
            <a:endParaRPr lang="en-US" sz="900" b="1" dirty="0">
              <a:solidFill>
                <a:srgbClr val="000000">
                  <a:lumMod val="75000"/>
                </a:srgbClr>
              </a:solidFill>
            </a:endParaRPr>
          </a:p>
        </p:txBody>
      </p:sp>
      <p:pic>
        <p:nvPicPr>
          <p:cNvPr id="18" name="Picture 4" descr="C:\Users\nihaines\AppData\Local\Temp\wzae68\M9182A_8_2010Dec13.jpg"/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484783"/>
            <a:ext cx="389443" cy="441713"/>
          </a:xfrm>
          <a:prstGeom prst="rect">
            <a:avLst/>
          </a:prstGeom>
          <a:noFill/>
        </p:spPr>
      </p:pic>
      <p:sp>
        <p:nvSpPr>
          <p:cNvPr id="57" name="TextBox 56"/>
          <p:cNvSpPr txBox="1"/>
          <p:nvPr/>
        </p:nvSpPr>
        <p:spPr>
          <a:xfrm>
            <a:off x="179512" y="1268760"/>
            <a:ext cx="10081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000000">
                    <a:lumMod val="75000"/>
                  </a:srgbClr>
                </a:solidFill>
              </a:rPr>
              <a:t>High Speed</a:t>
            </a:r>
          </a:p>
          <a:p>
            <a:r>
              <a:rPr lang="en-US" sz="1000" b="1" dirty="0" smtClean="0">
                <a:solidFill>
                  <a:srgbClr val="000000">
                    <a:lumMod val="75000"/>
                  </a:srgbClr>
                </a:solidFill>
              </a:rPr>
              <a:t>DMMs</a:t>
            </a:r>
            <a:endParaRPr lang="en-US" sz="1000" b="1" dirty="0">
              <a:solidFill>
                <a:srgbClr val="000000">
                  <a:lumMod val="75000"/>
                </a:srgbClr>
              </a:solidFill>
            </a:endParaRPr>
          </a:p>
        </p:txBody>
      </p:sp>
      <p:pic>
        <p:nvPicPr>
          <p:cNvPr id="60" name="Picture 2" descr="C:\Users\nihaines\AppData\Local\Temp\wz56a8\M9187A_2_2010Aug5.jpg"/>
          <p:cNvPicPr>
            <a:picLocks noChangeAspect="1" noChangeArrowheads="1"/>
          </p:cNvPicPr>
          <p:nvPr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725144"/>
            <a:ext cx="565358" cy="626016"/>
          </a:xfrm>
          <a:prstGeom prst="rect">
            <a:avLst/>
          </a:prstGeom>
          <a:noFill/>
        </p:spPr>
      </p:pic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60" t="2835" r="8688" b="3465"/>
          <a:stretch>
            <a:fillRect/>
          </a:stretch>
        </p:blipFill>
        <p:spPr bwMode="auto">
          <a:xfrm>
            <a:off x="8388424" y="2060848"/>
            <a:ext cx="54706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2" name="Picture 5" descr="N2102B_lg[1]"/>
          <p:cNvPicPr>
            <a:picLocks noChangeAspect="1" noChangeArrowheads="1"/>
          </p:cNvPicPr>
          <p:nvPr/>
        </p:nvPicPr>
        <p:blipFill>
          <a:blip r:embed="rId15" cstate="screen">
            <a:clrChange>
              <a:clrFrom>
                <a:srgbClr val="E3E4E6"/>
              </a:clrFrom>
              <a:clrTo>
                <a:srgbClr val="E3E4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2924944"/>
            <a:ext cx="453489" cy="584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4" name="Picture 7" descr="untitled"/>
          <p:cNvPicPr>
            <a:picLocks noChangeAspect="1" noChangeArrowheads="1"/>
          </p:cNvPicPr>
          <p:nvPr/>
        </p:nvPicPr>
        <p:blipFill>
          <a:blip r:embed="rId1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1340768"/>
            <a:ext cx="536173" cy="56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65" name="Picture 14" descr="http://prphotos.tm.agilent.com/library/axie_controller_images/image002_high.jpg"/>
          <p:cNvPicPr>
            <a:picLocks noChangeAspect="1" noChangeArrowheads="1"/>
          </p:cNvPicPr>
          <p:nvPr/>
        </p:nvPicPr>
        <p:blipFill>
          <a:blip r:embed="rId1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5877272"/>
            <a:ext cx="1197951" cy="329437"/>
          </a:xfrm>
          <a:prstGeom prst="rect">
            <a:avLst/>
          </a:prstGeom>
          <a:noFill/>
        </p:spPr>
      </p:pic>
      <p:pic>
        <p:nvPicPr>
          <p:cNvPr id="1026" name="Picture 2" descr="C:\Documents and Settings\jmdasson\Local Settings\Temp\wzf31d\U4154A_8_2011Feb15.jpg"/>
          <p:cNvPicPr>
            <a:picLocks noChangeAspect="1" noChangeArrowheads="1"/>
          </p:cNvPicPr>
          <p:nvPr/>
        </p:nvPicPr>
        <p:blipFill>
          <a:blip r:embed="rId18" cstate="screen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923256"/>
            <a:ext cx="1080120" cy="84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2339752" y="4154810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000000">
                    <a:lumMod val="75000"/>
                  </a:srgbClr>
                </a:solidFill>
              </a:rPr>
              <a:t>PCI Express</a:t>
            </a:r>
          </a:p>
          <a:p>
            <a:endParaRPr lang="en-US" sz="800" b="1" dirty="0">
              <a:solidFill>
                <a:srgbClr val="000000">
                  <a:lumMod val="75000"/>
                </a:srgb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555776" y="4731636"/>
            <a:ext cx="4459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000000">
                    <a:lumMod val="75000"/>
                  </a:srgbClr>
                </a:solidFill>
              </a:rPr>
              <a:t>HDMI</a:t>
            </a:r>
          </a:p>
          <a:p>
            <a:endParaRPr lang="en-US" sz="800" b="1" dirty="0">
              <a:solidFill>
                <a:srgbClr val="000000">
                  <a:lumMod val="75000"/>
                </a:srgbClr>
              </a:solidFill>
            </a:endParaRPr>
          </a:p>
        </p:txBody>
      </p:sp>
      <p:pic>
        <p:nvPicPr>
          <p:cNvPr id="68" name="Picture 4" descr="C:\Users\nihaines\AppData\Local\Temp\wzd680\U4301A_9_2009Dec.jpg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4370833"/>
            <a:ext cx="1080120" cy="294679"/>
          </a:xfrm>
          <a:prstGeom prst="rect">
            <a:avLst/>
          </a:prstGeom>
          <a:noFill/>
        </p:spPr>
      </p:pic>
      <p:pic>
        <p:nvPicPr>
          <p:cNvPr id="72" name="Picture 71" descr="211_AXIe_logo_091030a.jpg"/>
          <p:cNvPicPr>
            <a:picLocks noChangeAspect="1"/>
          </p:cNvPicPr>
          <p:nvPr/>
        </p:nvPicPr>
        <p:blipFill>
          <a:blip r:embed="rId20" cstate="email">
            <a:clrChange>
              <a:clrFrom>
                <a:srgbClr val="F8FFFD"/>
              </a:clrFrom>
              <a:clrTo>
                <a:srgbClr val="F8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517232"/>
            <a:ext cx="666389" cy="360040"/>
          </a:xfrm>
          <a:prstGeom prst="rect">
            <a:avLst/>
          </a:prstGeom>
        </p:spPr>
      </p:pic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5517232"/>
            <a:ext cx="627042" cy="331738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74" name="Picture 6" descr="N2101B_lg[1]"/>
          <p:cNvPicPr>
            <a:picLocks noChangeAspect="1" noChangeArrowheads="1"/>
          </p:cNvPicPr>
          <p:nvPr/>
        </p:nvPicPr>
        <p:blipFill>
          <a:blip r:embed="rId2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8424" y="3717032"/>
            <a:ext cx="509560" cy="684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1" name="Picture 80" descr="M9036A_5_2011May19.jpg"/>
          <p:cNvPicPr>
            <a:picLocks noChangeAspect="1"/>
          </p:cNvPicPr>
          <p:nvPr/>
        </p:nvPicPr>
        <p:blipFill>
          <a:blip r:embed="rId23" cstate="screen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5301208"/>
            <a:ext cx="936104" cy="953729"/>
          </a:xfrm>
          <a:prstGeom prst="rect">
            <a:avLst/>
          </a:prstGeom>
        </p:spPr>
      </p:pic>
      <p:pic>
        <p:nvPicPr>
          <p:cNvPr id="82" name="Picture 81" descr="M9392A-lg-800x419.jpg"/>
          <p:cNvPicPr>
            <a:picLocks noChangeAspect="1"/>
          </p:cNvPicPr>
          <p:nvPr/>
        </p:nvPicPr>
        <p:blipFill>
          <a:blip r:embed="rId2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1556792"/>
            <a:ext cx="1008112" cy="527998"/>
          </a:xfrm>
          <a:prstGeom prst="rect">
            <a:avLst/>
          </a:prstGeom>
        </p:spPr>
      </p:pic>
      <p:sp>
        <p:nvSpPr>
          <p:cNvPr id="75" name="Title 4"/>
          <p:cNvSpPr txBox="1">
            <a:spLocks/>
          </p:cNvSpPr>
          <p:nvPr/>
        </p:nvSpPr>
        <p:spPr>
          <a:xfrm>
            <a:off x="206808" y="171223"/>
            <a:ext cx="7367736" cy="54245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fontAlgn="auto">
              <a:spcAft>
                <a:spcPts val="300"/>
              </a:spcAft>
              <a:defRPr/>
            </a:pPr>
            <a:r>
              <a:rPr lang="en-US" sz="28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Modular: A Growing Portfolio</a:t>
            </a:r>
          </a:p>
          <a:p>
            <a:pPr fontAlgn="auto">
              <a:spcAft>
                <a:spcPts val="300"/>
              </a:spcAft>
              <a:defRPr/>
            </a:pPr>
            <a:r>
              <a:rPr lang="en-US" sz="2800" b="1" dirty="0" smtClean="0">
                <a:solidFill>
                  <a:srgbClr val="0099CC"/>
                </a:solidFill>
                <a:latin typeface="Arial"/>
              </a:rPr>
              <a:t/>
            </a:r>
            <a:br>
              <a:rPr lang="en-US" sz="2800" b="1" dirty="0" smtClean="0">
                <a:solidFill>
                  <a:srgbClr val="0099CC"/>
                </a:solidFill>
                <a:latin typeface="Arial"/>
              </a:rPr>
            </a:br>
            <a:r>
              <a:rPr lang="en-US" sz="2400" b="1" dirty="0" smtClean="0">
                <a:solidFill>
                  <a:srgbClr val="007399"/>
                </a:solidFill>
                <a:latin typeface="Arial"/>
              </a:rPr>
              <a:t/>
            </a:r>
            <a:br>
              <a:rPr lang="en-US" sz="2400" b="1" dirty="0" smtClean="0">
                <a:solidFill>
                  <a:srgbClr val="007399"/>
                </a:solidFill>
                <a:latin typeface="Arial"/>
              </a:rPr>
            </a:br>
            <a:endParaRPr lang="en-US" sz="2400" b="1" dirty="0">
              <a:solidFill>
                <a:srgbClr val="0099CC"/>
              </a:solidFill>
              <a:latin typeface="Arial"/>
            </a:endParaRPr>
          </a:p>
        </p:txBody>
      </p:sp>
      <p:pic>
        <p:nvPicPr>
          <p:cNvPr id="78" name="Picture 4" descr="C:\Users\nihaines\AppData\Local\Temp\wzae68\M9182A_8_2010Dec13.jpg"/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484783"/>
            <a:ext cx="389443" cy="441713"/>
          </a:xfrm>
          <a:prstGeom prst="rect">
            <a:avLst/>
          </a:prstGeom>
          <a:noFill/>
        </p:spPr>
      </p:pic>
      <p:pic>
        <p:nvPicPr>
          <p:cNvPr id="79" name="Picture 4" descr="C:\Users\nihaines\AppData\Local\Temp\wzae68\M9182A_8_2010Dec13.jpg"/>
          <p:cNvPicPr>
            <a:picLocks noChangeAspect="1" noChangeArrowheads="1"/>
          </p:cNvPicPr>
          <p:nvPr/>
        </p:nvPicPr>
        <p:blipFill>
          <a:blip r:embed="rId1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484783"/>
            <a:ext cx="389443" cy="441713"/>
          </a:xfrm>
          <a:prstGeom prst="rect">
            <a:avLst/>
          </a:prstGeom>
          <a:noFill/>
        </p:spPr>
      </p:pic>
      <p:sp>
        <p:nvSpPr>
          <p:cNvPr id="80" name="Rectangle 79"/>
          <p:cNvSpPr/>
          <p:nvPr/>
        </p:nvSpPr>
        <p:spPr>
          <a:xfrm>
            <a:off x="2339752" y="3764292"/>
            <a:ext cx="792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 smtClean="0">
                <a:solidFill>
                  <a:srgbClr val="000000"/>
                </a:solidFill>
              </a:rPr>
              <a:t>Protocol Analyzers </a:t>
            </a: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3923928" y="4365104"/>
            <a:ext cx="105349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 smtClean="0">
                <a:solidFill>
                  <a:srgbClr val="000000"/>
                </a:solidFill>
              </a:rPr>
              <a:t>M8190A AXI AWG</a:t>
            </a:r>
            <a:endParaRPr lang="en-US" sz="800" b="1" dirty="0">
              <a:solidFill>
                <a:srgbClr val="000000"/>
              </a:solidFill>
            </a:endParaRPr>
          </a:p>
        </p:txBody>
      </p:sp>
      <p:pic>
        <p:nvPicPr>
          <p:cNvPr id="99" name="Picture 2" descr="C:\Documents\MPO\Training\HIT 2011\Posters\M9186A-1.tif"/>
          <p:cNvPicPr>
            <a:picLocks noChangeAspect="1" noChangeArrowheads="1"/>
          </p:cNvPicPr>
          <p:nvPr/>
        </p:nvPicPr>
        <p:blipFill>
          <a:blip r:embed="rId2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149080"/>
            <a:ext cx="658504" cy="658504"/>
          </a:xfrm>
          <a:prstGeom prst="rect">
            <a:avLst/>
          </a:prstGeom>
          <a:noFill/>
        </p:spPr>
      </p:pic>
      <p:pic>
        <p:nvPicPr>
          <p:cNvPr id="101" name="Picture 100" descr="C:\Documents and Settings\jmdasson\Local Settings\Temp\wz4dea\M9216A_2_20110317.jpg"/>
          <p:cNvPicPr>
            <a:picLocks noChangeAspect="1" noChangeArrowheads="1"/>
          </p:cNvPicPr>
          <p:nvPr/>
        </p:nvPicPr>
        <p:blipFill>
          <a:blip r:embed="rId2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1100798" cy="73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107" descr="LF Switches.png"/>
          <p:cNvPicPr>
            <a:picLocks noChangeAspect="1"/>
          </p:cNvPicPr>
          <p:nvPr/>
        </p:nvPicPr>
        <p:blipFill>
          <a:blip r:embed="rId2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32856"/>
            <a:ext cx="2123728" cy="719907"/>
          </a:xfrm>
          <a:prstGeom prst="rect">
            <a:avLst/>
          </a:prstGeom>
        </p:spPr>
      </p:pic>
      <p:pic>
        <p:nvPicPr>
          <p:cNvPr id="109" name="Picture 1"/>
          <p:cNvPicPr>
            <a:picLocks noChangeAspect="1" noChangeArrowheads="1"/>
          </p:cNvPicPr>
          <p:nvPr/>
        </p:nvPicPr>
        <p:blipFill>
          <a:blip r:embed="rId2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852936"/>
            <a:ext cx="2060237" cy="71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" name="TextBox 109"/>
          <p:cNvSpPr txBox="1"/>
          <p:nvPr/>
        </p:nvSpPr>
        <p:spPr>
          <a:xfrm>
            <a:off x="611560" y="2708920"/>
            <a:ext cx="9957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000000">
                    <a:lumMod val="75000"/>
                  </a:srgbClr>
                </a:solidFill>
              </a:rPr>
              <a:t>RF Switching</a:t>
            </a:r>
            <a:endParaRPr lang="en-US" sz="1000" b="1" dirty="0">
              <a:solidFill>
                <a:srgbClr val="000000">
                  <a:lumMod val="75000"/>
                </a:srgbClr>
              </a:solidFill>
            </a:endParaRPr>
          </a:p>
        </p:txBody>
      </p:sp>
      <p:pic>
        <p:nvPicPr>
          <p:cNvPr id="111" name="Picture 110" descr="211_AXIe_logo_091030a.jpg"/>
          <p:cNvPicPr>
            <a:picLocks noChangeAspect="1"/>
          </p:cNvPicPr>
          <p:nvPr/>
        </p:nvPicPr>
        <p:blipFill>
          <a:blip r:embed="rId20" cstate="email">
            <a:clrChange>
              <a:clrFrom>
                <a:srgbClr val="F8FFFD"/>
              </a:clrFrom>
              <a:clrTo>
                <a:srgbClr val="F8FFFD">
                  <a:alpha val="0"/>
                </a:srgbClr>
              </a:clrTo>
            </a:clrChange>
          </a:blip>
          <a:stretch>
            <a:fillRect/>
          </a:stretch>
        </p:blipFill>
        <p:spPr>
          <a:xfrm rot="20496448">
            <a:off x="2053960" y="2392242"/>
            <a:ext cx="637189" cy="344264"/>
          </a:xfrm>
          <a:prstGeom prst="rect">
            <a:avLst/>
          </a:prstGeom>
        </p:spPr>
      </p:pic>
      <p:sp>
        <p:nvSpPr>
          <p:cNvPr id="112" name="Rectangle 111"/>
          <p:cNvSpPr/>
          <p:nvPr/>
        </p:nvSpPr>
        <p:spPr>
          <a:xfrm>
            <a:off x="2267744" y="2716757"/>
            <a:ext cx="9749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b="1" dirty="0" smtClean="0">
                <a:solidFill>
                  <a:srgbClr val="000000"/>
                </a:solidFill>
              </a:rPr>
              <a:t>Logic Analyzers</a:t>
            </a:r>
          </a:p>
        </p:txBody>
      </p:sp>
      <p:pic>
        <p:nvPicPr>
          <p:cNvPr id="113" name="Picture 112" descr="211_AXIe_logo_091030a.jpg"/>
          <p:cNvPicPr>
            <a:picLocks noChangeAspect="1"/>
          </p:cNvPicPr>
          <p:nvPr/>
        </p:nvPicPr>
        <p:blipFill>
          <a:blip r:embed="rId20" cstate="email">
            <a:clrChange>
              <a:clrFrom>
                <a:srgbClr val="F8FFFD"/>
              </a:clrFrom>
              <a:clrTo>
                <a:srgbClr val="F8FFFD">
                  <a:alpha val="0"/>
                </a:srgbClr>
              </a:clrTo>
            </a:clrChange>
          </a:blip>
          <a:stretch>
            <a:fillRect/>
          </a:stretch>
        </p:blipFill>
        <p:spPr>
          <a:xfrm rot="20496448">
            <a:off x="3388754" y="4103677"/>
            <a:ext cx="684987" cy="370089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5220072" y="4509120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000000">
                    <a:lumMod val="75000"/>
                  </a:srgbClr>
                </a:solidFill>
              </a:rPr>
              <a:t>M9703A   </a:t>
            </a:r>
            <a:r>
              <a:rPr lang="en-US" sz="800" b="1" dirty="0" err="1" smtClean="0">
                <a:solidFill>
                  <a:srgbClr val="000000">
                    <a:lumMod val="75000"/>
                  </a:srgbClr>
                </a:solidFill>
              </a:rPr>
              <a:t>AXIe</a:t>
            </a:r>
            <a:r>
              <a:rPr lang="en-US" sz="800" b="1" dirty="0" smtClean="0">
                <a:solidFill>
                  <a:srgbClr val="000000">
                    <a:lumMod val="75000"/>
                  </a:srgbClr>
                </a:solidFill>
              </a:rPr>
              <a:t> Digitizer</a:t>
            </a:r>
          </a:p>
          <a:p>
            <a:endParaRPr lang="en-US" sz="800" b="1" dirty="0">
              <a:solidFill>
                <a:srgbClr val="000000">
                  <a:lumMod val="75000"/>
                </a:srgbClr>
              </a:solidFill>
            </a:endParaRPr>
          </a:p>
        </p:txBody>
      </p:sp>
      <p:pic>
        <p:nvPicPr>
          <p:cNvPr id="115" name="Picture 114" descr="M9703A_44_2011Aug8.jpg"/>
          <p:cNvPicPr>
            <a:picLocks noChangeAspect="1"/>
          </p:cNvPicPr>
          <p:nvPr/>
        </p:nvPicPr>
        <p:blipFill>
          <a:blip r:embed="rId2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4725144"/>
            <a:ext cx="1442832" cy="648072"/>
          </a:xfrm>
          <a:prstGeom prst="rect">
            <a:avLst/>
          </a:prstGeom>
        </p:spPr>
      </p:pic>
      <p:pic>
        <p:nvPicPr>
          <p:cNvPr id="116" name="Picture 115" descr="RF_Switches.pn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1772816"/>
            <a:ext cx="1017617" cy="576064"/>
          </a:xfrm>
          <a:prstGeom prst="rect">
            <a:avLst/>
          </a:prstGeom>
        </p:spPr>
      </p:pic>
      <p:sp>
        <p:nvSpPr>
          <p:cNvPr id="117" name="TextBox 116"/>
          <p:cNvSpPr txBox="1"/>
          <p:nvPr/>
        </p:nvSpPr>
        <p:spPr>
          <a:xfrm>
            <a:off x="4139952" y="206084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err="1" smtClean="0">
                <a:solidFill>
                  <a:srgbClr val="000000">
                    <a:lumMod val="75000"/>
                  </a:srgbClr>
                </a:solidFill>
              </a:rPr>
              <a:t>uWave</a:t>
            </a:r>
            <a:r>
              <a:rPr lang="en-US" sz="900" b="1" dirty="0" smtClean="0">
                <a:solidFill>
                  <a:srgbClr val="000000">
                    <a:lumMod val="75000"/>
                  </a:srgbClr>
                </a:solidFill>
              </a:rPr>
              <a:t> Switches</a:t>
            </a:r>
            <a:endParaRPr lang="en-US" sz="900" b="1" dirty="0">
              <a:solidFill>
                <a:srgbClr val="000000">
                  <a:lumMod val="75000"/>
                </a:srgbClr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3422413" y="2307520"/>
            <a:ext cx="649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b="1" dirty="0" smtClean="0">
                <a:solidFill>
                  <a:srgbClr val="000000"/>
                </a:solidFill>
              </a:rPr>
              <a:t>PXI 10 &amp; 15-bit AWG</a:t>
            </a:r>
            <a:endParaRPr lang="en-US" sz="800" b="1" dirty="0">
              <a:solidFill>
                <a:srgbClr val="000000"/>
              </a:solidFill>
            </a:endParaRPr>
          </a:p>
        </p:txBody>
      </p:sp>
      <p:pic>
        <p:nvPicPr>
          <p:cNvPr id="119" name="Picture 118" descr="M9362A-D01_3Chan_03-05-12_MIMO.jpg"/>
          <p:cNvPicPr>
            <a:picLocks noChangeAspect="1"/>
          </p:cNvPicPr>
          <p:nvPr/>
        </p:nvPicPr>
        <p:blipFill>
          <a:blip r:embed="rId3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4437112"/>
            <a:ext cx="1800200" cy="1200134"/>
          </a:xfrm>
          <a:prstGeom prst="rect">
            <a:avLst/>
          </a:prstGeom>
        </p:spPr>
      </p:pic>
      <p:pic>
        <p:nvPicPr>
          <p:cNvPr id="120" name="Picture 119" descr="M9392A with M9036A_03-05-12.jpg"/>
          <p:cNvPicPr>
            <a:picLocks noChangeAspect="1"/>
          </p:cNvPicPr>
          <p:nvPr/>
        </p:nvPicPr>
        <p:blipFill>
          <a:blip r:embed="rId3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3501008"/>
            <a:ext cx="1524187" cy="731565"/>
          </a:xfrm>
          <a:prstGeom prst="rect">
            <a:avLst/>
          </a:prstGeom>
        </p:spPr>
      </p:pic>
      <p:sp>
        <p:nvSpPr>
          <p:cNvPr id="121" name="TextBox 120"/>
          <p:cNvSpPr txBox="1"/>
          <p:nvPr/>
        </p:nvSpPr>
        <p:spPr>
          <a:xfrm>
            <a:off x="4283968" y="3284984"/>
            <a:ext cx="1440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rgbClr val="000000">
                    <a:lumMod val="75000"/>
                  </a:srgbClr>
                </a:solidFill>
              </a:rPr>
              <a:t>PXI Dual Channel Vector Signal Analyzer</a:t>
            </a:r>
            <a:endParaRPr lang="en-US" sz="800" b="1" dirty="0">
              <a:solidFill>
                <a:srgbClr val="000000">
                  <a:lumMod val="75000"/>
                </a:srgbClr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660232" y="4509120"/>
            <a:ext cx="1301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solidFill>
                  <a:srgbClr val="000000">
                    <a:lumMod val="75000"/>
                  </a:srgbClr>
                </a:solidFill>
              </a:rPr>
              <a:t>PXI Wideband MIMO</a:t>
            </a:r>
          </a:p>
          <a:p>
            <a:pPr algn="ctr"/>
            <a:r>
              <a:rPr lang="en-US" sz="800" b="1" dirty="0" smtClean="0">
                <a:solidFill>
                  <a:srgbClr val="000000">
                    <a:lumMod val="75000"/>
                  </a:srgbClr>
                </a:solidFill>
              </a:rPr>
              <a:t>Vector Signal Analyzer</a:t>
            </a:r>
            <a:endParaRPr lang="en-US" sz="800" b="1" dirty="0">
              <a:solidFill>
                <a:srgbClr val="000000">
                  <a:lumMod val="75000"/>
                </a:srgbClr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228184" y="386104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000000">
                    <a:lumMod val="75000"/>
                  </a:srgbClr>
                </a:solidFill>
              </a:rPr>
              <a:t>N7109A 8-channel MIMO Analyzer</a:t>
            </a:r>
          </a:p>
          <a:p>
            <a:endParaRPr lang="en-US" sz="800" b="1" dirty="0">
              <a:solidFill>
                <a:srgbClr val="000000">
                  <a:lumMod val="75000"/>
                </a:srgbClr>
              </a:solidFill>
            </a:endParaRPr>
          </a:p>
        </p:txBody>
      </p:sp>
      <p:pic>
        <p:nvPicPr>
          <p:cNvPr id="125" name="Picture 2" descr="http://cp.home.agilent.com/agilent7/is/image/Agilent/PROD-1939788-02?$MAIN$"/>
          <p:cNvPicPr>
            <a:picLocks noChangeAspect="1" noChangeArrowheads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4005064"/>
            <a:ext cx="1008112" cy="432048"/>
          </a:xfrm>
          <a:prstGeom prst="rect">
            <a:avLst/>
          </a:prstGeom>
          <a:noFill/>
        </p:spPr>
      </p:pic>
      <p:sp>
        <p:nvSpPr>
          <p:cNvPr id="126" name="TextBox 125"/>
          <p:cNvSpPr txBox="1"/>
          <p:nvPr/>
        </p:nvSpPr>
        <p:spPr>
          <a:xfrm>
            <a:off x="6702980" y="13407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000000">
                    <a:lumMod val="75000"/>
                  </a:srgbClr>
                </a:solidFill>
              </a:rPr>
              <a:t>M9380/81A RF Source</a:t>
            </a:r>
            <a:endParaRPr lang="en-US" sz="900" b="1" dirty="0">
              <a:solidFill>
                <a:srgbClr val="000000">
                  <a:lumMod val="75000"/>
                </a:srgbClr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380312" y="551723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rgbClr val="000000">
                    <a:lumMod val="75000"/>
                  </a:srgbClr>
                </a:solidFill>
              </a:rPr>
              <a:t>M940xA PXI Optical Extenders</a:t>
            </a:r>
          </a:p>
          <a:p>
            <a:pPr algn="ctr"/>
            <a:endParaRPr lang="en-US" sz="800" b="1" dirty="0">
              <a:solidFill>
                <a:srgbClr val="000000">
                  <a:lumMod val="75000"/>
                </a:srgbClr>
              </a:solidFill>
            </a:endParaRPr>
          </a:p>
        </p:txBody>
      </p:sp>
      <p:grpSp>
        <p:nvGrpSpPr>
          <p:cNvPr id="3" name="Group 10"/>
          <p:cNvGrpSpPr/>
          <p:nvPr/>
        </p:nvGrpSpPr>
        <p:grpSpPr>
          <a:xfrm>
            <a:off x="7020272" y="2060848"/>
            <a:ext cx="1180690" cy="504056"/>
            <a:chOff x="3981212" y="4251132"/>
            <a:chExt cx="2237219" cy="770115"/>
          </a:xfrm>
        </p:grpSpPr>
        <p:pic>
          <p:nvPicPr>
            <p:cNvPr id="130" name="Picture 2"/>
            <p:cNvPicPr>
              <a:picLocks noChangeAspect="1" noChangeArrowheads="1"/>
            </p:cNvPicPr>
            <p:nvPr/>
          </p:nvPicPr>
          <p:blipFill>
            <a:blip r:embed="rId3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212" y="4251132"/>
              <a:ext cx="688200" cy="676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1" name="Picture 10" descr="M9362A">
              <a:hlinkClick r:id="rId34"/>
            </p:cNvPr>
            <p:cNvPicPr>
              <a:picLocks noChangeAspect="1" noChangeArrowheads="1"/>
            </p:cNvPicPr>
            <p:nvPr/>
          </p:nvPicPr>
          <p:blipFill>
            <a:blip r:embed="rId3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0045" y="4251132"/>
              <a:ext cx="952500" cy="714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6" descr="M9360A PXI Attenuator/Preselector: 100 kHz to 26.5 GHz">
              <a:hlinkClick r:id="rId36"/>
            </p:cNvPr>
            <p:cNvPicPr>
              <a:picLocks noChangeAspect="1" noChangeArrowheads="1"/>
            </p:cNvPicPr>
            <p:nvPr/>
          </p:nvPicPr>
          <p:blipFill>
            <a:blip r:embed="rId3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4495" y="4267200"/>
              <a:ext cx="905892" cy="679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" name="Picture 6" descr="N2101B_lg[1]"/>
            <p:cNvPicPr>
              <a:picLocks noChangeAspect="1" noChangeArrowheads="1"/>
            </p:cNvPicPr>
            <p:nvPr/>
          </p:nvPicPr>
          <p:blipFill>
            <a:blip r:embed="rId38" cstate="screen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5541" y="4267200"/>
              <a:ext cx="561202" cy="7540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34" name="Picture 8" descr="M9361A PXI Downconverter: 2.75 GHz to 26.5 GHz">
              <a:hlinkClick r:id="rId39"/>
            </p:cNvPr>
            <p:cNvPicPr>
              <a:picLocks noChangeAspect="1" noChangeArrowheads="1"/>
            </p:cNvPicPr>
            <p:nvPr/>
          </p:nvPicPr>
          <p:blipFill>
            <a:blip r:embed="rId4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1734" y="4287035"/>
              <a:ext cx="952500" cy="714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" name="Picture 4" descr="M9351A PXI Downconverter: 50 MHz to 2.9 GHz">
              <a:hlinkClick r:id="rId41"/>
            </p:cNvPr>
            <p:cNvPicPr>
              <a:picLocks noChangeAspect="1" noChangeArrowheads="1"/>
            </p:cNvPicPr>
            <p:nvPr/>
          </p:nvPicPr>
          <p:blipFill>
            <a:blip r:embed="rId4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5931" y="4271962"/>
              <a:ext cx="952500" cy="714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8" name="TextBox 137"/>
          <p:cNvSpPr txBox="1"/>
          <p:nvPr/>
        </p:nvSpPr>
        <p:spPr>
          <a:xfrm>
            <a:off x="5796136" y="6021288"/>
            <a:ext cx="1449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000000">
                    <a:lumMod val="75000"/>
                  </a:srgbClr>
                </a:solidFill>
              </a:rPr>
              <a:t>Chassis &amp; Controller</a:t>
            </a:r>
            <a:endParaRPr lang="en-US" sz="1000" b="1" dirty="0">
              <a:solidFill>
                <a:srgbClr val="000000">
                  <a:lumMod val="75000"/>
                </a:srgbClr>
              </a:solidFill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1970436" y="5631051"/>
            <a:ext cx="14494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000000">
                    <a:lumMod val="75000"/>
                  </a:srgbClr>
                </a:solidFill>
              </a:rPr>
              <a:t>Chassis &amp; Controller</a:t>
            </a:r>
            <a:endParaRPr lang="en-US" sz="1000" b="1" dirty="0">
              <a:solidFill>
                <a:srgbClr val="000000">
                  <a:lumMod val="75000"/>
                </a:srgbClr>
              </a:solidFill>
            </a:endParaRPr>
          </a:p>
        </p:txBody>
      </p:sp>
      <p:pic>
        <p:nvPicPr>
          <p:cNvPr id="140" name="Picture 139" descr="M9211A_2_2010Aug5copy1.jpg"/>
          <p:cNvPicPr preferRelativeResize="0">
            <a:picLocks noChangeAspect="1"/>
          </p:cNvPicPr>
          <p:nvPr/>
        </p:nvPicPr>
        <p:blipFill>
          <a:blip r:embed="rId4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5" y="2396688"/>
            <a:ext cx="504056" cy="571728"/>
          </a:xfrm>
          <a:prstGeom prst="rect">
            <a:avLst/>
          </a:prstGeom>
        </p:spPr>
      </p:pic>
      <p:pic>
        <p:nvPicPr>
          <p:cNvPr id="141" name="Picture 140" descr="M9210A_2_2010Aug5.png"/>
          <p:cNvPicPr preferRelativeResize="0">
            <a:picLocks noChangeAspect="1"/>
          </p:cNvPicPr>
          <p:nvPr/>
        </p:nvPicPr>
        <p:blipFill>
          <a:blip r:embed="rId44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2924944"/>
            <a:ext cx="515018" cy="570024"/>
          </a:xfrm>
          <a:prstGeom prst="rect">
            <a:avLst/>
          </a:prstGeom>
        </p:spPr>
      </p:pic>
      <p:sp>
        <p:nvSpPr>
          <p:cNvPr id="142" name="TextBox 141"/>
          <p:cNvSpPr txBox="1"/>
          <p:nvPr/>
        </p:nvSpPr>
        <p:spPr>
          <a:xfrm>
            <a:off x="5148064" y="2492896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0000">
                    <a:lumMod val="75000"/>
                  </a:srgbClr>
                </a:solidFill>
              </a:rPr>
              <a:t>Digitizing</a:t>
            </a:r>
          </a:p>
          <a:p>
            <a:pPr algn="ctr"/>
            <a:r>
              <a:rPr lang="en-US" sz="1000" b="1" dirty="0" smtClean="0">
                <a:solidFill>
                  <a:srgbClr val="000000">
                    <a:lumMod val="75000"/>
                  </a:srgbClr>
                </a:solidFill>
              </a:rPr>
              <a:t>Scopes </a:t>
            </a:r>
            <a:endParaRPr lang="en-US" sz="1000" b="1" dirty="0">
              <a:solidFill>
                <a:srgbClr val="000000">
                  <a:lumMod val="75000"/>
                </a:srgbClr>
              </a:solidFill>
            </a:endParaRPr>
          </a:p>
        </p:txBody>
      </p:sp>
      <p:pic>
        <p:nvPicPr>
          <p:cNvPr id="143" name="Picture 142" descr="M9202A_1_2010July27.jpg"/>
          <p:cNvPicPr>
            <a:picLocks noChangeAspect="1"/>
          </p:cNvPicPr>
          <p:nvPr/>
        </p:nvPicPr>
        <p:blipFill>
          <a:blip r:embed="rId4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3212976"/>
            <a:ext cx="476160" cy="690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" name="5-Point Star 144"/>
          <p:cNvSpPr/>
          <p:nvPr/>
        </p:nvSpPr>
        <p:spPr bwMode="auto">
          <a:xfrm>
            <a:off x="7740352" y="4365104"/>
            <a:ext cx="580620" cy="553368"/>
          </a:xfrm>
          <a:prstGeom prst="star5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1600" dist="114300" dir="19440000" sx="99000" sy="99000" algn="bl" rotWithShape="0">
              <a:prstClr val="black">
                <a:alpha val="30000"/>
              </a:prstClr>
            </a:outerShdw>
          </a:effectLst>
          <a:scene3d>
            <a:camera prst="isometricLeftDown">
              <a:rot lat="0" lon="20400000" rev="600000"/>
            </a:camera>
            <a:lightRig rig="threePt" dir="t"/>
          </a:scene3d>
          <a:sp3d prstMaterial="dkEdge">
            <a:bevelT w="6350"/>
            <a:bevelB w="254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fr-FR" sz="900" b="1" dirty="0" smtClean="0">
                <a:solidFill>
                  <a:srgbClr val="000000"/>
                </a:solidFill>
              </a:rPr>
              <a:t>NEW </a:t>
            </a:r>
          </a:p>
        </p:txBody>
      </p:sp>
      <p:sp>
        <p:nvSpPr>
          <p:cNvPr id="146" name="5-Point Star 145"/>
          <p:cNvSpPr/>
          <p:nvPr/>
        </p:nvSpPr>
        <p:spPr bwMode="auto">
          <a:xfrm>
            <a:off x="7740352" y="3717032"/>
            <a:ext cx="580620" cy="553368"/>
          </a:xfrm>
          <a:prstGeom prst="star5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1600" dist="114300" dir="19440000" sx="99000" sy="99000" algn="bl" rotWithShape="0">
              <a:prstClr val="black">
                <a:alpha val="30000"/>
              </a:prstClr>
            </a:outerShdw>
          </a:effectLst>
          <a:scene3d>
            <a:camera prst="isometricLeftDown">
              <a:rot lat="0" lon="20400000" rev="600000"/>
            </a:camera>
            <a:lightRig rig="threePt" dir="t"/>
          </a:scene3d>
          <a:sp3d prstMaterial="dkEdge">
            <a:bevelT w="6350"/>
            <a:bevelB w="254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fr-FR" sz="900" b="1" dirty="0" smtClean="0">
                <a:solidFill>
                  <a:srgbClr val="000000"/>
                </a:solidFill>
              </a:rPr>
              <a:t>NEW </a:t>
            </a:r>
          </a:p>
        </p:txBody>
      </p:sp>
      <p:sp>
        <p:nvSpPr>
          <p:cNvPr id="149" name="5-Point Star 148"/>
          <p:cNvSpPr/>
          <p:nvPr/>
        </p:nvSpPr>
        <p:spPr bwMode="auto">
          <a:xfrm>
            <a:off x="5436096" y="3284984"/>
            <a:ext cx="580620" cy="553368"/>
          </a:xfrm>
          <a:prstGeom prst="star5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1600" dist="114300" dir="19440000" sx="99000" sy="99000" algn="bl" rotWithShape="0">
              <a:prstClr val="black">
                <a:alpha val="30000"/>
              </a:prstClr>
            </a:outerShdw>
          </a:effectLst>
          <a:scene3d>
            <a:camera prst="isometricLeftDown">
              <a:rot lat="0" lon="20400000" rev="600000"/>
            </a:camera>
            <a:lightRig rig="threePt" dir="t"/>
          </a:scene3d>
          <a:sp3d prstMaterial="dkEdge">
            <a:bevelT w="6350"/>
            <a:bevelB w="254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fr-FR" sz="900" b="1" dirty="0" smtClean="0">
                <a:solidFill>
                  <a:srgbClr val="000000"/>
                </a:solidFill>
              </a:rPr>
              <a:t>NEW </a:t>
            </a:r>
          </a:p>
        </p:txBody>
      </p:sp>
      <p:sp>
        <p:nvSpPr>
          <p:cNvPr id="150" name="5-Point Star 149"/>
          <p:cNvSpPr/>
          <p:nvPr/>
        </p:nvSpPr>
        <p:spPr bwMode="auto">
          <a:xfrm>
            <a:off x="5580112" y="4149080"/>
            <a:ext cx="580620" cy="553368"/>
          </a:xfrm>
          <a:prstGeom prst="star5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1600" dist="114300" dir="19440000" sx="99000" sy="99000" algn="bl" rotWithShape="0">
              <a:prstClr val="black">
                <a:alpha val="30000"/>
              </a:prstClr>
            </a:outerShdw>
          </a:effectLst>
          <a:scene3d>
            <a:camera prst="isometricLeftDown">
              <a:rot lat="0" lon="20400000" rev="600000"/>
            </a:camera>
            <a:lightRig rig="threePt" dir="t"/>
          </a:scene3d>
          <a:sp3d prstMaterial="dkEdge">
            <a:bevelT w="6350"/>
            <a:bevelB w="254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fr-FR" sz="900" b="1" dirty="0" smtClean="0">
                <a:solidFill>
                  <a:srgbClr val="000000"/>
                </a:solidFill>
              </a:rPr>
              <a:t>NEW </a:t>
            </a:r>
          </a:p>
        </p:txBody>
      </p:sp>
      <p:sp>
        <p:nvSpPr>
          <p:cNvPr id="151" name="5-Point Star 150"/>
          <p:cNvSpPr/>
          <p:nvPr/>
        </p:nvSpPr>
        <p:spPr bwMode="auto">
          <a:xfrm>
            <a:off x="7668344" y="1412776"/>
            <a:ext cx="580620" cy="553368"/>
          </a:xfrm>
          <a:prstGeom prst="star5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1600" dist="114300" dir="19440000" sx="99000" sy="99000" algn="bl" rotWithShape="0">
              <a:prstClr val="black">
                <a:alpha val="30000"/>
              </a:prstClr>
            </a:outerShdw>
          </a:effectLst>
          <a:scene3d>
            <a:camera prst="isometricLeftDown">
              <a:rot lat="0" lon="20400000" rev="600000"/>
            </a:camera>
            <a:lightRig rig="threePt" dir="t"/>
          </a:scene3d>
          <a:sp3d prstMaterial="dkEdge">
            <a:bevelT w="6350"/>
            <a:bevelB w="254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fr-FR" sz="900" b="1" dirty="0" smtClean="0">
                <a:solidFill>
                  <a:srgbClr val="000000"/>
                </a:solidFill>
              </a:rPr>
              <a:t>NEW 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7308304" y="177281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000000">
                    <a:lumMod val="75000"/>
                  </a:srgbClr>
                </a:solidFill>
              </a:rPr>
              <a:t>Signal conditioning</a:t>
            </a:r>
          </a:p>
          <a:p>
            <a:endParaRPr lang="en-US" sz="800" b="1" dirty="0">
              <a:solidFill>
                <a:srgbClr val="000000">
                  <a:lumMod val="75000"/>
                </a:srgbClr>
              </a:solidFill>
            </a:endParaRPr>
          </a:p>
        </p:txBody>
      </p:sp>
      <p:sp>
        <p:nvSpPr>
          <p:cNvPr id="152" name="5-Point Star 151"/>
          <p:cNvSpPr/>
          <p:nvPr/>
        </p:nvSpPr>
        <p:spPr bwMode="auto">
          <a:xfrm>
            <a:off x="6948264" y="5301208"/>
            <a:ext cx="580620" cy="553368"/>
          </a:xfrm>
          <a:prstGeom prst="star5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1600" dist="114300" dir="19440000" sx="99000" sy="99000" algn="bl" rotWithShape="0">
              <a:prstClr val="black">
                <a:alpha val="30000"/>
              </a:prstClr>
            </a:outerShdw>
          </a:effectLst>
          <a:scene3d>
            <a:camera prst="isometricLeftDown">
              <a:rot lat="0" lon="20400000" rev="600000"/>
            </a:camera>
            <a:lightRig rig="threePt" dir="t"/>
          </a:scene3d>
          <a:sp3d prstMaterial="dkEdge">
            <a:bevelT w="6350"/>
            <a:bevelB w="254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fr-FR" sz="900" b="1" dirty="0" smtClean="0">
                <a:solidFill>
                  <a:srgbClr val="000000"/>
                </a:solidFill>
              </a:rPr>
              <a:t>NEW </a:t>
            </a:r>
          </a:p>
        </p:txBody>
      </p:sp>
      <p:sp>
        <p:nvSpPr>
          <p:cNvPr id="153" name="5-Point Star 152"/>
          <p:cNvSpPr/>
          <p:nvPr/>
        </p:nvSpPr>
        <p:spPr bwMode="auto">
          <a:xfrm>
            <a:off x="2843808" y="5949280"/>
            <a:ext cx="580620" cy="553368"/>
          </a:xfrm>
          <a:prstGeom prst="star5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1600" dist="114300" dir="19440000" sx="99000" sy="99000" algn="bl" rotWithShape="0">
              <a:prstClr val="black">
                <a:alpha val="30000"/>
              </a:prstClr>
            </a:outerShdw>
          </a:effectLst>
          <a:scene3d>
            <a:camera prst="isometricLeftDown">
              <a:rot lat="0" lon="20400000" rev="600000"/>
            </a:camera>
            <a:lightRig rig="threePt" dir="t"/>
          </a:scene3d>
          <a:sp3d prstMaterial="dkEdge">
            <a:bevelT w="6350"/>
            <a:bevelB w="254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fr-FR" sz="900" b="1" dirty="0" smtClean="0">
                <a:solidFill>
                  <a:srgbClr val="000000"/>
                </a:solidFill>
              </a:rPr>
              <a:t>NEW </a:t>
            </a:r>
          </a:p>
        </p:txBody>
      </p:sp>
      <p:pic>
        <p:nvPicPr>
          <p:cNvPr id="154" name="Picture 153" descr="OXI family complete.png"/>
          <p:cNvPicPr>
            <a:picLocks noChangeAspect="1"/>
          </p:cNvPicPr>
          <p:nvPr/>
        </p:nvPicPr>
        <p:blipFill>
          <a:blip r:embed="rId4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68344" y="5805264"/>
            <a:ext cx="1152128" cy="503074"/>
          </a:xfrm>
          <a:prstGeom prst="rect">
            <a:avLst/>
          </a:prstGeom>
        </p:spPr>
      </p:pic>
      <p:sp>
        <p:nvSpPr>
          <p:cNvPr id="148" name="5-Point Star 147"/>
          <p:cNvSpPr/>
          <p:nvPr/>
        </p:nvSpPr>
        <p:spPr bwMode="auto">
          <a:xfrm>
            <a:off x="8388424" y="5373216"/>
            <a:ext cx="580620" cy="553368"/>
          </a:xfrm>
          <a:prstGeom prst="star5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1600" dist="114300" dir="19440000" sx="99000" sy="99000" algn="bl" rotWithShape="0">
              <a:prstClr val="black">
                <a:alpha val="30000"/>
              </a:prstClr>
            </a:outerShdw>
          </a:effectLst>
          <a:scene3d>
            <a:camera prst="isometricLeftDown">
              <a:rot lat="0" lon="20400000" rev="600000"/>
            </a:camera>
            <a:lightRig rig="threePt" dir="t"/>
          </a:scene3d>
          <a:sp3d prstMaterial="dkEdge">
            <a:bevelT w="6350"/>
            <a:bevelB w="254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fr-FR" sz="900" b="1" dirty="0" smtClean="0">
                <a:solidFill>
                  <a:srgbClr val="000000"/>
                </a:solidFill>
              </a:rPr>
              <a:t>NEW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16" t="11817" r="23868" b="6518"/>
          <a:stretch/>
        </p:blipFill>
        <p:spPr>
          <a:xfrm>
            <a:off x="5863608" y="1401428"/>
            <a:ext cx="652607" cy="811844"/>
          </a:xfrm>
          <a:prstGeom prst="rect">
            <a:avLst/>
          </a:prstGeom>
        </p:spPr>
      </p:pic>
      <p:sp>
        <p:nvSpPr>
          <p:cNvPr id="147" name="5-Point Star 146"/>
          <p:cNvSpPr/>
          <p:nvPr/>
        </p:nvSpPr>
        <p:spPr bwMode="auto">
          <a:xfrm>
            <a:off x="5456899" y="1124744"/>
            <a:ext cx="580620" cy="553368"/>
          </a:xfrm>
          <a:prstGeom prst="star5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1600" dist="114300" dir="19440000" sx="99000" sy="99000" algn="bl" rotWithShape="0">
              <a:prstClr val="black">
                <a:alpha val="30000"/>
              </a:prstClr>
            </a:outerShdw>
          </a:effectLst>
          <a:scene3d>
            <a:camera prst="isometricLeftDown">
              <a:rot lat="0" lon="20400000" rev="600000"/>
            </a:camera>
            <a:lightRig rig="threePt" dir="t"/>
          </a:scene3d>
          <a:sp3d prstMaterial="dkEdge">
            <a:bevelT w="6350"/>
            <a:bevelB w="254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fr-FR" sz="900" b="1" dirty="0" smtClean="0">
                <a:solidFill>
                  <a:srgbClr val="000000"/>
                </a:solidFill>
              </a:rPr>
              <a:t>NEW </a:t>
            </a:r>
          </a:p>
        </p:txBody>
      </p:sp>
      <p:pic>
        <p:nvPicPr>
          <p:cNvPr id="87" name="Picture 2" descr="C:\c_data\PHOENIX\Project Status\M9252A_1.jp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554" y="1492487"/>
            <a:ext cx="664678" cy="63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extBox 87"/>
          <p:cNvSpPr txBox="1"/>
          <p:nvPr/>
        </p:nvSpPr>
        <p:spPr>
          <a:xfrm>
            <a:off x="2486172" y="2059112"/>
            <a:ext cx="4860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000000">
                    <a:lumMod val="75000"/>
                  </a:srgbClr>
                </a:solidFill>
              </a:rPr>
              <a:t>DigRF</a:t>
            </a:r>
          </a:p>
        </p:txBody>
      </p:sp>
      <p:sp>
        <p:nvSpPr>
          <p:cNvPr id="89" name="5-Point Star 88"/>
          <p:cNvSpPr/>
          <p:nvPr/>
        </p:nvSpPr>
        <p:spPr bwMode="auto">
          <a:xfrm>
            <a:off x="2874355" y="1198384"/>
            <a:ext cx="580620" cy="553368"/>
          </a:xfrm>
          <a:prstGeom prst="star5">
            <a:avLst/>
          </a:prstGeom>
          <a:solidFill>
            <a:srgbClr val="FFFF00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1600" dist="114300" dir="19440000" sx="99000" sy="99000" algn="bl" rotWithShape="0">
              <a:prstClr val="black">
                <a:alpha val="30000"/>
              </a:prstClr>
            </a:outerShdw>
          </a:effectLst>
          <a:scene3d>
            <a:camera prst="isometricLeftDown">
              <a:rot lat="0" lon="20400000" rev="600000"/>
            </a:camera>
            <a:lightRig rig="threePt" dir="t"/>
          </a:scene3d>
          <a:sp3d prstMaterial="dkEdge">
            <a:bevelT w="6350"/>
            <a:bevelB w="25400"/>
          </a:sp3d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fr-FR" sz="900" b="1" dirty="0" smtClean="0">
                <a:solidFill>
                  <a:srgbClr val="000000"/>
                </a:solidFill>
              </a:rPr>
              <a:t>NEW </a:t>
            </a:r>
          </a:p>
        </p:txBody>
      </p:sp>
    </p:spTree>
    <p:extLst>
      <p:ext uri="{BB962C8B-B14F-4D97-AF65-F5344CB8AC3E}">
        <p14:creationId xmlns:p14="http://schemas.microsoft.com/office/powerpoint/2010/main" val="3654374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Agilent EMG AAA-No Arc">
  <a:themeElements>
    <a:clrScheme name="AGILENT COLORS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CC"/>
      </a:accent1>
      <a:accent2>
        <a:srgbClr val="FF9900"/>
      </a:accent2>
      <a:accent3>
        <a:srgbClr val="669933"/>
      </a:accent3>
      <a:accent4>
        <a:srgbClr val="FFCC00"/>
      </a:accent4>
      <a:accent5>
        <a:srgbClr val="003366"/>
      </a:accent5>
      <a:accent6>
        <a:srgbClr val="990000"/>
      </a:accent6>
      <a:hlink>
        <a:srgbClr val="0099CC"/>
      </a:hlink>
      <a:folHlink>
        <a:srgbClr val="990066"/>
      </a:folHlink>
    </a:clrScheme>
    <a:fontScheme name="AGILENT PPT &amp; OUTLOO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SMS PPT_template_FINAL_April12">
  <a:themeElements>
    <a:clrScheme name="AGILENT COLORS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CC"/>
      </a:accent1>
      <a:accent2>
        <a:srgbClr val="FF9900"/>
      </a:accent2>
      <a:accent3>
        <a:srgbClr val="669933"/>
      </a:accent3>
      <a:accent4>
        <a:srgbClr val="FFCC00"/>
      </a:accent4>
      <a:accent5>
        <a:srgbClr val="003366"/>
      </a:accent5>
      <a:accent6>
        <a:srgbClr val="990000"/>
      </a:accent6>
      <a:hlink>
        <a:srgbClr val="0099CC"/>
      </a:hlink>
      <a:folHlink>
        <a:srgbClr val="990066"/>
      </a:folHlink>
    </a:clrScheme>
    <a:fontScheme name="AGILENT PPT &amp; OUTLOO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Agilent EMG AAA-Top Bottom">
  <a:themeElements>
    <a:clrScheme name="AGILENT COLORS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CC"/>
      </a:accent1>
      <a:accent2>
        <a:srgbClr val="FF9900"/>
      </a:accent2>
      <a:accent3>
        <a:srgbClr val="669933"/>
      </a:accent3>
      <a:accent4>
        <a:srgbClr val="FFCC00"/>
      </a:accent4>
      <a:accent5>
        <a:srgbClr val="003366"/>
      </a:accent5>
      <a:accent6>
        <a:srgbClr val="990000"/>
      </a:accent6>
      <a:hlink>
        <a:srgbClr val="0099CC"/>
      </a:hlink>
      <a:folHlink>
        <a:srgbClr val="990066"/>
      </a:folHlink>
    </a:clrScheme>
    <a:fontScheme name="AGILENT PPT &amp; OUTLOO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Agilent EMG AAA-No Arc">
  <a:themeElements>
    <a:clrScheme name="AGILENT COLORS 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CC"/>
      </a:accent1>
      <a:accent2>
        <a:srgbClr val="FF9900"/>
      </a:accent2>
      <a:accent3>
        <a:srgbClr val="669933"/>
      </a:accent3>
      <a:accent4>
        <a:srgbClr val="FFCC00"/>
      </a:accent4>
      <a:accent5>
        <a:srgbClr val="003366"/>
      </a:accent5>
      <a:accent6>
        <a:srgbClr val="990000"/>
      </a:accent6>
      <a:hlink>
        <a:srgbClr val="0099CC"/>
      </a:hlink>
      <a:folHlink>
        <a:srgbClr val="990066"/>
      </a:folHlink>
    </a:clrScheme>
    <a:fontScheme name="AGILENT PPT &amp; OUTLOO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2B1570FEEBBF49BCBF265EC9C85746" ma:contentTypeVersion="0" ma:contentTypeDescription="Create a new document." ma:contentTypeScope="" ma:versionID="108a1666036b3afafc0bdc7d7b892aa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E7176F4-81BD-416D-A1E7-49DC89E643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D735F4-1F78-4B58-822A-942B3B9F02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A3E21F71-6BE6-4489-9612-EE4CD370848B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AGILENT PPT</Template>
  <TotalTime>12027</TotalTime>
  <Words>633</Words>
  <Application>Microsoft Macintosh PowerPoint</Application>
  <PresentationFormat>On-screen Show (4:3)</PresentationFormat>
  <Paragraphs>135</Paragraphs>
  <Slides>7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Agilent EMG AAA-No Arc</vt:lpstr>
      <vt:lpstr>1_SMS PPT_template_FINAL_April12</vt:lpstr>
      <vt:lpstr>1_Agilent EMG AAA-Top Bottom</vt:lpstr>
      <vt:lpstr>1_Agilent EMG AAA-No Arc</vt:lpstr>
      <vt:lpstr>Visio</vt:lpstr>
      <vt:lpstr>MIPI Interfaces in a Mobile Platform</vt:lpstr>
      <vt:lpstr>PowerPoint Presentation</vt:lpstr>
      <vt:lpstr>DigRF Protocol Test  RF-IC Validation</vt:lpstr>
      <vt:lpstr>PowerPoint Presentation</vt:lpstr>
      <vt:lpstr>PowerPoint Presentation</vt:lpstr>
      <vt:lpstr>M9392A Microwave Vector Signal Analyzer First single-vendor PXI microwave VSA </vt:lpstr>
      <vt:lpstr>PowerPoint Presentation</vt:lpstr>
    </vt:vector>
  </TitlesOfParts>
  <Company>Agilent Technologies,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 Customer Presentation NO CDA</dc:title>
  <dc:creator>jcd5529</dc:creator>
  <cp:lastModifiedBy>Michael Leung</cp:lastModifiedBy>
  <cp:revision>1119</cp:revision>
  <dcterms:created xsi:type="dcterms:W3CDTF">2009-09-28T18:00:17Z</dcterms:created>
  <dcterms:modified xsi:type="dcterms:W3CDTF">2013-03-04T04:27:56Z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0x0101008B2B1570FEEBBF49BCBF265EC9C85746</vt:lpwstr>
  </property>
</Properties>
</file>