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sldIdLst>
    <p:sldId id="314" r:id="rId2"/>
    <p:sldId id="258" r:id="rId3"/>
    <p:sldId id="295" r:id="rId4"/>
    <p:sldId id="307" r:id="rId5"/>
    <p:sldId id="302" r:id="rId6"/>
    <p:sldId id="303" r:id="rId7"/>
    <p:sldId id="304" r:id="rId8"/>
    <p:sldId id="305" r:id="rId9"/>
    <p:sldId id="321" r:id="rId10"/>
    <p:sldId id="265" r:id="rId11"/>
    <p:sldId id="270" r:id="rId12"/>
    <p:sldId id="271" r:id="rId13"/>
    <p:sldId id="272" r:id="rId14"/>
    <p:sldId id="311" r:id="rId15"/>
    <p:sldId id="275" r:id="rId16"/>
    <p:sldId id="273" r:id="rId17"/>
    <p:sldId id="274" r:id="rId18"/>
    <p:sldId id="312" r:id="rId19"/>
    <p:sldId id="291" r:id="rId20"/>
    <p:sldId id="315" r:id="rId21"/>
    <p:sldId id="308" r:id="rId22"/>
    <p:sldId id="309" r:id="rId23"/>
    <p:sldId id="317" r:id="rId24"/>
    <p:sldId id="310" r:id="rId25"/>
    <p:sldId id="31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1607F6A3-4D56-4F9C-9F78-D613972114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36B8C-BAFB-41C9-9357-2BD9D143B376}" type="slidenum">
              <a:rPr lang="en-US"/>
              <a:pPr/>
              <a:t>11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20725"/>
            <a:ext cx="4800600" cy="36004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FF966-D788-47E8-B85E-2D510A72D01A}" type="slidenum">
              <a:rPr lang="en-US"/>
              <a:pPr/>
              <a:t>12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263" y="4572000"/>
            <a:ext cx="5418137" cy="4322763"/>
          </a:xfrm>
        </p:spPr>
        <p:txBody>
          <a:bodyPr lIns="98662" tIns="49331" rIns="98662" bIns="49331"/>
          <a:lstStyle/>
          <a:p>
            <a:endParaRPr lang="en-US" sz="1000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AEE859-A605-4634-9445-9BAEB6AEF00C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5018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1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21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F3E16-6034-4BC6-9602-6E536DBAB9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4DDED-E4E3-4B8C-BD74-1FDBB43B95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B939E8-5C61-493B-8158-EFBFE82B5E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79C80-FAA2-4E8B-A72B-22174B9FF6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CF192-CB8C-4A6F-B935-0FB858C30F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0D888-293E-409C-AAA7-9EC79CC4B4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A561E-45AA-45E9-ACAE-D36BC3FA9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6490C-651A-4A06-BE8D-90886EA919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22324-31CC-4534-BE8E-312577022A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C6139-CCA7-42D5-9B46-61E6311C5B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9BE52-533B-4CD4-8605-632C776F1F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9FF9C2D-ED29-4867-A6A9-2FC34650B083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8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DisplayPort 1.2 </a:t>
            </a:r>
            <a:br>
              <a:rPr lang="en-US" sz="4400" dirty="0" smtClean="0"/>
            </a:br>
            <a:r>
              <a:rPr lang="en-US" sz="4400" dirty="0" smtClean="0"/>
              <a:t>Protocol Analysis</a:t>
            </a:r>
            <a:br>
              <a:rPr lang="en-US" sz="4400" dirty="0" smtClean="0"/>
            </a:br>
            <a:r>
              <a:rPr lang="en-US" sz="2800" dirty="0" smtClean="0"/>
              <a:t>with Agilent Logic Analyzers</a:t>
            </a:r>
            <a:endParaRPr lang="en-US" sz="3600" dirty="0" smtClean="0"/>
          </a:p>
        </p:txBody>
      </p:sp>
      <p:pic>
        <p:nvPicPr>
          <p:cNvPr id="6" name="Picture 5" descr="FUTP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9057" y="3046770"/>
            <a:ext cx="5695950" cy="1295400"/>
          </a:xfrm>
          <a:prstGeom prst="rect">
            <a:avLst/>
          </a:prstGeom>
        </p:spPr>
      </p:pic>
      <p:pic>
        <p:nvPicPr>
          <p:cNvPr id="9" name="Picture 8" descr="Agilent SP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0232" y="5235677"/>
            <a:ext cx="3018747" cy="10993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8323" y="6282812"/>
            <a:ext cx="1519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Since 1991</a:t>
            </a:r>
            <a:endParaRPr lang="en-US" sz="16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l="34375" t="35909" r="31250" b="22899"/>
          <a:stretch>
            <a:fillRect/>
          </a:stretch>
        </p:blipFill>
        <p:spPr bwMode="auto">
          <a:xfrm>
            <a:off x="228600" y="5486400"/>
            <a:ext cx="1371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this tool connect to the target?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600" dirty="0"/>
              <a:t>Three probing choices for the High Speed Main Link</a:t>
            </a:r>
          </a:p>
          <a:p>
            <a:pPr lvl="1">
              <a:lnSpc>
                <a:spcPct val="90000"/>
              </a:lnSpc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200" dirty="0" smtClean="0"/>
              <a:t>½ </a:t>
            </a:r>
            <a:r>
              <a:rPr lang="en-US" sz="2200" dirty="0"/>
              <a:t>size Midbus footprint (</a:t>
            </a:r>
            <a:r>
              <a:rPr lang="en-US" sz="2200" dirty="0" smtClean="0"/>
              <a:t>FS1042</a:t>
            </a:r>
            <a:r>
              <a:rPr lang="en-US" sz="2200" dirty="0"/>
              <a:t>)</a:t>
            </a:r>
          </a:p>
          <a:p>
            <a:pPr lvl="1">
              <a:lnSpc>
                <a:spcPct val="90000"/>
              </a:lnSpc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200" dirty="0"/>
              <a:t>Flying Leads connect to AC coupling caps (</a:t>
            </a:r>
            <a:r>
              <a:rPr lang="en-US" sz="2200" dirty="0" smtClean="0"/>
              <a:t>FS1036B)</a:t>
            </a:r>
            <a:endParaRPr lang="en-US" sz="2200" dirty="0"/>
          </a:p>
          <a:p>
            <a:pPr lvl="1">
              <a:lnSpc>
                <a:spcPct val="90000"/>
              </a:lnSpc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200" dirty="0"/>
              <a:t>DisplayPort </a:t>
            </a:r>
            <a:r>
              <a:rPr lang="en-US" sz="2200" dirty="0" smtClean="0"/>
              <a:t> 1.2 Cable </a:t>
            </a:r>
            <a:r>
              <a:rPr lang="en-US" sz="2200" dirty="0"/>
              <a:t>Interposer (</a:t>
            </a:r>
            <a:r>
              <a:rPr lang="en-US" sz="2200" dirty="0" smtClean="0"/>
              <a:t>FS1041)</a:t>
            </a:r>
            <a:endParaRPr lang="en-US" sz="2200" dirty="0"/>
          </a:p>
          <a:p>
            <a:pPr>
              <a:lnSpc>
                <a:spcPct val="90000"/>
              </a:lnSpc>
              <a:buClr>
                <a:srgbClr val="0066FF"/>
              </a:buClr>
              <a:buFont typeface="Wingdings" pitchFamily="2" charset="2"/>
              <a:buChar char="Ø"/>
            </a:pPr>
            <a:r>
              <a:rPr lang="en-US" sz="2600" dirty="0"/>
              <a:t>Sideband signals (Aux, +/- and HPD) connect with stake </a:t>
            </a:r>
            <a:r>
              <a:rPr lang="en-US" sz="2600" dirty="0" smtClean="0"/>
              <a:t>pins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sz="3500" b="0" dirty="0"/>
              <a:t>High Speed Main Link Probing            </a:t>
            </a:r>
            <a:r>
              <a:rPr lang="en-US" sz="3000" b="0" dirty="0" smtClean="0"/>
              <a:t>FS1042 </a:t>
            </a:r>
            <a:r>
              <a:rPr lang="en-US" sz="2000" b="0" dirty="0" smtClean="0"/>
              <a:t>1/2</a:t>
            </a:r>
            <a:r>
              <a:rPr lang="en-US" sz="3000" b="0" dirty="0" smtClean="0"/>
              <a:t> </a:t>
            </a:r>
            <a:r>
              <a:rPr lang="en-US" sz="3000" b="0" dirty="0"/>
              <a:t>Size Midbus Probe</a:t>
            </a:r>
            <a:br>
              <a:rPr lang="en-US" sz="3000" b="0" dirty="0"/>
            </a:br>
            <a:endParaRPr lang="en-US" sz="3000" b="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7848600" cy="4411663"/>
          </a:xfrm>
        </p:spPr>
        <p:txBody>
          <a:bodyPr/>
          <a:lstStyle/>
          <a:p>
            <a:r>
              <a:rPr lang="en-US" sz="2200" dirty="0"/>
              <a:t>Supports X1, X2, X4 lane widths</a:t>
            </a:r>
          </a:p>
          <a:p>
            <a:r>
              <a:rPr lang="en-US" sz="2200" dirty="0"/>
              <a:t>Lowest loading</a:t>
            </a:r>
          </a:p>
          <a:p>
            <a:r>
              <a:rPr lang="en-US" sz="2200" dirty="0"/>
              <a:t>Requires pre-design planning</a:t>
            </a:r>
          </a:p>
          <a:p>
            <a:r>
              <a:rPr lang="en-US" sz="2200" dirty="0"/>
              <a:t>Minimal board space required</a:t>
            </a:r>
          </a:p>
          <a:p>
            <a:r>
              <a:rPr lang="en-US" sz="2200" dirty="0"/>
              <a:t>Ideal for embedded DisplayPort Applications</a:t>
            </a:r>
          </a:p>
        </p:txBody>
      </p:sp>
      <p:pic>
        <p:nvPicPr>
          <p:cNvPr id="20485" name="Picture 5" descr="FS1032-Samtec"/>
          <p:cNvPicPr>
            <a:picLocks noChangeAspect="1" noChangeArrowheads="1"/>
          </p:cNvPicPr>
          <p:nvPr/>
        </p:nvPicPr>
        <p:blipFill>
          <a:blip r:embed="rId3" cstate="print"/>
          <a:srcRect l="30193" t="10391" r="7085" b="14792"/>
          <a:stretch>
            <a:fillRect/>
          </a:stretch>
        </p:blipFill>
        <p:spPr bwMode="auto">
          <a:xfrm>
            <a:off x="4876800" y="3505200"/>
            <a:ext cx="3352800" cy="3000375"/>
          </a:xfrm>
          <a:prstGeom prst="rect">
            <a:avLst/>
          </a:prstGeom>
          <a:noFill/>
        </p:spPr>
      </p:pic>
      <p:pic>
        <p:nvPicPr>
          <p:cNvPr id="20486" name="Picture 6" descr="DSCN2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3962400" cy="29733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470275"/>
          </a:xfrm>
          <a:noFill/>
          <a:ln/>
        </p:spPr>
        <p:txBody>
          <a:bodyPr lIns="0" tIns="0" rIns="0" bIns="0"/>
          <a:lstStyle/>
          <a:p>
            <a:r>
              <a:rPr lang="en-US" sz="2600" dirty="0"/>
              <a:t>Probing individual lanes </a:t>
            </a:r>
          </a:p>
          <a:p>
            <a:pPr lvl="1"/>
            <a:r>
              <a:rPr lang="en-US" sz="2200" dirty="0"/>
              <a:t>Low loading</a:t>
            </a:r>
          </a:p>
          <a:p>
            <a:pPr lvl="1"/>
            <a:r>
              <a:rPr lang="en-US" sz="2200" dirty="0"/>
              <a:t>No pre-design planning</a:t>
            </a:r>
          </a:p>
          <a:p>
            <a:pPr lvl="1"/>
            <a:r>
              <a:rPr lang="en-US" sz="2200" dirty="0"/>
              <a:t>Greatest flexibility of use</a:t>
            </a:r>
          </a:p>
          <a:p>
            <a:pPr lvl="1"/>
            <a:r>
              <a:rPr lang="en-US" sz="2200" dirty="0"/>
              <a:t>Well suited for embedded 			      DisplayPort Applications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114800" y="1181100"/>
            <a:ext cx="1295400" cy="466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17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en-US" b="1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685800" y="349250"/>
            <a:ext cx="6629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High Speed Main Link Probing                  </a:t>
            </a:r>
            <a:r>
              <a:rPr lang="en-US" dirty="0">
                <a:solidFill>
                  <a:schemeClr val="tx2"/>
                </a:solidFill>
              </a:rPr>
              <a:t>  </a:t>
            </a:r>
            <a:r>
              <a:rPr lang="en-US" sz="3200" dirty="0" smtClean="0">
                <a:solidFill>
                  <a:schemeClr val="tx2"/>
                </a:solidFill>
              </a:rPr>
              <a:t>FS1036B </a:t>
            </a:r>
            <a:r>
              <a:rPr lang="en-US" sz="3200" dirty="0">
                <a:solidFill>
                  <a:schemeClr val="tx2"/>
                </a:solidFill>
              </a:rPr>
              <a:t>Flying Lead Set</a:t>
            </a:r>
          </a:p>
        </p:txBody>
      </p:sp>
      <p:pic>
        <p:nvPicPr>
          <p:cNvPr id="22533" name="Picture 5" descr="fs1036_p_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60688"/>
            <a:ext cx="3911600" cy="3656012"/>
          </a:xfrm>
          <a:prstGeom prst="rect">
            <a:avLst/>
          </a:prstGeom>
          <a:noFill/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638800" y="2376488"/>
            <a:ext cx="327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Attaches to AC coupling caps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8153400" y="2743200"/>
            <a:ext cx="304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7163"/>
            <a:ext cx="7543800" cy="517525"/>
          </a:xfrm>
        </p:spPr>
        <p:txBody>
          <a:bodyPr/>
          <a:lstStyle/>
          <a:p>
            <a:r>
              <a:rPr lang="en-US" sz="3500"/>
              <a:t>Probing with Flying Leads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7467600" cy="1524000"/>
          </a:xfrm>
        </p:spPr>
        <p:txBody>
          <a:bodyPr/>
          <a:lstStyle/>
          <a:p>
            <a:r>
              <a:rPr lang="en-US" dirty="0"/>
              <a:t>Using the </a:t>
            </a:r>
            <a:r>
              <a:rPr lang="en-US" dirty="0" smtClean="0"/>
              <a:t>FS1036B </a:t>
            </a:r>
            <a:r>
              <a:rPr lang="en-US" dirty="0"/>
              <a:t>to connect to caps with the Flex Tip connectors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4580" name="Picture 4" descr="DSCN1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743200"/>
            <a:ext cx="4572000" cy="3429000"/>
          </a:xfrm>
          <a:prstGeom prst="rect">
            <a:avLst/>
          </a:prstGeom>
          <a:noFill/>
        </p:spPr>
      </p:pic>
      <p:pic>
        <p:nvPicPr>
          <p:cNvPr id="24581" name="Picture 5" descr="DSCN10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 Speed Main Link Probing </a:t>
            </a:r>
            <a:r>
              <a:rPr lang="en-US" sz="3500" dirty="0" smtClean="0"/>
              <a:t>FS1041 </a:t>
            </a:r>
            <a:r>
              <a:rPr lang="en-US" sz="3500" dirty="0"/>
              <a:t>-</a:t>
            </a:r>
            <a:r>
              <a:rPr lang="en-US" dirty="0"/>
              <a:t> </a:t>
            </a:r>
            <a:r>
              <a:rPr lang="en-US" sz="3500" dirty="0"/>
              <a:t>DP</a:t>
            </a:r>
            <a:r>
              <a:rPr lang="en-US" dirty="0"/>
              <a:t> Cable </a:t>
            </a:r>
            <a:r>
              <a:rPr lang="en-US" sz="3500" dirty="0"/>
              <a:t>Interposer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Easiest to use</a:t>
            </a:r>
          </a:p>
          <a:p>
            <a:r>
              <a:rPr lang="en-US" dirty="0"/>
              <a:t>Connects between the PC and the monitor</a:t>
            </a:r>
          </a:p>
        </p:txBody>
      </p:sp>
      <p:pic>
        <p:nvPicPr>
          <p:cNvPr id="74756" name="Picture 4" descr="FS1040 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276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1828800" y="38100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 flipH="1" flipV="1">
            <a:off x="5715000" y="5257800"/>
            <a:ext cx="167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H="1">
            <a:off x="5181600" y="3352800"/>
            <a:ext cx="2133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7391400" y="4191000"/>
            <a:ext cx="160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To Monitor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304800" y="320040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 the motherboard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7239000" y="2819400"/>
            <a:ext cx="1676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To the FuturePlus Analysis Probe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7315200" y="5180012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 the Aux Cable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7315200" y="583565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 the HPD Cable</a:t>
            </a:r>
          </a:p>
        </p:txBody>
      </p:sp>
      <p:sp>
        <p:nvSpPr>
          <p:cNvPr id="74765" name="Line 13"/>
          <p:cNvSpPr>
            <a:spLocks noChangeShapeType="1"/>
          </p:cNvSpPr>
          <p:nvPr/>
        </p:nvSpPr>
        <p:spPr bwMode="auto">
          <a:xfrm flipH="1">
            <a:off x="6553200" y="44196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4766" name="Line 14"/>
          <p:cNvSpPr>
            <a:spLocks noChangeShapeType="1"/>
          </p:cNvSpPr>
          <p:nvPr/>
        </p:nvSpPr>
        <p:spPr bwMode="auto">
          <a:xfrm flipH="1" flipV="1">
            <a:off x="5715000" y="50292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Probe Manager Software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33400" y="1524000"/>
            <a:ext cx="8191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30188" indent="-23018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3000">
                <a:ea typeface="新細明體" charset="-120"/>
              </a:rPr>
              <a:t>Used to start and stop the Analysis Probe</a:t>
            </a:r>
          </a:p>
          <a:p>
            <a:pPr marL="230188" indent="-23018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3000">
                <a:ea typeface="新細明體" charset="-120"/>
              </a:rPr>
              <a:t>Sets up the configuration of the Analysis Probe</a:t>
            </a:r>
          </a:p>
          <a:p>
            <a:pPr marL="230188" indent="-230188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altLang="zh-TW" sz="3000">
                <a:ea typeface="新細明體" charset="-120"/>
              </a:rPr>
              <a:t>Controls the filtering of the data sent to the logic analyzer</a:t>
            </a: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2286000" y="4191000"/>
          <a:ext cx="5867400" cy="1828800"/>
        </p:xfrm>
        <a:graphic>
          <a:graphicData uri="http://schemas.openxmlformats.org/presentationml/2006/ole">
            <p:oleObj spid="_x0000_s27656" name="Image" r:id="rId3" imgW="4926984" imgH="153650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866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600200"/>
          </a:xfrm>
        </p:spPr>
        <p:txBody>
          <a:bodyPr/>
          <a:lstStyle/>
          <a:p>
            <a:r>
              <a:rPr lang="en-US" sz="3500"/>
              <a:t>Probe Manager Software</a:t>
            </a:r>
            <a:br>
              <a:rPr lang="en-US" sz="3500"/>
            </a:br>
            <a:r>
              <a:rPr lang="en-US" sz="3500"/>
              <a:t> </a:t>
            </a:r>
            <a:r>
              <a:rPr lang="en-US" sz="4300"/>
              <a:t/>
            </a:r>
            <a:br>
              <a:rPr lang="en-US" sz="4300"/>
            </a:br>
            <a:endParaRPr lang="en-US" sz="43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0" y="838200"/>
            <a:ext cx="7620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en-US" sz="3000"/>
              <a:t>DisplayPort Probe Configuration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114800" y="5410200"/>
            <a:ext cx="243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000" dirty="0"/>
              <a:t>Lane </a:t>
            </a:r>
            <a:r>
              <a:rPr lang="en-US" sz="2000" dirty="0" smtClean="0"/>
              <a:t>Decode</a:t>
            </a:r>
            <a:br>
              <a:rPr lang="en-US" sz="2000" dirty="0" smtClean="0"/>
            </a:br>
            <a:r>
              <a:rPr lang="en-US" sz="2000" dirty="0" smtClean="0"/>
              <a:t> Parameters</a:t>
            </a:r>
            <a:endParaRPr lang="en-US" sz="2000" dirty="0"/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1066800" y="3200400"/>
            <a:ext cx="152400" cy="2286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 flipV="1">
            <a:off x="1447800" y="4038600"/>
            <a:ext cx="11430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V="1">
            <a:off x="3581400" y="4191000"/>
            <a:ext cx="68580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5181600" y="3048000"/>
            <a:ext cx="137160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 flipV="1">
            <a:off x="7162800" y="5029200"/>
            <a:ext cx="3810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286000" y="5943600"/>
            <a:ext cx="373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</a:pPr>
            <a:r>
              <a:rPr lang="en-US" sz="2200"/>
              <a:t>Pad Assignment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286000" y="5486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Width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685800" y="54864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Probing Choice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6858000" y="6248400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Toggle 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543800" cy="719138"/>
          </a:xfrm>
        </p:spPr>
        <p:txBody>
          <a:bodyPr/>
          <a:lstStyle/>
          <a:p>
            <a:r>
              <a:rPr lang="en-US"/>
              <a:t>Probe Manager Software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953000" cy="3886200"/>
          </a:xfrm>
        </p:spPr>
        <p:txBody>
          <a:bodyPr/>
          <a:lstStyle/>
          <a:p>
            <a:r>
              <a:rPr lang="en-US"/>
              <a:t>Filter Setup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67056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The</a:t>
            </a:r>
            <a:r>
              <a:rPr lang="en-US"/>
              <a:t> </a:t>
            </a:r>
            <a:r>
              <a:rPr lang="en-US" sz="3500"/>
              <a:t>Log</a:t>
            </a:r>
            <a:r>
              <a:rPr lang="en-US"/>
              <a:t> </a:t>
            </a:r>
            <a:r>
              <a:rPr lang="en-US" sz="3500"/>
              <a:t>File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22860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/>
              <a:t>Diagnose problems with the link without using the logic analyzer</a:t>
            </a:r>
          </a:p>
          <a:p>
            <a:pPr>
              <a:lnSpc>
                <a:spcPct val="90000"/>
              </a:lnSpc>
            </a:pPr>
            <a:r>
              <a:rPr lang="en-US" sz="1900"/>
              <a:t>Helps solve installation problems</a:t>
            </a:r>
          </a:p>
          <a:p>
            <a:pPr>
              <a:lnSpc>
                <a:spcPct val="90000"/>
              </a:lnSpc>
            </a:pPr>
            <a:r>
              <a:rPr lang="en-US" sz="1900"/>
              <a:t>In addition to the LEDs, tells you if the Analysis Probe is installed and running correctly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5781" name="Picture 5" descr="logfileerror_1"/>
          <p:cNvPicPr>
            <a:picLocks noChangeAspect="1" noChangeArrowheads="1"/>
          </p:cNvPicPr>
          <p:nvPr/>
        </p:nvPicPr>
        <p:blipFill>
          <a:blip r:embed="rId2" cstate="print"/>
          <a:srcRect t="3751" r="22501" b="30000"/>
          <a:stretch>
            <a:fillRect/>
          </a:stretch>
        </p:blipFill>
        <p:spPr bwMode="auto">
          <a:xfrm>
            <a:off x="2819400" y="1676400"/>
            <a:ext cx="563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10b</a:t>
            </a:r>
            <a:r>
              <a:rPr lang="en-US"/>
              <a:t> </a:t>
            </a:r>
            <a:r>
              <a:rPr lang="en-US" sz="3500"/>
              <a:t>mode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Intended for low level </a:t>
            </a:r>
            <a:r>
              <a:rPr lang="en-US" dirty="0" err="1"/>
              <a:t>phy</a:t>
            </a:r>
            <a:r>
              <a:rPr lang="en-US" dirty="0"/>
              <a:t> debug</a:t>
            </a:r>
          </a:p>
          <a:p>
            <a:r>
              <a:rPr lang="en-US" dirty="0"/>
              <a:t>Allows the bypass of 8b decoder so raw 10b data may be processed and displayed.</a:t>
            </a:r>
          </a:p>
          <a:p>
            <a:r>
              <a:rPr lang="en-US" dirty="0"/>
              <a:t>The </a:t>
            </a:r>
            <a:r>
              <a:rPr lang="en-US" dirty="0" smtClean="0"/>
              <a:t>analysis probe </a:t>
            </a:r>
            <a:r>
              <a:rPr lang="en-US" dirty="0"/>
              <a:t>hardware does real-time, lane-based 8b10b error checking, lane </a:t>
            </a:r>
            <a:r>
              <a:rPr lang="en-US" dirty="0" err="1"/>
              <a:t>deskew</a:t>
            </a:r>
            <a:r>
              <a:rPr lang="en-US" dirty="0"/>
              <a:t> and lane </a:t>
            </a:r>
            <a:r>
              <a:rPr lang="en-US" dirty="0" err="1"/>
              <a:t>deskew</a:t>
            </a:r>
            <a:r>
              <a:rPr lang="en-US" dirty="0"/>
              <a:t> checking. There are no filters or pattern recognizers provided in 10b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What is a DisplayPort Protocol Analyzer?</a:t>
            </a:r>
          </a:p>
          <a:p>
            <a:r>
              <a:rPr lang="en-US" sz="2600"/>
              <a:t>DisplayPort Protocol Example Displays</a:t>
            </a:r>
          </a:p>
          <a:p>
            <a:r>
              <a:rPr lang="en-US" sz="2600"/>
              <a:t>How to connect to the High Speed Main Link, Aux Chanel and HPD</a:t>
            </a:r>
          </a:p>
          <a:p>
            <a:r>
              <a:rPr lang="en-US" sz="2600"/>
              <a:t>Probe Manager Software</a:t>
            </a:r>
          </a:p>
          <a:p>
            <a:r>
              <a:rPr lang="en-US" sz="2600"/>
              <a:t>Phy Level debug and visibility</a:t>
            </a:r>
          </a:p>
          <a:p>
            <a:r>
              <a:rPr lang="en-US" sz="2600"/>
              <a:t>How is this tool different?</a:t>
            </a:r>
          </a:p>
          <a:p>
            <a:r>
              <a:rPr lang="en-US" sz="2600"/>
              <a:t>How can this tool aid compliance testing?</a:t>
            </a:r>
          </a:p>
          <a:p>
            <a:r>
              <a:rPr lang="en-US" sz="260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 dirty="0" smtClean="0"/>
              <a:t>DisplayPort 1.2 FS4439</a:t>
            </a:r>
            <a:br>
              <a:rPr lang="en-US" sz="3500" dirty="0" smtClean="0"/>
            </a:br>
            <a:r>
              <a:rPr lang="en-US" sz="2200" dirty="0" smtClean="0"/>
              <a:t>Logic Analyzer Requirements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High Speed Main Link</a:t>
            </a:r>
          </a:p>
          <a:p>
            <a:pPr lvl="1" eaLnBrk="1" hangingPunct="1"/>
            <a:r>
              <a:rPr lang="en-US" sz="2200" dirty="0" smtClean="0"/>
              <a:t>68 channels at 540 MHz – 16962A, U4154A</a:t>
            </a:r>
            <a:endParaRPr lang="en-US" sz="1800" dirty="0" smtClean="0"/>
          </a:p>
          <a:p>
            <a:pPr eaLnBrk="1" hangingPunct="1"/>
            <a:r>
              <a:rPr lang="en-US" sz="2600" dirty="0" smtClean="0"/>
              <a:t>Aux Channel</a:t>
            </a:r>
          </a:p>
          <a:p>
            <a:pPr lvl="1" eaLnBrk="1" hangingPunct="1"/>
            <a:r>
              <a:rPr lang="en-US" sz="2200" dirty="0" smtClean="0"/>
              <a:t>68 channels at 47 KHz  – 16950B</a:t>
            </a:r>
          </a:p>
          <a:p>
            <a:pPr lvl="2" eaLnBrk="1" hangingPunct="1"/>
            <a:r>
              <a:rPr lang="en-US" sz="2100" dirty="0" smtClean="0"/>
              <a:t>Only 47 of those signals are used</a:t>
            </a:r>
          </a:p>
          <a:p>
            <a:r>
              <a:rPr lang="en-US" sz="2500" dirty="0" smtClean="0"/>
              <a:t>90 pin logic analyzer modules only</a:t>
            </a:r>
          </a:p>
          <a:p>
            <a:pPr eaLnBrk="1" hangingPunct="1"/>
            <a:r>
              <a:rPr lang="en-US" sz="2600" dirty="0" err="1" smtClean="0"/>
              <a:t>HotPlug</a:t>
            </a:r>
            <a:r>
              <a:rPr lang="en-US" sz="2600" dirty="0" smtClean="0"/>
              <a:t> Detect stake pin connection to flying lead from the FS4439</a:t>
            </a:r>
          </a:p>
          <a:p>
            <a:pPr lvl="2" eaLnBrk="1" hangingPunct="1"/>
            <a:endParaRPr lang="en-US" sz="21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/>
            <a:endParaRPr lang="en-US" sz="2600" dirty="0" smtClean="0"/>
          </a:p>
        </p:txBody>
      </p:sp>
      <p:pic>
        <p:nvPicPr>
          <p:cNvPr id="4102" name="Picture 5" descr="DP_Aux DP_HP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953000"/>
            <a:ext cx="182598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this tool different?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100"/>
              <a:t>This tool ‘cracks the packet’</a:t>
            </a:r>
          </a:p>
          <a:p>
            <a:pPr>
              <a:lnSpc>
                <a:spcPct val="90000"/>
              </a:lnSpc>
            </a:pPr>
            <a:r>
              <a:rPr lang="en-US" sz="2100"/>
              <a:t>This tool monitors the High Speed Main Link and the Aux Port simultaneously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Cause and effect relationships can be observed</a:t>
            </a:r>
          </a:p>
          <a:p>
            <a:pPr>
              <a:lnSpc>
                <a:spcPct val="90000"/>
              </a:lnSpc>
            </a:pPr>
            <a:r>
              <a:rPr lang="en-US" sz="2100"/>
              <a:t>This tool does not use the Genesis Chip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We have our own phy/serdes 8b/10b decode generic to 8b/10b architectures</a:t>
            </a:r>
          </a:p>
          <a:p>
            <a:pPr>
              <a:lnSpc>
                <a:spcPct val="90000"/>
              </a:lnSpc>
            </a:pPr>
            <a:r>
              <a:rPr lang="en-US" sz="2100"/>
              <a:t>All Pixel values, Audio values, secondary packets, MSA, VBID and control characters can be seen</a:t>
            </a:r>
          </a:p>
          <a:p>
            <a:pPr>
              <a:lnSpc>
                <a:spcPct val="90000"/>
              </a:lnSpc>
            </a:pPr>
            <a:r>
              <a:rPr lang="en-US" sz="2100"/>
              <a:t>Performance measurements can be made</a:t>
            </a:r>
          </a:p>
          <a:p>
            <a:pPr>
              <a:lnSpc>
                <a:spcPct val="90000"/>
              </a:lnSpc>
            </a:pPr>
            <a:r>
              <a:rPr lang="en-US" sz="2100"/>
              <a:t>Real Time Triggering on any event</a:t>
            </a:r>
          </a:p>
          <a:p>
            <a:pPr>
              <a:lnSpc>
                <a:spcPct val="90000"/>
              </a:lnSpc>
            </a:pPr>
            <a:r>
              <a:rPr lang="en-US" sz="2100"/>
              <a:t>Correlation between DisplayPort and other busses in the system can be achieved</a:t>
            </a:r>
          </a:p>
          <a:p>
            <a:pPr>
              <a:lnSpc>
                <a:spcPct val="90000"/>
              </a:lnSpc>
            </a:pPr>
            <a:endParaRPr lang="en-US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this tool aid compliance testing?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a link layer test fails we can see the actual cause of the error</a:t>
            </a:r>
          </a:p>
          <a:p>
            <a:r>
              <a:rPr lang="en-US"/>
              <a:t>For Aux based tests that control the Main Link, the Main Link can now be seen to verify event</a:t>
            </a:r>
          </a:p>
          <a:p>
            <a:r>
              <a:rPr lang="en-US"/>
              <a:t>Triggers can be setup to look for violations</a:t>
            </a:r>
          </a:p>
          <a:p>
            <a:r>
              <a:rPr lang="en-US"/>
              <a:t>Product is FPGA based and can be enhanced for more automation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Budgetary Pricing – USA only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FS4439- DP 1.2 Main Link and Aux Analysis Probe - $60,000</a:t>
            </a:r>
          </a:p>
          <a:p>
            <a:pPr eaLnBrk="1" hangingPunct="1"/>
            <a:r>
              <a:rPr lang="en-US" dirty="0" smtClean="0"/>
              <a:t>Choose one of the following adapter cables to connect to the target under test:</a:t>
            </a:r>
          </a:p>
          <a:p>
            <a:pPr lvl="1"/>
            <a:r>
              <a:rPr lang="en-US" dirty="0" smtClean="0"/>
              <a:t>FS1041 DP 1.2 cable interposer - $6,995</a:t>
            </a:r>
          </a:p>
          <a:p>
            <a:pPr lvl="1"/>
            <a:r>
              <a:rPr lang="en-US" dirty="0" smtClean="0"/>
              <a:t>FS1042 DP 1.2 midbus adapter - $8,500</a:t>
            </a:r>
          </a:p>
          <a:p>
            <a:pPr lvl="1"/>
            <a:r>
              <a:rPr lang="en-US" dirty="0" smtClean="0"/>
              <a:t>FS1036B flying lead set - $4,995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The DisplayPort Ecosystem now has a </a:t>
            </a:r>
            <a:r>
              <a:rPr lang="en-US" sz="2600" dirty="0" smtClean="0"/>
              <a:t>full function DP 1.2 protocol </a:t>
            </a:r>
            <a:r>
              <a:rPr lang="en-US" sz="2600" dirty="0"/>
              <a:t>analyzer</a:t>
            </a:r>
          </a:p>
          <a:p>
            <a:r>
              <a:rPr lang="en-US" sz="2600" dirty="0"/>
              <a:t>Protocol Analyzers provide quick insight into complex problems</a:t>
            </a:r>
          </a:p>
          <a:p>
            <a:r>
              <a:rPr lang="en-US" sz="2600" dirty="0"/>
              <a:t>A logic analyzer based protocol analyzer leverages pre-existing test equipment</a:t>
            </a:r>
          </a:p>
          <a:p>
            <a:pPr lvl="1"/>
            <a:r>
              <a:rPr lang="en-US" sz="2200" dirty="0"/>
              <a:t>Older Agilent logic analyzers can be used</a:t>
            </a:r>
          </a:p>
          <a:p>
            <a:pPr lvl="1"/>
            <a:r>
              <a:rPr lang="en-US" sz="2200" dirty="0"/>
              <a:t>Only a logic analyzer can provide cross-bus analysis</a:t>
            </a:r>
          </a:p>
          <a:p>
            <a:pPr lvl="2"/>
            <a:r>
              <a:rPr lang="en-US" sz="2100" dirty="0"/>
              <a:t>Aux Port/Main Link, System Bus/Aux Port/Main Link, etc</a:t>
            </a:r>
            <a:r>
              <a:rPr lang="en-US" sz="2100" dirty="0" smtClean="0"/>
              <a:t>.</a:t>
            </a:r>
          </a:p>
          <a:p>
            <a:r>
              <a:rPr lang="en-US" sz="2800" dirty="0" smtClean="0"/>
              <a:t>Available 2011 Late Q4</a:t>
            </a:r>
          </a:p>
          <a:p>
            <a:pPr lvl="2"/>
            <a:endParaRPr lang="en-US" sz="2100" dirty="0"/>
          </a:p>
          <a:p>
            <a:pPr lvl="2"/>
            <a:endParaRPr lang="en-US" sz="2100" dirty="0"/>
          </a:p>
          <a:p>
            <a:pPr lvl="2">
              <a:buFont typeface="Wingdings" pitchFamily="2" charset="2"/>
              <a:buNone/>
            </a:pP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pPr algn="ctr"/>
            <a:r>
              <a:rPr lang="en-US">
                <a:solidFill>
                  <a:srgbClr val="0066FF"/>
                </a:solidFill>
              </a:rPr>
              <a:t>FuturePlus Systems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66800" y="2438400"/>
            <a:ext cx="6702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66FF"/>
                </a:solidFill>
              </a:rPr>
              <a:t>Providing validation and debug tools</a:t>
            </a:r>
          </a:p>
          <a:p>
            <a:pPr algn="ctr" eaLnBrk="0" hangingPunct="0"/>
            <a:r>
              <a:rPr lang="en-US" sz="3200" dirty="0">
                <a:solidFill>
                  <a:srgbClr val="0066FF"/>
                </a:solidFill>
              </a:rPr>
              <a:t>for today’s high-speed buses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0" y="440372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Bill Furch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Senior Applications Engineer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Bill.furch@futureplus.com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</a:rPr>
              <a:t>719 </a:t>
            </a:r>
            <a:r>
              <a:rPr lang="en-US" sz="2000" b="1" dirty="0">
                <a:solidFill>
                  <a:srgbClr val="0070C0"/>
                </a:solidFill>
                <a:latin typeface="Tahoma" pitchFamily="34" charset="0"/>
              </a:rPr>
              <a:t>278-3540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70C0"/>
                </a:solidFill>
                <a:latin typeface="Tahoma" pitchFamily="34" charset="0"/>
              </a:rPr>
              <a:t>www.futureplus.com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DisplayPort Protocol Analyzer?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Snoops the Aux Port, HPD and High Speed Main Link with little or no measureable effect on the signals</a:t>
            </a:r>
          </a:p>
          <a:p>
            <a:r>
              <a:rPr lang="en-US" i="1"/>
              <a:t>Cracks the packet</a:t>
            </a:r>
            <a:r>
              <a:rPr lang="en-US"/>
              <a:t> and decodes all the of the information being transferred</a:t>
            </a:r>
          </a:p>
          <a:p>
            <a:r>
              <a:rPr lang="en-US"/>
              <a:t>Displays all of the packet protocol in English, hex or binary so that engineers can quickly relate the information to the DisplayPort Specification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Examples of DisplayPort Data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Using an Agilent Logic Analyzer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 descr="ScreenShot_BlankingStart"/>
          <p:cNvPicPr>
            <a:picLocks noChangeAspect="1" noChangeArrowheads="1"/>
          </p:cNvPicPr>
          <p:nvPr/>
        </p:nvPicPr>
        <p:blipFill>
          <a:blip r:embed="rId2" cstate="print"/>
          <a:srcRect l="1250" t="13281" r="12500" b="20313"/>
          <a:stretch>
            <a:fillRect/>
          </a:stretch>
        </p:blipFill>
        <p:spPr bwMode="auto">
          <a:xfrm>
            <a:off x="0" y="779463"/>
            <a:ext cx="9144000" cy="5632450"/>
          </a:xfrm>
          <a:prstGeom prst="rect">
            <a:avLst/>
          </a:prstGeom>
          <a:noFill/>
        </p:spPr>
      </p:pic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5410200" y="1447800"/>
            <a:ext cx="1143000" cy="838200"/>
          </a:xfrm>
          <a:prstGeom prst="wedgeRectCallout">
            <a:avLst>
              <a:gd name="adj1" fmla="val -303889"/>
              <a:gd name="adj2" fmla="val 26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/>
              <a:t>Stuff Data Symbols only appear when filtering is disabled</a:t>
            </a: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6934200" y="3581400"/>
            <a:ext cx="1524000" cy="838200"/>
          </a:xfrm>
          <a:prstGeom prst="wedgeRectCallout">
            <a:avLst>
              <a:gd name="adj1" fmla="val -356565"/>
              <a:gd name="adj2" fmla="val -660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/>
              <a:t>VBID now indicates Vertical Blanking period.  This is the end of one Frame and the start of the next</a:t>
            </a:r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5867400" y="2438400"/>
            <a:ext cx="2438400" cy="609600"/>
          </a:xfrm>
          <a:prstGeom prst="wedgeRectCallout">
            <a:avLst>
              <a:gd name="adj1" fmla="val -175782"/>
              <a:gd name="adj2" fmla="val 35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/>
              <a:t>Symbols such as Blanking Start and Content Protection Scrambler Reset appear often in DisplayPort traffic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57200" y="2286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FF"/>
                </a:solidFill>
              </a:rPr>
              <a:t>Blanking 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ScreenShot_BE_Pixel"/>
          <p:cNvPicPr>
            <a:picLocks noChangeAspect="1" noChangeArrowheads="1"/>
          </p:cNvPicPr>
          <p:nvPr/>
        </p:nvPicPr>
        <p:blipFill>
          <a:blip r:embed="rId2" cstate="print"/>
          <a:srcRect l="8125" t="18750" r="5624" b="14844"/>
          <a:stretch>
            <a:fillRect/>
          </a:stretch>
        </p:blipFill>
        <p:spPr bwMode="auto">
          <a:xfrm>
            <a:off x="0" y="762000"/>
            <a:ext cx="9296400" cy="5726113"/>
          </a:xfrm>
          <a:prstGeom prst="rect">
            <a:avLst/>
          </a:prstGeom>
          <a:noFill/>
        </p:spPr>
      </p:pic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5486400" y="1524000"/>
            <a:ext cx="1981200" cy="609600"/>
          </a:xfrm>
          <a:prstGeom prst="wedgeRectCallout">
            <a:avLst>
              <a:gd name="adj1" fmla="val -109778"/>
              <a:gd name="adj2" fmla="val 182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/>
              <a:t>Pixels are given an index number within a frame and a color value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6629400" y="4724400"/>
            <a:ext cx="1143000" cy="838200"/>
          </a:xfrm>
          <a:prstGeom prst="wedgeRectCallout">
            <a:avLst>
              <a:gd name="adj1" fmla="val -350972"/>
              <a:gd name="adj2" fmla="val -17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/>
              <a:t>Stuff Data Symbols only appear when filtering is disabled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57200" y="1524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FF"/>
                </a:solidFill>
              </a:rPr>
              <a:t>Blanking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3" descr="ScreenShot_MSA"/>
          <p:cNvPicPr>
            <a:picLocks noChangeAspect="1" noChangeArrowheads="1"/>
          </p:cNvPicPr>
          <p:nvPr/>
        </p:nvPicPr>
        <p:blipFill>
          <a:blip r:embed="rId2" cstate="print"/>
          <a:srcRect l="5624" t="14844" r="8749" b="19531"/>
          <a:stretch>
            <a:fillRect/>
          </a:stretch>
        </p:blipFill>
        <p:spPr bwMode="auto">
          <a:xfrm>
            <a:off x="0" y="795338"/>
            <a:ext cx="9144000" cy="6062662"/>
          </a:xfrm>
          <a:prstGeom prst="rect">
            <a:avLst/>
          </a:prstGeom>
          <a:noFill/>
        </p:spPr>
      </p:pic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4876800" y="1371600"/>
            <a:ext cx="2362200" cy="685800"/>
          </a:xfrm>
          <a:prstGeom prst="wedgeRectCallout">
            <a:avLst>
              <a:gd name="adj1" fmla="val -156319"/>
              <a:gd name="adj2" fmla="val -19444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000"/>
              <a:t>MSA packets are bounded by SS and SE  symbols because they are considered secondary data packets</a:t>
            </a: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5181600" y="2362200"/>
            <a:ext cx="2209800" cy="609600"/>
          </a:xfrm>
          <a:prstGeom prst="wedgeRectCallout">
            <a:avLst>
              <a:gd name="adj1" fmla="val -118606"/>
              <a:gd name="adj2" fmla="val -82551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000"/>
              <a:t>The Mvid and Nvid are 24 bit values used for stream clock recovery</a:t>
            </a:r>
          </a:p>
        </p:txBody>
      </p:sp>
      <p:sp>
        <p:nvSpPr>
          <p:cNvPr id="63494" name="Line 6"/>
          <p:cNvSpPr>
            <a:spLocks noChangeShapeType="1"/>
          </p:cNvSpPr>
          <p:nvPr/>
        </p:nvSpPr>
        <p:spPr bwMode="auto">
          <a:xfrm flipH="1">
            <a:off x="3048000" y="2895600"/>
            <a:ext cx="2133600" cy="381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5715000" y="3505200"/>
            <a:ext cx="2362200" cy="457200"/>
          </a:xfrm>
          <a:prstGeom prst="wedgeRectCallout">
            <a:avLst>
              <a:gd name="adj1" fmla="val -131588"/>
              <a:gd name="adj2" fmla="val -183333"/>
            </a:avLst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000"/>
              <a:t>Horizontal and vertical characteristics of the frame are found in the MSA packet</a:t>
            </a: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 flipH="1" flipV="1">
            <a:off x="4191000" y="3657600"/>
            <a:ext cx="1524000" cy="76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5867400" y="4419600"/>
            <a:ext cx="2133600" cy="533400"/>
          </a:xfrm>
          <a:prstGeom prst="wedgeRectCallout">
            <a:avLst>
              <a:gd name="adj1" fmla="val -130806"/>
              <a:gd name="adj2" fmla="val -17264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000"/>
              <a:t>Pixel information such as Colorimetry format, number of bits per pixel and component format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724400" y="5334000"/>
            <a:ext cx="4114800" cy="1069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25000"/>
              </a:spcBef>
            </a:pPr>
            <a:r>
              <a:rPr lang="en-US" sz="1600"/>
              <a:t>The MSA packet is Inserted once per video frame during the video blanking period and is used by the DisplayPort receiver in reconstructing the stream.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457200" y="228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FF"/>
                </a:solidFill>
              </a:rPr>
              <a:t>Main Stream Attribute Packet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 descr="Auxport"/>
          <p:cNvPicPr>
            <a:picLocks noChangeAspect="1" noChangeArrowheads="1"/>
          </p:cNvPicPr>
          <p:nvPr/>
        </p:nvPicPr>
        <p:blipFill>
          <a:blip r:embed="rId2" cstate="print"/>
          <a:srcRect l="781" t="17708" r="3125" b="6250"/>
          <a:stretch>
            <a:fillRect/>
          </a:stretch>
        </p:blipFill>
        <p:spPr bwMode="auto">
          <a:xfrm>
            <a:off x="381000" y="914400"/>
            <a:ext cx="8763000" cy="5638800"/>
          </a:xfrm>
          <a:prstGeom prst="rect">
            <a:avLst/>
          </a:prstGeom>
          <a:noFill/>
        </p:spPr>
      </p:pic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6248400" y="304800"/>
            <a:ext cx="2362200" cy="838200"/>
          </a:xfrm>
          <a:prstGeom prst="wedgeRectCallout">
            <a:avLst>
              <a:gd name="adj1" fmla="val -156519"/>
              <a:gd name="adj2" fmla="val 9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/>
              <a:t>Aux Channel is a bidirectional half duplex 1 Mb/sec communication channel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6705600" y="3276600"/>
            <a:ext cx="2438400" cy="1295400"/>
          </a:xfrm>
          <a:prstGeom prst="wedgeRectCallout">
            <a:avLst>
              <a:gd name="adj1" fmla="val -117449"/>
              <a:gd name="adj2" fmla="val -1156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400"/>
              <a:t>The serial data is deserialized into a 48 bit wide bus and clocked to the logic analyzer.  This wide bus makes triggering easy</a:t>
            </a: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81000" y="2362200"/>
            <a:ext cx="1143000" cy="1143000"/>
          </a:xfrm>
          <a:prstGeom prst="wedgeRectCallout">
            <a:avLst>
              <a:gd name="adj1" fmla="val 171389"/>
              <a:gd name="adj2" fmla="val 3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000"/>
              <a:t>Aux Port communicates configuration data between the monitor and the host PC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304800" y="4724400"/>
            <a:ext cx="1600200" cy="838200"/>
          </a:xfrm>
          <a:prstGeom prst="wedgeRectCallout">
            <a:avLst>
              <a:gd name="adj1" fmla="val 128968"/>
              <a:gd name="adj2" fmla="val -60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1200"/>
              <a:t>Diagnostic mode information is also communicated over the Aux Port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457200" y="228600"/>
            <a:ext cx="472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66FF"/>
                </a:solidFill>
              </a:rPr>
              <a:t>Aux Channel Decode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S4439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990600"/>
            <a:ext cx="5334000" cy="3784352"/>
          </a:xfrm>
          <a:prstGeom prst="rect">
            <a:avLst/>
          </a:prstGeom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8200" y="502920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/>
              <a:t>Quad-State Status LED’s:</a:t>
            </a:r>
            <a:endParaRPr lang="en-US" sz="1000" b="1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162800" y="3368675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</a:rPr>
              <a:t>Logic Analyzer Connections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20000" y="1828800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/>
              <a:t>Sideband </a:t>
            </a:r>
            <a:r>
              <a:rPr lang="en-US" sz="1200" b="1" dirty="0" smtClean="0"/>
              <a:t>Signal Input</a:t>
            </a:r>
            <a:endParaRPr lang="en-US" sz="1200" b="1" dirty="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7620000" y="262255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/>
              <a:t>Probe </a:t>
            </a:r>
            <a:r>
              <a:rPr lang="en-US" sz="1400" b="1" dirty="0" smtClean="0"/>
              <a:t>Input Cable</a:t>
            </a:r>
            <a:endParaRPr lang="en-US" sz="1400" b="1" dirty="0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1295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Probe Manager Input (USB)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0" y="3048000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/>
              <a:t>Power </a:t>
            </a:r>
            <a:r>
              <a:rPr lang="en-US" sz="1400" b="1" dirty="0"/>
              <a:t>Switch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228600" y="2286000"/>
            <a:ext cx="1219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/>
              <a:t>Power Supply Input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V="1">
            <a:off x="2362200" y="2209800"/>
            <a:ext cx="914400" cy="2819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 flipV="1">
            <a:off x="6324600" y="2438400"/>
            <a:ext cx="10668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1371600" y="19812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 flipV="1">
            <a:off x="7162800" y="2209800"/>
            <a:ext cx="9144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1066800" y="304800"/>
            <a:ext cx="716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200" b="1" dirty="0">
                <a:solidFill>
                  <a:srgbClr val="0066FF"/>
                </a:solidFill>
              </a:rPr>
              <a:t>FuturePlus </a:t>
            </a:r>
            <a:r>
              <a:rPr lang="en-US" sz="2200" b="1" dirty="0" smtClean="0">
                <a:solidFill>
                  <a:srgbClr val="0066FF"/>
                </a:solidFill>
              </a:rPr>
              <a:t>FS4439 </a:t>
            </a:r>
            <a:r>
              <a:rPr lang="en-US" sz="2200" b="1" dirty="0">
                <a:solidFill>
                  <a:srgbClr val="0066FF"/>
                </a:solidFill>
              </a:rPr>
              <a:t>DisplayPort </a:t>
            </a:r>
            <a:r>
              <a:rPr lang="en-US" sz="2200" b="1" dirty="0" smtClean="0">
                <a:solidFill>
                  <a:srgbClr val="0066FF"/>
                </a:solidFill>
              </a:rPr>
              <a:t> 1.2 Analysis </a:t>
            </a:r>
            <a:r>
              <a:rPr lang="en-US" sz="2200" b="1" dirty="0">
                <a:solidFill>
                  <a:srgbClr val="0066FF"/>
                </a:solidFill>
              </a:rPr>
              <a:t>Probe</a:t>
            </a:r>
          </a:p>
        </p:txBody>
      </p:sp>
      <p:pic>
        <p:nvPicPr>
          <p:cNvPr id="3483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11775"/>
            <a:ext cx="41148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1371600" y="25146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7162800" y="1447800"/>
            <a:ext cx="68580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990600" y="3200400"/>
            <a:ext cx="838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8339</TotalTime>
  <Words>1024</Words>
  <Application>Microsoft Office PowerPoint</Application>
  <PresentationFormat>On-screen Show (4:3)</PresentationFormat>
  <Paragraphs>142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Network</vt:lpstr>
      <vt:lpstr>Image</vt:lpstr>
      <vt:lpstr>DisplayPort 1.2  Protocol Analysis with Agilent Logic Analyzers</vt:lpstr>
      <vt:lpstr>Outline</vt:lpstr>
      <vt:lpstr>What is a DisplayPort Protocol Analyzer?</vt:lpstr>
      <vt:lpstr>Examples of DisplayPort Data</vt:lpstr>
      <vt:lpstr>Slide 5</vt:lpstr>
      <vt:lpstr>Slide 6</vt:lpstr>
      <vt:lpstr>Slide 7</vt:lpstr>
      <vt:lpstr>Slide 8</vt:lpstr>
      <vt:lpstr>Slide 9</vt:lpstr>
      <vt:lpstr>How does this tool connect to the target?</vt:lpstr>
      <vt:lpstr>High Speed Main Link Probing            FS1042 1/2 Size Midbus Probe </vt:lpstr>
      <vt:lpstr>Slide 12</vt:lpstr>
      <vt:lpstr>Probing with Flying Leads</vt:lpstr>
      <vt:lpstr>High Speed Main Link Probing FS1041 - DP Cable Interposer</vt:lpstr>
      <vt:lpstr>Probe Manager Software</vt:lpstr>
      <vt:lpstr>Probe Manager Software   </vt:lpstr>
      <vt:lpstr>Probe Manager Software</vt:lpstr>
      <vt:lpstr>The Log File</vt:lpstr>
      <vt:lpstr>10b mode</vt:lpstr>
      <vt:lpstr>DisplayPort 1.2 FS4439 Logic Analyzer Requirements</vt:lpstr>
      <vt:lpstr>How is this tool different?</vt:lpstr>
      <vt:lpstr>How can this tool aid compliance testing?</vt:lpstr>
      <vt:lpstr>Budgetary Pricing – USA only</vt:lpstr>
      <vt:lpstr>Summary</vt:lpstr>
      <vt:lpstr>FuturePlus Systems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FuturePlus Systems DP/FDI Training for Eastronics</dc:title>
  <dc:creator> Barbara P. Aichinger</dc:creator>
  <cp:lastModifiedBy>Bill Furch</cp:lastModifiedBy>
  <cp:revision>34</cp:revision>
  <dcterms:created xsi:type="dcterms:W3CDTF">2009-02-09T22:24:27Z</dcterms:created>
  <dcterms:modified xsi:type="dcterms:W3CDTF">2012-01-09T18:54:02Z</dcterms:modified>
</cp:coreProperties>
</file>