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76" r:id="rId2"/>
  </p:sldMasterIdLst>
  <p:notesMasterIdLst>
    <p:notesMasterId r:id="rId29"/>
  </p:notesMasterIdLst>
  <p:handoutMasterIdLst>
    <p:handoutMasterId r:id="rId30"/>
  </p:handoutMasterIdLst>
  <p:sldIdLst>
    <p:sldId id="464" r:id="rId3"/>
    <p:sldId id="588" r:id="rId4"/>
    <p:sldId id="585" r:id="rId5"/>
    <p:sldId id="591" r:id="rId6"/>
    <p:sldId id="592" r:id="rId7"/>
    <p:sldId id="593" r:id="rId8"/>
    <p:sldId id="594" r:id="rId9"/>
    <p:sldId id="595" r:id="rId10"/>
    <p:sldId id="596" r:id="rId11"/>
    <p:sldId id="597" r:id="rId12"/>
    <p:sldId id="598" r:id="rId13"/>
    <p:sldId id="599" r:id="rId14"/>
    <p:sldId id="576" r:id="rId15"/>
    <p:sldId id="580" r:id="rId16"/>
    <p:sldId id="602" r:id="rId17"/>
    <p:sldId id="552" r:id="rId18"/>
    <p:sldId id="568" r:id="rId19"/>
    <p:sldId id="581" r:id="rId20"/>
    <p:sldId id="582" r:id="rId21"/>
    <p:sldId id="538" r:id="rId22"/>
    <p:sldId id="590" r:id="rId23"/>
    <p:sldId id="603" r:id="rId24"/>
    <p:sldId id="586" r:id="rId25"/>
    <p:sldId id="536" r:id="rId26"/>
    <p:sldId id="584" r:id="rId27"/>
    <p:sldId id="479" r:id="rId28"/>
  </p:sldIdLst>
  <p:sldSz cx="9144000" cy="6858000" type="letter"/>
  <p:notesSz cx="6992938" cy="9278938"/>
  <p:custDataLst>
    <p:tags r:id="rId31"/>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808080"/>
    <a:srgbClr val="FF9900"/>
    <a:srgbClr val="2B2B2B"/>
    <a:srgbClr val="262626"/>
    <a:srgbClr val="FFFF99"/>
    <a:srgbClr val="FF33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24" autoAdjust="0"/>
    <p:restoredTop sz="83516" autoAdjust="0"/>
  </p:normalViewPr>
  <p:slideViewPr>
    <p:cSldViewPr>
      <p:cViewPr varScale="1">
        <p:scale>
          <a:sx n="87" d="100"/>
          <a:sy n="87" d="100"/>
        </p:scale>
        <p:origin x="-582" y="-84"/>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68"/>
    </p:cViewPr>
  </p:sorterViewPr>
  <p:notesViewPr>
    <p:cSldViewPr>
      <p:cViewPr>
        <p:scale>
          <a:sx n="100" d="100"/>
          <a:sy n="100" d="100"/>
        </p:scale>
        <p:origin x="-822" y="-72"/>
      </p:cViewPr>
      <p:guideLst>
        <p:guide orient="horz" pos="2922"/>
        <p:guide pos="220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_rels/data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iagrams/_rels/data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_rels/data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1.png"/><Relationship Id="rId1"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E6284-94BB-4036-B0F2-8F0073641F7F}" type="doc">
      <dgm:prSet loTypeId="urn:microsoft.com/office/officeart/2005/8/layout/vList3" loCatId="list" qsTypeId="urn:microsoft.com/office/officeart/2005/8/quickstyle/simple1" qsCatId="simple" csTypeId="urn:microsoft.com/office/officeart/2005/8/colors/accent1_2" csCatId="accent1" phldr="1"/>
      <dgm:spPr/>
    </dgm:pt>
    <dgm:pt modelId="{58A1ADBD-313F-4D4B-A6D2-F075DD16C9CD}">
      <dgm:prSet phldrT="[Text]"/>
      <dgm:spPr/>
      <dgm:t>
        <a:bodyPr/>
        <a:lstStyle/>
        <a:p>
          <a:r>
            <a:rPr lang="en-US" b="1" dirty="0" smtClean="0">
              <a:solidFill>
                <a:schemeClr val="tx1"/>
              </a:solidFill>
              <a:latin typeface="Arial" charset="0"/>
            </a:rPr>
            <a:t>HDMI CERTIFICATION:  </a:t>
          </a:r>
          <a:r>
            <a:rPr lang="en-US" b="0" dirty="0" smtClean="0">
              <a:solidFill>
                <a:schemeClr val="tx1"/>
              </a:solidFill>
              <a:latin typeface="Arial" charset="0"/>
            </a:rPr>
            <a:t>Replacement for CTS recommended N5998A</a:t>
          </a:r>
          <a:endParaRPr lang="en-US" dirty="0">
            <a:solidFill>
              <a:schemeClr val="tx1"/>
            </a:solidFill>
          </a:endParaRPr>
        </a:p>
      </dgm:t>
    </dgm:pt>
    <dgm:pt modelId="{FDDF735A-B5DD-4096-98CA-40CC3B04BC19}" type="parTrans" cxnId="{94412C74-CF09-4D8A-9FB2-4FAFA0C80F5E}">
      <dgm:prSet/>
      <dgm:spPr/>
      <dgm:t>
        <a:bodyPr/>
        <a:lstStyle/>
        <a:p>
          <a:endParaRPr lang="en-US"/>
        </a:p>
      </dgm:t>
    </dgm:pt>
    <dgm:pt modelId="{044CBFEE-AC2B-4A8D-9B73-2223A37982CE}" type="sibTrans" cxnId="{94412C74-CF09-4D8A-9FB2-4FAFA0C80F5E}">
      <dgm:prSet/>
      <dgm:spPr/>
      <dgm:t>
        <a:bodyPr/>
        <a:lstStyle/>
        <a:p>
          <a:endParaRPr lang="en-US"/>
        </a:p>
      </dgm:t>
    </dgm:pt>
    <dgm:pt modelId="{7B71E01E-7D3D-44F4-ABDD-7E3EDD7DD351}">
      <dgm:prSet phldrT="[Text]"/>
      <dgm:spPr/>
      <dgm:t>
        <a:bodyPr/>
        <a:lstStyle/>
        <a:p>
          <a:r>
            <a:rPr lang="en-US" b="1" dirty="0" smtClean="0">
              <a:solidFill>
                <a:schemeClr val="tx1"/>
              </a:solidFill>
              <a:latin typeface="Arial" charset="0"/>
            </a:rPr>
            <a:t>PERFORMANCE:  </a:t>
          </a:r>
          <a:r>
            <a:rPr lang="en-US" dirty="0" smtClean="0">
              <a:solidFill>
                <a:schemeClr val="tx1"/>
              </a:solidFill>
              <a:latin typeface="Arial" charset="0"/>
            </a:rPr>
            <a:t>Highest performance HDMI PAG available (3.4 </a:t>
          </a:r>
          <a:r>
            <a:rPr lang="en-US" dirty="0" err="1" smtClean="0">
              <a:solidFill>
                <a:schemeClr val="tx1"/>
              </a:solidFill>
              <a:latin typeface="Arial" charset="0"/>
            </a:rPr>
            <a:t>Gbps</a:t>
          </a:r>
          <a:r>
            <a:rPr lang="en-US" dirty="0" smtClean="0">
              <a:solidFill>
                <a:schemeClr val="tx1"/>
              </a:solidFill>
              <a:latin typeface="Arial" charset="0"/>
            </a:rPr>
            <a:t>) </a:t>
          </a:r>
          <a:endParaRPr lang="en-US" dirty="0">
            <a:solidFill>
              <a:schemeClr val="tx1"/>
            </a:solidFill>
            <a:latin typeface="Arial" charset="0"/>
          </a:endParaRPr>
        </a:p>
      </dgm:t>
    </dgm:pt>
    <dgm:pt modelId="{673DD9BE-56D3-4025-BC05-75F024B29AC1}" type="parTrans" cxnId="{3252BECB-D2A6-4D28-A28E-B50DEC3CB7B0}">
      <dgm:prSet/>
      <dgm:spPr/>
      <dgm:t>
        <a:bodyPr/>
        <a:lstStyle/>
        <a:p>
          <a:endParaRPr lang="en-US"/>
        </a:p>
      </dgm:t>
    </dgm:pt>
    <dgm:pt modelId="{4826F7D8-FA0C-4F71-8AB4-9C418105288E}" type="sibTrans" cxnId="{3252BECB-D2A6-4D28-A28E-B50DEC3CB7B0}">
      <dgm:prSet/>
      <dgm:spPr/>
      <dgm:t>
        <a:bodyPr/>
        <a:lstStyle/>
        <a:p>
          <a:endParaRPr lang="en-US"/>
        </a:p>
      </dgm:t>
    </dgm:pt>
    <dgm:pt modelId="{3C5B613B-9E6E-4497-A176-7C559C2D9E90}">
      <dgm:prSet phldrT="[Text]"/>
      <dgm:spPr/>
      <dgm:t>
        <a:bodyPr/>
        <a:lstStyle/>
        <a:p>
          <a:r>
            <a:rPr lang="en-US" b="1" dirty="0" smtClean="0">
              <a:solidFill>
                <a:schemeClr val="tx1"/>
              </a:solidFill>
              <a:latin typeface="Arial" charset="0"/>
            </a:rPr>
            <a:t>GENERATION:</a:t>
          </a:r>
          <a:r>
            <a:rPr lang="en-US" dirty="0" smtClean="0">
              <a:solidFill>
                <a:schemeClr val="tx1"/>
              </a:solidFill>
              <a:latin typeface="Arial" charset="0"/>
            </a:rPr>
            <a:t>  Flexible pattern generation for extended testing</a:t>
          </a:r>
          <a:endParaRPr lang="en-US" dirty="0">
            <a:solidFill>
              <a:schemeClr val="tx1"/>
            </a:solidFill>
            <a:latin typeface="Arial" charset="0"/>
          </a:endParaRPr>
        </a:p>
      </dgm:t>
    </dgm:pt>
    <dgm:pt modelId="{DF41E9DE-EF1D-47A9-8C77-EFA390E6286E}" type="parTrans" cxnId="{B4CB33C2-BDC5-4F04-9FC7-EBCE000819FA}">
      <dgm:prSet/>
      <dgm:spPr/>
      <dgm:t>
        <a:bodyPr/>
        <a:lstStyle/>
        <a:p>
          <a:endParaRPr lang="en-US"/>
        </a:p>
      </dgm:t>
    </dgm:pt>
    <dgm:pt modelId="{B4027137-E798-4BB7-B559-9FA5E3177F81}" type="sibTrans" cxnId="{B4CB33C2-BDC5-4F04-9FC7-EBCE000819FA}">
      <dgm:prSet/>
      <dgm:spPr/>
      <dgm:t>
        <a:bodyPr/>
        <a:lstStyle/>
        <a:p>
          <a:endParaRPr lang="en-US"/>
        </a:p>
      </dgm:t>
    </dgm:pt>
    <dgm:pt modelId="{BC0A94A6-4CDD-4B44-9E63-931C72EA6700}" type="pres">
      <dgm:prSet presAssocID="{E4FE6284-94BB-4036-B0F2-8F0073641F7F}" presName="linearFlow" presStyleCnt="0">
        <dgm:presLayoutVars>
          <dgm:dir/>
          <dgm:resizeHandles val="exact"/>
        </dgm:presLayoutVars>
      </dgm:prSet>
      <dgm:spPr/>
    </dgm:pt>
    <dgm:pt modelId="{C8646392-7D5F-4B43-8A51-ED925A3117CD}" type="pres">
      <dgm:prSet presAssocID="{58A1ADBD-313F-4D4B-A6D2-F075DD16C9CD}" presName="composite" presStyleCnt="0"/>
      <dgm:spPr/>
    </dgm:pt>
    <dgm:pt modelId="{605B2647-7454-4708-BBE1-4B1B56B50DAD}" type="pres">
      <dgm:prSet presAssocID="{58A1ADBD-313F-4D4B-A6D2-F075DD16C9CD}" presName="imgShp" presStyleLbl="fgImgPlace1" presStyleIdx="0" presStyleCnt="3"/>
      <dgm:spPr>
        <a:blipFill rotWithShape="0">
          <a:blip xmlns:r="http://schemas.openxmlformats.org/officeDocument/2006/relationships" r:embed="rId1"/>
          <a:stretch>
            <a:fillRect/>
          </a:stretch>
        </a:blipFill>
      </dgm:spPr>
    </dgm:pt>
    <dgm:pt modelId="{F83E12C2-F9C2-4915-9F77-B71614FB650C}" type="pres">
      <dgm:prSet presAssocID="{58A1ADBD-313F-4D4B-A6D2-F075DD16C9CD}" presName="txShp" presStyleLbl="node1" presStyleIdx="0" presStyleCnt="3">
        <dgm:presLayoutVars>
          <dgm:bulletEnabled val="1"/>
        </dgm:presLayoutVars>
      </dgm:prSet>
      <dgm:spPr/>
      <dgm:t>
        <a:bodyPr/>
        <a:lstStyle/>
        <a:p>
          <a:endParaRPr lang="en-US"/>
        </a:p>
      </dgm:t>
    </dgm:pt>
    <dgm:pt modelId="{548944B5-8EBF-449C-8C52-75EDA44C9C15}" type="pres">
      <dgm:prSet presAssocID="{044CBFEE-AC2B-4A8D-9B73-2223A37982CE}" presName="spacing" presStyleCnt="0"/>
      <dgm:spPr/>
    </dgm:pt>
    <dgm:pt modelId="{4AEDBE42-3DFB-412F-AE10-8E195B4AFD2E}" type="pres">
      <dgm:prSet presAssocID="{7B71E01E-7D3D-44F4-ABDD-7E3EDD7DD351}" presName="composite" presStyleCnt="0"/>
      <dgm:spPr/>
    </dgm:pt>
    <dgm:pt modelId="{89899CD0-61FD-4440-ADC0-030422238311}" type="pres">
      <dgm:prSet presAssocID="{7B71E01E-7D3D-44F4-ABDD-7E3EDD7DD351}" presName="imgShp" presStyleLbl="fgImgPlace1" presStyleIdx="1" presStyleCnt="3"/>
      <dgm:spPr>
        <a:blipFill rotWithShape="0">
          <a:blip xmlns:r="http://schemas.openxmlformats.org/officeDocument/2006/relationships" r:embed="rId2"/>
          <a:stretch>
            <a:fillRect/>
          </a:stretch>
        </a:blipFill>
      </dgm:spPr>
    </dgm:pt>
    <dgm:pt modelId="{DE80A61C-F9C5-4F7D-BC03-54C20F253D25}" type="pres">
      <dgm:prSet presAssocID="{7B71E01E-7D3D-44F4-ABDD-7E3EDD7DD351}" presName="txShp" presStyleLbl="node1" presStyleIdx="1" presStyleCnt="3">
        <dgm:presLayoutVars>
          <dgm:bulletEnabled val="1"/>
        </dgm:presLayoutVars>
      </dgm:prSet>
      <dgm:spPr/>
      <dgm:t>
        <a:bodyPr/>
        <a:lstStyle/>
        <a:p>
          <a:endParaRPr lang="en-US"/>
        </a:p>
      </dgm:t>
    </dgm:pt>
    <dgm:pt modelId="{F0117FD1-FCCA-49B7-B5F1-DA3C2FD9848A}" type="pres">
      <dgm:prSet presAssocID="{4826F7D8-FA0C-4F71-8AB4-9C418105288E}" presName="spacing" presStyleCnt="0"/>
      <dgm:spPr/>
    </dgm:pt>
    <dgm:pt modelId="{B7E4FA94-C491-4699-B159-0C033657B61D}" type="pres">
      <dgm:prSet presAssocID="{3C5B613B-9E6E-4497-A176-7C559C2D9E90}" presName="composite" presStyleCnt="0"/>
      <dgm:spPr/>
    </dgm:pt>
    <dgm:pt modelId="{212067F9-6E94-4FE5-BAD5-29DBB244D932}" type="pres">
      <dgm:prSet presAssocID="{3C5B613B-9E6E-4497-A176-7C559C2D9E90}" presName="imgShp" presStyleLbl="fgImgPlace1" presStyleIdx="2" presStyleCnt="3"/>
      <dgm:spPr>
        <a:blipFill rotWithShape="0">
          <a:blip xmlns:r="http://schemas.openxmlformats.org/officeDocument/2006/relationships" r:embed="rId3"/>
          <a:stretch>
            <a:fillRect/>
          </a:stretch>
        </a:blipFill>
      </dgm:spPr>
    </dgm:pt>
    <dgm:pt modelId="{026F97A8-9C17-44D4-846C-5D8FAD2C785B}" type="pres">
      <dgm:prSet presAssocID="{3C5B613B-9E6E-4497-A176-7C559C2D9E90}" presName="txShp" presStyleLbl="node1" presStyleIdx="2" presStyleCnt="3">
        <dgm:presLayoutVars>
          <dgm:bulletEnabled val="1"/>
        </dgm:presLayoutVars>
      </dgm:prSet>
      <dgm:spPr/>
      <dgm:t>
        <a:bodyPr/>
        <a:lstStyle/>
        <a:p>
          <a:endParaRPr lang="en-US"/>
        </a:p>
      </dgm:t>
    </dgm:pt>
  </dgm:ptLst>
  <dgm:cxnLst>
    <dgm:cxn modelId="{23566FB7-E43B-4314-880B-F08420C0984B}" type="presOf" srcId="{58A1ADBD-313F-4D4B-A6D2-F075DD16C9CD}" destId="{F83E12C2-F9C2-4915-9F77-B71614FB650C}" srcOrd="0" destOrd="0" presId="urn:microsoft.com/office/officeart/2005/8/layout/vList3"/>
    <dgm:cxn modelId="{B4218D97-9CD2-4DE8-97F2-DC9F20AC9E76}" type="presOf" srcId="{E4FE6284-94BB-4036-B0F2-8F0073641F7F}" destId="{BC0A94A6-4CDD-4B44-9E63-931C72EA6700}" srcOrd="0" destOrd="0" presId="urn:microsoft.com/office/officeart/2005/8/layout/vList3"/>
    <dgm:cxn modelId="{3252BECB-D2A6-4D28-A28E-B50DEC3CB7B0}" srcId="{E4FE6284-94BB-4036-B0F2-8F0073641F7F}" destId="{7B71E01E-7D3D-44F4-ABDD-7E3EDD7DD351}" srcOrd="1" destOrd="0" parTransId="{673DD9BE-56D3-4025-BC05-75F024B29AC1}" sibTransId="{4826F7D8-FA0C-4F71-8AB4-9C418105288E}"/>
    <dgm:cxn modelId="{162CF67D-F583-4D77-90F3-0507C3D27207}" type="presOf" srcId="{3C5B613B-9E6E-4497-A176-7C559C2D9E90}" destId="{026F97A8-9C17-44D4-846C-5D8FAD2C785B}" srcOrd="0" destOrd="0" presId="urn:microsoft.com/office/officeart/2005/8/layout/vList3"/>
    <dgm:cxn modelId="{E793E8B4-82D2-401B-B6A4-E9BF1ACAF2F2}" type="presOf" srcId="{7B71E01E-7D3D-44F4-ABDD-7E3EDD7DD351}" destId="{DE80A61C-F9C5-4F7D-BC03-54C20F253D25}" srcOrd="0" destOrd="0" presId="urn:microsoft.com/office/officeart/2005/8/layout/vList3"/>
    <dgm:cxn modelId="{B4CB33C2-BDC5-4F04-9FC7-EBCE000819FA}" srcId="{E4FE6284-94BB-4036-B0F2-8F0073641F7F}" destId="{3C5B613B-9E6E-4497-A176-7C559C2D9E90}" srcOrd="2" destOrd="0" parTransId="{DF41E9DE-EF1D-47A9-8C77-EFA390E6286E}" sibTransId="{B4027137-E798-4BB7-B559-9FA5E3177F81}"/>
    <dgm:cxn modelId="{94412C74-CF09-4D8A-9FB2-4FAFA0C80F5E}" srcId="{E4FE6284-94BB-4036-B0F2-8F0073641F7F}" destId="{58A1ADBD-313F-4D4B-A6D2-F075DD16C9CD}" srcOrd="0" destOrd="0" parTransId="{FDDF735A-B5DD-4096-98CA-40CC3B04BC19}" sibTransId="{044CBFEE-AC2B-4A8D-9B73-2223A37982CE}"/>
    <dgm:cxn modelId="{23BBEEFA-889F-424A-AA0A-6B220F10F888}" type="presParOf" srcId="{BC0A94A6-4CDD-4B44-9E63-931C72EA6700}" destId="{C8646392-7D5F-4B43-8A51-ED925A3117CD}" srcOrd="0" destOrd="0" presId="urn:microsoft.com/office/officeart/2005/8/layout/vList3"/>
    <dgm:cxn modelId="{D849611A-359E-4A6F-9CEF-583A4C74EF73}" type="presParOf" srcId="{C8646392-7D5F-4B43-8A51-ED925A3117CD}" destId="{605B2647-7454-4708-BBE1-4B1B56B50DAD}" srcOrd="0" destOrd="0" presId="urn:microsoft.com/office/officeart/2005/8/layout/vList3"/>
    <dgm:cxn modelId="{0D31F926-E701-4AD6-962D-8DBE0CDBFBE7}" type="presParOf" srcId="{C8646392-7D5F-4B43-8A51-ED925A3117CD}" destId="{F83E12C2-F9C2-4915-9F77-B71614FB650C}" srcOrd="1" destOrd="0" presId="urn:microsoft.com/office/officeart/2005/8/layout/vList3"/>
    <dgm:cxn modelId="{F099C486-F0A5-483F-B30A-9835CCCADD74}" type="presParOf" srcId="{BC0A94A6-4CDD-4B44-9E63-931C72EA6700}" destId="{548944B5-8EBF-449C-8C52-75EDA44C9C15}" srcOrd="1" destOrd="0" presId="urn:microsoft.com/office/officeart/2005/8/layout/vList3"/>
    <dgm:cxn modelId="{7307A780-12D4-4C71-9B81-94718E436EFB}" type="presParOf" srcId="{BC0A94A6-4CDD-4B44-9E63-931C72EA6700}" destId="{4AEDBE42-3DFB-412F-AE10-8E195B4AFD2E}" srcOrd="2" destOrd="0" presId="urn:microsoft.com/office/officeart/2005/8/layout/vList3"/>
    <dgm:cxn modelId="{D5271FB9-0DD1-474C-8363-E35E5C4E2552}" type="presParOf" srcId="{4AEDBE42-3DFB-412F-AE10-8E195B4AFD2E}" destId="{89899CD0-61FD-4440-ADC0-030422238311}" srcOrd="0" destOrd="0" presId="urn:microsoft.com/office/officeart/2005/8/layout/vList3"/>
    <dgm:cxn modelId="{A4C75796-13AA-4236-B23C-7035AAB5E3A8}" type="presParOf" srcId="{4AEDBE42-3DFB-412F-AE10-8E195B4AFD2E}" destId="{DE80A61C-F9C5-4F7D-BC03-54C20F253D25}" srcOrd="1" destOrd="0" presId="urn:microsoft.com/office/officeart/2005/8/layout/vList3"/>
    <dgm:cxn modelId="{267A6904-2A0C-4C74-B46A-4417B528E093}" type="presParOf" srcId="{BC0A94A6-4CDD-4B44-9E63-931C72EA6700}" destId="{F0117FD1-FCCA-49B7-B5F1-DA3C2FD9848A}" srcOrd="3" destOrd="0" presId="urn:microsoft.com/office/officeart/2005/8/layout/vList3"/>
    <dgm:cxn modelId="{821A05AB-843A-4B1A-A919-B9A54A2C7EE9}" type="presParOf" srcId="{BC0A94A6-4CDD-4B44-9E63-931C72EA6700}" destId="{B7E4FA94-C491-4699-B159-0C033657B61D}" srcOrd="4" destOrd="0" presId="urn:microsoft.com/office/officeart/2005/8/layout/vList3"/>
    <dgm:cxn modelId="{60BF72FC-4A79-4357-8D8F-216ACBFA4031}" type="presParOf" srcId="{B7E4FA94-C491-4699-B159-0C033657B61D}" destId="{212067F9-6E94-4FE5-BAD5-29DBB244D932}" srcOrd="0" destOrd="0" presId="urn:microsoft.com/office/officeart/2005/8/layout/vList3"/>
    <dgm:cxn modelId="{F159BF2A-6EE0-47F0-A402-86E9BC4D1705}" type="presParOf" srcId="{B7E4FA94-C491-4699-B159-0C033657B61D}" destId="{026F97A8-9C17-44D4-846C-5D8FAD2C785B}"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83B40-02CF-47EC-8EC6-1D01C215162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816273E-8497-4F9D-A0A1-06F360ADA6F7}">
      <dgm:prSet phldrT="[Text]"/>
      <dgm:spPr/>
      <dgm:t>
        <a:bodyPr/>
        <a:lstStyle/>
        <a:p>
          <a:r>
            <a:rPr lang="en-US" dirty="0" smtClean="0"/>
            <a:t>Source Tests</a:t>
          </a:r>
          <a:endParaRPr lang="en-US" dirty="0"/>
        </a:p>
      </dgm:t>
    </dgm:pt>
    <dgm:pt modelId="{D3F75D6C-8A9A-4F8E-8E42-5108A80F80AB}" type="parTrans" cxnId="{66D52DEB-20CF-4BA7-931E-BEDF13F76342}">
      <dgm:prSet/>
      <dgm:spPr/>
      <dgm:t>
        <a:bodyPr/>
        <a:lstStyle/>
        <a:p>
          <a:endParaRPr lang="en-US"/>
        </a:p>
      </dgm:t>
    </dgm:pt>
    <dgm:pt modelId="{732C8AF8-D976-4B24-83E1-BFC1897BD057}" type="sibTrans" cxnId="{66D52DEB-20CF-4BA7-931E-BEDF13F76342}">
      <dgm:prSet/>
      <dgm:spPr/>
      <dgm:t>
        <a:bodyPr/>
        <a:lstStyle/>
        <a:p>
          <a:endParaRPr lang="en-US"/>
        </a:p>
      </dgm:t>
    </dgm:pt>
    <dgm:pt modelId="{BFFBDF56-DFAD-4B71-9AFC-A1B1F7456C66}">
      <dgm:prSet phldrT="[Text]"/>
      <dgm:spPr/>
      <dgm:t>
        <a:bodyPr/>
        <a:lstStyle/>
        <a:p>
          <a:r>
            <a:rPr lang="en-US" dirty="0" smtClean="0"/>
            <a:t>7-16 through 7-19, 7-23 through 7-38, </a:t>
          </a:r>
          <a:br>
            <a:rPr lang="en-US" dirty="0" smtClean="0"/>
          </a:br>
          <a:r>
            <a:rPr lang="en-US" dirty="0" smtClean="0"/>
            <a:t>and 7-40</a:t>
          </a:r>
          <a:endParaRPr lang="en-US" dirty="0"/>
        </a:p>
      </dgm:t>
    </dgm:pt>
    <dgm:pt modelId="{49CEAF0D-4208-453A-8AB8-0C674F07130D}" type="parTrans" cxnId="{EC606350-8A55-45B6-AE70-2EF1D082C6F1}">
      <dgm:prSet/>
      <dgm:spPr/>
      <dgm:t>
        <a:bodyPr/>
        <a:lstStyle/>
        <a:p>
          <a:endParaRPr lang="en-US"/>
        </a:p>
      </dgm:t>
    </dgm:pt>
    <dgm:pt modelId="{2B1F89ED-FC9B-4AD8-A94D-6E7BC32F5997}" type="sibTrans" cxnId="{EC606350-8A55-45B6-AE70-2EF1D082C6F1}">
      <dgm:prSet/>
      <dgm:spPr/>
      <dgm:t>
        <a:bodyPr/>
        <a:lstStyle/>
        <a:p>
          <a:endParaRPr lang="en-US"/>
        </a:p>
      </dgm:t>
    </dgm:pt>
    <dgm:pt modelId="{D3D4085B-034C-424F-9BE9-CB0E68DF1E90}">
      <dgm:prSet phldrT="[Text]"/>
      <dgm:spPr/>
      <dgm:t>
        <a:bodyPr/>
        <a:lstStyle/>
        <a:p>
          <a:r>
            <a:rPr lang="en-US" dirty="0" smtClean="0"/>
            <a:t>Sink Tests</a:t>
          </a:r>
          <a:endParaRPr lang="en-US" dirty="0"/>
        </a:p>
      </dgm:t>
    </dgm:pt>
    <dgm:pt modelId="{1A1FF335-66DA-4BCA-9F47-33BA268FA0DE}" type="parTrans" cxnId="{3C0D7C4B-ECC1-4A41-AEEE-44099014BF95}">
      <dgm:prSet/>
      <dgm:spPr/>
      <dgm:t>
        <a:bodyPr/>
        <a:lstStyle/>
        <a:p>
          <a:endParaRPr lang="en-US"/>
        </a:p>
      </dgm:t>
    </dgm:pt>
    <dgm:pt modelId="{C2672578-5FD1-4931-9FF6-463B3478D4F2}" type="sibTrans" cxnId="{3C0D7C4B-ECC1-4A41-AEEE-44099014BF95}">
      <dgm:prSet/>
      <dgm:spPr/>
      <dgm:t>
        <a:bodyPr/>
        <a:lstStyle/>
        <a:p>
          <a:endParaRPr lang="en-US"/>
        </a:p>
      </dgm:t>
    </dgm:pt>
    <dgm:pt modelId="{A4538909-4B0A-49B8-9399-8CCED6281651}">
      <dgm:prSet phldrT="[Text]"/>
      <dgm:spPr/>
      <dgm:t>
        <a:bodyPr/>
        <a:lstStyle/>
        <a:p>
          <a:r>
            <a:rPr lang="en-US" dirty="0" smtClean="0"/>
            <a:t>8-16, 8-21, 8-23, 8-29, 8-31, and in conjunction with the Agilent E4887A TMDS Signal Generator through test 8-25.</a:t>
          </a:r>
          <a:endParaRPr lang="en-US" dirty="0"/>
        </a:p>
      </dgm:t>
    </dgm:pt>
    <dgm:pt modelId="{1B2993BC-CE99-4753-B811-3468827E01C3}" type="parTrans" cxnId="{E5F911C9-D354-492C-B38C-391C2A41DDA6}">
      <dgm:prSet/>
      <dgm:spPr/>
      <dgm:t>
        <a:bodyPr/>
        <a:lstStyle/>
        <a:p>
          <a:endParaRPr lang="en-US"/>
        </a:p>
      </dgm:t>
    </dgm:pt>
    <dgm:pt modelId="{5E25C1CD-22CF-4F3B-8D9A-35A9CB570C6B}" type="sibTrans" cxnId="{E5F911C9-D354-492C-B38C-391C2A41DDA6}">
      <dgm:prSet/>
      <dgm:spPr/>
      <dgm:t>
        <a:bodyPr/>
        <a:lstStyle/>
        <a:p>
          <a:endParaRPr lang="en-US"/>
        </a:p>
      </dgm:t>
    </dgm:pt>
    <dgm:pt modelId="{AE16F35D-15CD-4B4F-A27C-CF5A000CA713}" type="pres">
      <dgm:prSet presAssocID="{F1583B40-02CF-47EC-8EC6-1D01C215162C}" presName="linear" presStyleCnt="0">
        <dgm:presLayoutVars>
          <dgm:dir/>
          <dgm:resizeHandles val="exact"/>
        </dgm:presLayoutVars>
      </dgm:prSet>
      <dgm:spPr/>
      <dgm:t>
        <a:bodyPr/>
        <a:lstStyle/>
        <a:p>
          <a:endParaRPr lang="en-US"/>
        </a:p>
      </dgm:t>
    </dgm:pt>
    <dgm:pt modelId="{6787383F-093D-4B6E-8AA6-D52E6B313A09}" type="pres">
      <dgm:prSet presAssocID="{6816273E-8497-4F9D-A0A1-06F360ADA6F7}" presName="comp" presStyleCnt="0"/>
      <dgm:spPr/>
    </dgm:pt>
    <dgm:pt modelId="{A107E7CA-ED03-4A12-B3F3-740DF8B5974C}" type="pres">
      <dgm:prSet presAssocID="{6816273E-8497-4F9D-A0A1-06F360ADA6F7}" presName="box" presStyleLbl="node1" presStyleIdx="0" presStyleCnt="2"/>
      <dgm:spPr/>
      <dgm:t>
        <a:bodyPr/>
        <a:lstStyle/>
        <a:p>
          <a:endParaRPr lang="en-US"/>
        </a:p>
      </dgm:t>
    </dgm:pt>
    <dgm:pt modelId="{64413EA5-BD93-407D-BC60-4E94F06A8A7B}" type="pres">
      <dgm:prSet presAssocID="{6816273E-8497-4F9D-A0A1-06F360ADA6F7}" presName="img" presStyleLbl="fgImgPlace1" presStyleIdx="0" presStyleCnt="2"/>
      <dgm:spPr>
        <a:blipFill rotWithShape="0">
          <a:blip xmlns:r="http://schemas.openxmlformats.org/officeDocument/2006/relationships" r:embed="rId1"/>
          <a:stretch>
            <a:fillRect/>
          </a:stretch>
        </a:blipFill>
      </dgm:spPr>
    </dgm:pt>
    <dgm:pt modelId="{5C6B7789-AD14-46BA-9ED4-95ADAADCD770}" type="pres">
      <dgm:prSet presAssocID="{6816273E-8497-4F9D-A0A1-06F360ADA6F7}" presName="text" presStyleLbl="node1" presStyleIdx="0" presStyleCnt="2">
        <dgm:presLayoutVars>
          <dgm:bulletEnabled val="1"/>
        </dgm:presLayoutVars>
      </dgm:prSet>
      <dgm:spPr/>
      <dgm:t>
        <a:bodyPr/>
        <a:lstStyle/>
        <a:p>
          <a:endParaRPr lang="en-US"/>
        </a:p>
      </dgm:t>
    </dgm:pt>
    <dgm:pt modelId="{350CE439-9A29-40C6-B205-BBC211BBE95F}" type="pres">
      <dgm:prSet presAssocID="{732C8AF8-D976-4B24-83E1-BFC1897BD057}" presName="spacer" presStyleCnt="0"/>
      <dgm:spPr/>
    </dgm:pt>
    <dgm:pt modelId="{CF2F1883-D162-493E-B4AD-066209A95925}" type="pres">
      <dgm:prSet presAssocID="{D3D4085B-034C-424F-9BE9-CB0E68DF1E90}" presName="comp" presStyleCnt="0"/>
      <dgm:spPr/>
    </dgm:pt>
    <dgm:pt modelId="{CBF30F64-4022-41E6-B81F-3E4B0FBED9BD}" type="pres">
      <dgm:prSet presAssocID="{D3D4085B-034C-424F-9BE9-CB0E68DF1E90}" presName="box" presStyleLbl="node1" presStyleIdx="1" presStyleCnt="2"/>
      <dgm:spPr/>
      <dgm:t>
        <a:bodyPr/>
        <a:lstStyle/>
        <a:p>
          <a:endParaRPr lang="en-US"/>
        </a:p>
      </dgm:t>
    </dgm:pt>
    <dgm:pt modelId="{C585EA9F-2CCF-4084-98C8-4096131E47E3}" type="pres">
      <dgm:prSet presAssocID="{D3D4085B-034C-424F-9BE9-CB0E68DF1E90}" presName="img" presStyleLbl="fgImgPlace1" presStyleIdx="1" presStyleCnt="2"/>
      <dgm:spPr>
        <a:blipFill rotWithShape="0">
          <a:blip xmlns:r="http://schemas.openxmlformats.org/officeDocument/2006/relationships" r:embed="rId2"/>
          <a:stretch>
            <a:fillRect/>
          </a:stretch>
        </a:blipFill>
      </dgm:spPr>
    </dgm:pt>
    <dgm:pt modelId="{9D06D892-1607-443F-82E4-A94D91660540}" type="pres">
      <dgm:prSet presAssocID="{D3D4085B-034C-424F-9BE9-CB0E68DF1E90}" presName="text" presStyleLbl="node1" presStyleIdx="1" presStyleCnt="2">
        <dgm:presLayoutVars>
          <dgm:bulletEnabled val="1"/>
        </dgm:presLayoutVars>
      </dgm:prSet>
      <dgm:spPr/>
      <dgm:t>
        <a:bodyPr/>
        <a:lstStyle/>
        <a:p>
          <a:endParaRPr lang="en-US"/>
        </a:p>
      </dgm:t>
    </dgm:pt>
  </dgm:ptLst>
  <dgm:cxnLst>
    <dgm:cxn modelId="{EC606350-8A55-45B6-AE70-2EF1D082C6F1}" srcId="{6816273E-8497-4F9D-A0A1-06F360ADA6F7}" destId="{BFFBDF56-DFAD-4B71-9AFC-A1B1F7456C66}" srcOrd="0" destOrd="0" parTransId="{49CEAF0D-4208-453A-8AB8-0C674F07130D}" sibTransId="{2B1F89ED-FC9B-4AD8-A94D-6E7BC32F5997}"/>
    <dgm:cxn modelId="{FE8C576F-0603-4BB3-B16D-6E673F2260E5}" type="presOf" srcId="{D3D4085B-034C-424F-9BE9-CB0E68DF1E90}" destId="{9D06D892-1607-443F-82E4-A94D91660540}" srcOrd="1" destOrd="0" presId="urn:microsoft.com/office/officeart/2005/8/layout/vList4"/>
    <dgm:cxn modelId="{66D52DEB-20CF-4BA7-931E-BEDF13F76342}" srcId="{F1583B40-02CF-47EC-8EC6-1D01C215162C}" destId="{6816273E-8497-4F9D-A0A1-06F360ADA6F7}" srcOrd="0" destOrd="0" parTransId="{D3F75D6C-8A9A-4F8E-8E42-5108A80F80AB}" sibTransId="{732C8AF8-D976-4B24-83E1-BFC1897BD057}"/>
    <dgm:cxn modelId="{E5F911C9-D354-492C-B38C-391C2A41DDA6}" srcId="{D3D4085B-034C-424F-9BE9-CB0E68DF1E90}" destId="{A4538909-4B0A-49B8-9399-8CCED6281651}" srcOrd="0" destOrd="0" parTransId="{1B2993BC-CE99-4753-B811-3468827E01C3}" sibTransId="{5E25C1CD-22CF-4F3B-8D9A-35A9CB570C6B}"/>
    <dgm:cxn modelId="{B489858A-BF83-478F-BC32-5283C7A0AA74}" type="presOf" srcId="{A4538909-4B0A-49B8-9399-8CCED6281651}" destId="{CBF30F64-4022-41E6-B81F-3E4B0FBED9BD}" srcOrd="0" destOrd="1" presId="urn:microsoft.com/office/officeart/2005/8/layout/vList4"/>
    <dgm:cxn modelId="{F8319CB1-55A5-4A66-83CF-5DEE9053380C}" type="presOf" srcId="{D3D4085B-034C-424F-9BE9-CB0E68DF1E90}" destId="{CBF30F64-4022-41E6-B81F-3E4B0FBED9BD}" srcOrd="0" destOrd="0" presId="urn:microsoft.com/office/officeart/2005/8/layout/vList4"/>
    <dgm:cxn modelId="{9D7F941A-6C5C-4BF9-A2AD-DD69853E1F1A}" type="presOf" srcId="{BFFBDF56-DFAD-4B71-9AFC-A1B1F7456C66}" destId="{5C6B7789-AD14-46BA-9ED4-95ADAADCD770}" srcOrd="1" destOrd="1" presId="urn:microsoft.com/office/officeart/2005/8/layout/vList4"/>
    <dgm:cxn modelId="{B1AD4852-DDBF-4070-88EA-5D38F426F390}" type="presOf" srcId="{6816273E-8497-4F9D-A0A1-06F360ADA6F7}" destId="{A107E7CA-ED03-4A12-B3F3-740DF8B5974C}" srcOrd="0" destOrd="0" presId="urn:microsoft.com/office/officeart/2005/8/layout/vList4"/>
    <dgm:cxn modelId="{604EEADF-04AC-4EFB-ABDF-78D6BEDC14B6}" type="presOf" srcId="{A4538909-4B0A-49B8-9399-8CCED6281651}" destId="{9D06D892-1607-443F-82E4-A94D91660540}" srcOrd="1" destOrd="1" presId="urn:microsoft.com/office/officeart/2005/8/layout/vList4"/>
    <dgm:cxn modelId="{96C7404F-8F26-4140-AA3B-CB494FDC8FBC}" type="presOf" srcId="{6816273E-8497-4F9D-A0A1-06F360ADA6F7}" destId="{5C6B7789-AD14-46BA-9ED4-95ADAADCD770}" srcOrd="1" destOrd="0" presId="urn:microsoft.com/office/officeart/2005/8/layout/vList4"/>
    <dgm:cxn modelId="{058B25CA-B41C-44DE-9406-05D58B81DA51}" type="presOf" srcId="{BFFBDF56-DFAD-4B71-9AFC-A1B1F7456C66}" destId="{A107E7CA-ED03-4A12-B3F3-740DF8B5974C}" srcOrd="0" destOrd="1" presId="urn:microsoft.com/office/officeart/2005/8/layout/vList4"/>
    <dgm:cxn modelId="{A4D45C7D-EF36-4EC5-B9B0-2597DB11CE7E}" type="presOf" srcId="{F1583B40-02CF-47EC-8EC6-1D01C215162C}" destId="{AE16F35D-15CD-4B4F-A27C-CF5A000CA713}" srcOrd="0" destOrd="0" presId="urn:microsoft.com/office/officeart/2005/8/layout/vList4"/>
    <dgm:cxn modelId="{3C0D7C4B-ECC1-4A41-AEEE-44099014BF95}" srcId="{F1583B40-02CF-47EC-8EC6-1D01C215162C}" destId="{D3D4085B-034C-424F-9BE9-CB0E68DF1E90}" srcOrd="1" destOrd="0" parTransId="{1A1FF335-66DA-4BCA-9F47-33BA268FA0DE}" sibTransId="{C2672578-5FD1-4931-9FF6-463B3478D4F2}"/>
    <dgm:cxn modelId="{3D71DA5A-BDD9-4822-9021-461ED60D110B}" type="presParOf" srcId="{AE16F35D-15CD-4B4F-A27C-CF5A000CA713}" destId="{6787383F-093D-4B6E-8AA6-D52E6B313A09}" srcOrd="0" destOrd="0" presId="urn:microsoft.com/office/officeart/2005/8/layout/vList4"/>
    <dgm:cxn modelId="{692D6284-4AD7-4456-AF25-B94F2D9B9CBC}" type="presParOf" srcId="{6787383F-093D-4B6E-8AA6-D52E6B313A09}" destId="{A107E7CA-ED03-4A12-B3F3-740DF8B5974C}" srcOrd="0" destOrd="0" presId="urn:microsoft.com/office/officeart/2005/8/layout/vList4"/>
    <dgm:cxn modelId="{FD7FBB11-CE77-446C-9032-B2B718F0C504}" type="presParOf" srcId="{6787383F-093D-4B6E-8AA6-D52E6B313A09}" destId="{64413EA5-BD93-407D-BC60-4E94F06A8A7B}" srcOrd="1" destOrd="0" presId="urn:microsoft.com/office/officeart/2005/8/layout/vList4"/>
    <dgm:cxn modelId="{6F95EF7F-FACA-48D5-8D79-7793A32C2AA7}" type="presParOf" srcId="{6787383F-093D-4B6E-8AA6-D52E6B313A09}" destId="{5C6B7789-AD14-46BA-9ED4-95ADAADCD770}" srcOrd="2" destOrd="0" presId="urn:microsoft.com/office/officeart/2005/8/layout/vList4"/>
    <dgm:cxn modelId="{CA5AE879-7DC3-469D-B2C8-78DF18942C63}" type="presParOf" srcId="{AE16F35D-15CD-4B4F-A27C-CF5A000CA713}" destId="{350CE439-9A29-40C6-B205-BBC211BBE95F}" srcOrd="1" destOrd="0" presId="urn:microsoft.com/office/officeart/2005/8/layout/vList4"/>
    <dgm:cxn modelId="{86A43F13-F234-4F23-B4D2-440B887149DC}" type="presParOf" srcId="{AE16F35D-15CD-4B4F-A27C-CF5A000CA713}" destId="{CF2F1883-D162-493E-B4AD-066209A95925}" srcOrd="2" destOrd="0" presId="urn:microsoft.com/office/officeart/2005/8/layout/vList4"/>
    <dgm:cxn modelId="{1C8B119A-F4FC-48E0-9C35-087E9C267B2B}" type="presParOf" srcId="{CF2F1883-D162-493E-B4AD-066209A95925}" destId="{CBF30F64-4022-41E6-B81F-3E4B0FBED9BD}" srcOrd="0" destOrd="0" presId="urn:microsoft.com/office/officeart/2005/8/layout/vList4"/>
    <dgm:cxn modelId="{A1F93D00-1EE7-4CEB-8A2C-51BE552784CF}" type="presParOf" srcId="{CF2F1883-D162-493E-B4AD-066209A95925}" destId="{C585EA9F-2CCF-4084-98C8-4096131E47E3}" srcOrd="1" destOrd="0" presId="urn:microsoft.com/office/officeart/2005/8/layout/vList4"/>
    <dgm:cxn modelId="{4C131EAA-3AE3-495B-8546-2B43000EFDCA}" type="presParOf" srcId="{CF2F1883-D162-493E-B4AD-066209A95925}" destId="{9D06D892-1607-443F-82E4-A94D91660540}"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3AF43-D97D-4AD1-9B9E-97349B4FD2A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9827FAD-281D-4A0D-B7C9-469FF31EF749}">
      <dgm:prSet phldrT="[Text]"/>
      <dgm:spPr/>
      <dgm:t>
        <a:bodyPr/>
        <a:lstStyle/>
        <a:p>
          <a:r>
            <a:rPr lang="en-US" dirty="0" smtClean="0"/>
            <a:t>4kx2k Source /Sink Protocol Test</a:t>
          </a:r>
          <a:endParaRPr lang="en-US" dirty="0"/>
        </a:p>
      </dgm:t>
    </dgm:pt>
    <dgm:pt modelId="{CE989BD6-173C-49CC-8EAB-A14FE1156E65}" type="parTrans" cxnId="{41F186D5-B07B-42EB-B405-8C5A3A207453}">
      <dgm:prSet/>
      <dgm:spPr/>
      <dgm:t>
        <a:bodyPr/>
        <a:lstStyle/>
        <a:p>
          <a:endParaRPr lang="en-US"/>
        </a:p>
      </dgm:t>
    </dgm:pt>
    <dgm:pt modelId="{6FC3CCE6-ADE0-4023-BA24-8FC1D125D8A6}" type="sibTrans" cxnId="{41F186D5-B07B-42EB-B405-8C5A3A207453}">
      <dgm:prSet/>
      <dgm:spPr/>
      <dgm:t>
        <a:bodyPr/>
        <a:lstStyle/>
        <a:p>
          <a:endParaRPr lang="en-US"/>
        </a:p>
      </dgm:t>
    </dgm:pt>
    <dgm:pt modelId="{FFE91D20-EE8D-4A3F-9465-8A20B60D4AA3}">
      <dgm:prSet phldrT="[Text]"/>
      <dgm:spPr/>
      <dgm:t>
        <a:bodyPr/>
        <a:lstStyle/>
        <a:p>
          <a:r>
            <a:rPr lang="en-US" dirty="0" smtClean="0"/>
            <a:t>Supports all four 4kx2k video formats defined in HDMI 1.4a  (2.97 </a:t>
          </a:r>
          <a:r>
            <a:rPr lang="en-US" dirty="0" err="1" smtClean="0"/>
            <a:t>Gbps</a:t>
          </a:r>
          <a:r>
            <a:rPr lang="en-US" dirty="0" smtClean="0"/>
            <a:t>) </a:t>
          </a:r>
          <a:endParaRPr lang="en-US" dirty="0"/>
        </a:p>
      </dgm:t>
    </dgm:pt>
    <dgm:pt modelId="{8219FE92-FB9D-46EF-9280-D17AB5463667}" type="parTrans" cxnId="{7DA56701-5BF7-463F-BCEA-81494ACB7BD2}">
      <dgm:prSet/>
      <dgm:spPr/>
      <dgm:t>
        <a:bodyPr/>
        <a:lstStyle/>
        <a:p>
          <a:endParaRPr lang="en-US"/>
        </a:p>
      </dgm:t>
    </dgm:pt>
    <dgm:pt modelId="{1DD75EDC-923E-4B8C-A7B2-2D27FB46F09C}" type="sibTrans" cxnId="{7DA56701-5BF7-463F-BCEA-81494ACB7BD2}">
      <dgm:prSet/>
      <dgm:spPr/>
      <dgm:t>
        <a:bodyPr/>
        <a:lstStyle/>
        <a:p>
          <a:endParaRPr lang="en-US"/>
        </a:p>
      </dgm:t>
    </dgm:pt>
    <dgm:pt modelId="{1AA47A40-BC56-4C98-8717-AEFB2E9045B2}">
      <dgm:prSet phldrT="[Text]"/>
      <dgm:spPr/>
      <dgm:t>
        <a:bodyPr/>
        <a:lstStyle/>
        <a:p>
          <a:r>
            <a:rPr lang="en-US" dirty="0" smtClean="0"/>
            <a:t>Recommended test equipment for 4k x2k is currently TBD</a:t>
          </a:r>
          <a:endParaRPr lang="en-US" dirty="0"/>
        </a:p>
      </dgm:t>
    </dgm:pt>
    <dgm:pt modelId="{9C19FAF3-E683-4B9B-B164-B79A58615883}" type="parTrans" cxnId="{BDF555F0-2566-4544-8576-07D1108B6500}">
      <dgm:prSet/>
      <dgm:spPr/>
      <dgm:t>
        <a:bodyPr/>
        <a:lstStyle/>
        <a:p>
          <a:endParaRPr lang="en-US"/>
        </a:p>
      </dgm:t>
    </dgm:pt>
    <dgm:pt modelId="{456B3F7B-CEB6-4AE8-BFEC-700751DA56AB}" type="sibTrans" cxnId="{BDF555F0-2566-4544-8576-07D1108B6500}">
      <dgm:prSet/>
      <dgm:spPr/>
      <dgm:t>
        <a:bodyPr/>
        <a:lstStyle/>
        <a:p>
          <a:endParaRPr lang="en-US"/>
        </a:p>
      </dgm:t>
    </dgm:pt>
    <dgm:pt modelId="{76276BDE-0B0F-4A69-8C6D-F6852157D708}">
      <dgm:prSet phldrT="[Text]"/>
      <dgm:spPr/>
      <dgm:t>
        <a:bodyPr/>
        <a:lstStyle/>
        <a:p>
          <a:r>
            <a:rPr lang="en-US" dirty="0" smtClean="0"/>
            <a:t>16-bit Deep Color Source Protocol Test </a:t>
          </a:r>
          <a:endParaRPr lang="en-US" dirty="0"/>
        </a:p>
      </dgm:t>
    </dgm:pt>
    <dgm:pt modelId="{91B0265F-BAE9-4761-A5FF-F504C7E14AAA}" type="parTrans" cxnId="{BDE6FFB9-F16A-4D48-BB41-C7964CE2BEED}">
      <dgm:prSet/>
      <dgm:spPr/>
      <dgm:t>
        <a:bodyPr/>
        <a:lstStyle/>
        <a:p>
          <a:endParaRPr lang="en-US"/>
        </a:p>
      </dgm:t>
    </dgm:pt>
    <dgm:pt modelId="{F11C9FB9-88DB-4333-84CB-67D5D75FCBDF}" type="sibTrans" cxnId="{BDE6FFB9-F16A-4D48-BB41-C7964CE2BEED}">
      <dgm:prSet/>
      <dgm:spPr/>
      <dgm:t>
        <a:bodyPr/>
        <a:lstStyle/>
        <a:p>
          <a:endParaRPr lang="en-US"/>
        </a:p>
      </dgm:t>
    </dgm:pt>
    <dgm:pt modelId="{042A836C-91AF-45C4-9E6E-EC7B8F55CB17}">
      <dgm:prSet phldrT="[Text]"/>
      <dgm:spPr/>
      <dgm:t>
        <a:bodyPr/>
        <a:lstStyle/>
        <a:p>
          <a:r>
            <a:rPr lang="en-US" dirty="0" smtClean="0"/>
            <a:t>Supports full HD (1920x1080p 50/60 Hz) 16-bit deep color</a:t>
          </a:r>
          <a:endParaRPr lang="en-US" dirty="0"/>
        </a:p>
      </dgm:t>
    </dgm:pt>
    <dgm:pt modelId="{6A1F3DAF-AE9E-48EE-89E4-095F25A09DFA}" type="parTrans" cxnId="{D314B5B0-FA41-4AA4-8AF3-5EEA65745AE6}">
      <dgm:prSet/>
      <dgm:spPr/>
      <dgm:t>
        <a:bodyPr/>
        <a:lstStyle/>
        <a:p>
          <a:endParaRPr lang="en-US"/>
        </a:p>
      </dgm:t>
    </dgm:pt>
    <dgm:pt modelId="{3C028E80-96CD-4D02-9C41-1FBB74B2D4C1}" type="sibTrans" cxnId="{D314B5B0-FA41-4AA4-8AF3-5EEA65745AE6}">
      <dgm:prSet/>
      <dgm:spPr/>
      <dgm:t>
        <a:bodyPr/>
        <a:lstStyle/>
        <a:p>
          <a:endParaRPr lang="en-US"/>
        </a:p>
      </dgm:t>
    </dgm:pt>
    <dgm:pt modelId="{8CEE9AC6-3B4F-4744-9E02-7EBC05BB0919}">
      <dgm:prSet phldrT="[Text]"/>
      <dgm:spPr/>
      <dgm:t>
        <a:bodyPr/>
        <a:lstStyle/>
        <a:p>
          <a:r>
            <a:rPr lang="en-US" dirty="0" smtClean="0"/>
            <a:t>CTS 1.4a only tests 12-bit deep color</a:t>
          </a:r>
          <a:endParaRPr lang="en-US" dirty="0"/>
        </a:p>
      </dgm:t>
    </dgm:pt>
    <dgm:pt modelId="{6E75F8C4-E3F7-44C3-95C9-4E7054533E82}" type="parTrans" cxnId="{75D2949C-0834-43AB-94F1-59B709DA12F9}">
      <dgm:prSet/>
      <dgm:spPr/>
      <dgm:t>
        <a:bodyPr/>
        <a:lstStyle/>
        <a:p>
          <a:endParaRPr lang="en-US"/>
        </a:p>
      </dgm:t>
    </dgm:pt>
    <dgm:pt modelId="{DF3BBA63-469C-4AD4-A092-789E9AC58EEF}" type="sibTrans" cxnId="{75D2949C-0834-43AB-94F1-59B709DA12F9}">
      <dgm:prSet/>
      <dgm:spPr/>
      <dgm:t>
        <a:bodyPr/>
        <a:lstStyle/>
        <a:p>
          <a:endParaRPr lang="en-US"/>
        </a:p>
      </dgm:t>
    </dgm:pt>
    <dgm:pt modelId="{31E45A1C-FE59-4C82-AA16-E97A41C9E8D9}" type="pres">
      <dgm:prSet presAssocID="{C813AF43-D97D-4AD1-9B9E-97349B4FD2A4}" presName="linear" presStyleCnt="0">
        <dgm:presLayoutVars>
          <dgm:dir/>
          <dgm:resizeHandles val="exact"/>
        </dgm:presLayoutVars>
      </dgm:prSet>
      <dgm:spPr/>
      <dgm:t>
        <a:bodyPr/>
        <a:lstStyle/>
        <a:p>
          <a:endParaRPr lang="en-US"/>
        </a:p>
      </dgm:t>
    </dgm:pt>
    <dgm:pt modelId="{6B148B3A-CC7C-4251-81E6-942ABDE22614}" type="pres">
      <dgm:prSet presAssocID="{79827FAD-281D-4A0D-B7C9-469FF31EF749}" presName="comp" presStyleCnt="0"/>
      <dgm:spPr/>
    </dgm:pt>
    <dgm:pt modelId="{412915B2-5A3A-4123-B6BB-9EAD532D8299}" type="pres">
      <dgm:prSet presAssocID="{79827FAD-281D-4A0D-B7C9-469FF31EF749}" presName="box" presStyleLbl="node1" presStyleIdx="0" presStyleCnt="2"/>
      <dgm:spPr/>
      <dgm:t>
        <a:bodyPr/>
        <a:lstStyle/>
        <a:p>
          <a:endParaRPr lang="en-US"/>
        </a:p>
      </dgm:t>
    </dgm:pt>
    <dgm:pt modelId="{1643CFB8-2EB2-4638-B56D-7C626F354741}" type="pres">
      <dgm:prSet presAssocID="{79827FAD-281D-4A0D-B7C9-469FF31EF749}" presName="img" presStyleLbl="fgImgPlace1" presStyleIdx="0" presStyleCnt="2"/>
      <dgm:spPr>
        <a:blipFill rotWithShape="0">
          <a:blip xmlns:r="http://schemas.openxmlformats.org/officeDocument/2006/relationships" r:embed="rId1"/>
          <a:stretch>
            <a:fillRect/>
          </a:stretch>
        </a:blipFill>
      </dgm:spPr>
    </dgm:pt>
    <dgm:pt modelId="{5AEC5DC3-7AD7-43E7-A0F9-3E3CB591C029}" type="pres">
      <dgm:prSet presAssocID="{79827FAD-281D-4A0D-B7C9-469FF31EF749}" presName="text" presStyleLbl="node1" presStyleIdx="0" presStyleCnt="2">
        <dgm:presLayoutVars>
          <dgm:bulletEnabled val="1"/>
        </dgm:presLayoutVars>
      </dgm:prSet>
      <dgm:spPr/>
      <dgm:t>
        <a:bodyPr/>
        <a:lstStyle/>
        <a:p>
          <a:endParaRPr lang="en-US"/>
        </a:p>
      </dgm:t>
    </dgm:pt>
    <dgm:pt modelId="{8854907A-C889-498F-B0DC-EE399F096073}" type="pres">
      <dgm:prSet presAssocID="{6FC3CCE6-ADE0-4023-BA24-8FC1D125D8A6}" presName="spacer" presStyleCnt="0"/>
      <dgm:spPr/>
    </dgm:pt>
    <dgm:pt modelId="{C6BB9AEA-543A-430F-8EA3-021F4977BCD3}" type="pres">
      <dgm:prSet presAssocID="{76276BDE-0B0F-4A69-8C6D-F6852157D708}" presName="comp" presStyleCnt="0"/>
      <dgm:spPr/>
    </dgm:pt>
    <dgm:pt modelId="{655F76F9-5985-4AEA-B4BE-856B207FC424}" type="pres">
      <dgm:prSet presAssocID="{76276BDE-0B0F-4A69-8C6D-F6852157D708}" presName="box" presStyleLbl="node1" presStyleIdx="1" presStyleCnt="2"/>
      <dgm:spPr/>
      <dgm:t>
        <a:bodyPr/>
        <a:lstStyle/>
        <a:p>
          <a:endParaRPr lang="en-US"/>
        </a:p>
      </dgm:t>
    </dgm:pt>
    <dgm:pt modelId="{A532E0F3-AEB6-4895-B748-C6D28BC54EAD}" type="pres">
      <dgm:prSet presAssocID="{76276BDE-0B0F-4A69-8C6D-F6852157D708}" presName="img" presStyleLbl="fgImgPlace1" presStyleIdx="1" presStyleCnt="2"/>
      <dgm:spPr>
        <a:blipFill rotWithShape="0">
          <a:blip xmlns:r="http://schemas.openxmlformats.org/officeDocument/2006/relationships" r:embed="rId2"/>
          <a:stretch>
            <a:fillRect/>
          </a:stretch>
        </a:blipFill>
      </dgm:spPr>
    </dgm:pt>
    <dgm:pt modelId="{143ABDB8-489E-4ADB-A844-04D87E606DFE}" type="pres">
      <dgm:prSet presAssocID="{76276BDE-0B0F-4A69-8C6D-F6852157D708}" presName="text" presStyleLbl="node1" presStyleIdx="1" presStyleCnt="2">
        <dgm:presLayoutVars>
          <dgm:bulletEnabled val="1"/>
        </dgm:presLayoutVars>
      </dgm:prSet>
      <dgm:spPr/>
      <dgm:t>
        <a:bodyPr/>
        <a:lstStyle/>
        <a:p>
          <a:endParaRPr lang="en-US"/>
        </a:p>
      </dgm:t>
    </dgm:pt>
  </dgm:ptLst>
  <dgm:cxnLst>
    <dgm:cxn modelId="{DD005E75-8319-4F9F-8BAC-32685C3D2385}" type="presOf" srcId="{C813AF43-D97D-4AD1-9B9E-97349B4FD2A4}" destId="{31E45A1C-FE59-4C82-AA16-E97A41C9E8D9}" srcOrd="0" destOrd="0" presId="urn:microsoft.com/office/officeart/2005/8/layout/vList4"/>
    <dgm:cxn modelId="{76F94FDD-BE1C-4FF2-A34E-FBFF7383CC11}" type="presOf" srcId="{1AA47A40-BC56-4C98-8717-AEFB2E9045B2}" destId="{412915B2-5A3A-4123-B6BB-9EAD532D8299}" srcOrd="0" destOrd="2" presId="urn:microsoft.com/office/officeart/2005/8/layout/vList4"/>
    <dgm:cxn modelId="{41F186D5-B07B-42EB-B405-8C5A3A207453}" srcId="{C813AF43-D97D-4AD1-9B9E-97349B4FD2A4}" destId="{79827FAD-281D-4A0D-B7C9-469FF31EF749}" srcOrd="0" destOrd="0" parTransId="{CE989BD6-173C-49CC-8EAB-A14FE1156E65}" sibTransId="{6FC3CCE6-ADE0-4023-BA24-8FC1D125D8A6}"/>
    <dgm:cxn modelId="{5C9DF752-66F1-4C39-BBFB-8BCB3546F777}" type="presOf" srcId="{1AA47A40-BC56-4C98-8717-AEFB2E9045B2}" destId="{5AEC5DC3-7AD7-43E7-A0F9-3E3CB591C029}" srcOrd="1" destOrd="2" presId="urn:microsoft.com/office/officeart/2005/8/layout/vList4"/>
    <dgm:cxn modelId="{54024D48-65A8-4EB1-BD81-4110DDA7E422}" type="presOf" srcId="{042A836C-91AF-45C4-9E6E-EC7B8F55CB17}" destId="{655F76F9-5985-4AEA-B4BE-856B207FC424}" srcOrd="0" destOrd="1" presId="urn:microsoft.com/office/officeart/2005/8/layout/vList4"/>
    <dgm:cxn modelId="{F3FB073D-EA3E-43E7-B6A3-888DA4C57B30}" type="presOf" srcId="{FFE91D20-EE8D-4A3F-9465-8A20B60D4AA3}" destId="{5AEC5DC3-7AD7-43E7-A0F9-3E3CB591C029}" srcOrd="1" destOrd="1" presId="urn:microsoft.com/office/officeart/2005/8/layout/vList4"/>
    <dgm:cxn modelId="{22B40DF0-B678-4642-801B-33DCD308EE98}" type="presOf" srcId="{042A836C-91AF-45C4-9E6E-EC7B8F55CB17}" destId="{143ABDB8-489E-4ADB-A844-04D87E606DFE}" srcOrd="1" destOrd="1" presId="urn:microsoft.com/office/officeart/2005/8/layout/vList4"/>
    <dgm:cxn modelId="{7DA56701-5BF7-463F-BCEA-81494ACB7BD2}" srcId="{79827FAD-281D-4A0D-B7C9-469FF31EF749}" destId="{FFE91D20-EE8D-4A3F-9465-8A20B60D4AA3}" srcOrd="0" destOrd="0" parTransId="{8219FE92-FB9D-46EF-9280-D17AB5463667}" sibTransId="{1DD75EDC-923E-4B8C-A7B2-2D27FB46F09C}"/>
    <dgm:cxn modelId="{9737A0DA-FF5F-4835-B657-4E3A0174AC60}" type="presOf" srcId="{76276BDE-0B0F-4A69-8C6D-F6852157D708}" destId="{143ABDB8-489E-4ADB-A844-04D87E606DFE}" srcOrd="1" destOrd="0" presId="urn:microsoft.com/office/officeart/2005/8/layout/vList4"/>
    <dgm:cxn modelId="{BDE6FFB9-F16A-4D48-BB41-C7964CE2BEED}" srcId="{C813AF43-D97D-4AD1-9B9E-97349B4FD2A4}" destId="{76276BDE-0B0F-4A69-8C6D-F6852157D708}" srcOrd="1" destOrd="0" parTransId="{91B0265F-BAE9-4761-A5FF-F504C7E14AAA}" sibTransId="{F11C9FB9-88DB-4333-84CB-67D5D75FCBDF}"/>
    <dgm:cxn modelId="{D314B5B0-FA41-4AA4-8AF3-5EEA65745AE6}" srcId="{76276BDE-0B0F-4A69-8C6D-F6852157D708}" destId="{042A836C-91AF-45C4-9E6E-EC7B8F55CB17}" srcOrd="0" destOrd="0" parTransId="{6A1F3DAF-AE9E-48EE-89E4-095F25A09DFA}" sibTransId="{3C028E80-96CD-4D02-9C41-1FBB74B2D4C1}"/>
    <dgm:cxn modelId="{8DC660AD-6843-4C3F-82F1-E406A2F89772}" type="presOf" srcId="{79827FAD-281D-4A0D-B7C9-469FF31EF749}" destId="{5AEC5DC3-7AD7-43E7-A0F9-3E3CB591C029}" srcOrd="1" destOrd="0" presId="urn:microsoft.com/office/officeart/2005/8/layout/vList4"/>
    <dgm:cxn modelId="{C17BEAFE-627C-4D7E-9291-196D19C6801F}" type="presOf" srcId="{8CEE9AC6-3B4F-4744-9E02-7EBC05BB0919}" destId="{655F76F9-5985-4AEA-B4BE-856B207FC424}" srcOrd="0" destOrd="2" presId="urn:microsoft.com/office/officeart/2005/8/layout/vList4"/>
    <dgm:cxn modelId="{686E1BFC-04F3-4608-9156-B787D8A9E14B}" type="presOf" srcId="{8CEE9AC6-3B4F-4744-9E02-7EBC05BB0919}" destId="{143ABDB8-489E-4ADB-A844-04D87E606DFE}" srcOrd="1" destOrd="2" presId="urn:microsoft.com/office/officeart/2005/8/layout/vList4"/>
    <dgm:cxn modelId="{E52D60D1-EE5F-4050-8C53-24D29BCA678B}" type="presOf" srcId="{FFE91D20-EE8D-4A3F-9465-8A20B60D4AA3}" destId="{412915B2-5A3A-4123-B6BB-9EAD532D8299}" srcOrd="0" destOrd="1" presId="urn:microsoft.com/office/officeart/2005/8/layout/vList4"/>
    <dgm:cxn modelId="{75D2949C-0834-43AB-94F1-59B709DA12F9}" srcId="{76276BDE-0B0F-4A69-8C6D-F6852157D708}" destId="{8CEE9AC6-3B4F-4744-9E02-7EBC05BB0919}" srcOrd="1" destOrd="0" parTransId="{6E75F8C4-E3F7-44C3-95C9-4E7054533E82}" sibTransId="{DF3BBA63-469C-4AD4-A092-789E9AC58EEF}"/>
    <dgm:cxn modelId="{CB7CA006-AC75-4489-9C01-BE726BFF73F7}" type="presOf" srcId="{79827FAD-281D-4A0D-B7C9-469FF31EF749}" destId="{412915B2-5A3A-4123-B6BB-9EAD532D8299}" srcOrd="0" destOrd="0" presId="urn:microsoft.com/office/officeart/2005/8/layout/vList4"/>
    <dgm:cxn modelId="{BDF555F0-2566-4544-8576-07D1108B6500}" srcId="{79827FAD-281D-4A0D-B7C9-469FF31EF749}" destId="{1AA47A40-BC56-4C98-8717-AEFB2E9045B2}" srcOrd="1" destOrd="0" parTransId="{9C19FAF3-E683-4B9B-B164-B79A58615883}" sibTransId="{456B3F7B-CEB6-4AE8-BFEC-700751DA56AB}"/>
    <dgm:cxn modelId="{AA813B68-3115-45F8-9B24-E91BE47463BC}" type="presOf" srcId="{76276BDE-0B0F-4A69-8C6D-F6852157D708}" destId="{655F76F9-5985-4AEA-B4BE-856B207FC424}" srcOrd="0" destOrd="0" presId="urn:microsoft.com/office/officeart/2005/8/layout/vList4"/>
    <dgm:cxn modelId="{AAA4923E-98C9-4694-9BE5-461A70AF322B}" type="presParOf" srcId="{31E45A1C-FE59-4C82-AA16-E97A41C9E8D9}" destId="{6B148B3A-CC7C-4251-81E6-942ABDE22614}" srcOrd="0" destOrd="0" presId="urn:microsoft.com/office/officeart/2005/8/layout/vList4"/>
    <dgm:cxn modelId="{9DAD92B6-4CBD-45BA-84B5-3BBC3B5961B0}" type="presParOf" srcId="{6B148B3A-CC7C-4251-81E6-942ABDE22614}" destId="{412915B2-5A3A-4123-B6BB-9EAD532D8299}" srcOrd="0" destOrd="0" presId="urn:microsoft.com/office/officeart/2005/8/layout/vList4"/>
    <dgm:cxn modelId="{573BA41F-3C09-4251-A5E3-CA111E1C2786}" type="presParOf" srcId="{6B148B3A-CC7C-4251-81E6-942ABDE22614}" destId="{1643CFB8-2EB2-4638-B56D-7C626F354741}" srcOrd="1" destOrd="0" presId="urn:microsoft.com/office/officeart/2005/8/layout/vList4"/>
    <dgm:cxn modelId="{F74CF2E3-C78D-47DB-9B02-F382E5C5F59C}" type="presParOf" srcId="{6B148B3A-CC7C-4251-81E6-942ABDE22614}" destId="{5AEC5DC3-7AD7-43E7-A0F9-3E3CB591C029}" srcOrd="2" destOrd="0" presId="urn:microsoft.com/office/officeart/2005/8/layout/vList4"/>
    <dgm:cxn modelId="{EBC405EB-FB36-49A6-B999-A4142F63DE0C}" type="presParOf" srcId="{31E45A1C-FE59-4C82-AA16-E97A41C9E8D9}" destId="{8854907A-C889-498F-B0DC-EE399F096073}" srcOrd="1" destOrd="0" presId="urn:microsoft.com/office/officeart/2005/8/layout/vList4"/>
    <dgm:cxn modelId="{F0B066D0-59E4-4401-B34D-6BFC28AF7A91}" type="presParOf" srcId="{31E45A1C-FE59-4C82-AA16-E97A41C9E8D9}" destId="{C6BB9AEA-543A-430F-8EA3-021F4977BCD3}" srcOrd="2" destOrd="0" presId="urn:microsoft.com/office/officeart/2005/8/layout/vList4"/>
    <dgm:cxn modelId="{922841B0-2A48-4161-B2A3-8475EE067B44}" type="presParOf" srcId="{C6BB9AEA-543A-430F-8EA3-021F4977BCD3}" destId="{655F76F9-5985-4AEA-B4BE-856B207FC424}" srcOrd="0" destOrd="0" presId="urn:microsoft.com/office/officeart/2005/8/layout/vList4"/>
    <dgm:cxn modelId="{7F7DCCB6-CF3F-4811-AE85-60A6E14AA695}" type="presParOf" srcId="{C6BB9AEA-543A-430F-8EA3-021F4977BCD3}" destId="{A532E0F3-AEB6-4895-B748-C6D28BC54EAD}" srcOrd="1" destOrd="0" presId="urn:microsoft.com/office/officeart/2005/8/layout/vList4"/>
    <dgm:cxn modelId="{F56252C8-2D87-413C-B24E-FC5A4668362C}" type="presParOf" srcId="{C6BB9AEA-543A-430F-8EA3-021F4977BCD3}" destId="{143ABDB8-489E-4ADB-A844-04D87E606DFE}" srcOrd="2" destOrd="0" presId="urn:microsoft.com/office/officeart/2005/8/layout/vList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330B8A-1677-4B48-AFB0-2E0DA0FD5C8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38B71A5-D357-4A30-8BCC-9F4B51ACE487}">
      <dgm:prSet phldrT="[Text]"/>
      <dgm:spPr/>
      <dgm:t>
        <a:bodyPr/>
        <a:lstStyle/>
        <a:p>
          <a:r>
            <a:rPr lang="en-US" dirty="0" smtClean="0"/>
            <a:t>Flexible pattern generation for sink testing</a:t>
          </a:r>
          <a:endParaRPr lang="en-US" dirty="0"/>
        </a:p>
      </dgm:t>
    </dgm:pt>
    <dgm:pt modelId="{6D1F7205-78FA-4BB9-8B3A-7E838986F08C}" type="parTrans" cxnId="{B7F1E037-B4CB-49FC-949C-3837FCBB3B4E}">
      <dgm:prSet/>
      <dgm:spPr/>
      <dgm:t>
        <a:bodyPr/>
        <a:lstStyle/>
        <a:p>
          <a:endParaRPr lang="en-US"/>
        </a:p>
      </dgm:t>
    </dgm:pt>
    <dgm:pt modelId="{8347685C-2A84-4613-86D5-4A03A8F9E119}" type="sibTrans" cxnId="{B7F1E037-B4CB-49FC-949C-3837FCBB3B4E}">
      <dgm:prSet/>
      <dgm:spPr/>
      <dgm:t>
        <a:bodyPr/>
        <a:lstStyle/>
        <a:p>
          <a:endParaRPr lang="en-US"/>
        </a:p>
      </dgm:t>
    </dgm:pt>
    <dgm:pt modelId="{10D699A5-EE49-4A4B-9FE2-5135D5987A0C}">
      <dgm:prSet phldrT="[Text]"/>
      <dgm:spPr/>
      <dgm:t>
        <a:bodyPr/>
        <a:lstStyle/>
        <a:p>
          <a:r>
            <a:rPr lang="en-US" dirty="0" smtClean="0"/>
            <a:t>3-D generation</a:t>
          </a:r>
          <a:endParaRPr lang="en-US" dirty="0"/>
        </a:p>
      </dgm:t>
    </dgm:pt>
    <dgm:pt modelId="{1AF3535B-1CFA-47D7-BECA-82F7F364404F}" type="parTrans" cxnId="{52B52A1C-9CD7-4699-8F53-4E1FB14EE813}">
      <dgm:prSet/>
      <dgm:spPr/>
      <dgm:t>
        <a:bodyPr/>
        <a:lstStyle/>
        <a:p>
          <a:endParaRPr lang="en-US"/>
        </a:p>
      </dgm:t>
    </dgm:pt>
    <dgm:pt modelId="{6F185191-BB30-495F-BF80-D2DCAE61C788}" type="sibTrans" cxnId="{52B52A1C-9CD7-4699-8F53-4E1FB14EE813}">
      <dgm:prSet/>
      <dgm:spPr/>
      <dgm:t>
        <a:bodyPr/>
        <a:lstStyle/>
        <a:p>
          <a:endParaRPr lang="en-US"/>
        </a:p>
      </dgm:t>
    </dgm:pt>
    <dgm:pt modelId="{2CB56447-E2D9-4D41-9A4C-BA8DD2DA51ED}">
      <dgm:prSet phldrT="[Text]"/>
      <dgm:spPr/>
      <dgm:t>
        <a:bodyPr/>
        <a:lstStyle/>
        <a:p>
          <a:r>
            <a:rPr lang="en-US" dirty="0" smtClean="0"/>
            <a:t>Top-and-bottom</a:t>
          </a:r>
          <a:endParaRPr lang="en-US" dirty="0"/>
        </a:p>
      </dgm:t>
    </dgm:pt>
    <dgm:pt modelId="{39D7A167-5323-496B-AD0B-519509A186C2}" type="parTrans" cxnId="{F29F3C9E-0AE0-4F3B-AE0C-50A97CF1AE4A}">
      <dgm:prSet/>
      <dgm:spPr/>
      <dgm:t>
        <a:bodyPr/>
        <a:lstStyle/>
        <a:p>
          <a:endParaRPr lang="en-US"/>
        </a:p>
      </dgm:t>
    </dgm:pt>
    <dgm:pt modelId="{7F3D3A23-7A72-4ADC-A3BC-296DCE87B821}" type="sibTrans" cxnId="{F29F3C9E-0AE0-4F3B-AE0C-50A97CF1AE4A}">
      <dgm:prSet/>
      <dgm:spPr/>
      <dgm:t>
        <a:bodyPr/>
        <a:lstStyle/>
        <a:p>
          <a:endParaRPr lang="en-US"/>
        </a:p>
      </dgm:t>
    </dgm:pt>
    <dgm:pt modelId="{E23636D4-60C3-4614-94F5-01C21537A8E3}">
      <dgm:prSet phldrT="[Text]"/>
      <dgm:spPr/>
      <dgm:t>
        <a:bodyPr/>
        <a:lstStyle/>
        <a:p>
          <a:r>
            <a:rPr lang="en-US" dirty="0" smtClean="0"/>
            <a:t>Side-by-side (half)</a:t>
          </a:r>
          <a:endParaRPr lang="en-US" dirty="0"/>
        </a:p>
      </dgm:t>
    </dgm:pt>
    <dgm:pt modelId="{FA2BB888-4B8F-4878-BF05-B8D23DEDA33E}" type="parTrans" cxnId="{5AE50245-74BB-443B-A76B-C77B8FD76C38}">
      <dgm:prSet/>
      <dgm:spPr/>
      <dgm:t>
        <a:bodyPr/>
        <a:lstStyle/>
        <a:p>
          <a:endParaRPr lang="en-US"/>
        </a:p>
      </dgm:t>
    </dgm:pt>
    <dgm:pt modelId="{BC8D4AF7-B83F-47C1-BD41-AF415D92E6E0}" type="sibTrans" cxnId="{5AE50245-74BB-443B-A76B-C77B8FD76C38}">
      <dgm:prSet/>
      <dgm:spPr/>
      <dgm:t>
        <a:bodyPr/>
        <a:lstStyle/>
        <a:p>
          <a:endParaRPr lang="en-US"/>
        </a:p>
      </dgm:t>
    </dgm:pt>
    <dgm:pt modelId="{1D2B0970-F9D7-4887-BA4F-D3AC72026406}">
      <dgm:prSet/>
      <dgm:spPr/>
      <dgm:t>
        <a:bodyPr/>
        <a:lstStyle/>
        <a:p>
          <a:r>
            <a:rPr lang="en-US" dirty="0" smtClean="0"/>
            <a:t>Frame-packing</a:t>
          </a:r>
          <a:endParaRPr lang="en-US" dirty="0"/>
        </a:p>
      </dgm:t>
    </dgm:pt>
    <dgm:pt modelId="{934CA745-AC27-4E4B-A40C-5A3DE8AD54BF}" type="parTrans" cxnId="{D7BDBB0A-A80E-4EA0-A52D-6EE0E6F2E612}">
      <dgm:prSet/>
      <dgm:spPr/>
      <dgm:t>
        <a:bodyPr/>
        <a:lstStyle/>
        <a:p>
          <a:endParaRPr lang="en-US"/>
        </a:p>
      </dgm:t>
    </dgm:pt>
    <dgm:pt modelId="{7E643261-87E4-491A-956A-44271884661A}" type="sibTrans" cxnId="{D7BDBB0A-A80E-4EA0-A52D-6EE0E6F2E612}">
      <dgm:prSet/>
      <dgm:spPr/>
      <dgm:t>
        <a:bodyPr/>
        <a:lstStyle/>
        <a:p>
          <a:endParaRPr lang="en-US"/>
        </a:p>
      </dgm:t>
    </dgm:pt>
    <dgm:pt modelId="{F5EAA10B-228B-4B8D-949A-AA082F436D6C}" type="pres">
      <dgm:prSet presAssocID="{AE330B8A-1677-4B48-AFB0-2E0DA0FD5C84}" presName="linear" presStyleCnt="0">
        <dgm:presLayoutVars>
          <dgm:dir/>
          <dgm:resizeHandles val="exact"/>
        </dgm:presLayoutVars>
      </dgm:prSet>
      <dgm:spPr/>
      <dgm:t>
        <a:bodyPr/>
        <a:lstStyle/>
        <a:p>
          <a:endParaRPr lang="en-US"/>
        </a:p>
      </dgm:t>
    </dgm:pt>
    <dgm:pt modelId="{CFE15DB3-5C6B-4E9E-9D5A-DF7539BDA72F}" type="pres">
      <dgm:prSet presAssocID="{038B71A5-D357-4A30-8BCC-9F4B51ACE487}" presName="comp" presStyleCnt="0"/>
      <dgm:spPr/>
    </dgm:pt>
    <dgm:pt modelId="{DE7091D6-218B-4296-AC98-8B0E63A7C141}" type="pres">
      <dgm:prSet presAssocID="{038B71A5-D357-4A30-8BCC-9F4B51ACE487}" presName="box" presStyleLbl="node1" presStyleIdx="0" presStyleCnt="2"/>
      <dgm:spPr/>
      <dgm:t>
        <a:bodyPr/>
        <a:lstStyle/>
        <a:p>
          <a:endParaRPr lang="en-US"/>
        </a:p>
      </dgm:t>
    </dgm:pt>
    <dgm:pt modelId="{6675CF95-8B20-4ACC-8F66-1C784483D376}" type="pres">
      <dgm:prSet presAssocID="{038B71A5-D357-4A30-8BCC-9F4B51ACE487}" presName="img"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4C566EC2-47CD-4A9C-9F44-F19741E234D4}" type="pres">
      <dgm:prSet presAssocID="{038B71A5-D357-4A30-8BCC-9F4B51ACE487}" presName="text" presStyleLbl="node1" presStyleIdx="0" presStyleCnt="2">
        <dgm:presLayoutVars>
          <dgm:bulletEnabled val="1"/>
        </dgm:presLayoutVars>
      </dgm:prSet>
      <dgm:spPr/>
      <dgm:t>
        <a:bodyPr/>
        <a:lstStyle/>
        <a:p>
          <a:endParaRPr lang="en-US"/>
        </a:p>
      </dgm:t>
    </dgm:pt>
    <dgm:pt modelId="{55DE4B0A-792F-4A17-825C-1F07B269C102}" type="pres">
      <dgm:prSet presAssocID="{8347685C-2A84-4613-86D5-4A03A8F9E119}" presName="spacer" presStyleCnt="0"/>
      <dgm:spPr/>
    </dgm:pt>
    <dgm:pt modelId="{A1067880-E3B0-44F6-9585-256A5EF33B4B}" type="pres">
      <dgm:prSet presAssocID="{10D699A5-EE49-4A4B-9FE2-5135D5987A0C}" presName="comp" presStyleCnt="0"/>
      <dgm:spPr/>
    </dgm:pt>
    <dgm:pt modelId="{6D456ED4-7B6F-4DF9-9B3C-3466D6054C1F}" type="pres">
      <dgm:prSet presAssocID="{10D699A5-EE49-4A4B-9FE2-5135D5987A0C}" presName="box" presStyleLbl="node1" presStyleIdx="1" presStyleCnt="2"/>
      <dgm:spPr/>
      <dgm:t>
        <a:bodyPr/>
        <a:lstStyle/>
        <a:p>
          <a:endParaRPr lang="en-US"/>
        </a:p>
      </dgm:t>
    </dgm:pt>
    <dgm:pt modelId="{661933FD-561A-42A9-B291-C8DD7AAE9234}" type="pres">
      <dgm:prSet presAssocID="{10D699A5-EE49-4A4B-9FE2-5135D5987A0C}" presName="img" presStyleLbl="fgImgPlace1" presStyleIdx="1" presStyleCnt="2"/>
      <dgm:spPr>
        <a:blipFill rotWithShape="0">
          <a:blip xmlns:r="http://schemas.openxmlformats.org/officeDocument/2006/relationships" r:embed="rId2"/>
          <a:stretch>
            <a:fillRect/>
          </a:stretch>
        </a:blipFill>
      </dgm:spPr>
    </dgm:pt>
    <dgm:pt modelId="{492F3D55-537A-48FF-88CB-09423B06B765}" type="pres">
      <dgm:prSet presAssocID="{10D699A5-EE49-4A4B-9FE2-5135D5987A0C}" presName="text" presStyleLbl="node1" presStyleIdx="1" presStyleCnt="2">
        <dgm:presLayoutVars>
          <dgm:bulletEnabled val="1"/>
        </dgm:presLayoutVars>
      </dgm:prSet>
      <dgm:spPr/>
      <dgm:t>
        <a:bodyPr/>
        <a:lstStyle/>
        <a:p>
          <a:endParaRPr lang="en-US"/>
        </a:p>
      </dgm:t>
    </dgm:pt>
  </dgm:ptLst>
  <dgm:cxnLst>
    <dgm:cxn modelId="{F29F3C9E-0AE0-4F3B-AE0C-50A97CF1AE4A}" srcId="{10D699A5-EE49-4A4B-9FE2-5135D5987A0C}" destId="{2CB56447-E2D9-4D41-9A4C-BA8DD2DA51ED}" srcOrd="2" destOrd="0" parTransId="{39D7A167-5323-496B-AD0B-519509A186C2}" sibTransId="{7F3D3A23-7A72-4ADC-A3BC-296DCE87B821}"/>
    <dgm:cxn modelId="{192AD706-3AA5-4DDA-B8CA-AAB249FC8599}" type="presOf" srcId="{E23636D4-60C3-4614-94F5-01C21537A8E3}" destId="{6D456ED4-7B6F-4DF9-9B3C-3466D6054C1F}" srcOrd="0" destOrd="2" presId="urn:microsoft.com/office/officeart/2005/8/layout/vList4"/>
    <dgm:cxn modelId="{8195C247-E42F-426E-B8E2-0E712B52357D}" type="presOf" srcId="{038B71A5-D357-4A30-8BCC-9F4B51ACE487}" destId="{DE7091D6-218B-4296-AC98-8B0E63A7C141}" srcOrd="0" destOrd="0" presId="urn:microsoft.com/office/officeart/2005/8/layout/vList4"/>
    <dgm:cxn modelId="{D7BDBB0A-A80E-4EA0-A52D-6EE0E6F2E612}" srcId="{10D699A5-EE49-4A4B-9FE2-5135D5987A0C}" destId="{1D2B0970-F9D7-4887-BA4F-D3AC72026406}" srcOrd="0" destOrd="0" parTransId="{934CA745-AC27-4E4B-A40C-5A3DE8AD54BF}" sibTransId="{7E643261-87E4-491A-956A-44271884661A}"/>
    <dgm:cxn modelId="{0913330C-820F-44DC-B119-DA6FDD23CEDC}" type="presOf" srcId="{AE330B8A-1677-4B48-AFB0-2E0DA0FD5C84}" destId="{F5EAA10B-228B-4B8D-949A-AA082F436D6C}" srcOrd="0" destOrd="0" presId="urn:microsoft.com/office/officeart/2005/8/layout/vList4"/>
    <dgm:cxn modelId="{D29F0164-B650-42F4-9901-55E1775EB12A}" type="presOf" srcId="{038B71A5-D357-4A30-8BCC-9F4B51ACE487}" destId="{4C566EC2-47CD-4A9C-9F44-F19741E234D4}" srcOrd="1" destOrd="0" presId="urn:microsoft.com/office/officeart/2005/8/layout/vList4"/>
    <dgm:cxn modelId="{FD384EEA-8961-43F0-92FA-9C3FFF8CE5C1}" type="presOf" srcId="{2CB56447-E2D9-4D41-9A4C-BA8DD2DA51ED}" destId="{6D456ED4-7B6F-4DF9-9B3C-3466D6054C1F}" srcOrd="0" destOrd="3" presId="urn:microsoft.com/office/officeart/2005/8/layout/vList4"/>
    <dgm:cxn modelId="{4A23179D-FBC7-405C-AE1D-7DE1036980E2}" type="presOf" srcId="{10D699A5-EE49-4A4B-9FE2-5135D5987A0C}" destId="{492F3D55-537A-48FF-88CB-09423B06B765}" srcOrd="1" destOrd="0" presId="urn:microsoft.com/office/officeart/2005/8/layout/vList4"/>
    <dgm:cxn modelId="{5AE50245-74BB-443B-A76B-C77B8FD76C38}" srcId="{10D699A5-EE49-4A4B-9FE2-5135D5987A0C}" destId="{E23636D4-60C3-4614-94F5-01C21537A8E3}" srcOrd="1" destOrd="0" parTransId="{FA2BB888-4B8F-4878-BF05-B8D23DEDA33E}" sibTransId="{BC8D4AF7-B83F-47C1-BD41-AF415D92E6E0}"/>
    <dgm:cxn modelId="{47E3557A-383A-4E11-8068-9082E036D2E3}" type="presOf" srcId="{1D2B0970-F9D7-4887-BA4F-D3AC72026406}" destId="{6D456ED4-7B6F-4DF9-9B3C-3466D6054C1F}" srcOrd="0" destOrd="1" presId="urn:microsoft.com/office/officeart/2005/8/layout/vList4"/>
    <dgm:cxn modelId="{F4F90055-1583-491E-ABA6-924C55AECE34}" type="presOf" srcId="{1D2B0970-F9D7-4887-BA4F-D3AC72026406}" destId="{492F3D55-537A-48FF-88CB-09423B06B765}" srcOrd="1" destOrd="1" presId="urn:microsoft.com/office/officeart/2005/8/layout/vList4"/>
    <dgm:cxn modelId="{6A04366A-279E-4713-865A-1C0B429BCF78}" type="presOf" srcId="{10D699A5-EE49-4A4B-9FE2-5135D5987A0C}" destId="{6D456ED4-7B6F-4DF9-9B3C-3466D6054C1F}" srcOrd="0" destOrd="0" presId="urn:microsoft.com/office/officeart/2005/8/layout/vList4"/>
    <dgm:cxn modelId="{B7F1E037-B4CB-49FC-949C-3837FCBB3B4E}" srcId="{AE330B8A-1677-4B48-AFB0-2E0DA0FD5C84}" destId="{038B71A5-D357-4A30-8BCC-9F4B51ACE487}" srcOrd="0" destOrd="0" parTransId="{6D1F7205-78FA-4BB9-8B3A-7E838986F08C}" sibTransId="{8347685C-2A84-4613-86D5-4A03A8F9E119}"/>
    <dgm:cxn modelId="{8DDB7940-37B2-4A3E-A9A1-CCDB4B8F3730}" type="presOf" srcId="{E23636D4-60C3-4614-94F5-01C21537A8E3}" destId="{492F3D55-537A-48FF-88CB-09423B06B765}" srcOrd="1" destOrd="2" presId="urn:microsoft.com/office/officeart/2005/8/layout/vList4"/>
    <dgm:cxn modelId="{52B52A1C-9CD7-4699-8F53-4E1FB14EE813}" srcId="{AE330B8A-1677-4B48-AFB0-2E0DA0FD5C84}" destId="{10D699A5-EE49-4A4B-9FE2-5135D5987A0C}" srcOrd="1" destOrd="0" parTransId="{1AF3535B-1CFA-47D7-BECA-82F7F364404F}" sibTransId="{6F185191-BB30-495F-BF80-D2DCAE61C788}"/>
    <dgm:cxn modelId="{A144D46C-89A8-4B46-BDEF-41E59B8284BF}" type="presOf" srcId="{2CB56447-E2D9-4D41-9A4C-BA8DD2DA51ED}" destId="{492F3D55-537A-48FF-88CB-09423B06B765}" srcOrd="1" destOrd="3" presId="urn:microsoft.com/office/officeart/2005/8/layout/vList4"/>
    <dgm:cxn modelId="{47544BC6-BB8E-4B1C-821C-CE991B5FF37A}" type="presParOf" srcId="{F5EAA10B-228B-4B8D-949A-AA082F436D6C}" destId="{CFE15DB3-5C6B-4E9E-9D5A-DF7539BDA72F}" srcOrd="0" destOrd="0" presId="urn:microsoft.com/office/officeart/2005/8/layout/vList4"/>
    <dgm:cxn modelId="{0BFECF2A-AF79-4D3B-BC40-B4B8ABDE4F21}" type="presParOf" srcId="{CFE15DB3-5C6B-4E9E-9D5A-DF7539BDA72F}" destId="{DE7091D6-218B-4296-AC98-8B0E63A7C141}" srcOrd="0" destOrd="0" presId="urn:microsoft.com/office/officeart/2005/8/layout/vList4"/>
    <dgm:cxn modelId="{498005F9-A3EC-483C-83FE-950B4017EB66}" type="presParOf" srcId="{CFE15DB3-5C6B-4E9E-9D5A-DF7539BDA72F}" destId="{6675CF95-8B20-4ACC-8F66-1C784483D376}" srcOrd="1" destOrd="0" presId="urn:microsoft.com/office/officeart/2005/8/layout/vList4"/>
    <dgm:cxn modelId="{667BA015-253D-458E-A65B-7A5CFF3152D2}" type="presParOf" srcId="{CFE15DB3-5C6B-4E9E-9D5A-DF7539BDA72F}" destId="{4C566EC2-47CD-4A9C-9F44-F19741E234D4}" srcOrd="2" destOrd="0" presId="urn:microsoft.com/office/officeart/2005/8/layout/vList4"/>
    <dgm:cxn modelId="{48CF93B7-5C2B-47B6-8A57-5F8C0A5D71C4}" type="presParOf" srcId="{F5EAA10B-228B-4B8D-949A-AA082F436D6C}" destId="{55DE4B0A-792F-4A17-825C-1F07B269C102}" srcOrd="1" destOrd="0" presId="urn:microsoft.com/office/officeart/2005/8/layout/vList4"/>
    <dgm:cxn modelId="{3BD05F9B-960F-4047-BA31-19ACE0388C5E}" type="presParOf" srcId="{F5EAA10B-228B-4B8D-949A-AA082F436D6C}" destId="{A1067880-E3B0-44F6-9585-256A5EF33B4B}" srcOrd="2" destOrd="0" presId="urn:microsoft.com/office/officeart/2005/8/layout/vList4"/>
    <dgm:cxn modelId="{68D7B8A4-67B4-4DE9-8A2A-BB021FB756C5}" type="presParOf" srcId="{A1067880-E3B0-44F6-9585-256A5EF33B4B}" destId="{6D456ED4-7B6F-4DF9-9B3C-3466D6054C1F}" srcOrd="0" destOrd="0" presId="urn:microsoft.com/office/officeart/2005/8/layout/vList4"/>
    <dgm:cxn modelId="{6DFCC957-54BA-4CB6-8008-304047E20B7D}" type="presParOf" srcId="{A1067880-E3B0-44F6-9585-256A5EF33B4B}" destId="{661933FD-561A-42A9-B291-C8DD7AAE9234}" srcOrd="1" destOrd="0" presId="urn:microsoft.com/office/officeart/2005/8/layout/vList4"/>
    <dgm:cxn modelId="{1FBDB549-CA50-4F94-8AA7-ECAA2C6DF378}" type="presParOf" srcId="{A1067880-E3B0-44F6-9585-256A5EF33B4B}" destId="{492F3D55-537A-48FF-88CB-09423B06B765}"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08CBA5-0DC5-4F5D-9E26-4E0338E0811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1ED11B69-80AC-4E1D-85F8-55AE697072A5}">
      <dgm:prSet phldrT="[Text]" custT="1"/>
      <dgm:spPr/>
      <dgm:t>
        <a:bodyPr/>
        <a:lstStyle/>
        <a:p>
          <a:r>
            <a:rPr lang="en-US" sz="1600" dirty="0" smtClean="0"/>
            <a:t>Key Applications</a:t>
          </a:r>
          <a:endParaRPr lang="en-US" sz="1600" dirty="0"/>
        </a:p>
      </dgm:t>
    </dgm:pt>
    <dgm:pt modelId="{610FA526-3B60-4D13-9F3D-2B8EDFD56BE7}" type="parTrans" cxnId="{CBE42000-07DB-4853-A20E-C544E31CCCFC}">
      <dgm:prSet/>
      <dgm:spPr/>
      <dgm:t>
        <a:bodyPr/>
        <a:lstStyle/>
        <a:p>
          <a:endParaRPr lang="en-US"/>
        </a:p>
      </dgm:t>
    </dgm:pt>
    <dgm:pt modelId="{48051A65-4A3A-4911-8A01-31E88F1B7C5A}" type="sibTrans" cxnId="{CBE42000-07DB-4853-A20E-C544E31CCCFC}">
      <dgm:prSet/>
      <dgm:spPr/>
      <dgm:t>
        <a:bodyPr/>
        <a:lstStyle/>
        <a:p>
          <a:endParaRPr lang="en-US"/>
        </a:p>
      </dgm:t>
    </dgm:pt>
    <dgm:pt modelId="{A80C8C57-43DA-4580-87B3-24F704D9E3FE}">
      <dgm:prSet phldrT="[Text]"/>
      <dgm:spPr/>
      <dgm:t>
        <a:bodyPr/>
        <a:lstStyle/>
        <a:p>
          <a:r>
            <a:rPr lang="en-US" dirty="0" smtClean="0"/>
            <a:t>Compliance Test</a:t>
          </a:r>
          <a:endParaRPr lang="en-US" dirty="0"/>
        </a:p>
      </dgm:t>
    </dgm:pt>
    <dgm:pt modelId="{52B01EA3-CA36-486B-A312-5AE9D363387D}" type="parTrans" cxnId="{8AD16A1E-5EFF-4C2C-A796-0ADFB73B7AB4}">
      <dgm:prSet/>
      <dgm:spPr/>
      <dgm:t>
        <a:bodyPr/>
        <a:lstStyle/>
        <a:p>
          <a:endParaRPr lang="en-US"/>
        </a:p>
      </dgm:t>
    </dgm:pt>
    <dgm:pt modelId="{60C16B25-ED99-4A8F-8526-95E016AC9AD3}" type="sibTrans" cxnId="{8AD16A1E-5EFF-4C2C-A796-0ADFB73B7AB4}">
      <dgm:prSet/>
      <dgm:spPr/>
      <dgm:t>
        <a:bodyPr/>
        <a:lstStyle/>
        <a:p>
          <a:endParaRPr lang="en-US"/>
        </a:p>
      </dgm:t>
    </dgm:pt>
    <dgm:pt modelId="{1ED8CF45-1D62-4716-91AE-B95F6602E12E}">
      <dgm:prSet phldrT="[Text]"/>
      <dgm:spPr/>
      <dgm:t>
        <a:bodyPr/>
        <a:lstStyle/>
        <a:p>
          <a:r>
            <a:rPr lang="en-US" dirty="0" smtClean="0"/>
            <a:t>Image Generation</a:t>
          </a:r>
          <a:endParaRPr lang="en-US" dirty="0"/>
        </a:p>
      </dgm:t>
    </dgm:pt>
    <dgm:pt modelId="{6B7F960F-3AD5-4058-AE07-2ECAE45663DF}" type="parTrans" cxnId="{99C2866A-787B-4301-B155-99C04579D9D7}">
      <dgm:prSet/>
      <dgm:spPr/>
      <dgm:t>
        <a:bodyPr/>
        <a:lstStyle/>
        <a:p>
          <a:endParaRPr lang="en-US"/>
        </a:p>
      </dgm:t>
    </dgm:pt>
    <dgm:pt modelId="{0A73688F-48EF-4901-A16C-179A9CDE16C1}" type="sibTrans" cxnId="{99C2866A-787B-4301-B155-99C04579D9D7}">
      <dgm:prSet/>
      <dgm:spPr/>
      <dgm:t>
        <a:bodyPr/>
        <a:lstStyle/>
        <a:p>
          <a:endParaRPr lang="en-US"/>
        </a:p>
      </dgm:t>
    </dgm:pt>
    <dgm:pt modelId="{87C293C9-3778-45DD-B06B-B872EC8702BE}">
      <dgm:prSet/>
      <dgm:spPr/>
      <dgm:t>
        <a:bodyPr/>
        <a:lstStyle/>
        <a:p>
          <a:r>
            <a:rPr lang="en-US" dirty="0" smtClean="0"/>
            <a:t>Debugging</a:t>
          </a:r>
          <a:endParaRPr lang="en-US" dirty="0"/>
        </a:p>
      </dgm:t>
    </dgm:pt>
    <dgm:pt modelId="{C346F630-DCE7-4FE9-B623-5163C66BBA44}" type="parTrans" cxnId="{45F09C38-A8D2-43EC-AF4D-95960FBCEF06}">
      <dgm:prSet/>
      <dgm:spPr/>
      <dgm:t>
        <a:bodyPr/>
        <a:lstStyle/>
        <a:p>
          <a:endParaRPr lang="en-US"/>
        </a:p>
      </dgm:t>
    </dgm:pt>
    <dgm:pt modelId="{9EA0E861-9065-48E8-97D0-1CB9A89DC490}" type="sibTrans" cxnId="{45F09C38-A8D2-43EC-AF4D-95960FBCEF06}">
      <dgm:prSet/>
      <dgm:spPr/>
      <dgm:t>
        <a:bodyPr/>
        <a:lstStyle/>
        <a:p>
          <a:endParaRPr lang="en-US"/>
        </a:p>
      </dgm:t>
    </dgm:pt>
    <dgm:pt modelId="{8505738A-D9A0-4F47-8D22-2AEF2E7BE383}" type="pres">
      <dgm:prSet presAssocID="{7808CBA5-0DC5-4F5D-9E26-4E0338E08119}" presName="list" presStyleCnt="0">
        <dgm:presLayoutVars>
          <dgm:dir/>
          <dgm:animLvl val="lvl"/>
        </dgm:presLayoutVars>
      </dgm:prSet>
      <dgm:spPr/>
      <dgm:t>
        <a:bodyPr/>
        <a:lstStyle/>
        <a:p>
          <a:endParaRPr lang="en-US"/>
        </a:p>
      </dgm:t>
    </dgm:pt>
    <dgm:pt modelId="{DCE349F5-FFBC-4053-AC67-1A47E7D3AD62}" type="pres">
      <dgm:prSet presAssocID="{1ED11B69-80AC-4E1D-85F8-55AE697072A5}" presName="posSpace" presStyleCnt="0"/>
      <dgm:spPr/>
    </dgm:pt>
    <dgm:pt modelId="{02853E4E-C249-486F-B62B-26549957A927}" type="pres">
      <dgm:prSet presAssocID="{1ED11B69-80AC-4E1D-85F8-55AE697072A5}" presName="vertFlow" presStyleCnt="0"/>
      <dgm:spPr/>
    </dgm:pt>
    <dgm:pt modelId="{01C985BA-C40E-4ADD-8591-85C7050B1764}" type="pres">
      <dgm:prSet presAssocID="{1ED11B69-80AC-4E1D-85F8-55AE697072A5}" presName="topSpace" presStyleCnt="0"/>
      <dgm:spPr/>
    </dgm:pt>
    <dgm:pt modelId="{E35ABB94-59A4-4748-A0EA-98B739B4CE92}" type="pres">
      <dgm:prSet presAssocID="{1ED11B69-80AC-4E1D-85F8-55AE697072A5}" presName="firstComp" presStyleCnt="0"/>
      <dgm:spPr/>
    </dgm:pt>
    <dgm:pt modelId="{D8999864-7DE9-4264-AB92-93E3DA571695}" type="pres">
      <dgm:prSet presAssocID="{1ED11B69-80AC-4E1D-85F8-55AE697072A5}" presName="firstChild" presStyleLbl="bgAccFollowNode1" presStyleIdx="0" presStyleCnt="3" custScaleX="125282" custScaleY="64942"/>
      <dgm:spPr/>
      <dgm:t>
        <a:bodyPr/>
        <a:lstStyle/>
        <a:p>
          <a:endParaRPr lang="en-US"/>
        </a:p>
      </dgm:t>
    </dgm:pt>
    <dgm:pt modelId="{654B0594-15E3-4AD0-907A-BC4568A394EA}" type="pres">
      <dgm:prSet presAssocID="{1ED11B69-80AC-4E1D-85F8-55AE697072A5}" presName="firstChildTx" presStyleLbl="bgAccFollowNode1" presStyleIdx="0" presStyleCnt="3">
        <dgm:presLayoutVars>
          <dgm:bulletEnabled val="1"/>
        </dgm:presLayoutVars>
      </dgm:prSet>
      <dgm:spPr/>
      <dgm:t>
        <a:bodyPr/>
        <a:lstStyle/>
        <a:p>
          <a:endParaRPr lang="en-US"/>
        </a:p>
      </dgm:t>
    </dgm:pt>
    <dgm:pt modelId="{4D046005-9133-4061-89B1-F80AA912B385}" type="pres">
      <dgm:prSet presAssocID="{1ED8CF45-1D62-4716-91AE-B95F6602E12E}" presName="comp" presStyleCnt="0"/>
      <dgm:spPr/>
    </dgm:pt>
    <dgm:pt modelId="{36AC27A2-7E35-4EF8-B5AC-80E96FC52BBE}" type="pres">
      <dgm:prSet presAssocID="{1ED8CF45-1D62-4716-91AE-B95F6602E12E}" presName="child" presStyleLbl="bgAccFollowNode1" presStyleIdx="1" presStyleCnt="3" custScaleX="125282" custScaleY="51615"/>
      <dgm:spPr/>
      <dgm:t>
        <a:bodyPr/>
        <a:lstStyle/>
        <a:p>
          <a:endParaRPr lang="en-US"/>
        </a:p>
      </dgm:t>
    </dgm:pt>
    <dgm:pt modelId="{56B1B906-0D19-48A2-B2E0-A3610D748233}" type="pres">
      <dgm:prSet presAssocID="{1ED8CF45-1D62-4716-91AE-B95F6602E12E}" presName="childTx" presStyleLbl="bgAccFollowNode1" presStyleIdx="1" presStyleCnt="3">
        <dgm:presLayoutVars>
          <dgm:bulletEnabled val="1"/>
        </dgm:presLayoutVars>
      </dgm:prSet>
      <dgm:spPr/>
      <dgm:t>
        <a:bodyPr/>
        <a:lstStyle/>
        <a:p>
          <a:endParaRPr lang="en-US"/>
        </a:p>
      </dgm:t>
    </dgm:pt>
    <dgm:pt modelId="{662704F4-A03A-40E0-A2E4-5207AA8A6F46}" type="pres">
      <dgm:prSet presAssocID="{87C293C9-3778-45DD-B06B-B872EC8702BE}" presName="comp" presStyleCnt="0"/>
      <dgm:spPr/>
    </dgm:pt>
    <dgm:pt modelId="{042E21CE-A9E9-4EEE-B16D-E239B5459624}" type="pres">
      <dgm:prSet presAssocID="{87C293C9-3778-45DD-B06B-B872EC8702BE}" presName="child" presStyleLbl="bgAccFollowNode1" presStyleIdx="2" presStyleCnt="3" custScaleX="125282" custScaleY="51680"/>
      <dgm:spPr/>
      <dgm:t>
        <a:bodyPr/>
        <a:lstStyle/>
        <a:p>
          <a:endParaRPr lang="en-US"/>
        </a:p>
      </dgm:t>
    </dgm:pt>
    <dgm:pt modelId="{286CC241-B3A6-4C2A-BC84-C4A73DE090C0}" type="pres">
      <dgm:prSet presAssocID="{87C293C9-3778-45DD-B06B-B872EC8702BE}" presName="childTx" presStyleLbl="bgAccFollowNode1" presStyleIdx="2" presStyleCnt="3">
        <dgm:presLayoutVars>
          <dgm:bulletEnabled val="1"/>
        </dgm:presLayoutVars>
      </dgm:prSet>
      <dgm:spPr/>
      <dgm:t>
        <a:bodyPr/>
        <a:lstStyle/>
        <a:p>
          <a:endParaRPr lang="en-US"/>
        </a:p>
      </dgm:t>
    </dgm:pt>
    <dgm:pt modelId="{432B4240-4465-4B78-9BB2-2674DF75C71F}" type="pres">
      <dgm:prSet presAssocID="{1ED11B69-80AC-4E1D-85F8-55AE697072A5}" presName="negSpace" presStyleCnt="0"/>
      <dgm:spPr/>
    </dgm:pt>
    <dgm:pt modelId="{FD0F9AEC-35D2-4633-AF68-4314E84D04A9}" type="pres">
      <dgm:prSet presAssocID="{1ED11B69-80AC-4E1D-85F8-55AE697072A5}" presName="circle" presStyleLbl="node1" presStyleIdx="0" presStyleCnt="1" custScaleX="126247" custScaleY="126246" custLinFactNeighborX="-47526" custLinFactNeighborY="-5985"/>
      <dgm:spPr/>
      <dgm:t>
        <a:bodyPr/>
        <a:lstStyle/>
        <a:p>
          <a:endParaRPr lang="en-US"/>
        </a:p>
      </dgm:t>
    </dgm:pt>
  </dgm:ptLst>
  <dgm:cxnLst>
    <dgm:cxn modelId="{CBE42000-07DB-4853-A20E-C544E31CCCFC}" srcId="{7808CBA5-0DC5-4F5D-9E26-4E0338E08119}" destId="{1ED11B69-80AC-4E1D-85F8-55AE697072A5}" srcOrd="0" destOrd="0" parTransId="{610FA526-3B60-4D13-9F3D-2B8EDFD56BE7}" sibTransId="{48051A65-4A3A-4911-8A01-31E88F1B7C5A}"/>
    <dgm:cxn modelId="{99C2866A-787B-4301-B155-99C04579D9D7}" srcId="{1ED11B69-80AC-4E1D-85F8-55AE697072A5}" destId="{1ED8CF45-1D62-4716-91AE-B95F6602E12E}" srcOrd="1" destOrd="0" parTransId="{6B7F960F-3AD5-4058-AE07-2ECAE45663DF}" sibTransId="{0A73688F-48EF-4901-A16C-179A9CDE16C1}"/>
    <dgm:cxn modelId="{8AD16A1E-5EFF-4C2C-A796-0ADFB73B7AB4}" srcId="{1ED11B69-80AC-4E1D-85F8-55AE697072A5}" destId="{A80C8C57-43DA-4580-87B3-24F704D9E3FE}" srcOrd="0" destOrd="0" parTransId="{52B01EA3-CA36-486B-A312-5AE9D363387D}" sibTransId="{60C16B25-ED99-4A8F-8526-95E016AC9AD3}"/>
    <dgm:cxn modelId="{523A9EB0-333B-4C5E-AC0C-FD0DBB8C8713}" type="presOf" srcId="{7808CBA5-0DC5-4F5D-9E26-4E0338E08119}" destId="{8505738A-D9A0-4F47-8D22-2AEF2E7BE383}" srcOrd="0" destOrd="0" presId="urn:microsoft.com/office/officeart/2005/8/layout/hList9"/>
    <dgm:cxn modelId="{2AA9EA1F-9F36-4737-9F6B-1E47EAAB2E0D}" type="presOf" srcId="{1ED11B69-80AC-4E1D-85F8-55AE697072A5}" destId="{FD0F9AEC-35D2-4633-AF68-4314E84D04A9}" srcOrd="0" destOrd="0" presId="urn:microsoft.com/office/officeart/2005/8/layout/hList9"/>
    <dgm:cxn modelId="{1E68C9AC-1125-4050-913E-29CEC8DDBE4B}" type="presOf" srcId="{A80C8C57-43DA-4580-87B3-24F704D9E3FE}" destId="{654B0594-15E3-4AD0-907A-BC4568A394EA}" srcOrd="1" destOrd="0" presId="urn:microsoft.com/office/officeart/2005/8/layout/hList9"/>
    <dgm:cxn modelId="{AE0F212E-6C38-4A83-9EDB-5B325E1671DA}" type="presOf" srcId="{1ED8CF45-1D62-4716-91AE-B95F6602E12E}" destId="{56B1B906-0D19-48A2-B2E0-A3610D748233}" srcOrd="1" destOrd="0" presId="urn:microsoft.com/office/officeart/2005/8/layout/hList9"/>
    <dgm:cxn modelId="{07360529-7868-47D8-AFA6-0290240A4CD5}" type="presOf" srcId="{87C293C9-3778-45DD-B06B-B872EC8702BE}" destId="{042E21CE-A9E9-4EEE-B16D-E239B5459624}" srcOrd="0" destOrd="0" presId="urn:microsoft.com/office/officeart/2005/8/layout/hList9"/>
    <dgm:cxn modelId="{435F89DE-F22D-4D3A-950E-DA3FE213AAEA}" type="presOf" srcId="{A80C8C57-43DA-4580-87B3-24F704D9E3FE}" destId="{D8999864-7DE9-4264-AB92-93E3DA571695}" srcOrd="0" destOrd="0" presId="urn:microsoft.com/office/officeart/2005/8/layout/hList9"/>
    <dgm:cxn modelId="{45F09C38-A8D2-43EC-AF4D-95960FBCEF06}" srcId="{1ED11B69-80AC-4E1D-85F8-55AE697072A5}" destId="{87C293C9-3778-45DD-B06B-B872EC8702BE}" srcOrd="2" destOrd="0" parTransId="{C346F630-DCE7-4FE9-B623-5163C66BBA44}" sibTransId="{9EA0E861-9065-48E8-97D0-1CB9A89DC490}"/>
    <dgm:cxn modelId="{052698A4-1982-45F1-8722-5A1B6A734F55}" type="presOf" srcId="{87C293C9-3778-45DD-B06B-B872EC8702BE}" destId="{286CC241-B3A6-4C2A-BC84-C4A73DE090C0}" srcOrd="1" destOrd="0" presId="urn:microsoft.com/office/officeart/2005/8/layout/hList9"/>
    <dgm:cxn modelId="{25F6ADFC-C715-4764-8EDF-CC0B20238BEE}" type="presOf" srcId="{1ED8CF45-1D62-4716-91AE-B95F6602E12E}" destId="{36AC27A2-7E35-4EF8-B5AC-80E96FC52BBE}" srcOrd="0" destOrd="0" presId="urn:microsoft.com/office/officeart/2005/8/layout/hList9"/>
    <dgm:cxn modelId="{FD5EAEFE-2928-4C87-8A2F-192856044575}" type="presParOf" srcId="{8505738A-D9A0-4F47-8D22-2AEF2E7BE383}" destId="{DCE349F5-FFBC-4053-AC67-1A47E7D3AD62}" srcOrd="0" destOrd="0" presId="urn:microsoft.com/office/officeart/2005/8/layout/hList9"/>
    <dgm:cxn modelId="{23959D7D-3C68-4C0C-828F-327B02E51C14}" type="presParOf" srcId="{8505738A-D9A0-4F47-8D22-2AEF2E7BE383}" destId="{02853E4E-C249-486F-B62B-26549957A927}" srcOrd="1" destOrd="0" presId="urn:microsoft.com/office/officeart/2005/8/layout/hList9"/>
    <dgm:cxn modelId="{3FE608E9-D8BB-4B3B-96A8-29ABE5E2810B}" type="presParOf" srcId="{02853E4E-C249-486F-B62B-26549957A927}" destId="{01C985BA-C40E-4ADD-8591-85C7050B1764}" srcOrd="0" destOrd="0" presId="urn:microsoft.com/office/officeart/2005/8/layout/hList9"/>
    <dgm:cxn modelId="{0DA2CEB9-427E-4E78-A14A-31CB88CC3FDB}" type="presParOf" srcId="{02853E4E-C249-486F-B62B-26549957A927}" destId="{E35ABB94-59A4-4748-A0EA-98B739B4CE92}" srcOrd="1" destOrd="0" presId="urn:microsoft.com/office/officeart/2005/8/layout/hList9"/>
    <dgm:cxn modelId="{1F8B1C4A-C126-4330-8FFE-344BF2E116C7}" type="presParOf" srcId="{E35ABB94-59A4-4748-A0EA-98B739B4CE92}" destId="{D8999864-7DE9-4264-AB92-93E3DA571695}" srcOrd="0" destOrd="0" presId="urn:microsoft.com/office/officeart/2005/8/layout/hList9"/>
    <dgm:cxn modelId="{E2EE09D9-F428-49CA-A15C-4746EA10D02B}" type="presParOf" srcId="{E35ABB94-59A4-4748-A0EA-98B739B4CE92}" destId="{654B0594-15E3-4AD0-907A-BC4568A394EA}" srcOrd="1" destOrd="0" presId="urn:microsoft.com/office/officeart/2005/8/layout/hList9"/>
    <dgm:cxn modelId="{DEAF075D-863D-45B1-A1DE-838E1F49AD13}" type="presParOf" srcId="{02853E4E-C249-486F-B62B-26549957A927}" destId="{4D046005-9133-4061-89B1-F80AA912B385}" srcOrd="2" destOrd="0" presId="urn:microsoft.com/office/officeart/2005/8/layout/hList9"/>
    <dgm:cxn modelId="{C0DC5E19-DB98-4241-99CE-8A641B4BAA59}" type="presParOf" srcId="{4D046005-9133-4061-89B1-F80AA912B385}" destId="{36AC27A2-7E35-4EF8-B5AC-80E96FC52BBE}" srcOrd="0" destOrd="0" presId="urn:microsoft.com/office/officeart/2005/8/layout/hList9"/>
    <dgm:cxn modelId="{F1C6F9EE-B5B5-4A03-9579-DCB5B5727A38}" type="presParOf" srcId="{4D046005-9133-4061-89B1-F80AA912B385}" destId="{56B1B906-0D19-48A2-B2E0-A3610D748233}" srcOrd="1" destOrd="0" presId="urn:microsoft.com/office/officeart/2005/8/layout/hList9"/>
    <dgm:cxn modelId="{75C3401C-9072-402C-8114-222BC3C1563A}" type="presParOf" srcId="{02853E4E-C249-486F-B62B-26549957A927}" destId="{662704F4-A03A-40E0-A2E4-5207AA8A6F46}" srcOrd="3" destOrd="0" presId="urn:microsoft.com/office/officeart/2005/8/layout/hList9"/>
    <dgm:cxn modelId="{7ACEAB19-51D8-43FE-8560-99F0AA14C685}" type="presParOf" srcId="{662704F4-A03A-40E0-A2E4-5207AA8A6F46}" destId="{042E21CE-A9E9-4EEE-B16D-E239B5459624}" srcOrd="0" destOrd="0" presId="urn:microsoft.com/office/officeart/2005/8/layout/hList9"/>
    <dgm:cxn modelId="{8AA52D50-012B-4ED9-8B04-96E086F9BDF1}" type="presParOf" srcId="{662704F4-A03A-40E0-A2E4-5207AA8A6F46}" destId="{286CC241-B3A6-4C2A-BC84-C4A73DE090C0}" srcOrd="1" destOrd="0" presId="urn:microsoft.com/office/officeart/2005/8/layout/hList9"/>
    <dgm:cxn modelId="{B33FBE61-79B2-4C6F-BC14-7796BF43F60E}" type="presParOf" srcId="{8505738A-D9A0-4F47-8D22-2AEF2E7BE383}" destId="{432B4240-4465-4B78-9BB2-2674DF75C71F}" srcOrd="2" destOrd="0" presId="urn:microsoft.com/office/officeart/2005/8/layout/hList9"/>
    <dgm:cxn modelId="{113451F7-9534-41AF-9C6C-1ADF2027468B}" type="presParOf" srcId="{8505738A-D9A0-4F47-8D22-2AEF2E7BE383}" destId="{FD0F9AEC-35D2-4633-AF68-4314E84D04A9}" srcOrd="3" destOrd="0" presId="urn:microsoft.com/office/officeart/2005/8/layout/hList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999864-7DE9-4264-AB92-93E3DA571695}">
      <dsp:nvSpPr>
        <dsp:cNvPr id="0" name=""/>
        <dsp:cNvSpPr/>
      </dsp:nvSpPr>
      <dsp:spPr>
        <a:xfrm>
          <a:off x="1405642" y="512342"/>
          <a:ext cx="3013192" cy="8315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Compliance Test</a:t>
          </a:r>
          <a:endParaRPr lang="en-US" sz="2300" kern="1200" dirty="0"/>
        </a:p>
      </dsp:txBody>
      <dsp:txXfrm>
        <a:off x="1887753" y="512342"/>
        <a:ext cx="2531081" cy="831574"/>
      </dsp:txXfrm>
    </dsp:sp>
    <dsp:sp modelId="{36AC27A2-7E35-4EF8-B5AC-80E96FC52BBE}">
      <dsp:nvSpPr>
        <dsp:cNvPr id="0" name=""/>
        <dsp:cNvSpPr/>
      </dsp:nvSpPr>
      <dsp:spPr>
        <a:xfrm>
          <a:off x="1405642" y="1343916"/>
          <a:ext cx="3013192" cy="6609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Image Generation</a:t>
          </a:r>
          <a:endParaRPr lang="en-US" sz="2300" kern="1200" dirty="0"/>
        </a:p>
      </dsp:txBody>
      <dsp:txXfrm>
        <a:off x="1887753" y="1343916"/>
        <a:ext cx="2531081" cy="660923"/>
      </dsp:txXfrm>
    </dsp:sp>
    <dsp:sp modelId="{042E21CE-A9E9-4EEE-B16D-E239B5459624}">
      <dsp:nvSpPr>
        <dsp:cNvPr id="0" name=""/>
        <dsp:cNvSpPr/>
      </dsp:nvSpPr>
      <dsp:spPr>
        <a:xfrm>
          <a:off x="1405642" y="2004840"/>
          <a:ext cx="3013192" cy="6617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Debugging</a:t>
          </a:r>
          <a:endParaRPr lang="en-US" sz="2300" kern="1200" dirty="0"/>
        </a:p>
      </dsp:txBody>
      <dsp:txXfrm>
        <a:off x="1887753" y="2004840"/>
        <a:ext cx="2531081" cy="661755"/>
      </dsp:txXfrm>
    </dsp:sp>
    <dsp:sp modelId="{FD0F9AEC-35D2-4633-AF68-4314E84D04A9}">
      <dsp:nvSpPr>
        <dsp:cNvPr id="0" name=""/>
        <dsp:cNvSpPr/>
      </dsp:nvSpPr>
      <dsp:spPr>
        <a:xfrm>
          <a:off x="76187" y="0"/>
          <a:ext cx="1615769" cy="16157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Key Applications</a:t>
          </a:r>
          <a:endParaRPr lang="en-US" sz="1600" kern="1200" dirty="0"/>
        </a:p>
      </dsp:txBody>
      <dsp:txXfrm>
        <a:off x="76187" y="0"/>
        <a:ext cx="1615769" cy="16157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E12C2-F9C2-4915-9F77-B71614FB650C}">
      <dsp:nvSpPr>
        <dsp:cNvPr id="0" name=""/>
        <dsp:cNvSpPr/>
      </dsp:nvSpPr>
      <dsp:spPr>
        <a:xfrm rot="10800000">
          <a:off x="1539823" y="297"/>
          <a:ext cx="5422011" cy="6965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4"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charset="0"/>
            </a:rPr>
            <a:t>HDMI CERTIFICATION:  </a:t>
          </a:r>
          <a:r>
            <a:rPr lang="en-US" sz="2000" b="0" kern="1200" dirty="0" smtClean="0">
              <a:solidFill>
                <a:schemeClr val="tx1"/>
              </a:solidFill>
              <a:latin typeface="Arial" charset="0"/>
            </a:rPr>
            <a:t>Replacement for CTS recommended N5998A</a:t>
          </a:r>
          <a:endParaRPr lang="en-US" sz="2000" kern="1200" dirty="0">
            <a:solidFill>
              <a:schemeClr val="tx1"/>
            </a:solidFill>
          </a:endParaRPr>
        </a:p>
      </dsp:txBody>
      <dsp:txXfrm rot="10800000">
        <a:off x="1539823" y="297"/>
        <a:ext cx="5422011" cy="696515"/>
      </dsp:txXfrm>
    </dsp:sp>
    <dsp:sp modelId="{605B2647-7454-4708-BBE1-4B1B56B50DAD}">
      <dsp:nvSpPr>
        <dsp:cNvPr id="0" name=""/>
        <dsp:cNvSpPr/>
      </dsp:nvSpPr>
      <dsp:spPr>
        <a:xfrm>
          <a:off x="1191565" y="297"/>
          <a:ext cx="696515" cy="69651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0A61C-F9C5-4F7D-BC03-54C20F253D25}">
      <dsp:nvSpPr>
        <dsp:cNvPr id="0" name=""/>
        <dsp:cNvSpPr/>
      </dsp:nvSpPr>
      <dsp:spPr>
        <a:xfrm rot="10800000">
          <a:off x="1539823" y="870942"/>
          <a:ext cx="5422011" cy="6965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4"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charset="0"/>
            </a:rPr>
            <a:t>PERFORMANCE:  </a:t>
          </a:r>
          <a:r>
            <a:rPr lang="en-US" sz="2000" kern="1200" dirty="0" smtClean="0">
              <a:solidFill>
                <a:schemeClr val="tx1"/>
              </a:solidFill>
              <a:latin typeface="Arial" charset="0"/>
            </a:rPr>
            <a:t>Highest performance HDMI PAG available (3.4 </a:t>
          </a:r>
          <a:r>
            <a:rPr lang="en-US" sz="2000" kern="1200" dirty="0" err="1" smtClean="0">
              <a:solidFill>
                <a:schemeClr val="tx1"/>
              </a:solidFill>
              <a:latin typeface="Arial" charset="0"/>
            </a:rPr>
            <a:t>Gbps</a:t>
          </a:r>
          <a:r>
            <a:rPr lang="en-US" sz="2000" kern="1200" dirty="0" smtClean="0">
              <a:solidFill>
                <a:schemeClr val="tx1"/>
              </a:solidFill>
              <a:latin typeface="Arial" charset="0"/>
            </a:rPr>
            <a:t>) </a:t>
          </a:r>
          <a:endParaRPr lang="en-US" sz="2000" kern="1200" dirty="0">
            <a:solidFill>
              <a:schemeClr val="tx1"/>
            </a:solidFill>
            <a:latin typeface="Arial" charset="0"/>
          </a:endParaRPr>
        </a:p>
      </dsp:txBody>
      <dsp:txXfrm rot="10800000">
        <a:off x="1539823" y="870942"/>
        <a:ext cx="5422011" cy="696515"/>
      </dsp:txXfrm>
    </dsp:sp>
    <dsp:sp modelId="{89899CD0-61FD-4440-ADC0-030422238311}">
      <dsp:nvSpPr>
        <dsp:cNvPr id="0" name=""/>
        <dsp:cNvSpPr/>
      </dsp:nvSpPr>
      <dsp:spPr>
        <a:xfrm>
          <a:off x="1191565" y="870942"/>
          <a:ext cx="696515" cy="69651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6F97A8-9C17-44D4-846C-5D8FAD2C785B}">
      <dsp:nvSpPr>
        <dsp:cNvPr id="0" name=""/>
        <dsp:cNvSpPr/>
      </dsp:nvSpPr>
      <dsp:spPr>
        <a:xfrm rot="10800000">
          <a:off x="1539823" y="1741586"/>
          <a:ext cx="5422011" cy="6965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4"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charset="0"/>
            </a:rPr>
            <a:t>GENERATION:</a:t>
          </a:r>
          <a:r>
            <a:rPr lang="en-US" sz="2000" kern="1200" dirty="0" smtClean="0">
              <a:solidFill>
                <a:schemeClr val="tx1"/>
              </a:solidFill>
              <a:latin typeface="Arial" charset="0"/>
            </a:rPr>
            <a:t>  Flexible pattern generation for extended testing</a:t>
          </a:r>
          <a:endParaRPr lang="en-US" sz="2000" kern="1200" dirty="0">
            <a:solidFill>
              <a:schemeClr val="tx1"/>
            </a:solidFill>
            <a:latin typeface="Arial" charset="0"/>
          </a:endParaRPr>
        </a:p>
      </dsp:txBody>
      <dsp:txXfrm rot="10800000">
        <a:off x="1539823" y="1741586"/>
        <a:ext cx="5422011" cy="696515"/>
      </dsp:txXfrm>
    </dsp:sp>
    <dsp:sp modelId="{212067F9-6E94-4FE5-BAD5-29DBB244D932}">
      <dsp:nvSpPr>
        <dsp:cNvPr id="0" name=""/>
        <dsp:cNvSpPr/>
      </dsp:nvSpPr>
      <dsp:spPr>
        <a:xfrm>
          <a:off x="1191565" y="1741586"/>
          <a:ext cx="696515" cy="69651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07E7CA-ED03-4A12-B3F3-740DF8B5974C}">
      <dsp:nvSpPr>
        <dsp:cNvPr id="0" name=""/>
        <dsp:cNvSpPr/>
      </dsp:nvSpPr>
      <dsp:spPr>
        <a:xfrm>
          <a:off x="0" y="0"/>
          <a:ext cx="7620000" cy="1680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Source Tests</a:t>
          </a:r>
          <a:endParaRPr lang="en-US" sz="2800" kern="1200" dirty="0"/>
        </a:p>
        <a:p>
          <a:pPr marL="228600" lvl="1" indent="-228600" algn="l" defTabSz="977900">
            <a:lnSpc>
              <a:spcPct val="90000"/>
            </a:lnSpc>
            <a:spcBef>
              <a:spcPct val="0"/>
            </a:spcBef>
            <a:spcAft>
              <a:spcPct val="15000"/>
            </a:spcAft>
            <a:buChar char="••"/>
          </a:pPr>
          <a:r>
            <a:rPr lang="en-US" sz="2200" kern="1200" dirty="0" smtClean="0"/>
            <a:t>7-16 through </a:t>
          </a:r>
          <a:r>
            <a:rPr lang="en-US" sz="2200" kern="1200" dirty="0" smtClean="0"/>
            <a:t>7-19, 7-23 through 7-38, </a:t>
          </a:r>
          <a:br>
            <a:rPr lang="en-US" sz="2200" kern="1200" dirty="0" smtClean="0"/>
          </a:br>
          <a:r>
            <a:rPr lang="en-US" sz="2200" kern="1200" dirty="0" smtClean="0"/>
            <a:t>and 7-40</a:t>
          </a:r>
          <a:endParaRPr lang="en-US" sz="2200" kern="1200" dirty="0"/>
        </a:p>
      </dsp:txBody>
      <dsp:txXfrm>
        <a:off x="1692082" y="0"/>
        <a:ext cx="5927917" cy="1680827"/>
      </dsp:txXfrm>
    </dsp:sp>
    <dsp:sp modelId="{64413EA5-BD93-407D-BC60-4E94F06A8A7B}">
      <dsp:nvSpPr>
        <dsp:cNvPr id="0" name=""/>
        <dsp:cNvSpPr/>
      </dsp:nvSpPr>
      <dsp:spPr>
        <a:xfrm>
          <a:off x="168082" y="168082"/>
          <a:ext cx="1524000" cy="134466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30F64-4022-41E6-B81F-3E4B0FBED9BD}">
      <dsp:nvSpPr>
        <dsp:cNvPr id="0" name=""/>
        <dsp:cNvSpPr/>
      </dsp:nvSpPr>
      <dsp:spPr>
        <a:xfrm>
          <a:off x="0" y="1848910"/>
          <a:ext cx="7620000" cy="1680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Sink Tests</a:t>
          </a:r>
          <a:endParaRPr lang="en-US" sz="2800" kern="1200" dirty="0"/>
        </a:p>
        <a:p>
          <a:pPr marL="228600" lvl="1" indent="-228600" algn="l" defTabSz="977900">
            <a:lnSpc>
              <a:spcPct val="90000"/>
            </a:lnSpc>
            <a:spcBef>
              <a:spcPct val="0"/>
            </a:spcBef>
            <a:spcAft>
              <a:spcPct val="15000"/>
            </a:spcAft>
            <a:buChar char="••"/>
          </a:pPr>
          <a:r>
            <a:rPr lang="en-US" sz="2200" kern="1200" dirty="0" smtClean="0"/>
            <a:t>8-16, 8-21, 8-23, 8-29, 8-31, and in conjunction with the Agilent E4887A TMDS Signal Generator through test 8-25.</a:t>
          </a:r>
          <a:endParaRPr lang="en-US" sz="2200" kern="1200" dirty="0"/>
        </a:p>
      </dsp:txBody>
      <dsp:txXfrm>
        <a:off x="1692082" y="1848910"/>
        <a:ext cx="5927917" cy="1680827"/>
      </dsp:txXfrm>
    </dsp:sp>
    <dsp:sp modelId="{C585EA9F-2CCF-4084-98C8-4096131E47E3}">
      <dsp:nvSpPr>
        <dsp:cNvPr id="0" name=""/>
        <dsp:cNvSpPr/>
      </dsp:nvSpPr>
      <dsp:spPr>
        <a:xfrm>
          <a:off x="168082" y="2016993"/>
          <a:ext cx="1524000" cy="134466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2915B2-5A3A-4123-B6BB-9EAD532D8299}">
      <dsp:nvSpPr>
        <dsp:cNvPr id="0" name=""/>
        <dsp:cNvSpPr/>
      </dsp:nvSpPr>
      <dsp:spPr>
        <a:xfrm>
          <a:off x="0" y="0"/>
          <a:ext cx="8001000" cy="1934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4kx2k Source /Sink Protocol Test</a:t>
          </a:r>
          <a:endParaRPr lang="en-US" sz="2700" kern="1200" dirty="0"/>
        </a:p>
        <a:p>
          <a:pPr marL="228600" lvl="1" indent="-228600" algn="l" defTabSz="933450">
            <a:lnSpc>
              <a:spcPct val="90000"/>
            </a:lnSpc>
            <a:spcBef>
              <a:spcPct val="0"/>
            </a:spcBef>
            <a:spcAft>
              <a:spcPct val="15000"/>
            </a:spcAft>
            <a:buChar char="••"/>
          </a:pPr>
          <a:r>
            <a:rPr lang="en-US" sz="2100" kern="1200" dirty="0" smtClean="0"/>
            <a:t>Supports all four 4kx2k video formats defined in HDMI 1.4a  (2.97 </a:t>
          </a:r>
          <a:r>
            <a:rPr lang="en-US" sz="2100" kern="1200" dirty="0" err="1" smtClean="0"/>
            <a:t>Gbps</a:t>
          </a:r>
          <a:r>
            <a:rPr lang="en-US" sz="2100" kern="1200" dirty="0" smtClean="0"/>
            <a:t>) </a:t>
          </a:r>
          <a:endParaRPr lang="en-US" sz="2100" kern="1200" dirty="0"/>
        </a:p>
        <a:p>
          <a:pPr marL="228600" lvl="1" indent="-228600" algn="l" defTabSz="933450">
            <a:lnSpc>
              <a:spcPct val="90000"/>
            </a:lnSpc>
            <a:spcBef>
              <a:spcPct val="0"/>
            </a:spcBef>
            <a:spcAft>
              <a:spcPct val="15000"/>
            </a:spcAft>
            <a:buChar char="••"/>
          </a:pPr>
          <a:r>
            <a:rPr lang="en-US" sz="2100" kern="1200" dirty="0" smtClean="0"/>
            <a:t>Recommended test equipment for 4k x2k is currently TBD</a:t>
          </a:r>
          <a:endParaRPr lang="en-US" sz="2100" kern="1200" dirty="0"/>
        </a:p>
      </dsp:txBody>
      <dsp:txXfrm>
        <a:off x="1793676" y="0"/>
        <a:ext cx="6207323" cy="1934765"/>
      </dsp:txXfrm>
    </dsp:sp>
    <dsp:sp modelId="{1643CFB8-2EB2-4638-B56D-7C626F354741}">
      <dsp:nvSpPr>
        <dsp:cNvPr id="0" name=""/>
        <dsp:cNvSpPr/>
      </dsp:nvSpPr>
      <dsp:spPr>
        <a:xfrm>
          <a:off x="193476" y="193476"/>
          <a:ext cx="1600200" cy="154781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F76F9-5985-4AEA-B4BE-856B207FC424}">
      <dsp:nvSpPr>
        <dsp:cNvPr id="0" name=""/>
        <dsp:cNvSpPr/>
      </dsp:nvSpPr>
      <dsp:spPr>
        <a:xfrm>
          <a:off x="0" y="2128242"/>
          <a:ext cx="8001000" cy="1934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16-bit Deep Color Source Protocol Test </a:t>
          </a:r>
          <a:endParaRPr lang="en-US" sz="2700" kern="1200" dirty="0"/>
        </a:p>
        <a:p>
          <a:pPr marL="228600" lvl="1" indent="-228600" algn="l" defTabSz="933450">
            <a:lnSpc>
              <a:spcPct val="90000"/>
            </a:lnSpc>
            <a:spcBef>
              <a:spcPct val="0"/>
            </a:spcBef>
            <a:spcAft>
              <a:spcPct val="15000"/>
            </a:spcAft>
            <a:buChar char="••"/>
          </a:pPr>
          <a:r>
            <a:rPr lang="en-US" sz="2100" kern="1200" dirty="0" smtClean="0"/>
            <a:t>Supports full HD (1920x1080p 50/60 Hz) 16-bit deep color</a:t>
          </a:r>
          <a:endParaRPr lang="en-US" sz="2100" kern="1200" dirty="0"/>
        </a:p>
        <a:p>
          <a:pPr marL="228600" lvl="1" indent="-228600" algn="l" defTabSz="933450">
            <a:lnSpc>
              <a:spcPct val="90000"/>
            </a:lnSpc>
            <a:spcBef>
              <a:spcPct val="0"/>
            </a:spcBef>
            <a:spcAft>
              <a:spcPct val="15000"/>
            </a:spcAft>
            <a:buChar char="••"/>
          </a:pPr>
          <a:r>
            <a:rPr lang="en-US" sz="2100" kern="1200" dirty="0" smtClean="0"/>
            <a:t>CTS 1.4a only tests 12-bit deep color</a:t>
          </a:r>
          <a:endParaRPr lang="en-US" sz="2100" kern="1200" dirty="0"/>
        </a:p>
      </dsp:txBody>
      <dsp:txXfrm>
        <a:off x="1793676" y="2128242"/>
        <a:ext cx="6207323" cy="1934765"/>
      </dsp:txXfrm>
    </dsp:sp>
    <dsp:sp modelId="{A532E0F3-AEB6-4895-B748-C6D28BC54EAD}">
      <dsp:nvSpPr>
        <dsp:cNvPr id="0" name=""/>
        <dsp:cNvSpPr/>
      </dsp:nvSpPr>
      <dsp:spPr>
        <a:xfrm>
          <a:off x="193476" y="2321718"/>
          <a:ext cx="1600200" cy="154781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7091D6-218B-4296-AC98-8B0E63A7C141}">
      <dsp:nvSpPr>
        <dsp:cNvPr id="0" name=""/>
        <dsp:cNvSpPr/>
      </dsp:nvSpPr>
      <dsp:spPr>
        <a:xfrm>
          <a:off x="0" y="0"/>
          <a:ext cx="7543800" cy="1934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Flexible pattern generation for sink testing</a:t>
          </a:r>
          <a:endParaRPr lang="en-US" sz="3200" kern="1200" dirty="0"/>
        </a:p>
      </dsp:txBody>
      <dsp:txXfrm>
        <a:off x="1702236" y="0"/>
        <a:ext cx="5841563" cy="1934765"/>
      </dsp:txXfrm>
    </dsp:sp>
    <dsp:sp modelId="{6675CF95-8B20-4ACC-8F66-1C784483D376}">
      <dsp:nvSpPr>
        <dsp:cNvPr id="0" name=""/>
        <dsp:cNvSpPr/>
      </dsp:nvSpPr>
      <dsp:spPr>
        <a:xfrm>
          <a:off x="193476" y="193476"/>
          <a:ext cx="1508760" cy="154781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56ED4-7B6F-4DF9-9B3C-3466D6054C1F}">
      <dsp:nvSpPr>
        <dsp:cNvPr id="0" name=""/>
        <dsp:cNvSpPr/>
      </dsp:nvSpPr>
      <dsp:spPr>
        <a:xfrm>
          <a:off x="0" y="2128242"/>
          <a:ext cx="7543800" cy="1934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3-D generation</a:t>
          </a:r>
          <a:endParaRPr lang="en-US" sz="3200" kern="1200" dirty="0"/>
        </a:p>
        <a:p>
          <a:pPr marL="228600" lvl="1" indent="-228600" algn="l" defTabSz="1111250">
            <a:lnSpc>
              <a:spcPct val="90000"/>
            </a:lnSpc>
            <a:spcBef>
              <a:spcPct val="0"/>
            </a:spcBef>
            <a:spcAft>
              <a:spcPct val="15000"/>
            </a:spcAft>
            <a:buChar char="••"/>
          </a:pPr>
          <a:r>
            <a:rPr lang="en-US" sz="2500" kern="1200" dirty="0" smtClean="0"/>
            <a:t>Frame-packing</a:t>
          </a:r>
          <a:endParaRPr lang="en-US" sz="2500" kern="1200" dirty="0"/>
        </a:p>
        <a:p>
          <a:pPr marL="228600" lvl="1" indent="-228600" algn="l" defTabSz="1111250">
            <a:lnSpc>
              <a:spcPct val="90000"/>
            </a:lnSpc>
            <a:spcBef>
              <a:spcPct val="0"/>
            </a:spcBef>
            <a:spcAft>
              <a:spcPct val="15000"/>
            </a:spcAft>
            <a:buChar char="••"/>
          </a:pPr>
          <a:r>
            <a:rPr lang="en-US" sz="2500" kern="1200" dirty="0" smtClean="0"/>
            <a:t>Side-by-side (half)</a:t>
          </a:r>
          <a:endParaRPr lang="en-US" sz="2500" kern="1200" dirty="0"/>
        </a:p>
        <a:p>
          <a:pPr marL="228600" lvl="1" indent="-228600" algn="l" defTabSz="1111250">
            <a:lnSpc>
              <a:spcPct val="90000"/>
            </a:lnSpc>
            <a:spcBef>
              <a:spcPct val="0"/>
            </a:spcBef>
            <a:spcAft>
              <a:spcPct val="15000"/>
            </a:spcAft>
            <a:buChar char="••"/>
          </a:pPr>
          <a:r>
            <a:rPr lang="en-US" sz="2500" kern="1200" dirty="0" smtClean="0"/>
            <a:t>Top-and-bottom</a:t>
          </a:r>
          <a:endParaRPr lang="en-US" sz="2500" kern="1200" dirty="0"/>
        </a:p>
      </dsp:txBody>
      <dsp:txXfrm>
        <a:off x="1702236" y="2128242"/>
        <a:ext cx="5841563" cy="1934765"/>
      </dsp:txXfrm>
    </dsp:sp>
    <dsp:sp modelId="{661933FD-561A-42A9-B291-C8DD7AAE9234}">
      <dsp:nvSpPr>
        <dsp:cNvPr id="0" name=""/>
        <dsp:cNvSpPr/>
      </dsp:nvSpPr>
      <dsp:spPr>
        <a:xfrm>
          <a:off x="193476" y="2321718"/>
          <a:ext cx="1508760" cy="154781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2098"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gilent TT Cond" pitchFamily="34" charset="0"/>
              </a:defRPr>
            </a:lvl1pPr>
          </a:lstStyle>
          <a:p>
            <a:pPr>
              <a:defRPr/>
            </a:pPr>
            <a:endParaRPr lang="en-US"/>
          </a:p>
        </p:txBody>
      </p:sp>
      <p:sp>
        <p:nvSpPr>
          <p:cNvPr id="772099" name="Rectangle 3"/>
          <p:cNvSpPr>
            <a:spLocks noGrp="1" noChangeArrowheads="1"/>
          </p:cNvSpPr>
          <p:nvPr>
            <p:ph type="dt" sz="quarter" idx="1"/>
          </p:nvPr>
        </p:nvSpPr>
        <p:spPr bwMode="auto">
          <a:xfrm>
            <a:off x="3960813" y="0"/>
            <a:ext cx="303053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gilent TT Cond" pitchFamily="34" charset="0"/>
              </a:defRPr>
            </a:lvl1pPr>
          </a:lstStyle>
          <a:p>
            <a:pPr>
              <a:defRPr/>
            </a:pPr>
            <a:endParaRPr lang="en-US"/>
          </a:p>
        </p:txBody>
      </p:sp>
      <p:sp>
        <p:nvSpPr>
          <p:cNvPr id="772100" name="Rectangle 4"/>
          <p:cNvSpPr>
            <a:spLocks noGrp="1" noChangeArrowheads="1"/>
          </p:cNvSpPr>
          <p:nvPr>
            <p:ph type="ftr" sz="quarter" idx="2"/>
          </p:nvPr>
        </p:nvSpPr>
        <p:spPr bwMode="auto">
          <a:xfrm>
            <a:off x="0" y="8813800"/>
            <a:ext cx="303053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gilent TT Cond" pitchFamily="34" charset="0"/>
              </a:defRPr>
            </a:lvl1pPr>
          </a:lstStyle>
          <a:p>
            <a:pPr>
              <a:defRPr/>
            </a:pPr>
            <a:endParaRPr lang="en-US"/>
          </a:p>
        </p:txBody>
      </p:sp>
      <p:sp>
        <p:nvSpPr>
          <p:cNvPr id="772101" name="Rectangle 5"/>
          <p:cNvSpPr>
            <a:spLocks noGrp="1" noChangeArrowheads="1"/>
          </p:cNvSpPr>
          <p:nvPr>
            <p:ph type="sldNum" sz="quarter" idx="3"/>
          </p:nvPr>
        </p:nvSpPr>
        <p:spPr bwMode="auto">
          <a:xfrm>
            <a:off x="3960813" y="8813800"/>
            <a:ext cx="303053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gilent TT Cond" pitchFamily="34" charset="0"/>
              </a:defRPr>
            </a:lvl1pPr>
          </a:lstStyle>
          <a:p>
            <a:pPr>
              <a:defRPr/>
            </a:pPr>
            <a:fld id="{57080339-50E6-4D60-8B78-F232D575F6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4"/>
          <p:cNvSpPr>
            <a:spLocks noGrp="1" noRot="1" noChangeAspect="1" noChangeArrowheads="1" noTextEdit="1"/>
          </p:cNvSpPr>
          <p:nvPr>
            <p:ph type="sldImg" idx="2"/>
          </p:nvPr>
        </p:nvSpPr>
        <p:spPr bwMode="auto">
          <a:xfrm>
            <a:off x="1177925" y="695325"/>
            <a:ext cx="4640263" cy="34798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419600"/>
            <a:ext cx="5181600" cy="4176713"/>
          </a:xfrm>
          <a:prstGeom prst="rect">
            <a:avLst/>
          </a:prstGeom>
          <a:noFill/>
          <a:ln w="9525">
            <a:noFill/>
            <a:miter lim="800000"/>
            <a:headEnd/>
            <a:tailEnd/>
          </a:ln>
          <a:effectLst/>
        </p:spPr>
        <p:txBody>
          <a:bodyPr vert="horz" wrap="square" lIns="92975" tIns="46487" rIns="92975" bIns="4648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grpSp>
        <p:nvGrpSpPr>
          <p:cNvPr id="23556" name="Group 20"/>
          <p:cNvGrpSpPr>
            <a:grpSpLocks/>
          </p:cNvGrpSpPr>
          <p:nvPr/>
        </p:nvGrpSpPr>
        <p:grpSpPr bwMode="auto">
          <a:xfrm>
            <a:off x="990600" y="8731250"/>
            <a:ext cx="5029200" cy="488950"/>
            <a:chOff x="576" y="5654"/>
            <a:chExt cx="3168" cy="308"/>
          </a:xfrm>
        </p:grpSpPr>
        <p:sp>
          <p:nvSpPr>
            <p:cNvPr id="34837" name="Rectangle 21"/>
            <p:cNvSpPr>
              <a:spLocks noChangeArrowheads="1"/>
            </p:cNvSpPr>
            <p:nvPr/>
          </p:nvSpPr>
          <p:spPr bwMode="auto">
            <a:xfrm>
              <a:off x="576" y="5654"/>
              <a:ext cx="3168" cy="308"/>
            </a:xfrm>
            <a:prstGeom prst="rect">
              <a:avLst/>
            </a:prstGeom>
            <a:noFill/>
            <a:ln w="19050">
              <a:noFill/>
              <a:miter lim="800000"/>
              <a:headEnd/>
              <a:tailEnd/>
            </a:ln>
            <a:effectLst/>
          </p:spPr>
          <p:txBody>
            <a:bodyPr tIns="91440" bIns="91440">
              <a:spAutoFit/>
            </a:bodyPr>
            <a:lstStyle/>
            <a:p>
              <a:pPr eaLnBrk="0" hangingPunct="0">
                <a:tabLst>
                  <a:tab pos="2400300" algn="ctr"/>
                  <a:tab pos="4800600" algn="r"/>
                </a:tabLst>
                <a:defRPr/>
              </a:pPr>
              <a:r>
                <a:rPr lang="en-US" sz="1000">
                  <a:latin typeface="Agilent TT Cond" pitchFamily="34" charset="0"/>
                </a:rPr>
                <a:t>© Agilent Technologies, Inc. 2001 	</a:t>
              </a:r>
              <a:fld id="{4EFA06CB-B60F-4A3B-A1BE-43DBAC222607}" type="slidenum">
                <a:rPr lang="en-GB" sz="1000">
                  <a:latin typeface="Agilent TT Cond" pitchFamily="34" charset="0"/>
                </a:rPr>
                <a:pPr eaLnBrk="0" hangingPunct="0">
                  <a:tabLst>
                    <a:tab pos="2400300" algn="ctr"/>
                    <a:tab pos="4800600" algn="r"/>
                  </a:tabLst>
                  <a:defRPr/>
                </a:pPr>
                <a:t>‹#›</a:t>
              </a:fld>
              <a:r>
                <a:rPr lang="en-GB" sz="1000">
                  <a:latin typeface="Agilent TT Cond" pitchFamily="34" charset="0"/>
                </a:rPr>
                <a:t>	course name</a:t>
              </a:r>
              <a:endParaRPr lang="en-US" sz="1000">
                <a:latin typeface="Agilent TT Cond" pitchFamily="34" charset="0"/>
              </a:endParaRPr>
            </a:p>
            <a:p>
              <a:pPr eaLnBrk="0" hangingPunct="0">
                <a:tabLst>
                  <a:tab pos="2400300" algn="ctr"/>
                  <a:tab pos="4800600" algn="r"/>
                </a:tabLst>
                <a:defRPr/>
              </a:pPr>
              <a:r>
                <a:rPr lang="en-GB" sz="1000">
                  <a:latin typeface="Agilent TT Cond" pitchFamily="34" charset="0"/>
                </a:rPr>
                <a:t>course # &amp; version #		 section name</a:t>
              </a:r>
              <a:endParaRPr lang="en-US" sz="1000">
                <a:latin typeface="Agilent TT Cond" pitchFamily="34" charset="0"/>
              </a:endParaRPr>
            </a:p>
          </p:txBody>
        </p:sp>
        <p:sp>
          <p:nvSpPr>
            <p:cNvPr id="34838" name="Line 22"/>
            <p:cNvSpPr>
              <a:spLocks noChangeShapeType="1"/>
            </p:cNvSpPr>
            <p:nvPr/>
          </p:nvSpPr>
          <p:spPr bwMode="auto">
            <a:xfrm>
              <a:off x="576" y="5664"/>
              <a:ext cx="3168" cy="0"/>
            </a:xfrm>
            <a:prstGeom prst="line">
              <a:avLst/>
            </a:prstGeom>
            <a:noFill/>
            <a:ln w="6350">
              <a:solidFill>
                <a:schemeClr val="tx2"/>
              </a:solidFill>
              <a:round/>
              <a:headEnd/>
              <a:tailEnd/>
            </a:ln>
            <a:effectLst/>
          </p:spPr>
          <p:txBody>
            <a:bodyPr wrap="none" lIns="0" tIns="0" rIns="0" bIns="0" anchor="ctr"/>
            <a:lstStyle/>
            <a:p>
              <a:pPr>
                <a:defRPr/>
              </a:pPr>
              <a:endParaRPr lang="en-US"/>
            </a:p>
          </p:txBody>
        </p:sp>
      </p:gr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25000"/>
      </a:spcAft>
      <a:defRPr sz="1200" kern="1200">
        <a:solidFill>
          <a:schemeClr val="tx1"/>
        </a:solidFill>
        <a:latin typeface="Agilent TT Cond" pitchFamily="34" charset="0"/>
        <a:ea typeface="+mn-ea"/>
        <a:cs typeface="+mn-cs"/>
      </a:defRPr>
    </a:lvl1pPr>
    <a:lvl2pPr marL="228600" indent="-114300" algn="l" rtl="0" eaLnBrk="0" fontAlgn="base" hangingPunct="0">
      <a:spcBef>
        <a:spcPct val="0"/>
      </a:spcBef>
      <a:spcAft>
        <a:spcPct val="25000"/>
      </a:spcAft>
      <a:buChar char="•"/>
      <a:defRPr sz="1200" kern="1200">
        <a:solidFill>
          <a:schemeClr val="tx1"/>
        </a:solidFill>
        <a:latin typeface="Agilent TT Cond" pitchFamily="34" charset="0"/>
        <a:ea typeface="+mn-ea"/>
        <a:cs typeface="+mn-cs"/>
      </a:defRPr>
    </a:lvl2pPr>
    <a:lvl3pPr marL="457200" indent="-114300" algn="l" rtl="0" eaLnBrk="0" fontAlgn="base" hangingPunct="0">
      <a:spcBef>
        <a:spcPct val="0"/>
      </a:spcBef>
      <a:spcAft>
        <a:spcPct val="25000"/>
      </a:spcAft>
      <a:buChar char="•"/>
      <a:defRPr sz="1200" kern="1200">
        <a:solidFill>
          <a:schemeClr val="tx1"/>
        </a:solidFill>
        <a:latin typeface="Agilent TT Cond" pitchFamily="34" charset="0"/>
        <a:ea typeface="+mn-ea"/>
        <a:cs typeface="+mn-cs"/>
      </a:defRPr>
    </a:lvl3pPr>
    <a:lvl4pPr marL="685800" indent="-114300" algn="l" rtl="0" eaLnBrk="0" fontAlgn="base" hangingPunct="0">
      <a:spcBef>
        <a:spcPct val="0"/>
      </a:spcBef>
      <a:spcAft>
        <a:spcPct val="25000"/>
      </a:spcAft>
      <a:buChar char="•"/>
      <a:defRPr sz="1200" kern="1200">
        <a:solidFill>
          <a:schemeClr val="tx1"/>
        </a:solidFill>
        <a:latin typeface="Agilent TT Cond" pitchFamily="34" charset="0"/>
        <a:ea typeface="+mn-ea"/>
        <a:cs typeface="+mn-cs"/>
      </a:defRPr>
    </a:lvl4pPr>
    <a:lvl5pPr marL="914400" indent="-114300" algn="l" rtl="0" eaLnBrk="0" fontAlgn="base" hangingPunct="0">
      <a:spcBef>
        <a:spcPct val="0"/>
      </a:spcBef>
      <a:spcAft>
        <a:spcPct val="25000"/>
      </a:spcAft>
      <a:buChar char="•"/>
      <a:defRPr sz="1200" kern="1200">
        <a:solidFill>
          <a:schemeClr val="tx1"/>
        </a:solidFill>
        <a:latin typeface="Agilent TT Con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79513" y="696913"/>
            <a:ext cx="4635500" cy="3476625"/>
          </a:xfrm>
          <a:ln/>
        </p:spPr>
      </p:sp>
      <p:sp>
        <p:nvSpPr>
          <p:cNvPr id="25603" name="Rectangle 3"/>
          <p:cNvSpPr>
            <a:spLocks noGrp="1" noChangeArrowheads="1"/>
          </p:cNvSpPr>
          <p:nvPr>
            <p:ph type="body" idx="1"/>
          </p:nvPr>
        </p:nvSpPr>
        <p:spPr>
          <a:xfrm>
            <a:off x="914400" y="4421188"/>
            <a:ext cx="5181600" cy="4173537"/>
          </a:xfrm>
          <a:noFill/>
          <a:ln/>
        </p:spPr>
        <p:txBody>
          <a:bodyPr lIns="92649" tIns="46324" rIns="92649" bIns="46324"/>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961047" y="8813381"/>
            <a:ext cx="3030273" cy="463947"/>
          </a:xfrm>
          <a:prstGeom prst="rect">
            <a:avLst/>
          </a:prstGeom>
          <a:noFill/>
        </p:spPr>
        <p:txBody>
          <a:bodyPr lIns="92976" tIns="46488" rIns="92976" bIns="46488"/>
          <a:lstStyle/>
          <a:p>
            <a:fld id="{BD70E1FB-421D-45CC-B594-986C8189F222}" type="slidenum">
              <a:rPr lang="ja-JP" altLang="en-US" smtClean="0"/>
              <a:pPr/>
              <a:t>11</a:t>
            </a:fld>
            <a:endParaRPr lang="en-US" altLang="ja-JP" smtClean="0"/>
          </a:p>
        </p:txBody>
      </p:sp>
      <p:sp>
        <p:nvSpPr>
          <p:cNvPr id="82947" name="Rectangle 2"/>
          <p:cNvSpPr>
            <a:spLocks noGrp="1" noRot="1" noChangeAspect="1" noChangeArrowheads="1" noTextEdit="1"/>
          </p:cNvSpPr>
          <p:nvPr>
            <p:ph type="sldImg"/>
          </p:nvPr>
        </p:nvSpPr>
        <p:spPr>
          <a:xfrm>
            <a:off x="1179513" y="692150"/>
            <a:ext cx="4643437" cy="3482975"/>
          </a:xfrm>
          <a:ln/>
        </p:spPr>
      </p:sp>
      <p:sp>
        <p:nvSpPr>
          <p:cNvPr id="82948" name="Rectangle 3"/>
          <p:cNvSpPr>
            <a:spLocks noGrp="1" noChangeArrowheads="1"/>
          </p:cNvSpPr>
          <p:nvPr>
            <p:ph type="body" idx="1"/>
          </p:nvPr>
        </p:nvSpPr>
        <p:spPr>
          <a:xfrm>
            <a:off x="915093" y="4421611"/>
            <a:ext cx="5180966" cy="4176136"/>
          </a:xfrm>
          <a:noFill/>
          <a:ln/>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xfrm>
            <a:off x="3960449" y="8813090"/>
            <a:ext cx="3030907" cy="464264"/>
          </a:xfrm>
          <a:prstGeom prst="rect">
            <a:avLst/>
          </a:prstGeom>
          <a:noFill/>
        </p:spPr>
        <p:txBody>
          <a:bodyPr lIns="91239" tIns="45619" rIns="91239" bIns="45619"/>
          <a:lstStyle/>
          <a:p>
            <a:fld id="{CEB5C797-D427-4DB0-88D8-D14BE2FA412C}" type="slidenum">
              <a:rPr lang="en-US" altLang="en-US" smtClean="0"/>
              <a:pPr/>
              <a:t>16</a:t>
            </a:fld>
            <a:endParaRPr lang="en-US" altLang="en-US" smtClean="0"/>
          </a:p>
        </p:txBody>
      </p:sp>
      <p:sp>
        <p:nvSpPr>
          <p:cNvPr id="64515" name="Rectangle 7"/>
          <p:cNvSpPr txBox="1">
            <a:spLocks noGrp="1" noChangeArrowheads="1"/>
          </p:cNvSpPr>
          <p:nvPr/>
        </p:nvSpPr>
        <p:spPr bwMode="auto">
          <a:xfrm>
            <a:off x="3962032" y="8814675"/>
            <a:ext cx="3030907" cy="464263"/>
          </a:xfrm>
          <a:prstGeom prst="rect">
            <a:avLst/>
          </a:prstGeom>
          <a:noFill/>
          <a:ln w="9525">
            <a:noFill/>
            <a:miter lim="800000"/>
            <a:headEnd/>
            <a:tailEnd/>
          </a:ln>
        </p:spPr>
        <p:txBody>
          <a:bodyPr lIns="91716" tIns="45859" rIns="91716" bIns="45859" anchor="b"/>
          <a:lstStyle/>
          <a:p>
            <a:pPr algn="r" defTabSz="917141"/>
            <a:fld id="{3D7F3566-EAA5-4CD7-B298-1B7B9C6D66F2}" type="slidenum">
              <a:rPr lang="en-US" altLang="en-US" sz="1200"/>
              <a:pPr algn="r" defTabSz="917141"/>
              <a:t>16</a:t>
            </a:fld>
            <a:endParaRPr lang="en-US" altLang="en-US" sz="1200" dirty="0"/>
          </a:p>
        </p:txBody>
      </p:sp>
      <p:sp>
        <p:nvSpPr>
          <p:cNvPr id="64516" name="Rectangle 7"/>
          <p:cNvSpPr txBox="1">
            <a:spLocks noGrp="1" noChangeArrowheads="1"/>
          </p:cNvSpPr>
          <p:nvPr/>
        </p:nvSpPr>
        <p:spPr bwMode="auto">
          <a:xfrm>
            <a:off x="3963616" y="8816259"/>
            <a:ext cx="3029323" cy="462679"/>
          </a:xfrm>
          <a:prstGeom prst="rect">
            <a:avLst/>
          </a:prstGeom>
          <a:noFill/>
          <a:ln w="9525">
            <a:noFill/>
            <a:miter lim="800000"/>
            <a:headEnd/>
            <a:tailEnd/>
          </a:ln>
        </p:spPr>
        <p:txBody>
          <a:bodyPr lIns="89467" tIns="44733" rIns="89467" bIns="44733" anchor="b"/>
          <a:lstStyle/>
          <a:p>
            <a:pPr algn="r" defTabSz="894965"/>
            <a:fld id="{44E43058-F941-4E87-B679-6E7F9D00688C}" type="slidenum">
              <a:rPr lang="en-US" altLang="en-US" sz="1200"/>
              <a:pPr algn="r" defTabSz="894965"/>
              <a:t>16</a:t>
            </a:fld>
            <a:endParaRPr lang="en-US" altLang="en-US" sz="1200" dirty="0"/>
          </a:p>
        </p:txBody>
      </p:sp>
      <p:sp>
        <p:nvSpPr>
          <p:cNvPr id="64517" name="Rectangle 2"/>
          <p:cNvSpPr>
            <a:spLocks noGrp="1" noRot="1" noChangeAspect="1" noChangeArrowheads="1" noTextEdit="1"/>
          </p:cNvSpPr>
          <p:nvPr>
            <p:ph type="sldImg"/>
          </p:nvPr>
        </p:nvSpPr>
        <p:spPr>
          <a:xfrm>
            <a:off x="1181100" y="695325"/>
            <a:ext cx="4641850" cy="3481388"/>
          </a:xfrm>
          <a:ln/>
        </p:spPr>
      </p:sp>
      <p:sp>
        <p:nvSpPr>
          <p:cNvPr id="64518" name="Rectangle 3"/>
          <p:cNvSpPr>
            <a:spLocks noGrp="1" noChangeArrowheads="1"/>
          </p:cNvSpPr>
          <p:nvPr>
            <p:ph type="body" idx="1"/>
          </p:nvPr>
        </p:nvSpPr>
        <p:spPr>
          <a:xfrm>
            <a:off x="929542" y="4408130"/>
            <a:ext cx="5133855" cy="4175206"/>
          </a:xfrm>
          <a:noFill/>
          <a:ln/>
        </p:spPr>
        <p:txBody>
          <a:bodyPr lIns="89467" tIns="44733" rIns="89467" bIns="44733"/>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960449" y="8813090"/>
            <a:ext cx="3030907" cy="464264"/>
          </a:xfrm>
          <a:prstGeom prst="rect">
            <a:avLst/>
          </a:prstGeom>
          <a:noFill/>
        </p:spPr>
        <p:txBody>
          <a:bodyPr lIns="91239" tIns="45619" rIns="91239" bIns="45619"/>
          <a:lstStyle/>
          <a:p>
            <a:fld id="{2F4AF927-A98D-4F42-85F5-C6CA8B586AC1}" type="slidenum">
              <a:rPr lang="en-US" altLang="en-US" smtClean="0"/>
              <a:pPr/>
              <a:t>20</a:t>
            </a:fld>
            <a:endParaRPr lang="en-US" altLang="en-US" smtClean="0"/>
          </a:p>
        </p:txBody>
      </p:sp>
      <p:sp>
        <p:nvSpPr>
          <p:cNvPr id="66563" name="Rectangle 7"/>
          <p:cNvSpPr txBox="1">
            <a:spLocks noGrp="1" noChangeArrowheads="1"/>
          </p:cNvSpPr>
          <p:nvPr/>
        </p:nvSpPr>
        <p:spPr bwMode="auto">
          <a:xfrm>
            <a:off x="3962032" y="8814675"/>
            <a:ext cx="3030907" cy="464263"/>
          </a:xfrm>
          <a:prstGeom prst="rect">
            <a:avLst/>
          </a:prstGeom>
          <a:noFill/>
          <a:ln w="9525">
            <a:noFill/>
            <a:miter lim="800000"/>
            <a:headEnd/>
            <a:tailEnd/>
          </a:ln>
        </p:spPr>
        <p:txBody>
          <a:bodyPr lIns="91716" tIns="45859" rIns="91716" bIns="45859" anchor="b"/>
          <a:lstStyle/>
          <a:p>
            <a:pPr algn="r" defTabSz="917141"/>
            <a:fld id="{4DD032B4-5C95-4F0F-A687-6EA2935A2A9C}" type="slidenum">
              <a:rPr lang="en-US" altLang="en-US" sz="1200"/>
              <a:pPr algn="r" defTabSz="917141"/>
              <a:t>20</a:t>
            </a:fld>
            <a:endParaRPr lang="en-US" altLang="en-US" sz="1200" dirty="0"/>
          </a:p>
        </p:txBody>
      </p:sp>
      <p:sp>
        <p:nvSpPr>
          <p:cNvPr id="66564" name="Rectangle 7"/>
          <p:cNvSpPr txBox="1">
            <a:spLocks noGrp="1" noChangeArrowheads="1"/>
          </p:cNvSpPr>
          <p:nvPr/>
        </p:nvSpPr>
        <p:spPr bwMode="auto">
          <a:xfrm>
            <a:off x="3963616" y="8816259"/>
            <a:ext cx="3029323" cy="462679"/>
          </a:xfrm>
          <a:prstGeom prst="rect">
            <a:avLst/>
          </a:prstGeom>
          <a:noFill/>
          <a:ln w="9525">
            <a:noFill/>
            <a:miter lim="800000"/>
            <a:headEnd/>
            <a:tailEnd/>
          </a:ln>
        </p:spPr>
        <p:txBody>
          <a:bodyPr lIns="89453" tIns="44726" rIns="89453" bIns="44726" anchor="b"/>
          <a:lstStyle/>
          <a:p>
            <a:pPr algn="r" defTabSz="894965"/>
            <a:fld id="{76F626DA-CA00-4BB3-BF4F-3F7C86542CC9}" type="slidenum">
              <a:rPr lang="en-US" altLang="en-US" sz="1200"/>
              <a:pPr algn="r" defTabSz="894965"/>
              <a:t>20</a:t>
            </a:fld>
            <a:endParaRPr lang="en-US" altLang="en-US" sz="1200" dirty="0"/>
          </a:p>
        </p:txBody>
      </p:sp>
      <p:sp>
        <p:nvSpPr>
          <p:cNvPr id="66565" name="Rectangle 2"/>
          <p:cNvSpPr>
            <a:spLocks noGrp="1" noRot="1" noChangeAspect="1" noChangeArrowheads="1" noTextEdit="1"/>
          </p:cNvSpPr>
          <p:nvPr>
            <p:ph type="sldImg"/>
          </p:nvPr>
        </p:nvSpPr>
        <p:spPr>
          <a:xfrm>
            <a:off x="1179513" y="696913"/>
            <a:ext cx="4637087" cy="3479800"/>
          </a:xfrm>
          <a:ln/>
        </p:spPr>
      </p:sp>
      <p:sp>
        <p:nvSpPr>
          <p:cNvPr id="66566" name="Rectangle 3"/>
          <p:cNvSpPr>
            <a:spLocks noGrp="1" noChangeArrowheads="1"/>
          </p:cNvSpPr>
          <p:nvPr>
            <p:ph type="body" idx="1"/>
          </p:nvPr>
        </p:nvSpPr>
        <p:spPr>
          <a:xfrm>
            <a:off x="699927" y="4408130"/>
            <a:ext cx="5593084" cy="3349671"/>
          </a:xfrm>
          <a:noFill/>
          <a:ln/>
        </p:spPr>
        <p:txBody>
          <a:bodyPr lIns="89453" tIns="44726" rIns="89453" bIns="44726"/>
          <a:lstStyle/>
          <a:p>
            <a:pPr eaLnBrk="1" hangingPunct="1">
              <a:buFontTx/>
              <a:buChar char="-"/>
            </a:pPr>
            <a:endParaRPr lang="en-US" dirty="0" smtClean="0">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p>
        </p:txBody>
      </p:sp>
      <p:sp>
        <p:nvSpPr>
          <p:cNvPr id="4" name="スライド番号プレースホルダ 3"/>
          <p:cNvSpPr>
            <a:spLocks noGrp="1"/>
          </p:cNvSpPr>
          <p:nvPr>
            <p:ph type="sldNum" sz="quarter" idx="10"/>
          </p:nvPr>
        </p:nvSpPr>
        <p:spPr>
          <a:xfrm>
            <a:off x="3961047" y="8813381"/>
            <a:ext cx="3030273" cy="463947"/>
          </a:xfrm>
          <a:prstGeom prst="rect">
            <a:avLst/>
          </a:prstGeom>
        </p:spPr>
        <p:txBody>
          <a:bodyPr lIns="92976" tIns="46488" rIns="92976" bIns="46488"/>
          <a:lstStyle/>
          <a:p>
            <a:fld id="{52B9487E-648B-4C72-9031-EFA8CC2FE88C}"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61047" y="8813381"/>
            <a:ext cx="3030273" cy="463947"/>
          </a:xfrm>
          <a:prstGeom prst="rect">
            <a:avLst/>
          </a:prstGeom>
        </p:spPr>
        <p:txBody>
          <a:bodyPr lIns="92976" tIns="46488" rIns="92976" bIns="46488"/>
          <a:lstStyle/>
          <a:p>
            <a:fld id="{54F7F9A3-E323-4D1C-9933-C02467EEA2D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29762" eaLnBrk="1" fontAlgn="auto" hangingPunct="1">
              <a:spcBef>
                <a:spcPts val="0"/>
              </a:spcBef>
              <a:spcAft>
                <a:spcPts val="0"/>
              </a:spcAft>
              <a:defRPr/>
            </a:pPr>
            <a:r>
              <a:rPr lang="en-US" b="1" dirty="0" smtClean="0"/>
              <a:t>HDMI ORG MESSAGING</a:t>
            </a:r>
          </a:p>
          <a:p>
            <a:pPr>
              <a:defRPr/>
            </a:pPr>
            <a:r>
              <a:rPr lang="en-US" dirty="0" smtClean="0"/>
              <a:t>Why is HDMI so successful? The three reasons are: simplicity, performance, and intelligence.</a:t>
            </a:r>
          </a:p>
          <a:p>
            <a:pPr>
              <a:defRPr/>
            </a:pPr>
            <a:endParaRPr lang="en-US" dirty="0" smtClean="0"/>
          </a:p>
          <a:p>
            <a:pPr>
              <a:buFont typeface="Arial" pitchFamily="34" charset="0"/>
              <a:buChar char="•"/>
              <a:defRPr/>
            </a:pPr>
            <a:r>
              <a:rPr lang="en-US" dirty="0" smtClean="0"/>
              <a:t> </a:t>
            </a:r>
            <a:r>
              <a:rPr lang="en-US" b="1" dirty="0" smtClean="0"/>
              <a:t>SIMPLICITY:  </a:t>
            </a:r>
            <a:r>
              <a:rPr lang="en-US" dirty="0" smtClean="0"/>
              <a:t>HDMI is simple, all the information is transmitted through one cable. Just “plug in and play”</a:t>
            </a:r>
            <a:r>
              <a:rPr lang="en-US" baseline="0" dirty="0" smtClean="0"/>
              <a:t> via a single digital link.</a:t>
            </a:r>
            <a:r>
              <a:rPr lang="en-US" dirty="0" smtClean="0"/>
              <a:t>  It is also backward-compatible with previous versions.</a:t>
            </a:r>
          </a:p>
          <a:p>
            <a:pPr>
              <a:buFont typeface="Arial" pitchFamily="34" charset="0"/>
              <a:buChar char="•"/>
              <a:defRPr/>
            </a:pPr>
            <a:r>
              <a:rPr lang="en-US" dirty="0" smtClean="0"/>
              <a:t> </a:t>
            </a:r>
            <a:r>
              <a:rPr lang="en-US" b="1" dirty="0" smtClean="0"/>
              <a:t>PERFORMANCE: </a:t>
            </a:r>
            <a:r>
              <a:rPr lang="en-US" dirty="0" smtClean="0"/>
              <a:t>HDMI has excellent performance, with bandwidth capacity for movies, fast gaming, and</a:t>
            </a:r>
            <a:r>
              <a:rPr lang="en-US" baseline="0" dirty="0" smtClean="0"/>
              <a:t> rich audio. With </a:t>
            </a:r>
            <a:r>
              <a:rPr lang="en-US" dirty="0" smtClean="0"/>
              <a:t>a bandwidth capacity of 10.3 Gigabit/s, you have more than twice the bandwidth needed to transmit a 1080p signal.  The transmission is all-digital, you don’t loose performance because of conversion or compression.  The performance is sufficient for faster refresh rates like 120 MHz, higher resolutions are possible. </a:t>
            </a:r>
          </a:p>
          <a:p>
            <a:pPr>
              <a:defRPr/>
            </a:pPr>
            <a:r>
              <a:rPr lang="en-US" dirty="0" smtClean="0"/>
              <a:t>- </a:t>
            </a:r>
            <a:r>
              <a:rPr lang="en-US" b="1" dirty="0" smtClean="0"/>
              <a:t>INTELLIGENCE: </a:t>
            </a:r>
            <a:r>
              <a:rPr lang="en-US" dirty="0" smtClean="0"/>
              <a:t>Lastly, HDMI is intelligent</a:t>
            </a:r>
            <a:r>
              <a:rPr lang="en-US" baseline="0" dirty="0" smtClean="0"/>
              <a:t> in that it provides automatic configuration and system-wide behavior. </a:t>
            </a:r>
            <a:r>
              <a:rPr lang="en-US" dirty="0" smtClean="0"/>
              <a:t>The connection is a two-way connection that allows devices to communicate and interact with each other. Devices connected to the HDMI system automatically detect certain settings so you have the same system-wide behavior.  </a:t>
            </a:r>
          </a:p>
          <a:p>
            <a:endParaRPr lang="en-US" dirty="0" smtClean="0"/>
          </a:p>
          <a:p>
            <a:r>
              <a:rPr lang="en-US" b="1" dirty="0" smtClean="0"/>
              <a:t>Trends in HDMI</a:t>
            </a:r>
            <a:endParaRPr lang="en-US" dirty="0" smtClean="0"/>
          </a:p>
          <a:p>
            <a:pPr defTabSz="929762" eaLnBrk="1" fontAlgn="auto" hangingPunct="1">
              <a:spcBef>
                <a:spcPts val="0"/>
              </a:spcBef>
              <a:spcAft>
                <a:spcPts val="0"/>
              </a:spcAft>
              <a:defRPr/>
            </a:pPr>
            <a:r>
              <a:rPr lang="en-US" dirty="0" smtClean="0"/>
              <a:t>The HDMI standard continues to evolve over time. </a:t>
            </a:r>
          </a:p>
          <a:p>
            <a:pPr defTabSz="929762" eaLnBrk="1" fontAlgn="auto" hangingPunct="1">
              <a:spcBef>
                <a:spcPts val="0"/>
              </a:spcBef>
              <a:spcAft>
                <a:spcPts val="0"/>
              </a:spcAft>
              <a:defRPr/>
            </a:pPr>
            <a:endParaRPr lang="en-US" dirty="0" smtClean="0"/>
          </a:p>
          <a:p>
            <a:pPr defTabSz="929762" eaLnBrk="1" fontAlgn="auto" hangingPunct="1">
              <a:spcBef>
                <a:spcPts val="0"/>
              </a:spcBef>
              <a:spcAft>
                <a:spcPts val="0"/>
              </a:spcAft>
              <a:defRPr/>
            </a:pPr>
            <a:r>
              <a:rPr lang="en-US" b="1" dirty="0" smtClean="0"/>
              <a:t>In December,</a:t>
            </a:r>
            <a:r>
              <a:rPr lang="en-US" b="1" baseline="0" dirty="0" smtClean="0"/>
              <a:t> </a:t>
            </a:r>
            <a:r>
              <a:rPr lang="en-US" b="1" dirty="0" smtClean="0"/>
              <a:t>2002 the HDMI 1.0 </a:t>
            </a:r>
            <a:r>
              <a:rPr lang="en-US" dirty="0" smtClean="0"/>
              <a:t>standard was released with a maximum TMDS through</a:t>
            </a:r>
            <a:r>
              <a:rPr lang="en-US" baseline="0" dirty="0" smtClean="0"/>
              <a:t>put per channel of 1.65Gb/s.</a:t>
            </a:r>
          </a:p>
          <a:p>
            <a:pPr defTabSz="929762" eaLnBrk="1" fontAlgn="auto" hangingPunct="1">
              <a:spcBef>
                <a:spcPts val="0"/>
              </a:spcBef>
              <a:spcAft>
                <a:spcPts val="0"/>
              </a:spcAft>
              <a:defRPr/>
            </a:pPr>
            <a:endParaRPr lang="en-US" baseline="0" dirty="0" smtClean="0"/>
          </a:p>
          <a:p>
            <a:pPr defTabSz="929762" eaLnBrk="1" fontAlgn="auto" hangingPunct="1">
              <a:spcBef>
                <a:spcPts val="0"/>
              </a:spcBef>
              <a:spcAft>
                <a:spcPts val="0"/>
              </a:spcAft>
              <a:defRPr/>
            </a:pPr>
            <a:r>
              <a:rPr lang="en-US" b="1" baseline="0" dirty="0" smtClean="0"/>
              <a:t>In May, 2004 HDMI 1.1 </a:t>
            </a:r>
            <a:r>
              <a:rPr lang="en-US" baseline="0" dirty="0" smtClean="0"/>
              <a:t>added support for DVD-audio.</a:t>
            </a:r>
          </a:p>
          <a:p>
            <a:pPr defTabSz="929762" eaLnBrk="1" fontAlgn="auto" hangingPunct="1">
              <a:spcBef>
                <a:spcPts val="0"/>
              </a:spcBef>
              <a:spcAft>
                <a:spcPts val="0"/>
              </a:spcAft>
              <a:defRPr/>
            </a:pPr>
            <a:endParaRPr lang="en-US" baseline="0" dirty="0" smtClean="0"/>
          </a:p>
          <a:p>
            <a:pPr defTabSz="929762" eaLnBrk="1" fontAlgn="auto" hangingPunct="1">
              <a:spcBef>
                <a:spcPts val="0"/>
              </a:spcBef>
              <a:spcAft>
                <a:spcPts val="0"/>
              </a:spcAft>
              <a:defRPr/>
            </a:pPr>
            <a:r>
              <a:rPr lang="en-US" b="1" baseline="0" dirty="0" smtClean="0"/>
              <a:t>In August of 2005</a:t>
            </a:r>
            <a:r>
              <a:rPr lang="en-US" baseline="0" dirty="0" smtClean="0"/>
              <a:t>, HDMI 1.2 provided support for Super Audio CD.</a:t>
            </a:r>
            <a:endParaRPr lang="en-US" dirty="0" smtClean="0"/>
          </a:p>
          <a:p>
            <a:pPr defTabSz="929762" eaLnBrk="1" fontAlgn="auto" hangingPunct="1">
              <a:spcBef>
                <a:spcPts val="0"/>
              </a:spcBef>
              <a:spcAft>
                <a:spcPts val="0"/>
              </a:spcAft>
              <a:defRPr/>
            </a:pPr>
            <a:endParaRPr lang="en-US" dirty="0" smtClean="0"/>
          </a:p>
          <a:p>
            <a:pPr defTabSz="929762" eaLnBrk="1" fontAlgn="auto" hangingPunct="1">
              <a:spcBef>
                <a:spcPts val="0"/>
              </a:spcBef>
              <a:spcAft>
                <a:spcPts val="0"/>
              </a:spcAft>
              <a:defRPr/>
            </a:pPr>
            <a:r>
              <a:rPr lang="en-US" b="1" dirty="0" smtClean="0"/>
              <a:t>In June of 2006</a:t>
            </a:r>
            <a:r>
              <a:rPr lang="en-US" b="1" baseline="0" dirty="0" smtClean="0"/>
              <a:t>, </a:t>
            </a:r>
            <a:r>
              <a:rPr lang="en-US" b="1" dirty="0" smtClean="0"/>
              <a:t>HDMI 1.3 </a:t>
            </a:r>
            <a:r>
              <a:rPr lang="en-US" baseline="0" dirty="0" smtClean="0"/>
              <a:t>doubled the bandwidth to 3.4 </a:t>
            </a:r>
            <a:r>
              <a:rPr lang="en-US" baseline="0" dirty="0" err="1" smtClean="0"/>
              <a:t>Gb</a:t>
            </a:r>
            <a:r>
              <a:rPr lang="en-US" baseline="0" dirty="0" smtClean="0"/>
              <a:t>/s over the previous version of the standard and provided deep color.   Deep color was the biggest driver from HDMI 1.2 to 1.3.  With it, each company used “Full HD” as a key word to expand their market.  The key product was Play station-3.  The other key words were “Type C mini connector”, and “HD Audio format”.</a:t>
            </a:r>
          </a:p>
          <a:p>
            <a:pPr defTabSz="929762" eaLnBrk="1" fontAlgn="auto" hangingPunct="1">
              <a:spcBef>
                <a:spcPts val="0"/>
              </a:spcBef>
              <a:spcAft>
                <a:spcPts val="0"/>
              </a:spcAft>
              <a:defRPr/>
            </a:pPr>
            <a:endParaRPr lang="en-US" baseline="0" dirty="0" smtClean="0"/>
          </a:p>
          <a:p>
            <a:pPr defTabSz="929762" eaLnBrk="1" fontAlgn="auto" hangingPunct="1">
              <a:spcBef>
                <a:spcPts val="0"/>
              </a:spcBef>
              <a:spcAft>
                <a:spcPts val="0"/>
              </a:spcAft>
              <a:defRPr/>
            </a:pPr>
            <a:r>
              <a:rPr lang="en-US" b="1" baseline="0" dirty="0" smtClean="0"/>
              <a:t>In 2009, HDMI 1.4 </a:t>
            </a:r>
            <a:r>
              <a:rPr lang="en-US" baseline="0" dirty="0" smtClean="0"/>
              <a:t>o</a:t>
            </a:r>
            <a:r>
              <a:rPr lang="en-US" dirty="0" smtClean="0"/>
              <a:t>pened</a:t>
            </a:r>
            <a:r>
              <a:rPr lang="en-US" baseline="0" dirty="0" smtClean="0"/>
              <a:t> the door to a new connected, multimedia world and provided a heightened viewing experience. </a:t>
            </a:r>
          </a:p>
          <a:p>
            <a:pPr defTabSz="929762" eaLnBrk="1" fontAlgn="auto" hangingPunct="1">
              <a:spcBef>
                <a:spcPts val="0"/>
              </a:spcBef>
              <a:spcAft>
                <a:spcPts val="0"/>
              </a:spcAft>
              <a:defRPr/>
            </a:pPr>
            <a:r>
              <a:rPr lang="en-US" dirty="0" smtClean="0"/>
              <a:t>The key driver from HDMI 1.3 to 1.4</a:t>
            </a:r>
            <a:r>
              <a:rPr lang="en-US" baseline="0" dirty="0" smtClean="0"/>
              <a:t> </a:t>
            </a:r>
            <a:r>
              <a:rPr lang="en-US" dirty="0" smtClean="0"/>
              <a:t>was to expand the market segment from TV and Video to the mobile segment. The key words are “Type D for mobile, compact digital camera”, “Type E for automotive”, “</a:t>
            </a:r>
            <a:r>
              <a:rPr lang="en-US" dirty="0" err="1" smtClean="0"/>
              <a:t>eHDMI</a:t>
            </a:r>
            <a:r>
              <a:rPr lang="en-US" dirty="0" smtClean="0"/>
              <a:t>”.   </a:t>
            </a:r>
            <a:r>
              <a:rPr lang="en-US" dirty="0" smtClean="0"/>
              <a:t>HDMI 1.4, </a:t>
            </a:r>
            <a:r>
              <a:rPr lang="en-US" baseline="0" dirty="0" smtClean="0"/>
              <a:t>defines new Ethernet and Audio Return Channels. These features eliminate the need for additional Ethernet and audio cables. HDMI 1.4 incorporates this functionality in the HDMI cable. Think about the cabling in your living-room …</a:t>
            </a:r>
          </a:p>
          <a:p>
            <a:endParaRPr lang="en-US" baseline="0" dirty="0" smtClean="0"/>
          </a:p>
          <a:p>
            <a:pPr defTabSz="929762" eaLnBrk="1" fontAlgn="auto" hangingPunct="1">
              <a:spcBef>
                <a:spcPts val="0"/>
              </a:spcBef>
              <a:spcAft>
                <a:spcPts val="0"/>
              </a:spcAft>
              <a:defRPr/>
            </a:pPr>
            <a:r>
              <a:rPr lang="en-US" baseline="0" dirty="0" smtClean="0"/>
              <a:t>Another major improvement is a heightened viewing experience with 3D support and support for additional color spaces.</a:t>
            </a:r>
            <a:r>
              <a:rPr lang="en-US" dirty="0" smtClean="0"/>
              <a:t> I remember the times we used 3D glasses in the cinema. This experience now comes</a:t>
            </a:r>
            <a:r>
              <a:rPr lang="en-US" baseline="0" dirty="0" smtClean="0"/>
              <a:t> to your home. HDMI now also supports the same resolution as huge, state-of-the-art cinema theater screens with the 4K x 2K format. </a:t>
            </a:r>
            <a:r>
              <a:rPr lang="en-US" dirty="0" smtClean="0"/>
              <a:t>The new color spaces help you to reproduce the rich, natural, lifelike colors from digital still cameras</a:t>
            </a:r>
            <a:r>
              <a:rPr lang="en-US" baseline="0" dirty="0" smtClean="0"/>
              <a:t> and ensure that skin looks like skin and you don’t look</a:t>
            </a:r>
            <a:r>
              <a:rPr lang="en-US" dirty="0" smtClean="0"/>
              <a:t> </a:t>
            </a:r>
            <a:r>
              <a:rPr lang="en-US" baseline="0" dirty="0" smtClean="0"/>
              <a:t>lik</a:t>
            </a:r>
            <a:r>
              <a:rPr lang="en-US" dirty="0" smtClean="0"/>
              <a:t>e a </a:t>
            </a:r>
            <a:r>
              <a:rPr lang="en-US" baseline="0" dirty="0" smtClean="0"/>
              <a:t>pink monster. </a:t>
            </a:r>
          </a:p>
          <a:p>
            <a:endParaRPr lang="en-US" baseline="0" dirty="0" smtClean="0"/>
          </a:p>
          <a:p>
            <a:r>
              <a:rPr lang="en-US" baseline="0" dirty="0" smtClean="0"/>
              <a:t>New connectors for connecting your cell phone to your TV. You can imagine how small the connector has to be. In the car you need reliable, robust connectors. HDMI 1.4 defines both</a:t>
            </a:r>
          </a:p>
          <a:p>
            <a:endParaRPr lang="en-US" baseline="0" dirty="0" smtClean="0"/>
          </a:p>
          <a:p>
            <a:r>
              <a:rPr lang="en-US" b="1" baseline="0" dirty="0" smtClean="0"/>
              <a:t>THE FUTURE OF HDMI</a:t>
            </a:r>
          </a:p>
          <a:p>
            <a:r>
              <a:rPr lang="en-US" baseline="0" dirty="0" smtClean="0"/>
              <a:t>The key driver from HDMI 1.4 and beyond would be to increase the transmission speed, however no one can illustrate a clear vision yet. </a:t>
            </a:r>
          </a:p>
          <a:p>
            <a:endParaRPr lang="en-US" baseline="0" dirty="0" smtClean="0"/>
          </a:p>
          <a:p>
            <a:endParaRPr lang="en-US" baseline="0" dirty="0" smtClean="0"/>
          </a:p>
          <a:p>
            <a:pPr defTabSz="929762"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a:xfrm>
            <a:off x="3961047" y="8813381"/>
            <a:ext cx="3030273" cy="463947"/>
          </a:xfrm>
          <a:prstGeom prst="rect">
            <a:avLst/>
          </a:prstGeom>
        </p:spPr>
        <p:txBody>
          <a:bodyPr lIns="92976" tIns="46488" rIns="92976" bIns="46488"/>
          <a:lstStyle/>
          <a:p>
            <a:fld id="{20B13BB0-9784-4B85-BA15-0038073398AC}"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61047" y="8813381"/>
            <a:ext cx="3030273" cy="463947"/>
          </a:xfrm>
          <a:prstGeom prst="rect">
            <a:avLst/>
          </a:prstGeom>
        </p:spPr>
        <p:txBody>
          <a:bodyPr lIns="92976" tIns="46488" rIns="92976" bIns="46488"/>
          <a:lstStyle/>
          <a:p>
            <a:fld id="{54F7F9A3-E323-4D1C-9933-C02467EEA2D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961047" y="8813381"/>
            <a:ext cx="3030273" cy="463947"/>
          </a:xfrm>
          <a:prstGeom prst="rect">
            <a:avLst/>
          </a:prstGeom>
          <a:noFill/>
        </p:spPr>
        <p:txBody>
          <a:bodyPr lIns="92976" tIns="46488" rIns="92976" bIns="46488"/>
          <a:lstStyle/>
          <a:p>
            <a:fld id="{5C287F4B-FD40-4B69-A158-C647102A51A2}" type="slidenum">
              <a:rPr lang="ja-JP" altLang="en-US" smtClean="0"/>
              <a:pPr/>
              <a:t>6</a:t>
            </a:fld>
            <a:endParaRPr lang="en-US" altLang="ja-JP" smtClean="0"/>
          </a:p>
        </p:txBody>
      </p:sp>
      <p:sp>
        <p:nvSpPr>
          <p:cNvPr id="79875" name="Rectangle 2"/>
          <p:cNvSpPr>
            <a:spLocks noGrp="1" noRot="1" noChangeAspect="1" noChangeArrowheads="1" noTextEdit="1"/>
          </p:cNvSpPr>
          <p:nvPr>
            <p:ph type="sldImg"/>
          </p:nvPr>
        </p:nvSpPr>
        <p:spPr>
          <a:xfrm>
            <a:off x="1179513" y="692150"/>
            <a:ext cx="4643437" cy="3482975"/>
          </a:xfrm>
          <a:ln/>
        </p:spPr>
      </p:sp>
      <p:sp>
        <p:nvSpPr>
          <p:cNvPr id="79876" name="Rectangle 3"/>
          <p:cNvSpPr>
            <a:spLocks noGrp="1" noChangeArrowheads="1"/>
          </p:cNvSpPr>
          <p:nvPr>
            <p:ph type="body" idx="1"/>
          </p:nvPr>
        </p:nvSpPr>
        <p:spPr>
          <a:xfrm>
            <a:off x="915093" y="4421611"/>
            <a:ext cx="5180966" cy="4176136"/>
          </a:xfrm>
          <a:noFill/>
          <a:ln/>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xfrm>
            <a:off x="3961047" y="8813381"/>
            <a:ext cx="3030273" cy="463947"/>
          </a:xfrm>
          <a:prstGeom prst="rect">
            <a:avLst/>
          </a:prstGeom>
          <a:noFill/>
        </p:spPr>
        <p:txBody>
          <a:bodyPr lIns="92976" tIns="46488" rIns="92976" bIns="46488"/>
          <a:lstStyle/>
          <a:p>
            <a:fld id="{7F4A9D01-7DB9-4715-BFCC-E0F1AEB7EEF2}" type="slidenum">
              <a:rPr lang="ja-JP" altLang="en-US" smtClean="0"/>
              <a:pPr/>
              <a:t>7</a:t>
            </a:fld>
            <a:endParaRPr lang="en-US" altLang="ja-JP" smtClean="0"/>
          </a:p>
        </p:txBody>
      </p:sp>
      <p:sp>
        <p:nvSpPr>
          <p:cNvPr id="80899" name="Rectangle 2"/>
          <p:cNvSpPr>
            <a:spLocks noGrp="1" noRot="1" noChangeAspect="1" noChangeArrowheads="1" noTextEdit="1"/>
          </p:cNvSpPr>
          <p:nvPr>
            <p:ph type="sldImg"/>
          </p:nvPr>
        </p:nvSpPr>
        <p:spPr>
          <a:xfrm>
            <a:off x="1179513" y="692150"/>
            <a:ext cx="4643437" cy="3482975"/>
          </a:xfrm>
          <a:ln/>
        </p:spPr>
      </p:sp>
      <p:sp>
        <p:nvSpPr>
          <p:cNvPr id="80900" name="Rectangle 3"/>
          <p:cNvSpPr>
            <a:spLocks noGrp="1" noChangeArrowheads="1"/>
          </p:cNvSpPr>
          <p:nvPr>
            <p:ph type="body" idx="1"/>
          </p:nvPr>
        </p:nvSpPr>
        <p:spPr>
          <a:xfrm>
            <a:off x="915093" y="4421611"/>
            <a:ext cx="5180966" cy="4176136"/>
          </a:xfrm>
          <a:noFill/>
          <a:ln/>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xfrm>
            <a:off x="3961047" y="8813381"/>
            <a:ext cx="3030273" cy="463947"/>
          </a:xfrm>
          <a:prstGeom prst="rect">
            <a:avLst/>
          </a:prstGeom>
          <a:noFill/>
        </p:spPr>
        <p:txBody>
          <a:bodyPr lIns="92976" tIns="46488" rIns="92976" bIns="46488"/>
          <a:lstStyle/>
          <a:p>
            <a:fld id="{2A7C966B-3252-4BD2-83AA-B2A66BBD75AC}" type="slidenum">
              <a:rPr lang="ja-JP" altLang="en-US" smtClean="0"/>
              <a:pPr/>
              <a:t>8</a:t>
            </a:fld>
            <a:endParaRPr lang="en-US" altLang="ja-JP" smtClean="0"/>
          </a:p>
        </p:txBody>
      </p:sp>
      <p:sp>
        <p:nvSpPr>
          <p:cNvPr id="81923" name="Rectangle 2"/>
          <p:cNvSpPr>
            <a:spLocks noGrp="1" noRot="1" noChangeAspect="1" noChangeArrowheads="1" noTextEdit="1"/>
          </p:cNvSpPr>
          <p:nvPr>
            <p:ph type="sldImg"/>
          </p:nvPr>
        </p:nvSpPr>
        <p:spPr>
          <a:xfrm>
            <a:off x="1179513" y="692150"/>
            <a:ext cx="4643437" cy="3482975"/>
          </a:xfrm>
          <a:ln/>
        </p:spPr>
      </p:sp>
      <p:sp>
        <p:nvSpPr>
          <p:cNvPr id="81924" name="Rectangle 3"/>
          <p:cNvSpPr>
            <a:spLocks noGrp="1" noChangeArrowheads="1"/>
          </p:cNvSpPr>
          <p:nvPr>
            <p:ph type="body" idx="1"/>
          </p:nvPr>
        </p:nvSpPr>
        <p:spPr>
          <a:xfrm>
            <a:off x="915093" y="4421611"/>
            <a:ext cx="5180966" cy="4176136"/>
          </a:xfrm>
          <a:noFill/>
          <a:ln/>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961047" y="8813381"/>
            <a:ext cx="3030273" cy="463947"/>
          </a:xfrm>
          <a:prstGeom prst="rect">
            <a:avLst/>
          </a:prstGeom>
          <a:noFill/>
        </p:spPr>
        <p:txBody>
          <a:bodyPr lIns="92976" tIns="46488" rIns="92976" bIns="46488"/>
          <a:lstStyle/>
          <a:p>
            <a:fld id="{928E0F71-4ECA-4D98-9059-FE5456002733}" type="slidenum">
              <a:rPr lang="ja-JP" altLang="en-US" smtClean="0"/>
              <a:pPr/>
              <a:t>9</a:t>
            </a:fld>
            <a:endParaRPr lang="en-US" altLang="ja-JP" smtClean="0"/>
          </a:p>
        </p:txBody>
      </p:sp>
      <p:sp>
        <p:nvSpPr>
          <p:cNvPr id="77827" name="Rectangle 2"/>
          <p:cNvSpPr>
            <a:spLocks noGrp="1" noRot="1" noChangeAspect="1" noChangeArrowheads="1" noTextEdit="1"/>
          </p:cNvSpPr>
          <p:nvPr>
            <p:ph type="sldImg"/>
          </p:nvPr>
        </p:nvSpPr>
        <p:spPr>
          <a:xfrm>
            <a:off x="1179513" y="692150"/>
            <a:ext cx="4643437" cy="3482975"/>
          </a:xfrm>
          <a:ln/>
        </p:spPr>
      </p:sp>
      <p:sp>
        <p:nvSpPr>
          <p:cNvPr id="77828" name="Rectangle 3"/>
          <p:cNvSpPr>
            <a:spLocks noGrp="1" noChangeArrowheads="1"/>
          </p:cNvSpPr>
          <p:nvPr>
            <p:ph type="body" idx="1"/>
          </p:nvPr>
        </p:nvSpPr>
        <p:spPr>
          <a:xfrm>
            <a:off x="915093" y="4421611"/>
            <a:ext cx="5180966" cy="4176136"/>
          </a:xfrm>
          <a:noFill/>
          <a:ln/>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961047" y="8813381"/>
            <a:ext cx="3030273" cy="463947"/>
          </a:xfrm>
          <a:prstGeom prst="rect">
            <a:avLst/>
          </a:prstGeom>
          <a:noFill/>
        </p:spPr>
        <p:txBody>
          <a:bodyPr lIns="92976" tIns="46488" rIns="92976" bIns="46488"/>
          <a:lstStyle/>
          <a:p>
            <a:fld id="{C803DFA4-1CC0-4CDB-992A-3B96896BF8C9}" type="slidenum">
              <a:rPr lang="ja-JP" altLang="en-US" smtClean="0"/>
              <a:pPr/>
              <a:t>10</a:t>
            </a:fld>
            <a:endParaRPr lang="en-US" altLang="ja-JP" smtClean="0"/>
          </a:p>
        </p:txBody>
      </p:sp>
      <p:sp>
        <p:nvSpPr>
          <p:cNvPr id="78851" name="Rectangle 2"/>
          <p:cNvSpPr>
            <a:spLocks noGrp="1" noRot="1" noChangeAspect="1" noChangeArrowheads="1" noTextEdit="1"/>
          </p:cNvSpPr>
          <p:nvPr>
            <p:ph type="sldImg"/>
          </p:nvPr>
        </p:nvSpPr>
        <p:spPr>
          <a:xfrm>
            <a:off x="1179513" y="692150"/>
            <a:ext cx="4643437" cy="3482975"/>
          </a:xfrm>
          <a:ln/>
        </p:spPr>
      </p:sp>
      <p:sp>
        <p:nvSpPr>
          <p:cNvPr id="78852" name="Rectangle 3"/>
          <p:cNvSpPr>
            <a:spLocks noGrp="1" noChangeArrowheads="1"/>
          </p:cNvSpPr>
          <p:nvPr>
            <p:ph type="body" idx="1"/>
          </p:nvPr>
        </p:nvSpPr>
        <p:spPr>
          <a:xfrm>
            <a:off x="915093" y="4421611"/>
            <a:ext cx="5180966" cy="4176136"/>
          </a:xfrm>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_two-tone_revised_5-16_cir6"/>
          <p:cNvPicPr>
            <a:picLocks noChangeAspect="1" noChangeArrowheads="1"/>
          </p:cNvPicPr>
          <p:nvPr/>
        </p:nvPicPr>
        <p:blipFill>
          <a:blip r:embed="rId2" cstate="screen"/>
          <a:srcRect/>
          <a:stretch>
            <a:fillRect/>
          </a:stretch>
        </p:blipFill>
        <p:spPr bwMode="auto">
          <a:xfrm>
            <a:off x="0" y="6248400"/>
            <a:ext cx="9144000" cy="628650"/>
          </a:xfrm>
          <a:prstGeom prst="rect">
            <a:avLst/>
          </a:prstGeom>
          <a:noFill/>
          <a:ln w="9525">
            <a:noFill/>
            <a:miter lim="800000"/>
            <a:headEnd/>
            <a:tailEnd/>
          </a:ln>
        </p:spPr>
      </p:pic>
      <p:pic>
        <p:nvPicPr>
          <p:cNvPr id="5" name="Picture 8" descr="spark-385_150"/>
          <p:cNvPicPr>
            <a:picLocks noChangeAspect="1" noChangeArrowheads="1"/>
          </p:cNvPicPr>
          <p:nvPr/>
        </p:nvPicPr>
        <p:blipFill>
          <a:blip r:embed="rId3" cstate="screen"/>
          <a:srcRect/>
          <a:stretch>
            <a:fillRect/>
          </a:stretch>
        </p:blipFill>
        <p:spPr bwMode="auto">
          <a:xfrm>
            <a:off x="4371975" y="6376988"/>
            <a:ext cx="1865313" cy="414337"/>
          </a:xfrm>
          <a:prstGeom prst="rect">
            <a:avLst/>
          </a:prstGeom>
          <a:noFill/>
          <a:ln w="9525">
            <a:noFill/>
            <a:miter lim="800000"/>
            <a:headEnd/>
            <a:tailEnd/>
          </a:ln>
        </p:spPr>
      </p:pic>
      <p:sp>
        <p:nvSpPr>
          <p:cNvPr id="654338" name="Rectangle 2"/>
          <p:cNvSpPr>
            <a:spLocks noGrp="1" noChangeArrowheads="1"/>
          </p:cNvSpPr>
          <p:nvPr>
            <p:ph type="subTitle" sz="quarter" idx="1"/>
          </p:nvPr>
        </p:nvSpPr>
        <p:spPr bwMode="auto">
          <a:xfrm>
            <a:off x="4800600" y="1277938"/>
            <a:ext cx="4114800" cy="2151062"/>
          </a:xfrm>
        </p:spPr>
        <p:txBody>
          <a:bodyPr/>
          <a:lstStyle>
            <a:lvl1pPr>
              <a:lnSpc>
                <a:spcPct val="116000"/>
              </a:lnSpc>
              <a:spcAft>
                <a:spcPct val="0"/>
              </a:spcAft>
              <a:defRPr/>
            </a:lvl1pPr>
          </a:lstStyle>
          <a:p>
            <a:r>
              <a:rPr lang="en-US" altLang="en-US"/>
              <a:t>Click to edit Master subtitle style</a:t>
            </a:r>
          </a:p>
        </p:txBody>
      </p:sp>
      <p:sp>
        <p:nvSpPr>
          <p:cNvPr id="654339" name="Rectangle 3"/>
          <p:cNvSpPr>
            <a:spLocks noGrp="1" noChangeArrowheads="1"/>
          </p:cNvSpPr>
          <p:nvPr>
            <p:ph type="ctrTitle"/>
          </p:nvPr>
        </p:nvSpPr>
        <p:spPr>
          <a:xfrm>
            <a:off x="228600" y="1271588"/>
            <a:ext cx="4114800" cy="2157412"/>
          </a:xfrm>
        </p:spPr>
        <p:txBody>
          <a:bodyPr/>
          <a:lstStyle>
            <a:lvl1pPr algn="r">
              <a:defRPr/>
            </a:lvl1pPr>
          </a:lstStyle>
          <a:p>
            <a:r>
              <a:rPr lang="en-US" alt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7013"/>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227013"/>
            <a:ext cx="6367462"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7013"/>
            <a:ext cx="8691562" cy="992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7013" y="1266825"/>
            <a:ext cx="4267200"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71016"/>
            <a:ext cx="4114800" cy="2157984"/>
          </a:xfrm>
        </p:spPr>
        <p:txBody>
          <a:bodyPr lIns="0" tIns="0" rIns="0" bIns="0"/>
          <a:lstStyle>
            <a:lvl1pPr algn="r">
              <a:spcAft>
                <a:spcPts val="0"/>
              </a:spcAft>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BDC99CC-4BAB-453F-B1CD-A0400B6F0442}" type="datetime4">
              <a:rPr lang="en-US" smtClean="0"/>
              <a:pPr/>
              <a:t>July 5, 2011</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FFDAF8F8-F2E3-46FD-944E-AB678BF04241}" type="datetime4">
              <a:rPr lang="en-US" smtClean="0"/>
              <a:pPr/>
              <a:t>July 5, 2011</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30C08D9C-A076-4400-8D81-5FC38A60101C}" type="datetime4">
              <a:rPr lang="en-US" smtClean="0"/>
              <a:pPr/>
              <a:t>July 5, 2011</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B593C7E9-4318-409D-9BC4-FFA46E0BC9D9}" type="datetime4">
              <a:rPr lang="en-US" smtClean="0"/>
              <a:pPr/>
              <a:t>July 5, 2011</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E126A59-506D-4381-8A63-D44382EDA867}" type="datetime4">
              <a:rPr lang="en-US" smtClean="0"/>
              <a:pPr/>
              <a:t>July 5, 2011</a:t>
            </a:fld>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645A20E7-71B2-497F-BB9B-3D3257F2B8CC}" type="datetime4">
              <a:rPr lang="en-US" smtClean="0"/>
              <a:pPr/>
              <a:t>July 5, 2011</a:t>
            </a:fld>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2BD6F522-DE68-4DC2-BDC7-EF41CDC31A8C}" type="datetime4">
              <a:rPr lang="en-US" smtClean="0"/>
              <a:pPr/>
              <a:t>July 5, 2011</a:t>
            </a:fld>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040C0E5E-FFCA-497F-8D11-05053AFD0AF7}" type="datetime4">
              <a:rPr lang="en-US" smtClean="0"/>
              <a:pPr/>
              <a:t>July 5, 2011</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7E600AC5-1C8C-48FC-9267-2B5BDDA38B12}" type="datetime4">
              <a:rPr lang="en-US" smtClean="0"/>
              <a:pPr/>
              <a:t>July 5, 2011</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1F03740D-7C0D-4FC4-BFC7-D679CA6D11B2}" type="datetime4">
              <a:rPr lang="en-US" smtClean="0"/>
              <a:pPr/>
              <a:t>July 5, 2011</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F366A0B8-997C-4C68-8722-284671556A7B}" type="datetime4">
              <a:rPr lang="en-US" smtClean="0"/>
              <a:pPr/>
              <a:t>July 5, 2011</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footer_two-tone_revised_5-16_cir6"/>
          <p:cNvPicPr>
            <a:picLocks noChangeAspect="1" noChangeArrowheads="1"/>
          </p:cNvPicPr>
          <p:nvPr/>
        </p:nvPicPr>
        <p:blipFill>
          <a:blip r:embed="rId14" cstate="screen"/>
          <a:srcRect/>
          <a:stretch>
            <a:fillRect/>
          </a:stretch>
        </p:blipFill>
        <p:spPr bwMode="auto">
          <a:xfrm>
            <a:off x="0" y="6248400"/>
            <a:ext cx="9144000" cy="628650"/>
          </a:xfrm>
          <a:prstGeom prst="rect">
            <a:avLst/>
          </a:prstGeom>
          <a:noFill/>
          <a:ln w="9525">
            <a:noFill/>
            <a:miter lim="800000"/>
            <a:headEnd/>
            <a:tailEnd/>
          </a:ln>
        </p:spPr>
      </p:pic>
      <p:sp>
        <p:nvSpPr>
          <p:cNvPr id="9219" name="Rectangle 3"/>
          <p:cNvSpPr>
            <a:spLocks noGrp="1" noChangeArrowheads="1"/>
          </p:cNvSpPr>
          <p:nvPr>
            <p:ph type="body" idx="1"/>
          </p:nvPr>
        </p:nvSpPr>
        <p:spPr bwMode="black">
          <a:xfrm>
            <a:off x="227013" y="1266825"/>
            <a:ext cx="8688387" cy="4560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title"/>
          </p:nvPr>
        </p:nvSpPr>
        <p:spPr bwMode="auto">
          <a:xfrm>
            <a:off x="227013" y="227013"/>
            <a:ext cx="8691562" cy="992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Slide Headline</a:t>
            </a:r>
          </a:p>
        </p:txBody>
      </p:sp>
      <p:pic>
        <p:nvPicPr>
          <p:cNvPr id="9222" name="Picture 8" descr="spark-385_150"/>
          <p:cNvPicPr>
            <a:picLocks noChangeAspect="1" noChangeArrowheads="1"/>
          </p:cNvPicPr>
          <p:nvPr/>
        </p:nvPicPr>
        <p:blipFill>
          <a:blip r:embed="rId15" cstate="screen"/>
          <a:srcRect/>
          <a:stretch>
            <a:fillRect/>
          </a:stretch>
        </p:blipFill>
        <p:spPr bwMode="auto">
          <a:xfrm>
            <a:off x="4371975" y="6376988"/>
            <a:ext cx="1865313" cy="414337"/>
          </a:xfrm>
          <a:prstGeom prst="rect">
            <a:avLst/>
          </a:prstGeom>
          <a:noFill/>
          <a:ln w="9525">
            <a:noFill/>
            <a:miter lim="800000"/>
            <a:headEnd/>
            <a:tailEnd/>
          </a:ln>
        </p:spPr>
      </p:pic>
      <p:sp>
        <p:nvSpPr>
          <p:cNvPr id="8" name="TextBox 7"/>
          <p:cNvSpPr txBox="1"/>
          <p:nvPr userDrawn="1"/>
        </p:nvSpPr>
        <p:spPr>
          <a:xfrm>
            <a:off x="228600" y="6396335"/>
            <a:ext cx="676525" cy="246221"/>
          </a:xfrm>
          <a:prstGeom prst="rect">
            <a:avLst/>
          </a:prstGeom>
          <a:noFill/>
        </p:spPr>
        <p:txBody>
          <a:bodyPr wrap="none" rtlCol="0">
            <a:spAutoFit/>
          </a:bodyPr>
          <a:lstStyle/>
          <a:p>
            <a:r>
              <a:rPr lang="en-US" sz="1000" dirty="0" smtClean="0">
                <a:solidFill>
                  <a:srgbClr val="FFFFFF"/>
                </a:solidFill>
              </a:rPr>
              <a:t>Page </a:t>
            </a:r>
            <a:fld id="{90DD33AF-131F-E243-9B76-0C37AA190A77}" type="slidenum">
              <a:rPr lang="en-US" sz="1000" smtClean="0">
                <a:solidFill>
                  <a:srgbClr val="FFFFFF"/>
                </a:solidFill>
              </a:rPr>
              <a:pPr/>
              <a:t>‹#›</a:t>
            </a:fld>
            <a:endParaRPr lang="en-US" sz="1000" dirty="0">
              <a:solidFill>
                <a:srgbClr val="FFFFFF"/>
              </a:solidFill>
            </a:endParaRPr>
          </a:p>
        </p:txBody>
      </p:sp>
      <p:sp>
        <p:nvSpPr>
          <p:cNvPr id="9" name="TextBox 8"/>
          <p:cNvSpPr txBox="1"/>
          <p:nvPr userDrawn="1"/>
        </p:nvSpPr>
        <p:spPr>
          <a:xfrm>
            <a:off x="7927777" y="6324600"/>
            <a:ext cx="992579" cy="461665"/>
          </a:xfrm>
          <a:prstGeom prst="rect">
            <a:avLst/>
          </a:prstGeom>
          <a:noFill/>
        </p:spPr>
        <p:txBody>
          <a:bodyPr wrap="none" rtlCol="0">
            <a:spAutoFit/>
          </a:bodyPr>
          <a:lstStyle/>
          <a:p>
            <a:pPr algn="r"/>
            <a:r>
              <a:rPr lang="en-US" sz="800" dirty="0" smtClean="0">
                <a:solidFill>
                  <a:schemeClr val="bg1"/>
                </a:solidFill>
              </a:rPr>
              <a:t>HDMI_203</a:t>
            </a:r>
          </a:p>
          <a:p>
            <a:pPr algn="r"/>
            <a:r>
              <a:rPr lang="en-US" sz="800" dirty="0" smtClean="0">
                <a:solidFill>
                  <a:schemeClr val="bg1"/>
                </a:solidFill>
              </a:rPr>
              <a:t>Agilent</a:t>
            </a:r>
            <a:r>
              <a:rPr lang="en-US" sz="800" baseline="0" dirty="0" smtClean="0">
                <a:solidFill>
                  <a:schemeClr val="bg1"/>
                </a:solidFill>
              </a:rPr>
              <a:t> Restricted</a:t>
            </a:r>
          </a:p>
          <a:p>
            <a:pPr algn="r"/>
            <a:r>
              <a:rPr lang="en-US" sz="800" baseline="0" dirty="0" smtClean="0">
                <a:solidFill>
                  <a:schemeClr val="bg1"/>
                </a:solidFill>
              </a:rPr>
              <a:t>March 2011</a:t>
            </a:r>
            <a:endParaRPr lang="en-US"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marL="342900" indent="-342900" algn="l" rtl="0" eaLnBrk="0" fontAlgn="base" hangingPunct="0">
        <a:spcBef>
          <a:spcPct val="0"/>
        </a:spcBef>
        <a:spcAft>
          <a:spcPct val="50000"/>
        </a:spcAft>
        <a:buChar char="•"/>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sz="2000">
          <a:solidFill>
            <a:schemeClr val="tx1"/>
          </a:solidFill>
          <a:latin typeface="+mn-lt"/>
        </a:defRPr>
      </a:lvl4pPr>
      <a:lvl5pPr marL="911225" indent="-220663" algn="l" rtl="0" eaLnBrk="0" fontAlgn="base" hangingPunct="0">
        <a:spcBef>
          <a:spcPct val="0"/>
        </a:spcBef>
        <a:spcAft>
          <a:spcPct val="30000"/>
        </a:spcAft>
        <a:buChar char="–"/>
        <a:defRPr sz="2000">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6"/>
          <p:cNvGrpSpPr/>
          <p:nvPr/>
        </p:nvGrpSpPr>
        <p:grpSpPr>
          <a:xfrm>
            <a:off x="0" y="6229349"/>
            <a:ext cx="9144000" cy="628651"/>
            <a:chOff x="0" y="6229349"/>
            <a:chExt cx="9144000" cy="628651"/>
          </a:xfrm>
        </p:grpSpPr>
        <p:pic>
          <p:nvPicPr>
            <p:cNvPr id="8" name="Picture 22" descr="footer_two-tone_revised_5-16_cir6"/>
            <p:cNvPicPr>
              <a:picLocks noChangeAspect="1" noChangeArrowheads="1"/>
            </p:cNvPicPr>
            <p:nvPr/>
          </p:nvPicPr>
          <p:blipFill>
            <a:blip r:embed="rId13" cstate="print"/>
            <a:srcRect/>
            <a:stretch>
              <a:fillRect/>
            </a:stretch>
          </p:blipFill>
          <p:spPr bwMode="auto">
            <a:xfrm>
              <a:off x="0" y="6229349"/>
              <a:ext cx="9144000" cy="628651"/>
            </a:xfrm>
            <a:prstGeom prst="rect">
              <a:avLst/>
            </a:prstGeom>
            <a:noFill/>
            <a:ln w="9525">
              <a:noFill/>
              <a:miter lim="800000"/>
              <a:headEnd/>
              <a:tailEnd/>
            </a:ln>
          </p:spPr>
        </p:pic>
        <p:pic>
          <p:nvPicPr>
            <p:cNvPr id="9" name="Picture 26" descr="spark-385_150"/>
            <p:cNvPicPr>
              <a:picLocks noChangeAspect="1" noChangeArrowheads="1"/>
            </p:cNvPicPr>
            <p:nvPr/>
          </p:nvPicPr>
          <p:blipFill>
            <a:blip r:embed="rId14" cstate="print"/>
            <a:srcRect/>
            <a:stretch>
              <a:fillRect/>
            </a:stretch>
          </p:blipFill>
          <p:spPr bwMode="auto">
            <a:xfrm>
              <a:off x="4371977" y="6376989"/>
              <a:ext cx="1865313" cy="414337"/>
            </a:xfrm>
            <a:prstGeom prst="rect">
              <a:avLst/>
            </a:prstGeom>
            <a:noFill/>
            <a:ln w="9525">
              <a:noFill/>
              <a:miter lim="800000"/>
              <a:headEnd/>
              <a:tailEnd/>
            </a:ln>
          </p:spPr>
        </p:pic>
      </p:grpSp>
      <p:sp>
        <p:nvSpPr>
          <p:cNvPr id="21"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04ADF6FF-5175-4167-8A4C-0CFAA856E6E1}" type="datetime4">
              <a:rPr lang="en-US" smtClean="0"/>
              <a:pPr/>
              <a:t>July 5, 2011</a:t>
            </a:fld>
            <a:endParaRPr lang="en-US" dirty="0"/>
          </a:p>
        </p:txBody>
      </p:sp>
      <p:sp>
        <p:nvSpPr>
          <p:cNvPr id="22"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Agilent Confidential</a:t>
            </a:r>
            <a:endParaRPr lang="en-US" dirty="0"/>
          </a:p>
        </p:txBody>
      </p:sp>
      <p:sp>
        <p:nvSpPr>
          <p:cNvPr id="23"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emf"/><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hyperlink" Target="http://www.repair-pc.us/cable.jpg" TargetMode="External"/><Relationship Id="rId3" Type="http://schemas.openxmlformats.org/officeDocument/2006/relationships/image" Target="../media/image42.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images.asia.ru/img/alibaba/photo/51123179/Digital_Video_Camera_1_7__TFT_LCD.jpg"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hyperlink" Target="http://www.dailygalaxy.com/photos/uncategorized/2007/11/01/foldable_car.jpg" TargetMode="External"/><Relationship Id="rId4" Type="http://schemas.openxmlformats.org/officeDocument/2006/relationships/hyperlink" Target="http://www.rainbowsymphony.com/3dglasses%20(2).jpg" TargetMode="External"/><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5.xml"/><Relationship Id="rId7"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gif"/><Relationship Id="rId10" Type="http://schemas.openxmlformats.org/officeDocument/2006/relationships/image" Target="../media/image10.png"/><Relationship Id="rId4" Type="http://schemas.openxmlformats.org/officeDocument/2006/relationships/hyperlink" Target="http://hdmi.com/index.aspx" TargetMode="External"/><Relationship Id="rId9" Type="http://schemas.openxmlformats.org/officeDocument/2006/relationships/hyperlink" Target="http://upload.wikimedia.org/wikipedia/commons/b/b0/CIExy1931.p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rainbowsymphony.com/3dglasses%20(2).jpg" TargetMode="External"/><Relationship Id="rId7" Type="http://schemas.openxmlformats.org/officeDocument/2006/relationships/hyperlink" Target="http://www.repair-pc.us/cable.jpg"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hyperlink" Target="http://images.asia.ru/img/alibaba/photo/51123179/Digital_Video_Camera_1_7__TFT_LCD.jpg"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www.dailygalaxy.com/photos/uncategorized/2007/11/01/foldable_car.jp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gif"/><Relationship Id="rId10" Type="http://schemas.openxmlformats.org/officeDocument/2006/relationships/image" Target="../media/image10.png"/><Relationship Id="rId4" Type="http://schemas.openxmlformats.org/officeDocument/2006/relationships/hyperlink" Target="http://hdmi.com/index.aspx" TargetMode="External"/><Relationship Id="rId9" Type="http://schemas.openxmlformats.org/officeDocument/2006/relationships/hyperlink" Target="http://upload.wikimedia.org/wikipedia/commons/b/b0/CIExy1931.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3"/>
          <p:cNvSpPr txBox="1">
            <a:spLocks noChangeArrowheads="1"/>
          </p:cNvSpPr>
          <p:nvPr/>
        </p:nvSpPr>
        <p:spPr bwMode="auto">
          <a:xfrm>
            <a:off x="2514600" y="3641100"/>
            <a:ext cx="1600200" cy="1015663"/>
          </a:xfrm>
          <a:prstGeom prst="rect">
            <a:avLst/>
          </a:prstGeom>
          <a:noFill/>
          <a:ln w="9525">
            <a:noFill/>
            <a:miter lim="800000"/>
            <a:headEnd/>
            <a:tailEnd/>
          </a:ln>
        </p:spPr>
        <p:txBody>
          <a:bodyPr tIns="91440" bIns="91440" anchor="ctr" anchorCtr="1">
            <a:spAutoFit/>
          </a:bodyPr>
          <a:lstStyle/>
          <a:p>
            <a:pPr algn="ctr" eaLnBrk="0" hangingPunct="0">
              <a:spcBef>
                <a:spcPct val="50000"/>
              </a:spcBef>
            </a:pPr>
            <a:r>
              <a:rPr lang="en-US" sz="1800" b="1" dirty="0">
                <a:solidFill>
                  <a:schemeClr val="bg1"/>
                </a:solidFill>
              </a:rPr>
              <a:t>Insert Presenter Photo </a:t>
            </a:r>
            <a:r>
              <a:rPr lang="en-US" sz="1800" b="1" dirty="0" smtClean="0">
                <a:solidFill>
                  <a:schemeClr val="bg1"/>
                </a:solidFill>
              </a:rPr>
              <a:t>Here</a:t>
            </a:r>
            <a:endParaRPr lang="en-US" sz="1800" b="1" dirty="0">
              <a:solidFill>
                <a:schemeClr val="bg1"/>
              </a:solidFill>
            </a:endParaRPr>
          </a:p>
        </p:txBody>
      </p:sp>
      <p:sp>
        <p:nvSpPr>
          <p:cNvPr id="12294" name="Rectangle 4"/>
          <p:cNvSpPr>
            <a:spLocks noGrp="1" noChangeArrowheads="1"/>
          </p:cNvSpPr>
          <p:nvPr>
            <p:ph type="ctrTitle"/>
          </p:nvPr>
        </p:nvSpPr>
        <p:spPr/>
        <p:txBody>
          <a:bodyPr/>
          <a:lstStyle/>
          <a:p>
            <a:r>
              <a:rPr lang="en-US" dirty="0" smtClean="0"/>
              <a:t>March </a:t>
            </a:r>
            <a:r>
              <a:rPr lang="en-US" dirty="0" smtClean="0"/>
              <a:t>2011</a:t>
            </a:r>
          </a:p>
        </p:txBody>
      </p:sp>
      <p:sp>
        <p:nvSpPr>
          <p:cNvPr id="12295" name="Rectangle 5"/>
          <p:cNvSpPr>
            <a:spLocks noGrp="1" noChangeArrowheads="1"/>
          </p:cNvSpPr>
          <p:nvPr>
            <p:ph type="subTitle" idx="1"/>
          </p:nvPr>
        </p:nvSpPr>
        <p:spPr>
          <a:xfrm>
            <a:off x="4648200" y="1277938"/>
            <a:ext cx="4267200" cy="2151062"/>
          </a:xfrm>
        </p:spPr>
        <p:txBody>
          <a:bodyPr/>
          <a:lstStyle/>
          <a:p>
            <a:pPr marL="0" indent="0">
              <a:buFontTx/>
              <a:buNone/>
            </a:pPr>
            <a:r>
              <a:rPr lang="en-US" sz="2800" dirty="0" smtClean="0"/>
              <a:t>Introducing the U4998A HDMI Protocol Audio/Video Analyzer and Generator!</a:t>
            </a:r>
          </a:p>
        </p:txBody>
      </p:sp>
      <p:pic>
        <p:nvPicPr>
          <p:cNvPr id="7" name="Picture 6" descr="U4998A HDMI 1.4.jpg"/>
          <p:cNvPicPr>
            <a:picLocks noChangeAspect="1"/>
          </p:cNvPicPr>
          <p:nvPr/>
        </p:nvPicPr>
        <p:blipFill>
          <a:blip r:embed="rId3" cstate="print"/>
          <a:stretch>
            <a:fillRect/>
          </a:stretch>
        </p:blipFill>
        <p:spPr>
          <a:xfrm>
            <a:off x="4800600" y="3276600"/>
            <a:ext cx="3968403" cy="21781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227013" y="215900"/>
            <a:ext cx="8691562" cy="889000"/>
          </a:xfrm>
        </p:spPr>
        <p:txBody>
          <a:bodyPr/>
          <a:lstStyle/>
          <a:p>
            <a:r>
              <a:rPr lang="en-US" smtClean="0"/>
              <a:t>HDMI 1.4 Requirements</a:t>
            </a:r>
            <a:br>
              <a:rPr lang="en-US" smtClean="0"/>
            </a:br>
            <a:r>
              <a:rPr lang="en-US" sz="2400" b="0" smtClean="0"/>
              <a:t>Audio Return Channel</a:t>
            </a:r>
            <a:endParaRPr lang="en-US" b="0" smtClean="0"/>
          </a:p>
        </p:txBody>
      </p:sp>
      <p:pic>
        <p:nvPicPr>
          <p:cNvPr id="9222" name="Picture 2"/>
          <p:cNvPicPr>
            <a:picLocks noChangeAspect="1" noChangeArrowheads="1"/>
          </p:cNvPicPr>
          <p:nvPr/>
        </p:nvPicPr>
        <p:blipFill>
          <a:blip r:embed="rId3" cstate="print"/>
          <a:srcRect/>
          <a:stretch>
            <a:fillRect/>
          </a:stretch>
        </p:blipFill>
        <p:spPr bwMode="auto">
          <a:xfrm>
            <a:off x="190500" y="1274763"/>
            <a:ext cx="4686300" cy="3149600"/>
          </a:xfrm>
          <a:prstGeom prst="rect">
            <a:avLst/>
          </a:prstGeom>
          <a:noFill/>
          <a:ln w="12700">
            <a:noFill/>
            <a:miter lim="800000"/>
            <a:headEnd/>
            <a:tailEnd/>
          </a:ln>
        </p:spPr>
      </p:pic>
      <p:pic>
        <p:nvPicPr>
          <p:cNvPr id="9223" name="Picture 3"/>
          <p:cNvPicPr>
            <a:picLocks noChangeAspect="1" noChangeArrowheads="1"/>
          </p:cNvPicPr>
          <p:nvPr/>
        </p:nvPicPr>
        <p:blipFill>
          <a:blip r:embed="rId4" cstate="print"/>
          <a:srcRect/>
          <a:stretch>
            <a:fillRect/>
          </a:stretch>
        </p:blipFill>
        <p:spPr bwMode="auto">
          <a:xfrm>
            <a:off x="4243388" y="2808288"/>
            <a:ext cx="4718050" cy="3252787"/>
          </a:xfrm>
          <a:prstGeom prst="rect">
            <a:avLst/>
          </a:prstGeom>
          <a:noFill/>
          <a:ln w="12700">
            <a:noFill/>
            <a:miter lim="800000"/>
            <a:headEnd/>
            <a:tailEnd/>
          </a:ln>
        </p:spPr>
      </p:pic>
      <p:sp>
        <p:nvSpPr>
          <p:cNvPr id="5" name="Date Placeholder 4"/>
          <p:cNvSpPr>
            <a:spLocks noGrp="1"/>
          </p:cNvSpPr>
          <p:nvPr>
            <p:ph type="dt" sz="half" idx="2"/>
          </p:nvPr>
        </p:nvSpPr>
        <p:spPr/>
        <p:txBody>
          <a:bodyPr/>
          <a:lstStyle/>
          <a:p>
            <a:fld id="{F5EA9966-1B1F-4BF6-94FA-A70A64FA8B45}" type="datetime4">
              <a:rPr lang="en-US" smtClean="0"/>
              <a:pPr/>
              <a:t>July 5, 2011</a:t>
            </a:fld>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10</a:t>
            </a:fld>
            <a:endParaRPr lang="en-US" dirty="0"/>
          </a:p>
        </p:txBody>
      </p:sp>
      <p:sp>
        <p:nvSpPr>
          <p:cNvPr id="7" name="Footer Placeholder 6"/>
          <p:cNvSpPr>
            <a:spLocks noGrp="1"/>
          </p:cNvSpPr>
          <p:nvPr>
            <p:ph type="ftr" sz="quarter" idx="3"/>
          </p:nvPr>
        </p:nvSpPr>
        <p:spPr/>
        <p:txBody>
          <a:bodyPr/>
          <a:lstStyle/>
          <a:p>
            <a:r>
              <a:rPr lang="en-US" smtClean="0"/>
              <a:t>Agilent Confidential</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227013" y="215900"/>
            <a:ext cx="8691562" cy="889000"/>
          </a:xfrm>
        </p:spPr>
        <p:txBody>
          <a:bodyPr/>
          <a:lstStyle/>
          <a:p>
            <a:r>
              <a:rPr lang="en-US" smtClean="0"/>
              <a:t>HDMI 1.4 Requirements</a:t>
            </a:r>
            <a:br>
              <a:rPr lang="en-US" smtClean="0"/>
            </a:br>
            <a:r>
              <a:rPr lang="en-US" sz="2400" b="0" smtClean="0"/>
              <a:t>New Connectors</a:t>
            </a:r>
            <a:endParaRPr lang="en-US" b="0" smtClean="0"/>
          </a:p>
        </p:txBody>
      </p:sp>
      <p:pic>
        <p:nvPicPr>
          <p:cNvPr id="13318" name="Picture 2"/>
          <p:cNvPicPr>
            <a:picLocks noChangeAspect="1" noChangeArrowheads="1"/>
          </p:cNvPicPr>
          <p:nvPr/>
        </p:nvPicPr>
        <p:blipFill>
          <a:blip r:embed="rId3" cstate="print"/>
          <a:srcRect/>
          <a:stretch>
            <a:fillRect/>
          </a:stretch>
        </p:blipFill>
        <p:spPr bwMode="auto">
          <a:xfrm>
            <a:off x="263525" y="1347788"/>
            <a:ext cx="4454525" cy="2325687"/>
          </a:xfrm>
          <a:prstGeom prst="rect">
            <a:avLst/>
          </a:prstGeom>
          <a:noFill/>
          <a:ln w="12700">
            <a:noFill/>
            <a:miter lim="800000"/>
            <a:headEnd/>
            <a:tailEnd/>
          </a:ln>
        </p:spPr>
      </p:pic>
      <p:pic>
        <p:nvPicPr>
          <p:cNvPr id="13319" name="Picture 3"/>
          <p:cNvPicPr>
            <a:picLocks noChangeAspect="1" noChangeArrowheads="1"/>
          </p:cNvPicPr>
          <p:nvPr/>
        </p:nvPicPr>
        <p:blipFill>
          <a:blip r:embed="rId4" cstate="print"/>
          <a:srcRect/>
          <a:stretch>
            <a:fillRect/>
          </a:stretch>
        </p:blipFill>
        <p:spPr bwMode="auto">
          <a:xfrm>
            <a:off x="4425950" y="2808288"/>
            <a:ext cx="4365625" cy="3132137"/>
          </a:xfrm>
          <a:prstGeom prst="rect">
            <a:avLst/>
          </a:prstGeom>
          <a:noFill/>
          <a:ln w="12700">
            <a:noFill/>
            <a:miter lim="800000"/>
            <a:headEnd/>
            <a:tailEnd/>
          </a:ln>
        </p:spPr>
      </p:pic>
      <p:sp>
        <p:nvSpPr>
          <p:cNvPr id="5" name="Date Placeholder 4"/>
          <p:cNvSpPr>
            <a:spLocks noGrp="1"/>
          </p:cNvSpPr>
          <p:nvPr>
            <p:ph type="dt" sz="half" idx="2"/>
          </p:nvPr>
        </p:nvSpPr>
        <p:spPr/>
        <p:txBody>
          <a:bodyPr/>
          <a:lstStyle/>
          <a:p>
            <a:fld id="{1BAAA39E-6AED-462E-8047-1E478DD3598C}" type="datetime4">
              <a:rPr lang="en-US" smtClean="0"/>
              <a:pPr/>
              <a:t>July 5, 2011</a:t>
            </a:fld>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11</a:t>
            </a:fld>
            <a:endParaRPr lang="en-US" dirty="0"/>
          </a:p>
        </p:txBody>
      </p:sp>
      <p:sp>
        <p:nvSpPr>
          <p:cNvPr id="7" name="Footer Placeholder 6"/>
          <p:cNvSpPr>
            <a:spLocks noGrp="1"/>
          </p:cNvSpPr>
          <p:nvPr>
            <p:ph type="ftr" sz="quarter" idx="3"/>
          </p:nvPr>
        </p:nvSpPr>
        <p:spPr/>
        <p:txBody>
          <a:bodyPr/>
          <a:lstStyle/>
          <a:p>
            <a:r>
              <a:rPr lang="en-US" smtClean="0"/>
              <a:t>Agilent Confidential</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lgn="ctr"/>
            <a:r>
              <a:rPr lang="en-US" altLang="ja-JP" dirty="0" smtClean="0">
                <a:ea typeface="ＭＳ Ｐゴシック" pitchFamily="50" charset="-128"/>
              </a:rPr>
              <a:t>Agilent HDMI Total Solution Portfolio</a:t>
            </a:r>
            <a:br>
              <a:rPr lang="en-US" altLang="ja-JP" dirty="0" smtClean="0">
                <a:ea typeface="ＭＳ Ｐゴシック" pitchFamily="50" charset="-128"/>
              </a:rPr>
            </a:br>
            <a:r>
              <a:rPr lang="en-US" altLang="ja-JP" dirty="0" smtClean="0">
                <a:ea typeface="ＭＳ Ｐゴシック" pitchFamily="50" charset="-128"/>
              </a:rPr>
              <a:t>~ From the Physical to the Protocol Layer ~</a:t>
            </a:r>
            <a:endParaRPr lang="ja-JP" altLang="en-US">
              <a:ea typeface="ＭＳ Ｐゴシック" pitchFamily="50" charset="-128"/>
            </a:endParaRPr>
          </a:p>
        </p:txBody>
      </p:sp>
      <p:sp>
        <p:nvSpPr>
          <p:cNvPr id="293891" name="Rectangle 3"/>
          <p:cNvSpPr>
            <a:spLocks noChangeArrowheads="1"/>
          </p:cNvSpPr>
          <p:nvPr/>
        </p:nvSpPr>
        <p:spPr bwMode="auto">
          <a:xfrm>
            <a:off x="363014" y="1347035"/>
            <a:ext cx="8375650" cy="4695825"/>
          </a:xfrm>
          <a:prstGeom prst="rect">
            <a:avLst/>
          </a:prstGeom>
          <a:solidFill>
            <a:srgbClr val="99CCFF"/>
          </a:solidFill>
          <a:ln w="12700">
            <a:solidFill>
              <a:schemeClr val="tx1"/>
            </a:solidFill>
            <a:miter lim="800000"/>
            <a:headEnd/>
            <a:tailEnd/>
          </a:ln>
          <a:effectLst/>
        </p:spPr>
        <p:txBody>
          <a:bodyPr wrap="none" anchor="ctr"/>
          <a:lstStyle/>
          <a:p>
            <a:pPr algn="ctr"/>
            <a:endParaRPr lang="de-DE" sz="2400" b="1"/>
          </a:p>
        </p:txBody>
      </p:sp>
      <p:sp>
        <p:nvSpPr>
          <p:cNvPr id="293892" name="Rectangle 4"/>
          <p:cNvSpPr>
            <a:spLocks noChangeArrowheads="1"/>
          </p:cNvSpPr>
          <p:nvPr/>
        </p:nvSpPr>
        <p:spPr bwMode="auto">
          <a:xfrm>
            <a:off x="496364" y="1410535"/>
            <a:ext cx="2625725" cy="4560888"/>
          </a:xfrm>
          <a:prstGeom prst="rect">
            <a:avLst/>
          </a:prstGeom>
          <a:gradFill rotWithShape="1">
            <a:gsLst>
              <a:gs pos="0">
                <a:srgbClr val="F8B8A6"/>
              </a:gs>
              <a:gs pos="100000">
                <a:srgbClr val="F9FBB3"/>
              </a:gs>
            </a:gsLst>
            <a:lin ang="0" scaled="1"/>
          </a:gradFill>
          <a:ln w="9525">
            <a:solidFill>
              <a:schemeClr val="tx1"/>
            </a:solidFill>
            <a:miter lim="800000"/>
            <a:headEnd/>
            <a:tailEnd/>
          </a:ln>
          <a:effectLst/>
        </p:spPr>
        <p:txBody>
          <a:bodyPr wrap="none"/>
          <a:lstStyle/>
          <a:p>
            <a:pPr algn="ctr"/>
            <a:r>
              <a:rPr lang="en-US" altLang="ja-JP" sz="1800" b="1" u="sng" dirty="0">
                <a:ln>
                  <a:solidFill>
                    <a:schemeClr val="accent4"/>
                  </a:solidFill>
                </a:ln>
                <a:solidFill>
                  <a:srgbClr val="FFFF00"/>
                </a:solidFill>
                <a:effectLst>
                  <a:outerShdw blurRad="38100" dist="38100" dir="2700000" algn="tl">
                    <a:srgbClr val="000000">
                      <a:alpha val="43137"/>
                    </a:srgbClr>
                  </a:outerShdw>
                </a:effectLst>
              </a:rPr>
              <a:t>Source Test Solution</a:t>
            </a:r>
            <a:endParaRPr lang="en-US" altLang="ja-JP" sz="1600" b="1" u="sng" dirty="0">
              <a:ln>
                <a:solidFill>
                  <a:schemeClr val="accent4"/>
                </a:solidFill>
              </a:ln>
              <a:solidFill>
                <a:srgbClr val="FFFF00"/>
              </a:solidFill>
              <a:effectLst>
                <a:outerShdw blurRad="38100" dist="38100" dir="2700000" algn="tl">
                  <a:srgbClr val="000000">
                    <a:alpha val="43137"/>
                  </a:srgbClr>
                </a:outerShdw>
              </a:effectLst>
            </a:endParaRPr>
          </a:p>
        </p:txBody>
      </p:sp>
      <p:sp>
        <p:nvSpPr>
          <p:cNvPr id="293893" name="Rectangle 5"/>
          <p:cNvSpPr>
            <a:spLocks noChangeArrowheads="1"/>
          </p:cNvSpPr>
          <p:nvPr/>
        </p:nvSpPr>
        <p:spPr bwMode="auto">
          <a:xfrm>
            <a:off x="3193526" y="1410535"/>
            <a:ext cx="2736850" cy="4560888"/>
          </a:xfrm>
          <a:prstGeom prst="rect">
            <a:avLst/>
          </a:prstGeom>
          <a:gradFill rotWithShape="1">
            <a:gsLst>
              <a:gs pos="0">
                <a:srgbClr val="F9FBB3"/>
              </a:gs>
              <a:gs pos="100000">
                <a:srgbClr val="9CF6B4"/>
              </a:gs>
            </a:gsLst>
            <a:lin ang="0" scaled="1"/>
          </a:gradFill>
          <a:ln w="9525">
            <a:solidFill>
              <a:schemeClr val="tx1"/>
            </a:solidFill>
            <a:miter lim="800000"/>
            <a:headEnd/>
            <a:tailEnd/>
          </a:ln>
          <a:effectLst/>
        </p:spPr>
        <p:txBody>
          <a:bodyPr wrap="none"/>
          <a:lstStyle/>
          <a:p>
            <a:pPr algn="ctr"/>
            <a:r>
              <a:rPr lang="en-US" altLang="ja-JP" sz="1800" b="1" u="sng" dirty="0" smtClean="0">
                <a:ln>
                  <a:solidFill>
                    <a:schemeClr val="accent3"/>
                  </a:solidFill>
                </a:ln>
                <a:solidFill>
                  <a:srgbClr val="FF0000"/>
                </a:solidFill>
                <a:effectLst>
                  <a:outerShdw blurRad="38100" dist="38100" dir="2700000" algn="tl">
                    <a:srgbClr val="000000">
                      <a:alpha val="43137"/>
                    </a:srgbClr>
                  </a:outerShdw>
                </a:effectLst>
              </a:rPr>
              <a:t>Media Test Solution</a:t>
            </a:r>
            <a:endParaRPr lang="en-US" altLang="ja-JP" sz="1600" b="1" u="sng" dirty="0">
              <a:ln>
                <a:solidFill>
                  <a:schemeClr val="accent3"/>
                </a:solidFill>
              </a:ln>
              <a:solidFill>
                <a:srgbClr val="FF0000"/>
              </a:solidFill>
              <a:effectLst>
                <a:outerShdw blurRad="38100" dist="38100" dir="2700000" algn="tl">
                  <a:srgbClr val="000000">
                    <a:alpha val="43137"/>
                  </a:srgbClr>
                </a:outerShdw>
              </a:effectLst>
            </a:endParaRPr>
          </a:p>
        </p:txBody>
      </p:sp>
      <p:sp>
        <p:nvSpPr>
          <p:cNvPr id="293894" name="Rectangle 6"/>
          <p:cNvSpPr>
            <a:spLocks noChangeArrowheads="1"/>
          </p:cNvSpPr>
          <p:nvPr/>
        </p:nvSpPr>
        <p:spPr bwMode="auto">
          <a:xfrm>
            <a:off x="6001814" y="1411488"/>
            <a:ext cx="2590800" cy="4560887"/>
          </a:xfrm>
          <a:prstGeom prst="rect">
            <a:avLst/>
          </a:prstGeom>
          <a:gradFill rotWithShape="1">
            <a:gsLst>
              <a:gs pos="0">
                <a:srgbClr val="9CF6B4"/>
              </a:gs>
              <a:gs pos="100000">
                <a:srgbClr val="AAA6F4"/>
              </a:gs>
            </a:gsLst>
            <a:lin ang="0" scaled="1"/>
          </a:gradFill>
          <a:ln w="9525">
            <a:solidFill>
              <a:schemeClr val="tx1"/>
            </a:solidFill>
            <a:miter lim="800000"/>
            <a:headEnd/>
            <a:tailEnd/>
          </a:ln>
          <a:effectLst/>
        </p:spPr>
        <p:txBody>
          <a:bodyPr wrap="none"/>
          <a:lstStyle/>
          <a:p>
            <a:pPr algn="ctr"/>
            <a:r>
              <a:rPr lang="en-US" altLang="ja-JP" sz="1800" b="1" u="sng" dirty="0" smtClean="0">
                <a:ln>
                  <a:solidFill>
                    <a:schemeClr val="accent1">
                      <a:lumMod val="60000"/>
                      <a:lumOff val="40000"/>
                    </a:schemeClr>
                  </a:solidFill>
                </a:ln>
                <a:solidFill>
                  <a:srgbClr val="0033CC"/>
                </a:solidFill>
                <a:effectLst>
                  <a:outerShdw blurRad="38100" dist="38100" dir="2700000" algn="tl">
                    <a:srgbClr val="000000">
                      <a:alpha val="43137"/>
                    </a:srgbClr>
                  </a:outerShdw>
                </a:effectLst>
              </a:rPr>
              <a:t>Sink Test Solution</a:t>
            </a:r>
            <a:endParaRPr lang="en-US" altLang="ja-JP" sz="1600" b="1" u="sng" dirty="0">
              <a:ln>
                <a:solidFill>
                  <a:schemeClr val="accent1">
                    <a:lumMod val="60000"/>
                    <a:lumOff val="40000"/>
                  </a:schemeClr>
                </a:solidFill>
              </a:ln>
              <a:solidFill>
                <a:srgbClr val="0033CC"/>
              </a:solidFill>
              <a:effectLst>
                <a:outerShdw blurRad="38100" dist="38100" dir="2700000" algn="tl">
                  <a:srgbClr val="000000">
                    <a:alpha val="43137"/>
                  </a:srgbClr>
                </a:outerShdw>
              </a:effectLst>
            </a:endParaRPr>
          </a:p>
        </p:txBody>
      </p:sp>
      <p:pic>
        <p:nvPicPr>
          <p:cNvPr id="293895" name="Picture 7" descr="testselect"/>
          <p:cNvPicPr preferRelativeResize="0">
            <a:picLocks noChangeAspect="1" noChangeArrowheads="1"/>
          </p:cNvPicPr>
          <p:nvPr/>
        </p:nvPicPr>
        <p:blipFill>
          <a:blip r:embed="rId2" cstate="print"/>
          <a:srcRect/>
          <a:stretch>
            <a:fillRect/>
          </a:stretch>
        </p:blipFill>
        <p:spPr bwMode="auto">
          <a:xfrm>
            <a:off x="602726" y="3985460"/>
            <a:ext cx="862013" cy="684213"/>
          </a:xfrm>
          <a:prstGeom prst="rect">
            <a:avLst/>
          </a:prstGeom>
          <a:noFill/>
          <a:ln w="9525">
            <a:noFill/>
            <a:miter lim="800000"/>
            <a:headEnd/>
            <a:tailEnd/>
          </a:ln>
        </p:spPr>
      </p:pic>
      <p:sp>
        <p:nvSpPr>
          <p:cNvPr id="293896" name="Text Box 8"/>
          <p:cNvSpPr txBox="1">
            <a:spLocks noChangeArrowheads="1"/>
          </p:cNvSpPr>
          <p:nvPr/>
        </p:nvSpPr>
        <p:spPr bwMode="auto">
          <a:xfrm>
            <a:off x="2066401" y="2947235"/>
            <a:ext cx="1127125" cy="458788"/>
          </a:xfrm>
          <a:prstGeom prst="rect">
            <a:avLst/>
          </a:prstGeom>
          <a:solidFill>
            <a:schemeClr val="bg1">
              <a:alpha val="50000"/>
            </a:schemeClr>
          </a:solidFill>
          <a:ln w="9525">
            <a:noFill/>
            <a:miter lim="800000"/>
            <a:headEnd/>
            <a:tailEnd/>
          </a:ln>
          <a:effectLst/>
        </p:spPr>
        <p:txBody>
          <a:bodyPr>
            <a:spAutoFit/>
          </a:bodyPr>
          <a:lstStyle/>
          <a:p>
            <a:pPr>
              <a:buFontTx/>
              <a:buChar char="•"/>
            </a:pPr>
            <a:r>
              <a:rPr lang="en-US" altLang="ja-JP" sz="800" b="1"/>
              <a:t>DSO90000/80000 Infiniium Real Time Oscilloscopes</a:t>
            </a:r>
          </a:p>
        </p:txBody>
      </p:sp>
      <p:pic>
        <p:nvPicPr>
          <p:cNvPr id="293897" name="Picture 9"/>
          <p:cNvPicPr preferRelativeResize="0">
            <a:picLocks noChangeAspect="1" noChangeArrowheads="1"/>
          </p:cNvPicPr>
          <p:nvPr/>
        </p:nvPicPr>
        <p:blipFill>
          <a:blip r:embed="rId3" cstate="print"/>
          <a:srcRect/>
          <a:stretch>
            <a:fillRect/>
          </a:stretch>
        </p:blipFill>
        <p:spPr bwMode="auto">
          <a:xfrm>
            <a:off x="2949051" y="4957010"/>
            <a:ext cx="1027113" cy="628650"/>
          </a:xfrm>
          <a:prstGeom prst="rect">
            <a:avLst/>
          </a:prstGeom>
          <a:noFill/>
          <a:ln w="9525">
            <a:noFill/>
            <a:miter lim="800000"/>
            <a:headEnd/>
            <a:tailEnd/>
          </a:ln>
        </p:spPr>
      </p:pic>
      <p:pic>
        <p:nvPicPr>
          <p:cNvPr id="293898" name="Picture 10" descr="86100C-202_S-Parameter"/>
          <p:cNvPicPr preferRelativeResize="0">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3980926" y="3523498"/>
            <a:ext cx="974725" cy="601662"/>
          </a:xfrm>
          <a:prstGeom prst="rect">
            <a:avLst/>
          </a:prstGeom>
          <a:noFill/>
          <a:ln w="9525">
            <a:noFill/>
            <a:miter lim="800000"/>
            <a:headEnd/>
            <a:tailEnd/>
          </a:ln>
        </p:spPr>
      </p:pic>
      <p:pic>
        <p:nvPicPr>
          <p:cNvPr id="293899" name="Picture 11"/>
          <p:cNvPicPr preferRelativeResize="0">
            <a:picLocks noChangeAspect="1" noChangeArrowheads="1"/>
          </p:cNvPicPr>
          <p:nvPr/>
        </p:nvPicPr>
        <p:blipFill>
          <a:blip r:embed="rId5" cstate="print"/>
          <a:srcRect/>
          <a:stretch>
            <a:fillRect/>
          </a:stretch>
        </p:blipFill>
        <p:spPr bwMode="auto">
          <a:xfrm>
            <a:off x="5589064" y="2658310"/>
            <a:ext cx="1030287" cy="776288"/>
          </a:xfrm>
          <a:prstGeom prst="rect">
            <a:avLst/>
          </a:prstGeom>
          <a:noFill/>
        </p:spPr>
      </p:pic>
      <p:pic>
        <p:nvPicPr>
          <p:cNvPr id="293900" name="Picture 12" descr="E5071B"/>
          <p:cNvPicPr preferRelativeResize="0">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4019026" y="2431298"/>
            <a:ext cx="869950" cy="731837"/>
          </a:xfrm>
          <a:prstGeom prst="rect">
            <a:avLst/>
          </a:prstGeom>
          <a:noFill/>
        </p:spPr>
      </p:pic>
      <p:sp>
        <p:nvSpPr>
          <p:cNvPr id="293901" name="Text Box 13"/>
          <p:cNvSpPr txBox="1">
            <a:spLocks noChangeArrowheads="1"/>
          </p:cNvSpPr>
          <p:nvPr/>
        </p:nvSpPr>
        <p:spPr bwMode="auto">
          <a:xfrm>
            <a:off x="3930126" y="3134560"/>
            <a:ext cx="1068388" cy="336550"/>
          </a:xfrm>
          <a:prstGeom prst="rect">
            <a:avLst/>
          </a:prstGeom>
          <a:solidFill>
            <a:schemeClr val="bg1">
              <a:alpha val="50000"/>
            </a:schemeClr>
          </a:solidFill>
          <a:ln w="9525">
            <a:noFill/>
            <a:miter lim="800000"/>
            <a:headEnd/>
            <a:tailEnd/>
          </a:ln>
          <a:effectLst/>
        </p:spPr>
        <p:txBody>
          <a:bodyPr wrap="none">
            <a:spAutoFit/>
          </a:bodyPr>
          <a:lstStyle/>
          <a:p>
            <a:pPr algn="ctr"/>
            <a:r>
              <a:rPr lang="en-US" altLang="ja-JP" sz="800" b="1"/>
              <a:t>E5071C Vector</a:t>
            </a:r>
            <a:br>
              <a:rPr lang="en-US" altLang="ja-JP" sz="800" b="1"/>
            </a:br>
            <a:r>
              <a:rPr lang="en-US" altLang="ja-JP" sz="800" b="1"/>
              <a:t> Network Analyzer</a:t>
            </a:r>
          </a:p>
        </p:txBody>
      </p:sp>
      <p:sp>
        <p:nvSpPr>
          <p:cNvPr id="293902" name="Text Box 14"/>
          <p:cNvSpPr txBox="1">
            <a:spLocks noChangeArrowheads="1"/>
          </p:cNvSpPr>
          <p:nvPr/>
        </p:nvSpPr>
        <p:spPr bwMode="auto">
          <a:xfrm>
            <a:off x="3841226" y="4139448"/>
            <a:ext cx="1308100" cy="336550"/>
          </a:xfrm>
          <a:prstGeom prst="rect">
            <a:avLst/>
          </a:prstGeom>
          <a:solidFill>
            <a:schemeClr val="bg1">
              <a:alpha val="50000"/>
            </a:schemeClr>
          </a:solidFill>
          <a:ln w="9525">
            <a:noFill/>
            <a:miter lim="800000"/>
            <a:headEnd/>
            <a:tailEnd/>
          </a:ln>
          <a:effectLst/>
        </p:spPr>
        <p:txBody>
          <a:bodyPr wrap="none">
            <a:spAutoFit/>
          </a:bodyPr>
          <a:lstStyle/>
          <a:p>
            <a:pPr algn="ctr"/>
            <a:r>
              <a:rPr lang="en-US" altLang="ja-JP" sz="800" b="1"/>
              <a:t>86100C DCA-J </a:t>
            </a:r>
            <a:br>
              <a:rPr lang="en-US" altLang="ja-JP" sz="800" b="1"/>
            </a:br>
            <a:r>
              <a:rPr lang="en-US" altLang="ja-JP" sz="800" b="1"/>
              <a:t>Sampling Oscilloscope</a:t>
            </a:r>
          </a:p>
        </p:txBody>
      </p:sp>
      <p:sp>
        <p:nvSpPr>
          <p:cNvPr id="293903" name="Text Box 15"/>
          <p:cNvSpPr txBox="1">
            <a:spLocks noChangeArrowheads="1"/>
          </p:cNvSpPr>
          <p:nvPr/>
        </p:nvSpPr>
        <p:spPr bwMode="auto">
          <a:xfrm>
            <a:off x="5604939" y="3464760"/>
            <a:ext cx="1117600" cy="336550"/>
          </a:xfrm>
          <a:prstGeom prst="rect">
            <a:avLst/>
          </a:prstGeom>
          <a:solidFill>
            <a:schemeClr val="bg1">
              <a:alpha val="50000"/>
            </a:schemeClr>
          </a:solidFill>
          <a:ln w="9525">
            <a:noFill/>
            <a:miter lim="800000"/>
            <a:headEnd/>
            <a:tailEnd/>
          </a:ln>
          <a:effectLst/>
        </p:spPr>
        <p:txBody>
          <a:bodyPr>
            <a:spAutoFit/>
          </a:bodyPr>
          <a:lstStyle/>
          <a:p>
            <a:r>
              <a:rPr lang="en-US" altLang="ja-JP" sz="800" b="1"/>
              <a:t>E4887A TMDS Signal Generator, </a:t>
            </a:r>
          </a:p>
        </p:txBody>
      </p:sp>
      <p:sp>
        <p:nvSpPr>
          <p:cNvPr id="293904" name="Text Box 16"/>
          <p:cNvSpPr txBox="1">
            <a:spLocks noChangeArrowheads="1"/>
          </p:cNvSpPr>
          <p:nvPr/>
        </p:nvSpPr>
        <p:spPr bwMode="auto">
          <a:xfrm>
            <a:off x="7370239" y="4612523"/>
            <a:ext cx="1017587" cy="214312"/>
          </a:xfrm>
          <a:prstGeom prst="rect">
            <a:avLst/>
          </a:prstGeom>
          <a:solidFill>
            <a:schemeClr val="bg1">
              <a:alpha val="50000"/>
            </a:schemeClr>
          </a:solidFill>
          <a:ln w="9525">
            <a:noFill/>
            <a:miter lim="800000"/>
            <a:headEnd/>
            <a:tailEnd/>
          </a:ln>
          <a:effectLst/>
        </p:spPr>
        <p:txBody>
          <a:bodyPr wrap="none">
            <a:spAutoFit/>
          </a:bodyPr>
          <a:lstStyle/>
          <a:p>
            <a:r>
              <a:rPr lang="en-US" altLang="ja-JP" sz="800" b="1"/>
              <a:t>N5990A Software</a:t>
            </a:r>
          </a:p>
        </p:txBody>
      </p:sp>
      <p:sp>
        <p:nvSpPr>
          <p:cNvPr id="293905" name="Text Box 17"/>
          <p:cNvSpPr txBox="1">
            <a:spLocks noChangeArrowheads="1"/>
          </p:cNvSpPr>
          <p:nvPr/>
        </p:nvSpPr>
        <p:spPr bwMode="auto">
          <a:xfrm>
            <a:off x="2772839" y="5612648"/>
            <a:ext cx="1187450" cy="214312"/>
          </a:xfrm>
          <a:prstGeom prst="rect">
            <a:avLst/>
          </a:prstGeom>
          <a:solidFill>
            <a:schemeClr val="bg1">
              <a:alpha val="50000"/>
            </a:schemeClr>
          </a:solidFill>
          <a:ln w="9525">
            <a:noFill/>
            <a:miter lim="800000"/>
            <a:headEnd/>
            <a:tailEnd/>
          </a:ln>
          <a:effectLst/>
        </p:spPr>
        <p:txBody>
          <a:bodyPr wrap="none">
            <a:spAutoFit/>
          </a:bodyPr>
          <a:lstStyle/>
          <a:p>
            <a:r>
              <a:rPr lang="en-US" altLang="ja-JP" sz="800" b="1"/>
              <a:t>N1080A TPA fixtures</a:t>
            </a:r>
          </a:p>
        </p:txBody>
      </p:sp>
      <p:sp>
        <p:nvSpPr>
          <p:cNvPr id="293906" name="Text Box 18"/>
          <p:cNvSpPr txBox="1">
            <a:spLocks noChangeArrowheads="1"/>
          </p:cNvSpPr>
          <p:nvPr/>
        </p:nvSpPr>
        <p:spPr bwMode="auto">
          <a:xfrm>
            <a:off x="420164" y="2632910"/>
            <a:ext cx="2073275" cy="457200"/>
          </a:xfrm>
          <a:prstGeom prst="rect">
            <a:avLst/>
          </a:prstGeom>
          <a:noFill/>
          <a:ln w="9525">
            <a:noFill/>
            <a:miter lim="800000"/>
            <a:headEnd/>
            <a:tailEnd/>
          </a:ln>
          <a:effectLst/>
        </p:spPr>
        <p:txBody>
          <a:bodyPr wrap="none">
            <a:spAutoFit/>
          </a:bodyPr>
          <a:lstStyle/>
          <a:p>
            <a:pPr algn="ctr"/>
            <a:r>
              <a:rPr lang="en-US" altLang="ja-JP" sz="1200" b="1">
                <a:solidFill>
                  <a:srgbClr val="9933FF"/>
                </a:solidFill>
              </a:rPr>
              <a:t>PC, DVD Players, Set Top </a:t>
            </a:r>
            <a:br>
              <a:rPr lang="en-US" altLang="ja-JP" sz="1200" b="1">
                <a:solidFill>
                  <a:srgbClr val="9933FF"/>
                </a:solidFill>
              </a:rPr>
            </a:br>
            <a:r>
              <a:rPr lang="en-US" altLang="ja-JP" sz="1200" b="1">
                <a:solidFill>
                  <a:srgbClr val="9933FF"/>
                </a:solidFill>
              </a:rPr>
              <a:t>Boxes, Chips</a:t>
            </a:r>
          </a:p>
        </p:txBody>
      </p:sp>
      <p:sp>
        <p:nvSpPr>
          <p:cNvPr id="293907" name="Text Box 19"/>
          <p:cNvSpPr txBox="1">
            <a:spLocks noChangeArrowheads="1"/>
          </p:cNvSpPr>
          <p:nvPr/>
        </p:nvSpPr>
        <p:spPr bwMode="auto">
          <a:xfrm>
            <a:off x="3650726" y="2037598"/>
            <a:ext cx="1631950" cy="457200"/>
          </a:xfrm>
          <a:prstGeom prst="rect">
            <a:avLst/>
          </a:prstGeom>
          <a:noFill/>
          <a:ln w="9525">
            <a:noFill/>
            <a:miter lim="800000"/>
            <a:headEnd/>
            <a:tailEnd/>
          </a:ln>
          <a:effectLst/>
        </p:spPr>
        <p:txBody>
          <a:bodyPr wrap="none">
            <a:spAutoFit/>
          </a:bodyPr>
          <a:lstStyle/>
          <a:p>
            <a:pPr algn="ctr"/>
            <a:r>
              <a:rPr lang="en-US" altLang="ja-JP" sz="1200" b="1">
                <a:solidFill>
                  <a:srgbClr val="9933FF"/>
                </a:solidFill>
              </a:rPr>
              <a:t>Cables, PC Boards, </a:t>
            </a:r>
            <a:br>
              <a:rPr lang="en-US" altLang="ja-JP" sz="1200" b="1">
                <a:solidFill>
                  <a:srgbClr val="9933FF"/>
                </a:solidFill>
              </a:rPr>
            </a:br>
            <a:r>
              <a:rPr lang="en-US" altLang="ja-JP" sz="1200" b="1">
                <a:solidFill>
                  <a:srgbClr val="9933FF"/>
                </a:solidFill>
              </a:rPr>
              <a:t>Connectors</a:t>
            </a:r>
          </a:p>
        </p:txBody>
      </p:sp>
      <p:sp>
        <p:nvSpPr>
          <p:cNvPr id="293908" name="Text Box 20"/>
          <p:cNvSpPr txBox="1">
            <a:spLocks noChangeArrowheads="1"/>
          </p:cNvSpPr>
          <p:nvPr/>
        </p:nvSpPr>
        <p:spPr bwMode="auto">
          <a:xfrm>
            <a:off x="6649514" y="2313823"/>
            <a:ext cx="1679575" cy="457200"/>
          </a:xfrm>
          <a:prstGeom prst="rect">
            <a:avLst/>
          </a:prstGeom>
          <a:noFill/>
          <a:ln w="9525">
            <a:noFill/>
            <a:miter lim="800000"/>
            <a:headEnd/>
            <a:tailEnd/>
          </a:ln>
          <a:effectLst/>
        </p:spPr>
        <p:txBody>
          <a:bodyPr>
            <a:spAutoFit/>
          </a:bodyPr>
          <a:lstStyle/>
          <a:p>
            <a:r>
              <a:rPr lang="en-US" altLang="ja-JP" sz="1200" b="1">
                <a:solidFill>
                  <a:srgbClr val="9933FF"/>
                </a:solidFill>
              </a:rPr>
              <a:t>PC Monitor, HDTV, Repeaters</a:t>
            </a:r>
          </a:p>
        </p:txBody>
      </p:sp>
      <p:sp>
        <p:nvSpPr>
          <p:cNvPr id="293909" name="Text Box 21"/>
          <p:cNvSpPr txBox="1">
            <a:spLocks noChangeArrowheads="1"/>
          </p:cNvSpPr>
          <p:nvPr/>
        </p:nvSpPr>
        <p:spPr bwMode="auto">
          <a:xfrm>
            <a:off x="1518767" y="5562600"/>
            <a:ext cx="1213794" cy="338554"/>
          </a:xfrm>
          <a:prstGeom prst="rect">
            <a:avLst/>
          </a:prstGeom>
          <a:solidFill>
            <a:schemeClr val="bg1">
              <a:alpha val="50000"/>
            </a:schemeClr>
          </a:solidFill>
          <a:ln w="9525">
            <a:noFill/>
            <a:miter lim="800000"/>
            <a:headEnd/>
            <a:tailEnd/>
          </a:ln>
          <a:effectLst/>
        </p:spPr>
        <p:txBody>
          <a:bodyPr wrap="none">
            <a:spAutoFit/>
          </a:bodyPr>
          <a:lstStyle/>
          <a:p>
            <a:pPr algn="ctr"/>
            <a:r>
              <a:rPr lang="en-US" altLang="ja-JP" sz="800" b="1" dirty="0" smtClean="0"/>
              <a:t>U4998A </a:t>
            </a:r>
            <a:r>
              <a:rPr lang="en-US" altLang="ja-JP" sz="800" b="1" dirty="0"/>
              <a:t>HDMI </a:t>
            </a:r>
            <a:br>
              <a:rPr lang="en-US" altLang="ja-JP" sz="800" b="1" dirty="0"/>
            </a:br>
            <a:r>
              <a:rPr lang="en-US" altLang="ja-JP" sz="800" b="1" dirty="0"/>
              <a:t>Protocol </a:t>
            </a:r>
            <a:r>
              <a:rPr lang="en-US" altLang="ja-JP" sz="800" b="1" dirty="0" smtClean="0"/>
              <a:t>Compliance</a:t>
            </a:r>
            <a:endParaRPr lang="en-US" altLang="ja-JP" sz="800" b="1" dirty="0"/>
          </a:p>
        </p:txBody>
      </p:sp>
      <p:pic>
        <p:nvPicPr>
          <p:cNvPr id="293910" name="Picture 22"/>
          <p:cNvPicPr preferRelativeResize="0">
            <a:picLocks noChangeAspect="1" noChangeArrowheads="1"/>
          </p:cNvPicPr>
          <p:nvPr/>
        </p:nvPicPr>
        <p:blipFill>
          <a:blip r:embed="rId7" cstate="print">
            <a:clrChange>
              <a:clrFrom>
                <a:srgbClr val="CFC8B5"/>
              </a:clrFrom>
              <a:clrTo>
                <a:srgbClr val="CFC8B5">
                  <a:alpha val="0"/>
                </a:srgbClr>
              </a:clrTo>
            </a:clrChange>
          </a:blip>
          <a:srcRect/>
          <a:stretch>
            <a:fillRect/>
          </a:stretch>
        </p:blipFill>
        <p:spPr bwMode="auto">
          <a:xfrm>
            <a:off x="6424089" y="3882273"/>
            <a:ext cx="577850" cy="476250"/>
          </a:xfrm>
          <a:prstGeom prst="rect">
            <a:avLst/>
          </a:prstGeom>
          <a:noFill/>
          <a:ln w="12700">
            <a:noFill/>
            <a:miter lim="800000"/>
            <a:headEnd/>
            <a:tailEnd/>
          </a:ln>
          <a:effectLst/>
        </p:spPr>
      </p:pic>
      <p:pic>
        <p:nvPicPr>
          <p:cNvPr id="293913" name="Picture 25"/>
          <p:cNvPicPr preferRelativeResize="0">
            <a:picLocks noChangeAspect="1" noChangeArrowheads="1"/>
          </p:cNvPicPr>
          <p:nvPr/>
        </p:nvPicPr>
        <p:blipFill>
          <a:blip r:embed="rId3" cstate="print"/>
          <a:srcRect/>
          <a:stretch>
            <a:fillRect/>
          </a:stretch>
        </p:blipFill>
        <p:spPr bwMode="auto">
          <a:xfrm>
            <a:off x="5408089" y="5034798"/>
            <a:ext cx="1025525" cy="628650"/>
          </a:xfrm>
          <a:prstGeom prst="rect">
            <a:avLst/>
          </a:prstGeom>
          <a:noFill/>
          <a:ln w="9525">
            <a:noFill/>
            <a:miter lim="800000"/>
            <a:headEnd/>
            <a:tailEnd/>
          </a:ln>
        </p:spPr>
      </p:pic>
      <p:sp>
        <p:nvSpPr>
          <p:cNvPr id="293914" name="Text Box 26"/>
          <p:cNvSpPr txBox="1">
            <a:spLocks noChangeArrowheads="1"/>
          </p:cNvSpPr>
          <p:nvPr/>
        </p:nvSpPr>
        <p:spPr bwMode="auto">
          <a:xfrm>
            <a:off x="5230289" y="5690435"/>
            <a:ext cx="1187450" cy="214313"/>
          </a:xfrm>
          <a:prstGeom prst="rect">
            <a:avLst/>
          </a:prstGeom>
          <a:solidFill>
            <a:schemeClr val="bg1">
              <a:alpha val="50000"/>
            </a:schemeClr>
          </a:solidFill>
          <a:ln w="9525">
            <a:noFill/>
            <a:miter lim="800000"/>
            <a:headEnd/>
            <a:tailEnd/>
          </a:ln>
          <a:effectLst/>
        </p:spPr>
        <p:txBody>
          <a:bodyPr wrap="none">
            <a:spAutoFit/>
          </a:bodyPr>
          <a:lstStyle/>
          <a:p>
            <a:r>
              <a:rPr lang="en-US" altLang="ja-JP" sz="800" b="1"/>
              <a:t>N1080A TPA fixtures</a:t>
            </a:r>
          </a:p>
        </p:txBody>
      </p:sp>
      <p:pic>
        <p:nvPicPr>
          <p:cNvPr id="293915" name="Picture 27"/>
          <p:cNvPicPr preferRelativeResize="0">
            <a:picLocks noChangeAspect="1" noChangeArrowheads="1"/>
          </p:cNvPicPr>
          <p:nvPr/>
        </p:nvPicPr>
        <p:blipFill>
          <a:blip r:embed="rId8" cstate="print"/>
          <a:srcRect/>
          <a:stretch>
            <a:fillRect/>
          </a:stretch>
        </p:blipFill>
        <p:spPr bwMode="auto">
          <a:xfrm>
            <a:off x="7225776" y="3739398"/>
            <a:ext cx="1281113" cy="873125"/>
          </a:xfrm>
          <a:prstGeom prst="rect">
            <a:avLst/>
          </a:prstGeom>
          <a:noFill/>
          <a:ln w="9525">
            <a:noFill/>
            <a:miter lim="800000"/>
            <a:headEnd/>
            <a:tailEnd/>
          </a:ln>
        </p:spPr>
      </p:pic>
      <p:pic>
        <p:nvPicPr>
          <p:cNvPr id="293916" name="Picture 2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553889" y="1829635"/>
            <a:ext cx="1946275" cy="120650"/>
          </a:xfrm>
          <a:prstGeom prst="rect">
            <a:avLst/>
          </a:prstGeom>
          <a:noFill/>
        </p:spPr>
      </p:pic>
      <p:pic>
        <p:nvPicPr>
          <p:cNvPr id="293917" name="Picture 29" descr="DSO80604B_P_2006MAR04"/>
          <p:cNvPicPr>
            <a:picLocks noChangeAspect="1" noChangeArrowheads="1"/>
          </p:cNvPicPr>
          <p:nvPr/>
        </p:nvPicPr>
        <p:blipFill>
          <a:blip r:embed="rId10" cstate="print">
            <a:clrChange>
              <a:clrFrom>
                <a:srgbClr val="FFFFFF"/>
              </a:clrFrom>
              <a:clrTo>
                <a:srgbClr val="FFFFFF">
                  <a:alpha val="0"/>
                </a:srgbClr>
              </a:clrTo>
            </a:clrChange>
          </a:blip>
          <a:srcRect l="3749" t="10606" r="8598" b="7214"/>
          <a:stretch>
            <a:fillRect/>
          </a:stretch>
        </p:blipFill>
        <p:spPr bwMode="auto">
          <a:xfrm>
            <a:off x="2201339" y="3548898"/>
            <a:ext cx="1065212" cy="563562"/>
          </a:xfrm>
          <a:prstGeom prst="rect">
            <a:avLst/>
          </a:prstGeom>
          <a:noFill/>
        </p:spPr>
      </p:pic>
      <p:sp>
        <p:nvSpPr>
          <p:cNvPr id="293918" name="Text Box 30"/>
          <p:cNvSpPr txBox="1">
            <a:spLocks noChangeArrowheads="1"/>
          </p:cNvSpPr>
          <p:nvPr/>
        </p:nvSpPr>
        <p:spPr bwMode="auto">
          <a:xfrm>
            <a:off x="7395639" y="3410785"/>
            <a:ext cx="912430" cy="215444"/>
          </a:xfrm>
          <a:prstGeom prst="rect">
            <a:avLst/>
          </a:prstGeom>
          <a:solidFill>
            <a:schemeClr val="bg1">
              <a:alpha val="50000"/>
            </a:schemeClr>
          </a:solidFill>
          <a:ln w="9525">
            <a:noFill/>
            <a:miter lim="800000"/>
            <a:headEnd/>
            <a:tailEnd/>
          </a:ln>
          <a:effectLst/>
        </p:spPr>
        <p:txBody>
          <a:bodyPr wrap="none">
            <a:spAutoFit/>
          </a:bodyPr>
          <a:lstStyle/>
          <a:p>
            <a:pPr algn="ctr"/>
            <a:r>
              <a:rPr lang="en-US" altLang="ja-JP" sz="800" dirty="0" smtClean="0"/>
              <a:t>N4903B </a:t>
            </a:r>
            <a:r>
              <a:rPr lang="en-US" altLang="ja-JP" sz="800" dirty="0"/>
              <a:t>JBERT</a:t>
            </a:r>
          </a:p>
        </p:txBody>
      </p:sp>
      <p:pic>
        <p:nvPicPr>
          <p:cNvPr id="293919" name="Picture 31" descr="N4903A_front"/>
          <p:cNvPicPr>
            <a:picLocks noChangeAspect="1" noChangeArrowheads="1"/>
          </p:cNvPicPr>
          <p:nvPr/>
        </p:nvPicPr>
        <p:blipFill>
          <a:blip r:embed="rId11" cstate="print"/>
          <a:srcRect l="4167" t="27234" r="6250" b="23047"/>
          <a:stretch>
            <a:fillRect/>
          </a:stretch>
        </p:blipFill>
        <p:spPr bwMode="auto">
          <a:xfrm>
            <a:off x="7171801" y="2744035"/>
            <a:ext cx="1181100" cy="658813"/>
          </a:xfrm>
          <a:prstGeom prst="rect">
            <a:avLst/>
          </a:prstGeom>
          <a:noFill/>
        </p:spPr>
      </p:pic>
      <p:sp>
        <p:nvSpPr>
          <p:cNvPr id="293920" name="Text Box 32"/>
          <p:cNvSpPr txBox="1">
            <a:spLocks noChangeArrowheads="1"/>
          </p:cNvSpPr>
          <p:nvPr/>
        </p:nvSpPr>
        <p:spPr bwMode="auto">
          <a:xfrm>
            <a:off x="2649014" y="4598235"/>
            <a:ext cx="1079500" cy="228600"/>
          </a:xfrm>
          <a:prstGeom prst="rect">
            <a:avLst/>
          </a:prstGeom>
          <a:solidFill>
            <a:schemeClr val="bg1">
              <a:alpha val="50000"/>
            </a:schemeClr>
          </a:solidFill>
          <a:ln w="9525">
            <a:noFill/>
            <a:miter lim="800000"/>
            <a:headEnd/>
            <a:tailEnd/>
          </a:ln>
          <a:effectLst/>
        </p:spPr>
        <p:txBody>
          <a:bodyPr wrap="none">
            <a:spAutoFit/>
          </a:bodyPr>
          <a:lstStyle/>
          <a:p>
            <a:r>
              <a:rPr lang="en-US" altLang="ja-JP" sz="900"/>
              <a:t>W2641 DP fixture</a:t>
            </a:r>
          </a:p>
        </p:txBody>
      </p:sp>
      <p:pic>
        <p:nvPicPr>
          <p:cNvPr id="293921" name="Picture 33" descr="W2641_top"/>
          <p:cNvPicPr>
            <a:picLocks noChangeAspect="1" noChangeArrowheads="1"/>
          </p:cNvPicPr>
          <p:nvPr/>
        </p:nvPicPr>
        <p:blipFill>
          <a:blip r:embed="rId12" cstate="print">
            <a:clrChange>
              <a:clrFrom>
                <a:srgbClr val="C7BCE7"/>
              </a:clrFrom>
              <a:clrTo>
                <a:srgbClr val="C7BCE7">
                  <a:alpha val="0"/>
                </a:srgbClr>
              </a:clrTo>
            </a:clrChange>
          </a:blip>
          <a:srcRect/>
          <a:stretch>
            <a:fillRect/>
          </a:stretch>
        </p:blipFill>
        <p:spPr bwMode="auto">
          <a:xfrm>
            <a:off x="2474389" y="4242635"/>
            <a:ext cx="1300162" cy="346075"/>
          </a:xfrm>
          <a:prstGeom prst="rect">
            <a:avLst/>
          </a:prstGeom>
          <a:noFill/>
        </p:spPr>
      </p:pic>
      <p:pic>
        <p:nvPicPr>
          <p:cNvPr id="293922" name="Picture 34"/>
          <p:cNvPicPr>
            <a:picLocks noChangeAspect="1" noChangeArrowheads="1"/>
          </p:cNvPicPr>
          <p:nvPr/>
        </p:nvPicPr>
        <p:blipFill>
          <a:blip r:embed="rId13" cstate="print">
            <a:clrChange>
              <a:clrFrom>
                <a:srgbClr val="FFFFFF"/>
              </a:clrFrom>
              <a:clrTo>
                <a:srgbClr val="FFFFFF">
                  <a:alpha val="0"/>
                </a:srgbClr>
              </a:clrTo>
            </a:clrChange>
            <a:grayscl/>
          </a:blip>
          <a:srcRect/>
          <a:stretch>
            <a:fillRect/>
          </a:stretch>
        </p:blipFill>
        <p:spPr bwMode="auto">
          <a:xfrm>
            <a:off x="934514" y="2024898"/>
            <a:ext cx="674687" cy="630237"/>
          </a:xfrm>
          <a:prstGeom prst="rect">
            <a:avLst/>
          </a:prstGeom>
          <a:noFill/>
        </p:spPr>
      </p:pic>
      <p:pic>
        <p:nvPicPr>
          <p:cNvPr id="293923" name="Picture 35"/>
          <p:cNvPicPr>
            <a:picLocks noChangeAspect="1" noChangeArrowheads="1"/>
          </p:cNvPicPr>
          <p:nvPr/>
        </p:nvPicPr>
        <p:blipFill>
          <a:blip r:embed="rId14" cstate="print">
            <a:clrChange>
              <a:clrFrom>
                <a:srgbClr val="FFFFFF"/>
              </a:clrFrom>
              <a:clrTo>
                <a:srgbClr val="FFFFFF">
                  <a:alpha val="0"/>
                </a:srgbClr>
              </a:clrTo>
            </a:clrChange>
            <a:grayscl/>
          </a:blip>
          <a:srcRect/>
          <a:stretch>
            <a:fillRect/>
          </a:stretch>
        </p:blipFill>
        <p:spPr bwMode="auto">
          <a:xfrm>
            <a:off x="1753664" y="1764548"/>
            <a:ext cx="760412" cy="896937"/>
          </a:xfrm>
          <a:prstGeom prst="rect">
            <a:avLst/>
          </a:prstGeom>
          <a:noFill/>
        </p:spPr>
      </p:pic>
      <p:sp>
        <p:nvSpPr>
          <p:cNvPr id="293924" name="Text Box 36"/>
          <p:cNvSpPr txBox="1">
            <a:spLocks noChangeArrowheads="1"/>
          </p:cNvSpPr>
          <p:nvPr/>
        </p:nvSpPr>
        <p:spPr bwMode="auto">
          <a:xfrm>
            <a:off x="601139" y="4669673"/>
            <a:ext cx="1225550" cy="581025"/>
          </a:xfrm>
          <a:prstGeom prst="rect">
            <a:avLst/>
          </a:prstGeom>
          <a:solidFill>
            <a:schemeClr val="bg1">
              <a:alpha val="50000"/>
            </a:schemeClr>
          </a:solidFill>
          <a:ln w="9525">
            <a:noFill/>
            <a:miter lim="800000"/>
            <a:headEnd/>
            <a:tailEnd/>
          </a:ln>
          <a:effectLst/>
        </p:spPr>
        <p:txBody>
          <a:bodyPr>
            <a:spAutoFit/>
          </a:bodyPr>
          <a:lstStyle/>
          <a:p>
            <a:pPr>
              <a:buFontTx/>
              <a:buChar char="•"/>
            </a:pPr>
            <a:r>
              <a:rPr lang="en-US" altLang="ja-JP" sz="800" b="1"/>
              <a:t>N5399A HDMI </a:t>
            </a:r>
            <a:br>
              <a:rPr lang="en-US" altLang="ja-JP" sz="800" b="1"/>
            </a:br>
            <a:r>
              <a:rPr lang="en-US" altLang="ja-JP" sz="800" b="1"/>
              <a:t>Compliance Test SW</a:t>
            </a:r>
            <a:endParaRPr lang="en-US" altLang="ja-JP" sz="800"/>
          </a:p>
          <a:p>
            <a:pPr>
              <a:buFontTx/>
              <a:buChar char="•"/>
            </a:pPr>
            <a:r>
              <a:rPr lang="en-US" altLang="ja-JP" sz="800"/>
              <a:t>U7232A DisplayPort </a:t>
            </a:r>
            <a:br>
              <a:rPr lang="en-US" altLang="ja-JP" sz="800"/>
            </a:br>
            <a:r>
              <a:rPr lang="en-US" altLang="ja-JP" sz="800"/>
              <a:t>Compliance Test SW</a:t>
            </a:r>
          </a:p>
        </p:txBody>
      </p:sp>
      <p:sp>
        <p:nvSpPr>
          <p:cNvPr id="293925" name="Text Box 37"/>
          <p:cNvSpPr txBox="1">
            <a:spLocks noChangeArrowheads="1"/>
          </p:cNvSpPr>
          <p:nvPr/>
        </p:nvSpPr>
        <p:spPr bwMode="auto">
          <a:xfrm>
            <a:off x="5136626" y="4747460"/>
            <a:ext cx="1079500" cy="228600"/>
          </a:xfrm>
          <a:prstGeom prst="rect">
            <a:avLst/>
          </a:prstGeom>
          <a:solidFill>
            <a:schemeClr val="bg1">
              <a:alpha val="50000"/>
            </a:schemeClr>
          </a:solidFill>
          <a:ln w="9525">
            <a:noFill/>
            <a:miter lim="800000"/>
            <a:headEnd/>
            <a:tailEnd/>
          </a:ln>
          <a:effectLst/>
        </p:spPr>
        <p:txBody>
          <a:bodyPr wrap="none">
            <a:spAutoFit/>
          </a:bodyPr>
          <a:lstStyle/>
          <a:p>
            <a:r>
              <a:rPr lang="en-US" altLang="ja-JP" sz="900"/>
              <a:t>W2641 DP fixture</a:t>
            </a:r>
          </a:p>
        </p:txBody>
      </p:sp>
      <p:pic>
        <p:nvPicPr>
          <p:cNvPr id="293926" name="Picture 38" descr="W2641_top"/>
          <p:cNvPicPr>
            <a:picLocks noChangeAspect="1" noChangeArrowheads="1"/>
          </p:cNvPicPr>
          <p:nvPr/>
        </p:nvPicPr>
        <p:blipFill>
          <a:blip r:embed="rId12" cstate="print">
            <a:clrChange>
              <a:clrFrom>
                <a:srgbClr val="C7BCE7"/>
              </a:clrFrom>
              <a:clrTo>
                <a:srgbClr val="C7BCE7">
                  <a:alpha val="0"/>
                </a:srgbClr>
              </a:clrTo>
            </a:clrChange>
          </a:blip>
          <a:srcRect/>
          <a:stretch>
            <a:fillRect/>
          </a:stretch>
        </p:blipFill>
        <p:spPr bwMode="auto">
          <a:xfrm>
            <a:off x="4990576" y="4387098"/>
            <a:ext cx="1300163" cy="346075"/>
          </a:xfrm>
          <a:prstGeom prst="rect">
            <a:avLst/>
          </a:prstGeom>
          <a:noFill/>
        </p:spPr>
      </p:pic>
      <p:sp>
        <p:nvSpPr>
          <p:cNvPr id="293927" name="Text Box 39"/>
          <p:cNvSpPr txBox="1">
            <a:spLocks noChangeArrowheads="1"/>
          </p:cNvSpPr>
          <p:nvPr/>
        </p:nvSpPr>
        <p:spPr bwMode="auto">
          <a:xfrm>
            <a:off x="7268639" y="5506285"/>
            <a:ext cx="1112837" cy="336550"/>
          </a:xfrm>
          <a:prstGeom prst="rect">
            <a:avLst/>
          </a:prstGeom>
          <a:solidFill>
            <a:schemeClr val="bg1">
              <a:alpha val="50000"/>
            </a:schemeClr>
          </a:solidFill>
          <a:ln w="9525">
            <a:noFill/>
            <a:miter lim="800000"/>
            <a:headEnd/>
            <a:tailEnd/>
          </a:ln>
          <a:effectLst/>
        </p:spPr>
        <p:txBody>
          <a:bodyPr wrap="none">
            <a:spAutoFit/>
          </a:bodyPr>
          <a:lstStyle/>
          <a:p>
            <a:pPr algn="ctr"/>
            <a:r>
              <a:rPr lang="en-US" altLang="ja-JP" sz="800" b="1" dirty="0" smtClean="0"/>
              <a:t>U4998A </a:t>
            </a:r>
            <a:r>
              <a:rPr lang="en-US" altLang="ja-JP" sz="800" b="1" dirty="0"/>
              <a:t>HDMI </a:t>
            </a:r>
            <a:br>
              <a:rPr lang="en-US" altLang="ja-JP" sz="800" b="1" dirty="0"/>
            </a:br>
            <a:r>
              <a:rPr lang="en-US" altLang="ja-JP" sz="800" b="1" dirty="0"/>
              <a:t>Protocol Generator</a:t>
            </a:r>
          </a:p>
        </p:txBody>
      </p:sp>
      <p:sp>
        <p:nvSpPr>
          <p:cNvPr id="293928" name="Text Box 40"/>
          <p:cNvSpPr txBox="1">
            <a:spLocks noChangeArrowheads="1"/>
          </p:cNvSpPr>
          <p:nvPr/>
        </p:nvSpPr>
        <p:spPr bwMode="auto">
          <a:xfrm>
            <a:off x="6365351" y="4341060"/>
            <a:ext cx="788988" cy="703263"/>
          </a:xfrm>
          <a:prstGeom prst="rect">
            <a:avLst/>
          </a:prstGeom>
          <a:solidFill>
            <a:schemeClr val="bg1">
              <a:alpha val="50000"/>
            </a:schemeClr>
          </a:solidFill>
          <a:ln w="9525">
            <a:noFill/>
            <a:miter lim="800000"/>
            <a:headEnd/>
            <a:tailEnd/>
          </a:ln>
          <a:effectLst/>
        </p:spPr>
        <p:txBody>
          <a:bodyPr>
            <a:spAutoFit/>
          </a:bodyPr>
          <a:lstStyle/>
          <a:p>
            <a:pPr>
              <a:buFontTx/>
              <a:buChar char="•"/>
            </a:pPr>
            <a:r>
              <a:rPr lang="en-US" altLang="ja-JP" sz="800" b="1"/>
              <a:t>E4887A Cable Emulator</a:t>
            </a:r>
          </a:p>
          <a:p>
            <a:pPr>
              <a:buFontTx/>
              <a:buChar char="•"/>
            </a:pPr>
            <a:r>
              <a:rPr lang="en-US" altLang="ja-JP" sz="800" b="1"/>
              <a:t>DP Cable Emulator</a:t>
            </a:r>
          </a:p>
        </p:txBody>
      </p:sp>
      <p:pic>
        <p:nvPicPr>
          <p:cNvPr id="293929" name="Picture 41"/>
          <p:cNvPicPr>
            <a:picLocks noChangeAspect="1" noChangeArrowheads="1"/>
          </p:cNvPicPr>
          <p:nvPr/>
        </p:nvPicPr>
        <p:blipFill>
          <a:blip r:embed="rId15" cstate="print">
            <a:clrChange>
              <a:clrFrom>
                <a:srgbClr val="FEFEFE"/>
              </a:clrFrom>
              <a:clrTo>
                <a:srgbClr val="FEFEFE">
                  <a:alpha val="0"/>
                </a:srgbClr>
              </a:clrTo>
            </a:clrChange>
          </a:blip>
          <a:srcRect/>
          <a:stretch>
            <a:fillRect/>
          </a:stretch>
        </p:blipFill>
        <p:spPr bwMode="auto">
          <a:xfrm>
            <a:off x="6930501" y="1748673"/>
            <a:ext cx="808038" cy="587375"/>
          </a:xfrm>
          <a:prstGeom prst="rect">
            <a:avLst/>
          </a:prstGeom>
          <a:noFill/>
        </p:spPr>
      </p:pic>
      <p:pic>
        <p:nvPicPr>
          <p:cNvPr id="293930" name="Picture 42"/>
          <p:cNvPicPr>
            <a:picLocks noChangeAspect="1" noChangeArrowheads="1"/>
          </p:cNvPicPr>
          <p:nvPr/>
        </p:nvPicPr>
        <p:blipFill>
          <a:blip r:embed="rId16" cstate="print"/>
          <a:srcRect/>
          <a:stretch>
            <a:fillRect/>
          </a:stretch>
        </p:blipFill>
        <p:spPr bwMode="auto">
          <a:xfrm>
            <a:off x="794814" y="1794710"/>
            <a:ext cx="814387" cy="153988"/>
          </a:xfrm>
          <a:prstGeom prst="rect">
            <a:avLst/>
          </a:prstGeom>
          <a:noFill/>
        </p:spPr>
      </p:pic>
      <p:pic>
        <p:nvPicPr>
          <p:cNvPr id="293931" name="Picture 43" descr="Infiniium DSA91304A high performance oscilloscope"/>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961501" y="2991685"/>
            <a:ext cx="1223963" cy="890588"/>
          </a:xfrm>
          <a:prstGeom prst="rect">
            <a:avLst/>
          </a:prstGeom>
          <a:noFill/>
        </p:spPr>
      </p:pic>
      <p:sp>
        <p:nvSpPr>
          <p:cNvPr id="45" name="Rounded Rectangle 44"/>
          <p:cNvSpPr/>
          <p:nvPr/>
        </p:nvSpPr>
        <p:spPr bwMode="auto">
          <a:xfrm>
            <a:off x="1371600" y="4953000"/>
            <a:ext cx="1487157" cy="1034981"/>
          </a:xfrm>
          <a:prstGeom prst="roundRect">
            <a:avLst/>
          </a:prstGeom>
          <a:noFill/>
          <a:ln w="28575" cap="flat" cmpd="sng" algn="ctr">
            <a:solidFill>
              <a:srgbClr val="FF3300"/>
            </a:solidFill>
            <a:prstDash val="solid"/>
            <a:round/>
            <a:headEnd type="none" w="med" len="med"/>
            <a:tailEnd type="none" w="med" len="med"/>
          </a:ln>
          <a:effectLst>
            <a:glow rad="101600">
              <a:srgbClr val="FF0000">
                <a:alpha val="40000"/>
              </a:srgbClr>
            </a:glo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ndParaRPr>
          </a:p>
        </p:txBody>
      </p:sp>
      <p:sp>
        <p:nvSpPr>
          <p:cNvPr id="46" name="Rounded Rectangle 45"/>
          <p:cNvSpPr/>
          <p:nvPr/>
        </p:nvSpPr>
        <p:spPr bwMode="auto">
          <a:xfrm>
            <a:off x="7063907" y="4923985"/>
            <a:ext cx="1487157" cy="1034981"/>
          </a:xfrm>
          <a:prstGeom prst="roundRect">
            <a:avLst/>
          </a:prstGeom>
          <a:noFill/>
          <a:ln w="28575" cap="flat" cmpd="sng" algn="ctr">
            <a:solidFill>
              <a:srgbClr val="FF3300"/>
            </a:solidFill>
            <a:prstDash val="solid"/>
            <a:round/>
            <a:headEnd type="none" w="med" len="med"/>
            <a:tailEnd type="none" w="med" len="med"/>
          </a:ln>
          <a:effectLst>
            <a:glow rad="101600">
              <a:srgbClr val="FF0000">
                <a:alpha val="40000"/>
              </a:srgbClr>
            </a:glo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ndParaRPr>
          </a:p>
        </p:txBody>
      </p:sp>
      <p:sp>
        <p:nvSpPr>
          <p:cNvPr id="44" name="Date Placeholder 43"/>
          <p:cNvSpPr>
            <a:spLocks noGrp="1"/>
          </p:cNvSpPr>
          <p:nvPr>
            <p:ph type="dt" sz="half" idx="2"/>
          </p:nvPr>
        </p:nvSpPr>
        <p:spPr/>
        <p:txBody>
          <a:bodyPr/>
          <a:lstStyle/>
          <a:p>
            <a:fld id="{160E0C1F-8DD3-4637-A973-904073A849F3}" type="datetime4">
              <a:rPr lang="en-US" smtClean="0"/>
              <a:pPr/>
              <a:t>July 5, 2011</a:t>
            </a:fld>
            <a:endParaRPr lang="en-US" dirty="0"/>
          </a:p>
        </p:txBody>
      </p:sp>
      <p:sp>
        <p:nvSpPr>
          <p:cNvPr id="47" name="Slide Number Placeholder 46"/>
          <p:cNvSpPr>
            <a:spLocks noGrp="1"/>
          </p:cNvSpPr>
          <p:nvPr>
            <p:ph type="sldNum" sz="quarter" idx="4"/>
          </p:nvPr>
        </p:nvSpPr>
        <p:spPr/>
        <p:txBody>
          <a:bodyPr/>
          <a:lstStyle/>
          <a:p>
            <a:fld id="{793EC66B-EF27-4603-8557-B6CFD2D77735}" type="slidenum">
              <a:rPr lang="en-US" smtClean="0"/>
              <a:pPr/>
              <a:t>12</a:t>
            </a:fld>
            <a:endParaRPr lang="en-US" dirty="0"/>
          </a:p>
        </p:txBody>
      </p:sp>
      <p:sp>
        <p:nvSpPr>
          <p:cNvPr id="48" name="Footer Placeholder 47"/>
          <p:cNvSpPr>
            <a:spLocks noGrp="1"/>
          </p:cNvSpPr>
          <p:nvPr>
            <p:ph type="ftr" sz="quarter" idx="3"/>
          </p:nvPr>
        </p:nvSpPr>
        <p:spPr/>
        <p:txBody>
          <a:bodyPr/>
          <a:lstStyle/>
          <a:p>
            <a:r>
              <a:rPr lang="en-US" smtClean="0"/>
              <a:t>Agilent Confidential</a:t>
            </a:r>
            <a:endParaRPr lang="en-US" dirty="0"/>
          </a:p>
        </p:txBody>
      </p:sp>
      <p:pic>
        <p:nvPicPr>
          <p:cNvPr id="50" name="Picture 49" descr="photo.JPG"/>
          <p:cNvPicPr>
            <a:picLocks noChangeAspect="1"/>
          </p:cNvPicPr>
          <p:nvPr/>
        </p:nvPicPr>
        <p:blipFill>
          <a:blip r:embed="rId18" cstate="print"/>
          <a:srcRect t="31033" b="36612"/>
          <a:stretch>
            <a:fillRect/>
          </a:stretch>
        </p:blipFill>
        <p:spPr>
          <a:xfrm>
            <a:off x="7086600" y="5029200"/>
            <a:ext cx="1505607" cy="363855"/>
          </a:xfrm>
          <a:prstGeom prst="rect">
            <a:avLst/>
          </a:prstGeom>
        </p:spPr>
      </p:pic>
      <p:pic>
        <p:nvPicPr>
          <p:cNvPr id="51" name="Picture 50" descr="photo.JPG"/>
          <p:cNvPicPr>
            <a:picLocks noChangeAspect="1"/>
          </p:cNvPicPr>
          <p:nvPr/>
        </p:nvPicPr>
        <p:blipFill>
          <a:blip r:embed="rId18" cstate="print"/>
          <a:srcRect t="31033" b="36612"/>
          <a:stretch>
            <a:fillRect/>
          </a:stretch>
        </p:blipFill>
        <p:spPr>
          <a:xfrm>
            <a:off x="1371600" y="5105400"/>
            <a:ext cx="1505607" cy="3638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Trends in HDMI</a:t>
            </a:r>
          </a:p>
        </p:txBody>
      </p:sp>
      <p:sp>
        <p:nvSpPr>
          <p:cNvPr id="6" name="Rectangle 3"/>
          <p:cNvSpPr txBox="1">
            <a:spLocks noChangeArrowheads="1"/>
          </p:cNvSpPr>
          <p:nvPr/>
        </p:nvSpPr>
        <p:spPr bwMode="black">
          <a:xfrm>
            <a:off x="304800" y="838200"/>
            <a:ext cx="8534400" cy="1447800"/>
          </a:xfrm>
          <a:prstGeom prst="rect">
            <a:avLst/>
          </a:prstGeom>
          <a:noFill/>
          <a:ln w="12700">
            <a:noFill/>
            <a:miter lim="800000"/>
            <a:headEnd/>
            <a:tailEnd/>
          </a:ln>
        </p:spPr>
        <p:txBody>
          <a:bodyPr lIns="0" tIns="0" rIns="0" bIns="0"/>
          <a:lstStyle/>
          <a:p>
            <a:pPr marL="342900" indent="-342900">
              <a:spcAft>
                <a:spcPct val="50000"/>
              </a:spcAft>
              <a:defRPr/>
            </a:pPr>
            <a:r>
              <a:rPr lang="en-US" sz="2000" kern="0" dirty="0">
                <a:solidFill>
                  <a:srgbClr val="CC3300"/>
                </a:solidFill>
                <a:latin typeface="+mj-lt"/>
              </a:rPr>
              <a:t>The Customer’s Challenge:</a:t>
            </a:r>
          </a:p>
          <a:p>
            <a:pPr marL="342900" indent="-342900">
              <a:spcAft>
                <a:spcPct val="50000"/>
              </a:spcAft>
              <a:defRPr/>
            </a:pPr>
            <a:r>
              <a:rPr lang="en-US" sz="2000" kern="0" dirty="0">
                <a:latin typeface="+mj-lt"/>
              </a:rPr>
              <a:t>	</a:t>
            </a:r>
            <a:r>
              <a:rPr lang="en-US" sz="2000" kern="0" dirty="0" smtClean="0">
                <a:latin typeface="+mj-lt"/>
              </a:rPr>
              <a:t>Ensure </a:t>
            </a:r>
            <a:r>
              <a:rPr lang="en-US" sz="2000" kern="0" dirty="0" smtClean="0">
                <a:solidFill>
                  <a:srgbClr val="C00000"/>
                </a:solidFill>
                <a:latin typeface="+mj-lt"/>
              </a:rPr>
              <a:t>protocol compliance </a:t>
            </a:r>
            <a:r>
              <a:rPr lang="en-US" sz="2000" kern="0" dirty="0" smtClean="0">
                <a:latin typeface="+mj-lt"/>
              </a:rPr>
              <a:t>to the HDMI specification and </a:t>
            </a:r>
            <a:r>
              <a:rPr lang="en-US" sz="2000" kern="0" dirty="0" smtClean="0">
                <a:solidFill>
                  <a:srgbClr val="C00000"/>
                </a:solidFill>
                <a:latin typeface="+mj-lt"/>
              </a:rPr>
              <a:t>receive product certification</a:t>
            </a:r>
            <a:r>
              <a:rPr lang="en-US" sz="2000" kern="0" dirty="0" smtClean="0">
                <a:latin typeface="+mj-lt"/>
              </a:rPr>
              <a:t> on the first pass at an Authorized Test Center (ATC)</a:t>
            </a:r>
            <a:endParaRPr lang="en-US" sz="2000" kern="0" dirty="0">
              <a:latin typeface="+mj-lt"/>
            </a:endParaRPr>
          </a:p>
          <a:p>
            <a:pPr marL="342900" indent="-342900">
              <a:spcAft>
                <a:spcPct val="50000"/>
              </a:spcAft>
              <a:buFontTx/>
              <a:buChar char="•"/>
              <a:defRPr/>
            </a:pPr>
            <a:endParaRPr lang="en-US" sz="2000" i="1" kern="0" dirty="0">
              <a:latin typeface="+mj-lt"/>
            </a:endParaRPr>
          </a:p>
        </p:txBody>
      </p:sp>
      <p:pic>
        <p:nvPicPr>
          <p:cNvPr id="9220" name="Picture 2" descr="magic"/>
          <p:cNvPicPr>
            <a:picLocks noChangeAspect="1" noChangeArrowheads="1"/>
          </p:cNvPicPr>
          <p:nvPr/>
        </p:nvPicPr>
        <p:blipFill>
          <a:blip r:embed="rId3" cstate="print"/>
          <a:srcRect/>
          <a:stretch>
            <a:fillRect/>
          </a:stretch>
        </p:blipFill>
        <p:spPr bwMode="auto">
          <a:xfrm>
            <a:off x="0" y="0"/>
            <a:ext cx="127000" cy="127000"/>
          </a:xfrm>
          <a:prstGeom prst="rect">
            <a:avLst/>
          </a:prstGeom>
          <a:noFill/>
          <a:ln w="19050">
            <a:noFill/>
            <a:miter lim="800000"/>
            <a:headEnd/>
            <a:tailEnd/>
          </a:ln>
        </p:spPr>
      </p:pic>
      <p:sp>
        <p:nvSpPr>
          <p:cNvPr id="9222" name="Rectangle 5" descr="5"/>
          <p:cNvSpPr>
            <a:spLocks noChangeArrowheads="1"/>
          </p:cNvSpPr>
          <p:nvPr/>
        </p:nvSpPr>
        <p:spPr bwMode="auto">
          <a:xfrm>
            <a:off x="938213" y="2438400"/>
            <a:ext cx="2871787" cy="1524000"/>
          </a:xfrm>
          <a:prstGeom prst="rect">
            <a:avLst/>
          </a:prstGeom>
          <a:solidFill>
            <a:srgbClr val="FF9900"/>
          </a:solidFill>
          <a:ln w="12700">
            <a:noFill/>
            <a:miter lim="800000"/>
            <a:headEnd/>
            <a:tailEnd/>
          </a:ln>
        </p:spPr>
        <p:txBody>
          <a:bodyPr lIns="0" tIns="0" rIns="0" bIns="0"/>
          <a:lstStyle/>
          <a:p>
            <a:pPr algn="ctr" eaLnBrk="0" hangingPunct="0">
              <a:spcAft>
                <a:spcPct val="50000"/>
              </a:spcAft>
            </a:pPr>
            <a:r>
              <a:rPr lang="en-US" sz="1900" b="1" i="1" dirty="0"/>
              <a:t/>
            </a:r>
            <a:br>
              <a:rPr lang="en-US" sz="1900" b="1" i="1" dirty="0"/>
            </a:br>
            <a:r>
              <a:rPr lang="en-US" sz="1900" b="1" i="1" dirty="0" smtClean="0"/>
              <a:t>HDMI Spec </a:t>
            </a:r>
            <a:r>
              <a:rPr lang="en-US" sz="1900" b="1" i="1" dirty="0" smtClean="0">
                <a:cs typeface="Arial" pitchFamily="34" charset="0"/>
              </a:rPr>
              <a:t>Speeds</a:t>
            </a:r>
            <a:r>
              <a:rPr lang="en-US" sz="1900" b="1" i="1" dirty="0">
                <a:cs typeface="Arial" pitchFamily="34" charset="0"/>
              </a:rPr>
              <a:t/>
            </a:r>
            <a:br>
              <a:rPr lang="en-US" sz="1900" b="1" i="1" dirty="0">
                <a:cs typeface="Arial" pitchFamily="34" charset="0"/>
              </a:rPr>
            </a:br>
            <a:r>
              <a:rPr lang="en-US" sz="1900" b="1" i="1" dirty="0">
                <a:cs typeface="Arial" pitchFamily="34" charset="0"/>
              </a:rPr>
              <a:t>Increasing</a:t>
            </a:r>
            <a:r>
              <a:rPr lang="en-US" sz="1900" b="1" i="1" dirty="0"/>
              <a:t/>
            </a:r>
            <a:br>
              <a:rPr lang="en-US" sz="1900" b="1" i="1" dirty="0"/>
            </a:br>
            <a:endParaRPr lang="en-US" sz="1900" b="1" i="1" dirty="0"/>
          </a:p>
        </p:txBody>
      </p:sp>
      <p:sp>
        <p:nvSpPr>
          <p:cNvPr id="10" name="Rectangle 6" descr="6"/>
          <p:cNvSpPr>
            <a:spLocks noChangeArrowheads="1"/>
          </p:cNvSpPr>
          <p:nvPr/>
        </p:nvSpPr>
        <p:spPr bwMode="auto">
          <a:xfrm>
            <a:off x="3810000" y="2438400"/>
            <a:ext cx="2870200" cy="1524000"/>
          </a:xfrm>
          <a:prstGeom prst="rect">
            <a:avLst/>
          </a:prstGeom>
          <a:solidFill>
            <a:srgbClr val="6699FF"/>
          </a:solidFill>
          <a:ln w="12700">
            <a:noFill/>
            <a:miter lim="800000"/>
            <a:headEnd/>
            <a:tailEnd/>
          </a:ln>
        </p:spPr>
        <p:txBody>
          <a:bodyPr lIns="0" tIns="0" rIns="0" bIns="0"/>
          <a:lstStyle/>
          <a:p>
            <a:pPr algn="ctr" eaLnBrk="0" hangingPunct="0">
              <a:spcAft>
                <a:spcPct val="50000"/>
              </a:spcAft>
              <a:defRPr/>
            </a:pPr>
            <a:r>
              <a:rPr lang="en-US" sz="1900" b="1" i="1" dirty="0">
                <a:latin typeface="Times New Roman"/>
              </a:rPr>
              <a:t/>
            </a:r>
            <a:br>
              <a:rPr lang="en-US" sz="1900" b="1" i="1" dirty="0">
                <a:latin typeface="Times New Roman"/>
              </a:rPr>
            </a:br>
            <a:r>
              <a:rPr lang="en-US" sz="1900" b="1" i="1" dirty="0" smtClean="0">
                <a:latin typeface="+mj-lt"/>
              </a:rPr>
              <a:t>Devices </a:t>
            </a:r>
            <a:br>
              <a:rPr lang="en-US" sz="1900" b="1" i="1" dirty="0" smtClean="0">
                <a:latin typeface="+mj-lt"/>
              </a:rPr>
            </a:br>
            <a:r>
              <a:rPr lang="en-US" sz="1900" b="1" i="1" dirty="0" smtClean="0">
                <a:latin typeface="+mj-lt"/>
              </a:rPr>
              <a:t>Incorporating HDMI </a:t>
            </a:r>
            <a:br>
              <a:rPr lang="en-US" sz="1900" b="1" i="1" dirty="0" smtClean="0">
                <a:latin typeface="+mj-lt"/>
              </a:rPr>
            </a:br>
            <a:r>
              <a:rPr lang="en-US" sz="1900" b="1" i="1" dirty="0" smtClean="0">
                <a:latin typeface="+mj-lt"/>
              </a:rPr>
              <a:t>Increasing</a:t>
            </a:r>
            <a:endParaRPr lang="en-US" sz="1900" b="1" i="1" dirty="0">
              <a:latin typeface="+mj-lt"/>
            </a:endParaRPr>
          </a:p>
        </p:txBody>
      </p:sp>
      <p:sp>
        <p:nvSpPr>
          <p:cNvPr id="11" name="Rectangle 7" descr="7"/>
          <p:cNvSpPr>
            <a:spLocks noChangeArrowheads="1"/>
          </p:cNvSpPr>
          <p:nvPr/>
        </p:nvSpPr>
        <p:spPr bwMode="auto">
          <a:xfrm>
            <a:off x="938213" y="3962400"/>
            <a:ext cx="2871787" cy="1524000"/>
          </a:xfrm>
          <a:prstGeom prst="rect">
            <a:avLst/>
          </a:prstGeom>
          <a:solidFill>
            <a:srgbClr val="99CC00"/>
          </a:solidFill>
          <a:ln w="12700">
            <a:noFill/>
            <a:miter lim="800000"/>
            <a:headEnd/>
            <a:tailEnd/>
          </a:ln>
        </p:spPr>
        <p:txBody>
          <a:bodyPr lIns="0" tIns="0" rIns="0" bIns="0"/>
          <a:lstStyle/>
          <a:p>
            <a:pPr algn="ctr" eaLnBrk="0" hangingPunct="0">
              <a:spcAft>
                <a:spcPct val="50000"/>
              </a:spcAft>
              <a:defRPr/>
            </a:pPr>
            <a:r>
              <a:rPr lang="en-US" sz="1900" b="1" i="1" dirty="0">
                <a:latin typeface="+mj-lt"/>
              </a:rPr>
              <a:t/>
            </a:r>
            <a:br>
              <a:rPr lang="en-US" sz="1900" b="1" i="1" dirty="0">
                <a:latin typeface="+mj-lt"/>
              </a:rPr>
            </a:br>
            <a:r>
              <a:rPr lang="en-US" sz="1900" b="1" i="1" dirty="0" smtClean="0">
                <a:latin typeface="+mj-lt"/>
              </a:rPr>
              <a:t>HDMI Standard Features/Functionality</a:t>
            </a:r>
            <a:r>
              <a:rPr lang="en-US" sz="1900" b="1" i="1" dirty="0">
                <a:latin typeface="+mj-lt"/>
              </a:rPr>
              <a:t/>
            </a:r>
            <a:br>
              <a:rPr lang="en-US" sz="1900" b="1" i="1" dirty="0">
                <a:latin typeface="+mj-lt"/>
              </a:rPr>
            </a:br>
            <a:r>
              <a:rPr lang="en-US" sz="1900" b="1" i="1" dirty="0">
                <a:latin typeface="+mj-lt"/>
              </a:rPr>
              <a:t>Increasing</a:t>
            </a:r>
          </a:p>
        </p:txBody>
      </p:sp>
      <p:sp>
        <p:nvSpPr>
          <p:cNvPr id="12" name="Rectangle 8" descr="8"/>
          <p:cNvSpPr>
            <a:spLocks noChangeArrowheads="1"/>
          </p:cNvSpPr>
          <p:nvPr/>
        </p:nvSpPr>
        <p:spPr bwMode="auto">
          <a:xfrm>
            <a:off x="3810000" y="3962400"/>
            <a:ext cx="2870200" cy="1524000"/>
          </a:xfrm>
          <a:prstGeom prst="rect">
            <a:avLst/>
          </a:prstGeom>
          <a:solidFill>
            <a:srgbClr val="FFFF66"/>
          </a:solidFill>
          <a:ln w="12700">
            <a:noFill/>
            <a:miter lim="800000"/>
            <a:headEnd/>
            <a:tailEnd/>
          </a:ln>
        </p:spPr>
        <p:txBody>
          <a:bodyPr lIns="0" tIns="0" rIns="0" bIns="0"/>
          <a:lstStyle/>
          <a:p>
            <a:pPr algn="ctr" eaLnBrk="0" hangingPunct="0">
              <a:spcAft>
                <a:spcPct val="50000"/>
              </a:spcAft>
              <a:defRPr/>
            </a:pPr>
            <a:r>
              <a:rPr lang="en-US" sz="1900" b="1" i="1" dirty="0">
                <a:latin typeface="Times New Roman"/>
              </a:rPr>
              <a:t/>
            </a:r>
            <a:br>
              <a:rPr lang="en-US" sz="1900" b="1" i="1" dirty="0">
                <a:latin typeface="Times New Roman"/>
              </a:rPr>
            </a:br>
            <a:r>
              <a:rPr lang="en-US" sz="1900" b="1" i="1" dirty="0">
                <a:latin typeface="+mj-lt"/>
              </a:rPr>
              <a:t>Increasing </a:t>
            </a:r>
            <a:br>
              <a:rPr lang="en-US" sz="1900" b="1" i="1" dirty="0">
                <a:latin typeface="+mj-lt"/>
              </a:rPr>
            </a:br>
            <a:r>
              <a:rPr lang="en-US" sz="1900" b="1" i="1" dirty="0" smtClean="0">
                <a:latin typeface="+mj-lt"/>
              </a:rPr>
              <a:t>Interoperability Issues</a:t>
            </a:r>
            <a:endParaRPr lang="en-US" sz="1900" b="1" i="1" dirty="0">
              <a:latin typeface="Times New Roman"/>
            </a:endParaRPr>
          </a:p>
        </p:txBody>
      </p:sp>
      <p:sp>
        <p:nvSpPr>
          <p:cNvPr id="9226" name="Line 9"/>
          <p:cNvSpPr>
            <a:spLocks noChangeShapeType="1"/>
          </p:cNvSpPr>
          <p:nvPr/>
        </p:nvSpPr>
        <p:spPr bwMode="auto">
          <a:xfrm>
            <a:off x="927100" y="2438400"/>
            <a:ext cx="5741988" cy="0"/>
          </a:xfrm>
          <a:prstGeom prst="line">
            <a:avLst/>
          </a:prstGeom>
          <a:noFill/>
          <a:ln w="28575" cap="sq">
            <a:solidFill>
              <a:schemeClr val="tx1"/>
            </a:solidFill>
            <a:round/>
            <a:headEnd/>
            <a:tailEnd/>
          </a:ln>
        </p:spPr>
        <p:txBody>
          <a:bodyPr lIns="0" tIns="0" rIns="0" bIns="0"/>
          <a:lstStyle/>
          <a:p>
            <a:endParaRPr lang="en-US"/>
          </a:p>
        </p:txBody>
      </p:sp>
      <p:sp>
        <p:nvSpPr>
          <p:cNvPr id="9227" name="Line 10"/>
          <p:cNvSpPr>
            <a:spLocks noChangeShapeType="1"/>
          </p:cNvSpPr>
          <p:nvPr/>
        </p:nvSpPr>
        <p:spPr bwMode="auto">
          <a:xfrm>
            <a:off x="938213" y="3962400"/>
            <a:ext cx="5741987" cy="0"/>
          </a:xfrm>
          <a:prstGeom prst="line">
            <a:avLst/>
          </a:prstGeom>
          <a:noFill/>
          <a:ln w="12700">
            <a:solidFill>
              <a:schemeClr val="tx1"/>
            </a:solidFill>
            <a:round/>
            <a:headEnd/>
            <a:tailEnd/>
          </a:ln>
        </p:spPr>
        <p:txBody>
          <a:bodyPr lIns="0" tIns="0" rIns="0" bIns="0"/>
          <a:lstStyle/>
          <a:p>
            <a:endParaRPr lang="en-US"/>
          </a:p>
        </p:txBody>
      </p:sp>
      <p:sp>
        <p:nvSpPr>
          <p:cNvPr id="9228" name="Line 11"/>
          <p:cNvSpPr>
            <a:spLocks noChangeShapeType="1"/>
          </p:cNvSpPr>
          <p:nvPr/>
        </p:nvSpPr>
        <p:spPr bwMode="auto">
          <a:xfrm>
            <a:off x="936625" y="5486400"/>
            <a:ext cx="5741988" cy="0"/>
          </a:xfrm>
          <a:prstGeom prst="line">
            <a:avLst/>
          </a:prstGeom>
          <a:noFill/>
          <a:ln w="28575" cap="sq">
            <a:solidFill>
              <a:schemeClr val="tx1"/>
            </a:solidFill>
            <a:round/>
            <a:headEnd/>
            <a:tailEnd/>
          </a:ln>
        </p:spPr>
        <p:txBody>
          <a:bodyPr lIns="0" tIns="0" rIns="0" bIns="0"/>
          <a:lstStyle/>
          <a:p>
            <a:endParaRPr lang="en-US"/>
          </a:p>
        </p:txBody>
      </p:sp>
      <p:sp>
        <p:nvSpPr>
          <p:cNvPr id="9229" name="Line 12"/>
          <p:cNvSpPr>
            <a:spLocks noChangeShapeType="1"/>
          </p:cNvSpPr>
          <p:nvPr/>
        </p:nvSpPr>
        <p:spPr bwMode="auto">
          <a:xfrm>
            <a:off x="927100" y="2438400"/>
            <a:ext cx="0" cy="3048000"/>
          </a:xfrm>
          <a:prstGeom prst="line">
            <a:avLst/>
          </a:prstGeom>
          <a:noFill/>
          <a:ln w="28575" cap="sq">
            <a:solidFill>
              <a:schemeClr val="tx1"/>
            </a:solidFill>
            <a:round/>
            <a:headEnd/>
            <a:tailEnd/>
          </a:ln>
        </p:spPr>
        <p:txBody>
          <a:bodyPr lIns="0" tIns="0" rIns="0" bIns="0"/>
          <a:lstStyle/>
          <a:p>
            <a:endParaRPr lang="en-US"/>
          </a:p>
        </p:txBody>
      </p:sp>
      <p:sp>
        <p:nvSpPr>
          <p:cNvPr id="9230" name="Line 13"/>
          <p:cNvSpPr>
            <a:spLocks noChangeShapeType="1"/>
          </p:cNvSpPr>
          <p:nvPr/>
        </p:nvSpPr>
        <p:spPr bwMode="auto">
          <a:xfrm>
            <a:off x="3798888" y="2438400"/>
            <a:ext cx="0" cy="3048000"/>
          </a:xfrm>
          <a:prstGeom prst="line">
            <a:avLst/>
          </a:prstGeom>
          <a:noFill/>
          <a:ln w="12700">
            <a:solidFill>
              <a:schemeClr val="tx1"/>
            </a:solidFill>
            <a:round/>
            <a:headEnd/>
            <a:tailEnd/>
          </a:ln>
        </p:spPr>
        <p:txBody>
          <a:bodyPr lIns="0" tIns="0" rIns="0" bIns="0"/>
          <a:lstStyle/>
          <a:p>
            <a:endParaRPr lang="en-US"/>
          </a:p>
        </p:txBody>
      </p:sp>
      <p:sp>
        <p:nvSpPr>
          <p:cNvPr id="9231" name="Line 14"/>
          <p:cNvSpPr>
            <a:spLocks noChangeShapeType="1"/>
          </p:cNvSpPr>
          <p:nvPr/>
        </p:nvSpPr>
        <p:spPr bwMode="auto">
          <a:xfrm>
            <a:off x="6678613" y="2438400"/>
            <a:ext cx="0" cy="3048000"/>
          </a:xfrm>
          <a:prstGeom prst="line">
            <a:avLst/>
          </a:prstGeom>
          <a:noFill/>
          <a:ln w="28575" cap="sq">
            <a:solidFill>
              <a:schemeClr val="tx1"/>
            </a:solidFill>
            <a:round/>
            <a:headEnd/>
            <a:tailEnd/>
          </a:ln>
        </p:spPr>
        <p:txBody>
          <a:bodyPr lIns="0" tIns="0" rIns="0" bIns="0"/>
          <a:lstStyle/>
          <a:p>
            <a:endParaRPr lang="en-US"/>
          </a:p>
        </p:txBody>
      </p:sp>
      <p:sp>
        <p:nvSpPr>
          <p:cNvPr id="19" name="Text Box 15"/>
          <p:cNvSpPr txBox="1">
            <a:spLocks noChangeArrowheads="1"/>
          </p:cNvSpPr>
          <p:nvPr/>
        </p:nvSpPr>
        <p:spPr bwMode="auto">
          <a:xfrm rot="18864902">
            <a:off x="7544594" y="3596481"/>
            <a:ext cx="901700" cy="274638"/>
          </a:xfrm>
          <a:prstGeom prst="rect">
            <a:avLst/>
          </a:prstGeom>
          <a:noFill/>
          <a:ln w="12700">
            <a:noFill/>
            <a:miter lim="800000"/>
            <a:headEnd/>
            <a:tailEnd/>
          </a:ln>
        </p:spPr>
        <p:txBody>
          <a:bodyPr wrap="none" lIns="0" tIns="0" rIns="0" bIns="0">
            <a:spAutoFit/>
          </a:bodyPr>
          <a:lstStyle/>
          <a:p>
            <a:pPr eaLnBrk="0" hangingPunct="0">
              <a:defRPr/>
            </a:pPr>
            <a:r>
              <a:rPr lang="en-US" sz="1200" b="1" dirty="0">
                <a:solidFill>
                  <a:schemeClr val="bg1"/>
                </a:solidFill>
                <a:latin typeface="+mj-lt"/>
                <a:cs typeface="Times New Roman" charset="0"/>
              </a:rPr>
              <a:t>10110101</a:t>
            </a:r>
            <a:r>
              <a:rPr lang="en-US" sz="1800" dirty="0">
                <a:solidFill>
                  <a:schemeClr val="bg1"/>
                </a:solidFill>
                <a:latin typeface="Times New Roman"/>
                <a:cs typeface="Times New Roman" charset="0"/>
              </a:rPr>
              <a:t>…</a:t>
            </a:r>
          </a:p>
        </p:txBody>
      </p:sp>
      <p:sp>
        <p:nvSpPr>
          <p:cNvPr id="20" name="Text Box 16"/>
          <p:cNvSpPr txBox="1">
            <a:spLocks noChangeArrowheads="1"/>
          </p:cNvSpPr>
          <p:nvPr/>
        </p:nvSpPr>
        <p:spPr bwMode="auto">
          <a:xfrm rot="2772387">
            <a:off x="7659687" y="4724401"/>
            <a:ext cx="1408113" cy="493712"/>
          </a:xfrm>
          <a:prstGeom prst="rect">
            <a:avLst/>
          </a:prstGeom>
          <a:noFill/>
          <a:ln w="12700">
            <a:noFill/>
            <a:miter lim="800000"/>
            <a:headEnd/>
            <a:tailEnd/>
          </a:ln>
        </p:spPr>
        <p:txBody>
          <a:bodyPr wrap="none" lIns="0" tIns="0" rIns="0" bIns="0">
            <a:spAutoFit/>
          </a:bodyPr>
          <a:lstStyle/>
          <a:p>
            <a:pPr eaLnBrk="0" hangingPunct="0">
              <a:defRPr/>
            </a:pPr>
            <a:r>
              <a:rPr lang="en-US" sz="2000" b="1" dirty="0">
                <a:solidFill>
                  <a:schemeClr val="bg1"/>
                </a:solidFill>
                <a:latin typeface="+mj-lt"/>
                <a:cs typeface="Times New Roman" charset="0"/>
              </a:rPr>
              <a:t>0100101</a:t>
            </a:r>
            <a:r>
              <a:rPr lang="en-US" sz="3200" dirty="0">
                <a:solidFill>
                  <a:schemeClr val="bg1"/>
                </a:solidFill>
                <a:latin typeface="Times New Roman"/>
                <a:cs typeface="Times New Roman" charset="0"/>
              </a:rPr>
              <a:t>…</a:t>
            </a:r>
          </a:p>
        </p:txBody>
      </p:sp>
      <p:sp>
        <p:nvSpPr>
          <p:cNvPr id="21" name="Text Box 17"/>
          <p:cNvSpPr txBox="1">
            <a:spLocks noChangeArrowheads="1"/>
          </p:cNvSpPr>
          <p:nvPr/>
        </p:nvSpPr>
        <p:spPr bwMode="auto">
          <a:xfrm rot="1208111">
            <a:off x="6864350" y="3922713"/>
            <a:ext cx="992188" cy="244475"/>
          </a:xfrm>
          <a:prstGeom prst="rect">
            <a:avLst/>
          </a:prstGeom>
          <a:noFill/>
          <a:ln w="12700">
            <a:noFill/>
            <a:miter lim="800000"/>
            <a:headEnd/>
            <a:tailEnd/>
          </a:ln>
        </p:spPr>
        <p:txBody>
          <a:bodyPr wrap="none" lIns="0" tIns="0" rIns="0" bIns="0">
            <a:spAutoFit/>
          </a:bodyPr>
          <a:lstStyle/>
          <a:p>
            <a:pPr eaLnBrk="0" hangingPunct="0">
              <a:defRPr/>
            </a:pPr>
            <a:r>
              <a:rPr lang="en-US" sz="1600" b="1" dirty="0">
                <a:solidFill>
                  <a:schemeClr val="bg1"/>
                </a:solidFill>
                <a:latin typeface="+mj-lt"/>
                <a:cs typeface="Times New Roman" charset="0"/>
              </a:rPr>
              <a:t>1110101</a:t>
            </a:r>
            <a:r>
              <a:rPr lang="en-US" sz="1600" dirty="0">
                <a:solidFill>
                  <a:schemeClr val="bg1"/>
                </a:solidFill>
                <a:latin typeface="Times New Roman"/>
                <a:cs typeface="Times New Roman" charset="0"/>
              </a:rPr>
              <a:t>…</a:t>
            </a:r>
          </a:p>
        </p:txBody>
      </p:sp>
      <p:grpSp>
        <p:nvGrpSpPr>
          <p:cNvPr id="23" name="Group 24"/>
          <p:cNvGrpSpPr/>
          <p:nvPr/>
        </p:nvGrpSpPr>
        <p:grpSpPr>
          <a:xfrm>
            <a:off x="6694853" y="2435472"/>
            <a:ext cx="1350584" cy="3048000"/>
            <a:chOff x="6248400" y="3199100"/>
            <a:chExt cx="1676400" cy="3658900"/>
          </a:xfrm>
        </p:grpSpPr>
        <p:sp>
          <p:nvSpPr>
            <p:cNvPr id="24" name="Rectangle 23"/>
            <p:cNvSpPr/>
            <p:nvPr/>
          </p:nvSpPr>
          <p:spPr>
            <a:xfrm>
              <a:off x="6248400" y="3199100"/>
              <a:ext cx="1676400" cy="3658900"/>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HDMI 1.4a</a:t>
              </a:r>
              <a:endParaRPr lang="en-US" sz="1800" b="1" dirty="0">
                <a:solidFill>
                  <a:schemeClr val="tx1"/>
                </a:solidFill>
              </a:endParaRPr>
            </a:p>
          </p:txBody>
        </p:sp>
        <p:pic>
          <p:nvPicPr>
            <p:cNvPr id="25" name="Picture 2" descr="See full size image">
              <a:hlinkClick r:id="rId4"/>
            </p:cNvPr>
            <p:cNvPicPr>
              <a:picLocks noChangeAspect="1" noChangeArrowheads="1"/>
            </p:cNvPicPr>
            <p:nvPr/>
          </p:nvPicPr>
          <p:blipFill>
            <a:blip r:embed="rId5" cstate="email"/>
            <a:srcRect/>
            <a:stretch>
              <a:fillRect/>
            </a:stretch>
          </p:blipFill>
          <p:spPr bwMode="auto">
            <a:xfrm>
              <a:off x="6656696" y="3267055"/>
              <a:ext cx="1152823" cy="708175"/>
            </a:xfrm>
            <a:prstGeom prst="rect">
              <a:avLst/>
            </a:prstGeom>
            <a:noFill/>
          </p:spPr>
        </p:pic>
        <p:pic>
          <p:nvPicPr>
            <p:cNvPr id="26" name="Picture 8" descr="See full size image">
              <a:hlinkClick r:id="rId6"/>
            </p:cNvPr>
            <p:cNvPicPr>
              <a:picLocks noChangeAspect="1" noChangeArrowheads="1"/>
            </p:cNvPicPr>
            <p:nvPr/>
          </p:nvPicPr>
          <p:blipFill>
            <a:blip r:embed="rId7" cstate="email"/>
            <a:srcRect/>
            <a:stretch>
              <a:fillRect/>
            </a:stretch>
          </p:blipFill>
          <p:spPr bwMode="auto">
            <a:xfrm>
              <a:off x="6656696" y="5238816"/>
              <a:ext cx="1152823" cy="776130"/>
            </a:xfrm>
            <a:prstGeom prst="rect">
              <a:avLst/>
            </a:prstGeom>
            <a:noFill/>
          </p:spPr>
        </p:pic>
        <p:pic>
          <p:nvPicPr>
            <p:cNvPr id="27" name="Picture 10" descr="See full size image">
              <a:hlinkClick r:id="rId8"/>
            </p:cNvPr>
            <p:cNvPicPr>
              <a:picLocks noChangeAspect="1" noChangeArrowheads="1"/>
            </p:cNvPicPr>
            <p:nvPr/>
          </p:nvPicPr>
          <p:blipFill>
            <a:blip r:embed="rId9" cstate="email"/>
            <a:srcRect/>
            <a:stretch>
              <a:fillRect/>
            </a:stretch>
          </p:blipFill>
          <p:spPr bwMode="auto">
            <a:xfrm>
              <a:off x="6656696" y="6125823"/>
              <a:ext cx="1152823" cy="665255"/>
            </a:xfrm>
            <a:prstGeom prst="rect">
              <a:avLst/>
            </a:prstGeom>
            <a:noFill/>
          </p:spPr>
        </p:pic>
        <p:pic>
          <p:nvPicPr>
            <p:cNvPr id="28" name="Picture 12" descr="See full size image">
              <a:hlinkClick r:id="rId10"/>
            </p:cNvPr>
            <p:cNvPicPr>
              <a:picLocks noChangeAspect="1" noChangeArrowheads="1"/>
            </p:cNvPicPr>
            <p:nvPr/>
          </p:nvPicPr>
          <p:blipFill>
            <a:blip r:embed="rId11" cstate="email"/>
            <a:srcRect/>
            <a:stretch>
              <a:fillRect/>
            </a:stretch>
          </p:blipFill>
          <p:spPr bwMode="auto">
            <a:xfrm>
              <a:off x="6656696" y="4086106"/>
              <a:ext cx="1196053" cy="665255"/>
            </a:xfrm>
            <a:prstGeom prst="rect">
              <a:avLst/>
            </a:prstGeom>
            <a:noFill/>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Change in HDMI Protocol Test Equipment</a:t>
            </a:r>
            <a:br>
              <a:rPr lang="en-US" dirty="0" smtClean="0"/>
            </a:br>
            <a:r>
              <a:rPr lang="en-US" dirty="0" smtClean="0"/>
              <a:t>Agilent U4998A HDMI PAG Replaces N5998A</a:t>
            </a:r>
          </a:p>
        </p:txBody>
      </p:sp>
      <p:sp>
        <p:nvSpPr>
          <p:cNvPr id="6" name="Rectangle 3"/>
          <p:cNvSpPr txBox="1">
            <a:spLocks noChangeArrowheads="1"/>
          </p:cNvSpPr>
          <p:nvPr/>
        </p:nvSpPr>
        <p:spPr bwMode="black">
          <a:xfrm>
            <a:off x="304800" y="3962400"/>
            <a:ext cx="8610600" cy="2209800"/>
          </a:xfrm>
          <a:prstGeom prst="rect">
            <a:avLst/>
          </a:prstGeom>
          <a:noFill/>
          <a:ln w="12700">
            <a:noFill/>
            <a:miter lim="800000"/>
            <a:headEnd/>
            <a:tailEnd/>
          </a:ln>
        </p:spPr>
        <p:txBody>
          <a:bodyPr lIns="0" tIns="0" rIns="0" bIns="0"/>
          <a:lstStyle/>
          <a:p>
            <a:pPr marL="342900" indent="-342900">
              <a:spcAft>
                <a:spcPct val="50000"/>
              </a:spcAft>
              <a:buFont typeface="Arial" pitchFamily="34" charset="0"/>
              <a:buChar char="•"/>
              <a:defRPr/>
            </a:pPr>
            <a:r>
              <a:rPr lang="en-US" sz="1800" kern="0" dirty="0" smtClean="0">
                <a:latin typeface="+mj-lt"/>
              </a:rPr>
              <a:t>HDMI CTS recommends Agilent N5998A for HDMI protocol compliance test</a:t>
            </a:r>
          </a:p>
          <a:p>
            <a:pPr marL="342900" indent="-342900">
              <a:spcAft>
                <a:spcPct val="50000"/>
              </a:spcAft>
              <a:buFont typeface="Arial" pitchFamily="34" charset="0"/>
              <a:buChar char="•"/>
              <a:defRPr/>
            </a:pPr>
            <a:r>
              <a:rPr lang="en-US" sz="1800" kern="0" dirty="0" smtClean="0">
                <a:latin typeface="+mj-lt"/>
              </a:rPr>
              <a:t>N5998A discontinued in 2010 (custom part limitation)</a:t>
            </a:r>
          </a:p>
          <a:p>
            <a:pPr marL="342900" indent="-342900">
              <a:spcAft>
                <a:spcPct val="50000"/>
              </a:spcAft>
              <a:buFont typeface="Arial" pitchFamily="34" charset="0"/>
              <a:buChar char="•"/>
              <a:defRPr/>
            </a:pPr>
            <a:r>
              <a:rPr lang="en-US" sz="1800" kern="0" dirty="0" smtClean="0">
                <a:latin typeface="+mj-lt"/>
              </a:rPr>
              <a:t>Per HDMI CTS guidelines, Agilent designates U4998A HDMI PAG module as N5998A replacement for HDMI Compliance Test</a:t>
            </a:r>
          </a:p>
          <a:p>
            <a:pPr marL="342900" indent="-342900">
              <a:spcAft>
                <a:spcPct val="50000"/>
              </a:spcAft>
              <a:buFont typeface="Arial" pitchFamily="34" charset="0"/>
              <a:buChar char="•"/>
              <a:defRPr/>
            </a:pPr>
            <a:r>
              <a:rPr lang="en-US" sz="1800" kern="0" dirty="0" smtClean="0">
                <a:latin typeface="+mj-lt"/>
              </a:rPr>
              <a:t>Panasonic and Sony ATCs have evaluated, both products provide same results</a:t>
            </a:r>
            <a:endParaRPr lang="en-US" sz="1800" kern="0" dirty="0">
              <a:latin typeface="+mj-lt"/>
            </a:endParaRPr>
          </a:p>
        </p:txBody>
      </p:sp>
      <p:pic>
        <p:nvPicPr>
          <p:cNvPr id="9220" name="Picture 2" descr="magic"/>
          <p:cNvPicPr>
            <a:picLocks noChangeAspect="1" noChangeArrowheads="1"/>
          </p:cNvPicPr>
          <p:nvPr/>
        </p:nvPicPr>
        <p:blipFill>
          <a:blip r:embed="rId3" cstate="print"/>
          <a:srcRect/>
          <a:stretch>
            <a:fillRect/>
          </a:stretch>
        </p:blipFill>
        <p:spPr bwMode="auto">
          <a:xfrm>
            <a:off x="0" y="0"/>
            <a:ext cx="127000" cy="127000"/>
          </a:xfrm>
          <a:prstGeom prst="rect">
            <a:avLst/>
          </a:prstGeom>
          <a:noFill/>
          <a:ln w="19050">
            <a:noFill/>
            <a:miter lim="800000"/>
            <a:headEnd/>
            <a:tailEnd/>
          </a:ln>
        </p:spPr>
      </p:pic>
      <p:pic>
        <p:nvPicPr>
          <p:cNvPr id="9" name="Picture 8" descr="N5998A_5_2009Oct.jpg"/>
          <p:cNvPicPr>
            <a:picLocks noChangeAspect="1"/>
          </p:cNvPicPr>
          <p:nvPr/>
        </p:nvPicPr>
        <p:blipFill>
          <a:blip r:embed="rId4" cstate="print"/>
          <a:srcRect l="7500" t="15032" r="9167" b="35531"/>
          <a:stretch>
            <a:fillRect/>
          </a:stretch>
        </p:blipFill>
        <p:spPr>
          <a:xfrm>
            <a:off x="457200" y="2362200"/>
            <a:ext cx="3124200" cy="1280922"/>
          </a:xfrm>
          <a:prstGeom prst="rect">
            <a:avLst/>
          </a:prstGeom>
        </p:spPr>
      </p:pic>
      <p:sp>
        <p:nvSpPr>
          <p:cNvPr id="10" name="Right Arrow 9"/>
          <p:cNvSpPr/>
          <p:nvPr/>
        </p:nvSpPr>
        <p:spPr bwMode="auto">
          <a:xfrm>
            <a:off x="3733800" y="2743200"/>
            <a:ext cx="914400" cy="533400"/>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1" name="Picture 10" descr="U4998A HDMI 1.4.jpg"/>
          <p:cNvPicPr>
            <a:picLocks noChangeAspect="1"/>
          </p:cNvPicPr>
          <p:nvPr/>
        </p:nvPicPr>
        <p:blipFill>
          <a:blip r:embed="rId5" cstate="print"/>
          <a:srcRect t="17240" b="5329"/>
          <a:stretch>
            <a:fillRect/>
          </a:stretch>
        </p:blipFill>
        <p:spPr>
          <a:xfrm>
            <a:off x="5105400" y="2362200"/>
            <a:ext cx="3048000" cy="1295400"/>
          </a:xfrm>
          <a:prstGeom prst="rect">
            <a:avLst/>
          </a:prstGeom>
        </p:spPr>
      </p:pic>
      <p:sp>
        <p:nvSpPr>
          <p:cNvPr id="12" name="TextBox 11"/>
          <p:cNvSpPr txBox="1"/>
          <p:nvPr/>
        </p:nvSpPr>
        <p:spPr>
          <a:xfrm>
            <a:off x="685800" y="1600200"/>
            <a:ext cx="2971800" cy="738664"/>
          </a:xfrm>
          <a:prstGeom prst="rect">
            <a:avLst/>
          </a:prstGeom>
          <a:noFill/>
        </p:spPr>
        <p:txBody>
          <a:bodyPr wrap="square" rtlCol="0">
            <a:spAutoFit/>
          </a:bodyPr>
          <a:lstStyle/>
          <a:p>
            <a:r>
              <a:rPr lang="en-US" sz="1400" b="1" dirty="0" smtClean="0"/>
              <a:t>N5998A PAG  (DISCONTINUED)</a:t>
            </a:r>
          </a:p>
          <a:p>
            <a:pPr algn="ctr"/>
            <a:r>
              <a:rPr lang="en-US" sz="1400" b="1" dirty="0" smtClean="0"/>
              <a:t>Upgrades to 1.4a still available via N5998U</a:t>
            </a:r>
            <a:endParaRPr lang="en-US" sz="1400" b="1" dirty="0"/>
          </a:p>
        </p:txBody>
      </p:sp>
      <p:sp>
        <p:nvSpPr>
          <p:cNvPr id="13" name="TextBox 12"/>
          <p:cNvSpPr txBox="1"/>
          <p:nvPr/>
        </p:nvSpPr>
        <p:spPr>
          <a:xfrm>
            <a:off x="5029200" y="1676400"/>
            <a:ext cx="3276600" cy="307777"/>
          </a:xfrm>
          <a:prstGeom prst="rect">
            <a:avLst/>
          </a:prstGeom>
          <a:noFill/>
        </p:spPr>
        <p:txBody>
          <a:bodyPr wrap="square" rtlCol="0">
            <a:spAutoFit/>
          </a:bodyPr>
          <a:lstStyle/>
          <a:p>
            <a:r>
              <a:rPr lang="en-US" sz="1400" b="1" dirty="0" smtClean="0"/>
              <a:t>U4998A Module + U4002A Chassis</a:t>
            </a:r>
            <a:endParaRPr 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4082709" y="2171353"/>
            <a:ext cx="4680291" cy="188292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U4998A HDMI PAG Blade Runs In </a:t>
            </a:r>
            <a:br>
              <a:rPr lang="en-US" dirty="0" smtClean="0"/>
            </a:br>
            <a:r>
              <a:rPr lang="en-US" dirty="0" smtClean="0"/>
              <a:t>New Agilent </a:t>
            </a:r>
            <a:r>
              <a:rPr lang="en-US" dirty="0" err="1" smtClean="0"/>
              <a:t>AXIe</a:t>
            </a:r>
            <a:r>
              <a:rPr lang="en-US" dirty="0" smtClean="0"/>
              <a:t> Modular Platform</a:t>
            </a:r>
            <a:endParaRPr lang="en-US" dirty="0"/>
          </a:p>
        </p:txBody>
      </p:sp>
      <p:sp>
        <p:nvSpPr>
          <p:cNvPr id="13" name="Content Placeholder 12"/>
          <p:cNvSpPr>
            <a:spLocks noGrp="1"/>
          </p:cNvSpPr>
          <p:nvPr>
            <p:ph idx="1"/>
          </p:nvPr>
        </p:nvSpPr>
        <p:spPr>
          <a:xfrm>
            <a:off x="227013" y="4039737"/>
            <a:ext cx="8688387" cy="1842448"/>
          </a:xfrm>
        </p:spPr>
        <p:txBody>
          <a:bodyPr>
            <a:normAutofit lnSpcReduction="10000"/>
          </a:bodyPr>
          <a:lstStyle/>
          <a:p>
            <a:pPr>
              <a:spcAft>
                <a:spcPts val="600"/>
              </a:spcAft>
            </a:pPr>
            <a:r>
              <a:rPr lang="en-US" dirty="0" smtClean="0"/>
              <a:t>Modular architecture</a:t>
            </a:r>
          </a:p>
          <a:p>
            <a:pPr lvl="1">
              <a:spcAft>
                <a:spcPts val="600"/>
              </a:spcAft>
            </a:pPr>
            <a:r>
              <a:rPr lang="en-US" dirty="0" smtClean="0"/>
              <a:t>Mix and match different technologies for full system view</a:t>
            </a:r>
          </a:p>
          <a:p>
            <a:pPr>
              <a:spcAft>
                <a:spcPts val="600"/>
              </a:spcAft>
            </a:pPr>
            <a:r>
              <a:rPr lang="en-US" dirty="0" smtClean="0"/>
              <a:t>Next generation chassis</a:t>
            </a:r>
          </a:p>
          <a:p>
            <a:pPr lvl="1">
              <a:spcAft>
                <a:spcPts val="600"/>
              </a:spcAft>
            </a:pPr>
            <a:r>
              <a:rPr lang="en-US" dirty="0" smtClean="0"/>
              <a:t>2-slot and 5-slot chassis</a:t>
            </a:r>
          </a:p>
          <a:p>
            <a:pPr lvl="1">
              <a:spcAft>
                <a:spcPts val="600"/>
              </a:spcAft>
            </a:pPr>
            <a:r>
              <a:rPr lang="en-US" dirty="0" smtClean="0"/>
              <a:t>Fast download speeds </a:t>
            </a:r>
            <a:r>
              <a:rPr lang="en-US" dirty="0" smtClean="0">
                <a:sym typeface="Wingdings" pitchFamily="2" charset="2"/>
              </a:rPr>
              <a:t> up to 10 Gbps</a:t>
            </a:r>
            <a:endParaRPr lang="en-US" dirty="0" smtClean="0"/>
          </a:p>
        </p:txBody>
      </p:sp>
      <p:grpSp>
        <p:nvGrpSpPr>
          <p:cNvPr id="3" name="Group 14"/>
          <p:cNvGrpSpPr/>
          <p:nvPr/>
        </p:nvGrpSpPr>
        <p:grpSpPr>
          <a:xfrm>
            <a:off x="104633" y="1402308"/>
            <a:ext cx="4858603" cy="928048"/>
            <a:chOff x="491319" y="1897039"/>
            <a:chExt cx="4858603" cy="928048"/>
          </a:xfrm>
        </p:grpSpPr>
        <p:sp>
          <p:nvSpPr>
            <p:cNvPr id="9" name="Rectangle 8"/>
            <p:cNvSpPr/>
            <p:nvPr/>
          </p:nvSpPr>
          <p:spPr bwMode="auto">
            <a:xfrm>
              <a:off x="491319" y="1897039"/>
              <a:ext cx="4858603" cy="409433"/>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HDMI Module</a:t>
              </a:r>
            </a:p>
          </p:txBody>
        </p:sp>
        <p:sp>
          <p:nvSpPr>
            <p:cNvPr id="10" name="Rectangle 9"/>
            <p:cNvSpPr/>
            <p:nvPr/>
          </p:nvSpPr>
          <p:spPr bwMode="auto">
            <a:xfrm>
              <a:off x="491319" y="2415654"/>
              <a:ext cx="4858603" cy="409433"/>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PCI Express Module</a:t>
              </a:r>
            </a:p>
          </p:txBody>
        </p:sp>
      </p:grpSp>
      <p:cxnSp>
        <p:nvCxnSpPr>
          <p:cNvPr id="17" name="Straight Arrow Connector 16"/>
          <p:cNvCxnSpPr/>
          <p:nvPr/>
        </p:nvCxnSpPr>
        <p:spPr bwMode="auto">
          <a:xfrm rot="16200000" flipH="1">
            <a:off x="3318680" y="1626358"/>
            <a:ext cx="928049" cy="252483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2" name="Rectangle 11"/>
          <p:cNvSpPr/>
          <p:nvPr/>
        </p:nvSpPr>
        <p:spPr bwMode="auto">
          <a:xfrm>
            <a:off x="76200" y="2454323"/>
            <a:ext cx="4858603" cy="409433"/>
          </a:xfrm>
          <a:prstGeom prst="rect">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Arial" charset="0"/>
              </a:rPr>
              <a:t>Logic Analysis </a:t>
            </a:r>
            <a:r>
              <a:rPr lang="en-US" dirty="0" smtClean="0"/>
              <a:t>M</a:t>
            </a:r>
            <a:r>
              <a:rPr lang="en-US" sz="2400" dirty="0" smtClean="0">
                <a:latin typeface="Arial" charset="0"/>
              </a:rPr>
              <a:t>odule</a:t>
            </a:r>
            <a:endParaRPr kumimoji="0" lang="en-US" sz="2400" b="0" i="0" u="none" strike="noStrike" cap="none" normalizeH="0" baseline="0" dirty="0" smtClean="0">
              <a:ln>
                <a:noFill/>
              </a:ln>
              <a:solidFill>
                <a:schemeClr val="tx1"/>
              </a:solidFill>
              <a:effectLst/>
              <a:latin typeface="Arial" charset="0"/>
            </a:endParaRPr>
          </a:p>
        </p:txBody>
      </p:sp>
      <p:sp>
        <p:nvSpPr>
          <p:cNvPr id="14" name="Date Placeholder 13"/>
          <p:cNvSpPr>
            <a:spLocks noGrp="1"/>
          </p:cNvSpPr>
          <p:nvPr>
            <p:ph type="dt" sz="half" idx="2"/>
          </p:nvPr>
        </p:nvSpPr>
        <p:spPr/>
        <p:txBody>
          <a:bodyPr/>
          <a:lstStyle/>
          <a:p>
            <a:fld id="{FEA126F8-1B72-43C2-BF6A-BBF958BE1B94}" type="datetime4">
              <a:rPr lang="en-US" smtClean="0"/>
              <a:pPr/>
              <a:t>July 5, 2011</a:t>
            </a:fld>
            <a:endParaRPr lang="en-US" dirty="0"/>
          </a:p>
        </p:txBody>
      </p:sp>
      <p:sp>
        <p:nvSpPr>
          <p:cNvPr id="15" name="Slide Number Placeholder 14"/>
          <p:cNvSpPr>
            <a:spLocks noGrp="1"/>
          </p:cNvSpPr>
          <p:nvPr>
            <p:ph type="sldNum" sz="quarter" idx="4"/>
          </p:nvPr>
        </p:nvSpPr>
        <p:spPr/>
        <p:txBody>
          <a:bodyPr/>
          <a:lstStyle/>
          <a:p>
            <a:fld id="{793EC66B-EF27-4603-8557-B6CFD2D77735}" type="slidenum">
              <a:rPr lang="en-US" smtClean="0"/>
              <a:pPr/>
              <a:t>15</a:t>
            </a:fld>
            <a:endParaRPr lang="en-US" dirty="0"/>
          </a:p>
        </p:txBody>
      </p:sp>
      <p:sp>
        <p:nvSpPr>
          <p:cNvPr id="16" name="Footer Placeholder 15"/>
          <p:cNvSpPr>
            <a:spLocks noGrp="1"/>
          </p:cNvSpPr>
          <p:nvPr>
            <p:ph type="ftr" sz="quarter" idx="3"/>
          </p:nvPr>
        </p:nvSpPr>
        <p:spPr/>
        <p:txBody>
          <a:bodyPr/>
          <a:lstStyle/>
          <a:p>
            <a:r>
              <a:rPr lang="en-US" smtClean="0"/>
              <a:t>Agilent Confidential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Grp="1" noChangeArrowheads="1"/>
          </p:cNvSpPr>
          <p:nvPr>
            <p:ph type="ctrTitle" idx="4294967295"/>
          </p:nvPr>
        </p:nvSpPr>
        <p:spPr>
          <a:xfrm>
            <a:off x="304800" y="457200"/>
            <a:ext cx="4114800" cy="2157413"/>
          </a:xfrm>
        </p:spPr>
        <p:txBody>
          <a:bodyPr/>
          <a:lstStyle/>
          <a:p>
            <a:pPr algn="r" eaLnBrk="1" hangingPunct="1"/>
            <a:r>
              <a:rPr lang="en-US" altLang="ja-JP" sz="2400" dirty="0" smtClean="0">
                <a:ea typeface="ＭＳ Ｐゴシック" pitchFamily="34" charset="-128"/>
              </a:rPr>
              <a:t>Agilent HDMI PAG</a:t>
            </a:r>
            <a:br>
              <a:rPr lang="en-US" altLang="ja-JP" sz="2400" dirty="0" smtClean="0">
                <a:ea typeface="ＭＳ Ｐゴシック" pitchFamily="34" charset="-128"/>
              </a:rPr>
            </a:br>
            <a:r>
              <a:rPr lang="en-US" altLang="ja-JP" sz="1600" dirty="0" smtClean="0">
                <a:ea typeface="ＭＳ Ｐゴシック" pitchFamily="34" charset="-128"/>
              </a:rPr>
              <a:t>U4998A </a:t>
            </a:r>
            <a:r>
              <a:rPr lang="en-US" sz="2000" dirty="0" smtClean="0"/>
              <a:t/>
            </a:r>
            <a:br>
              <a:rPr lang="en-US" sz="2000" dirty="0" smtClean="0"/>
            </a:br>
            <a:endParaRPr lang="en-US" sz="2000" dirty="0" smtClean="0"/>
          </a:p>
        </p:txBody>
      </p:sp>
      <p:sp>
        <p:nvSpPr>
          <p:cNvPr id="15372" name="Text Box 9"/>
          <p:cNvSpPr txBox="1">
            <a:spLocks noChangeArrowheads="1"/>
          </p:cNvSpPr>
          <p:nvPr/>
        </p:nvSpPr>
        <p:spPr bwMode="auto">
          <a:xfrm>
            <a:off x="4752975" y="1108355"/>
            <a:ext cx="4772025" cy="2215991"/>
          </a:xfrm>
          <a:prstGeom prst="rect">
            <a:avLst/>
          </a:prstGeom>
          <a:noFill/>
          <a:ln w="12700" algn="ctr">
            <a:noFill/>
            <a:miter lim="800000"/>
            <a:headEnd/>
            <a:tailEnd/>
          </a:ln>
        </p:spPr>
        <p:txBody>
          <a:bodyPr lIns="0" tIns="0" rIns="0" bIns="0">
            <a:spAutoFit/>
          </a:bodyPr>
          <a:lstStyle/>
          <a:p>
            <a:pPr marL="171450" indent="-171450" algn="l" defTabSz="177800" eaLnBrk="1" hangingPunct="1">
              <a:buClr>
                <a:schemeClr val="tx1"/>
              </a:buClr>
              <a:buFont typeface="Wingdings" pitchFamily="2" charset="2"/>
              <a:buNone/>
            </a:pPr>
            <a:endParaRPr lang="en-US" dirty="0">
              <a:latin typeface="Arial" charset="0"/>
            </a:endParaRPr>
          </a:p>
          <a:p>
            <a:pPr marL="171450" indent="-171450" algn="l" defTabSz="177800" eaLnBrk="1" hangingPunct="1">
              <a:buClr>
                <a:schemeClr val="tx1"/>
              </a:buClr>
              <a:buFont typeface="Wingdings" pitchFamily="2" charset="2"/>
              <a:buNone/>
            </a:pPr>
            <a:r>
              <a:rPr lang="en-US" sz="2000" dirty="0" smtClean="0">
                <a:latin typeface="Arial" charset="0"/>
              </a:rPr>
              <a:t>N4998A System Reference </a:t>
            </a:r>
            <a:r>
              <a:rPr lang="en-US" sz="2000" dirty="0">
                <a:latin typeface="Arial" charset="0"/>
              </a:rPr>
              <a:t>Price </a:t>
            </a:r>
            <a:endParaRPr lang="en-US" sz="2000" dirty="0" smtClean="0">
              <a:latin typeface="Arial" charset="0"/>
            </a:endParaRPr>
          </a:p>
          <a:p>
            <a:pPr marL="171450" indent="-171450" algn="l" defTabSz="177800" eaLnBrk="1" hangingPunct="1">
              <a:buClr>
                <a:schemeClr val="tx1"/>
              </a:buClr>
              <a:buFont typeface="Wingdings" pitchFamily="2" charset="2"/>
              <a:buNone/>
            </a:pPr>
            <a:r>
              <a:rPr lang="en-US" sz="2000" dirty="0" smtClean="0"/>
              <a:t>Starting at: </a:t>
            </a:r>
            <a:r>
              <a:rPr lang="en-US" sz="2000" dirty="0" smtClean="0">
                <a:latin typeface="Arial" charset="0"/>
              </a:rPr>
              <a:t>US$58,967</a:t>
            </a:r>
            <a:endParaRPr lang="en-US" sz="2000" dirty="0">
              <a:latin typeface="Arial" charset="0"/>
            </a:endParaRPr>
          </a:p>
          <a:p>
            <a:pPr marL="171450" indent="-171450" algn="l" defTabSz="177800" eaLnBrk="1" hangingPunct="1">
              <a:buClr>
                <a:schemeClr val="tx1"/>
              </a:buClr>
              <a:buFont typeface="Wingdings" pitchFamily="2" charset="2"/>
              <a:buNone/>
            </a:pPr>
            <a:endParaRPr lang="en-US" sz="2000" dirty="0">
              <a:latin typeface="Arial" charset="0"/>
            </a:endParaRPr>
          </a:p>
          <a:p>
            <a:pPr marL="171450" indent="-171450" algn="l" defTabSz="177800" eaLnBrk="1" hangingPunct="1">
              <a:buClr>
                <a:schemeClr val="tx1"/>
              </a:buClr>
              <a:buFont typeface="Wingdings" pitchFamily="2" charset="2"/>
              <a:buNone/>
            </a:pPr>
            <a:endParaRPr lang="en-US" sz="2000" dirty="0">
              <a:latin typeface="Arial" charset="0"/>
            </a:endParaRPr>
          </a:p>
          <a:p>
            <a:pPr marL="171450" indent="-171450" algn="l" defTabSz="177800" eaLnBrk="1" hangingPunct="1">
              <a:buClr>
                <a:schemeClr val="tx1"/>
              </a:buClr>
              <a:buFont typeface="Wingdings" pitchFamily="2" charset="2"/>
              <a:buNone/>
            </a:pPr>
            <a:endParaRPr lang="en-US" sz="2000" dirty="0">
              <a:latin typeface="Arial" charset="0"/>
            </a:endParaRPr>
          </a:p>
          <a:p>
            <a:pPr marL="171450" indent="-171450" algn="l" defTabSz="177800" eaLnBrk="1" hangingPunct="1">
              <a:buClr>
                <a:schemeClr val="tx1"/>
              </a:buClr>
              <a:buFont typeface="Wingdings" pitchFamily="2" charset="2"/>
              <a:buNone/>
            </a:pPr>
            <a:endParaRPr lang="en-US" sz="2000" dirty="0">
              <a:latin typeface="Arial" charset="0"/>
            </a:endParaRPr>
          </a:p>
        </p:txBody>
      </p:sp>
      <p:graphicFrame>
        <p:nvGraphicFramePr>
          <p:cNvPr id="13" name="Diagram 12"/>
          <p:cNvGraphicFramePr/>
          <p:nvPr/>
        </p:nvGraphicFramePr>
        <p:xfrm>
          <a:off x="304800" y="3657600"/>
          <a:ext cx="81534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U4998A HDMI 1.4.jpg"/>
          <p:cNvPicPr>
            <a:picLocks noChangeAspect="1"/>
          </p:cNvPicPr>
          <p:nvPr/>
        </p:nvPicPr>
        <p:blipFill>
          <a:blip r:embed="rId7" cstate="print"/>
          <a:stretch>
            <a:fillRect/>
          </a:stretch>
        </p:blipFill>
        <p:spPr>
          <a:xfrm>
            <a:off x="609600" y="1143000"/>
            <a:ext cx="3968403" cy="2178179"/>
          </a:xfrm>
          <a:prstGeom prst="rect">
            <a:avLst/>
          </a:prstGeom>
        </p:spPr>
      </p:pic>
      <p:pic>
        <p:nvPicPr>
          <p:cNvPr id="6" name="Picture 5" descr="U4998A HDMI 1.4.jpg"/>
          <p:cNvPicPr>
            <a:picLocks noChangeAspect="1"/>
          </p:cNvPicPr>
          <p:nvPr/>
        </p:nvPicPr>
        <p:blipFill>
          <a:blip r:embed="rId8" cstate="print"/>
          <a:srcRect l="5760" t="24488" r="5912" b="12542"/>
          <a:stretch>
            <a:fillRect/>
          </a:stretch>
        </p:blipFill>
        <p:spPr>
          <a:xfrm>
            <a:off x="3810000" y="2789582"/>
            <a:ext cx="1828800" cy="71561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7013" y="227013"/>
            <a:ext cx="8691562" cy="992187"/>
          </a:xfrm>
          <a:prstGeom prst="rect">
            <a:avLst/>
          </a:prstGeom>
        </p:spPr>
        <p:txBody>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HDMI CTS Certified</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
        <p:nvSpPr>
          <p:cNvPr id="7" name="Rounded Rectangle 6"/>
          <p:cNvSpPr/>
          <p:nvPr/>
        </p:nvSpPr>
        <p:spPr bwMode="auto">
          <a:xfrm>
            <a:off x="914400" y="990600"/>
            <a:ext cx="7696200" cy="1219200"/>
          </a:xfrm>
          <a:prstGeom prst="roundRect">
            <a:avLst/>
          </a:prstGeom>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CTS Recommended Test Equipment for Protocol Compliance Test</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 (replacement for N5998A) </a:t>
            </a:r>
            <a:endParaRPr kumimoji="0" lang="en-US" b="0" i="0" u="none" strike="noStrike" cap="none" normalizeH="0" baseline="0" dirty="0" smtClean="0">
              <a:ln>
                <a:noFill/>
              </a:ln>
              <a:solidFill>
                <a:schemeClr val="bg1"/>
              </a:solidFill>
              <a:effectLst/>
              <a:latin typeface="Arial" charset="0"/>
            </a:endParaRPr>
          </a:p>
        </p:txBody>
      </p:sp>
      <p:graphicFrame>
        <p:nvGraphicFramePr>
          <p:cNvPr id="6" name="Diagram 5"/>
          <p:cNvGraphicFramePr/>
          <p:nvPr/>
        </p:nvGraphicFramePr>
        <p:xfrm>
          <a:off x="1066800" y="2438400"/>
          <a:ext cx="76200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7013" y="227013"/>
            <a:ext cx="8691562" cy="992187"/>
          </a:xfrm>
          <a:prstGeom prst="rect">
            <a:avLst/>
          </a:prstGeom>
        </p:spPr>
        <p:txBody>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Performance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
        <p:nvSpPr>
          <p:cNvPr id="7" name="Rounded Rectangle 6"/>
          <p:cNvSpPr/>
          <p:nvPr/>
        </p:nvSpPr>
        <p:spPr bwMode="auto">
          <a:xfrm>
            <a:off x="685800" y="969820"/>
            <a:ext cx="8153400" cy="533400"/>
          </a:xfrm>
          <a:prstGeom prst="roundRect">
            <a:avLst/>
          </a:prstGeom>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rPr>
              <a:t>Complete coverage of HDMI speeds: 3.4 </a:t>
            </a:r>
            <a:r>
              <a:rPr lang="en-US" sz="2800" dirty="0" err="1" smtClean="0">
                <a:solidFill>
                  <a:schemeClr val="bg1"/>
                </a:solidFill>
              </a:rPr>
              <a:t>Gbps</a:t>
            </a:r>
            <a:r>
              <a:rPr lang="en-US" sz="2800" dirty="0" smtClean="0">
                <a:solidFill>
                  <a:schemeClr val="bg1"/>
                </a:solidFill>
              </a:rPr>
              <a:t>…</a:t>
            </a:r>
            <a:endParaRPr kumimoji="0" lang="en-US" sz="2800" b="0" i="0" u="none" strike="noStrike" cap="none" normalizeH="0" baseline="0" dirty="0" smtClean="0">
              <a:ln>
                <a:noFill/>
              </a:ln>
              <a:solidFill>
                <a:schemeClr val="bg1"/>
              </a:solidFill>
              <a:effectLst/>
              <a:latin typeface="Arial" charset="0"/>
            </a:endParaRPr>
          </a:p>
        </p:txBody>
      </p:sp>
      <p:graphicFrame>
        <p:nvGraphicFramePr>
          <p:cNvPr id="6" name="Diagram 5"/>
          <p:cNvGraphicFramePr/>
          <p:nvPr/>
        </p:nvGraphicFramePr>
        <p:xfrm>
          <a:off x="762000" y="18288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7013" y="227013"/>
            <a:ext cx="8691562" cy="992187"/>
          </a:xfrm>
          <a:prstGeom prst="rect">
            <a:avLst/>
          </a:prstGeom>
        </p:spPr>
        <p:txBody>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Generation</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
        <p:nvSpPr>
          <p:cNvPr id="7" name="Rounded Rectangle 6"/>
          <p:cNvSpPr/>
          <p:nvPr/>
        </p:nvSpPr>
        <p:spPr bwMode="auto">
          <a:xfrm>
            <a:off x="1676400" y="969820"/>
            <a:ext cx="5943600" cy="533400"/>
          </a:xfrm>
          <a:prstGeom prst="roundRect">
            <a:avLst/>
          </a:prstGeom>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rPr>
              <a:t>More margin, more confidence…</a:t>
            </a:r>
            <a:endParaRPr kumimoji="0" lang="en-US" sz="2800" b="0" i="0" u="none" strike="noStrike" cap="none" normalizeH="0" baseline="0" dirty="0" smtClean="0">
              <a:ln>
                <a:noFill/>
              </a:ln>
              <a:solidFill>
                <a:schemeClr val="bg1"/>
              </a:solidFill>
              <a:effectLst/>
              <a:latin typeface="Arial" charset="0"/>
            </a:endParaRPr>
          </a:p>
        </p:txBody>
      </p:sp>
      <p:graphicFrame>
        <p:nvGraphicFramePr>
          <p:cNvPr id="6" name="Diagram 5"/>
          <p:cNvGraphicFramePr/>
          <p:nvPr/>
        </p:nvGraphicFramePr>
        <p:xfrm>
          <a:off x="990600" y="1981200"/>
          <a:ext cx="754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You Will Hear Today</a:t>
            </a:r>
            <a:endParaRPr lang="en-US" dirty="0"/>
          </a:p>
        </p:txBody>
      </p:sp>
      <p:sp>
        <p:nvSpPr>
          <p:cNvPr id="3" name="Content Placeholder 2"/>
          <p:cNvSpPr>
            <a:spLocks noGrp="1"/>
          </p:cNvSpPr>
          <p:nvPr>
            <p:ph idx="1"/>
          </p:nvPr>
        </p:nvSpPr>
        <p:spPr>
          <a:xfrm>
            <a:off x="228600" y="1066800"/>
            <a:ext cx="8610600" cy="2238375"/>
          </a:xfrm>
        </p:spPr>
        <p:txBody>
          <a:bodyPr/>
          <a:lstStyle/>
          <a:p>
            <a:r>
              <a:rPr lang="en-US" dirty="0" smtClean="0"/>
              <a:t>HDMI – High Definition Multimedia Interface</a:t>
            </a:r>
          </a:p>
          <a:p>
            <a:r>
              <a:rPr lang="en-US" dirty="0" smtClean="0"/>
              <a:t>CTS – Compliance Test Specification</a:t>
            </a:r>
          </a:p>
          <a:p>
            <a:r>
              <a:rPr lang="en-US" dirty="0" smtClean="0"/>
              <a:t>ATC – Authorized Test Center</a:t>
            </a:r>
          </a:p>
          <a:p>
            <a:r>
              <a:rPr lang="en-US" dirty="0" smtClean="0"/>
              <a:t>PAG – Protocol Analyzer and Generator</a:t>
            </a:r>
          </a:p>
          <a:p>
            <a:r>
              <a:rPr lang="en-US" dirty="0" smtClean="0"/>
              <a:t>HPD – Hot Plug Detect</a:t>
            </a:r>
          </a:p>
          <a:p>
            <a:r>
              <a:rPr lang="en-US" dirty="0" smtClean="0"/>
              <a:t>HDCP – High-bandwidth Digital Content Protection</a:t>
            </a:r>
          </a:p>
          <a:p>
            <a:endParaRPr lang="en-US" dirty="0"/>
          </a:p>
        </p:txBody>
      </p:sp>
      <p:pic>
        <p:nvPicPr>
          <p:cNvPr id="1026" name="Picture 2" descr="females,gestures,listening,people,photographs,women"/>
          <p:cNvPicPr>
            <a:picLocks noChangeAspect="1" noChangeArrowheads="1"/>
          </p:cNvPicPr>
          <p:nvPr/>
        </p:nvPicPr>
        <p:blipFill>
          <a:blip r:embed="rId2" cstate="print"/>
          <a:srcRect l="12308" r="16308"/>
          <a:stretch>
            <a:fillRect/>
          </a:stretch>
        </p:blipFill>
        <p:spPr bwMode="auto">
          <a:xfrm>
            <a:off x="6553200" y="533400"/>
            <a:ext cx="2209800" cy="30956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20" name="Group 116"/>
          <p:cNvGraphicFramePr>
            <a:graphicFrameLocks noGrp="1"/>
          </p:cNvGraphicFramePr>
          <p:nvPr>
            <p:ph idx="4294967295"/>
          </p:nvPr>
        </p:nvGraphicFramePr>
        <p:xfrm>
          <a:off x="304800" y="1447800"/>
          <a:ext cx="8534400" cy="4605658"/>
        </p:xfrm>
        <a:graphic>
          <a:graphicData uri="http://schemas.openxmlformats.org/drawingml/2006/table">
            <a:tbl>
              <a:tblPr/>
              <a:tblGrid>
                <a:gridCol w="2489200"/>
                <a:gridCol w="3196695"/>
                <a:gridCol w="2848505"/>
              </a:tblGrid>
              <a:tr h="301625">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N5998A HDMI PAG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U4998A HDMI PAG</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34963">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HDMI Spec Support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HDMI 1.4a (via upgrade)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AF3"/>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HDMI 1.4a </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CC"/>
                    </a:solidFill>
                  </a:tcPr>
                </a:tc>
              </a:tr>
              <a:tr h="525463">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Measurement Modes</a:t>
                      </a:r>
                    </a:p>
                    <a:p>
                      <a:pPr marL="0" marR="0" lvl="0" indent="0" algn="ctr" defTabSz="914400" rtl="0" eaLnBrk="1" fontAlgn="base" latinLnBrk="0" hangingPunct="1">
                        <a:lnSpc>
                          <a:spcPct val="100000"/>
                        </a:lnSpc>
                        <a:spcBef>
                          <a:spcPct val="0"/>
                        </a:spcBef>
                        <a:spcAft>
                          <a:spcPct val="5000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Capture Compliance</a:t>
                      </a:r>
                      <a:br>
                        <a:rPr kumimoji="0" lang="en-US" sz="1400" b="1" i="0" u="none" strike="noStrike" cap="none" normalizeH="0" baseline="0" dirty="0" smtClean="0">
                          <a:ln>
                            <a:noFill/>
                          </a:ln>
                          <a:solidFill>
                            <a:schemeClr val="tx1"/>
                          </a:solidFill>
                          <a:effectLst/>
                          <a:latin typeface="Arial" charset="0"/>
                        </a:rPr>
                      </a:br>
                      <a:r>
                        <a:rPr kumimoji="0" lang="en-US" sz="1400" b="1" i="0" u="none" strike="noStrike" cap="none" normalizeH="0" baseline="0" dirty="0" smtClean="0">
                          <a:ln>
                            <a:noFill/>
                          </a:ln>
                          <a:solidFill>
                            <a:schemeClr val="tx1"/>
                          </a:solidFill>
                          <a:effectLst/>
                          <a:latin typeface="Arial" charset="0"/>
                        </a:rPr>
                        <a:t>Generation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AF3"/>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Capture Compliance</a:t>
                      </a:r>
                      <a:br>
                        <a:rPr kumimoji="0" lang="en-US" sz="1400" b="1" i="0" u="none" strike="noStrike" cap="none" normalizeH="0" baseline="0" dirty="0" smtClean="0">
                          <a:ln>
                            <a:noFill/>
                          </a:ln>
                          <a:solidFill>
                            <a:schemeClr val="tx1"/>
                          </a:solidFill>
                          <a:effectLst/>
                          <a:latin typeface="Arial" charset="0"/>
                        </a:rPr>
                      </a:br>
                      <a:r>
                        <a:rPr kumimoji="0" lang="en-US" sz="1400" b="1" i="0" u="none" strike="noStrike" cap="none" normalizeH="0" baseline="0" dirty="0" smtClean="0">
                          <a:ln>
                            <a:noFill/>
                          </a:ln>
                          <a:solidFill>
                            <a:schemeClr val="tx1"/>
                          </a:solidFill>
                          <a:effectLst/>
                          <a:latin typeface="Arial" charset="0"/>
                        </a:rPr>
                        <a:t>Generation</a:t>
                      </a:r>
                      <a:r>
                        <a:rPr kumimoji="0" lang="en-US" sz="1400" b="1" i="0" u="none" strike="noStrike" cap="none" normalizeH="0" baseline="0" dirty="0" smtClean="0">
                          <a:ln>
                            <a:noFill/>
                          </a:ln>
                          <a:solidFill>
                            <a:srgbClr val="009900"/>
                          </a:solidFill>
                          <a:effectLst/>
                          <a:latin typeface="Arial" charset="0"/>
                        </a:rPr>
                        <a:t/>
                      </a:r>
                      <a:br>
                        <a:rPr kumimoji="0" lang="en-US" sz="1400" b="1" i="0" u="none" strike="noStrike" cap="none" normalizeH="0" baseline="0" dirty="0" smtClean="0">
                          <a:ln>
                            <a:noFill/>
                          </a:ln>
                          <a:solidFill>
                            <a:srgbClr val="009900"/>
                          </a:solidFill>
                          <a:effectLst/>
                          <a:latin typeface="Arial" charset="0"/>
                        </a:rPr>
                      </a:br>
                      <a:r>
                        <a:rPr kumimoji="0" lang="en-US" sz="1400" b="1" i="0" u="none" strike="noStrike" cap="none" normalizeH="0" baseline="0" dirty="0" smtClean="0">
                          <a:ln>
                            <a:noFill/>
                          </a:ln>
                          <a:solidFill>
                            <a:srgbClr val="009900"/>
                          </a:solidFill>
                          <a:effectLst/>
                          <a:latin typeface="Arial" charset="0"/>
                        </a:rPr>
                        <a:t>Passive Monitoring (via option)</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CC"/>
                    </a:solidFill>
                  </a:tcPr>
                </a:tc>
              </a:tr>
              <a:tr h="525463">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Max Data Rate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2.25 </a:t>
                      </a:r>
                      <a:r>
                        <a:rPr kumimoji="0" lang="en-US" sz="1400" b="1" i="0" u="none" strike="noStrike" cap="none" normalizeH="0" baseline="0" dirty="0" err="1" smtClean="0">
                          <a:ln>
                            <a:noFill/>
                          </a:ln>
                          <a:solidFill>
                            <a:schemeClr val="tx1"/>
                          </a:solidFill>
                          <a:effectLst/>
                          <a:latin typeface="Arial" charset="0"/>
                        </a:rPr>
                        <a:t>Gbps</a:t>
                      </a:r>
                      <a:endParaRPr kumimoji="0" lang="en-US" sz="14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AF3"/>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rgbClr val="009900"/>
                          </a:solidFill>
                          <a:effectLst/>
                          <a:latin typeface="Arial" charset="0"/>
                        </a:rPr>
                        <a:t>3.4 </a:t>
                      </a:r>
                      <a:r>
                        <a:rPr kumimoji="0" lang="en-US" sz="1400" b="1" i="0" u="none" strike="noStrike" cap="none" normalizeH="0" baseline="0" dirty="0" err="1" smtClean="0">
                          <a:ln>
                            <a:noFill/>
                          </a:ln>
                          <a:solidFill>
                            <a:srgbClr val="009900"/>
                          </a:solidFill>
                          <a:effectLst/>
                          <a:latin typeface="Arial" charset="0"/>
                        </a:rPr>
                        <a:t>Gbps</a:t>
                      </a:r>
                      <a:endParaRPr kumimoji="0" lang="en-US" sz="1400" b="1" i="0" u="none" strike="noStrike" cap="none" normalizeH="0" baseline="0" dirty="0" smtClean="0">
                        <a:ln>
                          <a:noFill/>
                        </a:ln>
                        <a:solidFill>
                          <a:srgbClr val="3333CC"/>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CC"/>
                    </a:solidFill>
                  </a:tcPr>
                </a:tc>
              </a:tr>
              <a:tr h="52228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4k x 2k, VIC 63 &amp; 64</a:t>
                      </a:r>
                      <a:br>
                        <a:rPr kumimoji="0" lang="en-US" sz="1400" b="1" i="0" u="none" strike="noStrike" cap="none" normalizeH="0" baseline="0" dirty="0" smtClean="0">
                          <a:ln>
                            <a:noFill/>
                          </a:ln>
                          <a:solidFill>
                            <a:schemeClr val="tx1"/>
                          </a:solidFill>
                          <a:effectLst/>
                          <a:latin typeface="Arial" charset="0"/>
                          <a:cs typeface="Arial" charset="0"/>
                        </a:rPr>
                      </a:br>
                      <a:r>
                        <a:rPr kumimoji="0" lang="en-US" sz="1400" b="1" i="0" u="none" strike="noStrike" cap="none" normalizeH="0" baseline="0" dirty="0" smtClean="0">
                          <a:ln>
                            <a:noFill/>
                          </a:ln>
                          <a:solidFill>
                            <a:schemeClr val="tx1"/>
                          </a:solidFill>
                          <a:effectLst/>
                          <a:latin typeface="Arial" charset="0"/>
                          <a:cs typeface="Arial" charset="0"/>
                        </a:rPr>
                        <a:t> Support</a:t>
                      </a:r>
                      <a:endParaRPr kumimoji="0" lang="en-US" sz="1400" b="0" i="0" u="none" strike="noStrike" cap="none" normalizeH="0" baseline="0" dirty="0" smtClean="0">
                        <a:ln>
                          <a:noFill/>
                        </a:ln>
                        <a:solidFill>
                          <a:schemeClr val="tx1"/>
                        </a:solidFill>
                        <a:effectLst/>
                        <a:latin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No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AF3"/>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rgbClr val="009900"/>
                          </a:solidFill>
                          <a:effectLst/>
                          <a:latin typeface="Arial" charset="0"/>
                        </a:rPr>
                        <a:t>Yes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CC"/>
                    </a:solidFill>
                  </a:tcPr>
                </a:tc>
              </a:tr>
              <a:tr h="538163">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Frequency Counter</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Requires external frequency counter</a:t>
                      </a:r>
                      <a:endParaRPr kumimoji="0" lang="en-US" sz="14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AF3"/>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rgbClr val="009900"/>
                          </a:solidFill>
                          <a:effectLst/>
                          <a:latin typeface="Arial" charset="0"/>
                          <a:cs typeface="Arial" charset="0"/>
                        </a:rPr>
                        <a:t>Automatic frequency detection</a:t>
                      </a:r>
                      <a:endParaRPr kumimoji="0" lang="en-US" sz="14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CC"/>
                    </a:solidFill>
                  </a:tcPr>
                </a:tc>
              </a:tr>
              <a:tr h="581658">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Hot Plug Detect</a:t>
                      </a:r>
                      <a:endParaRPr kumimoji="0" lang="en-US" sz="1400" b="1" i="1" u="none" strike="noStrike" cap="none" normalizeH="0" baseline="0" dirty="0" smtClean="0">
                        <a:ln>
                          <a:noFill/>
                        </a:ln>
                        <a:solidFill>
                          <a:schemeClr val="tx1"/>
                        </a:solidFill>
                        <a:effectLst/>
                        <a:latin typeface="Arial"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No</a:t>
                      </a:r>
                      <a:br>
                        <a:rPr kumimoji="0" lang="en-US" sz="1400" b="1" i="0" u="none" strike="noStrike" cap="none" normalizeH="0" baseline="0" dirty="0" smtClean="0">
                          <a:ln>
                            <a:noFill/>
                          </a:ln>
                          <a:solidFill>
                            <a:schemeClr val="tx1"/>
                          </a:solidFill>
                          <a:effectLst/>
                          <a:latin typeface="Arial" charset="0"/>
                        </a:rPr>
                      </a:br>
                      <a:endParaRPr kumimoji="0" lang="en-US" sz="1400" b="0" i="1"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AF3"/>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rgbClr val="009900"/>
                          </a:solidFill>
                          <a:effectLst/>
                          <a:latin typeface="Arial" charset="0"/>
                        </a:rPr>
                        <a:t>Yes</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CC"/>
                    </a:solidFill>
                  </a:tcPr>
                </a:tc>
              </a:tr>
              <a:tr h="33813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Remote programming via COM</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Yes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AF3"/>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defRPr/>
                      </a:pPr>
                      <a:r>
                        <a:rPr kumimoji="0" lang="en-US" sz="1400" b="1" i="0" u="none" strike="noStrike" cap="none" normalizeH="0" baseline="0" dirty="0" smtClean="0">
                          <a:ln>
                            <a:noFill/>
                          </a:ln>
                          <a:solidFill>
                            <a:schemeClr val="tx1"/>
                          </a:solidFill>
                          <a:effectLst/>
                          <a:latin typeface="Arial" charset="0"/>
                        </a:rPr>
                        <a:t>Yes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CC"/>
                    </a:solidFill>
                  </a:tcPr>
                </a:tc>
              </a:tr>
              <a:tr h="33813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Host PC Connection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USB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AF3"/>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defRPr/>
                      </a:pPr>
                      <a:r>
                        <a:rPr kumimoji="0" lang="en-US" sz="1400" b="1" i="0" u="none" strike="noStrike" cap="none" normalizeH="0" baseline="0" dirty="0" err="1" smtClean="0">
                          <a:ln>
                            <a:noFill/>
                          </a:ln>
                          <a:solidFill>
                            <a:schemeClr val="tx1"/>
                          </a:solidFill>
                          <a:effectLst/>
                          <a:latin typeface="Arial" charset="0"/>
                        </a:rPr>
                        <a:t>PCIe</a:t>
                      </a:r>
                      <a:endParaRPr kumimoji="0" lang="en-US" sz="1400" b="1" i="0" u="none" strike="noStrike" cap="none" normalizeH="0" baseline="0" dirty="0" smtClean="0">
                        <a:ln>
                          <a:noFill/>
                        </a:ln>
                        <a:solidFill>
                          <a:schemeClr val="tx1"/>
                        </a:solidFill>
                        <a:effectLst/>
                        <a:latin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BCC"/>
                    </a:solidFill>
                  </a:tcPr>
                </a:tc>
              </a:tr>
              <a:tr h="33813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Host PC Operating System</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pPr>
                      <a:r>
                        <a:rPr kumimoji="0" lang="en-US" sz="1400" b="1" i="0" u="none" strike="noStrike" cap="none" normalizeH="0" baseline="0" dirty="0" smtClean="0">
                          <a:ln>
                            <a:noFill/>
                          </a:ln>
                          <a:solidFill>
                            <a:schemeClr val="tx1"/>
                          </a:solidFill>
                          <a:effectLst/>
                          <a:latin typeface="Arial" charset="0"/>
                        </a:rPr>
                        <a:t>Windows XP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EAF3"/>
                    </a:solidFill>
                  </a:tcPr>
                </a:tc>
                <a:tc>
                  <a:txBody>
                    <a:bodyPr/>
                    <a:lstStyle/>
                    <a:p>
                      <a:pPr marL="0" marR="0" lvl="0" indent="0" algn="ctr" defTabSz="914400" rtl="0" eaLnBrk="1" fontAlgn="base" latinLnBrk="0" hangingPunct="1">
                        <a:lnSpc>
                          <a:spcPct val="100000"/>
                        </a:lnSpc>
                        <a:spcBef>
                          <a:spcPct val="0"/>
                        </a:spcBef>
                        <a:spcAft>
                          <a:spcPct val="50000"/>
                        </a:spcAft>
                        <a:buClrTx/>
                        <a:buSzTx/>
                        <a:buFontTx/>
                        <a:buNone/>
                        <a:tabLst/>
                        <a:defRPr/>
                      </a:pPr>
                      <a:r>
                        <a:rPr kumimoji="0" lang="en-US" sz="1400" b="1" i="0" u="none" strike="noStrike" cap="none" normalizeH="0" baseline="0" dirty="0" smtClean="0">
                          <a:ln>
                            <a:noFill/>
                          </a:ln>
                          <a:solidFill>
                            <a:schemeClr val="tx1"/>
                          </a:solidFill>
                          <a:effectLst/>
                          <a:latin typeface="Arial" charset="0"/>
                        </a:rPr>
                        <a:t>Windows 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BCC"/>
                    </a:solidFill>
                  </a:tcPr>
                </a:tc>
              </a:tr>
            </a:tbl>
          </a:graphicData>
        </a:graphic>
      </p:graphicFrame>
      <p:sp>
        <p:nvSpPr>
          <p:cNvPr id="19532" name="Rectangle 64"/>
          <p:cNvSpPr>
            <a:spLocks noGrp="1" noChangeArrowheads="1"/>
          </p:cNvSpPr>
          <p:nvPr>
            <p:ph type="title" idx="4294967295"/>
          </p:nvPr>
        </p:nvSpPr>
        <p:spPr>
          <a:xfrm>
            <a:off x="228600" y="152400"/>
            <a:ext cx="7697788" cy="685800"/>
          </a:xfrm>
        </p:spPr>
        <p:txBody>
          <a:bodyPr/>
          <a:lstStyle/>
          <a:p>
            <a:pPr eaLnBrk="1" hangingPunct="1"/>
            <a:r>
              <a:rPr lang="en-US" sz="3200" dirty="0" smtClean="0"/>
              <a:t>Agilent HDMI PAG Comparison</a:t>
            </a:r>
          </a:p>
        </p:txBody>
      </p:sp>
      <p:pic>
        <p:nvPicPr>
          <p:cNvPr id="12" name="Picture 11" descr="N5998A_5_2009Oct.jpg"/>
          <p:cNvPicPr>
            <a:picLocks noChangeAspect="1"/>
          </p:cNvPicPr>
          <p:nvPr/>
        </p:nvPicPr>
        <p:blipFill>
          <a:blip r:embed="rId3" cstate="print"/>
          <a:srcRect l="7500" t="15032" r="9167" b="35531"/>
          <a:stretch>
            <a:fillRect/>
          </a:stretch>
        </p:blipFill>
        <p:spPr>
          <a:xfrm>
            <a:off x="3124200" y="609600"/>
            <a:ext cx="1981200" cy="812292"/>
          </a:xfrm>
          <a:prstGeom prst="rect">
            <a:avLst/>
          </a:prstGeom>
        </p:spPr>
      </p:pic>
      <p:pic>
        <p:nvPicPr>
          <p:cNvPr id="13" name="Picture 12" descr="U4998A HDMI 1.4.jpg"/>
          <p:cNvPicPr>
            <a:picLocks noChangeAspect="1"/>
          </p:cNvPicPr>
          <p:nvPr/>
        </p:nvPicPr>
        <p:blipFill>
          <a:blip r:embed="rId4" cstate="print"/>
          <a:srcRect l="3840" t="20990" r="3992" b="9043"/>
          <a:stretch>
            <a:fillRect/>
          </a:stretch>
        </p:blipFill>
        <p:spPr>
          <a:xfrm>
            <a:off x="5791200" y="565640"/>
            <a:ext cx="2057400" cy="85725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ounded Rectangle 108"/>
          <p:cNvSpPr/>
          <p:nvPr/>
        </p:nvSpPr>
        <p:spPr>
          <a:xfrm>
            <a:off x="81376" y="3469191"/>
            <a:ext cx="8991600" cy="2738023"/>
          </a:xfrm>
          <a:prstGeom prst="roundRect">
            <a:avLst>
              <a:gd name="adj" fmla="val 7201"/>
            </a:avLst>
          </a:prstGeom>
          <a:solidFill>
            <a:schemeClr val="accent3">
              <a:lumMod val="20000"/>
              <a:lumOff val="80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sp>
        <p:nvSpPr>
          <p:cNvPr id="108" name="Rounded Rectangle 107"/>
          <p:cNvSpPr/>
          <p:nvPr/>
        </p:nvSpPr>
        <p:spPr>
          <a:xfrm>
            <a:off x="76200" y="893187"/>
            <a:ext cx="8991600" cy="2446530"/>
          </a:xfrm>
          <a:prstGeom prst="roundRect">
            <a:avLst>
              <a:gd name="adj" fmla="val 7201"/>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sp>
        <p:nvSpPr>
          <p:cNvPr id="2" name="Title 1"/>
          <p:cNvSpPr>
            <a:spLocks noGrp="1"/>
          </p:cNvSpPr>
          <p:nvPr>
            <p:ph type="title"/>
          </p:nvPr>
        </p:nvSpPr>
        <p:spPr/>
        <p:txBody>
          <a:bodyPr/>
          <a:lstStyle/>
          <a:p>
            <a:r>
              <a:rPr lang="en-US" dirty="0" smtClean="0">
                <a:ea typeface="ＭＳ Ｐゴシック" pitchFamily="50" charset="-128"/>
              </a:rPr>
              <a:t>U4998A/U4998U </a:t>
            </a:r>
            <a:r>
              <a:rPr lang="en-US" altLang="ja-JP" dirty="0" smtClean="0">
                <a:ea typeface="ＭＳ Ｐゴシック" pitchFamily="50" charset="-128"/>
              </a:rPr>
              <a:t>New Features: Four Test Modes</a:t>
            </a:r>
            <a:endParaRPr lang="en-US" dirty="0">
              <a:ea typeface="ＭＳ Ｐゴシック" pitchFamily="50" charset="-128"/>
            </a:endParaRPr>
          </a:p>
        </p:txBody>
      </p:sp>
      <p:sp>
        <p:nvSpPr>
          <p:cNvPr id="56" name="テキスト ボックス 55"/>
          <p:cNvSpPr txBox="1"/>
          <p:nvPr/>
        </p:nvSpPr>
        <p:spPr>
          <a:xfrm>
            <a:off x="157826" y="891700"/>
            <a:ext cx="3202030" cy="584775"/>
          </a:xfrm>
          <a:prstGeom prst="rect">
            <a:avLst/>
          </a:prstGeom>
          <a:noFill/>
        </p:spPr>
        <p:txBody>
          <a:bodyPr wrap="none" rtlCol="0">
            <a:spAutoFit/>
          </a:bodyPr>
          <a:lstStyle/>
          <a:p>
            <a:pPr marL="342900" indent="-342900"/>
            <a:r>
              <a:rPr lang="en-US" sz="1600" b="1" dirty="0" smtClean="0">
                <a:latin typeface="Agilent TT Cond" pitchFamily="34" charset="0"/>
              </a:rPr>
              <a:t>1) Capture (Analyzer) Mode </a:t>
            </a:r>
          </a:p>
          <a:p>
            <a:pPr marL="342900" indent="-342900"/>
            <a:r>
              <a:rPr lang="en-US" sz="1600" b="1" dirty="0" smtClean="0">
                <a:latin typeface="Agilent TT Cond" pitchFamily="34" charset="0"/>
              </a:rPr>
              <a:t>    (Compliance Test for Source DUT)</a:t>
            </a:r>
            <a:endParaRPr lang="en-US" sz="1600" b="1" dirty="0">
              <a:latin typeface="Agilent TT Cond" pitchFamily="34" charset="0"/>
            </a:endParaRPr>
          </a:p>
        </p:txBody>
      </p:sp>
      <p:sp>
        <p:nvSpPr>
          <p:cNvPr id="58" name="テキスト ボックス 57"/>
          <p:cNvSpPr txBox="1"/>
          <p:nvPr/>
        </p:nvSpPr>
        <p:spPr>
          <a:xfrm>
            <a:off x="5196759" y="887050"/>
            <a:ext cx="2990434" cy="584775"/>
          </a:xfrm>
          <a:prstGeom prst="rect">
            <a:avLst/>
          </a:prstGeom>
          <a:noFill/>
        </p:spPr>
        <p:txBody>
          <a:bodyPr wrap="none" rtlCol="0">
            <a:spAutoFit/>
          </a:bodyPr>
          <a:lstStyle/>
          <a:p>
            <a:r>
              <a:rPr lang="en-US" sz="1600" b="1" dirty="0" smtClean="0">
                <a:latin typeface="Agilent TT Cond" pitchFamily="34" charset="0"/>
              </a:rPr>
              <a:t>2) Generator Mode</a:t>
            </a:r>
          </a:p>
          <a:p>
            <a:r>
              <a:rPr lang="en-US" sz="1600" b="1" dirty="0" smtClean="0">
                <a:latin typeface="Agilent TT Cond" pitchFamily="34" charset="0"/>
              </a:rPr>
              <a:t>    (Compliance Test for Sink DUT)</a:t>
            </a:r>
            <a:endParaRPr lang="en-US" sz="1600" b="1" dirty="0">
              <a:latin typeface="Agilent TT Cond" pitchFamily="34" charset="0"/>
            </a:endParaRPr>
          </a:p>
        </p:txBody>
      </p:sp>
      <p:sp>
        <p:nvSpPr>
          <p:cNvPr id="72" name="テキスト ボックス 71"/>
          <p:cNvSpPr txBox="1"/>
          <p:nvPr/>
        </p:nvSpPr>
        <p:spPr>
          <a:xfrm>
            <a:off x="206265" y="2331860"/>
            <a:ext cx="1023037" cy="307777"/>
          </a:xfrm>
          <a:prstGeom prst="rect">
            <a:avLst/>
          </a:prstGeom>
          <a:noFill/>
        </p:spPr>
        <p:txBody>
          <a:bodyPr wrap="none" rtlCol="0">
            <a:spAutoFit/>
          </a:bodyPr>
          <a:lstStyle/>
          <a:p>
            <a:r>
              <a:rPr lang="en-US" sz="1400" dirty="0" smtClean="0">
                <a:latin typeface="Agilent TT Cond" pitchFamily="34" charset="0"/>
              </a:rPr>
              <a:t>Source DUT</a:t>
            </a:r>
            <a:endParaRPr lang="en-US" sz="1400" dirty="0">
              <a:latin typeface="Agilent TT Cond" pitchFamily="34" charset="0"/>
            </a:endParaRPr>
          </a:p>
        </p:txBody>
      </p:sp>
      <p:pic>
        <p:nvPicPr>
          <p:cNvPr id="73" name="Picture 36"/>
          <p:cNvPicPr>
            <a:picLocks noChangeAspect="1" noChangeArrowheads="1"/>
          </p:cNvPicPr>
          <p:nvPr/>
        </p:nvPicPr>
        <p:blipFill>
          <a:blip r:embed="rId3" cstate="screen"/>
          <a:srcRect/>
          <a:stretch>
            <a:fillRect/>
          </a:stretch>
        </p:blipFill>
        <p:spPr bwMode="auto">
          <a:xfrm>
            <a:off x="397413" y="2075520"/>
            <a:ext cx="973223" cy="184022"/>
          </a:xfrm>
          <a:prstGeom prst="rect">
            <a:avLst/>
          </a:prstGeom>
          <a:noFill/>
        </p:spPr>
      </p:pic>
      <p:sp>
        <p:nvSpPr>
          <p:cNvPr id="74" name="正方形/長方形 73"/>
          <p:cNvSpPr/>
          <p:nvPr/>
        </p:nvSpPr>
        <p:spPr bwMode="auto">
          <a:xfrm>
            <a:off x="2006465" y="1971820"/>
            <a:ext cx="648072" cy="43204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gilent TT Cond" pitchFamily="34" charset="0"/>
              <a:ea typeface="ＭＳ Ｐゴシック" pitchFamily="50" charset="-128"/>
            </a:endParaRPr>
          </a:p>
        </p:txBody>
      </p:sp>
      <p:sp>
        <p:nvSpPr>
          <p:cNvPr id="75" name="正方形/長方形 74"/>
          <p:cNvSpPr/>
          <p:nvPr/>
        </p:nvSpPr>
        <p:spPr bwMode="auto">
          <a:xfrm>
            <a:off x="2051314" y="1656629"/>
            <a:ext cx="504056" cy="216024"/>
          </a:xfrm>
          <a:prstGeom prst="rect">
            <a:avLst/>
          </a:prstGeom>
          <a:solidFill>
            <a:srgbClr val="99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50" dirty="0" smtClean="0">
                <a:latin typeface="Agilent TT Cond" pitchFamily="34" charset="0"/>
              </a:rPr>
              <a:t>EDID</a:t>
            </a:r>
            <a:endParaRPr kumimoji="1" lang="en-US" sz="1050" b="1" i="0" u="none" strike="noStrike" cap="none" normalizeH="0" baseline="0" dirty="0" smtClean="0">
              <a:ln>
                <a:noFill/>
              </a:ln>
              <a:solidFill>
                <a:schemeClr val="tx1"/>
              </a:solidFill>
              <a:effectLst/>
              <a:latin typeface="Agilent TT Cond" pitchFamily="34" charset="0"/>
              <a:ea typeface="ＭＳ Ｐゴシック" pitchFamily="50" charset="-128"/>
            </a:endParaRPr>
          </a:p>
        </p:txBody>
      </p:sp>
      <p:cxnSp>
        <p:nvCxnSpPr>
          <p:cNvPr id="76" name="直線矢印コネクタ 75"/>
          <p:cNvCxnSpPr/>
          <p:nvPr/>
        </p:nvCxnSpPr>
        <p:spPr bwMode="auto">
          <a:xfrm>
            <a:off x="1358393" y="2262300"/>
            <a:ext cx="981359" cy="1588"/>
          </a:xfrm>
          <a:prstGeom prst="straightConnector1">
            <a:avLst/>
          </a:prstGeom>
          <a:solidFill>
            <a:schemeClr val="accent1"/>
          </a:solidFill>
          <a:ln w="19050" cap="flat" cmpd="sng" algn="ctr">
            <a:solidFill>
              <a:schemeClr val="tx1"/>
            </a:solidFill>
            <a:prstDash val="solid"/>
            <a:round/>
            <a:headEnd type="none" w="med" len="med"/>
            <a:tailEnd type="none"/>
          </a:ln>
          <a:effectLst/>
        </p:spPr>
      </p:cxnSp>
      <p:cxnSp>
        <p:nvCxnSpPr>
          <p:cNvPr id="77" name="直線矢印コネクタ 76"/>
          <p:cNvCxnSpPr/>
          <p:nvPr/>
        </p:nvCxnSpPr>
        <p:spPr bwMode="auto">
          <a:xfrm rot="10800000">
            <a:off x="1331234" y="2088677"/>
            <a:ext cx="1008112" cy="1588"/>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78" name="直線コネクタ 77"/>
          <p:cNvCxnSpPr/>
          <p:nvPr/>
        </p:nvCxnSpPr>
        <p:spPr bwMode="auto">
          <a:xfrm rot="5400000" flipH="1" flipV="1">
            <a:off x="2231334" y="1980665"/>
            <a:ext cx="216024"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79" name="テキスト ボックス 78"/>
          <p:cNvSpPr txBox="1"/>
          <p:nvPr/>
        </p:nvSpPr>
        <p:spPr>
          <a:xfrm>
            <a:off x="1358393" y="2259852"/>
            <a:ext cx="529312" cy="261610"/>
          </a:xfrm>
          <a:prstGeom prst="rect">
            <a:avLst/>
          </a:prstGeom>
          <a:noFill/>
        </p:spPr>
        <p:txBody>
          <a:bodyPr wrap="none" rtlCol="0">
            <a:spAutoFit/>
          </a:bodyPr>
          <a:lstStyle/>
          <a:p>
            <a:r>
              <a:rPr lang="en-US" sz="1100" dirty="0" smtClean="0">
                <a:latin typeface="Agilent TT Cond" pitchFamily="34" charset="0"/>
              </a:rPr>
              <a:t>TMDS</a:t>
            </a:r>
            <a:endParaRPr lang="en-US" sz="1100" dirty="0">
              <a:latin typeface="Agilent TT Cond" pitchFamily="34" charset="0"/>
            </a:endParaRPr>
          </a:p>
        </p:txBody>
      </p:sp>
      <p:sp>
        <p:nvSpPr>
          <p:cNvPr id="80" name="テキスト ボックス 79"/>
          <p:cNvSpPr txBox="1"/>
          <p:nvPr/>
        </p:nvSpPr>
        <p:spPr>
          <a:xfrm>
            <a:off x="1414855" y="1872653"/>
            <a:ext cx="431528" cy="261610"/>
          </a:xfrm>
          <a:prstGeom prst="rect">
            <a:avLst/>
          </a:prstGeom>
          <a:noFill/>
        </p:spPr>
        <p:txBody>
          <a:bodyPr wrap="none" rtlCol="0">
            <a:spAutoFit/>
          </a:bodyPr>
          <a:lstStyle/>
          <a:p>
            <a:r>
              <a:rPr lang="en-US" sz="1100" dirty="0" smtClean="0">
                <a:latin typeface="Agilent TT Cond" pitchFamily="34" charset="0"/>
              </a:rPr>
              <a:t>DDC</a:t>
            </a:r>
            <a:endParaRPr lang="en-US" sz="1100" dirty="0">
              <a:latin typeface="Agilent TT Cond" pitchFamily="34" charset="0"/>
            </a:endParaRPr>
          </a:p>
        </p:txBody>
      </p:sp>
      <p:cxnSp>
        <p:nvCxnSpPr>
          <p:cNvPr id="81" name="直線矢印コネクタ 80"/>
          <p:cNvCxnSpPr/>
          <p:nvPr/>
        </p:nvCxnSpPr>
        <p:spPr bwMode="auto">
          <a:xfrm rot="5400000">
            <a:off x="2197754" y="2405092"/>
            <a:ext cx="285584" cy="158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82" name="テキスト ボックス 81"/>
          <p:cNvSpPr txBox="1"/>
          <p:nvPr/>
        </p:nvSpPr>
        <p:spPr>
          <a:xfrm>
            <a:off x="2006465" y="2502298"/>
            <a:ext cx="617477" cy="261610"/>
          </a:xfrm>
          <a:prstGeom prst="rect">
            <a:avLst/>
          </a:prstGeom>
          <a:noFill/>
        </p:spPr>
        <p:txBody>
          <a:bodyPr wrap="none" rtlCol="0">
            <a:spAutoFit/>
          </a:bodyPr>
          <a:lstStyle/>
          <a:p>
            <a:r>
              <a:rPr lang="en-US" sz="1100" dirty="0" smtClean="0">
                <a:latin typeface="Agilent TT Cond" pitchFamily="34" charset="0"/>
              </a:rPr>
              <a:t>Capture</a:t>
            </a:r>
            <a:endParaRPr lang="en-US" sz="1100" dirty="0">
              <a:latin typeface="Agilent TT Cond" pitchFamily="34" charset="0"/>
            </a:endParaRPr>
          </a:p>
        </p:txBody>
      </p:sp>
      <p:sp>
        <p:nvSpPr>
          <p:cNvPr id="98" name="テキスト ボックス 97"/>
          <p:cNvSpPr txBox="1"/>
          <p:nvPr/>
        </p:nvSpPr>
        <p:spPr>
          <a:xfrm>
            <a:off x="6728868" y="2331860"/>
            <a:ext cx="835485" cy="307777"/>
          </a:xfrm>
          <a:prstGeom prst="rect">
            <a:avLst/>
          </a:prstGeom>
          <a:noFill/>
        </p:spPr>
        <p:txBody>
          <a:bodyPr wrap="none" rtlCol="0">
            <a:spAutoFit/>
          </a:bodyPr>
          <a:lstStyle/>
          <a:p>
            <a:r>
              <a:rPr lang="en-US" sz="1400" dirty="0" smtClean="0">
                <a:latin typeface="Agilent TT Cond" pitchFamily="34" charset="0"/>
              </a:rPr>
              <a:t>Sink DUT</a:t>
            </a:r>
            <a:endParaRPr lang="en-US" sz="1400" dirty="0">
              <a:latin typeface="Agilent TT Cond" pitchFamily="34" charset="0"/>
            </a:endParaRPr>
          </a:p>
        </p:txBody>
      </p:sp>
      <p:pic>
        <p:nvPicPr>
          <p:cNvPr id="99" name="Picture 37"/>
          <p:cNvPicPr>
            <a:picLocks noChangeAspect="1" noChangeArrowheads="1"/>
          </p:cNvPicPr>
          <p:nvPr/>
        </p:nvPicPr>
        <p:blipFill>
          <a:blip r:embed="rId4" cstate="screen">
            <a:clrChange>
              <a:clrFrom>
                <a:srgbClr val="FEFEFE"/>
              </a:clrFrom>
              <a:clrTo>
                <a:srgbClr val="FEFEFE">
                  <a:alpha val="0"/>
                </a:srgbClr>
              </a:clrTo>
            </a:clrChange>
          </a:blip>
          <a:srcRect/>
          <a:stretch>
            <a:fillRect/>
          </a:stretch>
        </p:blipFill>
        <p:spPr bwMode="auto">
          <a:xfrm>
            <a:off x="7016900" y="1971820"/>
            <a:ext cx="477386" cy="347019"/>
          </a:xfrm>
          <a:prstGeom prst="rect">
            <a:avLst/>
          </a:prstGeom>
          <a:noFill/>
        </p:spPr>
      </p:pic>
      <p:sp>
        <p:nvSpPr>
          <p:cNvPr id="100" name="正方形/長方形 99"/>
          <p:cNvSpPr/>
          <p:nvPr/>
        </p:nvSpPr>
        <p:spPr bwMode="auto">
          <a:xfrm>
            <a:off x="5720756" y="1899812"/>
            <a:ext cx="648072" cy="43204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gilent TT Cond" pitchFamily="34" charset="0"/>
              <a:ea typeface="ＭＳ Ｐゴシック" pitchFamily="50" charset="-128"/>
            </a:endParaRPr>
          </a:p>
        </p:txBody>
      </p:sp>
      <p:sp>
        <p:nvSpPr>
          <p:cNvPr id="101" name="正方形/長方形 100"/>
          <p:cNvSpPr/>
          <p:nvPr/>
        </p:nvSpPr>
        <p:spPr bwMode="auto">
          <a:xfrm>
            <a:off x="6990147" y="1655322"/>
            <a:ext cx="504056" cy="216024"/>
          </a:xfrm>
          <a:prstGeom prst="rect">
            <a:avLst/>
          </a:prstGeom>
          <a:solidFill>
            <a:srgbClr val="99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50" dirty="0" smtClean="0">
                <a:latin typeface="Agilent TT Cond" pitchFamily="34" charset="0"/>
              </a:rPr>
              <a:t>EDID</a:t>
            </a:r>
            <a:endParaRPr kumimoji="1" lang="en-US" sz="1050" b="1" i="0" u="none" strike="noStrike" cap="none" normalizeH="0" baseline="0" dirty="0" smtClean="0">
              <a:ln>
                <a:noFill/>
              </a:ln>
              <a:solidFill>
                <a:schemeClr val="tx1"/>
              </a:solidFill>
              <a:effectLst/>
              <a:latin typeface="Agilent TT Cond" pitchFamily="34" charset="0"/>
              <a:ea typeface="ＭＳ Ｐゴシック" pitchFamily="50" charset="-128"/>
            </a:endParaRPr>
          </a:p>
        </p:txBody>
      </p:sp>
      <p:cxnSp>
        <p:nvCxnSpPr>
          <p:cNvPr id="102" name="直線矢印コネクタ 101"/>
          <p:cNvCxnSpPr/>
          <p:nvPr/>
        </p:nvCxnSpPr>
        <p:spPr bwMode="auto">
          <a:xfrm>
            <a:off x="6008788" y="2187844"/>
            <a:ext cx="995868" cy="158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03" name="テキスト ボックス 102"/>
          <p:cNvSpPr txBox="1"/>
          <p:nvPr/>
        </p:nvSpPr>
        <p:spPr>
          <a:xfrm>
            <a:off x="6368828" y="2187844"/>
            <a:ext cx="529312" cy="261610"/>
          </a:xfrm>
          <a:prstGeom prst="rect">
            <a:avLst/>
          </a:prstGeom>
          <a:noFill/>
        </p:spPr>
        <p:txBody>
          <a:bodyPr wrap="none" rtlCol="0">
            <a:spAutoFit/>
          </a:bodyPr>
          <a:lstStyle/>
          <a:p>
            <a:r>
              <a:rPr lang="en-US" sz="1100" dirty="0" smtClean="0">
                <a:latin typeface="Agilent TT Cond" pitchFamily="34" charset="0"/>
              </a:rPr>
              <a:t>TMDS</a:t>
            </a:r>
            <a:endParaRPr lang="en-US" sz="1100" dirty="0">
              <a:latin typeface="Agilent TT Cond" pitchFamily="34" charset="0"/>
            </a:endParaRPr>
          </a:p>
        </p:txBody>
      </p:sp>
      <p:sp>
        <p:nvSpPr>
          <p:cNvPr id="104" name="テキスト ボックス 103"/>
          <p:cNvSpPr txBox="1"/>
          <p:nvPr/>
        </p:nvSpPr>
        <p:spPr>
          <a:xfrm>
            <a:off x="467544" y="2763908"/>
            <a:ext cx="2541208" cy="307777"/>
          </a:xfrm>
          <a:prstGeom prst="rect">
            <a:avLst/>
          </a:prstGeom>
          <a:solidFill>
            <a:schemeClr val="accent2">
              <a:lumMod val="40000"/>
              <a:lumOff val="60000"/>
            </a:schemeClr>
          </a:solidFill>
        </p:spPr>
        <p:txBody>
          <a:bodyPr wrap="none" rtlCol="0">
            <a:spAutoFit/>
          </a:bodyPr>
          <a:lstStyle/>
          <a:p>
            <a:r>
              <a:rPr lang="en-US" sz="1400" dirty="0" smtClean="0">
                <a:latin typeface="Agilent TT Cond" pitchFamily="34" charset="0"/>
              </a:rPr>
              <a:t>Source DUT reads U4998A’s EDID</a:t>
            </a:r>
            <a:endParaRPr lang="en-US" sz="1400" dirty="0">
              <a:latin typeface="Agilent TT Cond" pitchFamily="34" charset="0"/>
            </a:endParaRPr>
          </a:p>
        </p:txBody>
      </p:sp>
      <p:sp>
        <p:nvSpPr>
          <p:cNvPr id="54" name="テキスト ボックス 53"/>
          <p:cNvSpPr txBox="1"/>
          <p:nvPr/>
        </p:nvSpPr>
        <p:spPr>
          <a:xfrm>
            <a:off x="4699658" y="5205115"/>
            <a:ext cx="1023037" cy="307777"/>
          </a:xfrm>
          <a:prstGeom prst="rect">
            <a:avLst/>
          </a:prstGeom>
          <a:noFill/>
        </p:spPr>
        <p:txBody>
          <a:bodyPr wrap="none" rtlCol="0">
            <a:spAutoFit/>
          </a:bodyPr>
          <a:lstStyle/>
          <a:p>
            <a:r>
              <a:rPr lang="en-US" sz="1400" dirty="0" smtClean="0">
                <a:latin typeface="Agilent TT Cond" pitchFamily="34" charset="0"/>
              </a:rPr>
              <a:t>Source DUT</a:t>
            </a:r>
            <a:endParaRPr lang="en-US" sz="1400" dirty="0">
              <a:latin typeface="Agilent TT Cond" pitchFamily="34" charset="0"/>
            </a:endParaRPr>
          </a:p>
        </p:txBody>
      </p:sp>
      <p:sp>
        <p:nvSpPr>
          <p:cNvPr id="55" name="テキスト ボックス 54"/>
          <p:cNvSpPr txBox="1"/>
          <p:nvPr/>
        </p:nvSpPr>
        <p:spPr>
          <a:xfrm>
            <a:off x="7507970" y="5479597"/>
            <a:ext cx="1636030" cy="523220"/>
          </a:xfrm>
          <a:prstGeom prst="rect">
            <a:avLst/>
          </a:prstGeom>
          <a:noFill/>
        </p:spPr>
        <p:txBody>
          <a:bodyPr wrap="square" rtlCol="0">
            <a:spAutoFit/>
          </a:bodyPr>
          <a:lstStyle/>
          <a:p>
            <a:r>
              <a:rPr lang="en-US" sz="1400" dirty="0" smtClean="0">
                <a:latin typeface="Agilent TT Cond" pitchFamily="34" charset="0"/>
              </a:rPr>
              <a:t>Sink (not DUT, </a:t>
            </a:r>
          </a:p>
          <a:p>
            <a:r>
              <a:rPr lang="en-US" sz="1400" dirty="0" smtClean="0">
                <a:latin typeface="Agilent TT Cond" pitchFamily="34" charset="0"/>
              </a:rPr>
              <a:t>simply monitoring)</a:t>
            </a:r>
            <a:endParaRPr lang="en-US" sz="1400" dirty="0">
              <a:latin typeface="Agilent TT Cond" pitchFamily="34" charset="0"/>
            </a:endParaRPr>
          </a:p>
        </p:txBody>
      </p:sp>
      <p:sp>
        <p:nvSpPr>
          <p:cNvPr id="57" name="テキスト ボックス 56"/>
          <p:cNvSpPr txBox="1"/>
          <p:nvPr/>
        </p:nvSpPr>
        <p:spPr>
          <a:xfrm>
            <a:off x="5229599" y="3804833"/>
            <a:ext cx="3150734" cy="584775"/>
          </a:xfrm>
          <a:prstGeom prst="rect">
            <a:avLst/>
          </a:prstGeom>
          <a:noFill/>
        </p:spPr>
        <p:txBody>
          <a:bodyPr wrap="none" rtlCol="0">
            <a:spAutoFit/>
          </a:bodyPr>
          <a:lstStyle/>
          <a:p>
            <a:r>
              <a:rPr lang="en-US" sz="1600" b="1" dirty="0" smtClean="0">
                <a:latin typeface="Agilent TT Cond" pitchFamily="34" charset="0"/>
              </a:rPr>
              <a:t>4) Mirror Mode</a:t>
            </a:r>
          </a:p>
          <a:p>
            <a:r>
              <a:rPr lang="en-US" sz="1600" b="1" dirty="0" smtClean="0">
                <a:latin typeface="Agilent TT Cond" pitchFamily="34" charset="0"/>
              </a:rPr>
              <a:t>   (Compliance Test for Source DUT)</a:t>
            </a:r>
            <a:endParaRPr lang="en-US" sz="1600" b="1" dirty="0">
              <a:latin typeface="Agilent TT Cond" pitchFamily="34" charset="0"/>
            </a:endParaRPr>
          </a:p>
        </p:txBody>
      </p:sp>
      <p:pic>
        <p:nvPicPr>
          <p:cNvPr id="60" name="Picture 36"/>
          <p:cNvPicPr>
            <a:picLocks noChangeAspect="1" noChangeArrowheads="1"/>
          </p:cNvPicPr>
          <p:nvPr/>
        </p:nvPicPr>
        <p:blipFill>
          <a:blip r:embed="rId3" cstate="screen"/>
          <a:srcRect/>
          <a:stretch>
            <a:fillRect/>
          </a:stretch>
        </p:blipFill>
        <p:spPr bwMode="auto">
          <a:xfrm>
            <a:off x="4861712" y="4970985"/>
            <a:ext cx="975159" cy="184388"/>
          </a:xfrm>
          <a:prstGeom prst="rect">
            <a:avLst/>
          </a:prstGeom>
          <a:noFill/>
        </p:spPr>
      </p:pic>
      <p:pic>
        <p:nvPicPr>
          <p:cNvPr id="61" name="Picture 37"/>
          <p:cNvPicPr>
            <a:picLocks noChangeAspect="1" noChangeArrowheads="1"/>
          </p:cNvPicPr>
          <p:nvPr/>
        </p:nvPicPr>
        <p:blipFill>
          <a:blip r:embed="rId4" cstate="screen">
            <a:clrChange>
              <a:clrFrom>
                <a:srgbClr val="FEFEFE"/>
              </a:clrFrom>
              <a:clrTo>
                <a:srgbClr val="FEFEFE">
                  <a:alpha val="0"/>
                </a:srgbClr>
              </a:clrTo>
            </a:clrChange>
          </a:blip>
          <a:srcRect/>
          <a:stretch>
            <a:fillRect/>
          </a:stretch>
        </p:blipFill>
        <p:spPr bwMode="auto">
          <a:xfrm>
            <a:off x="7796002" y="4917083"/>
            <a:ext cx="477386" cy="347019"/>
          </a:xfrm>
          <a:prstGeom prst="rect">
            <a:avLst/>
          </a:prstGeom>
          <a:noFill/>
        </p:spPr>
      </p:pic>
      <p:sp>
        <p:nvSpPr>
          <p:cNvPr id="62" name="正方形/長方形 61"/>
          <p:cNvSpPr/>
          <p:nvPr/>
        </p:nvSpPr>
        <p:spPr bwMode="auto">
          <a:xfrm>
            <a:off x="6499858" y="4845075"/>
            <a:ext cx="648072" cy="43204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gilent TT Cond" pitchFamily="34" charset="0"/>
              <a:ea typeface="ＭＳ Ｐゴシック" pitchFamily="50" charset="-128"/>
            </a:endParaRPr>
          </a:p>
        </p:txBody>
      </p:sp>
      <p:sp>
        <p:nvSpPr>
          <p:cNvPr id="63" name="正方形/長方形 62"/>
          <p:cNvSpPr/>
          <p:nvPr/>
        </p:nvSpPr>
        <p:spPr bwMode="auto">
          <a:xfrm>
            <a:off x="6571866" y="4557043"/>
            <a:ext cx="504056" cy="216024"/>
          </a:xfrm>
          <a:prstGeom prst="rect">
            <a:avLst/>
          </a:prstGeom>
          <a:solidFill>
            <a:srgbClr val="99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50" dirty="0" smtClean="0">
                <a:latin typeface="Agilent TT Cond" pitchFamily="34" charset="0"/>
              </a:rPr>
              <a:t>EDID</a:t>
            </a:r>
            <a:endParaRPr kumimoji="1" lang="en-US" sz="1050" b="1" i="0" u="none" strike="noStrike" cap="none" normalizeH="0" baseline="0" dirty="0" smtClean="0">
              <a:ln>
                <a:noFill/>
              </a:ln>
              <a:solidFill>
                <a:schemeClr val="tx1"/>
              </a:solidFill>
              <a:effectLst/>
              <a:latin typeface="Agilent TT Cond" pitchFamily="34" charset="0"/>
              <a:ea typeface="ＭＳ Ｐゴシック" pitchFamily="50" charset="-128"/>
            </a:endParaRPr>
          </a:p>
        </p:txBody>
      </p:sp>
      <p:cxnSp>
        <p:nvCxnSpPr>
          <p:cNvPr id="65" name="直線矢印コネクタ 64"/>
          <p:cNvCxnSpPr/>
          <p:nvPr/>
        </p:nvCxnSpPr>
        <p:spPr bwMode="auto">
          <a:xfrm rot="10800000">
            <a:off x="5851786" y="4989091"/>
            <a:ext cx="1008112" cy="1588"/>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66" name="直線コネクタ 65"/>
          <p:cNvCxnSpPr/>
          <p:nvPr/>
        </p:nvCxnSpPr>
        <p:spPr bwMode="auto">
          <a:xfrm rot="5400000" flipH="1" flipV="1">
            <a:off x="6751886" y="4881079"/>
            <a:ext cx="216024"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67" name="テキスト ボックス 66"/>
          <p:cNvSpPr txBox="1"/>
          <p:nvPr/>
        </p:nvSpPr>
        <p:spPr>
          <a:xfrm>
            <a:off x="5851786" y="5133107"/>
            <a:ext cx="529312" cy="261610"/>
          </a:xfrm>
          <a:prstGeom prst="rect">
            <a:avLst/>
          </a:prstGeom>
          <a:noFill/>
        </p:spPr>
        <p:txBody>
          <a:bodyPr wrap="none" rtlCol="0">
            <a:spAutoFit/>
          </a:bodyPr>
          <a:lstStyle/>
          <a:p>
            <a:r>
              <a:rPr lang="en-US" sz="1100" dirty="0" smtClean="0">
                <a:latin typeface="Agilent TT Cond" pitchFamily="34" charset="0"/>
              </a:rPr>
              <a:t>TMDS</a:t>
            </a:r>
            <a:endParaRPr lang="en-US" sz="1100" dirty="0">
              <a:latin typeface="Agilent TT Cond" pitchFamily="34" charset="0"/>
            </a:endParaRPr>
          </a:p>
        </p:txBody>
      </p:sp>
      <p:sp>
        <p:nvSpPr>
          <p:cNvPr id="68" name="テキスト ボックス 67"/>
          <p:cNvSpPr txBox="1"/>
          <p:nvPr/>
        </p:nvSpPr>
        <p:spPr>
          <a:xfrm>
            <a:off x="5935407" y="4773067"/>
            <a:ext cx="431528" cy="261610"/>
          </a:xfrm>
          <a:prstGeom prst="rect">
            <a:avLst/>
          </a:prstGeom>
          <a:noFill/>
        </p:spPr>
        <p:txBody>
          <a:bodyPr wrap="none" rtlCol="0">
            <a:spAutoFit/>
          </a:bodyPr>
          <a:lstStyle/>
          <a:p>
            <a:r>
              <a:rPr lang="en-US" sz="1100" dirty="0" smtClean="0">
                <a:latin typeface="Agilent TT Cond" pitchFamily="34" charset="0"/>
              </a:rPr>
              <a:t>DDC</a:t>
            </a:r>
            <a:endParaRPr lang="en-US" sz="1100" dirty="0">
              <a:latin typeface="Agilent TT Cond" pitchFamily="34" charset="0"/>
            </a:endParaRPr>
          </a:p>
        </p:txBody>
      </p:sp>
      <p:cxnSp>
        <p:nvCxnSpPr>
          <p:cNvPr id="69" name="直線矢印コネクタ 68"/>
          <p:cNvCxnSpPr/>
          <p:nvPr/>
        </p:nvCxnSpPr>
        <p:spPr bwMode="auto">
          <a:xfrm rot="5400000">
            <a:off x="6716312" y="5278347"/>
            <a:ext cx="285584" cy="158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70" name="テキスト ボックス 69"/>
          <p:cNvSpPr txBox="1"/>
          <p:nvPr/>
        </p:nvSpPr>
        <p:spPr>
          <a:xfrm>
            <a:off x="6499858" y="5375553"/>
            <a:ext cx="617477" cy="261610"/>
          </a:xfrm>
          <a:prstGeom prst="rect">
            <a:avLst/>
          </a:prstGeom>
          <a:noFill/>
        </p:spPr>
        <p:txBody>
          <a:bodyPr wrap="none" rtlCol="0">
            <a:spAutoFit/>
          </a:bodyPr>
          <a:lstStyle/>
          <a:p>
            <a:r>
              <a:rPr lang="en-US" sz="1100" dirty="0" smtClean="0">
                <a:latin typeface="Agilent TT Cond" pitchFamily="34" charset="0"/>
              </a:rPr>
              <a:t>Capture</a:t>
            </a:r>
            <a:endParaRPr lang="en-US" sz="1100" dirty="0">
              <a:latin typeface="Agilent TT Cond" pitchFamily="34" charset="0"/>
            </a:endParaRPr>
          </a:p>
        </p:txBody>
      </p:sp>
      <p:sp>
        <p:nvSpPr>
          <p:cNvPr id="105" name="テキスト ボックス 104"/>
          <p:cNvSpPr txBox="1"/>
          <p:nvPr/>
        </p:nvSpPr>
        <p:spPr>
          <a:xfrm>
            <a:off x="4953000" y="5715000"/>
            <a:ext cx="2541208" cy="307777"/>
          </a:xfrm>
          <a:prstGeom prst="rect">
            <a:avLst/>
          </a:prstGeom>
          <a:solidFill>
            <a:schemeClr val="accent2">
              <a:lumMod val="40000"/>
              <a:lumOff val="60000"/>
            </a:schemeClr>
          </a:solidFill>
        </p:spPr>
        <p:txBody>
          <a:bodyPr wrap="none" rtlCol="0">
            <a:spAutoFit/>
          </a:bodyPr>
          <a:lstStyle/>
          <a:p>
            <a:r>
              <a:rPr lang="en-US" sz="1400" dirty="0" smtClean="0">
                <a:latin typeface="Agilent TT Cond" pitchFamily="34" charset="0"/>
              </a:rPr>
              <a:t>Source DUT reads U4998A’s EDID</a:t>
            </a:r>
            <a:endParaRPr lang="en-US" sz="1400" dirty="0">
              <a:latin typeface="Agilent TT Cond" pitchFamily="34" charset="0"/>
            </a:endParaRPr>
          </a:p>
        </p:txBody>
      </p:sp>
      <p:sp>
        <p:nvSpPr>
          <p:cNvPr id="59" name="テキスト ボックス 58"/>
          <p:cNvSpPr txBox="1"/>
          <p:nvPr/>
        </p:nvSpPr>
        <p:spPr>
          <a:xfrm>
            <a:off x="425017" y="3843724"/>
            <a:ext cx="2810385" cy="584775"/>
          </a:xfrm>
          <a:prstGeom prst="rect">
            <a:avLst/>
          </a:prstGeom>
          <a:noFill/>
        </p:spPr>
        <p:txBody>
          <a:bodyPr wrap="none" rtlCol="0">
            <a:spAutoFit/>
          </a:bodyPr>
          <a:lstStyle/>
          <a:p>
            <a:r>
              <a:rPr lang="en-US" sz="1600" b="1" dirty="0" smtClean="0">
                <a:latin typeface="Agilent TT Cond" pitchFamily="34" charset="0"/>
              </a:rPr>
              <a:t>3) Pass-through Mode</a:t>
            </a:r>
          </a:p>
          <a:p>
            <a:r>
              <a:rPr lang="en-US" sz="1600" b="1" dirty="0" smtClean="0">
                <a:latin typeface="Agilent TT Cond" pitchFamily="34" charset="0"/>
              </a:rPr>
              <a:t>     (Debug for Source and Sink)</a:t>
            </a:r>
            <a:endParaRPr lang="en-US" sz="1600" b="1" dirty="0">
              <a:latin typeface="Agilent TT Cond" pitchFamily="34" charset="0"/>
            </a:endParaRPr>
          </a:p>
        </p:txBody>
      </p:sp>
      <p:sp>
        <p:nvSpPr>
          <p:cNvPr id="84" name="テキスト ボックス 83"/>
          <p:cNvSpPr txBox="1"/>
          <p:nvPr/>
        </p:nvSpPr>
        <p:spPr>
          <a:xfrm>
            <a:off x="199234" y="5263170"/>
            <a:ext cx="1023037" cy="307777"/>
          </a:xfrm>
          <a:prstGeom prst="rect">
            <a:avLst/>
          </a:prstGeom>
          <a:noFill/>
        </p:spPr>
        <p:txBody>
          <a:bodyPr wrap="none" rtlCol="0">
            <a:spAutoFit/>
          </a:bodyPr>
          <a:lstStyle/>
          <a:p>
            <a:r>
              <a:rPr lang="en-US" sz="1400" dirty="0" smtClean="0">
                <a:latin typeface="Agilent TT Cond" pitchFamily="34" charset="0"/>
              </a:rPr>
              <a:t>Source DUT</a:t>
            </a:r>
            <a:endParaRPr lang="en-US" sz="1400" dirty="0">
              <a:latin typeface="Agilent TT Cond" pitchFamily="34" charset="0"/>
            </a:endParaRPr>
          </a:p>
        </p:txBody>
      </p:sp>
      <p:sp>
        <p:nvSpPr>
          <p:cNvPr id="85" name="テキスト ボックス 84"/>
          <p:cNvSpPr txBox="1"/>
          <p:nvPr/>
        </p:nvSpPr>
        <p:spPr>
          <a:xfrm>
            <a:off x="3007546" y="5335178"/>
            <a:ext cx="835485" cy="307777"/>
          </a:xfrm>
          <a:prstGeom prst="rect">
            <a:avLst/>
          </a:prstGeom>
          <a:noFill/>
        </p:spPr>
        <p:txBody>
          <a:bodyPr wrap="none" rtlCol="0">
            <a:spAutoFit/>
          </a:bodyPr>
          <a:lstStyle/>
          <a:p>
            <a:r>
              <a:rPr lang="en-US" sz="1400" dirty="0" smtClean="0">
                <a:latin typeface="Agilent TT Cond" pitchFamily="34" charset="0"/>
              </a:rPr>
              <a:t>Sink DUT</a:t>
            </a:r>
            <a:endParaRPr lang="en-US" sz="1400" dirty="0">
              <a:latin typeface="Agilent TT Cond" pitchFamily="34" charset="0"/>
            </a:endParaRPr>
          </a:p>
        </p:txBody>
      </p:sp>
      <p:pic>
        <p:nvPicPr>
          <p:cNvPr id="86" name="Picture 36"/>
          <p:cNvPicPr>
            <a:picLocks noChangeAspect="1" noChangeArrowheads="1"/>
          </p:cNvPicPr>
          <p:nvPr/>
        </p:nvPicPr>
        <p:blipFill>
          <a:blip r:embed="rId3" cstate="screen"/>
          <a:srcRect/>
          <a:stretch>
            <a:fillRect/>
          </a:stretch>
        </p:blipFill>
        <p:spPr bwMode="auto">
          <a:xfrm>
            <a:off x="316871" y="5010932"/>
            <a:ext cx="1046735" cy="197922"/>
          </a:xfrm>
          <a:prstGeom prst="rect">
            <a:avLst/>
          </a:prstGeom>
          <a:noFill/>
        </p:spPr>
      </p:pic>
      <p:pic>
        <p:nvPicPr>
          <p:cNvPr id="87" name="Picture 37"/>
          <p:cNvPicPr>
            <a:picLocks noChangeAspect="1" noChangeArrowheads="1"/>
          </p:cNvPicPr>
          <p:nvPr/>
        </p:nvPicPr>
        <p:blipFill>
          <a:blip r:embed="rId4" cstate="screen">
            <a:clrChange>
              <a:clrFrom>
                <a:srgbClr val="FEFEFE"/>
              </a:clrFrom>
              <a:clrTo>
                <a:srgbClr val="FEFEFE">
                  <a:alpha val="0"/>
                </a:srgbClr>
              </a:clrTo>
            </a:clrChange>
          </a:blip>
          <a:srcRect/>
          <a:stretch>
            <a:fillRect/>
          </a:stretch>
        </p:blipFill>
        <p:spPr bwMode="auto">
          <a:xfrm>
            <a:off x="3295578" y="4975138"/>
            <a:ext cx="477386" cy="347019"/>
          </a:xfrm>
          <a:prstGeom prst="rect">
            <a:avLst/>
          </a:prstGeom>
          <a:noFill/>
        </p:spPr>
      </p:pic>
      <p:sp>
        <p:nvSpPr>
          <p:cNvPr id="88" name="正方形/長方形 87"/>
          <p:cNvSpPr/>
          <p:nvPr/>
        </p:nvSpPr>
        <p:spPr bwMode="auto">
          <a:xfrm>
            <a:off x="1999434" y="4903130"/>
            <a:ext cx="648072" cy="43204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gilent TT Cond" pitchFamily="34" charset="0"/>
              <a:ea typeface="ＭＳ Ｐゴシック" pitchFamily="50" charset="-128"/>
            </a:endParaRPr>
          </a:p>
        </p:txBody>
      </p:sp>
      <p:sp>
        <p:nvSpPr>
          <p:cNvPr id="89" name="正方形/長方形 88"/>
          <p:cNvSpPr/>
          <p:nvPr/>
        </p:nvSpPr>
        <p:spPr bwMode="auto">
          <a:xfrm>
            <a:off x="3268825" y="4615098"/>
            <a:ext cx="504056" cy="216024"/>
          </a:xfrm>
          <a:prstGeom prst="rect">
            <a:avLst/>
          </a:prstGeom>
          <a:solidFill>
            <a:srgbClr val="99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50" dirty="0" smtClean="0">
                <a:latin typeface="Agilent TT Cond" pitchFamily="34" charset="0"/>
              </a:rPr>
              <a:t>EDID</a:t>
            </a:r>
            <a:endParaRPr kumimoji="1" lang="en-US" sz="1050" b="1" i="0" u="none" strike="noStrike" cap="none" normalizeH="0" baseline="0" dirty="0" smtClean="0">
              <a:ln>
                <a:noFill/>
              </a:ln>
              <a:solidFill>
                <a:schemeClr val="tx1"/>
              </a:solidFill>
              <a:effectLst/>
              <a:latin typeface="Agilent TT Cond" pitchFamily="34" charset="0"/>
              <a:ea typeface="ＭＳ Ｐゴシック" pitchFamily="50" charset="-128"/>
            </a:endParaRPr>
          </a:p>
        </p:txBody>
      </p:sp>
      <p:cxnSp>
        <p:nvCxnSpPr>
          <p:cNvPr id="90" name="直線矢印コネクタ 89"/>
          <p:cNvCxnSpPr/>
          <p:nvPr/>
        </p:nvCxnSpPr>
        <p:spPr bwMode="auto">
          <a:xfrm flipV="1">
            <a:off x="1396627" y="5192865"/>
            <a:ext cx="1889779" cy="74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91" name="直線矢印コネクタ 90"/>
          <p:cNvCxnSpPr/>
          <p:nvPr/>
        </p:nvCxnSpPr>
        <p:spPr bwMode="auto">
          <a:xfrm rot="10800000" flipV="1">
            <a:off x="1358021" y="5027559"/>
            <a:ext cx="2194763" cy="2343"/>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92" name="直線コネクタ 91"/>
          <p:cNvCxnSpPr/>
          <p:nvPr/>
        </p:nvCxnSpPr>
        <p:spPr bwMode="auto">
          <a:xfrm rot="5400000" flipH="1" flipV="1">
            <a:off x="3448845" y="4939134"/>
            <a:ext cx="216024"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93" name="テキスト ボックス 92"/>
          <p:cNvSpPr txBox="1"/>
          <p:nvPr/>
        </p:nvSpPr>
        <p:spPr>
          <a:xfrm>
            <a:off x="1351362" y="5191162"/>
            <a:ext cx="529312" cy="261610"/>
          </a:xfrm>
          <a:prstGeom prst="rect">
            <a:avLst/>
          </a:prstGeom>
          <a:noFill/>
        </p:spPr>
        <p:txBody>
          <a:bodyPr wrap="none" rtlCol="0">
            <a:spAutoFit/>
          </a:bodyPr>
          <a:lstStyle/>
          <a:p>
            <a:r>
              <a:rPr lang="en-US" sz="1100" dirty="0" smtClean="0">
                <a:latin typeface="Agilent TT Cond" pitchFamily="34" charset="0"/>
              </a:rPr>
              <a:t>TMDS</a:t>
            </a:r>
            <a:endParaRPr lang="en-US" sz="1100" dirty="0">
              <a:latin typeface="Agilent TT Cond" pitchFamily="34" charset="0"/>
            </a:endParaRPr>
          </a:p>
        </p:txBody>
      </p:sp>
      <p:sp>
        <p:nvSpPr>
          <p:cNvPr id="94" name="テキスト ボックス 93"/>
          <p:cNvSpPr txBox="1"/>
          <p:nvPr/>
        </p:nvSpPr>
        <p:spPr>
          <a:xfrm>
            <a:off x="1371612" y="4803963"/>
            <a:ext cx="431528" cy="261610"/>
          </a:xfrm>
          <a:prstGeom prst="rect">
            <a:avLst/>
          </a:prstGeom>
          <a:noFill/>
        </p:spPr>
        <p:txBody>
          <a:bodyPr wrap="none" rtlCol="0">
            <a:spAutoFit/>
          </a:bodyPr>
          <a:lstStyle/>
          <a:p>
            <a:r>
              <a:rPr lang="en-US" sz="1100" dirty="0" smtClean="0">
                <a:latin typeface="Agilent TT Cond" pitchFamily="34" charset="0"/>
              </a:rPr>
              <a:t>DDC</a:t>
            </a:r>
            <a:endParaRPr lang="en-US" sz="1100" dirty="0">
              <a:latin typeface="Agilent TT Cond" pitchFamily="34" charset="0"/>
            </a:endParaRPr>
          </a:p>
        </p:txBody>
      </p:sp>
      <p:cxnSp>
        <p:nvCxnSpPr>
          <p:cNvPr id="95" name="直線矢印コネクタ 94"/>
          <p:cNvCxnSpPr/>
          <p:nvPr/>
        </p:nvCxnSpPr>
        <p:spPr bwMode="auto">
          <a:xfrm rot="5400000">
            <a:off x="2215888" y="5336402"/>
            <a:ext cx="285584" cy="158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96" name="テキスト ボックス 95"/>
          <p:cNvSpPr txBox="1"/>
          <p:nvPr/>
        </p:nvSpPr>
        <p:spPr>
          <a:xfrm>
            <a:off x="1999434" y="5433608"/>
            <a:ext cx="617477" cy="261610"/>
          </a:xfrm>
          <a:prstGeom prst="rect">
            <a:avLst/>
          </a:prstGeom>
          <a:noFill/>
        </p:spPr>
        <p:txBody>
          <a:bodyPr wrap="none" rtlCol="0">
            <a:spAutoFit/>
          </a:bodyPr>
          <a:lstStyle/>
          <a:p>
            <a:r>
              <a:rPr lang="en-US" sz="1100" dirty="0" smtClean="0">
                <a:latin typeface="Agilent TT Cond" pitchFamily="34" charset="0"/>
              </a:rPr>
              <a:t>Capture</a:t>
            </a:r>
            <a:endParaRPr lang="en-US" sz="1100" dirty="0">
              <a:latin typeface="Agilent TT Cond" pitchFamily="34" charset="0"/>
            </a:endParaRPr>
          </a:p>
        </p:txBody>
      </p:sp>
      <p:sp>
        <p:nvSpPr>
          <p:cNvPr id="106" name="テキスト ボックス 105"/>
          <p:cNvSpPr txBox="1"/>
          <p:nvPr/>
        </p:nvSpPr>
        <p:spPr>
          <a:xfrm>
            <a:off x="990600" y="5715000"/>
            <a:ext cx="2313903" cy="307777"/>
          </a:xfrm>
          <a:prstGeom prst="rect">
            <a:avLst/>
          </a:prstGeom>
          <a:solidFill>
            <a:schemeClr val="accent2">
              <a:lumMod val="40000"/>
              <a:lumOff val="60000"/>
            </a:schemeClr>
          </a:solidFill>
        </p:spPr>
        <p:txBody>
          <a:bodyPr wrap="none" rtlCol="0">
            <a:spAutoFit/>
          </a:bodyPr>
          <a:lstStyle/>
          <a:p>
            <a:r>
              <a:rPr lang="en-US" sz="1400" dirty="0" smtClean="0">
                <a:latin typeface="Agilent TT Cond" pitchFamily="34" charset="0"/>
              </a:rPr>
              <a:t>Source DUT reads Sink’s EDID</a:t>
            </a:r>
            <a:endParaRPr lang="en-US" sz="1400" dirty="0">
              <a:latin typeface="Agilent TT Cond" pitchFamily="34" charset="0"/>
            </a:endParaRPr>
          </a:p>
        </p:txBody>
      </p:sp>
      <p:sp>
        <p:nvSpPr>
          <p:cNvPr id="107" name="テキスト ボックス 106"/>
          <p:cNvSpPr txBox="1"/>
          <p:nvPr/>
        </p:nvSpPr>
        <p:spPr>
          <a:xfrm>
            <a:off x="5391430" y="2648358"/>
            <a:ext cx="2686954" cy="523220"/>
          </a:xfrm>
          <a:prstGeom prst="rect">
            <a:avLst/>
          </a:prstGeom>
          <a:solidFill>
            <a:schemeClr val="accent2">
              <a:lumMod val="40000"/>
              <a:lumOff val="60000"/>
            </a:schemeClr>
          </a:solidFill>
        </p:spPr>
        <p:txBody>
          <a:bodyPr wrap="none" rtlCol="0">
            <a:spAutoFit/>
          </a:bodyPr>
          <a:lstStyle/>
          <a:p>
            <a:r>
              <a:rPr lang="en-US" sz="1400" dirty="0" smtClean="0">
                <a:latin typeface="Agilent TT Cond" pitchFamily="34" charset="0"/>
              </a:rPr>
              <a:t>No EDID communication </a:t>
            </a:r>
          </a:p>
          <a:p>
            <a:r>
              <a:rPr lang="en-US" sz="1400" dirty="0" smtClean="0">
                <a:latin typeface="Agilent TT Cond" pitchFamily="34" charset="0"/>
              </a:rPr>
              <a:t>(U4998A doesn’t read EDID of Sink)</a:t>
            </a:r>
            <a:endParaRPr lang="en-US" sz="1400" dirty="0">
              <a:latin typeface="Agilent TT Cond" pitchFamily="34" charset="0"/>
            </a:endParaRPr>
          </a:p>
        </p:txBody>
      </p:sp>
      <p:sp>
        <p:nvSpPr>
          <p:cNvPr id="110" name="テキスト ボックス 109"/>
          <p:cNvSpPr txBox="1"/>
          <p:nvPr/>
        </p:nvSpPr>
        <p:spPr>
          <a:xfrm>
            <a:off x="2943200" y="2230328"/>
            <a:ext cx="1380506" cy="307777"/>
          </a:xfrm>
          <a:prstGeom prst="rect">
            <a:avLst/>
          </a:prstGeom>
          <a:noFill/>
        </p:spPr>
        <p:txBody>
          <a:bodyPr wrap="none" rtlCol="0">
            <a:spAutoFit/>
          </a:bodyPr>
          <a:lstStyle/>
          <a:p>
            <a:r>
              <a:rPr lang="en-US" sz="1400" i="1" dirty="0" smtClean="0">
                <a:latin typeface="Agilent TT Cond" pitchFamily="34" charset="0"/>
              </a:rPr>
              <a:t>Same as N5998A</a:t>
            </a:r>
          </a:p>
        </p:txBody>
      </p:sp>
      <p:sp>
        <p:nvSpPr>
          <p:cNvPr id="111" name="テキスト ボックス 110"/>
          <p:cNvSpPr txBox="1"/>
          <p:nvPr/>
        </p:nvSpPr>
        <p:spPr>
          <a:xfrm>
            <a:off x="7584430" y="2194045"/>
            <a:ext cx="1380506" cy="307777"/>
          </a:xfrm>
          <a:prstGeom prst="rect">
            <a:avLst/>
          </a:prstGeom>
          <a:noFill/>
        </p:spPr>
        <p:txBody>
          <a:bodyPr wrap="none" rtlCol="0">
            <a:spAutoFit/>
          </a:bodyPr>
          <a:lstStyle/>
          <a:p>
            <a:r>
              <a:rPr lang="en-US" sz="1400" i="1" dirty="0" smtClean="0">
                <a:latin typeface="Agilent TT Cond" pitchFamily="34" charset="0"/>
              </a:rPr>
              <a:t>Same as N5998A</a:t>
            </a:r>
          </a:p>
        </p:txBody>
      </p:sp>
      <p:sp>
        <p:nvSpPr>
          <p:cNvPr id="112" name="Explosion 1 34"/>
          <p:cNvSpPr/>
          <p:nvPr/>
        </p:nvSpPr>
        <p:spPr>
          <a:xfrm>
            <a:off x="128722" y="3261661"/>
            <a:ext cx="1623878" cy="718457"/>
          </a:xfrm>
          <a:prstGeom prst="irregularSeal1">
            <a:avLst/>
          </a:prstGeom>
          <a:solidFill>
            <a:srgbClr val="00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gilent TT Cond" pitchFamily="34" charset="0"/>
              </a:rPr>
              <a:t>New!</a:t>
            </a:r>
            <a:endParaRPr lang="en-US" sz="2000" b="1" dirty="0">
              <a:solidFill>
                <a:schemeClr val="tx1"/>
              </a:solidFill>
              <a:latin typeface="Agilent TT Cond" pitchFamily="34" charset="0"/>
            </a:endParaRPr>
          </a:p>
        </p:txBody>
      </p:sp>
      <p:sp>
        <p:nvSpPr>
          <p:cNvPr id="113" name="Explosion 1 34"/>
          <p:cNvSpPr/>
          <p:nvPr/>
        </p:nvSpPr>
        <p:spPr>
          <a:xfrm>
            <a:off x="7467600" y="3505200"/>
            <a:ext cx="1676400" cy="718457"/>
          </a:xfrm>
          <a:prstGeom prst="irregularSeal1">
            <a:avLst/>
          </a:prstGeom>
          <a:solidFill>
            <a:srgbClr val="00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gilent TT Cond" pitchFamily="34" charset="0"/>
              </a:rPr>
              <a:t>New!</a:t>
            </a:r>
            <a:endParaRPr lang="en-US" sz="2000" b="1" dirty="0">
              <a:solidFill>
                <a:schemeClr val="tx1"/>
              </a:solidFill>
              <a:latin typeface="Agilent TT Cond" pitchFamily="34" charset="0"/>
            </a:endParaRPr>
          </a:p>
        </p:txBody>
      </p:sp>
      <p:sp>
        <p:nvSpPr>
          <p:cNvPr id="115" name="Rounded Rectangle 114"/>
          <p:cNvSpPr/>
          <p:nvPr/>
        </p:nvSpPr>
        <p:spPr>
          <a:xfrm>
            <a:off x="4021283" y="806596"/>
            <a:ext cx="1049484" cy="794409"/>
          </a:xfrm>
          <a:prstGeom prst="roundRect">
            <a:avLst>
              <a:gd name="adj" fmla="val 7201"/>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bg1"/>
                </a:solidFill>
                <a:latin typeface="Agilent TT Cond" pitchFamily="34" charset="0"/>
              </a:rPr>
              <a:t>Standard Features of U4998A</a:t>
            </a:r>
            <a:endParaRPr kumimoji="1" lang="ja-JP" altLang="en-US" sz="1400" b="1">
              <a:solidFill>
                <a:schemeClr val="bg1"/>
              </a:solidFill>
              <a:latin typeface="Agilent TT Cond" pitchFamily="34" charset="0"/>
            </a:endParaRPr>
          </a:p>
        </p:txBody>
      </p:sp>
      <p:sp>
        <p:nvSpPr>
          <p:cNvPr id="116" name="Rounded Rectangle 115"/>
          <p:cNvSpPr/>
          <p:nvPr/>
        </p:nvSpPr>
        <p:spPr>
          <a:xfrm>
            <a:off x="4000501" y="3380076"/>
            <a:ext cx="1170715" cy="794409"/>
          </a:xfrm>
          <a:prstGeom prst="roundRect">
            <a:avLst>
              <a:gd name="adj" fmla="val 7201"/>
            </a:avLst>
          </a:prstGeom>
          <a:solidFill>
            <a:schemeClr val="accent3">
              <a:lumMod val="75000"/>
            </a:scheme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bg1"/>
                </a:solidFill>
                <a:latin typeface="Agilent TT Cond" pitchFamily="34" charset="0"/>
              </a:rPr>
              <a:t>Available with option U4998U-PSV</a:t>
            </a:r>
            <a:endParaRPr kumimoji="1" lang="ja-JP" altLang="en-US" sz="1400" b="1">
              <a:solidFill>
                <a:schemeClr val="bg1"/>
              </a:solidFill>
              <a:latin typeface="Agilent TT Cond" pitchFamily="34" charset="0"/>
            </a:endParaRPr>
          </a:p>
        </p:txBody>
      </p:sp>
      <p:sp>
        <p:nvSpPr>
          <p:cNvPr id="71" name="テキスト ボックス 70"/>
          <p:cNvSpPr txBox="1"/>
          <p:nvPr/>
        </p:nvSpPr>
        <p:spPr>
          <a:xfrm>
            <a:off x="2006885" y="2056659"/>
            <a:ext cx="577402" cy="246221"/>
          </a:xfrm>
          <a:prstGeom prst="rect">
            <a:avLst/>
          </a:prstGeom>
          <a:noFill/>
        </p:spPr>
        <p:txBody>
          <a:bodyPr wrap="none" rtlCol="0">
            <a:spAutoFit/>
          </a:bodyPr>
          <a:lstStyle/>
          <a:p>
            <a:r>
              <a:rPr lang="en-US" sz="1000" b="1" dirty="0" smtClean="0">
                <a:latin typeface="Agilent TT Cond" pitchFamily="34" charset="0"/>
              </a:rPr>
              <a:t>U4998A</a:t>
            </a:r>
            <a:endParaRPr lang="en-US" sz="1000" b="1" dirty="0">
              <a:latin typeface="Agilent TT Cond" pitchFamily="34" charset="0"/>
            </a:endParaRPr>
          </a:p>
        </p:txBody>
      </p:sp>
      <p:sp>
        <p:nvSpPr>
          <p:cNvPr id="117" name="テキスト ボックス 70"/>
          <p:cNvSpPr txBox="1"/>
          <p:nvPr/>
        </p:nvSpPr>
        <p:spPr>
          <a:xfrm>
            <a:off x="5708244" y="1982723"/>
            <a:ext cx="577402" cy="246221"/>
          </a:xfrm>
          <a:prstGeom prst="rect">
            <a:avLst/>
          </a:prstGeom>
          <a:noFill/>
        </p:spPr>
        <p:txBody>
          <a:bodyPr wrap="none" rtlCol="0">
            <a:spAutoFit/>
          </a:bodyPr>
          <a:lstStyle/>
          <a:p>
            <a:r>
              <a:rPr lang="en-US" sz="1000" b="1" dirty="0" smtClean="0">
                <a:latin typeface="Agilent TT Cond" pitchFamily="34" charset="0"/>
              </a:rPr>
              <a:t>U4998A</a:t>
            </a:r>
            <a:endParaRPr lang="en-US" sz="1000" b="1" dirty="0">
              <a:latin typeface="Agilent TT Cond" pitchFamily="34" charset="0"/>
            </a:endParaRPr>
          </a:p>
        </p:txBody>
      </p:sp>
      <p:sp>
        <p:nvSpPr>
          <p:cNvPr id="118" name="テキスト ボックス 70"/>
          <p:cNvSpPr txBox="1"/>
          <p:nvPr/>
        </p:nvSpPr>
        <p:spPr>
          <a:xfrm>
            <a:off x="1996323" y="4979420"/>
            <a:ext cx="577402" cy="246221"/>
          </a:xfrm>
          <a:prstGeom prst="rect">
            <a:avLst/>
          </a:prstGeom>
          <a:noFill/>
        </p:spPr>
        <p:txBody>
          <a:bodyPr wrap="none" rtlCol="0">
            <a:spAutoFit/>
          </a:bodyPr>
          <a:lstStyle/>
          <a:p>
            <a:r>
              <a:rPr lang="en-US" sz="1000" b="1" dirty="0" smtClean="0">
                <a:latin typeface="Agilent TT Cond" pitchFamily="34" charset="0"/>
              </a:rPr>
              <a:t>U4998A</a:t>
            </a:r>
            <a:endParaRPr lang="en-US" sz="1000" b="1" dirty="0">
              <a:latin typeface="Agilent TT Cond" pitchFamily="34" charset="0"/>
            </a:endParaRPr>
          </a:p>
        </p:txBody>
      </p:sp>
      <p:sp>
        <p:nvSpPr>
          <p:cNvPr id="126" name="テキスト ボックス 70"/>
          <p:cNvSpPr txBox="1"/>
          <p:nvPr/>
        </p:nvSpPr>
        <p:spPr>
          <a:xfrm>
            <a:off x="6503440" y="4932643"/>
            <a:ext cx="577402" cy="246221"/>
          </a:xfrm>
          <a:prstGeom prst="rect">
            <a:avLst/>
          </a:prstGeom>
          <a:noFill/>
        </p:spPr>
        <p:txBody>
          <a:bodyPr wrap="none" rtlCol="0">
            <a:spAutoFit/>
          </a:bodyPr>
          <a:lstStyle/>
          <a:p>
            <a:r>
              <a:rPr lang="en-US" sz="1000" b="1" dirty="0" smtClean="0">
                <a:latin typeface="Agilent TT Cond" pitchFamily="34" charset="0"/>
              </a:rPr>
              <a:t>U4998A</a:t>
            </a:r>
            <a:endParaRPr lang="en-US" sz="1000" b="1" dirty="0">
              <a:latin typeface="Agilent TT Cond" pitchFamily="34" charset="0"/>
            </a:endParaRPr>
          </a:p>
        </p:txBody>
      </p:sp>
      <p:cxnSp>
        <p:nvCxnSpPr>
          <p:cNvPr id="130" name="直線矢印コネクタ 89"/>
          <p:cNvCxnSpPr/>
          <p:nvPr/>
        </p:nvCxnSpPr>
        <p:spPr bwMode="auto">
          <a:xfrm flipV="1">
            <a:off x="5867530" y="5146088"/>
            <a:ext cx="1889779" cy="74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M5998A/U4998A uses in every ATC</a:t>
            </a:r>
            <a:endParaRPr lang="en-US" dirty="0"/>
          </a:p>
        </p:txBody>
      </p:sp>
      <p:sp>
        <p:nvSpPr>
          <p:cNvPr id="4" name="Rounded Rectangle 3"/>
          <p:cNvSpPr/>
          <p:nvPr/>
        </p:nvSpPr>
        <p:spPr>
          <a:xfrm>
            <a:off x="1447800" y="1066800"/>
            <a:ext cx="6019800" cy="4267200"/>
          </a:xfrm>
          <a:prstGeom prst="roundRect">
            <a:avLst>
              <a:gd name="adj" fmla="val 1000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HDMI System Example Configuration</a:t>
            </a:r>
            <a:endParaRPr lang="en-US" dirty="0"/>
          </a:p>
        </p:txBody>
      </p:sp>
      <p:grpSp>
        <p:nvGrpSpPr>
          <p:cNvPr id="11" name="Group 10"/>
          <p:cNvGrpSpPr/>
          <p:nvPr/>
        </p:nvGrpSpPr>
        <p:grpSpPr>
          <a:xfrm>
            <a:off x="3276600" y="1066800"/>
            <a:ext cx="4343400" cy="533400"/>
            <a:chOff x="838200" y="1066800"/>
            <a:chExt cx="4343400" cy="533400"/>
          </a:xfrm>
        </p:grpSpPr>
        <p:sp>
          <p:nvSpPr>
            <p:cNvPr id="5" name="Oval 4"/>
            <p:cNvSpPr/>
            <p:nvPr/>
          </p:nvSpPr>
          <p:spPr bwMode="auto">
            <a:xfrm>
              <a:off x="838200" y="1066800"/>
              <a:ext cx="533400" cy="533400"/>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1</a:t>
              </a:r>
              <a:endParaRPr kumimoji="0" lang="en-US" sz="24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1447800" y="1066800"/>
              <a:ext cx="3733800" cy="461665"/>
            </a:xfrm>
            <a:prstGeom prst="rect">
              <a:avLst/>
            </a:prstGeom>
            <a:noFill/>
          </p:spPr>
          <p:txBody>
            <a:bodyPr wrap="square" rtlCol="0">
              <a:spAutoFit/>
            </a:bodyPr>
            <a:lstStyle/>
            <a:p>
              <a:r>
                <a:rPr lang="en-US" dirty="0" smtClean="0"/>
                <a:t>Measurement Module</a:t>
              </a:r>
              <a:endParaRPr lang="en-US" dirty="0"/>
            </a:p>
          </p:txBody>
        </p:sp>
      </p:grpSp>
      <p:sp>
        <p:nvSpPr>
          <p:cNvPr id="6" name="Oval 5"/>
          <p:cNvSpPr/>
          <p:nvPr/>
        </p:nvSpPr>
        <p:spPr bwMode="auto">
          <a:xfrm>
            <a:off x="5867400" y="5105400"/>
            <a:ext cx="533400" cy="533400"/>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2</a:t>
            </a:r>
            <a:endParaRPr kumimoji="0" lang="en-US" sz="24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6400800" y="5029200"/>
            <a:ext cx="2362200" cy="830997"/>
          </a:xfrm>
          <a:prstGeom prst="rect">
            <a:avLst/>
          </a:prstGeom>
          <a:noFill/>
        </p:spPr>
        <p:txBody>
          <a:bodyPr wrap="square" rtlCol="0">
            <a:spAutoFit/>
          </a:bodyPr>
          <a:lstStyle/>
          <a:p>
            <a:r>
              <a:rPr lang="en-US" dirty="0" smtClean="0"/>
              <a:t>Agilent U4002A </a:t>
            </a:r>
          </a:p>
          <a:p>
            <a:r>
              <a:rPr lang="en-US" dirty="0" err="1" smtClean="0"/>
              <a:t>AXIe</a:t>
            </a:r>
            <a:r>
              <a:rPr lang="en-US" dirty="0" smtClean="0"/>
              <a:t> Chassis</a:t>
            </a:r>
            <a:endParaRPr lang="en-US" dirty="0"/>
          </a:p>
        </p:txBody>
      </p:sp>
      <p:grpSp>
        <p:nvGrpSpPr>
          <p:cNvPr id="13" name="Group 12"/>
          <p:cNvGrpSpPr/>
          <p:nvPr/>
        </p:nvGrpSpPr>
        <p:grpSpPr>
          <a:xfrm>
            <a:off x="914400" y="4953000"/>
            <a:ext cx="4343400" cy="830997"/>
            <a:chOff x="838200" y="4114800"/>
            <a:chExt cx="4343400" cy="830997"/>
          </a:xfrm>
        </p:grpSpPr>
        <p:sp>
          <p:nvSpPr>
            <p:cNvPr id="7" name="Oval 6"/>
            <p:cNvSpPr/>
            <p:nvPr/>
          </p:nvSpPr>
          <p:spPr bwMode="auto">
            <a:xfrm>
              <a:off x="838200" y="4267200"/>
              <a:ext cx="533400" cy="533400"/>
            </a:xfrm>
            <a:prstGeom prst="ellips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3</a:t>
              </a:r>
              <a:endParaRPr kumimoji="0" lang="en-US" sz="24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447800" y="4114800"/>
              <a:ext cx="3733800" cy="830997"/>
            </a:xfrm>
            <a:prstGeom prst="rect">
              <a:avLst/>
            </a:prstGeom>
            <a:noFill/>
          </p:spPr>
          <p:txBody>
            <a:bodyPr wrap="square" rtlCol="0">
              <a:spAutoFit/>
            </a:bodyPr>
            <a:lstStyle/>
            <a:p>
              <a:r>
                <a:rPr lang="en-US" dirty="0" smtClean="0"/>
                <a:t>Compatible Host PC with </a:t>
              </a:r>
              <a:r>
                <a:rPr lang="en-US" dirty="0" err="1" smtClean="0"/>
                <a:t>PCIe</a:t>
              </a:r>
              <a:r>
                <a:rPr lang="en-US" dirty="0" smtClean="0"/>
                <a:t> adapter and cable</a:t>
              </a:r>
              <a:endParaRPr lang="en-US" dirty="0"/>
            </a:p>
          </p:txBody>
        </p:sp>
      </p:grpSp>
      <p:pic>
        <p:nvPicPr>
          <p:cNvPr id="34817" name="Picture 1"/>
          <p:cNvPicPr>
            <a:picLocks noChangeAspect="1" noChangeArrowheads="1"/>
          </p:cNvPicPr>
          <p:nvPr/>
        </p:nvPicPr>
        <p:blipFill>
          <a:blip r:embed="rId2" cstate="print"/>
          <a:srcRect/>
          <a:stretch>
            <a:fillRect/>
          </a:stretch>
        </p:blipFill>
        <p:spPr bwMode="auto">
          <a:xfrm>
            <a:off x="914400" y="2133600"/>
            <a:ext cx="7162800" cy="2686050"/>
          </a:xfrm>
          <a:prstGeom prst="rect">
            <a:avLst/>
          </a:prstGeom>
          <a:noFill/>
          <a:ln w="9525">
            <a:noFill/>
            <a:miter lim="800000"/>
            <a:headEnd/>
            <a:tailEnd/>
          </a:ln>
        </p:spPr>
      </p:pic>
      <p:sp>
        <p:nvSpPr>
          <p:cNvPr id="16" name="TextBox 15"/>
          <p:cNvSpPr txBox="1"/>
          <p:nvPr/>
        </p:nvSpPr>
        <p:spPr>
          <a:xfrm>
            <a:off x="4953000" y="2362200"/>
            <a:ext cx="3124200" cy="584775"/>
          </a:xfrm>
          <a:prstGeom prst="rect">
            <a:avLst/>
          </a:prstGeom>
          <a:noFill/>
        </p:spPr>
        <p:txBody>
          <a:bodyPr wrap="square" rtlCol="0">
            <a:spAutoFit/>
          </a:bodyPr>
          <a:lstStyle/>
          <a:p>
            <a:r>
              <a:rPr lang="en-US" sz="1600" dirty="0" smtClean="0"/>
              <a:t>DUT (DVD Player) with customer supplied HDMI cable</a:t>
            </a:r>
            <a:endParaRPr lang="en-US" sz="1600" dirty="0"/>
          </a:p>
        </p:txBody>
      </p:sp>
      <p:cxnSp>
        <p:nvCxnSpPr>
          <p:cNvPr id="18" name="Straight Arrow Connector 17"/>
          <p:cNvCxnSpPr/>
          <p:nvPr/>
        </p:nvCxnSpPr>
        <p:spPr bwMode="auto">
          <a:xfrm rot="16200000" flipH="1">
            <a:off x="3467100" y="1866900"/>
            <a:ext cx="2209800" cy="1676400"/>
          </a:xfrm>
          <a:prstGeom prst="straightConnector1">
            <a:avLst/>
          </a:prstGeom>
          <a:solidFill>
            <a:schemeClr val="accent1"/>
          </a:solidFill>
          <a:ln w="25400" cap="flat" cmpd="sng" algn="ctr">
            <a:solidFill>
              <a:schemeClr val="accent1"/>
            </a:solidFill>
            <a:prstDash val="solid"/>
            <a:round/>
            <a:headEnd type="none" w="med" len="med"/>
            <a:tailEnd type="arrow"/>
          </a:ln>
          <a:effectLst/>
        </p:spPr>
      </p:cxnSp>
      <p:cxnSp>
        <p:nvCxnSpPr>
          <p:cNvPr id="21" name="Straight Arrow Connector 20"/>
          <p:cNvCxnSpPr/>
          <p:nvPr/>
        </p:nvCxnSpPr>
        <p:spPr bwMode="auto">
          <a:xfrm flipV="1">
            <a:off x="6248400" y="4038600"/>
            <a:ext cx="1371600" cy="990600"/>
          </a:xfrm>
          <a:prstGeom prst="straightConnector1">
            <a:avLst/>
          </a:prstGeom>
          <a:solidFill>
            <a:schemeClr val="accent1"/>
          </a:solidFill>
          <a:ln w="25400" cap="flat" cmpd="sng" algn="ctr">
            <a:solidFill>
              <a:schemeClr val="accent1"/>
            </a:solidFill>
            <a:prstDash val="solid"/>
            <a:round/>
            <a:headEnd type="none" w="med" len="med"/>
            <a:tailEnd type="arrow"/>
          </a:ln>
          <a:effectLst/>
        </p:spPr>
      </p:cxnSp>
      <p:cxnSp>
        <p:nvCxnSpPr>
          <p:cNvPr id="25" name="Straight Arrow Connector 24"/>
          <p:cNvCxnSpPr/>
          <p:nvPr/>
        </p:nvCxnSpPr>
        <p:spPr bwMode="auto">
          <a:xfrm rot="5400000" flipH="1" flipV="1">
            <a:off x="1333500" y="4533900"/>
            <a:ext cx="533400" cy="457200"/>
          </a:xfrm>
          <a:prstGeom prst="straightConnector1">
            <a:avLst/>
          </a:prstGeom>
          <a:solidFill>
            <a:schemeClr val="accent1"/>
          </a:solidFill>
          <a:ln w="25400" cap="flat" cmpd="sng" algn="ctr">
            <a:solidFill>
              <a:schemeClr val="accent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U4998A HDMI PAG</a:t>
            </a:r>
            <a:endParaRPr lang="en-US" sz="3600" dirty="0"/>
          </a:p>
        </p:txBody>
      </p:sp>
      <p:graphicFrame>
        <p:nvGraphicFramePr>
          <p:cNvPr id="27" name="Diagram 26"/>
          <p:cNvGraphicFramePr/>
          <p:nvPr/>
        </p:nvGraphicFramePr>
        <p:xfrm>
          <a:off x="228600" y="914400"/>
          <a:ext cx="48006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ectangle 49"/>
          <p:cNvSpPr>
            <a:spLocks noChangeArrowheads="1"/>
          </p:cNvSpPr>
          <p:nvPr/>
        </p:nvSpPr>
        <p:spPr bwMode="auto">
          <a:xfrm>
            <a:off x="762000" y="4114800"/>
            <a:ext cx="7402513" cy="274638"/>
          </a:xfrm>
          <a:prstGeom prst="rect">
            <a:avLst/>
          </a:prstGeom>
          <a:solidFill>
            <a:srgbClr val="FFCC00"/>
          </a:solidFill>
          <a:ln w="12700">
            <a:noFill/>
            <a:miter lim="800000"/>
            <a:headEnd/>
            <a:tailEnd/>
          </a:ln>
        </p:spPr>
        <p:txBody>
          <a:bodyPr lIns="0" tIns="0" rIns="0" bIns="0">
            <a:spAutoFit/>
          </a:bodyPr>
          <a:lstStyle/>
          <a:p>
            <a:pPr lvl="2" eaLnBrk="0" hangingPunct="0">
              <a:lnSpc>
                <a:spcPct val="90000"/>
              </a:lnSpc>
              <a:spcAft>
                <a:spcPct val="30000"/>
              </a:spcAft>
            </a:pPr>
            <a:r>
              <a:rPr lang="en-US" sz="2000" dirty="0" smtClean="0">
                <a:latin typeface="Arial" charset="0"/>
              </a:rPr>
              <a:t>HDMI CTS </a:t>
            </a:r>
            <a:r>
              <a:rPr lang="en-US" sz="2000" dirty="0" smtClean="0"/>
              <a:t>compliance </a:t>
            </a:r>
            <a:r>
              <a:rPr lang="en-US" sz="2000" dirty="0" smtClean="0">
                <a:latin typeface="Arial" charset="0"/>
              </a:rPr>
              <a:t>test </a:t>
            </a:r>
            <a:r>
              <a:rPr lang="en-US" sz="2000" dirty="0">
                <a:latin typeface="Arial" charset="0"/>
              </a:rPr>
              <a:t>equipment</a:t>
            </a:r>
          </a:p>
        </p:txBody>
      </p:sp>
      <p:sp>
        <p:nvSpPr>
          <p:cNvPr id="30" name="Text Box 4"/>
          <p:cNvSpPr txBox="1">
            <a:spLocks noChangeArrowheads="1"/>
          </p:cNvSpPr>
          <p:nvPr/>
        </p:nvSpPr>
        <p:spPr bwMode="auto">
          <a:xfrm>
            <a:off x="762000" y="3657600"/>
            <a:ext cx="6096000" cy="369332"/>
          </a:xfrm>
          <a:prstGeom prst="rect">
            <a:avLst/>
          </a:prstGeom>
          <a:noFill/>
          <a:ln w="12700">
            <a:noFill/>
            <a:miter lim="800000"/>
            <a:headEnd/>
            <a:tailEnd/>
          </a:ln>
        </p:spPr>
        <p:txBody>
          <a:bodyPr wrap="square" lIns="0" tIns="0" rIns="0" bIns="0">
            <a:spAutoFit/>
          </a:bodyPr>
          <a:lstStyle/>
          <a:p>
            <a:pPr>
              <a:spcBef>
                <a:spcPct val="50000"/>
              </a:spcBef>
            </a:pPr>
            <a:r>
              <a:rPr lang="en-US" altLang="ja-JP" sz="2000" b="1" dirty="0">
                <a:ea typeface="ＭＳ Ｐゴシック" pitchFamily="34" charset="-128"/>
              </a:rPr>
              <a:t>CPL Date</a:t>
            </a:r>
            <a:r>
              <a:rPr lang="en-US" altLang="ja-JP" sz="2000" dirty="0">
                <a:ea typeface="ＭＳ Ｐゴシック" pitchFamily="34" charset="-128"/>
              </a:rPr>
              <a:t>:</a:t>
            </a:r>
            <a:r>
              <a:rPr lang="en-US" altLang="ja-JP" dirty="0">
                <a:ea typeface="ＭＳ Ｐゴシック" pitchFamily="34" charset="-128"/>
              </a:rPr>
              <a:t> </a:t>
            </a:r>
            <a:r>
              <a:rPr lang="en-US" altLang="ja-JP" sz="2000" dirty="0" smtClean="0">
                <a:ea typeface="ＭＳ Ｐゴシック" pitchFamily="34" charset="-128"/>
              </a:rPr>
              <a:t>Available Now (requires pass code)</a:t>
            </a:r>
            <a:endParaRPr lang="en-US" sz="2000" dirty="0"/>
          </a:p>
        </p:txBody>
      </p:sp>
      <p:sp>
        <p:nvSpPr>
          <p:cNvPr id="33" name="AutoShape 5"/>
          <p:cNvSpPr>
            <a:spLocks noChangeArrowheads="1"/>
          </p:cNvSpPr>
          <p:nvPr/>
        </p:nvSpPr>
        <p:spPr bwMode="auto">
          <a:xfrm>
            <a:off x="5105400" y="990600"/>
            <a:ext cx="3352800" cy="1828800"/>
          </a:xfrm>
          <a:prstGeom prst="foldedCorner">
            <a:avLst>
              <a:gd name="adj" fmla="val 19375"/>
            </a:avLst>
          </a:prstGeom>
          <a:solidFill>
            <a:srgbClr val="FFFF99"/>
          </a:solidFill>
          <a:ln w="6350">
            <a:solidFill>
              <a:srgbClr val="000000"/>
            </a:solidFill>
            <a:round/>
            <a:headEnd/>
            <a:tailEnd/>
          </a:ln>
        </p:spPr>
        <p:txBody>
          <a:bodyPr anchor="ctr"/>
          <a:lstStyle/>
          <a:p>
            <a:r>
              <a:rPr lang="en-US" sz="1800" dirty="0" smtClean="0">
                <a:solidFill>
                  <a:srgbClr val="0000FF"/>
                </a:solidFill>
              </a:rPr>
              <a:t>Introduce  your product, with photo, price, key app, and CPL date.  You will likely have more than one slide for the product.</a:t>
            </a:r>
          </a:p>
          <a:p>
            <a:r>
              <a:rPr lang="en-US" sz="1800" dirty="0" smtClean="0">
                <a:solidFill>
                  <a:srgbClr val="0000FF"/>
                </a:solidFill>
              </a:rPr>
              <a:t>(this is an example)</a:t>
            </a:r>
            <a:endParaRPr lang="en-US" sz="1800" dirty="0">
              <a:solidFill>
                <a:srgbClr val="0000FF"/>
              </a:solidFill>
            </a:endParaRPr>
          </a:p>
        </p:txBody>
      </p:sp>
      <p:pic>
        <p:nvPicPr>
          <p:cNvPr id="31" name="Picture 30" descr="U4998A HDMI 1.4.jpg"/>
          <p:cNvPicPr>
            <a:picLocks noChangeAspect="1"/>
          </p:cNvPicPr>
          <p:nvPr/>
        </p:nvPicPr>
        <p:blipFill>
          <a:blip r:embed="rId7" cstate="print"/>
          <a:stretch>
            <a:fillRect/>
          </a:stretch>
        </p:blipFill>
        <p:spPr>
          <a:xfrm>
            <a:off x="4876800" y="990600"/>
            <a:ext cx="3968403" cy="2178179"/>
          </a:xfrm>
          <a:prstGeom prst="rect">
            <a:avLst/>
          </a:prstGeom>
        </p:spPr>
      </p:pic>
      <p:graphicFrame>
        <p:nvGraphicFramePr>
          <p:cNvPr id="35" name="Content Placeholder 8"/>
          <p:cNvGraphicFramePr>
            <a:graphicFrameLocks noGrp="1"/>
          </p:cNvGraphicFramePr>
          <p:nvPr>
            <p:ph idx="1"/>
          </p:nvPr>
        </p:nvGraphicFramePr>
        <p:xfrm>
          <a:off x="457200" y="4495800"/>
          <a:ext cx="8077199" cy="1158240"/>
        </p:xfrm>
        <a:graphic>
          <a:graphicData uri="http://schemas.openxmlformats.org/drawingml/2006/table">
            <a:tbl>
              <a:tblPr firstRow="1" bandRow="1">
                <a:tableStyleId>{5C22544A-7EE6-4342-B048-85BDC9FD1C3A}</a:tableStyleId>
              </a:tblPr>
              <a:tblGrid>
                <a:gridCol w="2631897"/>
                <a:gridCol w="3720957"/>
                <a:gridCol w="1724345"/>
              </a:tblGrid>
              <a:tr h="370840">
                <a:tc>
                  <a:txBody>
                    <a:bodyPr/>
                    <a:lstStyle/>
                    <a:p>
                      <a:r>
                        <a:rPr lang="en-US" sz="1600" dirty="0" smtClean="0"/>
                        <a:t>Model</a:t>
                      </a:r>
                      <a:endParaRPr lang="en-US" sz="1600" dirty="0"/>
                    </a:p>
                  </a:txBody>
                  <a:tcPr/>
                </a:tc>
                <a:tc>
                  <a:txBody>
                    <a:bodyPr/>
                    <a:lstStyle/>
                    <a:p>
                      <a:r>
                        <a:rPr lang="en-US" sz="1600" dirty="0" smtClean="0"/>
                        <a:t>Includes</a:t>
                      </a:r>
                      <a:endParaRPr lang="en-US" sz="1600" dirty="0"/>
                    </a:p>
                  </a:txBody>
                  <a:tcPr/>
                </a:tc>
                <a:tc>
                  <a:txBody>
                    <a:bodyPr/>
                    <a:lstStyle/>
                    <a:p>
                      <a:r>
                        <a:rPr lang="en-US" sz="1600" dirty="0" smtClean="0"/>
                        <a:t>US Reference</a:t>
                      </a:r>
                    </a:p>
                    <a:p>
                      <a:r>
                        <a:rPr lang="en-US" sz="1600" dirty="0" smtClean="0"/>
                        <a:t>Price</a:t>
                      </a:r>
                      <a:endParaRPr lang="en-US" sz="1600" dirty="0"/>
                    </a:p>
                  </a:txBody>
                  <a:tcPr/>
                </a:tc>
              </a:tr>
              <a:tr h="370840">
                <a:tc>
                  <a:txBody>
                    <a:bodyPr/>
                    <a:lstStyle/>
                    <a:p>
                      <a:r>
                        <a:rPr lang="en-US" sz="1600" dirty="0" smtClean="0"/>
                        <a:t>U4998A</a:t>
                      </a:r>
                      <a:endParaRPr lang="en-US" sz="1600" dirty="0"/>
                    </a:p>
                  </a:txBody>
                  <a:tcPr/>
                </a:tc>
                <a:tc>
                  <a:txBody>
                    <a:bodyPr/>
                    <a:lstStyle/>
                    <a:p>
                      <a:r>
                        <a:rPr lang="en-US" sz="1600" dirty="0" smtClean="0"/>
                        <a:t>HDMI 1.4a capture, compliance, generator,</a:t>
                      </a:r>
                      <a:r>
                        <a:rPr lang="en-US" sz="1600" baseline="0" dirty="0" smtClean="0"/>
                        <a:t> with 4 GB memory depth</a:t>
                      </a:r>
                      <a:endParaRPr lang="en-US" sz="1600" dirty="0"/>
                    </a:p>
                  </a:txBody>
                  <a:tcPr/>
                </a:tc>
                <a:tc>
                  <a:txBody>
                    <a:bodyPr/>
                    <a:lstStyle/>
                    <a:p>
                      <a:r>
                        <a:rPr lang="en-US" sz="1600" dirty="0" smtClean="0"/>
                        <a:t>$51,020</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U4998A HDMI PAG System Configuration</a:t>
            </a:r>
            <a:endParaRPr lang="en-US" dirty="0"/>
          </a:p>
        </p:txBody>
      </p:sp>
      <p:graphicFrame>
        <p:nvGraphicFramePr>
          <p:cNvPr id="3" name="Content Placeholder 7"/>
          <p:cNvGraphicFramePr>
            <a:graphicFrameLocks/>
          </p:cNvGraphicFramePr>
          <p:nvPr/>
        </p:nvGraphicFramePr>
        <p:xfrm>
          <a:off x="152400" y="685800"/>
          <a:ext cx="8839200" cy="5823685"/>
        </p:xfrm>
        <a:graphic>
          <a:graphicData uri="http://schemas.openxmlformats.org/drawingml/2006/table">
            <a:tbl>
              <a:tblPr firstRow="1" bandRow="1">
                <a:tableStyleId>{5C22544A-7EE6-4342-B048-85BDC9FD1C3A}</a:tableStyleId>
              </a:tblPr>
              <a:tblGrid>
                <a:gridCol w="1718732"/>
                <a:gridCol w="948268"/>
                <a:gridCol w="5198389"/>
                <a:gridCol w="973811"/>
              </a:tblGrid>
              <a:tr h="611605">
                <a:tc>
                  <a:txBody>
                    <a:bodyPr/>
                    <a:lstStyle/>
                    <a:p>
                      <a:r>
                        <a:rPr lang="en-US" sz="1200" dirty="0" smtClean="0"/>
                        <a:t>HDMI System Components</a:t>
                      </a:r>
                      <a:endParaRPr lang="en-US" sz="1200" dirty="0"/>
                    </a:p>
                  </a:txBody>
                  <a:tcPr/>
                </a:tc>
                <a:tc>
                  <a:txBody>
                    <a:bodyPr/>
                    <a:lstStyle/>
                    <a:p>
                      <a:r>
                        <a:rPr lang="en-US" sz="1200" dirty="0" smtClean="0"/>
                        <a:t>Quantity</a:t>
                      </a:r>
                      <a:endParaRPr lang="en-US" sz="1200" dirty="0"/>
                    </a:p>
                  </a:txBody>
                  <a:tcPr/>
                </a:tc>
                <a:tc>
                  <a:txBody>
                    <a:bodyPr/>
                    <a:lstStyle/>
                    <a:p>
                      <a:r>
                        <a:rPr lang="en-US" sz="1200" dirty="0" smtClean="0"/>
                        <a:t>Model Number/Description</a:t>
                      </a:r>
                      <a:endParaRPr lang="en-US" sz="1200" dirty="0"/>
                    </a:p>
                  </a:txBody>
                  <a:tcPr/>
                </a:tc>
                <a:tc>
                  <a:txBody>
                    <a:bodyPr/>
                    <a:lstStyle/>
                    <a:p>
                      <a:r>
                        <a:rPr lang="en-US" sz="1200" dirty="0" smtClean="0">
                          <a:solidFill>
                            <a:schemeClr val="bg1"/>
                          </a:solidFill>
                        </a:rPr>
                        <a:t>Reference Price</a:t>
                      </a:r>
                      <a:endParaRPr lang="en-US" sz="1200" dirty="0">
                        <a:solidFill>
                          <a:schemeClr val="bg1"/>
                        </a:solidFill>
                      </a:endParaRPr>
                    </a:p>
                  </a:txBody>
                  <a:tcPr/>
                </a:tc>
              </a:tr>
              <a:tr h="611605">
                <a:tc>
                  <a:txBody>
                    <a:bodyPr/>
                    <a:lstStyle/>
                    <a:p>
                      <a:r>
                        <a:rPr lang="en-US" sz="1200" b="1" dirty="0" smtClean="0"/>
                        <a:t>1. Measurement</a:t>
                      </a:r>
                      <a:r>
                        <a:rPr lang="en-US" sz="1200" b="1" baseline="0" dirty="0" smtClean="0"/>
                        <a:t/>
                      </a:r>
                      <a:br>
                        <a:rPr lang="en-US" sz="1200" b="1" baseline="0" dirty="0" smtClean="0"/>
                      </a:br>
                      <a:r>
                        <a:rPr lang="en-US" sz="1200" b="1" baseline="0" dirty="0" smtClean="0"/>
                        <a:t>    Module</a:t>
                      </a:r>
                      <a:endParaRPr lang="en-US" sz="1200" b="1" dirty="0"/>
                    </a:p>
                  </a:txBody>
                  <a:tcPr/>
                </a:tc>
                <a:tc>
                  <a:txBody>
                    <a:bodyPr/>
                    <a:lstStyle/>
                    <a:p>
                      <a:r>
                        <a:rPr lang="en-US" sz="1200" b="1" dirty="0" smtClean="0"/>
                        <a:t>1</a:t>
                      </a:r>
                      <a:endParaRPr lang="en-US" sz="1200" b="1" dirty="0"/>
                    </a:p>
                  </a:txBody>
                  <a:tcPr/>
                </a:tc>
                <a:tc>
                  <a:txBody>
                    <a:bodyPr/>
                    <a:lstStyle/>
                    <a:p>
                      <a:r>
                        <a:rPr lang="en-US" sz="1200" b="1" dirty="0" smtClean="0"/>
                        <a:t>U4998A HDMI Protocol Analyzer/Generator (PAG) Module</a:t>
                      </a:r>
                    </a:p>
                    <a:p>
                      <a:pPr>
                        <a:buFont typeface="Arial" pitchFamily="34" charset="0"/>
                        <a:buChar char="•"/>
                      </a:pPr>
                      <a:r>
                        <a:rPr lang="en-US" sz="1200" dirty="0" smtClean="0"/>
                        <a:t> Includes</a:t>
                      </a:r>
                      <a:r>
                        <a:rPr lang="en-US" sz="1200" baseline="0" dirty="0" smtClean="0"/>
                        <a:t> HDMI 1.4a support, Capture/Compliance, Generator, 4GB memory </a:t>
                      </a:r>
                      <a:endParaRPr lang="en-US" sz="1200" dirty="0" smtClean="0"/>
                    </a:p>
                    <a:p>
                      <a:pPr>
                        <a:buFont typeface="Arial" pitchFamily="34" charset="0"/>
                        <a:buNone/>
                      </a:pPr>
                      <a:endParaRPr lang="en-US" altLang="ja-JP" sz="1200" b="1" dirty="0" smtClean="0"/>
                    </a:p>
                    <a:p>
                      <a:pPr>
                        <a:buFont typeface="Arial" pitchFamily="34" charset="0"/>
                        <a:buNone/>
                      </a:pPr>
                      <a:r>
                        <a:rPr lang="en-US" altLang="ja-JP" sz="1200" b="1" dirty="0" smtClean="0"/>
                        <a:t>U4998U</a:t>
                      </a:r>
                      <a:r>
                        <a:rPr lang="en-US" altLang="ja-JP" sz="1200" b="1" baseline="0" dirty="0" smtClean="0"/>
                        <a:t> HDMI PAG Module Upgrades</a:t>
                      </a:r>
                    </a:p>
                    <a:p>
                      <a:pPr>
                        <a:buFont typeface="Arial" pitchFamily="34" charset="0"/>
                        <a:buChar char="•"/>
                      </a:pPr>
                      <a:r>
                        <a:rPr lang="en-US" sz="1200" dirty="0" smtClean="0"/>
                        <a:t> U4998A-PSV</a:t>
                      </a:r>
                      <a:r>
                        <a:rPr lang="en-US" sz="1200" baseline="0" dirty="0" smtClean="0"/>
                        <a:t> (</a:t>
                      </a:r>
                      <a:r>
                        <a:rPr lang="en-US" altLang="ja-JP" sz="1200" dirty="0" smtClean="0"/>
                        <a:t>Passive</a:t>
                      </a:r>
                      <a:r>
                        <a:rPr lang="en-US" altLang="ja-JP" sz="1200" baseline="0" dirty="0" smtClean="0"/>
                        <a:t> Monitoring</a:t>
                      </a:r>
                      <a:r>
                        <a:rPr lang="en-US" altLang="ja-JP" sz="1200" dirty="0" smtClean="0"/>
                        <a:t>)</a:t>
                      </a:r>
                    </a:p>
                  </a:txBody>
                  <a:tcPr/>
                </a:tc>
                <a:tc>
                  <a:txBody>
                    <a:bodyPr/>
                    <a:lstStyle/>
                    <a:p>
                      <a:r>
                        <a:rPr lang="en-US" sz="1200" b="1" dirty="0" smtClean="0"/>
                        <a:t>$51,020</a:t>
                      </a:r>
                    </a:p>
                    <a:p>
                      <a:endParaRPr lang="en-US" sz="1200" b="1" dirty="0" smtClean="0"/>
                    </a:p>
                    <a:p>
                      <a:endParaRPr lang="en-US" sz="1200" b="1" dirty="0" smtClean="0"/>
                    </a:p>
                    <a:p>
                      <a:endParaRPr lang="en-US" sz="1200" b="1" dirty="0" smtClean="0"/>
                    </a:p>
                    <a:p>
                      <a:endParaRPr lang="en-US" sz="1200" b="1" dirty="0" smtClean="0"/>
                    </a:p>
                    <a:p>
                      <a:r>
                        <a:rPr lang="en-US" sz="1200" b="0" dirty="0" smtClean="0"/>
                        <a:t>$2,910</a:t>
                      </a:r>
                    </a:p>
                  </a:txBody>
                  <a:tcPr/>
                </a:tc>
              </a:tr>
              <a:tr h="856247">
                <a:tc>
                  <a:txBody>
                    <a:bodyPr/>
                    <a:lstStyle/>
                    <a:p>
                      <a:r>
                        <a:rPr lang="en-US" sz="1200" b="1" dirty="0" smtClean="0"/>
                        <a:t>2. Agilent </a:t>
                      </a:r>
                      <a:r>
                        <a:rPr lang="en-US" sz="1200" b="1" baseline="0" dirty="0" smtClean="0"/>
                        <a:t/>
                      </a:r>
                      <a:br>
                        <a:rPr lang="en-US" sz="1200" b="1" baseline="0" dirty="0" smtClean="0"/>
                      </a:br>
                      <a:r>
                        <a:rPr lang="en-US" sz="1200" b="1" baseline="0" dirty="0" smtClean="0"/>
                        <a:t>    </a:t>
                      </a:r>
                      <a:r>
                        <a:rPr lang="en-US" sz="1200" b="1" dirty="0" smtClean="0"/>
                        <a:t>Modular</a:t>
                      </a:r>
                      <a:r>
                        <a:rPr lang="en-US" sz="1200" b="1" baseline="0" dirty="0" smtClean="0"/>
                        <a:t> </a:t>
                      </a:r>
                      <a:r>
                        <a:rPr lang="en-US" sz="1200" b="1" dirty="0" smtClean="0"/>
                        <a:t>Chassis</a:t>
                      </a:r>
                    </a:p>
                  </a:txBody>
                  <a:tcPr/>
                </a:tc>
                <a:tc>
                  <a:txBody>
                    <a:bodyPr/>
                    <a:lstStyle/>
                    <a:p>
                      <a:r>
                        <a:rPr lang="en-US" sz="1200" b="1" dirty="0" smtClean="0"/>
                        <a:t>Select </a:t>
                      </a:r>
                    </a:p>
                    <a:p>
                      <a:r>
                        <a:rPr lang="en-US" sz="1200" b="1" dirty="0" smtClean="0"/>
                        <a:t>one</a:t>
                      </a:r>
                      <a:endParaRPr lang="en-US" sz="1200" b="1" dirty="0"/>
                    </a:p>
                  </a:txBody>
                  <a:tcPr/>
                </a:tc>
                <a:tc>
                  <a:txBody>
                    <a:bodyPr/>
                    <a:lstStyle/>
                    <a:p>
                      <a:r>
                        <a:rPr lang="en-US" sz="1200" b="1" dirty="0" smtClean="0"/>
                        <a:t>Recommended  (tested</a:t>
                      </a:r>
                      <a:r>
                        <a:rPr lang="en-US" sz="1200" b="1" baseline="0" dirty="0" smtClean="0"/>
                        <a:t> and shipping)</a:t>
                      </a:r>
                      <a:r>
                        <a:rPr lang="en-US" sz="1200" dirty="0" smtClean="0"/>
                        <a:t/>
                      </a:r>
                      <a:br>
                        <a:rPr lang="en-US" sz="1200" dirty="0" smtClean="0"/>
                      </a:br>
                      <a:r>
                        <a:rPr lang="en-US" sz="1200" dirty="0" smtClean="0"/>
                        <a:t>U4002A 2-slot AMP</a:t>
                      </a:r>
                      <a:r>
                        <a:rPr lang="en-US" sz="1200" baseline="0" dirty="0" smtClean="0"/>
                        <a:t> chassis               (PCI Express connection)</a:t>
                      </a:r>
                    </a:p>
                    <a:p>
                      <a:endParaRPr lang="en-US" sz="1200" dirty="0" smtClean="0"/>
                    </a:p>
                    <a:p>
                      <a:r>
                        <a:rPr lang="en-US" sz="1200" b="1" dirty="0" smtClean="0"/>
                        <a:t>Compatible  (shipping in April 2011)</a:t>
                      </a:r>
                    </a:p>
                    <a:p>
                      <a:r>
                        <a:rPr lang="en-US" sz="1200" dirty="0" smtClean="0"/>
                        <a:t>M9502A 2-slot Agilent</a:t>
                      </a:r>
                      <a:r>
                        <a:rPr lang="en-US" sz="1200" baseline="0" dirty="0" smtClean="0"/>
                        <a:t> AXIe chassis   </a:t>
                      </a:r>
                      <a:r>
                        <a:rPr lang="en-US" altLang="ja-JP" sz="1200" baseline="0" dirty="0" smtClean="0"/>
                        <a:t>(PCI Express connection)</a:t>
                      </a:r>
                      <a:endParaRPr lang="en-US" sz="1200" dirty="0" smtClean="0"/>
                    </a:p>
                    <a:p>
                      <a:r>
                        <a:rPr lang="en-US" sz="1200" dirty="0" smtClean="0"/>
                        <a:t>M9505A 5-slot Agilent</a:t>
                      </a:r>
                      <a:r>
                        <a:rPr lang="en-US" sz="1200" baseline="0" dirty="0" smtClean="0"/>
                        <a:t> AXIe chassis   </a:t>
                      </a:r>
                      <a:r>
                        <a:rPr lang="en-US" altLang="ja-JP" sz="1200" baseline="0" dirty="0" smtClean="0"/>
                        <a:t>(PCI Express connection)</a:t>
                      </a:r>
                      <a:endParaRPr lang="en-US" sz="1200" dirty="0"/>
                    </a:p>
                  </a:txBody>
                  <a:tcPr/>
                </a:tc>
                <a:tc>
                  <a:txBody>
                    <a:bodyPr/>
                    <a:lstStyle/>
                    <a:p>
                      <a:endParaRPr lang="en-US" sz="1200" dirty="0" smtClean="0"/>
                    </a:p>
                    <a:p>
                      <a:r>
                        <a:rPr lang="en-US" sz="1200" b="1" dirty="0" smtClean="0"/>
                        <a:t>$7,275</a:t>
                      </a:r>
                    </a:p>
                    <a:p>
                      <a:endParaRPr lang="en-US" sz="1200" dirty="0" smtClean="0"/>
                    </a:p>
                    <a:p>
                      <a:endParaRPr lang="en-US" sz="1200" dirty="0" smtClean="0"/>
                    </a:p>
                    <a:p>
                      <a:r>
                        <a:rPr lang="en-US" sz="1200" dirty="0" smtClean="0"/>
                        <a:t>$7,274</a:t>
                      </a:r>
                    </a:p>
                    <a:p>
                      <a:r>
                        <a:rPr lang="en-US" sz="1200" dirty="0" smtClean="0"/>
                        <a:t>$9,602</a:t>
                      </a:r>
                      <a:endParaRPr lang="en-US" sz="1200" dirty="0"/>
                    </a:p>
                  </a:txBody>
                  <a:tcPr/>
                </a:tc>
              </a:tr>
              <a:tr h="1765835">
                <a:tc>
                  <a:txBody>
                    <a:bodyPr/>
                    <a:lstStyle/>
                    <a:p>
                      <a:r>
                        <a:rPr lang="en-US" sz="1200" b="1" dirty="0" smtClean="0"/>
                        <a:t>3. Compatible </a:t>
                      </a:r>
                      <a:br>
                        <a:rPr lang="en-US" sz="1200" b="1" dirty="0" smtClean="0"/>
                      </a:br>
                      <a:r>
                        <a:rPr lang="en-US" sz="1200" b="1" dirty="0" smtClean="0"/>
                        <a:t>    controllers,</a:t>
                      </a:r>
                      <a:r>
                        <a:rPr lang="en-US" sz="1200" b="1" baseline="0" dirty="0" smtClean="0"/>
                        <a:t> </a:t>
                      </a:r>
                      <a:r>
                        <a:rPr lang="en-US" sz="1200" b="1" baseline="0" dirty="0" err="1" smtClean="0"/>
                        <a:t>PCIe</a:t>
                      </a:r>
                      <a:r>
                        <a:rPr lang="en-US" sz="1200" b="1" baseline="0" dirty="0" smtClean="0"/>
                        <a:t/>
                      </a:r>
                      <a:br>
                        <a:rPr lang="en-US" sz="1200" b="1" baseline="0" dirty="0" smtClean="0"/>
                      </a:br>
                      <a:r>
                        <a:rPr lang="en-US" sz="1200" b="1" baseline="0" dirty="0" smtClean="0"/>
                        <a:t>    adapters, and </a:t>
                      </a:r>
                      <a:br>
                        <a:rPr lang="en-US" sz="1200" b="1" baseline="0" dirty="0" smtClean="0"/>
                      </a:br>
                      <a:r>
                        <a:rPr lang="en-US" sz="1200" b="1" baseline="0" dirty="0" smtClean="0"/>
                        <a:t>    cables</a:t>
                      </a:r>
                      <a:endParaRPr lang="en-US" sz="1200" b="1" dirty="0"/>
                    </a:p>
                  </a:txBody>
                  <a:tcPr/>
                </a:tc>
                <a:tc>
                  <a:txBody>
                    <a:bodyPr/>
                    <a:lstStyle/>
                    <a:p>
                      <a:r>
                        <a:rPr lang="en-US" sz="1200" dirty="0" smtClean="0"/>
                        <a:t>Select Embedded Controller</a:t>
                      </a:r>
                      <a:r>
                        <a:rPr lang="en-US" sz="1200" baseline="0" dirty="0" smtClean="0"/>
                        <a:t> </a:t>
                      </a:r>
                    </a:p>
                    <a:p>
                      <a:endParaRPr lang="en-US" sz="1200" baseline="0" dirty="0" smtClean="0"/>
                    </a:p>
                    <a:p>
                      <a:r>
                        <a:rPr lang="en-US" sz="1200" baseline="0" dirty="0" smtClean="0"/>
                        <a:t>OR use compatible Host PC with appropriate </a:t>
                      </a:r>
                      <a:r>
                        <a:rPr lang="en-US" sz="1200" baseline="0" dirty="0" err="1" smtClean="0"/>
                        <a:t>PCIe</a:t>
                      </a:r>
                      <a:r>
                        <a:rPr lang="en-US" sz="1200" baseline="0" dirty="0" smtClean="0"/>
                        <a:t> adapter and cable  for selected controller</a:t>
                      </a:r>
                      <a:endParaRPr lang="en-US" sz="1200" dirty="0"/>
                    </a:p>
                  </a:txBody>
                  <a:tcPr/>
                </a:tc>
                <a:tc>
                  <a:txBody>
                    <a:bodyPr/>
                    <a:lstStyle/>
                    <a:p>
                      <a:r>
                        <a:rPr lang="en-US" sz="1200" b="1" dirty="0" smtClean="0"/>
                        <a:t>Embedded Controller TBD</a:t>
                      </a:r>
                    </a:p>
                    <a:p>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For a Laptop or Desktop PC connected to U4002A</a:t>
                      </a:r>
                      <a:r>
                        <a:rPr lang="en-US" sz="1200" b="1" baseline="0" dirty="0" smtClean="0"/>
                        <a:t> chassis</a:t>
                      </a:r>
                      <a:endParaRPr lang="en-US" sz="1200" b="1" dirty="0" smtClean="0"/>
                    </a:p>
                    <a:p>
                      <a:pPr lvl="0"/>
                      <a:r>
                        <a:rPr lang="en-US" sz="1200" kern="1200" dirty="0" smtClean="0">
                          <a:solidFill>
                            <a:schemeClr val="dk1"/>
                          </a:solidFill>
                          <a:latin typeface="+mn-lt"/>
                          <a:ea typeface="+mn-ea"/>
                          <a:cs typeface="+mn-cs"/>
                        </a:rPr>
                        <a:t>U4002A-EXP:  Card adapter for laptop connections   </a:t>
                      </a:r>
                    </a:p>
                    <a:p>
                      <a:pPr lvl="0"/>
                      <a:r>
                        <a:rPr lang="en-US" sz="1200" kern="1200" dirty="0" smtClean="0">
                          <a:solidFill>
                            <a:schemeClr val="dk1"/>
                          </a:solidFill>
                          <a:latin typeface="+mn-lt"/>
                          <a:ea typeface="+mn-ea"/>
                          <a:cs typeface="+mn-cs"/>
                        </a:rPr>
                        <a:t>U4002A-SLT:  Slot adapter for desktop connections </a:t>
                      </a:r>
                    </a:p>
                    <a:p>
                      <a:pPr lvl="0"/>
                      <a:r>
                        <a:rPr lang="en-US" sz="1200" kern="1200" dirty="0" smtClean="0">
                          <a:solidFill>
                            <a:schemeClr val="dk1"/>
                          </a:solidFill>
                          <a:latin typeface="+mn-lt"/>
                          <a:ea typeface="+mn-ea"/>
                          <a:cs typeface="+mn-cs"/>
                        </a:rPr>
                        <a:t>U4002A-2MC:  </a:t>
                      </a:r>
                      <a:r>
                        <a:rPr lang="en-US" sz="1200" kern="1200" dirty="0" err="1" smtClean="0">
                          <a:solidFill>
                            <a:schemeClr val="dk1"/>
                          </a:solidFill>
                          <a:latin typeface="+mn-lt"/>
                          <a:ea typeface="+mn-ea"/>
                          <a:cs typeface="+mn-cs"/>
                        </a:rPr>
                        <a:t>PCIe</a:t>
                      </a:r>
                      <a:r>
                        <a:rPr lang="en-US" sz="1200" kern="1200" dirty="0" smtClean="0">
                          <a:solidFill>
                            <a:schemeClr val="dk1"/>
                          </a:solidFill>
                          <a:latin typeface="+mn-lt"/>
                          <a:ea typeface="+mn-ea"/>
                          <a:cs typeface="+mn-cs"/>
                        </a:rPr>
                        <a:t> cable (2.0m) </a:t>
                      </a:r>
                    </a:p>
                    <a:p>
                      <a:pPr lvl="0"/>
                      <a:r>
                        <a:rPr lang="en-US" sz="1200" kern="1200" dirty="0" smtClean="0">
                          <a:solidFill>
                            <a:schemeClr val="dk1"/>
                          </a:solidFill>
                          <a:latin typeface="+mn-lt"/>
                          <a:ea typeface="+mn-ea"/>
                          <a:cs typeface="+mn-cs"/>
                        </a:rPr>
                        <a:t>U4002A-5MC:  </a:t>
                      </a:r>
                      <a:r>
                        <a:rPr lang="en-US" sz="1200" kern="1200" dirty="0" err="1" smtClean="0">
                          <a:solidFill>
                            <a:schemeClr val="dk1"/>
                          </a:solidFill>
                          <a:latin typeface="+mn-lt"/>
                          <a:ea typeface="+mn-ea"/>
                          <a:cs typeface="+mn-cs"/>
                        </a:rPr>
                        <a:t>PCIe</a:t>
                      </a:r>
                      <a:r>
                        <a:rPr lang="en-US" sz="1200" kern="1200" dirty="0" smtClean="0">
                          <a:solidFill>
                            <a:schemeClr val="dk1"/>
                          </a:solidFill>
                          <a:latin typeface="+mn-lt"/>
                          <a:ea typeface="+mn-ea"/>
                          <a:cs typeface="+mn-cs"/>
                        </a:rPr>
                        <a:t> cable (5.0m) </a:t>
                      </a:r>
                    </a:p>
                    <a:p>
                      <a:endParaRPr lang="en-US" sz="1200" dirty="0" smtClean="0"/>
                    </a:p>
                    <a:p>
                      <a:pPr>
                        <a:buFont typeface="Arial" pitchFamily="34" charset="0"/>
                        <a:buNone/>
                      </a:pPr>
                      <a:r>
                        <a:rPr lang="en-US" sz="1200" b="1" dirty="0" smtClean="0"/>
                        <a:t>For a Laptop PC connected to M950XA</a:t>
                      </a:r>
                      <a:r>
                        <a:rPr lang="en-US" sz="1200" b="1" baseline="0" dirty="0" smtClean="0"/>
                        <a:t> chassis</a:t>
                      </a:r>
                      <a:endParaRPr lang="en-US" sz="1200" b="1" dirty="0" smtClean="0"/>
                    </a:p>
                    <a:p>
                      <a:pPr lvl="0">
                        <a:buFont typeface="Arial" pitchFamily="34" charset="0"/>
                        <a:buChar char="•"/>
                      </a:pPr>
                      <a:r>
                        <a:rPr lang="en-US" sz="1200" b="1" dirty="0" smtClean="0"/>
                        <a:t> </a:t>
                      </a:r>
                      <a:r>
                        <a:rPr lang="en-US" sz="1200" b="0" dirty="0" smtClean="0"/>
                        <a:t>M9045A PCIe ExpressCard adaptor: Gen 1</a:t>
                      </a:r>
                    </a:p>
                    <a:p>
                      <a:pPr lvl="0">
                        <a:buFont typeface="Arial" pitchFamily="34" charset="0"/>
                        <a:buChar char="•"/>
                      </a:pPr>
                      <a:r>
                        <a:rPr lang="en-US" sz="1200" b="0" dirty="0" smtClean="0"/>
                        <a:t> Y1200A </a:t>
                      </a:r>
                      <a:r>
                        <a:rPr lang="en-US" sz="1200" dirty="0" err="1" smtClean="0"/>
                        <a:t>PCIe</a:t>
                      </a:r>
                      <a:r>
                        <a:rPr lang="en-US" sz="1200" dirty="0" smtClean="0"/>
                        <a:t> cable: x4 to x8, 2.0m </a:t>
                      </a:r>
                    </a:p>
                    <a:p>
                      <a:endParaRPr lang="en-US" sz="1200" dirty="0" smtClean="0"/>
                    </a:p>
                    <a:p>
                      <a:pPr>
                        <a:buFont typeface="Arial" pitchFamily="34" charset="0"/>
                        <a:buNone/>
                      </a:pPr>
                      <a:r>
                        <a:rPr lang="en-US" sz="1200" b="1" dirty="0" smtClean="0"/>
                        <a:t>For a</a:t>
                      </a:r>
                      <a:r>
                        <a:rPr lang="en-US" sz="1200" b="1" baseline="0" dirty="0" smtClean="0"/>
                        <a:t> </a:t>
                      </a:r>
                      <a:r>
                        <a:rPr lang="en-US" sz="1200" b="1" dirty="0" smtClean="0"/>
                        <a:t>Desktop PC connected to M950XA chassis</a:t>
                      </a:r>
                    </a:p>
                    <a:p>
                      <a:pPr lvl="0">
                        <a:buFont typeface="Arial" pitchFamily="34" charset="0"/>
                        <a:buChar char="•"/>
                      </a:pPr>
                      <a:r>
                        <a:rPr lang="en-US" sz="1200" b="1" dirty="0" smtClean="0"/>
                        <a:t> </a:t>
                      </a:r>
                      <a:r>
                        <a:rPr lang="en-US" sz="1200" b="0" dirty="0" smtClean="0"/>
                        <a:t>M9047A </a:t>
                      </a:r>
                      <a:r>
                        <a:rPr lang="en-US" sz="1200" b="0" dirty="0" err="1" smtClean="0"/>
                        <a:t>PCIe</a:t>
                      </a:r>
                      <a:r>
                        <a:rPr lang="en-US" sz="1200" b="0" dirty="0" smtClean="0"/>
                        <a:t> desktop PC adapter: Gen2, x8 </a:t>
                      </a:r>
                    </a:p>
                    <a:p>
                      <a:pPr lvl="0">
                        <a:buFont typeface="Arial" pitchFamily="34" charset="0"/>
                        <a:buChar char="•"/>
                      </a:pPr>
                      <a:r>
                        <a:rPr lang="en-US" sz="1200" b="0" dirty="0" smtClean="0"/>
                        <a:t> Y1202A </a:t>
                      </a:r>
                      <a:r>
                        <a:rPr lang="en-US" sz="1200" dirty="0" smtClean="0"/>
                        <a:t>PCIe cable: x8, 2.0m</a:t>
                      </a:r>
                    </a:p>
                  </a:txBody>
                  <a:tcPr/>
                </a:tc>
                <a:tc>
                  <a:txBody>
                    <a:bodyPr/>
                    <a:lstStyle/>
                    <a:p>
                      <a:r>
                        <a:rPr lang="en-US" sz="1200" dirty="0" smtClean="0"/>
                        <a:t>TBD</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Varies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$432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$432</a:t>
                      </a:r>
                    </a:p>
                    <a:p>
                      <a:r>
                        <a:rPr lang="en-US" sz="1200" dirty="0" smtClean="0"/>
                        <a:t>$240</a:t>
                      </a:r>
                    </a:p>
                    <a:p>
                      <a:r>
                        <a:rPr lang="en-US" sz="1200" dirty="0" smtClean="0"/>
                        <a:t>$432</a:t>
                      </a:r>
                    </a:p>
                    <a:p>
                      <a:endParaRPr lang="en-US" sz="1200" dirty="0" smtClean="0"/>
                    </a:p>
                    <a:p>
                      <a:r>
                        <a:rPr lang="en-US" sz="1200" dirty="0" smtClean="0"/>
                        <a:t>Varies</a:t>
                      </a:r>
                    </a:p>
                    <a:p>
                      <a:r>
                        <a:rPr lang="en-US" sz="1200" dirty="0" smtClean="0"/>
                        <a:t>$287</a:t>
                      </a:r>
                    </a:p>
                    <a:p>
                      <a:r>
                        <a:rPr lang="en-US" sz="1200" dirty="0" smtClean="0"/>
                        <a:t>$191</a:t>
                      </a:r>
                    </a:p>
                    <a:p>
                      <a:endParaRPr lang="en-US" sz="1200" dirty="0" smtClean="0"/>
                    </a:p>
                    <a:p>
                      <a:r>
                        <a:rPr lang="en-US" sz="1200" dirty="0" smtClean="0"/>
                        <a:t>Varies</a:t>
                      </a:r>
                    </a:p>
                    <a:p>
                      <a:r>
                        <a:rPr lang="en-US" sz="1200" dirty="0" smtClean="0"/>
                        <a:t>$321</a:t>
                      </a:r>
                    </a:p>
                    <a:p>
                      <a:r>
                        <a:rPr lang="en-US" sz="1200" dirty="0" smtClean="0"/>
                        <a:t>$239</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smtClean="0"/>
              <a:t>Q and A Session</a:t>
            </a:r>
          </a:p>
        </p:txBody>
      </p:sp>
      <p:pic>
        <p:nvPicPr>
          <p:cNvPr id="21510" name="Picture 6"/>
          <p:cNvPicPr>
            <a:picLocks noChangeAspect="1" noChangeArrowheads="1"/>
          </p:cNvPicPr>
          <p:nvPr/>
        </p:nvPicPr>
        <p:blipFill>
          <a:blip r:embed="rId3" cstate="screen"/>
          <a:srcRect/>
          <a:stretch>
            <a:fillRect/>
          </a:stretch>
        </p:blipFill>
        <p:spPr bwMode="auto">
          <a:xfrm>
            <a:off x="2362200" y="1371600"/>
            <a:ext cx="6019800" cy="3581400"/>
          </a:xfrm>
          <a:prstGeom prst="rect">
            <a:avLst/>
          </a:prstGeom>
          <a:noFill/>
          <a:ln w="12700" cap="flat" cmpd="sng">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DMIcable2.JPG"/>
          <p:cNvPicPr>
            <a:picLocks noChangeAspect="1"/>
          </p:cNvPicPr>
          <p:nvPr/>
        </p:nvPicPr>
        <p:blipFill>
          <a:blip r:embed="rId3" cstate="print"/>
          <a:stretch>
            <a:fillRect/>
          </a:stretch>
        </p:blipFill>
        <p:spPr>
          <a:xfrm>
            <a:off x="0" y="2590800"/>
            <a:ext cx="2438400" cy="1453159"/>
          </a:xfrm>
          <a:prstGeom prst="rect">
            <a:avLst/>
          </a:prstGeom>
        </p:spPr>
      </p:pic>
      <p:sp>
        <p:nvSpPr>
          <p:cNvPr id="11266" name="Title 1"/>
          <p:cNvSpPr>
            <a:spLocks noGrp="1"/>
          </p:cNvSpPr>
          <p:nvPr>
            <p:ph type="title"/>
          </p:nvPr>
        </p:nvSpPr>
        <p:spPr>
          <a:xfrm>
            <a:off x="227013" y="227013"/>
            <a:ext cx="8691562" cy="611187"/>
          </a:xfrm>
        </p:spPr>
        <p:txBody>
          <a:bodyPr/>
          <a:lstStyle/>
          <a:p>
            <a:r>
              <a:rPr lang="en-US" dirty="0" smtClean="0"/>
              <a:t>HDMI 1.4a</a:t>
            </a:r>
          </a:p>
        </p:txBody>
      </p:sp>
      <p:sp>
        <p:nvSpPr>
          <p:cNvPr id="11267" name="Content Placeholder 2"/>
          <p:cNvSpPr>
            <a:spLocks noGrp="1"/>
          </p:cNvSpPr>
          <p:nvPr>
            <p:ph idx="1"/>
          </p:nvPr>
        </p:nvSpPr>
        <p:spPr>
          <a:xfrm>
            <a:off x="228600" y="914400"/>
            <a:ext cx="8686800" cy="2057400"/>
          </a:xfrm>
        </p:spPr>
        <p:txBody>
          <a:bodyPr/>
          <a:lstStyle/>
          <a:p>
            <a:pPr lvl="3"/>
            <a:endParaRPr lang="en-US" sz="1400" dirty="0" smtClean="0"/>
          </a:p>
          <a:p>
            <a:pPr lvl="3"/>
            <a:endParaRPr lang="en-US" sz="1800" dirty="0" smtClean="0"/>
          </a:p>
        </p:txBody>
      </p:sp>
      <p:sp>
        <p:nvSpPr>
          <p:cNvPr id="8" name="Content Placeholder 2"/>
          <p:cNvSpPr txBox="1">
            <a:spLocks/>
          </p:cNvSpPr>
          <p:nvPr/>
        </p:nvSpPr>
        <p:spPr bwMode="black">
          <a:xfrm>
            <a:off x="457200" y="838200"/>
            <a:ext cx="8458200" cy="1981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eaLnBrk="0" hangingPunct="0">
              <a:spcAft>
                <a:spcPct val="50000"/>
              </a:spcAft>
              <a:buFontTx/>
              <a:buChar char="•"/>
            </a:pPr>
            <a:r>
              <a:rPr lang="en-US" sz="1600" dirty="0" smtClean="0"/>
              <a:t>HDMI 1.4a is the latest version of the HDMI standard adding new functionality inc.</a:t>
            </a:r>
          </a:p>
          <a:p>
            <a:pPr marL="800100" lvl="1" indent="-342900" eaLnBrk="0" hangingPunct="0">
              <a:buFontTx/>
              <a:buChar char="•"/>
            </a:pPr>
            <a:r>
              <a:rPr lang="en-US" sz="1600" dirty="0" smtClean="0"/>
              <a:t>Support for 3D over HDMI, </a:t>
            </a:r>
          </a:p>
          <a:p>
            <a:pPr marL="800100" lvl="1" indent="-342900" eaLnBrk="0" hangingPunct="0">
              <a:buFontTx/>
              <a:buChar char="•"/>
            </a:pPr>
            <a:r>
              <a:rPr lang="en-US" sz="1600" dirty="0" smtClean="0"/>
              <a:t>4Kx2K video, </a:t>
            </a:r>
          </a:p>
          <a:p>
            <a:pPr marL="800100" lvl="1" indent="-342900" eaLnBrk="0" hangingPunct="0">
              <a:buFontTx/>
              <a:buChar char="•"/>
            </a:pPr>
            <a:r>
              <a:rPr lang="en-US" sz="1600" dirty="0" smtClean="0"/>
              <a:t>additional color spaces, </a:t>
            </a:r>
          </a:p>
          <a:p>
            <a:pPr marL="800100" lvl="1" indent="-342900" eaLnBrk="0" hangingPunct="0">
              <a:buFontTx/>
              <a:buChar char="•"/>
            </a:pPr>
            <a:r>
              <a:rPr lang="en-US" sz="1600" dirty="0" smtClean="0"/>
              <a:t>HDMI micro connector for phones/portable devices, Automotive connection system</a:t>
            </a:r>
          </a:p>
          <a:p>
            <a:pPr marL="800100" lvl="1" indent="-342900" eaLnBrk="0" hangingPunct="0">
              <a:buFontTx/>
              <a:buChar char="•"/>
            </a:pPr>
            <a:r>
              <a:rPr lang="en-US" sz="1600" dirty="0" smtClean="0"/>
              <a:t>HDMI Ethernet Channel – adding high speed IP networking over the HDMI cable</a:t>
            </a:r>
          </a:p>
          <a:p>
            <a:pPr marL="800100" lvl="1" indent="-342900" eaLnBrk="0" hangingPunct="0">
              <a:buFontTx/>
              <a:buChar char="•"/>
            </a:pPr>
            <a:r>
              <a:rPr lang="en-US" sz="1600" dirty="0" smtClean="0"/>
              <a:t>Audio Return Channel  - integrated upstream audio to a surround sound system</a:t>
            </a:r>
          </a:p>
          <a:p>
            <a:pPr marL="342900" lvl="0" indent="-342900" eaLnBrk="0" hangingPunct="0">
              <a:spcAft>
                <a:spcPct val="50000"/>
              </a:spcAft>
              <a:buFontTx/>
              <a:buChar char="•"/>
            </a:pPr>
            <a:endParaRPr lang="en-US" sz="1600" dirty="0" smtClean="0"/>
          </a:p>
          <a:p>
            <a:pPr marL="342900" lvl="0" indent="-342900" eaLnBrk="0" hangingPunct="0">
              <a:spcAft>
                <a:spcPct val="50000"/>
              </a:spcAft>
              <a:buFontTx/>
              <a:buChar cha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42" name="Picture 2" descr="HDMI Logo">
            <a:hlinkClick r:id="rId4"/>
          </p:cNvPr>
          <p:cNvPicPr>
            <a:picLocks noChangeAspect="1" noChangeArrowheads="1"/>
          </p:cNvPicPr>
          <p:nvPr/>
        </p:nvPicPr>
        <p:blipFill>
          <a:blip r:embed="rId5" cstate="print"/>
          <a:srcRect/>
          <a:stretch>
            <a:fillRect/>
          </a:stretch>
        </p:blipFill>
        <p:spPr bwMode="auto">
          <a:xfrm>
            <a:off x="6858000" y="304800"/>
            <a:ext cx="1628775" cy="390526"/>
          </a:xfrm>
          <a:prstGeom prst="rect">
            <a:avLst/>
          </a:prstGeom>
          <a:noFill/>
        </p:spPr>
      </p:pic>
      <p:pic>
        <p:nvPicPr>
          <p:cNvPr id="11" name="Picture 10" descr="HDMIethernet.JPG"/>
          <p:cNvPicPr>
            <a:picLocks noChangeAspect="1"/>
          </p:cNvPicPr>
          <p:nvPr/>
        </p:nvPicPr>
        <p:blipFill>
          <a:blip r:embed="rId6" cstate="print"/>
          <a:stretch>
            <a:fillRect/>
          </a:stretch>
        </p:blipFill>
        <p:spPr>
          <a:xfrm>
            <a:off x="5562600" y="4214206"/>
            <a:ext cx="2971800" cy="1938390"/>
          </a:xfrm>
          <a:prstGeom prst="rect">
            <a:avLst/>
          </a:prstGeom>
        </p:spPr>
      </p:pic>
      <p:pic>
        <p:nvPicPr>
          <p:cNvPr id="10" name="Picture 9" descr="HDMI4K.JPG"/>
          <p:cNvPicPr>
            <a:picLocks noChangeAspect="1"/>
          </p:cNvPicPr>
          <p:nvPr/>
        </p:nvPicPr>
        <p:blipFill>
          <a:blip r:embed="rId7" cstate="print"/>
          <a:stretch>
            <a:fillRect/>
          </a:stretch>
        </p:blipFill>
        <p:spPr>
          <a:xfrm>
            <a:off x="228600" y="4343400"/>
            <a:ext cx="3276600" cy="1743343"/>
          </a:xfrm>
          <a:prstGeom prst="rect">
            <a:avLst/>
          </a:prstGeom>
        </p:spPr>
      </p:pic>
      <p:pic>
        <p:nvPicPr>
          <p:cNvPr id="9" name="Picture 8" descr="HDMI3D.JPG"/>
          <p:cNvPicPr>
            <a:picLocks noChangeAspect="1"/>
          </p:cNvPicPr>
          <p:nvPr/>
        </p:nvPicPr>
        <p:blipFill>
          <a:blip r:embed="rId8" cstate="print"/>
          <a:stretch>
            <a:fillRect/>
          </a:stretch>
        </p:blipFill>
        <p:spPr>
          <a:xfrm>
            <a:off x="3733800" y="2959851"/>
            <a:ext cx="1447800" cy="1459749"/>
          </a:xfrm>
          <a:prstGeom prst="rect">
            <a:avLst/>
          </a:prstGeom>
        </p:spPr>
      </p:pic>
      <p:pic>
        <p:nvPicPr>
          <p:cNvPr id="18434" name="Picture 2" descr="File:CIExy1931.png">
            <a:hlinkClick r:id="rId9"/>
          </p:cNvPr>
          <p:cNvPicPr>
            <a:picLocks noChangeAspect="1" noChangeArrowheads="1"/>
          </p:cNvPicPr>
          <p:nvPr/>
        </p:nvPicPr>
        <p:blipFill>
          <a:blip r:embed="rId10" cstate="print"/>
          <a:srcRect/>
          <a:stretch>
            <a:fillRect/>
          </a:stretch>
        </p:blipFill>
        <p:spPr bwMode="auto">
          <a:xfrm>
            <a:off x="3810000" y="4495800"/>
            <a:ext cx="1508257" cy="1666875"/>
          </a:xfrm>
          <a:prstGeom prst="rect">
            <a:avLst/>
          </a:prstGeom>
          <a:noFill/>
        </p:spPr>
      </p:pic>
      <p:pic>
        <p:nvPicPr>
          <p:cNvPr id="15" name="Picture 14" descr="HDMIcable3.JPG"/>
          <p:cNvPicPr>
            <a:picLocks noChangeAspect="1"/>
          </p:cNvPicPr>
          <p:nvPr/>
        </p:nvPicPr>
        <p:blipFill>
          <a:blip r:embed="rId11" cstate="print"/>
          <a:stretch>
            <a:fillRect/>
          </a:stretch>
        </p:blipFill>
        <p:spPr>
          <a:xfrm>
            <a:off x="6248400" y="2883651"/>
            <a:ext cx="1875482" cy="13763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HDMI Trends</a:t>
            </a:r>
            <a:endParaRPr lang="en-US" dirty="0"/>
          </a:p>
        </p:txBody>
      </p:sp>
      <p:graphicFrame>
        <p:nvGraphicFramePr>
          <p:cNvPr id="20" name="Table 19"/>
          <p:cNvGraphicFramePr>
            <a:graphicFrameLocks noGrp="1"/>
          </p:cNvGraphicFramePr>
          <p:nvPr/>
        </p:nvGraphicFramePr>
        <p:xfrm>
          <a:off x="201381" y="3880755"/>
          <a:ext cx="8458200" cy="2194560"/>
        </p:xfrm>
        <a:graphic>
          <a:graphicData uri="http://schemas.openxmlformats.org/drawingml/2006/table">
            <a:tbl>
              <a:tblPr firstRow="1" bandRow="1">
                <a:tableStyleId>{5C22544A-7EE6-4342-B048-85BDC9FD1C3A}</a:tableStyleId>
              </a:tblPr>
              <a:tblGrid>
                <a:gridCol w="1600200"/>
                <a:gridCol w="2438400"/>
                <a:gridCol w="1828800"/>
                <a:gridCol w="2590800"/>
              </a:tblGrid>
              <a:tr h="370840">
                <a:tc>
                  <a:txBody>
                    <a:bodyPr/>
                    <a:lstStyle/>
                    <a:p>
                      <a:r>
                        <a:rPr lang="en-US" sz="1200" dirty="0" smtClean="0"/>
                        <a:t>HDMI Version</a:t>
                      </a:r>
                    </a:p>
                    <a:p>
                      <a:r>
                        <a:rPr lang="en-US" sz="1200" dirty="0" smtClean="0"/>
                        <a:t>Release Date</a:t>
                      </a:r>
                      <a:endParaRPr lang="en-US" sz="1200" dirty="0"/>
                    </a:p>
                  </a:txBody>
                  <a:tcPr/>
                </a:tc>
                <a:tc>
                  <a:txBody>
                    <a:bodyPr/>
                    <a:lstStyle/>
                    <a:p>
                      <a:pPr algn="ctr"/>
                      <a:r>
                        <a:rPr lang="en-US" sz="1200" dirty="0" smtClean="0"/>
                        <a:t>1.0</a:t>
                      </a:r>
                      <a:r>
                        <a:rPr lang="en-US" sz="1200" baseline="0" dirty="0" smtClean="0"/>
                        <a:t> to 1.2</a:t>
                      </a:r>
                      <a:endParaRPr lang="en-US" sz="1200" dirty="0" smtClean="0"/>
                    </a:p>
                    <a:p>
                      <a:pPr algn="ctr"/>
                      <a:r>
                        <a:rPr lang="en-US" sz="1200" dirty="0" smtClean="0"/>
                        <a:t>Dec 2002 to Aug 2005</a:t>
                      </a:r>
                      <a:endParaRPr lang="en-US" sz="1200" dirty="0"/>
                    </a:p>
                  </a:txBody>
                  <a:tcPr/>
                </a:tc>
                <a:tc>
                  <a:txBody>
                    <a:bodyPr/>
                    <a:lstStyle/>
                    <a:p>
                      <a:pPr algn="ctr"/>
                      <a:r>
                        <a:rPr lang="en-US" sz="1200" dirty="0" smtClean="0"/>
                        <a:t>1.3</a:t>
                      </a:r>
                    </a:p>
                    <a:p>
                      <a:pPr algn="ctr"/>
                      <a:r>
                        <a:rPr lang="en-US" sz="1200" dirty="0" smtClean="0"/>
                        <a:t>Jun 2006</a:t>
                      </a:r>
                      <a:endParaRPr lang="en-US" sz="1200" dirty="0"/>
                    </a:p>
                  </a:txBody>
                  <a:tcPr/>
                </a:tc>
                <a:tc>
                  <a:txBody>
                    <a:bodyPr/>
                    <a:lstStyle/>
                    <a:p>
                      <a:pPr algn="ctr"/>
                      <a:r>
                        <a:rPr lang="en-US" sz="1200" dirty="0" smtClean="0"/>
                        <a:t>1.4</a:t>
                      </a:r>
                    </a:p>
                    <a:p>
                      <a:pPr algn="ctr"/>
                      <a:r>
                        <a:rPr lang="en-US" sz="1200" dirty="0" smtClean="0"/>
                        <a:t>Dec 2009</a:t>
                      </a:r>
                      <a:endParaRPr lang="en-US" sz="1200" dirty="0"/>
                    </a:p>
                  </a:txBody>
                  <a:tcPr/>
                </a:tc>
              </a:tr>
              <a:tr h="370840">
                <a:tc>
                  <a:txBody>
                    <a:bodyPr/>
                    <a:lstStyle/>
                    <a:p>
                      <a:r>
                        <a:rPr lang="en-US" sz="1200" dirty="0" smtClean="0"/>
                        <a:t>TMDS throughput</a:t>
                      </a:r>
                      <a:r>
                        <a:rPr lang="en-US" sz="1200" baseline="0" dirty="0" smtClean="0"/>
                        <a:t> per channel</a:t>
                      </a:r>
                      <a:endParaRPr lang="en-US" sz="1200" dirty="0"/>
                    </a:p>
                  </a:txBody>
                  <a:tcPr/>
                </a:tc>
                <a:tc>
                  <a:txBody>
                    <a:bodyPr/>
                    <a:lstStyle/>
                    <a:p>
                      <a:pPr algn="ctr"/>
                      <a:r>
                        <a:rPr lang="en-US" sz="1200" dirty="0" smtClean="0"/>
                        <a:t>1.65 </a:t>
                      </a:r>
                      <a:r>
                        <a:rPr lang="en-US" sz="1200" dirty="0" err="1" smtClean="0"/>
                        <a:t>Gb</a:t>
                      </a:r>
                      <a:r>
                        <a:rPr lang="en-US" sz="1200" dirty="0" smtClean="0"/>
                        <a:t>/s</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3.4 </a:t>
                      </a:r>
                      <a:r>
                        <a:rPr lang="en-US" sz="1200" dirty="0" err="1" smtClean="0"/>
                        <a:t>Gb</a:t>
                      </a:r>
                      <a:r>
                        <a:rPr lang="en-US" sz="1200" dirty="0" smtClean="0"/>
                        <a:t>/s</a:t>
                      </a:r>
                    </a:p>
                    <a:p>
                      <a:pPr algn="ct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3.4 </a:t>
                      </a:r>
                      <a:r>
                        <a:rPr lang="en-US" sz="1200" dirty="0" err="1" smtClean="0"/>
                        <a:t>Gb</a:t>
                      </a:r>
                      <a:r>
                        <a:rPr lang="en-US" sz="1200" dirty="0" smtClean="0"/>
                        <a:t>/s</a:t>
                      </a:r>
                    </a:p>
                    <a:p>
                      <a:pPr algn="ctr"/>
                      <a:endParaRPr lang="en-US" sz="1200" dirty="0"/>
                    </a:p>
                  </a:txBody>
                  <a:tcPr/>
                </a:tc>
              </a:tr>
              <a:tr h="370840">
                <a:tc>
                  <a:txBody>
                    <a:bodyPr/>
                    <a:lstStyle/>
                    <a:p>
                      <a:r>
                        <a:rPr lang="en-US" sz="1200" dirty="0" smtClean="0"/>
                        <a:t>Driver</a:t>
                      </a:r>
                      <a:endParaRPr lang="en-US" sz="1200" dirty="0"/>
                    </a:p>
                  </a:txBody>
                  <a:tcPr/>
                </a:tc>
                <a:tc>
                  <a:txBody>
                    <a:bodyPr/>
                    <a:lstStyle/>
                    <a:p>
                      <a:r>
                        <a:rPr lang="en-US" sz="1200" dirty="0" smtClean="0"/>
                        <a:t>Digital alternative to analog consumer standards</a:t>
                      </a:r>
                      <a:r>
                        <a:rPr lang="en-US" sz="1200" baseline="0" dirty="0" smtClean="0"/>
                        <a:t> t</a:t>
                      </a:r>
                      <a:r>
                        <a:rPr lang="en-US" sz="1200" dirty="0" smtClean="0"/>
                        <a:t>ransmitted through a single</a:t>
                      </a:r>
                      <a:r>
                        <a:rPr lang="en-US" sz="1200" baseline="0" dirty="0" smtClean="0"/>
                        <a:t> cable</a:t>
                      </a:r>
                      <a:endParaRPr lang="en-US" sz="1200" dirty="0"/>
                    </a:p>
                  </a:txBody>
                  <a:tcPr/>
                </a:tc>
                <a:tc>
                  <a:txBody>
                    <a:bodyPr/>
                    <a:lstStyle/>
                    <a:p>
                      <a:r>
                        <a:rPr lang="en-US" sz="1200" dirty="0" smtClean="0"/>
                        <a:t>Full color for </a:t>
                      </a:r>
                    </a:p>
                    <a:p>
                      <a:r>
                        <a:rPr lang="en-US" sz="1200" dirty="0" smtClean="0"/>
                        <a:t>“Full</a:t>
                      </a:r>
                      <a:r>
                        <a:rPr lang="en-US" sz="1200" baseline="0" dirty="0" smtClean="0"/>
                        <a:t> HD”</a:t>
                      </a:r>
                      <a:endParaRPr lang="en-US" sz="1200" dirty="0"/>
                    </a:p>
                  </a:txBody>
                  <a:tcPr/>
                </a:tc>
                <a:tc>
                  <a:txBody>
                    <a:bodyPr/>
                    <a:lstStyle/>
                    <a:p>
                      <a:r>
                        <a:rPr lang="en-US" sz="1200" dirty="0" smtClean="0"/>
                        <a:t>Mobile devices,</a:t>
                      </a:r>
                      <a:r>
                        <a:rPr lang="en-US" sz="1200" baseline="0" dirty="0" smtClean="0"/>
                        <a:t> </a:t>
                      </a:r>
                    </a:p>
                    <a:p>
                      <a:r>
                        <a:rPr lang="en-US" sz="1200" baseline="0" dirty="0" smtClean="0"/>
                        <a:t>multimedia, </a:t>
                      </a:r>
                    </a:p>
                    <a:p>
                      <a:r>
                        <a:rPr lang="en-US" sz="1200" baseline="0" dirty="0" smtClean="0"/>
                        <a:t>heightened viewing experience</a:t>
                      </a:r>
                      <a:endParaRPr lang="en-US" sz="1200" dirty="0"/>
                    </a:p>
                  </a:txBody>
                  <a:tcPr/>
                </a:tc>
              </a:tr>
              <a:tr h="370840">
                <a:tc>
                  <a:txBody>
                    <a:bodyPr/>
                    <a:lstStyle/>
                    <a:p>
                      <a:r>
                        <a:rPr lang="en-US" sz="1200" dirty="0" smtClean="0"/>
                        <a:t>Supports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Blu</a:t>
                      </a:r>
                      <a:r>
                        <a:rPr lang="en-US" sz="1200" dirty="0" smtClean="0"/>
                        <a:t>-ray Disc,</a:t>
                      </a:r>
                      <a:r>
                        <a:rPr lang="en-US" sz="1200" baseline="0" dirty="0" smtClean="0"/>
                        <a:t> </a:t>
                      </a:r>
                      <a:r>
                        <a:rPr lang="en-US" sz="1200" dirty="0" smtClean="0"/>
                        <a:t> HD DVD,</a:t>
                      </a:r>
                      <a:r>
                        <a:rPr lang="en-US" sz="1200" baseline="0" dirty="0" smtClean="0"/>
                        <a:t> </a:t>
                      </a:r>
                      <a:r>
                        <a:rPr lang="en-US" sz="1200" dirty="0" smtClean="0"/>
                        <a:t>Type A connectors for PCs, Super Audio CD, Low voltage</a:t>
                      </a:r>
                      <a:r>
                        <a:rPr lang="en-US" sz="1200" baseline="0" dirty="0" smtClean="0"/>
                        <a:t> sources</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Increase to 3.4 </a:t>
                      </a:r>
                      <a:r>
                        <a:rPr lang="en-US" sz="1200" dirty="0" err="1" smtClean="0"/>
                        <a:t>Gb</a:t>
                      </a:r>
                      <a:r>
                        <a:rPr lang="en-US" sz="1200" dirty="0" smtClean="0"/>
                        <a:t>/s single-link bandwidth,</a:t>
                      </a:r>
                      <a:r>
                        <a:rPr lang="en-US" sz="1200" baseline="0" dirty="0" smtClean="0"/>
                        <a:t>  D</a:t>
                      </a:r>
                      <a:r>
                        <a:rPr lang="en-US" sz="1200" dirty="0" smtClean="0"/>
                        <a:t>eep color</a:t>
                      </a:r>
                    </a:p>
                  </a:txBody>
                  <a:tcPr/>
                </a:tc>
                <a:tc>
                  <a:txBody>
                    <a:bodyPr/>
                    <a:lstStyle/>
                    <a:p>
                      <a:r>
                        <a:rPr lang="en-US" sz="1200" dirty="0" smtClean="0"/>
                        <a:t>Ethernet</a:t>
                      </a:r>
                      <a:r>
                        <a:rPr lang="en-US" sz="1200" baseline="0" dirty="0" smtClean="0"/>
                        <a:t> &amp; audio return channels, 3D, 4k x 2k, more color spaces, micro and automotive connectors</a:t>
                      </a:r>
                      <a:endParaRPr lang="en-US" sz="1200" dirty="0"/>
                    </a:p>
                  </a:txBody>
                  <a:tcPr/>
                </a:tc>
              </a:tr>
            </a:tbl>
          </a:graphicData>
        </a:graphic>
      </p:graphicFrame>
      <p:grpSp>
        <p:nvGrpSpPr>
          <p:cNvPr id="3" name="Group 24"/>
          <p:cNvGrpSpPr/>
          <p:nvPr/>
        </p:nvGrpSpPr>
        <p:grpSpPr>
          <a:xfrm>
            <a:off x="6172200" y="1295400"/>
            <a:ext cx="1152712" cy="2515900"/>
            <a:chOff x="6248400" y="3199100"/>
            <a:chExt cx="1676400" cy="3658900"/>
          </a:xfrm>
        </p:grpSpPr>
        <p:sp>
          <p:nvSpPr>
            <p:cNvPr id="27" name="Rectangle 26"/>
            <p:cNvSpPr/>
            <p:nvPr/>
          </p:nvSpPr>
          <p:spPr>
            <a:xfrm>
              <a:off x="6248400" y="3199100"/>
              <a:ext cx="1676400" cy="3658900"/>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1.4</a:t>
              </a:r>
              <a:endParaRPr lang="en-US" sz="1800" b="1" dirty="0">
                <a:solidFill>
                  <a:schemeClr val="tx1"/>
                </a:solidFill>
              </a:endParaRPr>
            </a:p>
          </p:txBody>
        </p:sp>
        <p:pic>
          <p:nvPicPr>
            <p:cNvPr id="28" name="Picture 2" descr="See full size image">
              <a:hlinkClick r:id="rId3"/>
            </p:cNvPr>
            <p:cNvPicPr>
              <a:picLocks noChangeAspect="1" noChangeArrowheads="1"/>
            </p:cNvPicPr>
            <p:nvPr/>
          </p:nvPicPr>
          <p:blipFill>
            <a:blip r:embed="rId4" cstate="email"/>
            <a:srcRect/>
            <a:stretch>
              <a:fillRect/>
            </a:stretch>
          </p:blipFill>
          <p:spPr bwMode="auto">
            <a:xfrm>
              <a:off x="6656696" y="3267055"/>
              <a:ext cx="1152823" cy="708175"/>
            </a:xfrm>
            <a:prstGeom prst="rect">
              <a:avLst/>
            </a:prstGeom>
            <a:noFill/>
          </p:spPr>
        </p:pic>
        <p:pic>
          <p:nvPicPr>
            <p:cNvPr id="34" name="Picture 8" descr="See full size image">
              <a:hlinkClick r:id="rId5"/>
            </p:cNvPr>
            <p:cNvPicPr>
              <a:picLocks noChangeAspect="1" noChangeArrowheads="1"/>
            </p:cNvPicPr>
            <p:nvPr/>
          </p:nvPicPr>
          <p:blipFill>
            <a:blip r:embed="rId6" cstate="email"/>
            <a:srcRect/>
            <a:stretch>
              <a:fillRect/>
            </a:stretch>
          </p:blipFill>
          <p:spPr bwMode="auto">
            <a:xfrm>
              <a:off x="6656696" y="5238816"/>
              <a:ext cx="1152823" cy="776130"/>
            </a:xfrm>
            <a:prstGeom prst="rect">
              <a:avLst/>
            </a:prstGeom>
            <a:noFill/>
          </p:spPr>
        </p:pic>
        <p:pic>
          <p:nvPicPr>
            <p:cNvPr id="35" name="Picture 10" descr="See full size image">
              <a:hlinkClick r:id="rId7"/>
            </p:cNvPr>
            <p:cNvPicPr>
              <a:picLocks noChangeAspect="1" noChangeArrowheads="1"/>
            </p:cNvPicPr>
            <p:nvPr/>
          </p:nvPicPr>
          <p:blipFill>
            <a:blip r:embed="rId8" cstate="email"/>
            <a:srcRect/>
            <a:stretch>
              <a:fillRect/>
            </a:stretch>
          </p:blipFill>
          <p:spPr bwMode="auto">
            <a:xfrm>
              <a:off x="6656696" y="6125823"/>
              <a:ext cx="1152823" cy="665255"/>
            </a:xfrm>
            <a:prstGeom prst="rect">
              <a:avLst/>
            </a:prstGeom>
            <a:noFill/>
          </p:spPr>
        </p:pic>
        <p:pic>
          <p:nvPicPr>
            <p:cNvPr id="36" name="Picture 12" descr="See full size image">
              <a:hlinkClick r:id="rId9"/>
            </p:cNvPr>
            <p:cNvPicPr>
              <a:picLocks noChangeAspect="1" noChangeArrowheads="1"/>
            </p:cNvPicPr>
            <p:nvPr/>
          </p:nvPicPr>
          <p:blipFill>
            <a:blip r:embed="rId10" cstate="email"/>
            <a:srcRect/>
            <a:stretch>
              <a:fillRect/>
            </a:stretch>
          </p:blipFill>
          <p:spPr bwMode="auto">
            <a:xfrm>
              <a:off x="6656696" y="4086106"/>
              <a:ext cx="1196053" cy="665255"/>
            </a:xfrm>
            <a:prstGeom prst="rect">
              <a:avLst/>
            </a:prstGeom>
            <a:noFill/>
          </p:spPr>
        </p:pic>
      </p:grpSp>
      <p:sp>
        <p:nvSpPr>
          <p:cNvPr id="40" name="Rectangle 39"/>
          <p:cNvSpPr/>
          <p:nvPr/>
        </p:nvSpPr>
        <p:spPr>
          <a:xfrm>
            <a:off x="4267200" y="1981200"/>
            <a:ext cx="544348" cy="1856510"/>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1.3</a:t>
            </a:r>
            <a:endParaRPr lang="en-US" sz="2000" b="1" dirty="0">
              <a:solidFill>
                <a:schemeClr val="tx1"/>
              </a:solidFill>
            </a:endParaRPr>
          </a:p>
        </p:txBody>
      </p:sp>
      <p:sp>
        <p:nvSpPr>
          <p:cNvPr id="46" name="Rectangle 45"/>
          <p:cNvSpPr/>
          <p:nvPr/>
        </p:nvSpPr>
        <p:spPr>
          <a:xfrm>
            <a:off x="1905000" y="2590800"/>
            <a:ext cx="685800" cy="1211990"/>
          </a:xfrm>
          <a:prstGeom prst="rect">
            <a:avLst/>
          </a:prstGeom>
          <a:gradFill flip="none" rotWithShape="1">
            <a:gsLst>
              <a:gs pos="0">
                <a:srgbClr val="FF0000"/>
              </a:gs>
              <a:gs pos="50000">
                <a:srgbClr val="00B050"/>
              </a:gs>
              <a:gs pos="100000">
                <a:srgbClr val="7030A0"/>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 to</a:t>
            </a:r>
          </a:p>
          <a:p>
            <a:pPr algn="ctr"/>
            <a:r>
              <a:rPr lang="en-US" sz="1800" b="1" dirty="0" smtClean="0">
                <a:solidFill>
                  <a:schemeClr val="tx1"/>
                </a:solidFill>
              </a:rPr>
              <a:t>1.2</a:t>
            </a:r>
            <a:endParaRPr lang="en-US" sz="1800" b="1" dirty="0">
              <a:solidFill>
                <a:schemeClr val="tx1"/>
              </a:solidFill>
            </a:endParaRPr>
          </a:p>
        </p:txBody>
      </p:sp>
      <p:sp>
        <p:nvSpPr>
          <p:cNvPr id="48" name="Right Arrow 47"/>
          <p:cNvSpPr/>
          <p:nvPr/>
        </p:nvSpPr>
        <p:spPr>
          <a:xfrm>
            <a:off x="2819400" y="2514600"/>
            <a:ext cx="685800" cy="3810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5029200" y="2514600"/>
            <a:ext cx="685800" cy="3810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52400" y="609600"/>
            <a:ext cx="5638800" cy="1200329"/>
          </a:xfrm>
          <a:prstGeom prst="rect">
            <a:avLst/>
          </a:prstGeom>
          <a:noFill/>
        </p:spPr>
        <p:txBody>
          <a:bodyPr wrap="square" rtlCol="0">
            <a:spAutoFit/>
          </a:bodyPr>
          <a:lstStyle/>
          <a:p>
            <a:r>
              <a:rPr lang="en-US" sz="1800" dirty="0" smtClean="0"/>
              <a:t>With the latest release, HDMI 1.4 enables:</a:t>
            </a:r>
          </a:p>
          <a:p>
            <a:pPr>
              <a:buFont typeface="Arial" pitchFamily="34" charset="0"/>
              <a:buChar char="•"/>
            </a:pPr>
            <a:r>
              <a:rPr lang="en-US" sz="1800" dirty="0" smtClean="0"/>
              <a:t>  Fewer cables</a:t>
            </a:r>
          </a:p>
          <a:p>
            <a:pPr>
              <a:buFont typeface="Arial" pitchFamily="34" charset="0"/>
              <a:buChar char="•"/>
            </a:pPr>
            <a:r>
              <a:rPr lang="en-US" sz="1800" dirty="0" smtClean="0"/>
              <a:t>  State-of-the-art and life like cinema quality at home</a:t>
            </a:r>
          </a:p>
          <a:p>
            <a:pPr>
              <a:buFont typeface="Arial" pitchFamily="34" charset="0"/>
              <a:buChar char="•"/>
            </a:pPr>
            <a:r>
              <a:rPr lang="en-US" sz="1800" dirty="0" smtClean="0"/>
              <a:t>  Connections for small devices &amp; automotive</a:t>
            </a:r>
            <a:endParaRPr lang="en-US" sz="1800" dirty="0"/>
          </a:p>
        </p:txBody>
      </p:sp>
      <p:sp>
        <p:nvSpPr>
          <p:cNvPr id="51" name="Right Arrow 50"/>
          <p:cNvSpPr/>
          <p:nvPr/>
        </p:nvSpPr>
        <p:spPr>
          <a:xfrm>
            <a:off x="7467600" y="2514600"/>
            <a:ext cx="685800" cy="3810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543800" y="2819400"/>
            <a:ext cx="1600200" cy="954107"/>
          </a:xfrm>
          <a:prstGeom prst="rect">
            <a:avLst/>
          </a:prstGeom>
          <a:noFill/>
        </p:spPr>
        <p:txBody>
          <a:bodyPr wrap="square" rtlCol="0">
            <a:spAutoFit/>
          </a:bodyPr>
          <a:lstStyle/>
          <a:p>
            <a:r>
              <a:rPr lang="en-US" sz="1400" b="1" dirty="0" smtClean="0"/>
              <a:t>Future of HDMI</a:t>
            </a:r>
          </a:p>
          <a:p>
            <a:r>
              <a:rPr lang="en-US" sz="1400" b="1" dirty="0" smtClean="0"/>
              <a:t>      Speeds?</a:t>
            </a:r>
          </a:p>
          <a:p>
            <a:r>
              <a:rPr lang="en-US" sz="1400" b="1" dirty="0" smtClean="0"/>
              <a:t>       Formats?</a:t>
            </a:r>
          </a:p>
          <a:p>
            <a:r>
              <a:rPr lang="en-US" sz="1400" b="1" dirty="0" smtClean="0"/>
              <a:t>            …?</a:t>
            </a:r>
            <a:endParaRPr lang="en-US" sz="1400" b="1" dirty="0"/>
          </a:p>
        </p:txBody>
      </p:sp>
      <p:sp>
        <p:nvSpPr>
          <p:cNvPr id="17" name="Date Placeholder 16"/>
          <p:cNvSpPr>
            <a:spLocks noGrp="1"/>
          </p:cNvSpPr>
          <p:nvPr>
            <p:ph type="dt" sz="half" idx="10"/>
          </p:nvPr>
        </p:nvSpPr>
        <p:spPr/>
        <p:txBody>
          <a:bodyPr/>
          <a:lstStyle/>
          <a:p>
            <a:fld id="{C2EDC86D-1EFC-4623-881E-21BE20A3716A}" type="datetime4">
              <a:rPr lang="en-US" smtClean="0"/>
              <a:pPr/>
              <a:t>July 5, 2011</a:t>
            </a:fld>
            <a:endParaRPr lang="en-US" dirty="0"/>
          </a:p>
        </p:txBody>
      </p:sp>
      <p:sp>
        <p:nvSpPr>
          <p:cNvPr id="18" name="Slide Number Placeholder 17"/>
          <p:cNvSpPr>
            <a:spLocks noGrp="1"/>
          </p:cNvSpPr>
          <p:nvPr>
            <p:ph type="sldNum" sz="quarter" idx="12"/>
          </p:nvPr>
        </p:nvSpPr>
        <p:spPr/>
        <p:txBody>
          <a:bodyPr/>
          <a:lstStyle/>
          <a:p>
            <a:fld id="{793EC66B-EF27-4603-8557-B6CFD2D77735}" type="slidenum">
              <a:rPr lang="en-US" smtClean="0"/>
              <a:pPr/>
              <a:t>4</a:t>
            </a:fld>
            <a:endParaRPr lang="en-US" dirty="0"/>
          </a:p>
        </p:txBody>
      </p:sp>
      <p:sp>
        <p:nvSpPr>
          <p:cNvPr id="19" name="Footer Placeholder 18"/>
          <p:cNvSpPr>
            <a:spLocks noGrp="1"/>
          </p:cNvSpPr>
          <p:nvPr>
            <p:ph type="ftr" sz="quarter" idx="11"/>
          </p:nvPr>
        </p:nvSpPr>
        <p:spPr/>
        <p:txBody>
          <a:bodyPr/>
          <a:lstStyle/>
          <a:p>
            <a:r>
              <a:rPr lang="en-US" smtClean="0"/>
              <a:t>Agilent Confidential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DMIcable2.JPG"/>
          <p:cNvPicPr>
            <a:picLocks noChangeAspect="1"/>
          </p:cNvPicPr>
          <p:nvPr/>
        </p:nvPicPr>
        <p:blipFill>
          <a:blip r:embed="rId3" cstate="print"/>
          <a:stretch>
            <a:fillRect/>
          </a:stretch>
        </p:blipFill>
        <p:spPr>
          <a:xfrm>
            <a:off x="0" y="2590800"/>
            <a:ext cx="2438400" cy="1453159"/>
          </a:xfrm>
          <a:prstGeom prst="rect">
            <a:avLst/>
          </a:prstGeom>
        </p:spPr>
      </p:pic>
      <p:sp>
        <p:nvSpPr>
          <p:cNvPr id="11266" name="Title 1"/>
          <p:cNvSpPr>
            <a:spLocks noGrp="1"/>
          </p:cNvSpPr>
          <p:nvPr>
            <p:ph type="title"/>
          </p:nvPr>
        </p:nvSpPr>
        <p:spPr>
          <a:xfrm>
            <a:off x="227013" y="227013"/>
            <a:ext cx="8691562" cy="611187"/>
          </a:xfrm>
        </p:spPr>
        <p:txBody>
          <a:bodyPr/>
          <a:lstStyle/>
          <a:p>
            <a:r>
              <a:rPr lang="en-US" dirty="0" smtClean="0"/>
              <a:t>HDMI 1.4</a:t>
            </a:r>
          </a:p>
        </p:txBody>
      </p:sp>
      <p:sp>
        <p:nvSpPr>
          <p:cNvPr id="11267" name="Content Placeholder 2"/>
          <p:cNvSpPr>
            <a:spLocks noGrp="1"/>
          </p:cNvSpPr>
          <p:nvPr>
            <p:ph idx="1"/>
          </p:nvPr>
        </p:nvSpPr>
        <p:spPr>
          <a:xfrm>
            <a:off x="228600" y="914400"/>
            <a:ext cx="8686800" cy="2057400"/>
          </a:xfrm>
        </p:spPr>
        <p:txBody>
          <a:bodyPr/>
          <a:lstStyle/>
          <a:p>
            <a:pPr lvl="3"/>
            <a:endParaRPr lang="en-US" sz="1400" dirty="0" smtClean="0"/>
          </a:p>
          <a:p>
            <a:pPr lvl="3"/>
            <a:endParaRPr lang="en-US" sz="1800" dirty="0" smtClean="0"/>
          </a:p>
        </p:txBody>
      </p:sp>
      <p:sp>
        <p:nvSpPr>
          <p:cNvPr id="5" name="Slide Number Placeholder 4"/>
          <p:cNvSpPr>
            <a:spLocks noGrp="1"/>
          </p:cNvSpPr>
          <p:nvPr>
            <p:ph type="sldNum" sz="quarter" idx="4294967295"/>
          </p:nvPr>
        </p:nvSpPr>
        <p:spPr>
          <a:xfrm>
            <a:off x="228600" y="6638925"/>
            <a:ext cx="614363" cy="152400"/>
          </a:xfrm>
          <a:prstGeom prst="rect">
            <a:avLst/>
          </a:prstGeom>
        </p:spPr>
        <p:txBody>
          <a:bodyPr/>
          <a:lstStyle/>
          <a:p>
            <a:pPr>
              <a:defRPr/>
            </a:pPr>
            <a:fld id="{AF1BDD6B-295A-42EC-86B0-3AF38D6580DD}" type="slidenum">
              <a:rPr lang="en-US" smtClean="0"/>
              <a:pPr>
                <a:defRPr/>
              </a:pPr>
              <a:t>5</a:t>
            </a:fld>
            <a:endParaRPr lang="en-US"/>
          </a:p>
        </p:txBody>
      </p:sp>
      <p:sp>
        <p:nvSpPr>
          <p:cNvPr id="8" name="Content Placeholder 2"/>
          <p:cNvSpPr txBox="1">
            <a:spLocks/>
          </p:cNvSpPr>
          <p:nvPr/>
        </p:nvSpPr>
        <p:spPr bwMode="black">
          <a:xfrm>
            <a:off x="457200" y="838200"/>
            <a:ext cx="8458200" cy="1600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eaLnBrk="0" hangingPunct="0">
              <a:spcAft>
                <a:spcPct val="50000"/>
              </a:spcAft>
              <a:buFontTx/>
              <a:buChar char="•"/>
            </a:pPr>
            <a:r>
              <a:rPr lang="en-US" sz="1600" dirty="0" smtClean="0"/>
              <a:t>HDMI 1.4 is the latest version of the standard adding new functionality inc.</a:t>
            </a:r>
          </a:p>
          <a:p>
            <a:pPr marL="800100" lvl="1" indent="-342900" eaLnBrk="0" hangingPunct="0">
              <a:buFontTx/>
              <a:buChar char="•"/>
            </a:pPr>
            <a:r>
              <a:rPr lang="en-US" sz="1600" dirty="0" smtClean="0"/>
              <a:t>Support for 3D over HDMI, </a:t>
            </a:r>
          </a:p>
          <a:p>
            <a:pPr marL="800100" lvl="1" indent="-342900" eaLnBrk="0" hangingPunct="0">
              <a:buFontTx/>
              <a:buChar char="•"/>
            </a:pPr>
            <a:r>
              <a:rPr lang="en-US" sz="1600" dirty="0" smtClean="0"/>
              <a:t>4Kx2K video, </a:t>
            </a:r>
          </a:p>
          <a:p>
            <a:pPr marL="800100" lvl="1" indent="-342900" eaLnBrk="0" hangingPunct="0">
              <a:buFontTx/>
              <a:buChar char="•"/>
            </a:pPr>
            <a:r>
              <a:rPr lang="en-US" sz="1600" dirty="0" smtClean="0"/>
              <a:t>additional color spaces, </a:t>
            </a:r>
          </a:p>
          <a:p>
            <a:pPr marL="800100" lvl="1" indent="-342900" eaLnBrk="0" hangingPunct="0">
              <a:buFontTx/>
              <a:buChar char="•"/>
            </a:pPr>
            <a:r>
              <a:rPr lang="en-US" sz="1600" dirty="0" smtClean="0"/>
              <a:t>HDMI micro connector for phones/portable devices, Automotive connection system</a:t>
            </a:r>
          </a:p>
          <a:p>
            <a:pPr marL="800100" lvl="1" indent="-342900" eaLnBrk="0" hangingPunct="0">
              <a:buFontTx/>
              <a:buChar char="•"/>
            </a:pPr>
            <a:r>
              <a:rPr lang="en-US" sz="1600" dirty="0" smtClean="0">
                <a:solidFill>
                  <a:schemeClr val="tx2"/>
                </a:solidFill>
              </a:rPr>
              <a:t>HDMI Ethernet Channel – adding high speed IP networking over the HDMI cable</a:t>
            </a:r>
          </a:p>
          <a:p>
            <a:pPr marL="800100" lvl="1" indent="-342900" eaLnBrk="0" hangingPunct="0">
              <a:buFontTx/>
              <a:buChar char="•"/>
            </a:pPr>
            <a:r>
              <a:rPr lang="en-US" sz="1600" dirty="0" smtClean="0"/>
              <a:t>Audio Return Channel  - integrated upstream audio to a surround sound system</a:t>
            </a:r>
          </a:p>
          <a:p>
            <a:pPr marL="800100" lvl="1" indent="-342900" eaLnBrk="0" hangingPunct="0">
              <a:spcAft>
                <a:spcPct val="50000"/>
              </a:spcAft>
              <a:buFontTx/>
              <a:buChar char="•"/>
            </a:pPr>
            <a:endParaRPr lang="en-US" sz="1600" dirty="0" smtClean="0"/>
          </a:p>
          <a:p>
            <a:pPr marL="342900" lvl="0" indent="-342900" eaLnBrk="0" hangingPunct="0">
              <a:spcAft>
                <a:spcPct val="50000"/>
              </a:spcAft>
              <a:buFontTx/>
              <a:buChar char="•"/>
            </a:pPr>
            <a:endParaRPr lang="en-US" sz="1600" dirty="0" smtClean="0"/>
          </a:p>
          <a:p>
            <a:pPr marL="342900" lvl="0" indent="-342900" eaLnBrk="0" hangingPunct="0">
              <a:spcAft>
                <a:spcPct val="50000"/>
              </a:spcAft>
              <a:buFontTx/>
              <a:buChar cha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42" name="Picture 2" descr="HDMI Logo">
            <a:hlinkClick r:id="rId4"/>
          </p:cNvPr>
          <p:cNvPicPr>
            <a:picLocks noChangeAspect="1" noChangeArrowheads="1"/>
          </p:cNvPicPr>
          <p:nvPr/>
        </p:nvPicPr>
        <p:blipFill>
          <a:blip r:embed="rId5" cstate="print"/>
          <a:srcRect/>
          <a:stretch>
            <a:fillRect/>
          </a:stretch>
        </p:blipFill>
        <p:spPr bwMode="auto">
          <a:xfrm>
            <a:off x="6858000" y="304800"/>
            <a:ext cx="1628775" cy="390526"/>
          </a:xfrm>
          <a:prstGeom prst="rect">
            <a:avLst/>
          </a:prstGeom>
          <a:noFill/>
        </p:spPr>
      </p:pic>
      <p:pic>
        <p:nvPicPr>
          <p:cNvPr id="11" name="Picture 10" descr="HDMIethernet.JPG"/>
          <p:cNvPicPr>
            <a:picLocks noChangeAspect="1"/>
          </p:cNvPicPr>
          <p:nvPr/>
        </p:nvPicPr>
        <p:blipFill>
          <a:blip r:embed="rId6" cstate="print"/>
          <a:stretch>
            <a:fillRect/>
          </a:stretch>
        </p:blipFill>
        <p:spPr>
          <a:xfrm>
            <a:off x="5562600" y="4214206"/>
            <a:ext cx="2971800" cy="1938390"/>
          </a:xfrm>
          <a:prstGeom prst="rect">
            <a:avLst/>
          </a:prstGeom>
        </p:spPr>
      </p:pic>
      <p:pic>
        <p:nvPicPr>
          <p:cNvPr id="10" name="Picture 9" descr="HDMI4K.JPG"/>
          <p:cNvPicPr>
            <a:picLocks noChangeAspect="1"/>
          </p:cNvPicPr>
          <p:nvPr/>
        </p:nvPicPr>
        <p:blipFill>
          <a:blip r:embed="rId7" cstate="print"/>
          <a:stretch>
            <a:fillRect/>
          </a:stretch>
        </p:blipFill>
        <p:spPr>
          <a:xfrm>
            <a:off x="228600" y="4343400"/>
            <a:ext cx="3276600" cy="1743343"/>
          </a:xfrm>
          <a:prstGeom prst="rect">
            <a:avLst/>
          </a:prstGeom>
        </p:spPr>
      </p:pic>
      <p:pic>
        <p:nvPicPr>
          <p:cNvPr id="9" name="Picture 8" descr="HDMI3D.JPG"/>
          <p:cNvPicPr>
            <a:picLocks noChangeAspect="1"/>
          </p:cNvPicPr>
          <p:nvPr/>
        </p:nvPicPr>
        <p:blipFill>
          <a:blip r:embed="rId8" cstate="print"/>
          <a:stretch>
            <a:fillRect/>
          </a:stretch>
        </p:blipFill>
        <p:spPr>
          <a:xfrm>
            <a:off x="3733800" y="2959851"/>
            <a:ext cx="1447800" cy="1459749"/>
          </a:xfrm>
          <a:prstGeom prst="rect">
            <a:avLst/>
          </a:prstGeom>
        </p:spPr>
      </p:pic>
      <p:pic>
        <p:nvPicPr>
          <p:cNvPr id="18434" name="Picture 2" descr="File:CIExy1931.png">
            <a:hlinkClick r:id="rId9"/>
          </p:cNvPr>
          <p:cNvPicPr>
            <a:picLocks noChangeAspect="1" noChangeArrowheads="1"/>
          </p:cNvPicPr>
          <p:nvPr/>
        </p:nvPicPr>
        <p:blipFill>
          <a:blip r:embed="rId10" cstate="print"/>
          <a:srcRect/>
          <a:stretch>
            <a:fillRect/>
          </a:stretch>
        </p:blipFill>
        <p:spPr bwMode="auto">
          <a:xfrm>
            <a:off x="3810000" y="4495800"/>
            <a:ext cx="1508257" cy="1666875"/>
          </a:xfrm>
          <a:prstGeom prst="rect">
            <a:avLst/>
          </a:prstGeom>
          <a:noFill/>
        </p:spPr>
      </p:pic>
      <p:pic>
        <p:nvPicPr>
          <p:cNvPr id="15" name="Picture 14" descr="HDMIcable3.JPG"/>
          <p:cNvPicPr>
            <a:picLocks noChangeAspect="1"/>
          </p:cNvPicPr>
          <p:nvPr/>
        </p:nvPicPr>
        <p:blipFill>
          <a:blip r:embed="rId11" cstate="print"/>
          <a:stretch>
            <a:fillRect/>
          </a:stretch>
        </p:blipFill>
        <p:spPr>
          <a:xfrm>
            <a:off x="6248400" y="2883651"/>
            <a:ext cx="1875482" cy="1376362"/>
          </a:xfrm>
          <a:prstGeom prst="rect">
            <a:avLst/>
          </a:prstGeom>
        </p:spPr>
      </p:pic>
      <p:sp>
        <p:nvSpPr>
          <p:cNvPr id="13" name="Date Placeholder 12"/>
          <p:cNvSpPr>
            <a:spLocks noGrp="1"/>
          </p:cNvSpPr>
          <p:nvPr>
            <p:ph type="dt" sz="half" idx="2"/>
          </p:nvPr>
        </p:nvSpPr>
        <p:spPr/>
        <p:txBody>
          <a:bodyPr/>
          <a:lstStyle/>
          <a:p>
            <a:fld id="{963089CD-B8BC-43E7-BA84-E2EEAABC20CE}" type="datetime4">
              <a:rPr lang="en-US" smtClean="0"/>
              <a:pPr/>
              <a:t>July 5, 2011</a:t>
            </a:fld>
            <a:endParaRPr lang="en-US" dirty="0"/>
          </a:p>
        </p:txBody>
      </p:sp>
      <p:sp>
        <p:nvSpPr>
          <p:cNvPr id="14" name="Footer Placeholder 13"/>
          <p:cNvSpPr>
            <a:spLocks noGrp="1"/>
          </p:cNvSpPr>
          <p:nvPr>
            <p:ph type="ftr" sz="quarter" idx="3"/>
          </p:nvPr>
        </p:nvSpPr>
        <p:spPr/>
        <p:txBody>
          <a:bodyPr/>
          <a:lstStyle/>
          <a:p>
            <a:r>
              <a:rPr lang="en-US" smtClean="0"/>
              <a:t>Agilent Confidential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227013" y="215900"/>
            <a:ext cx="8691562" cy="889000"/>
          </a:xfrm>
        </p:spPr>
        <p:txBody>
          <a:bodyPr/>
          <a:lstStyle/>
          <a:p>
            <a:r>
              <a:rPr lang="en-US" smtClean="0"/>
              <a:t>HDMI 1.4 Requirements</a:t>
            </a:r>
            <a:br>
              <a:rPr lang="en-US" smtClean="0"/>
            </a:br>
            <a:r>
              <a:rPr lang="en-US" sz="2400" b="0" smtClean="0"/>
              <a:t>3D Support</a:t>
            </a:r>
            <a:endParaRPr lang="en-US" b="0" smtClean="0"/>
          </a:p>
        </p:txBody>
      </p:sp>
      <p:pic>
        <p:nvPicPr>
          <p:cNvPr id="10246" name="Picture 2"/>
          <p:cNvPicPr>
            <a:picLocks noChangeAspect="1" noChangeArrowheads="1"/>
          </p:cNvPicPr>
          <p:nvPr/>
        </p:nvPicPr>
        <p:blipFill>
          <a:blip r:embed="rId3" cstate="print"/>
          <a:srcRect/>
          <a:stretch>
            <a:fillRect/>
          </a:stretch>
        </p:blipFill>
        <p:spPr bwMode="auto">
          <a:xfrm>
            <a:off x="774700" y="1128713"/>
            <a:ext cx="7119938" cy="5016500"/>
          </a:xfrm>
          <a:prstGeom prst="rect">
            <a:avLst/>
          </a:prstGeom>
          <a:noFill/>
          <a:ln w="12700">
            <a:noFill/>
            <a:miter lim="800000"/>
            <a:headEnd/>
            <a:tailEnd/>
          </a:ln>
        </p:spPr>
      </p:pic>
      <p:sp>
        <p:nvSpPr>
          <p:cNvPr id="4" name="Date Placeholder 3"/>
          <p:cNvSpPr>
            <a:spLocks noGrp="1"/>
          </p:cNvSpPr>
          <p:nvPr>
            <p:ph type="dt" sz="half" idx="2"/>
          </p:nvPr>
        </p:nvSpPr>
        <p:spPr/>
        <p:txBody>
          <a:bodyPr/>
          <a:lstStyle/>
          <a:p>
            <a:fld id="{E4C3EB56-BDF3-4EA0-AC56-A8D71A6554AB}" type="datetime4">
              <a:rPr lang="en-US" smtClean="0"/>
              <a:pPr/>
              <a:t>July 5, 2011</a:t>
            </a:fld>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6</a:t>
            </a:fld>
            <a:endParaRPr lang="en-US" dirty="0"/>
          </a:p>
        </p:txBody>
      </p:sp>
      <p:sp>
        <p:nvSpPr>
          <p:cNvPr id="6" name="Footer Placeholder 5"/>
          <p:cNvSpPr>
            <a:spLocks noGrp="1"/>
          </p:cNvSpPr>
          <p:nvPr>
            <p:ph type="ftr" sz="quarter" idx="3"/>
          </p:nvPr>
        </p:nvSpPr>
        <p:spPr/>
        <p:txBody>
          <a:bodyPr/>
          <a:lstStyle/>
          <a:p>
            <a:r>
              <a:rPr lang="en-US" smtClean="0"/>
              <a:t>Agilent Confidential</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227013" y="215900"/>
            <a:ext cx="8691562" cy="889000"/>
          </a:xfrm>
        </p:spPr>
        <p:txBody>
          <a:bodyPr/>
          <a:lstStyle/>
          <a:p>
            <a:r>
              <a:rPr lang="en-US" smtClean="0"/>
              <a:t>HDMI 1.4 Requirements</a:t>
            </a:r>
            <a:br>
              <a:rPr lang="en-US" smtClean="0"/>
            </a:br>
            <a:r>
              <a:rPr lang="en-US" sz="2400" b="0" smtClean="0"/>
              <a:t>4K x 2K Support</a:t>
            </a:r>
            <a:endParaRPr lang="en-US" b="0" smtClean="0"/>
          </a:p>
        </p:txBody>
      </p:sp>
      <p:pic>
        <p:nvPicPr>
          <p:cNvPr id="11270" name="Picture 2"/>
          <p:cNvPicPr>
            <a:picLocks noChangeAspect="1" noChangeArrowheads="1"/>
          </p:cNvPicPr>
          <p:nvPr/>
        </p:nvPicPr>
        <p:blipFill>
          <a:blip r:embed="rId3" cstate="print"/>
          <a:srcRect/>
          <a:stretch>
            <a:fillRect/>
          </a:stretch>
        </p:blipFill>
        <p:spPr bwMode="auto">
          <a:xfrm>
            <a:off x="1139825" y="1027113"/>
            <a:ext cx="6977063" cy="5176837"/>
          </a:xfrm>
          <a:prstGeom prst="rect">
            <a:avLst/>
          </a:prstGeom>
          <a:noFill/>
          <a:ln w="12700">
            <a:noFill/>
            <a:miter lim="800000"/>
            <a:headEnd/>
            <a:tailEnd/>
          </a:ln>
        </p:spPr>
      </p:pic>
      <p:sp>
        <p:nvSpPr>
          <p:cNvPr id="4" name="Date Placeholder 3"/>
          <p:cNvSpPr>
            <a:spLocks noGrp="1"/>
          </p:cNvSpPr>
          <p:nvPr>
            <p:ph type="dt" sz="half" idx="2"/>
          </p:nvPr>
        </p:nvSpPr>
        <p:spPr/>
        <p:txBody>
          <a:bodyPr/>
          <a:lstStyle/>
          <a:p>
            <a:fld id="{2314C790-F66B-4B7D-BEEE-52F8F47F5C5D}" type="datetime4">
              <a:rPr lang="en-US" smtClean="0"/>
              <a:pPr/>
              <a:t>July 5, 2011</a:t>
            </a:fld>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7</a:t>
            </a:fld>
            <a:endParaRPr lang="en-US" dirty="0"/>
          </a:p>
        </p:txBody>
      </p:sp>
      <p:sp>
        <p:nvSpPr>
          <p:cNvPr id="6" name="Footer Placeholder 5"/>
          <p:cNvSpPr>
            <a:spLocks noGrp="1"/>
          </p:cNvSpPr>
          <p:nvPr>
            <p:ph type="ftr" sz="quarter" idx="3"/>
          </p:nvPr>
        </p:nvSpPr>
        <p:spPr/>
        <p:txBody>
          <a:bodyPr/>
          <a:lstStyle/>
          <a:p>
            <a:r>
              <a:rPr lang="en-US" smtClean="0"/>
              <a:t>Agilent Confidential</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227013" y="215900"/>
            <a:ext cx="8691562" cy="889000"/>
          </a:xfrm>
        </p:spPr>
        <p:txBody>
          <a:bodyPr/>
          <a:lstStyle/>
          <a:p>
            <a:r>
              <a:rPr lang="en-US" smtClean="0"/>
              <a:t>HDMI 1.4 Requirements</a:t>
            </a:r>
            <a:br>
              <a:rPr lang="en-US" smtClean="0"/>
            </a:br>
            <a:r>
              <a:rPr lang="en-US" sz="2400" b="0" smtClean="0"/>
              <a:t>4K x 2K Support</a:t>
            </a:r>
            <a:endParaRPr lang="en-US" b="0" smtClean="0"/>
          </a:p>
        </p:txBody>
      </p:sp>
      <p:pic>
        <p:nvPicPr>
          <p:cNvPr id="12294" name="Picture 2"/>
          <p:cNvPicPr>
            <a:picLocks noChangeAspect="1" noChangeArrowheads="1"/>
          </p:cNvPicPr>
          <p:nvPr/>
        </p:nvPicPr>
        <p:blipFill>
          <a:blip r:embed="rId3" cstate="print"/>
          <a:srcRect/>
          <a:stretch>
            <a:fillRect/>
          </a:stretch>
        </p:blipFill>
        <p:spPr bwMode="auto">
          <a:xfrm>
            <a:off x="604838" y="1114425"/>
            <a:ext cx="7691437" cy="5026025"/>
          </a:xfrm>
          <a:prstGeom prst="rect">
            <a:avLst/>
          </a:prstGeom>
          <a:noFill/>
          <a:ln w="12700">
            <a:noFill/>
            <a:miter lim="800000"/>
            <a:headEnd/>
            <a:tailEnd/>
          </a:ln>
        </p:spPr>
      </p:pic>
      <p:sp>
        <p:nvSpPr>
          <p:cNvPr id="4" name="Date Placeholder 3"/>
          <p:cNvSpPr>
            <a:spLocks noGrp="1"/>
          </p:cNvSpPr>
          <p:nvPr>
            <p:ph type="dt" sz="half" idx="2"/>
          </p:nvPr>
        </p:nvSpPr>
        <p:spPr/>
        <p:txBody>
          <a:bodyPr/>
          <a:lstStyle/>
          <a:p>
            <a:fld id="{65644973-2047-418D-A05E-8BF5DDE01E04}" type="datetime4">
              <a:rPr lang="en-US" smtClean="0"/>
              <a:pPr/>
              <a:t>July 5, 2011</a:t>
            </a:fld>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8</a:t>
            </a:fld>
            <a:endParaRPr lang="en-US" dirty="0"/>
          </a:p>
        </p:txBody>
      </p:sp>
      <p:sp>
        <p:nvSpPr>
          <p:cNvPr id="6" name="Footer Placeholder 5"/>
          <p:cNvSpPr>
            <a:spLocks noGrp="1"/>
          </p:cNvSpPr>
          <p:nvPr>
            <p:ph type="ftr" sz="quarter" idx="3"/>
          </p:nvPr>
        </p:nvSpPr>
        <p:spPr/>
        <p:txBody>
          <a:bodyPr/>
          <a:lstStyle/>
          <a:p>
            <a:r>
              <a:rPr lang="en-US" smtClean="0"/>
              <a:t>Agilent Confidential</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227013" y="227013"/>
            <a:ext cx="8691562" cy="889000"/>
          </a:xfrm>
        </p:spPr>
        <p:txBody>
          <a:bodyPr/>
          <a:lstStyle/>
          <a:p>
            <a:r>
              <a:rPr lang="en-US" smtClean="0"/>
              <a:t>HDMI 1.4 Requirements</a:t>
            </a:r>
            <a:br>
              <a:rPr lang="en-US" smtClean="0"/>
            </a:br>
            <a:r>
              <a:rPr lang="en-US" sz="2400" b="0" smtClean="0"/>
              <a:t>Ethernet Channel</a:t>
            </a:r>
            <a:endParaRPr lang="en-US" b="0" smtClean="0"/>
          </a:p>
        </p:txBody>
      </p:sp>
      <p:pic>
        <p:nvPicPr>
          <p:cNvPr id="8198" name="Picture 3"/>
          <p:cNvPicPr>
            <a:picLocks noChangeAspect="1" noChangeArrowheads="1"/>
          </p:cNvPicPr>
          <p:nvPr/>
        </p:nvPicPr>
        <p:blipFill>
          <a:blip r:embed="rId3" cstate="print"/>
          <a:srcRect/>
          <a:stretch>
            <a:fillRect/>
          </a:stretch>
        </p:blipFill>
        <p:spPr bwMode="auto">
          <a:xfrm>
            <a:off x="190500" y="1201738"/>
            <a:ext cx="4421188" cy="3176587"/>
          </a:xfrm>
          <a:prstGeom prst="rect">
            <a:avLst/>
          </a:prstGeom>
          <a:noFill/>
          <a:ln w="12700">
            <a:noFill/>
            <a:miter lim="800000"/>
            <a:headEnd/>
            <a:tailEnd/>
          </a:ln>
        </p:spPr>
      </p:pic>
      <p:pic>
        <p:nvPicPr>
          <p:cNvPr id="8199" name="Picture 5"/>
          <p:cNvPicPr>
            <a:picLocks noChangeAspect="1" noChangeArrowheads="1"/>
          </p:cNvPicPr>
          <p:nvPr/>
        </p:nvPicPr>
        <p:blipFill>
          <a:blip r:embed="rId4" cstate="print"/>
          <a:srcRect/>
          <a:stretch>
            <a:fillRect/>
          </a:stretch>
        </p:blipFill>
        <p:spPr bwMode="auto">
          <a:xfrm>
            <a:off x="4467225" y="2844800"/>
            <a:ext cx="4521200" cy="3136900"/>
          </a:xfrm>
          <a:prstGeom prst="rect">
            <a:avLst/>
          </a:prstGeom>
          <a:noFill/>
          <a:ln w="12700">
            <a:noFill/>
            <a:miter lim="800000"/>
            <a:headEnd/>
            <a:tailEnd/>
          </a:ln>
        </p:spPr>
      </p:pic>
      <p:sp>
        <p:nvSpPr>
          <p:cNvPr id="5" name="Date Placeholder 4"/>
          <p:cNvSpPr>
            <a:spLocks noGrp="1"/>
          </p:cNvSpPr>
          <p:nvPr>
            <p:ph type="dt" sz="half" idx="2"/>
          </p:nvPr>
        </p:nvSpPr>
        <p:spPr/>
        <p:txBody>
          <a:bodyPr/>
          <a:lstStyle/>
          <a:p>
            <a:fld id="{3021CCE7-EC81-40F0-8205-6B4DFAE731B9}" type="datetime4">
              <a:rPr lang="en-US" smtClean="0"/>
              <a:pPr/>
              <a:t>July 5, 2011</a:t>
            </a:fld>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9</a:t>
            </a:fld>
            <a:endParaRPr lang="en-US" dirty="0"/>
          </a:p>
        </p:txBody>
      </p:sp>
      <p:sp>
        <p:nvSpPr>
          <p:cNvPr id="7" name="Footer Placeholder 6"/>
          <p:cNvSpPr>
            <a:spLocks noGrp="1"/>
          </p:cNvSpPr>
          <p:nvPr>
            <p:ph type="ftr" sz="quarter" idx="3"/>
          </p:nvPr>
        </p:nvSpPr>
        <p:spPr/>
        <p:txBody>
          <a:bodyPr/>
          <a:lstStyle/>
          <a:p>
            <a:r>
              <a:rPr lang="en-US" smtClean="0"/>
              <a:t>Agilent Confidential</a:t>
            </a:r>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 - &amp;quot;&amp;lt;Module Number&amp;gt;&amp;#x0D;&amp;#x0A;&amp;lt;Presenter&amp;gt;&amp;#x0D;&amp;#x0A;&amp;lt;Job Title&amp;gt;&amp;#x0D;&amp;#x0A;&amp;lt;Date&amp;gt;&amp;quot;&quot;/&gt;&lt;property id=&quot;20307&quot; value=&quot;464&quot;/&gt;&lt;/object&gt;&lt;object type=&quot;3&quot; unique_id=&quot;10005&quot;&gt;&lt;property id=&quot;20148&quot; value=&quot;5&quot;/&gt;&lt;property id=&quot;20300&quot; value=&quot;Slide 3 - &amp;quot;Course Objectives&amp;quot;&quot;/&gt;&lt;property id=&quot;20307&quot; value=&quot;577&quot;/&gt;&lt;/object&gt;&lt;object type=&quot;3&quot; unique_id=&quot;10006&quot;&gt;&lt;property id=&quot;20148&quot; value=&quot;5&quot;/&gt;&lt;property id=&quot;20300&quot; value=&quot;Slide 4 - &amp;quot;Course Agenda&amp;quot;&quot;/&gt;&lt;property id=&quot;20307&quot; value=&quot;554&quot;/&gt;&lt;/object&gt;&lt;object type=&quot;3&quot; unique_id=&quot;10007&quot;&gt;&lt;property id=&quot;20148&quot; value=&quot;5&quot;/&gt;&lt;property id=&quot;20300&quot; value=&quot;Slide 5 - &amp;quot;Why RF Sensors? - Trends in RF Technology&amp;quot;&quot;/&gt;&lt;property id=&quot;20307&quot; value=&quot;576&quot;/&gt;&lt;/object&gt;&lt;object type=&quot;3&quot; unique_id=&quot;10008&quot;&gt;&lt;property id=&quot;20148&quot; value=&quot;5&quot;/&gt;&lt;property id=&quot;20300&quot; value=&quot;Slide 6 - &amp;quot;U1600A Handheld Scope&amp;quot;&quot;/&gt;&lt;property id=&quot;20307&quot; value=&quot;536&quot;/&gt;&lt;/object&gt;&lt;object type=&quot;3&quot; unique_id=&quot;10009&quot;&gt;&lt;property id=&quot;20148&quot; value=&quot;5&quot;/&gt;&lt;property id=&quot;20300&quot; value=&quot;Slide 7 - &amp;quot;Agilent Technologies PXA Signal Analyzer&amp;#x0D;&amp;#x0A;N9030A &amp;#x0D;&amp;#x0A;&amp;quot;&quot;/&gt;&lt;property id=&quot;20307&quot; value=&quot;552&quot;/&gt;&lt;/object&gt;&lt;object type=&quot;3&quot; unique_id=&quot;10010&quot;&gt;&lt;property id=&quot;20148&quot; value=&quot;5&quot;/&gt;&lt;property id=&quot;20300&quot; value=&quot;Slide 8&quot;/&gt;&lt;property id=&quot;20307&quot; value=&quot;568&quot;/&gt;&lt;/object&gt;&lt;object type=&quot;3&quot; unique_id=&quot;10011&quot;&gt;&lt;property id=&quot;20148&quot; value=&quot;5&quot;/&gt;&lt;property id=&quot;20300&quot; value=&quot;Slide 9&quot;/&gt;&lt;property id=&quot;20307&quot; value=&quot;555&quot;/&gt;&lt;/object&gt;&lt;object type=&quot;3&quot; unique_id=&quot;10012&quot;&gt;&lt;property id=&quot;20148&quot; value=&quot;5&quot;/&gt;&lt;property id=&quot;20300&quot; value=&quot;Slide 10 - &amp;quot;Product Comparison&amp;quot;&quot;/&gt;&lt;property id=&quot;20307&quot; value=&quot;538&quot;/&gt;&lt;/object&gt;&lt;object type=&quot;3&quot; unique_id=&quot;10013&quot;&gt;&lt;property id=&quot;20148&quot; value=&quot;5&quot;/&gt;&lt;property id=&quot;20300&quot; value=&quot;Slide 11 - &amp;quot; The new PXA &amp;#x0D;&amp;#x0A;Signal Analyzer&amp;#x0D;&amp;#x0A;N9030A &amp;quot;&quot;/&gt;&lt;property id=&quot;20307&quot; value=&quot;558&quot;/&gt;&lt;/object&gt;&lt;object type=&quot;3&quot; unique_id=&quot;10014&quot;&gt;&lt;property id=&quot;20148&quot; value=&quot;5&quot;/&gt;&lt;property id=&quot;20300&quot; value=&quot;Slide 12 - &amp;quot;Target Customers and Applications for PXB &amp;#x0D;&amp;#x0A;&amp;quot;&quot;/&gt;&lt;property id=&quot;20307&quot; value=&quot;539&quot;/&gt;&lt;/object&gt;&lt;object type=&quot;3&quot; unique_id=&quot;10015&quot;&gt;&lt;property id=&quot;20148&quot; value=&quot;5&quot;/&gt;&lt;property id=&quot;20300&quot; value=&quot;Slide 13 - &amp;quot;Target Applications for N8480 Series&amp;quot;&quot;/&gt;&lt;property id=&quot;20307&quot; value=&quot;550&quot;/&gt;&lt;/object&gt;&lt;object type=&quot;3&quot; unique_id=&quot;10016&quot;&gt;&lt;property id=&quot;20148&quot; value=&quot;5&quot;/&gt;&lt;property id=&quot;20300&quot; value=&quot;Slide 14 - &amp;quot;Target Markets, Applications, Customers&amp;quot;&quot;/&gt;&lt;property id=&quot;20307&quot; value=&quot;575&quot;/&gt;&lt;/object&gt;&lt;object type=&quot;3&quot; unique_id=&quot;10017&quot;&gt;&lt;property id=&quot;20148&quot; value=&quot;5&quot;/&gt;&lt;property id=&quot;20300&quot; value=&quot;Slide 15 - &amp;quot;Target Customers/Markets/Applications for N1930B&amp;quot;&quot;/&gt;&lt;property id=&quot;20307&quot; value=&quot;551&quot;/&gt;&lt;/object&gt;&lt;object type=&quot;3&quot; unique_id=&quot;10018&quot;&gt;&lt;property id=&quot;20148&quot; value=&quot;5&quot;/&gt;&lt;property id=&quot;20300&quot; value=&quot;Slide 16 - &amp;quot;“Why Buy Agilent ?” Customer Value Summary&amp;#x0D;&amp;#x0A; &amp;lt;technical buyer&amp;gt;  &amp;lt;economic buyer&amp;gt; &amp;quot;&quot;/&gt;&lt;property id=&quot;20307&quot; value=&quot;570&quot;/&gt;&lt;/object&gt;&lt;object type=&quot;3&quot; unique_id=&quot;10019&quot;&gt;&lt;property id=&quot;20148&quot; value=&quot;5&quot;/&gt;&lt;property id=&quot;20300&quot; value=&quot;Slide 17 - &amp;quot;Sales Opportunity #1: &amp;lt;Market/Application&amp;gt;&amp;quot;&quot;/&gt;&lt;property id=&quot;20307&quot; value=&quot;571&quot;/&gt;&lt;/object&gt;&lt;object type=&quot;3&quot; unique_id=&quot;10020&quot;&gt;&lt;property id=&quot;20148&quot; value=&quot;5&quot;/&gt;&lt;property id=&quot;20300&quot; value=&quot;Slide 18 - &amp;quot;Answer to “Why Buy from Agilent ?” Value&amp;#x0D;&amp;#x0A;Summary (Technical Buyer) for PNA-X iTMSA&amp;quot;&quot;/&gt;&lt;property id=&quot;20307&quot; value=&quot;556&quot;/&gt;&lt;/object&gt;&lt;object type=&quot;3&quot; unique_id=&quot;10021&quot;&gt;&lt;property id=&quot;20148&quot; value=&quot;5&quot;/&gt;&lt;property id=&quot;20300&quot; value=&quot;Slide 19 - &amp;quot;Customer Value #1: Fastest to Target Specification&amp;quot;&quot;/&gt;&lt;property id=&quot;20307&quot; value=&quot;546&quot;/&gt;&lt;/object&gt;&lt;object type=&quot;3&quot; unique_id=&quot;10022&quot;&gt;&lt;property id=&quot;20148&quot; value=&quot;5&quot;/&gt;&lt;property id=&quot;20300&quot; value=&quot;Slide 20&quot;/&gt;&lt;property id=&quot;20307&quot; value=&quot;540&quot;/&gt;&lt;/object&gt;&lt;object type=&quot;3&quot; unique_id=&quot;10023&quot;&gt;&lt;property id=&quot;20148&quot; value=&quot;5&quot;/&gt;&lt;property id=&quot;20300&quot; value=&quot;Slide 21 - &amp;quot;Why Buy U3051/52A? Value Summary #3&amp;quot;&quot;/&gt;&lt;property id=&quot;20307&quot; value=&quot;559&quot;/&gt;&lt;/object&gt;&lt;object type=&quot;3&quot; unique_id=&quot;10024&quot;&gt;&lt;property id=&quot;20148&quot; value=&quot;5&quot;/&gt;&lt;property id=&quot;20300&quot; value=&quot;Slide 22&quot;/&gt;&lt;property id=&quot;20307&quot; value=&quot;560&quot;/&gt;&lt;/object&gt;&lt;object type=&quot;3&quot; unique_id=&quot;10025&quot;&gt;&lt;property id=&quot;20148&quot; value=&quot;5&quot;/&gt;&lt;property id=&quot;20300&quot; value=&quot;Slide 23&quot;/&gt;&lt;property id=&quot;20307&quot; value=&quot;542&quot;/&gt;&lt;/object&gt;&lt;object type=&quot;3&quot; unique_id=&quot;10026&quot;&gt;&lt;property id=&quot;20148&quot; value=&quot;5&quot;/&gt;&lt;property id=&quot;20300&quot; value=&quot;Slide 24 - &amp;quot;CMW500 Multi-Format Capability vs. 8960&amp;quot;&quot;/&gt;&lt;property id=&quot;20307&quot; value=&quot;564&quot;/&gt;&lt;/object&gt;&lt;object type=&quot;3&quot; unique_id=&quot;10027&quot;&gt;&lt;property id=&quot;20148&quot; value=&quot;5&quot;/&gt;&lt;property id=&quot;20300&quot; value=&quot;Slide 25 - &amp;quot;Competitive High Performance SA Comparisons&amp;quot;&quot;/&gt;&lt;property id=&quot;20307&quot; value=&quot;547&quot;/&gt;&lt;/object&gt;&lt;object type=&quot;3&quot; unique_id=&quot;10028&quot;&gt;&lt;property id=&quot;20148&quot; value=&quot;5&quot;/&gt;&lt;property id=&quot;20300&quot; value=&quot;Slide 26 - &amp;quot;&amp;lt;Product&amp;gt; Vs &amp;lt;Competitor #1’s&amp;gt; &amp;lt;product&amp;gt;&amp;quot;&quot;/&gt;&lt;property id=&quot;20307&quot; value=&quot;532&quot;/&gt;&lt;/object&gt;&lt;object type=&quot;3&quot; unique_id=&quot;10029&quot;&gt;&lt;property id=&quot;20148&quot; value=&quot;5&quot;/&gt;&lt;property id=&quot;20300&quot; value=&quot;Slide 27 - &amp;quot;Competitive Selling with U3051/52A&amp;quot;&quot;/&gt;&lt;property id=&quot;20307&quot; value=&quot;557&quot;/&gt;&lt;/object&gt;&lt;object type=&quot;3&quot; unique_id=&quot;10030&quot;&gt;&lt;property id=&quot;20148&quot; value=&quot;5&quot;/&gt;&lt;property id=&quot;20300&quot; value=&quot;Slide 28 - &amp;quot;Competitive Selling with U3051/52A&amp;quot;&quot;/&gt;&lt;property id=&quot;20307&quot; value=&quot;567&quot;/&gt;&lt;/object&gt;&lt;object type=&quot;3&quot; unique_id=&quot;10031&quot;&gt;&lt;property id=&quot;20148&quot; value=&quot;5&quot;/&gt;&lt;property id=&quot;20300&quot; value=&quot;Slide 29 - &amp;quot;Support Resources&amp;quot;&quot;/&gt;&lt;property id=&quot;20307&quot; value=&quot;478&quot;/&gt;&lt;/object&gt;&lt;object type=&quot;3&quot; unique_id=&quot;10032&quot;&gt;&lt;property id=&quot;20148&quot; value=&quot;5&quot;/&gt;&lt;property id=&quot;20300&quot; value=&quot;Slide 30 - &amp;quot;Call to Action&amp;quot;&quot;/&gt;&lt;property id=&quot;20307&quot; value=&quot;535&quot;/&gt;&lt;/object&gt;&lt;object type=&quot;3&quot; unique_id=&quot;10033&quot;&gt;&lt;property id=&quot;20148&quot; value=&quot;5&quot;/&gt;&lt;property id=&quot;20300&quot; value=&quot;Slide 31 - &amp;quot;Call to Action&amp;quot;&quot;/&gt;&lt;property id=&quot;20307&quot; value=&quot;562&quot;/&gt;&lt;/object&gt;&lt;object type=&quot;3&quot; unique_id=&quot;10034&quot;&gt;&lt;property id=&quot;20148&quot; value=&quot;5&quot;/&gt;&lt;property id=&quot;20300&quot; value=&quot;Slide 32 - &amp;quot;Q and A Session&amp;quot;&quot;/&gt;&lt;property id=&quot;20307&quot; value=&quot;479&quot;/&gt;&lt;/object&gt;&lt;object type=&quot;3&quot; unique_id=&quot;10035&quot;&gt;&lt;property id=&quot;20148&quot; value=&quot;5&quot;/&gt;&lt;property id=&quot;20300&quot; value=&quot;Slide 33 - &amp;quot;Backup Slides&amp;quot;&quot;/&gt;&lt;property id=&quot;20307&quot; value=&quot;553&quot;/&gt;&lt;/object&gt;&lt;object type=&quot;3&quot; unique_id=&quot;10036&quot;&gt;&lt;property id=&quot;20148&quot; value=&quot;5&quot;/&gt;&lt;property id=&quot;20300&quot; value=&quot;Slide 34 - &amp;quot;Answer to “Why Buy from Agilent ?” Value&amp;#x0D;&amp;#x0A;Summary (Economic Buyer) for PNA-X iTMSA&amp;quot;&quot;/&gt;&lt;property id=&quot;20307&quot; value=&quot;572&quot;/&gt;&lt;/object&gt;&lt;object type=&quot;3&quot; unique_id=&quot;10037&quot;&gt;&lt;property id=&quot;20148&quot; value=&quot;5&quot;/&gt;&lt;property id=&quot;20300&quot; value=&quot;Slide 35 - &amp;quot;Why Buy from Agilent? – Economic Buyer&amp;quot;&quot;/&gt;&lt;property id=&quot;20307&quot; value=&quot;573&quot;/&gt;&lt;/object&gt;&lt;object type=&quot;3&quot; unique_id=&quot;10038&quot;&gt;&lt;property id=&quot;20148&quot; value=&quot;5&quot;/&gt;&lt;property id=&quot;20300&quot; value=&quot;Slide 36 - &amp;quot;Sales Opportunity #2: Low Cost R&amp;amp;D&amp;quot;&quot;/&gt;&lt;property id=&quot;20307&quot; value=&quot;574&quot;/&gt;&lt;/object&gt;&lt;object type=&quot;3&quot; unique_id=&quot;11997&quot;&gt;&lt;property id=&quot;20148&quot; value=&quot;5&quot;/&gt;&lt;property id=&quot;20300&quot; value=&quot;Slide 1 - &amp;quot;Before you start developing your slide set:&amp;quot;&quot;/&gt;&lt;property id=&quot;20307&quot; value=&quot;579&quot;/&gt;&lt;/object&gt;&lt;/object&gt;&lt;/object&gt;&lt;/database&gt;"/>
  <p:tag name="SECTOMILLISECCONVERTED" val="1"/>
</p:tagLst>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gilent 2007">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Agilent_template</Template>
  <TotalTime>11930</TotalTime>
  <Words>1835</Words>
  <Application>Microsoft Office PowerPoint</Application>
  <PresentationFormat>Letter Paper (8.5x11 in)</PresentationFormat>
  <Paragraphs>395</Paragraphs>
  <Slides>26</Slides>
  <Notes>19</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Agilent_template</vt:lpstr>
      <vt:lpstr>Agilent 2007</vt:lpstr>
      <vt:lpstr>March 2011</vt:lpstr>
      <vt:lpstr>Terms You Will Hear Today</vt:lpstr>
      <vt:lpstr>HDMI 1.4a</vt:lpstr>
      <vt:lpstr>HDMI Trends</vt:lpstr>
      <vt:lpstr>HDMI 1.4</vt:lpstr>
      <vt:lpstr>HDMI 1.4 Requirements 3D Support</vt:lpstr>
      <vt:lpstr>HDMI 1.4 Requirements 4K x 2K Support</vt:lpstr>
      <vt:lpstr>HDMI 1.4 Requirements 4K x 2K Support</vt:lpstr>
      <vt:lpstr>HDMI 1.4 Requirements Ethernet Channel</vt:lpstr>
      <vt:lpstr>HDMI 1.4 Requirements Audio Return Channel</vt:lpstr>
      <vt:lpstr>HDMI 1.4 Requirements New Connectors</vt:lpstr>
      <vt:lpstr>Agilent HDMI Total Solution Portfolio ~ From the Physical to the Protocol Layer ~</vt:lpstr>
      <vt:lpstr>Trends in HDMI</vt:lpstr>
      <vt:lpstr>Change in HDMI Protocol Test Equipment Agilent U4998A HDMI PAG Replaces N5998A</vt:lpstr>
      <vt:lpstr>U4998A HDMI PAG Blade Runs In  New Agilent AXIe Modular Platform</vt:lpstr>
      <vt:lpstr>Agilent HDMI PAG U4998A  </vt:lpstr>
      <vt:lpstr>Slide 17</vt:lpstr>
      <vt:lpstr>Slide 18</vt:lpstr>
      <vt:lpstr>Slide 19</vt:lpstr>
      <vt:lpstr>Agilent HDMI PAG Comparison</vt:lpstr>
      <vt:lpstr>U4998A/U4998U New Features: Four Test Modes</vt:lpstr>
      <vt:lpstr>M5998A/U4998A uses in every ATC</vt:lpstr>
      <vt:lpstr>HDMI System Example Configuration</vt:lpstr>
      <vt:lpstr>U4998A HDMI PAG</vt:lpstr>
      <vt:lpstr>U4998A HDMI PAG System Configuration</vt:lpstr>
      <vt:lpstr>Q and A Session</vt:lpstr>
    </vt:vector>
  </TitlesOfParts>
  <Manager>KSO Global R&amp;D Education - EPSG Technical Training Team</Manager>
  <Company>Agilent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Product Training</dc:title>
  <dc:subject>RLO</dc:subject>
  <dc:creator>Don Byrtus - Sarah Ernst</dc:creator>
  <cp:keywords>RLO 7 v1.5</cp:keywords>
  <dc:description>Revised November 14, 2001</dc:description>
  <cp:lastModifiedBy>cheechan</cp:lastModifiedBy>
  <cp:revision>423</cp:revision>
  <cp:lastPrinted>2001-05-14T21:36:10Z</cp:lastPrinted>
  <dcterms:created xsi:type="dcterms:W3CDTF">2001-11-03T00:26:22Z</dcterms:created>
  <dcterms:modified xsi:type="dcterms:W3CDTF">2011-07-05T01:11:49Z</dcterms:modified>
</cp:coreProperties>
</file>