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2" r:id="rId5"/>
    <p:sldMasterId id="2147483715" r:id="rId6"/>
  </p:sldMasterIdLst>
  <p:notesMasterIdLst>
    <p:notesMasterId r:id="rId30"/>
  </p:notesMasterIdLst>
  <p:handoutMasterIdLst>
    <p:handoutMasterId r:id="rId31"/>
  </p:handoutMasterIdLst>
  <p:sldIdLst>
    <p:sldId id="285" r:id="rId7"/>
    <p:sldId id="386" r:id="rId8"/>
    <p:sldId id="387" r:id="rId9"/>
    <p:sldId id="373" r:id="rId10"/>
    <p:sldId id="374" r:id="rId11"/>
    <p:sldId id="389" r:id="rId12"/>
    <p:sldId id="376" r:id="rId13"/>
    <p:sldId id="377" r:id="rId14"/>
    <p:sldId id="378" r:id="rId15"/>
    <p:sldId id="379" r:id="rId16"/>
    <p:sldId id="380" r:id="rId17"/>
    <p:sldId id="381" r:id="rId18"/>
    <p:sldId id="382" r:id="rId19"/>
    <p:sldId id="325" r:id="rId20"/>
    <p:sldId id="383" r:id="rId21"/>
    <p:sldId id="384" r:id="rId22"/>
    <p:sldId id="394" r:id="rId23"/>
    <p:sldId id="332" r:id="rId24"/>
    <p:sldId id="390" r:id="rId25"/>
    <p:sldId id="391" r:id="rId26"/>
    <p:sldId id="392" r:id="rId27"/>
    <p:sldId id="393" r:id="rId28"/>
    <p:sldId id="3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0" autoAdjust="0"/>
    <p:restoredTop sz="92074" autoAdjust="0"/>
  </p:normalViewPr>
  <p:slideViewPr>
    <p:cSldViewPr>
      <p:cViewPr varScale="1">
        <p:scale>
          <a:sx n="54" d="100"/>
          <a:sy n="54" d="100"/>
        </p:scale>
        <p:origin x="-591" y="-93"/>
      </p:cViewPr>
      <p:guideLst>
        <p:guide orient="horz" pos="3720"/>
        <p:guide orient="horz" pos="140"/>
        <p:guide orient="horz" pos="796"/>
        <p:guide pos="144"/>
      </p:guideLst>
    </p:cSldViewPr>
  </p:slideViewPr>
  <p:notesTextViewPr>
    <p:cViewPr>
      <p:scale>
        <a:sx n="100" d="100"/>
        <a:sy n="100" d="100"/>
      </p:scale>
      <p:origin x="0" y="0"/>
    </p:cViewPr>
  </p:notesTextViewPr>
  <p:sorterViewPr>
    <p:cViewPr>
      <p:scale>
        <a:sx n="66" d="100"/>
        <a:sy n="66" d="100"/>
      </p:scale>
      <p:origin x="0" y="5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_rels/data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 Id="rId4" Type="http://schemas.openxmlformats.org/officeDocument/2006/relationships/image" Target="../media/image60.png"/></Relationships>
</file>

<file path=ppt/diagrams/_rels/data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_rels/data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 Id="rId4" Type="http://schemas.openxmlformats.org/officeDocument/2006/relationships/image" Target="../media/image6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2897C-9511-43D9-AD7F-A4B4C7F5B7B4}"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en-US"/>
        </a:p>
      </dgm:t>
    </dgm:pt>
    <dgm:pt modelId="{11E1E089-6DF0-443C-BA01-4E3DDB12EF1F}">
      <dgm:prSet phldrT="[Text]" custT="1"/>
      <dgm:spPr/>
      <dgm:t>
        <a:bodyPr/>
        <a:lstStyle/>
        <a:p>
          <a:pPr algn="l"/>
          <a:r>
            <a:rPr lang="en-US" sz="1600" b="1" dirty="0" smtClean="0"/>
            <a:t>Keep up with your latest-generation designs</a:t>
          </a:r>
          <a:endParaRPr lang="en-US" sz="1600" dirty="0"/>
        </a:p>
      </dgm:t>
    </dgm:pt>
    <dgm:pt modelId="{9E635940-0C8E-45FF-806F-0C63E1C0FD78}" type="parTrans" cxnId="{5F250AB5-C963-4C67-8D24-660D3403B959}">
      <dgm:prSet/>
      <dgm:spPr/>
      <dgm:t>
        <a:bodyPr/>
        <a:lstStyle/>
        <a:p>
          <a:endParaRPr lang="en-US"/>
        </a:p>
      </dgm:t>
    </dgm:pt>
    <dgm:pt modelId="{DE0E9566-5E8D-486F-B3C4-C8FFC3E963D4}" type="sibTrans" cxnId="{5F250AB5-C963-4C67-8D24-660D3403B959}">
      <dgm:prSet/>
      <dgm:spPr/>
      <dgm:t>
        <a:bodyPr/>
        <a:lstStyle/>
        <a:p>
          <a:endParaRPr lang="en-US"/>
        </a:p>
      </dgm:t>
    </dgm:pt>
    <dgm:pt modelId="{CBA14899-AF7E-4AE6-9EEF-DB0F095AEF23}">
      <dgm:prSet custT="1"/>
      <dgm:spPr/>
      <dgm:t>
        <a:bodyPr/>
        <a:lstStyle/>
        <a:p>
          <a:pPr>
            <a:spcAft>
              <a:spcPts val="600"/>
            </a:spcAft>
          </a:pPr>
          <a:r>
            <a:rPr lang="en-US" sz="1800" dirty="0" smtClean="0"/>
            <a:t>Cover needs for all D-PHY based designs</a:t>
          </a:r>
        </a:p>
      </dgm:t>
    </dgm:pt>
    <dgm:pt modelId="{4B662400-13DE-4416-B0DF-3185ADB9C7C4}" type="parTrans" cxnId="{3F66ECA9-C9CB-46D6-8C10-C2420B653EB2}">
      <dgm:prSet/>
      <dgm:spPr/>
      <dgm:t>
        <a:bodyPr/>
        <a:lstStyle/>
        <a:p>
          <a:endParaRPr lang="en-US"/>
        </a:p>
      </dgm:t>
    </dgm:pt>
    <dgm:pt modelId="{222312CC-9421-4B08-8D5C-E0E6E46EBEFD}" type="sibTrans" cxnId="{3F66ECA9-C9CB-46D6-8C10-C2420B653EB2}">
      <dgm:prSet/>
      <dgm:spPr/>
      <dgm:t>
        <a:bodyPr/>
        <a:lstStyle/>
        <a:p>
          <a:endParaRPr lang="en-US"/>
        </a:p>
      </dgm:t>
    </dgm:pt>
    <dgm:pt modelId="{8A66B38C-E56F-4E65-8934-3A16DBE4B762}">
      <dgm:prSet custT="1"/>
      <dgm:spPr/>
      <dgm:t>
        <a:bodyPr/>
        <a:lstStyle/>
        <a:p>
          <a:pPr>
            <a:spcAft>
              <a:spcPts val="600"/>
            </a:spcAft>
          </a:pPr>
          <a:r>
            <a:rPr lang="en-US" sz="1800" dirty="0" smtClean="0"/>
            <a:t>Provides an upgrade path to M-PHY</a:t>
          </a:r>
        </a:p>
      </dgm:t>
    </dgm:pt>
    <dgm:pt modelId="{DB7689B1-8BE1-4C42-8861-BFDB99FFE588}" type="parTrans" cxnId="{39B47BEC-9BFF-437E-8C16-347A73BE31C0}">
      <dgm:prSet/>
      <dgm:spPr/>
      <dgm:t>
        <a:bodyPr/>
        <a:lstStyle/>
        <a:p>
          <a:endParaRPr lang="en-US"/>
        </a:p>
      </dgm:t>
    </dgm:pt>
    <dgm:pt modelId="{439B5DB3-F9E9-49D2-93BC-548523FC2FB8}" type="sibTrans" cxnId="{39B47BEC-9BFF-437E-8C16-347A73BE31C0}">
      <dgm:prSet/>
      <dgm:spPr/>
      <dgm:t>
        <a:bodyPr/>
        <a:lstStyle/>
        <a:p>
          <a:endParaRPr lang="en-US"/>
        </a:p>
      </dgm:t>
    </dgm:pt>
    <dgm:pt modelId="{29526C32-C113-4CE3-80A0-D98461CEA452}">
      <dgm:prSet custT="1"/>
      <dgm:spPr/>
      <dgm:t>
        <a:bodyPr/>
        <a:lstStyle/>
        <a:p>
          <a:pPr algn="l"/>
          <a:r>
            <a:rPr lang="en-US" sz="1600" b="1" dirty="0" smtClean="0"/>
            <a:t>To help reduce your debug time by giving you additional insight</a:t>
          </a:r>
        </a:p>
      </dgm:t>
    </dgm:pt>
    <dgm:pt modelId="{2DAA4220-8711-4936-A151-85AA1221747D}" type="parTrans" cxnId="{EECBFADD-F77E-4799-9B65-23A1038A01A0}">
      <dgm:prSet/>
      <dgm:spPr/>
      <dgm:t>
        <a:bodyPr/>
        <a:lstStyle/>
        <a:p>
          <a:endParaRPr lang="en-US"/>
        </a:p>
      </dgm:t>
    </dgm:pt>
    <dgm:pt modelId="{58C8567A-6D9C-4F81-BD86-B90E4DE2C91A}" type="sibTrans" cxnId="{EECBFADD-F77E-4799-9B65-23A1038A01A0}">
      <dgm:prSet/>
      <dgm:spPr/>
      <dgm:t>
        <a:bodyPr/>
        <a:lstStyle/>
        <a:p>
          <a:endParaRPr lang="en-US"/>
        </a:p>
      </dgm:t>
    </dgm:pt>
    <dgm:pt modelId="{264165EC-F36E-4228-85CC-4E4C3E46A8A9}">
      <dgm:prSet custT="1"/>
      <dgm:spPr/>
      <dgm:t>
        <a:bodyPr/>
        <a:lstStyle/>
        <a:p>
          <a:pPr>
            <a:spcAft>
              <a:spcPts val="600"/>
            </a:spcAft>
          </a:pPr>
          <a:r>
            <a:rPr lang="en-US" sz="1800" dirty="0" smtClean="0"/>
            <a:t>Correlate busses across your design</a:t>
          </a:r>
        </a:p>
      </dgm:t>
    </dgm:pt>
    <dgm:pt modelId="{98030681-022C-4B2C-94F8-FFBF059A37FB}" type="parTrans" cxnId="{68924C41-E1DB-4D05-8A74-D2DC50C9AE84}">
      <dgm:prSet/>
      <dgm:spPr/>
      <dgm:t>
        <a:bodyPr/>
        <a:lstStyle/>
        <a:p>
          <a:endParaRPr lang="en-US"/>
        </a:p>
      </dgm:t>
    </dgm:pt>
    <dgm:pt modelId="{95075D8E-9BF5-476F-906E-549A524BC57B}" type="sibTrans" cxnId="{68924C41-E1DB-4D05-8A74-D2DC50C9AE84}">
      <dgm:prSet/>
      <dgm:spPr/>
      <dgm:t>
        <a:bodyPr/>
        <a:lstStyle/>
        <a:p>
          <a:endParaRPr lang="en-US"/>
        </a:p>
      </dgm:t>
    </dgm:pt>
    <dgm:pt modelId="{C24C8EEC-7AC8-4161-BF6E-6A8606BD125A}">
      <dgm:prSet custT="1"/>
      <dgm:spPr/>
      <dgm:t>
        <a:bodyPr/>
        <a:lstStyle/>
        <a:p>
          <a:pPr>
            <a:spcAft>
              <a:spcPts val="600"/>
            </a:spcAft>
          </a:pPr>
          <a:r>
            <a:rPr lang="en-US" sz="1800" dirty="0" smtClean="0"/>
            <a:t>View state timing relationships with Raw Mode</a:t>
          </a:r>
        </a:p>
      </dgm:t>
    </dgm:pt>
    <dgm:pt modelId="{498E05D5-BF74-4C52-806D-D44770D9BD84}" type="parTrans" cxnId="{21FF0EE1-3797-4AAC-80ED-7516D518B2E0}">
      <dgm:prSet/>
      <dgm:spPr/>
      <dgm:t>
        <a:bodyPr/>
        <a:lstStyle/>
        <a:p>
          <a:endParaRPr lang="en-US"/>
        </a:p>
      </dgm:t>
    </dgm:pt>
    <dgm:pt modelId="{FB8C3ED9-EB60-432B-B68B-EA2CA5AE2FBC}" type="sibTrans" cxnId="{21FF0EE1-3797-4AAC-80ED-7516D518B2E0}">
      <dgm:prSet/>
      <dgm:spPr/>
      <dgm:t>
        <a:bodyPr/>
        <a:lstStyle/>
        <a:p>
          <a:endParaRPr lang="en-US"/>
        </a:p>
      </dgm:t>
    </dgm:pt>
    <dgm:pt modelId="{2066657B-2D00-4CE9-BD5B-15B8AD780CE2}">
      <dgm:prSet custT="1"/>
      <dgm:spPr/>
      <dgm:t>
        <a:bodyPr/>
        <a:lstStyle/>
        <a:p>
          <a:pPr>
            <a:spcAft>
              <a:spcPts val="600"/>
            </a:spcAft>
          </a:pPr>
          <a:r>
            <a:rPr lang="en-US" sz="1800" dirty="0" smtClean="0"/>
            <a:t>Isolate  and identify events of interest with protocol-aware triggers, filters, storage qualification, and coloring.  </a:t>
          </a:r>
        </a:p>
      </dgm:t>
    </dgm:pt>
    <dgm:pt modelId="{1059FC93-9D65-4E2B-A1BC-F3A6089938DE}" type="parTrans" cxnId="{C032503A-DA8F-4B85-8A44-411A91ED0C89}">
      <dgm:prSet/>
      <dgm:spPr/>
      <dgm:t>
        <a:bodyPr/>
        <a:lstStyle/>
        <a:p>
          <a:endParaRPr lang="en-US"/>
        </a:p>
      </dgm:t>
    </dgm:pt>
    <dgm:pt modelId="{026120B2-DBEE-43B7-8F6D-FF6CDCCE3021}" type="sibTrans" cxnId="{C032503A-DA8F-4B85-8A44-411A91ED0C89}">
      <dgm:prSet/>
      <dgm:spPr/>
      <dgm:t>
        <a:bodyPr/>
        <a:lstStyle/>
        <a:p>
          <a:endParaRPr lang="en-US"/>
        </a:p>
      </dgm:t>
    </dgm:pt>
    <dgm:pt modelId="{2A86C856-B3A6-41E1-8F02-89A21AC57153}">
      <dgm:prSet custT="1"/>
      <dgm:spPr/>
      <dgm:t>
        <a:bodyPr/>
        <a:lstStyle/>
        <a:p>
          <a:pPr algn="l"/>
          <a:r>
            <a:rPr lang="en-US" sz="1600" b="1" smtClean="0"/>
            <a:t>Help optimize your image and video-intensive designs</a:t>
          </a:r>
          <a:endParaRPr lang="en-US" sz="1600" b="1" dirty="0" smtClean="0"/>
        </a:p>
      </dgm:t>
    </dgm:pt>
    <dgm:pt modelId="{A937FDA7-01AA-4FA9-855E-882E3F0FD534}" type="parTrans" cxnId="{7AB125F0-F7CB-4D65-BAB4-9F2717139C01}">
      <dgm:prSet/>
      <dgm:spPr/>
      <dgm:t>
        <a:bodyPr/>
        <a:lstStyle/>
        <a:p>
          <a:endParaRPr lang="en-US"/>
        </a:p>
      </dgm:t>
    </dgm:pt>
    <dgm:pt modelId="{76C1E03E-D22B-418A-AA99-126FD3559CC2}" type="sibTrans" cxnId="{7AB125F0-F7CB-4D65-BAB4-9F2717139C01}">
      <dgm:prSet/>
      <dgm:spPr/>
      <dgm:t>
        <a:bodyPr/>
        <a:lstStyle/>
        <a:p>
          <a:endParaRPr lang="en-US"/>
        </a:p>
      </dgm:t>
    </dgm:pt>
    <dgm:pt modelId="{3F7B17FE-F80B-4ECF-B85F-9F0797C3241B}">
      <dgm:prSet custT="1"/>
      <dgm:spPr/>
      <dgm:t>
        <a:bodyPr/>
        <a:lstStyle/>
        <a:p>
          <a:pPr>
            <a:spcAft>
              <a:spcPts val="600"/>
            </a:spcAft>
          </a:pPr>
          <a:r>
            <a:rPr lang="en-US" sz="1800" dirty="0" smtClean="0"/>
            <a:t>10x to 10,000x deeper memory than other options</a:t>
          </a:r>
        </a:p>
      </dgm:t>
    </dgm:pt>
    <dgm:pt modelId="{4C5B8FF7-D7D6-466C-B47D-F87F0710A49B}" type="parTrans" cxnId="{C403F83A-AD53-4CDD-8888-73BCE02EB819}">
      <dgm:prSet/>
      <dgm:spPr/>
      <dgm:t>
        <a:bodyPr/>
        <a:lstStyle/>
        <a:p>
          <a:endParaRPr lang="en-US"/>
        </a:p>
      </dgm:t>
    </dgm:pt>
    <dgm:pt modelId="{FF65BBEA-13AE-4CD5-95E0-F9BBBD3B0DBE}" type="sibTrans" cxnId="{C403F83A-AD53-4CDD-8888-73BCE02EB819}">
      <dgm:prSet/>
      <dgm:spPr/>
      <dgm:t>
        <a:bodyPr/>
        <a:lstStyle/>
        <a:p>
          <a:endParaRPr lang="en-US"/>
        </a:p>
      </dgm:t>
    </dgm:pt>
    <dgm:pt modelId="{C63593CC-C463-4BA0-BE97-055C22D2ECCC}">
      <dgm:prSet custT="1"/>
      <dgm:spPr/>
      <dgm:t>
        <a:bodyPr/>
        <a:lstStyle/>
        <a:p>
          <a:pPr>
            <a:spcAft>
              <a:spcPts val="600"/>
            </a:spcAft>
          </a:pPr>
          <a:r>
            <a:rPr lang="en-US" sz="1800" dirty="0" smtClean="0"/>
            <a:t>End-to-end image analysis</a:t>
          </a:r>
        </a:p>
      </dgm:t>
    </dgm:pt>
    <dgm:pt modelId="{1475EC55-E870-4A98-A44E-80B88D4A48CD}" type="parTrans" cxnId="{C1D9C028-DF04-4320-86A3-F2D3E1C821B8}">
      <dgm:prSet/>
      <dgm:spPr/>
      <dgm:t>
        <a:bodyPr/>
        <a:lstStyle/>
        <a:p>
          <a:endParaRPr lang="en-US"/>
        </a:p>
      </dgm:t>
    </dgm:pt>
    <dgm:pt modelId="{96E879D2-C61C-4AC6-BBA9-676087F1DD7B}" type="sibTrans" cxnId="{C1D9C028-DF04-4320-86A3-F2D3E1C821B8}">
      <dgm:prSet/>
      <dgm:spPr/>
      <dgm:t>
        <a:bodyPr/>
        <a:lstStyle/>
        <a:p>
          <a:endParaRPr lang="en-US"/>
        </a:p>
      </dgm:t>
    </dgm:pt>
    <dgm:pt modelId="{ED07336B-E573-405F-8D23-E20C4A35CCE0}">
      <dgm:prSet custT="1"/>
      <dgm:spPr/>
      <dgm:t>
        <a:bodyPr/>
        <a:lstStyle/>
        <a:p>
          <a:pPr algn="l"/>
          <a:r>
            <a:rPr lang="en-US" sz="1600" b="1" smtClean="0"/>
            <a:t>Allow you to optimize your design</a:t>
          </a:r>
          <a:endParaRPr lang="en-US" sz="1600" b="1" dirty="0" smtClean="0"/>
        </a:p>
      </dgm:t>
    </dgm:pt>
    <dgm:pt modelId="{E14F4574-E869-468C-8BF9-1322BE1D8209}" type="parTrans" cxnId="{0E5ADDA1-96A5-4E9B-B9B3-4A7F03A513B5}">
      <dgm:prSet/>
      <dgm:spPr/>
      <dgm:t>
        <a:bodyPr/>
        <a:lstStyle/>
        <a:p>
          <a:endParaRPr lang="en-US"/>
        </a:p>
      </dgm:t>
    </dgm:pt>
    <dgm:pt modelId="{FF0E2DF8-1EBC-4C38-BD6E-0C52C9D70897}" type="sibTrans" cxnId="{0E5ADDA1-96A5-4E9B-B9B3-4A7F03A513B5}">
      <dgm:prSet/>
      <dgm:spPr/>
      <dgm:t>
        <a:bodyPr/>
        <a:lstStyle/>
        <a:p>
          <a:endParaRPr lang="en-US"/>
        </a:p>
      </dgm:t>
    </dgm:pt>
    <dgm:pt modelId="{8C5B5E5F-EDF9-48F1-A443-73BC5A2EC294}">
      <dgm:prSet custT="1"/>
      <dgm:spPr/>
      <dgm:t>
        <a:bodyPr/>
        <a:lstStyle/>
        <a:p>
          <a:pPr>
            <a:spcAft>
              <a:spcPts val="600"/>
            </a:spcAft>
          </a:pPr>
          <a:r>
            <a:rPr lang="en-US" sz="1800" dirty="0" smtClean="0"/>
            <a:t>Change signal and lane parameters with exerciser</a:t>
          </a:r>
        </a:p>
      </dgm:t>
    </dgm:pt>
    <dgm:pt modelId="{422D8ADD-DD7F-442C-A597-FE5AD96A317D}" type="parTrans" cxnId="{DD5946AD-0746-4E9F-8724-2794C9701F95}">
      <dgm:prSet/>
      <dgm:spPr/>
      <dgm:t>
        <a:bodyPr/>
        <a:lstStyle/>
        <a:p>
          <a:endParaRPr lang="en-US"/>
        </a:p>
      </dgm:t>
    </dgm:pt>
    <dgm:pt modelId="{158F5EF0-DEF5-4210-AB7E-CE10B720B2BD}" type="sibTrans" cxnId="{DD5946AD-0746-4E9F-8724-2794C9701F95}">
      <dgm:prSet/>
      <dgm:spPr/>
      <dgm:t>
        <a:bodyPr/>
        <a:lstStyle/>
        <a:p>
          <a:endParaRPr lang="en-US"/>
        </a:p>
      </dgm:t>
    </dgm:pt>
    <dgm:pt modelId="{860E305B-FCC5-4121-AC46-73988F80CA54}">
      <dgm:prSet custT="1"/>
      <dgm:spPr/>
      <dgm:t>
        <a:bodyPr/>
        <a:lstStyle/>
        <a:p>
          <a:pPr>
            <a:spcAft>
              <a:spcPts val="600"/>
            </a:spcAft>
          </a:pPr>
          <a:r>
            <a:rPr lang="en-US" sz="1800" dirty="0" smtClean="0"/>
            <a:t>Traffic overviews that let you see broader traffic patterns</a:t>
          </a:r>
          <a:endParaRPr lang="en-US" sz="1800" dirty="0"/>
        </a:p>
      </dgm:t>
    </dgm:pt>
    <dgm:pt modelId="{582D8992-590C-4CD6-AAF3-A0A8B9446F30}" type="parTrans" cxnId="{52A665A2-B319-4BF0-A324-909E84F61AC3}">
      <dgm:prSet/>
      <dgm:spPr/>
      <dgm:t>
        <a:bodyPr/>
        <a:lstStyle/>
        <a:p>
          <a:endParaRPr lang="en-US"/>
        </a:p>
      </dgm:t>
    </dgm:pt>
    <dgm:pt modelId="{E21B139D-9C6C-404F-9A7E-379A314E2499}" type="sibTrans" cxnId="{52A665A2-B319-4BF0-A324-909E84F61AC3}">
      <dgm:prSet/>
      <dgm:spPr/>
      <dgm:t>
        <a:bodyPr/>
        <a:lstStyle/>
        <a:p>
          <a:endParaRPr lang="en-US"/>
        </a:p>
      </dgm:t>
    </dgm:pt>
    <dgm:pt modelId="{1A1D1DB9-204E-47E7-8DA0-0ACBFB3819D8}" type="pres">
      <dgm:prSet presAssocID="{6092897C-9511-43D9-AD7F-A4B4C7F5B7B4}" presName="Name0" presStyleCnt="0">
        <dgm:presLayoutVars>
          <dgm:dir/>
          <dgm:animLvl val="lvl"/>
          <dgm:resizeHandles val="exact"/>
        </dgm:presLayoutVars>
      </dgm:prSet>
      <dgm:spPr/>
      <dgm:t>
        <a:bodyPr/>
        <a:lstStyle/>
        <a:p>
          <a:endParaRPr lang="en-US"/>
        </a:p>
      </dgm:t>
    </dgm:pt>
    <dgm:pt modelId="{08A6C577-0E39-4053-B4FE-75161D8CA61D}" type="pres">
      <dgm:prSet presAssocID="{11E1E089-6DF0-443C-BA01-4E3DDB12EF1F}" presName="linNode" presStyleCnt="0"/>
      <dgm:spPr/>
    </dgm:pt>
    <dgm:pt modelId="{D138CA99-0453-4497-83C0-B3C84A511A40}" type="pres">
      <dgm:prSet presAssocID="{11E1E089-6DF0-443C-BA01-4E3DDB12EF1F}" presName="parTx" presStyleLbl="revTx" presStyleIdx="0" presStyleCnt="4">
        <dgm:presLayoutVars>
          <dgm:chMax val="1"/>
          <dgm:bulletEnabled val="1"/>
        </dgm:presLayoutVars>
      </dgm:prSet>
      <dgm:spPr/>
      <dgm:t>
        <a:bodyPr/>
        <a:lstStyle/>
        <a:p>
          <a:endParaRPr lang="en-US"/>
        </a:p>
      </dgm:t>
    </dgm:pt>
    <dgm:pt modelId="{80BA7E78-203D-41F8-999E-02AD08D78067}" type="pres">
      <dgm:prSet presAssocID="{11E1E089-6DF0-443C-BA01-4E3DDB12EF1F}" presName="bracket" presStyleLbl="parChTrans1D1" presStyleIdx="0" presStyleCnt="4"/>
      <dgm:spPr/>
    </dgm:pt>
    <dgm:pt modelId="{D8CE5051-4125-4B2E-8401-C3B27DE61902}" type="pres">
      <dgm:prSet presAssocID="{11E1E089-6DF0-443C-BA01-4E3DDB12EF1F}" presName="spH" presStyleCnt="0"/>
      <dgm:spPr/>
    </dgm:pt>
    <dgm:pt modelId="{8239AF40-9A10-4FDE-AC9C-C81EE1EF0907}" type="pres">
      <dgm:prSet presAssocID="{11E1E089-6DF0-443C-BA01-4E3DDB12EF1F}" presName="desTx" presStyleLbl="node1" presStyleIdx="0" presStyleCnt="4">
        <dgm:presLayoutVars>
          <dgm:bulletEnabled val="1"/>
        </dgm:presLayoutVars>
      </dgm:prSet>
      <dgm:spPr/>
      <dgm:t>
        <a:bodyPr/>
        <a:lstStyle/>
        <a:p>
          <a:endParaRPr lang="en-US"/>
        </a:p>
      </dgm:t>
    </dgm:pt>
    <dgm:pt modelId="{13B2CE28-6651-415B-BEA1-646FE4F18520}" type="pres">
      <dgm:prSet presAssocID="{DE0E9566-5E8D-486F-B3C4-C8FFC3E963D4}" presName="spV" presStyleCnt="0"/>
      <dgm:spPr/>
    </dgm:pt>
    <dgm:pt modelId="{E52BA0B7-20C6-4C36-8EBC-08BE5F3A3C28}" type="pres">
      <dgm:prSet presAssocID="{29526C32-C113-4CE3-80A0-D98461CEA452}" presName="linNode" presStyleCnt="0"/>
      <dgm:spPr/>
    </dgm:pt>
    <dgm:pt modelId="{CE6DDE37-690E-49A4-BCAB-765C92D7EBE3}" type="pres">
      <dgm:prSet presAssocID="{29526C32-C113-4CE3-80A0-D98461CEA452}" presName="parTx" presStyleLbl="revTx" presStyleIdx="1" presStyleCnt="4">
        <dgm:presLayoutVars>
          <dgm:chMax val="1"/>
          <dgm:bulletEnabled val="1"/>
        </dgm:presLayoutVars>
      </dgm:prSet>
      <dgm:spPr/>
      <dgm:t>
        <a:bodyPr/>
        <a:lstStyle/>
        <a:p>
          <a:endParaRPr lang="en-US"/>
        </a:p>
      </dgm:t>
    </dgm:pt>
    <dgm:pt modelId="{EED0B3B3-06A3-4D68-9118-4DEB13589949}" type="pres">
      <dgm:prSet presAssocID="{29526C32-C113-4CE3-80A0-D98461CEA452}" presName="bracket" presStyleLbl="parChTrans1D1" presStyleIdx="1" presStyleCnt="4"/>
      <dgm:spPr/>
    </dgm:pt>
    <dgm:pt modelId="{5D1E8309-6858-4B23-9FAD-A483040E02F6}" type="pres">
      <dgm:prSet presAssocID="{29526C32-C113-4CE3-80A0-D98461CEA452}" presName="spH" presStyleCnt="0"/>
      <dgm:spPr/>
    </dgm:pt>
    <dgm:pt modelId="{F1863C13-D6F5-4A51-A515-5ED77E3775C2}" type="pres">
      <dgm:prSet presAssocID="{29526C32-C113-4CE3-80A0-D98461CEA452}" presName="desTx" presStyleLbl="node1" presStyleIdx="1" presStyleCnt="4">
        <dgm:presLayoutVars>
          <dgm:bulletEnabled val="1"/>
        </dgm:presLayoutVars>
      </dgm:prSet>
      <dgm:spPr/>
      <dgm:t>
        <a:bodyPr/>
        <a:lstStyle/>
        <a:p>
          <a:endParaRPr lang="en-US"/>
        </a:p>
      </dgm:t>
    </dgm:pt>
    <dgm:pt modelId="{81442787-C154-4ABF-B38F-BB5D6417415B}" type="pres">
      <dgm:prSet presAssocID="{58C8567A-6D9C-4F81-BD86-B90E4DE2C91A}" presName="spV" presStyleCnt="0"/>
      <dgm:spPr/>
    </dgm:pt>
    <dgm:pt modelId="{39928661-6AB7-430A-83D9-48CEFB902B67}" type="pres">
      <dgm:prSet presAssocID="{2A86C856-B3A6-41E1-8F02-89A21AC57153}" presName="linNode" presStyleCnt="0"/>
      <dgm:spPr/>
    </dgm:pt>
    <dgm:pt modelId="{FC2254B4-8EA9-4043-A803-47AB72BA518D}" type="pres">
      <dgm:prSet presAssocID="{2A86C856-B3A6-41E1-8F02-89A21AC57153}" presName="parTx" presStyleLbl="revTx" presStyleIdx="2" presStyleCnt="4">
        <dgm:presLayoutVars>
          <dgm:chMax val="1"/>
          <dgm:bulletEnabled val="1"/>
        </dgm:presLayoutVars>
      </dgm:prSet>
      <dgm:spPr/>
      <dgm:t>
        <a:bodyPr/>
        <a:lstStyle/>
        <a:p>
          <a:endParaRPr lang="en-US"/>
        </a:p>
      </dgm:t>
    </dgm:pt>
    <dgm:pt modelId="{3468EBE0-8A06-4DB6-87D7-C11933EDC6C5}" type="pres">
      <dgm:prSet presAssocID="{2A86C856-B3A6-41E1-8F02-89A21AC57153}" presName="bracket" presStyleLbl="parChTrans1D1" presStyleIdx="2" presStyleCnt="4"/>
      <dgm:spPr/>
    </dgm:pt>
    <dgm:pt modelId="{5618DDFF-30E6-4849-818C-BCF3564DCC0D}" type="pres">
      <dgm:prSet presAssocID="{2A86C856-B3A6-41E1-8F02-89A21AC57153}" presName="spH" presStyleCnt="0"/>
      <dgm:spPr/>
    </dgm:pt>
    <dgm:pt modelId="{5126A4F4-77CD-4FC0-92EE-5210AECB4997}" type="pres">
      <dgm:prSet presAssocID="{2A86C856-B3A6-41E1-8F02-89A21AC57153}" presName="desTx" presStyleLbl="node1" presStyleIdx="2" presStyleCnt="4">
        <dgm:presLayoutVars>
          <dgm:bulletEnabled val="1"/>
        </dgm:presLayoutVars>
      </dgm:prSet>
      <dgm:spPr/>
      <dgm:t>
        <a:bodyPr/>
        <a:lstStyle/>
        <a:p>
          <a:endParaRPr lang="en-US"/>
        </a:p>
      </dgm:t>
    </dgm:pt>
    <dgm:pt modelId="{0CA82147-8DF8-4272-950B-ED5EF71BA002}" type="pres">
      <dgm:prSet presAssocID="{76C1E03E-D22B-418A-AA99-126FD3559CC2}" presName="spV" presStyleCnt="0"/>
      <dgm:spPr/>
    </dgm:pt>
    <dgm:pt modelId="{F949DBB2-E3EF-44F3-8A7E-22DAD130BDCC}" type="pres">
      <dgm:prSet presAssocID="{ED07336B-E573-405F-8D23-E20C4A35CCE0}" presName="linNode" presStyleCnt="0"/>
      <dgm:spPr/>
    </dgm:pt>
    <dgm:pt modelId="{38FEB046-FFD9-4796-A3BC-8A01735F7C00}" type="pres">
      <dgm:prSet presAssocID="{ED07336B-E573-405F-8D23-E20C4A35CCE0}" presName="parTx" presStyleLbl="revTx" presStyleIdx="3" presStyleCnt="4">
        <dgm:presLayoutVars>
          <dgm:chMax val="1"/>
          <dgm:bulletEnabled val="1"/>
        </dgm:presLayoutVars>
      </dgm:prSet>
      <dgm:spPr/>
      <dgm:t>
        <a:bodyPr/>
        <a:lstStyle/>
        <a:p>
          <a:endParaRPr lang="en-US"/>
        </a:p>
      </dgm:t>
    </dgm:pt>
    <dgm:pt modelId="{7F873107-9BE8-483D-8544-7E1C731B1802}" type="pres">
      <dgm:prSet presAssocID="{ED07336B-E573-405F-8D23-E20C4A35CCE0}" presName="bracket" presStyleLbl="parChTrans1D1" presStyleIdx="3" presStyleCnt="4"/>
      <dgm:spPr/>
    </dgm:pt>
    <dgm:pt modelId="{F84FF061-46B4-4594-90DB-F45BAC4B447D}" type="pres">
      <dgm:prSet presAssocID="{ED07336B-E573-405F-8D23-E20C4A35CCE0}" presName="spH" presStyleCnt="0"/>
      <dgm:spPr/>
    </dgm:pt>
    <dgm:pt modelId="{EEDC1E3D-1FD2-4FA8-ADCD-28A47F7E369E}" type="pres">
      <dgm:prSet presAssocID="{ED07336B-E573-405F-8D23-E20C4A35CCE0}" presName="desTx" presStyleLbl="node1" presStyleIdx="3" presStyleCnt="4">
        <dgm:presLayoutVars>
          <dgm:bulletEnabled val="1"/>
        </dgm:presLayoutVars>
      </dgm:prSet>
      <dgm:spPr/>
      <dgm:t>
        <a:bodyPr/>
        <a:lstStyle/>
        <a:p>
          <a:endParaRPr lang="en-US"/>
        </a:p>
      </dgm:t>
    </dgm:pt>
  </dgm:ptLst>
  <dgm:cxnLst>
    <dgm:cxn modelId="{231CE0FD-8B38-4BA8-9FB9-1E6ACDF01E53}" type="presOf" srcId="{6092897C-9511-43D9-AD7F-A4B4C7F5B7B4}" destId="{1A1D1DB9-204E-47E7-8DA0-0ACBFB3819D8}" srcOrd="0" destOrd="0" presId="urn:diagrams.loki3.com/BracketList+Icon"/>
    <dgm:cxn modelId="{3D190C3D-5E95-47EA-AD37-065976533A8D}" type="presOf" srcId="{2A86C856-B3A6-41E1-8F02-89A21AC57153}" destId="{FC2254B4-8EA9-4043-A803-47AB72BA518D}" srcOrd="0" destOrd="0" presId="urn:diagrams.loki3.com/BracketList+Icon"/>
    <dgm:cxn modelId="{6784C7C6-89B9-41AC-813F-231254ABB663}" type="presOf" srcId="{11E1E089-6DF0-443C-BA01-4E3DDB12EF1F}" destId="{D138CA99-0453-4497-83C0-B3C84A511A40}" srcOrd="0" destOrd="0" presId="urn:diagrams.loki3.com/BracketList+Icon"/>
    <dgm:cxn modelId="{68924C41-E1DB-4D05-8A74-D2DC50C9AE84}" srcId="{29526C32-C113-4CE3-80A0-D98461CEA452}" destId="{264165EC-F36E-4228-85CC-4E4C3E46A8A9}" srcOrd="0" destOrd="0" parTransId="{98030681-022C-4B2C-94F8-FFBF059A37FB}" sibTransId="{95075D8E-9BF5-476F-906E-549A524BC57B}"/>
    <dgm:cxn modelId="{3F66ECA9-C9CB-46D6-8C10-C2420B653EB2}" srcId="{11E1E089-6DF0-443C-BA01-4E3DDB12EF1F}" destId="{CBA14899-AF7E-4AE6-9EEF-DB0F095AEF23}" srcOrd="0" destOrd="0" parTransId="{4B662400-13DE-4416-B0DF-3185ADB9C7C4}" sibTransId="{222312CC-9421-4B08-8D5C-E0E6E46EBEFD}"/>
    <dgm:cxn modelId="{4F31F5DE-B87B-4A25-80E2-BCA92E7395E3}" type="presOf" srcId="{2066657B-2D00-4CE9-BD5B-15B8AD780CE2}" destId="{F1863C13-D6F5-4A51-A515-5ED77E3775C2}" srcOrd="0" destOrd="2" presId="urn:diagrams.loki3.com/BracketList+Icon"/>
    <dgm:cxn modelId="{81DB62DE-86D6-4B04-8531-12803854CC25}" type="presOf" srcId="{860E305B-FCC5-4121-AC46-73988F80CA54}" destId="{EEDC1E3D-1FD2-4FA8-ADCD-28A47F7E369E}" srcOrd="0" destOrd="1" presId="urn:diagrams.loki3.com/BracketList+Icon"/>
    <dgm:cxn modelId="{DD5946AD-0746-4E9F-8724-2794C9701F95}" srcId="{ED07336B-E573-405F-8D23-E20C4A35CCE0}" destId="{8C5B5E5F-EDF9-48F1-A443-73BC5A2EC294}" srcOrd="0" destOrd="0" parTransId="{422D8ADD-DD7F-442C-A597-FE5AD96A317D}" sibTransId="{158F5EF0-DEF5-4210-AB7E-CE10B720B2BD}"/>
    <dgm:cxn modelId="{3C3DDA6C-5892-469C-B37E-D7EDBB90228D}" type="presOf" srcId="{ED07336B-E573-405F-8D23-E20C4A35CCE0}" destId="{38FEB046-FFD9-4796-A3BC-8A01735F7C00}" srcOrd="0" destOrd="0" presId="urn:diagrams.loki3.com/BracketList+Icon"/>
    <dgm:cxn modelId="{C032503A-DA8F-4B85-8A44-411A91ED0C89}" srcId="{29526C32-C113-4CE3-80A0-D98461CEA452}" destId="{2066657B-2D00-4CE9-BD5B-15B8AD780CE2}" srcOrd="2" destOrd="0" parTransId="{1059FC93-9D65-4E2B-A1BC-F3A6089938DE}" sibTransId="{026120B2-DBEE-43B7-8F6D-FF6CDCCE3021}"/>
    <dgm:cxn modelId="{8AFDE933-BC5F-4EC8-A0D5-6D20CBF15823}" type="presOf" srcId="{8A66B38C-E56F-4E65-8934-3A16DBE4B762}" destId="{8239AF40-9A10-4FDE-AC9C-C81EE1EF0907}" srcOrd="0" destOrd="1" presId="urn:diagrams.loki3.com/BracketList+Icon"/>
    <dgm:cxn modelId="{C403F83A-AD53-4CDD-8888-73BCE02EB819}" srcId="{2A86C856-B3A6-41E1-8F02-89A21AC57153}" destId="{3F7B17FE-F80B-4ECF-B85F-9F0797C3241B}" srcOrd="0" destOrd="0" parTransId="{4C5B8FF7-D7D6-466C-B47D-F87F0710A49B}" sibTransId="{FF65BBEA-13AE-4CD5-95E0-F9BBBD3B0DBE}"/>
    <dgm:cxn modelId="{0E5ADDA1-96A5-4E9B-B9B3-4A7F03A513B5}" srcId="{6092897C-9511-43D9-AD7F-A4B4C7F5B7B4}" destId="{ED07336B-E573-405F-8D23-E20C4A35CCE0}" srcOrd="3" destOrd="0" parTransId="{E14F4574-E869-468C-8BF9-1322BE1D8209}" sibTransId="{FF0E2DF8-1EBC-4C38-BD6E-0C52C9D70897}"/>
    <dgm:cxn modelId="{21FF0EE1-3797-4AAC-80ED-7516D518B2E0}" srcId="{29526C32-C113-4CE3-80A0-D98461CEA452}" destId="{C24C8EEC-7AC8-4161-BF6E-6A8606BD125A}" srcOrd="1" destOrd="0" parTransId="{498E05D5-BF74-4C52-806D-D44770D9BD84}" sibTransId="{FB8C3ED9-EB60-432B-B68B-EA2CA5AE2FBC}"/>
    <dgm:cxn modelId="{F52DB76F-3EF2-43D6-8375-090F8144E3D5}" type="presOf" srcId="{CBA14899-AF7E-4AE6-9EEF-DB0F095AEF23}" destId="{8239AF40-9A10-4FDE-AC9C-C81EE1EF0907}" srcOrd="0" destOrd="0" presId="urn:diagrams.loki3.com/BracketList+Icon"/>
    <dgm:cxn modelId="{52A665A2-B319-4BF0-A324-909E84F61AC3}" srcId="{ED07336B-E573-405F-8D23-E20C4A35CCE0}" destId="{860E305B-FCC5-4121-AC46-73988F80CA54}" srcOrd="1" destOrd="0" parTransId="{582D8992-590C-4CD6-AAF3-A0A8B9446F30}" sibTransId="{E21B139D-9C6C-404F-9A7E-379A314E2499}"/>
    <dgm:cxn modelId="{FB62635F-BDE8-4351-9D4C-01968D34040C}" type="presOf" srcId="{3F7B17FE-F80B-4ECF-B85F-9F0797C3241B}" destId="{5126A4F4-77CD-4FC0-92EE-5210AECB4997}" srcOrd="0" destOrd="0" presId="urn:diagrams.loki3.com/BracketList+Icon"/>
    <dgm:cxn modelId="{EECBFADD-F77E-4799-9B65-23A1038A01A0}" srcId="{6092897C-9511-43D9-AD7F-A4B4C7F5B7B4}" destId="{29526C32-C113-4CE3-80A0-D98461CEA452}" srcOrd="1" destOrd="0" parTransId="{2DAA4220-8711-4936-A151-85AA1221747D}" sibTransId="{58C8567A-6D9C-4F81-BD86-B90E4DE2C91A}"/>
    <dgm:cxn modelId="{1F5289C6-C327-4E1A-A76B-1BC538D1D9A9}" type="presOf" srcId="{29526C32-C113-4CE3-80A0-D98461CEA452}" destId="{CE6DDE37-690E-49A4-BCAB-765C92D7EBE3}" srcOrd="0" destOrd="0" presId="urn:diagrams.loki3.com/BracketList+Icon"/>
    <dgm:cxn modelId="{DFC38FFC-AC3C-4241-86AB-816166483C15}" type="presOf" srcId="{8C5B5E5F-EDF9-48F1-A443-73BC5A2EC294}" destId="{EEDC1E3D-1FD2-4FA8-ADCD-28A47F7E369E}" srcOrd="0" destOrd="0" presId="urn:diagrams.loki3.com/BracketList+Icon"/>
    <dgm:cxn modelId="{B43B167B-50B1-42BC-98AD-0B581501DC22}" type="presOf" srcId="{C63593CC-C463-4BA0-BE97-055C22D2ECCC}" destId="{5126A4F4-77CD-4FC0-92EE-5210AECB4997}" srcOrd="0" destOrd="1" presId="urn:diagrams.loki3.com/BracketList+Icon"/>
    <dgm:cxn modelId="{00798E23-4817-4193-B38B-684A317504D2}" type="presOf" srcId="{264165EC-F36E-4228-85CC-4E4C3E46A8A9}" destId="{F1863C13-D6F5-4A51-A515-5ED77E3775C2}" srcOrd="0" destOrd="0" presId="urn:diagrams.loki3.com/BracketList+Icon"/>
    <dgm:cxn modelId="{C1D9C028-DF04-4320-86A3-F2D3E1C821B8}" srcId="{2A86C856-B3A6-41E1-8F02-89A21AC57153}" destId="{C63593CC-C463-4BA0-BE97-055C22D2ECCC}" srcOrd="1" destOrd="0" parTransId="{1475EC55-E870-4A98-A44E-80B88D4A48CD}" sibTransId="{96E879D2-C61C-4AC6-BBA9-676087F1DD7B}"/>
    <dgm:cxn modelId="{5F250AB5-C963-4C67-8D24-660D3403B959}" srcId="{6092897C-9511-43D9-AD7F-A4B4C7F5B7B4}" destId="{11E1E089-6DF0-443C-BA01-4E3DDB12EF1F}" srcOrd="0" destOrd="0" parTransId="{9E635940-0C8E-45FF-806F-0C63E1C0FD78}" sibTransId="{DE0E9566-5E8D-486F-B3C4-C8FFC3E963D4}"/>
    <dgm:cxn modelId="{925CE77C-80A9-4327-9650-05A17CAE9A33}" type="presOf" srcId="{C24C8EEC-7AC8-4161-BF6E-6A8606BD125A}" destId="{F1863C13-D6F5-4A51-A515-5ED77E3775C2}" srcOrd="0" destOrd="1" presId="urn:diagrams.loki3.com/BracketList+Icon"/>
    <dgm:cxn modelId="{7AB125F0-F7CB-4D65-BAB4-9F2717139C01}" srcId="{6092897C-9511-43D9-AD7F-A4B4C7F5B7B4}" destId="{2A86C856-B3A6-41E1-8F02-89A21AC57153}" srcOrd="2" destOrd="0" parTransId="{A937FDA7-01AA-4FA9-855E-882E3F0FD534}" sibTransId="{76C1E03E-D22B-418A-AA99-126FD3559CC2}"/>
    <dgm:cxn modelId="{39B47BEC-9BFF-437E-8C16-347A73BE31C0}" srcId="{11E1E089-6DF0-443C-BA01-4E3DDB12EF1F}" destId="{8A66B38C-E56F-4E65-8934-3A16DBE4B762}" srcOrd="1" destOrd="0" parTransId="{DB7689B1-8BE1-4C42-8861-BFDB99FFE588}" sibTransId="{439B5DB3-F9E9-49D2-93BC-548523FC2FB8}"/>
    <dgm:cxn modelId="{6E705693-C3A9-45CF-B33C-DE1BE438305B}" type="presParOf" srcId="{1A1D1DB9-204E-47E7-8DA0-0ACBFB3819D8}" destId="{08A6C577-0E39-4053-B4FE-75161D8CA61D}" srcOrd="0" destOrd="0" presId="urn:diagrams.loki3.com/BracketList+Icon"/>
    <dgm:cxn modelId="{54121219-724E-4329-B88C-5E8E331780F8}" type="presParOf" srcId="{08A6C577-0E39-4053-B4FE-75161D8CA61D}" destId="{D138CA99-0453-4497-83C0-B3C84A511A40}" srcOrd="0" destOrd="0" presId="urn:diagrams.loki3.com/BracketList+Icon"/>
    <dgm:cxn modelId="{EBFF98BB-D6E1-4972-9E8C-EA439D03CEA4}" type="presParOf" srcId="{08A6C577-0E39-4053-B4FE-75161D8CA61D}" destId="{80BA7E78-203D-41F8-999E-02AD08D78067}" srcOrd="1" destOrd="0" presId="urn:diagrams.loki3.com/BracketList+Icon"/>
    <dgm:cxn modelId="{F9A347F9-FEDC-4FD3-9145-B5008B6B72B1}" type="presParOf" srcId="{08A6C577-0E39-4053-B4FE-75161D8CA61D}" destId="{D8CE5051-4125-4B2E-8401-C3B27DE61902}" srcOrd="2" destOrd="0" presId="urn:diagrams.loki3.com/BracketList+Icon"/>
    <dgm:cxn modelId="{0B652AE2-2FBE-4A5C-8090-B050A55A06C7}" type="presParOf" srcId="{08A6C577-0E39-4053-B4FE-75161D8CA61D}" destId="{8239AF40-9A10-4FDE-AC9C-C81EE1EF0907}" srcOrd="3" destOrd="0" presId="urn:diagrams.loki3.com/BracketList+Icon"/>
    <dgm:cxn modelId="{0745004F-2B87-4254-BDE4-C02C918480E6}" type="presParOf" srcId="{1A1D1DB9-204E-47E7-8DA0-0ACBFB3819D8}" destId="{13B2CE28-6651-415B-BEA1-646FE4F18520}" srcOrd="1" destOrd="0" presId="urn:diagrams.loki3.com/BracketList+Icon"/>
    <dgm:cxn modelId="{B6B5AC3A-E4E9-49F9-8292-2854053982D1}" type="presParOf" srcId="{1A1D1DB9-204E-47E7-8DA0-0ACBFB3819D8}" destId="{E52BA0B7-20C6-4C36-8EBC-08BE5F3A3C28}" srcOrd="2" destOrd="0" presId="urn:diagrams.loki3.com/BracketList+Icon"/>
    <dgm:cxn modelId="{226EC3AA-FF5A-4BC4-9CF8-2F71751D6080}" type="presParOf" srcId="{E52BA0B7-20C6-4C36-8EBC-08BE5F3A3C28}" destId="{CE6DDE37-690E-49A4-BCAB-765C92D7EBE3}" srcOrd="0" destOrd="0" presId="urn:diagrams.loki3.com/BracketList+Icon"/>
    <dgm:cxn modelId="{6E022250-23D5-49DC-AE7E-373F5890EF78}" type="presParOf" srcId="{E52BA0B7-20C6-4C36-8EBC-08BE5F3A3C28}" destId="{EED0B3B3-06A3-4D68-9118-4DEB13589949}" srcOrd="1" destOrd="0" presId="urn:diagrams.loki3.com/BracketList+Icon"/>
    <dgm:cxn modelId="{0FA1FB37-D96B-44C9-AFA9-D2B2D20AE31B}" type="presParOf" srcId="{E52BA0B7-20C6-4C36-8EBC-08BE5F3A3C28}" destId="{5D1E8309-6858-4B23-9FAD-A483040E02F6}" srcOrd="2" destOrd="0" presId="urn:diagrams.loki3.com/BracketList+Icon"/>
    <dgm:cxn modelId="{48FE595F-ED0F-4CCE-B1F3-F4E6DA0EE658}" type="presParOf" srcId="{E52BA0B7-20C6-4C36-8EBC-08BE5F3A3C28}" destId="{F1863C13-D6F5-4A51-A515-5ED77E3775C2}" srcOrd="3" destOrd="0" presId="urn:diagrams.loki3.com/BracketList+Icon"/>
    <dgm:cxn modelId="{D53A92B5-1986-402F-A812-D8FB943453AA}" type="presParOf" srcId="{1A1D1DB9-204E-47E7-8DA0-0ACBFB3819D8}" destId="{81442787-C154-4ABF-B38F-BB5D6417415B}" srcOrd="3" destOrd="0" presId="urn:diagrams.loki3.com/BracketList+Icon"/>
    <dgm:cxn modelId="{9A63E6D1-7899-4FBE-A6EF-0775840CF742}" type="presParOf" srcId="{1A1D1DB9-204E-47E7-8DA0-0ACBFB3819D8}" destId="{39928661-6AB7-430A-83D9-48CEFB902B67}" srcOrd="4" destOrd="0" presId="urn:diagrams.loki3.com/BracketList+Icon"/>
    <dgm:cxn modelId="{04B13DFD-94E0-4242-9AB6-F6B6C5A4CB3C}" type="presParOf" srcId="{39928661-6AB7-430A-83D9-48CEFB902B67}" destId="{FC2254B4-8EA9-4043-A803-47AB72BA518D}" srcOrd="0" destOrd="0" presId="urn:diagrams.loki3.com/BracketList+Icon"/>
    <dgm:cxn modelId="{C8241113-DF41-40A0-9749-400F156558D8}" type="presParOf" srcId="{39928661-6AB7-430A-83D9-48CEFB902B67}" destId="{3468EBE0-8A06-4DB6-87D7-C11933EDC6C5}" srcOrd="1" destOrd="0" presId="urn:diagrams.loki3.com/BracketList+Icon"/>
    <dgm:cxn modelId="{98128040-54AE-4248-B380-A1736891837C}" type="presParOf" srcId="{39928661-6AB7-430A-83D9-48CEFB902B67}" destId="{5618DDFF-30E6-4849-818C-BCF3564DCC0D}" srcOrd="2" destOrd="0" presId="urn:diagrams.loki3.com/BracketList+Icon"/>
    <dgm:cxn modelId="{FA9226D6-80ED-411C-916A-0CF7BEF06587}" type="presParOf" srcId="{39928661-6AB7-430A-83D9-48CEFB902B67}" destId="{5126A4F4-77CD-4FC0-92EE-5210AECB4997}" srcOrd="3" destOrd="0" presId="urn:diagrams.loki3.com/BracketList+Icon"/>
    <dgm:cxn modelId="{5D1CFDD5-EBC5-4BA2-ACEF-F590D192B722}" type="presParOf" srcId="{1A1D1DB9-204E-47E7-8DA0-0ACBFB3819D8}" destId="{0CA82147-8DF8-4272-950B-ED5EF71BA002}" srcOrd="5" destOrd="0" presId="urn:diagrams.loki3.com/BracketList+Icon"/>
    <dgm:cxn modelId="{19D1131F-7C39-46F3-A77E-6F3EA2173082}" type="presParOf" srcId="{1A1D1DB9-204E-47E7-8DA0-0ACBFB3819D8}" destId="{F949DBB2-E3EF-44F3-8A7E-22DAD130BDCC}" srcOrd="6" destOrd="0" presId="urn:diagrams.loki3.com/BracketList+Icon"/>
    <dgm:cxn modelId="{2D39829F-CF0D-4EBB-92C8-B64160209F75}" type="presParOf" srcId="{F949DBB2-E3EF-44F3-8A7E-22DAD130BDCC}" destId="{38FEB046-FFD9-4796-A3BC-8A01735F7C00}" srcOrd="0" destOrd="0" presId="urn:diagrams.loki3.com/BracketList+Icon"/>
    <dgm:cxn modelId="{4BBB4E16-8069-466D-B8ED-4B3A69CD234A}" type="presParOf" srcId="{F949DBB2-E3EF-44F3-8A7E-22DAD130BDCC}" destId="{7F873107-9BE8-483D-8544-7E1C731B1802}" srcOrd="1" destOrd="0" presId="urn:diagrams.loki3.com/BracketList+Icon"/>
    <dgm:cxn modelId="{38ED53EE-F535-40D1-9110-392F17D9A1C2}" type="presParOf" srcId="{F949DBB2-E3EF-44F3-8A7E-22DAD130BDCC}" destId="{F84FF061-46B4-4594-90DB-F45BAC4B447D}" srcOrd="2" destOrd="0" presId="urn:diagrams.loki3.com/BracketList+Icon"/>
    <dgm:cxn modelId="{D39B2197-F36F-4684-9A34-C0E7E537A3C5}" type="presParOf" srcId="{F949DBB2-E3EF-44F3-8A7E-22DAD130BDCC}" destId="{EEDC1E3D-1FD2-4FA8-ADCD-28A47F7E369E}"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8D79B-7115-4124-8150-068867FC37A0}" type="doc">
      <dgm:prSet loTypeId="urn:microsoft.com/office/officeart/2011/layout/RadialPictureList" loCatId="officeonline" qsTypeId="urn:microsoft.com/office/officeart/2005/8/quickstyle/simple4" qsCatId="simple" csTypeId="urn:microsoft.com/office/officeart/2005/8/colors/colorful2" csCatId="colorful" phldr="1"/>
      <dgm:spPr/>
      <dgm:t>
        <a:bodyPr/>
        <a:lstStyle/>
        <a:p>
          <a:endParaRPr lang="en-US"/>
        </a:p>
      </dgm:t>
    </dgm:pt>
    <dgm:pt modelId="{C04B9615-ABDC-421C-93E0-0E148307E61A}">
      <dgm:prSet phldrT="[Text]" custT="1"/>
      <dgm:spPr/>
      <dgm:t>
        <a:bodyPr/>
        <a:lstStyle/>
        <a:p>
          <a:r>
            <a:rPr lang="en-US" sz="2000" b="1" dirty="0" smtClean="0"/>
            <a:t>Devices and embedded systems </a:t>
          </a:r>
        </a:p>
        <a:p>
          <a:r>
            <a:rPr lang="en-US" sz="2000" dirty="0" smtClean="0"/>
            <a:t>Unmatched insight into cross-system behavior</a:t>
          </a:r>
          <a:endParaRPr lang="en-US" sz="2000" dirty="0"/>
        </a:p>
      </dgm:t>
    </dgm:pt>
    <dgm:pt modelId="{51B75A91-A018-459D-B7DC-CBAE894932D9}" type="parTrans" cxnId="{F34C6184-A032-4A8B-8167-0002DE5426EB}">
      <dgm:prSet/>
      <dgm:spPr/>
      <dgm:t>
        <a:bodyPr/>
        <a:lstStyle/>
        <a:p>
          <a:endParaRPr lang="en-US"/>
        </a:p>
      </dgm:t>
    </dgm:pt>
    <dgm:pt modelId="{B7EB8E28-F011-4FF9-9B10-E2453E274249}" type="sibTrans" cxnId="{F34C6184-A032-4A8B-8167-0002DE5426EB}">
      <dgm:prSet/>
      <dgm:spPr/>
      <dgm:t>
        <a:bodyPr/>
        <a:lstStyle/>
        <a:p>
          <a:endParaRPr lang="en-US"/>
        </a:p>
      </dgm:t>
    </dgm:pt>
    <dgm:pt modelId="{6C6D0E99-ADCB-4EA5-9484-64688F307E34}">
      <dgm:prSet phldrT="[Text]" custT="1"/>
      <dgm:spPr/>
      <dgm:t>
        <a:bodyPr/>
        <a:lstStyle/>
        <a:p>
          <a:r>
            <a:rPr lang="en-US" sz="1600" dirty="0" smtClean="0"/>
            <a:t>Correlate across multiple busses (CSI, DSI, </a:t>
          </a:r>
          <a:r>
            <a:rPr lang="en-US" sz="1600" dirty="0" err="1" smtClean="0"/>
            <a:t>PCIe</a:t>
          </a:r>
          <a:r>
            <a:rPr lang="en-US" sz="1600" dirty="0" smtClean="0"/>
            <a:t>, DDR, and HDMI)</a:t>
          </a:r>
          <a:endParaRPr lang="en-US" sz="1600" dirty="0"/>
        </a:p>
      </dgm:t>
    </dgm:pt>
    <dgm:pt modelId="{DAAF0C24-1ADC-4AA6-B9C8-C477F9CA5D42}" type="parTrans" cxnId="{98F8FE48-44C2-4AA5-971E-CD465E4B6E72}">
      <dgm:prSet/>
      <dgm:spPr/>
      <dgm:t>
        <a:bodyPr/>
        <a:lstStyle/>
        <a:p>
          <a:endParaRPr lang="en-US"/>
        </a:p>
      </dgm:t>
    </dgm:pt>
    <dgm:pt modelId="{5D2C9836-383E-4748-834F-9BFCBEC7F89C}" type="sibTrans" cxnId="{98F8FE48-44C2-4AA5-971E-CD465E4B6E72}">
      <dgm:prSet/>
      <dgm:spPr/>
      <dgm:t>
        <a:bodyPr/>
        <a:lstStyle/>
        <a:p>
          <a:endParaRPr lang="en-US"/>
        </a:p>
      </dgm:t>
    </dgm:pt>
    <dgm:pt modelId="{73995D90-B31B-4BAF-BE1F-CDAE63C3E590}">
      <dgm:prSet phldrT="[Text]" custT="1"/>
      <dgm:spPr/>
      <dgm:t>
        <a:bodyPr/>
        <a:lstStyle/>
        <a:p>
          <a:r>
            <a:rPr lang="en-US" sz="1600" dirty="0" smtClean="0"/>
            <a:t>Isolate events in any single bus, or combination of busses</a:t>
          </a:r>
          <a:endParaRPr lang="en-US" sz="1600" dirty="0"/>
        </a:p>
      </dgm:t>
    </dgm:pt>
    <dgm:pt modelId="{2DF80CDA-2714-44F9-878B-9ACC6DFB3CD4}" type="parTrans" cxnId="{262DF415-5A49-4239-B371-8CC7AD5C00D6}">
      <dgm:prSet/>
      <dgm:spPr/>
      <dgm:t>
        <a:bodyPr/>
        <a:lstStyle/>
        <a:p>
          <a:endParaRPr lang="en-US"/>
        </a:p>
      </dgm:t>
    </dgm:pt>
    <dgm:pt modelId="{C22885A6-1C68-4112-8142-554DCD7EB7D0}" type="sibTrans" cxnId="{262DF415-5A49-4239-B371-8CC7AD5C00D6}">
      <dgm:prSet/>
      <dgm:spPr/>
      <dgm:t>
        <a:bodyPr/>
        <a:lstStyle/>
        <a:p>
          <a:endParaRPr lang="en-US"/>
        </a:p>
      </dgm:t>
    </dgm:pt>
    <dgm:pt modelId="{F1261E40-8CC4-4BF7-A939-C6616D9862D1}">
      <dgm:prSet phldrT="[Text]" custT="1"/>
      <dgm:spPr/>
      <dgm:t>
        <a:bodyPr/>
        <a:lstStyle/>
        <a:p>
          <a:r>
            <a:rPr lang="en-US" sz="1600" dirty="0" smtClean="0"/>
            <a:t>Simulate missing components </a:t>
          </a:r>
          <a:endParaRPr lang="en-US" sz="1600" dirty="0"/>
        </a:p>
      </dgm:t>
    </dgm:pt>
    <dgm:pt modelId="{7AEC253A-B137-40D3-80A5-CE483F03CB89}" type="parTrans" cxnId="{7AD0ADFB-F1BC-40B3-859F-493C82E30173}">
      <dgm:prSet/>
      <dgm:spPr/>
      <dgm:t>
        <a:bodyPr/>
        <a:lstStyle/>
        <a:p>
          <a:endParaRPr lang="en-US"/>
        </a:p>
      </dgm:t>
    </dgm:pt>
    <dgm:pt modelId="{96AA1A2B-9F9A-4B8B-B7E6-709E7E3E131B}" type="sibTrans" cxnId="{7AD0ADFB-F1BC-40B3-859F-493C82E30173}">
      <dgm:prSet/>
      <dgm:spPr/>
      <dgm:t>
        <a:bodyPr/>
        <a:lstStyle/>
        <a:p>
          <a:endParaRPr lang="en-US"/>
        </a:p>
      </dgm:t>
    </dgm:pt>
    <dgm:pt modelId="{E0C73C0B-18B5-4833-BF44-546044A1F615}">
      <dgm:prSet phldrT="[Text]" custT="1"/>
      <dgm:spPr/>
      <dgm:t>
        <a:bodyPr/>
        <a:lstStyle/>
        <a:p>
          <a:r>
            <a:rPr lang="en-US" sz="1600" dirty="0" smtClean="0"/>
            <a:t>Analyze system timing and performance</a:t>
          </a:r>
          <a:endParaRPr lang="en-US" sz="1600" dirty="0"/>
        </a:p>
      </dgm:t>
    </dgm:pt>
    <dgm:pt modelId="{FC37B8EF-8200-4E4E-9AC1-201F2AE9885C}" type="parTrans" cxnId="{7B43E77D-6E39-4AC5-B710-0911BE5B1CCA}">
      <dgm:prSet/>
      <dgm:spPr/>
      <dgm:t>
        <a:bodyPr/>
        <a:lstStyle/>
        <a:p>
          <a:endParaRPr lang="en-US"/>
        </a:p>
      </dgm:t>
    </dgm:pt>
    <dgm:pt modelId="{04A06631-3E6D-4511-869F-685D5654DAB3}" type="sibTrans" cxnId="{7B43E77D-6E39-4AC5-B710-0911BE5B1CCA}">
      <dgm:prSet/>
      <dgm:spPr/>
      <dgm:t>
        <a:bodyPr/>
        <a:lstStyle/>
        <a:p>
          <a:endParaRPr lang="en-US"/>
        </a:p>
      </dgm:t>
    </dgm:pt>
    <dgm:pt modelId="{0A3C8109-14EF-4184-9F25-EA2C6DFD1415}">
      <dgm:prSet phldrT="[Text]" custT="1"/>
      <dgm:spPr/>
      <dgm:t>
        <a:bodyPr/>
        <a:lstStyle/>
        <a:p>
          <a:endParaRPr lang="en-US"/>
        </a:p>
      </dgm:t>
    </dgm:pt>
    <dgm:pt modelId="{988EF36A-C75C-4308-88CB-D5F92D834014}" type="parTrans" cxnId="{361B0665-F720-4229-9BF9-34B25BD5A45B}">
      <dgm:prSet/>
      <dgm:spPr/>
      <dgm:t>
        <a:bodyPr/>
        <a:lstStyle/>
        <a:p>
          <a:endParaRPr lang="en-US"/>
        </a:p>
      </dgm:t>
    </dgm:pt>
    <dgm:pt modelId="{CEBA5A7B-5DBF-4C5A-BFDF-F11453A3020B}" type="sibTrans" cxnId="{361B0665-F720-4229-9BF9-34B25BD5A45B}">
      <dgm:prSet/>
      <dgm:spPr/>
      <dgm:t>
        <a:bodyPr/>
        <a:lstStyle/>
        <a:p>
          <a:endParaRPr lang="en-US"/>
        </a:p>
      </dgm:t>
    </dgm:pt>
    <dgm:pt modelId="{E840066C-4407-429A-B9F8-A69370069358}" type="pres">
      <dgm:prSet presAssocID="{4F88D79B-7115-4124-8150-068867FC37A0}" presName="Name0" presStyleCnt="0">
        <dgm:presLayoutVars>
          <dgm:chMax val="1"/>
          <dgm:chPref val="1"/>
          <dgm:dir/>
          <dgm:resizeHandles/>
        </dgm:presLayoutVars>
      </dgm:prSet>
      <dgm:spPr/>
      <dgm:t>
        <a:bodyPr/>
        <a:lstStyle/>
        <a:p>
          <a:endParaRPr lang="en-US"/>
        </a:p>
      </dgm:t>
    </dgm:pt>
    <dgm:pt modelId="{EEC5ED40-DAD4-4635-9201-2EBFDBFA23BE}" type="pres">
      <dgm:prSet presAssocID="{C04B9615-ABDC-421C-93E0-0E148307E61A}" presName="Parent" presStyleLbl="node1" presStyleIdx="0" presStyleCnt="2" custScaleX="121405" custScaleY="121757">
        <dgm:presLayoutVars>
          <dgm:chMax val="4"/>
          <dgm:chPref val="3"/>
        </dgm:presLayoutVars>
      </dgm:prSet>
      <dgm:spPr/>
      <dgm:t>
        <a:bodyPr/>
        <a:lstStyle/>
        <a:p>
          <a:endParaRPr lang="en-US"/>
        </a:p>
      </dgm:t>
    </dgm:pt>
    <dgm:pt modelId="{7AF3F26C-DBA5-45FF-8962-84E978284DA1}" type="pres">
      <dgm:prSet presAssocID="{6C6D0E99-ADCB-4EA5-9484-64688F307E34}" presName="Accent" presStyleLbl="node1" presStyleIdx="1" presStyleCnt="2"/>
      <dgm:spPr/>
    </dgm:pt>
    <dgm:pt modelId="{DB5F4DA0-D393-43AB-AB26-3F9B2EB6A956}" type="pres">
      <dgm:prSet presAssocID="{6C6D0E99-ADCB-4EA5-9484-64688F307E34}" presName="Image1"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65EFF249-0D54-44EB-8310-63DFB275D320}" type="pres">
      <dgm:prSet presAssocID="{6C6D0E99-ADCB-4EA5-9484-64688F307E34}" presName="Child1" presStyleLbl="revTx" presStyleIdx="0" presStyleCnt="4" custScaleX="206815" custLinFactNeighborX="55390" custLinFactNeighborY="-1322">
        <dgm:presLayoutVars>
          <dgm:chMax val="0"/>
          <dgm:chPref val="0"/>
          <dgm:bulletEnabled val="1"/>
        </dgm:presLayoutVars>
      </dgm:prSet>
      <dgm:spPr/>
      <dgm:t>
        <a:bodyPr/>
        <a:lstStyle/>
        <a:p>
          <a:endParaRPr lang="en-US"/>
        </a:p>
      </dgm:t>
    </dgm:pt>
    <dgm:pt modelId="{9232D7CC-AD6E-4E00-9072-2C5C9A97E52E}" type="pres">
      <dgm:prSet presAssocID="{73995D90-B31B-4BAF-BE1F-CDAE63C3E590}" presName="Image2" presStyleCnt="0"/>
      <dgm:spPr/>
    </dgm:pt>
    <dgm:pt modelId="{17CF7C1B-DCFD-4A0D-84FA-127813EA5A20}" type="pres">
      <dgm:prSet presAssocID="{73995D90-B31B-4BAF-BE1F-CDAE63C3E590}" presName="Image" presStyleLbl="fgImgPlace1" presStyleIdx="1" presStyleCnt="4"/>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1928EA59-BD87-44E5-B834-534B6CC2A1C9}" type="pres">
      <dgm:prSet presAssocID="{73995D90-B31B-4BAF-BE1F-CDAE63C3E590}" presName="Child2" presStyleLbl="revTx" presStyleIdx="1" presStyleCnt="4">
        <dgm:presLayoutVars>
          <dgm:chMax val="0"/>
          <dgm:chPref val="0"/>
          <dgm:bulletEnabled val="1"/>
        </dgm:presLayoutVars>
      </dgm:prSet>
      <dgm:spPr/>
      <dgm:t>
        <a:bodyPr/>
        <a:lstStyle/>
        <a:p>
          <a:endParaRPr lang="en-US"/>
        </a:p>
      </dgm:t>
    </dgm:pt>
    <dgm:pt modelId="{B8209185-69BA-4D89-8075-A316CF846FCE}" type="pres">
      <dgm:prSet presAssocID="{F1261E40-8CC4-4BF7-A939-C6616D9862D1}" presName="Image3" presStyleCnt="0"/>
      <dgm:spPr/>
    </dgm:pt>
    <dgm:pt modelId="{53C8F4E1-B8E0-48A5-B2EF-276B3C86A374}" type="pres">
      <dgm:prSet presAssocID="{F1261E40-8CC4-4BF7-A939-C6616D9862D1}" presName="Image" presStyleLbl="fgImgPlace1" presStyleIdx="2" presStyleCnt="4"/>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 modelId="{FDEF328C-8CFB-4FE6-AF78-5879041DE326}" type="pres">
      <dgm:prSet presAssocID="{F1261E40-8CC4-4BF7-A939-C6616D9862D1}" presName="Child3" presStyleLbl="revTx" presStyleIdx="2" presStyleCnt="4">
        <dgm:presLayoutVars>
          <dgm:chMax val="0"/>
          <dgm:chPref val="0"/>
          <dgm:bulletEnabled val="1"/>
        </dgm:presLayoutVars>
      </dgm:prSet>
      <dgm:spPr/>
      <dgm:t>
        <a:bodyPr/>
        <a:lstStyle/>
        <a:p>
          <a:endParaRPr lang="en-US"/>
        </a:p>
      </dgm:t>
    </dgm:pt>
    <dgm:pt modelId="{25380AD6-5297-43EA-A21D-AC2FC0FFB52A}" type="pres">
      <dgm:prSet presAssocID="{E0C73C0B-18B5-4833-BF44-546044A1F615}" presName="Image4" presStyleCnt="0"/>
      <dgm:spPr/>
    </dgm:pt>
    <dgm:pt modelId="{F2F3B704-323C-4279-800C-FFD5FC5FED41}" type="pres">
      <dgm:prSet presAssocID="{E0C73C0B-18B5-4833-BF44-546044A1F615}" presName="Imag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dgm:spPr>
    </dgm:pt>
    <dgm:pt modelId="{7EE3032A-FDCC-48B7-9CC0-5DF2E32527B7}" type="pres">
      <dgm:prSet presAssocID="{E0C73C0B-18B5-4833-BF44-546044A1F615}" presName="Child4" presStyleLbl="revTx" presStyleIdx="3" presStyleCnt="4" custScaleX="143996" custLinFactNeighborX="27696" custLinFactNeighborY="-962">
        <dgm:presLayoutVars>
          <dgm:chMax val="0"/>
          <dgm:chPref val="0"/>
          <dgm:bulletEnabled val="1"/>
        </dgm:presLayoutVars>
      </dgm:prSet>
      <dgm:spPr/>
      <dgm:t>
        <a:bodyPr/>
        <a:lstStyle/>
        <a:p>
          <a:endParaRPr lang="en-US"/>
        </a:p>
      </dgm:t>
    </dgm:pt>
  </dgm:ptLst>
  <dgm:cxnLst>
    <dgm:cxn modelId="{A5D15A6D-71E4-44E3-A3CE-2844820FD48E}" type="presOf" srcId="{E0C73C0B-18B5-4833-BF44-546044A1F615}" destId="{7EE3032A-FDCC-48B7-9CC0-5DF2E32527B7}" srcOrd="0" destOrd="0" presId="urn:microsoft.com/office/officeart/2011/layout/RadialPictureList"/>
    <dgm:cxn modelId="{CDB89583-9D9A-4669-A884-538E8E6B6D22}" type="presOf" srcId="{4F88D79B-7115-4124-8150-068867FC37A0}" destId="{E840066C-4407-429A-B9F8-A69370069358}" srcOrd="0" destOrd="0" presId="urn:microsoft.com/office/officeart/2011/layout/RadialPictureList"/>
    <dgm:cxn modelId="{262DF415-5A49-4239-B371-8CC7AD5C00D6}" srcId="{C04B9615-ABDC-421C-93E0-0E148307E61A}" destId="{73995D90-B31B-4BAF-BE1F-CDAE63C3E590}" srcOrd="1" destOrd="0" parTransId="{2DF80CDA-2714-44F9-878B-9ACC6DFB3CD4}" sibTransId="{C22885A6-1C68-4112-8142-554DCD7EB7D0}"/>
    <dgm:cxn modelId="{48585542-2005-4BB0-BC4A-CC0B61AE47EB}" type="presOf" srcId="{73995D90-B31B-4BAF-BE1F-CDAE63C3E590}" destId="{1928EA59-BD87-44E5-B834-534B6CC2A1C9}" srcOrd="0" destOrd="0" presId="urn:microsoft.com/office/officeart/2011/layout/RadialPictureList"/>
    <dgm:cxn modelId="{F34C6184-A032-4A8B-8167-0002DE5426EB}" srcId="{4F88D79B-7115-4124-8150-068867FC37A0}" destId="{C04B9615-ABDC-421C-93E0-0E148307E61A}" srcOrd="0" destOrd="0" parTransId="{51B75A91-A018-459D-B7DC-CBAE894932D9}" sibTransId="{B7EB8E28-F011-4FF9-9B10-E2453E274249}"/>
    <dgm:cxn modelId="{7AD0ADFB-F1BC-40B3-859F-493C82E30173}" srcId="{C04B9615-ABDC-421C-93E0-0E148307E61A}" destId="{F1261E40-8CC4-4BF7-A939-C6616D9862D1}" srcOrd="2" destOrd="0" parTransId="{7AEC253A-B137-40D3-80A5-CE483F03CB89}" sibTransId="{96AA1A2B-9F9A-4B8B-B7E6-709E7E3E131B}"/>
    <dgm:cxn modelId="{7B43E77D-6E39-4AC5-B710-0911BE5B1CCA}" srcId="{C04B9615-ABDC-421C-93E0-0E148307E61A}" destId="{E0C73C0B-18B5-4833-BF44-546044A1F615}" srcOrd="3" destOrd="0" parTransId="{FC37B8EF-8200-4E4E-9AC1-201F2AE9885C}" sibTransId="{04A06631-3E6D-4511-869F-685D5654DAB3}"/>
    <dgm:cxn modelId="{361B0665-F720-4229-9BF9-34B25BD5A45B}" srcId="{C04B9615-ABDC-421C-93E0-0E148307E61A}" destId="{0A3C8109-14EF-4184-9F25-EA2C6DFD1415}" srcOrd="4" destOrd="0" parTransId="{988EF36A-C75C-4308-88CB-D5F92D834014}" sibTransId="{CEBA5A7B-5DBF-4C5A-BFDF-F11453A3020B}"/>
    <dgm:cxn modelId="{853021BF-2A78-435D-9102-FBC7F2D5E4FF}" type="presOf" srcId="{6C6D0E99-ADCB-4EA5-9484-64688F307E34}" destId="{65EFF249-0D54-44EB-8310-63DFB275D320}" srcOrd="0" destOrd="0" presId="urn:microsoft.com/office/officeart/2011/layout/RadialPictureList"/>
    <dgm:cxn modelId="{98F8FE48-44C2-4AA5-971E-CD465E4B6E72}" srcId="{C04B9615-ABDC-421C-93E0-0E148307E61A}" destId="{6C6D0E99-ADCB-4EA5-9484-64688F307E34}" srcOrd="0" destOrd="0" parTransId="{DAAF0C24-1ADC-4AA6-B9C8-C477F9CA5D42}" sibTransId="{5D2C9836-383E-4748-834F-9BFCBEC7F89C}"/>
    <dgm:cxn modelId="{F9DF586E-F025-4CBA-AADD-06B338B16910}" type="presOf" srcId="{F1261E40-8CC4-4BF7-A939-C6616D9862D1}" destId="{FDEF328C-8CFB-4FE6-AF78-5879041DE326}" srcOrd="0" destOrd="0" presId="urn:microsoft.com/office/officeart/2011/layout/RadialPictureList"/>
    <dgm:cxn modelId="{6DD9F616-A9D8-45B4-B6D7-FF81F859A055}" type="presOf" srcId="{C04B9615-ABDC-421C-93E0-0E148307E61A}" destId="{EEC5ED40-DAD4-4635-9201-2EBFDBFA23BE}" srcOrd="0" destOrd="0" presId="urn:microsoft.com/office/officeart/2011/layout/RadialPictureList"/>
    <dgm:cxn modelId="{63DFB770-6D4D-46AB-8B23-C67EE6085642}" type="presParOf" srcId="{E840066C-4407-429A-B9F8-A69370069358}" destId="{EEC5ED40-DAD4-4635-9201-2EBFDBFA23BE}" srcOrd="0" destOrd="0" presId="urn:microsoft.com/office/officeart/2011/layout/RadialPictureList"/>
    <dgm:cxn modelId="{B5F8393C-D02A-4C5F-A8B9-454B1B84FADB}" type="presParOf" srcId="{E840066C-4407-429A-B9F8-A69370069358}" destId="{7AF3F26C-DBA5-45FF-8962-84E978284DA1}" srcOrd="1" destOrd="0" presId="urn:microsoft.com/office/officeart/2011/layout/RadialPictureList"/>
    <dgm:cxn modelId="{7489E25D-5180-4D8D-8914-F4F8A110BB8F}" type="presParOf" srcId="{E840066C-4407-429A-B9F8-A69370069358}" destId="{DB5F4DA0-D393-43AB-AB26-3F9B2EB6A956}" srcOrd="2" destOrd="0" presId="urn:microsoft.com/office/officeart/2011/layout/RadialPictureList"/>
    <dgm:cxn modelId="{CA00E279-3073-43D6-8678-DECF4DFC0E6A}" type="presParOf" srcId="{E840066C-4407-429A-B9F8-A69370069358}" destId="{65EFF249-0D54-44EB-8310-63DFB275D320}" srcOrd="3" destOrd="0" presId="urn:microsoft.com/office/officeart/2011/layout/RadialPictureList"/>
    <dgm:cxn modelId="{4F3385BC-7CF8-42BA-A52E-D90B8A42BCAB}" type="presParOf" srcId="{E840066C-4407-429A-B9F8-A69370069358}" destId="{9232D7CC-AD6E-4E00-9072-2C5C9A97E52E}" srcOrd="4" destOrd="0" presId="urn:microsoft.com/office/officeart/2011/layout/RadialPictureList"/>
    <dgm:cxn modelId="{CBE65AFC-EF71-4753-9623-565ACA4532CD}" type="presParOf" srcId="{9232D7CC-AD6E-4E00-9072-2C5C9A97E52E}" destId="{17CF7C1B-DCFD-4A0D-84FA-127813EA5A20}" srcOrd="0" destOrd="0" presId="urn:microsoft.com/office/officeart/2011/layout/RadialPictureList"/>
    <dgm:cxn modelId="{BF4ACC20-8B4C-489A-A046-578DE51996DA}" type="presParOf" srcId="{E840066C-4407-429A-B9F8-A69370069358}" destId="{1928EA59-BD87-44E5-B834-534B6CC2A1C9}" srcOrd="5" destOrd="0" presId="urn:microsoft.com/office/officeart/2011/layout/RadialPictureList"/>
    <dgm:cxn modelId="{7116B707-34E2-4E27-870C-5F300DD79522}" type="presParOf" srcId="{E840066C-4407-429A-B9F8-A69370069358}" destId="{B8209185-69BA-4D89-8075-A316CF846FCE}" srcOrd="6" destOrd="0" presId="urn:microsoft.com/office/officeart/2011/layout/RadialPictureList"/>
    <dgm:cxn modelId="{574867BD-55D5-48E0-9BC6-DADC00C40A6C}" type="presParOf" srcId="{B8209185-69BA-4D89-8075-A316CF846FCE}" destId="{53C8F4E1-B8E0-48A5-B2EF-276B3C86A374}" srcOrd="0" destOrd="0" presId="urn:microsoft.com/office/officeart/2011/layout/RadialPictureList"/>
    <dgm:cxn modelId="{9E6E2296-491A-4E1D-8D1B-AF7AFCF55041}" type="presParOf" srcId="{E840066C-4407-429A-B9F8-A69370069358}" destId="{FDEF328C-8CFB-4FE6-AF78-5879041DE326}" srcOrd="7" destOrd="0" presId="urn:microsoft.com/office/officeart/2011/layout/RadialPictureList"/>
    <dgm:cxn modelId="{23C08BAC-714E-42E2-A15B-25EBD9823B1D}" type="presParOf" srcId="{E840066C-4407-429A-B9F8-A69370069358}" destId="{25380AD6-5297-43EA-A21D-AC2FC0FFB52A}" srcOrd="8" destOrd="0" presId="urn:microsoft.com/office/officeart/2011/layout/RadialPictureList"/>
    <dgm:cxn modelId="{25E41109-DFB5-468E-800E-67E59DC161E1}" type="presParOf" srcId="{25380AD6-5297-43EA-A21D-AC2FC0FFB52A}" destId="{F2F3B704-323C-4279-800C-FFD5FC5FED41}" srcOrd="0" destOrd="0" presId="urn:microsoft.com/office/officeart/2011/layout/RadialPictureList"/>
    <dgm:cxn modelId="{E6A8E733-CBFB-49C3-A2B5-86D89BBF9C2A}" type="presParOf" srcId="{E840066C-4407-429A-B9F8-A69370069358}" destId="{7EE3032A-FDCC-48B7-9CC0-5DF2E32527B7}"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8D79B-7115-4124-8150-068867FC37A0}" type="doc">
      <dgm:prSet loTypeId="urn:microsoft.com/office/officeart/2011/layout/RadialPictureList" loCatId="officeonline" qsTypeId="urn:microsoft.com/office/officeart/2005/8/quickstyle/simple4" qsCatId="simple" csTypeId="urn:microsoft.com/office/officeart/2005/8/colors/colorful3" csCatId="colorful" phldr="1"/>
      <dgm:spPr/>
      <dgm:t>
        <a:bodyPr/>
        <a:lstStyle/>
        <a:p>
          <a:endParaRPr lang="en-US"/>
        </a:p>
      </dgm:t>
    </dgm:pt>
    <dgm:pt modelId="{C04B9615-ABDC-421C-93E0-0E148307E61A}">
      <dgm:prSet phldrT="[Text]"/>
      <dgm:spPr/>
      <dgm:t>
        <a:bodyPr/>
        <a:lstStyle/>
        <a:p>
          <a:r>
            <a:rPr lang="en-US" b="1" dirty="0" smtClean="0"/>
            <a:t>Silicon/IP</a:t>
          </a:r>
        </a:p>
        <a:p>
          <a:r>
            <a:rPr lang="en-US" dirty="0" smtClean="0"/>
            <a:t>Validate designs and solve customer integration problems</a:t>
          </a:r>
          <a:endParaRPr lang="en-US" dirty="0"/>
        </a:p>
      </dgm:t>
    </dgm:pt>
    <dgm:pt modelId="{51B75A91-A018-459D-B7DC-CBAE894932D9}" type="parTrans" cxnId="{F34C6184-A032-4A8B-8167-0002DE5426EB}">
      <dgm:prSet/>
      <dgm:spPr/>
      <dgm:t>
        <a:bodyPr/>
        <a:lstStyle/>
        <a:p>
          <a:endParaRPr lang="en-US"/>
        </a:p>
      </dgm:t>
    </dgm:pt>
    <dgm:pt modelId="{B7EB8E28-F011-4FF9-9B10-E2453E274249}" type="sibTrans" cxnId="{F34C6184-A032-4A8B-8167-0002DE5426EB}">
      <dgm:prSet/>
      <dgm:spPr/>
      <dgm:t>
        <a:bodyPr/>
        <a:lstStyle/>
        <a:p>
          <a:endParaRPr lang="en-US"/>
        </a:p>
      </dgm:t>
    </dgm:pt>
    <dgm:pt modelId="{6C6D0E99-ADCB-4EA5-9484-64688F307E34}">
      <dgm:prSet phldrT="[Text]" custT="1"/>
      <dgm:spPr/>
      <dgm:t>
        <a:bodyPr/>
        <a:lstStyle/>
        <a:p>
          <a:r>
            <a:rPr lang="en-US" sz="1600" dirty="0" smtClean="0"/>
            <a:t>Deep protocol analysis, plus lane and raw views for physical layer insight.</a:t>
          </a:r>
          <a:endParaRPr lang="en-US" sz="1600" dirty="0"/>
        </a:p>
      </dgm:t>
    </dgm:pt>
    <dgm:pt modelId="{DAAF0C24-1ADC-4AA6-B9C8-C477F9CA5D42}" type="parTrans" cxnId="{98F8FE48-44C2-4AA5-971E-CD465E4B6E72}">
      <dgm:prSet/>
      <dgm:spPr/>
      <dgm:t>
        <a:bodyPr/>
        <a:lstStyle/>
        <a:p>
          <a:endParaRPr lang="en-US"/>
        </a:p>
      </dgm:t>
    </dgm:pt>
    <dgm:pt modelId="{5D2C9836-383E-4748-834F-9BFCBEC7F89C}" type="sibTrans" cxnId="{98F8FE48-44C2-4AA5-971E-CD465E4B6E72}">
      <dgm:prSet/>
      <dgm:spPr/>
      <dgm:t>
        <a:bodyPr/>
        <a:lstStyle/>
        <a:p>
          <a:endParaRPr lang="en-US"/>
        </a:p>
      </dgm:t>
    </dgm:pt>
    <dgm:pt modelId="{73995D90-B31B-4BAF-BE1F-CDAE63C3E590}">
      <dgm:prSet phldrT="[Text]" custT="1"/>
      <dgm:spPr/>
      <dgm:t>
        <a:bodyPr/>
        <a:lstStyle/>
        <a:p>
          <a:r>
            <a:rPr lang="en-US" sz="1600" dirty="0" smtClean="0"/>
            <a:t>Triggering that isolates complex events</a:t>
          </a:r>
          <a:endParaRPr lang="en-US" sz="1600" dirty="0"/>
        </a:p>
      </dgm:t>
    </dgm:pt>
    <dgm:pt modelId="{2DF80CDA-2714-44F9-878B-9ACC6DFB3CD4}" type="parTrans" cxnId="{262DF415-5A49-4239-B371-8CC7AD5C00D6}">
      <dgm:prSet/>
      <dgm:spPr/>
      <dgm:t>
        <a:bodyPr/>
        <a:lstStyle/>
        <a:p>
          <a:endParaRPr lang="en-US"/>
        </a:p>
      </dgm:t>
    </dgm:pt>
    <dgm:pt modelId="{C22885A6-1C68-4112-8142-554DCD7EB7D0}" type="sibTrans" cxnId="{262DF415-5A49-4239-B371-8CC7AD5C00D6}">
      <dgm:prSet/>
      <dgm:spPr/>
      <dgm:t>
        <a:bodyPr/>
        <a:lstStyle/>
        <a:p>
          <a:endParaRPr lang="en-US"/>
        </a:p>
      </dgm:t>
    </dgm:pt>
    <dgm:pt modelId="{F1261E40-8CC4-4BF7-A939-C6616D9862D1}">
      <dgm:prSet phldrT="[Text]" custT="1"/>
      <dgm:spPr/>
      <dgm:t>
        <a:bodyPr/>
        <a:lstStyle/>
        <a:p>
          <a:r>
            <a:rPr lang="en-US" sz="1600" dirty="0" smtClean="0"/>
            <a:t>Flexible probing options that let you connect to any of your customer’s targets</a:t>
          </a:r>
          <a:endParaRPr lang="en-US" sz="1600" dirty="0"/>
        </a:p>
      </dgm:t>
    </dgm:pt>
    <dgm:pt modelId="{7AEC253A-B137-40D3-80A5-CE483F03CB89}" type="parTrans" cxnId="{7AD0ADFB-F1BC-40B3-859F-493C82E30173}">
      <dgm:prSet/>
      <dgm:spPr/>
      <dgm:t>
        <a:bodyPr/>
        <a:lstStyle/>
        <a:p>
          <a:endParaRPr lang="en-US"/>
        </a:p>
      </dgm:t>
    </dgm:pt>
    <dgm:pt modelId="{96AA1A2B-9F9A-4B8B-B7E6-709E7E3E131B}" type="sibTrans" cxnId="{7AD0ADFB-F1BC-40B3-859F-493C82E30173}">
      <dgm:prSet/>
      <dgm:spPr/>
      <dgm:t>
        <a:bodyPr/>
        <a:lstStyle/>
        <a:p>
          <a:endParaRPr lang="en-US"/>
        </a:p>
      </dgm:t>
    </dgm:pt>
    <dgm:pt modelId="{E0C73C0B-18B5-4833-BF44-546044A1F615}">
      <dgm:prSet phldrT="[Text]" custT="1"/>
      <dgm:spPr/>
      <dgm:t>
        <a:bodyPr/>
        <a:lstStyle/>
        <a:p>
          <a:r>
            <a:rPr lang="en-US" sz="1600" dirty="0" smtClean="0"/>
            <a:t>Deep memory to capture and simulate long periods of system interaction</a:t>
          </a:r>
          <a:endParaRPr lang="en-US" sz="1600" dirty="0"/>
        </a:p>
      </dgm:t>
    </dgm:pt>
    <dgm:pt modelId="{FC37B8EF-8200-4E4E-9AC1-201F2AE9885C}" type="parTrans" cxnId="{7B43E77D-6E39-4AC5-B710-0911BE5B1CCA}">
      <dgm:prSet/>
      <dgm:spPr/>
      <dgm:t>
        <a:bodyPr/>
        <a:lstStyle/>
        <a:p>
          <a:endParaRPr lang="en-US"/>
        </a:p>
      </dgm:t>
    </dgm:pt>
    <dgm:pt modelId="{04A06631-3E6D-4511-869F-685D5654DAB3}" type="sibTrans" cxnId="{7B43E77D-6E39-4AC5-B710-0911BE5B1CCA}">
      <dgm:prSet/>
      <dgm:spPr/>
      <dgm:t>
        <a:bodyPr/>
        <a:lstStyle/>
        <a:p>
          <a:endParaRPr lang="en-US"/>
        </a:p>
      </dgm:t>
    </dgm:pt>
    <dgm:pt modelId="{E840066C-4407-429A-B9F8-A69370069358}" type="pres">
      <dgm:prSet presAssocID="{4F88D79B-7115-4124-8150-068867FC37A0}" presName="Name0" presStyleCnt="0">
        <dgm:presLayoutVars>
          <dgm:chMax val="1"/>
          <dgm:chPref val="1"/>
          <dgm:dir/>
          <dgm:resizeHandles/>
        </dgm:presLayoutVars>
      </dgm:prSet>
      <dgm:spPr/>
      <dgm:t>
        <a:bodyPr/>
        <a:lstStyle/>
        <a:p>
          <a:endParaRPr lang="en-US"/>
        </a:p>
      </dgm:t>
    </dgm:pt>
    <dgm:pt modelId="{EEC5ED40-DAD4-4635-9201-2EBFDBFA23BE}" type="pres">
      <dgm:prSet presAssocID="{C04B9615-ABDC-421C-93E0-0E148307E61A}" presName="Parent" presStyleLbl="node1" presStyleIdx="0" presStyleCnt="2" custScaleX="119780" custScaleY="115135">
        <dgm:presLayoutVars>
          <dgm:chMax val="4"/>
          <dgm:chPref val="3"/>
        </dgm:presLayoutVars>
      </dgm:prSet>
      <dgm:spPr/>
      <dgm:t>
        <a:bodyPr/>
        <a:lstStyle/>
        <a:p>
          <a:endParaRPr lang="en-US"/>
        </a:p>
      </dgm:t>
    </dgm:pt>
    <dgm:pt modelId="{7AF3F26C-DBA5-45FF-8962-84E978284DA1}" type="pres">
      <dgm:prSet presAssocID="{6C6D0E99-ADCB-4EA5-9484-64688F307E34}" presName="Accent" presStyleLbl="node1" presStyleIdx="1" presStyleCnt="2"/>
      <dgm:spPr/>
    </dgm:pt>
    <dgm:pt modelId="{DB5F4DA0-D393-43AB-AB26-3F9B2EB6A956}" type="pres">
      <dgm:prSet presAssocID="{6C6D0E99-ADCB-4EA5-9484-64688F307E34}" presName="Image1"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65EFF249-0D54-44EB-8310-63DFB275D320}" type="pres">
      <dgm:prSet presAssocID="{6C6D0E99-ADCB-4EA5-9484-64688F307E34}" presName="Child1" presStyleLbl="revTx" presStyleIdx="0" presStyleCnt="4" custScaleX="220115" custLinFactNeighborX="63721" custLinFactNeighborY="-1322">
        <dgm:presLayoutVars>
          <dgm:chMax val="0"/>
          <dgm:chPref val="0"/>
          <dgm:bulletEnabled val="1"/>
        </dgm:presLayoutVars>
      </dgm:prSet>
      <dgm:spPr/>
      <dgm:t>
        <a:bodyPr/>
        <a:lstStyle/>
        <a:p>
          <a:endParaRPr lang="en-US"/>
        </a:p>
      </dgm:t>
    </dgm:pt>
    <dgm:pt modelId="{9232D7CC-AD6E-4E00-9072-2C5C9A97E52E}" type="pres">
      <dgm:prSet presAssocID="{73995D90-B31B-4BAF-BE1F-CDAE63C3E590}" presName="Image2" presStyleCnt="0"/>
      <dgm:spPr/>
    </dgm:pt>
    <dgm:pt modelId="{17CF7C1B-DCFD-4A0D-84FA-127813EA5A20}" type="pres">
      <dgm:prSet presAssocID="{73995D90-B31B-4BAF-BE1F-CDAE63C3E590}" presName="Imag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1928EA59-BD87-44E5-B834-534B6CC2A1C9}" type="pres">
      <dgm:prSet presAssocID="{73995D90-B31B-4BAF-BE1F-CDAE63C3E590}" presName="Child2" presStyleLbl="revTx" presStyleIdx="1" presStyleCnt="4" custScaleX="133794" custLinFactNeighborX="12997" custLinFactNeighborY="-2250">
        <dgm:presLayoutVars>
          <dgm:chMax val="0"/>
          <dgm:chPref val="0"/>
          <dgm:bulletEnabled val="1"/>
        </dgm:presLayoutVars>
      </dgm:prSet>
      <dgm:spPr/>
      <dgm:t>
        <a:bodyPr/>
        <a:lstStyle/>
        <a:p>
          <a:endParaRPr lang="en-US"/>
        </a:p>
      </dgm:t>
    </dgm:pt>
    <dgm:pt modelId="{B8209185-69BA-4D89-8075-A316CF846FCE}" type="pres">
      <dgm:prSet presAssocID="{F1261E40-8CC4-4BF7-A939-C6616D9862D1}" presName="Image3" presStyleCnt="0"/>
      <dgm:spPr/>
    </dgm:pt>
    <dgm:pt modelId="{53C8F4E1-B8E0-48A5-B2EF-276B3C86A374}" type="pres">
      <dgm:prSet presAssocID="{F1261E40-8CC4-4BF7-A939-C6616D9862D1}" presName="Imag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 modelId="{FDEF328C-8CFB-4FE6-AF78-5879041DE326}" type="pres">
      <dgm:prSet presAssocID="{F1261E40-8CC4-4BF7-A939-C6616D9862D1}" presName="Child3" presStyleLbl="revTx" presStyleIdx="2" presStyleCnt="4" custScaleX="173770" custLinFactNeighborX="35382">
        <dgm:presLayoutVars>
          <dgm:chMax val="0"/>
          <dgm:chPref val="0"/>
          <dgm:bulletEnabled val="1"/>
        </dgm:presLayoutVars>
      </dgm:prSet>
      <dgm:spPr/>
      <dgm:t>
        <a:bodyPr/>
        <a:lstStyle/>
        <a:p>
          <a:endParaRPr lang="en-US"/>
        </a:p>
      </dgm:t>
    </dgm:pt>
    <dgm:pt modelId="{25380AD6-5297-43EA-A21D-AC2FC0FFB52A}" type="pres">
      <dgm:prSet presAssocID="{E0C73C0B-18B5-4833-BF44-546044A1F615}" presName="Image4" presStyleCnt="0"/>
      <dgm:spPr/>
    </dgm:pt>
    <dgm:pt modelId="{F2F3B704-323C-4279-800C-FFD5FC5FED41}" type="pres">
      <dgm:prSet presAssocID="{E0C73C0B-18B5-4833-BF44-546044A1F615}" presName="Imag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dgm:spPr>
    </dgm:pt>
    <dgm:pt modelId="{7EE3032A-FDCC-48B7-9CC0-5DF2E32527B7}" type="pres">
      <dgm:prSet presAssocID="{E0C73C0B-18B5-4833-BF44-546044A1F615}" presName="Child4" presStyleLbl="revTx" presStyleIdx="3" presStyleCnt="4" custScaleX="213275" custLinFactNeighborX="56755">
        <dgm:presLayoutVars>
          <dgm:chMax val="0"/>
          <dgm:chPref val="0"/>
          <dgm:bulletEnabled val="1"/>
        </dgm:presLayoutVars>
      </dgm:prSet>
      <dgm:spPr/>
      <dgm:t>
        <a:bodyPr/>
        <a:lstStyle/>
        <a:p>
          <a:endParaRPr lang="en-US"/>
        </a:p>
      </dgm:t>
    </dgm:pt>
  </dgm:ptLst>
  <dgm:cxnLst>
    <dgm:cxn modelId="{5D82E252-E5B1-4C0C-9F93-B647F76C7184}" type="presOf" srcId="{C04B9615-ABDC-421C-93E0-0E148307E61A}" destId="{EEC5ED40-DAD4-4635-9201-2EBFDBFA23BE}" srcOrd="0" destOrd="0" presId="urn:microsoft.com/office/officeart/2011/layout/RadialPictureList"/>
    <dgm:cxn modelId="{262DF415-5A49-4239-B371-8CC7AD5C00D6}" srcId="{C04B9615-ABDC-421C-93E0-0E148307E61A}" destId="{73995D90-B31B-4BAF-BE1F-CDAE63C3E590}" srcOrd="1" destOrd="0" parTransId="{2DF80CDA-2714-44F9-878B-9ACC6DFB3CD4}" sibTransId="{C22885A6-1C68-4112-8142-554DCD7EB7D0}"/>
    <dgm:cxn modelId="{AA21DFB9-1357-4488-8614-42577E456755}" type="presOf" srcId="{73995D90-B31B-4BAF-BE1F-CDAE63C3E590}" destId="{1928EA59-BD87-44E5-B834-534B6CC2A1C9}" srcOrd="0" destOrd="0" presId="urn:microsoft.com/office/officeart/2011/layout/RadialPictureList"/>
    <dgm:cxn modelId="{F34C6184-A032-4A8B-8167-0002DE5426EB}" srcId="{4F88D79B-7115-4124-8150-068867FC37A0}" destId="{C04B9615-ABDC-421C-93E0-0E148307E61A}" srcOrd="0" destOrd="0" parTransId="{51B75A91-A018-459D-B7DC-CBAE894932D9}" sibTransId="{B7EB8E28-F011-4FF9-9B10-E2453E274249}"/>
    <dgm:cxn modelId="{7591EFA5-0B87-434A-9D81-DC6DB13F25A9}" type="presOf" srcId="{F1261E40-8CC4-4BF7-A939-C6616D9862D1}" destId="{FDEF328C-8CFB-4FE6-AF78-5879041DE326}" srcOrd="0" destOrd="0" presId="urn:microsoft.com/office/officeart/2011/layout/RadialPictureList"/>
    <dgm:cxn modelId="{7AD0ADFB-F1BC-40B3-859F-493C82E30173}" srcId="{C04B9615-ABDC-421C-93E0-0E148307E61A}" destId="{F1261E40-8CC4-4BF7-A939-C6616D9862D1}" srcOrd="2" destOrd="0" parTransId="{7AEC253A-B137-40D3-80A5-CE483F03CB89}" sibTransId="{96AA1A2B-9F9A-4B8B-B7E6-709E7E3E131B}"/>
    <dgm:cxn modelId="{AFEC67FC-9DCF-473C-8DB1-0D6B75758B3D}" type="presOf" srcId="{6C6D0E99-ADCB-4EA5-9484-64688F307E34}" destId="{65EFF249-0D54-44EB-8310-63DFB275D320}" srcOrd="0" destOrd="0" presId="urn:microsoft.com/office/officeart/2011/layout/RadialPictureList"/>
    <dgm:cxn modelId="{7B43E77D-6E39-4AC5-B710-0911BE5B1CCA}" srcId="{C04B9615-ABDC-421C-93E0-0E148307E61A}" destId="{E0C73C0B-18B5-4833-BF44-546044A1F615}" srcOrd="3" destOrd="0" parTransId="{FC37B8EF-8200-4E4E-9AC1-201F2AE9885C}" sibTransId="{04A06631-3E6D-4511-869F-685D5654DAB3}"/>
    <dgm:cxn modelId="{98F8FE48-44C2-4AA5-971E-CD465E4B6E72}" srcId="{C04B9615-ABDC-421C-93E0-0E148307E61A}" destId="{6C6D0E99-ADCB-4EA5-9484-64688F307E34}" srcOrd="0" destOrd="0" parTransId="{DAAF0C24-1ADC-4AA6-B9C8-C477F9CA5D42}" sibTransId="{5D2C9836-383E-4748-834F-9BFCBEC7F89C}"/>
    <dgm:cxn modelId="{DD0C0279-CE92-439B-AC4D-5584AA477790}" type="presOf" srcId="{E0C73C0B-18B5-4833-BF44-546044A1F615}" destId="{7EE3032A-FDCC-48B7-9CC0-5DF2E32527B7}" srcOrd="0" destOrd="0" presId="urn:microsoft.com/office/officeart/2011/layout/RadialPictureList"/>
    <dgm:cxn modelId="{C78FCF5F-026F-4F48-9DDB-05D16713BD02}" type="presOf" srcId="{4F88D79B-7115-4124-8150-068867FC37A0}" destId="{E840066C-4407-429A-B9F8-A69370069358}" srcOrd="0" destOrd="0" presId="urn:microsoft.com/office/officeart/2011/layout/RadialPictureList"/>
    <dgm:cxn modelId="{586EFC41-04C9-4CA2-AC40-F3AFD89D9CAF}" type="presParOf" srcId="{E840066C-4407-429A-B9F8-A69370069358}" destId="{EEC5ED40-DAD4-4635-9201-2EBFDBFA23BE}" srcOrd="0" destOrd="0" presId="urn:microsoft.com/office/officeart/2011/layout/RadialPictureList"/>
    <dgm:cxn modelId="{36B37417-DA9E-41E1-8C0C-CC212D79E3B3}" type="presParOf" srcId="{E840066C-4407-429A-B9F8-A69370069358}" destId="{7AF3F26C-DBA5-45FF-8962-84E978284DA1}" srcOrd="1" destOrd="0" presId="urn:microsoft.com/office/officeart/2011/layout/RadialPictureList"/>
    <dgm:cxn modelId="{DE25551D-79A6-476D-9D52-C970310D35E7}" type="presParOf" srcId="{E840066C-4407-429A-B9F8-A69370069358}" destId="{DB5F4DA0-D393-43AB-AB26-3F9B2EB6A956}" srcOrd="2" destOrd="0" presId="urn:microsoft.com/office/officeart/2011/layout/RadialPictureList"/>
    <dgm:cxn modelId="{68950503-E881-471F-AC14-7AE0698A2422}" type="presParOf" srcId="{E840066C-4407-429A-B9F8-A69370069358}" destId="{65EFF249-0D54-44EB-8310-63DFB275D320}" srcOrd="3" destOrd="0" presId="urn:microsoft.com/office/officeart/2011/layout/RadialPictureList"/>
    <dgm:cxn modelId="{9DCB1699-DC89-4570-A643-936E2A7BF44C}" type="presParOf" srcId="{E840066C-4407-429A-B9F8-A69370069358}" destId="{9232D7CC-AD6E-4E00-9072-2C5C9A97E52E}" srcOrd="4" destOrd="0" presId="urn:microsoft.com/office/officeart/2011/layout/RadialPictureList"/>
    <dgm:cxn modelId="{C7E1A0DE-1620-4297-A8B4-2F6142780946}" type="presParOf" srcId="{9232D7CC-AD6E-4E00-9072-2C5C9A97E52E}" destId="{17CF7C1B-DCFD-4A0D-84FA-127813EA5A20}" srcOrd="0" destOrd="0" presId="urn:microsoft.com/office/officeart/2011/layout/RadialPictureList"/>
    <dgm:cxn modelId="{58D8EC36-F1A9-4406-BEDE-494DBBAD5BBB}" type="presParOf" srcId="{E840066C-4407-429A-B9F8-A69370069358}" destId="{1928EA59-BD87-44E5-B834-534B6CC2A1C9}" srcOrd="5" destOrd="0" presId="urn:microsoft.com/office/officeart/2011/layout/RadialPictureList"/>
    <dgm:cxn modelId="{30BD2397-6C40-4F6C-8BFA-FD8231773164}" type="presParOf" srcId="{E840066C-4407-429A-B9F8-A69370069358}" destId="{B8209185-69BA-4D89-8075-A316CF846FCE}" srcOrd="6" destOrd="0" presId="urn:microsoft.com/office/officeart/2011/layout/RadialPictureList"/>
    <dgm:cxn modelId="{FBEE955C-272A-4A18-82ED-FF35F56DA7F3}" type="presParOf" srcId="{B8209185-69BA-4D89-8075-A316CF846FCE}" destId="{53C8F4E1-B8E0-48A5-B2EF-276B3C86A374}" srcOrd="0" destOrd="0" presId="urn:microsoft.com/office/officeart/2011/layout/RadialPictureList"/>
    <dgm:cxn modelId="{91CCAFE6-915A-4742-B67B-222629F0DB20}" type="presParOf" srcId="{E840066C-4407-429A-B9F8-A69370069358}" destId="{FDEF328C-8CFB-4FE6-AF78-5879041DE326}" srcOrd="7" destOrd="0" presId="urn:microsoft.com/office/officeart/2011/layout/RadialPictureList"/>
    <dgm:cxn modelId="{0A17E889-4769-4EDF-A1F5-A7F66E6077A3}" type="presParOf" srcId="{E840066C-4407-429A-B9F8-A69370069358}" destId="{25380AD6-5297-43EA-A21D-AC2FC0FFB52A}" srcOrd="8" destOrd="0" presId="urn:microsoft.com/office/officeart/2011/layout/RadialPictureList"/>
    <dgm:cxn modelId="{C9037937-8964-4E1C-B7CC-E20AF9BFE6FC}" type="presParOf" srcId="{25380AD6-5297-43EA-A21D-AC2FC0FFB52A}" destId="{F2F3B704-323C-4279-800C-FFD5FC5FED41}" srcOrd="0" destOrd="0" presId="urn:microsoft.com/office/officeart/2011/layout/RadialPictureList"/>
    <dgm:cxn modelId="{0EC3B8CD-0F25-489D-9975-DC80A1650DE4}" type="presParOf" srcId="{E840066C-4407-429A-B9F8-A69370069358}" destId="{7EE3032A-FDCC-48B7-9CC0-5DF2E32527B7}"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8D79B-7115-4124-8150-068867FC37A0}" type="doc">
      <dgm:prSet loTypeId="urn:microsoft.com/office/officeart/2011/layout/RadialPictureList" loCatId="officeonline" qsTypeId="urn:microsoft.com/office/officeart/2005/8/quickstyle/simple4" qsCatId="simple" csTypeId="urn:microsoft.com/office/officeart/2005/8/colors/colorful5" csCatId="colorful" phldr="1"/>
      <dgm:spPr/>
      <dgm:t>
        <a:bodyPr/>
        <a:lstStyle/>
        <a:p>
          <a:endParaRPr lang="en-US"/>
        </a:p>
      </dgm:t>
    </dgm:pt>
    <dgm:pt modelId="{C04B9615-ABDC-421C-93E0-0E148307E61A}">
      <dgm:prSet phldrT="[Text]" custT="1"/>
      <dgm:spPr/>
      <dgm:t>
        <a:bodyPr/>
        <a:lstStyle/>
        <a:p>
          <a:r>
            <a:rPr lang="en-US" sz="2000" b="1" dirty="0" smtClean="0"/>
            <a:t>Displays</a:t>
          </a:r>
        </a:p>
        <a:p>
          <a:r>
            <a:rPr lang="en-US" sz="2000" dirty="0" smtClean="0"/>
            <a:t>Simulate long bursts of traffic from devices with widely-varying signal characteristics</a:t>
          </a:r>
          <a:endParaRPr lang="en-US" sz="2000" dirty="0"/>
        </a:p>
      </dgm:t>
    </dgm:pt>
    <dgm:pt modelId="{51B75A91-A018-459D-B7DC-CBAE894932D9}" type="parTrans" cxnId="{F34C6184-A032-4A8B-8167-0002DE5426EB}">
      <dgm:prSet/>
      <dgm:spPr/>
      <dgm:t>
        <a:bodyPr/>
        <a:lstStyle/>
        <a:p>
          <a:endParaRPr lang="en-US"/>
        </a:p>
      </dgm:t>
    </dgm:pt>
    <dgm:pt modelId="{B7EB8E28-F011-4FF9-9B10-E2453E274249}" type="sibTrans" cxnId="{F34C6184-A032-4A8B-8167-0002DE5426EB}">
      <dgm:prSet/>
      <dgm:spPr/>
      <dgm:t>
        <a:bodyPr/>
        <a:lstStyle/>
        <a:p>
          <a:endParaRPr lang="en-US"/>
        </a:p>
      </dgm:t>
    </dgm:pt>
    <dgm:pt modelId="{6C6D0E99-ADCB-4EA5-9484-64688F307E34}">
      <dgm:prSet phldrT="[Text]" custT="1"/>
      <dgm:spPr/>
      <dgm:t>
        <a:bodyPr/>
        <a:lstStyle/>
        <a:p>
          <a:r>
            <a:rPr lang="en-US" sz="1600" dirty="0" smtClean="0"/>
            <a:t>Up to 16 GB of stimulus memory for full-frame, high-definition images and </a:t>
          </a:r>
          <a:r>
            <a:rPr lang="en-US" sz="1600" dirty="0" err="1" smtClean="0"/>
            <a:t>videp</a:t>
          </a:r>
          <a:endParaRPr lang="en-US" sz="1600" dirty="0"/>
        </a:p>
      </dgm:t>
    </dgm:pt>
    <dgm:pt modelId="{DAAF0C24-1ADC-4AA6-B9C8-C477F9CA5D42}" type="parTrans" cxnId="{98F8FE48-44C2-4AA5-971E-CD465E4B6E72}">
      <dgm:prSet/>
      <dgm:spPr/>
      <dgm:t>
        <a:bodyPr/>
        <a:lstStyle/>
        <a:p>
          <a:endParaRPr lang="en-US"/>
        </a:p>
      </dgm:t>
    </dgm:pt>
    <dgm:pt modelId="{5D2C9836-383E-4748-834F-9BFCBEC7F89C}" type="sibTrans" cxnId="{98F8FE48-44C2-4AA5-971E-CD465E4B6E72}">
      <dgm:prSet/>
      <dgm:spPr/>
      <dgm:t>
        <a:bodyPr/>
        <a:lstStyle/>
        <a:p>
          <a:endParaRPr lang="en-US"/>
        </a:p>
      </dgm:t>
    </dgm:pt>
    <dgm:pt modelId="{73995D90-B31B-4BAF-BE1F-CDAE63C3E590}">
      <dgm:prSet phldrT="[Text]" custT="1"/>
      <dgm:spPr/>
      <dgm:t>
        <a:bodyPr/>
        <a:lstStyle/>
        <a:p>
          <a:r>
            <a:rPr lang="en-US" sz="1600" dirty="0" smtClean="0"/>
            <a:t>Change signal amplitude parameters including slew rate, HS voltages and LP voltages</a:t>
          </a:r>
          <a:endParaRPr lang="en-US" sz="1600" dirty="0"/>
        </a:p>
      </dgm:t>
    </dgm:pt>
    <dgm:pt modelId="{2DF80CDA-2714-44F9-878B-9ACC6DFB3CD4}" type="parTrans" cxnId="{262DF415-5A49-4239-B371-8CC7AD5C00D6}">
      <dgm:prSet/>
      <dgm:spPr/>
      <dgm:t>
        <a:bodyPr/>
        <a:lstStyle/>
        <a:p>
          <a:endParaRPr lang="en-US"/>
        </a:p>
      </dgm:t>
    </dgm:pt>
    <dgm:pt modelId="{C22885A6-1C68-4112-8142-554DCD7EB7D0}" type="sibTrans" cxnId="{262DF415-5A49-4239-B371-8CC7AD5C00D6}">
      <dgm:prSet/>
      <dgm:spPr/>
      <dgm:t>
        <a:bodyPr/>
        <a:lstStyle/>
        <a:p>
          <a:endParaRPr lang="en-US"/>
        </a:p>
      </dgm:t>
    </dgm:pt>
    <dgm:pt modelId="{F1261E40-8CC4-4BF7-A939-C6616D9862D1}">
      <dgm:prSet phldrT="[Text]" custT="1"/>
      <dgm:spPr/>
      <dgm:t>
        <a:bodyPr/>
        <a:lstStyle/>
        <a:p>
          <a:r>
            <a:rPr lang="en-US" sz="1600" dirty="0" smtClean="0"/>
            <a:t>Change signal timing parameters including data rate and lane skew.</a:t>
          </a:r>
          <a:endParaRPr lang="en-US" sz="1600" dirty="0"/>
        </a:p>
      </dgm:t>
    </dgm:pt>
    <dgm:pt modelId="{7AEC253A-B137-40D3-80A5-CE483F03CB89}" type="parTrans" cxnId="{7AD0ADFB-F1BC-40B3-859F-493C82E30173}">
      <dgm:prSet/>
      <dgm:spPr/>
      <dgm:t>
        <a:bodyPr/>
        <a:lstStyle/>
        <a:p>
          <a:endParaRPr lang="en-US"/>
        </a:p>
      </dgm:t>
    </dgm:pt>
    <dgm:pt modelId="{96AA1A2B-9F9A-4B8B-B7E6-709E7E3E131B}" type="sibTrans" cxnId="{7AD0ADFB-F1BC-40B3-859F-493C82E30173}">
      <dgm:prSet/>
      <dgm:spPr/>
      <dgm:t>
        <a:bodyPr/>
        <a:lstStyle/>
        <a:p>
          <a:endParaRPr lang="en-US"/>
        </a:p>
      </dgm:t>
    </dgm:pt>
    <dgm:pt modelId="{E0C73C0B-18B5-4833-BF44-546044A1F615}">
      <dgm:prSet phldrT="[Text]" custT="1"/>
      <dgm:spPr/>
      <dgm:t>
        <a:bodyPr/>
        <a:lstStyle/>
        <a:p>
          <a:r>
            <a:rPr lang="en-US" sz="1600" dirty="0" smtClean="0"/>
            <a:t>Verify exerciser signals with “monitor” mode”, using the analyzer’s internal loopback</a:t>
          </a:r>
          <a:endParaRPr lang="en-US" sz="1600" dirty="0"/>
        </a:p>
      </dgm:t>
    </dgm:pt>
    <dgm:pt modelId="{FC37B8EF-8200-4E4E-9AC1-201F2AE9885C}" type="parTrans" cxnId="{7B43E77D-6E39-4AC5-B710-0911BE5B1CCA}">
      <dgm:prSet/>
      <dgm:spPr/>
      <dgm:t>
        <a:bodyPr/>
        <a:lstStyle/>
        <a:p>
          <a:endParaRPr lang="en-US"/>
        </a:p>
      </dgm:t>
    </dgm:pt>
    <dgm:pt modelId="{04A06631-3E6D-4511-869F-685D5654DAB3}" type="sibTrans" cxnId="{7B43E77D-6E39-4AC5-B710-0911BE5B1CCA}">
      <dgm:prSet/>
      <dgm:spPr/>
      <dgm:t>
        <a:bodyPr/>
        <a:lstStyle/>
        <a:p>
          <a:endParaRPr lang="en-US"/>
        </a:p>
      </dgm:t>
    </dgm:pt>
    <dgm:pt modelId="{E840066C-4407-429A-B9F8-A69370069358}" type="pres">
      <dgm:prSet presAssocID="{4F88D79B-7115-4124-8150-068867FC37A0}" presName="Name0" presStyleCnt="0">
        <dgm:presLayoutVars>
          <dgm:chMax val="1"/>
          <dgm:chPref val="1"/>
          <dgm:dir/>
          <dgm:resizeHandles/>
        </dgm:presLayoutVars>
      </dgm:prSet>
      <dgm:spPr/>
      <dgm:t>
        <a:bodyPr/>
        <a:lstStyle/>
        <a:p>
          <a:endParaRPr lang="en-US"/>
        </a:p>
      </dgm:t>
    </dgm:pt>
    <dgm:pt modelId="{EEC5ED40-DAD4-4635-9201-2EBFDBFA23BE}" type="pres">
      <dgm:prSet presAssocID="{C04B9615-ABDC-421C-93E0-0E148307E61A}" presName="Parent" presStyleLbl="node1" presStyleIdx="0" presStyleCnt="2" custScaleX="126401" custScaleY="115135">
        <dgm:presLayoutVars>
          <dgm:chMax val="4"/>
          <dgm:chPref val="3"/>
        </dgm:presLayoutVars>
      </dgm:prSet>
      <dgm:spPr/>
      <dgm:t>
        <a:bodyPr/>
        <a:lstStyle/>
        <a:p>
          <a:endParaRPr lang="en-US"/>
        </a:p>
      </dgm:t>
    </dgm:pt>
    <dgm:pt modelId="{7AF3F26C-DBA5-45FF-8962-84E978284DA1}" type="pres">
      <dgm:prSet presAssocID="{6C6D0E99-ADCB-4EA5-9484-64688F307E34}" presName="Accent" presStyleLbl="node1" presStyleIdx="1" presStyleCnt="2"/>
      <dgm:spPr/>
    </dgm:pt>
    <dgm:pt modelId="{DB5F4DA0-D393-43AB-AB26-3F9B2EB6A956}" type="pres">
      <dgm:prSet presAssocID="{6C6D0E99-ADCB-4EA5-9484-64688F307E34}" presName="Image1"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65EFF249-0D54-44EB-8310-63DFB275D320}" type="pres">
      <dgm:prSet presAssocID="{6C6D0E99-ADCB-4EA5-9484-64688F307E34}" presName="Child1" presStyleLbl="revTx" presStyleIdx="0" presStyleCnt="4" custScaleX="183188" custLinFactNeighborX="45257" custLinFactNeighborY="-1322">
        <dgm:presLayoutVars>
          <dgm:chMax val="0"/>
          <dgm:chPref val="0"/>
          <dgm:bulletEnabled val="1"/>
        </dgm:presLayoutVars>
      </dgm:prSet>
      <dgm:spPr/>
      <dgm:t>
        <a:bodyPr/>
        <a:lstStyle/>
        <a:p>
          <a:endParaRPr lang="en-US"/>
        </a:p>
      </dgm:t>
    </dgm:pt>
    <dgm:pt modelId="{9232D7CC-AD6E-4E00-9072-2C5C9A97E52E}" type="pres">
      <dgm:prSet presAssocID="{73995D90-B31B-4BAF-BE1F-CDAE63C3E590}" presName="Image2" presStyleCnt="0"/>
      <dgm:spPr/>
    </dgm:pt>
    <dgm:pt modelId="{17CF7C1B-DCFD-4A0D-84FA-127813EA5A20}" type="pres">
      <dgm:prSet presAssocID="{73995D90-B31B-4BAF-BE1F-CDAE63C3E590}" presName="Image"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1928EA59-BD87-44E5-B834-534B6CC2A1C9}" type="pres">
      <dgm:prSet presAssocID="{73995D90-B31B-4BAF-BE1F-CDAE63C3E590}" presName="Child2" presStyleLbl="revTx" presStyleIdx="1" presStyleCnt="4" custScaleX="180939" custLinFactNeighborX="40513" custLinFactNeighborY="-2251">
        <dgm:presLayoutVars>
          <dgm:chMax val="0"/>
          <dgm:chPref val="0"/>
          <dgm:bulletEnabled val="1"/>
        </dgm:presLayoutVars>
      </dgm:prSet>
      <dgm:spPr/>
      <dgm:t>
        <a:bodyPr/>
        <a:lstStyle/>
        <a:p>
          <a:endParaRPr lang="en-US"/>
        </a:p>
      </dgm:t>
    </dgm:pt>
    <dgm:pt modelId="{B8209185-69BA-4D89-8075-A316CF846FCE}" type="pres">
      <dgm:prSet presAssocID="{F1261E40-8CC4-4BF7-A939-C6616D9862D1}" presName="Image3" presStyleCnt="0"/>
      <dgm:spPr/>
    </dgm:pt>
    <dgm:pt modelId="{53C8F4E1-B8E0-48A5-B2EF-276B3C86A374}" type="pres">
      <dgm:prSet presAssocID="{F1261E40-8CC4-4BF7-A939-C6616D9862D1}" presName="Image"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 modelId="{FDEF328C-8CFB-4FE6-AF78-5879041DE326}" type="pres">
      <dgm:prSet presAssocID="{F1261E40-8CC4-4BF7-A939-C6616D9862D1}" presName="Child3" presStyleLbl="revTx" presStyleIdx="2" presStyleCnt="4" custScaleX="159923" custLinFactNeighborX="27304">
        <dgm:presLayoutVars>
          <dgm:chMax val="0"/>
          <dgm:chPref val="0"/>
          <dgm:bulletEnabled val="1"/>
        </dgm:presLayoutVars>
      </dgm:prSet>
      <dgm:spPr/>
      <dgm:t>
        <a:bodyPr/>
        <a:lstStyle/>
        <a:p>
          <a:endParaRPr lang="en-US"/>
        </a:p>
      </dgm:t>
    </dgm:pt>
    <dgm:pt modelId="{25380AD6-5297-43EA-A21D-AC2FC0FFB52A}" type="pres">
      <dgm:prSet presAssocID="{E0C73C0B-18B5-4833-BF44-546044A1F615}" presName="Image4" presStyleCnt="0"/>
      <dgm:spPr/>
    </dgm:pt>
    <dgm:pt modelId="{F2F3B704-323C-4279-800C-FFD5FC5FED41}" type="pres">
      <dgm:prSet presAssocID="{E0C73C0B-18B5-4833-BF44-546044A1F615}" presName="Image" presStyleLbl="fgImgPlac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dgm:spPr>
    </dgm:pt>
    <dgm:pt modelId="{7EE3032A-FDCC-48B7-9CC0-5DF2E32527B7}" type="pres">
      <dgm:prSet presAssocID="{E0C73C0B-18B5-4833-BF44-546044A1F615}" presName="Child4" presStyleLbl="revTx" presStyleIdx="3" presStyleCnt="4" custScaleX="191892" custLinFactNeighborX="64623" custLinFactNeighborY="11807">
        <dgm:presLayoutVars>
          <dgm:chMax val="0"/>
          <dgm:chPref val="0"/>
          <dgm:bulletEnabled val="1"/>
        </dgm:presLayoutVars>
      </dgm:prSet>
      <dgm:spPr/>
      <dgm:t>
        <a:bodyPr/>
        <a:lstStyle/>
        <a:p>
          <a:endParaRPr lang="en-US"/>
        </a:p>
      </dgm:t>
    </dgm:pt>
  </dgm:ptLst>
  <dgm:cxnLst>
    <dgm:cxn modelId="{5582545C-0ED1-40B7-98D9-D4710E2E1A04}" type="presOf" srcId="{4F88D79B-7115-4124-8150-068867FC37A0}" destId="{E840066C-4407-429A-B9F8-A69370069358}" srcOrd="0" destOrd="0" presId="urn:microsoft.com/office/officeart/2011/layout/RadialPictureList"/>
    <dgm:cxn modelId="{262DF415-5A49-4239-B371-8CC7AD5C00D6}" srcId="{C04B9615-ABDC-421C-93E0-0E148307E61A}" destId="{73995D90-B31B-4BAF-BE1F-CDAE63C3E590}" srcOrd="1" destOrd="0" parTransId="{2DF80CDA-2714-44F9-878B-9ACC6DFB3CD4}" sibTransId="{C22885A6-1C68-4112-8142-554DCD7EB7D0}"/>
    <dgm:cxn modelId="{7AD0ADFB-F1BC-40B3-859F-493C82E30173}" srcId="{C04B9615-ABDC-421C-93E0-0E148307E61A}" destId="{F1261E40-8CC4-4BF7-A939-C6616D9862D1}" srcOrd="2" destOrd="0" parTransId="{7AEC253A-B137-40D3-80A5-CE483F03CB89}" sibTransId="{96AA1A2B-9F9A-4B8B-B7E6-709E7E3E131B}"/>
    <dgm:cxn modelId="{3CAA1788-320C-4DCE-98FB-0D61C4873B44}" type="presOf" srcId="{6C6D0E99-ADCB-4EA5-9484-64688F307E34}" destId="{65EFF249-0D54-44EB-8310-63DFB275D320}" srcOrd="0" destOrd="0" presId="urn:microsoft.com/office/officeart/2011/layout/RadialPictureList"/>
    <dgm:cxn modelId="{EE634758-D6EF-4556-A47E-D96AF1296CE9}" type="presOf" srcId="{E0C73C0B-18B5-4833-BF44-546044A1F615}" destId="{7EE3032A-FDCC-48B7-9CC0-5DF2E32527B7}" srcOrd="0" destOrd="0" presId="urn:microsoft.com/office/officeart/2011/layout/RadialPictureList"/>
    <dgm:cxn modelId="{98F8FE48-44C2-4AA5-971E-CD465E4B6E72}" srcId="{C04B9615-ABDC-421C-93E0-0E148307E61A}" destId="{6C6D0E99-ADCB-4EA5-9484-64688F307E34}" srcOrd="0" destOrd="0" parTransId="{DAAF0C24-1ADC-4AA6-B9C8-C477F9CA5D42}" sibTransId="{5D2C9836-383E-4748-834F-9BFCBEC7F89C}"/>
    <dgm:cxn modelId="{7B43E77D-6E39-4AC5-B710-0911BE5B1CCA}" srcId="{C04B9615-ABDC-421C-93E0-0E148307E61A}" destId="{E0C73C0B-18B5-4833-BF44-546044A1F615}" srcOrd="3" destOrd="0" parTransId="{FC37B8EF-8200-4E4E-9AC1-201F2AE9885C}" sibTransId="{04A06631-3E6D-4511-869F-685D5654DAB3}"/>
    <dgm:cxn modelId="{A3002885-E59F-497F-B8F0-6ABA25CFA2C9}" type="presOf" srcId="{F1261E40-8CC4-4BF7-A939-C6616D9862D1}" destId="{FDEF328C-8CFB-4FE6-AF78-5879041DE326}" srcOrd="0" destOrd="0" presId="urn:microsoft.com/office/officeart/2011/layout/RadialPictureList"/>
    <dgm:cxn modelId="{D0D9317F-01FE-4500-944C-4AEFAACB192E}" type="presOf" srcId="{C04B9615-ABDC-421C-93E0-0E148307E61A}" destId="{EEC5ED40-DAD4-4635-9201-2EBFDBFA23BE}" srcOrd="0" destOrd="0" presId="urn:microsoft.com/office/officeart/2011/layout/RadialPictureList"/>
    <dgm:cxn modelId="{F34C6184-A032-4A8B-8167-0002DE5426EB}" srcId="{4F88D79B-7115-4124-8150-068867FC37A0}" destId="{C04B9615-ABDC-421C-93E0-0E148307E61A}" srcOrd="0" destOrd="0" parTransId="{51B75A91-A018-459D-B7DC-CBAE894932D9}" sibTransId="{B7EB8E28-F011-4FF9-9B10-E2453E274249}"/>
    <dgm:cxn modelId="{C5D5FB53-27D4-458C-9672-30DB8213897D}" type="presOf" srcId="{73995D90-B31B-4BAF-BE1F-CDAE63C3E590}" destId="{1928EA59-BD87-44E5-B834-534B6CC2A1C9}" srcOrd="0" destOrd="0" presId="urn:microsoft.com/office/officeart/2011/layout/RadialPictureList"/>
    <dgm:cxn modelId="{D090DAC3-B376-4069-8385-38965E60D132}" type="presParOf" srcId="{E840066C-4407-429A-B9F8-A69370069358}" destId="{EEC5ED40-DAD4-4635-9201-2EBFDBFA23BE}" srcOrd="0" destOrd="0" presId="urn:microsoft.com/office/officeart/2011/layout/RadialPictureList"/>
    <dgm:cxn modelId="{2476CF7A-6D09-43EF-8A1C-D28ADD834437}" type="presParOf" srcId="{E840066C-4407-429A-B9F8-A69370069358}" destId="{7AF3F26C-DBA5-45FF-8962-84E978284DA1}" srcOrd="1" destOrd="0" presId="urn:microsoft.com/office/officeart/2011/layout/RadialPictureList"/>
    <dgm:cxn modelId="{D02582FF-DB8E-4E65-AF3D-E95A97AAA9D2}" type="presParOf" srcId="{E840066C-4407-429A-B9F8-A69370069358}" destId="{DB5F4DA0-D393-43AB-AB26-3F9B2EB6A956}" srcOrd="2" destOrd="0" presId="urn:microsoft.com/office/officeart/2011/layout/RadialPictureList"/>
    <dgm:cxn modelId="{51A39F46-94D2-4356-818A-1C66DF7BA534}" type="presParOf" srcId="{E840066C-4407-429A-B9F8-A69370069358}" destId="{65EFF249-0D54-44EB-8310-63DFB275D320}" srcOrd="3" destOrd="0" presId="urn:microsoft.com/office/officeart/2011/layout/RadialPictureList"/>
    <dgm:cxn modelId="{1B51B498-32A1-4478-AACD-371A48A7602C}" type="presParOf" srcId="{E840066C-4407-429A-B9F8-A69370069358}" destId="{9232D7CC-AD6E-4E00-9072-2C5C9A97E52E}" srcOrd="4" destOrd="0" presId="urn:microsoft.com/office/officeart/2011/layout/RadialPictureList"/>
    <dgm:cxn modelId="{A657E8F4-327A-4253-8A06-9F2DF1E03EE3}" type="presParOf" srcId="{9232D7CC-AD6E-4E00-9072-2C5C9A97E52E}" destId="{17CF7C1B-DCFD-4A0D-84FA-127813EA5A20}" srcOrd="0" destOrd="0" presId="urn:microsoft.com/office/officeart/2011/layout/RadialPictureList"/>
    <dgm:cxn modelId="{7B9AEC85-1039-4678-BAD9-303B6E87F60F}" type="presParOf" srcId="{E840066C-4407-429A-B9F8-A69370069358}" destId="{1928EA59-BD87-44E5-B834-534B6CC2A1C9}" srcOrd="5" destOrd="0" presId="urn:microsoft.com/office/officeart/2011/layout/RadialPictureList"/>
    <dgm:cxn modelId="{E2FBC98D-E41E-440E-9484-AF2DF31E0DEF}" type="presParOf" srcId="{E840066C-4407-429A-B9F8-A69370069358}" destId="{B8209185-69BA-4D89-8075-A316CF846FCE}" srcOrd="6" destOrd="0" presId="urn:microsoft.com/office/officeart/2011/layout/RadialPictureList"/>
    <dgm:cxn modelId="{DE957568-B4D4-4672-8C59-D4DD375772DA}" type="presParOf" srcId="{B8209185-69BA-4D89-8075-A316CF846FCE}" destId="{53C8F4E1-B8E0-48A5-B2EF-276B3C86A374}" srcOrd="0" destOrd="0" presId="urn:microsoft.com/office/officeart/2011/layout/RadialPictureList"/>
    <dgm:cxn modelId="{6AF48820-5F5E-43F7-A004-9FBEB0B89FEA}" type="presParOf" srcId="{E840066C-4407-429A-B9F8-A69370069358}" destId="{FDEF328C-8CFB-4FE6-AF78-5879041DE326}" srcOrd="7" destOrd="0" presId="urn:microsoft.com/office/officeart/2011/layout/RadialPictureList"/>
    <dgm:cxn modelId="{E663908B-ED3B-4327-BBE9-980F3867C2D6}" type="presParOf" srcId="{E840066C-4407-429A-B9F8-A69370069358}" destId="{25380AD6-5297-43EA-A21D-AC2FC0FFB52A}" srcOrd="8" destOrd="0" presId="urn:microsoft.com/office/officeart/2011/layout/RadialPictureList"/>
    <dgm:cxn modelId="{F2CD3894-866B-4F25-9921-8BB8F37604C2}" type="presParOf" srcId="{25380AD6-5297-43EA-A21D-AC2FC0FFB52A}" destId="{F2F3B704-323C-4279-800C-FFD5FC5FED41}" srcOrd="0" destOrd="0" presId="urn:microsoft.com/office/officeart/2011/layout/RadialPictureList"/>
    <dgm:cxn modelId="{AFC68AB7-FC92-4C52-A727-EAEC0FC1A48D}" type="presParOf" srcId="{E840066C-4407-429A-B9F8-A69370069358}" destId="{7EE3032A-FDCC-48B7-9CC0-5DF2E32527B7}"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8D79B-7115-4124-8150-068867FC37A0}" type="doc">
      <dgm:prSet loTypeId="urn:microsoft.com/office/officeart/2011/layout/RadialPictureList" loCatId="officeonline" qsTypeId="urn:microsoft.com/office/officeart/2005/8/quickstyle/simple4" qsCatId="simple" csTypeId="urn:microsoft.com/office/officeart/2005/8/colors/accent1_2" csCatId="accent1" phldr="1"/>
      <dgm:spPr/>
      <dgm:t>
        <a:bodyPr/>
        <a:lstStyle/>
        <a:p>
          <a:endParaRPr lang="en-US"/>
        </a:p>
      </dgm:t>
    </dgm:pt>
    <dgm:pt modelId="{C04B9615-ABDC-421C-93E0-0E148307E61A}">
      <dgm:prSet phldrT="[Text]" custT="1"/>
      <dgm:spPr/>
      <dgm:t>
        <a:bodyPr/>
        <a:lstStyle/>
        <a:p>
          <a:r>
            <a:rPr lang="en-US" sz="2000" b="1" dirty="0" smtClean="0"/>
            <a:t>Cameras</a:t>
          </a:r>
        </a:p>
        <a:p>
          <a:r>
            <a:rPr lang="en-US" sz="2000" dirty="0" smtClean="0"/>
            <a:t>Unmatched insight into the protocol sent to host systems</a:t>
          </a:r>
          <a:endParaRPr lang="en-US" sz="2000" dirty="0"/>
        </a:p>
      </dgm:t>
    </dgm:pt>
    <dgm:pt modelId="{51B75A91-A018-459D-B7DC-CBAE894932D9}" type="parTrans" cxnId="{F34C6184-A032-4A8B-8167-0002DE5426EB}">
      <dgm:prSet/>
      <dgm:spPr/>
      <dgm:t>
        <a:bodyPr/>
        <a:lstStyle/>
        <a:p>
          <a:endParaRPr lang="en-US"/>
        </a:p>
      </dgm:t>
    </dgm:pt>
    <dgm:pt modelId="{B7EB8E28-F011-4FF9-9B10-E2453E274249}" type="sibTrans" cxnId="{F34C6184-A032-4A8B-8167-0002DE5426EB}">
      <dgm:prSet/>
      <dgm:spPr/>
      <dgm:t>
        <a:bodyPr/>
        <a:lstStyle/>
        <a:p>
          <a:endParaRPr lang="en-US"/>
        </a:p>
      </dgm:t>
    </dgm:pt>
    <dgm:pt modelId="{6C6D0E99-ADCB-4EA5-9484-64688F307E34}">
      <dgm:prSet phldrT="[Text]" custT="1"/>
      <dgm:spPr/>
      <dgm:t>
        <a:bodyPr/>
        <a:lstStyle/>
        <a:p>
          <a:r>
            <a:rPr lang="en-US" sz="1600" dirty="0" smtClean="0"/>
            <a:t>Up to 16GB of memory allows the capture of complete high-resolution images and videos bursts</a:t>
          </a:r>
          <a:endParaRPr lang="en-US" sz="1600" dirty="0"/>
        </a:p>
      </dgm:t>
    </dgm:pt>
    <dgm:pt modelId="{DAAF0C24-1ADC-4AA6-B9C8-C477F9CA5D42}" type="parTrans" cxnId="{98F8FE48-44C2-4AA5-971E-CD465E4B6E72}">
      <dgm:prSet/>
      <dgm:spPr/>
      <dgm:t>
        <a:bodyPr/>
        <a:lstStyle/>
        <a:p>
          <a:endParaRPr lang="en-US"/>
        </a:p>
      </dgm:t>
    </dgm:pt>
    <dgm:pt modelId="{5D2C9836-383E-4748-834F-9BFCBEC7F89C}" type="sibTrans" cxnId="{98F8FE48-44C2-4AA5-971E-CD465E4B6E72}">
      <dgm:prSet/>
      <dgm:spPr/>
      <dgm:t>
        <a:bodyPr/>
        <a:lstStyle/>
        <a:p>
          <a:endParaRPr lang="en-US"/>
        </a:p>
      </dgm:t>
    </dgm:pt>
    <dgm:pt modelId="{73995D90-B31B-4BAF-BE1F-CDAE63C3E590}">
      <dgm:prSet phldrT="[Text]" custT="1"/>
      <dgm:spPr/>
      <dgm:t>
        <a:bodyPr/>
        <a:lstStyle/>
        <a:p>
          <a:r>
            <a:rPr lang="en-US" sz="1600" dirty="0" smtClean="0"/>
            <a:t>Extract images and compare them compare to the original objects.  </a:t>
          </a:r>
          <a:endParaRPr lang="en-US" sz="1600" dirty="0"/>
        </a:p>
      </dgm:t>
    </dgm:pt>
    <dgm:pt modelId="{2DF80CDA-2714-44F9-878B-9ACC6DFB3CD4}" type="parTrans" cxnId="{262DF415-5A49-4239-B371-8CC7AD5C00D6}">
      <dgm:prSet/>
      <dgm:spPr/>
      <dgm:t>
        <a:bodyPr/>
        <a:lstStyle/>
        <a:p>
          <a:endParaRPr lang="en-US"/>
        </a:p>
      </dgm:t>
    </dgm:pt>
    <dgm:pt modelId="{C22885A6-1C68-4112-8142-554DCD7EB7D0}" type="sibTrans" cxnId="{262DF415-5A49-4239-B371-8CC7AD5C00D6}">
      <dgm:prSet/>
      <dgm:spPr/>
      <dgm:t>
        <a:bodyPr/>
        <a:lstStyle/>
        <a:p>
          <a:endParaRPr lang="en-US"/>
        </a:p>
      </dgm:t>
    </dgm:pt>
    <dgm:pt modelId="{F1261E40-8CC4-4BF7-A939-C6616D9862D1}">
      <dgm:prSet phldrT="[Text]" custT="1"/>
      <dgm:spPr/>
      <dgm:t>
        <a:bodyPr/>
        <a:lstStyle/>
        <a:p>
          <a:r>
            <a:rPr lang="en-US" sz="1600" dirty="0" smtClean="0"/>
            <a:t>Time-correlate to host system to debug interoperability issues</a:t>
          </a:r>
          <a:endParaRPr lang="en-US" sz="1600" dirty="0"/>
        </a:p>
      </dgm:t>
    </dgm:pt>
    <dgm:pt modelId="{7AEC253A-B137-40D3-80A5-CE483F03CB89}" type="parTrans" cxnId="{7AD0ADFB-F1BC-40B3-859F-493C82E30173}">
      <dgm:prSet/>
      <dgm:spPr/>
      <dgm:t>
        <a:bodyPr/>
        <a:lstStyle/>
        <a:p>
          <a:endParaRPr lang="en-US"/>
        </a:p>
      </dgm:t>
    </dgm:pt>
    <dgm:pt modelId="{96AA1A2B-9F9A-4B8B-B7E6-709E7E3E131B}" type="sibTrans" cxnId="{7AD0ADFB-F1BC-40B3-859F-493C82E30173}">
      <dgm:prSet/>
      <dgm:spPr/>
      <dgm:t>
        <a:bodyPr/>
        <a:lstStyle/>
        <a:p>
          <a:endParaRPr lang="en-US"/>
        </a:p>
      </dgm:t>
    </dgm:pt>
    <dgm:pt modelId="{E840066C-4407-429A-B9F8-A69370069358}" type="pres">
      <dgm:prSet presAssocID="{4F88D79B-7115-4124-8150-068867FC37A0}" presName="Name0" presStyleCnt="0">
        <dgm:presLayoutVars>
          <dgm:chMax val="1"/>
          <dgm:chPref val="1"/>
          <dgm:dir/>
          <dgm:resizeHandles/>
        </dgm:presLayoutVars>
      </dgm:prSet>
      <dgm:spPr/>
      <dgm:t>
        <a:bodyPr/>
        <a:lstStyle/>
        <a:p>
          <a:endParaRPr lang="en-US"/>
        </a:p>
      </dgm:t>
    </dgm:pt>
    <dgm:pt modelId="{EEC5ED40-DAD4-4635-9201-2EBFDBFA23BE}" type="pres">
      <dgm:prSet presAssocID="{C04B9615-ABDC-421C-93E0-0E148307E61A}" presName="Parent" presStyleLbl="node1" presStyleIdx="0" presStyleCnt="2" custScaleX="110423" custScaleY="107658" custLinFactNeighborX="-15227" custLinFactNeighborY="0">
        <dgm:presLayoutVars>
          <dgm:chMax val="4"/>
          <dgm:chPref val="3"/>
        </dgm:presLayoutVars>
      </dgm:prSet>
      <dgm:spPr/>
      <dgm:t>
        <a:bodyPr/>
        <a:lstStyle/>
        <a:p>
          <a:endParaRPr lang="en-US"/>
        </a:p>
      </dgm:t>
    </dgm:pt>
    <dgm:pt modelId="{7AF3F26C-DBA5-45FF-8962-84E978284DA1}" type="pres">
      <dgm:prSet presAssocID="{6C6D0E99-ADCB-4EA5-9484-64688F307E34}" presName="Accent" presStyleLbl="node1" presStyleIdx="1" presStyleCnt="2"/>
      <dgm:spPr/>
    </dgm:pt>
    <dgm:pt modelId="{DB5F4DA0-D393-43AB-AB26-3F9B2EB6A956}" type="pres">
      <dgm:prSet presAssocID="{6C6D0E99-ADCB-4EA5-9484-64688F307E34}" presName="Image1"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65EFF249-0D54-44EB-8310-63DFB275D320}" type="pres">
      <dgm:prSet presAssocID="{6C6D0E99-ADCB-4EA5-9484-64688F307E34}" presName="Child1" presStyleLbl="revTx" presStyleIdx="0" presStyleCnt="3" custScaleX="157705" custLinFactNeighborX="38378" custLinFactNeighborY="-6457">
        <dgm:presLayoutVars>
          <dgm:chMax val="0"/>
          <dgm:chPref val="0"/>
          <dgm:bulletEnabled val="1"/>
        </dgm:presLayoutVars>
      </dgm:prSet>
      <dgm:spPr/>
      <dgm:t>
        <a:bodyPr/>
        <a:lstStyle/>
        <a:p>
          <a:endParaRPr lang="en-US"/>
        </a:p>
      </dgm:t>
    </dgm:pt>
    <dgm:pt modelId="{9232D7CC-AD6E-4E00-9072-2C5C9A97E52E}" type="pres">
      <dgm:prSet presAssocID="{73995D90-B31B-4BAF-BE1F-CDAE63C3E590}" presName="Image2" presStyleCnt="0"/>
      <dgm:spPr/>
    </dgm:pt>
    <dgm:pt modelId="{17CF7C1B-DCFD-4A0D-84FA-127813EA5A20}" type="pres">
      <dgm:prSet presAssocID="{73995D90-B31B-4BAF-BE1F-CDAE63C3E590}" presName="Imag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1928EA59-BD87-44E5-B834-534B6CC2A1C9}" type="pres">
      <dgm:prSet presAssocID="{73995D90-B31B-4BAF-BE1F-CDAE63C3E590}" presName="Child2" presStyleLbl="revTx" presStyleIdx="1" presStyleCnt="3" custScaleX="119868" custLinFactNeighborX="19529" custLinFactNeighborY="-2251">
        <dgm:presLayoutVars>
          <dgm:chMax val="0"/>
          <dgm:chPref val="0"/>
          <dgm:bulletEnabled val="1"/>
        </dgm:presLayoutVars>
      </dgm:prSet>
      <dgm:spPr/>
      <dgm:t>
        <a:bodyPr/>
        <a:lstStyle/>
        <a:p>
          <a:endParaRPr lang="en-US"/>
        </a:p>
      </dgm:t>
    </dgm:pt>
    <dgm:pt modelId="{B8209185-69BA-4D89-8075-A316CF846FCE}" type="pres">
      <dgm:prSet presAssocID="{F1261E40-8CC4-4BF7-A939-C6616D9862D1}" presName="Image3" presStyleCnt="0"/>
      <dgm:spPr/>
    </dgm:pt>
    <dgm:pt modelId="{53C8F4E1-B8E0-48A5-B2EF-276B3C86A374}" type="pres">
      <dgm:prSet presAssocID="{F1261E40-8CC4-4BF7-A939-C6616D9862D1}" presName="Imag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 modelId="{FDEF328C-8CFB-4FE6-AF78-5879041DE326}" type="pres">
      <dgm:prSet presAssocID="{F1261E40-8CC4-4BF7-A939-C6616D9862D1}" presName="Child3" presStyleLbl="revTx" presStyleIdx="2" presStyleCnt="3" custScaleX="159923" custLinFactNeighborX="27304">
        <dgm:presLayoutVars>
          <dgm:chMax val="0"/>
          <dgm:chPref val="0"/>
          <dgm:bulletEnabled val="1"/>
        </dgm:presLayoutVars>
      </dgm:prSet>
      <dgm:spPr/>
      <dgm:t>
        <a:bodyPr/>
        <a:lstStyle/>
        <a:p>
          <a:endParaRPr lang="en-US"/>
        </a:p>
      </dgm:t>
    </dgm:pt>
  </dgm:ptLst>
  <dgm:cxnLst>
    <dgm:cxn modelId="{BE40D23B-8586-481A-A6FC-A12D3D10A912}" type="presOf" srcId="{73995D90-B31B-4BAF-BE1F-CDAE63C3E590}" destId="{1928EA59-BD87-44E5-B834-534B6CC2A1C9}" srcOrd="0" destOrd="0" presId="urn:microsoft.com/office/officeart/2011/layout/RadialPictureList"/>
    <dgm:cxn modelId="{262DF415-5A49-4239-B371-8CC7AD5C00D6}" srcId="{C04B9615-ABDC-421C-93E0-0E148307E61A}" destId="{73995D90-B31B-4BAF-BE1F-CDAE63C3E590}" srcOrd="1" destOrd="0" parTransId="{2DF80CDA-2714-44F9-878B-9ACC6DFB3CD4}" sibTransId="{C22885A6-1C68-4112-8142-554DCD7EB7D0}"/>
    <dgm:cxn modelId="{E784BD4C-0B42-45F5-80EF-DA3623FB988F}" type="presOf" srcId="{F1261E40-8CC4-4BF7-A939-C6616D9862D1}" destId="{FDEF328C-8CFB-4FE6-AF78-5879041DE326}" srcOrd="0" destOrd="0" presId="urn:microsoft.com/office/officeart/2011/layout/RadialPictureList"/>
    <dgm:cxn modelId="{5DE34F37-69AD-43F5-A6F8-99A03C0B3A42}" type="presOf" srcId="{4F88D79B-7115-4124-8150-068867FC37A0}" destId="{E840066C-4407-429A-B9F8-A69370069358}" srcOrd="0" destOrd="0" presId="urn:microsoft.com/office/officeart/2011/layout/RadialPictureList"/>
    <dgm:cxn modelId="{F34C6184-A032-4A8B-8167-0002DE5426EB}" srcId="{4F88D79B-7115-4124-8150-068867FC37A0}" destId="{C04B9615-ABDC-421C-93E0-0E148307E61A}" srcOrd="0" destOrd="0" parTransId="{51B75A91-A018-459D-B7DC-CBAE894932D9}" sibTransId="{B7EB8E28-F011-4FF9-9B10-E2453E274249}"/>
    <dgm:cxn modelId="{7AD0ADFB-F1BC-40B3-859F-493C82E30173}" srcId="{C04B9615-ABDC-421C-93E0-0E148307E61A}" destId="{F1261E40-8CC4-4BF7-A939-C6616D9862D1}" srcOrd="2" destOrd="0" parTransId="{7AEC253A-B137-40D3-80A5-CE483F03CB89}" sibTransId="{96AA1A2B-9F9A-4B8B-B7E6-709E7E3E131B}"/>
    <dgm:cxn modelId="{2B5B7495-0657-4ABF-989C-5C376565B14A}" type="presOf" srcId="{6C6D0E99-ADCB-4EA5-9484-64688F307E34}" destId="{65EFF249-0D54-44EB-8310-63DFB275D320}" srcOrd="0" destOrd="0" presId="urn:microsoft.com/office/officeart/2011/layout/RadialPictureList"/>
    <dgm:cxn modelId="{98F8FE48-44C2-4AA5-971E-CD465E4B6E72}" srcId="{C04B9615-ABDC-421C-93E0-0E148307E61A}" destId="{6C6D0E99-ADCB-4EA5-9484-64688F307E34}" srcOrd="0" destOrd="0" parTransId="{DAAF0C24-1ADC-4AA6-B9C8-C477F9CA5D42}" sibTransId="{5D2C9836-383E-4748-834F-9BFCBEC7F89C}"/>
    <dgm:cxn modelId="{B86DE13A-6D17-44D4-ADA8-27CE9BF6FC81}" type="presOf" srcId="{C04B9615-ABDC-421C-93E0-0E148307E61A}" destId="{EEC5ED40-DAD4-4635-9201-2EBFDBFA23BE}" srcOrd="0" destOrd="0" presId="urn:microsoft.com/office/officeart/2011/layout/RadialPictureList"/>
    <dgm:cxn modelId="{6C9CF70D-2C39-4395-A8DE-5C1CB564178F}" type="presParOf" srcId="{E840066C-4407-429A-B9F8-A69370069358}" destId="{EEC5ED40-DAD4-4635-9201-2EBFDBFA23BE}" srcOrd="0" destOrd="0" presId="urn:microsoft.com/office/officeart/2011/layout/RadialPictureList"/>
    <dgm:cxn modelId="{639FA108-99F1-45E8-A094-1C8A5CBE6CBE}" type="presParOf" srcId="{E840066C-4407-429A-B9F8-A69370069358}" destId="{7AF3F26C-DBA5-45FF-8962-84E978284DA1}" srcOrd="1" destOrd="0" presId="urn:microsoft.com/office/officeart/2011/layout/RadialPictureList"/>
    <dgm:cxn modelId="{A36E0DD6-EB8D-4948-B0FB-25A1EB8FA7DD}" type="presParOf" srcId="{E840066C-4407-429A-B9F8-A69370069358}" destId="{DB5F4DA0-D393-43AB-AB26-3F9B2EB6A956}" srcOrd="2" destOrd="0" presId="urn:microsoft.com/office/officeart/2011/layout/RadialPictureList"/>
    <dgm:cxn modelId="{AC73AE8E-35B9-499F-90C5-0E5EEBCC9360}" type="presParOf" srcId="{E840066C-4407-429A-B9F8-A69370069358}" destId="{65EFF249-0D54-44EB-8310-63DFB275D320}" srcOrd="3" destOrd="0" presId="urn:microsoft.com/office/officeart/2011/layout/RadialPictureList"/>
    <dgm:cxn modelId="{6616C4D9-06E0-4B6A-899E-FD09B678C38C}" type="presParOf" srcId="{E840066C-4407-429A-B9F8-A69370069358}" destId="{9232D7CC-AD6E-4E00-9072-2C5C9A97E52E}" srcOrd="4" destOrd="0" presId="urn:microsoft.com/office/officeart/2011/layout/RadialPictureList"/>
    <dgm:cxn modelId="{FB3B4D4E-EC18-4EF5-9EAE-9AB451FEA7F9}" type="presParOf" srcId="{9232D7CC-AD6E-4E00-9072-2C5C9A97E52E}" destId="{17CF7C1B-DCFD-4A0D-84FA-127813EA5A20}" srcOrd="0" destOrd="0" presId="urn:microsoft.com/office/officeart/2011/layout/RadialPictureList"/>
    <dgm:cxn modelId="{0126331F-B199-480B-8C7E-0B89594DFC2E}" type="presParOf" srcId="{E840066C-4407-429A-B9F8-A69370069358}" destId="{1928EA59-BD87-44E5-B834-534B6CC2A1C9}" srcOrd="5" destOrd="0" presId="urn:microsoft.com/office/officeart/2011/layout/RadialPictureList"/>
    <dgm:cxn modelId="{D9F78F7C-13DD-456D-B890-C99D24AD9687}" type="presParOf" srcId="{E840066C-4407-429A-B9F8-A69370069358}" destId="{B8209185-69BA-4D89-8075-A316CF846FCE}" srcOrd="6" destOrd="0" presId="urn:microsoft.com/office/officeart/2011/layout/RadialPictureList"/>
    <dgm:cxn modelId="{CBFD3D2F-DC24-4FEA-9FBA-78747E686316}" type="presParOf" srcId="{B8209185-69BA-4D89-8075-A316CF846FCE}" destId="{53C8F4E1-B8E0-48A5-B2EF-276B3C86A374}" srcOrd="0" destOrd="0" presId="urn:microsoft.com/office/officeart/2011/layout/RadialPictureList"/>
    <dgm:cxn modelId="{3232D661-FE05-47CC-B8DE-B65581265AC8}" type="presParOf" srcId="{E840066C-4407-429A-B9F8-A69370069358}" destId="{FDEF328C-8CFB-4FE6-AF78-5879041DE326}"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CA99-0453-4497-83C0-B3C84A511A40}">
      <dsp:nvSpPr>
        <dsp:cNvPr id="0" name=""/>
        <dsp:cNvSpPr/>
      </dsp:nvSpPr>
      <dsp:spPr>
        <a:xfrm>
          <a:off x="0" y="3531"/>
          <a:ext cx="22288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l" defTabSz="711200">
            <a:lnSpc>
              <a:spcPct val="90000"/>
            </a:lnSpc>
            <a:spcBef>
              <a:spcPct val="0"/>
            </a:spcBef>
            <a:spcAft>
              <a:spcPct val="35000"/>
            </a:spcAft>
          </a:pPr>
          <a:r>
            <a:rPr lang="en-US" sz="1600" b="1" kern="1200" dirty="0" smtClean="0"/>
            <a:t>Keep up with your latest-generation designs</a:t>
          </a:r>
          <a:endParaRPr lang="en-US" sz="1600" kern="1200" dirty="0"/>
        </a:p>
      </dsp:txBody>
      <dsp:txXfrm>
        <a:off x="0" y="3531"/>
        <a:ext cx="2228850" cy="990000"/>
      </dsp:txXfrm>
    </dsp:sp>
    <dsp:sp modelId="{80BA7E78-203D-41F8-999E-02AD08D78067}">
      <dsp:nvSpPr>
        <dsp:cNvPr id="0" name=""/>
        <dsp:cNvSpPr/>
      </dsp:nvSpPr>
      <dsp:spPr>
        <a:xfrm>
          <a:off x="2228849" y="3531"/>
          <a:ext cx="445770" cy="990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39AF40-9A10-4FDE-AC9C-C81EE1EF0907}">
      <dsp:nvSpPr>
        <dsp:cNvPr id="0" name=""/>
        <dsp:cNvSpPr/>
      </dsp:nvSpPr>
      <dsp:spPr>
        <a:xfrm>
          <a:off x="2852927" y="3531"/>
          <a:ext cx="6062472" cy="990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ts val="600"/>
            </a:spcAft>
            <a:buChar char="••"/>
          </a:pPr>
          <a:r>
            <a:rPr lang="en-US" sz="1800" kern="1200" dirty="0" smtClean="0"/>
            <a:t>Cover needs for all D-PHY based designs</a:t>
          </a:r>
        </a:p>
        <a:p>
          <a:pPr marL="171450" lvl="1" indent="-171450" algn="l" defTabSz="800100">
            <a:lnSpc>
              <a:spcPct val="90000"/>
            </a:lnSpc>
            <a:spcBef>
              <a:spcPct val="0"/>
            </a:spcBef>
            <a:spcAft>
              <a:spcPts val="600"/>
            </a:spcAft>
            <a:buChar char="••"/>
          </a:pPr>
          <a:r>
            <a:rPr lang="en-US" sz="1800" kern="1200" dirty="0" smtClean="0"/>
            <a:t>Provides an upgrade path to M-PHY</a:t>
          </a:r>
        </a:p>
      </dsp:txBody>
      <dsp:txXfrm>
        <a:off x="2852927" y="3531"/>
        <a:ext cx="6062472" cy="990000"/>
      </dsp:txXfrm>
    </dsp:sp>
    <dsp:sp modelId="{CE6DDE37-690E-49A4-BCAB-765C92D7EBE3}">
      <dsp:nvSpPr>
        <dsp:cNvPr id="0" name=""/>
        <dsp:cNvSpPr/>
      </dsp:nvSpPr>
      <dsp:spPr>
        <a:xfrm>
          <a:off x="0" y="1297281"/>
          <a:ext cx="22288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l" defTabSz="711200">
            <a:lnSpc>
              <a:spcPct val="90000"/>
            </a:lnSpc>
            <a:spcBef>
              <a:spcPct val="0"/>
            </a:spcBef>
            <a:spcAft>
              <a:spcPct val="35000"/>
            </a:spcAft>
          </a:pPr>
          <a:r>
            <a:rPr lang="en-US" sz="1600" b="1" kern="1200" dirty="0" smtClean="0"/>
            <a:t>To help reduce your debug time by giving you additional insight</a:t>
          </a:r>
        </a:p>
      </dsp:txBody>
      <dsp:txXfrm>
        <a:off x="0" y="1297281"/>
        <a:ext cx="2228850" cy="990000"/>
      </dsp:txXfrm>
    </dsp:sp>
    <dsp:sp modelId="{EED0B3B3-06A3-4D68-9118-4DEB13589949}">
      <dsp:nvSpPr>
        <dsp:cNvPr id="0" name=""/>
        <dsp:cNvSpPr/>
      </dsp:nvSpPr>
      <dsp:spPr>
        <a:xfrm>
          <a:off x="2228849" y="1173531"/>
          <a:ext cx="445770" cy="12375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63C13-D6F5-4A51-A515-5ED77E3775C2}">
      <dsp:nvSpPr>
        <dsp:cNvPr id="0" name=""/>
        <dsp:cNvSpPr/>
      </dsp:nvSpPr>
      <dsp:spPr>
        <a:xfrm>
          <a:off x="2852927" y="1173531"/>
          <a:ext cx="6062472" cy="1237500"/>
        </a:xfrm>
        <a:prstGeom prst="rect">
          <a:avLst/>
        </a:prstGeom>
        <a:solidFill>
          <a:schemeClr val="accent5">
            <a:hueOff val="-4200050"/>
            <a:satOff val="0"/>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ts val="600"/>
            </a:spcAft>
            <a:buChar char="••"/>
          </a:pPr>
          <a:r>
            <a:rPr lang="en-US" sz="1800" kern="1200" dirty="0" smtClean="0"/>
            <a:t>Correlate busses across your design</a:t>
          </a:r>
        </a:p>
        <a:p>
          <a:pPr marL="171450" lvl="1" indent="-171450" algn="l" defTabSz="800100">
            <a:lnSpc>
              <a:spcPct val="90000"/>
            </a:lnSpc>
            <a:spcBef>
              <a:spcPct val="0"/>
            </a:spcBef>
            <a:spcAft>
              <a:spcPts val="600"/>
            </a:spcAft>
            <a:buChar char="••"/>
          </a:pPr>
          <a:r>
            <a:rPr lang="en-US" sz="1800" kern="1200" dirty="0" smtClean="0"/>
            <a:t>View state timing relationships with Raw Mode</a:t>
          </a:r>
        </a:p>
        <a:p>
          <a:pPr marL="171450" lvl="1" indent="-171450" algn="l" defTabSz="800100">
            <a:lnSpc>
              <a:spcPct val="90000"/>
            </a:lnSpc>
            <a:spcBef>
              <a:spcPct val="0"/>
            </a:spcBef>
            <a:spcAft>
              <a:spcPts val="600"/>
            </a:spcAft>
            <a:buChar char="••"/>
          </a:pPr>
          <a:r>
            <a:rPr lang="en-US" sz="1800" kern="1200" dirty="0" smtClean="0"/>
            <a:t>Isolate  and identify events of interest with protocol-aware triggers, filters, storage qualification, and coloring.  </a:t>
          </a:r>
        </a:p>
      </dsp:txBody>
      <dsp:txXfrm>
        <a:off x="2852927" y="1173531"/>
        <a:ext cx="6062472" cy="1237500"/>
      </dsp:txXfrm>
    </dsp:sp>
    <dsp:sp modelId="{FC2254B4-8EA9-4043-A803-47AB72BA518D}">
      <dsp:nvSpPr>
        <dsp:cNvPr id="0" name=""/>
        <dsp:cNvSpPr/>
      </dsp:nvSpPr>
      <dsp:spPr>
        <a:xfrm>
          <a:off x="0" y="2591031"/>
          <a:ext cx="22288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l" defTabSz="711200">
            <a:lnSpc>
              <a:spcPct val="90000"/>
            </a:lnSpc>
            <a:spcBef>
              <a:spcPct val="0"/>
            </a:spcBef>
            <a:spcAft>
              <a:spcPct val="35000"/>
            </a:spcAft>
          </a:pPr>
          <a:r>
            <a:rPr lang="en-US" sz="1600" b="1" kern="1200" smtClean="0"/>
            <a:t>Help optimize your image and video-intensive designs</a:t>
          </a:r>
          <a:endParaRPr lang="en-US" sz="1600" b="1" kern="1200" dirty="0" smtClean="0"/>
        </a:p>
      </dsp:txBody>
      <dsp:txXfrm>
        <a:off x="0" y="2591031"/>
        <a:ext cx="2228850" cy="990000"/>
      </dsp:txXfrm>
    </dsp:sp>
    <dsp:sp modelId="{3468EBE0-8A06-4DB6-87D7-C11933EDC6C5}">
      <dsp:nvSpPr>
        <dsp:cNvPr id="0" name=""/>
        <dsp:cNvSpPr/>
      </dsp:nvSpPr>
      <dsp:spPr>
        <a:xfrm>
          <a:off x="2228849" y="2591031"/>
          <a:ext cx="445770" cy="990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6A4F4-77CD-4FC0-92EE-5210AECB4997}">
      <dsp:nvSpPr>
        <dsp:cNvPr id="0" name=""/>
        <dsp:cNvSpPr/>
      </dsp:nvSpPr>
      <dsp:spPr>
        <a:xfrm>
          <a:off x="2852927" y="2591031"/>
          <a:ext cx="6062472" cy="990000"/>
        </a:xfrm>
        <a:prstGeom prst="rect">
          <a:avLst/>
        </a:prstGeom>
        <a:solidFill>
          <a:schemeClr val="accent5">
            <a:hueOff val="-8400100"/>
            <a:satOff val="0"/>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ts val="600"/>
            </a:spcAft>
            <a:buChar char="••"/>
          </a:pPr>
          <a:r>
            <a:rPr lang="en-US" sz="1800" kern="1200" dirty="0" smtClean="0"/>
            <a:t>10x to 10,000x deeper memory than other options</a:t>
          </a:r>
        </a:p>
        <a:p>
          <a:pPr marL="171450" lvl="1" indent="-171450" algn="l" defTabSz="800100">
            <a:lnSpc>
              <a:spcPct val="90000"/>
            </a:lnSpc>
            <a:spcBef>
              <a:spcPct val="0"/>
            </a:spcBef>
            <a:spcAft>
              <a:spcPts val="600"/>
            </a:spcAft>
            <a:buChar char="••"/>
          </a:pPr>
          <a:r>
            <a:rPr lang="en-US" sz="1800" kern="1200" dirty="0" smtClean="0"/>
            <a:t>End-to-end image analysis</a:t>
          </a:r>
        </a:p>
      </dsp:txBody>
      <dsp:txXfrm>
        <a:off x="2852927" y="2591031"/>
        <a:ext cx="6062472" cy="990000"/>
      </dsp:txXfrm>
    </dsp:sp>
    <dsp:sp modelId="{38FEB046-FFD9-4796-A3BC-8A01735F7C00}">
      <dsp:nvSpPr>
        <dsp:cNvPr id="0" name=""/>
        <dsp:cNvSpPr/>
      </dsp:nvSpPr>
      <dsp:spPr>
        <a:xfrm>
          <a:off x="0" y="3761031"/>
          <a:ext cx="22288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l" defTabSz="711200">
            <a:lnSpc>
              <a:spcPct val="90000"/>
            </a:lnSpc>
            <a:spcBef>
              <a:spcPct val="0"/>
            </a:spcBef>
            <a:spcAft>
              <a:spcPct val="35000"/>
            </a:spcAft>
          </a:pPr>
          <a:r>
            <a:rPr lang="en-US" sz="1600" b="1" kern="1200" smtClean="0"/>
            <a:t>Allow you to optimize your design</a:t>
          </a:r>
          <a:endParaRPr lang="en-US" sz="1600" b="1" kern="1200" dirty="0" smtClean="0"/>
        </a:p>
      </dsp:txBody>
      <dsp:txXfrm>
        <a:off x="0" y="3761031"/>
        <a:ext cx="2228850" cy="990000"/>
      </dsp:txXfrm>
    </dsp:sp>
    <dsp:sp modelId="{7F873107-9BE8-483D-8544-7E1C731B1802}">
      <dsp:nvSpPr>
        <dsp:cNvPr id="0" name=""/>
        <dsp:cNvSpPr/>
      </dsp:nvSpPr>
      <dsp:spPr>
        <a:xfrm>
          <a:off x="2228849" y="3761031"/>
          <a:ext cx="445770" cy="990000"/>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DC1E3D-1FD2-4FA8-ADCD-28A47F7E369E}">
      <dsp:nvSpPr>
        <dsp:cNvPr id="0" name=""/>
        <dsp:cNvSpPr/>
      </dsp:nvSpPr>
      <dsp:spPr>
        <a:xfrm>
          <a:off x="2852927" y="3761031"/>
          <a:ext cx="6062472" cy="990000"/>
        </a:xfrm>
        <a:prstGeom prst="rect">
          <a:avLst/>
        </a:prstGeom>
        <a:solidFill>
          <a:schemeClr val="accent5">
            <a:hueOff val="-12600149"/>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ts val="600"/>
            </a:spcAft>
            <a:buChar char="••"/>
          </a:pPr>
          <a:r>
            <a:rPr lang="en-US" sz="1800" kern="1200" dirty="0" smtClean="0"/>
            <a:t>Change signal and lane parameters with exerciser</a:t>
          </a:r>
        </a:p>
        <a:p>
          <a:pPr marL="171450" lvl="1" indent="-171450" algn="l" defTabSz="800100">
            <a:lnSpc>
              <a:spcPct val="90000"/>
            </a:lnSpc>
            <a:spcBef>
              <a:spcPct val="0"/>
            </a:spcBef>
            <a:spcAft>
              <a:spcPts val="600"/>
            </a:spcAft>
            <a:buChar char="••"/>
          </a:pPr>
          <a:r>
            <a:rPr lang="en-US" sz="1800" kern="1200" dirty="0" smtClean="0"/>
            <a:t>Traffic overviews that let you see broader traffic patterns</a:t>
          </a:r>
          <a:endParaRPr lang="en-US" sz="1800" kern="1200" dirty="0"/>
        </a:p>
      </dsp:txBody>
      <dsp:txXfrm>
        <a:off x="2852927" y="3761031"/>
        <a:ext cx="6062472"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5ED40-DAD4-4635-9201-2EBFDBFA23BE}">
      <dsp:nvSpPr>
        <dsp:cNvPr id="0" name=""/>
        <dsp:cNvSpPr/>
      </dsp:nvSpPr>
      <dsp:spPr>
        <a:xfrm>
          <a:off x="1905001" y="1219203"/>
          <a:ext cx="2794190" cy="28020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Devices and embedded systems </a:t>
          </a:r>
        </a:p>
        <a:p>
          <a:pPr lvl="0" algn="ctr" defTabSz="889000">
            <a:lnSpc>
              <a:spcPct val="90000"/>
            </a:lnSpc>
            <a:spcBef>
              <a:spcPct val="0"/>
            </a:spcBef>
            <a:spcAft>
              <a:spcPct val="35000"/>
            </a:spcAft>
          </a:pPr>
          <a:r>
            <a:rPr lang="en-US" sz="2000" kern="1200" dirty="0" smtClean="0"/>
            <a:t>Unmatched insight into cross-system behavior</a:t>
          </a:r>
          <a:endParaRPr lang="en-US" sz="2000" kern="1200" dirty="0"/>
        </a:p>
      </dsp:txBody>
      <dsp:txXfrm>
        <a:off x="2314201" y="1629552"/>
        <a:ext cx="1975790" cy="1981343"/>
      </dsp:txXfrm>
    </dsp:sp>
    <dsp:sp modelId="{7AF3F26C-DBA5-45FF-8962-84E978284DA1}">
      <dsp:nvSpPr>
        <dsp:cNvPr id="0" name=""/>
        <dsp:cNvSpPr/>
      </dsp:nvSpPr>
      <dsp:spPr>
        <a:xfrm>
          <a:off x="964737" y="189806"/>
          <a:ext cx="4638903" cy="4835598"/>
        </a:xfrm>
        <a:prstGeom prst="blockArc">
          <a:avLst>
            <a:gd name="adj1" fmla="val 16509444"/>
            <a:gd name="adj2" fmla="val 5088054"/>
            <a:gd name="adj3" fmla="val 5240"/>
          </a:avLst>
        </a:prstGeom>
        <a:gradFill rotWithShape="0">
          <a:gsLst>
            <a:gs pos="0">
              <a:schemeClr val="accent2">
                <a:hueOff val="3239912"/>
                <a:satOff val="-49997"/>
                <a:lumOff val="-10001"/>
                <a:alphaOff val="0"/>
                <a:shade val="51000"/>
                <a:satMod val="130000"/>
              </a:schemeClr>
            </a:gs>
            <a:gs pos="80000">
              <a:schemeClr val="accent2">
                <a:hueOff val="3239912"/>
                <a:satOff val="-49997"/>
                <a:lumOff val="-10001"/>
                <a:alphaOff val="0"/>
                <a:shade val="93000"/>
                <a:satMod val="130000"/>
              </a:schemeClr>
            </a:gs>
            <a:gs pos="100000">
              <a:schemeClr val="accent2">
                <a:hueOff val="3239912"/>
                <a:satOff val="-49997"/>
                <a:lumOff val="-1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F4DA0-D393-43AB-AB26-3F9B2EB6A956}">
      <dsp:nvSpPr>
        <dsp:cNvPr id="0" name=""/>
        <dsp:cNvSpPr/>
      </dsp:nvSpPr>
      <dsp:spPr>
        <a:xfrm>
          <a:off x="3836600" y="0"/>
          <a:ext cx="1233211" cy="123295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EFF249-0D54-44EB-8310-63DFB275D320}">
      <dsp:nvSpPr>
        <dsp:cNvPr id="0" name=""/>
        <dsp:cNvSpPr/>
      </dsp:nvSpPr>
      <dsp:spPr>
        <a:xfrm>
          <a:off x="5196466" y="0"/>
          <a:ext cx="3414131"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Correlate across multiple busses (CSI, DSI, </a:t>
          </a:r>
          <a:r>
            <a:rPr lang="en-US" sz="1600" kern="1200" dirty="0" err="1" smtClean="0"/>
            <a:t>PCIe</a:t>
          </a:r>
          <a:r>
            <a:rPr lang="en-US" sz="1600" kern="1200" dirty="0" smtClean="0"/>
            <a:t>, DDR, and HDMI)</a:t>
          </a:r>
          <a:endParaRPr lang="en-US" sz="1600" kern="1200" dirty="0"/>
        </a:p>
      </dsp:txBody>
      <dsp:txXfrm>
        <a:off x="5196466" y="0"/>
        <a:ext cx="3414131" cy="1193520"/>
      </dsp:txXfrm>
    </dsp:sp>
    <dsp:sp modelId="{17CF7C1B-DCFD-4A0D-84FA-127813EA5A20}">
      <dsp:nvSpPr>
        <dsp:cNvPr id="0" name=""/>
        <dsp:cNvSpPr/>
      </dsp:nvSpPr>
      <dsp:spPr>
        <a:xfrm>
          <a:off x="4747488" y="1148303"/>
          <a:ext cx="1233211" cy="1232954"/>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28EA59-BD87-44E5-B834-534B6CC2A1C9}">
      <dsp:nvSpPr>
        <dsp:cNvPr id="0" name=""/>
        <dsp:cNvSpPr/>
      </dsp:nvSpPr>
      <dsp:spPr>
        <a:xfrm>
          <a:off x="6071247" y="1169860"/>
          <a:ext cx="1650814"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Isolate events in any single bus, or combination of busses</a:t>
          </a:r>
          <a:endParaRPr lang="en-US" sz="1600" kern="1200" dirty="0"/>
        </a:p>
      </dsp:txBody>
      <dsp:txXfrm>
        <a:off x="6071247" y="1169860"/>
        <a:ext cx="1650814" cy="1193520"/>
      </dsp:txXfrm>
    </dsp:sp>
    <dsp:sp modelId="{53C8F4E1-B8E0-48A5-B2EF-276B3C86A374}">
      <dsp:nvSpPr>
        <dsp:cNvPr id="0" name=""/>
        <dsp:cNvSpPr/>
      </dsp:nvSpPr>
      <dsp:spPr>
        <a:xfrm>
          <a:off x="4742757" y="2836583"/>
          <a:ext cx="1233211" cy="123295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EF328C-8CFB-4FE6-AF78-5879041DE326}">
      <dsp:nvSpPr>
        <dsp:cNvPr id="0" name=""/>
        <dsp:cNvSpPr/>
      </dsp:nvSpPr>
      <dsp:spPr>
        <a:xfrm>
          <a:off x="6071247" y="2856562"/>
          <a:ext cx="1650814"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Simulate missing components </a:t>
          </a:r>
          <a:endParaRPr lang="en-US" sz="1600" kern="1200" dirty="0"/>
        </a:p>
      </dsp:txBody>
      <dsp:txXfrm>
        <a:off x="6071247" y="2856562"/>
        <a:ext cx="1650814" cy="1193520"/>
      </dsp:txXfrm>
    </dsp:sp>
    <dsp:sp modelId="{F2F3B704-323C-4279-800C-FFD5FC5FED41}">
      <dsp:nvSpPr>
        <dsp:cNvPr id="0" name=""/>
        <dsp:cNvSpPr/>
      </dsp:nvSpPr>
      <dsp:spPr>
        <a:xfrm>
          <a:off x="3836600" y="4024845"/>
          <a:ext cx="1233211" cy="123295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E3032A-FDCC-48B7-9CC0-5DF2E32527B7}">
      <dsp:nvSpPr>
        <dsp:cNvPr id="0" name=""/>
        <dsp:cNvSpPr/>
      </dsp:nvSpPr>
      <dsp:spPr>
        <a:xfrm>
          <a:off x="5257802" y="4038601"/>
          <a:ext cx="2377106"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Analyze system timing and performance</a:t>
          </a:r>
          <a:endParaRPr lang="en-US" sz="1600" kern="1200" dirty="0"/>
        </a:p>
      </dsp:txBody>
      <dsp:txXfrm>
        <a:off x="5257802" y="4038601"/>
        <a:ext cx="2377106" cy="1193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5ED40-DAD4-4635-9201-2EBFDBFA23BE}">
      <dsp:nvSpPr>
        <dsp:cNvPr id="0" name=""/>
        <dsp:cNvSpPr/>
      </dsp:nvSpPr>
      <dsp:spPr>
        <a:xfrm>
          <a:off x="1619249" y="1295401"/>
          <a:ext cx="2756790" cy="264964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Silicon/IP</a:t>
          </a:r>
        </a:p>
        <a:p>
          <a:pPr lvl="0" algn="ctr" defTabSz="889000">
            <a:lnSpc>
              <a:spcPct val="90000"/>
            </a:lnSpc>
            <a:spcBef>
              <a:spcPct val="0"/>
            </a:spcBef>
            <a:spcAft>
              <a:spcPct val="35000"/>
            </a:spcAft>
          </a:pPr>
          <a:r>
            <a:rPr lang="en-US" sz="2000" kern="1200" dirty="0" smtClean="0"/>
            <a:t>Validate designs and solve customer integration problems</a:t>
          </a:r>
          <a:endParaRPr lang="en-US" sz="2000" kern="1200" dirty="0"/>
        </a:p>
      </dsp:txBody>
      <dsp:txXfrm>
        <a:off x="2022972" y="1683433"/>
        <a:ext cx="1949344" cy="1873582"/>
      </dsp:txXfrm>
    </dsp:sp>
    <dsp:sp modelId="{7AF3F26C-DBA5-45FF-8962-84E978284DA1}">
      <dsp:nvSpPr>
        <dsp:cNvPr id="0" name=""/>
        <dsp:cNvSpPr/>
      </dsp:nvSpPr>
      <dsp:spPr>
        <a:xfrm>
          <a:off x="660286" y="189806"/>
          <a:ext cx="4638903" cy="4835598"/>
        </a:xfrm>
        <a:prstGeom prst="blockArc">
          <a:avLst>
            <a:gd name="adj1" fmla="val 16509444"/>
            <a:gd name="adj2" fmla="val 5088054"/>
            <a:gd name="adj3" fmla="val 5240"/>
          </a:avLst>
        </a:prstGeom>
        <a:gradFill rotWithShape="0">
          <a:gsLst>
            <a:gs pos="0">
              <a:schemeClr val="accent3">
                <a:hueOff val="-2519916"/>
                <a:satOff val="49997"/>
                <a:lumOff val="10001"/>
                <a:alphaOff val="0"/>
                <a:shade val="51000"/>
                <a:satMod val="130000"/>
              </a:schemeClr>
            </a:gs>
            <a:gs pos="80000">
              <a:schemeClr val="accent3">
                <a:hueOff val="-2519916"/>
                <a:satOff val="49997"/>
                <a:lumOff val="10001"/>
                <a:alphaOff val="0"/>
                <a:shade val="93000"/>
                <a:satMod val="130000"/>
              </a:schemeClr>
            </a:gs>
            <a:gs pos="100000">
              <a:schemeClr val="accent3">
                <a:hueOff val="-2519916"/>
                <a:satOff val="49997"/>
                <a:lumOff val="1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F4DA0-D393-43AB-AB26-3F9B2EB6A956}">
      <dsp:nvSpPr>
        <dsp:cNvPr id="0" name=""/>
        <dsp:cNvSpPr/>
      </dsp:nvSpPr>
      <dsp:spPr>
        <a:xfrm>
          <a:off x="3532149" y="0"/>
          <a:ext cx="1233211" cy="123295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EFF249-0D54-44EB-8310-63DFB275D320}">
      <dsp:nvSpPr>
        <dsp:cNvPr id="0" name=""/>
        <dsp:cNvSpPr/>
      </dsp:nvSpPr>
      <dsp:spPr>
        <a:xfrm>
          <a:off x="4919765" y="0"/>
          <a:ext cx="3633690"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Deep protocol analysis, plus lane and raw views for physical layer insight.</a:t>
          </a:r>
          <a:endParaRPr lang="en-US" sz="1600" kern="1200" dirty="0"/>
        </a:p>
      </dsp:txBody>
      <dsp:txXfrm>
        <a:off x="4919765" y="0"/>
        <a:ext cx="3633690" cy="1193520"/>
      </dsp:txXfrm>
    </dsp:sp>
    <dsp:sp modelId="{17CF7C1B-DCFD-4A0D-84FA-127813EA5A20}">
      <dsp:nvSpPr>
        <dsp:cNvPr id="0" name=""/>
        <dsp:cNvSpPr/>
      </dsp:nvSpPr>
      <dsp:spPr>
        <a:xfrm>
          <a:off x="4443036" y="1148303"/>
          <a:ext cx="1233211" cy="123295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28EA59-BD87-44E5-B834-534B6CC2A1C9}">
      <dsp:nvSpPr>
        <dsp:cNvPr id="0" name=""/>
        <dsp:cNvSpPr/>
      </dsp:nvSpPr>
      <dsp:spPr>
        <a:xfrm>
          <a:off x="5702414" y="1143006"/>
          <a:ext cx="2208690"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Triggering that isolates complex events</a:t>
          </a:r>
          <a:endParaRPr lang="en-US" sz="1600" kern="1200" dirty="0"/>
        </a:p>
      </dsp:txBody>
      <dsp:txXfrm>
        <a:off x="5702414" y="1143006"/>
        <a:ext cx="2208690" cy="1193520"/>
      </dsp:txXfrm>
    </dsp:sp>
    <dsp:sp modelId="{53C8F4E1-B8E0-48A5-B2EF-276B3C86A374}">
      <dsp:nvSpPr>
        <dsp:cNvPr id="0" name=""/>
        <dsp:cNvSpPr/>
      </dsp:nvSpPr>
      <dsp:spPr>
        <a:xfrm>
          <a:off x="4438306" y="2836583"/>
          <a:ext cx="1233211" cy="1232954"/>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EF328C-8CFB-4FE6-AF78-5879041DE326}">
      <dsp:nvSpPr>
        <dsp:cNvPr id="0" name=""/>
        <dsp:cNvSpPr/>
      </dsp:nvSpPr>
      <dsp:spPr>
        <a:xfrm>
          <a:off x="5741984" y="2856562"/>
          <a:ext cx="2868620"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Flexible probing options that let you connect to any of your customer’s targets</a:t>
          </a:r>
          <a:endParaRPr lang="en-US" sz="1600" kern="1200" dirty="0"/>
        </a:p>
      </dsp:txBody>
      <dsp:txXfrm>
        <a:off x="5741984" y="2856562"/>
        <a:ext cx="2868620" cy="1193520"/>
      </dsp:txXfrm>
    </dsp:sp>
    <dsp:sp modelId="{F2F3B704-323C-4279-800C-FFD5FC5FED41}">
      <dsp:nvSpPr>
        <dsp:cNvPr id="0" name=""/>
        <dsp:cNvSpPr/>
      </dsp:nvSpPr>
      <dsp:spPr>
        <a:xfrm>
          <a:off x="3532149" y="4024845"/>
          <a:ext cx="1233211" cy="123295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E3032A-FDCC-48B7-9CC0-5DF2E32527B7}">
      <dsp:nvSpPr>
        <dsp:cNvPr id="0" name=""/>
        <dsp:cNvSpPr/>
      </dsp:nvSpPr>
      <dsp:spPr>
        <a:xfrm>
          <a:off x="4861227" y="4050083"/>
          <a:ext cx="3520774"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Deep memory to capture and simulate long periods of system interaction</a:t>
          </a:r>
          <a:endParaRPr lang="en-US" sz="1600" kern="1200" dirty="0"/>
        </a:p>
      </dsp:txBody>
      <dsp:txXfrm>
        <a:off x="4861227" y="4050083"/>
        <a:ext cx="3520774" cy="1193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5ED40-DAD4-4635-9201-2EBFDBFA23BE}">
      <dsp:nvSpPr>
        <dsp:cNvPr id="0" name=""/>
        <dsp:cNvSpPr/>
      </dsp:nvSpPr>
      <dsp:spPr>
        <a:xfrm>
          <a:off x="1513470" y="1295401"/>
          <a:ext cx="2909175" cy="26496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Displays</a:t>
          </a:r>
        </a:p>
        <a:p>
          <a:pPr lvl="0" algn="ctr" defTabSz="889000">
            <a:lnSpc>
              <a:spcPct val="90000"/>
            </a:lnSpc>
            <a:spcBef>
              <a:spcPct val="0"/>
            </a:spcBef>
            <a:spcAft>
              <a:spcPct val="35000"/>
            </a:spcAft>
          </a:pPr>
          <a:r>
            <a:rPr lang="en-US" sz="2000" kern="1200" dirty="0" smtClean="0"/>
            <a:t>Simulate long bursts of traffic from devices with widely-varying signal characteristics</a:t>
          </a:r>
          <a:endParaRPr lang="en-US" sz="2000" kern="1200" dirty="0"/>
        </a:p>
      </dsp:txBody>
      <dsp:txXfrm>
        <a:off x="1939509" y="1683433"/>
        <a:ext cx="2057097" cy="1873582"/>
      </dsp:txXfrm>
    </dsp:sp>
    <dsp:sp modelId="{7AF3F26C-DBA5-45FF-8962-84E978284DA1}">
      <dsp:nvSpPr>
        <dsp:cNvPr id="0" name=""/>
        <dsp:cNvSpPr/>
      </dsp:nvSpPr>
      <dsp:spPr>
        <a:xfrm>
          <a:off x="630699" y="189806"/>
          <a:ext cx="4638903" cy="4835598"/>
        </a:xfrm>
        <a:prstGeom prst="blockArc">
          <a:avLst>
            <a:gd name="adj1" fmla="val 16509444"/>
            <a:gd name="adj2" fmla="val 5088054"/>
            <a:gd name="adj3" fmla="val 5240"/>
          </a:avLst>
        </a:prstGeom>
        <a:gradFill rotWithShape="0">
          <a:gsLst>
            <a:gs pos="0">
              <a:schemeClr val="accent5">
                <a:hueOff val="-12600149"/>
                <a:satOff val="0"/>
                <a:lumOff val="10000"/>
                <a:alphaOff val="0"/>
                <a:shade val="51000"/>
                <a:satMod val="130000"/>
              </a:schemeClr>
            </a:gs>
            <a:gs pos="80000">
              <a:schemeClr val="accent5">
                <a:hueOff val="-12600149"/>
                <a:satOff val="0"/>
                <a:lumOff val="10000"/>
                <a:alphaOff val="0"/>
                <a:shade val="93000"/>
                <a:satMod val="130000"/>
              </a:schemeClr>
            </a:gs>
            <a:gs pos="100000">
              <a:schemeClr val="accent5">
                <a:hueOff val="-12600149"/>
                <a:satOff val="0"/>
                <a:lumOff val="100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F4DA0-D393-43AB-AB26-3F9B2EB6A956}">
      <dsp:nvSpPr>
        <dsp:cNvPr id="0" name=""/>
        <dsp:cNvSpPr/>
      </dsp:nvSpPr>
      <dsp:spPr>
        <a:xfrm>
          <a:off x="3502562" y="0"/>
          <a:ext cx="1233211" cy="1232954"/>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EFF249-0D54-44EB-8310-63DFB275D320}">
      <dsp:nvSpPr>
        <dsp:cNvPr id="0" name=""/>
        <dsp:cNvSpPr/>
      </dsp:nvSpPr>
      <dsp:spPr>
        <a:xfrm>
          <a:off x="4890170" y="0"/>
          <a:ext cx="3024093"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Up to 16 GB of stimulus memory for full-frame, high-definition images and </a:t>
          </a:r>
          <a:r>
            <a:rPr lang="en-US" sz="1600" kern="1200" dirty="0" err="1" smtClean="0"/>
            <a:t>videp</a:t>
          </a:r>
          <a:endParaRPr lang="en-US" sz="1600" kern="1200" dirty="0"/>
        </a:p>
      </dsp:txBody>
      <dsp:txXfrm>
        <a:off x="4890170" y="0"/>
        <a:ext cx="3024093" cy="1193520"/>
      </dsp:txXfrm>
    </dsp:sp>
    <dsp:sp modelId="{17CF7C1B-DCFD-4A0D-84FA-127813EA5A20}">
      <dsp:nvSpPr>
        <dsp:cNvPr id="0" name=""/>
        <dsp:cNvSpPr/>
      </dsp:nvSpPr>
      <dsp:spPr>
        <a:xfrm>
          <a:off x="4413449" y="1148303"/>
          <a:ext cx="1233211" cy="123295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28EA59-BD87-44E5-B834-534B6CC2A1C9}">
      <dsp:nvSpPr>
        <dsp:cNvPr id="0" name=""/>
        <dsp:cNvSpPr/>
      </dsp:nvSpPr>
      <dsp:spPr>
        <a:xfrm>
          <a:off x="5699832" y="1142994"/>
          <a:ext cx="2986967"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Change signal amplitude parameters including slew rate, HS voltages and LP voltages</a:t>
          </a:r>
          <a:endParaRPr lang="en-US" sz="1600" kern="1200" dirty="0"/>
        </a:p>
      </dsp:txBody>
      <dsp:txXfrm>
        <a:off x="5699832" y="1142994"/>
        <a:ext cx="2986967" cy="1193520"/>
      </dsp:txXfrm>
    </dsp:sp>
    <dsp:sp modelId="{53C8F4E1-B8E0-48A5-B2EF-276B3C86A374}">
      <dsp:nvSpPr>
        <dsp:cNvPr id="0" name=""/>
        <dsp:cNvSpPr/>
      </dsp:nvSpPr>
      <dsp:spPr>
        <a:xfrm>
          <a:off x="4408719" y="2836583"/>
          <a:ext cx="1233211" cy="1232954"/>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EF328C-8CFB-4FE6-AF78-5879041DE326}">
      <dsp:nvSpPr>
        <dsp:cNvPr id="0" name=""/>
        <dsp:cNvSpPr/>
      </dsp:nvSpPr>
      <dsp:spPr>
        <a:xfrm>
          <a:off x="5693339" y="2856562"/>
          <a:ext cx="2640031"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Change signal timing parameters including data rate and lane skew.</a:t>
          </a:r>
          <a:endParaRPr lang="en-US" sz="1600" kern="1200" dirty="0"/>
        </a:p>
      </dsp:txBody>
      <dsp:txXfrm>
        <a:off x="5693339" y="2856562"/>
        <a:ext cx="2640031" cy="1193520"/>
      </dsp:txXfrm>
    </dsp:sp>
    <dsp:sp modelId="{F2F3B704-323C-4279-800C-FFD5FC5FED41}">
      <dsp:nvSpPr>
        <dsp:cNvPr id="0" name=""/>
        <dsp:cNvSpPr/>
      </dsp:nvSpPr>
      <dsp:spPr>
        <a:xfrm>
          <a:off x="3502562" y="4024845"/>
          <a:ext cx="1233211" cy="1232954"/>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E3032A-FDCC-48B7-9CC0-5DF2E32527B7}">
      <dsp:nvSpPr>
        <dsp:cNvPr id="0" name=""/>
        <dsp:cNvSpPr/>
      </dsp:nvSpPr>
      <dsp:spPr>
        <a:xfrm>
          <a:off x="5138023" y="4064279"/>
          <a:ext cx="3167780" cy="11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Verify exerciser signals with “monitor” mode”, using the analyzer’s internal loopback</a:t>
          </a:r>
          <a:endParaRPr lang="en-US" sz="1600" kern="1200" dirty="0"/>
        </a:p>
      </dsp:txBody>
      <dsp:txXfrm>
        <a:off x="5138023" y="4064279"/>
        <a:ext cx="3167780" cy="1193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5ED40-DAD4-4635-9201-2EBFDBFA23BE}">
      <dsp:nvSpPr>
        <dsp:cNvPr id="0" name=""/>
        <dsp:cNvSpPr/>
      </dsp:nvSpPr>
      <dsp:spPr>
        <a:xfrm>
          <a:off x="1143009" y="1295405"/>
          <a:ext cx="2762853" cy="26938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Cameras</a:t>
          </a:r>
        </a:p>
        <a:p>
          <a:pPr lvl="0" algn="ctr" defTabSz="889000">
            <a:lnSpc>
              <a:spcPct val="90000"/>
            </a:lnSpc>
            <a:spcBef>
              <a:spcPct val="0"/>
            </a:spcBef>
            <a:spcAft>
              <a:spcPct val="35000"/>
            </a:spcAft>
          </a:pPr>
          <a:r>
            <a:rPr lang="en-US" sz="2000" kern="1200" dirty="0" smtClean="0"/>
            <a:t>Unmatched insight into the protocol sent to host systems</a:t>
          </a:r>
          <a:endParaRPr lang="en-US" sz="2000" kern="1200" dirty="0"/>
        </a:p>
      </dsp:txBody>
      <dsp:txXfrm>
        <a:off x="1547619" y="1689903"/>
        <a:ext cx="1953633" cy="1904808"/>
      </dsp:txXfrm>
    </dsp:sp>
    <dsp:sp modelId="{7AF3F26C-DBA5-45FF-8962-84E978284DA1}">
      <dsp:nvSpPr>
        <dsp:cNvPr id="0" name=""/>
        <dsp:cNvSpPr/>
      </dsp:nvSpPr>
      <dsp:spPr>
        <a:xfrm>
          <a:off x="364115" y="0"/>
          <a:ext cx="5043746" cy="5257800"/>
        </a:xfrm>
        <a:prstGeom prst="blockArc">
          <a:avLst>
            <a:gd name="adj1" fmla="val 17527788"/>
            <a:gd name="adj2" fmla="val 4119114"/>
            <a:gd name="adj3" fmla="val 575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F4DA0-D393-43AB-AB26-3F9B2EB6A956}">
      <dsp:nvSpPr>
        <dsp:cNvPr id="0" name=""/>
        <dsp:cNvSpPr/>
      </dsp:nvSpPr>
      <dsp:spPr>
        <a:xfrm>
          <a:off x="4077963" y="443232"/>
          <a:ext cx="1340364" cy="134073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EFF249-0D54-44EB-8310-63DFB275D320}">
      <dsp:nvSpPr>
        <dsp:cNvPr id="0" name=""/>
        <dsp:cNvSpPr/>
      </dsp:nvSpPr>
      <dsp:spPr>
        <a:xfrm>
          <a:off x="5552567" y="381001"/>
          <a:ext cx="2829432" cy="129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Up to 16GB of memory allows the capture of complete high-resolution images and videos bursts</a:t>
          </a:r>
          <a:endParaRPr lang="en-US" sz="1600" kern="1200" dirty="0"/>
        </a:p>
      </dsp:txBody>
      <dsp:txXfrm>
        <a:off x="5552567" y="381001"/>
        <a:ext cx="2829432" cy="1297625"/>
      </dsp:txXfrm>
    </dsp:sp>
    <dsp:sp modelId="{17CF7C1B-DCFD-4A0D-84FA-127813EA5A20}">
      <dsp:nvSpPr>
        <dsp:cNvPr id="0" name=""/>
        <dsp:cNvSpPr/>
      </dsp:nvSpPr>
      <dsp:spPr>
        <a:xfrm>
          <a:off x="4596018" y="1968520"/>
          <a:ext cx="1340364" cy="1340739"/>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28EA59-BD87-44E5-B834-534B6CC2A1C9}">
      <dsp:nvSpPr>
        <dsp:cNvPr id="0" name=""/>
        <dsp:cNvSpPr/>
      </dsp:nvSpPr>
      <dsp:spPr>
        <a:xfrm>
          <a:off x="6217672" y="1958238"/>
          <a:ext cx="2150587" cy="129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Extract images and compare them compare to the original objects.  </a:t>
          </a:r>
          <a:endParaRPr lang="en-US" sz="1600" kern="1200" dirty="0"/>
        </a:p>
      </dsp:txBody>
      <dsp:txXfrm>
        <a:off x="6217672" y="1958238"/>
        <a:ext cx="2150587" cy="1297625"/>
      </dsp:txXfrm>
    </dsp:sp>
    <dsp:sp modelId="{53C8F4E1-B8E0-48A5-B2EF-276B3C86A374}">
      <dsp:nvSpPr>
        <dsp:cNvPr id="0" name=""/>
        <dsp:cNvSpPr/>
      </dsp:nvSpPr>
      <dsp:spPr>
        <a:xfrm>
          <a:off x="4077963" y="3515365"/>
          <a:ext cx="1340364" cy="1340739"/>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EF328C-8CFB-4FE6-AF78-5879041DE326}">
      <dsp:nvSpPr>
        <dsp:cNvPr id="0" name=""/>
        <dsp:cNvSpPr/>
      </dsp:nvSpPr>
      <dsp:spPr>
        <a:xfrm>
          <a:off x="5472316" y="3542705"/>
          <a:ext cx="2869225" cy="129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kern="1200" dirty="0" smtClean="0"/>
            <a:t>Time-correlate to host system to debug interoperability issues</a:t>
          </a:r>
          <a:endParaRPr lang="en-US" sz="1600" kern="1200" dirty="0"/>
        </a:p>
      </dsp:txBody>
      <dsp:txXfrm>
        <a:off x="5472316" y="3542705"/>
        <a:ext cx="2869225" cy="129762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BF2F6-126B-DD46-AC63-E6A25CA0138F}" type="datetimeFigureOut">
              <a:rPr lang="en-US" smtClean="0"/>
              <a:pPr/>
              <a:t>8/14/2012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FD9D62-B136-E94F-96CE-4C292AF564A4}" type="slidenum">
              <a:rPr lang="en-US" smtClean="0"/>
              <a:pPr/>
              <a:t>‹#›</a:t>
            </a:fld>
            <a:endParaRPr lang="en-US"/>
          </a:p>
        </p:txBody>
      </p:sp>
    </p:spTree>
    <p:extLst>
      <p:ext uri="{BB962C8B-B14F-4D97-AF65-F5344CB8AC3E}">
        <p14:creationId xmlns:p14="http://schemas.microsoft.com/office/powerpoint/2010/main" val="1820241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D944A-C07D-4D62-8D42-AF9916A58BAB}" type="datetimeFigureOut">
              <a:rPr lang="en-US" smtClean="0"/>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9487E-648B-4C72-9031-EFA8CC2FE88C}" type="slidenum">
              <a:rPr lang="en-US" smtClean="0"/>
              <a:pPr/>
              <a:t>‹#›</a:t>
            </a:fld>
            <a:endParaRPr lang="en-US"/>
          </a:p>
        </p:txBody>
      </p:sp>
    </p:spTree>
    <p:extLst>
      <p:ext uri="{BB962C8B-B14F-4D97-AF65-F5344CB8AC3E}">
        <p14:creationId xmlns:p14="http://schemas.microsoft.com/office/powerpoint/2010/main" val="239179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possible to precisely control protocol timing relationships, including switching and turnaround timing.  This helps</a:t>
            </a:r>
            <a:r>
              <a:rPr lang="en-US" baseline="0" dirty="0" smtClean="0"/>
              <a:t> you </a:t>
            </a:r>
            <a:r>
              <a:rPr lang="en-US" dirty="0" smtClean="0"/>
              <a:t>tune waveforms to meet changes in the spec, and lets you see the impact of design variances.  </a:t>
            </a:r>
          </a:p>
          <a:p>
            <a:endParaRPr lang="en-US" dirty="0" smtClean="0"/>
          </a:p>
          <a:p>
            <a:r>
              <a:rPr lang="en-US" dirty="0" smtClean="0"/>
              <a:t>These, like all other exerciser parameters, can be adjusted programmatically, allowing you to design powerful automated test suites</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10</a:t>
            </a:fld>
            <a:endParaRPr lang="en-US"/>
          </a:p>
        </p:txBody>
      </p:sp>
    </p:spTree>
    <p:extLst>
      <p:ext uri="{BB962C8B-B14F-4D97-AF65-F5344CB8AC3E}">
        <p14:creationId xmlns:p14="http://schemas.microsoft.com/office/powerpoint/2010/main" val="379130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000" dirty="0" smtClean="0"/>
              <a:t>The</a:t>
            </a:r>
            <a:r>
              <a:rPr lang="en-US" altLang="ja-JP" sz="1000" baseline="0" dirty="0" smtClean="0"/>
              <a:t> optional image inserter and extractor packages make it easy to perform end-to-end image analysis.  </a:t>
            </a:r>
          </a:p>
          <a:p>
            <a:endParaRPr lang="en-US" altLang="ja-JP" sz="1000" baseline="0" dirty="0" smtClean="0"/>
          </a:p>
          <a:p>
            <a:r>
              <a:rPr lang="en-US" altLang="ja-JP" sz="1000" baseline="0" dirty="0" smtClean="0"/>
              <a:t>These tools make it possible to:</a:t>
            </a:r>
          </a:p>
          <a:p>
            <a:pPr marL="171450" indent="-171450">
              <a:buFont typeface="Arial" pitchFamily="34" charset="0"/>
              <a:buChar char="•"/>
            </a:pPr>
            <a:r>
              <a:rPr lang="en-US" altLang="ja-JP" sz="1000" baseline="0" dirty="0" smtClean="0"/>
              <a:t>Take source images, </a:t>
            </a:r>
          </a:p>
          <a:p>
            <a:pPr marL="171450" indent="-171450">
              <a:buFont typeface="Arial" pitchFamily="34" charset="0"/>
              <a:buChar char="•"/>
            </a:pPr>
            <a:r>
              <a:rPr lang="en-US" altLang="ja-JP" sz="1000" baseline="0" dirty="0" smtClean="0"/>
              <a:t>Convert them to stimulus vectors, </a:t>
            </a:r>
          </a:p>
          <a:p>
            <a:pPr marL="171450" indent="-171450">
              <a:buFont typeface="Arial" pitchFamily="34" charset="0"/>
              <a:buChar char="•"/>
            </a:pPr>
            <a:r>
              <a:rPr lang="en-US" altLang="ja-JP" sz="1000" baseline="0" dirty="0" smtClean="0"/>
              <a:t>Send them to a target, and use the Image Extractor software as a “golden receiver” to:</a:t>
            </a:r>
          </a:p>
          <a:p>
            <a:pPr marL="628650" lvl="1" indent="-171450">
              <a:buFont typeface="Arial" pitchFamily="34" charset="0"/>
              <a:buChar char="•"/>
            </a:pPr>
            <a:r>
              <a:rPr lang="en-US" altLang="ja-JP" sz="1000" baseline="0" dirty="0" smtClean="0"/>
              <a:t>Verify what they sent with internal loopback, or</a:t>
            </a:r>
          </a:p>
          <a:p>
            <a:pPr marL="628650" lvl="1" indent="-171450">
              <a:buFont typeface="Arial" pitchFamily="34" charset="0"/>
              <a:buChar char="•"/>
            </a:pPr>
            <a:r>
              <a:rPr lang="en-US" altLang="ja-JP" sz="1000" baseline="0" dirty="0" smtClean="0"/>
              <a:t>Probe the bus and verify the bus return</a:t>
            </a:r>
          </a:p>
          <a:p>
            <a:pPr marL="457200" lvl="1" indent="0">
              <a:buFont typeface="Arial" pitchFamily="34" charset="0"/>
              <a:buNone/>
            </a:pPr>
            <a:endParaRPr lang="en-US" altLang="ja-JP" sz="1000" baseline="0" dirty="0" smtClean="0"/>
          </a:p>
          <a:p>
            <a:pPr marL="0" indent="0">
              <a:buFont typeface="Arial" pitchFamily="34" charset="0"/>
              <a:buNone/>
            </a:pPr>
            <a:r>
              <a:rPr lang="en-US" altLang="ja-JP" sz="1000" dirty="0" smtClean="0"/>
              <a:t>Image traffic</a:t>
            </a:r>
            <a:r>
              <a:rPr lang="en-US" altLang="ja-JP" sz="1000" baseline="0" dirty="0" smtClean="0"/>
              <a:t> is the foundation of the MIPI bus, and these tools simplify the task greatly.</a:t>
            </a:r>
            <a:endParaRPr lang="en-US" altLang="ja-JP"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challenging aspects of debugging</a:t>
            </a:r>
            <a:r>
              <a:rPr lang="en-US" baseline="0" dirty="0" smtClean="0"/>
              <a:t> high-speed busses is accessing signals without intrusion.  Agilent offers many flexible options.</a:t>
            </a:r>
          </a:p>
          <a:p>
            <a:endParaRPr lang="en-US" baseline="0" dirty="0" smtClean="0"/>
          </a:p>
          <a:p>
            <a:r>
              <a:rPr lang="en-US" baseline="0" dirty="0" smtClean="0"/>
              <a:t>These powerful analysis tools are useless if you cannot access your signals.  No two companies do it in the same way – some have downstream customers who define their own connection schemes, others are opting to eliminate the debug board stage of design, choosing to debug production boards.  Agilent’s probing solutions are flexible enough to meet your needs.</a:t>
            </a:r>
          </a:p>
          <a:p>
            <a:endParaRPr lang="en-US" baseline="0" dirty="0" smtClean="0"/>
          </a:p>
          <a:p>
            <a:r>
              <a:rPr lang="en-US" baseline="0" dirty="0" smtClean="0"/>
              <a:t>The exerciser’s 50Ω connection is delivered with the U4422A SMA harness.  Most test boards have SMA designed in for signal insertion, and those that don’t usually have something, like SMP or RF connectors that can be easily adapted to SMA.</a:t>
            </a:r>
          </a:p>
          <a:p>
            <a:endParaRPr lang="en-US" baseline="0" dirty="0" smtClean="0"/>
          </a:p>
          <a:p>
            <a:r>
              <a:rPr lang="en-US" baseline="0" dirty="0" smtClean="0"/>
              <a:t>The analyzer offers three options:</a:t>
            </a:r>
          </a:p>
          <a:p>
            <a:pPr marL="228600" indent="-228600">
              <a:buFont typeface="+mj-lt"/>
              <a:buAutoNum type="arabicPeriod"/>
            </a:pPr>
            <a:r>
              <a:rPr lang="en-US" baseline="0" dirty="0" smtClean="0"/>
              <a:t>The Soft Touch Pro “</a:t>
            </a:r>
            <a:r>
              <a:rPr lang="en-US" baseline="0" dirty="0" err="1" smtClean="0"/>
              <a:t>connectorless</a:t>
            </a:r>
            <a:r>
              <a:rPr lang="en-US" baseline="0" dirty="0" smtClean="0"/>
              <a:t>” interface.  An alignment bracket allows “pogo” pins on the probe to connect directly to pads on the board.  Unused pads on this 40-pin configuration can be routed for other busses, even oscilloscopes using the N2887A </a:t>
            </a:r>
            <a:r>
              <a:rPr lang="en-US" baseline="0" dirty="0" err="1" smtClean="0"/>
              <a:t>InfiniiMax</a:t>
            </a:r>
            <a:r>
              <a:rPr lang="en-US" baseline="0" dirty="0" smtClean="0"/>
              <a:t> adapter.</a:t>
            </a:r>
          </a:p>
          <a:p>
            <a:pPr marL="228600" indent="-228600">
              <a:buFont typeface="+mj-lt"/>
              <a:buAutoNum type="arabicPeriod"/>
            </a:pPr>
            <a:r>
              <a:rPr lang="en-US" baseline="0" dirty="0" smtClean="0"/>
              <a:t>The differential flying leads use one of three options, to connect directly to boards, traces, and </a:t>
            </a:r>
            <a:r>
              <a:rPr lang="en-US" baseline="0" dirty="0" err="1" smtClean="0"/>
              <a:t>vias</a:t>
            </a:r>
            <a:r>
              <a:rPr lang="en-US" baseline="0" dirty="0" smtClean="0"/>
              <a:t>.  The 82Ω resistor option delivers full 1.5 Gbs data rates, the damped resister is the best for soldering directly to traces, and the 3-pin header combines flexibility and ruggedness.</a:t>
            </a:r>
          </a:p>
          <a:p>
            <a:pPr marL="228600" indent="-228600">
              <a:buFont typeface="+mj-lt"/>
              <a:buAutoNum type="arabicPeriod"/>
            </a:pPr>
            <a:r>
              <a:rPr lang="en-US" baseline="0" dirty="0" smtClean="0"/>
              <a:t>The newest option is an SMA to Soft Touch breakout board that will be offered by UNH-IOL.  This board combines the flexibility of cabling with a non-intrusive high-impedance connection.  This board is also designed to connect directly to UNH-IOL’s popular termination board.</a:t>
            </a:r>
          </a:p>
        </p:txBody>
      </p:sp>
      <p:sp>
        <p:nvSpPr>
          <p:cNvPr id="4" name="Slide Number Placeholder 3"/>
          <p:cNvSpPr>
            <a:spLocks noGrp="1"/>
          </p:cNvSpPr>
          <p:nvPr>
            <p:ph type="sldNum" sz="quarter" idx="10"/>
          </p:nvPr>
        </p:nvSpPr>
        <p:spPr/>
        <p:txBody>
          <a:bodyPr/>
          <a:lstStyle/>
          <a:p>
            <a:fld id="{52B9487E-648B-4C72-9031-EFA8CC2FE88C}" type="slidenum">
              <a:rPr lang="en-US" smtClean="0"/>
              <a:pPr/>
              <a:t>12</a:t>
            </a:fld>
            <a:endParaRPr lang="en-US"/>
          </a:p>
        </p:txBody>
      </p:sp>
    </p:spTree>
    <p:extLst>
      <p:ext uri="{BB962C8B-B14F-4D97-AF65-F5344CB8AC3E}">
        <p14:creationId xmlns:p14="http://schemas.microsoft.com/office/powerpoint/2010/main" val="66640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product is currently orderable, however the public</a:t>
            </a:r>
            <a:r>
              <a:rPr lang="en-US" baseline="0" dirty="0" smtClean="0"/>
              <a:t> introduction date is June 12</a:t>
            </a:r>
            <a:r>
              <a:rPr lang="en-US" baseline="30000" dirty="0" smtClean="0"/>
              <a:t>th</a:t>
            </a:r>
            <a:r>
              <a:rPr lang="en-US" baseline="0" dirty="0" smtClean="0"/>
              <a:t>.</a:t>
            </a:r>
          </a:p>
          <a:p>
            <a:endParaRPr lang="en-US" baseline="0" dirty="0" smtClean="0"/>
          </a:p>
          <a:p>
            <a:r>
              <a:rPr lang="en-US" baseline="0" dirty="0" smtClean="0"/>
              <a:t>There is a limited ship release that will begin in late July.  This LSR build will have final hardware.  The software will be post-feature freeze, but will not be fully validated.</a:t>
            </a:r>
          </a:p>
          <a:p>
            <a:endParaRPr lang="en-US" baseline="0" dirty="0" smtClean="0"/>
          </a:p>
          <a:p>
            <a:r>
              <a:rPr lang="en-US" baseline="0" dirty="0" smtClean="0"/>
              <a:t>The final, production release is scheduled for early October.</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14</a:t>
            </a:fld>
            <a:endParaRPr lang="en-US"/>
          </a:p>
        </p:txBody>
      </p:sp>
    </p:spTree>
    <p:extLst>
      <p:ext uri="{BB962C8B-B14F-4D97-AF65-F5344CB8AC3E}">
        <p14:creationId xmlns:p14="http://schemas.microsoft.com/office/powerpoint/2010/main" val="265934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product is heavily optioned.</a:t>
            </a:r>
          </a:p>
          <a:p>
            <a:pPr marL="171450" indent="-171450">
              <a:buFont typeface="Arial" pitchFamily="34" charset="0"/>
              <a:buChar char="•"/>
            </a:pPr>
            <a:r>
              <a:rPr lang="en-US" dirty="0" smtClean="0"/>
              <a:t>There</a:t>
            </a:r>
            <a:r>
              <a:rPr lang="en-US" baseline="0" dirty="0" smtClean="0"/>
              <a:t> are options to license the exerciser, analyzer, or both</a:t>
            </a:r>
          </a:p>
          <a:p>
            <a:pPr marL="171450" indent="-171450">
              <a:buFont typeface="Arial" pitchFamily="34" charset="0"/>
              <a:buChar char="•"/>
            </a:pPr>
            <a:r>
              <a:rPr lang="en-US" baseline="0" dirty="0" smtClean="0"/>
              <a:t>There are options to license CSI, DSI, or both</a:t>
            </a:r>
          </a:p>
          <a:p>
            <a:pPr marL="171450" indent="-171450">
              <a:buFont typeface="Arial" pitchFamily="34" charset="0"/>
              <a:buChar char="•"/>
            </a:pPr>
            <a:r>
              <a:rPr lang="en-US" baseline="0" dirty="0" smtClean="0"/>
              <a:t>There are lane options to expand from 1 to 2 or 4.  </a:t>
            </a:r>
          </a:p>
          <a:p>
            <a:pPr marL="171450" indent="-171450">
              <a:buFont typeface="Arial" pitchFamily="34" charset="0"/>
              <a:buChar char="•"/>
            </a:pPr>
            <a:r>
              <a:rPr lang="en-US" baseline="0" dirty="0" smtClean="0"/>
              <a:t>There are options to expand from 1GB to 4 or 16.</a:t>
            </a:r>
          </a:p>
          <a:p>
            <a:pPr marL="171450" indent="-171450">
              <a:buFont typeface="Arial" pitchFamily="34" charset="0"/>
              <a:buChar char="•"/>
            </a:pPr>
            <a:r>
              <a:rPr lang="en-US" baseline="0" dirty="0" smtClean="0"/>
              <a:t>There are options to enable image insertion and extraction.</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All options can be licensed post-purchase as well.</a:t>
            </a:r>
            <a:endParaRPr lang="en-US"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15</a:t>
            </a:fld>
            <a:endParaRPr lang="en-US"/>
          </a:p>
        </p:txBody>
      </p:sp>
    </p:spTree>
    <p:extLst>
      <p:ext uri="{BB962C8B-B14F-4D97-AF65-F5344CB8AC3E}">
        <p14:creationId xmlns:p14="http://schemas.microsoft.com/office/powerpoint/2010/main" val="264653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Configuration requirements also include:</a:t>
            </a:r>
          </a:p>
          <a:p>
            <a:pPr marL="171450" indent="-171450">
              <a:buFont typeface="Arial" pitchFamily="34" charset="0"/>
              <a:buChar char="•"/>
            </a:pPr>
            <a:r>
              <a:rPr lang="en-US" dirty="0" smtClean="0"/>
              <a:t>Selecting a chassis.</a:t>
            </a:r>
            <a:r>
              <a:rPr lang="en-US" baseline="0" dirty="0" smtClean="0"/>
              <a:t>  There are two and five-slot options.  Three busses (some can be multi-slot) can be configured in a five-slot frame. – and </a:t>
            </a:r>
          </a:p>
          <a:p>
            <a:pPr marL="171450" indent="-171450">
              <a:buFont typeface="Arial" pitchFamily="34" charset="0"/>
              <a:buChar char="•"/>
            </a:pPr>
            <a:r>
              <a:rPr lang="en-US" baseline="0" dirty="0" smtClean="0"/>
              <a:t>A method of connecting to a PC.  This can be done by purchasing an M5436A embedded controller module, or by using PCI Express adapters to an external PC.  USB control is also on our software roadmap.</a:t>
            </a:r>
          </a:p>
          <a:p>
            <a:pPr marL="0" indent="0">
              <a:buFont typeface="Arial" pitchFamily="34" charset="0"/>
              <a:buNone/>
            </a:pPr>
            <a:endParaRPr lang="en-US" baseline="0" dirty="0" smtClean="0"/>
          </a:p>
          <a:p>
            <a:pPr marL="0" indent="0">
              <a:buFont typeface="Arial" pitchFamily="34" charset="0"/>
              <a:buNone/>
            </a:pPr>
            <a:r>
              <a:rPr lang="en-US" dirty="0" smtClean="0"/>
              <a:t>Users</a:t>
            </a:r>
            <a:r>
              <a:rPr lang="en-US" baseline="0" dirty="0" smtClean="0"/>
              <a:t> must also configure their probing selections.  All analysis probing options require the U4201A logic analyzer cable.</a:t>
            </a:r>
            <a:endParaRPr lang="en-US"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16</a:t>
            </a:fld>
            <a:endParaRPr lang="en-US"/>
          </a:p>
        </p:txBody>
      </p:sp>
    </p:spTree>
    <p:extLst>
      <p:ext uri="{BB962C8B-B14F-4D97-AF65-F5344CB8AC3E}">
        <p14:creationId xmlns:p14="http://schemas.microsoft.com/office/powerpoint/2010/main" val="264653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17</a:t>
            </a:fld>
            <a:endParaRPr lang="en-US"/>
          </a:p>
        </p:txBody>
      </p:sp>
    </p:spTree>
    <p:extLst>
      <p:ext uri="{BB962C8B-B14F-4D97-AF65-F5344CB8AC3E}">
        <p14:creationId xmlns:p14="http://schemas.microsoft.com/office/powerpoint/2010/main" val="51945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U4421A addresses four key design types:</a:t>
            </a:r>
            <a:r>
              <a:rPr lang="en-US" baseline="0" dirty="0" smtClean="0"/>
              <a:t> </a:t>
            </a:r>
          </a:p>
          <a:p>
            <a:pPr marL="168244" indent="-168244" defTabSz="914350">
              <a:buFont typeface="Arial" pitchFamily="34" charset="0"/>
              <a:buChar char="•"/>
              <a:defRPr/>
            </a:pPr>
            <a:endParaRPr lang="en-US" baseline="0" dirty="0" smtClean="0"/>
          </a:p>
          <a:p>
            <a:pPr marL="168244" indent="-168244" defTabSz="914350">
              <a:buFont typeface="Arial" pitchFamily="34" charset="0"/>
              <a:buChar char="•"/>
              <a:defRPr/>
            </a:pPr>
            <a:r>
              <a:rPr lang="en-US" baseline="0" dirty="0" smtClean="0"/>
              <a:t>Devices and embedded systems,</a:t>
            </a:r>
          </a:p>
          <a:p>
            <a:pPr marL="168244" indent="-168244" defTabSz="914350">
              <a:buFont typeface="Arial" pitchFamily="34" charset="0"/>
              <a:buChar char="•"/>
              <a:defRPr/>
            </a:pPr>
            <a:r>
              <a:rPr lang="en-US" baseline="0" dirty="0" smtClean="0"/>
              <a:t>Silicon and IP,</a:t>
            </a:r>
          </a:p>
          <a:p>
            <a:pPr marL="168244" indent="-168244" defTabSz="914350">
              <a:buFont typeface="Arial" pitchFamily="34" charset="0"/>
              <a:buChar char="•"/>
              <a:defRPr/>
            </a:pPr>
            <a:r>
              <a:rPr lang="en-US" baseline="0" dirty="0" smtClean="0"/>
              <a:t>Displays, and</a:t>
            </a:r>
          </a:p>
          <a:p>
            <a:pPr marL="168244" indent="-168244" defTabSz="914350">
              <a:buFont typeface="Arial" pitchFamily="34" charset="0"/>
              <a:buChar char="•"/>
              <a:defRPr/>
            </a:pPr>
            <a:r>
              <a:rPr lang="en-US" baseline="0" dirty="0" smtClean="0"/>
              <a:t>Cameras</a:t>
            </a:r>
          </a:p>
          <a:p>
            <a:pPr marL="168244" indent="-168244" defTabSz="914350">
              <a:buFont typeface="Arial" pitchFamily="34" charset="0"/>
              <a:buChar char="•"/>
              <a:defRPr/>
            </a:pPr>
            <a:endParaRPr lang="en-US" baseline="0" dirty="0" smtClean="0"/>
          </a:p>
          <a:p>
            <a:pPr defTabSz="914350">
              <a:defRPr/>
            </a:pPr>
            <a:r>
              <a:rPr lang="en-US" baseline="0" dirty="0" smtClean="0"/>
              <a:t>All are focused on Designers and Validators.  It is not focused on Manufacturing Test, outside of troubleshooting applications.  This is because production mobile designs are typically not optimized for test.  In many cases, the same feature appeals to multiple user groups, but in different ways.</a:t>
            </a:r>
          </a:p>
          <a:p>
            <a:endParaRPr lang="en-US" baseline="0" dirty="0" smtClean="0"/>
          </a:p>
          <a:p>
            <a:r>
              <a:rPr lang="en-US" baseline="0" dirty="0" smtClean="0"/>
              <a:t>Device and embedded system designers benefit from:</a:t>
            </a:r>
          </a:p>
          <a:p>
            <a:pPr marL="171441" indent="-171441">
              <a:buFont typeface="Arial" pitchFamily="34" charset="0"/>
              <a:buChar char="•"/>
            </a:pPr>
            <a:r>
              <a:rPr lang="en-US" baseline="0" dirty="0" smtClean="0"/>
              <a:t>Our modular approach, which allows you to correlate multiple CSI and DSI busses, and even </a:t>
            </a:r>
            <a:r>
              <a:rPr lang="en-US" baseline="0" dirty="0" err="1" smtClean="0"/>
              <a:t>PCIe</a:t>
            </a:r>
            <a:r>
              <a:rPr lang="en-US" baseline="0" dirty="0" smtClean="0"/>
              <a:t>, DDR and HDMI</a:t>
            </a:r>
          </a:p>
          <a:p>
            <a:pPr marL="171441" indent="-171441">
              <a:buFont typeface="Arial" pitchFamily="34" charset="0"/>
              <a:buChar char="•"/>
            </a:pPr>
            <a:r>
              <a:rPr lang="en-US" baseline="0" dirty="0" smtClean="0"/>
              <a:t>Powerful triggers, which lets you isolate specific events in your system.</a:t>
            </a:r>
          </a:p>
          <a:p>
            <a:pPr marL="171441" indent="-171441">
              <a:buFont typeface="Arial" pitchFamily="34" charset="0"/>
              <a:buChar char="•"/>
            </a:pPr>
            <a:r>
              <a:rPr lang="en-US" baseline="0" dirty="0" smtClean="0"/>
              <a:t>The exerciser, which allows you to simulate components, like cameras, that may not be available at early stages of the design</a:t>
            </a:r>
          </a:p>
          <a:p>
            <a:pPr marL="171441" indent="-171441">
              <a:buFont typeface="Arial" pitchFamily="34" charset="0"/>
              <a:buChar char="•"/>
            </a:pPr>
            <a:r>
              <a:rPr lang="en-US" baseline="0" dirty="0" smtClean="0"/>
              <a:t>And features like Raw Mode, which lets you drill down into protocol details and still go to higher levels of abstraction to understand overall system traffic composition</a:t>
            </a:r>
            <a:endParaRPr lang="en-US"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19</a:t>
            </a:fld>
            <a:endParaRPr lang="en-US"/>
          </a:p>
        </p:txBody>
      </p:sp>
    </p:spTree>
    <p:extLst>
      <p:ext uri="{BB962C8B-B14F-4D97-AF65-F5344CB8AC3E}">
        <p14:creationId xmlns:p14="http://schemas.microsoft.com/office/powerpoint/2010/main" val="379440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Silicon and IP designers benefit from:</a:t>
            </a:r>
          </a:p>
          <a:p>
            <a:pPr marL="171441" indent="-171441">
              <a:buFont typeface="Arial" pitchFamily="34" charset="0"/>
              <a:buChar char="•"/>
            </a:pPr>
            <a:r>
              <a:rPr lang="en-US" dirty="0" smtClean="0"/>
              <a:t>The</a:t>
            </a:r>
            <a:r>
              <a:rPr lang="en-US" baseline="0" dirty="0" smtClean="0"/>
              <a:t> ability to look deeply into packets, including headers, payload on a lane-by-lane basis and raw states</a:t>
            </a:r>
          </a:p>
          <a:p>
            <a:pPr marL="171441" indent="-171441">
              <a:buFont typeface="Arial" pitchFamily="34" charset="0"/>
              <a:buChar char="•"/>
            </a:pPr>
            <a:r>
              <a:rPr lang="en-US" baseline="0" dirty="0" smtClean="0"/>
              <a:t>Triggering that isolates complex events – even allowing you to trigger up to 4 bytes into the payload, which lets you create DNA-like markers for isolating different areas of the design</a:t>
            </a:r>
          </a:p>
          <a:p>
            <a:pPr marL="171441" indent="-171441">
              <a:buFont typeface="Arial" pitchFamily="34" charset="0"/>
              <a:buChar char="•"/>
            </a:pPr>
            <a:r>
              <a:rPr lang="en-US" baseline="0" dirty="0" smtClean="0"/>
              <a:t>A number of flexible probing options so that you can interface to your customers’ targets, and</a:t>
            </a:r>
          </a:p>
          <a:p>
            <a:pPr marL="171441" indent="-171441">
              <a:buFont typeface="Arial" pitchFamily="34" charset="0"/>
              <a:buChar char="•"/>
            </a:pPr>
            <a:r>
              <a:rPr lang="en-US" baseline="0" dirty="0" smtClean="0"/>
              <a:t>And deep memory, which allows you to capture and simulate long sequences of traffic – letting you get to the root of customer integration problems</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20</a:t>
            </a:fld>
            <a:endParaRPr lang="en-US"/>
          </a:p>
        </p:txBody>
      </p:sp>
    </p:spTree>
    <p:extLst>
      <p:ext uri="{BB962C8B-B14F-4D97-AF65-F5344CB8AC3E}">
        <p14:creationId xmlns:p14="http://schemas.microsoft.com/office/powerpoint/2010/main" val="267928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designers benefit from:</a:t>
            </a:r>
          </a:p>
          <a:p>
            <a:pPr marL="171441" indent="-171441">
              <a:buFont typeface="Arial" pitchFamily="34" charset="0"/>
              <a:buChar char="•"/>
            </a:pPr>
            <a:r>
              <a:rPr lang="en-US" baseline="0" dirty="0" smtClean="0"/>
              <a:t>Having up to 16GB of memory, which can allow a target to be stimulated with long periods of high-definition traffic</a:t>
            </a:r>
          </a:p>
          <a:p>
            <a:pPr marL="171441" indent="-171441">
              <a:buFont typeface="Arial" pitchFamily="34" charset="0"/>
              <a:buChar char="•"/>
            </a:pPr>
            <a:r>
              <a:rPr lang="en-US" baseline="0" dirty="0" smtClean="0"/>
              <a:t>The ability to change signal parameters to simulate a wide variety of host processors, and</a:t>
            </a:r>
          </a:p>
          <a:p>
            <a:pPr marL="171441" indent="-171441">
              <a:buFont typeface="Arial" pitchFamily="34" charset="0"/>
              <a:buChar char="•"/>
            </a:pPr>
            <a:r>
              <a:rPr lang="en-US" baseline="0" dirty="0" smtClean="0"/>
              <a:t>The integration of the exerciser and analyzer – you can internally monitor the stimulus that they send to the display</a:t>
            </a:r>
          </a:p>
        </p:txBody>
      </p:sp>
      <p:sp>
        <p:nvSpPr>
          <p:cNvPr id="4" name="Slide Number Placeholder 3"/>
          <p:cNvSpPr>
            <a:spLocks noGrp="1"/>
          </p:cNvSpPr>
          <p:nvPr>
            <p:ph type="sldNum" sz="quarter" idx="10"/>
          </p:nvPr>
        </p:nvSpPr>
        <p:spPr/>
        <p:txBody>
          <a:bodyPr/>
          <a:lstStyle/>
          <a:p>
            <a:fld id="{52B9487E-648B-4C72-9031-EFA8CC2FE88C}" type="slidenum">
              <a:rPr lang="en-US" smtClean="0"/>
              <a:pPr/>
              <a:t>21</a:t>
            </a:fld>
            <a:endParaRPr lang="en-US"/>
          </a:p>
        </p:txBody>
      </p:sp>
    </p:spTree>
    <p:extLst>
      <p:ext uri="{BB962C8B-B14F-4D97-AF65-F5344CB8AC3E}">
        <p14:creationId xmlns:p14="http://schemas.microsoft.com/office/powerpoint/2010/main" val="229518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where MIPI D-PHY fits into the mobile computing architecture.  For such a small footprint, there are many devices inside of these mobile computing designs.</a:t>
            </a:r>
          </a:p>
          <a:p>
            <a:endParaRPr lang="en-US" baseline="0" dirty="0" smtClean="0"/>
          </a:p>
          <a:p>
            <a:r>
              <a:rPr lang="en-US" baseline="0" dirty="0" smtClean="0"/>
              <a:t>There are busses for memory, displays, cameras, I/O and digital RF data.  MIPI plays a central role.  There are two physical layers in MIPI – D-PHY and M-PHY.  </a:t>
            </a:r>
          </a:p>
          <a:p>
            <a:r>
              <a:rPr lang="en-US" baseline="0" dirty="0" smtClean="0"/>
              <a:t/>
            </a:r>
            <a:br>
              <a:rPr lang="en-US" baseline="0" dirty="0" smtClean="0"/>
            </a:br>
            <a:r>
              <a:rPr lang="en-US" baseline="0" dirty="0" smtClean="0"/>
              <a:t>D-PHY is the more mature standard.  The standard has expanded to allow data rates to 1.5 Gbs per lane, and up to 4 lanes.  It combines a differential “high speed” signaling scheme with a single-ended “low-power” signal, in the same pins.  It has a relatively small footprint, and uses battery power efficiently.</a:t>
            </a:r>
          </a:p>
          <a:p>
            <a:endParaRPr lang="en-US" baseline="0" dirty="0" smtClean="0"/>
          </a:p>
          <a:p>
            <a:r>
              <a:rPr lang="en-US" baseline="0" dirty="0" smtClean="0"/>
              <a:t>M-PHY is the emerging standard.  It is purely differential, allows data rates up to 6 Gbs, with room to grow and has a smaller footprint.</a:t>
            </a:r>
          </a:p>
        </p:txBody>
      </p:sp>
      <p:sp>
        <p:nvSpPr>
          <p:cNvPr id="4" name="Slide Number Placeholder 3"/>
          <p:cNvSpPr>
            <a:spLocks noGrp="1"/>
          </p:cNvSpPr>
          <p:nvPr>
            <p:ph type="sldNum" sz="quarter" idx="10"/>
          </p:nvPr>
        </p:nvSpPr>
        <p:spPr/>
        <p:txBody>
          <a:bodyPr/>
          <a:lstStyle/>
          <a:p>
            <a:fld id="{9DC89A57-A169-4F2D-AFC9-389C3F0C5C7D}" type="slidenum">
              <a:rPr lang="en-US" smtClean="0"/>
              <a:pPr/>
              <a:t>2</a:t>
            </a:fld>
            <a:endParaRPr lang="en-US"/>
          </a:p>
        </p:txBody>
      </p:sp>
    </p:spTree>
    <p:extLst>
      <p:ext uri="{BB962C8B-B14F-4D97-AF65-F5344CB8AC3E}">
        <p14:creationId xmlns:p14="http://schemas.microsoft.com/office/powerpoint/2010/main" val="15676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Camera designers benefit from:</a:t>
            </a:r>
          </a:p>
          <a:p>
            <a:pPr marL="171441" indent="-171441">
              <a:buFont typeface="Arial" pitchFamily="34" charset="0"/>
              <a:buChar char="•"/>
            </a:pPr>
            <a:r>
              <a:rPr lang="en-US" dirty="0" smtClean="0"/>
              <a:t>The ability</a:t>
            </a:r>
            <a:r>
              <a:rPr lang="en-US" baseline="0" dirty="0" smtClean="0"/>
              <a:t> of deep memory to capture long bursts of traffic</a:t>
            </a:r>
          </a:p>
          <a:p>
            <a:pPr marL="171441" indent="-171441">
              <a:buFont typeface="Arial" pitchFamily="34" charset="0"/>
              <a:buChar char="•"/>
            </a:pPr>
            <a:r>
              <a:rPr lang="en-US" baseline="0" dirty="0" smtClean="0"/>
              <a:t>An optional image extractor to verify the expected image with a “golden” receiver, and</a:t>
            </a:r>
          </a:p>
          <a:p>
            <a:pPr marL="171441" indent="-171441">
              <a:buFont typeface="Arial" pitchFamily="34" charset="0"/>
              <a:buChar char="•"/>
            </a:pPr>
            <a:r>
              <a:rPr lang="en-US" baseline="0" dirty="0" smtClean="0"/>
              <a:t>Correlation with the host processor to debug the interaction between the camera and the processor</a:t>
            </a: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22</a:t>
            </a:fld>
            <a:endParaRPr lang="en-US"/>
          </a:p>
        </p:txBody>
      </p:sp>
    </p:spTree>
    <p:extLst>
      <p:ext uri="{BB962C8B-B14F-4D97-AF65-F5344CB8AC3E}">
        <p14:creationId xmlns:p14="http://schemas.microsoft.com/office/powerpoint/2010/main" val="100421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Agilent is taking a</a:t>
            </a:r>
            <a:r>
              <a:rPr lang="en-US" baseline="0" dirty="0" smtClean="0"/>
              <a:t> company-wide approach to mobile computing, in general; and MIPI , in particular.  We have physical layer transmitter and receiver test solutions with scopes and BERTs; and we even have an existing analysis solution for lower-speed MIPI D-PHY.</a:t>
            </a:r>
          </a:p>
          <a:p>
            <a:endParaRPr lang="en-US" baseline="0" dirty="0" smtClean="0"/>
          </a:p>
          <a:p>
            <a:r>
              <a:rPr lang="en-US" baseline="0" dirty="0" smtClean="0"/>
              <a:t>The U4421A exerciser/analyzer is designed to test the protocol layers of CSI-2, the camera serial interface, and DSI, the display serial interface.  There can be multiple CSI and DSI busses in a single design to accommodate multiple camera and multiple display systems.  These busses need to be tested together as a system, and our modular approach allows this.</a:t>
            </a:r>
            <a:endParaRPr lang="en-US" dirty="0"/>
          </a:p>
        </p:txBody>
      </p:sp>
      <p:sp>
        <p:nvSpPr>
          <p:cNvPr id="4" name="Slide Number Placeholder 3"/>
          <p:cNvSpPr>
            <a:spLocks noGrp="1"/>
          </p:cNvSpPr>
          <p:nvPr>
            <p:ph type="sldNum" sz="quarter" idx="10"/>
          </p:nvPr>
        </p:nvSpPr>
        <p:spPr/>
        <p:txBody>
          <a:bodyPr/>
          <a:lstStyle/>
          <a:p>
            <a:fld id="{8C3D84F5-0397-416A-A510-498ED14A719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6818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the U4421A a good option for your lab?  It is two instruments in one – a fully protocol-aware D-PHY analyzer that gives deep insight into system behavior, as well as robust exerciser that allows you to characterize and optimize your designs.</a:t>
            </a:r>
          </a:p>
          <a:p>
            <a:endParaRPr lang="en-US" baseline="0" dirty="0" smtClean="0"/>
          </a:p>
          <a:p>
            <a:r>
              <a:rPr lang="en-US" baseline="0" dirty="0" smtClean="0"/>
              <a:t>Both the exerciser and analyzer support the full 1.5 Gbs data rate across 4 lanes, and share up to 16 GB of memory (This is 2-5 orders of magnitudes more than existing options).</a:t>
            </a:r>
          </a:p>
          <a:p>
            <a:endParaRPr lang="en-US" baseline="0" dirty="0" smtClean="0"/>
          </a:p>
          <a:p>
            <a:r>
              <a:rPr lang="en-US" baseline="0" dirty="0" smtClean="0"/>
              <a:t>Unlike competitive D-PHY solutions, the analyzer is a true protocol analyzer.  Triggers, filters, storage qualification – everything is protocol aware.  </a:t>
            </a:r>
          </a:p>
          <a:p>
            <a:endParaRPr lang="en-US" baseline="0" dirty="0" smtClean="0"/>
          </a:p>
          <a:p>
            <a:r>
              <a:rPr lang="en-US" baseline="0" dirty="0" smtClean="0"/>
              <a:t>There’s another analysis feature that you will love.  Agilent’s design is built on the same state machine that is used for our PCI Express Gen 3 analyzer.  Bus states are oversampled at 5ns intervals.  You can opt to keep this “raw” data, and display it in a waveform or lister view to get insight into the “why” behind your protocol.  More on that in a few slides.</a:t>
            </a:r>
          </a:p>
          <a:p>
            <a:endParaRPr lang="en-US" baseline="0" dirty="0" smtClean="0"/>
          </a:p>
          <a:p>
            <a:r>
              <a:rPr lang="en-US" baseline="0" dirty="0" smtClean="0"/>
              <a:t>You will also appreciate how the exerciser allows you to change a wide variety of signal parameters; and how it enables “end to end” analysis of how your system handles image data.</a:t>
            </a:r>
          </a:p>
        </p:txBody>
      </p:sp>
      <p:sp>
        <p:nvSpPr>
          <p:cNvPr id="4" name="Slide Number Placeholder 3"/>
          <p:cNvSpPr>
            <a:spLocks noGrp="1"/>
          </p:cNvSpPr>
          <p:nvPr>
            <p:ph type="sldNum" sz="quarter" idx="10"/>
          </p:nvPr>
        </p:nvSpPr>
        <p:spPr/>
        <p:txBody>
          <a:bodyPr/>
          <a:lstStyle/>
          <a:p>
            <a:fld id="{52B9487E-648B-4C72-9031-EFA8CC2FE88C}" type="slidenum">
              <a:rPr lang="en-US" smtClean="0"/>
              <a:pPr/>
              <a:t>4</a:t>
            </a:fld>
            <a:endParaRPr lang="en-US"/>
          </a:p>
        </p:txBody>
      </p:sp>
    </p:spTree>
    <p:extLst>
      <p:ext uri="{BB962C8B-B14F-4D97-AF65-F5344CB8AC3E}">
        <p14:creationId xmlns:p14="http://schemas.microsoft.com/office/powerpoint/2010/main" val="51945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I mentioned, we have an existing D-PHY</a:t>
            </a:r>
            <a:r>
              <a:rPr lang="en-US" baseline="0" dirty="0" smtClean="0"/>
              <a:t> analyzer.  So why create a new tool, and why this design?</a:t>
            </a:r>
          </a:p>
          <a:p>
            <a:endParaRPr lang="en-US" baseline="0" dirty="0" smtClean="0"/>
          </a:p>
          <a:p>
            <a:r>
              <a:rPr lang="en-US" baseline="0" dirty="0" smtClean="0"/>
              <a:t>First, it maintains pace with the growth of the D-PHY spec, which was originally conceived as a gateway to the M-PHY spec.  By increasing the data rates and lane counts, the life of D-PHY is extended.  The spec and physical layer designs are stable, which is important to getting to market quickly.  The performance specifications have been expanded to allow up to 6 Gbs in the 4-lane configuration.  We needed a product to handle the new D-PHY needs, and to provide an upgrade path to M-PHY.</a:t>
            </a:r>
          </a:p>
          <a:p>
            <a:endParaRPr lang="en-US" baseline="0" dirty="0" smtClean="0"/>
          </a:p>
          <a:p>
            <a:r>
              <a:rPr lang="en-US" baseline="0" dirty="0" smtClean="0"/>
              <a:t>Second, the </a:t>
            </a:r>
            <a:r>
              <a:rPr lang="en-US" baseline="0" dirty="0" err="1" smtClean="0"/>
              <a:t>AXIe</a:t>
            </a:r>
            <a:r>
              <a:rPr lang="en-US" baseline="0" dirty="0" smtClean="0"/>
              <a:t>-based approach gives you better insight into these designs.  It is much easier to correlate multiple devices (including multiple CSI and DSI busses, DDR, </a:t>
            </a:r>
            <a:r>
              <a:rPr lang="en-US" baseline="0" dirty="0" err="1" smtClean="0"/>
              <a:t>PCIe</a:t>
            </a:r>
            <a:r>
              <a:rPr lang="en-US" baseline="0" dirty="0" smtClean="0"/>
              <a:t>, and HDMI) in a single mainframe, new features like Raw Mode give you  more insight than a simple protocol view.</a:t>
            </a:r>
          </a:p>
          <a:p>
            <a:endParaRPr lang="en-US" baseline="0" dirty="0" smtClean="0"/>
          </a:p>
          <a:p>
            <a:r>
              <a:rPr lang="en-US" baseline="0" dirty="0" smtClean="0"/>
              <a:t>Third, this architecture is growing to meet the needs of engineers who are adding more image and video traffic to their designs.  It has orders of magnitude more memory than our current or competitors’ logic-analyzer-based approaches.   Image insertion/extraction software allows you to generate and view image traffic throughout your design.</a:t>
            </a:r>
          </a:p>
          <a:p>
            <a:endParaRPr lang="en-US" baseline="0" dirty="0" smtClean="0"/>
          </a:p>
          <a:p>
            <a:r>
              <a:rPr lang="en-US" baseline="0" dirty="0" smtClean="0"/>
              <a:t>Finally, the new exerciser makes it even easier for you to optimize your designs by giving you a high-level view system traffic; and by allowing you to change signal and lane timing characteristics.  This capability lets you test your system under different operating conditions, and discover ways to make it more energy efficient – which is critical in battery-powered designs.</a:t>
            </a:r>
          </a:p>
        </p:txBody>
      </p:sp>
      <p:sp>
        <p:nvSpPr>
          <p:cNvPr id="4" name="Slide Number Placeholder 3"/>
          <p:cNvSpPr>
            <a:spLocks noGrp="1"/>
          </p:cNvSpPr>
          <p:nvPr>
            <p:ph type="sldNum" sz="quarter" idx="10"/>
          </p:nvPr>
        </p:nvSpPr>
        <p:spPr/>
        <p:txBody>
          <a:bodyPr/>
          <a:lstStyle/>
          <a:p>
            <a:fld id="{52B9487E-648B-4C72-9031-EFA8CC2FE88C}" type="slidenum">
              <a:rPr lang="en-US" smtClean="0"/>
              <a:pPr/>
              <a:t>5</a:t>
            </a:fld>
            <a:endParaRPr lang="en-US"/>
          </a:p>
        </p:txBody>
      </p:sp>
    </p:spTree>
    <p:extLst>
      <p:ext uri="{BB962C8B-B14F-4D97-AF65-F5344CB8AC3E}">
        <p14:creationId xmlns:p14="http://schemas.microsoft.com/office/powerpoint/2010/main" val="95209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some of the features that we think you will love:</a:t>
            </a:r>
          </a:p>
          <a:p>
            <a:endParaRPr lang="en-US" dirty="0" smtClean="0"/>
          </a:p>
          <a:p>
            <a:r>
              <a:rPr lang="en-US" dirty="0" smtClean="0"/>
              <a:t>Let’s start with the analyzer display.  It is flexible and functional.  In this display we see:</a:t>
            </a:r>
          </a:p>
          <a:p>
            <a:pPr marL="171441" indent="-171441">
              <a:buFont typeface="Arial" pitchFamily="34" charset="0"/>
              <a:buChar char="•"/>
            </a:pPr>
            <a:r>
              <a:rPr lang="en-US" dirty="0" smtClean="0"/>
              <a:t>The</a:t>
            </a:r>
            <a:r>
              <a:rPr lang="en-US" baseline="0" dirty="0" smtClean="0"/>
              <a:t> configuration window, which is where we set up views, filters, and time-correlation</a:t>
            </a:r>
          </a:p>
          <a:p>
            <a:pPr marL="171441" indent="-171441">
              <a:buFont typeface="Arial" pitchFamily="34" charset="0"/>
              <a:buChar char="•"/>
            </a:pPr>
            <a:r>
              <a:rPr lang="en-US" baseline="0" dirty="0" smtClean="0"/>
              <a:t>Two protocol views – one is unfiltered and one has filters to color-code certain packets and hide others.</a:t>
            </a:r>
          </a:p>
          <a:p>
            <a:pPr marL="171441" indent="-171441">
              <a:buFont typeface="Arial" pitchFamily="34" charset="0"/>
              <a:buChar char="•"/>
            </a:pPr>
            <a:r>
              <a:rPr lang="en-US" baseline="0" dirty="0" smtClean="0"/>
              <a:t>Our hottest new feature, Raw Mode, presented as a timing waveform</a:t>
            </a:r>
          </a:p>
          <a:p>
            <a:pPr marL="171441" indent="-171441">
              <a:buFont typeface="Arial" pitchFamily="34" charset="0"/>
              <a:buChar char="•"/>
            </a:pPr>
            <a:r>
              <a:rPr lang="en-US" baseline="0" dirty="0" smtClean="0"/>
              <a:t>Three of the </a:t>
            </a:r>
            <a:r>
              <a:rPr lang="en-US" baseline="0" dirty="0" err="1" smtClean="0"/>
              <a:t>dockable</a:t>
            </a:r>
            <a:r>
              <a:rPr lang="en-US" baseline="0" dirty="0" smtClean="0"/>
              <a:t> packet information tabs, including packet details, a view into each lane, and a high-level overview that shows the hit rate of different types of traffic and allows navigation from one occurrence to the next.</a:t>
            </a:r>
          </a:p>
          <a:p>
            <a:pPr marL="171441" indent="-171441">
              <a:buFont typeface="Arial" pitchFamily="34" charset="0"/>
              <a:buChar char="•"/>
            </a:pPr>
            <a:r>
              <a:rPr lang="en-US" dirty="0" smtClean="0"/>
              <a:t>All these views can be time correlated with markers or by locking the windows together.</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2B9487E-648B-4C72-9031-EFA8CC2FE88C}" type="slidenum">
              <a:rPr lang="en-US" smtClean="0"/>
              <a:pPr/>
              <a:t>6</a:t>
            </a:fld>
            <a:endParaRPr lang="en-US"/>
          </a:p>
        </p:txBody>
      </p:sp>
    </p:spTree>
    <p:extLst>
      <p:ext uri="{BB962C8B-B14F-4D97-AF65-F5344CB8AC3E}">
        <p14:creationId xmlns:p14="http://schemas.microsoft.com/office/powerpoint/2010/main" val="29802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types of triggers</a:t>
            </a:r>
          </a:p>
          <a:p>
            <a:pPr marL="228600" indent="-228600">
              <a:buFont typeface="+mj-lt"/>
              <a:buAutoNum type="arabicPeriod"/>
            </a:pPr>
            <a:r>
              <a:rPr lang="en-US" dirty="0" smtClean="0"/>
              <a:t>Simple</a:t>
            </a:r>
            <a:r>
              <a:rPr lang="en-US" baseline="0" dirty="0" smtClean="0"/>
              <a:t> d</a:t>
            </a:r>
            <a:r>
              <a:rPr lang="en-US" dirty="0" smtClean="0"/>
              <a:t>rag</a:t>
            </a:r>
            <a:r>
              <a:rPr lang="en-US" baseline="0" dirty="0" smtClean="0"/>
              <a:t> and drop triggers – just drag one of more than 70 packet macros to the trigger box, and click on the hyperlink to customize, if necessary.</a:t>
            </a:r>
          </a:p>
          <a:p>
            <a:pPr marL="228600" indent="-228600">
              <a:buFont typeface="+mj-lt"/>
              <a:buAutoNum type="arabicPeriod"/>
            </a:pPr>
            <a:r>
              <a:rPr lang="en-US" baseline="0" dirty="0" smtClean="0"/>
              <a:t>Sequence triggers expand upon the simple trigger use model by allowing users to branch in any direction among 8 unique sequence states.  Counters, timers, and flags make these triggers even more powerful.</a:t>
            </a:r>
            <a:endParaRPr lang="en-US"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7</a:t>
            </a:fld>
            <a:endParaRPr lang="en-US"/>
          </a:p>
        </p:txBody>
      </p:sp>
    </p:spTree>
    <p:extLst>
      <p:ext uri="{BB962C8B-B14F-4D97-AF65-F5344CB8AC3E}">
        <p14:creationId xmlns:p14="http://schemas.microsoft.com/office/powerpoint/2010/main" val="418466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a:t>
            </a:r>
            <a:r>
              <a:rPr lang="en-US" baseline="0" dirty="0" smtClean="0"/>
              <a:t> back to Raw Mode, by diving into a specific case.  </a:t>
            </a:r>
          </a:p>
          <a:p>
            <a:endParaRPr lang="en-US" baseline="0" dirty="0" smtClean="0"/>
          </a:p>
          <a:p>
            <a:r>
              <a:rPr lang="en-US" baseline="0" dirty="0" smtClean="0"/>
              <a:t>Raw mode gives you deeper insight than protocol alone.  You can go beyond the “what” of D-PHY to the “why”.</a:t>
            </a:r>
          </a:p>
          <a:p>
            <a:endParaRPr lang="en-US" baseline="0" dirty="0" smtClean="0"/>
          </a:p>
          <a:p>
            <a:r>
              <a:rPr lang="en-US" baseline="0" dirty="0" smtClean="0"/>
              <a:t>As we discussed earlier, MIPI D-PHY supports two types of traffic – High Speed and Low Power.  So how does the system know to switch between the two modes?</a:t>
            </a:r>
          </a:p>
          <a:p>
            <a:endParaRPr lang="en-US" baseline="0" dirty="0" smtClean="0"/>
          </a:p>
          <a:p>
            <a:r>
              <a:rPr lang="en-US" baseline="0" dirty="0" smtClean="0"/>
              <a:t>The box in the upper left corner shows the Escape Mode sequence from the D-PHY standard.  A data lane “n” line drops from high to low, followed by the “p” line dropping during the next clock.  The n line then asserts itself for one clock cycle.  The next 8 bits are identified as either ones, when the p line is asserted, or zeroes, when the n line is asserted.  These 8 bits constitute the entry command for when LP mode is entered.</a:t>
            </a:r>
          </a:p>
          <a:p>
            <a:endParaRPr lang="en-US" baseline="0" dirty="0" smtClean="0"/>
          </a:p>
          <a:p>
            <a:r>
              <a:rPr lang="en-US" baseline="0" dirty="0" smtClean="0"/>
              <a:t>Below the timing diagram we see what this traffic looks like in a working system.  We’re triggering on any Low Power Data Transition.  We can see in the exploded view to the upper right that the captured sequence behaves exactly as expected from the spec.  </a:t>
            </a:r>
          </a:p>
          <a:p>
            <a:endParaRPr lang="en-US" baseline="0" dirty="0" smtClean="0"/>
          </a:p>
        </p:txBody>
      </p:sp>
      <p:sp>
        <p:nvSpPr>
          <p:cNvPr id="4" name="Slide Number Placeholder 3"/>
          <p:cNvSpPr>
            <a:spLocks noGrp="1"/>
          </p:cNvSpPr>
          <p:nvPr>
            <p:ph type="sldNum" sz="quarter" idx="10"/>
          </p:nvPr>
        </p:nvSpPr>
        <p:spPr/>
        <p:txBody>
          <a:bodyPr/>
          <a:lstStyle/>
          <a:p>
            <a:fld id="{52B9487E-648B-4C72-9031-EFA8CC2FE88C}" type="slidenum">
              <a:rPr lang="en-US" smtClean="0"/>
              <a:pPr/>
              <a:t>8</a:t>
            </a:fld>
            <a:endParaRPr lang="en-US"/>
          </a:p>
        </p:txBody>
      </p:sp>
    </p:spTree>
    <p:extLst>
      <p:ext uri="{BB962C8B-B14F-4D97-AF65-F5344CB8AC3E}">
        <p14:creationId xmlns:p14="http://schemas.microsoft.com/office/powerpoint/2010/main" val="78126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U4421A offers significant</a:t>
            </a:r>
            <a:r>
              <a:rPr lang="en-US" baseline="0" dirty="0" smtClean="0"/>
              <a:t> control over output signals.  Users can control:</a:t>
            </a:r>
          </a:p>
          <a:p>
            <a:pPr marL="171450" indent="-171450">
              <a:buFont typeface="Arial" pitchFamily="34" charset="0"/>
              <a:buChar char="•"/>
            </a:pPr>
            <a:r>
              <a:rPr lang="en-US" baseline="0" dirty="0" smtClean="0"/>
              <a:t>Data rate</a:t>
            </a:r>
          </a:p>
          <a:p>
            <a:pPr marL="171450" indent="-171450">
              <a:buFont typeface="Arial" pitchFamily="34" charset="0"/>
              <a:buChar char="•"/>
            </a:pPr>
            <a:r>
              <a:rPr lang="en-US" baseline="0" dirty="0" smtClean="0"/>
              <a:t>Low Power and High Speed voltages</a:t>
            </a:r>
          </a:p>
          <a:p>
            <a:pPr marL="171450" indent="-171450">
              <a:buFont typeface="Arial" pitchFamily="34" charset="0"/>
              <a:buChar char="•"/>
            </a:pPr>
            <a:r>
              <a:rPr lang="en-US" baseline="0" dirty="0" smtClean="0"/>
              <a:t>Slew Rate, and</a:t>
            </a:r>
          </a:p>
          <a:p>
            <a:pPr marL="171450" indent="-171450">
              <a:buFont typeface="Arial" pitchFamily="34" charset="0"/>
              <a:buChar char="•"/>
            </a:pPr>
            <a:r>
              <a:rPr lang="en-US" baseline="0" dirty="0" smtClean="0"/>
              <a:t>Lane-to-lane skew</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This flexibility gives designers an extensive toolkit for optimizing performance. </a:t>
            </a:r>
          </a:p>
        </p:txBody>
      </p:sp>
      <p:sp>
        <p:nvSpPr>
          <p:cNvPr id="4" name="Slide Number Placeholder 3"/>
          <p:cNvSpPr>
            <a:spLocks noGrp="1"/>
          </p:cNvSpPr>
          <p:nvPr>
            <p:ph type="sldNum" sz="quarter" idx="10"/>
          </p:nvPr>
        </p:nvSpPr>
        <p:spPr/>
        <p:txBody>
          <a:bodyPr/>
          <a:lstStyle/>
          <a:p>
            <a:fld id="{52B9487E-648B-4C72-9031-EFA8CC2FE88C}" type="slidenum">
              <a:rPr lang="en-US" smtClean="0"/>
              <a:pPr/>
              <a:t>9</a:t>
            </a:fld>
            <a:endParaRPr lang="en-US"/>
          </a:p>
        </p:txBody>
      </p:sp>
    </p:spTree>
    <p:extLst>
      <p:ext uri="{BB962C8B-B14F-4D97-AF65-F5344CB8AC3E}">
        <p14:creationId xmlns:p14="http://schemas.microsoft.com/office/powerpoint/2010/main" val="3195371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185179"/>
              <a:ext cx="9144000" cy="2045670"/>
            </a:xfrm>
            <a:prstGeom prst="rect">
              <a:avLst/>
            </a:prstGeom>
          </p:spPr>
        </p:pic>
      </p:grpSp>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extLst>
      <p:ext uri="{BB962C8B-B14F-4D97-AF65-F5344CB8AC3E}">
        <p14:creationId xmlns:p14="http://schemas.microsoft.com/office/powerpoint/2010/main" val="42107241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185179"/>
              <a:ext cx="9144000" cy="2045670"/>
            </a:xfrm>
            <a:prstGeom prst="rect">
              <a:avLst/>
            </a:prstGeom>
          </p:spPr>
        </p:pic>
      </p:grpSp>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extLst>
      <p:ext uri="{BB962C8B-B14F-4D97-AF65-F5344CB8AC3E}">
        <p14:creationId xmlns:p14="http://schemas.microsoft.com/office/powerpoint/2010/main" val="39497581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6" descr="spark-385_15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1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9891797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3516898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383904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5016210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136951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057149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0" name="Picture 22" descr="footer_two-tone_revised_5-16_cir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43893"/>
            <a:ext cx="9153144" cy="629280"/>
          </a:xfrm>
          <a:prstGeom prst="rect">
            <a:avLst/>
          </a:prstGeom>
          <a:noFill/>
          <a:ln w="9525">
            <a:noFill/>
            <a:miter lim="800000"/>
            <a:headEnd/>
            <a:tailEnd/>
          </a:ln>
        </p:spPr>
      </p:pic>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pic>
        <p:nvPicPr>
          <p:cNvPr id="11" name="Picture 26" descr="spark-385_15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16"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7" name="Picture 16" descr="Anticipate-_Accelerate-_Achieve-Wordmark-Lockup-White.png"/>
          <p:cNvPicPr>
            <a:picLocks noChangeAspect="1"/>
          </p:cNvPicPr>
          <p:nvPr userDrawn="1"/>
        </p:nvPicPr>
        <p:blipFill>
          <a:blip r:embed="rId4" cstate="print">
            <a:alphaModFix amt="95000"/>
            <a:extLst>
              <a:ext uri="{28A0092B-C50C-407E-A947-70E740481C1C}">
                <a14:useLocalDpi xmlns:a14="http://schemas.microsoft.com/office/drawing/2010/main" val="0"/>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33286448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9868321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46758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2678953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626286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859263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185179"/>
              <a:ext cx="9144000" cy="2045670"/>
            </a:xfrm>
            <a:prstGeom prst="rect">
              <a:avLst/>
            </a:prstGeom>
          </p:spPr>
        </p:pic>
      </p:grpSp>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extLst>
      <p:ext uri="{BB962C8B-B14F-4D97-AF65-F5344CB8AC3E}">
        <p14:creationId xmlns:p14="http://schemas.microsoft.com/office/powerpoint/2010/main" val="21058789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1" name="Picture 26" descr="spark-385_15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14" name="Slide Number Placeholder 5"/>
          <p:cNvSpPr txBox="1">
            <a:spLocks/>
          </p:cNvSpPr>
          <p:nvPr userDrawn="1"/>
        </p:nvSpPr>
        <p:spPr>
          <a:xfrm>
            <a:off x="228600" y="6669937"/>
            <a:ext cx="612648" cy="118872"/>
          </a:xfrm>
          <a:prstGeom prst="rect">
            <a:avLst/>
          </a:prstGeom>
        </p:spPr>
        <p:txBody>
          <a:bodyPr lIns="0" tIns="0" rIns="0" bIns="0"/>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3EC66B-EF27-4603-8557-B6CFD2D77735}" type="slidenum">
              <a:rPr lang="en-US" smtClean="0"/>
              <a:pPr/>
              <a:t>‹#›</a:t>
            </a:fld>
            <a:endParaRPr lang="en-US" dirty="0"/>
          </a:p>
        </p:txBody>
      </p:sp>
      <p:sp>
        <p:nvSpPr>
          <p:cNvPr id="18"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extLst>
      <p:ext uri="{BB962C8B-B14F-4D97-AF65-F5344CB8AC3E}">
        <p14:creationId xmlns:p14="http://schemas.microsoft.com/office/powerpoint/2010/main" val="27098181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041973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9745943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753158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2964626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2093712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4674205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565870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5930924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941491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4229614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4" cstate="print">
            <a:alphaModFix amt="17000"/>
            <a:extLst>
              <a:ext uri="{28A0092B-C50C-407E-A947-70E740481C1C}">
                <a14:useLocalDpi xmlns:a14="http://schemas.microsoft.com/office/drawing/2010/main" val="0"/>
              </a:ext>
            </a:extLst>
          </a:blip>
          <a:srcRect t="7402" r="8333"/>
          <a:stretch/>
        </p:blipFill>
        <p:spPr>
          <a:xfrm>
            <a:off x="762000" y="0"/>
            <a:ext cx="8382000" cy="2173224"/>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7" cstate="print">
            <a:alphaModFix amt="95000"/>
            <a:extLst>
              <a:ext uri="{28A0092B-C50C-407E-A947-70E740481C1C}">
                <a14:useLocalDpi xmlns:a14="http://schemas.microsoft.com/office/drawing/2010/main" val="0"/>
              </a:ext>
            </a:extLst>
          </a:blip>
          <a:stretch>
            <a:fillRect/>
          </a:stretch>
        </p:blipFill>
        <p:spPr>
          <a:xfrm>
            <a:off x="216088" y="6400800"/>
            <a:ext cx="1688912" cy="88199"/>
          </a:xfrm>
          <a:prstGeom prst="rect">
            <a:avLst/>
          </a:prstGeom>
        </p:spPr>
      </p:pic>
      <p:sp>
        <p:nvSpPr>
          <p:cNvPr id="12"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3"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701"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sldNum="0" hdr="0" ftr="0" dt="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4" cstate="print">
            <a:alphaModFix amt="17000"/>
            <a:extLst>
              <a:ext uri="{28A0092B-C50C-407E-A947-70E740481C1C}">
                <a14:useLocalDpi xmlns:a14="http://schemas.microsoft.com/office/drawing/2010/main" val="0"/>
              </a:ext>
            </a:extLst>
          </a:blip>
          <a:srcRect t="7402" r="8333"/>
          <a:stretch/>
        </p:blipFill>
        <p:spPr>
          <a:xfrm>
            <a:off x="762000" y="4402416"/>
            <a:ext cx="8382000" cy="2173224"/>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22" descr="footer_two-tone_revised_5-16_cir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7" cstate="print">
            <a:alphaModFix amt="95000"/>
            <a:extLst>
              <a:ext uri="{28A0092B-C50C-407E-A947-70E740481C1C}">
                <a14:useLocalDpi xmlns:a14="http://schemas.microsoft.com/office/drawing/2010/main" val="0"/>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4623737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hf sldNum="0" hdr="0" ftr="0" dt="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22" descr="footer_two-tone_revised_5-16_cir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6" cstate="print">
            <a:alphaModFix amt="95000"/>
            <a:extLst>
              <a:ext uri="{28A0092B-C50C-407E-A947-70E740481C1C}">
                <a14:useLocalDpi xmlns:a14="http://schemas.microsoft.com/office/drawing/2010/main" val="0"/>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val="1821623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sldNum="0" hdr="0" ftr="0" dt="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hyperlink" Target="http://www.google.com/imgres?imgurl=http://www.psdgraphics.com/wp-content/uploads/2009/06/speaker-icon.jpg&amp;imgrefurl=http://www.psdgraphics.com/icons/wooden-speaker-icon-psd/&amp;usg=__A1Kz4esXo1ooNMCVOdlkQn5DXZM=&amp;h=458&amp;w=610&amp;sz=48&amp;hl=en&amp;start=2&amp;sig2=h0IcDA7NdCo-2ATHIxXX1w&amp;zoom=1&amp;itbs=1&amp;tbnid=cYZTILafIUy0dM:&amp;tbnh=102&amp;tbnw=136&amp;prev=/images?q=speaker&amp;hl=en&amp;rlz=1I7GGLD_en&amp;tbm=isch&amp;ei=-8mLTYLjJ8q3cPiK5ZYK" TargetMode="External"/><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www.google.com/imgres?imgurl=http://www.ja-gps.com.au/_images/resources/gps_2r.jpg&amp;imgrefurl=http://www.ja-gps.com.au/what-is-gps.aspx&amp;usg=__8fwMzIgaLC4BkrP9aSu88JTgba0=&amp;h=400&amp;w=398&amp;sz=20&amp;hl=en&amp;start=15&amp;sig2=0Y2vfDlpdsM-d8bcpDVwKg&amp;zoom=1&amp;itbs=1&amp;tbnid=CAySZw8Q2kVOPM:&amp;tbnh=124&amp;tbnw=123&amp;prev=/search?q=GPS&amp;hl=en&amp;sa=G&amp;rlz=1I7GGLD_en&amp;tbm=isch&amp;ei=dcqLTZ3_FZSecd-wiYMK" TargetMode="External"/><Relationship Id="rId5" Type="http://schemas.openxmlformats.org/officeDocument/2006/relationships/hyperlink" Target="http://www.google.com/imgres?imgurl=http://www.tech-faq.com/wp-content/uploads/images/Bluetooth.jpg&amp;imgrefurl=http://www.tech-faq.com/bluetooth.html&amp;usg=__7creqPaI7sBsGeLiWWQ-zbT3xD8=&amp;h=400&amp;w=400&amp;sz=19&amp;hl=en&amp;start=7&amp;sig2=VAD5kPUOe519f4iQnkeCiA&amp;zoom=1&amp;itbs=1&amp;tbnid=ub0GJB8u_25e2M:&amp;tbnh=124&amp;tbnw=124&amp;prev=/search?q=bluetooth&amp;hl=en&amp;rlz=1I7GGLD_en&amp;tbm=isch&amp;ei=usmLTbCqD4KecJKR7fYJ" TargetMode="External"/><Relationship Id="rId15" Type="http://schemas.openxmlformats.org/officeDocument/2006/relationships/image" Target="../media/image18.png"/><Relationship Id="rId10" Type="http://schemas.openxmlformats.org/officeDocument/2006/relationships/image" Target="../media/image14.jpeg"/><Relationship Id="rId4" Type="http://schemas.openxmlformats.org/officeDocument/2006/relationships/image" Target="../media/image11.png"/><Relationship Id="rId9" Type="http://schemas.openxmlformats.org/officeDocument/2006/relationships/hyperlink" Target="http://www.google.com/imgres?imgurl=http://www.prlog.org/10541382-microphones.jpg&amp;imgrefurl=http://www.prlog.org/10541382-cheap-new-and-used-microphones.html&amp;usg=__vRSXJ3RJNZlPRh20Xfo9k-z3d4U=&amp;h=280&amp;w=280&amp;sz=10&amp;hl=en&amp;start=3&amp;sig2=0empdR-eiXkCxoBLM58_RA&amp;zoom=1&amp;itbs=1&amp;tbnid=5RVnaogHAgYJfM:&amp;tbnh=114&amp;tbnw=114&amp;prev=/search?q=microphones&amp;hl=en&amp;sa=X&amp;rlz=1I7GGLD_en&amp;tbm=isch&amp;prmd=ivns&amp;ei=RcqLTYeOA8a3cKj-pf8J" TargetMode="External"/><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2.jpe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jpeg"/><Relationship Id="rId11"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8.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37403" y="3581400"/>
            <a:ext cx="8229600" cy="1143000"/>
          </a:xfrm>
        </p:spPr>
        <p:txBody>
          <a:bodyPr/>
          <a:lstStyle/>
          <a:p>
            <a:pPr algn="ctr"/>
            <a:r>
              <a:rPr lang="en-US" sz="4000" dirty="0" smtClean="0">
                <a:solidFill>
                  <a:schemeClr val="bg1"/>
                </a:solidFill>
              </a:rPr>
              <a:t>U4421A MIPI D-PHY (CSI-2/DSI)</a:t>
            </a:r>
            <a:br>
              <a:rPr lang="en-US" sz="4000" dirty="0" smtClean="0">
                <a:solidFill>
                  <a:schemeClr val="bg1"/>
                </a:solidFill>
              </a:rPr>
            </a:br>
            <a:r>
              <a:rPr lang="en-US" sz="4000" dirty="0" smtClean="0">
                <a:solidFill>
                  <a:schemeClr val="bg1"/>
                </a:solidFill>
              </a:rPr>
              <a:t>Protocol Exerciser and Analyzer </a:t>
            </a:r>
          </a:p>
        </p:txBody>
      </p:sp>
      <p:sp>
        <p:nvSpPr>
          <p:cNvPr id="2" name="Rectangle 1"/>
          <p:cNvSpPr/>
          <p:nvPr/>
        </p:nvSpPr>
        <p:spPr>
          <a:xfrm>
            <a:off x="76200" y="5657165"/>
            <a:ext cx="8839200" cy="646331"/>
          </a:xfrm>
          <a:prstGeom prst="rect">
            <a:avLst/>
          </a:prstGeom>
        </p:spPr>
        <p:txBody>
          <a:bodyPr wrap="square">
            <a:spAutoFit/>
          </a:bodyPr>
          <a:lstStyle/>
          <a:p>
            <a:pPr lvl="0" algn="ctr"/>
            <a:r>
              <a:rPr lang="en-US" b="1" i="1" dirty="0">
                <a:solidFill>
                  <a:schemeClr val="bg1"/>
                </a:solidFill>
              </a:rPr>
              <a:t>Bring your CSI-2 and DSI-1 designs to market faster </a:t>
            </a:r>
            <a:r>
              <a:rPr lang="en-US" b="1" i="1" dirty="0" smtClean="0">
                <a:solidFill>
                  <a:schemeClr val="bg1"/>
                </a:solidFill>
              </a:rPr>
              <a:t>– </a:t>
            </a:r>
          </a:p>
          <a:p>
            <a:pPr lvl="0" algn="ctr"/>
            <a:r>
              <a:rPr lang="en-US" b="1" i="1" dirty="0" smtClean="0">
                <a:solidFill>
                  <a:schemeClr val="bg1"/>
                </a:solidFill>
              </a:rPr>
              <a:t>with </a:t>
            </a:r>
            <a:r>
              <a:rPr lang="en-US" b="1" i="1" dirty="0">
                <a:solidFill>
                  <a:schemeClr val="bg1"/>
                </a:solidFill>
              </a:rPr>
              <a:t>complete </a:t>
            </a:r>
            <a:r>
              <a:rPr lang="en-US" b="1" i="1" dirty="0" smtClean="0">
                <a:solidFill>
                  <a:schemeClr val="bg1"/>
                </a:solidFill>
              </a:rPr>
              <a:t>confidence</a:t>
            </a:r>
            <a:endParaRPr lang="en-US" b="1" i="1" dirty="0">
              <a:solidFill>
                <a:schemeClr val="bg1"/>
              </a:solidFill>
            </a:endParaRPr>
          </a:p>
        </p:txBody>
      </p:sp>
      <p:pic>
        <p:nvPicPr>
          <p:cNvPr id="11" name="Picture 17"/>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01000" y="6303496"/>
            <a:ext cx="1143000" cy="554504"/>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8319" y="876122"/>
            <a:ext cx="3429149" cy="2057756"/>
          </a:xfrm>
          <a:prstGeom prst="rect">
            <a:avLst/>
          </a:prstGeom>
        </p:spPr>
      </p:pic>
      <p:pic>
        <p:nvPicPr>
          <p:cNvPr id="6"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537" b="100000" l="0" r="98641"/>
                    </a14:imgEffect>
                  </a14:imgLayer>
                </a14:imgProps>
              </a:ext>
              <a:ext uri="{28A0092B-C50C-407E-A947-70E740481C1C}">
                <a14:useLocalDpi xmlns:a14="http://schemas.microsoft.com/office/drawing/2010/main"/>
              </a:ext>
            </a:extLst>
          </a:blip>
          <a:srcRect/>
          <a:stretch>
            <a:fillRect/>
          </a:stretch>
        </p:blipFill>
        <p:spPr bwMode="auto">
          <a:xfrm>
            <a:off x="2838438" y="2207344"/>
            <a:ext cx="2694803" cy="120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6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dirty="0" smtClean="0"/>
              <a:t>U4421A : Waveform Timing Controls</a:t>
            </a:r>
            <a:endParaRPr lang="en-US" noProof="1" smtClean="0"/>
          </a:p>
        </p:txBody>
      </p:sp>
      <p:pic>
        <p:nvPicPr>
          <p:cNvPr id="2050" name="Picture 2" descr="\\teams.collaboration.agilent.com\sites\DDSolns\marcom\Shared Documents\Janus Launch\Janus Screens\Exerciser Setup.PNG"/>
          <p:cNvPicPr>
            <a:picLocks noChangeAspect="1" noChangeArrowheads="1"/>
          </p:cNvPicPr>
          <p:nvPr/>
        </p:nvPicPr>
        <p:blipFill rotWithShape="1">
          <a:blip r:embed="rId3">
            <a:extLst>
              <a:ext uri="{28A0092B-C50C-407E-A947-70E740481C1C}">
                <a14:useLocalDpi xmlns:a14="http://schemas.microsoft.com/office/drawing/2010/main" val="0"/>
              </a:ext>
            </a:extLst>
          </a:blip>
          <a:srcRect l="3268" t="55940" r="2505" b="18777"/>
          <a:stretch/>
        </p:blipFill>
        <p:spPr bwMode="auto">
          <a:xfrm>
            <a:off x="350520" y="3663518"/>
            <a:ext cx="8313420" cy="2236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624436" y="1143000"/>
            <a:ext cx="7370762" cy="1981200"/>
          </a:xfrm>
          <a:prstGeom prst="snip2DiagRect">
            <a:avLst/>
          </a:prstGeom>
        </p:spPr>
        <p:style>
          <a:lnRef idx="1">
            <a:schemeClr val="accent5"/>
          </a:lnRef>
          <a:fillRef idx="3">
            <a:schemeClr val="accent5"/>
          </a:fillRef>
          <a:effectRef idx="2">
            <a:schemeClr val="accent5"/>
          </a:effectRef>
          <a:fontRef idx="minor">
            <a:schemeClr val="lt1"/>
          </a:fontRef>
        </p:style>
        <p:txBody>
          <a:bodyPr vert="horz" lIns="0" tIns="0" rIns="0" bIns="0" rtlCol="0">
            <a:noAutofit/>
          </a:bodyPr>
          <a:lstStyle>
            <a:lvl1pPr marL="0" indent="0" algn="l" defTabSz="914400" rtl="0" eaLnBrk="1" latinLnBrk="0" hangingPunct="1">
              <a:spcBef>
                <a:spcPts val="0"/>
              </a:spcBef>
              <a:spcAft>
                <a:spcPts val="1400"/>
              </a:spcAft>
              <a:buFont typeface="Arial" pitchFamily="34" charset="0"/>
              <a:buNone/>
              <a:tabLst/>
              <a:defRPr sz="2400" kern="1200">
                <a:solidFill>
                  <a:schemeClr val="lt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lt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lt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lt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466725" lvl="1">
              <a:lnSpc>
                <a:spcPct val="80000"/>
              </a:lnSpc>
              <a:spcAft>
                <a:spcPct val="50000"/>
              </a:spcAft>
              <a:buFontTx/>
              <a:buNone/>
            </a:pPr>
            <a:r>
              <a:rPr lang="en-US" smtClean="0"/>
              <a:t>Parametric Control of Signal Timing relationships</a:t>
            </a:r>
          </a:p>
          <a:p>
            <a:pPr marL="692150" lvl="2">
              <a:lnSpc>
                <a:spcPct val="80000"/>
              </a:lnSpc>
              <a:spcAft>
                <a:spcPct val="50000"/>
              </a:spcAft>
            </a:pPr>
            <a:r>
              <a:rPr lang="en-US" smtClean="0"/>
              <a:t>Low Power Mode switching</a:t>
            </a:r>
          </a:p>
          <a:p>
            <a:pPr marL="692150" lvl="2">
              <a:lnSpc>
                <a:spcPct val="80000"/>
              </a:lnSpc>
              <a:spcAft>
                <a:spcPct val="50000"/>
              </a:spcAft>
            </a:pPr>
            <a:r>
              <a:rPr lang="en-US" smtClean="0"/>
              <a:t>Turnaround Timing control</a:t>
            </a:r>
          </a:p>
          <a:p>
            <a:pPr marL="692150" lvl="2">
              <a:lnSpc>
                <a:spcPct val="80000"/>
              </a:lnSpc>
              <a:spcAft>
                <a:spcPct val="50000"/>
              </a:spcAft>
            </a:pPr>
            <a:r>
              <a:rPr lang="en-US" smtClean="0"/>
              <a:t>Standby State control </a:t>
            </a:r>
          </a:p>
          <a:p>
            <a:pPr marL="466725" lvl="1">
              <a:lnSpc>
                <a:spcPct val="80000"/>
              </a:lnSpc>
              <a:spcAft>
                <a:spcPct val="50000"/>
              </a:spcAft>
              <a:buFontTx/>
              <a:buNone/>
            </a:pPr>
            <a:r>
              <a:rPr lang="en-US" smtClean="0"/>
              <a:t>Values can be automatically calculated or manually modified</a:t>
            </a:r>
            <a:endParaRPr lang="en-US" noProof="1" smtClean="0"/>
          </a:p>
        </p:txBody>
      </p:sp>
    </p:spTree>
    <p:extLst>
      <p:ext uri="{BB962C8B-B14F-4D97-AF65-F5344CB8AC3E}">
        <p14:creationId xmlns:p14="http://schemas.microsoft.com/office/powerpoint/2010/main" val="149467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dirty="0" smtClean="0"/>
              <a:t>End-to-end analysis of image traffic</a:t>
            </a:r>
            <a:endParaRPr lang="en-US" i="1" dirty="0" smtClean="0"/>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82" y="4449813"/>
            <a:ext cx="1676400" cy="148907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6" name="Text Box 4"/>
          <p:cNvSpPr txBox="1">
            <a:spLocks noChangeArrowheads="1"/>
          </p:cNvSpPr>
          <p:nvPr/>
        </p:nvSpPr>
        <p:spPr bwMode="auto">
          <a:xfrm>
            <a:off x="57218" y="4609576"/>
            <a:ext cx="144825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5000"/>
              </a:lnSpc>
              <a:spcBef>
                <a:spcPct val="50000"/>
              </a:spcBef>
              <a:spcAft>
                <a:spcPct val="50000"/>
              </a:spcAft>
            </a:pPr>
            <a:r>
              <a:rPr lang="en-US" altLang="ja-JP" sz="2000" b="1" dirty="0" smtClean="0">
                <a:solidFill>
                  <a:schemeClr val="tx2"/>
                </a:solidFill>
                <a:latin typeface="+mj-lt"/>
                <a:ea typeface="MS PGothic" pitchFamily="34" charset="-128"/>
              </a:rPr>
              <a:t>Image Extraction (opt 003)</a:t>
            </a:r>
            <a:endParaRPr lang="en-US" altLang="ja-JP" sz="2000" b="1" dirty="0">
              <a:solidFill>
                <a:schemeClr val="tx2"/>
              </a:solidFill>
              <a:latin typeface="+mj-lt"/>
              <a:ea typeface="MS PGothic" pitchFamily="34" charset="-128"/>
            </a:endParaRPr>
          </a:p>
        </p:txBody>
      </p:sp>
      <p:sp>
        <p:nvSpPr>
          <p:cNvPr id="15372" name="Line 12"/>
          <p:cNvSpPr>
            <a:spLocks noChangeShapeType="1"/>
          </p:cNvSpPr>
          <p:nvPr/>
        </p:nvSpPr>
        <p:spPr bwMode="auto">
          <a:xfrm>
            <a:off x="4419600" y="2977354"/>
            <a:ext cx="3505200" cy="7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sp>
        <p:nvSpPr>
          <p:cNvPr id="15373" name="Text Box 13"/>
          <p:cNvSpPr txBox="1">
            <a:spLocks noChangeArrowheads="1"/>
          </p:cNvSpPr>
          <p:nvPr/>
        </p:nvSpPr>
        <p:spPr bwMode="auto">
          <a:xfrm>
            <a:off x="6498458" y="2671763"/>
            <a:ext cx="10318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dirty="0" smtClean="0"/>
              <a:t>MIPI</a:t>
            </a:r>
            <a:endParaRPr lang="en-US" sz="1600" dirty="0"/>
          </a:p>
          <a:p>
            <a:pPr algn="ctr" eaLnBrk="1" hangingPunct="1"/>
            <a:r>
              <a:rPr lang="en-US" sz="800" dirty="0"/>
              <a:t> </a:t>
            </a:r>
            <a:br>
              <a:rPr lang="en-US" sz="800" dirty="0"/>
            </a:br>
            <a:r>
              <a:rPr lang="en-US" sz="1600" dirty="0" smtClean="0"/>
              <a:t>D-PHY </a:t>
            </a:r>
            <a:r>
              <a:rPr lang="en-US" sz="1600" dirty="0"/>
              <a:t>DSI</a:t>
            </a:r>
          </a:p>
        </p:txBody>
      </p:sp>
      <p:sp>
        <p:nvSpPr>
          <p:cNvPr id="15377" name="Line 17"/>
          <p:cNvSpPr>
            <a:spLocks noChangeShapeType="1"/>
          </p:cNvSpPr>
          <p:nvPr/>
        </p:nvSpPr>
        <p:spPr bwMode="auto">
          <a:xfrm>
            <a:off x="5654675" y="2976563"/>
            <a:ext cx="381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378" name="Line 18"/>
          <p:cNvSpPr>
            <a:spLocks noChangeShapeType="1"/>
          </p:cNvSpPr>
          <p:nvPr/>
        </p:nvSpPr>
        <p:spPr bwMode="auto">
          <a:xfrm>
            <a:off x="6492875" y="2976563"/>
            <a:ext cx="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379" name="Line 19"/>
          <p:cNvSpPr>
            <a:spLocks noChangeShapeType="1"/>
          </p:cNvSpPr>
          <p:nvPr/>
        </p:nvSpPr>
        <p:spPr bwMode="auto">
          <a:xfrm flipH="1">
            <a:off x="4419600" y="3967163"/>
            <a:ext cx="2073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384" name="Line 24"/>
          <p:cNvSpPr>
            <a:spLocks noChangeShapeType="1"/>
          </p:cNvSpPr>
          <p:nvPr/>
        </p:nvSpPr>
        <p:spPr bwMode="auto">
          <a:xfrm rot="5400000">
            <a:off x="6302375" y="3471863"/>
            <a:ext cx="381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387" name="Text Box 27"/>
          <p:cNvSpPr txBox="1">
            <a:spLocks noChangeArrowheads="1"/>
          </p:cNvSpPr>
          <p:nvPr/>
        </p:nvSpPr>
        <p:spPr bwMode="auto">
          <a:xfrm>
            <a:off x="111210" y="1493263"/>
            <a:ext cx="134027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5000"/>
              </a:lnSpc>
              <a:spcBef>
                <a:spcPct val="50000"/>
              </a:spcBef>
              <a:spcAft>
                <a:spcPct val="50000"/>
              </a:spcAft>
            </a:pPr>
            <a:r>
              <a:rPr lang="en-US" altLang="ja-JP" sz="2000" b="1" dirty="0" smtClean="0">
                <a:solidFill>
                  <a:schemeClr val="tx2"/>
                </a:solidFill>
                <a:latin typeface="+mj-lt"/>
                <a:ea typeface="MS PGothic" pitchFamily="34" charset="-128"/>
              </a:rPr>
              <a:t>Image</a:t>
            </a:r>
            <a:r>
              <a:rPr lang="en-US" altLang="ja-JP" sz="2000" b="1" dirty="0">
                <a:solidFill>
                  <a:schemeClr val="tx2"/>
                </a:solidFill>
                <a:latin typeface="+mj-lt"/>
                <a:ea typeface="MS PGothic" pitchFamily="34" charset="-128"/>
              </a:rPr>
              <a:t> </a:t>
            </a:r>
            <a:r>
              <a:rPr lang="en-US" altLang="ja-JP" sz="2000" b="1" dirty="0" smtClean="0">
                <a:solidFill>
                  <a:schemeClr val="tx2"/>
                </a:solidFill>
                <a:latin typeface="+mj-lt"/>
                <a:ea typeface="MS PGothic" pitchFamily="34" charset="-128"/>
              </a:rPr>
              <a:t>Insertion (opt 001)</a:t>
            </a:r>
          </a:p>
        </p:txBody>
      </p:sp>
      <p:sp>
        <p:nvSpPr>
          <p:cNvPr id="15388" name="Line 28"/>
          <p:cNvSpPr>
            <a:spLocks noChangeShapeType="1"/>
          </p:cNvSpPr>
          <p:nvPr/>
        </p:nvSpPr>
        <p:spPr bwMode="auto">
          <a:xfrm>
            <a:off x="2606675" y="2382838"/>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389" name="Line 29"/>
          <p:cNvSpPr>
            <a:spLocks noChangeShapeType="1"/>
          </p:cNvSpPr>
          <p:nvPr/>
        </p:nvSpPr>
        <p:spPr bwMode="auto">
          <a:xfrm flipH="1">
            <a:off x="6797675" y="2973388"/>
            <a:ext cx="381000" cy="0"/>
          </a:xfrm>
          <a:prstGeom prst="line">
            <a:avLst/>
          </a:prstGeom>
          <a:noFill/>
          <a:ln w="57150">
            <a:solidFill>
              <a:srgbClr val="CC0066"/>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390" name="Line 30"/>
          <p:cNvSpPr>
            <a:spLocks noChangeShapeType="1"/>
          </p:cNvSpPr>
          <p:nvPr/>
        </p:nvSpPr>
        <p:spPr bwMode="auto">
          <a:xfrm>
            <a:off x="6950075" y="2973388"/>
            <a:ext cx="381000" cy="0"/>
          </a:xfrm>
          <a:prstGeom prst="line">
            <a:avLst/>
          </a:prstGeom>
          <a:noFill/>
          <a:ln w="57150">
            <a:solidFill>
              <a:srgbClr val="CC0066"/>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5391" name="AutoShape 31"/>
          <p:cNvSpPr>
            <a:spLocks noChangeArrowheads="1"/>
          </p:cNvSpPr>
          <p:nvPr/>
        </p:nvSpPr>
        <p:spPr bwMode="auto">
          <a:xfrm>
            <a:off x="4740275" y="2078038"/>
            <a:ext cx="2667000" cy="304800"/>
          </a:xfrm>
          <a:prstGeom prst="rightArrow">
            <a:avLst>
              <a:gd name="adj1" fmla="val 53704"/>
              <a:gd name="adj2" fmla="val 120313"/>
            </a:avLst>
          </a:prstGeom>
          <a:ln/>
          <a:extLst/>
        </p:spPr>
        <p:style>
          <a:lnRef idx="0">
            <a:schemeClr val="accent5"/>
          </a:lnRef>
          <a:fillRef idx="3">
            <a:schemeClr val="accent5"/>
          </a:fillRef>
          <a:effectRef idx="3">
            <a:schemeClr val="accent5"/>
          </a:effectRef>
          <a:fontRef idx="minor">
            <a:schemeClr val="lt1"/>
          </a:fontRef>
        </p:style>
        <p:txBody>
          <a:bodyPr wrap="none" lIns="0" tIns="0" rIns="0" bIns="0" anchor="ctr"/>
          <a:lstStyle/>
          <a:p>
            <a:endParaRPr lang="en-US"/>
          </a:p>
        </p:txBody>
      </p:sp>
      <p:sp>
        <p:nvSpPr>
          <p:cNvPr id="15392" name="Text Box 32"/>
          <p:cNvSpPr txBox="1">
            <a:spLocks noChangeArrowheads="1"/>
          </p:cNvSpPr>
          <p:nvPr/>
        </p:nvSpPr>
        <p:spPr bwMode="auto">
          <a:xfrm>
            <a:off x="5248743" y="1855788"/>
            <a:ext cx="170880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5000"/>
              </a:lnSpc>
              <a:spcBef>
                <a:spcPct val="50000"/>
              </a:spcBef>
              <a:spcAft>
                <a:spcPct val="50000"/>
              </a:spcAft>
            </a:pPr>
            <a:r>
              <a:rPr lang="en-US" altLang="ja-JP" sz="1600" dirty="0" smtClean="0">
                <a:solidFill>
                  <a:schemeClr val="tx2"/>
                </a:solidFill>
                <a:latin typeface="+mj-lt"/>
                <a:ea typeface="MS PGothic" pitchFamily="34" charset="-128"/>
              </a:rPr>
              <a:t>Stimulus </a:t>
            </a:r>
            <a:r>
              <a:rPr lang="en-US" altLang="ja-JP" sz="1600" dirty="0">
                <a:solidFill>
                  <a:schemeClr val="tx2"/>
                </a:solidFill>
                <a:latin typeface="+mj-lt"/>
                <a:ea typeface="MS PGothic" pitchFamily="34" charset="-128"/>
              </a:rPr>
              <a:t>to </a:t>
            </a:r>
            <a:r>
              <a:rPr lang="en-US" altLang="ja-JP" sz="1600" dirty="0" smtClean="0">
                <a:solidFill>
                  <a:schemeClr val="tx2"/>
                </a:solidFill>
                <a:latin typeface="+mj-lt"/>
                <a:ea typeface="MS PGothic" pitchFamily="34" charset="-128"/>
              </a:rPr>
              <a:t>display</a:t>
            </a:r>
            <a:endParaRPr lang="en-US" altLang="ja-JP" sz="1600" dirty="0">
              <a:solidFill>
                <a:schemeClr val="tx2"/>
              </a:solidFill>
              <a:latin typeface="+mj-lt"/>
              <a:ea typeface="MS PGothic" pitchFamily="34" charset="-128"/>
            </a:endParaRPr>
          </a:p>
        </p:txBody>
      </p:sp>
      <p:sp>
        <p:nvSpPr>
          <p:cNvPr id="15393" name="AutoShape 33"/>
          <p:cNvSpPr>
            <a:spLocks noChangeArrowheads="1"/>
          </p:cNvSpPr>
          <p:nvPr/>
        </p:nvSpPr>
        <p:spPr bwMode="auto">
          <a:xfrm flipH="1">
            <a:off x="4816475" y="4592638"/>
            <a:ext cx="2667000" cy="304800"/>
          </a:xfrm>
          <a:prstGeom prst="rightArrow">
            <a:avLst>
              <a:gd name="adj1" fmla="val 53704"/>
              <a:gd name="adj2" fmla="val 120313"/>
            </a:avLst>
          </a:prstGeom>
          <a:ln/>
          <a:extLst/>
        </p:spPr>
        <p:style>
          <a:lnRef idx="1">
            <a:schemeClr val="accent1"/>
          </a:lnRef>
          <a:fillRef idx="3">
            <a:schemeClr val="accent1"/>
          </a:fillRef>
          <a:effectRef idx="2">
            <a:schemeClr val="accent1"/>
          </a:effectRef>
          <a:fontRef idx="minor">
            <a:schemeClr val="lt1"/>
          </a:fontRef>
        </p:style>
        <p:txBody>
          <a:bodyPr wrap="none" lIns="0" tIns="0" rIns="0" bIns="0" anchor="ctr"/>
          <a:lstStyle/>
          <a:p>
            <a:endParaRPr lang="en-US"/>
          </a:p>
        </p:txBody>
      </p:sp>
      <p:sp>
        <p:nvSpPr>
          <p:cNvPr id="15394" name="Text Box 34"/>
          <p:cNvSpPr txBox="1">
            <a:spLocks noChangeArrowheads="1"/>
          </p:cNvSpPr>
          <p:nvPr/>
        </p:nvSpPr>
        <p:spPr bwMode="auto">
          <a:xfrm>
            <a:off x="4995459" y="4922838"/>
            <a:ext cx="2382063"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5000"/>
              </a:lnSpc>
              <a:spcBef>
                <a:spcPct val="50000"/>
              </a:spcBef>
              <a:spcAft>
                <a:spcPct val="50000"/>
              </a:spcAft>
            </a:pPr>
            <a:r>
              <a:rPr lang="en-US" altLang="ja-JP" sz="1600" dirty="0" smtClean="0">
                <a:solidFill>
                  <a:schemeClr val="tx2"/>
                </a:solidFill>
                <a:latin typeface="+mj-lt"/>
                <a:ea typeface="MS PGothic" pitchFamily="34" charset="-128"/>
              </a:rPr>
              <a:t>Direct or internal loopback</a:t>
            </a:r>
            <a:endParaRPr lang="en-US" altLang="ja-JP" sz="1600" dirty="0">
              <a:solidFill>
                <a:schemeClr val="tx2"/>
              </a:solidFill>
              <a:latin typeface="+mj-lt"/>
              <a:ea typeface="MS PGothic" pitchFamily="34"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2557463"/>
            <a:ext cx="3505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2187" y="2551054"/>
            <a:ext cx="1143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teams.collaboration.agilent.com\sites\DDSolns\marcom\Shared Documents\Janus Launch\Janus Screens\Extrac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675" y="4855442"/>
            <a:ext cx="2727325" cy="1246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37" descr="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2814" y="5213822"/>
            <a:ext cx="779814" cy="56418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teams.collaboration.agilent.com\sites\DDSolns\marcom\Shared Documents\Janus Launch\Janus Screens\Image Inserter 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1044" y="1186871"/>
            <a:ext cx="1937140" cy="1427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ams.collaboration.agilent.com\sites\DDSolns\marcom\Shared Documents\Janus Launch\Janus Screens\Image Inserter 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0694" y="1067508"/>
            <a:ext cx="2122486" cy="1436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89" name="Picture 37" descr="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1937" y="1587374"/>
            <a:ext cx="838200" cy="626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14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probing options</a:t>
            </a:r>
            <a:endParaRPr lang="en-US" dirty="0"/>
          </a:p>
        </p:txBody>
      </p:sp>
      <p:sp>
        <p:nvSpPr>
          <p:cNvPr id="3" name="Text Placeholder 2"/>
          <p:cNvSpPr>
            <a:spLocks noGrp="1"/>
          </p:cNvSpPr>
          <p:nvPr>
            <p:ph type="body" idx="1"/>
          </p:nvPr>
        </p:nvSpPr>
        <p:spPr>
          <a:xfrm>
            <a:off x="228600" y="914400"/>
            <a:ext cx="4270248" cy="639762"/>
          </a:xfrm>
        </p:spPr>
        <p:txBody>
          <a:bodyPr/>
          <a:lstStyle/>
          <a:p>
            <a:pPr algn="ctr"/>
            <a:r>
              <a:rPr lang="en-US" dirty="0" smtClean="0"/>
              <a:t>D-PHY Analyzer</a:t>
            </a:r>
            <a:endParaRPr lang="en-US" dirty="0"/>
          </a:p>
        </p:txBody>
      </p:sp>
      <p:sp>
        <p:nvSpPr>
          <p:cNvPr id="5" name="Text Placeholder 4"/>
          <p:cNvSpPr>
            <a:spLocks noGrp="1"/>
          </p:cNvSpPr>
          <p:nvPr>
            <p:ph type="body" sz="quarter" idx="3"/>
          </p:nvPr>
        </p:nvSpPr>
        <p:spPr>
          <a:xfrm>
            <a:off x="4645024" y="914400"/>
            <a:ext cx="4270248" cy="639762"/>
          </a:xfrm>
        </p:spPr>
        <p:txBody>
          <a:bodyPr/>
          <a:lstStyle/>
          <a:p>
            <a:pPr algn="ctr"/>
            <a:r>
              <a:rPr lang="en-US" dirty="0" smtClean="0"/>
              <a:t>D-PHY Exerciser</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51" y="2030997"/>
            <a:ext cx="1200122" cy="900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381000" y="1752600"/>
            <a:ext cx="3811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dirty="0" smtClean="0">
                <a:latin typeface="+mj-lt"/>
              </a:rPr>
              <a:t>U4201A Logic Analyzer cable</a:t>
            </a:r>
            <a:endParaRPr lang="en-US" sz="1600" dirty="0">
              <a:latin typeface="+mj-lt"/>
            </a:endParaRPr>
          </a:p>
        </p:txBody>
      </p:sp>
      <p:pic>
        <p:nvPicPr>
          <p:cNvPr id="11" name="Picture 5" descr="soft touch probe_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798" y="3945700"/>
            <a:ext cx="846646" cy="12688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E5381A_90PinFlyingLea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6200000">
            <a:off x="1426640" y="3919365"/>
            <a:ext cx="1632284" cy="12851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Elbow Connector 17"/>
          <p:cNvCxnSpPr/>
          <p:nvPr/>
        </p:nvCxnSpPr>
        <p:spPr>
          <a:xfrm rot="10800000" flipV="1">
            <a:off x="834122" y="3337558"/>
            <a:ext cx="1557877" cy="54864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1372911" y="5378087"/>
            <a:ext cx="1739739" cy="830997"/>
          </a:xfrm>
          <a:prstGeom prst="rect">
            <a:avLst/>
          </a:prstGeom>
        </p:spPr>
        <p:txBody>
          <a:bodyPr wrap="square">
            <a:spAutoFit/>
          </a:bodyPr>
          <a:lstStyle/>
          <a:p>
            <a:pPr algn="ctr"/>
            <a:r>
              <a:rPr lang="en-US" sz="1600" dirty="0"/>
              <a:t>E5381A</a:t>
            </a:r>
          </a:p>
          <a:p>
            <a:pPr algn="ctr"/>
            <a:r>
              <a:rPr lang="en-US" sz="1600" dirty="0"/>
              <a:t>Differential</a:t>
            </a:r>
          </a:p>
          <a:p>
            <a:pPr algn="ctr"/>
            <a:r>
              <a:rPr lang="en-US" sz="1600" dirty="0"/>
              <a:t>Flying Leads</a:t>
            </a:r>
          </a:p>
        </p:txBody>
      </p:sp>
      <p:sp>
        <p:nvSpPr>
          <p:cNvPr id="21" name="Rectangle 20"/>
          <p:cNvSpPr/>
          <p:nvPr/>
        </p:nvSpPr>
        <p:spPr>
          <a:xfrm>
            <a:off x="168596" y="5392886"/>
            <a:ext cx="1331051" cy="830997"/>
          </a:xfrm>
          <a:prstGeom prst="rect">
            <a:avLst/>
          </a:prstGeom>
        </p:spPr>
        <p:txBody>
          <a:bodyPr wrap="square">
            <a:spAutoFit/>
          </a:bodyPr>
          <a:lstStyle/>
          <a:p>
            <a:pPr algn="ctr"/>
            <a:r>
              <a:rPr lang="en-US" sz="1600" dirty="0"/>
              <a:t>E5405A </a:t>
            </a:r>
            <a:r>
              <a:rPr lang="en-US" sz="1600" dirty="0" smtClean="0"/>
              <a:t> Soft Touch Pro </a:t>
            </a:r>
            <a:r>
              <a:rPr lang="en-US" sz="1600" dirty="0"/>
              <a:t>Probe</a:t>
            </a:r>
          </a:p>
        </p:txBody>
      </p:sp>
      <p:sp>
        <p:nvSpPr>
          <p:cNvPr id="22" name="Rectangle 21"/>
          <p:cNvSpPr/>
          <p:nvPr/>
        </p:nvSpPr>
        <p:spPr>
          <a:xfrm>
            <a:off x="3038494" y="5378086"/>
            <a:ext cx="1331051" cy="830997"/>
          </a:xfrm>
          <a:prstGeom prst="rect">
            <a:avLst/>
          </a:prstGeom>
        </p:spPr>
        <p:txBody>
          <a:bodyPr wrap="square">
            <a:spAutoFit/>
          </a:bodyPr>
          <a:lstStyle/>
          <a:p>
            <a:pPr algn="ctr"/>
            <a:r>
              <a:rPr lang="en-US" sz="1600" dirty="0" smtClean="0"/>
              <a:t>UNH-IOL Breakout Board (TBA)</a:t>
            </a:r>
            <a:endParaRPr lang="en-US" sz="1600" dirty="0"/>
          </a:p>
        </p:txBody>
      </p:sp>
      <p:cxnSp>
        <p:nvCxnSpPr>
          <p:cNvPr id="25" name="Straight Arrow Connector 24"/>
          <p:cNvCxnSpPr/>
          <p:nvPr/>
        </p:nvCxnSpPr>
        <p:spPr>
          <a:xfrm>
            <a:off x="2242779" y="2895600"/>
            <a:ext cx="1" cy="9934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Text Box 11"/>
          <p:cNvSpPr txBox="1">
            <a:spLocks noChangeArrowheads="1"/>
          </p:cNvSpPr>
          <p:nvPr/>
        </p:nvSpPr>
        <p:spPr bwMode="auto">
          <a:xfrm>
            <a:off x="4951376" y="1905000"/>
            <a:ext cx="38116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600" dirty="0" smtClean="0">
                <a:latin typeface="+mj-lt"/>
              </a:rPr>
              <a:t>U4422A SMA harness</a:t>
            </a:r>
            <a:endParaRPr lang="en-US" sz="1600" dirty="0">
              <a:latin typeface="+mj-lt"/>
            </a:endParaRPr>
          </a:p>
        </p:txBody>
      </p:sp>
      <p:pic>
        <p:nvPicPr>
          <p:cNvPr id="2050" name="Picture 2" descr="C:\Users\phstearn\AppData\Local\Microsoft\Windows\Temporary Internet Files\Content.Outlook\7EZ3VA9K\U4422A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5219" y="2850807"/>
            <a:ext cx="2623937" cy="1522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7766" y="3746966"/>
            <a:ext cx="987293" cy="164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Elbow Connector 22"/>
          <p:cNvCxnSpPr>
            <a:endCxn id="1026" idx="0"/>
          </p:cNvCxnSpPr>
          <p:nvPr/>
        </p:nvCxnSpPr>
        <p:spPr>
          <a:xfrm>
            <a:off x="2342058" y="3338720"/>
            <a:ext cx="1309355" cy="54864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683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Differential flying lead options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31" y="1269473"/>
            <a:ext cx="3409645" cy="1582202"/>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76600"/>
            <a:ext cx="1778120" cy="1457325"/>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76600"/>
            <a:ext cx="1943100" cy="1457325"/>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846" y="1153160"/>
            <a:ext cx="2595033" cy="1814827"/>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pic>
      <p:pic>
        <p:nvPicPr>
          <p:cNvPr id="12" name="Picture 6" descr="E5381A_90PinFlyingLea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16200000">
            <a:off x="316968" y="3531657"/>
            <a:ext cx="2556933" cy="19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74101" y="3820596"/>
            <a:ext cx="2471987" cy="646331"/>
          </a:xfrm>
          <a:prstGeom prst="rect">
            <a:avLst/>
          </a:prstGeom>
          <a:noFill/>
        </p:spPr>
        <p:txBody>
          <a:bodyPr wrap="square" rtlCol="0">
            <a:spAutoFit/>
          </a:bodyPr>
          <a:lstStyle/>
          <a:p>
            <a:pPr algn="ctr"/>
            <a:r>
              <a:rPr lang="en-US" dirty="0" smtClean="0"/>
              <a:t>Solder-in</a:t>
            </a:r>
          </a:p>
          <a:p>
            <a:pPr algn="ctr"/>
            <a:r>
              <a:rPr lang="en-US" dirty="0" smtClean="0"/>
              <a:t>(1.5 Gbs)</a:t>
            </a:r>
            <a:endParaRPr lang="en-US" dirty="0"/>
          </a:p>
        </p:txBody>
      </p:sp>
      <p:sp>
        <p:nvSpPr>
          <p:cNvPr id="11" name="TextBox 10"/>
          <p:cNvSpPr txBox="1"/>
          <p:nvPr/>
        </p:nvSpPr>
        <p:spPr>
          <a:xfrm>
            <a:off x="6268134" y="5195590"/>
            <a:ext cx="2471987" cy="646331"/>
          </a:xfrm>
          <a:prstGeom prst="rect">
            <a:avLst/>
          </a:prstGeom>
          <a:noFill/>
        </p:spPr>
        <p:txBody>
          <a:bodyPr wrap="square" rtlCol="0">
            <a:spAutoFit/>
          </a:bodyPr>
          <a:lstStyle/>
          <a:p>
            <a:pPr algn="ctr"/>
            <a:r>
              <a:rPr lang="en-US" dirty="0" smtClean="0"/>
              <a:t>3-pin header</a:t>
            </a:r>
          </a:p>
          <a:p>
            <a:pPr algn="ctr"/>
            <a:r>
              <a:rPr lang="en-US" dirty="0" smtClean="0"/>
              <a:t>(1.0 Gbs)</a:t>
            </a:r>
            <a:endParaRPr lang="en-US" dirty="0"/>
          </a:p>
        </p:txBody>
      </p:sp>
      <p:pic>
        <p:nvPicPr>
          <p:cNvPr id="5" name="Picture 4" descr="Screen Clippi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6120" y="4876800"/>
            <a:ext cx="1671662" cy="1246909"/>
          </a:xfrm>
          <a:prstGeom prst="rect">
            <a:avLst/>
          </a:prstGeom>
          <a:ln>
            <a:solidFill>
              <a:schemeClr val="tx1"/>
            </a:solidFill>
          </a:ln>
          <a:effectLst>
            <a:outerShdw blurRad="50800" dist="38100" dir="2700000" algn="tl" rotWithShape="0">
              <a:prstClr val="black">
                <a:alpha val="40000"/>
              </a:prstClr>
            </a:outerShdw>
          </a:effectLst>
        </p:spPr>
      </p:pic>
      <p:sp>
        <p:nvSpPr>
          <p:cNvPr id="13" name="TextBox 12"/>
          <p:cNvSpPr txBox="1"/>
          <p:nvPr/>
        </p:nvSpPr>
        <p:spPr>
          <a:xfrm>
            <a:off x="2998057" y="4733925"/>
            <a:ext cx="1549520" cy="646331"/>
          </a:xfrm>
          <a:prstGeom prst="rect">
            <a:avLst/>
          </a:prstGeom>
          <a:noFill/>
        </p:spPr>
        <p:txBody>
          <a:bodyPr wrap="square" rtlCol="0">
            <a:spAutoFit/>
          </a:bodyPr>
          <a:lstStyle/>
          <a:p>
            <a:pPr algn="ctr"/>
            <a:r>
              <a:rPr lang="en-US" dirty="0" smtClean="0"/>
              <a:t>Damped </a:t>
            </a:r>
            <a:r>
              <a:rPr lang="en-US" dirty="0" smtClean="0"/>
              <a:t>wire</a:t>
            </a:r>
            <a:endParaRPr lang="en-US" dirty="0" smtClean="0"/>
          </a:p>
          <a:p>
            <a:pPr algn="ctr"/>
            <a:r>
              <a:rPr lang="en-US" dirty="0" smtClean="0"/>
              <a:t>(1.0 Gbs)</a:t>
            </a:r>
            <a:endParaRPr lang="en-US" dirty="0"/>
          </a:p>
        </p:txBody>
      </p:sp>
    </p:spTree>
    <p:extLst>
      <p:ext uri="{BB962C8B-B14F-4D97-AF65-F5344CB8AC3E}">
        <p14:creationId xmlns:p14="http://schemas.microsoft.com/office/powerpoint/2010/main" val="313344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67228838"/>
              </p:ext>
            </p:extLst>
          </p:nvPr>
        </p:nvGraphicFramePr>
        <p:xfrm>
          <a:off x="609601" y="1371600"/>
          <a:ext cx="8000994" cy="4112575"/>
        </p:xfrm>
        <a:graphic>
          <a:graphicData uri="http://schemas.openxmlformats.org/drawingml/2006/table">
            <a:tbl>
              <a:tblPr firstRow="1" bandRow="1">
                <a:tableStyleId>{74C1A8A3-306A-4EB7-A6B1-4F7E0EB9C5D6}</a:tableStyleId>
              </a:tblPr>
              <a:tblGrid>
                <a:gridCol w="801255"/>
                <a:gridCol w="799971"/>
                <a:gridCol w="799971"/>
                <a:gridCol w="799971"/>
                <a:gridCol w="799971"/>
                <a:gridCol w="799971"/>
                <a:gridCol w="799971"/>
                <a:gridCol w="799971"/>
                <a:gridCol w="799971"/>
                <a:gridCol w="799971"/>
              </a:tblGrid>
              <a:tr h="685800">
                <a:tc>
                  <a:txBody>
                    <a:bodyPr/>
                    <a:lstStyle/>
                    <a:p>
                      <a:pPr algn="ctr"/>
                      <a:endParaRPr lang="en-US" sz="1400" dirty="0">
                        <a:solidFill>
                          <a:schemeClr val="bg1"/>
                        </a:solidFill>
                      </a:endParaRPr>
                    </a:p>
                  </a:txBody>
                  <a:tcPr marL="124004" marR="124004" marT="62003" marB="62003" anchor="ctr"/>
                </a:tc>
                <a:tc>
                  <a:txBody>
                    <a:bodyPr/>
                    <a:lstStyle/>
                    <a:p>
                      <a:pPr algn="ctr"/>
                      <a:r>
                        <a:rPr lang="en-US" sz="1400" dirty="0" smtClean="0"/>
                        <a:t>Feb</a:t>
                      </a:r>
                    </a:p>
                    <a:p>
                      <a:pPr algn="ctr"/>
                      <a:r>
                        <a:rPr lang="en-US" sz="1400" dirty="0" smtClean="0"/>
                        <a:t>2012</a:t>
                      </a:r>
                      <a:endParaRPr lang="en-US" sz="1400" dirty="0"/>
                    </a:p>
                  </a:txBody>
                  <a:tcPr marL="124004" marR="124004" marT="62003" marB="62003"/>
                </a:tc>
                <a:tc>
                  <a:txBody>
                    <a:bodyPr/>
                    <a:lstStyle/>
                    <a:p>
                      <a:pPr algn="ctr"/>
                      <a:r>
                        <a:rPr lang="en-US" sz="1400" dirty="0" smtClean="0"/>
                        <a:t>Mar</a:t>
                      </a:r>
                    </a:p>
                    <a:p>
                      <a:pPr algn="ctr"/>
                      <a:r>
                        <a:rPr lang="en-US" sz="1400" dirty="0" smtClean="0"/>
                        <a:t>2012</a:t>
                      </a:r>
                      <a:endParaRPr lang="en-US" sz="1400" dirty="0"/>
                    </a:p>
                  </a:txBody>
                  <a:tcPr marL="124004" marR="124004" marT="62003" marB="62003"/>
                </a:tc>
                <a:tc>
                  <a:txBody>
                    <a:bodyPr/>
                    <a:lstStyle/>
                    <a:p>
                      <a:pPr algn="ctr"/>
                      <a:r>
                        <a:rPr lang="en-US" sz="1400" dirty="0" smtClean="0"/>
                        <a:t>Apr</a:t>
                      </a:r>
                    </a:p>
                    <a:p>
                      <a:pPr algn="ctr"/>
                      <a:r>
                        <a:rPr lang="en-US" sz="1400" dirty="0" smtClean="0"/>
                        <a:t>2012</a:t>
                      </a:r>
                      <a:endParaRPr lang="en-US" sz="1400" dirty="0"/>
                    </a:p>
                  </a:txBody>
                  <a:tcPr marL="124004" marR="124004" marT="62003" marB="62003"/>
                </a:tc>
                <a:tc>
                  <a:txBody>
                    <a:bodyPr/>
                    <a:lstStyle/>
                    <a:p>
                      <a:pPr algn="ctr"/>
                      <a:r>
                        <a:rPr lang="en-US" sz="1400" dirty="0" smtClean="0"/>
                        <a:t>May</a:t>
                      </a:r>
                    </a:p>
                    <a:p>
                      <a:pPr algn="ctr"/>
                      <a:r>
                        <a:rPr lang="en-US" sz="1400" dirty="0" smtClean="0"/>
                        <a:t>2012</a:t>
                      </a:r>
                      <a:endParaRPr lang="en-US" sz="1400" dirty="0"/>
                    </a:p>
                  </a:txBody>
                  <a:tcPr marL="124004" marR="124004" marT="62003" marB="62003"/>
                </a:tc>
                <a:tc>
                  <a:txBody>
                    <a:bodyPr/>
                    <a:lstStyle/>
                    <a:p>
                      <a:pPr algn="ctr"/>
                      <a:r>
                        <a:rPr lang="en-US" sz="1400" dirty="0" smtClean="0"/>
                        <a:t>Jun</a:t>
                      </a:r>
                    </a:p>
                    <a:p>
                      <a:pPr algn="ctr"/>
                      <a:r>
                        <a:rPr lang="en-US" sz="1400" dirty="0" smtClean="0"/>
                        <a:t>2012</a:t>
                      </a:r>
                      <a:endParaRPr lang="en-US" sz="1400" dirty="0"/>
                    </a:p>
                  </a:txBody>
                  <a:tcPr marL="124004" marR="124004" marT="62003" marB="62003"/>
                </a:tc>
                <a:tc>
                  <a:txBody>
                    <a:bodyPr/>
                    <a:lstStyle/>
                    <a:p>
                      <a:pPr algn="ctr"/>
                      <a:r>
                        <a:rPr lang="en-US" sz="1400" dirty="0" smtClean="0"/>
                        <a:t>Jul</a:t>
                      </a:r>
                    </a:p>
                    <a:p>
                      <a:pPr algn="ctr"/>
                      <a:r>
                        <a:rPr lang="en-US" sz="1400" dirty="0" smtClean="0"/>
                        <a:t>2012</a:t>
                      </a:r>
                      <a:endParaRPr lang="en-US" sz="1400" dirty="0"/>
                    </a:p>
                  </a:txBody>
                  <a:tcPr marL="124004" marR="124004" marT="62003" marB="62003"/>
                </a:tc>
                <a:tc>
                  <a:txBody>
                    <a:bodyPr/>
                    <a:lstStyle/>
                    <a:p>
                      <a:pPr algn="ctr"/>
                      <a:r>
                        <a:rPr lang="en-US" sz="1400" dirty="0" smtClean="0"/>
                        <a:t>Aug</a:t>
                      </a:r>
                    </a:p>
                    <a:p>
                      <a:pPr algn="ctr"/>
                      <a:r>
                        <a:rPr lang="en-US" sz="1400" dirty="0" smtClean="0"/>
                        <a:t>2012</a:t>
                      </a:r>
                      <a:endParaRPr lang="en-US" sz="1400" dirty="0"/>
                    </a:p>
                  </a:txBody>
                  <a:tcPr marL="124004" marR="124004" marT="62003" marB="62003"/>
                </a:tc>
                <a:tc>
                  <a:txBody>
                    <a:bodyPr/>
                    <a:lstStyle/>
                    <a:p>
                      <a:pPr algn="ctr"/>
                      <a:r>
                        <a:rPr lang="en-US" sz="1400" dirty="0" smtClean="0"/>
                        <a:t>Sept</a:t>
                      </a:r>
                    </a:p>
                    <a:p>
                      <a:pPr algn="ctr"/>
                      <a:r>
                        <a:rPr lang="en-US" sz="1400" dirty="0" smtClean="0"/>
                        <a:t>2012</a:t>
                      </a:r>
                      <a:endParaRPr lang="en-US" sz="1400" dirty="0"/>
                    </a:p>
                  </a:txBody>
                  <a:tcPr marL="124004" marR="124004" marT="62003" marB="62003"/>
                </a:tc>
                <a:tc>
                  <a:txBody>
                    <a:bodyPr/>
                    <a:lstStyle/>
                    <a:p>
                      <a:pPr algn="ctr"/>
                      <a:r>
                        <a:rPr lang="en-US" sz="1400" dirty="0" smtClean="0"/>
                        <a:t>Oct</a:t>
                      </a:r>
                    </a:p>
                    <a:p>
                      <a:pPr algn="ctr"/>
                      <a:r>
                        <a:rPr lang="en-US" sz="1400" dirty="0" smtClean="0"/>
                        <a:t>2012</a:t>
                      </a:r>
                      <a:endParaRPr lang="en-US" sz="1400" dirty="0"/>
                    </a:p>
                  </a:txBody>
                  <a:tcPr marL="124004" marR="124004" marT="62003" marB="62003"/>
                </a:tc>
              </a:tr>
              <a:tr h="3426775">
                <a:tc>
                  <a:txBody>
                    <a:bodyPr/>
                    <a:lstStyle/>
                    <a:p>
                      <a:pPr algn="ctr"/>
                      <a:endParaRPr lang="en-US" sz="1400" dirty="0">
                        <a:solidFill>
                          <a:schemeClr val="bg1"/>
                        </a:solidFill>
                      </a:endParaRPr>
                    </a:p>
                  </a:txBody>
                  <a:tcPr marL="124004" marR="124004" marT="62003" marB="62003" anchor="ctr"/>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c>
                  <a:txBody>
                    <a:bodyPr/>
                    <a:lstStyle/>
                    <a:p>
                      <a:endParaRPr lang="en-US" sz="1400" dirty="0"/>
                    </a:p>
                  </a:txBody>
                  <a:tcPr marL="124004" marR="124004" marT="62003" marB="62003"/>
                </a:tc>
              </a:tr>
            </a:tbl>
          </a:graphicData>
        </a:graphic>
      </p:graphicFrame>
      <p:sp>
        <p:nvSpPr>
          <p:cNvPr id="13" name="Title 12"/>
          <p:cNvSpPr>
            <a:spLocks noGrp="1"/>
          </p:cNvSpPr>
          <p:nvPr>
            <p:ph type="title"/>
          </p:nvPr>
        </p:nvSpPr>
        <p:spPr/>
        <p:txBody>
          <a:bodyPr/>
          <a:lstStyle/>
          <a:p>
            <a:r>
              <a:rPr lang="en-US" dirty="0" smtClean="0">
                <a:solidFill>
                  <a:srgbClr val="0099CC"/>
                </a:solidFill>
              </a:rPr>
              <a:t>MIPI D-PHY Roadmap</a:t>
            </a:r>
            <a:r>
              <a:rPr lang="en-US" dirty="0">
                <a:solidFill>
                  <a:srgbClr val="0099CC"/>
                </a:solidFill>
              </a:rPr>
              <a:t/>
            </a:r>
            <a:br>
              <a:rPr lang="en-US" dirty="0">
                <a:solidFill>
                  <a:srgbClr val="0099CC"/>
                </a:solidFill>
              </a:rPr>
            </a:br>
            <a:endParaRPr lang="en-US" dirty="0"/>
          </a:p>
        </p:txBody>
      </p:sp>
      <p:sp>
        <p:nvSpPr>
          <p:cNvPr id="17" name="Rounded Rectangle 16"/>
          <p:cNvSpPr/>
          <p:nvPr/>
        </p:nvSpPr>
        <p:spPr>
          <a:xfrm>
            <a:off x="2209800" y="2590800"/>
            <a:ext cx="838200" cy="84854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b="1" dirty="0" smtClean="0">
                <a:solidFill>
                  <a:srgbClr val="FFFFFF"/>
                </a:solidFill>
              </a:rPr>
              <a:t>U4421A</a:t>
            </a:r>
            <a:endParaRPr lang="en-US" sz="800" b="1" dirty="0">
              <a:solidFill>
                <a:srgbClr val="FFFFFF"/>
              </a:solidFill>
            </a:endParaRPr>
          </a:p>
          <a:p>
            <a:pPr algn="ctr"/>
            <a:r>
              <a:rPr lang="en-US" sz="800" b="1" dirty="0" smtClean="0">
                <a:solidFill>
                  <a:srgbClr val="FFFFFF"/>
                </a:solidFill>
              </a:rPr>
              <a:t>Alpha </a:t>
            </a:r>
            <a:r>
              <a:rPr lang="en-US" sz="800" b="1" dirty="0">
                <a:solidFill>
                  <a:srgbClr val="FFFFFF"/>
                </a:solidFill>
              </a:rPr>
              <a:t>Units</a:t>
            </a:r>
          </a:p>
        </p:txBody>
      </p:sp>
      <p:sp>
        <p:nvSpPr>
          <p:cNvPr id="18" name="Rounded Rectangle 17"/>
          <p:cNvSpPr/>
          <p:nvPr/>
        </p:nvSpPr>
        <p:spPr>
          <a:xfrm>
            <a:off x="6248400" y="2572585"/>
            <a:ext cx="838200" cy="85581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b="1" dirty="0" smtClean="0">
                <a:solidFill>
                  <a:srgbClr val="FFFFFF"/>
                </a:solidFill>
              </a:rPr>
              <a:t>U4421A</a:t>
            </a:r>
            <a:endParaRPr lang="en-US" sz="800" b="1" dirty="0">
              <a:solidFill>
                <a:srgbClr val="FFFFFF"/>
              </a:solidFill>
            </a:endParaRPr>
          </a:p>
          <a:p>
            <a:pPr algn="ctr"/>
            <a:r>
              <a:rPr lang="en-US" sz="800" b="1" dirty="0">
                <a:solidFill>
                  <a:srgbClr val="FFFFFF"/>
                </a:solidFill>
              </a:rPr>
              <a:t>Shipments</a:t>
            </a:r>
          </a:p>
        </p:txBody>
      </p:sp>
      <p:sp>
        <p:nvSpPr>
          <p:cNvPr id="19" name="Rounded Rectangle 18"/>
          <p:cNvSpPr/>
          <p:nvPr/>
        </p:nvSpPr>
        <p:spPr>
          <a:xfrm>
            <a:off x="8153400" y="2590801"/>
            <a:ext cx="838200" cy="61477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dirty="0">
                <a:solidFill>
                  <a:srgbClr val="000000"/>
                </a:solidFill>
              </a:rPr>
              <a:t>Video</a:t>
            </a:r>
          </a:p>
          <a:p>
            <a:pPr algn="ctr"/>
            <a:r>
              <a:rPr lang="en-US" sz="800" b="1" dirty="0">
                <a:solidFill>
                  <a:srgbClr val="000000"/>
                </a:solidFill>
              </a:rPr>
              <a:t>Extractor</a:t>
            </a:r>
          </a:p>
          <a:p>
            <a:pPr algn="ctr"/>
            <a:r>
              <a:rPr lang="en-US" sz="800" b="1" dirty="0">
                <a:solidFill>
                  <a:srgbClr val="000000"/>
                </a:solidFill>
              </a:rPr>
              <a:t>Inserter (Q4)</a:t>
            </a:r>
          </a:p>
        </p:txBody>
      </p:sp>
      <p:sp>
        <p:nvSpPr>
          <p:cNvPr id="20" name="Rounded Rectangle 19"/>
          <p:cNvSpPr/>
          <p:nvPr/>
        </p:nvSpPr>
        <p:spPr>
          <a:xfrm>
            <a:off x="3810002" y="2590800"/>
            <a:ext cx="838198" cy="84854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b="1" dirty="0" smtClean="0">
                <a:solidFill>
                  <a:srgbClr val="FFFFFF"/>
                </a:solidFill>
              </a:rPr>
              <a:t>U4421A</a:t>
            </a:r>
            <a:endParaRPr lang="en-US" sz="800" b="1" dirty="0">
              <a:solidFill>
                <a:srgbClr val="FFFFFF"/>
              </a:solidFill>
            </a:endParaRPr>
          </a:p>
          <a:p>
            <a:pPr algn="ctr"/>
            <a:r>
              <a:rPr lang="en-US" sz="800" b="1" dirty="0" smtClean="0">
                <a:solidFill>
                  <a:srgbClr val="FFFFFF"/>
                </a:solidFill>
              </a:rPr>
              <a:t>Beta </a:t>
            </a:r>
            <a:r>
              <a:rPr lang="en-US" sz="800" b="1" dirty="0">
                <a:solidFill>
                  <a:srgbClr val="FFFFFF"/>
                </a:solidFill>
              </a:rPr>
              <a:t>Units</a:t>
            </a:r>
          </a:p>
        </p:txBody>
      </p:sp>
      <p:sp>
        <p:nvSpPr>
          <p:cNvPr id="21" name="Rounded Rectangle 20"/>
          <p:cNvSpPr/>
          <p:nvPr/>
        </p:nvSpPr>
        <p:spPr>
          <a:xfrm>
            <a:off x="914400" y="3514009"/>
            <a:ext cx="4648198" cy="3429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 b="1" dirty="0">
                <a:solidFill>
                  <a:srgbClr val="FFFFFF"/>
                </a:solidFill>
              </a:rPr>
              <a:t>Early Customer Engagements</a:t>
            </a:r>
          </a:p>
        </p:txBody>
      </p:sp>
      <p:sp>
        <p:nvSpPr>
          <p:cNvPr id="22" name="Rounded Rectangle 21"/>
          <p:cNvSpPr/>
          <p:nvPr/>
        </p:nvSpPr>
        <p:spPr>
          <a:xfrm>
            <a:off x="3402905" y="4197425"/>
            <a:ext cx="762000" cy="477682"/>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800" b="1" dirty="0">
                <a:solidFill>
                  <a:srgbClr val="FFFFFF"/>
                </a:solidFill>
              </a:rPr>
              <a:t>Corporate</a:t>
            </a:r>
          </a:p>
          <a:p>
            <a:pPr algn="ctr"/>
            <a:r>
              <a:rPr lang="en-US" sz="800" b="1" dirty="0">
                <a:solidFill>
                  <a:srgbClr val="FFFFFF"/>
                </a:solidFill>
              </a:rPr>
              <a:t>Price List</a:t>
            </a:r>
          </a:p>
        </p:txBody>
      </p:sp>
      <p:sp>
        <p:nvSpPr>
          <p:cNvPr id="23" name="Rounded Rectangle 22"/>
          <p:cNvSpPr/>
          <p:nvPr/>
        </p:nvSpPr>
        <p:spPr>
          <a:xfrm>
            <a:off x="4800600" y="4197425"/>
            <a:ext cx="761998" cy="477682"/>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800" b="1" dirty="0">
                <a:solidFill>
                  <a:srgbClr val="FFFFFF"/>
                </a:solidFill>
              </a:rPr>
              <a:t>Public</a:t>
            </a:r>
          </a:p>
          <a:p>
            <a:pPr algn="ctr"/>
            <a:r>
              <a:rPr lang="en-US" sz="800" b="1" dirty="0">
                <a:solidFill>
                  <a:srgbClr val="FFFFFF"/>
                </a:solidFill>
              </a:rPr>
              <a:t>Launch</a:t>
            </a:r>
          </a:p>
        </p:txBody>
      </p:sp>
      <p:sp>
        <p:nvSpPr>
          <p:cNvPr id="25" name="Rounded Rectangle 24"/>
          <p:cNvSpPr/>
          <p:nvPr/>
        </p:nvSpPr>
        <p:spPr>
          <a:xfrm>
            <a:off x="6659880" y="4183611"/>
            <a:ext cx="761998" cy="477682"/>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800" b="1" dirty="0">
                <a:solidFill>
                  <a:srgbClr val="FFFFFF"/>
                </a:solidFill>
              </a:rPr>
              <a:t>Limited Release</a:t>
            </a:r>
          </a:p>
        </p:txBody>
      </p:sp>
      <p:sp>
        <p:nvSpPr>
          <p:cNvPr id="26" name="Rounded Rectangle 25"/>
          <p:cNvSpPr/>
          <p:nvPr/>
        </p:nvSpPr>
        <p:spPr>
          <a:xfrm>
            <a:off x="8199122" y="4183611"/>
            <a:ext cx="914398" cy="477682"/>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800" b="1" dirty="0">
                <a:solidFill>
                  <a:srgbClr val="FFFFFF"/>
                </a:solidFill>
              </a:rPr>
              <a:t>Full Production Release</a:t>
            </a:r>
          </a:p>
        </p:txBody>
      </p:sp>
      <p:sp>
        <p:nvSpPr>
          <p:cNvPr id="27" name="Rounded Rectangle 26"/>
          <p:cNvSpPr/>
          <p:nvPr/>
        </p:nvSpPr>
        <p:spPr>
          <a:xfrm>
            <a:off x="5638800" y="3514009"/>
            <a:ext cx="1447800" cy="3429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 b="1" dirty="0" smtClean="0">
                <a:solidFill>
                  <a:srgbClr val="FFFFFF"/>
                </a:solidFill>
              </a:rPr>
              <a:t>VIP Engagements</a:t>
            </a:r>
            <a:endParaRPr lang="en-US" sz="800" b="1" dirty="0">
              <a:solidFill>
                <a:srgbClr val="FFFFFF"/>
              </a:solidFill>
            </a:endParaRPr>
          </a:p>
        </p:txBody>
      </p:sp>
    </p:spTree>
    <p:extLst>
      <p:ext uri="{BB962C8B-B14F-4D97-AF65-F5344CB8AC3E}">
        <p14:creationId xmlns:p14="http://schemas.microsoft.com/office/powerpoint/2010/main" val="246303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59396804"/>
              </p:ext>
            </p:extLst>
          </p:nvPr>
        </p:nvGraphicFramePr>
        <p:xfrm>
          <a:off x="304800" y="1371600"/>
          <a:ext cx="7924800" cy="4336485"/>
        </p:xfrm>
        <a:graphic>
          <a:graphicData uri="http://schemas.openxmlformats.org/drawingml/2006/table">
            <a:tbl>
              <a:tblPr firstRow="1" bandRow="1">
                <a:tableStyleId>{F5AB1C69-6EDB-4FF4-983F-18BD219EF322}</a:tableStyleId>
              </a:tblPr>
              <a:tblGrid>
                <a:gridCol w="1527622"/>
                <a:gridCol w="5140789"/>
                <a:gridCol w="1256389"/>
              </a:tblGrid>
              <a:tr h="756921">
                <a:tc>
                  <a:txBody>
                    <a:bodyPr/>
                    <a:lstStyle/>
                    <a:p>
                      <a:pPr algn="ctr"/>
                      <a:r>
                        <a:rPr lang="en-US" sz="1800" dirty="0" smtClean="0"/>
                        <a:t>Model</a:t>
                      </a:r>
                      <a:endParaRPr lang="en-US" sz="1800" dirty="0"/>
                    </a:p>
                  </a:txBody>
                  <a:tcPr anchor="ctr"/>
                </a:tc>
                <a:tc>
                  <a:txBody>
                    <a:bodyPr/>
                    <a:lstStyle/>
                    <a:p>
                      <a:pPr marL="117475" indent="0" algn="l"/>
                      <a:r>
                        <a:rPr lang="en-US" sz="1800" kern="1200" dirty="0" smtClean="0"/>
                        <a:t>Description</a:t>
                      </a:r>
                      <a:endParaRPr lang="en-US" sz="1800" b="1" kern="1200" dirty="0">
                        <a:solidFill>
                          <a:schemeClr val="lt1"/>
                        </a:solidFill>
                        <a:latin typeface="+mn-lt"/>
                        <a:ea typeface="+mn-ea"/>
                        <a:cs typeface="+mn-cs"/>
                      </a:endParaRPr>
                    </a:p>
                  </a:txBody>
                  <a:tcPr anchor="ctr"/>
                </a:tc>
                <a:tc>
                  <a:txBody>
                    <a:bodyPr/>
                    <a:lstStyle/>
                    <a:p>
                      <a:pPr marL="117475" lvl="1" indent="0" algn="l" defTabSz="914400" rtl="0" eaLnBrk="1" fontAlgn="b" latinLnBrk="0" hangingPunct="1">
                        <a:tabLst>
                          <a:tab pos="117475" algn="l"/>
                        </a:tabLst>
                      </a:pPr>
                      <a:r>
                        <a:rPr lang="en-US" sz="1800" kern="1200" dirty="0" smtClean="0"/>
                        <a:t>Price</a:t>
                      </a:r>
                      <a:endParaRPr lang="en-US" sz="1800" b="1" kern="1200" dirty="0">
                        <a:solidFill>
                          <a:schemeClr val="lt1"/>
                        </a:solidFill>
                        <a:latin typeface="+mn-lt"/>
                        <a:ea typeface="+mn-ea"/>
                        <a:cs typeface="+mn-cs"/>
                      </a:endParaRPr>
                    </a:p>
                  </a:txBody>
                  <a:tcPr anchor="ctr"/>
                </a:tc>
              </a:tr>
              <a:tr h="453979">
                <a:tc>
                  <a:txBody>
                    <a:bodyPr/>
                    <a:lstStyle/>
                    <a:p>
                      <a:pPr algn="l" fontAlgn="ctr"/>
                      <a:r>
                        <a:rPr lang="en-US" sz="1400" u="none" strike="noStrike" dirty="0" smtClean="0">
                          <a:effectLst/>
                        </a:rPr>
                        <a:t>U4421A/ U4421U</a:t>
                      </a:r>
                      <a:endParaRPr lang="en-US" sz="1400" b="0" i="0" u="none" strike="noStrike" dirty="0">
                        <a:solidFill>
                          <a:srgbClr val="000000"/>
                        </a:solidFill>
                        <a:effectLst/>
                        <a:latin typeface="Calibri"/>
                      </a:endParaRPr>
                    </a:p>
                  </a:txBody>
                  <a:tcPr marL="8238" marR="8238" marT="8238" marB="0" anchor="ctr"/>
                </a:tc>
                <a:tc>
                  <a:txBody>
                    <a:bodyPr/>
                    <a:lstStyle/>
                    <a:p>
                      <a:pPr marL="0" algn="l" defTabSz="914400" rtl="0" eaLnBrk="1" fontAlgn="ctr" latinLnBrk="0" hangingPunct="1"/>
                      <a:r>
                        <a:rPr lang="en-US" sz="1400" u="none" strike="noStrike" kern="1200" dirty="0">
                          <a:effectLst/>
                        </a:rPr>
                        <a:t>Protocol test solution, MIPI </a:t>
                      </a:r>
                      <a:r>
                        <a:rPr lang="en-US" sz="1400" u="none" strike="noStrike" kern="1200" dirty="0" smtClean="0">
                          <a:effectLst/>
                        </a:rPr>
                        <a:t>D-PHY/ Protocol test solution, MIPI D-PHY upgrades</a:t>
                      </a:r>
                      <a:endParaRPr lang="en-US" sz="1400" b="0" i="0" u="none" strike="noStrike" kern="1200" dirty="0">
                        <a:solidFill>
                          <a:srgbClr val="000000"/>
                        </a:solidFill>
                        <a:effectLst/>
                        <a:latin typeface="Calibri"/>
                        <a:ea typeface="+mn-ea"/>
                        <a:cs typeface="+mn-cs"/>
                      </a:endParaRPr>
                    </a:p>
                  </a:txBody>
                  <a:tcPr marL="0" marR="0" marT="0" marB="0"/>
                </a:tc>
                <a:tc>
                  <a:txBody>
                    <a:bodyPr/>
                    <a:lstStyle/>
                    <a:p>
                      <a:pPr algn="l" fontAlgn="ctr"/>
                      <a:r>
                        <a:rPr lang="en-US" sz="1400" u="none" strike="noStrike" dirty="0">
                          <a:effectLst/>
                        </a:rPr>
                        <a:t> $ </a:t>
                      </a:r>
                      <a:r>
                        <a:rPr lang="en-US" sz="1400" u="none" strike="noStrike" dirty="0" smtClean="0">
                          <a:effectLst/>
                        </a:rPr>
                        <a:t>20,000/</a:t>
                      </a:r>
                      <a:r>
                        <a:rPr lang="en-US" sz="1400" u="none" strike="noStrike" baseline="0" dirty="0" smtClean="0">
                          <a:effectLst/>
                        </a:rPr>
                        <a:t> $0</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dirty="0" smtClean="0">
                          <a:effectLst/>
                        </a:rPr>
                        <a:t>601</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Analyzer-only License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smtClean="0">
                          <a:effectLst/>
                        </a:rPr>
                        <a:t> $ 15,000 </a:t>
                      </a:r>
                      <a:endParaRPr lang="en-US" sz="1400" b="0" i="0" u="none" strike="noStrike" dirty="0">
                        <a:solidFill>
                          <a:srgbClr val="000000"/>
                        </a:solidFill>
                        <a:effectLst/>
                        <a:latin typeface="Calibri"/>
                      </a:endParaRPr>
                    </a:p>
                  </a:txBody>
                  <a:tcPr marL="8238" marR="8238" marT="8238" marB="0" anchor="ctr"/>
                </a:tc>
              </a:tr>
              <a:tr h="302724">
                <a:tc>
                  <a:txBody>
                    <a:bodyPr/>
                    <a:lstStyle/>
                    <a:p>
                      <a:pPr algn="l" fontAlgn="ctr"/>
                      <a:r>
                        <a:rPr lang="en-US" sz="1400" u="none" strike="noStrike" dirty="0" smtClean="0">
                          <a:effectLst/>
                        </a:rPr>
                        <a:t>602</a:t>
                      </a:r>
                      <a:endParaRPr lang="en-US" sz="1400" b="0" i="0" u="none" strike="noStrike" dirty="0">
                        <a:solidFill>
                          <a:srgbClr val="000000"/>
                        </a:solidFill>
                        <a:effectLst/>
                        <a:latin typeface="Calibri"/>
                      </a:endParaRPr>
                    </a:p>
                  </a:txBody>
                  <a:tcPr marL="98854" marR="8238" marT="823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MIPI D-PHY Exerciser-only License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smtClean="0">
                          <a:effectLst/>
                        </a:rPr>
                        <a:t> $ 10,000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dirty="0">
                          <a:effectLst/>
                        </a:rPr>
                        <a:t>603</a:t>
                      </a:r>
                      <a:endParaRPr lang="en-US" sz="1400" b="0" i="0" u="none" strike="noStrike" dirty="0">
                        <a:solidFill>
                          <a:srgbClr val="000000"/>
                        </a:solidFill>
                        <a:effectLst/>
                        <a:latin typeface="Calibri"/>
                      </a:endParaRPr>
                    </a:p>
                  </a:txBody>
                  <a:tcPr marL="98854" marR="8238" marT="8238"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MIPI D-PHY Exerciser and Analyzer</a:t>
                      </a:r>
                      <a:r>
                        <a:rPr lang="en-US" sz="1400" u="none" strike="noStrike" baseline="0" dirty="0" smtClean="0">
                          <a:effectLst/>
                        </a:rPr>
                        <a:t> </a:t>
                      </a:r>
                      <a:r>
                        <a:rPr lang="en-US" sz="1400" u="none" strike="noStrike" dirty="0" smtClean="0">
                          <a:effectLst/>
                        </a:rPr>
                        <a:t>License</a:t>
                      </a:r>
                      <a:endParaRPr lang="en-US" sz="1400" b="0" i="0" u="none" strike="noStrike" dirty="0" smtClean="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$ 22,500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dirty="0">
                          <a:effectLst/>
                        </a:rPr>
                        <a:t>402</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2 lanes</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2,000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a:effectLst/>
                        </a:rPr>
                        <a:t>404</a:t>
                      </a:r>
                      <a:endParaRPr lang="en-US" sz="1400" b="0" i="0" u="none" strike="noStrike">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4 lanes</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a:effectLst/>
                        </a:rPr>
                        <a:t> $   4,000 </a:t>
                      </a:r>
                      <a:endParaRPr lang="en-US" sz="1400" b="0" i="0" u="none" strike="noStrike">
                        <a:solidFill>
                          <a:srgbClr val="000000"/>
                        </a:solidFill>
                        <a:effectLst/>
                        <a:latin typeface="Calibri"/>
                      </a:endParaRPr>
                    </a:p>
                  </a:txBody>
                  <a:tcPr marL="8238" marR="8238" marT="8238" marB="0" anchor="ctr"/>
                </a:tc>
              </a:tr>
              <a:tr h="235515">
                <a:tc>
                  <a:txBody>
                    <a:bodyPr/>
                    <a:lstStyle/>
                    <a:p>
                      <a:pPr algn="l" fontAlgn="ctr"/>
                      <a:r>
                        <a:rPr lang="en-US" sz="1400" u="none" strike="noStrike" dirty="0" smtClean="0">
                          <a:effectLst/>
                        </a:rPr>
                        <a:t>M04</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Memory depth to 4 GB</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4,000 </a:t>
                      </a:r>
                      <a:endParaRPr lang="en-US" sz="1400" b="0" i="0" u="none" strike="noStrike" dirty="0">
                        <a:solidFill>
                          <a:srgbClr val="000000"/>
                        </a:solidFill>
                        <a:effectLst/>
                        <a:latin typeface="Calibri"/>
                      </a:endParaRPr>
                    </a:p>
                  </a:txBody>
                  <a:tcPr marL="8238" marR="8238" marT="8238" marB="0" anchor="ctr"/>
                </a:tc>
              </a:tr>
              <a:tr h="240952">
                <a:tc>
                  <a:txBody>
                    <a:bodyPr/>
                    <a:lstStyle/>
                    <a:p>
                      <a:pPr algn="l" fontAlgn="ctr"/>
                      <a:r>
                        <a:rPr lang="en-US" sz="1400" u="none" strike="noStrike" dirty="0" smtClean="0">
                          <a:effectLst/>
                        </a:rPr>
                        <a:t>M16</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Memory depth to 16 GB</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$ 10,000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dirty="0">
                          <a:effectLst/>
                        </a:rPr>
                        <a:t>701</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it-IT" sz="1400" u="none" strike="noStrike" dirty="0" smtClean="0">
                          <a:effectLst/>
                        </a:rPr>
                        <a:t>MIPI D-PHY Camera Serial Interface (CSI-2) license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a:effectLst/>
                        </a:rPr>
                        <a:t> $   3,000 </a:t>
                      </a:r>
                      <a:endParaRPr lang="en-US" sz="1400" b="0" i="0" u="none" strike="noStrike">
                        <a:solidFill>
                          <a:srgbClr val="000000"/>
                        </a:solidFill>
                        <a:effectLst/>
                        <a:latin typeface="Calibri"/>
                      </a:endParaRPr>
                    </a:p>
                  </a:txBody>
                  <a:tcPr marL="8238" marR="8238" marT="8238" marB="0" anchor="ctr"/>
                </a:tc>
              </a:tr>
              <a:tr h="235515">
                <a:tc>
                  <a:txBody>
                    <a:bodyPr/>
                    <a:lstStyle/>
                    <a:p>
                      <a:pPr algn="l" fontAlgn="ctr"/>
                      <a:r>
                        <a:rPr lang="en-US" sz="1400" u="none" strike="noStrike" dirty="0">
                          <a:effectLst/>
                        </a:rPr>
                        <a:t>702</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Display Serial Interface (DSI-1) license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a:effectLst/>
                        </a:rPr>
                        <a:t> $   3,000 </a:t>
                      </a:r>
                      <a:endParaRPr lang="en-US" sz="1400" b="0" i="0" u="none" strike="noStrike">
                        <a:solidFill>
                          <a:srgbClr val="000000"/>
                        </a:solidFill>
                        <a:effectLst/>
                        <a:latin typeface="Calibri"/>
                      </a:endParaRPr>
                    </a:p>
                  </a:txBody>
                  <a:tcPr marL="8238" marR="8238" marT="8238" marB="0" anchor="ctr"/>
                </a:tc>
              </a:tr>
              <a:tr h="462274">
                <a:tc>
                  <a:txBody>
                    <a:bodyPr/>
                    <a:lstStyle/>
                    <a:p>
                      <a:pPr algn="l" fontAlgn="ctr"/>
                      <a:r>
                        <a:rPr lang="en-US" sz="1400" u="none" strike="noStrike" dirty="0">
                          <a:effectLst/>
                        </a:rPr>
                        <a:t>703</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Camera Serial Interface (CSI-2) and Display Serial Interface (DSI-1) licenses.</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a:t>
                      </a:r>
                      <a:r>
                        <a:rPr lang="en-US" sz="1400" u="none" strike="noStrike" dirty="0" smtClean="0">
                          <a:effectLst/>
                        </a:rPr>
                        <a:t>5,000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a:effectLst/>
                        </a:rPr>
                        <a:t>001</a:t>
                      </a:r>
                      <a:endParaRPr lang="en-US" sz="1400" b="0" i="0" u="none" strike="noStrike">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Image Extractor Package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3,000 </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r>
                        <a:rPr lang="en-US" sz="1400" u="none" strike="noStrike" dirty="0" smtClean="0">
                          <a:effectLst/>
                        </a:rPr>
                        <a:t>003</a:t>
                      </a:r>
                      <a:endParaRPr lang="en-US" sz="1400" b="0" i="0" u="none" strike="noStrike" dirty="0">
                        <a:solidFill>
                          <a:srgbClr val="000000"/>
                        </a:solidFill>
                        <a:effectLst/>
                        <a:latin typeface="Calibri"/>
                      </a:endParaRPr>
                    </a:p>
                  </a:txBody>
                  <a:tcPr marL="98854" marR="8238" marT="8238" marB="0" anchor="ctr"/>
                </a:tc>
                <a:tc>
                  <a:txBody>
                    <a:bodyPr/>
                    <a:lstStyle/>
                    <a:p>
                      <a:pPr algn="l" fontAlgn="ctr"/>
                      <a:r>
                        <a:rPr lang="en-US" sz="1400" u="none" strike="noStrike" dirty="0" smtClean="0">
                          <a:effectLst/>
                        </a:rPr>
                        <a:t>MIPI D-PHY Image Inserter Package</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dirty="0">
                          <a:effectLst/>
                        </a:rPr>
                        <a:t> $   3,000 </a:t>
                      </a:r>
                      <a:endParaRPr lang="en-US" sz="1400" b="0" i="0" u="none" strike="noStrike" dirty="0">
                        <a:solidFill>
                          <a:srgbClr val="000000"/>
                        </a:solidFill>
                        <a:effectLst/>
                        <a:latin typeface="Calibri"/>
                      </a:endParaRPr>
                    </a:p>
                  </a:txBody>
                  <a:tcPr marL="8238" marR="8238" marT="8238" marB="0" anchor="ctr"/>
                </a:tc>
              </a:tr>
            </a:tbl>
          </a:graphicData>
        </a:graphic>
      </p:graphicFrame>
      <p:sp>
        <p:nvSpPr>
          <p:cNvPr id="7" name="Title 41"/>
          <p:cNvSpPr>
            <a:spLocks noGrp="1"/>
          </p:cNvSpPr>
          <p:nvPr>
            <p:ph type="title"/>
          </p:nvPr>
        </p:nvSpPr>
        <p:spPr>
          <a:xfrm>
            <a:off x="152400" y="533400"/>
            <a:ext cx="8696325" cy="996950"/>
          </a:xfrm>
        </p:spPr>
        <p:txBody>
          <a:bodyPr/>
          <a:lstStyle/>
          <a:p>
            <a:r>
              <a:rPr lang="en-US" sz="3200" dirty="0" smtClean="0"/>
              <a:t>Pricing – core options</a:t>
            </a:r>
            <a:endParaRPr lang="en-US" sz="3200" u="sng" dirty="0">
              <a:solidFill>
                <a:schemeClr val="tx1"/>
              </a:solidFill>
            </a:endParaRPr>
          </a:p>
        </p:txBody>
      </p:sp>
      <p:sp>
        <p:nvSpPr>
          <p:cNvPr id="2" name="Footer Placeholder 1"/>
          <p:cNvSpPr>
            <a:spLocks noGrp="1"/>
          </p:cNvSpPr>
          <p:nvPr>
            <p:ph type="ftr" sz="quarter" idx="3"/>
          </p:nvPr>
        </p:nvSpPr>
        <p:spPr/>
        <p:txBody>
          <a:bodyPr/>
          <a:lstStyle/>
          <a:p>
            <a:r>
              <a:rPr lang="en-US" smtClean="0"/>
              <a:t>Agilent DDS Confidential </a:t>
            </a:r>
            <a:endParaRPr lang="en-US"/>
          </a:p>
        </p:txBody>
      </p:sp>
    </p:spTree>
    <p:extLst>
      <p:ext uri="{BB962C8B-B14F-4D97-AF65-F5344CB8AC3E}">
        <p14:creationId xmlns:p14="http://schemas.microsoft.com/office/powerpoint/2010/main" val="162329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62581077"/>
              </p:ext>
            </p:extLst>
          </p:nvPr>
        </p:nvGraphicFramePr>
        <p:xfrm>
          <a:off x="381000" y="990600"/>
          <a:ext cx="7620000" cy="4534092"/>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990600"/>
                <a:gridCol w="5486400"/>
                <a:gridCol w="1143000"/>
              </a:tblGrid>
              <a:tr h="756921">
                <a:tc>
                  <a:txBody>
                    <a:bodyPr/>
                    <a:lstStyle/>
                    <a:p>
                      <a:pPr algn="ctr"/>
                      <a:r>
                        <a:rPr lang="en-US" sz="1800" dirty="0" smtClean="0"/>
                        <a:t>Model</a:t>
                      </a:r>
                      <a:endParaRPr lang="en-US" sz="1800" dirty="0"/>
                    </a:p>
                  </a:txBody>
                  <a:tcPr anchor="ctr"/>
                </a:tc>
                <a:tc>
                  <a:txBody>
                    <a:bodyPr/>
                    <a:lstStyle/>
                    <a:p>
                      <a:pPr marL="117475" indent="0" algn="l"/>
                      <a:r>
                        <a:rPr lang="en-US" sz="1800" kern="1200" dirty="0" smtClean="0"/>
                        <a:t>Description</a:t>
                      </a:r>
                      <a:endParaRPr lang="en-US" sz="1800" b="1" kern="1200" dirty="0">
                        <a:solidFill>
                          <a:schemeClr val="lt1"/>
                        </a:solidFill>
                        <a:latin typeface="+mn-lt"/>
                        <a:ea typeface="+mn-ea"/>
                        <a:cs typeface="+mn-cs"/>
                      </a:endParaRPr>
                    </a:p>
                  </a:txBody>
                  <a:tcPr anchor="ctr"/>
                </a:tc>
                <a:tc>
                  <a:txBody>
                    <a:bodyPr/>
                    <a:lstStyle/>
                    <a:p>
                      <a:pPr marL="117475" lvl="1" indent="0" algn="l" defTabSz="914400" rtl="0" eaLnBrk="1" fontAlgn="b" latinLnBrk="0" hangingPunct="1">
                        <a:tabLst>
                          <a:tab pos="117475" algn="l"/>
                        </a:tabLst>
                      </a:pPr>
                      <a:r>
                        <a:rPr lang="en-US" sz="1800" kern="1200" dirty="0" smtClean="0"/>
                        <a:t>Price</a:t>
                      </a:r>
                      <a:endParaRPr lang="en-US" sz="1800" b="1" kern="1200" dirty="0">
                        <a:solidFill>
                          <a:schemeClr val="lt1"/>
                        </a:solidFill>
                        <a:latin typeface="+mn-lt"/>
                        <a:ea typeface="+mn-ea"/>
                        <a:cs typeface="+mn-cs"/>
                      </a:endParaRPr>
                    </a:p>
                  </a:txBody>
                  <a:tcPr anchor="ctr"/>
                </a:tc>
              </a:tr>
              <a:tr h="233679">
                <a:tc>
                  <a:txBody>
                    <a:bodyPr/>
                    <a:lstStyle/>
                    <a:p>
                      <a:pPr marL="0" algn="l" defTabSz="914400" rtl="0" eaLnBrk="1" fontAlgn="ctr" latinLnBrk="0" hangingPunct="1"/>
                      <a:r>
                        <a:rPr lang="en-US" sz="1400" u="none" strike="noStrike" kern="1200" dirty="0" smtClean="0">
                          <a:solidFill>
                            <a:schemeClr val="dk1"/>
                          </a:solidFill>
                          <a:effectLst/>
                          <a:latin typeface="+mn-lt"/>
                          <a:ea typeface="+mn-ea"/>
                          <a:cs typeface="+mn-cs"/>
                        </a:rPr>
                        <a:t>U4201A</a:t>
                      </a:r>
                      <a:endParaRPr lang="en-US" sz="1400" u="none" strike="noStrike" kern="1200" dirty="0">
                        <a:solidFill>
                          <a:schemeClr val="dk1"/>
                        </a:solidFill>
                        <a:effectLst/>
                        <a:latin typeface="+mn-lt"/>
                        <a:ea typeface="+mn-ea"/>
                        <a:cs typeface="+mn-cs"/>
                      </a:endParaRPr>
                    </a:p>
                  </a:txBody>
                  <a:tcPr marL="8238" marR="8238" marT="8238" marB="0" anchor="ctr"/>
                </a:tc>
                <a:tc>
                  <a:txBody>
                    <a:bodyPr/>
                    <a:lstStyle/>
                    <a:p>
                      <a:pPr marL="457200" lvl="1" algn="l" defTabSz="914400" rtl="0" eaLnBrk="1" fontAlgn="ctr" latinLnBrk="0" hangingPunct="1"/>
                      <a:r>
                        <a:rPr lang="en-US" sz="1400" u="none" strike="noStrike" kern="1200" dirty="0" smtClean="0">
                          <a:solidFill>
                            <a:schemeClr val="dk1"/>
                          </a:solidFill>
                          <a:effectLst/>
                          <a:latin typeface="+mn-lt"/>
                          <a:ea typeface="+mn-ea"/>
                          <a:cs typeface="+mn-cs"/>
                        </a:rPr>
                        <a:t>Logic analyzer cable (</a:t>
                      </a:r>
                      <a:r>
                        <a:rPr lang="en-US" sz="1400" b="0" i="1" u="none" strike="noStrike" kern="1200" dirty="0" smtClean="0">
                          <a:solidFill>
                            <a:schemeClr val="dk1"/>
                          </a:solidFill>
                          <a:effectLst/>
                          <a:latin typeface="+mn-lt"/>
                          <a:ea typeface="+mn-ea"/>
                          <a:cs typeface="+mn-cs"/>
                        </a:rPr>
                        <a:t>required for all analyzer probing options)</a:t>
                      </a:r>
                      <a:endParaRPr lang="en-US" sz="1400" b="0" i="1" u="none" strike="noStrike" kern="1200" dirty="0">
                        <a:solidFill>
                          <a:schemeClr val="dk1"/>
                        </a:solidFill>
                        <a:effectLst/>
                        <a:latin typeface="+mn-lt"/>
                        <a:ea typeface="+mn-ea"/>
                        <a:cs typeface="+mn-cs"/>
                      </a:endParaRPr>
                    </a:p>
                  </a:txBody>
                  <a:tcPr marL="0" marR="0" marT="0" marB="0"/>
                </a:tc>
                <a:tc>
                  <a:txBody>
                    <a:bodyPr/>
                    <a:lstStyle/>
                    <a:p>
                      <a:pPr algn="l" fontAlgn="ctr"/>
                      <a:r>
                        <a:rPr lang="en-US" sz="1400" u="none" strike="noStrike" kern="1200" dirty="0" smtClean="0">
                          <a:solidFill>
                            <a:schemeClr val="dk1"/>
                          </a:solidFill>
                          <a:effectLst/>
                          <a:latin typeface="+mn-lt"/>
                          <a:ea typeface="+mn-ea"/>
                          <a:cs typeface="+mn-cs"/>
                        </a:rPr>
                        <a:t> $ 2,200</a:t>
                      </a:r>
                      <a:endParaRPr lang="en-US" sz="1400" u="none" strike="noStrike" kern="1200" dirty="0">
                        <a:solidFill>
                          <a:schemeClr val="dk1"/>
                        </a:solidFill>
                        <a:effectLst/>
                        <a:latin typeface="+mn-lt"/>
                        <a:ea typeface="+mn-ea"/>
                        <a:cs typeface="+mn-cs"/>
                      </a:endParaRPr>
                    </a:p>
                  </a:txBody>
                  <a:tcPr marL="8238" marR="8238" marT="8238" marB="0" anchor="ctr"/>
                </a:tc>
              </a:tr>
              <a:tr h="453979">
                <a:tc>
                  <a:txBody>
                    <a:bodyPr/>
                    <a:lstStyle/>
                    <a:p>
                      <a:pPr marL="0" algn="l" defTabSz="914400" rtl="0" eaLnBrk="1" fontAlgn="ctr" latinLnBrk="0" hangingPunct="1"/>
                      <a:r>
                        <a:rPr lang="en-US" sz="1400" u="none" strike="noStrike" kern="1200" dirty="0">
                          <a:solidFill>
                            <a:schemeClr val="dk1"/>
                          </a:solidFill>
                          <a:effectLst/>
                          <a:latin typeface="+mn-lt"/>
                          <a:ea typeface="+mn-ea"/>
                          <a:cs typeface="+mn-cs"/>
                        </a:rPr>
                        <a:t>E5405A</a:t>
                      </a:r>
                    </a:p>
                  </a:txBody>
                  <a:tcPr marL="8238" marR="8238" marT="8238" marB="0" anchor="ctr"/>
                </a:tc>
                <a:tc>
                  <a:txBody>
                    <a:bodyPr/>
                    <a:lstStyle/>
                    <a:p>
                      <a:pPr marL="457200" lvl="1" algn="l" defTabSz="914400" rtl="0" eaLnBrk="1" fontAlgn="ctr" latinLnBrk="0" hangingPunct="1"/>
                      <a:r>
                        <a:rPr lang="en-US" sz="1400" u="none" strike="noStrike" kern="1200" dirty="0" smtClean="0">
                          <a:effectLst/>
                        </a:rPr>
                        <a:t>Probe, 17 channel, Soft Touch Pro, differential, connects to                              90-pin LA cable [for analyzer]</a:t>
                      </a:r>
                      <a:endParaRPr lang="en-US" sz="1400" b="0" i="0" u="none" strike="noStrike" kern="1200" dirty="0">
                        <a:solidFill>
                          <a:srgbClr val="000000"/>
                        </a:solidFill>
                        <a:effectLst/>
                        <a:latin typeface="Calibri"/>
                        <a:ea typeface="+mn-ea"/>
                        <a:cs typeface="+mn-cs"/>
                      </a:endParaRPr>
                    </a:p>
                  </a:txBody>
                  <a:tcPr marL="0" marR="0" marT="0" marB="0"/>
                </a:tc>
                <a:tc>
                  <a:txBody>
                    <a:bodyPr/>
                    <a:lstStyle/>
                    <a:p>
                      <a:pPr algn="l" fontAlgn="ctr"/>
                      <a:r>
                        <a:rPr lang="en-US" sz="1400" u="none" strike="noStrike" kern="1200" dirty="0" smtClean="0">
                          <a:solidFill>
                            <a:schemeClr val="dk1"/>
                          </a:solidFill>
                          <a:effectLst/>
                          <a:latin typeface="+mn-lt"/>
                          <a:ea typeface="+mn-ea"/>
                          <a:cs typeface="+mn-cs"/>
                        </a:rPr>
                        <a:t> $ 3,645</a:t>
                      </a:r>
                      <a:endParaRPr lang="en-US" sz="1400" u="none" strike="noStrike" kern="1200" dirty="0">
                        <a:solidFill>
                          <a:schemeClr val="dk1"/>
                        </a:solidFill>
                        <a:effectLst/>
                        <a:latin typeface="+mn-lt"/>
                        <a:ea typeface="+mn-ea"/>
                        <a:cs typeface="+mn-cs"/>
                      </a:endParaRPr>
                    </a:p>
                  </a:txBody>
                  <a:tcPr marL="8238" marR="8238" marT="8238" marB="0" anchor="ctr"/>
                </a:tc>
              </a:tr>
              <a:tr h="235515">
                <a:tc>
                  <a:txBody>
                    <a:bodyPr/>
                    <a:lstStyle/>
                    <a:p>
                      <a:pPr marL="0" algn="l" defTabSz="914400" rtl="0" eaLnBrk="1" fontAlgn="ctr" latinLnBrk="0" hangingPunct="1"/>
                      <a:r>
                        <a:rPr lang="en-US" sz="1400" u="none" strike="noStrike" kern="1200">
                          <a:solidFill>
                            <a:schemeClr val="dk1"/>
                          </a:solidFill>
                          <a:effectLst/>
                          <a:latin typeface="+mn-lt"/>
                          <a:ea typeface="+mn-ea"/>
                          <a:cs typeface="+mn-cs"/>
                        </a:rPr>
                        <a:t>E5381A</a:t>
                      </a:r>
                    </a:p>
                  </a:txBody>
                  <a:tcPr marL="8238" marR="8238" marT="8238" marB="0" anchor="ctr"/>
                </a:tc>
                <a:tc>
                  <a:txBody>
                    <a:bodyPr/>
                    <a:lstStyle/>
                    <a:p>
                      <a:pPr lvl="1" algn="l" fontAlgn="ctr"/>
                      <a:r>
                        <a:rPr lang="en-US" sz="1400" u="none" strike="noStrike" dirty="0" smtClean="0">
                          <a:effectLst/>
                        </a:rPr>
                        <a:t>Flying leads, 17 channel, differential, connects to 90-pin                               Logic Analyzer cable [for</a:t>
                      </a:r>
                      <a:r>
                        <a:rPr lang="en-US" sz="1400" u="none" strike="noStrike" baseline="0" dirty="0" smtClean="0">
                          <a:effectLst/>
                        </a:rPr>
                        <a:t> analyzer]</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$ 3,482</a:t>
                      </a:r>
                      <a:endParaRPr lang="en-US" sz="1400" u="none" strike="noStrike" kern="1200" dirty="0">
                        <a:solidFill>
                          <a:schemeClr val="dk1"/>
                        </a:solidFill>
                        <a:effectLst/>
                        <a:latin typeface="+mn-lt"/>
                        <a:ea typeface="+mn-ea"/>
                        <a:cs typeface="+mn-cs"/>
                      </a:endParaRPr>
                    </a:p>
                  </a:txBody>
                  <a:tcPr marL="8238" marR="8238" marT="8238" marB="0" anchor="ctr"/>
                </a:tc>
              </a:tr>
              <a:tr h="302724">
                <a:tc>
                  <a:txBody>
                    <a:bodyPr/>
                    <a:lstStyle/>
                    <a:p>
                      <a:pPr marL="0" algn="l" defTabSz="914400" rtl="0" eaLnBrk="1" fontAlgn="ctr" latinLnBrk="0" hangingPunct="1"/>
                      <a:r>
                        <a:rPr lang="en-US" sz="1400" u="none" strike="noStrike" kern="1200" dirty="0" smtClean="0">
                          <a:solidFill>
                            <a:schemeClr val="dk1"/>
                          </a:solidFill>
                          <a:effectLst/>
                          <a:latin typeface="+mn-lt"/>
                          <a:ea typeface="+mn-ea"/>
                          <a:cs typeface="+mn-cs"/>
                        </a:rPr>
                        <a:t>reference</a:t>
                      </a:r>
                      <a:endParaRPr lang="en-US" sz="1400" u="none" strike="noStrike" kern="1200" dirty="0">
                        <a:solidFill>
                          <a:schemeClr val="dk1"/>
                        </a:solidFill>
                        <a:effectLst/>
                        <a:latin typeface="+mn-lt"/>
                        <a:ea typeface="+mn-ea"/>
                        <a:cs typeface="+mn-cs"/>
                      </a:endParaRP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SMA to Soft Touch Pro breakout adapter [requires E5405A]</a:t>
                      </a:r>
                      <a:endParaRPr lang="en-US" sz="1400" b="0" i="0" u="none" strike="noStrike" dirty="0">
                        <a:solidFill>
                          <a:srgbClr val="000000"/>
                        </a:solidFill>
                        <a:effectLst/>
                        <a:latin typeface="Calibri"/>
                      </a:endParaRP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UNH-IOL</a:t>
                      </a:r>
                    </a:p>
                  </a:txBody>
                  <a:tcPr marL="8238" marR="8238" marT="8238" marB="0" anchor="ctr"/>
                </a:tc>
              </a:tr>
              <a:tr h="235515">
                <a:tc>
                  <a:txBody>
                    <a:bodyPr/>
                    <a:lstStyle/>
                    <a:p>
                      <a:pPr marL="0" algn="l" defTabSz="914400" rtl="0" eaLnBrk="1" fontAlgn="ctr" latinLnBrk="0" hangingPunct="1"/>
                      <a:r>
                        <a:rPr lang="en-US" sz="1400" u="none" strike="noStrike" kern="1200" dirty="0">
                          <a:solidFill>
                            <a:schemeClr val="dk1"/>
                          </a:solidFill>
                          <a:effectLst/>
                          <a:latin typeface="+mn-lt"/>
                          <a:ea typeface="+mn-ea"/>
                          <a:cs typeface="+mn-cs"/>
                        </a:rPr>
                        <a:t>U4422A</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rPr>
                        <a:t>SMA cable, MIPI D-PHY, 13 leads/1.5 </a:t>
                      </a:r>
                      <a:r>
                        <a:rPr lang="en-US" sz="1400" u="none" strike="noStrike" dirty="0" err="1" smtClean="0">
                          <a:effectLst/>
                        </a:rPr>
                        <a:t>Gbps</a:t>
                      </a:r>
                      <a:r>
                        <a:rPr lang="en-US" sz="1400" u="none" strike="noStrike" dirty="0" smtClean="0">
                          <a:effectLst/>
                        </a:rPr>
                        <a:t> [for</a:t>
                      </a:r>
                      <a:r>
                        <a:rPr lang="en-US" sz="1400" u="none" strike="noStrike" baseline="0" dirty="0" smtClean="0">
                          <a:effectLst/>
                        </a:rPr>
                        <a:t> exerciser]</a:t>
                      </a:r>
                      <a:endParaRPr lang="en-US" sz="1400" b="0" i="0" u="none" strike="noStrike" dirty="0" smtClean="0">
                        <a:solidFill>
                          <a:srgbClr val="000000"/>
                        </a:solidFill>
                        <a:effectLst/>
                        <a:latin typeface="Calibri"/>
                      </a:endParaRPr>
                    </a:p>
                  </a:txBody>
                  <a:tcPr marL="8238" marR="8238" marT="8238" marB="0" anchor="ctr"/>
                </a:tc>
                <a:tc>
                  <a:txBody>
                    <a:bodyPr/>
                    <a:lstStyle/>
                    <a:p>
                      <a:pPr algn="l" fontAlgn="ctr"/>
                      <a:r>
                        <a:rPr lang="en-US" sz="1400" u="none" strike="noStrike" dirty="0" smtClean="0">
                          <a:effectLst/>
                        </a:rPr>
                        <a:t> $ 3,645</a:t>
                      </a:r>
                      <a:endParaRPr lang="en-US" sz="1400" b="0" i="0" u="none" strike="noStrike" dirty="0">
                        <a:solidFill>
                          <a:srgbClr val="000000"/>
                        </a:solidFill>
                        <a:effectLst/>
                        <a:latin typeface="Calibri"/>
                      </a:endParaRPr>
                    </a:p>
                  </a:txBody>
                  <a:tcPr marL="8238" marR="8238" marT="8238" marB="0" anchor="ctr"/>
                </a:tc>
              </a:tr>
              <a:tr h="235515">
                <a:tc>
                  <a:txBody>
                    <a:bodyPr/>
                    <a:lstStyle/>
                    <a:p>
                      <a:pPr algn="l" fontAlgn="ctr"/>
                      <a:endParaRPr lang="en-US" sz="1400" b="0" i="0" u="none" strike="noStrike" dirty="0">
                        <a:solidFill>
                          <a:srgbClr val="000000"/>
                        </a:solidFill>
                        <a:effectLst/>
                        <a:latin typeface="Calibri"/>
                      </a:endParaRPr>
                    </a:p>
                  </a:txBody>
                  <a:tcPr marL="98854" marR="8238" marT="8238" marB="0" anchor="ctr"/>
                </a:tc>
                <a:tc>
                  <a:txBody>
                    <a:bodyPr/>
                    <a:lstStyle/>
                    <a:p>
                      <a:pPr lvl="1" algn="l" fontAlgn="ctr"/>
                      <a:endParaRPr lang="en-US" sz="1400" b="0" i="0" u="none" strike="noStrike" dirty="0">
                        <a:solidFill>
                          <a:srgbClr val="000000"/>
                        </a:solidFill>
                        <a:effectLst/>
                        <a:latin typeface="Calibri"/>
                      </a:endParaRPr>
                    </a:p>
                  </a:txBody>
                  <a:tcPr marL="8238" marR="8238" marT="8238" marB="0" anchor="ctr"/>
                </a:tc>
                <a:tc>
                  <a:txBody>
                    <a:bodyPr/>
                    <a:lstStyle/>
                    <a:p>
                      <a:pPr algn="l" fontAlgn="ctr"/>
                      <a:endParaRPr lang="en-US" sz="1400" b="0" i="0" u="none" strike="noStrike" dirty="0">
                        <a:solidFill>
                          <a:srgbClr val="000000"/>
                        </a:solidFill>
                        <a:effectLst/>
                        <a:latin typeface="Calibri"/>
                      </a:endParaRPr>
                    </a:p>
                  </a:txBody>
                  <a:tcPr marL="8238" marR="8238" marT="8238" marB="0" anchor="ctr"/>
                </a:tc>
              </a:tr>
              <a:tr h="2355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M9502A </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2 slot chassis </a:t>
                      </a: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$ 7,499</a:t>
                      </a:r>
                      <a:endParaRPr lang="en-US" sz="1400" u="none" strike="noStrike" kern="1200" dirty="0">
                        <a:solidFill>
                          <a:schemeClr val="dk1"/>
                        </a:solidFill>
                        <a:effectLst/>
                        <a:latin typeface="+mn-lt"/>
                        <a:ea typeface="+mn-ea"/>
                        <a:cs typeface="+mn-cs"/>
                      </a:endParaRPr>
                    </a:p>
                  </a:txBody>
                  <a:tcPr marL="8238" marR="8238" marT="8238" marB="0" anchor="ctr"/>
                </a:tc>
              </a:tr>
              <a:tr h="2355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M9505A</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5 slot chassis</a:t>
                      </a: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$ 9,900</a:t>
                      </a:r>
                      <a:endParaRPr lang="en-US" sz="1400" u="none" strike="noStrike" kern="1200" dirty="0">
                        <a:solidFill>
                          <a:schemeClr val="dk1"/>
                        </a:solidFill>
                        <a:effectLst/>
                        <a:latin typeface="+mn-lt"/>
                        <a:ea typeface="+mn-ea"/>
                        <a:cs typeface="+mn-cs"/>
                      </a:endParaRPr>
                    </a:p>
                  </a:txBody>
                  <a:tcPr marL="8238" marR="8238" marT="8238" marB="0" anchor="ctr"/>
                </a:tc>
              </a:tr>
              <a:tr h="24095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M9536A</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mn-lt"/>
                          <a:ea typeface="+mn-ea"/>
                          <a:cs typeface="+mn-cs"/>
                        </a:rPr>
                        <a:t>Embedded Controller PC module (fills one slot)</a:t>
                      </a:r>
                      <a:endParaRPr lang="en-US" sz="1400" u="none" strike="noStrike" kern="1200" dirty="0">
                        <a:solidFill>
                          <a:schemeClr val="dk1"/>
                        </a:solidFill>
                        <a:effectLst/>
                        <a:latin typeface="+mn-lt"/>
                        <a:ea typeface="+mn-ea"/>
                        <a:cs typeface="+mn-cs"/>
                      </a:endParaRP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$ 8,900</a:t>
                      </a:r>
                    </a:p>
                  </a:txBody>
                  <a:tcPr marL="8238" marR="8238" marT="8238" marB="0" anchor="ctr"/>
                </a:tc>
              </a:tr>
              <a:tr h="2355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M9045B</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err="1">
                          <a:solidFill>
                            <a:schemeClr val="dk1"/>
                          </a:solidFill>
                          <a:effectLst/>
                          <a:latin typeface="+mn-lt"/>
                          <a:ea typeface="+mn-ea"/>
                          <a:cs typeface="+mn-cs"/>
                        </a:rPr>
                        <a:t>ExpressCard</a:t>
                      </a:r>
                      <a:r>
                        <a:rPr lang="en-US" sz="1400" u="none" strike="noStrike" kern="1200" dirty="0">
                          <a:solidFill>
                            <a:schemeClr val="dk1"/>
                          </a:solidFill>
                          <a:effectLst/>
                          <a:latin typeface="+mn-lt"/>
                          <a:ea typeface="+mn-ea"/>
                          <a:cs typeface="+mn-cs"/>
                        </a:rPr>
                        <a:t> </a:t>
                      </a:r>
                      <a:r>
                        <a:rPr lang="en-US" sz="1400" u="none" strike="noStrike" kern="1200" dirty="0" smtClean="0">
                          <a:solidFill>
                            <a:schemeClr val="dk1"/>
                          </a:solidFill>
                          <a:effectLst/>
                          <a:latin typeface="+mn-lt"/>
                          <a:ea typeface="+mn-ea"/>
                          <a:cs typeface="+mn-cs"/>
                        </a:rPr>
                        <a:t>adapter</a:t>
                      </a:r>
                      <a:endParaRPr lang="en-US" sz="1400" u="none" strike="noStrike" kern="1200" dirty="0">
                        <a:solidFill>
                          <a:schemeClr val="dk1"/>
                        </a:solidFill>
                        <a:effectLst/>
                        <a:latin typeface="+mn-lt"/>
                        <a:ea typeface="+mn-ea"/>
                        <a:cs typeface="+mn-cs"/>
                      </a:endParaRP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$ 340</a:t>
                      </a:r>
                      <a:endParaRPr lang="en-US" sz="1400" u="none" strike="noStrike" kern="1200" dirty="0">
                        <a:solidFill>
                          <a:schemeClr val="dk1"/>
                        </a:solidFill>
                        <a:effectLst/>
                        <a:latin typeface="+mn-lt"/>
                        <a:ea typeface="+mn-ea"/>
                        <a:cs typeface="+mn-cs"/>
                      </a:endParaRPr>
                    </a:p>
                  </a:txBody>
                  <a:tcPr marL="8238" marR="8238" marT="8238" marB="0" anchor="ctr"/>
                </a:tc>
              </a:tr>
              <a:tr h="2355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M9047A</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err="1">
                          <a:solidFill>
                            <a:schemeClr val="dk1"/>
                          </a:solidFill>
                          <a:effectLst/>
                          <a:latin typeface="+mn-lt"/>
                          <a:ea typeface="+mn-ea"/>
                          <a:cs typeface="+mn-cs"/>
                        </a:rPr>
                        <a:t>PCIe</a:t>
                      </a:r>
                      <a:r>
                        <a:rPr lang="en-US" sz="1400" u="none" strike="noStrike" kern="1200" dirty="0">
                          <a:solidFill>
                            <a:schemeClr val="dk1"/>
                          </a:solidFill>
                          <a:effectLst/>
                          <a:latin typeface="+mn-lt"/>
                          <a:ea typeface="+mn-ea"/>
                          <a:cs typeface="+mn-cs"/>
                        </a:rPr>
                        <a:t> Desktop </a:t>
                      </a:r>
                      <a:r>
                        <a:rPr lang="en-US" sz="1400" u="none" strike="noStrike" kern="1200" dirty="0" smtClean="0">
                          <a:solidFill>
                            <a:schemeClr val="dk1"/>
                          </a:solidFill>
                          <a:effectLst/>
                          <a:latin typeface="+mn-lt"/>
                          <a:ea typeface="+mn-ea"/>
                          <a:cs typeface="+mn-cs"/>
                        </a:rPr>
                        <a:t>adapter</a:t>
                      </a:r>
                      <a:endParaRPr lang="en-US" sz="1400" u="none" strike="noStrike" kern="1200" dirty="0">
                        <a:solidFill>
                          <a:schemeClr val="dk1"/>
                        </a:solidFill>
                        <a:effectLst/>
                        <a:latin typeface="+mn-lt"/>
                        <a:ea typeface="+mn-ea"/>
                        <a:cs typeface="+mn-cs"/>
                      </a:endParaRP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$ 334</a:t>
                      </a:r>
                    </a:p>
                  </a:txBody>
                  <a:tcPr marL="8238" marR="8238" marT="8238" marB="0" anchor="ctr"/>
                </a:tc>
              </a:tr>
              <a:tr h="46227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Y1200B</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err="1">
                          <a:solidFill>
                            <a:schemeClr val="dk1"/>
                          </a:solidFill>
                          <a:effectLst/>
                          <a:latin typeface="+mn-lt"/>
                          <a:ea typeface="+mn-ea"/>
                          <a:cs typeface="+mn-cs"/>
                        </a:rPr>
                        <a:t>PCIe</a:t>
                      </a:r>
                      <a:r>
                        <a:rPr lang="en-US" sz="1400" u="none" strike="noStrike" kern="1200" dirty="0">
                          <a:solidFill>
                            <a:schemeClr val="dk1"/>
                          </a:solidFill>
                          <a:effectLst/>
                          <a:latin typeface="+mn-lt"/>
                          <a:ea typeface="+mn-ea"/>
                          <a:cs typeface="+mn-cs"/>
                        </a:rPr>
                        <a:t> cable (8121-2057) (x4 to x8)</a:t>
                      </a: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$ 199</a:t>
                      </a:r>
                      <a:endParaRPr lang="en-US" sz="1400" u="none" strike="noStrike" kern="1200" dirty="0">
                        <a:solidFill>
                          <a:schemeClr val="dk1"/>
                        </a:solidFill>
                        <a:effectLst/>
                        <a:latin typeface="+mn-lt"/>
                        <a:ea typeface="+mn-ea"/>
                        <a:cs typeface="+mn-cs"/>
                      </a:endParaRPr>
                    </a:p>
                  </a:txBody>
                  <a:tcPr marL="8238" marR="8238" marT="8238" marB="0" anchor="ctr"/>
                </a:tc>
              </a:tr>
              <a:tr h="2355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Y1202A</a:t>
                      </a:r>
                    </a:p>
                  </a:txBody>
                  <a:tcPr marL="8238" marR="8238" marT="8238" marB="0" anchor="ct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400" u="none" strike="noStrike" kern="1200" dirty="0" err="1">
                          <a:solidFill>
                            <a:schemeClr val="dk1"/>
                          </a:solidFill>
                          <a:effectLst/>
                          <a:latin typeface="+mn-lt"/>
                          <a:ea typeface="+mn-ea"/>
                          <a:cs typeface="+mn-cs"/>
                        </a:rPr>
                        <a:t>PCIe</a:t>
                      </a:r>
                      <a:r>
                        <a:rPr lang="en-US" sz="1400" u="none" strike="noStrike" kern="1200" dirty="0">
                          <a:solidFill>
                            <a:schemeClr val="dk1"/>
                          </a:solidFill>
                          <a:effectLst/>
                          <a:latin typeface="+mn-lt"/>
                          <a:ea typeface="+mn-ea"/>
                          <a:cs typeface="+mn-cs"/>
                        </a:rPr>
                        <a:t> cable (8121-2056) (x8 to x8)</a:t>
                      </a:r>
                    </a:p>
                  </a:txBody>
                  <a:tcPr marL="8238" marR="8238" marT="8238" marB="0" anchor="ctr"/>
                </a:tc>
                <a:tc>
                  <a:txBody>
                    <a:bodyPr/>
                    <a:lstStyle/>
                    <a:p>
                      <a:pPr algn="l" fontAlgn="ctr"/>
                      <a:r>
                        <a:rPr lang="en-US" sz="1400" u="none" strike="noStrike" kern="1200" dirty="0" smtClean="0">
                          <a:solidFill>
                            <a:schemeClr val="dk1"/>
                          </a:solidFill>
                          <a:effectLst/>
                          <a:latin typeface="+mn-lt"/>
                          <a:ea typeface="+mn-ea"/>
                          <a:cs typeface="+mn-cs"/>
                        </a:rPr>
                        <a:t> $ 249</a:t>
                      </a:r>
                      <a:endParaRPr lang="en-US" sz="1400" u="none" strike="noStrike" kern="1200" dirty="0">
                        <a:solidFill>
                          <a:schemeClr val="dk1"/>
                        </a:solidFill>
                        <a:effectLst/>
                        <a:latin typeface="+mn-lt"/>
                        <a:ea typeface="+mn-ea"/>
                        <a:cs typeface="+mn-cs"/>
                      </a:endParaRPr>
                    </a:p>
                  </a:txBody>
                  <a:tcPr marL="8238" marR="8238" marT="8238" marB="0" anchor="ctr"/>
                </a:tc>
              </a:tr>
            </a:tbl>
          </a:graphicData>
        </a:graphic>
      </p:graphicFrame>
      <p:sp>
        <p:nvSpPr>
          <p:cNvPr id="7" name="Title 41"/>
          <p:cNvSpPr>
            <a:spLocks noGrp="1"/>
          </p:cNvSpPr>
          <p:nvPr>
            <p:ph type="title"/>
          </p:nvPr>
        </p:nvSpPr>
        <p:spPr>
          <a:xfrm>
            <a:off x="152400" y="381000"/>
            <a:ext cx="8696325" cy="996950"/>
          </a:xfrm>
        </p:spPr>
        <p:txBody>
          <a:bodyPr/>
          <a:lstStyle/>
          <a:p>
            <a:r>
              <a:rPr lang="en-US" sz="3200" dirty="0" smtClean="0"/>
              <a:t>Pricing – probing and chassis</a:t>
            </a:r>
            <a:endParaRPr lang="en-US" sz="3200" u="sng" dirty="0">
              <a:solidFill>
                <a:schemeClr val="tx1"/>
              </a:solidFill>
            </a:endParaRPr>
          </a:p>
        </p:txBody>
      </p:sp>
      <p:sp>
        <p:nvSpPr>
          <p:cNvPr id="3" name="TextBox 2"/>
          <p:cNvSpPr txBox="1"/>
          <p:nvPr/>
        </p:nvSpPr>
        <p:spPr>
          <a:xfrm>
            <a:off x="914400" y="5789711"/>
            <a:ext cx="7696200" cy="307777"/>
          </a:xfrm>
          <a:prstGeom prst="rect">
            <a:avLst/>
          </a:prstGeom>
          <a:noFill/>
        </p:spPr>
        <p:txBody>
          <a:bodyPr wrap="square" rtlCol="0">
            <a:spAutoFit/>
          </a:bodyPr>
          <a:lstStyle/>
          <a:p>
            <a:r>
              <a:rPr lang="en-US" sz="1400" dirty="0" smtClean="0"/>
              <a:t>Also required: customer-supplied clock source (33250A is recommended) </a:t>
            </a:r>
            <a:endParaRPr lang="en-US" sz="1400" dirty="0"/>
          </a:p>
        </p:txBody>
      </p:sp>
    </p:spTree>
    <p:extLst>
      <p:ext uri="{BB962C8B-B14F-4D97-AF65-F5344CB8AC3E}">
        <p14:creationId xmlns:p14="http://schemas.microsoft.com/office/powerpoint/2010/main" val="206497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400" dirty="0"/>
              <a:t>Agilent </a:t>
            </a:r>
            <a:r>
              <a:rPr lang="en-US" sz="2400" dirty="0" smtClean="0"/>
              <a:t>U4421A MIPI </a:t>
            </a:r>
            <a:r>
              <a:rPr lang="en-US" sz="2400" dirty="0"/>
              <a:t>D-PHY </a:t>
            </a:r>
            <a:r>
              <a:rPr lang="en-US" sz="2400" dirty="0" smtClean="0"/>
              <a:t/>
            </a:r>
            <a:br>
              <a:rPr lang="en-US" sz="2400" dirty="0" smtClean="0"/>
            </a:br>
            <a:r>
              <a:rPr lang="en-US" sz="2400" dirty="0" smtClean="0"/>
              <a:t>Protocol Exerciser/Analyzer</a:t>
            </a:r>
            <a:r>
              <a:rPr lang="en-US" sz="2400" dirty="0"/>
              <a:t/>
            </a:r>
            <a:br>
              <a:rPr lang="en-US" sz="2400" dirty="0"/>
            </a:br>
            <a:r>
              <a:rPr lang="en-US" sz="2400" dirty="0">
                <a:solidFill>
                  <a:schemeClr val="accent5">
                    <a:lumMod val="75000"/>
                  </a:schemeClr>
                </a:solidFill>
              </a:rPr>
              <a:t>Two instruments in one module</a:t>
            </a:r>
            <a:r>
              <a:rPr lang="en-US" sz="2400" dirty="0"/>
              <a:t/>
            </a:r>
            <a:br>
              <a:rPr lang="en-US" sz="2400" dirty="0"/>
            </a:br>
            <a:endParaRPr lang="en-US" sz="24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37" b="100000" l="0" r="98641"/>
                    </a14:imgEffect>
                  </a14:imgLayer>
                </a14:imgProps>
              </a:ext>
              <a:ext uri="{28A0092B-C50C-407E-A947-70E740481C1C}">
                <a14:useLocalDpi xmlns:a14="http://schemas.microsoft.com/office/drawing/2010/main" val="0"/>
              </a:ext>
            </a:extLst>
          </a:blip>
          <a:srcRect/>
          <a:stretch>
            <a:fillRect/>
          </a:stretch>
        </p:blipFill>
        <p:spPr bwMode="auto">
          <a:xfrm>
            <a:off x="5486400" y="0"/>
            <a:ext cx="2694803" cy="120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9"/>
          <p:cNvSpPr>
            <a:spLocks noGrp="1"/>
          </p:cNvSpPr>
          <p:nvPr>
            <p:ph type="body" idx="1"/>
          </p:nvPr>
        </p:nvSpPr>
        <p:spPr>
          <a:xfrm>
            <a:off x="457200" y="1360486"/>
            <a:ext cx="4040188" cy="1077914"/>
          </a:xfrm>
        </p:spPr>
        <p:style>
          <a:lnRef idx="1">
            <a:schemeClr val="accent1"/>
          </a:lnRef>
          <a:fillRef idx="3">
            <a:schemeClr val="accent1"/>
          </a:fillRef>
          <a:effectRef idx="2">
            <a:schemeClr val="accent1"/>
          </a:effectRef>
          <a:fontRef idx="minor">
            <a:schemeClr val="lt1"/>
          </a:fontRef>
        </p:style>
        <p:txBody>
          <a:bodyPr anchor="ctr">
            <a:noAutofit/>
          </a:bodyPr>
          <a:lstStyle/>
          <a:p>
            <a:pPr algn="ctr">
              <a:spcAft>
                <a:spcPts val="0"/>
              </a:spcAft>
            </a:pPr>
            <a:endParaRPr lang="en-US" sz="2000" dirty="0" smtClean="0"/>
          </a:p>
          <a:p>
            <a:pPr algn="ctr">
              <a:spcAft>
                <a:spcPts val="0"/>
              </a:spcAft>
            </a:pPr>
            <a:r>
              <a:rPr lang="en-US" sz="2000" dirty="0" smtClean="0"/>
              <a:t>Opt 601                </a:t>
            </a:r>
          </a:p>
          <a:p>
            <a:pPr algn="ctr">
              <a:spcAft>
                <a:spcPts val="0"/>
              </a:spcAft>
            </a:pPr>
            <a:r>
              <a:rPr lang="en-US" sz="2000" dirty="0" smtClean="0"/>
              <a:t>MIPI D-PHY Analyzer</a:t>
            </a:r>
          </a:p>
          <a:p>
            <a:pPr algn="ctr">
              <a:spcAft>
                <a:spcPts val="0"/>
              </a:spcAft>
            </a:pPr>
            <a:r>
              <a:rPr lang="en-US" sz="2000" dirty="0" smtClean="0"/>
              <a:t>See ALL system behavior</a:t>
            </a:r>
          </a:p>
          <a:p>
            <a:pPr algn="ctr"/>
            <a:endParaRPr lang="en-US" sz="2000" dirty="0" smtClean="0"/>
          </a:p>
        </p:txBody>
      </p:sp>
      <p:sp>
        <p:nvSpPr>
          <p:cNvPr id="13" name="Content Placeholder 10"/>
          <p:cNvSpPr>
            <a:spLocks noGrp="1"/>
          </p:cNvSpPr>
          <p:nvPr>
            <p:ph sz="half" idx="2"/>
          </p:nvPr>
        </p:nvSpPr>
        <p:spPr>
          <a:xfrm>
            <a:off x="457200" y="2590800"/>
            <a:ext cx="4040188" cy="3581400"/>
          </a:xfrm>
        </p:spPr>
        <p:style>
          <a:lnRef idx="1">
            <a:schemeClr val="accent1"/>
          </a:lnRef>
          <a:fillRef idx="3">
            <a:schemeClr val="accent1"/>
          </a:fillRef>
          <a:effectRef idx="2">
            <a:schemeClr val="accent1"/>
          </a:effectRef>
          <a:fontRef idx="minor">
            <a:schemeClr val="lt1"/>
          </a:fontRef>
        </p:style>
        <p:txBody>
          <a:bodyPr tIns="182880">
            <a:normAutofit/>
          </a:bodyPr>
          <a:lstStyle/>
          <a:p>
            <a:pPr marL="234950" lvl="0">
              <a:spcBef>
                <a:spcPts val="3000"/>
              </a:spcBef>
            </a:pPr>
            <a:r>
              <a:rPr lang="en-US" sz="1600" b="1" dirty="0" smtClean="0"/>
              <a:t>Fully protocol-aware</a:t>
            </a:r>
          </a:p>
          <a:p>
            <a:pPr marL="234950" lvl="0"/>
            <a:r>
              <a:rPr lang="en-US" sz="1600" b="1" dirty="0" smtClean="0"/>
              <a:t>Performance for today and tomorrow</a:t>
            </a:r>
          </a:p>
          <a:p>
            <a:pPr marL="463550" lvl="1"/>
            <a:r>
              <a:rPr lang="en-US" sz="1400" b="1" dirty="0" smtClean="0"/>
              <a:t>Up to 1.5Gb data rate</a:t>
            </a:r>
          </a:p>
          <a:p>
            <a:pPr marL="463550" lvl="1"/>
            <a:r>
              <a:rPr lang="en-US" sz="1400" b="1" dirty="0" smtClean="0"/>
              <a:t>Up to 16GB trace depth</a:t>
            </a:r>
          </a:p>
          <a:p>
            <a:pPr marL="463550" lvl="1"/>
            <a:r>
              <a:rPr lang="en-US" sz="1400" b="1" dirty="0" smtClean="0"/>
              <a:t>1/2/4 data channels + CLK</a:t>
            </a:r>
          </a:p>
          <a:p>
            <a:pPr marL="234950" lvl="0"/>
            <a:r>
              <a:rPr lang="en-US" sz="1600" b="1" dirty="0" smtClean="0"/>
              <a:t>“Raw” view of state traffic for additional insight</a:t>
            </a:r>
          </a:p>
          <a:p>
            <a:pPr marL="234950" lvl="0"/>
            <a:r>
              <a:rPr lang="en-US" sz="1600" b="1" dirty="0" smtClean="0"/>
              <a:t>Flexible probing options</a:t>
            </a:r>
          </a:p>
          <a:p>
            <a:pPr marL="234950" lvl="0"/>
            <a:r>
              <a:rPr lang="en-US" sz="1600" b="1" dirty="0" smtClean="0"/>
              <a:t>Integrated image extraction</a:t>
            </a:r>
            <a:endParaRPr lang="en-US" sz="1800" b="1" dirty="0" smtClean="0"/>
          </a:p>
          <a:p>
            <a:pPr>
              <a:buFont typeface="Arial" pitchFamily="34" charset="0"/>
              <a:buChar char="•"/>
            </a:pPr>
            <a:endParaRPr lang="en-US" sz="1800" dirty="0"/>
          </a:p>
        </p:txBody>
      </p:sp>
      <p:sp>
        <p:nvSpPr>
          <p:cNvPr id="16" name="Text Placeholder 9"/>
          <p:cNvSpPr txBox="1">
            <a:spLocks/>
          </p:cNvSpPr>
          <p:nvPr/>
        </p:nvSpPr>
        <p:spPr bwMode="black">
          <a:xfrm>
            <a:off x="4875212" y="1360486"/>
            <a:ext cx="4040188" cy="1077914"/>
          </a:xfrm>
          <a:prstGeom prst="rect">
            <a:avLst/>
          </a:prstGeom>
          <a:extLst/>
        </p:spPr>
        <p:style>
          <a:lnRef idx="1">
            <a:schemeClr val="accent5"/>
          </a:lnRef>
          <a:fillRef idx="3">
            <a:schemeClr val="accent5"/>
          </a:fillRef>
          <a:effectRef idx="2">
            <a:schemeClr val="accent5"/>
          </a:effectRef>
          <a:fontRef idx="minor">
            <a:schemeClr val="lt1"/>
          </a:fontRef>
        </p:style>
        <p:txBody>
          <a:bodyPr vert="horz" wrap="square" lIns="0" tIns="0" rIns="0" bIns="0" numCol="1" anchor="ctr" anchorCtr="0" compatLnSpc="1">
            <a:prstTxWarp prst="textNoShape">
              <a:avLst/>
            </a:prstTxWarp>
          </a:bodyPr>
          <a:lstStyle>
            <a:lvl1pPr marL="0" indent="0" algn="l" rtl="0" eaLnBrk="0" fontAlgn="base" hangingPunct="0">
              <a:spcBef>
                <a:spcPct val="0"/>
              </a:spcBef>
              <a:spcAft>
                <a:spcPct val="50000"/>
              </a:spcAft>
              <a:buNone/>
              <a:defRPr sz="2400" b="1">
                <a:solidFill>
                  <a:schemeClr val="lt1"/>
                </a:solidFill>
                <a:latin typeface="+mn-lt"/>
                <a:ea typeface="+mn-ea"/>
                <a:cs typeface="+mn-cs"/>
              </a:defRPr>
            </a:lvl1pPr>
            <a:lvl2pPr marL="457200" indent="0" algn="l" rtl="0" eaLnBrk="0" fontAlgn="base" hangingPunct="0">
              <a:spcBef>
                <a:spcPct val="0"/>
              </a:spcBef>
              <a:spcAft>
                <a:spcPct val="30000"/>
              </a:spcAft>
              <a:buNone/>
              <a:defRPr sz="2000" b="1">
                <a:solidFill>
                  <a:schemeClr val="lt1"/>
                </a:solidFill>
                <a:latin typeface="+mn-lt"/>
                <a:ea typeface="+mn-ea"/>
                <a:cs typeface="+mn-cs"/>
              </a:defRPr>
            </a:lvl2pPr>
            <a:lvl3pPr marL="914400" indent="0" algn="l" rtl="0" eaLnBrk="0" fontAlgn="base" hangingPunct="0">
              <a:spcBef>
                <a:spcPct val="0"/>
              </a:spcBef>
              <a:spcAft>
                <a:spcPct val="30000"/>
              </a:spcAft>
              <a:buNone/>
              <a:defRPr sz="1800" b="1">
                <a:solidFill>
                  <a:schemeClr val="lt1"/>
                </a:solidFill>
                <a:latin typeface="+mn-lt"/>
                <a:ea typeface="+mn-ea"/>
                <a:cs typeface="+mn-cs"/>
              </a:defRPr>
            </a:lvl3pPr>
            <a:lvl4pPr marL="1371600" indent="0" algn="l" rtl="0" eaLnBrk="0" fontAlgn="base" hangingPunct="0">
              <a:spcBef>
                <a:spcPct val="0"/>
              </a:spcBef>
              <a:spcAft>
                <a:spcPct val="30000"/>
              </a:spcAft>
              <a:buNone/>
              <a:defRPr sz="1600" b="1">
                <a:solidFill>
                  <a:schemeClr val="lt1"/>
                </a:solidFill>
                <a:latin typeface="+mn-lt"/>
                <a:ea typeface="+mn-ea"/>
                <a:cs typeface="+mn-cs"/>
              </a:defRPr>
            </a:lvl4pPr>
            <a:lvl5pPr marL="1828800" indent="0" algn="l" rtl="0" eaLnBrk="0" fontAlgn="base" hangingPunct="0">
              <a:spcBef>
                <a:spcPct val="0"/>
              </a:spcBef>
              <a:spcAft>
                <a:spcPct val="30000"/>
              </a:spcAft>
              <a:buNone/>
              <a:defRPr sz="1600" b="1">
                <a:solidFill>
                  <a:schemeClr val="lt1"/>
                </a:solidFill>
                <a:latin typeface="+mn-lt"/>
                <a:ea typeface="+mn-ea"/>
                <a:cs typeface="+mn-cs"/>
              </a:defRPr>
            </a:lvl5pPr>
            <a:lvl6pPr marL="2286000" indent="0" algn="l" rtl="0" eaLnBrk="0" fontAlgn="base" hangingPunct="0">
              <a:spcBef>
                <a:spcPct val="0"/>
              </a:spcBef>
              <a:spcAft>
                <a:spcPct val="30000"/>
              </a:spcAft>
              <a:buNone/>
              <a:defRPr sz="1600" b="1">
                <a:solidFill>
                  <a:schemeClr val="lt1"/>
                </a:solidFill>
                <a:latin typeface="+mn-lt"/>
                <a:ea typeface="+mn-ea"/>
                <a:cs typeface="+mn-cs"/>
              </a:defRPr>
            </a:lvl6pPr>
            <a:lvl7pPr marL="2743200" indent="0" algn="l" rtl="0" eaLnBrk="0" fontAlgn="base" hangingPunct="0">
              <a:spcBef>
                <a:spcPct val="0"/>
              </a:spcBef>
              <a:spcAft>
                <a:spcPct val="30000"/>
              </a:spcAft>
              <a:buNone/>
              <a:defRPr sz="1600" b="1">
                <a:solidFill>
                  <a:schemeClr val="lt1"/>
                </a:solidFill>
                <a:latin typeface="+mn-lt"/>
                <a:ea typeface="+mn-ea"/>
                <a:cs typeface="+mn-cs"/>
              </a:defRPr>
            </a:lvl7pPr>
            <a:lvl8pPr marL="3200400" indent="0" algn="l" rtl="0" eaLnBrk="0" fontAlgn="base" hangingPunct="0">
              <a:spcBef>
                <a:spcPct val="0"/>
              </a:spcBef>
              <a:spcAft>
                <a:spcPct val="30000"/>
              </a:spcAft>
              <a:buNone/>
              <a:defRPr sz="1600" b="1">
                <a:solidFill>
                  <a:schemeClr val="lt1"/>
                </a:solidFill>
                <a:latin typeface="+mn-lt"/>
                <a:ea typeface="+mn-ea"/>
                <a:cs typeface="+mn-cs"/>
              </a:defRPr>
            </a:lvl8pPr>
            <a:lvl9pPr marL="3657600" indent="0" algn="l" rtl="0" eaLnBrk="0" fontAlgn="base" hangingPunct="0">
              <a:spcBef>
                <a:spcPct val="0"/>
              </a:spcBef>
              <a:spcAft>
                <a:spcPct val="30000"/>
              </a:spcAft>
              <a:buNone/>
              <a:defRPr sz="1600" b="1">
                <a:solidFill>
                  <a:schemeClr val="lt1"/>
                </a:solidFill>
                <a:latin typeface="+mn-lt"/>
                <a:ea typeface="+mn-ea"/>
                <a:cs typeface="+mn-cs"/>
              </a:defRPr>
            </a:lvl9pPr>
          </a:lstStyle>
          <a:p>
            <a:pPr algn="ctr">
              <a:spcAft>
                <a:spcPts val="600"/>
              </a:spcAft>
            </a:pPr>
            <a:r>
              <a:rPr lang="en-US" sz="2000" dirty="0"/>
              <a:t>Opt 602                                              MIPI D-PHY </a:t>
            </a:r>
            <a:r>
              <a:rPr lang="en-US" sz="2000" dirty="0" smtClean="0"/>
              <a:t>Exerciser</a:t>
            </a:r>
          </a:p>
          <a:p>
            <a:pPr algn="ctr"/>
            <a:r>
              <a:rPr lang="en-US" sz="2000" dirty="0" smtClean="0"/>
              <a:t>Characterize and Optimize </a:t>
            </a:r>
            <a:endParaRPr lang="en-US" sz="2000" dirty="0"/>
          </a:p>
        </p:txBody>
      </p:sp>
      <p:sp>
        <p:nvSpPr>
          <p:cNvPr id="17" name="Content Placeholder 10"/>
          <p:cNvSpPr txBox="1">
            <a:spLocks/>
          </p:cNvSpPr>
          <p:nvPr/>
        </p:nvSpPr>
        <p:spPr bwMode="black">
          <a:xfrm>
            <a:off x="4875212" y="2590800"/>
            <a:ext cx="4040188" cy="3581400"/>
          </a:xfrm>
          <a:prstGeom prst="rect">
            <a:avLst/>
          </a:prstGeom>
          <a:ln/>
          <a:extLst/>
        </p:spPr>
        <p:style>
          <a:lnRef idx="1">
            <a:schemeClr val="accent5"/>
          </a:lnRef>
          <a:fillRef idx="3">
            <a:schemeClr val="accent5"/>
          </a:fillRef>
          <a:effectRef idx="2">
            <a:schemeClr val="accent5"/>
          </a:effectRef>
          <a:fontRef idx="minor">
            <a:schemeClr val="lt1"/>
          </a:fontRef>
        </p:style>
        <p:txBody>
          <a:bodyPr vert="horz" wrap="square" lIns="0" tIns="182880" rIns="0" bIns="0" numCol="1" anchor="t" anchorCtr="0" compatLnSpc="1">
            <a:prstTxWarp prst="textNoShape">
              <a:avLst/>
            </a:prstTxWarp>
          </a:bodyPr>
          <a:lst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1800">
                <a:solidFill>
                  <a:schemeClr val="tx1"/>
                </a:solidFill>
                <a:latin typeface="+mn-lt"/>
              </a:defRPr>
            </a:lvl3pPr>
            <a:lvl4pPr marL="688975" indent="-225425" algn="l" rtl="0" eaLnBrk="0" fontAlgn="base" hangingPunct="0">
              <a:spcBef>
                <a:spcPct val="0"/>
              </a:spcBef>
              <a:spcAft>
                <a:spcPct val="30000"/>
              </a:spcAft>
              <a:buChar char="•"/>
              <a:defRPr sz="1600">
                <a:solidFill>
                  <a:schemeClr val="tx1"/>
                </a:solidFill>
                <a:latin typeface="+mn-lt"/>
              </a:defRPr>
            </a:lvl4pPr>
            <a:lvl5pPr marL="911225" indent="-220663" algn="l" rtl="0" eaLnBrk="0" fontAlgn="base" hangingPunct="0">
              <a:spcBef>
                <a:spcPct val="0"/>
              </a:spcBef>
              <a:spcAft>
                <a:spcPct val="30000"/>
              </a:spcAft>
              <a:buChar char="–"/>
              <a:defRPr sz="1600">
                <a:solidFill>
                  <a:schemeClr val="tx1"/>
                </a:solidFill>
                <a:latin typeface="+mn-lt"/>
              </a:defRPr>
            </a:lvl5pPr>
            <a:lvl6pPr marL="1368425" indent="-220663" algn="l" rtl="0" eaLnBrk="0" fontAlgn="base" hangingPunct="0">
              <a:spcBef>
                <a:spcPct val="0"/>
              </a:spcBef>
              <a:spcAft>
                <a:spcPct val="30000"/>
              </a:spcAft>
              <a:buChar char="–"/>
              <a:defRPr sz="1600">
                <a:solidFill>
                  <a:schemeClr val="tx1"/>
                </a:solidFill>
                <a:latin typeface="+mn-lt"/>
              </a:defRPr>
            </a:lvl6pPr>
            <a:lvl7pPr marL="1825625" indent="-220663" algn="l" rtl="0" eaLnBrk="0" fontAlgn="base" hangingPunct="0">
              <a:spcBef>
                <a:spcPct val="0"/>
              </a:spcBef>
              <a:spcAft>
                <a:spcPct val="30000"/>
              </a:spcAft>
              <a:buChar char="–"/>
              <a:defRPr sz="1600">
                <a:solidFill>
                  <a:schemeClr val="tx1"/>
                </a:solidFill>
                <a:latin typeface="+mn-lt"/>
              </a:defRPr>
            </a:lvl7pPr>
            <a:lvl8pPr marL="2282825" indent="-220663" algn="l" rtl="0" eaLnBrk="0" fontAlgn="base" hangingPunct="0">
              <a:spcBef>
                <a:spcPct val="0"/>
              </a:spcBef>
              <a:spcAft>
                <a:spcPct val="30000"/>
              </a:spcAft>
              <a:buChar char="–"/>
              <a:defRPr sz="1600">
                <a:solidFill>
                  <a:schemeClr val="tx1"/>
                </a:solidFill>
                <a:latin typeface="+mn-lt"/>
              </a:defRPr>
            </a:lvl8pPr>
            <a:lvl9pPr marL="2740025" indent="-220663" algn="l" rtl="0" eaLnBrk="0" fontAlgn="base" hangingPunct="0">
              <a:spcBef>
                <a:spcPct val="0"/>
              </a:spcBef>
              <a:spcAft>
                <a:spcPct val="30000"/>
              </a:spcAft>
              <a:buChar char="–"/>
              <a:defRPr sz="1600">
                <a:solidFill>
                  <a:schemeClr val="tx1"/>
                </a:solidFill>
                <a:latin typeface="+mn-lt"/>
              </a:defRPr>
            </a:lvl9pPr>
          </a:lstStyle>
          <a:p>
            <a:pPr marL="234950" indent="0"/>
            <a:r>
              <a:rPr lang="en-US" sz="1600" b="1" dirty="0" smtClean="0">
                <a:solidFill>
                  <a:schemeClr val="bg1"/>
                </a:solidFill>
              </a:rPr>
              <a:t>Generate user-defined D-PHY traffic</a:t>
            </a:r>
          </a:p>
          <a:p>
            <a:pPr marL="234950" indent="0"/>
            <a:r>
              <a:rPr lang="en-US" sz="1600" b="1" dirty="0" smtClean="0">
                <a:solidFill>
                  <a:schemeClr val="bg1"/>
                </a:solidFill>
              </a:rPr>
              <a:t>Change speed, slew rate, voltage levels and lane skew</a:t>
            </a:r>
          </a:p>
          <a:p>
            <a:pPr marL="234950" lvl="0" indent="0"/>
            <a:r>
              <a:rPr lang="en-US" sz="1600" b="1" dirty="0" smtClean="0">
                <a:solidFill>
                  <a:schemeClr val="bg1"/>
                </a:solidFill>
              </a:rPr>
              <a:t>Flexible pattern creation</a:t>
            </a:r>
          </a:p>
          <a:p>
            <a:pPr marL="463550" lvl="0" indent="-228600">
              <a:buFont typeface="Arial" pitchFamily="34" charset="0"/>
              <a:buChar char="•"/>
            </a:pPr>
            <a:r>
              <a:rPr lang="en-US" sz="1600" b="1" dirty="0" smtClean="0">
                <a:solidFill>
                  <a:schemeClr val="bg1"/>
                </a:solidFill>
              </a:rPr>
              <a:t>GUI</a:t>
            </a:r>
          </a:p>
          <a:p>
            <a:pPr marL="463550" lvl="0" indent="-228600">
              <a:buFont typeface="Arial" pitchFamily="34" charset="0"/>
              <a:buChar char="•"/>
            </a:pPr>
            <a:r>
              <a:rPr lang="en-US" sz="1600" b="1" dirty="0" smtClean="0">
                <a:solidFill>
                  <a:schemeClr val="bg1"/>
                </a:solidFill>
              </a:rPr>
              <a:t>Packet inserter</a:t>
            </a:r>
          </a:p>
          <a:p>
            <a:pPr marL="463550" lvl="0" indent="-228600">
              <a:buFont typeface="Arial" pitchFamily="34" charset="0"/>
              <a:buChar char="•"/>
            </a:pPr>
            <a:r>
              <a:rPr lang="en-US" sz="1600" b="1" dirty="0" smtClean="0">
                <a:solidFill>
                  <a:schemeClr val="bg1"/>
                </a:solidFill>
              </a:rPr>
              <a:t>Image inserter</a:t>
            </a:r>
            <a:endParaRPr lang="en-US" sz="1600" b="1" dirty="0">
              <a:solidFill>
                <a:schemeClr val="bg1"/>
              </a:solidFill>
            </a:endParaRPr>
          </a:p>
          <a:p>
            <a:pPr marL="234950" indent="0"/>
            <a:r>
              <a:rPr lang="en-US" sz="1600" b="1" dirty="0" smtClean="0">
                <a:solidFill>
                  <a:schemeClr val="bg1"/>
                </a:solidFill>
              </a:rPr>
              <a:t>High-bandwidth </a:t>
            </a:r>
            <a:r>
              <a:rPr lang="en-US" sz="1600" b="1" dirty="0">
                <a:solidFill>
                  <a:schemeClr val="bg1"/>
                </a:solidFill>
              </a:rPr>
              <a:t>SMA </a:t>
            </a:r>
            <a:r>
              <a:rPr lang="en-US" sz="1600" b="1" dirty="0" smtClean="0">
                <a:solidFill>
                  <a:schemeClr val="bg1"/>
                </a:solidFill>
              </a:rPr>
              <a:t>cables</a:t>
            </a:r>
            <a:endParaRPr lang="en-US" sz="1600" b="1" dirty="0">
              <a:solidFill>
                <a:schemeClr val="bg1"/>
              </a:solidFill>
            </a:endParaRPr>
          </a:p>
        </p:txBody>
      </p:sp>
    </p:spTree>
    <p:extLst>
      <p:ext uri="{BB962C8B-B14F-4D97-AF65-F5344CB8AC3E}">
        <p14:creationId xmlns:p14="http://schemas.microsoft.com/office/powerpoint/2010/main" val="3461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br>
              <a:rPr lang="en-US" dirty="0" smtClean="0"/>
            </a:br>
            <a:r>
              <a:rPr lang="en-US" dirty="0" smtClean="0"/>
              <a:t>Benefits by Design Type</a:t>
            </a:r>
            <a:endParaRPr lang="en-US" dirty="0"/>
          </a:p>
        </p:txBody>
      </p:sp>
    </p:spTree>
    <p:extLst>
      <p:ext uri="{BB962C8B-B14F-4D97-AF65-F5344CB8AC3E}">
        <p14:creationId xmlns:p14="http://schemas.microsoft.com/office/powerpoint/2010/main" val="2328754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152400"/>
            <a:ext cx="8915400" cy="996696"/>
          </a:xfrm>
        </p:spPr>
        <p:txBody>
          <a:bodyPr/>
          <a:lstStyle/>
          <a:p>
            <a:r>
              <a:rPr lang="en-US" dirty="0" smtClean="0"/>
              <a:t>Target Customer – For Designers and Validators of:</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23610278"/>
              </p:ext>
            </p:extLst>
          </p:nvPr>
        </p:nvGraphicFramePr>
        <p:xfrm>
          <a:off x="228600" y="838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28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228600" y="228600"/>
            <a:ext cx="8695944" cy="996696"/>
          </a:xfrm>
          <a:prstGeom prst="rect">
            <a:avLst/>
          </a:prstGeom>
        </p:spPr>
        <p:txBody>
          <a:bodyPr vert="horz" lIns="0" tIns="0" rIns="0" bIns="0" rtlCol="0" anchor="t">
            <a:noAutofit/>
          </a:bodyPr>
          <a:lstStyle/>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mj-lt"/>
                <a:ea typeface="+mj-ea"/>
                <a:cs typeface="+mj-cs"/>
              </a:rPr>
              <a:t>Mobile Computing </a:t>
            </a:r>
          </a:p>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mj-lt"/>
                <a:ea typeface="+mj-ea"/>
                <a:cs typeface="+mj-cs"/>
              </a:rPr>
              <a:t>Architecture</a:t>
            </a:r>
            <a:endParaRPr kumimoji="0" lang="en-US" sz="2800" b="1" i="0" u="none" strike="noStrike" kern="1200" cap="none" spc="0" normalizeH="0" baseline="0" noProof="0" dirty="0">
              <a:ln>
                <a:noFill/>
              </a:ln>
              <a:solidFill>
                <a:schemeClr val="accent1"/>
              </a:solidFill>
              <a:effectLst/>
              <a:uLnTx/>
              <a:uFillTx/>
              <a:latin typeface="+mj-lt"/>
              <a:ea typeface="+mj-ea"/>
              <a:cs typeface="+mj-cs"/>
            </a:endParaRPr>
          </a:p>
        </p:txBody>
      </p:sp>
      <p:grpSp>
        <p:nvGrpSpPr>
          <p:cNvPr id="9" name="Group 8"/>
          <p:cNvGrpSpPr/>
          <p:nvPr/>
        </p:nvGrpSpPr>
        <p:grpSpPr>
          <a:xfrm>
            <a:off x="4585243" y="457200"/>
            <a:ext cx="4406357" cy="5722608"/>
            <a:chOff x="76200" y="762000"/>
            <a:chExt cx="4406357" cy="5722608"/>
          </a:xfrm>
        </p:grpSpPr>
        <p:sp>
          <p:nvSpPr>
            <p:cNvPr id="10" name="TextBox 9"/>
            <p:cNvSpPr txBox="1"/>
            <p:nvPr/>
          </p:nvSpPr>
          <p:spPr>
            <a:xfrm>
              <a:off x="1224784" y="762000"/>
              <a:ext cx="2051816" cy="914400"/>
            </a:xfrm>
            <a:prstGeom prst="rect">
              <a:avLst/>
            </a:prstGeom>
            <a:noFill/>
            <a:ln>
              <a:solidFill>
                <a:schemeClr val="accent1">
                  <a:lumMod val="75000"/>
                </a:schemeClr>
              </a:solidFill>
            </a:ln>
          </p:spPr>
          <p:txBody>
            <a:bodyPr wrap="square" rtlCol="0" anchor="b">
              <a:noAutofit/>
            </a:bodyPr>
            <a:lstStyle>
              <a:defPPr>
                <a:defRPr lang="en-US"/>
              </a:defPPr>
              <a:lvl1pPr>
                <a:defRPr>
                  <a:effectLst>
                    <a:outerShdw blurRad="38100" dist="38100" dir="2700000" algn="tl">
                      <a:srgbClr val="000000">
                        <a:alpha val="43137"/>
                      </a:srgbClr>
                    </a:outerShdw>
                  </a:effectLst>
                  <a:latin typeface="Agilent TT Cond" pitchFamily="34" charset="0"/>
                </a:defRPr>
              </a:lvl1pPr>
            </a:lstStyle>
            <a:p>
              <a:r>
                <a:rPr lang="en-US" dirty="0" smtClean="0"/>
                <a:t> I/O</a:t>
              </a:r>
              <a:endParaRPr lang="en-US" dirty="0"/>
            </a:p>
          </p:txBody>
        </p:sp>
        <p:pic>
          <p:nvPicPr>
            <p:cNvPr id="1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449727" y="5867358"/>
              <a:ext cx="585324" cy="61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wn Arrow 11"/>
            <p:cNvSpPr/>
            <p:nvPr/>
          </p:nvSpPr>
          <p:spPr>
            <a:xfrm>
              <a:off x="2362200" y="2116877"/>
              <a:ext cx="278416" cy="85706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3193450" y="1561282"/>
              <a:ext cx="394854" cy="88081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DPHY</a:t>
              </a:r>
            </a:p>
          </p:txBody>
        </p:sp>
        <p:sp>
          <p:nvSpPr>
            <p:cNvPr id="14" name="Down Arrow 13"/>
            <p:cNvSpPr/>
            <p:nvPr/>
          </p:nvSpPr>
          <p:spPr>
            <a:xfrm rot="5400000">
              <a:off x="1400935" y="2452828"/>
              <a:ext cx="394854" cy="18035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endParaRPr lang="en-US" sz="1200" dirty="0"/>
            </a:p>
            <a:p>
              <a:pPr algn="ctr"/>
              <a:endParaRPr lang="en-US" sz="1200" dirty="0" smtClean="0"/>
            </a:p>
            <a:p>
              <a:pPr algn="ctr"/>
              <a:endParaRPr lang="en-US" sz="1200" dirty="0"/>
            </a:p>
            <a:p>
              <a:pPr algn="ctr"/>
              <a:r>
                <a:rPr lang="en-US" sz="1200" dirty="0" smtClean="0"/>
                <a:t>MPHY</a:t>
              </a:r>
              <a:endParaRPr lang="en-US" sz="1200" dirty="0"/>
            </a:p>
          </p:txBody>
        </p:sp>
        <p:sp>
          <p:nvSpPr>
            <p:cNvPr id="15" name="Down Arrow 14"/>
            <p:cNvSpPr/>
            <p:nvPr/>
          </p:nvSpPr>
          <p:spPr>
            <a:xfrm rot="10800000">
              <a:off x="2105302" y="1337337"/>
              <a:ext cx="394854" cy="75617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3146050" y="2021517"/>
              <a:ext cx="394854" cy="100621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Down Arrow 16"/>
            <p:cNvSpPr/>
            <p:nvPr/>
          </p:nvSpPr>
          <p:spPr>
            <a:xfrm>
              <a:off x="1564730" y="2613666"/>
              <a:ext cx="394854" cy="1348734"/>
            </a:xfrm>
            <a:prstGeom prst="downArrow">
              <a:avLst/>
            </a:prstGeom>
            <a:solidFill>
              <a:srgbClr val="3399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1553091" y="4662266"/>
              <a:ext cx="394854" cy="50893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00000">
              <a:off x="1027582" y="2020011"/>
              <a:ext cx="394854" cy="102466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5400000">
              <a:off x="1040603" y="1466112"/>
              <a:ext cx="394854" cy="106397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DPHY</a:t>
              </a:r>
            </a:p>
          </p:txBody>
        </p:sp>
        <p:sp>
          <p:nvSpPr>
            <p:cNvPr id="21" name="Rounded Rectangle 20"/>
            <p:cNvSpPr/>
            <p:nvPr/>
          </p:nvSpPr>
          <p:spPr>
            <a:xfrm>
              <a:off x="1614030" y="1862665"/>
              <a:ext cx="1392864" cy="750093"/>
            </a:xfrm>
            <a:prstGeom prst="roundRect">
              <a:avLst/>
            </a:prstGeom>
            <a:gradFill>
              <a:gsLst>
                <a:gs pos="58000">
                  <a:srgbClr val="00B050"/>
                </a:gs>
                <a:gs pos="80000">
                  <a:srgbClr val="00B0F0"/>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Processor</a:t>
              </a:r>
              <a:endParaRPr lang="en-US" dirty="0"/>
            </a:p>
          </p:txBody>
        </p:sp>
        <p:sp>
          <p:nvSpPr>
            <p:cNvPr id="22" name="Rounded Rectangle 21"/>
            <p:cNvSpPr/>
            <p:nvPr/>
          </p:nvSpPr>
          <p:spPr>
            <a:xfrm>
              <a:off x="1296603" y="4013674"/>
              <a:ext cx="931627" cy="75009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Modem/</a:t>
              </a:r>
              <a:br>
                <a:rPr lang="en-US" sz="1400" dirty="0" smtClean="0"/>
              </a:br>
              <a:r>
                <a:rPr lang="en-US" sz="1400" dirty="0" smtClean="0"/>
                <a:t>BBIC</a:t>
              </a:r>
              <a:endParaRPr lang="en-US" sz="1400" dirty="0"/>
            </a:p>
          </p:txBody>
        </p:sp>
        <p:sp>
          <p:nvSpPr>
            <p:cNvPr id="23" name="TextBox 22"/>
            <p:cNvSpPr txBox="1"/>
            <p:nvPr/>
          </p:nvSpPr>
          <p:spPr>
            <a:xfrm>
              <a:off x="1224784" y="3429000"/>
              <a:ext cx="521651"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LLI</a:t>
              </a:r>
              <a:endParaRPr lang="en-US" dirty="0">
                <a:effectLst>
                  <a:outerShdw blurRad="38100" dist="38100" dir="2700000" algn="tl">
                    <a:srgbClr val="000000">
                      <a:alpha val="43137"/>
                    </a:srgbClr>
                  </a:outerShdw>
                </a:effectLst>
                <a:latin typeface="Agilent TT Cond" pitchFamily="34" charset="0"/>
              </a:endParaRPr>
            </a:p>
          </p:txBody>
        </p:sp>
        <p:sp>
          <p:nvSpPr>
            <p:cNvPr id="24" name="TextBox 23"/>
            <p:cNvSpPr txBox="1"/>
            <p:nvPr/>
          </p:nvSpPr>
          <p:spPr>
            <a:xfrm>
              <a:off x="826565" y="2152716"/>
              <a:ext cx="68925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UFS</a:t>
              </a:r>
              <a:endParaRPr lang="en-US" dirty="0">
                <a:effectLst>
                  <a:outerShdw blurRad="38100" dist="38100" dir="2700000" algn="tl">
                    <a:srgbClr val="000000">
                      <a:alpha val="43137"/>
                    </a:srgbClr>
                  </a:outerShdw>
                </a:effectLst>
                <a:latin typeface="Agilent TT Cond" pitchFamily="34" charset="0"/>
              </a:endParaRPr>
            </a:p>
          </p:txBody>
        </p:sp>
        <p:sp>
          <p:nvSpPr>
            <p:cNvPr id="25" name="TextBox 24"/>
            <p:cNvSpPr txBox="1"/>
            <p:nvPr/>
          </p:nvSpPr>
          <p:spPr>
            <a:xfrm>
              <a:off x="3192055" y="2969005"/>
              <a:ext cx="68925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DSI</a:t>
              </a:r>
              <a:endParaRPr lang="en-US" dirty="0">
                <a:effectLst>
                  <a:outerShdw blurRad="38100" dist="38100" dir="2700000" algn="tl">
                    <a:srgbClr val="000000">
                      <a:alpha val="43137"/>
                    </a:srgbClr>
                  </a:outerShdw>
                </a:effectLst>
                <a:latin typeface="Agilent TT Cond" pitchFamily="34" charset="0"/>
              </a:endParaRPr>
            </a:p>
          </p:txBody>
        </p:sp>
        <p:pic>
          <p:nvPicPr>
            <p:cNvPr id="26" name="Picture 3" descr="C:\Documents and Settings\shankirk\Local Settings\Temporary Internet Files\Content.IE5\QP9Q9VSD\MC90043381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035052"/>
              <a:ext cx="636476" cy="636476"/>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1295400" y="5181600"/>
              <a:ext cx="890742" cy="75009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RFIC</a:t>
              </a:r>
              <a:endParaRPr lang="en-US" dirty="0"/>
            </a:p>
          </p:txBody>
        </p:sp>
        <p:sp>
          <p:nvSpPr>
            <p:cNvPr id="28" name="TextBox 27"/>
            <p:cNvSpPr txBox="1"/>
            <p:nvPr/>
          </p:nvSpPr>
          <p:spPr>
            <a:xfrm>
              <a:off x="2910968" y="2133600"/>
              <a:ext cx="824391"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LPDDR</a:t>
              </a:r>
              <a:endParaRPr lang="en-US" dirty="0">
                <a:effectLst>
                  <a:outerShdw blurRad="38100" dist="38100" dir="2700000" algn="tl">
                    <a:srgbClr val="000000">
                      <a:alpha val="43137"/>
                    </a:srgbClr>
                  </a:outerShdw>
                </a:effectLst>
                <a:latin typeface="Agilent TT Cond" pitchFamily="34" charset="0"/>
              </a:endParaRPr>
            </a:p>
          </p:txBody>
        </p:sp>
        <p:sp>
          <p:nvSpPr>
            <p:cNvPr id="29" name="TextBox 28"/>
            <p:cNvSpPr txBox="1"/>
            <p:nvPr/>
          </p:nvSpPr>
          <p:spPr>
            <a:xfrm>
              <a:off x="865790" y="4731192"/>
              <a:ext cx="892571" cy="369332"/>
            </a:xfrm>
            <a:prstGeom prst="rect">
              <a:avLst/>
            </a:prstGeom>
            <a:noFill/>
          </p:spPr>
          <p:txBody>
            <a:bodyPr wrap="square" rtlCol="0">
              <a:spAutoFit/>
            </a:bodyPr>
            <a:lstStyle/>
            <a:p>
              <a:r>
                <a:rPr lang="en-US" dirty="0" err="1" smtClean="0">
                  <a:effectLst>
                    <a:outerShdw blurRad="38100" dist="38100" dir="2700000" algn="tl">
                      <a:srgbClr val="000000">
                        <a:alpha val="43137"/>
                      </a:srgbClr>
                    </a:outerShdw>
                  </a:effectLst>
                  <a:latin typeface="Agilent TT Cond" pitchFamily="34" charset="0"/>
                </a:rPr>
                <a:t>DigRF</a:t>
              </a:r>
              <a:endParaRPr lang="en-US" dirty="0">
                <a:effectLst>
                  <a:outerShdw blurRad="38100" dist="38100" dir="2700000" algn="tl">
                    <a:srgbClr val="000000">
                      <a:alpha val="43137"/>
                    </a:srgbClr>
                  </a:outerShdw>
                </a:effectLst>
                <a:latin typeface="Agilent TT Cond" pitchFamily="34" charset="0"/>
              </a:endParaRPr>
            </a:p>
          </p:txBody>
        </p:sp>
        <p:pic>
          <p:nvPicPr>
            <p:cNvPr id="30" name="Picture 6" descr="http://t2.gstatic.com/images?q=tbn:ANd9GcRBYx-PHtu0AJf6_1KeAjDFq8HF4rmDPeTVTu7Jz_GJYQiKMbRs4tUsiNQ">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5483" y="858245"/>
              <a:ext cx="479092" cy="4790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t3.gstatic.com/images?q=tbn:ANd9GcQT_CNjzQWuQXrgLaFEEA_RxOI8zBXCaszfdXAVdzlDnE9k70Qd_ui4WxY">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239340" y="858245"/>
              <a:ext cx="535770" cy="4790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t3.gstatic.com/images?q=tbn:ANd9GcT1PpRKtJXn3XxxxKy0DL5OpqDPFKc_70BAtIH8veNXPINht7zBV0Lyjs8">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743200" y="858245"/>
              <a:ext cx="329395" cy="4790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t2.gstatic.com/images?q=tbn:ANd9GcQ5g0ftiQDxL3ztfh9sJjOmwVPExRNAhfO9LY0uF9yEYigJM1XSRBJJ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4574" y="858245"/>
              <a:ext cx="457739" cy="479092"/>
            </a:xfrm>
            <a:prstGeom prst="rect">
              <a:avLst/>
            </a:prstGeom>
            <a:noFill/>
            <a:extLst>
              <a:ext uri="{909E8E84-426E-40DD-AFC4-6F175D3DCCD1}">
                <a14:hiddenFill xmlns:a14="http://schemas.microsoft.com/office/drawing/2010/main">
                  <a:solidFill>
                    <a:srgbClr val="FFFFFF"/>
                  </a:solidFill>
                </a14:hiddenFill>
              </a:ext>
            </a:extLst>
          </p:spPr>
        </p:pic>
        <p:sp>
          <p:nvSpPr>
            <p:cNvPr id="34" name="Down Arrow 33"/>
            <p:cNvSpPr/>
            <p:nvPr/>
          </p:nvSpPr>
          <p:spPr>
            <a:xfrm rot="16200000">
              <a:off x="3197303" y="2907772"/>
              <a:ext cx="394854" cy="95139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MPHY</a:t>
              </a:r>
              <a:endParaRPr lang="en-US" sz="1200" dirty="0"/>
            </a:p>
          </p:txBody>
        </p:sp>
        <p:sp>
          <p:nvSpPr>
            <p:cNvPr id="35" name="Rounded Rectangle 34"/>
            <p:cNvSpPr/>
            <p:nvPr/>
          </p:nvSpPr>
          <p:spPr>
            <a:xfrm>
              <a:off x="2057400" y="2963421"/>
              <a:ext cx="850224" cy="75009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Co-processor</a:t>
              </a:r>
              <a:endParaRPr lang="en-US" sz="1050" dirty="0"/>
            </a:p>
          </p:txBody>
        </p:sp>
        <p:sp>
          <p:nvSpPr>
            <p:cNvPr id="36" name="TextBox 35"/>
            <p:cNvSpPr txBox="1"/>
            <p:nvPr/>
          </p:nvSpPr>
          <p:spPr>
            <a:xfrm>
              <a:off x="815698" y="2963421"/>
              <a:ext cx="617725"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CSI</a:t>
              </a:r>
              <a:endParaRPr lang="en-US" dirty="0">
                <a:effectLst>
                  <a:outerShdw blurRad="38100" dist="38100" dir="2700000" algn="tl">
                    <a:srgbClr val="000000">
                      <a:alpha val="43137"/>
                    </a:srgbClr>
                  </a:outerShdw>
                </a:effectLst>
                <a:latin typeface="Agilent TT Cond" pitchFamily="34" charset="0"/>
              </a:endParaRPr>
            </a:p>
          </p:txBody>
        </p:sp>
        <p:pic>
          <p:nvPicPr>
            <p:cNvPr id="37" name="Picture 3" descr="C:\Documents and Settings\shankirk\Local Settings\Temporary Internet Files\Content.IE5\QP9Q9VSD\MC90043381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57" y="1634484"/>
              <a:ext cx="636476" cy="63647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42524" y="1603782"/>
              <a:ext cx="617725"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CSI</a:t>
              </a:r>
              <a:endParaRPr lang="en-US" dirty="0">
                <a:effectLst>
                  <a:outerShdw blurRad="38100" dist="38100" dir="2700000" algn="tl">
                    <a:srgbClr val="000000">
                      <a:alpha val="43137"/>
                    </a:srgbClr>
                  </a:outerShdw>
                </a:effectLst>
                <a:latin typeface="Agilent TT Cond" pitchFamily="34" charset="0"/>
              </a:endParaRPr>
            </a:p>
          </p:txBody>
        </p:sp>
        <p:sp>
          <p:nvSpPr>
            <p:cNvPr id="39" name="TextBox 38"/>
            <p:cNvSpPr txBox="1"/>
            <p:nvPr/>
          </p:nvSpPr>
          <p:spPr>
            <a:xfrm>
              <a:off x="3150793" y="1616004"/>
              <a:ext cx="689256"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Agilent TT Cond" pitchFamily="34" charset="0"/>
                </a:rPr>
                <a:t>DSI</a:t>
              </a:r>
              <a:endParaRPr lang="en-US" dirty="0">
                <a:effectLst>
                  <a:outerShdw blurRad="38100" dist="38100" dir="2700000" algn="tl">
                    <a:srgbClr val="000000">
                      <a:alpha val="43137"/>
                    </a:srgbClr>
                  </a:outerShdw>
                </a:effectLst>
                <a:latin typeface="Agilent TT Cond" pitchFamily="34" charset="0"/>
              </a:endParaRPr>
            </a:p>
          </p:txBody>
        </p:sp>
        <p:sp>
          <p:nvSpPr>
            <p:cNvPr id="40" name="AutoShape 20"/>
            <p:cNvSpPr>
              <a:spLocks noChangeArrowheads="1"/>
            </p:cNvSpPr>
            <p:nvPr/>
          </p:nvSpPr>
          <p:spPr bwMode="auto">
            <a:xfrm>
              <a:off x="3416860" y="833473"/>
              <a:ext cx="853363" cy="690035"/>
            </a:xfrm>
            <a:prstGeom prst="roundRect">
              <a:avLst>
                <a:gd name="adj" fmla="val 16667"/>
              </a:avLst>
            </a:prstGeom>
            <a:solidFill>
              <a:srgbClr val="00B05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r>
                <a:rPr lang="en-US" sz="1400" dirty="0" smtClean="0"/>
                <a:t>Currently</a:t>
              </a:r>
            </a:p>
            <a:p>
              <a:pPr algn="ctr"/>
              <a:r>
                <a:rPr lang="en-US" sz="1400" dirty="0" smtClean="0"/>
                <a:t>Supported</a:t>
              </a:r>
              <a:endParaRPr lang="en-US" sz="1400" dirty="0"/>
            </a:p>
          </p:txBody>
        </p:sp>
        <p:sp>
          <p:nvSpPr>
            <p:cNvPr id="41" name="AutoShape 20"/>
            <p:cNvSpPr>
              <a:spLocks noChangeArrowheads="1"/>
            </p:cNvSpPr>
            <p:nvPr/>
          </p:nvSpPr>
          <p:spPr bwMode="auto">
            <a:xfrm>
              <a:off x="310876" y="840284"/>
              <a:ext cx="857459" cy="729971"/>
            </a:xfrm>
            <a:prstGeom prst="roundRect">
              <a:avLst>
                <a:gd name="adj" fmla="val 16667"/>
              </a:avLst>
            </a:prstGeom>
            <a:solidFill>
              <a:schemeClr val="accent1"/>
            </a:solidFill>
            <a:ln w="1270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r>
                <a:rPr lang="en-US" sz="1400" dirty="0" smtClean="0"/>
                <a:t>Support</a:t>
              </a:r>
            </a:p>
            <a:p>
              <a:pPr algn="ctr"/>
              <a:r>
                <a:rPr lang="en-US" sz="1400" dirty="0" smtClean="0"/>
                <a:t>Planned</a:t>
              </a:r>
            </a:p>
          </p:txBody>
        </p:sp>
        <p:pic>
          <p:nvPicPr>
            <p:cNvPr id="42" name="Picture 4" descr="C:\Documents and Settings\shankirk\Local Settings\Temporary Internet Files\Content.IE5\6W6PF3LI\MP900316372[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97328" y="2308969"/>
              <a:ext cx="513476" cy="4728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Documents and Settings\shankirk\Local Settings\Temporary Internet Files\Content.IE5\E3IBWQV6\MP900405468[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52383" y="2292521"/>
              <a:ext cx="550074" cy="47964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Documents and Settings\shankirk\Local Settings\Temporary Internet Files\Content.IE5\NUW24RBK\MC900433847[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38924" y="1599385"/>
              <a:ext cx="715338" cy="7153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Documents and Settings\shankirk\Local Settings\Temporary Internet Files\Content.IE5\NUW24RBK\MC900433847[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67219" y="2963421"/>
              <a:ext cx="715338" cy="71533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ound Diagonal Corner Rectangle 45"/>
          <p:cNvSpPr/>
          <p:nvPr/>
        </p:nvSpPr>
        <p:spPr>
          <a:xfrm>
            <a:off x="141249" y="1788715"/>
            <a:ext cx="4280443" cy="3643551"/>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u="sng" dirty="0" smtClean="0"/>
              <a:t>Application Processors (</a:t>
            </a:r>
            <a:r>
              <a:rPr lang="en-US" sz="1600" u="sng" dirty="0" err="1" smtClean="0"/>
              <a:t>SoC</a:t>
            </a:r>
            <a:r>
              <a:rPr lang="en-US" sz="1600" u="sng" dirty="0" smtClean="0"/>
              <a:t>)</a:t>
            </a:r>
          </a:p>
          <a:p>
            <a:pPr marL="342900" indent="-342900">
              <a:buFont typeface="Arial" pitchFamily="34" charset="0"/>
              <a:buChar char="•"/>
            </a:pPr>
            <a:r>
              <a:rPr lang="en-US" sz="1600" dirty="0" smtClean="0"/>
              <a:t>ARM (ex</a:t>
            </a:r>
            <a:r>
              <a:rPr lang="en-US" sz="1600" dirty="0"/>
              <a:t>: </a:t>
            </a:r>
            <a:r>
              <a:rPr lang="en-US" sz="1600" dirty="0" err="1" smtClean="0"/>
              <a:t>Nomadik</a:t>
            </a:r>
            <a:r>
              <a:rPr lang="en-US" sz="1600" dirty="0" smtClean="0"/>
              <a:t>), Intel XMM, Snapdragon</a:t>
            </a:r>
          </a:p>
          <a:p>
            <a:pPr marL="342900" indent="-342900">
              <a:buFont typeface="Arial" pitchFamily="34" charset="0"/>
              <a:buChar char="•"/>
            </a:pPr>
            <a:endParaRPr lang="en-US" sz="1600" dirty="0" smtClean="0"/>
          </a:p>
          <a:p>
            <a:r>
              <a:rPr lang="en-US" sz="1600" u="sng" dirty="0" smtClean="0"/>
              <a:t>MIPI Buses</a:t>
            </a:r>
          </a:p>
          <a:p>
            <a:pPr marL="342900" indent="-342900">
              <a:buFont typeface="Arial" pitchFamily="34" charset="0"/>
              <a:buChar char="•"/>
            </a:pPr>
            <a:r>
              <a:rPr lang="en-US" sz="1600" dirty="0" smtClean="0"/>
              <a:t>CSI, DSI, </a:t>
            </a:r>
            <a:r>
              <a:rPr lang="en-US" sz="1600" dirty="0" err="1" smtClean="0"/>
              <a:t>DigRF</a:t>
            </a:r>
            <a:r>
              <a:rPr lang="en-US" sz="1600" dirty="0" smtClean="0"/>
              <a:t>, LLI, UFS, </a:t>
            </a:r>
            <a:r>
              <a:rPr lang="en-US" sz="1600" dirty="0" err="1" smtClean="0"/>
              <a:t>UniPro</a:t>
            </a:r>
            <a:endParaRPr lang="en-US" sz="1600" dirty="0" smtClean="0"/>
          </a:p>
          <a:p>
            <a:endParaRPr lang="en-US" sz="1600" dirty="0"/>
          </a:p>
          <a:p>
            <a:r>
              <a:rPr lang="en-US" sz="1600" u="sng" dirty="0" smtClean="0"/>
              <a:t>Standard Buses</a:t>
            </a:r>
          </a:p>
          <a:p>
            <a:pPr marL="342900" indent="-342900">
              <a:buFont typeface="Arial" pitchFamily="34" charset="0"/>
              <a:buChar char="•"/>
            </a:pPr>
            <a:r>
              <a:rPr lang="en-US" sz="1600" dirty="0" smtClean="0"/>
              <a:t>Memory: LPDDR2, DDR3</a:t>
            </a:r>
          </a:p>
          <a:p>
            <a:pPr marL="342900" indent="-342900">
              <a:buFont typeface="Arial" pitchFamily="34" charset="0"/>
              <a:buChar char="•"/>
            </a:pPr>
            <a:r>
              <a:rPr lang="en-US" sz="1600" dirty="0" smtClean="0"/>
              <a:t>Display: PCIe 2.0, HDMI, MHL</a:t>
            </a:r>
          </a:p>
          <a:p>
            <a:pPr marL="342900" indent="-342900">
              <a:buFont typeface="Arial" pitchFamily="34" charset="0"/>
              <a:buChar char="•"/>
            </a:pPr>
            <a:r>
              <a:rPr lang="en-US" sz="1600" dirty="0" smtClean="0"/>
              <a:t>I/O: USB2, USB3, Ethernet, audio</a:t>
            </a:r>
          </a:p>
          <a:p>
            <a:pPr marL="342900" indent="-342900">
              <a:buFont typeface="Arial" pitchFamily="34" charset="0"/>
              <a:buChar char="•"/>
            </a:pPr>
            <a:r>
              <a:rPr lang="en-US" sz="1600" dirty="0" smtClean="0"/>
              <a:t>Control: I2S, I2C, SPI</a:t>
            </a:r>
          </a:p>
          <a:p>
            <a:pPr marL="342900" indent="-342900">
              <a:buFont typeface="Arial" pitchFamily="34" charset="0"/>
              <a:buChar char="•"/>
            </a:pPr>
            <a:r>
              <a:rPr lang="en-US" sz="1600" dirty="0"/>
              <a:t>Cellular:  </a:t>
            </a:r>
            <a:r>
              <a:rPr lang="en-US" sz="1600" dirty="0" smtClean="0"/>
              <a:t>LTE, HSPA, WCDMA, etc.</a:t>
            </a:r>
            <a:endParaRPr lang="en-US" sz="1600" dirty="0"/>
          </a:p>
        </p:txBody>
      </p:sp>
    </p:spTree>
    <p:extLst>
      <p:ext uri="{BB962C8B-B14F-4D97-AF65-F5344CB8AC3E}">
        <p14:creationId xmlns:p14="http://schemas.microsoft.com/office/powerpoint/2010/main" val="967868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35537784"/>
              </p:ext>
            </p:extLst>
          </p:nvPr>
        </p:nvGraphicFramePr>
        <p:xfrm>
          <a:off x="228600" y="838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p:cNvSpPr txBox="1">
            <a:spLocks/>
          </p:cNvSpPr>
          <p:nvPr/>
        </p:nvSpPr>
        <p:spPr>
          <a:xfrm>
            <a:off x="195146" y="130618"/>
            <a:ext cx="8915400" cy="996696"/>
          </a:xfrm>
          <a:prstGeom prst="rect">
            <a:avLst/>
          </a:prstGeom>
        </p:spPr>
        <p:txBody>
          <a:bodyPr vert="horz" lIns="0" tIns="0" rIns="0" bIns="0" rtlCol="0" anchor="t">
            <a:noAutofit/>
          </a:bodyPr>
          <a:lst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a:lstStyle>
          <a:p>
            <a:r>
              <a:rPr lang="en-US" dirty="0" smtClean="0"/>
              <a:t>Target Customer – For Designers and Validators of:</a:t>
            </a:r>
            <a:endParaRPr lang="en-US" dirty="0"/>
          </a:p>
        </p:txBody>
      </p:sp>
    </p:spTree>
    <p:extLst>
      <p:ext uri="{BB962C8B-B14F-4D97-AF65-F5344CB8AC3E}">
        <p14:creationId xmlns:p14="http://schemas.microsoft.com/office/powerpoint/2010/main" val="273074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52310494"/>
              </p:ext>
            </p:extLst>
          </p:nvPr>
        </p:nvGraphicFramePr>
        <p:xfrm>
          <a:off x="228600" y="8382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7"/>
          <p:cNvSpPr>
            <a:spLocks noGrp="1"/>
          </p:cNvSpPr>
          <p:nvPr>
            <p:ph type="title"/>
          </p:nvPr>
        </p:nvSpPr>
        <p:spPr>
          <a:xfrm>
            <a:off x="152400" y="152400"/>
            <a:ext cx="8915400" cy="996696"/>
          </a:xfrm>
        </p:spPr>
        <p:txBody>
          <a:bodyPr/>
          <a:lstStyle/>
          <a:p>
            <a:r>
              <a:rPr lang="en-US" dirty="0" smtClean="0"/>
              <a:t>Target Customer – For Designers and Validators of:</a:t>
            </a:r>
            <a:endParaRPr lang="en-US" dirty="0"/>
          </a:p>
        </p:txBody>
      </p:sp>
    </p:spTree>
    <p:extLst>
      <p:ext uri="{BB962C8B-B14F-4D97-AF65-F5344CB8AC3E}">
        <p14:creationId xmlns:p14="http://schemas.microsoft.com/office/powerpoint/2010/main" val="84960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4149779051"/>
              </p:ext>
            </p:extLst>
          </p:nvPr>
        </p:nvGraphicFramePr>
        <p:xfrm>
          <a:off x="228600" y="7620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7"/>
          <p:cNvSpPr>
            <a:spLocks noGrp="1"/>
          </p:cNvSpPr>
          <p:nvPr>
            <p:ph type="title"/>
          </p:nvPr>
        </p:nvSpPr>
        <p:spPr>
          <a:xfrm>
            <a:off x="152400" y="152400"/>
            <a:ext cx="8915400" cy="996696"/>
          </a:xfrm>
        </p:spPr>
        <p:txBody>
          <a:bodyPr/>
          <a:lstStyle/>
          <a:p>
            <a:r>
              <a:rPr lang="en-US" dirty="0" smtClean="0"/>
              <a:t>Target Customer – For Designers and Validators of:</a:t>
            </a:r>
            <a:endParaRPr lang="en-US" dirty="0"/>
          </a:p>
        </p:txBody>
      </p:sp>
    </p:spTree>
    <p:extLst>
      <p:ext uri="{BB962C8B-B14F-4D97-AF65-F5344CB8AC3E}">
        <p14:creationId xmlns:p14="http://schemas.microsoft.com/office/powerpoint/2010/main" val="146170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70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p:cNvSpPr>
            <a:spLocks noChangeArrowheads="1"/>
          </p:cNvSpPr>
          <p:nvPr/>
        </p:nvSpPr>
        <p:spPr bwMode="auto">
          <a:xfrm>
            <a:off x="5579302" y="2649091"/>
            <a:ext cx="2580111" cy="62672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US" sz="2000" dirty="0" smtClean="0">
                <a:solidFill>
                  <a:srgbClr val="FFFFFF"/>
                </a:solidFill>
              </a:rPr>
              <a:t>UniPro </a:t>
            </a:r>
          </a:p>
        </p:txBody>
      </p:sp>
      <p:sp>
        <p:nvSpPr>
          <p:cNvPr id="5" name="AutoShape 20"/>
          <p:cNvSpPr>
            <a:spLocks noChangeArrowheads="1"/>
          </p:cNvSpPr>
          <p:nvPr/>
        </p:nvSpPr>
        <p:spPr bwMode="auto">
          <a:xfrm>
            <a:off x="7333913" y="1999843"/>
            <a:ext cx="825500" cy="60925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US" dirty="0" smtClean="0">
                <a:solidFill>
                  <a:srgbClr val="FFFFFF"/>
                </a:solidFill>
              </a:rPr>
              <a:t>UFS</a:t>
            </a:r>
          </a:p>
        </p:txBody>
      </p:sp>
      <p:sp>
        <p:nvSpPr>
          <p:cNvPr id="6" name="Text Box 10"/>
          <p:cNvSpPr txBox="1">
            <a:spLocks noChangeArrowheads="1"/>
          </p:cNvSpPr>
          <p:nvPr/>
        </p:nvSpPr>
        <p:spPr bwMode="auto">
          <a:xfrm>
            <a:off x="152494" y="3362716"/>
            <a:ext cx="1040349" cy="553998"/>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US" sz="2000" dirty="0">
                <a:solidFill>
                  <a:srgbClr val="000000"/>
                </a:solidFill>
              </a:rPr>
              <a:t>Physical</a:t>
            </a:r>
          </a:p>
          <a:p>
            <a:r>
              <a:rPr lang="en-US" sz="2000" dirty="0">
                <a:solidFill>
                  <a:srgbClr val="000000"/>
                </a:solidFill>
              </a:rPr>
              <a:t>Standard</a:t>
            </a:r>
          </a:p>
        </p:txBody>
      </p:sp>
      <p:sp>
        <p:nvSpPr>
          <p:cNvPr id="7" name="Text Box 11"/>
          <p:cNvSpPr txBox="1">
            <a:spLocks noChangeArrowheads="1"/>
          </p:cNvSpPr>
          <p:nvPr/>
        </p:nvSpPr>
        <p:spPr bwMode="auto">
          <a:xfrm>
            <a:off x="152494" y="2114213"/>
            <a:ext cx="1040349" cy="553998"/>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US" sz="2000" dirty="0">
                <a:solidFill>
                  <a:srgbClr val="000000"/>
                </a:solidFill>
              </a:rPr>
              <a:t>Protocol</a:t>
            </a:r>
          </a:p>
          <a:p>
            <a:r>
              <a:rPr lang="en-US" sz="2000" dirty="0">
                <a:solidFill>
                  <a:srgbClr val="000000"/>
                </a:solidFill>
              </a:rPr>
              <a:t>Standard</a:t>
            </a:r>
          </a:p>
        </p:txBody>
      </p:sp>
      <p:sp>
        <p:nvSpPr>
          <p:cNvPr id="9" name="Line 13"/>
          <p:cNvSpPr>
            <a:spLocks noChangeShapeType="1"/>
          </p:cNvSpPr>
          <p:nvPr/>
        </p:nvSpPr>
        <p:spPr bwMode="auto">
          <a:xfrm>
            <a:off x="20056" y="3316288"/>
            <a:ext cx="9089240" cy="0"/>
          </a:xfrm>
          <a:prstGeom prst="line">
            <a:avLst/>
          </a:prstGeom>
          <a:noFill/>
          <a:ln w="12700">
            <a:solidFill>
              <a:schemeClr val="accent1"/>
            </a:solidFill>
            <a:round/>
            <a:headEnd/>
            <a:tailEnd/>
          </a:ln>
          <a:effectLst/>
        </p:spPr>
        <p:txBody>
          <a:bodyPr lIns="0" tIns="0" rIns="0" bIns="0"/>
          <a:lstStyle/>
          <a:p>
            <a:endParaRPr lang="en-US" sz="2000" dirty="0">
              <a:solidFill>
                <a:srgbClr val="000000"/>
              </a:solidFill>
            </a:endParaRPr>
          </a:p>
        </p:txBody>
      </p:sp>
      <p:sp>
        <p:nvSpPr>
          <p:cNvPr id="10" name="Line 14"/>
          <p:cNvSpPr>
            <a:spLocks noChangeShapeType="1"/>
          </p:cNvSpPr>
          <p:nvPr/>
        </p:nvSpPr>
        <p:spPr bwMode="auto">
          <a:xfrm>
            <a:off x="8926" y="1961812"/>
            <a:ext cx="9072938" cy="0"/>
          </a:xfrm>
          <a:prstGeom prst="line">
            <a:avLst/>
          </a:prstGeom>
          <a:noFill/>
          <a:ln w="12700">
            <a:solidFill>
              <a:schemeClr val="accent1"/>
            </a:solidFill>
            <a:round/>
            <a:headEnd/>
            <a:tailEnd/>
          </a:ln>
          <a:effectLst/>
        </p:spPr>
        <p:txBody>
          <a:bodyPr lIns="0" tIns="0" rIns="0" bIns="0"/>
          <a:lstStyle/>
          <a:p>
            <a:endParaRPr lang="en-US" sz="2000" dirty="0">
              <a:solidFill>
                <a:srgbClr val="000000"/>
              </a:solidFill>
            </a:endParaRPr>
          </a:p>
        </p:txBody>
      </p:sp>
      <p:sp>
        <p:nvSpPr>
          <p:cNvPr id="11" name="AutoShape 15"/>
          <p:cNvSpPr>
            <a:spLocks noChangeArrowheads="1"/>
          </p:cNvSpPr>
          <p:nvPr/>
        </p:nvSpPr>
        <p:spPr bwMode="auto">
          <a:xfrm>
            <a:off x="3863483" y="2007443"/>
            <a:ext cx="811914" cy="1954446"/>
          </a:xfrm>
          <a:prstGeom prst="roundRect">
            <a:avLst>
              <a:gd name="adj" fmla="val 16667"/>
            </a:avLst>
          </a:prstGeom>
          <a:solidFill>
            <a:srgbClr val="00B05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r>
              <a:rPr lang="en-US" dirty="0" smtClean="0">
                <a:solidFill>
                  <a:srgbClr val="000000"/>
                </a:solidFill>
              </a:rPr>
              <a:t>DigRF</a:t>
            </a:r>
          </a:p>
          <a:p>
            <a:pPr algn="ctr"/>
            <a:r>
              <a:rPr lang="en-US" dirty="0" smtClean="0">
                <a:solidFill>
                  <a:srgbClr val="000000"/>
                </a:solidFill>
              </a:rPr>
              <a:t>v3</a:t>
            </a:r>
            <a:endParaRPr lang="en-US" dirty="0">
              <a:solidFill>
                <a:srgbClr val="000000"/>
              </a:solidFill>
            </a:endParaRPr>
          </a:p>
        </p:txBody>
      </p:sp>
      <p:sp>
        <p:nvSpPr>
          <p:cNvPr id="12" name="AutoShape 16"/>
          <p:cNvSpPr>
            <a:spLocks noChangeArrowheads="1"/>
          </p:cNvSpPr>
          <p:nvPr/>
        </p:nvSpPr>
        <p:spPr bwMode="auto">
          <a:xfrm>
            <a:off x="1423406" y="3346585"/>
            <a:ext cx="2337371" cy="60275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algn="ctr"/>
            <a:r>
              <a:rPr lang="en-US" sz="2000" dirty="0">
                <a:solidFill>
                  <a:srgbClr val="000000"/>
                </a:solidFill>
              </a:rPr>
              <a:t>D-PHY</a:t>
            </a:r>
          </a:p>
        </p:txBody>
      </p:sp>
      <p:sp>
        <p:nvSpPr>
          <p:cNvPr id="13" name="AutoShape 17"/>
          <p:cNvSpPr>
            <a:spLocks noChangeArrowheads="1"/>
          </p:cNvSpPr>
          <p:nvPr/>
        </p:nvSpPr>
        <p:spPr bwMode="auto">
          <a:xfrm>
            <a:off x="1423406" y="2007318"/>
            <a:ext cx="1127133" cy="124358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algn="ctr"/>
            <a:r>
              <a:rPr lang="en-US" dirty="0" smtClean="0">
                <a:solidFill>
                  <a:srgbClr val="FFFFFF"/>
                </a:solidFill>
              </a:rPr>
              <a:t>CSI-2</a:t>
            </a:r>
            <a:r>
              <a:rPr lang="en-US" dirty="0">
                <a:solidFill>
                  <a:srgbClr val="FFFFFF"/>
                </a:solidFill>
              </a:rPr>
              <a:t/>
            </a:r>
            <a:br>
              <a:rPr lang="en-US" dirty="0">
                <a:solidFill>
                  <a:srgbClr val="FFFFFF"/>
                </a:solidFill>
              </a:rPr>
            </a:br>
            <a:r>
              <a:rPr lang="en-US" dirty="0">
                <a:solidFill>
                  <a:srgbClr val="FFFFFF"/>
                </a:solidFill>
              </a:rPr>
              <a:t>camera</a:t>
            </a:r>
          </a:p>
          <a:p>
            <a:pPr algn="ctr"/>
            <a:r>
              <a:rPr lang="en-US" dirty="0">
                <a:solidFill>
                  <a:srgbClr val="FFFFFF"/>
                </a:solidFill>
              </a:rPr>
              <a:t>Interface</a:t>
            </a:r>
          </a:p>
        </p:txBody>
      </p:sp>
      <p:sp>
        <p:nvSpPr>
          <p:cNvPr id="14" name="AutoShape 18"/>
          <p:cNvSpPr>
            <a:spLocks noChangeArrowheads="1"/>
          </p:cNvSpPr>
          <p:nvPr/>
        </p:nvSpPr>
        <p:spPr bwMode="auto">
          <a:xfrm>
            <a:off x="2680207" y="2011718"/>
            <a:ext cx="1080570" cy="124358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algn="ctr"/>
            <a:r>
              <a:rPr lang="en-US" dirty="0" smtClean="0">
                <a:solidFill>
                  <a:srgbClr val="FFFFFF"/>
                </a:solidFill>
              </a:rPr>
              <a:t>DSI-1</a:t>
            </a:r>
            <a:endParaRPr lang="en-US" dirty="0">
              <a:solidFill>
                <a:srgbClr val="FFFFFF"/>
              </a:solidFill>
            </a:endParaRPr>
          </a:p>
          <a:p>
            <a:pPr algn="ctr"/>
            <a:r>
              <a:rPr lang="en-US" dirty="0">
                <a:solidFill>
                  <a:srgbClr val="FFFFFF"/>
                </a:solidFill>
              </a:rPr>
              <a:t>Display</a:t>
            </a:r>
            <a:br>
              <a:rPr lang="en-US" dirty="0">
                <a:solidFill>
                  <a:srgbClr val="FFFFFF"/>
                </a:solidFill>
              </a:rPr>
            </a:br>
            <a:r>
              <a:rPr lang="en-US" dirty="0">
                <a:solidFill>
                  <a:srgbClr val="FFFFFF"/>
                </a:solidFill>
              </a:rPr>
              <a:t>Interface</a:t>
            </a:r>
          </a:p>
        </p:txBody>
      </p:sp>
      <p:sp>
        <p:nvSpPr>
          <p:cNvPr id="15" name="AutoShape 20"/>
          <p:cNvSpPr>
            <a:spLocks noChangeArrowheads="1"/>
          </p:cNvSpPr>
          <p:nvPr/>
        </p:nvSpPr>
        <p:spPr bwMode="auto">
          <a:xfrm>
            <a:off x="4734052" y="1999843"/>
            <a:ext cx="789597" cy="1275974"/>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wrap="none" lIns="0" tIns="0" rIns="0" bIns="0" anchor="ctr"/>
          <a:lstStyle/>
          <a:p>
            <a:pPr algn="ctr"/>
            <a:r>
              <a:rPr lang="en-US" dirty="0" smtClean="0">
                <a:solidFill>
                  <a:srgbClr val="FFFFFF"/>
                </a:solidFill>
              </a:rPr>
              <a:t>DigRF</a:t>
            </a:r>
          </a:p>
          <a:p>
            <a:pPr algn="ctr"/>
            <a:r>
              <a:rPr lang="en-US" dirty="0" smtClean="0">
                <a:solidFill>
                  <a:srgbClr val="FFFFFF"/>
                </a:solidFill>
              </a:rPr>
              <a:t>v4</a:t>
            </a:r>
            <a:endParaRPr lang="en-US" dirty="0">
              <a:solidFill>
                <a:srgbClr val="FFFFFF"/>
              </a:solidFill>
            </a:endParaRPr>
          </a:p>
        </p:txBody>
      </p:sp>
      <p:sp>
        <p:nvSpPr>
          <p:cNvPr id="16" name="AutoShape 19"/>
          <p:cNvSpPr>
            <a:spLocks noChangeArrowheads="1"/>
          </p:cNvSpPr>
          <p:nvPr/>
        </p:nvSpPr>
        <p:spPr bwMode="auto">
          <a:xfrm>
            <a:off x="4791248" y="3362716"/>
            <a:ext cx="4209569" cy="58662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lIns="0" tIns="0" rIns="0" bIns="0" anchor="ctr"/>
          <a:lstStyle/>
          <a:p>
            <a:pPr algn="ctr"/>
            <a:r>
              <a:rPr lang="en-US" sz="2000" dirty="0" smtClean="0">
                <a:solidFill>
                  <a:srgbClr val="000000"/>
                </a:solidFill>
              </a:rPr>
              <a:t>   M-PHY</a:t>
            </a:r>
            <a:endParaRPr lang="en-US" sz="2000" dirty="0">
              <a:solidFill>
                <a:srgbClr val="000000"/>
              </a:solidFill>
            </a:endParaRPr>
          </a:p>
        </p:txBody>
      </p:sp>
      <p:sp>
        <p:nvSpPr>
          <p:cNvPr id="17" name="Text Box 11"/>
          <p:cNvSpPr txBox="1">
            <a:spLocks noChangeArrowheads="1"/>
          </p:cNvSpPr>
          <p:nvPr/>
        </p:nvSpPr>
        <p:spPr bwMode="auto">
          <a:xfrm>
            <a:off x="122014" y="1051070"/>
            <a:ext cx="1256754" cy="276999"/>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0" tIns="0" rIns="0" bIns="0">
            <a:spAutoFit/>
          </a:bodyPr>
          <a:lstStyle/>
          <a:p>
            <a:r>
              <a:rPr lang="en-US" sz="2000" dirty="0" smtClean="0">
                <a:solidFill>
                  <a:srgbClr val="000000"/>
                </a:solidFill>
              </a:rPr>
              <a:t>Application</a:t>
            </a:r>
            <a:endParaRPr lang="en-US" sz="2000" dirty="0">
              <a:solidFill>
                <a:srgbClr val="000000"/>
              </a:solidFill>
            </a:endParaRPr>
          </a:p>
        </p:txBody>
      </p:sp>
      <p:sp>
        <p:nvSpPr>
          <p:cNvPr id="20" name="AutoShape 20"/>
          <p:cNvSpPr>
            <a:spLocks noChangeArrowheads="1"/>
          </p:cNvSpPr>
          <p:nvPr/>
        </p:nvSpPr>
        <p:spPr bwMode="auto">
          <a:xfrm>
            <a:off x="8281982" y="2016275"/>
            <a:ext cx="718835" cy="1243584"/>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US" dirty="0" smtClean="0">
                <a:solidFill>
                  <a:srgbClr val="FFFFFF"/>
                </a:solidFill>
              </a:rPr>
              <a:t>LLI</a:t>
            </a:r>
          </a:p>
        </p:txBody>
      </p:sp>
      <p:sp>
        <p:nvSpPr>
          <p:cNvPr id="27" name="AutoShape 20"/>
          <p:cNvSpPr>
            <a:spLocks noChangeArrowheads="1"/>
          </p:cNvSpPr>
          <p:nvPr/>
        </p:nvSpPr>
        <p:spPr bwMode="auto">
          <a:xfrm>
            <a:off x="6456607" y="1999843"/>
            <a:ext cx="825500" cy="60938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US" dirty="0" smtClean="0">
                <a:solidFill>
                  <a:srgbClr val="FFFFFF"/>
                </a:solidFill>
              </a:rPr>
              <a:t>DSI-2</a:t>
            </a:r>
          </a:p>
        </p:txBody>
      </p:sp>
      <p:sp>
        <p:nvSpPr>
          <p:cNvPr id="28" name="AutoShape 20"/>
          <p:cNvSpPr>
            <a:spLocks noChangeArrowheads="1"/>
          </p:cNvSpPr>
          <p:nvPr/>
        </p:nvSpPr>
        <p:spPr bwMode="auto">
          <a:xfrm>
            <a:off x="5579302" y="1999843"/>
            <a:ext cx="825500" cy="60972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a:r>
              <a:rPr lang="en-US" dirty="0" smtClean="0">
                <a:solidFill>
                  <a:srgbClr val="FFFFFF"/>
                </a:solidFill>
              </a:rPr>
              <a:t>CSI-3</a:t>
            </a:r>
          </a:p>
        </p:txBody>
      </p:sp>
      <p:cxnSp>
        <p:nvCxnSpPr>
          <p:cNvPr id="34" name="Straight Arrow Connector 33"/>
          <p:cNvCxnSpPr>
            <a:endCxn id="13" idx="0"/>
          </p:cNvCxnSpPr>
          <p:nvPr/>
        </p:nvCxnSpPr>
        <p:spPr>
          <a:xfrm>
            <a:off x="1986972" y="1498927"/>
            <a:ext cx="1" cy="508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0"/>
          </p:cNvCxnSpPr>
          <p:nvPr/>
        </p:nvCxnSpPr>
        <p:spPr>
          <a:xfrm flipV="1">
            <a:off x="3220492" y="1475178"/>
            <a:ext cx="6120" cy="536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8" idx="0"/>
          </p:cNvCxnSpPr>
          <p:nvPr/>
        </p:nvCxnSpPr>
        <p:spPr>
          <a:xfrm>
            <a:off x="5990181" y="1504397"/>
            <a:ext cx="1871" cy="49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7" idx="0"/>
          </p:cNvCxnSpPr>
          <p:nvPr/>
        </p:nvCxnSpPr>
        <p:spPr>
          <a:xfrm flipH="1" flipV="1">
            <a:off x="6867486" y="1493232"/>
            <a:ext cx="1871" cy="506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3" descr="C:\Documents and Settings\shankirk\Local Settings\Temporary Internet Files\Content.IE5\QP9Q9VSD\MC900433812[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68735" y="819920"/>
            <a:ext cx="636476" cy="6364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258" y="675749"/>
            <a:ext cx="1088277" cy="114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descr="C:\Documents and Settings\shankirk\Local Settings\Temporary Internet Files\Content.IE5\QP9Q9VSD\MC900433812[1].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80214" y="805838"/>
            <a:ext cx="636476" cy="636476"/>
          </a:xfrm>
          <a:prstGeom prst="rect">
            <a:avLst/>
          </a:prstGeom>
          <a:noFill/>
          <a:extLst>
            <a:ext uri="{909E8E84-426E-40DD-AFC4-6F175D3DCCD1}">
              <a14:hiddenFill xmlns:a14="http://schemas.microsoft.com/office/drawing/2010/main">
                <a:solidFill>
                  <a:srgbClr val="FFFFFF"/>
                </a:solidFill>
              </a14:hiddenFill>
            </a:ext>
          </a:extLst>
        </p:spPr>
      </p:pic>
      <p:pic>
        <p:nvPicPr>
          <p:cNvPr id="92163" name="Picture 3" descr="C:\Documents and Settings\shankirk\Local Settings\Temporary Internet Files\Content.IE5\W16G28MO\MC90043388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171" y="459969"/>
            <a:ext cx="885910" cy="88591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C:\Documents and Settings\shankirk\Local Settings\Temporary Internet Files\Content.IE5\6W6PF3LI\MP900316372[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8256389" y="561284"/>
            <a:ext cx="686618" cy="609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Documents and Settings\shankirk\Local Settings\Temporary Internet Files\Content.IE5\E3IBWQV6\MP900405468[1].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flipH="1">
            <a:off x="7478089" y="1379015"/>
            <a:ext cx="550074" cy="4796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Documents and Settings\shankirk\Local Settings\Temporary Internet Files\Content.IE5\NUW24RBK\MC900432567[1].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308967" y="1251985"/>
            <a:ext cx="634040" cy="63404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6200000" scaled="1"/>
            <a:tileRect/>
          </a:gradFill>
        </p:spPr>
      </p:pic>
      <p:pic>
        <p:nvPicPr>
          <p:cNvPr id="41" name="Picture 2" descr="C:\Documents and Settings\shankirk\Local Settings\Temporary Internet Files\Content.IE5\NUW24RBK\MC900433847[1].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497974" y="759840"/>
            <a:ext cx="715338" cy="7153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Documents and Settings\shankirk\Local Settings\Temporary Internet Files\Content.IE5\NUW24RBK\MC900433847[1].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857350" y="693401"/>
            <a:ext cx="715338" cy="71533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7"/>
          <p:cNvSpPr>
            <a:spLocks noGrp="1"/>
          </p:cNvSpPr>
          <p:nvPr>
            <p:ph type="title"/>
          </p:nvPr>
        </p:nvSpPr>
        <p:spPr/>
        <p:txBody>
          <a:bodyPr/>
          <a:lstStyle/>
          <a:p>
            <a:r>
              <a:rPr lang="en-US" smtClean="0"/>
              <a:t>Agilent’s MIPI </a:t>
            </a:r>
            <a:r>
              <a:rPr lang="en-US" dirty="0" smtClean="0"/>
              <a:t>Solutions</a:t>
            </a:r>
            <a:endParaRPr lang="en-US" dirty="0"/>
          </a:p>
        </p:txBody>
      </p:sp>
      <p:sp>
        <p:nvSpPr>
          <p:cNvPr id="50" name="Line 12"/>
          <p:cNvSpPr>
            <a:spLocks noChangeShapeType="1"/>
          </p:cNvSpPr>
          <p:nvPr/>
        </p:nvSpPr>
        <p:spPr bwMode="auto">
          <a:xfrm>
            <a:off x="8926" y="4019212"/>
            <a:ext cx="9072938" cy="0"/>
          </a:xfrm>
          <a:prstGeom prst="line">
            <a:avLst/>
          </a:prstGeom>
          <a:noFill/>
          <a:ln w="12700">
            <a:solidFill>
              <a:schemeClr val="accent1"/>
            </a:solidFill>
            <a:round/>
            <a:headEnd/>
            <a:tailEnd/>
          </a:ln>
          <a:effectLst/>
        </p:spPr>
        <p:txBody>
          <a:bodyPr lIns="0" tIns="0" rIns="0" bIns="0"/>
          <a:lstStyle/>
          <a:p>
            <a:endParaRPr lang="en-US" sz="2000" dirty="0">
              <a:solidFill>
                <a:srgbClr val="000000"/>
              </a:solidFill>
            </a:endParaRPr>
          </a:p>
        </p:txBody>
      </p:sp>
      <p:sp>
        <p:nvSpPr>
          <p:cNvPr id="51" name="AutoShape 20"/>
          <p:cNvSpPr>
            <a:spLocks noChangeArrowheads="1"/>
          </p:cNvSpPr>
          <p:nvPr/>
        </p:nvSpPr>
        <p:spPr bwMode="auto">
          <a:xfrm>
            <a:off x="308610" y="4165954"/>
            <a:ext cx="1916730" cy="2004350"/>
          </a:xfrm>
          <a:prstGeom prst="roundRect">
            <a:avLst>
              <a:gd name="adj" fmla="val 16667"/>
            </a:avLst>
          </a:prstGeom>
          <a:solidFill>
            <a:srgbClr val="00B05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t"/>
          <a:lstStyle/>
          <a:p>
            <a:pPr algn="ctr"/>
            <a:r>
              <a:rPr lang="en-US" sz="1600" b="1" dirty="0" smtClean="0">
                <a:solidFill>
                  <a:srgbClr val="000000"/>
                </a:solidFill>
              </a:rPr>
              <a:t>Current </a:t>
            </a:r>
          </a:p>
          <a:p>
            <a:pPr algn="ctr"/>
            <a:r>
              <a:rPr lang="en-US" sz="1600" b="1" dirty="0" smtClean="0">
                <a:solidFill>
                  <a:srgbClr val="000000"/>
                </a:solidFill>
              </a:rPr>
              <a:t>Solutions</a:t>
            </a:r>
            <a:endParaRPr lang="en-US" sz="1600" b="1" dirty="0">
              <a:solidFill>
                <a:srgbClr val="000000"/>
              </a:solidFill>
            </a:endParaRPr>
          </a:p>
        </p:txBody>
      </p:sp>
      <p:sp>
        <p:nvSpPr>
          <p:cNvPr id="52" name="AutoShape 20"/>
          <p:cNvSpPr>
            <a:spLocks noChangeArrowheads="1"/>
          </p:cNvSpPr>
          <p:nvPr/>
        </p:nvSpPr>
        <p:spPr bwMode="auto">
          <a:xfrm>
            <a:off x="6771909" y="4198215"/>
            <a:ext cx="2143343" cy="199071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t"/>
          <a:lstStyle/>
          <a:p>
            <a:pPr algn="ctr"/>
            <a:r>
              <a:rPr lang="en-US" sz="1600" b="1" dirty="0" smtClean="0">
                <a:solidFill>
                  <a:srgbClr val="FFFFFF"/>
                </a:solidFill>
              </a:rPr>
              <a:t>Protocol</a:t>
            </a:r>
          </a:p>
          <a:p>
            <a:pPr algn="ctr"/>
            <a:r>
              <a:rPr lang="en-US" sz="1600" b="1" dirty="0" smtClean="0">
                <a:solidFill>
                  <a:srgbClr val="FFFFFF"/>
                </a:solidFill>
              </a:rPr>
              <a:t>Solution Planned</a:t>
            </a:r>
          </a:p>
        </p:txBody>
      </p:sp>
      <p:sp>
        <p:nvSpPr>
          <p:cNvPr id="54" name="AutoShape 16"/>
          <p:cNvSpPr>
            <a:spLocks noChangeArrowheads="1"/>
          </p:cNvSpPr>
          <p:nvPr/>
        </p:nvSpPr>
        <p:spPr bwMode="auto">
          <a:xfrm>
            <a:off x="2315358" y="4197527"/>
            <a:ext cx="2107526" cy="197467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t"/>
          <a:lstStyle/>
          <a:p>
            <a:pPr algn="ctr"/>
            <a:r>
              <a:rPr lang="en-US" sz="2000" b="1" dirty="0" smtClean="0">
                <a:solidFill>
                  <a:srgbClr val="FFFFFF"/>
                </a:solidFill>
              </a:rPr>
              <a:t>NEW!</a:t>
            </a:r>
          </a:p>
          <a:p>
            <a:pPr algn="ctr"/>
            <a:r>
              <a:rPr lang="en-US" sz="2000" b="1" dirty="0" smtClean="0">
                <a:solidFill>
                  <a:srgbClr val="FFFFFF"/>
                </a:solidFill>
              </a:rPr>
              <a:t>U4421A</a:t>
            </a:r>
          </a:p>
        </p:txBody>
      </p:sp>
      <p:pic>
        <p:nvPicPr>
          <p:cNvPr id="55" name="Picture 2" descr="N:\_Digital Wireless\04 DW Product marketing\N5342A-43A DigRF V4\Photos\tif photos round 2\Agilent_137176.tif"/>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30390" y1="57588" x2="30390" y2="57588"/>
                        <a14:foregroundMark x1="18442" y1="57588" x2="45714" y2="57588"/>
                      </a14:backgroundRemoval>
                    </a14:imgEffect>
                  </a14:imgLayer>
                </a14:imgProps>
              </a:ext>
              <a:ext uri="{28A0092B-C50C-407E-A947-70E740481C1C}">
                <a14:useLocalDpi xmlns:a14="http://schemas.microsoft.com/office/drawing/2010/main" val="0"/>
              </a:ext>
            </a:extLst>
          </a:blip>
          <a:srcRect/>
          <a:stretch>
            <a:fillRect/>
          </a:stretch>
        </p:blipFill>
        <p:spPr bwMode="auto">
          <a:xfrm>
            <a:off x="466875" y="4779122"/>
            <a:ext cx="1600200" cy="1070574"/>
          </a:xfrm>
          <a:prstGeom prst="rect">
            <a:avLst/>
          </a:prstGeom>
          <a:noFill/>
          <a:ln w="9525">
            <a:noFill/>
            <a:miter lim="800000"/>
            <a:headEnd/>
            <a:tailEnd/>
          </a:ln>
        </p:spPr>
      </p:pic>
      <p:pic>
        <p:nvPicPr>
          <p:cNvPr id="56" name="Picture 2"/>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537" b="100000" l="0" r="97011"/>
                    </a14:imgEffect>
                  </a14:imgLayer>
                </a14:imgProps>
              </a:ext>
              <a:ext uri="{28A0092B-C50C-407E-A947-70E740481C1C}">
                <a14:useLocalDpi xmlns:a14="http://schemas.microsoft.com/office/drawing/2010/main" val="0"/>
              </a:ext>
            </a:extLst>
          </a:blip>
          <a:srcRect/>
          <a:stretch>
            <a:fillRect/>
          </a:stretch>
        </p:blipFill>
        <p:spPr bwMode="auto">
          <a:xfrm>
            <a:off x="2423870" y="5003802"/>
            <a:ext cx="1898102" cy="8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8537" b="100000" l="0" r="99457"/>
                    </a14:imgEffect>
                  </a14:imgLayer>
                </a14:imgProps>
              </a:ext>
              <a:ext uri="{28A0092B-C50C-407E-A947-70E740481C1C}">
                <a14:useLocalDpi xmlns:a14="http://schemas.microsoft.com/office/drawing/2010/main" val="0"/>
              </a:ext>
            </a:extLst>
          </a:blip>
          <a:srcRect/>
          <a:stretch>
            <a:fillRect/>
          </a:stretch>
        </p:blipFill>
        <p:spPr bwMode="auto">
          <a:xfrm>
            <a:off x="6914418" y="5020527"/>
            <a:ext cx="1898102" cy="8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AutoShape 16"/>
          <p:cNvSpPr>
            <a:spLocks noChangeArrowheads="1"/>
          </p:cNvSpPr>
          <p:nvPr/>
        </p:nvSpPr>
        <p:spPr bwMode="auto">
          <a:xfrm>
            <a:off x="4530236" y="4198215"/>
            <a:ext cx="2107526" cy="1974673"/>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wrap="none" lIns="0" tIns="0" rIns="0" bIns="0" anchor="t"/>
          <a:lstStyle/>
          <a:p>
            <a:pPr algn="ctr"/>
            <a:r>
              <a:rPr lang="en-US" sz="1600" b="1" dirty="0" smtClean="0">
                <a:solidFill>
                  <a:srgbClr val="FFFFFF"/>
                </a:solidFill>
              </a:rPr>
              <a:t>New PXI Solution</a:t>
            </a:r>
          </a:p>
          <a:p>
            <a:pPr algn="ctr"/>
            <a:r>
              <a:rPr lang="en-US" sz="1600" b="1" dirty="0" smtClean="0">
                <a:solidFill>
                  <a:srgbClr val="FFFFFF"/>
                </a:solidFill>
              </a:rPr>
              <a:t>Coming Soon</a:t>
            </a:r>
            <a:endParaRPr lang="en-US" sz="1600" b="1" dirty="0">
              <a:solidFill>
                <a:srgbClr val="FFFFFF"/>
              </a:solidFill>
            </a:endParaRPr>
          </a:p>
        </p:txBody>
      </p:sp>
      <p:pic>
        <p:nvPicPr>
          <p:cNvPr id="59" name="Picture 5"/>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9109" y="4917670"/>
            <a:ext cx="1908202" cy="1018158"/>
          </a:xfrm>
          <a:prstGeom prst="rect">
            <a:avLst/>
          </a:prstGeom>
          <a:noFill/>
          <a:ln w="9525">
            <a:noFill/>
            <a:miter lim="800000"/>
            <a:headEnd/>
            <a:tailEnd/>
          </a:ln>
        </p:spPr>
      </p:pic>
    </p:spTree>
    <p:extLst>
      <p:ext uri="{BB962C8B-B14F-4D97-AF65-F5344CB8AC3E}">
        <p14:creationId xmlns:p14="http://schemas.microsoft.com/office/powerpoint/2010/main" val="131408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400" dirty="0"/>
              <a:t>Agilent </a:t>
            </a:r>
            <a:r>
              <a:rPr lang="en-US" sz="2400" dirty="0" smtClean="0"/>
              <a:t>U4421A MIPI </a:t>
            </a:r>
            <a:r>
              <a:rPr lang="en-US" sz="2400" dirty="0"/>
              <a:t>D-PHY </a:t>
            </a:r>
            <a:r>
              <a:rPr lang="en-US" sz="2400" dirty="0" smtClean="0"/>
              <a:t/>
            </a:r>
            <a:br>
              <a:rPr lang="en-US" sz="2400" dirty="0" smtClean="0"/>
            </a:br>
            <a:r>
              <a:rPr lang="en-US" sz="2400" dirty="0" smtClean="0"/>
              <a:t>Protocol Exerciser/Analyzer</a:t>
            </a:r>
            <a:r>
              <a:rPr lang="en-US" sz="2400" dirty="0"/>
              <a:t/>
            </a:r>
            <a:br>
              <a:rPr lang="en-US" sz="2400" dirty="0"/>
            </a:br>
            <a:r>
              <a:rPr lang="en-US" sz="2400" dirty="0">
                <a:solidFill>
                  <a:schemeClr val="accent5">
                    <a:lumMod val="75000"/>
                  </a:schemeClr>
                </a:solidFill>
              </a:rPr>
              <a:t>Two instruments in one module</a:t>
            </a:r>
            <a:r>
              <a:rPr lang="en-US" sz="2400" dirty="0"/>
              <a:t/>
            </a:r>
            <a:br>
              <a:rPr lang="en-US" sz="2400" dirty="0"/>
            </a:br>
            <a:endParaRPr lang="en-US" sz="24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37" b="100000" l="0" r="98641"/>
                    </a14:imgEffect>
                  </a14:imgLayer>
                </a14:imgProps>
              </a:ext>
              <a:ext uri="{28A0092B-C50C-407E-A947-70E740481C1C}">
                <a14:useLocalDpi xmlns:a14="http://schemas.microsoft.com/office/drawing/2010/main" val="0"/>
              </a:ext>
            </a:extLst>
          </a:blip>
          <a:srcRect/>
          <a:stretch>
            <a:fillRect/>
          </a:stretch>
        </p:blipFill>
        <p:spPr bwMode="auto">
          <a:xfrm>
            <a:off x="5486400" y="0"/>
            <a:ext cx="2694803" cy="120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9"/>
          <p:cNvSpPr>
            <a:spLocks noGrp="1"/>
          </p:cNvSpPr>
          <p:nvPr>
            <p:ph type="body" idx="1"/>
          </p:nvPr>
        </p:nvSpPr>
        <p:spPr>
          <a:xfrm>
            <a:off x="457200" y="1360486"/>
            <a:ext cx="4040188" cy="1077914"/>
          </a:xfrm>
        </p:spPr>
        <p:style>
          <a:lnRef idx="1">
            <a:schemeClr val="accent1"/>
          </a:lnRef>
          <a:fillRef idx="3">
            <a:schemeClr val="accent1"/>
          </a:fillRef>
          <a:effectRef idx="2">
            <a:schemeClr val="accent1"/>
          </a:effectRef>
          <a:fontRef idx="minor">
            <a:schemeClr val="lt1"/>
          </a:fontRef>
        </p:style>
        <p:txBody>
          <a:bodyPr anchor="ctr">
            <a:noAutofit/>
          </a:bodyPr>
          <a:lstStyle/>
          <a:p>
            <a:pPr algn="ctr">
              <a:spcAft>
                <a:spcPts val="0"/>
              </a:spcAft>
            </a:pPr>
            <a:endParaRPr lang="en-US" sz="2000" dirty="0" smtClean="0"/>
          </a:p>
          <a:p>
            <a:pPr algn="ctr">
              <a:spcAft>
                <a:spcPts val="0"/>
              </a:spcAft>
            </a:pPr>
            <a:r>
              <a:rPr lang="en-US" sz="2000" dirty="0" smtClean="0"/>
              <a:t>Opt 601                </a:t>
            </a:r>
          </a:p>
          <a:p>
            <a:pPr algn="ctr">
              <a:spcAft>
                <a:spcPts val="0"/>
              </a:spcAft>
            </a:pPr>
            <a:r>
              <a:rPr lang="en-US" sz="2000" dirty="0" smtClean="0"/>
              <a:t>MIPI D-PHY Analyzer</a:t>
            </a:r>
          </a:p>
          <a:p>
            <a:pPr algn="ctr">
              <a:spcAft>
                <a:spcPts val="0"/>
              </a:spcAft>
            </a:pPr>
            <a:r>
              <a:rPr lang="en-US" sz="2000" dirty="0" smtClean="0"/>
              <a:t>See ALL system behavior</a:t>
            </a:r>
          </a:p>
          <a:p>
            <a:pPr algn="ctr"/>
            <a:endParaRPr lang="en-US" sz="2000" dirty="0" smtClean="0"/>
          </a:p>
        </p:txBody>
      </p:sp>
      <p:sp>
        <p:nvSpPr>
          <p:cNvPr id="13" name="Content Placeholder 10"/>
          <p:cNvSpPr>
            <a:spLocks noGrp="1"/>
          </p:cNvSpPr>
          <p:nvPr>
            <p:ph sz="half" idx="2"/>
          </p:nvPr>
        </p:nvSpPr>
        <p:spPr>
          <a:xfrm>
            <a:off x="457200" y="2590800"/>
            <a:ext cx="4040188" cy="3581400"/>
          </a:xfrm>
        </p:spPr>
        <p:style>
          <a:lnRef idx="1">
            <a:schemeClr val="accent1"/>
          </a:lnRef>
          <a:fillRef idx="3">
            <a:schemeClr val="accent1"/>
          </a:fillRef>
          <a:effectRef idx="2">
            <a:schemeClr val="accent1"/>
          </a:effectRef>
          <a:fontRef idx="minor">
            <a:schemeClr val="lt1"/>
          </a:fontRef>
        </p:style>
        <p:txBody>
          <a:bodyPr tIns="182880">
            <a:normAutofit/>
          </a:bodyPr>
          <a:lstStyle/>
          <a:p>
            <a:pPr marL="234950" lvl="0">
              <a:spcBef>
                <a:spcPts val="3000"/>
              </a:spcBef>
            </a:pPr>
            <a:r>
              <a:rPr lang="en-US" sz="1600" b="1" dirty="0" smtClean="0"/>
              <a:t>Fully protocol-aware</a:t>
            </a:r>
          </a:p>
          <a:p>
            <a:pPr marL="234950" lvl="0"/>
            <a:r>
              <a:rPr lang="en-US" sz="1600" b="1" dirty="0" smtClean="0"/>
              <a:t>Performance for today and tomorrow</a:t>
            </a:r>
          </a:p>
          <a:p>
            <a:pPr marL="463550" lvl="1"/>
            <a:r>
              <a:rPr lang="en-US" sz="1400" b="1" dirty="0" smtClean="0"/>
              <a:t>Up to 1.5Gb data rate</a:t>
            </a:r>
          </a:p>
          <a:p>
            <a:pPr marL="463550" lvl="1"/>
            <a:r>
              <a:rPr lang="en-US" sz="1400" b="1" dirty="0" smtClean="0"/>
              <a:t>Up to 16GB trace depth</a:t>
            </a:r>
          </a:p>
          <a:p>
            <a:pPr marL="463550" lvl="1"/>
            <a:r>
              <a:rPr lang="en-US" sz="1400" b="1" dirty="0" smtClean="0"/>
              <a:t>1-4 </a:t>
            </a:r>
            <a:r>
              <a:rPr lang="en-US" sz="1400" b="1" dirty="0" smtClean="0"/>
              <a:t>data channels + CLK</a:t>
            </a:r>
          </a:p>
          <a:p>
            <a:pPr marL="234950" lvl="0"/>
            <a:r>
              <a:rPr lang="en-US" sz="1600" b="1" dirty="0" smtClean="0"/>
              <a:t>“Raw” view of state traffic for additional insight</a:t>
            </a:r>
          </a:p>
          <a:p>
            <a:pPr marL="234950" lvl="0"/>
            <a:r>
              <a:rPr lang="en-US" sz="1600" b="1" dirty="0" smtClean="0"/>
              <a:t>Flexible probing options</a:t>
            </a:r>
          </a:p>
          <a:p>
            <a:pPr marL="234950" lvl="0"/>
            <a:r>
              <a:rPr lang="en-US" sz="1600" b="1" dirty="0" smtClean="0"/>
              <a:t>Integrated image extraction</a:t>
            </a:r>
            <a:endParaRPr lang="en-US" sz="1800" b="1" dirty="0" smtClean="0"/>
          </a:p>
          <a:p>
            <a:pPr>
              <a:buFont typeface="Arial" pitchFamily="34" charset="0"/>
              <a:buChar char="•"/>
            </a:pPr>
            <a:endParaRPr lang="en-US" sz="1800" dirty="0"/>
          </a:p>
        </p:txBody>
      </p:sp>
      <p:sp>
        <p:nvSpPr>
          <p:cNvPr id="16" name="Text Placeholder 9"/>
          <p:cNvSpPr txBox="1">
            <a:spLocks/>
          </p:cNvSpPr>
          <p:nvPr/>
        </p:nvSpPr>
        <p:spPr bwMode="black">
          <a:xfrm>
            <a:off x="4875212" y="1360486"/>
            <a:ext cx="4040188" cy="1077914"/>
          </a:xfrm>
          <a:prstGeom prst="rect">
            <a:avLst/>
          </a:prstGeom>
          <a:extLst/>
        </p:spPr>
        <p:style>
          <a:lnRef idx="1">
            <a:schemeClr val="accent5"/>
          </a:lnRef>
          <a:fillRef idx="3">
            <a:schemeClr val="accent5"/>
          </a:fillRef>
          <a:effectRef idx="2">
            <a:schemeClr val="accent5"/>
          </a:effectRef>
          <a:fontRef idx="minor">
            <a:schemeClr val="lt1"/>
          </a:fontRef>
        </p:style>
        <p:txBody>
          <a:bodyPr vert="horz" wrap="square" lIns="0" tIns="0" rIns="0" bIns="0" numCol="1" anchor="ctr" anchorCtr="0" compatLnSpc="1">
            <a:prstTxWarp prst="textNoShape">
              <a:avLst/>
            </a:prstTxWarp>
          </a:bodyPr>
          <a:lstStyle>
            <a:lvl1pPr marL="0" indent="0" algn="l" rtl="0" eaLnBrk="0" fontAlgn="base" hangingPunct="0">
              <a:spcBef>
                <a:spcPct val="0"/>
              </a:spcBef>
              <a:spcAft>
                <a:spcPct val="50000"/>
              </a:spcAft>
              <a:buNone/>
              <a:defRPr sz="2400" b="1">
                <a:solidFill>
                  <a:schemeClr val="lt1"/>
                </a:solidFill>
                <a:latin typeface="+mn-lt"/>
                <a:ea typeface="+mn-ea"/>
                <a:cs typeface="+mn-cs"/>
              </a:defRPr>
            </a:lvl1pPr>
            <a:lvl2pPr marL="457200" indent="0" algn="l" rtl="0" eaLnBrk="0" fontAlgn="base" hangingPunct="0">
              <a:spcBef>
                <a:spcPct val="0"/>
              </a:spcBef>
              <a:spcAft>
                <a:spcPct val="30000"/>
              </a:spcAft>
              <a:buNone/>
              <a:defRPr sz="2000" b="1">
                <a:solidFill>
                  <a:schemeClr val="lt1"/>
                </a:solidFill>
                <a:latin typeface="+mn-lt"/>
                <a:ea typeface="+mn-ea"/>
                <a:cs typeface="+mn-cs"/>
              </a:defRPr>
            </a:lvl2pPr>
            <a:lvl3pPr marL="914400" indent="0" algn="l" rtl="0" eaLnBrk="0" fontAlgn="base" hangingPunct="0">
              <a:spcBef>
                <a:spcPct val="0"/>
              </a:spcBef>
              <a:spcAft>
                <a:spcPct val="30000"/>
              </a:spcAft>
              <a:buNone/>
              <a:defRPr sz="1800" b="1">
                <a:solidFill>
                  <a:schemeClr val="lt1"/>
                </a:solidFill>
                <a:latin typeface="+mn-lt"/>
                <a:ea typeface="+mn-ea"/>
                <a:cs typeface="+mn-cs"/>
              </a:defRPr>
            </a:lvl3pPr>
            <a:lvl4pPr marL="1371600" indent="0" algn="l" rtl="0" eaLnBrk="0" fontAlgn="base" hangingPunct="0">
              <a:spcBef>
                <a:spcPct val="0"/>
              </a:spcBef>
              <a:spcAft>
                <a:spcPct val="30000"/>
              </a:spcAft>
              <a:buNone/>
              <a:defRPr sz="1600" b="1">
                <a:solidFill>
                  <a:schemeClr val="lt1"/>
                </a:solidFill>
                <a:latin typeface="+mn-lt"/>
                <a:ea typeface="+mn-ea"/>
                <a:cs typeface="+mn-cs"/>
              </a:defRPr>
            </a:lvl4pPr>
            <a:lvl5pPr marL="1828800" indent="0" algn="l" rtl="0" eaLnBrk="0" fontAlgn="base" hangingPunct="0">
              <a:spcBef>
                <a:spcPct val="0"/>
              </a:spcBef>
              <a:spcAft>
                <a:spcPct val="30000"/>
              </a:spcAft>
              <a:buNone/>
              <a:defRPr sz="1600" b="1">
                <a:solidFill>
                  <a:schemeClr val="lt1"/>
                </a:solidFill>
                <a:latin typeface="+mn-lt"/>
                <a:ea typeface="+mn-ea"/>
                <a:cs typeface="+mn-cs"/>
              </a:defRPr>
            </a:lvl5pPr>
            <a:lvl6pPr marL="2286000" indent="0" algn="l" rtl="0" eaLnBrk="0" fontAlgn="base" hangingPunct="0">
              <a:spcBef>
                <a:spcPct val="0"/>
              </a:spcBef>
              <a:spcAft>
                <a:spcPct val="30000"/>
              </a:spcAft>
              <a:buNone/>
              <a:defRPr sz="1600" b="1">
                <a:solidFill>
                  <a:schemeClr val="lt1"/>
                </a:solidFill>
                <a:latin typeface="+mn-lt"/>
                <a:ea typeface="+mn-ea"/>
                <a:cs typeface="+mn-cs"/>
              </a:defRPr>
            </a:lvl6pPr>
            <a:lvl7pPr marL="2743200" indent="0" algn="l" rtl="0" eaLnBrk="0" fontAlgn="base" hangingPunct="0">
              <a:spcBef>
                <a:spcPct val="0"/>
              </a:spcBef>
              <a:spcAft>
                <a:spcPct val="30000"/>
              </a:spcAft>
              <a:buNone/>
              <a:defRPr sz="1600" b="1">
                <a:solidFill>
                  <a:schemeClr val="lt1"/>
                </a:solidFill>
                <a:latin typeface="+mn-lt"/>
                <a:ea typeface="+mn-ea"/>
                <a:cs typeface="+mn-cs"/>
              </a:defRPr>
            </a:lvl7pPr>
            <a:lvl8pPr marL="3200400" indent="0" algn="l" rtl="0" eaLnBrk="0" fontAlgn="base" hangingPunct="0">
              <a:spcBef>
                <a:spcPct val="0"/>
              </a:spcBef>
              <a:spcAft>
                <a:spcPct val="30000"/>
              </a:spcAft>
              <a:buNone/>
              <a:defRPr sz="1600" b="1">
                <a:solidFill>
                  <a:schemeClr val="lt1"/>
                </a:solidFill>
                <a:latin typeface="+mn-lt"/>
                <a:ea typeface="+mn-ea"/>
                <a:cs typeface="+mn-cs"/>
              </a:defRPr>
            </a:lvl8pPr>
            <a:lvl9pPr marL="3657600" indent="0" algn="l" rtl="0" eaLnBrk="0" fontAlgn="base" hangingPunct="0">
              <a:spcBef>
                <a:spcPct val="0"/>
              </a:spcBef>
              <a:spcAft>
                <a:spcPct val="30000"/>
              </a:spcAft>
              <a:buNone/>
              <a:defRPr sz="1600" b="1">
                <a:solidFill>
                  <a:schemeClr val="lt1"/>
                </a:solidFill>
                <a:latin typeface="+mn-lt"/>
                <a:ea typeface="+mn-ea"/>
                <a:cs typeface="+mn-cs"/>
              </a:defRPr>
            </a:lvl9pPr>
          </a:lstStyle>
          <a:p>
            <a:pPr algn="ctr">
              <a:spcAft>
                <a:spcPts val="600"/>
              </a:spcAft>
            </a:pPr>
            <a:r>
              <a:rPr lang="en-US" sz="2000" dirty="0"/>
              <a:t>Opt 602                                              MIPI D-PHY </a:t>
            </a:r>
            <a:r>
              <a:rPr lang="en-US" sz="2000" dirty="0" smtClean="0"/>
              <a:t>Exerciser</a:t>
            </a:r>
          </a:p>
          <a:p>
            <a:pPr algn="ctr"/>
            <a:r>
              <a:rPr lang="en-US" sz="2000" dirty="0" smtClean="0"/>
              <a:t>Characterize and Optimize </a:t>
            </a:r>
            <a:endParaRPr lang="en-US" sz="2000" dirty="0"/>
          </a:p>
        </p:txBody>
      </p:sp>
      <p:sp>
        <p:nvSpPr>
          <p:cNvPr id="17" name="Content Placeholder 10"/>
          <p:cNvSpPr txBox="1">
            <a:spLocks/>
          </p:cNvSpPr>
          <p:nvPr/>
        </p:nvSpPr>
        <p:spPr bwMode="black">
          <a:xfrm>
            <a:off x="4875212" y="2590800"/>
            <a:ext cx="4040188" cy="3581400"/>
          </a:xfrm>
          <a:prstGeom prst="rect">
            <a:avLst/>
          </a:prstGeom>
          <a:ln/>
          <a:extLst/>
        </p:spPr>
        <p:style>
          <a:lnRef idx="1">
            <a:schemeClr val="accent5"/>
          </a:lnRef>
          <a:fillRef idx="3">
            <a:schemeClr val="accent5"/>
          </a:fillRef>
          <a:effectRef idx="2">
            <a:schemeClr val="accent5"/>
          </a:effectRef>
          <a:fontRef idx="minor">
            <a:schemeClr val="lt1"/>
          </a:fontRef>
        </p:style>
        <p:txBody>
          <a:bodyPr vert="horz" wrap="square" lIns="0" tIns="182880" rIns="0" bIns="0" numCol="1" anchor="t" anchorCtr="0" compatLnSpc="1">
            <a:prstTxWarp prst="textNoShape">
              <a:avLst/>
            </a:prstTxWarp>
          </a:bodyPr>
          <a:lst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1800">
                <a:solidFill>
                  <a:schemeClr val="tx1"/>
                </a:solidFill>
                <a:latin typeface="+mn-lt"/>
              </a:defRPr>
            </a:lvl3pPr>
            <a:lvl4pPr marL="688975" indent="-225425" algn="l" rtl="0" eaLnBrk="0" fontAlgn="base" hangingPunct="0">
              <a:spcBef>
                <a:spcPct val="0"/>
              </a:spcBef>
              <a:spcAft>
                <a:spcPct val="30000"/>
              </a:spcAft>
              <a:buChar char="•"/>
              <a:defRPr sz="1600">
                <a:solidFill>
                  <a:schemeClr val="tx1"/>
                </a:solidFill>
                <a:latin typeface="+mn-lt"/>
              </a:defRPr>
            </a:lvl4pPr>
            <a:lvl5pPr marL="911225" indent="-220663" algn="l" rtl="0" eaLnBrk="0" fontAlgn="base" hangingPunct="0">
              <a:spcBef>
                <a:spcPct val="0"/>
              </a:spcBef>
              <a:spcAft>
                <a:spcPct val="30000"/>
              </a:spcAft>
              <a:buChar char="–"/>
              <a:defRPr sz="1600">
                <a:solidFill>
                  <a:schemeClr val="tx1"/>
                </a:solidFill>
                <a:latin typeface="+mn-lt"/>
              </a:defRPr>
            </a:lvl5pPr>
            <a:lvl6pPr marL="1368425" indent="-220663" algn="l" rtl="0" eaLnBrk="0" fontAlgn="base" hangingPunct="0">
              <a:spcBef>
                <a:spcPct val="0"/>
              </a:spcBef>
              <a:spcAft>
                <a:spcPct val="30000"/>
              </a:spcAft>
              <a:buChar char="–"/>
              <a:defRPr sz="1600">
                <a:solidFill>
                  <a:schemeClr val="tx1"/>
                </a:solidFill>
                <a:latin typeface="+mn-lt"/>
              </a:defRPr>
            </a:lvl6pPr>
            <a:lvl7pPr marL="1825625" indent="-220663" algn="l" rtl="0" eaLnBrk="0" fontAlgn="base" hangingPunct="0">
              <a:spcBef>
                <a:spcPct val="0"/>
              </a:spcBef>
              <a:spcAft>
                <a:spcPct val="30000"/>
              </a:spcAft>
              <a:buChar char="–"/>
              <a:defRPr sz="1600">
                <a:solidFill>
                  <a:schemeClr val="tx1"/>
                </a:solidFill>
                <a:latin typeface="+mn-lt"/>
              </a:defRPr>
            </a:lvl7pPr>
            <a:lvl8pPr marL="2282825" indent="-220663" algn="l" rtl="0" eaLnBrk="0" fontAlgn="base" hangingPunct="0">
              <a:spcBef>
                <a:spcPct val="0"/>
              </a:spcBef>
              <a:spcAft>
                <a:spcPct val="30000"/>
              </a:spcAft>
              <a:buChar char="–"/>
              <a:defRPr sz="1600">
                <a:solidFill>
                  <a:schemeClr val="tx1"/>
                </a:solidFill>
                <a:latin typeface="+mn-lt"/>
              </a:defRPr>
            </a:lvl8pPr>
            <a:lvl9pPr marL="2740025" indent="-220663" algn="l" rtl="0" eaLnBrk="0" fontAlgn="base" hangingPunct="0">
              <a:spcBef>
                <a:spcPct val="0"/>
              </a:spcBef>
              <a:spcAft>
                <a:spcPct val="30000"/>
              </a:spcAft>
              <a:buChar char="–"/>
              <a:defRPr sz="1600">
                <a:solidFill>
                  <a:schemeClr val="tx1"/>
                </a:solidFill>
                <a:latin typeface="+mn-lt"/>
              </a:defRPr>
            </a:lvl9pPr>
          </a:lstStyle>
          <a:p>
            <a:pPr marL="234950" indent="0"/>
            <a:r>
              <a:rPr lang="en-US" sz="1600" b="1" dirty="0" smtClean="0">
                <a:solidFill>
                  <a:schemeClr val="bg1"/>
                </a:solidFill>
              </a:rPr>
              <a:t>Generate user-defined D-PHY traffic</a:t>
            </a:r>
          </a:p>
          <a:p>
            <a:pPr marL="234950" indent="0"/>
            <a:r>
              <a:rPr lang="en-US" sz="1600" b="1" dirty="0" smtClean="0">
                <a:solidFill>
                  <a:schemeClr val="bg1"/>
                </a:solidFill>
              </a:rPr>
              <a:t>Change speed, slew rate, voltage levels and lane skew</a:t>
            </a:r>
          </a:p>
          <a:p>
            <a:pPr marL="234950" lvl="0" indent="0"/>
            <a:r>
              <a:rPr lang="en-US" sz="1600" b="1" dirty="0" smtClean="0">
                <a:solidFill>
                  <a:schemeClr val="bg1"/>
                </a:solidFill>
              </a:rPr>
              <a:t>Flexible pattern creation</a:t>
            </a:r>
          </a:p>
          <a:p>
            <a:pPr marL="463550" lvl="0" indent="-228600">
              <a:buFont typeface="Arial" pitchFamily="34" charset="0"/>
              <a:buChar char="•"/>
            </a:pPr>
            <a:r>
              <a:rPr lang="en-US" sz="1600" b="1" dirty="0" smtClean="0">
                <a:solidFill>
                  <a:schemeClr val="bg1"/>
                </a:solidFill>
              </a:rPr>
              <a:t>GUI</a:t>
            </a:r>
          </a:p>
          <a:p>
            <a:pPr marL="463550" lvl="0" indent="-228600">
              <a:buFont typeface="Arial" pitchFamily="34" charset="0"/>
              <a:buChar char="•"/>
            </a:pPr>
            <a:r>
              <a:rPr lang="en-US" sz="1600" b="1" dirty="0" smtClean="0">
                <a:solidFill>
                  <a:schemeClr val="bg1"/>
                </a:solidFill>
              </a:rPr>
              <a:t>Packet inserter</a:t>
            </a:r>
          </a:p>
          <a:p>
            <a:pPr marL="463550" lvl="0" indent="-228600">
              <a:buFont typeface="Arial" pitchFamily="34" charset="0"/>
              <a:buChar char="•"/>
            </a:pPr>
            <a:r>
              <a:rPr lang="en-US" sz="1600" b="1" dirty="0" smtClean="0">
                <a:solidFill>
                  <a:schemeClr val="bg1"/>
                </a:solidFill>
              </a:rPr>
              <a:t>Image inserter</a:t>
            </a:r>
            <a:endParaRPr lang="en-US" sz="1600" b="1" dirty="0">
              <a:solidFill>
                <a:schemeClr val="bg1"/>
              </a:solidFill>
            </a:endParaRPr>
          </a:p>
          <a:p>
            <a:pPr marL="234950" indent="0"/>
            <a:r>
              <a:rPr lang="en-US" sz="1600" b="1" dirty="0" smtClean="0">
                <a:solidFill>
                  <a:schemeClr val="bg1"/>
                </a:solidFill>
              </a:rPr>
              <a:t>High-bandwidth </a:t>
            </a:r>
            <a:r>
              <a:rPr lang="en-US" sz="1600" b="1" dirty="0">
                <a:solidFill>
                  <a:schemeClr val="bg1"/>
                </a:solidFill>
              </a:rPr>
              <a:t>SMA </a:t>
            </a:r>
            <a:r>
              <a:rPr lang="en-US" sz="1600" b="1" dirty="0" smtClean="0">
                <a:solidFill>
                  <a:schemeClr val="bg1"/>
                </a:solidFill>
              </a:rPr>
              <a:t>cables</a:t>
            </a:r>
            <a:endParaRPr lang="en-US" sz="1600" b="1" dirty="0">
              <a:solidFill>
                <a:schemeClr val="bg1"/>
              </a:solidFill>
            </a:endParaRPr>
          </a:p>
        </p:txBody>
      </p:sp>
    </p:spTree>
    <p:extLst>
      <p:ext uri="{BB962C8B-B14F-4D97-AF65-F5344CB8AC3E}">
        <p14:creationId xmlns:p14="http://schemas.microsoft.com/office/powerpoint/2010/main" val="146082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Agilent introducing </a:t>
            </a:r>
            <a:r>
              <a:rPr lang="en-US" dirty="0" smtClean="0"/>
              <a:t>a new D-PHY tool?</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52197438"/>
              </p:ext>
            </p:extLst>
          </p:nvPr>
        </p:nvGraphicFramePr>
        <p:xfrm>
          <a:off x="0" y="1265238"/>
          <a:ext cx="8915400"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62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444"/>
            <a:ext cx="9144000" cy="5487112"/>
          </a:xfrm>
          <a:prstGeom prst="rect">
            <a:avLst/>
          </a:prstGeom>
        </p:spPr>
      </p:pic>
      <p:sp>
        <p:nvSpPr>
          <p:cNvPr id="24581" name="Rectangle 3"/>
          <p:cNvSpPr>
            <a:spLocks noGrp="1" noChangeArrowheads="1"/>
          </p:cNvSpPr>
          <p:nvPr>
            <p:ph type="title"/>
          </p:nvPr>
        </p:nvSpPr>
        <p:spPr>
          <a:xfrm>
            <a:off x="227013" y="76200"/>
            <a:ext cx="8691562" cy="992188"/>
          </a:xfrm>
        </p:spPr>
        <p:txBody>
          <a:bodyPr/>
          <a:lstStyle/>
          <a:p>
            <a:r>
              <a:rPr lang="en-US" smtClean="0"/>
              <a:t>Analyzer display</a:t>
            </a:r>
            <a:endParaRPr lang="en-US" dirty="0" smtClean="0"/>
          </a:p>
        </p:txBody>
      </p:sp>
      <p:sp>
        <p:nvSpPr>
          <p:cNvPr id="2" name="Rounded Rectangle 1"/>
          <p:cNvSpPr/>
          <p:nvPr/>
        </p:nvSpPr>
        <p:spPr>
          <a:xfrm>
            <a:off x="1727835" y="713960"/>
            <a:ext cx="2681379" cy="4286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Filtered Protocol</a:t>
            </a:r>
            <a:endParaRPr lang="en-US" dirty="0"/>
          </a:p>
        </p:txBody>
      </p:sp>
      <p:sp>
        <p:nvSpPr>
          <p:cNvPr id="16" name="Rounded Rectangle 15"/>
          <p:cNvSpPr/>
          <p:nvPr/>
        </p:nvSpPr>
        <p:spPr>
          <a:xfrm>
            <a:off x="1454338" y="1352811"/>
            <a:ext cx="2954876" cy="8477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Time-correlate to other windows with markers or link windows</a:t>
            </a:r>
            <a:endParaRPr lang="en-US" dirty="0"/>
          </a:p>
        </p:txBody>
      </p:sp>
      <p:sp>
        <p:nvSpPr>
          <p:cNvPr id="17" name="Rounded Rectangle 16"/>
          <p:cNvSpPr/>
          <p:nvPr/>
        </p:nvSpPr>
        <p:spPr>
          <a:xfrm>
            <a:off x="152400" y="3053270"/>
            <a:ext cx="1181100" cy="5990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Packet details</a:t>
            </a:r>
            <a:endParaRPr lang="en-US" dirty="0"/>
          </a:p>
        </p:txBody>
      </p:sp>
      <p:sp>
        <p:nvSpPr>
          <p:cNvPr id="19" name="Rounded Rectangle 18"/>
          <p:cNvSpPr/>
          <p:nvPr/>
        </p:nvSpPr>
        <p:spPr>
          <a:xfrm>
            <a:off x="2758348" y="3171666"/>
            <a:ext cx="2147194" cy="42386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Traffic Overview</a:t>
            </a:r>
            <a:endParaRPr lang="en-US" dirty="0"/>
          </a:p>
        </p:txBody>
      </p:sp>
      <p:sp>
        <p:nvSpPr>
          <p:cNvPr id="20" name="Rounded Rectangle 19"/>
          <p:cNvSpPr/>
          <p:nvPr/>
        </p:nvSpPr>
        <p:spPr>
          <a:xfrm>
            <a:off x="1727835" y="3063381"/>
            <a:ext cx="800100" cy="5568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Lane view</a:t>
            </a:r>
            <a:endParaRPr lang="en-US" dirty="0"/>
          </a:p>
        </p:txBody>
      </p:sp>
      <p:cxnSp>
        <p:nvCxnSpPr>
          <p:cNvPr id="6" name="Straight Arrow Connector 5"/>
          <p:cNvCxnSpPr/>
          <p:nvPr/>
        </p:nvCxnSpPr>
        <p:spPr>
          <a:xfrm>
            <a:off x="304800" y="1981200"/>
            <a:ext cx="1188289" cy="254761"/>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a:off x="304800" y="2083561"/>
            <a:ext cx="1219200" cy="2793239"/>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18" name="Rounded Rectangle 17"/>
          <p:cNvSpPr/>
          <p:nvPr/>
        </p:nvSpPr>
        <p:spPr>
          <a:xfrm>
            <a:off x="6629400" y="533400"/>
            <a:ext cx="2160206" cy="54521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Unfiltered </a:t>
            </a:r>
          </a:p>
          <a:p>
            <a:pPr algn="ctr"/>
            <a:r>
              <a:rPr lang="en-US" dirty="0" smtClean="0"/>
              <a:t>Protocol</a:t>
            </a:r>
            <a:endParaRPr lang="en-US" dirty="0"/>
          </a:p>
        </p:txBody>
      </p:sp>
      <p:cxnSp>
        <p:nvCxnSpPr>
          <p:cNvPr id="23" name="Straight Arrow Connector 22"/>
          <p:cNvCxnSpPr/>
          <p:nvPr/>
        </p:nvCxnSpPr>
        <p:spPr>
          <a:xfrm>
            <a:off x="304800" y="2083561"/>
            <a:ext cx="6705600" cy="1396619"/>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25" name="Rounded Rectangle 24"/>
          <p:cNvSpPr/>
          <p:nvPr/>
        </p:nvSpPr>
        <p:spPr>
          <a:xfrm>
            <a:off x="5112197" y="2507423"/>
            <a:ext cx="1649794" cy="4105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Configuration</a:t>
            </a:r>
            <a:endParaRPr lang="en-US" dirty="0"/>
          </a:p>
        </p:txBody>
      </p:sp>
      <p:cxnSp>
        <p:nvCxnSpPr>
          <p:cNvPr id="27" name="Straight Arrow Connector 26"/>
          <p:cNvCxnSpPr/>
          <p:nvPr/>
        </p:nvCxnSpPr>
        <p:spPr>
          <a:xfrm>
            <a:off x="6629400" y="2133600"/>
            <a:ext cx="609600" cy="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a:xfrm flipH="1">
            <a:off x="5791200" y="1795462"/>
            <a:ext cx="685800" cy="2090738"/>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
        <p:nvSpPr>
          <p:cNvPr id="33" name="Rounded Rectangle 32"/>
          <p:cNvSpPr/>
          <p:nvPr/>
        </p:nvSpPr>
        <p:spPr>
          <a:xfrm>
            <a:off x="6390095" y="3352799"/>
            <a:ext cx="1649794" cy="4105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Data”</a:t>
            </a:r>
            <a:endParaRPr lang="en-US" dirty="0"/>
          </a:p>
        </p:txBody>
      </p:sp>
      <p:cxnSp>
        <p:nvCxnSpPr>
          <p:cNvPr id="34" name="Straight Arrow Connector 33"/>
          <p:cNvCxnSpPr/>
          <p:nvPr/>
        </p:nvCxnSpPr>
        <p:spPr>
          <a:xfrm flipH="1" flipV="1">
            <a:off x="3962400" y="1371600"/>
            <a:ext cx="2171700" cy="1524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40" name="Straight Arrow Connector 39"/>
          <p:cNvCxnSpPr/>
          <p:nvPr/>
        </p:nvCxnSpPr>
        <p:spPr>
          <a:xfrm>
            <a:off x="304800" y="2133600"/>
            <a:ext cx="6910192" cy="1887255"/>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466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42" presetID="22" presetClass="entr" presetSubtype="8"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48" presetID="22" presetClass="entr" presetSubtype="8"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51" presetID="22" presetClass="entr" presetSubtype="8"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54" presetID="1" presetClass="entr"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6" grpId="1" animBg="1"/>
      <p:bldP spid="17" grpId="0" animBg="1"/>
      <p:bldP spid="19" grpId="0" animBg="1"/>
      <p:bldP spid="20" grpId="0" animBg="1"/>
      <p:bldP spid="18" grpId="0" animBg="1"/>
      <p:bldP spid="25"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p:txBody>
          <a:bodyPr/>
          <a:lstStyle/>
          <a:p>
            <a:r>
              <a:rPr lang="en-US" dirty="0" smtClean="0"/>
              <a:t>Trigger Capabilities</a:t>
            </a:r>
          </a:p>
        </p:txBody>
      </p:sp>
      <p:sp>
        <p:nvSpPr>
          <p:cNvPr id="2" name="Text Placeholder 1"/>
          <p:cNvSpPr>
            <a:spLocks noGrp="1"/>
          </p:cNvSpPr>
          <p:nvPr>
            <p:ph type="body" idx="1"/>
          </p:nvPr>
        </p:nvSpPr>
        <p:spPr>
          <a:xfrm>
            <a:off x="225552" y="838200"/>
            <a:ext cx="4270248" cy="639762"/>
          </a:xfrm>
        </p:spPr>
        <p:txBody>
          <a:bodyPr/>
          <a:lstStyle/>
          <a:p>
            <a:pPr algn="ctr"/>
            <a:r>
              <a:rPr lang="en-US" dirty="0" smtClean="0"/>
              <a:t>Simple (drag &amp; drop)	</a:t>
            </a:r>
            <a:endParaRPr lang="en-US" dirty="0"/>
          </a:p>
        </p:txBody>
      </p:sp>
      <p:sp>
        <p:nvSpPr>
          <p:cNvPr id="5" name="Text Placeholder 4"/>
          <p:cNvSpPr>
            <a:spLocks noGrp="1"/>
          </p:cNvSpPr>
          <p:nvPr>
            <p:ph type="body" sz="quarter" idx="3"/>
          </p:nvPr>
        </p:nvSpPr>
        <p:spPr>
          <a:xfrm>
            <a:off x="4521200" y="914400"/>
            <a:ext cx="4270248" cy="639762"/>
          </a:xfrm>
        </p:spPr>
        <p:txBody>
          <a:bodyPr/>
          <a:lstStyle/>
          <a:p>
            <a:pPr algn="ctr"/>
            <a:r>
              <a:rPr lang="en-US" dirty="0" smtClean="0"/>
              <a:t>Sequence (if-then-else)</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5425" y="1828800"/>
            <a:ext cx="4270375" cy="3353092"/>
          </a:xfrm>
          <a:ln>
            <a:solidFill>
              <a:schemeClr val="tx1"/>
            </a:solidFill>
          </a:ln>
        </p:spPr>
      </p:pic>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24400" y="1828800"/>
            <a:ext cx="4270375" cy="2741428"/>
          </a:xfrm>
          <a:ln>
            <a:solidFill>
              <a:schemeClr val="tx1"/>
            </a:solidFill>
          </a:ln>
        </p:spPr>
      </p:pic>
      <p:sp>
        <p:nvSpPr>
          <p:cNvPr id="35845" name="Rectangle 5"/>
          <p:cNvSpPr>
            <a:spLocks noChangeArrowheads="1"/>
          </p:cNvSpPr>
          <p:nvPr/>
        </p:nvSpPr>
        <p:spPr bwMode="auto">
          <a:xfrm>
            <a:off x="2006600" y="3048000"/>
            <a:ext cx="5029200" cy="3371136"/>
          </a:xfrm>
          <a:prstGeom prst="round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50000" t="50000" r="50000" b="50000"/>
            </a:path>
            <a:tileRect/>
          </a:gradFill>
          <a:ln>
            <a:headEnd/>
            <a:tailEnd/>
          </a:ln>
        </p:spPr>
        <p:style>
          <a:lnRef idx="1">
            <a:schemeClr val="accent6"/>
          </a:lnRef>
          <a:fillRef idx="2">
            <a:schemeClr val="accent6"/>
          </a:fillRef>
          <a:effectRef idx="1">
            <a:schemeClr val="accent6"/>
          </a:effectRef>
          <a:fontRef idx="minor">
            <a:schemeClr val="dk1"/>
          </a:fontRef>
        </p:style>
        <p:txBody>
          <a:bodyPr wrap="square" lIns="0" tIns="0" rIns="0" bIns="0">
            <a:spAutoFit/>
          </a:bodyPr>
          <a:lstStyle/>
          <a:p>
            <a:pPr lvl="1" eaLnBrk="0" hangingPunct="0">
              <a:spcAft>
                <a:spcPct val="50000"/>
              </a:spcAft>
              <a:defRPr/>
            </a:pPr>
            <a:r>
              <a:rPr lang="en-US" b="1" dirty="0" smtClean="0"/>
              <a:t>Customizable packet-level macros</a:t>
            </a:r>
          </a:p>
          <a:p>
            <a:pPr lvl="2" eaLnBrk="0" hangingPunct="0">
              <a:spcAft>
                <a:spcPct val="50000"/>
              </a:spcAft>
              <a:defRPr/>
            </a:pPr>
            <a:r>
              <a:rPr lang="en-US" b="1" dirty="0"/>
              <a:t>Edit </a:t>
            </a:r>
            <a:r>
              <a:rPr lang="en-US" b="1" dirty="0" smtClean="0"/>
              <a:t>at a bit </a:t>
            </a:r>
            <a:r>
              <a:rPr lang="en-US" b="1" dirty="0"/>
              <a:t>level</a:t>
            </a:r>
          </a:p>
          <a:p>
            <a:pPr lvl="2" eaLnBrk="0" hangingPunct="0">
              <a:spcAft>
                <a:spcPct val="50000"/>
              </a:spcAft>
              <a:defRPr/>
            </a:pPr>
            <a:r>
              <a:rPr lang="en-US" b="1" dirty="0" smtClean="0"/>
              <a:t>Trigger up to 4 bytes into payload</a:t>
            </a:r>
          </a:p>
          <a:p>
            <a:pPr lvl="1" eaLnBrk="0" hangingPunct="0">
              <a:spcAft>
                <a:spcPct val="50000"/>
              </a:spcAft>
              <a:defRPr/>
            </a:pPr>
            <a:r>
              <a:rPr lang="en-US" b="1" dirty="0" smtClean="0"/>
              <a:t>Up to 8 sequence levels</a:t>
            </a:r>
          </a:p>
          <a:p>
            <a:pPr lvl="2" eaLnBrk="0" hangingPunct="0">
              <a:spcAft>
                <a:spcPct val="50000"/>
              </a:spcAft>
              <a:defRPr/>
            </a:pPr>
            <a:r>
              <a:rPr lang="en-US" b="1" dirty="0" smtClean="0"/>
              <a:t>N-way logical branching</a:t>
            </a:r>
          </a:p>
          <a:p>
            <a:pPr lvl="2" eaLnBrk="0" hangingPunct="0">
              <a:spcAft>
                <a:spcPct val="50000"/>
              </a:spcAft>
              <a:defRPr/>
            </a:pPr>
            <a:r>
              <a:rPr lang="en-US" b="1" dirty="0" smtClean="0"/>
              <a:t>Counters, timers, and flags supported in trigger sequencer </a:t>
            </a:r>
            <a:endParaRPr lang="en-US" b="1" dirty="0"/>
          </a:p>
          <a:p>
            <a:pPr lvl="1" eaLnBrk="0" hangingPunct="0">
              <a:spcAft>
                <a:spcPct val="50000"/>
              </a:spcAft>
              <a:defRPr/>
            </a:pPr>
            <a:r>
              <a:rPr lang="en-US" b="1" dirty="0" smtClean="0"/>
              <a:t>Triggering </a:t>
            </a:r>
            <a:r>
              <a:rPr lang="en-US" b="1" dirty="0"/>
              <a:t>on </a:t>
            </a:r>
            <a:r>
              <a:rPr lang="en-US" b="1" dirty="0" smtClean="0"/>
              <a:t>errors</a:t>
            </a:r>
            <a:endParaRPr lang="en-US" b="1" dirty="0"/>
          </a:p>
        </p:txBody>
      </p:sp>
    </p:spTree>
    <p:extLst>
      <p:ext uri="{BB962C8B-B14F-4D97-AF65-F5344CB8AC3E}">
        <p14:creationId xmlns:p14="http://schemas.microsoft.com/office/powerpoint/2010/main" val="38769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Mode – Verifying Escape Mode</a:t>
            </a:r>
            <a:endParaRPr lang="en-US" dirty="0"/>
          </a:p>
        </p:txBody>
      </p:sp>
      <p:pic>
        <p:nvPicPr>
          <p:cNvPr id="4" name="Content Placeholder 3"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914400"/>
            <a:ext cx="5392270" cy="2291714"/>
          </a:xfrm>
          <a:prstGeom prst="rect">
            <a:avLst/>
          </a:prstGeom>
          <a:ln>
            <a:noFill/>
          </a:ln>
          <a:effectLst>
            <a:outerShdw blurRad="292100" dist="139700" dir="2700000" algn="tl" rotWithShape="0">
              <a:srgbClr val="333333">
                <a:alpha val="65000"/>
              </a:srgbClr>
            </a:outerShdw>
          </a:effectLst>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152400" y="2971800"/>
            <a:ext cx="6553200" cy="325074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24600" y="719137"/>
            <a:ext cx="2438400" cy="1857263"/>
          </a:xfrm>
          <a:prstGeom prst="rect">
            <a:avLst/>
          </a:prstGeom>
          <a:ln w="38100">
            <a:solidFill>
              <a:schemeClr val="accent4">
                <a:lumMod val="60000"/>
                <a:lumOff val="40000"/>
              </a:schemeClr>
            </a:solidFill>
          </a:ln>
          <a:effectLst/>
        </p:spPr>
      </p:pic>
      <p:sp>
        <p:nvSpPr>
          <p:cNvPr id="15" name="Rectangle 14"/>
          <p:cNvSpPr/>
          <p:nvPr/>
        </p:nvSpPr>
        <p:spPr>
          <a:xfrm>
            <a:off x="4114800" y="3733800"/>
            <a:ext cx="1066800" cy="609600"/>
          </a:xfrm>
          <a:prstGeom prst="rect">
            <a:avLst/>
          </a:prstGeom>
          <a:solidFill>
            <a:srgbClr val="FFFFCC">
              <a:alpha val="25882"/>
            </a:srgbClr>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7" name="Straight Connector 16"/>
          <p:cNvCxnSpPr/>
          <p:nvPr/>
        </p:nvCxnSpPr>
        <p:spPr>
          <a:xfrm flipV="1">
            <a:off x="4114800" y="719137"/>
            <a:ext cx="2209800" cy="3014663"/>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p:nvCxnSpPr>
        <p:spPr>
          <a:xfrm flipV="1">
            <a:off x="5219700" y="2576400"/>
            <a:ext cx="3543300" cy="1767000"/>
          </a:xfrm>
          <a:prstGeom prst="line">
            <a:avLst/>
          </a:prstGeom>
          <a:ln/>
        </p:spPr>
        <p:style>
          <a:lnRef idx="2">
            <a:schemeClr val="accent4"/>
          </a:lnRef>
          <a:fillRef idx="0">
            <a:schemeClr val="accent4"/>
          </a:fillRef>
          <a:effectRef idx="1">
            <a:schemeClr val="accent4"/>
          </a:effectRef>
          <a:fontRef idx="minor">
            <a:schemeClr val="tx1"/>
          </a:fontRef>
        </p:style>
      </p:cxnSp>
      <p:sp>
        <p:nvSpPr>
          <p:cNvPr id="24" name="Rectangle 23"/>
          <p:cNvSpPr/>
          <p:nvPr/>
        </p:nvSpPr>
        <p:spPr>
          <a:xfrm>
            <a:off x="228600" y="1023880"/>
            <a:ext cx="4648200" cy="1414520"/>
          </a:xfrm>
          <a:prstGeom prst="rect">
            <a:avLst/>
          </a:prstGeom>
          <a:solidFill>
            <a:srgbClr val="FFFFCC">
              <a:alpha val="25882"/>
            </a:srgbClr>
          </a:solid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Folded Corner 9"/>
          <p:cNvSpPr/>
          <p:nvPr/>
        </p:nvSpPr>
        <p:spPr>
          <a:xfrm rot="20725913">
            <a:off x="6991350" y="4343400"/>
            <a:ext cx="2000250" cy="1371600"/>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rPr>
              <a:t>Go beyond “what?” to “why?”</a:t>
            </a:r>
            <a:endParaRPr lang="en-US" sz="2400" b="1" dirty="0">
              <a:solidFill>
                <a:schemeClr val="tx1"/>
              </a:solidFill>
            </a:endParaRPr>
          </a:p>
        </p:txBody>
      </p:sp>
    </p:spTree>
    <p:extLst>
      <p:ext uri="{BB962C8B-B14F-4D97-AF65-F5344CB8AC3E}">
        <p14:creationId xmlns:p14="http://schemas.microsoft.com/office/powerpoint/2010/main" val="38739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noProof="1" smtClean="0"/>
              <a:t>Exerciser parametric control</a:t>
            </a:r>
          </a:p>
        </p:txBody>
      </p:sp>
      <p:sp>
        <p:nvSpPr>
          <p:cNvPr id="28677" name="Rectangle 3"/>
          <p:cNvSpPr>
            <a:spLocks noGrp="1" noChangeArrowheads="1"/>
          </p:cNvSpPr>
          <p:nvPr>
            <p:ph type="body" idx="1"/>
          </p:nvPr>
        </p:nvSpPr>
        <p:spPr>
          <a:xfrm>
            <a:off x="304800" y="762000"/>
            <a:ext cx="8382000" cy="2283239"/>
          </a:xfrm>
          <a:solidFill>
            <a:srgbClr val="0066FF">
              <a:alpha val="67843"/>
            </a:srgb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lnSpc>
                <a:spcPct val="150000"/>
              </a:lnSpc>
            </a:pPr>
            <a:r>
              <a:rPr lang="en-US" sz="2000" dirty="0" smtClean="0">
                <a:solidFill>
                  <a:schemeClr val="bg1"/>
                </a:solidFill>
              </a:rPr>
              <a:t> Enables physical characterization and performance optimization</a:t>
            </a:r>
          </a:p>
          <a:p>
            <a:pPr marL="466725" lvl="1">
              <a:lnSpc>
                <a:spcPct val="90000"/>
              </a:lnSpc>
            </a:pPr>
            <a:r>
              <a:rPr lang="en-US" sz="1800" dirty="0" smtClean="0">
                <a:solidFill>
                  <a:schemeClr val="bg1"/>
                </a:solidFill>
              </a:rPr>
              <a:t>Data Rate</a:t>
            </a:r>
          </a:p>
          <a:p>
            <a:pPr marL="466725" lvl="1">
              <a:lnSpc>
                <a:spcPct val="90000"/>
              </a:lnSpc>
            </a:pPr>
            <a:r>
              <a:rPr lang="en-US" sz="1800" dirty="0" smtClean="0">
                <a:solidFill>
                  <a:schemeClr val="bg1"/>
                </a:solidFill>
              </a:rPr>
              <a:t>Low Power Mode Voltage (High &amp; Low)</a:t>
            </a:r>
          </a:p>
          <a:p>
            <a:pPr marL="466725" lvl="1">
              <a:lnSpc>
                <a:spcPct val="90000"/>
              </a:lnSpc>
            </a:pPr>
            <a:r>
              <a:rPr lang="en-US" sz="1800" dirty="0" smtClean="0">
                <a:solidFill>
                  <a:schemeClr val="bg1"/>
                </a:solidFill>
              </a:rPr>
              <a:t>High Speed Mode Voltage (High, Low is calculated automatically)</a:t>
            </a:r>
          </a:p>
          <a:p>
            <a:pPr marL="466725" lvl="1">
              <a:lnSpc>
                <a:spcPct val="90000"/>
              </a:lnSpc>
            </a:pPr>
            <a:r>
              <a:rPr lang="en-US" sz="1800" dirty="0" smtClean="0">
                <a:solidFill>
                  <a:schemeClr val="bg1"/>
                </a:solidFill>
              </a:rPr>
              <a:t>Slew Rate (Fast, Medium, Slow, Slowest) </a:t>
            </a:r>
          </a:p>
          <a:p>
            <a:pPr marL="466725" lvl="1">
              <a:lnSpc>
                <a:spcPct val="90000"/>
              </a:lnSpc>
            </a:pPr>
            <a:r>
              <a:rPr lang="en-US" sz="1800" dirty="0" smtClean="0">
                <a:solidFill>
                  <a:schemeClr val="bg1"/>
                </a:solidFill>
              </a:rPr>
              <a:t>Lane Skew</a:t>
            </a:r>
          </a:p>
          <a:p>
            <a:pPr lvl="1">
              <a:lnSpc>
                <a:spcPct val="90000"/>
              </a:lnSpc>
            </a:pPr>
            <a:endParaRPr lang="en-US" noProof="1" smtClean="0">
              <a:solidFill>
                <a:schemeClr val="bg1"/>
              </a:solidFill>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8272" y="3200399"/>
            <a:ext cx="6913056" cy="2857527"/>
          </a:xfrm>
          <a:prstGeom prst="rect">
            <a:avLst/>
          </a:prstGeom>
          <a:ln>
            <a:noFill/>
          </a:ln>
          <a:effectLst>
            <a:outerShdw blurRad="292100" dist="139700" dir="2700000" algn="tl" rotWithShape="0">
              <a:srgbClr val="333333">
                <a:alpha val="65000"/>
              </a:srgbClr>
            </a:outerShdw>
          </a:effec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449" y="2819402"/>
            <a:ext cx="1512338" cy="917160"/>
          </a:xfrm>
          <a:prstGeom prst="rect">
            <a:avLst/>
          </a:prstGeom>
        </p:spPr>
      </p:pic>
    </p:spTree>
    <p:extLst>
      <p:ext uri="{BB962C8B-B14F-4D97-AF65-F5344CB8AC3E}">
        <p14:creationId xmlns:p14="http://schemas.microsoft.com/office/powerpoint/2010/main" val="56101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206_AAAPPtemplate">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Agilent EMG AAA-Top Bottom">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Agilent EMG AAA-No Arc">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A940EFE6F6BF4FA7D57D87DB3C159B" ma:contentTypeVersion="0" ma:contentTypeDescription="Create a new document." ma:contentTypeScope="" ma:versionID="9a6a1289e59a8e21a727c894ff03e7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0DA18-57DC-4B3F-B041-E4D2E615C11D}">
  <ds:schemaRef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AC54DEB-8538-42E7-AC50-3D91F5697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C9596F2-86AF-4652-95AF-41479D9202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120206_AAAPPtemplate</Template>
  <TotalTime>12901</TotalTime>
  <Words>3513</Words>
  <Application>Microsoft Office PowerPoint</Application>
  <PresentationFormat>On-screen Show (4:3)</PresentationFormat>
  <Paragraphs>477</Paragraphs>
  <Slides>23</Slides>
  <Notes>20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120206_AAAPPtemplate</vt:lpstr>
      <vt:lpstr>Agilent EMG AAA-Top Bottom</vt:lpstr>
      <vt:lpstr>Agilent EMG AAA-No Arc</vt:lpstr>
      <vt:lpstr>U4421A MIPI D-PHY (CSI-2/DSI) Protocol Exerciser and Analyzer </vt:lpstr>
      <vt:lpstr>PowerPoint Presentation</vt:lpstr>
      <vt:lpstr>Agilent’s MIPI Solutions</vt:lpstr>
      <vt:lpstr>Agilent U4421A MIPI D-PHY  Protocol Exerciser/Analyzer Two instruments in one module </vt:lpstr>
      <vt:lpstr>Why is Agilent introducing a new D-PHY tool?</vt:lpstr>
      <vt:lpstr>Analyzer display</vt:lpstr>
      <vt:lpstr>Trigger Capabilities</vt:lpstr>
      <vt:lpstr>Raw Mode – Verifying Escape Mode</vt:lpstr>
      <vt:lpstr>Exerciser parametric control</vt:lpstr>
      <vt:lpstr>U4421A : Waveform Timing Controls</vt:lpstr>
      <vt:lpstr>End-to-end analysis of image traffic</vt:lpstr>
      <vt:lpstr>Flexible probing options</vt:lpstr>
      <vt:lpstr>Differential flying lead options</vt:lpstr>
      <vt:lpstr>MIPI D-PHY Roadmap </vt:lpstr>
      <vt:lpstr>Pricing – core options</vt:lpstr>
      <vt:lpstr>Pricing – probing and chassis</vt:lpstr>
      <vt:lpstr>Agilent U4421A MIPI D-PHY  Protocol Exerciser/Analyzer Two instruments in one module </vt:lpstr>
      <vt:lpstr>Backup: Benefits by Design Type</vt:lpstr>
      <vt:lpstr>Target Customer – For Designers and Validators of:</vt:lpstr>
      <vt:lpstr>PowerPoint Presentation</vt:lpstr>
      <vt:lpstr>Target Customer – For Designers and Validators of:</vt:lpstr>
      <vt:lpstr>Target Customer – For Designers and Validators of:</vt:lpstr>
      <vt:lpstr>PowerPoint Presentation</vt:lpstr>
    </vt:vector>
  </TitlesOfParts>
  <Company>Agilent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U4421A MIPI D-PHY (CSI-2/DSI) Protocol Analysis and Exerciser Solutions</dc:title>
  <dc:creator>Robert Drollinger</dc:creator>
  <cp:lastModifiedBy>STEARNS,PHIL (A-ColSprings,ex1)</cp:lastModifiedBy>
  <cp:revision>96</cp:revision>
  <cp:lastPrinted>2011-12-02T19:06:17Z</cp:lastPrinted>
  <dcterms:created xsi:type="dcterms:W3CDTF">2012-03-04T21:56:50Z</dcterms:created>
  <dcterms:modified xsi:type="dcterms:W3CDTF">2012-08-14T10:43:00Z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0x010100CFA940EFE6F6BF4FA7D57D87DB3C159B</vt:lpwstr>
  </property>
</Properties>
</file>