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350" r:id="rId2"/>
    <p:sldId id="386" r:id="rId3"/>
    <p:sldId id="499" r:id="rId4"/>
    <p:sldId id="388" r:id="rId5"/>
    <p:sldId id="399" r:id="rId6"/>
    <p:sldId id="483" r:id="rId7"/>
    <p:sldId id="462" r:id="rId8"/>
    <p:sldId id="401" r:id="rId9"/>
    <p:sldId id="389" r:id="rId10"/>
    <p:sldId id="463" r:id="rId11"/>
    <p:sldId id="467" r:id="rId12"/>
    <p:sldId id="479" r:id="rId13"/>
    <p:sldId id="464" r:id="rId14"/>
    <p:sldId id="489" r:id="rId15"/>
    <p:sldId id="490" r:id="rId16"/>
    <p:sldId id="491" r:id="rId17"/>
    <p:sldId id="492" r:id="rId18"/>
    <p:sldId id="493" r:id="rId19"/>
    <p:sldId id="494" r:id="rId20"/>
    <p:sldId id="498" r:id="rId21"/>
    <p:sldId id="465" r:id="rId22"/>
    <p:sldId id="486" r:id="rId23"/>
    <p:sldId id="488" r:id="rId24"/>
    <p:sldId id="487" r:id="rId25"/>
    <p:sldId id="497" r:id="rId26"/>
    <p:sldId id="500" r:id="rId27"/>
    <p:sldId id="484" r:id="rId28"/>
    <p:sldId id="485" r:id="rId29"/>
    <p:sldId id="475" r:id="rId30"/>
    <p:sldId id="501" r:id="rId31"/>
    <p:sldId id="397" r:id="rId32"/>
    <p:sldId id="480" r:id="rId33"/>
    <p:sldId id="502" r:id="rId34"/>
    <p:sldId id="503" r:id="rId35"/>
    <p:sldId id="504" r:id="rId36"/>
    <p:sldId id="505" r:id="rId37"/>
    <p:sldId id="391" r:id="rId38"/>
    <p:sldId id="392" r:id="rId39"/>
    <p:sldId id="393" r:id="rId40"/>
    <p:sldId id="394" r:id="rId41"/>
    <p:sldId id="395" r:id="rId42"/>
    <p:sldId id="396" r:id="rId43"/>
    <p:sldId id="506" r:id="rId44"/>
    <p:sldId id="458" r:id="rId45"/>
    <p:sldId id="510" r:id="rId46"/>
    <p:sldId id="461" r:id="rId47"/>
    <p:sldId id="40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FF"/>
    <a:srgbClr val="00FF00"/>
    <a:srgbClr val="339933"/>
    <a:srgbClr val="CC0000"/>
    <a:srgbClr val="0066FF"/>
    <a:srgbClr val="E7EFF6"/>
    <a:srgbClr val="CBDE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09" autoAdjust="0"/>
    <p:restoredTop sz="90525" autoAdjust="0"/>
  </p:normalViewPr>
  <p:slideViewPr>
    <p:cSldViewPr snapToGrid="0">
      <p:cViewPr varScale="1">
        <p:scale>
          <a:sx n="74" d="100"/>
          <a:sy n="74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EA3AA-1AAD-4DE0-93B8-13A5020BE491}" type="datetimeFigureOut">
              <a:rPr lang="en-US" smtClean="0"/>
              <a:pPr/>
              <a:t>4/16/2011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761E4-F46A-426A-820D-3E7924F521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1369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5904" y="8687406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47C8BF0D-A840-4990-9900-4918B0A3771A}" type="slidenum">
              <a:rPr lang="en-US" altLang="ja-JP" sz="1300"/>
              <a:pPr algn="r" defTabSz="966788"/>
              <a:t>3</a:t>
            </a:fld>
            <a:endParaRPr lang="en-US" altLang="ja-JP" sz="1300" dirty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35" y="4354286"/>
            <a:ext cx="5080992" cy="4116918"/>
          </a:xfrm>
          <a:noFill/>
          <a:ln/>
        </p:spPr>
        <p:txBody>
          <a:bodyPr lIns="96661" rIns="96661"/>
          <a:lstStyle/>
          <a:p>
            <a:pPr eaLnBrk="1" hangingPunct="1"/>
            <a:endParaRPr lang="ja-JP" altLang="ja-JP" b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A3968C5-70F0-4F6B-932C-6F8EC3E20BC0}" type="datetime1">
              <a:rPr lang="en-US" altLang="ja-JP"/>
              <a:pPr/>
              <a:t>4/16/2011</a:t>
            </a:fld>
            <a:endParaRPr lang="en-US" altLang="ja-JP" dirty="0"/>
          </a:p>
        </p:txBody>
      </p:sp>
      <p:sp>
        <p:nvSpPr>
          <p:cNvPr id="1116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ja-JP" dirty="0"/>
              <a:t>Page </a:t>
            </a:r>
            <a:fld id="{4752C941-9EAA-4C54-8869-45BA08ADB05E}" type="slidenum">
              <a:rPr lang="en-US" altLang="ja-JP"/>
              <a:pPr/>
              <a:t>4</a:t>
            </a:fld>
            <a:endParaRPr lang="en-US" altLang="ja-JP" dirty="0"/>
          </a:p>
        </p:txBody>
      </p:sp>
      <p:sp>
        <p:nvSpPr>
          <p:cNvPr id="1116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ja-JP" dirty="0" smtClean="0"/>
          </a:p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B99C8B9-3901-4230-8D95-BDA84B4A44A1}" type="datetime1">
              <a:rPr lang="en-US" altLang="ja-JP"/>
              <a:pPr/>
              <a:t>4/16/2011</a:t>
            </a:fld>
            <a:endParaRPr lang="en-US" altLang="ja-JP"/>
          </a:p>
        </p:txBody>
      </p:sp>
      <p:sp>
        <p:nvSpPr>
          <p:cNvPr id="1198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ja-JP"/>
              <a:t>Page </a:t>
            </a:r>
            <a:fld id="{D4F29A0E-3ED2-417B-BC99-E1468AE4C9D2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1198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ja-JP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B99C8B9-3901-4230-8D95-BDA84B4A44A1}" type="datetime1">
              <a:rPr lang="en-US" altLang="ja-JP"/>
              <a:pPr/>
              <a:t>4/16/2011</a:t>
            </a:fld>
            <a:endParaRPr lang="en-US" altLang="ja-JP"/>
          </a:p>
        </p:txBody>
      </p:sp>
      <p:sp>
        <p:nvSpPr>
          <p:cNvPr id="1198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ja-JP"/>
              <a:t>Page </a:t>
            </a:r>
            <a:fld id="{D4F29A0E-3ED2-417B-BC99-E1468AE4C9D2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1198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ja-JP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1DF3415-A8A6-4E13-9C4A-7B5B2097EABE}" type="datetime1">
              <a:rPr lang="en-US" altLang="ja-JP"/>
              <a:pPr/>
              <a:t>4/16/2011</a:t>
            </a:fld>
            <a:endParaRPr lang="en-US" altLang="ja-JP"/>
          </a:p>
        </p:txBody>
      </p:sp>
      <p:sp>
        <p:nvSpPr>
          <p:cNvPr id="156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ja-JP"/>
              <a:t>Page </a:t>
            </a:r>
            <a:fld id="{E2D09B8A-DD3D-4F02-BECB-3D369F44840A}" type="slidenum">
              <a:rPr lang="en-US" altLang="ja-JP"/>
              <a:pPr/>
              <a:t>23</a:t>
            </a:fld>
            <a:endParaRPr lang="en-US" altLang="ja-JP"/>
          </a:p>
        </p:txBody>
      </p:sp>
      <p:sp>
        <p:nvSpPr>
          <p:cNvPr id="156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ja-JP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I only show one of the results setup, because most of the results look pretty similar.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AFCFE3-5128-472E-BF76-C32FEE939279}" type="slidenum">
              <a:rPr lang="en-US" altLang="ja-JP" smtClean="0"/>
              <a:pPr/>
              <a:t>38</a:t>
            </a:fld>
            <a:endParaRPr lang="en-US" altLang="ja-JP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LeCroy Active Interposer seems to violate the electrical compliance of PCI Express Gen2.  Overshooting.</a:t>
            </a:r>
          </a:p>
          <a:p>
            <a:pPr eaLnBrk="1" hangingPunct="1">
              <a:spcBef>
                <a:spcPct val="0"/>
              </a:spcBef>
            </a:pPr>
            <a:endParaRPr lang="en-US" altLang="ja-JP" dirty="0" smtClean="0"/>
          </a:p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Also, with the active interposer, the characteristics of the device is completely changed; the signal through the interposer, and the signal of the standard alone devices has no relationship to each other.  This could mask problems that were in the device.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AC2D37-7588-4ED1-82CA-1DB69DB89555}" type="slidenum">
              <a:rPr lang="en-US" altLang="ja-JP" smtClean="0"/>
              <a:pPr/>
              <a:t>39</a:t>
            </a:fld>
            <a:endParaRPr lang="en-US" altLang="ja-JP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dirty="0" smtClean="0"/>
          </a:p>
          <a:p>
            <a:pPr eaLnBrk="1" hangingPunct="1">
              <a:spcBef>
                <a:spcPct val="0"/>
              </a:spcBef>
            </a:pPr>
            <a:endParaRPr lang="en-US" altLang="ja-JP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8A918A-AB4A-46A4-B97E-C938A4AFEBCC}" type="slidenum">
              <a:rPr lang="en-US" altLang="ja-JP" smtClean="0"/>
              <a:pPr/>
              <a:t>40</a:t>
            </a:fld>
            <a:endParaRPr lang="en-US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71016"/>
            <a:ext cx="4114800" cy="2157984"/>
          </a:xfrm>
        </p:spPr>
        <p:txBody>
          <a:bodyPr lIns="0" tIns="0" rIns="0" bIns="0"/>
          <a:lstStyle>
            <a:lvl1pPr algn="r">
              <a:spcAft>
                <a:spcPts val="0"/>
              </a:spcAft>
              <a:defRPr>
                <a:latin typeface="Agilent TT Con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1280160"/>
            <a:ext cx="4114800" cy="2148840"/>
          </a:xfrm>
        </p:spPr>
        <p:txBody>
          <a:bodyPr lIns="0" tIns="18288" rIns="0" bIns="0">
            <a:noAutofit/>
          </a:bodyPr>
          <a:lstStyle>
            <a:lvl1pPr marL="0" indent="0" algn="l">
              <a:lnSpc>
                <a:spcPct val="115000"/>
              </a:lnSpc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Agilent TT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  <a:latin typeface="Agilent TT Cond" pitchFamily="34" charset="0"/>
              </a:defRPr>
            </a:lvl1pPr>
          </a:lstStyle>
          <a:p>
            <a:fld id="{DCE41A96-A946-485C-9A92-41BC51125ACD}" type="datetimeFigureOut">
              <a:rPr lang="en-US" smtClean="0"/>
              <a:pPr/>
              <a:t>4/16/2011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  <a:latin typeface="Agilent TT Cond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  <a:latin typeface="Agilent TT Cond" pitchFamily="34" charset="0"/>
              </a:defRPr>
            </a:lvl1pPr>
          </a:lstStyle>
          <a:p>
            <a:fld id="{91E8E5AC-4915-49C1-A39E-3B330D0D9C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DCE41A96-A946-485C-9A92-41BC51125ACD}" type="datetimeFigureOut">
              <a:rPr lang="en-US" smtClean="0"/>
              <a:pPr/>
              <a:t>4/16/2011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91E8E5AC-4915-49C1-A39E-3B330D0D9C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DCE41A96-A946-485C-9A92-41BC51125ACD}" type="datetimeFigureOut">
              <a:rPr lang="en-US" smtClean="0"/>
              <a:pPr/>
              <a:t>4/16/2011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91E8E5AC-4915-49C1-A39E-3B330D0D9C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2425"/>
            <a:ext cx="82137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08025" y="1571625"/>
            <a:ext cx="3905250" cy="1792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65675" y="1571625"/>
            <a:ext cx="3905250" cy="1792288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233F611B-D731-40A6-920B-89B77E32B89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DCE41A96-A946-485C-9A92-41BC51125ACD}" type="datetimeFigureOut">
              <a:rPr lang="en-US" smtClean="0"/>
              <a:pPr/>
              <a:t>4/16/2011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91E8E5AC-4915-49C1-A39E-3B330D0D9C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DCE41A96-A946-485C-9A92-41BC51125ACD}" type="datetimeFigureOut">
              <a:rPr lang="en-US" smtClean="0"/>
              <a:pPr/>
              <a:t>4/16/2011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91E8E5AC-4915-49C1-A39E-3B330D0D9C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71016"/>
            <a:ext cx="4270248" cy="45628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1016"/>
            <a:ext cx="4270248" cy="45628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DCE41A96-A946-485C-9A92-41BC51125ACD}" type="datetimeFigureOut">
              <a:rPr lang="en-US" smtClean="0"/>
              <a:pPr/>
              <a:t>4/16/2011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91E8E5AC-4915-49C1-A39E-3B330D0D9C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71016"/>
            <a:ext cx="427024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923288"/>
            <a:ext cx="427024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4" y="1271016"/>
            <a:ext cx="427024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4" y="1923288"/>
            <a:ext cx="427024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DCE41A96-A946-485C-9A92-41BC51125ACD}" type="datetimeFigureOut">
              <a:rPr lang="en-US" smtClean="0"/>
              <a:pPr/>
              <a:t>4/16/2011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91E8E5AC-4915-49C1-A39E-3B330D0D9C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DCE41A96-A946-485C-9A92-41BC51125ACD}" type="datetimeFigureOut">
              <a:rPr lang="en-US" smtClean="0"/>
              <a:pPr/>
              <a:t>4/16/2011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91E8E5AC-4915-49C1-A39E-3B330D0D9C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DCE41A96-A946-485C-9A92-41BC51125ACD}" type="datetimeFigureOut">
              <a:rPr lang="en-US" smtClean="0"/>
              <a:pPr/>
              <a:t>4/16/2011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91E8E5AC-4915-49C1-A39E-3B330D0D9C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DCE41A96-A946-485C-9A92-41BC51125ACD}" type="datetimeFigureOut">
              <a:rPr lang="en-US" smtClean="0"/>
              <a:pPr/>
              <a:t>4/16/2011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91E8E5AC-4915-49C1-A39E-3B330D0D9C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DCE41A96-A946-485C-9A92-41BC51125ACD}" type="datetimeFigureOut">
              <a:rPr lang="en-US" smtClean="0"/>
              <a:pPr/>
              <a:t>4/16/2011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91E8E5AC-4915-49C1-A39E-3B330D0D9C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95944" cy="9966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71016"/>
            <a:ext cx="8686800" cy="45628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6"/>
          <p:cNvGrpSpPr/>
          <p:nvPr/>
        </p:nvGrpSpPr>
        <p:grpSpPr>
          <a:xfrm>
            <a:off x="0" y="6229349"/>
            <a:ext cx="9144000" cy="628651"/>
            <a:chOff x="0" y="6229349"/>
            <a:chExt cx="9144000" cy="628651"/>
          </a:xfrm>
        </p:grpSpPr>
        <p:pic>
          <p:nvPicPr>
            <p:cNvPr id="8" name="Picture 22" descr="footer_two-tone_revised_5-16_cir6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0" y="6229349"/>
              <a:ext cx="9144000" cy="628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6" descr="spark-385_150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4371977" y="6376989"/>
              <a:ext cx="1865313" cy="414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  <a:latin typeface="Agilent TT Cond" pitchFamily="34" charset="0"/>
              </a:defRPr>
            </a:lvl1pPr>
          </a:lstStyle>
          <a:p>
            <a:fld id="{DCE41A96-A946-485C-9A92-41BC51125ACD}" type="datetimeFigureOut">
              <a:rPr lang="en-US" smtClean="0"/>
              <a:pPr/>
              <a:t>4/16/2011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  <a:latin typeface="Agilent TT Cond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  <a:latin typeface="Agilent TT Cond" pitchFamily="34" charset="0"/>
              </a:defRPr>
            </a:lvl1pPr>
          </a:lstStyle>
          <a:p>
            <a:fld id="{91E8E5AC-4915-49C1-A39E-3B330D0D9C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spcBef>
          <a:spcPct val="0"/>
        </a:spcBef>
        <a:spcAft>
          <a:spcPts val="300"/>
        </a:spcAft>
        <a:buNone/>
        <a:defRPr sz="2800" b="1" kern="1200">
          <a:solidFill>
            <a:schemeClr val="accent1"/>
          </a:solidFill>
          <a:latin typeface="Agilent TT Cond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400"/>
        </a:spcAft>
        <a:buFont typeface="Arial" pitchFamily="34" charset="0"/>
        <a:buNone/>
        <a:tabLst/>
        <a:defRPr sz="2400" kern="1200">
          <a:solidFill>
            <a:schemeClr val="tx1"/>
          </a:solidFill>
          <a:latin typeface="Agilent TT Cond" pitchFamily="34" charset="0"/>
          <a:ea typeface="+mn-ea"/>
          <a:cs typeface="+mn-cs"/>
        </a:defRPr>
      </a:lvl1pPr>
      <a:lvl2pPr marL="228600" indent="-228600" algn="l" defTabSz="914400" rtl="0" eaLnBrk="1" latinLnBrk="0" hangingPunct="1">
        <a:spcBef>
          <a:spcPts val="0"/>
        </a:spcBef>
        <a:spcAft>
          <a:spcPts val="700"/>
        </a:spcAft>
        <a:buFont typeface="Arial" pitchFamily="34" charset="0"/>
        <a:buChar char="•"/>
        <a:defRPr sz="2000" kern="1200">
          <a:solidFill>
            <a:schemeClr val="tx1"/>
          </a:solidFill>
          <a:latin typeface="Agilent TT Cond" pitchFamily="34" charset="0"/>
          <a:ea typeface="+mn-ea"/>
          <a:cs typeface="+mn-cs"/>
        </a:defRPr>
      </a:lvl2pPr>
      <a:lvl3pPr marL="457200" indent="-228600" algn="l" defTabSz="914400" rtl="0" eaLnBrk="1" latinLnBrk="0" hangingPunct="1">
        <a:spcBef>
          <a:spcPts val="0"/>
        </a:spcBef>
        <a:spcAft>
          <a:spcPts val="700"/>
        </a:spcAft>
        <a:buFont typeface="Arial" pitchFamily="34" charset="0"/>
        <a:buChar char="–"/>
        <a:defRPr sz="2000" kern="1200">
          <a:solidFill>
            <a:schemeClr val="tx1"/>
          </a:solidFill>
          <a:latin typeface="Agilent TT Cond" pitchFamily="34" charset="0"/>
          <a:ea typeface="+mn-ea"/>
          <a:cs typeface="+mn-cs"/>
        </a:defRPr>
      </a:lvl3pPr>
      <a:lvl4pPr marL="6858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800" kern="1200">
          <a:solidFill>
            <a:schemeClr val="tx1"/>
          </a:solidFill>
          <a:latin typeface="Agilent TT Cond" pitchFamily="34" charset="0"/>
          <a:ea typeface="+mn-ea"/>
          <a:cs typeface="+mn-cs"/>
        </a:defRPr>
      </a:lvl4pPr>
      <a:lvl5pPr marL="9144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>
          <a:solidFill>
            <a:schemeClr val="tx1"/>
          </a:solidFill>
          <a:latin typeface="Agilent TT Cond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6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#Test2396"/><Relationship Id="rId13" Type="http://schemas.openxmlformats.org/officeDocument/2006/relationships/hyperlink" Target="#Test2300"/><Relationship Id="rId18" Type="http://schemas.openxmlformats.org/officeDocument/2006/relationships/hyperlink" Target="#Test2382"/><Relationship Id="rId26" Type="http://schemas.openxmlformats.org/officeDocument/2006/relationships/hyperlink" Target="#Test2337"/><Relationship Id="rId3" Type="http://schemas.openxmlformats.org/officeDocument/2006/relationships/hyperlink" Target="#Test2316"/><Relationship Id="rId21" Type="http://schemas.openxmlformats.org/officeDocument/2006/relationships/hyperlink" Target="#Test2392"/><Relationship Id="rId7" Type="http://schemas.openxmlformats.org/officeDocument/2006/relationships/hyperlink" Target="#Test2392"/><Relationship Id="rId12" Type="http://schemas.openxmlformats.org/officeDocument/2006/relationships/hyperlink" Target="#Test2397"/><Relationship Id="rId17" Type="http://schemas.openxmlformats.org/officeDocument/2006/relationships/hyperlink" Target="#Test2382"/><Relationship Id="rId25" Type="http://schemas.openxmlformats.org/officeDocument/2006/relationships/hyperlink" Target="#Test2396"/><Relationship Id="rId33" Type="http://schemas.openxmlformats.org/officeDocument/2006/relationships/hyperlink" Target="#Test2397"/><Relationship Id="rId2" Type="http://schemas.openxmlformats.org/officeDocument/2006/relationships/hyperlink" Target="#Test2300"/><Relationship Id="rId16" Type="http://schemas.openxmlformats.org/officeDocument/2006/relationships/hyperlink" Target="#Test2336"/><Relationship Id="rId20" Type="http://schemas.openxmlformats.org/officeDocument/2006/relationships/hyperlink" Target="#Test2392"/><Relationship Id="rId29" Type="http://schemas.openxmlformats.org/officeDocument/2006/relationships/hyperlink" Target="#Test2383"/><Relationship Id="rId1" Type="http://schemas.openxmlformats.org/officeDocument/2006/relationships/slideLayout" Target="../slideLayouts/slideLayout6.xml"/><Relationship Id="rId6" Type="http://schemas.openxmlformats.org/officeDocument/2006/relationships/hyperlink" Target="#Test2382"/><Relationship Id="rId11" Type="http://schemas.openxmlformats.org/officeDocument/2006/relationships/hyperlink" Target="#Test2393"/><Relationship Id="rId24" Type="http://schemas.openxmlformats.org/officeDocument/2006/relationships/hyperlink" Target="#Test2396"/><Relationship Id="rId32" Type="http://schemas.openxmlformats.org/officeDocument/2006/relationships/hyperlink" Target="#Test2397"/><Relationship Id="rId5" Type="http://schemas.openxmlformats.org/officeDocument/2006/relationships/hyperlink" Target="#Test2336"/><Relationship Id="rId15" Type="http://schemas.openxmlformats.org/officeDocument/2006/relationships/hyperlink" Target="#Test2346"/><Relationship Id="rId23" Type="http://schemas.openxmlformats.org/officeDocument/2006/relationships/hyperlink" Target="#Test2396"/><Relationship Id="rId28" Type="http://schemas.openxmlformats.org/officeDocument/2006/relationships/hyperlink" Target="#Test2337"/><Relationship Id="rId10" Type="http://schemas.openxmlformats.org/officeDocument/2006/relationships/hyperlink" Target="#Test2383"/><Relationship Id="rId19" Type="http://schemas.openxmlformats.org/officeDocument/2006/relationships/hyperlink" Target="#Test2382"/><Relationship Id="rId31" Type="http://schemas.openxmlformats.org/officeDocument/2006/relationships/hyperlink" Target="#Test2397"/><Relationship Id="rId4" Type="http://schemas.openxmlformats.org/officeDocument/2006/relationships/hyperlink" Target="#Test2346"/><Relationship Id="rId9" Type="http://schemas.openxmlformats.org/officeDocument/2006/relationships/hyperlink" Target="#Test2337"/><Relationship Id="rId14" Type="http://schemas.openxmlformats.org/officeDocument/2006/relationships/hyperlink" Target="#Test2316"/><Relationship Id="rId22" Type="http://schemas.openxmlformats.org/officeDocument/2006/relationships/hyperlink" Target="#Test2392"/><Relationship Id="rId27" Type="http://schemas.openxmlformats.org/officeDocument/2006/relationships/hyperlink" Target="#Test2337"/><Relationship Id="rId30" Type="http://schemas.openxmlformats.org/officeDocument/2006/relationships/hyperlink" Target="#Test2393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ATP FE Training</a:t>
            </a:r>
            <a:br>
              <a:rPr kumimoji="1" lang="en-US" altLang="ja-JP" dirty="0" smtClean="0"/>
            </a:br>
            <a:r>
              <a:rPr kumimoji="1" lang="en-US" altLang="ja-JP" dirty="0" smtClean="0"/>
              <a:t>Session #5</a:t>
            </a:r>
            <a:br>
              <a:rPr kumimoji="1" lang="en-US" altLang="ja-JP" dirty="0" smtClean="0"/>
            </a:br>
            <a:r>
              <a:rPr kumimoji="1" lang="en-US" altLang="ja-JP" dirty="0" smtClean="0"/>
              <a:t>PCIe Fundamentals and Winning Against LeCroy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sz="2000" dirty="0" smtClean="0"/>
              <a:t>Taku Furuta</a:t>
            </a:r>
          </a:p>
          <a:p>
            <a:r>
              <a:rPr kumimoji="1" lang="en-US" altLang="ja-JP" sz="2000" dirty="0" smtClean="0"/>
              <a:t>US and Japan </a:t>
            </a:r>
          </a:p>
          <a:p>
            <a:r>
              <a:rPr kumimoji="1" lang="en-US" altLang="ja-JP" sz="2000" dirty="0" smtClean="0"/>
              <a:t>Business Development Manager</a:t>
            </a:r>
          </a:p>
          <a:p>
            <a:r>
              <a:rPr kumimoji="1" lang="en-US" altLang="ja-JP" sz="2000" dirty="0" smtClean="0"/>
              <a:t>Digital Debug Solution Division</a:t>
            </a:r>
          </a:p>
          <a:p>
            <a:r>
              <a:rPr kumimoji="1" lang="en-US" altLang="ja-JP" sz="2000" dirty="0" smtClean="0"/>
              <a:t>Agilent Technologies</a:t>
            </a:r>
            <a:endParaRPr kumimoji="1" lang="ja-JP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6750" y="6491288"/>
            <a:ext cx="1654175" cy="366712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en-US" dirty="0"/>
              <a:t>Page </a:t>
            </a:r>
            <a:fld id="{2B10A728-169E-4943-B66E-27729B522FA7}" type="slidenum">
              <a:rPr lang="en-US" altLang="en-US"/>
              <a:pPr/>
              <a:t>10</a:t>
            </a:fld>
            <a:endParaRPr lang="en-US" altLang="en-US" dirty="0"/>
          </a:p>
        </p:txBody>
      </p:sp>
      <p:sp>
        <p:nvSpPr>
          <p:cNvPr id="2150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charset="-128"/>
              </a:rPr>
              <a:t>Layered Architecture: </a:t>
            </a:r>
            <a:r>
              <a:rPr lang="en-US" altLang="ja-JP" dirty="0" smtClean="0"/>
              <a:t>PCI Express Device Layers 2</a:t>
            </a:r>
            <a:br>
              <a:rPr lang="en-US" altLang="ja-JP" dirty="0" smtClean="0"/>
            </a:br>
            <a:r>
              <a:rPr lang="en-US" altLang="ja-JP" dirty="0" smtClean="0">
                <a:sym typeface="Wingdings" pitchFamily="2" charset="2"/>
              </a:rPr>
              <a:t>  Like OSI 7 Layer of Ethernet Protocol</a:t>
            </a:r>
            <a:endParaRPr lang="en-US" altLang="ja-JP" dirty="0" smtClean="0">
              <a:ea typeface="ＭＳ Ｐゴシック" charset="-128"/>
            </a:endParaRP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9329" y="1169143"/>
            <a:ext cx="61245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4118771" y="3309258"/>
            <a:ext cx="862148" cy="40059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/>
              <a:t>TLP</a:t>
            </a:r>
            <a:endParaRPr kumimoji="1" lang="ja-JP" altLang="en-US" b="1"/>
          </a:p>
        </p:txBody>
      </p:sp>
      <p:sp>
        <p:nvSpPr>
          <p:cNvPr id="17" name="Rectangle 16"/>
          <p:cNvSpPr/>
          <p:nvPr/>
        </p:nvSpPr>
        <p:spPr>
          <a:xfrm>
            <a:off x="4131834" y="3958046"/>
            <a:ext cx="862148" cy="40059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/>
              <a:t>DLLP</a:t>
            </a:r>
            <a:endParaRPr kumimoji="1" lang="ja-JP" altLang="en-US" b="1"/>
          </a:p>
        </p:txBody>
      </p:sp>
      <p:sp>
        <p:nvSpPr>
          <p:cNvPr id="18" name="Rectangle 17"/>
          <p:cNvSpPr/>
          <p:nvPr/>
        </p:nvSpPr>
        <p:spPr>
          <a:xfrm>
            <a:off x="4153605" y="4632959"/>
            <a:ext cx="862148" cy="400594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/>
              <a:t>PHY</a:t>
            </a:r>
            <a:endParaRPr kumimoji="1" lang="ja-JP" altLang="en-US" b="1"/>
          </a:p>
        </p:txBody>
      </p:sp>
      <p:sp>
        <p:nvSpPr>
          <p:cNvPr id="8" name="スライド番号プレースホルダ 3"/>
          <p:cNvSpPr txBox="1">
            <a:spLocks noGrp="1"/>
          </p:cNvSpPr>
          <p:nvPr/>
        </p:nvSpPr>
        <p:spPr bwMode="white">
          <a:xfrm>
            <a:off x="179388" y="6597650"/>
            <a:ext cx="614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/>
            <a:r>
              <a:rPr lang="en-US" altLang="ja-JP" sz="1000" dirty="0">
                <a:solidFill>
                  <a:srgbClr val="FFFFFF"/>
                </a:solidFill>
              </a:rPr>
              <a:t>Page </a:t>
            </a:r>
            <a:fld id="{C5A3D13E-2AA7-462F-B9D3-9906EB29F99C}" type="slidenum">
              <a:rPr lang="en-US" altLang="ja-JP" sz="1000">
                <a:solidFill>
                  <a:srgbClr val="FFFFFF"/>
                </a:solidFill>
              </a:rPr>
              <a:pPr algn="l" eaLnBrk="0" hangingPunct="0"/>
              <a:t>10</a:t>
            </a:fld>
            <a:endParaRPr lang="en-US" altLang="ja-JP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TLP Layer:  </a:t>
            </a:r>
            <a:r>
              <a:rPr lang="en-US" altLang="ja-JP" dirty="0" smtClean="0"/>
              <a:t>TLP Origin and Destination</a:t>
            </a:r>
            <a:endParaRPr kumimoji="1" lang="ja-JP" altLang="en-US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3220" y="748578"/>
            <a:ext cx="7581466" cy="463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38498" y="5559111"/>
            <a:ext cx="75057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21465" y="2704727"/>
            <a:ext cx="2114117" cy="28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08429" y="3294507"/>
            <a:ext cx="2953181" cy="2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29891" y="3906981"/>
            <a:ext cx="3370025" cy="28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46929" y="3914498"/>
            <a:ext cx="2953181" cy="2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08011" y="3293545"/>
            <a:ext cx="2114117" cy="28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1" name="Group 10"/>
          <p:cNvGrpSpPr/>
          <p:nvPr/>
        </p:nvGrpSpPr>
        <p:grpSpPr>
          <a:xfrm>
            <a:off x="7917875" y="124691"/>
            <a:ext cx="1061061" cy="2192482"/>
            <a:chOff x="7148945" y="1714500"/>
            <a:chExt cx="1790644" cy="364413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7148945" y="1714500"/>
              <a:ext cx="1753566" cy="364413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8343897" y="2005446"/>
              <a:ext cx="595692" cy="460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solidFill>
                    <a:schemeClr val="bg1"/>
                  </a:solidFill>
                  <a:latin typeface="Agilent TT Cond" pitchFamily="34" charset="0"/>
                </a:rPr>
                <a:t>RC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>
              <a:off x="7808769" y="3908714"/>
              <a:ext cx="890154" cy="429491"/>
            </a:xfrm>
            <a:prstGeom prst="line">
              <a:avLst/>
            </a:prstGeom>
            <a:ln w="38100">
              <a:solidFill>
                <a:srgbClr val="CC00FF"/>
              </a:solidFill>
              <a:headEnd type="oval"/>
              <a:tailEnd type="oval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7910944" y="3131125"/>
              <a:ext cx="1087583" cy="27711"/>
            </a:xfrm>
            <a:prstGeom prst="line">
              <a:avLst/>
            </a:prstGeom>
            <a:ln w="38100">
              <a:solidFill>
                <a:srgbClr val="CC00FF"/>
              </a:solidFill>
              <a:headEnd type="oval"/>
              <a:tailEnd type="oval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スライド番号プレースホルダ 3"/>
          <p:cNvSpPr txBox="1">
            <a:spLocks noGrp="1"/>
          </p:cNvSpPr>
          <p:nvPr/>
        </p:nvSpPr>
        <p:spPr bwMode="white">
          <a:xfrm>
            <a:off x="179388" y="6597650"/>
            <a:ext cx="614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/>
            <a:r>
              <a:rPr lang="en-US" altLang="ja-JP" sz="1000" dirty="0">
                <a:solidFill>
                  <a:srgbClr val="FFFFFF"/>
                </a:solidFill>
              </a:rPr>
              <a:t>Page </a:t>
            </a:r>
            <a:fld id="{C5A3D13E-2AA7-462F-B9D3-9906EB29F99C}" type="slidenum">
              <a:rPr lang="en-US" altLang="ja-JP" sz="1000">
                <a:solidFill>
                  <a:srgbClr val="FFFFFF"/>
                </a:solidFill>
              </a:rPr>
              <a:pPr algn="l" eaLnBrk="0" hangingPunct="0"/>
              <a:t>11</a:t>
            </a:fld>
            <a:endParaRPr lang="en-US" altLang="ja-JP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-1.94444E-6 0.086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0069 L -0.00087 0.0916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0.00232 L 0.00677 0.1613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0.16134 L 0.36146 0.1597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903 0.16134 L 0.35903 -0.0023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487 L -0.00243 -0.092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2.59259E-6 L 0.00365 -0.0805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TLP Layer: </a:t>
            </a:r>
            <a:r>
              <a:rPr lang="en-US" altLang="ja-JP" dirty="0" smtClean="0"/>
              <a:t>PCI Express TLP Types = Only 13 of Them!</a:t>
            </a:r>
            <a:endParaRPr kumimoji="1" lang="ja-JP" altLang="en-US"/>
          </a:p>
        </p:txBody>
      </p:sp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9743" y="852974"/>
            <a:ext cx="8641731" cy="572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スライド番号プレースホルダ 3"/>
          <p:cNvSpPr txBox="1">
            <a:spLocks noGrp="1"/>
          </p:cNvSpPr>
          <p:nvPr/>
        </p:nvSpPr>
        <p:spPr bwMode="white">
          <a:xfrm>
            <a:off x="179388" y="6597650"/>
            <a:ext cx="614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/>
            <a:r>
              <a:rPr lang="en-US" altLang="ja-JP" sz="1000" dirty="0">
                <a:solidFill>
                  <a:srgbClr val="FFFFFF"/>
                </a:solidFill>
              </a:rPr>
              <a:t>Page </a:t>
            </a:r>
            <a:fld id="{C5A3D13E-2AA7-462F-B9D3-9906EB29F99C}" type="slidenum">
              <a:rPr lang="en-US" altLang="ja-JP" sz="1000">
                <a:solidFill>
                  <a:srgbClr val="FFFFFF"/>
                </a:solidFill>
              </a:rPr>
              <a:pPr algn="l" eaLnBrk="0" hangingPunct="0"/>
              <a:t>12</a:t>
            </a:fld>
            <a:endParaRPr lang="en-US" altLang="ja-JP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DLLP Layer:  </a:t>
            </a:r>
            <a:r>
              <a:rPr lang="en-US" altLang="ja-JP" dirty="0" smtClean="0"/>
              <a:t>DLLP Origin and Destination</a:t>
            </a:r>
            <a:endParaRPr kumimoji="1" lang="ja-JP" altLang="en-US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866775"/>
            <a:ext cx="8429625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13685" y="6060621"/>
            <a:ext cx="36385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7917875" y="124691"/>
            <a:ext cx="1061061" cy="2192482"/>
            <a:chOff x="7148945" y="1714500"/>
            <a:chExt cx="1790644" cy="364413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148945" y="1714500"/>
              <a:ext cx="1753566" cy="364413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8343897" y="2005446"/>
              <a:ext cx="595692" cy="460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solidFill>
                    <a:schemeClr val="bg1"/>
                  </a:solidFill>
                  <a:latin typeface="Agilent TT Cond" pitchFamily="34" charset="0"/>
                </a:rPr>
                <a:t>RC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>
              <a:off x="7704859" y="4068041"/>
              <a:ext cx="550718" cy="394854"/>
            </a:xfrm>
            <a:prstGeom prst="line">
              <a:avLst/>
            </a:prstGeom>
            <a:ln w="38100">
              <a:solidFill>
                <a:srgbClr val="00FF00"/>
              </a:solidFill>
              <a:headEnd type="oval"/>
              <a:tailEnd type="oval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スライド番号プレースホルダ 3"/>
          <p:cNvSpPr txBox="1">
            <a:spLocks noGrp="1"/>
          </p:cNvSpPr>
          <p:nvPr/>
        </p:nvSpPr>
        <p:spPr bwMode="white">
          <a:xfrm>
            <a:off x="179388" y="6597650"/>
            <a:ext cx="614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/>
            <a:r>
              <a:rPr lang="en-US" altLang="ja-JP" sz="1000" dirty="0">
                <a:solidFill>
                  <a:srgbClr val="FFFFFF"/>
                </a:solidFill>
              </a:rPr>
              <a:t>Page </a:t>
            </a:r>
            <a:fld id="{C5A3D13E-2AA7-462F-B9D3-9906EB29F99C}" type="slidenum">
              <a:rPr lang="en-US" altLang="ja-JP" sz="1000">
                <a:solidFill>
                  <a:srgbClr val="FFFFFF"/>
                </a:solidFill>
              </a:rPr>
              <a:pPr algn="l" eaLnBrk="0" hangingPunct="0"/>
              <a:t>13</a:t>
            </a:fld>
            <a:endParaRPr lang="en-US" altLang="ja-JP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DLLP Layer:</a:t>
            </a:r>
            <a:r>
              <a:rPr lang="en-US" altLang="ja-JP" dirty="0" smtClean="0"/>
              <a:t> </a:t>
            </a:r>
            <a:r>
              <a:rPr lang="en-US" altLang="ja-JP" dirty="0" smtClean="0">
                <a:ea typeface="ＭＳ Ｐゴシック" charset="-128"/>
              </a:rPr>
              <a:t>Responsibilities and Operation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1016"/>
            <a:ext cx="4426527" cy="4562856"/>
          </a:xfrm>
        </p:spPr>
        <p:txBody>
          <a:bodyPr>
            <a:normAutofit/>
          </a:bodyPr>
          <a:lstStyle/>
          <a:p>
            <a:pPr lvl="1"/>
            <a:r>
              <a:rPr kumimoji="1" lang="en-US" altLang="ja-JP" dirty="0" smtClean="0">
                <a:solidFill>
                  <a:srgbClr val="0000FF"/>
                </a:solidFill>
              </a:rPr>
              <a:t>Primary is to assure the integrity of TLPs moving across the link (</a:t>
            </a:r>
            <a:r>
              <a:rPr kumimoji="1" lang="en-US" altLang="ja-JP" dirty="0" err="1" smtClean="0">
                <a:solidFill>
                  <a:srgbClr val="0000FF"/>
                </a:solidFill>
              </a:rPr>
              <a:t>QoS</a:t>
            </a:r>
            <a:r>
              <a:rPr kumimoji="1" lang="en-US" altLang="ja-JP" dirty="0" smtClean="0">
                <a:solidFill>
                  <a:srgbClr val="0000FF"/>
                </a:solidFill>
              </a:rPr>
              <a:t> = Flow Control, ACK/NACK)</a:t>
            </a:r>
          </a:p>
          <a:p>
            <a:pPr lvl="1"/>
            <a:r>
              <a:rPr kumimoji="1" lang="en-US" altLang="ja-JP" dirty="0" smtClean="0"/>
              <a:t>Tracking of link state and passing messages and status between Transaction and Physical layers.</a:t>
            </a:r>
          </a:p>
          <a:p>
            <a:pPr lvl="1"/>
            <a:r>
              <a:rPr kumimoji="1" lang="en-US" altLang="ja-JP" dirty="0" smtClean="0"/>
              <a:t>Exchanges traffic with neighboring port’s DLL using DLLPs.</a:t>
            </a:r>
          </a:p>
          <a:p>
            <a:pPr lvl="1"/>
            <a:r>
              <a:rPr kumimoji="1" lang="en-US" altLang="ja-JP" dirty="0" smtClean="0">
                <a:solidFill>
                  <a:srgbClr val="0000FF"/>
                </a:solidFill>
              </a:rPr>
              <a:t>DLLPs start and end at the Data Link Layer of each device (point to point).</a:t>
            </a:r>
          </a:p>
          <a:p>
            <a:pPr lvl="1"/>
            <a:r>
              <a:rPr kumimoji="1" lang="en-US" altLang="ja-JP" dirty="0" smtClean="0"/>
              <a:t>DLLPs and TLPs are interleaved on the link.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76846" y="1863633"/>
            <a:ext cx="4039774" cy="245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スライド番号プレースホルダ 3"/>
          <p:cNvSpPr txBox="1">
            <a:spLocks noGrp="1"/>
          </p:cNvSpPr>
          <p:nvPr/>
        </p:nvSpPr>
        <p:spPr bwMode="white">
          <a:xfrm>
            <a:off x="179388" y="6597650"/>
            <a:ext cx="614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/>
            <a:r>
              <a:rPr lang="en-US" altLang="ja-JP" sz="1000" dirty="0">
                <a:solidFill>
                  <a:srgbClr val="FFFFFF"/>
                </a:solidFill>
              </a:rPr>
              <a:t>Page </a:t>
            </a:r>
            <a:fld id="{C5A3D13E-2AA7-462F-B9D3-9906EB29F99C}" type="slidenum">
              <a:rPr lang="en-US" altLang="ja-JP" sz="1000">
                <a:solidFill>
                  <a:srgbClr val="FFFFFF"/>
                </a:solidFill>
              </a:rPr>
              <a:pPr algn="l" eaLnBrk="0" hangingPunct="0"/>
              <a:t>14</a:t>
            </a:fld>
            <a:endParaRPr lang="en-US" altLang="ja-JP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DLLP Layer: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One of the Reason PCI Express is Successful:</a:t>
            </a:r>
            <a:br>
              <a:rPr kumimoji="1" lang="en-US" altLang="ja-JP" dirty="0" smtClean="0"/>
            </a:br>
            <a:r>
              <a:rPr kumimoji="1" lang="en-US" altLang="ja-JP" dirty="0" smtClean="0"/>
              <a:t>Quality of Service (</a:t>
            </a:r>
            <a:r>
              <a:rPr kumimoji="1" lang="en-US" altLang="ja-JP" dirty="0" err="1" smtClean="0"/>
              <a:t>QoS</a:t>
            </a:r>
            <a:r>
              <a:rPr kumimoji="1" lang="en-US" altLang="ja-JP" dirty="0" smtClean="0"/>
              <a:t>)</a:t>
            </a:r>
            <a:endParaRPr kumimoji="1" lang="ja-JP" altLang="en-US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595" y="1160015"/>
            <a:ext cx="8262868" cy="479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スライド番号プレースホルダ 3"/>
          <p:cNvSpPr txBox="1">
            <a:spLocks noGrp="1"/>
          </p:cNvSpPr>
          <p:nvPr/>
        </p:nvSpPr>
        <p:spPr bwMode="white">
          <a:xfrm>
            <a:off x="179388" y="6597650"/>
            <a:ext cx="614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/>
            <a:r>
              <a:rPr lang="en-US" altLang="ja-JP" sz="1000" dirty="0">
                <a:solidFill>
                  <a:srgbClr val="FFFFFF"/>
                </a:solidFill>
              </a:rPr>
              <a:t>Page </a:t>
            </a:r>
            <a:fld id="{C5A3D13E-2AA7-462F-B9D3-9906EB29F99C}" type="slidenum">
              <a:rPr lang="en-US" altLang="ja-JP" sz="1000">
                <a:solidFill>
                  <a:srgbClr val="FFFFFF"/>
                </a:solidFill>
              </a:rPr>
              <a:pPr algn="l" eaLnBrk="0" hangingPunct="0"/>
              <a:t>15</a:t>
            </a:fld>
            <a:endParaRPr lang="en-US" altLang="ja-JP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DLLP Layer:</a:t>
            </a:r>
            <a:r>
              <a:rPr lang="en-US" altLang="ja-JP" dirty="0" smtClean="0"/>
              <a:t> PCI Express </a:t>
            </a:r>
            <a:r>
              <a:rPr lang="en-US" altLang="ja-JP" dirty="0" err="1" smtClean="0"/>
              <a:t>QoS</a:t>
            </a:r>
            <a:r>
              <a:rPr lang="en-US" altLang="ja-JP" dirty="0" smtClean="0"/>
              <a:t>: Flow Control</a:t>
            </a:r>
            <a:endParaRPr kumimoji="1" lang="ja-JP" altLang="en-US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68135" y="811647"/>
            <a:ext cx="7357789" cy="343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83227" y="4312226"/>
            <a:ext cx="7419110" cy="1521645"/>
          </a:xfrm>
        </p:spPr>
        <p:txBody>
          <a:bodyPr>
            <a:normAutofit/>
          </a:bodyPr>
          <a:lstStyle/>
          <a:p>
            <a:r>
              <a:rPr kumimoji="1" lang="en-US" altLang="ja-JP" sz="2000" dirty="0" smtClean="0"/>
              <a:t>Credit-based flow control is point-to-point based, not end-to-end.</a:t>
            </a:r>
          </a:p>
          <a:p>
            <a:r>
              <a:rPr lang="en-US" altLang="ja-JP" sz="2000" dirty="0" smtClean="0"/>
              <a:t>Receiver sends </a:t>
            </a:r>
            <a:r>
              <a:rPr lang="en-US" altLang="ja-JP" sz="2000" dirty="0" smtClean="0">
                <a:solidFill>
                  <a:srgbClr val="0000FF"/>
                </a:solidFill>
              </a:rPr>
              <a:t>Flow Control Packets (FCP) </a:t>
            </a:r>
            <a:r>
              <a:rPr lang="en-US" altLang="ja-JP" sz="2000" dirty="0" smtClean="0"/>
              <a:t>which are a type of DLLP (Data Link Layer Packet) to </a:t>
            </a:r>
            <a:r>
              <a:rPr lang="en-US" altLang="ja-JP" sz="2000" dirty="0" smtClean="0">
                <a:solidFill>
                  <a:srgbClr val="0000FF"/>
                </a:solidFill>
              </a:rPr>
              <a:t>provide the transmitter with credits </a:t>
            </a:r>
            <a:r>
              <a:rPr lang="en-US" altLang="ja-JP" sz="2000" dirty="0" smtClean="0"/>
              <a:t>so that it can transmit packets to the receiver</a:t>
            </a:r>
            <a:endParaRPr kumimoji="1" lang="ja-JP" altLang="en-US" sz="2000"/>
          </a:p>
        </p:txBody>
      </p:sp>
      <p:sp>
        <p:nvSpPr>
          <p:cNvPr id="5" name="スライド番号プレースホルダ 3"/>
          <p:cNvSpPr txBox="1">
            <a:spLocks noGrp="1"/>
          </p:cNvSpPr>
          <p:nvPr/>
        </p:nvSpPr>
        <p:spPr bwMode="white">
          <a:xfrm>
            <a:off x="179388" y="6597650"/>
            <a:ext cx="614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/>
            <a:r>
              <a:rPr lang="en-US" altLang="ja-JP" sz="1000" dirty="0">
                <a:solidFill>
                  <a:srgbClr val="FFFFFF"/>
                </a:solidFill>
              </a:rPr>
              <a:t>Page </a:t>
            </a:r>
            <a:fld id="{C5A3D13E-2AA7-462F-B9D3-9906EB29F99C}" type="slidenum">
              <a:rPr lang="en-US" altLang="ja-JP" sz="1000">
                <a:solidFill>
                  <a:srgbClr val="FFFFFF"/>
                </a:solidFill>
              </a:rPr>
              <a:pPr algn="l" eaLnBrk="0" hangingPunct="0"/>
              <a:t>16</a:t>
            </a:fld>
            <a:endParaRPr lang="en-US" altLang="ja-JP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Agilent Solution:  </a:t>
            </a:r>
            <a:r>
              <a:rPr kumimoji="1" lang="en-US" altLang="ja-JP" dirty="0" smtClean="0"/>
              <a:t>New Flow Control Analysis on N5306A Analyzer &amp; N5323A Jammer To Create Error Condition</a:t>
            </a:r>
            <a:endParaRPr kumimoji="1" lang="ja-JP" altLang="en-US"/>
          </a:p>
        </p:txBody>
      </p:sp>
      <p:sp>
        <p:nvSpPr>
          <p:cNvPr id="4" name="Oval 3"/>
          <p:cNvSpPr/>
          <p:nvPr/>
        </p:nvSpPr>
        <p:spPr>
          <a:xfrm>
            <a:off x="8582890" y="20782"/>
            <a:ext cx="519546" cy="394855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dirty="0" smtClean="0">
                <a:latin typeface="Agilent TT Cond" pitchFamily="34" charset="0"/>
              </a:rPr>
              <a:t>DM</a:t>
            </a:r>
            <a:endParaRPr kumimoji="1" lang="ja-JP" altLang="en-US">
              <a:latin typeface="Agilent TT Cond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8992" y="1190649"/>
            <a:ext cx="5465617" cy="310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1408" y="4679803"/>
            <a:ext cx="36480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53288" y="1984661"/>
            <a:ext cx="1707414" cy="174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87778" y="4499262"/>
            <a:ext cx="4800358" cy="187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598227" y="3716476"/>
            <a:ext cx="2358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 smtClean="0">
                <a:latin typeface="Agilent TT Cond" pitchFamily="34" charset="0"/>
              </a:rPr>
              <a:t>Using Jammer, modifying the DLLP packet whenever it sees credit starvation</a:t>
            </a:r>
            <a:endParaRPr kumimoji="1" lang="ja-JP" altLang="en-US" sz="1600">
              <a:latin typeface="Agilent TT Con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355" y="4329543"/>
            <a:ext cx="2975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Agilent TT Cond" pitchFamily="34" charset="0"/>
              </a:rPr>
              <a:t>New Flow Control Analysis GUI</a:t>
            </a:r>
            <a:endParaRPr kumimoji="1" lang="ja-JP" altLang="en-US" sz="1600">
              <a:latin typeface="Agilent TT Cond" pitchFamily="34" charset="0"/>
            </a:endParaRPr>
          </a:p>
        </p:txBody>
      </p:sp>
      <p:sp>
        <p:nvSpPr>
          <p:cNvPr id="10" name="スライド番号プレースホルダ 3"/>
          <p:cNvSpPr txBox="1">
            <a:spLocks noGrp="1"/>
          </p:cNvSpPr>
          <p:nvPr/>
        </p:nvSpPr>
        <p:spPr bwMode="white">
          <a:xfrm>
            <a:off x="179388" y="6597650"/>
            <a:ext cx="614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/>
            <a:r>
              <a:rPr lang="en-US" altLang="ja-JP" sz="1000" dirty="0">
                <a:solidFill>
                  <a:srgbClr val="FFFFFF"/>
                </a:solidFill>
              </a:rPr>
              <a:t>Page </a:t>
            </a:r>
            <a:fld id="{C5A3D13E-2AA7-462F-B9D3-9906EB29F99C}" type="slidenum">
              <a:rPr lang="en-US" altLang="ja-JP" sz="1000">
                <a:solidFill>
                  <a:srgbClr val="FFFFFF"/>
                </a:solidFill>
              </a:rPr>
              <a:pPr algn="l" eaLnBrk="0" hangingPunct="0"/>
              <a:t>17</a:t>
            </a:fld>
            <a:endParaRPr lang="en-US" altLang="ja-JP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DLLP Layer:</a:t>
            </a:r>
            <a:r>
              <a:rPr lang="en-US" altLang="ja-JP" dirty="0" smtClean="0"/>
              <a:t> PCI Express </a:t>
            </a:r>
            <a:r>
              <a:rPr lang="en-US" altLang="ja-JP" dirty="0" err="1" smtClean="0"/>
              <a:t>QoS</a:t>
            </a:r>
            <a:r>
              <a:rPr lang="en-US" altLang="ja-JP" dirty="0" smtClean="0"/>
              <a:t>: ACK/NAK Protocol</a:t>
            </a:r>
            <a:endParaRPr kumimoji="1" lang="ja-JP" altLang="en-US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345" y="1383592"/>
            <a:ext cx="8003176" cy="483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スライド番号プレースホルダ 3"/>
          <p:cNvSpPr txBox="1">
            <a:spLocks noGrp="1"/>
          </p:cNvSpPr>
          <p:nvPr/>
        </p:nvSpPr>
        <p:spPr bwMode="white">
          <a:xfrm>
            <a:off x="179388" y="6597650"/>
            <a:ext cx="614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/>
            <a:r>
              <a:rPr lang="en-US" altLang="ja-JP" sz="1000" dirty="0">
                <a:solidFill>
                  <a:srgbClr val="FFFFFF"/>
                </a:solidFill>
              </a:rPr>
              <a:t>Page </a:t>
            </a:r>
            <a:fld id="{C5A3D13E-2AA7-462F-B9D3-9906EB29F99C}" type="slidenum">
              <a:rPr lang="en-US" altLang="ja-JP" sz="1000">
                <a:solidFill>
                  <a:srgbClr val="FFFFFF"/>
                </a:solidFill>
              </a:rPr>
              <a:pPr algn="l" eaLnBrk="0" hangingPunct="0"/>
              <a:t>18</a:t>
            </a:fld>
            <a:endParaRPr lang="en-US" altLang="ja-JP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428" y="779319"/>
            <a:ext cx="4634345" cy="285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Agilent Solution:  </a:t>
            </a:r>
            <a:r>
              <a:rPr kumimoji="1" lang="en-US" altLang="ja-JP" dirty="0" smtClean="0"/>
              <a:t>N5306A Analyzer and N5323A Jammer</a:t>
            </a:r>
            <a:endParaRPr kumimoji="1" lang="ja-JP" altLang="en-US"/>
          </a:p>
        </p:txBody>
      </p:sp>
      <p:sp>
        <p:nvSpPr>
          <p:cNvPr id="4" name="Oval 3"/>
          <p:cNvSpPr/>
          <p:nvPr/>
        </p:nvSpPr>
        <p:spPr>
          <a:xfrm>
            <a:off x="8582890" y="20782"/>
            <a:ext cx="519546" cy="394855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dirty="0" smtClean="0">
                <a:latin typeface="Agilent TT Cond" pitchFamily="34" charset="0"/>
              </a:rPr>
              <a:t>DM</a:t>
            </a:r>
            <a:endParaRPr kumimoji="1" lang="ja-JP" altLang="en-US">
              <a:latin typeface="Agilent TT Cond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69327" y="2991428"/>
            <a:ext cx="4998028" cy="334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38889" y="751177"/>
            <a:ext cx="2524557" cy="257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9845" y="4078174"/>
            <a:ext cx="2873519" cy="69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14746" y="3664525"/>
            <a:ext cx="2975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Agilent TT Cond" pitchFamily="34" charset="0"/>
              </a:rPr>
              <a:t>Filter out all except </a:t>
            </a:r>
            <a:r>
              <a:rPr kumimoji="1" lang="en-US" altLang="ja-JP" sz="1600" dirty="0" err="1" smtClean="0">
                <a:latin typeface="Agilent TT Cond" pitchFamily="34" charset="0"/>
              </a:rPr>
              <a:t>Ack</a:t>
            </a:r>
            <a:r>
              <a:rPr kumimoji="1" lang="en-US" altLang="ja-JP" sz="1600" dirty="0" smtClean="0">
                <a:latin typeface="Agilent TT Cond" pitchFamily="34" charset="0"/>
              </a:rPr>
              <a:t> packets</a:t>
            </a:r>
            <a:endParaRPr kumimoji="1" lang="ja-JP" altLang="en-US" sz="1600">
              <a:latin typeface="Agilent TT Con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0464" y="5385954"/>
            <a:ext cx="1336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 smtClean="0">
                <a:latin typeface="Agilent TT Cond" pitchFamily="34" charset="0"/>
              </a:rPr>
              <a:t>Changing </a:t>
            </a:r>
            <a:r>
              <a:rPr kumimoji="1" lang="en-US" altLang="ja-JP" sz="1600" dirty="0" err="1" smtClean="0">
                <a:latin typeface="Agilent TT Cond" pitchFamily="34" charset="0"/>
              </a:rPr>
              <a:t>Ack</a:t>
            </a:r>
            <a:r>
              <a:rPr kumimoji="1" lang="en-US" altLang="ja-JP" sz="1600" dirty="0" smtClean="0">
                <a:latin typeface="Agilent TT Cond" pitchFamily="34" charset="0"/>
              </a:rPr>
              <a:t> to </a:t>
            </a:r>
            <a:r>
              <a:rPr kumimoji="1" lang="en-US" altLang="ja-JP" sz="1600" dirty="0" err="1" smtClean="0">
                <a:latin typeface="Agilent TT Cond" pitchFamily="34" charset="0"/>
              </a:rPr>
              <a:t>Nak</a:t>
            </a:r>
            <a:r>
              <a:rPr kumimoji="1" lang="en-US" altLang="ja-JP" sz="1600" dirty="0" smtClean="0">
                <a:latin typeface="Agilent TT Cond" pitchFamily="34" charset="0"/>
              </a:rPr>
              <a:t> Using Jammer</a:t>
            </a:r>
            <a:endParaRPr kumimoji="1" lang="ja-JP" altLang="en-US" sz="1600">
              <a:latin typeface="Agilent TT Cond" pitchFamily="34" charset="0"/>
            </a:endParaRPr>
          </a:p>
        </p:txBody>
      </p:sp>
      <p:sp>
        <p:nvSpPr>
          <p:cNvPr id="12" name="スライド番号プレースホルダ 3"/>
          <p:cNvSpPr txBox="1">
            <a:spLocks noGrp="1"/>
          </p:cNvSpPr>
          <p:nvPr/>
        </p:nvSpPr>
        <p:spPr bwMode="white">
          <a:xfrm>
            <a:off x="179388" y="6597650"/>
            <a:ext cx="614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/>
            <a:r>
              <a:rPr lang="en-US" altLang="ja-JP" sz="1000" dirty="0">
                <a:solidFill>
                  <a:srgbClr val="FFFFFF"/>
                </a:solidFill>
              </a:rPr>
              <a:t>Page </a:t>
            </a:r>
            <a:fld id="{C5A3D13E-2AA7-462F-B9D3-9906EB29F99C}" type="slidenum">
              <a:rPr lang="en-US" altLang="ja-JP" sz="1000">
                <a:solidFill>
                  <a:srgbClr val="FFFFFF"/>
                </a:solidFill>
              </a:rPr>
              <a:pPr algn="l" eaLnBrk="0" hangingPunct="0"/>
              <a:t>19</a:t>
            </a:fld>
            <a:endParaRPr lang="en-US" altLang="ja-JP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Agenda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kumimoji="1" lang="en-US" altLang="ja-JP" sz="2400" b="1" dirty="0" smtClean="0">
                <a:solidFill>
                  <a:srgbClr val="0000FF"/>
                </a:solidFill>
              </a:rPr>
              <a:t>PCIe Fundamental/Agilent Solution Portfolio		60 min</a:t>
            </a:r>
          </a:p>
          <a:p>
            <a:pPr lvl="1"/>
            <a:endParaRPr kumimoji="1" lang="en-US" altLang="ja-JP" sz="2400" dirty="0" smtClean="0"/>
          </a:p>
          <a:p>
            <a:pPr lvl="1"/>
            <a:r>
              <a:rPr kumimoji="1" lang="en-US" altLang="ja-JP" sz="2400" dirty="0" smtClean="0"/>
              <a:t>Competition vs. LeCroy					30 min</a:t>
            </a:r>
          </a:p>
        </p:txBody>
      </p:sp>
      <p:sp>
        <p:nvSpPr>
          <p:cNvPr id="4" name="スライド番号プレースホルダ 3"/>
          <p:cNvSpPr txBox="1">
            <a:spLocks noGrp="1"/>
          </p:cNvSpPr>
          <p:nvPr/>
        </p:nvSpPr>
        <p:spPr bwMode="white">
          <a:xfrm>
            <a:off x="179388" y="6597650"/>
            <a:ext cx="614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/>
            <a:r>
              <a:rPr lang="en-US" altLang="ja-JP" sz="1000" dirty="0">
                <a:solidFill>
                  <a:srgbClr val="FFFFFF"/>
                </a:solidFill>
              </a:rPr>
              <a:t>Page </a:t>
            </a:r>
            <a:fld id="{C5A3D13E-2AA7-462F-B9D3-9906EB29F99C}" type="slidenum">
              <a:rPr lang="en-US" altLang="ja-JP" sz="1000">
                <a:solidFill>
                  <a:srgbClr val="FFFFFF"/>
                </a:solidFill>
              </a:rPr>
              <a:pPr algn="l" eaLnBrk="0" hangingPunct="0"/>
              <a:t>2</a:t>
            </a:fld>
            <a:endParaRPr lang="en-US" altLang="ja-JP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/>
          <p:nvPr/>
        </p:nvGrpSpPr>
        <p:grpSpPr>
          <a:xfrm>
            <a:off x="250033" y="1131322"/>
            <a:ext cx="6852103" cy="3586946"/>
            <a:chOff x="250033" y="1131322"/>
            <a:chExt cx="6852103" cy="3586946"/>
          </a:xfrm>
        </p:grpSpPr>
        <p:pic>
          <p:nvPicPr>
            <p:cNvPr id="122884" name="Picture 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0033" y="1131322"/>
              <a:ext cx="6852103" cy="3586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931817" y="1715589"/>
              <a:ext cx="496389" cy="313508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27463" y="2564675"/>
              <a:ext cx="496389" cy="31350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31817" y="3091544"/>
              <a:ext cx="496389" cy="31350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36171" y="3827419"/>
              <a:ext cx="496389" cy="313508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Agilent Solution:  N5309A Analyzer</a:t>
            </a:r>
            <a:br>
              <a:rPr kumimoji="1" lang="en-US" altLang="ja-JP" dirty="0" smtClean="0">
                <a:solidFill>
                  <a:srgbClr val="0000FF"/>
                </a:solidFill>
              </a:rPr>
            </a:br>
            <a:r>
              <a:rPr kumimoji="1" lang="en-US" altLang="ja-JP" dirty="0" smtClean="0"/>
              <a:t>Trigger Screen and Packet Screen</a:t>
            </a:r>
            <a:endParaRPr kumimoji="1" lang="ja-JP" altLang="en-US"/>
          </a:p>
        </p:txBody>
      </p:sp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96926" y="1901348"/>
            <a:ext cx="58197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89861" y="2361169"/>
            <a:ext cx="6532198" cy="419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288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96297" y="191588"/>
            <a:ext cx="2598452" cy="653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Oval 11"/>
          <p:cNvSpPr/>
          <p:nvPr/>
        </p:nvSpPr>
        <p:spPr>
          <a:xfrm>
            <a:off x="8582890" y="20782"/>
            <a:ext cx="519546" cy="394855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dirty="0" smtClean="0">
                <a:latin typeface="Agilent TT Cond" pitchFamily="34" charset="0"/>
              </a:rPr>
              <a:t>DM</a:t>
            </a:r>
            <a:endParaRPr kumimoji="1" lang="ja-JP" altLang="en-US">
              <a:latin typeface="Agilent TT Cond" pitchFamily="34" charset="0"/>
            </a:endParaRPr>
          </a:p>
        </p:txBody>
      </p:sp>
      <p:sp>
        <p:nvSpPr>
          <p:cNvPr id="13" name="スライド番号プレースホルダ 3"/>
          <p:cNvSpPr txBox="1">
            <a:spLocks noGrp="1"/>
          </p:cNvSpPr>
          <p:nvPr/>
        </p:nvSpPr>
        <p:spPr bwMode="white">
          <a:xfrm>
            <a:off x="179388" y="6597650"/>
            <a:ext cx="614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/>
            <a:r>
              <a:rPr lang="en-US" altLang="ja-JP" sz="1000" dirty="0">
                <a:solidFill>
                  <a:srgbClr val="FFFFFF"/>
                </a:solidFill>
              </a:rPr>
              <a:t>Page </a:t>
            </a:r>
            <a:fld id="{C5A3D13E-2AA7-462F-B9D3-9906EB29F99C}" type="slidenum">
              <a:rPr lang="en-US" altLang="ja-JP" sz="1000">
                <a:solidFill>
                  <a:srgbClr val="FFFFFF"/>
                </a:solidFill>
              </a:rPr>
              <a:pPr algn="l" eaLnBrk="0" hangingPunct="0"/>
              <a:t>20</a:t>
            </a:fld>
            <a:endParaRPr lang="en-US" altLang="ja-JP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PHY Layer: Ordered-Set Origin and Destination</a:t>
            </a:r>
            <a:endParaRPr kumimoji="1" lang="ja-JP" altLang="en-US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350" y="871538"/>
            <a:ext cx="88773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08452" y="5950812"/>
            <a:ext cx="43529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スライド番号プレースホルダ 3"/>
          <p:cNvSpPr txBox="1">
            <a:spLocks noGrp="1"/>
          </p:cNvSpPr>
          <p:nvPr/>
        </p:nvSpPr>
        <p:spPr bwMode="white">
          <a:xfrm>
            <a:off x="179388" y="6597650"/>
            <a:ext cx="614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/>
            <a:r>
              <a:rPr lang="en-US" altLang="ja-JP" sz="1000" dirty="0">
                <a:solidFill>
                  <a:srgbClr val="FFFFFF"/>
                </a:solidFill>
              </a:rPr>
              <a:t>Page </a:t>
            </a:r>
            <a:fld id="{C5A3D13E-2AA7-462F-B9D3-9906EB29F99C}" type="slidenum">
              <a:rPr lang="en-US" altLang="ja-JP" sz="1000">
                <a:solidFill>
                  <a:srgbClr val="FFFFFF"/>
                </a:solidFill>
              </a:rPr>
              <a:pPr algn="l" eaLnBrk="0" hangingPunct="0"/>
              <a:t>21</a:t>
            </a:fld>
            <a:endParaRPr lang="en-US" altLang="ja-JP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Ordered-Set Structure</a:t>
            </a:r>
            <a:endParaRPr kumimoji="1" lang="ja-JP" altLang="en-US"/>
          </a:p>
        </p:txBody>
      </p:sp>
      <p:sp>
        <p:nvSpPr>
          <p:cNvPr id="4" name="Rectangle 139"/>
          <p:cNvSpPr txBox="1">
            <a:spLocks noChangeArrowheads="1"/>
          </p:cNvSpPr>
          <p:nvPr/>
        </p:nvSpPr>
        <p:spPr bwMode="auto">
          <a:xfrm>
            <a:off x="541771" y="916998"/>
            <a:ext cx="6368184" cy="423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09728" bIns="0" numCol="1" anchor="t" anchorCtr="0" compatLnSpc="1">
            <a:prstTxWarp prst="textNoShape">
              <a:avLst/>
            </a:prstTxWarp>
            <a:spAutoFit/>
          </a:bodyPr>
          <a:lstStyle/>
          <a:p>
            <a:pPr marL="228600" lvl="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SzPct val="60000"/>
              <a:buBlip>
                <a:blip r:embed="rId2"/>
              </a:buBlip>
              <a:defRPr/>
            </a:pPr>
            <a:r>
              <a:rPr lang="en-US" altLang="ja-JP" sz="2200" b="1" kern="0" dirty="0" smtClean="0">
                <a:solidFill>
                  <a:srgbClr val="000000"/>
                </a:solidFill>
                <a:latin typeface="Agilent TT Cond"/>
                <a:ea typeface="ＭＳ Ｐゴシック" charset="-128"/>
              </a:rPr>
              <a:t>TS (Training Sequence) 1 and TS2 Ordered Sets</a:t>
            </a:r>
          </a:p>
          <a:p>
            <a:pPr marL="635000" lvl="1" indent="-1778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FontTx/>
              <a:buChar char="•"/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latin typeface="Agilent TT Cond"/>
                <a:ea typeface="ＭＳ Ｐゴシック" charset="-128"/>
              </a:rPr>
              <a:t>Start with COM but contain D characters</a:t>
            </a:r>
          </a:p>
          <a:p>
            <a:pPr marL="228600" marR="0" lvl="0" indent="-22860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Tx/>
              <a:buSzPct val="60000"/>
              <a:buFontTx/>
              <a:buBlip>
                <a:blip r:embed="rId2"/>
              </a:buBlip>
              <a:tabLst/>
              <a:defRPr/>
            </a:pPr>
            <a:r>
              <a:rPr kumimoji="0" lang="en-US" altLang="ja-JP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ilent TT Cond"/>
                <a:ea typeface="ＭＳ Ｐゴシック" charset="-128"/>
                <a:cs typeface="+mn-cs"/>
              </a:rPr>
              <a:t>Skip Ordered-Set</a:t>
            </a:r>
          </a:p>
          <a:p>
            <a:pPr marL="635000" marR="0" lvl="1" indent="-17780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ilent TT Cond"/>
                <a:ea typeface="ＭＳ Ｐゴシック" charset="-128"/>
              </a:rPr>
              <a:t>Allows the receiver to compensate for differences in clock frequencies.</a:t>
            </a:r>
          </a:p>
          <a:p>
            <a:pPr marL="228600" marR="0" lvl="0" indent="-22860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Tx/>
              <a:buSzPct val="60000"/>
              <a:buFontTx/>
              <a:buBlip>
                <a:blip r:embed="rId2"/>
              </a:buBlip>
              <a:tabLst/>
              <a:defRPr/>
            </a:pPr>
            <a:r>
              <a:rPr kumimoji="0" lang="en-US" altLang="ja-JP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ilent TT Cond"/>
                <a:ea typeface="ＭＳ Ｐゴシック" charset="-128"/>
                <a:cs typeface="+mn-cs"/>
              </a:rPr>
              <a:t>Electrical Idle Ordered Set</a:t>
            </a:r>
          </a:p>
          <a:p>
            <a:pPr marL="635000" marR="0" lvl="1" indent="-17780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ilent TT Cond"/>
                <a:ea typeface="ＭＳ Ｐゴシック" charset="-128"/>
              </a:rPr>
              <a:t>Used to put link into Electrical Idle.</a:t>
            </a:r>
          </a:p>
          <a:p>
            <a:pPr marL="228600" lvl="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SzPct val="60000"/>
              <a:buBlip>
                <a:blip r:embed="rId2"/>
              </a:buBlip>
              <a:defRPr/>
            </a:pPr>
            <a:r>
              <a:rPr lang="en-US" altLang="ja-JP" sz="2200" b="1" kern="0" dirty="0" smtClean="0">
                <a:solidFill>
                  <a:srgbClr val="000000"/>
                </a:solidFill>
                <a:latin typeface="Agilent TT Cond"/>
                <a:ea typeface="ＭＳ Ｐゴシック" charset="-128"/>
              </a:rPr>
              <a:t>Electrical Idle Exit Ordered Set</a:t>
            </a:r>
          </a:p>
          <a:p>
            <a:pPr marL="635000" lvl="1" indent="-1778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FontTx/>
              <a:buChar char="•"/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latin typeface="Agilent TT Cond"/>
                <a:ea typeface="ＭＳ Ｐゴシック" charset="-128"/>
              </a:rPr>
              <a:t>Used to put link out from Electrical Idle (L0s, L1, L2)</a:t>
            </a:r>
          </a:p>
          <a:p>
            <a:pPr marL="228600" marR="0" lvl="0" indent="-22860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Tx/>
              <a:buSzPct val="60000"/>
              <a:buFontTx/>
              <a:buBlip>
                <a:blip r:embed="rId2"/>
              </a:buBlip>
              <a:tabLst/>
              <a:defRPr/>
            </a:pPr>
            <a:r>
              <a:rPr kumimoji="0" lang="en-US" altLang="ja-JP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ilent TT Cond"/>
                <a:ea typeface="ＭＳ Ｐゴシック" charset="-128"/>
                <a:cs typeface="+mn-cs"/>
              </a:rPr>
              <a:t>FTS (Fast Training</a:t>
            </a:r>
            <a:r>
              <a:rPr kumimoji="0" lang="en-US" altLang="ja-JP" sz="2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ilent TT Cond"/>
                <a:ea typeface="ＭＳ Ｐゴシック" charset="-128"/>
                <a:cs typeface="+mn-cs"/>
              </a:rPr>
              <a:t> Sequence) </a:t>
            </a:r>
            <a:r>
              <a:rPr kumimoji="0" lang="en-US" altLang="ja-JP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ilent TT Cond"/>
                <a:ea typeface="ＭＳ Ｐゴシック" charset="-128"/>
                <a:cs typeface="+mn-cs"/>
              </a:rPr>
              <a:t>Ordered Set</a:t>
            </a:r>
          </a:p>
          <a:p>
            <a:pPr marL="635000" marR="0" lvl="1" indent="-17780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ilent TT Cond"/>
                <a:ea typeface="ＭＳ Ｐゴシック" charset="-128"/>
              </a:rPr>
              <a:t>Fast training, used to bring the link from L0s to L0 state, </a:t>
            </a:r>
            <a:r>
              <a:rPr kumimoji="0" lang="en-US" altLang="ja-JP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ilent TT Cond"/>
                <a:ea typeface="ＭＳ Ｐゴシック" charset="-128"/>
              </a:rPr>
              <a:t>i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ilent TT Cond"/>
                <a:ea typeface="ＭＳ Ｐゴシック" charset="-128"/>
              </a:rPr>
              <a:t>. e. back from Electrical Idle.</a:t>
            </a:r>
          </a:p>
        </p:txBody>
      </p:sp>
      <p:sp>
        <p:nvSpPr>
          <p:cNvPr id="5" name="スライド番号プレースホルダ 3"/>
          <p:cNvSpPr txBox="1">
            <a:spLocks noGrp="1"/>
          </p:cNvSpPr>
          <p:nvPr/>
        </p:nvSpPr>
        <p:spPr bwMode="white">
          <a:xfrm>
            <a:off x="179388" y="6597650"/>
            <a:ext cx="614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/>
            <a:r>
              <a:rPr lang="en-US" altLang="ja-JP" sz="1000" dirty="0">
                <a:solidFill>
                  <a:srgbClr val="FFFFFF"/>
                </a:solidFill>
              </a:rPr>
              <a:t>Page </a:t>
            </a:r>
            <a:fld id="{C5A3D13E-2AA7-462F-B9D3-9906EB29F99C}" type="slidenum">
              <a:rPr lang="en-US" altLang="ja-JP" sz="1000">
                <a:solidFill>
                  <a:srgbClr val="FFFFFF"/>
                </a:solidFill>
              </a:rPr>
              <a:pPr algn="l" eaLnBrk="0" hangingPunct="0"/>
              <a:t>22</a:t>
            </a:fld>
            <a:endParaRPr lang="en-US" altLang="ja-JP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46809" y="1332632"/>
            <a:ext cx="4520046" cy="4025900"/>
          </a:xfrm>
        </p:spPr>
        <p:txBody>
          <a:bodyPr>
            <a:noAutofit/>
          </a:bodyPr>
          <a:lstStyle/>
          <a:p>
            <a:pPr lvl="1">
              <a:spcAft>
                <a:spcPts val="0"/>
              </a:spcAft>
            </a:pPr>
            <a:r>
              <a:rPr lang="en-US" altLang="ja-JP" dirty="0" smtClean="0">
                <a:ea typeface="ＭＳ Ｐゴシック" charset="-128"/>
              </a:rPr>
              <a:t>Link Width is established and set to the minimum width of the two devices.</a:t>
            </a:r>
          </a:p>
          <a:p>
            <a:pPr lvl="1">
              <a:spcAft>
                <a:spcPts val="0"/>
              </a:spcAft>
            </a:pPr>
            <a:r>
              <a:rPr lang="en-US" altLang="ja-JP" dirty="0" smtClean="0">
                <a:ea typeface="ＭＳ Ｐゴシック" charset="-128"/>
              </a:rPr>
              <a:t>Link Data Rate.</a:t>
            </a:r>
          </a:p>
          <a:p>
            <a:pPr lvl="1">
              <a:spcAft>
                <a:spcPts val="0"/>
              </a:spcAft>
            </a:pPr>
            <a:r>
              <a:rPr lang="en-US" altLang="ja-JP" dirty="0" smtClean="0">
                <a:ea typeface="ＭＳ Ｐゴシック" charset="-128"/>
              </a:rPr>
              <a:t>Polarity Inversion, if necessary.</a:t>
            </a:r>
          </a:p>
          <a:p>
            <a:pPr lvl="2">
              <a:spcAft>
                <a:spcPts val="0"/>
              </a:spcAft>
            </a:pPr>
            <a:r>
              <a:rPr lang="en-US" altLang="ja-JP" dirty="0" smtClean="0">
                <a:ea typeface="ＭＳ Ｐゴシック" charset="-128"/>
              </a:rPr>
              <a:t>Alleviates the need to cross traces.</a:t>
            </a:r>
          </a:p>
          <a:p>
            <a:pPr lvl="1">
              <a:spcAft>
                <a:spcPts val="0"/>
              </a:spcAft>
            </a:pPr>
            <a:r>
              <a:rPr lang="en-US" altLang="ja-JP" dirty="0" smtClean="0">
                <a:ea typeface="ＭＳ Ｐゴシック" charset="-128"/>
              </a:rPr>
              <a:t>Lane Reversal, if necessary.</a:t>
            </a:r>
          </a:p>
          <a:p>
            <a:pPr lvl="2">
              <a:spcAft>
                <a:spcPts val="0"/>
              </a:spcAft>
            </a:pPr>
            <a:r>
              <a:rPr lang="en-US" altLang="ja-JP" dirty="0" smtClean="0">
                <a:ea typeface="ＭＳ Ｐゴシック" charset="-128"/>
              </a:rPr>
              <a:t>Alleviates the need to crossing of traces.</a:t>
            </a:r>
          </a:p>
          <a:p>
            <a:pPr lvl="2">
              <a:spcAft>
                <a:spcPts val="0"/>
              </a:spcAft>
            </a:pPr>
            <a:r>
              <a:rPr lang="en-US" altLang="ja-JP" dirty="0" smtClean="0">
                <a:ea typeface="ＭＳ Ｐゴシック" charset="-128"/>
              </a:rPr>
              <a:t>NOT a required feature of the spec.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675313" y="939800"/>
            <a:ext cx="2193925" cy="1992313"/>
            <a:chOff x="3643" y="943"/>
            <a:chExt cx="1382" cy="1255"/>
          </a:xfrm>
        </p:grpSpPr>
        <p:sp>
          <p:nvSpPr>
            <p:cNvPr id="54292" name="Rectangle 12"/>
            <p:cNvSpPr>
              <a:spLocks noChangeArrowheads="1"/>
            </p:cNvSpPr>
            <p:nvPr/>
          </p:nvSpPr>
          <p:spPr bwMode="auto">
            <a:xfrm>
              <a:off x="3643" y="943"/>
              <a:ext cx="1382" cy="461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74320" tIns="91440" rIns="274320" bIns="0" anchorCtr="1"/>
            <a:lstStyle/>
            <a:p>
              <a:r>
                <a:rPr lang="en-US" altLang="ja-JP">
                  <a:latin typeface="Agilent TT Cond" pitchFamily="34" charset="0"/>
                  <a:ea typeface="ＭＳ Ｐゴシック" charset="-128"/>
                </a:rPr>
                <a:t>Up Stream Port</a:t>
              </a:r>
            </a:p>
            <a:p>
              <a:r>
                <a:rPr lang="en-US" altLang="ja-JP">
                  <a:latin typeface="Agilent TT Cond" pitchFamily="34" charset="0"/>
                  <a:ea typeface="ＭＳ Ｐゴシック" charset="-128"/>
                </a:rPr>
                <a:t>D+D-     D+D-</a:t>
              </a:r>
            </a:p>
          </p:txBody>
        </p:sp>
        <p:sp>
          <p:nvSpPr>
            <p:cNvPr id="54293" name="Rectangle 14"/>
            <p:cNvSpPr>
              <a:spLocks noChangeArrowheads="1"/>
            </p:cNvSpPr>
            <p:nvPr/>
          </p:nvSpPr>
          <p:spPr bwMode="auto">
            <a:xfrm>
              <a:off x="3643" y="1737"/>
              <a:ext cx="1382" cy="461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2880" tIns="0" rIns="182880" bIns="91440" anchorCtr="1"/>
            <a:lstStyle/>
            <a:p>
              <a:r>
                <a:rPr lang="en-US" altLang="ja-JP">
                  <a:latin typeface="Agilent TT Cond" pitchFamily="34" charset="0"/>
                  <a:ea typeface="ＭＳ Ｐゴシック" charset="-128"/>
                </a:rPr>
                <a:t>D-D+     D-D+</a:t>
              </a:r>
            </a:p>
            <a:p>
              <a:r>
                <a:rPr lang="en-US" altLang="ja-JP">
                  <a:latin typeface="Agilent TT Cond" pitchFamily="34" charset="0"/>
                  <a:ea typeface="ＭＳ Ｐゴシック" charset="-128"/>
                </a:rPr>
                <a:t>Down Stream Port</a:t>
              </a:r>
            </a:p>
          </p:txBody>
        </p:sp>
        <p:sp>
          <p:nvSpPr>
            <p:cNvPr id="54294" name="Line 15"/>
            <p:cNvSpPr>
              <a:spLocks noChangeShapeType="1"/>
            </p:cNvSpPr>
            <p:nvPr/>
          </p:nvSpPr>
          <p:spPr bwMode="auto">
            <a:xfrm>
              <a:off x="3942" y="1404"/>
              <a:ext cx="0" cy="3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endParaRPr lang="ja-JP" altLang="en-US">
                <a:latin typeface="Agilent TT Cond" pitchFamily="34" charset="0"/>
              </a:endParaRPr>
            </a:p>
          </p:txBody>
        </p:sp>
        <p:sp>
          <p:nvSpPr>
            <p:cNvPr id="54295" name="Line 16"/>
            <p:cNvSpPr>
              <a:spLocks noChangeShapeType="1"/>
            </p:cNvSpPr>
            <p:nvPr/>
          </p:nvSpPr>
          <p:spPr bwMode="auto">
            <a:xfrm>
              <a:off x="4080" y="1404"/>
              <a:ext cx="0" cy="3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endParaRPr lang="ja-JP" altLang="en-US">
                <a:latin typeface="Agilent TT Cond" pitchFamily="34" charset="0"/>
              </a:endParaRPr>
            </a:p>
          </p:txBody>
        </p:sp>
        <p:sp>
          <p:nvSpPr>
            <p:cNvPr id="54296" name="Line 17"/>
            <p:cNvSpPr>
              <a:spLocks noChangeShapeType="1"/>
            </p:cNvSpPr>
            <p:nvPr/>
          </p:nvSpPr>
          <p:spPr bwMode="auto">
            <a:xfrm flipV="1">
              <a:off x="4485" y="1404"/>
              <a:ext cx="0" cy="3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endParaRPr lang="ja-JP" altLang="en-US">
                <a:latin typeface="Agilent TT Cond" pitchFamily="34" charset="0"/>
              </a:endParaRPr>
            </a:p>
          </p:txBody>
        </p:sp>
        <p:sp>
          <p:nvSpPr>
            <p:cNvPr id="54297" name="Line 18"/>
            <p:cNvSpPr>
              <a:spLocks noChangeShapeType="1"/>
            </p:cNvSpPr>
            <p:nvPr/>
          </p:nvSpPr>
          <p:spPr bwMode="auto">
            <a:xfrm flipV="1">
              <a:off x="4623" y="1404"/>
              <a:ext cx="0" cy="3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endParaRPr lang="ja-JP" altLang="en-US">
                <a:latin typeface="Agilent TT Cond" pitchFamily="34" charset="0"/>
              </a:endParaRPr>
            </a:p>
          </p:txBody>
        </p:sp>
      </p:grpSp>
      <p:sp>
        <p:nvSpPr>
          <p:cNvPr id="54278" name="Text Box 20"/>
          <p:cNvSpPr txBox="1">
            <a:spLocks noChangeArrowheads="1"/>
          </p:cNvSpPr>
          <p:nvPr/>
        </p:nvSpPr>
        <p:spPr bwMode="auto">
          <a:xfrm>
            <a:off x="5938838" y="501650"/>
            <a:ext cx="151002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>
                <a:latin typeface="Agilent TT Cond" pitchFamily="34" charset="0"/>
                <a:ea typeface="ＭＳ Ｐゴシック" charset="-128"/>
              </a:rPr>
              <a:t>Polarity Reversal</a:t>
            </a:r>
          </a:p>
        </p:txBody>
      </p:sp>
      <p:sp>
        <p:nvSpPr>
          <p:cNvPr id="54279" name="Rectangle 22"/>
          <p:cNvSpPr>
            <a:spLocks noChangeArrowheads="1"/>
          </p:cNvSpPr>
          <p:nvPr/>
        </p:nvSpPr>
        <p:spPr bwMode="auto">
          <a:xfrm>
            <a:off x="5676900" y="3906838"/>
            <a:ext cx="2193925" cy="73183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74320" tIns="91440" rIns="274320" bIns="0" anchorCtr="1"/>
          <a:lstStyle/>
          <a:p>
            <a:r>
              <a:rPr lang="en-US" altLang="ja-JP">
                <a:latin typeface="Agilent TT Cond" pitchFamily="34" charset="0"/>
                <a:ea typeface="ＭＳ Ｐゴシック" charset="-128"/>
              </a:rPr>
              <a:t>Up Stream Port</a:t>
            </a:r>
          </a:p>
          <a:p>
            <a:r>
              <a:rPr lang="en-US" altLang="ja-JP">
                <a:latin typeface="Agilent TT Cond" pitchFamily="34" charset="0"/>
                <a:ea typeface="ＭＳ Ｐゴシック" charset="-128"/>
              </a:rPr>
              <a:t>0 1 2 3 4 5 6 7</a:t>
            </a:r>
          </a:p>
        </p:txBody>
      </p:sp>
      <p:sp>
        <p:nvSpPr>
          <p:cNvPr id="54280" name="Rectangle 23"/>
          <p:cNvSpPr>
            <a:spLocks noChangeArrowheads="1"/>
          </p:cNvSpPr>
          <p:nvPr/>
        </p:nvSpPr>
        <p:spPr bwMode="auto">
          <a:xfrm>
            <a:off x="5676900" y="5167313"/>
            <a:ext cx="2193925" cy="73183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2880" tIns="0" rIns="182880" bIns="91440" anchorCtr="1"/>
          <a:lstStyle/>
          <a:p>
            <a:r>
              <a:rPr lang="en-US" altLang="ja-JP">
                <a:latin typeface="Agilent TT Cond" pitchFamily="34" charset="0"/>
                <a:ea typeface="ＭＳ Ｐゴシック" charset="-128"/>
              </a:rPr>
              <a:t>7 6 5 4 3 2 1 0</a:t>
            </a:r>
          </a:p>
          <a:p>
            <a:r>
              <a:rPr lang="en-US" altLang="ja-JP">
                <a:latin typeface="Agilent TT Cond" pitchFamily="34" charset="0"/>
                <a:ea typeface="ＭＳ Ｐゴシック" charset="-128"/>
              </a:rPr>
              <a:t>Down Stream Port</a:t>
            </a:r>
          </a:p>
        </p:txBody>
      </p:sp>
      <p:sp>
        <p:nvSpPr>
          <p:cNvPr id="54281" name="Line 24"/>
          <p:cNvSpPr>
            <a:spLocks noChangeShapeType="1"/>
          </p:cNvSpPr>
          <p:nvPr/>
        </p:nvSpPr>
        <p:spPr bwMode="auto">
          <a:xfrm>
            <a:off x="6145213" y="4632325"/>
            <a:ext cx="0" cy="528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0" tIns="0" rIns="0" bIns="0" anchor="ctr">
            <a:spAutoFit/>
          </a:bodyPr>
          <a:lstStyle/>
          <a:p>
            <a:endParaRPr lang="ja-JP" altLang="en-US">
              <a:latin typeface="Agilent TT Cond" pitchFamily="34" charset="0"/>
            </a:endParaRPr>
          </a:p>
        </p:txBody>
      </p:sp>
      <p:sp>
        <p:nvSpPr>
          <p:cNvPr id="54282" name="Line 25"/>
          <p:cNvSpPr>
            <a:spLocks noChangeShapeType="1"/>
          </p:cNvSpPr>
          <p:nvPr/>
        </p:nvSpPr>
        <p:spPr bwMode="auto">
          <a:xfrm>
            <a:off x="6323013" y="4632325"/>
            <a:ext cx="0" cy="528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0" tIns="0" rIns="0" bIns="0" anchor="ctr">
            <a:spAutoFit/>
          </a:bodyPr>
          <a:lstStyle/>
          <a:p>
            <a:endParaRPr lang="ja-JP" altLang="en-US">
              <a:latin typeface="Agilent TT Cond" pitchFamily="34" charset="0"/>
            </a:endParaRPr>
          </a:p>
        </p:txBody>
      </p:sp>
      <p:sp>
        <p:nvSpPr>
          <p:cNvPr id="54283" name="Line 26"/>
          <p:cNvSpPr>
            <a:spLocks noChangeShapeType="1"/>
          </p:cNvSpPr>
          <p:nvPr/>
        </p:nvSpPr>
        <p:spPr bwMode="auto">
          <a:xfrm>
            <a:off x="6500813" y="4632325"/>
            <a:ext cx="0" cy="528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0" tIns="0" rIns="0" bIns="0" anchor="ctr">
            <a:spAutoFit/>
          </a:bodyPr>
          <a:lstStyle/>
          <a:p>
            <a:endParaRPr lang="ja-JP" altLang="en-US">
              <a:latin typeface="Agilent TT Cond" pitchFamily="34" charset="0"/>
            </a:endParaRPr>
          </a:p>
        </p:txBody>
      </p:sp>
      <p:sp>
        <p:nvSpPr>
          <p:cNvPr id="54284" name="Line 27"/>
          <p:cNvSpPr>
            <a:spLocks noChangeShapeType="1"/>
          </p:cNvSpPr>
          <p:nvPr/>
        </p:nvSpPr>
        <p:spPr bwMode="auto">
          <a:xfrm>
            <a:off x="6680200" y="4632325"/>
            <a:ext cx="0" cy="528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0" tIns="0" rIns="0" bIns="0" anchor="ctr">
            <a:spAutoFit/>
          </a:bodyPr>
          <a:lstStyle/>
          <a:p>
            <a:endParaRPr lang="ja-JP" altLang="en-US">
              <a:latin typeface="Agilent TT Cond" pitchFamily="34" charset="0"/>
            </a:endParaRPr>
          </a:p>
        </p:txBody>
      </p:sp>
      <p:sp>
        <p:nvSpPr>
          <p:cNvPr id="54285" name="Text Box 28"/>
          <p:cNvSpPr txBox="1">
            <a:spLocks noChangeArrowheads="1"/>
          </p:cNvSpPr>
          <p:nvPr/>
        </p:nvSpPr>
        <p:spPr bwMode="auto">
          <a:xfrm>
            <a:off x="6105525" y="3440113"/>
            <a:ext cx="12086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ja-JP" dirty="0">
                <a:latin typeface="Agilent TT Cond" pitchFamily="34" charset="0"/>
                <a:ea typeface="ＭＳ Ｐゴシック" charset="-128"/>
              </a:rPr>
              <a:t>Lane reversal</a:t>
            </a:r>
          </a:p>
        </p:txBody>
      </p:sp>
      <p:sp>
        <p:nvSpPr>
          <p:cNvPr id="54286" name="Line 29"/>
          <p:cNvSpPr>
            <a:spLocks noChangeShapeType="1"/>
          </p:cNvSpPr>
          <p:nvPr/>
        </p:nvSpPr>
        <p:spPr bwMode="auto">
          <a:xfrm>
            <a:off x="6858000" y="4632325"/>
            <a:ext cx="0" cy="528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0" tIns="0" rIns="0" bIns="0" anchor="ctr">
            <a:spAutoFit/>
          </a:bodyPr>
          <a:lstStyle/>
          <a:p>
            <a:endParaRPr lang="ja-JP" altLang="en-US">
              <a:latin typeface="Agilent TT Cond" pitchFamily="34" charset="0"/>
            </a:endParaRPr>
          </a:p>
        </p:txBody>
      </p:sp>
      <p:sp>
        <p:nvSpPr>
          <p:cNvPr id="54287" name="Line 30"/>
          <p:cNvSpPr>
            <a:spLocks noChangeShapeType="1"/>
          </p:cNvSpPr>
          <p:nvPr/>
        </p:nvSpPr>
        <p:spPr bwMode="auto">
          <a:xfrm>
            <a:off x="7037388" y="4632325"/>
            <a:ext cx="0" cy="528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0" tIns="0" rIns="0" bIns="0" anchor="ctr">
            <a:spAutoFit/>
          </a:bodyPr>
          <a:lstStyle/>
          <a:p>
            <a:endParaRPr lang="ja-JP" altLang="en-US">
              <a:latin typeface="Agilent TT Cond" pitchFamily="34" charset="0"/>
            </a:endParaRPr>
          </a:p>
        </p:txBody>
      </p:sp>
      <p:sp>
        <p:nvSpPr>
          <p:cNvPr id="54288" name="Line 31"/>
          <p:cNvSpPr>
            <a:spLocks noChangeShapeType="1"/>
          </p:cNvSpPr>
          <p:nvPr/>
        </p:nvSpPr>
        <p:spPr bwMode="auto">
          <a:xfrm>
            <a:off x="7215188" y="4632325"/>
            <a:ext cx="0" cy="528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0" tIns="0" rIns="0" bIns="0" anchor="ctr">
            <a:spAutoFit/>
          </a:bodyPr>
          <a:lstStyle/>
          <a:p>
            <a:endParaRPr lang="ja-JP" altLang="en-US">
              <a:latin typeface="Agilent TT Cond" pitchFamily="34" charset="0"/>
            </a:endParaRPr>
          </a:p>
        </p:txBody>
      </p:sp>
      <p:sp>
        <p:nvSpPr>
          <p:cNvPr id="54289" name="Line 32"/>
          <p:cNvSpPr>
            <a:spLocks noChangeShapeType="1"/>
          </p:cNvSpPr>
          <p:nvPr/>
        </p:nvSpPr>
        <p:spPr bwMode="auto">
          <a:xfrm>
            <a:off x="7394575" y="4632325"/>
            <a:ext cx="0" cy="528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0" tIns="0" rIns="0" bIns="0" anchor="ctr">
            <a:spAutoFit/>
          </a:bodyPr>
          <a:lstStyle/>
          <a:p>
            <a:endParaRPr lang="ja-JP" altLang="en-US">
              <a:latin typeface="Agilent TT Cond" pitchFamily="34" charset="0"/>
            </a:endParaRPr>
          </a:p>
        </p:txBody>
      </p:sp>
      <p:sp>
        <p:nvSpPr>
          <p:cNvPr id="54290" name="Text Box 33"/>
          <p:cNvSpPr txBox="1">
            <a:spLocks noChangeArrowheads="1"/>
          </p:cNvSpPr>
          <p:nvPr/>
        </p:nvSpPr>
        <p:spPr bwMode="auto">
          <a:xfrm>
            <a:off x="7512050" y="1781175"/>
            <a:ext cx="3735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>
                <a:latin typeface="Agilent TT Cond" pitchFamily="34" charset="0"/>
                <a:ea typeface="ＭＳ Ｐゴシック" charset="-128"/>
              </a:rPr>
              <a:t>Link</a:t>
            </a:r>
          </a:p>
        </p:txBody>
      </p:sp>
      <p:sp>
        <p:nvSpPr>
          <p:cNvPr id="54291" name="Text Box 34"/>
          <p:cNvSpPr txBox="1">
            <a:spLocks noChangeArrowheads="1"/>
          </p:cNvSpPr>
          <p:nvPr/>
        </p:nvSpPr>
        <p:spPr bwMode="auto">
          <a:xfrm>
            <a:off x="7554913" y="4759325"/>
            <a:ext cx="5995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>
                <a:latin typeface="Agilent TT Cond" pitchFamily="34" charset="0"/>
                <a:ea typeface="ＭＳ Ｐゴシック" charset="-128"/>
              </a:rPr>
              <a:t>½ Link</a:t>
            </a:r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charset="-128"/>
              </a:rPr>
              <a:t>Training Sequence</a:t>
            </a:r>
            <a:br>
              <a:rPr lang="en-US" altLang="ja-JP" dirty="0" smtClean="0">
                <a:ea typeface="ＭＳ Ｐゴシック" charset="-128"/>
              </a:rPr>
            </a:br>
            <a:r>
              <a:rPr lang="en-US" altLang="ja-JP" dirty="0" smtClean="0">
                <a:ea typeface="ＭＳ Ｐゴシック" charset="-128"/>
              </a:rPr>
              <a:t>What gets Configured</a:t>
            </a:r>
            <a:endParaRPr kumimoji="1" lang="ja-JP" altLang="en-US"/>
          </a:p>
        </p:txBody>
      </p:sp>
      <p:sp>
        <p:nvSpPr>
          <p:cNvPr id="27" name="Oval 26"/>
          <p:cNvSpPr/>
          <p:nvPr/>
        </p:nvSpPr>
        <p:spPr>
          <a:xfrm>
            <a:off x="7065819" y="20782"/>
            <a:ext cx="2036618" cy="394855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dirty="0" smtClean="0">
                <a:latin typeface="Agilent TT Cond" pitchFamily="34" charset="0"/>
              </a:rPr>
              <a:t>DM Help file</a:t>
            </a:r>
            <a:endParaRPr kumimoji="1" lang="ja-JP" altLang="en-US">
              <a:latin typeface="Agilent TT Cond" pitchFamily="34" charset="0"/>
            </a:endParaRPr>
          </a:p>
        </p:txBody>
      </p:sp>
      <p:sp>
        <p:nvSpPr>
          <p:cNvPr id="29" name="スライド番号プレースホルダ 3"/>
          <p:cNvSpPr txBox="1">
            <a:spLocks noGrp="1"/>
          </p:cNvSpPr>
          <p:nvPr/>
        </p:nvSpPr>
        <p:spPr bwMode="white">
          <a:xfrm>
            <a:off x="179388" y="6597650"/>
            <a:ext cx="614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/>
            <a:r>
              <a:rPr lang="en-US" altLang="ja-JP" sz="1000" dirty="0">
                <a:solidFill>
                  <a:srgbClr val="FFFFFF"/>
                </a:solidFill>
              </a:rPr>
              <a:t>Page </a:t>
            </a:r>
            <a:fld id="{C5A3D13E-2AA7-462F-B9D3-9906EB29F99C}" type="slidenum">
              <a:rPr lang="en-US" altLang="ja-JP" sz="1000">
                <a:solidFill>
                  <a:srgbClr val="FFFFFF"/>
                </a:solidFill>
              </a:rPr>
              <a:pPr algn="l" eaLnBrk="0" hangingPunct="0"/>
              <a:t>23</a:t>
            </a:fld>
            <a:endParaRPr lang="en-US" altLang="ja-JP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490" y="1039589"/>
            <a:ext cx="5245430" cy="572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3626425" y="5517575"/>
            <a:ext cx="1143000" cy="623455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gilent TT Cond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68234" y="5638803"/>
            <a:ext cx="1143000" cy="623455"/>
          </a:xfrm>
          <a:prstGeom prst="ellipse">
            <a:avLst/>
          </a:prstGeom>
          <a:noFill/>
          <a:ln>
            <a:solidFill>
              <a:srgbClr val="339933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gilent TT Cond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75162" y="4627421"/>
            <a:ext cx="1143000" cy="623455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gilent TT Cond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241469" y="2355275"/>
            <a:ext cx="2528457" cy="623455"/>
          </a:xfrm>
          <a:prstGeom prst="ellipse">
            <a:avLst/>
          </a:prstGeom>
          <a:noFill/>
          <a:ln>
            <a:solidFill>
              <a:srgbClr val="339933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kumimoji="1" lang="en-US" altLang="ja-JP" b="1" dirty="0" smtClean="0">
                <a:ln/>
                <a:solidFill>
                  <a:schemeClr val="accent3"/>
                </a:solidFill>
                <a:latin typeface="Agilent TT Cond" pitchFamily="34" charset="0"/>
              </a:rPr>
              <a:t>Power Saving – Green!!</a:t>
            </a:r>
            <a:endParaRPr kumimoji="1" lang="ja-JP" altLang="en-US" b="1">
              <a:ln/>
              <a:solidFill>
                <a:schemeClr val="accent3"/>
              </a:solidFill>
              <a:latin typeface="Agilent TT Cond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224153" y="1350821"/>
            <a:ext cx="2587337" cy="623455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Agilent TT Cond" pitchFamily="34" charset="0"/>
              </a:rPr>
              <a:t>Normal Operation</a:t>
            </a:r>
            <a:endParaRPr kumimoji="1" lang="ja-JP" altLang="en-US">
              <a:solidFill>
                <a:schemeClr val="tx1"/>
              </a:solidFill>
              <a:latin typeface="Agilent TT Cond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352306" y="4575466"/>
            <a:ext cx="2479966" cy="623455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kumimoji="1" lang="en-US" altLang="ja-JP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ilent TT Cond" pitchFamily="34" charset="0"/>
              </a:rPr>
              <a:t>Important for Gen3</a:t>
            </a:r>
            <a:endParaRPr kumimoji="1" lang="ja-JP" altLang="en-US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ilent TT Cond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345610" y="3449784"/>
            <a:ext cx="2372364" cy="633846"/>
          </a:xfrm>
          <a:prstGeom prst="ellipse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ASPM states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 rot="19954977">
            <a:off x="687102" y="4954555"/>
            <a:ext cx="3169227" cy="1397462"/>
          </a:xfrm>
          <a:prstGeom prst="ellipse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LTSSM (Link Training and Status State Machine) and </a:t>
            </a:r>
            <a:br>
              <a:rPr kumimoji="1" lang="en-US" altLang="ja-JP" dirty="0" smtClean="0"/>
            </a:br>
            <a:r>
              <a:rPr kumimoji="1" lang="en-US" altLang="ja-JP" dirty="0" smtClean="0"/>
              <a:t>ASPM (Active State Power Management)</a:t>
            </a:r>
            <a:endParaRPr kumimoji="1" lang="ja-JP" altLang="en-US"/>
          </a:p>
        </p:txBody>
      </p:sp>
      <p:sp>
        <p:nvSpPr>
          <p:cNvPr id="13" name="スライド番号プレースホルダ 3"/>
          <p:cNvSpPr txBox="1">
            <a:spLocks noGrp="1"/>
          </p:cNvSpPr>
          <p:nvPr/>
        </p:nvSpPr>
        <p:spPr bwMode="white">
          <a:xfrm>
            <a:off x="179388" y="6597650"/>
            <a:ext cx="614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/>
            <a:r>
              <a:rPr lang="en-US" altLang="ja-JP" sz="1000" dirty="0">
                <a:solidFill>
                  <a:srgbClr val="FFFFFF"/>
                </a:solidFill>
              </a:rPr>
              <a:t>Page </a:t>
            </a:r>
            <a:fld id="{C5A3D13E-2AA7-462F-B9D3-9906EB29F99C}" type="slidenum">
              <a:rPr lang="en-US" altLang="ja-JP" sz="1000">
                <a:solidFill>
                  <a:srgbClr val="FFFFFF"/>
                </a:solidFill>
              </a:rPr>
              <a:pPr algn="l" eaLnBrk="0" hangingPunct="0"/>
              <a:t>24</a:t>
            </a:fld>
            <a:endParaRPr lang="en-US" altLang="ja-JP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Agilent Solution:  </a:t>
            </a:r>
            <a:r>
              <a:rPr kumimoji="1" lang="en-US" altLang="ja-JP" dirty="0" smtClean="0"/>
              <a:t>N5322A Extended Interface Module (ASPM Module)</a:t>
            </a:r>
            <a:endParaRPr kumimoji="1" lang="ja-JP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9144" y="1321812"/>
            <a:ext cx="4333610" cy="367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8372" y="5056043"/>
            <a:ext cx="8149155" cy="87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スライド番号プレースホルダ 3"/>
          <p:cNvSpPr txBox="1">
            <a:spLocks noGrp="1"/>
          </p:cNvSpPr>
          <p:nvPr/>
        </p:nvSpPr>
        <p:spPr bwMode="white">
          <a:xfrm>
            <a:off x="179388" y="6597650"/>
            <a:ext cx="614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/>
            <a:r>
              <a:rPr lang="en-US" altLang="ja-JP" sz="1000" dirty="0">
                <a:solidFill>
                  <a:srgbClr val="FFFFFF"/>
                </a:solidFill>
              </a:rPr>
              <a:t>Page </a:t>
            </a:r>
            <a:fld id="{C5A3D13E-2AA7-462F-B9D3-9906EB29F99C}" type="slidenum">
              <a:rPr lang="en-US" altLang="ja-JP" sz="1000">
                <a:solidFill>
                  <a:srgbClr val="FFFFFF"/>
                </a:solidFill>
              </a:rPr>
              <a:pPr algn="l" eaLnBrk="0" hangingPunct="0"/>
              <a:t>25</a:t>
            </a:fld>
            <a:endParaRPr lang="en-US" altLang="ja-JP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Agilent Solution:  </a:t>
            </a:r>
            <a:r>
              <a:rPr kumimoji="1" lang="en-US" altLang="ja-JP" dirty="0" smtClean="0"/>
              <a:t>N5309A Exerciser LTSSM Feature &amp; N5306A Analyzer Trigger Feature</a:t>
            </a:r>
            <a:endParaRPr kumimoji="1" lang="ja-JP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56589" y="720869"/>
            <a:ext cx="257175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634345" y="3751237"/>
            <a:ext cx="1267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 smtClean="0">
                <a:latin typeface="Agilent TT Cond" pitchFamily="34" charset="0"/>
              </a:rPr>
              <a:t>Triggers associated with PHY layer for N5309A Analyzer</a:t>
            </a:r>
            <a:endParaRPr kumimoji="1" lang="ja-JP" altLang="en-US" sz="1600">
              <a:latin typeface="Agilent TT Cond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31391" y="5313651"/>
            <a:ext cx="36480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968" y="1142134"/>
            <a:ext cx="1636569" cy="138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3512" y="2379516"/>
            <a:ext cx="4178877" cy="426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099971" y="1785341"/>
            <a:ext cx="2486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 smtClean="0">
                <a:latin typeface="Agilent TT Cond" pitchFamily="34" charset="0"/>
              </a:rPr>
              <a:t>LTSSM Exercising GUI </a:t>
            </a:r>
          </a:p>
          <a:p>
            <a:pPr algn="r"/>
            <a:r>
              <a:rPr kumimoji="1" lang="en-US" altLang="ja-JP" sz="1600" dirty="0" smtClean="0">
                <a:latin typeface="Agilent TT Cond" pitchFamily="34" charset="0"/>
              </a:rPr>
              <a:t>from N5309A</a:t>
            </a:r>
            <a:endParaRPr kumimoji="1" lang="ja-JP" altLang="en-US" sz="1600">
              <a:latin typeface="Agilent TT Cond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77645" y="20782"/>
            <a:ext cx="924792" cy="394855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dirty="0" smtClean="0">
                <a:latin typeface="Agilent TT Cond" pitchFamily="34" charset="0"/>
              </a:rPr>
              <a:t>DM</a:t>
            </a:r>
            <a:endParaRPr kumimoji="1" lang="ja-JP" altLang="en-US">
              <a:latin typeface="Agilent TT Cond" pitchFamily="34" charset="0"/>
            </a:endParaRPr>
          </a:p>
        </p:txBody>
      </p:sp>
      <p:sp>
        <p:nvSpPr>
          <p:cNvPr id="12" name="スライド番号プレースホルダ 3"/>
          <p:cNvSpPr txBox="1">
            <a:spLocks noGrp="1"/>
          </p:cNvSpPr>
          <p:nvPr/>
        </p:nvSpPr>
        <p:spPr bwMode="white">
          <a:xfrm>
            <a:off x="179388" y="6597650"/>
            <a:ext cx="614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/>
            <a:r>
              <a:rPr lang="en-US" altLang="ja-JP" sz="1000" dirty="0">
                <a:solidFill>
                  <a:srgbClr val="FFFFFF"/>
                </a:solidFill>
              </a:rPr>
              <a:t>Page </a:t>
            </a:r>
            <a:fld id="{C5A3D13E-2AA7-462F-B9D3-9906EB29F99C}" type="slidenum">
              <a:rPr lang="en-US" altLang="ja-JP" sz="1000">
                <a:solidFill>
                  <a:srgbClr val="FFFFFF"/>
                </a:solidFill>
              </a:rPr>
              <a:pPr algn="l" eaLnBrk="0" hangingPunct="0"/>
              <a:t>26</a:t>
            </a:fld>
            <a:endParaRPr lang="en-US" altLang="ja-JP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Three Methods For Packet Routing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kumimoji="1" lang="en-US" altLang="ja-JP" sz="2800" dirty="0" smtClean="0"/>
              <a:t>Programmed I/O Transaction</a:t>
            </a:r>
          </a:p>
          <a:p>
            <a:pPr lvl="1"/>
            <a:r>
              <a:rPr kumimoji="1" lang="en-US" altLang="ja-JP" sz="2800" dirty="0" smtClean="0"/>
              <a:t>DMA Transaction</a:t>
            </a:r>
          </a:p>
          <a:p>
            <a:pPr lvl="1"/>
            <a:r>
              <a:rPr kumimoji="1" lang="en-US" altLang="ja-JP" sz="2800" dirty="0" smtClean="0"/>
              <a:t>Peer-to-Peer Transaction</a:t>
            </a:r>
            <a:endParaRPr kumimoji="1" lang="ja-JP" altLang="en-US" sz="2800"/>
          </a:p>
        </p:txBody>
      </p:sp>
      <p:sp>
        <p:nvSpPr>
          <p:cNvPr id="4" name="スライド番号プレースホルダ 3"/>
          <p:cNvSpPr txBox="1">
            <a:spLocks noGrp="1"/>
          </p:cNvSpPr>
          <p:nvPr/>
        </p:nvSpPr>
        <p:spPr bwMode="white">
          <a:xfrm>
            <a:off x="179388" y="6597650"/>
            <a:ext cx="614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/>
            <a:r>
              <a:rPr lang="en-US" altLang="ja-JP" sz="1000" dirty="0">
                <a:solidFill>
                  <a:srgbClr val="FFFFFF"/>
                </a:solidFill>
              </a:rPr>
              <a:t>Page </a:t>
            </a:r>
            <a:fld id="{C5A3D13E-2AA7-462F-B9D3-9906EB29F99C}" type="slidenum">
              <a:rPr lang="en-US" altLang="ja-JP" sz="1000">
                <a:solidFill>
                  <a:srgbClr val="FFFFFF"/>
                </a:solidFill>
              </a:rPr>
              <a:pPr algn="l" eaLnBrk="0" hangingPunct="0"/>
              <a:t>27</a:t>
            </a:fld>
            <a:endParaRPr lang="en-US" altLang="ja-JP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Programmed I/O Transaction</a:t>
            </a:r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4187" y="1298862"/>
            <a:ext cx="7881504" cy="493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スライド番号プレースホルダ 3"/>
          <p:cNvSpPr txBox="1">
            <a:spLocks noGrp="1"/>
          </p:cNvSpPr>
          <p:nvPr/>
        </p:nvSpPr>
        <p:spPr bwMode="white">
          <a:xfrm>
            <a:off x="179388" y="6597650"/>
            <a:ext cx="614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/>
            <a:r>
              <a:rPr lang="en-US" altLang="ja-JP" sz="1000" dirty="0">
                <a:solidFill>
                  <a:srgbClr val="FFFFFF"/>
                </a:solidFill>
              </a:rPr>
              <a:t>Page </a:t>
            </a:r>
            <a:fld id="{C5A3D13E-2AA7-462F-B9D3-9906EB29F99C}" type="slidenum">
              <a:rPr lang="en-US" altLang="ja-JP" sz="1000">
                <a:solidFill>
                  <a:srgbClr val="FFFFFF"/>
                </a:solidFill>
              </a:rPr>
              <a:pPr algn="l" eaLnBrk="0" hangingPunct="0"/>
              <a:t>28</a:t>
            </a:fld>
            <a:endParaRPr lang="en-US" altLang="ja-JP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DMA Transaction</a:t>
            </a:r>
            <a:endParaRPr kumimoji="1" lang="ja-JP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1192359"/>
            <a:ext cx="80010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スライド番号プレースホルダ 3"/>
          <p:cNvSpPr txBox="1">
            <a:spLocks noGrp="1"/>
          </p:cNvSpPr>
          <p:nvPr/>
        </p:nvSpPr>
        <p:spPr bwMode="white">
          <a:xfrm>
            <a:off x="179388" y="6597650"/>
            <a:ext cx="614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/>
            <a:r>
              <a:rPr lang="en-US" altLang="ja-JP" sz="1000" dirty="0">
                <a:solidFill>
                  <a:srgbClr val="FFFFFF"/>
                </a:solidFill>
              </a:rPr>
              <a:t>Page </a:t>
            </a:r>
            <a:fld id="{C5A3D13E-2AA7-462F-B9D3-9906EB29F99C}" type="slidenum">
              <a:rPr lang="en-US" altLang="ja-JP" sz="1000">
                <a:solidFill>
                  <a:srgbClr val="FFFFFF"/>
                </a:solidFill>
              </a:rPr>
              <a:pPr algn="l" eaLnBrk="0" hangingPunct="0"/>
              <a:t>29</a:t>
            </a:fld>
            <a:endParaRPr lang="en-US" altLang="ja-JP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974" y="4382816"/>
            <a:ext cx="1143612" cy="149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39786" y="5370786"/>
            <a:ext cx="1288105" cy="839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29878" y="4865961"/>
            <a:ext cx="1647524" cy="123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81352" y="4330263"/>
            <a:ext cx="953281" cy="100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12477" y="4540470"/>
            <a:ext cx="1223783" cy="162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625515" y="4340106"/>
            <a:ext cx="1375610" cy="134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288221" y="4412854"/>
            <a:ext cx="2112579" cy="132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52560" y="5749156"/>
            <a:ext cx="12927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en-US" altLang="ja-JP" sz="1400" b="1" dirty="0" smtClean="0">
                <a:solidFill>
                  <a:srgbClr val="0000FF"/>
                </a:solidFill>
                <a:latin typeface="Agilent TT Cond" pitchFamily="34" charset="0"/>
              </a:rPr>
              <a:t>N4241A Mid-Bus Probe</a:t>
            </a:r>
            <a:endParaRPr kumimoji="1" lang="ja-JP" altLang="en-US" sz="1400" b="1">
              <a:solidFill>
                <a:srgbClr val="0000FF"/>
              </a:solidFill>
              <a:latin typeface="Agilent TT Cond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22342" y="4451126"/>
            <a:ext cx="15712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kumimoji="1" lang="en-US" altLang="ja-JP" sz="1400" b="1" dirty="0" smtClean="0">
                <a:solidFill>
                  <a:srgbClr val="0000FF"/>
                </a:solidFill>
                <a:latin typeface="Agilent TT Cond" pitchFamily="34" charset="0"/>
              </a:rPr>
              <a:t>N5328A Half Size Mid-Bus Probe</a:t>
            </a:r>
            <a:endParaRPr kumimoji="1" lang="ja-JP" altLang="en-US" sz="1400" b="1">
              <a:solidFill>
                <a:srgbClr val="0000FF"/>
              </a:solidFill>
              <a:latin typeface="Agilent TT Cond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77724" y="5623033"/>
            <a:ext cx="15712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kumimoji="1" lang="en-US" altLang="ja-JP" sz="1400" b="1" dirty="0" smtClean="0">
                <a:solidFill>
                  <a:srgbClr val="0000FF"/>
                </a:solidFill>
                <a:latin typeface="Agilent TT Cond" pitchFamily="34" charset="0"/>
              </a:rPr>
              <a:t>N5315A Slot Interposer Probe</a:t>
            </a:r>
            <a:endParaRPr kumimoji="1" lang="ja-JP" altLang="en-US" sz="1400" b="1">
              <a:solidFill>
                <a:srgbClr val="0000FF"/>
              </a:solidFill>
              <a:latin typeface="Agilent TT Cond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64020" y="4282967"/>
            <a:ext cx="12927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en-US" altLang="ja-JP" sz="1400" b="1" dirty="0" smtClean="0">
                <a:solidFill>
                  <a:srgbClr val="0000FF"/>
                </a:solidFill>
                <a:latin typeface="Agilent TT Cond" pitchFamily="34" charset="0"/>
              </a:rPr>
              <a:t>N4241F Flying Lead Probe</a:t>
            </a:r>
            <a:endParaRPr kumimoji="1" lang="ja-JP" altLang="en-US" sz="1400" b="1">
              <a:solidFill>
                <a:srgbClr val="0000FF"/>
              </a:solidFill>
              <a:latin typeface="Agilent TT Cond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598993" y="5258413"/>
            <a:ext cx="1135104" cy="58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7535917" y="5791191"/>
            <a:ext cx="15765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kumimoji="1" lang="en-US" altLang="ja-JP" sz="1400" b="1" dirty="0" smtClean="0">
                <a:solidFill>
                  <a:srgbClr val="0000FF"/>
                </a:solidFill>
                <a:latin typeface="Agilent TT Cond" pitchFamily="34" charset="0"/>
              </a:rPr>
              <a:t>N4241Z ZIF  Type Flying Lead Probe</a:t>
            </a:r>
            <a:endParaRPr kumimoji="1" lang="ja-JP" altLang="en-US" sz="1400" b="1">
              <a:solidFill>
                <a:srgbClr val="0000FF"/>
              </a:solidFill>
              <a:latin typeface="Agilent TT Cond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11044" y="653141"/>
            <a:ext cx="8980401" cy="370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21548" y="752150"/>
            <a:ext cx="1259173" cy="1269606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grpSp>
        <p:nvGrpSpPr>
          <p:cNvPr id="3" name="Group 20"/>
          <p:cNvGrpSpPr/>
          <p:nvPr/>
        </p:nvGrpSpPr>
        <p:grpSpPr>
          <a:xfrm>
            <a:off x="1334002" y="869423"/>
            <a:ext cx="2524125" cy="291636"/>
            <a:chOff x="1586242" y="851338"/>
            <a:chExt cx="2524125" cy="29741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1586242" y="853473"/>
              <a:ext cx="2524125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Oval 22"/>
            <p:cNvSpPr/>
            <p:nvPr/>
          </p:nvSpPr>
          <p:spPr bwMode="auto">
            <a:xfrm>
              <a:off x="1618593" y="872359"/>
              <a:ext cx="231227" cy="23122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7</a:t>
              </a:r>
              <a:endParaRPr kumimoji="0" lang="ja-JP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1891863" y="851338"/>
              <a:ext cx="2186151" cy="283779"/>
            </a:xfrm>
            <a:prstGeom prst="rect">
              <a:avLst/>
            </a:prstGeom>
            <a:solidFill>
              <a:srgbClr val="D2E3F6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N5323A  Jammer</a:t>
              </a:r>
              <a:endParaRPr kumimoji="0" lang="ja-JP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95944" cy="996696"/>
          </a:xfrm>
        </p:spPr>
        <p:txBody>
          <a:bodyPr/>
          <a:lstStyle/>
          <a:p>
            <a:r>
              <a:rPr kumimoji="1" lang="en-US" altLang="ja-JP" dirty="0" smtClean="0"/>
              <a:t>PCI Express Protocol Solution Portfolio (Gen1 &amp; 2)</a:t>
            </a:r>
            <a:endParaRPr kumimoji="1" lang="ja-JP" altLang="en-US"/>
          </a:p>
        </p:txBody>
      </p:sp>
      <p:sp>
        <p:nvSpPr>
          <p:cNvPr id="25" name="スライド番号プレースホルダ 3"/>
          <p:cNvSpPr txBox="1">
            <a:spLocks noGrp="1"/>
          </p:cNvSpPr>
          <p:nvPr/>
        </p:nvSpPr>
        <p:spPr bwMode="white">
          <a:xfrm>
            <a:off x="179388" y="6597650"/>
            <a:ext cx="614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/>
            <a:r>
              <a:rPr lang="en-US" altLang="ja-JP" sz="1000" dirty="0">
                <a:solidFill>
                  <a:srgbClr val="FFFFFF"/>
                </a:solidFill>
              </a:rPr>
              <a:t>Page </a:t>
            </a:r>
            <a:fld id="{C5A3D13E-2AA7-462F-B9D3-9906EB29F99C}" type="slidenum">
              <a:rPr lang="en-US" altLang="ja-JP" sz="1000">
                <a:solidFill>
                  <a:srgbClr val="FFFFFF"/>
                </a:solidFill>
              </a:rPr>
              <a:pPr algn="l" eaLnBrk="0" hangingPunct="0"/>
              <a:t>3</a:t>
            </a:fld>
            <a:endParaRPr lang="en-US" altLang="ja-JP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Peer-to-Peer Transaction</a:t>
            </a:r>
            <a:endParaRPr kumimoji="1" lang="ja-JP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7700" y="1098408"/>
            <a:ext cx="78486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スライド番号プレースホルダ 3"/>
          <p:cNvSpPr txBox="1">
            <a:spLocks noGrp="1"/>
          </p:cNvSpPr>
          <p:nvPr/>
        </p:nvSpPr>
        <p:spPr bwMode="white">
          <a:xfrm>
            <a:off x="179388" y="6597650"/>
            <a:ext cx="614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/>
            <a:r>
              <a:rPr lang="en-US" altLang="ja-JP" sz="1000" dirty="0">
                <a:solidFill>
                  <a:srgbClr val="FFFFFF"/>
                </a:solidFill>
              </a:rPr>
              <a:t>Page </a:t>
            </a:r>
            <a:fld id="{C5A3D13E-2AA7-462F-B9D3-9906EB29F99C}" type="slidenum">
              <a:rPr lang="en-US" altLang="ja-JP" sz="1000">
                <a:solidFill>
                  <a:srgbClr val="FFFFFF"/>
                </a:solidFill>
              </a:rPr>
              <a:pPr algn="l" eaLnBrk="0" hangingPunct="0"/>
              <a:t>30</a:t>
            </a:fld>
            <a:endParaRPr lang="en-US" altLang="ja-JP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Agenda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kumimoji="1" lang="en-US" altLang="ja-JP" sz="2400" dirty="0" smtClean="0"/>
              <a:t>PCIe Fundamental/Agilent Solution Portfolio		60 min</a:t>
            </a:r>
          </a:p>
          <a:p>
            <a:pPr lvl="1"/>
            <a:endParaRPr kumimoji="1" lang="en-US" altLang="ja-JP" sz="2400" dirty="0" smtClean="0"/>
          </a:p>
          <a:p>
            <a:pPr lvl="1"/>
            <a:r>
              <a:rPr kumimoji="1" lang="en-US" altLang="ja-JP" sz="2400" b="1" dirty="0" smtClean="0">
                <a:solidFill>
                  <a:srgbClr val="0000FF"/>
                </a:solidFill>
              </a:rPr>
              <a:t>Competition vs. LeCroy					30 min</a:t>
            </a:r>
          </a:p>
          <a:p>
            <a:pPr lvl="2"/>
            <a:r>
              <a:rPr kumimoji="1" lang="en-US" altLang="ja-JP" sz="2400" b="1" dirty="0" smtClean="0">
                <a:solidFill>
                  <a:srgbClr val="0000FF"/>
                </a:solidFill>
              </a:rPr>
              <a:t>Competing against the analyzer</a:t>
            </a:r>
          </a:p>
          <a:p>
            <a:pPr lvl="2"/>
            <a:r>
              <a:rPr kumimoji="1" lang="en-US" altLang="ja-JP" sz="2400" b="1" dirty="0" smtClean="0">
                <a:solidFill>
                  <a:srgbClr val="0000FF"/>
                </a:solidFill>
              </a:rPr>
              <a:t>Competing against the exerciser</a:t>
            </a:r>
          </a:p>
          <a:p>
            <a:pPr lvl="2"/>
            <a:r>
              <a:rPr kumimoji="1" lang="en-US" altLang="ja-JP" sz="2400" b="1" dirty="0" smtClean="0">
                <a:solidFill>
                  <a:srgbClr val="0000FF"/>
                </a:solidFill>
              </a:rPr>
              <a:t>Competing against the discount</a:t>
            </a:r>
          </a:p>
        </p:txBody>
      </p:sp>
      <p:sp>
        <p:nvSpPr>
          <p:cNvPr id="4" name="スライド番号プレースホルダ 3"/>
          <p:cNvSpPr txBox="1">
            <a:spLocks noGrp="1"/>
          </p:cNvSpPr>
          <p:nvPr/>
        </p:nvSpPr>
        <p:spPr bwMode="white">
          <a:xfrm>
            <a:off x="179388" y="6597650"/>
            <a:ext cx="614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/>
            <a:r>
              <a:rPr lang="en-US" altLang="ja-JP" sz="1000" dirty="0">
                <a:solidFill>
                  <a:srgbClr val="FFFFFF"/>
                </a:solidFill>
              </a:rPr>
              <a:t>Page </a:t>
            </a:r>
            <a:fld id="{C5A3D13E-2AA7-462F-B9D3-9906EB29F99C}" type="slidenum">
              <a:rPr lang="en-US" altLang="ja-JP" sz="1000">
                <a:solidFill>
                  <a:srgbClr val="FFFFFF"/>
                </a:solidFill>
              </a:rPr>
              <a:pPr algn="l" eaLnBrk="0" hangingPunct="0"/>
              <a:t>31</a:t>
            </a:fld>
            <a:endParaRPr lang="en-US" altLang="ja-JP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Where We Win:  Agilent’s Strength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1015"/>
            <a:ext cx="7318094" cy="4909865"/>
          </a:xfrm>
        </p:spPr>
        <p:txBody>
          <a:bodyPr>
            <a:normAutofit lnSpcReduction="10000"/>
          </a:bodyPr>
          <a:lstStyle/>
          <a:p>
            <a:pPr lvl="1"/>
            <a:r>
              <a:rPr kumimoji="1" lang="en-US" altLang="ja-JP" b="1" dirty="0" smtClean="0">
                <a:solidFill>
                  <a:srgbClr val="0000FF"/>
                </a:solidFill>
              </a:rPr>
              <a:t>Analyzer</a:t>
            </a:r>
          </a:p>
          <a:p>
            <a:pPr lvl="2"/>
            <a:r>
              <a:rPr kumimoji="1" lang="en-US" altLang="ja-JP" dirty="0" smtClean="0"/>
              <a:t>Better probing / </a:t>
            </a:r>
            <a:r>
              <a:rPr kumimoji="1" lang="en-US" altLang="ja-JP" dirty="0" smtClean="0">
                <a:solidFill>
                  <a:srgbClr val="0000FF"/>
                </a:solidFill>
              </a:rPr>
              <a:t>Superior</a:t>
            </a:r>
            <a:r>
              <a:rPr kumimoji="1" lang="en-US" altLang="ja-JP" dirty="0" smtClean="0"/>
              <a:t> signal integrity</a:t>
            </a:r>
          </a:p>
          <a:p>
            <a:pPr lvl="2"/>
            <a:r>
              <a:rPr kumimoji="1" lang="en-US" altLang="ja-JP" dirty="0" smtClean="0">
                <a:solidFill>
                  <a:srgbClr val="0000FF"/>
                </a:solidFill>
              </a:rPr>
              <a:t>More </a:t>
            </a:r>
            <a:r>
              <a:rPr kumimoji="1" lang="en-US" altLang="ja-JP" dirty="0" smtClean="0"/>
              <a:t>protocol specific predefined </a:t>
            </a:r>
            <a:r>
              <a:rPr kumimoji="1" lang="en-US" altLang="ja-JP" dirty="0" smtClean="0">
                <a:solidFill>
                  <a:srgbClr val="0000FF"/>
                </a:solidFill>
              </a:rPr>
              <a:t>trigger</a:t>
            </a:r>
          </a:p>
          <a:p>
            <a:pPr lvl="2"/>
            <a:r>
              <a:rPr kumimoji="1" lang="en-US" altLang="ja-JP" dirty="0" smtClean="0">
                <a:solidFill>
                  <a:srgbClr val="0000FF"/>
                </a:solidFill>
              </a:rPr>
              <a:t>New and advanced </a:t>
            </a:r>
            <a:r>
              <a:rPr kumimoji="1" lang="en-US" altLang="ja-JP" dirty="0" smtClean="0"/>
              <a:t>flow control analysis solution</a:t>
            </a:r>
          </a:p>
          <a:p>
            <a:pPr lvl="2"/>
            <a:r>
              <a:rPr kumimoji="1" lang="en-US" altLang="ja-JP" dirty="0" smtClean="0">
                <a:solidFill>
                  <a:srgbClr val="0000FF"/>
                </a:solidFill>
              </a:rPr>
              <a:t>x16 </a:t>
            </a:r>
            <a:r>
              <a:rPr kumimoji="1" lang="en-US" altLang="ja-JP" dirty="0" smtClean="0"/>
              <a:t>solution configurable to use in two </a:t>
            </a:r>
            <a:r>
              <a:rPr kumimoji="1" lang="en-US" altLang="ja-JP" dirty="0" smtClean="0">
                <a:solidFill>
                  <a:srgbClr val="0000FF"/>
                </a:solidFill>
              </a:rPr>
              <a:t>x8 analyzer </a:t>
            </a:r>
            <a:r>
              <a:rPr kumimoji="1" lang="en-US" altLang="ja-JP" dirty="0" smtClean="0"/>
              <a:t>systems</a:t>
            </a:r>
          </a:p>
          <a:p>
            <a:pPr lvl="1"/>
            <a:r>
              <a:rPr kumimoji="1" lang="en-US" altLang="ja-JP" b="1" dirty="0" smtClean="0">
                <a:solidFill>
                  <a:srgbClr val="0000FF"/>
                </a:solidFill>
              </a:rPr>
              <a:t>Exerciser</a:t>
            </a:r>
          </a:p>
          <a:p>
            <a:pPr lvl="2"/>
            <a:r>
              <a:rPr kumimoji="1" lang="en-US" altLang="ja-JP" dirty="0" smtClean="0"/>
              <a:t>Industry’s </a:t>
            </a:r>
            <a:r>
              <a:rPr kumimoji="1" lang="en-US" altLang="ja-JP" dirty="0" smtClean="0">
                <a:solidFill>
                  <a:srgbClr val="0000FF"/>
                </a:solidFill>
              </a:rPr>
              <a:t>standard</a:t>
            </a:r>
            <a:r>
              <a:rPr kumimoji="1" lang="en-US" altLang="ja-JP" dirty="0" smtClean="0"/>
              <a:t> form factor</a:t>
            </a:r>
          </a:p>
          <a:p>
            <a:pPr lvl="2"/>
            <a:r>
              <a:rPr kumimoji="1" lang="en-US" altLang="ja-JP" dirty="0" smtClean="0">
                <a:solidFill>
                  <a:srgbClr val="0000FF"/>
                </a:solidFill>
              </a:rPr>
              <a:t>4 in 1 </a:t>
            </a:r>
            <a:r>
              <a:rPr kumimoji="1" lang="en-US" altLang="ja-JP" dirty="0" smtClean="0"/>
              <a:t>solution (LTSSM, EP emulation, RC emulation, PTC (protocol test card))</a:t>
            </a:r>
          </a:p>
          <a:p>
            <a:pPr lvl="2"/>
            <a:r>
              <a:rPr kumimoji="1" lang="en-US" altLang="ja-JP" dirty="0" smtClean="0"/>
              <a:t>&gt;170 additional PCI SIG recommended tests beyond required PTC (13 tests) tests.</a:t>
            </a:r>
          </a:p>
          <a:p>
            <a:pPr lvl="1"/>
            <a:r>
              <a:rPr kumimoji="1" lang="en-US" altLang="ja-JP" b="1" dirty="0" smtClean="0">
                <a:solidFill>
                  <a:srgbClr val="0000FF"/>
                </a:solidFill>
              </a:rPr>
              <a:t>Jammer:  </a:t>
            </a:r>
            <a:r>
              <a:rPr kumimoji="1" lang="en-US" altLang="ja-JP" dirty="0" smtClean="0"/>
              <a:t>Agilent is the Industry’s </a:t>
            </a:r>
            <a:r>
              <a:rPr kumimoji="1" lang="en-US" altLang="ja-JP" dirty="0" smtClean="0">
                <a:solidFill>
                  <a:srgbClr val="0000FF"/>
                </a:solidFill>
              </a:rPr>
              <a:t>only solution </a:t>
            </a:r>
            <a:r>
              <a:rPr kumimoji="1" lang="en-US" altLang="ja-JP" dirty="0" smtClean="0"/>
              <a:t>provider</a:t>
            </a:r>
          </a:p>
          <a:p>
            <a:pPr lvl="1"/>
            <a:r>
              <a:rPr kumimoji="1" lang="en-US" altLang="ja-JP" b="1" dirty="0" smtClean="0">
                <a:solidFill>
                  <a:srgbClr val="0000FF"/>
                </a:solidFill>
              </a:rPr>
              <a:t>Backplane</a:t>
            </a:r>
            <a:r>
              <a:rPr kumimoji="1" lang="en-US" altLang="ja-JP" dirty="0" smtClean="0"/>
              <a:t>: Jammer:  Agilent is the Industry’s </a:t>
            </a:r>
            <a:r>
              <a:rPr kumimoji="1" lang="en-US" altLang="ja-JP" dirty="0" smtClean="0">
                <a:solidFill>
                  <a:srgbClr val="0000FF"/>
                </a:solidFill>
              </a:rPr>
              <a:t>only solution </a:t>
            </a:r>
            <a:r>
              <a:rPr kumimoji="1" lang="en-US" altLang="ja-JP" dirty="0" smtClean="0"/>
              <a:t>provider</a:t>
            </a:r>
          </a:p>
          <a:p>
            <a:pPr lvl="1"/>
            <a:r>
              <a:rPr kumimoji="1" lang="en-US" altLang="ja-JP" b="1" dirty="0" smtClean="0">
                <a:solidFill>
                  <a:srgbClr val="0000FF"/>
                </a:solidFill>
              </a:rPr>
              <a:t>No annual SW maintenance fee</a:t>
            </a:r>
          </a:p>
        </p:txBody>
      </p:sp>
      <p:pic>
        <p:nvPicPr>
          <p:cNvPr id="4" name="Picture 18" descr="E2960B_1_2007Aug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93484" y="4856354"/>
            <a:ext cx="1425825" cy="12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16536" y="3044304"/>
            <a:ext cx="1361209" cy="139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304810" y="4423062"/>
            <a:ext cx="1683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b="1" dirty="0" smtClean="0">
                <a:latin typeface="Agilent TT Cond" pitchFamily="34" charset="0"/>
              </a:rPr>
              <a:t>N5323A Jammer</a:t>
            </a:r>
            <a:endParaRPr kumimoji="1" lang="ja-JP" altLang="en-US" sz="1400" b="1">
              <a:latin typeface="Agilent TT Con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1738" y="5936671"/>
            <a:ext cx="1683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b="1" dirty="0" smtClean="0">
                <a:latin typeface="Agilent TT Cond" pitchFamily="34" charset="0"/>
              </a:rPr>
              <a:t>N5316A Backplane</a:t>
            </a:r>
            <a:endParaRPr kumimoji="1" lang="ja-JP" altLang="en-US" sz="1400" b="1">
              <a:latin typeface="Agilent TT Cond" pitchFamily="34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06145" y="290945"/>
            <a:ext cx="1360776" cy="85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7689272" y="1517073"/>
            <a:ext cx="1246909" cy="1226127"/>
            <a:chOff x="9032939" y="505861"/>
            <a:chExt cx="1402132" cy="1503473"/>
          </a:xfrm>
        </p:grpSpPr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9059461" y="505861"/>
              <a:ext cx="1375610" cy="1345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9032939" y="1424168"/>
              <a:ext cx="1135104" cy="585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6504710" y="1167243"/>
            <a:ext cx="2469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b="1" dirty="0" smtClean="0">
                <a:latin typeface="Agilent TT Cond" pitchFamily="34" charset="0"/>
              </a:rPr>
              <a:t>N5315A Slot Interposer Probe</a:t>
            </a:r>
            <a:endParaRPr kumimoji="1" lang="ja-JP" altLang="en-US" sz="1400" b="1">
              <a:latin typeface="Agilent TT Con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91746" y="2701634"/>
            <a:ext cx="2351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b="1" dirty="0" smtClean="0">
                <a:latin typeface="Agilent TT Cond" pitchFamily="34" charset="0"/>
              </a:rPr>
              <a:t>N4241Z ZIF Flying Lead Probe</a:t>
            </a:r>
            <a:endParaRPr kumimoji="1" lang="ja-JP" altLang="en-US" sz="1400" b="1">
              <a:latin typeface="Agilent TT Cond" pitchFamily="34" charset="0"/>
            </a:endParaRPr>
          </a:p>
        </p:txBody>
      </p:sp>
      <p:sp>
        <p:nvSpPr>
          <p:cNvPr id="14" name="スライド番号プレースホルダ 3"/>
          <p:cNvSpPr txBox="1">
            <a:spLocks noGrp="1"/>
          </p:cNvSpPr>
          <p:nvPr/>
        </p:nvSpPr>
        <p:spPr bwMode="white">
          <a:xfrm>
            <a:off x="179388" y="6597650"/>
            <a:ext cx="614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/>
            <a:r>
              <a:rPr lang="en-US" altLang="ja-JP" sz="1000" dirty="0">
                <a:solidFill>
                  <a:srgbClr val="FFFFFF"/>
                </a:solidFill>
              </a:rPr>
              <a:t>Page </a:t>
            </a:r>
            <a:fld id="{C5A3D13E-2AA7-462F-B9D3-9906EB29F99C}" type="slidenum">
              <a:rPr lang="en-US" altLang="ja-JP" sz="1000">
                <a:solidFill>
                  <a:srgbClr val="FFFFFF"/>
                </a:solidFill>
              </a:rPr>
              <a:pPr algn="l" eaLnBrk="0" hangingPunct="0"/>
              <a:t>32</a:t>
            </a:fld>
            <a:endParaRPr lang="en-US" altLang="ja-JP" sz="100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8521071">
            <a:off x="1159099" y="2588654"/>
            <a:ext cx="59298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Need updates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Competing LeCroy with the </a:t>
            </a:r>
            <a:r>
              <a:rPr kumimoji="1" lang="en-US" altLang="ja-JP" dirty="0" smtClean="0">
                <a:solidFill>
                  <a:srgbClr val="0000FF"/>
                </a:solidFill>
              </a:rPr>
              <a:t>Analyzer</a:t>
            </a:r>
            <a:r>
              <a:rPr kumimoji="1" lang="en-US" altLang="ja-JP" dirty="0" smtClean="0"/>
              <a:t> opportunity</a:t>
            </a:r>
            <a:br>
              <a:rPr kumimoji="1" lang="en-US" altLang="ja-JP" dirty="0" smtClean="0"/>
            </a:br>
            <a:r>
              <a:rPr kumimoji="1" lang="en-US" altLang="ja-JP" dirty="0" smtClean="0"/>
              <a:t>LeCroy:  5 Steps Offensive Approach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kumimoji="1" lang="en-US" altLang="ja-JP" sz="2400" dirty="0" smtClean="0"/>
              <a:t>CATC View</a:t>
            </a:r>
          </a:p>
          <a:p>
            <a:pPr lvl="1"/>
            <a:r>
              <a:rPr kumimoji="1" lang="en-US" altLang="ja-JP" sz="2400" dirty="0" smtClean="0"/>
              <a:t>LTSSM (Link Training and Status State Machine) Viewer</a:t>
            </a:r>
          </a:p>
          <a:p>
            <a:pPr lvl="1"/>
            <a:r>
              <a:rPr kumimoji="1" lang="en-US" altLang="ja-JP" sz="2400" dirty="0" smtClean="0"/>
              <a:t>Flow Control Analysis</a:t>
            </a:r>
          </a:p>
          <a:p>
            <a:pPr lvl="1"/>
            <a:r>
              <a:rPr kumimoji="1" lang="en-US" altLang="ja-JP" sz="2400" dirty="0" smtClean="0"/>
              <a:t>ASPM (Active State Power Management)</a:t>
            </a:r>
          </a:p>
          <a:p>
            <a:pPr lvl="1"/>
            <a:r>
              <a:rPr kumimoji="1" lang="en-US" altLang="ja-JP" sz="2400" dirty="0" smtClean="0"/>
              <a:t>Data Saving Time</a:t>
            </a:r>
          </a:p>
          <a:p>
            <a:pPr lvl="1"/>
            <a:endParaRPr kumimoji="1" lang="en-US" altLang="ja-JP" sz="2400" dirty="0" smtClean="0"/>
          </a:p>
          <a:p>
            <a:pPr lvl="1"/>
            <a:endParaRPr kumimoji="1" lang="en-US" altLang="ja-JP" sz="2400" dirty="0" smtClean="0"/>
          </a:p>
          <a:p>
            <a:pPr lvl="1">
              <a:buNone/>
            </a:pPr>
            <a:r>
              <a:rPr kumimoji="1" lang="en-US" altLang="ja-JP" sz="2400" dirty="0" smtClean="0"/>
              <a:t>…</a:t>
            </a:r>
          </a:p>
          <a:p>
            <a:pPr lvl="1"/>
            <a:r>
              <a:rPr kumimoji="1" lang="en-US" altLang="ja-JP" sz="2400" dirty="0" smtClean="0"/>
              <a:t>and Discount!</a:t>
            </a:r>
            <a:endParaRPr kumimoji="1" lang="ja-JP" altLang="en-US" sz="240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81372" y="2724525"/>
            <a:ext cx="3204754" cy="117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スライド番号プレースホルダ 3"/>
          <p:cNvSpPr txBox="1">
            <a:spLocks noGrp="1"/>
          </p:cNvSpPr>
          <p:nvPr/>
        </p:nvSpPr>
        <p:spPr bwMode="white">
          <a:xfrm>
            <a:off x="179388" y="6597650"/>
            <a:ext cx="614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/>
            <a:r>
              <a:rPr lang="en-US" altLang="ja-JP" sz="1000" dirty="0">
                <a:solidFill>
                  <a:srgbClr val="FFFFFF"/>
                </a:solidFill>
              </a:rPr>
              <a:t>Page </a:t>
            </a:r>
            <a:fld id="{C5A3D13E-2AA7-462F-B9D3-9906EB29F99C}" type="slidenum">
              <a:rPr lang="en-US" altLang="ja-JP" sz="1000">
                <a:solidFill>
                  <a:srgbClr val="FFFFFF"/>
                </a:solidFill>
              </a:rPr>
              <a:pPr algn="l" eaLnBrk="0" hangingPunct="0"/>
              <a:t>33</a:t>
            </a:fld>
            <a:endParaRPr lang="en-US" altLang="ja-JP" sz="1000" dirty="0">
              <a:solidFill>
                <a:srgbClr val="FFFFFF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65539" y="3999332"/>
            <a:ext cx="4039567" cy="272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8191" y="5370654"/>
            <a:ext cx="3757783" cy="84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18521071">
            <a:off x="1159099" y="2588654"/>
            <a:ext cx="59298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Need updates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LeCroy’s CATC View</a:t>
            </a:r>
            <a:endParaRPr kumimoji="1" lang="ja-JP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4040" y="859677"/>
            <a:ext cx="8627082" cy="581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スライド番号プレースホルダ 3"/>
          <p:cNvSpPr txBox="1">
            <a:spLocks noGrp="1"/>
          </p:cNvSpPr>
          <p:nvPr/>
        </p:nvSpPr>
        <p:spPr bwMode="white">
          <a:xfrm>
            <a:off x="179388" y="6597650"/>
            <a:ext cx="614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/>
            <a:r>
              <a:rPr lang="en-US" altLang="ja-JP" sz="1000" dirty="0">
                <a:solidFill>
                  <a:srgbClr val="FFFFFF"/>
                </a:solidFill>
              </a:rPr>
              <a:t>Page </a:t>
            </a:r>
            <a:fld id="{C5A3D13E-2AA7-462F-B9D3-9906EB29F99C}" type="slidenum">
              <a:rPr lang="en-US" altLang="ja-JP" sz="1000">
                <a:solidFill>
                  <a:srgbClr val="FFFFFF"/>
                </a:solidFill>
              </a:rPr>
              <a:pPr algn="l" eaLnBrk="0" hangingPunct="0"/>
              <a:t>34</a:t>
            </a:fld>
            <a:endParaRPr lang="en-US" altLang="ja-JP" sz="10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8521071">
            <a:off x="1159099" y="2588654"/>
            <a:ext cx="59298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Need updates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LeCroy’s LTSSM View:  Good for Novice User, but Not for the best for Expert.  More sub-states under each state</a:t>
            </a:r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843" y="1330531"/>
            <a:ext cx="3988532" cy="435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39851" y="1672696"/>
            <a:ext cx="4794855" cy="40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7793" y="5690575"/>
            <a:ext cx="3495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b="1" dirty="0" smtClean="0">
                <a:latin typeface="Agilent TT Cond" pitchFamily="34" charset="0"/>
              </a:rPr>
              <a:t>LTSSM Table from PCI Express Specification</a:t>
            </a:r>
            <a:endParaRPr kumimoji="1" lang="ja-JP" altLang="en-US" sz="1400" b="1">
              <a:latin typeface="Agilent TT Con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8246" y="5548744"/>
            <a:ext cx="2469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b="1" dirty="0" smtClean="0">
                <a:latin typeface="Agilent TT Cond" pitchFamily="34" charset="0"/>
              </a:rPr>
              <a:t>LeCroy’s LSTTM View</a:t>
            </a:r>
            <a:endParaRPr kumimoji="1" lang="ja-JP" altLang="en-US" sz="1400" b="1">
              <a:latin typeface="Agilent TT Cond" pitchFamily="34" charset="0"/>
            </a:endParaRPr>
          </a:p>
        </p:txBody>
      </p:sp>
      <p:sp>
        <p:nvSpPr>
          <p:cNvPr id="7" name="スライド番号プレースホルダ 3"/>
          <p:cNvSpPr txBox="1">
            <a:spLocks noGrp="1"/>
          </p:cNvSpPr>
          <p:nvPr/>
        </p:nvSpPr>
        <p:spPr bwMode="white">
          <a:xfrm>
            <a:off x="179388" y="6597650"/>
            <a:ext cx="614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/>
            <a:r>
              <a:rPr lang="en-US" altLang="ja-JP" sz="1000" dirty="0">
                <a:solidFill>
                  <a:srgbClr val="FFFFFF"/>
                </a:solidFill>
              </a:rPr>
              <a:t>Page </a:t>
            </a:r>
            <a:fld id="{C5A3D13E-2AA7-462F-B9D3-9906EB29F99C}" type="slidenum">
              <a:rPr lang="en-US" altLang="ja-JP" sz="1000">
                <a:solidFill>
                  <a:srgbClr val="FFFFFF"/>
                </a:solidFill>
              </a:rPr>
              <a:pPr algn="l" eaLnBrk="0" hangingPunct="0"/>
              <a:t>35</a:t>
            </a:fld>
            <a:endParaRPr lang="en-US" altLang="ja-JP" sz="10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8521071">
            <a:off x="1159099" y="2588654"/>
            <a:ext cx="59298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Need updates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LeCroy’s Flow Control</a:t>
            </a:r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9079" y="711146"/>
            <a:ext cx="4810904" cy="1087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9084" y="1708065"/>
            <a:ext cx="6495790" cy="353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5413664"/>
            <a:ext cx="8686800" cy="800100"/>
          </a:xfrm>
        </p:spPr>
        <p:txBody>
          <a:bodyPr>
            <a:normAutofit/>
          </a:bodyPr>
          <a:lstStyle/>
          <a:p>
            <a:pPr lvl="1"/>
            <a:r>
              <a:rPr kumimoji="1" lang="en-US" altLang="ja-JP" dirty="0" smtClean="0">
                <a:solidFill>
                  <a:srgbClr val="FF0000"/>
                </a:solidFill>
              </a:rPr>
              <a:t>No independent column to see the movement of flow control credits.</a:t>
            </a:r>
          </a:p>
          <a:p>
            <a:pPr lvl="1"/>
            <a:r>
              <a:rPr kumimoji="1" lang="en-US" altLang="ja-JP" dirty="0" smtClean="0">
                <a:solidFill>
                  <a:srgbClr val="FF0000"/>
                </a:solidFill>
              </a:rPr>
              <a:t>No graphical info, thus no link to the packet viewer</a:t>
            </a:r>
          </a:p>
        </p:txBody>
      </p:sp>
      <p:sp>
        <p:nvSpPr>
          <p:cNvPr id="6" name="スライド番号プレースホルダ 3"/>
          <p:cNvSpPr txBox="1">
            <a:spLocks noGrp="1"/>
          </p:cNvSpPr>
          <p:nvPr/>
        </p:nvSpPr>
        <p:spPr bwMode="white">
          <a:xfrm>
            <a:off x="179388" y="6597650"/>
            <a:ext cx="614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/>
            <a:r>
              <a:rPr lang="en-US" altLang="ja-JP" sz="1000" dirty="0">
                <a:solidFill>
                  <a:srgbClr val="FFFFFF"/>
                </a:solidFill>
              </a:rPr>
              <a:t>Page </a:t>
            </a:r>
            <a:fld id="{C5A3D13E-2AA7-462F-B9D3-9906EB29F99C}" type="slidenum">
              <a:rPr lang="en-US" altLang="ja-JP" sz="1000">
                <a:solidFill>
                  <a:srgbClr val="FFFFFF"/>
                </a:solidFill>
              </a:rPr>
              <a:pPr algn="l" eaLnBrk="0" hangingPunct="0"/>
              <a:t>36</a:t>
            </a:fld>
            <a:endParaRPr lang="en-US" altLang="ja-JP" sz="10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8521071">
            <a:off x="1159099" y="2588654"/>
            <a:ext cx="59298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Need updates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altLang="ja-JP" dirty="0" smtClean="0">
                <a:solidFill>
                  <a:srgbClr val="0000FF"/>
                </a:solidFill>
              </a:rPr>
              <a:t>Agilent on Offence:</a:t>
            </a:r>
            <a:r>
              <a:rPr kumimoji="1" lang="en-US" altLang="ja-JP" dirty="0" smtClean="0"/>
              <a:t>  </a:t>
            </a:r>
            <a:br>
              <a:rPr kumimoji="1" lang="en-US" altLang="ja-JP" dirty="0" smtClean="0"/>
            </a:br>
            <a:r>
              <a:rPr kumimoji="1" lang="en-US" altLang="ja-JP" dirty="0" smtClean="0"/>
              <a:t>Interposer Probe- Signal Integrity Side by Side Comparison</a:t>
            </a:r>
            <a:endParaRPr kumimoji="1" lang="ja-JP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800" y="1641416"/>
            <a:ext cx="8325091" cy="456285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ja-JP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Conclusion:</a:t>
            </a:r>
          </a:p>
          <a:p>
            <a:pPr algn="ctr" eaLnBrk="1" hangingPunct="1">
              <a:defRPr/>
            </a:pPr>
            <a:endParaRPr lang="en-US" altLang="ja-JP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altLang="ja-JP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Interposers from Different Vendors are </a:t>
            </a:r>
            <a:r>
              <a:rPr lang="en-US" altLang="ja-JP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</a:t>
            </a:r>
            <a:r>
              <a:rPr lang="en-US" altLang="ja-JP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 equal!!</a:t>
            </a:r>
          </a:p>
          <a:p>
            <a:pPr algn="ctr" eaLnBrk="1" hangingPunct="1">
              <a:defRPr/>
            </a:pPr>
            <a:r>
              <a:rPr lang="en-US" altLang="ja-JP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slot interposers can add a lot more jitter and distort original signal than others.</a:t>
            </a:r>
          </a:p>
          <a:p>
            <a:pPr algn="ctr" eaLnBrk="1" hangingPunct="1">
              <a:defRPr/>
            </a:pPr>
            <a:r>
              <a:rPr lang="en-US" altLang="ja-JP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 PCI Express slot interposer distorts the signal quality and </a:t>
            </a:r>
            <a:r>
              <a:rPr lang="en-US" altLang="ja-JP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</a:t>
            </a:r>
            <a:r>
              <a:rPr lang="en-US" altLang="ja-JP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end point / root complex to generate </a:t>
            </a:r>
            <a:r>
              <a:rPr lang="en-US" altLang="ja-JP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intermittence error packets</a:t>
            </a:r>
            <a:r>
              <a:rPr lang="en-US" altLang="ja-JP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is this acceptable?  The error I see on my analyzer, is it </a:t>
            </a:r>
            <a:r>
              <a:rPr lang="en-US" altLang="ja-JP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</a:t>
            </a:r>
            <a:r>
              <a:rPr lang="en-US" altLang="ja-JP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altLang="ja-JP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fake</a:t>
            </a:r>
            <a:r>
              <a:rPr lang="en-US" altLang="ja-JP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4" name="スライド番号プレースホルダ 3"/>
          <p:cNvSpPr txBox="1">
            <a:spLocks noGrp="1"/>
          </p:cNvSpPr>
          <p:nvPr/>
        </p:nvSpPr>
        <p:spPr bwMode="white">
          <a:xfrm>
            <a:off x="179388" y="6597650"/>
            <a:ext cx="614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/>
            <a:r>
              <a:rPr lang="en-US" altLang="ja-JP" sz="1000" dirty="0">
                <a:solidFill>
                  <a:srgbClr val="FFFFFF"/>
                </a:solidFill>
              </a:rPr>
              <a:t>Page </a:t>
            </a:r>
            <a:fld id="{C5A3D13E-2AA7-462F-B9D3-9906EB29F99C}" type="slidenum">
              <a:rPr lang="en-US" altLang="ja-JP" sz="1000">
                <a:solidFill>
                  <a:srgbClr val="FFFFFF"/>
                </a:solidFill>
              </a:rPr>
              <a:pPr algn="l" eaLnBrk="0" hangingPunct="0"/>
              <a:t>37</a:t>
            </a:fld>
            <a:endParaRPr lang="en-US" altLang="ja-JP" sz="10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8521071">
            <a:off x="1159099" y="2588654"/>
            <a:ext cx="59298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Need updates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1392"/>
            <a:ext cx="8229600" cy="6397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Setup</a:t>
            </a:r>
          </a:p>
        </p:txBody>
      </p:sp>
      <p:sp>
        <p:nvSpPr>
          <p:cNvPr id="4099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Base line</a:t>
            </a:r>
          </a:p>
        </p:txBody>
      </p:sp>
      <p:sp>
        <p:nvSpPr>
          <p:cNvPr id="4100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Test with slot interposer</a:t>
            </a:r>
          </a:p>
        </p:txBody>
      </p:sp>
      <p:sp>
        <p:nvSpPr>
          <p:cNvPr id="9" name="Line Callout 1 8"/>
          <p:cNvSpPr/>
          <p:nvPr/>
        </p:nvSpPr>
        <p:spPr>
          <a:xfrm>
            <a:off x="2667000" y="3352800"/>
            <a:ext cx="838200" cy="381000"/>
          </a:xfrm>
          <a:prstGeom prst="borderCallout1">
            <a:avLst>
              <a:gd name="adj1" fmla="val 18750"/>
              <a:gd name="adj2" fmla="val -8333"/>
              <a:gd name="adj3" fmla="val -76500"/>
              <a:gd name="adj4" fmla="val -54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gilent TT Cond" pitchFamily="34" charset="0"/>
              </a:rPr>
              <a:t>CBB</a:t>
            </a:r>
          </a:p>
        </p:txBody>
      </p:sp>
      <p:sp>
        <p:nvSpPr>
          <p:cNvPr id="4102" name="TextBox 9"/>
          <p:cNvSpPr txBox="1">
            <a:spLocks noChangeArrowheads="1"/>
          </p:cNvSpPr>
          <p:nvPr/>
        </p:nvSpPr>
        <p:spPr bwMode="auto">
          <a:xfrm>
            <a:off x="382925" y="4366550"/>
            <a:ext cx="41427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>
              <a:buFont typeface="Arial" charset="0"/>
              <a:buChar char="•"/>
            </a:pPr>
            <a:r>
              <a:rPr lang="en-US" altLang="ja-JP" dirty="0">
                <a:latin typeface="Agilent TT Cond" pitchFamily="34" charset="0"/>
              </a:rPr>
              <a:t>S3 card directly connected to  the compliance base board</a:t>
            </a:r>
          </a:p>
          <a:p>
            <a:pPr marL="114300" indent="-114300">
              <a:buFont typeface="Arial" charset="0"/>
              <a:buChar char="•"/>
            </a:pPr>
            <a:r>
              <a:rPr lang="en-US" altLang="ja-JP" dirty="0">
                <a:latin typeface="Agilent TT Cond" pitchFamily="34" charset="0"/>
              </a:rPr>
              <a:t> run compliance test at both 3dB and 6dB.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3048000"/>
            <a:ext cx="24384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066800" y="2209800"/>
            <a:ext cx="1371600" cy="685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gilent TT Cond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6800" y="2895600"/>
            <a:ext cx="914400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gilent TT Cond" pitchFamily="34" charset="0"/>
            </a:endParaRPr>
          </a:p>
        </p:txBody>
      </p:sp>
      <p:sp>
        <p:nvSpPr>
          <p:cNvPr id="16" name="Line Callout 1 15"/>
          <p:cNvSpPr/>
          <p:nvPr/>
        </p:nvSpPr>
        <p:spPr>
          <a:xfrm>
            <a:off x="7162800" y="3733800"/>
            <a:ext cx="838200" cy="381000"/>
          </a:xfrm>
          <a:prstGeom prst="borderCallout1">
            <a:avLst>
              <a:gd name="adj1" fmla="val 18750"/>
              <a:gd name="adj2" fmla="val -8333"/>
              <a:gd name="adj3" fmla="val -76500"/>
              <a:gd name="adj4" fmla="val -54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gilent TT Cond" pitchFamily="34" charset="0"/>
              </a:rPr>
              <a:t>CBB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181600" y="3429000"/>
            <a:ext cx="24384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562600" y="2590800"/>
            <a:ext cx="13716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gilent TT Cond" pitchFamily="34" charset="0"/>
              </a:rPr>
              <a:t>Agilent or LeCroy SI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62600" y="3276600"/>
            <a:ext cx="914400" cy="152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gilent TT Cond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2600" y="2438400"/>
            <a:ext cx="914400" cy="152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gilent TT Con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600" y="1752600"/>
            <a:ext cx="1371600" cy="685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gilent TT Cond" pitchFamily="34" charset="0"/>
            </a:endParaRPr>
          </a:p>
        </p:txBody>
      </p:sp>
      <p:sp>
        <p:nvSpPr>
          <p:cNvPr id="4112" name="TextBox 21"/>
          <p:cNvSpPr txBox="1">
            <a:spLocks noChangeArrowheads="1"/>
          </p:cNvSpPr>
          <p:nvPr/>
        </p:nvSpPr>
        <p:spPr bwMode="auto">
          <a:xfrm>
            <a:off x="4606722" y="4343400"/>
            <a:ext cx="419003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>
              <a:buFont typeface="Arial" charset="0"/>
              <a:buChar char="•"/>
            </a:pPr>
            <a:r>
              <a:rPr lang="en-US" altLang="ja-JP" dirty="0">
                <a:latin typeface="Agilent TT Cond" pitchFamily="34" charset="0"/>
              </a:rPr>
              <a:t>S3 card connected to  the compliance base board through the slot interposer</a:t>
            </a:r>
          </a:p>
          <a:p>
            <a:pPr marL="114300" indent="-114300">
              <a:buFont typeface="Arial" charset="0"/>
              <a:buChar char="•"/>
            </a:pPr>
            <a:r>
              <a:rPr lang="en-US" altLang="ja-JP" dirty="0">
                <a:latin typeface="Agilent TT Cond" pitchFamily="34" charset="0"/>
              </a:rPr>
              <a:t>Slot interposer with/without cables.  With/without analyzer attached.</a:t>
            </a:r>
          </a:p>
          <a:p>
            <a:pPr marL="114300" indent="-114300">
              <a:buFont typeface="Arial" charset="0"/>
              <a:buChar char="•"/>
            </a:pPr>
            <a:r>
              <a:rPr lang="en-US" altLang="ja-JP" dirty="0">
                <a:latin typeface="Agilent TT Cond" pitchFamily="34" charset="0"/>
              </a:rPr>
              <a:t> run compliance test at both 3dB and 6dB.</a:t>
            </a:r>
          </a:p>
        </p:txBody>
      </p:sp>
      <p:sp>
        <p:nvSpPr>
          <p:cNvPr id="22" name="スライド番号プレースホルダ 3"/>
          <p:cNvSpPr txBox="1">
            <a:spLocks noGrp="1"/>
          </p:cNvSpPr>
          <p:nvPr/>
        </p:nvSpPr>
        <p:spPr bwMode="white">
          <a:xfrm>
            <a:off x="179388" y="6597650"/>
            <a:ext cx="614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/>
            <a:r>
              <a:rPr lang="en-US" altLang="ja-JP" sz="1000" dirty="0">
                <a:solidFill>
                  <a:srgbClr val="FFFFFF"/>
                </a:solidFill>
                <a:latin typeface="Agilent TT Cond" pitchFamily="34" charset="0"/>
              </a:rPr>
              <a:t>Page </a:t>
            </a:r>
            <a:fld id="{C5A3D13E-2AA7-462F-B9D3-9906EB29F99C}" type="slidenum">
              <a:rPr lang="en-US" altLang="ja-JP" sz="1000">
                <a:solidFill>
                  <a:srgbClr val="FFFFFF"/>
                </a:solidFill>
                <a:latin typeface="Agilent TT Cond" pitchFamily="34" charset="0"/>
              </a:rPr>
              <a:pPr algn="l" eaLnBrk="0" hangingPunct="0"/>
              <a:t>38</a:t>
            </a:fld>
            <a:endParaRPr lang="en-US" altLang="ja-JP" sz="1000" dirty="0">
              <a:solidFill>
                <a:srgbClr val="FFFFFF"/>
              </a:solidFill>
              <a:latin typeface="Agilent TT Cond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8521071">
            <a:off x="1159099" y="2588654"/>
            <a:ext cx="59298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Need updates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72000" y="1000250"/>
            <a:ext cx="4572000" cy="5867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gilent TT Con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000250"/>
            <a:ext cx="4572000" cy="586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gilent TT Cond" pitchFamily="34" charset="0"/>
            </a:endParaRPr>
          </a:p>
        </p:txBody>
      </p:sp>
      <p:pic>
        <p:nvPicPr>
          <p:cNvPr id="5125" name="Picture 2" descr="\\agdata04\colsptmkt\09 SPT Competition\LeCroy Catc\Competitive Side by Side Summit\Electrical Measurements Active Probe\S3 Graphics card 5 Gbs CBB only_files\2316_1_NonTranAllEyes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57450"/>
            <a:ext cx="4470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4" descr="\\agdata04\colsptmkt\09 SPT Competition\LeCroy Catc\Competitive Side by Side Summit\Electrical Measurements Active Probe\S3 Graphics card 5 Gbs CBB only_files\2316_1_TranAllEyes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200650"/>
            <a:ext cx="4470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6" descr="\\agdata04\colsptmkt\09 SPT Competition\LeCroy Catc\Competitive Side by Side Summit\Electrical Measurements Active Probe\S3 graphics card 5 gb LeCroy slot interposer withcables_files\2316_1_NonTranAllEyes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24400" y="1486025"/>
            <a:ext cx="44196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\\agdata04\colsptmkt\09 SPT Competition\LeCroy Catc\Competitive Side by Side Summit\Electrical Measurements Active Probe\S3 graphics card 5 gb LeCroy slot interposer withcables_files\2316_1_TranAllEyes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73600" y="4200650"/>
            <a:ext cx="4470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Box 10"/>
          <p:cNvSpPr txBox="1">
            <a:spLocks noChangeArrowheads="1"/>
          </p:cNvSpPr>
          <p:nvPr/>
        </p:nvSpPr>
        <p:spPr bwMode="auto">
          <a:xfrm>
            <a:off x="609600" y="1000250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dirty="0">
                <a:solidFill>
                  <a:schemeClr val="bg1"/>
                </a:solidFill>
                <a:latin typeface="Agilent TT Cond" pitchFamily="34" charset="0"/>
              </a:rPr>
              <a:t>S3 Card, no interposer</a:t>
            </a:r>
          </a:p>
        </p:txBody>
      </p:sp>
      <p:sp>
        <p:nvSpPr>
          <p:cNvPr id="5130" name="TextBox 12"/>
          <p:cNvSpPr txBox="1">
            <a:spLocks noChangeArrowheads="1"/>
          </p:cNvSpPr>
          <p:nvPr/>
        </p:nvSpPr>
        <p:spPr bwMode="auto">
          <a:xfrm>
            <a:off x="5181600" y="1000250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dirty="0">
                <a:solidFill>
                  <a:schemeClr val="bg1"/>
                </a:solidFill>
                <a:latin typeface="Agilent TT Cond" pitchFamily="34" charset="0"/>
              </a:rPr>
              <a:t>S3 Card, LeCroy Active interposer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28600" y="80325"/>
            <a:ext cx="8695944" cy="996696"/>
          </a:xfrm>
        </p:spPr>
        <p:txBody>
          <a:bodyPr/>
          <a:lstStyle/>
          <a:p>
            <a:r>
              <a:rPr kumimoji="1" lang="en-US" altLang="ja-JP" dirty="0" smtClean="0"/>
              <a:t>S3 Card stand alone &amp; S3 Card with </a:t>
            </a:r>
            <a:br>
              <a:rPr kumimoji="1" lang="en-US" altLang="ja-JP" dirty="0" smtClean="0"/>
            </a:br>
            <a:r>
              <a:rPr kumimoji="1" lang="en-US" altLang="ja-JP" dirty="0" smtClean="0">
                <a:solidFill>
                  <a:srgbClr val="FF0000"/>
                </a:solidFill>
              </a:rPr>
              <a:t>LeCroy</a:t>
            </a:r>
            <a:r>
              <a:rPr kumimoji="1" lang="en-US" altLang="ja-JP" dirty="0" smtClean="0"/>
              <a:t> Active Interposer:  3dB De-emphasis</a:t>
            </a:r>
            <a:endParaRPr kumimoji="1" lang="ja-JP" altLang="en-US"/>
          </a:p>
        </p:txBody>
      </p:sp>
      <p:sp>
        <p:nvSpPr>
          <p:cNvPr id="11" name="スライド番号プレースホルダ 3"/>
          <p:cNvSpPr txBox="1">
            <a:spLocks noGrp="1"/>
          </p:cNvSpPr>
          <p:nvPr/>
        </p:nvSpPr>
        <p:spPr bwMode="white">
          <a:xfrm>
            <a:off x="179388" y="6597650"/>
            <a:ext cx="614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/>
            <a:r>
              <a:rPr lang="en-US" altLang="ja-JP" sz="1000" dirty="0">
                <a:solidFill>
                  <a:srgbClr val="FFFFFF"/>
                </a:solidFill>
              </a:rPr>
              <a:t>Page </a:t>
            </a:r>
            <a:fld id="{C5A3D13E-2AA7-462F-B9D3-9906EB29F99C}" type="slidenum">
              <a:rPr lang="en-US" altLang="ja-JP" sz="1000">
                <a:solidFill>
                  <a:srgbClr val="FFFFFF"/>
                </a:solidFill>
              </a:rPr>
              <a:pPr algn="l" eaLnBrk="0" hangingPunct="0"/>
              <a:t>39</a:t>
            </a:fld>
            <a:endParaRPr lang="en-US" altLang="ja-JP" sz="10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8521071">
            <a:off x="1159099" y="2588654"/>
            <a:ext cx="59298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Need updates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6750" y="6491288"/>
            <a:ext cx="1654175" cy="366712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en-US" dirty="0"/>
              <a:t>Page </a:t>
            </a:r>
            <a:fld id="{A0E4F4B0-D773-4C11-BFB1-086823D25CC0}" type="slidenum">
              <a:rPr lang="en-US" altLang="en-US"/>
              <a:pPr/>
              <a:t>4</a:t>
            </a:fld>
            <a:endParaRPr lang="en-US" altLang="en-US" dirty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charset="-128"/>
              </a:rPr>
              <a:t>Basic System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0820" y="745724"/>
            <a:ext cx="8691238" cy="532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スライド番号プレースホルダ 3"/>
          <p:cNvSpPr txBox="1">
            <a:spLocks noGrp="1"/>
          </p:cNvSpPr>
          <p:nvPr/>
        </p:nvSpPr>
        <p:spPr bwMode="white">
          <a:xfrm>
            <a:off x="179388" y="6597650"/>
            <a:ext cx="614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/>
            <a:r>
              <a:rPr lang="en-US" altLang="ja-JP" sz="1000" dirty="0">
                <a:solidFill>
                  <a:srgbClr val="FFFFFF"/>
                </a:solidFill>
              </a:rPr>
              <a:t>Page </a:t>
            </a:r>
            <a:fld id="{C5A3D13E-2AA7-462F-B9D3-9906EB29F99C}" type="slidenum">
              <a:rPr lang="en-US" altLang="ja-JP" sz="1000">
                <a:solidFill>
                  <a:srgbClr val="FFFFFF"/>
                </a:solidFill>
              </a:rPr>
              <a:pPr algn="l" eaLnBrk="0" hangingPunct="0"/>
              <a:t>4</a:t>
            </a:fld>
            <a:endParaRPr lang="en-US" altLang="ja-JP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72000" y="966590"/>
            <a:ext cx="4572000" cy="5867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977100"/>
            <a:ext cx="4572000" cy="586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149" name="Picture 2" descr="\\agdata04\colsptmkt\09 SPT Competition\LeCroy Catc\Competitive Side by Side Summit\Electrical Measurements Active Probe\S3 Graphics card 5 Gbs CBB only_files\2316_1_NonTranAllEyes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34300"/>
            <a:ext cx="4470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4" descr="\\agdata04\colsptmkt\09 SPT Competition\LeCroy Catc\Competitive Side by Side Summit\Electrical Measurements Active Probe\S3 Graphics card 5 Gbs CBB only_files\2316_1_TranAllEyes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177500"/>
            <a:ext cx="4470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Box 10"/>
          <p:cNvSpPr txBox="1">
            <a:spLocks noChangeArrowheads="1"/>
          </p:cNvSpPr>
          <p:nvPr/>
        </p:nvSpPr>
        <p:spPr bwMode="auto">
          <a:xfrm>
            <a:off x="609600" y="977100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dirty="0">
                <a:solidFill>
                  <a:schemeClr val="bg1"/>
                </a:solidFill>
                <a:latin typeface="Calibri" pitchFamily="34" charset="0"/>
              </a:rPr>
              <a:t>S3 Card, no interposer</a:t>
            </a:r>
          </a:p>
        </p:txBody>
      </p:sp>
      <p:sp>
        <p:nvSpPr>
          <p:cNvPr id="6152" name="TextBox 12"/>
          <p:cNvSpPr txBox="1">
            <a:spLocks noChangeArrowheads="1"/>
          </p:cNvSpPr>
          <p:nvPr/>
        </p:nvSpPr>
        <p:spPr bwMode="auto">
          <a:xfrm>
            <a:off x="4800600" y="977100"/>
            <a:ext cx="434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dirty="0">
                <a:solidFill>
                  <a:schemeClr val="bg1"/>
                </a:solidFill>
                <a:latin typeface="Calibri" pitchFamily="34" charset="0"/>
              </a:rPr>
              <a:t>S3 Card, Agilent Analog amplified interposer</a:t>
            </a:r>
          </a:p>
        </p:txBody>
      </p:sp>
      <p:pic>
        <p:nvPicPr>
          <p:cNvPr id="6153" name="Picture 2" descr="\\agdata04\colsptmkt\09 SPT Competition\LeCroy Catc\Competitive Side by Side Summit\Electrical Measurements Active Probe\S3 graphics card 5 gb Agilent interposer_files\2316_1_NonTranAllEyes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24400" y="1434300"/>
            <a:ext cx="434340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4" descr="\\agdata04\colsptmkt\09 SPT Competition\LeCroy Catc\Competitive Side by Side Summit\Electrical Measurements Active Probe\S3 graphics card 5 gb Agilent interposer_files\2316_1_TranAllEyes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65663" y="4200650"/>
            <a:ext cx="4402137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28600" y="103475"/>
            <a:ext cx="8695944" cy="996696"/>
          </a:xfrm>
        </p:spPr>
        <p:txBody>
          <a:bodyPr/>
          <a:lstStyle/>
          <a:p>
            <a:r>
              <a:rPr kumimoji="1" lang="en-US" altLang="ja-JP" dirty="0" smtClean="0"/>
              <a:t>S3 Card stand alone &amp; S3 Card with </a:t>
            </a:r>
            <a:br>
              <a:rPr kumimoji="1" lang="en-US" altLang="ja-JP" dirty="0" smtClean="0"/>
            </a:br>
            <a:r>
              <a:rPr kumimoji="1" lang="en-US" altLang="ja-JP" dirty="0" smtClean="0">
                <a:solidFill>
                  <a:srgbClr val="0000FF"/>
                </a:solidFill>
              </a:rPr>
              <a:t>Agilent </a:t>
            </a:r>
            <a:r>
              <a:rPr kumimoji="1" lang="en-US" altLang="ja-JP" dirty="0" smtClean="0"/>
              <a:t>Interposer:  3dB De-emphasis</a:t>
            </a:r>
            <a:endParaRPr kumimoji="1" lang="ja-JP" altLang="en-US"/>
          </a:p>
        </p:txBody>
      </p:sp>
      <p:sp>
        <p:nvSpPr>
          <p:cNvPr id="13" name="スライド番号プレースホルダ 3"/>
          <p:cNvSpPr txBox="1">
            <a:spLocks noGrp="1"/>
          </p:cNvSpPr>
          <p:nvPr/>
        </p:nvSpPr>
        <p:spPr bwMode="white">
          <a:xfrm>
            <a:off x="179388" y="6597650"/>
            <a:ext cx="614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/>
            <a:r>
              <a:rPr lang="en-US" altLang="ja-JP" sz="1000" dirty="0">
                <a:solidFill>
                  <a:srgbClr val="FFFFFF"/>
                </a:solidFill>
              </a:rPr>
              <a:t>Page </a:t>
            </a:r>
            <a:fld id="{C5A3D13E-2AA7-462F-B9D3-9906EB29F99C}" type="slidenum">
              <a:rPr lang="en-US" altLang="ja-JP" sz="1000">
                <a:solidFill>
                  <a:srgbClr val="FFFFFF"/>
                </a:solidFill>
              </a:rPr>
              <a:pPr algn="l" eaLnBrk="0" hangingPunct="0"/>
              <a:t>40</a:t>
            </a:fld>
            <a:endParaRPr lang="en-US" altLang="ja-JP" sz="10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8521071">
            <a:off x="1159099" y="2588654"/>
            <a:ext cx="59298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Need updates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4191000"/>
          <a:ext cx="8534400" cy="2362206"/>
        </p:xfrm>
        <a:graphic>
          <a:graphicData uri="http://schemas.openxmlformats.org/drawingml/2006/table">
            <a:tbl>
              <a:tblPr/>
              <a:tblGrid>
                <a:gridCol w="304800"/>
                <a:gridCol w="304800"/>
                <a:gridCol w="304800"/>
                <a:gridCol w="4267200"/>
                <a:gridCol w="914400"/>
                <a:gridCol w="609600"/>
                <a:gridCol w="1828800"/>
              </a:tblGrid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Pass</a:t>
                      </a:r>
                      <a:endParaRPr kumimoji="0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# Failed</a:t>
                      </a:r>
                      <a:endParaRPr kumimoji="0" lang="en-US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# Trials</a:t>
                      </a:r>
                      <a:endParaRPr kumimoji="0" lang="en-US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Test Name</a:t>
                      </a:r>
                      <a:endParaRPr kumimoji="0" lang="en-US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Actual Value</a:t>
                      </a:r>
                      <a:endParaRPr kumimoji="0" lang="en-US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Margin</a:t>
                      </a:r>
                      <a:endParaRPr kumimoji="0" lang="en-US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Spec Range</a:t>
                      </a:r>
                      <a:endParaRPr kumimoji="0" lang="en-US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AAAA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Yes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hlinkClick r:id="rId2" action="ppaction://hlinkfile"/>
                        </a:rPr>
                        <a:t>Add-in Card Tx, Unit Interval (PCIE 2.0, 5.0 GT/s)</a:t>
                      </a:r>
                      <a:endParaRPr kumimoji="0" lang="en-US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199.99ps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41.7 % 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199.94ps &lt;= VALUE &lt;= 200.06ps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Yes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hlinkClick r:id="rId3" action="ppaction://hlinkfile"/>
                        </a:rPr>
                        <a:t>Add-in Card Tx, Template Tests -3.5dB (PCIE 2.0, 5.0 GT/s)</a:t>
                      </a:r>
                      <a:endParaRPr kumimoji="0" lang="en-US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0.000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50.0 % 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-500m &lt;= VALUE &lt;= 500m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Yes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hlinkClick r:id="rId4" action="ppaction://hlinkfile"/>
                        </a:rPr>
                        <a:t>Add-in Card Tx, Peak Differential Output Voltage -3.5dB (PCIE 2.0, 5.0 GT/s)</a:t>
                      </a:r>
                      <a:endParaRPr kumimoji="0" lang="en-US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725.7mV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42.2 % 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380.0mV &lt;= VALUE &lt;= 1.2000V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Yes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hlinkClick r:id="rId5" action="ppaction://hlinkfile"/>
                        </a:rPr>
                        <a:t>Add-in Card Tx, Eye-Width -3.5dB with crosstalk (PCIE 2.0, 5.0 GT/s)</a:t>
                      </a:r>
                      <a:endParaRPr kumimoji="0" lang="en-US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174.61ps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42.0 % 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VALUE &gt;= 123.00ps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Yes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hlinkClick r:id="rId6" action="ppaction://hlinkfile"/>
                        </a:rPr>
                        <a:t>Add-in Card Tx, RMS Random Jitter -3.5dB with crosstalk (PCIE 2.0, 5.0 GT/s)</a:t>
                      </a:r>
                      <a:endParaRPr kumimoji="0" lang="en-US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889fs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95.6 % 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VALUE &lt;= 20.000ps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Yes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hlinkClick r:id="rId7" action="ppaction://hlinkfile"/>
                        </a:rPr>
                        <a:t>Add-in Card Tx, Maximum Deterministic Jitter -3.5dB with crosstalk (PCIE 2.0, 5.0 GT/s)</a:t>
                      </a:r>
                      <a:endParaRPr kumimoji="0" lang="en-US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12.936ps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77.3 % 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VALUE &lt;= 57.000ps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Yes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hlinkClick r:id="rId8" action="ppaction://hlinkfile"/>
                        </a:rPr>
                        <a:t>Add-in Card Tx, Total Jitter at BER-12 -3.5dB with crosstalk (PCIE 2.0, 5.0 GT/s)</a:t>
                      </a:r>
                      <a:endParaRPr kumimoji="0" lang="en-US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25.386ps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67.0 % 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VALUE &lt;= 77.000ps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Yes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hlinkClick r:id="rId9" action="ppaction://hlinkfile"/>
                        </a:rPr>
                        <a:t>Add-in Card Tx, Eye-Width -3.5dB without crosstalk (PCIE 2.0, 5.0 GT/s)</a:t>
                      </a:r>
                      <a:endParaRPr kumimoji="0" lang="en-US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174.61ps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38.6 % 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VALUE &gt;= 126.00ps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Yes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hlinkClick r:id="rId10" action="ppaction://hlinkfile"/>
                        </a:rPr>
                        <a:t>Add-in Card Tx, RMS Random Jitter -3.5dB without crosstalk (PCIE 2.0, 5.0 GT/s)</a:t>
                      </a:r>
                      <a:endParaRPr kumimoji="0" lang="en-US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889fs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95.6 % 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VALUE &lt;= 20.000ps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Yes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hlinkClick r:id="rId11" action="ppaction://hlinkfile"/>
                        </a:rPr>
                        <a:t>Add-in Card Tx, Maximum Deterministic Jitter -3.5dB without crosstalk (PCIE 2.0, 5.0 GT/s)</a:t>
                      </a:r>
                      <a:endParaRPr kumimoji="0" lang="en-US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12.936ps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76.0 % 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VALUE &lt;= 54.000ps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Yes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hlinkClick r:id="rId12" action="ppaction://hlinkfile"/>
                        </a:rPr>
                        <a:t>Add-in Card Tx, Total Jitter at BER-12 -3.5dB without crosstalk (PCIE 2.0, 5.0 GT/s)</a:t>
                      </a:r>
                      <a:endParaRPr kumimoji="0" lang="en-US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25.386ps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65.7 % 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VALUE &lt;= 74.000ps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256" name="TextBox 14"/>
          <p:cNvSpPr txBox="1">
            <a:spLocks noChangeArrowheads="1"/>
          </p:cNvSpPr>
          <p:nvPr/>
        </p:nvSpPr>
        <p:spPr bwMode="auto">
          <a:xfrm>
            <a:off x="228600" y="3733800"/>
            <a:ext cx="381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latin typeface="Calibri" pitchFamily="34" charset="0"/>
              </a:rPr>
              <a:t>S3 Card with Agilent Interposer</a:t>
            </a:r>
          </a:p>
        </p:txBody>
      </p:sp>
      <p:sp>
        <p:nvSpPr>
          <p:cNvPr id="7257" name="TextBox 15"/>
          <p:cNvSpPr txBox="1">
            <a:spLocks noChangeArrowheads="1"/>
          </p:cNvSpPr>
          <p:nvPr/>
        </p:nvSpPr>
        <p:spPr bwMode="auto">
          <a:xfrm>
            <a:off x="152400" y="762000"/>
            <a:ext cx="381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latin typeface="Calibri" pitchFamily="34" charset="0"/>
              </a:rPr>
              <a:t>S3 Card with LeCroy Interposer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28600" y="1193800"/>
          <a:ext cx="8534400" cy="2492595"/>
        </p:xfrm>
        <a:graphic>
          <a:graphicData uri="http://schemas.openxmlformats.org/drawingml/2006/table">
            <a:tbl>
              <a:tblPr/>
              <a:tblGrid>
                <a:gridCol w="304800"/>
                <a:gridCol w="304800"/>
                <a:gridCol w="304800"/>
                <a:gridCol w="4343400"/>
                <a:gridCol w="762000"/>
                <a:gridCol w="838200"/>
                <a:gridCol w="1676400"/>
              </a:tblGrid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Pass</a:t>
                      </a:r>
                      <a:endParaRPr kumimoji="0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# Failed</a:t>
                      </a:r>
                      <a:endParaRPr kumimoji="0" lang="en-US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# Trials</a:t>
                      </a:r>
                      <a:endParaRPr kumimoji="0" lang="en-US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Test Name</a:t>
                      </a:r>
                      <a:endParaRPr kumimoji="0" lang="en-US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Actual Value</a:t>
                      </a:r>
                      <a:endParaRPr kumimoji="0" lang="en-US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Margin</a:t>
                      </a:r>
                      <a:endParaRPr kumimoji="0" lang="en-US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Spec Range</a:t>
                      </a:r>
                      <a:endParaRPr kumimoji="0" lang="en-US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AAAA"/>
                    </a:solidFill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Yes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hlinkClick r:id="rId13" action="ppaction://hlinkfile"/>
                        </a:rPr>
                        <a:t>Add-in Card Tx, Unit Interval (PCIE 2.0, 5.0 GT/s)</a:t>
                      </a:r>
                      <a:endParaRPr kumimoji="0" lang="en-US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199.99ps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41.7 % 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199.94ps &lt;= VALUE &lt;= 200.06ps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No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hlinkClick r:id="rId14" action="ppaction://hlinkfile"/>
                        </a:rPr>
                        <a:t>Add-in Card Tx, Template Tests -3.5dB (PCIE 2.0, 5.0 GT/s)</a:t>
                      </a:r>
                      <a:endParaRPr kumimoji="0" lang="en-US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1.579498M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-157,949,750.0 % 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-500m &lt;= VALUE &lt;= 500m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No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hlinkClick r:id="rId15" action="ppaction://hlinkfile"/>
                        </a:rPr>
                        <a:t>Add-in Card Tx, Peak Differential Output Voltage -3.5dB (PCIE 2.0, 5.0 GT/s)</a:t>
                      </a:r>
                      <a:endParaRPr kumimoji="0" lang="en-US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1.4302V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-28.1 % 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380.0mV &lt;= VALUE &lt;= 1.2000V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Yes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hlinkClick r:id="rId16" action="ppaction://hlinkfile"/>
                        </a:rPr>
                        <a:t>Add-in Card Tx, Eye-Width -3.5dB with crosstalk (PCIE 2.0, 5.0 GT/s)</a:t>
                      </a:r>
                      <a:endParaRPr kumimoji="0" lang="en-US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153.75ps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25.0 % 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VALUE &gt;= 123.00ps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Yes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hlinkClick r:id="rId17" action="ppaction://hlinkfile"/>
                        </a:rPr>
                        <a:t>Add-in Card </a:t>
                      </a:r>
                      <a:r>
                        <a:rPr kumimoji="0" lang="en-US" altLang="ja-JP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hlinkClick r:id="rId18" action="ppaction://hlinkfile"/>
                        </a:rPr>
                        <a:t>Tx</a:t>
                      </a:r>
                      <a:r>
                        <a:rPr kumimoji="0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hlinkClick r:id="rId19" action="ppaction://hlinkfile"/>
                        </a:rPr>
                        <a:t>, RMS Random Jitter -3.5dB with crosstalk (PCIE 2.0, 5.0 GT/s)</a:t>
                      </a:r>
                      <a:endParaRPr kumimoji="0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1.222ps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93.9 % 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VALUE &lt;= 20.000ps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Yes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hlinkClick r:id="rId20" action="ppaction://hlinkfile"/>
                        </a:rPr>
                        <a:t>Add-in Card </a:t>
                      </a:r>
                      <a:r>
                        <a:rPr kumimoji="0" lang="en-US" altLang="ja-JP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hlinkClick r:id="rId21" action="ppaction://hlinkfile"/>
                        </a:rPr>
                        <a:t>Tx</a:t>
                      </a:r>
                      <a:r>
                        <a:rPr kumimoji="0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hlinkClick r:id="rId22" action="ppaction://hlinkfile"/>
                        </a:rPr>
                        <a:t>, Maximum Deterministic Jitter -3.5dB with crosstalk (PCIE 2.0, 5.0 GT/s)</a:t>
                      </a:r>
                      <a:endParaRPr kumimoji="0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29.138ps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48.9 % 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VALUE &lt;= 57.000ps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Yes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hlinkClick r:id="rId23" action="ppaction://hlinkfile"/>
                        </a:rPr>
                        <a:t>Add-in Card </a:t>
                      </a:r>
                      <a:r>
                        <a:rPr kumimoji="0" lang="en-US" altLang="ja-JP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hlinkClick r:id="rId24" action="ppaction://hlinkfile"/>
                        </a:rPr>
                        <a:t>Tx</a:t>
                      </a:r>
                      <a:r>
                        <a:rPr kumimoji="0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hlinkClick r:id="rId25" action="ppaction://hlinkfile"/>
                        </a:rPr>
                        <a:t>, Total Jitter at BER-12 -3.5dB with crosstalk (PCIE 2.0, 5.0 GT/s)</a:t>
                      </a:r>
                      <a:endParaRPr kumimoji="0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46.252ps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39.9 % 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VALUE &lt;= 77.000ps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Yes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hlinkClick r:id="rId26" action="ppaction://hlinkfile"/>
                        </a:rPr>
                        <a:t>Add-in Card </a:t>
                      </a:r>
                      <a:r>
                        <a:rPr kumimoji="0" lang="en-US" altLang="ja-JP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hlinkClick r:id="rId27" action="ppaction://hlinkfile"/>
                        </a:rPr>
                        <a:t>Tx</a:t>
                      </a:r>
                      <a:r>
                        <a:rPr kumimoji="0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hlinkClick r:id="rId28" action="ppaction://hlinkfile"/>
                        </a:rPr>
                        <a:t>, Eye-Width -3.5dB without crosstalk (PCIE 2.0, 5.0 GT/s)</a:t>
                      </a:r>
                      <a:endParaRPr kumimoji="0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153.75ps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22.0 % 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VALUE &gt;= 126.00ps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Yes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hlinkClick r:id="rId29" action="ppaction://hlinkfile"/>
                        </a:rPr>
                        <a:t>Add-in Card Tx, RMS Random Jitter -3.5dB without crosstalk (PCIE 2.0, 5.0 GT/s)</a:t>
                      </a:r>
                      <a:endParaRPr kumimoji="0" lang="en-US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1.222ps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93.9 % 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VALUE &lt;= 20.000ps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Yes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hlinkClick r:id="rId30" action="ppaction://hlinkfile"/>
                        </a:rPr>
                        <a:t>Add-in Card Tx, Maximum Deterministic Jitter -3.5dB without crosstalk (PCIE 2.0, 5.0 GT/s)</a:t>
                      </a:r>
                      <a:endParaRPr kumimoji="0" lang="en-US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29.138ps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46.0 % 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VALUE &lt;= 54.000ps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Yes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hlinkClick r:id="rId31" action="ppaction://hlinkfile"/>
                        </a:rPr>
                        <a:t>Add-in Card </a:t>
                      </a:r>
                      <a:r>
                        <a:rPr kumimoji="0" lang="en-US" altLang="ja-JP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hlinkClick r:id="rId32" action="ppaction://hlinkfile"/>
                        </a:rPr>
                        <a:t>Tx</a:t>
                      </a:r>
                      <a:r>
                        <a:rPr kumimoji="0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hlinkClick r:id="rId33" action="ppaction://hlinkfile"/>
                        </a:rPr>
                        <a:t>, Total Jitter at BER-12 -3.5dB without crosstalk (PCIE 2.0, 5.0 GT/s)</a:t>
                      </a:r>
                      <a:endParaRPr kumimoji="0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46.252ps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37.5 % 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VALUE &lt;= 74.000ps</a:t>
                      </a:r>
                    </a:p>
                  </a:txBody>
                  <a:tcPr marL="9473" marR="9473" marT="4737" marB="47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456238" y="2187575"/>
            <a:ext cx="1371600" cy="1524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5457825" y="2401888"/>
            <a:ext cx="1371600" cy="1524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10" name="Rectangle 9"/>
          <p:cNvSpPr/>
          <p:nvPr/>
        </p:nvSpPr>
        <p:spPr>
          <a:xfrm>
            <a:off x="5459413" y="2616200"/>
            <a:ext cx="1371600" cy="1524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11" name="Rectangle 10"/>
          <p:cNvSpPr/>
          <p:nvPr/>
        </p:nvSpPr>
        <p:spPr>
          <a:xfrm>
            <a:off x="5461000" y="3025775"/>
            <a:ext cx="1371600" cy="1524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12" name="Rectangle 11"/>
          <p:cNvSpPr/>
          <p:nvPr/>
        </p:nvSpPr>
        <p:spPr>
          <a:xfrm>
            <a:off x="5462588" y="3259138"/>
            <a:ext cx="1371600" cy="1524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13" name="Rectangle 12"/>
          <p:cNvSpPr/>
          <p:nvPr/>
        </p:nvSpPr>
        <p:spPr>
          <a:xfrm>
            <a:off x="5464175" y="3490913"/>
            <a:ext cx="1371600" cy="1524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14" name="Rectangle 13"/>
          <p:cNvSpPr/>
          <p:nvPr/>
        </p:nvSpPr>
        <p:spPr>
          <a:xfrm>
            <a:off x="1852613" y="2189163"/>
            <a:ext cx="1920875" cy="14605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15" name="Rectangle 14"/>
          <p:cNvSpPr/>
          <p:nvPr/>
        </p:nvSpPr>
        <p:spPr>
          <a:xfrm>
            <a:off x="2351088" y="2413000"/>
            <a:ext cx="1920875" cy="14446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16" name="Rectangle 15"/>
          <p:cNvSpPr/>
          <p:nvPr/>
        </p:nvSpPr>
        <p:spPr>
          <a:xfrm>
            <a:off x="1873250" y="2627313"/>
            <a:ext cx="1979613" cy="13335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18" name="Rectangle 17"/>
          <p:cNvSpPr/>
          <p:nvPr/>
        </p:nvSpPr>
        <p:spPr>
          <a:xfrm>
            <a:off x="1857375" y="3046413"/>
            <a:ext cx="2084388" cy="13176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19" name="Rectangle 18"/>
          <p:cNvSpPr/>
          <p:nvPr/>
        </p:nvSpPr>
        <p:spPr>
          <a:xfrm>
            <a:off x="1868488" y="3278188"/>
            <a:ext cx="2579687" cy="12223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20" name="Rectangle 19"/>
          <p:cNvSpPr/>
          <p:nvPr/>
        </p:nvSpPr>
        <p:spPr>
          <a:xfrm>
            <a:off x="1860550" y="3509963"/>
            <a:ext cx="2152650" cy="13811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21" name="Rectangle 20"/>
          <p:cNvSpPr/>
          <p:nvPr/>
        </p:nvSpPr>
        <p:spPr>
          <a:xfrm>
            <a:off x="1854200" y="5289550"/>
            <a:ext cx="1920875" cy="144463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22" name="Rectangle 21"/>
          <p:cNvSpPr/>
          <p:nvPr/>
        </p:nvSpPr>
        <p:spPr>
          <a:xfrm>
            <a:off x="2352675" y="5476875"/>
            <a:ext cx="1920875" cy="14605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23" name="Rectangle 22"/>
          <p:cNvSpPr/>
          <p:nvPr/>
        </p:nvSpPr>
        <p:spPr>
          <a:xfrm>
            <a:off x="1874838" y="5664200"/>
            <a:ext cx="1979612" cy="134938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24" name="Rectangle 23"/>
          <p:cNvSpPr/>
          <p:nvPr/>
        </p:nvSpPr>
        <p:spPr>
          <a:xfrm>
            <a:off x="1858963" y="6030913"/>
            <a:ext cx="2084387" cy="131762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25" name="Rectangle 24"/>
          <p:cNvSpPr/>
          <p:nvPr/>
        </p:nvSpPr>
        <p:spPr>
          <a:xfrm>
            <a:off x="1860550" y="6226175"/>
            <a:ext cx="2579688" cy="122238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26" name="Rectangle 25"/>
          <p:cNvSpPr/>
          <p:nvPr/>
        </p:nvSpPr>
        <p:spPr>
          <a:xfrm>
            <a:off x="1862138" y="6388100"/>
            <a:ext cx="2152650" cy="138113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27" name="Rectangle 26"/>
          <p:cNvSpPr/>
          <p:nvPr/>
        </p:nvSpPr>
        <p:spPr>
          <a:xfrm>
            <a:off x="5395913" y="5278438"/>
            <a:ext cx="1371600" cy="15240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28" name="Rectangle 27"/>
          <p:cNvSpPr/>
          <p:nvPr/>
        </p:nvSpPr>
        <p:spPr>
          <a:xfrm>
            <a:off x="5397500" y="5475288"/>
            <a:ext cx="1371600" cy="15240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29" name="Rectangle 28"/>
          <p:cNvSpPr/>
          <p:nvPr/>
        </p:nvSpPr>
        <p:spPr>
          <a:xfrm>
            <a:off x="5389563" y="5662613"/>
            <a:ext cx="1371600" cy="15240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30" name="Rectangle 29"/>
          <p:cNvSpPr/>
          <p:nvPr/>
        </p:nvSpPr>
        <p:spPr>
          <a:xfrm>
            <a:off x="5364163" y="6010275"/>
            <a:ext cx="1371600" cy="15240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31" name="Rectangle 30"/>
          <p:cNvSpPr/>
          <p:nvPr/>
        </p:nvSpPr>
        <p:spPr>
          <a:xfrm>
            <a:off x="5365750" y="6207125"/>
            <a:ext cx="1371600" cy="15240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32" name="Rectangle 31"/>
          <p:cNvSpPr/>
          <p:nvPr/>
        </p:nvSpPr>
        <p:spPr>
          <a:xfrm>
            <a:off x="5367338" y="6396038"/>
            <a:ext cx="1371600" cy="15240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33" name="Title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Quantitative Result Comparison</a:t>
            </a:r>
            <a:endParaRPr kumimoji="1" lang="ja-JP" altLang="en-US"/>
          </a:p>
        </p:txBody>
      </p:sp>
      <p:sp>
        <p:nvSpPr>
          <p:cNvPr id="34" name="スライド番号プレースホルダ 3"/>
          <p:cNvSpPr txBox="1">
            <a:spLocks noGrp="1"/>
          </p:cNvSpPr>
          <p:nvPr/>
        </p:nvSpPr>
        <p:spPr bwMode="white">
          <a:xfrm>
            <a:off x="179388" y="6597650"/>
            <a:ext cx="614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/>
            <a:r>
              <a:rPr lang="en-US" altLang="ja-JP" sz="1000" dirty="0">
                <a:solidFill>
                  <a:srgbClr val="FFFFFF"/>
                </a:solidFill>
              </a:rPr>
              <a:t>Page </a:t>
            </a:r>
            <a:fld id="{C5A3D13E-2AA7-462F-B9D3-9906EB29F99C}" type="slidenum">
              <a:rPr lang="en-US" altLang="ja-JP" sz="1000">
                <a:solidFill>
                  <a:srgbClr val="FFFFFF"/>
                </a:solidFill>
              </a:rPr>
              <a:pPr algn="l" eaLnBrk="0" hangingPunct="0"/>
              <a:t>41</a:t>
            </a:fld>
            <a:endParaRPr lang="en-US" altLang="ja-JP" sz="1000" dirty="0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18521071">
            <a:off x="1159099" y="2588654"/>
            <a:ext cx="59298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Need updates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68275" y="274638"/>
            <a:ext cx="8770938" cy="1143000"/>
          </a:xfrm>
        </p:spPr>
        <p:txBody>
          <a:bodyPr/>
          <a:lstStyle/>
          <a:p>
            <a:pPr eaLnBrk="1" hangingPunct="1"/>
            <a:r>
              <a:rPr kumimoji="1" lang="en-US" altLang="ja-JP" dirty="0" smtClean="0"/>
              <a:t>Jitter Measurement Result Comparison Summary</a:t>
            </a:r>
            <a:br>
              <a:rPr kumimoji="1" lang="en-US" altLang="ja-JP" dirty="0" smtClean="0"/>
            </a:br>
            <a:r>
              <a:rPr kumimoji="1" lang="en-US" altLang="ja-JP" sz="2400" dirty="0" smtClean="0"/>
              <a:t>~ Can your DUT take this much more jitter and yet work properly? ~</a:t>
            </a:r>
            <a:endParaRPr kumimoji="1" lang="ja-JP" altLang="en-US" sz="240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74638" y="1885950"/>
          <a:ext cx="8708994" cy="3393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2594"/>
                <a:gridCol w="1207363"/>
                <a:gridCol w="1438183"/>
                <a:gridCol w="1358283"/>
                <a:gridCol w="1482571"/>
              </a:tblGrid>
              <a:tr h="63618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gilent TT Cond" pitchFamily="34" charset="0"/>
                        </a:rPr>
                        <a:t>Jitter Measurements</a:t>
                      </a:r>
                      <a:r>
                        <a:rPr kumimoji="1" lang="en-US" altLang="ja-JP" baseline="0" dirty="0" smtClean="0">
                          <a:latin typeface="Agilent TT Cond" pitchFamily="34" charset="0"/>
                        </a:rPr>
                        <a:t> Made (at PCIe 2.0 5.0GT/s)</a:t>
                      </a:r>
                      <a:endParaRPr kumimoji="1" lang="ja-JP" altLang="en-US">
                        <a:latin typeface="Agilent TT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gilent TT Cond" pitchFamily="34" charset="0"/>
                        </a:rPr>
                        <a:t>Baseline</a:t>
                      </a:r>
                      <a:endParaRPr kumimoji="1" lang="ja-JP" altLang="en-US">
                        <a:latin typeface="Agilent TT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gilent TT Cond" pitchFamily="34" charset="0"/>
                        </a:rPr>
                        <a:t>With</a:t>
                      </a:r>
                      <a:r>
                        <a:rPr kumimoji="1" lang="en-US" altLang="ja-JP" baseline="0" dirty="0" smtClean="0">
                          <a:latin typeface="Agilent TT Cond" pitchFamily="34" charset="0"/>
                        </a:rPr>
                        <a:t> Agilent  Interposer</a:t>
                      </a:r>
                      <a:endParaRPr kumimoji="1" lang="ja-JP" altLang="en-US">
                        <a:latin typeface="Agilent TT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latin typeface="Agilent TT Cond" pitchFamily="34" charset="0"/>
                        </a:rPr>
                        <a:t>With</a:t>
                      </a:r>
                      <a:r>
                        <a:rPr kumimoji="1" lang="en-US" altLang="ja-JP" baseline="0" dirty="0" smtClean="0">
                          <a:latin typeface="Agilent TT Cond" pitchFamily="34" charset="0"/>
                        </a:rPr>
                        <a:t> LeCroy Interposer</a:t>
                      </a:r>
                      <a:endParaRPr kumimoji="1" lang="ja-JP" altLang="en-US" smtClean="0">
                        <a:latin typeface="Agilent TT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gilent TT Cond" pitchFamily="34" charset="0"/>
                        </a:rPr>
                        <a:t>Delta to Baseline</a:t>
                      </a:r>
                      <a:endParaRPr kumimoji="1" lang="ja-JP" altLang="en-US">
                        <a:latin typeface="Agilent TT Cond" pitchFamily="34" charset="0"/>
                      </a:endParaRPr>
                    </a:p>
                  </a:txBody>
                  <a:tcPr/>
                </a:tc>
              </a:tr>
              <a:tr h="917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ilent TT Cond" pitchFamily="34" charset="0"/>
                          <a:ea typeface="ＭＳ Ｐゴシック" charset="-128"/>
                        </a:rPr>
                        <a:t>Add-in Card </a:t>
                      </a:r>
                      <a:r>
                        <a:rPr kumimoji="0" lang="en-US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ilent TT Cond" pitchFamily="34" charset="0"/>
                          <a:ea typeface="ＭＳ Ｐゴシック" charset="-128"/>
                        </a:rPr>
                        <a:t>Tx</a:t>
                      </a: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ilent TT Cond" pitchFamily="34" charset="0"/>
                          <a:ea typeface="ＭＳ Ｐゴシック" charset="-128"/>
                        </a:rPr>
                        <a:t>, RMS Random Jitter -3.5dB with crosstalk</a:t>
                      </a:r>
                    </a:p>
                  </a:txBody>
                  <a:tcPr marL="9473" marR="9473" marT="4737" marB="4737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gilent TT Cond" pitchFamily="34" charset="0"/>
                        </a:rPr>
                        <a:t>0.875 </a:t>
                      </a:r>
                      <a:r>
                        <a:rPr kumimoji="1" lang="en-US" altLang="ja-JP" dirty="0" err="1" smtClean="0">
                          <a:latin typeface="Agilent TT Cond" pitchFamily="34" charset="0"/>
                        </a:rPr>
                        <a:t>ps</a:t>
                      </a:r>
                      <a:endParaRPr kumimoji="1" lang="ja-JP" altLang="en-US">
                        <a:latin typeface="Agilent TT Con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  <a:latin typeface="Agilent TT Cond" pitchFamily="34" charset="0"/>
                        </a:rPr>
                        <a:t>0.889 ps</a:t>
                      </a:r>
                      <a:endParaRPr kumimoji="1" lang="ja-JP" altLang="en-US">
                        <a:solidFill>
                          <a:srgbClr val="0000FF"/>
                        </a:solidFill>
                        <a:latin typeface="Agilent TT Con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  <a:latin typeface="Agilent TT Cond" pitchFamily="34" charset="0"/>
                        </a:rPr>
                        <a:t>1.222 ps</a:t>
                      </a:r>
                      <a:endParaRPr kumimoji="1" lang="ja-JP" altLang="en-US">
                        <a:solidFill>
                          <a:srgbClr val="FF0000"/>
                        </a:solidFill>
                        <a:latin typeface="Agilent TT Con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ilent TT Cond" pitchFamily="34" charset="0"/>
                        </a:rPr>
                        <a:t>40%</a:t>
                      </a:r>
                      <a:r>
                        <a:rPr kumimoji="1" lang="en-US" altLang="ja-JP" b="1" i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ilent TT Cond" pitchFamily="34" charset="0"/>
                        </a:rPr>
                        <a:t> </a:t>
                      </a:r>
                      <a:r>
                        <a:rPr kumimoji="1" lang="en-US" altLang="ja-JP" baseline="0" dirty="0" smtClean="0">
                          <a:latin typeface="Agilent TT Cond" pitchFamily="34" charset="0"/>
                        </a:rPr>
                        <a:t>more jitter!</a:t>
                      </a:r>
                      <a:endParaRPr kumimoji="1" lang="ja-JP" altLang="en-US">
                        <a:latin typeface="Agilent TT Cond" pitchFamily="34" charset="0"/>
                      </a:endParaRPr>
                    </a:p>
                  </a:txBody>
                  <a:tcPr anchor="ctr"/>
                </a:tc>
              </a:tr>
              <a:tr h="917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ilent TT Cond" pitchFamily="34" charset="0"/>
                          <a:ea typeface="ＭＳ Ｐゴシック" charset="-128"/>
                        </a:rPr>
                        <a:t>Add-in Card </a:t>
                      </a:r>
                      <a:r>
                        <a:rPr kumimoji="0" lang="en-US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ilent TT Cond" pitchFamily="34" charset="0"/>
                          <a:ea typeface="ＭＳ Ｐゴシック" charset="-128"/>
                        </a:rPr>
                        <a:t>Tx</a:t>
                      </a: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ilent TT Cond" pitchFamily="34" charset="0"/>
                          <a:ea typeface="ＭＳ Ｐゴシック" charset="-128"/>
                        </a:rPr>
                        <a:t>, Maximum Deterministic Jitter -3.5dB with crosstalk </a:t>
                      </a:r>
                    </a:p>
                  </a:txBody>
                  <a:tcPr marL="9473" marR="9473" marT="4737" marB="4737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gilent TT Cond" pitchFamily="34" charset="0"/>
                        </a:rPr>
                        <a:t>9.408 </a:t>
                      </a:r>
                      <a:r>
                        <a:rPr kumimoji="1" lang="en-US" altLang="ja-JP" dirty="0" err="1" smtClean="0">
                          <a:latin typeface="Agilent TT Cond" pitchFamily="34" charset="0"/>
                        </a:rPr>
                        <a:t>ps</a:t>
                      </a:r>
                      <a:endParaRPr kumimoji="1" lang="ja-JP" altLang="en-US">
                        <a:latin typeface="Agilent TT Con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  <a:latin typeface="Agilent TT Cond" pitchFamily="34" charset="0"/>
                        </a:rPr>
                        <a:t>12.936 ps</a:t>
                      </a:r>
                      <a:endParaRPr kumimoji="1" lang="ja-JP" altLang="en-US">
                        <a:solidFill>
                          <a:srgbClr val="0000FF"/>
                        </a:solidFill>
                        <a:latin typeface="Agilent TT Con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  <a:latin typeface="Agilent TT Cond" pitchFamily="34" charset="0"/>
                        </a:rPr>
                        <a:t>29.123 ps</a:t>
                      </a:r>
                      <a:endParaRPr kumimoji="1" lang="ja-JP" altLang="en-US">
                        <a:solidFill>
                          <a:srgbClr val="FF0000"/>
                        </a:solidFill>
                        <a:latin typeface="Agilent TT Con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ilent TT Cond" pitchFamily="34" charset="0"/>
                        </a:rPr>
                        <a:t>210% </a:t>
                      </a:r>
                      <a:r>
                        <a:rPr kumimoji="1" lang="en-US" altLang="ja-JP" dirty="0" smtClean="0">
                          <a:latin typeface="Agilent TT Cond" pitchFamily="34" charset="0"/>
                        </a:rPr>
                        <a:t>more </a:t>
                      </a:r>
                      <a:r>
                        <a:rPr kumimoji="1" lang="en-US" altLang="ja-JP" baseline="0" dirty="0" smtClean="0">
                          <a:latin typeface="Agilent TT Cond" pitchFamily="34" charset="0"/>
                        </a:rPr>
                        <a:t>jitter</a:t>
                      </a:r>
                      <a:r>
                        <a:rPr kumimoji="1" lang="en-US" altLang="ja-JP" dirty="0" smtClean="0">
                          <a:latin typeface="Agilent TT Cond" pitchFamily="34" charset="0"/>
                        </a:rPr>
                        <a:t>!</a:t>
                      </a:r>
                      <a:endParaRPr kumimoji="1" lang="ja-JP" altLang="en-US">
                        <a:latin typeface="Agilent TT Cond" pitchFamily="34" charset="0"/>
                      </a:endParaRPr>
                    </a:p>
                  </a:txBody>
                  <a:tcPr anchor="ctr"/>
                </a:tc>
              </a:tr>
              <a:tr h="917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ilent TT Cond" pitchFamily="34" charset="0"/>
                          <a:ea typeface="ＭＳ Ｐゴシック" charset="-128"/>
                        </a:rPr>
                        <a:t>Add-in Card </a:t>
                      </a:r>
                      <a:r>
                        <a:rPr kumimoji="0" lang="en-US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ilent TT Cond" pitchFamily="34" charset="0"/>
                          <a:ea typeface="ＭＳ Ｐゴシック" charset="-128"/>
                        </a:rPr>
                        <a:t>Tx</a:t>
                      </a: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ilent TT Cond" pitchFamily="34" charset="0"/>
                          <a:ea typeface="ＭＳ Ｐゴシック" charset="-128"/>
                        </a:rPr>
                        <a:t>, Total Jitter at BER-12 -3.5dB with crosstalk</a:t>
                      </a:r>
                    </a:p>
                  </a:txBody>
                  <a:tcPr marL="9473" marR="9473" marT="4737" marB="4737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gilent TT Cond" pitchFamily="34" charset="0"/>
                        </a:rPr>
                        <a:t>21.658 </a:t>
                      </a:r>
                      <a:r>
                        <a:rPr kumimoji="1" lang="en-US" altLang="ja-JP" dirty="0" err="1" smtClean="0">
                          <a:latin typeface="Agilent TT Cond" pitchFamily="34" charset="0"/>
                        </a:rPr>
                        <a:t>ps</a:t>
                      </a:r>
                      <a:endParaRPr kumimoji="1" lang="ja-JP" altLang="en-US">
                        <a:latin typeface="Agilent TT Con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  <a:latin typeface="Agilent TT Cond" pitchFamily="34" charset="0"/>
                        </a:rPr>
                        <a:t>25.386 ps</a:t>
                      </a:r>
                      <a:endParaRPr kumimoji="1" lang="ja-JP" altLang="en-US">
                        <a:solidFill>
                          <a:srgbClr val="0000FF"/>
                        </a:solidFill>
                        <a:latin typeface="Agilent TT Con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  <a:latin typeface="Agilent TT Cond" pitchFamily="34" charset="0"/>
                        </a:rPr>
                        <a:t>46.252 ps</a:t>
                      </a:r>
                      <a:endParaRPr kumimoji="1" lang="ja-JP" altLang="en-US">
                        <a:solidFill>
                          <a:srgbClr val="FF0000"/>
                        </a:solidFill>
                        <a:latin typeface="Agilent TT Con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ilent TT Cond" pitchFamily="34" charset="0"/>
                        </a:rPr>
                        <a:t>113% </a:t>
                      </a:r>
                      <a:r>
                        <a:rPr kumimoji="1" lang="en-US" altLang="ja-JP" dirty="0" smtClean="0">
                          <a:latin typeface="Agilent TT Cond" pitchFamily="34" charset="0"/>
                        </a:rPr>
                        <a:t>more </a:t>
                      </a:r>
                      <a:r>
                        <a:rPr kumimoji="1" lang="en-US" altLang="ja-JP" baseline="0" dirty="0" smtClean="0">
                          <a:latin typeface="Agilent TT Cond" pitchFamily="34" charset="0"/>
                        </a:rPr>
                        <a:t>jitter!</a:t>
                      </a:r>
                      <a:endParaRPr kumimoji="1" lang="ja-JP" altLang="en-US">
                        <a:latin typeface="Agilent TT Cond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スライド番号プレースホルダ 3"/>
          <p:cNvSpPr txBox="1">
            <a:spLocks noGrp="1"/>
          </p:cNvSpPr>
          <p:nvPr/>
        </p:nvSpPr>
        <p:spPr bwMode="white">
          <a:xfrm>
            <a:off x="179388" y="6597650"/>
            <a:ext cx="614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/>
            <a:r>
              <a:rPr lang="en-US" altLang="ja-JP" sz="1000" dirty="0">
                <a:solidFill>
                  <a:srgbClr val="FFFFFF"/>
                </a:solidFill>
              </a:rPr>
              <a:t>Page </a:t>
            </a:r>
            <a:fld id="{C5A3D13E-2AA7-462F-B9D3-9906EB29F99C}" type="slidenum">
              <a:rPr lang="en-US" altLang="ja-JP" sz="1000">
                <a:solidFill>
                  <a:srgbClr val="FFFFFF"/>
                </a:solidFill>
              </a:rPr>
              <a:pPr algn="l" eaLnBrk="0" hangingPunct="0"/>
              <a:t>42</a:t>
            </a:fld>
            <a:endParaRPr lang="en-US" altLang="ja-JP" sz="10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8521071">
            <a:off x="1159099" y="2588654"/>
            <a:ext cx="59298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Need updates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More Protocol Error Triggers (22 vs. 8 (?))</a:t>
            </a:r>
            <a:br>
              <a:rPr kumimoji="1" lang="en-US" altLang="ja-JP" dirty="0" smtClean="0"/>
            </a:br>
            <a:r>
              <a:rPr kumimoji="1" lang="en-US" altLang="ja-JP" dirty="0" smtClean="0"/>
              <a:t>x16 Configuration Can be Used as two x8 systems</a:t>
            </a:r>
            <a:endParaRPr kumimoji="1" lang="ja-JP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02959" y="5046495"/>
            <a:ext cx="3204754" cy="117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6698321" y="236473"/>
            <a:ext cx="1185452" cy="299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43219" y="2358613"/>
            <a:ext cx="2551513" cy="61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39755" y="2999385"/>
            <a:ext cx="2551513" cy="61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own Arrow 10"/>
          <p:cNvSpPr/>
          <p:nvPr/>
        </p:nvSpPr>
        <p:spPr>
          <a:xfrm rot="10800000">
            <a:off x="7803572" y="1674242"/>
            <a:ext cx="290946" cy="1007918"/>
          </a:xfrm>
          <a:prstGeom prst="downArrow">
            <a:avLst/>
          </a:prstGeom>
          <a:solidFill>
            <a:srgbClr val="0000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Down Arrow 11"/>
          <p:cNvSpPr/>
          <p:nvPr/>
        </p:nvSpPr>
        <p:spPr>
          <a:xfrm rot="10800000">
            <a:off x="6958445" y="1982506"/>
            <a:ext cx="290946" cy="1338763"/>
          </a:xfrm>
          <a:prstGeom prst="downArrow">
            <a:avLst/>
          </a:prstGeom>
          <a:solidFill>
            <a:srgbClr val="0000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Rectangle 12"/>
          <p:cNvSpPr/>
          <p:nvPr/>
        </p:nvSpPr>
        <p:spPr>
          <a:xfrm>
            <a:off x="7939733" y="4794485"/>
            <a:ext cx="811441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kumimoji="1" lang="en-US" altLang="ja-JP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ja-JP" altLang="en-US" sz="8000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682" y="1414347"/>
            <a:ext cx="4729550" cy="4175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スライド番号プレースホルダ 3"/>
          <p:cNvSpPr txBox="1">
            <a:spLocks noGrp="1"/>
          </p:cNvSpPr>
          <p:nvPr/>
        </p:nvSpPr>
        <p:spPr bwMode="white">
          <a:xfrm>
            <a:off x="179388" y="6597650"/>
            <a:ext cx="614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/>
            <a:r>
              <a:rPr lang="en-US" altLang="ja-JP" sz="1000" dirty="0">
                <a:solidFill>
                  <a:srgbClr val="FFFFFF"/>
                </a:solidFill>
              </a:rPr>
              <a:t>Page </a:t>
            </a:r>
            <a:fld id="{C5A3D13E-2AA7-462F-B9D3-9906EB29F99C}" type="slidenum">
              <a:rPr lang="en-US" altLang="ja-JP" sz="1000">
                <a:solidFill>
                  <a:srgbClr val="FFFFFF"/>
                </a:solidFill>
              </a:rPr>
              <a:pPr algn="l" eaLnBrk="0" hangingPunct="0"/>
              <a:t>43</a:t>
            </a:fld>
            <a:endParaRPr lang="en-US" altLang="ja-JP" sz="10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6089" y="5607150"/>
            <a:ext cx="4725814" cy="33855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lvl="2"/>
            <a:r>
              <a:rPr kumimoji="1" lang="en-US" altLang="ja-JP" sz="1600" dirty="0" smtClean="0">
                <a:latin typeface="Agilent TT Cond" pitchFamily="34" charset="0"/>
              </a:rPr>
              <a:t>22 Protocol Error Predefined Trigger for N5306A Analyzer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580992" y="3615445"/>
            <a:ext cx="3510447" cy="88024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lvl="2" algn="ctr">
              <a:lnSpc>
                <a:spcPct val="80000"/>
              </a:lnSpc>
            </a:pPr>
            <a:r>
              <a:rPr kumimoji="1" lang="en-US" altLang="ja-JP" sz="1600" dirty="0" smtClean="0">
                <a:latin typeface="Agilent TT Cond" pitchFamily="34" charset="0"/>
              </a:rPr>
              <a:t>Agilent x16 solution uses 2 x N5306A Analyzer modules (in one chassis).  By moving one module to another chassis, you quickly end up with two x8 analyzers!!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38946" y="4598159"/>
            <a:ext cx="3531456" cy="48628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lvl="2" algn="ctr">
              <a:lnSpc>
                <a:spcPct val="80000"/>
              </a:lnSpc>
            </a:pPr>
            <a:r>
              <a:rPr kumimoji="1" lang="en-US" altLang="ja-JP" sz="1600" dirty="0" smtClean="0">
                <a:latin typeface="Agilent TT Cond" pitchFamily="34" charset="0"/>
              </a:rPr>
              <a:t>LeCroy has an independent x16 system… can’t divide it by two!</a:t>
            </a:r>
          </a:p>
        </p:txBody>
      </p:sp>
      <p:sp>
        <p:nvSpPr>
          <p:cNvPr id="18" name="TextBox 17"/>
          <p:cNvSpPr txBox="1"/>
          <p:nvPr/>
        </p:nvSpPr>
        <p:spPr>
          <a:xfrm rot="18521071">
            <a:off x="1159099" y="2588654"/>
            <a:ext cx="59298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Need updates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Competing LeCroy with the </a:t>
            </a:r>
            <a:r>
              <a:rPr kumimoji="1" lang="en-US" altLang="ja-JP" dirty="0" smtClean="0">
                <a:solidFill>
                  <a:srgbClr val="0000FF"/>
                </a:solidFill>
              </a:rPr>
              <a:t>Exerciser </a:t>
            </a:r>
            <a:r>
              <a:rPr kumimoji="1" lang="en-US" altLang="ja-JP" dirty="0" smtClean="0"/>
              <a:t>opportunity</a:t>
            </a:r>
            <a:br>
              <a:rPr kumimoji="1" lang="en-US" altLang="ja-JP" dirty="0" smtClean="0"/>
            </a:br>
            <a:r>
              <a:rPr kumimoji="1" lang="en-US" altLang="ja-JP" dirty="0" smtClean="0"/>
              <a:t>Agilent Win 99.9% of the Time!!</a:t>
            </a:r>
            <a:br>
              <a:rPr kumimoji="1" lang="en-US" altLang="ja-JP" dirty="0" smtClean="0"/>
            </a:br>
            <a:endParaRPr kumimoji="1" lang="ja-JP" alt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11875" y="3111372"/>
            <a:ext cx="5933659" cy="291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397" y="1231818"/>
            <a:ext cx="2311461" cy="203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547891" y="1136010"/>
            <a:ext cx="6436312" cy="215443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lvl="2"/>
            <a:r>
              <a:rPr kumimoji="1" lang="en-US" altLang="ja-JP" sz="1600" b="1" dirty="0" smtClean="0">
                <a:solidFill>
                  <a:srgbClr val="0000FF"/>
                </a:solidFill>
                <a:latin typeface="Agilent TT Cond" pitchFamily="34" charset="0"/>
              </a:rPr>
              <a:t>Agilent’s 4 in 1 Exerciser Solution</a:t>
            </a:r>
          </a:p>
          <a:p>
            <a:pPr marL="0" lvl="2"/>
            <a:r>
              <a:rPr kumimoji="1" lang="en-US" altLang="ja-JP" sz="1600" dirty="0" smtClean="0">
                <a:latin typeface="Agilent TT Cond" pitchFamily="34" charset="0"/>
              </a:rPr>
              <a:t>(LTSSM, EP emulation, RC emulation, PTC).  </a:t>
            </a:r>
          </a:p>
          <a:p>
            <a:pPr marL="0" lvl="2"/>
            <a:endParaRPr kumimoji="1" lang="en-US" altLang="ja-JP" sz="1600" dirty="0" smtClean="0">
              <a:latin typeface="Agilent TT Cond" pitchFamily="34" charset="0"/>
            </a:endParaRPr>
          </a:p>
          <a:p>
            <a:pPr marL="0" lvl="2"/>
            <a:r>
              <a:rPr kumimoji="1" lang="en-US" altLang="ja-JP" sz="1600" b="1" dirty="0" smtClean="0">
                <a:solidFill>
                  <a:srgbClr val="0000FF"/>
                </a:solidFill>
                <a:latin typeface="Agilent TT Cond" pitchFamily="34" charset="0"/>
              </a:rPr>
              <a:t>How we differentiate:</a:t>
            </a:r>
          </a:p>
          <a:p>
            <a:pPr marL="0" lvl="2">
              <a:buFont typeface="Arial" pitchFamily="34" charset="0"/>
              <a:buChar char="•"/>
            </a:pPr>
            <a:r>
              <a:rPr kumimoji="1" lang="en-US" altLang="ja-JP" sz="1400" dirty="0" smtClean="0">
                <a:latin typeface="Agilent TT Cond" pitchFamily="34" charset="0"/>
              </a:rPr>
              <a:t>  Size &amp; cost of the solution (LeCroy = Z2-16 + cables + EP card or RC emulation platform)</a:t>
            </a:r>
          </a:p>
          <a:p>
            <a:pPr marL="0" lvl="2">
              <a:buFont typeface="Arial" pitchFamily="34" charset="0"/>
              <a:buChar char="•"/>
            </a:pPr>
            <a:r>
              <a:rPr kumimoji="1" lang="en-US" altLang="ja-JP" sz="1400" dirty="0" smtClean="0">
                <a:latin typeface="Agilent TT Cond" pitchFamily="34" charset="0"/>
              </a:rPr>
              <a:t>  To be SIG compliant, the cust would need to buy a separate PTC card from LeCroy.</a:t>
            </a:r>
          </a:p>
          <a:p>
            <a:pPr marL="0" lvl="2">
              <a:buFont typeface="Arial" pitchFamily="34" charset="0"/>
              <a:buChar char="•"/>
            </a:pPr>
            <a:r>
              <a:rPr kumimoji="1" lang="en-US" altLang="ja-JP" sz="1400" dirty="0" smtClean="0">
                <a:latin typeface="Agilent TT Cond" pitchFamily="34" charset="0"/>
              </a:rPr>
              <a:t>  Agilent has an on-board memory and as a result offers real-time DATA COMPARE function.   A key advantage for cust doing EP, especially if their EP is doing IO operations, LeCroy can NOT do this.</a:t>
            </a:r>
            <a:endParaRPr kumimoji="1" lang="en-US" altLang="ja-JP" sz="1600" dirty="0" smtClean="0">
              <a:latin typeface="Agilent TT Con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970" y="5909157"/>
            <a:ext cx="8903785" cy="33855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lvl="2" algn="r"/>
            <a:r>
              <a:rPr kumimoji="1" lang="en-US" altLang="ja-JP" sz="1600" dirty="0" smtClean="0">
                <a:solidFill>
                  <a:srgbClr val="FF0000"/>
                </a:solidFill>
                <a:latin typeface="Agilent TT Cond" pitchFamily="34" charset="0"/>
              </a:rPr>
              <a:t>LeCroy requires different HW for the exerciser controller, device (EP) emulation, host (RC) emulation, and PTC.</a:t>
            </a:r>
          </a:p>
        </p:txBody>
      </p:sp>
      <p:sp>
        <p:nvSpPr>
          <p:cNvPr id="8" name="スライド番号プレースホルダ 3"/>
          <p:cNvSpPr txBox="1">
            <a:spLocks noGrp="1"/>
          </p:cNvSpPr>
          <p:nvPr/>
        </p:nvSpPr>
        <p:spPr bwMode="white">
          <a:xfrm>
            <a:off x="179388" y="6597650"/>
            <a:ext cx="614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/>
            <a:r>
              <a:rPr lang="en-US" altLang="ja-JP" sz="1000" dirty="0">
                <a:solidFill>
                  <a:srgbClr val="FFFFFF"/>
                </a:solidFill>
              </a:rPr>
              <a:t>Page </a:t>
            </a:r>
            <a:fld id="{C5A3D13E-2AA7-462F-B9D3-9906EB29F99C}" type="slidenum">
              <a:rPr lang="en-US" altLang="ja-JP" sz="1000">
                <a:solidFill>
                  <a:srgbClr val="FFFFFF"/>
                </a:solidFill>
              </a:rPr>
              <a:pPr algn="l" eaLnBrk="0" hangingPunct="0"/>
              <a:t>44</a:t>
            </a:fld>
            <a:endParaRPr lang="en-US" altLang="ja-JP" sz="10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7037" y="127145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Agilent</a:t>
            </a:r>
            <a:endParaRPr kumimoji="1" lang="ja-JP" altLang="en-US" b="1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74897" y="3593131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LeCroy</a:t>
            </a:r>
            <a:endParaRPr kumimoji="1" lang="ja-JP" altLang="en-US" b="1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8521071">
            <a:off x="1159099" y="2588654"/>
            <a:ext cx="59298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Need updates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LeCroy’s Discount Strategy… Outrageous!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kumimoji="1" lang="en-US" altLang="ja-JP" sz="2400" dirty="0" smtClean="0"/>
              <a:t>Recently, we have seen some ridiculous offerings by LeCroy.</a:t>
            </a:r>
          </a:p>
          <a:p>
            <a:pPr lvl="2"/>
            <a:r>
              <a:rPr kumimoji="1" lang="en-US" altLang="ja-JP" sz="2400" dirty="0" smtClean="0"/>
              <a:t>Fusion-IO</a:t>
            </a:r>
          </a:p>
          <a:p>
            <a:pPr lvl="2"/>
            <a:r>
              <a:rPr kumimoji="1" lang="en-US" altLang="ja-JP" sz="2400" dirty="0" smtClean="0"/>
              <a:t>Marvell</a:t>
            </a:r>
          </a:p>
          <a:p>
            <a:pPr lvl="2"/>
            <a:r>
              <a:rPr kumimoji="1" lang="en-US" altLang="ja-JP" sz="2400" dirty="0" smtClean="0"/>
              <a:t>Etc</a:t>
            </a:r>
          </a:p>
          <a:p>
            <a:pPr lvl="1"/>
            <a:r>
              <a:rPr kumimoji="1" lang="en-US" altLang="ja-JP" sz="2400" dirty="0" smtClean="0"/>
              <a:t>Strategy</a:t>
            </a:r>
          </a:p>
          <a:p>
            <a:pPr lvl="2"/>
            <a:r>
              <a:rPr kumimoji="1" lang="en-US" altLang="ja-JP" sz="2400" dirty="0" smtClean="0"/>
              <a:t>If all possible, close the deal before LeCroy contacts them and/or the cust contacts LeCroy.</a:t>
            </a:r>
          </a:p>
          <a:p>
            <a:pPr lvl="2"/>
            <a:r>
              <a:rPr kumimoji="1" lang="en-US" altLang="ja-JP" sz="2400" dirty="0" smtClean="0"/>
              <a:t>Contact the division immediately.</a:t>
            </a:r>
          </a:p>
          <a:p>
            <a:pPr lvl="2"/>
            <a:r>
              <a:rPr kumimoji="1" lang="en-US" altLang="ja-JP" sz="2400" dirty="0" smtClean="0"/>
              <a:t>Use “two” quotation effectively:  One new, One RSD.</a:t>
            </a:r>
          </a:p>
          <a:p>
            <a:pPr lvl="2"/>
            <a:r>
              <a:rPr kumimoji="1" lang="en-US" altLang="ja-JP" sz="2400" dirty="0" smtClean="0"/>
              <a:t>Do not use the word “final offer”.</a:t>
            </a:r>
            <a:endParaRPr kumimoji="1" lang="ja-JP" altLang="en-US" sz="2400"/>
          </a:p>
        </p:txBody>
      </p:sp>
      <p:sp>
        <p:nvSpPr>
          <p:cNvPr id="4" name="スライド番号プレースホルダ 3"/>
          <p:cNvSpPr txBox="1">
            <a:spLocks noGrp="1"/>
          </p:cNvSpPr>
          <p:nvPr/>
        </p:nvSpPr>
        <p:spPr bwMode="white">
          <a:xfrm>
            <a:off x="179388" y="6597650"/>
            <a:ext cx="614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/>
            <a:r>
              <a:rPr lang="en-US" altLang="ja-JP" sz="1000" dirty="0">
                <a:solidFill>
                  <a:srgbClr val="FFFFFF"/>
                </a:solidFill>
              </a:rPr>
              <a:t>Page </a:t>
            </a:r>
            <a:fld id="{C5A3D13E-2AA7-462F-B9D3-9906EB29F99C}" type="slidenum">
              <a:rPr lang="en-US" altLang="ja-JP" sz="1000">
                <a:solidFill>
                  <a:srgbClr val="FFFFFF"/>
                </a:solidFill>
              </a:rPr>
              <a:pPr algn="l" eaLnBrk="0" hangingPunct="0"/>
              <a:t>45</a:t>
            </a:fld>
            <a:endParaRPr lang="en-US" altLang="ja-JP" sz="10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8521071">
            <a:off x="1159099" y="2588654"/>
            <a:ext cx="59298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Need updates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Battle goes on for Gen3…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The New Forma Factor</a:t>
            </a:r>
          </a:p>
          <a:p>
            <a:r>
              <a:rPr kumimoji="1" lang="en-US" altLang="ja-JP" dirty="0" smtClean="0"/>
              <a:t>… LeCroy’s Gen3 exerciser is a copy-cat of our exerciser</a:t>
            </a:r>
            <a:endParaRPr kumimoji="1" lang="ja-JP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39274" y="2476044"/>
            <a:ext cx="3038994" cy="297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スライド番号プレースホルダ 3"/>
          <p:cNvSpPr txBox="1">
            <a:spLocks noGrp="1"/>
          </p:cNvSpPr>
          <p:nvPr/>
        </p:nvSpPr>
        <p:spPr bwMode="white">
          <a:xfrm>
            <a:off x="179388" y="6597650"/>
            <a:ext cx="614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/>
            <a:r>
              <a:rPr lang="en-US" altLang="ja-JP" sz="1000" dirty="0">
                <a:solidFill>
                  <a:srgbClr val="FFFFFF"/>
                </a:solidFill>
              </a:rPr>
              <a:t>Page </a:t>
            </a:r>
            <a:fld id="{C5A3D13E-2AA7-462F-B9D3-9906EB29F99C}" type="slidenum">
              <a:rPr lang="en-US" altLang="ja-JP" sz="1000">
                <a:solidFill>
                  <a:srgbClr val="FFFFFF"/>
                </a:solidFill>
              </a:rPr>
              <a:pPr algn="l" eaLnBrk="0" hangingPunct="0"/>
              <a:t>46</a:t>
            </a:fld>
            <a:endParaRPr lang="en-US" altLang="ja-JP" sz="10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8521071">
            <a:off x="1159099" y="2588654"/>
            <a:ext cx="59298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Need updates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Division Experts and Contacts: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kumimoji="1" lang="en-US" altLang="ja-JP" b="1" dirty="0" smtClean="0"/>
              <a:t>Business Development Managers</a:t>
            </a:r>
          </a:p>
          <a:p>
            <a:pPr lvl="2"/>
            <a:r>
              <a:rPr kumimoji="1" lang="en-US" altLang="ja-JP" b="1" dirty="0" smtClean="0">
                <a:solidFill>
                  <a:srgbClr val="0000FF"/>
                </a:solidFill>
              </a:rPr>
              <a:t>West Sales Region	Taku Furuta (522-8979)</a:t>
            </a:r>
          </a:p>
          <a:p>
            <a:pPr lvl="2"/>
            <a:r>
              <a:rPr kumimoji="1" lang="en-US" altLang="ja-JP" b="1" dirty="0" smtClean="0">
                <a:solidFill>
                  <a:srgbClr val="0000FF"/>
                </a:solidFill>
              </a:rPr>
              <a:t>East Sales Region 	Brad Frieden (590-2011)</a:t>
            </a:r>
          </a:p>
          <a:p>
            <a:pPr lvl="2">
              <a:buNone/>
            </a:pPr>
            <a:endParaRPr kumimoji="1" lang="en-US" altLang="ja-JP" dirty="0" smtClean="0"/>
          </a:p>
          <a:p>
            <a:pPr lvl="1"/>
            <a:r>
              <a:rPr kumimoji="1" lang="en-US" altLang="ja-JP" b="1" dirty="0" smtClean="0"/>
              <a:t>Division Application Experts</a:t>
            </a:r>
          </a:p>
          <a:p>
            <a:pPr lvl="2"/>
            <a:r>
              <a:rPr kumimoji="1" lang="en-US" altLang="ja-JP" dirty="0" smtClean="0"/>
              <a:t>DDR			Jim Majewski (PME), Jennie </a:t>
            </a:r>
            <a:r>
              <a:rPr kumimoji="1" lang="en-US" altLang="ja-JP" dirty="0" err="1" smtClean="0"/>
              <a:t>Grosslight</a:t>
            </a:r>
            <a:r>
              <a:rPr kumimoji="1" lang="en-US" altLang="ja-JP" dirty="0" smtClean="0"/>
              <a:t> (Tech Mktg)</a:t>
            </a:r>
          </a:p>
          <a:p>
            <a:pPr lvl="2"/>
            <a:r>
              <a:rPr kumimoji="1" lang="en-US" altLang="ja-JP" dirty="0" smtClean="0"/>
              <a:t>FPGA		Judith Smith (PME), Denny Deboer (Tech Mktg)</a:t>
            </a:r>
          </a:p>
          <a:p>
            <a:pPr lvl="2"/>
            <a:r>
              <a:rPr kumimoji="1" lang="en-US" altLang="ja-JP" b="1" dirty="0" smtClean="0">
                <a:solidFill>
                  <a:srgbClr val="0000FF"/>
                </a:solidFill>
              </a:rPr>
              <a:t>PCI Express		Yenyi Fu (PME), Alex Bailes (Tech Mktg)</a:t>
            </a:r>
          </a:p>
          <a:p>
            <a:pPr lvl="2"/>
            <a:r>
              <a:rPr kumimoji="1" lang="en-US" altLang="ja-JP" dirty="0" smtClean="0"/>
              <a:t>MIPI/DigRF		Yenyi Fu (PME), Denny Deboer (Tech Mktg)</a:t>
            </a:r>
          </a:p>
          <a:p>
            <a:pPr lvl="2"/>
            <a:r>
              <a:rPr kumimoji="1" lang="en-US" altLang="ja-JP" dirty="0" smtClean="0"/>
              <a:t>HDMI		Judith Smith (PME), Allie </a:t>
            </a:r>
            <a:r>
              <a:rPr kumimoji="1" lang="en-US" altLang="ja-JP" dirty="0" err="1" smtClean="0"/>
              <a:t>Schirmer</a:t>
            </a:r>
            <a:r>
              <a:rPr kumimoji="1" lang="ja-JP" altLang="en-US" smtClean="0"/>
              <a:t> </a:t>
            </a:r>
            <a:r>
              <a:rPr kumimoji="1" lang="en-US" altLang="ja-JP" dirty="0" smtClean="0"/>
              <a:t>(Tech Mktg)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86042" y="1254033"/>
            <a:ext cx="1233465" cy="149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03200" dist="1778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19850" y="1249680"/>
            <a:ext cx="1188721" cy="147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15900" dist="177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スライド番号プレースホルダ 3"/>
          <p:cNvSpPr txBox="1">
            <a:spLocks noGrp="1"/>
          </p:cNvSpPr>
          <p:nvPr/>
        </p:nvSpPr>
        <p:spPr bwMode="white">
          <a:xfrm>
            <a:off x="179388" y="6597650"/>
            <a:ext cx="614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/>
            <a:r>
              <a:rPr lang="en-US" altLang="ja-JP" sz="1000" dirty="0">
                <a:solidFill>
                  <a:srgbClr val="FFFFFF"/>
                </a:solidFill>
              </a:rPr>
              <a:t>Page </a:t>
            </a:r>
            <a:fld id="{C5A3D13E-2AA7-462F-B9D3-9906EB29F99C}" type="slidenum">
              <a:rPr lang="en-US" altLang="ja-JP" sz="1000">
                <a:solidFill>
                  <a:srgbClr val="FFFFFF"/>
                </a:solidFill>
              </a:rPr>
              <a:pPr algn="l" eaLnBrk="0" hangingPunct="0"/>
              <a:t>47</a:t>
            </a:fld>
            <a:endParaRPr lang="en-US" altLang="ja-JP" sz="10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8521071">
            <a:off x="1159099" y="2588654"/>
            <a:ext cx="59298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Need updates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PCI Express Topology</a:t>
            </a:r>
            <a:endParaRPr kumimoji="1"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132" y="840592"/>
            <a:ext cx="7954392" cy="481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863642" y="1706877"/>
            <a:ext cx="2621276" cy="9579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Rounded Rectangle 5"/>
          <p:cNvSpPr/>
          <p:nvPr/>
        </p:nvSpPr>
        <p:spPr>
          <a:xfrm>
            <a:off x="1676408" y="3017518"/>
            <a:ext cx="866496" cy="805546"/>
          </a:xfrm>
          <a:prstGeom prst="roundRect">
            <a:avLst/>
          </a:prstGeom>
          <a:noFill/>
          <a:ln w="38100">
            <a:solidFill>
              <a:srgbClr val="0000FF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ounded Rectangle 6"/>
          <p:cNvSpPr/>
          <p:nvPr/>
        </p:nvSpPr>
        <p:spPr>
          <a:xfrm>
            <a:off x="975369" y="4084318"/>
            <a:ext cx="1053729" cy="766357"/>
          </a:xfrm>
          <a:prstGeom prst="roundRect">
            <a:avLst/>
          </a:prstGeom>
          <a:noFill/>
          <a:ln w="38100"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 3"/>
          <p:cNvSpPr txBox="1">
            <a:spLocks noGrp="1"/>
          </p:cNvSpPr>
          <p:nvPr/>
        </p:nvSpPr>
        <p:spPr bwMode="white">
          <a:xfrm>
            <a:off x="179388" y="6597650"/>
            <a:ext cx="614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/>
            <a:r>
              <a:rPr lang="en-US" altLang="ja-JP" sz="1000" dirty="0">
                <a:solidFill>
                  <a:srgbClr val="FFFFFF"/>
                </a:solidFill>
              </a:rPr>
              <a:t>Page </a:t>
            </a:r>
            <a:fld id="{C5A3D13E-2AA7-462F-B9D3-9906EB29F99C}" type="slidenum">
              <a:rPr lang="en-US" altLang="ja-JP" sz="1000">
                <a:solidFill>
                  <a:srgbClr val="FFFFFF"/>
                </a:solidFill>
              </a:rPr>
              <a:pPr algn="l" eaLnBrk="0" hangingPunct="0"/>
              <a:t>5</a:t>
            </a:fld>
            <a:endParaRPr lang="en-US" altLang="ja-JP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Signaling / Encoding of PCI Express</a:t>
            </a:r>
            <a:endParaRPr kumimoji="1" lang="ja-JP" alt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1" y="1160315"/>
          <a:ext cx="8676408" cy="2814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9102"/>
                <a:gridCol w="2169102"/>
                <a:gridCol w="2169102"/>
                <a:gridCol w="2169102"/>
              </a:tblGrid>
              <a:tr h="15932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gilent TT Cond" pitchFamily="34" charset="0"/>
                        </a:rPr>
                        <a:t>Feature</a:t>
                      </a:r>
                      <a:endParaRPr lang="en-US" sz="2000" dirty="0">
                        <a:latin typeface="Agilent TT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gilent TT Cond" pitchFamily="34" charset="0"/>
                        </a:rPr>
                        <a:t>PCI Express Gen1</a:t>
                      </a:r>
                      <a:endParaRPr lang="en-US" sz="2000" dirty="0">
                        <a:latin typeface="Agilent TT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gilent TT Cond" pitchFamily="34" charset="0"/>
                        </a:rPr>
                        <a:t>PCI</a:t>
                      </a:r>
                      <a:r>
                        <a:rPr lang="en-US" sz="2000" baseline="0" dirty="0" smtClean="0">
                          <a:latin typeface="Agilent TT Cond" pitchFamily="34" charset="0"/>
                        </a:rPr>
                        <a:t> Express</a:t>
                      </a:r>
                      <a:r>
                        <a:rPr lang="en-US" sz="2000" dirty="0" smtClean="0">
                          <a:latin typeface="Agilent TT Cond" pitchFamily="34" charset="0"/>
                        </a:rPr>
                        <a:t> Gen2</a:t>
                      </a:r>
                      <a:endParaRPr lang="en-US" sz="2000" dirty="0">
                        <a:latin typeface="Agilent TT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gilent TT Cond" pitchFamily="34" charset="0"/>
                        </a:rPr>
                        <a:t>PCI Express</a:t>
                      </a:r>
                      <a:r>
                        <a:rPr lang="en-US" sz="2000" baseline="0" dirty="0" smtClean="0">
                          <a:latin typeface="Agilent TT Cond" pitchFamily="34" charset="0"/>
                        </a:rPr>
                        <a:t> Gen3</a:t>
                      </a:r>
                      <a:endParaRPr lang="en-US" sz="2000" dirty="0">
                        <a:latin typeface="Agilent TT Cond" pitchFamily="34" charset="0"/>
                      </a:endParaRPr>
                    </a:p>
                  </a:txBody>
                  <a:tcPr/>
                </a:tc>
              </a:tr>
              <a:tr h="42939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gilent TT Cond" pitchFamily="34" charset="0"/>
                        </a:rPr>
                        <a:t>Signaling Rate</a:t>
                      </a:r>
                      <a:endParaRPr lang="en-US" sz="2000" dirty="0">
                        <a:latin typeface="Agilent TT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gilent TT Cond" pitchFamily="34" charset="0"/>
                        </a:rPr>
                        <a:t>2.5</a:t>
                      </a:r>
                      <a:r>
                        <a:rPr lang="en-US" sz="2000" baseline="0" dirty="0" smtClean="0">
                          <a:latin typeface="Agilent TT Cond" pitchFamily="34" charset="0"/>
                        </a:rPr>
                        <a:t> GT/s</a:t>
                      </a:r>
                      <a:endParaRPr lang="en-US" sz="2000" dirty="0">
                        <a:latin typeface="Agilent TT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gilent TT Cond" pitchFamily="34" charset="0"/>
                        </a:rPr>
                        <a:t>5 GT/s</a:t>
                      </a:r>
                      <a:endParaRPr lang="en-US" sz="2000" dirty="0">
                        <a:latin typeface="Agilent TT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gilent TT Cond" pitchFamily="34" charset="0"/>
                        </a:rPr>
                        <a:t>8</a:t>
                      </a:r>
                      <a:r>
                        <a:rPr lang="en-US" sz="2000" baseline="0" dirty="0" smtClean="0">
                          <a:latin typeface="Agilent TT Cond" pitchFamily="34" charset="0"/>
                        </a:rPr>
                        <a:t> GT/s</a:t>
                      </a:r>
                      <a:endParaRPr lang="en-US" sz="2000" dirty="0">
                        <a:latin typeface="Agilent TT Cond" pitchFamily="34" charset="0"/>
                      </a:endParaRPr>
                    </a:p>
                  </a:txBody>
                  <a:tcPr/>
                </a:tc>
              </a:tr>
              <a:tr h="42939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gilent TT Cond" pitchFamily="34" charset="0"/>
                        </a:rPr>
                        <a:t>Encoding</a:t>
                      </a:r>
                      <a:endParaRPr lang="en-US" sz="2000" dirty="0">
                        <a:latin typeface="Agilent TT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gilent TT Cond" pitchFamily="34" charset="0"/>
                        </a:rPr>
                        <a:t>8b/10b</a:t>
                      </a:r>
                      <a:endParaRPr lang="en-US" sz="2000" dirty="0">
                        <a:latin typeface="Agilent TT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gilent TT Cond" pitchFamily="34" charset="0"/>
                        </a:rPr>
                        <a:t>8b/10b</a:t>
                      </a:r>
                      <a:endParaRPr lang="en-US" sz="2000" dirty="0">
                        <a:latin typeface="Agilent TT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gilent TT Cond" pitchFamily="34" charset="0"/>
                        </a:rPr>
                        <a:t>128b/130b</a:t>
                      </a:r>
                      <a:endParaRPr lang="en-US" sz="2000" dirty="0">
                        <a:solidFill>
                          <a:srgbClr val="FF0000"/>
                        </a:solidFill>
                        <a:latin typeface="Agilent TT Cond" pitchFamily="34" charset="0"/>
                      </a:endParaRPr>
                    </a:p>
                  </a:txBody>
                  <a:tcPr/>
                </a:tc>
              </a:tr>
              <a:tr h="42939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gilent TT Cond" pitchFamily="34" charset="0"/>
                        </a:rPr>
                        <a:t>Effective Bandwidth</a:t>
                      </a:r>
                      <a:endParaRPr lang="en-US" sz="2000" dirty="0">
                        <a:latin typeface="Agilent TT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gilent TT Cond" pitchFamily="34" charset="0"/>
                        </a:rPr>
                        <a:t>2</a:t>
                      </a:r>
                      <a:r>
                        <a:rPr lang="en-US" sz="2000" baseline="0" dirty="0" smtClean="0">
                          <a:latin typeface="Agilent TT Cond" pitchFamily="34" charset="0"/>
                        </a:rPr>
                        <a:t> GT/s</a:t>
                      </a:r>
                      <a:endParaRPr lang="en-US" sz="2000" dirty="0">
                        <a:latin typeface="Agilent TT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gilent TT Cond" pitchFamily="34" charset="0"/>
                        </a:rPr>
                        <a:t>4 GT/s</a:t>
                      </a:r>
                      <a:endParaRPr lang="en-US" sz="2000" dirty="0">
                        <a:latin typeface="Agilent TT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gilent TT Cond" pitchFamily="34" charset="0"/>
                        </a:rPr>
                        <a:t>7.99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gilent TT Cond" pitchFamily="34" charset="0"/>
                        </a:rPr>
                        <a:t> GT/s</a:t>
                      </a:r>
                      <a:endParaRPr lang="en-US" sz="2000" dirty="0">
                        <a:solidFill>
                          <a:srgbClr val="FF0000"/>
                        </a:solidFill>
                        <a:latin typeface="Agilent TT Cond" pitchFamily="34" charset="0"/>
                      </a:endParaRPr>
                    </a:p>
                  </a:txBody>
                  <a:tcPr/>
                </a:tc>
              </a:tr>
              <a:tr h="42939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gilent TT Cond" pitchFamily="34" charset="0"/>
                        </a:rPr>
                        <a:t>Bit Timing</a:t>
                      </a:r>
                      <a:endParaRPr lang="en-US" sz="2000" dirty="0">
                        <a:latin typeface="Agilent TT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gilent TT Cond" pitchFamily="34" charset="0"/>
                        </a:rPr>
                        <a:t>400 ps</a:t>
                      </a:r>
                      <a:endParaRPr lang="en-US" sz="2000" dirty="0">
                        <a:latin typeface="Agilent TT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gilent TT Cond" pitchFamily="34" charset="0"/>
                        </a:rPr>
                        <a:t>200 ps</a:t>
                      </a:r>
                      <a:endParaRPr lang="en-US" sz="2000" dirty="0">
                        <a:latin typeface="Agilent TT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gilent TT Cond" pitchFamily="34" charset="0"/>
                        </a:rPr>
                        <a:t>125 ps</a:t>
                      </a:r>
                      <a:endParaRPr lang="en-US" sz="2000" dirty="0">
                        <a:latin typeface="Agilent TT Cond" pitchFamily="34" charset="0"/>
                      </a:endParaRPr>
                    </a:p>
                  </a:txBody>
                  <a:tcPr/>
                </a:tc>
              </a:tr>
              <a:tr h="42939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gilent TT Cond" pitchFamily="34" charset="0"/>
                        </a:rPr>
                        <a:t>Jitter Tolerance</a:t>
                      </a:r>
                      <a:endParaRPr lang="en-US" sz="2000" dirty="0">
                        <a:latin typeface="Agilent TT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gilent TT Cond" pitchFamily="34" charset="0"/>
                        </a:rPr>
                        <a:t>60 ps (?)</a:t>
                      </a:r>
                      <a:endParaRPr lang="en-US" sz="2000" dirty="0">
                        <a:latin typeface="Agilent TT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gilent TT Cond" pitchFamily="34" charset="0"/>
                        </a:rPr>
                        <a:t>44 ps</a:t>
                      </a:r>
                      <a:endParaRPr lang="en-US" sz="2000" dirty="0">
                        <a:latin typeface="Agilent TT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gilent TT Cond" pitchFamily="34" charset="0"/>
                        </a:rPr>
                        <a:t>14 ps</a:t>
                      </a:r>
                      <a:endParaRPr lang="en-US" sz="2000" dirty="0">
                        <a:latin typeface="Agilent TT Con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5861" y="4104409"/>
            <a:ext cx="4091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Agilent TT Cond" pitchFamily="34" charset="0"/>
              </a:rPr>
              <a:t>How effective bandwidth is calculated:</a:t>
            </a:r>
          </a:p>
          <a:p>
            <a:r>
              <a:rPr kumimoji="1" lang="en-US" altLang="ja-JP" dirty="0" smtClean="0">
                <a:latin typeface="Agilent TT Cond" pitchFamily="34" charset="0"/>
              </a:rPr>
              <a:t>Gen1/Gen2:	Signal rate x 8 /10</a:t>
            </a:r>
          </a:p>
          <a:p>
            <a:r>
              <a:rPr kumimoji="1" lang="en-US" altLang="ja-JP" dirty="0" smtClean="0">
                <a:latin typeface="Agilent TT Cond" pitchFamily="34" charset="0"/>
              </a:rPr>
              <a:t>Gen3:		Signal rate x 128 / 130</a:t>
            </a:r>
            <a:endParaRPr kumimoji="1" lang="ja-JP" altLang="en-US">
              <a:latin typeface="Agilent TT Con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33008" y="4108120"/>
            <a:ext cx="472786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latin typeface="Agilent TT Cond" pitchFamily="34" charset="0"/>
                <a:ea typeface="ＭＳ Ｐゴシック" charset="-128"/>
              </a:rPr>
              <a:t>What is 8b10b encoding?</a:t>
            </a:r>
          </a:p>
          <a:p>
            <a:r>
              <a:rPr lang="en-US" altLang="ja-JP" dirty="0" smtClean="0">
                <a:latin typeface="Agilent TT Cond" pitchFamily="34" charset="0"/>
                <a:ea typeface="ＭＳ Ｐゴシック" charset="-128"/>
              </a:rPr>
              <a:t>Degrades performance by 25%.</a:t>
            </a:r>
          </a:p>
          <a:p>
            <a:r>
              <a:rPr lang="en-US" altLang="ja-JP" dirty="0" smtClean="0">
                <a:latin typeface="Agilent TT Cond" pitchFamily="34" charset="0"/>
                <a:ea typeface="ＭＳ Ｐゴシック" charset="-128"/>
              </a:rPr>
              <a:t>Encoding reasons:</a:t>
            </a:r>
          </a:p>
          <a:p>
            <a:pPr lvl="1"/>
            <a:r>
              <a:rPr lang="en-US" altLang="ja-JP" sz="1600" dirty="0" smtClean="0">
                <a:latin typeface="Agilent TT Cond" pitchFamily="34" charset="0"/>
                <a:ea typeface="ＭＳ Ｐゴシック" charset="-128"/>
              </a:rPr>
              <a:t>Ensures transition density for PLL, embedded clock.</a:t>
            </a:r>
          </a:p>
          <a:p>
            <a:pPr lvl="1"/>
            <a:r>
              <a:rPr lang="en-US" altLang="ja-JP" sz="1600" dirty="0" smtClean="0">
                <a:latin typeface="Agilent TT Cond" pitchFamily="34" charset="0"/>
                <a:ea typeface="ＭＳ Ｐゴシック" charset="-128"/>
              </a:rPr>
              <a:t>Balances 1s and 0s for DC balance.</a:t>
            </a:r>
          </a:p>
          <a:p>
            <a:pPr lvl="1"/>
            <a:r>
              <a:rPr lang="en-US" altLang="ja-JP" sz="1600" dirty="0" smtClean="0">
                <a:latin typeface="Agilent TT Cond" pitchFamily="34" charset="0"/>
                <a:ea typeface="ＭＳ Ｐゴシック" charset="-128"/>
              </a:rPr>
              <a:t>Allows encoding of K characters.</a:t>
            </a:r>
          </a:p>
          <a:p>
            <a:pPr lvl="1"/>
            <a:r>
              <a:rPr lang="en-US" altLang="ja-JP" sz="1600" dirty="0" smtClean="0">
                <a:latin typeface="Agilent TT Cond" pitchFamily="34" charset="0"/>
                <a:ea typeface="ＭＳ Ｐゴシック" charset="-128"/>
              </a:rPr>
              <a:t>Helps with detection of </a:t>
            </a:r>
            <a:r>
              <a:rPr lang="en-US" altLang="ja-JP" sz="1600" dirty="0" err="1" smtClean="0">
                <a:latin typeface="Agilent TT Cond" pitchFamily="34" charset="0"/>
                <a:ea typeface="ＭＳ Ｐゴシック" charset="-128"/>
              </a:rPr>
              <a:t>Tx</a:t>
            </a:r>
            <a:r>
              <a:rPr lang="en-US" altLang="ja-JP" sz="1600" dirty="0" smtClean="0">
                <a:latin typeface="Agilent TT Cond" pitchFamily="34" charset="0"/>
                <a:ea typeface="ＭＳ Ｐゴシック" charset="-128"/>
              </a:rPr>
              <a:t> errors.</a:t>
            </a:r>
          </a:p>
        </p:txBody>
      </p:sp>
      <p:sp>
        <p:nvSpPr>
          <p:cNvPr id="6" name="スライド番号プレースホルダ 3"/>
          <p:cNvSpPr txBox="1">
            <a:spLocks noGrp="1"/>
          </p:cNvSpPr>
          <p:nvPr/>
        </p:nvSpPr>
        <p:spPr bwMode="white">
          <a:xfrm>
            <a:off x="179388" y="6597650"/>
            <a:ext cx="614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/>
            <a:r>
              <a:rPr lang="en-US" altLang="ja-JP" sz="1000" dirty="0">
                <a:solidFill>
                  <a:srgbClr val="FFFFFF"/>
                </a:solidFill>
              </a:rPr>
              <a:t>Page </a:t>
            </a:r>
            <a:fld id="{C5A3D13E-2AA7-462F-B9D3-9906EB29F99C}" type="slidenum">
              <a:rPr lang="en-US" altLang="ja-JP" sz="1000">
                <a:solidFill>
                  <a:srgbClr val="FFFFFF"/>
                </a:solidFill>
              </a:rPr>
              <a:pPr algn="l" eaLnBrk="0" hangingPunct="0"/>
              <a:t>6</a:t>
            </a:fld>
            <a:endParaRPr lang="en-US" altLang="ja-JP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Link and Lane (Link Width)</a:t>
            </a:r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423" y="826243"/>
            <a:ext cx="5669280" cy="311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9649" y="3924854"/>
            <a:ext cx="8416369" cy="164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スライド番号プレースホルダ 3"/>
          <p:cNvSpPr txBox="1">
            <a:spLocks noGrp="1"/>
          </p:cNvSpPr>
          <p:nvPr/>
        </p:nvSpPr>
        <p:spPr bwMode="white">
          <a:xfrm>
            <a:off x="179388" y="6597650"/>
            <a:ext cx="614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/>
            <a:r>
              <a:rPr lang="en-US" altLang="ja-JP" sz="1000" dirty="0">
                <a:solidFill>
                  <a:srgbClr val="FFFFFF"/>
                </a:solidFill>
              </a:rPr>
              <a:t>Page </a:t>
            </a:r>
            <a:fld id="{C5A3D13E-2AA7-462F-B9D3-9906EB29F99C}" type="slidenum">
              <a:rPr lang="en-US" altLang="ja-JP" sz="1000">
                <a:solidFill>
                  <a:srgbClr val="FFFFFF"/>
                </a:solidFill>
              </a:rPr>
              <a:pPr algn="l" eaLnBrk="0" hangingPunct="0"/>
              <a:t>7</a:t>
            </a:fld>
            <a:endParaRPr lang="en-US" altLang="ja-JP" sz="10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1" y="5623049"/>
            <a:ext cx="8427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Agilent TT Cond" pitchFamily="34" charset="0"/>
              </a:rPr>
              <a:t>Calculation formula:  </a:t>
            </a:r>
            <a:r>
              <a:rPr kumimoji="1" lang="en-US" altLang="ja-JP" sz="1600" dirty="0" err="1" smtClean="0">
                <a:latin typeface="Agilent TT Cond" pitchFamily="34" charset="0"/>
              </a:rPr>
              <a:t>xxGpbs</a:t>
            </a:r>
            <a:r>
              <a:rPr kumimoji="1" lang="en-US" altLang="ja-JP" sz="1600" dirty="0" smtClean="0">
                <a:latin typeface="Agilent TT Cond" pitchFamily="34" charset="0"/>
              </a:rPr>
              <a:t> x 80% (8b10b) x 2 (bi-direction) / 8 (8 bits = 1 byte) x linkwidth (Gen1&amp; 2)</a:t>
            </a:r>
          </a:p>
          <a:p>
            <a:r>
              <a:rPr kumimoji="1" lang="en-US" altLang="ja-JP" sz="1600" dirty="0" smtClean="0">
                <a:latin typeface="Agilent TT Cond" pitchFamily="34" charset="0"/>
              </a:rPr>
              <a:t>Calculation formula:  </a:t>
            </a:r>
            <a:r>
              <a:rPr kumimoji="1" lang="en-US" altLang="ja-JP" sz="1600" dirty="0" err="1" smtClean="0">
                <a:latin typeface="Agilent TT Cond" pitchFamily="34" charset="0"/>
              </a:rPr>
              <a:t>xxGpbs</a:t>
            </a:r>
            <a:r>
              <a:rPr kumimoji="1" lang="en-US" altLang="ja-JP" sz="1600" dirty="0" smtClean="0">
                <a:latin typeface="Agilent TT Cond" pitchFamily="34" charset="0"/>
              </a:rPr>
              <a:t> x 2 (bi-direction) / 8 (8 bits = 1 byte) x linkwidth (Gen3 = no 8b10b)</a:t>
            </a:r>
            <a:endParaRPr kumimoji="1" lang="ja-JP" altLang="en-US" sz="1600">
              <a:latin typeface="Agilent TT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Additional Features</a:t>
            </a:r>
            <a:br>
              <a:rPr lang="en-US" altLang="ja-JP" dirty="0" smtClean="0"/>
            </a:br>
            <a:r>
              <a:rPr lang="en-US" altLang="ja-JP" sz="1800" dirty="0" smtClean="0"/>
              <a:t>*Bold blue font items will get addressed in this training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1015"/>
            <a:ext cx="8686800" cy="4870011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kumimoji="1" lang="en-US" altLang="ja-JP" dirty="0" smtClean="0">
                <a:solidFill>
                  <a:srgbClr val="0000FF"/>
                </a:solidFill>
              </a:rPr>
              <a:t>Switches used to interconnect multiple devices</a:t>
            </a:r>
          </a:p>
          <a:p>
            <a:pPr lvl="1"/>
            <a:r>
              <a:rPr kumimoji="1" lang="en-US" altLang="ja-JP" dirty="0" smtClean="0">
                <a:solidFill>
                  <a:srgbClr val="0000FF"/>
                </a:solidFill>
              </a:rPr>
              <a:t>Packet based protocol</a:t>
            </a:r>
          </a:p>
          <a:p>
            <a:pPr lvl="1"/>
            <a:r>
              <a:rPr kumimoji="1" lang="en-US" altLang="ja-JP" dirty="0" smtClean="0"/>
              <a:t>Same memory, IO and configuration address space as PCI – backward compatible</a:t>
            </a:r>
          </a:p>
          <a:p>
            <a:pPr lvl="1"/>
            <a:r>
              <a:rPr kumimoji="1" lang="en-US" altLang="ja-JP" dirty="0" smtClean="0">
                <a:solidFill>
                  <a:srgbClr val="0000FF"/>
                </a:solidFill>
              </a:rPr>
              <a:t>PCI Express Transactions include:</a:t>
            </a:r>
          </a:p>
          <a:p>
            <a:pPr lvl="2"/>
            <a:r>
              <a:rPr kumimoji="1" lang="en-US" altLang="ja-JP" dirty="0" smtClean="0">
                <a:solidFill>
                  <a:srgbClr val="0000FF"/>
                </a:solidFill>
              </a:rPr>
              <a:t>memory read/write</a:t>
            </a:r>
          </a:p>
          <a:p>
            <a:pPr lvl="2"/>
            <a:r>
              <a:rPr kumimoji="1" lang="en-US" altLang="ja-JP" dirty="0" smtClean="0">
                <a:solidFill>
                  <a:srgbClr val="0000FF"/>
                </a:solidFill>
              </a:rPr>
              <a:t>memory read lock</a:t>
            </a:r>
          </a:p>
          <a:p>
            <a:pPr lvl="2"/>
            <a:r>
              <a:rPr kumimoji="1" lang="en-US" altLang="ja-JP" dirty="0" smtClean="0">
                <a:solidFill>
                  <a:srgbClr val="0000FF"/>
                </a:solidFill>
              </a:rPr>
              <a:t>IO read/write</a:t>
            </a:r>
          </a:p>
          <a:p>
            <a:pPr lvl="2"/>
            <a:r>
              <a:rPr kumimoji="1" lang="en-US" altLang="ja-JP" dirty="0" smtClean="0">
                <a:solidFill>
                  <a:srgbClr val="0000FF"/>
                </a:solidFill>
              </a:rPr>
              <a:t>configuration read/write</a:t>
            </a:r>
          </a:p>
          <a:p>
            <a:pPr lvl="2"/>
            <a:r>
              <a:rPr kumimoji="1" lang="en-US" altLang="ja-JP" dirty="0" smtClean="0">
                <a:solidFill>
                  <a:srgbClr val="0000FF"/>
                </a:solidFill>
              </a:rPr>
              <a:t>message requests</a:t>
            </a:r>
          </a:p>
          <a:p>
            <a:pPr lvl="1"/>
            <a:r>
              <a:rPr lang="en-US" altLang="ja-JP" dirty="0" smtClean="0">
                <a:solidFill>
                  <a:srgbClr val="0000FF"/>
                </a:solidFill>
              </a:rPr>
              <a:t>Data Integrity and Error Handling</a:t>
            </a:r>
          </a:p>
          <a:p>
            <a:pPr lvl="1"/>
            <a:r>
              <a:rPr kumimoji="1" lang="en-US" altLang="ja-JP" dirty="0" smtClean="0">
                <a:solidFill>
                  <a:srgbClr val="0000FF"/>
                </a:solidFill>
              </a:rPr>
              <a:t>Quality of Service (</a:t>
            </a:r>
            <a:r>
              <a:rPr kumimoji="1" lang="en-US" altLang="ja-JP" dirty="0" err="1" smtClean="0">
                <a:solidFill>
                  <a:srgbClr val="0000FF"/>
                </a:solidFill>
              </a:rPr>
              <a:t>QoS</a:t>
            </a:r>
            <a:r>
              <a:rPr kumimoji="1" lang="en-US" altLang="ja-JP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altLang="ja-JP" dirty="0" smtClean="0">
                <a:solidFill>
                  <a:srgbClr val="0000FF"/>
                </a:solidFill>
              </a:rPr>
              <a:t>Flow Control</a:t>
            </a:r>
          </a:p>
          <a:p>
            <a:pPr lvl="1"/>
            <a:r>
              <a:rPr lang="en-US" altLang="ja-JP" dirty="0" smtClean="0"/>
              <a:t>MSI style interrupt handling</a:t>
            </a:r>
          </a:p>
          <a:p>
            <a:pPr lvl="1"/>
            <a:r>
              <a:rPr lang="en-US" altLang="ja-JP" dirty="0" smtClean="0">
                <a:solidFill>
                  <a:srgbClr val="0000FF"/>
                </a:solidFill>
              </a:rPr>
              <a:t>Advanced power management (ASPM (Active State Power Management))</a:t>
            </a:r>
          </a:p>
          <a:p>
            <a:pPr lvl="1"/>
            <a:r>
              <a:rPr lang="en-US" altLang="ja-JP" dirty="0" smtClean="0"/>
              <a:t>Hot Plug and Hot Swap support</a:t>
            </a:r>
          </a:p>
          <a:p>
            <a:pPr lvl="1"/>
            <a:r>
              <a:rPr lang="en-US" altLang="ja-JP" dirty="0" smtClean="0"/>
              <a:t>PCI compatible software model</a:t>
            </a:r>
            <a:endParaRPr kumimoji="1" lang="ja-JP" altLang="en-US"/>
          </a:p>
        </p:txBody>
      </p:sp>
      <p:sp>
        <p:nvSpPr>
          <p:cNvPr id="4" name="スライド番号プレースホルダ 3"/>
          <p:cNvSpPr txBox="1">
            <a:spLocks noGrp="1"/>
          </p:cNvSpPr>
          <p:nvPr/>
        </p:nvSpPr>
        <p:spPr bwMode="white">
          <a:xfrm>
            <a:off x="179388" y="6597650"/>
            <a:ext cx="614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/>
            <a:r>
              <a:rPr lang="en-US" altLang="ja-JP" sz="1000" dirty="0">
                <a:solidFill>
                  <a:srgbClr val="FFFFFF"/>
                </a:solidFill>
              </a:rPr>
              <a:t>Page </a:t>
            </a:r>
            <a:fld id="{C5A3D13E-2AA7-462F-B9D3-9906EB29F99C}" type="slidenum">
              <a:rPr lang="en-US" altLang="ja-JP" sz="1000">
                <a:solidFill>
                  <a:srgbClr val="FFFFFF"/>
                </a:solidFill>
              </a:rPr>
              <a:pPr algn="l" eaLnBrk="0" hangingPunct="0"/>
              <a:t>8</a:t>
            </a:fld>
            <a:endParaRPr lang="en-US" altLang="ja-JP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charset="-128"/>
              </a:rPr>
              <a:t>Layered Architecture: Packet Based Protocol</a:t>
            </a:r>
            <a:br>
              <a:rPr lang="en-US" altLang="ja-JP" dirty="0" smtClean="0">
                <a:ea typeface="ＭＳ Ｐゴシック" charset="-128"/>
              </a:rPr>
            </a:br>
            <a:r>
              <a:rPr lang="en-US" altLang="ja-JP" dirty="0" smtClean="0"/>
              <a:t>PCI Express Device Layers 1</a:t>
            </a:r>
            <a:endParaRPr lang="en-US" altLang="ja-JP" dirty="0" smtClean="0">
              <a:ea typeface="ＭＳ Ｐゴシック" charset="-128"/>
            </a:endParaRPr>
          </a:p>
        </p:txBody>
      </p:sp>
      <p:sp>
        <p:nvSpPr>
          <p:cNvPr id="21508" name="Rectangle 1035"/>
          <p:cNvSpPr>
            <a:spLocks noChangeArrowheads="1"/>
          </p:cNvSpPr>
          <p:nvPr/>
        </p:nvSpPr>
        <p:spPr bwMode="auto">
          <a:xfrm>
            <a:off x="2801793" y="1537858"/>
            <a:ext cx="4066598" cy="69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109728" bIns="0">
            <a:spAutoFit/>
          </a:bodyPr>
          <a:lstStyle/>
          <a:p>
            <a:pPr marL="635000" lvl="1" indent="-177800" algn="l">
              <a:lnSpc>
                <a:spcPct val="120000"/>
              </a:lnSpc>
              <a:spcAft>
                <a:spcPct val="50000"/>
              </a:spcAft>
              <a:buClr>
                <a:srgbClr val="0000FF"/>
              </a:buClr>
              <a:buSzTx/>
              <a:buFont typeface="Wingdings 3" pitchFamily="18" charset="2"/>
              <a:buChar char="á"/>
            </a:pPr>
            <a:r>
              <a:rPr lang="en-US" altLang="ja-JP" sz="2000" dirty="0">
                <a:solidFill>
                  <a:schemeClr val="tx1"/>
                </a:solidFill>
                <a:latin typeface="Agilent TT Cond" pitchFamily="34" charset="0"/>
                <a:ea typeface="ＭＳ Ｐゴシック" charset="-128"/>
              </a:rPr>
              <a:t> PCI compatible </a:t>
            </a:r>
            <a:r>
              <a:rPr lang="en-US" altLang="ja-JP" sz="2000" dirty="0" smtClean="0">
                <a:solidFill>
                  <a:schemeClr val="tx1"/>
                </a:solidFill>
                <a:latin typeface="Agilent TT Cond" pitchFamily="34" charset="0"/>
                <a:ea typeface="ＭＳ Ｐゴシック" charset="-128"/>
              </a:rPr>
              <a:t>and extended </a:t>
            </a:r>
            <a:r>
              <a:rPr lang="en-US" altLang="ja-JP" sz="2000" dirty="0">
                <a:solidFill>
                  <a:schemeClr val="tx1"/>
                </a:solidFill>
                <a:latin typeface="Agilent TT Cond" pitchFamily="34" charset="0"/>
                <a:ea typeface="ＭＳ Ｐゴシック" charset="-128"/>
              </a:rPr>
              <a:t>configuration mechanism.</a:t>
            </a:r>
          </a:p>
        </p:txBody>
      </p:sp>
      <p:grpSp>
        <p:nvGrpSpPr>
          <p:cNvPr id="2" name="Group 1044"/>
          <p:cNvGrpSpPr>
            <a:grpSpLocks/>
          </p:cNvGrpSpPr>
          <p:nvPr/>
        </p:nvGrpSpPr>
        <p:grpSpPr bwMode="auto">
          <a:xfrm>
            <a:off x="233070" y="1527608"/>
            <a:ext cx="2398712" cy="3679825"/>
            <a:chOff x="461" y="995"/>
            <a:chExt cx="1511" cy="2318"/>
          </a:xfrm>
        </p:grpSpPr>
        <p:sp>
          <p:nvSpPr>
            <p:cNvPr id="408579" name="Text Box 1027"/>
            <p:cNvSpPr txBox="1">
              <a:spLocks noChangeArrowheads="1"/>
            </p:cNvSpPr>
            <p:nvPr/>
          </p:nvSpPr>
          <p:spPr bwMode="auto">
            <a:xfrm>
              <a:off x="461" y="1342"/>
              <a:ext cx="1511" cy="213"/>
            </a:xfrm>
            <a:prstGeom prst="rect">
              <a:avLst/>
            </a:prstGeom>
            <a:solidFill>
              <a:srgbClr val="FFCC00"/>
            </a:solidFill>
            <a:ln w="25400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</p:spPr>
          <p:txBody>
            <a:bodyPr lIns="0" tIns="0" rIns="0" bIns="0" anchor="ctr" anchorCtr="1">
              <a:spAutoFit/>
              <a:flatTx/>
            </a:bodyPr>
            <a:lstStyle/>
            <a:p>
              <a:pPr>
                <a:defRPr/>
              </a:pPr>
              <a:r>
                <a:rPr lang="en-US" sz="22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gilent TT Cond" pitchFamily="34" charset="0"/>
                </a:rPr>
                <a:t>Extensions</a:t>
              </a:r>
            </a:p>
          </p:txBody>
        </p:sp>
        <p:sp>
          <p:nvSpPr>
            <p:cNvPr id="408580" name="Text Box 1028"/>
            <p:cNvSpPr txBox="1">
              <a:spLocks noChangeArrowheads="1"/>
            </p:cNvSpPr>
            <p:nvPr/>
          </p:nvSpPr>
          <p:spPr bwMode="auto">
            <a:xfrm>
              <a:off x="465" y="995"/>
              <a:ext cx="1507" cy="326"/>
            </a:xfrm>
            <a:prstGeom prst="rect">
              <a:avLst/>
            </a:prstGeom>
            <a:solidFill>
              <a:srgbClr val="FFFF00"/>
            </a:solidFill>
            <a:ln w="25400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wrap="none" lIns="0" tIns="0" rIns="0" bIns="0" anchor="ctr" anchorCtr="1">
              <a:flatTx/>
            </a:bodyPr>
            <a:lstStyle/>
            <a:p>
              <a:pPr>
                <a:defRPr/>
              </a:pPr>
              <a:r>
                <a:rPr lang="en-US" sz="26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gilent TT Cond" pitchFamily="34" charset="0"/>
                </a:rPr>
                <a:t>System Software</a:t>
              </a:r>
            </a:p>
          </p:txBody>
        </p:sp>
        <p:sp>
          <p:nvSpPr>
            <p:cNvPr id="408588" name="Text Box 1036"/>
            <p:cNvSpPr txBox="1">
              <a:spLocks noChangeArrowheads="1"/>
            </p:cNvSpPr>
            <p:nvPr/>
          </p:nvSpPr>
          <p:spPr bwMode="auto">
            <a:xfrm>
              <a:off x="651" y="3074"/>
              <a:ext cx="1156" cy="239"/>
            </a:xfrm>
            <a:prstGeom prst="rect">
              <a:avLst/>
            </a:prstGeom>
            <a:solidFill>
              <a:schemeClr val="bg2"/>
            </a:solidFill>
            <a:ln w="25400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0" tIns="0" rIns="0" bIns="0" anchor="ctr" anchorCtr="1">
              <a:flatTx/>
            </a:bodyPr>
            <a:lstStyle/>
            <a:p>
              <a:pPr>
                <a:defRPr/>
              </a:pPr>
              <a:r>
                <a:rPr lang="en-US" sz="26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gilent TT Cond" pitchFamily="34" charset="0"/>
                </a:rPr>
                <a:t>Mechanical</a:t>
              </a:r>
            </a:p>
          </p:txBody>
        </p:sp>
        <p:sp>
          <p:nvSpPr>
            <p:cNvPr id="408589" name="Text Box 1037"/>
            <p:cNvSpPr txBox="1">
              <a:spLocks noChangeArrowheads="1"/>
            </p:cNvSpPr>
            <p:nvPr/>
          </p:nvSpPr>
          <p:spPr bwMode="auto">
            <a:xfrm>
              <a:off x="651" y="2514"/>
              <a:ext cx="1156" cy="345"/>
            </a:xfrm>
            <a:prstGeom prst="rect">
              <a:avLst/>
            </a:prstGeom>
            <a:solidFill>
              <a:srgbClr val="FF3300"/>
            </a:solidFill>
            <a:ln w="25400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3300"/>
              </a:extrusionClr>
            </a:sp3d>
          </p:spPr>
          <p:txBody>
            <a:bodyPr wrap="none" lIns="0" tIns="0" rIns="0" bIns="0" anchor="ctr" anchorCtr="1">
              <a:flatTx/>
            </a:bodyPr>
            <a:lstStyle/>
            <a:p>
              <a:pPr>
                <a:defRPr/>
              </a:pPr>
              <a:r>
                <a:rPr lang="en-US" sz="26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gilent TT Cond" pitchFamily="34" charset="0"/>
                </a:rPr>
                <a:t>Physical</a:t>
              </a:r>
            </a:p>
          </p:txBody>
        </p:sp>
        <p:sp>
          <p:nvSpPr>
            <p:cNvPr id="408590" name="Text Box 1038"/>
            <p:cNvSpPr txBox="1">
              <a:spLocks noChangeArrowheads="1"/>
            </p:cNvSpPr>
            <p:nvPr/>
          </p:nvSpPr>
          <p:spPr bwMode="auto">
            <a:xfrm>
              <a:off x="651" y="2158"/>
              <a:ext cx="1156" cy="345"/>
            </a:xfrm>
            <a:prstGeom prst="rect">
              <a:avLst/>
            </a:prstGeom>
            <a:solidFill>
              <a:srgbClr val="00FF00"/>
            </a:solidFill>
            <a:ln w="25400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</p:spPr>
          <p:txBody>
            <a:bodyPr wrap="none" lIns="0" tIns="0" rIns="0" bIns="0" anchor="ctr" anchorCtr="1">
              <a:flatTx/>
            </a:bodyPr>
            <a:lstStyle/>
            <a:p>
              <a:pPr>
                <a:defRPr/>
              </a:pPr>
              <a:r>
                <a:rPr lang="en-US" sz="26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gilent TT Cond" pitchFamily="34" charset="0"/>
                </a:rPr>
                <a:t>Data Link</a:t>
              </a:r>
            </a:p>
          </p:txBody>
        </p:sp>
        <p:sp>
          <p:nvSpPr>
            <p:cNvPr id="408591" name="Text Box 1039"/>
            <p:cNvSpPr txBox="1">
              <a:spLocks noChangeArrowheads="1"/>
            </p:cNvSpPr>
            <p:nvPr/>
          </p:nvSpPr>
          <p:spPr bwMode="auto">
            <a:xfrm>
              <a:off x="651" y="1804"/>
              <a:ext cx="1156" cy="345"/>
            </a:xfrm>
            <a:prstGeom prst="rect">
              <a:avLst/>
            </a:prstGeom>
            <a:solidFill>
              <a:srgbClr val="CC3399"/>
            </a:solidFill>
            <a:ln w="25400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99"/>
              </a:extrusionClr>
            </a:sp3d>
          </p:spPr>
          <p:txBody>
            <a:bodyPr wrap="none" lIns="0" tIns="0" rIns="0" bIns="0" anchor="ctr" anchorCtr="1">
              <a:flatTx/>
            </a:bodyPr>
            <a:lstStyle/>
            <a:p>
              <a:pPr>
                <a:defRPr/>
              </a:pPr>
              <a:r>
                <a:rPr lang="en-US" sz="26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gilent TT Cond" pitchFamily="34" charset="0"/>
                </a:rPr>
                <a:t>Transaction</a:t>
              </a:r>
            </a:p>
          </p:txBody>
        </p:sp>
      </p:grpSp>
      <p:sp>
        <p:nvSpPr>
          <p:cNvPr id="21510" name="Rectangle 1040"/>
          <p:cNvSpPr>
            <a:spLocks noChangeArrowheads="1"/>
          </p:cNvSpPr>
          <p:nvPr/>
        </p:nvSpPr>
        <p:spPr bwMode="auto">
          <a:xfrm>
            <a:off x="2126384" y="2528167"/>
            <a:ext cx="4513406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109728" bIns="0">
            <a:spAutoFit/>
          </a:bodyPr>
          <a:lstStyle/>
          <a:p>
            <a:pPr marL="635000" lvl="1" indent="-177800" algn="l">
              <a:spcAft>
                <a:spcPct val="15000"/>
              </a:spcAft>
              <a:buClr>
                <a:srgbClr val="0000FF"/>
              </a:buClr>
              <a:buSzTx/>
              <a:buFont typeface="Wingdings 3" pitchFamily="18" charset="2"/>
              <a:buChar char="á"/>
            </a:pPr>
            <a:r>
              <a:rPr lang="en-US" altLang="ja-JP" sz="2000" dirty="0">
                <a:solidFill>
                  <a:schemeClr val="tx1"/>
                </a:solidFill>
                <a:latin typeface="Agilent TT Cond" pitchFamily="34" charset="0"/>
                <a:ea typeface="ＭＳ Ｐゴシック" charset="-128"/>
              </a:rPr>
              <a:t> PCI-like 32bit/64bit address </a:t>
            </a:r>
            <a:r>
              <a:rPr lang="en-US" altLang="ja-JP" sz="2000" dirty="0" smtClean="0">
                <a:solidFill>
                  <a:schemeClr val="tx1"/>
                </a:solidFill>
                <a:latin typeface="Agilent TT Cond" pitchFamily="34" charset="0"/>
                <a:ea typeface="ＭＳ Ｐゴシック" charset="-128"/>
              </a:rPr>
              <a:t>load-store</a:t>
            </a:r>
            <a:r>
              <a:rPr lang="en-US" altLang="ja-JP" sz="2000" dirty="0">
                <a:latin typeface="Agilent TT Cond" pitchFamily="34" charset="0"/>
                <a:ea typeface="ＭＳ Ｐゴシック" charset="-128"/>
              </a:rPr>
              <a:t> </a:t>
            </a:r>
            <a:r>
              <a:rPr lang="en-US" altLang="ja-JP" sz="2000" dirty="0" smtClean="0">
                <a:solidFill>
                  <a:schemeClr val="tx1"/>
                </a:solidFill>
                <a:latin typeface="Agilent TT Cond" pitchFamily="34" charset="0"/>
                <a:ea typeface="ＭＳ Ｐゴシック" charset="-128"/>
              </a:rPr>
              <a:t>transaction </a:t>
            </a:r>
            <a:r>
              <a:rPr lang="en-US" altLang="ja-JP" sz="2000" dirty="0">
                <a:solidFill>
                  <a:schemeClr val="tx1"/>
                </a:solidFill>
                <a:latin typeface="Agilent TT Cond" pitchFamily="34" charset="0"/>
                <a:ea typeface="ＭＳ Ｐゴシック" charset="-128"/>
              </a:rPr>
              <a:t>semantics</a:t>
            </a:r>
            <a:r>
              <a:rPr lang="en-US" altLang="ja-JP" sz="2000" dirty="0" smtClean="0">
                <a:solidFill>
                  <a:schemeClr val="tx1"/>
                </a:solidFill>
                <a:latin typeface="Agilent TT Cond" pitchFamily="34" charset="0"/>
                <a:ea typeface="ＭＳ Ｐゴシック" charset="-128"/>
              </a:rPr>
              <a:t>.  </a:t>
            </a:r>
            <a:r>
              <a:rPr lang="en-US" altLang="ja-JP" sz="2000" dirty="0" smtClean="0">
                <a:solidFill>
                  <a:srgbClr val="0000FF"/>
                </a:solidFill>
                <a:latin typeface="Agilent TT Cond" pitchFamily="34" charset="0"/>
                <a:ea typeface="ＭＳ Ｐゴシック" charset="-128"/>
              </a:rPr>
              <a:t>End to end point packet.</a:t>
            </a:r>
            <a:endParaRPr lang="en-US" altLang="ja-JP" sz="2000" dirty="0">
              <a:solidFill>
                <a:srgbClr val="0000FF"/>
              </a:solidFill>
              <a:latin typeface="Agilent TT Cond" pitchFamily="34" charset="0"/>
              <a:ea typeface="ＭＳ Ｐゴシック" charset="-128"/>
            </a:endParaRPr>
          </a:p>
          <a:p>
            <a:pPr marL="635000" lvl="1" indent="-177800" algn="l">
              <a:spcAft>
                <a:spcPct val="0"/>
              </a:spcAft>
              <a:buClr>
                <a:srgbClr val="0000FF"/>
              </a:buClr>
              <a:buSzTx/>
              <a:buFont typeface="Wingdings 3" pitchFamily="18" charset="2"/>
              <a:buChar char="á"/>
            </a:pPr>
            <a:r>
              <a:rPr lang="en-US" altLang="ja-JP" sz="2000" dirty="0">
                <a:solidFill>
                  <a:schemeClr val="tx1"/>
                </a:solidFill>
                <a:latin typeface="Agilent TT Cond" pitchFamily="34" charset="0"/>
                <a:ea typeface="ＭＳ Ｐゴシック" charset="-128"/>
              </a:rPr>
              <a:t> Provides reliable data transport services</a:t>
            </a:r>
            <a:r>
              <a:rPr lang="en-US" altLang="ja-JP" sz="2000" dirty="0" smtClean="0">
                <a:solidFill>
                  <a:schemeClr val="tx1"/>
                </a:solidFill>
                <a:latin typeface="Agilent TT Cond" pitchFamily="34" charset="0"/>
                <a:ea typeface="ＭＳ Ｐゴシック" charset="-128"/>
              </a:rPr>
              <a:t>. </a:t>
            </a:r>
            <a:r>
              <a:rPr lang="en-US" altLang="ja-JP" sz="2000" dirty="0" smtClean="0">
                <a:solidFill>
                  <a:srgbClr val="0000FF"/>
                </a:solidFill>
                <a:latin typeface="Agilent TT Cond" pitchFamily="34" charset="0"/>
                <a:ea typeface="ＭＳ Ｐゴシック" charset="-128"/>
              </a:rPr>
              <a:t>Point to point (link base).</a:t>
            </a:r>
            <a:endParaRPr lang="en-US" altLang="ja-JP" dirty="0">
              <a:solidFill>
                <a:srgbClr val="0000FF"/>
              </a:solidFill>
              <a:latin typeface="Agilent TT Cond" pitchFamily="34" charset="0"/>
              <a:ea typeface="ＭＳ Ｐゴシック" charset="-128"/>
            </a:endParaRPr>
          </a:p>
          <a:p>
            <a:pPr marL="635000" lvl="1" indent="-177800" algn="l">
              <a:buClr>
                <a:srgbClr val="0000FF"/>
              </a:buClr>
              <a:buSzTx/>
              <a:buFont typeface="Wingdings 3" pitchFamily="18" charset="2"/>
              <a:buChar char="á"/>
            </a:pPr>
            <a:r>
              <a:rPr lang="en-US" altLang="ja-JP" sz="2000" dirty="0">
                <a:solidFill>
                  <a:schemeClr val="tx1"/>
                </a:solidFill>
                <a:latin typeface="Agilent TT Cond" pitchFamily="34" charset="0"/>
                <a:ea typeface="ＭＳ Ｐゴシック" charset="-128"/>
              </a:rPr>
              <a:t> Electrical interface and signaling mechanisms.</a:t>
            </a:r>
          </a:p>
        </p:txBody>
      </p:sp>
      <p:sp>
        <p:nvSpPr>
          <p:cNvPr id="21511" name="Rectangle 1041"/>
          <p:cNvSpPr>
            <a:spLocks noChangeArrowheads="1"/>
          </p:cNvSpPr>
          <p:nvPr/>
        </p:nvSpPr>
        <p:spPr bwMode="auto">
          <a:xfrm>
            <a:off x="2199118" y="4758319"/>
            <a:ext cx="50815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09728" bIns="0">
            <a:spAutoFit/>
          </a:bodyPr>
          <a:lstStyle/>
          <a:p>
            <a:pPr marL="635000" lvl="1" indent="-177800" algn="l">
              <a:buClr>
                <a:srgbClr val="0000FF"/>
              </a:buClr>
              <a:buSzTx/>
              <a:buFont typeface="Wingdings 3" pitchFamily="18" charset="2"/>
              <a:buChar char="á"/>
            </a:pPr>
            <a:r>
              <a:rPr lang="en-US" altLang="ja-JP" sz="2000" dirty="0">
                <a:solidFill>
                  <a:schemeClr val="tx1"/>
                </a:solidFill>
                <a:latin typeface="Agilent TT Cond" pitchFamily="34" charset="0"/>
                <a:ea typeface="ＭＳ Ｐゴシック" charset="-128"/>
              </a:rPr>
              <a:t> Market segment specific form factors.</a:t>
            </a:r>
          </a:p>
        </p:txBody>
      </p:sp>
      <p:sp>
        <p:nvSpPr>
          <p:cNvPr id="408594" name="Text Box 1042"/>
          <p:cNvSpPr txBox="1">
            <a:spLocks noChangeArrowheads="1"/>
          </p:cNvSpPr>
          <p:nvPr/>
        </p:nvSpPr>
        <p:spPr bwMode="auto">
          <a:xfrm>
            <a:off x="1" y="5799386"/>
            <a:ext cx="9144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0" tIns="0" rIns="109728" bIns="0">
            <a:spAutoFit/>
          </a:bodyPr>
          <a:lstStyle/>
          <a:p>
            <a:pPr algn="ctr">
              <a:spcBef>
                <a:spcPct val="20000"/>
              </a:spcBef>
              <a:buSzTx/>
              <a:defRPr/>
            </a:pPr>
            <a:r>
              <a:rPr lang="en-US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ilent TT Cond" pitchFamily="34" charset="0"/>
              </a:rPr>
              <a:t>PCI Express Layering </a:t>
            </a:r>
            <a:r>
              <a:rPr lang="en-US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ilent TT Cond" pitchFamily="34" charset="0"/>
              </a:rPr>
              <a:t>Enables Modularity</a:t>
            </a:r>
            <a:r>
              <a:rPr lang="en-US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ilent TT Cond" pitchFamily="34" charset="0"/>
              </a:rPr>
              <a:t>, Reuse and Scalability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7148945" y="1714500"/>
            <a:ext cx="1753566" cy="3644130"/>
            <a:chOff x="7148945" y="1714500"/>
            <a:chExt cx="1753566" cy="364413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148945" y="1714500"/>
              <a:ext cx="1753566" cy="3644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8343900" y="2005446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  <a:latin typeface="Agilent TT Cond" pitchFamily="34" charset="0"/>
                </a:rPr>
                <a:t>RC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5400000">
              <a:off x="7704859" y="4068041"/>
              <a:ext cx="550718" cy="394854"/>
            </a:xfrm>
            <a:prstGeom prst="line">
              <a:avLst/>
            </a:prstGeom>
            <a:ln w="38100">
              <a:solidFill>
                <a:srgbClr val="00FF00"/>
              </a:solidFill>
              <a:headEnd type="oval"/>
              <a:tailEnd type="oval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7808769" y="3908714"/>
              <a:ext cx="890154" cy="429491"/>
            </a:xfrm>
            <a:prstGeom prst="line">
              <a:avLst/>
            </a:prstGeom>
            <a:ln w="38100">
              <a:solidFill>
                <a:srgbClr val="CC00FF"/>
              </a:solidFill>
              <a:headEnd type="oval"/>
              <a:tailEnd type="oval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7910944" y="3131125"/>
              <a:ext cx="1087583" cy="27711"/>
            </a:xfrm>
            <a:prstGeom prst="line">
              <a:avLst/>
            </a:prstGeom>
            <a:ln w="38100">
              <a:solidFill>
                <a:srgbClr val="CC00FF"/>
              </a:solidFill>
              <a:headEnd type="oval"/>
              <a:tailEnd type="oval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スライド番号プレースホルダ 3"/>
          <p:cNvSpPr txBox="1">
            <a:spLocks noGrp="1"/>
          </p:cNvSpPr>
          <p:nvPr/>
        </p:nvSpPr>
        <p:spPr bwMode="white">
          <a:xfrm>
            <a:off x="179388" y="6597650"/>
            <a:ext cx="614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/>
            <a:r>
              <a:rPr lang="en-US" altLang="ja-JP" sz="1000" dirty="0">
                <a:solidFill>
                  <a:srgbClr val="FFFFFF"/>
                </a:solidFill>
              </a:rPr>
              <a:t>Page </a:t>
            </a:r>
            <a:fld id="{C5A3D13E-2AA7-462F-B9D3-9906EB29F99C}" type="slidenum">
              <a:rPr lang="en-US" altLang="ja-JP" sz="1000">
                <a:solidFill>
                  <a:srgbClr val="FFFFFF"/>
                </a:solidFill>
              </a:rPr>
              <a:pPr algn="l" eaLnBrk="0" hangingPunct="0"/>
              <a:t>9</a:t>
            </a:fld>
            <a:endParaRPr lang="en-US" altLang="ja-JP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GILENT PPT 2007">
  <a:themeElements>
    <a:clrScheme name="AGILENT COLORS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CC"/>
      </a:accent1>
      <a:accent2>
        <a:srgbClr val="FF9900"/>
      </a:accent2>
      <a:accent3>
        <a:srgbClr val="669933"/>
      </a:accent3>
      <a:accent4>
        <a:srgbClr val="FFCC00"/>
      </a:accent4>
      <a:accent5>
        <a:srgbClr val="003366"/>
      </a:accent5>
      <a:accent6>
        <a:srgbClr val="990000"/>
      </a:accent6>
      <a:hlink>
        <a:srgbClr val="0099CC"/>
      </a:hlink>
      <a:folHlink>
        <a:srgbClr val="990066"/>
      </a:folHlink>
    </a:clrScheme>
    <a:fontScheme name="AGILENT PPT &amp; OUTLOO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AGILENT PPT</Template>
  <TotalTime>12659</TotalTime>
  <Words>2537</Words>
  <Application>Microsoft Office PowerPoint</Application>
  <PresentationFormat>On-screen Show (4:3)</PresentationFormat>
  <Paragraphs>546</Paragraphs>
  <Slides>47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AGILENT PPT 2007</vt:lpstr>
      <vt:lpstr>ATP FE Training Session #5 PCIe Fundamentals and Winning Against LeCroy</vt:lpstr>
      <vt:lpstr>Agenda</vt:lpstr>
      <vt:lpstr>PCI Express Protocol Solution Portfolio (Gen1 &amp; 2)</vt:lpstr>
      <vt:lpstr>Basic System</vt:lpstr>
      <vt:lpstr>PCI Express Topology</vt:lpstr>
      <vt:lpstr>Signaling / Encoding of PCI Express</vt:lpstr>
      <vt:lpstr>Link and Lane (Link Width)</vt:lpstr>
      <vt:lpstr>Additional Features *Bold blue font items will get addressed in this training</vt:lpstr>
      <vt:lpstr>Layered Architecture: Packet Based Protocol PCI Express Device Layers 1</vt:lpstr>
      <vt:lpstr>Layered Architecture: PCI Express Device Layers 2   Like OSI 7 Layer of Ethernet Protocol</vt:lpstr>
      <vt:lpstr>TLP Layer:  TLP Origin and Destination</vt:lpstr>
      <vt:lpstr>TLP Layer: PCI Express TLP Types = Only 13 of Them!</vt:lpstr>
      <vt:lpstr>DLLP Layer:  DLLP Origin and Destination</vt:lpstr>
      <vt:lpstr>DLLP Layer: Responsibilities and Operation</vt:lpstr>
      <vt:lpstr>DLLP Layer: One of the Reason PCI Express is Successful: Quality of Service (QoS)</vt:lpstr>
      <vt:lpstr>DLLP Layer: PCI Express QoS: Flow Control</vt:lpstr>
      <vt:lpstr>Agilent Solution:  New Flow Control Analysis on N5306A Analyzer &amp; N5323A Jammer To Create Error Condition</vt:lpstr>
      <vt:lpstr>DLLP Layer: PCI Express QoS: ACK/NAK Protocol</vt:lpstr>
      <vt:lpstr>Agilent Solution:  N5306A Analyzer and N5323A Jammer</vt:lpstr>
      <vt:lpstr>Agilent Solution:  N5309A Analyzer Trigger Screen and Packet Screen</vt:lpstr>
      <vt:lpstr>PHY Layer: Ordered-Set Origin and Destination</vt:lpstr>
      <vt:lpstr>Ordered-Set Structure</vt:lpstr>
      <vt:lpstr>Training Sequence What gets Configured</vt:lpstr>
      <vt:lpstr>LTSSM (Link Training and Status State Machine) and  ASPM (Active State Power Management)</vt:lpstr>
      <vt:lpstr>Agilent Solution:  N5322A Extended Interface Module (ASPM Module)</vt:lpstr>
      <vt:lpstr>Agilent Solution:  N5309A Exerciser LTSSM Feature &amp; N5306A Analyzer Trigger Feature</vt:lpstr>
      <vt:lpstr>Three Methods For Packet Routing</vt:lpstr>
      <vt:lpstr>Programmed I/O Transaction</vt:lpstr>
      <vt:lpstr>DMA Transaction</vt:lpstr>
      <vt:lpstr>Peer-to-Peer Transaction</vt:lpstr>
      <vt:lpstr>Agenda</vt:lpstr>
      <vt:lpstr>Where We Win:  Agilent’s Strength</vt:lpstr>
      <vt:lpstr>Competing LeCroy with the Analyzer opportunity LeCroy:  5 Steps Offensive Approach</vt:lpstr>
      <vt:lpstr>LeCroy’s CATC View</vt:lpstr>
      <vt:lpstr>LeCroy’s LTSSM View:  Good for Novice User, but Not for the best for Expert.  More sub-states under each state</vt:lpstr>
      <vt:lpstr>LeCroy’s Flow Control</vt:lpstr>
      <vt:lpstr>Agilent on Offence:   Interposer Probe- Signal Integrity Side by Side Comparison</vt:lpstr>
      <vt:lpstr>Setup</vt:lpstr>
      <vt:lpstr>S3 Card stand alone &amp; S3 Card with  LeCroy Active Interposer:  3dB De-emphasis</vt:lpstr>
      <vt:lpstr>S3 Card stand alone &amp; S3 Card with  Agilent Interposer:  3dB De-emphasis</vt:lpstr>
      <vt:lpstr>Quantitative Result Comparison</vt:lpstr>
      <vt:lpstr>Jitter Measurement Result Comparison Summary ~ Can your DUT take this much more jitter and yet work properly? ~</vt:lpstr>
      <vt:lpstr>More Protocol Error Triggers (22 vs. 8 (?)) x16 Configuration Can be Used as two x8 systems</vt:lpstr>
      <vt:lpstr>Competing LeCroy with the Exerciser opportunity Agilent Win 99.9% of the Time!! </vt:lpstr>
      <vt:lpstr>LeCroy’s Discount Strategy… Outrageous!</vt:lpstr>
      <vt:lpstr>Battle goes on for Gen3…</vt:lpstr>
      <vt:lpstr>Division Experts and Contacts:</vt:lpstr>
    </vt:vector>
  </TitlesOfParts>
  <Company>Agilent Technologies,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Weekly LPT MKTG Meeting Format</dc:title>
  <dc:creator>Jun Chie</dc:creator>
  <cp:lastModifiedBy>cn834452</cp:lastModifiedBy>
  <cp:revision>1137</cp:revision>
  <dcterms:created xsi:type="dcterms:W3CDTF">2009-09-18T21:09:11Z</dcterms:created>
  <dcterms:modified xsi:type="dcterms:W3CDTF">2011-04-15T16:56:23Z</dcterms:modified>
</cp:coreProperties>
</file>