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9" r:id="rId2"/>
  </p:sldIdLst>
  <p:sldSz cx="9144000" cy="6858000" type="screen4x3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558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FF18D-0229-490C-AC7B-0DB405EA51BE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2AB61-EC2D-4F0A-BDFD-F101F095C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271016"/>
            <a:ext cx="4114800" cy="2157984"/>
          </a:xfrm>
        </p:spPr>
        <p:txBody>
          <a:bodyPr lIns="0" tIns="0" rIns="0" bIns="0"/>
          <a:lstStyle>
            <a:lvl1pPr algn="r">
              <a:spcAft>
                <a:spcPts val="0"/>
              </a:spcAft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1280160"/>
            <a:ext cx="4114800" cy="2148840"/>
          </a:xfrm>
        </p:spPr>
        <p:txBody>
          <a:bodyPr lIns="0" tIns="18288" rIns="0" bIns="0">
            <a:noAutofit/>
          </a:bodyPr>
          <a:lstStyle>
            <a:lvl1pPr marL="0" indent="0" algn="l">
              <a:lnSpc>
                <a:spcPct val="115000"/>
              </a:lnSpc>
              <a:spcAft>
                <a:spcPts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D8BB37AD-F3CD-41A0-B57E-A3B998EF91B4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85A51847-A27A-42BF-851E-8D692DF79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D8BB37AD-F3CD-41A0-B57E-A3B998EF91B4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85A51847-A27A-42BF-851E-8D692DF79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D8BB37AD-F3CD-41A0-B57E-A3B998EF91B4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85A51847-A27A-42BF-851E-8D692DF79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D8BB37AD-F3CD-41A0-B57E-A3B998EF91B4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85A51847-A27A-42BF-851E-8D692DF79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D8BB37AD-F3CD-41A0-B57E-A3B998EF91B4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85A51847-A27A-42BF-851E-8D692DF79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71016"/>
            <a:ext cx="4270248" cy="45628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1016"/>
            <a:ext cx="4270248" cy="45628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D8BB37AD-F3CD-41A0-B57E-A3B998EF91B4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85A51847-A27A-42BF-851E-8D692DF79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71016"/>
            <a:ext cx="4270248" cy="63976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923288"/>
            <a:ext cx="427024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4" y="1271016"/>
            <a:ext cx="4270248" cy="63976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4" y="1923288"/>
            <a:ext cx="427024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D8BB37AD-F3CD-41A0-B57E-A3B998EF91B4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85A51847-A27A-42BF-851E-8D692DF79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D8BB37AD-F3CD-41A0-B57E-A3B998EF91B4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85A51847-A27A-42BF-851E-8D692DF79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D8BB37AD-F3CD-41A0-B57E-A3B998EF91B4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85A51847-A27A-42BF-851E-8D692DF79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D8BB37AD-F3CD-41A0-B57E-A3B998EF91B4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85A51847-A27A-42BF-851E-8D692DF79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D8BB37AD-F3CD-41A0-B57E-A3B998EF91B4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85A51847-A27A-42BF-851E-8D692DF79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95944" cy="99669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71016"/>
            <a:ext cx="8686800" cy="456285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4" name="Group 6"/>
          <p:cNvGrpSpPr/>
          <p:nvPr/>
        </p:nvGrpSpPr>
        <p:grpSpPr>
          <a:xfrm>
            <a:off x="0" y="6229349"/>
            <a:ext cx="9144000" cy="628651"/>
            <a:chOff x="0" y="6229349"/>
            <a:chExt cx="9144000" cy="628651"/>
          </a:xfrm>
        </p:grpSpPr>
        <p:pic>
          <p:nvPicPr>
            <p:cNvPr id="8" name="Picture 22" descr="footer_two-tone_revised_5-16_cir6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0" y="6229349"/>
              <a:ext cx="9144000" cy="628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26" descr="spark-385_150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4371977" y="6376989"/>
              <a:ext cx="1865313" cy="414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1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D8BB37AD-F3CD-41A0-B57E-A3B998EF91B4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85A51847-A27A-42BF-851E-8D692DF793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914400" y="63246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Agilent Internal Only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spcAft>
          <a:spcPts val="300"/>
        </a:spcAft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1400"/>
        </a:spcAft>
        <a:buFont typeface="Arial" pitchFamily="34" charset="0"/>
        <a:buNone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spcBef>
          <a:spcPts val="0"/>
        </a:spcBef>
        <a:spcAft>
          <a:spcPts val="70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228600" algn="l" defTabSz="914400" rtl="0" eaLnBrk="1" latinLnBrk="0" hangingPunct="1">
        <a:spcBef>
          <a:spcPts val="0"/>
        </a:spcBef>
        <a:spcAft>
          <a:spcPts val="70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-228600" algn="l" defTabSz="914400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ecroy.com/ProtocolAnalyzer/ProtocolOverview.aspx?seriesid=219&amp;capid=103&amp;mid=51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62" name="Picture 2" descr="WaveRunner Xi-A Osilloscope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706112" y="17526"/>
            <a:ext cx="1495425" cy="1866901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Competitive Positioning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57173" y="1333120"/>
          <a:ext cx="8248652" cy="4870416"/>
        </p:xfrm>
        <a:graphic>
          <a:graphicData uri="http://schemas.openxmlformats.org/drawingml/2006/table">
            <a:tbl>
              <a:tblPr/>
              <a:tblGrid>
                <a:gridCol w="2062163"/>
                <a:gridCol w="2062163"/>
                <a:gridCol w="2062163"/>
                <a:gridCol w="2062163"/>
              </a:tblGrid>
              <a:tr h="23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6A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Agilent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6A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LeCroy</a:t>
                      </a:r>
                      <a:endParaRPr kumimoji="0" lang="en-US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6A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Tektronix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6A94"/>
                    </a:solidFill>
                  </a:tcPr>
                </a:tc>
              </a:tr>
              <a:tr h="348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Announcement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Feb 1</a:t>
                      </a:r>
                      <a:r>
                        <a:rPr kumimoji="0" lang="en-US" sz="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st</a:t>
                      </a: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, 2010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Sept 2009 / Feb 1</a:t>
                      </a:r>
                      <a:r>
                        <a:rPr kumimoji="0" lang="en-US" sz="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st</a:t>
                      </a: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, 2010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Announced  (April 12</a:t>
                      </a:r>
                      <a:r>
                        <a:rPr kumimoji="0" lang="en-US" sz="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th</a:t>
                      </a: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, 2010)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FEE"/>
                    </a:solidFill>
                  </a:tcPr>
                </a:tc>
              </a:tr>
              <a:tr h="2176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Digital Test Console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Summit T3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TLA7SA08/16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FEE"/>
                    </a:solidFill>
                  </a:tcPr>
                </a:tc>
              </a:tr>
              <a:tr h="2176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Analyzer for </a:t>
                      </a:r>
                      <a:r>
                        <a:rPr kumimoji="0" 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PCIe</a:t>
                      </a: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8GT/s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Yes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FEE"/>
                    </a:solidFill>
                  </a:tcPr>
                </a:tc>
              </a:tr>
              <a:tr h="228114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Link width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x1 – x16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x1 – x16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x1 – x16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228114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Auto Speed detect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228114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Capture Depth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8GB  (x16)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8GB (x16)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 GB (x16)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228114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Slot Interposer probe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Yes (but expensive)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28114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Mid-bus probe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Yes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228114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Flying leads probe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Yes (by end of 2011)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348225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Ability to probe all platforms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Yes (through ESP)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We believe they will have issues with long traces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OpenEYE</a:t>
                      </a: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??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78809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Software capabilities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On par with Gen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On par with Gen2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They seem to have added significant capabilities since Gen2 (?)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48225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Expected x16 Analyzer Price (with interposer)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~$150K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~$  150K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(Aggressive trade-in programs in the transition)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~$210K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228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Exerciser for </a:t>
                      </a:r>
                      <a:r>
                        <a:rPr kumimoji="0" 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PCIe</a:t>
                      </a: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8GT/s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Not expected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FEE"/>
                    </a:solidFill>
                  </a:tcPr>
                </a:tc>
              </a:tr>
              <a:tr h="228114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Link width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x1 – x16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x1 – x16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Not expected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228114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LTSSM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Not expected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228114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Exerciser SW on roadmap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Not expected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293091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Expected Exerciser Price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~$120K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41313" name="Picture 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514600" y="627126"/>
            <a:ext cx="1676400" cy="644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241547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folHlink"/>
            </a:solidFill>
            <a:miter lim="800000"/>
            <a:headEnd/>
            <a:tailEnd/>
          </a:ln>
        </p:spPr>
        <p:txBody>
          <a:bodyPr tIns="0" bIns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   AGILENT RESTRICTED             DO NOT INCLUDE SLIDE TO EXTERNAL AUDIENCES	     RESTRICTED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 rot="5400000">
            <a:off x="5905500" y="3009900"/>
            <a:ext cx="6248400" cy="228600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folHlink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en-US" sz="1400" b="1" dirty="0">
                <a:solidFill>
                  <a:schemeClr val="bg1"/>
                </a:solidFill>
              </a:rPr>
              <a:t>AGILENT RESTRICTED DO NOT INCLUDE SLIDE TO EXTERNAL AUDIEN</a:t>
            </a:r>
          </a:p>
        </p:txBody>
      </p:sp>
      <p:pic>
        <p:nvPicPr>
          <p:cNvPr id="91138" name="Picture 2" descr="http://www.tek.com/images/imagewidget/tla7000/tla7000-side-lrg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15200" y="357187"/>
            <a:ext cx="755649" cy="9460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PCIe 3.0 Program Update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Agenda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August 2009 Market Window &amp;amp; Timeline&amp;quot;&quot;/&gt;&lt;property id=&quot;20307&quot; value=&quot;258&quot;/&gt;&lt;/object&gt;&lt;object type=&quot;3&quot; unique_id=&quot;10007&quot;&gt;&lt;property id=&quot;20148&quot; value=&quot;5&quot;/&gt;&lt;property id=&quot;20300&quot; value=&quot;Slide 4&quot;/&gt;&lt;property id=&quot;20307&quot; value=&quot;259&quot;/&gt;&lt;/object&gt;&lt;object type=&quot;3&quot; unique_id=&quot;10008&quot;&gt;&lt;property id=&quot;20148&quot; value=&quot;5&quot;/&gt;&lt;property id=&quot;20300&quot; value=&quot;Slide 5 - &amp;quot;What has changed?&amp;amp;#x09;&amp;quot;&quot;/&gt;&lt;property id=&quot;20307&quot; value=&quot;262&quot;/&gt;&lt;/object&gt;&lt;object type=&quot;3&quot; unique_id=&quot;10009&quot;&gt;&lt;property id=&quot;20148&quot; value=&quot;5&quot;/&gt;&lt;property id=&quot;20300&quot; value=&quot;Slide 6 - &amp;quot;PCIe 3.0 Release Plan&amp;quot;&quot;/&gt;&lt;property id=&quot;20307&quot; value=&quot;260&quot;/&gt;&lt;/object&gt;&lt;object type=&quot;3&quot; unique_id=&quot;10010&quot;&gt;&lt;property id=&quot;20148&quot; value=&quot;5&quot;/&gt;&lt;property id=&quot;20300&quot; value=&quot;Slide 7 - &amp;quot;Launch Timeline&amp;quot;&quot;/&gt;&lt;property id=&quot;20307&quot; value=&quot;264&quot;/&gt;&lt;/object&gt;&lt;object type=&quot;3&quot; unique_id=&quot;10011&quot;&gt;&lt;property id=&quot;20148&quot; value=&quot;5&quot;/&gt;&lt;property id=&quot;20300&quot; value=&quot;Slide 10 - &amp;quot;Quoting and Ordering&amp;quot;&quot;/&gt;&lt;property id=&quot;20307&quot; value=&quot;263&quot;/&gt;&lt;/object&gt;&lt;object type=&quot;3&quot; unique_id=&quot;10102&quot;&gt;&lt;property id=&quot;20148&quot; value=&quot;5&quot;/&gt;&lt;property id=&quot;20300&quot; value=&quot;Slide 8 - &amp;quot;Key Launch Activities - Discussion&amp;quot;&quot;/&gt;&lt;property id=&quot;20307&quot; value=&quot;266&quot;/&gt;&lt;/object&gt;&lt;object type=&quot;3&quot; unique_id=&quot;10103&quot;&gt;&lt;property id=&quot;20148&quot; value=&quot;5&quot;/&gt;&lt;property id=&quot;20300&quot; value=&quot;Slide 11 - &amp;quot;Competitive Landscape&amp;quot;&quot;/&gt;&lt;property id=&quot;20307&quot; value=&quot;265&quot;/&gt;&lt;/object&gt;&lt;object type=&quot;3&quot; unique_id=&quot;10104&quot;&gt;&lt;property id=&quot;20148&quot; value=&quot;5&quot;/&gt;&lt;property id=&quot;20300&quot; value=&quot;Slide 12 - &amp;quot;Competitive Pricing&amp;quot;&quot;/&gt;&lt;property id=&quot;20307&quot; value=&quot;267&quot;/&gt;&lt;/object&gt;&lt;object type=&quot;3&quot; unique_id=&quot;10157&quot;&gt;&lt;property id=&quot;20148&quot; value=&quot;5&quot;/&gt;&lt;property id=&quot;20300&quot; value=&quot;Slide 9&quot;/&gt;&lt;property id=&quot;20307&quot; value=&quot;26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AGILENT PPT 2007">
  <a:themeElements>
    <a:clrScheme name="AGILENT COLORS 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9CC"/>
      </a:accent1>
      <a:accent2>
        <a:srgbClr val="FF9900"/>
      </a:accent2>
      <a:accent3>
        <a:srgbClr val="669933"/>
      </a:accent3>
      <a:accent4>
        <a:srgbClr val="FFCC00"/>
      </a:accent4>
      <a:accent5>
        <a:srgbClr val="003366"/>
      </a:accent5>
      <a:accent6>
        <a:srgbClr val="990000"/>
      </a:accent6>
      <a:hlink>
        <a:srgbClr val="0099CC"/>
      </a:hlink>
      <a:folHlink>
        <a:srgbClr val="990066"/>
      </a:folHlink>
    </a:clrScheme>
    <a:fontScheme name="AGILENT PPT &amp; OUTLOO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AGILENT PPT</Template>
  <TotalTime>513</TotalTime>
  <Words>216</Words>
  <Application>Microsoft Office PowerPoint</Application>
  <PresentationFormat>On-screen Show (4:3)</PresentationFormat>
  <Paragraphs>73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AGILENT PPT 2007</vt:lpstr>
      <vt:lpstr>Competitive Positioning</vt:lpstr>
    </vt:vector>
  </TitlesOfParts>
  <Company>Agilent Technologies,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PCIe 3.0 Program Update</dc:title>
  <dc:creator>u522768</dc:creator>
  <cp:lastModifiedBy>cheechan</cp:lastModifiedBy>
  <cp:revision>17</cp:revision>
  <dcterms:created xsi:type="dcterms:W3CDTF">2010-01-05T20:18:38Z</dcterms:created>
  <dcterms:modified xsi:type="dcterms:W3CDTF">2011-06-07T05:56:54Z</dcterms:modified>
</cp:coreProperties>
</file>