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015" r:id="rId2"/>
  </p:sldMasterIdLst>
  <p:notesMasterIdLst>
    <p:notesMasterId r:id="rId25"/>
  </p:notesMasterIdLst>
  <p:handoutMasterIdLst>
    <p:handoutMasterId r:id="rId26"/>
  </p:handoutMasterIdLst>
  <p:sldIdLst>
    <p:sldId id="598" r:id="rId3"/>
    <p:sldId id="602" r:id="rId4"/>
    <p:sldId id="691" r:id="rId5"/>
    <p:sldId id="606" r:id="rId6"/>
    <p:sldId id="693" r:id="rId7"/>
    <p:sldId id="694" r:id="rId8"/>
    <p:sldId id="695" r:id="rId9"/>
    <p:sldId id="681" r:id="rId10"/>
    <p:sldId id="696" r:id="rId11"/>
    <p:sldId id="678" r:id="rId12"/>
    <p:sldId id="679" r:id="rId13"/>
    <p:sldId id="680" r:id="rId14"/>
    <p:sldId id="677" r:id="rId15"/>
    <p:sldId id="683" r:id="rId16"/>
    <p:sldId id="684" r:id="rId17"/>
    <p:sldId id="687" r:id="rId18"/>
    <p:sldId id="688" r:id="rId19"/>
    <p:sldId id="689" r:id="rId20"/>
    <p:sldId id="703" r:id="rId21"/>
    <p:sldId id="702" r:id="rId22"/>
    <p:sldId id="701" r:id="rId23"/>
    <p:sldId id="690" r:id="rId24"/>
  </p:sldIdLst>
  <p:sldSz cx="9144000" cy="6858000" type="screen4x3"/>
  <p:notesSz cx="7010400" cy="9283700"/>
  <p:defaultTextStyle>
    <a:defPPr>
      <a:defRPr lang="en-US"/>
    </a:defPPr>
    <a:lvl1pPr algn="l" rtl="0" fontAlgn="base">
      <a:spcBef>
        <a:spcPct val="0"/>
      </a:spcBef>
      <a:spcAft>
        <a:spcPct val="0"/>
      </a:spcAft>
      <a:defRPr kumimoji="1" sz="2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FF"/>
    <a:srgbClr val="0000FF"/>
    <a:srgbClr val="FF0000"/>
    <a:srgbClr val="0000CC"/>
    <a:srgbClr val="669933"/>
    <a:srgbClr val="99FF99"/>
    <a:srgbClr val="0000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autoAdjust="0"/>
    <p:restoredTop sz="87633" autoAdjust="0"/>
  </p:normalViewPr>
  <p:slideViewPr>
    <p:cSldViewPr snapToGrid="0">
      <p:cViewPr varScale="1">
        <p:scale>
          <a:sx n="80" d="100"/>
          <a:sy n="80" d="100"/>
        </p:scale>
        <p:origin x="-17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74"/>
    </p:cViewPr>
  </p:sorterViewPr>
  <p:notesViewPr>
    <p:cSldViewPr snapToGrid="0">
      <p:cViewPr varScale="1">
        <p:scale>
          <a:sx n="81" d="100"/>
          <a:sy n="81" d="100"/>
        </p:scale>
        <p:origin x="-3162" y="-102"/>
      </p:cViewPr>
      <p:guideLst>
        <p:guide orient="horz" pos="2924"/>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3038475" cy="46450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defRPr kumimoji="0" sz="1300">
                <a:latin typeface="Arial" charset="0"/>
                <a:ea typeface="+mn-ea"/>
              </a:defRPr>
            </a:lvl1pPr>
          </a:lstStyle>
          <a:p>
            <a:pPr>
              <a:defRPr/>
            </a:pPr>
            <a:endParaRPr lang="en-US"/>
          </a:p>
        </p:txBody>
      </p:sp>
      <p:sp>
        <p:nvSpPr>
          <p:cNvPr id="43011" name="Rectangle 3"/>
          <p:cNvSpPr>
            <a:spLocks noGrp="1" noChangeArrowheads="1"/>
          </p:cNvSpPr>
          <p:nvPr>
            <p:ph type="dt" sz="quarter" idx="1"/>
          </p:nvPr>
        </p:nvSpPr>
        <p:spPr bwMode="auto">
          <a:xfrm>
            <a:off x="3971926" y="0"/>
            <a:ext cx="3038475" cy="46450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kumimoji="0" sz="1300">
                <a:latin typeface="Arial" charset="0"/>
                <a:ea typeface="+mn-ea"/>
              </a:defRPr>
            </a:lvl1pPr>
          </a:lstStyle>
          <a:p>
            <a:pPr>
              <a:defRPr/>
            </a:pPr>
            <a:endParaRPr lang="en-US"/>
          </a:p>
        </p:txBody>
      </p:sp>
      <p:sp>
        <p:nvSpPr>
          <p:cNvPr id="43012" name="Rectangle 4"/>
          <p:cNvSpPr>
            <a:spLocks noGrp="1" noChangeArrowheads="1"/>
          </p:cNvSpPr>
          <p:nvPr>
            <p:ph type="ftr" sz="quarter" idx="2"/>
          </p:nvPr>
        </p:nvSpPr>
        <p:spPr bwMode="auto">
          <a:xfrm>
            <a:off x="1" y="8819199"/>
            <a:ext cx="3038475" cy="464502"/>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defRPr kumimoji="0" sz="1300">
                <a:latin typeface="Arial" charset="0"/>
                <a:ea typeface="+mn-ea"/>
              </a:defRPr>
            </a:lvl1pPr>
          </a:lstStyle>
          <a:p>
            <a:pPr>
              <a:defRPr/>
            </a:pPr>
            <a:endParaRPr lang="en-US"/>
          </a:p>
        </p:txBody>
      </p:sp>
      <p:sp>
        <p:nvSpPr>
          <p:cNvPr id="43013" name="Rectangle 5"/>
          <p:cNvSpPr>
            <a:spLocks noGrp="1" noChangeArrowheads="1"/>
          </p:cNvSpPr>
          <p:nvPr>
            <p:ph type="sldNum" sz="quarter" idx="3"/>
          </p:nvPr>
        </p:nvSpPr>
        <p:spPr bwMode="auto">
          <a:xfrm>
            <a:off x="3971926" y="8819199"/>
            <a:ext cx="3038475" cy="464502"/>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kumimoji="0" sz="1300">
                <a:latin typeface="Arial" charset="0"/>
                <a:ea typeface="+mn-ea"/>
              </a:defRPr>
            </a:lvl1pPr>
          </a:lstStyle>
          <a:p>
            <a:pPr>
              <a:defRPr/>
            </a:pPr>
            <a:fld id="{B8D505AA-4EE3-4776-AE0A-2CDBCD2DFF47}" type="slidenum">
              <a:rPr lang="en-US"/>
              <a:pPr>
                <a:defRPr/>
              </a:pPr>
              <a:t>‹#›</a:t>
            </a:fld>
            <a:endParaRPr lang="en-US"/>
          </a:p>
        </p:txBody>
      </p:sp>
    </p:spTree>
    <p:extLst>
      <p:ext uri="{BB962C8B-B14F-4D97-AF65-F5344CB8AC3E}">
        <p14:creationId xmlns:p14="http://schemas.microsoft.com/office/powerpoint/2010/main" val="374497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dt" idx="1"/>
          </p:nvPr>
        </p:nvSpPr>
        <p:spPr bwMode="auto">
          <a:xfrm>
            <a:off x="3971926" y="0"/>
            <a:ext cx="3038475" cy="46450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kumimoji="0" sz="1300">
                <a:latin typeface="Arial" charset="0"/>
                <a:ea typeface="+mn-ea"/>
              </a:defRPr>
            </a:lvl1pPr>
          </a:lstStyle>
          <a:p>
            <a:pPr>
              <a:defRPr/>
            </a:pPr>
            <a:endParaRPr lang="en-US"/>
          </a:p>
        </p:txBody>
      </p:sp>
      <p:sp>
        <p:nvSpPr>
          <p:cNvPr id="20485" name="Rectangle 5"/>
          <p:cNvSpPr>
            <a:spLocks noGrp="1" noChangeArrowheads="1"/>
          </p:cNvSpPr>
          <p:nvPr>
            <p:ph type="body" sz="quarter" idx="3"/>
          </p:nvPr>
        </p:nvSpPr>
        <p:spPr bwMode="auto">
          <a:xfrm>
            <a:off x="935039" y="4410392"/>
            <a:ext cx="5140325" cy="417734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7" name="Rectangle 7"/>
          <p:cNvSpPr>
            <a:spLocks noGrp="1" noChangeArrowheads="1"/>
          </p:cNvSpPr>
          <p:nvPr>
            <p:ph type="sldNum" sz="quarter" idx="5"/>
          </p:nvPr>
        </p:nvSpPr>
        <p:spPr bwMode="auto">
          <a:xfrm>
            <a:off x="3971926" y="8819199"/>
            <a:ext cx="3038475" cy="464502"/>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kumimoji="0" sz="1300">
                <a:latin typeface="Arial" charset="0"/>
                <a:ea typeface="+mn-ea"/>
              </a:defRPr>
            </a:lvl1pPr>
          </a:lstStyle>
          <a:p>
            <a:pPr>
              <a:defRPr/>
            </a:pPr>
            <a:fld id="{DD605B33-897E-4623-9DD6-B508DDEDDBD8}" type="slidenum">
              <a:rPr lang="en-US"/>
              <a:pPr>
                <a:defRPr/>
              </a:pPr>
              <a:t>‹#›</a:t>
            </a:fld>
            <a:endParaRPr lang="en-US"/>
          </a:p>
        </p:txBody>
      </p:sp>
      <p:sp>
        <p:nvSpPr>
          <p:cNvPr id="8" name="Slide Image Placeholder 7"/>
          <p:cNvSpPr>
            <a:spLocks noGrp="1" noRot="1" noChangeAspect="1"/>
          </p:cNvSpPr>
          <p:nvPr>
            <p:ph type="sldImg" idx="2"/>
          </p:nvPr>
        </p:nvSpPr>
        <p:spPr>
          <a:xfrm>
            <a:off x="1184275" y="695325"/>
            <a:ext cx="4641850" cy="3481388"/>
          </a:xfrm>
          <a:prstGeom prst="rect">
            <a:avLst/>
          </a:prstGeom>
          <a:noFill/>
          <a:ln w="12700">
            <a:solidFill>
              <a:prstClr val="black"/>
            </a:solidFill>
          </a:ln>
        </p:spPr>
        <p:txBody>
          <a:bodyPr vert="horz" lIns="91440" tIns="45720" rIns="91440" bIns="45720" rtlCol="0" anchor="ctr"/>
          <a:lstStyle/>
          <a:p>
            <a:endParaRPr lang="en-US"/>
          </a:p>
        </p:txBody>
      </p:sp>
      <p:sp>
        <p:nvSpPr>
          <p:cNvPr id="9" name="Header Placeholder 8"/>
          <p:cNvSpPr>
            <a:spLocks noGrp="1"/>
          </p:cNvSpPr>
          <p:nvPr>
            <p:ph type="hdr" sz="quarter"/>
          </p:nvPr>
        </p:nvSpPr>
        <p:spPr>
          <a:xfrm>
            <a:off x="1" y="0"/>
            <a:ext cx="3038475" cy="464503"/>
          </a:xfrm>
          <a:prstGeom prst="rect">
            <a:avLst/>
          </a:prstGeom>
        </p:spPr>
        <p:txBody>
          <a:bodyPr vert="horz" lIns="91440" tIns="45720" rIns="91440" bIns="45720" rtlCol="0"/>
          <a:lstStyle>
            <a:lvl1pPr algn="l">
              <a:defRPr sz="1200"/>
            </a:lvl1pPr>
          </a:lstStyle>
          <a:p>
            <a:endParaRPr lang="en-US"/>
          </a:p>
        </p:txBody>
      </p:sp>
      <p:sp>
        <p:nvSpPr>
          <p:cNvPr id="10" name="Footer Placeholder 9"/>
          <p:cNvSpPr>
            <a:spLocks noGrp="1"/>
          </p:cNvSpPr>
          <p:nvPr>
            <p:ph type="ftr" sz="quarter" idx="4"/>
          </p:nvPr>
        </p:nvSpPr>
        <p:spPr>
          <a:xfrm>
            <a:off x="1" y="8817612"/>
            <a:ext cx="3038475" cy="464503"/>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649121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 </a:t>
            </a:r>
          </a:p>
          <a:p>
            <a:r>
              <a:rPr lang="en-US" dirty="0" smtClean="0"/>
              <a:t>Welcome to</a:t>
            </a:r>
            <a:r>
              <a:rPr lang="en-US" baseline="0" dirty="0" smtClean="0"/>
              <a:t> SATA and SAS 6Gbps Physical and Protocol Layers Compete Test Solution Web seminar. </a:t>
            </a:r>
          </a:p>
          <a:p>
            <a:r>
              <a:rPr lang="en-US" baseline="0" dirty="0" smtClean="0"/>
              <a:t>My name is Min-</a:t>
            </a:r>
            <a:r>
              <a:rPr lang="en-US" baseline="0" dirty="0" err="1" smtClean="0"/>
              <a:t>Jie</a:t>
            </a:r>
            <a:r>
              <a:rPr lang="en-US" baseline="0" dirty="0" smtClean="0"/>
              <a:t> Chong. I am the storage applications manager at Agilent Technologies.</a:t>
            </a:r>
          </a:p>
          <a:p>
            <a:r>
              <a:rPr lang="en-US" baseline="0" dirty="0" smtClean="0"/>
              <a:t>With me today is Matt Hallberg. He is the storage program manager from </a:t>
            </a:r>
            <a:r>
              <a:rPr lang="en-US" baseline="0" dirty="0" err="1" smtClean="0"/>
              <a:t>SerialTek</a:t>
            </a:r>
            <a:r>
              <a:rPr lang="en-US" baseline="0" dirty="0" smtClean="0"/>
              <a:t> and will cover the protocol material.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presentation will provide information on what do you need to know about solutions</a:t>
            </a:r>
            <a:r>
              <a:rPr lang="en-US" baseline="0" dirty="0" smtClean="0"/>
              <a:t> for </a:t>
            </a:r>
            <a:r>
              <a:rPr lang="en-US" dirty="0" smtClean="0"/>
              <a:t>testing storage</a:t>
            </a:r>
            <a:r>
              <a:rPr lang="en-US" baseline="0" dirty="0" smtClean="0"/>
              <a:t> </a:t>
            </a:r>
            <a:r>
              <a:rPr lang="en-US" dirty="0" smtClean="0"/>
              <a:t>products to ensure they work reliably and meet the specifications. B</a:t>
            </a:r>
            <a:r>
              <a:rPr lang="en-US" baseline="0" dirty="0" smtClean="0"/>
              <a:t>oth product and measurement information will be covered. </a:t>
            </a:r>
            <a:r>
              <a:rPr lang="en-US" dirty="0" smtClean="0"/>
              <a:t>I will also cover advanced debugging techniques</a:t>
            </a:r>
            <a:r>
              <a:rPr lang="en-US" baseline="0" dirty="0" smtClean="0"/>
              <a:t> such as SSC waveform emulation, de-embedding and </a:t>
            </a:r>
            <a:r>
              <a:rPr lang="en-US" dirty="0" smtClean="0"/>
              <a:t>scope based protocol triggering and decode solutions which will help you quickly verify your design meets demanding specification requirements.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70938" y="8817904"/>
            <a:ext cx="3037840" cy="464185"/>
          </a:xfrm>
          <a:prstGeom prst="rect">
            <a:avLst/>
          </a:prstGeom>
        </p:spPr>
        <p:txBody>
          <a:bodyPr lIns="93177" tIns="46589" rIns="93177" bIns="46589"/>
          <a:lstStyle/>
          <a:p>
            <a:fld id="{A4484E1A-5543-4866-9AD0-7C2D58DADB48}"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184275" y="696913"/>
            <a:ext cx="4641850" cy="3481387"/>
          </a:xfrm>
          <a:prstGeom prst="rect">
            <a:avLst/>
          </a:prstGeom>
          <a:ln/>
        </p:spPr>
      </p:sp>
      <p:sp>
        <p:nvSpPr>
          <p:cNvPr id="3" name="Notes Placeholder 2"/>
          <p:cNvSpPr>
            <a:spLocks noGrp="1"/>
          </p:cNvSpPr>
          <p:nvPr>
            <p:ph type="body" idx="1"/>
          </p:nvPr>
        </p:nvSpPr>
        <p:spPr/>
        <p:txBody>
          <a:bodyPr>
            <a:normAutofit/>
          </a:bodyPr>
          <a:lstStyle/>
          <a:p>
            <a:r>
              <a:rPr lang="en-US" sz="1100" dirty="0" smtClean="0"/>
              <a:t>For end users, SAS and SATA compatibility offers a new level of price/performance flexibility. </a:t>
            </a:r>
            <a:r>
              <a:rPr lang="en-US" sz="1100" baseline="0" dirty="0" smtClean="0"/>
              <a:t> Do note that SATA is compatible in a SAS architecture but it is not the same vice-versa. </a:t>
            </a:r>
            <a:endParaRPr lang="en-US" sz="1100" dirty="0" smtClean="0"/>
          </a:p>
          <a:p>
            <a:endParaRPr lang="en-US" sz="1100" dirty="0" smtClean="0"/>
          </a:p>
          <a:p>
            <a:r>
              <a:rPr lang="en-US" sz="1100" dirty="0" smtClean="0"/>
              <a:t>SATA drives will suit those requiring the best price advantage for servers and storage deployments, while SAS drives will deliver the highest performance, reliability and software management compatibility. </a:t>
            </a:r>
            <a:r>
              <a:rPr lang="en-US" altLang="ja-JP" sz="1100" dirty="0" smtClean="0"/>
              <a:t>If you want good performance and you don’t want disk I/O bottlenecks and prefer longevity over small price difference, always choose SAS over SATA. If your requirements are for home</a:t>
            </a:r>
            <a:r>
              <a:rPr lang="en-US" altLang="ja-JP" sz="1100" baseline="0" dirty="0" smtClean="0"/>
              <a:t> computer or workstations </a:t>
            </a:r>
            <a:r>
              <a:rPr lang="en-US" altLang="ja-JP" sz="1100" dirty="0" smtClean="0"/>
              <a:t>in a very small office and are not worried about server performance and the larger capacity, cheaper SATA drives will appeal to</a:t>
            </a:r>
            <a:r>
              <a:rPr lang="en-US" altLang="ja-JP" sz="1100" baseline="0" dirty="0" smtClean="0"/>
              <a:t> you. </a:t>
            </a:r>
            <a:endParaRPr lang="en-US" altLang="ja-JP" sz="1100" dirty="0" smtClean="0"/>
          </a:p>
          <a:p>
            <a:r>
              <a:rPr lang="en-US" altLang="ja-JP" sz="1100" dirty="0" smtClean="0"/>
              <a:t> </a:t>
            </a:r>
          </a:p>
          <a:p>
            <a:r>
              <a:rPr lang="en-US" altLang="ja-JP" sz="1100" dirty="0" smtClean="0"/>
              <a:t>Generally, sequential access </a:t>
            </a:r>
            <a:r>
              <a:rPr lang="en-US" altLang="ja-JP" sz="1100" baseline="0" dirty="0" smtClean="0"/>
              <a:t>on the drive </a:t>
            </a:r>
            <a:r>
              <a:rPr lang="en-US" altLang="ja-JP" sz="1100" dirty="0" smtClean="0"/>
              <a:t>is fairly common for small tasks</a:t>
            </a:r>
            <a:r>
              <a:rPr lang="en-US" altLang="ja-JP" sz="1100" baseline="0" dirty="0" smtClean="0"/>
              <a:t> so… r</a:t>
            </a:r>
            <a:r>
              <a:rPr lang="en-US" altLang="ja-JP" sz="1100" dirty="0" smtClean="0"/>
              <a:t>andom access is not very common when you are writing email or using a browser.. However, add a few users doing different tasks, throw in a database with many more users accessing the data, and all at the same time, the disk(s) will be mostly randomly accessed. SAS drives are better at handling</a:t>
            </a:r>
            <a:r>
              <a:rPr lang="en-US" altLang="ja-JP" sz="1100" baseline="0" dirty="0" smtClean="0"/>
              <a:t> such situations. </a:t>
            </a:r>
            <a:endParaRPr lang="en-US" altLang="ja-JP" sz="1100" dirty="0" smtClean="0"/>
          </a:p>
          <a:p>
            <a:endParaRPr lang="en-US" altLang="ja-JP" sz="1100" dirty="0" smtClean="0"/>
          </a:p>
          <a:p>
            <a:r>
              <a:rPr lang="en-US" altLang="ja-JP" sz="1100" dirty="0" smtClean="0"/>
              <a:t>SCSI - Small Computer System Interface</a:t>
            </a:r>
          </a:p>
          <a:p>
            <a:r>
              <a:rPr lang="en-US" altLang="ja-JP" sz="1100" dirty="0" smtClean="0"/>
              <a:t>SATA</a:t>
            </a:r>
            <a:r>
              <a:rPr lang="en-US" altLang="ja-JP" sz="1100" baseline="0" dirty="0" smtClean="0"/>
              <a:t> - </a:t>
            </a:r>
            <a:r>
              <a:rPr lang="en-US" altLang="ja-JP" sz="1100" dirty="0" smtClean="0"/>
              <a:t>Serial Advanced Technology Attachment </a:t>
            </a:r>
          </a:p>
        </p:txBody>
      </p:sp>
      <p:sp>
        <p:nvSpPr>
          <p:cNvPr id="40963" name="Slide Number Placeholder 3"/>
          <p:cNvSpPr>
            <a:spLocks noGrp="1"/>
          </p:cNvSpPr>
          <p:nvPr>
            <p:ph type="sldNum" sz="quarter" idx="5"/>
          </p:nvPr>
        </p:nvSpPr>
        <p:spPr>
          <a:noFill/>
        </p:spPr>
        <p:txBody>
          <a:bodyPr/>
          <a:lstStyle/>
          <a:p>
            <a:fld id="{26E1EAD8-81FF-499D-B8D5-74D77C86921F}" type="slidenum">
              <a:rPr lang="en-US" altLang="ja-JP" smtClean="0"/>
              <a:pPr/>
              <a:t>2</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6002E1-C660-4FDA-8842-A843F480CB8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xfrm>
            <a:off x="1184275" y="696913"/>
            <a:ext cx="4641850" cy="3481387"/>
          </a:xfrm>
          <a:prstGeom prst="rect">
            <a:avLst/>
          </a:prstGeom>
          <a:ln/>
        </p:spPr>
      </p:sp>
      <p:sp>
        <p:nvSpPr>
          <p:cNvPr id="53250" name="Notes Placeholder 2"/>
          <p:cNvSpPr>
            <a:spLocks noGrp="1"/>
          </p:cNvSpPr>
          <p:nvPr>
            <p:ph type="body" idx="1"/>
          </p:nvPr>
        </p:nvSpPr>
        <p:spPr>
          <a:noFill/>
          <a:ln/>
        </p:spPr>
        <p:txBody>
          <a:bodyPr/>
          <a:lstStyle/>
          <a:p>
            <a:r>
              <a:rPr lang="en-US" altLang="ja-JP" dirty="0" smtClean="0"/>
              <a:t>Agilent has test solution that provides complete coverage to the SATA</a:t>
            </a:r>
            <a:r>
              <a:rPr lang="en-US" altLang="ja-JP" baseline="0" dirty="0" smtClean="0"/>
              <a:t> and SAS 6Gbps </a:t>
            </a:r>
            <a:r>
              <a:rPr lang="en-US" altLang="ja-JP" dirty="0" smtClean="0"/>
              <a:t>validation needs. </a:t>
            </a:r>
          </a:p>
          <a:p>
            <a:endParaRPr lang="en-US" altLang="ja-JP" dirty="0" smtClean="0"/>
          </a:p>
          <a:p>
            <a:r>
              <a:rPr lang="en-US" altLang="ja-JP" dirty="0" smtClean="0"/>
              <a:t>For</a:t>
            </a:r>
            <a:r>
              <a:rPr lang="en-US" altLang="ja-JP" baseline="0" dirty="0" smtClean="0"/>
              <a:t> physical layer testing,  we offer the transmitter, receiver and impedance/return loss measurements. </a:t>
            </a:r>
            <a:endParaRPr lang="en-US" altLang="ja-JP" dirty="0" smtClean="0"/>
          </a:p>
          <a:p>
            <a:pPr>
              <a:buFontTx/>
              <a:buChar char="-"/>
            </a:pPr>
            <a:r>
              <a:rPr lang="en-US" altLang="ja-JP" dirty="0" smtClean="0"/>
              <a:t>For transmitter characterization, the </a:t>
            </a:r>
            <a:r>
              <a:rPr lang="en-US" altLang="ja-JP" dirty="0" err="1" smtClean="0"/>
              <a:t>Infiniium</a:t>
            </a:r>
            <a:r>
              <a:rPr lang="en-US" altLang="ja-JP" dirty="0" smtClean="0"/>
              <a:t> DSA91204A oscilloscope and the SATA/SAS</a:t>
            </a:r>
            <a:r>
              <a:rPr lang="en-US" altLang="ja-JP" baseline="0" dirty="0" smtClean="0"/>
              <a:t> compliance </a:t>
            </a:r>
            <a:r>
              <a:rPr lang="en-US" altLang="ja-JP" dirty="0" smtClean="0"/>
              <a:t>provides automated measurements</a:t>
            </a:r>
          </a:p>
          <a:p>
            <a:r>
              <a:rPr lang="en-US" altLang="ja-JP" dirty="0" smtClean="0"/>
              <a:t>-For receiver characterization, we offer the N4903B high-performance serial BERT and </a:t>
            </a:r>
            <a:r>
              <a:rPr lang="en-US" altLang="ja-JP" dirty="0" err="1" smtClean="0"/>
              <a:t>BusXpert</a:t>
            </a:r>
            <a:r>
              <a:rPr lang="en-US" altLang="ja-JP" dirty="0" smtClean="0"/>
              <a:t> as the FER counter. The BERT is used as the signal and jitter stimulus, and the FER counter can be used to check for the CRC check sum in the packet from the BERT and DUT.</a:t>
            </a:r>
          </a:p>
          <a:p>
            <a:r>
              <a:rPr lang="en-US" altLang="ja-JP" dirty="0" smtClean="0"/>
              <a:t>-For impedance and return loss measurements, we offer the DCA 86100C sampling scope with the TDR/TDT module. It has ultra low jitter to provide accurate measure characterization.</a:t>
            </a:r>
          </a:p>
          <a:p>
            <a:endParaRPr lang="en-US" altLang="ja-JP" dirty="0" smtClean="0"/>
          </a:p>
          <a:p>
            <a:r>
              <a:rPr lang="en-US" altLang="ja-JP" dirty="0" smtClean="0"/>
              <a:t>For the protocol space, we also have 2 series of new analyzers, called the U3052A PRO series and U3051A </a:t>
            </a:r>
            <a:r>
              <a:rPr lang="en-US" altLang="ja-JP" dirty="0" err="1" smtClean="0"/>
              <a:t>MicroLite</a:t>
            </a:r>
            <a:r>
              <a:rPr lang="en-US" altLang="ja-JP" dirty="0" smtClean="0"/>
              <a:t> Series. They are the highest performance analyzers in the market space today. </a:t>
            </a:r>
          </a:p>
          <a:p>
            <a:endParaRPr lang="en-US" altLang="ja-JP" dirty="0" smtClean="0"/>
          </a:p>
          <a:p>
            <a:r>
              <a:rPr lang="en-US" altLang="ja-JP" dirty="0" smtClean="0"/>
              <a:t>Automated compliance software for both transmitter and receiver testing eliminates days (sometimes months) out of testing and debug time. Measurements are made efficiently without you having to manually place cursors, and, therefore, accurate as well.</a:t>
            </a:r>
          </a:p>
        </p:txBody>
      </p:sp>
      <p:sp>
        <p:nvSpPr>
          <p:cNvPr id="53251" name="Slide Number Placeholder 3"/>
          <p:cNvSpPr>
            <a:spLocks noGrp="1"/>
          </p:cNvSpPr>
          <p:nvPr>
            <p:ph type="sldNum" sz="quarter" idx="5"/>
          </p:nvPr>
        </p:nvSpPr>
        <p:spPr>
          <a:noFill/>
        </p:spPr>
        <p:txBody>
          <a:bodyPr/>
          <a:lstStyle/>
          <a:p>
            <a:fld id="{307EC87D-0AEB-4D59-AFC8-D4739A1B7F0C}" type="slidenum">
              <a:rPr lang="en-US" altLang="ja-JP" smtClean="0">
                <a:solidFill>
                  <a:srgbClr val="000000"/>
                </a:solidFill>
              </a:rPr>
              <a:pPr/>
              <a:t>4</a:t>
            </a:fld>
            <a:endParaRPr lang="en-US" altLang="ja-JP"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1850" cy="3481387"/>
          </a:xfrm>
          <a:prstGeom prst="rect">
            <a:avLst/>
          </a:prstGeom>
        </p:spPr>
      </p:sp>
      <p:sp>
        <p:nvSpPr>
          <p:cNvPr id="3" name="Notes Placeholder 2"/>
          <p:cNvSpPr>
            <a:spLocks noGrp="1"/>
          </p:cNvSpPr>
          <p:nvPr>
            <p:ph type="body" idx="1"/>
          </p:nvPr>
        </p:nvSpPr>
        <p:spPr/>
        <p:txBody>
          <a:bodyPr>
            <a:normAutofit/>
          </a:bodyPr>
          <a:lstStyle/>
          <a:p>
            <a:r>
              <a:rPr lang="en-US" dirty="0" smtClean="0"/>
              <a:t>The setup above allows developers to see the traffic before and after it is changed. This allows both validation that the change was made and what</a:t>
            </a:r>
            <a:r>
              <a:rPr lang="en-US" baseline="0" dirty="0" smtClean="0"/>
              <a:t> the effects were.</a:t>
            </a:r>
            <a:endParaRPr lang="en-US" dirty="0"/>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1850" cy="3481387"/>
          </a:xfrm>
          <a:prstGeom prst="rect">
            <a:avLst/>
          </a:prstGeom>
        </p:spPr>
      </p:sp>
      <p:sp>
        <p:nvSpPr>
          <p:cNvPr id="3" name="Notes Placeholder 2"/>
          <p:cNvSpPr>
            <a:spLocks noGrp="1"/>
          </p:cNvSpPr>
          <p:nvPr>
            <p:ph type="body" idx="1"/>
          </p:nvPr>
        </p:nvSpPr>
        <p:spPr/>
        <p:txBody>
          <a:bodyPr>
            <a:normAutofit/>
          </a:bodyPr>
          <a:lstStyle/>
          <a:p>
            <a:r>
              <a:rPr lang="en-US" dirty="0" smtClean="0"/>
              <a:t>Having a good trigger system is essential for being able to point the analyzer to capture around a series of events. This allows</a:t>
            </a:r>
            <a:r>
              <a:rPr lang="en-US" baseline="0" dirty="0" smtClean="0"/>
              <a:t> developers to really focus on areas of importance. The live performance monitor and counter tracks read and write traffic, so if your system is being throttled, you can determine which link is responsible. The live counter allows counting of frames / primitives and other user-defined events without having to trigger the analyzer.  Having good pre and post capture filter settings is good. Pre-settings allow you to filter out items undesired, such as repetitive primitives like ALIGN. Searching is also important, especially when working with larger traces or when trying to find a specific sequence of events in a captured trace.</a:t>
            </a:r>
            <a:endParaRPr lang="en-US" dirty="0"/>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1850" cy="3481387"/>
          </a:xfrm>
          <a:prstGeom prst="rect">
            <a:avLst/>
          </a:prstGeom>
        </p:spPr>
      </p:sp>
      <p:sp>
        <p:nvSpPr>
          <p:cNvPr id="3" name="Notes Placeholder 2"/>
          <p:cNvSpPr>
            <a:spLocks noGrp="1"/>
          </p:cNvSpPr>
          <p:nvPr>
            <p:ph type="body" idx="1"/>
          </p:nvPr>
        </p:nvSpPr>
        <p:spPr/>
        <p:txBody>
          <a:bodyPr>
            <a:normAutofit/>
          </a:bodyPr>
          <a:lstStyle/>
          <a:p>
            <a:r>
              <a:rPr lang="en-US" dirty="0" smtClean="0"/>
              <a:t>Error Injectors and Jammers</a:t>
            </a:r>
            <a:r>
              <a:rPr lang="en-US" baseline="0" dirty="0" smtClean="0"/>
              <a:t> are the same thing.  They are both used to inject errors into a live stream of data, between live devices. This functionality is important as you are changing real traffic, not in a </a:t>
            </a:r>
            <a:r>
              <a:rPr lang="en-US" baseline="0" smtClean="0"/>
              <a:t>simulated environment </a:t>
            </a:r>
            <a:r>
              <a:rPr lang="en-US" baseline="0" dirty="0" smtClean="0"/>
              <a:t>with </a:t>
            </a:r>
            <a:r>
              <a:rPr lang="en-US" baseline="0" smtClean="0"/>
              <a:t>simulated devices.</a:t>
            </a:r>
            <a:endParaRPr lang="en-US" dirty="0"/>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1850" cy="3481387"/>
          </a:xfrm>
          <a:prstGeom prst="rect">
            <a:avLst/>
          </a:prstGeom>
        </p:spPr>
      </p:sp>
      <p:sp>
        <p:nvSpPr>
          <p:cNvPr id="3" name="Notes Placeholder 2"/>
          <p:cNvSpPr>
            <a:spLocks noGrp="1"/>
          </p:cNvSpPr>
          <p:nvPr>
            <p:ph type="body" idx="1"/>
          </p:nvPr>
        </p:nvSpPr>
        <p:spPr/>
        <p:txBody>
          <a:bodyPr>
            <a:normAutofit/>
          </a:bodyPr>
          <a:lstStyle/>
          <a:p>
            <a:r>
              <a:rPr lang="en-US" dirty="0" smtClean="0"/>
              <a:t>Five different views, each with their own application. The transaction view is used to look at all of the frames associated with commands, making it easy to narrow down on a bad frame. The spreadsheet view is useful for looking at frames and primitives as they come in for an accurate top-down view of the captured traffic. The protocol view is useful when debugging issues at the link level, like primitive handshaking, OOB/speed-negotiation,</a:t>
            </a:r>
            <a:r>
              <a:rPr lang="en-US" baseline="0" dirty="0" smtClean="0"/>
              <a:t> and finding line errors like 8b10b encoding. The frame details view gives a spec-level definition of the captured frame, making it easy to correlate with the associated SAS or SATA specification.</a:t>
            </a:r>
            <a:endParaRPr lang="en-US" dirty="0"/>
          </a:p>
        </p:txBody>
      </p:sp>
      <p:sp>
        <p:nvSpPr>
          <p:cNvPr id="4" name="Slide Number Placeholder 3"/>
          <p:cNvSpPr>
            <a:spLocks noGrp="1"/>
          </p:cNvSpPr>
          <p:nvPr>
            <p:ph type="sldNum" sz="quarter" idx="10"/>
          </p:nvPr>
        </p:nvSpPr>
        <p:spPr/>
        <p:txBody>
          <a:bodyPr/>
          <a:lstStyle/>
          <a:p>
            <a:pPr>
              <a:defRPr/>
            </a:pPr>
            <a:fld id="{DD605B33-897E-4623-9DD6-B508DDEDDBD8}"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hyperlink" Target="http://www.serialtek.com/default.asp"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erialtek.com/default.asp"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erialtek.com/default.asp"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erialtek.com/default.asp"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erialtek.com/default.asp"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erialtek.com/default.asp"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erialtek.com/default.asp"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erialtek.com/default.asp"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footer_two-tone_revised_5-16_cir6"/>
          <p:cNvPicPr>
            <a:picLocks noChangeAspect="1" noChangeArrowheads="1"/>
          </p:cNvPicPr>
          <p:nvPr/>
        </p:nvPicPr>
        <p:blipFill>
          <a:blip r:embed="rId2" cstate="print"/>
          <a:srcRect/>
          <a:stretch>
            <a:fillRect/>
          </a:stretch>
        </p:blipFill>
        <p:spPr bwMode="auto">
          <a:xfrm>
            <a:off x="0" y="6229350"/>
            <a:ext cx="9144000" cy="628650"/>
          </a:xfrm>
          <a:prstGeom prst="rect">
            <a:avLst/>
          </a:prstGeom>
          <a:noFill/>
          <a:ln w="9525">
            <a:noFill/>
            <a:miter lim="800000"/>
            <a:headEnd/>
            <a:tailEnd/>
          </a:ln>
        </p:spPr>
      </p:pic>
      <p:pic>
        <p:nvPicPr>
          <p:cNvPr id="5" name="Picture 26" descr="spark-385_150"/>
          <p:cNvPicPr>
            <a:picLocks noChangeAspect="1" noChangeArrowheads="1"/>
          </p:cNvPicPr>
          <p:nvPr/>
        </p:nvPicPr>
        <p:blipFill>
          <a:blip r:embed="rId3" cstate="print"/>
          <a:srcRect/>
          <a:stretch>
            <a:fillRect/>
          </a:stretch>
        </p:blipFill>
        <p:spPr bwMode="auto">
          <a:xfrm>
            <a:off x="4371975" y="6376988"/>
            <a:ext cx="1865313" cy="414337"/>
          </a:xfrm>
          <a:prstGeom prst="rect">
            <a:avLst/>
          </a:prstGeom>
          <a:noFill/>
          <a:ln w="9525">
            <a:noFill/>
            <a:miter lim="800000"/>
            <a:headEnd/>
            <a:tailEnd/>
          </a:ln>
        </p:spPr>
      </p:pic>
      <p:sp>
        <p:nvSpPr>
          <p:cNvPr id="26635" name="Rectangle 11"/>
          <p:cNvSpPr>
            <a:spLocks noGrp="1" noChangeArrowheads="1"/>
          </p:cNvSpPr>
          <p:nvPr>
            <p:ph type="subTitle" sz="quarter" idx="1"/>
          </p:nvPr>
        </p:nvSpPr>
        <p:spPr bwMode="auto">
          <a:xfrm>
            <a:off x="4800600" y="1277938"/>
            <a:ext cx="4114800" cy="2151062"/>
          </a:xfrm>
        </p:spPr>
        <p:txBody>
          <a:bodyPr/>
          <a:lstStyle>
            <a:lvl1pPr>
              <a:lnSpc>
                <a:spcPct val="116000"/>
              </a:lnSpc>
              <a:spcAft>
                <a:spcPct val="0"/>
              </a:spcAft>
              <a:defRPr/>
            </a:lvl1pPr>
          </a:lstStyle>
          <a:p>
            <a:r>
              <a:rPr lang="en-US" altLang="en-US"/>
              <a:t>Click to edit Master subtitle style</a:t>
            </a:r>
          </a:p>
        </p:txBody>
      </p:sp>
      <p:sp>
        <p:nvSpPr>
          <p:cNvPr id="26636" name="Rectangle 12"/>
          <p:cNvSpPr>
            <a:spLocks noGrp="1" noChangeArrowheads="1"/>
          </p:cNvSpPr>
          <p:nvPr>
            <p:ph type="ctrTitle"/>
          </p:nvPr>
        </p:nvSpPr>
        <p:spPr>
          <a:xfrm>
            <a:off x="228600" y="1271588"/>
            <a:ext cx="4114800" cy="2157412"/>
          </a:xfrm>
        </p:spPr>
        <p:txBody>
          <a:bodyPr/>
          <a:lstStyle>
            <a:lvl1pPr algn="r">
              <a:defRPr/>
            </a:lvl1pPr>
          </a:lstStyle>
          <a:p>
            <a:r>
              <a:rPr lang="en-US" altLang="en-US"/>
              <a:t>Click to edit Master title style</a:t>
            </a:r>
          </a:p>
        </p:txBody>
      </p:sp>
      <p:sp>
        <p:nvSpPr>
          <p:cNvPr id="9" name="Rectangle 32"/>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a:t>
            </a:fld>
            <a:endParaRPr lang="en-US"/>
          </a:p>
        </p:txBody>
      </p:sp>
      <p:sp>
        <p:nvSpPr>
          <p:cNvPr id="10" name="Rectangle 36"/>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11" name="Rectangle 39"/>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pic>
        <p:nvPicPr>
          <p:cNvPr id="12" name="Picture 2" descr="SerialTek">
            <a:hlinkClick r:id="rId4"/>
          </p:cNvPr>
          <p:cNvPicPr>
            <a:picLocks noChangeAspect="1" noChangeArrowheads="1"/>
          </p:cNvPicPr>
          <p:nvPr userDrawn="1"/>
        </p:nvPicPr>
        <p:blipFill>
          <a:blip r:embed="rId5" cstate="print"/>
          <a:srcRect/>
          <a:stretch>
            <a:fillRect/>
          </a:stretch>
        </p:blipFill>
        <p:spPr bwMode="auto">
          <a:xfrm>
            <a:off x="2900630" y="6415457"/>
            <a:ext cx="1145159" cy="32718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sldNum" sz="quarter" idx="10"/>
          </p:nvPr>
        </p:nvSpPr>
        <p:spPr>
          <a:ln/>
        </p:spPr>
        <p:txBody>
          <a:bodyPr/>
          <a:lstStyle>
            <a:lvl1pPr>
              <a:defRPr/>
            </a:lvl1pPr>
          </a:lstStyle>
          <a:p>
            <a:pPr>
              <a:defRPr/>
            </a:pPr>
            <a:r>
              <a:rPr lang="en-US"/>
              <a:t>Page </a:t>
            </a:r>
            <a:fld id="{0FD7BD7C-72D6-44F9-BF8D-74AA6FB22326}" type="slidenum">
              <a:rPr lang="en-US"/>
              <a:pPr>
                <a:defRPr/>
              </a:pPr>
              <a:t>‹#›</a:t>
            </a:fld>
            <a:endParaRPr lang="en-US"/>
          </a:p>
        </p:txBody>
      </p:sp>
      <p:sp>
        <p:nvSpPr>
          <p:cNvPr id="5" name="Rectangle 36"/>
          <p:cNvSpPr>
            <a:spLocks noGrp="1" noChangeArrowheads="1"/>
          </p:cNvSpPr>
          <p:nvPr>
            <p:ph type="ftr" sz="quarter" idx="11"/>
          </p:nvPr>
        </p:nvSpPr>
        <p:spPr>
          <a:ln/>
        </p:spPr>
        <p:txBody>
          <a:bodyPr/>
          <a:lstStyle>
            <a:lvl1pPr>
              <a:defRPr/>
            </a:lvl1pPr>
          </a:lstStyle>
          <a:p>
            <a:pPr>
              <a:defRPr/>
            </a:pPr>
            <a:r>
              <a:rPr lang="en-US"/>
              <a:t>SATA 3.0 PHY Test Challenges</a:t>
            </a:r>
          </a:p>
        </p:txBody>
      </p:sp>
      <p:sp>
        <p:nvSpPr>
          <p:cNvPr id="6" name="Rectangle 39"/>
          <p:cNvSpPr>
            <a:spLocks noGrp="1" noChangeArrowheads="1"/>
          </p:cNvSpPr>
          <p:nvPr>
            <p:ph type="dt" sz="half" idx="12"/>
          </p:nvPr>
        </p:nvSpPr>
        <p:spPr>
          <a:ln/>
        </p:spPr>
        <p:txBody>
          <a:bodyPr/>
          <a:lstStyle>
            <a:lvl1pPr>
              <a:defRPr/>
            </a:lvl1pPr>
          </a:lstStyle>
          <a:p>
            <a:pPr>
              <a:defRPr/>
            </a:pPr>
            <a:r>
              <a:rPr lang="en-US"/>
              <a:t>May 13, 2009</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7013"/>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227013"/>
            <a:ext cx="6367462"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sldNum" sz="quarter" idx="10"/>
          </p:nvPr>
        </p:nvSpPr>
        <p:spPr>
          <a:ln/>
        </p:spPr>
        <p:txBody>
          <a:bodyPr/>
          <a:lstStyle>
            <a:lvl1pPr>
              <a:defRPr/>
            </a:lvl1pPr>
          </a:lstStyle>
          <a:p>
            <a:pPr>
              <a:defRPr/>
            </a:pPr>
            <a:r>
              <a:rPr lang="en-US"/>
              <a:t>Page </a:t>
            </a:r>
            <a:fld id="{034CAF43-A418-49FE-8035-EAEFD4798903}" type="slidenum">
              <a:rPr lang="en-US"/>
              <a:pPr>
                <a:defRPr/>
              </a:pPr>
              <a:t>‹#›</a:t>
            </a:fld>
            <a:endParaRPr lang="en-US"/>
          </a:p>
        </p:txBody>
      </p:sp>
      <p:sp>
        <p:nvSpPr>
          <p:cNvPr id="5" name="Rectangle 36"/>
          <p:cNvSpPr>
            <a:spLocks noGrp="1" noChangeArrowheads="1"/>
          </p:cNvSpPr>
          <p:nvPr>
            <p:ph type="ftr" sz="quarter" idx="11"/>
          </p:nvPr>
        </p:nvSpPr>
        <p:spPr>
          <a:ln/>
        </p:spPr>
        <p:txBody>
          <a:bodyPr/>
          <a:lstStyle>
            <a:lvl1pPr>
              <a:defRPr/>
            </a:lvl1pPr>
          </a:lstStyle>
          <a:p>
            <a:pPr>
              <a:defRPr/>
            </a:pPr>
            <a:r>
              <a:rPr lang="en-US"/>
              <a:t>SATA 3.0 PHY Test Challenges</a:t>
            </a:r>
          </a:p>
        </p:txBody>
      </p:sp>
      <p:sp>
        <p:nvSpPr>
          <p:cNvPr id="6" name="Rectangle 39"/>
          <p:cNvSpPr>
            <a:spLocks noGrp="1" noChangeArrowheads="1"/>
          </p:cNvSpPr>
          <p:nvPr>
            <p:ph type="dt" sz="half" idx="12"/>
          </p:nvPr>
        </p:nvSpPr>
        <p:spPr>
          <a:ln/>
        </p:spPr>
        <p:txBody>
          <a:bodyPr/>
          <a:lstStyle>
            <a:lvl1pPr>
              <a:defRPr/>
            </a:lvl1pPr>
          </a:lstStyle>
          <a:p>
            <a:pPr>
              <a:defRPr/>
            </a:pPr>
            <a:r>
              <a:rPr lang="en-US"/>
              <a:t>May 13, 2009</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1138" y="355600"/>
            <a:ext cx="7713662" cy="8826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6388" y="1425575"/>
            <a:ext cx="8609012" cy="5005388"/>
          </a:xfrm>
        </p:spPr>
        <p:txBody>
          <a:bodyPr/>
          <a:lstStyle/>
          <a:p>
            <a:pPr lvl="0"/>
            <a:endParaRPr lang="en-US" noProof="0" smtClean="0"/>
          </a:p>
        </p:txBody>
      </p:sp>
      <p:sp>
        <p:nvSpPr>
          <p:cNvPr id="4" name="Rectangle 50"/>
          <p:cNvSpPr>
            <a:spLocks noGrp="1" noChangeArrowheads="1"/>
          </p:cNvSpPr>
          <p:nvPr>
            <p:ph type="dt" sz="half" idx="10"/>
          </p:nvPr>
        </p:nvSpPr>
        <p:spPr/>
        <p:txBody>
          <a:bodyPr/>
          <a:lstStyle>
            <a:lvl1pPr>
              <a:defRPr smtClean="0"/>
            </a:lvl1pPr>
          </a:lstStyle>
          <a:p>
            <a:pPr>
              <a:defRPr/>
            </a:pPr>
            <a:r>
              <a:rPr lang="en-US"/>
              <a:t>May 13, 2009</a:t>
            </a:r>
          </a:p>
        </p:txBody>
      </p:sp>
      <p:sp>
        <p:nvSpPr>
          <p:cNvPr id="5" name="Rectangle 51"/>
          <p:cNvSpPr>
            <a:spLocks noGrp="1" noChangeArrowheads="1"/>
          </p:cNvSpPr>
          <p:nvPr>
            <p:ph type="ftr" sz="quarter" idx="11"/>
          </p:nvPr>
        </p:nvSpPr>
        <p:spPr/>
        <p:txBody>
          <a:bodyPr/>
          <a:lstStyle>
            <a:lvl1pPr>
              <a:defRPr smtClean="0"/>
            </a:lvl1pPr>
          </a:lstStyle>
          <a:p>
            <a:pPr>
              <a:defRPr/>
            </a:pPr>
            <a:r>
              <a:rPr lang="en-US"/>
              <a:t>SATA 3.0 PHY Test Challenges</a:t>
            </a:r>
          </a:p>
        </p:txBody>
      </p:sp>
      <p:sp>
        <p:nvSpPr>
          <p:cNvPr id="6" name="Rectangle 52"/>
          <p:cNvSpPr>
            <a:spLocks noGrp="1" noChangeArrowheads="1"/>
          </p:cNvSpPr>
          <p:nvPr>
            <p:ph type="sldNum" sz="quarter" idx="12"/>
          </p:nvPr>
        </p:nvSpPr>
        <p:spPr/>
        <p:txBody>
          <a:bodyPr/>
          <a:lstStyle>
            <a:lvl1pPr>
              <a:defRPr/>
            </a:lvl1pPr>
          </a:lstStyle>
          <a:p>
            <a:pPr>
              <a:defRPr/>
            </a:pPr>
            <a:fld id="{DBDA826B-A6BE-44E2-8902-6D4C414AE10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0"/>
            <a:ext cx="85344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810000" y="6299200"/>
            <a:ext cx="1536700" cy="357188"/>
          </a:xfrm>
        </p:spPr>
        <p:txBody>
          <a:bodyPr/>
          <a:lstStyle>
            <a:lvl1pPr>
              <a:defRPr/>
            </a:lvl1pPr>
          </a:lstStyle>
          <a:p>
            <a:pPr>
              <a:defRPr/>
            </a:pPr>
            <a:r>
              <a:rPr lang="en-US" altLang="ja-JP"/>
              <a:t>-</a:t>
            </a:r>
            <a:fld id="{66B0F241-4F6C-4232-B576-AAD7BF46B9E5}"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4774" name="Rectangle 6"/>
          <p:cNvSpPr>
            <a:spLocks noGrp="1" noChangeArrowheads="1"/>
          </p:cNvSpPr>
          <p:nvPr>
            <p:ph type="ctrTitle"/>
          </p:nvPr>
        </p:nvSpPr>
        <p:spPr>
          <a:xfrm>
            <a:off x="444119" y="152400"/>
            <a:ext cx="8250238" cy="1143000"/>
          </a:xfrm>
        </p:spPr>
        <p:txBody>
          <a:bodyPr/>
          <a:lstStyle>
            <a:lvl1pPr>
              <a:defRPr b="0">
                <a:solidFill>
                  <a:srgbClr val="0099CC"/>
                </a:solidFill>
                <a:effectLst/>
              </a:defRPr>
            </a:lvl1pPr>
          </a:lstStyle>
          <a:p>
            <a:r>
              <a:rPr lang="en-US" altLang="en-US" dirty="0"/>
              <a:t>Click to edit Master title style</a:t>
            </a:r>
          </a:p>
        </p:txBody>
      </p:sp>
      <p:sp>
        <p:nvSpPr>
          <p:cNvPr id="544775" name="Rectangle 7"/>
          <p:cNvSpPr>
            <a:spLocks noGrp="1" noChangeArrowheads="1"/>
          </p:cNvSpPr>
          <p:nvPr>
            <p:ph type="subTitle" sz="quarter" idx="1"/>
          </p:nvPr>
        </p:nvSpPr>
        <p:spPr>
          <a:xfrm>
            <a:off x="450850" y="3568700"/>
            <a:ext cx="8235950" cy="1349375"/>
          </a:xfrm>
        </p:spPr>
        <p:txBody>
          <a:bodyPr/>
          <a:lstStyle>
            <a:lvl1pPr marL="0" indent="0" algn="ctr">
              <a:buFont typeface="Wingdings" pitchFamily="2" charset="2"/>
              <a:buNone/>
              <a:defRPr>
                <a:solidFill>
                  <a:srgbClr val="0099CC"/>
                </a:solidFill>
              </a:defRPr>
            </a:lvl1pPr>
          </a:lstStyle>
          <a:p>
            <a:r>
              <a:rPr lang="en-US" altLang="en-US" dirty="0"/>
              <a:t>Click to edit Master subtitle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71450"/>
            <a:ext cx="8243887" cy="609600"/>
          </a:xfrm>
        </p:spPr>
        <p:txBody>
          <a:bodyPr/>
          <a:lstStyle>
            <a:lvl1pPr>
              <a:defRPr b="0">
                <a:solidFill>
                  <a:srgbClr val="0099CC"/>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atin typeface="Arial" charset="0"/>
              </a:defRPr>
            </a:lvl1pPr>
          </a:lstStyle>
          <a:p>
            <a:r>
              <a:rPr lang="en-US" altLang="ja-JP"/>
              <a:t>Page </a:t>
            </a:r>
            <a:fld id="{BFA2E09C-2009-4B8F-9C5A-0233E1395D6F}" type="slidenum">
              <a:rPr lang="en-US" altLang="ja-JP"/>
              <a:pPr/>
              <a:t>‹#›</a:t>
            </a:fld>
            <a:endParaRPr lang="en-US" altLang="ja-JP"/>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209550"/>
            <a:ext cx="8243887"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546225"/>
            <a:ext cx="4044950" cy="439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546225"/>
            <a:ext cx="4046537" cy="439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atin typeface="Arial" charset="0"/>
              </a:defRPr>
            </a:lvl1pPr>
          </a:lstStyle>
          <a:p>
            <a:r>
              <a:rPr lang="en-US" altLang="ja-JP"/>
              <a:t>Page </a:t>
            </a:r>
            <a:fld id="{9704B3AA-56FE-41CF-99CA-E795EE1465A6}" type="slidenum">
              <a:rPr lang="en-US" altLang="ja-JP"/>
              <a:pPr/>
              <a:t>‹#›</a:t>
            </a:fld>
            <a:endParaRPr lang="en-US" altLang="ja-JP"/>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atin typeface="Arial" charset="0"/>
              </a:defRPr>
            </a:lvl1pPr>
          </a:lstStyle>
          <a:p>
            <a:r>
              <a:rPr lang="en-US" altLang="ja-JP"/>
              <a:t>Page </a:t>
            </a:r>
            <a:fld id="{BB261BE3-75D0-46A9-AB3E-3CD82FA81987}" type="slidenum">
              <a:rPr lang="en-US" altLang="ja-JP"/>
              <a:pPr/>
              <a:t>‹#›</a:t>
            </a:fld>
            <a:endParaRPr lang="en-US" altLang="ja-JP"/>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038" y="123825"/>
            <a:ext cx="8243887" cy="6096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Arial" charset="0"/>
              </a:defRPr>
            </a:lvl1pPr>
          </a:lstStyle>
          <a:p>
            <a:r>
              <a:rPr lang="en-US" altLang="ja-JP"/>
              <a:t>Page </a:t>
            </a:r>
            <a:fld id="{CBAF8F4F-A995-424A-9E11-0363BACB0401}" type="slidenum">
              <a:rPr lang="en-US" altLang="ja-JP"/>
              <a:pPr/>
              <a: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a:t>
            </a:fld>
            <a:endParaRPr lang="en-US"/>
          </a:p>
        </p:txBody>
      </p:sp>
      <p:sp>
        <p:nvSpPr>
          <p:cNvPr id="8" name="Rectangle 36"/>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9" name="Rectangle 39"/>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pic>
        <p:nvPicPr>
          <p:cNvPr id="10" name="Picture 2" descr="SerialTek">
            <a:hlinkClick r:id="rId2"/>
          </p:cNvPr>
          <p:cNvPicPr>
            <a:picLocks noChangeAspect="1" noChangeArrowheads="1"/>
          </p:cNvPicPr>
          <p:nvPr userDrawn="1"/>
        </p:nvPicPr>
        <p:blipFill>
          <a:blip r:embed="rId3" cstate="print"/>
          <a:srcRect/>
          <a:stretch>
            <a:fillRect/>
          </a:stretch>
        </p:blipFill>
        <p:spPr bwMode="auto">
          <a:xfrm>
            <a:off x="2900630" y="6415457"/>
            <a:ext cx="1145159" cy="32718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Arial" charset="0"/>
              </a:defRPr>
            </a:lvl1pPr>
          </a:lstStyle>
          <a:p>
            <a:r>
              <a:rPr lang="en-US" altLang="ja-JP"/>
              <a:t>Page </a:t>
            </a:r>
            <a:fld id="{63EF181E-C3EE-4514-9BED-7AA4E8C940A9}" type="slidenum">
              <a:rPr lang="en-US" altLang="ja-JP"/>
              <a:pPr/>
              <a:t>‹#›</a:t>
            </a:fld>
            <a:endParaRPr lang="en-US" altLang="ja-JP"/>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atin typeface="Arial" charset="0"/>
              </a:defRPr>
            </a:lvl1pPr>
          </a:lstStyle>
          <a:p>
            <a:r>
              <a:rPr lang="en-US" altLang="ja-JP"/>
              <a:t>Page </a:t>
            </a:r>
            <a:fld id="{F625E266-192C-4AED-9A62-B74BA310763B}" type="slidenum">
              <a:rPr lang="en-US" altLang="ja-JP"/>
              <a:pPr/>
              <a:t>‹#›</a:t>
            </a:fld>
            <a:endParaRPr lang="en-US" altLang="ja-JP"/>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atin typeface="Arial" charset="0"/>
              </a:defRPr>
            </a:lvl1pPr>
          </a:lstStyle>
          <a:p>
            <a:r>
              <a:rPr lang="en-US" altLang="ja-JP"/>
              <a:t>Page </a:t>
            </a:r>
            <a:fld id="{0E20D1B3-2220-427E-B875-D947DDFD47CB}" type="slidenum">
              <a:rPr lang="en-US" altLang="ja-JP"/>
              <a:pPr/>
              <a:t>‹#›</a:t>
            </a:fld>
            <a:endParaRPr lang="en-US" altLang="ja-JP"/>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atin typeface="Arial" charset="0"/>
              </a:defRPr>
            </a:lvl1pPr>
          </a:lstStyle>
          <a:p>
            <a:r>
              <a:rPr lang="en-US" altLang="ja-JP"/>
              <a:t>Page </a:t>
            </a:r>
            <a:fld id="{B99C9C91-383F-406E-9BF0-F0F396E3FD3C}" type="slidenum">
              <a:rPr lang="en-US" altLang="ja-JP"/>
              <a:pPr/>
              <a:t>‹#›</a:t>
            </a:fld>
            <a:endParaRPr lang="en-US" altLang="ja-JP"/>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6057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457200"/>
            <a:ext cx="603091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atin typeface="Arial" charset="0"/>
              </a:defRPr>
            </a:lvl1pPr>
          </a:lstStyle>
          <a:p>
            <a:r>
              <a:rPr lang="en-US" altLang="ja-JP"/>
              <a:t>Page </a:t>
            </a:r>
            <a:fld id="{31245D4B-5E2A-4326-B3B4-2539AC29A6E7}" type="slidenum">
              <a:rPr lang="en-US" altLang="ja-JP"/>
              <a:pPr/>
              <a:t>‹#›</a:t>
            </a:fld>
            <a:endParaRPr lang="en-US" altLang="ja-JP"/>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457200"/>
            <a:ext cx="824388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546225"/>
            <a:ext cx="4044950" cy="4397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546225"/>
            <a:ext cx="4046537" cy="4397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atin typeface="Arial" charset="0"/>
              </a:defRPr>
            </a:lvl1pPr>
          </a:lstStyle>
          <a:p>
            <a:r>
              <a:rPr lang="en-US" altLang="ja-JP"/>
              <a:t>Page </a:t>
            </a:r>
            <a:fld id="{A8801DFA-2AEA-4D9A-8597-D44F1E85924F}" type="slidenum">
              <a:rPr lang="en-US" altLang="ja-JP"/>
              <a:pPr/>
              <a:t>‹#›</a:t>
            </a:fld>
            <a:endParaRPr lang="en-US" altLang="ja-JP"/>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7038" y="457200"/>
            <a:ext cx="8243887"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7038" y="1546225"/>
            <a:ext cx="8243887" cy="4397375"/>
          </a:xfrm>
        </p:spPr>
        <p:txBody>
          <a:bodyPr/>
          <a:lstStyle/>
          <a:p>
            <a:pPr lvl="0"/>
            <a:endParaRPr lang="en-US" noProof="0"/>
          </a:p>
        </p:txBody>
      </p:sp>
      <p:sp>
        <p:nvSpPr>
          <p:cNvPr id="4" name="Slide Number Placeholder 3"/>
          <p:cNvSpPr>
            <a:spLocks noGrp="1"/>
          </p:cNvSpPr>
          <p:nvPr>
            <p:ph type="sldNum" sz="quarter" idx="10"/>
          </p:nvPr>
        </p:nvSpPr>
        <p:spPr/>
        <p:txBody>
          <a:bodyPr/>
          <a:lstStyle>
            <a:lvl1pPr>
              <a:defRPr>
                <a:latin typeface="Arial" charset="0"/>
              </a:defRPr>
            </a:lvl1pPr>
          </a:lstStyle>
          <a:p>
            <a:r>
              <a:rPr lang="en-US" altLang="ja-JP"/>
              <a:t>Page </a:t>
            </a:r>
            <a:fld id="{C350AD0A-3132-47B2-BE65-62306424DB72}" type="slidenum">
              <a:rPr lang="en-US" altLang="ja-JP"/>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32"/>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a:t>
            </a:fld>
            <a:endParaRPr lang="en-US"/>
          </a:p>
        </p:txBody>
      </p:sp>
      <p:sp>
        <p:nvSpPr>
          <p:cNvPr id="8" name="Rectangle 36"/>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9" name="Rectangle 39"/>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pic>
        <p:nvPicPr>
          <p:cNvPr id="10" name="Picture 2" descr="SerialTek">
            <a:hlinkClick r:id="rId2"/>
          </p:cNvPr>
          <p:cNvPicPr>
            <a:picLocks noChangeAspect="1" noChangeArrowheads="1"/>
          </p:cNvPicPr>
          <p:nvPr userDrawn="1"/>
        </p:nvPicPr>
        <p:blipFill>
          <a:blip r:embed="rId3" cstate="print"/>
          <a:srcRect/>
          <a:stretch>
            <a:fillRect/>
          </a:stretch>
        </p:blipFill>
        <p:spPr bwMode="auto">
          <a:xfrm>
            <a:off x="2900630" y="6415457"/>
            <a:ext cx="1145159" cy="327189"/>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2"/>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a:t>
            </a:fld>
            <a:endParaRPr lang="en-US"/>
          </a:p>
        </p:txBody>
      </p:sp>
      <p:sp>
        <p:nvSpPr>
          <p:cNvPr id="9" name="Rectangle 36"/>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10" name="Rectangle 39"/>
          <p:cNvSpPr>
            <a:spLocks noGrp="1" noChangeArrowheads="1"/>
          </p:cNvSpPr>
          <p:nvPr>
            <p:ph type="dt" sz="half" idx="10"/>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pic>
        <p:nvPicPr>
          <p:cNvPr id="11" name="Picture 2" descr="SerialTek">
            <a:hlinkClick r:id="rId2"/>
          </p:cNvPr>
          <p:cNvPicPr>
            <a:picLocks noChangeAspect="1" noChangeArrowheads="1"/>
          </p:cNvPicPr>
          <p:nvPr userDrawn="1"/>
        </p:nvPicPr>
        <p:blipFill>
          <a:blip r:embed="rId3" cstate="print"/>
          <a:srcRect/>
          <a:stretch>
            <a:fillRect/>
          </a:stretch>
        </p:blipFill>
        <p:spPr bwMode="auto">
          <a:xfrm>
            <a:off x="2900630" y="6415457"/>
            <a:ext cx="1145159" cy="327189"/>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32"/>
          <p:cNvSpPr>
            <a:spLocks noGrp="1" noChangeArrowheads="1"/>
          </p:cNvSpPr>
          <p:nvPr>
            <p:ph type="sldNum" sz="quarter" idx="10"/>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a:t>
            </a:fld>
            <a:endParaRPr lang="en-US"/>
          </a:p>
        </p:txBody>
      </p:sp>
      <p:sp>
        <p:nvSpPr>
          <p:cNvPr id="11" name="Rectangle 36"/>
          <p:cNvSpPr>
            <a:spLocks noGrp="1" noChangeArrowheads="1"/>
          </p:cNvSpPr>
          <p:nvPr>
            <p:ph type="ftr" sz="quarter" idx="11"/>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12" name="Rectangle 39"/>
          <p:cNvSpPr>
            <a:spLocks noGrp="1" noChangeArrowheads="1"/>
          </p:cNvSpPr>
          <p:nvPr>
            <p:ph type="dt" sz="half" idx="1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pic>
        <p:nvPicPr>
          <p:cNvPr id="13" name="Picture 2" descr="SerialTek">
            <a:hlinkClick r:id="rId2"/>
          </p:cNvPr>
          <p:cNvPicPr>
            <a:picLocks noChangeAspect="1" noChangeArrowheads="1"/>
          </p:cNvPicPr>
          <p:nvPr userDrawn="1"/>
        </p:nvPicPr>
        <p:blipFill>
          <a:blip r:embed="rId3" cstate="print"/>
          <a:srcRect/>
          <a:stretch>
            <a:fillRect/>
          </a:stretch>
        </p:blipFill>
        <p:spPr bwMode="auto">
          <a:xfrm>
            <a:off x="2900630" y="6415457"/>
            <a:ext cx="1145159" cy="32718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32"/>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a:t>
            </a:fld>
            <a:endParaRPr lang="en-US"/>
          </a:p>
        </p:txBody>
      </p:sp>
      <p:sp>
        <p:nvSpPr>
          <p:cNvPr id="7" name="Rectangle 36"/>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8" name="Rectangle 39"/>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pic>
        <p:nvPicPr>
          <p:cNvPr id="9" name="Picture 2" descr="SerialTek">
            <a:hlinkClick r:id="rId2"/>
          </p:cNvPr>
          <p:cNvPicPr>
            <a:picLocks noChangeAspect="1" noChangeArrowheads="1"/>
          </p:cNvPicPr>
          <p:nvPr userDrawn="1"/>
        </p:nvPicPr>
        <p:blipFill>
          <a:blip r:embed="rId3" cstate="print"/>
          <a:srcRect/>
          <a:stretch>
            <a:fillRect/>
          </a:stretch>
        </p:blipFill>
        <p:spPr bwMode="auto">
          <a:xfrm>
            <a:off x="2900630" y="6415457"/>
            <a:ext cx="1145159" cy="32718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32"/>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a:t>
            </a:fld>
            <a:endParaRPr lang="en-US"/>
          </a:p>
        </p:txBody>
      </p:sp>
      <p:sp>
        <p:nvSpPr>
          <p:cNvPr id="6" name="Rectangle 36"/>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7" name="Rectangle 39"/>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pic>
        <p:nvPicPr>
          <p:cNvPr id="8" name="Picture 2" descr="SerialTek">
            <a:hlinkClick r:id="rId2"/>
          </p:cNvPr>
          <p:cNvPicPr>
            <a:picLocks noChangeAspect="1" noChangeArrowheads="1"/>
          </p:cNvPicPr>
          <p:nvPr userDrawn="1"/>
        </p:nvPicPr>
        <p:blipFill>
          <a:blip r:embed="rId3" cstate="print"/>
          <a:srcRect/>
          <a:stretch>
            <a:fillRect/>
          </a:stretch>
        </p:blipFill>
        <p:spPr bwMode="auto">
          <a:xfrm>
            <a:off x="2900630" y="6415457"/>
            <a:ext cx="1145159" cy="32718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32"/>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a:t>
            </a:fld>
            <a:endParaRPr lang="en-US"/>
          </a:p>
        </p:txBody>
      </p:sp>
      <p:sp>
        <p:nvSpPr>
          <p:cNvPr id="9" name="Rectangle 36"/>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10" name="Rectangle 39"/>
          <p:cNvSpPr>
            <a:spLocks noGrp="1" noChangeArrowheads="1"/>
          </p:cNvSpPr>
          <p:nvPr>
            <p:ph type="dt" sz="half" idx="10"/>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pic>
        <p:nvPicPr>
          <p:cNvPr id="11" name="Picture 2" descr="SerialTek">
            <a:hlinkClick r:id="rId2"/>
          </p:cNvPr>
          <p:cNvPicPr>
            <a:picLocks noChangeAspect="1" noChangeArrowheads="1"/>
          </p:cNvPicPr>
          <p:nvPr userDrawn="1"/>
        </p:nvPicPr>
        <p:blipFill>
          <a:blip r:embed="rId3" cstate="print"/>
          <a:srcRect/>
          <a:stretch>
            <a:fillRect/>
          </a:stretch>
        </p:blipFill>
        <p:spPr bwMode="auto">
          <a:xfrm>
            <a:off x="2900630" y="6415457"/>
            <a:ext cx="1145159" cy="32718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sldNum" sz="quarter" idx="10"/>
          </p:nvPr>
        </p:nvSpPr>
        <p:spPr>
          <a:ln/>
        </p:spPr>
        <p:txBody>
          <a:bodyPr/>
          <a:lstStyle>
            <a:lvl1pPr>
              <a:defRPr/>
            </a:lvl1pPr>
          </a:lstStyle>
          <a:p>
            <a:pPr>
              <a:defRPr/>
            </a:pPr>
            <a:r>
              <a:rPr lang="en-US"/>
              <a:t>Page </a:t>
            </a:r>
            <a:fld id="{897683AA-9976-48F7-8ED3-D4D60E814B30}" type="slidenum">
              <a:rPr lang="en-US"/>
              <a:pPr>
                <a:defRPr/>
              </a:pPr>
              <a:t>‹#›</a:t>
            </a:fld>
            <a:endParaRPr lang="en-US"/>
          </a:p>
        </p:txBody>
      </p:sp>
      <p:sp>
        <p:nvSpPr>
          <p:cNvPr id="6" name="Rectangle 36"/>
          <p:cNvSpPr>
            <a:spLocks noGrp="1" noChangeArrowheads="1"/>
          </p:cNvSpPr>
          <p:nvPr>
            <p:ph type="ftr" sz="quarter" idx="11"/>
          </p:nvPr>
        </p:nvSpPr>
        <p:spPr>
          <a:ln/>
        </p:spPr>
        <p:txBody>
          <a:bodyPr/>
          <a:lstStyle>
            <a:lvl1pPr>
              <a:defRPr/>
            </a:lvl1pPr>
          </a:lstStyle>
          <a:p>
            <a:pPr>
              <a:defRPr/>
            </a:pPr>
            <a:r>
              <a:rPr lang="en-US"/>
              <a:t>SATA 3.0 PHY Test Challenges</a:t>
            </a:r>
          </a:p>
        </p:txBody>
      </p:sp>
      <p:sp>
        <p:nvSpPr>
          <p:cNvPr id="7" name="Rectangle 39"/>
          <p:cNvSpPr>
            <a:spLocks noGrp="1" noChangeArrowheads="1"/>
          </p:cNvSpPr>
          <p:nvPr>
            <p:ph type="dt" sz="half" idx="12"/>
          </p:nvPr>
        </p:nvSpPr>
        <p:spPr>
          <a:ln/>
        </p:spPr>
        <p:txBody>
          <a:bodyPr/>
          <a:lstStyle>
            <a:lvl1pPr>
              <a:defRPr/>
            </a:lvl1pPr>
          </a:lstStyle>
          <a:p>
            <a:pPr>
              <a:defRPr/>
            </a:pPr>
            <a:r>
              <a:rPr lang="en-US"/>
              <a:t>May 13, 2009</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serialtek.com/default.asp"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5" descr="footer_two-tone_revised_5-16_cir6"/>
          <p:cNvPicPr>
            <a:picLocks noChangeAspect="1" noChangeArrowheads="1"/>
          </p:cNvPicPr>
          <p:nvPr/>
        </p:nvPicPr>
        <p:blipFill>
          <a:blip r:embed="rId15" cstate="print"/>
          <a:srcRect/>
          <a:stretch>
            <a:fillRect/>
          </a:stretch>
        </p:blipFill>
        <p:spPr bwMode="auto">
          <a:xfrm>
            <a:off x="0" y="6229350"/>
            <a:ext cx="9144000" cy="628650"/>
          </a:xfrm>
          <a:prstGeom prst="rect">
            <a:avLst/>
          </a:prstGeom>
          <a:noFill/>
          <a:ln w="9525">
            <a:noFill/>
            <a:miter lim="800000"/>
            <a:headEnd/>
            <a:tailEnd/>
          </a:ln>
        </p:spPr>
      </p:pic>
      <p:sp>
        <p:nvSpPr>
          <p:cNvPr id="1027" name="Rectangle 23"/>
          <p:cNvSpPr>
            <a:spLocks noGrp="1" noChangeArrowheads="1"/>
          </p:cNvSpPr>
          <p:nvPr>
            <p:ph type="body" idx="1"/>
          </p:nvPr>
        </p:nvSpPr>
        <p:spPr bwMode="black">
          <a:xfrm>
            <a:off x="227013" y="1266825"/>
            <a:ext cx="8688387" cy="4560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4"/>
          <p:cNvSpPr>
            <a:spLocks noGrp="1" noChangeArrowheads="1"/>
          </p:cNvSpPr>
          <p:nvPr>
            <p:ph type="title"/>
          </p:nvPr>
        </p:nvSpPr>
        <p:spPr bwMode="auto">
          <a:xfrm>
            <a:off x="227013" y="227013"/>
            <a:ext cx="8691562" cy="992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1056" name="Rectangle 32"/>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a:t>
            </a:fld>
            <a:endParaRPr lang="en-US"/>
          </a:p>
        </p:txBody>
      </p:sp>
      <p:pic>
        <p:nvPicPr>
          <p:cNvPr id="1030" name="Picture 33" descr="spark-385_150"/>
          <p:cNvPicPr>
            <a:picLocks noChangeAspect="1" noChangeArrowheads="1"/>
          </p:cNvPicPr>
          <p:nvPr/>
        </p:nvPicPr>
        <p:blipFill>
          <a:blip r:embed="rId16" cstate="print"/>
          <a:srcRect/>
          <a:stretch>
            <a:fillRect/>
          </a:stretch>
        </p:blipFill>
        <p:spPr bwMode="auto">
          <a:xfrm>
            <a:off x="4371975" y="6376988"/>
            <a:ext cx="1865313" cy="414337"/>
          </a:xfrm>
          <a:prstGeom prst="rect">
            <a:avLst/>
          </a:prstGeom>
          <a:noFill/>
          <a:ln w="9525">
            <a:noFill/>
            <a:miter lim="800000"/>
            <a:headEnd/>
            <a:tailEnd/>
          </a:ln>
        </p:spPr>
      </p:pic>
      <p:sp>
        <p:nvSpPr>
          <p:cNvPr id="1060" name="Rectangle 36"/>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1063" name="Rectangle 39"/>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pic>
        <p:nvPicPr>
          <p:cNvPr id="9" name="Picture 2" descr="SerialTek">
            <a:hlinkClick r:id="rId17"/>
          </p:cNvPr>
          <p:cNvPicPr>
            <a:picLocks noChangeAspect="1" noChangeArrowheads="1"/>
          </p:cNvPicPr>
          <p:nvPr userDrawn="1"/>
        </p:nvPicPr>
        <p:blipFill>
          <a:blip r:embed="rId18" cstate="print"/>
          <a:srcRect/>
          <a:stretch>
            <a:fillRect/>
          </a:stretch>
        </p:blipFill>
        <p:spPr bwMode="auto">
          <a:xfrm>
            <a:off x="2900630" y="6415457"/>
            <a:ext cx="1145159" cy="327189"/>
          </a:xfrm>
          <a:prstGeom prst="rect">
            <a:avLst/>
          </a:prstGeom>
          <a:noFill/>
        </p:spPr>
      </p:pic>
    </p:spTree>
  </p:cSld>
  <p:clrMap bg1="lt1" tx1="dk1" bg2="lt2" tx2="dk2" accent1="accent1" accent2="accent2" accent3="accent3" accent4="accent4" accent5="accent5" accent6="accent6" hlink="hlink" folHlink="folHlink"/>
  <p:sldLayoutIdLst>
    <p:sldLayoutId id="2147484043" r:id="rId1"/>
    <p:sldLayoutId id="2147484044" r:id="rId2"/>
    <p:sldLayoutId id="2147484042" r:id="rId3"/>
    <p:sldLayoutId id="2147484045" r:id="rId4"/>
    <p:sldLayoutId id="2147484041" r:id="rId5"/>
    <p:sldLayoutId id="2147484046" r:id="rId6"/>
    <p:sldLayoutId id="2147484047" r:id="rId7"/>
    <p:sldLayoutId id="2147484040" r:id="rId8"/>
    <p:sldLayoutId id="2147484039" r:id="rId9"/>
    <p:sldLayoutId id="2147484038" r:id="rId10"/>
    <p:sldLayoutId id="2147484037" r:id="rId11"/>
    <p:sldLayoutId id="2147484048" r:id="rId12"/>
    <p:sldLayoutId id="2147484049" r:id="rId13"/>
  </p:sldLayoutIdLst>
  <p:hf hdr="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marL="342900" indent="-342900"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bwMode="auto">
          <a:xfrm>
            <a:off x="427038" y="457200"/>
            <a:ext cx="8243887" cy="6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Slide Headline</a:t>
            </a:r>
            <a:endParaRPr lang="en-US" altLang="ja-JP" smtClean="0"/>
          </a:p>
        </p:txBody>
      </p:sp>
      <p:sp>
        <p:nvSpPr>
          <p:cNvPr id="16387" name="Rectangle 4"/>
          <p:cNvSpPr>
            <a:spLocks noGrp="1" noChangeArrowheads="1"/>
          </p:cNvSpPr>
          <p:nvPr>
            <p:ph type="body" idx="1"/>
          </p:nvPr>
        </p:nvSpPr>
        <p:spPr bwMode="auto">
          <a:xfrm>
            <a:off x="427038" y="1546225"/>
            <a:ext cx="8243887" cy="4397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543751" name="Rectangle 7"/>
          <p:cNvSpPr>
            <a:spLocks noGrp="1" noChangeArrowheads="1"/>
          </p:cNvSpPr>
          <p:nvPr>
            <p:ph type="sldNum" sz="quarter" idx="4"/>
          </p:nvPr>
        </p:nvSpPr>
        <p:spPr bwMode="auto">
          <a:xfrm>
            <a:off x="8351838" y="6426200"/>
            <a:ext cx="588962"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1400">
                <a:solidFill>
                  <a:srgbClr val="FFFFFF"/>
                </a:solidFill>
                <a:latin typeface="Univers Condensed" pitchFamily="34" charset="0"/>
              </a:defRPr>
            </a:lvl1pPr>
          </a:lstStyle>
          <a:p>
            <a:r>
              <a:rPr lang="en-US" altLang="ja-JP"/>
              <a:t>Page </a:t>
            </a:r>
            <a:fld id="{9E10427D-B7B6-45B0-9209-4F1EB316E60B}" type="slidenum">
              <a:rPr lang="en-US" altLang="ja-JP"/>
              <a:pPr/>
              <a:t>‹#›</a:t>
            </a:fld>
            <a:endParaRPr lang="en-US" altLang="ja-JP"/>
          </a:p>
        </p:txBody>
      </p:sp>
      <p:sp>
        <p:nvSpPr>
          <p:cNvPr id="543753" name="Rectangle 9"/>
          <p:cNvSpPr>
            <a:spLocks noChangeArrowheads="1"/>
          </p:cNvSpPr>
          <p:nvPr userDrawn="1"/>
        </p:nvSpPr>
        <p:spPr bwMode="auto">
          <a:xfrm>
            <a:off x="263525" y="6508750"/>
            <a:ext cx="2438400" cy="168275"/>
          </a:xfrm>
          <a:prstGeom prst="rect">
            <a:avLst/>
          </a:prstGeom>
          <a:noFill/>
          <a:ln w="9525">
            <a:noFill/>
            <a:miter lim="800000"/>
            <a:headEnd/>
            <a:tailEnd/>
          </a:ln>
          <a:effectLst/>
        </p:spPr>
        <p:txBody>
          <a:bodyPr lIns="0" tIns="0" rIns="0" bIns="0" anchor="b"/>
          <a:lstStyle/>
          <a:p>
            <a:pPr defTabSz="820738" eaLnBrk="0" hangingPunct="0">
              <a:defRPr/>
            </a:pPr>
            <a:r>
              <a:rPr kumimoji="0" lang="en-US" sz="1400">
                <a:solidFill>
                  <a:srgbClr val="990033"/>
                </a:solidFill>
                <a:latin typeface="Univers Condensed" pitchFamily="34" charset="0"/>
                <a:ea typeface="+mn-ea"/>
              </a:rPr>
              <a:t>Agilent Restricted</a:t>
            </a:r>
          </a:p>
        </p:txBody>
      </p:sp>
      <p:grpSp>
        <p:nvGrpSpPr>
          <p:cNvPr id="16390" name="Group 6"/>
          <p:cNvGrpSpPr>
            <a:grpSpLocks/>
          </p:cNvGrpSpPr>
          <p:nvPr userDrawn="1"/>
        </p:nvGrpSpPr>
        <p:grpSpPr bwMode="auto">
          <a:xfrm>
            <a:off x="0" y="6229350"/>
            <a:ext cx="9144000" cy="628650"/>
            <a:chOff x="0" y="6229349"/>
            <a:chExt cx="9144000" cy="628651"/>
          </a:xfrm>
        </p:grpSpPr>
        <p:pic>
          <p:nvPicPr>
            <p:cNvPr id="16394" name="Picture 22" descr="footer_two-tone_revised_5-16_cir6"/>
            <p:cNvPicPr>
              <a:picLocks noChangeAspect="1" noChangeArrowheads="1"/>
            </p:cNvPicPr>
            <p:nvPr/>
          </p:nvPicPr>
          <p:blipFill>
            <a:blip r:embed="rId15" cstate="print"/>
            <a:srcRect/>
            <a:stretch>
              <a:fillRect/>
            </a:stretch>
          </p:blipFill>
          <p:spPr bwMode="auto">
            <a:xfrm>
              <a:off x="0" y="6229349"/>
              <a:ext cx="9144000" cy="628651"/>
            </a:xfrm>
            <a:prstGeom prst="rect">
              <a:avLst/>
            </a:prstGeom>
            <a:noFill/>
            <a:ln w="9525">
              <a:noFill/>
              <a:miter lim="800000"/>
              <a:headEnd/>
              <a:tailEnd/>
            </a:ln>
          </p:spPr>
        </p:pic>
        <p:pic>
          <p:nvPicPr>
            <p:cNvPr id="16395" name="Picture 26" descr="spark-385_150"/>
            <p:cNvPicPr>
              <a:picLocks noChangeAspect="1" noChangeArrowheads="1"/>
            </p:cNvPicPr>
            <p:nvPr/>
          </p:nvPicPr>
          <p:blipFill>
            <a:blip r:embed="rId16" cstate="print"/>
            <a:srcRect/>
            <a:stretch>
              <a:fillRect/>
            </a:stretch>
          </p:blipFill>
          <p:spPr bwMode="auto">
            <a:xfrm>
              <a:off x="4371977" y="6376989"/>
              <a:ext cx="1865313" cy="414337"/>
            </a:xfrm>
            <a:prstGeom prst="rect">
              <a:avLst/>
            </a:prstGeom>
            <a:noFill/>
            <a:ln w="9525">
              <a:noFill/>
              <a:miter lim="800000"/>
              <a:headEnd/>
              <a:tailEnd/>
            </a:ln>
          </p:spPr>
        </p:pic>
      </p:grpSp>
      <p:sp>
        <p:nvSpPr>
          <p:cNvPr id="9" name="Date Placeholder 3"/>
          <p:cNvSpPr>
            <a:spLocks noGrp="1"/>
          </p:cNvSpPr>
          <p:nvPr>
            <p:ph type="dt" sz="half" idx="2"/>
          </p:nvPr>
        </p:nvSpPr>
        <p:spPr>
          <a:xfrm>
            <a:off x="7543800" y="6662738"/>
            <a:ext cx="1371600" cy="119062"/>
          </a:xfrm>
          <a:prstGeom prst="rect">
            <a:avLst/>
          </a:prstGeom>
        </p:spPr>
        <p:txBody>
          <a:bodyPr lIns="0" tIns="0" rIns="0" bIns="0"/>
          <a:lstStyle>
            <a:lvl1pPr algn="r">
              <a:defRPr kumimoji="0" sz="800" smtClean="0">
                <a:solidFill>
                  <a:srgbClr val="FFFFFF"/>
                </a:solidFill>
                <a:effectLst>
                  <a:outerShdw blurRad="38100" dist="38100" dir="2700000" algn="tl">
                    <a:srgbClr val="000000">
                      <a:alpha val="43137"/>
                    </a:srgbClr>
                  </a:outerShdw>
                </a:effectLst>
                <a:latin typeface="Univers Condensed" pitchFamily="34" charset="0"/>
                <a:ea typeface="+mn-ea"/>
              </a:defRPr>
            </a:lvl1pPr>
          </a:lstStyle>
          <a:p>
            <a:pPr>
              <a:defRPr/>
            </a:pPr>
            <a:r>
              <a:rPr lang="en-US"/>
              <a:t>Oct. 2009</a:t>
            </a:r>
            <a:endParaRPr lang="en-US" dirty="0"/>
          </a:p>
        </p:txBody>
      </p:sp>
      <p:sp>
        <p:nvSpPr>
          <p:cNvPr id="10" name="Footer Placeholder 4"/>
          <p:cNvSpPr>
            <a:spLocks noGrp="1"/>
          </p:cNvSpPr>
          <p:nvPr>
            <p:ph type="ftr" sz="quarter" idx="3"/>
          </p:nvPr>
        </p:nvSpPr>
        <p:spPr>
          <a:xfrm>
            <a:off x="6858000" y="6543675"/>
            <a:ext cx="2057400" cy="119063"/>
          </a:xfrm>
          <a:prstGeom prst="rect">
            <a:avLst/>
          </a:prstGeom>
        </p:spPr>
        <p:txBody>
          <a:bodyPr lIns="0" tIns="0" rIns="0" bIns="0" anchor="b"/>
          <a:lstStyle>
            <a:lvl1pPr algn="r">
              <a:defRPr kumimoji="0" sz="800" smtClean="0">
                <a:solidFill>
                  <a:srgbClr val="FFFFFF"/>
                </a:solidFill>
                <a:effectLst>
                  <a:outerShdw blurRad="38100" dist="38100" dir="2700000" algn="tl">
                    <a:srgbClr val="000000">
                      <a:alpha val="43137"/>
                    </a:srgbClr>
                  </a:outerShdw>
                </a:effectLst>
                <a:latin typeface="Univers Condensed" pitchFamily="34" charset="0"/>
                <a:ea typeface="+mn-ea"/>
              </a:defRPr>
            </a:lvl1pPr>
          </a:lstStyle>
          <a:p>
            <a:pPr>
              <a:defRPr/>
            </a:pPr>
            <a:r>
              <a:rPr lang="en-US"/>
              <a:t>Agilent SATA Solutions</a:t>
            </a:r>
            <a:endParaRPr lang="en-US" dirty="0"/>
          </a:p>
        </p:txBody>
      </p:sp>
      <p:sp>
        <p:nvSpPr>
          <p:cNvPr id="11" name="Slide Number Placeholder 5"/>
          <p:cNvSpPr txBox="1">
            <a:spLocks/>
          </p:cNvSpPr>
          <p:nvPr userDrawn="1"/>
        </p:nvSpPr>
        <p:spPr>
          <a:xfrm>
            <a:off x="228600" y="6664325"/>
            <a:ext cx="612775" cy="119063"/>
          </a:xfrm>
          <a:prstGeom prst="rect">
            <a:avLst/>
          </a:prstGeom>
        </p:spPr>
        <p:txBody>
          <a:bodyPr lIns="0" tIns="0" rIns="0" bIns="0"/>
          <a:lstStyle>
            <a:lvl1pPr>
              <a:defRPr sz="800">
                <a:solidFill>
                  <a:srgbClr val="FFFFFF"/>
                </a:solidFill>
                <a:effectLst>
                  <a:outerShdw blurRad="38100" dist="38100" dir="2700000" algn="tl">
                    <a:srgbClr val="000000">
                      <a:alpha val="43137"/>
                    </a:srgbClr>
                  </a:outerShdw>
                </a:effectLst>
              </a:defRPr>
            </a:lvl1pPr>
          </a:lstStyle>
          <a:p>
            <a:pPr>
              <a:defRPr/>
            </a:pPr>
            <a:r>
              <a:rPr kumimoji="0" lang="en-US" smtClean="0">
                <a:latin typeface="Univers Condensed" pitchFamily="34" charset="0"/>
                <a:ea typeface="+mn-ea"/>
              </a:rPr>
              <a:t>Page </a:t>
            </a:r>
            <a:fld id="{7FD13C1C-DC0B-4BC8-8C32-E6A1826FD1FA}" type="slidenum">
              <a:rPr kumimoji="0" lang="en-US" smtClean="0">
                <a:latin typeface="Univers Condensed" pitchFamily="34" charset="0"/>
                <a:ea typeface="+mn-ea"/>
              </a:rPr>
              <a:pPr>
                <a:defRPr/>
              </a:pPr>
              <a:t>‹#›</a:t>
            </a:fld>
            <a:endParaRPr kumimoji="0" lang="en-US">
              <a:latin typeface="Univers Condensed" pitchFamily="34" charset="0"/>
              <a:ea typeface="+mn-ea"/>
            </a:endParaRPr>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transition/>
  <p:timing>
    <p:tnLst>
      <p:par>
        <p:cTn id="1" dur="indefinite" restart="never" nodeType="tmRoot"/>
      </p:par>
    </p:tnLst>
  </p:timing>
  <p:hf hdr="0"/>
  <p:txStyles>
    <p:titleStyle>
      <a:lvl1pPr algn="l" defTabSz="820738" rtl="0" eaLnBrk="0" fontAlgn="base" hangingPunct="0">
        <a:lnSpc>
          <a:spcPct val="85000"/>
        </a:lnSpc>
        <a:spcBef>
          <a:spcPct val="0"/>
        </a:spcBef>
        <a:spcAft>
          <a:spcPct val="0"/>
        </a:spcAft>
        <a:defRPr sz="3200">
          <a:solidFill>
            <a:srgbClr val="0099CC"/>
          </a:solidFill>
          <a:latin typeface="+mj-lt"/>
          <a:ea typeface="+mj-ea"/>
          <a:cs typeface="+mj-cs"/>
        </a:defRPr>
      </a:lvl1pPr>
      <a:lvl2pPr algn="l" defTabSz="820738" rtl="0" eaLnBrk="0" fontAlgn="base" hangingPunct="0">
        <a:lnSpc>
          <a:spcPct val="85000"/>
        </a:lnSpc>
        <a:spcBef>
          <a:spcPct val="0"/>
        </a:spcBef>
        <a:spcAft>
          <a:spcPct val="0"/>
        </a:spcAft>
        <a:defRPr sz="3200">
          <a:solidFill>
            <a:srgbClr val="0099CC"/>
          </a:solidFill>
          <a:effectLst>
            <a:outerShdw blurRad="38100" dist="38100" dir="2700000" algn="tl">
              <a:srgbClr val="C0C0C0"/>
            </a:outerShdw>
          </a:effectLst>
          <a:latin typeface="Univers Condensed" pitchFamily="34" charset="0"/>
        </a:defRPr>
      </a:lvl2pPr>
      <a:lvl3pPr algn="l" defTabSz="820738" rtl="0" eaLnBrk="0" fontAlgn="base" hangingPunct="0">
        <a:lnSpc>
          <a:spcPct val="85000"/>
        </a:lnSpc>
        <a:spcBef>
          <a:spcPct val="0"/>
        </a:spcBef>
        <a:spcAft>
          <a:spcPct val="0"/>
        </a:spcAft>
        <a:defRPr sz="3200">
          <a:solidFill>
            <a:srgbClr val="0099CC"/>
          </a:solidFill>
          <a:effectLst>
            <a:outerShdw blurRad="38100" dist="38100" dir="2700000" algn="tl">
              <a:srgbClr val="C0C0C0"/>
            </a:outerShdw>
          </a:effectLst>
          <a:latin typeface="Univers Condensed" pitchFamily="34" charset="0"/>
        </a:defRPr>
      </a:lvl3pPr>
      <a:lvl4pPr algn="l" defTabSz="820738" rtl="0" eaLnBrk="0" fontAlgn="base" hangingPunct="0">
        <a:lnSpc>
          <a:spcPct val="85000"/>
        </a:lnSpc>
        <a:spcBef>
          <a:spcPct val="0"/>
        </a:spcBef>
        <a:spcAft>
          <a:spcPct val="0"/>
        </a:spcAft>
        <a:defRPr sz="3200">
          <a:solidFill>
            <a:srgbClr val="0099CC"/>
          </a:solidFill>
          <a:effectLst>
            <a:outerShdw blurRad="38100" dist="38100" dir="2700000" algn="tl">
              <a:srgbClr val="C0C0C0"/>
            </a:outerShdw>
          </a:effectLst>
          <a:latin typeface="Univers Condensed" pitchFamily="34" charset="0"/>
        </a:defRPr>
      </a:lvl4pPr>
      <a:lvl5pPr algn="l" defTabSz="820738" rtl="0" eaLnBrk="0" fontAlgn="base" hangingPunct="0">
        <a:lnSpc>
          <a:spcPct val="85000"/>
        </a:lnSpc>
        <a:spcBef>
          <a:spcPct val="0"/>
        </a:spcBef>
        <a:spcAft>
          <a:spcPct val="0"/>
        </a:spcAft>
        <a:defRPr sz="3200">
          <a:solidFill>
            <a:srgbClr val="0099CC"/>
          </a:solidFill>
          <a:effectLst>
            <a:outerShdw blurRad="38100" dist="38100" dir="2700000" algn="tl">
              <a:srgbClr val="C0C0C0"/>
            </a:outerShdw>
          </a:effectLst>
          <a:latin typeface="Univers Condensed" pitchFamily="34" charset="0"/>
        </a:defRPr>
      </a:lvl5pPr>
      <a:lvl6pPr marL="457200" algn="l" defTabSz="820738" rtl="0" fontAlgn="base">
        <a:lnSpc>
          <a:spcPct val="85000"/>
        </a:lnSpc>
        <a:spcBef>
          <a:spcPct val="0"/>
        </a:spcBef>
        <a:spcAft>
          <a:spcPct val="0"/>
        </a:spcAft>
        <a:defRPr sz="3200" b="1">
          <a:solidFill>
            <a:srgbClr val="000099"/>
          </a:solidFill>
          <a:effectLst>
            <a:outerShdw blurRad="38100" dist="38100" dir="2700000" algn="tl">
              <a:srgbClr val="C0C0C0"/>
            </a:outerShdw>
          </a:effectLst>
          <a:latin typeface="Univers Condensed" pitchFamily="34" charset="0"/>
        </a:defRPr>
      </a:lvl6pPr>
      <a:lvl7pPr marL="914400" algn="l" defTabSz="820738" rtl="0" fontAlgn="base">
        <a:lnSpc>
          <a:spcPct val="85000"/>
        </a:lnSpc>
        <a:spcBef>
          <a:spcPct val="0"/>
        </a:spcBef>
        <a:spcAft>
          <a:spcPct val="0"/>
        </a:spcAft>
        <a:defRPr sz="3200" b="1">
          <a:solidFill>
            <a:srgbClr val="000099"/>
          </a:solidFill>
          <a:effectLst>
            <a:outerShdw blurRad="38100" dist="38100" dir="2700000" algn="tl">
              <a:srgbClr val="C0C0C0"/>
            </a:outerShdw>
          </a:effectLst>
          <a:latin typeface="Univers Condensed" pitchFamily="34" charset="0"/>
        </a:defRPr>
      </a:lvl7pPr>
      <a:lvl8pPr marL="1371600" algn="l" defTabSz="820738" rtl="0" fontAlgn="base">
        <a:lnSpc>
          <a:spcPct val="85000"/>
        </a:lnSpc>
        <a:spcBef>
          <a:spcPct val="0"/>
        </a:spcBef>
        <a:spcAft>
          <a:spcPct val="0"/>
        </a:spcAft>
        <a:defRPr sz="3200" b="1">
          <a:solidFill>
            <a:srgbClr val="000099"/>
          </a:solidFill>
          <a:effectLst>
            <a:outerShdw blurRad="38100" dist="38100" dir="2700000" algn="tl">
              <a:srgbClr val="C0C0C0"/>
            </a:outerShdw>
          </a:effectLst>
          <a:latin typeface="Univers Condensed" pitchFamily="34" charset="0"/>
        </a:defRPr>
      </a:lvl8pPr>
      <a:lvl9pPr marL="1828800" algn="l" defTabSz="820738" rtl="0" fontAlgn="base">
        <a:lnSpc>
          <a:spcPct val="85000"/>
        </a:lnSpc>
        <a:spcBef>
          <a:spcPct val="0"/>
        </a:spcBef>
        <a:spcAft>
          <a:spcPct val="0"/>
        </a:spcAft>
        <a:defRPr sz="3200" b="1">
          <a:solidFill>
            <a:srgbClr val="000099"/>
          </a:solidFill>
          <a:effectLst>
            <a:outerShdw blurRad="38100" dist="38100" dir="2700000" algn="tl">
              <a:srgbClr val="C0C0C0"/>
            </a:outerShdw>
          </a:effectLst>
          <a:latin typeface="Univers Condensed" pitchFamily="34" charset="0"/>
        </a:defRPr>
      </a:lvl9pPr>
    </p:titleStyle>
    <p:bodyStyle>
      <a:lvl1pPr marL="307975" indent="-307975" algn="l" defTabSz="820738" rtl="0" eaLnBrk="0" fontAlgn="base" hangingPunct="0">
        <a:spcBef>
          <a:spcPct val="20000"/>
        </a:spcBef>
        <a:spcAft>
          <a:spcPct val="0"/>
        </a:spcAft>
        <a:buFont typeface="Wingdings" pitchFamily="2" charset="2"/>
        <a:buChar char=""/>
        <a:defRPr sz="2200">
          <a:solidFill>
            <a:schemeClr val="bg2"/>
          </a:solidFill>
          <a:latin typeface="+mn-lt"/>
          <a:ea typeface="+mn-ea"/>
          <a:cs typeface="+mn-cs"/>
        </a:defRPr>
      </a:lvl1pPr>
      <a:lvl2pPr marL="666750" indent="-244475" algn="l" defTabSz="820738" rtl="0" eaLnBrk="0" fontAlgn="base" hangingPunct="0">
        <a:spcBef>
          <a:spcPct val="20000"/>
        </a:spcBef>
        <a:spcAft>
          <a:spcPct val="0"/>
        </a:spcAft>
        <a:buChar char="–"/>
        <a:defRPr sz="2200">
          <a:solidFill>
            <a:schemeClr val="bg2"/>
          </a:solidFill>
          <a:latin typeface="+mn-lt"/>
        </a:defRPr>
      </a:lvl2pPr>
      <a:lvl3pPr marL="985838" indent="-204788" algn="l" defTabSz="820738" rtl="0" eaLnBrk="0" fontAlgn="base" hangingPunct="0">
        <a:spcBef>
          <a:spcPct val="20000"/>
        </a:spcBef>
        <a:spcAft>
          <a:spcPct val="0"/>
        </a:spcAft>
        <a:buChar char="–"/>
        <a:defRPr sz="2200">
          <a:solidFill>
            <a:schemeClr val="bg2"/>
          </a:solidFill>
          <a:latin typeface="+mn-lt"/>
        </a:defRPr>
      </a:lvl3pPr>
      <a:lvl4pPr marL="1306513" indent="-206375" algn="l" defTabSz="820738" rtl="0" eaLnBrk="0" fontAlgn="base" hangingPunct="0">
        <a:spcBef>
          <a:spcPct val="20000"/>
        </a:spcBef>
        <a:spcAft>
          <a:spcPct val="0"/>
        </a:spcAft>
        <a:buChar char="–"/>
        <a:defRPr sz="2200">
          <a:solidFill>
            <a:schemeClr val="bg2"/>
          </a:solidFill>
          <a:latin typeface="+mn-lt"/>
        </a:defRPr>
      </a:lvl4pPr>
      <a:lvl5pPr marL="1701800" indent="-204788" algn="l" defTabSz="820738" rtl="0" eaLnBrk="0" fontAlgn="base" hangingPunct="0">
        <a:spcBef>
          <a:spcPct val="20000"/>
        </a:spcBef>
        <a:spcAft>
          <a:spcPct val="0"/>
        </a:spcAft>
        <a:buChar char="–"/>
        <a:defRPr sz="2200">
          <a:solidFill>
            <a:schemeClr val="bg2"/>
          </a:solidFill>
          <a:latin typeface="+mn-lt"/>
        </a:defRPr>
      </a:lvl5pPr>
      <a:lvl6pPr marL="2159000" indent="-204788" algn="l" defTabSz="820738" rtl="0" fontAlgn="base">
        <a:spcBef>
          <a:spcPct val="20000"/>
        </a:spcBef>
        <a:spcAft>
          <a:spcPct val="0"/>
        </a:spcAft>
        <a:buChar char="–"/>
        <a:defRPr sz="2200">
          <a:solidFill>
            <a:schemeClr val="bg2"/>
          </a:solidFill>
          <a:latin typeface="+mn-lt"/>
        </a:defRPr>
      </a:lvl6pPr>
      <a:lvl7pPr marL="2616200" indent="-204788" algn="l" defTabSz="820738" rtl="0" fontAlgn="base">
        <a:spcBef>
          <a:spcPct val="20000"/>
        </a:spcBef>
        <a:spcAft>
          <a:spcPct val="0"/>
        </a:spcAft>
        <a:buChar char="–"/>
        <a:defRPr sz="2200">
          <a:solidFill>
            <a:schemeClr val="bg2"/>
          </a:solidFill>
          <a:latin typeface="+mn-lt"/>
        </a:defRPr>
      </a:lvl7pPr>
      <a:lvl8pPr marL="3073400" indent="-204788" algn="l" defTabSz="820738" rtl="0" fontAlgn="base">
        <a:spcBef>
          <a:spcPct val="20000"/>
        </a:spcBef>
        <a:spcAft>
          <a:spcPct val="0"/>
        </a:spcAft>
        <a:buChar char="–"/>
        <a:defRPr sz="2200">
          <a:solidFill>
            <a:schemeClr val="bg2"/>
          </a:solidFill>
          <a:latin typeface="+mn-lt"/>
        </a:defRPr>
      </a:lvl8pPr>
      <a:lvl9pPr marL="3530600" indent="-204788" algn="l" defTabSz="820738" rtl="0" fontAlgn="base">
        <a:spcBef>
          <a:spcPct val="20000"/>
        </a:spcBef>
        <a:spcAft>
          <a:spcPct val="0"/>
        </a:spcAft>
        <a:buChar char="–"/>
        <a:defRPr sz="2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34.jpeg"/><Relationship Id="rId7" Type="http://schemas.openxmlformats.org/officeDocument/2006/relationships/hyperlink" Target="http://www.serialtek.com/default.asp"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p:txBody>
          <a:bodyPr/>
          <a:lstStyle/>
          <a:p>
            <a:r>
              <a:rPr lang="en-US" altLang="ja-JP" dirty="0" smtClean="0">
                <a:ea typeface="ＭＳ Ｐゴシック" charset="-128"/>
              </a:rPr>
              <a:t>SATA &amp; SAS 12Gb/s Physical and Protocol Layers Complete Test Solutions</a:t>
            </a:r>
          </a:p>
        </p:txBody>
      </p:sp>
      <p:sp>
        <p:nvSpPr>
          <p:cNvPr id="32770" name="Subtitle 2"/>
          <p:cNvSpPr>
            <a:spLocks noGrp="1"/>
          </p:cNvSpPr>
          <p:nvPr>
            <p:ph type="subTitle" idx="1"/>
          </p:nvPr>
        </p:nvSpPr>
        <p:spPr/>
        <p:txBody>
          <a:bodyPr/>
          <a:lstStyle/>
          <a:p>
            <a:pPr marL="0" indent="6350"/>
            <a:r>
              <a:rPr lang="en-US" altLang="en-US" b="1" dirty="0" smtClean="0"/>
              <a:t>Verify your designs to the specification</a:t>
            </a:r>
          </a:p>
          <a:p>
            <a:endParaRPr lang="en-US" altLang="ja-JP" dirty="0" smtClean="0">
              <a:ea typeface="ＭＳ Ｐゴシック" charset="-128"/>
            </a:endParaRPr>
          </a:p>
        </p:txBody>
      </p:sp>
      <p:pic>
        <p:nvPicPr>
          <p:cNvPr id="4" name="Picture 3" descr="SATA-6Gbs-color_for_slides.jpg"/>
          <p:cNvPicPr>
            <a:picLocks noChangeAspect="1"/>
          </p:cNvPicPr>
          <p:nvPr/>
        </p:nvPicPr>
        <p:blipFill>
          <a:blip r:embed="rId3" cstate="screen"/>
          <a:stretch>
            <a:fillRect/>
          </a:stretch>
        </p:blipFill>
        <p:spPr>
          <a:xfrm>
            <a:off x="8153400" y="199124"/>
            <a:ext cx="888142" cy="763802"/>
          </a:xfrm>
          <a:prstGeom prst="rect">
            <a:avLst/>
          </a:prstGeom>
          <a:effectLst>
            <a:innerShdw blurRad="63500" dist="50800" dir="8100000">
              <a:prstClr val="black">
                <a:alpha val="50000"/>
              </a:prstClr>
            </a:innerShdw>
          </a:effectLst>
        </p:spPr>
      </p:pic>
      <p:sp>
        <p:nvSpPr>
          <p:cNvPr id="10" name="Rectangle 32"/>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a:defRPr/>
            </a:pPr>
            <a:r>
              <a:rPr lang="en-US"/>
              <a:t>Page </a:t>
            </a:r>
            <a:fld id="{917CE5CF-A343-4819-BB7B-2B54CED84641}" type="slidenum">
              <a:rPr lang="en-US"/>
              <a:pPr>
                <a:defRPr/>
              </a:pPr>
              <a:t>1</a:t>
            </a:fld>
            <a:endParaRPr lang="en-US"/>
          </a:p>
        </p:txBody>
      </p:sp>
      <p:sp>
        <p:nvSpPr>
          <p:cNvPr id="11" name="Rectangle 36"/>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SATA/SAS Complete Test Solution</a:t>
            </a:r>
            <a:endParaRPr lang="en-US" dirty="0"/>
          </a:p>
        </p:txBody>
      </p:sp>
      <p:sp>
        <p:nvSpPr>
          <p:cNvPr id="12" name="Rectangle 39"/>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a:defRPr/>
            </a:pPr>
            <a:r>
              <a:rPr lang="en-US" dirty="0" smtClean="0"/>
              <a:t>Feb 22,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dvanced-search.jpg"/>
          <p:cNvPicPr>
            <a:picLocks noChangeAspect="1"/>
          </p:cNvPicPr>
          <p:nvPr/>
        </p:nvPicPr>
        <p:blipFill>
          <a:blip r:embed="rId3" cstate="print"/>
          <a:stretch>
            <a:fillRect/>
          </a:stretch>
        </p:blipFill>
        <p:spPr>
          <a:xfrm>
            <a:off x="5293010" y="2282429"/>
            <a:ext cx="3733760" cy="3725312"/>
          </a:xfrm>
          <a:prstGeom prst="rect">
            <a:avLst/>
          </a:prstGeom>
        </p:spPr>
      </p:pic>
      <p:sp>
        <p:nvSpPr>
          <p:cNvPr id="2" name="Title 1"/>
          <p:cNvSpPr>
            <a:spLocks noGrp="1"/>
          </p:cNvSpPr>
          <p:nvPr>
            <p:ph type="title"/>
          </p:nvPr>
        </p:nvSpPr>
        <p:spPr>
          <a:xfrm>
            <a:off x="227013" y="227013"/>
            <a:ext cx="8691562" cy="585787"/>
          </a:xfrm>
        </p:spPr>
        <p:txBody>
          <a:bodyPr/>
          <a:lstStyle/>
          <a:p>
            <a:r>
              <a:rPr lang="en-US" dirty="0" smtClean="0"/>
              <a:t>Using a Protocol Analyzer to find issues</a:t>
            </a:r>
            <a:endParaRPr lang="en-US" dirty="0"/>
          </a:p>
        </p:txBody>
      </p:sp>
      <p:sp>
        <p:nvSpPr>
          <p:cNvPr id="3" name="Content Placeholder 2"/>
          <p:cNvSpPr>
            <a:spLocks noGrp="1"/>
          </p:cNvSpPr>
          <p:nvPr>
            <p:ph idx="1"/>
          </p:nvPr>
        </p:nvSpPr>
        <p:spPr>
          <a:xfrm>
            <a:off x="227013" y="875323"/>
            <a:ext cx="8688387" cy="1703754"/>
          </a:xfrm>
        </p:spPr>
        <p:txBody>
          <a:bodyPr/>
          <a:lstStyle/>
          <a:p>
            <a:r>
              <a:rPr lang="en-US" sz="2000" dirty="0" smtClean="0"/>
              <a:t>When looking for issues occurring at the protocol layer, it is essential to have an analyzer capable of capturing large amounts of traffic and being able to drill down to the root cause. In-depth triggering, filtering, live performance and event counting and other options help find root cause and other related problems.</a:t>
            </a:r>
            <a:endParaRPr lang="en-US" sz="2000" dirty="0"/>
          </a:p>
        </p:txBody>
      </p:sp>
      <p:pic>
        <p:nvPicPr>
          <p:cNvPr id="8" name="Picture 7" descr="trigger-setting-large.jpg"/>
          <p:cNvPicPr>
            <a:picLocks noChangeAspect="1"/>
          </p:cNvPicPr>
          <p:nvPr/>
        </p:nvPicPr>
        <p:blipFill>
          <a:blip r:embed="rId4" cstate="print"/>
          <a:stretch>
            <a:fillRect/>
          </a:stretch>
        </p:blipFill>
        <p:spPr>
          <a:xfrm>
            <a:off x="945662" y="2771810"/>
            <a:ext cx="4704861" cy="2967104"/>
          </a:xfrm>
          <a:prstGeom prst="rect">
            <a:avLst/>
          </a:prstGeom>
        </p:spPr>
      </p:pic>
      <p:pic>
        <p:nvPicPr>
          <p:cNvPr id="7" name="Picture 6" descr="perf-counter.jpg"/>
          <p:cNvPicPr>
            <a:picLocks noChangeAspect="1"/>
          </p:cNvPicPr>
          <p:nvPr/>
        </p:nvPicPr>
        <p:blipFill>
          <a:blip r:embed="rId5" cstate="print"/>
          <a:stretch>
            <a:fillRect/>
          </a:stretch>
        </p:blipFill>
        <p:spPr>
          <a:xfrm>
            <a:off x="382832" y="4184528"/>
            <a:ext cx="3488240" cy="1833319"/>
          </a:xfrm>
          <a:prstGeom prst="rect">
            <a:avLst/>
          </a:prstGeom>
          <a:ln>
            <a:noFill/>
          </a:ln>
          <a:effectLst>
            <a:outerShdw blurRad="190500" algn="tl" rotWithShape="0">
              <a:srgbClr val="000000">
                <a:alpha val="70000"/>
              </a:srgbClr>
            </a:outerShdw>
          </a:effectLst>
        </p:spPr>
      </p:pic>
      <p:pic>
        <p:nvPicPr>
          <p:cNvPr id="9" name="Picture 8" descr="filtersetting.jpg"/>
          <p:cNvPicPr>
            <a:picLocks noChangeAspect="1"/>
          </p:cNvPicPr>
          <p:nvPr/>
        </p:nvPicPr>
        <p:blipFill>
          <a:blip r:embed="rId6" cstate="print"/>
          <a:stretch>
            <a:fillRect/>
          </a:stretch>
        </p:blipFill>
        <p:spPr>
          <a:xfrm>
            <a:off x="5213685" y="4095013"/>
            <a:ext cx="3570808" cy="1969046"/>
          </a:xfrm>
          <a:prstGeom prst="rect">
            <a:avLst/>
          </a:prstGeom>
        </p:spPr>
      </p:pic>
      <p:sp>
        <p:nvSpPr>
          <p:cNvPr id="12"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3"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4"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5" name="Text Box 3"/>
          <p:cNvSpPr txBox="1">
            <a:spLocks noChangeArrowheads="1"/>
          </p:cNvSpPr>
          <p:nvPr/>
        </p:nvSpPr>
        <p:spPr bwMode="auto">
          <a:xfrm>
            <a:off x="8084126" y="79375"/>
            <a:ext cx="971981" cy="276999"/>
          </a:xfrm>
          <a:prstGeom prst="rect">
            <a:avLst/>
          </a:prstGeom>
          <a:solidFill>
            <a:schemeClr val="tx2"/>
          </a:solidFill>
          <a:ln w="12700">
            <a:noFill/>
            <a:miter lim="800000"/>
            <a:headEnd/>
            <a:tailEnd/>
          </a:ln>
        </p:spPr>
        <p:txBody>
          <a:bodyPr wrap="square" lIns="0" tIns="0" rIns="0" bIns="0">
            <a:spAutoFit/>
          </a:bodyPr>
          <a:lstStyle/>
          <a:p>
            <a:pPr algn="ctr"/>
            <a:r>
              <a:rPr kumimoji="0" lang="en-US" altLang="ja-JP" sz="1800" dirty="0" smtClean="0"/>
              <a:t>Protocol</a:t>
            </a:r>
            <a:endParaRPr kumimoji="0" lang="en-US" altLang="ja-JP"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227013"/>
            <a:ext cx="8691562" cy="617049"/>
          </a:xfrm>
        </p:spPr>
        <p:txBody>
          <a:bodyPr/>
          <a:lstStyle/>
          <a:p>
            <a:r>
              <a:rPr lang="en-US" dirty="0" smtClean="0"/>
              <a:t>Testing Design Robustness at the Protocol Level</a:t>
            </a:r>
            <a:endParaRPr lang="en-US" dirty="0"/>
          </a:p>
        </p:txBody>
      </p:sp>
      <p:sp>
        <p:nvSpPr>
          <p:cNvPr id="3" name="Content Placeholder 2"/>
          <p:cNvSpPr>
            <a:spLocks noGrp="1"/>
          </p:cNvSpPr>
          <p:nvPr>
            <p:ph idx="1"/>
          </p:nvPr>
        </p:nvSpPr>
        <p:spPr>
          <a:xfrm>
            <a:off x="227014" y="875323"/>
            <a:ext cx="8627818" cy="5170646"/>
          </a:xfrm>
        </p:spPr>
        <p:style>
          <a:lnRef idx="0">
            <a:schemeClr val="accent1"/>
          </a:lnRef>
          <a:fillRef idx="3">
            <a:schemeClr val="accent1"/>
          </a:fillRef>
          <a:effectRef idx="3">
            <a:schemeClr val="accent1"/>
          </a:effectRef>
          <a:fontRef idx="minor">
            <a:schemeClr val="lt1"/>
          </a:fontRef>
        </p:style>
        <p:txBody>
          <a:bodyPr wrap="square" lIns="91440" tIns="182880" rIns="91440">
            <a:spAutoFit/>
          </a:bodyPr>
          <a:lstStyle/>
          <a:p>
            <a:pPr>
              <a:buFont typeface="Arial" pitchFamily="34" charset="0"/>
              <a:buChar char="•"/>
            </a:pPr>
            <a:r>
              <a:rPr lang="en-US" dirty="0" smtClean="0"/>
              <a:t>Tools such as the SerialTek </a:t>
            </a:r>
            <a:r>
              <a:rPr lang="en-US" dirty="0" err="1" smtClean="0"/>
              <a:t>BusMod</a:t>
            </a:r>
            <a:r>
              <a:rPr lang="en-US" dirty="0" smtClean="0"/>
              <a:t> Error Injector are very useful with testing for design issues such as error handling and recovery, compatibility, and duplicating issues seen in the field. </a:t>
            </a:r>
          </a:p>
          <a:p>
            <a:pPr>
              <a:buFont typeface="Arial" pitchFamily="34" charset="0"/>
              <a:buChar char="•"/>
            </a:pPr>
            <a:r>
              <a:rPr lang="en-US" dirty="0" smtClean="0"/>
              <a:t>An error injector / jammer is used to inject errors into the data streams between two devices, thus potentially causing unwanted behavior.</a:t>
            </a:r>
          </a:p>
          <a:p>
            <a:pPr>
              <a:buFont typeface="Arial" pitchFamily="34" charset="0"/>
              <a:buChar char="•"/>
            </a:pPr>
            <a:r>
              <a:rPr lang="en-US" dirty="0" smtClean="0"/>
              <a:t>This is helpful during the product development stages as it is difficult to produce errors in a consistent manner without such tools.</a:t>
            </a:r>
          </a:p>
          <a:p>
            <a:pPr>
              <a:buFont typeface="Arial" pitchFamily="34" charset="0"/>
              <a:buChar char="•"/>
            </a:pPr>
            <a:r>
              <a:rPr lang="en-US" dirty="0" smtClean="0"/>
              <a:t>These tools, combined with a protocol analyzer, create a great platform for testing design validity</a:t>
            </a:r>
          </a:p>
        </p:txBody>
      </p:sp>
      <p:sp>
        <p:nvSpPr>
          <p:cNvPr id="7"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Robustness cont.</a:t>
            </a:r>
            <a:endParaRPr lang="en-US" dirty="0"/>
          </a:p>
        </p:txBody>
      </p:sp>
      <p:sp>
        <p:nvSpPr>
          <p:cNvPr id="8" name="Content Placeholder 2"/>
          <p:cNvSpPr>
            <a:spLocks noGrp="1"/>
          </p:cNvSpPr>
          <p:nvPr>
            <p:ph idx="1"/>
          </p:nvPr>
        </p:nvSpPr>
        <p:spPr>
          <a:xfrm>
            <a:off x="227014" y="875323"/>
            <a:ext cx="8627818" cy="4653582"/>
          </a:xfrm>
        </p:spPr>
        <p:style>
          <a:lnRef idx="0">
            <a:schemeClr val="accent1"/>
          </a:lnRef>
          <a:fillRef idx="3">
            <a:schemeClr val="accent1"/>
          </a:fillRef>
          <a:effectRef idx="3">
            <a:schemeClr val="accent1"/>
          </a:effectRef>
          <a:fontRef idx="minor">
            <a:schemeClr val="lt1"/>
          </a:fontRef>
        </p:style>
        <p:txBody>
          <a:bodyPr wrap="square" lIns="91440" tIns="182880" rIns="91440">
            <a:spAutoFit/>
          </a:bodyPr>
          <a:lstStyle/>
          <a:p>
            <a:pPr>
              <a:buFont typeface="Arial" pitchFamily="34" charset="0"/>
              <a:buChar char="•"/>
            </a:pPr>
            <a:r>
              <a:rPr lang="en-US" dirty="0" smtClean="0"/>
              <a:t>Error Injectors (Jammers) can be used to create a variety of issues both at the link and application layer.</a:t>
            </a:r>
          </a:p>
          <a:p>
            <a:pPr lvl="2">
              <a:buFont typeface="Arial" pitchFamily="34" charset="0"/>
              <a:buChar char="•"/>
            </a:pPr>
            <a:r>
              <a:rPr lang="en-US" sz="2400" dirty="0" smtClean="0"/>
              <a:t>Link errors include 8b10b encoding, CRC, link disconnect, running disparity and ALIGN errors.</a:t>
            </a:r>
          </a:p>
          <a:p>
            <a:pPr lvl="2">
              <a:buFont typeface="Arial" pitchFamily="34" charset="0"/>
              <a:buChar char="•"/>
            </a:pPr>
            <a:r>
              <a:rPr lang="en-US" sz="2400" dirty="0" smtClean="0"/>
              <a:t>Protocol / Application layers include changing/deleting frames and frame content, inserting and deleting DWORDs into/from a frame, and replacing primitives.</a:t>
            </a:r>
          </a:p>
          <a:p>
            <a:pPr>
              <a:buFont typeface="Arial" pitchFamily="34" charset="0"/>
              <a:buChar char="•"/>
            </a:pPr>
            <a:r>
              <a:rPr lang="en-US" dirty="0" smtClean="0"/>
              <a:t>With the Error Injector, creating scripts to starve the buffer, disconnecting a link with outstanding command requests, cause random CRC errors, and change responses from good to bad is very easy.</a:t>
            </a:r>
          </a:p>
        </p:txBody>
      </p:sp>
      <p:sp>
        <p:nvSpPr>
          <p:cNvPr id="7"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227014"/>
            <a:ext cx="8691562" cy="570156"/>
          </a:xfrm>
        </p:spPr>
        <p:txBody>
          <a:bodyPr/>
          <a:lstStyle/>
          <a:p>
            <a:r>
              <a:rPr lang="en-US" dirty="0" smtClean="0"/>
              <a:t>Viewing and Decoding the Protocol Layer</a:t>
            </a:r>
            <a:endParaRPr lang="en-US" dirty="0"/>
          </a:p>
        </p:txBody>
      </p:sp>
      <p:sp>
        <p:nvSpPr>
          <p:cNvPr id="3" name="Content Placeholder 2"/>
          <p:cNvSpPr>
            <a:spLocks noGrp="1"/>
          </p:cNvSpPr>
          <p:nvPr>
            <p:ph idx="1"/>
          </p:nvPr>
        </p:nvSpPr>
        <p:spPr>
          <a:xfrm>
            <a:off x="227013" y="781539"/>
            <a:ext cx="8688387" cy="1524000"/>
          </a:xfrm>
        </p:spPr>
        <p:txBody>
          <a:bodyPr/>
          <a:lstStyle/>
          <a:p>
            <a:r>
              <a:rPr lang="en-US" dirty="0" smtClean="0"/>
              <a:t>Using a protocol analyzer is essential for determining issues at the link layer and above. Protocol analyzers are capable of displaying captured traffic in a easy to understand format.</a:t>
            </a:r>
            <a:endParaRPr lang="en-US" dirty="0"/>
          </a:p>
        </p:txBody>
      </p:sp>
      <p:pic>
        <p:nvPicPr>
          <p:cNvPr id="7" name="Picture 6" descr="protocol-view.jpg"/>
          <p:cNvPicPr>
            <a:picLocks noChangeAspect="1"/>
          </p:cNvPicPr>
          <p:nvPr/>
        </p:nvPicPr>
        <p:blipFill>
          <a:blip r:embed="rId3" cstate="print"/>
          <a:stretch>
            <a:fillRect/>
          </a:stretch>
        </p:blipFill>
        <p:spPr>
          <a:xfrm>
            <a:off x="242166" y="2844800"/>
            <a:ext cx="3306023" cy="3180862"/>
          </a:xfrm>
          <a:prstGeom prst="rect">
            <a:avLst/>
          </a:prstGeom>
        </p:spPr>
      </p:pic>
      <p:pic>
        <p:nvPicPr>
          <p:cNvPr id="8" name="Picture 7" descr="spreadsheet-view.jpg"/>
          <p:cNvPicPr>
            <a:picLocks noChangeAspect="1"/>
          </p:cNvPicPr>
          <p:nvPr/>
        </p:nvPicPr>
        <p:blipFill>
          <a:blip r:embed="rId4" cstate="print"/>
          <a:stretch>
            <a:fillRect/>
          </a:stretch>
        </p:blipFill>
        <p:spPr>
          <a:xfrm>
            <a:off x="1219200" y="2082587"/>
            <a:ext cx="4673601" cy="2606643"/>
          </a:xfrm>
          <a:prstGeom prst="rect">
            <a:avLst/>
          </a:prstGeom>
        </p:spPr>
      </p:pic>
      <p:pic>
        <p:nvPicPr>
          <p:cNvPr id="10" name="Picture 9" descr="frame-details-2.jpg"/>
          <p:cNvPicPr>
            <a:picLocks noChangeAspect="1"/>
          </p:cNvPicPr>
          <p:nvPr/>
        </p:nvPicPr>
        <p:blipFill>
          <a:blip r:embed="rId5" cstate="print"/>
          <a:stretch>
            <a:fillRect/>
          </a:stretch>
        </p:blipFill>
        <p:spPr>
          <a:xfrm>
            <a:off x="6216569" y="2563446"/>
            <a:ext cx="2569255" cy="2485292"/>
          </a:xfrm>
          <a:prstGeom prst="rect">
            <a:avLst/>
          </a:prstGeom>
        </p:spPr>
      </p:pic>
      <p:pic>
        <p:nvPicPr>
          <p:cNvPr id="11" name="Picture 10" descr="perf-conn.jpg"/>
          <p:cNvPicPr>
            <a:picLocks noChangeAspect="1"/>
          </p:cNvPicPr>
          <p:nvPr/>
        </p:nvPicPr>
        <p:blipFill>
          <a:blip r:embed="rId6" cstate="print"/>
          <a:stretch>
            <a:fillRect/>
          </a:stretch>
        </p:blipFill>
        <p:spPr>
          <a:xfrm>
            <a:off x="3485662" y="5036956"/>
            <a:ext cx="5423877" cy="1068621"/>
          </a:xfrm>
          <a:prstGeom prst="rect">
            <a:avLst/>
          </a:prstGeom>
        </p:spPr>
      </p:pic>
      <p:pic>
        <p:nvPicPr>
          <p:cNvPr id="9" name="Picture 8" descr="transaction-view-2.jpg"/>
          <p:cNvPicPr>
            <a:picLocks noChangeAspect="1"/>
          </p:cNvPicPr>
          <p:nvPr/>
        </p:nvPicPr>
        <p:blipFill>
          <a:blip r:embed="rId7" cstate="print"/>
          <a:stretch>
            <a:fillRect/>
          </a:stretch>
        </p:blipFill>
        <p:spPr>
          <a:xfrm>
            <a:off x="2586892" y="3616725"/>
            <a:ext cx="6361723" cy="1750618"/>
          </a:xfrm>
          <a:prstGeom prst="rect">
            <a:avLst/>
          </a:prstGeom>
        </p:spPr>
      </p:pic>
      <p:sp>
        <p:nvSpPr>
          <p:cNvPr id="13"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4"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5"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Injection Scenario</a:t>
            </a:r>
            <a:endParaRPr lang="en-US" dirty="0"/>
          </a:p>
        </p:txBody>
      </p:sp>
      <p:sp>
        <p:nvSpPr>
          <p:cNvPr id="3" name="Content Placeholder 2"/>
          <p:cNvSpPr>
            <a:spLocks noGrp="1"/>
          </p:cNvSpPr>
          <p:nvPr>
            <p:ph idx="1"/>
          </p:nvPr>
        </p:nvSpPr>
        <p:spPr>
          <a:xfrm>
            <a:off x="227013" y="713064"/>
            <a:ext cx="4261097" cy="5368954"/>
          </a:xfrm>
        </p:spPr>
        <p:txBody>
          <a:bodyPr/>
          <a:lstStyle/>
          <a:p>
            <a:pPr>
              <a:buFont typeface="Arial" pitchFamily="34" charset="0"/>
              <a:buChar char="•"/>
            </a:pPr>
            <a:r>
              <a:rPr lang="en-US" sz="2000" dirty="0" smtClean="0"/>
              <a:t>In State 1, </a:t>
            </a:r>
            <a:r>
              <a:rPr lang="en-US" sz="2000" dirty="0" err="1" smtClean="0"/>
              <a:t>BusMod</a:t>
            </a:r>
            <a:r>
              <a:rPr lang="en-US" sz="2000" dirty="0" smtClean="0"/>
              <a:t> first looks for a Write FPDMA Queued command and then branches to the next state</a:t>
            </a:r>
          </a:p>
          <a:p>
            <a:pPr>
              <a:buFont typeface="Arial" pitchFamily="34" charset="0"/>
              <a:buChar char="•"/>
            </a:pPr>
            <a:r>
              <a:rPr lang="en-US" sz="2000" dirty="0" smtClean="0"/>
              <a:t>In state 2, </a:t>
            </a:r>
            <a:r>
              <a:rPr lang="en-US" sz="2000" dirty="0" err="1" smtClean="0"/>
              <a:t>BusMod</a:t>
            </a:r>
            <a:r>
              <a:rPr lang="en-US" sz="2000" dirty="0" smtClean="0"/>
              <a:t> identifies the type of frame it is looking for, a Set Device Bits, and specifies an action of modifying the frame fields</a:t>
            </a:r>
          </a:p>
          <a:p>
            <a:pPr>
              <a:buFont typeface="Arial" pitchFamily="34" charset="0"/>
              <a:buChar char="•"/>
            </a:pPr>
            <a:r>
              <a:rPr lang="en-US" sz="2000" dirty="0" smtClean="0"/>
              <a:t>The Status Hi, Status Lo, Error, and </a:t>
            </a:r>
            <a:r>
              <a:rPr lang="en-US" sz="2000" dirty="0" err="1" smtClean="0"/>
              <a:t>SActive</a:t>
            </a:r>
            <a:r>
              <a:rPr lang="en-US" sz="2000" dirty="0" smtClean="0"/>
              <a:t> fields are changed to reflect a new value</a:t>
            </a:r>
          </a:p>
          <a:p>
            <a:pPr lvl="2">
              <a:buFont typeface="Arial" pitchFamily="34" charset="0"/>
              <a:buChar char="•"/>
            </a:pPr>
            <a:r>
              <a:rPr lang="en-US" sz="1600" dirty="0" err="1" smtClean="0"/>
              <a:t>SActive</a:t>
            </a:r>
            <a:r>
              <a:rPr lang="en-US" sz="1600" dirty="0" smtClean="0"/>
              <a:t> = FFFFFFF tells the application layer that all queued commands must be aborted. The other fields we edited also signal that there was an issue with this command</a:t>
            </a:r>
          </a:p>
          <a:p>
            <a:pPr lvl="2">
              <a:buFont typeface="Arial" pitchFamily="34" charset="0"/>
              <a:buChar char="•"/>
            </a:pPr>
            <a:endParaRPr lang="en-US" sz="1800" dirty="0"/>
          </a:p>
        </p:txBody>
      </p:sp>
      <p:pic>
        <p:nvPicPr>
          <p:cNvPr id="7" name="Picture 6" descr="BusMod_ChangeSDB.jpg"/>
          <p:cNvPicPr>
            <a:picLocks noChangeAspect="1"/>
          </p:cNvPicPr>
          <p:nvPr/>
        </p:nvPicPr>
        <p:blipFill>
          <a:blip r:embed="rId3" cstate="print"/>
          <a:stretch>
            <a:fillRect/>
          </a:stretch>
        </p:blipFill>
        <p:spPr>
          <a:xfrm>
            <a:off x="5031385" y="645953"/>
            <a:ext cx="3868425" cy="5301842"/>
          </a:xfrm>
          <a:prstGeom prst="rect">
            <a:avLst/>
          </a:prstGeom>
        </p:spPr>
      </p:pic>
      <p:sp>
        <p:nvSpPr>
          <p:cNvPr id="8"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Trigger</a:t>
            </a:r>
            <a:endParaRPr lang="en-US" dirty="0"/>
          </a:p>
        </p:txBody>
      </p:sp>
      <p:pic>
        <p:nvPicPr>
          <p:cNvPr id="7" name="Content Placeholder 6" descr="BusXpert-TriggerSDB.jpg"/>
          <p:cNvPicPr>
            <a:picLocks noGrp="1" noChangeAspect="1"/>
          </p:cNvPicPr>
          <p:nvPr>
            <p:ph idx="1"/>
          </p:nvPr>
        </p:nvPicPr>
        <p:blipFill>
          <a:blip r:embed="rId3" cstate="print"/>
          <a:stretch>
            <a:fillRect/>
          </a:stretch>
        </p:blipFill>
        <p:spPr>
          <a:xfrm>
            <a:off x="5057047" y="1719743"/>
            <a:ext cx="3794644" cy="3336184"/>
          </a:xfrm>
        </p:spPr>
      </p:pic>
      <p:sp>
        <p:nvSpPr>
          <p:cNvPr id="9" name="Content Placeholder 2"/>
          <p:cNvSpPr txBox="1">
            <a:spLocks/>
          </p:cNvSpPr>
          <p:nvPr/>
        </p:nvSpPr>
        <p:spPr bwMode="black">
          <a:xfrm>
            <a:off x="310903" y="1174458"/>
            <a:ext cx="4261097" cy="4446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50000"/>
              </a:spcAft>
              <a:buClrTx/>
              <a:buSzTx/>
              <a:buFont typeface="Arial" pitchFamily="34" charset="0"/>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Since we know that we are going to </a:t>
            </a:r>
            <a:r>
              <a:rPr kumimoji="0" lang="en-US" kern="0" dirty="0" smtClean="0">
                <a:latin typeface="+mn-lt"/>
                <a:ea typeface="+mn-ea"/>
              </a:rPr>
              <a:t>change the values of a Set Device Bits FIS, we can set a trigger on a Set Device Bits with the </a:t>
            </a:r>
            <a:r>
              <a:rPr kumimoji="0" lang="en-US" kern="0" dirty="0" err="1" smtClean="0">
                <a:latin typeface="+mn-lt"/>
                <a:ea typeface="+mn-ea"/>
              </a:rPr>
              <a:t>SActive</a:t>
            </a:r>
            <a:r>
              <a:rPr kumimoji="0" lang="en-US" kern="0" dirty="0" smtClean="0">
                <a:latin typeface="+mn-lt"/>
                <a:ea typeface="+mn-ea"/>
              </a:rPr>
              <a:t> field set to FFFFFFF</a:t>
            </a:r>
          </a:p>
          <a:p>
            <a:pPr marL="342900" marR="0" lvl="0" indent="-342900" algn="l" defTabSz="914400" rtl="0" eaLnBrk="0" fontAlgn="base" latinLnBrk="0" hangingPunct="0">
              <a:lnSpc>
                <a:spcPct val="100000"/>
              </a:lnSpc>
              <a:spcBef>
                <a:spcPct val="0"/>
              </a:spcBef>
              <a:spcAft>
                <a:spcPct val="50000"/>
              </a:spcAft>
              <a:buClrTx/>
              <a:buSzTx/>
              <a:buFont typeface="Arial" pitchFamily="34" charset="0"/>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We set</a:t>
            </a:r>
            <a:r>
              <a:rPr kumimoji="0" lang="en-US" b="0" i="0" u="none" strike="noStrike" kern="0" cap="none" spc="0" normalizeH="0" noProof="0" dirty="0" smtClean="0">
                <a:ln>
                  <a:noFill/>
                </a:ln>
                <a:solidFill>
                  <a:schemeClr val="tx1"/>
                </a:solidFill>
                <a:effectLst/>
                <a:uLnTx/>
                <a:uFillTx/>
                <a:latin typeface="+mn-lt"/>
                <a:ea typeface="+mn-ea"/>
                <a:cs typeface="+mn-cs"/>
              </a:rPr>
              <a:t> the action to Trigger to send a signal to the analyzer hardware to trigger when it sees this event occur</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461963" marR="0" lvl="2" indent="-230188" algn="l" defTabSz="914400" rtl="0" eaLnBrk="0" fontAlgn="base" latinLnBrk="0" hangingPunct="0">
              <a:lnSpc>
                <a:spcPct val="100000"/>
              </a:lnSpc>
              <a:spcBef>
                <a:spcPct val="0"/>
              </a:spcBef>
              <a:spcAft>
                <a:spcPct val="30000"/>
              </a:spcAft>
              <a:buClrTx/>
              <a:buSzTx/>
              <a:tabLst/>
              <a:defRPr/>
            </a:pPr>
            <a:endParaRPr kumimoji="0" lang="en-US" sz="1800" b="0" i="0" u="none" strike="noStrike" kern="0" cap="none" spc="0" normalizeH="0" baseline="0" noProof="0" dirty="0">
              <a:ln>
                <a:noFill/>
              </a:ln>
              <a:solidFill>
                <a:schemeClr val="tx1"/>
              </a:solidFill>
              <a:effectLst/>
              <a:uLnTx/>
              <a:uFillTx/>
              <a:latin typeface="+mn-lt"/>
            </a:endParaRPr>
          </a:p>
        </p:txBody>
      </p:sp>
      <p:sp>
        <p:nvSpPr>
          <p:cNvPr id="8"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227014"/>
            <a:ext cx="8691562" cy="628664"/>
          </a:xfrm>
        </p:spPr>
        <p:txBody>
          <a:bodyPr/>
          <a:lstStyle/>
          <a:p>
            <a:r>
              <a:rPr lang="en-US" dirty="0" smtClean="0"/>
              <a:t>Looking at the Trace pt 1</a:t>
            </a:r>
            <a:endParaRPr lang="en-US" dirty="0"/>
          </a:p>
        </p:txBody>
      </p:sp>
      <p:sp>
        <p:nvSpPr>
          <p:cNvPr id="3" name="Content Placeholder 2"/>
          <p:cNvSpPr>
            <a:spLocks noGrp="1"/>
          </p:cNvSpPr>
          <p:nvPr>
            <p:ph idx="1"/>
          </p:nvPr>
        </p:nvSpPr>
        <p:spPr>
          <a:xfrm>
            <a:off x="210235" y="5419288"/>
            <a:ext cx="8688387" cy="634928"/>
          </a:xfrm>
        </p:spPr>
        <p:txBody>
          <a:bodyPr/>
          <a:lstStyle/>
          <a:p>
            <a:r>
              <a:rPr lang="en-US" dirty="0" smtClean="0"/>
              <a:t>Using Transaction View, we are able to see the trigger point in relation to the command it was seen in.</a:t>
            </a:r>
            <a:endParaRPr lang="en-US" dirty="0"/>
          </a:p>
        </p:txBody>
      </p:sp>
      <p:pic>
        <p:nvPicPr>
          <p:cNvPr id="9" name="Picture 8" descr="BusXpert-TraceTxView.jpg"/>
          <p:cNvPicPr>
            <a:picLocks noChangeAspect="1"/>
          </p:cNvPicPr>
          <p:nvPr/>
        </p:nvPicPr>
        <p:blipFill>
          <a:blip r:embed="rId3" cstate="print"/>
          <a:stretch>
            <a:fillRect/>
          </a:stretch>
        </p:blipFill>
        <p:spPr>
          <a:xfrm>
            <a:off x="528507" y="654160"/>
            <a:ext cx="7985481" cy="4656071"/>
          </a:xfrm>
          <a:prstGeom prst="rect">
            <a:avLst/>
          </a:prstGeom>
        </p:spPr>
      </p:pic>
      <p:sp>
        <p:nvSpPr>
          <p:cNvPr id="8"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the Trace pt 2</a:t>
            </a:r>
            <a:endParaRPr lang="en-US" dirty="0"/>
          </a:p>
        </p:txBody>
      </p:sp>
      <p:sp>
        <p:nvSpPr>
          <p:cNvPr id="3" name="Content Placeholder 2"/>
          <p:cNvSpPr>
            <a:spLocks noGrp="1"/>
          </p:cNvSpPr>
          <p:nvPr>
            <p:ph idx="1"/>
          </p:nvPr>
        </p:nvSpPr>
        <p:spPr>
          <a:xfrm>
            <a:off x="193457" y="4571999"/>
            <a:ext cx="8688387" cy="1616439"/>
          </a:xfrm>
        </p:spPr>
        <p:txBody>
          <a:bodyPr anchor="b"/>
          <a:lstStyle/>
          <a:p>
            <a:r>
              <a:rPr lang="en-US" dirty="0" smtClean="0"/>
              <a:t>In the Transaction view, you can also see that there was a Read Log, which is a command used by SATA to read error logs to help determine cause of an error. Notice that for other commands there are no corresponding Read Logs. </a:t>
            </a:r>
            <a:endParaRPr lang="en-US" dirty="0"/>
          </a:p>
        </p:txBody>
      </p:sp>
      <p:pic>
        <p:nvPicPr>
          <p:cNvPr id="7" name="Picture 6" descr="BusXpert-TraceTxView-ReadLo.jpg"/>
          <p:cNvPicPr>
            <a:picLocks noChangeAspect="1"/>
          </p:cNvPicPr>
          <p:nvPr/>
        </p:nvPicPr>
        <p:blipFill>
          <a:blip r:embed="rId3" cstate="print"/>
          <a:stretch>
            <a:fillRect/>
          </a:stretch>
        </p:blipFill>
        <p:spPr>
          <a:xfrm>
            <a:off x="461394" y="706047"/>
            <a:ext cx="8028264" cy="3632408"/>
          </a:xfrm>
          <a:prstGeom prst="rect">
            <a:avLst/>
          </a:prstGeom>
          <a:ln>
            <a:solidFill>
              <a:schemeClr val="tx2"/>
            </a:solidFill>
          </a:ln>
        </p:spPr>
      </p:pic>
      <p:sp>
        <p:nvSpPr>
          <p:cNvPr id="8"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BIST Command for SATA</a:t>
            </a:r>
            <a:endParaRPr lang="en-US" dirty="0"/>
          </a:p>
        </p:txBody>
      </p:sp>
      <p:sp>
        <p:nvSpPr>
          <p:cNvPr id="3" name="Content Placeholder 2"/>
          <p:cNvSpPr>
            <a:spLocks noGrp="1"/>
          </p:cNvSpPr>
          <p:nvPr>
            <p:ph idx="1"/>
          </p:nvPr>
        </p:nvSpPr>
        <p:spPr>
          <a:xfrm>
            <a:off x="227013" y="4521665"/>
            <a:ext cx="8688387" cy="1306047"/>
          </a:xfrm>
        </p:spPr>
        <p:txBody>
          <a:bodyPr/>
          <a:lstStyle/>
          <a:p>
            <a:r>
              <a:rPr lang="en-US" dirty="0" smtClean="0"/>
              <a:t>Developers can also create a desired BIST frame to send when testing SATA compliance. Specify via drop downs or entering desired values into the fields</a:t>
            </a:r>
            <a:endParaRPr lang="en-US" dirty="0"/>
          </a:p>
        </p:txBody>
      </p:sp>
      <p:sp>
        <p:nvSpPr>
          <p:cNvPr id="4" name="Slide Number Placeholder 3"/>
          <p:cNvSpPr>
            <a:spLocks noGrp="1"/>
          </p:cNvSpPr>
          <p:nvPr>
            <p:ph type="sldNum" sz="quarter" idx="4"/>
          </p:nvPr>
        </p:nvSpPr>
        <p:spPr/>
        <p:txBody>
          <a:bodyPr/>
          <a:lstStyle/>
          <a:p>
            <a:pPr>
              <a:defRPr/>
            </a:pPr>
            <a:r>
              <a:rPr lang="en-US" smtClean="0"/>
              <a:t>Page </a:t>
            </a:r>
            <a:fld id="{917CE5CF-A343-4819-BB7B-2B54CED84641}" type="slidenum">
              <a:rPr lang="en-US" smtClean="0"/>
              <a:pPr>
                <a:defRPr/>
              </a:pPr>
              <a:t>18</a:t>
            </a:fld>
            <a:endParaRPr lang="en-US"/>
          </a:p>
        </p:txBody>
      </p:sp>
      <p:sp>
        <p:nvSpPr>
          <p:cNvPr id="5" name="Footer Placeholder 4"/>
          <p:cNvSpPr>
            <a:spLocks noGrp="1"/>
          </p:cNvSpPr>
          <p:nvPr>
            <p:ph type="ftr" sz="quarter" idx="3"/>
          </p:nvPr>
        </p:nvSpPr>
        <p:spPr/>
        <p:txBody>
          <a:bodyPr/>
          <a:lstStyle/>
          <a:p>
            <a:pPr>
              <a:defRPr/>
            </a:pPr>
            <a:r>
              <a:rPr lang="en-US" smtClean="0"/>
              <a:t>SATA/SAS Complete Test Solution</a:t>
            </a:r>
            <a:endParaRPr lang="en-US" dirty="0"/>
          </a:p>
        </p:txBody>
      </p:sp>
      <p:sp>
        <p:nvSpPr>
          <p:cNvPr id="6" name="Date Placeholder 5"/>
          <p:cNvSpPr>
            <a:spLocks noGrp="1"/>
          </p:cNvSpPr>
          <p:nvPr>
            <p:ph type="dt" sz="half" idx="2"/>
          </p:nvPr>
        </p:nvSpPr>
        <p:spPr/>
        <p:txBody>
          <a:bodyPr/>
          <a:lstStyle/>
          <a:p>
            <a:pPr>
              <a:defRPr/>
            </a:pPr>
            <a:r>
              <a:rPr lang="en-US" smtClean="0"/>
              <a:t>Feb 22, 2010</a:t>
            </a:r>
            <a:endParaRPr lang="en-US" dirty="0"/>
          </a:p>
        </p:txBody>
      </p:sp>
      <p:pic>
        <p:nvPicPr>
          <p:cNvPr id="9" name="Picture 8" descr="BusGen-BIST-iso.jpg"/>
          <p:cNvPicPr>
            <a:picLocks noChangeAspect="1"/>
          </p:cNvPicPr>
          <p:nvPr/>
        </p:nvPicPr>
        <p:blipFill>
          <a:blip r:embed="rId3" cstate="print"/>
          <a:stretch>
            <a:fillRect/>
          </a:stretch>
        </p:blipFill>
        <p:spPr>
          <a:xfrm>
            <a:off x="1493240" y="734253"/>
            <a:ext cx="6006517" cy="37386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96735518"/>
              </p:ext>
            </p:extLst>
          </p:nvPr>
        </p:nvGraphicFramePr>
        <p:xfrm>
          <a:off x="228600" y="1335405"/>
          <a:ext cx="8610601" cy="4206240"/>
        </p:xfrm>
        <a:graphic>
          <a:graphicData uri="http://schemas.openxmlformats.org/drawingml/2006/table">
            <a:tbl>
              <a:tblPr firstRow="1" bandRow="1">
                <a:tableStyleId>{5C22544A-7EE6-4342-B048-85BDC9FD1C3A}</a:tableStyleId>
              </a:tblPr>
              <a:tblGrid>
                <a:gridCol w="1143000"/>
                <a:gridCol w="5181600"/>
                <a:gridCol w="2286001"/>
              </a:tblGrid>
              <a:tr h="144781">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U3051B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 SAS/SATA Protocol Analyzer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dk1"/>
                          </a:solidFill>
                        </a:rPr>
                        <a:t>      </a:t>
                      </a:r>
                      <a:r>
                        <a:rPr lang="en-US" dirty="0" smtClean="0">
                          <a:solidFill>
                            <a:srgbClr val="C00000"/>
                          </a:solidFill>
                        </a:rPr>
                        <a:t>1 or 2 port, up to 18GB buffer, 6Gbps</a:t>
                      </a:r>
                    </a:p>
                  </a:txBody>
                  <a:tcPr/>
                </a:tc>
                <a:tc>
                  <a:txBody>
                    <a:bodyPr/>
                    <a:lstStyle/>
                    <a:p>
                      <a:r>
                        <a:rPr lang="en-US" dirty="0" smtClean="0"/>
                        <a:t>$20K</a:t>
                      </a:r>
                      <a:endParaRPr lang="en-US" dirty="0"/>
                    </a:p>
                  </a:txBody>
                  <a:tcPr/>
                </a:tc>
              </a:tr>
              <a:tr h="370840">
                <a:tc>
                  <a:txBody>
                    <a:bodyPr/>
                    <a:lstStyle/>
                    <a:p>
                      <a:r>
                        <a:rPr lang="en-US" dirty="0" smtClean="0"/>
                        <a:t>U3052A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 SAS/SATA Protocol Analyzer</a:t>
                      </a:r>
                      <a:br>
                        <a:rPr lang="en-US" dirty="0" smtClean="0"/>
                      </a:br>
                      <a:r>
                        <a:rPr lang="en-US" dirty="0" smtClean="0"/>
                        <a:t>      </a:t>
                      </a:r>
                      <a:r>
                        <a:rPr lang="en-US" dirty="0" smtClean="0">
                          <a:solidFill>
                            <a:srgbClr val="C00000"/>
                          </a:solidFill>
                        </a:rPr>
                        <a:t>4 port, up to 36GB buffer, 6Gbps</a:t>
                      </a:r>
                    </a:p>
                  </a:txBody>
                  <a:tcPr/>
                </a:tc>
                <a:tc>
                  <a:txBody>
                    <a:bodyPr/>
                    <a:lstStyle/>
                    <a:p>
                      <a:r>
                        <a:rPr lang="en-US" dirty="0" smtClean="0"/>
                        <a:t>$40K</a:t>
                      </a:r>
                      <a:endParaRPr lang="en-US" dirty="0"/>
                    </a:p>
                  </a:txBody>
                  <a:tcPr/>
                </a:tc>
              </a:tr>
              <a:tr h="370840">
                <a:tc>
                  <a:txBody>
                    <a:bodyPr/>
                    <a:lstStyle/>
                    <a:p>
                      <a:r>
                        <a:rPr lang="en-US" dirty="0" smtClean="0"/>
                        <a:t>U3053A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 SAS/SATA Jammer / Error Injector</a:t>
                      </a:r>
                      <a:br>
                        <a:rPr lang="en-US" dirty="0" smtClean="0"/>
                      </a:br>
                      <a:r>
                        <a:rPr lang="en-US" dirty="0" smtClean="0"/>
                        <a:t>      </a:t>
                      </a:r>
                      <a:r>
                        <a:rPr lang="en-US" dirty="0" smtClean="0">
                          <a:solidFill>
                            <a:srgbClr val="C00000"/>
                          </a:solidFill>
                        </a:rPr>
                        <a:t>1</a:t>
                      </a:r>
                      <a:r>
                        <a:rPr lang="en-US" baseline="0" dirty="0" smtClean="0">
                          <a:solidFill>
                            <a:srgbClr val="C00000"/>
                          </a:solidFill>
                        </a:rPr>
                        <a:t> </a:t>
                      </a:r>
                      <a:r>
                        <a:rPr lang="en-US" dirty="0" smtClean="0">
                          <a:solidFill>
                            <a:srgbClr val="C00000"/>
                          </a:solidFill>
                        </a:rPr>
                        <a:t>or 2 port error injection, 1 port BIST, 6Gbps</a:t>
                      </a:r>
                    </a:p>
                  </a:txBody>
                  <a:tcPr/>
                </a:tc>
                <a:tc>
                  <a:txBody>
                    <a:bodyPr/>
                    <a:lstStyle/>
                    <a:p>
                      <a:r>
                        <a:rPr lang="en-US" dirty="0" smtClean="0"/>
                        <a:t>$12K</a:t>
                      </a:r>
                      <a:endParaRPr lang="en-US" dirty="0"/>
                    </a:p>
                  </a:txBody>
                  <a:tcPr/>
                </a:tc>
              </a:tr>
              <a:tr h="370840">
                <a:tc>
                  <a:txBody>
                    <a:bodyPr/>
                    <a:lstStyle/>
                    <a:p>
                      <a:r>
                        <a:rPr lang="en-US" dirty="0" smtClean="0"/>
                        <a:t>U3054A </a:t>
                      </a:r>
                      <a:endParaRPr lang="en-US" dirty="0"/>
                    </a:p>
                  </a:txBody>
                  <a:tcPr/>
                </a:tc>
                <a:tc>
                  <a:txBody>
                    <a:bodyPr/>
                    <a:lstStyle/>
                    <a:p>
                      <a:r>
                        <a:rPr lang="en-US" dirty="0" smtClean="0"/>
                        <a:t>Pro SAS/SATA Jammer / Error Injector </a:t>
                      </a:r>
                      <a:br>
                        <a:rPr lang="en-US" dirty="0" smtClean="0"/>
                      </a:br>
                      <a:r>
                        <a:rPr lang="en-US" dirty="0" smtClean="0"/>
                        <a:t>      </a:t>
                      </a:r>
                      <a:r>
                        <a:rPr lang="en-US" dirty="0" smtClean="0">
                          <a:solidFill>
                            <a:srgbClr val="C00000"/>
                          </a:solidFill>
                        </a:rPr>
                        <a:t>4 port error injection, 1 port BIST, 6Gbps</a:t>
                      </a:r>
                      <a:endParaRPr lang="en-US" dirty="0">
                        <a:solidFill>
                          <a:srgbClr val="C00000"/>
                        </a:solidFill>
                      </a:endParaRPr>
                    </a:p>
                  </a:txBody>
                  <a:tcPr/>
                </a:tc>
                <a:tc>
                  <a:txBody>
                    <a:bodyPr/>
                    <a:lstStyle/>
                    <a:p>
                      <a:r>
                        <a:rPr lang="en-US" dirty="0" smtClean="0"/>
                        <a:t>$30K</a:t>
                      </a:r>
                      <a:endParaRPr lang="en-US" dirty="0"/>
                    </a:p>
                  </a:txBody>
                  <a:tcPr/>
                </a:tc>
              </a:tr>
              <a:tr h="370840">
                <a:tc>
                  <a:txBody>
                    <a:bodyPr/>
                    <a:lstStyle/>
                    <a:p>
                      <a:r>
                        <a:rPr lang="en-US" dirty="0" smtClean="0"/>
                        <a:t>U3055A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 II SAS/SATA Protocol Analyzer</a:t>
                      </a:r>
                      <a:br>
                        <a:rPr lang="en-US" dirty="0" smtClean="0"/>
                      </a:br>
                      <a:r>
                        <a:rPr lang="en-US" dirty="0" smtClean="0"/>
                        <a:t>      </a:t>
                      </a:r>
                      <a:r>
                        <a:rPr lang="en-US" dirty="0" smtClean="0">
                          <a:solidFill>
                            <a:srgbClr val="C00000"/>
                          </a:solidFill>
                        </a:rPr>
                        <a:t>4 port, up to 36GB buffer, </a:t>
                      </a:r>
                      <a:r>
                        <a:rPr lang="en-US" b="1" u="sng" dirty="0" smtClean="0">
                          <a:solidFill>
                            <a:srgbClr val="C00000"/>
                          </a:solidFill>
                        </a:rPr>
                        <a:t>12Gbps</a:t>
                      </a:r>
                    </a:p>
                  </a:txBody>
                  <a:tcPr/>
                </a:tc>
                <a:tc>
                  <a:txBody>
                    <a:bodyPr/>
                    <a:lstStyle/>
                    <a:p>
                      <a:r>
                        <a:rPr lang="en-US" dirty="0" smtClean="0"/>
                        <a:t>$70K</a:t>
                      </a:r>
                      <a:endParaRPr lang="en-US" dirty="0"/>
                    </a:p>
                  </a:txBody>
                  <a:tcPr/>
                </a:tc>
              </a:tr>
              <a:tr h="585787">
                <a:tc>
                  <a:txBody>
                    <a:bodyPr/>
                    <a:lstStyle/>
                    <a:p>
                      <a:r>
                        <a:rPr lang="en-US" dirty="0" smtClean="0"/>
                        <a:t>U3056A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 II SAS/SATA Protocol Analyzer</a:t>
                      </a:r>
                      <a:br>
                        <a:rPr lang="en-US" dirty="0" smtClean="0"/>
                      </a:br>
                      <a:r>
                        <a:rPr lang="en-US" dirty="0" smtClean="0"/>
                        <a:t>      </a:t>
                      </a:r>
                      <a:r>
                        <a:rPr lang="en-US" dirty="0" smtClean="0">
                          <a:solidFill>
                            <a:srgbClr val="C00000"/>
                          </a:solidFill>
                        </a:rPr>
                        <a:t>4 port, 72GB buffer, </a:t>
                      </a:r>
                      <a:r>
                        <a:rPr lang="en-US" b="1" u="sng" dirty="0" smtClean="0">
                          <a:solidFill>
                            <a:srgbClr val="C00000"/>
                          </a:solidFill>
                        </a:rPr>
                        <a:t>12Gbps</a:t>
                      </a:r>
                    </a:p>
                  </a:txBody>
                  <a:tcPr/>
                </a:tc>
                <a:tc>
                  <a:txBody>
                    <a:bodyPr/>
                    <a:lstStyle/>
                    <a:p>
                      <a:r>
                        <a:rPr lang="en-US" dirty="0" smtClean="0"/>
                        <a:t>$90K</a:t>
                      </a:r>
                      <a:endParaRPr lang="en-US" dirty="0"/>
                    </a:p>
                  </a:txBody>
                  <a:tcPr/>
                </a:tc>
              </a:tr>
            </a:tbl>
          </a:graphicData>
        </a:graphic>
      </p:graphicFrame>
      <p:sp>
        <p:nvSpPr>
          <p:cNvPr id="2" name="Title 1"/>
          <p:cNvSpPr>
            <a:spLocks noGrp="1"/>
          </p:cNvSpPr>
          <p:nvPr>
            <p:ph type="title"/>
          </p:nvPr>
        </p:nvSpPr>
        <p:spPr/>
        <p:txBody>
          <a:bodyPr/>
          <a:lstStyle/>
          <a:p>
            <a:r>
              <a:rPr lang="en-US" dirty="0" smtClean="0"/>
              <a:t>SAS/SATA Protocol Analysis</a:t>
            </a:r>
            <a:endParaRPr lang="en-US" sz="1800" i="1" dirty="0"/>
          </a:p>
        </p:txBody>
      </p:sp>
      <p:sp>
        <p:nvSpPr>
          <p:cNvPr id="5" name="Footer Placeholder 2"/>
          <p:cNvSpPr>
            <a:spLocks noGrp="1"/>
          </p:cNvSpPr>
          <p:nvPr>
            <p:ph type="ftr" sz="quarter" idx="3"/>
          </p:nvPr>
        </p:nvSpPr>
        <p:spPr>
          <a:prstGeom prst="rect">
            <a:avLst/>
          </a:prstGeom>
        </p:spPr>
        <p:txBody>
          <a:bodyPr/>
          <a:lstStyle/>
          <a:p>
            <a:r>
              <a:rPr lang="en-US" dirty="0" smtClean="0"/>
              <a:t>Agilent Confidential</a:t>
            </a:r>
          </a:p>
        </p:txBody>
      </p:sp>
      <p:pic>
        <p:nvPicPr>
          <p:cNvPr id="28" name="Picture 27"/>
          <p:cNvPicPr/>
          <p:nvPr/>
        </p:nvPicPr>
        <p:blipFill>
          <a:blip r:embed="rId2" cstate="print">
            <a:extLst>
              <a:ext uri="{28A0092B-C50C-407E-A947-70E740481C1C}">
                <a14:useLocalDpi xmlns:a14="http://schemas.microsoft.com/office/drawing/2010/main" val="0"/>
              </a:ext>
            </a:extLst>
          </a:blip>
          <a:stretch>
            <a:fillRect/>
          </a:stretch>
        </p:blipFill>
        <p:spPr>
          <a:xfrm rot="16200000">
            <a:off x="7889870" y="1278571"/>
            <a:ext cx="607695" cy="1102360"/>
          </a:xfrm>
          <a:prstGeom prst="rect">
            <a:avLst/>
          </a:prstGeom>
        </p:spPr>
      </p:pic>
      <p:pic>
        <p:nvPicPr>
          <p:cNvPr id="29" name="Picture 28"/>
          <p:cNvPicPr/>
          <p:nvPr/>
        </p:nvPicPr>
        <p:blipFill>
          <a:blip r:embed="rId3" cstate="print">
            <a:extLst>
              <a:ext uri="{28A0092B-C50C-407E-A947-70E740481C1C}">
                <a14:useLocalDpi xmlns:a14="http://schemas.microsoft.com/office/drawing/2010/main" val="0"/>
              </a:ext>
            </a:extLst>
          </a:blip>
          <a:stretch>
            <a:fillRect/>
          </a:stretch>
        </p:blipFill>
        <p:spPr>
          <a:xfrm rot="16200000">
            <a:off x="7838405" y="1995805"/>
            <a:ext cx="888365" cy="1316355"/>
          </a:xfrm>
          <a:prstGeom prst="rect">
            <a:avLst/>
          </a:prstGeom>
        </p:spPr>
      </p:pic>
      <p:pic>
        <p:nvPicPr>
          <p:cNvPr id="30" name="Picture 29"/>
          <p:cNvPicPr/>
          <p:nvPr/>
        </p:nvPicPr>
        <p:blipFill>
          <a:blip r:embed="rId4" cstate="print">
            <a:extLst>
              <a:ext uri="{28A0092B-C50C-407E-A947-70E740481C1C}">
                <a14:useLocalDpi xmlns:a14="http://schemas.microsoft.com/office/drawing/2010/main" val="0"/>
              </a:ext>
            </a:extLst>
          </a:blip>
          <a:stretch>
            <a:fillRect/>
          </a:stretch>
        </p:blipFill>
        <p:spPr>
          <a:xfrm rot="16200000">
            <a:off x="7818120" y="2973388"/>
            <a:ext cx="885825" cy="1339850"/>
          </a:xfrm>
          <a:prstGeom prst="rect">
            <a:avLst/>
          </a:prstGeom>
        </p:spPr>
      </p:pic>
      <p:pic>
        <p:nvPicPr>
          <p:cNvPr id="31" name="Picture 30"/>
          <p:cNvPicPr/>
          <p:nvPr/>
        </p:nvPicPr>
        <p:blipFill>
          <a:blip r:embed="rId5" cstate="print">
            <a:extLst>
              <a:ext uri="{28A0092B-C50C-407E-A947-70E740481C1C}">
                <a14:useLocalDpi xmlns:a14="http://schemas.microsoft.com/office/drawing/2010/main" val="0"/>
              </a:ext>
            </a:extLst>
          </a:blip>
          <a:stretch>
            <a:fillRect/>
          </a:stretch>
        </p:blipFill>
        <p:spPr>
          <a:xfrm rot="16200000">
            <a:off x="7638415" y="4235450"/>
            <a:ext cx="1245235" cy="1765935"/>
          </a:xfrm>
          <a:prstGeom prst="rect">
            <a:avLst/>
          </a:prstGeom>
        </p:spPr>
      </p:pic>
      <p:pic>
        <p:nvPicPr>
          <p:cNvPr id="1026" name="Picture 2" descr="C:\Users\schoenec\AppData\Local\Microsoft\Windows\Temporary Internet Files\Content.IE5\K569DO5X\MC90044003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3615">
            <a:off x="7921259" y="4173313"/>
            <a:ext cx="1328308" cy="9396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rialTek">
            <a:hlinkClick r:id="rId7"/>
          </p:cNvPr>
          <p:cNvPicPr>
            <a:picLocks noChangeAspect="1" noChangeArrowheads="1"/>
          </p:cNvPicPr>
          <p:nvPr/>
        </p:nvPicPr>
        <p:blipFill>
          <a:blip r:embed="rId8" cstate="print"/>
          <a:srcRect/>
          <a:stretch>
            <a:fillRect/>
          </a:stretch>
        </p:blipFill>
        <p:spPr bwMode="auto">
          <a:xfrm>
            <a:off x="6805485" y="304800"/>
            <a:ext cx="2133595" cy="609600"/>
          </a:xfrm>
          <a:prstGeom prst="rect">
            <a:avLst/>
          </a:prstGeom>
          <a:noFill/>
        </p:spPr>
      </p:pic>
    </p:spTree>
    <p:extLst>
      <p:ext uri="{BB962C8B-B14F-4D97-AF65-F5344CB8AC3E}">
        <p14:creationId xmlns:p14="http://schemas.microsoft.com/office/powerpoint/2010/main" val="129528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7"/>
          <p:cNvSpPr>
            <a:spLocks noGrp="1"/>
          </p:cNvSpPr>
          <p:nvPr>
            <p:ph type="title"/>
          </p:nvPr>
        </p:nvSpPr>
        <p:spPr/>
        <p:txBody>
          <a:bodyPr/>
          <a:lstStyle/>
          <a:p>
            <a:r>
              <a:rPr lang="en-US" altLang="ja-JP" smtClean="0">
                <a:ea typeface="ＭＳ Ｐゴシック" charset="-128"/>
              </a:rPr>
              <a:t>Difference between SATA and SAS</a:t>
            </a:r>
          </a:p>
        </p:txBody>
      </p:sp>
      <p:sp>
        <p:nvSpPr>
          <p:cNvPr id="39938" name="Text Placeholder 8"/>
          <p:cNvSpPr>
            <a:spLocks noGrp="1"/>
          </p:cNvSpPr>
          <p:nvPr>
            <p:ph type="body" idx="1"/>
          </p:nvPr>
        </p:nvSpPr>
        <p:spPr>
          <a:xfrm>
            <a:off x="457200" y="1274763"/>
            <a:ext cx="3740150" cy="785812"/>
          </a:xfrm>
          <a:solidFill>
            <a:srgbClr val="FFC000"/>
          </a:solidFill>
        </p:spPr>
        <p:txBody>
          <a:bodyPr anchor="ctr"/>
          <a:lstStyle/>
          <a:p>
            <a:pPr algn="ctr"/>
            <a:r>
              <a:rPr lang="en-US" altLang="ja-JP" smtClean="0">
                <a:ea typeface="ＭＳ Ｐゴシック" charset="-128"/>
              </a:rPr>
              <a:t>SATA (Serial AT Attachment)</a:t>
            </a:r>
          </a:p>
        </p:txBody>
      </p:sp>
      <p:sp>
        <p:nvSpPr>
          <p:cNvPr id="10" name="Content Placeholder 9"/>
          <p:cNvSpPr>
            <a:spLocks noGrp="1"/>
          </p:cNvSpPr>
          <p:nvPr>
            <p:ph sz="half" idx="2"/>
          </p:nvPr>
        </p:nvSpPr>
        <p:spPr>
          <a:xfrm>
            <a:off x="457200" y="2174875"/>
            <a:ext cx="3662363" cy="3273425"/>
          </a:xfrm>
        </p:spPr>
        <p:txBody>
          <a:bodyPr/>
          <a:lstStyle/>
          <a:p>
            <a:pPr marL="0" indent="3175"/>
            <a:r>
              <a:rPr lang="en-US" altLang="ja-JP" sz="1600" dirty="0" smtClean="0">
                <a:ea typeface="ＭＳ Ｐゴシック" charset="-128"/>
              </a:rPr>
              <a:t>Serial ATA was designed to replace the older IDE hard drives which were commonly found in most home computer and business workstations.</a:t>
            </a:r>
          </a:p>
          <a:p>
            <a:pPr marL="0" indent="3175"/>
            <a:r>
              <a:rPr lang="en-US" altLang="ja-JP" sz="1600" dirty="0" smtClean="0">
                <a:ea typeface="ＭＳ Ｐゴシック" charset="-128"/>
              </a:rPr>
              <a:t>Benefits:</a:t>
            </a:r>
          </a:p>
          <a:p>
            <a:pPr marL="225425" indent="-222250">
              <a:buFontTx/>
              <a:buChar char="•"/>
            </a:pPr>
            <a:r>
              <a:rPr lang="en-US" altLang="ja-JP" sz="1600" dirty="0" smtClean="0">
                <a:ea typeface="ＭＳ Ｐゴシック" charset="-128"/>
              </a:rPr>
              <a:t>Capacity intensive</a:t>
            </a:r>
          </a:p>
          <a:p>
            <a:pPr marL="225425" indent="-222250">
              <a:buFontTx/>
              <a:buChar char="•"/>
            </a:pPr>
            <a:r>
              <a:rPr lang="en-US" altLang="ja-JP" sz="1600" dirty="0" smtClean="0">
                <a:ea typeface="ＭＳ Ｐゴシック" charset="-128"/>
              </a:rPr>
              <a:t>Low availability</a:t>
            </a:r>
          </a:p>
          <a:p>
            <a:pPr marL="225425" indent="-222250">
              <a:buFontTx/>
              <a:buChar char="•"/>
            </a:pPr>
            <a:r>
              <a:rPr lang="en-US" altLang="ja-JP" sz="1600" dirty="0" smtClean="0">
                <a:ea typeface="ＭＳ Ｐゴシック" charset="-128"/>
              </a:rPr>
              <a:t>Sequential reads</a:t>
            </a:r>
          </a:p>
          <a:p>
            <a:pPr marL="225425" indent="-222250">
              <a:buFontTx/>
              <a:buChar char="•"/>
            </a:pPr>
            <a:r>
              <a:rPr lang="en-US" altLang="ja-JP" sz="1600" dirty="0" smtClean="0">
                <a:ea typeface="ＭＳ Ｐゴシック" charset="-128"/>
              </a:rPr>
              <a:t>Long seek time</a:t>
            </a:r>
          </a:p>
          <a:p>
            <a:pPr marL="225425" indent="-222250">
              <a:buFontTx/>
              <a:buChar char="•"/>
            </a:pPr>
            <a:r>
              <a:rPr lang="en-US" altLang="ja-JP" sz="1600" dirty="0" smtClean="0">
                <a:ea typeface="ＭＳ Ｐゴシック" charset="-128"/>
              </a:rPr>
              <a:t>Designed to be on 8 Hours a day, 5 days a week</a:t>
            </a:r>
          </a:p>
          <a:p>
            <a:pPr marL="0" indent="3175"/>
            <a:endParaRPr lang="en-US" altLang="ja-JP" sz="1600" dirty="0" smtClean="0">
              <a:ea typeface="ＭＳ Ｐゴシック" charset="-128"/>
            </a:endParaRPr>
          </a:p>
        </p:txBody>
      </p:sp>
      <p:sp>
        <p:nvSpPr>
          <p:cNvPr id="39940" name="Text Placeholder 10"/>
          <p:cNvSpPr>
            <a:spLocks noGrp="1"/>
          </p:cNvSpPr>
          <p:nvPr>
            <p:ph type="body" sz="quarter" idx="3"/>
          </p:nvPr>
        </p:nvSpPr>
        <p:spPr>
          <a:xfrm>
            <a:off x="4803775" y="1274763"/>
            <a:ext cx="3657600" cy="795337"/>
          </a:xfrm>
          <a:solidFill>
            <a:srgbClr val="92D050"/>
          </a:solidFill>
        </p:spPr>
        <p:txBody>
          <a:bodyPr anchor="ctr"/>
          <a:lstStyle/>
          <a:p>
            <a:pPr algn="ctr"/>
            <a:r>
              <a:rPr lang="en-US" altLang="ja-JP" smtClean="0">
                <a:ea typeface="ＭＳ Ｐゴシック" charset="-128"/>
              </a:rPr>
              <a:t>SAS (Serial Attached SCSI)</a:t>
            </a:r>
          </a:p>
        </p:txBody>
      </p:sp>
      <p:sp>
        <p:nvSpPr>
          <p:cNvPr id="12" name="Content Placeholder 11"/>
          <p:cNvSpPr>
            <a:spLocks noGrp="1"/>
          </p:cNvSpPr>
          <p:nvPr>
            <p:ph sz="quarter" idx="4"/>
          </p:nvPr>
        </p:nvSpPr>
        <p:spPr>
          <a:xfrm>
            <a:off x="4827588" y="2174875"/>
            <a:ext cx="3671887" cy="3330575"/>
          </a:xfrm>
        </p:spPr>
        <p:txBody>
          <a:bodyPr/>
          <a:lstStyle/>
          <a:p>
            <a:pPr marL="0" indent="3175"/>
            <a:r>
              <a:rPr lang="en-US" altLang="ja-JP" sz="1600" dirty="0" smtClean="0">
                <a:ea typeface="ＭＳ Ｐゴシック" charset="-128"/>
              </a:rPr>
              <a:t>SAS has evolved separately from the SCSI standard, SCSI drives have traditionally been found in server solutions.</a:t>
            </a:r>
          </a:p>
          <a:p>
            <a:pPr marL="0" indent="3175"/>
            <a:r>
              <a:rPr lang="en-US" altLang="ja-JP" sz="1600" dirty="0" smtClean="0">
                <a:ea typeface="ＭＳ Ｐゴシック" charset="-128"/>
              </a:rPr>
              <a:t>Benefits:</a:t>
            </a:r>
          </a:p>
          <a:p>
            <a:pPr marL="225425" indent="-225425">
              <a:buFontTx/>
              <a:buChar char="•"/>
            </a:pPr>
            <a:r>
              <a:rPr lang="en-US" altLang="ja-JP" sz="1600" dirty="0" smtClean="0">
                <a:ea typeface="ＭＳ Ｐゴシック" charset="-128"/>
              </a:rPr>
              <a:t>Performance intensive</a:t>
            </a:r>
          </a:p>
          <a:p>
            <a:pPr marL="225425" indent="-225425">
              <a:buFontTx/>
              <a:buChar char="•"/>
            </a:pPr>
            <a:r>
              <a:rPr lang="en-US" altLang="ja-JP" sz="1600" dirty="0" smtClean="0">
                <a:ea typeface="ＭＳ Ｐゴシック" charset="-128"/>
              </a:rPr>
              <a:t>High availability</a:t>
            </a:r>
          </a:p>
          <a:p>
            <a:pPr marL="225425" indent="-225425">
              <a:buFontTx/>
              <a:buChar char="•"/>
            </a:pPr>
            <a:r>
              <a:rPr lang="en-US" altLang="ja-JP" sz="1600" dirty="0" smtClean="0">
                <a:ea typeface="ＭＳ Ｐゴシック" charset="-128"/>
              </a:rPr>
              <a:t>Random reads</a:t>
            </a:r>
          </a:p>
          <a:p>
            <a:pPr marL="225425" indent="-225425">
              <a:buFontTx/>
              <a:buChar char="•"/>
            </a:pPr>
            <a:r>
              <a:rPr lang="en-US" altLang="ja-JP" sz="1600" dirty="0" smtClean="0">
                <a:ea typeface="ＭＳ Ｐゴシック" charset="-128"/>
              </a:rPr>
              <a:t>Short seek time</a:t>
            </a:r>
          </a:p>
          <a:p>
            <a:pPr marL="225425" indent="-225425">
              <a:buFontTx/>
              <a:buChar char="•"/>
            </a:pPr>
            <a:r>
              <a:rPr lang="en-US" altLang="ja-JP" sz="1600" dirty="0" smtClean="0">
                <a:ea typeface="ＭＳ Ｐゴシック" charset="-128"/>
              </a:rPr>
              <a:t>Designed to be on 24 hours per day, 7 days per week</a:t>
            </a:r>
          </a:p>
          <a:p>
            <a:pPr marL="0" indent="3175"/>
            <a:endParaRPr lang="en-US" altLang="ja-JP" sz="1600" dirty="0" smtClean="0">
              <a:ea typeface="ＭＳ Ｐゴシック" charset="-128"/>
            </a:endParaRPr>
          </a:p>
        </p:txBody>
      </p:sp>
      <p:grpSp>
        <p:nvGrpSpPr>
          <p:cNvPr id="20" name="Group 19"/>
          <p:cNvGrpSpPr/>
          <p:nvPr/>
        </p:nvGrpSpPr>
        <p:grpSpPr>
          <a:xfrm>
            <a:off x="3995347" y="1151907"/>
            <a:ext cx="1004165" cy="985652"/>
            <a:chOff x="7747949" y="154379"/>
            <a:chExt cx="1004165" cy="985652"/>
          </a:xfrm>
        </p:grpSpPr>
        <p:sp>
          <p:nvSpPr>
            <p:cNvPr id="13" name="Oval 7"/>
            <p:cNvSpPr>
              <a:spLocks noChangeArrowheads="1"/>
            </p:cNvSpPr>
            <p:nvPr/>
          </p:nvSpPr>
          <p:spPr bwMode="auto">
            <a:xfrm>
              <a:off x="7747949" y="154379"/>
              <a:ext cx="1004165" cy="985652"/>
            </a:xfrm>
            <a:prstGeom prst="ellipse">
              <a:avLst/>
            </a:prstGeom>
            <a:solidFill>
              <a:srgbClr val="CCFFFF"/>
            </a:solidFill>
            <a:ln w="9525">
              <a:solidFill>
                <a:schemeClr val="tx1"/>
              </a:solidFill>
              <a:round/>
              <a:headEnd/>
              <a:tailEnd/>
            </a:ln>
          </p:spPr>
          <p:txBody>
            <a:bodyPr wrap="none" anchor="ctr"/>
            <a:lstStyle/>
            <a:p>
              <a:pPr algn="ctr"/>
              <a:endParaRPr lang="ja-JP" altLang="en-US" sz="1400"/>
            </a:p>
          </p:txBody>
        </p:sp>
        <p:sp>
          <p:nvSpPr>
            <p:cNvPr id="14" name="Text Box 8"/>
            <p:cNvSpPr txBox="1">
              <a:spLocks noChangeArrowheads="1"/>
            </p:cNvSpPr>
            <p:nvPr/>
          </p:nvSpPr>
          <p:spPr bwMode="auto">
            <a:xfrm>
              <a:off x="7995627" y="215266"/>
              <a:ext cx="448770" cy="279953"/>
            </a:xfrm>
            <a:prstGeom prst="rect">
              <a:avLst/>
            </a:prstGeom>
            <a:noFill/>
            <a:ln w="9525">
              <a:noFill/>
              <a:miter lim="800000"/>
              <a:headEnd/>
              <a:tailEnd/>
            </a:ln>
          </p:spPr>
          <p:txBody>
            <a:bodyPr wrap="none">
              <a:spAutoFit/>
            </a:bodyPr>
            <a:lstStyle/>
            <a:p>
              <a:r>
                <a:rPr lang="en-US" altLang="ja-JP" sz="1400" b="1" dirty="0">
                  <a:solidFill>
                    <a:srgbClr val="FF0000"/>
                  </a:solidFill>
                </a:rPr>
                <a:t>SAS</a:t>
              </a:r>
            </a:p>
          </p:txBody>
        </p:sp>
        <p:grpSp>
          <p:nvGrpSpPr>
            <p:cNvPr id="15" name="Group 9"/>
            <p:cNvGrpSpPr>
              <a:grpSpLocks/>
            </p:cNvGrpSpPr>
            <p:nvPr/>
          </p:nvGrpSpPr>
          <p:grpSpPr bwMode="auto">
            <a:xfrm>
              <a:off x="7908561" y="528790"/>
              <a:ext cx="722756" cy="512676"/>
              <a:chOff x="1846" y="3089"/>
              <a:chExt cx="1071" cy="749"/>
            </a:xfrm>
          </p:grpSpPr>
          <p:sp>
            <p:nvSpPr>
              <p:cNvPr id="17" name="Oval 10"/>
              <p:cNvSpPr>
                <a:spLocks noChangeArrowheads="1"/>
              </p:cNvSpPr>
              <p:nvPr/>
            </p:nvSpPr>
            <p:spPr bwMode="auto">
              <a:xfrm>
                <a:off x="1846" y="3089"/>
                <a:ext cx="1071" cy="749"/>
              </a:xfrm>
              <a:prstGeom prst="ellipse">
                <a:avLst/>
              </a:prstGeom>
              <a:solidFill>
                <a:srgbClr val="99CCFF"/>
              </a:solidFill>
              <a:ln w="9525">
                <a:solidFill>
                  <a:schemeClr val="tx1"/>
                </a:solidFill>
                <a:round/>
                <a:headEnd/>
                <a:tailEnd/>
              </a:ln>
            </p:spPr>
            <p:txBody>
              <a:bodyPr wrap="none" anchor="ctr"/>
              <a:lstStyle/>
              <a:p>
                <a:endParaRPr kumimoji="0" lang="en-US" altLang="ja-JP" sz="1400"/>
              </a:p>
            </p:txBody>
          </p:sp>
          <p:sp>
            <p:nvSpPr>
              <p:cNvPr id="18" name="Text Box 11"/>
              <p:cNvSpPr txBox="1">
                <a:spLocks noChangeArrowheads="1"/>
              </p:cNvSpPr>
              <p:nvPr/>
            </p:nvSpPr>
            <p:spPr bwMode="auto">
              <a:xfrm>
                <a:off x="1990" y="3185"/>
                <a:ext cx="221" cy="409"/>
              </a:xfrm>
              <a:prstGeom prst="rect">
                <a:avLst/>
              </a:prstGeom>
              <a:noFill/>
              <a:ln w="9525">
                <a:noFill/>
                <a:miter lim="800000"/>
                <a:headEnd/>
                <a:tailEnd/>
              </a:ln>
            </p:spPr>
            <p:txBody>
              <a:bodyPr wrap="none">
                <a:spAutoFit/>
              </a:bodyPr>
              <a:lstStyle/>
              <a:p>
                <a:endParaRPr lang="en-US" altLang="ja-JP" sz="1400" b="1"/>
              </a:p>
            </p:txBody>
          </p:sp>
          <p:sp>
            <p:nvSpPr>
              <p:cNvPr id="19" name="Text Box 12"/>
              <p:cNvSpPr txBox="1">
                <a:spLocks noChangeArrowheads="1"/>
              </p:cNvSpPr>
              <p:nvPr/>
            </p:nvSpPr>
            <p:spPr bwMode="auto">
              <a:xfrm>
                <a:off x="2038" y="3425"/>
                <a:ext cx="221" cy="409"/>
              </a:xfrm>
              <a:prstGeom prst="rect">
                <a:avLst/>
              </a:prstGeom>
              <a:noFill/>
              <a:ln w="9525">
                <a:noFill/>
                <a:miter lim="800000"/>
                <a:headEnd/>
                <a:tailEnd/>
              </a:ln>
            </p:spPr>
            <p:txBody>
              <a:bodyPr wrap="none">
                <a:spAutoFit/>
              </a:bodyPr>
              <a:lstStyle/>
              <a:p>
                <a:endParaRPr lang="en-US" altLang="ja-JP" sz="1400" b="1"/>
              </a:p>
            </p:txBody>
          </p:sp>
        </p:grpSp>
        <p:sp>
          <p:nvSpPr>
            <p:cNvPr id="16" name="Text Box 13"/>
            <p:cNvSpPr txBox="1">
              <a:spLocks noChangeArrowheads="1"/>
            </p:cNvSpPr>
            <p:nvPr/>
          </p:nvSpPr>
          <p:spPr bwMode="auto">
            <a:xfrm>
              <a:off x="7958925" y="652888"/>
              <a:ext cx="523003" cy="279953"/>
            </a:xfrm>
            <a:prstGeom prst="rect">
              <a:avLst/>
            </a:prstGeom>
            <a:noFill/>
            <a:ln w="9525">
              <a:noFill/>
              <a:miter lim="800000"/>
              <a:headEnd/>
              <a:tailEnd/>
            </a:ln>
          </p:spPr>
          <p:txBody>
            <a:bodyPr wrap="none">
              <a:spAutoFit/>
            </a:bodyPr>
            <a:lstStyle/>
            <a:p>
              <a:r>
                <a:rPr lang="en-US" altLang="ja-JP" sz="1400" b="1" dirty="0">
                  <a:solidFill>
                    <a:srgbClr val="FF0000"/>
                  </a:solidFill>
                </a:rPr>
                <a:t>SATA</a:t>
              </a:r>
            </a:p>
          </p:txBody>
        </p:sp>
      </p:grpSp>
      <p:sp>
        <p:nvSpPr>
          <p:cNvPr id="22" name="Text Box 3"/>
          <p:cNvSpPr txBox="1">
            <a:spLocks noChangeArrowheads="1"/>
          </p:cNvSpPr>
          <p:nvPr/>
        </p:nvSpPr>
        <p:spPr bwMode="auto">
          <a:xfrm>
            <a:off x="8610600" y="79375"/>
            <a:ext cx="461963" cy="277813"/>
          </a:xfrm>
          <a:prstGeom prst="rect">
            <a:avLst/>
          </a:prstGeom>
          <a:solidFill>
            <a:schemeClr val="tx2"/>
          </a:solidFill>
          <a:ln w="12700">
            <a:noFill/>
            <a:miter lim="800000"/>
            <a:headEnd/>
            <a:tailEnd/>
          </a:ln>
        </p:spPr>
        <p:txBody>
          <a:bodyPr wrap="none" lIns="0" tIns="0" rIns="0" bIns="0">
            <a:spAutoFit/>
          </a:bodyPr>
          <a:lstStyle/>
          <a:p>
            <a:r>
              <a:rPr kumimoji="0" lang="en-US" altLang="ja-JP" sz="1800" dirty="0"/>
              <a:t>Intro</a:t>
            </a:r>
          </a:p>
        </p:txBody>
      </p:sp>
      <p:sp>
        <p:nvSpPr>
          <p:cNvPr id="21"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3"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4"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U3055A/U3056A</a:t>
            </a:r>
            <a:br>
              <a:rPr lang="en-US" dirty="0" smtClean="0"/>
            </a:br>
            <a:r>
              <a:rPr lang="en-US" dirty="0" smtClean="0"/>
              <a:t>4 port, 12Gbps SAS analysis</a:t>
            </a:r>
            <a:endParaRPr lang="en-US" dirty="0"/>
          </a:p>
        </p:txBody>
      </p:sp>
      <p:sp>
        <p:nvSpPr>
          <p:cNvPr id="3" name="Content Placeholder 2"/>
          <p:cNvSpPr>
            <a:spLocks noGrp="1"/>
          </p:cNvSpPr>
          <p:nvPr>
            <p:ph idx="1"/>
          </p:nvPr>
        </p:nvSpPr>
        <p:spPr>
          <a:xfrm>
            <a:off x="2315183" y="3414114"/>
            <a:ext cx="4572000" cy="2675401"/>
          </a:xfrm>
        </p:spPr>
        <p:txBody>
          <a:bodyPr>
            <a:normAutofit fontScale="62500" lnSpcReduction="20000"/>
          </a:bodyPr>
          <a:lstStyle/>
          <a:p>
            <a:r>
              <a:rPr lang="en-US" b="1" dirty="0" smtClean="0">
                <a:solidFill>
                  <a:schemeClr val="tx1"/>
                </a:solidFill>
              </a:rPr>
              <a:t>Key </a:t>
            </a:r>
            <a:r>
              <a:rPr lang="en-US" b="1" dirty="0">
                <a:solidFill>
                  <a:schemeClr val="tx1"/>
                </a:solidFill>
              </a:rPr>
              <a:t>Features:</a:t>
            </a:r>
          </a:p>
          <a:p>
            <a:pPr marL="342900" indent="-342900">
              <a:buFont typeface="Arial" pitchFamily="34" charset="0"/>
              <a:buChar char="•"/>
            </a:pPr>
            <a:r>
              <a:rPr lang="en-US" dirty="0"/>
              <a:t>Trace Buffer up to 72GB (144GB coming soon)</a:t>
            </a:r>
          </a:p>
          <a:p>
            <a:pPr marL="342900" indent="-342900">
              <a:buFont typeface="Arial" pitchFamily="34" charset="0"/>
              <a:buChar char="•"/>
            </a:pPr>
            <a:r>
              <a:rPr lang="en-US" dirty="0"/>
              <a:t>Deep Triggering and Filtering</a:t>
            </a:r>
          </a:p>
          <a:p>
            <a:pPr marL="342900" indent="-342900">
              <a:buFont typeface="Arial" pitchFamily="34" charset="0"/>
              <a:buChar char="•"/>
            </a:pPr>
            <a:r>
              <a:rPr lang="en-US" dirty="0" smtClean="0">
                <a:solidFill>
                  <a:schemeClr val="tx1"/>
                </a:solidFill>
              </a:rPr>
              <a:t>500 </a:t>
            </a:r>
            <a:r>
              <a:rPr lang="en-US" dirty="0">
                <a:solidFill>
                  <a:schemeClr val="tx1"/>
                </a:solidFill>
              </a:rPr>
              <a:t>picosecond Timestamp Resolution</a:t>
            </a:r>
          </a:p>
          <a:p>
            <a:pPr marL="342900" indent="-342900">
              <a:buFont typeface="Arial" pitchFamily="34" charset="0"/>
              <a:buChar char="•"/>
            </a:pPr>
            <a:r>
              <a:rPr lang="en-US" dirty="0">
                <a:solidFill>
                  <a:schemeClr val="tx1"/>
                </a:solidFill>
              </a:rPr>
              <a:t>Eye-Opener front end</a:t>
            </a:r>
          </a:p>
          <a:p>
            <a:pPr marL="342900" indent="-342900">
              <a:buFont typeface="Arial" pitchFamily="34" charset="0"/>
              <a:buChar char="•"/>
            </a:pPr>
            <a:r>
              <a:rPr lang="en-US" dirty="0">
                <a:solidFill>
                  <a:schemeClr val="tx1"/>
                </a:solidFill>
              </a:rPr>
              <a:t>Tunable RX/TX signaling</a:t>
            </a:r>
          </a:p>
          <a:p>
            <a:pPr marL="342900" indent="-342900">
              <a:buFont typeface="Arial" pitchFamily="34" charset="0"/>
              <a:buChar char="•"/>
            </a:pPr>
            <a:r>
              <a:rPr lang="en-US" dirty="0" err="1">
                <a:solidFill>
                  <a:schemeClr val="tx1"/>
                </a:solidFill>
              </a:rPr>
              <a:t>Cascadeable</a:t>
            </a:r>
            <a:r>
              <a:rPr lang="en-US" dirty="0">
                <a:solidFill>
                  <a:schemeClr val="tx1"/>
                </a:solidFill>
              </a:rPr>
              <a:t> up to 4 </a:t>
            </a:r>
            <a:r>
              <a:rPr lang="en-US" dirty="0" err="1">
                <a:solidFill>
                  <a:schemeClr val="tx1"/>
                </a:solidFill>
              </a:rPr>
              <a:t>BusXpert</a:t>
            </a:r>
            <a:r>
              <a:rPr lang="en-US" dirty="0">
                <a:solidFill>
                  <a:schemeClr val="tx1"/>
                </a:solidFill>
              </a:rPr>
              <a:t> Pro platforms</a:t>
            </a:r>
          </a:p>
          <a:p>
            <a:pPr marL="342900" indent="-342900">
              <a:buFont typeface="Arial" pitchFamily="34" charset="0"/>
              <a:buChar char="•"/>
            </a:pPr>
            <a:r>
              <a:rPr lang="en-US" dirty="0">
                <a:solidFill>
                  <a:schemeClr val="tx1"/>
                </a:solidFill>
              </a:rPr>
              <a:t>Supports 1.5 / 3.0 / 6.0 /12.0 S</a:t>
            </a:r>
            <a:r>
              <a:rPr lang="en-US" dirty="0" smtClean="0">
                <a:solidFill>
                  <a:schemeClr val="tx1"/>
                </a:solidFill>
              </a:rPr>
              <a:t>AS </a:t>
            </a:r>
            <a:r>
              <a:rPr lang="en-US" dirty="0" err="1" smtClean="0">
                <a:solidFill>
                  <a:schemeClr val="tx1"/>
                </a:solidFill>
              </a:rPr>
              <a:t>Gbps</a:t>
            </a:r>
            <a:endParaRPr lang="en-US" dirty="0" smtClean="0">
              <a:solidFill>
                <a:schemeClr val="tx1"/>
              </a:solidFill>
            </a:endParaRPr>
          </a:p>
          <a:p>
            <a:pPr marL="342900" indent="-342900">
              <a:buFont typeface="Arial" pitchFamily="34" charset="0"/>
              <a:buChar char="•"/>
            </a:pPr>
            <a:r>
              <a:rPr lang="en-US" dirty="0">
                <a:solidFill>
                  <a:schemeClr val="tx1"/>
                </a:solidFill>
              </a:rPr>
              <a:t>S</a:t>
            </a:r>
            <a:r>
              <a:rPr lang="en-US" dirty="0" smtClean="0">
                <a:solidFill>
                  <a:schemeClr val="tx1"/>
                </a:solidFill>
              </a:rPr>
              <a:t>upport </a:t>
            </a:r>
            <a:r>
              <a:rPr lang="en-US" dirty="0">
                <a:solidFill>
                  <a:schemeClr val="tx1"/>
                </a:solidFill>
              </a:rPr>
              <a:t>for 6G/3G </a:t>
            </a:r>
            <a:r>
              <a:rPr lang="en-US" dirty="0" smtClean="0">
                <a:solidFill>
                  <a:schemeClr val="tx1"/>
                </a:solidFill>
              </a:rPr>
              <a:t>SATA/STP</a:t>
            </a:r>
            <a:endParaRPr lang="en-US" dirty="0">
              <a:solidFill>
                <a:schemeClr val="tx1"/>
              </a:solidFill>
            </a:endParaRPr>
          </a:p>
        </p:txBody>
      </p:sp>
      <p:pic>
        <p:nvPicPr>
          <p:cNvPr id="1026" name="Picture 2" descr="SerialTek BusXpert Pro II SAS 12G analyz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256987" y="523991"/>
            <a:ext cx="2391001" cy="3389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219200"/>
            <a:ext cx="4842031" cy="1477328"/>
          </a:xfrm>
          <a:prstGeom prst="rect">
            <a:avLst/>
          </a:prstGeom>
          <a:noFill/>
        </p:spPr>
        <p:txBody>
          <a:bodyPr wrap="none" rtlCol="0">
            <a:spAutoFit/>
          </a:bodyPr>
          <a:lstStyle/>
          <a:p>
            <a:r>
              <a:rPr lang="en-US" dirty="0" smtClean="0"/>
              <a:t>Decrease development time with</a:t>
            </a:r>
          </a:p>
          <a:p>
            <a:pPr marL="285750" indent="-285750">
              <a:buFont typeface="Arial" pitchFamily="34" charset="0"/>
              <a:buChar char="•"/>
            </a:pPr>
            <a:r>
              <a:rPr lang="en-US" dirty="0" smtClean="0"/>
              <a:t>Industry’s largest trace buffer</a:t>
            </a:r>
          </a:p>
          <a:p>
            <a:pPr marL="285750" indent="-285750">
              <a:buFont typeface="Arial" pitchFamily="34" charset="0"/>
              <a:buChar char="•"/>
            </a:pPr>
            <a:r>
              <a:rPr lang="en-US" dirty="0" smtClean="0"/>
              <a:t>Hardware-accelerated interfaces</a:t>
            </a:r>
          </a:p>
          <a:p>
            <a:pPr marL="285750" indent="-285750">
              <a:buFont typeface="Arial" pitchFamily="34" charset="0"/>
              <a:buChar char="•"/>
            </a:pPr>
            <a:r>
              <a:rPr lang="en-US" dirty="0" smtClean="0"/>
              <a:t>Native PHY implementation for fast locking</a:t>
            </a:r>
          </a:p>
          <a:p>
            <a:pPr marL="285750" indent="-285750">
              <a:buFont typeface="Arial" pitchFamily="34" charset="0"/>
              <a:buChar char="•"/>
            </a:pPr>
            <a:r>
              <a:rPr lang="en-US" dirty="0" smtClean="0"/>
              <a:t>Pre-indexing and trace processing</a:t>
            </a:r>
          </a:p>
        </p:txBody>
      </p:sp>
    </p:spTree>
    <p:extLst>
      <p:ext uri="{BB962C8B-B14F-4D97-AF65-F5344CB8AC3E}">
        <p14:creationId xmlns:p14="http://schemas.microsoft.com/office/powerpoint/2010/main" val="193353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BusXpert</a:t>
            </a:r>
            <a:r>
              <a:rPr lang="en-US" dirty="0" smtClean="0"/>
              <a:t> Pro II – 4 port analyzer</a:t>
            </a:r>
            <a:br>
              <a:rPr lang="en-US" dirty="0" smtClean="0"/>
            </a:br>
            <a:r>
              <a:rPr lang="en-US" dirty="0" smtClean="0"/>
              <a:t>12Gbps SAS – 6Gbps SATA</a:t>
            </a:r>
            <a:endParaRPr lang="en-US" sz="1800" i="1" dirty="0"/>
          </a:p>
        </p:txBody>
      </p:sp>
      <p:sp>
        <p:nvSpPr>
          <p:cNvPr id="5" name="Footer Placeholder 2"/>
          <p:cNvSpPr>
            <a:spLocks noGrp="1"/>
          </p:cNvSpPr>
          <p:nvPr>
            <p:ph type="ftr" sz="quarter" idx="3"/>
          </p:nvPr>
        </p:nvSpPr>
        <p:spPr>
          <a:xfrm>
            <a:off x="6858000" y="6543373"/>
            <a:ext cx="2057400" cy="118872"/>
          </a:xfrm>
        </p:spPr>
        <p:txBody>
          <a:bodyPr/>
          <a:lstStyle/>
          <a:p>
            <a:r>
              <a:rPr lang="en-US" dirty="0" smtClean="0"/>
              <a:t>Agilent Confidential</a:t>
            </a:r>
          </a:p>
        </p:txBody>
      </p:sp>
      <p:graphicFrame>
        <p:nvGraphicFramePr>
          <p:cNvPr id="3" name="Table 2"/>
          <p:cNvGraphicFramePr>
            <a:graphicFrameLocks noGrp="1"/>
          </p:cNvGraphicFramePr>
          <p:nvPr>
            <p:extLst>
              <p:ext uri="{D42A27DB-BD31-4B8C-83A1-F6EECF244321}">
                <p14:modId xmlns:p14="http://schemas.microsoft.com/office/powerpoint/2010/main" val="2577431918"/>
              </p:ext>
            </p:extLst>
          </p:nvPr>
        </p:nvGraphicFramePr>
        <p:xfrm>
          <a:off x="530157" y="1997413"/>
          <a:ext cx="7696200" cy="2078105"/>
        </p:xfrm>
        <a:graphic>
          <a:graphicData uri="http://schemas.openxmlformats.org/drawingml/2006/table">
            <a:tbl>
              <a:tblPr>
                <a:tableStyleId>{5C22544A-7EE6-4342-B048-85BDC9FD1C3A}</a:tableStyleId>
              </a:tblPr>
              <a:tblGrid>
                <a:gridCol w="1486237"/>
                <a:gridCol w="5084496"/>
                <a:gridCol w="1125467"/>
              </a:tblGrid>
              <a:tr h="122812">
                <a:tc>
                  <a:txBody>
                    <a:bodyPr/>
                    <a:lstStyle/>
                    <a:p>
                      <a:pPr algn="l" fontAlgn="b"/>
                      <a:endParaRPr lang="en-US" sz="1200" b="1" i="0" u="none" strike="noStrike" dirty="0">
                        <a:solidFill>
                          <a:srgbClr val="FFFFFF"/>
                        </a:solidFill>
                        <a:effectLst/>
                        <a:latin typeface="Calibri"/>
                      </a:endParaRPr>
                    </a:p>
                  </a:txBody>
                  <a:tcPr marL="6141" marR="6141" marT="6141" marB="0" anchor="b"/>
                </a:tc>
                <a:tc>
                  <a:txBody>
                    <a:bodyPr/>
                    <a:lstStyle/>
                    <a:p>
                      <a:pPr algn="l" fontAlgn="b"/>
                      <a:endParaRPr lang="en-US" sz="1200" b="1" i="0" u="none" strike="noStrike" dirty="0">
                        <a:solidFill>
                          <a:srgbClr val="FFFFFF"/>
                        </a:solidFill>
                        <a:effectLst/>
                        <a:latin typeface="Calibri"/>
                      </a:endParaRPr>
                    </a:p>
                  </a:txBody>
                  <a:tcPr marL="6141" marR="6141" marT="6141" marB="0" anchor="b"/>
                </a:tc>
                <a:tc>
                  <a:txBody>
                    <a:bodyPr/>
                    <a:lstStyle/>
                    <a:p>
                      <a:pPr algn="l" fontAlgn="b"/>
                      <a:r>
                        <a:rPr lang="en-US" sz="1200" u="none" strike="noStrike" dirty="0">
                          <a:effectLst/>
                        </a:rPr>
                        <a:t>List price</a:t>
                      </a:r>
                      <a:endParaRPr lang="en-US" sz="1200" b="1" i="0" u="none" strike="noStrike" dirty="0">
                        <a:solidFill>
                          <a:srgbClr val="FFFFFF"/>
                        </a:solidFill>
                        <a:effectLst/>
                        <a:latin typeface="Calibri"/>
                      </a:endParaRPr>
                    </a:p>
                  </a:txBody>
                  <a:tcPr marL="6141" marR="6141" marT="6141" marB="0" anchor="b"/>
                </a:tc>
              </a:tr>
              <a:tr h="122812">
                <a:tc>
                  <a:txBody>
                    <a:bodyPr/>
                    <a:lstStyle/>
                    <a:p>
                      <a:pPr algn="l" fontAlgn="t"/>
                      <a:r>
                        <a:rPr lang="en-US" sz="1200" u="none" strike="noStrike" dirty="0">
                          <a:effectLst/>
                        </a:rPr>
                        <a:t> </a:t>
                      </a:r>
                      <a:endParaRPr lang="en-US" sz="1200" b="0" i="0" u="none" strike="noStrike" dirty="0">
                        <a:solidFill>
                          <a:srgbClr val="000000"/>
                        </a:solidFill>
                        <a:effectLst/>
                        <a:latin typeface="Arial"/>
                      </a:endParaRPr>
                    </a:p>
                  </a:txBody>
                  <a:tcPr marL="6141" marR="6141" marT="6141" marB="0"/>
                </a:tc>
                <a:tc>
                  <a:txBody>
                    <a:bodyPr/>
                    <a:lstStyle/>
                    <a:p>
                      <a:pPr algn="l" fontAlgn="t"/>
                      <a:r>
                        <a:rPr lang="en-US" sz="1200" u="none" strike="noStrike" dirty="0">
                          <a:effectLst/>
                        </a:rPr>
                        <a:t> </a:t>
                      </a:r>
                      <a:endParaRPr lang="en-US" sz="1200" b="0" i="0" u="none" strike="noStrike" dirty="0">
                        <a:solidFill>
                          <a:srgbClr val="000000"/>
                        </a:solidFill>
                        <a:effectLst/>
                        <a:latin typeface="Arial"/>
                      </a:endParaRPr>
                    </a:p>
                  </a:txBody>
                  <a:tcPr marL="6141" marR="6141" marT="6141" marB="0"/>
                </a:tc>
                <a:tc>
                  <a:txBody>
                    <a:bodyPr/>
                    <a:lstStyle/>
                    <a:p>
                      <a:pPr algn="l" fontAlgn="b"/>
                      <a:endParaRPr lang="en-US" sz="1200" b="0" i="0" u="none" strike="noStrike" dirty="0">
                        <a:solidFill>
                          <a:srgbClr val="000000"/>
                        </a:solidFill>
                        <a:effectLst/>
                        <a:latin typeface="Calibri"/>
                      </a:endParaRPr>
                    </a:p>
                  </a:txBody>
                  <a:tcPr marL="6141" marR="6141" marT="6141" marB="0" anchor="b"/>
                </a:tc>
              </a:tr>
              <a:tr h="222290">
                <a:tc>
                  <a:txBody>
                    <a:bodyPr/>
                    <a:lstStyle/>
                    <a:p>
                      <a:pPr algn="l" fontAlgn="b"/>
                      <a:r>
                        <a:rPr lang="en-US" sz="1400" b="1" u="none" strike="noStrike" dirty="0">
                          <a:effectLst/>
                        </a:rPr>
                        <a:t> U3055A </a:t>
                      </a:r>
                      <a:endParaRPr lang="en-US" sz="1400" b="1" i="0" u="none" strike="noStrike" dirty="0">
                        <a:solidFill>
                          <a:srgbClr val="000000"/>
                        </a:solidFill>
                        <a:effectLst/>
                        <a:latin typeface="Calibri"/>
                      </a:endParaRPr>
                    </a:p>
                  </a:txBody>
                  <a:tcPr marL="6141" marR="6141" marT="6141" marB="0" anchor="b">
                    <a:solidFill>
                      <a:srgbClr val="FFC000"/>
                    </a:solidFill>
                  </a:tcPr>
                </a:tc>
                <a:tc>
                  <a:txBody>
                    <a:bodyPr/>
                    <a:lstStyle/>
                    <a:p>
                      <a:pPr algn="l" fontAlgn="b"/>
                      <a:r>
                        <a:rPr lang="en-US" sz="1400" u="none" strike="noStrike" dirty="0">
                          <a:effectLst/>
                        </a:rPr>
                        <a:t> </a:t>
                      </a:r>
                      <a:r>
                        <a:rPr lang="en-US" sz="1400" u="none" strike="noStrike" dirty="0" err="1">
                          <a:effectLst/>
                        </a:rPr>
                        <a:t>BusXpert</a:t>
                      </a:r>
                      <a:r>
                        <a:rPr lang="en-US" sz="1400" u="none" strike="noStrike" dirty="0">
                          <a:effectLst/>
                        </a:rPr>
                        <a:t> Pro II Analyzer </a:t>
                      </a:r>
                      <a:endParaRPr lang="en-US" sz="1400" b="0" i="0" u="none" strike="noStrike" dirty="0">
                        <a:solidFill>
                          <a:srgbClr val="000000"/>
                        </a:solidFill>
                        <a:effectLst/>
                        <a:latin typeface="Calibri"/>
                      </a:endParaRPr>
                    </a:p>
                  </a:txBody>
                  <a:tcPr marL="6141" marR="6141" marT="6141" marB="0" anchor="b">
                    <a:solidFill>
                      <a:srgbClr val="FFC000"/>
                    </a:solidFill>
                  </a:tcPr>
                </a:tc>
                <a:tc>
                  <a:txBody>
                    <a:bodyPr/>
                    <a:lstStyle/>
                    <a:p>
                      <a:pPr algn="l" fontAlgn="b"/>
                      <a:r>
                        <a:rPr lang="en-US" sz="1400" u="none" strike="noStrike" dirty="0">
                          <a:effectLst/>
                        </a:rPr>
                        <a:t> $  </a:t>
                      </a:r>
                      <a:r>
                        <a:rPr lang="en-US" sz="1400" u="none" strike="noStrike" dirty="0" smtClean="0">
                          <a:effectLst/>
                        </a:rPr>
                        <a:t>69,995 </a:t>
                      </a:r>
                      <a:endParaRPr lang="en-US" sz="1400" b="0" i="0" u="none" strike="noStrike" dirty="0">
                        <a:solidFill>
                          <a:srgbClr val="000000"/>
                        </a:solidFill>
                        <a:effectLst/>
                        <a:latin typeface="Calibri"/>
                      </a:endParaRPr>
                    </a:p>
                  </a:txBody>
                  <a:tcPr marL="6141" marR="6141" marT="6141" marB="0" anchor="b">
                    <a:solidFill>
                      <a:srgbClr val="FFC000"/>
                    </a:solidFill>
                  </a:tcPr>
                </a:tc>
              </a:tr>
              <a:tr h="122812">
                <a:tc>
                  <a:txBody>
                    <a:bodyPr/>
                    <a:lstStyle/>
                    <a:p>
                      <a:pPr lvl="1" algn="l" fontAlgn="b"/>
                      <a:r>
                        <a:rPr lang="en-US" sz="1200" u="none" strike="noStrike">
                          <a:effectLst/>
                        </a:rPr>
                        <a:t> U3055A-001 </a:t>
                      </a:r>
                      <a:endParaRPr lang="en-US" sz="1200" b="0" i="0" u="none" strike="noStrike">
                        <a:solidFill>
                          <a:srgbClr val="000000"/>
                        </a:solidFill>
                        <a:effectLst/>
                        <a:latin typeface="Calibri"/>
                      </a:endParaRPr>
                    </a:p>
                  </a:txBody>
                  <a:tcPr marL="6141" marR="6141" marT="6141" marB="0" anchor="b"/>
                </a:tc>
                <a:tc>
                  <a:txBody>
                    <a:bodyPr/>
                    <a:lstStyle/>
                    <a:p>
                      <a:pPr algn="l" fontAlgn="b"/>
                      <a:r>
                        <a:rPr lang="en-US" sz="1200" u="none" strike="noStrike" dirty="0">
                          <a:effectLst/>
                        </a:rPr>
                        <a:t> </a:t>
                      </a:r>
                      <a:r>
                        <a:rPr lang="en-US" sz="1200" u="none" strike="noStrike" dirty="0" smtClean="0">
                          <a:effectLst/>
                        </a:rPr>
                        <a:t>4 </a:t>
                      </a:r>
                      <a:r>
                        <a:rPr lang="en-US" sz="1200" u="none" strike="noStrike" dirty="0">
                          <a:effectLst/>
                        </a:rPr>
                        <a:t>port, 12Gbps link speed, SAS, 9 GB capture memory </a:t>
                      </a:r>
                      <a:endParaRPr lang="en-US" sz="1200" b="0" i="0" u="none" strike="noStrike" dirty="0">
                        <a:solidFill>
                          <a:srgbClr val="000000"/>
                        </a:solidFill>
                        <a:effectLst/>
                        <a:latin typeface="Calibri"/>
                      </a:endParaRPr>
                    </a:p>
                  </a:txBody>
                  <a:tcPr marL="6141" marR="6141" marT="6141" marB="0" anchor="b"/>
                </a:tc>
                <a:tc>
                  <a:txBody>
                    <a:bodyPr/>
                    <a:lstStyle/>
                    <a:p>
                      <a:pPr algn="l" fontAlgn="b"/>
                      <a:r>
                        <a:rPr lang="en-US" sz="1200" u="none" strike="noStrike" dirty="0">
                          <a:effectLst/>
                        </a:rPr>
                        <a:t> $  </a:t>
                      </a:r>
                      <a:r>
                        <a:rPr lang="en-US" sz="1200" u="none" strike="noStrike" dirty="0" smtClean="0">
                          <a:effectLst/>
                        </a:rPr>
                        <a:t>       </a:t>
                      </a:r>
                      <a:r>
                        <a:rPr lang="en-US" sz="1200" u="none" strike="noStrike" dirty="0">
                          <a:effectLst/>
                        </a:rPr>
                        <a:t>-   </a:t>
                      </a:r>
                      <a:endParaRPr lang="en-US" sz="1200" b="0" i="0" u="none" strike="noStrike" dirty="0">
                        <a:solidFill>
                          <a:srgbClr val="000000"/>
                        </a:solidFill>
                        <a:effectLst/>
                        <a:latin typeface="Calibri"/>
                      </a:endParaRPr>
                    </a:p>
                  </a:txBody>
                  <a:tcPr marL="6141" marR="6141" marT="6141" marB="0" anchor="b"/>
                </a:tc>
              </a:tr>
              <a:tr h="222290">
                <a:tc>
                  <a:txBody>
                    <a:bodyPr/>
                    <a:lstStyle/>
                    <a:p>
                      <a:pPr lvl="1" algn="l" fontAlgn="b"/>
                      <a:r>
                        <a:rPr lang="en-US" sz="1200" u="none" strike="noStrike" dirty="0">
                          <a:effectLst/>
                        </a:rPr>
                        <a:t> U3055A-002 </a:t>
                      </a:r>
                      <a:endParaRPr lang="en-US" sz="1200" b="0" i="0" u="none" strike="noStrike" dirty="0">
                        <a:solidFill>
                          <a:srgbClr val="000000"/>
                        </a:solidFill>
                        <a:effectLst/>
                        <a:latin typeface="Calibri"/>
                      </a:endParaRPr>
                    </a:p>
                  </a:txBody>
                  <a:tcPr marL="6141" marR="6141" marT="6141" marB="0" anchor="b"/>
                </a:tc>
                <a:tc>
                  <a:txBody>
                    <a:bodyPr/>
                    <a:lstStyle/>
                    <a:p>
                      <a:pPr algn="l" fontAlgn="b"/>
                      <a:r>
                        <a:rPr lang="en-US" sz="1200" u="none" strike="noStrike" dirty="0" smtClean="0">
                          <a:effectLst/>
                        </a:rPr>
                        <a:t> 4 </a:t>
                      </a:r>
                      <a:r>
                        <a:rPr lang="en-US" sz="1200" u="none" strike="noStrike" dirty="0">
                          <a:effectLst/>
                        </a:rPr>
                        <a:t>port, 12Gbps link speed, SAS, 18 GB capture memory </a:t>
                      </a:r>
                      <a:endParaRPr lang="en-US" sz="1200" b="0" i="0" u="none" strike="noStrike" dirty="0">
                        <a:solidFill>
                          <a:srgbClr val="000000"/>
                        </a:solidFill>
                        <a:effectLst/>
                        <a:latin typeface="Calibri"/>
                      </a:endParaRPr>
                    </a:p>
                  </a:txBody>
                  <a:tcPr marL="6141" marR="6141" marT="6141" marB="0" anchor="b"/>
                </a:tc>
                <a:tc>
                  <a:txBody>
                    <a:bodyPr/>
                    <a:lstStyle/>
                    <a:p>
                      <a:pPr algn="l" fontAlgn="b"/>
                      <a:r>
                        <a:rPr lang="en-US" sz="1200" u="none" strike="noStrike" dirty="0">
                          <a:effectLst/>
                        </a:rPr>
                        <a:t> $  </a:t>
                      </a:r>
                      <a:r>
                        <a:rPr lang="en-US" sz="1200" u="none" strike="noStrike" dirty="0" smtClean="0">
                          <a:effectLst/>
                        </a:rPr>
                        <a:t>  </a:t>
                      </a:r>
                      <a:r>
                        <a:rPr lang="en-US" sz="1200" u="none" strike="noStrike" dirty="0">
                          <a:effectLst/>
                        </a:rPr>
                        <a:t>6,000 </a:t>
                      </a:r>
                      <a:endParaRPr lang="en-US" sz="1200" b="0" i="0" u="none" strike="noStrike" dirty="0">
                        <a:solidFill>
                          <a:srgbClr val="000000"/>
                        </a:solidFill>
                        <a:effectLst/>
                        <a:latin typeface="Calibri"/>
                      </a:endParaRPr>
                    </a:p>
                  </a:txBody>
                  <a:tcPr marL="6141" marR="6141" marT="6141" marB="0" anchor="b"/>
                </a:tc>
              </a:tr>
              <a:tr h="222290">
                <a:tc>
                  <a:txBody>
                    <a:bodyPr/>
                    <a:lstStyle/>
                    <a:p>
                      <a:pPr lvl="1" algn="l" fontAlgn="b"/>
                      <a:r>
                        <a:rPr lang="en-US" sz="1200" u="none" strike="noStrike" dirty="0">
                          <a:effectLst/>
                        </a:rPr>
                        <a:t> U3055A-003 </a:t>
                      </a:r>
                      <a:endParaRPr lang="en-US" sz="1200" b="0" i="0" u="none" strike="noStrike" dirty="0">
                        <a:solidFill>
                          <a:srgbClr val="000000"/>
                        </a:solidFill>
                        <a:effectLst/>
                        <a:latin typeface="Calibri"/>
                      </a:endParaRPr>
                    </a:p>
                  </a:txBody>
                  <a:tcPr marL="6141" marR="6141" marT="6141" marB="0" anchor="b"/>
                </a:tc>
                <a:tc>
                  <a:txBody>
                    <a:bodyPr/>
                    <a:lstStyle/>
                    <a:p>
                      <a:pPr algn="l" fontAlgn="b"/>
                      <a:r>
                        <a:rPr lang="en-US" sz="1200" u="none" strike="noStrike" dirty="0" smtClean="0">
                          <a:effectLst/>
                        </a:rPr>
                        <a:t> 4 </a:t>
                      </a:r>
                      <a:r>
                        <a:rPr lang="en-US" sz="1200" u="none" strike="noStrike" dirty="0">
                          <a:effectLst/>
                        </a:rPr>
                        <a:t>port, 12Gbps link speed, SAS, 36 GB capture memory </a:t>
                      </a:r>
                      <a:endParaRPr lang="en-US" sz="1200" b="0" i="0" u="none" strike="noStrike" dirty="0">
                        <a:solidFill>
                          <a:srgbClr val="000000"/>
                        </a:solidFill>
                        <a:effectLst/>
                        <a:latin typeface="Calibri"/>
                      </a:endParaRPr>
                    </a:p>
                  </a:txBody>
                  <a:tcPr marL="6141" marR="6141" marT="6141" marB="0" anchor="b"/>
                </a:tc>
                <a:tc>
                  <a:txBody>
                    <a:bodyPr/>
                    <a:lstStyle/>
                    <a:p>
                      <a:pPr algn="l" fontAlgn="b"/>
                      <a:r>
                        <a:rPr lang="en-US" sz="1200" u="none" strike="noStrike" dirty="0">
                          <a:effectLst/>
                        </a:rPr>
                        <a:t> $  </a:t>
                      </a:r>
                      <a:r>
                        <a:rPr lang="en-US" sz="1200" u="none" strike="noStrike" dirty="0" smtClean="0">
                          <a:effectLst/>
                        </a:rPr>
                        <a:t>13,000 </a:t>
                      </a:r>
                      <a:endParaRPr lang="en-US" sz="1200" b="0" i="0" u="none" strike="noStrike" dirty="0">
                        <a:solidFill>
                          <a:srgbClr val="000000"/>
                        </a:solidFill>
                        <a:effectLst/>
                        <a:latin typeface="Calibri"/>
                      </a:endParaRPr>
                    </a:p>
                  </a:txBody>
                  <a:tcPr marL="6141" marR="6141" marT="6141" marB="0" anchor="b"/>
                </a:tc>
              </a:tr>
              <a:tr h="122812">
                <a:tc>
                  <a:txBody>
                    <a:bodyPr/>
                    <a:lstStyle/>
                    <a:p>
                      <a:pPr algn="l" fontAlgn="b"/>
                      <a:endParaRPr lang="en-US" sz="1200" b="0" i="0" u="none" strike="noStrike" dirty="0">
                        <a:solidFill>
                          <a:srgbClr val="000000"/>
                        </a:solidFill>
                        <a:effectLst/>
                        <a:latin typeface="Calibri"/>
                      </a:endParaRPr>
                    </a:p>
                  </a:txBody>
                  <a:tcPr marL="6141" marR="6141" marT="6141" marB="0" anchor="b"/>
                </a:tc>
                <a:tc>
                  <a:txBody>
                    <a:bodyPr/>
                    <a:lstStyle/>
                    <a:p>
                      <a:pPr algn="l" fontAlgn="b"/>
                      <a:endParaRPr lang="en-US" sz="1200" b="0" i="0" u="none" strike="noStrike" dirty="0">
                        <a:solidFill>
                          <a:srgbClr val="000000"/>
                        </a:solidFill>
                        <a:effectLst/>
                        <a:latin typeface="Calibri"/>
                      </a:endParaRPr>
                    </a:p>
                  </a:txBody>
                  <a:tcPr marL="6141" marR="6141" marT="6141" marB="0" anchor="b"/>
                </a:tc>
                <a:tc>
                  <a:txBody>
                    <a:bodyPr/>
                    <a:lstStyle/>
                    <a:p>
                      <a:pPr algn="l" fontAlgn="b"/>
                      <a:endParaRPr lang="en-US" sz="1200" b="0" i="0" u="none" strike="noStrike" dirty="0">
                        <a:solidFill>
                          <a:srgbClr val="000000"/>
                        </a:solidFill>
                        <a:effectLst/>
                        <a:latin typeface="Calibri"/>
                      </a:endParaRPr>
                    </a:p>
                  </a:txBody>
                  <a:tcPr marL="6141" marR="6141" marT="6141" marB="0" anchor="b"/>
                </a:tc>
              </a:tr>
              <a:tr h="222290">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 </a:t>
                      </a:r>
                      <a:r>
                        <a:rPr lang="en-US" sz="1400" b="1" u="none" strike="noStrike" kern="1200" dirty="0">
                          <a:solidFill>
                            <a:schemeClr val="dk1"/>
                          </a:solidFill>
                          <a:effectLst/>
                          <a:latin typeface="+mn-lt"/>
                          <a:ea typeface="+mn-ea"/>
                          <a:cs typeface="+mn-cs"/>
                        </a:rPr>
                        <a:t>U3056A </a:t>
                      </a:r>
                    </a:p>
                  </a:txBody>
                  <a:tcPr marL="6141" marR="6141" marT="6141" marB="0" anchor="b">
                    <a:solidFill>
                      <a:srgbClr val="FFCC00"/>
                    </a:solidFill>
                  </a:tcPr>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 </a:t>
                      </a:r>
                      <a:r>
                        <a:rPr lang="en-US" sz="1400" u="none" strike="noStrike" kern="1200" dirty="0" err="1">
                          <a:solidFill>
                            <a:schemeClr val="dk1"/>
                          </a:solidFill>
                          <a:effectLst/>
                          <a:latin typeface="+mn-lt"/>
                          <a:ea typeface="+mn-ea"/>
                          <a:cs typeface="+mn-cs"/>
                        </a:rPr>
                        <a:t>BusXpert</a:t>
                      </a:r>
                      <a:r>
                        <a:rPr lang="en-US" sz="1400" u="none" strike="noStrike" kern="1200" dirty="0">
                          <a:solidFill>
                            <a:schemeClr val="dk1"/>
                          </a:solidFill>
                          <a:effectLst/>
                          <a:latin typeface="+mn-lt"/>
                          <a:ea typeface="+mn-ea"/>
                          <a:cs typeface="+mn-cs"/>
                        </a:rPr>
                        <a:t> Pro II Analyzer; </a:t>
                      </a:r>
                      <a:r>
                        <a:rPr lang="en-US" sz="1400" u="none" strike="noStrike" kern="1200" dirty="0" smtClean="0">
                          <a:solidFill>
                            <a:schemeClr val="dk1"/>
                          </a:solidFill>
                          <a:effectLst/>
                          <a:latin typeface="+mn-lt"/>
                          <a:ea typeface="+mn-ea"/>
                          <a:cs typeface="+mn-cs"/>
                        </a:rPr>
                        <a:t/>
                      </a:r>
                      <a:br>
                        <a:rPr lang="en-US" sz="1400" u="none" strike="noStrike" kern="1200" dirty="0" smtClean="0">
                          <a:solidFill>
                            <a:schemeClr val="dk1"/>
                          </a:solidFill>
                          <a:effectLst/>
                          <a:latin typeface="+mn-lt"/>
                          <a:ea typeface="+mn-ea"/>
                          <a:cs typeface="+mn-cs"/>
                        </a:rPr>
                      </a:br>
                      <a:r>
                        <a:rPr lang="en-US" sz="1400" u="none" strike="noStrike" kern="1200" dirty="0" smtClean="0">
                          <a:solidFill>
                            <a:schemeClr val="dk1"/>
                          </a:solidFill>
                          <a:effectLst/>
                          <a:latin typeface="+mn-lt"/>
                          <a:ea typeface="+mn-ea"/>
                          <a:cs typeface="+mn-cs"/>
                        </a:rPr>
                        <a:t> </a:t>
                      </a:r>
                      <a:r>
                        <a:rPr lang="en-US" sz="1200" u="none" strike="noStrike" kern="1200" dirty="0" smtClean="0">
                          <a:solidFill>
                            <a:schemeClr val="dk1"/>
                          </a:solidFill>
                          <a:effectLst/>
                          <a:latin typeface="+mn-lt"/>
                          <a:ea typeface="+mn-ea"/>
                          <a:cs typeface="+mn-cs"/>
                        </a:rPr>
                        <a:t>4 </a:t>
                      </a:r>
                      <a:r>
                        <a:rPr lang="en-US" sz="1200" u="none" strike="noStrike" kern="1200" dirty="0">
                          <a:solidFill>
                            <a:schemeClr val="dk1"/>
                          </a:solidFill>
                          <a:effectLst/>
                          <a:latin typeface="+mn-lt"/>
                          <a:ea typeface="+mn-ea"/>
                          <a:cs typeface="+mn-cs"/>
                        </a:rPr>
                        <a:t>port, 12Gbps link speed, SAS, 72 GB capture memory </a:t>
                      </a:r>
                    </a:p>
                  </a:txBody>
                  <a:tcPr marL="6141" marR="6141" marT="6141" marB="0" anchor="b">
                    <a:solidFill>
                      <a:srgbClr val="FFCC00"/>
                    </a:solidFill>
                  </a:tcPr>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 $ </a:t>
                      </a:r>
                      <a:r>
                        <a:rPr lang="en-US" sz="1400" u="none" strike="noStrike" kern="1200" dirty="0" smtClean="0">
                          <a:solidFill>
                            <a:schemeClr val="dk1"/>
                          </a:solidFill>
                          <a:effectLst/>
                          <a:latin typeface="+mn-lt"/>
                          <a:ea typeface="+mn-ea"/>
                          <a:cs typeface="+mn-cs"/>
                        </a:rPr>
                        <a:t> </a:t>
                      </a:r>
                      <a:r>
                        <a:rPr lang="en-US" sz="1400" u="none" strike="noStrike" kern="1200" dirty="0">
                          <a:solidFill>
                            <a:schemeClr val="dk1"/>
                          </a:solidFill>
                          <a:effectLst/>
                          <a:latin typeface="+mn-lt"/>
                          <a:ea typeface="+mn-ea"/>
                          <a:cs typeface="+mn-cs"/>
                        </a:rPr>
                        <a:t>89,995 </a:t>
                      </a:r>
                    </a:p>
                  </a:txBody>
                  <a:tcPr marL="6141" marR="6141" marT="6141" marB="0" anchor="b">
                    <a:solidFill>
                      <a:srgbClr val="FFCC00"/>
                    </a:solidFill>
                  </a:tcPr>
                </a:tc>
              </a:tr>
              <a:tr h="222290">
                <a:tc>
                  <a:txBody>
                    <a:bodyPr/>
                    <a:lstStyle/>
                    <a:p>
                      <a:pPr marL="0" algn="l" defTabSz="914400" rtl="0" eaLnBrk="1" fontAlgn="b" latinLnBrk="0" hangingPunct="1"/>
                      <a:endParaRPr lang="en-US" sz="1200" b="0" i="0" u="none" strike="noStrike" kern="1200" dirty="0">
                        <a:solidFill>
                          <a:srgbClr val="000000"/>
                        </a:solidFill>
                        <a:effectLst/>
                        <a:latin typeface="Calibri"/>
                        <a:ea typeface="+mn-ea"/>
                        <a:cs typeface="+mn-cs"/>
                      </a:endParaRPr>
                    </a:p>
                  </a:txBody>
                  <a:tcPr marL="6141" marR="6141" marT="6141" marB="0" anchor="b">
                    <a:solidFill>
                      <a:srgbClr val="E7EFF6"/>
                    </a:solidFill>
                  </a:tcPr>
                </a:tc>
                <a:tc>
                  <a:txBody>
                    <a:bodyPr/>
                    <a:lstStyle/>
                    <a:p>
                      <a:pPr marL="0" algn="l" defTabSz="914400" rtl="0" eaLnBrk="1" fontAlgn="b" latinLnBrk="0" hangingPunct="1"/>
                      <a:endParaRPr lang="en-US" sz="1200" b="0" i="0" u="none" strike="noStrike" kern="1200" dirty="0">
                        <a:solidFill>
                          <a:srgbClr val="000000"/>
                        </a:solidFill>
                        <a:effectLst/>
                        <a:latin typeface="Calibri"/>
                        <a:ea typeface="+mn-ea"/>
                        <a:cs typeface="+mn-cs"/>
                      </a:endParaRPr>
                    </a:p>
                  </a:txBody>
                  <a:tcPr marL="6141" marR="6141" marT="6141" marB="0" anchor="b">
                    <a:solidFill>
                      <a:srgbClr val="E7EFF6"/>
                    </a:solidFill>
                  </a:tcPr>
                </a:tc>
                <a:tc>
                  <a:txBody>
                    <a:bodyPr/>
                    <a:lstStyle/>
                    <a:p>
                      <a:pPr marL="0" algn="l" defTabSz="914400" rtl="0" eaLnBrk="1" fontAlgn="b" latinLnBrk="0" hangingPunct="1"/>
                      <a:endParaRPr lang="en-US" sz="1200" b="0" i="0" u="none" strike="noStrike" kern="1200" dirty="0">
                        <a:solidFill>
                          <a:srgbClr val="000000"/>
                        </a:solidFill>
                        <a:effectLst/>
                        <a:latin typeface="Calibri"/>
                        <a:ea typeface="+mn-ea"/>
                        <a:cs typeface="+mn-cs"/>
                      </a:endParaRPr>
                    </a:p>
                  </a:txBody>
                  <a:tcPr marL="6141" marR="6141" marT="6141" marB="0" anchor="b">
                    <a:solidFill>
                      <a:srgbClr val="E7EFF6"/>
                    </a:solidFill>
                  </a:tcPr>
                </a:tc>
              </a:tr>
            </a:tbl>
          </a:graphicData>
        </a:graphic>
      </p:graphicFrame>
    </p:spTree>
    <p:extLst>
      <p:ext uri="{BB962C8B-B14F-4D97-AF65-F5344CB8AC3E}">
        <p14:creationId xmlns:p14="http://schemas.microsoft.com/office/powerpoint/2010/main" val="312567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3" y="316580"/>
            <a:ext cx="8691562" cy="826420"/>
          </a:xfrm>
        </p:spPr>
        <p:txBody>
          <a:bodyPr/>
          <a:lstStyle/>
          <a:p>
            <a:r>
              <a:rPr lang="en-US" dirty="0" smtClean="0"/>
              <a:t>BIST Generation with U3053A </a:t>
            </a:r>
            <a:r>
              <a:rPr lang="en-US" dirty="0" err="1" smtClean="0"/>
              <a:t>BusMod</a:t>
            </a:r>
            <a:endParaRPr lang="en-US" dirty="0"/>
          </a:p>
        </p:txBody>
      </p:sp>
      <p:pic>
        <p:nvPicPr>
          <p:cNvPr id="52226" name="Picture 2"/>
          <p:cNvPicPr>
            <a:picLocks noGrp="1" noChangeAspect="1" noChangeArrowheads="1"/>
          </p:cNvPicPr>
          <p:nvPr>
            <p:ph idx="1"/>
          </p:nvPr>
        </p:nvPicPr>
        <p:blipFill>
          <a:blip r:embed="rId3" cstate="print"/>
          <a:srcRect b="11393"/>
          <a:stretch>
            <a:fillRect/>
          </a:stretch>
        </p:blipFill>
        <p:spPr bwMode="auto">
          <a:xfrm>
            <a:off x="668775" y="1227970"/>
            <a:ext cx="3733461" cy="4410830"/>
          </a:xfrm>
          <a:prstGeom prst="rect">
            <a:avLst/>
          </a:prstGeom>
          <a:noFill/>
          <a:ln w="9525">
            <a:noFill/>
            <a:miter lim="800000"/>
            <a:headEnd/>
            <a:tailEnd/>
          </a:ln>
        </p:spPr>
      </p:pic>
      <p:pic>
        <p:nvPicPr>
          <p:cNvPr id="10" name="Picture 11" descr="MicroDollar-small.jpg"/>
          <p:cNvPicPr>
            <a:picLocks noChangeAspect="1"/>
          </p:cNvPicPr>
          <p:nvPr/>
        </p:nvPicPr>
        <p:blipFill>
          <a:blip r:embed="rId4" cstate="print"/>
          <a:srcRect/>
          <a:stretch>
            <a:fillRect/>
          </a:stretch>
        </p:blipFill>
        <p:spPr bwMode="auto">
          <a:xfrm>
            <a:off x="4953000" y="1371600"/>
            <a:ext cx="3736996" cy="2057400"/>
          </a:xfrm>
          <a:prstGeom prst="rect">
            <a:avLst/>
          </a:prstGeom>
          <a:noFill/>
          <a:ln w="9525">
            <a:noFill/>
            <a:miter lim="800000"/>
            <a:headEnd/>
            <a:tailEnd/>
          </a:ln>
        </p:spPr>
      </p:pic>
      <p:graphicFrame>
        <p:nvGraphicFramePr>
          <p:cNvPr id="11" name="Table 10"/>
          <p:cNvGraphicFramePr>
            <a:graphicFrameLocks noGrp="1"/>
          </p:cNvGraphicFramePr>
          <p:nvPr/>
        </p:nvGraphicFramePr>
        <p:xfrm>
          <a:off x="4724400" y="3657599"/>
          <a:ext cx="4191000" cy="1905001"/>
        </p:xfrm>
        <a:graphic>
          <a:graphicData uri="http://schemas.openxmlformats.org/drawingml/2006/table">
            <a:tbl>
              <a:tblPr/>
              <a:tblGrid>
                <a:gridCol w="1295400"/>
                <a:gridCol w="2895600"/>
              </a:tblGrid>
              <a:tr h="457933">
                <a:tc>
                  <a:txBody>
                    <a:bodyPr/>
                    <a:lstStyle/>
                    <a:p>
                      <a:pPr marL="0" marR="0" algn="ctr">
                        <a:spcBef>
                          <a:spcPts val="0"/>
                        </a:spcBef>
                        <a:spcAft>
                          <a:spcPts val="0"/>
                        </a:spcAft>
                      </a:pPr>
                      <a:r>
                        <a:rPr lang="en-US" sz="1400" b="1" dirty="0">
                          <a:solidFill>
                            <a:srgbClr val="000000"/>
                          </a:solidFill>
                          <a:latin typeface="+mj-lt"/>
                          <a:ea typeface="Calibri"/>
                          <a:cs typeface="MS PGothic"/>
                        </a:rPr>
                        <a:t>Item / option</a:t>
                      </a:r>
                      <a:endParaRPr lang="en-US" sz="1400" b="1" dirty="0">
                        <a:latin typeface="+mj-lt"/>
                        <a:ea typeface="Calibri"/>
                        <a:cs typeface="MS PGothic"/>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dirty="0">
                          <a:solidFill>
                            <a:srgbClr val="000000"/>
                          </a:solidFill>
                          <a:latin typeface="+mj-lt"/>
                          <a:ea typeface="Calibri"/>
                          <a:cs typeface="MS PGothic"/>
                        </a:rPr>
                        <a:t>Description</a:t>
                      </a:r>
                      <a:endParaRPr lang="en-US" sz="1400" b="1" dirty="0">
                        <a:latin typeface="+mj-lt"/>
                        <a:ea typeface="Calibri"/>
                        <a:cs typeface="MS PGothic"/>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2885">
                <a:tc>
                  <a:txBody>
                    <a:bodyPr/>
                    <a:lstStyle/>
                    <a:p>
                      <a:pPr marL="0" marR="0" algn="ctr">
                        <a:spcBef>
                          <a:spcPts val="0"/>
                        </a:spcBef>
                        <a:spcAft>
                          <a:spcPts val="0"/>
                        </a:spcAft>
                      </a:pPr>
                      <a:r>
                        <a:rPr lang="en-US" sz="1400" b="1" dirty="0">
                          <a:solidFill>
                            <a:srgbClr val="000000"/>
                          </a:solidFill>
                          <a:latin typeface="+mj-lt"/>
                          <a:ea typeface="Calibri"/>
                          <a:cs typeface="MS PGothic"/>
                        </a:rPr>
                        <a:t>U3053A</a:t>
                      </a:r>
                      <a:endParaRPr lang="en-US" sz="1400" b="1" dirty="0">
                        <a:latin typeface="+mj-lt"/>
                        <a:ea typeface="Calibri"/>
                        <a:cs typeface="MS PGothic"/>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err="1">
                          <a:solidFill>
                            <a:srgbClr val="000000"/>
                          </a:solidFill>
                          <a:latin typeface="+mj-lt"/>
                          <a:ea typeface="Calibri"/>
                          <a:cs typeface="MS PGothic"/>
                        </a:rPr>
                        <a:t>SerialTek</a:t>
                      </a:r>
                      <a:r>
                        <a:rPr lang="en-US" sz="1400" b="1" dirty="0">
                          <a:solidFill>
                            <a:srgbClr val="000000"/>
                          </a:solidFill>
                          <a:latin typeface="+mj-lt"/>
                          <a:ea typeface="Calibri"/>
                          <a:cs typeface="MS PGothic"/>
                        </a:rPr>
                        <a:t> Micro </a:t>
                      </a:r>
                      <a:r>
                        <a:rPr lang="en-US" sz="1400" b="1" dirty="0" err="1">
                          <a:solidFill>
                            <a:srgbClr val="000000"/>
                          </a:solidFill>
                          <a:latin typeface="+mj-lt"/>
                          <a:ea typeface="Calibri"/>
                          <a:cs typeface="MS PGothic"/>
                        </a:rPr>
                        <a:t>BusMod</a:t>
                      </a:r>
                      <a:r>
                        <a:rPr lang="en-US" sz="1400" b="1" dirty="0">
                          <a:solidFill>
                            <a:srgbClr val="000000"/>
                          </a:solidFill>
                          <a:latin typeface="+mj-lt"/>
                          <a:ea typeface="Calibri"/>
                          <a:cs typeface="MS PGothic"/>
                        </a:rPr>
                        <a:t> for SAS/SATA</a:t>
                      </a:r>
                      <a:endParaRPr lang="en-US" sz="1400" b="1" dirty="0">
                        <a:latin typeface="+mj-lt"/>
                        <a:ea typeface="Calibri"/>
                        <a:cs typeface="MS PGothic"/>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98">
                <a:tc>
                  <a:txBody>
                    <a:bodyPr/>
                    <a:lstStyle/>
                    <a:p>
                      <a:pPr marL="0" marR="0" algn="ctr">
                        <a:spcBef>
                          <a:spcPts val="0"/>
                        </a:spcBef>
                        <a:spcAft>
                          <a:spcPts val="0"/>
                        </a:spcAft>
                      </a:pPr>
                      <a:r>
                        <a:rPr lang="en-US" sz="1400" b="1">
                          <a:solidFill>
                            <a:srgbClr val="000000"/>
                          </a:solidFill>
                          <a:latin typeface="+mj-lt"/>
                          <a:ea typeface="Calibri"/>
                          <a:cs typeface="MS PGothic"/>
                        </a:rPr>
                        <a:t>U3053A-006</a:t>
                      </a:r>
                      <a:endParaRPr lang="en-US" sz="1400" b="1">
                        <a:latin typeface="+mj-lt"/>
                        <a:ea typeface="Calibri"/>
                        <a:cs typeface="MS PGothic"/>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err="1">
                          <a:solidFill>
                            <a:srgbClr val="000000"/>
                          </a:solidFill>
                          <a:latin typeface="+mj-lt"/>
                          <a:ea typeface="Calibri"/>
                          <a:cs typeface="MS PGothic"/>
                        </a:rPr>
                        <a:t>Linkspeed</a:t>
                      </a:r>
                      <a:r>
                        <a:rPr lang="en-US" sz="1400" b="1" dirty="0">
                          <a:solidFill>
                            <a:srgbClr val="000000"/>
                          </a:solidFill>
                          <a:latin typeface="+mj-lt"/>
                          <a:ea typeface="Calibri"/>
                          <a:cs typeface="MS PGothic"/>
                        </a:rPr>
                        <a:t> 1.5 </a:t>
                      </a:r>
                      <a:r>
                        <a:rPr lang="en-US" sz="1400" b="1" dirty="0" err="1">
                          <a:solidFill>
                            <a:srgbClr val="000000"/>
                          </a:solidFill>
                          <a:latin typeface="+mj-lt"/>
                          <a:ea typeface="Calibri"/>
                          <a:cs typeface="MS PGothic"/>
                        </a:rPr>
                        <a:t>Gbps</a:t>
                      </a:r>
                      <a:r>
                        <a:rPr lang="en-US" sz="1400" b="1" dirty="0">
                          <a:solidFill>
                            <a:srgbClr val="000000"/>
                          </a:solidFill>
                          <a:latin typeface="+mj-lt"/>
                          <a:ea typeface="Calibri"/>
                          <a:cs typeface="MS PGothic"/>
                        </a:rPr>
                        <a:t> to 6 </a:t>
                      </a:r>
                      <a:r>
                        <a:rPr lang="en-US" sz="1400" b="1" dirty="0" err="1">
                          <a:solidFill>
                            <a:srgbClr val="000000"/>
                          </a:solidFill>
                          <a:latin typeface="+mj-lt"/>
                          <a:ea typeface="Calibri"/>
                          <a:cs typeface="MS PGothic"/>
                        </a:rPr>
                        <a:t>Gbps</a:t>
                      </a:r>
                      <a:endParaRPr lang="en-US" sz="1400" b="1" dirty="0">
                        <a:latin typeface="+mj-lt"/>
                        <a:ea typeface="Calibri"/>
                        <a:cs typeface="MS PGothic"/>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885">
                <a:tc>
                  <a:txBody>
                    <a:bodyPr/>
                    <a:lstStyle/>
                    <a:p>
                      <a:pPr marL="0" marR="0" algn="ctr">
                        <a:spcBef>
                          <a:spcPts val="0"/>
                        </a:spcBef>
                        <a:spcAft>
                          <a:spcPts val="0"/>
                        </a:spcAft>
                      </a:pPr>
                      <a:r>
                        <a:rPr lang="en-US" sz="1400" b="1">
                          <a:solidFill>
                            <a:srgbClr val="000000"/>
                          </a:solidFill>
                          <a:latin typeface="+mj-lt"/>
                          <a:ea typeface="Calibri"/>
                          <a:cs typeface="MS PGothic"/>
                        </a:rPr>
                        <a:t>U3053A-1PB</a:t>
                      </a:r>
                      <a:endParaRPr lang="en-US" sz="1400" b="1">
                        <a:latin typeface="+mj-lt"/>
                        <a:ea typeface="Calibri"/>
                        <a:cs typeface="MS PGothic"/>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mj-lt"/>
                          <a:ea typeface="Calibri"/>
                          <a:cs typeface="MS PGothic"/>
                        </a:rPr>
                        <a:t>Software License, BIST Generator, 1-port</a:t>
                      </a:r>
                      <a:endParaRPr lang="en-US" sz="1400" b="1" dirty="0">
                        <a:latin typeface="+mj-lt"/>
                        <a:ea typeface="Calibri"/>
                        <a:cs typeface="MS PGothic"/>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1"/>
          <p:cNvSpPr txBox="1">
            <a:spLocks noChangeArrowheads="1"/>
          </p:cNvSpPr>
          <p:nvPr/>
        </p:nvSpPr>
        <p:spPr bwMode="auto">
          <a:xfrm>
            <a:off x="152400" y="5791200"/>
            <a:ext cx="8839200" cy="400110"/>
          </a:xfrm>
          <a:prstGeom prst="rect">
            <a:avLst/>
          </a:prstGeom>
          <a:solidFill>
            <a:srgbClr val="FFC000"/>
          </a:solidFill>
          <a:ln w="9525">
            <a:noFill/>
            <a:miter lim="800000"/>
            <a:headEnd/>
            <a:tailEnd/>
          </a:ln>
          <a:effectLst>
            <a:softEdge rad="63500"/>
          </a:effectLst>
        </p:spPr>
        <p:txBody>
          <a:bodyPr wrap="square">
            <a:spAutoFit/>
          </a:bodyPr>
          <a:lstStyle/>
          <a:p>
            <a:pPr algn="ctr"/>
            <a:r>
              <a:rPr kumimoji="0" lang="en-US" altLang="ja-JP" sz="2000" b="1" dirty="0" smtClean="0">
                <a:solidFill>
                  <a:srgbClr val="0000FF"/>
                </a:solidFill>
              </a:rPr>
              <a:t>Quickly enable BIST generation with the new U3053A </a:t>
            </a:r>
            <a:r>
              <a:rPr kumimoji="0" lang="en-US" altLang="ja-JP" sz="2000" b="1" dirty="0" err="1" smtClean="0">
                <a:solidFill>
                  <a:srgbClr val="0000FF"/>
                </a:solidFill>
              </a:rPr>
              <a:t>BusMod</a:t>
            </a:r>
            <a:r>
              <a:rPr kumimoji="0" lang="en-US" altLang="ja-JP" sz="2000" b="1" dirty="0" smtClean="0">
                <a:solidFill>
                  <a:srgbClr val="0000FF"/>
                </a:solidFill>
              </a:rPr>
              <a:t> </a:t>
            </a:r>
            <a:endParaRPr kumimoji="0" lang="en-US" altLang="ja-JP" sz="2000" b="1" dirty="0">
              <a:solidFill>
                <a:srgbClr val="0000FF"/>
              </a:solidFill>
            </a:endParaRPr>
          </a:p>
        </p:txBody>
      </p:sp>
      <p:sp>
        <p:nvSpPr>
          <p:cNvPr id="7" name="Explosion 1 6"/>
          <p:cNvSpPr/>
          <p:nvPr/>
        </p:nvSpPr>
        <p:spPr bwMode="auto">
          <a:xfrm>
            <a:off x="3733800" y="990600"/>
            <a:ext cx="1676400" cy="1600200"/>
          </a:xfrm>
          <a:prstGeom prst="irregularSeal1">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outerShdw blurRad="50800" dist="38100" dir="2700000" algn="tl" rotWithShape="0">
                    <a:prstClr val="black">
                      <a:alpha val="40000"/>
                    </a:prstClr>
                  </a:outerShdw>
                </a:effectLst>
                <a:latin typeface="Arial" charset="0"/>
              </a:rPr>
              <a:t>New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152400" y="3447168"/>
            <a:ext cx="8991600" cy="2723823"/>
          </a:xfrm>
          <a:prstGeom prst="rect">
            <a:avLst/>
          </a:prstGeom>
          <a:noFill/>
          <a:ln w="9525">
            <a:noFill/>
            <a:miter lim="800000"/>
            <a:headEnd/>
            <a:tailEnd/>
          </a:ln>
          <a:effectLst/>
        </p:spPr>
        <p:txBody>
          <a:bodyPr wrap="square">
            <a:spAutoFit/>
          </a:bodyPr>
          <a:lstStyle/>
          <a:p>
            <a:pPr marL="396875" lvl="1" indent="-396875" algn="l">
              <a:buFont typeface="Wingdings" pitchFamily="2" charset="2"/>
              <a:buChar char="q"/>
            </a:pPr>
            <a:r>
              <a:rPr lang="en-US" sz="1900" b="0" dirty="0">
                <a:solidFill>
                  <a:schemeClr val="tx1"/>
                </a:solidFill>
              </a:rPr>
              <a:t>SATA Gen3 speed </a:t>
            </a:r>
            <a:r>
              <a:rPr lang="en-US" sz="1900" b="0" dirty="0" smtClean="0">
                <a:solidFill>
                  <a:schemeClr val="tx1"/>
                </a:solidFill>
              </a:rPr>
              <a:t>is </a:t>
            </a:r>
            <a:r>
              <a:rPr lang="en-US" sz="1900" b="0" dirty="0">
                <a:solidFill>
                  <a:schemeClr val="tx1"/>
                </a:solidFill>
              </a:rPr>
              <a:t>another doubling to </a:t>
            </a:r>
            <a:r>
              <a:rPr lang="en-US" sz="1900" b="0" dirty="0" smtClean="0">
                <a:solidFill>
                  <a:schemeClr val="tx1"/>
                </a:solidFill>
              </a:rPr>
              <a:t>6Gbps. So far only SSD (Solid State Drives) are capable to provide 6Gps data. Now running v3.1.</a:t>
            </a:r>
            <a:endParaRPr lang="en-US" sz="1900" b="0" dirty="0">
              <a:solidFill>
                <a:schemeClr val="tx1"/>
              </a:solidFill>
            </a:endParaRPr>
          </a:p>
          <a:p>
            <a:pPr marL="396875" lvl="1" indent="-396875" algn="l">
              <a:buFont typeface="Wingdings" pitchFamily="2" charset="2"/>
              <a:buChar char="q"/>
            </a:pPr>
            <a:r>
              <a:rPr lang="en-US" altLang="ja-JP" sz="1900" b="0" dirty="0" err="1">
                <a:solidFill>
                  <a:schemeClr val="tx1"/>
                </a:solidFill>
                <a:ea typeface="MS PGothic"/>
                <a:cs typeface="MS PGothic"/>
              </a:rPr>
              <a:t>eSATA</a:t>
            </a:r>
            <a:r>
              <a:rPr lang="en-US" altLang="ja-JP" sz="1900" b="0" dirty="0">
                <a:solidFill>
                  <a:schemeClr val="tx1"/>
                </a:solidFill>
                <a:ea typeface="MS PGothic"/>
                <a:cs typeface="MS PGothic"/>
              </a:rPr>
              <a:t> defines separate cables, connectors, and revised electrical requirements for external </a:t>
            </a:r>
            <a:r>
              <a:rPr lang="en-US" altLang="ja-JP" sz="1900" b="0" dirty="0" smtClean="0">
                <a:solidFill>
                  <a:schemeClr val="tx1"/>
                </a:solidFill>
                <a:ea typeface="MS PGothic"/>
                <a:cs typeface="MS PGothic"/>
              </a:rPr>
              <a:t>applications. Competition from USB 3.0 expected.</a:t>
            </a:r>
          </a:p>
          <a:p>
            <a:pPr marL="396875" lvl="1" indent="-396875" algn="l">
              <a:buFont typeface="Wingdings" pitchFamily="2" charset="2"/>
              <a:buChar char="q"/>
            </a:pPr>
            <a:r>
              <a:rPr lang="de-DE" altLang="ja-JP" sz="1900" b="0" dirty="0" smtClean="0">
                <a:solidFill>
                  <a:schemeClr val="tx1"/>
                </a:solidFill>
                <a:ea typeface="MS PGothic"/>
                <a:cs typeface="MS PGothic"/>
              </a:rPr>
              <a:t>SATA to connect with PCIe 3.0 and be called SATA express operating up to 16Gb/s. Two PCIe lanes together provide 16Gb/s, with each lane running at 8Gb/s.</a:t>
            </a:r>
          </a:p>
          <a:p>
            <a:pPr marL="396875" lvl="1" indent="-396875" algn="l">
              <a:buFont typeface="Wingdings" pitchFamily="2" charset="2"/>
              <a:buChar char="q"/>
            </a:pPr>
            <a:r>
              <a:rPr lang="de-DE" altLang="ja-JP" sz="1900" dirty="0" smtClean="0">
                <a:ea typeface="MS PGothic"/>
                <a:cs typeface="MS PGothic"/>
              </a:rPr>
              <a:t>Improved read and write speeds have made significant performance increases.</a:t>
            </a:r>
            <a:endParaRPr lang="en-US" altLang="ja-JP" sz="1900" b="0" dirty="0">
              <a:solidFill>
                <a:schemeClr val="tx1"/>
              </a:solidFill>
              <a:ea typeface="MS PGothic"/>
              <a:cs typeface="MS PGothic"/>
            </a:endParaRPr>
          </a:p>
        </p:txBody>
      </p:sp>
      <p:sp>
        <p:nvSpPr>
          <p:cNvPr id="62" name="Title 61"/>
          <p:cNvSpPr>
            <a:spLocks noGrp="1"/>
          </p:cNvSpPr>
          <p:nvPr>
            <p:ph type="title"/>
          </p:nvPr>
        </p:nvSpPr>
        <p:spPr>
          <a:xfrm>
            <a:off x="228600" y="73152"/>
            <a:ext cx="7863840" cy="457200"/>
          </a:xfrm>
        </p:spPr>
        <p:style>
          <a:lnRef idx="3">
            <a:schemeClr val="lt1"/>
          </a:lnRef>
          <a:fillRef idx="1">
            <a:schemeClr val="accent1"/>
          </a:fillRef>
          <a:effectRef idx="1">
            <a:schemeClr val="accent1"/>
          </a:effectRef>
          <a:fontRef idx="minor">
            <a:schemeClr val="lt1"/>
          </a:fontRef>
        </p:style>
        <p:txBody>
          <a:bodyPr anchor="ctr"/>
          <a:lstStyle/>
          <a:p>
            <a:r>
              <a:rPr lang="de-DE" sz="2400" dirty="0" smtClean="0"/>
              <a:t> SATA / SAS technology trends</a:t>
            </a:r>
            <a:endParaRPr lang="en-US" sz="2400" dirty="0"/>
          </a:p>
        </p:txBody>
      </p:sp>
      <p:sp>
        <p:nvSpPr>
          <p:cNvPr id="66" name="Slide Number Placeholder 65"/>
          <p:cNvSpPr>
            <a:spLocks noGrp="1"/>
          </p:cNvSpPr>
          <p:nvPr>
            <p:ph type="sldNum" sz="quarter" idx="4"/>
          </p:nvPr>
        </p:nvSpPr>
        <p:spPr/>
        <p:txBody>
          <a:bodyPr/>
          <a:lstStyle/>
          <a:p>
            <a:r>
              <a:rPr lang="en-US" smtClean="0"/>
              <a:t>Page </a:t>
            </a:r>
            <a:fld id="{79740E74-8C42-43E1-8451-3138D36A35A2}" type="slidenum">
              <a:rPr lang="en-US" smtClean="0"/>
              <a:pPr/>
              <a:t>3</a:t>
            </a:fld>
            <a:endParaRPr lang="en-US"/>
          </a:p>
        </p:txBody>
      </p:sp>
      <p:sp>
        <p:nvSpPr>
          <p:cNvPr id="264216" name="Text Box 24"/>
          <p:cNvSpPr txBox="1">
            <a:spLocks noChangeArrowheads="1"/>
          </p:cNvSpPr>
          <p:nvPr/>
        </p:nvSpPr>
        <p:spPr bwMode="auto">
          <a:xfrm>
            <a:off x="5862638" y="3248025"/>
            <a:ext cx="184150" cy="244475"/>
          </a:xfrm>
          <a:prstGeom prst="rect">
            <a:avLst/>
          </a:prstGeom>
          <a:noFill/>
          <a:ln w="9525" algn="ctr">
            <a:noFill/>
            <a:miter lim="800000"/>
            <a:headEnd/>
            <a:tailEnd/>
          </a:ln>
          <a:effectLst/>
        </p:spPr>
        <p:txBody>
          <a:bodyPr wrap="none">
            <a:spAutoFit/>
          </a:bodyPr>
          <a:lstStyle/>
          <a:p>
            <a:endParaRPr lang="en-US" sz="1000">
              <a:solidFill>
                <a:schemeClr val="tx1"/>
              </a:solidFill>
            </a:endParaRPr>
          </a:p>
        </p:txBody>
      </p:sp>
      <p:sp>
        <p:nvSpPr>
          <p:cNvPr id="68" name="Text Box 24"/>
          <p:cNvSpPr txBox="1">
            <a:spLocks noChangeArrowheads="1"/>
          </p:cNvSpPr>
          <p:nvPr/>
        </p:nvSpPr>
        <p:spPr bwMode="auto">
          <a:xfrm>
            <a:off x="5862638" y="3248025"/>
            <a:ext cx="184150" cy="244475"/>
          </a:xfrm>
          <a:prstGeom prst="rect">
            <a:avLst/>
          </a:prstGeom>
          <a:noFill/>
          <a:ln w="9525" algn="ctr">
            <a:noFill/>
            <a:miter lim="800000"/>
            <a:headEnd/>
            <a:tailEnd/>
          </a:ln>
          <a:effectLst/>
        </p:spPr>
        <p:txBody>
          <a:bodyPr wrap="none">
            <a:spAutoFit/>
          </a:bodyPr>
          <a:lstStyle/>
          <a:p>
            <a:endParaRPr lang="en-US" sz="1000">
              <a:solidFill>
                <a:schemeClr val="tx1"/>
              </a:solidFill>
            </a:endParaRPr>
          </a:p>
        </p:txBody>
      </p:sp>
      <p:sp>
        <p:nvSpPr>
          <p:cNvPr id="71" name="Freeform 25"/>
          <p:cNvSpPr>
            <a:spLocks/>
          </p:cNvSpPr>
          <p:nvPr/>
        </p:nvSpPr>
        <p:spPr bwMode="auto">
          <a:xfrm>
            <a:off x="8467725" y="3041650"/>
            <a:ext cx="214313" cy="114300"/>
          </a:xfrm>
          <a:custGeom>
            <a:avLst/>
            <a:gdLst/>
            <a:ahLst/>
            <a:cxnLst>
              <a:cxn ang="0">
                <a:pos x="135" y="0"/>
              </a:cxn>
              <a:cxn ang="0">
                <a:pos x="0" y="72"/>
              </a:cxn>
              <a:cxn ang="0">
                <a:pos x="123" y="57"/>
              </a:cxn>
            </a:cxnLst>
            <a:rect l="0" t="0" r="r" b="b"/>
            <a:pathLst>
              <a:path w="135" h="72">
                <a:moveTo>
                  <a:pt x="135" y="0"/>
                </a:moveTo>
                <a:lnTo>
                  <a:pt x="0" y="72"/>
                </a:lnTo>
                <a:lnTo>
                  <a:pt x="123" y="57"/>
                </a:lnTo>
              </a:path>
            </a:pathLst>
          </a:custGeom>
          <a:noFill/>
          <a:ln w="9525" cap="flat" cmpd="sng">
            <a:noFill/>
            <a:prstDash val="solid"/>
            <a:round/>
            <a:headEnd/>
            <a:tailEnd/>
          </a:ln>
          <a:effectLst/>
        </p:spPr>
        <p:txBody>
          <a:bodyPr wrap="none" anchor="ctr"/>
          <a:lstStyle/>
          <a:p>
            <a:endParaRPr lang="en-US"/>
          </a:p>
        </p:txBody>
      </p:sp>
      <p:sp>
        <p:nvSpPr>
          <p:cNvPr id="31" name="Date Placeholder 30"/>
          <p:cNvSpPr>
            <a:spLocks noGrp="1"/>
          </p:cNvSpPr>
          <p:nvPr>
            <p:ph type="dt" sz="half" idx="2"/>
          </p:nvPr>
        </p:nvSpPr>
        <p:spPr/>
        <p:txBody>
          <a:bodyPr/>
          <a:lstStyle/>
          <a:p>
            <a:r>
              <a:rPr lang="en-US" smtClean="0"/>
              <a:t>Nov 2011</a:t>
            </a:r>
            <a:endParaRPr lang="en-US"/>
          </a:p>
        </p:txBody>
      </p:sp>
      <p:sp>
        <p:nvSpPr>
          <p:cNvPr id="32" name="Footer Placeholder 31"/>
          <p:cNvSpPr>
            <a:spLocks noGrp="1"/>
          </p:cNvSpPr>
          <p:nvPr>
            <p:ph type="ftr" sz="quarter" idx="3"/>
          </p:nvPr>
        </p:nvSpPr>
        <p:spPr/>
        <p:txBody>
          <a:bodyPr/>
          <a:lstStyle/>
          <a:p>
            <a:r>
              <a:rPr lang="en-US" smtClean="0"/>
              <a:t>Technology Deployment                                  Agilent Private</a:t>
            </a:r>
            <a:endParaRPr lang="en-US"/>
          </a:p>
        </p:txBody>
      </p:sp>
      <p:pic>
        <p:nvPicPr>
          <p:cNvPr id="8197" name="Picture 5"/>
          <p:cNvPicPr>
            <a:picLocks noChangeAspect="1" noChangeArrowheads="1"/>
          </p:cNvPicPr>
          <p:nvPr/>
        </p:nvPicPr>
        <p:blipFill>
          <a:blip r:embed="rId3" cstate="print"/>
          <a:srcRect/>
          <a:stretch>
            <a:fillRect/>
          </a:stretch>
        </p:blipFill>
        <p:spPr bwMode="auto">
          <a:xfrm>
            <a:off x="2145771" y="583495"/>
            <a:ext cx="5191125" cy="2762250"/>
          </a:xfrm>
          <a:prstGeom prst="rect">
            <a:avLst/>
          </a:prstGeom>
          <a:noFill/>
          <a:ln w="9525">
            <a:noFill/>
            <a:miter lim="800000"/>
            <a:headEnd/>
            <a:tailEnd/>
          </a:ln>
          <a:effectLst/>
        </p:spPr>
      </p:pic>
      <p:sp>
        <p:nvSpPr>
          <p:cNvPr id="33" name="Freeform 32"/>
          <p:cNvSpPr/>
          <p:nvPr/>
        </p:nvSpPr>
        <p:spPr>
          <a:xfrm>
            <a:off x="3025422" y="2641600"/>
            <a:ext cx="1286934" cy="248356"/>
          </a:xfrm>
          <a:custGeom>
            <a:avLst/>
            <a:gdLst>
              <a:gd name="connsiteX0" fmla="*/ 0 w 1286934"/>
              <a:gd name="connsiteY0" fmla="*/ 248356 h 248356"/>
              <a:gd name="connsiteX1" fmla="*/ 711200 w 1286934"/>
              <a:gd name="connsiteY1" fmla="*/ 90311 h 248356"/>
              <a:gd name="connsiteX2" fmla="*/ 1286934 w 1286934"/>
              <a:gd name="connsiteY2" fmla="*/ 0 h 248356"/>
            </a:gdLst>
            <a:ahLst/>
            <a:cxnLst>
              <a:cxn ang="0">
                <a:pos x="connsiteX0" y="connsiteY0"/>
              </a:cxn>
              <a:cxn ang="0">
                <a:pos x="connsiteX1" y="connsiteY1"/>
              </a:cxn>
              <a:cxn ang="0">
                <a:pos x="connsiteX2" y="connsiteY2"/>
              </a:cxn>
            </a:cxnLst>
            <a:rect l="l" t="t" r="r" b="b"/>
            <a:pathLst>
              <a:path w="1286934" h="248356">
                <a:moveTo>
                  <a:pt x="0" y="248356"/>
                </a:moveTo>
                <a:cubicBezTo>
                  <a:pt x="248355" y="190030"/>
                  <a:pt x="496711" y="131704"/>
                  <a:pt x="711200" y="90311"/>
                </a:cubicBezTo>
                <a:cubicBezTo>
                  <a:pt x="925689" y="48918"/>
                  <a:pt x="1106311" y="24459"/>
                  <a:pt x="1286934"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025422" y="2235200"/>
            <a:ext cx="2156178" cy="474133"/>
          </a:xfrm>
          <a:custGeom>
            <a:avLst/>
            <a:gdLst>
              <a:gd name="connsiteX0" fmla="*/ 0 w 2156178"/>
              <a:gd name="connsiteY0" fmla="*/ 474133 h 474133"/>
              <a:gd name="connsiteX1" fmla="*/ 1117600 w 2156178"/>
              <a:gd name="connsiteY1" fmla="*/ 191911 h 474133"/>
              <a:gd name="connsiteX2" fmla="*/ 1772356 w 2156178"/>
              <a:gd name="connsiteY2" fmla="*/ 67733 h 474133"/>
              <a:gd name="connsiteX3" fmla="*/ 2156178 w 2156178"/>
              <a:gd name="connsiteY3" fmla="*/ 0 h 474133"/>
            </a:gdLst>
            <a:ahLst/>
            <a:cxnLst>
              <a:cxn ang="0">
                <a:pos x="connsiteX0" y="connsiteY0"/>
              </a:cxn>
              <a:cxn ang="0">
                <a:pos x="connsiteX1" y="connsiteY1"/>
              </a:cxn>
              <a:cxn ang="0">
                <a:pos x="connsiteX2" y="connsiteY2"/>
              </a:cxn>
              <a:cxn ang="0">
                <a:pos x="connsiteX3" y="connsiteY3"/>
              </a:cxn>
            </a:cxnLst>
            <a:rect l="l" t="t" r="r" b="b"/>
            <a:pathLst>
              <a:path w="2156178" h="474133">
                <a:moveTo>
                  <a:pt x="0" y="474133"/>
                </a:moveTo>
                <a:lnTo>
                  <a:pt x="1117600" y="191911"/>
                </a:lnTo>
                <a:cubicBezTo>
                  <a:pt x="1412993" y="124178"/>
                  <a:pt x="1772356" y="67733"/>
                  <a:pt x="1772356" y="67733"/>
                </a:cubicBezTo>
                <a:lnTo>
                  <a:pt x="2156178" y="0"/>
                </a:lnTo>
              </a:path>
            </a:pathLst>
          </a:cu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059289" y="1851378"/>
            <a:ext cx="2810933" cy="846667"/>
          </a:xfrm>
          <a:custGeom>
            <a:avLst/>
            <a:gdLst>
              <a:gd name="connsiteX0" fmla="*/ 0 w 2810933"/>
              <a:gd name="connsiteY0" fmla="*/ 846667 h 846667"/>
              <a:gd name="connsiteX1" fmla="*/ 1162756 w 2810933"/>
              <a:gd name="connsiteY1" fmla="*/ 316089 h 846667"/>
              <a:gd name="connsiteX2" fmla="*/ 2099733 w 2810933"/>
              <a:gd name="connsiteY2" fmla="*/ 79022 h 846667"/>
              <a:gd name="connsiteX3" fmla="*/ 2810933 w 2810933"/>
              <a:gd name="connsiteY3" fmla="*/ 0 h 846667"/>
            </a:gdLst>
            <a:ahLst/>
            <a:cxnLst>
              <a:cxn ang="0">
                <a:pos x="connsiteX0" y="connsiteY0"/>
              </a:cxn>
              <a:cxn ang="0">
                <a:pos x="connsiteX1" y="connsiteY1"/>
              </a:cxn>
              <a:cxn ang="0">
                <a:pos x="connsiteX2" y="connsiteY2"/>
              </a:cxn>
              <a:cxn ang="0">
                <a:pos x="connsiteX3" y="connsiteY3"/>
              </a:cxn>
            </a:cxnLst>
            <a:rect l="l" t="t" r="r" b="b"/>
            <a:pathLst>
              <a:path w="2810933" h="846667">
                <a:moveTo>
                  <a:pt x="0" y="846667"/>
                </a:moveTo>
                <a:cubicBezTo>
                  <a:pt x="406400" y="645348"/>
                  <a:pt x="812801" y="444030"/>
                  <a:pt x="1162756" y="316089"/>
                </a:cubicBezTo>
                <a:cubicBezTo>
                  <a:pt x="1512712" y="188148"/>
                  <a:pt x="1825037" y="131703"/>
                  <a:pt x="2099733" y="79022"/>
                </a:cubicBezTo>
                <a:cubicBezTo>
                  <a:pt x="2374429" y="26341"/>
                  <a:pt x="2592681" y="13170"/>
                  <a:pt x="2810933" y="0"/>
                </a:cubicBez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4058354" y="2686756"/>
            <a:ext cx="1004712" cy="2154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fontAlgn="auto">
              <a:spcBef>
                <a:spcPts val="0"/>
              </a:spcBef>
              <a:spcAft>
                <a:spcPts val="0"/>
              </a:spcAft>
            </a:pPr>
            <a:r>
              <a:rPr lang="en-US" sz="800" b="1" dirty="0" smtClean="0">
                <a:solidFill>
                  <a:schemeClr val="accent1"/>
                </a:solidFill>
              </a:rPr>
              <a:t>SATA2 (3Gb)</a:t>
            </a:r>
          </a:p>
        </p:txBody>
      </p:sp>
      <p:sp>
        <p:nvSpPr>
          <p:cNvPr id="37" name="TextBox 36"/>
          <p:cNvSpPr txBox="1"/>
          <p:nvPr/>
        </p:nvSpPr>
        <p:spPr>
          <a:xfrm>
            <a:off x="3373964" y="1997429"/>
            <a:ext cx="1004712" cy="2154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fontAlgn="auto">
              <a:spcBef>
                <a:spcPts val="0"/>
              </a:spcBef>
              <a:spcAft>
                <a:spcPts val="0"/>
              </a:spcAft>
            </a:pPr>
            <a:r>
              <a:rPr lang="en-US" sz="800" b="1" dirty="0" smtClean="0">
                <a:solidFill>
                  <a:srgbClr val="7030A0"/>
                </a:solidFill>
              </a:rPr>
              <a:t>SATA3 (6Gb)</a:t>
            </a:r>
          </a:p>
        </p:txBody>
      </p:sp>
      <p:sp>
        <p:nvSpPr>
          <p:cNvPr id="38" name="TextBox 37"/>
          <p:cNvSpPr txBox="1"/>
          <p:nvPr/>
        </p:nvSpPr>
        <p:spPr>
          <a:xfrm>
            <a:off x="5008738" y="2223206"/>
            <a:ext cx="1004712" cy="2154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fontAlgn="auto">
              <a:spcBef>
                <a:spcPts val="0"/>
              </a:spcBef>
              <a:spcAft>
                <a:spcPts val="0"/>
              </a:spcAft>
            </a:pPr>
            <a:r>
              <a:rPr lang="en-US" sz="800" b="1" dirty="0" smtClean="0">
                <a:solidFill>
                  <a:schemeClr val="accent3">
                    <a:lumMod val="60000"/>
                    <a:lumOff val="40000"/>
                  </a:schemeClr>
                </a:solidFill>
              </a:rPr>
              <a:t>SAS2 (6Gb)</a:t>
            </a:r>
          </a:p>
        </p:txBody>
      </p:sp>
      <p:sp>
        <p:nvSpPr>
          <p:cNvPr id="40" name="Freeform 39"/>
          <p:cNvSpPr/>
          <p:nvPr/>
        </p:nvSpPr>
        <p:spPr>
          <a:xfrm>
            <a:off x="3973689" y="1591733"/>
            <a:ext cx="2619022" cy="396992"/>
          </a:xfrm>
          <a:custGeom>
            <a:avLst/>
            <a:gdLst>
              <a:gd name="connsiteX0" fmla="*/ 0 w 2619022"/>
              <a:gd name="connsiteY0" fmla="*/ 361244 h 396992"/>
              <a:gd name="connsiteX1" fmla="*/ 711200 w 2619022"/>
              <a:gd name="connsiteY1" fmla="*/ 349955 h 396992"/>
              <a:gd name="connsiteX2" fmla="*/ 1998133 w 2619022"/>
              <a:gd name="connsiteY2" fmla="*/ 79022 h 396992"/>
              <a:gd name="connsiteX3" fmla="*/ 2619022 w 2619022"/>
              <a:gd name="connsiteY3" fmla="*/ 0 h 396992"/>
            </a:gdLst>
            <a:ahLst/>
            <a:cxnLst>
              <a:cxn ang="0">
                <a:pos x="connsiteX0" y="connsiteY0"/>
              </a:cxn>
              <a:cxn ang="0">
                <a:pos x="connsiteX1" y="connsiteY1"/>
              </a:cxn>
              <a:cxn ang="0">
                <a:pos x="connsiteX2" y="connsiteY2"/>
              </a:cxn>
              <a:cxn ang="0">
                <a:pos x="connsiteX3" y="connsiteY3"/>
              </a:cxn>
            </a:cxnLst>
            <a:rect l="l" t="t" r="r" b="b"/>
            <a:pathLst>
              <a:path w="2619022" h="396992">
                <a:moveTo>
                  <a:pt x="0" y="361244"/>
                </a:moveTo>
                <a:cubicBezTo>
                  <a:pt x="189089" y="379118"/>
                  <a:pt x="378178" y="396992"/>
                  <a:pt x="711200" y="349955"/>
                </a:cubicBezTo>
                <a:cubicBezTo>
                  <a:pt x="1044222" y="302918"/>
                  <a:pt x="1680163" y="137348"/>
                  <a:pt x="1998133" y="79022"/>
                </a:cubicBezTo>
                <a:cubicBezTo>
                  <a:pt x="2316103" y="20696"/>
                  <a:pt x="2467562" y="10348"/>
                  <a:pt x="2619022" y="0"/>
                </a:cubicBezTo>
              </a:path>
            </a:pathLst>
          </a:cu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3561641" y="1751896"/>
            <a:ext cx="1552225" cy="2154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fontAlgn="auto">
              <a:spcBef>
                <a:spcPts val="0"/>
              </a:spcBef>
              <a:spcAft>
                <a:spcPts val="0"/>
              </a:spcAft>
            </a:pPr>
            <a:r>
              <a:rPr lang="en-US" sz="800" b="1" dirty="0" smtClean="0">
                <a:solidFill>
                  <a:schemeClr val="accent2"/>
                </a:solidFill>
              </a:rPr>
              <a:t>SATA Express (8-16Gb)</a:t>
            </a:r>
          </a:p>
        </p:txBody>
      </p:sp>
      <p:sp>
        <p:nvSpPr>
          <p:cNvPr id="46" name="TextBox 45"/>
          <p:cNvSpPr txBox="1"/>
          <p:nvPr/>
        </p:nvSpPr>
        <p:spPr>
          <a:xfrm>
            <a:off x="4317294" y="1492956"/>
            <a:ext cx="1004712" cy="2154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fontAlgn="auto">
              <a:spcBef>
                <a:spcPts val="0"/>
              </a:spcBef>
              <a:spcAft>
                <a:spcPts val="0"/>
              </a:spcAft>
            </a:pPr>
            <a:r>
              <a:rPr lang="en-US" sz="800" b="1" dirty="0" smtClean="0">
                <a:solidFill>
                  <a:srgbClr val="008080"/>
                </a:solidFill>
              </a:rPr>
              <a:t>SAS3(12Gb)</a:t>
            </a:r>
          </a:p>
        </p:txBody>
      </p:sp>
      <p:sp>
        <p:nvSpPr>
          <p:cNvPr id="47" name="Freeform 46"/>
          <p:cNvSpPr/>
          <p:nvPr/>
        </p:nvSpPr>
        <p:spPr>
          <a:xfrm>
            <a:off x="4391378" y="1399822"/>
            <a:ext cx="2404534" cy="333022"/>
          </a:xfrm>
          <a:custGeom>
            <a:avLst/>
            <a:gdLst>
              <a:gd name="connsiteX0" fmla="*/ 0 w 2449689"/>
              <a:gd name="connsiteY0" fmla="*/ 293511 h 327378"/>
              <a:gd name="connsiteX1" fmla="*/ 880534 w 2449689"/>
              <a:gd name="connsiteY1" fmla="*/ 293511 h 327378"/>
              <a:gd name="connsiteX2" fmla="*/ 1851378 w 2449689"/>
              <a:gd name="connsiteY2" fmla="*/ 90311 h 327378"/>
              <a:gd name="connsiteX3" fmla="*/ 2449689 w 2449689"/>
              <a:gd name="connsiteY3" fmla="*/ 0 h 327378"/>
              <a:gd name="connsiteX0" fmla="*/ 0 w 2404534"/>
              <a:gd name="connsiteY0" fmla="*/ 327378 h 344311"/>
              <a:gd name="connsiteX1" fmla="*/ 835379 w 2404534"/>
              <a:gd name="connsiteY1" fmla="*/ 293511 h 344311"/>
              <a:gd name="connsiteX2" fmla="*/ 1806223 w 2404534"/>
              <a:gd name="connsiteY2" fmla="*/ 90311 h 344311"/>
              <a:gd name="connsiteX3" fmla="*/ 2404534 w 2404534"/>
              <a:gd name="connsiteY3" fmla="*/ 0 h 344311"/>
              <a:gd name="connsiteX0" fmla="*/ 0 w 2404534"/>
              <a:gd name="connsiteY0" fmla="*/ 327378 h 333022"/>
              <a:gd name="connsiteX1" fmla="*/ 835379 w 2404534"/>
              <a:gd name="connsiteY1" fmla="*/ 293511 h 333022"/>
              <a:gd name="connsiteX2" fmla="*/ 1806223 w 2404534"/>
              <a:gd name="connsiteY2" fmla="*/ 90311 h 333022"/>
              <a:gd name="connsiteX3" fmla="*/ 2404534 w 2404534"/>
              <a:gd name="connsiteY3" fmla="*/ 0 h 333022"/>
            </a:gdLst>
            <a:ahLst/>
            <a:cxnLst>
              <a:cxn ang="0">
                <a:pos x="connsiteX0" y="connsiteY0"/>
              </a:cxn>
              <a:cxn ang="0">
                <a:pos x="connsiteX1" y="connsiteY1"/>
              </a:cxn>
              <a:cxn ang="0">
                <a:pos x="connsiteX2" y="connsiteY2"/>
              </a:cxn>
              <a:cxn ang="0">
                <a:pos x="connsiteX3" y="connsiteY3"/>
              </a:cxn>
            </a:cxnLst>
            <a:rect l="l" t="t" r="r" b="b"/>
            <a:pathLst>
              <a:path w="2404534" h="333022">
                <a:moveTo>
                  <a:pt x="0" y="327378"/>
                </a:moveTo>
                <a:cubicBezTo>
                  <a:pt x="285985" y="310444"/>
                  <a:pt x="534342" y="333022"/>
                  <a:pt x="835379" y="293511"/>
                </a:cubicBezTo>
                <a:cubicBezTo>
                  <a:pt x="1136416" y="254000"/>
                  <a:pt x="1544697" y="139230"/>
                  <a:pt x="1806223" y="90311"/>
                </a:cubicBezTo>
                <a:cubicBezTo>
                  <a:pt x="2067749" y="41393"/>
                  <a:pt x="2236141" y="20696"/>
                  <a:pt x="2404534" y="0"/>
                </a:cubicBezTo>
              </a:path>
            </a:pathLst>
          </a:custGeom>
          <a:ln>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3081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ounded Rectangle 4"/>
          <p:cNvSpPr>
            <a:spLocks noChangeArrowheads="1"/>
          </p:cNvSpPr>
          <p:nvPr/>
        </p:nvSpPr>
        <p:spPr bwMode="auto">
          <a:xfrm>
            <a:off x="230188" y="991812"/>
            <a:ext cx="2082800" cy="4470400"/>
          </a:xfrm>
          <a:prstGeom prst="roundRect">
            <a:avLst>
              <a:gd name="adj" fmla="val 16667"/>
            </a:avLst>
          </a:prstGeom>
          <a:solidFill>
            <a:schemeClr val="accent1"/>
          </a:solidFill>
          <a:ln w="12700" algn="ctr">
            <a:solidFill>
              <a:schemeClr val="tx1"/>
            </a:solidFill>
            <a:round/>
            <a:headEnd type="none" w="sm" len="sm"/>
            <a:tailEnd type="none" w="sm" len="sm"/>
          </a:ln>
        </p:spPr>
        <p:txBody>
          <a:bodyPr lIns="0" tIns="0" rIns="0" bIns="0"/>
          <a:lstStyle/>
          <a:p>
            <a:pPr algn="ctr"/>
            <a:r>
              <a:rPr kumimoji="0" lang="en-US" altLang="ja-JP" sz="1600" b="1" dirty="0">
                <a:solidFill>
                  <a:srgbClr val="000000"/>
                </a:solidFill>
                <a:cs typeface="Arial" charset="0"/>
              </a:rPr>
              <a:t>Transmitter Characterization</a:t>
            </a:r>
          </a:p>
          <a:p>
            <a:pPr algn="ctr"/>
            <a:r>
              <a:rPr kumimoji="0" lang="en-US" altLang="ja-JP" sz="1600" b="1" dirty="0">
                <a:solidFill>
                  <a:srgbClr val="000000"/>
                </a:solidFill>
                <a:cs typeface="Arial" charset="0"/>
              </a:rPr>
              <a:t> (PHY/TSG/OOB)</a:t>
            </a:r>
          </a:p>
          <a:p>
            <a:pPr algn="ctr"/>
            <a:endParaRPr kumimoji="0" lang="en-US" altLang="ja-JP" sz="1000" dirty="0">
              <a:solidFill>
                <a:srgbClr val="000000"/>
              </a:solidFill>
              <a:cs typeface="Arial" charset="0"/>
            </a:endParaRPr>
          </a:p>
          <a:p>
            <a:pPr algn="ctr"/>
            <a:r>
              <a:rPr kumimoji="0" lang="en-US" altLang="ja-JP" sz="1400" dirty="0">
                <a:solidFill>
                  <a:srgbClr val="000000"/>
                </a:solidFill>
                <a:cs typeface="Arial" charset="0"/>
              </a:rPr>
              <a:t>DSA91204A oscilloscope</a:t>
            </a:r>
          </a:p>
          <a:p>
            <a:pPr algn="ctr"/>
            <a:endParaRPr kumimoji="0" lang="en-US" altLang="ja-JP" sz="1400" dirty="0">
              <a:solidFill>
                <a:srgbClr val="000000"/>
              </a:solidFill>
              <a:cs typeface="Arial" charset="0"/>
            </a:endParaRPr>
          </a:p>
          <a:p>
            <a:pPr algn="ctr"/>
            <a:endParaRPr kumimoji="0" lang="en-US" altLang="ja-JP" sz="1400" dirty="0">
              <a:solidFill>
                <a:srgbClr val="000000"/>
              </a:solidFill>
              <a:cs typeface="Arial" charset="0"/>
            </a:endParaRPr>
          </a:p>
          <a:p>
            <a:pPr algn="ctr"/>
            <a:endParaRPr kumimoji="0" lang="en-US" altLang="ja-JP" sz="1400" dirty="0">
              <a:solidFill>
                <a:srgbClr val="000000"/>
              </a:solidFill>
              <a:cs typeface="Arial" charset="0"/>
            </a:endParaRPr>
          </a:p>
          <a:p>
            <a:pPr algn="ctr"/>
            <a:endParaRPr kumimoji="0" lang="en-US" altLang="ja-JP" sz="1400" dirty="0">
              <a:solidFill>
                <a:srgbClr val="000000"/>
              </a:solidFill>
              <a:cs typeface="Arial" charset="0"/>
            </a:endParaRPr>
          </a:p>
          <a:p>
            <a:pPr algn="ctr"/>
            <a:endParaRPr kumimoji="0" lang="en-US" altLang="ja-JP" sz="1400" dirty="0">
              <a:solidFill>
                <a:srgbClr val="000000"/>
              </a:solidFill>
              <a:cs typeface="Arial" charset="0"/>
            </a:endParaRPr>
          </a:p>
          <a:p>
            <a:pPr algn="ctr"/>
            <a:r>
              <a:rPr kumimoji="0" lang="en-US" altLang="ja-JP" sz="1400" dirty="0" smtClean="0">
                <a:solidFill>
                  <a:srgbClr val="000000"/>
                </a:solidFill>
                <a:cs typeface="Arial" charset="0"/>
              </a:rPr>
              <a:t>N5411B SATA </a:t>
            </a:r>
            <a:r>
              <a:rPr kumimoji="0" lang="en-US" altLang="ja-JP" sz="1400" dirty="0">
                <a:solidFill>
                  <a:srgbClr val="000000"/>
                </a:solidFill>
                <a:cs typeface="Arial" charset="0"/>
              </a:rPr>
              <a:t>and </a:t>
            </a:r>
            <a:r>
              <a:rPr kumimoji="0" lang="en-US" altLang="ja-JP" sz="1400" dirty="0" smtClean="0">
                <a:solidFill>
                  <a:srgbClr val="000000"/>
                </a:solidFill>
                <a:cs typeface="Arial" charset="0"/>
              </a:rPr>
              <a:t>N5412 SAS compliance</a:t>
            </a:r>
            <a:endParaRPr kumimoji="0" lang="en-US" altLang="ja-JP" sz="1400" dirty="0">
              <a:solidFill>
                <a:srgbClr val="000000"/>
              </a:solidFill>
              <a:cs typeface="Arial" charset="0"/>
            </a:endParaRPr>
          </a:p>
          <a:p>
            <a:pPr algn="ctr"/>
            <a:endParaRPr kumimoji="0" lang="en-US" altLang="ja-JP" sz="1400" dirty="0">
              <a:solidFill>
                <a:srgbClr val="000000"/>
              </a:solidFill>
              <a:cs typeface="Arial" charset="0"/>
            </a:endParaRPr>
          </a:p>
          <a:p>
            <a:pPr algn="ctr"/>
            <a:endParaRPr kumimoji="0" lang="en-US" altLang="ja-JP" sz="1400" dirty="0">
              <a:solidFill>
                <a:srgbClr val="000000"/>
              </a:solidFill>
              <a:cs typeface="Arial" charset="0"/>
            </a:endParaRPr>
          </a:p>
          <a:p>
            <a:pPr algn="ctr"/>
            <a:endParaRPr kumimoji="0" lang="en-US" altLang="ja-JP" sz="1400" dirty="0">
              <a:solidFill>
                <a:srgbClr val="000000"/>
              </a:solidFill>
              <a:cs typeface="Arial" charset="0"/>
            </a:endParaRPr>
          </a:p>
          <a:p>
            <a:pPr algn="ctr"/>
            <a:endParaRPr kumimoji="0" lang="en-US" altLang="ja-JP" sz="1400" dirty="0">
              <a:solidFill>
                <a:srgbClr val="000000"/>
              </a:solidFill>
              <a:cs typeface="Arial" charset="0"/>
            </a:endParaRPr>
          </a:p>
          <a:p>
            <a:pPr algn="ctr"/>
            <a:endParaRPr kumimoji="0" lang="en-US" altLang="ja-JP" sz="1400" dirty="0">
              <a:solidFill>
                <a:srgbClr val="000000"/>
              </a:solidFill>
              <a:cs typeface="Arial" charset="0"/>
            </a:endParaRPr>
          </a:p>
          <a:p>
            <a:pPr algn="ctr"/>
            <a:r>
              <a:rPr kumimoji="0" lang="en-US" altLang="ja-JP" sz="1400" dirty="0">
                <a:solidFill>
                  <a:srgbClr val="000000"/>
                </a:solidFill>
                <a:cs typeface="Arial" charset="0"/>
              </a:rPr>
              <a:t>N8801A Protocol viewer software*</a:t>
            </a:r>
          </a:p>
          <a:p>
            <a:pPr algn="ctr"/>
            <a:endParaRPr kumimoji="0" lang="en-US" altLang="ja-JP" sz="2000" dirty="0">
              <a:solidFill>
                <a:srgbClr val="000000"/>
              </a:solidFill>
              <a:cs typeface="Arial" charset="0"/>
            </a:endParaRPr>
          </a:p>
          <a:p>
            <a:pPr algn="ctr"/>
            <a:endParaRPr kumimoji="0" lang="en-US" altLang="ja-JP" sz="2000" dirty="0">
              <a:solidFill>
                <a:srgbClr val="000000"/>
              </a:solidFill>
              <a:cs typeface="Arial" charset="0"/>
            </a:endParaRPr>
          </a:p>
        </p:txBody>
      </p:sp>
      <p:sp>
        <p:nvSpPr>
          <p:cNvPr id="7" name="Rounded Rectangle 6"/>
          <p:cNvSpPr/>
          <p:nvPr/>
        </p:nvSpPr>
        <p:spPr bwMode="auto">
          <a:xfrm>
            <a:off x="2413000" y="996574"/>
            <a:ext cx="2117725" cy="4446588"/>
          </a:xfrm>
          <a:prstGeom prst="roundRect">
            <a:avLst/>
          </a:prstGeom>
          <a:solidFill>
            <a:schemeClr val="accent3"/>
          </a:solidFill>
          <a:ln w="12700" cap="flat" cmpd="sng" algn="ctr">
            <a:solidFill>
              <a:schemeClr val="tx1"/>
            </a:solidFill>
            <a:prstDash val="solid"/>
            <a:round/>
            <a:headEnd type="none" w="sm" len="sm"/>
            <a:tailEnd type="none" w="sm" len="sm"/>
          </a:ln>
          <a:effectLst/>
        </p:spPr>
        <p:txBody>
          <a:bodyPr lIns="0" tIns="0" rIns="0" bIns="0"/>
          <a:lstStyle/>
          <a:p>
            <a:pPr algn="ctr">
              <a:defRPr/>
            </a:pPr>
            <a:r>
              <a:rPr kumimoji="0" lang="en-US" sz="1600" b="1" dirty="0">
                <a:solidFill>
                  <a:srgbClr val="000000"/>
                </a:solidFill>
                <a:latin typeface="Arial" pitchFamily="34" charset="0"/>
                <a:ea typeface="+mn-ea"/>
                <a:cs typeface="Arial" pitchFamily="34" charset="0"/>
              </a:rPr>
              <a:t>Receiver Characterization </a:t>
            </a:r>
          </a:p>
          <a:p>
            <a:pPr algn="ctr">
              <a:defRPr/>
            </a:pPr>
            <a:r>
              <a:rPr kumimoji="0" lang="en-US" sz="1600" b="1" dirty="0">
                <a:solidFill>
                  <a:srgbClr val="000000"/>
                </a:solidFill>
                <a:latin typeface="Arial" pitchFamily="34" charset="0"/>
                <a:ea typeface="+mn-ea"/>
                <a:cs typeface="Arial" pitchFamily="34" charset="0"/>
              </a:rPr>
              <a:t>(RSG)</a:t>
            </a:r>
          </a:p>
          <a:p>
            <a:pPr algn="ctr">
              <a:defRPr/>
            </a:pPr>
            <a:endParaRPr kumimoji="0" lang="en-US" sz="1000" dirty="0">
              <a:solidFill>
                <a:srgbClr val="000000"/>
              </a:solidFill>
              <a:latin typeface="Arial" pitchFamily="34" charset="0"/>
              <a:ea typeface="+mn-ea"/>
              <a:cs typeface="Arial" pitchFamily="34" charset="0"/>
            </a:endParaRPr>
          </a:p>
          <a:p>
            <a:pPr algn="ctr">
              <a:defRPr/>
            </a:pPr>
            <a:r>
              <a:rPr kumimoji="0" lang="en-US" sz="1400" dirty="0">
                <a:solidFill>
                  <a:srgbClr val="000000"/>
                </a:solidFill>
                <a:latin typeface="Arial" pitchFamily="34" charset="0"/>
                <a:ea typeface="+mn-ea"/>
                <a:cs typeface="Arial" pitchFamily="34" charset="0"/>
              </a:rPr>
              <a:t>N4903B High-performance serial BERT</a:t>
            </a: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r>
              <a:rPr kumimoji="0" lang="en-US" sz="1400" dirty="0" err="1">
                <a:solidFill>
                  <a:srgbClr val="000000"/>
                </a:solidFill>
                <a:latin typeface="Arial" pitchFamily="34" charset="0"/>
                <a:ea typeface="+mn-ea"/>
                <a:cs typeface="Arial" pitchFamily="34" charset="0"/>
              </a:rPr>
              <a:t>BusXpert</a:t>
            </a:r>
            <a:r>
              <a:rPr kumimoji="0" lang="en-US" sz="1400" dirty="0">
                <a:solidFill>
                  <a:srgbClr val="000000"/>
                </a:solidFill>
                <a:latin typeface="Arial" pitchFamily="34" charset="0"/>
                <a:ea typeface="+mn-ea"/>
                <a:cs typeface="Arial" pitchFamily="34" charset="0"/>
              </a:rPr>
              <a:t> FER Counter</a:t>
            </a: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r>
              <a:rPr kumimoji="0" lang="en-US" sz="1400" dirty="0">
                <a:solidFill>
                  <a:srgbClr val="000000"/>
                </a:solidFill>
                <a:latin typeface="Arial" pitchFamily="34" charset="0"/>
                <a:ea typeface="+mn-ea"/>
                <a:cs typeface="Arial" pitchFamily="34" charset="0"/>
              </a:rPr>
              <a:t>N5990A Automated compliance and device characterization test</a:t>
            </a:r>
          </a:p>
          <a:p>
            <a:pPr algn="ctr">
              <a:defRPr/>
            </a:pPr>
            <a:endParaRPr kumimoji="0" lang="en-US" sz="1600" dirty="0">
              <a:solidFill>
                <a:srgbClr val="000000"/>
              </a:solidFill>
              <a:latin typeface="Arial" pitchFamily="34" charset="0"/>
              <a:ea typeface="+mn-ea"/>
              <a:cs typeface="Arial" pitchFamily="34" charset="0"/>
            </a:endParaRPr>
          </a:p>
          <a:p>
            <a:pPr algn="ctr">
              <a:defRPr/>
            </a:pPr>
            <a:endParaRPr kumimoji="0" lang="en-US" sz="1600" dirty="0">
              <a:solidFill>
                <a:srgbClr val="000000"/>
              </a:solidFill>
              <a:latin typeface="Arial" pitchFamily="34" charset="0"/>
              <a:ea typeface="+mn-ea"/>
              <a:cs typeface="Arial" pitchFamily="34" charset="0"/>
            </a:endParaRPr>
          </a:p>
          <a:p>
            <a:pPr algn="ctr">
              <a:defRPr/>
            </a:pPr>
            <a:endParaRPr kumimoji="0" lang="en-US" sz="1600" dirty="0">
              <a:solidFill>
                <a:srgbClr val="000000"/>
              </a:solidFill>
              <a:latin typeface="Arial" pitchFamily="34" charset="0"/>
              <a:ea typeface="+mn-ea"/>
              <a:cs typeface="Arial" pitchFamily="34" charset="0"/>
            </a:endParaRPr>
          </a:p>
          <a:p>
            <a:pPr algn="ctr">
              <a:defRPr/>
            </a:pPr>
            <a:endParaRPr kumimoji="0" lang="en-US" sz="2000" dirty="0">
              <a:solidFill>
                <a:srgbClr val="000000"/>
              </a:solidFill>
              <a:latin typeface="Arial" pitchFamily="34" charset="0"/>
              <a:ea typeface="+mn-ea"/>
              <a:cs typeface="Arial" pitchFamily="34" charset="0"/>
            </a:endParaRPr>
          </a:p>
          <a:p>
            <a:pPr algn="ctr">
              <a:defRPr/>
            </a:pPr>
            <a:endParaRPr kumimoji="0" lang="en-US" sz="2000" dirty="0">
              <a:solidFill>
                <a:srgbClr val="000000"/>
              </a:solidFill>
              <a:latin typeface="Arial" pitchFamily="34" charset="0"/>
              <a:ea typeface="+mn-ea"/>
              <a:cs typeface="Arial" pitchFamily="34" charset="0"/>
            </a:endParaRPr>
          </a:p>
        </p:txBody>
      </p:sp>
      <p:sp>
        <p:nvSpPr>
          <p:cNvPr id="8" name="Rounded Rectangle 7"/>
          <p:cNvSpPr/>
          <p:nvPr/>
        </p:nvSpPr>
        <p:spPr bwMode="auto">
          <a:xfrm>
            <a:off x="4622800" y="1007687"/>
            <a:ext cx="2093913" cy="4446587"/>
          </a:xfrm>
          <a:prstGeom prst="roundRect">
            <a:avLst/>
          </a:prstGeom>
          <a:solidFill>
            <a:schemeClr val="accent4"/>
          </a:solidFill>
          <a:ln w="12700" cap="flat" cmpd="sng" algn="ctr">
            <a:solidFill>
              <a:schemeClr val="tx1"/>
            </a:solidFill>
            <a:prstDash val="solid"/>
            <a:round/>
            <a:headEnd type="none" w="sm" len="sm"/>
            <a:tailEnd type="none" w="sm" len="sm"/>
          </a:ln>
          <a:effectLst/>
        </p:spPr>
        <p:txBody>
          <a:bodyPr lIns="0" tIns="0" rIns="0" bIns="0"/>
          <a:lstStyle/>
          <a:p>
            <a:pPr algn="ctr">
              <a:defRPr/>
            </a:pPr>
            <a:r>
              <a:rPr kumimoji="0" lang="en-US" sz="1600" b="1" dirty="0">
                <a:solidFill>
                  <a:srgbClr val="000000"/>
                </a:solidFill>
                <a:latin typeface="Arial" pitchFamily="34" charset="0"/>
                <a:ea typeface="+mn-ea"/>
                <a:cs typeface="Arial" pitchFamily="34" charset="0"/>
              </a:rPr>
              <a:t>Impedance/Return Loss (RX/TX)</a:t>
            </a:r>
          </a:p>
          <a:p>
            <a:pPr algn="ctr">
              <a:defRPr/>
            </a:pPr>
            <a:endParaRPr kumimoji="0" lang="en-US" sz="1000" dirty="0">
              <a:solidFill>
                <a:srgbClr val="000000"/>
              </a:solidFill>
              <a:latin typeface="Arial" pitchFamily="34" charset="0"/>
              <a:ea typeface="+mn-ea"/>
              <a:cs typeface="Arial" pitchFamily="34" charset="0"/>
            </a:endParaRPr>
          </a:p>
          <a:p>
            <a:pPr algn="ctr">
              <a:defRPr/>
            </a:pPr>
            <a:r>
              <a:rPr kumimoji="0" lang="en-US" sz="1400" dirty="0">
                <a:solidFill>
                  <a:srgbClr val="000000"/>
                </a:solidFill>
                <a:latin typeface="Arial" pitchFamily="34" charset="0"/>
                <a:ea typeface="+mn-ea"/>
                <a:cs typeface="Arial" pitchFamily="34" charset="0"/>
              </a:rPr>
              <a:t>DCA 86100C Wideband sampling oscilloscope</a:t>
            </a:r>
          </a:p>
          <a:p>
            <a:pPr algn="ctr">
              <a:defRPr/>
            </a:pPr>
            <a:r>
              <a:rPr kumimoji="0" lang="en-US" sz="1400" dirty="0">
                <a:solidFill>
                  <a:srgbClr val="000000"/>
                </a:solidFill>
                <a:latin typeface="Arial" pitchFamily="34" charset="0"/>
                <a:ea typeface="+mn-ea"/>
                <a:cs typeface="Arial" pitchFamily="34" charset="0"/>
              </a:rPr>
              <a:t/>
            </a:r>
            <a:br>
              <a:rPr kumimoji="0" lang="en-US" sz="1400" dirty="0">
                <a:solidFill>
                  <a:srgbClr val="000000"/>
                </a:solidFill>
                <a:latin typeface="Arial" pitchFamily="34" charset="0"/>
                <a:ea typeface="+mn-ea"/>
                <a:cs typeface="Arial" pitchFamily="34" charset="0"/>
              </a:rPr>
            </a:b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r>
              <a:rPr kumimoji="0" lang="en-US" sz="1400" dirty="0">
                <a:solidFill>
                  <a:srgbClr val="000000"/>
                </a:solidFill>
                <a:latin typeface="Arial" pitchFamily="34" charset="0"/>
                <a:ea typeface="+mn-ea"/>
                <a:cs typeface="Arial" pitchFamily="34" charset="0"/>
              </a:rPr>
              <a:t>54754A TDR/TDT module</a:t>
            </a:r>
          </a:p>
          <a:p>
            <a:pPr algn="ctr">
              <a:defRPr/>
            </a:pPr>
            <a:endParaRPr kumimoji="0" lang="en-US" sz="1400" dirty="0">
              <a:solidFill>
                <a:srgbClr val="000000"/>
              </a:solidFill>
              <a:latin typeface="Arial" pitchFamily="34" charset="0"/>
              <a:ea typeface="+mn-ea"/>
              <a:cs typeface="Arial" pitchFamily="34" charset="0"/>
            </a:endParaRPr>
          </a:p>
          <a:p>
            <a:pPr algn="ctr">
              <a:defRPr/>
            </a:pPr>
            <a:r>
              <a:rPr kumimoji="0" lang="en-US" sz="1400" dirty="0">
                <a:solidFill>
                  <a:srgbClr val="000000"/>
                </a:solidFill>
                <a:latin typeface="Arial" pitchFamily="34" charset="0"/>
                <a:ea typeface="+mn-ea"/>
                <a:cs typeface="Arial" pitchFamily="34" charset="0"/>
              </a:rPr>
              <a:t>86108A Precision waveform analyzer*</a:t>
            </a:r>
          </a:p>
        </p:txBody>
      </p:sp>
      <p:pic>
        <p:nvPicPr>
          <p:cNvPr id="52228" name="Picture 34" descr="90000 Infiniium_cropped"/>
          <p:cNvPicPr>
            <a:picLocks noChangeAspect="1" noChangeArrowheads="1"/>
          </p:cNvPicPr>
          <p:nvPr/>
        </p:nvPicPr>
        <p:blipFill>
          <a:blip r:embed="rId3" cstate="print"/>
          <a:srcRect/>
          <a:stretch>
            <a:fillRect/>
          </a:stretch>
        </p:blipFill>
        <p:spPr bwMode="auto">
          <a:xfrm>
            <a:off x="663575" y="2504699"/>
            <a:ext cx="1285875" cy="793750"/>
          </a:xfrm>
          <a:prstGeom prst="rect">
            <a:avLst/>
          </a:prstGeom>
          <a:noFill/>
          <a:ln w="9525">
            <a:noFill/>
            <a:miter lim="800000"/>
            <a:headEnd/>
            <a:tailEnd/>
          </a:ln>
        </p:spPr>
      </p:pic>
      <p:pic>
        <p:nvPicPr>
          <p:cNvPr id="52229" name="Picture 9" descr="N4903A_front"/>
          <p:cNvPicPr>
            <a:picLocks noChangeAspect="1" noChangeArrowheads="1"/>
          </p:cNvPicPr>
          <p:nvPr/>
        </p:nvPicPr>
        <p:blipFill>
          <a:blip r:embed="rId4" cstate="print"/>
          <a:srcRect l="4167" t="27234" r="6250" b="23047"/>
          <a:stretch>
            <a:fillRect/>
          </a:stretch>
        </p:blipFill>
        <p:spPr bwMode="auto">
          <a:xfrm>
            <a:off x="2925763" y="2776162"/>
            <a:ext cx="1093787" cy="609600"/>
          </a:xfrm>
          <a:prstGeom prst="rect">
            <a:avLst/>
          </a:prstGeom>
          <a:noFill/>
          <a:ln w="9525">
            <a:noFill/>
            <a:miter lim="800000"/>
            <a:headEnd/>
            <a:tailEnd/>
          </a:ln>
        </p:spPr>
      </p:pic>
      <p:pic>
        <p:nvPicPr>
          <p:cNvPr id="52230" name="Picture 1"/>
          <p:cNvPicPr>
            <a:picLocks noChangeAspect="1" noChangeArrowheads="1"/>
          </p:cNvPicPr>
          <p:nvPr/>
        </p:nvPicPr>
        <p:blipFill>
          <a:blip r:embed="rId5" cstate="print"/>
          <a:srcRect/>
          <a:stretch>
            <a:fillRect/>
          </a:stretch>
        </p:blipFill>
        <p:spPr bwMode="auto">
          <a:xfrm>
            <a:off x="708025" y="3984249"/>
            <a:ext cx="1112838" cy="836613"/>
          </a:xfrm>
          <a:prstGeom prst="rect">
            <a:avLst/>
          </a:prstGeom>
          <a:noFill/>
          <a:ln w="9525">
            <a:noFill/>
            <a:miter lim="800000"/>
            <a:headEnd/>
            <a:tailEnd/>
          </a:ln>
        </p:spPr>
      </p:pic>
      <p:sp>
        <p:nvSpPr>
          <p:cNvPr id="52231" name="Rounded Rectangle 11"/>
          <p:cNvSpPr>
            <a:spLocks noChangeArrowheads="1"/>
          </p:cNvSpPr>
          <p:nvPr/>
        </p:nvSpPr>
        <p:spPr bwMode="auto">
          <a:xfrm>
            <a:off x="222250" y="5511447"/>
            <a:ext cx="2100263" cy="661987"/>
          </a:xfrm>
          <a:prstGeom prst="roundRect">
            <a:avLst>
              <a:gd name="adj" fmla="val 16667"/>
            </a:avLst>
          </a:prstGeom>
          <a:solidFill>
            <a:schemeClr val="accent1"/>
          </a:solidFill>
          <a:ln w="12700" algn="ctr">
            <a:solidFill>
              <a:schemeClr val="tx1"/>
            </a:solidFill>
            <a:round/>
            <a:headEnd type="none" w="sm" len="sm"/>
            <a:tailEnd type="none" w="sm" len="sm"/>
          </a:ln>
        </p:spPr>
        <p:txBody>
          <a:bodyPr lIns="0" tIns="0" rIns="0" bIns="0" anchor="ctr"/>
          <a:lstStyle/>
          <a:p>
            <a:pPr algn="ctr"/>
            <a:r>
              <a:rPr kumimoji="0" lang="en-US" altLang="ja-JP" sz="1400" dirty="0">
                <a:solidFill>
                  <a:srgbClr val="000000"/>
                </a:solidFill>
                <a:cs typeface="Arial" charset="0"/>
              </a:rPr>
              <a:t>Industry’s lowest scope noise floor/sensitivity and trigger jitter</a:t>
            </a:r>
          </a:p>
        </p:txBody>
      </p:sp>
      <p:sp>
        <p:nvSpPr>
          <p:cNvPr id="14" name="Rounded Rectangle 13"/>
          <p:cNvSpPr/>
          <p:nvPr/>
        </p:nvSpPr>
        <p:spPr bwMode="auto">
          <a:xfrm>
            <a:off x="4643438" y="5498747"/>
            <a:ext cx="2082800" cy="674687"/>
          </a:xfrm>
          <a:prstGeom prst="roundRect">
            <a:avLst/>
          </a:prstGeom>
          <a:solidFill>
            <a:schemeClr val="accent4"/>
          </a:solidFill>
          <a:ln w="12700" cap="flat" cmpd="sng" algn="ctr">
            <a:solidFill>
              <a:schemeClr val="tx1"/>
            </a:solidFill>
            <a:prstDash val="solid"/>
            <a:round/>
            <a:headEnd type="none" w="sm" len="sm"/>
            <a:tailEnd type="none" w="sm" len="sm"/>
          </a:ln>
          <a:effectLst/>
        </p:spPr>
        <p:txBody>
          <a:bodyPr lIns="0" tIns="0" rIns="0" bIns="0" anchor="ctr" anchorCtr="1"/>
          <a:lstStyle/>
          <a:p>
            <a:pPr algn="ctr">
              <a:defRPr/>
            </a:pPr>
            <a:r>
              <a:rPr kumimoji="0" lang="en-US" sz="1400" dirty="0">
                <a:solidFill>
                  <a:srgbClr val="000000"/>
                </a:solidFill>
                <a:latin typeface="Arial" pitchFamily="34" charset="0"/>
                <a:ea typeface="+mn-ea"/>
                <a:cs typeface="Arial" pitchFamily="34" charset="0"/>
              </a:rPr>
              <a:t>DCA ultra low jitter</a:t>
            </a:r>
          </a:p>
        </p:txBody>
      </p:sp>
      <p:sp>
        <p:nvSpPr>
          <p:cNvPr id="15" name="Rounded Rectangle 14"/>
          <p:cNvSpPr/>
          <p:nvPr/>
        </p:nvSpPr>
        <p:spPr bwMode="auto">
          <a:xfrm>
            <a:off x="2446338" y="5508272"/>
            <a:ext cx="2062162" cy="665162"/>
          </a:xfrm>
          <a:prstGeom prst="roundRect">
            <a:avLst/>
          </a:prstGeom>
          <a:solidFill>
            <a:schemeClr val="accent3"/>
          </a:solidFill>
          <a:ln w="12700" cap="flat" cmpd="sng" algn="ctr">
            <a:solidFill>
              <a:schemeClr val="tx1"/>
            </a:solidFill>
            <a:prstDash val="solid"/>
            <a:round/>
            <a:headEnd type="none" w="sm" len="sm"/>
            <a:tailEnd type="none" w="sm" len="sm"/>
          </a:ln>
          <a:effectLst/>
        </p:spPr>
        <p:txBody>
          <a:bodyPr lIns="0" tIns="0" rIns="0" bIns="0" anchor="ctr" anchorCtr="1"/>
          <a:lstStyle/>
          <a:p>
            <a:pPr algn="ctr">
              <a:defRPr/>
            </a:pPr>
            <a:r>
              <a:rPr kumimoji="0" lang="en-US" sz="1400" dirty="0">
                <a:solidFill>
                  <a:srgbClr val="000000"/>
                </a:solidFill>
                <a:latin typeface="Arial" pitchFamily="34" charset="0"/>
                <a:ea typeface="+mn-ea"/>
                <a:cs typeface="Arial" pitchFamily="34" charset="0"/>
              </a:rPr>
              <a:t>Automated compliance software accurate, efficient, and consistent</a:t>
            </a:r>
          </a:p>
        </p:txBody>
      </p:sp>
      <p:sp>
        <p:nvSpPr>
          <p:cNvPr id="16" name="Rounded Rectangle 15"/>
          <p:cNvSpPr/>
          <p:nvPr/>
        </p:nvSpPr>
        <p:spPr bwMode="auto">
          <a:xfrm>
            <a:off x="6835775" y="1004512"/>
            <a:ext cx="2098675" cy="4438650"/>
          </a:xfrm>
          <a:prstGeom prst="round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lIns="0" tIns="0" rIns="0" bIns="0"/>
          <a:lstStyle/>
          <a:p>
            <a:pPr algn="ctr">
              <a:defRPr/>
            </a:pPr>
            <a:r>
              <a:rPr kumimoji="0" lang="en-US" sz="1600" b="1" dirty="0">
                <a:solidFill>
                  <a:srgbClr val="000000"/>
                </a:solidFill>
                <a:latin typeface="Arial" pitchFamily="34" charset="0"/>
                <a:ea typeface="+mn-ea"/>
                <a:cs typeface="Arial" pitchFamily="34" charset="0"/>
              </a:rPr>
              <a:t>Host/Device Digital (ASR, GTR, NCQ, SSP, IPM, DOF)</a:t>
            </a:r>
          </a:p>
          <a:p>
            <a:pPr algn="ctr">
              <a:defRPr/>
            </a:pPr>
            <a:endParaRPr kumimoji="0" lang="en-US" sz="1000" dirty="0">
              <a:solidFill>
                <a:srgbClr val="000000"/>
              </a:solidFill>
              <a:latin typeface="Arial" pitchFamily="34" charset="0"/>
              <a:ea typeface="+mn-ea"/>
              <a:cs typeface="Arial" pitchFamily="34" charset="0"/>
            </a:endParaRPr>
          </a:p>
          <a:p>
            <a:pPr algn="ctr">
              <a:defRPr/>
            </a:pPr>
            <a:r>
              <a:rPr kumimoji="0" lang="en-US" sz="1400" dirty="0">
                <a:solidFill>
                  <a:srgbClr val="000000"/>
                </a:solidFill>
                <a:latin typeface="Arial" pitchFamily="34" charset="0"/>
                <a:ea typeface="+mn-ea"/>
                <a:cs typeface="Arial" pitchFamily="34" charset="0"/>
              </a:rPr>
              <a:t>U3052A </a:t>
            </a:r>
            <a:r>
              <a:rPr kumimoji="0" lang="en-US" sz="1400" dirty="0" err="1">
                <a:solidFill>
                  <a:srgbClr val="000000"/>
                </a:solidFill>
                <a:latin typeface="Arial" pitchFamily="34" charset="0"/>
                <a:ea typeface="+mn-ea"/>
                <a:cs typeface="Arial" pitchFamily="34" charset="0"/>
              </a:rPr>
              <a:t>BusXpert</a:t>
            </a:r>
            <a:r>
              <a:rPr kumimoji="0" lang="en-US" sz="1400" dirty="0">
                <a:solidFill>
                  <a:srgbClr val="000000"/>
                </a:solidFill>
                <a:latin typeface="Arial" pitchFamily="34" charset="0"/>
                <a:ea typeface="+mn-ea"/>
                <a:cs typeface="Arial" pitchFamily="34" charset="0"/>
              </a:rPr>
              <a:t> PRO Protocol Analyzer</a:t>
            </a: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endParaRPr kumimoji="0" lang="en-US" sz="1400" dirty="0">
              <a:solidFill>
                <a:srgbClr val="000000"/>
              </a:solidFill>
              <a:latin typeface="Arial" pitchFamily="34" charset="0"/>
              <a:ea typeface="+mn-ea"/>
              <a:cs typeface="Arial" pitchFamily="34" charset="0"/>
            </a:endParaRPr>
          </a:p>
          <a:p>
            <a:pPr algn="ctr">
              <a:defRPr/>
            </a:pPr>
            <a:r>
              <a:rPr kumimoji="0" lang="en-US" sz="1400" dirty="0">
                <a:solidFill>
                  <a:srgbClr val="000000"/>
                </a:solidFill>
                <a:latin typeface="Arial" pitchFamily="34" charset="0"/>
                <a:ea typeface="+mn-ea"/>
                <a:cs typeface="Arial" pitchFamily="34" charset="0"/>
              </a:rPr>
              <a:t>U3051A </a:t>
            </a:r>
            <a:r>
              <a:rPr kumimoji="0" lang="en-US" sz="1400" dirty="0" err="1">
                <a:solidFill>
                  <a:srgbClr val="000000"/>
                </a:solidFill>
                <a:latin typeface="Arial" pitchFamily="34" charset="0"/>
                <a:ea typeface="+mn-ea"/>
                <a:cs typeface="Arial" pitchFamily="34" charset="0"/>
              </a:rPr>
              <a:t>BusXpert</a:t>
            </a:r>
            <a:r>
              <a:rPr kumimoji="0" lang="en-US" sz="1400" dirty="0">
                <a:solidFill>
                  <a:srgbClr val="000000"/>
                </a:solidFill>
                <a:latin typeface="Arial" pitchFamily="34" charset="0"/>
                <a:ea typeface="+mn-ea"/>
                <a:cs typeface="Arial" pitchFamily="34" charset="0"/>
              </a:rPr>
              <a:t> </a:t>
            </a:r>
            <a:r>
              <a:rPr kumimoji="0" lang="en-US" sz="1400" dirty="0" err="1">
                <a:solidFill>
                  <a:srgbClr val="000000"/>
                </a:solidFill>
                <a:latin typeface="Arial" pitchFamily="34" charset="0"/>
                <a:ea typeface="+mn-ea"/>
                <a:cs typeface="Arial" pitchFamily="34" charset="0"/>
              </a:rPr>
              <a:t>MicroLite</a:t>
            </a:r>
            <a:r>
              <a:rPr kumimoji="0" lang="en-US" sz="1400" dirty="0">
                <a:solidFill>
                  <a:srgbClr val="000000"/>
                </a:solidFill>
                <a:latin typeface="Arial" pitchFamily="34" charset="0"/>
                <a:ea typeface="+mn-ea"/>
                <a:cs typeface="Arial" pitchFamily="34" charset="0"/>
              </a:rPr>
              <a:t> Protocol Analyzer</a:t>
            </a:r>
          </a:p>
          <a:p>
            <a:pPr algn="ctr">
              <a:defRPr/>
            </a:pPr>
            <a:endParaRPr kumimoji="0" lang="en-US" sz="1400" dirty="0">
              <a:solidFill>
                <a:srgbClr val="000000"/>
              </a:solidFill>
              <a:latin typeface="Arial" pitchFamily="34" charset="0"/>
              <a:ea typeface="+mn-ea"/>
              <a:cs typeface="Arial" pitchFamily="34" charset="0"/>
            </a:endParaRPr>
          </a:p>
        </p:txBody>
      </p:sp>
      <p:pic>
        <p:nvPicPr>
          <p:cNvPr id="52235" name="Picture 10" descr="86100C-202_S-Parameter"/>
          <p:cNvPicPr>
            <a:picLocks noChangeAspect="1" noChangeArrowheads="1"/>
          </p:cNvPicPr>
          <p:nvPr/>
        </p:nvPicPr>
        <p:blipFill>
          <a:blip r:embed="rId6" cstate="print"/>
          <a:srcRect/>
          <a:stretch>
            <a:fillRect/>
          </a:stretch>
        </p:blipFill>
        <p:spPr bwMode="auto">
          <a:xfrm>
            <a:off x="5016500" y="2477712"/>
            <a:ext cx="1338263" cy="749300"/>
          </a:xfrm>
          <a:prstGeom prst="rect">
            <a:avLst/>
          </a:prstGeom>
          <a:noFill/>
          <a:ln w="9525">
            <a:noFill/>
            <a:miter lim="800000"/>
            <a:headEnd/>
            <a:tailEnd/>
          </a:ln>
        </p:spPr>
      </p:pic>
      <p:pic>
        <p:nvPicPr>
          <p:cNvPr id="17" name="Picture 16" descr="BusXpert2port-4portonedgesmall.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989050" y="3814908"/>
            <a:ext cx="941682" cy="663886"/>
          </a:xfrm>
          <a:prstGeom prst="roundRect">
            <a:avLst>
              <a:gd name="adj" fmla="val 8594"/>
            </a:avLst>
          </a:prstGeom>
          <a:noFill/>
          <a:ln>
            <a:noFill/>
          </a:ln>
          <a:effectLst>
            <a:reflection blurRad="12700" stA="38000" endPos="28000" dist="5000" dir="5400000" sy="-100000" algn="bl" rotWithShape="0"/>
          </a:effectLst>
        </p:spPr>
      </p:pic>
      <p:sp>
        <p:nvSpPr>
          <p:cNvPr id="18" name="Rounded Rectangle 17"/>
          <p:cNvSpPr/>
          <p:nvPr/>
        </p:nvSpPr>
        <p:spPr bwMode="auto">
          <a:xfrm>
            <a:off x="6856413" y="5492397"/>
            <a:ext cx="2082800" cy="803275"/>
          </a:xfrm>
          <a:prstGeom prst="round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lIns="0" tIns="0" rIns="0" bIns="0" anchor="ctr" anchorCtr="1"/>
          <a:lstStyle/>
          <a:p>
            <a:pPr algn="ctr">
              <a:defRPr/>
            </a:pPr>
            <a:r>
              <a:rPr kumimoji="0" lang="en-US" sz="1000" dirty="0">
                <a:solidFill>
                  <a:srgbClr val="000000"/>
                </a:solidFill>
                <a:latin typeface="Arial" pitchFamily="34" charset="0"/>
                <a:ea typeface="+mn-ea"/>
                <a:cs typeface="Arial" pitchFamily="34" charset="0"/>
              </a:rPr>
              <a:t>Hardware with Native PHY and Fast Data Re-Lock.  Software with Pre-Indexing, view any size trace in under 5 seconds</a:t>
            </a:r>
          </a:p>
        </p:txBody>
      </p:sp>
      <p:pic>
        <p:nvPicPr>
          <p:cNvPr id="52238" name="Content Placeholder 6" descr="BusXpertStd_finalRGBweb.jpg"/>
          <p:cNvPicPr>
            <a:picLocks noGrp="1" noChangeAspect="1"/>
          </p:cNvPicPr>
          <p:nvPr>
            <p:ph sz="quarter" idx="4294967295"/>
          </p:nvPr>
        </p:nvPicPr>
        <p:blipFill>
          <a:blip r:embed="rId8" cstate="print"/>
          <a:srcRect/>
          <a:stretch>
            <a:fillRect/>
          </a:stretch>
        </p:blipFill>
        <p:spPr>
          <a:xfrm>
            <a:off x="7289800" y="4204912"/>
            <a:ext cx="1322388" cy="933450"/>
          </a:xfrm>
        </p:spPr>
      </p:pic>
      <p:pic>
        <p:nvPicPr>
          <p:cNvPr id="52239" name="Picture 11" descr="MicroDollar-small.jpg"/>
          <p:cNvPicPr>
            <a:picLocks noChangeAspect="1"/>
          </p:cNvPicPr>
          <p:nvPr/>
        </p:nvPicPr>
        <p:blipFill>
          <a:blip r:embed="rId9" cstate="print"/>
          <a:srcRect/>
          <a:stretch>
            <a:fillRect/>
          </a:stretch>
        </p:blipFill>
        <p:spPr bwMode="auto">
          <a:xfrm>
            <a:off x="7175500" y="2557087"/>
            <a:ext cx="1444625" cy="795337"/>
          </a:xfrm>
          <a:prstGeom prst="rect">
            <a:avLst/>
          </a:prstGeom>
          <a:noFill/>
          <a:ln w="9525">
            <a:noFill/>
            <a:miter lim="800000"/>
            <a:headEnd/>
            <a:tailEnd/>
          </a:ln>
        </p:spPr>
      </p:pic>
      <p:sp>
        <p:nvSpPr>
          <p:cNvPr id="52240" name="Title 1"/>
          <p:cNvSpPr>
            <a:spLocks noGrp="1"/>
          </p:cNvSpPr>
          <p:nvPr>
            <p:ph type="title"/>
          </p:nvPr>
        </p:nvSpPr>
        <p:spPr>
          <a:xfrm>
            <a:off x="227013" y="227013"/>
            <a:ext cx="8691562" cy="992187"/>
          </a:xfrm>
        </p:spPr>
        <p:txBody>
          <a:bodyPr/>
          <a:lstStyle/>
          <a:p>
            <a:pPr eaLnBrk="1" hangingPunct="1"/>
            <a:r>
              <a:rPr lang="en-US" altLang="ja-JP" sz="2800" b="1" dirty="0" smtClean="0">
                <a:latin typeface="Arial" charset="0"/>
                <a:ea typeface="ＭＳ Ｐゴシック" charset="-128"/>
                <a:cs typeface="Arial" charset="0"/>
              </a:rPr>
              <a:t>Agilent SATA and SAS Total Solution Coverage</a:t>
            </a:r>
          </a:p>
        </p:txBody>
      </p:sp>
      <p:sp>
        <p:nvSpPr>
          <p:cNvPr id="19" name="Rounded Rectangle 11"/>
          <p:cNvSpPr>
            <a:spLocks noChangeArrowheads="1"/>
          </p:cNvSpPr>
          <p:nvPr/>
        </p:nvSpPr>
        <p:spPr bwMode="auto">
          <a:xfrm>
            <a:off x="204715" y="641377"/>
            <a:ext cx="6537277" cy="300320"/>
          </a:xfrm>
          <a:prstGeom prst="roundRect">
            <a:avLst>
              <a:gd name="adj" fmla="val 16667"/>
            </a:avLst>
          </a:prstGeom>
          <a:solidFill>
            <a:schemeClr val="accent2"/>
          </a:solidFill>
          <a:ln w="12700" algn="ctr">
            <a:solidFill>
              <a:schemeClr val="tx1"/>
            </a:solidFill>
            <a:round/>
            <a:headEnd type="none" w="sm" len="sm"/>
            <a:tailEnd type="none" w="sm" len="sm"/>
          </a:ln>
        </p:spPr>
        <p:txBody>
          <a:bodyPr lIns="0" tIns="0" rIns="0" bIns="0" anchor="ctr"/>
          <a:lstStyle/>
          <a:p>
            <a:pPr algn="ctr"/>
            <a:r>
              <a:rPr kumimoji="0" lang="en-US" altLang="ja-JP" sz="1600" b="1" dirty="0" smtClean="0">
                <a:solidFill>
                  <a:srgbClr val="000000"/>
                </a:solidFill>
                <a:cs typeface="Arial" charset="0"/>
              </a:rPr>
              <a:t>PHYSICAL LAYER</a:t>
            </a:r>
            <a:endParaRPr kumimoji="0" lang="en-US" altLang="ja-JP" sz="1600" b="1" dirty="0">
              <a:solidFill>
                <a:srgbClr val="000000"/>
              </a:solidFill>
              <a:cs typeface="Arial" charset="0"/>
            </a:endParaRPr>
          </a:p>
        </p:txBody>
      </p:sp>
      <p:sp>
        <p:nvSpPr>
          <p:cNvPr id="20" name="Rounded Rectangle 11"/>
          <p:cNvSpPr>
            <a:spLocks noChangeArrowheads="1"/>
          </p:cNvSpPr>
          <p:nvPr/>
        </p:nvSpPr>
        <p:spPr bwMode="auto">
          <a:xfrm>
            <a:off x="6837529" y="630002"/>
            <a:ext cx="2104030" cy="325341"/>
          </a:xfrm>
          <a:prstGeom prst="roundRect">
            <a:avLst>
              <a:gd name="adj" fmla="val 16667"/>
            </a:avLst>
          </a:prstGeom>
          <a:solidFill>
            <a:schemeClr val="accent2"/>
          </a:solidFill>
          <a:ln w="12700" algn="ctr">
            <a:solidFill>
              <a:schemeClr val="tx1"/>
            </a:solidFill>
            <a:round/>
            <a:headEnd type="none" w="sm" len="sm"/>
            <a:tailEnd type="none" w="sm" len="sm"/>
          </a:ln>
        </p:spPr>
        <p:txBody>
          <a:bodyPr lIns="0" tIns="0" rIns="0" bIns="0" anchor="ctr"/>
          <a:lstStyle/>
          <a:p>
            <a:pPr algn="ctr"/>
            <a:r>
              <a:rPr kumimoji="0" lang="en-US" altLang="ja-JP" sz="1600" b="1" dirty="0" smtClean="0">
                <a:solidFill>
                  <a:srgbClr val="000000"/>
                </a:solidFill>
                <a:cs typeface="Arial" charset="0"/>
              </a:rPr>
              <a:t>PROTOCOL LAYER</a:t>
            </a:r>
            <a:endParaRPr kumimoji="0" lang="en-US" altLang="ja-JP" sz="1600" b="1" dirty="0">
              <a:solidFill>
                <a:srgbClr val="000000"/>
              </a:solidFill>
              <a:cs typeface="Arial" charset="0"/>
            </a:endParaRPr>
          </a:p>
        </p:txBody>
      </p:sp>
      <p:sp>
        <p:nvSpPr>
          <p:cNvPr id="21"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2"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3"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5" name="Text Box 3"/>
          <p:cNvSpPr txBox="1">
            <a:spLocks noChangeArrowheads="1"/>
          </p:cNvSpPr>
          <p:nvPr/>
        </p:nvSpPr>
        <p:spPr bwMode="auto">
          <a:xfrm>
            <a:off x="8610600" y="79375"/>
            <a:ext cx="461963" cy="277813"/>
          </a:xfrm>
          <a:prstGeom prst="rect">
            <a:avLst/>
          </a:prstGeom>
          <a:solidFill>
            <a:srgbClr val="0099CC"/>
          </a:solid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ysClr val="windowText" lastClr="000000"/>
                </a:solidFill>
                <a:effectLst/>
                <a:uLnTx/>
                <a:uFillTx/>
              </a:rPr>
              <a:t>Intro</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U3055A/U3056A</a:t>
            </a:r>
            <a:br>
              <a:rPr lang="en-US" dirty="0" smtClean="0"/>
            </a:br>
            <a:r>
              <a:rPr lang="en-US" dirty="0" smtClean="0"/>
              <a:t>4 port, 12Gbps SAS analysis</a:t>
            </a:r>
            <a:endParaRPr lang="en-US" dirty="0"/>
          </a:p>
        </p:txBody>
      </p:sp>
      <p:sp>
        <p:nvSpPr>
          <p:cNvPr id="3" name="Content Placeholder 2"/>
          <p:cNvSpPr>
            <a:spLocks noGrp="1"/>
          </p:cNvSpPr>
          <p:nvPr>
            <p:ph idx="1"/>
          </p:nvPr>
        </p:nvSpPr>
        <p:spPr/>
        <p:txBody>
          <a:bodyPr/>
          <a:lstStyle/>
          <a:p>
            <a:r>
              <a:rPr lang="en-US" b="1" dirty="0">
                <a:solidFill>
                  <a:schemeClr val="tx1"/>
                </a:solidFill>
              </a:rPr>
              <a:t>Key Features:</a:t>
            </a:r>
          </a:p>
          <a:p>
            <a:r>
              <a:rPr lang="en-US" dirty="0">
                <a:solidFill>
                  <a:schemeClr val="tx1"/>
                </a:solidFill>
              </a:rPr>
              <a:t>Enhanced Gigabit Ethernet &gt; 70MB/s</a:t>
            </a:r>
          </a:p>
          <a:p>
            <a:r>
              <a:rPr lang="en-US" dirty="0">
                <a:solidFill>
                  <a:schemeClr val="tx1"/>
                </a:solidFill>
              </a:rPr>
              <a:t>500 picosecond Timestamp Resolution</a:t>
            </a:r>
          </a:p>
          <a:p>
            <a:r>
              <a:rPr lang="en-US" dirty="0">
                <a:solidFill>
                  <a:schemeClr val="tx1"/>
                </a:solidFill>
              </a:rPr>
              <a:t>Eye-Opener front end</a:t>
            </a:r>
          </a:p>
          <a:p>
            <a:r>
              <a:rPr lang="en-US" dirty="0">
                <a:solidFill>
                  <a:schemeClr val="tx1"/>
                </a:solidFill>
              </a:rPr>
              <a:t>Tunable RX/TX signaling</a:t>
            </a:r>
          </a:p>
          <a:p>
            <a:r>
              <a:rPr lang="en-US" dirty="0" err="1">
                <a:solidFill>
                  <a:schemeClr val="tx1"/>
                </a:solidFill>
              </a:rPr>
              <a:t>Cascadeable</a:t>
            </a:r>
            <a:r>
              <a:rPr lang="en-US" dirty="0">
                <a:solidFill>
                  <a:schemeClr val="tx1"/>
                </a:solidFill>
              </a:rPr>
              <a:t> up to 4 </a:t>
            </a:r>
            <a:r>
              <a:rPr lang="en-US" dirty="0" err="1">
                <a:solidFill>
                  <a:schemeClr val="tx1"/>
                </a:solidFill>
              </a:rPr>
              <a:t>BusXpert</a:t>
            </a:r>
            <a:r>
              <a:rPr lang="en-US" dirty="0">
                <a:solidFill>
                  <a:schemeClr val="tx1"/>
                </a:solidFill>
              </a:rPr>
              <a:t> Pro platforms</a:t>
            </a:r>
          </a:p>
          <a:p>
            <a:r>
              <a:rPr lang="en-US" dirty="0">
                <a:solidFill>
                  <a:schemeClr val="tx1"/>
                </a:solidFill>
              </a:rPr>
              <a:t>Supports 1.5 / 3.0 / 6.0 /12.0 S</a:t>
            </a:r>
            <a:r>
              <a:rPr lang="en-US" dirty="0" smtClean="0">
                <a:solidFill>
                  <a:schemeClr val="tx1"/>
                </a:solidFill>
              </a:rPr>
              <a:t>AS </a:t>
            </a:r>
            <a:r>
              <a:rPr lang="en-US" dirty="0" err="1" smtClean="0">
                <a:solidFill>
                  <a:schemeClr val="tx1"/>
                </a:solidFill>
              </a:rPr>
              <a:t>Gbps</a:t>
            </a:r>
            <a:endParaRPr lang="en-US" dirty="0" smtClean="0">
              <a:solidFill>
                <a:schemeClr val="tx1"/>
              </a:solidFill>
            </a:endParaRPr>
          </a:p>
          <a:p>
            <a:r>
              <a:rPr lang="en-US" dirty="0">
                <a:solidFill>
                  <a:schemeClr val="tx1"/>
                </a:solidFill>
              </a:rPr>
              <a:t>S</a:t>
            </a:r>
            <a:r>
              <a:rPr lang="en-US" dirty="0" smtClean="0">
                <a:solidFill>
                  <a:schemeClr val="tx1"/>
                </a:solidFill>
              </a:rPr>
              <a:t>upport </a:t>
            </a:r>
            <a:r>
              <a:rPr lang="en-US" dirty="0">
                <a:solidFill>
                  <a:schemeClr val="tx1"/>
                </a:solidFill>
              </a:rPr>
              <a:t>for 6G/3G SATA/STP</a:t>
            </a:r>
          </a:p>
          <a:p>
            <a:r>
              <a:rPr lang="en-US" dirty="0">
                <a:solidFill>
                  <a:schemeClr val="tx1"/>
                </a:solidFill>
              </a:rPr>
              <a:t>Deep Triggering and Filtering</a:t>
            </a:r>
          </a:p>
          <a:p>
            <a:r>
              <a:rPr lang="en-US" dirty="0">
                <a:solidFill>
                  <a:schemeClr val="tx1"/>
                </a:solidFill>
              </a:rPr>
              <a:t>Trace Buffer up to 72GB (144GB coming soon)</a:t>
            </a:r>
          </a:p>
          <a:p>
            <a:endParaRPr lang="en-US" dirty="0"/>
          </a:p>
        </p:txBody>
      </p:sp>
      <p:pic>
        <p:nvPicPr>
          <p:cNvPr id="1026" name="Picture 2" descr="SerialTek BusXpert Pro II SAS 12G analyz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256987" y="523991"/>
            <a:ext cx="2391001" cy="338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399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U3051B – </a:t>
            </a:r>
            <a:r>
              <a:rPr lang="en-US" dirty="0" err="1" smtClean="0"/>
              <a:t>BusXpert</a:t>
            </a:r>
            <a:r>
              <a:rPr lang="en-US" dirty="0" smtClean="0"/>
              <a:t> Micro (2port)</a:t>
            </a:r>
            <a:br>
              <a:rPr lang="en-US" dirty="0" smtClean="0"/>
            </a:br>
            <a:r>
              <a:rPr lang="en-US" dirty="0"/>
              <a:t>U3052A – </a:t>
            </a:r>
            <a:r>
              <a:rPr lang="en-US" dirty="0" err="1"/>
              <a:t>BusXpert</a:t>
            </a:r>
            <a:r>
              <a:rPr lang="en-US" dirty="0"/>
              <a:t> Pro (4port)</a:t>
            </a:r>
            <a:br>
              <a:rPr lang="en-US" dirty="0"/>
            </a:br>
            <a:r>
              <a:rPr lang="en-US" dirty="0" smtClean="0"/>
              <a:t>SAS/SATA protocol analyzer</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tx1"/>
                </a:solidFill>
              </a:rPr>
              <a:t>Key Features:</a:t>
            </a:r>
          </a:p>
          <a:p>
            <a:r>
              <a:rPr lang="en-US" dirty="0" smtClean="0">
                <a:solidFill>
                  <a:schemeClr val="tx1"/>
                </a:solidFill>
              </a:rPr>
              <a:t>Native </a:t>
            </a:r>
            <a:r>
              <a:rPr lang="en-US" dirty="0">
                <a:solidFill>
                  <a:schemeClr val="tx1"/>
                </a:solidFill>
              </a:rPr>
              <a:t>PHY</a:t>
            </a:r>
          </a:p>
          <a:p>
            <a:r>
              <a:rPr lang="en-US" dirty="0">
                <a:solidFill>
                  <a:schemeClr val="tx1"/>
                </a:solidFill>
              </a:rPr>
              <a:t>Fast Data Re-Lock</a:t>
            </a:r>
          </a:p>
          <a:p>
            <a:r>
              <a:rPr lang="en-US" dirty="0">
                <a:solidFill>
                  <a:schemeClr val="tx1"/>
                </a:solidFill>
              </a:rPr>
              <a:t>2ns Timestamp Resolution</a:t>
            </a:r>
          </a:p>
          <a:p>
            <a:r>
              <a:rPr lang="en-US" dirty="0">
                <a:solidFill>
                  <a:schemeClr val="tx1"/>
                </a:solidFill>
              </a:rPr>
              <a:t>Eye-Opener front end</a:t>
            </a:r>
          </a:p>
          <a:p>
            <a:r>
              <a:rPr lang="en-US" dirty="0">
                <a:solidFill>
                  <a:schemeClr val="tx1"/>
                </a:solidFill>
              </a:rPr>
              <a:t>Tunable RX/TX signaling</a:t>
            </a:r>
          </a:p>
          <a:p>
            <a:r>
              <a:rPr lang="en-US" dirty="0" err="1">
                <a:solidFill>
                  <a:schemeClr val="tx1"/>
                </a:solidFill>
              </a:rPr>
              <a:t>Cascadeable</a:t>
            </a:r>
            <a:r>
              <a:rPr lang="en-US" dirty="0">
                <a:solidFill>
                  <a:schemeClr val="tx1"/>
                </a:solidFill>
              </a:rPr>
              <a:t> up to 4 </a:t>
            </a:r>
            <a:r>
              <a:rPr lang="en-US" dirty="0" err="1">
                <a:solidFill>
                  <a:schemeClr val="tx1"/>
                </a:solidFill>
              </a:rPr>
              <a:t>BusXpert</a:t>
            </a:r>
            <a:r>
              <a:rPr lang="en-US" dirty="0">
                <a:solidFill>
                  <a:schemeClr val="tx1"/>
                </a:solidFill>
              </a:rPr>
              <a:t> Pro platforms</a:t>
            </a:r>
          </a:p>
          <a:p>
            <a:r>
              <a:rPr lang="en-US" dirty="0">
                <a:solidFill>
                  <a:schemeClr val="tx1"/>
                </a:solidFill>
              </a:rPr>
              <a:t>Available with either Mini-SAS or SATA 7-pin connectors</a:t>
            </a:r>
          </a:p>
          <a:p>
            <a:r>
              <a:rPr lang="en-US" dirty="0">
                <a:solidFill>
                  <a:schemeClr val="tx1"/>
                </a:solidFill>
              </a:rPr>
              <a:t>Supports 1.5 / 3.0 / 6.0 </a:t>
            </a:r>
            <a:r>
              <a:rPr lang="en-US" dirty="0" err="1" smtClean="0">
                <a:solidFill>
                  <a:schemeClr val="tx1"/>
                </a:solidFill>
              </a:rPr>
              <a:t>Gbps</a:t>
            </a:r>
            <a:r>
              <a:rPr lang="en-US" dirty="0" smtClean="0">
                <a:solidFill>
                  <a:schemeClr val="tx1"/>
                </a:solidFill>
              </a:rPr>
              <a:t> SAS and SATA</a:t>
            </a:r>
            <a:endParaRPr lang="en-US" dirty="0">
              <a:solidFill>
                <a:schemeClr val="tx1"/>
              </a:solidFill>
            </a:endParaRPr>
          </a:p>
          <a:p>
            <a:r>
              <a:rPr lang="en-US" dirty="0">
                <a:solidFill>
                  <a:schemeClr val="tx1"/>
                </a:solidFill>
              </a:rPr>
              <a:t>Deep Trigger and Filter</a:t>
            </a:r>
          </a:p>
          <a:p>
            <a:r>
              <a:rPr lang="en-US" dirty="0">
                <a:solidFill>
                  <a:schemeClr val="tx1"/>
                </a:solidFill>
              </a:rPr>
              <a:t>Trace Buffer up to 36GB</a:t>
            </a:r>
          </a:p>
          <a:p>
            <a:endParaRPr lang="en-US" dirty="0">
              <a:solidFill>
                <a:schemeClr val="tx1"/>
              </a:solidFill>
            </a:endParaRPr>
          </a:p>
        </p:txBody>
      </p:sp>
      <p:pic>
        <p:nvPicPr>
          <p:cNvPr id="2050" name="Picture 2" descr="BusXpert PRO SAS Analyzer SATA Analy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851081" y="946159"/>
            <a:ext cx="1848024" cy="2737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sXpert Micro SAS analyzer SATA Analyz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268849" y="-183172"/>
            <a:ext cx="1119374" cy="202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185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U3053A – jammer (1 or 2 port)</a:t>
            </a:r>
            <a:br>
              <a:rPr lang="en-US" dirty="0" smtClean="0"/>
            </a:br>
            <a:r>
              <a:rPr lang="en-US" dirty="0" smtClean="0"/>
              <a:t>U3054A – jammer (4port)</a:t>
            </a:r>
            <a:endParaRPr lang="en-US" dirty="0"/>
          </a:p>
        </p:txBody>
      </p:sp>
      <p:sp>
        <p:nvSpPr>
          <p:cNvPr id="3" name="Content Placeholder 2"/>
          <p:cNvSpPr>
            <a:spLocks noGrp="1"/>
          </p:cNvSpPr>
          <p:nvPr>
            <p:ph idx="1"/>
          </p:nvPr>
        </p:nvSpPr>
        <p:spPr/>
        <p:txBody>
          <a:bodyPr/>
          <a:lstStyle/>
          <a:p>
            <a:pPr marL="0" indent="0">
              <a:buNone/>
            </a:pPr>
            <a:r>
              <a:rPr lang="pt-BR" sz="2000" dirty="0" smtClean="0">
                <a:solidFill>
                  <a:schemeClr val="tx1"/>
                </a:solidFill>
                <a:latin typeface="Arial Unicode MS" pitchFamily="34" charset="-128"/>
                <a:ea typeface="Arial Unicode MS" pitchFamily="34" charset="-128"/>
                <a:cs typeface="Arial Unicode MS" pitchFamily="34" charset="-128"/>
              </a:rPr>
              <a:t>UNPARALLELED  ERRORINJECTION</a:t>
            </a:r>
            <a:endParaRPr lang="pt-BR" sz="2000" dirty="0">
              <a:solidFill>
                <a:schemeClr val="tx1"/>
              </a:solidFill>
              <a:latin typeface="Arial Unicode MS" pitchFamily="34" charset="-128"/>
              <a:ea typeface="Arial Unicode MS" pitchFamily="34" charset="-128"/>
              <a:cs typeface="Arial Unicode MS" pitchFamily="34" charset="-128"/>
            </a:endParaRPr>
          </a:p>
          <a:p>
            <a:r>
              <a:rPr lang="en-US" sz="2000" dirty="0">
                <a:solidFill>
                  <a:schemeClr val="tx1"/>
                </a:solidFill>
              </a:rPr>
              <a:t>Connect / Disconnect link</a:t>
            </a:r>
          </a:p>
          <a:p>
            <a:r>
              <a:rPr lang="en-US" sz="2000" dirty="0">
                <a:solidFill>
                  <a:schemeClr val="tx1"/>
                </a:solidFill>
              </a:rPr>
              <a:t>CRC, 8b10b encoding</a:t>
            </a:r>
            <a:r>
              <a:rPr lang="en-US" sz="2000" dirty="0" smtClean="0">
                <a:solidFill>
                  <a:schemeClr val="tx1"/>
                </a:solidFill>
              </a:rPr>
              <a:t>, Running </a:t>
            </a:r>
            <a:r>
              <a:rPr lang="en-US" sz="2000" dirty="0">
                <a:solidFill>
                  <a:schemeClr val="tx1"/>
                </a:solidFill>
              </a:rPr>
              <a:t>Disparity (RD</a:t>
            </a:r>
            <a:r>
              <a:rPr lang="en-US" sz="2000" dirty="0" smtClean="0">
                <a:solidFill>
                  <a:schemeClr val="tx1"/>
                </a:solidFill>
              </a:rPr>
              <a:t>+/-), and </a:t>
            </a:r>
            <a:r>
              <a:rPr lang="en-US" sz="2000" dirty="0">
                <a:solidFill>
                  <a:schemeClr val="tx1"/>
                </a:solidFill>
              </a:rPr>
              <a:t>Invalid Symbol </a:t>
            </a:r>
            <a:r>
              <a:rPr lang="en-US" sz="2000" dirty="0" smtClean="0">
                <a:solidFill>
                  <a:schemeClr val="tx1"/>
                </a:solidFill>
              </a:rPr>
              <a:t>encoding error </a:t>
            </a:r>
            <a:r>
              <a:rPr lang="en-US" sz="2000" dirty="0">
                <a:solidFill>
                  <a:schemeClr val="tx1"/>
                </a:solidFill>
              </a:rPr>
              <a:t>generation</a:t>
            </a:r>
          </a:p>
          <a:p>
            <a:r>
              <a:rPr lang="en-US" sz="2000" dirty="0">
                <a:solidFill>
                  <a:schemeClr val="tx1"/>
                </a:solidFill>
              </a:rPr>
              <a:t>Replace/substitute primitives</a:t>
            </a:r>
          </a:p>
          <a:p>
            <a:r>
              <a:rPr lang="en-US" sz="2000" dirty="0">
                <a:solidFill>
                  <a:schemeClr val="tx1"/>
                </a:solidFill>
              </a:rPr>
              <a:t>Replace frame values (with </a:t>
            </a:r>
            <a:r>
              <a:rPr lang="en-US" sz="2000" dirty="0" smtClean="0">
                <a:solidFill>
                  <a:schemeClr val="tx1"/>
                </a:solidFill>
              </a:rPr>
              <a:t>or without </a:t>
            </a:r>
            <a:r>
              <a:rPr lang="en-US" sz="2000" dirty="0">
                <a:solidFill>
                  <a:schemeClr val="tx1"/>
                </a:solidFill>
              </a:rPr>
              <a:t>CRC regeneration)</a:t>
            </a:r>
          </a:p>
          <a:p>
            <a:r>
              <a:rPr lang="en-US" sz="2000" dirty="0">
                <a:solidFill>
                  <a:schemeClr val="tx1"/>
                </a:solidFill>
              </a:rPr>
              <a:t>Insert/Delete DWORD </a:t>
            </a:r>
            <a:r>
              <a:rPr lang="en-US" sz="2000" dirty="0" smtClean="0">
                <a:solidFill>
                  <a:schemeClr val="tx1"/>
                </a:solidFill>
              </a:rPr>
              <a:t>into/from </a:t>
            </a:r>
            <a:r>
              <a:rPr lang="en-US" sz="2000" dirty="0">
                <a:solidFill>
                  <a:schemeClr val="tx1"/>
                </a:solidFill>
              </a:rPr>
              <a:t>frame</a:t>
            </a:r>
          </a:p>
        </p:txBody>
      </p:sp>
      <p:pic>
        <p:nvPicPr>
          <p:cNvPr id="3074" name="Picture 2" descr="BusMod Error Injector SAS SATA 6Gb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861265" y="19456"/>
            <a:ext cx="1647736" cy="249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0449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227014"/>
            <a:ext cx="8691562" cy="601418"/>
          </a:xfrm>
        </p:spPr>
        <p:txBody>
          <a:bodyPr/>
          <a:lstStyle/>
          <a:p>
            <a:r>
              <a:rPr lang="en-US" dirty="0" smtClean="0"/>
              <a:t>Using a Protocol Analyzer with a Jammer</a:t>
            </a:r>
            <a:endParaRPr lang="en-US" dirty="0"/>
          </a:p>
        </p:txBody>
      </p:sp>
      <p:sp>
        <p:nvSpPr>
          <p:cNvPr id="3" name="Content Placeholder 2"/>
          <p:cNvSpPr>
            <a:spLocks noGrp="1"/>
          </p:cNvSpPr>
          <p:nvPr>
            <p:ph idx="1"/>
          </p:nvPr>
        </p:nvSpPr>
        <p:spPr>
          <a:xfrm>
            <a:off x="187936" y="922948"/>
            <a:ext cx="8688387" cy="1593606"/>
          </a:xfrm>
        </p:spPr>
        <p:txBody>
          <a:bodyPr/>
          <a:lstStyle/>
          <a:p>
            <a:r>
              <a:rPr lang="en-US" dirty="0" smtClean="0"/>
              <a:t>Combining a protocol analyzer with a jammer / error injector allows developers to easily see what changes to the traffic have caused and further improve product design.</a:t>
            </a:r>
            <a:endParaRPr lang="en-US" dirty="0"/>
          </a:p>
        </p:txBody>
      </p:sp>
      <p:grpSp>
        <p:nvGrpSpPr>
          <p:cNvPr id="4" name="Group 20"/>
          <p:cNvGrpSpPr/>
          <p:nvPr/>
        </p:nvGrpSpPr>
        <p:grpSpPr>
          <a:xfrm>
            <a:off x="1475155" y="2375876"/>
            <a:ext cx="6019800" cy="3725985"/>
            <a:chOff x="2514600" y="2286000"/>
            <a:chExt cx="4114800" cy="3886200"/>
          </a:xfrm>
        </p:grpSpPr>
        <p:pic>
          <p:nvPicPr>
            <p:cNvPr id="22" name="Picture 21" descr="Micro3-008-small (WinCE).jpg"/>
            <p:cNvPicPr>
              <a:picLocks noChangeAspect="1"/>
            </p:cNvPicPr>
            <p:nvPr/>
          </p:nvPicPr>
          <p:blipFill>
            <a:blip r:embed="rId3" cstate="print"/>
            <a:stretch>
              <a:fillRect/>
            </a:stretch>
          </p:blipFill>
          <p:spPr>
            <a:xfrm>
              <a:off x="3657600" y="2590800"/>
              <a:ext cx="1828800" cy="1249680"/>
            </a:xfrm>
            <a:prstGeom prst="rect">
              <a:avLst/>
            </a:prstGeom>
          </p:spPr>
        </p:pic>
        <p:pic>
          <p:nvPicPr>
            <p:cNvPr id="23" name="Picture 22" descr="Micro3-008-small (WinCE).jpg"/>
            <p:cNvPicPr>
              <a:picLocks noChangeAspect="1"/>
            </p:cNvPicPr>
            <p:nvPr/>
          </p:nvPicPr>
          <p:blipFill>
            <a:blip r:embed="rId3" cstate="print"/>
            <a:stretch>
              <a:fillRect/>
            </a:stretch>
          </p:blipFill>
          <p:spPr>
            <a:xfrm>
              <a:off x="3276600" y="3810000"/>
              <a:ext cx="2057400" cy="1405890"/>
            </a:xfrm>
            <a:prstGeom prst="rect">
              <a:avLst/>
            </a:prstGeom>
          </p:spPr>
        </p:pic>
        <p:sp>
          <p:nvSpPr>
            <p:cNvPr id="24" name="Rounded Rectangle 23"/>
            <p:cNvSpPr/>
            <p:nvPr/>
          </p:nvSpPr>
          <p:spPr>
            <a:xfrm>
              <a:off x="2514600" y="5257800"/>
              <a:ext cx="1295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Host</a:t>
              </a:r>
              <a:endParaRPr lang="en-US" sz="1600" dirty="0"/>
            </a:p>
          </p:txBody>
        </p:sp>
        <p:sp>
          <p:nvSpPr>
            <p:cNvPr id="25" name="Bent Arrow 24"/>
            <p:cNvSpPr/>
            <p:nvPr/>
          </p:nvSpPr>
          <p:spPr>
            <a:xfrm>
              <a:off x="3200400" y="4648200"/>
              <a:ext cx="533400" cy="609600"/>
            </a:xfrm>
            <a:prstGeom prst="bentArrow">
              <a:avLst/>
            </a:prstGeom>
            <a:solidFill>
              <a:schemeClr val="accent2">
                <a:lumMod val="60000"/>
                <a:lumOff val="40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imes New Roman" pitchFamily="18" charset="0"/>
                  <a:cs typeface="Times New Roman" pitchFamily="18" charset="0"/>
                </a:rPr>
                <a:t>I1</a:t>
              </a:r>
              <a:endParaRPr lang="en-US" sz="1600" dirty="0">
                <a:solidFill>
                  <a:schemeClr val="tx1"/>
                </a:solidFill>
                <a:latin typeface="Times New Roman" pitchFamily="18" charset="0"/>
                <a:cs typeface="Times New Roman" pitchFamily="18" charset="0"/>
              </a:endParaRPr>
            </a:p>
          </p:txBody>
        </p:sp>
        <p:sp>
          <p:nvSpPr>
            <p:cNvPr id="26" name="Up Arrow 25"/>
            <p:cNvSpPr/>
            <p:nvPr/>
          </p:nvSpPr>
          <p:spPr>
            <a:xfrm>
              <a:off x="3962400" y="3429000"/>
              <a:ext cx="152400" cy="1371600"/>
            </a:xfrm>
            <a:prstGeom prst="upArrow">
              <a:avLst/>
            </a:prstGeom>
            <a:solidFill>
              <a:schemeClr val="accent2">
                <a:lumMod val="60000"/>
                <a:lumOff val="40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Down Arrow 26"/>
            <p:cNvSpPr/>
            <p:nvPr/>
          </p:nvSpPr>
          <p:spPr>
            <a:xfrm>
              <a:off x="4267200" y="3505200"/>
              <a:ext cx="152400" cy="1371600"/>
            </a:xfrm>
            <a:prstGeom prst="downArrow">
              <a:avLst/>
            </a:prstGeom>
            <a:solidFill>
              <a:schemeClr val="accent2">
                <a:lumMod val="60000"/>
                <a:lumOff val="40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Can 27"/>
            <p:cNvSpPr/>
            <p:nvPr/>
          </p:nvSpPr>
          <p:spPr>
            <a:xfrm>
              <a:off x="5715000" y="5105400"/>
              <a:ext cx="838200"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Device</a:t>
              </a:r>
              <a:endParaRPr lang="en-US" sz="1600" dirty="0"/>
            </a:p>
          </p:txBody>
        </p:sp>
        <p:sp>
          <p:nvSpPr>
            <p:cNvPr id="29" name="Bent Arrow 28"/>
            <p:cNvSpPr/>
            <p:nvPr/>
          </p:nvSpPr>
          <p:spPr>
            <a:xfrm rot="10800000" flipH="1">
              <a:off x="4648200" y="4953000"/>
              <a:ext cx="1066800" cy="457200"/>
            </a:xfrm>
            <a:prstGeom prst="bentArrow">
              <a:avLst/>
            </a:prstGeom>
            <a:solidFill>
              <a:schemeClr val="accent2">
                <a:lumMod val="60000"/>
                <a:lumOff val="40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0" name="TextBox 29"/>
            <p:cNvSpPr txBox="1"/>
            <p:nvPr/>
          </p:nvSpPr>
          <p:spPr>
            <a:xfrm rot="16200000">
              <a:off x="3423166" y="3732391"/>
              <a:ext cx="990600" cy="231417"/>
            </a:xfrm>
            <a:prstGeom prst="rect">
              <a:avLst/>
            </a:prstGeom>
            <a:noFill/>
          </p:spPr>
          <p:txBody>
            <a:bodyPr wrap="square" rtlCol="0">
              <a:spAutoFit/>
            </a:bodyPr>
            <a:lstStyle/>
            <a:p>
              <a:r>
                <a:rPr lang="en-US" sz="1600" dirty="0" smtClean="0">
                  <a:ln>
                    <a:solidFill>
                      <a:schemeClr val="accent2">
                        <a:lumMod val="75000"/>
                      </a:schemeClr>
                    </a:solidFill>
                  </a:ln>
                  <a:latin typeface="Times New Roman" pitchFamily="18" charset="0"/>
                  <a:cs typeface="Times New Roman" pitchFamily="18" charset="0"/>
                </a:rPr>
                <a:t>T1- I1</a:t>
              </a:r>
              <a:endParaRPr lang="en-US" sz="1600" dirty="0">
                <a:ln>
                  <a:solidFill>
                    <a:schemeClr val="accent2">
                      <a:lumMod val="75000"/>
                    </a:schemeClr>
                  </a:solidFill>
                </a:ln>
                <a:latin typeface="Times New Roman" pitchFamily="18" charset="0"/>
                <a:cs typeface="Times New Roman" pitchFamily="18" charset="0"/>
              </a:endParaRPr>
            </a:p>
          </p:txBody>
        </p:sp>
        <p:sp>
          <p:nvSpPr>
            <p:cNvPr id="31" name="TextBox 30"/>
            <p:cNvSpPr txBox="1"/>
            <p:nvPr/>
          </p:nvSpPr>
          <p:spPr>
            <a:xfrm rot="5400000">
              <a:off x="4032766" y="3884791"/>
              <a:ext cx="990600" cy="231417"/>
            </a:xfrm>
            <a:prstGeom prst="rect">
              <a:avLst/>
            </a:prstGeom>
            <a:noFill/>
          </p:spPr>
          <p:txBody>
            <a:bodyPr wrap="square" rtlCol="0">
              <a:spAutoFit/>
            </a:bodyPr>
            <a:lstStyle/>
            <a:p>
              <a:r>
                <a:rPr lang="en-US" sz="1600" dirty="0" smtClean="0">
                  <a:ln>
                    <a:solidFill>
                      <a:schemeClr val="accent2">
                        <a:lumMod val="75000"/>
                      </a:schemeClr>
                    </a:solidFill>
                  </a:ln>
                  <a:latin typeface="Times New Roman" pitchFamily="18" charset="0"/>
                  <a:cs typeface="Times New Roman" pitchFamily="18" charset="0"/>
                </a:rPr>
                <a:t>T1- I2</a:t>
              </a:r>
              <a:endParaRPr lang="en-US" sz="1600" dirty="0">
                <a:ln>
                  <a:solidFill>
                    <a:schemeClr val="accent2">
                      <a:lumMod val="75000"/>
                    </a:schemeClr>
                  </a:solidFill>
                </a:ln>
                <a:latin typeface="Times New Roman" pitchFamily="18" charset="0"/>
                <a:cs typeface="Times New Roman" pitchFamily="18" charset="0"/>
              </a:endParaRPr>
            </a:p>
          </p:txBody>
        </p:sp>
        <p:sp>
          <p:nvSpPr>
            <p:cNvPr id="32" name="TextBox 31"/>
            <p:cNvSpPr txBox="1"/>
            <p:nvPr/>
          </p:nvSpPr>
          <p:spPr>
            <a:xfrm>
              <a:off x="4343400" y="5105400"/>
              <a:ext cx="457200" cy="353112"/>
            </a:xfrm>
            <a:prstGeom prst="rect">
              <a:avLst/>
            </a:prstGeom>
            <a:noFill/>
          </p:spPr>
          <p:txBody>
            <a:bodyPr wrap="square" rtlCol="0">
              <a:spAutoFit/>
            </a:bodyPr>
            <a:lstStyle/>
            <a:p>
              <a:r>
                <a:rPr lang="en-US" sz="1600" dirty="0" smtClean="0"/>
                <a:t>T2</a:t>
              </a:r>
              <a:endParaRPr lang="en-US" sz="1600" dirty="0"/>
            </a:p>
          </p:txBody>
        </p:sp>
        <p:sp>
          <p:nvSpPr>
            <p:cNvPr id="33" name="TextBox 32"/>
            <p:cNvSpPr txBox="1"/>
            <p:nvPr/>
          </p:nvSpPr>
          <p:spPr>
            <a:xfrm>
              <a:off x="2667000" y="2286000"/>
              <a:ext cx="3962400" cy="353112"/>
            </a:xfrm>
            <a:prstGeom prst="rect">
              <a:avLst/>
            </a:prstGeom>
            <a:noFill/>
          </p:spPr>
          <p:txBody>
            <a:bodyPr wrap="square" rtlCol="0">
              <a:spAutoFit/>
            </a:bodyPr>
            <a:lstStyle/>
            <a:p>
              <a:r>
                <a:rPr lang="en-US" sz="1600" dirty="0" smtClean="0"/>
                <a:t>Viewing Traffic before/after </a:t>
              </a:r>
              <a:r>
                <a:rPr lang="en-US" sz="1600" dirty="0" err="1" smtClean="0"/>
                <a:t>BusMod</a:t>
              </a:r>
              <a:endParaRPr lang="en-US" sz="1600" dirty="0"/>
            </a:p>
          </p:txBody>
        </p:sp>
        <p:sp>
          <p:nvSpPr>
            <p:cNvPr id="34" name="TextBox 33"/>
            <p:cNvSpPr txBox="1"/>
            <p:nvPr/>
          </p:nvSpPr>
          <p:spPr>
            <a:xfrm>
              <a:off x="2971800" y="2667000"/>
              <a:ext cx="990600" cy="353112"/>
            </a:xfrm>
            <a:prstGeom prst="rect">
              <a:avLst/>
            </a:prstGeom>
            <a:noFill/>
          </p:spPr>
          <p:txBody>
            <a:bodyPr wrap="square" rtlCol="0">
              <a:spAutoFit/>
            </a:bodyPr>
            <a:lstStyle/>
            <a:p>
              <a:r>
                <a:rPr lang="en-US" sz="1600" dirty="0" err="1" smtClean="0"/>
                <a:t>BusMod</a:t>
              </a:r>
              <a:endParaRPr lang="en-US" sz="1600" dirty="0"/>
            </a:p>
          </p:txBody>
        </p:sp>
        <p:sp>
          <p:nvSpPr>
            <p:cNvPr id="35" name="TextBox 34"/>
            <p:cNvSpPr txBox="1"/>
            <p:nvPr/>
          </p:nvSpPr>
          <p:spPr>
            <a:xfrm>
              <a:off x="2667000" y="3886200"/>
              <a:ext cx="1066800" cy="353112"/>
            </a:xfrm>
            <a:prstGeom prst="rect">
              <a:avLst/>
            </a:prstGeom>
            <a:noFill/>
          </p:spPr>
          <p:txBody>
            <a:bodyPr wrap="square" rtlCol="0">
              <a:spAutoFit/>
            </a:bodyPr>
            <a:lstStyle/>
            <a:p>
              <a:r>
                <a:rPr lang="en-US" sz="1600" dirty="0" smtClean="0"/>
                <a:t>BusXpert</a:t>
              </a:r>
              <a:endParaRPr lang="en-US" sz="1600" dirty="0"/>
            </a:p>
          </p:txBody>
        </p:sp>
      </p:grpSp>
      <p:sp>
        <p:nvSpPr>
          <p:cNvPr id="37" name="Rectangle 32"/>
          <p:cNvSpPr txBox="1">
            <a:spLocks noChangeArrowheads="1"/>
          </p:cNvSpPr>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kumimoji="0" sz="800">
                <a:solidFill>
                  <a:srgbClr val="FFFFFF"/>
                </a:solidFill>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Page </a:t>
            </a:r>
            <a:fld id="{917CE5CF-A343-4819-BB7B-2B54CED84641}"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en-US" sz="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 name="Rectangle 36"/>
          <p:cNvSpPr txBox="1">
            <a:spLocks noChangeArrowheads="1"/>
          </p:cNvSpPr>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SATA/SAS Complete Test Solution</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9" name="Rectangle 39"/>
          <p:cNvSpPr txBox="1">
            <a:spLocks noChangeArrowheads="1"/>
          </p:cNvSpPr>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kumimoji="0" sz="800" smtClean="0">
                <a:solidFill>
                  <a:srgbClr val="FFFFFF"/>
                </a:solidFill>
                <a:latin typeface="Arial"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FFFFFF"/>
                </a:solidFill>
                <a:effectLst/>
                <a:uLnTx/>
                <a:uFillTx/>
                <a:latin typeface="Arial" charset="0"/>
                <a:ea typeface="+mn-ea"/>
                <a:cs typeface="+mn-cs"/>
              </a:rPr>
              <a:t>Feb 22, 2010</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Powerful </a:t>
            </a:r>
            <a:r>
              <a:rPr lang="en-US" dirty="0"/>
              <a:t>test setup for SAS and SATA physical compliance testing:</a:t>
            </a:r>
          </a:p>
        </p:txBody>
      </p:sp>
      <p:sp>
        <p:nvSpPr>
          <p:cNvPr id="3" name="Content Placeholder 2"/>
          <p:cNvSpPr>
            <a:spLocks noGrp="1"/>
          </p:cNvSpPr>
          <p:nvPr>
            <p:ph idx="1"/>
          </p:nvPr>
        </p:nvSpPr>
        <p:spPr>
          <a:xfrm>
            <a:off x="379057" y="3793788"/>
            <a:ext cx="8243887" cy="2266545"/>
          </a:xfrm>
        </p:spPr>
        <p:txBody>
          <a:bodyPr/>
          <a:lstStyle/>
          <a:p>
            <a:r>
              <a:rPr lang="en-US" sz="1800" dirty="0" smtClean="0">
                <a:solidFill>
                  <a:schemeClr val="tx1"/>
                </a:solidFill>
              </a:rPr>
              <a:t>The </a:t>
            </a:r>
            <a:r>
              <a:rPr lang="en-US" sz="1800" dirty="0" err="1">
                <a:solidFill>
                  <a:schemeClr val="tx1"/>
                </a:solidFill>
              </a:rPr>
              <a:t>BusGen</a:t>
            </a:r>
            <a:r>
              <a:rPr lang="en-US" sz="1800" dirty="0">
                <a:solidFill>
                  <a:schemeClr val="tx1"/>
                </a:solidFill>
              </a:rPr>
              <a:t> sends a SATA BIST frame to put the device under test into a special loop-back test mode. </a:t>
            </a:r>
            <a:endParaRPr lang="en-US" sz="1800" dirty="0" smtClean="0">
              <a:solidFill>
                <a:schemeClr val="tx1"/>
              </a:solidFill>
            </a:endParaRPr>
          </a:p>
          <a:p>
            <a:r>
              <a:rPr lang="en-US" sz="1800" dirty="0" smtClean="0">
                <a:solidFill>
                  <a:schemeClr val="tx1"/>
                </a:solidFill>
              </a:rPr>
              <a:t>The </a:t>
            </a:r>
            <a:r>
              <a:rPr lang="en-US" sz="1800" dirty="0">
                <a:solidFill>
                  <a:schemeClr val="tx1"/>
                </a:solidFill>
              </a:rPr>
              <a:t>J-BERT is then used to send compliance patterns with varying levels of jitter. </a:t>
            </a:r>
            <a:endParaRPr lang="en-US" sz="1800" dirty="0" smtClean="0">
              <a:solidFill>
                <a:schemeClr val="tx1"/>
              </a:solidFill>
            </a:endParaRPr>
          </a:p>
          <a:p>
            <a:r>
              <a:rPr lang="en-US" sz="1800" dirty="0" smtClean="0">
                <a:solidFill>
                  <a:schemeClr val="tx1"/>
                </a:solidFill>
              </a:rPr>
              <a:t>The </a:t>
            </a:r>
            <a:r>
              <a:rPr lang="en-US" sz="1800" dirty="0">
                <a:solidFill>
                  <a:schemeClr val="tx1"/>
                </a:solidFill>
              </a:rPr>
              <a:t>device sends the pattern back, and the </a:t>
            </a:r>
            <a:r>
              <a:rPr lang="en-US" sz="1800" dirty="0" err="1">
                <a:solidFill>
                  <a:schemeClr val="tx1"/>
                </a:solidFill>
              </a:rPr>
              <a:t>BusXpert</a:t>
            </a:r>
            <a:r>
              <a:rPr lang="en-US" sz="1800" dirty="0">
                <a:solidFill>
                  <a:schemeClr val="tx1"/>
                </a:solidFill>
              </a:rPr>
              <a:t>, using it's Frame Error Counter capability, counts if there are any CRC errors in the frames from the device. </a:t>
            </a:r>
            <a:endParaRPr lang="en-US" sz="1800" dirty="0" smtClean="0">
              <a:solidFill>
                <a:schemeClr val="tx1"/>
              </a:solidFill>
            </a:endParaRPr>
          </a:p>
          <a:p>
            <a:r>
              <a:rPr lang="en-US" sz="1800" dirty="0" smtClean="0">
                <a:solidFill>
                  <a:schemeClr val="tx1"/>
                </a:solidFill>
              </a:rPr>
              <a:t>The </a:t>
            </a:r>
            <a:r>
              <a:rPr lang="en-US" sz="1800" dirty="0">
                <a:solidFill>
                  <a:schemeClr val="tx1"/>
                </a:solidFill>
              </a:rPr>
              <a:t>scope is used to verify the eye pattern of the device </a:t>
            </a:r>
            <a:r>
              <a:rPr lang="en-US" sz="1800" dirty="0"/>
              <a:t>under test.</a:t>
            </a:r>
          </a:p>
        </p:txBody>
      </p:sp>
      <p:pic>
        <p:nvPicPr>
          <p:cNvPr id="4098" name="Picture 2" descr="BusGen SATA BIST SATA Compliance Set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251" y="1154350"/>
            <a:ext cx="66675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12662"/>
      </p:ext>
    </p:extLst>
  </p:cSld>
  <p:clrMapOvr>
    <a:masterClrMapping/>
  </p:clrMapOvr>
  <p:transition/>
</p:sld>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gilent OCMD">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CCCC66"/>
      </a:accent5>
      <a:accent6>
        <a:srgbClr val="990000"/>
      </a:accent6>
      <a:hlink>
        <a:srgbClr val="009966"/>
      </a:hlink>
      <a:folHlink>
        <a:srgbClr val="FF6633"/>
      </a:folHlink>
    </a:clrScheme>
    <a:fontScheme name="Agilent OCMD">
      <a:majorFont>
        <a:latin typeface="Univers Condensed"/>
        <a:ea typeface=""/>
        <a:cs typeface=""/>
      </a:majorFont>
      <a:minorFont>
        <a:latin typeface="Univer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Univers Condensed"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Univers Condensed" pitchFamily="34" charset="0"/>
          </a:defRPr>
        </a:defPPr>
      </a:lstStyle>
    </a:lnDef>
  </a:objectDefaults>
  <a:extraClrSchemeLst>
    <a:extraClrScheme>
      <a:clrScheme name="Agilent OCM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gilent OCM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gilent OCM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gilent OCM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gilent OCM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gilent OCM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gilent OCM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gilent OCMD 8">
        <a:dk1>
          <a:srgbClr val="000000"/>
        </a:dk1>
        <a:lt1>
          <a:srgbClr val="FFFFFF"/>
        </a:lt1>
        <a:dk2>
          <a:srgbClr val="000000"/>
        </a:dk2>
        <a:lt2>
          <a:srgbClr val="000000"/>
        </a:lt2>
        <a:accent1>
          <a:srgbClr val="1079FF"/>
        </a:accent1>
        <a:accent2>
          <a:srgbClr val="00B400"/>
        </a:accent2>
        <a:accent3>
          <a:srgbClr val="FFFFFF"/>
        </a:accent3>
        <a:accent4>
          <a:srgbClr val="000000"/>
        </a:accent4>
        <a:accent5>
          <a:srgbClr val="AABEFF"/>
        </a:accent5>
        <a:accent6>
          <a:srgbClr val="00A300"/>
        </a:accent6>
        <a:hlink>
          <a:srgbClr val="FF00FF"/>
        </a:hlink>
        <a:folHlink>
          <a:srgbClr val="FFE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Settings\u448168\Application Data\Microsoft\Templates\Agilent\Agilent_template.pot</Template>
  <TotalTime>45131</TotalTime>
  <Words>2461</Words>
  <Application>Microsoft Office PowerPoint</Application>
  <PresentationFormat>On-screen Show (4:3)</PresentationFormat>
  <Paragraphs>320</Paragraphs>
  <Slides>22</Slides>
  <Notes>15</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Agilent_template</vt:lpstr>
      <vt:lpstr>Agilent OCMD</vt:lpstr>
      <vt:lpstr>SATA &amp; SAS 12Gb/s Physical and Protocol Layers Complete Test Solutions</vt:lpstr>
      <vt:lpstr>Difference between SATA and SAS</vt:lpstr>
      <vt:lpstr> SATA / SAS technology trends</vt:lpstr>
      <vt:lpstr>Agilent SATA and SAS Total Solution Coverage</vt:lpstr>
      <vt:lpstr>U3055A/U3056A 4 port, 12Gbps SAS analysis</vt:lpstr>
      <vt:lpstr>U3051B – BusXpert Micro (2port) U3052A – BusXpert Pro (4port) SAS/SATA protocol analyzer</vt:lpstr>
      <vt:lpstr>U3053A – jammer (1 or 2 port) U3054A – jammer (4port)</vt:lpstr>
      <vt:lpstr>Using a Protocol Analyzer with a Jammer</vt:lpstr>
      <vt:lpstr>Powerful test setup for SAS and SATA physical compliance testing:</vt:lpstr>
      <vt:lpstr>Using a Protocol Analyzer to find issues</vt:lpstr>
      <vt:lpstr>Testing Design Robustness at the Protocol Level</vt:lpstr>
      <vt:lpstr>Design Robustness cont.</vt:lpstr>
      <vt:lpstr>Viewing and Decoding the Protocol Layer</vt:lpstr>
      <vt:lpstr>Creating the Injection Scenario</vt:lpstr>
      <vt:lpstr>Creating a Trigger</vt:lpstr>
      <vt:lpstr>Looking at the Trace pt 1</vt:lpstr>
      <vt:lpstr>Looking At the Trace pt 2</vt:lpstr>
      <vt:lpstr>Creating the BIST Command for SATA</vt:lpstr>
      <vt:lpstr>SAS/SATA Protocol Analysis</vt:lpstr>
      <vt:lpstr>U3055A/U3056A 4 port, 12Gbps SAS analysis</vt:lpstr>
      <vt:lpstr>BusXpert Pro II – 4 port analyzer 12Gbps SAS – 6Gbps SATA</vt:lpstr>
      <vt:lpstr>BIST Generation with U3053A BusMod</vt:lpstr>
    </vt:vector>
  </TitlesOfParts>
  <Company>Agilent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complete SATA PHY testing</dc:title>
  <dc:subject>Version 1.0</dc:subject>
  <dc:creator>Bryan Kantack</dc:creator>
  <cp:lastModifiedBy>Administrator</cp:lastModifiedBy>
  <cp:revision>578</cp:revision>
  <dcterms:created xsi:type="dcterms:W3CDTF">2005-08-30T12:48:45Z</dcterms:created>
  <dcterms:modified xsi:type="dcterms:W3CDTF">2012-08-14T04:41:49Z</dcterms:modified>
</cp:coreProperties>
</file>