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8"/>
  </p:notesMasterIdLst>
  <p:sldIdLst>
    <p:sldId id="272" r:id="rId2"/>
    <p:sldId id="273" r:id="rId3"/>
    <p:sldId id="279" r:id="rId4"/>
    <p:sldId id="280" r:id="rId5"/>
    <p:sldId id="274" r:id="rId6"/>
    <p:sldId id="276" r:id="rId7"/>
    <p:sldId id="331" r:id="rId8"/>
    <p:sldId id="306" r:id="rId9"/>
    <p:sldId id="307" r:id="rId10"/>
    <p:sldId id="308" r:id="rId11"/>
    <p:sldId id="309" r:id="rId12"/>
    <p:sldId id="310" r:id="rId13"/>
    <p:sldId id="291" r:id="rId14"/>
    <p:sldId id="292" r:id="rId15"/>
    <p:sldId id="293" r:id="rId16"/>
    <p:sldId id="351" r:id="rId17"/>
    <p:sldId id="305" r:id="rId18"/>
    <p:sldId id="296" r:id="rId19"/>
    <p:sldId id="312" r:id="rId20"/>
    <p:sldId id="313" r:id="rId21"/>
    <p:sldId id="315" r:id="rId22"/>
    <p:sldId id="314" r:id="rId23"/>
    <p:sldId id="285" r:id="rId24"/>
    <p:sldId id="355" r:id="rId25"/>
    <p:sldId id="359" r:id="rId26"/>
    <p:sldId id="360" r:id="rId27"/>
    <p:sldId id="286" r:id="rId28"/>
    <p:sldId id="289" r:id="rId29"/>
    <p:sldId id="295" r:id="rId30"/>
    <p:sldId id="297" r:id="rId31"/>
    <p:sldId id="298" r:id="rId32"/>
    <p:sldId id="299" r:id="rId33"/>
    <p:sldId id="301" r:id="rId34"/>
    <p:sldId id="361" r:id="rId35"/>
    <p:sldId id="300" r:id="rId36"/>
    <p:sldId id="302" r:id="rId37"/>
    <p:sldId id="319" r:id="rId38"/>
    <p:sldId id="320" r:id="rId39"/>
    <p:sldId id="322" r:id="rId40"/>
    <p:sldId id="326" r:id="rId41"/>
    <p:sldId id="323" r:id="rId42"/>
    <p:sldId id="321" r:id="rId43"/>
    <p:sldId id="327" r:id="rId44"/>
    <p:sldId id="353" r:id="rId45"/>
    <p:sldId id="356" r:id="rId46"/>
    <p:sldId id="324" r:id="rId47"/>
    <p:sldId id="357" r:id="rId48"/>
    <p:sldId id="325" r:id="rId49"/>
    <p:sldId id="358" r:id="rId50"/>
    <p:sldId id="334" r:id="rId51"/>
    <p:sldId id="335" r:id="rId52"/>
    <p:sldId id="349" r:id="rId53"/>
    <p:sldId id="352" r:id="rId54"/>
    <p:sldId id="303" r:id="rId55"/>
    <p:sldId id="368" r:id="rId56"/>
    <p:sldId id="446" r:id="rId57"/>
    <p:sldId id="447" r:id="rId58"/>
    <p:sldId id="444" r:id="rId59"/>
    <p:sldId id="478" r:id="rId60"/>
    <p:sldId id="479" r:id="rId61"/>
    <p:sldId id="480" r:id="rId62"/>
    <p:sldId id="445" r:id="rId63"/>
    <p:sldId id="432" r:id="rId64"/>
    <p:sldId id="433" r:id="rId65"/>
    <p:sldId id="434" r:id="rId66"/>
    <p:sldId id="470" r:id="rId67"/>
    <p:sldId id="471" r:id="rId68"/>
    <p:sldId id="435" r:id="rId69"/>
    <p:sldId id="436" r:id="rId70"/>
    <p:sldId id="477" r:id="rId71"/>
    <p:sldId id="437" r:id="rId72"/>
    <p:sldId id="438" r:id="rId73"/>
    <p:sldId id="474" r:id="rId74"/>
    <p:sldId id="439" r:id="rId75"/>
    <p:sldId id="440" r:id="rId76"/>
    <p:sldId id="441" r:id="rId77"/>
    <p:sldId id="442" r:id="rId78"/>
    <p:sldId id="443" r:id="rId79"/>
    <p:sldId id="373" r:id="rId80"/>
    <p:sldId id="379" r:id="rId81"/>
    <p:sldId id="426" r:id="rId82"/>
    <p:sldId id="455" r:id="rId83"/>
    <p:sldId id="427" r:id="rId84"/>
    <p:sldId id="476" r:id="rId85"/>
    <p:sldId id="428" r:id="rId86"/>
    <p:sldId id="475" r:id="rId87"/>
    <p:sldId id="429" r:id="rId88"/>
    <p:sldId id="449" r:id="rId89"/>
    <p:sldId id="450" r:id="rId90"/>
    <p:sldId id="448" r:id="rId91"/>
    <p:sldId id="430" r:id="rId92"/>
    <p:sldId id="431" r:id="rId93"/>
    <p:sldId id="375" r:id="rId94"/>
    <p:sldId id="451" r:id="rId95"/>
    <p:sldId id="452" r:id="rId96"/>
    <p:sldId id="456" r:id="rId97"/>
    <p:sldId id="457" r:id="rId98"/>
    <p:sldId id="458" r:id="rId99"/>
    <p:sldId id="380" r:id="rId100"/>
    <p:sldId id="425" r:id="rId101"/>
    <p:sldId id="459" r:id="rId102"/>
    <p:sldId id="460" r:id="rId103"/>
    <p:sldId id="364" r:id="rId104"/>
    <p:sldId id="362" r:id="rId105"/>
    <p:sldId id="462" r:id="rId106"/>
    <p:sldId id="454" r:id="rId107"/>
    <p:sldId id="463" r:id="rId108"/>
    <p:sldId id="481" r:id="rId109"/>
    <p:sldId id="464" r:id="rId110"/>
    <p:sldId id="465" r:id="rId111"/>
    <p:sldId id="466" r:id="rId112"/>
    <p:sldId id="467" r:id="rId113"/>
    <p:sldId id="468" r:id="rId114"/>
    <p:sldId id="472" r:id="rId115"/>
    <p:sldId id="473" r:id="rId116"/>
    <p:sldId id="328" r:id="rId1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p:cViewPr>
        <p:scale>
          <a:sx n="75" d="100"/>
          <a:sy n="75" d="100"/>
        </p:scale>
        <p:origin x="-1824"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6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FFE96-88B7-4679-83C6-EBEEE268914B}" type="datetimeFigureOut">
              <a:rPr lang="en-US" smtClean="0"/>
              <a:pPr/>
              <a:t>12/15/2011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62FD8-3F6A-4E05-947D-831AAB19A1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_two-tone_revised_5-16_cir6"/>
          <p:cNvPicPr>
            <a:picLocks noChangeAspect="1" noChangeArrowheads="1"/>
          </p:cNvPicPr>
          <p:nvPr/>
        </p:nvPicPr>
        <p:blipFill>
          <a:blip r:embed="rId2" cstate="print"/>
          <a:srcRect/>
          <a:stretch>
            <a:fillRect/>
          </a:stretch>
        </p:blipFill>
        <p:spPr bwMode="auto">
          <a:xfrm>
            <a:off x="0" y="6229350"/>
            <a:ext cx="9144000" cy="628650"/>
          </a:xfrm>
          <a:prstGeom prst="rect">
            <a:avLst/>
          </a:prstGeom>
          <a:noFill/>
          <a:ln w="9525">
            <a:noFill/>
            <a:miter lim="800000"/>
            <a:headEnd/>
            <a:tailEnd/>
          </a:ln>
        </p:spPr>
      </p:pic>
      <p:pic>
        <p:nvPicPr>
          <p:cNvPr id="5" name="Picture 8" descr="spark-385_150"/>
          <p:cNvPicPr>
            <a:picLocks noChangeAspect="1" noChangeArrowheads="1"/>
          </p:cNvPicPr>
          <p:nvPr/>
        </p:nvPicPr>
        <p:blipFill>
          <a:blip r:embed="rId3" cstate="print"/>
          <a:srcRect/>
          <a:stretch>
            <a:fillRect/>
          </a:stretch>
        </p:blipFill>
        <p:spPr bwMode="auto">
          <a:xfrm>
            <a:off x="4371975" y="6376988"/>
            <a:ext cx="1865313" cy="414337"/>
          </a:xfrm>
          <a:prstGeom prst="rect">
            <a:avLst/>
          </a:prstGeom>
          <a:noFill/>
          <a:ln w="9525">
            <a:noFill/>
            <a:miter lim="800000"/>
            <a:headEnd/>
            <a:tailEnd/>
          </a:ln>
        </p:spPr>
      </p:pic>
      <p:sp>
        <p:nvSpPr>
          <p:cNvPr id="5122"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5123" name="Rectangle 3"/>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sp>
        <p:nvSpPr>
          <p:cNvPr id="6" name="Rectangle 5"/>
          <p:cNvSpPr>
            <a:spLocks noGrp="1" noChangeArrowheads="1"/>
          </p:cNvSpPr>
          <p:nvPr>
            <p:ph type="ftr" sz="quarter" idx="10"/>
          </p:nvPr>
        </p:nvSpPr>
        <p:spPr/>
        <p:txBody>
          <a:bodyPr/>
          <a:lstStyle>
            <a:lvl1pPr>
              <a:defRPr/>
            </a:lvl1pPr>
          </a:lstStyle>
          <a:p>
            <a:pPr>
              <a:defRPr/>
            </a:pPr>
            <a:r>
              <a:rPr lang="fr-FR" smtClean="0"/>
              <a:t>Agilent Restricted</a:t>
            </a:r>
            <a:endParaRPr lang="en-US"/>
          </a:p>
        </p:txBody>
      </p:sp>
      <p:sp>
        <p:nvSpPr>
          <p:cNvPr id="7" name="Rectangle 6"/>
          <p:cNvSpPr>
            <a:spLocks noGrp="1" noChangeArrowheads="1"/>
          </p:cNvSpPr>
          <p:nvPr>
            <p:ph type="dt" sz="half" idx="11"/>
          </p:nvPr>
        </p:nvSpPr>
        <p:spPr/>
        <p:txBody>
          <a:bodyPr/>
          <a:lstStyle>
            <a:lvl1pPr>
              <a:defRPr/>
            </a:lvl1pPr>
          </a:lstStyle>
          <a:p>
            <a:pPr>
              <a:defRPr/>
            </a:pPr>
            <a:r>
              <a:rPr lang="en-US" smtClean="0"/>
              <a:t>December 15, 2011</a:t>
            </a:r>
            <a:endParaRPr lang="en-US"/>
          </a:p>
        </p:txBody>
      </p:sp>
      <p:sp>
        <p:nvSpPr>
          <p:cNvPr id="8" name="Rectangle 7"/>
          <p:cNvSpPr>
            <a:spLocks noGrp="1" noChangeArrowheads="1"/>
          </p:cNvSpPr>
          <p:nvPr>
            <p:ph type="sldNum" sz="quarter" idx="12"/>
          </p:nvPr>
        </p:nvSpPr>
        <p:spPr/>
        <p:txBody>
          <a:bodyPr/>
          <a:lstStyle>
            <a:lvl1pPr>
              <a:defRPr/>
            </a:lvl1pPr>
          </a:lstStyle>
          <a:p>
            <a:pPr>
              <a:defRPr/>
            </a:pPr>
            <a:r>
              <a:rPr lang="en-US"/>
              <a:t>Page </a:t>
            </a:r>
            <a:fld id="{F89DD58D-A3D1-4AD0-86BA-47F41764A1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t>Page </a:t>
            </a:r>
            <a:fld id="{41701DFE-5BA9-46E7-B48F-D54C45F67A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t>Page </a:t>
            </a:r>
            <a:fld id="{5F2161D1-7268-4A19-965E-81ED52884F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t>Page </a:t>
            </a:r>
            <a:fld id="{AC2F8888-F955-452F-9D05-EB9ABF60B9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t>Page </a:t>
            </a:r>
            <a:fld id="{86DE94F5-1C32-49C3-B0B6-5C52D5C4F0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t>Page </a:t>
            </a:r>
            <a:fld id="{C72D6819-C93D-4C0E-85E8-5A60E99DA2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t>Page </a:t>
            </a:r>
            <a:fld id="{CBC70A87-974A-436C-8DEF-7E74B3AE5D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t>Page </a:t>
            </a:r>
            <a:fld id="{A9AC026B-950A-4CF7-9376-1130F8A673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t>Page </a:t>
            </a:r>
            <a:fld id="{A27958C1-663C-4CD9-AD16-72AAC4B5C7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t>Page </a:t>
            </a:r>
            <a:fld id="{871D99EE-6BF5-45B2-BE24-AD8610FE8C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fr-FR" smtClean="0"/>
              <a:t>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15, 2011</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t>Page </a:t>
            </a:r>
            <a:fld id="{CEF65E6D-E47A-45D8-9AA3-066756BD91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ter_two-tone_revised_5-16_cir6"/>
          <p:cNvPicPr>
            <a:picLocks noChangeAspect="1" noChangeArrowheads="1"/>
          </p:cNvPicPr>
          <p:nvPr/>
        </p:nvPicPr>
        <p:blipFill>
          <a:blip r:embed="rId13" cstate="print"/>
          <a:srcRect/>
          <a:stretch>
            <a:fillRect/>
          </a:stretch>
        </p:blipFill>
        <p:spPr bwMode="auto">
          <a:xfrm>
            <a:off x="0" y="6229350"/>
            <a:ext cx="9144000" cy="628650"/>
          </a:xfrm>
          <a:prstGeom prst="rect">
            <a:avLst/>
          </a:prstGeom>
          <a:noFill/>
          <a:ln w="9525">
            <a:noFill/>
            <a:miter lim="800000"/>
            <a:headEnd/>
            <a:tailEnd/>
          </a:ln>
        </p:spPr>
      </p:pic>
      <p:sp>
        <p:nvSpPr>
          <p:cNvPr id="1027"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4101" name="Rectangle 5"/>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pPr>
              <a:defRPr/>
            </a:pPr>
            <a:r>
              <a:rPr lang="fr-FR" smtClean="0"/>
              <a:t>Agilent Restricted</a:t>
            </a:r>
            <a:endParaRPr lang="en-US"/>
          </a:p>
        </p:txBody>
      </p:sp>
      <p:sp>
        <p:nvSpPr>
          <p:cNvPr id="4102"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pPr>
              <a:defRPr/>
            </a:pPr>
            <a:r>
              <a:rPr lang="en-US" smtClean="0"/>
              <a:t>December 15, 2011</a:t>
            </a:r>
            <a:endParaRPr lang="en-US"/>
          </a:p>
        </p:txBody>
      </p:sp>
      <p:sp>
        <p:nvSpPr>
          <p:cNvPr id="4103" name="Rectangle 7"/>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defRPr>
            </a:lvl1pPr>
          </a:lstStyle>
          <a:p>
            <a:pPr>
              <a:defRPr/>
            </a:pPr>
            <a:r>
              <a:rPr lang="en-US"/>
              <a:t>Page </a:t>
            </a:r>
            <a:fld id="{7D73A213-5744-4A3E-A315-58540DD2EA15}" type="slidenum">
              <a:rPr lang="en-US"/>
              <a:pPr>
                <a:defRPr/>
              </a:pPr>
              <a:t>‹#›</a:t>
            </a:fld>
            <a:endParaRPr lang="en-US"/>
          </a:p>
        </p:txBody>
      </p:sp>
      <p:pic>
        <p:nvPicPr>
          <p:cNvPr id="1032" name="Picture 8" descr="spark-385_150"/>
          <p:cNvPicPr>
            <a:picLocks noChangeAspect="1" noChangeArrowheads="1"/>
          </p:cNvPicPr>
          <p:nvPr/>
        </p:nvPicPr>
        <p:blipFill>
          <a:blip r:embed="rId14" cstate="print"/>
          <a:srcRect/>
          <a:stretch>
            <a:fillRect/>
          </a:stretch>
        </p:blipFill>
        <p:spPr bwMode="auto">
          <a:xfrm>
            <a:off x="4371975" y="6376988"/>
            <a:ext cx="1865313"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r>
              <a:rPr lang="en-US" smtClean="0"/>
              <a:t>December 15, 2011</a:t>
            </a:r>
            <a:endParaRPr lang="en-US" dirty="0"/>
          </a:p>
        </p:txBody>
      </p:sp>
      <p:sp>
        <p:nvSpPr>
          <p:cNvPr id="5" name="Footer Placeholder 4"/>
          <p:cNvSpPr>
            <a:spLocks noGrp="1"/>
          </p:cNvSpPr>
          <p:nvPr>
            <p:ph type="ftr" sz="quarter" idx="10"/>
          </p:nvPr>
        </p:nvSpPr>
        <p:spPr/>
        <p:txBody>
          <a:bodyPr/>
          <a:lstStyle/>
          <a:p>
            <a:pPr>
              <a:defRPr/>
            </a:pPr>
            <a:r>
              <a:rPr lang="fr-FR" smtClean="0"/>
              <a:t>Agilent Restricted</a:t>
            </a:r>
            <a:endParaRPr lang="en-US" dirty="0"/>
          </a:p>
        </p:txBody>
      </p:sp>
      <p:sp>
        <p:nvSpPr>
          <p:cNvPr id="9" name="Slide Number Placeholder 8"/>
          <p:cNvSpPr>
            <a:spLocks noGrp="1"/>
          </p:cNvSpPr>
          <p:nvPr>
            <p:ph type="sldNum" sz="quarter" idx="12"/>
          </p:nvPr>
        </p:nvSpPr>
        <p:spPr/>
        <p:txBody>
          <a:bodyPr/>
          <a:lstStyle/>
          <a:p>
            <a:pPr>
              <a:defRPr/>
            </a:pPr>
            <a:r>
              <a:rPr lang="en-US" smtClean="0"/>
              <a:t>Page </a:t>
            </a:r>
            <a:fld id="{AC2F8888-F955-452F-9D05-EB9ABF60B939}" type="slidenum">
              <a:rPr lang="en-US" smtClean="0"/>
              <a:pPr>
                <a:defRPr/>
              </a:pPr>
              <a:t>1</a:t>
            </a:fld>
            <a:endParaRPr lang="en-US"/>
          </a:p>
        </p:txBody>
      </p:sp>
      <p:sp>
        <p:nvSpPr>
          <p:cNvPr id="11" name="TextBox 10"/>
          <p:cNvSpPr txBox="1"/>
          <p:nvPr/>
        </p:nvSpPr>
        <p:spPr>
          <a:xfrm>
            <a:off x="1295400" y="1371600"/>
            <a:ext cx="6705600" cy="2308324"/>
          </a:xfrm>
          <a:prstGeom prst="rect">
            <a:avLst/>
          </a:prstGeom>
          <a:noFill/>
        </p:spPr>
        <p:txBody>
          <a:bodyPr wrap="square" rtlCol="0">
            <a:spAutoFit/>
          </a:bodyPr>
          <a:lstStyle/>
          <a:p>
            <a:r>
              <a:rPr lang="en-US" sz="4800" dirty="0" smtClean="0">
                <a:solidFill>
                  <a:srgbClr val="00B0F0"/>
                </a:solidFill>
              </a:rPr>
              <a:t>USB 3.0 Overview</a:t>
            </a:r>
          </a:p>
          <a:p>
            <a:endParaRPr lang="en-US" sz="4800" dirty="0" smtClean="0">
              <a:solidFill>
                <a:srgbClr val="00B0F0"/>
              </a:solidFill>
            </a:endParaRPr>
          </a:p>
          <a:p>
            <a:r>
              <a:rPr lang="en-US" sz="4800" dirty="0" smtClean="0">
                <a:solidFill>
                  <a:srgbClr val="00B0F0"/>
                </a:solidFill>
              </a:rPr>
              <a:t>			-</a:t>
            </a:r>
            <a:r>
              <a:rPr lang="en-US" sz="4800" dirty="0" err="1" smtClean="0">
                <a:solidFill>
                  <a:srgbClr val="00B0F0"/>
                </a:solidFill>
              </a:rPr>
              <a:t>Atul</a:t>
            </a:r>
            <a:r>
              <a:rPr lang="en-US" sz="4800" dirty="0" smtClean="0">
                <a:solidFill>
                  <a:srgbClr val="00B0F0"/>
                </a:solidFill>
              </a:rPr>
              <a:t> Gupta</a:t>
            </a:r>
            <a:endParaRPr lang="en-US" sz="480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Receiver Block Diagram</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2133600" y="685801"/>
            <a:ext cx="5181600" cy="55626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Isochronous Transaction Continued…</a:t>
            </a:r>
            <a:endParaRPr lang="en-US" dirty="0">
              <a:solidFill>
                <a:srgbClr val="00B0F0"/>
              </a:solidFill>
            </a:endParaRPr>
          </a:p>
        </p:txBody>
      </p:sp>
      <p:sp>
        <p:nvSpPr>
          <p:cNvPr id="3" name="Content Placeholder 2"/>
          <p:cNvSpPr>
            <a:spLocks noGrp="1"/>
          </p:cNvSpPr>
          <p:nvPr>
            <p:ph idx="1"/>
          </p:nvPr>
        </p:nvSpPr>
        <p:spPr>
          <a:xfrm>
            <a:off x="228600" y="990600"/>
            <a:ext cx="8688387" cy="5181600"/>
          </a:xfrm>
        </p:spPr>
        <p:txBody>
          <a:bodyPr/>
          <a:lstStyle/>
          <a:p>
            <a:pPr>
              <a:buFont typeface="Arial" pitchFamily="34" charset="0"/>
              <a:buChar char="•"/>
            </a:pPr>
            <a:r>
              <a:rPr lang="en-US" b="1" dirty="0" smtClean="0"/>
              <a:t>Isochronous Transfers provide</a:t>
            </a:r>
            <a:r>
              <a:rPr lang="en-US" dirty="0" smtClean="0"/>
              <a:t> </a:t>
            </a:r>
          </a:p>
          <a:p>
            <a:pPr lvl="2"/>
            <a:r>
              <a:rPr lang="en-US" dirty="0" smtClean="0"/>
              <a:t>Guaranteed access to USB bandwidth.</a:t>
            </a:r>
          </a:p>
          <a:p>
            <a:pPr lvl="2"/>
            <a:r>
              <a:rPr lang="en-US" dirty="0" smtClean="0"/>
              <a:t>Bounded latency.</a:t>
            </a:r>
          </a:p>
          <a:p>
            <a:pPr lvl="2"/>
            <a:r>
              <a:rPr lang="en-US" dirty="0" smtClean="0"/>
              <a:t>Error </a:t>
            </a:r>
            <a:r>
              <a:rPr lang="en-US" dirty="0" smtClean="0"/>
              <a:t>detection via CRC, but no retry or guarantee of delivery.</a:t>
            </a:r>
          </a:p>
          <a:p>
            <a:pPr>
              <a:buFont typeface="Arial" pitchFamily="34" charset="0"/>
              <a:buChar char="•"/>
            </a:pPr>
            <a:r>
              <a:rPr lang="en-US" dirty="0" smtClean="0"/>
              <a:t>Data packets sent to or received from an isochronous endpoint are not acknowledged, i.e., no ACK TPs are sent to acknowledge the receipt of data packets.</a:t>
            </a:r>
          </a:p>
          <a:p>
            <a:pPr>
              <a:buFont typeface="Arial" pitchFamily="34" charset="0"/>
              <a:buChar char="•"/>
            </a:pPr>
            <a:r>
              <a:rPr lang="en-US" dirty="0" smtClean="0"/>
              <a:t>Isochronous transfers do not use ERDY or NRDY TPs as they are serviced by the host at periodic intervals.</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Isochronous IN Transaction</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101</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5334000" y="457200"/>
            <a:ext cx="3409950" cy="4276725"/>
          </a:xfrm>
          <a:prstGeom prst="rect">
            <a:avLst/>
          </a:prstGeom>
          <a:noFill/>
          <a:ln w="9525">
            <a:noFill/>
            <a:miter lim="800000"/>
            <a:headEnd/>
            <a:tailEnd/>
          </a:ln>
        </p:spPr>
      </p:pic>
      <p:sp>
        <p:nvSpPr>
          <p:cNvPr id="7" name="TextBox 6"/>
          <p:cNvSpPr txBox="1"/>
          <p:nvPr/>
        </p:nvSpPr>
        <p:spPr>
          <a:xfrm>
            <a:off x="152400" y="5257800"/>
            <a:ext cx="8763000" cy="830997"/>
          </a:xfrm>
          <a:prstGeom prst="rect">
            <a:avLst/>
          </a:prstGeom>
          <a:noFill/>
        </p:spPr>
        <p:txBody>
          <a:bodyPr wrap="square" rtlCol="0">
            <a:spAutoFit/>
          </a:bodyPr>
          <a:lstStyle/>
          <a:p>
            <a:pPr>
              <a:buFont typeface="Arial" pitchFamily="34" charset="0"/>
              <a:buChar char="•"/>
            </a:pPr>
            <a:r>
              <a:rPr lang="en-US" dirty="0" smtClean="0"/>
              <a:t> Host issues an ACK TP followed by a data phase in which the endpoint transmits data</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Isochronous OUT Transaction</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102</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5562600" y="457200"/>
            <a:ext cx="2790825" cy="4029075"/>
          </a:xfrm>
          <a:prstGeom prst="rect">
            <a:avLst/>
          </a:prstGeom>
          <a:noFill/>
          <a:ln w="9525">
            <a:noFill/>
            <a:miter lim="800000"/>
            <a:headEnd/>
            <a:tailEnd/>
          </a:ln>
        </p:spPr>
      </p:pic>
      <p:sp>
        <p:nvSpPr>
          <p:cNvPr id="7" name="Rectangle 6"/>
          <p:cNvSpPr/>
          <p:nvPr/>
        </p:nvSpPr>
        <p:spPr>
          <a:xfrm>
            <a:off x="228600" y="5105400"/>
            <a:ext cx="8686800" cy="830997"/>
          </a:xfrm>
          <a:prstGeom prst="rect">
            <a:avLst/>
          </a:prstGeom>
        </p:spPr>
        <p:txBody>
          <a:bodyPr wrap="square">
            <a:spAutoFit/>
          </a:bodyPr>
          <a:lstStyle/>
          <a:p>
            <a:pPr>
              <a:buFont typeface="Arial" pitchFamily="34" charset="0"/>
              <a:buChar char="•"/>
            </a:pPr>
            <a:r>
              <a:rPr lang="en-US" dirty="0" smtClean="0"/>
              <a:t> Host simply transmits data when there is data to be sent in the current service interval.</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676400"/>
            <a:ext cx="4876800" cy="1447800"/>
          </a:xfrm>
        </p:spPr>
        <p:txBody>
          <a:bodyPr/>
          <a:lstStyle/>
          <a:p>
            <a:pPr algn="ctr"/>
            <a:r>
              <a:rPr lang="en-US" sz="4800" dirty="0" smtClean="0">
                <a:solidFill>
                  <a:srgbClr val="00B0F0"/>
                </a:solidFill>
              </a:rPr>
              <a:t>Configuration</a:t>
            </a:r>
            <a:br>
              <a:rPr lang="en-US" sz="4800" dirty="0" smtClean="0">
                <a:solidFill>
                  <a:srgbClr val="00B0F0"/>
                </a:solidFill>
              </a:rPr>
            </a:b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Configuration Process</a:t>
            </a:r>
            <a:endParaRPr lang="en-US" dirty="0">
              <a:solidFill>
                <a:srgbClr val="00B0F0"/>
              </a:solidFill>
            </a:endParaRPr>
          </a:p>
        </p:txBody>
      </p:sp>
      <p:sp>
        <p:nvSpPr>
          <p:cNvPr id="3" name="Content Placeholder 2"/>
          <p:cNvSpPr>
            <a:spLocks noGrp="1"/>
          </p:cNvSpPr>
          <p:nvPr>
            <p:ph idx="1"/>
          </p:nvPr>
        </p:nvSpPr>
        <p:spPr>
          <a:xfrm>
            <a:off x="152400" y="990600"/>
            <a:ext cx="8688387" cy="4953000"/>
          </a:xfrm>
        </p:spPr>
        <p:txBody>
          <a:bodyPr/>
          <a:lstStyle/>
          <a:p>
            <a:pPr>
              <a:buFont typeface="Arial" pitchFamily="34" charset="0"/>
              <a:buChar char="•"/>
            </a:pPr>
            <a:r>
              <a:rPr lang="en-US" sz="2000" dirty="0" smtClean="0"/>
              <a:t>The process of identifying and configuring a USB device is known as  Device Enumeration. </a:t>
            </a:r>
          </a:p>
          <a:p>
            <a:pPr>
              <a:buFont typeface="Arial" pitchFamily="34" charset="0"/>
              <a:buChar char="•"/>
            </a:pPr>
            <a:r>
              <a:rPr lang="en-US" sz="2000" dirty="0" smtClean="0"/>
              <a:t>If a device is not attached to a hub port, the Hub disables that port.</a:t>
            </a:r>
          </a:p>
          <a:p>
            <a:pPr>
              <a:buFont typeface="Arial" pitchFamily="34" charset="0"/>
              <a:buChar char="•"/>
            </a:pPr>
            <a:r>
              <a:rPr lang="en-US" sz="2000" dirty="0" smtClean="0"/>
              <a:t>As a device is attached at the hub port, the Status bit corresponding to that port is set inside the Hub. Hub implement an </a:t>
            </a:r>
            <a:r>
              <a:rPr lang="en-US" sz="2000" b="1" dirty="0" smtClean="0"/>
              <a:t>Interrupt Endpoint </a:t>
            </a:r>
            <a:r>
              <a:rPr lang="en-US" sz="2000" dirty="0" smtClean="0"/>
              <a:t>that keeps track of Status change event.</a:t>
            </a:r>
          </a:p>
          <a:p>
            <a:pPr>
              <a:buFont typeface="Arial" pitchFamily="34" charset="0"/>
              <a:buChar char="•"/>
            </a:pPr>
            <a:r>
              <a:rPr lang="en-US" sz="2000" dirty="0" smtClean="0"/>
              <a:t>Host Software polls the Status change Endpoint. As it recognizes that a device is attached, it enables the port, resets the USB device, assigns a unique address, and completes the configuration process.</a:t>
            </a:r>
          </a:p>
          <a:p>
            <a:pPr>
              <a:buFont typeface="Arial" pitchFamily="34" charset="0"/>
              <a:buChar char="•"/>
            </a:pPr>
            <a:r>
              <a:rPr lang="en-US" sz="2000" dirty="0" smtClean="0"/>
              <a:t>This operation is performed for each port until all devices attached to the root hub have been identified &amp; configured.</a:t>
            </a:r>
          </a:p>
          <a:p>
            <a:pPr>
              <a:buFont typeface="Arial" pitchFamily="34" charset="0"/>
              <a:buChar char="•"/>
            </a:pPr>
            <a:r>
              <a:rPr lang="en-US" sz="2000" dirty="0" smtClean="0"/>
              <a:t>These operations are performed using Control Transfers to device’s control Endpoint (Endpoint Zero) to access its descriptors.</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Descriptors</a:t>
            </a:r>
            <a:endParaRPr lang="en-US" dirty="0">
              <a:solidFill>
                <a:srgbClr val="00B0F0"/>
              </a:solidFill>
            </a:endParaRPr>
          </a:p>
        </p:txBody>
      </p:sp>
      <p:sp>
        <p:nvSpPr>
          <p:cNvPr id="3" name="Content Placeholder 2"/>
          <p:cNvSpPr>
            <a:spLocks noGrp="1"/>
          </p:cNvSpPr>
          <p:nvPr>
            <p:ph idx="1"/>
          </p:nvPr>
        </p:nvSpPr>
        <p:spPr>
          <a:xfrm>
            <a:off x="152400" y="990600"/>
            <a:ext cx="8688387" cy="4876800"/>
          </a:xfrm>
        </p:spPr>
        <p:txBody>
          <a:bodyPr/>
          <a:lstStyle/>
          <a:p>
            <a:pPr>
              <a:buFont typeface="Arial" pitchFamily="34" charset="0"/>
              <a:buChar char="•"/>
            </a:pPr>
            <a:r>
              <a:rPr lang="en-US" sz="2000" dirty="0" smtClean="0"/>
              <a:t>Every USB Device contains the standard Descriptors. </a:t>
            </a:r>
          </a:p>
          <a:p>
            <a:pPr>
              <a:buFont typeface="Arial" pitchFamily="34" charset="0"/>
              <a:buChar char="•"/>
            </a:pPr>
            <a:r>
              <a:rPr lang="en-US" sz="2000" dirty="0" smtClean="0"/>
              <a:t>USB driver software parses these descriptors to determine the device’s USB characteristics and its Device Class information to locate the appropriate client software.</a:t>
            </a:r>
          </a:p>
          <a:p>
            <a:pPr>
              <a:buFont typeface="Arial" pitchFamily="34" charset="0"/>
              <a:buChar char="•"/>
            </a:pPr>
            <a:r>
              <a:rPr lang="en-US" sz="2000" dirty="0" smtClean="0"/>
              <a:t>Following </a:t>
            </a:r>
            <a:r>
              <a:rPr lang="en-US" sz="2000" dirty="0" smtClean="0"/>
              <a:t>are the various Descriptor Types of defined:</a:t>
            </a:r>
          </a:p>
          <a:p>
            <a:pPr lvl="4">
              <a:buFont typeface="Arial" pitchFamily="34" charset="0"/>
              <a:buChar char="•"/>
            </a:pPr>
            <a:r>
              <a:rPr lang="en-US" dirty="0" smtClean="0"/>
              <a:t>Device Descriptor</a:t>
            </a:r>
          </a:p>
          <a:p>
            <a:pPr lvl="4">
              <a:buFont typeface="Arial" pitchFamily="34" charset="0"/>
              <a:buChar char="•"/>
            </a:pPr>
            <a:r>
              <a:rPr lang="en-US" dirty="0" smtClean="0"/>
              <a:t>Configuration Descriptor</a:t>
            </a:r>
          </a:p>
          <a:p>
            <a:pPr lvl="4">
              <a:buFont typeface="Arial" pitchFamily="34" charset="0"/>
              <a:buChar char="•"/>
            </a:pPr>
            <a:r>
              <a:rPr lang="en-US" dirty="0" smtClean="0"/>
              <a:t>Interface Descriptor</a:t>
            </a:r>
          </a:p>
          <a:p>
            <a:pPr lvl="4">
              <a:buFont typeface="Arial" pitchFamily="34" charset="0"/>
              <a:buChar char="•"/>
            </a:pPr>
            <a:r>
              <a:rPr lang="en-US" dirty="0" smtClean="0"/>
              <a:t>Endpoint Descriptor</a:t>
            </a:r>
          </a:p>
          <a:p>
            <a:pPr lvl="4">
              <a:buFont typeface="Arial" pitchFamily="34" charset="0"/>
              <a:buChar char="•"/>
            </a:pPr>
            <a:r>
              <a:rPr lang="en-US" dirty="0" smtClean="0"/>
              <a:t>String Descriptor</a:t>
            </a:r>
          </a:p>
          <a:p>
            <a:pPr lvl="4">
              <a:buFont typeface="Arial" pitchFamily="34" charset="0"/>
              <a:buChar char="•"/>
            </a:pPr>
            <a:r>
              <a:rPr lang="en-US" dirty="0" smtClean="0"/>
              <a:t>Class-specific Descriptor</a:t>
            </a:r>
          </a:p>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Standard Device Descriptor with two configurations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106</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152400" y="1219200"/>
            <a:ext cx="8839200" cy="48006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Device Descriptor</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Main Information Contained in Device Descriptor are:</a:t>
            </a:r>
          </a:p>
          <a:p>
            <a:pPr>
              <a:buFont typeface="Arial" pitchFamily="34" charset="0"/>
              <a:buChar char="•"/>
            </a:pPr>
            <a:r>
              <a:rPr lang="en-US" dirty="0" smtClean="0"/>
              <a:t>Vendor Information</a:t>
            </a:r>
          </a:p>
          <a:p>
            <a:pPr>
              <a:buFont typeface="Arial" pitchFamily="34" charset="0"/>
              <a:buChar char="•"/>
            </a:pPr>
            <a:r>
              <a:rPr lang="en-US" dirty="0" smtClean="0"/>
              <a:t>Device Class Information</a:t>
            </a:r>
          </a:p>
          <a:p>
            <a:pPr>
              <a:buFont typeface="Arial" pitchFamily="34" charset="0"/>
              <a:buChar char="•"/>
            </a:pPr>
            <a:r>
              <a:rPr lang="en-US" dirty="0" smtClean="0"/>
              <a:t>Number of Configurations Supported</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Device Classes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108</a:t>
            </a:fld>
            <a:endParaRPr lang="en-US"/>
          </a:p>
        </p:txBody>
      </p:sp>
      <p:pic>
        <p:nvPicPr>
          <p:cNvPr id="2050" name="Picture 2" descr="C:\Documents and Settings\atugupta\Desktop\deviceclasses.JPG"/>
          <p:cNvPicPr>
            <a:picLocks noChangeAspect="1" noChangeArrowheads="1"/>
          </p:cNvPicPr>
          <p:nvPr/>
        </p:nvPicPr>
        <p:blipFill>
          <a:blip r:embed="rId2" cstate="print"/>
          <a:srcRect/>
          <a:stretch>
            <a:fillRect/>
          </a:stretch>
        </p:blipFill>
        <p:spPr bwMode="auto">
          <a:xfrm>
            <a:off x="609600" y="685800"/>
            <a:ext cx="7848600" cy="4191000"/>
          </a:xfrm>
          <a:prstGeom prst="rect">
            <a:avLst/>
          </a:prstGeom>
          <a:noFill/>
        </p:spPr>
      </p:pic>
      <p:sp>
        <p:nvSpPr>
          <p:cNvPr id="8" name="TextBox 7"/>
          <p:cNvSpPr txBox="1"/>
          <p:nvPr/>
        </p:nvSpPr>
        <p:spPr>
          <a:xfrm>
            <a:off x="228600" y="4876800"/>
            <a:ext cx="8610600" cy="1754326"/>
          </a:xfrm>
          <a:prstGeom prst="rect">
            <a:avLst/>
          </a:prstGeom>
          <a:noFill/>
        </p:spPr>
        <p:txBody>
          <a:bodyPr wrap="square" rtlCol="0">
            <a:spAutoFit/>
          </a:bodyPr>
          <a:lstStyle/>
          <a:p>
            <a:pPr>
              <a:buFont typeface="Arial" pitchFamily="34" charset="0"/>
              <a:buChar char="•"/>
            </a:pPr>
            <a:r>
              <a:rPr lang="en-US" dirty="0" smtClean="0"/>
              <a:t> </a:t>
            </a:r>
            <a:r>
              <a:rPr lang="en-US" sz="2000" dirty="0" smtClean="0"/>
              <a:t>USB defines class codes used to identify a device’s functionality and to load a device driver based on that functionality. </a:t>
            </a:r>
          </a:p>
          <a:p>
            <a:pPr>
              <a:buFont typeface="Arial" pitchFamily="34" charset="0"/>
              <a:buChar char="•"/>
            </a:pPr>
            <a:r>
              <a:rPr lang="en-US" sz="2000" dirty="0" smtClean="0"/>
              <a:t> This enables every device driver writer to support devices from different manufacturers that comply with a given class code.</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Configuration Descriptor</a:t>
            </a:r>
            <a:endParaRPr lang="en-US" dirty="0">
              <a:solidFill>
                <a:srgbClr val="00B0F0"/>
              </a:solidFill>
            </a:endParaRPr>
          </a:p>
        </p:txBody>
      </p:sp>
      <p:sp>
        <p:nvSpPr>
          <p:cNvPr id="3" name="Content Placeholder 2"/>
          <p:cNvSpPr>
            <a:spLocks noGrp="1"/>
          </p:cNvSpPr>
          <p:nvPr>
            <p:ph idx="1"/>
          </p:nvPr>
        </p:nvSpPr>
        <p:spPr>
          <a:xfrm>
            <a:off x="228600" y="990600"/>
            <a:ext cx="8688387" cy="5105400"/>
          </a:xfrm>
        </p:spPr>
        <p:txBody>
          <a:bodyPr/>
          <a:lstStyle/>
          <a:p>
            <a:pPr>
              <a:buFont typeface="Arial" pitchFamily="34" charset="0"/>
              <a:buChar char="•"/>
            </a:pPr>
            <a:r>
              <a:rPr lang="en-US" sz="2000" dirty="0" smtClean="0"/>
              <a:t>A Device may provide additional Configurations to provide flexibility during configuration and enhance the probability that the device can be successfully configured.</a:t>
            </a:r>
          </a:p>
          <a:p>
            <a:pPr>
              <a:buFont typeface="Arial" pitchFamily="34" charset="0"/>
              <a:buChar char="•"/>
            </a:pPr>
            <a:r>
              <a:rPr lang="en-US" sz="2000" dirty="0" smtClean="0"/>
              <a:t>For Example, A device normally consumes 200mA of current, however the device designer may provide another configuration which would be less featured but consumes 100ma of current.</a:t>
            </a:r>
          </a:p>
          <a:p>
            <a:pPr>
              <a:buFont typeface="Arial" pitchFamily="34" charset="0"/>
              <a:buChar char="•"/>
            </a:pPr>
            <a:r>
              <a:rPr lang="en-US" sz="2000" dirty="0" smtClean="0"/>
              <a:t>If this device is bus powered and connected to a port which can only deliver 100ma of current max, the host software would enable the second configuration and would support the device.</a:t>
            </a:r>
          </a:p>
          <a:p>
            <a:pPr>
              <a:buFont typeface="Arial" pitchFamily="34" charset="0"/>
              <a:buChar char="•"/>
            </a:pPr>
            <a:r>
              <a:rPr lang="en-US" sz="2000" dirty="0" smtClean="0"/>
              <a:t>If device had not been supporting the second configuration, the Host software would not support the device and would not enable it.</a:t>
            </a:r>
          </a:p>
          <a:p>
            <a:pPr>
              <a:buFont typeface="Arial" pitchFamily="34" charset="0"/>
              <a:buChar char="•"/>
            </a:pPr>
            <a:r>
              <a:rPr lang="en-US" sz="2000" dirty="0" smtClean="0"/>
              <a:t>Configuration Descriptor defines if this configuration is Bus Powered or Self powered.</a:t>
            </a:r>
          </a:p>
          <a:p>
            <a:pPr>
              <a:buFont typeface="Arial" pitchFamily="34" charset="0"/>
              <a:buChar char="•"/>
            </a:pPr>
            <a:r>
              <a:rPr lang="en-US" sz="2000" dirty="0" smtClean="0"/>
              <a:t>Configuration Descriptor also defines the Number of Interfaces supported.</a:t>
            </a:r>
          </a:p>
          <a:p>
            <a:r>
              <a:rPr lang="en-US" dirty="0" smtClean="0"/>
              <a:t>   </a:t>
            </a:r>
          </a:p>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Training Sequences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a:t>
            </a:fld>
            <a:endParaRPr lang="en-US"/>
          </a:p>
        </p:txBody>
      </p:sp>
      <p:sp>
        <p:nvSpPr>
          <p:cNvPr id="13" name="TextBox 12"/>
          <p:cNvSpPr txBox="1"/>
          <p:nvPr/>
        </p:nvSpPr>
        <p:spPr>
          <a:xfrm>
            <a:off x="228600" y="762000"/>
            <a:ext cx="8686800" cy="5416868"/>
          </a:xfrm>
          <a:prstGeom prst="rect">
            <a:avLst/>
          </a:prstGeom>
          <a:noFill/>
        </p:spPr>
        <p:txBody>
          <a:bodyPr wrap="square" rtlCol="0">
            <a:spAutoFit/>
          </a:bodyPr>
          <a:lstStyle/>
          <a:p>
            <a:pPr>
              <a:buFont typeface="Arial" pitchFamily="34" charset="0"/>
              <a:buChar char="•"/>
            </a:pPr>
            <a:r>
              <a:rPr lang="en-US" dirty="0" smtClean="0"/>
              <a:t> TSEQ OS</a:t>
            </a:r>
          </a:p>
          <a:p>
            <a:pPr lvl="1">
              <a:buFont typeface="Arial" pitchFamily="34" charset="0"/>
              <a:buChar char="•"/>
            </a:pPr>
            <a:r>
              <a:rPr lang="en-US" sz="1800" dirty="0" smtClean="0"/>
              <a:t> 32 Symbol long (0 to 31)</a:t>
            </a:r>
          </a:p>
          <a:p>
            <a:pPr lvl="1">
              <a:buFont typeface="Arial" pitchFamily="34" charset="0"/>
              <a:buChar char="•"/>
            </a:pPr>
            <a:r>
              <a:rPr lang="en-US" sz="1800" dirty="0" smtClean="0"/>
              <a:t> Symbol 0 is COMMA, Symbol 1 to 15 are various </a:t>
            </a:r>
          </a:p>
          <a:p>
            <a:pPr lvl="1"/>
            <a:r>
              <a:rPr lang="en-US" sz="1800" dirty="0" smtClean="0"/>
              <a:t>  D- characters.</a:t>
            </a:r>
          </a:p>
          <a:p>
            <a:pPr lvl="1">
              <a:buFont typeface="Arial" pitchFamily="34" charset="0"/>
              <a:buChar char="•"/>
            </a:pPr>
            <a:r>
              <a:rPr lang="en-US" sz="1800" dirty="0" smtClean="0"/>
              <a:t> Symbol 16 to 31 are TS1 Identifiers (0x4A). These are used to detect  </a:t>
            </a:r>
          </a:p>
          <a:p>
            <a:pPr lvl="1"/>
            <a:r>
              <a:rPr lang="en-US" sz="1800" dirty="0" smtClean="0"/>
              <a:t>   the Lane polarity inversion.</a:t>
            </a:r>
          </a:p>
          <a:p>
            <a:pPr lvl="1">
              <a:buFont typeface="Arial" pitchFamily="34" charset="0"/>
              <a:buChar char="•"/>
            </a:pPr>
            <a:r>
              <a:rPr lang="en-US" sz="1800" dirty="0" smtClean="0"/>
              <a:t> Sent 65536 times for testing during link training (</a:t>
            </a:r>
            <a:r>
              <a:rPr lang="en-US" sz="1800" dirty="0" err="1" smtClean="0"/>
              <a:t>Polling.RxEQ</a:t>
            </a:r>
            <a:r>
              <a:rPr lang="en-US" sz="1800" dirty="0" smtClean="0"/>
              <a:t> State). </a:t>
            </a:r>
          </a:p>
          <a:p>
            <a:pPr lvl="1">
              <a:buFont typeface="Arial" pitchFamily="34" charset="0"/>
              <a:buChar char="•"/>
            </a:pPr>
            <a:endParaRPr lang="en-US" sz="2000" dirty="0" smtClean="0"/>
          </a:p>
          <a:p>
            <a:pPr>
              <a:buFont typeface="Arial" pitchFamily="34" charset="0"/>
              <a:buChar char="•"/>
            </a:pPr>
            <a:r>
              <a:rPr lang="en-US" dirty="0" smtClean="0"/>
              <a:t> TS1 OS</a:t>
            </a:r>
          </a:p>
          <a:p>
            <a:pPr lvl="1">
              <a:buFont typeface="Arial" pitchFamily="34" charset="0"/>
              <a:buChar char="•"/>
            </a:pPr>
            <a:r>
              <a:rPr lang="en-US" sz="1800" dirty="0" smtClean="0"/>
              <a:t> 16 Symbols long</a:t>
            </a:r>
          </a:p>
          <a:p>
            <a:pPr lvl="1">
              <a:buFont typeface="Arial" pitchFamily="34" charset="0"/>
              <a:buChar char="•"/>
            </a:pPr>
            <a:r>
              <a:rPr lang="en-US" sz="1800" dirty="0" smtClean="0"/>
              <a:t> Symbol 0 to 3 are COMMA Characters.</a:t>
            </a:r>
          </a:p>
          <a:p>
            <a:pPr lvl="1">
              <a:buFont typeface="Arial" pitchFamily="34" charset="0"/>
              <a:buChar char="•"/>
            </a:pPr>
            <a:r>
              <a:rPr lang="en-US" sz="1800" dirty="0" smtClean="0"/>
              <a:t> Symbol 4 is Reserved.</a:t>
            </a:r>
          </a:p>
          <a:p>
            <a:pPr lvl="1">
              <a:buFont typeface="Arial" pitchFamily="34" charset="0"/>
              <a:buChar char="•"/>
            </a:pPr>
            <a:r>
              <a:rPr lang="en-US" sz="1800" dirty="0" smtClean="0"/>
              <a:t> Symbol 5 is Link Configuration field.</a:t>
            </a:r>
          </a:p>
          <a:p>
            <a:pPr lvl="1">
              <a:buFont typeface="Arial" pitchFamily="34" charset="0"/>
              <a:buChar char="•"/>
            </a:pPr>
            <a:r>
              <a:rPr lang="en-US" sz="1800" dirty="0" smtClean="0"/>
              <a:t> TS1 Identifier (0x4A). Can be used for Lane polarity inversion </a:t>
            </a:r>
          </a:p>
          <a:p>
            <a:pPr lvl="1"/>
            <a:r>
              <a:rPr lang="en-US" sz="1800" dirty="0" smtClean="0"/>
              <a:t>  detection.</a:t>
            </a:r>
          </a:p>
          <a:p>
            <a:pPr lvl="1">
              <a:buFont typeface="Arial" pitchFamily="34" charset="0"/>
              <a:buChar char="•"/>
            </a:pPr>
            <a:endParaRPr lang="en-US" sz="2000" dirty="0" smtClean="0"/>
          </a:p>
          <a:p>
            <a:pPr>
              <a:buFont typeface="Arial" pitchFamily="34" charset="0"/>
              <a:buChar char="•"/>
            </a:pPr>
            <a:r>
              <a:rPr lang="en-US" sz="2000" dirty="0" smtClean="0"/>
              <a:t> </a:t>
            </a:r>
            <a:r>
              <a:rPr lang="en-US" dirty="0" smtClean="0"/>
              <a:t>TS2 OS</a:t>
            </a:r>
          </a:p>
          <a:p>
            <a:pPr lvl="1">
              <a:buFont typeface="Arial" pitchFamily="34" charset="0"/>
              <a:buChar char="•"/>
            </a:pPr>
            <a:r>
              <a:rPr lang="en-US" sz="1800" dirty="0" smtClean="0"/>
              <a:t> Same as TS1 except that TS1 Identifier is replaced with TS2 Identifier (0x45)</a:t>
            </a:r>
            <a:endParaRPr lang="en-US" sz="18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Interface Descriptor</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Interface Descriptor defines the ‘Alternate Settings’ feature.</a:t>
            </a:r>
          </a:p>
          <a:p>
            <a:pPr>
              <a:buFont typeface="Arial" pitchFamily="34" charset="0"/>
              <a:buChar char="•"/>
            </a:pPr>
            <a:r>
              <a:rPr lang="en-US" dirty="0" smtClean="0"/>
              <a:t>Intent is to fine tune a configuration after the initial configuration has been completed.</a:t>
            </a:r>
          </a:p>
          <a:p>
            <a:pPr>
              <a:buFont typeface="Arial" pitchFamily="34" charset="0"/>
              <a:buChar char="•"/>
            </a:pPr>
            <a:r>
              <a:rPr lang="en-US" dirty="0" smtClean="0"/>
              <a:t>It gives the Number </a:t>
            </a:r>
            <a:r>
              <a:rPr lang="en-US" dirty="0" smtClean="0"/>
              <a:t>of Endpoints used by this Interface (excluding Endpoint Zero)</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Endpoint Descriptor</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Endpoint Descriptor broadly defines the following:</a:t>
            </a:r>
          </a:p>
          <a:p>
            <a:pPr>
              <a:buFont typeface="Arial" pitchFamily="34" charset="0"/>
              <a:buChar char="•"/>
            </a:pPr>
            <a:r>
              <a:rPr lang="en-US" dirty="0" smtClean="0"/>
              <a:t>Type of Transfer required by this Endpoint (Bulk, Isochronous, Control or Interrupt)</a:t>
            </a:r>
          </a:p>
          <a:p>
            <a:pPr>
              <a:buFont typeface="Arial" pitchFamily="34" charset="0"/>
              <a:buChar char="•"/>
            </a:pPr>
            <a:r>
              <a:rPr lang="en-US" dirty="0" smtClean="0"/>
              <a:t>Direction of the transfer (IN or OUT)</a:t>
            </a:r>
          </a:p>
          <a:p>
            <a:pPr>
              <a:buFont typeface="Arial" pitchFamily="34" charset="0"/>
              <a:buChar char="•"/>
            </a:pPr>
            <a:r>
              <a:rPr lang="en-US" dirty="0" smtClean="0"/>
              <a:t>Bandwidth needed :</a:t>
            </a:r>
            <a:r>
              <a:rPr lang="en-US" sz="2000" dirty="0" smtClean="0"/>
              <a:t>The total number of bytes this endpoint will transfer </a:t>
            </a:r>
            <a:r>
              <a:rPr lang="en-US" sz="2000" dirty="0" smtClean="0"/>
              <a:t>every service </a:t>
            </a:r>
            <a:r>
              <a:rPr lang="en-US" sz="2000" dirty="0" smtClean="0"/>
              <a:t>interval.</a:t>
            </a:r>
            <a:endParaRPr lang="en-US" sz="2000" dirty="0" smtClean="0"/>
          </a:p>
          <a:p>
            <a:pPr>
              <a:buFont typeface="Arial" pitchFamily="34" charset="0"/>
              <a:buChar char="•"/>
            </a:pPr>
            <a:r>
              <a:rPr lang="en-US" dirty="0" smtClean="0"/>
              <a:t>Service Interval</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String Descriptor</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This is an optional Descriptor.</a:t>
            </a:r>
          </a:p>
          <a:p>
            <a:pPr>
              <a:buFont typeface="Arial" pitchFamily="34" charset="0"/>
              <a:buChar char="•"/>
            </a:pPr>
            <a:r>
              <a:rPr lang="en-US" dirty="0" smtClean="0"/>
              <a:t>It contains a UNICODE string that provides human-readable information that can be displayed.</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Class Specific Descriptor</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This is Device class specific Descriptor.</a:t>
            </a:r>
          </a:p>
          <a:p>
            <a:pPr>
              <a:buFont typeface="Arial" pitchFamily="34" charset="0"/>
              <a:buChar char="•"/>
            </a:pPr>
            <a:r>
              <a:rPr lang="en-US" dirty="0" smtClean="0"/>
              <a:t>A given Device class may require additional descriptors as defined by a particular device class specification.</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Set Address &amp; Get Descriptors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114</a:t>
            </a:fld>
            <a:endParaRPr lang="en-US"/>
          </a:p>
        </p:txBody>
      </p:sp>
      <p:pic>
        <p:nvPicPr>
          <p:cNvPr id="1026" name="Picture 2" descr="C:\Documents and Settings\atugupta\Desktop\enumeration.JPG"/>
          <p:cNvPicPr>
            <a:picLocks noChangeAspect="1" noChangeArrowheads="1"/>
          </p:cNvPicPr>
          <p:nvPr/>
        </p:nvPicPr>
        <p:blipFill>
          <a:blip r:embed="rId2" cstate="print"/>
          <a:srcRect/>
          <a:stretch>
            <a:fillRect/>
          </a:stretch>
        </p:blipFill>
        <p:spPr bwMode="auto">
          <a:xfrm>
            <a:off x="609600" y="685800"/>
            <a:ext cx="8229600" cy="5486400"/>
          </a:xfrm>
          <a:prstGeom prst="rect">
            <a:avLst/>
          </a:prstGeom>
          <a:noFill/>
        </p:spPr>
      </p:pic>
      <p:sp>
        <p:nvSpPr>
          <p:cNvPr id="8" name="Oval 7"/>
          <p:cNvSpPr/>
          <p:nvPr/>
        </p:nvSpPr>
        <p:spPr bwMode="auto">
          <a:xfrm>
            <a:off x="6248400" y="1524000"/>
            <a:ext cx="1828800" cy="4800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GET/SET Descriptors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115</a:t>
            </a:fld>
            <a:endParaRPr lang="en-US"/>
          </a:p>
        </p:txBody>
      </p:sp>
      <p:pic>
        <p:nvPicPr>
          <p:cNvPr id="7" name="Picture 2" descr="C:\Documents and Settings\atugupta\Desktop\U2Inactivity timeout LMP.JPG"/>
          <p:cNvPicPr>
            <a:picLocks noChangeAspect="1" noChangeArrowheads="1"/>
          </p:cNvPicPr>
          <p:nvPr/>
        </p:nvPicPr>
        <p:blipFill>
          <a:blip r:embed="rId2" cstate="print"/>
          <a:srcRect/>
          <a:stretch>
            <a:fillRect/>
          </a:stretch>
        </p:blipFill>
        <p:spPr bwMode="auto">
          <a:xfrm>
            <a:off x="381000" y="838200"/>
            <a:ext cx="8305800" cy="5410200"/>
          </a:xfrm>
          <a:prstGeom prst="rect">
            <a:avLst/>
          </a:prstGeom>
          <a:noFill/>
        </p:spPr>
      </p:pic>
      <p:sp>
        <p:nvSpPr>
          <p:cNvPr id="8" name="Oval 7"/>
          <p:cNvSpPr/>
          <p:nvPr/>
        </p:nvSpPr>
        <p:spPr bwMode="auto">
          <a:xfrm>
            <a:off x="5867400" y="685800"/>
            <a:ext cx="1905000" cy="5105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5643562" cy="992187"/>
          </a:xfrm>
        </p:spPr>
        <p:txBody>
          <a:bodyPr/>
          <a:lstStyle/>
          <a:p>
            <a:pPr algn="ctr"/>
            <a:r>
              <a:rPr lang="en-US" sz="6000" dirty="0" smtClean="0">
                <a:solidFill>
                  <a:srgbClr val="00B0F0"/>
                </a:solidFill>
              </a:rPr>
              <a:t>Thank You</a:t>
            </a:r>
            <a:endParaRPr lang="en-US" sz="60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116</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SKP OS</a:t>
            </a:r>
            <a:endParaRPr lang="en-US" dirty="0">
              <a:solidFill>
                <a:srgbClr val="00B0F0"/>
              </a:solidFill>
            </a:endParaRPr>
          </a:p>
        </p:txBody>
      </p:sp>
      <p:sp>
        <p:nvSpPr>
          <p:cNvPr id="3" name="Content Placeholder 2"/>
          <p:cNvSpPr>
            <a:spLocks noGrp="1"/>
          </p:cNvSpPr>
          <p:nvPr>
            <p:ph idx="1"/>
          </p:nvPr>
        </p:nvSpPr>
        <p:spPr>
          <a:xfrm>
            <a:off x="228600" y="914400"/>
            <a:ext cx="8688387" cy="4560888"/>
          </a:xfrm>
        </p:spPr>
        <p:txBody>
          <a:bodyPr/>
          <a:lstStyle/>
          <a:p>
            <a:pPr>
              <a:buFont typeface="Arial" pitchFamily="34" charset="0"/>
              <a:buChar char="•"/>
            </a:pPr>
            <a:r>
              <a:rPr lang="en-US" sz="2000" dirty="0" smtClean="0"/>
              <a:t>SKP Ordered Sets shall be used to compensate for frequency differences between the two ends of the link. </a:t>
            </a:r>
          </a:p>
          <a:p>
            <a:pPr>
              <a:buFont typeface="Arial" pitchFamily="34" charset="0"/>
              <a:buChar char="•"/>
            </a:pPr>
            <a:r>
              <a:rPr lang="en-US" sz="2000" dirty="0" smtClean="0"/>
              <a:t>The transmitter sends SKP ordered sets at an average of every 354 symbols.</a:t>
            </a:r>
          </a:p>
          <a:p>
            <a:pPr>
              <a:buFont typeface="Arial" pitchFamily="34" charset="0"/>
              <a:buChar char="•"/>
            </a:pPr>
            <a:r>
              <a:rPr lang="en-US" sz="2000" dirty="0" smtClean="0"/>
              <a:t>No SKP Ordered Sets are to be transmitted during the entire TSEQ time (65,536 ordered sets). This means that the PHY must manage elasticity buffer differently than during normal operation.</a:t>
            </a:r>
          </a:p>
          <a:p>
            <a:pPr>
              <a:buFont typeface="Arial" pitchFamily="34" charset="0"/>
              <a:buChar char="•"/>
            </a:pPr>
            <a:r>
              <a:rPr lang="en-US" sz="2000" dirty="0" smtClean="0"/>
              <a:t>The transmitter is allowed to buffer the SKP ordered sets up to a maximum of four SKP ordered sets.</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12</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2438400" y="4800600"/>
            <a:ext cx="4029075" cy="8953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438400" y="4876800"/>
            <a:ext cx="2333625" cy="2095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LFPS (Low Frequency Periodic Signaling)</a:t>
            </a:r>
            <a:endParaRPr lang="en-US" dirty="0">
              <a:solidFill>
                <a:srgbClr val="00B0F0"/>
              </a:solidFill>
            </a:endParaRPr>
          </a:p>
        </p:txBody>
      </p:sp>
      <p:sp>
        <p:nvSpPr>
          <p:cNvPr id="3" name="Content Placeholder 2"/>
          <p:cNvSpPr>
            <a:spLocks noGrp="1"/>
          </p:cNvSpPr>
          <p:nvPr>
            <p:ph idx="1"/>
          </p:nvPr>
        </p:nvSpPr>
        <p:spPr>
          <a:xfrm>
            <a:off x="228600" y="762000"/>
            <a:ext cx="8688387" cy="2743200"/>
          </a:xfrm>
        </p:spPr>
        <p:txBody>
          <a:bodyPr/>
          <a:lstStyle/>
          <a:p>
            <a:pPr>
              <a:buFont typeface="Arial" pitchFamily="34" charset="0"/>
              <a:buChar char="•"/>
            </a:pPr>
            <a:r>
              <a:rPr lang="en-US" sz="2000" dirty="0" smtClean="0"/>
              <a:t>LFPS is used for side band communication between the two ports across a link that is in a low power link state. </a:t>
            </a:r>
          </a:p>
          <a:p>
            <a:pPr>
              <a:buFont typeface="Arial" pitchFamily="34" charset="0"/>
              <a:buChar char="•"/>
            </a:pPr>
            <a:r>
              <a:rPr lang="en-US" sz="2000" dirty="0" smtClean="0"/>
              <a:t>It is also used when a link is under training, or when a downstream port issues Warm Reset to reset the link.</a:t>
            </a:r>
          </a:p>
          <a:p>
            <a:pPr>
              <a:buFont typeface="Arial" pitchFamily="34" charset="0"/>
              <a:buChar char="•"/>
            </a:pPr>
            <a:r>
              <a:rPr lang="en-US" sz="2000" dirty="0" err="1" smtClean="0"/>
              <a:t>tPeriod</a:t>
            </a:r>
            <a:r>
              <a:rPr lang="en-US" sz="2000" dirty="0" smtClean="0"/>
              <a:t> is the period of an LFPS cycle. An LFPS burst is the transmission of continuous LFPS signal over a period of time defined by </a:t>
            </a:r>
            <a:r>
              <a:rPr lang="en-US" sz="2000" dirty="0" err="1" smtClean="0"/>
              <a:t>tBurst</a:t>
            </a:r>
            <a:r>
              <a:rPr lang="en-US" sz="2000" dirty="0" smtClean="0"/>
              <a:t>. An LFPS sequence is defined by the transmission of a single LFPS burst of duration </a:t>
            </a:r>
            <a:r>
              <a:rPr lang="en-US" sz="2000" dirty="0" err="1" smtClean="0"/>
              <a:t>tBurst</a:t>
            </a:r>
            <a:r>
              <a:rPr lang="en-US" sz="2000" dirty="0" smtClean="0"/>
              <a:t> over a period of time defined by </a:t>
            </a:r>
            <a:r>
              <a:rPr lang="en-US" sz="2000" dirty="0" err="1" smtClean="0"/>
              <a:t>tRepeat</a:t>
            </a:r>
            <a:r>
              <a:rPr lang="en-US" sz="2000" dirty="0" smtClean="0"/>
              <a:t>. The link is in electrical idle between the two contiguous LFPS bursts.</a:t>
            </a:r>
          </a:p>
          <a:p>
            <a:pPr>
              <a:buFont typeface="Arial" pitchFamily="34" charset="0"/>
              <a:buChar char="•"/>
            </a:pPr>
            <a:r>
              <a:rPr lang="en-US" sz="2000" dirty="0" smtClean="0"/>
              <a:t>An LFPS message is encoded based on the variation of </a:t>
            </a:r>
            <a:r>
              <a:rPr lang="en-US" sz="2000" dirty="0" err="1" smtClean="0"/>
              <a:t>tBurst</a:t>
            </a:r>
            <a:r>
              <a:rPr lang="en-US" sz="2000" dirty="0" smtClean="0"/>
              <a:t>.</a:t>
            </a:r>
          </a:p>
          <a:p>
            <a:pPr>
              <a:buFont typeface="Arial" pitchFamily="34" charset="0"/>
              <a:buChar char="•"/>
            </a:pPr>
            <a:endParaRPr lang="en-US" dirty="0" smtClean="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13</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752600" y="4343400"/>
            <a:ext cx="6019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LFPS </a:t>
            </a:r>
            <a:br>
              <a:rPr lang="en-US" dirty="0" smtClean="0">
                <a:solidFill>
                  <a:srgbClr val="00B0F0"/>
                </a:solidFill>
              </a:rPr>
            </a:br>
            <a:r>
              <a:rPr lang="en-US" dirty="0" smtClean="0">
                <a:solidFill>
                  <a:srgbClr val="00B0F0"/>
                </a:solidFill>
              </a:rPr>
              <a:t>Continued…</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14</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57200" y="2514600"/>
            <a:ext cx="8458200" cy="2667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90800" y="0"/>
            <a:ext cx="6477000" cy="2514600"/>
          </a:xfrm>
          <a:prstGeom prst="rect">
            <a:avLst/>
          </a:prstGeom>
          <a:noFill/>
          <a:ln w="9525">
            <a:noFill/>
            <a:miter lim="800000"/>
            <a:headEnd/>
            <a:tailEnd/>
          </a:ln>
        </p:spPr>
      </p:pic>
      <p:sp>
        <p:nvSpPr>
          <p:cNvPr id="9" name="TextBox 8"/>
          <p:cNvSpPr txBox="1"/>
          <p:nvPr/>
        </p:nvSpPr>
        <p:spPr>
          <a:xfrm>
            <a:off x="304800" y="5181600"/>
            <a:ext cx="8839200" cy="1015663"/>
          </a:xfrm>
          <a:prstGeom prst="rect">
            <a:avLst/>
          </a:prstGeom>
          <a:noFill/>
        </p:spPr>
        <p:txBody>
          <a:bodyPr wrap="square" rtlCol="0">
            <a:spAutoFit/>
          </a:bodyPr>
          <a:lstStyle/>
          <a:p>
            <a:pPr>
              <a:buFont typeface="Arial" pitchFamily="34" charset="0"/>
              <a:buChar char="•"/>
            </a:pPr>
            <a:r>
              <a:rPr lang="en-US" sz="2000" dirty="0" smtClean="0"/>
              <a:t> Warm Reset, U1/U2/Loopback Exit, and U3 Wakeup are all single burst LFPS signals. </a:t>
            </a:r>
            <a:r>
              <a:rPr lang="en-US" sz="2000" dirty="0" err="1" smtClean="0"/>
              <a:t>tRepeat</a:t>
            </a:r>
            <a:r>
              <a:rPr lang="en-US" sz="2000" dirty="0" smtClean="0"/>
              <a:t> is not applicable.</a:t>
            </a:r>
          </a:p>
          <a:p>
            <a:pPr>
              <a:buFont typeface="Arial" pitchFamily="34" charset="0"/>
              <a:buChar char="•"/>
            </a:pPr>
            <a:r>
              <a:rPr lang="en-US" sz="2000" dirty="0" smtClean="0"/>
              <a:t> Only </a:t>
            </a:r>
            <a:r>
              <a:rPr lang="en-US" sz="2000" dirty="0" err="1" smtClean="0"/>
              <a:t>Ping.LFPS</a:t>
            </a:r>
            <a:r>
              <a:rPr lang="en-US" sz="2000" dirty="0" smtClean="0"/>
              <a:t> has a requirement for minimum number of LFPS cycles.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Warm Reset</a:t>
            </a:r>
            <a:endParaRPr lang="en-US" dirty="0">
              <a:solidFill>
                <a:srgbClr val="00B0F0"/>
              </a:solidFill>
            </a:endParaRPr>
          </a:p>
        </p:txBody>
      </p:sp>
      <p:sp>
        <p:nvSpPr>
          <p:cNvPr id="3" name="Content Placeholder 2"/>
          <p:cNvSpPr>
            <a:spLocks noGrp="1"/>
          </p:cNvSpPr>
          <p:nvPr>
            <p:ph idx="1"/>
          </p:nvPr>
        </p:nvSpPr>
        <p:spPr>
          <a:xfrm>
            <a:off x="228600" y="1066800"/>
            <a:ext cx="8688387" cy="3200400"/>
          </a:xfrm>
        </p:spPr>
        <p:txBody>
          <a:bodyPr/>
          <a:lstStyle/>
          <a:p>
            <a:pPr>
              <a:buFont typeface="Arial" pitchFamily="34" charset="0"/>
              <a:buChar char="•"/>
            </a:pPr>
            <a:r>
              <a:rPr lang="en-US" sz="2000" dirty="0" smtClean="0"/>
              <a:t>A Warm Reset is a reset generated only by a downstream port to an upstream port. </a:t>
            </a:r>
          </a:p>
          <a:p>
            <a:pPr>
              <a:buFont typeface="Arial" pitchFamily="34" charset="0"/>
              <a:buChar char="•"/>
            </a:pPr>
            <a:r>
              <a:rPr lang="en-US" sz="2000" dirty="0" smtClean="0"/>
              <a:t>A downstream port may issue a Warm Reset at any Link states except </a:t>
            </a:r>
            <a:r>
              <a:rPr lang="en-US" sz="2000" dirty="0" err="1" smtClean="0"/>
              <a:t>SS.Disabled</a:t>
            </a:r>
            <a:r>
              <a:rPr lang="en-US" sz="2000" dirty="0" smtClean="0"/>
              <a:t>. An upstream port is required to detect a Warm Reset at any link states except </a:t>
            </a:r>
            <a:r>
              <a:rPr lang="en-US" sz="2000" dirty="0" err="1" smtClean="0"/>
              <a:t>SS.Disabled</a:t>
            </a:r>
            <a:r>
              <a:rPr lang="en-US" sz="2000" dirty="0" smtClean="0"/>
              <a:t>.</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15</a:t>
            </a:fld>
            <a:endParaRPr lang="en-US"/>
          </a:p>
        </p:txBody>
      </p:sp>
      <p:pic>
        <p:nvPicPr>
          <p:cNvPr id="7" name="Picture 2"/>
          <p:cNvPicPr>
            <a:picLocks noChangeAspect="1" noChangeArrowheads="1"/>
          </p:cNvPicPr>
          <p:nvPr/>
        </p:nvPicPr>
        <p:blipFill>
          <a:blip r:embed="rId2" cstate="print"/>
          <a:srcRect/>
          <a:stretch>
            <a:fillRect/>
          </a:stretch>
        </p:blipFill>
        <p:spPr bwMode="auto">
          <a:xfrm>
            <a:off x="381000" y="2971800"/>
            <a:ext cx="8305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LFPS Handshake for U1/U2 Exit, Loopback Exit, and U3 Wakeup</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04799" y="1447800"/>
            <a:ext cx="8534401" cy="4724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600200"/>
            <a:ext cx="5105400" cy="992187"/>
          </a:xfrm>
        </p:spPr>
        <p:txBody>
          <a:bodyPr/>
          <a:lstStyle/>
          <a:p>
            <a:pPr algn="ctr"/>
            <a:r>
              <a:rPr lang="en-US" sz="4800" dirty="0" smtClean="0">
                <a:solidFill>
                  <a:srgbClr val="00B0F0"/>
                </a:solidFill>
              </a:rPr>
              <a:t>Link Layer</a:t>
            </a:r>
            <a:endParaRPr lang="en-US" sz="48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992187"/>
          </a:xfrm>
        </p:spPr>
        <p:txBody>
          <a:bodyPr/>
          <a:lstStyle/>
          <a:p>
            <a:pPr algn="ctr"/>
            <a:r>
              <a:rPr lang="en-US" sz="3200" dirty="0" smtClean="0">
                <a:solidFill>
                  <a:srgbClr val="00B0F0"/>
                </a:solidFill>
              </a:rPr>
              <a:t>Link Training &amp; Status State Machine (LTSSM)</a:t>
            </a:r>
            <a:endParaRPr lang="en-US" sz="32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LTSSM</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19</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752600" y="152400"/>
            <a:ext cx="7010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USB 3.0 Bus Structure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238625" y="457200"/>
            <a:ext cx="4829175" cy="5410200"/>
          </a:xfrm>
          <a:prstGeom prst="rect">
            <a:avLst/>
          </a:prstGeom>
          <a:noFill/>
          <a:ln w="9525">
            <a:noFill/>
            <a:miter lim="800000"/>
            <a:headEnd/>
            <a:tailEnd/>
          </a:ln>
        </p:spPr>
      </p:pic>
      <p:sp>
        <p:nvSpPr>
          <p:cNvPr id="7" name="TextBox 6"/>
          <p:cNvSpPr txBox="1"/>
          <p:nvPr/>
        </p:nvSpPr>
        <p:spPr>
          <a:xfrm>
            <a:off x="152400" y="1066800"/>
            <a:ext cx="4038600" cy="4401205"/>
          </a:xfrm>
          <a:prstGeom prst="rect">
            <a:avLst/>
          </a:prstGeom>
          <a:noFill/>
        </p:spPr>
        <p:txBody>
          <a:bodyPr wrap="square" rtlCol="0">
            <a:spAutoFit/>
          </a:bodyPr>
          <a:lstStyle/>
          <a:p>
            <a:pPr>
              <a:buFont typeface="Arial" pitchFamily="34" charset="0"/>
              <a:buChar char="•"/>
            </a:pPr>
            <a:r>
              <a:rPr lang="en-US" sz="2000" dirty="0" smtClean="0"/>
              <a:t> USB 3.0 utilizes a dual Bus Architecture to provide simultaneous operation of </a:t>
            </a:r>
            <a:r>
              <a:rPr lang="en-US" sz="2000" dirty="0" err="1" smtClean="0"/>
              <a:t>SuperSpeed</a:t>
            </a:r>
            <a:r>
              <a:rPr lang="en-US" sz="2000" dirty="0" smtClean="0"/>
              <a:t> and non-</a:t>
            </a:r>
            <a:r>
              <a:rPr lang="en-US" sz="2000" dirty="0" err="1" smtClean="0"/>
              <a:t>SuperSpeed</a:t>
            </a:r>
            <a:r>
              <a:rPr lang="en-US" sz="2000" dirty="0" smtClean="0"/>
              <a:t>.</a:t>
            </a:r>
          </a:p>
          <a:p>
            <a:pPr>
              <a:buFont typeface="Arial" pitchFamily="34" charset="0"/>
              <a:buChar char="•"/>
            </a:pPr>
            <a:endParaRPr lang="en-US" sz="2000" dirty="0" smtClean="0"/>
          </a:p>
          <a:p>
            <a:pPr>
              <a:buFont typeface="Arial" pitchFamily="34" charset="0"/>
              <a:buChar char="•"/>
            </a:pPr>
            <a:r>
              <a:rPr lang="en-US" sz="2000" dirty="0" smtClean="0"/>
              <a:t> The USB 3.0 connection model accommodates backwards and forward compatibility for connecting USB 3.0 or USB 2.0 devices into a USB 3.0 bus.</a:t>
            </a:r>
          </a:p>
          <a:p>
            <a:endParaRPr lang="en-US" sz="2000" dirty="0" smtClean="0"/>
          </a:p>
          <a:p>
            <a:pPr>
              <a:buFont typeface="Arial" pitchFamily="34" charset="0"/>
              <a:buChar char="•"/>
            </a:pPr>
            <a:r>
              <a:rPr lang="en-US" sz="2000" dirty="0" smtClean="0"/>
              <a:t> Similarly, USB 3.0 devices can be attached to a USB 2.0 bus.</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SS.Disabled</a:t>
            </a:r>
            <a:endParaRPr lang="en-US" dirty="0">
              <a:solidFill>
                <a:srgbClr val="00B0F0"/>
              </a:solidFill>
            </a:endParaRPr>
          </a:p>
        </p:txBody>
      </p:sp>
      <p:sp>
        <p:nvSpPr>
          <p:cNvPr id="3" name="Content Placeholder 2"/>
          <p:cNvSpPr>
            <a:spLocks noGrp="1"/>
          </p:cNvSpPr>
          <p:nvPr>
            <p:ph idx="1"/>
          </p:nvPr>
        </p:nvSpPr>
        <p:spPr>
          <a:xfrm>
            <a:off x="228600" y="762000"/>
            <a:ext cx="8688387" cy="3962400"/>
          </a:xfrm>
        </p:spPr>
        <p:txBody>
          <a:bodyPr/>
          <a:lstStyle/>
          <a:p>
            <a:pPr>
              <a:buFont typeface="Arial" pitchFamily="34" charset="0"/>
              <a:buChar char="•"/>
            </a:pPr>
            <a:r>
              <a:rPr lang="en-US" sz="2000" dirty="0" smtClean="0"/>
              <a:t>It is a state where a port’s </a:t>
            </a:r>
            <a:r>
              <a:rPr lang="en-US" sz="2000" dirty="0" err="1" smtClean="0"/>
              <a:t>SuperSpeed</a:t>
            </a:r>
            <a:r>
              <a:rPr lang="en-US" sz="2000" dirty="0" smtClean="0"/>
              <a:t> connectivity is disabled. Port’s Low impedance receiver termination is removed.</a:t>
            </a:r>
          </a:p>
          <a:p>
            <a:pPr>
              <a:buFont typeface="Arial" pitchFamily="34" charset="0"/>
              <a:buChar char="•"/>
            </a:pPr>
            <a:r>
              <a:rPr lang="en-US" sz="2000" dirty="0" smtClean="0"/>
              <a:t>A downstream port shall transition to </a:t>
            </a:r>
            <a:r>
              <a:rPr lang="en-US" sz="2000" dirty="0" err="1" smtClean="0"/>
              <a:t>Rx.Detect</a:t>
            </a:r>
            <a:r>
              <a:rPr lang="en-US" sz="2000" dirty="0" smtClean="0"/>
              <a:t> from </a:t>
            </a:r>
            <a:r>
              <a:rPr lang="en-US" sz="2000" dirty="0" err="1" smtClean="0"/>
              <a:t>SS.Disabled</a:t>
            </a:r>
            <a:r>
              <a:rPr lang="en-US" sz="2000" dirty="0" smtClean="0"/>
              <a:t> when directed.</a:t>
            </a:r>
          </a:p>
          <a:p>
            <a:r>
              <a:rPr lang="en-US" sz="2000" dirty="0" smtClean="0"/>
              <a:t>• 	A Hub upstream port shall transition to </a:t>
            </a:r>
            <a:r>
              <a:rPr lang="en-US" sz="2000" dirty="0" err="1" smtClean="0"/>
              <a:t>Rx.Detect</a:t>
            </a:r>
            <a:r>
              <a:rPr lang="en-US" sz="2000" dirty="0" smtClean="0"/>
              <a:t> only when VBUS transitions to valid or a USB 2.0 bus reset is detected. For a peripheral upstream port, the number of </a:t>
            </a:r>
            <a:r>
              <a:rPr lang="en-US" sz="2000" dirty="0" err="1" smtClean="0"/>
              <a:t>SuperSpeed</a:t>
            </a:r>
            <a:r>
              <a:rPr lang="en-US" sz="2000" dirty="0" smtClean="0"/>
              <a:t> attempts upon USB 2.0 bus reset is limited to 3.</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20</a:t>
            </a:fld>
            <a:endParaRPr lang="en-US"/>
          </a:p>
        </p:txBody>
      </p:sp>
      <p:pic>
        <p:nvPicPr>
          <p:cNvPr id="11267" name="Picture 3"/>
          <p:cNvPicPr>
            <a:picLocks noChangeAspect="1" noChangeArrowheads="1"/>
          </p:cNvPicPr>
          <p:nvPr/>
        </p:nvPicPr>
        <p:blipFill>
          <a:blip r:embed="rId2" cstate="print"/>
          <a:srcRect/>
          <a:stretch>
            <a:fillRect/>
          </a:stretch>
        </p:blipFill>
        <p:spPr bwMode="auto">
          <a:xfrm>
            <a:off x="3276600" y="3276600"/>
            <a:ext cx="5638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SS.Inactive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21</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2362200" y="2743200"/>
            <a:ext cx="6096000" cy="3438525"/>
          </a:xfrm>
          <a:prstGeom prst="rect">
            <a:avLst/>
          </a:prstGeom>
          <a:noFill/>
          <a:ln w="9525">
            <a:noFill/>
            <a:miter lim="800000"/>
            <a:headEnd/>
            <a:tailEnd/>
          </a:ln>
        </p:spPr>
      </p:pic>
      <p:sp>
        <p:nvSpPr>
          <p:cNvPr id="8" name="TextBox 7"/>
          <p:cNvSpPr txBox="1"/>
          <p:nvPr/>
        </p:nvSpPr>
        <p:spPr>
          <a:xfrm>
            <a:off x="304800" y="838200"/>
            <a:ext cx="8686800" cy="2246769"/>
          </a:xfrm>
          <a:prstGeom prst="rect">
            <a:avLst/>
          </a:prstGeom>
          <a:noFill/>
        </p:spPr>
        <p:txBody>
          <a:bodyPr wrap="square" rtlCol="0">
            <a:spAutoFit/>
          </a:bodyPr>
          <a:lstStyle/>
          <a:p>
            <a:pPr>
              <a:buFont typeface="Arial" pitchFamily="34" charset="0"/>
              <a:buChar char="•"/>
            </a:pPr>
            <a:r>
              <a:rPr lang="en-US" sz="2000" dirty="0" smtClean="0"/>
              <a:t> </a:t>
            </a:r>
            <a:r>
              <a:rPr lang="en-US" sz="2000" dirty="0" err="1" smtClean="0"/>
              <a:t>SS.Inactive</a:t>
            </a:r>
            <a:r>
              <a:rPr lang="en-US" sz="2000" dirty="0" smtClean="0"/>
              <a:t> is a state where a link has failed </a:t>
            </a:r>
            <a:r>
              <a:rPr lang="en-US" sz="2000" dirty="0" err="1" smtClean="0"/>
              <a:t>SuperSpeed</a:t>
            </a:r>
            <a:r>
              <a:rPr lang="en-US" sz="2000" dirty="0" smtClean="0"/>
              <a:t> operation.</a:t>
            </a:r>
          </a:p>
          <a:p>
            <a:pPr>
              <a:buFont typeface="Arial" pitchFamily="34" charset="0"/>
              <a:buChar char="•"/>
            </a:pPr>
            <a:r>
              <a:rPr lang="en-US" sz="2000" dirty="0" smtClean="0"/>
              <a:t> VBUS must be present.</a:t>
            </a:r>
          </a:p>
          <a:p>
            <a:pPr>
              <a:buFont typeface="Arial" pitchFamily="34" charset="0"/>
              <a:buChar char="•"/>
            </a:pPr>
            <a:r>
              <a:rPr lang="en-US" sz="2000" dirty="0" smtClean="0"/>
              <a:t> During </a:t>
            </a:r>
            <a:r>
              <a:rPr lang="en-US" sz="2000" dirty="0" err="1" smtClean="0"/>
              <a:t>SS.Inactive</a:t>
            </a:r>
            <a:r>
              <a:rPr lang="en-US" sz="2000" dirty="0" smtClean="0"/>
              <a:t>, a port periodically performs a far-end receiver </a:t>
            </a:r>
          </a:p>
          <a:p>
            <a:r>
              <a:rPr lang="en-US" sz="2000" dirty="0" smtClean="0"/>
              <a:t>  termination detection. If a disconnection is detected, a port will return to</a:t>
            </a:r>
          </a:p>
          <a:p>
            <a:r>
              <a:rPr lang="en-US" sz="2000" dirty="0" smtClean="0"/>
              <a:t>  </a:t>
            </a:r>
            <a:r>
              <a:rPr lang="en-US" sz="2000" dirty="0" err="1" smtClean="0"/>
              <a:t>Rx.Detect</a:t>
            </a:r>
            <a:r>
              <a:rPr lang="en-US" sz="2000" dirty="0" smtClean="0"/>
              <a:t>. If a disconnect is not detected, the link will stay in </a:t>
            </a:r>
            <a:r>
              <a:rPr lang="en-US" sz="2000" dirty="0" err="1" smtClean="0"/>
              <a:t>SS.Inactive</a:t>
            </a:r>
            <a:endParaRPr lang="en-US" sz="2000" dirty="0" smtClean="0"/>
          </a:p>
          <a:p>
            <a:r>
              <a:rPr lang="en-US" sz="2000" dirty="0" smtClean="0"/>
              <a:t>  until software intervention.</a:t>
            </a:r>
          </a:p>
          <a:p>
            <a:pPr>
              <a:buFont typeface="Arial" pitchFamily="34" charset="0"/>
              <a:buChar char="•"/>
            </a:pPr>
            <a:r>
              <a:rPr lang="en-US" sz="2000" dirty="0" smtClean="0"/>
              <a:t> Exits to </a:t>
            </a:r>
            <a:r>
              <a:rPr lang="en-US" sz="2000" dirty="0" err="1" smtClean="0"/>
              <a:t>Rx.Detect</a:t>
            </a:r>
            <a:r>
              <a:rPr lang="en-US" sz="2000" dirty="0" smtClean="0"/>
              <a:t> on Warm Reset.</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RX.Detect</a:t>
            </a:r>
            <a:endParaRPr lang="en-US" dirty="0">
              <a:solidFill>
                <a:srgbClr val="00B0F0"/>
              </a:solidFill>
            </a:endParaRPr>
          </a:p>
        </p:txBody>
      </p:sp>
      <p:sp>
        <p:nvSpPr>
          <p:cNvPr id="3" name="Content Placeholder 2"/>
          <p:cNvSpPr>
            <a:spLocks noGrp="1"/>
          </p:cNvSpPr>
          <p:nvPr>
            <p:ph idx="1"/>
          </p:nvPr>
        </p:nvSpPr>
        <p:spPr>
          <a:xfrm>
            <a:off x="228600" y="609600"/>
            <a:ext cx="8688387" cy="2695575"/>
          </a:xfrm>
        </p:spPr>
        <p:txBody>
          <a:bodyPr/>
          <a:lstStyle/>
          <a:p>
            <a:pPr>
              <a:buFont typeface="Arial" pitchFamily="34" charset="0"/>
              <a:buChar char="•"/>
            </a:pPr>
            <a:r>
              <a:rPr lang="en-US" sz="2000" dirty="0" smtClean="0"/>
              <a:t>It is a state for a downstream port upon issuing a Warm Reset, and the state for an upstream port upon detecting a Warm Reset from any other link state.</a:t>
            </a:r>
          </a:p>
          <a:p>
            <a:pPr>
              <a:buFont typeface="Arial" pitchFamily="34" charset="0"/>
              <a:buChar char="•"/>
            </a:pPr>
            <a:r>
              <a:rPr lang="en-US" sz="2000" dirty="0" smtClean="0"/>
              <a:t>The purpose of </a:t>
            </a:r>
            <a:r>
              <a:rPr lang="en-US" sz="2000" dirty="0" err="1" smtClean="0"/>
              <a:t>Rx.Detect</a:t>
            </a:r>
            <a:r>
              <a:rPr lang="en-US" sz="2000" dirty="0" smtClean="0"/>
              <a:t> is to detect the impedance of far-end receiver termination to ground.</a:t>
            </a:r>
          </a:p>
          <a:p>
            <a:pPr>
              <a:buFont typeface="Arial" pitchFamily="34" charset="0"/>
              <a:buChar char="•"/>
            </a:pPr>
            <a:r>
              <a:rPr lang="en-US" sz="2000" dirty="0" smtClean="0"/>
              <a:t>If far end receiver termination is not detected for 8 times, the </a:t>
            </a:r>
            <a:r>
              <a:rPr lang="en-US" sz="2000" dirty="0" err="1" smtClean="0"/>
              <a:t>SuperSpeed</a:t>
            </a:r>
            <a:r>
              <a:rPr lang="en-US" sz="2000" dirty="0" smtClean="0"/>
              <a:t> peripheral device may transition to USB 2.0. </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22</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2514600" y="3048000"/>
            <a:ext cx="5105401"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981200" y="152400"/>
            <a:ext cx="7086600" cy="6019800"/>
          </a:xfrm>
          <a:prstGeom prst="rect">
            <a:avLst/>
          </a:prstGeom>
          <a:noFill/>
          <a:ln w="9525">
            <a:noFill/>
            <a:miter lim="800000"/>
            <a:headEnd/>
            <a:tailEnd/>
          </a:ln>
        </p:spPr>
      </p:pic>
      <p:sp>
        <p:nvSpPr>
          <p:cNvPr id="2" name="Title 1"/>
          <p:cNvSpPr>
            <a:spLocks noGrp="1"/>
          </p:cNvSpPr>
          <p:nvPr>
            <p:ph type="title"/>
          </p:nvPr>
        </p:nvSpPr>
        <p:spPr>
          <a:xfrm>
            <a:off x="152400" y="152400"/>
            <a:ext cx="8691562" cy="992187"/>
          </a:xfrm>
        </p:spPr>
        <p:txBody>
          <a:bodyPr/>
          <a:lstStyle/>
          <a:p>
            <a:r>
              <a:rPr lang="en-US" dirty="0" smtClean="0">
                <a:solidFill>
                  <a:srgbClr val="00B0F0"/>
                </a:solidFill>
              </a:rPr>
              <a:t>POLLING State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POLLING.LFPS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24</a:t>
            </a:fld>
            <a:endParaRPr lang="en-US"/>
          </a:p>
        </p:txBody>
      </p:sp>
      <p:pic>
        <p:nvPicPr>
          <p:cNvPr id="1026" name="Picture 2" descr="C:\Documents and Settings\atugupta\Desktop\plooling_lfps.JPG"/>
          <p:cNvPicPr>
            <a:picLocks noChangeAspect="1" noChangeArrowheads="1"/>
          </p:cNvPicPr>
          <p:nvPr/>
        </p:nvPicPr>
        <p:blipFill>
          <a:blip r:embed="rId2" cstate="print"/>
          <a:srcRect/>
          <a:stretch>
            <a:fillRect/>
          </a:stretch>
        </p:blipFill>
        <p:spPr bwMode="auto">
          <a:xfrm>
            <a:off x="2438400" y="762000"/>
            <a:ext cx="6553200" cy="5334000"/>
          </a:xfrm>
          <a:prstGeom prst="rect">
            <a:avLst/>
          </a:prstGeom>
          <a:noFill/>
        </p:spPr>
      </p:pic>
      <p:sp>
        <p:nvSpPr>
          <p:cNvPr id="8" name="Oval 7"/>
          <p:cNvSpPr/>
          <p:nvPr/>
        </p:nvSpPr>
        <p:spPr bwMode="auto">
          <a:xfrm>
            <a:off x="2362200" y="5867400"/>
            <a:ext cx="838200" cy="3048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 name="Straight Arrow Connector 9"/>
          <p:cNvCxnSpPr>
            <a:stCxn id="8" idx="2"/>
          </p:cNvCxnSpPr>
          <p:nvPr/>
        </p:nvCxnSpPr>
        <p:spPr bwMode="auto">
          <a:xfrm flipH="1" flipV="1">
            <a:off x="1447800" y="5181600"/>
            <a:ext cx="914400" cy="838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1" name="TextBox 10"/>
          <p:cNvSpPr txBox="1"/>
          <p:nvPr/>
        </p:nvSpPr>
        <p:spPr>
          <a:xfrm>
            <a:off x="152400" y="4191000"/>
            <a:ext cx="1981200" cy="1015663"/>
          </a:xfrm>
          <a:prstGeom prst="rect">
            <a:avLst/>
          </a:prstGeom>
          <a:noFill/>
        </p:spPr>
        <p:txBody>
          <a:bodyPr wrap="square" rtlCol="0">
            <a:spAutoFit/>
          </a:bodyPr>
          <a:lstStyle/>
          <a:p>
            <a:r>
              <a:rPr lang="en-US" sz="2000" dirty="0" smtClean="0"/>
              <a:t>X – O = 952ns</a:t>
            </a:r>
          </a:p>
          <a:p>
            <a:r>
              <a:rPr lang="en-US" sz="2000" dirty="0" err="1" smtClean="0"/>
              <a:t>tBurst</a:t>
            </a:r>
            <a:r>
              <a:rPr lang="en-US" sz="2000" dirty="0" smtClean="0"/>
              <a:t> time for </a:t>
            </a:r>
            <a:r>
              <a:rPr lang="en-US" sz="2000" dirty="0" err="1" smtClean="0"/>
              <a:t>Polling.LFPS</a:t>
            </a:r>
            <a:endParaRPr lang="en-US" sz="2000" dirty="0"/>
          </a:p>
        </p:txBody>
      </p:sp>
      <p:sp>
        <p:nvSpPr>
          <p:cNvPr id="12" name="Oval 11"/>
          <p:cNvSpPr/>
          <p:nvPr/>
        </p:nvSpPr>
        <p:spPr bwMode="auto">
          <a:xfrm>
            <a:off x="2133600" y="1828800"/>
            <a:ext cx="533400"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H="1">
            <a:off x="1371600" y="2209800"/>
            <a:ext cx="762000" cy="1828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a:t>
            </a:r>
            <a:r>
              <a:rPr lang="en-US" dirty="0" err="1" smtClean="0">
                <a:solidFill>
                  <a:srgbClr val="00B0F0"/>
                </a:solidFill>
              </a:rPr>
              <a:t>Polling.RxEQ</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25</a:t>
            </a:fld>
            <a:endParaRPr lang="en-US"/>
          </a:p>
        </p:txBody>
      </p:sp>
      <p:pic>
        <p:nvPicPr>
          <p:cNvPr id="5122" name="Picture 2" descr="C:\Documents and Settings\atugupta\Desktop\TSEQ.JPG"/>
          <p:cNvPicPr>
            <a:picLocks noChangeAspect="1" noChangeArrowheads="1"/>
          </p:cNvPicPr>
          <p:nvPr/>
        </p:nvPicPr>
        <p:blipFill>
          <a:blip r:embed="rId2" cstate="print"/>
          <a:srcRect/>
          <a:stretch>
            <a:fillRect/>
          </a:stretch>
        </p:blipFill>
        <p:spPr bwMode="auto">
          <a:xfrm>
            <a:off x="762000" y="838200"/>
            <a:ext cx="7239000" cy="5334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Example Trace – </a:t>
            </a:r>
            <a:r>
              <a:rPr lang="en-US" sz="2400" dirty="0" err="1" smtClean="0">
                <a:solidFill>
                  <a:srgbClr val="00B0F0"/>
                </a:solidFill>
              </a:rPr>
              <a:t>Polling.Active</a:t>
            </a:r>
            <a:r>
              <a:rPr lang="en-US" sz="2400" dirty="0" smtClean="0">
                <a:solidFill>
                  <a:srgbClr val="00B0F0"/>
                </a:solidFill>
              </a:rPr>
              <a:t> &amp; </a:t>
            </a:r>
            <a:r>
              <a:rPr lang="en-US" sz="2400" dirty="0" err="1" smtClean="0">
                <a:solidFill>
                  <a:srgbClr val="00B0F0"/>
                </a:solidFill>
              </a:rPr>
              <a:t>Polling.Configuration</a:t>
            </a:r>
            <a:endParaRPr lang="en-US" sz="24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26</a:t>
            </a:fld>
            <a:endParaRPr lang="en-US"/>
          </a:p>
        </p:txBody>
      </p:sp>
      <p:pic>
        <p:nvPicPr>
          <p:cNvPr id="6146" name="Picture 2" descr="C:\Documents and Settings\atugupta\Desktop\TS1_TS2.JPG"/>
          <p:cNvPicPr>
            <a:picLocks noChangeAspect="1" noChangeArrowheads="1"/>
          </p:cNvPicPr>
          <p:nvPr/>
        </p:nvPicPr>
        <p:blipFill>
          <a:blip r:embed="rId2" cstate="print"/>
          <a:srcRect/>
          <a:stretch>
            <a:fillRect/>
          </a:stretch>
        </p:blipFill>
        <p:spPr bwMode="auto">
          <a:xfrm>
            <a:off x="914400" y="762000"/>
            <a:ext cx="7315200" cy="5410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6200"/>
            <a:ext cx="8691562" cy="992187"/>
          </a:xfrm>
        </p:spPr>
        <p:txBody>
          <a:bodyPr/>
          <a:lstStyle/>
          <a:p>
            <a:r>
              <a:rPr lang="en-US" dirty="0" smtClean="0">
                <a:solidFill>
                  <a:srgbClr val="00B0F0"/>
                </a:solidFill>
              </a:rPr>
              <a:t>U0 State</a:t>
            </a:r>
          </a:p>
        </p:txBody>
      </p:sp>
      <p:sp>
        <p:nvSpPr>
          <p:cNvPr id="3" name="Content Placeholder 2"/>
          <p:cNvSpPr>
            <a:spLocks noGrp="1"/>
          </p:cNvSpPr>
          <p:nvPr>
            <p:ph idx="1"/>
          </p:nvPr>
        </p:nvSpPr>
        <p:spPr>
          <a:xfrm>
            <a:off x="228600" y="990600"/>
            <a:ext cx="8688387" cy="4343400"/>
          </a:xfrm>
        </p:spPr>
        <p:txBody>
          <a:bodyPr/>
          <a:lstStyle/>
          <a:p>
            <a:pPr>
              <a:buFont typeface="Arial" pitchFamily="34" charset="0"/>
              <a:buChar char="•"/>
            </a:pPr>
            <a:r>
              <a:rPr lang="en-US" sz="2000" dirty="0" smtClean="0"/>
              <a:t>U0 is the normal operational state where packets can be transmitted and received.</a:t>
            </a:r>
          </a:p>
          <a:p>
            <a:pPr>
              <a:buFont typeface="Arial" pitchFamily="34" charset="0"/>
              <a:buChar char="•"/>
            </a:pPr>
            <a:r>
              <a:rPr lang="en-US" sz="2000" dirty="0" smtClean="0"/>
              <a:t>The port shall transition to Recovery upon any errors that will cause a link to transition to Recovery.</a:t>
            </a:r>
          </a:p>
          <a:p>
            <a:pPr>
              <a:buFont typeface="Arial" pitchFamily="34" charset="0"/>
              <a:buChar char="•"/>
            </a:pPr>
            <a:r>
              <a:rPr lang="en-US" sz="2000" dirty="0" smtClean="0"/>
              <a:t>The port shall transition to Recovery upon detection of a TS1 ordered set or directed. 	</a:t>
            </a:r>
          </a:p>
          <a:p>
            <a:pPr>
              <a:buFont typeface="Arial" pitchFamily="34" charset="0"/>
              <a:buChar char="•"/>
            </a:pPr>
            <a:r>
              <a:rPr lang="en-US" sz="2000" dirty="0" smtClean="0"/>
              <a:t>The port shall transition to U1 or U2 or U3 upon successful completion of LGO_U1 or LGO_U2 or LGO_U3 entry sequence.</a:t>
            </a:r>
          </a:p>
          <a:p>
            <a:pPr>
              <a:buFont typeface="Arial" pitchFamily="34" charset="0"/>
              <a:buChar char="•"/>
            </a:pPr>
            <a:r>
              <a:rPr lang="en-US" sz="2000" dirty="0" smtClean="0"/>
              <a:t>A downstream port shall transition to </a:t>
            </a:r>
            <a:r>
              <a:rPr lang="en-US" sz="2000" dirty="0" err="1" smtClean="0"/>
              <a:t>Rx.Detect</a:t>
            </a:r>
            <a:r>
              <a:rPr lang="en-US" sz="2000" dirty="0" smtClean="0"/>
              <a:t> when directed to issue Warm Reset. An upstream port shall transition to </a:t>
            </a:r>
            <a:r>
              <a:rPr lang="en-US" sz="2000" dirty="0" err="1" smtClean="0"/>
              <a:t>Rx.Detect</a:t>
            </a:r>
            <a:r>
              <a:rPr lang="en-US" sz="2000" dirty="0" smtClean="0"/>
              <a:t> when Warm Reset is detected.</a:t>
            </a:r>
          </a:p>
          <a:p>
            <a:pPr>
              <a:buFont typeface="Arial" pitchFamily="34" charset="0"/>
              <a:buChar char="•"/>
            </a:pPr>
            <a:endParaRPr lang="en-US" sz="2000" dirty="0" smtClean="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U1 State</a:t>
            </a:r>
            <a:endParaRPr lang="en-US" dirty="0">
              <a:solidFill>
                <a:srgbClr val="00B0F0"/>
              </a:solidFill>
            </a:endParaRPr>
          </a:p>
        </p:txBody>
      </p:sp>
      <p:sp>
        <p:nvSpPr>
          <p:cNvPr id="3" name="Content Placeholder 2"/>
          <p:cNvSpPr>
            <a:spLocks noGrp="1"/>
          </p:cNvSpPr>
          <p:nvPr>
            <p:ph idx="1"/>
          </p:nvPr>
        </p:nvSpPr>
        <p:spPr>
          <a:xfrm>
            <a:off x="76200" y="3200400"/>
            <a:ext cx="8688387" cy="3048000"/>
          </a:xfrm>
        </p:spPr>
        <p:txBody>
          <a:bodyPr/>
          <a:lstStyle/>
          <a:p>
            <a:pPr>
              <a:buFont typeface="Arial" pitchFamily="34" charset="0"/>
              <a:buChar char="•"/>
            </a:pPr>
            <a:r>
              <a:rPr lang="en-US" sz="2000" dirty="0" smtClean="0"/>
              <a:t>U1 is a low power state where no packets are to be transmitted and both ports agree to enter in a low power state.</a:t>
            </a:r>
          </a:p>
          <a:p>
            <a:pPr>
              <a:buFont typeface="Arial" pitchFamily="34" charset="0"/>
              <a:buChar char="•"/>
            </a:pPr>
            <a:r>
              <a:rPr lang="en-US" sz="2000" dirty="0" smtClean="0"/>
              <a:t>An upstream port shall transmit </a:t>
            </a:r>
            <a:r>
              <a:rPr lang="en-US" sz="2000" dirty="0" err="1" smtClean="0"/>
              <a:t>Ping.LFPS</a:t>
            </a:r>
            <a:r>
              <a:rPr lang="en-US" sz="2000" dirty="0" smtClean="0"/>
              <a:t>. </a:t>
            </a:r>
          </a:p>
          <a:p>
            <a:pPr>
              <a:buFont typeface="Arial" pitchFamily="34" charset="0"/>
              <a:buChar char="•"/>
            </a:pPr>
            <a:r>
              <a:rPr lang="en-US" sz="2000" dirty="0" smtClean="0"/>
              <a:t>The port shall transition to Recovery upon successful completion of a LFPS handshake meeting the U1 LFPS exit handshake signaling.</a:t>
            </a:r>
          </a:p>
          <a:p>
            <a:pPr>
              <a:buFont typeface="Arial" pitchFamily="34" charset="0"/>
              <a:buChar char="•"/>
            </a:pPr>
            <a:r>
              <a:rPr lang="en-US" sz="2000" dirty="0" smtClean="0"/>
              <a:t>A U2 inactivity timer should be enabled upon entry to U1 State. The port shall transition to U2 upon the timeout of the U2 inactivity timer.</a:t>
            </a:r>
          </a:p>
          <a:p>
            <a:pPr>
              <a:buFont typeface="Arial" pitchFamily="34" charset="0"/>
              <a:buChar char="•"/>
            </a:pPr>
            <a:endParaRPr lang="en-US" sz="2000" dirty="0" smtClean="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28</a:t>
            </a:fld>
            <a:endParaRPr lang="en-US"/>
          </a:p>
        </p:txBody>
      </p:sp>
      <p:pic>
        <p:nvPicPr>
          <p:cNvPr id="7" name="Picture 2"/>
          <p:cNvPicPr>
            <a:picLocks noChangeAspect="1" noChangeArrowheads="1"/>
          </p:cNvPicPr>
          <p:nvPr/>
        </p:nvPicPr>
        <p:blipFill>
          <a:blip r:embed="rId2" cstate="print"/>
          <a:srcRect/>
          <a:stretch>
            <a:fillRect/>
          </a:stretch>
        </p:blipFill>
        <p:spPr bwMode="auto">
          <a:xfrm>
            <a:off x="2438400" y="152400"/>
            <a:ext cx="6019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U2 State</a:t>
            </a:r>
            <a:endParaRPr lang="en-US" dirty="0">
              <a:solidFill>
                <a:srgbClr val="00B0F0"/>
              </a:solidFill>
            </a:endParaRPr>
          </a:p>
        </p:txBody>
      </p:sp>
      <p:sp>
        <p:nvSpPr>
          <p:cNvPr id="3" name="Content Placeholder 2"/>
          <p:cNvSpPr>
            <a:spLocks noGrp="1"/>
          </p:cNvSpPr>
          <p:nvPr>
            <p:ph idx="1"/>
          </p:nvPr>
        </p:nvSpPr>
        <p:spPr>
          <a:xfrm>
            <a:off x="304800" y="762000"/>
            <a:ext cx="8688387" cy="2895600"/>
          </a:xfrm>
        </p:spPr>
        <p:txBody>
          <a:bodyPr/>
          <a:lstStyle/>
          <a:p>
            <a:pPr>
              <a:buFont typeface="Arial" pitchFamily="34" charset="0"/>
              <a:buChar char="•"/>
            </a:pPr>
            <a:r>
              <a:rPr lang="en-US" sz="2000" dirty="0" smtClean="0"/>
              <a:t>U2 is a link state where more power saving opportunities are allowed compare to U1, but with an increased exit latency.</a:t>
            </a:r>
          </a:p>
          <a:p>
            <a:pPr>
              <a:buFont typeface="Arial" pitchFamily="34" charset="0"/>
              <a:buChar char="•"/>
            </a:pPr>
            <a:r>
              <a:rPr lang="en-US" sz="2000" dirty="0" smtClean="0"/>
              <a:t>When a downstream port is in U2, its upstream port may be in U1 or U2. If the upstream port is in U1, it will send </a:t>
            </a:r>
            <a:r>
              <a:rPr lang="en-US" sz="2000" dirty="0" err="1" smtClean="0"/>
              <a:t>Ping.LFPS</a:t>
            </a:r>
            <a:r>
              <a:rPr lang="en-US" sz="2000" dirty="0" smtClean="0"/>
              <a:t> periodically. A downstream port shall differentiate between </a:t>
            </a:r>
            <a:r>
              <a:rPr lang="en-US" sz="2000" dirty="0" err="1" smtClean="0"/>
              <a:t>Ping.LFPS</a:t>
            </a:r>
            <a:r>
              <a:rPr lang="en-US" sz="2000" dirty="0" smtClean="0"/>
              <a:t> and U1 LFPS exit handshake signaling.</a:t>
            </a:r>
          </a:p>
          <a:p>
            <a:pPr>
              <a:buFont typeface="Arial" pitchFamily="34" charset="0"/>
              <a:buChar char="•"/>
            </a:pPr>
            <a:r>
              <a:rPr lang="en-US" sz="2000" dirty="0" smtClean="0"/>
              <a:t>The port shall transition to Recovery upon successful completion of a LFPS handshake meeting the U2 LFPS exit signaling.</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29</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524000" y="3657600"/>
            <a:ext cx="6400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USB Protocol History</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a:t>
            </a:fld>
            <a:endParaRPr lang="en-US"/>
          </a:p>
        </p:txBody>
      </p:sp>
      <p:graphicFrame>
        <p:nvGraphicFramePr>
          <p:cNvPr id="11" name="Table 10"/>
          <p:cNvGraphicFramePr>
            <a:graphicFrameLocks noGrp="1"/>
          </p:cNvGraphicFramePr>
          <p:nvPr/>
        </p:nvGraphicFramePr>
        <p:xfrm>
          <a:off x="304800" y="1295400"/>
          <a:ext cx="8458200" cy="2392680"/>
        </p:xfrm>
        <a:graphic>
          <a:graphicData uri="http://schemas.openxmlformats.org/drawingml/2006/table">
            <a:tbl>
              <a:tblPr firstRow="1" bandRow="1">
                <a:tableStyleId>{5C22544A-7EE6-4342-B048-85BDC9FD1C3A}</a:tableStyleId>
              </a:tblPr>
              <a:tblGrid>
                <a:gridCol w="1981200"/>
                <a:gridCol w="1828800"/>
                <a:gridCol w="4648200"/>
              </a:tblGrid>
              <a:tr h="370840">
                <a:tc>
                  <a:txBody>
                    <a:bodyPr/>
                    <a:lstStyle/>
                    <a:p>
                      <a:r>
                        <a:rPr lang="en-US" dirty="0" smtClean="0"/>
                        <a:t>USB Protocol</a:t>
                      </a:r>
                      <a:endParaRPr lang="en-US" dirty="0"/>
                    </a:p>
                  </a:txBody>
                  <a:tcPr/>
                </a:tc>
                <a:tc>
                  <a:txBody>
                    <a:bodyPr/>
                    <a:lstStyle/>
                    <a:p>
                      <a:r>
                        <a:rPr lang="en-US" dirty="0" smtClean="0"/>
                        <a:t>Release Data</a:t>
                      </a:r>
                      <a:endParaRPr lang="en-US" dirty="0"/>
                    </a:p>
                  </a:txBody>
                  <a:tcPr/>
                </a:tc>
                <a:tc>
                  <a:txBody>
                    <a:bodyPr/>
                    <a:lstStyle/>
                    <a:p>
                      <a:r>
                        <a:rPr lang="en-US" dirty="0" smtClean="0"/>
                        <a:t>Supported Speeds</a:t>
                      </a:r>
                      <a:endParaRPr lang="en-US" dirty="0"/>
                    </a:p>
                  </a:txBody>
                  <a:tcPr/>
                </a:tc>
              </a:tr>
              <a:tr h="370840">
                <a:tc>
                  <a:txBody>
                    <a:bodyPr/>
                    <a:lstStyle/>
                    <a:p>
                      <a:r>
                        <a:rPr lang="en-US" dirty="0" smtClean="0"/>
                        <a:t>USB 1.0</a:t>
                      </a:r>
                      <a:endParaRPr lang="en-US" dirty="0"/>
                    </a:p>
                  </a:txBody>
                  <a:tcPr/>
                </a:tc>
                <a:tc>
                  <a:txBody>
                    <a:bodyPr/>
                    <a:lstStyle/>
                    <a:p>
                      <a:r>
                        <a:rPr lang="en-US" dirty="0" smtClean="0"/>
                        <a:t>Jan 1996</a:t>
                      </a:r>
                      <a:endParaRPr lang="en-US" dirty="0"/>
                    </a:p>
                  </a:txBody>
                  <a:tcPr/>
                </a:tc>
                <a:tc>
                  <a:txBody>
                    <a:bodyPr/>
                    <a:lstStyle/>
                    <a:p>
                      <a:r>
                        <a:rPr lang="en-US" dirty="0" smtClean="0"/>
                        <a:t>Low Speed (1.5 Mbps)</a:t>
                      </a:r>
                    </a:p>
                    <a:p>
                      <a:r>
                        <a:rPr lang="en-US" dirty="0" smtClean="0"/>
                        <a:t>Full Speed  (12 Mbps)</a:t>
                      </a:r>
                      <a:endParaRPr lang="en-US" dirty="0"/>
                    </a:p>
                  </a:txBody>
                  <a:tcPr/>
                </a:tc>
              </a:tr>
              <a:tr h="370840">
                <a:tc>
                  <a:txBody>
                    <a:bodyPr/>
                    <a:lstStyle/>
                    <a:p>
                      <a:r>
                        <a:rPr lang="en-US" dirty="0" smtClean="0"/>
                        <a:t>USB 1.1</a:t>
                      </a:r>
                      <a:endParaRPr lang="en-US" dirty="0"/>
                    </a:p>
                  </a:txBody>
                  <a:tcPr/>
                </a:tc>
                <a:tc>
                  <a:txBody>
                    <a:bodyPr/>
                    <a:lstStyle/>
                    <a:p>
                      <a:r>
                        <a:rPr lang="en-US" dirty="0" smtClean="0"/>
                        <a:t>Aug 1998</a:t>
                      </a:r>
                      <a:endParaRPr lang="en-US" dirty="0"/>
                    </a:p>
                  </a:txBody>
                  <a:tcPr/>
                </a:tc>
                <a:tc>
                  <a:txBody>
                    <a:bodyPr/>
                    <a:lstStyle/>
                    <a:p>
                      <a:r>
                        <a:rPr lang="en-US" dirty="0" smtClean="0"/>
                        <a:t>Fixed problems identified in 1.0, mostly relating to hubs.</a:t>
                      </a:r>
                      <a:endParaRPr lang="en-US" dirty="0"/>
                    </a:p>
                  </a:txBody>
                  <a:tcPr/>
                </a:tc>
              </a:tr>
              <a:tr h="370840">
                <a:tc>
                  <a:txBody>
                    <a:bodyPr/>
                    <a:lstStyle/>
                    <a:p>
                      <a:r>
                        <a:rPr lang="en-US" dirty="0" smtClean="0"/>
                        <a:t>USB 2.0</a:t>
                      </a:r>
                      <a:endParaRPr lang="en-US" dirty="0"/>
                    </a:p>
                  </a:txBody>
                  <a:tcPr/>
                </a:tc>
                <a:tc>
                  <a:txBody>
                    <a:bodyPr/>
                    <a:lstStyle/>
                    <a:p>
                      <a:r>
                        <a:rPr lang="en-US" dirty="0" smtClean="0"/>
                        <a:t>April 2000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Speed (480 Mbps)</a:t>
                      </a:r>
                    </a:p>
                  </a:txBody>
                  <a:tcPr/>
                </a:tc>
              </a:tr>
              <a:tr h="370840">
                <a:tc>
                  <a:txBody>
                    <a:bodyPr/>
                    <a:lstStyle/>
                    <a:p>
                      <a:r>
                        <a:rPr lang="en-US" dirty="0" smtClean="0"/>
                        <a:t>USB 3.0</a:t>
                      </a:r>
                      <a:endParaRPr lang="en-US" dirty="0"/>
                    </a:p>
                  </a:txBody>
                  <a:tcPr/>
                </a:tc>
                <a:tc>
                  <a:txBody>
                    <a:bodyPr/>
                    <a:lstStyle/>
                    <a:p>
                      <a:r>
                        <a:rPr lang="en-US" dirty="0" smtClean="0"/>
                        <a:t>Nov 2008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SuperSpeed</a:t>
                      </a:r>
                      <a:r>
                        <a:rPr lang="en-US" dirty="0" smtClean="0"/>
                        <a:t> (5.0 </a:t>
                      </a:r>
                      <a:r>
                        <a:rPr lang="en-US" dirty="0" err="1" smtClean="0"/>
                        <a:t>Gbps</a:t>
                      </a:r>
                      <a:r>
                        <a:rPr lang="en-US" dirty="0" smtClean="0"/>
                        <a:t>)</a:t>
                      </a:r>
                    </a:p>
                  </a:txBody>
                  <a:tcPr/>
                </a:tc>
              </a:tr>
            </a:tbl>
          </a:graphicData>
        </a:graphic>
      </p:graphicFrame>
      <p:sp>
        <p:nvSpPr>
          <p:cNvPr id="13" name="TextBox 12"/>
          <p:cNvSpPr txBox="1"/>
          <p:nvPr/>
        </p:nvSpPr>
        <p:spPr>
          <a:xfrm>
            <a:off x="381000" y="4114800"/>
            <a:ext cx="8229600" cy="461665"/>
          </a:xfrm>
          <a:prstGeom prst="rect">
            <a:avLst/>
          </a:prstGeom>
          <a:noFill/>
        </p:spPr>
        <p:txBody>
          <a:bodyPr wrap="square" rtlCol="0">
            <a:spAutoFit/>
          </a:bodyPr>
          <a:lstStyle/>
          <a:p>
            <a:r>
              <a:rPr lang="en-US" dirty="0" smtClean="0"/>
              <a:t>All USB specifications are backward compatible.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U3 State</a:t>
            </a:r>
            <a:endParaRPr lang="en-US" dirty="0">
              <a:solidFill>
                <a:srgbClr val="00B0F0"/>
              </a:solidFill>
            </a:endParaRPr>
          </a:p>
        </p:txBody>
      </p:sp>
      <p:sp>
        <p:nvSpPr>
          <p:cNvPr id="3" name="Content Placeholder 2"/>
          <p:cNvSpPr>
            <a:spLocks noGrp="1"/>
          </p:cNvSpPr>
          <p:nvPr>
            <p:ph idx="1"/>
          </p:nvPr>
        </p:nvSpPr>
        <p:spPr>
          <a:xfrm>
            <a:off x="152400" y="762000"/>
            <a:ext cx="8688387" cy="2590800"/>
          </a:xfrm>
        </p:spPr>
        <p:txBody>
          <a:bodyPr/>
          <a:lstStyle/>
          <a:p>
            <a:pPr>
              <a:buFont typeface="Arial" pitchFamily="34" charset="0"/>
              <a:buChar char="•"/>
            </a:pPr>
            <a:r>
              <a:rPr lang="en-US" sz="2000" dirty="0" smtClean="0"/>
              <a:t>U3 is a link state where a device is put into a suspend state. Significant link and device powers are saved.</a:t>
            </a:r>
          </a:p>
          <a:p>
            <a:pPr>
              <a:buFont typeface="Arial" pitchFamily="34" charset="0"/>
              <a:buChar char="•"/>
            </a:pPr>
            <a:r>
              <a:rPr lang="en-US" sz="2000" dirty="0" smtClean="0"/>
              <a:t>The port not able to respond to U3 LFPS wakeup within </a:t>
            </a:r>
            <a:r>
              <a:rPr lang="en-US" sz="2000" dirty="0" err="1" smtClean="0"/>
              <a:t>tNoLFPSResponseTimeout</a:t>
            </a:r>
            <a:r>
              <a:rPr lang="en-US" sz="2000" dirty="0" smtClean="0"/>
              <a:t> may initiate U3 LFPS wakeup when it is ready to return to U0.</a:t>
            </a:r>
          </a:p>
          <a:p>
            <a:pPr>
              <a:buFont typeface="Arial" pitchFamily="34" charset="0"/>
              <a:buChar char="•"/>
            </a:pPr>
            <a:r>
              <a:rPr lang="en-US" sz="2000" dirty="0" smtClean="0"/>
              <a:t>The port shall transition to Recovery upon successful completion of a LFPS handshake meeting the U3 wakeup signaling.</a:t>
            </a:r>
          </a:p>
          <a:p>
            <a:pPr>
              <a:buFont typeface="Arial" pitchFamily="34" charset="0"/>
              <a:buChar char="•"/>
            </a:pP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30</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1143000" y="3276600"/>
            <a:ext cx="6248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Recovery State</a:t>
            </a:r>
            <a:endParaRPr lang="en-US" dirty="0">
              <a:solidFill>
                <a:srgbClr val="00B0F0"/>
              </a:solidFill>
            </a:endParaRPr>
          </a:p>
        </p:txBody>
      </p:sp>
      <p:sp>
        <p:nvSpPr>
          <p:cNvPr id="3" name="Content Placeholder 2"/>
          <p:cNvSpPr>
            <a:spLocks noGrp="1"/>
          </p:cNvSpPr>
          <p:nvPr>
            <p:ph idx="1"/>
          </p:nvPr>
        </p:nvSpPr>
        <p:spPr>
          <a:xfrm>
            <a:off x="227013" y="838200"/>
            <a:ext cx="8688387" cy="4989513"/>
          </a:xfrm>
        </p:spPr>
        <p:txBody>
          <a:bodyPr/>
          <a:lstStyle/>
          <a:p>
            <a:pPr>
              <a:buFont typeface="Arial" pitchFamily="34" charset="0"/>
              <a:buChar char="•"/>
            </a:pPr>
            <a:r>
              <a:rPr lang="en-US" dirty="0" smtClean="0"/>
              <a:t>The Recovery link state is entered to retrain the link, or to perform Hot Reset, or to switch to Loopback mode.</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371600" y="1743075"/>
            <a:ext cx="6705600"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Loopback State</a:t>
            </a:r>
            <a:endParaRPr lang="en-US" dirty="0">
              <a:solidFill>
                <a:srgbClr val="00B0F0"/>
              </a:solidFill>
            </a:endParaRPr>
          </a:p>
        </p:txBody>
      </p:sp>
      <p:sp>
        <p:nvSpPr>
          <p:cNvPr id="3" name="Content Placeholder 2"/>
          <p:cNvSpPr>
            <a:spLocks noGrp="1"/>
          </p:cNvSpPr>
          <p:nvPr>
            <p:ph idx="1"/>
          </p:nvPr>
        </p:nvSpPr>
        <p:spPr>
          <a:xfrm>
            <a:off x="228600" y="990600"/>
            <a:ext cx="8688387" cy="5029200"/>
          </a:xfrm>
        </p:spPr>
        <p:txBody>
          <a:bodyPr/>
          <a:lstStyle/>
          <a:p>
            <a:pPr>
              <a:buFont typeface="Arial" pitchFamily="34" charset="0"/>
              <a:buChar char="•"/>
            </a:pPr>
            <a:r>
              <a:rPr lang="en-US" sz="2000" dirty="0" smtClean="0"/>
              <a:t>Loopback is intended for test and fault isolation. </a:t>
            </a:r>
          </a:p>
          <a:p>
            <a:pPr>
              <a:buFont typeface="Arial" pitchFamily="34" charset="0"/>
              <a:buChar char="•"/>
            </a:pPr>
            <a:r>
              <a:rPr lang="en-US" sz="2000" dirty="0" smtClean="0"/>
              <a:t>A loopback master is the port requesting loopback by setting the Loopback bit in TS2 OS in </a:t>
            </a:r>
            <a:r>
              <a:rPr lang="en-US" sz="2000" dirty="0" err="1" smtClean="0"/>
              <a:t>Recovery.Configuration</a:t>
            </a:r>
            <a:r>
              <a:rPr lang="en-US" sz="2000" dirty="0" smtClean="0"/>
              <a:t> State. </a:t>
            </a:r>
          </a:p>
          <a:p>
            <a:pPr>
              <a:buFont typeface="Arial" pitchFamily="34" charset="0"/>
              <a:buChar char="•"/>
            </a:pPr>
            <a:r>
              <a:rPr lang="en-US" sz="2000" dirty="0" smtClean="0"/>
              <a:t>A loopback slave is the port that retransmits the symbols received from the loopback master.</a:t>
            </a:r>
          </a:p>
          <a:p>
            <a:pPr>
              <a:buFont typeface="Arial" pitchFamily="34" charset="0"/>
              <a:buChar char="•"/>
            </a:pPr>
            <a:r>
              <a:rPr lang="en-US" sz="2000" dirty="0" smtClean="0"/>
              <a:t>Loopback has two </a:t>
            </a:r>
            <a:r>
              <a:rPr lang="en-US" sz="2000" dirty="0" err="1" smtClean="0"/>
              <a:t>substates</a:t>
            </a:r>
            <a:r>
              <a:rPr lang="en-US" sz="2000" dirty="0" smtClean="0"/>
              <a:t>: </a:t>
            </a:r>
            <a:r>
              <a:rPr lang="en-US" sz="2000" dirty="0" err="1" smtClean="0">
                <a:ea typeface="+mn-ea"/>
                <a:cs typeface="+mn-cs"/>
              </a:rPr>
              <a:t>Loopback.Active</a:t>
            </a:r>
            <a:r>
              <a:rPr lang="en-US" sz="2000" dirty="0" smtClean="0">
                <a:ea typeface="+mn-ea"/>
                <a:cs typeface="+mn-cs"/>
              </a:rPr>
              <a:t> and </a:t>
            </a:r>
            <a:r>
              <a:rPr lang="en-US" sz="2000" dirty="0" err="1" smtClean="0">
                <a:ea typeface="+mn-ea"/>
                <a:cs typeface="+mn-cs"/>
              </a:rPr>
              <a:t>Loopback.Exit</a:t>
            </a:r>
            <a:endParaRPr lang="en-US" sz="2000" dirty="0" smtClean="0">
              <a:ea typeface="+mn-ea"/>
              <a:cs typeface="+mn-cs"/>
            </a:endParaRPr>
          </a:p>
          <a:p>
            <a:pPr>
              <a:buFont typeface="Arial" pitchFamily="34" charset="0"/>
              <a:buChar char="•"/>
            </a:pPr>
            <a:r>
              <a:rPr lang="en-US" sz="2000" dirty="0" err="1" smtClean="0"/>
              <a:t>Loopback.Active</a:t>
            </a:r>
            <a:r>
              <a:rPr lang="en-US" sz="2000" dirty="0" smtClean="0"/>
              <a:t> is a </a:t>
            </a:r>
            <a:r>
              <a:rPr lang="en-US" sz="2000" dirty="0" err="1" smtClean="0"/>
              <a:t>substate</a:t>
            </a:r>
            <a:r>
              <a:rPr lang="en-US" sz="2000" dirty="0" smtClean="0"/>
              <a:t> where the loopback test is active. The loopback master is sending data/commands to its loopback slave. </a:t>
            </a:r>
          </a:p>
          <a:p>
            <a:pPr>
              <a:buFont typeface="Arial" pitchFamily="34" charset="0"/>
              <a:buChar char="•"/>
            </a:pPr>
            <a:r>
              <a:rPr lang="en-US" sz="2000" dirty="0" smtClean="0"/>
              <a:t>The loopback slave is either looping back the data or detecting/executing the BERT commands it received from the loopback master.</a:t>
            </a:r>
          </a:p>
          <a:p>
            <a:pPr>
              <a:buFont typeface="Arial" pitchFamily="34" charset="0"/>
              <a:buChar char="•"/>
            </a:pPr>
            <a:r>
              <a:rPr lang="en-US" sz="2000" dirty="0" smtClean="0"/>
              <a:t>Loopback master shall transition to </a:t>
            </a:r>
            <a:r>
              <a:rPr lang="en-US" sz="2000" dirty="0" err="1" smtClean="0"/>
              <a:t>Loopback.Exit</a:t>
            </a:r>
            <a:r>
              <a:rPr lang="en-US" sz="2000" dirty="0" smtClean="0"/>
              <a:t> when directed. </a:t>
            </a:r>
          </a:p>
          <a:p>
            <a:pPr>
              <a:buFont typeface="Arial" pitchFamily="34" charset="0"/>
              <a:buChar char="•"/>
            </a:pPr>
            <a:r>
              <a:rPr lang="en-US" sz="2000" dirty="0" smtClean="0"/>
              <a:t>The loopback slave shall transition to </a:t>
            </a:r>
            <a:r>
              <a:rPr lang="en-US" sz="2000" dirty="0" err="1" smtClean="0"/>
              <a:t>Loopback.Exit</a:t>
            </a:r>
            <a:r>
              <a:rPr lang="en-US" sz="2000" dirty="0" smtClean="0"/>
              <a:t> upon detection of Loopback LFPS exit handshake signal.</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Loopback State Continued…</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33</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990600"/>
            <a:ext cx="8382000" cy="5029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Loopback BERT</a:t>
            </a:r>
            <a:endParaRPr lang="en-US" dirty="0">
              <a:solidFill>
                <a:srgbClr val="00B0F0"/>
              </a:solidFill>
            </a:endParaRPr>
          </a:p>
        </p:txBody>
      </p:sp>
      <p:sp>
        <p:nvSpPr>
          <p:cNvPr id="3" name="Content Placeholder 2"/>
          <p:cNvSpPr>
            <a:spLocks noGrp="1"/>
          </p:cNvSpPr>
          <p:nvPr>
            <p:ph idx="1"/>
          </p:nvPr>
        </p:nvSpPr>
        <p:spPr>
          <a:xfrm>
            <a:off x="228600" y="609600"/>
            <a:ext cx="8688387" cy="5562600"/>
          </a:xfrm>
        </p:spPr>
        <p:txBody>
          <a:bodyPr/>
          <a:lstStyle/>
          <a:p>
            <a:pPr>
              <a:buFont typeface="Arial" pitchFamily="34" charset="0"/>
              <a:buChar char="•"/>
            </a:pPr>
            <a:r>
              <a:rPr lang="en-US" sz="2000" dirty="0" smtClean="0"/>
              <a:t>Loopback must occur in the 10-bit domain. </a:t>
            </a:r>
          </a:p>
          <a:p>
            <a:pPr>
              <a:buFont typeface="Arial" pitchFamily="34" charset="0"/>
              <a:buChar char="•"/>
            </a:pPr>
            <a:r>
              <a:rPr lang="en-US" sz="2000" dirty="0" smtClean="0"/>
              <a:t>All symbols must be transmitted as received with the exception of SKP and BERT commands.</a:t>
            </a:r>
          </a:p>
          <a:p>
            <a:pPr>
              <a:buFont typeface="Arial" pitchFamily="34" charset="0"/>
              <a:buChar char="•"/>
            </a:pPr>
            <a:r>
              <a:rPr lang="en-US" sz="2000" dirty="0" smtClean="0"/>
              <a:t>4 Ordered Sets are defined: BRST, BDAT, BERC &amp; BCNT.</a:t>
            </a:r>
          </a:p>
          <a:p>
            <a:pPr>
              <a:buFont typeface="Arial" pitchFamily="34" charset="0"/>
              <a:buChar char="•"/>
            </a:pPr>
            <a:r>
              <a:rPr lang="en-US" sz="2000" dirty="0" smtClean="0"/>
              <a:t>Any time a BRST is received, the error count register EC is set to 0 and the scrambling LFSR is set to 0FFFFh. BRST is looped back as received.</a:t>
            </a:r>
          </a:p>
          <a:p>
            <a:pPr>
              <a:buFont typeface="Arial" pitchFamily="34" charset="0"/>
              <a:buChar char="•"/>
            </a:pPr>
            <a:r>
              <a:rPr lang="en-US" sz="2000" dirty="0" smtClean="0"/>
              <a:t>BDAT are looped back as received. The BDAT sequence is the output of the scrambler and is equivalent to the logical idle sequence (Scrambled 0s). The receiver must compare the received data to the BDAT sequence. Errors increment the error count register (EC) by 1.</a:t>
            </a:r>
          </a:p>
          <a:p>
            <a:pPr>
              <a:buFont typeface="Arial" pitchFamily="34" charset="0"/>
              <a:buChar char="•"/>
            </a:pPr>
            <a:r>
              <a:rPr lang="en-US" sz="2000" dirty="0" smtClean="0"/>
              <a:t>BRST followed by BDAT starts the bit error rate test.</a:t>
            </a:r>
          </a:p>
          <a:p>
            <a:pPr>
              <a:buFont typeface="Arial" pitchFamily="34" charset="0"/>
              <a:buChar char="•"/>
            </a:pPr>
            <a:r>
              <a:rPr lang="en-US" sz="2000" dirty="0" smtClean="0"/>
              <a:t>BERC ordered sets are not looped back but are replaced with BCNT ordered sets.</a:t>
            </a:r>
          </a:p>
          <a:p>
            <a:pPr>
              <a:buFont typeface="Arial" pitchFamily="34" charset="0"/>
              <a:buChar char="•"/>
            </a:pPr>
            <a:r>
              <a:rPr lang="en-US" sz="2000" dirty="0" smtClean="0"/>
              <a:t>The BCNT ordered set includes the </a:t>
            </a:r>
            <a:r>
              <a:rPr lang="en-US" sz="2000" dirty="0" err="1" smtClean="0"/>
              <a:t>nonscrambled</a:t>
            </a:r>
            <a:r>
              <a:rPr lang="en-US" sz="2000" dirty="0" smtClean="0"/>
              <a:t> 8b/10b encoded error count (EC) register based on the running disparity.</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Hot Reset</a:t>
            </a:r>
            <a:endParaRPr lang="en-US" dirty="0">
              <a:solidFill>
                <a:srgbClr val="00B0F0"/>
              </a:solidFill>
            </a:endParaRPr>
          </a:p>
        </p:txBody>
      </p:sp>
      <p:sp>
        <p:nvSpPr>
          <p:cNvPr id="3" name="Content Placeholder 2"/>
          <p:cNvSpPr>
            <a:spLocks noGrp="1"/>
          </p:cNvSpPr>
          <p:nvPr>
            <p:ph idx="1"/>
          </p:nvPr>
        </p:nvSpPr>
        <p:spPr>
          <a:xfrm>
            <a:off x="304801" y="990601"/>
            <a:ext cx="8610599" cy="4876800"/>
          </a:xfrm>
        </p:spPr>
        <p:txBody>
          <a:bodyPr/>
          <a:lstStyle/>
          <a:p>
            <a:pPr>
              <a:buFont typeface="Arial" pitchFamily="34" charset="0"/>
              <a:buChar char="•"/>
            </a:pPr>
            <a:r>
              <a:rPr lang="en-US" sz="2000" dirty="0" smtClean="0"/>
              <a:t>Hot Reset contains two </a:t>
            </a:r>
            <a:r>
              <a:rPr lang="en-US" sz="2000" dirty="0" err="1" smtClean="0"/>
              <a:t>substates</a:t>
            </a:r>
            <a:r>
              <a:rPr lang="en-US" sz="2000" dirty="0" smtClean="0"/>
              <a:t> : Hot Reset Active and Hot </a:t>
            </a:r>
            <a:r>
              <a:rPr lang="en-US" sz="2000" dirty="0" err="1" smtClean="0"/>
              <a:t>Reset.Exit</a:t>
            </a:r>
            <a:endParaRPr lang="en-US" sz="2000" dirty="0" smtClean="0"/>
          </a:p>
          <a:p>
            <a:pPr>
              <a:buFont typeface="Arial" pitchFamily="34" charset="0"/>
              <a:buChar char="•"/>
            </a:pPr>
            <a:r>
              <a:rPr lang="en-US" sz="2000" dirty="0" smtClean="0"/>
              <a:t>Only a downstream port can be directed to initiate a Hot Reset. It does this by settings the Reset bit in TS2 OS in </a:t>
            </a:r>
            <a:r>
              <a:rPr lang="en-US" sz="2000" dirty="0" err="1" smtClean="0"/>
              <a:t>Recovery.Configuration</a:t>
            </a:r>
            <a:r>
              <a:rPr lang="en-US" sz="2000" dirty="0" smtClean="0"/>
              <a:t> State. </a:t>
            </a:r>
          </a:p>
          <a:p>
            <a:pPr>
              <a:buFont typeface="Arial" pitchFamily="34" charset="0"/>
              <a:buChar char="•"/>
            </a:pPr>
            <a:r>
              <a:rPr lang="en-US" sz="2000" dirty="0" smtClean="0"/>
              <a:t>The upstream port shall respond by sending the TS2 ordered sets with Reset bit asserted.</a:t>
            </a:r>
          </a:p>
          <a:p>
            <a:pPr>
              <a:buFont typeface="Arial" pitchFamily="34" charset="0"/>
              <a:buChar char="•"/>
            </a:pPr>
            <a:r>
              <a:rPr lang="en-US" sz="2000" dirty="0" smtClean="0"/>
              <a:t>A downstream port shall reset its Link Error Count &amp; PM Timers in Hot Reset State. </a:t>
            </a:r>
          </a:p>
          <a:p>
            <a:pPr>
              <a:buFont typeface="Arial" pitchFamily="34" charset="0"/>
              <a:buChar char="•"/>
            </a:pPr>
            <a:r>
              <a:rPr lang="en-US" sz="2000" dirty="0" smtClean="0"/>
              <a:t>The port Configuration information shall remain unchanged upon completion of Hot Reset processing. </a:t>
            </a:r>
          </a:p>
          <a:p>
            <a:pPr>
              <a:buFont typeface="Arial" pitchFamily="34" charset="0"/>
              <a:buChar char="•"/>
            </a:pPr>
            <a:r>
              <a:rPr lang="en-US" sz="2000" dirty="0" smtClean="0"/>
              <a:t> Upon completion of Hot Reset processing, the upstream port shall signal the downstream port by sending the TS2 ordered sets with the Reset bit de-asserted. </a:t>
            </a:r>
          </a:p>
          <a:p>
            <a:pPr>
              <a:buFont typeface="Arial" pitchFamily="34" charset="0"/>
              <a:buChar char="•"/>
            </a:pPr>
            <a:endParaRPr lang="en-US" sz="2000" dirty="0" smtClean="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Hot Reset Continued…</a:t>
            </a:r>
            <a:br>
              <a:rPr lang="en-US" dirty="0" smtClean="0">
                <a:solidFill>
                  <a:srgbClr val="00B0F0"/>
                </a:solidFill>
              </a:rPr>
            </a:b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514600" y="3429000"/>
            <a:ext cx="4800600" cy="2743200"/>
          </a:xfrm>
          <a:prstGeom prst="rect">
            <a:avLst/>
          </a:prstGeom>
          <a:noFill/>
          <a:ln w="9525">
            <a:noFill/>
            <a:miter lim="800000"/>
            <a:headEnd/>
            <a:tailEnd/>
          </a:ln>
        </p:spPr>
      </p:pic>
      <p:sp>
        <p:nvSpPr>
          <p:cNvPr id="8" name="TextBox 7"/>
          <p:cNvSpPr txBox="1"/>
          <p:nvPr/>
        </p:nvSpPr>
        <p:spPr>
          <a:xfrm>
            <a:off x="152400" y="838200"/>
            <a:ext cx="8763000" cy="3231654"/>
          </a:xfrm>
          <a:prstGeom prst="rect">
            <a:avLst/>
          </a:prstGeom>
          <a:noFill/>
        </p:spPr>
        <p:txBody>
          <a:bodyPr wrap="square" rtlCol="0">
            <a:spAutoFit/>
          </a:bodyPr>
          <a:lstStyle/>
          <a:p>
            <a:pPr>
              <a:buFont typeface="Arial" pitchFamily="34" charset="0"/>
              <a:buChar char="•"/>
            </a:pPr>
            <a:r>
              <a:rPr lang="en-US" sz="2000" dirty="0" smtClean="0"/>
              <a:t> The downstream port then respond with the Reset bit de-asserted in the TS2 ordered sets. </a:t>
            </a:r>
          </a:p>
          <a:p>
            <a:pPr>
              <a:buFont typeface="Arial" pitchFamily="34" charset="0"/>
              <a:buChar char="•"/>
            </a:pPr>
            <a:endParaRPr lang="en-US" sz="2000" dirty="0" smtClean="0"/>
          </a:p>
          <a:p>
            <a:pPr>
              <a:buFont typeface="Arial" pitchFamily="34" charset="0"/>
              <a:buChar char="•"/>
            </a:pPr>
            <a:r>
              <a:rPr lang="en-US" sz="2000" dirty="0" smtClean="0"/>
              <a:t> Once both ports receive the TS2 ordered sets with the Reset bit de-asserted, they shall exit from Hot </a:t>
            </a:r>
            <a:r>
              <a:rPr lang="en-US" sz="2000" dirty="0" err="1" smtClean="0"/>
              <a:t>Reset.Active</a:t>
            </a:r>
            <a:r>
              <a:rPr lang="en-US" sz="2000" dirty="0" smtClean="0"/>
              <a:t> and transition to Hot </a:t>
            </a:r>
            <a:r>
              <a:rPr lang="en-US" sz="2000" dirty="0" err="1" smtClean="0"/>
              <a:t>Reset.Exit</a:t>
            </a:r>
            <a:r>
              <a:rPr lang="en-US" sz="2000" dirty="0" smtClean="0"/>
              <a:t>. </a:t>
            </a:r>
          </a:p>
          <a:p>
            <a:endParaRPr lang="en-US" sz="2000" dirty="0" smtClean="0"/>
          </a:p>
          <a:p>
            <a:pPr>
              <a:buFont typeface="Arial" pitchFamily="34" charset="0"/>
              <a:buChar char="•"/>
            </a:pPr>
            <a:r>
              <a:rPr lang="en-US" sz="2000" dirty="0" smtClean="0"/>
              <a:t> Once a successful idle symbol handshake is achieved, the port shall return to U0.</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4613"/>
            <a:ext cx="8691562" cy="992187"/>
          </a:xfrm>
        </p:spPr>
        <p:txBody>
          <a:bodyPr/>
          <a:lstStyle/>
          <a:p>
            <a:r>
              <a:rPr lang="en-US" dirty="0" smtClean="0">
                <a:solidFill>
                  <a:srgbClr val="00B0F0"/>
                </a:solidFill>
              </a:rPr>
              <a:t>Link Commands</a:t>
            </a:r>
            <a:endParaRPr lang="en-US" dirty="0">
              <a:solidFill>
                <a:srgbClr val="00B0F0"/>
              </a:solidFill>
            </a:endParaRPr>
          </a:p>
        </p:txBody>
      </p:sp>
      <p:sp>
        <p:nvSpPr>
          <p:cNvPr id="3" name="Content Placeholder 2"/>
          <p:cNvSpPr>
            <a:spLocks noGrp="1"/>
          </p:cNvSpPr>
          <p:nvPr>
            <p:ph idx="1"/>
          </p:nvPr>
        </p:nvSpPr>
        <p:spPr>
          <a:xfrm>
            <a:off x="228600" y="457200"/>
            <a:ext cx="8688387" cy="3810000"/>
          </a:xfrm>
        </p:spPr>
        <p:txBody>
          <a:bodyPr/>
          <a:lstStyle/>
          <a:p>
            <a:pPr>
              <a:buFont typeface="Arial" pitchFamily="34" charset="0"/>
              <a:buChar char="•"/>
            </a:pPr>
            <a:r>
              <a:rPr lang="en-US" sz="2000" dirty="0" smtClean="0"/>
              <a:t>Link commands are defined and used by Link Layer. </a:t>
            </a:r>
          </a:p>
          <a:p>
            <a:pPr>
              <a:buFont typeface="Arial" pitchFamily="34" charset="0"/>
              <a:buChar char="•"/>
            </a:pPr>
            <a:r>
              <a:rPr lang="en-US" sz="2000" dirty="0" smtClean="0"/>
              <a:t>Link command names have the L-preface to differentiate their link level usage and to avoid confusion with Packets.</a:t>
            </a:r>
          </a:p>
          <a:p>
            <a:pPr>
              <a:buFont typeface="Arial" pitchFamily="34" charset="0"/>
              <a:buChar char="•"/>
            </a:pPr>
            <a:r>
              <a:rPr lang="en-US" sz="2000" dirty="0" smtClean="0"/>
              <a:t>Link commands have fixed length of eight symbols and contain repeated symbols to increase the error tolerance.</a:t>
            </a:r>
          </a:p>
          <a:p>
            <a:pPr>
              <a:buFont typeface="Arial" pitchFamily="34" charset="0"/>
              <a:buChar char="•"/>
            </a:pPr>
            <a:r>
              <a:rPr lang="en-US" sz="2000" dirty="0" smtClean="0"/>
              <a:t>The first four symbols, LCSTART, are the link command starting frame ordered set consisting of three consecutive SLCs followed by EPF. </a:t>
            </a:r>
          </a:p>
          <a:p>
            <a:pPr>
              <a:buFont typeface="Arial" pitchFamily="34" charset="0"/>
              <a:buChar char="•"/>
            </a:pPr>
            <a:r>
              <a:rPr lang="en-US" sz="2000" dirty="0" smtClean="0"/>
              <a:t>The second four symbols consist of a two symbol link command word and its replica.</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37</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4648200" y="3657600"/>
            <a:ext cx="4305300" cy="2286001"/>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1371600" y="4648200"/>
            <a:ext cx="2314575" cy="1571625"/>
          </a:xfrm>
          <a:prstGeom prst="rect">
            <a:avLst/>
          </a:prstGeom>
          <a:noFill/>
          <a:ln w="9525">
            <a:noFill/>
            <a:miter lim="800000"/>
            <a:headEnd/>
            <a:tailEnd/>
          </a:ln>
        </p:spPr>
      </p:pic>
      <p:cxnSp>
        <p:nvCxnSpPr>
          <p:cNvPr id="10" name="Straight Arrow Connector 9"/>
          <p:cNvCxnSpPr/>
          <p:nvPr/>
        </p:nvCxnSpPr>
        <p:spPr bwMode="auto">
          <a:xfrm flipH="1">
            <a:off x="1295400" y="4419600"/>
            <a:ext cx="38100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2" name="Straight Arrow Connector 11"/>
          <p:cNvCxnSpPr/>
          <p:nvPr/>
        </p:nvCxnSpPr>
        <p:spPr bwMode="auto">
          <a:xfrm flipH="1">
            <a:off x="3733800" y="4495800"/>
            <a:ext cx="18288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Link Command Usage</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Link Level Data Integrity</a:t>
            </a:r>
          </a:p>
          <a:p>
            <a:pPr lvl="2">
              <a:buFont typeface="Arial" pitchFamily="34" charset="0"/>
              <a:buChar char="•"/>
            </a:pPr>
            <a:r>
              <a:rPr lang="en-US" dirty="0" err="1" smtClean="0"/>
              <a:t>LGOOD_n</a:t>
            </a:r>
            <a:r>
              <a:rPr lang="en-US" dirty="0" smtClean="0"/>
              <a:t>, LRTY, LBAD</a:t>
            </a:r>
          </a:p>
          <a:p>
            <a:pPr marL="342900" lvl="1" indent="-342900">
              <a:spcAft>
                <a:spcPct val="50000"/>
              </a:spcAft>
              <a:buFont typeface="Arial" pitchFamily="34" charset="0"/>
              <a:buChar char="•"/>
            </a:pPr>
            <a:r>
              <a:rPr lang="en-US" sz="2400" dirty="0" smtClean="0">
                <a:ea typeface="+mn-ea"/>
                <a:cs typeface="+mn-cs"/>
              </a:rPr>
              <a:t>Flow Control</a:t>
            </a:r>
          </a:p>
          <a:p>
            <a:pPr marL="574675" lvl="2" indent="-342900">
              <a:spcAft>
                <a:spcPct val="50000"/>
              </a:spcAft>
              <a:buFont typeface="Arial" pitchFamily="34" charset="0"/>
              <a:buChar char="•"/>
            </a:pPr>
            <a:r>
              <a:rPr lang="en-US" dirty="0" err="1" smtClean="0">
                <a:ea typeface="+mn-ea"/>
                <a:cs typeface="+mn-cs"/>
              </a:rPr>
              <a:t>LCRD_x</a:t>
            </a:r>
            <a:endParaRPr lang="en-US" sz="2400" dirty="0" smtClean="0">
              <a:ea typeface="+mn-ea"/>
              <a:cs typeface="+mn-cs"/>
            </a:endParaRPr>
          </a:p>
          <a:p>
            <a:pPr marL="342900" lvl="1" indent="-342900">
              <a:spcAft>
                <a:spcPct val="50000"/>
              </a:spcAft>
              <a:buFont typeface="Arial" pitchFamily="34" charset="0"/>
              <a:buChar char="•"/>
            </a:pPr>
            <a:r>
              <a:rPr lang="en-US" sz="2400" dirty="0" smtClean="0">
                <a:ea typeface="+mn-ea"/>
                <a:cs typeface="+mn-cs"/>
              </a:rPr>
              <a:t>Power Management</a:t>
            </a:r>
          </a:p>
          <a:p>
            <a:pPr marL="574675" lvl="2" indent="-342900">
              <a:spcAft>
                <a:spcPct val="50000"/>
              </a:spcAft>
              <a:buFont typeface="Arial" pitchFamily="34" charset="0"/>
              <a:buChar char="•"/>
            </a:pPr>
            <a:r>
              <a:rPr lang="en-US" dirty="0" err="1" smtClean="0">
                <a:ea typeface="+mn-ea"/>
                <a:cs typeface="+mn-cs"/>
              </a:rPr>
              <a:t>LGO_Ux</a:t>
            </a:r>
            <a:r>
              <a:rPr lang="en-US" dirty="0" smtClean="0">
                <a:ea typeface="+mn-ea"/>
                <a:cs typeface="+mn-cs"/>
              </a:rPr>
              <a:t>, LAU, LXU, LPMA</a:t>
            </a:r>
          </a:p>
          <a:p>
            <a:pPr marL="342900" lvl="1" indent="-342900">
              <a:spcAft>
                <a:spcPct val="50000"/>
              </a:spcAft>
              <a:buFont typeface="Arial" pitchFamily="34" charset="0"/>
              <a:buChar char="•"/>
            </a:pPr>
            <a:r>
              <a:rPr lang="en-US" sz="2400" dirty="0" smtClean="0">
                <a:ea typeface="+mn-ea"/>
                <a:cs typeface="+mn-cs"/>
              </a:rPr>
              <a:t>Port Presence Indication in U0</a:t>
            </a:r>
          </a:p>
          <a:p>
            <a:pPr marL="574675" lvl="2" indent="-342900">
              <a:spcAft>
                <a:spcPct val="50000"/>
              </a:spcAft>
              <a:buFont typeface="Arial" pitchFamily="34" charset="0"/>
              <a:buChar char="•"/>
            </a:pPr>
            <a:r>
              <a:rPr lang="en-US" sz="2400" dirty="0" smtClean="0">
                <a:ea typeface="+mn-ea"/>
                <a:cs typeface="+mn-cs"/>
              </a:rPr>
              <a:t>LDN, LUP</a:t>
            </a:r>
          </a:p>
          <a:p>
            <a:pPr marL="574675" lvl="2" indent="-342900">
              <a:spcAft>
                <a:spcPct val="50000"/>
              </a:spcAft>
              <a:buFont typeface="Arial" pitchFamily="34" charset="0"/>
              <a:buChar char="•"/>
            </a:pPr>
            <a:endParaRPr lang="en-US" dirty="0" smtClean="0">
              <a:ea typeface="+mn-ea"/>
              <a:cs typeface="+mn-cs"/>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Link Data Integrity (</a:t>
            </a:r>
            <a:r>
              <a:rPr lang="en-US" dirty="0" err="1" smtClean="0">
                <a:solidFill>
                  <a:srgbClr val="00B0F0"/>
                </a:solidFill>
              </a:rPr>
              <a:t>LGOOD_n</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a:xfrm>
            <a:off x="304800" y="762000"/>
            <a:ext cx="8688387" cy="5410200"/>
          </a:xfrm>
        </p:spPr>
        <p:txBody>
          <a:bodyPr/>
          <a:lstStyle/>
          <a:p>
            <a:pPr>
              <a:buFont typeface="Arial" pitchFamily="34" charset="0"/>
              <a:buChar char="•"/>
            </a:pPr>
            <a:r>
              <a:rPr lang="en-US" sz="2000" dirty="0" smtClean="0"/>
              <a:t>n is Header Sequencer Number. n = (0, 1, 2, ....7 ).</a:t>
            </a:r>
          </a:p>
          <a:p>
            <a:pPr>
              <a:buFont typeface="Arial" pitchFamily="34" charset="0"/>
              <a:buChar char="•"/>
            </a:pPr>
            <a:r>
              <a:rPr lang="en-US" sz="2000" dirty="0" smtClean="0"/>
              <a:t>Sent by a port receiving a Header Packet when all of the following conditions are true:</a:t>
            </a:r>
          </a:p>
          <a:p>
            <a:pPr lvl="3">
              <a:buFont typeface="Arial" pitchFamily="34" charset="0"/>
              <a:buChar char="•"/>
            </a:pPr>
            <a:r>
              <a:rPr lang="en-US" sz="1600" dirty="0" smtClean="0"/>
              <a:t>The header packet has a valid structure and can be recognized by the receiver.</a:t>
            </a:r>
          </a:p>
          <a:p>
            <a:pPr lvl="3">
              <a:buFont typeface="Arial" pitchFamily="34" charset="0"/>
              <a:buChar char="•"/>
            </a:pPr>
            <a:r>
              <a:rPr lang="en-US" sz="1600" dirty="0" smtClean="0"/>
              <a:t>CRC-5 and CRC-16 are valid.</a:t>
            </a:r>
          </a:p>
          <a:p>
            <a:pPr lvl="3">
              <a:buFont typeface="Arial" pitchFamily="34" charset="0"/>
              <a:buChar char="•"/>
            </a:pPr>
            <a:r>
              <a:rPr lang="en-US" sz="1600" dirty="0" smtClean="0"/>
              <a:t>Header Sequence Number in the received header packet matches the expected Rx Header Sequence Number.</a:t>
            </a:r>
          </a:p>
          <a:p>
            <a:pPr lvl="3">
              <a:buFont typeface="Arial" pitchFamily="34" charset="0"/>
              <a:buChar char="•"/>
            </a:pPr>
            <a:r>
              <a:rPr lang="en-US" sz="1600" dirty="0" smtClean="0"/>
              <a:t>An Rx Header Buffer in the receiver is available for storing the received header packet.</a:t>
            </a:r>
          </a:p>
          <a:p>
            <a:pPr>
              <a:buFont typeface="Arial" pitchFamily="34" charset="0"/>
              <a:buChar char="•"/>
            </a:pPr>
            <a:r>
              <a:rPr lang="en-US" sz="2000" dirty="0" smtClean="0"/>
              <a:t>Mismatch between a Header Sequence Number in the received header packet and the expected Rx Header Sequence Number will result in a port transitioning to Recovery.</a:t>
            </a:r>
          </a:p>
          <a:p>
            <a:pPr>
              <a:buFont typeface="Arial" pitchFamily="34" charset="0"/>
              <a:buChar char="•"/>
            </a:pPr>
            <a:r>
              <a:rPr lang="en-US" sz="2000" dirty="0" smtClean="0"/>
              <a:t>Also sent by a port upon entry to U0 as the Header Sequence Number Advertisement.</a:t>
            </a:r>
          </a:p>
          <a:p>
            <a:pPr>
              <a:buFont typeface="Arial" pitchFamily="34" charset="0"/>
              <a:buChar char="•"/>
            </a:pPr>
            <a:r>
              <a:rPr lang="en-US" sz="2000" dirty="0" smtClean="0"/>
              <a:t>Receipt of </a:t>
            </a:r>
            <a:r>
              <a:rPr lang="en-US" sz="2000" dirty="0" err="1" smtClean="0"/>
              <a:t>LGOOD_n</a:t>
            </a:r>
            <a:r>
              <a:rPr lang="en-US" sz="2000" dirty="0" smtClean="0"/>
              <a:t> mismatching the expected ACK </a:t>
            </a:r>
            <a:r>
              <a:rPr lang="en-US" sz="2000" dirty="0" err="1" smtClean="0"/>
              <a:t>Tx</a:t>
            </a:r>
            <a:r>
              <a:rPr lang="en-US" sz="2000" dirty="0" smtClean="0"/>
              <a:t> Header Sequence Number will result in a port transitioning to Recovery.</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USB 3.0 Main Goals</a:t>
            </a:r>
            <a:endParaRPr lang="en-US" dirty="0">
              <a:solidFill>
                <a:srgbClr val="00B0F0"/>
              </a:solidFill>
            </a:endParaRPr>
          </a:p>
        </p:txBody>
      </p:sp>
      <p:sp>
        <p:nvSpPr>
          <p:cNvPr id="3" name="Content Placeholder 2"/>
          <p:cNvSpPr>
            <a:spLocks noGrp="1"/>
          </p:cNvSpPr>
          <p:nvPr>
            <p:ph idx="1"/>
          </p:nvPr>
        </p:nvSpPr>
        <p:spPr>
          <a:xfrm>
            <a:off x="227013" y="1266825"/>
            <a:ext cx="8688387" cy="4905375"/>
          </a:xfrm>
        </p:spPr>
        <p:txBody>
          <a:bodyPr/>
          <a:lstStyle/>
          <a:p>
            <a:pPr>
              <a:buFont typeface="Arial" pitchFamily="34" charset="0"/>
              <a:buChar char="•"/>
            </a:pPr>
            <a:r>
              <a:rPr lang="en-US" b="1" dirty="0" smtClean="0"/>
              <a:t>Increase the data transfer rate :  </a:t>
            </a:r>
            <a:r>
              <a:rPr lang="en-US" dirty="0" err="1" smtClean="0"/>
              <a:t>Upto</a:t>
            </a:r>
            <a:r>
              <a:rPr lang="en-US" dirty="0" smtClean="0"/>
              <a:t> 5 </a:t>
            </a:r>
            <a:r>
              <a:rPr lang="en-US" dirty="0" err="1" smtClean="0"/>
              <a:t>Gbit</a:t>
            </a:r>
            <a:r>
              <a:rPr lang="en-US" dirty="0" smtClean="0"/>
              <a:t>/s of operation. </a:t>
            </a:r>
          </a:p>
          <a:p>
            <a:pPr>
              <a:buFont typeface="Arial" pitchFamily="34" charset="0"/>
              <a:buChar char="•"/>
            </a:pPr>
            <a:r>
              <a:rPr lang="en-US" b="1" dirty="0" smtClean="0"/>
              <a:t>Decrease power consumption</a:t>
            </a:r>
            <a:r>
              <a:rPr lang="en-US" dirty="0" smtClean="0"/>
              <a:t> : Better power management at </a:t>
            </a:r>
            <a:r>
              <a:rPr lang="en-US" dirty="0" err="1" smtClean="0"/>
              <a:t>SuperSpeed</a:t>
            </a:r>
            <a:r>
              <a:rPr lang="en-US" dirty="0" smtClean="0"/>
              <a:t> for power efficient operation of the bus. The power management of the USB 2.0 bus portion is unchanged.</a:t>
            </a:r>
          </a:p>
          <a:p>
            <a:pPr>
              <a:buFont typeface="Arial" pitchFamily="34" charset="0"/>
              <a:buChar char="•"/>
            </a:pPr>
            <a:r>
              <a:rPr lang="en-US" b="1" dirty="0" smtClean="0"/>
              <a:t>Increase power output : </a:t>
            </a:r>
            <a:r>
              <a:rPr lang="en-US" dirty="0" smtClean="0"/>
              <a:t>USB 3.0 power distribution is similar to USB 2.0, with increased supply budgets for devices operating at </a:t>
            </a:r>
            <a:r>
              <a:rPr lang="en-US" dirty="0" err="1" smtClean="0"/>
              <a:t>SuperSpeed</a:t>
            </a:r>
            <a:r>
              <a:rPr lang="en-US" dirty="0" smtClean="0"/>
              <a:t>.</a:t>
            </a:r>
          </a:p>
          <a:p>
            <a:pPr>
              <a:buFont typeface="Arial" pitchFamily="34" charset="0"/>
              <a:buChar char="•"/>
            </a:pPr>
            <a:r>
              <a:rPr lang="en-US" b="1" dirty="0" smtClean="0"/>
              <a:t>Be backwards-compatible with USB 2.0</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Header Sequence Number Advertisement</a:t>
            </a:r>
            <a:endParaRPr lang="en-US" dirty="0">
              <a:solidFill>
                <a:srgbClr val="00B0F0"/>
              </a:solidFill>
            </a:endParaRPr>
          </a:p>
        </p:txBody>
      </p:sp>
      <p:sp>
        <p:nvSpPr>
          <p:cNvPr id="3" name="Content Placeholder 2"/>
          <p:cNvSpPr>
            <a:spLocks noGrp="1"/>
          </p:cNvSpPr>
          <p:nvPr>
            <p:ph idx="1"/>
          </p:nvPr>
        </p:nvSpPr>
        <p:spPr>
          <a:xfrm>
            <a:off x="227013" y="1266824"/>
            <a:ext cx="8688387" cy="4829175"/>
          </a:xfrm>
        </p:spPr>
        <p:txBody>
          <a:bodyPr/>
          <a:lstStyle/>
          <a:p>
            <a:pPr>
              <a:buFont typeface="Arial" pitchFamily="34" charset="0"/>
              <a:buChar char="•"/>
            </a:pPr>
            <a:r>
              <a:rPr lang="en-US" dirty="0" smtClean="0"/>
              <a:t>Both the devices, upon entry to U0, Advertizes the sequence number of the last good Header packet they have received. They do this by transmitting </a:t>
            </a:r>
            <a:r>
              <a:rPr lang="en-US" dirty="0" err="1" smtClean="0"/>
              <a:t>LGOOD_n</a:t>
            </a:r>
            <a:r>
              <a:rPr lang="en-US" dirty="0" smtClean="0"/>
              <a:t> just after entering U0, where n = Sequence number of last good Header packet received.</a:t>
            </a:r>
          </a:p>
          <a:p>
            <a:pPr>
              <a:buFont typeface="Arial" pitchFamily="34" charset="0"/>
              <a:buChar char="•"/>
            </a:pPr>
            <a:r>
              <a:rPr lang="en-US" dirty="0" smtClean="0"/>
              <a:t>This is used to maintain the link flow before and after Recovery such that a port upon re-entry to U0 is aware what was the last header packet sent successfully prior to Recovery, and decides what header packets in its </a:t>
            </a:r>
            <a:r>
              <a:rPr lang="en-US" dirty="0" err="1" smtClean="0"/>
              <a:t>Tx</a:t>
            </a:r>
            <a:r>
              <a:rPr lang="en-US" dirty="0" smtClean="0"/>
              <a:t> Header Buffers that can be flushed or need to be retransmitted.</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Link Data Integrity (LBAD &amp; LRTY)</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Port sending LBAD is indicating that it has received a BAD Header Packet. </a:t>
            </a:r>
          </a:p>
          <a:p>
            <a:pPr>
              <a:buFont typeface="Arial" pitchFamily="34" charset="0"/>
              <a:buChar char="•"/>
            </a:pPr>
            <a:r>
              <a:rPr lang="en-US" dirty="0" smtClean="0"/>
              <a:t>Bad Header Packet here means corrupted CRC-5 and/or CRC-16.</a:t>
            </a:r>
          </a:p>
          <a:p>
            <a:pPr>
              <a:buFont typeface="Arial" pitchFamily="34" charset="0"/>
              <a:buChar char="•"/>
            </a:pPr>
            <a:r>
              <a:rPr lang="en-US" dirty="0" smtClean="0"/>
              <a:t>Receipt of LBAD will cause a port to resend all header packets after the last header packet that has been acknowledged with </a:t>
            </a:r>
            <a:r>
              <a:rPr lang="en-US" dirty="0" err="1" smtClean="0"/>
              <a:t>LGOOD_n</a:t>
            </a:r>
            <a:r>
              <a:rPr lang="en-US" dirty="0" smtClean="0"/>
              <a:t>.</a:t>
            </a:r>
          </a:p>
          <a:p>
            <a:pPr>
              <a:buFont typeface="Arial" pitchFamily="34" charset="0"/>
              <a:buChar char="•"/>
            </a:pPr>
            <a:r>
              <a:rPr lang="en-US" dirty="0" smtClean="0"/>
              <a:t>LRTY is Sent by a port before replaying the first header packet in response to receipt of LBAD.</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Flow Control (</a:t>
            </a:r>
            <a:r>
              <a:rPr lang="en-US" dirty="0" err="1" smtClean="0">
                <a:solidFill>
                  <a:srgbClr val="00B0F0"/>
                </a:solidFill>
              </a:rPr>
              <a:t>LCRD_x</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a:xfrm>
            <a:off x="227013" y="914400"/>
            <a:ext cx="8688387" cy="5105399"/>
          </a:xfrm>
        </p:spPr>
        <p:txBody>
          <a:bodyPr/>
          <a:lstStyle/>
          <a:p>
            <a:pPr>
              <a:buFont typeface="Arial" pitchFamily="34" charset="0"/>
              <a:buChar char="•"/>
            </a:pPr>
            <a:r>
              <a:rPr lang="en-US" dirty="0" smtClean="0"/>
              <a:t>x is called Rx Header Buffer Credit Index. x= (A, B, C, D).</a:t>
            </a:r>
          </a:p>
          <a:p>
            <a:pPr>
              <a:buFont typeface="Arial" pitchFamily="34" charset="0"/>
              <a:buChar char="•"/>
            </a:pPr>
            <a:r>
              <a:rPr lang="en-US" dirty="0" smtClean="0"/>
              <a:t>Signifies that a single Rx Header Buffer Credit has been made available.</a:t>
            </a:r>
          </a:p>
          <a:p>
            <a:pPr>
              <a:buFont typeface="Arial" pitchFamily="34" charset="0"/>
              <a:buChar char="•"/>
            </a:pPr>
            <a:r>
              <a:rPr lang="en-US" dirty="0" smtClean="0"/>
              <a:t>Sent by a port after receiving a header packet that meets the following criteria:</a:t>
            </a:r>
          </a:p>
          <a:p>
            <a:pPr lvl="3">
              <a:buFont typeface="Arial" pitchFamily="34" charset="0"/>
              <a:buChar char="•"/>
            </a:pPr>
            <a:r>
              <a:rPr lang="en-US" sz="2000" dirty="0" err="1" smtClean="0"/>
              <a:t>LGOOD_n</a:t>
            </a:r>
            <a:r>
              <a:rPr lang="en-US" sz="2000" dirty="0" smtClean="0"/>
              <a:t> has been or will be sent.</a:t>
            </a:r>
          </a:p>
          <a:p>
            <a:pPr lvl="3">
              <a:buFont typeface="Arial" pitchFamily="34" charset="0"/>
              <a:buChar char="•"/>
            </a:pPr>
            <a:r>
              <a:rPr lang="en-US" sz="2000" dirty="0" smtClean="0"/>
              <a:t>The header packet has been processed, and an Rx Header Buffer Credit is available.</a:t>
            </a:r>
          </a:p>
          <a:p>
            <a:pPr>
              <a:buFont typeface="Arial" pitchFamily="34" charset="0"/>
              <a:buChar char="•"/>
            </a:pPr>
            <a:r>
              <a:rPr lang="en-US" dirty="0" err="1" smtClean="0"/>
              <a:t>LCRD_x</a:t>
            </a:r>
            <a:r>
              <a:rPr lang="en-US" dirty="0" smtClean="0"/>
              <a:t> is sent in the alphabetical order of A, B, C, D, and back to A without skipping. Missing </a:t>
            </a:r>
            <a:r>
              <a:rPr lang="en-US" dirty="0" err="1" smtClean="0"/>
              <a:t>LCRD_x</a:t>
            </a:r>
            <a:r>
              <a:rPr lang="en-US" dirty="0" smtClean="0"/>
              <a:t> will cause the link to transition to Recovery.</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Rx Header Buffer Credit Advertisement</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sz="2000" dirty="0" smtClean="0"/>
              <a:t>The Rx Header Buffer Credit Advertisement refers to exchange of available Local Rx Header Buffer Credits information. </a:t>
            </a:r>
          </a:p>
          <a:p>
            <a:pPr>
              <a:buFont typeface="Arial" pitchFamily="34" charset="0"/>
              <a:buChar char="•"/>
            </a:pPr>
            <a:r>
              <a:rPr lang="en-US" sz="2000" dirty="0" smtClean="0"/>
              <a:t>Rx Header Buffer Credits Advertisement is done every time the port enters into U0.</a:t>
            </a:r>
          </a:p>
          <a:p>
            <a:pPr>
              <a:buFont typeface="Arial" pitchFamily="34" charset="0"/>
              <a:buChar char="•"/>
            </a:pPr>
            <a:r>
              <a:rPr lang="en-US" sz="2000" dirty="0" smtClean="0"/>
              <a:t>A port shall initiate the Rx Header Buffer Credit Advertisement after sending </a:t>
            </a:r>
            <a:r>
              <a:rPr lang="en-US" sz="2000" dirty="0" err="1" smtClean="0"/>
              <a:t>LGOOD_n</a:t>
            </a:r>
            <a:r>
              <a:rPr lang="en-US" sz="2000" dirty="0" smtClean="0"/>
              <a:t> during Header Sequence Number Advertisement.</a:t>
            </a:r>
          </a:p>
          <a:p>
            <a:pPr>
              <a:buFont typeface="Arial" pitchFamily="34" charset="0"/>
              <a:buChar char="•"/>
            </a:pPr>
            <a:r>
              <a:rPr lang="en-US" sz="2000" dirty="0" smtClean="0"/>
              <a:t>If a port enters U0 from Polling or Hot Reset, its Local Rx Header Buffer Credit Count is 4.</a:t>
            </a:r>
          </a:p>
          <a:p>
            <a:pPr>
              <a:buFont typeface="Arial" pitchFamily="34" charset="0"/>
              <a:buChar char="•"/>
            </a:pPr>
            <a:r>
              <a:rPr lang="en-US" sz="2000" dirty="0" smtClean="0"/>
              <a:t>If a port enters U0 from Recovery, its Local Rx Header Buffer Credit Count is the number of Header Buffer space available at the receiver. </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a:t>
            </a:r>
            <a:r>
              <a:rPr lang="en-US" sz="2400" dirty="0" smtClean="0">
                <a:solidFill>
                  <a:srgbClr val="00B0F0"/>
                </a:solidFill>
              </a:rPr>
              <a:t>SEQNUM &amp; CREDIT Advertisement</a:t>
            </a:r>
            <a:endParaRPr lang="en-US" sz="24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44</a:t>
            </a:fld>
            <a:endParaRPr lang="en-US"/>
          </a:p>
        </p:txBody>
      </p:sp>
      <p:pic>
        <p:nvPicPr>
          <p:cNvPr id="1026" name="Picture 2" descr="C:\Documents and Settings\atugupta\Desktop\usb_initialization_trace.JPG"/>
          <p:cNvPicPr>
            <a:picLocks noChangeAspect="1" noChangeArrowheads="1"/>
          </p:cNvPicPr>
          <p:nvPr/>
        </p:nvPicPr>
        <p:blipFill>
          <a:blip r:embed="rId2" cstate="print"/>
          <a:srcRect/>
          <a:stretch>
            <a:fillRect/>
          </a:stretch>
        </p:blipFill>
        <p:spPr bwMode="auto">
          <a:xfrm>
            <a:off x="533400" y="752474"/>
            <a:ext cx="7924799" cy="54959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00B0F0"/>
                </a:solidFill>
              </a:rPr>
              <a:t>Example Trace – </a:t>
            </a:r>
            <a:r>
              <a:rPr lang="en-US" sz="2000" dirty="0" err="1" smtClean="0">
                <a:solidFill>
                  <a:srgbClr val="00B0F0"/>
                </a:solidFill>
              </a:rPr>
              <a:t>LGOOD_n</a:t>
            </a:r>
            <a:r>
              <a:rPr lang="en-US" sz="2000" dirty="0" smtClean="0">
                <a:solidFill>
                  <a:srgbClr val="00B0F0"/>
                </a:solidFill>
              </a:rPr>
              <a:t> &amp; LCRD_X on Reception of Packets</a:t>
            </a:r>
            <a:endParaRPr lang="en-US" sz="20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45</a:t>
            </a:fld>
            <a:endParaRPr lang="en-US"/>
          </a:p>
        </p:txBody>
      </p:sp>
      <p:pic>
        <p:nvPicPr>
          <p:cNvPr id="2050" name="Picture 2" descr="C:\Documents and Settings\atugupta\Desktop\LGOOD_LCRD.JPG"/>
          <p:cNvPicPr>
            <a:picLocks noChangeAspect="1" noChangeArrowheads="1"/>
          </p:cNvPicPr>
          <p:nvPr/>
        </p:nvPicPr>
        <p:blipFill>
          <a:blip r:embed="rId2" cstate="print"/>
          <a:srcRect/>
          <a:stretch>
            <a:fillRect/>
          </a:stretch>
        </p:blipFill>
        <p:spPr bwMode="auto">
          <a:xfrm>
            <a:off x="381000" y="762000"/>
            <a:ext cx="8305800" cy="5410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Link Power Management (</a:t>
            </a:r>
            <a:r>
              <a:rPr lang="en-US" sz="2400" dirty="0" err="1" smtClean="0">
                <a:solidFill>
                  <a:srgbClr val="00B0F0"/>
                </a:solidFill>
              </a:rPr>
              <a:t>LGO_Ux</a:t>
            </a:r>
            <a:r>
              <a:rPr lang="en-US" sz="2400" dirty="0" smtClean="0">
                <a:solidFill>
                  <a:srgbClr val="00B0F0"/>
                </a:solidFill>
              </a:rPr>
              <a:t>, LAU, LXU, LPMA)</a:t>
            </a:r>
            <a:endParaRPr lang="en-US" sz="2400" dirty="0">
              <a:solidFill>
                <a:srgbClr val="00B0F0"/>
              </a:solidFill>
            </a:endParaRPr>
          </a:p>
        </p:txBody>
      </p:sp>
      <p:sp>
        <p:nvSpPr>
          <p:cNvPr id="3" name="Content Placeholder 2"/>
          <p:cNvSpPr>
            <a:spLocks noGrp="1"/>
          </p:cNvSpPr>
          <p:nvPr>
            <p:ph idx="1"/>
          </p:nvPr>
        </p:nvSpPr>
        <p:spPr>
          <a:xfrm>
            <a:off x="227013" y="1266824"/>
            <a:ext cx="8688387" cy="4905375"/>
          </a:xfrm>
        </p:spPr>
        <p:txBody>
          <a:bodyPr/>
          <a:lstStyle/>
          <a:p>
            <a:pPr>
              <a:buFont typeface="Arial" pitchFamily="34" charset="0"/>
              <a:buChar char="•"/>
            </a:pPr>
            <a:r>
              <a:rPr lang="en-US" dirty="0" smtClean="0"/>
              <a:t>LGO_U1:  Sent by a port requesting entry to U1.</a:t>
            </a:r>
          </a:p>
          <a:p>
            <a:pPr>
              <a:buFont typeface="Arial" pitchFamily="34" charset="0"/>
              <a:buChar char="•"/>
            </a:pPr>
            <a:r>
              <a:rPr lang="en-US" dirty="0" smtClean="0"/>
              <a:t>LGO_U2:  Sent by a port requesting entry to U2.</a:t>
            </a:r>
          </a:p>
          <a:p>
            <a:pPr>
              <a:buFont typeface="Arial" pitchFamily="34" charset="0"/>
              <a:buChar char="•"/>
            </a:pPr>
            <a:r>
              <a:rPr lang="en-US" dirty="0" smtClean="0"/>
              <a:t>LGO_U3: Sent by a downstream port requesting entry to U3. An upstream port must accept the request.</a:t>
            </a:r>
          </a:p>
          <a:p>
            <a:pPr>
              <a:buFont typeface="Arial" pitchFamily="34" charset="0"/>
              <a:buChar char="•"/>
            </a:pPr>
            <a:r>
              <a:rPr lang="en-US" dirty="0" smtClean="0"/>
              <a:t>LAU: Sent by a port accepting the request to enter U1, U2, or U3.</a:t>
            </a:r>
          </a:p>
          <a:p>
            <a:pPr>
              <a:buFont typeface="Arial" pitchFamily="34" charset="0"/>
              <a:buChar char="•"/>
            </a:pPr>
            <a:r>
              <a:rPr lang="en-US" dirty="0" smtClean="0"/>
              <a:t>LXU: Sent by a port rejecting the request to enter U1 or U2.</a:t>
            </a:r>
          </a:p>
          <a:p>
            <a:pPr>
              <a:buFont typeface="Arial" pitchFamily="34" charset="0"/>
              <a:buChar char="•"/>
            </a:pPr>
            <a:r>
              <a:rPr lang="en-US" dirty="0" smtClean="0"/>
              <a:t>LPMA: Sent by a port upon receiving LAU. Used in conjunction with </a:t>
            </a:r>
            <a:r>
              <a:rPr lang="en-US" dirty="0" err="1" smtClean="0"/>
              <a:t>LGO_Ux</a:t>
            </a:r>
            <a:r>
              <a:rPr lang="en-US" dirty="0" smtClean="0"/>
              <a:t> and LAU handshake to guarantee both ports are in the same state.</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U1 Entry/Exit</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47</a:t>
            </a:fld>
            <a:endParaRPr lang="en-US"/>
          </a:p>
        </p:txBody>
      </p:sp>
      <p:pic>
        <p:nvPicPr>
          <p:cNvPr id="3074" name="Picture 2" descr="C:\Documents and Settings\atugupta\Desktop\U1_Entry_U2_Exit_with_TS1.JPG"/>
          <p:cNvPicPr>
            <a:picLocks noChangeAspect="1" noChangeArrowheads="1"/>
          </p:cNvPicPr>
          <p:nvPr/>
        </p:nvPicPr>
        <p:blipFill>
          <a:blip r:embed="rId2" cstate="print"/>
          <a:srcRect/>
          <a:stretch>
            <a:fillRect/>
          </a:stretch>
        </p:blipFill>
        <p:spPr bwMode="auto">
          <a:xfrm>
            <a:off x="2286000" y="1600200"/>
            <a:ext cx="6705600" cy="4572000"/>
          </a:xfrm>
          <a:prstGeom prst="rect">
            <a:avLst/>
          </a:prstGeom>
          <a:noFill/>
        </p:spPr>
      </p:pic>
      <p:sp>
        <p:nvSpPr>
          <p:cNvPr id="8" name="Oval 7"/>
          <p:cNvSpPr/>
          <p:nvPr/>
        </p:nvSpPr>
        <p:spPr bwMode="auto">
          <a:xfrm>
            <a:off x="2209800" y="5867400"/>
            <a:ext cx="1066800"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28600" y="762000"/>
            <a:ext cx="8458200" cy="830997"/>
          </a:xfrm>
          <a:prstGeom prst="rect">
            <a:avLst/>
          </a:prstGeom>
          <a:noFill/>
        </p:spPr>
        <p:txBody>
          <a:bodyPr wrap="square" rtlCol="0">
            <a:spAutoFit/>
          </a:bodyPr>
          <a:lstStyle/>
          <a:p>
            <a:r>
              <a:rPr lang="en-US" dirty="0" smtClean="0"/>
              <a:t>U2 Inactivity Timer is set to 256us. So Link silently entered into U2 after spending 256us in U1.</a:t>
            </a:r>
            <a:endParaRPr lang="en-US" dirty="0"/>
          </a:p>
        </p:txBody>
      </p:sp>
      <p:sp>
        <p:nvSpPr>
          <p:cNvPr id="10" name="TextBox 9"/>
          <p:cNvSpPr txBox="1"/>
          <p:nvPr/>
        </p:nvSpPr>
        <p:spPr>
          <a:xfrm>
            <a:off x="152400" y="3886200"/>
            <a:ext cx="1905000" cy="1015663"/>
          </a:xfrm>
          <a:prstGeom prst="rect">
            <a:avLst/>
          </a:prstGeom>
          <a:noFill/>
        </p:spPr>
        <p:txBody>
          <a:bodyPr wrap="square" rtlCol="0">
            <a:spAutoFit/>
          </a:bodyPr>
          <a:lstStyle/>
          <a:p>
            <a:r>
              <a:rPr lang="en-US" sz="2000" dirty="0" smtClean="0"/>
              <a:t>X-O = ~392us total time in </a:t>
            </a:r>
            <a:r>
              <a:rPr lang="en-US" sz="2000" dirty="0" err="1" smtClean="0"/>
              <a:t>Elec</a:t>
            </a:r>
            <a:r>
              <a:rPr lang="en-US" sz="2000" dirty="0" smtClean="0"/>
              <a:t> Idle</a:t>
            </a:r>
            <a:endParaRPr lang="en-US" sz="2000" dirty="0"/>
          </a:p>
        </p:txBody>
      </p:sp>
      <p:sp>
        <p:nvSpPr>
          <p:cNvPr id="11" name="Oval 10"/>
          <p:cNvSpPr/>
          <p:nvPr/>
        </p:nvSpPr>
        <p:spPr bwMode="auto">
          <a:xfrm>
            <a:off x="2057400" y="2971800"/>
            <a:ext cx="533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flipH="1">
            <a:off x="1066800" y="3276600"/>
            <a:ext cx="914400" cy="457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5" name="Straight Arrow Connector 14"/>
          <p:cNvCxnSpPr/>
          <p:nvPr/>
        </p:nvCxnSpPr>
        <p:spPr bwMode="auto">
          <a:xfrm flipH="1" flipV="1">
            <a:off x="1143000" y="4953000"/>
            <a:ext cx="1066800" cy="1066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smtClean="0">
                <a:solidFill>
                  <a:srgbClr val="00B0F0"/>
                </a:solidFill>
              </a:rPr>
              <a:t>Port Presence Indication in U0 (LDN, LUP)</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LDN: Downstream port present in U0. Sent by a downstream port every 10 </a:t>
            </a:r>
            <a:r>
              <a:rPr lang="en-US" dirty="0" err="1" smtClean="0"/>
              <a:t>μs</a:t>
            </a:r>
            <a:r>
              <a:rPr lang="en-US" dirty="0" smtClean="0"/>
              <a:t> when there are no packets or other link commands to be transmitted.</a:t>
            </a:r>
          </a:p>
          <a:p>
            <a:pPr>
              <a:buFont typeface="Arial" pitchFamily="34" charset="0"/>
              <a:buChar char="•"/>
            </a:pPr>
            <a:r>
              <a:rPr lang="en-US" dirty="0" smtClean="0"/>
              <a:t>LUP: Device present in U0. Sent by an upstream port every 10 </a:t>
            </a:r>
            <a:r>
              <a:rPr lang="en-US" dirty="0" err="1" smtClean="0"/>
              <a:t>μs</a:t>
            </a:r>
            <a:r>
              <a:rPr lang="en-US" dirty="0" smtClean="0"/>
              <a:t> when there are no packets or other link commands to be transmitted.</a:t>
            </a:r>
          </a:p>
          <a:p>
            <a:pPr>
              <a:buFont typeface="Arial" pitchFamily="34" charset="0"/>
              <a:buChar char="•"/>
            </a:pPr>
            <a:r>
              <a:rPr lang="en-US" dirty="0" smtClean="0"/>
              <a:t>A downstream port shall transition to Recovery upon not receiving any link commands in U0 for 1 </a:t>
            </a:r>
            <a:r>
              <a:rPr lang="en-US" dirty="0" err="1" smtClean="0"/>
              <a:t>ms.</a:t>
            </a:r>
            <a:endParaRPr lang="en-US" dirty="0" smtClean="0"/>
          </a:p>
          <a:p>
            <a:pPr>
              <a:buFont typeface="Arial" pitchFamily="34" charset="0"/>
              <a:buChar char="•"/>
            </a:pPr>
            <a:r>
              <a:rPr lang="en-US" dirty="0" smtClean="0"/>
              <a:t>An upstream port shall transition to Recovery if it does not receive any link command or any packet in U0 for 1 </a:t>
            </a:r>
            <a:r>
              <a:rPr lang="en-US" dirty="0" err="1" smtClean="0"/>
              <a:t>ms.</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 LDN/LUP</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49</a:t>
            </a:fld>
            <a:endParaRPr lang="en-US"/>
          </a:p>
        </p:txBody>
      </p:sp>
      <p:pic>
        <p:nvPicPr>
          <p:cNvPr id="4098" name="Picture 2" descr="C:\Documents and Settings\atugupta\Desktop\LDN_LUP.JPG"/>
          <p:cNvPicPr>
            <a:picLocks noChangeAspect="1" noChangeArrowheads="1"/>
          </p:cNvPicPr>
          <p:nvPr/>
        </p:nvPicPr>
        <p:blipFill>
          <a:blip r:embed="rId2" cstate="print"/>
          <a:srcRect/>
          <a:stretch>
            <a:fillRect/>
          </a:stretch>
        </p:blipFill>
        <p:spPr bwMode="auto">
          <a:xfrm>
            <a:off x="1647825" y="685800"/>
            <a:ext cx="7343775" cy="5486400"/>
          </a:xfrm>
          <a:prstGeom prst="rect">
            <a:avLst/>
          </a:prstGeom>
          <a:noFill/>
        </p:spPr>
      </p:pic>
      <p:sp>
        <p:nvSpPr>
          <p:cNvPr id="8" name="Oval 7"/>
          <p:cNvSpPr/>
          <p:nvPr/>
        </p:nvSpPr>
        <p:spPr bwMode="auto">
          <a:xfrm>
            <a:off x="1524000" y="5943600"/>
            <a:ext cx="10668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447800" y="3048000"/>
            <a:ext cx="533400" cy="609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0" y="3886200"/>
            <a:ext cx="1676400" cy="400110"/>
          </a:xfrm>
          <a:prstGeom prst="rect">
            <a:avLst/>
          </a:prstGeom>
          <a:noFill/>
        </p:spPr>
        <p:txBody>
          <a:bodyPr wrap="square" rtlCol="0">
            <a:spAutoFit/>
          </a:bodyPr>
          <a:lstStyle/>
          <a:p>
            <a:r>
              <a:rPr lang="en-US" sz="2000" dirty="0" smtClean="0"/>
              <a:t>X-O = ~10us</a:t>
            </a:r>
            <a:endParaRPr lang="en-US" sz="2000" dirty="0"/>
          </a:p>
        </p:txBody>
      </p:sp>
      <p:cxnSp>
        <p:nvCxnSpPr>
          <p:cNvPr id="12" name="Straight Arrow Connector 11"/>
          <p:cNvCxnSpPr>
            <a:endCxn id="10" idx="0"/>
          </p:cNvCxnSpPr>
          <p:nvPr/>
        </p:nvCxnSpPr>
        <p:spPr bwMode="auto">
          <a:xfrm flipH="1">
            <a:off x="838200" y="3429000"/>
            <a:ext cx="457200" cy="457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4" name="Straight Arrow Connector 13"/>
          <p:cNvCxnSpPr/>
          <p:nvPr/>
        </p:nvCxnSpPr>
        <p:spPr bwMode="auto">
          <a:xfrm flipH="1" flipV="1">
            <a:off x="838200" y="4419600"/>
            <a:ext cx="685800" cy="1600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USB 3.0 Cable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971800" y="228600"/>
            <a:ext cx="5791200" cy="2305050"/>
          </a:xfrm>
          <a:prstGeom prst="rect">
            <a:avLst/>
          </a:prstGeom>
          <a:noFill/>
          <a:ln w="9525">
            <a:noFill/>
            <a:miter lim="800000"/>
            <a:headEnd/>
            <a:tailEnd/>
          </a:ln>
        </p:spPr>
      </p:pic>
      <p:sp>
        <p:nvSpPr>
          <p:cNvPr id="8" name="TextBox 7"/>
          <p:cNvSpPr txBox="1"/>
          <p:nvPr/>
        </p:nvSpPr>
        <p:spPr>
          <a:xfrm>
            <a:off x="152400" y="2667000"/>
            <a:ext cx="8763000" cy="3416320"/>
          </a:xfrm>
          <a:prstGeom prst="rect">
            <a:avLst/>
          </a:prstGeom>
          <a:noFill/>
        </p:spPr>
        <p:txBody>
          <a:bodyPr wrap="square" rtlCol="0">
            <a:spAutoFit/>
          </a:bodyPr>
          <a:lstStyle/>
          <a:p>
            <a:pPr>
              <a:buFont typeface="Arial" pitchFamily="34" charset="0"/>
              <a:buChar char="•"/>
            </a:pPr>
            <a:r>
              <a:rPr lang="en-US" dirty="0" smtClean="0"/>
              <a:t> USB 3.0 cables have Eight primary conductors: </a:t>
            </a:r>
          </a:p>
          <a:p>
            <a:endParaRPr lang="en-US" dirty="0" smtClean="0"/>
          </a:p>
          <a:p>
            <a:pPr lvl="1">
              <a:buFont typeface="Arial" pitchFamily="34" charset="0"/>
              <a:buChar char="•"/>
            </a:pPr>
            <a:r>
              <a:rPr lang="en-US" dirty="0" smtClean="0"/>
              <a:t> One twisted pair (D+ and D-) for USB 2.0. It is Half Duplex </a:t>
            </a:r>
          </a:p>
          <a:p>
            <a:pPr lvl="1"/>
            <a:r>
              <a:rPr lang="en-US" dirty="0" smtClean="0"/>
              <a:t>  differential signaling.  </a:t>
            </a:r>
          </a:p>
          <a:p>
            <a:pPr lvl="1">
              <a:buFont typeface="Arial" pitchFamily="34" charset="0"/>
              <a:buChar char="•"/>
            </a:pPr>
            <a:r>
              <a:rPr lang="en-US" dirty="0" smtClean="0"/>
              <a:t> Two twisted pair signal pairs (SSTX+, SSTX-, SSRX+, </a:t>
            </a:r>
          </a:p>
          <a:p>
            <a:pPr lvl="1"/>
            <a:r>
              <a:rPr lang="en-US" dirty="0" smtClean="0"/>
              <a:t>  SSRX-) are provide for </a:t>
            </a:r>
            <a:r>
              <a:rPr lang="en-US" dirty="0" err="1" smtClean="0"/>
              <a:t>SuperSpeed</a:t>
            </a:r>
            <a:r>
              <a:rPr lang="en-US" dirty="0" smtClean="0"/>
              <a:t> (USB 3.0) data path.</a:t>
            </a:r>
          </a:p>
          <a:p>
            <a:pPr lvl="1"/>
            <a:r>
              <a:rPr lang="en-US" dirty="0" smtClean="0"/>
              <a:t>  It is dual Simplex differential signaling meaning one pair </a:t>
            </a:r>
          </a:p>
          <a:p>
            <a:pPr lvl="1"/>
            <a:r>
              <a:rPr lang="en-US" dirty="0" smtClean="0"/>
              <a:t>  for the transmit and one for receive.</a:t>
            </a:r>
          </a:p>
          <a:p>
            <a:pPr lvl="1">
              <a:buFont typeface="Arial" pitchFamily="34" charset="0"/>
              <a:buChar char="•"/>
            </a:pPr>
            <a:r>
              <a:rPr lang="en-US" dirty="0" smtClean="0"/>
              <a:t> One pair (VBUS, GND) for power.</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Header Packet Structure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50</a:t>
            </a:fld>
            <a:endParaRPr lang="en-US"/>
          </a:p>
        </p:txBody>
      </p:sp>
      <p:sp>
        <p:nvSpPr>
          <p:cNvPr id="8" name="TextBox 7"/>
          <p:cNvSpPr txBox="1"/>
          <p:nvPr/>
        </p:nvSpPr>
        <p:spPr>
          <a:xfrm>
            <a:off x="304800" y="762000"/>
            <a:ext cx="8534400" cy="1200329"/>
          </a:xfrm>
          <a:prstGeom prst="rect">
            <a:avLst/>
          </a:prstGeom>
          <a:noFill/>
        </p:spPr>
        <p:txBody>
          <a:bodyPr wrap="square" rtlCol="0">
            <a:spAutoFit/>
          </a:bodyPr>
          <a:lstStyle/>
          <a:p>
            <a:pPr>
              <a:buFont typeface="Arial" pitchFamily="34" charset="0"/>
              <a:buChar char="•"/>
            </a:pPr>
            <a:r>
              <a:rPr lang="en-US" dirty="0" smtClean="0"/>
              <a:t> All header packets are 20 symbols long</a:t>
            </a:r>
          </a:p>
          <a:p>
            <a:pPr>
              <a:buFont typeface="Arial" pitchFamily="34" charset="0"/>
              <a:buChar char="•"/>
            </a:pPr>
            <a:r>
              <a:rPr lang="en-US" dirty="0" smtClean="0"/>
              <a:t> A header packet consists of three parts, a header packet framing (</a:t>
            </a:r>
            <a:r>
              <a:rPr lang="en-US" dirty="0" err="1" smtClean="0"/>
              <a:t>HPStart</a:t>
            </a:r>
            <a:r>
              <a:rPr lang="en-US" dirty="0" smtClean="0"/>
              <a:t>), a packet header, and a Link Control Word.</a:t>
            </a:r>
            <a:endParaRPr lang="en-US" dirty="0"/>
          </a:p>
        </p:txBody>
      </p:sp>
      <p:pic>
        <p:nvPicPr>
          <p:cNvPr id="12292" name="Picture 4"/>
          <p:cNvPicPr>
            <a:picLocks noChangeAspect="1" noChangeArrowheads="1"/>
          </p:cNvPicPr>
          <p:nvPr/>
        </p:nvPicPr>
        <p:blipFill>
          <a:blip r:embed="rId2" cstate="print"/>
          <a:srcRect/>
          <a:stretch>
            <a:fillRect/>
          </a:stretch>
        </p:blipFill>
        <p:spPr bwMode="auto">
          <a:xfrm>
            <a:off x="5333999" y="4038600"/>
            <a:ext cx="2133601" cy="2209800"/>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76200" y="3733800"/>
            <a:ext cx="3505200" cy="2133600"/>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4724400" y="2133600"/>
            <a:ext cx="3438525" cy="1600200"/>
          </a:xfrm>
          <a:prstGeom prst="rect">
            <a:avLst/>
          </a:prstGeom>
          <a:noFill/>
          <a:ln w="9525">
            <a:noFill/>
            <a:miter lim="800000"/>
            <a:headEnd/>
            <a:tailEnd/>
          </a:ln>
        </p:spPr>
      </p:pic>
      <p:cxnSp>
        <p:nvCxnSpPr>
          <p:cNvPr id="11" name="Straight Arrow Connector 10"/>
          <p:cNvCxnSpPr/>
          <p:nvPr/>
        </p:nvCxnSpPr>
        <p:spPr bwMode="auto">
          <a:xfrm>
            <a:off x="5257800" y="3048000"/>
            <a:ext cx="0" cy="12192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3" name="Straight Arrow Connector 12"/>
          <p:cNvCxnSpPr/>
          <p:nvPr/>
        </p:nvCxnSpPr>
        <p:spPr bwMode="auto">
          <a:xfrm>
            <a:off x="7467600" y="2971800"/>
            <a:ext cx="0" cy="12954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22" name="Straight Arrow Connector 21"/>
          <p:cNvCxnSpPr>
            <a:stCxn id="12294" idx="1"/>
          </p:cNvCxnSpPr>
          <p:nvPr/>
        </p:nvCxnSpPr>
        <p:spPr bwMode="auto">
          <a:xfrm flipH="1">
            <a:off x="457200" y="2933700"/>
            <a:ext cx="4267200" cy="7239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24" name="Straight Arrow Connector 23"/>
          <p:cNvCxnSpPr/>
          <p:nvPr/>
        </p:nvCxnSpPr>
        <p:spPr bwMode="auto">
          <a:xfrm flipH="1">
            <a:off x="3352800" y="3048000"/>
            <a:ext cx="1752600" cy="9144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5" name="Straight Arrow Connector 14"/>
          <p:cNvCxnSpPr/>
          <p:nvPr/>
        </p:nvCxnSpPr>
        <p:spPr bwMode="auto">
          <a:xfrm flipH="1" flipV="1">
            <a:off x="7848600" y="3581400"/>
            <a:ext cx="3810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6" name="TextBox 15"/>
          <p:cNvSpPr txBox="1"/>
          <p:nvPr/>
        </p:nvSpPr>
        <p:spPr>
          <a:xfrm>
            <a:off x="7924800" y="3886200"/>
            <a:ext cx="1295400" cy="461665"/>
          </a:xfrm>
          <a:prstGeom prst="rect">
            <a:avLst/>
          </a:prstGeom>
          <a:noFill/>
        </p:spPr>
        <p:txBody>
          <a:bodyPr wrap="square" rtlCol="0">
            <a:spAutoFit/>
          </a:bodyPr>
          <a:lstStyle/>
          <a:p>
            <a:r>
              <a:rPr lang="en-US" dirty="0" err="1" smtClean="0"/>
              <a:t>HPStart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Data Packet Payload (DPP) Structure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51</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1828800" y="3810000"/>
            <a:ext cx="6781800" cy="2362200"/>
          </a:xfrm>
          <a:prstGeom prst="rect">
            <a:avLst/>
          </a:prstGeom>
          <a:noFill/>
          <a:ln w="9525">
            <a:noFill/>
            <a:miter lim="800000"/>
            <a:headEnd/>
            <a:tailEnd/>
          </a:ln>
        </p:spPr>
      </p:pic>
      <p:sp>
        <p:nvSpPr>
          <p:cNvPr id="8" name="TextBox 7"/>
          <p:cNvSpPr txBox="1"/>
          <p:nvPr/>
        </p:nvSpPr>
        <p:spPr>
          <a:xfrm>
            <a:off x="152400" y="762000"/>
            <a:ext cx="8763000" cy="3354765"/>
          </a:xfrm>
          <a:prstGeom prst="rect">
            <a:avLst/>
          </a:prstGeom>
          <a:noFill/>
        </p:spPr>
        <p:txBody>
          <a:bodyPr wrap="square" rtlCol="0">
            <a:spAutoFit/>
          </a:bodyPr>
          <a:lstStyle/>
          <a:p>
            <a:pPr>
              <a:buFont typeface="Arial" pitchFamily="34" charset="0"/>
              <a:buChar char="•"/>
            </a:pPr>
            <a:r>
              <a:rPr lang="en-US" dirty="0" smtClean="0"/>
              <a:t> </a:t>
            </a:r>
            <a:r>
              <a:rPr lang="en-US" sz="2000" dirty="0" smtClean="0"/>
              <a:t>Data packets are a special type of packet consisting of a Data Packet</a:t>
            </a:r>
          </a:p>
          <a:p>
            <a:r>
              <a:rPr lang="en-US" sz="2000" dirty="0" smtClean="0"/>
              <a:t>   Header (DPH) and a Data Packet Payload (DPP).</a:t>
            </a:r>
          </a:p>
          <a:p>
            <a:pPr>
              <a:buFont typeface="Arial" pitchFamily="34" charset="0"/>
              <a:buChar char="•"/>
            </a:pPr>
            <a:r>
              <a:rPr lang="en-US" sz="2000" dirty="0" smtClean="0"/>
              <a:t> The DPP consists of a data packet payload framing, and a variable length</a:t>
            </a:r>
          </a:p>
          <a:p>
            <a:r>
              <a:rPr lang="en-US" sz="2000" dirty="0" smtClean="0"/>
              <a:t>  of data followed by 4 bytes of CRC-32.</a:t>
            </a:r>
          </a:p>
          <a:p>
            <a:pPr>
              <a:buFont typeface="Arial" pitchFamily="34" charset="0"/>
              <a:buChar char="•"/>
            </a:pPr>
            <a:r>
              <a:rPr lang="en-US" sz="2000" dirty="0" smtClean="0"/>
              <a:t> DPP end can be END or EDB. END is a normal end of the packet. EDB is</a:t>
            </a:r>
          </a:p>
          <a:p>
            <a:r>
              <a:rPr lang="en-US" sz="2000" dirty="0" smtClean="0"/>
              <a:t>  the DPPABORT which indicates abnormal ending of the packet.</a:t>
            </a:r>
          </a:p>
          <a:p>
            <a:pPr>
              <a:buFont typeface="Arial" pitchFamily="34" charset="0"/>
              <a:buChar char="•"/>
            </a:pPr>
            <a:r>
              <a:rPr lang="en-US" sz="2000" dirty="0" smtClean="0"/>
              <a:t> The DPP section consists of 0 to 1024 data bytes followed by 4 bytes</a:t>
            </a:r>
          </a:p>
          <a:p>
            <a:r>
              <a:rPr lang="en-US" sz="2000" dirty="0" smtClean="0"/>
              <a:t>  CRC-32. </a:t>
            </a:r>
          </a:p>
          <a:p>
            <a:pPr>
              <a:buFont typeface="Arial" pitchFamily="34" charset="0"/>
              <a:buChar char="•"/>
            </a:pPr>
            <a:r>
              <a:rPr lang="en-US" sz="2000" dirty="0" smtClean="0"/>
              <a:t> A DPP shall immediately follow its corresponding DPH with no spacing in</a:t>
            </a:r>
          </a:p>
          <a:p>
            <a:r>
              <a:rPr lang="en-US" sz="2000" dirty="0" smtClean="0"/>
              <a:t>  between</a:t>
            </a:r>
            <a:endParaRPr lang="en-US" sz="2000" dirty="0"/>
          </a:p>
        </p:txBody>
      </p:sp>
      <p:cxnSp>
        <p:nvCxnSpPr>
          <p:cNvPr id="10" name="Straight Arrow Connector 9"/>
          <p:cNvCxnSpPr/>
          <p:nvPr/>
        </p:nvCxnSpPr>
        <p:spPr bwMode="auto">
          <a:xfrm>
            <a:off x="1676400" y="4419600"/>
            <a:ext cx="1143000" cy="304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1" name="TextBox 10"/>
          <p:cNvSpPr txBox="1"/>
          <p:nvPr/>
        </p:nvSpPr>
        <p:spPr>
          <a:xfrm>
            <a:off x="228600" y="4191000"/>
            <a:ext cx="1524000" cy="461665"/>
          </a:xfrm>
          <a:prstGeom prst="rect">
            <a:avLst/>
          </a:prstGeom>
          <a:noFill/>
        </p:spPr>
        <p:txBody>
          <a:bodyPr wrap="square" rtlCol="0">
            <a:spAutoFit/>
          </a:bodyPr>
          <a:lstStyle/>
          <a:p>
            <a:r>
              <a:rPr lang="en-US" dirty="0" smtClean="0"/>
              <a:t>DPPEND</a:t>
            </a:r>
            <a:endParaRPr lang="en-US" dirty="0"/>
          </a:p>
        </p:txBody>
      </p:sp>
      <p:cxnSp>
        <p:nvCxnSpPr>
          <p:cNvPr id="16" name="Straight Arrow Connector 15"/>
          <p:cNvCxnSpPr/>
          <p:nvPr/>
        </p:nvCxnSpPr>
        <p:spPr bwMode="auto">
          <a:xfrm flipH="1">
            <a:off x="7543800" y="4191000"/>
            <a:ext cx="685800" cy="5334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7" name="TextBox 16"/>
          <p:cNvSpPr txBox="1"/>
          <p:nvPr/>
        </p:nvSpPr>
        <p:spPr>
          <a:xfrm>
            <a:off x="7315200" y="3810000"/>
            <a:ext cx="1828800" cy="461665"/>
          </a:xfrm>
          <a:prstGeom prst="rect">
            <a:avLst/>
          </a:prstGeom>
          <a:noFill/>
        </p:spPr>
        <p:txBody>
          <a:bodyPr wrap="square" rtlCol="0">
            <a:spAutoFit/>
          </a:bodyPr>
          <a:lstStyle/>
          <a:p>
            <a:r>
              <a:rPr lang="en-US" dirty="0" smtClean="0"/>
              <a:t>DPPSTART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Packet Delimiters</a:t>
            </a:r>
            <a:endParaRPr lang="en-US" dirty="0">
              <a:solidFill>
                <a:srgbClr val="00B0F0"/>
              </a:solidFill>
            </a:endParaRPr>
          </a:p>
        </p:txBody>
      </p:sp>
      <p:sp>
        <p:nvSpPr>
          <p:cNvPr id="3" name="Content Placeholder 2"/>
          <p:cNvSpPr>
            <a:spLocks noGrp="1"/>
          </p:cNvSpPr>
          <p:nvPr>
            <p:ph idx="1"/>
          </p:nvPr>
        </p:nvSpPr>
        <p:spPr>
          <a:xfrm>
            <a:off x="228600" y="914400"/>
            <a:ext cx="8688387" cy="4560888"/>
          </a:xfrm>
        </p:spPr>
        <p:txBody>
          <a:bodyPr/>
          <a:lstStyle/>
          <a:p>
            <a:pPr>
              <a:buFont typeface="Arial" pitchFamily="34" charset="0"/>
              <a:buChar char="•"/>
            </a:pPr>
            <a:r>
              <a:rPr lang="en-US" sz="2000" dirty="0" smtClean="0"/>
              <a:t>Packets are defined and used by Protocol Layer for communication.</a:t>
            </a:r>
          </a:p>
          <a:p>
            <a:pPr>
              <a:buFont typeface="Arial" pitchFamily="34" charset="0"/>
              <a:buChar char="•"/>
            </a:pPr>
            <a:r>
              <a:rPr lang="en-US" sz="2000" dirty="0" err="1" smtClean="0"/>
              <a:t>SuperSpeed</a:t>
            </a:r>
            <a:r>
              <a:rPr lang="en-US" sz="2000" dirty="0" smtClean="0"/>
              <a:t> defines two structures of Packets:</a:t>
            </a:r>
          </a:p>
          <a:p>
            <a:pPr lvl="2">
              <a:buFont typeface="Arial" pitchFamily="34" charset="0"/>
              <a:buChar char="•"/>
            </a:pPr>
            <a:r>
              <a:rPr lang="en-US" dirty="0" smtClean="0"/>
              <a:t>Header Packet (HP)</a:t>
            </a:r>
          </a:p>
          <a:p>
            <a:pPr lvl="2">
              <a:buFont typeface="Arial" pitchFamily="34" charset="0"/>
              <a:buChar char="•"/>
            </a:pPr>
            <a:r>
              <a:rPr lang="en-US" dirty="0" smtClean="0"/>
              <a:t>Data Packet Payload (DPP)</a:t>
            </a:r>
          </a:p>
          <a:p>
            <a:pPr lvl="2">
              <a:buNone/>
            </a:pPr>
            <a:endParaRPr lang="en-US" dirty="0" smtClean="0"/>
          </a:p>
          <a:p>
            <a:pPr marL="342900" lvl="2" indent="-342900">
              <a:spcAft>
                <a:spcPct val="50000"/>
              </a:spcAft>
              <a:buFont typeface="Arial" pitchFamily="34" charset="0"/>
              <a:buChar char="•"/>
            </a:pPr>
            <a:r>
              <a:rPr lang="en-US" dirty="0" smtClean="0">
                <a:ea typeface="+mn-ea"/>
                <a:cs typeface="+mn-cs"/>
              </a:rPr>
              <a:t>It is the Job of Link Layer to attach the Delimiters to the Packets.  </a:t>
            </a:r>
          </a:p>
          <a:p>
            <a:pPr marL="342900" lvl="2" indent="-342900">
              <a:spcAft>
                <a:spcPct val="50000"/>
              </a:spcAft>
              <a:buFont typeface="Arial" pitchFamily="34" charset="0"/>
              <a:buChar char="•"/>
            </a:pPr>
            <a:r>
              <a:rPr lang="en-US" dirty="0" err="1" smtClean="0">
                <a:ea typeface="+mn-ea"/>
                <a:cs typeface="+mn-cs"/>
              </a:rPr>
              <a:t>HPStart</a:t>
            </a:r>
            <a:r>
              <a:rPr lang="en-US" dirty="0" smtClean="0">
                <a:ea typeface="+mn-ea"/>
                <a:cs typeface="+mn-cs"/>
              </a:rPr>
              <a:t> is the Packet Delimiters for Header packet Start.</a:t>
            </a:r>
          </a:p>
          <a:p>
            <a:pPr marL="342900" lvl="2" indent="-342900">
              <a:spcAft>
                <a:spcPct val="50000"/>
              </a:spcAft>
              <a:buFont typeface="Arial" pitchFamily="34" charset="0"/>
              <a:buChar char="•"/>
            </a:pPr>
            <a:r>
              <a:rPr lang="en-US" dirty="0" err="1" smtClean="0">
                <a:ea typeface="+mn-ea"/>
                <a:cs typeface="+mn-cs"/>
              </a:rPr>
              <a:t>DPPStart</a:t>
            </a:r>
            <a:r>
              <a:rPr lang="en-US" dirty="0" smtClean="0">
                <a:ea typeface="+mn-ea"/>
                <a:cs typeface="+mn-cs"/>
              </a:rPr>
              <a:t> is the Packet Delimiters for Data Packet Payload Start.</a:t>
            </a:r>
          </a:p>
          <a:p>
            <a:pPr marL="342900" lvl="2" indent="-342900">
              <a:spcAft>
                <a:spcPct val="50000"/>
              </a:spcAft>
              <a:buFont typeface="Arial" pitchFamily="34" charset="0"/>
              <a:buChar char="•"/>
            </a:pPr>
            <a:r>
              <a:rPr lang="en-US" dirty="0" smtClean="0">
                <a:ea typeface="+mn-ea"/>
                <a:cs typeface="+mn-cs"/>
              </a:rPr>
              <a:t>DPPEND &amp; DPPABORT are the Packet Delimiters for DPP normal End and abnormal End respectively. </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Link Control Word</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53</a:t>
            </a:fld>
            <a:endParaRPr lang="en-US"/>
          </a:p>
        </p:txBody>
      </p:sp>
      <p:pic>
        <p:nvPicPr>
          <p:cNvPr id="28674" name="Picture 2"/>
          <p:cNvPicPr>
            <a:picLocks noChangeAspect="1" noChangeArrowheads="1"/>
          </p:cNvPicPr>
          <p:nvPr/>
        </p:nvPicPr>
        <p:blipFill>
          <a:blip r:embed="rId2" cstate="print"/>
          <a:srcRect/>
          <a:stretch>
            <a:fillRect/>
          </a:stretch>
        </p:blipFill>
        <p:spPr bwMode="auto">
          <a:xfrm>
            <a:off x="3962400" y="76200"/>
            <a:ext cx="4486275" cy="2057400"/>
          </a:xfrm>
          <a:prstGeom prst="rect">
            <a:avLst/>
          </a:prstGeom>
          <a:noFill/>
          <a:ln w="9525">
            <a:noFill/>
            <a:miter lim="800000"/>
            <a:headEnd/>
            <a:tailEnd/>
          </a:ln>
        </p:spPr>
      </p:pic>
      <p:sp>
        <p:nvSpPr>
          <p:cNvPr id="8" name="TextBox 7"/>
          <p:cNvSpPr txBox="1"/>
          <p:nvPr/>
        </p:nvSpPr>
        <p:spPr>
          <a:xfrm>
            <a:off x="304800" y="2133600"/>
            <a:ext cx="8686800" cy="4031873"/>
          </a:xfrm>
          <a:prstGeom prst="rect">
            <a:avLst/>
          </a:prstGeom>
          <a:noFill/>
        </p:spPr>
        <p:txBody>
          <a:bodyPr wrap="square" rtlCol="0">
            <a:spAutoFit/>
          </a:bodyPr>
          <a:lstStyle/>
          <a:p>
            <a:pPr>
              <a:buFont typeface="Arial" pitchFamily="34" charset="0"/>
              <a:buChar char="•"/>
            </a:pPr>
            <a:r>
              <a:rPr lang="en-US" sz="1600" dirty="0" smtClean="0"/>
              <a:t> </a:t>
            </a:r>
            <a:r>
              <a:rPr lang="en-US" sz="1600" b="1" dirty="0" smtClean="0"/>
              <a:t>Header Sequence Number </a:t>
            </a:r>
            <a:r>
              <a:rPr lang="en-US" sz="1600" dirty="0" smtClean="0"/>
              <a:t>is the Link Layer Sequence Number.</a:t>
            </a:r>
          </a:p>
          <a:p>
            <a:pPr>
              <a:buFont typeface="Arial" pitchFamily="34" charset="0"/>
              <a:buChar char="•"/>
            </a:pPr>
            <a:r>
              <a:rPr lang="en-US" sz="1600" dirty="0" smtClean="0"/>
              <a:t> </a:t>
            </a:r>
            <a:r>
              <a:rPr lang="en-US" sz="1600" b="1" dirty="0" smtClean="0"/>
              <a:t>Delayed (DL) </a:t>
            </a:r>
            <a:r>
              <a:rPr lang="en-US" sz="1600" dirty="0" smtClean="0"/>
              <a:t>bit shall be set by a hub and optionally by a peripheral device or host. Following are the possible reasons of Delay:</a:t>
            </a:r>
          </a:p>
          <a:p>
            <a:r>
              <a:rPr lang="en-US" sz="1600" dirty="0" smtClean="0"/>
              <a:t>	1. When a header packet is resent.</a:t>
            </a:r>
          </a:p>
          <a:p>
            <a:r>
              <a:rPr lang="en-US" sz="1600" dirty="0" smtClean="0"/>
              <a:t>	2. When the link is in Recovery.</a:t>
            </a:r>
          </a:p>
          <a:p>
            <a:r>
              <a:rPr lang="en-US" sz="1600" dirty="0" smtClean="0"/>
              <a:t>	3. When the Remote Rx Header Buffer Credit Count is zero.</a:t>
            </a:r>
          </a:p>
          <a:p>
            <a:r>
              <a:rPr lang="en-US" sz="1600" dirty="0" smtClean="0"/>
              <a:t>	4. When the </a:t>
            </a:r>
            <a:r>
              <a:rPr lang="en-US" sz="1600" dirty="0" err="1" smtClean="0"/>
              <a:t>Tx</a:t>
            </a:r>
            <a:r>
              <a:rPr lang="en-US" sz="1600" dirty="0" smtClean="0"/>
              <a:t> Header Buffer is not empty.</a:t>
            </a:r>
          </a:p>
          <a:p>
            <a:r>
              <a:rPr lang="en-US" sz="1600" dirty="0" smtClean="0"/>
              <a:t>Note: The delayed bit only has significance if it is set in an ITP. If a device uses the ITP to synchronize its internal clock, then it should ignore any ITPs with the delayed bit set.</a:t>
            </a:r>
          </a:p>
          <a:p>
            <a:r>
              <a:rPr lang="en-US" sz="1600" b="1" dirty="0" smtClean="0"/>
              <a:t>Deferred (DF). </a:t>
            </a:r>
            <a:r>
              <a:rPr lang="en-US" sz="1600" dirty="0" smtClean="0"/>
              <a:t>When a host initiates a transaction that encounters a link in a non-active state, a deferred response is sent by the hub to tell the host that this particular path is in a reduced power managed state and that the host should go on to schedule other transactions. In addition, the hub sends a deferred request to the device to notify it that a transaction was attempted.</a:t>
            </a:r>
          </a:p>
          <a:p>
            <a:r>
              <a:rPr lang="en-US" sz="1600" b="1" dirty="0" smtClean="0"/>
              <a:t>Hub Depth. </a:t>
            </a:r>
            <a:r>
              <a:rPr lang="en-US" sz="1600" dirty="0" smtClean="0"/>
              <a:t>This field is only valid when the Deferred bit is set and identifies to the host the</a:t>
            </a:r>
          </a:p>
          <a:p>
            <a:r>
              <a:rPr lang="en-US" sz="1600" dirty="0" smtClean="0"/>
              <a:t>hierarchical on the USB that the hub is located at in the low power state (either U1 or U2).</a:t>
            </a:r>
            <a:endParaRPr lang="en-US"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676400"/>
            <a:ext cx="4876800" cy="1447800"/>
          </a:xfrm>
        </p:spPr>
        <p:txBody>
          <a:bodyPr/>
          <a:lstStyle/>
          <a:p>
            <a:pPr algn="ctr"/>
            <a:r>
              <a:rPr lang="en-US" sz="4800" dirty="0" smtClean="0">
                <a:solidFill>
                  <a:srgbClr val="00B0F0"/>
                </a:solidFill>
              </a:rPr>
              <a:t>Protocol Layer</a:t>
            </a:r>
            <a:br>
              <a:rPr lang="en-US" sz="4800" dirty="0" smtClean="0">
                <a:solidFill>
                  <a:srgbClr val="00B0F0"/>
                </a:solidFill>
              </a:rPr>
            </a:b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Overview</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Endpoints &amp; Pipes</a:t>
            </a:r>
          </a:p>
          <a:p>
            <a:pPr>
              <a:buFont typeface="Arial" pitchFamily="34" charset="0"/>
              <a:buChar char="•"/>
            </a:pPr>
            <a:r>
              <a:rPr lang="en-US" dirty="0" smtClean="0"/>
              <a:t>Concept </a:t>
            </a:r>
            <a:r>
              <a:rPr lang="en-US" dirty="0" smtClean="0"/>
              <a:t>of Bus Interval &amp; Service Interval</a:t>
            </a:r>
          </a:p>
          <a:p>
            <a:pPr>
              <a:buFont typeface="Arial" pitchFamily="34" charset="0"/>
              <a:buChar char="•"/>
            </a:pPr>
            <a:r>
              <a:rPr lang="en-US" dirty="0" smtClean="0"/>
              <a:t>Transaction </a:t>
            </a:r>
            <a:r>
              <a:rPr lang="en-US" dirty="0" smtClean="0"/>
              <a:t>Generation</a:t>
            </a:r>
          </a:p>
          <a:p>
            <a:pPr>
              <a:buFont typeface="Arial" pitchFamily="34" charset="0"/>
              <a:buChar char="•"/>
            </a:pPr>
            <a:r>
              <a:rPr lang="en-US" dirty="0" smtClean="0"/>
              <a:t>Packets Types</a:t>
            </a:r>
          </a:p>
          <a:p>
            <a:pPr>
              <a:buFont typeface="Arial" pitchFamily="34" charset="0"/>
              <a:buChar char="•"/>
            </a:pPr>
            <a:r>
              <a:rPr lang="en-US" dirty="0" smtClean="0"/>
              <a:t>USB </a:t>
            </a:r>
            <a:r>
              <a:rPr lang="en-US" dirty="0" smtClean="0"/>
              <a:t>Transfer Types (Bulk, Control, Isochronous &amp; Interrupt)</a:t>
            </a:r>
          </a:p>
          <a:p>
            <a:pPr>
              <a:buFont typeface="Arial" pitchFamily="34" charset="0"/>
              <a:buChar char="•"/>
            </a:pPr>
            <a:r>
              <a:rPr lang="en-US" dirty="0" smtClean="0"/>
              <a:t>Device Enumeration &amp; Configuration</a:t>
            </a:r>
          </a:p>
          <a:p>
            <a:pPr>
              <a:buFont typeface="Arial" pitchFamily="34" charset="0"/>
              <a:buChar char="•"/>
            </a:pPr>
            <a:r>
              <a:rPr lang="en-US" dirty="0" smtClean="0"/>
              <a:t>Descriptors</a:t>
            </a:r>
          </a:p>
          <a:p>
            <a:pPr>
              <a:buFont typeface="Arial" pitchFamily="34" charset="0"/>
              <a:buChar char="•"/>
            </a:pPr>
            <a:r>
              <a:rPr lang="en-US" dirty="0" smtClean="0"/>
              <a:t>Device Classes</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Endpoint(s)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56</a:t>
            </a:fld>
            <a:endParaRPr lang="en-US"/>
          </a:p>
        </p:txBody>
      </p:sp>
      <p:pic>
        <p:nvPicPr>
          <p:cNvPr id="1026" name="Picture 2" descr="C:\Documents and Settings\atugupta\Desktop\endpoints.JPG"/>
          <p:cNvPicPr>
            <a:picLocks noChangeAspect="1" noChangeArrowheads="1"/>
          </p:cNvPicPr>
          <p:nvPr/>
        </p:nvPicPr>
        <p:blipFill>
          <a:blip r:embed="rId2" cstate="print"/>
          <a:srcRect/>
          <a:stretch>
            <a:fillRect/>
          </a:stretch>
        </p:blipFill>
        <p:spPr bwMode="auto">
          <a:xfrm>
            <a:off x="2971800" y="76200"/>
            <a:ext cx="6019800" cy="3276600"/>
          </a:xfrm>
          <a:prstGeom prst="rect">
            <a:avLst/>
          </a:prstGeom>
          <a:noFill/>
        </p:spPr>
      </p:pic>
      <p:sp>
        <p:nvSpPr>
          <p:cNvPr id="8" name="Rectangle 7"/>
          <p:cNvSpPr/>
          <p:nvPr/>
        </p:nvSpPr>
        <p:spPr bwMode="auto">
          <a:xfrm>
            <a:off x="4419600" y="152400"/>
            <a:ext cx="457200" cy="3124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200"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Hub</a:t>
            </a:r>
          </a:p>
        </p:txBody>
      </p:sp>
      <p:sp>
        <p:nvSpPr>
          <p:cNvPr id="9" name="TextBox 8"/>
          <p:cNvSpPr txBox="1"/>
          <p:nvPr/>
        </p:nvSpPr>
        <p:spPr>
          <a:xfrm>
            <a:off x="228600" y="3505200"/>
            <a:ext cx="8610600" cy="2800767"/>
          </a:xfrm>
          <a:prstGeom prst="rect">
            <a:avLst/>
          </a:prstGeom>
          <a:noFill/>
        </p:spPr>
        <p:txBody>
          <a:bodyPr wrap="square" rtlCol="0">
            <a:spAutoFit/>
          </a:bodyPr>
          <a:lstStyle/>
          <a:p>
            <a:pPr>
              <a:buFont typeface="Arial" pitchFamily="34" charset="0"/>
              <a:buChar char="•"/>
            </a:pPr>
            <a:r>
              <a:rPr lang="en-US" sz="1600" dirty="0" smtClean="0"/>
              <a:t> Each Function implements a series of Endpoints - EP0 IN, EP0 OUT, EP1 IN etc. </a:t>
            </a:r>
          </a:p>
          <a:p>
            <a:endParaRPr lang="en-US" sz="1600" dirty="0" smtClean="0"/>
          </a:p>
          <a:p>
            <a:pPr>
              <a:buFont typeface="Arial" pitchFamily="34" charset="0"/>
              <a:buChar char="•"/>
            </a:pPr>
            <a:r>
              <a:rPr lang="en-US" sz="1600" dirty="0" smtClean="0"/>
              <a:t> Each Endpoint has a buffer associated with it.</a:t>
            </a:r>
          </a:p>
          <a:p>
            <a:endParaRPr lang="en-US" sz="1600" dirty="0" smtClean="0"/>
          </a:p>
          <a:p>
            <a:pPr>
              <a:buFont typeface="Arial" pitchFamily="34" charset="0"/>
              <a:buChar char="•"/>
            </a:pPr>
            <a:r>
              <a:rPr lang="en-US" sz="1600" dirty="0" smtClean="0"/>
              <a:t> If the data is flowing out from the Host, it will end up in the EP[x] OUT buffer. Device firmware will then read this data.</a:t>
            </a:r>
          </a:p>
          <a:p>
            <a:endParaRPr lang="en-US" sz="1600" dirty="0" smtClean="0"/>
          </a:p>
          <a:p>
            <a:pPr>
              <a:buFont typeface="Arial" pitchFamily="34" charset="0"/>
              <a:buChar char="•"/>
            </a:pPr>
            <a:r>
              <a:rPr lang="en-US" sz="1600" dirty="0" smtClean="0"/>
              <a:t> If data needs to be transfer from Device to Host, the Device will write data in EP[x] IN buffer. Host will then read that by issuing an IN packet to that endpoint requesting the data.</a:t>
            </a:r>
          </a:p>
          <a:p>
            <a:endParaRPr lang="en-US" sz="1600" dirty="0" smtClean="0"/>
          </a:p>
          <a:p>
            <a:pPr>
              <a:buFont typeface="Arial" pitchFamily="34" charset="0"/>
              <a:buChar char="•"/>
            </a:pPr>
            <a:r>
              <a:rPr lang="en-US" sz="1600" dirty="0" smtClean="0"/>
              <a:t>  All devices must support Endpoint zero. </a:t>
            </a:r>
            <a:endParaRPr lang="en-US"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Pipe(s)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57</a:t>
            </a:fld>
            <a:endParaRPr lang="en-US"/>
          </a:p>
        </p:txBody>
      </p:sp>
      <p:pic>
        <p:nvPicPr>
          <p:cNvPr id="1026" name="Picture 2" descr="C:\Documents and Settings\atugupta\Desktop\pipes.JPG"/>
          <p:cNvPicPr>
            <a:picLocks noChangeAspect="1" noChangeArrowheads="1"/>
          </p:cNvPicPr>
          <p:nvPr/>
        </p:nvPicPr>
        <p:blipFill>
          <a:blip r:embed="rId2" cstate="print"/>
          <a:srcRect/>
          <a:stretch>
            <a:fillRect/>
          </a:stretch>
        </p:blipFill>
        <p:spPr bwMode="auto">
          <a:xfrm>
            <a:off x="3962400" y="152400"/>
            <a:ext cx="5029200" cy="3352800"/>
          </a:xfrm>
          <a:prstGeom prst="rect">
            <a:avLst/>
          </a:prstGeom>
          <a:noFill/>
        </p:spPr>
      </p:pic>
      <p:sp>
        <p:nvSpPr>
          <p:cNvPr id="7" name="TextBox 6"/>
          <p:cNvSpPr txBox="1"/>
          <p:nvPr/>
        </p:nvSpPr>
        <p:spPr>
          <a:xfrm>
            <a:off x="152400" y="3581401"/>
            <a:ext cx="8839200" cy="2246769"/>
          </a:xfrm>
          <a:prstGeom prst="rect">
            <a:avLst/>
          </a:prstGeom>
          <a:noFill/>
        </p:spPr>
        <p:txBody>
          <a:bodyPr wrap="square" rtlCol="0">
            <a:spAutoFit/>
          </a:bodyPr>
          <a:lstStyle/>
          <a:p>
            <a:endParaRPr lang="en-US" sz="2000" dirty="0" smtClean="0"/>
          </a:p>
          <a:p>
            <a:pPr>
              <a:buFont typeface="Arial" pitchFamily="34" charset="0"/>
              <a:buChar char="•"/>
            </a:pPr>
            <a:r>
              <a:rPr lang="en-US" sz="2000" dirty="0" smtClean="0"/>
              <a:t> A Pipe is a logical connection between the Host and a Endpoint. </a:t>
            </a:r>
          </a:p>
          <a:p>
            <a:endParaRPr lang="en-US" sz="2000" dirty="0" smtClean="0"/>
          </a:p>
          <a:p>
            <a:pPr>
              <a:buFont typeface="Arial" pitchFamily="34" charset="0"/>
              <a:buChar char="•"/>
            </a:pPr>
            <a:r>
              <a:rPr lang="en-US" sz="2000" dirty="0" smtClean="0"/>
              <a:t> ‘Default Pipe’ is a bi-directional Pipe made up of Endpoint zero IN and Endpoint zero OUT with a control transfer type. </a:t>
            </a:r>
          </a:p>
          <a:p>
            <a:endParaRPr lang="en-US" sz="2000" dirty="0" smtClean="0"/>
          </a:p>
          <a:p>
            <a:pPr>
              <a:buFont typeface="Arial" pitchFamily="34" charset="0"/>
              <a:buChar char="•"/>
            </a:pPr>
            <a:r>
              <a:rPr lang="en-US" sz="2000" dirty="0" smtClean="0"/>
              <a:t> Default Pipe receives all Control and Status requests during enumeration.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SuperSpeed</a:t>
            </a:r>
            <a:r>
              <a:rPr lang="en-US" dirty="0" smtClean="0">
                <a:solidFill>
                  <a:srgbClr val="00B0F0"/>
                </a:solidFill>
              </a:rPr>
              <a:t> Transactions</a:t>
            </a:r>
            <a:endParaRPr lang="en-US" dirty="0">
              <a:solidFill>
                <a:srgbClr val="00B0F0"/>
              </a:solidFill>
            </a:endParaRPr>
          </a:p>
        </p:txBody>
      </p:sp>
      <p:sp>
        <p:nvSpPr>
          <p:cNvPr id="3" name="Content Placeholder 2"/>
          <p:cNvSpPr>
            <a:spLocks noGrp="1"/>
          </p:cNvSpPr>
          <p:nvPr>
            <p:ph idx="1"/>
          </p:nvPr>
        </p:nvSpPr>
        <p:spPr>
          <a:xfrm>
            <a:off x="228600" y="990600"/>
            <a:ext cx="8688387" cy="5105400"/>
          </a:xfrm>
        </p:spPr>
        <p:txBody>
          <a:bodyPr/>
          <a:lstStyle/>
          <a:p>
            <a:pPr>
              <a:buFont typeface="Arial" pitchFamily="34" charset="0"/>
              <a:buChar char="•"/>
            </a:pPr>
            <a:r>
              <a:rPr lang="en-US" dirty="0" smtClean="0"/>
              <a:t>All protocol layer communications are accomplished via the exchange of Packets. </a:t>
            </a:r>
          </a:p>
          <a:p>
            <a:pPr>
              <a:buFont typeface="Arial" pitchFamily="34" charset="0"/>
              <a:buChar char="•"/>
            </a:pPr>
            <a:r>
              <a:rPr lang="en-US" dirty="0" err="1" smtClean="0"/>
              <a:t>SuperSpeed</a:t>
            </a:r>
            <a:r>
              <a:rPr lang="en-US" dirty="0" smtClean="0"/>
              <a:t> is a host-directed protocol. </a:t>
            </a:r>
            <a:r>
              <a:rPr lang="en-US" dirty="0" err="1" smtClean="0"/>
              <a:t>SuperSpeed</a:t>
            </a:r>
            <a:r>
              <a:rPr lang="en-US" dirty="0" smtClean="0"/>
              <a:t> transactions are initiated by the host when it either requests or sends data to an endpoint on a device.</a:t>
            </a:r>
          </a:p>
          <a:p>
            <a:pPr>
              <a:buFont typeface="Arial" pitchFamily="34" charset="0"/>
              <a:buChar char="•"/>
            </a:pPr>
            <a:r>
              <a:rPr lang="en-US" dirty="0" err="1" smtClean="0"/>
              <a:t>SuperSpeed</a:t>
            </a:r>
            <a:r>
              <a:rPr lang="en-US" dirty="0" smtClean="0"/>
              <a:t> transactions are completed when the endpoint sends the data or acknowledges receipt of the data.</a:t>
            </a:r>
          </a:p>
          <a:p>
            <a:pPr>
              <a:buFont typeface="Arial" pitchFamily="34" charset="0"/>
              <a:buChar char="•"/>
            </a:pPr>
            <a:r>
              <a:rPr lang="en-US" dirty="0" smtClean="0"/>
              <a:t>Host transmitted protocol packets are routed through intervening hubs directly to a peripheral device. They do not traverse bus paths that are not part of the direct path between the host and the target peripheral device</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Bus Interval at FS &amp; HS Speeds</a:t>
            </a:r>
            <a:endParaRPr lang="en-US" sz="2400" dirty="0">
              <a:solidFill>
                <a:srgbClr val="00B0F0"/>
              </a:solidFill>
            </a:endParaRPr>
          </a:p>
        </p:txBody>
      </p:sp>
      <p:sp>
        <p:nvSpPr>
          <p:cNvPr id="3" name="Content Placeholder 2"/>
          <p:cNvSpPr>
            <a:spLocks noGrp="1"/>
          </p:cNvSpPr>
          <p:nvPr>
            <p:ph idx="1"/>
          </p:nvPr>
        </p:nvSpPr>
        <p:spPr>
          <a:xfrm>
            <a:off x="152400" y="4343400"/>
            <a:ext cx="8763000" cy="1828800"/>
          </a:xfrm>
        </p:spPr>
        <p:txBody>
          <a:bodyPr/>
          <a:lstStyle/>
          <a:p>
            <a:pPr>
              <a:buFont typeface="Arial" pitchFamily="34" charset="0"/>
              <a:buChar char="•"/>
            </a:pPr>
            <a:r>
              <a:rPr lang="en-US" sz="2000" dirty="0" smtClean="0"/>
              <a:t>Bus Interval is 125us at HS Speed while it is 1 ms at LS &amp; FS Speeds.</a:t>
            </a:r>
          </a:p>
          <a:p>
            <a:pPr>
              <a:buFont typeface="Arial" pitchFamily="34" charset="0"/>
              <a:buChar char="•"/>
            </a:pPr>
            <a:r>
              <a:rPr lang="en-US" sz="2000" dirty="0" smtClean="0"/>
              <a:t>It is the job of Host Controller to </a:t>
            </a:r>
            <a:r>
              <a:rPr lang="en-US" sz="2000" dirty="0" smtClean="0"/>
              <a:t>generate </a:t>
            </a:r>
            <a:r>
              <a:rPr lang="en-US" sz="2000" dirty="0" smtClean="0"/>
              <a:t>&amp; </a:t>
            </a:r>
            <a:r>
              <a:rPr lang="en-US" sz="2000" dirty="0" smtClean="0"/>
              <a:t>communicate </a:t>
            </a:r>
            <a:r>
              <a:rPr lang="en-US" sz="2000" dirty="0" smtClean="0"/>
              <a:t>the bus timing.</a:t>
            </a:r>
          </a:p>
          <a:p>
            <a:pPr>
              <a:buFont typeface="Arial" pitchFamily="34" charset="0"/>
              <a:buChar char="•"/>
            </a:pPr>
            <a:r>
              <a:rPr lang="en-US" sz="2000" dirty="0" smtClean="0"/>
              <a:t>Start-of-Frame (SOF) packets are issued by the host at a nominal rate of once every 1.00 ms ±0.0005 ms for a FS bus and 125 </a:t>
            </a:r>
            <a:r>
              <a:rPr lang="en-US" sz="2000" dirty="0" err="1" smtClean="0"/>
              <a:t>μs</a:t>
            </a:r>
            <a:r>
              <a:rPr lang="en-US" sz="2000" dirty="0" smtClean="0"/>
              <a:t> ±0.0625 </a:t>
            </a:r>
            <a:r>
              <a:rPr lang="en-US" sz="2000" dirty="0" err="1" smtClean="0"/>
              <a:t>μs</a:t>
            </a:r>
            <a:r>
              <a:rPr lang="en-US" sz="2000" dirty="0" smtClean="0"/>
              <a:t> for a HS bus i.e. once every bus interval.</a:t>
            </a:r>
          </a:p>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59</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0" y="838200"/>
            <a:ext cx="5900738" cy="2138362"/>
          </a:xfrm>
          <a:prstGeom prst="rect">
            <a:avLst/>
          </a:prstGeom>
          <a:noFill/>
          <a:ln w="9525">
            <a:noFill/>
            <a:miter lim="800000"/>
            <a:headEnd/>
            <a:tailEnd/>
          </a:ln>
        </p:spPr>
      </p:pic>
      <p:sp>
        <p:nvSpPr>
          <p:cNvPr id="10" name="TextBox 9"/>
          <p:cNvSpPr txBox="1"/>
          <p:nvPr/>
        </p:nvSpPr>
        <p:spPr>
          <a:xfrm>
            <a:off x="1066800" y="838200"/>
            <a:ext cx="1447800" cy="646331"/>
          </a:xfrm>
          <a:prstGeom prst="rect">
            <a:avLst/>
          </a:prstGeom>
          <a:noFill/>
        </p:spPr>
        <p:txBody>
          <a:bodyPr wrap="square" rtlCol="0">
            <a:spAutoFit/>
          </a:bodyPr>
          <a:lstStyle/>
          <a:p>
            <a:r>
              <a:rPr lang="en-US" sz="1800" dirty="0" smtClean="0"/>
              <a:t>SOF</a:t>
            </a:r>
          </a:p>
          <a:p>
            <a:r>
              <a:rPr lang="en-US" sz="1800" dirty="0" smtClean="0"/>
              <a:t>(LS &amp; FS)</a:t>
            </a:r>
            <a:endParaRPr lang="en-US" sz="1800" dirty="0"/>
          </a:p>
        </p:txBody>
      </p:sp>
      <p:cxnSp>
        <p:nvCxnSpPr>
          <p:cNvPr id="12" name="Straight Arrow Connector 11"/>
          <p:cNvCxnSpPr/>
          <p:nvPr/>
        </p:nvCxnSpPr>
        <p:spPr bwMode="auto">
          <a:xfrm>
            <a:off x="2133600" y="2667000"/>
            <a:ext cx="990600" cy="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3" name="TextBox 12"/>
          <p:cNvSpPr txBox="1"/>
          <p:nvPr/>
        </p:nvSpPr>
        <p:spPr>
          <a:xfrm>
            <a:off x="990600" y="2438400"/>
            <a:ext cx="1295400" cy="369332"/>
          </a:xfrm>
          <a:prstGeom prst="rect">
            <a:avLst/>
          </a:prstGeom>
          <a:noFill/>
        </p:spPr>
        <p:txBody>
          <a:bodyPr wrap="square" rtlCol="0">
            <a:spAutoFit/>
          </a:bodyPr>
          <a:lstStyle/>
          <a:p>
            <a:r>
              <a:rPr lang="en-US" sz="1800" dirty="0" smtClean="0"/>
              <a:t>SOF (HS)</a:t>
            </a:r>
            <a:endParaRPr lang="en-US" sz="1800" dirty="0"/>
          </a:p>
        </p:txBody>
      </p:sp>
      <p:cxnSp>
        <p:nvCxnSpPr>
          <p:cNvPr id="20" name="Straight Arrow Connector 19"/>
          <p:cNvCxnSpPr/>
          <p:nvPr/>
        </p:nvCxnSpPr>
        <p:spPr bwMode="auto">
          <a:xfrm>
            <a:off x="1828800" y="1066800"/>
            <a:ext cx="1219200" cy="2286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23" name="Straight Arrow Connector 22"/>
          <p:cNvCxnSpPr/>
          <p:nvPr/>
        </p:nvCxnSpPr>
        <p:spPr bwMode="auto">
          <a:xfrm flipH="1">
            <a:off x="4267200" y="457200"/>
            <a:ext cx="8382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24" name="TextBox 23"/>
          <p:cNvSpPr txBox="1"/>
          <p:nvPr/>
        </p:nvSpPr>
        <p:spPr>
          <a:xfrm>
            <a:off x="5105400" y="152400"/>
            <a:ext cx="1371600" cy="646331"/>
          </a:xfrm>
          <a:prstGeom prst="rect">
            <a:avLst/>
          </a:prstGeom>
          <a:noFill/>
        </p:spPr>
        <p:txBody>
          <a:bodyPr wrap="square" rtlCol="0">
            <a:spAutoFit/>
          </a:bodyPr>
          <a:lstStyle/>
          <a:p>
            <a:r>
              <a:rPr lang="en-US" sz="1800" dirty="0" smtClean="0"/>
              <a:t>Frame </a:t>
            </a:r>
          </a:p>
          <a:p>
            <a:r>
              <a:rPr lang="en-US" sz="1800" dirty="0" smtClean="0"/>
              <a:t>(LS &amp; FS)</a:t>
            </a:r>
            <a:endParaRPr lang="en-US" sz="1800" dirty="0"/>
          </a:p>
        </p:txBody>
      </p:sp>
      <p:cxnSp>
        <p:nvCxnSpPr>
          <p:cNvPr id="26" name="Straight Arrow Connector 25"/>
          <p:cNvCxnSpPr/>
          <p:nvPr/>
        </p:nvCxnSpPr>
        <p:spPr bwMode="auto">
          <a:xfrm flipH="1">
            <a:off x="4800600" y="762000"/>
            <a:ext cx="2895600" cy="1524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27" name="TextBox 26"/>
          <p:cNvSpPr txBox="1"/>
          <p:nvPr/>
        </p:nvSpPr>
        <p:spPr>
          <a:xfrm>
            <a:off x="7391400" y="115669"/>
            <a:ext cx="1600200" cy="646331"/>
          </a:xfrm>
          <a:prstGeom prst="rect">
            <a:avLst/>
          </a:prstGeom>
          <a:noFill/>
        </p:spPr>
        <p:txBody>
          <a:bodyPr wrap="square" rtlCol="0">
            <a:spAutoFit/>
          </a:bodyPr>
          <a:lstStyle/>
          <a:p>
            <a:r>
              <a:rPr lang="en-US" sz="1800" dirty="0" err="1" smtClean="0"/>
              <a:t>microFrame</a:t>
            </a:r>
            <a:r>
              <a:rPr lang="en-US" sz="1800" dirty="0" smtClean="0"/>
              <a:t> (HS)</a:t>
            </a:r>
            <a:endParaRPr lang="en-US" sz="1800" dirty="0"/>
          </a:p>
        </p:txBody>
      </p:sp>
      <p:pic>
        <p:nvPicPr>
          <p:cNvPr id="3075" name="Picture 3"/>
          <p:cNvPicPr>
            <a:picLocks noChangeAspect="1" noChangeArrowheads="1"/>
          </p:cNvPicPr>
          <p:nvPr/>
        </p:nvPicPr>
        <p:blipFill>
          <a:blip r:embed="rId3" cstate="print"/>
          <a:srcRect/>
          <a:stretch>
            <a:fillRect/>
          </a:stretch>
        </p:blipFill>
        <p:spPr bwMode="auto">
          <a:xfrm>
            <a:off x="4648200" y="3200400"/>
            <a:ext cx="3981450" cy="904875"/>
          </a:xfrm>
          <a:prstGeom prst="rect">
            <a:avLst/>
          </a:prstGeom>
          <a:noFill/>
          <a:ln w="9525">
            <a:noFill/>
            <a:miter lim="800000"/>
            <a:headEnd/>
            <a:tailEnd/>
          </a:ln>
        </p:spPr>
      </p:pic>
      <p:sp>
        <p:nvSpPr>
          <p:cNvPr id="33" name="TextBox 32"/>
          <p:cNvSpPr txBox="1"/>
          <p:nvPr/>
        </p:nvSpPr>
        <p:spPr>
          <a:xfrm>
            <a:off x="2438400" y="3352800"/>
            <a:ext cx="1905000" cy="461665"/>
          </a:xfrm>
          <a:prstGeom prst="rect">
            <a:avLst/>
          </a:prstGeom>
          <a:noFill/>
        </p:spPr>
        <p:txBody>
          <a:bodyPr wrap="square" rtlCol="0">
            <a:spAutoFit/>
          </a:bodyPr>
          <a:lstStyle/>
          <a:p>
            <a:r>
              <a:rPr lang="en-US" dirty="0" smtClean="0"/>
              <a:t>SOF Packet</a:t>
            </a:r>
            <a:endParaRPr lang="en-US" dirty="0"/>
          </a:p>
        </p:txBody>
      </p:sp>
      <p:cxnSp>
        <p:nvCxnSpPr>
          <p:cNvPr id="35" name="Straight Arrow Connector 34"/>
          <p:cNvCxnSpPr/>
          <p:nvPr/>
        </p:nvCxnSpPr>
        <p:spPr bwMode="auto">
          <a:xfrm>
            <a:off x="4191000" y="3581400"/>
            <a:ext cx="381000" cy="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7" name="Straight Arrow Connector 36"/>
          <p:cNvCxnSpPr/>
          <p:nvPr/>
        </p:nvCxnSpPr>
        <p:spPr bwMode="auto">
          <a:xfrm flipH="1">
            <a:off x="4648200" y="2819400"/>
            <a:ext cx="8382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9" name="Straight Arrow Connector 38"/>
          <p:cNvCxnSpPr/>
          <p:nvPr/>
        </p:nvCxnSpPr>
        <p:spPr bwMode="auto">
          <a:xfrm>
            <a:off x="5562600" y="2819400"/>
            <a:ext cx="30480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USB 3.0 Peripheral Device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362200" y="838200"/>
            <a:ext cx="4800600" cy="2895600"/>
          </a:xfrm>
          <a:prstGeom prst="rect">
            <a:avLst/>
          </a:prstGeom>
          <a:noFill/>
          <a:ln w="9525">
            <a:noFill/>
            <a:miter lim="800000"/>
            <a:headEnd/>
            <a:tailEnd/>
          </a:ln>
        </p:spPr>
      </p:pic>
      <p:sp>
        <p:nvSpPr>
          <p:cNvPr id="8" name="TextBox 7"/>
          <p:cNvSpPr txBox="1"/>
          <p:nvPr/>
        </p:nvSpPr>
        <p:spPr>
          <a:xfrm>
            <a:off x="152400" y="3786187"/>
            <a:ext cx="8839200" cy="2462213"/>
          </a:xfrm>
          <a:prstGeom prst="rect">
            <a:avLst/>
          </a:prstGeom>
          <a:noFill/>
        </p:spPr>
        <p:txBody>
          <a:bodyPr wrap="square" rtlCol="0">
            <a:spAutoFit/>
          </a:bodyPr>
          <a:lstStyle/>
          <a:p>
            <a:pPr>
              <a:buFont typeface="Arial" pitchFamily="34" charset="0"/>
              <a:buChar char="•"/>
            </a:pPr>
            <a:r>
              <a:rPr lang="en-US" sz="2200" dirty="0" smtClean="0"/>
              <a:t> A USB 3.0 peripheral device must provide support for both </a:t>
            </a:r>
            <a:r>
              <a:rPr lang="en-US" sz="2200" dirty="0" err="1" smtClean="0"/>
              <a:t>SuperSpeed</a:t>
            </a:r>
            <a:r>
              <a:rPr lang="en-US" sz="2200" dirty="0" smtClean="0"/>
              <a:t> and at least one other non-</a:t>
            </a:r>
            <a:r>
              <a:rPr lang="en-US" sz="2200" dirty="0" err="1" smtClean="0"/>
              <a:t>SuperSpeed</a:t>
            </a:r>
            <a:r>
              <a:rPr lang="en-US" sz="2200" dirty="0" smtClean="0"/>
              <a:t> speed.</a:t>
            </a:r>
          </a:p>
          <a:p>
            <a:pPr>
              <a:buFont typeface="Arial" pitchFamily="34" charset="0"/>
              <a:buChar char="•"/>
            </a:pPr>
            <a:r>
              <a:rPr lang="en-US" sz="2200" dirty="0" smtClean="0"/>
              <a:t> The minimal requirement for non-</a:t>
            </a:r>
            <a:r>
              <a:rPr lang="en-US" sz="2200" dirty="0" err="1" smtClean="0"/>
              <a:t>SuperSpeed</a:t>
            </a:r>
            <a:r>
              <a:rPr lang="en-US" sz="2200" dirty="0" smtClean="0"/>
              <a:t> is for a device to be detected on a USB 2.0 host and allow system software to direct the user to attach the device to a </a:t>
            </a:r>
            <a:r>
              <a:rPr lang="en-US" sz="2200" dirty="0" err="1" smtClean="0"/>
              <a:t>SuperSpeed</a:t>
            </a:r>
            <a:r>
              <a:rPr lang="en-US" sz="2200" dirty="0" smtClean="0"/>
              <a:t> capable port.</a:t>
            </a:r>
          </a:p>
          <a:p>
            <a:pPr>
              <a:buFont typeface="Arial" pitchFamily="34" charset="0"/>
              <a:buChar char="•"/>
            </a:pPr>
            <a:r>
              <a:rPr lang="en-US" sz="2000" dirty="0" smtClean="0"/>
              <a:t> Simultaneous operation of </a:t>
            </a:r>
            <a:r>
              <a:rPr lang="en-US" sz="2000" dirty="0" err="1" smtClean="0"/>
              <a:t>SuperSpeed</a:t>
            </a:r>
            <a:r>
              <a:rPr lang="en-US" sz="2000" dirty="0" smtClean="0"/>
              <a:t> and non-</a:t>
            </a:r>
            <a:r>
              <a:rPr lang="en-US" sz="2000" dirty="0" err="1" smtClean="0"/>
              <a:t>SuperSpeed</a:t>
            </a:r>
            <a:r>
              <a:rPr lang="en-US" sz="2000" dirty="0" smtClean="0"/>
              <a:t> modes is</a:t>
            </a:r>
          </a:p>
          <a:p>
            <a:r>
              <a:rPr lang="en-US" sz="2000" dirty="0" smtClean="0"/>
              <a:t>not allowed for peripheral devices.</a:t>
            </a:r>
            <a:endParaRPr lang="en-US" sz="2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Bus Interval at </a:t>
            </a:r>
            <a:r>
              <a:rPr lang="en-US" dirty="0" err="1" smtClean="0">
                <a:solidFill>
                  <a:srgbClr val="00B0F0"/>
                </a:solidFill>
              </a:rPr>
              <a:t>Superspeed</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Bus Interval is 125us at </a:t>
            </a:r>
            <a:r>
              <a:rPr lang="en-US" dirty="0" err="1" smtClean="0"/>
              <a:t>Superspeed</a:t>
            </a:r>
            <a:r>
              <a:rPr lang="en-US" dirty="0" smtClean="0"/>
              <a:t>.</a:t>
            </a:r>
          </a:p>
          <a:p>
            <a:pPr>
              <a:buFont typeface="Arial" pitchFamily="34" charset="0"/>
              <a:buChar char="•"/>
            </a:pPr>
            <a:r>
              <a:rPr lang="en-US" dirty="0" smtClean="0"/>
              <a:t>Again it is the job of Host Controller to </a:t>
            </a:r>
            <a:r>
              <a:rPr lang="en-US" dirty="0" smtClean="0"/>
              <a:t>generate </a:t>
            </a:r>
            <a:r>
              <a:rPr lang="en-US" dirty="0" smtClean="0"/>
              <a:t>&amp; </a:t>
            </a:r>
            <a:r>
              <a:rPr lang="en-US" dirty="0" smtClean="0"/>
              <a:t>communicate </a:t>
            </a:r>
            <a:r>
              <a:rPr lang="en-US" dirty="0" smtClean="0"/>
              <a:t>the bus timing. </a:t>
            </a:r>
          </a:p>
          <a:p>
            <a:pPr>
              <a:buFont typeface="Arial" pitchFamily="34" charset="0"/>
              <a:buChar char="•"/>
            </a:pPr>
            <a:r>
              <a:rPr lang="en-US" dirty="0" smtClean="0"/>
              <a:t>Host controller does this by sending Isochronous Timestamp Packet (ITP) around each bus interval boundary.</a:t>
            </a:r>
          </a:p>
          <a:p>
            <a:pPr>
              <a:buFont typeface="Arial" pitchFamily="34" charset="0"/>
              <a:buChar char="•"/>
            </a:pPr>
            <a:r>
              <a:rPr lang="en-US" dirty="0" smtClean="0"/>
              <a:t>ITP communicates the current bus interval number and the time from the start of the timestamp packet to the previous bus interval.</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Transaction Generation</a:t>
            </a:r>
            <a:br>
              <a:rPr lang="en-US" sz="2400" dirty="0" smtClean="0">
                <a:solidFill>
                  <a:srgbClr val="00B0F0"/>
                </a:solidFill>
              </a:rPr>
            </a:br>
            <a:r>
              <a:rPr lang="en-US" sz="2400" dirty="0" smtClean="0">
                <a:solidFill>
                  <a:srgbClr val="00B0F0"/>
                </a:solidFill>
              </a:rPr>
              <a:t>HS &amp; SS Speeds</a:t>
            </a:r>
            <a:endParaRPr lang="en-US" sz="24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61</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3962400" y="76200"/>
            <a:ext cx="5029200" cy="2895600"/>
          </a:xfrm>
          <a:prstGeom prst="rect">
            <a:avLst/>
          </a:prstGeom>
          <a:noFill/>
          <a:ln w="9525">
            <a:noFill/>
            <a:miter lim="800000"/>
            <a:headEnd/>
            <a:tailEnd/>
          </a:ln>
        </p:spPr>
      </p:pic>
      <p:sp>
        <p:nvSpPr>
          <p:cNvPr id="7" name="TextBox 6"/>
          <p:cNvSpPr txBox="1"/>
          <p:nvPr/>
        </p:nvSpPr>
        <p:spPr>
          <a:xfrm>
            <a:off x="152400" y="3124200"/>
            <a:ext cx="8763000" cy="3046988"/>
          </a:xfrm>
          <a:prstGeom prst="rect">
            <a:avLst/>
          </a:prstGeom>
          <a:noFill/>
        </p:spPr>
        <p:txBody>
          <a:bodyPr wrap="square" rtlCol="0">
            <a:spAutoFit/>
          </a:bodyPr>
          <a:lstStyle/>
          <a:p>
            <a:pPr>
              <a:buFont typeface="Arial" pitchFamily="34" charset="0"/>
              <a:buChar char="•"/>
            </a:pPr>
            <a:r>
              <a:rPr lang="en-US" sz="1600" dirty="0" smtClean="0"/>
              <a:t> Each TD defines a USB Transaction that software has requested and scheduled for the purpose of accessing a USB device.  For Example, one TD is to read data from a webcam while another TD may specify a data transfer to a printer. </a:t>
            </a:r>
          </a:p>
          <a:p>
            <a:endParaRPr lang="en-US" sz="1600" dirty="0" smtClean="0"/>
          </a:p>
          <a:p>
            <a:pPr>
              <a:buFont typeface="Arial" pitchFamily="34" charset="0"/>
              <a:buChar char="•"/>
            </a:pPr>
            <a:r>
              <a:rPr lang="en-US" sz="1600" dirty="0" smtClean="0"/>
              <a:t> Each TD contains a link address to the next TD in the list. By this way, each TD in the list is fetched &amp; executed resulting in a series of Transactions during the current </a:t>
            </a:r>
            <a:r>
              <a:rPr lang="en-US" sz="1600" dirty="0" err="1" smtClean="0"/>
              <a:t>microframe</a:t>
            </a:r>
            <a:r>
              <a:rPr lang="en-US" sz="1600" dirty="0" smtClean="0"/>
              <a:t>. </a:t>
            </a:r>
          </a:p>
          <a:p>
            <a:endParaRPr lang="en-US" sz="1600" dirty="0" smtClean="0"/>
          </a:p>
          <a:p>
            <a:pPr>
              <a:buFont typeface="Arial" pitchFamily="34" charset="0"/>
              <a:buChar char="•"/>
            </a:pPr>
            <a:r>
              <a:rPr lang="en-US" sz="1600" dirty="0" smtClean="0"/>
              <a:t> </a:t>
            </a:r>
            <a:r>
              <a:rPr lang="en-US" sz="1600" dirty="0" err="1" smtClean="0"/>
              <a:t>microframe</a:t>
            </a:r>
            <a:r>
              <a:rPr lang="en-US" sz="1600" dirty="0" smtClean="0"/>
              <a:t> counter is incremented once every 125us. It is used as address to fetch the first TD in the linked list of descriptors that is going to be executed in current </a:t>
            </a:r>
            <a:r>
              <a:rPr lang="en-US" sz="1600" dirty="0" err="1" smtClean="0"/>
              <a:t>microframe</a:t>
            </a:r>
            <a:r>
              <a:rPr lang="en-US" sz="1600" dirty="0" smtClean="0"/>
              <a:t>.</a:t>
            </a:r>
          </a:p>
          <a:p>
            <a:endParaRPr lang="en-US" sz="1600" dirty="0" smtClean="0"/>
          </a:p>
          <a:p>
            <a:pPr>
              <a:buFont typeface="Arial" pitchFamily="34" charset="0"/>
              <a:buChar char="•"/>
            </a:pPr>
            <a:r>
              <a:rPr lang="en-US" sz="1600" dirty="0" smtClean="0"/>
              <a:t> Some devices may require bus access every </a:t>
            </a:r>
            <a:r>
              <a:rPr lang="en-US" sz="1600" dirty="0" err="1" smtClean="0"/>
              <a:t>microframe</a:t>
            </a:r>
            <a:r>
              <a:rPr lang="en-US" sz="1600" dirty="0" smtClean="0"/>
              <a:t> while other may require on periodic basis.</a:t>
            </a:r>
            <a:endParaRPr lang="en-US" sz="1600" dirty="0"/>
          </a:p>
        </p:txBody>
      </p:sp>
      <p:sp>
        <p:nvSpPr>
          <p:cNvPr id="8" name="TextBox 7"/>
          <p:cNvSpPr txBox="1"/>
          <p:nvPr/>
        </p:nvSpPr>
        <p:spPr>
          <a:xfrm>
            <a:off x="152400" y="1219200"/>
            <a:ext cx="3048000" cy="1569660"/>
          </a:xfrm>
          <a:prstGeom prst="rect">
            <a:avLst/>
          </a:prstGeom>
          <a:noFill/>
        </p:spPr>
        <p:txBody>
          <a:bodyPr wrap="square" rtlCol="0">
            <a:spAutoFit/>
          </a:bodyPr>
          <a:lstStyle/>
          <a:p>
            <a:pPr>
              <a:buFont typeface="Arial" pitchFamily="34" charset="0"/>
              <a:buChar char="•"/>
            </a:pPr>
            <a:r>
              <a:rPr lang="en-US" sz="1600" dirty="0" smtClean="0"/>
              <a:t> USB Host generates USB Transactions by fetching &amp; executing a linked list of data structures called Transaction Descriptors (TDs) from the Memory. </a:t>
            </a:r>
            <a:endParaRPr lang="en-US"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SuperSpeed</a:t>
            </a:r>
            <a:r>
              <a:rPr lang="en-US" dirty="0" smtClean="0">
                <a:solidFill>
                  <a:srgbClr val="00B0F0"/>
                </a:solidFill>
              </a:rPr>
              <a:t> Packet Types</a:t>
            </a:r>
            <a:endParaRPr lang="en-US" dirty="0">
              <a:solidFill>
                <a:srgbClr val="00B0F0"/>
              </a:solidFill>
            </a:endParaRPr>
          </a:p>
        </p:txBody>
      </p:sp>
      <p:sp>
        <p:nvSpPr>
          <p:cNvPr id="3" name="Content Placeholder 2"/>
          <p:cNvSpPr>
            <a:spLocks noGrp="1"/>
          </p:cNvSpPr>
          <p:nvPr>
            <p:ph idx="1"/>
          </p:nvPr>
        </p:nvSpPr>
        <p:spPr>
          <a:xfrm>
            <a:off x="228600" y="914400"/>
            <a:ext cx="8688387" cy="4191000"/>
          </a:xfrm>
        </p:spPr>
        <p:txBody>
          <a:bodyPr/>
          <a:lstStyle/>
          <a:p>
            <a:pPr>
              <a:buFont typeface="Arial" pitchFamily="34" charset="0"/>
              <a:buChar char="•"/>
            </a:pPr>
            <a:r>
              <a:rPr lang="en-US" dirty="0" err="1" smtClean="0"/>
              <a:t>Superspeed</a:t>
            </a:r>
            <a:r>
              <a:rPr lang="en-US" dirty="0" smtClean="0"/>
              <a:t> defines four basic types of packets: </a:t>
            </a:r>
          </a:p>
          <a:p>
            <a:pPr lvl="4">
              <a:buFont typeface="Arial" pitchFamily="34" charset="0"/>
              <a:buChar char="•"/>
            </a:pPr>
            <a:r>
              <a:rPr lang="en-US" sz="2400" dirty="0" smtClean="0"/>
              <a:t>Link Management Packets (LMP)</a:t>
            </a:r>
          </a:p>
          <a:p>
            <a:pPr lvl="4">
              <a:buFont typeface="Arial" pitchFamily="34" charset="0"/>
              <a:buChar char="•"/>
            </a:pPr>
            <a:r>
              <a:rPr lang="en-US" sz="2400" dirty="0" smtClean="0"/>
              <a:t>Transaction Packets (TP)</a:t>
            </a:r>
          </a:p>
          <a:p>
            <a:pPr lvl="4">
              <a:buFont typeface="Arial" pitchFamily="34" charset="0"/>
              <a:buChar char="•"/>
            </a:pPr>
            <a:r>
              <a:rPr lang="en-US" sz="2400" dirty="0" smtClean="0"/>
              <a:t>Data Packets (DP)</a:t>
            </a:r>
          </a:p>
          <a:p>
            <a:pPr lvl="4">
              <a:buFont typeface="Arial" pitchFamily="34" charset="0"/>
              <a:buChar char="•"/>
            </a:pPr>
            <a:r>
              <a:rPr lang="en-US" sz="2400" dirty="0" smtClean="0"/>
              <a:t>Isochronous Timestamp Packets (ITP):</a:t>
            </a:r>
          </a:p>
          <a:p>
            <a:pPr lvl="2">
              <a:buFont typeface="Arial" pitchFamily="34" charset="0"/>
              <a:buChar char="•"/>
            </a:pPr>
            <a:endParaRPr lang="en-US" sz="2400" dirty="0" smtClean="0"/>
          </a:p>
          <a:p>
            <a:pPr>
              <a:buFont typeface="Arial" pitchFamily="34" charset="0"/>
              <a:buChar char="•"/>
            </a:pPr>
            <a:r>
              <a:rPr lang="en-US" dirty="0" err="1" smtClean="0"/>
              <a:t>SuperSpeed</a:t>
            </a:r>
            <a:r>
              <a:rPr lang="en-US" dirty="0" smtClean="0"/>
              <a:t> packets start with a 16-byte header. </a:t>
            </a:r>
          </a:p>
          <a:p>
            <a:pPr>
              <a:buFont typeface="Arial" pitchFamily="34" charset="0"/>
              <a:buChar char="•"/>
            </a:pPr>
            <a:r>
              <a:rPr lang="en-US" dirty="0" smtClean="0"/>
              <a:t>Some packets consist of a header only. </a:t>
            </a:r>
            <a:endParaRPr lang="en-US" sz="2400" dirty="0" smtClean="0"/>
          </a:p>
          <a:p>
            <a:endParaRPr lang="en-US" sz="1900" dirty="0"/>
          </a:p>
        </p:txBody>
      </p:sp>
      <p:sp>
        <p:nvSpPr>
          <p:cNvPr id="4" name="Footer Placeholder 3"/>
          <p:cNvSpPr>
            <a:spLocks noGrp="1"/>
          </p:cNvSpPr>
          <p:nvPr>
            <p:ph type="ftr" sz="quarter" idx="10"/>
          </p:nvPr>
        </p:nvSpPr>
        <p:spPr/>
        <p:txBody>
          <a:bodyPr/>
          <a:lstStyle/>
          <a:p>
            <a:pPr>
              <a:defRPr/>
            </a:pPr>
            <a:r>
              <a:rPr lang="fr-FR" dirty="0" err="1" smtClean="0"/>
              <a:t>Agilent</a:t>
            </a:r>
            <a:r>
              <a:rPr lang="fr-FR" dirty="0" smtClean="0"/>
              <a:t> </a:t>
            </a:r>
            <a:r>
              <a:rPr lang="fr-FR" dirty="0" err="1" smtClean="0"/>
              <a:t>Restricted</a:t>
            </a:r>
            <a:endParaRPr lang="en-US" dirty="0"/>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Link Management Packet (LMP)</a:t>
            </a:r>
            <a:endParaRPr lang="en-US" dirty="0">
              <a:solidFill>
                <a:srgbClr val="00B0F0"/>
              </a:solidFill>
            </a:endParaRPr>
          </a:p>
        </p:txBody>
      </p:sp>
      <p:sp>
        <p:nvSpPr>
          <p:cNvPr id="3" name="Content Placeholder 2"/>
          <p:cNvSpPr>
            <a:spLocks noGrp="1"/>
          </p:cNvSpPr>
          <p:nvPr>
            <p:ph idx="1"/>
          </p:nvPr>
        </p:nvSpPr>
        <p:spPr>
          <a:xfrm>
            <a:off x="228600" y="990600"/>
            <a:ext cx="8688387" cy="1019175"/>
          </a:xfrm>
        </p:spPr>
        <p:txBody>
          <a:bodyPr/>
          <a:lstStyle/>
          <a:p>
            <a:pPr>
              <a:buFont typeface="Arial" pitchFamily="34" charset="0"/>
              <a:buChar char="•"/>
            </a:pPr>
            <a:r>
              <a:rPr lang="en-US" dirty="0" smtClean="0"/>
              <a:t>LMP only traverses a pair of directly connected ports and is primarily used to manage that link.</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63</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304800" y="4724400"/>
            <a:ext cx="6515100" cy="13335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486400" y="1828800"/>
            <a:ext cx="3657600" cy="2447925"/>
          </a:xfrm>
          <a:prstGeom prst="rect">
            <a:avLst/>
          </a:prstGeom>
          <a:noFill/>
          <a:ln w="9525">
            <a:noFill/>
            <a:miter lim="800000"/>
            <a:headEnd/>
            <a:tailEnd/>
          </a:ln>
        </p:spPr>
      </p:pic>
      <p:cxnSp>
        <p:nvCxnSpPr>
          <p:cNvPr id="10" name="Straight Arrow Connector 9"/>
          <p:cNvCxnSpPr/>
          <p:nvPr/>
        </p:nvCxnSpPr>
        <p:spPr bwMode="auto">
          <a:xfrm flipV="1">
            <a:off x="4495800" y="1981200"/>
            <a:ext cx="990600" cy="28194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2" name="Straight Arrow Connector 11"/>
          <p:cNvCxnSpPr/>
          <p:nvPr/>
        </p:nvCxnSpPr>
        <p:spPr bwMode="auto">
          <a:xfrm flipV="1">
            <a:off x="5257800" y="4343400"/>
            <a:ext cx="3810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LMP Subtypes</a:t>
            </a:r>
            <a:endParaRPr lang="en-US" dirty="0">
              <a:solidFill>
                <a:srgbClr val="00B0F0"/>
              </a:solidFill>
            </a:endParaRPr>
          </a:p>
        </p:txBody>
      </p:sp>
      <p:sp>
        <p:nvSpPr>
          <p:cNvPr id="3" name="Content Placeholder 2"/>
          <p:cNvSpPr>
            <a:spLocks noGrp="1"/>
          </p:cNvSpPr>
          <p:nvPr>
            <p:ph idx="1"/>
          </p:nvPr>
        </p:nvSpPr>
        <p:spPr>
          <a:xfrm>
            <a:off x="228600" y="838200"/>
            <a:ext cx="8688387" cy="5410200"/>
          </a:xfrm>
        </p:spPr>
        <p:txBody>
          <a:bodyPr/>
          <a:lstStyle/>
          <a:p>
            <a:pPr>
              <a:buFont typeface="Arial" pitchFamily="34" charset="0"/>
              <a:buChar char="•"/>
            </a:pPr>
            <a:r>
              <a:rPr lang="en-US" b="1" dirty="0" smtClean="0"/>
              <a:t>Set Link Function : </a:t>
            </a:r>
            <a:r>
              <a:rPr lang="en-US" sz="2000" dirty="0" smtClean="0"/>
              <a:t>Used to force a port to accept all LGO_U1 and LGO_U2 Link Commands.</a:t>
            </a:r>
          </a:p>
          <a:p>
            <a:pPr>
              <a:buFont typeface="Arial" pitchFamily="34" charset="0"/>
              <a:buChar char="•"/>
            </a:pPr>
            <a:r>
              <a:rPr lang="en-US" b="1" dirty="0" smtClean="0"/>
              <a:t>U2 Inactivity Timeout : </a:t>
            </a:r>
            <a:r>
              <a:rPr lang="en-US" dirty="0" smtClean="0"/>
              <a:t>Used to define the timeout from U1 to U2.</a:t>
            </a:r>
          </a:p>
          <a:p>
            <a:pPr>
              <a:buFont typeface="Arial" pitchFamily="34" charset="0"/>
              <a:buChar char="•"/>
            </a:pPr>
            <a:r>
              <a:rPr lang="en-US" b="1" dirty="0" smtClean="0"/>
              <a:t>Vendor Device Test : </a:t>
            </a:r>
            <a:r>
              <a:rPr lang="en-US" dirty="0" smtClean="0"/>
              <a:t>Used for vendor-specific device testing and shall not be used during normal operation of the link.</a:t>
            </a:r>
          </a:p>
          <a:p>
            <a:pPr>
              <a:buFont typeface="Arial" pitchFamily="34" charset="0"/>
              <a:buChar char="•"/>
            </a:pPr>
            <a:r>
              <a:rPr lang="en-US" b="1" dirty="0" smtClean="0"/>
              <a:t>Port Capabilities : </a:t>
            </a:r>
            <a:r>
              <a:rPr lang="en-US" dirty="0" smtClean="0"/>
              <a:t>It describes each port's link capabilities and is sent by both link partners after the successful completion of training and link initialization. Main capabilities advertized are:</a:t>
            </a:r>
          </a:p>
          <a:p>
            <a:pPr lvl="3">
              <a:buFont typeface="Arial" pitchFamily="34" charset="0"/>
              <a:buChar char="•"/>
            </a:pPr>
            <a:r>
              <a:rPr lang="en-US" sz="2000" dirty="0" smtClean="0"/>
              <a:t>Link Speed supported (Must be 5GT/s)</a:t>
            </a:r>
          </a:p>
          <a:p>
            <a:pPr lvl="3">
              <a:buFont typeface="Arial" pitchFamily="34" charset="0"/>
              <a:buChar char="•"/>
            </a:pPr>
            <a:r>
              <a:rPr lang="en-US" sz="2000" dirty="0" smtClean="0"/>
              <a:t>Number of HP Buffer at </a:t>
            </a:r>
            <a:r>
              <a:rPr lang="en-US" sz="2000" dirty="0" err="1" smtClean="0"/>
              <a:t>Tx</a:t>
            </a:r>
            <a:r>
              <a:rPr lang="en-US" sz="2000" dirty="0" smtClean="0"/>
              <a:t> &amp; Rx side (Must be equal to 4)</a:t>
            </a:r>
          </a:p>
          <a:p>
            <a:pPr lvl="3">
              <a:buFont typeface="Arial" pitchFamily="34" charset="0"/>
              <a:buChar char="•"/>
            </a:pPr>
            <a:r>
              <a:rPr lang="en-US" sz="2000" dirty="0" smtClean="0"/>
              <a:t>Direction : Downstream Port /Upstream Port</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LMP Subtypes Continued …</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b="1" dirty="0" smtClean="0"/>
              <a:t>Port Configuration : </a:t>
            </a:r>
            <a:r>
              <a:rPr lang="en-US" dirty="0" smtClean="0"/>
              <a:t>Sent by the Downstream Port after Link Initialization. It describes the link speed at which the upstream port shall operate.</a:t>
            </a:r>
          </a:p>
          <a:p>
            <a:pPr>
              <a:buFont typeface="Arial" pitchFamily="34" charset="0"/>
              <a:buChar char="•"/>
            </a:pPr>
            <a:r>
              <a:rPr lang="en-US" b="1" dirty="0" smtClean="0"/>
              <a:t>Port Configuration Response : </a:t>
            </a:r>
            <a:r>
              <a:rPr lang="en-US" dirty="0" smtClean="0"/>
              <a:t>Sent by the upstream port in response to a Port Configuration LMP. It is used to indicate acceptance or rejection of the Port Configuration LMP.</a:t>
            </a:r>
            <a:endParaRPr lang="en-US" b="1" dirty="0" smtClean="0"/>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a:t>
            </a:r>
            <a:br>
              <a:rPr lang="en-US" dirty="0" smtClean="0">
                <a:solidFill>
                  <a:srgbClr val="00B0F0"/>
                </a:solidFill>
              </a:rPr>
            </a:br>
            <a:r>
              <a:rPr lang="en-US" dirty="0" smtClean="0">
                <a:solidFill>
                  <a:srgbClr val="00B0F0"/>
                </a:solidFill>
              </a:rPr>
              <a:t>Port Capability &amp; Port Configuration LMP </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66</a:t>
            </a:fld>
            <a:endParaRPr lang="en-US"/>
          </a:p>
        </p:txBody>
      </p:sp>
      <p:pic>
        <p:nvPicPr>
          <p:cNvPr id="7" name="Picture 2" descr="C:\Documents and Settings\atugupta\Desktop\usb_initialization_trace.JPG"/>
          <p:cNvPicPr>
            <a:picLocks noChangeAspect="1" noChangeArrowheads="1"/>
          </p:cNvPicPr>
          <p:nvPr/>
        </p:nvPicPr>
        <p:blipFill>
          <a:blip r:embed="rId2" cstate="print"/>
          <a:srcRect/>
          <a:stretch>
            <a:fillRect/>
          </a:stretch>
        </p:blipFill>
        <p:spPr bwMode="auto">
          <a:xfrm>
            <a:off x="1143001" y="1143000"/>
            <a:ext cx="7010400" cy="503872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Set U2 Inactivity Timeout LMP</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67</a:t>
            </a:fld>
            <a:endParaRPr lang="en-US"/>
          </a:p>
        </p:txBody>
      </p:sp>
      <p:pic>
        <p:nvPicPr>
          <p:cNvPr id="2050" name="Picture 2" descr="C:\Documents and Settings\atugupta\Desktop\U2Inactivity timeout LMP.JPG"/>
          <p:cNvPicPr>
            <a:picLocks noChangeAspect="1" noChangeArrowheads="1"/>
          </p:cNvPicPr>
          <p:nvPr/>
        </p:nvPicPr>
        <p:blipFill>
          <a:blip r:embed="rId2" cstate="print"/>
          <a:srcRect/>
          <a:stretch>
            <a:fillRect/>
          </a:stretch>
        </p:blipFill>
        <p:spPr bwMode="auto">
          <a:xfrm>
            <a:off x="457200" y="762000"/>
            <a:ext cx="8305800" cy="5410200"/>
          </a:xfrm>
          <a:prstGeom prst="rect">
            <a:avLst/>
          </a:prstGeom>
          <a:noFill/>
        </p:spPr>
      </p:pic>
      <p:sp>
        <p:nvSpPr>
          <p:cNvPr id="8" name="Oval 7"/>
          <p:cNvSpPr/>
          <p:nvPr/>
        </p:nvSpPr>
        <p:spPr bwMode="auto">
          <a:xfrm>
            <a:off x="2514600" y="4800600"/>
            <a:ext cx="2133600" cy="609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Transaction Packet (TP)</a:t>
            </a:r>
            <a:endParaRPr lang="en-US" dirty="0">
              <a:solidFill>
                <a:srgbClr val="00B0F0"/>
              </a:solidFill>
            </a:endParaRPr>
          </a:p>
        </p:txBody>
      </p:sp>
      <p:sp>
        <p:nvSpPr>
          <p:cNvPr id="3" name="Content Placeholder 2"/>
          <p:cNvSpPr>
            <a:spLocks noGrp="1"/>
          </p:cNvSpPr>
          <p:nvPr>
            <p:ph idx="1"/>
          </p:nvPr>
        </p:nvSpPr>
        <p:spPr>
          <a:xfrm>
            <a:off x="228600" y="838200"/>
            <a:ext cx="8688387" cy="2543175"/>
          </a:xfrm>
        </p:spPr>
        <p:txBody>
          <a:bodyPr/>
          <a:lstStyle/>
          <a:p>
            <a:pPr>
              <a:buFont typeface="Arial" pitchFamily="34" charset="0"/>
              <a:buChar char="•"/>
            </a:pPr>
            <a:r>
              <a:rPr lang="en-US" dirty="0" smtClean="0"/>
              <a:t>A Transaction Packet (TP) traverses all the links in the path  directly connecting the host and a device. </a:t>
            </a:r>
          </a:p>
          <a:p>
            <a:pPr>
              <a:buFont typeface="Arial" pitchFamily="34" charset="0"/>
              <a:buChar char="•"/>
            </a:pPr>
            <a:r>
              <a:rPr lang="en-US" dirty="0" smtClean="0"/>
              <a:t>It is used to control the flow of data packets, configure devices and hubs, etc. </a:t>
            </a:r>
          </a:p>
          <a:p>
            <a:pPr>
              <a:buFont typeface="Arial" pitchFamily="34" charset="0"/>
              <a:buChar char="•"/>
            </a:pPr>
            <a:r>
              <a:rPr lang="en-US" dirty="0" smtClean="0"/>
              <a:t>A Transaction Packet does not have a data payload.</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68</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533400" y="3276600"/>
            <a:ext cx="4286250" cy="294322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Acknowledgement (ACK) Transaction Packet</a:t>
            </a:r>
            <a:endParaRPr lang="en-US" dirty="0">
              <a:solidFill>
                <a:srgbClr val="00B0F0"/>
              </a:solidFill>
            </a:endParaRPr>
          </a:p>
        </p:txBody>
      </p:sp>
      <p:sp>
        <p:nvSpPr>
          <p:cNvPr id="3" name="Content Placeholder 2"/>
          <p:cNvSpPr>
            <a:spLocks noGrp="1"/>
          </p:cNvSpPr>
          <p:nvPr>
            <p:ph idx="1"/>
          </p:nvPr>
        </p:nvSpPr>
        <p:spPr>
          <a:xfrm>
            <a:off x="152400" y="914400"/>
            <a:ext cx="8688387" cy="4560888"/>
          </a:xfrm>
        </p:spPr>
        <p:txBody>
          <a:bodyPr/>
          <a:lstStyle/>
          <a:p>
            <a:pPr>
              <a:buFont typeface="Arial" pitchFamily="34" charset="0"/>
              <a:buChar char="•"/>
            </a:pPr>
            <a:r>
              <a:rPr lang="en-US" dirty="0" smtClean="0"/>
              <a:t>This TP is used for two purposes:</a:t>
            </a:r>
          </a:p>
          <a:p>
            <a:pPr lvl="2">
              <a:buFont typeface="Arial" pitchFamily="34" charset="0"/>
              <a:buChar char="•"/>
            </a:pPr>
            <a:r>
              <a:rPr lang="en-US" dirty="0" smtClean="0"/>
              <a:t>For IN endpoints it is sent by the Host to:</a:t>
            </a:r>
          </a:p>
          <a:p>
            <a:pPr lvl="4">
              <a:buFont typeface="Arial" pitchFamily="34" charset="0"/>
              <a:buChar char="•"/>
            </a:pPr>
            <a:r>
              <a:rPr lang="en-US" sz="2000" dirty="0" smtClean="0"/>
              <a:t>request data from a device </a:t>
            </a:r>
          </a:p>
          <a:p>
            <a:pPr lvl="4">
              <a:buFont typeface="Arial" pitchFamily="34" charset="0"/>
              <a:buChar char="•"/>
            </a:pPr>
            <a:r>
              <a:rPr lang="en-US" sz="2000" dirty="0" smtClean="0"/>
              <a:t>acknowledge the previously received data packet.</a:t>
            </a:r>
          </a:p>
          <a:p>
            <a:pPr lvl="2">
              <a:buFont typeface="Arial" pitchFamily="34" charset="0"/>
              <a:buChar char="•"/>
            </a:pPr>
            <a:r>
              <a:rPr lang="en-US" dirty="0" smtClean="0"/>
              <a:t>For OUT endpoints, this TP is sent by a device to </a:t>
            </a:r>
          </a:p>
          <a:p>
            <a:pPr lvl="4">
              <a:buFont typeface="Arial" pitchFamily="34" charset="0"/>
              <a:buChar char="•"/>
            </a:pPr>
            <a:r>
              <a:rPr lang="en-US" sz="2000" dirty="0" smtClean="0"/>
              <a:t>Acknowledge receipt of the previous data packet sent by the host, </a:t>
            </a:r>
          </a:p>
          <a:p>
            <a:pPr lvl="4">
              <a:buFont typeface="Arial" pitchFamily="34" charset="0"/>
              <a:buChar char="•"/>
            </a:pPr>
            <a:r>
              <a:rPr lang="en-US" sz="2000" dirty="0" smtClean="0"/>
              <a:t>Inform the host of the number of data packet buffers it has available after receipt of this packet.</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69</a:t>
            </a:fld>
            <a:endParaRPr lang="en-US"/>
          </a:p>
        </p:txBody>
      </p:sp>
      <p:pic>
        <p:nvPicPr>
          <p:cNvPr id="27650" name="Picture 2"/>
          <p:cNvPicPr>
            <a:picLocks noChangeAspect="1" noChangeArrowheads="1"/>
          </p:cNvPicPr>
          <p:nvPr/>
        </p:nvPicPr>
        <p:blipFill>
          <a:blip r:embed="rId2" cstate="print"/>
          <a:srcRect/>
          <a:stretch>
            <a:fillRect/>
          </a:stretch>
        </p:blipFill>
        <p:spPr bwMode="auto">
          <a:xfrm>
            <a:off x="838200" y="4495800"/>
            <a:ext cx="6934200" cy="1476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USB3 Layered Structure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228600" y="990600"/>
            <a:ext cx="8610600" cy="50292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a:t>
            </a:r>
            <a:r>
              <a:rPr lang="en-US" dirty="0" smtClean="0">
                <a:solidFill>
                  <a:srgbClr val="00B0F0"/>
                </a:solidFill>
              </a:rPr>
              <a:t>ACK TP</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70</a:t>
            </a:fld>
            <a:endParaRPr lang="en-US"/>
          </a:p>
        </p:txBody>
      </p:sp>
      <p:pic>
        <p:nvPicPr>
          <p:cNvPr id="3075" name="Picture 3" descr="C:\Documents and Settings\atugupta\Desktop\nrdy_erdy.JPG"/>
          <p:cNvPicPr>
            <a:picLocks noChangeAspect="1" noChangeArrowheads="1"/>
          </p:cNvPicPr>
          <p:nvPr/>
        </p:nvPicPr>
        <p:blipFill>
          <a:blip r:embed="rId2" cstate="print"/>
          <a:srcRect/>
          <a:stretch>
            <a:fillRect/>
          </a:stretch>
        </p:blipFill>
        <p:spPr bwMode="auto">
          <a:xfrm>
            <a:off x="152400" y="762000"/>
            <a:ext cx="8763000" cy="5410200"/>
          </a:xfrm>
          <a:prstGeom prst="rect">
            <a:avLst/>
          </a:prstGeom>
          <a:noFill/>
        </p:spPr>
      </p:pic>
      <p:sp>
        <p:nvSpPr>
          <p:cNvPr id="7" name="Oval 6"/>
          <p:cNvSpPr/>
          <p:nvPr/>
        </p:nvSpPr>
        <p:spPr bwMode="auto">
          <a:xfrm>
            <a:off x="1066800" y="1143000"/>
            <a:ext cx="6172200" cy="1295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flipH="1">
            <a:off x="4267200" y="533400"/>
            <a:ext cx="1752600" cy="6096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0" name="TextBox 9"/>
          <p:cNvSpPr txBox="1"/>
          <p:nvPr/>
        </p:nvSpPr>
        <p:spPr>
          <a:xfrm>
            <a:off x="5943600" y="228600"/>
            <a:ext cx="2895600" cy="461665"/>
          </a:xfrm>
          <a:prstGeom prst="rect">
            <a:avLst/>
          </a:prstGeom>
          <a:noFill/>
        </p:spPr>
        <p:txBody>
          <a:bodyPr wrap="square" rtlCol="0">
            <a:spAutoFit/>
          </a:bodyPr>
          <a:lstStyle/>
          <a:p>
            <a:r>
              <a:rPr lang="en-US" dirty="0" smtClean="0"/>
              <a:t>Transfer to OUT EP</a:t>
            </a:r>
            <a:endParaRPr lang="en-US" dirty="0"/>
          </a:p>
        </p:txBody>
      </p:sp>
      <p:sp>
        <p:nvSpPr>
          <p:cNvPr id="11" name="Oval 10"/>
          <p:cNvSpPr/>
          <p:nvPr/>
        </p:nvSpPr>
        <p:spPr bwMode="auto">
          <a:xfrm>
            <a:off x="1524000" y="3048000"/>
            <a:ext cx="5943600" cy="533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 name="Straight Arrow Connector 12"/>
          <p:cNvCxnSpPr/>
          <p:nvPr/>
        </p:nvCxnSpPr>
        <p:spPr bwMode="auto">
          <a:xfrm flipH="1">
            <a:off x="6705600" y="2667000"/>
            <a:ext cx="12192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4" name="TextBox 13"/>
          <p:cNvSpPr txBox="1"/>
          <p:nvPr/>
        </p:nvSpPr>
        <p:spPr>
          <a:xfrm>
            <a:off x="6705600" y="2286000"/>
            <a:ext cx="2743200" cy="461665"/>
          </a:xfrm>
          <a:prstGeom prst="rect">
            <a:avLst/>
          </a:prstGeom>
          <a:noFill/>
        </p:spPr>
        <p:txBody>
          <a:bodyPr wrap="square" rtlCol="0">
            <a:spAutoFit/>
          </a:bodyPr>
          <a:lstStyle/>
          <a:p>
            <a:r>
              <a:rPr lang="en-US" dirty="0" smtClean="0"/>
              <a:t>Transfer to IN EP</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71</a:t>
            </a:fld>
            <a:endParaRPr lang="en-US"/>
          </a:p>
        </p:txBody>
      </p:sp>
      <p:sp>
        <p:nvSpPr>
          <p:cNvPr id="8" name="Title 7"/>
          <p:cNvSpPr>
            <a:spLocks noGrp="1"/>
          </p:cNvSpPr>
          <p:nvPr>
            <p:ph type="title"/>
          </p:nvPr>
        </p:nvSpPr>
        <p:spPr/>
        <p:txBody>
          <a:bodyPr/>
          <a:lstStyle/>
          <a:p>
            <a:r>
              <a:rPr lang="en-US" dirty="0" smtClean="0">
                <a:solidFill>
                  <a:srgbClr val="00B0F0"/>
                </a:solidFill>
              </a:rPr>
              <a:t>Not Ready (NRDY) Transaction Packet</a:t>
            </a:r>
            <a:endParaRPr lang="en-US" dirty="0">
              <a:solidFill>
                <a:srgbClr val="00B0F0"/>
              </a:solidFill>
            </a:endParaRPr>
          </a:p>
        </p:txBody>
      </p:sp>
      <p:sp>
        <p:nvSpPr>
          <p:cNvPr id="10" name="Rectangle 9"/>
          <p:cNvSpPr/>
          <p:nvPr/>
        </p:nvSpPr>
        <p:spPr>
          <a:xfrm>
            <a:off x="152400" y="3124200"/>
            <a:ext cx="8839200" cy="3046988"/>
          </a:xfrm>
          <a:prstGeom prst="rect">
            <a:avLst/>
          </a:prstGeom>
        </p:spPr>
        <p:txBody>
          <a:bodyPr wrap="square">
            <a:spAutoFit/>
          </a:bodyPr>
          <a:lstStyle/>
          <a:p>
            <a:pPr>
              <a:buFont typeface="Arial" pitchFamily="34" charset="0"/>
              <a:buChar char="•"/>
            </a:pPr>
            <a:r>
              <a:rPr lang="en-US" dirty="0" smtClean="0"/>
              <a:t> An OUT endpoint sends this TP to the host if it has no packet buffer space available to accept the DP sent by the host. </a:t>
            </a:r>
          </a:p>
          <a:p>
            <a:endParaRPr lang="en-US" dirty="0" smtClean="0"/>
          </a:p>
          <a:p>
            <a:pPr>
              <a:buFont typeface="Arial" pitchFamily="34" charset="0"/>
              <a:buChar char="•"/>
            </a:pPr>
            <a:r>
              <a:rPr lang="en-US" dirty="0" smtClean="0"/>
              <a:t> An IN endpoint sends this TP to the host if it cannot return a DP in response to an ACK TP sent by the host.</a:t>
            </a:r>
          </a:p>
          <a:p>
            <a:endParaRPr lang="en-US" dirty="0" smtClean="0"/>
          </a:p>
          <a:p>
            <a:pPr>
              <a:buFont typeface="Arial" pitchFamily="34" charset="0"/>
              <a:buChar char="•"/>
            </a:pPr>
            <a:r>
              <a:rPr lang="en-US" dirty="0" smtClean="0"/>
              <a:t> This TP can only be sent by a device for an access to non-isochronous endpoint .</a:t>
            </a:r>
            <a:endParaRPr lang="en-US" dirty="0"/>
          </a:p>
        </p:txBody>
      </p:sp>
      <p:pic>
        <p:nvPicPr>
          <p:cNvPr id="29699" name="Picture 3"/>
          <p:cNvPicPr>
            <a:picLocks noChangeAspect="1" noChangeArrowheads="1"/>
          </p:cNvPicPr>
          <p:nvPr/>
        </p:nvPicPr>
        <p:blipFill>
          <a:blip r:embed="rId2" cstate="print"/>
          <a:srcRect/>
          <a:stretch>
            <a:fillRect/>
          </a:stretch>
        </p:blipFill>
        <p:spPr bwMode="auto">
          <a:xfrm>
            <a:off x="609600" y="914400"/>
            <a:ext cx="8229600" cy="18288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Endpoint Ready (ERDY) Transaction Packet</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72</a:t>
            </a:fld>
            <a:endParaRPr lang="en-US"/>
          </a:p>
        </p:txBody>
      </p:sp>
      <p:pic>
        <p:nvPicPr>
          <p:cNvPr id="30722" name="Picture 2"/>
          <p:cNvPicPr>
            <a:picLocks noGrp="1" noChangeAspect="1" noChangeArrowheads="1"/>
          </p:cNvPicPr>
          <p:nvPr>
            <p:ph idx="1"/>
          </p:nvPr>
        </p:nvPicPr>
        <p:blipFill>
          <a:blip r:embed="rId2" cstate="print"/>
          <a:srcRect/>
          <a:stretch>
            <a:fillRect/>
          </a:stretch>
        </p:blipFill>
        <p:spPr bwMode="auto">
          <a:xfrm>
            <a:off x="609600" y="1066800"/>
            <a:ext cx="7219950" cy="1600200"/>
          </a:xfrm>
          <a:prstGeom prst="rect">
            <a:avLst/>
          </a:prstGeom>
          <a:noFill/>
          <a:ln w="9525">
            <a:noFill/>
            <a:miter lim="800000"/>
            <a:headEnd/>
            <a:tailEnd/>
          </a:ln>
        </p:spPr>
      </p:pic>
      <p:sp>
        <p:nvSpPr>
          <p:cNvPr id="8" name="Rectangle 7"/>
          <p:cNvSpPr/>
          <p:nvPr/>
        </p:nvSpPr>
        <p:spPr>
          <a:xfrm>
            <a:off x="152400" y="3200400"/>
            <a:ext cx="8686800" cy="2308324"/>
          </a:xfrm>
          <a:prstGeom prst="rect">
            <a:avLst/>
          </a:prstGeom>
        </p:spPr>
        <p:txBody>
          <a:bodyPr wrap="square">
            <a:spAutoFit/>
          </a:bodyPr>
          <a:lstStyle/>
          <a:p>
            <a:pPr>
              <a:buFont typeface="Arial" pitchFamily="34" charset="0"/>
              <a:buChar char="•"/>
            </a:pPr>
            <a:r>
              <a:rPr lang="en-US" dirty="0" smtClean="0"/>
              <a:t>  It is used to inform the host that an endpoint is ready to send or receive data packets.</a:t>
            </a:r>
          </a:p>
          <a:p>
            <a:r>
              <a:rPr lang="en-US" dirty="0" smtClean="0"/>
              <a:t> </a:t>
            </a:r>
          </a:p>
          <a:p>
            <a:pPr>
              <a:buFont typeface="Arial" pitchFamily="34" charset="0"/>
              <a:buChar char="•"/>
            </a:pPr>
            <a:r>
              <a:rPr lang="en-US" dirty="0" smtClean="0"/>
              <a:t> This TP can only be sent by a device for an access to non-isochronous endpoint. </a:t>
            </a:r>
          </a:p>
          <a:p>
            <a:pPr>
              <a:buFont typeface="Arial" pitchFamily="34" charset="0"/>
              <a:buChar char="•"/>
            </a:pPr>
            <a:endParaRPr lang="en-US"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NRDY/ERDY for Bulk IN/OUT EP</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73</a:t>
            </a:fld>
            <a:endParaRPr lang="en-US"/>
          </a:p>
        </p:txBody>
      </p:sp>
      <p:pic>
        <p:nvPicPr>
          <p:cNvPr id="3075" name="Picture 3" descr="C:\Documents and Settings\atugupta\Desktop\nrdy_erdy.JPG"/>
          <p:cNvPicPr>
            <a:picLocks noChangeAspect="1" noChangeArrowheads="1"/>
          </p:cNvPicPr>
          <p:nvPr/>
        </p:nvPicPr>
        <p:blipFill>
          <a:blip r:embed="rId2" cstate="print"/>
          <a:srcRect/>
          <a:stretch>
            <a:fillRect/>
          </a:stretch>
        </p:blipFill>
        <p:spPr bwMode="auto">
          <a:xfrm>
            <a:off x="152400" y="762000"/>
            <a:ext cx="8763000" cy="54102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STATUS, STALL &amp; DEV NOTIFICATION TP</a:t>
            </a:r>
            <a:endParaRPr lang="en-US" dirty="0">
              <a:solidFill>
                <a:srgbClr val="00B0F0"/>
              </a:solidFill>
            </a:endParaRPr>
          </a:p>
        </p:txBody>
      </p:sp>
      <p:sp>
        <p:nvSpPr>
          <p:cNvPr id="3" name="Content Placeholder 2"/>
          <p:cNvSpPr>
            <a:spLocks noGrp="1"/>
          </p:cNvSpPr>
          <p:nvPr>
            <p:ph idx="1"/>
          </p:nvPr>
        </p:nvSpPr>
        <p:spPr>
          <a:xfrm>
            <a:off x="228600" y="1143000"/>
            <a:ext cx="8688387" cy="4953000"/>
          </a:xfrm>
        </p:spPr>
        <p:txBody>
          <a:bodyPr/>
          <a:lstStyle/>
          <a:p>
            <a:pPr>
              <a:buFont typeface="Arial" pitchFamily="34" charset="0"/>
              <a:buChar char="•"/>
            </a:pPr>
            <a:r>
              <a:rPr lang="en-US" b="1" dirty="0" smtClean="0"/>
              <a:t>STATUS TP : </a:t>
            </a:r>
          </a:p>
          <a:p>
            <a:pPr lvl="3">
              <a:buFont typeface="Arial" pitchFamily="34" charset="0"/>
              <a:buChar char="•"/>
            </a:pPr>
            <a:r>
              <a:rPr lang="en-US" sz="2000" dirty="0" smtClean="0"/>
              <a:t>Status TP can only be sent by the host to a Control Endpoint. </a:t>
            </a:r>
          </a:p>
          <a:p>
            <a:pPr lvl="3">
              <a:buFont typeface="Arial" pitchFamily="34" charset="0"/>
              <a:buChar char="•"/>
            </a:pPr>
            <a:r>
              <a:rPr lang="en-US" sz="2000" dirty="0" smtClean="0"/>
              <a:t>It is used to inform a control endpoint that the host has initiated the Status stage of a control transfer.</a:t>
            </a:r>
            <a:endParaRPr lang="en-US" sz="2000" b="1" dirty="0" smtClean="0"/>
          </a:p>
          <a:p>
            <a:pPr>
              <a:buFont typeface="Arial" pitchFamily="34" charset="0"/>
              <a:buChar char="•"/>
            </a:pPr>
            <a:r>
              <a:rPr lang="en-US" b="1" dirty="0" smtClean="0"/>
              <a:t>STALL TP : </a:t>
            </a:r>
          </a:p>
          <a:p>
            <a:pPr lvl="3">
              <a:buFont typeface="Arial" pitchFamily="34" charset="0"/>
              <a:buChar char="•"/>
            </a:pPr>
            <a:r>
              <a:rPr lang="en-US" sz="2000" dirty="0" smtClean="0"/>
              <a:t>This TP can only be sent by an endpoint on the device. </a:t>
            </a:r>
          </a:p>
          <a:p>
            <a:pPr lvl="3">
              <a:buFont typeface="Arial" pitchFamily="34" charset="0"/>
              <a:buChar char="•"/>
            </a:pPr>
            <a:r>
              <a:rPr lang="en-US" sz="2000" dirty="0" smtClean="0"/>
              <a:t>It is used to inform the host that the endpoint is halted or a control transfer is invalid.</a:t>
            </a:r>
            <a:endParaRPr lang="en-US" b="1" dirty="0" smtClean="0"/>
          </a:p>
          <a:p>
            <a:pPr>
              <a:buFont typeface="Arial" pitchFamily="34" charset="0"/>
              <a:buChar char="•"/>
            </a:pPr>
            <a:r>
              <a:rPr lang="en-US" b="1" dirty="0" smtClean="0"/>
              <a:t>Device Notification (DEV_NOTIFICATION) TP : </a:t>
            </a:r>
          </a:p>
          <a:p>
            <a:pPr lvl="3">
              <a:buFont typeface="Arial" pitchFamily="34" charset="0"/>
              <a:buChar char="•"/>
            </a:pPr>
            <a:r>
              <a:rPr lang="en-US" sz="2000" dirty="0" smtClean="0"/>
              <a:t>This TP can only be sent by a device. </a:t>
            </a:r>
          </a:p>
          <a:p>
            <a:pPr lvl="3">
              <a:buFont typeface="Arial" pitchFamily="34" charset="0"/>
              <a:buChar char="•"/>
            </a:pPr>
            <a:r>
              <a:rPr lang="en-US" sz="2000" dirty="0" smtClean="0"/>
              <a:t>It is used by devices to inform the host of an asynchronous change in a device or interface state, e.g. to perform a remote wake operation.</a:t>
            </a:r>
            <a:endParaRPr lang="en-US" sz="2000" b="1" dirty="0" smtClean="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PING &amp; PING RESPONSE TP…</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b="1" dirty="0" smtClean="0"/>
              <a:t>PING TP :</a:t>
            </a:r>
          </a:p>
          <a:p>
            <a:pPr lvl="2">
              <a:buFont typeface="Arial" pitchFamily="34" charset="0"/>
              <a:buChar char="•"/>
            </a:pPr>
            <a:r>
              <a:rPr lang="en-US" dirty="0" smtClean="0"/>
              <a:t>This TP can only be sent by the host. </a:t>
            </a:r>
          </a:p>
          <a:p>
            <a:pPr lvl="2">
              <a:buFont typeface="Arial" pitchFamily="34" charset="0"/>
              <a:buChar char="•"/>
            </a:pPr>
            <a:r>
              <a:rPr lang="en-US" dirty="0" smtClean="0"/>
              <a:t>It is used by the host to transition all links in the path to a device back to U0 prior to initiating an isochronous transfer.</a:t>
            </a:r>
          </a:p>
          <a:p>
            <a:pPr lvl="2">
              <a:buNone/>
            </a:pPr>
            <a:endParaRPr lang="en-US" b="1" dirty="0" smtClean="0"/>
          </a:p>
          <a:p>
            <a:pPr>
              <a:buFont typeface="Arial" pitchFamily="34" charset="0"/>
              <a:buChar char="•"/>
            </a:pPr>
            <a:r>
              <a:rPr lang="en-US" b="1" dirty="0" smtClean="0"/>
              <a:t>PING_RESPONSE TP : </a:t>
            </a:r>
          </a:p>
          <a:p>
            <a:pPr lvl="2">
              <a:buFont typeface="Arial" pitchFamily="34" charset="0"/>
              <a:buChar char="•"/>
            </a:pPr>
            <a:r>
              <a:rPr lang="en-US" dirty="0" smtClean="0"/>
              <a:t>This TP can only be sent by a device in response to a PING TP sent by the host. </a:t>
            </a:r>
          </a:p>
          <a:p>
            <a:pPr lvl="2">
              <a:buFont typeface="Arial" pitchFamily="34" charset="0"/>
              <a:buChar char="•"/>
            </a:pPr>
            <a:r>
              <a:rPr lang="en-US" dirty="0" smtClean="0"/>
              <a:t>A PING_RESPONSE TP shall be sent for each PING TP received.</a:t>
            </a:r>
            <a:endParaRPr lang="en-US" b="1" dirty="0" smtClean="0"/>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Data Packets (DP)</a:t>
            </a:r>
            <a:endParaRPr lang="en-US" dirty="0">
              <a:solidFill>
                <a:srgbClr val="00B0F0"/>
              </a:solidFill>
            </a:endParaRPr>
          </a:p>
        </p:txBody>
      </p:sp>
      <p:sp>
        <p:nvSpPr>
          <p:cNvPr id="3" name="Content Placeholder 2"/>
          <p:cNvSpPr>
            <a:spLocks noGrp="1"/>
          </p:cNvSpPr>
          <p:nvPr>
            <p:ph idx="1"/>
          </p:nvPr>
        </p:nvSpPr>
        <p:spPr>
          <a:xfrm>
            <a:off x="152400" y="838200"/>
            <a:ext cx="8688387" cy="4560888"/>
          </a:xfrm>
        </p:spPr>
        <p:txBody>
          <a:bodyPr/>
          <a:lstStyle/>
          <a:p>
            <a:pPr>
              <a:buFont typeface="Arial" pitchFamily="34" charset="0"/>
              <a:buChar char="•"/>
            </a:pPr>
            <a:r>
              <a:rPr lang="en-US" sz="2000" dirty="0" smtClean="0"/>
              <a:t>A Data Packet (DP) traverses all the links in the path directly connecting the host and a device. </a:t>
            </a:r>
          </a:p>
          <a:p>
            <a:pPr>
              <a:buFont typeface="Arial" pitchFamily="34" charset="0"/>
              <a:buChar char="•"/>
            </a:pPr>
            <a:r>
              <a:rPr lang="en-US" sz="2000" dirty="0" smtClean="0"/>
              <a:t>Data Packets consist of two parts: </a:t>
            </a:r>
          </a:p>
          <a:p>
            <a:pPr lvl="3">
              <a:buFont typeface="Arial" pitchFamily="34" charset="0"/>
              <a:buChar char="•"/>
            </a:pPr>
            <a:r>
              <a:rPr lang="en-US" sz="2000" dirty="0" smtClean="0"/>
              <a:t>A Data Packet Header (DPH) which is similar to a TP </a:t>
            </a:r>
          </a:p>
          <a:p>
            <a:pPr lvl="3">
              <a:buFont typeface="Arial" pitchFamily="34" charset="0"/>
              <a:buChar char="•"/>
            </a:pPr>
            <a:r>
              <a:rPr lang="en-US" sz="2000" dirty="0" smtClean="0"/>
              <a:t>A Data Packet Payload (DPP) which consists of the data block plus a 32-bit CRC (CRC-32) used to ensure the data’s integrity.</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76</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914400" y="3352800"/>
            <a:ext cx="7429500" cy="26670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Isochronous Timestamp Packet (ITP)</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77</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152400" y="4724400"/>
            <a:ext cx="6858000" cy="14287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009900" y="1066800"/>
            <a:ext cx="6134100" cy="2962275"/>
          </a:xfrm>
          <a:prstGeom prst="rect">
            <a:avLst/>
          </a:prstGeom>
          <a:noFill/>
          <a:ln w="9525">
            <a:noFill/>
            <a:miter lim="800000"/>
            <a:headEnd/>
            <a:tailEnd/>
          </a:ln>
        </p:spPr>
      </p:pic>
      <p:cxnSp>
        <p:nvCxnSpPr>
          <p:cNvPr id="10" name="Straight Arrow Connector 9"/>
          <p:cNvCxnSpPr/>
          <p:nvPr/>
        </p:nvCxnSpPr>
        <p:spPr bwMode="auto">
          <a:xfrm flipV="1">
            <a:off x="228600" y="1219200"/>
            <a:ext cx="2667000" cy="3429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2" name="Straight Arrow Connector 11"/>
          <p:cNvCxnSpPr/>
          <p:nvPr/>
        </p:nvCxnSpPr>
        <p:spPr bwMode="auto">
          <a:xfrm flipH="1" flipV="1">
            <a:off x="4876800" y="4038600"/>
            <a:ext cx="457200" cy="685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ITP Continued…</a:t>
            </a:r>
            <a:endParaRPr lang="en-US" dirty="0">
              <a:solidFill>
                <a:srgbClr val="00B0F0"/>
              </a:solidFill>
            </a:endParaRPr>
          </a:p>
        </p:txBody>
      </p:sp>
      <p:sp>
        <p:nvSpPr>
          <p:cNvPr id="3" name="Content Placeholder 2"/>
          <p:cNvSpPr>
            <a:spLocks noGrp="1"/>
          </p:cNvSpPr>
          <p:nvPr>
            <p:ph idx="1"/>
          </p:nvPr>
        </p:nvSpPr>
        <p:spPr>
          <a:xfrm>
            <a:off x="152400" y="1114425"/>
            <a:ext cx="8688387" cy="4905375"/>
          </a:xfrm>
        </p:spPr>
        <p:txBody>
          <a:bodyPr/>
          <a:lstStyle/>
          <a:p>
            <a:pPr>
              <a:buFont typeface="Arial" pitchFamily="34" charset="0"/>
              <a:buChar char="•"/>
            </a:pPr>
            <a:r>
              <a:rPr lang="en-US" sz="2000" dirty="0" smtClean="0"/>
              <a:t>ITPs are used to provide host timing information to devices for synchronization. Only a host can initiate an ITP transmission.</a:t>
            </a:r>
          </a:p>
          <a:p>
            <a:pPr>
              <a:buFont typeface="Arial" pitchFamily="34" charset="0"/>
              <a:buChar char="•"/>
            </a:pPr>
            <a:r>
              <a:rPr lang="en-US" sz="2000" dirty="0" smtClean="0"/>
              <a:t>ITPs carry no addressing or routing information and are multicast by hubs to all of their downstream ports with links in the U0 state. </a:t>
            </a:r>
          </a:p>
          <a:p>
            <a:pPr>
              <a:buFont typeface="Arial" pitchFamily="34" charset="0"/>
              <a:buChar char="•"/>
            </a:pPr>
            <a:r>
              <a:rPr lang="en-US" sz="2000" dirty="0" smtClean="0"/>
              <a:t>A device shall not respond to an ITP. </a:t>
            </a:r>
          </a:p>
          <a:p>
            <a:pPr>
              <a:buFont typeface="Arial" pitchFamily="34" charset="0"/>
              <a:buChar char="•"/>
            </a:pPr>
            <a:r>
              <a:rPr lang="en-US" sz="2000" dirty="0" smtClean="0"/>
              <a:t>The host shall transmit an ITP on a root port link if and only if the link is already in U0. The host shall not bring a root port link to U0 for the purpose of transmitting an ITP. </a:t>
            </a:r>
          </a:p>
          <a:p>
            <a:pPr>
              <a:buFont typeface="Arial" pitchFamily="34" charset="0"/>
              <a:buChar char="•"/>
            </a:pPr>
            <a:r>
              <a:rPr lang="en-US" sz="2000" dirty="0" smtClean="0"/>
              <a:t>The host shall transmit an ITP in every bus interval if the root port link is in U0. </a:t>
            </a:r>
          </a:p>
          <a:p>
            <a:pPr>
              <a:buFont typeface="Arial" pitchFamily="34" charset="0"/>
              <a:buChar char="•"/>
            </a:pPr>
            <a:r>
              <a:rPr lang="en-US" sz="2000" dirty="0" smtClean="0"/>
              <a:t>If a device receives an ITP with the delayed flag (DL) set in the link control word, the timestamp value may be significantly inaccurate and may be ignored by the device.</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F0"/>
                </a:solidFill>
              </a:rPr>
              <a:t>Example Trace - ITPs</a:t>
            </a:r>
            <a:endParaRPr lang="en-US" sz="24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79</a:t>
            </a:fld>
            <a:endParaRPr lang="en-US"/>
          </a:p>
        </p:txBody>
      </p:sp>
      <p:pic>
        <p:nvPicPr>
          <p:cNvPr id="6146" name="Picture 2" descr="C:\Documents and Settings\atugupta\Desktop\ITP.JPG"/>
          <p:cNvPicPr>
            <a:picLocks noChangeAspect="1" noChangeArrowheads="1"/>
          </p:cNvPicPr>
          <p:nvPr/>
        </p:nvPicPr>
        <p:blipFill>
          <a:blip r:embed="rId2" cstate="print"/>
          <a:srcRect/>
          <a:stretch>
            <a:fillRect/>
          </a:stretch>
        </p:blipFill>
        <p:spPr bwMode="auto">
          <a:xfrm>
            <a:off x="1676400" y="609600"/>
            <a:ext cx="7239000" cy="5562600"/>
          </a:xfrm>
          <a:prstGeom prst="rect">
            <a:avLst/>
          </a:prstGeom>
          <a:noFill/>
        </p:spPr>
      </p:pic>
      <p:sp>
        <p:nvSpPr>
          <p:cNvPr id="8" name="Oval 7"/>
          <p:cNvSpPr/>
          <p:nvPr/>
        </p:nvSpPr>
        <p:spPr bwMode="auto">
          <a:xfrm>
            <a:off x="1524000" y="3048000"/>
            <a:ext cx="381000" cy="838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600200" y="5867400"/>
            <a:ext cx="1219200"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5638800" y="762000"/>
            <a:ext cx="2286000" cy="533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52400" y="3886200"/>
            <a:ext cx="1371600" cy="461665"/>
          </a:xfrm>
          <a:prstGeom prst="rect">
            <a:avLst/>
          </a:prstGeom>
          <a:noFill/>
        </p:spPr>
        <p:txBody>
          <a:bodyPr wrap="square" rtlCol="0">
            <a:spAutoFit/>
          </a:bodyPr>
          <a:lstStyle/>
          <a:p>
            <a:r>
              <a:rPr lang="en-US" dirty="0" smtClean="0"/>
              <a:t>~125us</a:t>
            </a:r>
            <a:endParaRPr lang="en-US" dirty="0"/>
          </a:p>
        </p:txBody>
      </p:sp>
      <p:cxnSp>
        <p:nvCxnSpPr>
          <p:cNvPr id="13" name="Straight Arrow Connector 12"/>
          <p:cNvCxnSpPr/>
          <p:nvPr/>
        </p:nvCxnSpPr>
        <p:spPr bwMode="auto">
          <a:xfrm flipH="1">
            <a:off x="914400" y="3429000"/>
            <a:ext cx="533400" cy="3810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15" name="Straight Arrow Connector 14"/>
          <p:cNvCxnSpPr>
            <a:endCxn id="11" idx="2"/>
          </p:cNvCxnSpPr>
          <p:nvPr/>
        </p:nvCxnSpPr>
        <p:spPr bwMode="auto">
          <a:xfrm flipH="1" flipV="1">
            <a:off x="838200" y="4347865"/>
            <a:ext cx="685800" cy="159573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905000"/>
            <a:ext cx="4344987" cy="992187"/>
          </a:xfrm>
        </p:spPr>
        <p:txBody>
          <a:bodyPr/>
          <a:lstStyle/>
          <a:p>
            <a:r>
              <a:rPr lang="en-US" sz="4400" dirty="0" smtClean="0">
                <a:solidFill>
                  <a:srgbClr val="00B0F0"/>
                </a:solidFill>
              </a:rPr>
              <a:t>Physical Layer</a:t>
            </a:r>
            <a:endParaRPr lang="en-US" sz="4400"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Transaction Types</a:t>
            </a:r>
            <a:endParaRPr lang="en-US" dirty="0">
              <a:solidFill>
                <a:srgbClr val="00B0F0"/>
              </a:solidFill>
            </a:endParaRPr>
          </a:p>
        </p:txBody>
      </p:sp>
      <p:sp>
        <p:nvSpPr>
          <p:cNvPr id="3" name="Content Placeholder 2"/>
          <p:cNvSpPr>
            <a:spLocks noGrp="1"/>
          </p:cNvSpPr>
          <p:nvPr>
            <p:ph idx="1"/>
          </p:nvPr>
        </p:nvSpPr>
        <p:spPr>
          <a:xfrm>
            <a:off x="228600" y="609600"/>
            <a:ext cx="8688387" cy="5562600"/>
          </a:xfrm>
        </p:spPr>
        <p:txBody>
          <a:bodyPr/>
          <a:lstStyle/>
          <a:p>
            <a:r>
              <a:rPr lang="en-US" b="1" dirty="0" smtClean="0"/>
              <a:t>Non-Periodic Transfers</a:t>
            </a:r>
          </a:p>
          <a:p>
            <a:pPr>
              <a:buFont typeface="Arial" pitchFamily="34" charset="0"/>
              <a:buChar char="•"/>
            </a:pPr>
            <a:r>
              <a:rPr lang="en-US" dirty="0" smtClean="0"/>
              <a:t>Bulk Transfers</a:t>
            </a:r>
          </a:p>
          <a:p>
            <a:pPr>
              <a:buFont typeface="Arial" pitchFamily="34" charset="0"/>
              <a:buChar char="•"/>
            </a:pPr>
            <a:r>
              <a:rPr lang="en-US" dirty="0" smtClean="0"/>
              <a:t>Control Transfers</a:t>
            </a:r>
          </a:p>
          <a:p>
            <a:r>
              <a:rPr lang="en-US" b="1" dirty="0" smtClean="0"/>
              <a:t>Periodic Transfers</a:t>
            </a:r>
          </a:p>
          <a:p>
            <a:pPr>
              <a:buFont typeface="Arial" pitchFamily="34" charset="0"/>
              <a:buChar char="•"/>
            </a:pPr>
            <a:r>
              <a:rPr lang="en-US" dirty="0" smtClean="0"/>
              <a:t>Interrupt Transfers</a:t>
            </a:r>
          </a:p>
          <a:p>
            <a:pPr>
              <a:buFont typeface="Arial" pitchFamily="34" charset="0"/>
              <a:buChar char="•"/>
            </a:pPr>
            <a:r>
              <a:rPr lang="en-US" dirty="0" smtClean="0"/>
              <a:t>Isochronous Transfers</a:t>
            </a:r>
          </a:p>
          <a:p>
            <a:endParaRPr lang="en-US" sz="2000" dirty="0" smtClean="0"/>
          </a:p>
          <a:p>
            <a:r>
              <a:rPr lang="en-US" sz="2000" dirty="0" smtClean="0"/>
              <a:t>	Periodic endpoints may be allocated up to 90% of the total available bandwidth on </a:t>
            </a:r>
            <a:r>
              <a:rPr lang="en-US" sz="2000" dirty="0" err="1" smtClean="0"/>
              <a:t>SuperSpeed</a:t>
            </a:r>
            <a:r>
              <a:rPr lang="en-US" sz="2000" dirty="0" smtClean="0"/>
              <a:t>.</a:t>
            </a:r>
          </a:p>
          <a:p>
            <a:r>
              <a:rPr lang="en-US" sz="2000" dirty="0" smtClean="0"/>
              <a:t>	Control transfers can go </a:t>
            </a:r>
            <a:r>
              <a:rPr lang="en-US" sz="2000" dirty="0" err="1" smtClean="0"/>
              <a:t>upto</a:t>
            </a:r>
            <a:r>
              <a:rPr lang="en-US" sz="2000" dirty="0" smtClean="0"/>
              <a:t> remaining 10%.</a:t>
            </a:r>
          </a:p>
          <a:p>
            <a:r>
              <a:rPr lang="en-US" sz="2000" dirty="0" smtClean="0"/>
              <a:t>	Once these have been allocated, bulk transfers will get their slice of what is left.</a:t>
            </a:r>
            <a:r>
              <a:rPr lang="en-US" dirty="0" smtClean="0"/>
              <a:t> </a:t>
            </a:r>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Bulk Transfer</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Guaranteed delivery of </a:t>
            </a:r>
            <a:r>
              <a:rPr lang="en-US" dirty="0" smtClean="0"/>
              <a:t>data through error checking &amp; retry, </a:t>
            </a:r>
            <a:r>
              <a:rPr lang="en-US" dirty="0" smtClean="0"/>
              <a:t>but no guarantee of bandwidth or </a:t>
            </a:r>
            <a:r>
              <a:rPr lang="en-US" dirty="0" smtClean="0"/>
              <a:t>latency</a:t>
            </a:r>
          </a:p>
          <a:p>
            <a:pPr>
              <a:buFont typeface="Arial" pitchFamily="34" charset="0"/>
              <a:buChar char="•"/>
            </a:pPr>
            <a:r>
              <a:rPr lang="en-US" dirty="0" smtClean="0"/>
              <a:t>It </a:t>
            </a:r>
            <a:r>
              <a:rPr lang="en-US" dirty="0" smtClean="0"/>
              <a:t>can be IN or OUT:</a:t>
            </a:r>
          </a:p>
          <a:p>
            <a:pPr lvl="3">
              <a:buFont typeface="Arial" pitchFamily="34" charset="0"/>
              <a:buChar char="•"/>
            </a:pPr>
            <a:r>
              <a:rPr lang="en-US" sz="2400" dirty="0" smtClean="0"/>
              <a:t>BULK IN     : When Host reads data from Device. </a:t>
            </a:r>
          </a:p>
          <a:p>
            <a:pPr lvl="3">
              <a:buFont typeface="Arial" pitchFamily="34" charset="0"/>
              <a:buChar char="•"/>
            </a:pPr>
            <a:r>
              <a:rPr lang="en-US" sz="2400" dirty="0" smtClean="0"/>
              <a:t>BULK OUT : When Host writes Data to the Device</a:t>
            </a:r>
            <a:endParaRPr lang="en-US" sz="24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Data Bursting</a:t>
            </a:r>
            <a:endParaRPr lang="en-US" dirty="0">
              <a:solidFill>
                <a:srgbClr val="00B0F0"/>
              </a:solidFill>
            </a:endParaRPr>
          </a:p>
        </p:txBody>
      </p:sp>
      <p:sp>
        <p:nvSpPr>
          <p:cNvPr id="3" name="Content Placeholder 2"/>
          <p:cNvSpPr>
            <a:spLocks noGrp="1"/>
          </p:cNvSpPr>
          <p:nvPr>
            <p:ph idx="1"/>
          </p:nvPr>
        </p:nvSpPr>
        <p:spPr>
          <a:xfrm>
            <a:off x="228600" y="914400"/>
            <a:ext cx="8688387" cy="5334000"/>
          </a:xfrm>
        </p:spPr>
        <p:txBody>
          <a:bodyPr/>
          <a:lstStyle/>
          <a:p>
            <a:pPr>
              <a:buFont typeface="Arial" pitchFamily="34" charset="0"/>
              <a:buChar char="•"/>
            </a:pPr>
            <a:r>
              <a:rPr lang="en-US" dirty="0" smtClean="0"/>
              <a:t>Ability of an Endpoint to send or receive more then one DP without an intermediate ACK TP, is known as Bursting. </a:t>
            </a:r>
          </a:p>
          <a:p>
            <a:pPr>
              <a:buFont typeface="Arial" pitchFamily="34" charset="0"/>
              <a:buChar char="•"/>
            </a:pPr>
            <a:r>
              <a:rPr lang="en-US" dirty="0" smtClean="0"/>
              <a:t>The burst transaction continues as long as the </a:t>
            </a:r>
            <a:r>
              <a:rPr lang="en-US" dirty="0" err="1" smtClean="0"/>
              <a:t>NumP</a:t>
            </a:r>
            <a:r>
              <a:rPr lang="en-US" dirty="0" smtClean="0"/>
              <a:t> field in the ACK TP is not set to zero and each packet has a data payload of maximum packet size.</a:t>
            </a:r>
          </a:p>
          <a:p>
            <a:pPr>
              <a:buFont typeface="Arial" pitchFamily="34" charset="0"/>
              <a:buChar char="•"/>
            </a:pPr>
            <a:r>
              <a:rPr lang="en-US" dirty="0" smtClean="0"/>
              <a:t>Each individual packet in the burst shall have a data payload of maximum packet size. Only the last packet in a burst may be of a size smaller than the reported maximum packet size.</a:t>
            </a:r>
          </a:p>
          <a:p>
            <a:pPr>
              <a:buFont typeface="Arial" pitchFamily="34" charset="0"/>
              <a:buChar char="•"/>
            </a:pPr>
            <a:r>
              <a:rPr lang="en-US" dirty="0" smtClean="0"/>
              <a:t>The </a:t>
            </a:r>
            <a:r>
              <a:rPr lang="en-US" dirty="0" err="1" smtClean="0"/>
              <a:t>NumP</a:t>
            </a:r>
            <a:r>
              <a:rPr lang="en-US" dirty="0" smtClean="0"/>
              <a:t> field can be incremented at any time by the host or a device sending the ACK TP as long as the device or host wants to continue receiving data.</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Bulk In Transfer</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83</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5257800" y="152400"/>
            <a:ext cx="3657600" cy="5943600"/>
          </a:xfrm>
          <a:prstGeom prst="rect">
            <a:avLst/>
          </a:prstGeom>
          <a:noFill/>
          <a:ln w="9525">
            <a:noFill/>
            <a:miter lim="800000"/>
            <a:headEnd/>
            <a:tailEnd/>
          </a:ln>
        </p:spPr>
      </p:pic>
      <p:sp>
        <p:nvSpPr>
          <p:cNvPr id="8" name="TextBox 7"/>
          <p:cNvSpPr txBox="1"/>
          <p:nvPr/>
        </p:nvSpPr>
        <p:spPr>
          <a:xfrm>
            <a:off x="152400" y="809685"/>
            <a:ext cx="4724400" cy="5509200"/>
          </a:xfrm>
          <a:prstGeom prst="rect">
            <a:avLst/>
          </a:prstGeom>
          <a:noFill/>
        </p:spPr>
        <p:txBody>
          <a:bodyPr wrap="square" rtlCol="0">
            <a:spAutoFit/>
          </a:bodyPr>
          <a:lstStyle/>
          <a:p>
            <a:pPr>
              <a:buFont typeface="Arial" pitchFamily="34" charset="0"/>
              <a:buChar char="•"/>
            </a:pPr>
            <a:r>
              <a:rPr lang="en-US" sz="1600" dirty="0" smtClean="0"/>
              <a:t> When the host is ready to receive bulk data, it sends an ACK TP to a device indicating the sequence number and number of packets it expects from the device.</a:t>
            </a:r>
          </a:p>
          <a:p>
            <a:endParaRPr lang="en-US" sz="1600" dirty="0" smtClean="0"/>
          </a:p>
          <a:p>
            <a:pPr>
              <a:buFont typeface="Arial" pitchFamily="34" charset="0"/>
              <a:buChar char="•"/>
            </a:pPr>
            <a:r>
              <a:rPr lang="en-US" sz="1600" dirty="0" smtClean="0"/>
              <a:t> A Bulk endpoint shall respond with the data.</a:t>
            </a:r>
          </a:p>
          <a:p>
            <a:pPr>
              <a:buFont typeface="Arial" pitchFamily="34" charset="0"/>
              <a:buChar char="•"/>
            </a:pPr>
            <a:endParaRPr lang="en-US" sz="1600" dirty="0" smtClean="0"/>
          </a:p>
          <a:p>
            <a:pPr>
              <a:buFont typeface="Arial" pitchFamily="34" charset="0"/>
              <a:buChar char="•"/>
            </a:pPr>
            <a:r>
              <a:rPr lang="en-US" sz="1600" dirty="0" smtClean="0"/>
              <a:t> The host shall send an ACK TP for each valid DP it receives from a device. </a:t>
            </a:r>
          </a:p>
          <a:p>
            <a:pPr>
              <a:buFont typeface="Arial" pitchFamily="34" charset="0"/>
              <a:buChar char="•"/>
            </a:pPr>
            <a:endParaRPr lang="en-US" sz="1600" dirty="0" smtClean="0"/>
          </a:p>
          <a:p>
            <a:pPr>
              <a:buFont typeface="Arial" pitchFamily="34" charset="0"/>
              <a:buChar char="•"/>
            </a:pPr>
            <a:r>
              <a:rPr lang="en-US" sz="1600" dirty="0" smtClean="0"/>
              <a:t> A device does not need to wait for the ACK TP to send the next DP if the previous ACK TP has </a:t>
            </a:r>
            <a:r>
              <a:rPr lang="en-US" sz="1600" dirty="0" err="1" smtClean="0"/>
              <a:t>NumP</a:t>
            </a:r>
            <a:r>
              <a:rPr lang="en-US" sz="1600" dirty="0" smtClean="0"/>
              <a:t> field &gt; 1). </a:t>
            </a:r>
          </a:p>
          <a:p>
            <a:pPr>
              <a:buFont typeface="Arial" pitchFamily="34" charset="0"/>
              <a:buChar char="•"/>
            </a:pPr>
            <a:endParaRPr lang="en-US" sz="1600" dirty="0" smtClean="0"/>
          </a:p>
          <a:p>
            <a:pPr>
              <a:buFont typeface="Arial" pitchFamily="34" charset="0"/>
              <a:buChar char="•"/>
            </a:pPr>
            <a:r>
              <a:rPr lang="en-US" sz="1600" dirty="0" smtClean="0"/>
              <a:t> If the host detects an error while receiving any of the DPs, it shall send an ACK TP with the sequence number value set to the first DP that was received with an error with the Retry bit set.</a:t>
            </a:r>
          </a:p>
          <a:p>
            <a:pPr>
              <a:buFont typeface="Arial" pitchFamily="34" charset="0"/>
              <a:buChar char="•"/>
            </a:pPr>
            <a:endParaRPr lang="en-US" sz="1600" dirty="0" smtClean="0"/>
          </a:p>
          <a:p>
            <a:pPr>
              <a:buFont typeface="Arial" pitchFamily="34" charset="0"/>
              <a:buChar char="•"/>
            </a:pPr>
            <a:r>
              <a:rPr lang="en-US" sz="1600" dirty="0" smtClean="0"/>
              <a:t> The transfer is completed when Device sends DP with EOB bit set or a DP with payload length less then </a:t>
            </a:r>
            <a:r>
              <a:rPr lang="en-US" sz="1600" dirty="0" err="1" smtClean="0"/>
              <a:t>MaxPayloadSize</a:t>
            </a:r>
            <a:r>
              <a:rPr lang="en-US" sz="1600" dirty="0" smtClean="0"/>
              <a:t> of that Endpoint.</a:t>
            </a:r>
            <a:endParaRPr lang="en-US" sz="1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Bulk IN Transfer</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84</a:t>
            </a:fld>
            <a:endParaRPr lang="en-US"/>
          </a:p>
        </p:txBody>
      </p:sp>
      <p:pic>
        <p:nvPicPr>
          <p:cNvPr id="5122" name="Picture 2" descr="C:\Documents and Settings\atugupta\Desktop\bulk_in_burst.JPG"/>
          <p:cNvPicPr>
            <a:picLocks noChangeAspect="1" noChangeArrowheads="1"/>
          </p:cNvPicPr>
          <p:nvPr/>
        </p:nvPicPr>
        <p:blipFill>
          <a:blip r:embed="rId2" cstate="print"/>
          <a:srcRect/>
          <a:stretch>
            <a:fillRect/>
          </a:stretch>
        </p:blipFill>
        <p:spPr bwMode="auto">
          <a:xfrm>
            <a:off x="152399" y="685800"/>
            <a:ext cx="8763001" cy="5562600"/>
          </a:xfrm>
          <a:prstGeom prst="rect">
            <a:avLst/>
          </a:prstGeom>
          <a:noFill/>
        </p:spPr>
      </p:pic>
      <p:sp>
        <p:nvSpPr>
          <p:cNvPr id="8" name="Oval 7"/>
          <p:cNvSpPr/>
          <p:nvPr/>
        </p:nvSpPr>
        <p:spPr bwMode="auto">
          <a:xfrm>
            <a:off x="4267200" y="1752600"/>
            <a:ext cx="2819400" cy="990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Bulk Out Transfer</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85</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5105400" y="123825"/>
            <a:ext cx="3876675" cy="6048375"/>
          </a:xfrm>
          <a:prstGeom prst="rect">
            <a:avLst/>
          </a:prstGeom>
          <a:noFill/>
          <a:ln w="9525">
            <a:noFill/>
            <a:miter lim="800000"/>
            <a:headEnd/>
            <a:tailEnd/>
          </a:ln>
        </p:spPr>
      </p:pic>
      <p:sp>
        <p:nvSpPr>
          <p:cNvPr id="8" name="Rectangle 7"/>
          <p:cNvSpPr/>
          <p:nvPr/>
        </p:nvSpPr>
        <p:spPr>
          <a:xfrm>
            <a:off x="152400" y="862548"/>
            <a:ext cx="4572000" cy="3785652"/>
          </a:xfrm>
          <a:prstGeom prst="rect">
            <a:avLst/>
          </a:prstGeom>
        </p:spPr>
        <p:txBody>
          <a:bodyPr>
            <a:spAutoFit/>
          </a:bodyPr>
          <a:lstStyle/>
          <a:p>
            <a:pPr>
              <a:buFont typeface="Arial" pitchFamily="34" charset="0"/>
              <a:buChar char="•"/>
            </a:pPr>
            <a:r>
              <a:rPr lang="en-US" sz="1600" dirty="0" smtClean="0"/>
              <a:t> When the host is ready to transmit bulk data, it sends one or more DPs to a device. </a:t>
            </a:r>
          </a:p>
          <a:p>
            <a:endParaRPr lang="en-US" sz="1600" dirty="0" smtClean="0"/>
          </a:p>
          <a:p>
            <a:pPr>
              <a:buFont typeface="Arial" pitchFamily="34" charset="0"/>
              <a:buChar char="•"/>
            </a:pPr>
            <a:r>
              <a:rPr lang="en-US" sz="1600" dirty="0" smtClean="0"/>
              <a:t> If a DPH with valid values (valid device address, endpoint number, and direction as well as the expected sequence number) is received by a device, it shall respond with an ACK TP with appropriate </a:t>
            </a:r>
            <a:r>
              <a:rPr lang="en-US" sz="1600" dirty="0" err="1" smtClean="0"/>
              <a:t>Seqnum</a:t>
            </a:r>
            <a:r>
              <a:rPr lang="en-US" sz="1600" dirty="0" smtClean="0"/>
              <a:t> &amp; </a:t>
            </a:r>
            <a:r>
              <a:rPr lang="en-US" sz="1600" dirty="0" err="1" smtClean="0"/>
              <a:t>NumP</a:t>
            </a:r>
            <a:r>
              <a:rPr lang="en-US" sz="1600" dirty="0" smtClean="0"/>
              <a:t> field.</a:t>
            </a:r>
          </a:p>
          <a:p>
            <a:pPr>
              <a:buFont typeface="Arial" pitchFamily="34" charset="0"/>
              <a:buChar char="•"/>
            </a:pPr>
            <a:endParaRPr lang="en-US" sz="1600" dirty="0" smtClean="0"/>
          </a:p>
          <a:p>
            <a:pPr>
              <a:buFont typeface="Arial" pitchFamily="34" charset="0"/>
              <a:buChar char="•"/>
            </a:pPr>
            <a:r>
              <a:rPr lang="en-US" sz="1600" dirty="0" smtClean="0"/>
              <a:t> A transfer is complete when the host sends all the data it has to a device; however the last DP of the transfer may or may not have a payload which is equal to the </a:t>
            </a:r>
            <a:r>
              <a:rPr lang="en-US" sz="1600" dirty="0" err="1" smtClean="0"/>
              <a:t>MaxPacketSize</a:t>
            </a:r>
            <a:r>
              <a:rPr lang="en-US" sz="1600" dirty="0" smtClean="0"/>
              <a:t> of the endpoint.</a:t>
            </a:r>
          </a:p>
          <a:p>
            <a:endParaRPr lang="en-US" sz="16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Example Trace: Bulk OUT Transfer</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86</a:t>
            </a:fld>
            <a:endParaRPr lang="en-US"/>
          </a:p>
        </p:txBody>
      </p:sp>
      <p:pic>
        <p:nvPicPr>
          <p:cNvPr id="4098" name="Picture 2" descr="C:\Documents and Settings\atugupta\Desktop\Bulk_out.JPG"/>
          <p:cNvPicPr>
            <a:picLocks noChangeAspect="1" noChangeArrowheads="1"/>
          </p:cNvPicPr>
          <p:nvPr/>
        </p:nvPicPr>
        <p:blipFill>
          <a:blip r:embed="rId2" cstate="print"/>
          <a:srcRect/>
          <a:stretch>
            <a:fillRect/>
          </a:stretch>
        </p:blipFill>
        <p:spPr bwMode="auto">
          <a:xfrm>
            <a:off x="304800" y="685800"/>
            <a:ext cx="8610600" cy="5562599"/>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Control Transfer</a:t>
            </a:r>
            <a:endParaRPr lang="en-US" dirty="0">
              <a:solidFill>
                <a:srgbClr val="00B0F0"/>
              </a:solidFill>
            </a:endParaRPr>
          </a:p>
        </p:txBody>
      </p:sp>
      <p:sp>
        <p:nvSpPr>
          <p:cNvPr id="3" name="Content Placeholder 2"/>
          <p:cNvSpPr>
            <a:spLocks noGrp="1"/>
          </p:cNvSpPr>
          <p:nvPr>
            <p:ph idx="1"/>
          </p:nvPr>
        </p:nvSpPr>
        <p:spPr>
          <a:xfrm>
            <a:off x="228600" y="990600"/>
            <a:ext cx="8688387" cy="4800600"/>
          </a:xfrm>
        </p:spPr>
        <p:txBody>
          <a:bodyPr/>
          <a:lstStyle/>
          <a:p>
            <a:pPr>
              <a:buFont typeface="Arial" pitchFamily="34" charset="0"/>
              <a:buChar char="•"/>
            </a:pPr>
            <a:r>
              <a:rPr lang="en-US" dirty="0" smtClean="0"/>
              <a:t>Control transfers are typically used for command and status operations. </a:t>
            </a:r>
          </a:p>
          <a:p>
            <a:pPr>
              <a:buFont typeface="Arial" pitchFamily="34" charset="0"/>
              <a:buChar char="•"/>
            </a:pPr>
            <a:r>
              <a:rPr lang="en-US" dirty="0" smtClean="0"/>
              <a:t>Control transfers are essential to set up a USB </a:t>
            </a:r>
            <a:r>
              <a:rPr lang="en-US" dirty="0" smtClean="0"/>
              <a:t>device with all </a:t>
            </a:r>
            <a:r>
              <a:rPr lang="en-US" dirty="0" smtClean="0"/>
              <a:t>enumeration functions being performed using control transfers. </a:t>
            </a:r>
          </a:p>
          <a:p>
            <a:pPr>
              <a:buFont typeface="Arial" pitchFamily="34" charset="0"/>
              <a:buChar char="•"/>
            </a:pPr>
            <a:r>
              <a:rPr lang="en-US" dirty="0" smtClean="0"/>
              <a:t>Control transfers have a minimum of two transaction stages: </a:t>
            </a:r>
            <a:r>
              <a:rPr lang="en-US" b="1" dirty="0" smtClean="0"/>
              <a:t>Setup</a:t>
            </a:r>
            <a:r>
              <a:rPr lang="en-US" dirty="0" smtClean="0"/>
              <a:t> and </a:t>
            </a:r>
            <a:r>
              <a:rPr lang="en-US" b="1" dirty="0" smtClean="0"/>
              <a:t>Status</a:t>
            </a:r>
            <a:r>
              <a:rPr lang="en-US" dirty="0" smtClean="0"/>
              <a:t>. A control transfer may </a:t>
            </a:r>
            <a:r>
              <a:rPr lang="en-US" b="1" dirty="0" smtClean="0"/>
              <a:t>optionally contain a Data stage</a:t>
            </a:r>
            <a:r>
              <a:rPr lang="en-US" dirty="0" smtClean="0"/>
              <a:t> between the Setup and Status stages.</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Control Transfer – SETUP Stage</a:t>
            </a:r>
            <a:endParaRPr lang="en-US" dirty="0">
              <a:solidFill>
                <a:srgbClr val="00B0F0"/>
              </a:solidFill>
            </a:endParaRPr>
          </a:p>
        </p:txBody>
      </p:sp>
      <p:sp>
        <p:nvSpPr>
          <p:cNvPr id="3" name="Content Placeholder 2"/>
          <p:cNvSpPr>
            <a:spLocks noGrp="1"/>
          </p:cNvSpPr>
          <p:nvPr>
            <p:ph idx="1"/>
          </p:nvPr>
        </p:nvSpPr>
        <p:spPr>
          <a:xfrm>
            <a:off x="152400" y="1219200"/>
            <a:ext cx="8688387" cy="3276600"/>
          </a:xfrm>
        </p:spPr>
        <p:txBody>
          <a:bodyPr/>
          <a:lstStyle/>
          <a:p>
            <a:pPr>
              <a:buFont typeface="Arial" pitchFamily="34" charset="0"/>
              <a:buChar char="•"/>
            </a:pPr>
            <a:r>
              <a:rPr lang="en-US" dirty="0" smtClean="0"/>
              <a:t>Setup </a:t>
            </a:r>
            <a:r>
              <a:rPr lang="en-US" dirty="0" smtClean="0"/>
              <a:t>stage </a:t>
            </a:r>
            <a:r>
              <a:rPr lang="en-US" dirty="0" smtClean="0"/>
              <a:t>is the first stage of a Control Transfer</a:t>
            </a:r>
          </a:p>
          <a:p>
            <a:pPr>
              <a:buFont typeface="Arial" pitchFamily="34" charset="0"/>
              <a:buChar char="•"/>
            </a:pPr>
            <a:r>
              <a:rPr lang="en-US" dirty="0" smtClean="0"/>
              <a:t>During the Setup stage, a SETUP transaction is used to transmit information to a control endpoint of the device. </a:t>
            </a:r>
          </a:p>
          <a:p>
            <a:pPr>
              <a:buFont typeface="Arial" pitchFamily="34" charset="0"/>
              <a:buChar char="•"/>
            </a:pPr>
            <a:r>
              <a:rPr lang="en-US" dirty="0" smtClean="0"/>
              <a:t>SETUP transactions are similar in format to a Bulk OUT transaction but have the </a:t>
            </a:r>
            <a:r>
              <a:rPr lang="en-US" b="1" dirty="0" smtClean="0"/>
              <a:t>Setup field set to one in the DPH </a:t>
            </a:r>
            <a:r>
              <a:rPr lang="en-US" dirty="0" smtClean="0"/>
              <a:t>along with the </a:t>
            </a:r>
            <a:r>
              <a:rPr lang="en-US" b="1" dirty="0" smtClean="0"/>
              <a:t>Data Length field set to eight</a:t>
            </a:r>
            <a:r>
              <a:rPr lang="en-US" dirty="0" smtClean="0"/>
              <a:t>.</a:t>
            </a:r>
          </a:p>
          <a:p>
            <a:pPr>
              <a:buFont typeface="Arial" pitchFamily="34" charset="0"/>
              <a:buChar char="•"/>
            </a:pPr>
            <a:r>
              <a:rPr lang="en-US" dirty="0" smtClean="0"/>
              <a:t>Setup packet always uses a Data sequence number of zero.</a:t>
            </a:r>
          </a:p>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Control Transfer – Optional Data Stage</a:t>
            </a:r>
            <a:endParaRPr lang="en-US" dirty="0">
              <a:solidFill>
                <a:srgbClr val="00B0F0"/>
              </a:solidFill>
            </a:endParaRPr>
          </a:p>
        </p:txBody>
      </p:sp>
      <p:sp>
        <p:nvSpPr>
          <p:cNvPr id="3" name="Content Placeholder 2"/>
          <p:cNvSpPr>
            <a:spLocks noGrp="1"/>
          </p:cNvSpPr>
          <p:nvPr>
            <p:ph idx="1"/>
          </p:nvPr>
        </p:nvSpPr>
        <p:spPr>
          <a:xfrm>
            <a:off x="228600" y="838200"/>
            <a:ext cx="8688387" cy="4724400"/>
          </a:xfrm>
        </p:spPr>
        <p:txBody>
          <a:bodyPr/>
          <a:lstStyle/>
          <a:p>
            <a:pPr>
              <a:buFont typeface="Arial" pitchFamily="34" charset="0"/>
              <a:buChar char="•"/>
            </a:pPr>
            <a:r>
              <a:rPr lang="en-US" dirty="0" smtClean="0"/>
              <a:t>The Data stage, if present, consists of one or more IN or OUT transactions and follows the same protocol rules as bulk transfers except that the </a:t>
            </a:r>
            <a:r>
              <a:rPr lang="en-US" b="1" dirty="0" smtClean="0"/>
              <a:t>Direction field shall always be set to zero</a:t>
            </a:r>
            <a:r>
              <a:rPr lang="en-US" dirty="0" smtClean="0"/>
              <a:t>. </a:t>
            </a:r>
          </a:p>
          <a:p>
            <a:pPr>
              <a:buFont typeface="Arial" pitchFamily="34" charset="0"/>
              <a:buChar char="•"/>
            </a:pPr>
            <a:r>
              <a:rPr lang="en-US" dirty="0" smtClean="0"/>
              <a:t>All the transactions in the Data stage shall be in the same direction (i.e., all INs or all OUTs).</a:t>
            </a:r>
          </a:p>
          <a:p>
            <a:pPr>
              <a:buFont typeface="Arial" pitchFamily="34" charset="0"/>
              <a:buChar char="•"/>
            </a:pPr>
            <a:r>
              <a:rPr lang="en-US" dirty="0" smtClean="0"/>
              <a:t>The Data stage always starts with the sequence number set to zero.</a:t>
            </a:r>
          </a:p>
          <a:p>
            <a:pPr>
              <a:buFont typeface="Arial" pitchFamily="34" charset="0"/>
              <a:buChar char="•"/>
            </a:pPr>
            <a:r>
              <a:rPr lang="en-US" dirty="0" smtClean="0"/>
              <a:t>All </a:t>
            </a:r>
            <a:r>
              <a:rPr lang="en-US" dirty="0" smtClean="0"/>
              <a:t>control endpoints only support a burst of one and hence the host can only send or receive one packet at a time to or from a control endpoint.</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Transmitter Block Diagram</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3124200" y="1028700"/>
            <a:ext cx="3467100" cy="49149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Control Transfer – STATUS Stage</a:t>
            </a:r>
            <a:endParaRPr lang="en-US" dirty="0">
              <a:solidFill>
                <a:srgbClr val="00B0F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t>The </a:t>
            </a:r>
            <a:r>
              <a:rPr lang="en-US" b="1" dirty="0" smtClean="0"/>
              <a:t>Status stage </a:t>
            </a:r>
            <a:r>
              <a:rPr lang="en-US" dirty="0" smtClean="0"/>
              <a:t>of a control transfer is the last transaction in the sequence. </a:t>
            </a:r>
          </a:p>
          <a:p>
            <a:pPr>
              <a:buFont typeface="Arial" pitchFamily="34" charset="0"/>
              <a:buChar char="•"/>
            </a:pPr>
            <a:r>
              <a:rPr lang="en-US" dirty="0" smtClean="0"/>
              <a:t>The Status stage transaction is identified by a TP with the </a:t>
            </a:r>
            <a:r>
              <a:rPr lang="en-US" dirty="0" err="1" smtClean="0"/>
              <a:t>SubType</a:t>
            </a:r>
            <a:r>
              <a:rPr lang="en-US" dirty="0" smtClean="0"/>
              <a:t> set to STATUS.</a:t>
            </a:r>
          </a:p>
          <a:p>
            <a:pPr>
              <a:buFont typeface="Arial" pitchFamily="34" charset="0"/>
              <a:buChar char="•"/>
            </a:pPr>
            <a:r>
              <a:rPr lang="en-US" dirty="0" smtClean="0"/>
              <a:t>During the Status stage, a device reports to the host the outcome of the previous Setup and Data stages of the transfer. Three possible results may be returned:</a:t>
            </a:r>
          </a:p>
          <a:p>
            <a:pPr lvl="4">
              <a:buFont typeface="Arial" pitchFamily="34" charset="0"/>
              <a:buChar char="•"/>
            </a:pPr>
            <a:r>
              <a:rPr lang="en-US" sz="2400" dirty="0" smtClean="0"/>
              <a:t>The command sequence completed successfully.</a:t>
            </a:r>
          </a:p>
          <a:p>
            <a:pPr lvl="4">
              <a:buFont typeface="Arial" pitchFamily="34" charset="0"/>
              <a:buChar char="•"/>
            </a:pPr>
            <a:r>
              <a:rPr lang="en-US" sz="2400" dirty="0" smtClean="0"/>
              <a:t>The command sequence failed to complete.</a:t>
            </a:r>
          </a:p>
          <a:p>
            <a:pPr lvl="4">
              <a:buFont typeface="Arial" pitchFamily="34" charset="0"/>
              <a:buChar char="•"/>
            </a:pPr>
            <a:r>
              <a:rPr lang="en-US" sz="2400" dirty="0" smtClean="0"/>
              <a:t>The device is still busy completing the command.</a:t>
            </a: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Control Read Sequence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91</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4953000" y="152400"/>
            <a:ext cx="3276600" cy="5943600"/>
          </a:xfrm>
          <a:prstGeom prst="rect">
            <a:avLst/>
          </a:prstGeom>
          <a:noFill/>
          <a:ln w="9525">
            <a:noFill/>
            <a:miter lim="800000"/>
            <a:headEnd/>
            <a:tailEnd/>
          </a:ln>
        </p:spPr>
      </p:pic>
      <p:cxnSp>
        <p:nvCxnSpPr>
          <p:cNvPr id="9" name="Straight Arrow Connector 8"/>
          <p:cNvCxnSpPr/>
          <p:nvPr/>
        </p:nvCxnSpPr>
        <p:spPr bwMode="auto">
          <a:xfrm flipV="1">
            <a:off x="3429000" y="2743200"/>
            <a:ext cx="1219200" cy="304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0" name="TextBox 9"/>
          <p:cNvSpPr txBox="1"/>
          <p:nvPr/>
        </p:nvSpPr>
        <p:spPr>
          <a:xfrm>
            <a:off x="1219200" y="2590800"/>
            <a:ext cx="2514600" cy="830997"/>
          </a:xfrm>
          <a:prstGeom prst="rect">
            <a:avLst/>
          </a:prstGeom>
          <a:noFill/>
        </p:spPr>
        <p:txBody>
          <a:bodyPr wrap="square" rtlCol="0">
            <a:spAutoFit/>
          </a:bodyPr>
          <a:lstStyle/>
          <a:p>
            <a:r>
              <a:rPr lang="en-US" dirty="0" smtClean="0"/>
              <a:t>BULK IN with </a:t>
            </a:r>
            <a:r>
              <a:rPr lang="en-US" dirty="0" err="1" smtClean="0"/>
              <a:t>Seqnum</a:t>
            </a:r>
            <a:r>
              <a:rPr lang="en-US" dirty="0" smtClean="0"/>
              <a:t> = 0</a:t>
            </a:r>
            <a:endParaRPr lang="en-US" dirty="0"/>
          </a:p>
        </p:txBody>
      </p:sp>
      <p:cxnSp>
        <p:nvCxnSpPr>
          <p:cNvPr id="12" name="Straight Arrow Connector 11"/>
          <p:cNvCxnSpPr/>
          <p:nvPr/>
        </p:nvCxnSpPr>
        <p:spPr bwMode="auto">
          <a:xfrm flipV="1">
            <a:off x="3352800" y="1295400"/>
            <a:ext cx="1295400" cy="304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3" name="TextBox 12"/>
          <p:cNvSpPr txBox="1"/>
          <p:nvPr/>
        </p:nvSpPr>
        <p:spPr>
          <a:xfrm>
            <a:off x="1143000" y="1143000"/>
            <a:ext cx="2362200" cy="830997"/>
          </a:xfrm>
          <a:prstGeom prst="rect">
            <a:avLst/>
          </a:prstGeom>
          <a:noFill/>
        </p:spPr>
        <p:txBody>
          <a:bodyPr wrap="square" rtlCol="0">
            <a:spAutoFit/>
          </a:bodyPr>
          <a:lstStyle/>
          <a:p>
            <a:r>
              <a:rPr lang="en-US" dirty="0" smtClean="0"/>
              <a:t>BULK OUT with </a:t>
            </a:r>
            <a:r>
              <a:rPr lang="en-US" dirty="0" err="1" smtClean="0"/>
              <a:t>Seqnum</a:t>
            </a:r>
            <a:r>
              <a:rPr lang="en-US" dirty="0" smtClean="0"/>
              <a:t> = 0</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Control Write Sequence</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92</a:t>
            </a:fld>
            <a:endParaRPr lang="en-US"/>
          </a:p>
        </p:txBody>
      </p:sp>
      <p:pic>
        <p:nvPicPr>
          <p:cNvPr id="16386" name="Picture 2"/>
          <p:cNvPicPr>
            <a:picLocks noChangeAspect="1" noChangeArrowheads="1"/>
          </p:cNvPicPr>
          <p:nvPr/>
        </p:nvPicPr>
        <p:blipFill>
          <a:blip r:embed="rId2" cstate="print"/>
          <a:srcRect/>
          <a:stretch>
            <a:fillRect/>
          </a:stretch>
        </p:blipFill>
        <p:spPr bwMode="auto">
          <a:xfrm>
            <a:off x="5181600" y="152400"/>
            <a:ext cx="3448050" cy="5924550"/>
          </a:xfrm>
          <a:prstGeom prst="rect">
            <a:avLst/>
          </a:prstGeom>
          <a:noFill/>
          <a:ln w="9525">
            <a:noFill/>
            <a:miter lim="800000"/>
            <a:headEnd/>
            <a:tailEnd/>
          </a:ln>
        </p:spPr>
      </p:pic>
      <p:cxnSp>
        <p:nvCxnSpPr>
          <p:cNvPr id="7" name="Straight Arrow Connector 6"/>
          <p:cNvCxnSpPr/>
          <p:nvPr/>
        </p:nvCxnSpPr>
        <p:spPr bwMode="auto">
          <a:xfrm flipV="1">
            <a:off x="4038600" y="2895600"/>
            <a:ext cx="1219200" cy="304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8" name="TextBox 7"/>
          <p:cNvSpPr txBox="1"/>
          <p:nvPr/>
        </p:nvSpPr>
        <p:spPr>
          <a:xfrm>
            <a:off x="1828800" y="2743200"/>
            <a:ext cx="2514600" cy="830997"/>
          </a:xfrm>
          <a:prstGeom prst="rect">
            <a:avLst/>
          </a:prstGeom>
          <a:noFill/>
        </p:spPr>
        <p:txBody>
          <a:bodyPr wrap="square" rtlCol="0">
            <a:spAutoFit/>
          </a:bodyPr>
          <a:lstStyle/>
          <a:p>
            <a:r>
              <a:rPr lang="en-US" dirty="0" smtClean="0"/>
              <a:t>BULK OUT with </a:t>
            </a:r>
            <a:r>
              <a:rPr lang="en-US" dirty="0" err="1" smtClean="0"/>
              <a:t>Seqnum</a:t>
            </a:r>
            <a:r>
              <a:rPr lang="en-US" dirty="0" smtClean="0"/>
              <a:t> = 0</a:t>
            </a:r>
            <a:endParaRPr lang="en-US" dirty="0"/>
          </a:p>
        </p:txBody>
      </p:sp>
      <p:cxnSp>
        <p:nvCxnSpPr>
          <p:cNvPr id="9" name="Straight Arrow Connector 8"/>
          <p:cNvCxnSpPr/>
          <p:nvPr/>
        </p:nvCxnSpPr>
        <p:spPr bwMode="auto">
          <a:xfrm flipV="1">
            <a:off x="3962400" y="1447800"/>
            <a:ext cx="1295400" cy="304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0" name="TextBox 9"/>
          <p:cNvSpPr txBox="1"/>
          <p:nvPr/>
        </p:nvSpPr>
        <p:spPr>
          <a:xfrm>
            <a:off x="1752600" y="1295400"/>
            <a:ext cx="2362200" cy="830997"/>
          </a:xfrm>
          <a:prstGeom prst="rect">
            <a:avLst/>
          </a:prstGeom>
          <a:noFill/>
        </p:spPr>
        <p:txBody>
          <a:bodyPr wrap="square" rtlCol="0">
            <a:spAutoFit/>
          </a:bodyPr>
          <a:lstStyle/>
          <a:p>
            <a:r>
              <a:rPr lang="en-US" dirty="0" smtClean="0"/>
              <a:t>BULK OUT with </a:t>
            </a:r>
            <a:r>
              <a:rPr lang="en-US" dirty="0" err="1" smtClean="0"/>
              <a:t>Seqnum</a:t>
            </a:r>
            <a:r>
              <a:rPr lang="en-US" dirty="0" smtClean="0"/>
              <a:t> = 0</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Service Interval</a:t>
            </a:r>
            <a:endParaRPr lang="en-US" dirty="0">
              <a:solidFill>
                <a:srgbClr val="00B0F0"/>
              </a:solidFill>
            </a:endParaRPr>
          </a:p>
        </p:txBody>
      </p:sp>
      <p:sp>
        <p:nvSpPr>
          <p:cNvPr id="3" name="Content Placeholder 2"/>
          <p:cNvSpPr>
            <a:spLocks noGrp="1"/>
          </p:cNvSpPr>
          <p:nvPr>
            <p:ph idx="1"/>
          </p:nvPr>
        </p:nvSpPr>
        <p:spPr>
          <a:xfrm>
            <a:off x="228600" y="762000"/>
            <a:ext cx="8688387" cy="4560888"/>
          </a:xfrm>
        </p:spPr>
        <p:txBody>
          <a:bodyPr/>
          <a:lstStyle/>
          <a:p>
            <a:pPr>
              <a:buFont typeface="Arial" pitchFamily="34" charset="0"/>
              <a:buChar char="•"/>
            </a:pPr>
            <a:r>
              <a:rPr lang="en-US" sz="2000" dirty="0" smtClean="0"/>
              <a:t>Service Interval is defined as an integral multiple of Bus Intervals within which a periodic endpoint must be serviced.</a:t>
            </a:r>
          </a:p>
          <a:p>
            <a:pPr>
              <a:buFont typeface="Arial" pitchFamily="34" charset="0"/>
              <a:buChar char="•"/>
            </a:pPr>
            <a:r>
              <a:rPr lang="en-US" sz="2000" dirty="0" smtClean="0"/>
              <a:t>Periodic Endpoints specifies its desired service interval via its Endpoint descriptor. </a:t>
            </a:r>
          </a:p>
          <a:p>
            <a:pPr>
              <a:buFont typeface="Arial" pitchFamily="34" charset="0"/>
              <a:buChar char="•"/>
            </a:pPr>
            <a:r>
              <a:rPr lang="en-US" sz="2000" dirty="0" smtClean="0"/>
              <a:t>An interrupt endpoint can specify a desired period 2</a:t>
            </a:r>
            <a:r>
              <a:rPr lang="en-US" sz="2000" baseline="30000" dirty="0" smtClean="0"/>
              <a:t>(bInterval-1)</a:t>
            </a:r>
            <a:r>
              <a:rPr lang="en-US" sz="2000" dirty="0" smtClean="0"/>
              <a:t> x 125 </a:t>
            </a:r>
            <a:r>
              <a:rPr lang="en-US" sz="2000" dirty="0" err="1" smtClean="0"/>
              <a:t>μs</a:t>
            </a:r>
            <a:r>
              <a:rPr lang="en-US" sz="2000" dirty="0" smtClean="0"/>
              <a:t>, where 1 &lt;= </a:t>
            </a:r>
            <a:r>
              <a:rPr lang="en-US" sz="2000" dirty="0" err="1" smtClean="0"/>
              <a:t>bInterval</a:t>
            </a:r>
            <a:r>
              <a:rPr lang="en-US" sz="2000" dirty="0" smtClean="0"/>
              <a:t> &lt;= 16. </a:t>
            </a:r>
          </a:p>
          <a:p>
            <a:pPr>
              <a:buFont typeface="Arial" pitchFamily="34" charset="0"/>
              <a:buChar char="•"/>
            </a:pPr>
            <a:r>
              <a:rPr lang="en-US" sz="2000" dirty="0" smtClean="0"/>
              <a:t>The USB System Software uses this information during configuration to determine a period that can be sustained.</a:t>
            </a:r>
          </a:p>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93</a:t>
            </a:fld>
            <a:endParaRPr lang="en-US"/>
          </a:p>
        </p:txBody>
      </p:sp>
      <p:pic>
        <p:nvPicPr>
          <p:cNvPr id="3076" name="Picture 4"/>
          <p:cNvPicPr>
            <a:picLocks noChangeAspect="1" noChangeArrowheads="1"/>
          </p:cNvPicPr>
          <p:nvPr/>
        </p:nvPicPr>
        <p:blipFill>
          <a:blip r:embed="rId2" cstate="print"/>
          <a:srcRect/>
          <a:stretch>
            <a:fillRect/>
          </a:stretch>
        </p:blipFill>
        <p:spPr bwMode="auto">
          <a:xfrm>
            <a:off x="1066800" y="4191000"/>
            <a:ext cx="7391400" cy="1981201"/>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1066800" y="3886200"/>
            <a:ext cx="7391400" cy="351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Interrupt Transfers</a:t>
            </a:r>
            <a:endParaRPr lang="en-US" dirty="0">
              <a:solidFill>
                <a:srgbClr val="00B0F0"/>
              </a:solidFill>
            </a:endParaRPr>
          </a:p>
        </p:txBody>
      </p:sp>
      <p:sp>
        <p:nvSpPr>
          <p:cNvPr id="3" name="Content Placeholder 2"/>
          <p:cNvSpPr>
            <a:spLocks noGrp="1"/>
          </p:cNvSpPr>
          <p:nvPr>
            <p:ph idx="1"/>
          </p:nvPr>
        </p:nvSpPr>
        <p:spPr>
          <a:xfrm>
            <a:off x="228600" y="990600"/>
            <a:ext cx="8688387" cy="4876800"/>
          </a:xfrm>
        </p:spPr>
        <p:txBody>
          <a:bodyPr/>
          <a:lstStyle/>
          <a:p>
            <a:pPr>
              <a:buFont typeface="Arial" pitchFamily="34" charset="0"/>
              <a:buChar char="•"/>
            </a:pPr>
            <a:r>
              <a:rPr lang="en-US" dirty="0" smtClean="0"/>
              <a:t>In a typical microcontrollers system interrupts are generated by the devices. </a:t>
            </a:r>
          </a:p>
          <a:p>
            <a:pPr>
              <a:buFont typeface="Arial" pitchFamily="34" charset="0"/>
              <a:buChar char="•"/>
            </a:pPr>
            <a:r>
              <a:rPr lang="en-US" dirty="0" smtClean="0"/>
              <a:t>If a USB Interrupt Endpoint requires the attention of the Host, it must wait until the host polls it.</a:t>
            </a:r>
          </a:p>
          <a:p>
            <a:pPr>
              <a:buFont typeface="Arial" pitchFamily="34" charset="0"/>
              <a:buChar char="•"/>
            </a:pPr>
            <a:r>
              <a:rPr lang="en-US" dirty="0" smtClean="0"/>
              <a:t>Interrupt transfers are scheduled periodically by the Host based on the requirement of the device so that overrun condition do not occur.</a:t>
            </a:r>
          </a:p>
          <a:p>
            <a:pPr>
              <a:buFont typeface="Arial" pitchFamily="34" charset="0"/>
              <a:buChar char="•"/>
            </a:pPr>
            <a:r>
              <a:rPr lang="en-US" dirty="0" smtClean="0"/>
              <a:t>An Interrupt Endpoint specifies its desired service interval bound via its endpoint descriptor. </a:t>
            </a:r>
          </a:p>
          <a:p>
            <a:pPr>
              <a:buFont typeface="Arial" pitchFamily="34" charset="0"/>
              <a:buChar char="•"/>
            </a:pPr>
            <a:r>
              <a:rPr lang="en-US" dirty="0" smtClean="0"/>
              <a:t>Interrupt transactions are very similar to bulk transactions – but are limited to a burst of three DPs in each service interval.</a:t>
            </a: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Interrupt IN Transaction </a:t>
            </a:r>
            <a:endParaRPr lang="en-US" dirty="0">
              <a:solidFill>
                <a:srgbClr val="00B0F0"/>
              </a:solidFill>
            </a:endParaRPr>
          </a:p>
        </p:txBody>
      </p:sp>
      <p:sp>
        <p:nvSpPr>
          <p:cNvPr id="3" name="Content Placeholder 2"/>
          <p:cNvSpPr>
            <a:spLocks noGrp="1"/>
          </p:cNvSpPr>
          <p:nvPr>
            <p:ph idx="1"/>
          </p:nvPr>
        </p:nvSpPr>
        <p:spPr>
          <a:xfrm>
            <a:off x="227013" y="1266825"/>
            <a:ext cx="3354387" cy="4560888"/>
          </a:xfrm>
        </p:spPr>
        <p:txBody>
          <a:bodyPr/>
          <a:lstStyle/>
          <a:p>
            <a:pPr lvl="1"/>
            <a:r>
              <a:rPr lang="en-US" dirty="0" smtClean="0"/>
              <a:t>The host periodically polls the interrupt Endpoint using ACK TP. </a:t>
            </a:r>
          </a:p>
          <a:p>
            <a:pPr lvl="1"/>
            <a:r>
              <a:rPr lang="en-US" dirty="0" smtClean="0"/>
              <a:t>If an interrupt has been queued by the device, the function will send a data packet containing data. </a:t>
            </a:r>
          </a:p>
          <a:p>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0" y="152400"/>
            <a:ext cx="4229100" cy="43815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Interrupt IN Transaction – Device not ready</a:t>
            </a:r>
            <a:endParaRPr lang="en-US" dirty="0">
              <a:solidFill>
                <a:srgbClr val="00B0F0"/>
              </a:solidFill>
            </a:endParaRPr>
          </a:p>
        </p:txBody>
      </p:sp>
      <p:sp>
        <p:nvSpPr>
          <p:cNvPr id="3" name="Content Placeholder 2"/>
          <p:cNvSpPr>
            <a:spLocks noGrp="1"/>
          </p:cNvSpPr>
          <p:nvPr>
            <p:ph idx="1"/>
          </p:nvPr>
        </p:nvSpPr>
        <p:spPr>
          <a:xfrm>
            <a:off x="228600" y="914400"/>
            <a:ext cx="4648200" cy="4114800"/>
          </a:xfrm>
        </p:spPr>
        <p:txBody>
          <a:bodyPr/>
          <a:lstStyle/>
          <a:p>
            <a:pPr>
              <a:buFont typeface="Arial" pitchFamily="34" charset="0"/>
              <a:buChar char="•"/>
            </a:pPr>
            <a:r>
              <a:rPr lang="en-US" sz="2000" dirty="0" smtClean="0"/>
              <a:t>When an endpoint receives an ACK TP from the host and cannot respond by sending data, it shall send an NRDY (or STALL in case of an internal endpoint or device error) TP to the host. </a:t>
            </a:r>
          </a:p>
          <a:p>
            <a:pPr>
              <a:buFont typeface="Arial" pitchFamily="34" charset="0"/>
              <a:buChar char="•"/>
            </a:pPr>
            <a:r>
              <a:rPr lang="en-US" sz="2000" dirty="0" smtClean="0"/>
              <a:t>The host shall not perform any more transactions to the endpoint in subsequent service intervals.</a:t>
            </a:r>
          </a:p>
          <a:p>
            <a:pPr>
              <a:buFont typeface="Arial" pitchFamily="34" charset="0"/>
              <a:buChar char="•"/>
            </a:pPr>
            <a:r>
              <a:rPr lang="en-US" sz="2000" dirty="0" smtClean="0"/>
              <a:t>The host shall resume interrupt transactions within 2x service interval after it receives ERDY TP.</a:t>
            </a:r>
            <a:endParaRPr lang="en-US" sz="2000"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96</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5381625" y="762000"/>
            <a:ext cx="3762375" cy="245745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5562600" y="3352800"/>
            <a:ext cx="3200400" cy="272415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Interrupt OUT Transaction</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97</a:t>
            </a:fld>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0" y="914400"/>
            <a:ext cx="3467100" cy="3457575"/>
          </a:xfrm>
          <a:prstGeom prst="rect">
            <a:avLst/>
          </a:prstGeom>
          <a:noFill/>
          <a:ln w="9525">
            <a:noFill/>
            <a:miter lim="800000"/>
            <a:headEnd/>
            <a:tailEnd/>
          </a:ln>
        </p:spPr>
      </p:pic>
      <p:sp>
        <p:nvSpPr>
          <p:cNvPr id="8" name="TextBox 7"/>
          <p:cNvSpPr txBox="1"/>
          <p:nvPr/>
        </p:nvSpPr>
        <p:spPr>
          <a:xfrm>
            <a:off x="228600" y="685800"/>
            <a:ext cx="4876800" cy="5632311"/>
          </a:xfrm>
          <a:prstGeom prst="rect">
            <a:avLst/>
          </a:prstGeom>
          <a:noFill/>
        </p:spPr>
        <p:txBody>
          <a:bodyPr wrap="square" rtlCol="0">
            <a:spAutoFit/>
          </a:bodyPr>
          <a:lstStyle/>
          <a:p>
            <a:pPr>
              <a:buFont typeface="Arial" pitchFamily="34" charset="0"/>
              <a:buChar char="•"/>
            </a:pPr>
            <a:r>
              <a:rPr lang="en-US" dirty="0" smtClean="0"/>
              <a:t> Host starts Interrupt OUT transaction to an endpoint, by sending a DP with expected sequence number. </a:t>
            </a:r>
          </a:p>
          <a:p>
            <a:pPr>
              <a:buFont typeface="Arial" pitchFamily="34" charset="0"/>
              <a:buChar char="•"/>
            </a:pPr>
            <a:endParaRPr lang="en-US" dirty="0" smtClean="0"/>
          </a:p>
          <a:p>
            <a:pPr>
              <a:buFont typeface="Arial" pitchFamily="34" charset="0"/>
              <a:buChar char="•"/>
            </a:pPr>
            <a:r>
              <a:rPr lang="en-US" dirty="0" smtClean="0"/>
              <a:t> The host may send more packets to the endpoint in the same</a:t>
            </a:r>
          </a:p>
          <a:p>
            <a:r>
              <a:rPr lang="en-US" dirty="0" smtClean="0"/>
              <a:t>service interval if the endpoint supports a burst size greater than one. </a:t>
            </a:r>
          </a:p>
          <a:p>
            <a:endParaRPr lang="en-US" dirty="0" smtClean="0"/>
          </a:p>
          <a:p>
            <a:pPr>
              <a:buFont typeface="Arial" pitchFamily="34" charset="0"/>
              <a:buChar char="•"/>
            </a:pPr>
            <a:r>
              <a:rPr lang="en-US" dirty="0" smtClean="0"/>
              <a:t> If an endpoint was able to</a:t>
            </a:r>
          </a:p>
          <a:p>
            <a:r>
              <a:rPr lang="en-US" dirty="0" smtClean="0"/>
              <a:t>receive that data from the host, it sends an ACK TP to acknowledge the successful receipt of data.</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Interrupt OUT Transactions – Device Not Ready</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98</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4953000" y="838200"/>
            <a:ext cx="3829050" cy="2438400"/>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5334000" y="3505200"/>
            <a:ext cx="3267075" cy="2390775"/>
          </a:xfrm>
          <a:prstGeom prst="rect">
            <a:avLst/>
          </a:prstGeom>
          <a:noFill/>
          <a:ln w="9525">
            <a:noFill/>
            <a:miter lim="800000"/>
            <a:headEnd/>
            <a:tailEnd/>
          </a:ln>
        </p:spPr>
      </p:pic>
      <p:sp>
        <p:nvSpPr>
          <p:cNvPr id="11" name="Rectangle 10"/>
          <p:cNvSpPr/>
          <p:nvPr/>
        </p:nvSpPr>
        <p:spPr>
          <a:xfrm>
            <a:off x="228600" y="990600"/>
            <a:ext cx="4724400" cy="4154984"/>
          </a:xfrm>
          <a:prstGeom prst="rect">
            <a:avLst/>
          </a:prstGeom>
        </p:spPr>
        <p:txBody>
          <a:bodyPr wrap="square">
            <a:spAutoFit/>
          </a:bodyPr>
          <a:lstStyle/>
          <a:p>
            <a:pPr>
              <a:buFont typeface="Arial" pitchFamily="34" charset="0"/>
              <a:buChar char="•"/>
            </a:pPr>
            <a:r>
              <a:rPr lang="en-US" dirty="0" smtClean="0"/>
              <a:t> </a:t>
            </a:r>
            <a:r>
              <a:rPr lang="en-US" sz="2000" dirty="0" smtClean="0"/>
              <a:t>When an endpoint receives data from the host, and it cannot receive data momentarily, it shall send an NRDY (or STALL in case of an internal endpoint or device error) TP to the host.</a:t>
            </a:r>
          </a:p>
          <a:p>
            <a:pPr>
              <a:buFont typeface="Arial" pitchFamily="34" charset="0"/>
              <a:buChar char="•"/>
            </a:pPr>
            <a:endParaRPr lang="en-US" sz="2000" dirty="0" smtClean="0"/>
          </a:p>
          <a:p>
            <a:pPr>
              <a:buFont typeface="Arial" pitchFamily="34" charset="0"/>
              <a:buChar char="•"/>
            </a:pPr>
            <a:r>
              <a:rPr lang="en-US" sz="2000" dirty="0" smtClean="0"/>
              <a:t> The host shall not perform any more transactions to the endpoint in subsequent service intervals.</a:t>
            </a:r>
          </a:p>
          <a:p>
            <a:endParaRPr lang="en-US" sz="2000" dirty="0" smtClean="0"/>
          </a:p>
          <a:p>
            <a:pPr>
              <a:buFont typeface="Arial" pitchFamily="34" charset="0"/>
              <a:buChar char="•"/>
            </a:pPr>
            <a:r>
              <a:rPr lang="en-US" sz="2000" dirty="0" smtClean="0"/>
              <a:t> The host shall resume interrupt transactions within 2x service interval after it receives ERDY TP.</a:t>
            </a:r>
            <a:endParaRPr lang="en-US" sz="2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Isochronous Transaction</a:t>
            </a:r>
            <a:endParaRPr lang="en-US" dirty="0">
              <a:solidFill>
                <a:srgbClr val="00B0F0"/>
              </a:solidFill>
            </a:endParaRPr>
          </a:p>
        </p:txBody>
      </p:sp>
      <p:sp>
        <p:nvSpPr>
          <p:cNvPr id="3" name="Content Placeholder 2"/>
          <p:cNvSpPr>
            <a:spLocks noGrp="1"/>
          </p:cNvSpPr>
          <p:nvPr>
            <p:ph idx="1"/>
          </p:nvPr>
        </p:nvSpPr>
        <p:spPr>
          <a:xfrm>
            <a:off x="228600" y="990600"/>
            <a:ext cx="8688387" cy="4560888"/>
          </a:xfrm>
        </p:spPr>
        <p:txBody>
          <a:bodyPr/>
          <a:lstStyle/>
          <a:p>
            <a:pPr>
              <a:buFont typeface="Arial" pitchFamily="34" charset="0"/>
              <a:buChar char="•"/>
            </a:pPr>
            <a:r>
              <a:rPr lang="en-US" dirty="0" smtClean="0"/>
              <a:t>Isochronous transfers occur continuously and periodically. They are attempted in each service interval. </a:t>
            </a:r>
          </a:p>
          <a:p>
            <a:pPr>
              <a:buFont typeface="Arial" pitchFamily="34" charset="0"/>
              <a:buChar char="•"/>
            </a:pPr>
            <a:r>
              <a:rPr lang="en-US" dirty="0" smtClean="0"/>
              <a:t>They typically contain time sensitive information, such as an audio or video stream. Data reliability is sacrificed for guaranteed bandwidth.</a:t>
            </a:r>
          </a:p>
          <a:p>
            <a:pPr>
              <a:buFont typeface="Arial" pitchFamily="34" charset="0"/>
              <a:buChar char="•"/>
            </a:pPr>
            <a:r>
              <a:rPr lang="en-US" dirty="0" smtClean="0"/>
              <a:t>Isochronous transactions do not support retry capability. The reason is that if there is a delay or retry of data in an audio stream, then there can be some erratic audio containing glitches. The beat may no longer be in sync. However if a packet or frame was dropped every now and again, it is less likely to be noticed by the listener. </a:t>
            </a:r>
          </a:p>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fr-FR" smtClean="0"/>
              <a:t>Agilent Restricted</a:t>
            </a:r>
            <a:endParaRPr lang="en-US"/>
          </a:p>
        </p:txBody>
      </p:sp>
      <p:sp>
        <p:nvSpPr>
          <p:cNvPr id="5" name="Date Placeholder 4"/>
          <p:cNvSpPr>
            <a:spLocks noGrp="1"/>
          </p:cNvSpPr>
          <p:nvPr>
            <p:ph type="dt" sz="half" idx="11"/>
          </p:nvPr>
        </p:nvSpPr>
        <p:spPr/>
        <p:txBody>
          <a:bodyPr/>
          <a:lstStyle/>
          <a:p>
            <a:pPr>
              <a:defRPr/>
            </a:pPr>
            <a:r>
              <a:rPr lang="en-US" smtClean="0"/>
              <a:t>December 15, 2011</a:t>
            </a:r>
            <a:endParaRPr lang="en-US"/>
          </a:p>
        </p:txBody>
      </p:sp>
      <p:sp>
        <p:nvSpPr>
          <p:cNvPr id="6" name="Slide Number Placeholder 5"/>
          <p:cNvSpPr>
            <a:spLocks noGrp="1"/>
          </p:cNvSpPr>
          <p:nvPr>
            <p:ph type="sldNum" sz="quarter" idx="12"/>
          </p:nvPr>
        </p:nvSpPr>
        <p:spPr/>
        <p:txBody>
          <a:bodyPr/>
          <a:lstStyle/>
          <a:p>
            <a:pPr>
              <a:defRPr/>
            </a:pPr>
            <a:r>
              <a:rPr lang="en-US" smtClean="0"/>
              <a:t>Page </a:t>
            </a:r>
            <a:fld id="{AC2F8888-F955-452F-9D05-EB9ABF60B939}"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Agilent_template">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Agilent Template</Template>
  <TotalTime>21684</TotalTime>
  <Words>7649</Words>
  <Application>Microsoft Office PowerPoint</Application>
  <PresentationFormat>On-screen Show (4:3)</PresentationFormat>
  <Paragraphs>939</Paragraphs>
  <Slides>116</Slides>
  <Notes>0</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Agilent_template</vt:lpstr>
      <vt:lpstr>Slide 1</vt:lpstr>
      <vt:lpstr>USB 3.0 Bus Structure</vt:lpstr>
      <vt:lpstr>USB Protocol History</vt:lpstr>
      <vt:lpstr>USB 3.0 Main Goals</vt:lpstr>
      <vt:lpstr>USB 3.0 Cable</vt:lpstr>
      <vt:lpstr>USB 3.0 Peripheral Device</vt:lpstr>
      <vt:lpstr>USB3 Layered Structure</vt:lpstr>
      <vt:lpstr>Physical Layer</vt:lpstr>
      <vt:lpstr>Transmitter Block Diagram</vt:lpstr>
      <vt:lpstr>Receiver Block Diagram</vt:lpstr>
      <vt:lpstr>Training Sequences</vt:lpstr>
      <vt:lpstr>SKP OS</vt:lpstr>
      <vt:lpstr>LFPS (Low Frequency Periodic Signaling)</vt:lpstr>
      <vt:lpstr>LFPS  Continued…</vt:lpstr>
      <vt:lpstr>Warm Reset</vt:lpstr>
      <vt:lpstr>Example LFPS Handshake for U1/U2 Exit, Loopback Exit, and U3 Wakeup</vt:lpstr>
      <vt:lpstr>Link Layer</vt:lpstr>
      <vt:lpstr>Link Training &amp; Status State Machine (LTSSM)</vt:lpstr>
      <vt:lpstr>LTSSM</vt:lpstr>
      <vt:lpstr>SS.Disabled</vt:lpstr>
      <vt:lpstr>SS.Inactive</vt:lpstr>
      <vt:lpstr>RX.Detect</vt:lpstr>
      <vt:lpstr>POLLING State</vt:lpstr>
      <vt:lpstr>Example Trace - POLLING.LFPS</vt:lpstr>
      <vt:lpstr>Example Trace – Polling.RxEQ</vt:lpstr>
      <vt:lpstr>Example Trace – Polling.Active &amp; Polling.Configuration</vt:lpstr>
      <vt:lpstr>U0 State</vt:lpstr>
      <vt:lpstr>U1 State</vt:lpstr>
      <vt:lpstr>U2 State</vt:lpstr>
      <vt:lpstr>U3 State</vt:lpstr>
      <vt:lpstr>Recovery State</vt:lpstr>
      <vt:lpstr>Loopback State</vt:lpstr>
      <vt:lpstr>Loopback State Continued…</vt:lpstr>
      <vt:lpstr>Loopback BERT</vt:lpstr>
      <vt:lpstr>Hot Reset</vt:lpstr>
      <vt:lpstr>Hot Reset Continued… </vt:lpstr>
      <vt:lpstr>Link Commands</vt:lpstr>
      <vt:lpstr>Link Command Usage</vt:lpstr>
      <vt:lpstr>Link Data Integrity (LGOOD_n)</vt:lpstr>
      <vt:lpstr>Header Sequence Number Advertisement</vt:lpstr>
      <vt:lpstr>Link Data Integrity (LBAD &amp; LRTY)</vt:lpstr>
      <vt:lpstr>Flow Control (LCRD_x)</vt:lpstr>
      <vt:lpstr>Rx Header Buffer Credit Advertisement</vt:lpstr>
      <vt:lpstr>Example Trace – SEQNUM &amp; CREDIT Advertisement</vt:lpstr>
      <vt:lpstr>Example Trace – LGOOD_n &amp; LCRD_X on Reception of Packets</vt:lpstr>
      <vt:lpstr>Link Power Management (LGO_Ux, LAU, LXU, LPMA)</vt:lpstr>
      <vt:lpstr>Example Trace – U1 Entry/Exit</vt:lpstr>
      <vt:lpstr>Port Presence Indication in U0 (LDN, LUP)</vt:lpstr>
      <vt:lpstr>Example Trace – LDN/LUP</vt:lpstr>
      <vt:lpstr>Header Packet Structure</vt:lpstr>
      <vt:lpstr>Data Packet Payload (DPP) Structure</vt:lpstr>
      <vt:lpstr>Packet Delimiters</vt:lpstr>
      <vt:lpstr>Link Control Word</vt:lpstr>
      <vt:lpstr>Protocol Layer </vt:lpstr>
      <vt:lpstr>Overview</vt:lpstr>
      <vt:lpstr>Endpoint(s)</vt:lpstr>
      <vt:lpstr>Pipe(s)</vt:lpstr>
      <vt:lpstr>SuperSpeed Transactions</vt:lpstr>
      <vt:lpstr>Bus Interval at FS &amp; HS Speeds</vt:lpstr>
      <vt:lpstr>Bus Interval at Superspeed</vt:lpstr>
      <vt:lpstr>Transaction Generation HS &amp; SS Speeds</vt:lpstr>
      <vt:lpstr>SuperSpeed Packet Types</vt:lpstr>
      <vt:lpstr>Link Management Packet (LMP)</vt:lpstr>
      <vt:lpstr>LMP Subtypes</vt:lpstr>
      <vt:lpstr>LMP Subtypes Continued …</vt:lpstr>
      <vt:lpstr>Example Trace:  Port Capability &amp; Port Configuration LMP </vt:lpstr>
      <vt:lpstr>Example Trace: Set U2 Inactivity Timeout LMP</vt:lpstr>
      <vt:lpstr>Transaction Packet (TP)</vt:lpstr>
      <vt:lpstr>Acknowledgement (ACK) Transaction Packet</vt:lpstr>
      <vt:lpstr>Example Trace: ACK TP</vt:lpstr>
      <vt:lpstr>Not Ready (NRDY) Transaction Packet</vt:lpstr>
      <vt:lpstr>Endpoint Ready (ERDY) Transaction Packet</vt:lpstr>
      <vt:lpstr>Example Trace: NRDY/ERDY for Bulk IN/OUT EP</vt:lpstr>
      <vt:lpstr>STATUS, STALL &amp; DEV NOTIFICATION TP</vt:lpstr>
      <vt:lpstr>PING &amp; PING RESPONSE TP…</vt:lpstr>
      <vt:lpstr>Data Packets (DP)</vt:lpstr>
      <vt:lpstr>Isochronous Timestamp Packet (ITP)</vt:lpstr>
      <vt:lpstr>ITP Continued…</vt:lpstr>
      <vt:lpstr>Example Trace - ITPs</vt:lpstr>
      <vt:lpstr>Transaction Types</vt:lpstr>
      <vt:lpstr>Bulk Transfer</vt:lpstr>
      <vt:lpstr>Data Bursting</vt:lpstr>
      <vt:lpstr>Bulk In Transfer</vt:lpstr>
      <vt:lpstr>Example Trace: Bulk IN Transfer</vt:lpstr>
      <vt:lpstr>Bulk Out Transfer</vt:lpstr>
      <vt:lpstr>Example Trace: Bulk OUT Transfer</vt:lpstr>
      <vt:lpstr>Control Transfer</vt:lpstr>
      <vt:lpstr>Control Transfer – SETUP Stage</vt:lpstr>
      <vt:lpstr>Control Transfer – Optional Data Stage</vt:lpstr>
      <vt:lpstr>Control Transfer – STATUS Stage</vt:lpstr>
      <vt:lpstr>Control Read Sequence</vt:lpstr>
      <vt:lpstr>Control Write Sequence</vt:lpstr>
      <vt:lpstr>Service Interval</vt:lpstr>
      <vt:lpstr>Interrupt Transfers</vt:lpstr>
      <vt:lpstr>Interrupt IN Transaction </vt:lpstr>
      <vt:lpstr>Interrupt IN Transaction – Device not ready</vt:lpstr>
      <vt:lpstr>Interrupt OUT Transaction</vt:lpstr>
      <vt:lpstr>Interrupt OUT Transactions – Device Not Ready</vt:lpstr>
      <vt:lpstr>Isochronous Transaction</vt:lpstr>
      <vt:lpstr>Isochronous Transaction Continued…</vt:lpstr>
      <vt:lpstr>Isochronous IN Transaction</vt:lpstr>
      <vt:lpstr>Isochronous OUT Transaction</vt:lpstr>
      <vt:lpstr>Configuration </vt:lpstr>
      <vt:lpstr>Configuration Process</vt:lpstr>
      <vt:lpstr>Descriptors</vt:lpstr>
      <vt:lpstr>Standard Device Descriptor with two configurations</vt:lpstr>
      <vt:lpstr>Device Descriptor</vt:lpstr>
      <vt:lpstr>Device Classes</vt:lpstr>
      <vt:lpstr>Configuration Descriptor</vt:lpstr>
      <vt:lpstr>Interface Descriptor</vt:lpstr>
      <vt:lpstr>Endpoint Descriptor</vt:lpstr>
      <vt:lpstr>String Descriptor</vt:lpstr>
      <vt:lpstr>Class Specific Descriptor</vt:lpstr>
      <vt:lpstr>Example Trace: Set Address &amp; Get Descriptors</vt:lpstr>
      <vt:lpstr>Example Trace: GET/SET Descriptors</vt:lpstr>
      <vt:lpstr>Thank You</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Entry for India Innovation Day  Please indicate one of the following categories – Productivity/Growth/Innovation</dc:title>
  <dc:creator>arusethi</dc:creator>
  <cp:lastModifiedBy>atugupta</cp:lastModifiedBy>
  <cp:revision>1740</cp:revision>
  <dcterms:created xsi:type="dcterms:W3CDTF">2008-05-04T11:47:51Z</dcterms:created>
  <dcterms:modified xsi:type="dcterms:W3CDTF">2011-12-15T14:27:08Z</dcterms:modified>
</cp:coreProperties>
</file>