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517" r:id="rId2"/>
    <p:sldId id="466" r:id="rId3"/>
    <p:sldId id="519" r:id="rId4"/>
    <p:sldId id="520" r:id="rId5"/>
    <p:sldId id="544" r:id="rId6"/>
    <p:sldId id="504" r:id="rId7"/>
    <p:sldId id="505" r:id="rId8"/>
    <p:sldId id="507" r:id="rId9"/>
    <p:sldId id="304" r:id="rId10"/>
    <p:sldId id="521" r:id="rId11"/>
    <p:sldId id="432" r:id="rId12"/>
    <p:sldId id="484" r:id="rId13"/>
    <p:sldId id="524" r:id="rId14"/>
    <p:sldId id="525" r:id="rId15"/>
    <p:sldId id="447" r:id="rId16"/>
    <p:sldId id="530" r:id="rId17"/>
    <p:sldId id="537" r:id="rId18"/>
    <p:sldId id="528" r:id="rId19"/>
    <p:sldId id="547" r:id="rId20"/>
    <p:sldId id="513" r:id="rId21"/>
    <p:sldId id="518" r:id="rId22"/>
    <p:sldId id="545" r:id="rId23"/>
    <p:sldId id="546" r:id="rId24"/>
    <p:sldId id="538" r:id="rId25"/>
    <p:sldId id="539" r:id="rId26"/>
    <p:sldId id="540" r:id="rId27"/>
    <p:sldId id="541" r:id="rId28"/>
    <p:sldId id="542" r:id="rId29"/>
    <p:sldId id="543" r:id="rId30"/>
  </p:sldIdLst>
  <p:sldSz cx="9144000" cy="6858000" type="screen4x3"/>
  <p:notesSz cx="7010400" cy="92964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3300"/>
    <a:srgbClr val="FFFF00"/>
    <a:srgbClr val="292929"/>
    <a:srgbClr val="4D4D4D"/>
    <a:srgbClr val="33333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6541" autoAdjust="0"/>
  </p:normalViewPr>
  <p:slideViewPr>
    <p:cSldViewPr snapToGrid="0">
      <p:cViewPr>
        <p:scale>
          <a:sx n="70" d="100"/>
          <a:sy n="70" d="100"/>
        </p:scale>
        <p:origin x="-2160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6"/>
    </p:cViewPr>
  </p:sorterViewPr>
  <p:notesViewPr>
    <p:cSldViewPr snapToGrid="0">
      <p:cViewPr>
        <p:scale>
          <a:sx n="100" d="100"/>
          <a:sy n="100" d="100"/>
        </p:scale>
        <p:origin x="-72" y="57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USB/WUSB Test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45E5EB-275E-4A2B-ABC7-6317C345E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61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USB/WUSB Test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8739285-B7FF-4D5F-A0B8-CD7BD17E5DD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35327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Mincho" pitchFamily="18" charset="-128"/>
        <a:cs typeface="MS PMincho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Mincho" pitchFamily="18" charset="-128"/>
        <a:cs typeface="MS PMincho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Mincho" pitchFamily="18" charset="-128"/>
        <a:cs typeface="MS PMincho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Mincho" pitchFamily="18" charset="-128"/>
        <a:cs typeface="MS PMincho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Mincho" pitchFamily="18" charset="-128"/>
        <a:cs typeface="MS PMincho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USB/WUSB Test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348F7-A131-4379-B4C8-B07D38A0F6A5}" type="slidenum">
              <a:rPr lang="en-US" altLang="ja-JP"/>
              <a:pPr/>
              <a:t>1</a:t>
            </a:fld>
            <a:endParaRPr lang="en-US" altLang="ja-JP" dirty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MS PMincho"/>
              </a:rPr>
              <a:t>This is the actual requirements of the </a:t>
            </a:r>
            <a:r>
              <a:rPr lang="en-US" dirty="0" err="1" smtClean="0">
                <a:latin typeface="Arial" pitchFamily="34" charset="0"/>
                <a:ea typeface="MS PMincho"/>
              </a:rPr>
              <a:t>Tx</a:t>
            </a:r>
            <a:r>
              <a:rPr lang="en-US" dirty="0" smtClean="0">
                <a:latin typeface="Arial" pitchFamily="34" charset="0"/>
                <a:ea typeface="MS PMincho"/>
              </a:rPr>
              <a:t> testing, that many of</a:t>
            </a:r>
            <a:r>
              <a:rPr lang="en-US" baseline="0" dirty="0" smtClean="0">
                <a:latin typeface="Arial" pitchFamily="34" charset="0"/>
                <a:ea typeface="MS PMincho"/>
              </a:rPr>
              <a:t> you are probably familiar with.</a:t>
            </a:r>
            <a:endParaRPr lang="en-US" dirty="0" smtClean="0">
              <a:latin typeface="Arial" pitchFamily="34" charset="0"/>
              <a:ea typeface="MS PMincho"/>
            </a:endParaRP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t>USB/WUSB Test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E4418-0668-4278-B7CD-9C5CD28F8122}" type="slidenum"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pPr/>
              <a:t>10</a:t>
            </a:fld>
            <a:endParaRPr lang="en-US" altLang="ja-JP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SSC modulation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SSC deviation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High </a:t>
            </a:r>
            <a:r>
              <a:rPr lang="en-US" dirty="0" err="1" smtClean="0"/>
              <a:t>Rj</a:t>
            </a:r>
            <a:r>
              <a:rPr lang="en-US" dirty="0" smtClean="0"/>
              <a:t> :flicker Jitter)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Poor de-emphasis :Causes eye failure at end of channel</a:t>
            </a:r>
          </a:p>
          <a:p>
            <a:pPr eaLnBrk="1" hangingPunct="1"/>
            <a:endParaRPr lang="en-US" dirty="0" smtClean="0">
              <a:latin typeface="Arial" pitchFamily="34" charset="0"/>
              <a:ea typeface="MS PMincho"/>
            </a:endParaRP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t>USB/WUSB Test</a:t>
            </a: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AE1E2-F326-4D80-856C-315C6942642F}" type="slidenum"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altLang="ja-JP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USB/WUSB Test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739285-B7FF-4D5F-A0B8-CD7BD17E5DD9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1863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t>USB/WUSB Test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80F75-BC96-4F82-8EC1-2B7EF2996B22}" type="slidenum"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pPr/>
              <a:t>13</a:t>
            </a:fld>
            <a:endParaRPr lang="en-US" altLang="ja-JP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963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69637" name="Notes Placeholder 2"/>
          <p:cNvSpPr>
            <a:spLocks noGrp="1"/>
          </p:cNvSpPr>
          <p:nvPr>
            <p:ph type="body" idx="1"/>
          </p:nvPr>
        </p:nvSpPr>
        <p:spPr>
          <a:xfrm>
            <a:off x="935634" y="4414561"/>
            <a:ext cx="5139134" cy="4183995"/>
          </a:xfrm>
          <a:noFill/>
          <a:ln/>
        </p:spPr>
        <p:txBody>
          <a:bodyPr lIns="95462" tIns="47731" rIns="95462" bIns="47731"/>
          <a:lstStyle/>
          <a:p>
            <a:pPr eaLnBrk="1" hangingPunct="1"/>
            <a:endParaRPr lang="en-US"/>
          </a:p>
        </p:txBody>
      </p:sp>
      <p:sp>
        <p:nvSpPr>
          <p:cNvPr id="69638" name="Slide Number Placeholder 3"/>
          <p:cNvSpPr txBox="1">
            <a:spLocks noGrp="1"/>
          </p:cNvSpPr>
          <p:nvPr/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62" tIns="47731" rIns="95462" bIns="47731" anchor="b"/>
          <a:lstStyle/>
          <a:p>
            <a:pPr algn="r" defTabSz="954839"/>
            <a:fld id="{10963343-4062-40F7-935C-326186BB20A4}" type="slidenum">
              <a:rPr lang="en-US" sz="1300"/>
              <a:pPr algn="r" defTabSz="954839"/>
              <a:t>13</a:t>
            </a:fld>
            <a:endParaRPr 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5004A-5DE6-463E-94D9-3173F5B184CB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7354" indent="-84161" defTabSz="881390" eaLnBrk="1" hangingPunct="1">
              <a:spcBef>
                <a:spcPct val="0"/>
              </a:spcBef>
            </a:pPr>
            <a:r>
              <a:rPr kumimoji="0" lang="en-US" b="1" dirty="0">
                <a:solidFill>
                  <a:schemeClr val="bg1"/>
                </a:solidFill>
              </a:rPr>
              <a:t>Absence of commas in compliance pattern can be an issue</a:t>
            </a:r>
          </a:p>
          <a:p>
            <a:pPr marL="347354" indent="-84161" defTabSz="881390" eaLnBrk="1" hangingPunct="1">
              <a:spcBef>
                <a:spcPct val="0"/>
              </a:spcBef>
              <a:buFont typeface="Wingdings" pitchFamily="2" charset="2"/>
              <a:buChar char="è"/>
            </a:pPr>
            <a:r>
              <a:rPr lang="en-US" dirty="0">
                <a:solidFill>
                  <a:schemeClr val="bg1"/>
                </a:solidFill>
              </a:rPr>
              <a:t> Use alternating sequence because commas must not account into measurement</a:t>
            </a:r>
          </a:p>
          <a:p>
            <a:pPr marL="347354" indent="-84161"/>
            <a:r>
              <a:rPr lang="en-US" dirty="0">
                <a:solidFill>
                  <a:schemeClr val="bg1"/>
                </a:solidFill>
              </a:rPr>
              <a:t>According to standard invalid 10B codes substituted by K28.4</a:t>
            </a:r>
          </a:p>
          <a:p>
            <a:pPr marL="347354" indent="-84161" defTabSz="881390" eaLnBrk="1" hangingPunct="1">
              <a:spcBef>
                <a:spcPct val="0"/>
              </a:spcBef>
              <a:buFont typeface="Wingdings" pitchFamily="2" charset="2"/>
              <a:buChar char="è"/>
            </a:pPr>
            <a:r>
              <a:rPr lang="en-US" dirty="0">
                <a:solidFill>
                  <a:schemeClr val="bg1"/>
                </a:solidFill>
              </a:rPr>
              <a:t>Analyzers based on bit compare count too many errors</a:t>
            </a:r>
            <a:endParaRPr kumimoji="0" lang="en-US" b="1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latin typeface="Arial" pitchFamily="34" charset="0"/>
              <a:ea typeface="MS PMincho"/>
            </a:endParaRP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t>USB/WUSB Test</a:t>
            </a: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FD553-F19F-411C-B869-F33AD55244D5}" type="slidenum"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pPr/>
              <a:t>15</a:t>
            </a:fld>
            <a:endParaRPr lang="en-US" altLang="ja-JP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98A64-D38B-4D5C-A358-B5EB9D2B93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21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come cases where an exerciser/generator is required; there are many more cases where a jammer is a better 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Point</a:t>
            </a:r>
            <a:r>
              <a:rPr lang="en-US" baseline="0" dirty="0" smtClean="0">
                <a:latin typeface="Arial" pitchFamily="34" charset="0"/>
              </a:rPr>
              <a:t> out the different instruments and which you did or will do a demo of.</a:t>
            </a:r>
          </a:p>
          <a:p>
            <a:endParaRPr lang="en-US" baseline="0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67458-9D5E-4109-B478-96D3F86A24DF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18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USB/WUSB Test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739285-B7FF-4D5F-A0B8-CD7BD17E5DD9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743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USB/WUSB Test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DAAD4-91D1-4973-9DA0-B8AD407A9BC4}" type="slidenum">
              <a:rPr lang="en-US" altLang="ja-JP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4563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>
              <a:latin typeface="Arial" pitchFamily="34" charset="0"/>
              <a:ea typeface="MS PMincho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USB/WUSB Test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739285-B7FF-4D5F-A0B8-CD7BD17E5DD9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2538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If we look inside a single computing device, it is driven by multiple technologies. A single computer utilizes memory, PCIe, SATA, USB, HDMI, and DP of which devices then fan out to additional technologies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DigRF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Ethernet, more memory, more USB, and MIPI! Virtually every part of your design, whether inside or outside the box, relies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on these new technologies.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And these technologies are constantly changing.  The ones that we are going to be focused on today are PCIe, USB and SATA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Controls multiple instruments simultaneously</a:t>
            </a:r>
          </a:p>
          <a:p>
            <a:r>
              <a:rPr lang="de-DE" dirty="0" smtClean="0"/>
              <a:t>Automated setup calibration</a:t>
            </a:r>
          </a:p>
          <a:p>
            <a:r>
              <a:rPr lang="de-DE" dirty="0" smtClean="0"/>
              <a:t>Automated compliance and characterization</a:t>
            </a:r>
          </a:p>
          <a:p>
            <a:r>
              <a:rPr lang="de-DE" dirty="0" smtClean="0"/>
              <a:t>Step by step operator guidance</a:t>
            </a:r>
          </a:p>
          <a:p>
            <a:r>
              <a:rPr lang="de-DE" dirty="0" smtClean="0"/>
              <a:t>Complete test report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7185D-A1F6-41A7-84E0-1AC40D81A28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66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xfrm>
            <a:off x="935635" y="4414562"/>
            <a:ext cx="5139134" cy="4183995"/>
          </a:xfrm>
          <a:noFill/>
          <a:ln/>
        </p:spPr>
        <p:txBody>
          <a:bodyPr lIns="95457" tIns="47729" rIns="95457" bIns="47729"/>
          <a:lstStyle/>
          <a:p>
            <a:r>
              <a:rPr lang="de-DE" smtClean="0"/>
              <a:t>The N5990A Test Automation Software and the main test instruments cover a wide range of applications. This slide shows the applications which can be addred with J-BERT and N5990A.</a:t>
            </a:r>
            <a:endParaRPr lang="en-US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972258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57" tIns="47729" rIns="95457" bIns="47729" anchor="b"/>
          <a:lstStyle/>
          <a:p>
            <a:pPr algn="r" defTabSz="954797"/>
            <a:fld id="{9448D642-D0C7-4433-A361-7FBF645CD22E}" type="slidenum">
              <a:rPr lang="en-US" b="0"/>
              <a:pPr algn="r" defTabSz="954797"/>
              <a:t>23</a:t>
            </a:fld>
            <a:endParaRPr lang="en-US" b="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98A64-D38B-4D5C-A358-B5EB9D2B93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0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98A64-D38B-4D5C-A358-B5EB9D2B93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51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98A64-D38B-4D5C-A358-B5EB9D2B93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1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come cases where an exerciser/generator is required; there are many more cases where a jammer is a better 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98A64-D38B-4D5C-A358-B5EB9D2B93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22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98A64-D38B-4D5C-A358-B5EB9D2B93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7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USB 3.0 has been around for awhile now, but as</a:t>
            </a:r>
            <a:r>
              <a:rPr lang="en-US" baseline="0" dirty="0" smtClean="0"/>
              <a:t> the graphs above show the growth forecast over the next few years for this standard is exponential.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USB install base is 10+ billion and growing at 3+ billion a year.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USB/WUSB Test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FBF5C-D802-446E-800E-4017DB68CAE8}" type="slidenum">
              <a:rPr lang="en-US" altLang="ja-JP" smtClean="0"/>
              <a:pPr/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0745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t>USB/WUSB Test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C8C30-6425-41D5-A023-C5F8F7932FD9}" type="slidenum"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pPr/>
              <a:t>4</a:t>
            </a:fld>
            <a:endParaRPr lang="en-US" altLang="ja-JP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MS PMincho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  <a:ea typeface="MS PMincho"/>
              </a:rPr>
              <a:t>SSIC = </a:t>
            </a:r>
            <a:r>
              <a:rPr lang="en-US" dirty="0" err="1" smtClean="0"/>
              <a:t>SuperSpeed</a:t>
            </a:r>
            <a:r>
              <a:rPr lang="en-US" dirty="0" smtClean="0"/>
              <a:t> </a:t>
            </a:r>
            <a:r>
              <a:rPr lang="en-US" b="1" dirty="0" smtClean="0"/>
              <a:t>USB</a:t>
            </a:r>
            <a:r>
              <a:rPr lang="en-US" dirty="0" smtClean="0"/>
              <a:t> Inter-Chip </a:t>
            </a:r>
          </a:p>
          <a:p>
            <a:pPr eaLnBrk="1" hangingPunct="1"/>
            <a:endParaRPr lang="en-US" dirty="0" smtClean="0">
              <a:latin typeface="Arial" pitchFamily="34" charset="0"/>
              <a:ea typeface="MS PMincho"/>
            </a:endParaRPr>
          </a:p>
          <a:p>
            <a:r>
              <a:rPr lang="en-US" dirty="0" smtClean="0">
                <a:effectLst/>
              </a:rPr>
              <a:t>SSIC aims to support physical layer data rates starting at 1.2 to 2.9 </a:t>
            </a:r>
            <a:r>
              <a:rPr lang="en-US" dirty="0" err="1" smtClean="0">
                <a:effectLst/>
              </a:rPr>
              <a:t>Gbits</a:t>
            </a:r>
            <a:r>
              <a:rPr lang="en-US" dirty="0" smtClean="0">
                <a:effectLst/>
              </a:rPr>
              <a:t>/s and eventually extending up to 5.8 </a:t>
            </a:r>
            <a:r>
              <a:rPr lang="en-US" dirty="0" err="1" smtClean="0">
                <a:effectLst/>
              </a:rPr>
              <a:t>Gbits</a:t>
            </a:r>
            <a:r>
              <a:rPr lang="en-US" dirty="0" smtClean="0">
                <a:effectLst/>
              </a:rPr>
              <a:t>/s. It also plans a low power mode for data rates between 10 Kbits/s and 600 </a:t>
            </a:r>
            <a:r>
              <a:rPr lang="en-US" dirty="0" err="1" smtClean="0">
                <a:effectLst/>
              </a:rPr>
              <a:t>Mbits</a:t>
            </a:r>
            <a:r>
              <a:rPr lang="en-US" dirty="0" smtClean="0">
                <a:effectLst/>
              </a:rPr>
              <a:t>/s.</a:t>
            </a:r>
          </a:p>
          <a:p>
            <a:endParaRPr lang="en-US" dirty="0" smtClean="0"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This isn't a race between the Thunderbolt</a:t>
            </a:r>
            <a:r>
              <a:rPr lang="en-US" baseline="0" dirty="0" smtClean="0">
                <a:effectLst/>
              </a:rPr>
              <a:t> and </a:t>
            </a:r>
            <a:r>
              <a:rPr lang="en-US" baseline="0" dirty="0" err="1" smtClean="0">
                <a:effectLst/>
              </a:rPr>
              <a:t>SuperSpeed</a:t>
            </a:r>
            <a:r>
              <a:rPr lang="en-US" dirty="0" smtClean="0">
                <a:effectLst/>
              </a:rPr>
              <a:t>, as they are addressing different applications. SSIC is addressing low-power, chip-to-chip connections for high-speed data such as between next-generation connectivity devices (802.11ac), applications processors and modems.</a:t>
            </a:r>
          </a:p>
          <a:p>
            <a:endParaRPr lang="en-US" dirty="0" smtClean="0">
              <a:effectLst/>
            </a:endParaRPr>
          </a:p>
          <a:p>
            <a:pPr eaLnBrk="1" hangingPunct="1"/>
            <a:endParaRPr lang="en-US" dirty="0" smtClean="0">
              <a:latin typeface="Arial" pitchFamily="34" charset="0"/>
              <a:ea typeface="MS PMinch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USB defines class codes used to identify a device’s functionality and to load a device driver based on that functionality.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This enables every device driver writer to support devices from different manufacturers, and there are just a few out there, that comply with a given class code.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98A64-D38B-4D5C-A358-B5EB9D2B93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03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baseline structural topology is the same as USB 2.0. A tiered star topology with a single host at tier 1 and hubs at lower tiers to provide bus connectivity to devices.</a:t>
            </a:r>
          </a:p>
          <a:p>
            <a:endParaRPr lang="en-US" sz="1200" dirty="0" smtClean="0"/>
          </a:p>
          <a:p>
            <a:r>
              <a:rPr lang="en-US" sz="1200" dirty="0" smtClean="0"/>
              <a:t>The connection model accommodates backwards and forward compatibility for connecting USB 3.0 or USB 2.0 devices into a USB 3.0 bus. </a:t>
            </a:r>
          </a:p>
          <a:p>
            <a:endParaRPr lang="en-US" sz="1200" dirty="0" smtClean="0"/>
          </a:p>
          <a:p>
            <a:r>
              <a:rPr lang="en-US" sz="1200" dirty="0" smtClean="0"/>
              <a:t>Similarly, USB 3.0 devices can be attached to a USB 2.0 bus. The mechanical and electrical backward/forwards compatibility.</a:t>
            </a:r>
          </a:p>
          <a:p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diagnose fallback issues you have to simultaneously capture USB 2.0 and 3.0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24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USB 3.0 cables have eight primary conductors: three twisted signal pairs for USB data paths and a power pair.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 In addition to the twisted signal pair for USB 2.0 data path, two twisted signal pairs are used to provide the </a:t>
            </a:r>
            <a:r>
              <a:rPr lang="en-US" sz="1200" dirty="0" err="1" smtClean="0"/>
              <a:t>SuperSpeed</a:t>
            </a:r>
            <a:r>
              <a:rPr lang="en-US" sz="1200" dirty="0" smtClean="0"/>
              <a:t> data path, one for the transmit path and one for the receive path.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88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biggest issues many customers are having when testing 3.0 is that they forget to test</a:t>
            </a:r>
            <a:r>
              <a:rPr lang="en-US" baseline="0" dirty="0" smtClean="0"/>
              <a:t> backward compatibility to 2.0 until the very end of design, or right before they ship, and many issues.  They may pass all 3.0 requirements, and still fail 2.0 backward compatibility.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7185D-A1F6-41A7-84E0-1AC40D81A28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1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t>USB/WUSB Test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21C4E-B817-463D-844D-BB108CBA6F11}" type="slidenum"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pPr/>
              <a:t>9</a:t>
            </a:fld>
            <a:endParaRPr lang="en-US" altLang="ja-JP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MS PMincho"/>
              </a:rPr>
              <a:t>This slide shows a comparison of USB2 </a:t>
            </a:r>
            <a:r>
              <a:rPr lang="en-US" dirty="0" err="1" smtClean="0">
                <a:latin typeface="Arial" pitchFamily="34" charset="0"/>
                <a:ea typeface="MS PMincho"/>
              </a:rPr>
              <a:t>vs</a:t>
            </a:r>
            <a:r>
              <a:rPr lang="en-US" dirty="0" smtClean="0">
                <a:latin typeface="Arial" pitchFamily="34" charset="0"/>
                <a:ea typeface="MS PMincho"/>
              </a:rPr>
              <a:t> 3.0 for most of the biggest differences.</a:t>
            </a:r>
          </a:p>
          <a:p>
            <a:pPr eaLnBrk="1" hangingPunct="1"/>
            <a:endParaRPr lang="en-US" dirty="0" smtClean="0">
              <a:latin typeface="Arial" pitchFamily="34" charset="0"/>
              <a:ea typeface="MS PMincho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MS PMincho"/>
              </a:rPr>
              <a:t>Obviously the speed change is the biggest difference</a:t>
            </a:r>
          </a:p>
          <a:p>
            <a:pPr eaLnBrk="1" hangingPunct="1"/>
            <a:r>
              <a:rPr lang="en-US" dirty="0" smtClean="0">
                <a:latin typeface="Arial" pitchFamily="34" charset="0"/>
                <a:ea typeface="MS PMincho"/>
              </a:rPr>
              <a:t>USB2 is half duplex (since twisted pair, bi directional) and 3.0 will be 8b/10 full simplex.</a:t>
            </a:r>
          </a:p>
          <a:p>
            <a:pPr eaLnBrk="1" hangingPunct="1"/>
            <a:r>
              <a:rPr lang="en-US" dirty="0" smtClean="0">
                <a:latin typeface="Arial" pitchFamily="34" charset="0"/>
                <a:ea typeface="MS PMincho"/>
              </a:rPr>
              <a:t>The block diagrams as the bottom of the slide show this difference.</a:t>
            </a:r>
          </a:p>
          <a:p>
            <a:pPr eaLnBrk="1" hangingPunct="1"/>
            <a:r>
              <a:rPr lang="en-US" dirty="0" smtClean="0">
                <a:latin typeface="Arial" pitchFamily="34" charset="0"/>
                <a:ea typeface="MS PMincho"/>
              </a:rPr>
              <a:t>USB2 has 4 signals, usb3 includes those 4 plus 4 additional signals.</a:t>
            </a:r>
          </a:p>
          <a:p>
            <a:pPr eaLnBrk="1" hangingPunct="1"/>
            <a:endParaRPr lang="en-US" dirty="0" smtClean="0">
              <a:latin typeface="Arial" pitchFamily="34" charset="0"/>
              <a:ea typeface="MS PMincho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MS PMincho"/>
              </a:rPr>
              <a:t>For USB3 cable length details are “spec detail” because they haven’t been publically discussed yet so you should only verbally mention that the requirements don’t list a specific length yet, only performance requirements</a:t>
            </a:r>
          </a:p>
          <a:p>
            <a:pPr eaLnBrk="1" hangingPunct="1"/>
            <a:endParaRPr lang="en-US" dirty="0" smtClean="0">
              <a:latin typeface="Arial" pitchFamily="34" charset="0"/>
              <a:ea typeface="MS PMincho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MS PMincho"/>
              </a:rPr>
              <a:t>I </a:t>
            </a:r>
            <a:r>
              <a:rPr lang="en-US" dirty="0" err="1" smtClean="0">
                <a:latin typeface="Arial" pitchFamily="34" charset="0"/>
                <a:ea typeface="MS PMincho"/>
              </a:rPr>
              <a:t>config</a:t>
            </a:r>
            <a:r>
              <a:rPr lang="en-US" dirty="0" smtClean="0">
                <a:latin typeface="Arial" pitchFamily="34" charset="0"/>
                <a:ea typeface="MS PMincho"/>
              </a:rPr>
              <a:t> limits will change by increasing approximately 50% to 150mA for low power devices and 750mA for high power devices. Again, this detail is not something you should give in text in the slides as it may change.</a:t>
            </a:r>
          </a:p>
          <a:p>
            <a:pPr eaLnBrk="1" hangingPunct="1"/>
            <a:endParaRPr lang="en-US" dirty="0" smtClean="0">
              <a:latin typeface="Arial" pitchFamily="34" charset="0"/>
              <a:ea typeface="MS PMincho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MS PMincho"/>
              </a:rPr>
              <a:t>SSC is not supported in USB2, SSC is required for USB3</a:t>
            </a:r>
          </a:p>
          <a:p>
            <a:pPr eaLnBrk="1" hangingPunct="1"/>
            <a:endParaRPr lang="en-US" dirty="0" smtClean="0">
              <a:latin typeface="Arial" pitchFamily="34" charset="0"/>
              <a:ea typeface="MS PMinch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oter_two-tone_revised_5-16_ci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spark-385_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6376988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USB 3.0 Technical Review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 2009\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Page </a:t>
            </a:r>
            <a:fld id="{FAA73850-A20B-4709-A069-17F6D941B0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Page </a:t>
            </a:r>
            <a:fld id="{A69A9454-2E33-47FE-BF8F-B107D38AE7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USB 3.0 Technical Review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. 2009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7013"/>
            <a:ext cx="2171700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227013"/>
            <a:ext cx="6364287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Page </a:t>
            </a:r>
            <a:fld id="{A822469C-0F4D-4448-AD4F-7C1D548597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USB 3.0 Technical Review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. 2009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227013"/>
            <a:ext cx="76581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7013" y="1266825"/>
            <a:ext cx="8688387" cy="4560888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Page </a:t>
            </a:r>
            <a:fld id="{3904422E-501C-4A0B-A4E7-F41A6AE4DF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USB 3.0 Technical Review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. 2009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Page </a:t>
            </a:r>
            <a:fld id="{B7EB18F9-6CF2-4D96-8006-17A4C8EEC7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USB 3.0 Technical Review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. 2009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Page </a:t>
            </a:r>
            <a:fld id="{B79863F0-0521-4BE5-8174-6EFF6E3F2D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USB 3.0 Technical Review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. 2009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66825"/>
            <a:ext cx="4267200" cy="4560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66825"/>
            <a:ext cx="4268787" cy="4560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Page </a:t>
            </a:r>
            <a:fld id="{C549A2F7-ED4B-4EB0-8FBC-A17AFC765A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USB 3.0 Technical Review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. 2009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Page </a:t>
            </a:r>
            <a:fld id="{DEFB64E3-A362-492C-85EF-16F5C02251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USB 3.0 Technical Review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. 2009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Page </a:t>
            </a:r>
            <a:fld id="{A94A1153-0B79-44DD-BCAD-A71BB23F7E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USB 3.0 Technical Review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. 2009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Page </a:t>
            </a:r>
            <a:fld id="{90CA5464-0928-4EAF-9263-E3EEA3548A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USB 3.0 Technical Review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. 2009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Page </a:t>
            </a:r>
            <a:fld id="{C062BD90-FFC8-482B-B3C2-518FE93E67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USB 3.0 Technical Review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. 2009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Page </a:t>
            </a:r>
            <a:fld id="{BBD3EA0D-EBE0-4AC5-B0C7-5570D54222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USB 3.0 Technical Review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. 2009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er_two-tone_revised_5-16_cir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27013" y="1266825"/>
            <a:ext cx="8688387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Style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27013"/>
            <a:ext cx="76581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Headline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28600" y="6638925"/>
            <a:ext cx="614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Page </a:t>
            </a:r>
            <a:fld id="{4F6AF182-A830-45FE-944A-9EC04B52DB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030" name="Picture 8" descr="spark-385_1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71975" y="6376988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858000" y="6397625"/>
            <a:ext cx="20574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USB 3.0 Technical Review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43800" y="6645275"/>
            <a:ext cx="1371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. 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</a:defRPr>
      </a:lvl2pPr>
      <a:lvl3pPr marL="461963" indent="-230188" algn="l" rtl="0" eaLnBrk="0" fontAlgn="base" hangingPunct="0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3pPr>
      <a:lvl4pPr marL="688975" indent="-225425" algn="l" rtl="0" eaLnBrk="0" fontAlgn="base" hangingPunct="0">
        <a:spcBef>
          <a:spcPct val="0"/>
        </a:spcBef>
        <a:spcAft>
          <a:spcPct val="30000"/>
        </a:spcAft>
        <a:buChar char="•"/>
        <a:defRPr>
          <a:solidFill>
            <a:schemeClr val="tx1"/>
          </a:solidFill>
          <a:latin typeface="+mn-lt"/>
        </a:defRPr>
      </a:lvl4pPr>
      <a:lvl5pPr marL="9112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5pPr>
      <a:lvl6pPr marL="13684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6pPr>
      <a:lvl7pPr marL="18256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7pPr>
      <a:lvl8pPr marL="22828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8pPr>
      <a:lvl9pPr marL="27400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10" Type="http://schemas.openxmlformats.org/officeDocument/2006/relationships/image" Target="../media/image34.gif"/><Relationship Id="rId4" Type="http://schemas.openxmlformats.org/officeDocument/2006/relationships/image" Target="../media/image28.gif"/><Relationship Id="rId9" Type="http://schemas.openxmlformats.org/officeDocument/2006/relationships/image" Target="../media/image33.jpeg"/><Relationship Id="rId14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557" y="3875328"/>
            <a:ext cx="2273293" cy="218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75657" y="272377"/>
            <a:ext cx="6618514" cy="35290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457200" tIns="457200" rIns="457200" bIns="457200" anchor="ctr" anchorCtr="1"/>
          <a:lstStyle/>
          <a:p>
            <a:pPr eaLnBrk="0" hangingPunct="0">
              <a:spcBef>
                <a:spcPct val="50000"/>
              </a:spcBef>
              <a:spcAft>
                <a:spcPct val="50000"/>
              </a:spcAft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SuperSpeed USB 3.0 </a:t>
            </a:r>
            <a:r>
              <a:rPr lang="en-US" altLang="en-US" sz="4000" dirty="0">
                <a:solidFill>
                  <a:schemeClr val="tx2">
                    <a:lumMod val="75000"/>
                  </a:schemeClr>
                </a:solidFill>
              </a:rPr>
              <a:t>Technology Overview and Industry Update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28600" y="6638925"/>
            <a:ext cx="614363" cy="1524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Page </a:t>
            </a:r>
            <a:fld id="{1B2F9DA1-7CB8-4C47-8CAC-C51610EA2382}" type="slidenum">
              <a:rPr lang="en-US" altLang="ja-JP" smtClean="0"/>
              <a:pPr/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322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t>Page </a:t>
            </a:r>
            <a:fld id="{00FE5897-2457-4C21-97C6-F8AFE095AC5E}" type="slidenum"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pPr/>
              <a:t>10</a:t>
            </a:fld>
            <a:endParaRPr lang="en-US" altLang="ja-JP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1507" name="Picture 5" descr="PPTA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620713"/>
            <a:ext cx="63468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Transmitter test requirements</a:t>
            </a:r>
          </a:p>
        </p:txBody>
      </p:sp>
      <p:pic>
        <p:nvPicPr>
          <p:cNvPr id="21509" name="Picture 4" descr="PPTA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3814763"/>
            <a:ext cx="5905500" cy="160020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PPTA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5772150"/>
            <a:ext cx="71278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2119313" y="5300142"/>
            <a:ext cx="2122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(TX Far End)</a:t>
            </a:r>
          </a:p>
        </p:txBody>
      </p:sp>
      <p:sp>
        <p:nvSpPr>
          <p:cNvPr id="21512" name="Down Arrow 9"/>
          <p:cNvSpPr>
            <a:spLocks noChangeArrowheads="1"/>
          </p:cNvSpPr>
          <p:nvPr/>
        </p:nvSpPr>
        <p:spPr bwMode="auto">
          <a:xfrm>
            <a:off x="3019425" y="5703888"/>
            <a:ext cx="290513" cy="2762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 Compliance Pitfalls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t>Page </a:t>
            </a:r>
            <a:fld id="{28195FE1-9E35-4C2E-9304-DB1D458DB4C2}" type="slidenum"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altLang="ja-JP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5845" name="Content Placeholder 3" descr="ssc-mea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1110302" y="846138"/>
            <a:ext cx="6982820" cy="523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1" y="1041776"/>
            <a:ext cx="4610126" cy="5011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6149" y="1726005"/>
            <a:ext cx="3943337" cy="40934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pitchFamily="34" charset="-128"/>
                <a:cs typeface="+mn-cs"/>
              </a:rPr>
              <a:t>Calibration takes time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dirty="0" smtClean="0">
              <a:latin typeface="Arial" charset="0"/>
              <a:ea typeface="ＭＳ Ｐゴシック" pitchFamily="34" charset="-128"/>
              <a:cs typeface="+mn-cs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pitchFamily="34" charset="-128"/>
                <a:cs typeface="+mn-cs"/>
              </a:rPr>
              <a:t>Calibration accuracy is critical to repeatable measurements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dirty="0" smtClean="0">
              <a:latin typeface="Arial" charset="0"/>
              <a:ea typeface="ＭＳ Ｐゴシック" pitchFamily="34" charset="-128"/>
              <a:cs typeface="+mn-cs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+mn-cs"/>
              </a:rPr>
              <a:t>Calibration is where most users spend a majority of their time getting ready to test</a:t>
            </a:r>
            <a:endParaRPr lang="en-US" dirty="0">
              <a:solidFill>
                <a:srgbClr val="0070C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7013" y="227013"/>
            <a:ext cx="7658100" cy="99218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Calibration Cautions and Pitfalls</a:t>
            </a:r>
          </a:p>
        </p:txBody>
      </p:sp>
    </p:spTree>
    <p:extLst>
      <p:ext uri="{BB962C8B-B14F-4D97-AF65-F5344CB8AC3E}">
        <p14:creationId xmlns:p14="http://schemas.microsoft.com/office/powerpoint/2010/main" val="17560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t>Page </a:t>
            </a:r>
            <a:fld id="{B2530B5C-4EC1-414C-86A1-C21030EDBD25}" type="slidenum"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pPr/>
              <a:t>13</a:t>
            </a:fld>
            <a:endParaRPr lang="en-US" altLang="ja-JP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/>
            <a:r>
              <a:rPr lang="en-US" sz="2000" smtClean="0"/>
              <a:t>Turn on loopback by sending LFPS and required training sequences</a:t>
            </a:r>
          </a:p>
          <a:p>
            <a:pPr marL="457200" indent="-457200"/>
            <a:r>
              <a:rPr lang="en-US" sz="2000" smtClean="0"/>
              <a:t>The receiver stress pattern is BDAT with SKPs inserted as described in the standard.</a:t>
            </a:r>
            <a:br>
              <a:rPr lang="en-US" sz="2000" smtClean="0"/>
            </a:br>
            <a:r>
              <a:rPr lang="en-US" sz="2000" smtClean="0"/>
              <a:t>The pattern checker receives the looped stress pattern BDAT and recognizes bit errors</a:t>
            </a:r>
          </a:p>
          <a:p>
            <a:pPr marL="457200" indent="-457200"/>
            <a:r>
              <a:rPr lang="en-US" sz="2000" smtClean="0"/>
              <a:t>After sufficient test time the error counter of the pattern checker is read</a:t>
            </a:r>
          </a:p>
          <a:p>
            <a:pPr marL="803275" lvl="3" indent="-457200">
              <a:buFontTx/>
              <a:buNone/>
            </a:pPr>
            <a:r>
              <a:rPr lang="de-DE" sz="2000" smtClean="0"/>
              <a:t>  Pattern Generator: J-BERT, ParBERT</a:t>
            </a:r>
          </a:p>
          <a:p>
            <a:pPr marL="803275" lvl="3" indent="-457200">
              <a:buFontTx/>
              <a:buNone/>
            </a:pPr>
            <a:endParaRPr lang="de-DE" sz="2000" smtClean="0"/>
          </a:p>
          <a:p>
            <a:pPr marL="803275" lvl="3" indent="-457200">
              <a:buFontTx/>
              <a:buNone/>
            </a:pPr>
            <a:endParaRPr lang="de-DE" sz="2000" smtClean="0"/>
          </a:p>
          <a:p>
            <a:pPr marL="803275" lvl="3" indent="-457200">
              <a:buFontTx/>
              <a:buNone/>
            </a:pPr>
            <a:r>
              <a:rPr lang="de-DE" sz="2000" smtClean="0"/>
              <a:t>   </a:t>
            </a:r>
            <a:endParaRPr lang="en-US" sz="2000" smtClean="0">
              <a:solidFill>
                <a:srgbClr val="33CC33"/>
              </a:solidFill>
            </a:endParaRPr>
          </a:p>
        </p:txBody>
      </p:sp>
      <p:grpSp>
        <p:nvGrpSpPr>
          <p:cNvPr id="26628" name="Group 17"/>
          <p:cNvGrpSpPr>
            <a:grpSpLocks/>
          </p:cNvGrpSpPr>
          <p:nvPr/>
        </p:nvGrpSpPr>
        <p:grpSpPr bwMode="auto">
          <a:xfrm>
            <a:off x="1039813" y="4014788"/>
            <a:ext cx="6732587" cy="1384300"/>
            <a:chOff x="1066800" y="4559474"/>
            <a:chExt cx="6731696" cy="1384126"/>
          </a:xfrm>
        </p:grpSpPr>
        <p:pic>
          <p:nvPicPr>
            <p:cNvPr id="26631" name="Picture 21" descr="for präs.JPG"/>
            <p:cNvPicPr>
              <a:picLocks noChangeAspect="1"/>
            </p:cNvPicPr>
            <p:nvPr/>
          </p:nvPicPr>
          <p:blipFill>
            <a:blip cstate="print"/>
            <a:srcRect/>
            <a:stretch>
              <a:fillRect/>
            </a:stretch>
          </p:blipFill>
          <p:spPr bwMode="auto">
            <a:xfrm>
              <a:off x="6655496" y="4693977"/>
              <a:ext cx="1143000" cy="1109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632" name="Straight Connector 22"/>
            <p:cNvCxnSpPr>
              <a:cxnSpLocks noChangeShapeType="1"/>
            </p:cNvCxnSpPr>
            <p:nvPr/>
          </p:nvCxnSpPr>
          <p:spPr bwMode="auto">
            <a:xfrm flipV="1">
              <a:off x="2743200" y="5025581"/>
              <a:ext cx="4038600" cy="1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633" name="Straight Connector 23"/>
            <p:cNvCxnSpPr>
              <a:cxnSpLocks noChangeShapeType="1"/>
            </p:cNvCxnSpPr>
            <p:nvPr/>
          </p:nvCxnSpPr>
          <p:spPr bwMode="auto">
            <a:xfrm rot="10800000">
              <a:off x="2743200" y="5465573"/>
              <a:ext cx="40386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" name="TextBox 24"/>
            <p:cNvSpPr txBox="1"/>
            <p:nvPr/>
          </p:nvSpPr>
          <p:spPr>
            <a:xfrm>
              <a:off x="3885827" y="4784871"/>
              <a:ext cx="2876169" cy="2539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latin typeface="+mn-lt"/>
                  <a:ea typeface="+mn-ea"/>
                  <a:cs typeface="+mn-cs"/>
                </a:rPr>
                <a:t>…stress pattern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…training sequences…LFPS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33433" y="5215029"/>
              <a:ext cx="1177769" cy="2619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latin typeface="+mn-lt"/>
                  <a:ea typeface="+mn-ea"/>
                  <a:cs typeface="+mn-cs"/>
                </a:rPr>
                <a:t>stress pattern…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523939" y="4703918"/>
              <a:ext cx="1219039" cy="47777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algn="r">
                <a:defRPr/>
              </a:pPr>
              <a:r>
                <a:rPr lang="en-US" sz="105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.</a:t>
              </a:r>
              <a:r>
                <a:rPr lang="en-US" sz="1050" dirty="0">
                  <a:latin typeface="+mn-lt"/>
                  <a:ea typeface="+mn-ea"/>
                  <a:cs typeface="+mn-cs"/>
                </a:rPr>
                <a:t>   </a:t>
              </a:r>
            </a:p>
            <a:p>
              <a:pPr algn="r">
                <a:defRPr/>
              </a:pPr>
              <a:r>
                <a:rPr lang="en-US" sz="1050" dirty="0">
                  <a:latin typeface="+mn-lt"/>
                  <a:ea typeface="+mn-ea"/>
                  <a:cs typeface="+mn-cs"/>
                </a:rPr>
                <a:t>Pattern Generator</a:t>
              </a:r>
            </a:p>
          </p:txBody>
        </p:sp>
        <p:sp>
          <p:nvSpPr>
            <p:cNvPr id="26637" name="Oval 27"/>
            <p:cNvSpPr>
              <a:spLocks noChangeArrowheads="1"/>
            </p:cNvSpPr>
            <p:nvPr/>
          </p:nvSpPr>
          <p:spPr bwMode="auto">
            <a:xfrm>
              <a:off x="6400800" y="4559474"/>
              <a:ext cx="228600" cy="228600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b="1"/>
                <a:t>1.</a:t>
              </a:r>
            </a:p>
          </p:txBody>
        </p:sp>
        <p:sp>
          <p:nvSpPr>
            <p:cNvPr id="26638" name="Oval 28"/>
            <p:cNvSpPr>
              <a:spLocks noChangeArrowheads="1"/>
            </p:cNvSpPr>
            <p:nvPr/>
          </p:nvSpPr>
          <p:spPr bwMode="auto">
            <a:xfrm>
              <a:off x="4724400" y="4560518"/>
              <a:ext cx="228600" cy="228600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b="1"/>
                <a:t>2.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523939" y="5334077"/>
              <a:ext cx="1219039" cy="30476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algn="r">
                <a:defRPr/>
              </a:pPr>
              <a:r>
                <a:rPr lang="en-US" sz="1050" dirty="0">
                  <a:latin typeface="+mn-lt"/>
                  <a:ea typeface="+mn-ea"/>
                  <a:cs typeface="+mn-cs"/>
                </a:rPr>
                <a:t>Pattern Checker</a:t>
              </a:r>
            </a:p>
          </p:txBody>
        </p:sp>
        <p:sp>
          <p:nvSpPr>
            <p:cNvPr id="26640" name="Oval 32"/>
            <p:cNvSpPr>
              <a:spLocks noChangeArrowheads="1"/>
            </p:cNvSpPr>
            <p:nvPr/>
          </p:nvSpPr>
          <p:spPr bwMode="auto">
            <a:xfrm>
              <a:off x="2590800" y="5540478"/>
              <a:ext cx="228600" cy="228600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b="1"/>
                <a:t>3.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066800" y="5486457"/>
              <a:ext cx="609519" cy="4571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algn="ctr">
                <a:defRPr/>
              </a:pPr>
              <a:r>
                <a:rPr lang="en-US" sz="1050" dirty="0">
                  <a:latin typeface="+mn-lt"/>
                  <a:ea typeface="+mn-ea"/>
                  <a:cs typeface="+mn-cs"/>
                </a:rPr>
                <a:t>Error Counter</a:t>
              </a: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 bwMode="auto">
          <a:xfrm>
            <a:off x="236538" y="280988"/>
            <a:ext cx="771366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Aft>
                <a:spcPct val="10000"/>
              </a:spcAft>
              <a:defRPr/>
            </a:pPr>
            <a:r>
              <a:rPr 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Receiver Test Procedure</a:t>
            </a:r>
            <a:br>
              <a:rPr 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External Error Counter</a:t>
            </a:r>
            <a:endParaRPr lang="en-U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30" name="TextBox 20"/>
          <p:cNvSpPr txBox="1">
            <a:spLocks noChangeArrowheads="1"/>
          </p:cNvSpPr>
          <p:nvPr/>
        </p:nvSpPr>
        <p:spPr bwMode="auto">
          <a:xfrm>
            <a:off x="668338" y="5384800"/>
            <a:ext cx="812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Pattern Checker: </a:t>
            </a:r>
            <a:r>
              <a:rPr lang="de-DE" dirty="0">
                <a:solidFill>
                  <a:srgbClr val="33CC33"/>
                </a:solidFill>
              </a:rPr>
              <a:t>USB Protocol Analyzer; Ellisys USB Explorer and NOW JBERTB 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Typical SuperSpeed Link Turn-on Sequence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0463"/>
            <a:ext cx="902652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8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t>Page </a:t>
            </a:r>
            <a:fld id="{D43643EE-4F62-40FF-AB28-E0F63697EDED}" type="slidenum"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pPr/>
              <a:t>15</a:t>
            </a:fld>
            <a:endParaRPr lang="en-US" altLang="ja-JP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RX Compliance Pitfalls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700" y="1440001"/>
            <a:ext cx="3417888" cy="35855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indent="-8572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34" charset="-128"/>
                <a:cs typeface="+mn-cs"/>
              </a:rPr>
              <a:t>Loopback issues</a:t>
            </a:r>
          </a:p>
          <a:p>
            <a:pPr marL="627063" lvl="1" indent="-169863">
              <a:buFont typeface="Arial" pitchFamily="34" charset="0"/>
              <a:buChar char="•"/>
              <a:tabLst>
                <a:tab pos="627063" algn="l"/>
              </a:tabLst>
              <a:defRPr/>
            </a:pPr>
            <a:r>
              <a:rPr lang="en-US" sz="1600" dirty="0">
                <a:latin typeface="Arial" charset="0"/>
                <a:ea typeface="ＭＳ Ｐゴシック" pitchFamily="34" charset="-128"/>
                <a:cs typeface="+mn-cs"/>
              </a:rPr>
              <a:t>Dut needs custom sequence</a:t>
            </a:r>
          </a:p>
          <a:p>
            <a:pPr marL="627063" lvl="1" indent="-169863">
              <a:buFont typeface="Arial" pitchFamily="34" charset="0"/>
              <a:buChar char="•"/>
              <a:tabLst>
                <a:tab pos="627063" algn="l"/>
              </a:tabLst>
              <a:defRPr/>
            </a:pPr>
            <a:r>
              <a:rPr lang="en-US" sz="1600" dirty="0">
                <a:latin typeface="Arial" charset="0"/>
                <a:ea typeface="ＭＳ Ｐゴシック" pitchFamily="34" charset="-128"/>
                <a:cs typeface="+mn-cs"/>
              </a:rPr>
              <a:t>DUT drops out easily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Calibration issues</a:t>
            </a:r>
          </a:p>
          <a:p>
            <a:pPr marL="627063" lvl="1" indent="-169863">
              <a:buFont typeface="Arial" pitchFamily="34" charset="0"/>
              <a:buChar char="•"/>
              <a:tabLst>
                <a:tab pos="627063" algn="l"/>
              </a:tabLst>
              <a:defRPr/>
            </a:pP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Inconsistent</a:t>
            </a:r>
          </a:p>
          <a:p>
            <a:pPr marL="627063" lvl="1" indent="-169863">
              <a:buFont typeface="Arial" pitchFamily="34" charset="0"/>
              <a:buChar char="•"/>
              <a:tabLst>
                <a:tab pos="627063" algn="l"/>
              </a:tabLst>
              <a:defRPr/>
            </a:pP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Poor </a:t>
            </a:r>
            <a:r>
              <a:rPr lang="en-US" sz="1600" dirty="0" err="1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Sj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/</a:t>
            </a:r>
            <a:r>
              <a:rPr lang="en-US" sz="1600" dirty="0" err="1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Rj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mod</a:t>
            </a:r>
          </a:p>
          <a:p>
            <a:pPr marL="627063" lvl="1" indent="-169863">
              <a:buFont typeface="Arial" pitchFamily="34" charset="0"/>
              <a:buChar char="•"/>
              <a:tabLst>
                <a:tab pos="627063" algn="l"/>
              </a:tabLst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Automation of Cal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34" charset="-128"/>
                <a:cs typeface="+mn-cs"/>
              </a:rPr>
              <a:t>SSC deviation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34" charset="-128"/>
                <a:cs typeface="+mn-cs"/>
              </a:rPr>
              <a:t>invalid de-emphasis</a:t>
            </a:r>
          </a:p>
          <a:p>
            <a:pPr marL="627063" lvl="1" indent="-169863">
              <a:buFont typeface="Arial" pitchFamily="34" charset="0"/>
              <a:buChar char="•"/>
              <a:tabLst>
                <a:tab pos="627063" algn="l"/>
              </a:tabLst>
              <a:defRPr/>
            </a:pPr>
            <a:r>
              <a:rPr lang="en-US" sz="1600" dirty="0">
                <a:latin typeface="Arial" charset="0"/>
                <a:ea typeface="ＭＳ Ｐゴシック" pitchFamily="34" charset="-128"/>
                <a:cs typeface="+mn-cs"/>
              </a:rPr>
              <a:t>Great impact on TJ</a:t>
            </a:r>
          </a:p>
          <a:p>
            <a:pPr marL="169863" indent="-169863">
              <a:buFont typeface="Arial" pitchFamily="34" charset="0"/>
              <a:buChar char="•"/>
              <a:tabLst>
                <a:tab pos="627063" algn="l"/>
              </a:tabLst>
              <a:defRPr/>
            </a:pPr>
            <a:r>
              <a:rPr lang="en-US" sz="2000" dirty="0">
                <a:latin typeface="Arial" charset="0"/>
                <a:ea typeface="ＭＳ Ｐゴシック" pitchFamily="34" charset="-128"/>
                <a:cs typeface="+mn-cs"/>
              </a:rPr>
              <a:t>Jitter tolerance failures</a:t>
            </a:r>
          </a:p>
          <a:p>
            <a:pPr marL="627063" lvl="1" indent="-169863">
              <a:buFont typeface="Arial" pitchFamily="34" charset="0"/>
              <a:buChar char="•"/>
              <a:tabLst>
                <a:tab pos="627063" algn="l"/>
              </a:tabLst>
              <a:defRPr/>
            </a:pPr>
            <a:r>
              <a:rPr lang="en-US" sz="1600" dirty="0" smtClean="0">
                <a:latin typeface="Arial" charset="0"/>
                <a:ea typeface="ＭＳ Ｐゴシック" pitchFamily="34" charset="-128"/>
                <a:cs typeface="+mn-cs"/>
              </a:rPr>
              <a:t>10MHz</a:t>
            </a:r>
            <a:r>
              <a:rPr lang="en-US" sz="1600" dirty="0">
                <a:latin typeface="Arial" charset="0"/>
                <a:ea typeface="ＭＳ Ｐゴシック" pitchFamily="34" charset="-128"/>
                <a:cs typeface="+mn-cs"/>
              </a:rPr>
              <a:t>, </a:t>
            </a:r>
            <a:r>
              <a:rPr lang="en-US" sz="1600" dirty="0" smtClean="0">
                <a:latin typeface="Arial" charset="0"/>
                <a:ea typeface="ＭＳ Ｐゴシック" pitchFamily="34" charset="-128"/>
                <a:cs typeface="+mn-cs"/>
              </a:rPr>
              <a:t>20MHz</a:t>
            </a:r>
            <a:r>
              <a:rPr lang="en-US" sz="1600" dirty="0">
                <a:latin typeface="Arial" charset="0"/>
                <a:ea typeface="ＭＳ Ｐゴシック" pitchFamily="34" charset="-128"/>
                <a:cs typeface="+mn-cs"/>
              </a:rPr>
              <a:t>, </a:t>
            </a:r>
            <a:r>
              <a:rPr lang="en-US" sz="1600" dirty="0" smtClean="0">
                <a:latin typeface="Arial" charset="0"/>
                <a:ea typeface="ＭＳ Ｐゴシック" pitchFamily="34" charset="-128"/>
                <a:cs typeface="+mn-cs"/>
              </a:rPr>
              <a:t>33MHz</a:t>
            </a:r>
            <a:endParaRPr lang="en-US" sz="2000" dirty="0"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6869" name="Picture 9" descr="LF SJ - 250kHz - 10000ps.png"/>
          <p:cNvPicPr>
            <a:picLocks noChangeAspect="1"/>
          </p:cNvPicPr>
          <p:nvPr/>
        </p:nvPicPr>
        <p:blipFill>
          <a:blip r:embed="rId3" cstate="print"/>
          <a:srcRect t="53508" b="20959"/>
          <a:stretch>
            <a:fillRect/>
          </a:stretch>
        </p:blipFill>
        <p:spPr bwMode="auto">
          <a:xfrm>
            <a:off x="5349875" y="1712913"/>
            <a:ext cx="342106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 descr="ssc sin"/>
          <p:cNvPicPr>
            <a:picLocks noChangeAspect="1" noChangeArrowheads="1"/>
          </p:cNvPicPr>
          <p:nvPr/>
        </p:nvPicPr>
        <p:blipFill>
          <a:blip r:embed="rId4" cstate="print"/>
          <a:srcRect t="54128" b="20563"/>
          <a:stretch>
            <a:fillRect/>
          </a:stretch>
        </p:blipFill>
        <p:spPr bwMode="auto">
          <a:xfrm>
            <a:off x="3944938" y="1065213"/>
            <a:ext cx="3414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Content Placeholder 3" descr="ssc-meas.png"/>
          <p:cNvPicPr>
            <a:picLocks noChangeAspect="1"/>
          </p:cNvPicPr>
          <p:nvPr/>
        </p:nvPicPr>
        <p:blipFill>
          <a:blip r:embed="rId5" cstate="print"/>
          <a:srcRect t="53465" b="21260"/>
          <a:stretch>
            <a:fillRect/>
          </a:stretch>
        </p:blipFill>
        <p:spPr bwMode="black">
          <a:xfrm>
            <a:off x="5376863" y="3851275"/>
            <a:ext cx="3414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7" descr="ssc ramp"/>
          <p:cNvPicPr>
            <a:picLocks noChangeAspect="1" noChangeArrowheads="1"/>
          </p:cNvPicPr>
          <p:nvPr/>
        </p:nvPicPr>
        <p:blipFill>
          <a:blip r:embed="rId6" cstate="print"/>
          <a:srcRect t="54475" b="21059"/>
          <a:stretch>
            <a:fillRect/>
          </a:stretch>
        </p:blipFill>
        <p:spPr bwMode="auto">
          <a:xfrm>
            <a:off x="3938588" y="2627313"/>
            <a:ext cx="34131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0" descr="ssc dtdf"/>
          <p:cNvPicPr>
            <a:picLocks noChangeAspect="1" noChangeArrowheads="1"/>
          </p:cNvPicPr>
          <p:nvPr/>
        </p:nvPicPr>
        <p:blipFill>
          <a:blip r:embed="rId7" cstate="print"/>
          <a:srcRect t="54028" b="21014"/>
          <a:stretch>
            <a:fillRect/>
          </a:stretch>
        </p:blipFill>
        <p:spPr bwMode="auto">
          <a:xfrm>
            <a:off x="4649788" y="3225800"/>
            <a:ext cx="34147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2" descr="C:\Users\michherz\Documents\A.Competition\LeCroy\PeRT3\De-Emphasis\jbert.bmp"/>
          <p:cNvPicPr>
            <a:picLocks noChangeAspect="1" noChangeArrowheads="1"/>
          </p:cNvPicPr>
          <p:nvPr/>
        </p:nvPicPr>
        <p:blipFill>
          <a:blip r:embed="rId8" cstate="print"/>
          <a:srcRect l="19180" t="46524" r="5249" b="29381"/>
          <a:stretch>
            <a:fillRect/>
          </a:stretch>
        </p:blipFill>
        <p:spPr bwMode="auto">
          <a:xfrm>
            <a:off x="3952875" y="4708525"/>
            <a:ext cx="34559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3" descr="C:\Users\michherz\Documents\A.Competition\LeCroy\PeRT3\De-Emphasis\pert.bmp"/>
          <p:cNvPicPr>
            <a:picLocks noChangeAspect="1" noChangeArrowheads="1"/>
          </p:cNvPicPr>
          <p:nvPr/>
        </p:nvPicPr>
        <p:blipFill>
          <a:blip r:embed="rId9" cstate="print"/>
          <a:srcRect l="19514" t="47180" r="5621" b="29198"/>
          <a:stretch>
            <a:fillRect/>
          </a:stretch>
        </p:blipFill>
        <p:spPr bwMode="auto">
          <a:xfrm>
            <a:off x="5435600" y="5464175"/>
            <a:ext cx="342423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233600" y="1101600"/>
            <a:ext cx="11432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gilent TT CondLight" pitchFamily="34" charset="0"/>
                <a:ea typeface="ＭＳ Ｐゴシック" pitchFamily="34" charset="-128"/>
                <a:cs typeface="+mn-cs"/>
              </a:rPr>
              <a:t>Compliant SJ</a:t>
            </a:r>
            <a:endParaRPr lang="en-US" sz="1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gilent TT Cond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3600" y="1836000"/>
            <a:ext cx="127951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gilent TT CondLight" pitchFamily="34" charset="0"/>
                <a:ea typeface="ＭＳ Ｐゴシック" pitchFamily="34" charset="-128"/>
                <a:cs typeface="+mn-cs"/>
              </a:rPr>
              <a:t>Poor/wrong SJ</a:t>
            </a:r>
            <a:endParaRPr lang="en-US" sz="1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gilent TT Cond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0400" y="2635200"/>
            <a:ext cx="174919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gilent TT CondLight" pitchFamily="34" charset="0"/>
                <a:ea typeface="ＭＳ Ｐゴシック" pitchFamily="34" charset="-128"/>
                <a:cs typeface="+mn-cs"/>
              </a:rPr>
              <a:t>Compliant SSC Profile</a:t>
            </a:r>
            <a:endParaRPr lang="en-US" sz="1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gilent TT Cond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9200" y="3232800"/>
            <a:ext cx="176202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gilent TT CondLight" pitchFamily="34" charset="0"/>
                <a:ea typeface="ＭＳ Ｐゴシック" pitchFamily="34" charset="-128"/>
                <a:cs typeface="+mn-cs"/>
              </a:rPr>
              <a:t>Intentional SSC Stress</a:t>
            </a:r>
            <a:endParaRPr lang="en-US" sz="1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gilent TT Cond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1600" y="3981600"/>
            <a:ext cx="22172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gilent TT CondLight" pitchFamily="34" charset="0"/>
                <a:ea typeface="ＭＳ Ｐゴシック" pitchFamily="34" charset="-128"/>
                <a:cs typeface="+mn-cs"/>
              </a:rPr>
              <a:t>Non-deterministic noisy SSC</a:t>
            </a:r>
            <a:endParaRPr lang="en-US" sz="1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gilent TT Cond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7600" y="4939200"/>
            <a:ext cx="189507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gilent TT CondLight" pitchFamily="34" charset="0"/>
                <a:ea typeface="ＭＳ Ｐゴシック" pitchFamily="34" charset="-128"/>
                <a:cs typeface="+mn-cs"/>
              </a:rPr>
              <a:t>Compliant De-emphasis</a:t>
            </a:r>
            <a:endParaRPr lang="en-US" sz="1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gilent TT Cond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64800" y="5695200"/>
            <a:ext cx="20297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gilent TT CondLight" pitchFamily="34" charset="0"/>
                <a:ea typeface="ＭＳ Ｐゴシック" pitchFamily="34" charset="-128"/>
                <a:cs typeface="+mn-cs"/>
              </a:rPr>
              <a:t>Non-compliant Overshoot</a:t>
            </a:r>
            <a:endParaRPr lang="en-US" sz="1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gilent TT CondLight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688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98088" y="5671440"/>
            <a:ext cx="951700" cy="1122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the USB analysis traces from Protocol to Electrical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1016"/>
            <a:ext cx="8686800" cy="2843784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Diagnostic requires synchronization of protocol events to a physical trace on an Oscilloscope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Uses a physical </a:t>
            </a:r>
            <a:r>
              <a:rPr lang="en-US" dirty="0"/>
              <a:t>connection between the two pieces of equipment </a:t>
            </a:r>
            <a:endParaRPr lang="en-US" dirty="0" smtClean="0"/>
          </a:p>
          <a:p>
            <a:pPr marL="571500" lvl="1" indent="-342900"/>
            <a:r>
              <a:rPr lang="en-US" dirty="0" smtClean="0"/>
              <a:t>SMA </a:t>
            </a:r>
            <a:r>
              <a:rPr lang="en-US" dirty="0"/>
              <a:t>cable going from the ‘trigger out’ on the Agilent USB analyzer to the ‘trigger in’ on the Agilent scope. </a:t>
            </a:r>
            <a:endParaRPr lang="en-US" dirty="0" smtClean="0"/>
          </a:p>
          <a:p>
            <a:pPr marL="571500" lvl="1" indent="-342900"/>
            <a:r>
              <a:rPr lang="en-US" dirty="0" smtClean="0"/>
              <a:t> </a:t>
            </a:r>
            <a:r>
              <a:rPr lang="en-US" dirty="0"/>
              <a:t>The scope should be setup to trigger on an ‘high to low’ alternating signal. 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/>
          <a:lstStyle/>
          <a:p>
            <a:fld id="{793EC66B-EF27-4603-8557-B6CFD2D7773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Mako - Front Panel - med.JPG"/>
          <p:cNvPicPr>
            <a:picLocks noChangeAspect="1"/>
          </p:cNvPicPr>
          <p:nvPr/>
        </p:nvPicPr>
        <p:blipFill>
          <a:blip r:embed="rId3" cstate="print">
            <a:lum bright="20000" contrast="10000"/>
          </a:blip>
          <a:stretch>
            <a:fillRect/>
          </a:stretch>
        </p:blipFill>
        <p:spPr>
          <a:xfrm>
            <a:off x="2819400" y="3771900"/>
            <a:ext cx="5912513" cy="21336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5199076"/>
            <a:ext cx="1828800" cy="83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 IN / Trig OUT for use with other Agilent equipment</a:t>
            </a: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90800" y="5105400"/>
            <a:ext cx="114300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531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199"/>
            <a:ext cx="8763000" cy="5480713"/>
          </a:xfrm>
        </p:spPr>
        <p:txBody>
          <a:bodyPr>
            <a:normAutofit fontScale="92500" lnSpcReduction="10000"/>
          </a:bodyPr>
          <a:lstStyle/>
          <a:p>
            <a:pPr lvl="1">
              <a:spcAft>
                <a:spcPts val="1800"/>
              </a:spcAft>
            </a:pPr>
            <a:r>
              <a:rPr lang="en-US" sz="2400" dirty="0" smtClean="0"/>
              <a:t>Can be used to create a variety of errors in a real OS environment </a:t>
            </a:r>
            <a:r>
              <a:rPr lang="en-US" sz="2400" u="sng" dirty="0" smtClean="0"/>
              <a:t>that cannot necessarily be created by a generator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/>
              <a:t>Standalone unit (does not require analyzer)</a:t>
            </a:r>
          </a:p>
          <a:p>
            <a:pPr lvl="1"/>
            <a:r>
              <a:rPr lang="en-US" sz="1600" dirty="0" smtClean="0"/>
              <a:t>Example error types, events, packet modification, etc.</a:t>
            </a:r>
          </a:p>
          <a:p>
            <a:pPr lvl="2"/>
            <a:r>
              <a:rPr lang="en-US" sz="1600" dirty="0" err="1" smtClean="0"/>
              <a:t>LGOOD_</a:t>
            </a:r>
            <a:r>
              <a:rPr lang="en-US" sz="1600" i="1" dirty="0" err="1" smtClean="0"/>
              <a:t>n</a:t>
            </a:r>
            <a:r>
              <a:rPr lang="en-US" sz="1600" dirty="0" smtClean="0"/>
              <a:t> / </a:t>
            </a:r>
            <a:r>
              <a:rPr lang="en-US" sz="1600" dirty="0" err="1" smtClean="0"/>
              <a:t>LCRD_</a:t>
            </a:r>
            <a:r>
              <a:rPr lang="en-US" sz="1600" i="1" dirty="0" err="1" smtClean="0"/>
              <a:t>a</a:t>
            </a:r>
            <a:r>
              <a:rPr lang="en-US" sz="1600" dirty="0" smtClean="0"/>
              <a:t> out of order</a:t>
            </a:r>
          </a:p>
          <a:p>
            <a:pPr lvl="2"/>
            <a:r>
              <a:rPr lang="en-US" sz="1600" dirty="0" smtClean="0"/>
              <a:t>Corrupted ordered sets, LMPs, etc.</a:t>
            </a:r>
          </a:p>
          <a:p>
            <a:pPr lvl="2"/>
            <a:r>
              <a:rPr lang="en-US" sz="1600" dirty="0" smtClean="0"/>
              <a:t>CRC-5/16/32 errors</a:t>
            </a:r>
          </a:p>
          <a:p>
            <a:pPr lvl="2"/>
            <a:r>
              <a:rPr lang="en-US" sz="1600" dirty="0" smtClean="0"/>
              <a:t>LBA out of range</a:t>
            </a:r>
          </a:p>
          <a:p>
            <a:pPr lvl="2"/>
            <a:r>
              <a:rPr lang="en-US" sz="1600" dirty="0" smtClean="0"/>
              <a:t>Link connect / disconnect</a:t>
            </a:r>
          </a:p>
          <a:p>
            <a:pPr lvl="2"/>
            <a:r>
              <a:rPr lang="en-US" sz="1600" dirty="0" smtClean="0"/>
              <a:t>Power up / down (bus powered devices only)</a:t>
            </a:r>
          </a:p>
          <a:p>
            <a:pPr lvl="2"/>
            <a:r>
              <a:rPr lang="en-US" sz="1600" dirty="0" smtClean="0"/>
              <a:t>Missing or corrupt frames</a:t>
            </a:r>
          </a:p>
          <a:p>
            <a:pPr lvl="2"/>
            <a:r>
              <a:rPr lang="en-US" sz="1600" dirty="0" smtClean="0"/>
              <a:t>BOT or UAS Sense IU / Response IU errors</a:t>
            </a:r>
          </a:p>
          <a:p>
            <a:pPr marL="231775" lvl="2" indent="-231775">
              <a:buFont typeface="Arial" pitchFamily="34" charset="0"/>
              <a:buChar char="•"/>
            </a:pPr>
            <a:endParaRPr lang="en-US" dirty="0" smtClean="0">
              <a:solidFill>
                <a:srgbClr val="C00000"/>
              </a:solidFill>
            </a:endParaRPr>
          </a:p>
          <a:p>
            <a:pPr marL="231775" lvl="2" indent="-231775">
              <a:buFont typeface="Arial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31775" lvl="2" indent="-231775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The </a:t>
            </a:r>
            <a:r>
              <a:rPr lang="en-US" sz="2200" dirty="0">
                <a:solidFill>
                  <a:srgbClr val="C00000"/>
                </a:solidFill>
              </a:rPr>
              <a:t>jammer </a:t>
            </a:r>
            <a:r>
              <a:rPr lang="en-US" sz="2200" kern="1200" dirty="0">
                <a:solidFill>
                  <a:srgbClr val="C00000"/>
                </a:solidFill>
              </a:rPr>
              <a:t>can inject errors, modify or delete packets, or even turn off </a:t>
            </a:r>
            <a:r>
              <a:rPr lang="en-US" sz="2200" kern="1200" dirty="0" err="1">
                <a:solidFill>
                  <a:srgbClr val="C00000"/>
                </a:solidFill>
              </a:rPr>
              <a:t>Vbus</a:t>
            </a:r>
            <a:r>
              <a:rPr lang="en-US" sz="2200" kern="1200" dirty="0">
                <a:solidFill>
                  <a:srgbClr val="C00000"/>
                </a:solidFill>
              </a:rPr>
              <a:t> and turn it back on again</a:t>
            </a:r>
          </a:p>
          <a:p>
            <a:pPr lvl="2"/>
            <a:endParaRPr lang="en-US" sz="1600" dirty="0" smtClean="0"/>
          </a:p>
          <a:p>
            <a:pPr lvl="2"/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95944" cy="609600"/>
          </a:xfrm>
        </p:spPr>
        <p:txBody>
          <a:bodyPr/>
          <a:lstStyle/>
          <a:p>
            <a:r>
              <a:rPr lang="en-US" dirty="0" smtClean="0"/>
              <a:t>USB 3.0 Jammer</a:t>
            </a:r>
            <a:endParaRPr lang="en-US" dirty="0"/>
          </a:p>
        </p:txBody>
      </p:sp>
      <p:sp>
        <p:nvSpPr>
          <p:cNvPr id="4" name="Footer Placeholder 31"/>
          <p:cNvSpPr>
            <a:spLocks noGrp="1"/>
          </p:cNvSpPr>
          <p:nvPr>
            <p:ph type="ftr" sz="quarter" idx="4294967295"/>
          </p:nvPr>
        </p:nvSpPr>
        <p:spPr>
          <a:xfrm>
            <a:off x="7620000" y="6511924"/>
            <a:ext cx="1295400" cy="1936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Agilent Confidential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70" y="1816336"/>
            <a:ext cx="4107976" cy="316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7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0" y="5486400"/>
            <a:ext cx="9144000" cy="711200"/>
          </a:xfrm>
          <a:prstGeom prst="roundRect">
            <a:avLst/>
          </a:prstGeom>
          <a:solidFill>
            <a:schemeClr val="bg1">
              <a:lumMod val="65000"/>
              <a:alpha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" pitchFamily="34" charset="0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0" y="853440"/>
            <a:ext cx="9144000" cy="140208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  <a:alpha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" pitchFamily="34" charset="0"/>
              <a:ea typeface="+mn-ea"/>
              <a:cs typeface="+mn-cs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0" y="2306320"/>
            <a:ext cx="9144000" cy="1399032"/>
          </a:xfrm>
          <a:prstGeom prst="roundRect">
            <a:avLst/>
          </a:prstGeom>
          <a:solidFill>
            <a:schemeClr val="bg1">
              <a:lumMod val="65000"/>
              <a:alpha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" pitchFamily="34" charset="0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0" y="4551680"/>
            <a:ext cx="9144000" cy="884936"/>
          </a:xfrm>
          <a:prstGeom prst="roundRect">
            <a:avLst/>
          </a:prstGeom>
          <a:solidFill>
            <a:schemeClr val="bg1">
              <a:lumMod val="65000"/>
              <a:alpha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" pitchFamily="34" charset="0"/>
              <a:ea typeface="+mn-ea"/>
              <a:cs typeface="+mn-cs"/>
            </a:endParaRPr>
          </a:p>
        </p:txBody>
      </p:sp>
      <p:sp>
        <p:nvSpPr>
          <p:cNvPr id="133" name="Rounded Rectangle 132"/>
          <p:cNvSpPr/>
          <p:nvPr/>
        </p:nvSpPr>
        <p:spPr bwMode="auto">
          <a:xfrm>
            <a:off x="0" y="3749040"/>
            <a:ext cx="9144000" cy="751840"/>
          </a:xfrm>
          <a:prstGeom prst="roundRect">
            <a:avLst/>
          </a:prstGeom>
          <a:solidFill>
            <a:schemeClr val="bg1">
              <a:lumMod val="65000"/>
              <a:alpha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" pitchFamily="34" charset="0"/>
              <a:ea typeface="+mn-ea"/>
              <a:cs typeface="+mn-cs"/>
            </a:endParaRPr>
          </a:p>
        </p:txBody>
      </p:sp>
      <p:sp>
        <p:nvSpPr>
          <p:cNvPr id="34819" name="Rounded Rectangle 45"/>
          <p:cNvSpPr>
            <a:spLocks noChangeArrowheads="1"/>
          </p:cNvSpPr>
          <p:nvPr/>
        </p:nvSpPr>
        <p:spPr bwMode="auto">
          <a:xfrm>
            <a:off x="5116585" y="449580"/>
            <a:ext cx="2390724" cy="57607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Receiver Test</a:t>
            </a:r>
            <a:endParaRPr lang="en-US" sz="1800" b="1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34820" name="Rounded Rectangle 43"/>
          <p:cNvSpPr>
            <a:spLocks noChangeArrowheads="1"/>
          </p:cNvSpPr>
          <p:nvPr/>
        </p:nvSpPr>
        <p:spPr bwMode="auto">
          <a:xfrm>
            <a:off x="685800" y="449580"/>
            <a:ext cx="2305639" cy="57607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Transmitter Test</a:t>
            </a:r>
            <a:endParaRPr lang="en-US" sz="1800" b="1" dirty="0">
              <a:solidFill>
                <a:srgbClr val="000000"/>
              </a:solidFill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latin typeface="Univers Condensed" pitchFamily="34" charset="0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latin typeface="Univers Condensed" pitchFamily="34" charset="0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latin typeface="Univers Condensed" pitchFamily="34" charset="0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3048000" y="449580"/>
            <a:ext cx="2021760" cy="5760720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Interconnect Test</a:t>
            </a:r>
            <a:endParaRPr lang="en-US" sz="1800" dirty="0">
              <a:solidFill>
                <a:srgbClr val="000000"/>
              </a:solidFill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Univers Condensed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Univers Condensed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Univers Condensed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Univers Condensed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Univers Condensed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Univers Condensed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Univers Condensed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Univers Condensed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Univers Condensed" pitchFamily="34" charset="0"/>
              <a:ea typeface="+mn-ea"/>
              <a:cs typeface="+mn-cs"/>
            </a:endParaRPr>
          </a:p>
        </p:txBody>
      </p:sp>
      <p:sp>
        <p:nvSpPr>
          <p:cNvPr id="34835" name="TextBox 52"/>
          <p:cNvSpPr txBox="1">
            <a:spLocks noChangeArrowheads="1"/>
          </p:cNvSpPr>
          <p:nvPr/>
        </p:nvSpPr>
        <p:spPr bwMode="auto">
          <a:xfrm>
            <a:off x="687071" y="2361145"/>
            <a:ext cx="12090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DSOX90000A </a:t>
            </a:r>
            <a:r>
              <a:rPr lang="en-US" sz="1000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Infiniium</a:t>
            </a:r>
            <a:endParaRPr lang="en-US" sz="1000" dirty="0" smtClean="0">
              <a:solidFill>
                <a:srgbClr val="000000"/>
              </a:solidFill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real time scope </a:t>
            </a:r>
            <a:endParaRPr lang="en-US" sz="1000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34847" name="TextBox 32"/>
          <p:cNvSpPr txBox="1">
            <a:spLocks noChangeArrowheads="1"/>
          </p:cNvSpPr>
          <p:nvPr/>
        </p:nvSpPr>
        <p:spPr bwMode="auto">
          <a:xfrm>
            <a:off x="2792209" y="4189413"/>
            <a:ext cx="22272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100">
              <a:solidFill>
                <a:srgbClr val="000000"/>
              </a:solidFill>
              <a:latin typeface="Univers Condensed" pitchFamily="34" charset="0"/>
              <a:ea typeface="+mn-ea"/>
              <a:cs typeface="+mn-cs"/>
            </a:endParaRPr>
          </a:p>
        </p:txBody>
      </p:sp>
      <p:sp>
        <p:nvSpPr>
          <p:cNvPr id="34851" name="Title 1"/>
          <p:cNvSpPr>
            <a:spLocks noGrp="1"/>
          </p:cNvSpPr>
          <p:nvPr>
            <p:ph type="title"/>
          </p:nvPr>
        </p:nvSpPr>
        <p:spPr>
          <a:xfrm>
            <a:off x="0" y="60325"/>
            <a:ext cx="8926513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Agilent’s USB 3.0 – Total Solution</a:t>
            </a:r>
          </a:p>
        </p:txBody>
      </p:sp>
      <p:sp>
        <p:nvSpPr>
          <p:cNvPr id="77" name="TextBox 52"/>
          <p:cNvSpPr txBox="1">
            <a:spLocks noChangeArrowheads="1"/>
          </p:cNvSpPr>
          <p:nvPr/>
        </p:nvSpPr>
        <p:spPr bwMode="auto">
          <a:xfrm>
            <a:off x="-40640" y="1422487"/>
            <a:ext cx="4987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 SW</a:t>
            </a:r>
            <a:endParaRPr lang="en-US" sz="1100" b="1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78" name="TextBox 52"/>
          <p:cNvSpPr txBox="1">
            <a:spLocks noChangeArrowheads="1"/>
          </p:cNvSpPr>
          <p:nvPr/>
        </p:nvSpPr>
        <p:spPr bwMode="auto">
          <a:xfrm>
            <a:off x="-40640" y="2897075"/>
            <a:ext cx="4987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 HW</a:t>
            </a:r>
            <a:endParaRPr lang="en-US" sz="1100" b="1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79" name="TextBox 52"/>
          <p:cNvSpPr txBox="1">
            <a:spLocks noChangeArrowheads="1"/>
          </p:cNvSpPr>
          <p:nvPr/>
        </p:nvSpPr>
        <p:spPr bwMode="auto">
          <a:xfrm>
            <a:off x="-30480" y="4868574"/>
            <a:ext cx="6961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Fixture</a:t>
            </a:r>
            <a:endParaRPr lang="en-US" sz="1100" b="1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80" name="TextBox 52"/>
          <p:cNvSpPr txBox="1">
            <a:spLocks noChangeArrowheads="1"/>
          </p:cNvSpPr>
          <p:nvPr/>
        </p:nvSpPr>
        <p:spPr bwMode="auto">
          <a:xfrm>
            <a:off x="-40640" y="5721784"/>
            <a:ext cx="5299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 DUT</a:t>
            </a:r>
            <a:endParaRPr lang="en-US" sz="1100" b="1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81" name="TextBox 52"/>
          <p:cNvSpPr txBox="1">
            <a:spLocks noChangeArrowheads="1"/>
          </p:cNvSpPr>
          <p:nvPr/>
        </p:nvSpPr>
        <p:spPr bwMode="auto">
          <a:xfrm>
            <a:off x="6491302" y="2533865"/>
            <a:ext cx="136848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N4903B </a:t>
            </a: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J-BERT High-</a:t>
            </a:r>
            <a:r>
              <a:rPr lang="en-US" sz="1000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Perf</a:t>
            </a: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/>
            </a:r>
            <a:b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</a:b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Serial BERT</a:t>
            </a:r>
            <a:endParaRPr lang="en-US" sz="1000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82" name="TextBox 52"/>
          <p:cNvSpPr txBox="1">
            <a:spLocks noChangeArrowheads="1"/>
          </p:cNvSpPr>
          <p:nvPr/>
        </p:nvSpPr>
        <p:spPr bwMode="auto">
          <a:xfrm>
            <a:off x="5674449" y="872473"/>
            <a:ext cx="13414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N5990A Automatic SW for USB compliance</a:t>
            </a:r>
            <a:endParaRPr lang="en-US" sz="1000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83" name="TextBox 52"/>
          <p:cNvSpPr txBox="1">
            <a:spLocks noChangeArrowheads="1"/>
          </p:cNvSpPr>
          <p:nvPr/>
        </p:nvSpPr>
        <p:spPr bwMode="auto">
          <a:xfrm>
            <a:off x="3393706" y="2371305"/>
            <a:ext cx="1676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E5071C Option TDR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ENA Network Analyzer</a:t>
            </a:r>
            <a:endParaRPr lang="en-US" sz="1000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87" name="TextBox 52"/>
          <p:cNvSpPr txBox="1">
            <a:spLocks noChangeArrowheads="1"/>
          </p:cNvSpPr>
          <p:nvPr/>
        </p:nvSpPr>
        <p:spPr bwMode="auto">
          <a:xfrm>
            <a:off x="6671066" y="4343400"/>
            <a:ext cx="9601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U7242A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Test Fixture</a:t>
            </a:r>
            <a:endParaRPr lang="en-US" sz="1000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88" name="TextBox 52"/>
          <p:cNvSpPr txBox="1">
            <a:spLocks noChangeArrowheads="1"/>
          </p:cNvSpPr>
          <p:nvPr/>
        </p:nvSpPr>
        <p:spPr bwMode="auto">
          <a:xfrm>
            <a:off x="1676400" y="872473"/>
            <a:ext cx="16146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U7243A USB Compliance Test Software</a:t>
            </a:r>
            <a:endParaRPr lang="en-US" sz="1000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118" name="TextBox 52"/>
          <p:cNvSpPr txBox="1">
            <a:spLocks noChangeArrowheads="1"/>
          </p:cNvSpPr>
          <p:nvPr/>
        </p:nvSpPr>
        <p:spPr bwMode="auto">
          <a:xfrm>
            <a:off x="789969" y="4702100"/>
            <a:ext cx="93342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U7242A USB 3.0 Test Fixture</a:t>
            </a:r>
            <a:endParaRPr lang="en-US" sz="1000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100" name="TextBox 60"/>
          <p:cNvSpPr txBox="1">
            <a:spLocks noChangeArrowheads="1"/>
          </p:cNvSpPr>
          <p:nvPr/>
        </p:nvSpPr>
        <p:spPr bwMode="auto">
          <a:xfrm>
            <a:off x="697232" y="872473"/>
            <a:ext cx="13411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N8805A USB3.0 Protocol decode &amp; triggering SW</a:t>
            </a:r>
            <a:endParaRPr lang="en-US" sz="1000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108" name="TextBox 52"/>
          <p:cNvSpPr txBox="1">
            <a:spLocks noChangeArrowheads="1"/>
          </p:cNvSpPr>
          <p:nvPr/>
        </p:nvSpPr>
        <p:spPr bwMode="auto">
          <a:xfrm>
            <a:off x="838200" y="3112985"/>
            <a:ext cx="12090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DSO91304A </a:t>
            </a:r>
            <a:r>
              <a:rPr lang="en-US" sz="1000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Infiniium</a:t>
            </a:r>
            <a:endParaRPr lang="en-US" sz="1000" dirty="0" smtClean="0">
              <a:solidFill>
                <a:srgbClr val="000000"/>
              </a:solidFill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real time scope </a:t>
            </a:r>
            <a:endParaRPr lang="en-US" sz="1000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109" name="TextBox 52"/>
          <p:cNvSpPr txBox="1">
            <a:spLocks noChangeArrowheads="1"/>
          </p:cNvSpPr>
          <p:nvPr/>
        </p:nvSpPr>
        <p:spPr bwMode="auto">
          <a:xfrm>
            <a:off x="942370" y="2883460"/>
            <a:ext cx="6387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Univers Condensed" pitchFamily="34" charset="0"/>
                <a:ea typeface="+mn-ea"/>
                <a:cs typeface="+mn-cs"/>
              </a:rPr>
              <a:t>or</a:t>
            </a:r>
            <a:endParaRPr lang="en-US" sz="1100" dirty="0">
              <a:solidFill>
                <a:srgbClr val="000000"/>
              </a:solidFill>
              <a:latin typeface="Univers Condensed" pitchFamily="34" charset="0"/>
              <a:ea typeface="+mn-ea"/>
              <a:cs typeface="+mn-cs"/>
            </a:endParaRPr>
          </a:p>
        </p:txBody>
      </p:sp>
      <p:sp>
        <p:nvSpPr>
          <p:cNvPr id="116" name="TextBox 52"/>
          <p:cNvSpPr txBox="1">
            <a:spLocks noChangeArrowheads="1"/>
          </p:cNvSpPr>
          <p:nvPr/>
        </p:nvSpPr>
        <p:spPr bwMode="auto">
          <a:xfrm>
            <a:off x="3581400" y="4932402"/>
            <a:ext cx="10664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 Bit-USB-</a:t>
            </a:r>
            <a:b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</a:b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CBL-0001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 from BitifEye</a:t>
            </a:r>
            <a:endParaRPr lang="en-US" sz="1000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2" name="Group 149"/>
          <p:cNvGrpSpPr/>
          <p:nvPr/>
        </p:nvGrpSpPr>
        <p:grpSpPr>
          <a:xfrm>
            <a:off x="2292350" y="5029200"/>
            <a:ext cx="443363" cy="643072"/>
            <a:chOff x="1814963" y="4869632"/>
            <a:chExt cx="526854" cy="665658"/>
          </a:xfrm>
        </p:grpSpPr>
        <p:cxnSp>
          <p:nvCxnSpPr>
            <p:cNvPr id="76" name="Straight Arrow Connector 75"/>
            <p:cNvCxnSpPr/>
            <p:nvPr/>
          </p:nvCxnSpPr>
          <p:spPr bwMode="auto">
            <a:xfrm rot="16200000" flipV="1">
              <a:off x="1745561" y="4939034"/>
              <a:ext cx="665658" cy="52685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rot="16200000" flipV="1">
              <a:off x="1955801" y="5115562"/>
              <a:ext cx="304800" cy="23368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</p:cxnSp>
      </p:grpSp>
      <p:grpSp>
        <p:nvGrpSpPr>
          <p:cNvPr id="3" name="Group 139"/>
          <p:cNvGrpSpPr/>
          <p:nvPr/>
        </p:nvGrpSpPr>
        <p:grpSpPr>
          <a:xfrm>
            <a:off x="1265689" y="5582126"/>
            <a:ext cx="1510741" cy="614671"/>
            <a:chOff x="741178" y="5673566"/>
            <a:chExt cx="1510741" cy="614671"/>
          </a:xfrm>
        </p:grpSpPr>
        <p:sp>
          <p:nvSpPr>
            <p:cNvPr id="38" name="Rectangle 37"/>
            <p:cNvSpPr/>
            <p:nvPr/>
          </p:nvSpPr>
          <p:spPr bwMode="auto">
            <a:xfrm>
              <a:off x="741178" y="5673566"/>
              <a:ext cx="552145" cy="5328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278035" y="5874612"/>
              <a:ext cx="807768" cy="1184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" pitchFamily="34" charset="0"/>
                <a:ea typeface="+mn-ea"/>
                <a:cs typeface="+mn-cs"/>
              </a:endParaRPr>
            </a:p>
          </p:txBody>
        </p:sp>
        <p:grpSp>
          <p:nvGrpSpPr>
            <p:cNvPr id="4" name="Group 42"/>
            <p:cNvGrpSpPr/>
            <p:nvPr/>
          </p:nvGrpSpPr>
          <p:grpSpPr>
            <a:xfrm>
              <a:off x="2078095" y="5718170"/>
              <a:ext cx="173824" cy="444007"/>
              <a:chOff x="1558036" y="2119884"/>
              <a:chExt cx="172720" cy="457200"/>
            </a:xfrm>
          </p:grpSpPr>
          <p:sp>
            <p:nvSpPr>
              <p:cNvPr id="40" name="L-Shape 39"/>
              <p:cNvSpPr/>
              <p:nvPr/>
            </p:nvSpPr>
            <p:spPr bwMode="auto">
              <a:xfrm rot="5400000">
                <a:off x="1440180" y="2245868"/>
                <a:ext cx="416560" cy="164592"/>
              </a:xfrm>
              <a:prstGeom prst="corner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vers Condense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L-Shape 40"/>
              <p:cNvSpPr/>
              <p:nvPr/>
            </p:nvSpPr>
            <p:spPr bwMode="auto">
              <a:xfrm rot="5400000" flipH="1">
                <a:off x="1508760" y="2372360"/>
                <a:ext cx="254000" cy="155448"/>
              </a:xfrm>
              <a:prstGeom prst="corner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vers Condensed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762000" y="5720080"/>
              <a:ext cx="4730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dirty="0" smtClean="0">
                  <a:solidFill>
                    <a:srgbClr val="000000"/>
                  </a:solidFill>
                  <a:ea typeface="+mn-ea"/>
                  <a:cs typeface="Arial" pitchFamily="34" charset="0"/>
                </a:rPr>
                <a:t>Tx</a:t>
              </a:r>
              <a:endParaRPr lang="en-US" sz="2000" dirty="0">
                <a:solidFill>
                  <a:srgbClr val="000000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74" name="TextBox 60"/>
            <p:cNvSpPr txBox="1">
              <a:spLocks noChangeArrowheads="1"/>
            </p:cNvSpPr>
            <p:nvPr/>
          </p:nvSpPr>
          <p:spPr bwMode="auto">
            <a:xfrm>
              <a:off x="1347659" y="6026627"/>
              <a:ext cx="82981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latin typeface="Univers Condensed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143"/>
          <p:cNvGrpSpPr/>
          <p:nvPr/>
        </p:nvGrpSpPr>
        <p:grpSpPr>
          <a:xfrm>
            <a:off x="2301717" y="3587274"/>
            <a:ext cx="1588" cy="1280160"/>
            <a:chOff x="1807686" y="3719354"/>
            <a:chExt cx="1588" cy="1005840"/>
          </a:xfrm>
        </p:grpSpPr>
        <p:cxnSp>
          <p:nvCxnSpPr>
            <p:cNvPr id="86" name="Straight Arrow Connector 85"/>
            <p:cNvCxnSpPr/>
            <p:nvPr/>
          </p:nvCxnSpPr>
          <p:spPr bwMode="auto">
            <a:xfrm rot="16200000">
              <a:off x="1305560" y="4221480"/>
              <a:ext cx="100584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rot="16200000">
              <a:off x="1534160" y="4368800"/>
              <a:ext cx="54864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</p:cxnSp>
      </p:grpSp>
      <p:pic>
        <p:nvPicPr>
          <p:cNvPr id="107" name="Picture 106" descr="USB_fixture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5FBFB"/>
              </a:clrFrom>
              <a:clrTo>
                <a:srgbClr val="F5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5911" y="4693921"/>
            <a:ext cx="1316778" cy="504138"/>
          </a:xfrm>
          <a:prstGeom prst="rect">
            <a:avLst/>
          </a:prstGeom>
        </p:spPr>
      </p:pic>
      <p:pic>
        <p:nvPicPr>
          <p:cNvPr id="99" name="Picture 98" descr="Agilent-90000_005_12-0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05000" y="2991801"/>
            <a:ext cx="993729" cy="665799"/>
          </a:xfrm>
          <a:prstGeom prst="rect">
            <a:avLst/>
          </a:prstGeom>
        </p:spPr>
      </p:pic>
      <p:grpSp>
        <p:nvGrpSpPr>
          <p:cNvPr id="6" name="Group 138"/>
          <p:cNvGrpSpPr/>
          <p:nvPr/>
        </p:nvGrpSpPr>
        <p:grpSpPr>
          <a:xfrm>
            <a:off x="2301717" y="1900714"/>
            <a:ext cx="1588" cy="640080"/>
            <a:chOff x="1807686" y="2327434"/>
            <a:chExt cx="1588" cy="100584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 rot="16200000">
              <a:off x="1305560" y="2829560"/>
              <a:ext cx="100584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rot="16200000">
              <a:off x="1534160" y="3007360"/>
              <a:ext cx="54864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triangle" w="lg" len="lg"/>
            </a:ln>
            <a:effectLst/>
          </p:spPr>
        </p:cxnSp>
      </p:grpSp>
      <p:pic>
        <p:nvPicPr>
          <p:cNvPr id="91" name="Picture 90" descr="U7243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06903" y="1381760"/>
            <a:ext cx="1017938" cy="762000"/>
          </a:xfrm>
          <a:prstGeom prst="rect">
            <a:avLst/>
          </a:prstGeom>
        </p:spPr>
      </p:pic>
      <p:grpSp>
        <p:nvGrpSpPr>
          <p:cNvPr id="7" name="Group 149"/>
          <p:cNvGrpSpPr/>
          <p:nvPr/>
        </p:nvGrpSpPr>
        <p:grpSpPr>
          <a:xfrm>
            <a:off x="1530351" y="2011680"/>
            <a:ext cx="677043" cy="500832"/>
            <a:chOff x="1814963" y="4869632"/>
            <a:chExt cx="526854" cy="665658"/>
          </a:xfrm>
        </p:grpSpPr>
        <p:cxnSp>
          <p:nvCxnSpPr>
            <p:cNvPr id="98" name="Straight Arrow Connector 97"/>
            <p:cNvCxnSpPr/>
            <p:nvPr/>
          </p:nvCxnSpPr>
          <p:spPr bwMode="auto">
            <a:xfrm rot="16200000" flipV="1">
              <a:off x="1745561" y="4939034"/>
              <a:ext cx="665658" cy="52685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 bwMode="auto">
            <a:xfrm rot="16200000" flipV="1">
              <a:off x="1955801" y="5115562"/>
              <a:ext cx="304800" cy="23368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</p:cxnSp>
      </p:grpSp>
      <p:pic>
        <p:nvPicPr>
          <p:cNvPr id="34824" name="Picture 31" descr="90000A front view 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6677" y="2392046"/>
            <a:ext cx="1018048" cy="64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01" descr="N8805A_tn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90270" y="1402080"/>
            <a:ext cx="975361" cy="731521"/>
          </a:xfrm>
          <a:prstGeom prst="rect">
            <a:avLst/>
          </a:prstGeom>
        </p:spPr>
      </p:pic>
      <p:grpSp>
        <p:nvGrpSpPr>
          <p:cNvPr id="8" name="Group 143"/>
          <p:cNvGrpSpPr/>
          <p:nvPr/>
        </p:nvGrpSpPr>
        <p:grpSpPr>
          <a:xfrm rot="10800000">
            <a:off x="3637197" y="3281680"/>
            <a:ext cx="375922" cy="1463040"/>
            <a:chOff x="1807686" y="3719354"/>
            <a:chExt cx="1588" cy="1005840"/>
          </a:xfrm>
        </p:grpSpPr>
        <p:cxnSp>
          <p:nvCxnSpPr>
            <p:cNvPr id="110" name="Straight Arrow Connector 109"/>
            <p:cNvCxnSpPr/>
            <p:nvPr/>
          </p:nvCxnSpPr>
          <p:spPr bwMode="auto">
            <a:xfrm rot="16200000">
              <a:off x="1305560" y="4221480"/>
              <a:ext cx="100584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113" name="Straight Arrow Connector 112"/>
            <p:cNvCxnSpPr/>
            <p:nvPr/>
          </p:nvCxnSpPr>
          <p:spPr bwMode="auto">
            <a:xfrm rot="16200000">
              <a:off x="1493695" y="4325677"/>
              <a:ext cx="629235" cy="98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</p:cxnSp>
      </p:grpSp>
      <p:grpSp>
        <p:nvGrpSpPr>
          <p:cNvPr id="9" name="Group 193"/>
          <p:cNvGrpSpPr/>
          <p:nvPr/>
        </p:nvGrpSpPr>
        <p:grpSpPr>
          <a:xfrm>
            <a:off x="3515279" y="5059680"/>
            <a:ext cx="81281" cy="772161"/>
            <a:chOff x="5158508" y="4793933"/>
            <a:chExt cx="622530" cy="740063"/>
          </a:xfrm>
        </p:grpSpPr>
        <p:cxnSp>
          <p:nvCxnSpPr>
            <p:cNvPr id="120" name="Straight Connector 119"/>
            <p:cNvCxnSpPr/>
            <p:nvPr/>
          </p:nvCxnSpPr>
          <p:spPr bwMode="auto">
            <a:xfrm rot="5400000">
              <a:off x="5099741" y="4852700"/>
              <a:ext cx="740063" cy="62253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5400000">
              <a:off x="5353950" y="4854653"/>
              <a:ext cx="449238" cy="3875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</p:cxnSp>
      </p:grpSp>
      <p:grpSp>
        <p:nvGrpSpPr>
          <p:cNvPr id="10" name="Group 165"/>
          <p:cNvGrpSpPr/>
          <p:nvPr/>
        </p:nvGrpSpPr>
        <p:grpSpPr>
          <a:xfrm>
            <a:off x="4762500" y="5080000"/>
            <a:ext cx="81280" cy="812800"/>
            <a:chOff x="4185920" y="5130800"/>
            <a:chExt cx="345440" cy="486064"/>
          </a:xfrm>
        </p:grpSpPr>
        <p:cxnSp>
          <p:nvCxnSpPr>
            <p:cNvPr id="124" name="Straight Arrow Connector 123"/>
            <p:cNvCxnSpPr/>
            <p:nvPr/>
          </p:nvCxnSpPr>
          <p:spPr bwMode="auto">
            <a:xfrm rot="16200000" flipV="1">
              <a:off x="4115608" y="5201112"/>
              <a:ext cx="486064" cy="34544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 rot="16200000" flipV="1">
              <a:off x="4269164" y="5342196"/>
              <a:ext cx="272704" cy="19535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</p:cxnSp>
      </p:grpSp>
      <p:grpSp>
        <p:nvGrpSpPr>
          <p:cNvPr id="11" name="Group 70"/>
          <p:cNvGrpSpPr/>
          <p:nvPr/>
        </p:nvGrpSpPr>
        <p:grpSpPr>
          <a:xfrm>
            <a:off x="3487110" y="5718463"/>
            <a:ext cx="1524000" cy="274320"/>
            <a:chOff x="2316480" y="5852160"/>
            <a:chExt cx="1524000" cy="27432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2387600" y="5933440"/>
              <a:ext cx="1371600" cy="1219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" pitchFamily="34" charset="0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316480" y="5852160"/>
              <a:ext cx="81280" cy="274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" pitchFamily="34" charset="0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3759200" y="5852160"/>
              <a:ext cx="81280" cy="274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43"/>
          <p:cNvGrpSpPr/>
          <p:nvPr/>
        </p:nvGrpSpPr>
        <p:grpSpPr>
          <a:xfrm flipH="1">
            <a:off x="4343400" y="3505200"/>
            <a:ext cx="406402" cy="1645920"/>
            <a:chOff x="1807686" y="3719354"/>
            <a:chExt cx="1588" cy="1005840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 rot="16200000">
              <a:off x="1305560" y="4221480"/>
              <a:ext cx="100584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142" name="Straight Arrow Connector 141"/>
            <p:cNvCxnSpPr/>
            <p:nvPr/>
          </p:nvCxnSpPr>
          <p:spPr bwMode="auto">
            <a:xfrm rot="16200000">
              <a:off x="1493695" y="4325677"/>
              <a:ext cx="629235" cy="98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</p:cxnSp>
      </p:grpSp>
      <p:pic>
        <p:nvPicPr>
          <p:cNvPr id="141" name="Picture 140" descr="images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1802" y="2722880"/>
            <a:ext cx="1271992" cy="881380"/>
          </a:xfrm>
          <a:prstGeom prst="rect">
            <a:avLst/>
          </a:prstGeom>
        </p:spPr>
      </p:pic>
      <p:grpSp>
        <p:nvGrpSpPr>
          <p:cNvPr id="13" name="Group 183"/>
          <p:cNvGrpSpPr/>
          <p:nvPr/>
        </p:nvGrpSpPr>
        <p:grpSpPr>
          <a:xfrm>
            <a:off x="5541920" y="3241834"/>
            <a:ext cx="1588" cy="1645920"/>
            <a:chOff x="1807686" y="3719354"/>
            <a:chExt cx="1588" cy="1005840"/>
          </a:xfrm>
        </p:grpSpPr>
        <p:cxnSp>
          <p:nvCxnSpPr>
            <p:cNvPr id="144" name="Straight Arrow Connector 143"/>
            <p:cNvCxnSpPr/>
            <p:nvPr/>
          </p:nvCxnSpPr>
          <p:spPr bwMode="auto">
            <a:xfrm rot="16200000">
              <a:off x="1305560" y="4221480"/>
              <a:ext cx="100584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145" name="Straight Arrow Connector 144"/>
            <p:cNvCxnSpPr/>
            <p:nvPr/>
          </p:nvCxnSpPr>
          <p:spPr bwMode="auto">
            <a:xfrm rot="16200000">
              <a:off x="1534160" y="4368800"/>
              <a:ext cx="54864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</p:cxnSp>
      </p:grpSp>
      <p:grpSp>
        <p:nvGrpSpPr>
          <p:cNvPr id="14" name="Group 183"/>
          <p:cNvGrpSpPr/>
          <p:nvPr/>
        </p:nvGrpSpPr>
        <p:grpSpPr>
          <a:xfrm rot="10800000">
            <a:off x="6090559" y="1921034"/>
            <a:ext cx="1588" cy="1005840"/>
            <a:chOff x="1807686" y="3719354"/>
            <a:chExt cx="1588" cy="1005840"/>
          </a:xfrm>
        </p:grpSpPr>
        <p:cxnSp>
          <p:nvCxnSpPr>
            <p:cNvPr id="147" name="Straight Arrow Connector 146"/>
            <p:cNvCxnSpPr/>
            <p:nvPr/>
          </p:nvCxnSpPr>
          <p:spPr bwMode="auto">
            <a:xfrm rot="16200000">
              <a:off x="1305560" y="4221480"/>
              <a:ext cx="100584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150" name="Straight Arrow Connector 149"/>
            <p:cNvCxnSpPr/>
            <p:nvPr/>
          </p:nvCxnSpPr>
          <p:spPr bwMode="auto">
            <a:xfrm rot="16200000">
              <a:off x="1625600" y="4267200"/>
              <a:ext cx="36576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7834" y="1371600"/>
            <a:ext cx="1037157" cy="82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93"/>
          <p:cNvGrpSpPr/>
          <p:nvPr/>
        </p:nvGrpSpPr>
        <p:grpSpPr>
          <a:xfrm>
            <a:off x="5644315" y="5191760"/>
            <a:ext cx="894079" cy="518160"/>
            <a:chOff x="5158511" y="4805680"/>
            <a:chExt cx="622530" cy="740063"/>
          </a:xfrm>
        </p:grpSpPr>
        <p:cxnSp>
          <p:nvCxnSpPr>
            <p:cNvPr id="152" name="Straight Connector 151"/>
            <p:cNvCxnSpPr/>
            <p:nvPr/>
          </p:nvCxnSpPr>
          <p:spPr bwMode="auto">
            <a:xfrm rot="5400000">
              <a:off x="5099744" y="4864447"/>
              <a:ext cx="740063" cy="62253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 rot="10800000" flipV="1">
              <a:off x="5301655" y="4948917"/>
              <a:ext cx="351544" cy="43180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</p:grpSp>
      <p:grpSp>
        <p:nvGrpSpPr>
          <p:cNvPr id="16" name="Group 104"/>
          <p:cNvGrpSpPr/>
          <p:nvPr/>
        </p:nvGrpSpPr>
        <p:grpSpPr>
          <a:xfrm>
            <a:off x="6476419" y="5525192"/>
            <a:ext cx="752855" cy="653217"/>
            <a:chOff x="7690105" y="5525192"/>
            <a:chExt cx="752855" cy="653217"/>
          </a:xfrm>
        </p:grpSpPr>
        <p:sp>
          <p:nvSpPr>
            <p:cNvPr id="51" name="TextBox 50"/>
            <p:cNvSpPr txBox="1"/>
            <p:nvPr/>
          </p:nvSpPr>
          <p:spPr>
            <a:xfrm>
              <a:off x="7954265" y="5870632"/>
              <a:ext cx="488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dirty="0">
                  <a:solidFill>
                    <a:srgbClr val="000000"/>
                  </a:solidFill>
                  <a:ea typeface="+mn-ea"/>
                  <a:cs typeface="Arial" pitchFamily="34" charset="0"/>
                </a:rPr>
                <a:t>R</a:t>
              </a:r>
              <a:r>
                <a:rPr lang="de-DE" sz="1400" dirty="0" smtClean="0">
                  <a:solidFill>
                    <a:srgbClr val="000000"/>
                  </a:solidFill>
                  <a:ea typeface="+mn-ea"/>
                  <a:cs typeface="Arial" pitchFamily="34" charset="0"/>
                </a:rPr>
                <a:t>x</a:t>
              </a:r>
              <a:endParaRPr lang="en-US" sz="1400" dirty="0">
                <a:solidFill>
                  <a:srgbClr val="000000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90105" y="5525192"/>
              <a:ext cx="488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dirty="0" smtClean="0">
                  <a:solidFill>
                    <a:srgbClr val="000000"/>
                  </a:solidFill>
                  <a:ea typeface="+mn-ea"/>
                  <a:cs typeface="Arial" pitchFamily="34" charset="0"/>
                </a:rPr>
                <a:t>Tx</a:t>
              </a:r>
              <a:endParaRPr lang="en-US" sz="1400" dirty="0">
                <a:solidFill>
                  <a:srgbClr val="000000"/>
                </a:solidFill>
                <a:ea typeface="+mn-ea"/>
                <a:cs typeface="Arial" pitchFamily="34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 bwMode="auto">
            <a:xfrm flipV="1">
              <a:off x="7762240" y="5598160"/>
              <a:ext cx="518160" cy="5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7" name="Group 183"/>
          <p:cNvGrpSpPr/>
          <p:nvPr/>
        </p:nvGrpSpPr>
        <p:grpSpPr>
          <a:xfrm rot="10800000" flipH="1">
            <a:off x="5648597" y="4785360"/>
            <a:ext cx="45719" cy="1239520"/>
            <a:chOff x="1807686" y="3719354"/>
            <a:chExt cx="1588" cy="1005840"/>
          </a:xfrm>
        </p:grpSpPr>
        <p:cxnSp>
          <p:nvCxnSpPr>
            <p:cNvPr id="117" name="Straight Arrow Connector 116"/>
            <p:cNvCxnSpPr/>
            <p:nvPr/>
          </p:nvCxnSpPr>
          <p:spPr bwMode="auto">
            <a:xfrm rot="16200000">
              <a:off x="1305560" y="4221480"/>
              <a:ext cx="100584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119" name="Straight Arrow Connector 118"/>
            <p:cNvCxnSpPr/>
            <p:nvPr/>
          </p:nvCxnSpPr>
          <p:spPr bwMode="auto">
            <a:xfrm rot="16200000">
              <a:off x="1622719" y="4267244"/>
              <a:ext cx="371007" cy="74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</p:grpSp>
      <p:grpSp>
        <p:nvGrpSpPr>
          <p:cNvPr id="18" name="Group 92"/>
          <p:cNvGrpSpPr/>
          <p:nvPr/>
        </p:nvGrpSpPr>
        <p:grpSpPr>
          <a:xfrm>
            <a:off x="5552456" y="5578614"/>
            <a:ext cx="1526035" cy="618183"/>
            <a:chOff x="6806782" y="5581226"/>
            <a:chExt cx="1526035" cy="618183"/>
          </a:xfrm>
        </p:grpSpPr>
        <p:sp>
          <p:nvSpPr>
            <p:cNvPr id="53" name="Rectangle 52"/>
            <p:cNvSpPr/>
            <p:nvPr/>
          </p:nvSpPr>
          <p:spPr bwMode="auto">
            <a:xfrm>
              <a:off x="7784177" y="5581226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991697" y="5817608"/>
              <a:ext cx="802640" cy="1188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" pitchFamily="34" charset="0"/>
                <a:ea typeface="+mn-ea"/>
                <a:cs typeface="+mn-cs"/>
              </a:endParaRPr>
            </a:p>
          </p:txBody>
        </p:sp>
        <p:grpSp>
          <p:nvGrpSpPr>
            <p:cNvPr id="19" name="Group 42"/>
            <p:cNvGrpSpPr/>
            <p:nvPr/>
          </p:nvGrpSpPr>
          <p:grpSpPr>
            <a:xfrm rot="10800000">
              <a:off x="6806782" y="5647111"/>
              <a:ext cx="184912" cy="457200"/>
              <a:chOff x="1566170" y="2119890"/>
              <a:chExt cx="164592" cy="457195"/>
            </a:xfrm>
          </p:grpSpPr>
          <p:sp>
            <p:nvSpPr>
              <p:cNvPr id="57" name="L-Shape 56"/>
              <p:cNvSpPr/>
              <p:nvPr/>
            </p:nvSpPr>
            <p:spPr bwMode="auto">
              <a:xfrm rot="5400000">
                <a:off x="1440184" y="2245876"/>
                <a:ext cx="416563" cy="164592"/>
              </a:xfrm>
              <a:prstGeom prst="corner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vers Condense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L-Shape 57"/>
              <p:cNvSpPr/>
              <p:nvPr/>
            </p:nvSpPr>
            <p:spPr bwMode="auto">
              <a:xfrm rot="5400000" flipH="1">
                <a:off x="1518920" y="2372361"/>
                <a:ext cx="254000" cy="155448"/>
              </a:xfrm>
              <a:prstGeom prst="corner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vers Condensed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5" name="TextBox 60"/>
            <p:cNvSpPr txBox="1">
              <a:spLocks noChangeArrowheads="1"/>
            </p:cNvSpPr>
            <p:nvPr/>
          </p:nvSpPr>
          <p:spPr bwMode="auto">
            <a:xfrm>
              <a:off x="7125654" y="5937799"/>
              <a:ext cx="82454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latin typeface="Univers Condensed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8" name="Picture 137" descr="Picture22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5400000" flipV="1">
            <a:off x="5002149" y="4043084"/>
            <a:ext cx="1274789" cy="7380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2" name="TextBox 52"/>
          <p:cNvSpPr txBox="1">
            <a:spLocks noChangeArrowheads="1"/>
          </p:cNvSpPr>
          <p:nvPr/>
        </p:nvSpPr>
        <p:spPr bwMode="auto">
          <a:xfrm>
            <a:off x="6726945" y="3711714"/>
            <a:ext cx="12090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De-</a:t>
            </a:r>
            <a:r>
              <a:rPr lang="en-US" sz="1000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emph</a:t>
            </a: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N4916A or N4916B or N4903B-002</a:t>
            </a:r>
            <a:endParaRPr lang="en-US" sz="1000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114" name="TextBox 52"/>
          <p:cNvSpPr txBox="1">
            <a:spLocks noChangeArrowheads="1"/>
          </p:cNvSpPr>
          <p:nvPr/>
        </p:nvSpPr>
        <p:spPr bwMode="auto">
          <a:xfrm>
            <a:off x="6620973" y="3270317"/>
            <a:ext cx="6387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Univers Condensed" pitchFamily="34" charset="0"/>
                <a:ea typeface="+mn-ea"/>
                <a:cs typeface="+mn-cs"/>
              </a:rPr>
              <a:t>with</a:t>
            </a:r>
            <a:endParaRPr lang="en-US" sz="1100" dirty="0">
              <a:solidFill>
                <a:srgbClr val="000000"/>
              </a:solidFill>
              <a:latin typeface="Univers Condensed" pitchFamily="34" charset="0"/>
              <a:ea typeface="+mn-ea"/>
              <a:cs typeface="+mn-cs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029200" y="5237202"/>
            <a:ext cx="6969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USB3ET from USB-IF</a:t>
            </a:r>
            <a:endParaRPr lang="en-US" sz="1000" dirty="0">
              <a:solidFill>
                <a:srgbClr val="000000"/>
              </a:solidFill>
              <a:latin typeface="Univers Condensed" pitchFamily="34" charset="0"/>
              <a:ea typeface="+mn-ea"/>
              <a:cs typeface="+mn-cs"/>
            </a:endParaRPr>
          </a:p>
        </p:txBody>
      </p:sp>
      <p:grpSp>
        <p:nvGrpSpPr>
          <p:cNvPr id="20" name="Group 156"/>
          <p:cNvGrpSpPr/>
          <p:nvPr/>
        </p:nvGrpSpPr>
        <p:grpSpPr>
          <a:xfrm>
            <a:off x="6467274" y="5527040"/>
            <a:ext cx="737163" cy="643057"/>
            <a:chOff x="7680960" y="5527040"/>
            <a:chExt cx="737163" cy="643057"/>
          </a:xfrm>
        </p:grpSpPr>
        <p:sp>
          <p:nvSpPr>
            <p:cNvPr id="151" name="TextBox 150"/>
            <p:cNvSpPr txBox="1"/>
            <p:nvPr/>
          </p:nvSpPr>
          <p:spPr>
            <a:xfrm>
              <a:off x="7680960" y="5527040"/>
              <a:ext cx="4730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dirty="0" smtClean="0">
                  <a:solidFill>
                    <a:srgbClr val="000000"/>
                  </a:solidFill>
                  <a:ea typeface="+mn-ea"/>
                  <a:cs typeface="Arial" pitchFamily="34" charset="0"/>
                </a:rPr>
                <a:t>Tx</a:t>
              </a:r>
              <a:endParaRPr lang="en-US" sz="1400" dirty="0">
                <a:solidFill>
                  <a:srgbClr val="000000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945120" y="5862320"/>
              <a:ext cx="4730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dirty="0" smtClean="0">
                  <a:solidFill>
                    <a:srgbClr val="000000"/>
                  </a:solidFill>
                  <a:ea typeface="+mn-ea"/>
                  <a:cs typeface="Arial" pitchFamily="34" charset="0"/>
                </a:rPr>
                <a:t>Rx</a:t>
              </a:r>
              <a:endParaRPr lang="en-US" sz="1400" dirty="0">
                <a:solidFill>
                  <a:srgbClr val="000000"/>
                </a:solidFill>
                <a:ea typeface="+mn-ea"/>
                <a:cs typeface="Arial" pitchFamily="34" charset="0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 bwMode="auto">
            <a:xfrm flipV="1">
              <a:off x="7762240" y="5588000"/>
              <a:ext cx="518160" cy="5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58" name="TextBox 60"/>
          <p:cNvSpPr txBox="1">
            <a:spLocks noChangeArrowheads="1"/>
          </p:cNvSpPr>
          <p:nvPr/>
        </p:nvSpPr>
        <p:spPr bwMode="auto">
          <a:xfrm>
            <a:off x="3937645" y="5907319"/>
            <a:ext cx="8245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Cable</a:t>
            </a:r>
            <a:endParaRPr lang="en-US" sz="1000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pic>
        <p:nvPicPr>
          <p:cNvPr id="131" name="Picture 130" descr="P1000178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419600" y="4704080"/>
            <a:ext cx="594360" cy="449580"/>
          </a:xfrm>
          <a:prstGeom prst="rect">
            <a:avLst/>
          </a:prstGeom>
        </p:spPr>
      </p:pic>
      <p:pic>
        <p:nvPicPr>
          <p:cNvPr id="132" name="Picture 131" descr="P10001782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10800000">
            <a:off x="3233336" y="4810760"/>
            <a:ext cx="594360" cy="441960"/>
          </a:xfrm>
          <a:prstGeom prst="rect">
            <a:avLst/>
          </a:prstGeom>
        </p:spPr>
      </p:pic>
      <p:sp>
        <p:nvSpPr>
          <p:cNvPr id="135" name="TextBox 52"/>
          <p:cNvSpPr txBox="1">
            <a:spLocks noChangeArrowheads="1"/>
          </p:cNvSpPr>
          <p:nvPr/>
        </p:nvSpPr>
        <p:spPr bwMode="auto">
          <a:xfrm>
            <a:off x="-40640" y="3780995"/>
            <a:ext cx="812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Signal Condi-</a:t>
            </a:r>
            <a:r>
              <a:rPr lang="en-US" sz="1100" b="1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tioning</a:t>
            </a:r>
            <a:endParaRPr lang="en-US" sz="1100" b="1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21" name="Group 183"/>
          <p:cNvGrpSpPr/>
          <p:nvPr/>
        </p:nvGrpSpPr>
        <p:grpSpPr>
          <a:xfrm rot="10800000">
            <a:off x="6740800" y="3069114"/>
            <a:ext cx="1588" cy="1828800"/>
            <a:chOff x="1807686" y="3719354"/>
            <a:chExt cx="1588" cy="1005840"/>
          </a:xfrm>
        </p:grpSpPr>
        <p:cxnSp>
          <p:nvCxnSpPr>
            <p:cNvPr id="139" name="Straight Arrow Connector 138"/>
            <p:cNvCxnSpPr/>
            <p:nvPr/>
          </p:nvCxnSpPr>
          <p:spPr bwMode="auto">
            <a:xfrm rot="16200000">
              <a:off x="1305560" y="4221480"/>
              <a:ext cx="100584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143" name="Straight Arrow Connector 142"/>
            <p:cNvCxnSpPr/>
            <p:nvPr/>
          </p:nvCxnSpPr>
          <p:spPr bwMode="auto">
            <a:xfrm rot="16200000">
              <a:off x="1649663" y="4276665"/>
              <a:ext cx="317634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</p:cxnSp>
      </p:grpSp>
      <p:pic>
        <p:nvPicPr>
          <p:cNvPr id="95" name="Picture 94" descr="USB_fixture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5FBFB"/>
              </a:clrFrom>
              <a:clrTo>
                <a:srgbClr val="F5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0985" y="4815841"/>
            <a:ext cx="1313598" cy="502920"/>
          </a:xfrm>
          <a:prstGeom prst="rect">
            <a:avLst/>
          </a:prstGeom>
        </p:spPr>
      </p:pic>
      <p:cxnSp>
        <p:nvCxnSpPr>
          <p:cNvPr id="161" name="Straight Connector 160"/>
          <p:cNvCxnSpPr/>
          <p:nvPr/>
        </p:nvCxnSpPr>
        <p:spPr bwMode="auto">
          <a:xfrm rot="10800000">
            <a:off x="6507914" y="3078480"/>
            <a:ext cx="2438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2" name="Group 183"/>
          <p:cNvGrpSpPr/>
          <p:nvPr/>
        </p:nvGrpSpPr>
        <p:grpSpPr>
          <a:xfrm rot="10800000">
            <a:off x="6376192" y="3074655"/>
            <a:ext cx="1588" cy="914400"/>
            <a:chOff x="7395686" y="4684554"/>
            <a:chExt cx="1588" cy="822960"/>
          </a:xfrm>
        </p:grpSpPr>
        <p:cxnSp>
          <p:nvCxnSpPr>
            <p:cNvPr id="170" name="Straight Arrow Connector 169"/>
            <p:cNvCxnSpPr/>
            <p:nvPr/>
          </p:nvCxnSpPr>
          <p:spPr bwMode="auto">
            <a:xfrm rot="16200000">
              <a:off x="6985000" y="5095240"/>
              <a:ext cx="82296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171" name="Straight Arrow Connector 170"/>
            <p:cNvCxnSpPr/>
            <p:nvPr/>
          </p:nvCxnSpPr>
          <p:spPr bwMode="auto">
            <a:xfrm rot="16200000">
              <a:off x="7172036" y="5240713"/>
              <a:ext cx="448887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</p:cxnSp>
      </p:grpSp>
      <p:grpSp>
        <p:nvGrpSpPr>
          <p:cNvPr id="23" name="Group 183"/>
          <p:cNvGrpSpPr/>
          <p:nvPr/>
        </p:nvGrpSpPr>
        <p:grpSpPr>
          <a:xfrm rot="10800000">
            <a:off x="6376192" y="3968735"/>
            <a:ext cx="1588" cy="914400"/>
            <a:chOff x="7395686" y="4684554"/>
            <a:chExt cx="1588" cy="822960"/>
          </a:xfrm>
        </p:grpSpPr>
        <p:cxnSp>
          <p:nvCxnSpPr>
            <p:cNvPr id="173" name="Straight Arrow Connector 172"/>
            <p:cNvCxnSpPr/>
            <p:nvPr/>
          </p:nvCxnSpPr>
          <p:spPr bwMode="auto">
            <a:xfrm rot="16200000">
              <a:off x="6985000" y="5095240"/>
              <a:ext cx="82296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174" name="Straight Arrow Connector 173"/>
            <p:cNvCxnSpPr/>
            <p:nvPr/>
          </p:nvCxnSpPr>
          <p:spPr bwMode="auto">
            <a:xfrm rot="16200000">
              <a:off x="7172036" y="5240713"/>
              <a:ext cx="448887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</p:cxnSp>
      </p:grpSp>
      <p:pic>
        <p:nvPicPr>
          <p:cNvPr id="111" name="Picture 110" descr="C:\Documents and Settings\michherz\My Documents\A.Products\Serial BERT - J-BERT\J-BERT-B Tiffs 300dpi\J-Bert_N4903B front 2 dimensional-sm.gif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tretch>
            <a:fillRect/>
          </a:stretch>
        </p:blipFill>
        <p:spPr bwMode="auto">
          <a:xfrm>
            <a:off x="5237914" y="2559640"/>
            <a:ext cx="1295822" cy="7311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cxnSp>
        <p:nvCxnSpPr>
          <p:cNvPr id="178" name="Straight Connector 177"/>
          <p:cNvCxnSpPr/>
          <p:nvPr/>
        </p:nvCxnSpPr>
        <p:spPr bwMode="auto">
          <a:xfrm>
            <a:off x="5857674" y="3556000"/>
            <a:ext cx="355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 rot="5400000">
            <a:off x="6065954" y="3693160"/>
            <a:ext cx="274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 rot="5400000">
            <a:off x="5730674" y="3693160"/>
            <a:ext cx="274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060874" y="3824606"/>
            <a:ext cx="640080" cy="24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" name="Rounded Rectangle 222"/>
          <p:cNvSpPr/>
          <p:nvPr/>
        </p:nvSpPr>
        <p:spPr bwMode="auto">
          <a:xfrm>
            <a:off x="7550122" y="449580"/>
            <a:ext cx="1478512" cy="5760720"/>
          </a:xfrm>
          <a:prstGeom prst="roundRect">
            <a:avLst/>
          </a:prstGeom>
          <a:solidFill>
            <a:schemeClr val="accent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ea typeface="+mn-ea"/>
                <a:cs typeface="Arial" pitchFamily="34" charset="0"/>
              </a:rPr>
              <a:t>Protocol </a:t>
            </a:r>
            <a:r>
              <a:rPr lang="en-US" sz="1800" b="1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Test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(link/transaction layers)</a:t>
            </a:r>
            <a:endParaRPr lang="en-US" sz="1200" b="1" dirty="0">
              <a:solidFill>
                <a:schemeClr val="bg1"/>
              </a:solidFill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  <a:latin typeface="Univers Condensed" pitchFamily="34" charset="0"/>
              <a:ea typeface="+mn-ea"/>
              <a:cs typeface="+mn-cs"/>
            </a:endParaRPr>
          </a:p>
        </p:txBody>
      </p:sp>
      <p:grpSp>
        <p:nvGrpSpPr>
          <p:cNvPr id="233" name="Group 138"/>
          <p:cNvGrpSpPr/>
          <p:nvPr/>
        </p:nvGrpSpPr>
        <p:grpSpPr>
          <a:xfrm>
            <a:off x="8261685" y="3459480"/>
            <a:ext cx="1588" cy="2103120"/>
            <a:chOff x="1807686" y="2327434"/>
            <a:chExt cx="1588" cy="1005840"/>
          </a:xfrm>
        </p:grpSpPr>
        <p:cxnSp>
          <p:nvCxnSpPr>
            <p:cNvPr id="234" name="Straight Arrow Connector 233"/>
            <p:cNvCxnSpPr/>
            <p:nvPr/>
          </p:nvCxnSpPr>
          <p:spPr bwMode="auto">
            <a:xfrm rot="16200000">
              <a:off x="1305560" y="2829560"/>
              <a:ext cx="100584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235" name="Straight Arrow Connector 234"/>
            <p:cNvCxnSpPr/>
            <p:nvPr/>
          </p:nvCxnSpPr>
          <p:spPr bwMode="auto">
            <a:xfrm rot="16200000">
              <a:off x="1534160" y="3007360"/>
              <a:ext cx="54864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triangle" w="lg" len="lg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8700051" y="2743201"/>
            <a:ext cx="1589" cy="2853630"/>
            <a:chOff x="9144000" y="2743201"/>
            <a:chExt cx="1589" cy="2853630"/>
          </a:xfrm>
        </p:grpSpPr>
        <p:cxnSp>
          <p:nvCxnSpPr>
            <p:cNvPr id="249" name="Straight Arrow Connector 248"/>
            <p:cNvCxnSpPr/>
            <p:nvPr/>
          </p:nvCxnSpPr>
          <p:spPr bwMode="auto">
            <a:xfrm>
              <a:off x="9145588" y="2743201"/>
              <a:ext cx="0" cy="285363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250" name="Straight Arrow Connector 249"/>
            <p:cNvCxnSpPr/>
            <p:nvPr/>
          </p:nvCxnSpPr>
          <p:spPr bwMode="auto">
            <a:xfrm flipH="1">
              <a:off x="9144000" y="2854037"/>
              <a:ext cx="1589" cy="169764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</p:cxnSp>
      </p:grpSp>
      <p:sp>
        <p:nvSpPr>
          <p:cNvPr id="265" name="TextBox 52"/>
          <p:cNvSpPr txBox="1">
            <a:spLocks noChangeArrowheads="1"/>
          </p:cNvSpPr>
          <p:nvPr/>
        </p:nvSpPr>
        <p:spPr bwMode="auto">
          <a:xfrm>
            <a:off x="7543800" y="2895600"/>
            <a:ext cx="11800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U4611A/B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USB 3\2\1.1 Analyzer</a:t>
            </a:r>
            <a:endParaRPr lang="en-US" sz="1000" dirty="0">
              <a:solidFill>
                <a:schemeClr val="bg1"/>
              </a:solidFill>
              <a:ea typeface="+mn-ea"/>
              <a:cs typeface="Arial" pitchFamily="34" charset="0"/>
            </a:endParaRPr>
          </a:p>
        </p:txBody>
      </p:sp>
      <p:sp>
        <p:nvSpPr>
          <p:cNvPr id="266" name="TextBox 52"/>
          <p:cNvSpPr txBox="1">
            <a:spLocks noChangeArrowheads="1"/>
          </p:cNvSpPr>
          <p:nvPr/>
        </p:nvSpPr>
        <p:spPr bwMode="auto">
          <a:xfrm>
            <a:off x="8031800" y="1857375"/>
            <a:ext cx="844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U4612A Jammer</a:t>
            </a:r>
            <a:endParaRPr lang="en-US" sz="1000" dirty="0">
              <a:solidFill>
                <a:schemeClr val="bg1"/>
              </a:solidFill>
              <a:ea typeface="+mn-ea"/>
              <a:cs typeface="Arial" pitchFamily="34" charset="0"/>
            </a:endParaRPr>
          </a:p>
        </p:txBody>
      </p:sp>
      <p:cxnSp>
        <p:nvCxnSpPr>
          <p:cNvPr id="277" name="Straight Connector 276"/>
          <p:cNvCxnSpPr/>
          <p:nvPr/>
        </p:nvCxnSpPr>
        <p:spPr bwMode="auto">
          <a:xfrm>
            <a:off x="8144022" y="5588000"/>
            <a:ext cx="65762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78" name="Group 124"/>
          <p:cNvGrpSpPr/>
          <p:nvPr/>
        </p:nvGrpSpPr>
        <p:grpSpPr>
          <a:xfrm>
            <a:off x="7654263" y="5435600"/>
            <a:ext cx="597823" cy="546090"/>
            <a:chOff x="7144097" y="5293360"/>
            <a:chExt cx="597823" cy="546090"/>
          </a:xfrm>
        </p:grpSpPr>
        <p:sp>
          <p:nvSpPr>
            <p:cNvPr id="279" name="Rectangle 278"/>
            <p:cNvSpPr/>
            <p:nvPr/>
          </p:nvSpPr>
          <p:spPr bwMode="auto">
            <a:xfrm>
              <a:off x="7205057" y="5347546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" pitchFamily="34" charset="0"/>
                <a:ea typeface="+mn-ea"/>
                <a:cs typeface="+mn-cs"/>
              </a:endParaRP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7357457" y="5577840"/>
              <a:ext cx="3844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100" dirty="0">
                  <a:latin typeface="Univers Condensed" pitchFamily="34" charset="0"/>
                  <a:ea typeface="+mn-ea"/>
                  <a:cs typeface="+mn-cs"/>
                </a:rPr>
                <a:t>R</a:t>
              </a:r>
              <a:r>
                <a:rPr lang="de-DE" sz="1100" dirty="0" smtClean="0">
                  <a:latin typeface="Univers Condensed" pitchFamily="34" charset="0"/>
                  <a:ea typeface="+mn-ea"/>
                  <a:cs typeface="+mn-cs"/>
                </a:rPr>
                <a:t>x</a:t>
              </a:r>
              <a:endParaRPr lang="en-US" sz="1100" dirty="0">
                <a:latin typeface="Univers Condensed" pitchFamily="34" charset="0"/>
                <a:ea typeface="+mn-ea"/>
                <a:cs typeface="+mn-cs"/>
              </a:endParaRP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7144097" y="5293360"/>
              <a:ext cx="3844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100" dirty="0" smtClean="0">
                  <a:latin typeface="Univers Condensed" pitchFamily="34" charset="0"/>
                  <a:ea typeface="+mn-ea"/>
                  <a:cs typeface="+mn-cs"/>
                </a:rPr>
                <a:t>Tx</a:t>
              </a:r>
              <a:endParaRPr lang="en-US" sz="1100" dirty="0">
                <a:latin typeface="Univers Condensed" pitchFamily="34" charset="0"/>
                <a:ea typeface="+mn-ea"/>
                <a:cs typeface="+mn-cs"/>
              </a:endParaRPr>
            </a:p>
          </p:txBody>
        </p:sp>
        <p:cxnSp>
          <p:nvCxnSpPr>
            <p:cNvPr id="282" name="Straight Connector 281"/>
            <p:cNvCxnSpPr/>
            <p:nvPr/>
          </p:nvCxnSpPr>
          <p:spPr bwMode="auto">
            <a:xfrm flipV="1">
              <a:off x="7203440" y="5354320"/>
              <a:ext cx="457200" cy="4470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283" name="Straight Connector 282"/>
          <p:cNvCxnSpPr/>
          <p:nvPr/>
        </p:nvCxnSpPr>
        <p:spPr bwMode="auto">
          <a:xfrm rot="16200000" flipH="1">
            <a:off x="8703859" y="5678063"/>
            <a:ext cx="182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84" name="Group 152"/>
          <p:cNvGrpSpPr/>
          <p:nvPr/>
        </p:nvGrpSpPr>
        <p:grpSpPr>
          <a:xfrm>
            <a:off x="8547651" y="5638800"/>
            <a:ext cx="557183" cy="469741"/>
            <a:chOff x="8129617" y="5334000"/>
            <a:chExt cx="557183" cy="469741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8200737" y="5388186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" pitchFamily="34" charset="0"/>
                <a:ea typeface="+mn-ea"/>
                <a:cs typeface="+mn-cs"/>
              </a:endParaRP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8302337" y="5557520"/>
              <a:ext cx="3844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00" dirty="0">
                  <a:latin typeface="Univers Condensed" pitchFamily="34" charset="0"/>
                  <a:ea typeface="+mn-ea"/>
                  <a:cs typeface="+mn-cs"/>
                </a:rPr>
                <a:t>R</a:t>
              </a:r>
              <a:r>
                <a:rPr lang="de-DE" sz="1000" dirty="0" smtClean="0">
                  <a:latin typeface="Univers Condensed" pitchFamily="34" charset="0"/>
                  <a:ea typeface="+mn-ea"/>
                  <a:cs typeface="+mn-cs"/>
                </a:rPr>
                <a:t>x</a:t>
              </a:r>
              <a:endParaRPr lang="en-US" sz="1000" dirty="0">
                <a:latin typeface="Univers Condensed" pitchFamily="34" charset="0"/>
                <a:ea typeface="+mn-ea"/>
                <a:cs typeface="+mn-cs"/>
              </a:endParaRP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8129617" y="5334000"/>
              <a:ext cx="3844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00" dirty="0" smtClean="0">
                  <a:latin typeface="Univers Condensed" pitchFamily="34" charset="0"/>
                  <a:ea typeface="+mn-ea"/>
                  <a:cs typeface="+mn-cs"/>
                </a:rPr>
                <a:t>Tx</a:t>
              </a:r>
              <a:endParaRPr lang="en-US" sz="1000" dirty="0">
                <a:latin typeface="Univers Condensed" pitchFamily="34" charset="0"/>
                <a:ea typeface="+mn-ea"/>
                <a:cs typeface="+mn-cs"/>
              </a:endParaRPr>
            </a:p>
          </p:txBody>
        </p:sp>
        <p:cxnSp>
          <p:nvCxnSpPr>
            <p:cNvPr id="288" name="Straight Connector 287"/>
            <p:cNvCxnSpPr/>
            <p:nvPr/>
          </p:nvCxnSpPr>
          <p:spPr bwMode="auto">
            <a:xfrm rot="5400000" flipH="1" flipV="1">
              <a:off x="8201659" y="5397505"/>
              <a:ext cx="345445" cy="3403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292" name="Picture 291" descr="U4611B_12_20110831-cropped,med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80834" y="3422341"/>
            <a:ext cx="1076325" cy="504825"/>
          </a:xfrm>
          <a:prstGeom prst="rect">
            <a:avLst/>
          </a:prstGeom>
        </p:spPr>
      </p:pic>
      <p:pic>
        <p:nvPicPr>
          <p:cNvPr id="293" name="Picture 292" descr="U4611B_12_20110831-cropped,med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692191" y="2238375"/>
            <a:ext cx="10763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8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Page </a:t>
            </a:r>
            <a:fld id="{B7EB18F9-6CF2-4D96-8006-17A4C8EEC78B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USB 3.0 Technical Review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. 2009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320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Page </a:t>
            </a:r>
            <a:fld id="{2B6868C1-003D-4B5D-9431-A76AA44C8E13}" type="slidenum">
              <a:rPr lang="en-US" altLang="ja-JP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33388" y="815975"/>
            <a:ext cx="8582025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Aft>
                <a:spcPct val="50000"/>
              </a:spcAft>
              <a:buFont typeface="Wingdings" pitchFamily="2" charset="2"/>
              <a:buChar char="q"/>
            </a:pPr>
            <a:r>
              <a:rPr lang="en-US" sz="2000" b="1" dirty="0"/>
              <a:t>Introduction</a:t>
            </a:r>
          </a:p>
          <a:p>
            <a:pPr marL="342900" indent="-342900" eaLnBrk="0" hangingPunct="0">
              <a:spcAft>
                <a:spcPct val="50000"/>
              </a:spcAft>
              <a:buFont typeface="Wingdings" pitchFamily="2" charset="2"/>
              <a:buChar char="q"/>
            </a:pPr>
            <a:r>
              <a:rPr lang="en-US" sz="2000" b="1" dirty="0" smtClean="0"/>
              <a:t>Physical </a:t>
            </a:r>
            <a:r>
              <a:rPr lang="en-US" sz="2000" b="1" dirty="0"/>
              <a:t>Layer Overview</a:t>
            </a:r>
          </a:p>
          <a:p>
            <a:pPr marL="342900" indent="-342900" eaLnBrk="0" hangingPunct="0">
              <a:spcAft>
                <a:spcPct val="50000"/>
              </a:spcAft>
              <a:buFont typeface="Wingdings" pitchFamily="2" charset="2"/>
              <a:buChar char="q"/>
            </a:pPr>
            <a:r>
              <a:rPr lang="en-US" sz="2000" b="1" dirty="0"/>
              <a:t>Transmitter Test </a:t>
            </a:r>
            <a:r>
              <a:rPr lang="en-US" sz="2000" b="1" dirty="0" smtClean="0"/>
              <a:t>Requirements and Pitfalls</a:t>
            </a:r>
            <a:endParaRPr lang="en-US" sz="2000" b="1" dirty="0"/>
          </a:p>
          <a:p>
            <a:pPr marL="342900" indent="-342900" eaLnBrk="0" hangingPunct="0">
              <a:spcAft>
                <a:spcPct val="50000"/>
              </a:spcAft>
              <a:buFont typeface="Wingdings" pitchFamily="2" charset="2"/>
              <a:buChar char="q"/>
            </a:pPr>
            <a:r>
              <a:rPr lang="en-US" sz="2000" b="1" dirty="0" smtClean="0"/>
              <a:t>Calibration Caution</a:t>
            </a:r>
            <a:endParaRPr lang="en-US" sz="2000" b="1" dirty="0"/>
          </a:p>
          <a:p>
            <a:pPr marL="342900" indent="-342900" eaLnBrk="0" hangingPunct="0">
              <a:spcAft>
                <a:spcPct val="50000"/>
              </a:spcAft>
              <a:buFont typeface="Wingdings" pitchFamily="2" charset="2"/>
              <a:buChar char="q"/>
            </a:pPr>
            <a:r>
              <a:rPr lang="en-US" sz="2000" b="1" dirty="0"/>
              <a:t>Receiver Test </a:t>
            </a:r>
            <a:r>
              <a:rPr lang="en-US" sz="2000" b="1" dirty="0" smtClean="0"/>
              <a:t>Requirements and Pitfalls</a:t>
            </a:r>
            <a:endParaRPr lang="en-US" sz="2000" b="1" dirty="0"/>
          </a:p>
          <a:p>
            <a:pPr marL="342900" indent="-342900" eaLnBrk="0" hangingPunct="0">
              <a:spcAft>
                <a:spcPct val="50000"/>
              </a:spcAft>
              <a:buFont typeface="Wingdings" pitchFamily="2" charset="2"/>
              <a:buChar char="q"/>
            </a:pPr>
            <a:r>
              <a:rPr lang="en-US" sz="2000" b="1" dirty="0"/>
              <a:t>Synchronizing the USB analysis traces </a:t>
            </a:r>
          </a:p>
          <a:p>
            <a:pPr marL="342900" indent="-342900" eaLnBrk="0" hangingPunct="0">
              <a:spcAft>
                <a:spcPct val="50000"/>
              </a:spcAft>
              <a:buFont typeface="Wingdings" pitchFamily="2" charset="2"/>
              <a:buChar char="q"/>
            </a:pPr>
            <a:r>
              <a:rPr lang="en-US" sz="2000" b="1" dirty="0" smtClean="0"/>
              <a:t>Questions</a:t>
            </a:r>
            <a:endParaRPr lang="en-US" sz="2000" b="1" dirty="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5125" y="157163"/>
            <a:ext cx="8410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3" tIns="46032" rIns="92063" bIns="46032" anchor="ctr"/>
          <a:lstStyle/>
          <a:p>
            <a:pPr eaLnBrk="0" hangingPunct="0">
              <a:spcAft>
                <a:spcPct val="10000"/>
              </a:spcAft>
            </a:pP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242888" y="276225"/>
            <a:ext cx="8237537" cy="889000"/>
          </a:xfrm>
        </p:spPr>
        <p:txBody>
          <a:bodyPr/>
          <a:lstStyle/>
          <a:p>
            <a:r>
              <a:rPr lang="en-US" smtClean="0"/>
              <a:t>Agenda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Page </a:t>
            </a:r>
            <a:fld id="{B7EB18F9-6CF2-4D96-8006-17A4C8EEC78B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USB 3.0 Technical Review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. 2009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17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762000"/>
            <a:ext cx="29495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Rounded Rectangle 169"/>
          <p:cNvSpPr/>
          <p:nvPr/>
        </p:nvSpPr>
        <p:spPr bwMode="auto">
          <a:xfrm>
            <a:off x="88900" y="2628900"/>
            <a:ext cx="2838450" cy="2355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600" dirty="0">
              <a:solidFill>
                <a:srgbClr val="0099CC"/>
              </a:solidFill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2531" name="Title 8"/>
          <p:cNvSpPr>
            <a:spLocks noGrp="1"/>
          </p:cNvSpPr>
          <p:nvPr>
            <p:ph type="title"/>
          </p:nvPr>
        </p:nvSpPr>
        <p:spPr>
          <a:xfrm>
            <a:off x="215900" y="111125"/>
            <a:ext cx="8229600" cy="898525"/>
          </a:xfrm>
        </p:spPr>
        <p:txBody>
          <a:bodyPr/>
          <a:lstStyle/>
          <a:p>
            <a:r>
              <a:rPr lang="en-US" b="1" smtClean="0"/>
              <a:t>Agilent Digital Test Roadmap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2600" y="1339850"/>
            <a:ext cx="2133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DVI 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 DP &amp; HDMI</a:t>
            </a:r>
          </a:p>
          <a:p>
            <a:pPr algn="l">
              <a:buFont typeface="Arial" pitchFamily="34" charset="0"/>
              <a:buChar char="•"/>
            </a:pPr>
            <a:r>
              <a:rPr lang="en-US" sz="1100">
                <a:solidFill>
                  <a:srgbClr val="000000"/>
                </a:solidFill>
                <a:sym typeface="Wingdings" pitchFamily="2" charset="2"/>
              </a:rPr>
              <a:t>  Display Port 1.1  1.2</a:t>
            </a:r>
          </a:p>
          <a:p>
            <a:pPr algn="l">
              <a:buFont typeface="Arial" pitchFamily="34" charset="0"/>
              <a:buChar char="•"/>
            </a:pPr>
            <a:r>
              <a:rPr lang="en-US" sz="110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  HDMI 1.3  HDMI 1.4</a:t>
            </a:r>
          </a:p>
          <a:p>
            <a:endParaRPr lang="en-US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350" y="2603500"/>
            <a:ext cx="24892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USB 2.0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 USB 3.0 (5Gb/s) </a:t>
            </a:r>
            <a:endParaRPr lang="en-US" sz="1050" dirty="0">
              <a:solidFill>
                <a:srgbClr val="00000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105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00775" y="1976438"/>
            <a:ext cx="2438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/>
            <a:r>
              <a:rPr lang="en-US" sz="160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Faster DDR3</a:t>
            </a:r>
          </a:p>
          <a:p>
            <a:pPr algn="l">
              <a:buFont typeface="Arial" pitchFamily="34" charset="0"/>
              <a:buChar char="•"/>
            </a:pPr>
            <a:r>
              <a:rPr lang="en-US" sz="1100">
                <a:solidFill>
                  <a:srgbClr val="000000"/>
                </a:solidFill>
                <a:sym typeface="Wingdings" pitchFamily="2" charset="2"/>
              </a:rPr>
              <a:t>  DDR3 moving to 2133MHz</a:t>
            </a:r>
          </a:p>
          <a:p>
            <a:pPr algn="l">
              <a:buFont typeface="Arial" pitchFamily="34" charset="0"/>
              <a:buChar char="•"/>
            </a:pPr>
            <a:r>
              <a:rPr lang="en-US" sz="110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  DDR4 expected in 2010+</a:t>
            </a:r>
          </a:p>
        </p:txBody>
      </p:sp>
      <p:sp>
        <p:nvSpPr>
          <p:cNvPr id="22535" name="TextBox 16"/>
          <p:cNvSpPr txBox="1">
            <a:spLocks noChangeArrowheads="1"/>
          </p:cNvSpPr>
          <p:nvPr/>
        </p:nvSpPr>
        <p:spPr bwMode="auto">
          <a:xfrm>
            <a:off x="152400" y="539750"/>
            <a:ext cx="899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sz="1800">
                <a:solidFill>
                  <a:srgbClr val="007399"/>
                </a:solidFill>
                <a:latin typeface="Arial" pitchFamily="34" charset="0"/>
              </a:rPr>
              <a:t>Covering all key technologies in the computing eco system</a:t>
            </a:r>
          </a:p>
        </p:txBody>
      </p:sp>
      <p:grpSp>
        <p:nvGrpSpPr>
          <p:cNvPr id="22536" name="Group 168"/>
          <p:cNvGrpSpPr>
            <a:grpSpLocks/>
          </p:cNvGrpSpPr>
          <p:nvPr/>
        </p:nvGrpSpPr>
        <p:grpSpPr bwMode="auto">
          <a:xfrm>
            <a:off x="3105150" y="3784600"/>
            <a:ext cx="3194050" cy="2355850"/>
            <a:chOff x="0" y="2317750"/>
            <a:chExt cx="3194050" cy="2355850"/>
          </a:xfrm>
        </p:grpSpPr>
        <p:sp>
          <p:nvSpPr>
            <p:cNvPr id="168" name="Rounded Rectangle 167"/>
            <p:cNvSpPr/>
            <p:nvPr/>
          </p:nvSpPr>
          <p:spPr bwMode="auto">
            <a:xfrm>
              <a:off x="0" y="2317750"/>
              <a:ext cx="2838450" cy="23558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 sz="1600" dirty="0">
                <a:solidFill>
                  <a:srgbClr val="0099CC"/>
                </a:solidFill>
                <a:latin typeface="Arial" charset="0"/>
                <a:ea typeface="MS Gothic" pitchFamily="49" charset="-128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7800" y="2406650"/>
              <a:ext cx="25019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PCIe 2.0 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Wingdings" pitchFamily="2" charset="2"/>
                </a:rPr>
                <a:t> PCIe 3.0 (8GT/s)</a:t>
              </a:r>
              <a:endParaRPr lang="en-US" sz="1050" dirty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endParaRPr>
            </a:p>
          </p:txBody>
        </p:sp>
        <p:grpSp>
          <p:nvGrpSpPr>
            <p:cNvPr id="22628" name="Group 41"/>
            <p:cNvGrpSpPr>
              <a:grpSpLocks/>
            </p:cNvGrpSpPr>
            <p:nvPr/>
          </p:nvGrpSpPr>
          <p:grpSpPr bwMode="auto">
            <a:xfrm>
              <a:off x="0" y="2717800"/>
              <a:ext cx="3194050" cy="1790200"/>
              <a:chOff x="223542" y="1181291"/>
              <a:chExt cx="4764460" cy="2472224"/>
            </a:xfrm>
          </p:grpSpPr>
          <p:sp>
            <p:nvSpPr>
              <p:cNvPr id="22629" name="Rectangle 18"/>
              <p:cNvSpPr>
                <a:spLocks noChangeArrowheads="1"/>
              </p:cNvSpPr>
              <p:nvPr/>
            </p:nvSpPr>
            <p:spPr bwMode="auto">
              <a:xfrm>
                <a:off x="877696" y="1529828"/>
                <a:ext cx="3835400" cy="2123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 eaLnBrk="0" hangingPunct="0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buNone/>
                </a:pPr>
                <a:endParaRPr lang="en-US" sz="1000">
                  <a:latin typeface="Agilent TT Cond" pitchFamily="34" charset="0"/>
                  <a:ea typeface="MS PGothic"/>
                  <a:cs typeface="MS PGothic"/>
                </a:endParaRPr>
              </a:p>
            </p:txBody>
          </p:sp>
          <p:sp>
            <p:nvSpPr>
              <p:cNvPr id="22630" name="Rectangle 19"/>
              <p:cNvSpPr>
                <a:spLocks noChangeArrowheads="1"/>
              </p:cNvSpPr>
              <p:nvPr/>
            </p:nvSpPr>
            <p:spPr bwMode="auto">
              <a:xfrm>
                <a:off x="475873" y="1245019"/>
                <a:ext cx="3828143" cy="2383970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buNone/>
                </a:pPr>
                <a:endParaRPr lang="en-US" sz="900"/>
              </a:p>
            </p:txBody>
          </p:sp>
          <p:sp>
            <p:nvSpPr>
              <p:cNvPr id="22631" name="Rectangle 20"/>
              <p:cNvSpPr>
                <a:spLocks noChangeArrowheads="1"/>
              </p:cNvSpPr>
              <p:nvPr/>
            </p:nvSpPr>
            <p:spPr bwMode="auto">
              <a:xfrm>
                <a:off x="1152602" y="1181291"/>
                <a:ext cx="3835400" cy="2363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 eaLnBrk="0" hangingPunct="0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buNone/>
                </a:pPr>
                <a:endParaRPr lang="en-US" sz="1000">
                  <a:latin typeface="Agilent TT Cond" pitchFamily="34" charset="0"/>
                  <a:ea typeface="MS PGothic"/>
                  <a:cs typeface="MS PGothic"/>
                </a:endParaRPr>
              </a:p>
            </p:txBody>
          </p:sp>
          <p:sp>
            <p:nvSpPr>
              <p:cNvPr id="22632" name="Line 6"/>
              <p:cNvSpPr>
                <a:spLocks noChangeShapeType="1"/>
              </p:cNvSpPr>
              <p:nvPr/>
            </p:nvSpPr>
            <p:spPr bwMode="auto">
              <a:xfrm rot="5400000" flipV="1">
                <a:off x="1721721" y="2866422"/>
                <a:ext cx="0" cy="871538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" name="Freeform 22"/>
              <p:cNvSpPr>
                <a:spLocks/>
              </p:cNvSpPr>
              <p:nvPr/>
            </p:nvSpPr>
            <p:spPr bwMode="auto">
              <a:xfrm>
                <a:off x="1278015" y="2703703"/>
                <a:ext cx="842962" cy="500063"/>
              </a:xfrm>
              <a:custGeom>
                <a:avLst/>
                <a:gdLst>
                  <a:gd name="T0" fmla="*/ 1632 w 1632"/>
                  <a:gd name="T1" fmla="*/ 24 h 864"/>
                  <a:gd name="T2" fmla="*/ 1056 w 1632"/>
                  <a:gd name="T3" fmla="*/ 120 h 864"/>
                  <a:gd name="T4" fmla="*/ 576 w 1632"/>
                  <a:gd name="T5" fmla="*/ 744 h 864"/>
                  <a:gd name="T6" fmla="*/ 0 w 1632"/>
                  <a:gd name="T7" fmla="*/ 840 h 8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2"/>
                  <a:gd name="T13" fmla="*/ 0 h 864"/>
                  <a:gd name="T14" fmla="*/ 1632 w 1632"/>
                  <a:gd name="T15" fmla="*/ 864 h 8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2" h="864">
                    <a:moveTo>
                      <a:pt x="1632" y="24"/>
                    </a:moveTo>
                    <a:cubicBezTo>
                      <a:pt x="1432" y="12"/>
                      <a:pt x="1232" y="0"/>
                      <a:pt x="1056" y="120"/>
                    </a:cubicBezTo>
                    <a:cubicBezTo>
                      <a:pt x="880" y="240"/>
                      <a:pt x="752" y="624"/>
                      <a:pt x="576" y="744"/>
                    </a:cubicBezTo>
                    <a:cubicBezTo>
                      <a:pt x="400" y="864"/>
                      <a:pt x="88" y="800"/>
                      <a:pt x="0" y="840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4" name="Freeform 23"/>
              <p:cNvSpPr>
                <a:spLocks/>
              </p:cNvSpPr>
              <p:nvPr/>
            </p:nvSpPr>
            <p:spPr bwMode="auto">
              <a:xfrm>
                <a:off x="2157490" y="2278253"/>
                <a:ext cx="814387" cy="531813"/>
              </a:xfrm>
              <a:custGeom>
                <a:avLst/>
                <a:gdLst>
                  <a:gd name="T0" fmla="*/ 1632 w 1632"/>
                  <a:gd name="T1" fmla="*/ 24 h 864"/>
                  <a:gd name="T2" fmla="*/ 1056 w 1632"/>
                  <a:gd name="T3" fmla="*/ 120 h 864"/>
                  <a:gd name="T4" fmla="*/ 576 w 1632"/>
                  <a:gd name="T5" fmla="*/ 744 h 864"/>
                  <a:gd name="T6" fmla="*/ 0 w 1632"/>
                  <a:gd name="T7" fmla="*/ 840 h 8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2"/>
                  <a:gd name="T13" fmla="*/ 0 h 864"/>
                  <a:gd name="T14" fmla="*/ 1632 w 1632"/>
                  <a:gd name="T15" fmla="*/ 864 h 8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2" h="864">
                    <a:moveTo>
                      <a:pt x="1632" y="24"/>
                    </a:moveTo>
                    <a:cubicBezTo>
                      <a:pt x="1432" y="12"/>
                      <a:pt x="1232" y="0"/>
                      <a:pt x="1056" y="120"/>
                    </a:cubicBezTo>
                    <a:cubicBezTo>
                      <a:pt x="880" y="240"/>
                      <a:pt x="752" y="624"/>
                      <a:pt x="576" y="744"/>
                    </a:cubicBezTo>
                    <a:cubicBezTo>
                      <a:pt x="400" y="864"/>
                      <a:pt x="88" y="800"/>
                      <a:pt x="0" y="840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5" name="Freeform 24"/>
              <p:cNvSpPr>
                <a:spLocks/>
              </p:cNvSpPr>
              <p:nvPr/>
            </p:nvSpPr>
            <p:spPr bwMode="auto">
              <a:xfrm>
                <a:off x="2943302" y="1852803"/>
                <a:ext cx="730250" cy="568325"/>
              </a:xfrm>
              <a:custGeom>
                <a:avLst/>
                <a:gdLst>
                  <a:gd name="T0" fmla="*/ 1632 w 1632"/>
                  <a:gd name="T1" fmla="*/ 24 h 864"/>
                  <a:gd name="T2" fmla="*/ 1056 w 1632"/>
                  <a:gd name="T3" fmla="*/ 120 h 864"/>
                  <a:gd name="T4" fmla="*/ 576 w 1632"/>
                  <a:gd name="T5" fmla="*/ 744 h 864"/>
                  <a:gd name="T6" fmla="*/ 0 w 1632"/>
                  <a:gd name="T7" fmla="*/ 840 h 8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2"/>
                  <a:gd name="T13" fmla="*/ 0 h 864"/>
                  <a:gd name="T14" fmla="*/ 1632 w 1632"/>
                  <a:gd name="T15" fmla="*/ 864 h 8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2" h="864">
                    <a:moveTo>
                      <a:pt x="1632" y="24"/>
                    </a:moveTo>
                    <a:cubicBezTo>
                      <a:pt x="1432" y="12"/>
                      <a:pt x="1232" y="0"/>
                      <a:pt x="1056" y="120"/>
                    </a:cubicBezTo>
                    <a:cubicBezTo>
                      <a:pt x="880" y="240"/>
                      <a:pt x="752" y="624"/>
                      <a:pt x="576" y="744"/>
                    </a:cubicBezTo>
                    <a:cubicBezTo>
                      <a:pt x="400" y="864"/>
                      <a:pt x="88" y="800"/>
                      <a:pt x="0" y="840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6" name="Text Box 11"/>
              <p:cNvSpPr txBox="1">
                <a:spLocks noChangeArrowheads="1"/>
              </p:cNvSpPr>
              <p:nvPr/>
            </p:nvSpPr>
            <p:spPr bwMode="auto">
              <a:xfrm>
                <a:off x="843182" y="2889441"/>
                <a:ext cx="282868" cy="309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endParaRPr lang="en-US" sz="700">
                  <a:solidFill>
                    <a:srgbClr val="3333CC"/>
                  </a:solidFill>
                  <a:latin typeface="Arial" pitchFamily="34" charset="0"/>
                  <a:ea typeface="MS PGothic"/>
                  <a:cs typeface="MS PGothic"/>
                </a:endParaRPr>
              </a:p>
            </p:txBody>
          </p:sp>
          <p:sp>
            <p:nvSpPr>
              <p:cNvPr id="22637" name="Text Box 12"/>
              <p:cNvSpPr txBox="1">
                <a:spLocks noChangeArrowheads="1"/>
              </p:cNvSpPr>
              <p:nvPr/>
            </p:nvSpPr>
            <p:spPr bwMode="auto">
              <a:xfrm>
                <a:off x="1596353" y="2346516"/>
                <a:ext cx="781048" cy="309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700">
                    <a:solidFill>
                      <a:srgbClr val="0099FF"/>
                    </a:solidFill>
                    <a:latin typeface="Arial" pitchFamily="34" charset="0"/>
                    <a:ea typeface="MS PGothic"/>
                    <a:cs typeface="MS PGothic"/>
                  </a:rPr>
                  <a:t>2.5GT/s</a:t>
                </a:r>
              </a:p>
            </p:txBody>
          </p:sp>
          <p:sp>
            <p:nvSpPr>
              <p:cNvPr id="22638" name="Text Box 13"/>
              <p:cNvSpPr txBox="1">
                <a:spLocks noChangeArrowheads="1"/>
              </p:cNvSpPr>
              <p:nvPr/>
            </p:nvSpPr>
            <p:spPr bwMode="auto">
              <a:xfrm>
                <a:off x="2361257" y="1973452"/>
                <a:ext cx="781048" cy="309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700">
                    <a:solidFill>
                      <a:srgbClr val="0099FF"/>
                    </a:solidFill>
                    <a:latin typeface="Arial" pitchFamily="34" charset="0"/>
                    <a:ea typeface="MS PGothic"/>
                    <a:cs typeface="MS PGothic"/>
                  </a:rPr>
                  <a:t>5.0GT/s</a:t>
                </a:r>
              </a:p>
            </p:txBody>
          </p:sp>
          <p:sp>
            <p:nvSpPr>
              <p:cNvPr id="22639" name="Text Box 14"/>
              <p:cNvSpPr txBox="1">
                <a:spLocks noChangeArrowheads="1"/>
              </p:cNvSpPr>
              <p:nvPr/>
            </p:nvSpPr>
            <p:spPr bwMode="auto">
              <a:xfrm>
                <a:off x="3181910" y="1592451"/>
                <a:ext cx="665683" cy="309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700">
                    <a:solidFill>
                      <a:srgbClr val="0099FF"/>
                    </a:solidFill>
                    <a:latin typeface="Arial" pitchFamily="34" charset="0"/>
                    <a:ea typeface="MS PGothic"/>
                    <a:cs typeface="MS PGothic"/>
                  </a:rPr>
                  <a:t>8GT/s</a:t>
                </a:r>
              </a:p>
            </p:txBody>
          </p:sp>
          <p:sp>
            <p:nvSpPr>
              <p:cNvPr id="22640" name="Text Box 16"/>
              <p:cNvSpPr txBox="1">
                <a:spLocks noChangeArrowheads="1"/>
              </p:cNvSpPr>
              <p:nvPr/>
            </p:nvSpPr>
            <p:spPr bwMode="auto">
              <a:xfrm>
                <a:off x="1001520" y="3316478"/>
                <a:ext cx="636228" cy="333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800">
                    <a:solidFill>
                      <a:schemeClr val="tx1"/>
                    </a:solidFill>
                    <a:ea typeface="MS PGothic"/>
                    <a:cs typeface="MS PGothic"/>
                  </a:rPr>
                  <a:t>1993</a:t>
                </a:r>
              </a:p>
            </p:txBody>
          </p:sp>
          <p:sp>
            <p:nvSpPr>
              <p:cNvPr id="22641" name="Line 17"/>
              <p:cNvSpPr>
                <a:spLocks noChangeShapeType="1"/>
              </p:cNvSpPr>
              <p:nvPr/>
            </p:nvSpPr>
            <p:spPr bwMode="auto">
              <a:xfrm rot="5400000" flipV="1">
                <a:off x="2619452" y="2519553"/>
                <a:ext cx="0" cy="86995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2" name="Text Box 18"/>
              <p:cNvSpPr txBox="1">
                <a:spLocks noChangeArrowheads="1"/>
              </p:cNvSpPr>
              <p:nvPr/>
            </p:nvSpPr>
            <p:spPr bwMode="auto">
              <a:xfrm>
                <a:off x="1874645" y="2979929"/>
                <a:ext cx="636228" cy="333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800">
                    <a:solidFill>
                      <a:schemeClr val="tx1"/>
                    </a:solidFill>
                    <a:ea typeface="MS PGothic"/>
                    <a:cs typeface="MS PGothic"/>
                  </a:rPr>
                  <a:t>2003</a:t>
                </a:r>
              </a:p>
            </p:txBody>
          </p:sp>
          <p:sp>
            <p:nvSpPr>
              <p:cNvPr id="22643" name="Line 19"/>
              <p:cNvSpPr>
                <a:spLocks noChangeShapeType="1"/>
              </p:cNvSpPr>
              <p:nvPr/>
            </p:nvSpPr>
            <p:spPr bwMode="auto">
              <a:xfrm rot="5400000" flipV="1">
                <a:off x="3308427" y="2173478"/>
                <a:ext cx="0" cy="78740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4" name="Text Box 20"/>
              <p:cNvSpPr txBox="1">
                <a:spLocks noChangeArrowheads="1"/>
              </p:cNvSpPr>
              <p:nvPr/>
            </p:nvSpPr>
            <p:spPr bwMode="auto">
              <a:xfrm>
                <a:off x="2687447" y="2594164"/>
                <a:ext cx="636228" cy="333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800">
                    <a:solidFill>
                      <a:schemeClr val="tx1"/>
                    </a:solidFill>
                    <a:ea typeface="MS PGothic"/>
                    <a:cs typeface="MS PGothic"/>
                  </a:rPr>
                  <a:t>2007</a:t>
                </a:r>
              </a:p>
            </p:txBody>
          </p:sp>
          <p:sp>
            <p:nvSpPr>
              <p:cNvPr id="22645" name="Text Box 22"/>
              <p:cNvSpPr txBox="1">
                <a:spLocks noChangeArrowheads="1"/>
              </p:cNvSpPr>
              <p:nvPr/>
            </p:nvSpPr>
            <p:spPr bwMode="auto">
              <a:xfrm>
                <a:off x="3318095" y="2246504"/>
                <a:ext cx="727048" cy="333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800">
                    <a:solidFill>
                      <a:schemeClr val="tx1"/>
                    </a:solidFill>
                    <a:ea typeface="MS PGothic"/>
                    <a:cs typeface="MS PGothic"/>
                  </a:rPr>
                  <a:t>2009+</a:t>
                </a:r>
              </a:p>
            </p:txBody>
          </p:sp>
          <p:sp>
            <p:nvSpPr>
              <p:cNvPr id="22646" name="Rectangle 35"/>
              <p:cNvSpPr>
                <a:spLocks noChangeArrowheads="1"/>
              </p:cNvSpPr>
              <p:nvPr/>
            </p:nvSpPr>
            <p:spPr bwMode="auto">
              <a:xfrm>
                <a:off x="671853" y="1339849"/>
                <a:ext cx="1782029" cy="238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buNone/>
                </a:pPr>
                <a:r>
                  <a:rPr lang="en-US" sz="1000">
                    <a:solidFill>
                      <a:schemeClr val="tx1"/>
                    </a:solidFill>
                    <a:ea typeface="MS PGothic"/>
                    <a:cs typeface="MS PGothic"/>
                  </a:rPr>
                  <a:t>PCIe Speed Trends</a:t>
                </a:r>
              </a:p>
            </p:txBody>
          </p:sp>
          <p:sp>
            <p:nvSpPr>
              <p:cNvPr id="22647" name="Text Box 26"/>
              <p:cNvSpPr txBox="1">
                <a:spLocks noChangeArrowheads="1"/>
              </p:cNvSpPr>
              <p:nvPr/>
            </p:nvSpPr>
            <p:spPr bwMode="auto">
              <a:xfrm>
                <a:off x="2499528" y="1595628"/>
                <a:ext cx="817869" cy="309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700">
                    <a:solidFill>
                      <a:srgbClr val="FF3333"/>
                    </a:solidFill>
                    <a:latin typeface="Arial" pitchFamily="34" charset="0"/>
                    <a:ea typeface="MS PGothic"/>
                    <a:cs typeface="MS PGothic"/>
                  </a:rPr>
                  <a:t>PCIe 3.0</a:t>
                </a:r>
              </a:p>
            </p:txBody>
          </p:sp>
          <p:sp>
            <p:nvSpPr>
              <p:cNvPr id="22648" name="Text Box 27"/>
              <p:cNvSpPr txBox="1">
                <a:spLocks noChangeArrowheads="1"/>
              </p:cNvSpPr>
              <p:nvPr/>
            </p:nvSpPr>
            <p:spPr bwMode="auto">
              <a:xfrm>
                <a:off x="1650444" y="1976629"/>
                <a:ext cx="817869" cy="309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700">
                    <a:solidFill>
                      <a:srgbClr val="FF3333"/>
                    </a:solidFill>
                    <a:latin typeface="Arial" pitchFamily="34" charset="0"/>
                    <a:ea typeface="MS PGothic"/>
                    <a:cs typeface="MS PGothic"/>
                  </a:rPr>
                  <a:t>PCIe 2.0</a:t>
                </a:r>
              </a:p>
            </p:txBody>
          </p:sp>
          <p:sp>
            <p:nvSpPr>
              <p:cNvPr id="22649" name="Text Box 28"/>
              <p:cNvSpPr txBox="1">
                <a:spLocks noChangeArrowheads="1"/>
              </p:cNvSpPr>
              <p:nvPr/>
            </p:nvSpPr>
            <p:spPr bwMode="auto">
              <a:xfrm>
                <a:off x="860831" y="2344929"/>
                <a:ext cx="817869" cy="309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700">
                    <a:solidFill>
                      <a:srgbClr val="FF3333"/>
                    </a:solidFill>
                    <a:latin typeface="Arial" pitchFamily="34" charset="0"/>
                    <a:ea typeface="MS PGothic"/>
                    <a:cs typeface="MS PGothic"/>
                  </a:rPr>
                  <a:t>PCIe 1.x</a:t>
                </a:r>
              </a:p>
            </p:txBody>
          </p:sp>
          <p:sp>
            <p:nvSpPr>
              <p:cNvPr id="22650" name="Text Box 29"/>
              <p:cNvSpPr txBox="1">
                <a:spLocks noChangeArrowheads="1"/>
              </p:cNvSpPr>
              <p:nvPr/>
            </p:nvSpPr>
            <p:spPr bwMode="auto">
              <a:xfrm>
                <a:off x="223542" y="2919611"/>
                <a:ext cx="1103084" cy="309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700">
                    <a:solidFill>
                      <a:srgbClr val="FF3333"/>
                    </a:solidFill>
                    <a:latin typeface="Arial" pitchFamily="34" charset="0"/>
                    <a:ea typeface="MS PGothic"/>
                    <a:cs typeface="MS PGothic"/>
                  </a:rPr>
                  <a:t>PCI</a:t>
                </a:r>
              </a:p>
            </p:txBody>
          </p:sp>
          <p:sp>
            <p:nvSpPr>
              <p:cNvPr id="22651" name="Text Box 12"/>
              <p:cNvSpPr txBox="1">
                <a:spLocks noChangeArrowheads="1"/>
              </p:cNvSpPr>
              <p:nvPr/>
            </p:nvSpPr>
            <p:spPr bwMode="auto">
              <a:xfrm>
                <a:off x="837105" y="2920946"/>
                <a:ext cx="825231" cy="309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700">
                    <a:solidFill>
                      <a:srgbClr val="0099FF"/>
                    </a:solidFill>
                    <a:latin typeface="Arial" pitchFamily="34" charset="0"/>
                    <a:ea typeface="MS PGothic"/>
                    <a:cs typeface="MS PGothic"/>
                  </a:rPr>
                  <a:t>133MT/s</a:t>
                </a:r>
              </a:p>
            </p:txBody>
          </p:sp>
        </p:grpSp>
      </p:grpSp>
      <p:sp>
        <p:nvSpPr>
          <p:cNvPr id="22537" name="Rectangle 142"/>
          <p:cNvSpPr>
            <a:spLocks noChangeArrowheads="1"/>
          </p:cNvSpPr>
          <p:nvPr/>
        </p:nvSpPr>
        <p:spPr bwMode="auto">
          <a:xfrm>
            <a:off x="5057775" y="3351213"/>
            <a:ext cx="38354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800">
              <a:latin typeface="Agilent TT Cond" pitchFamily="34" charset="0"/>
              <a:ea typeface="MS PGothic"/>
              <a:cs typeface="MS PGothic"/>
            </a:endParaRPr>
          </a:p>
        </p:txBody>
      </p:sp>
      <p:grpSp>
        <p:nvGrpSpPr>
          <p:cNvPr id="22538" name="Group 171"/>
          <p:cNvGrpSpPr>
            <a:grpSpLocks/>
          </p:cNvGrpSpPr>
          <p:nvPr/>
        </p:nvGrpSpPr>
        <p:grpSpPr bwMode="auto">
          <a:xfrm>
            <a:off x="6083300" y="3052763"/>
            <a:ext cx="2838450" cy="2355850"/>
            <a:chOff x="6261100" y="3517900"/>
            <a:chExt cx="2838450" cy="2355850"/>
          </a:xfrm>
        </p:grpSpPr>
        <p:sp>
          <p:nvSpPr>
            <p:cNvPr id="171" name="Rounded Rectangle 170"/>
            <p:cNvSpPr/>
            <p:nvPr/>
          </p:nvSpPr>
          <p:spPr bwMode="auto">
            <a:xfrm>
              <a:off x="6261100" y="3517900"/>
              <a:ext cx="2838450" cy="23558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defTabSz="457200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 sz="1600" dirty="0">
                <a:solidFill>
                  <a:srgbClr val="0099CC"/>
                </a:solidFill>
                <a:latin typeface="Arial" charset="0"/>
                <a:ea typeface="MS Gothic" pitchFamily="49" charset="-128"/>
                <a:cs typeface="Arial" charset="0"/>
              </a:endParaRPr>
            </a:p>
          </p:txBody>
        </p:sp>
        <p:sp>
          <p:nvSpPr>
            <p:cNvPr id="22604" name="TextBox 14"/>
            <p:cNvSpPr txBox="1">
              <a:spLocks noChangeArrowheads="1"/>
            </p:cNvSpPr>
            <p:nvPr/>
          </p:nvSpPr>
          <p:spPr bwMode="auto">
            <a:xfrm>
              <a:off x="6394450" y="3517900"/>
              <a:ext cx="2438400" cy="32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  <a:latin typeface="Arial" pitchFamily="34" charset="0"/>
                </a:rPr>
                <a:t>SATA 3G </a:t>
              </a:r>
              <a:r>
                <a:rPr lang="en-US" sz="1600">
                  <a:solidFill>
                    <a:srgbClr val="000000"/>
                  </a:solidFill>
                  <a:latin typeface="Arial" pitchFamily="34" charset="0"/>
                  <a:sym typeface="Wingdings" pitchFamily="2" charset="2"/>
                </a:rPr>
                <a:t> SATA 6G</a:t>
              </a:r>
            </a:p>
          </p:txBody>
        </p:sp>
        <p:grpSp>
          <p:nvGrpSpPr>
            <p:cNvPr id="22605" name="Group 163"/>
            <p:cNvGrpSpPr>
              <a:grpSpLocks/>
            </p:cNvGrpSpPr>
            <p:nvPr/>
          </p:nvGrpSpPr>
          <p:grpSpPr bwMode="auto">
            <a:xfrm>
              <a:off x="6305550" y="4006850"/>
              <a:ext cx="2705100" cy="1718355"/>
              <a:chOff x="4510311" y="3651250"/>
              <a:chExt cx="3573238" cy="2435252"/>
            </a:xfrm>
          </p:grpSpPr>
          <p:sp>
            <p:nvSpPr>
              <p:cNvPr id="142" name="Rectangle 141"/>
              <p:cNvSpPr>
                <a:spLocks noChangeArrowheads="1"/>
              </p:cNvSpPr>
              <p:nvPr/>
            </p:nvSpPr>
            <p:spPr bwMode="auto">
              <a:xfrm>
                <a:off x="4571124" y="3651250"/>
                <a:ext cx="3512425" cy="2355544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b="0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44" name="Line 6"/>
              <p:cNvSpPr>
                <a:spLocks noChangeShapeType="1"/>
              </p:cNvSpPr>
              <p:nvPr/>
            </p:nvSpPr>
            <p:spPr bwMode="auto">
              <a:xfrm rot="5400000" flipV="1">
                <a:off x="5817773" y="5308446"/>
                <a:ext cx="0" cy="87024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b="0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5374263" y="5145120"/>
                <a:ext cx="842982" cy="501706"/>
              </a:xfrm>
              <a:custGeom>
                <a:avLst/>
                <a:gdLst/>
                <a:ahLst/>
                <a:cxnLst>
                  <a:cxn ang="0">
                    <a:pos x="1632" y="24"/>
                  </a:cxn>
                  <a:cxn ang="0">
                    <a:pos x="1056" y="120"/>
                  </a:cxn>
                  <a:cxn ang="0">
                    <a:pos x="576" y="744"/>
                  </a:cxn>
                  <a:cxn ang="0">
                    <a:pos x="0" y="840"/>
                  </a:cxn>
                </a:cxnLst>
                <a:rect l="0" t="0" r="r" b="b"/>
                <a:pathLst>
                  <a:path w="1632" h="864">
                    <a:moveTo>
                      <a:pt x="1632" y="24"/>
                    </a:moveTo>
                    <a:cubicBezTo>
                      <a:pt x="1432" y="12"/>
                      <a:pt x="1232" y="0"/>
                      <a:pt x="1056" y="120"/>
                    </a:cubicBezTo>
                    <a:cubicBezTo>
                      <a:pt x="880" y="240"/>
                      <a:pt x="752" y="624"/>
                      <a:pt x="576" y="744"/>
                    </a:cubicBezTo>
                    <a:cubicBezTo>
                      <a:pt x="400" y="864"/>
                      <a:pt x="88" y="800"/>
                      <a:pt x="0" y="840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b="0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6252894" y="4719906"/>
                <a:ext cx="815721" cy="533204"/>
              </a:xfrm>
              <a:custGeom>
                <a:avLst/>
                <a:gdLst/>
                <a:ahLst/>
                <a:cxnLst>
                  <a:cxn ang="0">
                    <a:pos x="1632" y="24"/>
                  </a:cxn>
                  <a:cxn ang="0">
                    <a:pos x="1056" y="120"/>
                  </a:cxn>
                  <a:cxn ang="0">
                    <a:pos x="576" y="744"/>
                  </a:cxn>
                  <a:cxn ang="0">
                    <a:pos x="0" y="840"/>
                  </a:cxn>
                </a:cxnLst>
                <a:rect l="0" t="0" r="r" b="b"/>
                <a:pathLst>
                  <a:path w="1632" h="864">
                    <a:moveTo>
                      <a:pt x="1632" y="24"/>
                    </a:moveTo>
                    <a:cubicBezTo>
                      <a:pt x="1432" y="12"/>
                      <a:pt x="1232" y="0"/>
                      <a:pt x="1056" y="120"/>
                    </a:cubicBezTo>
                    <a:cubicBezTo>
                      <a:pt x="880" y="240"/>
                      <a:pt x="752" y="624"/>
                      <a:pt x="576" y="744"/>
                    </a:cubicBezTo>
                    <a:cubicBezTo>
                      <a:pt x="400" y="864"/>
                      <a:pt x="88" y="800"/>
                      <a:pt x="0" y="840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b="0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7039258" y="4294694"/>
                <a:ext cx="729746" cy="569200"/>
              </a:xfrm>
              <a:custGeom>
                <a:avLst/>
                <a:gdLst/>
                <a:ahLst/>
                <a:cxnLst>
                  <a:cxn ang="0">
                    <a:pos x="1632" y="24"/>
                  </a:cxn>
                  <a:cxn ang="0">
                    <a:pos x="1056" y="120"/>
                  </a:cxn>
                  <a:cxn ang="0">
                    <a:pos x="576" y="744"/>
                  </a:cxn>
                  <a:cxn ang="0">
                    <a:pos x="0" y="840"/>
                  </a:cxn>
                </a:cxnLst>
                <a:rect l="0" t="0" r="r" b="b"/>
                <a:pathLst>
                  <a:path w="1632" h="864">
                    <a:moveTo>
                      <a:pt x="1632" y="24"/>
                    </a:moveTo>
                    <a:cubicBezTo>
                      <a:pt x="1432" y="12"/>
                      <a:pt x="1232" y="0"/>
                      <a:pt x="1056" y="120"/>
                    </a:cubicBezTo>
                    <a:cubicBezTo>
                      <a:pt x="880" y="240"/>
                      <a:pt x="752" y="624"/>
                      <a:pt x="576" y="744"/>
                    </a:cubicBezTo>
                    <a:cubicBezTo>
                      <a:pt x="400" y="864"/>
                      <a:pt x="88" y="800"/>
                      <a:pt x="0" y="840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b="0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2611" name="Text Box 11"/>
              <p:cNvSpPr txBox="1">
                <a:spLocks noChangeArrowheads="1"/>
              </p:cNvSpPr>
              <p:nvPr/>
            </p:nvSpPr>
            <p:spPr bwMode="auto">
              <a:xfrm>
                <a:off x="4945739" y="5332331"/>
                <a:ext cx="270001" cy="30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endParaRPr lang="en-US" sz="800">
                  <a:solidFill>
                    <a:srgbClr val="3333CC"/>
                  </a:solidFill>
                  <a:latin typeface="Arial" pitchFamily="34" charset="0"/>
                  <a:ea typeface="MS PGothic"/>
                  <a:cs typeface="MS PGothic"/>
                </a:endParaRPr>
              </a:p>
            </p:txBody>
          </p:sp>
          <p:sp>
            <p:nvSpPr>
              <p:cNvPr id="149" name="Text Box 12"/>
              <p:cNvSpPr txBox="1">
                <a:spLocks noChangeArrowheads="1"/>
              </p:cNvSpPr>
              <p:nvPr/>
            </p:nvSpPr>
            <p:spPr bwMode="auto">
              <a:xfrm>
                <a:off x="5592348" y="4789651"/>
                <a:ext cx="907989" cy="303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 dirty="0">
                    <a:solidFill>
                      <a:srgbClr val="0099CC"/>
                    </a:solidFill>
                    <a:latin typeface="Arial" pitchFamily="34" charset="0"/>
                    <a:ea typeface="MS PGothic" pitchFamily="34" charset="-128"/>
                    <a:cs typeface="Arial" charset="0"/>
                  </a:rPr>
                  <a:t>1.5 Gbps</a:t>
                </a:r>
              </a:p>
            </p:txBody>
          </p:sp>
          <p:sp>
            <p:nvSpPr>
              <p:cNvPr id="150" name="Text Box 13"/>
              <p:cNvSpPr txBox="1">
                <a:spLocks noChangeArrowheads="1"/>
              </p:cNvSpPr>
              <p:nvPr/>
            </p:nvSpPr>
            <p:spPr bwMode="auto">
              <a:xfrm>
                <a:off x="6441622" y="4416183"/>
                <a:ext cx="780073" cy="305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 dirty="0">
                    <a:solidFill>
                      <a:srgbClr val="0099CC"/>
                    </a:solidFill>
                    <a:latin typeface="Arial" pitchFamily="34" charset="0"/>
                    <a:ea typeface="MS PGothic" pitchFamily="34" charset="-128"/>
                    <a:cs typeface="Arial" charset="0"/>
                  </a:rPr>
                  <a:t>3 Gbps</a:t>
                </a:r>
              </a:p>
            </p:txBody>
          </p:sp>
          <p:sp>
            <p:nvSpPr>
              <p:cNvPr id="151" name="Text Box 14"/>
              <p:cNvSpPr txBox="1">
                <a:spLocks noChangeArrowheads="1"/>
              </p:cNvSpPr>
              <p:nvPr/>
            </p:nvSpPr>
            <p:spPr bwMode="auto">
              <a:xfrm>
                <a:off x="7267828" y="4035966"/>
                <a:ext cx="780073" cy="303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 dirty="0">
                    <a:solidFill>
                      <a:srgbClr val="0099CC"/>
                    </a:solidFill>
                    <a:latin typeface="Arial" pitchFamily="34" charset="0"/>
                    <a:ea typeface="MS PGothic" pitchFamily="34" charset="-128"/>
                    <a:cs typeface="Arial" charset="0"/>
                  </a:rPr>
                  <a:t>6 Gbps</a:t>
                </a:r>
              </a:p>
            </p:txBody>
          </p:sp>
          <p:sp>
            <p:nvSpPr>
              <p:cNvPr id="22615" name="Text Box 16"/>
              <p:cNvSpPr txBox="1">
                <a:spLocks noChangeArrowheads="1"/>
              </p:cNvSpPr>
              <p:nvPr/>
            </p:nvSpPr>
            <p:spPr bwMode="auto">
              <a:xfrm>
                <a:off x="5104278" y="5759367"/>
                <a:ext cx="743182" cy="327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900">
                    <a:solidFill>
                      <a:schemeClr val="tx1"/>
                    </a:solidFill>
                    <a:ea typeface="MS PGothic"/>
                    <a:cs typeface="MS PGothic"/>
                  </a:rPr>
                  <a:t>1986+</a:t>
                </a:r>
              </a:p>
            </p:txBody>
          </p:sp>
          <p:sp>
            <p:nvSpPr>
              <p:cNvPr id="153" name="Line 17"/>
              <p:cNvSpPr>
                <a:spLocks noChangeShapeType="1"/>
              </p:cNvSpPr>
              <p:nvPr/>
            </p:nvSpPr>
            <p:spPr bwMode="auto">
              <a:xfrm rot="5400000" flipV="1">
                <a:off x="6715277" y="4961976"/>
                <a:ext cx="0" cy="87024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b="0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2617" name="Text Box 18"/>
              <p:cNvSpPr txBox="1">
                <a:spLocks noChangeArrowheads="1"/>
              </p:cNvSpPr>
              <p:nvPr/>
            </p:nvSpPr>
            <p:spPr bwMode="auto">
              <a:xfrm>
                <a:off x="5966492" y="5422818"/>
                <a:ext cx="644777" cy="327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900">
                    <a:solidFill>
                      <a:schemeClr val="tx1"/>
                    </a:solidFill>
                    <a:ea typeface="MS PGothic"/>
                    <a:cs typeface="MS PGothic"/>
                  </a:rPr>
                  <a:t>2000</a:t>
                </a:r>
              </a:p>
            </p:txBody>
          </p:sp>
          <p:sp>
            <p:nvSpPr>
              <p:cNvPr id="155" name="Line 19"/>
              <p:cNvSpPr>
                <a:spLocks noChangeShapeType="1"/>
              </p:cNvSpPr>
              <p:nvPr/>
            </p:nvSpPr>
            <p:spPr bwMode="auto">
              <a:xfrm rot="5400000" flipV="1">
                <a:off x="7404131" y="4615901"/>
                <a:ext cx="0" cy="78846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b="0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2619" name="Text Box 20"/>
              <p:cNvSpPr txBox="1">
                <a:spLocks noChangeArrowheads="1"/>
              </p:cNvSpPr>
              <p:nvPr/>
            </p:nvSpPr>
            <p:spPr bwMode="auto">
              <a:xfrm>
                <a:off x="6779293" y="5037056"/>
                <a:ext cx="644777" cy="327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900">
                    <a:solidFill>
                      <a:schemeClr val="tx1"/>
                    </a:solidFill>
                    <a:ea typeface="MS PGothic"/>
                    <a:cs typeface="MS PGothic"/>
                  </a:rPr>
                  <a:t>2002</a:t>
                </a:r>
              </a:p>
            </p:txBody>
          </p:sp>
          <p:sp>
            <p:nvSpPr>
              <p:cNvPr id="22620" name="Text Box 22"/>
              <p:cNvSpPr txBox="1">
                <a:spLocks noChangeArrowheads="1"/>
              </p:cNvSpPr>
              <p:nvPr/>
            </p:nvSpPr>
            <p:spPr bwMode="auto">
              <a:xfrm>
                <a:off x="7395243" y="4689393"/>
                <a:ext cx="644777" cy="327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900">
                    <a:solidFill>
                      <a:schemeClr val="tx1"/>
                    </a:solidFill>
                    <a:ea typeface="MS PGothic"/>
                    <a:cs typeface="MS PGothic"/>
                  </a:rPr>
                  <a:t>2009</a:t>
                </a:r>
              </a:p>
            </p:txBody>
          </p:sp>
          <p:sp>
            <p:nvSpPr>
              <p:cNvPr id="158" name="Rectangle 157"/>
              <p:cNvSpPr>
                <a:spLocks noChangeArrowheads="1"/>
              </p:cNvSpPr>
              <p:nvPr/>
            </p:nvSpPr>
            <p:spPr bwMode="auto">
              <a:xfrm>
                <a:off x="4610966" y="3738992"/>
                <a:ext cx="1247698" cy="229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buNone/>
                  <a:defRPr/>
                </a:pPr>
                <a:r>
                  <a:rPr lang="en-US" altLang="zh-CN" sz="1050" dirty="0">
                    <a:solidFill>
                      <a:schemeClr val="tx1"/>
                    </a:solidFill>
                    <a:ea typeface="SimSun" pitchFamily="2" charset="-122"/>
                    <a:cs typeface="Arial" charset="0"/>
                  </a:rPr>
                  <a:t>SATA Trends</a:t>
                </a:r>
                <a:endParaRPr lang="en-US" sz="1050" dirty="0">
                  <a:solidFill>
                    <a:schemeClr val="tx1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2622" name="Text Box 26"/>
              <p:cNvSpPr txBox="1">
                <a:spLocks noChangeArrowheads="1"/>
              </p:cNvSpPr>
              <p:nvPr/>
            </p:nvSpPr>
            <p:spPr bwMode="auto">
              <a:xfrm>
                <a:off x="6563485" y="4038518"/>
                <a:ext cx="930617" cy="30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800">
                    <a:solidFill>
                      <a:srgbClr val="FF3333"/>
                    </a:solidFill>
                    <a:latin typeface="Arial" pitchFamily="34" charset="0"/>
                    <a:ea typeface="MS PGothic"/>
                    <a:cs typeface="MS PGothic"/>
                  </a:rPr>
                  <a:t>SATA 3.0</a:t>
                </a:r>
              </a:p>
            </p:txBody>
          </p:sp>
          <p:sp>
            <p:nvSpPr>
              <p:cNvPr id="22623" name="Text Box 27"/>
              <p:cNvSpPr txBox="1">
                <a:spLocks noChangeArrowheads="1"/>
              </p:cNvSpPr>
              <p:nvPr/>
            </p:nvSpPr>
            <p:spPr bwMode="auto">
              <a:xfrm>
                <a:off x="5714399" y="4419518"/>
                <a:ext cx="930617" cy="30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800">
                    <a:solidFill>
                      <a:srgbClr val="FF3333"/>
                    </a:solidFill>
                    <a:latin typeface="Arial" pitchFamily="34" charset="0"/>
                    <a:ea typeface="MS PGothic"/>
                    <a:cs typeface="MS PGothic"/>
                  </a:rPr>
                  <a:t>SATA 2.0</a:t>
                </a:r>
              </a:p>
            </p:txBody>
          </p:sp>
          <p:sp>
            <p:nvSpPr>
              <p:cNvPr id="22624" name="Text Box 28"/>
              <p:cNvSpPr txBox="1">
                <a:spLocks noChangeArrowheads="1"/>
              </p:cNvSpPr>
              <p:nvPr/>
            </p:nvSpPr>
            <p:spPr bwMode="auto">
              <a:xfrm>
                <a:off x="4812245" y="4787819"/>
                <a:ext cx="930617" cy="30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800">
                    <a:solidFill>
                      <a:srgbClr val="FF3333"/>
                    </a:solidFill>
                    <a:latin typeface="Arial" pitchFamily="34" charset="0"/>
                    <a:ea typeface="MS PGothic"/>
                    <a:cs typeface="MS PGothic"/>
                  </a:rPr>
                  <a:t>SATA 1.0</a:t>
                </a:r>
              </a:p>
            </p:txBody>
          </p:sp>
          <p:sp>
            <p:nvSpPr>
              <p:cNvPr id="22625" name="Text Box 29"/>
              <p:cNvSpPr txBox="1">
                <a:spLocks noChangeArrowheads="1"/>
              </p:cNvSpPr>
              <p:nvPr/>
            </p:nvSpPr>
            <p:spPr bwMode="auto">
              <a:xfrm>
                <a:off x="4510311" y="5348433"/>
                <a:ext cx="1103087" cy="30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algn="ctr">
                  <a:lnSpc>
                    <a:spcPct val="95000"/>
                  </a:lnSpc>
                  <a:spcBef>
                    <a:spcPct val="30000"/>
                  </a:spcBef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algn="ctr" fontAlgn="base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defRPr sz="2000" b="1">
                    <a:solidFill>
                      <a:srgbClr val="FFFFFF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800">
                    <a:solidFill>
                      <a:srgbClr val="FF3333"/>
                    </a:solidFill>
                    <a:latin typeface="Arial" pitchFamily="34" charset="0"/>
                    <a:ea typeface="MS PGothic"/>
                    <a:cs typeface="MS PGothic"/>
                  </a:rPr>
                  <a:t>ATA/ATAPI</a:t>
                </a:r>
              </a:p>
            </p:txBody>
          </p:sp>
        </p:grpSp>
      </p:grpSp>
      <p:sp>
        <p:nvSpPr>
          <p:cNvPr id="22539" name="TextBox 62"/>
          <p:cNvSpPr txBox="1">
            <a:spLocks noChangeArrowheads="1"/>
          </p:cNvSpPr>
          <p:nvPr/>
        </p:nvSpPr>
        <p:spPr bwMode="auto">
          <a:xfrm>
            <a:off x="304800" y="4495800"/>
            <a:ext cx="2586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USB devices</a:t>
            </a:r>
          </a:p>
        </p:txBody>
      </p:sp>
      <p:sp>
        <p:nvSpPr>
          <p:cNvPr id="22540" name="Rectangle 75"/>
          <p:cNvSpPr>
            <a:spLocks noChangeArrowheads="1"/>
          </p:cNvSpPr>
          <p:nvPr/>
        </p:nvSpPr>
        <p:spPr bwMode="auto">
          <a:xfrm>
            <a:off x="527050" y="3281363"/>
            <a:ext cx="257175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000">
              <a:latin typeface="Agilent TT Cond" pitchFamily="34" charset="0"/>
              <a:ea typeface="MS PGothic"/>
              <a:cs typeface="MS PGothic"/>
            </a:endParaRPr>
          </a:p>
        </p:txBody>
      </p:sp>
      <p:sp>
        <p:nvSpPr>
          <p:cNvPr id="22541" name="Rectangle 77"/>
          <p:cNvSpPr>
            <a:spLocks noChangeArrowheads="1"/>
          </p:cNvSpPr>
          <p:nvPr/>
        </p:nvSpPr>
        <p:spPr bwMode="auto">
          <a:xfrm>
            <a:off x="711200" y="2736850"/>
            <a:ext cx="25717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000">
              <a:latin typeface="Agilent TT Cond" pitchFamily="34" charset="0"/>
              <a:ea typeface="MS PGothic"/>
              <a:cs typeface="MS PGothic"/>
            </a:endParaRPr>
          </a:p>
        </p:txBody>
      </p:sp>
      <p:sp>
        <p:nvSpPr>
          <p:cNvPr id="22542" name="Text Box 11"/>
          <p:cNvSpPr txBox="1">
            <a:spLocks noChangeArrowheads="1"/>
          </p:cNvSpPr>
          <p:nvPr/>
        </p:nvSpPr>
        <p:spPr bwMode="auto">
          <a:xfrm>
            <a:off x="504825" y="4265613"/>
            <a:ext cx="1889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000" b="1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0" hangingPunct="0"/>
            <a:endParaRPr lang="en-US" sz="700">
              <a:solidFill>
                <a:srgbClr val="3333CC"/>
              </a:solidFill>
              <a:latin typeface="Arial" pitchFamily="34" charset="0"/>
              <a:ea typeface="MS PGothic"/>
              <a:cs typeface="MS PGothic"/>
            </a:endParaRPr>
          </a:p>
        </p:txBody>
      </p:sp>
      <p:grpSp>
        <p:nvGrpSpPr>
          <p:cNvPr id="22543" name="Group 98"/>
          <p:cNvGrpSpPr>
            <a:grpSpLocks/>
          </p:cNvGrpSpPr>
          <p:nvPr/>
        </p:nvGrpSpPr>
        <p:grpSpPr bwMode="auto">
          <a:xfrm>
            <a:off x="304800" y="3003550"/>
            <a:ext cx="2444750" cy="1843088"/>
            <a:chOff x="260349" y="628650"/>
            <a:chExt cx="4206953" cy="3170197"/>
          </a:xfrm>
        </p:grpSpPr>
        <p:sp>
          <p:nvSpPr>
            <p:cNvPr id="100" name="Rounded Rectangle 99"/>
            <p:cNvSpPr/>
            <p:nvPr/>
          </p:nvSpPr>
          <p:spPr bwMode="auto">
            <a:xfrm>
              <a:off x="260349" y="628650"/>
              <a:ext cx="4089487" cy="3077357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" pitchFamily="34" charset="0"/>
                <a:cs typeface="Arial" charset="0"/>
              </a:endParaRPr>
            </a:p>
          </p:txBody>
        </p:sp>
        <p:sp>
          <p:nvSpPr>
            <p:cNvPr id="22594" name="TextBox 100"/>
            <p:cNvSpPr txBox="1">
              <a:spLocks noChangeArrowheads="1"/>
            </p:cNvSpPr>
            <p:nvPr/>
          </p:nvSpPr>
          <p:spPr bwMode="auto">
            <a:xfrm>
              <a:off x="271495" y="720254"/>
              <a:ext cx="2585545" cy="5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595" name="Picture 101" descr="64MB-MEMORY-STICK-16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016" y="2806700"/>
              <a:ext cx="2028639" cy="647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6" name="Picture 102" descr="internetphone_2005Feb_L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850" y="1473200"/>
              <a:ext cx="851304" cy="1492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7" name="TextBox 103"/>
            <p:cNvSpPr txBox="1">
              <a:spLocks noChangeArrowheads="1"/>
            </p:cNvSpPr>
            <p:nvPr/>
          </p:nvSpPr>
          <p:spPr bwMode="auto">
            <a:xfrm>
              <a:off x="3386683" y="2925661"/>
              <a:ext cx="913605" cy="635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r>
                <a:rPr lang="en-US" sz="900">
                  <a:solidFill>
                    <a:schemeClr val="tx1"/>
                  </a:solidFill>
                </a:rPr>
                <a:t>smart </a:t>
              </a:r>
            </a:p>
            <a:p>
              <a:r>
                <a:rPr lang="en-US" sz="900">
                  <a:solidFill>
                    <a:schemeClr val="tx1"/>
                  </a:solidFill>
                </a:rPr>
                <a:t>phone</a:t>
              </a:r>
            </a:p>
          </p:txBody>
        </p:sp>
        <p:sp>
          <p:nvSpPr>
            <p:cNvPr id="22598" name="TextBox 104"/>
            <p:cNvSpPr txBox="1">
              <a:spLocks noChangeArrowheads="1"/>
            </p:cNvSpPr>
            <p:nvPr/>
          </p:nvSpPr>
          <p:spPr bwMode="auto">
            <a:xfrm>
              <a:off x="2506288" y="3401629"/>
              <a:ext cx="1961014" cy="39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r>
                <a:rPr lang="en-US" sz="900">
                  <a:solidFill>
                    <a:schemeClr val="tx1"/>
                  </a:solidFill>
                </a:rPr>
                <a:t>flash memory</a:t>
              </a:r>
            </a:p>
          </p:txBody>
        </p:sp>
        <p:sp>
          <p:nvSpPr>
            <p:cNvPr id="22599" name="TextBox 105"/>
            <p:cNvSpPr txBox="1">
              <a:spLocks noChangeArrowheads="1"/>
            </p:cNvSpPr>
            <p:nvPr/>
          </p:nvSpPr>
          <p:spPr bwMode="auto">
            <a:xfrm>
              <a:off x="451805" y="2439854"/>
              <a:ext cx="2149397" cy="39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r>
                <a:rPr lang="en-US" sz="900">
                  <a:solidFill>
                    <a:schemeClr val="tx1"/>
                  </a:solidFill>
                </a:rPr>
                <a:t>USB HDTV receiver</a:t>
              </a:r>
            </a:p>
          </p:txBody>
        </p:sp>
        <p:pic>
          <p:nvPicPr>
            <p:cNvPr id="22600" name="Picture 106" descr="VIP-usbReceiver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52" y="1163781"/>
              <a:ext cx="1306150" cy="130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1" name="Picture 107" descr="VIP-HDcameras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200" y="1194622"/>
              <a:ext cx="1580004" cy="916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02" name="TextBox 108"/>
            <p:cNvSpPr txBox="1">
              <a:spLocks noChangeArrowheads="1"/>
            </p:cNvSpPr>
            <p:nvPr/>
          </p:nvSpPr>
          <p:spPr bwMode="auto">
            <a:xfrm>
              <a:off x="2009361" y="2056140"/>
              <a:ext cx="1200484" cy="635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algn="ctr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algn="ctr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defRPr sz="2000" b="1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r>
                <a:rPr lang="en-US" sz="900">
                  <a:solidFill>
                    <a:schemeClr val="tx1"/>
                  </a:solidFill>
                </a:rPr>
                <a:t>HD Video</a:t>
              </a:r>
            </a:p>
            <a:p>
              <a:r>
                <a:rPr lang="en-US" sz="900">
                  <a:solidFill>
                    <a:schemeClr val="tx1"/>
                  </a:solidFill>
                </a:rPr>
                <a:t>Camera</a:t>
              </a:r>
            </a:p>
          </p:txBody>
        </p:sp>
      </p:grpSp>
      <p:graphicFrame>
        <p:nvGraphicFramePr>
          <p:cNvPr id="110" name="Table 109"/>
          <p:cNvGraphicFramePr>
            <a:graphicFrameLocks noGrp="1"/>
          </p:cNvGraphicFramePr>
          <p:nvPr/>
        </p:nvGraphicFramePr>
        <p:xfrm>
          <a:off x="0" y="5073650"/>
          <a:ext cx="3016250" cy="1155701"/>
        </p:xfrm>
        <a:graphic>
          <a:graphicData uri="http://schemas.openxmlformats.org/drawingml/2006/table">
            <a:tbl>
              <a:tblPr/>
              <a:tblGrid>
                <a:gridCol w="603250"/>
                <a:gridCol w="603250"/>
                <a:gridCol w="603250"/>
                <a:gridCol w="603250"/>
                <a:gridCol w="603250"/>
              </a:tblGrid>
              <a:tr h="351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gilent TT Cond"/>
                        </a:rPr>
                        <a:t> 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gilent TT Cond"/>
                        </a:rPr>
                        <a:t>USB Flash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gilent TT Cond"/>
                        </a:rPr>
                        <a:t>SD-Movie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gilent TT Cond"/>
                        </a:rPr>
                        <a:t>USB Flash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gilent TT Cond"/>
                        </a:rPr>
                        <a:t>HD-Movie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07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gilent TT Cond"/>
                        </a:rPr>
                        <a:t> 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gilent TT Cond"/>
                        </a:rPr>
                        <a:t>1 GB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gilent TT Cond"/>
                      </a:endParaRP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gilent TT Cond"/>
                        </a:rPr>
                        <a:t>6 GB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gilent TT Cond"/>
                      </a:endParaRP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gilent TT Cond"/>
                        </a:rPr>
                        <a:t>16 GB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gilent TT Cond"/>
                      </a:endParaRP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gilent TT Cond"/>
                        </a:rPr>
                        <a:t>25 GB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gilent TT Cond"/>
                      </a:endParaRP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82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gilent TT Cond"/>
                        </a:rPr>
                        <a:t>USB 1.0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C00000"/>
                          </a:solidFill>
                          <a:latin typeface="Agilent TT Cond"/>
                        </a:rPr>
                        <a:t>22 min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latin typeface="Agilent TT Cond"/>
                      </a:endParaRP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990000"/>
                          </a:solidFill>
                          <a:latin typeface="Agilent TT Cond"/>
                        </a:rPr>
                        <a:t>2.2 hr</a:t>
                      </a:r>
                      <a:endParaRPr lang="en-US" sz="1000" b="1" i="0" u="none" strike="noStrike" dirty="0">
                        <a:solidFill>
                          <a:srgbClr val="990000"/>
                        </a:solidFill>
                        <a:latin typeface="Agilent TT Cond"/>
                      </a:endParaRP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990000"/>
                          </a:solidFill>
                          <a:latin typeface="Agilent TT Cond"/>
                        </a:rPr>
                        <a:t>5.9 hr</a:t>
                      </a:r>
                      <a:endParaRPr lang="en-US" sz="1000" b="1" i="0" u="none" strike="noStrike" dirty="0">
                        <a:solidFill>
                          <a:srgbClr val="990000"/>
                        </a:solidFill>
                        <a:latin typeface="Agilent TT Cond"/>
                      </a:endParaRP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990000"/>
                          </a:solidFill>
                          <a:latin typeface="Agilent TT Cond"/>
                        </a:rPr>
                        <a:t>9.3 hr</a:t>
                      </a:r>
                      <a:endParaRPr lang="en-US" sz="1000" b="1" i="0" u="none" strike="noStrike" dirty="0">
                        <a:solidFill>
                          <a:srgbClr val="990000"/>
                        </a:solidFill>
                        <a:latin typeface="Agilent TT Cond"/>
                      </a:endParaRP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07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gilent TT Cond"/>
                        </a:rPr>
                        <a:t>USB 2.0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9866"/>
                          </a:solidFill>
                          <a:latin typeface="Agilent TT Cond"/>
                        </a:rPr>
                        <a:t>33 sec</a:t>
                      </a:r>
                      <a:endParaRPr lang="en-US" sz="1000" b="1" i="0" u="none" strike="noStrike" dirty="0">
                        <a:solidFill>
                          <a:srgbClr val="009866"/>
                        </a:solidFill>
                        <a:latin typeface="Agilent TT Cond"/>
                      </a:endParaRP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990000"/>
                          </a:solidFill>
                          <a:latin typeface="Agilent TT Cond"/>
                        </a:rPr>
                        <a:t>3.3 min</a:t>
                      </a:r>
                      <a:endParaRPr lang="en-US" sz="1000" b="1" i="0" u="none" strike="noStrike" dirty="0">
                        <a:solidFill>
                          <a:srgbClr val="990000"/>
                        </a:solidFill>
                        <a:latin typeface="Agilent TT Cond"/>
                      </a:endParaRPr>
                    </a:p>
                  </a:txBody>
                  <a:tcPr marL="4745" marR="4745" marT="47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990000"/>
                          </a:solidFill>
                          <a:latin typeface="Agilent TT Cond"/>
                        </a:rPr>
                        <a:t>8.9 min</a:t>
                      </a:r>
                      <a:endParaRPr lang="en-US" sz="1000" b="1" i="0" u="none" strike="noStrike" dirty="0">
                        <a:solidFill>
                          <a:srgbClr val="990000"/>
                        </a:solidFill>
                        <a:latin typeface="Agilent TT Cond"/>
                      </a:endParaRPr>
                    </a:p>
                  </a:txBody>
                  <a:tcPr marL="4745" marR="4745" marT="474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990000"/>
                          </a:solidFill>
                          <a:latin typeface="Agilent TT Cond"/>
                        </a:rPr>
                        <a:t>13.9 min</a:t>
                      </a:r>
                      <a:endParaRPr lang="en-US" sz="1000" b="1" i="0" u="none" strike="noStrike" dirty="0">
                        <a:solidFill>
                          <a:srgbClr val="990000"/>
                        </a:solidFill>
                        <a:latin typeface="Agilent TT Cond"/>
                      </a:endParaRP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07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gilent TT Cond"/>
                        </a:rPr>
                        <a:t>USB 3.0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9966"/>
                          </a:solidFill>
                          <a:latin typeface="Agilent TT Cond"/>
                        </a:rPr>
                        <a:t>3.3 sec</a:t>
                      </a:r>
                      <a:endParaRPr lang="en-US" sz="1000" b="1" i="0" u="none" strike="noStrike" dirty="0">
                        <a:solidFill>
                          <a:srgbClr val="009966"/>
                        </a:solidFill>
                        <a:latin typeface="Agilent TT Cond"/>
                      </a:endParaRP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9966"/>
                          </a:solidFill>
                          <a:latin typeface="Agilent TT Cond"/>
                        </a:rPr>
                        <a:t>20 sec</a:t>
                      </a:r>
                      <a:endParaRPr lang="en-US" sz="1000" b="1" i="0" u="none" strike="noStrike" dirty="0">
                        <a:solidFill>
                          <a:srgbClr val="009966"/>
                        </a:solidFill>
                        <a:latin typeface="Agilent TT Cond"/>
                      </a:endParaRP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B050"/>
                          </a:solidFill>
                          <a:latin typeface="Agilent TT Cond"/>
                        </a:rPr>
                        <a:t>53.3 sec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latin typeface="Agilent TT Cond"/>
                      </a:endParaRPr>
                    </a:p>
                  </a:txBody>
                  <a:tcPr marL="4745" marR="4745" marT="4745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B050"/>
                          </a:solidFill>
                          <a:latin typeface="Agilent TT Cond"/>
                        </a:rPr>
                        <a:t>70 sec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latin typeface="Agilent TT Cond"/>
                      </a:endParaRP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22591" name="Rectangle 79"/>
          <p:cNvSpPr>
            <a:spLocks noChangeArrowheads="1"/>
          </p:cNvSpPr>
          <p:nvPr/>
        </p:nvSpPr>
        <p:spPr bwMode="auto">
          <a:xfrm>
            <a:off x="6216650" y="939800"/>
            <a:ext cx="4572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Faster font-side buses</a:t>
            </a:r>
          </a:p>
          <a:p>
            <a:pPr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de-DE" sz="1100">
                <a:solidFill>
                  <a:schemeClr val="tx1"/>
                </a:solidFill>
              </a:rPr>
              <a:t> forwarded clocking </a:t>
            </a:r>
          </a:p>
          <a:p>
            <a:pPr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de-DE" sz="1100">
                <a:solidFill>
                  <a:schemeClr val="tx1"/>
                </a:solidFill>
              </a:rPr>
              <a:t> QPI at 9.6 Gb/s and higher</a:t>
            </a:r>
          </a:p>
        </p:txBody>
      </p:sp>
      <p:sp>
        <p:nvSpPr>
          <p:cNvPr id="22592" name="Oval 81"/>
          <p:cNvSpPr>
            <a:spLocks noChangeArrowheads="1"/>
          </p:cNvSpPr>
          <p:nvPr/>
        </p:nvSpPr>
        <p:spPr bwMode="auto">
          <a:xfrm>
            <a:off x="4927600" y="6496050"/>
            <a:ext cx="4216400" cy="3619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600">
              <a:solidFill>
                <a:srgbClr val="0099CC"/>
              </a:solidFill>
              <a:latin typeface="Arial" pitchFamily="34" charset="0"/>
              <a:ea typeface="MS Gothic"/>
              <a:cs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23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3" y="1266825"/>
            <a:ext cx="8653521" cy="4560888"/>
          </a:xfrm>
        </p:spPr>
        <p:txBody>
          <a:bodyPr/>
          <a:lstStyle/>
          <a:p>
            <a:r>
              <a:rPr lang="en-US" sz="2000" dirty="0" smtClean="0"/>
              <a:t>Automated instrument </a:t>
            </a:r>
            <a:br>
              <a:rPr lang="en-US" sz="2000" dirty="0" smtClean="0"/>
            </a:br>
            <a:r>
              <a:rPr lang="en-US" sz="2000" dirty="0" smtClean="0"/>
              <a:t>control for:</a:t>
            </a:r>
          </a:p>
          <a:p>
            <a:pPr lvl="1"/>
            <a:r>
              <a:rPr lang="en-US" sz="1800" dirty="0" smtClean="0"/>
              <a:t>Setup calibration</a:t>
            </a:r>
          </a:p>
          <a:p>
            <a:pPr lvl="1"/>
            <a:r>
              <a:rPr lang="en-US" sz="1800" dirty="0" smtClean="0"/>
              <a:t>Compliance test</a:t>
            </a:r>
          </a:p>
          <a:p>
            <a:pPr lvl="1"/>
            <a:r>
              <a:rPr lang="en-US" sz="1800" dirty="0" smtClean="0"/>
              <a:t>Characterization test</a:t>
            </a:r>
          </a:p>
          <a:p>
            <a:pPr lvl="1"/>
            <a:r>
              <a:rPr lang="en-US" sz="1800" dirty="0" smtClean="0"/>
              <a:t>Support for debugging</a:t>
            </a:r>
          </a:p>
          <a:p>
            <a:r>
              <a:rPr lang="en-US" sz="2000" dirty="0" smtClean="0"/>
              <a:t>Operator guidance</a:t>
            </a:r>
          </a:p>
          <a:p>
            <a:r>
              <a:rPr lang="en-US" sz="2000" dirty="0" smtClean="0"/>
              <a:t>Sophisticated test </a:t>
            </a:r>
            <a:br>
              <a:rPr lang="en-US" sz="2000" dirty="0" smtClean="0"/>
            </a:br>
            <a:r>
              <a:rPr lang="en-US" sz="2000" dirty="0" smtClean="0"/>
              <a:t>reports</a:t>
            </a:r>
          </a:p>
          <a:p>
            <a:r>
              <a:rPr lang="en-US" sz="2000" dirty="0" smtClean="0"/>
              <a:t>Supports full product characterization including transmitter measurements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N5990A Test Automation Software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N5990_USB3_Screenshot_2.png"/>
          <p:cNvPicPr>
            <a:picLocks noChangeAspect="1"/>
          </p:cNvPicPr>
          <p:nvPr/>
        </p:nvPicPr>
        <p:blipFill>
          <a:blip r:embed="rId3" cstate="print"/>
          <a:srcRect b="4623"/>
          <a:stretch>
            <a:fillRect/>
          </a:stretch>
        </p:blipFill>
        <p:spPr bwMode="auto">
          <a:xfrm>
            <a:off x="3064567" y="1274733"/>
            <a:ext cx="6070807" cy="412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02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Documents and Settings\michherz\My Documents\A.Projects\PCIe2\PCIe_2.0_Receiver_Test_Station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 l="6126" t="5105" b="1293"/>
          <a:stretch>
            <a:fillRect/>
          </a:stretch>
        </p:blipFill>
        <p:spPr bwMode="auto">
          <a:xfrm>
            <a:off x="6251597" y="1759147"/>
            <a:ext cx="2517967" cy="188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013" y="280988"/>
            <a:ext cx="8691562" cy="712787"/>
          </a:xfrm>
        </p:spPr>
        <p:txBody>
          <a:bodyPr lIns="91440" tIns="45720" rIns="91440" bIns="45720" anchor="t" anchorCtr="0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Same Setup Supports Multiple Standards </a:t>
            </a:r>
            <a:endParaRPr lang="en-US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3005" y="805664"/>
            <a:ext cx="7922264" cy="44338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J-BERT, oscilloscope and test automation software also cover</a:t>
            </a:r>
          </a:p>
          <a:p>
            <a:pPr marL="536575" lvl="1" indent="-171450"/>
            <a:r>
              <a:rPr lang="en-US" dirty="0" smtClean="0"/>
              <a:t>PCI Express 1.1, 2.0</a:t>
            </a:r>
          </a:p>
          <a:p>
            <a:pPr marL="536575" lvl="1" indent="-171450"/>
            <a:r>
              <a:rPr lang="en-US" dirty="0" smtClean="0"/>
              <a:t>SATA 1.5, 3, and 6Gb/s</a:t>
            </a:r>
          </a:p>
          <a:p>
            <a:pPr marL="536575" lvl="1" indent="-171450"/>
            <a:r>
              <a:rPr lang="en-US" dirty="0" smtClean="0"/>
              <a:t>DisplayPort 1.1</a:t>
            </a:r>
          </a:p>
          <a:p>
            <a:pPr marL="0" indent="0"/>
            <a:endParaRPr lang="en-US" sz="2000" b="1" dirty="0" smtClean="0"/>
          </a:p>
          <a:p>
            <a:pPr marL="0" indent="0"/>
            <a:endParaRPr lang="en-US" sz="2000" b="1" dirty="0" smtClean="0"/>
          </a:p>
          <a:p>
            <a:pPr marL="0" indent="0"/>
            <a:endParaRPr lang="en-US" sz="2000" b="1" dirty="0" smtClean="0"/>
          </a:p>
          <a:p>
            <a:pPr marL="0" indent="0"/>
            <a:endParaRPr lang="en-US" sz="2000" b="1" dirty="0" smtClean="0"/>
          </a:p>
          <a:p>
            <a:pPr marL="0" indent="0"/>
            <a:endParaRPr lang="en-US" sz="2000" b="1" dirty="0" smtClean="0"/>
          </a:p>
          <a:p>
            <a:pPr marL="0" indent="0">
              <a:buFontTx/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Note: Additional applications may require additional instruments and accessories</a:t>
            </a:r>
          </a:p>
        </p:txBody>
      </p:sp>
      <p:pic>
        <p:nvPicPr>
          <p:cNvPr id="56326" name="Picture 9" descr="DisplayPort_Whole_System_compressed-2.jpg"/>
          <p:cNvPicPr>
            <a:picLocks noChangeAspect="1"/>
          </p:cNvPicPr>
          <p:nvPr/>
        </p:nvPicPr>
        <p:blipFill>
          <a:blip r:embed="rId4" cstate="print"/>
          <a:srcRect t="1195" b="2952"/>
          <a:stretch>
            <a:fillRect/>
          </a:stretch>
        </p:blipFill>
        <p:spPr bwMode="auto">
          <a:xfrm>
            <a:off x="373005" y="3229085"/>
            <a:ext cx="2667000" cy="191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C:\Documents and Settings\michherz\My Documents\A.Projects\S-ATA\product pictures\SATA_6G_RSG_Receiver_Test_Station.JPG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 b="4977"/>
          <a:stretch>
            <a:fillRect/>
          </a:stretch>
        </p:blipFill>
        <p:spPr bwMode="auto">
          <a:xfrm>
            <a:off x="3322021" y="2547939"/>
            <a:ext cx="2600960" cy="18536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 flipH="1">
            <a:off x="701622" y="3241686"/>
            <a:ext cx="1966915" cy="43815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545" tIns="43772" rIns="87545" bIns="43772" anchor="t" anchorCtr="0"/>
          <a:lstStyle/>
          <a:p>
            <a:pPr algn="ctr" defTabSz="817563" eaLnBrk="0" hangingPunct="0">
              <a:spcBef>
                <a:spcPct val="75000"/>
              </a:spcBef>
              <a:defRPr/>
            </a:pPr>
            <a:r>
              <a:rPr lang="en-U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DisplayPort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flipH="1">
            <a:off x="3659175" y="2584452"/>
            <a:ext cx="1966915" cy="43815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545" tIns="43772" rIns="87545" bIns="43772" anchor="t" anchorCtr="0"/>
          <a:lstStyle/>
          <a:p>
            <a:pPr algn="ctr" defTabSz="817563" eaLnBrk="0" hangingPunct="0">
              <a:spcBef>
                <a:spcPct val="75000"/>
              </a:spcBef>
              <a:defRPr/>
            </a:pPr>
            <a:r>
              <a:rPr lang="en-U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SATA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flipH="1">
            <a:off x="6543702" y="1817679"/>
            <a:ext cx="1966915" cy="43815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545" tIns="43772" rIns="87545" bIns="43772" anchor="t" anchorCtr="0"/>
          <a:lstStyle/>
          <a:p>
            <a:pPr algn="ctr" defTabSz="817563" eaLnBrk="0" hangingPunct="0">
              <a:spcBef>
                <a:spcPct val="75000"/>
              </a:spcBef>
              <a:buFont typeface="Symbol" pitchFamily="18" charset="2"/>
              <a:buNone/>
              <a:defRPr/>
            </a:pPr>
            <a:r>
              <a:rPr lang="en-U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PCIe</a:t>
            </a:r>
            <a:endParaRPr lang="en-US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LTSSM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"/>
            <a:ext cx="7010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139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Flow Control (</a:t>
            </a:r>
            <a:r>
              <a:rPr lang="en-US" dirty="0" err="1" smtClean="0">
                <a:solidFill>
                  <a:srgbClr val="00B0F0"/>
                </a:solidFill>
              </a:rPr>
              <a:t>LCRD_x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914400"/>
            <a:ext cx="8688387" cy="510539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x is called Rx Header Buffer Credit Index. x= (A, B, C, D).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Signifies that a single Rx Header Buffer Credit has been made available.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Sent by a port after receiving a header packet that meets the following criteria: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err="1" smtClean="0"/>
              <a:t>LGOOD_n</a:t>
            </a:r>
            <a:r>
              <a:rPr lang="en-US" sz="2000" dirty="0" smtClean="0"/>
              <a:t> has been or will be sent.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/>
              <a:t>The header packet has been processed, and an Rx Header Buffer Credit is available.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LCRD_x</a:t>
            </a:r>
            <a:r>
              <a:rPr lang="en-US" dirty="0" smtClean="0"/>
              <a:t> is sent in the alphabetical order of A, B, C, D, and back to A without skipping. Missing </a:t>
            </a:r>
            <a:r>
              <a:rPr lang="en-US" dirty="0" err="1" smtClean="0"/>
              <a:t>LCRD_x</a:t>
            </a:r>
            <a:r>
              <a:rPr lang="en-US" dirty="0" smtClean="0"/>
              <a:t> will cause the link to transition to Recovery.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Rx Header Buffer Credit Advertisement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 Rx Header Buffer Credit Advertisement refers to exchange of available Local Rx Header Buffer Credits information.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Rx Header Buffer Credits Advertisement is done every time the port enters into U0.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 port shall initiate the Rx Header Buffer Credit Advertisement after sending </a:t>
            </a:r>
            <a:r>
              <a:rPr lang="en-US" sz="2000" dirty="0" err="1" smtClean="0"/>
              <a:t>LGOOD_n</a:t>
            </a:r>
            <a:r>
              <a:rPr lang="en-US" sz="2000" dirty="0" smtClean="0"/>
              <a:t> during Header Sequence Number Advertisement.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If a port enters U0 from Polling or Hot Reset, its Local Rx Header Buffer Credit Count is 4.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If a port enters U0 from Recovery, its Local Rx Header Buffer Credit Count is the number of Header Buffer space available at the receiver. </a:t>
            </a:r>
          </a:p>
        </p:txBody>
      </p:sp>
    </p:spTree>
    <p:extLst>
      <p:ext uri="{BB962C8B-B14F-4D97-AF65-F5344CB8AC3E}">
        <p14:creationId xmlns:p14="http://schemas.microsoft.com/office/powerpoint/2010/main" val="15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029200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1800"/>
              </a:spcAft>
            </a:pPr>
            <a:r>
              <a:rPr lang="en-US" sz="2400" dirty="0" smtClean="0"/>
              <a:t>Can be used to create a variety of errors in a real OS environment that cannot necessarily be created by a generator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/>
              <a:t>Standalone unit (does not require U4611A/B analyzer)</a:t>
            </a:r>
          </a:p>
          <a:p>
            <a:pPr lvl="1"/>
            <a:r>
              <a:rPr lang="en-US" sz="2400" dirty="0" smtClean="0"/>
              <a:t>Example error types, events, packet modification, etc.</a:t>
            </a:r>
          </a:p>
          <a:p>
            <a:pPr lvl="2"/>
            <a:r>
              <a:rPr lang="en-US" sz="2200" dirty="0" err="1" smtClean="0"/>
              <a:t>LGOOD_</a:t>
            </a:r>
            <a:r>
              <a:rPr lang="en-US" sz="2200" i="1" dirty="0" err="1" smtClean="0"/>
              <a:t>n</a:t>
            </a:r>
            <a:r>
              <a:rPr lang="en-US" sz="2200" dirty="0" smtClean="0"/>
              <a:t> / </a:t>
            </a:r>
            <a:r>
              <a:rPr lang="en-US" sz="2200" dirty="0" err="1" smtClean="0"/>
              <a:t>LCRD_</a:t>
            </a:r>
            <a:r>
              <a:rPr lang="en-US" sz="2200" i="1" dirty="0" err="1" smtClean="0"/>
              <a:t>a</a:t>
            </a:r>
            <a:r>
              <a:rPr lang="en-US" sz="2200" dirty="0" smtClean="0"/>
              <a:t> out of order</a:t>
            </a:r>
          </a:p>
          <a:p>
            <a:pPr lvl="2"/>
            <a:r>
              <a:rPr lang="en-US" sz="2200" dirty="0" smtClean="0"/>
              <a:t>Corrupted ordered sets, LMPs, etc.</a:t>
            </a:r>
          </a:p>
          <a:p>
            <a:pPr lvl="2"/>
            <a:r>
              <a:rPr lang="en-US" sz="2200" dirty="0" smtClean="0"/>
              <a:t>CRC-5/16/32 errors</a:t>
            </a:r>
          </a:p>
          <a:p>
            <a:pPr lvl="2"/>
            <a:r>
              <a:rPr lang="en-US" sz="2200" dirty="0" smtClean="0"/>
              <a:t>LBA out of range</a:t>
            </a:r>
          </a:p>
          <a:p>
            <a:pPr lvl="2"/>
            <a:r>
              <a:rPr lang="en-US" sz="2200" dirty="0" smtClean="0"/>
              <a:t>Link connect / disconnect</a:t>
            </a:r>
          </a:p>
          <a:p>
            <a:pPr lvl="2"/>
            <a:r>
              <a:rPr lang="en-US" sz="2200" dirty="0" smtClean="0"/>
              <a:t>Power up / down (bus powered devices only)</a:t>
            </a:r>
          </a:p>
          <a:p>
            <a:pPr lvl="2"/>
            <a:r>
              <a:rPr lang="en-US" sz="2200" dirty="0" smtClean="0"/>
              <a:t>Missing or corrupt frames</a:t>
            </a:r>
          </a:p>
          <a:p>
            <a:pPr lvl="2"/>
            <a:r>
              <a:rPr lang="en-US" sz="2200" dirty="0" smtClean="0"/>
              <a:t>BOT or UAS Sense IU / Response IU errors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95944" cy="609600"/>
          </a:xfrm>
        </p:spPr>
        <p:txBody>
          <a:bodyPr/>
          <a:lstStyle/>
          <a:p>
            <a:r>
              <a:rPr lang="en-US" dirty="0" smtClean="0"/>
              <a:t>U4612A USB 3.0 Jammer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LMP Subtypes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8387" cy="5410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Set Link Function : </a:t>
            </a:r>
            <a:r>
              <a:rPr lang="en-US" sz="2000" dirty="0" smtClean="0"/>
              <a:t>Used to force a port to accept all LGO_U1 and LGO_U2 Link Commands.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U2 Inactivity Timeout : </a:t>
            </a:r>
            <a:r>
              <a:rPr lang="en-US" dirty="0" smtClean="0"/>
              <a:t>Used to define the timeout from U1 to U2.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Vendor Device Test : </a:t>
            </a:r>
            <a:r>
              <a:rPr lang="en-US" dirty="0" smtClean="0"/>
              <a:t>Used for vendor-specific device testing and shall not be used during normal operation of the link.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Port Capabilities : </a:t>
            </a:r>
            <a:r>
              <a:rPr lang="en-US" dirty="0" smtClean="0"/>
              <a:t>It describes each port's link capabilities and is sent by both link partners after the successful completion of training and link initialization. Main capabilities advertized are: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/>
              <a:t>Link Speed supported (Must be 5GT/s)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/>
              <a:t>Number of HP Buffer at </a:t>
            </a:r>
            <a:r>
              <a:rPr lang="en-US" sz="2000" dirty="0" err="1" smtClean="0"/>
              <a:t>Tx</a:t>
            </a:r>
            <a:r>
              <a:rPr lang="en-US" sz="2000" dirty="0" smtClean="0"/>
              <a:t> &amp; Rx side (Must be equal to 4)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/>
              <a:t>Direction : Downstream Port /Upstream Port</a:t>
            </a:r>
          </a:p>
        </p:txBody>
      </p:sp>
    </p:spTree>
    <p:extLst>
      <p:ext uri="{BB962C8B-B14F-4D97-AF65-F5344CB8AC3E}">
        <p14:creationId xmlns:p14="http://schemas.microsoft.com/office/powerpoint/2010/main" val="29777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LMP Subtypes Continued …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Port Configuration : </a:t>
            </a:r>
            <a:r>
              <a:rPr lang="en-US" dirty="0" smtClean="0"/>
              <a:t>Sent by the Downstream Port after Link Initialization. It describes the link speed at which the upstream port shall operate.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Port Configuration Response : </a:t>
            </a:r>
            <a:r>
              <a:rPr lang="en-US" dirty="0" smtClean="0"/>
              <a:t>Sent by the upstream port in response to a Port Configuration LMP. It is used to indicate acceptance or rejection of the Port Configuration LMP.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7013"/>
            <a:ext cx="8836827" cy="992187"/>
          </a:xfrm>
        </p:spPr>
        <p:txBody>
          <a:bodyPr/>
          <a:lstStyle/>
          <a:p>
            <a:r>
              <a:rPr lang="en-US" dirty="0" smtClean="0"/>
              <a:t>Worldwide shipment of USB-enabled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ja-JP" smtClean="0"/>
              <a:t>Page </a:t>
            </a:r>
            <a:fld id="{155F3629-49F3-4FBB-8A80-5FFA3143DB39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6" y="1124299"/>
            <a:ext cx="8950223" cy="4228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1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22"/>
          <p:cNvSpPr>
            <a:spLocks noChangeArrowheads="1"/>
          </p:cNvSpPr>
          <p:nvPr/>
        </p:nvSpPr>
        <p:spPr bwMode="auto">
          <a:xfrm>
            <a:off x="1387475" y="2401888"/>
            <a:ext cx="177800" cy="365125"/>
          </a:xfrm>
          <a:prstGeom prst="diamond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t>Page </a:t>
            </a:r>
            <a:fld id="{6AB72FBC-13A3-4D9B-9FC0-69DD917DC95F}" type="slidenum"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pPr/>
              <a:t>4</a:t>
            </a:fld>
            <a:endParaRPr lang="en-US" altLang="ja-JP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11268" name="Rounded Rectangle 30"/>
          <p:cNvGrpSpPr>
            <a:grpSpLocks/>
          </p:cNvGrpSpPr>
          <p:nvPr/>
        </p:nvGrpSpPr>
        <p:grpSpPr bwMode="auto">
          <a:xfrm>
            <a:off x="439289" y="1792288"/>
            <a:ext cx="2205831" cy="487362"/>
            <a:chOff x="204" y="1275"/>
            <a:chExt cx="2184" cy="307"/>
          </a:xfrm>
        </p:grpSpPr>
        <p:pic>
          <p:nvPicPr>
            <p:cNvPr id="11322" name="Rounded Rectangle 3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1275"/>
              <a:ext cx="218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23" name="Text Box 20"/>
            <p:cNvSpPr txBox="1">
              <a:spLocks noChangeArrowheads="1"/>
            </p:cNvSpPr>
            <p:nvPr/>
          </p:nvSpPr>
          <p:spPr bwMode="auto">
            <a:xfrm>
              <a:off x="252" y="1308"/>
              <a:ext cx="20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600" b="1"/>
                <a:t>Product Development</a:t>
              </a:r>
            </a:p>
          </p:txBody>
        </p:sp>
      </p:grpSp>
      <p:grpSp>
        <p:nvGrpSpPr>
          <p:cNvPr id="11269" name="Rounded Rectangle 21"/>
          <p:cNvGrpSpPr>
            <a:grpSpLocks/>
          </p:cNvGrpSpPr>
          <p:nvPr/>
        </p:nvGrpSpPr>
        <p:grpSpPr bwMode="auto">
          <a:xfrm>
            <a:off x="1295188" y="1343025"/>
            <a:ext cx="2935287" cy="493713"/>
            <a:chOff x="1356" y="937"/>
            <a:chExt cx="2088" cy="311"/>
          </a:xfrm>
        </p:grpSpPr>
        <p:pic>
          <p:nvPicPr>
            <p:cNvPr id="11320" name="Rounded Rectangle 2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6" y="937"/>
              <a:ext cx="2088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21" name="Text Box 33"/>
            <p:cNvSpPr txBox="1">
              <a:spLocks noChangeArrowheads="1"/>
            </p:cNvSpPr>
            <p:nvPr/>
          </p:nvSpPr>
          <p:spPr bwMode="auto">
            <a:xfrm>
              <a:off x="1404" y="972"/>
              <a:ext cx="199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600" b="1"/>
                <a:t>Initial Deployment</a:t>
              </a:r>
            </a:p>
          </p:txBody>
        </p:sp>
      </p:grpSp>
      <p:grpSp>
        <p:nvGrpSpPr>
          <p:cNvPr id="11270" name="Rounded Rectangle 27"/>
          <p:cNvGrpSpPr>
            <a:grpSpLocks/>
          </p:cNvGrpSpPr>
          <p:nvPr/>
        </p:nvGrpSpPr>
        <p:grpSpPr bwMode="auto">
          <a:xfrm>
            <a:off x="2478881" y="954088"/>
            <a:ext cx="6201569" cy="487362"/>
            <a:chOff x="2842" y="603"/>
            <a:chExt cx="2089" cy="307"/>
          </a:xfrm>
        </p:grpSpPr>
        <p:pic>
          <p:nvPicPr>
            <p:cNvPr id="11318" name="Rounded Rectangle 2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2" y="603"/>
              <a:ext cx="208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9" name="Text Box 41"/>
            <p:cNvSpPr txBox="1">
              <a:spLocks noChangeArrowheads="1"/>
            </p:cNvSpPr>
            <p:nvPr/>
          </p:nvSpPr>
          <p:spPr bwMode="auto">
            <a:xfrm>
              <a:off x="2892" y="636"/>
              <a:ext cx="199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600" b="1"/>
                <a:t>Broad Deployment</a:t>
              </a:r>
            </a:p>
          </p:txBody>
        </p:sp>
      </p:grpSp>
      <p:sp>
        <p:nvSpPr>
          <p:cNvPr id="11271" name="Rectangle 59"/>
          <p:cNvSpPr>
            <a:spLocks noChangeArrowheads="1"/>
          </p:cNvSpPr>
          <p:nvPr/>
        </p:nvSpPr>
        <p:spPr bwMode="auto">
          <a:xfrm>
            <a:off x="671513" y="-6350"/>
            <a:ext cx="970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Aft>
                <a:spcPct val="10000"/>
              </a:spcAft>
            </a:pPr>
            <a:r>
              <a:rPr lang="en-US" sz="3300" b="1">
                <a:solidFill>
                  <a:schemeClr val="tx2"/>
                </a:solidFill>
              </a:rPr>
              <a:t>SuperSpeed USB Timeline</a:t>
            </a:r>
            <a:endParaRPr lang="en-US" sz="3200" b="1">
              <a:solidFill>
                <a:schemeClr val="accent1"/>
              </a:solidFill>
            </a:endParaRPr>
          </a:p>
        </p:txBody>
      </p:sp>
      <p:sp>
        <p:nvSpPr>
          <p:cNvPr id="11272" name="Rectangle 87"/>
          <p:cNvSpPr>
            <a:spLocks noChangeArrowheads="1"/>
          </p:cNvSpPr>
          <p:nvPr/>
        </p:nvSpPr>
        <p:spPr bwMode="ltGray">
          <a:xfrm>
            <a:off x="706438" y="5973763"/>
            <a:ext cx="3487737" cy="3651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cs typeface="Arial" pitchFamily="34" charset="0"/>
              </a:rPr>
              <a:t>2011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2" name="Rounded Rectangle 28"/>
          <p:cNvSpPr/>
          <p:nvPr/>
        </p:nvSpPr>
        <p:spPr bwMode="auto">
          <a:xfrm>
            <a:off x="705787" y="5573486"/>
            <a:ext cx="7875301" cy="3494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Compliance Program/Industry Enabling Development</a:t>
            </a:r>
          </a:p>
        </p:txBody>
      </p:sp>
      <p:sp>
        <p:nvSpPr>
          <p:cNvPr id="11276" name="AutoShape 117"/>
          <p:cNvSpPr>
            <a:spLocks noChangeArrowheads="1"/>
          </p:cNvSpPr>
          <p:nvPr/>
        </p:nvSpPr>
        <p:spPr bwMode="auto">
          <a:xfrm>
            <a:off x="706438" y="2401888"/>
            <a:ext cx="4094162" cy="330200"/>
          </a:xfrm>
          <a:prstGeom prst="rightArrow">
            <a:avLst>
              <a:gd name="adj1" fmla="val 50000"/>
              <a:gd name="adj2" fmla="val 140350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1277" name="Text Box 123"/>
          <p:cNvSpPr txBox="1">
            <a:spLocks noChangeArrowheads="1"/>
          </p:cNvSpPr>
          <p:nvPr/>
        </p:nvSpPr>
        <p:spPr bwMode="auto">
          <a:xfrm>
            <a:off x="1223963" y="2200275"/>
            <a:ext cx="3732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chemeClr val="tx2"/>
                </a:solidFill>
                <a:latin typeface="Eurostile"/>
                <a:cs typeface="Tahoma" pitchFamily="34" charset="0"/>
              </a:rPr>
              <a:t>USB 3.0 Electrical Compliance Test Specification</a:t>
            </a:r>
          </a:p>
        </p:txBody>
      </p:sp>
      <p:sp>
        <p:nvSpPr>
          <p:cNvPr id="11278" name="Text Box 125"/>
          <p:cNvSpPr txBox="1">
            <a:spLocks noChangeArrowheads="1"/>
          </p:cNvSpPr>
          <p:nvPr/>
        </p:nvSpPr>
        <p:spPr bwMode="auto">
          <a:xfrm>
            <a:off x="1376363" y="2511425"/>
            <a:ext cx="4333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0.9RC</a:t>
            </a:r>
          </a:p>
        </p:txBody>
      </p:sp>
      <p:sp>
        <p:nvSpPr>
          <p:cNvPr id="11279" name="AutoShape 130"/>
          <p:cNvSpPr>
            <a:spLocks noChangeArrowheads="1"/>
          </p:cNvSpPr>
          <p:nvPr/>
        </p:nvSpPr>
        <p:spPr bwMode="auto">
          <a:xfrm>
            <a:off x="952500" y="4406900"/>
            <a:ext cx="220663" cy="431800"/>
          </a:xfrm>
          <a:prstGeom prst="diamond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1280" name="Text Box 129"/>
          <p:cNvSpPr txBox="1">
            <a:spLocks noChangeArrowheads="1"/>
          </p:cNvSpPr>
          <p:nvPr/>
        </p:nvSpPr>
        <p:spPr bwMode="auto">
          <a:xfrm>
            <a:off x="796925" y="4878388"/>
            <a:ext cx="4160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>
              <a:defRPr sz="900" b="1" i="1">
                <a:solidFill>
                  <a:srgbClr val="0033CC"/>
                </a:solidFill>
                <a:latin typeface="Eurostile"/>
                <a:cs typeface="Tahoma" pitchFamily="34" charset="0"/>
              </a:defRPr>
            </a:lvl1pPr>
          </a:lstStyle>
          <a:p>
            <a:r>
              <a:rPr lang="en-US" dirty="0" err="1"/>
              <a:t>Wksp</a:t>
            </a:r>
            <a:r>
              <a:rPr lang="en-US" dirty="0"/>
              <a:t>: </a:t>
            </a:r>
          </a:p>
          <a:p>
            <a:r>
              <a:rPr lang="en-US" dirty="0"/>
              <a:t>HI</a:t>
            </a:r>
          </a:p>
          <a:p>
            <a:r>
              <a:rPr lang="en-US" dirty="0"/>
              <a:t>Jan</a:t>
            </a:r>
          </a:p>
        </p:txBody>
      </p:sp>
      <p:sp>
        <p:nvSpPr>
          <p:cNvPr id="11281" name="Text Box 125"/>
          <p:cNvSpPr txBox="1">
            <a:spLocks noChangeArrowheads="1"/>
          </p:cNvSpPr>
          <p:nvPr/>
        </p:nvSpPr>
        <p:spPr bwMode="auto">
          <a:xfrm>
            <a:off x="4797425" y="2378075"/>
            <a:ext cx="24958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1.0 Test</a:t>
            </a:r>
          </a:p>
          <a:p>
            <a:r>
              <a:rPr lang="en-US" sz="1400" b="1" dirty="0" smtClean="0"/>
              <a:t>Spec – Pending ECN updates</a:t>
            </a:r>
            <a:endParaRPr lang="en-US" sz="1400" b="1" dirty="0"/>
          </a:p>
        </p:txBody>
      </p:sp>
      <p:sp>
        <p:nvSpPr>
          <p:cNvPr id="11282" name="AutoShape 130"/>
          <p:cNvSpPr>
            <a:spLocks noChangeArrowheads="1"/>
          </p:cNvSpPr>
          <p:nvPr/>
        </p:nvSpPr>
        <p:spPr bwMode="auto">
          <a:xfrm>
            <a:off x="1641475" y="4414838"/>
            <a:ext cx="220663" cy="431800"/>
          </a:xfrm>
          <a:prstGeom prst="diamond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1283" name="Text Box 129"/>
          <p:cNvSpPr txBox="1">
            <a:spLocks noChangeArrowheads="1"/>
          </p:cNvSpPr>
          <p:nvPr/>
        </p:nvSpPr>
        <p:spPr bwMode="auto">
          <a:xfrm>
            <a:off x="1485900" y="4879975"/>
            <a:ext cx="711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 i="1" dirty="0" err="1">
                <a:solidFill>
                  <a:srgbClr val="0033CC"/>
                </a:solidFill>
                <a:latin typeface="Eurostile"/>
                <a:cs typeface="Tahoma" pitchFamily="34" charset="0"/>
              </a:rPr>
              <a:t>Wksp</a:t>
            </a:r>
            <a:r>
              <a:rPr lang="en-US" sz="900" b="1" i="1" dirty="0">
                <a:solidFill>
                  <a:srgbClr val="0033CC"/>
                </a:solidFill>
                <a:latin typeface="Eurostile"/>
                <a:cs typeface="Tahoma" pitchFamily="34" charset="0"/>
              </a:rPr>
              <a:t>: OR</a:t>
            </a:r>
          </a:p>
          <a:p>
            <a:r>
              <a:rPr lang="en-US" sz="900" b="1" i="1" dirty="0">
                <a:solidFill>
                  <a:srgbClr val="0033CC"/>
                </a:solidFill>
                <a:latin typeface="Eurostile"/>
                <a:cs typeface="Tahoma" pitchFamily="34" charset="0"/>
              </a:rPr>
              <a:t>April </a:t>
            </a:r>
          </a:p>
        </p:txBody>
      </p:sp>
      <p:sp>
        <p:nvSpPr>
          <p:cNvPr id="11286" name="AutoShape 130"/>
          <p:cNvSpPr>
            <a:spLocks noChangeArrowheads="1"/>
          </p:cNvSpPr>
          <p:nvPr/>
        </p:nvSpPr>
        <p:spPr bwMode="auto">
          <a:xfrm>
            <a:off x="2368550" y="4414838"/>
            <a:ext cx="220663" cy="431800"/>
          </a:xfrm>
          <a:prstGeom prst="diamond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1287" name="Text Box 129"/>
          <p:cNvSpPr txBox="1">
            <a:spLocks noChangeArrowheads="1"/>
          </p:cNvSpPr>
          <p:nvPr/>
        </p:nvSpPr>
        <p:spPr bwMode="auto">
          <a:xfrm>
            <a:off x="2197100" y="4872038"/>
            <a:ext cx="4160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>
              <a:defRPr sz="900" b="1" i="1">
                <a:solidFill>
                  <a:srgbClr val="0033CC"/>
                </a:solidFill>
                <a:latin typeface="Eurostile"/>
                <a:cs typeface="Tahoma" pitchFamily="34" charset="0"/>
              </a:defRPr>
            </a:lvl1pPr>
          </a:lstStyle>
          <a:p>
            <a:r>
              <a:rPr lang="en-US" dirty="0" err="1"/>
              <a:t>Wksp</a:t>
            </a:r>
            <a:r>
              <a:rPr lang="en-US" dirty="0"/>
              <a:t>: 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Jul </a:t>
            </a:r>
          </a:p>
        </p:txBody>
      </p:sp>
      <p:sp>
        <p:nvSpPr>
          <p:cNvPr id="11288" name="AutoShape 130"/>
          <p:cNvSpPr>
            <a:spLocks noChangeArrowheads="1"/>
          </p:cNvSpPr>
          <p:nvPr/>
        </p:nvSpPr>
        <p:spPr bwMode="auto">
          <a:xfrm>
            <a:off x="3100388" y="4406900"/>
            <a:ext cx="220662" cy="431800"/>
          </a:xfrm>
          <a:prstGeom prst="diamond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1289" name="Text Box 129"/>
          <p:cNvSpPr txBox="1">
            <a:spLocks noChangeArrowheads="1"/>
          </p:cNvSpPr>
          <p:nvPr/>
        </p:nvSpPr>
        <p:spPr bwMode="auto">
          <a:xfrm>
            <a:off x="2957513" y="4878388"/>
            <a:ext cx="4160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>
              <a:defRPr sz="900" b="1" i="1">
                <a:solidFill>
                  <a:srgbClr val="0033CC"/>
                </a:solidFill>
                <a:latin typeface="Eurostile"/>
                <a:cs typeface="Tahoma" pitchFamily="34" charset="0"/>
              </a:defRPr>
            </a:lvl1pPr>
          </a:lstStyle>
          <a:p>
            <a:r>
              <a:rPr lang="en-US" dirty="0" err="1"/>
              <a:t>Wksp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TPE</a:t>
            </a:r>
            <a:endParaRPr lang="en-US" dirty="0"/>
          </a:p>
          <a:p>
            <a:r>
              <a:rPr lang="en-US" dirty="0" smtClean="0"/>
              <a:t>Sept</a:t>
            </a:r>
            <a:endParaRPr lang="en-US" dirty="0"/>
          </a:p>
          <a:p>
            <a:endParaRPr lang="en-US" dirty="0"/>
          </a:p>
        </p:txBody>
      </p:sp>
      <p:sp>
        <p:nvSpPr>
          <p:cNvPr id="11290" name="TextBox 54"/>
          <p:cNvSpPr txBox="1">
            <a:spLocks noChangeArrowheads="1"/>
          </p:cNvSpPr>
          <p:nvPr/>
        </p:nvSpPr>
        <p:spPr bwMode="auto">
          <a:xfrm>
            <a:off x="2359025" y="4244975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#78</a:t>
            </a:r>
            <a:endParaRPr lang="en-US" sz="1600" dirty="0"/>
          </a:p>
        </p:txBody>
      </p:sp>
      <p:sp>
        <p:nvSpPr>
          <p:cNvPr id="11291" name="TextBox 55"/>
          <p:cNvSpPr txBox="1">
            <a:spLocks noChangeArrowheads="1"/>
          </p:cNvSpPr>
          <p:nvPr/>
        </p:nvSpPr>
        <p:spPr bwMode="auto">
          <a:xfrm>
            <a:off x="3121025" y="4224338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#79</a:t>
            </a:r>
            <a:endParaRPr lang="en-US" sz="1600" dirty="0"/>
          </a:p>
        </p:txBody>
      </p:sp>
      <p:sp>
        <p:nvSpPr>
          <p:cNvPr id="11292" name="TextBox 53"/>
          <p:cNvSpPr txBox="1">
            <a:spLocks noChangeArrowheads="1"/>
          </p:cNvSpPr>
          <p:nvPr/>
        </p:nvSpPr>
        <p:spPr bwMode="auto">
          <a:xfrm>
            <a:off x="1668463" y="4238625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#77</a:t>
            </a:r>
            <a:endParaRPr lang="en-US" sz="1600" dirty="0"/>
          </a:p>
        </p:txBody>
      </p:sp>
      <p:sp>
        <p:nvSpPr>
          <p:cNvPr id="11293" name="TextBox 58"/>
          <p:cNvSpPr txBox="1">
            <a:spLocks noChangeArrowheads="1"/>
          </p:cNvSpPr>
          <p:nvPr/>
        </p:nvSpPr>
        <p:spPr bwMode="auto">
          <a:xfrm>
            <a:off x="950913" y="4259263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#</a:t>
            </a:r>
            <a:r>
              <a:rPr lang="en-US" sz="1600" dirty="0" smtClean="0"/>
              <a:t>76</a:t>
            </a:r>
            <a:endParaRPr lang="en-US" sz="1600" dirty="0"/>
          </a:p>
        </p:txBody>
      </p:sp>
      <p:sp>
        <p:nvSpPr>
          <p:cNvPr id="11294" name="Rectangle 86"/>
          <p:cNvSpPr>
            <a:spLocks noChangeArrowheads="1"/>
          </p:cNvSpPr>
          <p:nvPr/>
        </p:nvSpPr>
        <p:spPr bwMode="ltGray">
          <a:xfrm>
            <a:off x="4179888" y="5973763"/>
            <a:ext cx="4400550" cy="365125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cs typeface="Arial" pitchFamily="34" charset="0"/>
              </a:rPr>
              <a:t>2012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11295" name="AutoShape 130"/>
          <p:cNvSpPr>
            <a:spLocks noChangeArrowheads="1"/>
          </p:cNvSpPr>
          <p:nvPr/>
        </p:nvSpPr>
        <p:spPr bwMode="auto">
          <a:xfrm>
            <a:off x="3752850" y="4440238"/>
            <a:ext cx="220663" cy="431800"/>
          </a:xfrm>
          <a:prstGeom prst="diamond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1297" name="TextBox 61"/>
          <p:cNvSpPr txBox="1">
            <a:spLocks noChangeArrowheads="1"/>
          </p:cNvSpPr>
          <p:nvPr/>
        </p:nvSpPr>
        <p:spPr bwMode="auto">
          <a:xfrm>
            <a:off x="3751263" y="4202113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#80</a:t>
            </a:r>
            <a:endParaRPr lang="en-US" sz="1600" dirty="0"/>
          </a:p>
        </p:txBody>
      </p:sp>
      <p:sp>
        <p:nvSpPr>
          <p:cNvPr id="11298" name="AutoShape 130"/>
          <p:cNvSpPr>
            <a:spLocks noChangeArrowheads="1"/>
          </p:cNvSpPr>
          <p:nvPr/>
        </p:nvSpPr>
        <p:spPr bwMode="auto">
          <a:xfrm>
            <a:off x="4529138" y="4476750"/>
            <a:ext cx="220662" cy="431800"/>
          </a:xfrm>
          <a:prstGeom prst="diamond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1299" name="TextBox 63"/>
          <p:cNvSpPr txBox="1">
            <a:spLocks noChangeArrowheads="1"/>
          </p:cNvSpPr>
          <p:nvPr/>
        </p:nvSpPr>
        <p:spPr bwMode="auto">
          <a:xfrm>
            <a:off x="4543425" y="4194175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#81</a:t>
            </a:r>
            <a:endParaRPr lang="en-US" sz="1600" dirty="0"/>
          </a:p>
        </p:txBody>
      </p:sp>
      <p:sp>
        <p:nvSpPr>
          <p:cNvPr id="11300" name="Text Box 129"/>
          <p:cNvSpPr txBox="1">
            <a:spLocks noChangeArrowheads="1"/>
          </p:cNvSpPr>
          <p:nvPr/>
        </p:nvSpPr>
        <p:spPr bwMode="auto">
          <a:xfrm>
            <a:off x="3638550" y="4873625"/>
            <a:ext cx="4160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>
              <a:defRPr sz="900" b="1" i="1">
                <a:solidFill>
                  <a:srgbClr val="0033CC"/>
                </a:solidFill>
                <a:latin typeface="Eurostile"/>
                <a:cs typeface="Tahoma" pitchFamily="34" charset="0"/>
              </a:defRPr>
            </a:lvl1pPr>
          </a:lstStyle>
          <a:p>
            <a:r>
              <a:rPr lang="en-US" dirty="0" err="1"/>
              <a:t>Wksp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OR</a:t>
            </a:r>
            <a:endParaRPr lang="en-US" dirty="0"/>
          </a:p>
          <a:p>
            <a:r>
              <a:rPr lang="en-US" dirty="0"/>
              <a:t>Nov</a:t>
            </a:r>
          </a:p>
          <a:p>
            <a:endParaRPr lang="en-US" dirty="0"/>
          </a:p>
        </p:txBody>
      </p:sp>
      <p:sp>
        <p:nvSpPr>
          <p:cNvPr id="66" name="Text Box 129"/>
          <p:cNvSpPr txBox="1">
            <a:spLocks noChangeArrowheads="1"/>
          </p:cNvSpPr>
          <p:nvPr/>
        </p:nvSpPr>
        <p:spPr bwMode="auto">
          <a:xfrm>
            <a:off x="4319588" y="4878388"/>
            <a:ext cx="90805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i="1" dirty="0" err="1">
                <a:solidFill>
                  <a:srgbClr val="0033CC"/>
                </a:solidFill>
                <a:latin typeface="Eurostile" pitchFamily="34" charset="0"/>
                <a:ea typeface="ＭＳ Ｐゴシック" pitchFamily="34" charset="-128"/>
                <a:cs typeface="Tahoma" charset="0"/>
              </a:rPr>
              <a:t>Wksp</a:t>
            </a:r>
            <a:r>
              <a:rPr lang="en-US" sz="1050" b="1" i="1" dirty="0">
                <a:solidFill>
                  <a:srgbClr val="0033CC"/>
                </a:solidFill>
                <a:latin typeface="Eurostile" pitchFamily="34" charset="0"/>
                <a:ea typeface="ＭＳ Ｐゴシック" pitchFamily="34" charset="-128"/>
                <a:cs typeface="Tahoma" charset="0"/>
              </a:rPr>
              <a:t>: </a:t>
            </a:r>
            <a:endParaRPr lang="en-US" sz="1050" b="1" i="1" dirty="0" smtClean="0">
              <a:solidFill>
                <a:srgbClr val="0033CC"/>
              </a:solidFill>
              <a:latin typeface="Eurostile" pitchFamily="34" charset="0"/>
              <a:ea typeface="ＭＳ Ｐゴシック" pitchFamily="34" charset="-128"/>
              <a:cs typeface="Tahoma" charset="0"/>
            </a:endParaRPr>
          </a:p>
          <a:p>
            <a:pPr>
              <a:defRPr/>
            </a:pPr>
            <a:r>
              <a:rPr lang="en-US" sz="1050" b="1" i="1" dirty="0" smtClean="0">
                <a:solidFill>
                  <a:srgbClr val="0033CC"/>
                </a:solidFill>
                <a:latin typeface="Eurostile" pitchFamily="34" charset="0"/>
                <a:ea typeface="ＭＳ Ｐゴシック" pitchFamily="34" charset="-128"/>
                <a:cs typeface="Tahoma" charset="0"/>
              </a:rPr>
              <a:t>HI</a:t>
            </a:r>
            <a:endParaRPr lang="en-US" sz="1050" b="1" i="1" dirty="0">
              <a:solidFill>
                <a:srgbClr val="0033CC"/>
              </a:solidFill>
              <a:latin typeface="Eurostile" pitchFamily="34" charset="0"/>
              <a:ea typeface="ＭＳ Ｐゴシック" pitchFamily="34" charset="-128"/>
              <a:cs typeface="Tahoma" charset="0"/>
            </a:endParaRPr>
          </a:p>
          <a:p>
            <a:pPr>
              <a:defRPr/>
            </a:pPr>
            <a:r>
              <a:rPr lang="en-US" sz="1050" b="1" i="1" dirty="0" smtClean="0">
                <a:solidFill>
                  <a:srgbClr val="0033CC"/>
                </a:solidFill>
                <a:latin typeface="Eurostile" pitchFamily="34" charset="0"/>
                <a:ea typeface="ＭＳ Ｐゴシック" pitchFamily="34" charset="-128"/>
                <a:cs typeface="Tahoma" charset="0"/>
              </a:rPr>
              <a:t>Feb 6-10</a:t>
            </a:r>
            <a:endParaRPr lang="en-US" sz="1050" b="1" i="1" dirty="0">
              <a:solidFill>
                <a:srgbClr val="0033CC"/>
              </a:solidFill>
              <a:latin typeface="Eurostile" pitchFamily="34" charset="0"/>
              <a:ea typeface="ＭＳ Ｐゴシック" pitchFamily="34" charset="-128"/>
              <a:cs typeface="Tahoma" charset="0"/>
            </a:endParaRPr>
          </a:p>
          <a:p>
            <a:pPr>
              <a:defRPr/>
            </a:pPr>
            <a:endParaRPr lang="en-US" sz="1050" b="1" i="1" dirty="0">
              <a:solidFill>
                <a:srgbClr val="0033CC"/>
              </a:solidFill>
              <a:latin typeface="Eurostile" pitchFamily="34" charset="0"/>
              <a:ea typeface="ＭＳ Ｐゴシック" pitchFamily="34" charset="-128"/>
              <a:cs typeface="Tahoma" charset="0"/>
            </a:endParaRPr>
          </a:p>
        </p:txBody>
      </p:sp>
      <p:sp>
        <p:nvSpPr>
          <p:cNvPr id="11302" name="TextBox 57"/>
          <p:cNvSpPr txBox="1">
            <a:spLocks noChangeArrowheads="1"/>
          </p:cNvSpPr>
          <p:nvPr/>
        </p:nvSpPr>
        <p:spPr bwMode="auto">
          <a:xfrm>
            <a:off x="5348288" y="4189413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#82</a:t>
            </a:r>
            <a:endParaRPr lang="en-US" sz="1600" dirty="0"/>
          </a:p>
        </p:txBody>
      </p:sp>
      <p:sp>
        <p:nvSpPr>
          <p:cNvPr id="11303" name="TextBox 67"/>
          <p:cNvSpPr txBox="1">
            <a:spLocks noChangeArrowheads="1"/>
          </p:cNvSpPr>
          <p:nvPr/>
        </p:nvSpPr>
        <p:spPr bwMode="auto">
          <a:xfrm>
            <a:off x="6178550" y="4194175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#83</a:t>
            </a:r>
            <a:endParaRPr lang="en-US" sz="1600" dirty="0"/>
          </a:p>
        </p:txBody>
      </p:sp>
      <p:sp>
        <p:nvSpPr>
          <p:cNvPr id="11304" name="TextBox 69"/>
          <p:cNvSpPr txBox="1">
            <a:spLocks noChangeArrowheads="1"/>
          </p:cNvSpPr>
          <p:nvPr/>
        </p:nvSpPr>
        <p:spPr bwMode="auto">
          <a:xfrm>
            <a:off x="6986588" y="4227513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#84</a:t>
            </a:r>
            <a:endParaRPr lang="en-US" sz="1600" dirty="0"/>
          </a:p>
        </p:txBody>
      </p:sp>
      <p:sp>
        <p:nvSpPr>
          <p:cNvPr id="11305" name="AutoShape 130"/>
          <p:cNvSpPr>
            <a:spLocks noChangeArrowheads="1"/>
          </p:cNvSpPr>
          <p:nvPr/>
        </p:nvSpPr>
        <p:spPr bwMode="auto">
          <a:xfrm>
            <a:off x="7758113" y="4476750"/>
            <a:ext cx="220662" cy="431800"/>
          </a:xfrm>
          <a:prstGeom prst="diamond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1306" name="TextBox 71"/>
          <p:cNvSpPr txBox="1">
            <a:spLocks noChangeArrowheads="1"/>
          </p:cNvSpPr>
          <p:nvPr/>
        </p:nvSpPr>
        <p:spPr bwMode="auto">
          <a:xfrm>
            <a:off x="7770813" y="4194175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#85</a:t>
            </a:r>
            <a:endParaRPr lang="en-US" sz="1600" dirty="0"/>
          </a:p>
        </p:txBody>
      </p:sp>
      <p:sp>
        <p:nvSpPr>
          <p:cNvPr id="73" name="Text Box 129"/>
          <p:cNvSpPr txBox="1">
            <a:spLocks noChangeArrowheads="1"/>
          </p:cNvSpPr>
          <p:nvPr/>
        </p:nvSpPr>
        <p:spPr bwMode="auto">
          <a:xfrm>
            <a:off x="5213350" y="4887913"/>
            <a:ext cx="10795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ja-JP"/>
            </a:defPPr>
            <a:lvl1pPr>
              <a:defRPr sz="1050" b="1" i="1">
                <a:solidFill>
                  <a:srgbClr val="0033CC"/>
                </a:solidFill>
                <a:latin typeface="Eurostile" pitchFamily="34" charset="0"/>
                <a:ea typeface="ＭＳ Ｐゴシック" pitchFamily="34" charset="-128"/>
                <a:cs typeface="Tahoma" charset="0"/>
              </a:defRPr>
            </a:lvl1pPr>
          </a:lstStyle>
          <a:p>
            <a:pPr>
              <a:defRPr/>
            </a:pPr>
            <a:r>
              <a:rPr lang="en-US" dirty="0"/>
              <a:t>(TBD)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Oregon </a:t>
            </a:r>
            <a:endParaRPr lang="en-US" dirty="0"/>
          </a:p>
          <a:p>
            <a:pPr>
              <a:defRPr/>
            </a:pPr>
            <a:r>
              <a:rPr lang="en-US" dirty="0"/>
              <a:t>April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5" name="Text Box 129"/>
          <p:cNvSpPr txBox="1">
            <a:spLocks noChangeArrowheads="1"/>
          </p:cNvSpPr>
          <p:nvPr/>
        </p:nvSpPr>
        <p:spPr bwMode="auto">
          <a:xfrm>
            <a:off x="6902450" y="4884738"/>
            <a:ext cx="83026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i="1" dirty="0" smtClean="0">
                <a:solidFill>
                  <a:srgbClr val="0033CC"/>
                </a:solidFill>
                <a:latin typeface="Eurostile" pitchFamily="34" charset="0"/>
                <a:ea typeface="ＭＳ Ｐゴシック" pitchFamily="34" charset="-128"/>
                <a:cs typeface="Tahoma" charset="0"/>
              </a:rPr>
              <a:t>(TBD)</a:t>
            </a:r>
          </a:p>
          <a:p>
            <a:pPr>
              <a:defRPr/>
            </a:pPr>
            <a:r>
              <a:rPr lang="en-US" sz="1050" b="1" i="1" dirty="0" smtClean="0">
                <a:solidFill>
                  <a:srgbClr val="0033CC"/>
                </a:solidFill>
                <a:latin typeface="Eurostile" pitchFamily="34" charset="0"/>
                <a:ea typeface="ＭＳ Ｐゴシック" pitchFamily="34" charset="-128"/>
                <a:cs typeface="Tahoma" charset="0"/>
              </a:rPr>
              <a:t>Taipei</a:t>
            </a:r>
          </a:p>
          <a:p>
            <a:pPr>
              <a:defRPr/>
            </a:pPr>
            <a:r>
              <a:rPr lang="en-US" sz="1050" b="1" i="1" dirty="0" smtClean="0">
                <a:solidFill>
                  <a:srgbClr val="0033CC"/>
                </a:solidFill>
                <a:latin typeface="Eurostile" pitchFamily="34" charset="0"/>
                <a:ea typeface="ＭＳ Ｐゴシック" pitchFamily="34" charset="-128"/>
                <a:cs typeface="Tahoma" charset="0"/>
              </a:rPr>
              <a:t>Sept</a:t>
            </a:r>
            <a:endParaRPr lang="en-US" sz="1050" b="1" i="1" dirty="0">
              <a:solidFill>
                <a:srgbClr val="0033CC"/>
              </a:solidFill>
              <a:latin typeface="Eurostile" pitchFamily="34" charset="0"/>
              <a:ea typeface="ＭＳ Ｐゴシック" pitchFamily="34" charset="-128"/>
              <a:cs typeface="Tahoma" charset="0"/>
            </a:endParaRPr>
          </a:p>
          <a:p>
            <a:pPr>
              <a:defRPr/>
            </a:pPr>
            <a:endParaRPr lang="en-US" sz="1050" b="1" i="1" dirty="0">
              <a:solidFill>
                <a:srgbClr val="0033CC"/>
              </a:solidFill>
              <a:latin typeface="Eurostile" pitchFamily="34" charset="0"/>
              <a:ea typeface="ＭＳ Ｐゴシック" pitchFamily="34" charset="-128"/>
              <a:cs typeface="Tahoma" charset="0"/>
            </a:endParaRPr>
          </a:p>
        </p:txBody>
      </p:sp>
      <p:sp>
        <p:nvSpPr>
          <p:cNvPr id="11311" name="AutoShape 130"/>
          <p:cNvSpPr>
            <a:spLocks noChangeArrowheads="1"/>
          </p:cNvSpPr>
          <p:nvPr/>
        </p:nvSpPr>
        <p:spPr bwMode="auto">
          <a:xfrm>
            <a:off x="5399088" y="4471988"/>
            <a:ext cx="220662" cy="431800"/>
          </a:xfrm>
          <a:prstGeom prst="diamond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1312" name="AutoShape 130"/>
          <p:cNvSpPr>
            <a:spLocks noChangeArrowheads="1"/>
          </p:cNvSpPr>
          <p:nvPr/>
        </p:nvSpPr>
        <p:spPr bwMode="auto">
          <a:xfrm>
            <a:off x="6230938" y="4476750"/>
            <a:ext cx="220662" cy="431800"/>
          </a:xfrm>
          <a:prstGeom prst="diamond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1313" name="AutoShape 130"/>
          <p:cNvSpPr>
            <a:spLocks noChangeArrowheads="1"/>
          </p:cNvSpPr>
          <p:nvPr/>
        </p:nvSpPr>
        <p:spPr bwMode="auto">
          <a:xfrm>
            <a:off x="6986588" y="4471988"/>
            <a:ext cx="220662" cy="431800"/>
          </a:xfrm>
          <a:prstGeom prst="diamond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1314" name="AutoShape 130"/>
          <p:cNvSpPr>
            <a:spLocks noChangeArrowheads="1"/>
          </p:cNvSpPr>
          <p:nvPr/>
        </p:nvSpPr>
        <p:spPr bwMode="auto">
          <a:xfrm>
            <a:off x="4481060" y="2959335"/>
            <a:ext cx="220662" cy="431800"/>
          </a:xfrm>
          <a:prstGeom prst="diamond">
            <a:avLst/>
          </a:prstGeom>
          <a:solidFill>
            <a:srgbClr val="FF33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1315" name="Text Box 129"/>
          <p:cNvSpPr txBox="1">
            <a:spLocks noChangeArrowheads="1"/>
          </p:cNvSpPr>
          <p:nvPr/>
        </p:nvSpPr>
        <p:spPr bwMode="auto">
          <a:xfrm>
            <a:off x="4247697" y="3368910"/>
            <a:ext cx="1322388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b="1" i="1" dirty="0">
                <a:solidFill>
                  <a:srgbClr val="0033CC"/>
                </a:solidFill>
                <a:latin typeface="Eurostile"/>
                <a:cs typeface="Tahoma" pitchFamily="34" charset="0"/>
              </a:rPr>
              <a:t>Test Lab </a:t>
            </a:r>
          </a:p>
          <a:p>
            <a:r>
              <a:rPr lang="en-US" sz="1050" b="1" i="1" dirty="0" smtClean="0">
                <a:solidFill>
                  <a:srgbClr val="0033CC"/>
                </a:solidFill>
                <a:latin typeface="Eurostile"/>
                <a:cs typeface="Tahoma" pitchFamily="34" charset="0"/>
              </a:rPr>
              <a:t>Qualification – Pending resolution of USB 3.0 Gold Tree</a:t>
            </a:r>
            <a:endParaRPr lang="en-US" sz="1050" b="1" i="1" dirty="0">
              <a:solidFill>
                <a:srgbClr val="0033CC"/>
              </a:solidFill>
              <a:latin typeface="Eurostile"/>
              <a:cs typeface="Tahoma" pitchFamily="34" charset="0"/>
            </a:endParaRPr>
          </a:p>
        </p:txBody>
      </p:sp>
      <p:sp>
        <p:nvSpPr>
          <p:cNvPr id="59" name="Text Box 129"/>
          <p:cNvSpPr txBox="1">
            <a:spLocks noChangeArrowheads="1"/>
          </p:cNvSpPr>
          <p:nvPr/>
        </p:nvSpPr>
        <p:spPr bwMode="auto">
          <a:xfrm>
            <a:off x="7620896" y="4908550"/>
            <a:ext cx="83026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i="1" dirty="0" smtClean="0">
                <a:solidFill>
                  <a:srgbClr val="0033CC"/>
                </a:solidFill>
                <a:latin typeface="Eurostile" pitchFamily="34" charset="0"/>
                <a:ea typeface="ＭＳ Ｐゴシック" pitchFamily="34" charset="-128"/>
                <a:cs typeface="Tahoma" charset="0"/>
              </a:rPr>
              <a:t>(TBD)</a:t>
            </a:r>
          </a:p>
          <a:p>
            <a:pPr>
              <a:defRPr/>
            </a:pPr>
            <a:r>
              <a:rPr lang="en-US" sz="1050" b="1" i="1" dirty="0" smtClean="0">
                <a:solidFill>
                  <a:srgbClr val="0033CC"/>
                </a:solidFill>
                <a:latin typeface="Eurostile" pitchFamily="34" charset="0"/>
                <a:ea typeface="ＭＳ Ｐゴシック" pitchFamily="34" charset="-128"/>
                <a:cs typeface="Tahoma" charset="0"/>
              </a:rPr>
              <a:t>Oregon</a:t>
            </a:r>
          </a:p>
          <a:p>
            <a:pPr>
              <a:defRPr/>
            </a:pPr>
            <a:r>
              <a:rPr lang="en-US" sz="1050" b="1" i="1" dirty="0" smtClean="0">
                <a:solidFill>
                  <a:srgbClr val="0033CC"/>
                </a:solidFill>
                <a:latin typeface="Eurostile" pitchFamily="34" charset="0"/>
                <a:ea typeface="ＭＳ Ｐゴシック" pitchFamily="34" charset="-128"/>
                <a:cs typeface="Tahoma" charset="0"/>
              </a:rPr>
              <a:t>Nov</a:t>
            </a:r>
            <a:endParaRPr lang="en-US" sz="1050" b="1" i="1" dirty="0">
              <a:solidFill>
                <a:srgbClr val="0033CC"/>
              </a:solidFill>
              <a:latin typeface="Eurostile" pitchFamily="34" charset="0"/>
              <a:ea typeface="ＭＳ Ｐゴシック" pitchFamily="34" charset="-128"/>
              <a:cs typeface="Tahoma" charset="0"/>
            </a:endParaRPr>
          </a:p>
          <a:p>
            <a:pPr>
              <a:defRPr/>
            </a:pPr>
            <a:endParaRPr lang="en-US" sz="1050" b="1" i="1" dirty="0">
              <a:solidFill>
                <a:srgbClr val="0033CC"/>
              </a:solidFill>
              <a:latin typeface="Eurostile" pitchFamily="34" charset="0"/>
              <a:ea typeface="ＭＳ Ｐゴシック" pitchFamily="34" charset="-128"/>
              <a:cs typeface="Tahoma" charset="0"/>
            </a:endParaRPr>
          </a:p>
        </p:txBody>
      </p:sp>
      <p:sp>
        <p:nvSpPr>
          <p:cNvPr id="60" name="Text Box 129"/>
          <p:cNvSpPr txBox="1">
            <a:spLocks noChangeArrowheads="1"/>
          </p:cNvSpPr>
          <p:nvPr/>
        </p:nvSpPr>
        <p:spPr bwMode="auto">
          <a:xfrm>
            <a:off x="6121400" y="4908550"/>
            <a:ext cx="10795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ja-JP"/>
            </a:defPPr>
            <a:lvl1pPr>
              <a:defRPr sz="1050" b="1" i="1">
                <a:solidFill>
                  <a:srgbClr val="0033CC"/>
                </a:solidFill>
                <a:latin typeface="Eurostile" pitchFamily="34" charset="0"/>
                <a:ea typeface="ＭＳ Ｐゴシック" pitchFamily="34" charset="-128"/>
                <a:cs typeface="Tahoma" charset="0"/>
              </a:defRPr>
            </a:lvl1pPr>
          </a:lstStyle>
          <a:p>
            <a:pPr>
              <a:defRPr/>
            </a:pPr>
            <a:r>
              <a:rPr lang="en-US" dirty="0"/>
              <a:t>(TBD)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Oregon </a:t>
            </a:r>
            <a:endParaRPr lang="en-US" dirty="0"/>
          </a:p>
          <a:p>
            <a:pPr>
              <a:defRPr/>
            </a:pPr>
            <a:r>
              <a:rPr lang="en-US" dirty="0" smtClean="0"/>
              <a:t>July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1" name="AutoShape 122"/>
          <p:cNvSpPr>
            <a:spLocks noChangeArrowheads="1"/>
          </p:cNvSpPr>
          <p:nvPr/>
        </p:nvSpPr>
        <p:spPr bwMode="auto">
          <a:xfrm>
            <a:off x="3395164" y="3026010"/>
            <a:ext cx="254472" cy="365125"/>
          </a:xfrm>
          <a:prstGeom prst="diamond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3" name="Text Box 125"/>
          <p:cNvSpPr txBox="1">
            <a:spLocks noChangeArrowheads="1"/>
          </p:cNvSpPr>
          <p:nvPr/>
        </p:nvSpPr>
        <p:spPr bwMode="auto">
          <a:xfrm>
            <a:off x="2976609" y="3388146"/>
            <a:ext cx="10915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/>
              <a:t>SSIC spec</a:t>
            </a:r>
          </a:p>
          <a:p>
            <a:r>
              <a:rPr lang="en-US" sz="1400" b="1" dirty="0" smtClean="0"/>
              <a:t>Work started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947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Device Classes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Documents and Settings\atugupta\Desktop\deviceclas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39" y="945107"/>
            <a:ext cx="8606837" cy="459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2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3.0 Physical Topology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775647"/>
            <a:ext cx="8055591" cy="5829319"/>
          </a:xfrm>
        </p:spPr>
      </p:pic>
    </p:spTree>
    <p:extLst>
      <p:ext uri="{BB962C8B-B14F-4D97-AF65-F5344CB8AC3E}">
        <p14:creationId xmlns:p14="http://schemas.microsoft.com/office/powerpoint/2010/main" val="25191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3.0 Cable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38" y="1668643"/>
            <a:ext cx="3333750" cy="23717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5" y="1652809"/>
            <a:ext cx="5419003" cy="21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is New With USB 3.0?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227013" y="1424022"/>
            <a:ext cx="8688387" cy="456088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High Speed</a:t>
            </a:r>
          </a:p>
          <a:p>
            <a:pPr marL="0" indent="0" algn="ctr">
              <a:buNone/>
            </a:pPr>
            <a:r>
              <a:rPr lang="en-US" sz="2000" dirty="0" smtClean="0"/>
              <a:t>480Mb/s</a:t>
            </a:r>
            <a:br>
              <a:rPr lang="en-US" sz="2000" dirty="0" smtClean="0"/>
            </a:br>
            <a:r>
              <a:rPr lang="en-US" sz="2000" dirty="0" smtClean="0"/>
              <a:t>NRZ</a:t>
            </a:r>
            <a:br>
              <a:rPr lang="en-US" sz="2000" dirty="0" smtClean="0"/>
            </a:br>
            <a:r>
              <a:rPr lang="en-US" sz="2000" dirty="0" smtClean="0"/>
              <a:t>half</a:t>
            </a:r>
            <a:r>
              <a:rPr lang="en-US" sz="2000" baseline="0" dirty="0" smtClean="0"/>
              <a:t> </a:t>
            </a:r>
            <a:r>
              <a:rPr lang="en-US" sz="2000" dirty="0" smtClean="0"/>
              <a:t>d</a:t>
            </a:r>
            <a:r>
              <a:rPr lang="en-US" sz="2000" baseline="0" dirty="0" smtClean="0"/>
              <a:t>uplex</a:t>
            </a:r>
            <a:br>
              <a:rPr lang="en-US" sz="2000" baseline="0" dirty="0" smtClean="0"/>
            </a:br>
            <a:r>
              <a:rPr lang="en-US" sz="2000" baseline="0" dirty="0" smtClean="0"/>
              <a:t>1 bi-directional link</a:t>
            </a:r>
            <a:br>
              <a:rPr lang="en-US" sz="2000" baseline="0" dirty="0" smtClean="0"/>
            </a:br>
            <a:r>
              <a:rPr lang="en-US" sz="2000" baseline="0" dirty="0" smtClean="0"/>
              <a:t>4 signals (D+, D-, V</a:t>
            </a:r>
            <a:r>
              <a:rPr lang="en-US" sz="2000" baseline="-25000" dirty="0" smtClean="0"/>
              <a:t>BUS</a:t>
            </a:r>
            <a:r>
              <a:rPr lang="en-US" sz="2000" baseline="0" dirty="0" smtClean="0"/>
              <a:t>, GND)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Super Speed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5Gb/s</a:t>
            </a:r>
            <a:br>
              <a:rPr lang="en-US" sz="2000" b="1" dirty="0" smtClean="0">
                <a:solidFill>
                  <a:schemeClr val="accent1"/>
                </a:solidFill>
              </a:rPr>
            </a:br>
            <a:r>
              <a:rPr lang="en-US" sz="2000" b="1" dirty="0" smtClean="0">
                <a:solidFill>
                  <a:schemeClr val="accent1"/>
                </a:solidFill>
              </a:rPr>
              <a:t>8B/10B coded</a:t>
            </a:r>
            <a:br>
              <a:rPr lang="en-US" sz="2000" b="1" dirty="0" smtClean="0">
                <a:solidFill>
                  <a:schemeClr val="accent1"/>
                </a:solidFill>
              </a:rPr>
            </a:br>
            <a:r>
              <a:rPr lang="en-US" sz="2000" b="1" dirty="0" smtClean="0">
                <a:solidFill>
                  <a:schemeClr val="accent1"/>
                </a:solidFill>
              </a:rPr>
              <a:t>2 </a:t>
            </a:r>
            <a:r>
              <a:rPr lang="en-US" sz="2000" b="1" dirty="0" err="1" smtClean="0">
                <a:solidFill>
                  <a:schemeClr val="accent1"/>
                </a:solidFill>
              </a:rPr>
              <a:t>uni</a:t>
            </a:r>
            <a:r>
              <a:rPr lang="en-US" sz="2000" b="1" dirty="0" smtClean="0">
                <a:solidFill>
                  <a:schemeClr val="accent1"/>
                </a:solidFill>
              </a:rPr>
              <a:t>-directional links</a:t>
            </a:r>
            <a:br>
              <a:rPr lang="en-US" sz="2000" b="1" dirty="0" smtClean="0">
                <a:solidFill>
                  <a:schemeClr val="accent1"/>
                </a:solidFill>
              </a:rPr>
            </a:br>
            <a:r>
              <a:rPr lang="en-US" sz="2000" b="1" dirty="0" smtClean="0">
                <a:solidFill>
                  <a:schemeClr val="accent1"/>
                </a:solidFill>
              </a:rPr>
              <a:t>4 additional signals</a:t>
            </a:r>
            <a:br>
              <a:rPr lang="en-US" sz="2000" b="1" dirty="0" smtClean="0">
                <a:solidFill>
                  <a:schemeClr val="accent1"/>
                </a:solidFill>
              </a:rPr>
            </a:br>
            <a:endParaRPr lang="en-US" sz="20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Left Brace 4"/>
          <p:cNvSpPr/>
          <p:nvPr/>
        </p:nvSpPr>
        <p:spPr bwMode="auto">
          <a:xfrm>
            <a:off x="1614447" y="1395417"/>
            <a:ext cx="693747" cy="2154267"/>
          </a:xfrm>
          <a:prstGeom prst="lef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flipH="1">
            <a:off x="6653240" y="1395417"/>
            <a:ext cx="693747" cy="4114800"/>
          </a:xfrm>
          <a:prstGeom prst="leftBrace">
            <a:avLst/>
          </a:prstGeom>
          <a:noFill/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 w="57150">
                <a:solidFill>
                  <a:schemeClr val="tx1"/>
                </a:solidFill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031" y="2235216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USB 2.0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6527" y="3148041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USB 3.0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454246" y="3549684"/>
            <a:ext cx="4198995" cy="0"/>
          </a:xfrm>
          <a:prstGeom prst="line">
            <a:avLst/>
          </a:prstGeom>
          <a:solidFill>
            <a:srgbClr val="DDDDDD"/>
          </a:solidFill>
          <a:ln w="63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497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t>Page </a:t>
            </a:r>
            <a:fld id="{0D945B35-D737-4FA5-8A5D-B3EC7292D860}" type="slidenum">
              <a:rPr lang="en-US" altLang="ja-JP" smtClean="0">
                <a:latin typeface="Arial" pitchFamily="34" charset="0"/>
                <a:ea typeface="ＭＳ Ｐゴシック"/>
                <a:cs typeface="ＭＳ Ｐゴシック"/>
              </a:rPr>
              <a:pPr/>
              <a:t>9</a:t>
            </a:fld>
            <a:endParaRPr lang="en-US" altLang="ja-JP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different for USB 3.0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836613"/>
            <a:ext cx="3840162" cy="4560887"/>
          </a:xfrm>
        </p:spPr>
        <p:txBody>
          <a:bodyPr/>
          <a:lstStyle/>
          <a:p>
            <a:pPr marL="0" indent="0"/>
            <a:r>
              <a:rPr lang="en-US" dirty="0" smtClean="0">
                <a:solidFill>
                  <a:srgbClr val="FF9900"/>
                </a:solidFill>
              </a:rPr>
              <a:t>USB 2.0 High-Speed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480Mbps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NRZI, Half Duplex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4 signals </a:t>
            </a:r>
          </a:p>
          <a:p>
            <a:pPr lvl="4">
              <a:buFont typeface="Wingdings" pitchFamily="2" charset="2"/>
              <a:buNone/>
            </a:pPr>
            <a:r>
              <a:rPr lang="en-US" dirty="0" err="1" smtClean="0"/>
              <a:t>Dp</a:t>
            </a:r>
            <a:r>
              <a:rPr lang="en-US" dirty="0" smtClean="0"/>
              <a:t>, </a:t>
            </a:r>
            <a:r>
              <a:rPr lang="en-US" dirty="0" err="1" smtClean="0"/>
              <a:t>Dm</a:t>
            </a:r>
            <a:r>
              <a:rPr lang="en-US" dirty="0" smtClean="0"/>
              <a:t>, VCC, GND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Cable </a:t>
            </a:r>
            <a:r>
              <a:rPr lang="en-US" sz="1800" dirty="0" err="1" smtClean="0"/>
              <a:t>Lmax</a:t>
            </a:r>
            <a:r>
              <a:rPr lang="en-US" sz="1800" dirty="0" smtClean="0"/>
              <a:t>= 5meter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err="1" smtClean="0"/>
              <a:t>I</a:t>
            </a:r>
            <a:r>
              <a:rPr lang="en-US" sz="1800" baseline="-25000" dirty="0" err="1" smtClean="0"/>
              <a:t>configLP</a:t>
            </a:r>
            <a:r>
              <a:rPr lang="en-US" sz="1800" baseline="-25000" dirty="0" smtClean="0"/>
              <a:t>/FP</a:t>
            </a:r>
            <a:r>
              <a:rPr lang="en-US" sz="1800" dirty="0" smtClean="0"/>
              <a:t> = 100mA/500mA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err="1" smtClean="0"/>
              <a:t>I</a:t>
            </a:r>
            <a:r>
              <a:rPr lang="en-US" sz="1800" baseline="-25000" dirty="0" err="1" smtClean="0"/>
              <a:t>suspend</a:t>
            </a:r>
            <a:r>
              <a:rPr lang="en-US" sz="1800" dirty="0" smtClean="0"/>
              <a:t> = 500uA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No SSC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TX SQ at Near End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/>
              <a:t>No Host RX testing</a:t>
            </a:r>
          </a:p>
          <a:p>
            <a:pPr marL="0" indent="0">
              <a:spcAft>
                <a:spcPct val="30000"/>
              </a:spcAft>
              <a:buFont typeface="Wingdings" pitchFamily="2" charset="2"/>
              <a:buChar char="ü"/>
            </a:pPr>
            <a:endParaRPr lang="en-US" b="1" dirty="0" smtClean="0"/>
          </a:p>
          <a:p>
            <a:pPr marL="0" indent="0">
              <a:spcAft>
                <a:spcPct val="30000"/>
              </a:spcAft>
              <a:buFont typeface="Wingdings" pitchFamily="2" charset="2"/>
              <a:buChar char="ü"/>
            </a:pPr>
            <a:endParaRPr lang="en-US" b="1" dirty="0" smtClean="0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black">
          <a:xfrm>
            <a:off x="4859338" y="836613"/>
            <a:ext cx="3994150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50000"/>
              </a:spcAft>
            </a:pPr>
            <a:r>
              <a:rPr lang="en-US" dirty="0">
                <a:solidFill>
                  <a:srgbClr val="FF9900"/>
                </a:solidFill>
              </a:rPr>
              <a:t>USB 3.0 </a:t>
            </a:r>
            <a:r>
              <a:rPr lang="en-US" dirty="0" err="1">
                <a:solidFill>
                  <a:srgbClr val="FF9900"/>
                </a:solidFill>
              </a:rPr>
              <a:t>SuperSpeed</a:t>
            </a:r>
            <a:endParaRPr lang="en-US" dirty="0">
              <a:solidFill>
                <a:srgbClr val="FF9900"/>
              </a:solidFill>
            </a:endParaRPr>
          </a:p>
          <a:p>
            <a:pPr marL="342900" lvl="3" eaLnBrk="0" hangingPunct="0"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1800" b="1" dirty="0" smtClean="0"/>
              <a:t> </a:t>
            </a:r>
            <a:r>
              <a:rPr lang="en-US" sz="1800" dirty="0" smtClean="0"/>
              <a:t>5 </a:t>
            </a:r>
            <a:r>
              <a:rPr lang="en-US" sz="1800" dirty="0" err="1"/>
              <a:t>Gbps</a:t>
            </a:r>
            <a:endParaRPr lang="en-US" sz="1800" dirty="0"/>
          </a:p>
          <a:p>
            <a:pPr marL="342900" lvl="3" eaLnBrk="0" hangingPunct="0"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1800" dirty="0" smtClean="0"/>
              <a:t> 8B/10B </a:t>
            </a:r>
            <a:r>
              <a:rPr lang="en-US" sz="1800" dirty="0"/>
              <a:t>PRBS, Full Simplex</a:t>
            </a:r>
          </a:p>
          <a:p>
            <a:pPr marL="342900" lvl="3" eaLnBrk="0" hangingPunct="0"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1800" dirty="0" smtClean="0"/>
              <a:t> 8 </a:t>
            </a:r>
            <a:r>
              <a:rPr lang="en-US" sz="1800" dirty="0"/>
              <a:t>signals </a:t>
            </a:r>
          </a:p>
          <a:p>
            <a:pPr marL="1196975" lvl="4" indent="-220663" eaLnBrk="0" hangingPunct="0">
              <a:spcAft>
                <a:spcPct val="30000"/>
              </a:spcAft>
              <a:buFont typeface="Wingdings" pitchFamily="2" charset="2"/>
              <a:buNone/>
            </a:pPr>
            <a:r>
              <a:rPr lang="en-US" sz="1800" dirty="0"/>
              <a:t>4 USB2 , 4 SS Signals</a:t>
            </a:r>
          </a:p>
          <a:p>
            <a:pPr marL="342900" lvl="3" eaLnBrk="0" hangingPunct="0"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1800" dirty="0" smtClean="0"/>
              <a:t> Cable </a:t>
            </a:r>
            <a:r>
              <a:rPr lang="en-US" sz="1800" dirty="0" err="1"/>
              <a:t>L</a:t>
            </a:r>
            <a:r>
              <a:rPr lang="en-US" sz="1800" baseline="-25000" dirty="0" err="1"/>
              <a:t>max</a:t>
            </a:r>
            <a:r>
              <a:rPr lang="en-US" sz="1800" dirty="0"/>
              <a:t>= 3 meters</a:t>
            </a:r>
            <a:endParaRPr lang="en-US" sz="1600" dirty="0"/>
          </a:p>
          <a:p>
            <a:pPr marL="342900" lvl="3" eaLnBrk="0" hangingPunct="0"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configLP</a:t>
            </a:r>
            <a:r>
              <a:rPr lang="en-US" sz="1800" baseline="-25000" dirty="0" smtClean="0"/>
              <a:t>/FP </a:t>
            </a:r>
            <a:r>
              <a:rPr lang="en-US" sz="1800" dirty="0"/>
              <a:t>= 150mA/900mA</a:t>
            </a:r>
          </a:p>
          <a:p>
            <a:pPr marL="342900" lvl="3" eaLnBrk="0" hangingPunct="0"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suspend</a:t>
            </a:r>
            <a:r>
              <a:rPr lang="en-US" sz="1800" dirty="0" smtClean="0"/>
              <a:t> </a:t>
            </a:r>
            <a:r>
              <a:rPr lang="en-US" sz="1800" dirty="0"/>
              <a:t>= 2.5mA</a:t>
            </a:r>
          </a:p>
          <a:p>
            <a:pPr marL="342900" lvl="3" eaLnBrk="0" hangingPunct="0"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SSC</a:t>
            </a:r>
          </a:p>
          <a:p>
            <a:pPr marL="342900" lvl="3" eaLnBrk="0" hangingPunct="0"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TX at End of Channel (Far end)</a:t>
            </a:r>
          </a:p>
          <a:p>
            <a:pPr marL="342900" lvl="3" eaLnBrk="0" hangingPunct="0">
              <a:spcAft>
                <a:spcPct val="30000"/>
              </a:spcAft>
              <a:buFont typeface="Wingdings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RX Jitter tolerance</a:t>
            </a:r>
            <a:endParaRPr lang="en-US" sz="2000" dirty="0">
              <a:solidFill>
                <a:srgbClr val="FF0000"/>
              </a:solidFill>
            </a:endParaRPr>
          </a:p>
          <a:p>
            <a:pPr marL="342900" lvl="3" eaLnBrk="0" hangingPunct="0">
              <a:spcAft>
                <a:spcPct val="30000"/>
              </a:spcAft>
            </a:pPr>
            <a:endParaRPr lang="en-US" sz="1800" dirty="0">
              <a:solidFill>
                <a:srgbClr val="FF9900"/>
              </a:solidFill>
            </a:endParaRPr>
          </a:p>
          <a:p>
            <a:pPr eaLnBrk="0" hangingPunct="0">
              <a:spcAft>
                <a:spcPct val="50000"/>
              </a:spcAft>
              <a:buFontTx/>
              <a:buChar char="•"/>
            </a:pPr>
            <a:endParaRPr lang="en-US" dirty="0">
              <a:solidFill>
                <a:srgbClr val="FF9900"/>
              </a:solidFill>
            </a:endParaRPr>
          </a:p>
        </p:txBody>
      </p:sp>
      <p:grpSp>
        <p:nvGrpSpPr>
          <p:cNvPr id="12296" name="Group 51"/>
          <p:cNvGrpSpPr>
            <a:grpSpLocks/>
          </p:cNvGrpSpPr>
          <p:nvPr/>
        </p:nvGrpSpPr>
        <p:grpSpPr bwMode="auto">
          <a:xfrm>
            <a:off x="644525" y="5192713"/>
            <a:ext cx="2525713" cy="865187"/>
            <a:chOff x="406" y="3271"/>
            <a:chExt cx="1591" cy="545"/>
          </a:xfrm>
        </p:grpSpPr>
        <p:sp>
          <p:nvSpPr>
            <p:cNvPr id="12309" name="AutoShape 14"/>
            <p:cNvSpPr>
              <a:spLocks noChangeArrowheads="1"/>
            </p:cNvSpPr>
            <p:nvPr/>
          </p:nvSpPr>
          <p:spPr bwMode="auto">
            <a:xfrm rot="5400000">
              <a:off x="384" y="3316"/>
              <a:ext cx="295" cy="25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US" sz="1400"/>
            </a:p>
          </p:txBody>
        </p:sp>
        <p:sp>
          <p:nvSpPr>
            <p:cNvPr id="12310" name="AutoShape 17"/>
            <p:cNvSpPr>
              <a:spLocks noChangeArrowheads="1"/>
            </p:cNvSpPr>
            <p:nvPr/>
          </p:nvSpPr>
          <p:spPr bwMode="auto">
            <a:xfrm rot="16200000" flipH="1">
              <a:off x="384" y="3543"/>
              <a:ext cx="295" cy="25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en-US" sz="1200"/>
                <a:t>RX</a:t>
              </a:r>
            </a:p>
          </p:txBody>
        </p:sp>
        <p:sp>
          <p:nvSpPr>
            <p:cNvPr id="12311" name="Line 18"/>
            <p:cNvSpPr>
              <a:spLocks noChangeShapeType="1"/>
            </p:cNvSpPr>
            <p:nvPr/>
          </p:nvSpPr>
          <p:spPr bwMode="auto">
            <a:xfrm>
              <a:off x="975" y="3430"/>
              <a:ext cx="454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2" name="Line 19"/>
            <p:cNvSpPr>
              <a:spLocks noChangeShapeType="1"/>
            </p:cNvSpPr>
            <p:nvPr/>
          </p:nvSpPr>
          <p:spPr bwMode="auto">
            <a:xfrm>
              <a:off x="930" y="3430"/>
              <a:ext cx="0" cy="227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3" name="Line 20"/>
            <p:cNvSpPr>
              <a:spLocks noChangeShapeType="1"/>
            </p:cNvSpPr>
            <p:nvPr/>
          </p:nvSpPr>
          <p:spPr bwMode="auto">
            <a:xfrm flipH="1">
              <a:off x="657" y="3657"/>
              <a:ext cx="273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4" name="Line 21"/>
            <p:cNvSpPr>
              <a:spLocks noChangeShapeType="1"/>
            </p:cNvSpPr>
            <p:nvPr/>
          </p:nvSpPr>
          <p:spPr bwMode="auto">
            <a:xfrm>
              <a:off x="1519" y="3430"/>
              <a:ext cx="0" cy="227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5" name="Line 22"/>
            <p:cNvSpPr>
              <a:spLocks noChangeShapeType="1"/>
            </p:cNvSpPr>
            <p:nvPr/>
          </p:nvSpPr>
          <p:spPr bwMode="auto">
            <a:xfrm flipH="1">
              <a:off x="1519" y="3657"/>
              <a:ext cx="22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6" name="Line 26"/>
            <p:cNvSpPr>
              <a:spLocks noChangeShapeType="1"/>
            </p:cNvSpPr>
            <p:nvPr/>
          </p:nvSpPr>
          <p:spPr bwMode="auto">
            <a:xfrm flipH="1">
              <a:off x="657" y="3430"/>
              <a:ext cx="31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7" name="Line 27"/>
            <p:cNvSpPr>
              <a:spLocks noChangeShapeType="1"/>
            </p:cNvSpPr>
            <p:nvPr/>
          </p:nvSpPr>
          <p:spPr bwMode="auto">
            <a:xfrm>
              <a:off x="1429" y="3430"/>
              <a:ext cx="31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8" name="Text Box 28"/>
            <p:cNvSpPr txBox="1">
              <a:spLocks noChangeArrowheads="1"/>
            </p:cNvSpPr>
            <p:nvPr/>
          </p:nvSpPr>
          <p:spPr bwMode="auto">
            <a:xfrm>
              <a:off x="1020" y="3273"/>
              <a:ext cx="5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Half Duplex</a:t>
              </a:r>
            </a:p>
          </p:txBody>
        </p:sp>
        <p:sp>
          <p:nvSpPr>
            <p:cNvPr id="12319" name="Text Box 29"/>
            <p:cNvSpPr txBox="1">
              <a:spLocks noChangeArrowheads="1"/>
            </p:cNvSpPr>
            <p:nvPr/>
          </p:nvSpPr>
          <p:spPr bwMode="auto">
            <a:xfrm>
              <a:off x="444" y="3385"/>
              <a:ext cx="12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/>
                <a:t>TX</a:t>
              </a:r>
            </a:p>
          </p:txBody>
        </p:sp>
        <p:grpSp>
          <p:nvGrpSpPr>
            <p:cNvPr id="12320" name="Group 33"/>
            <p:cNvGrpSpPr>
              <a:grpSpLocks/>
            </p:cNvGrpSpPr>
            <p:nvPr/>
          </p:nvGrpSpPr>
          <p:grpSpPr bwMode="auto">
            <a:xfrm>
              <a:off x="1746" y="3498"/>
              <a:ext cx="251" cy="295"/>
              <a:chOff x="1746" y="3294"/>
              <a:chExt cx="251" cy="295"/>
            </a:xfrm>
          </p:grpSpPr>
          <p:sp>
            <p:nvSpPr>
              <p:cNvPr id="12324" name="AutoShape 15"/>
              <p:cNvSpPr>
                <a:spLocks noChangeArrowheads="1"/>
              </p:cNvSpPr>
              <p:nvPr/>
            </p:nvSpPr>
            <p:spPr bwMode="auto">
              <a:xfrm rot="5400000">
                <a:off x="1724" y="3316"/>
                <a:ext cx="295" cy="251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2325" name="Text Box 30"/>
              <p:cNvSpPr txBox="1">
                <a:spLocks noChangeArrowheads="1"/>
              </p:cNvSpPr>
              <p:nvPr/>
            </p:nvSpPr>
            <p:spPr bwMode="auto">
              <a:xfrm>
                <a:off x="1759" y="3385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RX</a:t>
                </a:r>
              </a:p>
            </p:txBody>
          </p:sp>
        </p:grpSp>
        <p:grpSp>
          <p:nvGrpSpPr>
            <p:cNvPr id="12321" name="Group 32"/>
            <p:cNvGrpSpPr>
              <a:grpSpLocks/>
            </p:cNvGrpSpPr>
            <p:nvPr/>
          </p:nvGrpSpPr>
          <p:grpSpPr bwMode="auto">
            <a:xfrm>
              <a:off x="1746" y="3271"/>
              <a:ext cx="251" cy="295"/>
              <a:chOff x="1746" y="3521"/>
              <a:chExt cx="251" cy="295"/>
            </a:xfrm>
          </p:grpSpPr>
          <p:sp>
            <p:nvSpPr>
              <p:cNvPr id="12322" name="AutoShape 16"/>
              <p:cNvSpPr>
                <a:spLocks noChangeArrowheads="1"/>
              </p:cNvSpPr>
              <p:nvPr/>
            </p:nvSpPr>
            <p:spPr bwMode="auto">
              <a:xfrm rot="16200000" flipH="1">
                <a:off x="1724" y="3543"/>
                <a:ext cx="295" cy="251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2323" name="Text Box 31"/>
              <p:cNvSpPr txBox="1">
                <a:spLocks noChangeArrowheads="1"/>
              </p:cNvSpPr>
              <p:nvPr/>
            </p:nvSpPr>
            <p:spPr bwMode="auto">
              <a:xfrm>
                <a:off x="1837" y="3612"/>
                <a:ext cx="12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TX</a:t>
                </a:r>
              </a:p>
            </p:txBody>
          </p:sp>
        </p:grpSp>
      </p:grpSp>
      <p:sp>
        <p:nvSpPr>
          <p:cNvPr id="12297" name="AutoShape 34"/>
          <p:cNvSpPr>
            <a:spLocks noChangeArrowheads="1"/>
          </p:cNvSpPr>
          <p:nvPr/>
        </p:nvSpPr>
        <p:spPr bwMode="auto">
          <a:xfrm rot="5400000">
            <a:off x="5473700" y="5588000"/>
            <a:ext cx="468313" cy="3984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rot="10800000" vert="eaVert" wrap="none" lIns="0" tIns="0" rIns="0" bIns="0" anchor="ctr"/>
          <a:lstStyle/>
          <a:p>
            <a:pPr algn="ctr"/>
            <a:endParaRPr lang="en-US" sz="1400"/>
          </a:p>
        </p:txBody>
      </p:sp>
      <p:sp>
        <p:nvSpPr>
          <p:cNvPr id="12298" name="AutoShape 35"/>
          <p:cNvSpPr>
            <a:spLocks noChangeArrowheads="1"/>
          </p:cNvSpPr>
          <p:nvPr/>
        </p:nvSpPr>
        <p:spPr bwMode="auto">
          <a:xfrm rot="16200000" flipH="1">
            <a:off x="5434013" y="5011738"/>
            <a:ext cx="468312" cy="398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/>
          <a:p>
            <a:pPr algn="ctr"/>
            <a:r>
              <a:rPr lang="en-US" sz="1200"/>
              <a:t>RX</a:t>
            </a:r>
          </a:p>
        </p:txBody>
      </p:sp>
      <p:sp>
        <p:nvSpPr>
          <p:cNvPr id="12299" name="Line 38"/>
          <p:cNvSpPr>
            <a:spLocks noChangeShapeType="1"/>
          </p:cNvSpPr>
          <p:nvPr/>
        </p:nvSpPr>
        <p:spPr bwMode="auto">
          <a:xfrm flipH="1">
            <a:off x="5867400" y="5229225"/>
            <a:ext cx="17287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med" len="lg"/>
            <a:tailEnd type="triangle" w="med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0" name="Line 41"/>
          <p:cNvSpPr>
            <a:spLocks noChangeShapeType="1"/>
          </p:cNvSpPr>
          <p:nvPr/>
        </p:nvSpPr>
        <p:spPr bwMode="auto">
          <a:xfrm flipH="1">
            <a:off x="5907088" y="5805488"/>
            <a:ext cx="17605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triangle" w="med" len="lg"/>
            <a:tailEnd type="none" w="med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1" name="Text Box 43"/>
          <p:cNvSpPr txBox="1">
            <a:spLocks noChangeArrowheads="1"/>
          </p:cNvSpPr>
          <p:nvPr/>
        </p:nvSpPr>
        <p:spPr bwMode="auto">
          <a:xfrm>
            <a:off x="6227763" y="5373688"/>
            <a:ext cx="1044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/>
              <a:t>Full Simplex</a:t>
            </a:r>
          </a:p>
        </p:txBody>
      </p:sp>
      <p:sp>
        <p:nvSpPr>
          <p:cNvPr id="12302" name="Text Box 44"/>
          <p:cNvSpPr txBox="1">
            <a:spLocks noChangeArrowheads="1"/>
          </p:cNvSpPr>
          <p:nvPr/>
        </p:nvSpPr>
        <p:spPr bwMode="auto">
          <a:xfrm>
            <a:off x="5568950" y="5694363"/>
            <a:ext cx="1952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/>
              <a:t>TX</a:t>
            </a:r>
          </a:p>
        </p:txBody>
      </p:sp>
      <p:grpSp>
        <p:nvGrpSpPr>
          <p:cNvPr id="12303" name="Group 45"/>
          <p:cNvGrpSpPr>
            <a:grpSpLocks/>
          </p:cNvGrpSpPr>
          <p:nvPr/>
        </p:nvGrpSpPr>
        <p:grpSpPr bwMode="auto">
          <a:xfrm>
            <a:off x="7635875" y="5553075"/>
            <a:ext cx="398463" cy="468313"/>
            <a:chOff x="1746" y="3294"/>
            <a:chExt cx="251" cy="295"/>
          </a:xfrm>
        </p:grpSpPr>
        <p:sp>
          <p:nvSpPr>
            <p:cNvPr id="12307" name="AutoShape 46"/>
            <p:cNvSpPr>
              <a:spLocks noChangeArrowheads="1"/>
            </p:cNvSpPr>
            <p:nvPr/>
          </p:nvSpPr>
          <p:spPr bwMode="auto">
            <a:xfrm rot="5400000">
              <a:off x="1724" y="3316"/>
              <a:ext cx="295" cy="25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2308" name="Text Box 47"/>
            <p:cNvSpPr txBox="1">
              <a:spLocks noChangeArrowheads="1"/>
            </p:cNvSpPr>
            <p:nvPr/>
          </p:nvSpPr>
          <p:spPr bwMode="auto">
            <a:xfrm>
              <a:off x="1759" y="3385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/>
                <a:t>RX</a:t>
              </a:r>
            </a:p>
          </p:txBody>
        </p:sp>
      </p:grpSp>
      <p:grpSp>
        <p:nvGrpSpPr>
          <p:cNvPr id="12304" name="Group 48"/>
          <p:cNvGrpSpPr>
            <a:grpSpLocks/>
          </p:cNvGrpSpPr>
          <p:nvPr/>
        </p:nvGrpSpPr>
        <p:grpSpPr bwMode="auto">
          <a:xfrm>
            <a:off x="7596188" y="4976813"/>
            <a:ext cx="398462" cy="468312"/>
            <a:chOff x="1746" y="3521"/>
            <a:chExt cx="251" cy="295"/>
          </a:xfrm>
        </p:grpSpPr>
        <p:sp>
          <p:nvSpPr>
            <p:cNvPr id="12305" name="AutoShape 49"/>
            <p:cNvSpPr>
              <a:spLocks noChangeArrowheads="1"/>
            </p:cNvSpPr>
            <p:nvPr/>
          </p:nvSpPr>
          <p:spPr bwMode="auto">
            <a:xfrm rot="16200000" flipH="1">
              <a:off x="1724" y="3543"/>
              <a:ext cx="295" cy="25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2306" name="Text Box 50"/>
            <p:cNvSpPr txBox="1">
              <a:spLocks noChangeArrowheads="1"/>
            </p:cNvSpPr>
            <p:nvPr/>
          </p:nvSpPr>
          <p:spPr bwMode="auto">
            <a:xfrm>
              <a:off x="1837" y="3612"/>
              <a:ext cx="12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/>
                <a:t>TX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gilent_template">
  <a:themeElements>
    <a:clrScheme name="Agilent_template 1">
      <a:dk1>
        <a:srgbClr val="000000"/>
      </a:dk1>
      <a:lt1>
        <a:srgbClr val="FFFFFF"/>
      </a:lt1>
      <a:dk2>
        <a:srgbClr val="0099CC"/>
      </a:dk2>
      <a:lt2>
        <a:srgbClr val="999999"/>
      </a:lt2>
      <a:accent1>
        <a:srgbClr val="0099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E78A00"/>
      </a:accent6>
      <a:hlink>
        <a:srgbClr val="99CC33"/>
      </a:hlink>
      <a:folHlink>
        <a:srgbClr val="990066"/>
      </a:folHlink>
    </a:clrScheme>
    <a:fontScheme name="Agile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Agilent_template 1">
        <a:dk1>
          <a:srgbClr val="000000"/>
        </a:dk1>
        <a:lt1>
          <a:srgbClr val="FFFFFF"/>
        </a:lt1>
        <a:dk2>
          <a:srgbClr val="0099CC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2">
        <a:dk1>
          <a:srgbClr val="999999"/>
        </a:dk1>
        <a:lt1>
          <a:srgbClr val="FFFFFF"/>
        </a:lt1>
        <a:dk2>
          <a:srgbClr val="000000"/>
        </a:dk2>
        <a:lt2>
          <a:srgbClr val="0099CC"/>
        </a:lt2>
        <a:accent1>
          <a:srgbClr val="0099CC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3">
        <a:dk1>
          <a:srgbClr val="999999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4">
        <a:dk1>
          <a:srgbClr val="999999"/>
        </a:dk1>
        <a:lt1>
          <a:srgbClr val="FFFFFF"/>
        </a:lt1>
        <a:dk2>
          <a:srgbClr val="FF99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FFC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5">
        <a:dk1>
          <a:srgbClr val="999999"/>
        </a:dk1>
        <a:lt1>
          <a:srgbClr val="FFFFFF"/>
        </a:lt1>
        <a:dk2>
          <a:srgbClr val="6699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CA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6">
        <a:dk1>
          <a:srgbClr val="999999"/>
        </a:dk1>
        <a:lt1>
          <a:srgbClr val="FFFFFF"/>
        </a:lt1>
        <a:dk2>
          <a:srgbClr val="6633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AD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7">
        <a:dk1>
          <a:srgbClr val="000000"/>
        </a:dk1>
        <a:lt1>
          <a:srgbClr val="FFCC00"/>
        </a:lt1>
        <a:dk2>
          <a:srgbClr val="000000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FFE2AA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8">
        <a:dk1>
          <a:srgbClr val="999999"/>
        </a:dk1>
        <a:lt1>
          <a:srgbClr val="FFFFFF"/>
        </a:lt1>
        <a:dk2>
          <a:srgbClr val="99CC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E2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9">
        <a:dk1>
          <a:srgbClr val="999999"/>
        </a:dk1>
        <a:lt1>
          <a:srgbClr val="FFFFFF"/>
        </a:lt1>
        <a:dk2>
          <a:srgbClr val="9900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AA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0">
        <a:dk1>
          <a:srgbClr val="999999"/>
        </a:dk1>
        <a:lt1>
          <a:srgbClr val="FFFFFF"/>
        </a:lt1>
        <a:dk2>
          <a:srgbClr val="9966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B8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1">
        <a:dk1>
          <a:srgbClr val="999999"/>
        </a:dk1>
        <a:lt1>
          <a:srgbClr val="FFFFFF"/>
        </a:lt1>
        <a:dk2>
          <a:srgbClr val="9999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C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2">
        <a:dk1>
          <a:srgbClr val="999999"/>
        </a:dk1>
        <a:lt1>
          <a:srgbClr val="FFFFFF"/>
        </a:lt1>
        <a:dk2>
          <a:srgbClr val="6633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AD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3">
        <a:dk1>
          <a:srgbClr val="000000"/>
        </a:dk1>
        <a:lt1>
          <a:srgbClr val="66CCFF"/>
        </a:lt1>
        <a:dk2>
          <a:srgbClr val="000000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B8E2FF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14">
        <a:dk1>
          <a:srgbClr val="999999"/>
        </a:dk1>
        <a:lt1>
          <a:srgbClr val="FFFFFF"/>
        </a:lt1>
        <a:dk2>
          <a:srgbClr val="CC99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E2CA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5">
        <a:dk1>
          <a:srgbClr val="999999"/>
        </a:dk1>
        <a:lt1>
          <a:srgbClr val="FFFFFF"/>
        </a:lt1>
        <a:dk2>
          <a:srgbClr val="9900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A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6">
        <a:dk1>
          <a:srgbClr val="999999"/>
        </a:dk1>
        <a:lt1>
          <a:srgbClr val="FFFFFF"/>
        </a:lt1>
        <a:dk2>
          <a:srgbClr val="999999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CAC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16500</TotalTime>
  <Words>2339</Words>
  <Application>Microsoft Office PowerPoint</Application>
  <PresentationFormat>On-screen Show (4:3)</PresentationFormat>
  <Paragraphs>475</Paragraphs>
  <Slides>29</Slides>
  <Notes>29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Agilent_template</vt:lpstr>
      <vt:lpstr>PowerPoint Presentation</vt:lpstr>
      <vt:lpstr>Agenda</vt:lpstr>
      <vt:lpstr>Worldwide shipment of USB-enabled Devices</vt:lpstr>
      <vt:lpstr>PowerPoint Presentation</vt:lpstr>
      <vt:lpstr>Device Classes</vt:lpstr>
      <vt:lpstr>USB 3.0 Physical Topology</vt:lpstr>
      <vt:lpstr>USB 3.0 Cable </vt:lpstr>
      <vt:lpstr>What is New With USB 3.0?</vt:lpstr>
      <vt:lpstr>What is different for USB 3.0</vt:lpstr>
      <vt:lpstr>Transmitter test requirements</vt:lpstr>
      <vt:lpstr>TX Compliance Pitfalls</vt:lpstr>
      <vt:lpstr>PowerPoint Presentation</vt:lpstr>
      <vt:lpstr>PowerPoint Presentation</vt:lpstr>
      <vt:lpstr>Typical SuperSpeed Link Turn-on Sequence</vt:lpstr>
      <vt:lpstr>RX Compliance Pitfalls</vt:lpstr>
      <vt:lpstr>Synchronizing the USB analysis traces from Protocol to Electrical </vt:lpstr>
      <vt:lpstr>USB 3.0 Jammer</vt:lpstr>
      <vt:lpstr>Agilent’s USB 3.0 – Total Solution</vt:lpstr>
      <vt:lpstr>Demonstration</vt:lpstr>
      <vt:lpstr>Backup</vt:lpstr>
      <vt:lpstr>Agilent Digital Test Roadmap</vt:lpstr>
      <vt:lpstr>N5990A Test Automation Software</vt:lpstr>
      <vt:lpstr>Same Setup Supports Multiple Standards </vt:lpstr>
      <vt:lpstr>LTSSM</vt:lpstr>
      <vt:lpstr>Flow Control (LCRD_x)</vt:lpstr>
      <vt:lpstr>Rx Header Buffer Credit Advertisement</vt:lpstr>
      <vt:lpstr>U4612A USB 3.0 Jammer</vt:lpstr>
      <vt:lpstr>LMP Subtypes</vt:lpstr>
      <vt:lpstr>LMP Subtypes Continued …</vt:lpstr>
    </vt:vector>
  </TitlesOfParts>
  <Company>Agilent Technologies,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SuperSpeed USB 3.0</dc:title>
  <dc:creator>Pascal Berten</dc:creator>
  <cp:lastModifiedBy>SCHOENECKER,DONALD</cp:lastModifiedBy>
  <cp:revision>376</cp:revision>
  <cp:lastPrinted>2011-12-07T16:06:17Z</cp:lastPrinted>
  <dcterms:created xsi:type="dcterms:W3CDTF">2007-03-07T10:23:15Z</dcterms:created>
  <dcterms:modified xsi:type="dcterms:W3CDTF">2012-03-14T17:21:36Z</dcterms:modified>
</cp:coreProperties>
</file>