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91" r:id="rId3"/>
    <p:sldId id="292" r:id="rId4"/>
    <p:sldId id="293" r:id="rId5"/>
    <p:sldId id="294" r:id="rId6"/>
    <p:sldId id="295" r:id="rId7"/>
    <p:sldId id="296" r:id="rId8"/>
    <p:sldId id="297" r:id="rId9"/>
    <p:sldId id="298" r:id="rId10"/>
    <p:sldId id="299" r:id="rId11"/>
    <p:sldId id="300" r:id="rId12"/>
    <p:sldId id="303" r:id="rId13"/>
    <p:sldId id="302" r:id="rId14"/>
    <p:sldId id="257" r:id="rId15"/>
    <p:sldId id="258" r:id="rId16"/>
    <p:sldId id="259" r:id="rId17"/>
    <p:sldId id="260" r:id="rId18"/>
    <p:sldId id="29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918"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70B661-0382-4A45-B193-8FCAF53145C2}" type="datetimeFigureOut">
              <a:rPr lang="en-US" smtClean="0"/>
              <a:t>3/14/2012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F98A64-D38B-4D5C-A358-B5EB9D2B934C}" type="slidenum">
              <a:rPr lang="en-US" smtClean="0"/>
              <a:t>‹#›</a:t>
            </a:fld>
            <a:endParaRPr lang="en-US"/>
          </a:p>
        </p:txBody>
      </p:sp>
    </p:spTree>
    <p:extLst>
      <p:ext uri="{BB962C8B-B14F-4D97-AF65-F5344CB8AC3E}">
        <p14:creationId xmlns:p14="http://schemas.microsoft.com/office/powerpoint/2010/main" val="2034306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Capturing simultaneous USB 2.0 and USB 3.0 traffic to diagnose fallback issues.  Because USB 3.0 cables are basically two completely independent cables in one shielded shell, you can simply plumb the USB analyzer into the traffic stream as normal but be sure to place the unit in the topology where both styles of traffic will certainly exist. Example: USB 3.0 Host going to USB 3.0 Hub and on the other side of the hub is one USB 3.0 HDD and one USB 2.0 HDD so if you connect the analyzer between the USB 3.0 host and the USB 3.0 hub then you’ll be able to capture all traffic going to the USB 3.0 host from both the USB 3.0 HDD and the USB 2.0 HDD.  Make sure you go into the pre-filtering part of the Agilent USB analyzer and enable both USB 2.0 and USB 3.0 capture.  Start the analyzer.  Now power up the USB 2.0 HDD and then the USB 3.0 HDD and then stop the capture and display the trace.  All views in the trace file will have a ‘speed’ indicator to see what was USB 2.0 traffic and what was USB 3.0 traffic but the Protocol view shows the side by side traffic down the ‘word’ level and if very easy to diagnose what’s being communicated on both the USB 2.0 and USB 3.0 bus simultaneously.</a:t>
            </a:r>
          </a:p>
          <a:p>
            <a:endParaRPr lang="en-US" dirty="0"/>
          </a:p>
        </p:txBody>
      </p:sp>
      <p:sp>
        <p:nvSpPr>
          <p:cNvPr id="4" name="Slide Number Placeholder 3"/>
          <p:cNvSpPr>
            <a:spLocks noGrp="1"/>
          </p:cNvSpPr>
          <p:nvPr>
            <p:ph type="sldNum" sz="quarter" idx="10"/>
          </p:nvPr>
        </p:nvSpPr>
        <p:spPr/>
        <p:txBody>
          <a:bodyPr/>
          <a:lstStyle/>
          <a:p>
            <a:fld id="{52B9487E-648B-4C72-9031-EFA8CC2FE88C}" type="slidenum">
              <a:rPr lang="en-US" smtClean="0"/>
              <a:pPr/>
              <a:t>2</a:t>
            </a:fld>
            <a:endParaRPr lang="en-US"/>
          </a:p>
        </p:txBody>
      </p:sp>
    </p:spTree>
    <p:extLst>
      <p:ext uri="{BB962C8B-B14F-4D97-AF65-F5344CB8AC3E}">
        <p14:creationId xmlns:p14="http://schemas.microsoft.com/office/powerpoint/2010/main" val="2966079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Capturing simultaneous USB 2.0 and USB 3.0 traffic to diagnose fallback issues.  Because USB 3.0 cables are basically two completely independent cables in one shielded shell, you can simply plumb the USB analyzer into the traffic stream as normal but be sure to place the unit in the topology where both styles of traffic will certainly exist. Example: USB 3.0 Host going to USB 3.0 Hub and on the other side of the hub is one USB 3.0 HDD and one USB 2.0 HDD so if you connect the analyzer between the USB 3.0 host and the USB 3.0 hub then you’ll be able to capture all traffic going to the USB 3.0 host from both the USB 3.0 HDD and the USB 2.0 HDD.  Make sure you go into the pre-filtering part of the Agilent USB analyzer and enable both USB 2.0 and USB 3.0 capture.  Start the analyzer.  Now power up the USB 2.0 HDD and then the USB 3.0 HDD and then stop the capture and display the trace.  All views in the trace file will have a ‘speed’ indicator to see what was USB 2.0 traffic and what was USB 3.0 traffic but the Protocol view shows the side by side traffic down the ‘word’ level and if very easy to diagnose what’s being communicated on both the USB 2.0 and USB 3.0 bus simultaneously.</a:t>
            </a:r>
          </a:p>
          <a:p>
            <a:endParaRPr lang="en-US" dirty="0"/>
          </a:p>
        </p:txBody>
      </p:sp>
      <p:sp>
        <p:nvSpPr>
          <p:cNvPr id="4" name="Slide Number Placeholder 3"/>
          <p:cNvSpPr>
            <a:spLocks noGrp="1"/>
          </p:cNvSpPr>
          <p:nvPr>
            <p:ph type="sldNum" sz="quarter" idx="10"/>
          </p:nvPr>
        </p:nvSpPr>
        <p:spPr/>
        <p:txBody>
          <a:bodyPr/>
          <a:lstStyle/>
          <a:p>
            <a:fld id="{52B9487E-648B-4C72-9031-EFA8CC2FE88C}" type="slidenum">
              <a:rPr lang="en-US" smtClean="0"/>
              <a:pPr/>
              <a:t>8</a:t>
            </a:fld>
            <a:endParaRPr lang="en-US"/>
          </a:p>
        </p:txBody>
      </p:sp>
    </p:spTree>
    <p:extLst>
      <p:ext uri="{BB962C8B-B14F-4D97-AF65-F5344CB8AC3E}">
        <p14:creationId xmlns:p14="http://schemas.microsoft.com/office/powerpoint/2010/main" val="2966079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71016"/>
            <a:ext cx="4114800" cy="2157984"/>
          </a:xfrm>
        </p:spPr>
        <p:txBody>
          <a:bodyPr lIns="0" tIns="0" rIns="0" bIns="0"/>
          <a:lstStyle>
            <a:lvl1pPr algn="r">
              <a:spcAft>
                <a:spcPts val="0"/>
              </a:spcAft>
              <a:defRPr/>
            </a:lvl1pPr>
          </a:lstStyle>
          <a:p>
            <a:r>
              <a:rPr lang="en-US" smtClean="0"/>
              <a:t>Click to edit Master title style</a:t>
            </a:r>
            <a:endParaRPr lang="en-US" dirty="0"/>
          </a:p>
        </p:txBody>
      </p:sp>
      <p:sp>
        <p:nvSpPr>
          <p:cNvPr id="3" name="Subtitle 2"/>
          <p:cNvSpPr>
            <a:spLocks noGrp="1"/>
          </p:cNvSpPr>
          <p:nvPr>
            <p:ph type="subTitle" idx="1"/>
          </p:nvPr>
        </p:nvSpPr>
        <p:spPr>
          <a:xfrm>
            <a:off x="4800600" y="1280160"/>
            <a:ext cx="4114800" cy="2148840"/>
          </a:xfrm>
        </p:spPr>
        <p:txBody>
          <a:bodyPr lIns="0" tIns="18288" rIns="0" bIns="0">
            <a:noAutofit/>
          </a:bodyPr>
          <a:lstStyle>
            <a:lvl1pPr marL="0" indent="0" algn="l">
              <a:lnSpc>
                <a:spcPct val="115000"/>
              </a:lnSpc>
              <a:spcAft>
                <a:spcPts val="0"/>
              </a:spcAft>
              <a:buNone/>
              <a:defRPr sz="24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851CB607-EB85-4199-99C1-06E466BDF9C3}" type="datetimeFigureOut">
              <a:rPr lang="en-US" smtClean="0"/>
              <a:t>3/14/2012</a:t>
            </a:fld>
            <a:endParaRPr lang="en-US"/>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dirty="0" smtClean="0"/>
              <a:t>USB 3.0 Analysis</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83437C46-FD44-47DD-BE54-C1791AC367A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851CB607-EB85-4199-99C1-06E466BDF9C3}" type="datetimeFigureOut">
              <a:rPr lang="en-US" smtClean="0"/>
              <a:t>3/14/2012</a:t>
            </a:fld>
            <a:endParaRPr lang="en-US"/>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83437C46-FD44-47DD-BE54-C1791AC367A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851CB607-EB85-4199-99C1-06E466BDF9C3}" type="datetimeFigureOut">
              <a:rPr lang="en-US" smtClean="0"/>
              <a:t>3/14/2012</a:t>
            </a:fld>
            <a:endParaRPr lang="en-US"/>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83437C46-FD44-47DD-BE54-C1791AC367A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851CB607-EB85-4199-99C1-06E466BDF9C3}" type="datetimeFigureOut">
              <a:rPr lang="en-US" smtClean="0"/>
              <a:t>3/14/2012</a:t>
            </a:fld>
            <a:endParaRPr lang="en-US"/>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83437C46-FD44-47DD-BE54-C1791AC367A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851CB607-EB85-4199-99C1-06E466BDF9C3}" type="datetimeFigureOut">
              <a:rPr lang="en-US" smtClean="0"/>
              <a:t>3/14/2012</a:t>
            </a:fld>
            <a:endParaRPr lang="en-US"/>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83437C46-FD44-47DD-BE54-C1791AC367A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71016"/>
            <a:ext cx="4270248" cy="4562856"/>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71016"/>
            <a:ext cx="4270248" cy="4562856"/>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fld id="{851CB607-EB85-4199-99C1-06E466BDF9C3}" type="datetimeFigureOut">
              <a:rPr lang="en-US" smtClean="0"/>
              <a:t>3/14/2012</a:t>
            </a:fld>
            <a:endParaRPr lang="en-US"/>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83437C46-FD44-47DD-BE54-C1791AC367A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4"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4"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fld id="{851CB607-EB85-4199-99C1-06E466BDF9C3}" type="datetimeFigureOut">
              <a:rPr lang="en-US" smtClean="0"/>
              <a:t>3/14/2012</a:t>
            </a:fld>
            <a:endParaRPr lang="en-US"/>
          </a:p>
        </p:txBody>
      </p:sp>
      <p:sp>
        <p:nvSpPr>
          <p:cNvPr id="11" name="Footer Placeholder 4"/>
          <p:cNvSpPr>
            <a:spLocks noGrp="1"/>
          </p:cNvSpPr>
          <p:nvPr>
            <p:ph type="ftr" sz="quarter" idx="11"/>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a:p>
        </p:txBody>
      </p:sp>
      <p:sp>
        <p:nvSpPr>
          <p:cNvPr id="12" name="Slide Number Placeholder 5"/>
          <p:cNvSpPr>
            <a:spLocks noGrp="1"/>
          </p:cNvSpPr>
          <p:nvPr>
            <p:ph type="sldNum" sz="quarter" idx="12"/>
          </p:nvPr>
        </p:nvSpPr>
        <p:spPr>
          <a:xfrm>
            <a:off x="228600" y="6664646"/>
            <a:ext cx="612648" cy="118872"/>
          </a:xfrm>
          <a:prstGeom prst="rect">
            <a:avLst/>
          </a:prstGeom>
        </p:spPr>
        <p:txBody>
          <a:bodyPr lIns="0" tIns="0" rIns="0" bIns="0"/>
          <a:lstStyle>
            <a:lvl1pPr>
              <a:defRPr sz="800">
                <a:solidFill>
                  <a:srgbClr val="FFFFFF"/>
                </a:solidFill>
              </a:defRPr>
            </a:lvl1pPr>
          </a:lstStyle>
          <a:p>
            <a:fld id="{83437C46-FD44-47DD-BE54-C1791AC367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851CB607-EB85-4199-99C1-06E466BDF9C3}" type="datetimeFigureOut">
              <a:rPr lang="en-US" smtClean="0"/>
              <a:t>3/14/2012</a:t>
            </a:fld>
            <a:endParaRPr lang="en-US"/>
          </a:p>
        </p:txBody>
      </p:sp>
      <p:sp>
        <p:nvSpPr>
          <p:cNvPr id="7"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a:p>
        </p:txBody>
      </p:sp>
      <p:sp>
        <p:nvSpPr>
          <p:cNvPr id="8"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83437C46-FD44-47DD-BE54-C1791AC367A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851CB607-EB85-4199-99C1-06E466BDF9C3}" type="datetimeFigureOut">
              <a:rPr lang="en-US" smtClean="0"/>
              <a:t>3/14/2012</a:t>
            </a:fld>
            <a:endParaRPr lang="en-US"/>
          </a:p>
        </p:txBody>
      </p:sp>
      <p:sp>
        <p:nvSpPr>
          <p:cNvPr id="6"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a:p>
        </p:txBody>
      </p:sp>
      <p:sp>
        <p:nvSpPr>
          <p:cNvPr id="7"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83437C46-FD44-47DD-BE54-C1791AC367A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fld id="{851CB607-EB85-4199-99C1-06E466BDF9C3}" type="datetimeFigureOut">
              <a:rPr lang="en-US" smtClean="0"/>
              <a:t>3/14/2012</a:t>
            </a:fld>
            <a:endParaRPr lang="en-US"/>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83437C46-FD44-47DD-BE54-C1791AC367A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fld id="{851CB607-EB85-4199-99C1-06E466BDF9C3}" type="datetimeFigureOut">
              <a:rPr lang="en-US" smtClean="0"/>
              <a:t>3/14/2012</a:t>
            </a:fld>
            <a:endParaRPr lang="en-US"/>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83437C46-FD44-47DD-BE54-C1791AC367A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695944" cy="996696"/>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271016"/>
            <a:ext cx="8686800" cy="4562856"/>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6"/>
          <p:cNvGrpSpPr/>
          <p:nvPr/>
        </p:nvGrpSpPr>
        <p:grpSpPr>
          <a:xfrm>
            <a:off x="0" y="6229349"/>
            <a:ext cx="9144000" cy="628651"/>
            <a:chOff x="0" y="6229349"/>
            <a:chExt cx="9144000" cy="628651"/>
          </a:xfrm>
        </p:grpSpPr>
        <p:pic>
          <p:nvPicPr>
            <p:cNvPr id="8" name="Picture 22" descr="footer_two-tone_revised_5-16_cir6"/>
            <p:cNvPicPr>
              <a:picLocks noChangeAspect="1" noChangeArrowheads="1"/>
            </p:cNvPicPr>
            <p:nvPr/>
          </p:nvPicPr>
          <p:blipFill>
            <a:blip r:embed="rId13"/>
            <a:srcRect/>
            <a:stretch>
              <a:fillRect/>
            </a:stretch>
          </p:blipFill>
          <p:spPr bwMode="auto">
            <a:xfrm>
              <a:off x="0" y="6229349"/>
              <a:ext cx="9144000" cy="628651"/>
            </a:xfrm>
            <a:prstGeom prst="rect">
              <a:avLst/>
            </a:prstGeom>
            <a:noFill/>
            <a:ln w="9525">
              <a:noFill/>
              <a:miter lim="800000"/>
              <a:headEnd/>
              <a:tailEnd/>
            </a:ln>
          </p:spPr>
        </p:pic>
        <p:pic>
          <p:nvPicPr>
            <p:cNvPr id="9" name="Picture 26" descr="spark-385_150"/>
            <p:cNvPicPr>
              <a:picLocks noChangeAspect="1" noChangeArrowheads="1"/>
            </p:cNvPicPr>
            <p:nvPr/>
          </p:nvPicPr>
          <p:blipFill>
            <a:blip r:embed="rId14"/>
            <a:srcRect/>
            <a:stretch>
              <a:fillRect/>
            </a:stretch>
          </p:blipFill>
          <p:spPr bwMode="auto">
            <a:xfrm>
              <a:off x="4371977" y="6376989"/>
              <a:ext cx="1865313" cy="414337"/>
            </a:xfrm>
            <a:prstGeom prst="rect">
              <a:avLst/>
            </a:prstGeom>
            <a:noFill/>
            <a:ln w="9525">
              <a:noFill/>
              <a:miter lim="800000"/>
              <a:headEnd/>
              <a:tailEnd/>
            </a:ln>
          </p:spPr>
        </p:pic>
      </p:grpSp>
      <p:sp>
        <p:nvSpPr>
          <p:cNvPr id="21"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851CB607-EB85-4199-99C1-06E466BDF9C3}" type="datetimeFigureOut">
              <a:rPr lang="en-US" smtClean="0"/>
              <a:t>3/14/2012</a:t>
            </a:fld>
            <a:endParaRPr lang="en-US"/>
          </a:p>
        </p:txBody>
      </p:sp>
      <p:sp>
        <p:nvSpPr>
          <p:cNvPr id="22"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a:p>
        </p:txBody>
      </p:sp>
      <p:sp>
        <p:nvSpPr>
          <p:cNvPr id="23"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83437C46-FD44-47DD-BE54-C1791AC367A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spcAft>
          <a:spcPts val="300"/>
        </a:spcAft>
        <a:buNone/>
        <a:defRPr sz="28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400"/>
        </a:spcAft>
        <a:buFont typeface="Arial" pitchFamily="34" charset="0"/>
        <a:buNone/>
        <a:tabLst/>
        <a:defRPr sz="2400" kern="1200">
          <a:solidFill>
            <a:schemeClr val="tx1"/>
          </a:solidFill>
          <a:latin typeface="+mn-lt"/>
          <a:ea typeface="+mn-ea"/>
          <a:cs typeface="+mn-cs"/>
        </a:defRPr>
      </a:lvl1pPr>
      <a:lvl2pPr marL="228600" indent="-228600" algn="l" defTabSz="914400" rtl="0" eaLnBrk="1" latinLnBrk="0" hangingPunct="1">
        <a:spcBef>
          <a:spcPts val="0"/>
        </a:spcBef>
        <a:spcAft>
          <a:spcPts val="700"/>
        </a:spcAft>
        <a:buFont typeface="Arial" pitchFamily="34" charset="0"/>
        <a:buChar char="•"/>
        <a:defRPr sz="2000" kern="1200">
          <a:solidFill>
            <a:schemeClr val="tx1"/>
          </a:solidFill>
          <a:latin typeface="+mn-lt"/>
          <a:ea typeface="+mn-ea"/>
          <a:cs typeface="+mn-cs"/>
        </a:defRPr>
      </a:lvl2pPr>
      <a:lvl3pPr marL="457200" indent="-228600" algn="l" defTabSz="914400" rtl="0" eaLnBrk="1" latinLnBrk="0" hangingPunct="1">
        <a:spcBef>
          <a:spcPts val="0"/>
        </a:spcBef>
        <a:spcAft>
          <a:spcPts val="700"/>
        </a:spcAft>
        <a:buFont typeface="Arial" pitchFamily="34" charset="0"/>
        <a:buChar char="–"/>
        <a:defRPr sz="2000" kern="1200">
          <a:solidFill>
            <a:schemeClr val="tx1"/>
          </a:solidFill>
          <a:latin typeface="+mn-lt"/>
          <a:ea typeface="+mn-ea"/>
          <a:cs typeface="+mn-cs"/>
        </a:defRPr>
      </a:lvl3pPr>
      <a:lvl4pPr marL="685800" indent="-22860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4pPr>
      <a:lvl5pPr marL="914400" indent="-22860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USB Protocol Analysis</a:t>
            </a:r>
            <a:endParaRPr lang="en-US" dirty="0"/>
          </a:p>
        </p:txBody>
      </p:sp>
      <p:sp>
        <p:nvSpPr>
          <p:cNvPr id="3" name="Subtitle 2"/>
          <p:cNvSpPr>
            <a:spLocks noGrp="1"/>
          </p:cNvSpPr>
          <p:nvPr>
            <p:ph type="subTitle" idx="1"/>
          </p:nvPr>
        </p:nvSpPr>
        <p:spPr/>
        <p:txBody>
          <a:bodyPr/>
          <a:lstStyle/>
          <a:p>
            <a:r>
              <a:rPr lang="en-US" dirty="0" smtClean="0"/>
              <a:t>Looking for the detail</a:t>
            </a:r>
          </a:p>
          <a:p>
            <a:r>
              <a:rPr lang="en-US" dirty="0"/>
              <a:t>f</a:t>
            </a:r>
            <a:r>
              <a:rPr lang="en-US" dirty="0" smtClean="0"/>
              <a:t>inding errors in protocol operations</a:t>
            </a:r>
          </a:p>
        </p:txBody>
      </p:sp>
    </p:spTree>
    <p:extLst>
      <p:ext uri="{BB962C8B-B14F-4D97-AF65-F5344CB8AC3E}">
        <p14:creationId xmlns:p14="http://schemas.microsoft.com/office/powerpoint/2010/main" val="2556124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Synchronizing the USB analysis traces from Protocol to Electrical</a:t>
            </a:r>
            <a:br>
              <a:rPr lang="en-US" dirty="0"/>
            </a:br>
            <a:endParaRPr lang="en-US" dirty="0"/>
          </a:p>
        </p:txBody>
      </p:sp>
      <p:sp>
        <p:nvSpPr>
          <p:cNvPr id="3" name="Content Placeholder 2"/>
          <p:cNvSpPr>
            <a:spLocks noGrp="1"/>
          </p:cNvSpPr>
          <p:nvPr>
            <p:ph idx="1"/>
          </p:nvPr>
        </p:nvSpPr>
        <p:spPr>
          <a:xfrm>
            <a:off x="76200" y="1524000"/>
            <a:ext cx="3581400" cy="4520184"/>
          </a:xfrm>
        </p:spPr>
        <p:txBody>
          <a:bodyPr>
            <a:normAutofit fontScale="77500" lnSpcReduction="20000"/>
          </a:bodyPr>
          <a:lstStyle/>
          <a:p>
            <a:r>
              <a:rPr lang="en-US" dirty="0" smtClean="0"/>
              <a:t>Now</a:t>
            </a:r>
            <a:r>
              <a:rPr lang="en-US" dirty="0"/>
              <a:t>, go into the USB analyzer trigger section and drag ‘n drop any patterns you are interested in.  (Such as a Read(10) followed by the handshake ordered et followed by a Data frame and then ‘trigger’ as an action for the analyzer.  Then simply add a second action into that trigger state machine and select ‘external trigger’ and select alternating ‘high to low’ TTL pulse.  Hit run on the analyzer and start running your USB 3.0 traffic and as soon as the trigger is satisfied, then the scope should have triggered too.</a:t>
            </a:r>
          </a:p>
          <a:p>
            <a:endParaRPr lang="en-US" dirty="0"/>
          </a:p>
        </p:txBody>
      </p:sp>
      <p:sp>
        <p:nvSpPr>
          <p:cNvPr id="6" name="Slide Number Placeholder 5"/>
          <p:cNvSpPr>
            <a:spLocks noGrp="1"/>
          </p:cNvSpPr>
          <p:nvPr>
            <p:ph type="sldNum" sz="quarter" idx="4"/>
          </p:nvPr>
        </p:nvSpPr>
        <p:spPr/>
        <p:txBody>
          <a:bodyPr/>
          <a:lstStyle/>
          <a:p>
            <a:fld id="{793EC66B-EF27-4603-8557-B6CFD2D77735}" type="slidenum">
              <a:rPr lang="en-US" smtClean="0"/>
              <a:pPr/>
              <a:t>10</a:t>
            </a:fld>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2828" y="1524000"/>
            <a:ext cx="5505974" cy="419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726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SuperSpeed</a:t>
            </a:r>
            <a:r>
              <a:rPr lang="en-US" dirty="0"/>
              <a:t> Bus Communications Layers and</a:t>
            </a:r>
            <a:br>
              <a:rPr lang="en-US" dirty="0"/>
            </a:br>
            <a:r>
              <a:rPr lang="en-US" dirty="0"/>
              <a:t>Power Management Elements</a:t>
            </a:r>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81" y="1143000"/>
            <a:ext cx="9058275"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66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18GB traffic in seconds</a:t>
            </a:r>
            <a:br>
              <a:rPr lang="en-US" dirty="0" smtClean="0"/>
            </a:br>
            <a:r>
              <a:rPr lang="en-US" dirty="0" smtClean="0"/>
              <a:t>Histogram view of all data activity</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9398"/>
          <a:stretch/>
        </p:blipFill>
        <p:spPr bwMode="auto">
          <a:xfrm>
            <a:off x="42182" y="1143000"/>
            <a:ext cx="2772040"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1600200"/>
            <a:ext cx="5000625"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002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8b/10b Decode and display</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0182"/>
          <a:stretch/>
        </p:blipFill>
        <p:spPr bwMode="auto">
          <a:xfrm>
            <a:off x="42181" y="1143000"/>
            <a:ext cx="2701019"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762000" y="4974770"/>
            <a:ext cx="533400" cy="762000"/>
          </a:xfrm>
          <a:prstGeom prst="round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5800" y="4876800"/>
            <a:ext cx="1752600"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0515"/>
          <a:stretch/>
        </p:blipFill>
        <p:spPr bwMode="auto">
          <a:xfrm>
            <a:off x="2971800" y="1260189"/>
            <a:ext cx="6400801" cy="4782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a:off x="1392690" y="4974770"/>
            <a:ext cx="3636510" cy="381000"/>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464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LTSSM</a:t>
            </a:r>
            <a:endParaRPr lang="en-US" dirty="0">
              <a:solidFill>
                <a:srgbClr val="00B0F0"/>
              </a:solidFill>
            </a:endParaRPr>
          </a:p>
        </p:txBody>
      </p:sp>
      <p:pic>
        <p:nvPicPr>
          <p:cNvPr id="8194" name="Picture 2"/>
          <p:cNvPicPr>
            <a:picLocks noChangeAspect="1" noChangeArrowheads="1"/>
          </p:cNvPicPr>
          <p:nvPr/>
        </p:nvPicPr>
        <p:blipFill>
          <a:blip r:embed="rId2" cstate="print"/>
          <a:srcRect/>
          <a:stretch>
            <a:fillRect/>
          </a:stretch>
        </p:blipFill>
        <p:spPr bwMode="auto">
          <a:xfrm>
            <a:off x="1752600" y="152400"/>
            <a:ext cx="7010400" cy="6096000"/>
          </a:xfrm>
          <a:prstGeom prst="rect">
            <a:avLst/>
          </a:prstGeom>
          <a:noFill/>
          <a:ln w="9525">
            <a:noFill/>
            <a:miter lim="800000"/>
            <a:headEnd/>
            <a:tailEnd/>
          </a:ln>
        </p:spPr>
      </p:pic>
    </p:spTree>
    <p:extLst>
      <p:ext uri="{BB962C8B-B14F-4D97-AF65-F5344CB8AC3E}">
        <p14:creationId xmlns:p14="http://schemas.microsoft.com/office/powerpoint/2010/main" val="1816062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981200" y="152400"/>
            <a:ext cx="7086600" cy="6019800"/>
          </a:xfrm>
          <a:prstGeom prst="rect">
            <a:avLst/>
          </a:prstGeom>
          <a:noFill/>
          <a:ln w="9525">
            <a:noFill/>
            <a:miter lim="800000"/>
            <a:headEnd/>
            <a:tailEnd/>
          </a:ln>
        </p:spPr>
      </p:pic>
      <p:sp>
        <p:nvSpPr>
          <p:cNvPr id="2" name="Title 1"/>
          <p:cNvSpPr>
            <a:spLocks noGrp="1"/>
          </p:cNvSpPr>
          <p:nvPr>
            <p:ph type="title"/>
          </p:nvPr>
        </p:nvSpPr>
        <p:spPr>
          <a:xfrm>
            <a:off x="152400" y="152400"/>
            <a:ext cx="8691562" cy="992187"/>
          </a:xfrm>
        </p:spPr>
        <p:txBody>
          <a:bodyPr/>
          <a:lstStyle/>
          <a:p>
            <a:r>
              <a:rPr lang="en-US" dirty="0" smtClean="0">
                <a:solidFill>
                  <a:srgbClr val="00B0F0"/>
                </a:solidFill>
              </a:rPr>
              <a:t>POLLING State</a:t>
            </a:r>
          </a:p>
        </p:txBody>
      </p:sp>
    </p:spTree>
    <p:extLst>
      <p:ext uri="{BB962C8B-B14F-4D97-AF65-F5344CB8AC3E}">
        <p14:creationId xmlns:p14="http://schemas.microsoft.com/office/powerpoint/2010/main" val="2862323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Example Trace - POLLING.LFPS</a:t>
            </a:r>
            <a:endParaRPr lang="en-US" dirty="0">
              <a:solidFill>
                <a:srgbClr val="00B0F0"/>
              </a:solidFill>
            </a:endParaRPr>
          </a:p>
        </p:txBody>
      </p:sp>
      <p:pic>
        <p:nvPicPr>
          <p:cNvPr id="1026" name="Picture 2" descr="C:\Documents and Settings\atugupta\Desktop\plooling_lfps.JPG"/>
          <p:cNvPicPr>
            <a:picLocks noChangeAspect="1" noChangeArrowheads="1"/>
          </p:cNvPicPr>
          <p:nvPr/>
        </p:nvPicPr>
        <p:blipFill>
          <a:blip r:embed="rId2" cstate="print"/>
          <a:srcRect/>
          <a:stretch>
            <a:fillRect/>
          </a:stretch>
        </p:blipFill>
        <p:spPr bwMode="auto">
          <a:xfrm>
            <a:off x="2438400" y="762000"/>
            <a:ext cx="6553200" cy="5334000"/>
          </a:xfrm>
          <a:prstGeom prst="rect">
            <a:avLst/>
          </a:prstGeom>
          <a:noFill/>
        </p:spPr>
      </p:pic>
      <p:sp>
        <p:nvSpPr>
          <p:cNvPr id="8" name="Oval 7"/>
          <p:cNvSpPr/>
          <p:nvPr/>
        </p:nvSpPr>
        <p:spPr bwMode="auto">
          <a:xfrm>
            <a:off x="2362200" y="5867400"/>
            <a:ext cx="838200" cy="304800"/>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0" name="Straight Arrow Connector 9"/>
          <p:cNvCxnSpPr>
            <a:stCxn id="8" idx="2"/>
          </p:cNvCxnSpPr>
          <p:nvPr/>
        </p:nvCxnSpPr>
        <p:spPr bwMode="auto">
          <a:xfrm flipH="1" flipV="1">
            <a:off x="1447800" y="5181600"/>
            <a:ext cx="914400" cy="8382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
        <p:nvSpPr>
          <p:cNvPr id="11" name="TextBox 10"/>
          <p:cNvSpPr txBox="1"/>
          <p:nvPr/>
        </p:nvSpPr>
        <p:spPr>
          <a:xfrm>
            <a:off x="152400" y="4191000"/>
            <a:ext cx="1981200" cy="1015663"/>
          </a:xfrm>
          <a:prstGeom prst="rect">
            <a:avLst/>
          </a:prstGeom>
          <a:noFill/>
        </p:spPr>
        <p:txBody>
          <a:bodyPr wrap="square" rtlCol="0">
            <a:spAutoFit/>
          </a:bodyPr>
          <a:lstStyle/>
          <a:p>
            <a:r>
              <a:rPr lang="en-US" sz="2000" dirty="0" smtClean="0"/>
              <a:t>X – O = 952ns</a:t>
            </a:r>
          </a:p>
          <a:p>
            <a:r>
              <a:rPr lang="en-US" sz="2000" dirty="0" err="1" smtClean="0"/>
              <a:t>tBurst</a:t>
            </a:r>
            <a:r>
              <a:rPr lang="en-US" sz="2000" dirty="0" smtClean="0"/>
              <a:t> time for </a:t>
            </a:r>
            <a:r>
              <a:rPr lang="en-US" sz="2000" dirty="0" err="1" smtClean="0"/>
              <a:t>Polling.LFPS</a:t>
            </a:r>
            <a:endParaRPr lang="en-US" sz="2000" dirty="0"/>
          </a:p>
        </p:txBody>
      </p:sp>
      <p:sp>
        <p:nvSpPr>
          <p:cNvPr id="12" name="Oval 11"/>
          <p:cNvSpPr/>
          <p:nvPr/>
        </p:nvSpPr>
        <p:spPr bwMode="auto">
          <a:xfrm>
            <a:off x="2133600" y="1828800"/>
            <a:ext cx="533400" cy="457200"/>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4" name="Straight Arrow Connector 13"/>
          <p:cNvCxnSpPr/>
          <p:nvPr/>
        </p:nvCxnSpPr>
        <p:spPr bwMode="auto">
          <a:xfrm flipH="1">
            <a:off x="1371600" y="2209800"/>
            <a:ext cx="762000" cy="18288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Tree>
    <p:extLst>
      <p:ext uri="{BB962C8B-B14F-4D97-AF65-F5344CB8AC3E}">
        <p14:creationId xmlns:p14="http://schemas.microsoft.com/office/powerpoint/2010/main" val="3835620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Example Trace – </a:t>
            </a:r>
            <a:r>
              <a:rPr lang="en-US" dirty="0" err="1" smtClean="0">
                <a:solidFill>
                  <a:srgbClr val="00B0F0"/>
                </a:solidFill>
              </a:rPr>
              <a:t>Polling.RxEQ</a:t>
            </a:r>
            <a:endParaRPr lang="en-US" dirty="0">
              <a:solidFill>
                <a:srgbClr val="00B0F0"/>
              </a:solidFill>
            </a:endParaRPr>
          </a:p>
        </p:txBody>
      </p:sp>
      <p:pic>
        <p:nvPicPr>
          <p:cNvPr id="5122" name="Picture 2" descr="C:\Documents and Settings\atugupta\Desktop\TSEQ.JPG"/>
          <p:cNvPicPr>
            <a:picLocks noChangeAspect="1" noChangeArrowheads="1"/>
          </p:cNvPicPr>
          <p:nvPr/>
        </p:nvPicPr>
        <p:blipFill>
          <a:blip r:embed="rId2" cstate="print"/>
          <a:srcRect/>
          <a:stretch>
            <a:fillRect/>
          </a:stretch>
        </p:blipFill>
        <p:spPr bwMode="auto">
          <a:xfrm>
            <a:off x="762000" y="838200"/>
            <a:ext cx="7239000" cy="5334000"/>
          </a:xfrm>
          <a:prstGeom prst="rect">
            <a:avLst/>
          </a:prstGeom>
          <a:noFill/>
        </p:spPr>
      </p:pic>
    </p:spTree>
    <p:extLst>
      <p:ext uri="{BB962C8B-B14F-4D97-AF65-F5344CB8AC3E}">
        <p14:creationId xmlns:p14="http://schemas.microsoft.com/office/powerpoint/2010/main" val="361725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00B0F0"/>
                </a:solidFill>
              </a:rPr>
              <a:t>Example Trace – </a:t>
            </a:r>
            <a:r>
              <a:rPr lang="en-US" sz="2400" dirty="0" err="1" smtClean="0">
                <a:solidFill>
                  <a:srgbClr val="00B0F0"/>
                </a:solidFill>
              </a:rPr>
              <a:t>Polling.Active</a:t>
            </a:r>
            <a:r>
              <a:rPr lang="en-US" sz="2400" dirty="0" smtClean="0">
                <a:solidFill>
                  <a:srgbClr val="00B0F0"/>
                </a:solidFill>
              </a:rPr>
              <a:t> &amp; </a:t>
            </a:r>
            <a:r>
              <a:rPr lang="en-US" sz="2400" dirty="0" err="1" smtClean="0">
                <a:solidFill>
                  <a:srgbClr val="00B0F0"/>
                </a:solidFill>
              </a:rPr>
              <a:t>Polling.Configuration</a:t>
            </a:r>
            <a:endParaRPr lang="en-US" sz="2400" dirty="0">
              <a:solidFill>
                <a:srgbClr val="00B0F0"/>
              </a:solidFill>
            </a:endParaRPr>
          </a:p>
        </p:txBody>
      </p:sp>
      <p:pic>
        <p:nvPicPr>
          <p:cNvPr id="6146" name="Picture 2" descr="C:\Documents and Settings\atugupta\Desktop\TS1_TS2.JPG"/>
          <p:cNvPicPr>
            <a:picLocks noChangeAspect="1" noChangeArrowheads="1"/>
          </p:cNvPicPr>
          <p:nvPr/>
        </p:nvPicPr>
        <p:blipFill>
          <a:blip r:embed="rId2" cstate="print"/>
          <a:srcRect/>
          <a:stretch>
            <a:fillRect/>
          </a:stretch>
        </p:blipFill>
        <p:spPr bwMode="auto">
          <a:xfrm>
            <a:off x="914400" y="762000"/>
            <a:ext cx="7315200" cy="5410200"/>
          </a:xfrm>
          <a:prstGeom prst="rect">
            <a:avLst/>
          </a:prstGeom>
          <a:noFill/>
        </p:spPr>
      </p:pic>
    </p:spTree>
    <p:extLst>
      <p:ext uri="{BB962C8B-B14F-4D97-AF65-F5344CB8AC3E}">
        <p14:creationId xmlns:p14="http://schemas.microsoft.com/office/powerpoint/2010/main" val="2870349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Flow Control (</a:t>
            </a:r>
            <a:r>
              <a:rPr lang="en-US" dirty="0" err="1" smtClean="0">
                <a:solidFill>
                  <a:srgbClr val="00B0F0"/>
                </a:solidFill>
              </a:rPr>
              <a:t>LCRD_x</a:t>
            </a:r>
            <a:r>
              <a:rPr lang="en-US" dirty="0" smtClean="0">
                <a:solidFill>
                  <a:srgbClr val="00B0F0"/>
                </a:solidFill>
              </a:rPr>
              <a:t>)</a:t>
            </a:r>
            <a:endParaRPr lang="en-US" dirty="0">
              <a:solidFill>
                <a:srgbClr val="00B0F0"/>
              </a:solidFill>
            </a:endParaRPr>
          </a:p>
        </p:txBody>
      </p:sp>
      <p:sp>
        <p:nvSpPr>
          <p:cNvPr id="3" name="Content Placeholder 2"/>
          <p:cNvSpPr>
            <a:spLocks noGrp="1"/>
          </p:cNvSpPr>
          <p:nvPr>
            <p:ph idx="1"/>
          </p:nvPr>
        </p:nvSpPr>
        <p:spPr>
          <a:xfrm>
            <a:off x="227013" y="914400"/>
            <a:ext cx="8688387" cy="5105399"/>
          </a:xfrm>
        </p:spPr>
        <p:txBody>
          <a:bodyPr/>
          <a:lstStyle/>
          <a:p>
            <a:pPr>
              <a:buFont typeface="Arial" pitchFamily="34" charset="0"/>
              <a:buChar char="•"/>
            </a:pPr>
            <a:r>
              <a:rPr lang="en-US" dirty="0" smtClean="0"/>
              <a:t>x is called Rx Header Buffer Credit Index. x= (A, B, C, D).</a:t>
            </a:r>
          </a:p>
          <a:p>
            <a:pPr>
              <a:buFont typeface="Arial" pitchFamily="34" charset="0"/>
              <a:buChar char="•"/>
            </a:pPr>
            <a:r>
              <a:rPr lang="en-US" dirty="0" smtClean="0"/>
              <a:t>Signifies that a single Rx Header Buffer Credit has been made available.</a:t>
            </a:r>
          </a:p>
          <a:p>
            <a:pPr>
              <a:buFont typeface="Arial" pitchFamily="34" charset="0"/>
              <a:buChar char="•"/>
            </a:pPr>
            <a:r>
              <a:rPr lang="en-US" dirty="0" smtClean="0"/>
              <a:t>Sent by a port after receiving a header packet that meets the following criteria:</a:t>
            </a:r>
          </a:p>
          <a:p>
            <a:pPr lvl="3">
              <a:buFont typeface="Arial" pitchFamily="34" charset="0"/>
              <a:buChar char="•"/>
            </a:pPr>
            <a:r>
              <a:rPr lang="en-US" sz="2000" dirty="0" err="1" smtClean="0"/>
              <a:t>LGOOD_n</a:t>
            </a:r>
            <a:r>
              <a:rPr lang="en-US" sz="2000" dirty="0" smtClean="0"/>
              <a:t> has been or will be sent.</a:t>
            </a:r>
          </a:p>
          <a:p>
            <a:pPr lvl="3">
              <a:buFont typeface="Arial" pitchFamily="34" charset="0"/>
              <a:buChar char="•"/>
            </a:pPr>
            <a:r>
              <a:rPr lang="en-US" sz="2000" dirty="0" smtClean="0"/>
              <a:t>The header packet has been processed, and an Rx Header Buffer Credit is available.</a:t>
            </a:r>
          </a:p>
          <a:p>
            <a:pPr>
              <a:buFont typeface="Arial" pitchFamily="34" charset="0"/>
              <a:buChar char="•"/>
            </a:pPr>
            <a:r>
              <a:rPr lang="en-US" dirty="0" err="1" smtClean="0"/>
              <a:t>LCRD_x</a:t>
            </a:r>
            <a:r>
              <a:rPr lang="en-US" dirty="0" smtClean="0"/>
              <a:t> is sent in the alphabetical order of A, B, C, D, and back to A without skipping. Missing </a:t>
            </a:r>
            <a:r>
              <a:rPr lang="en-US" dirty="0" err="1" smtClean="0"/>
              <a:t>LCRD_x</a:t>
            </a:r>
            <a:r>
              <a:rPr lang="en-US" dirty="0" smtClean="0"/>
              <a:t> will cause the link to transition to Recovery.</a:t>
            </a:r>
            <a:endParaRPr lang="en-US" dirty="0"/>
          </a:p>
        </p:txBody>
      </p:sp>
    </p:spTree>
    <p:extLst>
      <p:ext uri="{BB962C8B-B14F-4D97-AF65-F5344CB8AC3E}">
        <p14:creationId xmlns:p14="http://schemas.microsoft.com/office/powerpoint/2010/main" val="403684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2134" y="76200"/>
            <a:ext cx="4633266" cy="3352800"/>
          </a:xfrm>
          <a:prstGeom prst="rect">
            <a:avLst/>
          </a:prstGeom>
        </p:spPr>
      </p:pic>
      <p:sp>
        <p:nvSpPr>
          <p:cNvPr id="2" name="Title 1"/>
          <p:cNvSpPr>
            <a:spLocks noGrp="1"/>
          </p:cNvSpPr>
          <p:nvPr>
            <p:ph type="title"/>
          </p:nvPr>
        </p:nvSpPr>
        <p:spPr/>
        <p:txBody>
          <a:bodyPr/>
          <a:lstStyle/>
          <a:p>
            <a:r>
              <a:rPr lang="en-US" dirty="0" smtClean="0"/>
              <a:t>Analyzing </a:t>
            </a:r>
            <a:r>
              <a:rPr lang="en-US" dirty="0"/>
              <a:t>USB 2.0 and 3.0 </a:t>
            </a:r>
            <a:br>
              <a:rPr lang="en-US" dirty="0"/>
            </a:br>
            <a:r>
              <a:rPr lang="en-US" dirty="0"/>
              <a:t>Mass Storage traffic </a:t>
            </a:r>
            <a:br>
              <a:rPr lang="en-US" dirty="0"/>
            </a:br>
            <a:endParaRPr lang="en-US" dirty="0"/>
          </a:p>
        </p:txBody>
      </p:sp>
      <p:sp>
        <p:nvSpPr>
          <p:cNvPr id="3" name="Content Placeholder 2"/>
          <p:cNvSpPr>
            <a:spLocks noGrp="1"/>
          </p:cNvSpPr>
          <p:nvPr>
            <p:ph idx="1"/>
          </p:nvPr>
        </p:nvSpPr>
        <p:spPr>
          <a:xfrm>
            <a:off x="221974" y="1524000"/>
            <a:ext cx="4800600" cy="2157984"/>
          </a:xfrm>
        </p:spPr>
        <p:txBody>
          <a:bodyPr>
            <a:normAutofit/>
          </a:bodyPr>
          <a:lstStyle/>
          <a:p>
            <a:r>
              <a:rPr lang="en-US" dirty="0" smtClean="0"/>
              <a:t>Requires simultaneous capture </a:t>
            </a:r>
            <a:r>
              <a:rPr lang="en-US" dirty="0"/>
              <a:t>simultaneous USB 2.0 and </a:t>
            </a:r>
            <a:r>
              <a:rPr lang="en-US" dirty="0" smtClean="0"/>
              <a:t>3.0 </a:t>
            </a:r>
            <a:r>
              <a:rPr lang="en-US" dirty="0"/>
              <a:t>traffic to diagnose fallback issues.  </a:t>
            </a:r>
            <a:endParaRPr lang="en-US" dirty="0" smtClean="0"/>
          </a:p>
        </p:txBody>
      </p:sp>
      <p:sp>
        <p:nvSpPr>
          <p:cNvPr id="8" name="Content Placeholder 2"/>
          <p:cNvSpPr txBox="1">
            <a:spLocks/>
          </p:cNvSpPr>
          <p:nvPr/>
        </p:nvSpPr>
        <p:spPr>
          <a:xfrm>
            <a:off x="4114800" y="3505200"/>
            <a:ext cx="5029200" cy="2281428"/>
          </a:xfrm>
          <a:prstGeom prst="rect">
            <a:avLst/>
          </a:prstGeom>
        </p:spPr>
        <p:txBody>
          <a:bodyPr vert="horz" lIns="0" tIns="0" rIns="0" bIns="0" rtlCol="0">
            <a:normAutofit/>
          </a:bodyPr>
          <a:lstStyle>
            <a:lvl1pPr marL="0" indent="0" algn="l" defTabSz="914400" rtl="0" eaLnBrk="1" latinLnBrk="0" hangingPunct="1">
              <a:spcBef>
                <a:spcPts val="0"/>
              </a:spcBef>
              <a:spcAft>
                <a:spcPts val="1400"/>
              </a:spcAft>
              <a:buFont typeface="Arial" pitchFamily="34" charset="0"/>
              <a:buNone/>
              <a:tabLst/>
              <a:defRPr sz="2400" kern="1200">
                <a:solidFill>
                  <a:schemeClr val="tx1"/>
                </a:solidFill>
                <a:latin typeface="+mn-lt"/>
                <a:ea typeface="+mn-ea"/>
                <a:cs typeface="+mn-cs"/>
              </a:defRPr>
            </a:lvl1pPr>
            <a:lvl2pPr marL="228600" indent="-228600" algn="l" defTabSz="914400" rtl="0" eaLnBrk="1" latinLnBrk="0" hangingPunct="1">
              <a:spcBef>
                <a:spcPts val="0"/>
              </a:spcBef>
              <a:spcAft>
                <a:spcPts val="700"/>
              </a:spcAft>
              <a:buFont typeface="Arial" pitchFamily="34" charset="0"/>
              <a:buChar char="•"/>
              <a:defRPr sz="2000" kern="1200">
                <a:solidFill>
                  <a:schemeClr val="tx1"/>
                </a:solidFill>
                <a:latin typeface="+mn-lt"/>
                <a:ea typeface="+mn-ea"/>
                <a:cs typeface="+mn-cs"/>
              </a:defRPr>
            </a:lvl2pPr>
            <a:lvl3pPr marL="457200" indent="-228600" algn="l" defTabSz="914400" rtl="0" eaLnBrk="1" latinLnBrk="0" hangingPunct="1">
              <a:spcBef>
                <a:spcPts val="0"/>
              </a:spcBef>
              <a:spcAft>
                <a:spcPts val="700"/>
              </a:spcAft>
              <a:buFont typeface="Arial" pitchFamily="34" charset="0"/>
              <a:buChar char="–"/>
              <a:defRPr sz="2000" kern="1200">
                <a:solidFill>
                  <a:schemeClr val="tx1"/>
                </a:solidFill>
                <a:latin typeface="+mn-lt"/>
                <a:ea typeface="+mn-ea"/>
                <a:cs typeface="+mn-cs"/>
              </a:defRPr>
            </a:lvl3pPr>
            <a:lvl4pPr marL="685800" indent="-22860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4pPr>
            <a:lvl5pPr marL="914400" indent="-22860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USB 3.0 cables are two completely independent cables in one shielded shell</a:t>
            </a:r>
          </a:p>
          <a:p>
            <a:r>
              <a:rPr lang="en-US" dirty="0" smtClean="0"/>
              <a:t>The USB analyzer can capture all traffic from device communication.</a:t>
            </a:r>
          </a:p>
          <a:p>
            <a:endParaRPr lang="en-US" dirty="0"/>
          </a:p>
        </p:txBody>
      </p:sp>
      <p:pic>
        <p:nvPicPr>
          <p:cNvPr id="9"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4495800"/>
            <a:ext cx="2033313" cy="144655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084" y="3162488"/>
            <a:ext cx="3386343" cy="1348032"/>
          </a:xfrm>
          <a:prstGeom prst="rect">
            <a:avLst/>
          </a:prstGeom>
        </p:spPr>
      </p:pic>
    </p:spTree>
    <p:extLst>
      <p:ext uri="{BB962C8B-B14F-4D97-AF65-F5344CB8AC3E}">
        <p14:creationId xmlns:p14="http://schemas.microsoft.com/office/powerpoint/2010/main" val="4145154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Rx Header Buffer Credit Advertisement</a:t>
            </a:r>
            <a:endParaRPr lang="en-US" dirty="0">
              <a:solidFill>
                <a:srgbClr val="00B0F0"/>
              </a:solidFill>
            </a:endParaRPr>
          </a:p>
        </p:txBody>
      </p:sp>
      <p:sp>
        <p:nvSpPr>
          <p:cNvPr id="3" name="Content Placeholder 2"/>
          <p:cNvSpPr>
            <a:spLocks noGrp="1"/>
          </p:cNvSpPr>
          <p:nvPr>
            <p:ph idx="1"/>
          </p:nvPr>
        </p:nvSpPr>
        <p:spPr/>
        <p:txBody>
          <a:bodyPr/>
          <a:lstStyle/>
          <a:p>
            <a:pPr>
              <a:buFont typeface="Arial" pitchFamily="34" charset="0"/>
              <a:buChar char="•"/>
            </a:pPr>
            <a:r>
              <a:rPr lang="en-US" sz="2000" dirty="0" smtClean="0"/>
              <a:t>The Rx Header Buffer Credit Advertisement refers to exchange of available Local Rx Header Buffer Credits information. </a:t>
            </a:r>
          </a:p>
          <a:p>
            <a:pPr>
              <a:buFont typeface="Arial" pitchFamily="34" charset="0"/>
              <a:buChar char="•"/>
            </a:pPr>
            <a:r>
              <a:rPr lang="en-US" sz="2000" dirty="0" smtClean="0"/>
              <a:t>Rx Header Buffer Credits Advertisement is done every time the port enters into U0.</a:t>
            </a:r>
          </a:p>
          <a:p>
            <a:pPr>
              <a:buFont typeface="Arial" pitchFamily="34" charset="0"/>
              <a:buChar char="•"/>
            </a:pPr>
            <a:r>
              <a:rPr lang="en-US" sz="2000" dirty="0" smtClean="0"/>
              <a:t>A port shall initiate the Rx Header Buffer Credit Advertisement after sending </a:t>
            </a:r>
            <a:r>
              <a:rPr lang="en-US" sz="2000" dirty="0" err="1" smtClean="0"/>
              <a:t>LGOOD_n</a:t>
            </a:r>
            <a:r>
              <a:rPr lang="en-US" sz="2000" dirty="0" smtClean="0"/>
              <a:t> during Header Sequence Number Advertisement.</a:t>
            </a:r>
          </a:p>
          <a:p>
            <a:pPr>
              <a:buFont typeface="Arial" pitchFamily="34" charset="0"/>
              <a:buChar char="•"/>
            </a:pPr>
            <a:r>
              <a:rPr lang="en-US" sz="2000" dirty="0" smtClean="0"/>
              <a:t>If a port enters U0 from Polling or Hot Reset, its Local Rx Header Buffer Credit Count is 4.</a:t>
            </a:r>
          </a:p>
          <a:p>
            <a:pPr>
              <a:buFont typeface="Arial" pitchFamily="34" charset="0"/>
              <a:buChar char="•"/>
            </a:pPr>
            <a:r>
              <a:rPr lang="en-US" sz="2000" dirty="0" smtClean="0"/>
              <a:t>If a port enters U0 from Recovery, its Local Rx Header Buffer Credit Count is the number of Header Buffer space available at the receiver. </a:t>
            </a:r>
          </a:p>
        </p:txBody>
      </p:sp>
    </p:spTree>
    <p:extLst>
      <p:ext uri="{BB962C8B-B14F-4D97-AF65-F5344CB8AC3E}">
        <p14:creationId xmlns:p14="http://schemas.microsoft.com/office/powerpoint/2010/main" val="3508545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Example Trace – </a:t>
            </a:r>
            <a:r>
              <a:rPr lang="en-US" sz="2400" dirty="0" smtClean="0">
                <a:solidFill>
                  <a:srgbClr val="00B0F0"/>
                </a:solidFill>
              </a:rPr>
              <a:t>SEQNUM &amp; CREDIT Advertisement</a:t>
            </a:r>
            <a:endParaRPr lang="en-US" sz="2400" dirty="0">
              <a:solidFill>
                <a:srgbClr val="00B0F0"/>
              </a:solidFill>
            </a:endParaRPr>
          </a:p>
        </p:txBody>
      </p:sp>
      <p:pic>
        <p:nvPicPr>
          <p:cNvPr id="1026" name="Picture 2" descr="C:\Documents and Settings\atugupta\Desktop\usb_initialization_trace.JPG"/>
          <p:cNvPicPr>
            <a:picLocks noChangeAspect="1" noChangeArrowheads="1"/>
          </p:cNvPicPr>
          <p:nvPr/>
        </p:nvPicPr>
        <p:blipFill>
          <a:blip r:embed="rId2" cstate="print"/>
          <a:srcRect/>
          <a:stretch>
            <a:fillRect/>
          </a:stretch>
        </p:blipFill>
        <p:spPr bwMode="auto">
          <a:xfrm>
            <a:off x="533400" y="752474"/>
            <a:ext cx="7924799" cy="5495925"/>
          </a:xfrm>
          <a:prstGeom prst="rect">
            <a:avLst/>
          </a:prstGeom>
          <a:noFill/>
        </p:spPr>
      </p:pic>
    </p:spTree>
    <p:extLst>
      <p:ext uri="{BB962C8B-B14F-4D97-AF65-F5344CB8AC3E}">
        <p14:creationId xmlns:p14="http://schemas.microsoft.com/office/powerpoint/2010/main" val="629606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solidFill>
                  <a:srgbClr val="00B0F0"/>
                </a:solidFill>
              </a:rPr>
              <a:t>Example Trace – </a:t>
            </a:r>
            <a:r>
              <a:rPr lang="en-US" sz="2000" dirty="0" err="1" smtClean="0">
                <a:solidFill>
                  <a:srgbClr val="00B0F0"/>
                </a:solidFill>
              </a:rPr>
              <a:t>LGOOD_n</a:t>
            </a:r>
            <a:r>
              <a:rPr lang="en-US" sz="2000" dirty="0" smtClean="0">
                <a:solidFill>
                  <a:srgbClr val="00B0F0"/>
                </a:solidFill>
              </a:rPr>
              <a:t> &amp; LCRD_X on Reception of Packets</a:t>
            </a:r>
            <a:endParaRPr lang="en-US" sz="2000" dirty="0">
              <a:solidFill>
                <a:srgbClr val="00B0F0"/>
              </a:solidFill>
            </a:endParaRPr>
          </a:p>
        </p:txBody>
      </p:sp>
      <p:pic>
        <p:nvPicPr>
          <p:cNvPr id="2050" name="Picture 2" descr="C:\Documents and Settings\atugupta\Desktop\LGOOD_LCRD.JPG"/>
          <p:cNvPicPr>
            <a:picLocks noChangeAspect="1" noChangeArrowheads="1"/>
          </p:cNvPicPr>
          <p:nvPr/>
        </p:nvPicPr>
        <p:blipFill>
          <a:blip r:embed="rId2" cstate="print"/>
          <a:srcRect/>
          <a:stretch>
            <a:fillRect/>
          </a:stretch>
        </p:blipFill>
        <p:spPr bwMode="auto">
          <a:xfrm>
            <a:off x="381000" y="762000"/>
            <a:ext cx="8305800" cy="5410200"/>
          </a:xfrm>
          <a:prstGeom prst="rect">
            <a:avLst/>
          </a:prstGeom>
          <a:noFill/>
        </p:spPr>
      </p:pic>
    </p:spTree>
    <p:extLst>
      <p:ext uri="{BB962C8B-B14F-4D97-AF65-F5344CB8AC3E}">
        <p14:creationId xmlns:p14="http://schemas.microsoft.com/office/powerpoint/2010/main" val="3076160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00B0F0"/>
                </a:solidFill>
              </a:rPr>
              <a:t>Link Power Management (</a:t>
            </a:r>
            <a:r>
              <a:rPr lang="en-US" sz="2400" dirty="0" err="1" smtClean="0">
                <a:solidFill>
                  <a:srgbClr val="00B0F0"/>
                </a:solidFill>
              </a:rPr>
              <a:t>LGO_Ux</a:t>
            </a:r>
            <a:r>
              <a:rPr lang="en-US" sz="2400" dirty="0" smtClean="0">
                <a:solidFill>
                  <a:srgbClr val="00B0F0"/>
                </a:solidFill>
              </a:rPr>
              <a:t>, LAU, LXU, LPMA)</a:t>
            </a:r>
            <a:endParaRPr lang="en-US" sz="2400" dirty="0">
              <a:solidFill>
                <a:srgbClr val="00B0F0"/>
              </a:solidFill>
            </a:endParaRPr>
          </a:p>
        </p:txBody>
      </p:sp>
      <p:sp>
        <p:nvSpPr>
          <p:cNvPr id="3" name="Content Placeholder 2"/>
          <p:cNvSpPr>
            <a:spLocks noGrp="1"/>
          </p:cNvSpPr>
          <p:nvPr>
            <p:ph idx="1"/>
          </p:nvPr>
        </p:nvSpPr>
        <p:spPr>
          <a:xfrm>
            <a:off x="227013" y="1266824"/>
            <a:ext cx="8688387" cy="4905375"/>
          </a:xfrm>
        </p:spPr>
        <p:txBody>
          <a:bodyPr/>
          <a:lstStyle/>
          <a:p>
            <a:pPr>
              <a:buFont typeface="Arial" pitchFamily="34" charset="0"/>
              <a:buChar char="•"/>
            </a:pPr>
            <a:r>
              <a:rPr lang="en-US" dirty="0" smtClean="0"/>
              <a:t>LGO_U1:  Sent by a port requesting entry to U1.</a:t>
            </a:r>
          </a:p>
          <a:p>
            <a:pPr>
              <a:buFont typeface="Arial" pitchFamily="34" charset="0"/>
              <a:buChar char="•"/>
            </a:pPr>
            <a:r>
              <a:rPr lang="en-US" dirty="0" smtClean="0"/>
              <a:t>LGO_U2:  Sent by a port requesting entry to U2.</a:t>
            </a:r>
          </a:p>
          <a:p>
            <a:pPr>
              <a:buFont typeface="Arial" pitchFamily="34" charset="0"/>
              <a:buChar char="•"/>
            </a:pPr>
            <a:r>
              <a:rPr lang="en-US" dirty="0" smtClean="0"/>
              <a:t>LGO_U3: Sent by a downstream port requesting entry to U3. An upstream port must accept the request.</a:t>
            </a:r>
          </a:p>
          <a:p>
            <a:pPr>
              <a:buFont typeface="Arial" pitchFamily="34" charset="0"/>
              <a:buChar char="•"/>
            </a:pPr>
            <a:r>
              <a:rPr lang="en-US" dirty="0" smtClean="0"/>
              <a:t>LAU: Sent by a port accepting the request to enter U1, U2, or U3.</a:t>
            </a:r>
          </a:p>
          <a:p>
            <a:pPr>
              <a:buFont typeface="Arial" pitchFamily="34" charset="0"/>
              <a:buChar char="•"/>
            </a:pPr>
            <a:r>
              <a:rPr lang="en-US" dirty="0" smtClean="0"/>
              <a:t>LXU: Sent by a port rejecting the request to enter U1 or U2.</a:t>
            </a:r>
          </a:p>
          <a:p>
            <a:pPr>
              <a:buFont typeface="Arial" pitchFamily="34" charset="0"/>
              <a:buChar char="•"/>
            </a:pPr>
            <a:r>
              <a:rPr lang="en-US" dirty="0" smtClean="0"/>
              <a:t>LPMA: Sent by a port upon receiving LAU. Used in conjunction with </a:t>
            </a:r>
            <a:r>
              <a:rPr lang="en-US" dirty="0" err="1" smtClean="0"/>
              <a:t>LGO_Ux</a:t>
            </a:r>
            <a:r>
              <a:rPr lang="en-US" dirty="0" smtClean="0"/>
              <a:t> and LAU handshake to guarantee both ports are in the same state.</a:t>
            </a:r>
            <a:endParaRPr lang="en-US" dirty="0"/>
          </a:p>
        </p:txBody>
      </p:sp>
    </p:spTree>
    <p:extLst>
      <p:ext uri="{BB962C8B-B14F-4D97-AF65-F5344CB8AC3E}">
        <p14:creationId xmlns:p14="http://schemas.microsoft.com/office/powerpoint/2010/main" val="651211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Example Trace – U1 Entry/Exit</a:t>
            </a:r>
            <a:endParaRPr lang="en-US" dirty="0">
              <a:solidFill>
                <a:srgbClr val="00B0F0"/>
              </a:solidFill>
            </a:endParaRPr>
          </a:p>
        </p:txBody>
      </p:sp>
      <p:pic>
        <p:nvPicPr>
          <p:cNvPr id="3074" name="Picture 2" descr="C:\Documents and Settings\atugupta\Desktop\U1_Entry_U2_Exit_with_TS1.JPG"/>
          <p:cNvPicPr>
            <a:picLocks noChangeAspect="1" noChangeArrowheads="1"/>
          </p:cNvPicPr>
          <p:nvPr/>
        </p:nvPicPr>
        <p:blipFill>
          <a:blip r:embed="rId2" cstate="print"/>
          <a:srcRect/>
          <a:stretch>
            <a:fillRect/>
          </a:stretch>
        </p:blipFill>
        <p:spPr bwMode="auto">
          <a:xfrm>
            <a:off x="2286000" y="1600200"/>
            <a:ext cx="6705600" cy="4572000"/>
          </a:xfrm>
          <a:prstGeom prst="rect">
            <a:avLst/>
          </a:prstGeom>
          <a:noFill/>
        </p:spPr>
      </p:pic>
      <p:sp>
        <p:nvSpPr>
          <p:cNvPr id="8" name="Oval 7"/>
          <p:cNvSpPr/>
          <p:nvPr/>
        </p:nvSpPr>
        <p:spPr bwMode="auto">
          <a:xfrm>
            <a:off x="2209800" y="5867400"/>
            <a:ext cx="1066800" cy="457200"/>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TextBox 8"/>
          <p:cNvSpPr txBox="1"/>
          <p:nvPr/>
        </p:nvSpPr>
        <p:spPr>
          <a:xfrm>
            <a:off x="228600" y="762000"/>
            <a:ext cx="8458200" cy="830997"/>
          </a:xfrm>
          <a:prstGeom prst="rect">
            <a:avLst/>
          </a:prstGeom>
          <a:noFill/>
        </p:spPr>
        <p:txBody>
          <a:bodyPr wrap="square" rtlCol="0">
            <a:spAutoFit/>
          </a:bodyPr>
          <a:lstStyle/>
          <a:p>
            <a:r>
              <a:rPr lang="en-US" dirty="0" smtClean="0"/>
              <a:t>U2 Inactivity Timer is set to 256us. So Link silently entered into U2 after spending 256us in U1.</a:t>
            </a:r>
            <a:endParaRPr lang="en-US" dirty="0"/>
          </a:p>
        </p:txBody>
      </p:sp>
      <p:sp>
        <p:nvSpPr>
          <p:cNvPr id="10" name="TextBox 9"/>
          <p:cNvSpPr txBox="1"/>
          <p:nvPr/>
        </p:nvSpPr>
        <p:spPr>
          <a:xfrm>
            <a:off x="152400" y="3886200"/>
            <a:ext cx="1905000" cy="1015663"/>
          </a:xfrm>
          <a:prstGeom prst="rect">
            <a:avLst/>
          </a:prstGeom>
          <a:noFill/>
        </p:spPr>
        <p:txBody>
          <a:bodyPr wrap="square" rtlCol="0">
            <a:spAutoFit/>
          </a:bodyPr>
          <a:lstStyle/>
          <a:p>
            <a:r>
              <a:rPr lang="en-US" sz="2000" dirty="0" smtClean="0"/>
              <a:t>X-O = ~392us total time in </a:t>
            </a:r>
            <a:r>
              <a:rPr lang="en-US" sz="2000" dirty="0" err="1" smtClean="0"/>
              <a:t>Elec</a:t>
            </a:r>
            <a:r>
              <a:rPr lang="en-US" sz="2000" dirty="0" smtClean="0"/>
              <a:t> Idle</a:t>
            </a:r>
            <a:endParaRPr lang="en-US" sz="2000" dirty="0"/>
          </a:p>
        </p:txBody>
      </p:sp>
      <p:sp>
        <p:nvSpPr>
          <p:cNvPr id="11" name="Oval 10"/>
          <p:cNvSpPr/>
          <p:nvPr/>
        </p:nvSpPr>
        <p:spPr bwMode="auto">
          <a:xfrm>
            <a:off x="2057400" y="2971800"/>
            <a:ext cx="533400" cy="381000"/>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3" name="Straight Arrow Connector 12"/>
          <p:cNvCxnSpPr/>
          <p:nvPr/>
        </p:nvCxnSpPr>
        <p:spPr bwMode="auto">
          <a:xfrm flipH="1">
            <a:off x="1066800" y="3276600"/>
            <a:ext cx="914400" cy="4572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cxnSp>
        <p:nvCxnSpPr>
          <p:cNvPr id="15" name="Straight Arrow Connector 14"/>
          <p:cNvCxnSpPr/>
          <p:nvPr/>
        </p:nvCxnSpPr>
        <p:spPr bwMode="auto">
          <a:xfrm flipH="1" flipV="1">
            <a:off x="1143000" y="4953000"/>
            <a:ext cx="1066800" cy="10668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Tree>
    <p:extLst>
      <p:ext uri="{BB962C8B-B14F-4D97-AF65-F5344CB8AC3E}">
        <p14:creationId xmlns:p14="http://schemas.microsoft.com/office/powerpoint/2010/main" val="8248965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2400" dirty="0" smtClean="0">
                <a:solidFill>
                  <a:srgbClr val="00B0F0"/>
                </a:solidFill>
              </a:rPr>
              <a:t>Port Presence Indication in U0 (LDN, LUP)</a:t>
            </a:r>
            <a:endParaRPr lang="en-US" dirty="0">
              <a:solidFill>
                <a:srgbClr val="00B0F0"/>
              </a:solidFill>
            </a:endParaRPr>
          </a:p>
        </p:txBody>
      </p:sp>
      <p:sp>
        <p:nvSpPr>
          <p:cNvPr id="3" name="Content Placeholder 2"/>
          <p:cNvSpPr>
            <a:spLocks noGrp="1"/>
          </p:cNvSpPr>
          <p:nvPr>
            <p:ph idx="1"/>
          </p:nvPr>
        </p:nvSpPr>
        <p:spPr/>
        <p:txBody>
          <a:bodyPr/>
          <a:lstStyle/>
          <a:p>
            <a:pPr>
              <a:buFont typeface="Arial" pitchFamily="34" charset="0"/>
              <a:buChar char="•"/>
            </a:pPr>
            <a:r>
              <a:rPr lang="en-US" dirty="0" smtClean="0"/>
              <a:t>LDN: Downstream port present in U0. Sent by a downstream port every 10 </a:t>
            </a:r>
            <a:r>
              <a:rPr lang="en-US" dirty="0" err="1" smtClean="0"/>
              <a:t>μs</a:t>
            </a:r>
            <a:r>
              <a:rPr lang="en-US" dirty="0" smtClean="0"/>
              <a:t> when there are no packets or other link commands to be transmitted.</a:t>
            </a:r>
          </a:p>
          <a:p>
            <a:pPr>
              <a:buFont typeface="Arial" pitchFamily="34" charset="0"/>
              <a:buChar char="•"/>
            </a:pPr>
            <a:r>
              <a:rPr lang="en-US" dirty="0" smtClean="0"/>
              <a:t>LUP: Device present in U0. Sent by an upstream port every 10 </a:t>
            </a:r>
            <a:r>
              <a:rPr lang="en-US" dirty="0" err="1" smtClean="0"/>
              <a:t>μs</a:t>
            </a:r>
            <a:r>
              <a:rPr lang="en-US" dirty="0" smtClean="0"/>
              <a:t> when there are no packets or other link commands to be transmitted.</a:t>
            </a:r>
          </a:p>
          <a:p>
            <a:pPr>
              <a:buFont typeface="Arial" pitchFamily="34" charset="0"/>
              <a:buChar char="•"/>
            </a:pPr>
            <a:r>
              <a:rPr lang="en-US" dirty="0" smtClean="0"/>
              <a:t>A downstream port shall transition to Recovery upon not receiving any link commands in U0 for 1 </a:t>
            </a:r>
            <a:r>
              <a:rPr lang="en-US" dirty="0" err="1" smtClean="0"/>
              <a:t>ms.</a:t>
            </a:r>
            <a:endParaRPr lang="en-US" dirty="0" smtClean="0"/>
          </a:p>
          <a:p>
            <a:pPr>
              <a:buFont typeface="Arial" pitchFamily="34" charset="0"/>
              <a:buChar char="•"/>
            </a:pPr>
            <a:r>
              <a:rPr lang="en-US" dirty="0" smtClean="0"/>
              <a:t>An upstream port shall transition to Recovery if it does not receive any link command or any packet in U0 for 1 </a:t>
            </a:r>
            <a:r>
              <a:rPr lang="en-US" dirty="0" err="1" smtClean="0"/>
              <a:t>ms.</a:t>
            </a:r>
            <a:endParaRPr lang="en-US" dirty="0"/>
          </a:p>
        </p:txBody>
      </p:sp>
    </p:spTree>
    <p:extLst>
      <p:ext uri="{BB962C8B-B14F-4D97-AF65-F5344CB8AC3E}">
        <p14:creationId xmlns:p14="http://schemas.microsoft.com/office/powerpoint/2010/main" val="844684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Example Trace – LDN/LUP</a:t>
            </a:r>
            <a:endParaRPr lang="en-US" dirty="0">
              <a:solidFill>
                <a:srgbClr val="00B0F0"/>
              </a:solidFill>
            </a:endParaRPr>
          </a:p>
        </p:txBody>
      </p:sp>
      <p:pic>
        <p:nvPicPr>
          <p:cNvPr id="4098" name="Picture 2" descr="C:\Documents and Settings\atugupta\Desktop\LDN_LUP.JPG"/>
          <p:cNvPicPr>
            <a:picLocks noChangeAspect="1" noChangeArrowheads="1"/>
          </p:cNvPicPr>
          <p:nvPr/>
        </p:nvPicPr>
        <p:blipFill>
          <a:blip r:embed="rId2" cstate="print"/>
          <a:srcRect/>
          <a:stretch>
            <a:fillRect/>
          </a:stretch>
        </p:blipFill>
        <p:spPr bwMode="auto">
          <a:xfrm>
            <a:off x="1647825" y="685800"/>
            <a:ext cx="7343775" cy="5486400"/>
          </a:xfrm>
          <a:prstGeom prst="rect">
            <a:avLst/>
          </a:prstGeom>
          <a:noFill/>
        </p:spPr>
      </p:pic>
      <p:sp>
        <p:nvSpPr>
          <p:cNvPr id="8" name="Oval 7"/>
          <p:cNvSpPr/>
          <p:nvPr/>
        </p:nvSpPr>
        <p:spPr bwMode="auto">
          <a:xfrm>
            <a:off x="1524000" y="5943600"/>
            <a:ext cx="1066800" cy="381000"/>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1447800" y="3048000"/>
            <a:ext cx="533400" cy="609600"/>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0" y="3886200"/>
            <a:ext cx="1676400" cy="400110"/>
          </a:xfrm>
          <a:prstGeom prst="rect">
            <a:avLst/>
          </a:prstGeom>
          <a:noFill/>
        </p:spPr>
        <p:txBody>
          <a:bodyPr wrap="square" rtlCol="0">
            <a:spAutoFit/>
          </a:bodyPr>
          <a:lstStyle/>
          <a:p>
            <a:r>
              <a:rPr lang="en-US" sz="2000" dirty="0" smtClean="0"/>
              <a:t>X-O = ~10us</a:t>
            </a:r>
            <a:endParaRPr lang="en-US" sz="2000" dirty="0"/>
          </a:p>
        </p:txBody>
      </p:sp>
      <p:cxnSp>
        <p:nvCxnSpPr>
          <p:cNvPr id="12" name="Straight Arrow Connector 11"/>
          <p:cNvCxnSpPr>
            <a:endCxn id="10" idx="0"/>
          </p:cNvCxnSpPr>
          <p:nvPr/>
        </p:nvCxnSpPr>
        <p:spPr bwMode="auto">
          <a:xfrm flipH="1">
            <a:off x="838200" y="3429000"/>
            <a:ext cx="457200" cy="4572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cxnSp>
        <p:nvCxnSpPr>
          <p:cNvPr id="14" name="Straight Arrow Connector 13"/>
          <p:cNvCxnSpPr/>
          <p:nvPr/>
        </p:nvCxnSpPr>
        <p:spPr bwMode="auto">
          <a:xfrm flipH="1" flipV="1">
            <a:off x="838200" y="4419600"/>
            <a:ext cx="685800" cy="16002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Tree>
    <p:extLst>
      <p:ext uri="{BB962C8B-B14F-4D97-AF65-F5344CB8AC3E}">
        <p14:creationId xmlns:p14="http://schemas.microsoft.com/office/powerpoint/2010/main" val="3327873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LMP Subtypes</a:t>
            </a:r>
            <a:endParaRPr lang="en-US" dirty="0">
              <a:solidFill>
                <a:srgbClr val="00B0F0"/>
              </a:solidFill>
            </a:endParaRPr>
          </a:p>
        </p:txBody>
      </p:sp>
      <p:sp>
        <p:nvSpPr>
          <p:cNvPr id="3" name="Content Placeholder 2"/>
          <p:cNvSpPr>
            <a:spLocks noGrp="1"/>
          </p:cNvSpPr>
          <p:nvPr>
            <p:ph idx="1"/>
          </p:nvPr>
        </p:nvSpPr>
        <p:spPr>
          <a:xfrm>
            <a:off x="228600" y="838200"/>
            <a:ext cx="8688387" cy="5410200"/>
          </a:xfrm>
        </p:spPr>
        <p:txBody>
          <a:bodyPr/>
          <a:lstStyle/>
          <a:p>
            <a:pPr>
              <a:buFont typeface="Arial" pitchFamily="34" charset="0"/>
              <a:buChar char="•"/>
            </a:pPr>
            <a:r>
              <a:rPr lang="en-US" b="1" dirty="0" smtClean="0"/>
              <a:t>Set Link Function : </a:t>
            </a:r>
            <a:r>
              <a:rPr lang="en-US" sz="2000" dirty="0" smtClean="0"/>
              <a:t>Used to force a port to accept all LGO_U1 and LGO_U2 Link Commands.</a:t>
            </a:r>
          </a:p>
          <a:p>
            <a:pPr>
              <a:buFont typeface="Arial" pitchFamily="34" charset="0"/>
              <a:buChar char="•"/>
            </a:pPr>
            <a:r>
              <a:rPr lang="en-US" b="1" dirty="0" smtClean="0"/>
              <a:t>U2 Inactivity Timeout : </a:t>
            </a:r>
            <a:r>
              <a:rPr lang="en-US" dirty="0" smtClean="0"/>
              <a:t>Used to define the timeout from U1 to U2.</a:t>
            </a:r>
          </a:p>
          <a:p>
            <a:pPr>
              <a:buFont typeface="Arial" pitchFamily="34" charset="0"/>
              <a:buChar char="•"/>
            </a:pPr>
            <a:r>
              <a:rPr lang="en-US" b="1" dirty="0" smtClean="0"/>
              <a:t>Vendor Device Test : </a:t>
            </a:r>
            <a:r>
              <a:rPr lang="en-US" dirty="0" smtClean="0"/>
              <a:t>Used for vendor-specific device testing and shall not be used during normal operation of the link.</a:t>
            </a:r>
          </a:p>
          <a:p>
            <a:pPr>
              <a:buFont typeface="Arial" pitchFamily="34" charset="0"/>
              <a:buChar char="•"/>
            </a:pPr>
            <a:r>
              <a:rPr lang="en-US" b="1" dirty="0" smtClean="0"/>
              <a:t>Port Capabilities : </a:t>
            </a:r>
            <a:r>
              <a:rPr lang="en-US" dirty="0" smtClean="0"/>
              <a:t>It describes each port's link capabilities and is sent by both link partners after the successful completion of training and link initialization. Main capabilities advertized are:</a:t>
            </a:r>
          </a:p>
          <a:p>
            <a:pPr lvl="3">
              <a:buFont typeface="Arial" pitchFamily="34" charset="0"/>
              <a:buChar char="•"/>
            </a:pPr>
            <a:r>
              <a:rPr lang="en-US" sz="2000" dirty="0" smtClean="0"/>
              <a:t>Link Speed supported (Must be 5GT/s)</a:t>
            </a:r>
          </a:p>
          <a:p>
            <a:pPr lvl="3">
              <a:buFont typeface="Arial" pitchFamily="34" charset="0"/>
              <a:buChar char="•"/>
            </a:pPr>
            <a:r>
              <a:rPr lang="en-US" sz="2000" dirty="0" smtClean="0"/>
              <a:t>Number of HP Buffer at </a:t>
            </a:r>
            <a:r>
              <a:rPr lang="en-US" sz="2000" dirty="0" err="1" smtClean="0"/>
              <a:t>Tx</a:t>
            </a:r>
            <a:r>
              <a:rPr lang="en-US" sz="2000" dirty="0" smtClean="0"/>
              <a:t> &amp; Rx side (Must be equal to 4)</a:t>
            </a:r>
          </a:p>
          <a:p>
            <a:pPr lvl="3">
              <a:buFont typeface="Arial" pitchFamily="34" charset="0"/>
              <a:buChar char="•"/>
            </a:pPr>
            <a:r>
              <a:rPr lang="en-US" sz="2000" dirty="0" smtClean="0"/>
              <a:t>Direction : Downstream Port /Upstream Port</a:t>
            </a:r>
          </a:p>
        </p:txBody>
      </p:sp>
    </p:spTree>
    <p:extLst>
      <p:ext uri="{BB962C8B-B14F-4D97-AF65-F5344CB8AC3E}">
        <p14:creationId xmlns:p14="http://schemas.microsoft.com/office/powerpoint/2010/main" val="1787344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LMP Subtypes Continued …</a:t>
            </a:r>
            <a:endParaRPr lang="en-US" dirty="0">
              <a:solidFill>
                <a:srgbClr val="00B0F0"/>
              </a:solidFill>
            </a:endParaRPr>
          </a:p>
        </p:txBody>
      </p:sp>
      <p:sp>
        <p:nvSpPr>
          <p:cNvPr id="3" name="Content Placeholder 2"/>
          <p:cNvSpPr>
            <a:spLocks noGrp="1"/>
          </p:cNvSpPr>
          <p:nvPr>
            <p:ph idx="1"/>
          </p:nvPr>
        </p:nvSpPr>
        <p:spPr/>
        <p:txBody>
          <a:bodyPr/>
          <a:lstStyle/>
          <a:p>
            <a:pPr>
              <a:buFont typeface="Arial" pitchFamily="34" charset="0"/>
              <a:buChar char="•"/>
            </a:pPr>
            <a:r>
              <a:rPr lang="en-US" b="1" dirty="0" smtClean="0"/>
              <a:t>Port Configuration : </a:t>
            </a:r>
            <a:r>
              <a:rPr lang="en-US" dirty="0" smtClean="0"/>
              <a:t>Sent by the Downstream Port after Link Initialization. It describes the link speed at which the upstream port shall operate.</a:t>
            </a:r>
          </a:p>
          <a:p>
            <a:pPr>
              <a:buFont typeface="Arial" pitchFamily="34" charset="0"/>
              <a:buChar char="•"/>
            </a:pPr>
            <a:r>
              <a:rPr lang="en-US" b="1" dirty="0" smtClean="0"/>
              <a:t>Port Configuration Response : </a:t>
            </a:r>
            <a:r>
              <a:rPr lang="en-US" dirty="0" smtClean="0"/>
              <a:t>Sent by the upstream port in response to a Port Configuration LMP. It is used to indicate acceptance or rejection of the Port Configuration LMP.</a:t>
            </a:r>
            <a:endParaRPr lang="en-US" b="1" dirty="0" smtClean="0"/>
          </a:p>
          <a:p>
            <a:endParaRPr lang="en-US" dirty="0"/>
          </a:p>
        </p:txBody>
      </p:sp>
    </p:spTree>
    <p:extLst>
      <p:ext uri="{BB962C8B-B14F-4D97-AF65-F5344CB8AC3E}">
        <p14:creationId xmlns:p14="http://schemas.microsoft.com/office/powerpoint/2010/main" val="4144674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Example Trace: </a:t>
            </a:r>
            <a:br>
              <a:rPr lang="en-US" dirty="0" smtClean="0">
                <a:solidFill>
                  <a:srgbClr val="00B0F0"/>
                </a:solidFill>
              </a:rPr>
            </a:br>
            <a:r>
              <a:rPr lang="en-US" dirty="0" smtClean="0">
                <a:solidFill>
                  <a:srgbClr val="00B0F0"/>
                </a:solidFill>
              </a:rPr>
              <a:t>Port Capability &amp; Port Configuration LMP </a:t>
            </a:r>
            <a:endParaRPr lang="en-US" dirty="0">
              <a:solidFill>
                <a:srgbClr val="00B0F0"/>
              </a:solidFill>
            </a:endParaRPr>
          </a:p>
        </p:txBody>
      </p:sp>
      <p:pic>
        <p:nvPicPr>
          <p:cNvPr id="7" name="Picture 2" descr="C:\Documents and Settings\atugupta\Desktop\usb_initialization_trace.JPG"/>
          <p:cNvPicPr>
            <a:picLocks noChangeAspect="1" noChangeArrowheads="1"/>
          </p:cNvPicPr>
          <p:nvPr/>
        </p:nvPicPr>
        <p:blipFill>
          <a:blip r:embed="rId2" cstate="print"/>
          <a:srcRect/>
          <a:stretch>
            <a:fillRect/>
          </a:stretch>
        </p:blipFill>
        <p:spPr bwMode="auto">
          <a:xfrm>
            <a:off x="1143001" y="1143000"/>
            <a:ext cx="7010400" cy="5038725"/>
          </a:xfrm>
          <a:prstGeom prst="rect">
            <a:avLst/>
          </a:prstGeom>
          <a:noFill/>
        </p:spPr>
      </p:pic>
    </p:spTree>
    <p:extLst>
      <p:ext uri="{BB962C8B-B14F-4D97-AF65-F5344CB8AC3E}">
        <p14:creationId xmlns:p14="http://schemas.microsoft.com/office/powerpoint/2010/main" val="3431439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Buffer required to capture Mixed traffic</a:t>
            </a:r>
            <a:endParaRPr lang="en-US" dirty="0"/>
          </a:p>
        </p:txBody>
      </p:sp>
      <p:sp>
        <p:nvSpPr>
          <p:cNvPr id="3" name="Content Placeholder 2"/>
          <p:cNvSpPr>
            <a:spLocks noGrp="1"/>
          </p:cNvSpPr>
          <p:nvPr>
            <p:ph idx="1"/>
          </p:nvPr>
        </p:nvSpPr>
        <p:spPr>
          <a:xfrm>
            <a:off x="5181600" y="1271016"/>
            <a:ext cx="3733799" cy="2310384"/>
          </a:xfrm>
        </p:spPr>
        <p:txBody>
          <a:bodyPr/>
          <a:lstStyle/>
          <a:p>
            <a:r>
              <a:rPr lang="en-US" dirty="0" smtClean="0"/>
              <a:t>Red tic shows trigger event </a:t>
            </a:r>
          </a:p>
          <a:p>
            <a:r>
              <a:rPr lang="en-US" dirty="0" smtClean="0"/>
              <a:t>Customizable counters and sequences</a:t>
            </a:r>
          </a:p>
          <a:p>
            <a:endParaRPr lang="en-US" dirty="0" smtClean="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4805949"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0" y="5195500"/>
            <a:ext cx="3903633" cy="923330"/>
          </a:xfrm>
          <a:prstGeom prst="rect">
            <a:avLst/>
          </a:prstGeom>
          <a:noFill/>
        </p:spPr>
        <p:txBody>
          <a:bodyPr wrap="none" rtlCol="0">
            <a:spAutoFit/>
          </a:bodyPr>
          <a:lstStyle/>
          <a:p>
            <a:r>
              <a:rPr lang="en-US" dirty="0" smtClean="0"/>
              <a:t>Definable event (32 counters/timers)</a:t>
            </a:r>
          </a:p>
          <a:p>
            <a:pPr marL="285750" indent="-285750">
              <a:buFont typeface="Wingdings" pitchFamily="2" charset="2"/>
              <a:buChar char="Ø"/>
            </a:pPr>
            <a:r>
              <a:rPr lang="en-US" dirty="0" smtClean="0"/>
              <a:t>Count</a:t>
            </a:r>
          </a:p>
          <a:p>
            <a:pPr marL="285750" indent="-285750">
              <a:buFont typeface="Wingdings" pitchFamily="2" charset="2"/>
              <a:buChar char="Ø"/>
            </a:pPr>
            <a:r>
              <a:rPr lang="en-US" dirty="0" smtClean="0"/>
              <a:t>Count per second</a:t>
            </a:r>
            <a:endParaRPr lang="en-US" dirty="0"/>
          </a:p>
        </p:txBody>
      </p:sp>
      <p:cxnSp>
        <p:nvCxnSpPr>
          <p:cNvPr id="6" name="Straight Arrow Connector 5"/>
          <p:cNvCxnSpPr/>
          <p:nvPr/>
        </p:nvCxnSpPr>
        <p:spPr>
          <a:xfrm flipH="1" flipV="1">
            <a:off x="3657600" y="5486400"/>
            <a:ext cx="1600200" cy="1707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4926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Example Trace: Set U2 Inactivity Timeout LMP</a:t>
            </a:r>
            <a:endParaRPr lang="en-US" dirty="0">
              <a:solidFill>
                <a:srgbClr val="00B0F0"/>
              </a:solidFill>
            </a:endParaRPr>
          </a:p>
        </p:txBody>
      </p:sp>
      <p:pic>
        <p:nvPicPr>
          <p:cNvPr id="2050" name="Picture 2" descr="C:\Documents and Settings\atugupta\Desktop\U2Inactivity timeout LMP.JPG"/>
          <p:cNvPicPr>
            <a:picLocks noChangeAspect="1" noChangeArrowheads="1"/>
          </p:cNvPicPr>
          <p:nvPr/>
        </p:nvPicPr>
        <p:blipFill>
          <a:blip r:embed="rId2" cstate="print"/>
          <a:srcRect/>
          <a:stretch>
            <a:fillRect/>
          </a:stretch>
        </p:blipFill>
        <p:spPr bwMode="auto">
          <a:xfrm>
            <a:off x="457200" y="762000"/>
            <a:ext cx="8305800" cy="5410200"/>
          </a:xfrm>
          <a:prstGeom prst="rect">
            <a:avLst/>
          </a:prstGeom>
          <a:noFill/>
        </p:spPr>
      </p:pic>
      <p:sp>
        <p:nvSpPr>
          <p:cNvPr id="8" name="Oval 7"/>
          <p:cNvSpPr/>
          <p:nvPr/>
        </p:nvSpPr>
        <p:spPr bwMode="auto">
          <a:xfrm>
            <a:off x="2514600" y="4800600"/>
            <a:ext cx="2133600" cy="609600"/>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86250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Transaction Packet (TP)</a:t>
            </a:r>
            <a:endParaRPr lang="en-US" dirty="0">
              <a:solidFill>
                <a:srgbClr val="00B0F0"/>
              </a:solidFill>
            </a:endParaRPr>
          </a:p>
        </p:txBody>
      </p:sp>
      <p:sp>
        <p:nvSpPr>
          <p:cNvPr id="3" name="Content Placeholder 2"/>
          <p:cNvSpPr>
            <a:spLocks noGrp="1"/>
          </p:cNvSpPr>
          <p:nvPr>
            <p:ph idx="1"/>
          </p:nvPr>
        </p:nvSpPr>
        <p:spPr>
          <a:xfrm>
            <a:off x="228600" y="838200"/>
            <a:ext cx="8688387" cy="2543175"/>
          </a:xfrm>
        </p:spPr>
        <p:txBody>
          <a:bodyPr/>
          <a:lstStyle/>
          <a:p>
            <a:pPr>
              <a:buFont typeface="Arial" pitchFamily="34" charset="0"/>
              <a:buChar char="•"/>
            </a:pPr>
            <a:r>
              <a:rPr lang="en-US" dirty="0" smtClean="0"/>
              <a:t>A Transaction Packet (TP) traverses all the links in the path  directly connecting the host and a device. </a:t>
            </a:r>
          </a:p>
          <a:p>
            <a:pPr>
              <a:buFont typeface="Arial" pitchFamily="34" charset="0"/>
              <a:buChar char="•"/>
            </a:pPr>
            <a:r>
              <a:rPr lang="en-US" dirty="0" smtClean="0"/>
              <a:t>It is used to control the flow of data packets, configure devices and hubs, etc. </a:t>
            </a:r>
          </a:p>
          <a:p>
            <a:pPr>
              <a:buFont typeface="Arial" pitchFamily="34" charset="0"/>
              <a:buChar char="•"/>
            </a:pPr>
            <a:r>
              <a:rPr lang="en-US" dirty="0" smtClean="0"/>
              <a:t>A Transaction Packet does not have a data payload.</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533400" y="3276600"/>
            <a:ext cx="4286250" cy="2943225"/>
          </a:xfrm>
          <a:prstGeom prst="rect">
            <a:avLst/>
          </a:prstGeom>
          <a:noFill/>
          <a:ln w="9525">
            <a:noFill/>
            <a:miter lim="800000"/>
            <a:headEnd/>
            <a:tailEnd/>
          </a:ln>
        </p:spPr>
      </p:pic>
    </p:spTree>
    <p:extLst>
      <p:ext uri="{BB962C8B-B14F-4D97-AF65-F5344CB8AC3E}">
        <p14:creationId xmlns:p14="http://schemas.microsoft.com/office/powerpoint/2010/main" val="3724562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Acknowledgement (ACK) Transaction Packet</a:t>
            </a:r>
            <a:endParaRPr lang="en-US" dirty="0">
              <a:solidFill>
                <a:srgbClr val="00B0F0"/>
              </a:solidFill>
            </a:endParaRPr>
          </a:p>
        </p:txBody>
      </p:sp>
      <p:sp>
        <p:nvSpPr>
          <p:cNvPr id="3" name="Content Placeholder 2"/>
          <p:cNvSpPr>
            <a:spLocks noGrp="1"/>
          </p:cNvSpPr>
          <p:nvPr>
            <p:ph idx="1"/>
          </p:nvPr>
        </p:nvSpPr>
        <p:spPr>
          <a:xfrm>
            <a:off x="152400" y="914400"/>
            <a:ext cx="8688387" cy="4560888"/>
          </a:xfrm>
        </p:spPr>
        <p:txBody>
          <a:bodyPr/>
          <a:lstStyle/>
          <a:p>
            <a:pPr>
              <a:buFont typeface="Arial" pitchFamily="34" charset="0"/>
              <a:buChar char="•"/>
            </a:pPr>
            <a:r>
              <a:rPr lang="en-US" dirty="0" smtClean="0"/>
              <a:t>This TP is used for two purposes:</a:t>
            </a:r>
          </a:p>
          <a:p>
            <a:pPr lvl="2">
              <a:buFont typeface="Arial" pitchFamily="34" charset="0"/>
              <a:buChar char="•"/>
            </a:pPr>
            <a:r>
              <a:rPr lang="en-US" dirty="0" smtClean="0"/>
              <a:t>For IN endpoints it is sent by the Host to:</a:t>
            </a:r>
          </a:p>
          <a:p>
            <a:pPr lvl="4">
              <a:buFont typeface="Arial" pitchFamily="34" charset="0"/>
              <a:buChar char="•"/>
            </a:pPr>
            <a:r>
              <a:rPr lang="en-US" sz="2000" dirty="0" smtClean="0"/>
              <a:t>request data from a device </a:t>
            </a:r>
          </a:p>
          <a:p>
            <a:pPr lvl="4">
              <a:buFont typeface="Arial" pitchFamily="34" charset="0"/>
              <a:buChar char="•"/>
            </a:pPr>
            <a:r>
              <a:rPr lang="en-US" sz="2000" dirty="0" smtClean="0"/>
              <a:t>acknowledge the previously received data packet.</a:t>
            </a:r>
          </a:p>
          <a:p>
            <a:pPr lvl="2">
              <a:buFont typeface="Arial" pitchFamily="34" charset="0"/>
              <a:buChar char="•"/>
            </a:pPr>
            <a:r>
              <a:rPr lang="en-US" dirty="0" smtClean="0"/>
              <a:t>For OUT endpoints, this TP is sent by a device to </a:t>
            </a:r>
          </a:p>
          <a:p>
            <a:pPr lvl="4">
              <a:buFont typeface="Arial" pitchFamily="34" charset="0"/>
              <a:buChar char="•"/>
            </a:pPr>
            <a:r>
              <a:rPr lang="en-US" sz="2000" dirty="0" smtClean="0"/>
              <a:t>Acknowledge receipt of the previous data packet sent by the host, </a:t>
            </a:r>
          </a:p>
          <a:p>
            <a:pPr lvl="4">
              <a:buFont typeface="Arial" pitchFamily="34" charset="0"/>
              <a:buChar char="•"/>
            </a:pPr>
            <a:r>
              <a:rPr lang="en-US" sz="2000" dirty="0" smtClean="0"/>
              <a:t>Inform the host of the number of data packet buffers it has available after receipt of this packet.</a:t>
            </a:r>
            <a:endParaRPr lang="en-US" sz="2000" dirty="0"/>
          </a:p>
        </p:txBody>
      </p:sp>
      <p:pic>
        <p:nvPicPr>
          <p:cNvPr id="27650" name="Picture 2"/>
          <p:cNvPicPr>
            <a:picLocks noChangeAspect="1" noChangeArrowheads="1"/>
          </p:cNvPicPr>
          <p:nvPr/>
        </p:nvPicPr>
        <p:blipFill>
          <a:blip r:embed="rId2" cstate="print"/>
          <a:srcRect/>
          <a:stretch>
            <a:fillRect/>
          </a:stretch>
        </p:blipFill>
        <p:spPr bwMode="auto">
          <a:xfrm>
            <a:off x="838200" y="4495800"/>
            <a:ext cx="6934200" cy="1476375"/>
          </a:xfrm>
          <a:prstGeom prst="rect">
            <a:avLst/>
          </a:prstGeom>
          <a:noFill/>
          <a:ln w="9525">
            <a:noFill/>
            <a:miter lim="800000"/>
            <a:headEnd/>
            <a:tailEnd/>
          </a:ln>
        </p:spPr>
      </p:pic>
    </p:spTree>
    <p:extLst>
      <p:ext uri="{BB962C8B-B14F-4D97-AF65-F5344CB8AC3E}">
        <p14:creationId xmlns:p14="http://schemas.microsoft.com/office/powerpoint/2010/main" val="644582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Example Trace: ACK TP</a:t>
            </a:r>
            <a:endParaRPr lang="en-US" dirty="0">
              <a:solidFill>
                <a:srgbClr val="00B0F0"/>
              </a:solidFill>
            </a:endParaRPr>
          </a:p>
        </p:txBody>
      </p:sp>
      <p:pic>
        <p:nvPicPr>
          <p:cNvPr id="3075" name="Picture 3" descr="C:\Documents and Settings\atugupta\Desktop\nrdy_erdy.JPG"/>
          <p:cNvPicPr>
            <a:picLocks noChangeAspect="1" noChangeArrowheads="1"/>
          </p:cNvPicPr>
          <p:nvPr/>
        </p:nvPicPr>
        <p:blipFill>
          <a:blip r:embed="rId2" cstate="print"/>
          <a:srcRect/>
          <a:stretch>
            <a:fillRect/>
          </a:stretch>
        </p:blipFill>
        <p:spPr bwMode="auto">
          <a:xfrm>
            <a:off x="152400" y="762000"/>
            <a:ext cx="8763000" cy="5410200"/>
          </a:xfrm>
          <a:prstGeom prst="rect">
            <a:avLst/>
          </a:prstGeom>
          <a:noFill/>
        </p:spPr>
      </p:pic>
      <p:sp>
        <p:nvSpPr>
          <p:cNvPr id="7" name="Oval 6"/>
          <p:cNvSpPr/>
          <p:nvPr/>
        </p:nvSpPr>
        <p:spPr bwMode="auto">
          <a:xfrm>
            <a:off x="1066800" y="1143000"/>
            <a:ext cx="6172200" cy="1295400"/>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9" name="Straight Arrow Connector 8"/>
          <p:cNvCxnSpPr/>
          <p:nvPr/>
        </p:nvCxnSpPr>
        <p:spPr bwMode="auto">
          <a:xfrm flipH="1">
            <a:off x="4267200" y="533400"/>
            <a:ext cx="1752600" cy="6096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
        <p:nvSpPr>
          <p:cNvPr id="10" name="TextBox 9"/>
          <p:cNvSpPr txBox="1"/>
          <p:nvPr/>
        </p:nvSpPr>
        <p:spPr>
          <a:xfrm>
            <a:off x="5943600" y="228600"/>
            <a:ext cx="2895600" cy="461665"/>
          </a:xfrm>
          <a:prstGeom prst="rect">
            <a:avLst/>
          </a:prstGeom>
          <a:noFill/>
        </p:spPr>
        <p:txBody>
          <a:bodyPr wrap="square" rtlCol="0">
            <a:spAutoFit/>
          </a:bodyPr>
          <a:lstStyle/>
          <a:p>
            <a:r>
              <a:rPr lang="en-US" dirty="0" smtClean="0"/>
              <a:t>Transfer to OUT EP</a:t>
            </a:r>
            <a:endParaRPr lang="en-US" dirty="0"/>
          </a:p>
        </p:txBody>
      </p:sp>
      <p:sp>
        <p:nvSpPr>
          <p:cNvPr id="11" name="Oval 10"/>
          <p:cNvSpPr/>
          <p:nvPr/>
        </p:nvSpPr>
        <p:spPr bwMode="auto">
          <a:xfrm>
            <a:off x="1524000" y="3048000"/>
            <a:ext cx="5943600" cy="533400"/>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3" name="Straight Arrow Connector 12"/>
          <p:cNvCxnSpPr/>
          <p:nvPr/>
        </p:nvCxnSpPr>
        <p:spPr bwMode="auto">
          <a:xfrm flipH="1">
            <a:off x="6705600" y="2667000"/>
            <a:ext cx="1219200" cy="3810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
        <p:nvSpPr>
          <p:cNvPr id="14" name="TextBox 13"/>
          <p:cNvSpPr txBox="1"/>
          <p:nvPr/>
        </p:nvSpPr>
        <p:spPr>
          <a:xfrm>
            <a:off x="6705600" y="2286000"/>
            <a:ext cx="2743200" cy="461665"/>
          </a:xfrm>
          <a:prstGeom prst="rect">
            <a:avLst/>
          </a:prstGeom>
          <a:noFill/>
        </p:spPr>
        <p:txBody>
          <a:bodyPr wrap="square" rtlCol="0">
            <a:spAutoFit/>
          </a:bodyPr>
          <a:lstStyle/>
          <a:p>
            <a:r>
              <a:rPr lang="en-US" dirty="0" smtClean="0"/>
              <a:t>Transfer to IN EP</a:t>
            </a:r>
            <a:endParaRPr lang="en-US" dirty="0"/>
          </a:p>
        </p:txBody>
      </p:sp>
    </p:spTree>
    <p:extLst>
      <p:ext uri="{BB962C8B-B14F-4D97-AF65-F5344CB8AC3E}">
        <p14:creationId xmlns:p14="http://schemas.microsoft.com/office/powerpoint/2010/main" val="34922708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solidFill>
                  <a:srgbClr val="00B0F0"/>
                </a:solidFill>
              </a:rPr>
              <a:t>Not Ready (NRDY) Transaction Packet</a:t>
            </a:r>
            <a:endParaRPr lang="en-US" dirty="0">
              <a:solidFill>
                <a:srgbClr val="00B0F0"/>
              </a:solidFill>
            </a:endParaRPr>
          </a:p>
        </p:txBody>
      </p:sp>
      <p:sp>
        <p:nvSpPr>
          <p:cNvPr id="10" name="Rectangle 9"/>
          <p:cNvSpPr/>
          <p:nvPr/>
        </p:nvSpPr>
        <p:spPr>
          <a:xfrm>
            <a:off x="152400" y="3124200"/>
            <a:ext cx="8839200" cy="3046988"/>
          </a:xfrm>
          <a:prstGeom prst="rect">
            <a:avLst/>
          </a:prstGeom>
        </p:spPr>
        <p:txBody>
          <a:bodyPr wrap="square">
            <a:spAutoFit/>
          </a:bodyPr>
          <a:lstStyle/>
          <a:p>
            <a:pPr>
              <a:buFont typeface="Arial" pitchFamily="34" charset="0"/>
              <a:buChar char="•"/>
            </a:pPr>
            <a:r>
              <a:rPr lang="en-US" dirty="0" smtClean="0"/>
              <a:t> An OUT endpoint sends this TP to the host if it has no packet buffer space available to accept the DP sent by the host. </a:t>
            </a:r>
          </a:p>
          <a:p>
            <a:endParaRPr lang="en-US" dirty="0" smtClean="0"/>
          </a:p>
          <a:p>
            <a:pPr>
              <a:buFont typeface="Arial" pitchFamily="34" charset="0"/>
              <a:buChar char="•"/>
            </a:pPr>
            <a:r>
              <a:rPr lang="en-US" dirty="0" smtClean="0"/>
              <a:t> An IN endpoint sends this TP to the host if it cannot return a DP in response to an ACK TP sent by the host.</a:t>
            </a:r>
          </a:p>
          <a:p>
            <a:endParaRPr lang="en-US" dirty="0" smtClean="0"/>
          </a:p>
          <a:p>
            <a:pPr>
              <a:buFont typeface="Arial" pitchFamily="34" charset="0"/>
              <a:buChar char="•"/>
            </a:pPr>
            <a:r>
              <a:rPr lang="en-US" dirty="0" smtClean="0"/>
              <a:t> This TP can only be sent by a device for an access to non-isochronous endpoint .</a:t>
            </a:r>
            <a:endParaRPr lang="en-US" dirty="0"/>
          </a:p>
        </p:txBody>
      </p:sp>
      <p:pic>
        <p:nvPicPr>
          <p:cNvPr id="29699" name="Picture 3"/>
          <p:cNvPicPr>
            <a:picLocks noChangeAspect="1" noChangeArrowheads="1"/>
          </p:cNvPicPr>
          <p:nvPr/>
        </p:nvPicPr>
        <p:blipFill>
          <a:blip r:embed="rId2" cstate="print"/>
          <a:srcRect/>
          <a:stretch>
            <a:fillRect/>
          </a:stretch>
        </p:blipFill>
        <p:spPr bwMode="auto">
          <a:xfrm>
            <a:off x="609600" y="914400"/>
            <a:ext cx="8229600" cy="1828800"/>
          </a:xfrm>
          <a:prstGeom prst="rect">
            <a:avLst/>
          </a:prstGeom>
          <a:noFill/>
          <a:ln w="9525">
            <a:noFill/>
            <a:miter lim="800000"/>
            <a:headEnd/>
            <a:tailEnd/>
          </a:ln>
        </p:spPr>
      </p:pic>
    </p:spTree>
    <p:extLst>
      <p:ext uri="{BB962C8B-B14F-4D97-AF65-F5344CB8AC3E}">
        <p14:creationId xmlns:p14="http://schemas.microsoft.com/office/powerpoint/2010/main" val="322265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Endpoint Ready (ERDY) Transaction Packet</a:t>
            </a:r>
            <a:endParaRPr lang="en-US" dirty="0">
              <a:solidFill>
                <a:srgbClr val="00B0F0"/>
              </a:solidFill>
            </a:endParaRPr>
          </a:p>
        </p:txBody>
      </p:sp>
      <p:pic>
        <p:nvPicPr>
          <p:cNvPr id="30722" name="Picture 2"/>
          <p:cNvPicPr>
            <a:picLocks noGrp="1" noChangeAspect="1" noChangeArrowheads="1"/>
          </p:cNvPicPr>
          <p:nvPr>
            <p:ph idx="1"/>
          </p:nvPr>
        </p:nvPicPr>
        <p:blipFill>
          <a:blip r:embed="rId2" cstate="print"/>
          <a:srcRect/>
          <a:stretch>
            <a:fillRect/>
          </a:stretch>
        </p:blipFill>
        <p:spPr bwMode="auto">
          <a:xfrm>
            <a:off x="609600" y="1066800"/>
            <a:ext cx="7219950" cy="1600200"/>
          </a:xfrm>
          <a:prstGeom prst="rect">
            <a:avLst/>
          </a:prstGeom>
          <a:noFill/>
          <a:ln w="9525">
            <a:noFill/>
            <a:miter lim="800000"/>
            <a:headEnd/>
            <a:tailEnd/>
          </a:ln>
        </p:spPr>
      </p:pic>
      <p:sp>
        <p:nvSpPr>
          <p:cNvPr id="8" name="Rectangle 7"/>
          <p:cNvSpPr/>
          <p:nvPr/>
        </p:nvSpPr>
        <p:spPr>
          <a:xfrm>
            <a:off x="152400" y="3200400"/>
            <a:ext cx="8686800" cy="2308324"/>
          </a:xfrm>
          <a:prstGeom prst="rect">
            <a:avLst/>
          </a:prstGeom>
        </p:spPr>
        <p:txBody>
          <a:bodyPr wrap="square">
            <a:spAutoFit/>
          </a:bodyPr>
          <a:lstStyle/>
          <a:p>
            <a:pPr>
              <a:buFont typeface="Arial" pitchFamily="34" charset="0"/>
              <a:buChar char="•"/>
            </a:pPr>
            <a:r>
              <a:rPr lang="en-US" dirty="0" smtClean="0"/>
              <a:t>  It is used to inform the host that an endpoint is ready to send or receive data packets.</a:t>
            </a:r>
          </a:p>
          <a:p>
            <a:r>
              <a:rPr lang="en-US" dirty="0" smtClean="0"/>
              <a:t> </a:t>
            </a:r>
          </a:p>
          <a:p>
            <a:pPr>
              <a:buFont typeface="Arial" pitchFamily="34" charset="0"/>
              <a:buChar char="•"/>
            </a:pPr>
            <a:r>
              <a:rPr lang="en-US" dirty="0" smtClean="0"/>
              <a:t> This TP can only be sent by a device for an access to non-isochronous endpoint. </a:t>
            </a:r>
          </a:p>
          <a:p>
            <a:pPr>
              <a:buFont typeface="Arial" pitchFamily="34" charset="0"/>
              <a:buChar char="•"/>
            </a:pPr>
            <a:endParaRPr lang="en-US" dirty="0" smtClean="0"/>
          </a:p>
        </p:txBody>
      </p:sp>
    </p:spTree>
    <p:extLst>
      <p:ext uri="{BB962C8B-B14F-4D97-AF65-F5344CB8AC3E}">
        <p14:creationId xmlns:p14="http://schemas.microsoft.com/office/powerpoint/2010/main" val="2390015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Example Trace: NRDY/ERDY for Bulk IN/OUT EP</a:t>
            </a:r>
            <a:endParaRPr lang="en-US" dirty="0">
              <a:solidFill>
                <a:srgbClr val="00B0F0"/>
              </a:solidFill>
            </a:endParaRPr>
          </a:p>
        </p:txBody>
      </p:sp>
      <p:pic>
        <p:nvPicPr>
          <p:cNvPr id="3075" name="Picture 3" descr="C:\Documents and Settings\atugupta\Desktop\nrdy_erdy.JPG"/>
          <p:cNvPicPr>
            <a:picLocks noChangeAspect="1" noChangeArrowheads="1"/>
          </p:cNvPicPr>
          <p:nvPr/>
        </p:nvPicPr>
        <p:blipFill>
          <a:blip r:embed="rId2" cstate="print"/>
          <a:srcRect/>
          <a:stretch>
            <a:fillRect/>
          </a:stretch>
        </p:blipFill>
        <p:spPr bwMode="auto">
          <a:xfrm>
            <a:off x="152400" y="762000"/>
            <a:ext cx="8763000" cy="5410200"/>
          </a:xfrm>
          <a:prstGeom prst="rect">
            <a:avLst/>
          </a:prstGeom>
          <a:noFill/>
        </p:spPr>
      </p:pic>
    </p:spTree>
    <p:extLst>
      <p:ext uri="{BB962C8B-B14F-4D97-AF65-F5344CB8AC3E}">
        <p14:creationId xmlns:p14="http://schemas.microsoft.com/office/powerpoint/2010/main" val="4786292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Isochronous Timestamp Packet (ITP)</a:t>
            </a:r>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152400" y="4724400"/>
            <a:ext cx="6858000" cy="1428750"/>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3009900" y="1066800"/>
            <a:ext cx="6134100" cy="2962275"/>
          </a:xfrm>
          <a:prstGeom prst="rect">
            <a:avLst/>
          </a:prstGeom>
          <a:noFill/>
          <a:ln w="9525">
            <a:noFill/>
            <a:miter lim="800000"/>
            <a:headEnd/>
            <a:tailEnd/>
          </a:ln>
        </p:spPr>
      </p:pic>
      <p:cxnSp>
        <p:nvCxnSpPr>
          <p:cNvPr id="10" name="Straight Arrow Connector 9"/>
          <p:cNvCxnSpPr/>
          <p:nvPr/>
        </p:nvCxnSpPr>
        <p:spPr bwMode="auto">
          <a:xfrm flipV="1">
            <a:off x="228600" y="1219200"/>
            <a:ext cx="2667000" cy="34290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cxnSp>
        <p:nvCxnSpPr>
          <p:cNvPr id="12" name="Straight Arrow Connector 11"/>
          <p:cNvCxnSpPr/>
          <p:nvPr/>
        </p:nvCxnSpPr>
        <p:spPr bwMode="auto">
          <a:xfrm flipH="1" flipV="1">
            <a:off x="4876800" y="4038600"/>
            <a:ext cx="457200" cy="6858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Tree>
    <p:extLst>
      <p:ext uri="{BB962C8B-B14F-4D97-AF65-F5344CB8AC3E}">
        <p14:creationId xmlns:p14="http://schemas.microsoft.com/office/powerpoint/2010/main" val="4024890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ITP Continued…</a:t>
            </a:r>
            <a:endParaRPr lang="en-US" dirty="0">
              <a:solidFill>
                <a:srgbClr val="00B0F0"/>
              </a:solidFill>
            </a:endParaRPr>
          </a:p>
        </p:txBody>
      </p:sp>
      <p:sp>
        <p:nvSpPr>
          <p:cNvPr id="3" name="Content Placeholder 2"/>
          <p:cNvSpPr>
            <a:spLocks noGrp="1"/>
          </p:cNvSpPr>
          <p:nvPr>
            <p:ph idx="1"/>
          </p:nvPr>
        </p:nvSpPr>
        <p:spPr>
          <a:xfrm>
            <a:off x="152400" y="1114425"/>
            <a:ext cx="8688387" cy="4905375"/>
          </a:xfrm>
        </p:spPr>
        <p:txBody>
          <a:bodyPr/>
          <a:lstStyle/>
          <a:p>
            <a:pPr>
              <a:buFont typeface="Arial" pitchFamily="34" charset="0"/>
              <a:buChar char="•"/>
            </a:pPr>
            <a:r>
              <a:rPr lang="en-US" sz="2000" dirty="0" smtClean="0"/>
              <a:t>ITPs are used to provide host timing information to devices for synchronization. Only a host can initiate an ITP transmission.</a:t>
            </a:r>
          </a:p>
          <a:p>
            <a:pPr>
              <a:buFont typeface="Arial" pitchFamily="34" charset="0"/>
              <a:buChar char="•"/>
            </a:pPr>
            <a:r>
              <a:rPr lang="en-US" sz="2000" dirty="0" smtClean="0"/>
              <a:t>ITPs carry no addressing or routing information and are multicast by hubs to all of their downstream ports with links in the U0 state. </a:t>
            </a:r>
          </a:p>
          <a:p>
            <a:pPr>
              <a:buFont typeface="Arial" pitchFamily="34" charset="0"/>
              <a:buChar char="•"/>
            </a:pPr>
            <a:r>
              <a:rPr lang="en-US" sz="2000" dirty="0" smtClean="0"/>
              <a:t>A device shall not respond to an ITP. </a:t>
            </a:r>
          </a:p>
          <a:p>
            <a:pPr>
              <a:buFont typeface="Arial" pitchFamily="34" charset="0"/>
              <a:buChar char="•"/>
            </a:pPr>
            <a:r>
              <a:rPr lang="en-US" sz="2000" dirty="0" smtClean="0"/>
              <a:t>The host shall transmit an ITP on a root port link if and only if the link is already in U0. The host shall not bring a root port link to U0 for the purpose of transmitting an ITP. </a:t>
            </a:r>
          </a:p>
          <a:p>
            <a:pPr>
              <a:buFont typeface="Arial" pitchFamily="34" charset="0"/>
              <a:buChar char="•"/>
            </a:pPr>
            <a:r>
              <a:rPr lang="en-US" sz="2000" dirty="0" smtClean="0"/>
              <a:t>The host shall transmit an ITP in every bus interval if the root port link is in U0. </a:t>
            </a:r>
          </a:p>
          <a:p>
            <a:pPr>
              <a:buFont typeface="Arial" pitchFamily="34" charset="0"/>
              <a:buChar char="•"/>
            </a:pPr>
            <a:r>
              <a:rPr lang="en-US" sz="2000" dirty="0" smtClean="0"/>
              <a:t>If a device receives an ITP with the delayed flag (DL) set in the link control word, the timestamp value may be significantly inaccurate and may be ignored by the device.</a:t>
            </a:r>
            <a:endParaRPr lang="en-US" sz="2000" dirty="0"/>
          </a:p>
        </p:txBody>
      </p:sp>
    </p:spTree>
    <p:extLst>
      <p:ext uri="{BB962C8B-B14F-4D97-AF65-F5344CB8AC3E}">
        <p14:creationId xmlns:p14="http://schemas.microsoft.com/office/powerpoint/2010/main" val="1824735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00B0F0"/>
                </a:solidFill>
              </a:rPr>
              <a:t>Example Trace - ITPs</a:t>
            </a:r>
            <a:endParaRPr lang="en-US" sz="2400" dirty="0">
              <a:solidFill>
                <a:srgbClr val="00B0F0"/>
              </a:solidFill>
            </a:endParaRPr>
          </a:p>
        </p:txBody>
      </p:sp>
      <p:pic>
        <p:nvPicPr>
          <p:cNvPr id="6146" name="Picture 2" descr="C:\Documents and Settings\atugupta\Desktop\ITP.JPG"/>
          <p:cNvPicPr>
            <a:picLocks noChangeAspect="1" noChangeArrowheads="1"/>
          </p:cNvPicPr>
          <p:nvPr/>
        </p:nvPicPr>
        <p:blipFill>
          <a:blip r:embed="rId2" cstate="print"/>
          <a:srcRect/>
          <a:stretch>
            <a:fillRect/>
          </a:stretch>
        </p:blipFill>
        <p:spPr bwMode="auto">
          <a:xfrm>
            <a:off x="1676400" y="609600"/>
            <a:ext cx="7239000" cy="5562600"/>
          </a:xfrm>
          <a:prstGeom prst="rect">
            <a:avLst/>
          </a:prstGeom>
          <a:noFill/>
        </p:spPr>
      </p:pic>
      <p:sp>
        <p:nvSpPr>
          <p:cNvPr id="8" name="Oval 7"/>
          <p:cNvSpPr/>
          <p:nvPr/>
        </p:nvSpPr>
        <p:spPr bwMode="auto">
          <a:xfrm>
            <a:off x="1524000" y="3048000"/>
            <a:ext cx="381000" cy="838200"/>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1600200" y="5867400"/>
            <a:ext cx="1219200" cy="457200"/>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5638800" y="762000"/>
            <a:ext cx="2286000" cy="533400"/>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152400" y="3886200"/>
            <a:ext cx="1371600" cy="461665"/>
          </a:xfrm>
          <a:prstGeom prst="rect">
            <a:avLst/>
          </a:prstGeom>
          <a:noFill/>
        </p:spPr>
        <p:txBody>
          <a:bodyPr wrap="square" rtlCol="0">
            <a:spAutoFit/>
          </a:bodyPr>
          <a:lstStyle/>
          <a:p>
            <a:r>
              <a:rPr lang="en-US" dirty="0" smtClean="0"/>
              <a:t>~125us</a:t>
            </a:r>
            <a:endParaRPr lang="en-US" dirty="0"/>
          </a:p>
        </p:txBody>
      </p:sp>
      <p:cxnSp>
        <p:nvCxnSpPr>
          <p:cNvPr id="13" name="Straight Arrow Connector 12"/>
          <p:cNvCxnSpPr/>
          <p:nvPr/>
        </p:nvCxnSpPr>
        <p:spPr bwMode="auto">
          <a:xfrm flipH="1">
            <a:off x="914400" y="3429000"/>
            <a:ext cx="533400" cy="3810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cxnSp>
        <p:nvCxnSpPr>
          <p:cNvPr id="15" name="Straight Arrow Connector 14"/>
          <p:cNvCxnSpPr>
            <a:endCxn id="11" idx="2"/>
          </p:cNvCxnSpPr>
          <p:nvPr/>
        </p:nvCxnSpPr>
        <p:spPr bwMode="auto">
          <a:xfrm flipH="1" flipV="1">
            <a:off x="838200" y="4347865"/>
            <a:ext cx="685800" cy="1595735"/>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Tree>
    <p:extLst>
      <p:ext uri="{BB962C8B-B14F-4D97-AF65-F5344CB8AC3E}">
        <p14:creationId xmlns:p14="http://schemas.microsoft.com/office/powerpoint/2010/main" val="37929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Optimize the buffer with Capture Filter</a:t>
            </a:r>
            <a:endParaRPr lang="en-US" dirty="0"/>
          </a:p>
        </p:txBody>
      </p:sp>
      <p:sp>
        <p:nvSpPr>
          <p:cNvPr id="3" name="Content Placeholder 2"/>
          <p:cNvSpPr>
            <a:spLocks noGrp="1"/>
          </p:cNvSpPr>
          <p:nvPr>
            <p:ph idx="1"/>
          </p:nvPr>
        </p:nvSpPr>
        <p:spPr>
          <a:xfrm>
            <a:off x="76200" y="1271016"/>
            <a:ext cx="3581400" cy="4562856"/>
          </a:xfrm>
        </p:spPr>
        <p:txBody>
          <a:bodyPr/>
          <a:lstStyle/>
          <a:p>
            <a:pPr marL="342900" indent="-342900">
              <a:buFont typeface="Arial" pitchFamily="34" charset="0"/>
              <a:buChar char="•"/>
            </a:pPr>
            <a:r>
              <a:rPr lang="en-US" dirty="0" smtClean="0"/>
              <a:t>Check to capture the data of interest</a:t>
            </a:r>
          </a:p>
          <a:p>
            <a:pPr marL="342900" indent="-342900">
              <a:buFont typeface="Arial" pitchFamily="34" charset="0"/>
              <a:buChar char="•"/>
            </a:pPr>
            <a:r>
              <a:rPr lang="en-US" dirty="0" smtClean="0"/>
              <a:t>Optimizes capture buffer</a:t>
            </a:r>
          </a:p>
          <a:p>
            <a:pPr marL="342900" indent="-342900">
              <a:buFont typeface="Arial" pitchFamily="34" charset="0"/>
              <a:buChar char="•"/>
            </a:pPr>
            <a:r>
              <a:rPr lang="en-US" dirty="0" err="1" smtClean="0"/>
              <a:t>Simul</a:t>
            </a:r>
            <a:r>
              <a:rPr lang="en-US" dirty="0" smtClean="0"/>
              <a:t> 2.0 / 3.0 USB</a:t>
            </a:r>
          </a:p>
          <a:p>
            <a:pPr marL="342900" indent="-342900">
              <a:buFont typeface="Arial" pitchFamily="34" charset="0"/>
              <a:buChar char="•"/>
            </a:pPr>
            <a:r>
              <a:rPr lang="en-US" dirty="0" smtClean="0"/>
              <a:t>Address filtering of devices and end points</a:t>
            </a:r>
          </a:p>
          <a:p>
            <a:pPr marL="342900" indent="-342900">
              <a:buFont typeface="Arial" pitchFamily="34" charset="0"/>
              <a:buChar char="•"/>
            </a:pPr>
            <a:endParaRPr lang="en-US" dirty="0" smtClean="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465433"/>
            <a:ext cx="4987124" cy="42411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1496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Bulk In Transfer</a:t>
            </a:r>
            <a:endParaRPr lang="en-US" dirty="0">
              <a:solidFill>
                <a:srgbClr val="00B0F0"/>
              </a:solidFill>
            </a:endParaRPr>
          </a:p>
        </p:txBody>
      </p:sp>
      <p:pic>
        <p:nvPicPr>
          <p:cNvPr id="13314" name="Picture 2"/>
          <p:cNvPicPr>
            <a:picLocks noChangeAspect="1" noChangeArrowheads="1"/>
          </p:cNvPicPr>
          <p:nvPr/>
        </p:nvPicPr>
        <p:blipFill>
          <a:blip r:embed="rId2" cstate="print"/>
          <a:srcRect/>
          <a:stretch>
            <a:fillRect/>
          </a:stretch>
        </p:blipFill>
        <p:spPr bwMode="auto">
          <a:xfrm>
            <a:off x="5257800" y="152400"/>
            <a:ext cx="3657600" cy="5943600"/>
          </a:xfrm>
          <a:prstGeom prst="rect">
            <a:avLst/>
          </a:prstGeom>
          <a:noFill/>
          <a:ln w="9525">
            <a:noFill/>
            <a:miter lim="800000"/>
            <a:headEnd/>
            <a:tailEnd/>
          </a:ln>
        </p:spPr>
      </p:pic>
      <p:sp>
        <p:nvSpPr>
          <p:cNvPr id="8" name="TextBox 7"/>
          <p:cNvSpPr txBox="1"/>
          <p:nvPr/>
        </p:nvSpPr>
        <p:spPr>
          <a:xfrm>
            <a:off x="152400" y="809685"/>
            <a:ext cx="4724400" cy="5509200"/>
          </a:xfrm>
          <a:prstGeom prst="rect">
            <a:avLst/>
          </a:prstGeom>
          <a:noFill/>
        </p:spPr>
        <p:txBody>
          <a:bodyPr wrap="square" rtlCol="0">
            <a:spAutoFit/>
          </a:bodyPr>
          <a:lstStyle/>
          <a:p>
            <a:pPr>
              <a:buFont typeface="Arial" pitchFamily="34" charset="0"/>
              <a:buChar char="•"/>
            </a:pPr>
            <a:r>
              <a:rPr lang="en-US" sz="1600" dirty="0" smtClean="0"/>
              <a:t> When the host is ready to receive bulk data, it sends an ACK TP to a device indicating the sequence number and number of packets it expects from the device.</a:t>
            </a:r>
          </a:p>
          <a:p>
            <a:endParaRPr lang="en-US" sz="1600" dirty="0" smtClean="0"/>
          </a:p>
          <a:p>
            <a:pPr>
              <a:buFont typeface="Arial" pitchFamily="34" charset="0"/>
              <a:buChar char="•"/>
            </a:pPr>
            <a:r>
              <a:rPr lang="en-US" sz="1600" dirty="0" smtClean="0"/>
              <a:t> A Bulk endpoint shall respond with the data.</a:t>
            </a:r>
          </a:p>
          <a:p>
            <a:pPr>
              <a:buFont typeface="Arial" pitchFamily="34" charset="0"/>
              <a:buChar char="•"/>
            </a:pPr>
            <a:endParaRPr lang="en-US" sz="1600" dirty="0" smtClean="0"/>
          </a:p>
          <a:p>
            <a:pPr>
              <a:buFont typeface="Arial" pitchFamily="34" charset="0"/>
              <a:buChar char="•"/>
            </a:pPr>
            <a:r>
              <a:rPr lang="en-US" sz="1600" dirty="0" smtClean="0"/>
              <a:t> The host shall send an ACK TP for each valid DP it receives from a device. </a:t>
            </a:r>
          </a:p>
          <a:p>
            <a:pPr>
              <a:buFont typeface="Arial" pitchFamily="34" charset="0"/>
              <a:buChar char="•"/>
            </a:pPr>
            <a:endParaRPr lang="en-US" sz="1600" dirty="0" smtClean="0"/>
          </a:p>
          <a:p>
            <a:pPr>
              <a:buFont typeface="Arial" pitchFamily="34" charset="0"/>
              <a:buChar char="•"/>
            </a:pPr>
            <a:r>
              <a:rPr lang="en-US" sz="1600" dirty="0" smtClean="0"/>
              <a:t> A device does not need to wait for the ACK TP to send the next DP if the previous ACK TP has </a:t>
            </a:r>
            <a:r>
              <a:rPr lang="en-US" sz="1600" dirty="0" err="1" smtClean="0"/>
              <a:t>NumP</a:t>
            </a:r>
            <a:r>
              <a:rPr lang="en-US" sz="1600" dirty="0" smtClean="0"/>
              <a:t> field &gt; 1). </a:t>
            </a:r>
          </a:p>
          <a:p>
            <a:pPr>
              <a:buFont typeface="Arial" pitchFamily="34" charset="0"/>
              <a:buChar char="•"/>
            </a:pPr>
            <a:endParaRPr lang="en-US" sz="1600" dirty="0" smtClean="0"/>
          </a:p>
          <a:p>
            <a:pPr>
              <a:buFont typeface="Arial" pitchFamily="34" charset="0"/>
              <a:buChar char="•"/>
            </a:pPr>
            <a:r>
              <a:rPr lang="en-US" sz="1600" dirty="0" smtClean="0"/>
              <a:t> If the host detects an error while receiving any of the DPs, it shall send an ACK TP with the sequence number value set to the first DP that was received with an error with the Retry bit set.</a:t>
            </a:r>
          </a:p>
          <a:p>
            <a:pPr>
              <a:buFont typeface="Arial" pitchFamily="34" charset="0"/>
              <a:buChar char="•"/>
            </a:pPr>
            <a:endParaRPr lang="en-US" sz="1600" dirty="0" smtClean="0"/>
          </a:p>
          <a:p>
            <a:pPr>
              <a:buFont typeface="Arial" pitchFamily="34" charset="0"/>
              <a:buChar char="•"/>
            </a:pPr>
            <a:r>
              <a:rPr lang="en-US" sz="1600" dirty="0" smtClean="0"/>
              <a:t> The transfer is completed when Device sends DP with EOB bit set or a DP with payload length less then </a:t>
            </a:r>
            <a:r>
              <a:rPr lang="en-US" sz="1600" dirty="0" err="1" smtClean="0"/>
              <a:t>MaxPayloadSize</a:t>
            </a:r>
            <a:r>
              <a:rPr lang="en-US" sz="1600" dirty="0" smtClean="0"/>
              <a:t> of that Endpoint.</a:t>
            </a:r>
            <a:endParaRPr lang="en-US" sz="1600" dirty="0"/>
          </a:p>
        </p:txBody>
      </p:sp>
    </p:spTree>
    <p:extLst>
      <p:ext uri="{BB962C8B-B14F-4D97-AF65-F5344CB8AC3E}">
        <p14:creationId xmlns:p14="http://schemas.microsoft.com/office/powerpoint/2010/main" val="34116737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Example Trace: Bulk IN Transfer</a:t>
            </a:r>
            <a:endParaRPr lang="en-US" dirty="0">
              <a:solidFill>
                <a:srgbClr val="00B0F0"/>
              </a:solidFill>
            </a:endParaRPr>
          </a:p>
        </p:txBody>
      </p:sp>
      <p:pic>
        <p:nvPicPr>
          <p:cNvPr id="5122" name="Picture 2" descr="C:\Documents and Settings\atugupta\Desktop\bulk_in_burst.JPG"/>
          <p:cNvPicPr>
            <a:picLocks noChangeAspect="1" noChangeArrowheads="1"/>
          </p:cNvPicPr>
          <p:nvPr/>
        </p:nvPicPr>
        <p:blipFill>
          <a:blip r:embed="rId2" cstate="print"/>
          <a:srcRect/>
          <a:stretch>
            <a:fillRect/>
          </a:stretch>
        </p:blipFill>
        <p:spPr bwMode="auto">
          <a:xfrm>
            <a:off x="152399" y="685800"/>
            <a:ext cx="8763001" cy="5562600"/>
          </a:xfrm>
          <a:prstGeom prst="rect">
            <a:avLst/>
          </a:prstGeom>
          <a:noFill/>
        </p:spPr>
      </p:pic>
      <p:sp>
        <p:nvSpPr>
          <p:cNvPr id="8" name="Oval 7"/>
          <p:cNvSpPr/>
          <p:nvPr/>
        </p:nvSpPr>
        <p:spPr bwMode="auto">
          <a:xfrm>
            <a:off x="4267200" y="1752600"/>
            <a:ext cx="2819400" cy="990600"/>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4433010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Bulk Out Transfer</a:t>
            </a:r>
            <a:endParaRPr lang="en-US" dirty="0">
              <a:solidFill>
                <a:srgbClr val="00B0F0"/>
              </a:solidFill>
            </a:endParaRPr>
          </a:p>
        </p:txBody>
      </p:sp>
      <p:pic>
        <p:nvPicPr>
          <p:cNvPr id="14338" name="Picture 2"/>
          <p:cNvPicPr>
            <a:picLocks noChangeAspect="1" noChangeArrowheads="1"/>
          </p:cNvPicPr>
          <p:nvPr/>
        </p:nvPicPr>
        <p:blipFill>
          <a:blip r:embed="rId2" cstate="print"/>
          <a:srcRect/>
          <a:stretch>
            <a:fillRect/>
          </a:stretch>
        </p:blipFill>
        <p:spPr bwMode="auto">
          <a:xfrm>
            <a:off x="5105400" y="123825"/>
            <a:ext cx="3876675" cy="6048375"/>
          </a:xfrm>
          <a:prstGeom prst="rect">
            <a:avLst/>
          </a:prstGeom>
          <a:noFill/>
          <a:ln w="9525">
            <a:noFill/>
            <a:miter lim="800000"/>
            <a:headEnd/>
            <a:tailEnd/>
          </a:ln>
        </p:spPr>
      </p:pic>
      <p:sp>
        <p:nvSpPr>
          <p:cNvPr id="8" name="Rectangle 7"/>
          <p:cNvSpPr/>
          <p:nvPr/>
        </p:nvSpPr>
        <p:spPr>
          <a:xfrm>
            <a:off x="152400" y="862548"/>
            <a:ext cx="4572000" cy="3785652"/>
          </a:xfrm>
          <a:prstGeom prst="rect">
            <a:avLst/>
          </a:prstGeom>
        </p:spPr>
        <p:txBody>
          <a:bodyPr>
            <a:spAutoFit/>
          </a:bodyPr>
          <a:lstStyle/>
          <a:p>
            <a:pPr>
              <a:buFont typeface="Arial" pitchFamily="34" charset="0"/>
              <a:buChar char="•"/>
            </a:pPr>
            <a:r>
              <a:rPr lang="en-US" sz="1600" dirty="0" smtClean="0"/>
              <a:t> When the host is ready to transmit bulk data, it sends one or more DPs to a device. </a:t>
            </a:r>
          </a:p>
          <a:p>
            <a:endParaRPr lang="en-US" sz="1600" dirty="0" smtClean="0"/>
          </a:p>
          <a:p>
            <a:pPr>
              <a:buFont typeface="Arial" pitchFamily="34" charset="0"/>
              <a:buChar char="•"/>
            </a:pPr>
            <a:r>
              <a:rPr lang="en-US" sz="1600" dirty="0" smtClean="0"/>
              <a:t> If a DPH with valid values (valid device address, endpoint number, and direction as well as the expected sequence number) is received by a device, it shall respond with an ACK TP with appropriate </a:t>
            </a:r>
            <a:r>
              <a:rPr lang="en-US" sz="1600" dirty="0" err="1" smtClean="0"/>
              <a:t>Seqnum</a:t>
            </a:r>
            <a:r>
              <a:rPr lang="en-US" sz="1600" dirty="0" smtClean="0"/>
              <a:t> &amp; </a:t>
            </a:r>
            <a:r>
              <a:rPr lang="en-US" sz="1600" dirty="0" err="1" smtClean="0"/>
              <a:t>NumP</a:t>
            </a:r>
            <a:r>
              <a:rPr lang="en-US" sz="1600" dirty="0" smtClean="0"/>
              <a:t> field.</a:t>
            </a:r>
          </a:p>
          <a:p>
            <a:pPr>
              <a:buFont typeface="Arial" pitchFamily="34" charset="0"/>
              <a:buChar char="•"/>
            </a:pPr>
            <a:endParaRPr lang="en-US" sz="1600" dirty="0" smtClean="0"/>
          </a:p>
          <a:p>
            <a:pPr>
              <a:buFont typeface="Arial" pitchFamily="34" charset="0"/>
              <a:buChar char="•"/>
            </a:pPr>
            <a:r>
              <a:rPr lang="en-US" sz="1600" dirty="0" smtClean="0"/>
              <a:t> A transfer is complete when the host sends all the data it has to a device; however the last DP of the transfer may or may not have a payload which is equal to the </a:t>
            </a:r>
            <a:r>
              <a:rPr lang="en-US" sz="1600" dirty="0" err="1" smtClean="0"/>
              <a:t>MaxPacketSize</a:t>
            </a:r>
            <a:r>
              <a:rPr lang="en-US" sz="1600" dirty="0" smtClean="0"/>
              <a:t> of the endpoint.</a:t>
            </a:r>
          </a:p>
          <a:p>
            <a:endParaRPr lang="en-US" sz="1600" dirty="0" smtClean="0"/>
          </a:p>
        </p:txBody>
      </p:sp>
    </p:spTree>
    <p:extLst>
      <p:ext uri="{BB962C8B-B14F-4D97-AF65-F5344CB8AC3E}">
        <p14:creationId xmlns:p14="http://schemas.microsoft.com/office/powerpoint/2010/main" val="41640703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Example Trace: Bulk OUT Transfer</a:t>
            </a:r>
            <a:endParaRPr lang="en-US" dirty="0">
              <a:solidFill>
                <a:srgbClr val="00B0F0"/>
              </a:solidFill>
            </a:endParaRPr>
          </a:p>
        </p:txBody>
      </p:sp>
      <p:pic>
        <p:nvPicPr>
          <p:cNvPr id="4098" name="Picture 2" descr="C:\Documents and Settings\atugupta\Desktop\Bulk_out.JPG"/>
          <p:cNvPicPr>
            <a:picLocks noChangeAspect="1" noChangeArrowheads="1"/>
          </p:cNvPicPr>
          <p:nvPr/>
        </p:nvPicPr>
        <p:blipFill>
          <a:blip r:embed="rId2" cstate="print"/>
          <a:srcRect/>
          <a:stretch>
            <a:fillRect/>
          </a:stretch>
        </p:blipFill>
        <p:spPr bwMode="auto">
          <a:xfrm>
            <a:off x="304800" y="685800"/>
            <a:ext cx="8610600" cy="5562599"/>
          </a:xfrm>
          <a:prstGeom prst="rect">
            <a:avLst/>
          </a:prstGeom>
          <a:noFill/>
        </p:spPr>
      </p:pic>
    </p:spTree>
    <p:extLst>
      <p:ext uri="{BB962C8B-B14F-4D97-AF65-F5344CB8AC3E}">
        <p14:creationId xmlns:p14="http://schemas.microsoft.com/office/powerpoint/2010/main" val="38316361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Standard Device Descriptor with two configurations</a:t>
            </a:r>
            <a:endParaRPr lang="en-US" dirty="0">
              <a:solidFill>
                <a:srgbClr val="00B0F0"/>
              </a:solidFill>
            </a:endParaRPr>
          </a:p>
        </p:txBody>
      </p:sp>
      <p:pic>
        <p:nvPicPr>
          <p:cNvPr id="2051" name="Picture 3"/>
          <p:cNvPicPr>
            <a:picLocks noChangeAspect="1" noChangeArrowheads="1"/>
          </p:cNvPicPr>
          <p:nvPr/>
        </p:nvPicPr>
        <p:blipFill>
          <a:blip r:embed="rId2" cstate="print"/>
          <a:srcRect/>
          <a:stretch>
            <a:fillRect/>
          </a:stretch>
        </p:blipFill>
        <p:spPr bwMode="auto">
          <a:xfrm>
            <a:off x="152400" y="1219200"/>
            <a:ext cx="8839200" cy="4800600"/>
          </a:xfrm>
          <a:prstGeom prst="rect">
            <a:avLst/>
          </a:prstGeom>
          <a:noFill/>
          <a:ln w="9525">
            <a:noFill/>
            <a:miter lim="800000"/>
            <a:headEnd/>
            <a:tailEnd/>
          </a:ln>
        </p:spPr>
      </p:pic>
    </p:spTree>
    <p:extLst>
      <p:ext uri="{BB962C8B-B14F-4D97-AF65-F5344CB8AC3E}">
        <p14:creationId xmlns:p14="http://schemas.microsoft.com/office/powerpoint/2010/main" val="2943443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Device Classes</a:t>
            </a:r>
            <a:endParaRPr lang="en-US" dirty="0">
              <a:solidFill>
                <a:srgbClr val="00B0F0"/>
              </a:solidFill>
            </a:endParaRPr>
          </a:p>
        </p:txBody>
      </p:sp>
      <p:pic>
        <p:nvPicPr>
          <p:cNvPr id="2050" name="Picture 2" descr="C:\Documents and Settings\atugupta\Desktop\deviceclasses.JPG"/>
          <p:cNvPicPr>
            <a:picLocks noChangeAspect="1" noChangeArrowheads="1"/>
          </p:cNvPicPr>
          <p:nvPr/>
        </p:nvPicPr>
        <p:blipFill>
          <a:blip r:embed="rId2" cstate="print"/>
          <a:srcRect/>
          <a:stretch>
            <a:fillRect/>
          </a:stretch>
        </p:blipFill>
        <p:spPr bwMode="auto">
          <a:xfrm>
            <a:off x="609600" y="685800"/>
            <a:ext cx="7848600" cy="4191000"/>
          </a:xfrm>
          <a:prstGeom prst="rect">
            <a:avLst/>
          </a:prstGeom>
          <a:noFill/>
        </p:spPr>
      </p:pic>
      <p:sp>
        <p:nvSpPr>
          <p:cNvPr id="8" name="TextBox 7"/>
          <p:cNvSpPr txBox="1"/>
          <p:nvPr/>
        </p:nvSpPr>
        <p:spPr>
          <a:xfrm>
            <a:off x="228600" y="4876800"/>
            <a:ext cx="8610600" cy="1754326"/>
          </a:xfrm>
          <a:prstGeom prst="rect">
            <a:avLst/>
          </a:prstGeom>
          <a:noFill/>
        </p:spPr>
        <p:txBody>
          <a:bodyPr wrap="square" rtlCol="0">
            <a:spAutoFit/>
          </a:bodyPr>
          <a:lstStyle/>
          <a:p>
            <a:pPr>
              <a:buFont typeface="Arial" pitchFamily="34" charset="0"/>
              <a:buChar char="•"/>
            </a:pPr>
            <a:r>
              <a:rPr lang="en-US" dirty="0" smtClean="0"/>
              <a:t> </a:t>
            </a:r>
            <a:r>
              <a:rPr lang="en-US" sz="2000" dirty="0" smtClean="0"/>
              <a:t>USB defines class codes used to identify a device’s functionality and to load a device driver based on that functionality. </a:t>
            </a:r>
          </a:p>
          <a:p>
            <a:pPr>
              <a:buFont typeface="Arial" pitchFamily="34" charset="0"/>
              <a:buChar char="•"/>
            </a:pPr>
            <a:r>
              <a:rPr lang="en-US" sz="2000" dirty="0" smtClean="0"/>
              <a:t> This enables every device driver writer to support devices from different manufacturers that comply with a given class code.</a:t>
            </a:r>
          </a:p>
          <a:p>
            <a:endParaRPr lang="en-US" dirty="0"/>
          </a:p>
        </p:txBody>
      </p:sp>
    </p:spTree>
    <p:extLst>
      <p:ext uri="{BB962C8B-B14F-4D97-AF65-F5344CB8AC3E}">
        <p14:creationId xmlns:p14="http://schemas.microsoft.com/office/powerpoint/2010/main" val="28455895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Example Trace: Set Address &amp; Get Descriptors</a:t>
            </a:r>
            <a:endParaRPr lang="en-US" dirty="0">
              <a:solidFill>
                <a:srgbClr val="00B0F0"/>
              </a:solidFill>
            </a:endParaRPr>
          </a:p>
        </p:txBody>
      </p:sp>
      <p:pic>
        <p:nvPicPr>
          <p:cNvPr id="1026" name="Picture 2" descr="C:\Documents and Settings\atugupta\Desktop\enumeration.JPG"/>
          <p:cNvPicPr>
            <a:picLocks noChangeAspect="1" noChangeArrowheads="1"/>
          </p:cNvPicPr>
          <p:nvPr/>
        </p:nvPicPr>
        <p:blipFill>
          <a:blip r:embed="rId2" cstate="print"/>
          <a:srcRect/>
          <a:stretch>
            <a:fillRect/>
          </a:stretch>
        </p:blipFill>
        <p:spPr bwMode="auto">
          <a:xfrm>
            <a:off x="609600" y="685800"/>
            <a:ext cx="8229600" cy="5486400"/>
          </a:xfrm>
          <a:prstGeom prst="rect">
            <a:avLst/>
          </a:prstGeom>
          <a:noFill/>
        </p:spPr>
      </p:pic>
      <p:sp>
        <p:nvSpPr>
          <p:cNvPr id="8" name="Oval 7"/>
          <p:cNvSpPr/>
          <p:nvPr/>
        </p:nvSpPr>
        <p:spPr bwMode="auto">
          <a:xfrm>
            <a:off x="6248400" y="1524000"/>
            <a:ext cx="1828800" cy="4800600"/>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8061493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Example Trace: GET/SET Descriptors</a:t>
            </a:r>
            <a:endParaRPr lang="en-US" dirty="0">
              <a:solidFill>
                <a:srgbClr val="00B0F0"/>
              </a:solidFill>
            </a:endParaRPr>
          </a:p>
        </p:txBody>
      </p:sp>
      <p:pic>
        <p:nvPicPr>
          <p:cNvPr id="7" name="Picture 2" descr="C:\Documents and Settings\atugupta\Desktop\U2Inactivity timeout LMP.JPG"/>
          <p:cNvPicPr>
            <a:picLocks noChangeAspect="1" noChangeArrowheads="1"/>
          </p:cNvPicPr>
          <p:nvPr/>
        </p:nvPicPr>
        <p:blipFill>
          <a:blip r:embed="rId2" cstate="print"/>
          <a:srcRect/>
          <a:stretch>
            <a:fillRect/>
          </a:stretch>
        </p:blipFill>
        <p:spPr bwMode="auto">
          <a:xfrm>
            <a:off x="381000" y="838200"/>
            <a:ext cx="8305800" cy="5410200"/>
          </a:xfrm>
          <a:prstGeom prst="rect">
            <a:avLst/>
          </a:prstGeom>
          <a:noFill/>
        </p:spPr>
      </p:pic>
      <p:sp>
        <p:nvSpPr>
          <p:cNvPr id="8" name="Oval 7"/>
          <p:cNvSpPr/>
          <p:nvPr/>
        </p:nvSpPr>
        <p:spPr bwMode="auto">
          <a:xfrm>
            <a:off x="5867400" y="685800"/>
            <a:ext cx="1905000" cy="5105400"/>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588120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displayed instantly</a:t>
            </a:r>
            <a:br>
              <a:rPr lang="en-US" dirty="0" smtClean="0"/>
            </a:br>
            <a:r>
              <a:rPr lang="en-US" dirty="0" smtClean="0"/>
              <a:t>Synchronized - Multi window </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1219200"/>
            <a:ext cx="753308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564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capture Histogram </a:t>
            </a:r>
            <a:endParaRPr lang="en-US" dirty="0"/>
          </a:p>
        </p:txBody>
      </p:sp>
      <p:sp>
        <p:nvSpPr>
          <p:cNvPr id="3" name="Content Placeholder 2"/>
          <p:cNvSpPr>
            <a:spLocks noGrp="1"/>
          </p:cNvSpPr>
          <p:nvPr>
            <p:ph idx="1"/>
          </p:nvPr>
        </p:nvSpPr>
        <p:spPr>
          <a:xfrm>
            <a:off x="228600" y="1271016"/>
            <a:ext cx="8686800" cy="557784"/>
          </a:xfrm>
        </p:spPr>
        <p:txBody>
          <a:bodyPr/>
          <a:lstStyle/>
          <a:p>
            <a:r>
              <a:rPr lang="en-US" dirty="0" smtClean="0"/>
              <a:t>Linear display of entire buffer</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0264"/>
            <a:ext cx="8229600" cy="226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90931" y="4876800"/>
            <a:ext cx="5715000" cy="369332"/>
          </a:xfrm>
          <a:prstGeom prst="rect">
            <a:avLst/>
          </a:prstGeom>
          <a:noFill/>
        </p:spPr>
        <p:txBody>
          <a:bodyPr wrap="square" rtlCol="0">
            <a:spAutoFit/>
          </a:bodyPr>
          <a:lstStyle/>
          <a:p>
            <a:r>
              <a:rPr lang="en-US" dirty="0" smtClean="0"/>
              <a:t>Watch effect of 3.0 traffic mixed with 2.0 traffic </a:t>
            </a:r>
            <a:endParaRPr lang="en-US" dirty="0"/>
          </a:p>
        </p:txBody>
      </p:sp>
      <p:cxnSp>
        <p:nvCxnSpPr>
          <p:cNvPr id="6" name="Straight Arrow Connector 5"/>
          <p:cNvCxnSpPr/>
          <p:nvPr/>
        </p:nvCxnSpPr>
        <p:spPr>
          <a:xfrm flipH="1" flipV="1">
            <a:off x="1905000" y="2819401"/>
            <a:ext cx="2514600" cy="2057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5105400" y="3234681"/>
            <a:ext cx="1371600" cy="16421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672038" y="4507468"/>
            <a:ext cx="5715000" cy="369332"/>
          </a:xfrm>
          <a:prstGeom prst="rect">
            <a:avLst/>
          </a:prstGeom>
          <a:noFill/>
        </p:spPr>
        <p:txBody>
          <a:bodyPr wrap="square" rtlCol="0">
            <a:spAutoFit/>
          </a:bodyPr>
          <a:lstStyle/>
          <a:p>
            <a:r>
              <a:rPr lang="en-US" dirty="0" smtClean="0"/>
              <a:t>Trigger event</a:t>
            </a:r>
            <a:endParaRPr lang="en-US" dirty="0"/>
          </a:p>
        </p:txBody>
      </p:sp>
      <p:cxnSp>
        <p:nvCxnSpPr>
          <p:cNvPr id="14" name="Straight Arrow Connector 13"/>
          <p:cNvCxnSpPr/>
          <p:nvPr/>
        </p:nvCxnSpPr>
        <p:spPr>
          <a:xfrm flipV="1">
            <a:off x="3886200" y="2514600"/>
            <a:ext cx="457200" cy="2049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67000" y="5316962"/>
            <a:ext cx="5715000" cy="369332"/>
          </a:xfrm>
          <a:prstGeom prst="rect">
            <a:avLst/>
          </a:prstGeom>
          <a:noFill/>
        </p:spPr>
        <p:txBody>
          <a:bodyPr wrap="square" rtlCol="0">
            <a:spAutoFit/>
          </a:bodyPr>
          <a:lstStyle/>
          <a:p>
            <a:r>
              <a:rPr lang="en-US" dirty="0" smtClean="0"/>
              <a:t>Full and Low speed data in Split traffic</a:t>
            </a:r>
          </a:p>
        </p:txBody>
      </p:sp>
      <p:cxnSp>
        <p:nvCxnSpPr>
          <p:cNvPr id="18" name="Straight Arrow Connector 17"/>
          <p:cNvCxnSpPr/>
          <p:nvPr/>
        </p:nvCxnSpPr>
        <p:spPr>
          <a:xfrm flipH="1" flipV="1">
            <a:off x="1828800" y="3505200"/>
            <a:ext cx="838200" cy="1811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63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3" grpId="0"/>
      <p:bldP spid="13" grpId="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 Display</a:t>
            </a:r>
            <a:endParaRPr lang="en-US" dirty="0"/>
          </a:p>
        </p:txBody>
      </p:sp>
      <p:sp>
        <p:nvSpPr>
          <p:cNvPr id="3" name="Content Placeholder 2"/>
          <p:cNvSpPr>
            <a:spLocks noGrp="1"/>
          </p:cNvSpPr>
          <p:nvPr>
            <p:ph idx="1"/>
          </p:nvPr>
        </p:nvSpPr>
        <p:spPr>
          <a:xfrm>
            <a:off x="228600" y="3429000"/>
            <a:ext cx="8686800" cy="2404872"/>
          </a:xfrm>
        </p:spPr>
        <p:txBody>
          <a:bodyPr/>
          <a:lstStyle/>
          <a:p>
            <a:r>
              <a:rPr lang="en-US" dirty="0" smtClean="0"/>
              <a:t>Data capture of 2.0 and 3.0 mass store operations</a:t>
            </a:r>
            <a:endParaRPr lang="en-US" dirty="0"/>
          </a:p>
          <a:p>
            <a:r>
              <a:rPr lang="en-US" dirty="0" smtClean="0"/>
              <a:t>Review Transactions, Data frames, all errors </a:t>
            </a:r>
          </a:p>
          <a:p>
            <a:r>
              <a:rPr lang="en-US" dirty="0" smtClean="0"/>
              <a:t>2 </a:t>
            </a:r>
            <a:r>
              <a:rPr lang="en-US" dirty="0" err="1" smtClean="0"/>
              <a:t>nsec</a:t>
            </a:r>
            <a:r>
              <a:rPr lang="en-US" dirty="0" smtClean="0"/>
              <a:t> time accuracy of all results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8955308" cy="206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9429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5752" y="76200"/>
            <a:ext cx="3369648" cy="2438400"/>
          </a:xfrm>
          <a:prstGeom prst="rect">
            <a:avLst/>
          </a:prstGeom>
        </p:spPr>
      </p:pic>
      <p:sp>
        <p:nvSpPr>
          <p:cNvPr id="2" name="Title 1"/>
          <p:cNvSpPr>
            <a:spLocks noGrp="1"/>
          </p:cNvSpPr>
          <p:nvPr>
            <p:ph type="title"/>
          </p:nvPr>
        </p:nvSpPr>
        <p:spPr/>
        <p:txBody>
          <a:bodyPr/>
          <a:lstStyle/>
          <a:p>
            <a:r>
              <a:rPr lang="en-US" dirty="0" smtClean="0"/>
              <a:t>Analyzing </a:t>
            </a:r>
            <a:r>
              <a:rPr lang="en-US" dirty="0"/>
              <a:t>USB 2.0 and 3.0 </a:t>
            </a:r>
            <a:br>
              <a:rPr lang="en-US" dirty="0"/>
            </a:br>
            <a:r>
              <a:rPr lang="en-US" dirty="0"/>
              <a:t>Mass Storage traffic </a:t>
            </a:r>
            <a:br>
              <a:rPr lang="en-US" dirty="0"/>
            </a:br>
            <a:endParaRPr lang="en-US" dirty="0"/>
          </a:p>
        </p:txBody>
      </p:sp>
      <p:sp>
        <p:nvSpPr>
          <p:cNvPr id="3" name="Content Placeholder 2"/>
          <p:cNvSpPr>
            <a:spLocks noGrp="1"/>
          </p:cNvSpPr>
          <p:nvPr>
            <p:ph idx="1"/>
          </p:nvPr>
        </p:nvSpPr>
        <p:spPr>
          <a:xfrm>
            <a:off x="221974" y="1524000"/>
            <a:ext cx="8007626" cy="4572000"/>
          </a:xfrm>
        </p:spPr>
        <p:txBody>
          <a:bodyPr>
            <a:normAutofit fontScale="77500" lnSpcReduction="20000"/>
          </a:bodyPr>
          <a:lstStyle/>
          <a:p>
            <a:pPr marL="342900" indent="-342900">
              <a:buFont typeface="Arial" pitchFamily="34" charset="0"/>
              <a:buChar char="•"/>
            </a:pPr>
            <a:r>
              <a:rPr lang="en-US" dirty="0" smtClean="0"/>
              <a:t>Capture traffic </a:t>
            </a:r>
            <a:r>
              <a:rPr lang="en-US" dirty="0"/>
              <a:t>to diagnose fallback </a:t>
            </a:r>
            <a:r>
              <a:rPr lang="en-US" dirty="0" smtClean="0"/>
              <a:t>issues</a:t>
            </a:r>
          </a:p>
          <a:p>
            <a:pPr marL="342900" indent="-342900">
              <a:buFont typeface="Arial" pitchFamily="34" charset="0"/>
              <a:buChar char="•"/>
            </a:pPr>
            <a:r>
              <a:rPr lang="en-US" dirty="0" smtClean="0"/>
              <a:t>Locate the analyzer where all traffic is available</a:t>
            </a:r>
          </a:p>
          <a:p>
            <a:pPr marL="571500" lvl="1" indent="-342900"/>
            <a:r>
              <a:rPr lang="en-US" dirty="0" smtClean="0"/>
              <a:t>Example</a:t>
            </a:r>
            <a:r>
              <a:rPr lang="en-US" dirty="0"/>
              <a:t>: USB 3.0 Host going to USB 3.0 Hub and on the other side of the hub is one USB 3.0 HDD and one USB 2.0 HDD so if you connect the analyzer between the USB 3.0 host and the USB 3.0 hub then you’ll be able to capture all traffic going to the USB 3.0 host from both the USB 3.0 HDD and the USB 2.0 HDD.  </a:t>
            </a:r>
            <a:endParaRPr lang="en-US" dirty="0" smtClean="0"/>
          </a:p>
          <a:p>
            <a:pPr marL="342900" indent="-342900">
              <a:buFont typeface="Arial" pitchFamily="34" charset="0"/>
              <a:buChar char="•"/>
            </a:pPr>
            <a:r>
              <a:rPr lang="en-US" dirty="0" smtClean="0"/>
              <a:t>Use pre-filtering </a:t>
            </a:r>
            <a:r>
              <a:rPr lang="en-US" dirty="0"/>
              <a:t>part of the Agilent USB analyzer and enable both USB 2.0 and USB 3.0 capture.  </a:t>
            </a:r>
            <a:endParaRPr lang="en-US" dirty="0" smtClean="0"/>
          </a:p>
          <a:p>
            <a:pPr marL="342900" indent="-342900">
              <a:buFont typeface="Arial" pitchFamily="34" charset="0"/>
              <a:buChar char="•"/>
            </a:pPr>
            <a:r>
              <a:rPr lang="en-US" dirty="0" smtClean="0"/>
              <a:t>Power </a:t>
            </a:r>
            <a:r>
              <a:rPr lang="en-US" dirty="0"/>
              <a:t>up the USB 2.0 HDD and then the USB 3.0 HDD </a:t>
            </a:r>
            <a:endParaRPr lang="en-US" dirty="0" smtClean="0"/>
          </a:p>
          <a:p>
            <a:pPr marL="342900" indent="-342900">
              <a:buFont typeface="Arial" pitchFamily="34" charset="0"/>
              <a:buChar char="•"/>
            </a:pPr>
            <a:r>
              <a:rPr lang="en-US" dirty="0" smtClean="0"/>
              <a:t>Stop </a:t>
            </a:r>
            <a:r>
              <a:rPr lang="en-US" dirty="0"/>
              <a:t>the capture </a:t>
            </a:r>
            <a:r>
              <a:rPr lang="en-US" dirty="0" smtClean="0"/>
              <a:t>to display </a:t>
            </a:r>
            <a:r>
              <a:rPr lang="en-US" dirty="0"/>
              <a:t>the </a:t>
            </a:r>
            <a:r>
              <a:rPr lang="en-US" dirty="0" smtClean="0"/>
              <a:t>trace</a:t>
            </a:r>
          </a:p>
          <a:p>
            <a:pPr marL="342900" indent="-342900">
              <a:buFont typeface="Arial" pitchFamily="34" charset="0"/>
              <a:buChar char="•"/>
            </a:pPr>
            <a:r>
              <a:rPr lang="en-US" dirty="0" smtClean="0"/>
              <a:t>All </a:t>
            </a:r>
            <a:r>
              <a:rPr lang="en-US" dirty="0"/>
              <a:t>views in the trace file will have a ‘speed’ indicator to see what was USB 2.0 traffic and what was USB 3.0 </a:t>
            </a:r>
            <a:r>
              <a:rPr lang="en-US" dirty="0" smtClean="0"/>
              <a:t>traffic</a:t>
            </a:r>
          </a:p>
          <a:p>
            <a:pPr marL="342900" indent="-342900">
              <a:buFont typeface="Arial" pitchFamily="34" charset="0"/>
              <a:buChar char="•"/>
            </a:pPr>
            <a:r>
              <a:rPr lang="en-US" dirty="0" smtClean="0"/>
              <a:t>Use </a:t>
            </a:r>
            <a:r>
              <a:rPr lang="en-US" dirty="0"/>
              <a:t>the Protocol </a:t>
            </a:r>
            <a:r>
              <a:rPr lang="en-US" dirty="0" smtClean="0"/>
              <a:t>view to show </a:t>
            </a:r>
            <a:r>
              <a:rPr lang="en-US" dirty="0"/>
              <a:t>the side by side traffic down the ‘word’ </a:t>
            </a:r>
            <a:r>
              <a:rPr lang="en-US" dirty="0" smtClean="0"/>
              <a:t>level</a:t>
            </a:r>
          </a:p>
        </p:txBody>
      </p:sp>
      <p:sp>
        <p:nvSpPr>
          <p:cNvPr id="6" name="Slide Number Placeholder 5"/>
          <p:cNvSpPr>
            <a:spLocks noGrp="1"/>
          </p:cNvSpPr>
          <p:nvPr>
            <p:ph type="sldNum" sz="quarter" idx="4"/>
          </p:nvPr>
        </p:nvSpPr>
        <p:spPr/>
        <p:txBody>
          <a:bodyPr/>
          <a:lstStyle/>
          <a:p>
            <a:fld id="{793EC66B-EF27-4603-8557-B6CFD2D77735}" type="slidenum">
              <a:rPr lang="en-US" smtClean="0"/>
              <a:pPr/>
              <a:t>8</a:t>
            </a:fld>
            <a:endParaRPr lang="en-US" dirty="0"/>
          </a:p>
        </p:txBody>
      </p:sp>
    </p:spTree>
    <p:extLst>
      <p:ext uri="{BB962C8B-B14F-4D97-AF65-F5344CB8AC3E}">
        <p14:creationId xmlns:p14="http://schemas.microsoft.com/office/powerpoint/2010/main" val="517292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Synchronizing the USB analysis traces from Protocol to Electrical</a:t>
            </a:r>
            <a:br>
              <a:rPr lang="en-US" dirty="0"/>
            </a:br>
            <a:endParaRPr lang="en-US" dirty="0"/>
          </a:p>
        </p:txBody>
      </p:sp>
      <p:sp>
        <p:nvSpPr>
          <p:cNvPr id="3" name="Content Placeholder 2"/>
          <p:cNvSpPr>
            <a:spLocks noGrp="1"/>
          </p:cNvSpPr>
          <p:nvPr>
            <p:ph idx="1"/>
          </p:nvPr>
        </p:nvSpPr>
        <p:spPr>
          <a:xfrm>
            <a:off x="228600" y="1271016"/>
            <a:ext cx="8686800" cy="2843784"/>
          </a:xfrm>
        </p:spPr>
        <p:txBody>
          <a:bodyPr>
            <a:normAutofit fontScale="92500"/>
          </a:bodyPr>
          <a:lstStyle/>
          <a:p>
            <a:pPr marL="342900" indent="-342900">
              <a:buFont typeface="Arial" pitchFamily="34" charset="0"/>
              <a:buChar char="•"/>
            </a:pPr>
            <a:r>
              <a:rPr lang="en-US" dirty="0" smtClean="0"/>
              <a:t>Diagnostic requires synchronization of protocol events to a physical trace on an Oscilloscope</a:t>
            </a:r>
          </a:p>
          <a:p>
            <a:pPr marL="342900" indent="-342900">
              <a:buFont typeface="Arial" pitchFamily="34" charset="0"/>
              <a:buChar char="•"/>
            </a:pPr>
            <a:r>
              <a:rPr lang="en-US" dirty="0" smtClean="0"/>
              <a:t>Uses a physical </a:t>
            </a:r>
            <a:r>
              <a:rPr lang="en-US" dirty="0"/>
              <a:t>connection between the two pieces of equipment </a:t>
            </a:r>
            <a:endParaRPr lang="en-US" dirty="0" smtClean="0"/>
          </a:p>
          <a:p>
            <a:pPr marL="571500" lvl="1" indent="-342900"/>
            <a:r>
              <a:rPr lang="en-US" dirty="0" smtClean="0"/>
              <a:t>SMA </a:t>
            </a:r>
            <a:r>
              <a:rPr lang="en-US" dirty="0"/>
              <a:t>cable going from the ‘trigger out’ on the Agilent USB analyzer to the ‘trigger in’ on the Agilent scope. </a:t>
            </a:r>
            <a:endParaRPr lang="en-US" dirty="0" smtClean="0"/>
          </a:p>
          <a:p>
            <a:pPr marL="571500" lvl="1" indent="-342900"/>
            <a:r>
              <a:rPr lang="en-US" dirty="0" smtClean="0"/>
              <a:t> </a:t>
            </a:r>
            <a:r>
              <a:rPr lang="en-US" dirty="0"/>
              <a:t>The scope should be setup to trigger on an ‘high to low’ alternating signal.  </a:t>
            </a:r>
          </a:p>
        </p:txBody>
      </p:sp>
      <p:sp>
        <p:nvSpPr>
          <p:cNvPr id="6" name="Slide Number Placeholder 5"/>
          <p:cNvSpPr>
            <a:spLocks noGrp="1"/>
          </p:cNvSpPr>
          <p:nvPr>
            <p:ph type="sldNum" sz="quarter" idx="4"/>
          </p:nvPr>
        </p:nvSpPr>
        <p:spPr/>
        <p:txBody>
          <a:bodyPr/>
          <a:lstStyle/>
          <a:p>
            <a:fld id="{793EC66B-EF27-4603-8557-B6CFD2D77735}" type="slidenum">
              <a:rPr lang="en-US" smtClean="0"/>
              <a:pPr/>
              <a:t>9</a:t>
            </a:fld>
            <a:endParaRPr lang="en-US" dirty="0"/>
          </a:p>
        </p:txBody>
      </p:sp>
      <p:pic>
        <p:nvPicPr>
          <p:cNvPr id="7" name="Picture 6" descr="Mako - Front Panel - med.JPG"/>
          <p:cNvPicPr>
            <a:picLocks noChangeAspect="1"/>
          </p:cNvPicPr>
          <p:nvPr/>
        </p:nvPicPr>
        <p:blipFill>
          <a:blip r:embed="rId2" cstate="print">
            <a:lum bright="20000" contrast="10000"/>
          </a:blip>
          <a:stretch>
            <a:fillRect/>
          </a:stretch>
        </p:blipFill>
        <p:spPr>
          <a:xfrm>
            <a:off x="2819400" y="3771900"/>
            <a:ext cx="5912513" cy="2133600"/>
          </a:xfrm>
          <a:prstGeom prst="rect">
            <a:avLst/>
          </a:prstGeom>
        </p:spPr>
      </p:pic>
      <p:sp>
        <p:nvSpPr>
          <p:cNvPr id="8" name="Content Placeholder 2"/>
          <p:cNvSpPr txBox="1">
            <a:spLocks/>
          </p:cNvSpPr>
          <p:nvPr/>
        </p:nvSpPr>
        <p:spPr>
          <a:xfrm>
            <a:off x="685800" y="5199076"/>
            <a:ext cx="1828800" cy="838200"/>
          </a:xfrm>
          <a:prstGeom prst="rect">
            <a:avLst/>
          </a:prstGeom>
        </p:spPr>
        <p:txBody>
          <a:bodyPr vert="horz" lIns="0" tIns="0" rIns="0" bIns="0" rtlCol="0">
            <a:normAutofit/>
          </a:bodyPr>
          <a:lstStyle/>
          <a:p>
            <a:pPr marL="0" marR="0" lvl="0" indent="0" algn="ctr" defTabSz="914400" rtl="0" eaLnBrk="1" fontAlgn="auto" latinLnBrk="0" hangingPunct="1">
              <a:lnSpc>
                <a:spcPct val="100000"/>
              </a:lnSpc>
              <a:spcBef>
                <a:spcPts val="0"/>
              </a:spcBef>
              <a:spcAft>
                <a:spcPts val="500"/>
              </a:spcAft>
              <a:buClrTx/>
              <a:buSzTx/>
              <a:buFont typeface="Arial" pitchFamily="34" charset="0"/>
              <a:buNone/>
              <a:tabLst/>
              <a:defRPr/>
            </a:pPr>
            <a:r>
              <a:rPr kumimoji="0" lang="en-US" sz="1400" b="0" i="0" u="none" strike="noStrike" kern="1200" cap="none" spc="0" normalizeH="0" baseline="0" noProof="0" dirty="0" smtClean="0">
                <a:ln>
                  <a:noFill/>
                </a:ln>
                <a:solidFill>
                  <a:schemeClr val="accent1"/>
                </a:solidFill>
                <a:effectLst/>
                <a:uLnTx/>
                <a:uFillTx/>
                <a:latin typeface="+mn-lt"/>
                <a:ea typeface="+mn-ea"/>
                <a:cs typeface="+mn-cs"/>
              </a:rPr>
              <a:t>Trig IN / Trig OUT for use with other Agilent equipment</a:t>
            </a:r>
            <a:endParaRPr kumimoji="0" lang="en-US" sz="1400" b="1" i="1" u="none" strike="noStrike" kern="1200" cap="none" spc="0" normalizeH="0" baseline="0" noProof="0" dirty="0" smtClean="0">
              <a:ln>
                <a:noFill/>
              </a:ln>
              <a:solidFill>
                <a:schemeClr val="accent1"/>
              </a:solidFill>
              <a:effectLst/>
              <a:uLnTx/>
              <a:uFillTx/>
              <a:latin typeface="+mn-lt"/>
              <a:ea typeface="+mn-ea"/>
              <a:cs typeface="+mn-cs"/>
            </a:endParaRPr>
          </a:p>
        </p:txBody>
      </p:sp>
      <p:cxnSp>
        <p:nvCxnSpPr>
          <p:cNvPr id="9" name="Straight Arrow Connector 8"/>
          <p:cNvCxnSpPr/>
          <p:nvPr/>
        </p:nvCxnSpPr>
        <p:spPr>
          <a:xfrm flipV="1">
            <a:off x="2590800" y="5105400"/>
            <a:ext cx="1143000" cy="228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736833"/>
      </p:ext>
    </p:extLst>
  </p:cSld>
  <p:clrMapOvr>
    <a:masterClrMapping/>
  </p:clrMapOvr>
</p:sld>
</file>

<file path=ppt/theme/theme1.xml><?xml version="1.0" encoding="utf-8"?>
<a:theme xmlns:a="http://schemas.openxmlformats.org/drawingml/2006/main" name="AGILENT PPT 2007">
  <a:themeElements>
    <a:clrScheme name="AGILENT COLORS 2">
      <a:dk1>
        <a:srgbClr val="000000"/>
      </a:dk1>
      <a:lt1>
        <a:srgbClr val="FFFFFF"/>
      </a:lt1>
      <a:dk2>
        <a:srgbClr val="000000"/>
      </a:dk2>
      <a:lt2>
        <a:srgbClr val="FFFFFF"/>
      </a:lt2>
      <a:accent1>
        <a:srgbClr val="0099CC"/>
      </a:accent1>
      <a:accent2>
        <a:srgbClr val="FF9900"/>
      </a:accent2>
      <a:accent3>
        <a:srgbClr val="669933"/>
      </a:accent3>
      <a:accent4>
        <a:srgbClr val="FFCC00"/>
      </a:accent4>
      <a:accent5>
        <a:srgbClr val="003366"/>
      </a:accent5>
      <a:accent6>
        <a:srgbClr val="990000"/>
      </a:accent6>
      <a:hlink>
        <a:srgbClr val="0099CC"/>
      </a:hlink>
      <a:folHlink>
        <a:srgbClr val="990066"/>
      </a:folHlink>
    </a:clrScheme>
    <a:fontScheme name="AGILENT PPT &amp; OUTLOO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AGILENT PPT</Template>
  <TotalTime>61</TotalTime>
  <Words>1901</Words>
  <Application>Microsoft Office PowerPoint</Application>
  <PresentationFormat>On-screen Show (4:3)</PresentationFormat>
  <Paragraphs>169</Paragraphs>
  <Slides>47</Slides>
  <Notes>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AGILENT PPT 2007</vt:lpstr>
      <vt:lpstr>USB Protocol Analysis</vt:lpstr>
      <vt:lpstr>Analyzing USB 2.0 and 3.0  Mass Storage traffic  </vt:lpstr>
      <vt:lpstr>Deep Buffer required to capture Mixed traffic</vt:lpstr>
      <vt:lpstr>Optimize the buffer with Capture Filter</vt:lpstr>
      <vt:lpstr>Data displayed instantly Synchronized - Multi window </vt:lpstr>
      <vt:lpstr>Data capture Histogram </vt:lpstr>
      <vt:lpstr>Transaction Display</vt:lpstr>
      <vt:lpstr>Analyzing USB 2.0 and 3.0  Mass Storage traffic  </vt:lpstr>
      <vt:lpstr>Synchronizing the USB analysis traces from Protocol to Electrical </vt:lpstr>
      <vt:lpstr>Synchronizing the USB analysis traces from Protocol to Electrical </vt:lpstr>
      <vt:lpstr>SuperSpeed Bus Communications Layers and Power Management Elements</vt:lpstr>
      <vt:lpstr>Analyze 18GB traffic in seconds Histogram view of all data activity</vt:lpstr>
      <vt:lpstr>8b/10b Decode and display</vt:lpstr>
      <vt:lpstr>LTSSM</vt:lpstr>
      <vt:lpstr>POLLING State</vt:lpstr>
      <vt:lpstr>Example Trace - POLLING.LFPS</vt:lpstr>
      <vt:lpstr>Example Trace – Polling.RxEQ</vt:lpstr>
      <vt:lpstr>Example Trace – Polling.Active &amp; Polling.Configuration</vt:lpstr>
      <vt:lpstr>Flow Control (LCRD_x)</vt:lpstr>
      <vt:lpstr>Rx Header Buffer Credit Advertisement</vt:lpstr>
      <vt:lpstr>Example Trace – SEQNUM &amp; CREDIT Advertisement</vt:lpstr>
      <vt:lpstr>Example Trace – LGOOD_n &amp; LCRD_X on Reception of Packets</vt:lpstr>
      <vt:lpstr>Link Power Management (LGO_Ux, LAU, LXU, LPMA)</vt:lpstr>
      <vt:lpstr>Example Trace – U1 Entry/Exit</vt:lpstr>
      <vt:lpstr>Port Presence Indication in U0 (LDN, LUP)</vt:lpstr>
      <vt:lpstr>Example Trace – LDN/LUP</vt:lpstr>
      <vt:lpstr>LMP Subtypes</vt:lpstr>
      <vt:lpstr>LMP Subtypes Continued …</vt:lpstr>
      <vt:lpstr>Example Trace:  Port Capability &amp; Port Configuration LMP </vt:lpstr>
      <vt:lpstr>Example Trace: Set U2 Inactivity Timeout LMP</vt:lpstr>
      <vt:lpstr>Transaction Packet (TP)</vt:lpstr>
      <vt:lpstr>Acknowledgement (ACK) Transaction Packet</vt:lpstr>
      <vt:lpstr>Example Trace: ACK TP</vt:lpstr>
      <vt:lpstr>Not Ready (NRDY) Transaction Packet</vt:lpstr>
      <vt:lpstr>Endpoint Ready (ERDY) Transaction Packet</vt:lpstr>
      <vt:lpstr>Example Trace: NRDY/ERDY for Bulk IN/OUT EP</vt:lpstr>
      <vt:lpstr>Isochronous Timestamp Packet (ITP)</vt:lpstr>
      <vt:lpstr>ITP Continued…</vt:lpstr>
      <vt:lpstr>Example Trace - ITPs</vt:lpstr>
      <vt:lpstr>Bulk In Transfer</vt:lpstr>
      <vt:lpstr>Example Trace: Bulk IN Transfer</vt:lpstr>
      <vt:lpstr>Bulk Out Transfer</vt:lpstr>
      <vt:lpstr>Example Trace: Bulk OUT Transfer</vt:lpstr>
      <vt:lpstr>Standard Device Descriptor with two configurations</vt:lpstr>
      <vt:lpstr>Device Classes</vt:lpstr>
      <vt:lpstr>Example Trace: Set Address &amp; Get Descriptors</vt:lpstr>
      <vt:lpstr>Example Trace: GET/SET Descriptors</vt:lpstr>
    </vt:vector>
  </TitlesOfParts>
  <Company>Agilent Technologies,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SCHOENECKER,DONALD</dc:creator>
  <cp:lastModifiedBy>SCHOENECKER,DONALD</cp:lastModifiedBy>
  <cp:revision>4</cp:revision>
  <dcterms:created xsi:type="dcterms:W3CDTF">2012-01-10T23:38:41Z</dcterms:created>
  <dcterms:modified xsi:type="dcterms:W3CDTF">2012-03-14T17:26:10Z</dcterms:modified>
</cp:coreProperties>
</file>