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1" r:id="rId3"/>
    <p:sldId id="257" r:id="rId4"/>
    <p:sldId id="259" r:id="rId5"/>
    <p:sldId id="267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A33F-7672-41EC-8276-AD4A66A69086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ABD2-3040-40CA-84C6-4E32A468A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5A4E6-10FD-4A4F-A364-EA8A59721766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6253163"/>
            <a:chOff x="0" y="0"/>
            <a:chExt cx="9144000" cy="6253369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5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AAA-Arc_w-spark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5179"/>
              <a:ext cx="9144000" cy="20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tIns="18288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7543800" y="6662738"/>
            <a:ext cx="1371600" cy="119062"/>
          </a:xfrm>
        </p:spPr>
        <p:txBody>
          <a:bodyPr/>
          <a:lstStyle>
            <a:lvl1pPr algn="r">
              <a:defRPr sz="8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560422-B9FF-4A28-AE07-491B48B237F5}" type="datetime1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858000" y="6543675"/>
            <a:ext cx="2057400" cy="119063"/>
          </a:xfrm>
        </p:spPr>
        <p:txBody>
          <a:bodyPr/>
          <a:lstStyle>
            <a:lvl1pPr algn="r">
              <a:defRPr sz="8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PCI_A137,  ATD Training, 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F86338C0-5064-46BC-BCD3-F56A2C944668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161B6DB-DC51-4BD0-B599-05A3FAAC54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81000" y="914400"/>
            <a:ext cx="4495800" cy="215798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Transaction Decode</a:t>
            </a:r>
          </a:p>
          <a:p>
            <a:pPr algn="ctr"/>
            <a:r>
              <a:rPr lang="en-US" sz="3200" dirty="0" smtClean="0"/>
              <a:t>PCIe / </a:t>
            </a:r>
            <a:r>
              <a:rPr lang="en-US" sz="3200" dirty="0" err="1" smtClean="0"/>
              <a:t>NVMe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4"/>
          <a:stretch/>
        </p:blipFill>
        <p:spPr bwMode="auto">
          <a:xfrm>
            <a:off x="104955" y="1863548"/>
            <a:ext cx="5029200" cy="25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7"/>
          <a:stretch/>
        </p:blipFill>
        <p:spPr bwMode="auto">
          <a:xfrm>
            <a:off x="2177143" y="3583556"/>
            <a:ext cx="6934200" cy="21292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657600" y="5821700"/>
            <a:ext cx="5638800" cy="1569700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Performance Overview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636" y="457200"/>
            <a:ext cx="1570135" cy="202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301343" y="2511191"/>
            <a:ext cx="3810000" cy="215798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NVMe</a:t>
            </a:r>
            <a:r>
              <a:rPr lang="en-US" sz="3200" dirty="0" smtClean="0"/>
              <a:t> RC emulation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59429" y="-12192"/>
            <a:ext cx="4495800" cy="2157984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28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/>
              <a:t>Storage Protocol Test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08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Decode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PCI_A137,  ATD Training, July 2013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77305"/>
              </p:ext>
            </p:extLst>
          </p:nvPr>
        </p:nvGraphicFramePr>
        <p:xfrm>
          <a:off x="152400" y="5096179"/>
          <a:ext cx="8763000" cy="113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62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Transaction decode pane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left pane displays a list of transactions. New decoders automatically work as they become available. Initial release has NVMe with PCIe; Under development: AHCI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Transaction overview 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right pane displays the number of occurrences of these transactions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4"/>
          <a:stretch/>
        </p:blipFill>
        <p:spPr bwMode="auto">
          <a:xfrm>
            <a:off x="609600" y="838200"/>
            <a:ext cx="7239000" cy="36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707147"/>
            <a:ext cx="1962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ilent TT Cond" pitchFamily="34" charset="0"/>
              </a:rPr>
              <a:t>Transaction decode pane</a:t>
            </a:r>
            <a:endParaRPr lang="en-US" sz="1200" dirty="0">
              <a:latin typeface="Agilent TT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707147"/>
            <a:ext cx="1962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gilent TT Cond" pitchFamily="34" charset="0"/>
              </a:rPr>
              <a:t>Transaction overview pane</a:t>
            </a:r>
            <a:endParaRPr lang="en-US" sz="1200" dirty="0">
              <a:latin typeface="Agilent TT Con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95400" y="4191000"/>
            <a:ext cx="0" cy="51614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24600" y="4259293"/>
            <a:ext cx="0" cy="51614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NVMe Identify  </a:t>
            </a:r>
            <a:r>
              <a:rPr lang="en-US" dirty="0" smtClean="0">
                <a:sym typeface="Wingdings" pitchFamily="2" charset="2"/>
              </a:rPr>
              <a:t>  Decode Payload into Easily Readable Display of Namespace Capabilities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1551" y="2971800"/>
            <a:ext cx="3200400" cy="254314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NVMe Identify command returns capabilities and status of a specific namespace.</a:t>
            </a:r>
          </a:p>
          <a:p>
            <a:pPr lvl="1"/>
            <a:r>
              <a:rPr lang="en-US" dirty="0" smtClean="0"/>
              <a:t>View </a:t>
            </a:r>
            <a:r>
              <a:rPr lang="en-US" u="sng" dirty="0" smtClean="0"/>
              <a:t>easily readable </a:t>
            </a:r>
            <a:r>
              <a:rPr lang="en-US" dirty="0" smtClean="0"/>
              <a:t>namespace capabilities </a:t>
            </a:r>
            <a:r>
              <a:rPr lang="en-US" u="sng" dirty="0" smtClean="0"/>
              <a:t>in a single display</a:t>
            </a:r>
            <a:r>
              <a:rPr lang="en-US" dirty="0" smtClean="0"/>
              <a:t> from the Identify command </a:t>
            </a:r>
            <a:br>
              <a:rPr lang="en-US" dirty="0" smtClean="0"/>
            </a:br>
            <a:r>
              <a:rPr lang="en-US" dirty="0" smtClean="0"/>
              <a:t>(right-click the NVMe Identify transaction and select Decode Payload)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PCI_A137,  ATD Training, July 2013</a:t>
            </a:r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29" y="1143000"/>
            <a:ext cx="4300105" cy="51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6127" b="14163"/>
          <a:stretch/>
        </p:blipFill>
        <p:spPr bwMode="auto">
          <a:xfrm>
            <a:off x="33007" y="1143000"/>
            <a:ext cx="3919151" cy="17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08872" y="1219200"/>
            <a:ext cx="1002957" cy="990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Transaction: Understanding NVMe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858000" y="6543675"/>
            <a:ext cx="2057400" cy="119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PCI_A137,  ATD Training, July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99" y="873380"/>
            <a:ext cx="5327987" cy="249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57" y="3493369"/>
            <a:ext cx="5223885" cy="336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52700" y="3762375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2552699" y="3995737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2552700" y="4219575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57" name="Oval 56"/>
          <p:cNvSpPr/>
          <p:nvPr/>
        </p:nvSpPr>
        <p:spPr>
          <a:xfrm>
            <a:off x="2552700" y="4452937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58" name="Oval 57"/>
          <p:cNvSpPr/>
          <p:nvPr/>
        </p:nvSpPr>
        <p:spPr>
          <a:xfrm>
            <a:off x="2552700" y="4686300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59" name="Oval 58"/>
          <p:cNvSpPr/>
          <p:nvPr/>
        </p:nvSpPr>
        <p:spPr>
          <a:xfrm>
            <a:off x="2552700" y="4924425"/>
            <a:ext cx="180975" cy="161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8</a:t>
            </a:r>
          </a:p>
        </p:txBody>
      </p:sp>
      <p:cxnSp>
        <p:nvCxnSpPr>
          <p:cNvPr id="8" name="Straight Arrow Connector 7"/>
          <p:cNvCxnSpPr>
            <a:stCxn id="4" idx="6"/>
          </p:cNvCxnSpPr>
          <p:nvPr/>
        </p:nvCxnSpPr>
        <p:spPr>
          <a:xfrm>
            <a:off x="2733675" y="3843338"/>
            <a:ext cx="1169482" cy="809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33674" y="4067176"/>
            <a:ext cx="119434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733674" y="4219575"/>
            <a:ext cx="1194342" cy="809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733675" y="4300538"/>
            <a:ext cx="1194341" cy="2238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733674" y="4412457"/>
            <a:ext cx="1194342" cy="361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733675" y="4533899"/>
            <a:ext cx="1194341" cy="4691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4054" y="3698356"/>
            <a:ext cx="2308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/>
              <a:t>Ring Doorbell New Tail</a:t>
            </a:r>
          </a:p>
          <a:p>
            <a:pPr algn="r"/>
            <a:r>
              <a:rPr lang="en-US" sz="1500" dirty="0" smtClean="0"/>
              <a:t>Fetch Command</a:t>
            </a:r>
          </a:p>
          <a:p>
            <a:pPr algn="r"/>
            <a:r>
              <a:rPr lang="en-US" sz="1500" dirty="0" smtClean="0"/>
              <a:t>Process Command</a:t>
            </a:r>
          </a:p>
          <a:p>
            <a:pPr algn="r"/>
            <a:r>
              <a:rPr lang="en-US" sz="1500" dirty="0" smtClean="0"/>
              <a:t>Queue Completion</a:t>
            </a:r>
          </a:p>
          <a:p>
            <a:pPr algn="r"/>
            <a:r>
              <a:rPr lang="en-US" sz="1500" dirty="0" smtClean="0"/>
              <a:t>Generate Interrupt</a:t>
            </a:r>
          </a:p>
          <a:p>
            <a:pPr algn="r"/>
            <a:r>
              <a:rPr lang="en-US" sz="1500" dirty="0" smtClean="0"/>
              <a:t>Ring Doorbell New Head</a:t>
            </a:r>
          </a:p>
        </p:txBody>
      </p:sp>
      <p:sp>
        <p:nvSpPr>
          <p:cNvPr id="42" name="Oval 41"/>
          <p:cNvSpPr/>
          <p:nvPr/>
        </p:nvSpPr>
        <p:spPr>
          <a:xfrm rot="20429654">
            <a:off x="7067550" y="5003006"/>
            <a:ext cx="1885950" cy="914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PCIe messages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 rot="20429654">
            <a:off x="4530609" y="5792179"/>
            <a:ext cx="1885950" cy="914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NVMe Data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193648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NVMe Command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7" name="Left Brace 46"/>
          <p:cNvSpPr/>
          <p:nvPr/>
        </p:nvSpPr>
        <p:spPr>
          <a:xfrm>
            <a:off x="3318416" y="936752"/>
            <a:ext cx="502899" cy="2371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85" y="3359802"/>
            <a:ext cx="3550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Agilent: Visualize Transaction display</a:t>
            </a:r>
            <a:endParaRPr lang="en-US" sz="1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4054" y="6273842"/>
            <a:ext cx="21515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Preliminary: Coming March 2014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725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PCIe Performance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PCI_A137,  ATD Training, July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7" y="685800"/>
            <a:ext cx="77247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22867"/>
              </p:ext>
            </p:extLst>
          </p:nvPr>
        </p:nvGraphicFramePr>
        <p:xfrm>
          <a:off x="152400" y="4343400"/>
          <a:ext cx="8763000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62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Categories pane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leftmost pane displays a list of categories for which statistics will be generated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displayed.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Statistics pane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middle pane displays a list of performance parameters for the category that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select in the Categories pane. For each of these parameters, statistics are displayed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on the link directions (upstream as well as downstream).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Charts pane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rightmost pane displays a performance chart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5530" y="990599"/>
            <a:ext cx="3854832" cy="2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</p:spPr>
        <p:txBody>
          <a:bodyPr/>
          <a:lstStyle/>
          <a:p>
            <a:fld id="{793EC66B-EF27-4603-8557-B6CFD2D777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5944" cy="996696"/>
          </a:xfrm>
        </p:spPr>
        <p:txBody>
          <a:bodyPr/>
          <a:lstStyle/>
          <a:p>
            <a:r>
              <a:rPr lang="en-US" dirty="0" smtClean="0"/>
              <a:t>Exerciser (Packet Generator) </a:t>
            </a:r>
            <a:br>
              <a:rPr lang="en-US" dirty="0" smtClean="0"/>
            </a:br>
            <a:r>
              <a:rPr lang="en-US" b="0" dirty="0" smtClean="0">
                <a:solidFill>
                  <a:srgbClr val="007399"/>
                </a:solidFill>
              </a:rPr>
              <a:t>One Hardware</a:t>
            </a:r>
            <a:r>
              <a:rPr lang="en-US" b="0" dirty="0">
                <a:solidFill>
                  <a:srgbClr val="007399"/>
                </a:solidFill>
              </a:rPr>
              <a:t>, </a:t>
            </a:r>
            <a:r>
              <a:rPr lang="en-US" b="0" dirty="0" smtClean="0">
                <a:solidFill>
                  <a:srgbClr val="007399"/>
                </a:solidFill>
              </a:rPr>
              <a:t>Multiple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7600"/>
            <a:ext cx="4376238" cy="3460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 Node Emulation</a:t>
            </a:r>
          </a:p>
          <a:p>
            <a:pPr marL="571500" lvl="1" indent="-342900"/>
            <a:r>
              <a:rPr lang="en-US" dirty="0" smtClean="0"/>
              <a:t>Root Complex &amp; DUT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LTSSM Tester</a:t>
            </a:r>
          </a:p>
          <a:p>
            <a:pPr marL="685800" lvl="1" indent="-457200"/>
            <a:r>
              <a:rPr lang="en-US" dirty="0" smtClean="0"/>
              <a:t>State specific solicitation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Protocol Test Card</a:t>
            </a:r>
          </a:p>
          <a:p>
            <a:pPr marL="571500" lvl="1" indent="-342900"/>
            <a:r>
              <a:rPr lang="en-US" dirty="0" smtClean="0"/>
              <a:t>Specification compliance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IO Virtualization</a:t>
            </a:r>
          </a:p>
          <a:p>
            <a:pPr marL="571500" lvl="1" indent="-342900"/>
            <a:r>
              <a:rPr lang="en-US" dirty="0" smtClean="0"/>
              <a:t>Multi Root and Single Root</a:t>
            </a:r>
            <a:endParaRPr lang="en-US" dirty="0"/>
          </a:p>
        </p:txBody>
      </p:sp>
      <p:grpSp>
        <p:nvGrpSpPr>
          <p:cNvPr id="7" name="Group 18"/>
          <p:cNvGrpSpPr/>
          <p:nvPr/>
        </p:nvGrpSpPr>
        <p:grpSpPr>
          <a:xfrm>
            <a:off x="152400" y="4726798"/>
            <a:ext cx="2265219" cy="1449532"/>
            <a:chOff x="5236958" y="2343150"/>
            <a:chExt cx="2683159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5291859" y="2343150"/>
              <a:ext cx="2581275" cy="1828800"/>
            </a:xfrm>
            <a:prstGeom prst="roundRect">
              <a:avLst>
                <a:gd name="adj" fmla="val 16644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noProof="1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236958" y="2381251"/>
              <a:ext cx="2683159" cy="3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gilent TT Cond" pitchFamily="34" charset="0"/>
                </a:rPr>
                <a:t>EP/RC Emulation Exerciser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334" y="2708275"/>
              <a:ext cx="1699701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7"/>
          <p:cNvGrpSpPr/>
          <p:nvPr/>
        </p:nvGrpSpPr>
        <p:grpSpPr>
          <a:xfrm>
            <a:off x="2521132" y="4728731"/>
            <a:ext cx="2258687" cy="1443469"/>
            <a:chOff x="5301384" y="447675"/>
            <a:chExt cx="2581275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5301384" y="447675"/>
              <a:ext cx="2581275" cy="1828800"/>
            </a:xfrm>
            <a:prstGeom prst="roundRect">
              <a:avLst>
                <a:gd name="adj" fmla="val 16644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noProof="1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044335" y="466725"/>
              <a:ext cx="990600" cy="58490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gilent TT Cond" pitchFamily="34" charset="0"/>
                </a:rPr>
                <a:t>LTSSM Tester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159" y="779635"/>
              <a:ext cx="1571625" cy="142875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24"/>
          <p:cNvGrpSpPr/>
          <p:nvPr/>
        </p:nvGrpSpPr>
        <p:grpSpPr>
          <a:xfrm>
            <a:off x="4922775" y="4725266"/>
            <a:ext cx="1859025" cy="1446934"/>
            <a:chOff x="4681104" y="4244975"/>
            <a:chExt cx="2581275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681104" y="4244975"/>
              <a:ext cx="2581275" cy="1828800"/>
            </a:xfrm>
            <a:prstGeom prst="roundRect">
              <a:avLst>
                <a:gd name="adj" fmla="val 16644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noProof="1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917280" y="4283074"/>
              <a:ext cx="2110753" cy="35010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gilent TT Cond" pitchFamily="34" charset="0"/>
                </a:rPr>
                <a:t>PTC 3.0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766" y="4562474"/>
              <a:ext cx="1235456" cy="144462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4"/>
          <p:cNvGrpSpPr/>
          <p:nvPr/>
        </p:nvGrpSpPr>
        <p:grpSpPr>
          <a:xfrm>
            <a:off x="6870747" y="4725266"/>
            <a:ext cx="2044653" cy="1446934"/>
            <a:chOff x="4681104" y="4244975"/>
            <a:chExt cx="2581275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4681104" y="4244975"/>
              <a:ext cx="2581275" cy="1828800"/>
            </a:xfrm>
            <a:prstGeom prst="roundRect">
              <a:avLst>
                <a:gd name="adj" fmla="val 16644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noProof="1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4917280" y="4283074"/>
              <a:ext cx="2110753" cy="35010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 err="1" smtClean="0">
                  <a:solidFill>
                    <a:schemeClr val="tx2">
                      <a:lumMod val="75000"/>
                    </a:schemeClr>
                  </a:solidFill>
                  <a:latin typeface="Agilent TT Cond" pitchFamily="34" charset="0"/>
                </a:rPr>
                <a:t>NVMe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gilent TT Cond" pitchFamily="34" charset="0"/>
                </a:rPr>
                <a:t> 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gilent TT Cond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57991" y="3805535"/>
            <a:ext cx="418970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200" b="1" dirty="0" err="1" smtClean="0"/>
              <a:t>NVMe</a:t>
            </a:r>
            <a:r>
              <a:rPr lang="en-US" sz="2200" b="1" dirty="0" smtClean="0"/>
              <a:t> RC emulation</a:t>
            </a:r>
            <a:endParaRPr lang="en-US" sz="2200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900" dirty="0" err="1" smtClean="0"/>
              <a:t>EndPoint</a:t>
            </a:r>
            <a:r>
              <a:rPr lang="en-US" sz="1900" dirty="0" smtClean="0"/>
              <a:t> testing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1" y="4970816"/>
            <a:ext cx="1324176" cy="116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82" y="0"/>
            <a:ext cx="327251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NVMe</a:t>
            </a:r>
            <a:r>
              <a:rPr lang="en-US" dirty="0" smtClean="0"/>
              <a:t> Exerciser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5944"/>
            <a:ext cx="5791200" cy="2590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Scan </a:t>
            </a:r>
            <a:r>
              <a:rPr lang="en-US" sz="1800" dirty="0"/>
              <a:t>and initialize the </a:t>
            </a:r>
            <a:r>
              <a:rPr lang="en-US" sz="1800" dirty="0" err="1"/>
              <a:t>NVMe</a:t>
            </a:r>
            <a:r>
              <a:rPr lang="en-US" sz="1800" dirty="0"/>
              <a:t> capabilities of the </a:t>
            </a:r>
            <a:r>
              <a:rPr lang="en-US" sz="1800" dirty="0" smtClean="0"/>
              <a:t>DUT.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/>
              <a:t>NVMe</a:t>
            </a:r>
            <a:r>
              <a:rPr lang="en-US" sz="1800" dirty="0" smtClean="0"/>
              <a:t> </a:t>
            </a:r>
            <a:r>
              <a:rPr lang="en-US" sz="1800" dirty="0"/>
              <a:t>controller registers of DUT are available for viewing and editing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18944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Configure the Admin submission and completion queue attributes.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Set the interrupt mechanism to be used and then configure the selected interrupt mechanism.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Define, view, and edit the MSI-X table of the DUT.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Create multiple I/O submission and completion queues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Configure submission queue Head and Tail pointers and completion queue head pointer.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Add </a:t>
            </a:r>
            <a:r>
              <a:rPr lang="en-US" sz="2600" dirty="0" err="1" smtClean="0"/>
              <a:t>NVMe</a:t>
            </a:r>
            <a:r>
              <a:rPr lang="en-US" sz="2600" dirty="0" smtClean="0"/>
              <a:t> commands to submission queues and submit these to the </a:t>
            </a:r>
            <a:r>
              <a:rPr lang="en-US" sz="2600" dirty="0" err="1" smtClean="0"/>
              <a:t>NVMe</a:t>
            </a:r>
            <a:r>
              <a:rPr lang="en-US" sz="2600" dirty="0" smtClean="0"/>
              <a:t> DUT. The commands are available as predefined templates.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View the commands and their subsequent completions in the completion queues.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/>
              <a:t>Create PRP lists and PRP entries that can be used in the submitted </a:t>
            </a:r>
            <a:r>
              <a:rPr lang="en-US" sz="2600" dirty="0" err="1" smtClean="0"/>
              <a:t>NVMe</a:t>
            </a:r>
            <a:r>
              <a:rPr lang="en-US" sz="2600" dirty="0" smtClean="0"/>
              <a:t> commands for data transfer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NVMe Conformance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84" y="0"/>
            <a:ext cx="5087716" cy="4673600"/>
          </a:xfrm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381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Interoperability Tests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Defined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University of New Hampshire (UNH)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Interoperability Lab (IOL)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Automated Test Scripts verify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Admin Commands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NVM Commands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NVM Features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Controller Registers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System Memory Structure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Controller 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Available 	February 20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, 2014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U4305A-1FP 	NVMe RC Emulation option 		$12,000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Look for announcement at 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	January 28-31, 2014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0638"/>
            <a:ext cx="3238500" cy="72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51965"/>
      </p:ext>
    </p:extLst>
  </p:cSld>
  <p:clrMapOvr>
    <a:masterClrMapping/>
  </p:clrMapOvr>
</p:sld>
</file>

<file path=ppt/theme/theme1.xml><?xml version="1.0" encoding="utf-8"?>
<a:theme xmlns:a="http://schemas.openxmlformats.org/drawingml/2006/main" name="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472</Words>
  <Application>Microsoft Office PowerPoint</Application>
  <PresentationFormat>On-screen Show (4:3)</PresentationFormat>
  <Paragraphs>97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AGILENT PPT 2007</vt:lpstr>
      <vt:lpstr>1_AGILENT PPT 2007</vt:lpstr>
      <vt:lpstr>PowerPoint Presentation</vt:lpstr>
      <vt:lpstr>Transaction Decode</vt:lpstr>
      <vt:lpstr>NVMe Identify    Decode Payload into Easily Readable Display of Namespace Capabilities</vt:lpstr>
      <vt:lpstr>Visualize Transaction: Understanding NVMe</vt:lpstr>
      <vt:lpstr>PCIe Performance Overview</vt:lpstr>
      <vt:lpstr>Exerciser (Packet Generator)  One Hardware, Multiple Applications</vt:lpstr>
      <vt:lpstr>NVMe Exerciser Features</vt:lpstr>
      <vt:lpstr>NVMe Conformance  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2013-07-24T03:04:32Z</dcterms:created>
  <dcterms:modified xsi:type="dcterms:W3CDTF">2013-12-17T21:05:30Z</dcterms:modified>
</cp:coreProperties>
</file>