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1" r:id="rId6"/>
    <p:sldId id="311" r:id="rId7"/>
    <p:sldId id="276" r:id="rId8"/>
    <p:sldId id="268" r:id="rId9"/>
    <p:sldId id="310" r:id="rId10"/>
    <p:sldId id="273" r:id="rId11"/>
    <p:sldId id="281" r:id="rId12"/>
    <p:sldId id="275" r:id="rId13"/>
    <p:sldId id="312" r:id="rId14"/>
    <p:sldId id="305" r:id="rId15"/>
    <p:sldId id="304" r:id="rId16"/>
    <p:sldId id="277" r:id="rId17"/>
    <p:sldId id="297" r:id="rId18"/>
    <p:sldId id="282" r:id="rId19"/>
    <p:sldId id="279" r:id="rId20"/>
    <p:sldId id="301" r:id="rId21"/>
    <p:sldId id="288" r:id="rId22"/>
    <p:sldId id="293" r:id="rId23"/>
    <p:sldId id="291" r:id="rId24"/>
    <p:sldId id="292" r:id="rId25"/>
    <p:sldId id="313" r:id="rId26"/>
    <p:sldId id="306" r:id="rId27"/>
    <p:sldId id="30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5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CD2BFC-DD77-4A01-A63E-E0F4DBF2F85D}" type="datetimeFigureOut">
              <a:rPr lang="en-US" smtClean="0"/>
              <a:t>10/23/2013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DB7CA-955C-4D4B-B8DD-CCF5D67C3769}" type="slidenum">
              <a:rPr lang="en-US" smtClean="0"/>
              <a:t>‹#›</a:t>
            </a:fld>
            <a:endParaRPr lang="en-US"/>
          </a:p>
        </p:txBody>
      </p:sp>
    </p:spTree>
    <p:extLst>
      <p:ext uri="{BB962C8B-B14F-4D97-AF65-F5344CB8AC3E}">
        <p14:creationId xmlns:p14="http://schemas.microsoft.com/office/powerpoint/2010/main" val="191317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NVM Express is a scalable host controller interface designed to address the needs of Enterprise and Client systems that utilize PCI Express based solid state drives. The interface provides optimized command submission and completion paths. It includes support for parallel operation by supporting up to 64K I/O Queues with up to 64K commands per I/O Queue. </a:t>
            </a:r>
            <a:endParaRPr lang="en-US" dirty="0" smtClean="0"/>
          </a:p>
        </p:txBody>
      </p:sp>
      <p:sp>
        <p:nvSpPr>
          <p:cNvPr id="4" name="Slide Number Placeholder 3"/>
          <p:cNvSpPr>
            <a:spLocks noGrp="1"/>
          </p:cNvSpPr>
          <p:nvPr>
            <p:ph type="sldNum" sz="quarter" idx="10"/>
          </p:nvPr>
        </p:nvSpPr>
        <p:spPr/>
        <p:txBody>
          <a:bodyPr/>
          <a:lstStyle/>
          <a:p>
            <a:fld id="{9DC89A57-A169-4F2D-AFC9-389C3F0C5C7D}" type="slidenum">
              <a:rPr lang="en-US" smtClean="0"/>
              <a:pPr/>
              <a:t>3</a:t>
            </a:fld>
            <a:endParaRPr lang="en-US"/>
          </a:p>
        </p:txBody>
      </p:sp>
    </p:spTree>
    <p:extLst>
      <p:ext uri="{BB962C8B-B14F-4D97-AF65-F5344CB8AC3E}">
        <p14:creationId xmlns:p14="http://schemas.microsoft.com/office/powerpoint/2010/main" val="326551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F15A4E6-10FD-4A4F-A364-EA8A59721766}" type="slidenum">
              <a:rPr lang="en-US" altLang="en-US" smtClean="0"/>
              <a:pPr/>
              <a:t>26</a:t>
            </a:fld>
            <a:endParaRPr lang="en-US" alt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a:grpSpLocks/>
          </p:cNvGrpSpPr>
          <p:nvPr userDrawn="1"/>
        </p:nvGrpSpPr>
        <p:grpSpPr bwMode="auto">
          <a:xfrm>
            <a:off x="0" y="0"/>
            <a:ext cx="9144000" cy="6253163"/>
            <a:chOff x="0" y="0"/>
            <a:chExt cx="9144000" cy="6253369"/>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25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AA-Arc_w-spark.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185179"/>
              <a:ext cx="9144000" cy="204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228600" y="1271016"/>
            <a:ext cx="4114800" cy="2157984"/>
          </a:xfrm>
        </p:spPr>
        <p:txBody>
          <a:bodyPr lIns="0" tIns="0" rIns="0" bIns="0"/>
          <a:lstStyle>
            <a:lvl1pPr algn="r">
              <a:spcAft>
                <a:spcPts val="0"/>
              </a:spcAft>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6"/>
          <p:cNvGrpSpPr/>
          <p:nvPr/>
        </p:nvGrpSpPr>
        <p:grpSpPr>
          <a:xfrm>
            <a:off x="0" y="6229349"/>
            <a:ext cx="9144000" cy="628651"/>
            <a:chOff x="0" y="6229349"/>
            <a:chExt cx="9144000" cy="628651"/>
          </a:xfrm>
        </p:grpSpPr>
        <p:pic>
          <p:nvPicPr>
            <p:cNvPr id="8" name="Picture 22" descr="footer_two-tone_revised_5-16_cir6"/>
            <p:cNvPicPr>
              <a:picLocks noChangeAspect="1" noChangeArrowheads="1"/>
            </p:cNvPicPr>
            <p:nvPr/>
          </p:nvPicPr>
          <p:blipFill>
            <a:blip r:embed="rId13"/>
            <a:srcRect/>
            <a:stretch>
              <a:fillRect/>
            </a:stretch>
          </p:blipFill>
          <p:spPr bwMode="auto">
            <a:xfrm>
              <a:off x="0" y="6229349"/>
              <a:ext cx="9144000" cy="628651"/>
            </a:xfrm>
            <a:prstGeom prst="rect">
              <a:avLst/>
            </a:prstGeom>
            <a:noFill/>
            <a:ln w="9525">
              <a:noFill/>
              <a:miter lim="800000"/>
              <a:headEnd/>
              <a:tailEnd/>
            </a:ln>
          </p:spPr>
        </p:pic>
        <p:pic>
          <p:nvPicPr>
            <p:cNvPr id="9" name="Picture 26" descr="spark-385_150"/>
            <p:cNvPicPr>
              <a:picLocks noChangeAspect="1" noChangeArrowheads="1"/>
            </p:cNvPicPr>
            <p:nvPr/>
          </p:nvPicPr>
          <p:blipFill>
            <a:blip r:embed="rId14"/>
            <a:srcRect/>
            <a:stretch>
              <a:fillRect/>
            </a:stretch>
          </p:blipFill>
          <p:spPr bwMode="auto">
            <a:xfrm>
              <a:off x="4371977" y="6376989"/>
              <a:ext cx="1865313" cy="414337"/>
            </a:xfrm>
            <a:prstGeom prst="rect">
              <a:avLst/>
            </a:prstGeom>
            <a:noFill/>
            <a:ln w="9525">
              <a:noFill/>
              <a:miter lim="800000"/>
              <a:headEnd/>
              <a:tailEnd/>
            </a:ln>
          </p:spPr>
        </p:pic>
      </p:grpSp>
      <p:sp>
        <p:nvSpPr>
          <p:cNvPr id="21"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fld id="{97B4F2C9-064B-48D9-B2B5-2F2D9F09B7BB}" type="datetimeFigureOut">
              <a:rPr lang="en-US" smtClean="0"/>
              <a:t>10/23/2013</a:t>
            </a:fld>
            <a:endParaRPr lang="en-US"/>
          </a:p>
        </p:txBody>
      </p:sp>
      <p:sp>
        <p:nvSpPr>
          <p:cNvPr id="22"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a:p>
        </p:txBody>
      </p:sp>
      <p:sp>
        <p:nvSpPr>
          <p:cNvPr id="23"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8B5ABFE4-920A-426D-991A-41227192B7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71016"/>
            <a:ext cx="4572000" cy="2157984"/>
          </a:xfrm>
        </p:spPr>
        <p:txBody>
          <a:bodyPr/>
          <a:lstStyle/>
          <a:p>
            <a:r>
              <a:rPr lang="en-US" dirty="0" smtClean="0">
                <a:solidFill>
                  <a:schemeClr val="bg1"/>
                </a:solidFill>
              </a:rPr>
              <a:t>NVMe Transaction Decode and RC Emulation</a:t>
            </a:r>
            <a:endParaRPr lang="en-US" dirty="0">
              <a:solidFill>
                <a:schemeClr val="bg1"/>
              </a:solidFill>
            </a:endParaRPr>
          </a:p>
        </p:txBody>
      </p:sp>
      <p:sp>
        <p:nvSpPr>
          <p:cNvPr id="3" name="Subtitle 2"/>
          <p:cNvSpPr>
            <a:spLocks noGrp="1"/>
          </p:cNvSpPr>
          <p:nvPr>
            <p:ph type="subTitle" idx="1"/>
          </p:nvPr>
        </p:nvSpPr>
        <p:spPr>
          <a:xfrm>
            <a:off x="5029200" y="1295400"/>
            <a:ext cx="4114800" cy="2148840"/>
          </a:xfrm>
        </p:spPr>
        <p:txBody>
          <a:bodyPr/>
          <a:lstStyle/>
          <a:p>
            <a:r>
              <a:rPr lang="en-US" dirty="0" smtClean="0"/>
              <a:t>October 23, 2013</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894"/>
          <a:stretch/>
        </p:blipFill>
        <p:spPr bwMode="auto">
          <a:xfrm>
            <a:off x="304800" y="2133600"/>
            <a:ext cx="689671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978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67716"/>
            <a:ext cx="8696325" cy="996950"/>
          </a:xfrm>
        </p:spPr>
        <p:txBody>
          <a:bodyPr/>
          <a:lstStyle/>
          <a:p>
            <a:r>
              <a:rPr lang="en-US" dirty="0" smtClean="0"/>
              <a:t>Instant Insight with Transaction Overview Pane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9399"/>
            <a:ext cx="3631016"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90800"/>
            <a:ext cx="470535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225911" y="695864"/>
            <a:ext cx="8686800" cy="2438400"/>
          </a:xfrm>
          <a:prstGeom prst="rect">
            <a:avLst/>
          </a:prstGeom>
        </p:spPr>
        <p:txBody>
          <a:bodyPr/>
          <a:lstStyle>
            <a:lvl1pPr algn="l" rtl="0" fontAlgn="base">
              <a:spcBef>
                <a:spcPct val="0"/>
              </a:spcBef>
              <a:spcAft>
                <a:spcPts val="1400"/>
              </a:spcAft>
              <a:buFont typeface="Arial" charset="0"/>
              <a:defRPr sz="2400" kern="1200">
                <a:solidFill>
                  <a:schemeClr val="tx1"/>
                </a:solidFill>
                <a:latin typeface="+mn-lt"/>
                <a:ea typeface="+mn-ea"/>
                <a:cs typeface="+mn-cs"/>
              </a:defRPr>
            </a:lvl1pPr>
            <a:lvl2pPr marL="228600" indent="-228600" algn="l" rtl="0" fontAlgn="base">
              <a:spcBef>
                <a:spcPct val="0"/>
              </a:spcBef>
              <a:spcAft>
                <a:spcPts val="700"/>
              </a:spcAft>
              <a:buFont typeface="Arial" charset="0"/>
              <a:buChar char="•"/>
              <a:defRPr sz="2000" kern="1200">
                <a:solidFill>
                  <a:schemeClr val="tx1"/>
                </a:solidFill>
                <a:latin typeface="+mn-lt"/>
                <a:ea typeface="+mn-ea"/>
                <a:cs typeface="+mn-cs"/>
              </a:defRPr>
            </a:lvl2pPr>
            <a:lvl3pPr marL="457200" indent="-228600" algn="l" rtl="0" fontAlgn="base">
              <a:spcBef>
                <a:spcPct val="0"/>
              </a:spcBef>
              <a:spcAft>
                <a:spcPts val="700"/>
              </a:spcAft>
              <a:buFont typeface="Arial" charset="0"/>
              <a:buChar char="–"/>
              <a:defRPr sz="2000" kern="1200">
                <a:solidFill>
                  <a:schemeClr val="tx1"/>
                </a:solidFill>
                <a:latin typeface="+mn-lt"/>
                <a:ea typeface="+mn-ea"/>
                <a:cs typeface="+mn-cs"/>
              </a:defRPr>
            </a:lvl3pPr>
            <a:lvl4pPr marL="685800" indent="-228600" algn="l" rtl="0" fontAlgn="base">
              <a:spcBef>
                <a:spcPct val="0"/>
              </a:spcBef>
              <a:spcAft>
                <a:spcPts val="600"/>
              </a:spcAft>
              <a:buFont typeface="Arial" charset="0"/>
              <a:buChar char="•"/>
              <a:defRPr kern="1200">
                <a:solidFill>
                  <a:schemeClr val="tx1"/>
                </a:solidFill>
                <a:latin typeface="+mn-lt"/>
                <a:ea typeface="+mn-ea"/>
                <a:cs typeface="+mn-cs"/>
              </a:defRPr>
            </a:lvl4pPr>
            <a:lvl5pPr marL="914400" indent="-228600" algn="l" rtl="0" fontAlgn="base">
              <a:spcBef>
                <a:spcPct val="0"/>
              </a:spcBef>
              <a:spcAft>
                <a:spcPts val="60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Lists the transaction types for the computed transaction data and the number of events/occurrences for each.</a:t>
            </a:r>
          </a:p>
          <a:p>
            <a:pPr lvl="1"/>
            <a:r>
              <a:rPr lang="en-US" sz="1600" dirty="0" smtClean="0"/>
              <a:t>Organizes the number of transaction occurrences/events on the basis of link direction or queues. </a:t>
            </a:r>
          </a:p>
          <a:p>
            <a:pPr lvl="2"/>
            <a:r>
              <a:rPr lang="en-US" sz="1600" dirty="0" smtClean="0"/>
              <a:t>If the data is unidirectional, this view displays occurrences for one direction only.</a:t>
            </a:r>
          </a:p>
          <a:p>
            <a:pPr lvl="2"/>
            <a:r>
              <a:rPr lang="en-US" sz="1600" dirty="0" smtClean="0"/>
              <a:t>If multiple devices are involved, the Queue field provides multiple options representing multiple device IDs of multiple devices. </a:t>
            </a:r>
          </a:p>
        </p:txBody>
      </p:sp>
    </p:spTree>
    <p:extLst>
      <p:ext uri="{BB962C8B-B14F-4D97-AF65-F5344CB8AC3E}">
        <p14:creationId xmlns:p14="http://schemas.microsoft.com/office/powerpoint/2010/main" val="1265954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itchFamily="2" charset="2"/>
              </a:rPr>
              <a:t>Easily Readable Display of Namespace Capabilities Using Payload Decode</a:t>
            </a:r>
            <a:endParaRPr lang="en-US" dirty="0"/>
          </a:p>
        </p:txBody>
      </p:sp>
      <p:sp>
        <p:nvSpPr>
          <p:cNvPr id="4" name="Content Placeholder 3"/>
          <p:cNvSpPr>
            <a:spLocks noGrp="1"/>
          </p:cNvSpPr>
          <p:nvPr>
            <p:ph sz="half" idx="2"/>
          </p:nvPr>
        </p:nvSpPr>
        <p:spPr>
          <a:xfrm>
            <a:off x="261551" y="2971800"/>
            <a:ext cx="3200400" cy="2543146"/>
          </a:xfrm>
        </p:spPr>
        <p:txBody>
          <a:bodyPr>
            <a:normAutofit fontScale="92500"/>
          </a:bodyPr>
          <a:lstStyle/>
          <a:p>
            <a:pPr lvl="1"/>
            <a:r>
              <a:rPr lang="en-US" dirty="0" smtClean="0"/>
              <a:t>NVMe Identify command returns capabilities and status of a specific namespace.</a:t>
            </a:r>
          </a:p>
          <a:p>
            <a:pPr lvl="1"/>
            <a:r>
              <a:rPr lang="en-US" dirty="0" smtClean="0"/>
              <a:t>View </a:t>
            </a:r>
            <a:r>
              <a:rPr lang="en-US" u="sng" dirty="0" smtClean="0"/>
              <a:t>easily readable </a:t>
            </a:r>
            <a:r>
              <a:rPr lang="en-US" dirty="0" smtClean="0"/>
              <a:t>namespace capabilities </a:t>
            </a:r>
            <a:r>
              <a:rPr lang="en-US" u="sng" dirty="0" smtClean="0"/>
              <a:t>in a single display</a:t>
            </a:r>
            <a:r>
              <a:rPr lang="en-US" dirty="0" smtClean="0"/>
              <a:t> from the Identify command  (right-click the NVMe Identify transaction and select Decode Payload)</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829" y="1143000"/>
            <a:ext cx="4300105" cy="510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6127" b="14163"/>
          <a:stretch/>
        </p:blipFill>
        <p:spPr bwMode="auto">
          <a:xfrm>
            <a:off x="33007" y="1143000"/>
            <a:ext cx="3919151" cy="173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3408872" y="1219200"/>
            <a:ext cx="1002957" cy="990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70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Navigation of Transaction Decode Results</a:t>
            </a:r>
            <a:endParaRPr lang="en-US" dirty="0"/>
          </a:p>
        </p:txBody>
      </p:sp>
      <p:sp>
        <p:nvSpPr>
          <p:cNvPr id="3" name="Content Placeholder 2"/>
          <p:cNvSpPr>
            <a:spLocks noGrp="1"/>
          </p:cNvSpPr>
          <p:nvPr>
            <p:ph idx="1"/>
          </p:nvPr>
        </p:nvSpPr>
        <p:spPr>
          <a:xfrm>
            <a:off x="381000" y="3200400"/>
            <a:ext cx="8686800" cy="3048000"/>
          </a:xfrm>
        </p:spPr>
        <p:txBody>
          <a:bodyPr/>
          <a:lstStyle/>
          <a:p>
            <a:pPr lvl="1"/>
            <a:r>
              <a:rPr lang="en-US" dirty="0" smtClean="0"/>
              <a:t>Select a transaction type in the Transaction Overview pane.  The navigation bar in the Transaction Decode tab displays the total number of occurrences found. Use the buttons to navigate to the event of interest. </a:t>
            </a:r>
          </a:p>
          <a:p>
            <a:pPr lvl="1"/>
            <a:r>
              <a:rPr lang="en-US" dirty="0" smtClean="0"/>
              <a:t>Double-clicking a particular occurrence number in the Transaction Overview pane navigates to the first transaction mapped to that occurrence number.</a:t>
            </a:r>
          </a:p>
          <a:p>
            <a:pPr lvl="1"/>
            <a:r>
              <a:rPr lang="en-US" dirty="0" smtClean="0"/>
              <a:t>Between Transactions and associated packets: double-click a transaction in the Transaction Decode tab.  Doing so highlights the first packet for that transaction in the upper pane of the Protocol Viewer.</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61436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29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654" y="228600"/>
            <a:ext cx="8629345" cy="2157984"/>
          </a:xfrm>
        </p:spPr>
        <p:txBody>
          <a:bodyPr/>
          <a:lstStyle/>
          <a:p>
            <a:pPr algn="l"/>
            <a:r>
              <a:rPr lang="en-US" dirty="0" smtClean="0">
                <a:solidFill>
                  <a:schemeClr val="bg1"/>
                </a:solidFill>
              </a:rPr>
              <a:t>Examples of Interpreting NVMe Transaction Decode Results</a:t>
            </a:r>
            <a:endParaRPr lang="en-US" dirty="0">
              <a:solidFill>
                <a:schemeClr val="bg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894"/>
          <a:stretch/>
        </p:blipFill>
        <p:spPr bwMode="auto">
          <a:xfrm>
            <a:off x="152400" y="1219200"/>
            <a:ext cx="6172200" cy="313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6747"/>
          <a:stretch/>
        </p:blipFill>
        <p:spPr bwMode="auto">
          <a:xfrm>
            <a:off x="6019800" y="2503144"/>
            <a:ext cx="3045542" cy="434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0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Through Transactions</a:t>
            </a:r>
            <a:br>
              <a:rPr lang="en-US" dirty="0"/>
            </a:br>
            <a:endParaRPr lang="en-US" dirty="0"/>
          </a:p>
        </p:txBody>
      </p:sp>
      <p:sp>
        <p:nvSpPr>
          <p:cNvPr id="3" name="Content Placeholder 2"/>
          <p:cNvSpPr>
            <a:spLocks noGrp="1"/>
          </p:cNvSpPr>
          <p:nvPr>
            <p:ph idx="1"/>
          </p:nvPr>
        </p:nvSpPr>
        <p:spPr>
          <a:xfrm>
            <a:off x="228599" y="3299732"/>
            <a:ext cx="8686800" cy="2767584"/>
          </a:xfrm>
        </p:spPr>
        <p:txBody>
          <a:bodyPr>
            <a:normAutofit/>
          </a:bodyPr>
          <a:lstStyle/>
          <a:p>
            <a:r>
              <a:rPr lang="en-US" dirty="0"/>
              <a:t>D</a:t>
            </a:r>
            <a:r>
              <a:rPr lang="en-US" dirty="0" smtClean="0"/>
              <a:t>ouble-click </a:t>
            </a:r>
            <a:r>
              <a:rPr lang="en-US" dirty="0"/>
              <a:t>a particular occurrence number in the right pane to navigate to the first transaction mapped to that occurrence </a:t>
            </a:r>
            <a:r>
              <a:rPr lang="en-US" dirty="0" smtClean="0"/>
              <a:t>number.</a:t>
            </a:r>
          </a:p>
          <a:p>
            <a:endParaRPr lang="en-US" dirty="0" smtClean="0"/>
          </a:p>
          <a:p>
            <a:r>
              <a:rPr lang="en-US" dirty="0" smtClean="0"/>
              <a:t>Use the navigation buttons to quickly access Next/Previous or first and last.</a:t>
            </a:r>
          </a:p>
          <a:p>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 y="1295400"/>
            <a:ext cx="82962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0"/>
            <a:ext cx="35528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613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and Navigating Through the Transaction Decode </a:t>
            </a:r>
          </a:p>
        </p:txBody>
      </p:sp>
      <p:sp>
        <p:nvSpPr>
          <p:cNvPr id="3" name="Content Placeholder 2"/>
          <p:cNvSpPr>
            <a:spLocks noGrp="1"/>
          </p:cNvSpPr>
          <p:nvPr>
            <p:ph idx="1"/>
          </p:nvPr>
        </p:nvSpPr>
        <p:spPr>
          <a:xfrm>
            <a:off x="190500" y="3064055"/>
            <a:ext cx="8686800" cy="3605784"/>
          </a:xfrm>
        </p:spPr>
        <p:txBody>
          <a:bodyPr>
            <a:normAutofit/>
          </a:bodyPr>
          <a:lstStyle/>
          <a:p>
            <a:pPr marL="342900" indent="-342900">
              <a:buFont typeface="Arial" pitchFamily="34" charset="0"/>
              <a:buChar char="•"/>
            </a:pPr>
            <a:r>
              <a:rPr lang="en-US" sz="2000" dirty="0"/>
              <a:t>Decoded transactions </a:t>
            </a:r>
            <a:r>
              <a:rPr lang="en-US" sz="2000" dirty="0" smtClean="0"/>
              <a:t>order is based </a:t>
            </a:r>
            <a:r>
              <a:rPr lang="en-US" sz="2000" dirty="0"/>
              <a:t>on the timestamp of the first packet associated with a transaction. One or many PCIe packets may be associated with a transaction</a:t>
            </a:r>
            <a:r>
              <a:rPr lang="en-US" sz="2000" dirty="0" smtClean="0"/>
              <a:t>.</a:t>
            </a:r>
          </a:p>
          <a:p>
            <a:pPr marL="342900" indent="-342900">
              <a:buFont typeface="Arial" pitchFamily="34" charset="0"/>
              <a:buChar char="•"/>
            </a:pPr>
            <a:r>
              <a:rPr lang="en-US" sz="2000" dirty="0" smtClean="0"/>
              <a:t>The </a:t>
            </a:r>
            <a:r>
              <a:rPr lang="en-US" sz="2000" dirty="0"/>
              <a:t>right pane of the Transaction Decode tab displays statistics for the computed transactions. This pane lists the transaction types applicable for the computed transaction data and the number of events/occurrences for each transaction type in the computed data. </a:t>
            </a:r>
            <a:r>
              <a:rPr lang="en-US" sz="2000" dirty="0" smtClean="0"/>
              <a:t>This can be displayed by direction of by queue.</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9372600" cy="192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241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2250"/>
            <a:ext cx="8839200" cy="996696"/>
          </a:xfrm>
        </p:spPr>
        <p:txBody>
          <a:bodyPr/>
          <a:lstStyle/>
          <a:p>
            <a:r>
              <a:rPr lang="en-US" dirty="0"/>
              <a:t>Interpreting and Navigating Through the Transaction Decode </a:t>
            </a:r>
            <a:endParaRPr lang="en-US" dirty="0"/>
          </a:p>
        </p:txBody>
      </p:sp>
      <p:sp>
        <p:nvSpPr>
          <p:cNvPr id="3" name="Content Placeholder 2"/>
          <p:cNvSpPr>
            <a:spLocks noGrp="1"/>
          </p:cNvSpPr>
          <p:nvPr>
            <p:ph idx="1"/>
          </p:nvPr>
        </p:nvSpPr>
        <p:spPr>
          <a:xfrm>
            <a:off x="228600" y="3153813"/>
            <a:ext cx="4081462" cy="2438400"/>
          </a:xfrm>
        </p:spPr>
        <p:txBody>
          <a:bodyPr/>
          <a:lstStyle/>
          <a:p>
            <a:pPr lvl="1"/>
            <a:r>
              <a:rPr lang="en-US" dirty="0" smtClean="0"/>
              <a:t>Transaction details vary by their type and applicable protocol</a:t>
            </a:r>
          </a:p>
          <a:p>
            <a:pPr lvl="1"/>
            <a:r>
              <a:rPr lang="en-US" dirty="0" smtClean="0"/>
              <a:t>Moving the mouse pointer over a field presents a tool tip with information about the field.</a:t>
            </a:r>
          </a:p>
          <a:p>
            <a:pPr lvl="1"/>
            <a:r>
              <a:rPr lang="en-US" dirty="0" smtClean="0"/>
              <a:t>Color coding is used to identify different transaction types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3887"/>
            <a:ext cx="77057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067300" y="3151471"/>
            <a:ext cx="3276600" cy="276999"/>
          </a:xfrm>
          <a:prstGeom prst="rect">
            <a:avLst/>
          </a:prstGeom>
        </p:spPr>
        <p:txBody>
          <a:bodyPr wrap="square">
            <a:spAutoFit/>
          </a:bodyPr>
          <a:lstStyle/>
          <a:p>
            <a:r>
              <a:rPr lang="en-US" sz="1200" dirty="0" smtClean="0"/>
              <a:t>Color Coding Key </a:t>
            </a:r>
            <a:r>
              <a:rPr lang="en-US" sz="1200" dirty="0" smtClean="0"/>
              <a:t>(subject </a:t>
            </a:r>
            <a:r>
              <a:rPr lang="en-US" sz="1200" dirty="0" smtClean="0"/>
              <a:t>to change)</a:t>
            </a:r>
          </a:p>
        </p:txBody>
      </p:sp>
      <p:graphicFrame>
        <p:nvGraphicFramePr>
          <p:cNvPr id="8" name="Table 7"/>
          <p:cNvGraphicFramePr>
            <a:graphicFrameLocks noGrp="1"/>
          </p:cNvGraphicFramePr>
          <p:nvPr>
            <p:extLst>
              <p:ext uri="{D42A27DB-BD31-4B8C-83A1-F6EECF244321}">
                <p14:modId xmlns:p14="http://schemas.microsoft.com/office/powerpoint/2010/main" val="604427865"/>
              </p:ext>
            </p:extLst>
          </p:nvPr>
        </p:nvGraphicFramePr>
        <p:xfrm>
          <a:off x="4419600" y="3505200"/>
          <a:ext cx="4191000" cy="2831562"/>
        </p:xfrm>
        <a:graphic>
          <a:graphicData uri="http://schemas.openxmlformats.org/drawingml/2006/table">
            <a:tbl>
              <a:tblPr firstRow="1" bandRow="1">
                <a:tableStyleId>{5C22544A-7EE6-4342-B048-85BDC9FD1C3A}</a:tableStyleId>
              </a:tblPr>
              <a:tblGrid>
                <a:gridCol w="1299535"/>
                <a:gridCol w="2891465"/>
              </a:tblGrid>
              <a:tr h="228600">
                <a:tc>
                  <a:txBody>
                    <a:bodyPr/>
                    <a:lstStyle/>
                    <a:p>
                      <a:r>
                        <a:rPr lang="en-US" sz="1000" dirty="0" smtClean="0"/>
                        <a:t>Color</a:t>
                      </a:r>
                      <a:endParaRPr lang="en-US" sz="1000" dirty="0"/>
                    </a:p>
                  </a:txBody>
                  <a:tcPr/>
                </a:tc>
                <a:tc>
                  <a:txBody>
                    <a:bodyPr/>
                    <a:lstStyle/>
                    <a:p>
                      <a:r>
                        <a:rPr lang="en-US" sz="1000" dirty="0" smtClean="0"/>
                        <a:t>Transaction Type</a:t>
                      </a:r>
                      <a:endParaRPr lang="en-US" sz="1000" dirty="0"/>
                    </a:p>
                  </a:txBody>
                  <a:tcPr/>
                </a:tc>
              </a:tr>
              <a:tr h="238760">
                <a:tc>
                  <a:txBody>
                    <a:bodyPr/>
                    <a:lstStyle/>
                    <a:p>
                      <a:r>
                        <a:rPr lang="en-US" sz="900" dirty="0" smtClean="0"/>
                        <a:t>Orange</a:t>
                      </a:r>
                      <a:endParaRPr lang="en-US" sz="900" dirty="0"/>
                    </a:p>
                  </a:txBody>
                  <a:tcPr/>
                </a:tc>
                <a:tc>
                  <a:txBody>
                    <a:bodyPr/>
                    <a:lstStyle/>
                    <a:p>
                      <a:r>
                        <a:rPr lang="en-US" sz="900" dirty="0" err="1" smtClean="0"/>
                        <a:t>Config</a:t>
                      </a:r>
                      <a:r>
                        <a:rPr lang="en-US" sz="900" baseline="0" dirty="0" smtClean="0"/>
                        <a:t> Read Transactions</a:t>
                      </a:r>
                      <a:endParaRPr lang="en-US" sz="900" dirty="0"/>
                    </a:p>
                  </a:txBody>
                  <a:tcPr/>
                </a:tc>
              </a:tr>
              <a:tr h="223520">
                <a:tc>
                  <a:txBody>
                    <a:bodyPr/>
                    <a:lstStyle/>
                    <a:p>
                      <a:r>
                        <a:rPr lang="en-US" sz="900" dirty="0" smtClean="0"/>
                        <a:t>Bisque</a:t>
                      </a:r>
                      <a:endParaRPr lang="en-US" sz="900" dirty="0"/>
                    </a:p>
                  </a:txBody>
                  <a:tcPr/>
                </a:tc>
                <a:tc>
                  <a:txBody>
                    <a:bodyPr/>
                    <a:lstStyle/>
                    <a:p>
                      <a:r>
                        <a:rPr lang="en-US" sz="900" dirty="0" err="1" smtClean="0"/>
                        <a:t>Config</a:t>
                      </a:r>
                      <a:r>
                        <a:rPr lang="en-US" sz="900" dirty="0" smtClean="0"/>
                        <a:t> Write Transactions</a:t>
                      </a:r>
                      <a:endParaRPr lang="en-US" sz="900" dirty="0"/>
                    </a:p>
                  </a:txBody>
                  <a:tcPr/>
                </a:tc>
              </a:tr>
              <a:tr h="208280">
                <a:tc>
                  <a:txBody>
                    <a:bodyPr/>
                    <a:lstStyle/>
                    <a:p>
                      <a:r>
                        <a:rPr lang="en-US" sz="900" dirty="0" smtClean="0"/>
                        <a:t>Gold</a:t>
                      </a:r>
                      <a:endParaRPr lang="en-US" sz="900" dirty="0"/>
                    </a:p>
                  </a:txBody>
                  <a:tcPr/>
                </a:tc>
                <a:tc>
                  <a:txBody>
                    <a:bodyPr/>
                    <a:lstStyle/>
                    <a:p>
                      <a:r>
                        <a:rPr lang="en-US" sz="900" dirty="0" smtClean="0"/>
                        <a:t>Message</a:t>
                      </a:r>
                      <a:r>
                        <a:rPr lang="en-US" sz="900" baseline="0" dirty="0" smtClean="0"/>
                        <a:t> Request Transactions</a:t>
                      </a:r>
                      <a:endParaRPr lang="en-US" sz="900" dirty="0"/>
                    </a:p>
                  </a:txBody>
                  <a:tcPr/>
                </a:tc>
              </a:tr>
              <a:tr h="193040">
                <a:tc>
                  <a:txBody>
                    <a:bodyPr/>
                    <a:lstStyle/>
                    <a:p>
                      <a:r>
                        <a:rPr lang="en-US" sz="900" dirty="0" err="1" smtClean="0"/>
                        <a:t>LightGreen</a:t>
                      </a:r>
                      <a:endParaRPr lang="en-US" sz="900" dirty="0"/>
                    </a:p>
                  </a:txBody>
                  <a:tcPr/>
                </a:tc>
                <a:tc>
                  <a:txBody>
                    <a:bodyPr/>
                    <a:lstStyle/>
                    <a:p>
                      <a:r>
                        <a:rPr lang="en-US" sz="900" dirty="0" smtClean="0"/>
                        <a:t>NVMe Transactions (Control Register Read)</a:t>
                      </a:r>
                      <a:endParaRPr lang="en-US" sz="900" dirty="0"/>
                    </a:p>
                  </a:txBody>
                  <a:tcPr/>
                </a:tc>
              </a:tr>
              <a:tr h="271242">
                <a:tc>
                  <a:txBody>
                    <a:bodyPr/>
                    <a:lstStyle/>
                    <a:p>
                      <a:r>
                        <a:rPr lang="en-US" sz="900" dirty="0" err="1" smtClean="0"/>
                        <a:t>LightSkyBlue</a:t>
                      </a:r>
                      <a:endParaRPr 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NVMe Transactions (Control Register</a:t>
                      </a:r>
                      <a:r>
                        <a:rPr lang="en-US" sz="900" baseline="0" dirty="0" smtClean="0"/>
                        <a:t> Write)</a:t>
                      </a:r>
                      <a:endParaRPr lang="en-US" sz="900" dirty="0" smtClean="0"/>
                    </a:p>
                  </a:txBody>
                  <a:tcPr/>
                </a:tc>
              </a:tr>
              <a:tr h="238760">
                <a:tc>
                  <a:txBody>
                    <a:bodyPr/>
                    <a:lstStyle/>
                    <a:p>
                      <a:r>
                        <a:rPr lang="en-US" sz="900" dirty="0" err="1" smtClean="0"/>
                        <a:t>MediumAquamarine</a:t>
                      </a:r>
                      <a:endParaRPr lang="en-US" sz="900" dirty="0"/>
                    </a:p>
                  </a:txBody>
                  <a:tcPr/>
                </a:tc>
                <a:tc>
                  <a:txBody>
                    <a:bodyPr/>
                    <a:lstStyle/>
                    <a:p>
                      <a:r>
                        <a:rPr lang="en-US" sz="900" dirty="0" smtClean="0"/>
                        <a:t>NVMe</a:t>
                      </a:r>
                      <a:r>
                        <a:rPr lang="en-US" sz="900" baseline="0" dirty="0" smtClean="0"/>
                        <a:t> Transactions (Submission Queue Entry)</a:t>
                      </a:r>
                      <a:endParaRPr lang="en-US" sz="900" dirty="0"/>
                    </a:p>
                  </a:txBody>
                  <a:tcPr/>
                </a:tc>
              </a:tr>
              <a:tr h="223520">
                <a:tc>
                  <a:txBody>
                    <a:bodyPr/>
                    <a:lstStyle/>
                    <a:p>
                      <a:r>
                        <a:rPr lang="en-US" sz="900" dirty="0" smtClean="0"/>
                        <a:t>Thistle</a:t>
                      </a:r>
                      <a:endParaRPr lang="en-US" sz="900" dirty="0"/>
                    </a:p>
                  </a:txBody>
                  <a:tcPr/>
                </a:tc>
                <a:tc>
                  <a:txBody>
                    <a:bodyPr/>
                    <a:lstStyle/>
                    <a:p>
                      <a:r>
                        <a:rPr lang="en-US" sz="900" dirty="0" smtClean="0"/>
                        <a:t>NVMe Transactions (Completion Queue Entry)</a:t>
                      </a:r>
                      <a:endParaRPr lang="en-US" sz="900" dirty="0"/>
                    </a:p>
                  </a:txBody>
                  <a:tcPr/>
                </a:tc>
              </a:tr>
              <a:tr h="208280">
                <a:tc>
                  <a:txBody>
                    <a:bodyPr/>
                    <a:lstStyle/>
                    <a:p>
                      <a:r>
                        <a:rPr lang="en-US" sz="900" dirty="0" err="1" smtClean="0"/>
                        <a:t>LightSteelBlue</a:t>
                      </a:r>
                      <a:endParaRPr lang="en-US" sz="900" dirty="0" smtClean="0"/>
                    </a:p>
                  </a:txBody>
                  <a:tcPr/>
                </a:tc>
                <a:tc>
                  <a:txBody>
                    <a:bodyPr/>
                    <a:lstStyle/>
                    <a:p>
                      <a:r>
                        <a:rPr lang="en-US" sz="900" dirty="0" smtClean="0"/>
                        <a:t>Memory Reads or MSI-X Table Transaction</a:t>
                      </a:r>
                      <a:endParaRPr lang="en-US" sz="900" dirty="0"/>
                    </a:p>
                  </a:txBody>
                  <a:tcPr/>
                </a:tc>
              </a:tr>
              <a:tr h="193040">
                <a:tc>
                  <a:txBody>
                    <a:bodyPr/>
                    <a:lstStyle/>
                    <a:p>
                      <a:r>
                        <a:rPr lang="en-US" sz="900" dirty="0" err="1" smtClean="0"/>
                        <a:t>LightGray</a:t>
                      </a:r>
                      <a:endParaRPr lang="en-US" sz="900" dirty="0"/>
                    </a:p>
                  </a:txBody>
                  <a:tcPr/>
                </a:tc>
                <a:tc>
                  <a:txBody>
                    <a:bodyPr/>
                    <a:lstStyle/>
                    <a:p>
                      <a:r>
                        <a:rPr lang="en-US" sz="900" dirty="0" smtClean="0"/>
                        <a:t>Memory Writes</a:t>
                      </a:r>
                      <a:endParaRPr lang="en-US" sz="900" dirty="0"/>
                    </a:p>
                  </a:txBody>
                  <a:tcPr/>
                </a:tc>
              </a:tr>
              <a:tr h="177800">
                <a:tc>
                  <a:txBody>
                    <a:bodyPr/>
                    <a:lstStyle/>
                    <a:p>
                      <a:r>
                        <a:rPr lang="en-US" sz="900" dirty="0" smtClean="0"/>
                        <a:t>Wheat </a:t>
                      </a:r>
                      <a:endParaRPr lang="en-US" sz="900" dirty="0"/>
                    </a:p>
                  </a:txBody>
                  <a:tcPr/>
                </a:tc>
                <a:tc>
                  <a:txBody>
                    <a:bodyPr/>
                    <a:lstStyle/>
                    <a:p>
                      <a:r>
                        <a:rPr lang="en-US" sz="900" dirty="0" smtClean="0"/>
                        <a:t>MSI-X Interrupt</a:t>
                      </a:r>
                      <a:endParaRPr lang="en-US" sz="900" dirty="0"/>
                    </a:p>
                  </a:txBody>
                  <a:tcPr/>
                </a:tc>
              </a:tr>
              <a:tr h="238760">
                <a:tc>
                  <a:txBody>
                    <a:bodyPr/>
                    <a:lstStyle/>
                    <a:p>
                      <a:r>
                        <a:rPr lang="en-US" sz="900" dirty="0" smtClean="0"/>
                        <a:t>Red</a:t>
                      </a:r>
                      <a:endParaRPr lang="en-US" sz="900" dirty="0"/>
                    </a:p>
                  </a:txBody>
                  <a:tcPr/>
                </a:tc>
                <a:tc>
                  <a:txBody>
                    <a:bodyPr/>
                    <a:lstStyle/>
                    <a:p>
                      <a:r>
                        <a:rPr lang="en-US" sz="900" dirty="0" smtClean="0"/>
                        <a:t>Indicates Error</a:t>
                      </a:r>
                      <a:endParaRPr lang="en-US" sz="900" dirty="0"/>
                    </a:p>
                  </a:txBody>
                  <a:tcPr/>
                </a:tc>
              </a:tr>
            </a:tbl>
          </a:graphicData>
        </a:graphic>
      </p:graphicFrame>
    </p:spTree>
    <p:extLst>
      <p:ext uri="{BB962C8B-B14F-4D97-AF65-F5344CB8AC3E}">
        <p14:creationId xmlns:p14="http://schemas.microsoft.com/office/powerpoint/2010/main" val="2966649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Admin Command </a:t>
            </a:r>
            <a:r>
              <a:rPr lang="en-US" dirty="0" smtClean="0"/>
              <a:t>Transactions</a:t>
            </a:r>
            <a:endParaRPr lang="en-US" dirty="0"/>
          </a:p>
        </p:txBody>
      </p:sp>
      <p:sp>
        <p:nvSpPr>
          <p:cNvPr id="3" name="Content Placeholder 2"/>
          <p:cNvSpPr>
            <a:spLocks noGrp="1"/>
          </p:cNvSpPr>
          <p:nvPr>
            <p:ph idx="1"/>
          </p:nvPr>
        </p:nvSpPr>
        <p:spPr>
          <a:xfrm>
            <a:off x="228600" y="990600"/>
            <a:ext cx="2819400" cy="4562856"/>
          </a:xfrm>
        </p:spPr>
        <p:txBody>
          <a:bodyPr>
            <a:normAutofit fontScale="92500" lnSpcReduction="20000"/>
          </a:bodyPr>
          <a:lstStyle/>
          <a:p>
            <a:r>
              <a:rPr lang="en-US" b="1" dirty="0"/>
              <a:t>Identify</a:t>
            </a:r>
            <a:r>
              <a:rPr lang="en-US" dirty="0"/>
              <a:t> command submission and completion to return capabilities and status of a specific namespace</a:t>
            </a:r>
            <a:r>
              <a:rPr lang="en-US" dirty="0" smtClean="0"/>
              <a:t>.</a:t>
            </a:r>
          </a:p>
          <a:p>
            <a:endParaRPr lang="en-US" dirty="0"/>
          </a:p>
          <a:p>
            <a:endParaRPr lang="en-US" sz="500" dirty="0" smtClean="0"/>
          </a:p>
          <a:p>
            <a:endParaRPr lang="en-US" dirty="0" smtClean="0"/>
          </a:p>
          <a:p>
            <a:endParaRPr lang="en-US" dirty="0"/>
          </a:p>
          <a:p>
            <a:r>
              <a:rPr lang="en-US" dirty="0" smtClean="0"/>
              <a:t>Right-click the </a:t>
            </a:r>
            <a:r>
              <a:rPr lang="en-US" dirty="0" err="1"/>
              <a:t>NVMe</a:t>
            </a:r>
            <a:r>
              <a:rPr lang="en-US" dirty="0"/>
              <a:t> Identify transaction and </a:t>
            </a:r>
            <a:r>
              <a:rPr lang="en-US" dirty="0" smtClean="0"/>
              <a:t>select </a:t>
            </a:r>
            <a:r>
              <a:rPr lang="en-US" b="1" dirty="0"/>
              <a:t>Decode Payload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762000"/>
            <a:ext cx="5600700"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667000"/>
            <a:ext cx="49911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360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NVMe Identify </a:t>
            </a:r>
            <a:r>
              <a:rPr lang="en-US" dirty="0" smtClean="0">
                <a:sym typeface="Wingdings" pitchFamily="2" charset="2"/>
              </a:rPr>
              <a:t> See returned data stored in PRPs</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8281988" cy="25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90800"/>
            <a:ext cx="4953000" cy="347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3"/>
          <p:cNvSpPr>
            <a:spLocks noGrp="1"/>
          </p:cNvSpPr>
          <p:nvPr>
            <p:ph sz="half" idx="4294967295"/>
          </p:nvPr>
        </p:nvSpPr>
        <p:spPr>
          <a:xfrm>
            <a:off x="228600" y="4156348"/>
            <a:ext cx="3733800" cy="1905000"/>
          </a:xfrm>
          <a:prstGeom prst="rect">
            <a:avLst/>
          </a:prstGeom>
        </p:spPr>
        <p:txBody>
          <a:bodyPr/>
          <a:lstStyle/>
          <a:p>
            <a:pPr lvl="1"/>
            <a:r>
              <a:rPr lang="en-US" dirty="0" smtClean="0"/>
              <a:t>Visualize how the data returned by the Identify command is stored in specific PRP entries by right-clicking the transaction and selecting Visualize PRPs</a:t>
            </a:r>
            <a:endParaRPr lang="en-US" dirty="0"/>
          </a:p>
        </p:txBody>
      </p:sp>
      <p:sp>
        <p:nvSpPr>
          <p:cNvPr id="6" name="TextBox 5"/>
          <p:cNvSpPr txBox="1"/>
          <p:nvPr/>
        </p:nvSpPr>
        <p:spPr>
          <a:xfrm>
            <a:off x="152400" y="3200400"/>
            <a:ext cx="2667000" cy="430887"/>
          </a:xfrm>
          <a:prstGeom prst="rect">
            <a:avLst/>
          </a:prstGeom>
          <a:noFill/>
        </p:spPr>
        <p:txBody>
          <a:bodyPr wrap="square" rtlCol="0">
            <a:spAutoFit/>
          </a:bodyPr>
          <a:lstStyle/>
          <a:p>
            <a:r>
              <a:rPr lang="en-US" sz="1100" b="1" dirty="0" smtClean="0">
                <a:latin typeface="Agilent TT CondLight" pitchFamily="34" charset="0"/>
              </a:rPr>
              <a:t>Host writes to NVMe Admin Submission queue to request namespace capabilities</a:t>
            </a:r>
            <a:endParaRPr lang="en-US" sz="1100" b="1" dirty="0">
              <a:latin typeface="Agilent TT CondLight" pitchFamily="34" charset="0"/>
            </a:endParaRPr>
          </a:p>
        </p:txBody>
      </p:sp>
      <p:sp>
        <p:nvSpPr>
          <p:cNvPr id="12" name="TextBox 11"/>
          <p:cNvSpPr txBox="1"/>
          <p:nvPr/>
        </p:nvSpPr>
        <p:spPr>
          <a:xfrm>
            <a:off x="1147313" y="3648106"/>
            <a:ext cx="2667000" cy="430887"/>
          </a:xfrm>
          <a:prstGeom prst="rect">
            <a:avLst/>
          </a:prstGeom>
          <a:noFill/>
        </p:spPr>
        <p:txBody>
          <a:bodyPr wrap="square" rtlCol="0">
            <a:spAutoFit/>
          </a:bodyPr>
          <a:lstStyle/>
          <a:p>
            <a:r>
              <a:rPr lang="en-US" sz="1100" b="1" dirty="0" smtClean="0">
                <a:latin typeface="Agilent TT CondLight" pitchFamily="34" charset="0"/>
              </a:rPr>
              <a:t>Controller returns the namespace data structure in multiple memory writes to PRP entries</a:t>
            </a:r>
            <a:endParaRPr lang="en-US" sz="1100" b="1" dirty="0">
              <a:latin typeface="Agilent TT CondLight" pitchFamily="34" charset="0"/>
            </a:endParaRPr>
          </a:p>
        </p:txBody>
      </p:sp>
      <p:cxnSp>
        <p:nvCxnSpPr>
          <p:cNvPr id="8" name="Straight Arrow Connector 7"/>
          <p:cNvCxnSpPr/>
          <p:nvPr/>
        </p:nvCxnSpPr>
        <p:spPr>
          <a:xfrm flipV="1">
            <a:off x="1219200" y="1752600"/>
            <a:ext cx="609600" cy="1447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209800" y="2133600"/>
            <a:ext cx="1143000" cy="14976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85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Discover the Admin Queue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28468"/>
            <a:ext cx="61626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363746" y="4076700"/>
            <a:ext cx="8686800" cy="1638300"/>
          </a:xfrm>
          <a:prstGeom prst="rect">
            <a:avLst/>
          </a:prstGeom>
        </p:spPr>
        <p:txBody>
          <a:bodyPr/>
          <a:lstStyle>
            <a:lvl1pPr algn="l" rtl="0" fontAlgn="base">
              <a:spcBef>
                <a:spcPct val="0"/>
              </a:spcBef>
              <a:spcAft>
                <a:spcPts val="1400"/>
              </a:spcAft>
              <a:buFont typeface="Arial" charset="0"/>
              <a:defRPr sz="2400" kern="1200">
                <a:solidFill>
                  <a:schemeClr val="tx1"/>
                </a:solidFill>
                <a:latin typeface="+mn-lt"/>
                <a:ea typeface="+mn-ea"/>
                <a:cs typeface="+mn-cs"/>
              </a:defRPr>
            </a:lvl1pPr>
            <a:lvl2pPr marL="228600" indent="-228600" algn="l" rtl="0" fontAlgn="base">
              <a:spcBef>
                <a:spcPct val="0"/>
              </a:spcBef>
              <a:spcAft>
                <a:spcPts val="700"/>
              </a:spcAft>
              <a:buFont typeface="Arial" charset="0"/>
              <a:buChar char="•"/>
              <a:defRPr sz="2000" kern="1200">
                <a:solidFill>
                  <a:schemeClr val="tx1"/>
                </a:solidFill>
                <a:latin typeface="+mn-lt"/>
                <a:ea typeface="+mn-ea"/>
                <a:cs typeface="+mn-cs"/>
              </a:defRPr>
            </a:lvl2pPr>
            <a:lvl3pPr marL="457200" indent="-228600" algn="l" rtl="0" fontAlgn="base">
              <a:spcBef>
                <a:spcPct val="0"/>
              </a:spcBef>
              <a:spcAft>
                <a:spcPts val="700"/>
              </a:spcAft>
              <a:buFont typeface="Arial" charset="0"/>
              <a:buChar char="–"/>
              <a:defRPr sz="2000" kern="1200">
                <a:solidFill>
                  <a:schemeClr val="tx1"/>
                </a:solidFill>
                <a:latin typeface="+mn-lt"/>
                <a:ea typeface="+mn-ea"/>
                <a:cs typeface="+mn-cs"/>
              </a:defRPr>
            </a:lvl3pPr>
            <a:lvl4pPr marL="685800" indent="-228600" algn="l" rtl="0" fontAlgn="base">
              <a:spcBef>
                <a:spcPct val="0"/>
              </a:spcBef>
              <a:spcAft>
                <a:spcPts val="600"/>
              </a:spcAft>
              <a:buFont typeface="Arial" charset="0"/>
              <a:buChar char="•"/>
              <a:defRPr kern="1200">
                <a:solidFill>
                  <a:schemeClr val="tx1"/>
                </a:solidFill>
                <a:latin typeface="+mn-lt"/>
                <a:ea typeface="+mn-ea"/>
                <a:cs typeface="+mn-cs"/>
              </a:defRPr>
            </a:lvl4pPr>
            <a:lvl5pPr marL="914400" indent="-228600" algn="l" rtl="0" fontAlgn="base">
              <a:spcBef>
                <a:spcPct val="0"/>
              </a:spcBef>
              <a:spcAft>
                <a:spcPts val="60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Use the transaction overview pane to navigate to NVMe AQA, NVMe ASQ, and </a:t>
            </a:r>
            <a:r>
              <a:rPr lang="en-US" sz="1600" dirty="0" err="1" smtClean="0"/>
              <a:t>NMVe</a:t>
            </a:r>
            <a:r>
              <a:rPr lang="en-US" sz="1600" dirty="0" smtClean="0"/>
              <a:t> ACQ.</a:t>
            </a:r>
          </a:p>
          <a:p>
            <a:pPr lvl="1"/>
            <a:r>
              <a:rPr lang="en-US" sz="1600" dirty="0" smtClean="0"/>
              <a:t> AQA, ASQ, and ACQ registers are modified to define the Admin Submission Queue and its corresponding Admin Completion Queue.</a:t>
            </a:r>
          </a:p>
          <a:p>
            <a:pPr lvl="1"/>
            <a:r>
              <a:rPr lang="en-US" sz="1600" dirty="0" smtClean="0"/>
              <a:t>For the transaction decode above the Admin queue attributes are 128 entries (in terms of size) and 64-bit physical address (for the base address) to be used for Admin submission queue and completion queue.</a:t>
            </a:r>
          </a:p>
        </p:txBody>
      </p:sp>
    </p:spTree>
    <p:extLst>
      <p:ext uri="{BB962C8B-B14F-4D97-AF65-F5344CB8AC3E}">
        <p14:creationId xmlns:p14="http://schemas.microsoft.com/office/powerpoint/2010/main" val="1550532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1"/>
            <a:r>
              <a:rPr lang="en-US" dirty="0" smtClean="0"/>
              <a:t>NVMe Overview – Queuing structure and command processing</a:t>
            </a:r>
          </a:p>
          <a:p>
            <a:pPr lvl="1"/>
            <a:r>
              <a:rPr lang="en-US" dirty="0" smtClean="0"/>
              <a:t>U4301A-3FP Transaction Decoder – NVMe </a:t>
            </a:r>
            <a:r>
              <a:rPr lang="en-US" dirty="0" smtClean="0"/>
              <a:t>transaction decoder </a:t>
            </a:r>
            <a:r>
              <a:rPr lang="en-US" dirty="0" smtClean="0"/>
              <a:t>overview</a:t>
            </a:r>
          </a:p>
          <a:p>
            <a:pPr lvl="1"/>
            <a:r>
              <a:rPr lang="en-US" dirty="0" smtClean="0"/>
              <a:t>U4305A-1FP NVMe RC (Exerciser) Overview</a:t>
            </a:r>
            <a:endParaRPr lang="en-US" dirty="0"/>
          </a:p>
        </p:txBody>
      </p:sp>
    </p:spTree>
    <p:extLst>
      <p:ext uri="{BB962C8B-B14F-4D97-AF65-F5344CB8AC3E}">
        <p14:creationId xmlns:p14="http://schemas.microsoft.com/office/powerpoint/2010/main" val="531054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Visualize PRP (Physical Region Page)</a:t>
            </a:r>
            <a:br>
              <a:rPr lang="en-US" dirty="0" smtClean="0"/>
            </a:br>
            <a:r>
              <a:rPr lang="en-US" sz="2000" dirty="0">
                <a:solidFill>
                  <a:schemeClr val="tx2"/>
                </a:solidFill>
              </a:rPr>
              <a:t>Right-click the </a:t>
            </a:r>
            <a:r>
              <a:rPr lang="en-US" sz="2000" dirty="0" smtClean="0">
                <a:solidFill>
                  <a:schemeClr val="tx2"/>
                </a:solidFill>
              </a:rPr>
              <a:t>transaction and select Visualize PRP</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000" dirty="0"/>
              <a:t>Physical Region Page (PRP) entries are used in read/write transactions to indicate the physical memory locations in system memory. These memory locations are used by controller for data transfers to and from system memory. </a:t>
            </a:r>
            <a:endParaRPr lang="en-US" sz="20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0"/>
            <a:ext cx="58293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90500" y="2667000"/>
            <a:ext cx="3009900" cy="4191000"/>
          </a:xfrm>
          <a:prstGeom prst="rect">
            <a:avLst/>
          </a:prstGeom>
        </p:spPr>
        <p:txBody>
          <a:bodyPr vert="horz" lIns="0" tIns="0" rIns="0" bIns="0" rtlCol="0">
            <a:normAutofit/>
          </a:bodyPr>
          <a:lst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Addresses can be directly a memory location or a pointer to a location that provides a set of addresses.</a:t>
            </a:r>
            <a:endParaRPr lang="en-US" sz="2000" dirty="0"/>
          </a:p>
        </p:txBody>
      </p:sp>
    </p:spTree>
    <p:extLst>
      <p:ext uri="{BB962C8B-B14F-4D97-AF65-F5344CB8AC3E}">
        <p14:creationId xmlns:p14="http://schemas.microsoft.com/office/powerpoint/2010/main" val="195845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Region Page (PRP)</a:t>
            </a:r>
          </a:p>
        </p:txBody>
      </p:sp>
      <p:sp>
        <p:nvSpPr>
          <p:cNvPr id="8" name="TextBox 7"/>
          <p:cNvSpPr txBox="1"/>
          <p:nvPr/>
        </p:nvSpPr>
        <p:spPr>
          <a:xfrm>
            <a:off x="2438400" y="5181600"/>
            <a:ext cx="1600200" cy="215444"/>
          </a:xfrm>
          <a:prstGeom prst="rect">
            <a:avLst/>
          </a:prstGeom>
          <a:noFill/>
        </p:spPr>
        <p:txBody>
          <a:bodyPr wrap="square" rtlCol="0">
            <a:spAutoFit/>
          </a:bodyPr>
          <a:lstStyle/>
          <a:p>
            <a:r>
              <a:rPr lang="en-US" sz="800" dirty="0" smtClean="0"/>
              <a:t>Source: NVMe Specification</a:t>
            </a:r>
            <a:endParaRPr lang="en-US" sz="800" dirty="0"/>
          </a:p>
        </p:txBody>
      </p:sp>
      <p:sp>
        <p:nvSpPr>
          <p:cNvPr id="6" name="TextBox 5"/>
          <p:cNvSpPr txBox="1"/>
          <p:nvPr/>
        </p:nvSpPr>
        <p:spPr>
          <a:xfrm>
            <a:off x="381000" y="762000"/>
            <a:ext cx="3048000" cy="369332"/>
          </a:xfrm>
          <a:prstGeom prst="rect">
            <a:avLst/>
          </a:prstGeom>
          <a:noFill/>
        </p:spPr>
        <p:txBody>
          <a:bodyPr wrap="square" rtlCol="0">
            <a:spAutoFit/>
          </a:bodyPr>
          <a:lstStyle/>
          <a:p>
            <a:r>
              <a:rPr lang="en-US" dirty="0" smtClean="0"/>
              <a:t>NVMe Spec – Chapter 7</a:t>
            </a:r>
            <a:endParaRPr lang="en-US" dirty="0"/>
          </a:p>
        </p:txBody>
      </p:sp>
      <p:sp>
        <p:nvSpPr>
          <p:cNvPr id="10" name="TextBox 9"/>
          <p:cNvSpPr txBox="1"/>
          <p:nvPr/>
        </p:nvSpPr>
        <p:spPr>
          <a:xfrm>
            <a:off x="4876800" y="762000"/>
            <a:ext cx="3048000" cy="369332"/>
          </a:xfrm>
          <a:prstGeom prst="rect">
            <a:avLst/>
          </a:prstGeom>
          <a:noFill/>
        </p:spPr>
        <p:txBody>
          <a:bodyPr wrap="square" rtlCol="0">
            <a:spAutoFit/>
          </a:bodyPr>
          <a:lstStyle/>
          <a:p>
            <a:r>
              <a:rPr lang="en-US" dirty="0" smtClean="0"/>
              <a:t>Visualize PRPs GUI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7" y="1544773"/>
            <a:ext cx="3988343" cy="420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373" y="4191000"/>
            <a:ext cx="4759494" cy="205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855" y="1089810"/>
            <a:ext cx="4565298" cy="309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747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Decoded MSI-X Table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61817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81344"/>
            <a:ext cx="38481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73" y="4800600"/>
            <a:ext cx="6130452"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1828800"/>
            <a:ext cx="4953000" cy="2554545"/>
          </a:xfrm>
          <a:prstGeom prst="rect">
            <a:avLst/>
          </a:prstGeom>
          <a:noFill/>
        </p:spPr>
        <p:txBody>
          <a:bodyPr wrap="square" rtlCol="0">
            <a:spAutoFit/>
          </a:bodyPr>
          <a:lstStyle/>
          <a:p>
            <a:r>
              <a:rPr lang="en-US" sz="1600" dirty="0"/>
              <a:t>An MSI-X index entry is associated to a completion queue at the time </a:t>
            </a:r>
            <a:r>
              <a:rPr lang="en-US" sz="1600" dirty="0" smtClean="0"/>
              <a:t>of creation </a:t>
            </a:r>
            <a:r>
              <a:rPr lang="en-US" sz="1600" dirty="0"/>
              <a:t>of the queue. </a:t>
            </a:r>
            <a:r>
              <a:rPr lang="en-US" sz="1600" dirty="0" smtClean="0"/>
              <a:t>Details </a:t>
            </a:r>
            <a:r>
              <a:rPr lang="en-US" sz="1600" dirty="0"/>
              <a:t>about the MSI- X index </a:t>
            </a:r>
            <a:r>
              <a:rPr lang="en-US" sz="1600" dirty="0" smtClean="0"/>
              <a:t>entry associated </a:t>
            </a:r>
            <a:r>
              <a:rPr lang="en-US" sz="1600" dirty="0"/>
              <a:t>to a completion queue </a:t>
            </a:r>
            <a:r>
              <a:rPr lang="en-US" sz="1600" dirty="0" smtClean="0"/>
              <a:t>are in </a:t>
            </a:r>
            <a:r>
              <a:rPr lang="en-US" sz="1600" dirty="0"/>
              <a:t>the </a:t>
            </a:r>
            <a:r>
              <a:rPr lang="en-US" sz="1600" b="1" dirty="0"/>
              <a:t>Completion Queues </a:t>
            </a:r>
            <a:r>
              <a:rPr lang="en-US" sz="1600" dirty="0"/>
              <a:t>tab of the </a:t>
            </a:r>
            <a:r>
              <a:rPr lang="en-US" sz="1600" b="1" dirty="0" smtClean="0"/>
              <a:t>Setup </a:t>
            </a:r>
            <a:r>
              <a:rPr lang="en-US" sz="1600" dirty="0" smtClean="0"/>
              <a:t>dialog </a:t>
            </a:r>
            <a:r>
              <a:rPr lang="en-US" sz="1600" dirty="0"/>
              <a:t>box</a:t>
            </a:r>
            <a:r>
              <a:rPr lang="en-US" sz="1600" dirty="0" smtClean="0"/>
              <a:t>.</a:t>
            </a:r>
          </a:p>
          <a:p>
            <a:endParaRPr lang="en-US" sz="1600" dirty="0" smtClean="0"/>
          </a:p>
          <a:p>
            <a:r>
              <a:rPr lang="en-US" sz="1600" dirty="0" smtClean="0"/>
              <a:t>Each </a:t>
            </a:r>
            <a:r>
              <a:rPr lang="en-US" sz="1600" dirty="0"/>
              <a:t>MSI- X index entry in the MSI- X table has a base address </a:t>
            </a:r>
            <a:r>
              <a:rPr lang="en-US" sz="1600" dirty="0" smtClean="0"/>
              <a:t>associated to </a:t>
            </a:r>
            <a:r>
              <a:rPr lang="en-US" sz="1600" dirty="0"/>
              <a:t>it. This is the address at which the controller writes the MSI- </a:t>
            </a:r>
            <a:r>
              <a:rPr lang="en-US" sz="1600" dirty="0" smtClean="0"/>
              <a:t>X interrupt </a:t>
            </a:r>
            <a:r>
              <a:rPr lang="en-US" sz="1600" dirty="0"/>
              <a:t>for the associated completion queue.</a:t>
            </a:r>
          </a:p>
        </p:txBody>
      </p:sp>
    </p:spTree>
    <p:extLst>
      <p:ext uri="{BB962C8B-B14F-4D97-AF65-F5344CB8AC3E}">
        <p14:creationId xmlns:p14="http://schemas.microsoft.com/office/powerpoint/2010/main" val="1458090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NVMe I/O Command Transactions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62000"/>
            <a:ext cx="5169534" cy="356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sz="half" idx="1"/>
          </p:nvPr>
        </p:nvSpPr>
        <p:spPr>
          <a:xfrm>
            <a:off x="228600" y="838200"/>
            <a:ext cx="3581400" cy="4562856"/>
          </a:xfrm>
        </p:spPr>
        <p:txBody>
          <a:bodyPr>
            <a:normAutofit fontScale="92500" lnSpcReduction="10000"/>
          </a:bodyPr>
          <a:lstStyle/>
          <a:p>
            <a:r>
              <a:rPr lang="en-US" dirty="0" smtClean="0"/>
              <a:t>For this NVMe transaction the controller…</a:t>
            </a:r>
          </a:p>
          <a:p>
            <a:pPr lvl="1"/>
            <a:r>
              <a:rPr lang="en-US" dirty="0" smtClean="0"/>
              <a:t>First performs a Memory Read to read the request entry from the base address of the submission queue 1.</a:t>
            </a:r>
          </a:p>
          <a:p>
            <a:pPr lvl="1"/>
            <a:r>
              <a:rPr lang="en-US" dirty="0" smtClean="0"/>
              <a:t>Then fetches the requested data from system memory</a:t>
            </a:r>
          </a:p>
          <a:p>
            <a:pPr lvl="1"/>
            <a:r>
              <a:rPr lang="en-US" dirty="0" smtClean="0"/>
              <a:t>Then performs multiple Memory Writes to write this data to the applicable PRP entries for data transfer to host</a:t>
            </a:r>
          </a:p>
          <a:p>
            <a:pPr lvl="1"/>
            <a:r>
              <a:rPr lang="en-US" dirty="0" smtClean="0"/>
              <a:t>In the transaction following the NVMe  Read, the controller updates the completion queue 1 with the status of the Read command completion.</a:t>
            </a:r>
          </a:p>
          <a:p>
            <a:pPr lvl="1"/>
            <a:endParaRPr lang="en-US" dirty="0" smtClean="0"/>
          </a:p>
          <a:p>
            <a:pPr marL="0" lvl="1" indent="0">
              <a:buNone/>
            </a:pPr>
            <a:endParaRPr lang="en-US" dirty="0"/>
          </a:p>
        </p:txBody>
      </p:sp>
    </p:spTree>
    <p:extLst>
      <p:ext uri="{BB962C8B-B14F-4D97-AF65-F5344CB8AC3E}">
        <p14:creationId xmlns:p14="http://schemas.microsoft.com/office/powerpoint/2010/main" val="2108466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View a Complete Set of Transactions for a Command Submission and Completion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371600"/>
            <a:ext cx="662116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3581400"/>
            <a:ext cx="8229600" cy="2554545"/>
          </a:xfrm>
          <a:prstGeom prst="rect">
            <a:avLst/>
          </a:prstGeom>
          <a:noFill/>
        </p:spPr>
        <p:txBody>
          <a:bodyPr wrap="square" rtlCol="0">
            <a:spAutoFit/>
          </a:bodyPr>
          <a:lstStyle/>
          <a:p>
            <a:r>
              <a:rPr lang="en-US" sz="1600" b="1" dirty="0" smtClean="0"/>
              <a:t>ID 999   </a:t>
            </a:r>
            <a:r>
              <a:rPr lang="en-US" sz="1600" dirty="0" smtClean="0"/>
              <a:t>Indicates </a:t>
            </a:r>
            <a:r>
              <a:rPr lang="en-US" sz="1600" dirty="0"/>
              <a:t>to the controller that a command </a:t>
            </a:r>
            <a:r>
              <a:rPr lang="en-US" sz="1600" dirty="0" smtClean="0"/>
              <a:t>is submitted </a:t>
            </a:r>
            <a:r>
              <a:rPr lang="en-US" sz="1600" dirty="0"/>
              <a:t>for processing.</a:t>
            </a:r>
          </a:p>
          <a:p>
            <a:r>
              <a:rPr lang="en-US" sz="1600" b="1" dirty="0" smtClean="0"/>
              <a:t>ID 1000 </a:t>
            </a:r>
            <a:r>
              <a:rPr lang="en-US" sz="1600" dirty="0"/>
              <a:t>R</a:t>
            </a:r>
            <a:r>
              <a:rPr lang="en-US" sz="1600" dirty="0" smtClean="0"/>
              <a:t>epresents </a:t>
            </a:r>
            <a:r>
              <a:rPr lang="en-US" sz="1600" dirty="0"/>
              <a:t>the NVMe Write command that </a:t>
            </a:r>
            <a:r>
              <a:rPr lang="en-US" sz="1600" dirty="0" smtClean="0"/>
              <a:t>the host </a:t>
            </a:r>
            <a:r>
              <a:rPr lang="en-US" sz="1600" dirty="0"/>
              <a:t>created in the submission </a:t>
            </a:r>
            <a:r>
              <a:rPr lang="en-US" sz="1600" dirty="0" smtClean="0"/>
              <a:t/>
            </a:r>
            <a:br>
              <a:rPr lang="en-US" sz="1600" dirty="0" smtClean="0"/>
            </a:br>
            <a:r>
              <a:rPr lang="en-US" sz="1600" dirty="0" smtClean="0"/>
              <a:t>             queue</a:t>
            </a:r>
            <a:r>
              <a:rPr lang="en-US" sz="1600" dirty="0"/>
              <a:t>. </a:t>
            </a:r>
            <a:r>
              <a:rPr lang="en-US" sz="1600" dirty="0" smtClean="0"/>
              <a:t> The </a:t>
            </a:r>
            <a:r>
              <a:rPr lang="en-US" sz="1600" dirty="0"/>
              <a:t>controller reads </a:t>
            </a:r>
            <a:r>
              <a:rPr lang="en-US" sz="1600" dirty="0" smtClean="0"/>
              <a:t>this command </a:t>
            </a:r>
            <a:r>
              <a:rPr lang="en-US" sz="1600" dirty="0"/>
              <a:t>from the submission queue for </a:t>
            </a:r>
            <a:r>
              <a:rPr lang="en-US" sz="1600" dirty="0" smtClean="0"/>
              <a:t/>
            </a:r>
            <a:br>
              <a:rPr lang="en-US" sz="1600" dirty="0" smtClean="0"/>
            </a:br>
            <a:r>
              <a:rPr lang="en-US" sz="1600" dirty="0" smtClean="0"/>
              <a:t>             execution and executes the command</a:t>
            </a:r>
            <a:r>
              <a:rPr lang="en-US" sz="1600" dirty="0"/>
              <a:t>.</a:t>
            </a:r>
          </a:p>
          <a:p>
            <a:r>
              <a:rPr lang="en-US" sz="1600" b="1" dirty="0" smtClean="0"/>
              <a:t>ID 1001 </a:t>
            </a:r>
            <a:r>
              <a:rPr lang="en-US" sz="1600" dirty="0" smtClean="0"/>
              <a:t>Represents </a:t>
            </a:r>
            <a:r>
              <a:rPr lang="en-US" sz="1600" dirty="0"/>
              <a:t>the command completion entry </a:t>
            </a:r>
            <a:r>
              <a:rPr lang="en-US" sz="1600" dirty="0" smtClean="0"/>
              <a:t>that the </a:t>
            </a:r>
            <a:r>
              <a:rPr lang="en-US" sz="1600" dirty="0"/>
              <a:t>controller writes to the </a:t>
            </a:r>
            <a:r>
              <a:rPr lang="en-US" sz="1600" dirty="0" smtClean="0"/>
              <a:t/>
            </a:r>
            <a:br>
              <a:rPr lang="en-US" sz="1600" dirty="0" smtClean="0"/>
            </a:br>
            <a:r>
              <a:rPr lang="en-US" sz="1600" dirty="0" smtClean="0"/>
              <a:t>             completion  queue</a:t>
            </a:r>
            <a:r>
              <a:rPr lang="en-US" sz="1600" dirty="0"/>
              <a:t>.</a:t>
            </a:r>
          </a:p>
          <a:p>
            <a:r>
              <a:rPr lang="en-US" sz="1600" b="1" dirty="0" smtClean="0"/>
              <a:t>ID 1002 </a:t>
            </a:r>
            <a:r>
              <a:rPr lang="en-US" sz="1600" dirty="0" smtClean="0"/>
              <a:t>Represents </a:t>
            </a:r>
            <a:r>
              <a:rPr lang="en-US" sz="1600" dirty="0"/>
              <a:t>the MSI- X interrupt generated by </a:t>
            </a:r>
            <a:r>
              <a:rPr lang="en-US" sz="1600" dirty="0" smtClean="0"/>
              <a:t>the controller </a:t>
            </a:r>
            <a:r>
              <a:rPr lang="en-US" sz="1600" dirty="0"/>
              <a:t>to indicate that a </a:t>
            </a:r>
            <a:r>
              <a:rPr lang="en-US" sz="1600" dirty="0" smtClean="0"/>
              <a:t/>
            </a:r>
            <a:br>
              <a:rPr lang="en-US" sz="1600" dirty="0" smtClean="0"/>
            </a:br>
            <a:r>
              <a:rPr lang="en-US" sz="1600" dirty="0" smtClean="0"/>
              <a:t>             completion </a:t>
            </a:r>
            <a:r>
              <a:rPr lang="en-US" sz="1600" dirty="0"/>
              <a:t>entry has been added to </a:t>
            </a:r>
            <a:r>
              <a:rPr lang="en-US" sz="1600" dirty="0" smtClean="0"/>
              <a:t>the completion </a:t>
            </a:r>
            <a:r>
              <a:rPr lang="en-US" sz="1600" dirty="0"/>
              <a:t>queue.</a:t>
            </a:r>
          </a:p>
          <a:p>
            <a:r>
              <a:rPr lang="en-US" sz="1600" b="1" dirty="0" smtClean="0"/>
              <a:t>ID 1003 </a:t>
            </a:r>
            <a:r>
              <a:rPr lang="en-US" sz="1600" dirty="0" smtClean="0"/>
              <a:t>Indicates </a:t>
            </a:r>
            <a:r>
              <a:rPr lang="en-US" sz="1600" dirty="0"/>
              <a:t>to the controller that the host </a:t>
            </a:r>
            <a:r>
              <a:rPr lang="en-US" sz="1600" dirty="0" smtClean="0"/>
              <a:t>has processed </a:t>
            </a:r>
            <a:r>
              <a:rPr lang="en-US" sz="1600" dirty="0"/>
              <a:t>the completion entry that </a:t>
            </a:r>
            <a:r>
              <a:rPr lang="en-US" sz="1600" dirty="0" smtClean="0"/>
              <a:t/>
            </a:r>
            <a:br>
              <a:rPr lang="en-US" sz="1600" dirty="0" smtClean="0"/>
            </a:br>
            <a:r>
              <a:rPr lang="en-US" sz="1600" dirty="0" smtClean="0"/>
              <a:t>             the controller </a:t>
            </a:r>
            <a:r>
              <a:rPr lang="en-US" sz="1600" dirty="0"/>
              <a:t>added to </a:t>
            </a:r>
            <a:r>
              <a:rPr lang="en-US" sz="1600" dirty="0" smtClean="0"/>
              <a:t>the completion </a:t>
            </a:r>
            <a:r>
              <a:rPr lang="en-US" sz="1600" dirty="0"/>
              <a:t>queue.</a:t>
            </a:r>
          </a:p>
        </p:txBody>
      </p:sp>
    </p:spTree>
    <p:extLst>
      <p:ext uri="{BB962C8B-B14F-4D97-AF65-F5344CB8AC3E}">
        <p14:creationId xmlns:p14="http://schemas.microsoft.com/office/powerpoint/2010/main" val="2281363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654" y="228600"/>
            <a:ext cx="8629345" cy="2157984"/>
          </a:xfrm>
        </p:spPr>
        <p:txBody>
          <a:bodyPr/>
          <a:lstStyle/>
          <a:p>
            <a:pPr algn="l"/>
            <a:r>
              <a:rPr lang="en-US" dirty="0" smtClean="0">
                <a:solidFill>
                  <a:schemeClr val="bg1"/>
                </a:solidFill>
              </a:rPr>
              <a:t>U4305A-1FP NVMe RC  (Exerciser)</a:t>
            </a: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90600"/>
            <a:ext cx="5490482" cy="529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 y="762000"/>
            <a:ext cx="327251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743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srcRect/>
          <a:stretch>
            <a:fillRect/>
          </a:stretch>
        </p:blipFill>
        <p:spPr bwMode="auto">
          <a:xfrm>
            <a:off x="5055530" y="990599"/>
            <a:ext cx="3854832" cy="2725487"/>
          </a:xfrm>
          <a:prstGeom prst="rect">
            <a:avLst/>
          </a:prstGeom>
          <a:noFill/>
          <a:ln w="9525">
            <a:noFill/>
            <a:miter lim="800000"/>
            <a:headEnd/>
            <a:tailEnd/>
          </a:ln>
          <a:effectLst>
            <a:softEdge rad="31750"/>
          </a:effectLst>
        </p:spPr>
      </p:pic>
      <p:sp>
        <p:nvSpPr>
          <p:cNvPr id="6" name="Slide Number Placeholder 2"/>
          <p:cNvSpPr>
            <a:spLocks noGrp="1"/>
          </p:cNvSpPr>
          <p:nvPr>
            <p:ph type="sldNum" sz="quarter" idx="4"/>
          </p:nvPr>
        </p:nvSpPr>
        <p:spPr>
          <a:xfrm>
            <a:off x="228600" y="6664646"/>
            <a:ext cx="612648" cy="118872"/>
          </a:xfrm>
        </p:spPr>
        <p:txBody>
          <a:bodyPr/>
          <a:lstStyle/>
          <a:p>
            <a:fld id="{793EC66B-EF27-4603-8557-B6CFD2D77735}" type="slidenum">
              <a:rPr lang="en-US" smtClean="0"/>
              <a:pPr/>
              <a:t>26</a:t>
            </a:fld>
            <a:endParaRPr lang="en-US" dirty="0"/>
          </a:p>
        </p:txBody>
      </p:sp>
      <p:sp>
        <p:nvSpPr>
          <p:cNvPr id="2" name="Title 1"/>
          <p:cNvSpPr>
            <a:spLocks noGrp="1"/>
          </p:cNvSpPr>
          <p:nvPr>
            <p:ph type="title"/>
          </p:nvPr>
        </p:nvSpPr>
        <p:spPr>
          <a:xfrm>
            <a:off x="228600" y="152400"/>
            <a:ext cx="8695944" cy="996696"/>
          </a:xfrm>
        </p:spPr>
        <p:txBody>
          <a:bodyPr/>
          <a:lstStyle/>
          <a:p>
            <a:r>
              <a:rPr lang="en-US" dirty="0" smtClean="0"/>
              <a:t>Exerciser (Packet Generator) </a:t>
            </a:r>
            <a:br>
              <a:rPr lang="en-US" dirty="0" smtClean="0"/>
            </a:br>
            <a:r>
              <a:rPr lang="en-US" b="0" dirty="0" smtClean="0">
                <a:solidFill>
                  <a:srgbClr val="007399"/>
                </a:solidFill>
              </a:rPr>
              <a:t>One Hardware</a:t>
            </a:r>
            <a:r>
              <a:rPr lang="en-US" b="0" dirty="0">
                <a:solidFill>
                  <a:srgbClr val="007399"/>
                </a:solidFill>
              </a:rPr>
              <a:t>, </a:t>
            </a:r>
            <a:r>
              <a:rPr lang="en-US" b="0" dirty="0" smtClean="0">
                <a:solidFill>
                  <a:srgbClr val="007399"/>
                </a:solidFill>
              </a:rPr>
              <a:t>Multiple Applications</a:t>
            </a:r>
            <a:endParaRPr lang="en-US" dirty="0"/>
          </a:p>
        </p:txBody>
      </p:sp>
      <p:sp>
        <p:nvSpPr>
          <p:cNvPr id="3" name="Content Placeholder 2"/>
          <p:cNvSpPr>
            <a:spLocks noGrp="1"/>
          </p:cNvSpPr>
          <p:nvPr>
            <p:ph idx="1"/>
          </p:nvPr>
        </p:nvSpPr>
        <p:spPr>
          <a:xfrm>
            <a:off x="228600" y="1187600"/>
            <a:ext cx="4376238" cy="3460600"/>
          </a:xfrm>
        </p:spPr>
        <p:txBody>
          <a:bodyPr>
            <a:normAutofit lnSpcReduction="10000"/>
          </a:bodyPr>
          <a:lstStyle/>
          <a:p>
            <a:pPr marL="457200" indent="-457200">
              <a:buFont typeface="+mj-lt"/>
              <a:buAutoNum type="arabicPeriod"/>
            </a:pPr>
            <a:r>
              <a:rPr lang="en-US" dirty="0" smtClean="0"/>
              <a:t>End Node Emulation</a:t>
            </a:r>
          </a:p>
          <a:p>
            <a:pPr marL="571500" lvl="1" indent="-342900"/>
            <a:r>
              <a:rPr lang="en-US" dirty="0" smtClean="0"/>
              <a:t>Root Complex &amp; DUT</a:t>
            </a:r>
          </a:p>
          <a:p>
            <a:pPr marL="457200" indent="-457200">
              <a:buFont typeface="+mj-lt"/>
              <a:buAutoNum type="arabicPeriod"/>
            </a:pPr>
            <a:r>
              <a:rPr lang="en-US" dirty="0" smtClean="0"/>
              <a:t>LTSSM Tester</a:t>
            </a:r>
          </a:p>
          <a:p>
            <a:pPr marL="685800" lvl="1" indent="-457200"/>
            <a:r>
              <a:rPr lang="en-US" dirty="0" smtClean="0"/>
              <a:t>State specific solicitation</a:t>
            </a:r>
          </a:p>
          <a:p>
            <a:pPr marL="457200" indent="-457200">
              <a:buFont typeface="+mj-lt"/>
              <a:buAutoNum type="arabicPeriod"/>
            </a:pPr>
            <a:r>
              <a:rPr lang="en-US" dirty="0" smtClean="0"/>
              <a:t>Protocol Test Card</a:t>
            </a:r>
          </a:p>
          <a:p>
            <a:pPr marL="571500" lvl="1" indent="-342900"/>
            <a:r>
              <a:rPr lang="en-US" dirty="0" smtClean="0"/>
              <a:t>Specification compliance tool</a:t>
            </a:r>
          </a:p>
          <a:p>
            <a:pPr marL="457200" indent="-457200">
              <a:buFont typeface="+mj-lt"/>
              <a:buAutoNum type="arabicPeriod"/>
            </a:pPr>
            <a:r>
              <a:rPr lang="en-US" dirty="0" smtClean="0"/>
              <a:t>IO Virtualization</a:t>
            </a:r>
          </a:p>
          <a:p>
            <a:pPr marL="571500" lvl="1" indent="-342900"/>
            <a:r>
              <a:rPr lang="en-US" dirty="0" smtClean="0"/>
              <a:t>Multi Root and Single Root</a:t>
            </a:r>
            <a:endParaRPr lang="en-US" dirty="0"/>
          </a:p>
        </p:txBody>
      </p:sp>
      <p:grpSp>
        <p:nvGrpSpPr>
          <p:cNvPr id="7" name="Group 18"/>
          <p:cNvGrpSpPr/>
          <p:nvPr/>
        </p:nvGrpSpPr>
        <p:grpSpPr>
          <a:xfrm>
            <a:off x="152400" y="4726798"/>
            <a:ext cx="2265219" cy="1449532"/>
            <a:chOff x="5236958" y="2343150"/>
            <a:chExt cx="2683159" cy="1828800"/>
          </a:xfrm>
          <a:effectLst>
            <a:outerShdw blurRad="50800" dist="38100" dir="2700000" algn="tl" rotWithShape="0">
              <a:prstClr val="black">
                <a:alpha val="40000"/>
              </a:prstClr>
            </a:outerShdw>
          </a:effectLst>
        </p:grpSpPr>
        <p:sp>
          <p:nvSpPr>
            <p:cNvPr id="8" name="AutoShape 14"/>
            <p:cNvSpPr>
              <a:spLocks noChangeArrowheads="1"/>
            </p:cNvSpPr>
            <p:nvPr/>
          </p:nvSpPr>
          <p:spPr bwMode="auto">
            <a:xfrm>
              <a:off x="5291859" y="2343150"/>
              <a:ext cx="2581275" cy="1828800"/>
            </a:xfrm>
            <a:prstGeom prst="roundRect">
              <a:avLst>
                <a:gd name="adj" fmla="val 16644"/>
              </a:avLst>
            </a:prstGeom>
            <a:solidFill>
              <a:srgbClr val="CCECFF"/>
            </a:solidFill>
            <a:ln w="9525">
              <a:noFill/>
              <a:round/>
              <a:headEnd/>
              <a:tailEnd/>
            </a:ln>
          </p:spPr>
          <p:txBody>
            <a:bodyPr wrap="none" anchor="ctr"/>
            <a:lstStyle/>
            <a:p>
              <a:pPr algn="ctr" eaLnBrk="0" hangingPunct="0"/>
              <a:endParaRPr lang="en-US" noProof="1">
                <a:solidFill>
                  <a:schemeClr val="tx2">
                    <a:lumMod val="75000"/>
                  </a:schemeClr>
                </a:solidFill>
                <a:latin typeface="Agilent TT Cond" pitchFamily="34" charset="0"/>
              </a:endParaRPr>
            </a:p>
          </p:txBody>
        </p:sp>
        <p:sp>
          <p:nvSpPr>
            <p:cNvPr id="9" name="Text Box 5"/>
            <p:cNvSpPr txBox="1">
              <a:spLocks noChangeArrowheads="1"/>
            </p:cNvSpPr>
            <p:nvPr/>
          </p:nvSpPr>
          <p:spPr bwMode="auto">
            <a:xfrm>
              <a:off x="5236958" y="2381251"/>
              <a:ext cx="2683159" cy="349475"/>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chemeClr val="tx2">
                      <a:lumMod val="75000"/>
                    </a:schemeClr>
                  </a:solidFill>
                  <a:latin typeface="Agilent TT Cond" pitchFamily="34" charset="0"/>
                </a:rPr>
                <a:t>EP/RC Emulation Exerciser</a:t>
              </a:r>
              <a:endParaRPr lang="en-US" sz="1200" b="1" dirty="0">
                <a:solidFill>
                  <a:schemeClr val="tx2">
                    <a:lumMod val="75000"/>
                  </a:schemeClr>
                </a:solidFill>
                <a:latin typeface="Agilent TT Cond" pitchFamily="34" charset="0"/>
              </a:endParaRPr>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54334" y="2708275"/>
              <a:ext cx="1699701" cy="1323975"/>
            </a:xfrm>
            <a:prstGeom prst="rect">
              <a:avLst/>
            </a:prstGeom>
            <a:noFill/>
            <a:ln w="9525">
              <a:noFill/>
              <a:miter lim="800000"/>
              <a:headEnd/>
              <a:tailEnd/>
            </a:ln>
            <a:effectLst/>
          </p:spPr>
        </p:pic>
      </p:grpSp>
      <p:grpSp>
        <p:nvGrpSpPr>
          <p:cNvPr id="11" name="Group 17"/>
          <p:cNvGrpSpPr/>
          <p:nvPr/>
        </p:nvGrpSpPr>
        <p:grpSpPr>
          <a:xfrm>
            <a:off x="2521132" y="4728731"/>
            <a:ext cx="2258687" cy="1443469"/>
            <a:chOff x="5301384" y="447675"/>
            <a:chExt cx="2581275" cy="1828800"/>
          </a:xfrm>
          <a:effectLst>
            <a:outerShdw blurRad="50800" dist="38100" dir="2700000" algn="tl" rotWithShape="0">
              <a:prstClr val="black">
                <a:alpha val="40000"/>
              </a:prstClr>
            </a:outerShdw>
          </a:effectLst>
        </p:grpSpPr>
        <p:sp>
          <p:nvSpPr>
            <p:cNvPr id="12" name="AutoShape 14"/>
            <p:cNvSpPr>
              <a:spLocks noChangeArrowheads="1"/>
            </p:cNvSpPr>
            <p:nvPr/>
          </p:nvSpPr>
          <p:spPr bwMode="auto">
            <a:xfrm>
              <a:off x="5301384" y="447675"/>
              <a:ext cx="2581275" cy="1828800"/>
            </a:xfrm>
            <a:prstGeom prst="roundRect">
              <a:avLst>
                <a:gd name="adj" fmla="val 16644"/>
              </a:avLst>
            </a:prstGeom>
            <a:solidFill>
              <a:srgbClr val="CCECFF"/>
            </a:solidFill>
            <a:ln w="9525">
              <a:noFill/>
              <a:round/>
              <a:headEnd/>
              <a:tailEnd/>
            </a:ln>
          </p:spPr>
          <p:txBody>
            <a:bodyPr wrap="none" anchor="ctr"/>
            <a:lstStyle/>
            <a:p>
              <a:pPr algn="ctr" eaLnBrk="0" hangingPunct="0"/>
              <a:endParaRPr lang="en-US" noProof="1">
                <a:solidFill>
                  <a:schemeClr val="tx2">
                    <a:lumMod val="75000"/>
                  </a:schemeClr>
                </a:solidFill>
                <a:latin typeface="Agilent TT Cond" pitchFamily="34" charset="0"/>
              </a:endParaRPr>
            </a:p>
          </p:txBody>
        </p:sp>
        <p:sp>
          <p:nvSpPr>
            <p:cNvPr id="13" name="Text Box 15"/>
            <p:cNvSpPr txBox="1">
              <a:spLocks noChangeArrowheads="1"/>
            </p:cNvSpPr>
            <p:nvPr/>
          </p:nvSpPr>
          <p:spPr bwMode="auto">
            <a:xfrm>
              <a:off x="6044335" y="466725"/>
              <a:ext cx="990600" cy="584905"/>
            </a:xfrm>
            <a:prstGeom prst="rect">
              <a:avLst/>
            </a:prstGeom>
            <a:solidFill>
              <a:srgbClr val="CCECFF"/>
            </a:solidFill>
            <a:ln w="9525">
              <a:noFill/>
              <a:miter lim="800000"/>
              <a:headEnd/>
              <a:tailEnd/>
            </a:ln>
          </p:spPr>
          <p:txBody>
            <a:bodyPr>
              <a:spAutoFit/>
            </a:bodyPr>
            <a:lstStyle/>
            <a:p>
              <a:pPr algn="ctr">
                <a:spcBef>
                  <a:spcPct val="50000"/>
                </a:spcBef>
              </a:pPr>
              <a:r>
                <a:rPr lang="en-US" sz="1200" b="1" dirty="0" smtClean="0">
                  <a:solidFill>
                    <a:schemeClr val="tx2">
                      <a:lumMod val="75000"/>
                    </a:schemeClr>
                  </a:solidFill>
                  <a:latin typeface="Agilent TT Cond" pitchFamily="34" charset="0"/>
                </a:rPr>
                <a:t>LTSSM Tester</a:t>
              </a:r>
              <a:endParaRPr lang="en-US" sz="1200" b="1" dirty="0">
                <a:solidFill>
                  <a:schemeClr val="tx2">
                    <a:lumMod val="75000"/>
                  </a:schemeClr>
                </a:solidFill>
                <a:latin typeface="Agilent TT Cond" pitchFamily="34" charset="0"/>
              </a:endParaRPr>
            </a:p>
          </p:txBody>
        </p:sp>
        <p:pic>
          <p:nvPicPr>
            <p:cNvPr id="14" name="Picture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4159" y="779635"/>
              <a:ext cx="1571625" cy="1428750"/>
            </a:xfrm>
            <a:prstGeom prst="rect">
              <a:avLst/>
            </a:prstGeom>
            <a:solidFill>
              <a:srgbClr val="CCECFF"/>
            </a:solidFill>
            <a:ln w="9525">
              <a:noFill/>
              <a:miter lim="800000"/>
              <a:headEnd/>
              <a:tailEnd/>
            </a:ln>
          </p:spPr>
        </p:pic>
      </p:grpSp>
      <p:grpSp>
        <p:nvGrpSpPr>
          <p:cNvPr id="15" name="Group 24"/>
          <p:cNvGrpSpPr/>
          <p:nvPr/>
        </p:nvGrpSpPr>
        <p:grpSpPr>
          <a:xfrm>
            <a:off x="4922775" y="4725266"/>
            <a:ext cx="1859025" cy="1446934"/>
            <a:chOff x="4681104" y="4244975"/>
            <a:chExt cx="2581275" cy="1828800"/>
          </a:xfrm>
          <a:effectLst>
            <a:outerShdw blurRad="50800" dist="38100" dir="2700000" algn="tl" rotWithShape="0">
              <a:prstClr val="black">
                <a:alpha val="40000"/>
              </a:prstClr>
            </a:outerShdw>
          </a:effectLst>
        </p:grpSpPr>
        <p:sp>
          <p:nvSpPr>
            <p:cNvPr id="16" name="AutoShape 14"/>
            <p:cNvSpPr>
              <a:spLocks noChangeArrowheads="1"/>
            </p:cNvSpPr>
            <p:nvPr/>
          </p:nvSpPr>
          <p:spPr bwMode="auto">
            <a:xfrm>
              <a:off x="4681104" y="4244975"/>
              <a:ext cx="2581275" cy="1828800"/>
            </a:xfrm>
            <a:prstGeom prst="roundRect">
              <a:avLst>
                <a:gd name="adj" fmla="val 16644"/>
              </a:avLst>
            </a:prstGeom>
            <a:solidFill>
              <a:srgbClr val="CCECFF"/>
            </a:solidFill>
            <a:ln w="9525">
              <a:noFill/>
              <a:round/>
              <a:headEnd/>
              <a:tailEnd/>
            </a:ln>
          </p:spPr>
          <p:txBody>
            <a:bodyPr wrap="none" anchor="ctr"/>
            <a:lstStyle/>
            <a:p>
              <a:pPr algn="ctr" eaLnBrk="0" hangingPunct="0"/>
              <a:endParaRPr lang="en-US" noProof="1">
                <a:solidFill>
                  <a:schemeClr val="tx2">
                    <a:lumMod val="75000"/>
                  </a:schemeClr>
                </a:solidFill>
                <a:latin typeface="Agilent TT Cond" pitchFamily="34" charset="0"/>
              </a:endParaRPr>
            </a:p>
          </p:txBody>
        </p:sp>
        <p:sp>
          <p:nvSpPr>
            <p:cNvPr id="17" name="Text Box 5"/>
            <p:cNvSpPr txBox="1">
              <a:spLocks noChangeArrowheads="1"/>
            </p:cNvSpPr>
            <p:nvPr/>
          </p:nvSpPr>
          <p:spPr bwMode="auto">
            <a:xfrm>
              <a:off x="4917280" y="4283074"/>
              <a:ext cx="2110753" cy="350103"/>
            </a:xfrm>
            <a:prstGeom prst="rect">
              <a:avLst/>
            </a:prstGeom>
            <a:solidFill>
              <a:srgbClr val="CCECFF"/>
            </a:solidFill>
            <a:ln w="9525">
              <a:noFill/>
              <a:miter lim="800000"/>
              <a:headEnd/>
              <a:tailEnd/>
            </a:ln>
          </p:spPr>
          <p:txBody>
            <a:bodyPr wrap="square">
              <a:spAutoFit/>
            </a:bodyPr>
            <a:lstStyle/>
            <a:p>
              <a:pPr algn="ctr">
                <a:spcBef>
                  <a:spcPct val="50000"/>
                </a:spcBef>
              </a:pPr>
              <a:r>
                <a:rPr lang="en-US" sz="1200" b="1" dirty="0" smtClean="0">
                  <a:solidFill>
                    <a:schemeClr val="tx2">
                      <a:lumMod val="75000"/>
                    </a:schemeClr>
                  </a:solidFill>
                  <a:latin typeface="Agilent TT Cond" pitchFamily="34" charset="0"/>
                </a:rPr>
                <a:t>PTC 3.0</a:t>
              </a:r>
              <a:endParaRPr lang="en-US" sz="1200" b="1" dirty="0">
                <a:solidFill>
                  <a:schemeClr val="tx2">
                    <a:lumMod val="75000"/>
                  </a:schemeClr>
                </a:solidFill>
                <a:latin typeface="Agilent TT Cond" pitchFamily="34" charset="0"/>
              </a:endParaRPr>
            </a:p>
          </p:txBody>
        </p:sp>
        <p:pic>
          <p:nvPicPr>
            <p:cNvPr id="1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79766" y="4562474"/>
              <a:ext cx="1235456" cy="1444625"/>
            </a:xfrm>
            <a:prstGeom prst="rect">
              <a:avLst/>
            </a:prstGeom>
            <a:solidFill>
              <a:srgbClr val="CCECFF"/>
            </a:solidFill>
            <a:ln w="9525">
              <a:noFill/>
              <a:miter lim="800000"/>
              <a:headEnd/>
              <a:tailEnd/>
            </a:ln>
          </p:spPr>
        </p:pic>
      </p:grpSp>
      <p:grpSp>
        <p:nvGrpSpPr>
          <p:cNvPr id="23" name="Group 24"/>
          <p:cNvGrpSpPr/>
          <p:nvPr/>
        </p:nvGrpSpPr>
        <p:grpSpPr>
          <a:xfrm>
            <a:off x="6870747" y="4725266"/>
            <a:ext cx="2044653" cy="1446934"/>
            <a:chOff x="4681104" y="4244975"/>
            <a:chExt cx="2581275" cy="1828800"/>
          </a:xfrm>
          <a:effectLst>
            <a:outerShdw blurRad="50800" dist="38100" dir="2700000" algn="tl" rotWithShape="0">
              <a:prstClr val="black">
                <a:alpha val="40000"/>
              </a:prstClr>
            </a:outerShdw>
          </a:effectLst>
        </p:grpSpPr>
        <p:sp>
          <p:nvSpPr>
            <p:cNvPr id="24" name="AutoShape 14"/>
            <p:cNvSpPr>
              <a:spLocks noChangeArrowheads="1"/>
            </p:cNvSpPr>
            <p:nvPr/>
          </p:nvSpPr>
          <p:spPr bwMode="auto">
            <a:xfrm>
              <a:off x="4681104" y="4244975"/>
              <a:ext cx="2581275" cy="1828800"/>
            </a:xfrm>
            <a:prstGeom prst="roundRect">
              <a:avLst>
                <a:gd name="adj" fmla="val 16644"/>
              </a:avLst>
            </a:prstGeom>
            <a:solidFill>
              <a:srgbClr val="CCECFF"/>
            </a:solidFill>
            <a:ln w="9525">
              <a:noFill/>
              <a:round/>
              <a:headEnd/>
              <a:tailEnd/>
            </a:ln>
          </p:spPr>
          <p:txBody>
            <a:bodyPr wrap="none" anchor="ctr"/>
            <a:lstStyle/>
            <a:p>
              <a:pPr algn="ctr" eaLnBrk="0" hangingPunct="0"/>
              <a:endParaRPr lang="en-US" noProof="1">
                <a:solidFill>
                  <a:schemeClr val="tx2">
                    <a:lumMod val="75000"/>
                  </a:schemeClr>
                </a:solidFill>
                <a:latin typeface="Agilent TT Cond" pitchFamily="34" charset="0"/>
              </a:endParaRPr>
            </a:p>
          </p:txBody>
        </p:sp>
        <p:sp>
          <p:nvSpPr>
            <p:cNvPr id="25" name="Text Box 5"/>
            <p:cNvSpPr txBox="1">
              <a:spLocks noChangeArrowheads="1"/>
            </p:cNvSpPr>
            <p:nvPr/>
          </p:nvSpPr>
          <p:spPr bwMode="auto">
            <a:xfrm>
              <a:off x="4917280" y="4283074"/>
              <a:ext cx="2110753" cy="350103"/>
            </a:xfrm>
            <a:prstGeom prst="rect">
              <a:avLst/>
            </a:prstGeom>
            <a:solidFill>
              <a:srgbClr val="CCECFF"/>
            </a:solidFill>
            <a:ln w="9525">
              <a:noFill/>
              <a:miter lim="800000"/>
              <a:headEnd/>
              <a:tailEnd/>
            </a:ln>
          </p:spPr>
          <p:txBody>
            <a:bodyPr wrap="square">
              <a:spAutoFit/>
            </a:bodyPr>
            <a:lstStyle/>
            <a:p>
              <a:pPr algn="ctr">
                <a:spcBef>
                  <a:spcPct val="50000"/>
                </a:spcBef>
              </a:pPr>
              <a:r>
                <a:rPr lang="en-US" sz="1200" b="1" dirty="0" err="1" smtClean="0">
                  <a:solidFill>
                    <a:schemeClr val="tx2">
                      <a:lumMod val="75000"/>
                    </a:schemeClr>
                  </a:solidFill>
                  <a:latin typeface="Agilent TT Cond" pitchFamily="34" charset="0"/>
                </a:rPr>
                <a:t>NVMe</a:t>
              </a:r>
              <a:r>
                <a:rPr lang="en-US" sz="1200" b="1" dirty="0" smtClean="0">
                  <a:solidFill>
                    <a:schemeClr val="tx2">
                      <a:lumMod val="75000"/>
                    </a:schemeClr>
                  </a:solidFill>
                  <a:latin typeface="Agilent TT Cond" pitchFamily="34" charset="0"/>
                </a:rPr>
                <a:t> </a:t>
              </a:r>
              <a:endParaRPr lang="en-US" sz="1200" b="1" dirty="0">
                <a:solidFill>
                  <a:schemeClr val="tx2">
                    <a:lumMod val="75000"/>
                  </a:schemeClr>
                </a:solidFill>
                <a:latin typeface="Agilent TT Cond" pitchFamily="34" charset="0"/>
              </a:endParaRPr>
            </a:p>
          </p:txBody>
        </p:sp>
      </p:grpSp>
      <p:sp>
        <p:nvSpPr>
          <p:cNvPr id="19" name="Rectangle 18"/>
          <p:cNvSpPr/>
          <p:nvPr/>
        </p:nvSpPr>
        <p:spPr>
          <a:xfrm>
            <a:off x="4757991" y="4041094"/>
            <a:ext cx="4189709" cy="430887"/>
          </a:xfrm>
          <a:prstGeom prst="rect">
            <a:avLst/>
          </a:prstGeom>
        </p:spPr>
        <p:txBody>
          <a:bodyPr wrap="square">
            <a:spAutoFit/>
          </a:bodyPr>
          <a:lstStyle/>
          <a:p>
            <a:pPr marL="457200" indent="-457200">
              <a:buAutoNum type="arabicPeriod" startAt="5"/>
            </a:pPr>
            <a:r>
              <a:rPr lang="en-US" sz="2200" b="1" dirty="0" smtClean="0"/>
              <a:t>NVMe RC emulation</a:t>
            </a:r>
            <a:endParaRPr lang="en-US" sz="2200" b="1" dirty="0"/>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9681" y="4970816"/>
            <a:ext cx="1324176" cy="116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958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282" y="0"/>
            <a:ext cx="327251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NVMe Exerciser Features for RC</a:t>
            </a:r>
            <a:endParaRPr lang="en-US" dirty="0"/>
          </a:p>
        </p:txBody>
      </p:sp>
      <p:sp>
        <p:nvSpPr>
          <p:cNvPr id="3" name="Content Placeholder 2"/>
          <p:cNvSpPr>
            <a:spLocks noGrp="1"/>
          </p:cNvSpPr>
          <p:nvPr>
            <p:ph idx="1"/>
          </p:nvPr>
        </p:nvSpPr>
        <p:spPr>
          <a:xfrm>
            <a:off x="228600" y="1075944"/>
            <a:ext cx="5791200" cy="2590800"/>
          </a:xfrm>
        </p:spPr>
        <p:txBody>
          <a:bodyPr>
            <a:normAutofit/>
          </a:bodyPr>
          <a:lstStyle/>
          <a:p>
            <a:pPr marL="342900" indent="-342900">
              <a:buFont typeface="Arial" pitchFamily="34" charset="0"/>
              <a:buChar char="•"/>
            </a:pPr>
            <a:r>
              <a:rPr lang="en-US" sz="1800" dirty="0" smtClean="0"/>
              <a:t>Scan </a:t>
            </a:r>
            <a:r>
              <a:rPr lang="en-US" sz="1800" dirty="0"/>
              <a:t>and initialize the </a:t>
            </a:r>
            <a:r>
              <a:rPr lang="en-US" sz="1800" dirty="0" err="1"/>
              <a:t>NVMe</a:t>
            </a:r>
            <a:r>
              <a:rPr lang="en-US" sz="1800" dirty="0"/>
              <a:t> capabilities of the </a:t>
            </a:r>
            <a:r>
              <a:rPr lang="en-US" sz="1800" dirty="0" smtClean="0"/>
              <a:t>DUT.</a:t>
            </a:r>
          </a:p>
          <a:p>
            <a:pPr marL="342900" indent="-342900">
              <a:buFont typeface="Arial" pitchFamily="34" charset="0"/>
              <a:buChar char="•"/>
            </a:pPr>
            <a:r>
              <a:rPr lang="en-US" sz="1800" dirty="0" err="1" smtClean="0"/>
              <a:t>NVMe</a:t>
            </a:r>
            <a:r>
              <a:rPr lang="en-US" sz="1800" dirty="0" smtClean="0"/>
              <a:t> </a:t>
            </a:r>
            <a:r>
              <a:rPr lang="en-US" sz="1800" dirty="0"/>
              <a:t>controller registers of DUT are available for viewing and editing</a:t>
            </a:r>
            <a:r>
              <a:rPr lang="en-US" sz="1800" dirty="0" smtClean="0"/>
              <a:t>.</a:t>
            </a:r>
            <a:endParaRPr lang="en-US" sz="1800" dirty="0"/>
          </a:p>
        </p:txBody>
      </p:sp>
      <p:sp>
        <p:nvSpPr>
          <p:cNvPr id="5" name="Content Placeholder 2"/>
          <p:cNvSpPr txBox="1">
            <a:spLocks/>
          </p:cNvSpPr>
          <p:nvPr/>
        </p:nvSpPr>
        <p:spPr>
          <a:xfrm>
            <a:off x="228600" y="2218944"/>
            <a:ext cx="8686800" cy="4562856"/>
          </a:xfrm>
          <a:prstGeom prst="rect">
            <a:avLst/>
          </a:prstGeom>
        </p:spPr>
        <p:txBody>
          <a:bodyPr vert="horz" lIns="0" tIns="0" rIns="0" bIns="0" rtlCol="0">
            <a:normAutofit fontScale="70000" lnSpcReduction="20000"/>
          </a:bodyPr>
          <a:lst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sz="2600" dirty="0" smtClean="0"/>
              <a:t>Configure the Admin submission and completion queue attributes.</a:t>
            </a:r>
          </a:p>
          <a:p>
            <a:pPr marL="342900" indent="-342900">
              <a:buFont typeface="Arial" pitchFamily="34" charset="0"/>
              <a:buChar char="•"/>
            </a:pPr>
            <a:r>
              <a:rPr lang="en-US" sz="2600" dirty="0" smtClean="0"/>
              <a:t>Set the interrupt mechanism to be used and then configure the selected interrupt mechanism. </a:t>
            </a:r>
          </a:p>
          <a:p>
            <a:pPr marL="342900" indent="-342900">
              <a:buFont typeface="Arial" pitchFamily="34" charset="0"/>
              <a:buChar char="•"/>
            </a:pPr>
            <a:r>
              <a:rPr lang="en-US" sz="2600" dirty="0" smtClean="0"/>
              <a:t>Define, view, and edit the MSI-X table of the DUT.</a:t>
            </a:r>
          </a:p>
          <a:p>
            <a:pPr marL="342900" indent="-342900">
              <a:buFont typeface="Arial" pitchFamily="34" charset="0"/>
              <a:buChar char="•"/>
            </a:pPr>
            <a:r>
              <a:rPr lang="en-US" sz="2600" dirty="0" smtClean="0"/>
              <a:t>Create multiple I/O submission and completion queues </a:t>
            </a:r>
          </a:p>
          <a:p>
            <a:pPr marL="342900" indent="-342900">
              <a:buFont typeface="Arial" pitchFamily="34" charset="0"/>
              <a:buChar char="•"/>
            </a:pPr>
            <a:r>
              <a:rPr lang="en-US" sz="2600" dirty="0" smtClean="0"/>
              <a:t>Configure submission queue Head and Tail pointers and completion queue head pointer.</a:t>
            </a:r>
          </a:p>
          <a:p>
            <a:pPr marL="342900" indent="-342900">
              <a:buFont typeface="Arial" pitchFamily="34" charset="0"/>
              <a:buChar char="•"/>
            </a:pPr>
            <a:r>
              <a:rPr lang="en-US" sz="2600" dirty="0" smtClean="0"/>
              <a:t>Add </a:t>
            </a:r>
            <a:r>
              <a:rPr lang="en-US" sz="2600" dirty="0" err="1" smtClean="0"/>
              <a:t>NVMe</a:t>
            </a:r>
            <a:r>
              <a:rPr lang="en-US" sz="2600" dirty="0" smtClean="0"/>
              <a:t> commands to submission queues and submit these to the </a:t>
            </a:r>
            <a:r>
              <a:rPr lang="en-US" sz="2600" dirty="0" err="1" smtClean="0"/>
              <a:t>NVMe</a:t>
            </a:r>
            <a:r>
              <a:rPr lang="en-US" sz="2600" dirty="0" smtClean="0"/>
              <a:t> DUT. The commands are available as predefined templates. </a:t>
            </a:r>
          </a:p>
          <a:p>
            <a:pPr marL="342900" indent="-342900">
              <a:buFont typeface="Arial" pitchFamily="34" charset="0"/>
              <a:buChar char="•"/>
            </a:pPr>
            <a:r>
              <a:rPr lang="en-US" sz="2600" dirty="0" smtClean="0"/>
              <a:t>View the commands and their subsequent completions in the completion queues. </a:t>
            </a:r>
          </a:p>
          <a:p>
            <a:pPr marL="342900" indent="-342900">
              <a:buFont typeface="Arial" pitchFamily="34" charset="0"/>
              <a:buChar char="•"/>
            </a:pPr>
            <a:r>
              <a:rPr lang="en-US" sz="2600" dirty="0" smtClean="0"/>
              <a:t>Create PRP lists and PRP entries that can be used in the submitted </a:t>
            </a:r>
            <a:r>
              <a:rPr lang="en-US" sz="2600" dirty="0" err="1" smtClean="0"/>
              <a:t>NVMe</a:t>
            </a:r>
            <a:r>
              <a:rPr lang="en-US" sz="2600" dirty="0" smtClean="0"/>
              <a:t> commands for data transfer</a:t>
            </a:r>
            <a:r>
              <a:rPr lang="en-US" dirty="0" smtClean="0"/>
              <a:t>. </a:t>
            </a:r>
          </a:p>
          <a:p>
            <a:endParaRPr lang="en-US" dirty="0"/>
          </a:p>
        </p:txBody>
      </p:sp>
    </p:spTree>
    <p:extLst>
      <p:ext uri="{BB962C8B-B14F-4D97-AF65-F5344CB8AC3E}">
        <p14:creationId xmlns:p14="http://schemas.microsoft.com/office/powerpoint/2010/main" val="3318745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NVM Express is based on a paired Submission and Completion Queue mechanism. Commands are placed by host software into a Submission Queue. Completions are placed into the associated Completion Queue by the controller. Multiple Submission Queues may utilize the same Completion Queue. Submission and Completion Queues are allocated in host memory.</a:t>
            </a:r>
          </a:p>
        </p:txBody>
      </p:sp>
      <p:sp>
        <p:nvSpPr>
          <p:cNvPr id="6" name="Title 1"/>
          <p:cNvSpPr txBox="1">
            <a:spLocks/>
          </p:cNvSpPr>
          <p:nvPr/>
        </p:nvSpPr>
        <p:spPr bwMode="auto">
          <a:xfrm>
            <a:off x="223838" y="152400"/>
            <a:ext cx="8691562"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ts val="300"/>
              </a:spcAft>
              <a:defRPr sz="2800" b="1" kern="1200">
                <a:solidFill>
                  <a:schemeClr val="accent1"/>
                </a:solidFill>
                <a:latin typeface="+mj-lt"/>
                <a:ea typeface="+mj-ea"/>
                <a:cs typeface="+mj-cs"/>
              </a:defRPr>
            </a:lvl1pPr>
            <a:lvl2pPr algn="l" rtl="0" fontAlgn="base">
              <a:spcBef>
                <a:spcPct val="0"/>
              </a:spcBef>
              <a:spcAft>
                <a:spcPts val="300"/>
              </a:spcAft>
              <a:defRPr sz="2800" b="1">
                <a:solidFill>
                  <a:schemeClr val="accent1"/>
                </a:solidFill>
                <a:latin typeface="Arial" charset="0"/>
              </a:defRPr>
            </a:lvl2pPr>
            <a:lvl3pPr algn="l" rtl="0" fontAlgn="base">
              <a:spcBef>
                <a:spcPct val="0"/>
              </a:spcBef>
              <a:spcAft>
                <a:spcPts val="300"/>
              </a:spcAft>
              <a:defRPr sz="2800" b="1">
                <a:solidFill>
                  <a:schemeClr val="accent1"/>
                </a:solidFill>
                <a:latin typeface="Arial" charset="0"/>
              </a:defRPr>
            </a:lvl3pPr>
            <a:lvl4pPr algn="l" rtl="0" fontAlgn="base">
              <a:spcBef>
                <a:spcPct val="0"/>
              </a:spcBef>
              <a:spcAft>
                <a:spcPts val="300"/>
              </a:spcAft>
              <a:defRPr sz="2800" b="1">
                <a:solidFill>
                  <a:schemeClr val="accent1"/>
                </a:solidFill>
                <a:latin typeface="Arial" charset="0"/>
              </a:defRPr>
            </a:lvl4pPr>
            <a:lvl5pPr algn="l" rtl="0" fontAlgn="base">
              <a:spcBef>
                <a:spcPct val="0"/>
              </a:spcBef>
              <a:spcAft>
                <a:spcPts val="300"/>
              </a:spcAft>
              <a:defRPr sz="2800" b="1">
                <a:solidFill>
                  <a:schemeClr val="accent1"/>
                </a:solidFill>
                <a:latin typeface="Arial" charset="0"/>
              </a:defRPr>
            </a:lvl5pPr>
            <a:lvl6pPr marL="457200" algn="l" rtl="0" fontAlgn="base">
              <a:spcBef>
                <a:spcPct val="0"/>
              </a:spcBef>
              <a:spcAft>
                <a:spcPts val="300"/>
              </a:spcAft>
              <a:defRPr sz="2800" b="1">
                <a:solidFill>
                  <a:schemeClr val="accent1"/>
                </a:solidFill>
                <a:latin typeface="Arial" charset="0"/>
              </a:defRPr>
            </a:lvl6pPr>
            <a:lvl7pPr marL="914400" algn="l" rtl="0" fontAlgn="base">
              <a:spcBef>
                <a:spcPct val="0"/>
              </a:spcBef>
              <a:spcAft>
                <a:spcPts val="300"/>
              </a:spcAft>
              <a:defRPr sz="2800" b="1">
                <a:solidFill>
                  <a:schemeClr val="accent1"/>
                </a:solidFill>
                <a:latin typeface="Arial" charset="0"/>
              </a:defRPr>
            </a:lvl7pPr>
            <a:lvl8pPr marL="1371600" algn="l" rtl="0" fontAlgn="base">
              <a:spcBef>
                <a:spcPct val="0"/>
              </a:spcBef>
              <a:spcAft>
                <a:spcPts val="300"/>
              </a:spcAft>
              <a:defRPr sz="2800" b="1">
                <a:solidFill>
                  <a:schemeClr val="accent1"/>
                </a:solidFill>
                <a:latin typeface="Arial" charset="0"/>
              </a:defRPr>
            </a:lvl8pPr>
            <a:lvl9pPr marL="1828800" algn="l" rtl="0" fontAlgn="base">
              <a:spcBef>
                <a:spcPct val="0"/>
              </a:spcBef>
              <a:spcAft>
                <a:spcPts val="300"/>
              </a:spcAft>
              <a:defRPr sz="2800" b="1">
                <a:solidFill>
                  <a:schemeClr val="accent1"/>
                </a:solidFill>
                <a:latin typeface="Arial" charset="0"/>
              </a:defRPr>
            </a:lvl9pPr>
          </a:lstStyle>
          <a:p>
            <a:r>
              <a:rPr lang="en-US" dirty="0" smtClean="0">
                <a:solidFill>
                  <a:srgbClr val="00B0F0"/>
                </a:solidFill>
              </a:rPr>
              <a:t>Queuing Structure, 1:1 Mapping</a:t>
            </a:r>
            <a:endParaRPr lang="en-US" dirty="0">
              <a:solidFill>
                <a:srgbClr val="00B0F0"/>
              </a:solidFill>
            </a:endParaRPr>
          </a:p>
        </p:txBody>
      </p:sp>
      <p:pic>
        <p:nvPicPr>
          <p:cNvPr id="8" name="Picture 2"/>
          <p:cNvPicPr>
            <a:picLocks noChangeAspect="1" noChangeArrowheads="1"/>
          </p:cNvPicPr>
          <p:nvPr/>
        </p:nvPicPr>
        <p:blipFill>
          <a:blip r:embed="rId3" cstate="print"/>
          <a:srcRect/>
          <a:stretch>
            <a:fillRect/>
          </a:stretch>
        </p:blipFill>
        <p:spPr bwMode="auto">
          <a:xfrm>
            <a:off x="152400" y="838200"/>
            <a:ext cx="8839200" cy="3124200"/>
          </a:xfrm>
          <a:prstGeom prst="rect">
            <a:avLst/>
          </a:prstGeom>
          <a:noFill/>
          <a:ln w="9525">
            <a:noFill/>
            <a:miter lim="800000"/>
            <a:headEnd/>
            <a:tailEnd/>
          </a:ln>
        </p:spPr>
      </p:pic>
      <p:sp>
        <p:nvSpPr>
          <p:cNvPr id="9" name="TextBox 8"/>
          <p:cNvSpPr txBox="1"/>
          <p:nvPr/>
        </p:nvSpPr>
        <p:spPr>
          <a:xfrm>
            <a:off x="7591640" y="3945924"/>
            <a:ext cx="1552360" cy="215444"/>
          </a:xfrm>
          <a:prstGeom prst="rect">
            <a:avLst/>
          </a:prstGeom>
          <a:noFill/>
        </p:spPr>
        <p:txBody>
          <a:bodyPr wrap="square" rtlCol="0">
            <a:spAutoFit/>
          </a:bodyPr>
          <a:lstStyle/>
          <a:p>
            <a:r>
              <a:rPr lang="en-US" sz="800" dirty="0" smtClean="0"/>
              <a:t>Source: NVMe Specification</a:t>
            </a:r>
            <a:endParaRPr lang="en-US" sz="800" dirty="0"/>
          </a:p>
        </p:txBody>
      </p:sp>
      <p:sp>
        <p:nvSpPr>
          <p:cNvPr id="11" name="TextBox 10"/>
          <p:cNvSpPr txBox="1"/>
          <p:nvPr/>
        </p:nvSpPr>
        <p:spPr>
          <a:xfrm>
            <a:off x="150019" y="4343400"/>
            <a:ext cx="8839200" cy="2062103"/>
          </a:xfrm>
          <a:prstGeom prst="rect">
            <a:avLst/>
          </a:prstGeom>
          <a:noFill/>
        </p:spPr>
        <p:txBody>
          <a:bodyPr wrap="square" rtlCol="0">
            <a:spAutoFit/>
          </a:bodyPr>
          <a:lstStyle/>
          <a:p>
            <a:pPr marL="342900" indent="-342900">
              <a:buFont typeface="Arial" pitchFamily="34" charset="0"/>
              <a:buChar char="•"/>
            </a:pPr>
            <a:r>
              <a:rPr lang="en-US" sz="1600" dirty="0"/>
              <a:t>NVM Express is based on a paired Submission and Completion Queue mechanism. </a:t>
            </a:r>
            <a:endParaRPr lang="en-US" sz="1600" dirty="0" smtClean="0"/>
          </a:p>
          <a:p>
            <a:pPr marL="342900" indent="-342900">
              <a:buFont typeface="Arial" pitchFamily="34" charset="0"/>
              <a:buChar char="•"/>
            </a:pPr>
            <a:r>
              <a:rPr lang="en-US" sz="1600" dirty="0"/>
              <a:t>Host s</a:t>
            </a:r>
            <a:r>
              <a:rPr lang="en-US" sz="1600" dirty="0" smtClean="0"/>
              <a:t>oftware creates the Queues in Host Memory.</a:t>
            </a:r>
            <a:endParaRPr lang="en-US" sz="1600" dirty="0"/>
          </a:p>
          <a:p>
            <a:pPr marL="342900" indent="-342900">
              <a:buFont typeface="Arial" pitchFamily="34" charset="0"/>
              <a:buChar char="•"/>
            </a:pPr>
            <a:r>
              <a:rPr lang="en-US" sz="1600" dirty="0" smtClean="0"/>
              <a:t>Commands </a:t>
            </a:r>
            <a:r>
              <a:rPr lang="en-US" sz="1600" dirty="0"/>
              <a:t>are placed by host software </a:t>
            </a:r>
            <a:r>
              <a:rPr lang="en-US" sz="1600" dirty="0" smtClean="0"/>
              <a:t>in </a:t>
            </a:r>
            <a:r>
              <a:rPr lang="en-US" sz="1600" dirty="0"/>
              <a:t>a Submission Queue.</a:t>
            </a:r>
          </a:p>
          <a:p>
            <a:pPr marL="342900" indent="-342900">
              <a:buFont typeface="Arial" pitchFamily="34" charset="0"/>
              <a:buChar char="•"/>
            </a:pPr>
            <a:r>
              <a:rPr lang="en-US" sz="1600" dirty="0"/>
              <a:t>Completions are placed </a:t>
            </a:r>
            <a:r>
              <a:rPr lang="en-US" sz="1600" dirty="0" smtClean="0"/>
              <a:t>in </a:t>
            </a:r>
            <a:r>
              <a:rPr lang="en-US" sz="1600" dirty="0"/>
              <a:t>the associated Completion Queue by the controller. </a:t>
            </a:r>
          </a:p>
          <a:p>
            <a:pPr marL="342900" indent="-342900">
              <a:buFont typeface="Arial" pitchFamily="34" charset="0"/>
              <a:buChar char="•"/>
            </a:pPr>
            <a:r>
              <a:rPr lang="en-US" sz="1600" dirty="0" smtClean="0"/>
              <a:t>One </a:t>
            </a:r>
            <a:r>
              <a:rPr lang="en-US" sz="1600" dirty="0"/>
              <a:t>Admin Queue Pair </a:t>
            </a:r>
            <a:r>
              <a:rPr lang="en-US" sz="1600" dirty="0" smtClean="0"/>
              <a:t>is mandatory </a:t>
            </a:r>
            <a:r>
              <a:rPr lang="en-US" sz="1600" dirty="0"/>
              <a:t>per function, it can’t be more </a:t>
            </a:r>
            <a:r>
              <a:rPr lang="en-US" sz="1600" dirty="0" smtClean="0"/>
              <a:t>then </a:t>
            </a:r>
            <a:r>
              <a:rPr lang="en-US" sz="1600" dirty="0"/>
              <a:t>one.</a:t>
            </a:r>
          </a:p>
          <a:p>
            <a:pPr marL="342900" indent="-342900">
              <a:buFont typeface="Arial" pitchFamily="34" charset="0"/>
              <a:buChar char="•"/>
            </a:pPr>
            <a:r>
              <a:rPr lang="en-US" sz="1600" dirty="0" smtClean="0"/>
              <a:t>Up to </a:t>
            </a:r>
            <a:r>
              <a:rPr lang="en-US" sz="1600" dirty="0"/>
              <a:t>64K IO Submission &amp; 64K IO Completion Queues can exist, each can carry </a:t>
            </a:r>
            <a:r>
              <a:rPr lang="en-US" sz="1600" dirty="0" smtClean="0"/>
              <a:t>up to </a:t>
            </a:r>
            <a:r>
              <a:rPr lang="en-US" sz="1600" dirty="0"/>
              <a:t>64K Entries.</a:t>
            </a:r>
          </a:p>
          <a:p>
            <a:endParaRPr lang="en-US" sz="1600" dirty="0"/>
          </a:p>
        </p:txBody>
      </p:sp>
    </p:spTree>
    <p:extLst>
      <p:ext uri="{BB962C8B-B14F-4D97-AF65-F5344CB8AC3E}">
        <p14:creationId xmlns:p14="http://schemas.microsoft.com/office/powerpoint/2010/main" val="3951650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Queuing Structure, 1:n Mapping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0113"/>
            <a:ext cx="8686800" cy="323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91640" y="4114800"/>
            <a:ext cx="1552360" cy="215444"/>
          </a:xfrm>
          <a:prstGeom prst="rect">
            <a:avLst/>
          </a:prstGeom>
          <a:noFill/>
        </p:spPr>
        <p:txBody>
          <a:bodyPr wrap="square" rtlCol="0">
            <a:spAutoFit/>
          </a:bodyPr>
          <a:lstStyle/>
          <a:p>
            <a:r>
              <a:rPr lang="en-US" sz="800" dirty="0" smtClean="0"/>
              <a:t>Source: NVMe Specification</a:t>
            </a:r>
            <a:endParaRPr lang="en-US" sz="800" dirty="0"/>
          </a:p>
        </p:txBody>
      </p:sp>
      <p:sp>
        <p:nvSpPr>
          <p:cNvPr id="6" name="TextBox 5"/>
          <p:cNvSpPr txBox="1"/>
          <p:nvPr/>
        </p:nvSpPr>
        <p:spPr>
          <a:xfrm>
            <a:off x="228600" y="4431268"/>
            <a:ext cx="8686800" cy="369332"/>
          </a:xfrm>
          <a:prstGeom prst="rect">
            <a:avLst/>
          </a:prstGeom>
          <a:noFill/>
        </p:spPr>
        <p:txBody>
          <a:bodyPr wrap="square" rtlCol="0">
            <a:spAutoFit/>
          </a:bodyPr>
          <a:lstStyle/>
          <a:p>
            <a:pPr marL="285750" indent="-285750">
              <a:buFont typeface="Arial" pitchFamily="34" charset="0"/>
              <a:buChar char="•"/>
            </a:pPr>
            <a:r>
              <a:rPr lang="en-US" dirty="0"/>
              <a:t>M</a:t>
            </a:r>
            <a:r>
              <a:rPr lang="en-US" dirty="0" smtClean="0"/>
              <a:t>ultiple </a:t>
            </a:r>
            <a:r>
              <a:rPr lang="en-US" dirty="0"/>
              <a:t>I/O Submission Queues </a:t>
            </a:r>
            <a:r>
              <a:rPr lang="en-US" dirty="0" smtClean="0"/>
              <a:t>can utilize same </a:t>
            </a:r>
            <a:r>
              <a:rPr lang="en-US" dirty="0"/>
              <a:t>I/O Completion Queue </a:t>
            </a:r>
          </a:p>
        </p:txBody>
      </p:sp>
    </p:spTree>
    <p:extLst>
      <p:ext uri="{BB962C8B-B14F-4D97-AF65-F5344CB8AC3E}">
        <p14:creationId xmlns:p14="http://schemas.microsoft.com/office/powerpoint/2010/main" val="322225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585916" y="789204"/>
            <a:ext cx="7719884" cy="2182596"/>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565189" y="1195951"/>
            <a:ext cx="5632622" cy="1752600"/>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NVMe Queue Interface for Command Processing</a:t>
            </a:r>
            <a:endParaRPr lang="en-US" dirty="0"/>
          </a:p>
        </p:txBody>
      </p:sp>
      <p:sp>
        <p:nvSpPr>
          <p:cNvPr id="6" name="Rounded Rectangle 5"/>
          <p:cNvSpPr/>
          <p:nvPr/>
        </p:nvSpPr>
        <p:spPr>
          <a:xfrm>
            <a:off x="457200" y="3264155"/>
            <a:ext cx="7848600" cy="1143000"/>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51089" y="4477434"/>
            <a:ext cx="2971800" cy="738664"/>
          </a:xfrm>
          <a:prstGeom prst="rect">
            <a:avLst/>
          </a:prstGeom>
          <a:noFill/>
        </p:spPr>
        <p:txBody>
          <a:bodyPr wrap="square" rtlCol="0">
            <a:spAutoFit/>
          </a:bodyPr>
          <a:lstStyle/>
          <a:p>
            <a:r>
              <a:rPr lang="en-US" b="1" dirty="0" smtClean="0"/>
              <a:t>Command Processing</a:t>
            </a:r>
          </a:p>
          <a:p>
            <a:r>
              <a:rPr lang="en-US" sz="1200" dirty="0" smtClean="0"/>
              <a:t>3. Controller fetches command</a:t>
            </a:r>
          </a:p>
          <a:p>
            <a:r>
              <a:rPr lang="en-US" sz="1200" dirty="0" smtClean="0"/>
              <a:t>4. Controller processes command</a:t>
            </a:r>
          </a:p>
        </p:txBody>
      </p:sp>
      <p:sp>
        <p:nvSpPr>
          <p:cNvPr id="12" name="TextBox 11"/>
          <p:cNvSpPr txBox="1"/>
          <p:nvPr/>
        </p:nvSpPr>
        <p:spPr>
          <a:xfrm>
            <a:off x="125627" y="4477434"/>
            <a:ext cx="2971800" cy="1107996"/>
          </a:xfrm>
          <a:prstGeom prst="rect">
            <a:avLst/>
          </a:prstGeom>
          <a:noFill/>
        </p:spPr>
        <p:txBody>
          <a:bodyPr wrap="square" rtlCol="0">
            <a:spAutoFit/>
          </a:bodyPr>
          <a:lstStyle/>
          <a:p>
            <a:r>
              <a:rPr lang="en-US" b="1" dirty="0" smtClean="0"/>
              <a:t>Command Submission</a:t>
            </a:r>
          </a:p>
          <a:p>
            <a:r>
              <a:rPr lang="en-US" sz="1200" dirty="0" smtClean="0"/>
              <a:t>1. Host writes command to </a:t>
            </a:r>
            <a:br>
              <a:rPr lang="en-US" sz="1200" dirty="0" smtClean="0"/>
            </a:br>
            <a:r>
              <a:rPr lang="en-US" sz="1200" dirty="0" smtClean="0"/>
              <a:t>    submission queue</a:t>
            </a:r>
          </a:p>
          <a:p>
            <a:r>
              <a:rPr lang="en-US" sz="1200" dirty="0" smtClean="0"/>
              <a:t>2. Host writes updated submission </a:t>
            </a:r>
            <a:br>
              <a:rPr lang="en-US" sz="1200" dirty="0" smtClean="0"/>
            </a:br>
            <a:r>
              <a:rPr lang="en-US" sz="1200" dirty="0" smtClean="0"/>
              <a:t>    queue tail pointer to doorbell</a:t>
            </a:r>
          </a:p>
        </p:txBody>
      </p:sp>
      <p:sp>
        <p:nvSpPr>
          <p:cNvPr id="13" name="TextBox 12"/>
          <p:cNvSpPr txBox="1"/>
          <p:nvPr/>
        </p:nvSpPr>
        <p:spPr>
          <a:xfrm>
            <a:off x="6022889" y="4477434"/>
            <a:ext cx="2971800" cy="1661993"/>
          </a:xfrm>
          <a:prstGeom prst="rect">
            <a:avLst/>
          </a:prstGeom>
          <a:noFill/>
        </p:spPr>
        <p:txBody>
          <a:bodyPr wrap="square" rtlCol="0">
            <a:spAutoFit/>
          </a:bodyPr>
          <a:lstStyle/>
          <a:p>
            <a:r>
              <a:rPr lang="en-US" b="1" dirty="0" smtClean="0"/>
              <a:t>Command Completion</a:t>
            </a:r>
          </a:p>
          <a:p>
            <a:r>
              <a:rPr lang="en-US" sz="1200" dirty="0" smtClean="0"/>
              <a:t>5. Controller writes completion to </a:t>
            </a:r>
            <a:br>
              <a:rPr lang="en-US" sz="1200" dirty="0" smtClean="0"/>
            </a:br>
            <a:r>
              <a:rPr lang="en-US" sz="1200" dirty="0" smtClean="0"/>
              <a:t>    completion queue</a:t>
            </a:r>
          </a:p>
          <a:p>
            <a:r>
              <a:rPr lang="en-US" sz="1200" dirty="0" smtClean="0"/>
              <a:t>6. Controller generates MSI-X </a:t>
            </a:r>
            <a:br>
              <a:rPr lang="en-US" sz="1200" dirty="0" smtClean="0"/>
            </a:br>
            <a:r>
              <a:rPr lang="en-US" sz="1200" dirty="0" smtClean="0"/>
              <a:t>    interrupt</a:t>
            </a:r>
          </a:p>
          <a:p>
            <a:r>
              <a:rPr lang="en-US" sz="1200" dirty="0" smtClean="0"/>
              <a:t>7. Host processes completion</a:t>
            </a:r>
          </a:p>
          <a:p>
            <a:r>
              <a:rPr lang="en-US" sz="1200" dirty="0" smtClean="0"/>
              <a:t>8. Host writes updated completion</a:t>
            </a:r>
            <a:br>
              <a:rPr lang="en-US" sz="1200" dirty="0" smtClean="0"/>
            </a:br>
            <a:r>
              <a:rPr lang="en-US" sz="1200" dirty="0" smtClean="0"/>
              <a:t>    queue head pointer to doorbell</a:t>
            </a:r>
          </a:p>
        </p:txBody>
      </p:sp>
      <p:sp>
        <p:nvSpPr>
          <p:cNvPr id="15" name="TextBox 14"/>
          <p:cNvSpPr txBox="1"/>
          <p:nvPr/>
        </p:nvSpPr>
        <p:spPr>
          <a:xfrm>
            <a:off x="3505200" y="4050176"/>
            <a:ext cx="1371600" cy="381000"/>
          </a:xfrm>
          <a:prstGeom prst="rect">
            <a:avLst/>
          </a:prstGeom>
          <a:noFill/>
        </p:spPr>
        <p:txBody>
          <a:bodyPr wrap="square" rtlCol="0">
            <a:spAutoFit/>
          </a:bodyPr>
          <a:lstStyle/>
          <a:p>
            <a:r>
              <a:rPr lang="en-US" b="1" dirty="0" smtClean="0">
                <a:solidFill>
                  <a:schemeClr val="bg1"/>
                </a:solidFill>
              </a:rPr>
              <a:t>Controller</a:t>
            </a:r>
            <a:endParaRPr lang="en-US" b="1" dirty="0">
              <a:solidFill>
                <a:schemeClr val="bg1"/>
              </a:solidFill>
            </a:endParaRPr>
          </a:p>
        </p:txBody>
      </p:sp>
      <p:sp>
        <p:nvSpPr>
          <p:cNvPr id="16" name="Rounded Rectangle 15"/>
          <p:cNvSpPr/>
          <p:nvPr/>
        </p:nvSpPr>
        <p:spPr>
          <a:xfrm>
            <a:off x="723900" y="3493776"/>
            <a:ext cx="1447800" cy="4572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Submission Queue Tail Doorbell</a:t>
            </a:r>
            <a:endParaRPr lang="en-US" sz="1100" dirty="0"/>
          </a:p>
        </p:txBody>
      </p:sp>
      <p:sp>
        <p:nvSpPr>
          <p:cNvPr id="17" name="Rounded Rectangle 16"/>
          <p:cNvSpPr/>
          <p:nvPr/>
        </p:nvSpPr>
        <p:spPr>
          <a:xfrm>
            <a:off x="6553200" y="3489311"/>
            <a:ext cx="1447800" cy="4572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Completion Queue Head Doorbell</a:t>
            </a:r>
            <a:endParaRPr lang="en-US" sz="1100" dirty="0"/>
          </a:p>
        </p:txBody>
      </p:sp>
      <p:sp>
        <p:nvSpPr>
          <p:cNvPr id="18" name="TextBox 17"/>
          <p:cNvSpPr txBox="1"/>
          <p:nvPr/>
        </p:nvSpPr>
        <p:spPr>
          <a:xfrm>
            <a:off x="2371467" y="3506217"/>
            <a:ext cx="917489" cy="461665"/>
          </a:xfrm>
          <a:prstGeom prst="rect">
            <a:avLst/>
          </a:prstGeom>
          <a:noFill/>
        </p:spPr>
        <p:txBody>
          <a:bodyPr wrap="square" rtlCol="0">
            <a:spAutoFit/>
          </a:bodyPr>
          <a:lstStyle/>
          <a:p>
            <a:pPr algn="ctr"/>
            <a:r>
              <a:rPr lang="en-US" sz="1200" dirty="0" smtClean="0">
                <a:solidFill>
                  <a:schemeClr val="bg1"/>
                </a:solidFill>
              </a:rPr>
              <a:t>Fetch Command</a:t>
            </a:r>
            <a:endParaRPr lang="en-US" sz="1200" dirty="0">
              <a:solidFill>
                <a:schemeClr val="bg1"/>
              </a:solidFill>
            </a:endParaRPr>
          </a:p>
        </p:txBody>
      </p:sp>
      <p:sp>
        <p:nvSpPr>
          <p:cNvPr id="19" name="TextBox 18"/>
          <p:cNvSpPr txBox="1"/>
          <p:nvPr/>
        </p:nvSpPr>
        <p:spPr>
          <a:xfrm>
            <a:off x="3288956" y="3506217"/>
            <a:ext cx="917489" cy="461665"/>
          </a:xfrm>
          <a:prstGeom prst="rect">
            <a:avLst/>
          </a:prstGeom>
          <a:noFill/>
        </p:spPr>
        <p:txBody>
          <a:bodyPr wrap="square" rtlCol="0">
            <a:spAutoFit/>
          </a:bodyPr>
          <a:lstStyle/>
          <a:p>
            <a:pPr algn="ctr"/>
            <a:r>
              <a:rPr lang="en-US" sz="1200" dirty="0" smtClean="0">
                <a:solidFill>
                  <a:schemeClr val="bg1"/>
                </a:solidFill>
              </a:rPr>
              <a:t>Process Command</a:t>
            </a:r>
            <a:endParaRPr lang="en-US" sz="1200" dirty="0">
              <a:solidFill>
                <a:schemeClr val="bg1"/>
              </a:solidFill>
            </a:endParaRPr>
          </a:p>
        </p:txBody>
      </p:sp>
      <p:sp>
        <p:nvSpPr>
          <p:cNvPr id="20" name="TextBox 19"/>
          <p:cNvSpPr txBox="1"/>
          <p:nvPr/>
        </p:nvSpPr>
        <p:spPr>
          <a:xfrm>
            <a:off x="5453449" y="3506217"/>
            <a:ext cx="917489" cy="461665"/>
          </a:xfrm>
          <a:prstGeom prst="rect">
            <a:avLst/>
          </a:prstGeom>
          <a:noFill/>
        </p:spPr>
        <p:txBody>
          <a:bodyPr wrap="square" rtlCol="0">
            <a:spAutoFit/>
          </a:bodyPr>
          <a:lstStyle/>
          <a:p>
            <a:pPr algn="ctr"/>
            <a:r>
              <a:rPr lang="en-US" sz="1200" dirty="0" smtClean="0">
                <a:solidFill>
                  <a:schemeClr val="bg1"/>
                </a:solidFill>
              </a:rPr>
              <a:t>Generate Interrupt</a:t>
            </a:r>
            <a:endParaRPr lang="en-US" sz="1200" dirty="0">
              <a:solidFill>
                <a:schemeClr val="bg1"/>
              </a:solidFill>
            </a:endParaRPr>
          </a:p>
        </p:txBody>
      </p:sp>
      <p:sp>
        <p:nvSpPr>
          <p:cNvPr id="21" name="TextBox 20"/>
          <p:cNvSpPr txBox="1"/>
          <p:nvPr/>
        </p:nvSpPr>
        <p:spPr>
          <a:xfrm>
            <a:off x="4287795" y="3506217"/>
            <a:ext cx="1165654" cy="461665"/>
          </a:xfrm>
          <a:prstGeom prst="rect">
            <a:avLst/>
          </a:prstGeom>
          <a:noFill/>
        </p:spPr>
        <p:txBody>
          <a:bodyPr wrap="square" rtlCol="0">
            <a:spAutoFit/>
          </a:bodyPr>
          <a:lstStyle/>
          <a:p>
            <a:pPr algn="ctr"/>
            <a:r>
              <a:rPr lang="en-US" sz="1200" dirty="0" smtClean="0">
                <a:solidFill>
                  <a:schemeClr val="bg1"/>
                </a:solidFill>
              </a:rPr>
              <a:t>Queue Completion</a:t>
            </a:r>
            <a:endParaRPr lang="en-US" sz="1200" dirty="0">
              <a:solidFill>
                <a:schemeClr val="bg1"/>
              </a:solidFill>
            </a:endParaRPr>
          </a:p>
        </p:txBody>
      </p:sp>
      <p:sp>
        <p:nvSpPr>
          <p:cNvPr id="22" name="TextBox 21"/>
          <p:cNvSpPr txBox="1"/>
          <p:nvPr/>
        </p:nvSpPr>
        <p:spPr>
          <a:xfrm>
            <a:off x="724930" y="844565"/>
            <a:ext cx="917489" cy="461665"/>
          </a:xfrm>
          <a:prstGeom prst="rect">
            <a:avLst/>
          </a:prstGeom>
          <a:noFill/>
        </p:spPr>
        <p:txBody>
          <a:bodyPr wrap="square" rtlCol="0">
            <a:spAutoFit/>
          </a:bodyPr>
          <a:lstStyle/>
          <a:p>
            <a:pPr algn="ctr"/>
            <a:r>
              <a:rPr lang="en-US" sz="1200" dirty="0" smtClean="0">
                <a:solidFill>
                  <a:schemeClr val="bg1"/>
                </a:solidFill>
              </a:rPr>
              <a:t>Queue Command</a:t>
            </a:r>
            <a:endParaRPr lang="en-US" sz="1200" dirty="0">
              <a:solidFill>
                <a:schemeClr val="bg1"/>
              </a:solidFill>
            </a:endParaRPr>
          </a:p>
        </p:txBody>
      </p:sp>
      <p:sp>
        <p:nvSpPr>
          <p:cNvPr id="23" name="TextBox 22"/>
          <p:cNvSpPr txBox="1"/>
          <p:nvPr/>
        </p:nvSpPr>
        <p:spPr>
          <a:xfrm>
            <a:off x="5703782" y="798398"/>
            <a:ext cx="1066800" cy="461665"/>
          </a:xfrm>
          <a:prstGeom prst="rect">
            <a:avLst/>
          </a:prstGeom>
          <a:noFill/>
        </p:spPr>
        <p:txBody>
          <a:bodyPr wrap="square" rtlCol="0">
            <a:spAutoFit/>
          </a:bodyPr>
          <a:lstStyle/>
          <a:p>
            <a:pPr algn="ctr"/>
            <a:r>
              <a:rPr lang="en-US" sz="1200" dirty="0" smtClean="0">
                <a:solidFill>
                  <a:schemeClr val="bg1"/>
                </a:solidFill>
              </a:rPr>
              <a:t>Process Completion</a:t>
            </a:r>
            <a:endParaRPr lang="en-US" sz="1200" dirty="0">
              <a:solidFill>
                <a:schemeClr val="bg1"/>
              </a:solidFill>
            </a:endParaRPr>
          </a:p>
        </p:txBody>
      </p:sp>
      <p:sp>
        <p:nvSpPr>
          <p:cNvPr id="24" name="Oval 23"/>
          <p:cNvSpPr/>
          <p:nvPr/>
        </p:nvSpPr>
        <p:spPr>
          <a:xfrm>
            <a:off x="1565189" y="890035"/>
            <a:ext cx="228600" cy="230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6" name="Oval 25"/>
          <p:cNvSpPr/>
          <p:nvPr/>
        </p:nvSpPr>
        <p:spPr>
          <a:xfrm>
            <a:off x="1087395" y="1932205"/>
            <a:ext cx="228600" cy="230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7" name="Oval 26"/>
          <p:cNvSpPr/>
          <p:nvPr/>
        </p:nvSpPr>
        <p:spPr>
          <a:xfrm>
            <a:off x="2715911" y="3275385"/>
            <a:ext cx="228600" cy="230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8" name="Oval 27"/>
          <p:cNvSpPr/>
          <p:nvPr/>
        </p:nvSpPr>
        <p:spPr>
          <a:xfrm>
            <a:off x="3633400" y="3279936"/>
            <a:ext cx="228600" cy="230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9" name="Oval 28"/>
          <p:cNvSpPr/>
          <p:nvPr/>
        </p:nvSpPr>
        <p:spPr>
          <a:xfrm>
            <a:off x="4701745" y="3279936"/>
            <a:ext cx="228600" cy="230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0" name="Oval 29"/>
          <p:cNvSpPr/>
          <p:nvPr/>
        </p:nvSpPr>
        <p:spPr>
          <a:xfrm>
            <a:off x="5797893" y="3279936"/>
            <a:ext cx="228600" cy="230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31" name="Oval 30"/>
          <p:cNvSpPr/>
          <p:nvPr/>
        </p:nvSpPr>
        <p:spPr>
          <a:xfrm>
            <a:off x="5358890" y="890035"/>
            <a:ext cx="228600" cy="230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32" name="Oval 31"/>
          <p:cNvSpPr/>
          <p:nvPr/>
        </p:nvSpPr>
        <p:spPr>
          <a:xfrm>
            <a:off x="7685386" y="1938143"/>
            <a:ext cx="228600" cy="2308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34" name="TextBox 33"/>
          <p:cNvSpPr txBox="1"/>
          <p:nvPr/>
        </p:nvSpPr>
        <p:spPr>
          <a:xfrm>
            <a:off x="7340942" y="1344753"/>
            <a:ext cx="917489" cy="646331"/>
          </a:xfrm>
          <a:prstGeom prst="rect">
            <a:avLst/>
          </a:prstGeom>
          <a:noFill/>
        </p:spPr>
        <p:txBody>
          <a:bodyPr wrap="square" rtlCol="0">
            <a:spAutoFit/>
          </a:bodyPr>
          <a:lstStyle/>
          <a:p>
            <a:pPr algn="ctr"/>
            <a:r>
              <a:rPr lang="en-US" sz="1200" dirty="0" smtClean="0">
                <a:solidFill>
                  <a:schemeClr val="bg1"/>
                </a:solidFill>
              </a:rPr>
              <a:t>Ring Doorbell New head</a:t>
            </a:r>
            <a:endParaRPr lang="en-US" sz="1200" dirty="0">
              <a:solidFill>
                <a:schemeClr val="bg1"/>
              </a:solidFill>
            </a:endParaRPr>
          </a:p>
        </p:txBody>
      </p:sp>
      <p:sp>
        <p:nvSpPr>
          <p:cNvPr id="35" name="TextBox 34"/>
          <p:cNvSpPr txBox="1"/>
          <p:nvPr/>
        </p:nvSpPr>
        <p:spPr>
          <a:xfrm>
            <a:off x="530311" y="1344753"/>
            <a:ext cx="917489" cy="646331"/>
          </a:xfrm>
          <a:prstGeom prst="rect">
            <a:avLst/>
          </a:prstGeom>
          <a:noFill/>
        </p:spPr>
        <p:txBody>
          <a:bodyPr wrap="square" rtlCol="0">
            <a:spAutoFit/>
          </a:bodyPr>
          <a:lstStyle/>
          <a:p>
            <a:pPr algn="ctr"/>
            <a:r>
              <a:rPr lang="en-US" sz="1200" dirty="0" smtClean="0">
                <a:solidFill>
                  <a:schemeClr val="bg1"/>
                </a:solidFill>
              </a:rPr>
              <a:t>Ring Doorbell New tail</a:t>
            </a:r>
            <a:endParaRPr lang="en-US" sz="1200" dirty="0">
              <a:solidFill>
                <a:schemeClr val="bg1"/>
              </a:solidFill>
            </a:endParaRPr>
          </a:p>
        </p:txBody>
      </p:sp>
      <p:sp>
        <p:nvSpPr>
          <p:cNvPr id="37" name="TextBox 36"/>
          <p:cNvSpPr txBox="1"/>
          <p:nvPr/>
        </p:nvSpPr>
        <p:spPr>
          <a:xfrm>
            <a:off x="3766493" y="814951"/>
            <a:ext cx="849013" cy="381000"/>
          </a:xfrm>
          <a:prstGeom prst="rect">
            <a:avLst/>
          </a:prstGeom>
          <a:noFill/>
        </p:spPr>
        <p:txBody>
          <a:bodyPr wrap="square" rtlCol="0">
            <a:spAutoFit/>
          </a:bodyPr>
          <a:lstStyle/>
          <a:p>
            <a:r>
              <a:rPr lang="en-US" b="1" dirty="0" smtClean="0">
                <a:solidFill>
                  <a:schemeClr val="bg1"/>
                </a:solidFill>
              </a:rPr>
              <a:t>Host</a:t>
            </a:r>
            <a:endParaRPr lang="en-US" b="1" dirty="0">
              <a:solidFill>
                <a:schemeClr val="bg1"/>
              </a:solidFill>
            </a:endParaRPr>
          </a:p>
        </p:txBody>
      </p:sp>
      <p:sp>
        <p:nvSpPr>
          <p:cNvPr id="38" name="TextBox 37"/>
          <p:cNvSpPr txBox="1"/>
          <p:nvPr/>
        </p:nvSpPr>
        <p:spPr>
          <a:xfrm>
            <a:off x="3369661" y="1298587"/>
            <a:ext cx="1642675" cy="369332"/>
          </a:xfrm>
          <a:prstGeom prst="rect">
            <a:avLst/>
          </a:prstGeom>
          <a:noFill/>
        </p:spPr>
        <p:txBody>
          <a:bodyPr wrap="square" rtlCol="0">
            <a:spAutoFit/>
          </a:bodyPr>
          <a:lstStyle/>
          <a:p>
            <a:r>
              <a:rPr lang="en-US" b="1" dirty="0" smtClean="0"/>
              <a:t>Host Memory</a:t>
            </a:r>
            <a:endParaRPr lang="en-US" b="1" dirty="0"/>
          </a:p>
        </p:txBody>
      </p:sp>
      <p:cxnSp>
        <p:nvCxnSpPr>
          <p:cNvPr id="40" name="Straight Arrow Connector 39"/>
          <p:cNvCxnSpPr/>
          <p:nvPr/>
        </p:nvCxnSpPr>
        <p:spPr>
          <a:xfrm>
            <a:off x="1194486" y="2155241"/>
            <a:ext cx="253314" cy="124011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340942" y="2168975"/>
            <a:ext cx="458744" cy="12263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055875" y="1298586"/>
            <a:ext cx="1115711" cy="461665"/>
          </a:xfrm>
          <a:prstGeom prst="rect">
            <a:avLst/>
          </a:prstGeom>
          <a:noFill/>
        </p:spPr>
        <p:txBody>
          <a:bodyPr wrap="square" rtlCol="0">
            <a:spAutoFit/>
          </a:bodyPr>
          <a:lstStyle/>
          <a:p>
            <a:pPr algn="ctr"/>
            <a:r>
              <a:rPr lang="en-US" sz="1200" dirty="0" smtClean="0"/>
              <a:t>Submission Queue</a:t>
            </a:r>
            <a:endParaRPr lang="en-US" sz="1200" dirty="0"/>
          </a:p>
        </p:txBody>
      </p:sp>
      <p:sp>
        <p:nvSpPr>
          <p:cNvPr id="45" name="TextBox 44"/>
          <p:cNvSpPr txBox="1"/>
          <p:nvPr/>
        </p:nvSpPr>
        <p:spPr>
          <a:xfrm>
            <a:off x="5664027" y="1298587"/>
            <a:ext cx="1041573" cy="461665"/>
          </a:xfrm>
          <a:prstGeom prst="rect">
            <a:avLst/>
          </a:prstGeom>
          <a:noFill/>
        </p:spPr>
        <p:txBody>
          <a:bodyPr wrap="square" rtlCol="0">
            <a:spAutoFit/>
          </a:bodyPr>
          <a:lstStyle/>
          <a:p>
            <a:pPr algn="ctr"/>
            <a:r>
              <a:rPr lang="en-US" sz="1200" dirty="0" smtClean="0"/>
              <a:t>Completion Queue</a:t>
            </a:r>
            <a:endParaRPr lang="en-US" sz="1200" dirty="0"/>
          </a:p>
        </p:txBody>
      </p:sp>
      <p:pic>
        <p:nvPicPr>
          <p:cNvPr id="116" name="Picture 115"/>
          <p:cNvPicPr>
            <a:picLocks noChangeAspect="1"/>
          </p:cNvPicPr>
          <p:nvPr/>
        </p:nvPicPr>
        <p:blipFill rotWithShape="1">
          <a:blip r:embed="rId2">
            <a:extLst>
              <a:ext uri="{28A0092B-C50C-407E-A947-70E740481C1C}">
                <a14:useLocalDpi xmlns:a14="http://schemas.microsoft.com/office/drawing/2010/main" val="0"/>
              </a:ext>
            </a:extLst>
          </a:blip>
          <a:srcRect l="880" t="1111" r="90080" b="82214"/>
          <a:stretch/>
        </p:blipFill>
        <p:spPr>
          <a:xfrm>
            <a:off x="2237278" y="1797236"/>
            <a:ext cx="934953" cy="970073"/>
          </a:xfrm>
          <a:prstGeom prst="rect">
            <a:avLst/>
          </a:prstGeom>
        </p:spPr>
      </p:pic>
      <p:pic>
        <p:nvPicPr>
          <p:cNvPr id="117" name="Picture 116"/>
          <p:cNvPicPr>
            <a:picLocks noChangeAspect="1"/>
          </p:cNvPicPr>
          <p:nvPr/>
        </p:nvPicPr>
        <p:blipFill rotWithShape="1">
          <a:blip r:embed="rId2">
            <a:extLst>
              <a:ext uri="{28A0092B-C50C-407E-A947-70E740481C1C}">
                <a14:useLocalDpi xmlns:a14="http://schemas.microsoft.com/office/drawing/2010/main" val="0"/>
              </a:ext>
            </a:extLst>
          </a:blip>
          <a:srcRect l="880" t="1111" r="90080" b="82214"/>
          <a:stretch/>
        </p:blipFill>
        <p:spPr>
          <a:xfrm>
            <a:off x="5770647" y="1812090"/>
            <a:ext cx="934953" cy="970073"/>
          </a:xfrm>
          <a:prstGeom prst="rect">
            <a:avLst/>
          </a:prstGeom>
        </p:spPr>
      </p:pic>
      <p:sp>
        <p:nvSpPr>
          <p:cNvPr id="118" name="TextBox 117"/>
          <p:cNvSpPr txBox="1"/>
          <p:nvPr/>
        </p:nvSpPr>
        <p:spPr>
          <a:xfrm>
            <a:off x="1902143" y="1806591"/>
            <a:ext cx="433000" cy="215444"/>
          </a:xfrm>
          <a:prstGeom prst="rect">
            <a:avLst/>
          </a:prstGeom>
          <a:noFill/>
        </p:spPr>
        <p:txBody>
          <a:bodyPr wrap="square" rtlCol="0">
            <a:spAutoFit/>
          </a:bodyPr>
          <a:lstStyle/>
          <a:p>
            <a:r>
              <a:rPr lang="en-US" sz="800" b="1" dirty="0" smtClean="0"/>
              <a:t>Tail</a:t>
            </a:r>
            <a:endParaRPr lang="en-US" sz="800" b="1" dirty="0"/>
          </a:p>
        </p:txBody>
      </p:sp>
      <p:sp>
        <p:nvSpPr>
          <p:cNvPr id="119" name="TextBox 118"/>
          <p:cNvSpPr txBox="1"/>
          <p:nvPr/>
        </p:nvSpPr>
        <p:spPr>
          <a:xfrm>
            <a:off x="5256690" y="2497521"/>
            <a:ext cx="433000" cy="215444"/>
          </a:xfrm>
          <a:prstGeom prst="rect">
            <a:avLst/>
          </a:prstGeom>
          <a:noFill/>
        </p:spPr>
        <p:txBody>
          <a:bodyPr wrap="square" rtlCol="0">
            <a:spAutoFit/>
          </a:bodyPr>
          <a:lstStyle/>
          <a:p>
            <a:r>
              <a:rPr lang="en-US" sz="800" b="1" dirty="0" smtClean="0"/>
              <a:t>Tail</a:t>
            </a:r>
            <a:endParaRPr lang="en-US" sz="800" b="1" dirty="0"/>
          </a:p>
        </p:txBody>
      </p:sp>
      <p:sp>
        <p:nvSpPr>
          <p:cNvPr id="120" name="TextBox 119"/>
          <p:cNvSpPr txBox="1"/>
          <p:nvPr/>
        </p:nvSpPr>
        <p:spPr>
          <a:xfrm>
            <a:off x="1868381" y="2536477"/>
            <a:ext cx="509200" cy="215444"/>
          </a:xfrm>
          <a:prstGeom prst="rect">
            <a:avLst/>
          </a:prstGeom>
          <a:noFill/>
        </p:spPr>
        <p:txBody>
          <a:bodyPr wrap="square" rtlCol="0">
            <a:spAutoFit/>
          </a:bodyPr>
          <a:lstStyle/>
          <a:p>
            <a:r>
              <a:rPr lang="en-US" sz="800" b="1" dirty="0" smtClean="0"/>
              <a:t>Head</a:t>
            </a:r>
            <a:endParaRPr lang="en-US" sz="800" b="1" dirty="0"/>
          </a:p>
        </p:txBody>
      </p:sp>
      <p:sp>
        <p:nvSpPr>
          <p:cNvPr id="121" name="TextBox 120"/>
          <p:cNvSpPr txBox="1"/>
          <p:nvPr/>
        </p:nvSpPr>
        <p:spPr>
          <a:xfrm>
            <a:off x="5198849" y="1912652"/>
            <a:ext cx="509200" cy="215444"/>
          </a:xfrm>
          <a:prstGeom prst="rect">
            <a:avLst/>
          </a:prstGeom>
          <a:noFill/>
        </p:spPr>
        <p:txBody>
          <a:bodyPr wrap="square" rtlCol="0">
            <a:spAutoFit/>
          </a:bodyPr>
          <a:lstStyle/>
          <a:p>
            <a:r>
              <a:rPr lang="en-US" sz="800" b="1" dirty="0" smtClean="0"/>
              <a:t>Head</a:t>
            </a:r>
            <a:endParaRPr lang="en-US" sz="800" b="1" dirty="0"/>
          </a:p>
        </p:txBody>
      </p:sp>
      <p:cxnSp>
        <p:nvCxnSpPr>
          <p:cNvPr id="125" name="Straight Arrow Connector 124"/>
          <p:cNvCxnSpPr/>
          <p:nvPr/>
        </p:nvCxnSpPr>
        <p:spPr>
          <a:xfrm>
            <a:off x="2196212" y="1932233"/>
            <a:ext cx="138931" cy="130681"/>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2136430" y="2506876"/>
            <a:ext cx="181370" cy="11148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5609671" y="2020374"/>
            <a:ext cx="188222" cy="51877"/>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5657381" y="2535376"/>
            <a:ext cx="188222" cy="34477"/>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1679489" y="1120867"/>
            <a:ext cx="655654" cy="8113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27" idx="0"/>
          </p:cNvCxnSpPr>
          <p:nvPr/>
        </p:nvCxnSpPr>
        <p:spPr>
          <a:xfrm flipH="1" flipV="1">
            <a:off x="2377581" y="2552614"/>
            <a:ext cx="452630" cy="7227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28" idx="0"/>
          </p:cNvCxnSpPr>
          <p:nvPr/>
        </p:nvCxnSpPr>
        <p:spPr>
          <a:xfrm flipV="1">
            <a:off x="3747700" y="2569853"/>
            <a:ext cx="0" cy="7100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29" idx="0"/>
          </p:cNvCxnSpPr>
          <p:nvPr/>
        </p:nvCxnSpPr>
        <p:spPr>
          <a:xfrm flipV="1">
            <a:off x="4816045" y="2618362"/>
            <a:ext cx="1029558" cy="6615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30" idx="0"/>
          </p:cNvCxnSpPr>
          <p:nvPr/>
        </p:nvCxnSpPr>
        <p:spPr>
          <a:xfrm flipV="1">
            <a:off x="5912193" y="2782163"/>
            <a:ext cx="0" cy="4977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5473190" y="1120867"/>
            <a:ext cx="439003" cy="8702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50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654" y="228600"/>
            <a:ext cx="8629345" cy="2157984"/>
          </a:xfrm>
        </p:spPr>
        <p:txBody>
          <a:bodyPr/>
          <a:lstStyle/>
          <a:p>
            <a:pPr algn="l"/>
            <a:r>
              <a:rPr lang="en-US" dirty="0" smtClean="0">
                <a:solidFill>
                  <a:schemeClr val="bg1"/>
                </a:solidFill>
              </a:rPr>
              <a:t>U4301A-3FP PCIe Analyzer Transaction Decoder </a:t>
            </a:r>
            <a:br>
              <a:rPr lang="en-US" dirty="0" smtClean="0">
                <a:solidFill>
                  <a:schemeClr val="bg1"/>
                </a:solidFill>
              </a:rPr>
            </a:br>
            <a:r>
              <a:rPr lang="en-US" dirty="0" smtClean="0">
                <a:solidFill>
                  <a:schemeClr val="bg1"/>
                </a:solidFill>
              </a:rPr>
              <a:t>Making NVMe Testing Easier</a:t>
            </a:r>
            <a:endParaRPr lang="en-US" dirty="0">
              <a:solidFill>
                <a:schemeClr val="bg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894"/>
          <a:stretch/>
        </p:blipFill>
        <p:spPr bwMode="auto">
          <a:xfrm>
            <a:off x="152400" y="1219200"/>
            <a:ext cx="6172200" cy="313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6747"/>
          <a:stretch/>
        </p:blipFill>
        <p:spPr bwMode="auto">
          <a:xfrm>
            <a:off x="6019800" y="2503144"/>
            <a:ext cx="3045542" cy="434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422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 from NVMe Transaction </a:t>
            </a:r>
            <a:r>
              <a:rPr lang="en-US" dirty="0"/>
              <a:t>Decode Results</a:t>
            </a:r>
          </a:p>
        </p:txBody>
      </p:sp>
      <p:sp>
        <p:nvSpPr>
          <p:cNvPr id="3" name="Content Placeholder 2"/>
          <p:cNvSpPr>
            <a:spLocks noGrp="1"/>
          </p:cNvSpPr>
          <p:nvPr>
            <p:ph idx="1"/>
          </p:nvPr>
        </p:nvSpPr>
        <p:spPr>
          <a:xfrm>
            <a:off x="228600" y="3810000"/>
            <a:ext cx="8686800" cy="4562856"/>
          </a:xfrm>
        </p:spPr>
        <p:txBody>
          <a:bodyPr/>
          <a:lstStyle/>
          <a:p>
            <a:pPr lvl="1"/>
            <a:r>
              <a:rPr lang="en-US" dirty="0"/>
              <a:t>Decoded NVMe transactions provide a sequential view of the communication cycle between the host software and NVMe controller for various requests placed by the host software in queues. </a:t>
            </a:r>
            <a:endParaRPr lang="en-US" dirty="0" smtClean="0"/>
          </a:p>
          <a:p>
            <a:pPr lvl="1"/>
            <a:r>
              <a:rPr lang="en-US" dirty="0" smtClean="0"/>
              <a:t>Using the Transaction Decoder, you can check how </a:t>
            </a:r>
            <a:r>
              <a:rPr lang="en-US" dirty="0"/>
              <a:t>the NVMe controller responds to and completes these requests. </a:t>
            </a:r>
            <a:endParaRPr lang="en-US" dirty="0" smtClean="0"/>
          </a:p>
          <a:p>
            <a:pPr lvl="1"/>
            <a:r>
              <a:rPr lang="en-US" dirty="0" smtClean="0"/>
              <a:t>At </a:t>
            </a:r>
            <a:r>
              <a:rPr lang="en-US" dirty="0"/>
              <a:t>the administrative management level, </a:t>
            </a:r>
            <a:r>
              <a:rPr lang="en-US" dirty="0" smtClean="0"/>
              <a:t>you can verify </a:t>
            </a:r>
            <a:r>
              <a:rPr lang="en-US" dirty="0"/>
              <a:t>how the NVMe controller handles admin requests such as queue management requests. </a:t>
            </a:r>
          </a:p>
          <a:p>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894"/>
          <a:stretch/>
        </p:blipFill>
        <p:spPr bwMode="auto">
          <a:xfrm>
            <a:off x="1437968" y="609600"/>
            <a:ext cx="6172200" cy="313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5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 / Verify NVMe Device Setup</a:t>
            </a:r>
            <a:endParaRPr lang="en-US" dirty="0"/>
          </a:p>
        </p:txBody>
      </p:sp>
      <p:sp>
        <p:nvSpPr>
          <p:cNvPr id="7" name="Content Placeholder 6"/>
          <p:cNvSpPr>
            <a:spLocks noGrp="1"/>
          </p:cNvSpPr>
          <p:nvPr>
            <p:ph sz="half" idx="2"/>
          </p:nvPr>
        </p:nvSpPr>
        <p:spPr>
          <a:xfrm>
            <a:off x="2057400" y="845944"/>
            <a:ext cx="7010400" cy="2384318"/>
          </a:xfrm>
        </p:spPr>
        <p:txBody>
          <a:bodyPr/>
          <a:lstStyle/>
          <a:p>
            <a:pPr lvl="1"/>
            <a:r>
              <a:rPr lang="en-US" dirty="0" smtClean="0"/>
              <a:t>The first trace automatically discovers information about the NVMe device (like device ID, type, and base address)</a:t>
            </a:r>
          </a:p>
          <a:p>
            <a:pPr lvl="2"/>
            <a:r>
              <a:rPr lang="en-US" dirty="0" smtClean="0"/>
              <a:t>Start analyzer first, then DUT.  </a:t>
            </a:r>
          </a:p>
          <a:p>
            <a:pPr lvl="2"/>
            <a:r>
              <a:rPr lang="en-US" dirty="0" smtClean="0"/>
              <a:t>Trigger on any TLP (initial run from boot, link up, real traffic)</a:t>
            </a:r>
          </a:p>
          <a:p>
            <a:pPr lvl="2"/>
            <a:r>
              <a:rPr lang="en-US" dirty="0" smtClean="0"/>
              <a:t>Decode can be done as long as traffic can be captured reliably </a:t>
            </a:r>
          </a:p>
          <a:p>
            <a:pPr lvl="2"/>
            <a:r>
              <a:rPr lang="en-US" dirty="0" smtClean="0"/>
              <a:t>Turn off ASPM (easier to decode)</a:t>
            </a:r>
          </a:p>
          <a:p>
            <a:pPr lvl="2"/>
            <a:r>
              <a:rPr lang="en-US" dirty="0" smtClean="0"/>
              <a:t>Understand what type of device, look for “Class Code”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156"/>
          <a:stretch/>
        </p:blipFill>
        <p:spPr bwMode="auto">
          <a:xfrm>
            <a:off x="881332" y="3280719"/>
            <a:ext cx="8001000" cy="286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4324"/>
          <a:stretch/>
        </p:blipFill>
        <p:spPr bwMode="auto">
          <a:xfrm>
            <a:off x="152400" y="795487"/>
            <a:ext cx="1787611" cy="248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3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Quickly Verify/Modify Device Setup Information</a:t>
            </a:r>
            <a:endParaRPr lang="en-US" dirty="0"/>
          </a:p>
        </p:txBody>
      </p:sp>
      <p:sp>
        <p:nvSpPr>
          <p:cNvPr id="5" name="Content Placeholder 89"/>
          <p:cNvSpPr txBox="1">
            <a:spLocks/>
          </p:cNvSpPr>
          <p:nvPr/>
        </p:nvSpPr>
        <p:spPr>
          <a:xfrm>
            <a:off x="162972" y="1066800"/>
            <a:ext cx="4299156" cy="5257800"/>
          </a:xfrm>
          <a:prstGeom prst="rect">
            <a:avLst/>
          </a:prstGeom>
        </p:spPr>
        <p:txBody>
          <a:bodyPr/>
          <a:lstStyle>
            <a:lvl1pPr algn="l" rtl="0" fontAlgn="base">
              <a:spcBef>
                <a:spcPct val="0"/>
              </a:spcBef>
              <a:spcAft>
                <a:spcPts val="1400"/>
              </a:spcAft>
              <a:buFont typeface="Arial" charset="0"/>
              <a:defRPr sz="2400" kern="1200">
                <a:solidFill>
                  <a:schemeClr val="tx1"/>
                </a:solidFill>
                <a:latin typeface="+mn-lt"/>
                <a:ea typeface="+mn-ea"/>
                <a:cs typeface="+mn-cs"/>
              </a:defRPr>
            </a:lvl1pPr>
            <a:lvl2pPr marL="228600" indent="-228600" algn="l" rtl="0" fontAlgn="base">
              <a:spcBef>
                <a:spcPct val="0"/>
              </a:spcBef>
              <a:spcAft>
                <a:spcPts val="700"/>
              </a:spcAft>
              <a:buFont typeface="Arial" charset="0"/>
              <a:buChar char="•"/>
              <a:defRPr sz="2000" kern="1200">
                <a:solidFill>
                  <a:schemeClr val="tx1"/>
                </a:solidFill>
                <a:latin typeface="+mn-lt"/>
                <a:ea typeface="+mn-ea"/>
                <a:cs typeface="+mn-cs"/>
              </a:defRPr>
            </a:lvl2pPr>
            <a:lvl3pPr marL="457200" indent="-228600" algn="l" rtl="0" fontAlgn="base">
              <a:spcBef>
                <a:spcPct val="0"/>
              </a:spcBef>
              <a:spcAft>
                <a:spcPts val="700"/>
              </a:spcAft>
              <a:buFont typeface="Arial" charset="0"/>
              <a:buChar char="–"/>
              <a:defRPr sz="2000" kern="1200">
                <a:solidFill>
                  <a:schemeClr val="tx1"/>
                </a:solidFill>
                <a:latin typeface="+mn-lt"/>
                <a:ea typeface="+mn-ea"/>
                <a:cs typeface="+mn-cs"/>
              </a:defRPr>
            </a:lvl3pPr>
            <a:lvl4pPr marL="685800" indent="-228600" algn="l" rtl="0" fontAlgn="base">
              <a:spcBef>
                <a:spcPct val="0"/>
              </a:spcBef>
              <a:spcAft>
                <a:spcPts val="600"/>
              </a:spcAft>
              <a:buFont typeface="Arial" charset="0"/>
              <a:buChar char="•"/>
              <a:defRPr kern="1200">
                <a:solidFill>
                  <a:schemeClr val="tx1"/>
                </a:solidFill>
                <a:latin typeface="+mn-lt"/>
                <a:ea typeface="+mn-ea"/>
                <a:cs typeface="+mn-cs"/>
              </a:defRPr>
            </a:lvl4pPr>
            <a:lvl5pPr marL="914400" indent="-228600" algn="l" rtl="0" fontAlgn="base">
              <a:spcBef>
                <a:spcPct val="0"/>
              </a:spcBef>
              <a:spcAft>
                <a:spcPts val="60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smtClean="0"/>
              <a:t>Automatically discovers/displays info about the device in a single location</a:t>
            </a:r>
          </a:p>
          <a:p>
            <a:pPr lvl="1"/>
            <a:r>
              <a:rPr lang="en-US" sz="1800" dirty="0" smtClean="0"/>
              <a:t>Enables addition/modification of device details when details are not available in the captured data </a:t>
            </a:r>
          </a:p>
          <a:p>
            <a:pPr lvl="1"/>
            <a:r>
              <a:rPr lang="en-US" sz="1800" dirty="0" smtClean="0"/>
              <a:t>Provides a way to rectify auto discovered device details or add details of multiple devices or queues.</a:t>
            </a:r>
          </a:p>
          <a:p>
            <a:pPr lvl="1"/>
            <a:r>
              <a:rPr lang="en-US" sz="1800" dirty="0" smtClean="0"/>
              <a:t>Saves the device, its queues, &amp; namespace details in a Transaction Decode file (.</a:t>
            </a:r>
            <a:r>
              <a:rPr lang="en-US" sz="1800" dirty="0" err="1" smtClean="0"/>
              <a:t>tdprop</a:t>
            </a:r>
            <a:r>
              <a:rPr lang="en-US" sz="1800" dirty="0" smtClean="0"/>
              <a:t>) to enable decode computation of other traces without having to rediscover device detail information.</a:t>
            </a:r>
          </a:p>
          <a:p>
            <a:pPr lvl="1"/>
            <a:r>
              <a:rPr lang="en-US" sz="1800" dirty="0" smtClean="0"/>
              <a:t>Easily edit a .</a:t>
            </a:r>
            <a:r>
              <a:rPr lang="en-US" sz="1800" dirty="0" err="1" smtClean="0"/>
              <a:t>tdprop</a:t>
            </a:r>
            <a:r>
              <a:rPr lang="en-US" sz="1800" dirty="0" smtClean="0"/>
              <a:t> file with an XML editor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492" y="609600"/>
            <a:ext cx="2971800" cy="212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08456"/>
            <a:ext cx="3633787" cy="143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380" y="2053688"/>
            <a:ext cx="3900487" cy="228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398" y="3053638"/>
            <a:ext cx="4369823" cy="274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25410"/>
          <a:stretch/>
        </p:blipFill>
        <p:spPr bwMode="auto">
          <a:xfrm>
            <a:off x="4759862" y="4191000"/>
            <a:ext cx="3747728" cy="224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03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AGILENT PPT 2007">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 PPT</Template>
  <TotalTime>175</TotalTime>
  <Words>1700</Words>
  <Application>Microsoft Office PowerPoint</Application>
  <PresentationFormat>On-screen Show (4:3)</PresentationFormat>
  <Paragraphs>192</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AGILENT PPT 2007</vt:lpstr>
      <vt:lpstr>NVMe Transaction Decode and RC Emulation</vt:lpstr>
      <vt:lpstr>Agenda</vt:lpstr>
      <vt:lpstr>PowerPoint Presentation</vt:lpstr>
      <vt:lpstr>Queuing Structure, 1:n Mapping</vt:lpstr>
      <vt:lpstr>NVMe Queue Interface for Command Processing</vt:lpstr>
      <vt:lpstr>U4301A-3FP PCIe Analyzer Transaction Decoder  Making NVMe Testing Easier</vt:lpstr>
      <vt:lpstr>Insight from NVMe Transaction Decode Results</vt:lpstr>
      <vt:lpstr>Discover / Verify NVMe Device Setup</vt:lpstr>
      <vt:lpstr>Quickly Verify/Modify Device Setup Information</vt:lpstr>
      <vt:lpstr>Instant Insight with Transaction Overview Pane</vt:lpstr>
      <vt:lpstr>Easily Readable Display of Namespace Capabilities Using Payload Decode</vt:lpstr>
      <vt:lpstr>Rapid Navigation of Transaction Decode Results</vt:lpstr>
      <vt:lpstr>Examples of Interpreting NVMe Transaction Decode Results</vt:lpstr>
      <vt:lpstr>Navigating Through Transactions </vt:lpstr>
      <vt:lpstr>Interpreting and Navigating Through the Transaction Decode </vt:lpstr>
      <vt:lpstr>Interpreting and Navigating Through the Transaction Decode </vt:lpstr>
      <vt:lpstr>Viewing Admin Command Transactions</vt:lpstr>
      <vt:lpstr>NVMe Identify  See returned data stored in PRPs</vt:lpstr>
      <vt:lpstr>How to Discover the Admin Queue</vt:lpstr>
      <vt:lpstr>Visualize PRP (Physical Region Page) Right-click the transaction and select Visualize PRP </vt:lpstr>
      <vt:lpstr>Physical Region Page (PRP)</vt:lpstr>
      <vt:lpstr>Viewing Decoded MSI-X Table</vt:lpstr>
      <vt:lpstr>Viewing NVMe I/O Command Transactions</vt:lpstr>
      <vt:lpstr>View a Complete Set of Transactions for a Command Submission and Completion</vt:lpstr>
      <vt:lpstr>U4305A-1FP NVMe RC  (Exerciser) </vt:lpstr>
      <vt:lpstr>Exerciser (Packet Generator)  One Hardware, Multiple Applications</vt:lpstr>
      <vt:lpstr>NVMe Exerciser Features for RC</vt:lpstr>
    </vt:vector>
  </TitlesOfParts>
  <Company>Agilent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NVMe Transaction Demonstration</dc:title>
  <dc:creator>Administrator</dc:creator>
  <cp:lastModifiedBy>Administrator</cp:lastModifiedBy>
  <cp:revision>21</cp:revision>
  <dcterms:created xsi:type="dcterms:W3CDTF">2013-08-18T21:14:38Z</dcterms:created>
  <dcterms:modified xsi:type="dcterms:W3CDTF">2013-10-23T17:39:28Z</dcterms:modified>
</cp:coreProperties>
</file>