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2" r:id="rId2"/>
    <p:sldMasterId id="2147483715" r:id="rId3"/>
  </p:sldMasterIdLst>
  <p:notesMasterIdLst>
    <p:notesMasterId r:id="rId69"/>
  </p:notesMasterIdLst>
  <p:handoutMasterIdLst>
    <p:handoutMasterId r:id="rId70"/>
  </p:handoutMasterIdLst>
  <p:sldIdLst>
    <p:sldId id="265" r:id="rId4"/>
    <p:sldId id="364" r:id="rId5"/>
    <p:sldId id="371" r:id="rId6"/>
    <p:sldId id="372" r:id="rId7"/>
    <p:sldId id="378" r:id="rId8"/>
    <p:sldId id="394" r:id="rId9"/>
    <p:sldId id="395" r:id="rId10"/>
    <p:sldId id="290" r:id="rId11"/>
    <p:sldId id="291" r:id="rId12"/>
    <p:sldId id="338" r:id="rId13"/>
    <p:sldId id="292" r:id="rId14"/>
    <p:sldId id="293" r:id="rId15"/>
    <p:sldId id="294" r:id="rId16"/>
    <p:sldId id="295" r:id="rId17"/>
    <p:sldId id="319" r:id="rId18"/>
    <p:sldId id="321" r:id="rId19"/>
    <p:sldId id="323" r:id="rId20"/>
    <p:sldId id="361" r:id="rId21"/>
    <p:sldId id="363" r:id="rId22"/>
    <p:sldId id="362" r:id="rId23"/>
    <p:sldId id="325" r:id="rId24"/>
    <p:sldId id="347" r:id="rId25"/>
    <p:sldId id="348" r:id="rId26"/>
    <p:sldId id="350" r:id="rId27"/>
    <p:sldId id="351" r:id="rId28"/>
    <p:sldId id="346" r:id="rId29"/>
    <p:sldId id="390" r:id="rId30"/>
    <p:sldId id="409" r:id="rId31"/>
    <p:sldId id="411" r:id="rId32"/>
    <p:sldId id="349" r:id="rId33"/>
    <p:sldId id="392" r:id="rId34"/>
    <p:sldId id="352" r:id="rId35"/>
    <p:sldId id="393" r:id="rId36"/>
    <p:sldId id="389" r:id="rId37"/>
    <p:sldId id="367" r:id="rId38"/>
    <p:sldId id="370" r:id="rId39"/>
    <p:sldId id="334" r:id="rId40"/>
    <p:sldId id="298" r:id="rId41"/>
    <p:sldId id="353" r:id="rId42"/>
    <p:sldId id="304" r:id="rId43"/>
    <p:sldId id="356" r:id="rId44"/>
    <p:sldId id="357" r:id="rId45"/>
    <p:sldId id="355" r:id="rId46"/>
    <p:sldId id="337" r:id="rId47"/>
    <p:sldId id="360" r:id="rId48"/>
    <p:sldId id="358" r:id="rId49"/>
    <p:sldId id="359" r:id="rId50"/>
    <p:sldId id="402" r:id="rId51"/>
    <p:sldId id="403" r:id="rId52"/>
    <p:sldId id="404" r:id="rId53"/>
    <p:sldId id="408" r:id="rId54"/>
    <p:sldId id="401" r:id="rId55"/>
    <p:sldId id="387" r:id="rId56"/>
    <p:sldId id="388" r:id="rId57"/>
    <p:sldId id="305" r:id="rId58"/>
    <p:sldId id="310" r:id="rId59"/>
    <p:sldId id="313" r:id="rId60"/>
    <p:sldId id="339" r:id="rId61"/>
    <p:sldId id="286" r:id="rId62"/>
    <p:sldId id="287" r:id="rId63"/>
    <p:sldId id="288" r:id="rId64"/>
    <p:sldId id="396" r:id="rId65"/>
    <p:sldId id="400" r:id="rId66"/>
    <p:sldId id="399" r:id="rId67"/>
    <p:sldId id="39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990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4" autoAdjust="0"/>
    <p:restoredTop sz="95462" autoAdjust="0"/>
  </p:normalViewPr>
  <p:slideViewPr>
    <p:cSldViewPr snapToGrid="0">
      <p:cViewPr>
        <p:scale>
          <a:sx n="100" d="100"/>
          <a:sy n="100" d="100"/>
        </p:scale>
        <p:origin x="-984" y="-714"/>
      </p:cViewPr>
      <p:guideLst>
        <p:guide orient="horz" pos="3720"/>
        <p:guide orient="horz" pos="140"/>
        <p:guide orient="horz" pos="796"/>
        <p:guide pos="144"/>
      </p:guideLst>
    </p:cSldViewPr>
  </p:slideViewPr>
  <p:notesTextViewPr>
    <p:cViewPr>
      <p:scale>
        <a:sx n="100" d="100"/>
        <a:sy n="100" d="100"/>
      </p:scale>
      <p:origin x="0" y="0"/>
    </p:cViewPr>
  </p:notesTextViewPr>
  <p:sorterViewPr>
    <p:cViewPr>
      <p:scale>
        <a:sx n="140" d="100"/>
        <a:sy n="140" d="100"/>
      </p:scale>
      <p:origin x="0" y="1208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63FE5-FCC1-4FB4-B468-C2FD90650F7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9671E25C-E179-4109-857C-85FBDB235A0A}">
      <dgm:prSet phldrT="[Text]"/>
      <dgm:spPr/>
      <dgm:t>
        <a:bodyPr/>
        <a:lstStyle/>
        <a:p>
          <a:r>
            <a:rPr lang="en-US" dirty="0" smtClean="0">
              <a:solidFill>
                <a:schemeClr val="bg1"/>
              </a:solidFill>
            </a:rPr>
            <a:t>1. Probing at 8GT/s</a:t>
          </a:r>
          <a:endParaRPr lang="en-US" dirty="0">
            <a:solidFill>
              <a:schemeClr val="bg1"/>
            </a:solidFill>
          </a:endParaRPr>
        </a:p>
      </dgm:t>
    </dgm:pt>
    <dgm:pt modelId="{29E570F2-11D7-4261-9B61-6180E0CA1BC7}" type="parTrans" cxnId="{218D1B7E-6AF3-4271-B301-E4C5A09C3FED}">
      <dgm:prSet/>
      <dgm:spPr/>
      <dgm:t>
        <a:bodyPr/>
        <a:lstStyle/>
        <a:p>
          <a:endParaRPr lang="en-US"/>
        </a:p>
      </dgm:t>
    </dgm:pt>
    <dgm:pt modelId="{AE8512DF-D0E8-4423-AEFF-750E15EF1D66}" type="sibTrans" cxnId="{218D1B7E-6AF3-4271-B301-E4C5A09C3FED}">
      <dgm:prSet/>
      <dgm:spPr/>
      <dgm:t>
        <a:bodyPr/>
        <a:lstStyle/>
        <a:p>
          <a:endParaRPr lang="en-US"/>
        </a:p>
      </dgm:t>
    </dgm:pt>
    <dgm:pt modelId="{1BA17F93-B453-44B6-A498-48AAAB6D0674}">
      <dgm:prSet phldrT="[Text]"/>
      <dgm:spPr/>
      <dgm:t>
        <a:bodyPr/>
        <a:lstStyle/>
        <a:p>
          <a:r>
            <a:rPr lang="en-US" dirty="0" smtClean="0">
              <a:solidFill>
                <a:schemeClr val="bg1"/>
              </a:solidFill>
            </a:rPr>
            <a:t>Close eye spec, need mechanism to recover signal ?</a:t>
          </a:r>
          <a:endParaRPr lang="en-US" dirty="0">
            <a:solidFill>
              <a:schemeClr val="bg1"/>
            </a:solidFill>
          </a:endParaRPr>
        </a:p>
      </dgm:t>
    </dgm:pt>
    <dgm:pt modelId="{55E40026-535C-4540-80FB-DF53D390F039}" type="parTrans" cxnId="{691DDB2E-EA5A-46A9-9012-88626E2E9168}">
      <dgm:prSet/>
      <dgm:spPr/>
      <dgm:t>
        <a:bodyPr/>
        <a:lstStyle/>
        <a:p>
          <a:endParaRPr lang="en-US"/>
        </a:p>
      </dgm:t>
    </dgm:pt>
    <dgm:pt modelId="{E9E3CDE9-8C18-41F9-BAF6-9AFD64C0349F}" type="sibTrans" cxnId="{691DDB2E-EA5A-46A9-9012-88626E2E9168}">
      <dgm:prSet/>
      <dgm:spPr/>
      <dgm:t>
        <a:bodyPr/>
        <a:lstStyle/>
        <a:p>
          <a:endParaRPr lang="en-US"/>
        </a:p>
      </dgm:t>
    </dgm:pt>
    <dgm:pt modelId="{875CFE8E-3591-4995-9EBA-F5093B871F9B}">
      <dgm:prSet phldrT="[Text]"/>
      <dgm:spPr/>
      <dgm:t>
        <a:bodyPr/>
        <a:lstStyle/>
        <a:p>
          <a:r>
            <a:rPr lang="en-US" dirty="0" smtClean="0">
              <a:solidFill>
                <a:schemeClr val="bg1"/>
              </a:solidFill>
            </a:rPr>
            <a:t>2. Significant changes in Logic Sub-Layer</a:t>
          </a:r>
        </a:p>
      </dgm:t>
    </dgm:pt>
    <dgm:pt modelId="{4C6E65FA-DF63-466A-8A35-C5C0F47A0B19}" type="parTrans" cxnId="{F948E645-4EA9-4E2D-AC11-52E9FECC0A23}">
      <dgm:prSet/>
      <dgm:spPr/>
      <dgm:t>
        <a:bodyPr/>
        <a:lstStyle/>
        <a:p>
          <a:endParaRPr lang="en-US"/>
        </a:p>
      </dgm:t>
    </dgm:pt>
    <dgm:pt modelId="{90C5C007-B16C-424D-B948-52AB32E1E0E7}" type="sibTrans" cxnId="{F948E645-4EA9-4E2D-AC11-52E9FECC0A23}">
      <dgm:prSet/>
      <dgm:spPr/>
      <dgm:t>
        <a:bodyPr/>
        <a:lstStyle/>
        <a:p>
          <a:endParaRPr lang="en-US"/>
        </a:p>
      </dgm:t>
    </dgm:pt>
    <dgm:pt modelId="{0DFD6A8C-9355-4017-9F77-B27ED7DF486B}">
      <dgm:prSet phldrT="[Text]"/>
      <dgm:spPr/>
      <dgm:t>
        <a:bodyPr/>
        <a:lstStyle/>
        <a:p>
          <a:r>
            <a:rPr lang="en-US" dirty="0" smtClean="0">
              <a:solidFill>
                <a:schemeClr val="bg1"/>
              </a:solidFill>
            </a:rPr>
            <a:t>3. Lack of stimulus for testing</a:t>
          </a:r>
          <a:endParaRPr lang="en-US" dirty="0">
            <a:solidFill>
              <a:schemeClr val="bg1"/>
            </a:solidFill>
          </a:endParaRPr>
        </a:p>
      </dgm:t>
    </dgm:pt>
    <dgm:pt modelId="{1BCBBB23-6AD8-4297-A7D3-16A0E6BEA983}" type="parTrans" cxnId="{AC2BA010-84BA-4BF4-9BEC-EBF4A7F53FA9}">
      <dgm:prSet/>
      <dgm:spPr/>
      <dgm:t>
        <a:bodyPr/>
        <a:lstStyle/>
        <a:p>
          <a:endParaRPr lang="en-US"/>
        </a:p>
      </dgm:t>
    </dgm:pt>
    <dgm:pt modelId="{77865D00-9072-4BC1-ACA5-B4A27CEB00D7}" type="sibTrans" cxnId="{AC2BA010-84BA-4BF4-9BEC-EBF4A7F53FA9}">
      <dgm:prSet/>
      <dgm:spPr/>
      <dgm:t>
        <a:bodyPr/>
        <a:lstStyle/>
        <a:p>
          <a:endParaRPr lang="en-US"/>
        </a:p>
      </dgm:t>
    </dgm:pt>
    <dgm:pt modelId="{A75D2DFD-8288-40D8-A62F-E3DB7345117A}">
      <dgm:prSet phldrT="[Text]"/>
      <dgm:spPr/>
      <dgm:t>
        <a:bodyPr/>
        <a:lstStyle/>
        <a:p>
          <a:r>
            <a:rPr lang="en-US" dirty="0" smtClean="0">
              <a:solidFill>
                <a:schemeClr val="bg1"/>
              </a:solidFill>
            </a:rPr>
            <a:t>No devices or limited devices on the market</a:t>
          </a:r>
          <a:endParaRPr lang="en-US" dirty="0">
            <a:solidFill>
              <a:schemeClr val="bg1"/>
            </a:solidFill>
          </a:endParaRPr>
        </a:p>
      </dgm:t>
    </dgm:pt>
    <dgm:pt modelId="{3E6AD7E2-67F5-4CD3-B94F-9E094D4234FE}" type="parTrans" cxnId="{DC17790D-F03B-478D-8BC1-C57FE0843BFE}">
      <dgm:prSet/>
      <dgm:spPr/>
      <dgm:t>
        <a:bodyPr/>
        <a:lstStyle/>
        <a:p>
          <a:endParaRPr lang="en-US"/>
        </a:p>
      </dgm:t>
    </dgm:pt>
    <dgm:pt modelId="{334D0FE4-F216-4EFB-A686-96F745781B4F}" type="sibTrans" cxnId="{DC17790D-F03B-478D-8BC1-C57FE0843BFE}">
      <dgm:prSet/>
      <dgm:spPr/>
      <dgm:t>
        <a:bodyPr/>
        <a:lstStyle/>
        <a:p>
          <a:endParaRPr lang="en-US"/>
        </a:p>
      </dgm:t>
    </dgm:pt>
    <dgm:pt modelId="{A3BF4216-64DD-467C-8CEC-884757AA992B}">
      <dgm:prSet/>
      <dgm:spPr/>
      <dgm:t>
        <a:bodyPr/>
        <a:lstStyle/>
        <a:p>
          <a:r>
            <a:rPr lang="en-US" dirty="0" smtClean="0">
              <a:solidFill>
                <a:schemeClr val="bg1"/>
              </a:solidFill>
            </a:rPr>
            <a:t>How to probe (view) the signal without breaking the link?</a:t>
          </a:r>
        </a:p>
      </dgm:t>
    </dgm:pt>
    <dgm:pt modelId="{EE0AF7D6-CE18-4299-89DB-22CB1E485334}" type="parTrans" cxnId="{94FED917-3C18-4EF3-9A2D-4FE8351C1CE3}">
      <dgm:prSet/>
      <dgm:spPr/>
      <dgm:t>
        <a:bodyPr/>
        <a:lstStyle/>
        <a:p>
          <a:endParaRPr lang="en-US"/>
        </a:p>
      </dgm:t>
    </dgm:pt>
    <dgm:pt modelId="{5CE4F831-9AB4-464A-8D44-83D84E25C5B3}" type="sibTrans" cxnId="{94FED917-3C18-4EF3-9A2D-4FE8351C1CE3}">
      <dgm:prSet/>
      <dgm:spPr/>
      <dgm:t>
        <a:bodyPr/>
        <a:lstStyle/>
        <a:p>
          <a:endParaRPr lang="en-US"/>
        </a:p>
      </dgm:t>
    </dgm:pt>
    <dgm:pt modelId="{3616746B-65E2-4E6A-9CD4-9716CA552E89}">
      <dgm:prSet/>
      <dgm:spPr/>
      <dgm:t>
        <a:bodyPr/>
        <a:lstStyle/>
        <a:p>
          <a:r>
            <a:rPr lang="en-US" dirty="0" smtClean="0">
              <a:solidFill>
                <a:schemeClr val="bg1"/>
              </a:solidFill>
            </a:rPr>
            <a:t>How to probe (view) the signal without changing the actual signal? </a:t>
          </a:r>
          <a:endParaRPr lang="en-US" dirty="0">
            <a:solidFill>
              <a:schemeClr val="bg1"/>
            </a:solidFill>
          </a:endParaRPr>
        </a:p>
      </dgm:t>
    </dgm:pt>
    <dgm:pt modelId="{E6F131E9-D951-4991-BDE0-E2E62E534450}" type="parTrans" cxnId="{1118F7A0-B19A-4DF8-8FB8-166317747D03}">
      <dgm:prSet/>
      <dgm:spPr/>
      <dgm:t>
        <a:bodyPr/>
        <a:lstStyle/>
        <a:p>
          <a:endParaRPr lang="en-US"/>
        </a:p>
      </dgm:t>
    </dgm:pt>
    <dgm:pt modelId="{3D45242F-5F8E-4B49-9EBF-F00DC83940B6}" type="sibTrans" cxnId="{1118F7A0-B19A-4DF8-8FB8-166317747D03}">
      <dgm:prSet/>
      <dgm:spPr/>
      <dgm:t>
        <a:bodyPr/>
        <a:lstStyle/>
        <a:p>
          <a:endParaRPr lang="en-US"/>
        </a:p>
      </dgm:t>
    </dgm:pt>
    <dgm:pt modelId="{D58B815A-4864-446B-AAE2-A60783664557}">
      <dgm:prSet/>
      <dgm:spPr/>
      <dgm:t>
        <a:bodyPr/>
        <a:lstStyle/>
        <a:p>
          <a:r>
            <a:rPr lang="en-US" dirty="0" smtClean="0">
              <a:solidFill>
                <a:schemeClr val="bg1"/>
              </a:solidFill>
            </a:rPr>
            <a:t>Significant changes in the Link Training Status State Machine (LTSSM), how to validate all the different branches</a:t>
          </a:r>
        </a:p>
      </dgm:t>
    </dgm:pt>
    <dgm:pt modelId="{5433D540-558D-44DB-925A-D3EFB4E1ED6D}" type="parTrans" cxnId="{082BE0A3-E89A-41B4-A1BD-94AC9B2F2A25}">
      <dgm:prSet/>
      <dgm:spPr/>
      <dgm:t>
        <a:bodyPr/>
        <a:lstStyle/>
        <a:p>
          <a:endParaRPr lang="en-US"/>
        </a:p>
      </dgm:t>
    </dgm:pt>
    <dgm:pt modelId="{B8C20536-690B-4DBC-81C9-41B214E9CF73}" type="sibTrans" cxnId="{082BE0A3-E89A-41B4-A1BD-94AC9B2F2A25}">
      <dgm:prSet/>
      <dgm:spPr/>
      <dgm:t>
        <a:bodyPr/>
        <a:lstStyle/>
        <a:p>
          <a:endParaRPr lang="en-US"/>
        </a:p>
      </dgm:t>
    </dgm:pt>
    <dgm:pt modelId="{A5DC00E9-46D3-406D-B5D0-11F8A36A5547}">
      <dgm:prSet phldrT="[Text]"/>
      <dgm:spPr/>
      <dgm:t>
        <a:bodyPr/>
        <a:lstStyle/>
        <a:p>
          <a:r>
            <a:rPr lang="en-US" dirty="0" smtClean="0">
              <a:solidFill>
                <a:schemeClr val="bg1"/>
              </a:solidFill>
            </a:rPr>
            <a:t>Scrambling only, (no 8b/10b)</a:t>
          </a:r>
          <a:endParaRPr lang="en-US" dirty="0">
            <a:solidFill>
              <a:schemeClr val="bg1"/>
            </a:solidFill>
          </a:endParaRPr>
        </a:p>
      </dgm:t>
    </dgm:pt>
    <dgm:pt modelId="{0A3E585A-92E6-4B80-8F56-7A43FA3CC2A3}" type="sibTrans" cxnId="{47A12522-CD5C-4AD4-9070-EEB74738A52F}">
      <dgm:prSet/>
      <dgm:spPr/>
      <dgm:t>
        <a:bodyPr/>
        <a:lstStyle/>
        <a:p>
          <a:endParaRPr lang="en-US"/>
        </a:p>
      </dgm:t>
    </dgm:pt>
    <dgm:pt modelId="{FD3A7178-BB82-42A9-9907-496305BF9575}" type="parTrans" cxnId="{47A12522-CD5C-4AD4-9070-EEB74738A52F}">
      <dgm:prSet/>
      <dgm:spPr/>
      <dgm:t>
        <a:bodyPr/>
        <a:lstStyle/>
        <a:p>
          <a:endParaRPr lang="en-US"/>
        </a:p>
      </dgm:t>
    </dgm:pt>
    <dgm:pt modelId="{EAFAECAB-5536-4628-A7E9-3A0C1028DC56}">
      <dgm:prSet/>
      <dgm:spPr/>
      <dgm:t>
        <a:bodyPr/>
        <a:lstStyle/>
        <a:p>
          <a:r>
            <a:rPr lang="en-US" dirty="0" smtClean="0">
              <a:solidFill>
                <a:schemeClr val="bg1"/>
              </a:solidFill>
            </a:rPr>
            <a:t>New scrambling polynomial</a:t>
          </a:r>
        </a:p>
      </dgm:t>
    </dgm:pt>
    <dgm:pt modelId="{FFF7F66F-A47D-4351-997C-87321CB073BE}" type="parTrans" cxnId="{04C24A1C-09C9-486D-9FF3-8ACC7E95346D}">
      <dgm:prSet/>
      <dgm:spPr/>
      <dgm:t>
        <a:bodyPr/>
        <a:lstStyle/>
        <a:p>
          <a:endParaRPr lang="en-US"/>
        </a:p>
      </dgm:t>
    </dgm:pt>
    <dgm:pt modelId="{D81C4863-CA5C-44BA-AA07-721A4928699C}" type="sibTrans" cxnId="{04C24A1C-09C9-486D-9FF3-8ACC7E95346D}">
      <dgm:prSet/>
      <dgm:spPr/>
      <dgm:t>
        <a:bodyPr/>
        <a:lstStyle/>
        <a:p>
          <a:endParaRPr lang="en-US"/>
        </a:p>
      </dgm:t>
    </dgm:pt>
    <dgm:pt modelId="{873CA3C1-849A-44D5-B0AB-28C24D4EB60B}">
      <dgm:prSet/>
      <dgm:spPr/>
      <dgm:t>
        <a:bodyPr/>
        <a:lstStyle/>
        <a:p>
          <a:r>
            <a:rPr lang="en-US" dirty="0" smtClean="0">
              <a:solidFill>
                <a:schemeClr val="bg1"/>
              </a:solidFill>
            </a:rPr>
            <a:t>New encoding mechanism 128/130 (sync header)</a:t>
          </a:r>
        </a:p>
      </dgm:t>
    </dgm:pt>
    <dgm:pt modelId="{7CE1DBC8-32B6-4501-BF05-F365195B8C6B}" type="parTrans" cxnId="{2C75C29D-503A-47EB-B90B-1CDFD1978E36}">
      <dgm:prSet/>
      <dgm:spPr/>
      <dgm:t>
        <a:bodyPr/>
        <a:lstStyle/>
        <a:p>
          <a:endParaRPr lang="en-US"/>
        </a:p>
      </dgm:t>
    </dgm:pt>
    <dgm:pt modelId="{4CF6CB71-4CEA-441C-B045-C55C242D6B3A}" type="sibTrans" cxnId="{2C75C29D-503A-47EB-B90B-1CDFD1978E36}">
      <dgm:prSet/>
      <dgm:spPr/>
      <dgm:t>
        <a:bodyPr/>
        <a:lstStyle/>
        <a:p>
          <a:endParaRPr lang="en-US"/>
        </a:p>
      </dgm:t>
    </dgm:pt>
    <dgm:pt modelId="{B7FB4AF8-55BB-4A20-A29B-B171B9D562EB}">
      <dgm:prSet/>
      <dgm:spPr/>
      <dgm:t>
        <a:bodyPr/>
        <a:lstStyle/>
        <a:p>
          <a:r>
            <a:rPr lang="en-US" dirty="0" smtClean="0">
              <a:solidFill>
                <a:schemeClr val="bg1"/>
              </a:solidFill>
            </a:rPr>
            <a:t>Encapsulation changes at the TLP layer</a:t>
          </a:r>
          <a:endParaRPr lang="en-US" dirty="0">
            <a:solidFill>
              <a:schemeClr val="bg1"/>
            </a:solidFill>
          </a:endParaRPr>
        </a:p>
      </dgm:t>
    </dgm:pt>
    <dgm:pt modelId="{06785ACA-910A-4E52-8919-EE361B8B3C9E}" type="parTrans" cxnId="{4BC73B5A-A6FA-4621-A9EC-EDDE0EC47003}">
      <dgm:prSet/>
      <dgm:spPr/>
      <dgm:t>
        <a:bodyPr/>
        <a:lstStyle/>
        <a:p>
          <a:endParaRPr lang="en-US"/>
        </a:p>
      </dgm:t>
    </dgm:pt>
    <dgm:pt modelId="{2B51BDFD-CD39-4182-9CCE-31F2389CFCC9}" type="sibTrans" cxnId="{4BC73B5A-A6FA-4621-A9EC-EDDE0EC47003}">
      <dgm:prSet/>
      <dgm:spPr/>
      <dgm:t>
        <a:bodyPr/>
        <a:lstStyle/>
        <a:p>
          <a:endParaRPr lang="en-US"/>
        </a:p>
      </dgm:t>
    </dgm:pt>
    <dgm:pt modelId="{EB7A6548-4D33-4283-815B-1A864BEED352}" type="pres">
      <dgm:prSet presAssocID="{1E163FE5-FCC1-4FB4-B468-C2FD90650F75}" presName="linear" presStyleCnt="0">
        <dgm:presLayoutVars>
          <dgm:dir/>
          <dgm:resizeHandles val="exact"/>
        </dgm:presLayoutVars>
      </dgm:prSet>
      <dgm:spPr/>
      <dgm:t>
        <a:bodyPr/>
        <a:lstStyle/>
        <a:p>
          <a:endParaRPr lang="en-US"/>
        </a:p>
      </dgm:t>
    </dgm:pt>
    <dgm:pt modelId="{F1E34503-84F2-40B0-80C5-55FC70DFAF41}" type="pres">
      <dgm:prSet presAssocID="{9671E25C-E179-4109-857C-85FBDB235A0A}" presName="comp" presStyleCnt="0"/>
      <dgm:spPr/>
    </dgm:pt>
    <dgm:pt modelId="{832C46CA-2143-4CDB-8BD4-CA61AD9D9BD1}" type="pres">
      <dgm:prSet presAssocID="{9671E25C-E179-4109-857C-85FBDB235A0A}" presName="box" presStyleLbl="node1" presStyleIdx="0" presStyleCnt="3"/>
      <dgm:spPr/>
      <dgm:t>
        <a:bodyPr/>
        <a:lstStyle/>
        <a:p>
          <a:endParaRPr lang="en-US"/>
        </a:p>
      </dgm:t>
    </dgm:pt>
    <dgm:pt modelId="{DEBD771D-B871-4235-8615-5BA44394D256}" type="pres">
      <dgm:prSet presAssocID="{9671E25C-E179-4109-857C-85FBDB235A0A}" presName="img" presStyleLbl="fgImgPlace1" presStyleIdx="0" presStyleCnt="3"/>
      <dgm:spPr>
        <a:blipFill rotWithShape="0">
          <a:blip xmlns:r="http://schemas.openxmlformats.org/officeDocument/2006/relationships" r:embed="rId1"/>
          <a:stretch>
            <a:fillRect/>
          </a:stretch>
        </a:blipFill>
      </dgm:spPr>
    </dgm:pt>
    <dgm:pt modelId="{D8EF879A-4A42-454B-BBCD-AB9A516ACA44}" type="pres">
      <dgm:prSet presAssocID="{9671E25C-E179-4109-857C-85FBDB235A0A}" presName="text" presStyleLbl="node1" presStyleIdx="0" presStyleCnt="3">
        <dgm:presLayoutVars>
          <dgm:bulletEnabled val="1"/>
        </dgm:presLayoutVars>
      </dgm:prSet>
      <dgm:spPr/>
      <dgm:t>
        <a:bodyPr/>
        <a:lstStyle/>
        <a:p>
          <a:endParaRPr lang="en-US"/>
        </a:p>
      </dgm:t>
    </dgm:pt>
    <dgm:pt modelId="{1B61BE89-3D9C-4AC4-B07E-98429F696FF3}" type="pres">
      <dgm:prSet presAssocID="{AE8512DF-D0E8-4423-AEFF-750E15EF1D66}" presName="spacer" presStyleCnt="0"/>
      <dgm:spPr/>
    </dgm:pt>
    <dgm:pt modelId="{BB03D346-62FC-41F3-80C7-B9D4EBEEB97A}" type="pres">
      <dgm:prSet presAssocID="{875CFE8E-3591-4995-9EBA-F5093B871F9B}" presName="comp" presStyleCnt="0"/>
      <dgm:spPr/>
    </dgm:pt>
    <dgm:pt modelId="{ECA37C0F-84A3-4EA1-8734-27924E32C9E2}" type="pres">
      <dgm:prSet presAssocID="{875CFE8E-3591-4995-9EBA-F5093B871F9B}" presName="box" presStyleLbl="node1" presStyleIdx="1" presStyleCnt="3"/>
      <dgm:spPr/>
      <dgm:t>
        <a:bodyPr/>
        <a:lstStyle/>
        <a:p>
          <a:endParaRPr lang="en-US"/>
        </a:p>
      </dgm:t>
    </dgm:pt>
    <dgm:pt modelId="{420EA5C7-4FEF-43EA-AC70-2A929737A40F}" type="pres">
      <dgm:prSet presAssocID="{875CFE8E-3591-4995-9EBA-F5093B871F9B}" presName="img" presStyleLbl="fgImgPlace1" presStyleIdx="1" presStyleCnt="3"/>
      <dgm:spPr>
        <a:blipFill rotWithShape="0">
          <a:blip xmlns:r="http://schemas.openxmlformats.org/officeDocument/2006/relationships" r:embed="rId2"/>
          <a:stretch>
            <a:fillRect/>
          </a:stretch>
        </a:blipFill>
      </dgm:spPr>
    </dgm:pt>
    <dgm:pt modelId="{FDDBD4C2-B880-4BD2-BBAB-2B1F9B762D39}" type="pres">
      <dgm:prSet presAssocID="{875CFE8E-3591-4995-9EBA-F5093B871F9B}" presName="text" presStyleLbl="node1" presStyleIdx="1" presStyleCnt="3">
        <dgm:presLayoutVars>
          <dgm:bulletEnabled val="1"/>
        </dgm:presLayoutVars>
      </dgm:prSet>
      <dgm:spPr/>
      <dgm:t>
        <a:bodyPr/>
        <a:lstStyle/>
        <a:p>
          <a:endParaRPr lang="en-US"/>
        </a:p>
      </dgm:t>
    </dgm:pt>
    <dgm:pt modelId="{D2F58B1D-AA0D-4E2F-954C-D585BDF4CC4C}" type="pres">
      <dgm:prSet presAssocID="{90C5C007-B16C-424D-B948-52AB32E1E0E7}" presName="spacer" presStyleCnt="0"/>
      <dgm:spPr/>
    </dgm:pt>
    <dgm:pt modelId="{F5EF878A-0FF4-44D4-8108-1BE12E246986}" type="pres">
      <dgm:prSet presAssocID="{0DFD6A8C-9355-4017-9F77-B27ED7DF486B}" presName="comp" presStyleCnt="0"/>
      <dgm:spPr/>
    </dgm:pt>
    <dgm:pt modelId="{85BB6052-1839-4FEE-B306-0784832C2FB0}" type="pres">
      <dgm:prSet presAssocID="{0DFD6A8C-9355-4017-9F77-B27ED7DF486B}" presName="box" presStyleLbl="node1" presStyleIdx="2" presStyleCnt="3"/>
      <dgm:spPr/>
      <dgm:t>
        <a:bodyPr/>
        <a:lstStyle/>
        <a:p>
          <a:endParaRPr lang="en-US"/>
        </a:p>
      </dgm:t>
    </dgm:pt>
    <dgm:pt modelId="{A5B88DB9-D7AE-4BAB-A295-D4E24C9A066F}" type="pres">
      <dgm:prSet presAssocID="{0DFD6A8C-9355-4017-9F77-B27ED7DF486B}" presName="img" presStyleLbl="fgImgPlace1" presStyleIdx="2" presStyleCnt="3"/>
      <dgm:spPr>
        <a:blipFill rotWithShape="0">
          <a:blip xmlns:r="http://schemas.openxmlformats.org/officeDocument/2006/relationships" r:embed="rId3"/>
          <a:stretch>
            <a:fillRect/>
          </a:stretch>
        </a:blipFill>
      </dgm:spPr>
      <dgm:t>
        <a:bodyPr/>
        <a:lstStyle/>
        <a:p>
          <a:endParaRPr kumimoji="1" lang="ja-JP" altLang="en-US"/>
        </a:p>
      </dgm:t>
    </dgm:pt>
    <dgm:pt modelId="{C479A40D-6842-46E0-9A10-13294152E8F6}" type="pres">
      <dgm:prSet presAssocID="{0DFD6A8C-9355-4017-9F77-B27ED7DF486B}" presName="text" presStyleLbl="node1" presStyleIdx="2" presStyleCnt="3">
        <dgm:presLayoutVars>
          <dgm:bulletEnabled val="1"/>
        </dgm:presLayoutVars>
      </dgm:prSet>
      <dgm:spPr/>
      <dgm:t>
        <a:bodyPr/>
        <a:lstStyle/>
        <a:p>
          <a:endParaRPr lang="en-US"/>
        </a:p>
      </dgm:t>
    </dgm:pt>
  </dgm:ptLst>
  <dgm:cxnLst>
    <dgm:cxn modelId="{19D3A841-5FB2-47A7-BB0C-F079C8E12036}" type="presOf" srcId="{1BA17F93-B453-44B6-A498-48AAAB6D0674}" destId="{D8EF879A-4A42-454B-BBCD-AB9A516ACA44}" srcOrd="1" destOrd="1" presId="urn:microsoft.com/office/officeart/2005/8/layout/vList4#1"/>
    <dgm:cxn modelId="{218D1B7E-6AF3-4271-B301-E4C5A09C3FED}" srcId="{1E163FE5-FCC1-4FB4-B468-C2FD90650F75}" destId="{9671E25C-E179-4109-857C-85FBDB235A0A}" srcOrd="0" destOrd="0" parTransId="{29E570F2-11D7-4261-9B61-6180E0CA1BC7}" sibTransId="{AE8512DF-D0E8-4423-AEFF-750E15EF1D66}"/>
    <dgm:cxn modelId="{0091DBEB-D7D6-49FF-8185-CD78533A7A74}" type="presOf" srcId="{1BA17F93-B453-44B6-A498-48AAAB6D0674}" destId="{832C46CA-2143-4CDB-8BD4-CA61AD9D9BD1}" srcOrd="0" destOrd="1" presId="urn:microsoft.com/office/officeart/2005/8/layout/vList4#1"/>
    <dgm:cxn modelId="{31D41944-E2F8-4E9E-93CA-569F2196E345}" type="presOf" srcId="{A5DC00E9-46D3-406D-B5D0-11F8A36A5547}" destId="{FDDBD4C2-B880-4BD2-BBAB-2B1F9B762D39}" srcOrd="1" destOrd="1" presId="urn:microsoft.com/office/officeart/2005/8/layout/vList4#1"/>
    <dgm:cxn modelId="{C2C4FBA8-FC01-4B03-A6C8-94F442C9CA50}" type="presOf" srcId="{873CA3C1-849A-44D5-B0AB-28C24D4EB60B}" destId="{FDDBD4C2-B880-4BD2-BBAB-2B1F9B762D39}" srcOrd="1" destOrd="3" presId="urn:microsoft.com/office/officeart/2005/8/layout/vList4#1"/>
    <dgm:cxn modelId="{DC17790D-F03B-478D-8BC1-C57FE0843BFE}" srcId="{0DFD6A8C-9355-4017-9F77-B27ED7DF486B}" destId="{A75D2DFD-8288-40D8-A62F-E3DB7345117A}" srcOrd="0" destOrd="0" parTransId="{3E6AD7E2-67F5-4CD3-B94F-9E094D4234FE}" sibTransId="{334D0FE4-F216-4EFB-A686-96F745781B4F}"/>
    <dgm:cxn modelId="{401BD6E0-52DD-429E-BBBA-FFC034D00F55}" type="presOf" srcId="{D58B815A-4864-446B-AAE2-A60783664557}" destId="{85BB6052-1839-4FEE-B306-0784832C2FB0}" srcOrd="0" destOrd="2" presId="urn:microsoft.com/office/officeart/2005/8/layout/vList4#1"/>
    <dgm:cxn modelId="{31E5216D-BA1F-4243-935E-C8FFADB27498}" type="presOf" srcId="{A3BF4216-64DD-467C-8CEC-884757AA992B}" destId="{832C46CA-2143-4CDB-8BD4-CA61AD9D9BD1}" srcOrd="0" destOrd="2" presId="urn:microsoft.com/office/officeart/2005/8/layout/vList4#1"/>
    <dgm:cxn modelId="{CAF21E81-1EA7-4709-82EC-BD847C1E8450}" type="presOf" srcId="{A75D2DFD-8288-40D8-A62F-E3DB7345117A}" destId="{C479A40D-6842-46E0-9A10-13294152E8F6}" srcOrd="1" destOrd="1" presId="urn:microsoft.com/office/officeart/2005/8/layout/vList4#1"/>
    <dgm:cxn modelId="{AB39D8A4-4B69-46A8-9642-B38644E2B0E7}" type="presOf" srcId="{9671E25C-E179-4109-857C-85FBDB235A0A}" destId="{D8EF879A-4A42-454B-BBCD-AB9A516ACA44}" srcOrd="1" destOrd="0" presId="urn:microsoft.com/office/officeart/2005/8/layout/vList4#1"/>
    <dgm:cxn modelId="{574005F4-79F5-43ED-BC14-D4DC1008E75E}" type="presOf" srcId="{A3BF4216-64DD-467C-8CEC-884757AA992B}" destId="{D8EF879A-4A42-454B-BBCD-AB9A516ACA44}" srcOrd="1" destOrd="2" presId="urn:microsoft.com/office/officeart/2005/8/layout/vList4#1"/>
    <dgm:cxn modelId="{691DDB2E-EA5A-46A9-9012-88626E2E9168}" srcId="{9671E25C-E179-4109-857C-85FBDB235A0A}" destId="{1BA17F93-B453-44B6-A498-48AAAB6D0674}" srcOrd="0" destOrd="0" parTransId="{55E40026-535C-4540-80FB-DF53D390F039}" sibTransId="{E9E3CDE9-8C18-41F9-BAF6-9AFD64C0349F}"/>
    <dgm:cxn modelId="{C07C3931-2674-4FA0-B94F-36DFB5771C1A}" type="presOf" srcId="{A75D2DFD-8288-40D8-A62F-E3DB7345117A}" destId="{85BB6052-1839-4FEE-B306-0784832C2FB0}" srcOrd="0" destOrd="1" presId="urn:microsoft.com/office/officeart/2005/8/layout/vList4#1"/>
    <dgm:cxn modelId="{459990E8-970C-4299-B629-7F442338F236}" type="presOf" srcId="{B7FB4AF8-55BB-4A20-A29B-B171B9D562EB}" destId="{FDDBD4C2-B880-4BD2-BBAB-2B1F9B762D39}" srcOrd="1" destOrd="4" presId="urn:microsoft.com/office/officeart/2005/8/layout/vList4#1"/>
    <dgm:cxn modelId="{082BE0A3-E89A-41B4-A1BD-94AC9B2F2A25}" srcId="{0DFD6A8C-9355-4017-9F77-B27ED7DF486B}" destId="{D58B815A-4864-446B-AAE2-A60783664557}" srcOrd="1" destOrd="0" parTransId="{5433D540-558D-44DB-925A-D3EFB4E1ED6D}" sibTransId="{B8C20536-690B-4DBC-81C9-41B214E9CF73}"/>
    <dgm:cxn modelId="{EB3D55A2-07FC-4720-88DF-DB3A90279527}" type="presOf" srcId="{3616746B-65E2-4E6A-9CD4-9716CA552E89}" destId="{832C46CA-2143-4CDB-8BD4-CA61AD9D9BD1}" srcOrd="0" destOrd="3" presId="urn:microsoft.com/office/officeart/2005/8/layout/vList4#1"/>
    <dgm:cxn modelId="{94FED917-3C18-4EF3-9A2D-4FE8351C1CE3}" srcId="{9671E25C-E179-4109-857C-85FBDB235A0A}" destId="{A3BF4216-64DD-467C-8CEC-884757AA992B}" srcOrd="1" destOrd="0" parTransId="{EE0AF7D6-CE18-4299-89DB-22CB1E485334}" sibTransId="{5CE4F831-9AB4-464A-8D44-83D84E25C5B3}"/>
    <dgm:cxn modelId="{E6EFE2FC-A827-43BA-A538-CE5D7F936A75}" type="presOf" srcId="{D58B815A-4864-446B-AAE2-A60783664557}" destId="{C479A40D-6842-46E0-9A10-13294152E8F6}" srcOrd="1" destOrd="2" presId="urn:microsoft.com/office/officeart/2005/8/layout/vList4#1"/>
    <dgm:cxn modelId="{87656913-C88A-4A3D-8CE7-3A80938DC94E}" type="presOf" srcId="{A5DC00E9-46D3-406D-B5D0-11F8A36A5547}" destId="{ECA37C0F-84A3-4EA1-8734-27924E32C9E2}" srcOrd="0" destOrd="1" presId="urn:microsoft.com/office/officeart/2005/8/layout/vList4#1"/>
    <dgm:cxn modelId="{AC2BA010-84BA-4BF4-9BEC-EBF4A7F53FA9}" srcId="{1E163FE5-FCC1-4FB4-B468-C2FD90650F75}" destId="{0DFD6A8C-9355-4017-9F77-B27ED7DF486B}" srcOrd="2" destOrd="0" parTransId="{1BCBBB23-6AD8-4297-A7D3-16A0E6BEA983}" sibTransId="{77865D00-9072-4BC1-ACA5-B4A27CEB00D7}"/>
    <dgm:cxn modelId="{76E94491-AAD6-4ADD-A4CB-0B3DECF301A8}" type="presOf" srcId="{EAFAECAB-5536-4628-A7E9-3A0C1028DC56}" destId="{FDDBD4C2-B880-4BD2-BBAB-2B1F9B762D39}" srcOrd="1" destOrd="2" presId="urn:microsoft.com/office/officeart/2005/8/layout/vList4#1"/>
    <dgm:cxn modelId="{CDC500C4-F8B9-4598-A08E-E0A68B9F25C9}" type="presOf" srcId="{875CFE8E-3591-4995-9EBA-F5093B871F9B}" destId="{FDDBD4C2-B880-4BD2-BBAB-2B1F9B762D39}" srcOrd="1" destOrd="0" presId="urn:microsoft.com/office/officeart/2005/8/layout/vList4#1"/>
    <dgm:cxn modelId="{2C75C29D-503A-47EB-B90B-1CDFD1978E36}" srcId="{875CFE8E-3591-4995-9EBA-F5093B871F9B}" destId="{873CA3C1-849A-44D5-B0AB-28C24D4EB60B}" srcOrd="2" destOrd="0" parTransId="{7CE1DBC8-32B6-4501-BF05-F365195B8C6B}" sibTransId="{4CF6CB71-4CEA-441C-B045-C55C242D6B3A}"/>
    <dgm:cxn modelId="{57704BA8-9AA7-42A6-B2BB-1D1DE65D9FAF}" type="presOf" srcId="{EAFAECAB-5536-4628-A7E9-3A0C1028DC56}" destId="{ECA37C0F-84A3-4EA1-8734-27924E32C9E2}" srcOrd="0" destOrd="2" presId="urn:microsoft.com/office/officeart/2005/8/layout/vList4#1"/>
    <dgm:cxn modelId="{B3AE6393-ACF3-4ADD-8C39-04F47D2C453D}" type="presOf" srcId="{1E163FE5-FCC1-4FB4-B468-C2FD90650F75}" destId="{EB7A6548-4D33-4283-815B-1A864BEED352}" srcOrd="0" destOrd="0" presId="urn:microsoft.com/office/officeart/2005/8/layout/vList4#1"/>
    <dgm:cxn modelId="{04C24A1C-09C9-486D-9FF3-8ACC7E95346D}" srcId="{875CFE8E-3591-4995-9EBA-F5093B871F9B}" destId="{EAFAECAB-5536-4628-A7E9-3A0C1028DC56}" srcOrd="1" destOrd="0" parTransId="{FFF7F66F-A47D-4351-997C-87321CB073BE}" sibTransId="{D81C4863-CA5C-44BA-AA07-721A4928699C}"/>
    <dgm:cxn modelId="{4BC73B5A-A6FA-4621-A9EC-EDDE0EC47003}" srcId="{875CFE8E-3591-4995-9EBA-F5093B871F9B}" destId="{B7FB4AF8-55BB-4A20-A29B-B171B9D562EB}" srcOrd="3" destOrd="0" parTransId="{06785ACA-910A-4E52-8919-EE361B8B3C9E}" sibTransId="{2B51BDFD-CD39-4182-9CCE-31F2389CFCC9}"/>
    <dgm:cxn modelId="{47A12522-CD5C-4AD4-9070-EEB74738A52F}" srcId="{875CFE8E-3591-4995-9EBA-F5093B871F9B}" destId="{A5DC00E9-46D3-406D-B5D0-11F8A36A5547}" srcOrd="0" destOrd="0" parTransId="{FD3A7178-BB82-42A9-9907-496305BF9575}" sibTransId="{0A3E585A-92E6-4B80-8F56-7A43FA3CC2A3}"/>
    <dgm:cxn modelId="{48264CE6-8777-4BFE-A49F-485C42581173}" type="presOf" srcId="{875CFE8E-3591-4995-9EBA-F5093B871F9B}" destId="{ECA37C0F-84A3-4EA1-8734-27924E32C9E2}" srcOrd="0" destOrd="0" presId="urn:microsoft.com/office/officeart/2005/8/layout/vList4#1"/>
    <dgm:cxn modelId="{23FBBEAE-4EFF-4345-9921-F0BD7DB0EE1C}" type="presOf" srcId="{B7FB4AF8-55BB-4A20-A29B-B171B9D562EB}" destId="{ECA37C0F-84A3-4EA1-8734-27924E32C9E2}" srcOrd="0" destOrd="4" presId="urn:microsoft.com/office/officeart/2005/8/layout/vList4#1"/>
    <dgm:cxn modelId="{F948E645-4EA9-4E2D-AC11-52E9FECC0A23}" srcId="{1E163FE5-FCC1-4FB4-B468-C2FD90650F75}" destId="{875CFE8E-3591-4995-9EBA-F5093B871F9B}" srcOrd="1" destOrd="0" parTransId="{4C6E65FA-DF63-466A-8A35-C5C0F47A0B19}" sibTransId="{90C5C007-B16C-424D-B948-52AB32E1E0E7}"/>
    <dgm:cxn modelId="{2306548F-E993-4C1F-A0D3-2C11234B1E1F}" type="presOf" srcId="{873CA3C1-849A-44D5-B0AB-28C24D4EB60B}" destId="{ECA37C0F-84A3-4EA1-8734-27924E32C9E2}" srcOrd="0" destOrd="3" presId="urn:microsoft.com/office/officeart/2005/8/layout/vList4#1"/>
    <dgm:cxn modelId="{1118F7A0-B19A-4DF8-8FB8-166317747D03}" srcId="{9671E25C-E179-4109-857C-85FBDB235A0A}" destId="{3616746B-65E2-4E6A-9CD4-9716CA552E89}" srcOrd="2" destOrd="0" parTransId="{E6F131E9-D951-4991-BDE0-E2E62E534450}" sibTransId="{3D45242F-5F8E-4B49-9EBF-F00DC83940B6}"/>
    <dgm:cxn modelId="{8FCAD870-4384-4DA6-9808-2F6FC1326440}" type="presOf" srcId="{0DFD6A8C-9355-4017-9F77-B27ED7DF486B}" destId="{C479A40D-6842-46E0-9A10-13294152E8F6}" srcOrd="1" destOrd="0" presId="urn:microsoft.com/office/officeart/2005/8/layout/vList4#1"/>
    <dgm:cxn modelId="{70EEB387-95B0-432C-935E-DDB892B1A765}" type="presOf" srcId="{3616746B-65E2-4E6A-9CD4-9716CA552E89}" destId="{D8EF879A-4A42-454B-BBCD-AB9A516ACA44}" srcOrd="1" destOrd="3" presId="urn:microsoft.com/office/officeart/2005/8/layout/vList4#1"/>
    <dgm:cxn modelId="{ABD8C582-78B8-4EA3-9462-82D2F0067909}" type="presOf" srcId="{9671E25C-E179-4109-857C-85FBDB235A0A}" destId="{832C46CA-2143-4CDB-8BD4-CA61AD9D9BD1}" srcOrd="0" destOrd="0" presId="urn:microsoft.com/office/officeart/2005/8/layout/vList4#1"/>
    <dgm:cxn modelId="{7D2D8FEE-8236-4E67-95AA-675E629FFF92}" type="presOf" srcId="{0DFD6A8C-9355-4017-9F77-B27ED7DF486B}" destId="{85BB6052-1839-4FEE-B306-0784832C2FB0}" srcOrd="0" destOrd="0" presId="urn:microsoft.com/office/officeart/2005/8/layout/vList4#1"/>
    <dgm:cxn modelId="{602FBB7F-B972-4D25-92C5-198B9207C769}" type="presParOf" srcId="{EB7A6548-4D33-4283-815B-1A864BEED352}" destId="{F1E34503-84F2-40B0-80C5-55FC70DFAF41}" srcOrd="0" destOrd="0" presId="urn:microsoft.com/office/officeart/2005/8/layout/vList4#1"/>
    <dgm:cxn modelId="{8B6087F7-1798-4CCF-B9C0-4990C4A25EC4}" type="presParOf" srcId="{F1E34503-84F2-40B0-80C5-55FC70DFAF41}" destId="{832C46CA-2143-4CDB-8BD4-CA61AD9D9BD1}" srcOrd="0" destOrd="0" presId="urn:microsoft.com/office/officeart/2005/8/layout/vList4#1"/>
    <dgm:cxn modelId="{4DA4E82E-9264-4094-A17F-3ED34F13248B}" type="presParOf" srcId="{F1E34503-84F2-40B0-80C5-55FC70DFAF41}" destId="{DEBD771D-B871-4235-8615-5BA44394D256}" srcOrd="1" destOrd="0" presId="urn:microsoft.com/office/officeart/2005/8/layout/vList4#1"/>
    <dgm:cxn modelId="{E66E038C-CBA3-4AF3-91A7-FB74681376B8}" type="presParOf" srcId="{F1E34503-84F2-40B0-80C5-55FC70DFAF41}" destId="{D8EF879A-4A42-454B-BBCD-AB9A516ACA44}" srcOrd="2" destOrd="0" presId="urn:microsoft.com/office/officeart/2005/8/layout/vList4#1"/>
    <dgm:cxn modelId="{27F15534-AC6C-4153-8987-0D227A5D6E44}" type="presParOf" srcId="{EB7A6548-4D33-4283-815B-1A864BEED352}" destId="{1B61BE89-3D9C-4AC4-B07E-98429F696FF3}" srcOrd="1" destOrd="0" presId="urn:microsoft.com/office/officeart/2005/8/layout/vList4#1"/>
    <dgm:cxn modelId="{644B0F57-F4F7-4680-80BC-072680A59035}" type="presParOf" srcId="{EB7A6548-4D33-4283-815B-1A864BEED352}" destId="{BB03D346-62FC-41F3-80C7-B9D4EBEEB97A}" srcOrd="2" destOrd="0" presId="urn:microsoft.com/office/officeart/2005/8/layout/vList4#1"/>
    <dgm:cxn modelId="{C8B2BBC5-803A-4FE3-AF8B-1E5B58C38A30}" type="presParOf" srcId="{BB03D346-62FC-41F3-80C7-B9D4EBEEB97A}" destId="{ECA37C0F-84A3-4EA1-8734-27924E32C9E2}" srcOrd="0" destOrd="0" presId="urn:microsoft.com/office/officeart/2005/8/layout/vList4#1"/>
    <dgm:cxn modelId="{2DED2C61-A41F-4C25-AF3A-467B1E066D3F}" type="presParOf" srcId="{BB03D346-62FC-41F3-80C7-B9D4EBEEB97A}" destId="{420EA5C7-4FEF-43EA-AC70-2A929737A40F}" srcOrd="1" destOrd="0" presId="urn:microsoft.com/office/officeart/2005/8/layout/vList4#1"/>
    <dgm:cxn modelId="{03673041-2714-4D0F-9244-D1AB15A884E0}" type="presParOf" srcId="{BB03D346-62FC-41F3-80C7-B9D4EBEEB97A}" destId="{FDDBD4C2-B880-4BD2-BBAB-2B1F9B762D39}" srcOrd="2" destOrd="0" presId="urn:microsoft.com/office/officeart/2005/8/layout/vList4#1"/>
    <dgm:cxn modelId="{C85B4BDC-DD0F-4035-9398-627DED40B45F}" type="presParOf" srcId="{EB7A6548-4D33-4283-815B-1A864BEED352}" destId="{D2F58B1D-AA0D-4E2F-954C-D585BDF4CC4C}" srcOrd="3" destOrd="0" presId="urn:microsoft.com/office/officeart/2005/8/layout/vList4#1"/>
    <dgm:cxn modelId="{07DF0FCC-483F-4DE1-9323-EEEBAC93D006}" type="presParOf" srcId="{EB7A6548-4D33-4283-815B-1A864BEED352}" destId="{F5EF878A-0FF4-44D4-8108-1BE12E246986}" srcOrd="4" destOrd="0" presId="urn:microsoft.com/office/officeart/2005/8/layout/vList4#1"/>
    <dgm:cxn modelId="{30022C11-4B82-467C-9EA9-F723DB1587DA}" type="presParOf" srcId="{F5EF878A-0FF4-44D4-8108-1BE12E246986}" destId="{85BB6052-1839-4FEE-B306-0784832C2FB0}" srcOrd="0" destOrd="0" presId="urn:microsoft.com/office/officeart/2005/8/layout/vList4#1"/>
    <dgm:cxn modelId="{D7439E24-899A-45C9-9E11-43FA5994564A}" type="presParOf" srcId="{F5EF878A-0FF4-44D4-8108-1BE12E246986}" destId="{A5B88DB9-D7AE-4BAB-A295-D4E24C9A066F}" srcOrd="1" destOrd="0" presId="urn:microsoft.com/office/officeart/2005/8/layout/vList4#1"/>
    <dgm:cxn modelId="{43583378-C285-4C1E-909D-1F025CF9B62E}" type="presParOf" srcId="{F5EF878A-0FF4-44D4-8108-1BE12E246986}" destId="{C479A40D-6842-46E0-9A10-13294152E8F6}"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C46CA-2143-4CDB-8BD4-CA61AD9D9BD1}">
      <dsp:nvSpPr>
        <dsp:cNvPr id="0" name=""/>
        <dsp:cNvSpPr/>
      </dsp:nvSpPr>
      <dsp:spPr>
        <a:xfrm>
          <a:off x="0" y="0"/>
          <a:ext cx="8688387" cy="14252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bg1"/>
              </a:solidFill>
            </a:rPr>
            <a:t>1. Probing at 8GT/s</a:t>
          </a:r>
          <a:endParaRPr lang="en-US" sz="19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Close eye spec, need mechanism to recover signal ?</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How to probe (view) the signal without breaking the link?</a:t>
          </a:r>
        </a:p>
        <a:p>
          <a:pPr marL="114300" lvl="1" indent="-114300" algn="l" defTabSz="666750">
            <a:lnSpc>
              <a:spcPct val="90000"/>
            </a:lnSpc>
            <a:spcBef>
              <a:spcPct val="0"/>
            </a:spcBef>
            <a:spcAft>
              <a:spcPct val="15000"/>
            </a:spcAft>
            <a:buChar char="••"/>
          </a:pPr>
          <a:r>
            <a:rPr lang="en-US" sz="1500" kern="1200" dirty="0" smtClean="0">
              <a:solidFill>
                <a:schemeClr val="bg1"/>
              </a:solidFill>
            </a:rPr>
            <a:t>How to probe (view) the signal without changing the actual signal? </a:t>
          </a:r>
          <a:endParaRPr lang="en-US" sz="1500" kern="1200" dirty="0">
            <a:solidFill>
              <a:schemeClr val="bg1"/>
            </a:solidFill>
          </a:endParaRPr>
        </a:p>
      </dsp:txBody>
      <dsp:txXfrm>
        <a:off x="1880205" y="0"/>
        <a:ext cx="6808181" cy="1425277"/>
      </dsp:txXfrm>
    </dsp:sp>
    <dsp:sp modelId="{DEBD771D-B871-4235-8615-5BA44394D256}">
      <dsp:nvSpPr>
        <dsp:cNvPr id="0" name=""/>
        <dsp:cNvSpPr/>
      </dsp:nvSpPr>
      <dsp:spPr>
        <a:xfrm>
          <a:off x="142527" y="142527"/>
          <a:ext cx="1737677" cy="114022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A37C0F-84A3-4EA1-8734-27924E32C9E2}">
      <dsp:nvSpPr>
        <dsp:cNvPr id="0" name=""/>
        <dsp:cNvSpPr/>
      </dsp:nvSpPr>
      <dsp:spPr>
        <a:xfrm>
          <a:off x="0" y="1567805"/>
          <a:ext cx="8688387" cy="14252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bg1"/>
              </a:solidFill>
            </a:rPr>
            <a:t>2. Significant changes in Logic Sub-Layer</a:t>
          </a:r>
        </a:p>
        <a:p>
          <a:pPr marL="114300" lvl="1" indent="-114300" algn="l" defTabSz="666750">
            <a:lnSpc>
              <a:spcPct val="90000"/>
            </a:lnSpc>
            <a:spcBef>
              <a:spcPct val="0"/>
            </a:spcBef>
            <a:spcAft>
              <a:spcPct val="15000"/>
            </a:spcAft>
            <a:buChar char="••"/>
          </a:pPr>
          <a:r>
            <a:rPr lang="en-US" sz="1500" kern="1200" dirty="0" smtClean="0">
              <a:solidFill>
                <a:schemeClr val="bg1"/>
              </a:solidFill>
            </a:rPr>
            <a:t>Scrambling only, (no 8b/10b)</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New scrambling polynomial</a:t>
          </a:r>
        </a:p>
        <a:p>
          <a:pPr marL="114300" lvl="1" indent="-114300" algn="l" defTabSz="666750">
            <a:lnSpc>
              <a:spcPct val="90000"/>
            </a:lnSpc>
            <a:spcBef>
              <a:spcPct val="0"/>
            </a:spcBef>
            <a:spcAft>
              <a:spcPct val="15000"/>
            </a:spcAft>
            <a:buChar char="••"/>
          </a:pPr>
          <a:r>
            <a:rPr lang="en-US" sz="1500" kern="1200" dirty="0" smtClean="0">
              <a:solidFill>
                <a:schemeClr val="bg1"/>
              </a:solidFill>
            </a:rPr>
            <a:t>New encoding mechanism 128/130 (sync header)</a:t>
          </a:r>
        </a:p>
        <a:p>
          <a:pPr marL="114300" lvl="1" indent="-114300" algn="l" defTabSz="666750">
            <a:lnSpc>
              <a:spcPct val="90000"/>
            </a:lnSpc>
            <a:spcBef>
              <a:spcPct val="0"/>
            </a:spcBef>
            <a:spcAft>
              <a:spcPct val="15000"/>
            </a:spcAft>
            <a:buChar char="••"/>
          </a:pPr>
          <a:r>
            <a:rPr lang="en-US" sz="1500" kern="1200" dirty="0" smtClean="0">
              <a:solidFill>
                <a:schemeClr val="bg1"/>
              </a:solidFill>
            </a:rPr>
            <a:t>Encapsulation changes at the TLP layer</a:t>
          </a:r>
          <a:endParaRPr lang="en-US" sz="1500" kern="1200" dirty="0">
            <a:solidFill>
              <a:schemeClr val="bg1"/>
            </a:solidFill>
          </a:endParaRPr>
        </a:p>
      </dsp:txBody>
      <dsp:txXfrm>
        <a:off x="1880205" y="1567805"/>
        <a:ext cx="6808181" cy="1425277"/>
      </dsp:txXfrm>
    </dsp:sp>
    <dsp:sp modelId="{420EA5C7-4FEF-43EA-AC70-2A929737A40F}">
      <dsp:nvSpPr>
        <dsp:cNvPr id="0" name=""/>
        <dsp:cNvSpPr/>
      </dsp:nvSpPr>
      <dsp:spPr>
        <a:xfrm>
          <a:off x="142527" y="1710333"/>
          <a:ext cx="1737677" cy="114022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BB6052-1839-4FEE-B306-0784832C2FB0}">
      <dsp:nvSpPr>
        <dsp:cNvPr id="0" name=""/>
        <dsp:cNvSpPr/>
      </dsp:nvSpPr>
      <dsp:spPr>
        <a:xfrm>
          <a:off x="0" y="3135610"/>
          <a:ext cx="8688387" cy="14252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bg1"/>
              </a:solidFill>
            </a:rPr>
            <a:t>3. Lack of stimulus for testing</a:t>
          </a:r>
          <a:endParaRPr lang="en-US" sz="19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No devices or limited devices on the market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Significant changes in the Link Training Status State Machine (LTSSM), how to validate all the different branches</a:t>
          </a:r>
        </a:p>
      </dsp:txBody>
      <dsp:txXfrm>
        <a:off x="1880205" y="3135610"/>
        <a:ext cx="6808181" cy="1425277"/>
      </dsp:txXfrm>
    </dsp:sp>
    <dsp:sp modelId="{A5B88DB9-D7AE-4BAB-A295-D4E24C9A066F}">
      <dsp:nvSpPr>
        <dsp:cNvPr id="0" name=""/>
        <dsp:cNvSpPr/>
      </dsp:nvSpPr>
      <dsp:spPr>
        <a:xfrm>
          <a:off x="142527" y="3278138"/>
          <a:ext cx="1737677" cy="114022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0BF2F6-126B-DD46-AC63-E6A25CA0138F}" type="datetimeFigureOut">
              <a:rPr lang="en-US" smtClean="0"/>
              <a:pPr/>
              <a:t>12/16/2013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FD9D62-B136-E94F-96CE-4C292AF564A4}" type="slidenum">
              <a:rPr lang="en-US" smtClean="0"/>
              <a:pPr/>
              <a:t>‹#›</a:t>
            </a:fld>
            <a:endParaRPr lang="en-US"/>
          </a:p>
        </p:txBody>
      </p:sp>
    </p:spTree>
    <p:extLst>
      <p:ext uri="{BB962C8B-B14F-4D97-AF65-F5344CB8AC3E}">
        <p14:creationId xmlns:p14="http://schemas.microsoft.com/office/powerpoint/2010/main" val="1820241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D944A-C07D-4D62-8D42-AF9916A58BAB}" type="datetimeFigureOut">
              <a:rPr lang="en-US" smtClean="0"/>
              <a:pPr/>
              <a:t>12/16/2013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B9487E-648B-4C72-9031-EFA8CC2FE88C}" type="slidenum">
              <a:rPr lang="en-US" smtClean="0"/>
              <a:pPr/>
              <a:t>‹#›</a:t>
            </a:fld>
            <a:endParaRPr lang="en-US"/>
          </a:p>
        </p:txBody>
      </p:sp>
    </p:spTree>
    <p:extLst>
      <p:ext uri="{BB962C8B-B14F-4D97-AF65-F5344CB8AC3E}">
        <p14:creationId xmlns:p14="http://schemas.microsoft.com/office/powerpoint/2010/main" val="2391797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B9487E-648B-4C72-9031-EFA8CC2FE88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a snap shot of what the LTSSM looks like.  We</a:t>
            </a:r>
            <a:r>
              <a:rPr lang="en-US" baseline="0" dirty="0" smtClean="0"/>
              <a:t> will focus on the test case, changing speed from 2.5G (Gen1) to 8G (Gen3).  We walked through the state machine in the last webinar, so you know the different transitions that need to take place for the speed change.  And in the software, in the setup window this is also spelled out for you.  </a:t>
            </a:r>
          </a:p>
          <a:p>
            <a:endParaRPr lang="en-US" baseline="0" dirty="0" smtClean="0"/>
          </a:p>
          <a:p>
            <a:r>
              <a:rPr lang="en-US" baseline="0" dirty="0" smtClean="0"/>
              <a:t>When you run this test, the LTSSM will step through the different stages of the state-machine, and force the </a:t>
            </a:r>
            <a:r>
              <a:rPr lang="en-US" baseline="0" dirty="0" err="1" smtClean="0"/>
              <a:t>dut</a:t>
            </a:r>
            <a:r>
              <a:rPr lang="en-US" baseline="0" dirty="0" smtClean="0"/>
              <a:t> to also make the same changes in its state-machine.  By looking at the responses from the DUT, the exerciser will know if the DUT has taken the correct arcs in the state-machine and made the correct transitions or not.  </a:t>
            </a:r>
          </a:p>
          <a:p>
            <a:endParaRPr lang="en-US" baseline="0" dirty="0" smtClean="0"/>
          </a:p>
          <a:p>
            <a:r>
              <a:rPr lang="en-US" baseline="0" dirty="0" smtClean="0"/>
              <a:t>!</a:t>
            </a:r>
          </a:p>
        </p:txBody>
      </p:sp>
      <p:sp>
        <p:nvSpPr>
          <p:cNvPr id="4" name="Slide Number Placeholder 3"/>
          <p:cNvSpPr>
            <a:spLocks noGrp="1"/>
          </p:cNvSpPr>
          <p:nvPr>
            <p:ph type="sldNum" sz="quarter" idx="10"/>
          </p:nvPr>
        </p:nvSpPr>
        <p:spPr/>
        <p:txBody>
          <a:bodyPr/>
          <a:lstStyle/>
          <a:p>
            <a:pPr>
              <a:defRPr/>
            </a:pPr>
            <a:fld id="{0D3A998D-87D8-4BEE-B828-C23BF9C09F0E}" type="slidenum">
              <a:rPr lang="en-US" smtClean="0"/>
              <a:pPr>
                <a:defRPr/>
              </a:pPr>
              <a:t>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a snap shot of what the LTSSM looks like.  We</a:t>
            </a:r>
            <a:r>
              <a:rPr lang="en-US" baseline="0" dirty="0" smtClean="0"/>
              <a:t> will focus on the test case, changing speed from 2.5G (Gen1) to 8G (Gen3).  We walked through the state machine in the last webinar, so you know the different transitions that need to take place for the speed change.  And in the software, in the setup window this is also spelled out for you.  </a:t>
            </a:r>
          </a:p>
          <a:p>
            <a:endParaRPr lang="en-US" baseline="0" dirty="0" smtClean="0"/>
          </a:p>
          <a:p>
            <a:r>
              <a:rPr lang="en-US" baseline="0" dirty="0" smtClean="0"/>
              <a:t>When you run this test, the LTSSM will step through the different stages of the state-machine, and force the </a:t>
            </a:r>
            <a:r>
              <a:rPr lang="en-US" baseline="0" dirty="0" err="1" smtClean="0"/>
              <a:t>dut</a:t>
            </a:r>
            <a:r>
              <a:rPr lang="en-US" baseline="0" dirty="0" smtClean="0"/>
              <a:t> to also make the same changes in its state-machine.  By looking at the responses from the DUT, the exerciser will know if the DUT has taken the correct arcs in the state-machine and made the correct transitions or not.  </a:t>
            </a:r>
          </a:p>
          <a:p>
            <a:endParaRPr lang="en-US" baseline="0" dirty="0" smtClean="0"/>
          </a:p>
          <a:p>
            <a:r>
              <a:rPr lang="en-US" baseline="0" dirty="0" smtClean="0"/>
              <a:t>!</a:t>
            </a:r>
          </a:p>
        </p:txBody>
      </p:sp>
      <p:sp>
        <p:nvSpPr>
          <p:cNvPr id="4" name="Slide Number Placeholder 3"/>
          <p:cNvSpPr>
            <a:spLocks noGrp="1"/>
          </p:cNvSpPr>
          <p:nvPr>
            <p:ph type="sldNum" sz="quarter" idx="10"/>
          </p:nvPr>
        </p:nvSpPr>
        <p:spPr/>
        <p:txBody>
          <a:bodyPr/>
          <a:lstStyle/>
          <a:p>
            <a:pPr>
              <a:defRPr/>
            </a:pPr>
            <a:fld id="{0D3A998D-87D8-4BEE-B828-C23BF9C09F0E}" type="slidenum">
              <a:rPr lang="en-US" smtClean="0"/>
              <a:pPr>
                <a:defRPr/>
              </a:pPr>
              <a:t>46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a snap shot of what the LTSSM looks like.  We</a:t>
            </a:r>
            <a:r>
              <a:rPr lang="en-US" baseline="0" dirty="0" smtClean="0"/>
              <a:t> will focus on the test case, changing speed from 2.5G (Gen1) to 8G (Gen3).  We walked through the state machine in the last webinar, so you know the different transitions that need to take place for the speed change.  And in the software, in the setup window this is also spelled out for you.  </a:t>
            </a:r>
          </a:p>
          <a:p>
            <a:endParaRPr lang="en-US" baseline="0" dirty="0" smtClean="0"/>
          </a:p>
          <a:p>
            <a:r>
              <a:rPr lang="en-US" baseline="0" dirty="0" smtClean="0"/>
              <a:t>When you run this test, the LTSSM will step through the different stages of the state-machine, and force the </a:t>
            </a:r>
            <a:r>
              <a:rPr lang="en-US" baseline="0" dirty="0" err="1" smtClean="0"/>
              <a:t>dut</a:t>
            </a:r>
            <a:r>
              <a:rPr lang="en-US" baseline="0" dirty="0" smtClean="0"/>
              <a:t> to also make the same changes in its state-machine.  By looking at the responses from the DUT, the exerciser will know if the DUT has taken the correct arcs in the state-machine and made the correct transitions or not.  </a:t>
            </a:r>
          </a:p>
          <a:p>
            <a:endParaRPr lang="en-US" baseline="0" dirty="0" smtClean="0"/>
          </a:p>
          <a:p>
            <a:r>
              <a:rPr lang="en-US" baseline="0" dirty="0" smtClean="0"/>
              <a:t>!</a:t>
            </a:r>
          </a:p>
        </p:txBody>
      </p:sp>
      <p:sp>
        <p:nvSpPr>
          <p:cNvPr id="4" name="Slide Number Placeholder 3"/>
          <p:cNvSpPr>
            <a:spLocks noGrp="1"/>
          </p:cNvSpPr>
          <p:nvPr>
            <p:ph type="sldNum" sz="quarter" idx="10"/>
          </p:nvPr>
        </p:nvSpPr>
        <p:spPr/>
        <p:txBody>
          <a:bodyPr/>
          <a:lstStyle/>
          <a:p>
            <a:pPr>
              <a:defRPr/>
            </a:pPr>
            <a:fld id="{0D3A998D-87D8-4BEE-B828-C23BF9C09F0E}" type="slidenum">
              <a:rPr lang="en-US" smtClean="0"/>
              <a:pPr>
                <a:defRPr/>
              </a:pPr>
              <a:t>47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C89A57-A169-4F2D-AFC9-389C3F0C5C7D}" type="slidenum">
              <a:rPr lang="en-US" smtClean="0"/>
              <a:pPr/>
              <a:t>48</a:t>
            </a:fld>
            <a:endParaRPr lang="en-US"/>
          </a:p>
        </p:txBody>
      </p:sp>
    </p:spTree>
    <p:extLst>
      <p:ext uri="{BB962C8B-B14F-4D97-AF65-F5344CB8AC3E}">
        <p14:creationId xmlns:p14="http://schemas.microsoft.com/office/powerpoint/2010/main" val="242084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15A4E6-10FD-4A4F-A364-EA8A59721766}" type="slidenum">
              <a:rPr lang="en-US" altLang="en-US" smtClean="0"/>
              <a:pPr/>
              <a:t>53</a:t>
            </a:fld>
            <a:endParaRPr lang="en-US" alt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ln/>
        </p:spPr>
      </p:sp>
      <p:sp>
        <p:nvSpPr>
          <p:cNvPr id="48131" name="Rectangle 2"/>
          <p:cNvSpPr txBox="1">
            <a:spLocks noGrp="1" noChangeArrowheads="1"/>
          </p:cNvSpPr>
          <p:nvPr>
            <p:ph type="body" idx="1"/>
          </p:nvPr>
        </p:nvSpPr>
        <p:spPr>
          <a:xfrm>
            <a:off x="922338" y="4351481"/>
            <a:ext cx="4997450" cy="4142902"/>
          </a:xfrm>
          <a:noFill/>
          <a:ln/>
        </p:spPr>
        <p:txBody>
          <a:bodyPr/>
          <a:lstStyle/>
          <a:p>
            <a:pPr>
              <a:buFontTx/>
              <a:buChar char="-"/>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a:t>
            </a:r>
            <a:r>
              <a:rPr lang="en-US" baseline="0" dirty="0" smtClean="0"/>
              <a:t> Gen3 being closed eye spec.  At probe points, the signal from specs right now is going to be a closed eye.  Need special techniques to ensure that the signal can be probed without breaking the bus, and also getting enough signal to the analyzer for debug.</a:t>
            </a:r>
          </a:p>
          <a:p>
            <a:endParaRPr lang="en-US" baseline="0" dirty="0" smtClean="0"/>
          </a:p>
          <a:p>
            <a:r>
              <a:rPr lang="en-US" baseline="0" dirty="0" smtClean="0"/>
              <a:t>Agilent has some unique capabilities in this area that we have used for other technologies (disk drive read channel technology within Agilent).  That is the technology that will enable us to develop both the mid-bus probe and the slot interposer.</a:t>
            </a:r>
            <a:endParaRPr lang="en-US" dirty="0"/>
          </a:p>
        </p:txBody>
      </p:sp>
      <p:sp>
        <p:nvSpPr>
          <p:cNvPr id="4" name="Slide Number Placeholder 3"/>
          <p:cNvSpPr>
            <a:spLocks noGrp="1"/>
          </p:cNvSpPr>
          <p:nvPr>
            <p:ph type="sldNum" sz="quarter" idx="10"/>
          </p:nvPr>
        </p:nvSpPr>
        <p:spPr/>
        <p:txBody>
          <a:bodyPr/>
          <a:lstStyle/>
          <a:p>
            <a:pPr>
              <a:defRPr/>
            </a:pPr>
            <a:fld id="{637761A6-F40A-46BE-981C-CE8E3A182034}" type="slidenum">
              <a:rPr lang="en-US" altLang="en-US" smtClean="0"/>
              <a:pPr>
                <a:defRPr/>
              </a:pPr>
              <a:t>57</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latin typeface="Arial" pitchFamily="34" charset="0"/>
              </a:rPr>
              <a:t>Agilent, which has a 60% HDMI market share, has developed tools in the physical, data link and protocol layers to meet the challenges posed by the standard. The solutions are designed to reduce development costs, provide accurate test results and simplify the measurement processes for test engineers in the consumer electronics, cable manufacturer and semiconductor industries.  Agilent's HDMI solutions are different than its competitors due to its full automation software testing capabilities, which speeds up testing; efficient electrical performance of the devices and fast test throughput, increasing productivity up to 50 percent. Furthermore, Agilent offers scalable solutions, considered an improvement in the HDMI market because companies now have the flexibility to test from 3-7 </a:t>
            </a:r>
            <a:r>
              <a:rPr lang="en-US" dirty="0" err="1" smtClean="0">
                <a:latin typeface="Arial" pitchFamily="34" charset="0"/>
              </a:rPr>
              <a:t>Gb</a:t>
            </a:r>
            <a:r>
              <a:rPr lang="en-US" dirty="0" smtClean="0">
                <a:latin typeface="Arial" pitchFamily="34" charset="0"/>
              </a:rPr>
              <a:t> per second. </a:t>
            </a:r>
          </a:p>
          <a:p>
            <a:endParaRPr lang="en-US" dirty="0" smtClean="0">
              <a:latin typeface="Arial" pitchFamily="34" charset="0"/>
            </a:endParaRPr>
          </a:p>
          <a:p>
            <a:r>
              <a:rPr lang="en-US" dirty="0" smtClean="0">
                <a:latin typeface="Arial" pitchFamily="34" charset="0"/>
              </a:rPr>
              <a:t>Agilent’s source test solution is approved in all 7 test centers.  </a:t>
            </a:r>
            <a:r>
              <a:rPr lang="en-US" dirty="0" err="1" smtClean="0">
                <a:latin typeface="Arial" pitchFamily="34" charset="0"/>
              </a:rPr>
              <a:t>Tek’s</a:t>
            </a:r>
            <a:r>
              <a:rPr lang="en-US" dirty="0" smtClean="0">
                <a:latin typeface="Arial" pitchFamily="34" charset="0"/>
              </a:rPr>
              <a:t> solution is only approved in 3 test centers.</a:t>
            </a:r>
          </a:p>
          <a:p>
            <a:endParaRPr lang="en-US" dirty="0" smtClean="0">
              <a:latin typeface="Arial" pitchFamily="34" charset="0"/>
            </a:endParaRPr>
          </a:p>
          <a:p>
            <a:r>
              <a:rPr lang="en-US" dirty="0" smtClean="0">
                <a:latin typeface="Arial" pitchFamily="34" charset="0"/>
              </a:rPr>
              <a:t>The TMDS signal generator and cable emulator has lower noise than </a:t>
            </a:r>
            <a:r>
              <a:rPr lang="en-US" dirty="0" err="1" smtClean="0">
                <a:latin typeface="Arial" pitchFamily="34" charset="0"/>
              </a:rPr>
              <a:t>Tek</a:t>
            </a:r>
            <a:r>
              <a:rPr lang="en-US" dirty="0" smtClean="0">
                <a:latin typeface="Arial" pitchFamily="34" charset="0"/>
              </a:rPr>
              <a:t>.</a:t>
            </a:r>
          </a:p>
          <a:p>
            <a:endParaRPr lang="en-US" dirty="0" smtClean="0">
              <a:latin typeface="Arial" pitchFamily="34" charset="0"/>
            </a:endParaRPr>
          </a:p>
          <a:p>
            <a:r>
              <a:rPr lang="en-US" dirty="0" smtClean="0">
                <a:latin typeface="Arial" pitchFamily="34" charset="0"/>
              </a:rPr>
              <a:t>Agilent offers a unique solution of integrated PAG with protocol test.</a:t>
            </a:r>
          </a:p>
        </p:txBody>
      </p:sp>
      <p:sp>
        <p:nvSpPr>
          <p:cNvPr id="61444" name="Slide Number Placeholder 3"/>
          <p:cNvSpPr>
            <a:spLocks noGrp="1"/>
          </p:cNvSpPr>
          <p:nvPr>
            <p:ph type="sldNum" sz="quarter" idx="5"/>
          </p:nvPr>
        </p:nvSpPr>
        <p:spPr>
          <a:noFill/>
        </p:spPr>
        <p:txBody>
          <a:bodyPr/>
          <a:lstStyle/>
          <a:p>
            <a:fld id="{E3B67458-9D5E-4109-B478-96D3F86A24DF}" type="slidenum">
              <a:rPr lang="en-US" smtClean="0">
                <a:solidFill>
                  <a:prstClr val="black"/>
                </a:solidFill>
                <a:latin typeface="Arial" pitchFamily="34" charset="0"/>
              </a:rPr>
              <a:pPr/>
              <a:t>58</a:t>
            </a:fld>
            <a:endParaRPr lang="en-US" smtClean="0">
              <a:solidFill>
                <a:prstClr val="black"/>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4588" y="685800"/>
            <a:ext cx="4568825" cy="3427413"/>
          </a:xfrm>
          <a:noFill/>
          <a:ln/>
        </p:spPr>
      </p:sp>
      <p:sp>
        <p:nvSpPr>
          <p:cNvPr id="46082" name="Rectangle 3"/>
          <p:cNvSpPr txBox="1">
            <a:spLocks noGrp="1" noChangeArrowheads="1"/>
          </p:cNvSpPr>
          <p:nvPr>
            <p:ph type="body" idx="1"/>
          </p:nvPr>
        </p:nvSpPr>
        <p:spPr>
          <a:noFill/>
          <a:ln/>
        </p:spPr>
        <p:txBody>
          <a:bodyPr/>
          <a:lstStyle/>
          <a:p>
            <a:r>
              <a:rPr lang="en-US" dirty="0" smtClean="0"/>
              <a:t>F</a:t>
            </a:r>
          </a:p>
          <a:p>
            <a:endParaRPr lang="en-US" dirty="0" smtClean="0"/>
          </a:p>
          <a:p>
            <a:r>
              <a:rPr lang="en-US" dirty="0"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GUI for </a:t>
            </a:r>
            <a:r>
              <a:rPr lang="en-US" dirty="0" err="1" smtClean="0"/>
              <a:t>PCIe</a:t>
            </a:r>
            <a:r>
              <a:rPr lang="en-US" dirty="0" smtClean="0"/>
              <a:t> 3.0 will</a:t>
            </a:r>
            <a:r>
              <a:rPr lang="en-US" baseline="0" dirty="0" smtClean="0"/>
              <a:t> leverage the existing Gen2 viewer, with changes to support the new decodes required in Gen3</a:t>
            </a:r>
            <a:endParaRPr lang="en-US" dirty="0"/>
          </a:p>
        </p:txBody>
      </p:sp>
      <p:sp>
        <p:nvSpPr>
          <p:cNvPr id="4" name="Slide Number Placeholder 3"/>
          <p:cNvSpPr>
            <a:spLocks noGrp="1"/>
          </p:cNvSpPr>
          <p:nvPr>
            <p:ph type="sldNum" sz="quarter" idx="10"/>
          </p:nvPr>
        </p:nvSpPr>
        <p:spPr/>
        <p:txBody>
          <a:bodyPr/>
          <a:lstStyle/>
          <a:p>
            <a:pPr>
              <a:defRPr/>
            </a:pPr>
            <a:fld id="{637761A6-F40A-46BE-981C-CE8E3A182034}" type="slidenum">
              <a:rPr lang="en-US" altLang="en-US" smtClean="0"/>
              <a:pPr>
                <a:defRPr/>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txBox="1">
            <a:spLocks noGrp="1" noChangeArrowheads="1"/>
          </p:cNvSpPr>
          <p:nvPr/>
        </p:nvSpPr>
        <p:spPr bwMode="auto">
          <a:xfrm>
            <a:off x="3885582" y="8686489"/>
            <a:ext cx="2972422" cy="457512"/>
          </a:xfrm>
          <a:prstGeom prst="rect">
            <a:avLst/>
          </a:prstGeom>
          <a:noFill/>
          <a:ln w="9525">
            <a:noFill/>
            <a:miter lim="800000"/>
            <a:headEnd/>
            <a:tailEnd/>
          </a:ln>
        </p:spPr>
        <p:txBody>
          <a:bodyPr lIns="91413" tIns="45706" rIns="91413" bIns="45706" anchor="b"/>
          <a:lstStyle/>
          <a:p>
            <a:pPr algn="r"/>
            <a:fld id="{114B0550-06D4-4CFB-B97B-38325B3DC805}" type="slidenum">
              <a:rPr lang="en-US" sz="1200"/>
              <a:pPr algn="r"/>
              <a:t>6</a:t>
            </a:fld>
            <a:endParaRPr lang="en-US" sz="1200" dirty="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There are On/Off buttons to enable/disable each of the post</a:t>
            </a:r>
            <a:r>
              <a:rPr lang="en-US" sz="1200" kern="1200" baseline="0" dirty="0" smtClean="0">
                <a:solidFill>
                  <a:schemeClr val="tx1"/>
                </a:solidFill>
                <a:effectLst/>
                <a:latin typeface="+mn-lt"/>
                <a:ea typeface="+mn-ea"/>
                <a:cs typeface="+mn-cs"/>
              </a:rPr>
              <a:t> process </a:t>
            </a:r>
            <a:r>
              <a:rPr lang="en-US" sz="1200" kern="1200" dirty="0" smtClean="0">
                <a:solidFill>
                  <a:schemeClr val="tx1"/>
                </a:solidFill>
                <a:effectLst/>
                <a:latin typeface="+mn-lt"/>
                <a:ea typeface="+mn-ea"/>
                <a:cs typeface="+mn-cs"/>
              </a:rPr>
              <a:t>panes.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After loading an .</a:t>
            </a:r>
            <a:r>
              <a:rPr lang="en-US" sz="1200" kern="1200" dirty="0" err="1" smtClean="0">
                <a:solidFill>
                  <a:schemeClr val="tx1"/>
                </a:solidFill>
                <a:effectLst/>
                <a:latin typeface="+mn-lt"/>
                <a:ea typeface="+mn-ea"/>
                <a:cs typeface="+mn-cs"/>
              </a:rPr>
              <a:t>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config</a:t>
            </a:r>
            <a:r>
              <a:rPr lang="en-US" sz="1200" kern="1200" dirty="0" smtClean="0">
                <a:solidFill>
                  <a:schemeClr val="tx1"/>
                </a:solidFill>
                <a:effectLst/>
                <a:latin typeface="+mn-lt"/>
                <a:ea typeface="+mn-ea"/>
                <a:cs typeface="+mn-cs"/>
              </a:rPr>
              <a:t> file you have to compute transactions and statistics to produce this display.  Select a range and then select the compute button, just like in the Traffic or LTSSM overviews.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 compute occurs in two phases.  In the first phase a transaction list is constructed from the packets captured in the </a:t>
            </a:r>
            <a:r>
              <a:rPr lang="en-US" sz="1200" kern="1200" dirty="0" err="1" smtClean="0">
                <a:solidFill>
                  <a:schemeClr val="tx1"/>
                </a:solidFill>
                <a:effectLst/>
                <a:latin typeface="+mn-lt"/>
                <a:ea typeface="+mn-ea"/>
                <a:cs typeface="+mn-cs"/>
              </a:rPr>
              <a:t>config</a:t>
            </a:r>
            <a:r>
              <a:rPr lang="en-US" sz="1200" kern="1200" dirty="0" smtClean="0">
                <a:solidFill>
                  <a:schemeClr val="tx1"/>
                </a:solidFill>
                <a:effectLst/>
                <a:latin typeface="+mn-lt"/>
                <a:ea typeface="+mn-ea"/>
                <a:cs typeface="+mn-cs"/>
              </a:rPr>
              <a:t> file. The second phase computes the performance statistics using the transaction list computed in the first phase and is much quicker than the first phase. </a:t>
            </a:r>
          </a:p>
        </p:txBody>
      </p:sp>
      <p:sp>
        <p:nvSpPr>
          <p:cNvPr id="4" name="Slide Number Placeholder 3"/>
          <p:cNvSpPr>
            <a:spLocks noGrp="1"/>
          </p:cNvSpPr>
          <p:nvPr>
            <p:ph type="sldNum" sz="quarter" idx="10"/>
          </p:nvPr>
        </p:nvSpPr>
        <p:spPr/>
        <p:txBody>
          <a:bodyPr/>
          <a:lstStyle/>
          <a:p>
            <a:fld id="{52B9487E-648B-4C72-9031-EFA8CC2FE88C}" type="slidenum">
              <a:rPr lang="en-US" smtClean="0"/>
              <a:pPr/>
              <a:t>35</a:t>
            </a:fld>
            <a:endParaRPr lang="en-US"/>
          </a:p>
        </p:txBody>
      </p:sp>
    </p:spTree>
    <p:extLst>
      <p:ext uri="{BB962C8B-B14F-4D97-AF65-F5344CB8AC3E}">
        <p14:creationId xmlns:p14="http://schemas.microsoft.com/office/powerpoint/2010/main" val="342916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9487E-648B-4C72-9031-EFA8CC2FE88C}" type="slidenum">
              <a:rPr lang="en-US" smtClean="0"/>
              <a:pPr/>
              <a:t>36</a:t>
            </a:fld>
            <a:endParaRPr lang="en-US"/>
          </a:p>
        </p:txBody>
      </p:sp>
    </p:spTree>
    <p:extLst>
      <p:ext uri="{BB962C8B-B14F-4D97-AF65-F5344CB8AC3E}">
        <p14:creationId xmlns:p14="http://schemas.microsoft.com/office/powerpoint/2010/main" val="342916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15A4E6-10FD-4A4F-A364-EA8A59721766}" type="slidenum">
              <a:rPr lang="en-US" altLang="en-US" smtClean="0"/>
              <a:pPr/>
              <a:t>37</a:t>
            </a:fld>
            <a:endParaRPr lang="en-US" alt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15A4E6-10FD-4A4F-A364-EA8A59721766}" type="slidenum">
              <a:rPr lang="en-US" altLang="en-US" smtClean="0"/>
              <a:pPr/>
              <a:t>38</a:t>
            </a:fld>
            <a:endParaRPr lang="en-US" alt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a snap shot of what the LTSSM looks like.  We</a:t>
            </a:r>
            <a:r>
              <a:rPr lang="en-US" baseline="0" dirty="0" smtClean="0"/>
              <a:t> will focus on the test case, changing speed from 2.5G (Gen1) to 8G (Gen3).  We walked through the state machine in the last webinar, so you know the different transitions that need to take place for the speed change.  And in the software, in the setup window this is also spelled out for you.  </a:t>
            </a:r>
          </a:p>
          <a:p>
            <a:endParaRPr lang="en-US" baseline="0" dirty="0" smtClean="0"/>
          </a:p>
          <a:p>
            <a:r>
              <a:rPr lang="en-US" baseline="0" dirty="0" smtClean="0"/>
              <a:t>When you run this test, the LTSSM will step through the different stages of the state-machine, and force the </a:t>
            </a:r>
            <a:r>
              <a:rPr lang="en-US" baseline="0" dirty="0" err="1" smtClean="0"/>
              <a:t>dut</a:t>
            </a:r>
            <a:r>
              <a:rPr lang="en-US" baseline="0" dirty="0" smtClean="0"/>
              <a:t> to also make the same changes in its state-machine.  By looking at the responses from the DUT, the exerciser will know if the DUT has taken the correct arcs in the state-machine and made the correct transitions or not.  </a:t>
            </a:r>
          </a:p>
          <a:p>
            <a:endParaRPr lang="en-US" baseline="0" dirty="0" smtClean="0"/>
          </a:p>
          <a:p>
            <a:r>
              <a:rPr lang="en-US" baseline="0" dirty="0" smtClean="0"/>
              <a:t>!</a:t>
            </a:r>
          </a:p>
        </p:txBody>
      </p:sp>
      <p:sp>
        <p:nvSpPr>
          <p:cNvPr id="4" name="Slide Number Placeholder 3"/>
          <p:cNvSpPr>
            <a:spLocks noGrp="1"/>
          </p:cNvSpPr>
          <p:nvPr>
            <p:ph type="sldNum" sz="quarter" idx="10"/>
          </p:nvPr>
        </p:nvSpPr>
        <p:spPr/>
        <p:txBody>
          <a:bodyPr/>
          <a:lstStyle/>
          <a:p>
            <a:pPr>
              <a:defRPr/>
            </a:pPr>
            <a:fld id="{0D3A998D-87D8-4BEE-B828-C23BF9C09F0E}" type="slidenum">
              <a:rPr lang="en-US" smtClean="0"/>
              <a:pPr>
                <a:defRPr/>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0" y="0"/>
            <a:ext cx="9144000" cy="6253369"/>
            <a:chOff x="0" y="0"/>
            <a:chExt cx="9144000" cy="6253369"/>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253369"/>
            </a:xfrm>
            <a:prstGeom prst="rect">
              <a:avLst/>
            </a:prstGeom>
          </p:spPr>
        </p:pic>
        <p:pic>
          <p:nvPicPr>
            <p:cNvPr id="13" name="Picture 12" descr="AAA-Arc_w-spark.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85179"/>
              <a:ext cx="9144000" cy="2045670"/>
            </a:xfrm>
            <a:prstGeom prst="rect">
              <a:avLst/>
            </a:prstGeom>
          </p:spPr>
        </p:pic>
      </p:grpSp>
      <p:sp>
        <p:nvSpPr>
          <p:cNvPr id="2" name="Title 1"/>
          <p:cNvSpPr>
            <a:spLocks noGrp="1"/>
          </p:cNvSpPr>
          <p:nvPr userDrawn="1">
            <p:ph type="ctrTitle"/>
          </p:nvPr>
        </p:nvSpPr>
        <p:spPr>
          <a:xfrm>
            <a:off x="228600" y="1271016"/>
            <a:ext cx="4114800" cy="2157984"/>
          </a:xfrm>
        </p:spPr>
        <p:txBody>
          <a:bodyPr lIns="0" tIns="0" rIns="0" bIns="0"/>
          <a:lstStyle>
            <a:lvl1pPr algn="r">
              <a:spcAft>
                <a:spcPts val="0"/>
              </a:spcAft>
              <a:defRPr>
                <a:solidFill>
                  <a:schemeClr val="tx2">
                    <a:lumMod val="75000"/>
                    <a:lumOff val="25000"/>
                  </a:schemeClr>
                </a:solidFill>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4800600" y="1280160"/>
            <a:ext cx="4114800" cy="2148840"/>
          </a:xfrm>
        </p:spPr>
        <p:txBody>
          <a:bodyPr lIns="0" tIns="18288" rIns="0" bIns="0">
            <a:noAutofit/>
          </a:bodyPr>
          <a:lstStyle>
            <a:lvl1pPr marL="0" indent="0" algn="l">
              <a:lnSpc>
                <a:spcPct val="115000"/>
              </a:lnSpc>
              <a:spcAft>
                <a:spcPts val="0"/>
              </a:spcAft>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userDrawn="1">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userDrawn="1">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793EC66B-EF27-4603-8557-B6CFD2D77735}" type="slidenum">
              <a:rPr lang="en-US" smtClean="0"/>
              <a:pPr/>
              <a:t>‹#›</a:t>
            </a:fld>
            <a:endParaRPr lang="en-US" dirty="0"/>
          </a:p>
        </p:txBody>
      </p:sp>
      <p:sp>
        <p:nvSpPr>
          <p:cNvPr id="6"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7"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extLst>
      <p:ext uri="{BB962C8B-B14F-4D97-AF65-F5344CB8AC3E}">
        <p14:creationId xmlns:p14="http://schemas.microsoft.com/office/powerpoint/2010/main" val="42107241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0" y="0"/>
            <a:ext cx="9144000" cy="6253369"/>
            <a:chOff x="0" y="0"/>
            <a:chExt cx="9144000" cy="6253369"/>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253369"/>
            </a:xfrm>
            <a:prstGeom prst="rect">
              <a:avLst/>
            </a:prstGeom>
          </p:spPr>
        </p:pic>
        <p:pic>
          <p:nvPicPr>
            <p:cNvPr id="13" name="Picture 12" descr="AAA-Arc_w-spark.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85179"/>
              <a:ext cx="9144000" cy="2045670"/>
            </a:xfrm>
            <a:prstGeom prst="rect">
              <a:avLst/>
            </a:prstGeom>
          </p:spPr>
        </p:pic>
      </p:grpSp>
      <p:sp>
        <p:nvSpPr>
          <p:cNvPr id="2" name="Title 1"/>
          <p:cNvSpPr>
            <a:spLocks noGrp="1"/>
          </p:cNvSpPr>
          <p:nvPr userDrawn="1">
            <p:ph type="ctrTitle"/>
          </p:nvPr>
        </p:nvSpPr>
        <p:spPr>
          <a:xfrm>
            <a:off x="228600" y="1271016"/>
            <a:ext cx="4114800" cy="2157984"/>
          </a:xfrm>
        </p:spPr>
        <p:txBody>
          <a:bodyPr lIns="0" tIns="0" rIns="0" bIns="0"/>
          <a:lstStyle>
            <a:lvl1pPr algn="r">
              <a:spcAft>
                <a:spcPts val="0"/>
              </a:spcAft>
              <a:defRPr>
                <a:solidFill>
                  <a:schemeClr val="tx2">
                    <a:lumMod val="75000"/>
                    <a:lumOff val="25000"/>
                  </a:schemeClr>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4800600" y="1280160"/>
            <a:ext cx="4114800" cy="2148840"/>
          </a:xfrm>
        </p:spPr>
        <p:txBody>
          <a:bodyPr lIns="0" tIns="18288" rIns="0" bIns="0">
            <a:noAutofit/>
          </a:bodyPr>
          <a:lstStyle>
            <a:lvl1pPr marL="0" indent="0" algn="l">
              <a:lnSpc>
                <a:spcPct val="115000"/>
              </a:lnSpc>
              <a:spcAft>
                <a:spcPts val="0"/>
              </a:spcAft>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userDrawn="1">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userDrawn="1">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extLst>
      <p:ext uri="{BB962C8B-B14F-4D97-AF65-F5344CB8AC3E}">
        <p14:creationId xmlns:p14="http://schemas.microsoft.com/office/powerpoint/2010/main" val="39497581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2250"/>
            <a:ext cx="8695944" cy="99669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8600" y="1264666"/>
            <a:ext cx="86868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26" descr="spark-385_15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1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19891797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23516898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3839045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1" name="Footer Placeholder 4"/>
          <p:cNvSpPr>
            <a:spLocks noGrp="1"/>
          </p:cNvSpPr>
          <p:nvPr>
            <p:ph type="ftr" sz="quarter" idx="11"/>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2" name="Slide Number Placeholder 5"/>
          <p:cNvSpPr>
            <a:spLocks noGrp="1"/>
          </p:cNvSpPr>
          <p:nvPr>
            <p:ph type="sldNum" sz="quarter" idx="12"/>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15016210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7"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8"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4136951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6"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7"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40571499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0" name="Picture 22" descr="footer_two-tone_revised_5-16_cir6"/>
          <p:cNvPicPr>
            <a:picLocks noChangeAspect="1" noChangeArrowheads="1"/>
          </p:cNvPicPr>
          <p:nvPr userDrawn="1"/>
        </p:nvPicPr>
        <p:blipFill>
          <a:blip r:embed="rId2" cstate="print"/>
          <a:srcRect/>
          <a:stretch>
            <a:fillRect/>
          </a:stretch>
        </p:blipFill>
        <p:spPr bwMode="auto">
          <a:xfrm>
            <a:off x="0" y="6243893"/>
            <a:ext cx="9153144" cy="629280"/>
          </a:xfrm>
          <a:prstGeom prst="rect">
            <a:avLst/>
          </a:prstGeom>
          <a:noFill/>
          <a:ln w="9525">
            <a:noFill/>
            <a:miter lim="800000"/>
            <a:headEnd/>
            <a:tailEnd/>
          </a:ln>
        </p:spPr>
      </p:pic>
      <p:sp>
        <p:nvSpPr>
          <p:cNvPr id="2" name="Title 1"/>
          <p:cNvSpPr>
            <a:spLocks noGrp="1"/>
          </p:cNvSpPr>
          <p:nvPr>
            <p:ph type="title"/>
          </p:nvPr>
        </p:nvSpPr>
        <p:spPr>
          <a:xfrm>
            <a:off x="228600" y="222250"/>
            <a:ext cx="8695944" cy="99669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28600" y="1264666"/>
            <a:ext cx="86868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pic>
        <p:nvPicPr>
          <p:cNvPr id="11" name="Picture 26" descr="spark-385_150"/>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16" name="Slide Number Placeholder 5"/>
          <p:cNvSpPr>
            <a:spLocks noGrp="1"/>
          </p:cNvSpPr>
          <p:nvPr>
            <p:ph type="sldNum" sz="quarter" idx="4"/>
          </p:nvPr>
        </p:nvSpPr>
        <p:spPr>
          <a:xfrm>
            <a:off x="228600" y="6669937"/>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pic>
        <p:nvPicPr>
          <p:cNvPr id="17" name="Picture 16" descr="Anticipate-_Accelerate-_Achieve-Wordmark-Lockup-White.png"/>
          <p:cNvPicPr>
            <a:picLocks noChangeAspect="1"/>
          </p:cNvPicPr>
          <p:nvPr userDrawn="1"/>
        </p:nvPicPr>
        <p:blipFill>
          <a:blip r:embed="rId4" cstate="email">
            <a:alphaModFix amt="95000"/>
            <a:extLst>
              <a:ext uri="{28A0092B-C50C-407E-A947-70E740481C1C}">
                <a14:useLocalDpi xmlns:a14="http://schemas.microsoft.com/office/drawing/2010/main"/>
              </a:ext>
            </a:extLst>
          </a:blip>
          <a:stretch>
            <a:fillRect/>
          </a:stretch>
        </p:blipFill>
        <p:spPr>
          <a:xfrm>
            <a:off x="216088" y="6400800"/>
            <a:ext cx="1688912" cy="88199"/>
          </a:xfrm>
          <a:prstGeom prst="rect">
            <a:avLst/>
          </a:prstGeom>
        </p:spPr>
      </p:pic>
    </p:spTree>
    <p:extLst>
      <p:ext uri="{BB962C8B-B14F-4D97-AF65-F5344CB8AC3E}">
        <p14:creationId xmlns:p14="http://schemas.microsoft.com/office/powerpoint/2010/main" val="33286448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9868321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467581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26789533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626286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8592634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0" y="0"/>
            <a:ext cx="9144000" cy="6253369"/>
            <a:chOff x="0" y="0"/>
            <a:chExt cx="9144000" cy="6253369"/>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253369"/>
            </a:xfrm>
            <a:prstGeom prst="rect">
              <a:avLst/>
            </a:prstGeom>
          </p:spPr>
        </p:pic>
        <p:pic>
          <p:nvPicPr>
            <p:cNvPr id="13" name="Picture 12" descr="AAA-Arc_w-spark.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85179"/>
              <a:ext cx="9144000" cy="2045670"/>
            </a:xfrm>
            <a:prstGeom prst="rect">
              <a:avLst/>
            </a:prstGeom>
          </p:spPr>
        </p:pic>
      </p:grpSp>
      <p:sp>
        <p:nvSpPr>
          <p:cNvPr id="2" name="Title 1"/>
          <p:cNvSpPr>
            <a:spLocks noGrp="1"/>
          </p:cNvSpPr>
          <p:nvPr userDrawn="1">
            <p:ph type="ctrTitle"/>
          </p:nvPr>
        </p:nvSpPr>
        <p:spPr>
          <a:xfrm>
            <a:off x="228600" y="1271016"/>
            <a:ext cx="4114800" cy="2157984"/>
          </a:xfrm>
        </p:spPr>
        <p:txBody>
          <a:bodyPr lIns="0" tIns="0" rIns="0" bIns="0"/>
          <a:lstStyle>
            <a:lvl1pPr algn="r">
              <a:spcAft>
                <a:spcPts val="0"/>
              </a:spcAft>
              <a:defRPr>
                <a:solidFill>
                  <a:schemeClr val="tx2">
                    <a:lumMod val="75000"/>
                    <a:lumOff val="25000"/>
                  </a:schemeClr>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4800600" y="1280160"/>
            <a:ext cx="4114800" cy="2148840"/>
          </a:xfrm>
        </p:spPr>
        <p:txBody>
          <a:bodyPr lIns="0" tIns="18288" rIns="0" bIns="0">
            <a:noAutofit/>
          </a:bodyPr>
          <a:lstStyle>
            <a:lvl1pPr marL="0" indent="0" algn="l">
              <a:lnSpc>
                <a:spcPct val="115000"/>
              </a:lnSpc>
              <a:spcAft>
                <a:spcPts val="0"/>
              </a:spcAft>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userDrawn="1">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userDrawn="1">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extLst>
      <p:ext uri="{BB962C8B-B14F-4D97-AF65-F5344CB8AC3E}">
        <p14:creationId xmlns:p14="http://schemas.microsoft.com/office/powerpoint/2010/main" val="21058789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2250"/>
            <a:ext cx="8695944" cy="99669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8600" y="1264666"/>
            <a:ext cx="86868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pic>
        <p:nvPicPr>
          <p:cNvPr id="11" name="Picture 26" descr="spark-385_15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14" name="Slide Number Placeholder 5"/>
          <p:cNvSpPr txBox="1">
            <a:spLocks/>
          </p:cNvSpPr>
          <p:nvPr userDrawn="1"/>
        </p:nvSpPr>
        <p:spPr>
          <a:xfrm>
            <a:off x="228600" y="6669937"/>
            <a:ext cx="612648" cy="118872"/>
          </a:xfrm>
          <a:prstGeom prst="rect">
            <a:avLst/>
          </a:prstGeom>
        </p:spPr>
        <p:txBody>
          <a:bodyPr lIns="0" tIns="0" rIns="0" bIns="0"/>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3EC66B-EF27-4603-8557-B6CFD2D77735}" type="slidenum">
              <a:rPr lang="en-US" smtClean="0"/>
              <a:pPr/>
              <a:t>‹#›</a:t>
            </a:fld>
            <a:endParaRPr lang="en-US" dirty="0"/>
          </a:p>
        </p:txBody>
      </p:sp>
      <p:sp>
        <p:nvSpPr>
          <p:cNvPr id="18"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extLst>
      <p:ext uri="{BB962C8B-B14F-4D97-AF65-F5344CB8AC3E}">
        <p14:creationId xmlns:p14="http://schemas.microsoft.com/office/powerpoint/2010/main" val="27098181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20419732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297459435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1" name="Footer Placeholder 4"/>
          <p:cNvSpPr>
            <a:spLocks noGrp="1"/>
          </p:cNvSpPr>
          <p:nvPr>
            <p:ph type="ftr" sz="quarter" idx="11"/>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2" name="Slide Number Placeholder 5"/>
          <p:cNvSpPr>
            <a:spLocks noGrp="1"/>
          </p:cNvSpPr>
          <p:nvPr>
            <p:ph type="sldNum" sz="quarter" idx="12"/>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7531585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7"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8"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2964626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6"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7"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120937124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46742057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565870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59309247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8"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9"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3941491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3EC66B-EF27-4603-8557-B6CFD2D77735}" type="slidenum">
              <a:rPr lang="en-US" smtClean="0"/>
              <a:pPr/>
              <a:t>‹#›</a:t>
            </a:fld>
            <a:endParaRPr lang="en-US" dirty="0"/>
          </a:p>
        </p:txBody>
      </p:sp>
    </p:spTree>
    <p:extLst>
      <p:ext uri="{BB962C8B-B14F-4D97-AF65-F5344CB8AC3E}">
        <p14:creationId xmlns:p14="http://schemas.microsoft.com/office/powerpoint/2010/main" val="42296148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1016"/>
            <a:ext cx="4270248" cy="4562856"/>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1" name="Footer Placeholder 4"/>
          <p:cNvSpPr>
            <a:spLocks noGrp="1"/>
          </p:cNvSpPr>
          <p:nvPr>
            <p:ph type="ftr" sz="quarter" idx="11"/>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2" name="Slide Number Placeholder 5"/>
          <p:cNvSpPr>
            <a:spLocks noGrp="1"/>
          </p:cNvSpPr>
          <p:nvPr>
            <p:ph type="sldNum" sz="quarter" idx="12"/>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7"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8"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6"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7"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9"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4" cstate="email">
            <a:alphaModFix amt="17000"/>
            <a:extLst>
              <a:ext uri="{28A0092B-C50C-407E-A947-70E740481C1C}">
                <a14:useLocalDpi xmlns:a14="http://schemas.microsoft.com/office/drawing/2010/main"/>
              </a:ext>
            </a:extLst>
          </a:blip>
          <a:srcRect/>
          <a:stretch/>
        </p:blipFill>
        <p:spPr>
          <a:xfrm>
            <a:off x="762000" y="0"/>
            <a:ext cx="8382000" cy="2173224"/>
          </a:xfrm>
          <a:prstGeom prst="rect">
            <a:avLst/>
          </a:prstGeom>
        </p:spPr>
      </p:pic>
      <p:sp>
        <p:nvSpPr>
          <p:cNvPr id="2" name="Title Placeholder 1"/>
          <p:cNvSpPr>
            <a:spLocks noGrp="1"/>
          </p:cNvSpPr>
          <p:nvPr>
            <p:ph type="title"/>
          </p:nvPr>
        </p:nvSpPr>
        <p:spPr>
          <a:xfrm>
            <a:off x="228600" y="228600"/>
            <a:ext cx="8695944" cy="996696"/>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71016"/>
            <a:ext cx="8686800" cy="4562856"/>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22" descr="footer_two-tone_revised_5-16_cir6"/>
          <p:cNvPicPr>
            <a:picLocks noChangeAspect="1" noChangeArrowheads="1"/>
          </p:cNvPicPr>
          <p:nvPr/>
        </p:nvPicPr>
        <p:blipFill>
          <a:blip r:embed="rId15" cstate="print"/>
          <a:srcRect/>
          <a:stretch>
            <a:fillRect/>
          </a:stretch>
        </p:blipFill>
        <p:spPr bwMode="auto">
          <a:xfrm>
            <a:off x="0" y="6243893"/>
            <a:ext cx="9153144" cy="629280"/>
          </a:xfrm>
          <a:prstGeom prst="rect">
            <a:avLst/>
          </a:prstGeom>
          <a:noFill/>
          <a:ln w="9525">
            <a:noFill/>
            <a:miter lim="800000"/>
            <a:headEnd/>
            <a:tailEnd/>
          </a:ln>
        </p:spPr>
      </p:pic>
      <p:pic>
        <p:nvPicPr>
          <p:cNvPr id="17" name="Picture 26" descr="spark-385_15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22" name="Slide Number Placeholder 5"/>
          <p:cNvSpPr>
            <a:spLocks noGrp="1"/>
          </p:cNvSpPr>
          <p:nvPr>
            <p:ph type="sldNum" sz="quarter" idx="4"/>
          </p:nvPr>
        </p:nvSpPr>
        <p:spPr>
          <a:xfrm>
            <a:off x="228600" y="6669937"/>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pic>
        <p:nvPicPr>
          <p:cNvPr id="5" name="Picture 4" descr="Anticipate-_Accelerate-_Achieve-Wordmark-Lockup-White.png"/>
          <p:cNvPicPr>
            <a:picLocks noChangeAspect="1"/>
          </p:cNvPicPr>
          <p:nvPr/>
        </p:nvPicPr>
        <p:blipFill>
          <a:blip r:embed="rId17" cstate="email">
            <a:alphaModFix amt="95000"/>
            <a:extLst>
              <a:ext uri="{28A0092B-C50C-407E-A947-70E740481C1C}">
                <a14:useLocalDpi xmlns:a14="http://schemas.microsoft.com/office/drawing/2010/main"/>
              </a:ext>
            </a:extLst>
          </a:blip>
          <a:stretch>
            <a:fillRect/>
          </a:stretch>
        </p:blipFill>
        <p:spPr>
          <a:xfrm>
            <a:off x="216088" y="6400800"/>
            <a:ext cx="1688912" cy="88199"/>
          </a:xfrm>
          <a:prstGeom prst="rect">
            <a:avLst/>
          </a:prstGeom>
        </p:spPr>
      </p:pic>
      <p:sp>
        <p:nvSpPr>
          <p:cNvPr id="12" name="Date Placeholder 3"/>
          <p:cNvSpPr>
            <a:spLocks noGrp="1"/>
          </p:cNvSpPr>
          <p:nvPr>
            <p:ph type="dt" sz="half" idx="2"/>
          </p:nvPr>
        </p:nvSpPr>
        <p:spPr>
          <a:xfrm>
            <a:off x="7543800" y="6662518"/>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3" name="Footer Placeholder 4"/>
          <p:cNvSpPr>
            <a:spLocks noGrp="1"/>
          </p:cNvSpPr>
          <p:nvPr>
            <p:ph type="ftr" sz="quarter" idx="3"/>
          </p:nvPr>
        </p:nvSpPr>
        <p:spPr>
          <a:xfrm>
            <a:off x="6858000" y="6543373"/>
            <a:ext cx="2057400" cy="118872"/>
          </a:xfrm>
          <a:prstGeom prst="rect">
            <a:avLst/>
          </a:prstGeom>
        </p:spPr>
        <p:txBody>
          <a:bodyPr lIns="0" tIns="0" rIns="0" bIns="0" anchor="b"/>
          <a:lstStyle>
            <a:lvl1pPr algn="r">
              <a:defRPr sz="800">
                <a:solidFill>
                  <a:srgbClr val="FFFFFF"/>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701"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ftr="0" dt="0"/>
  <p:txStyles>
    <p:titleStyle>
      <a:lvl1pPr algn="l" defTabSz="914400" rtl="0" eaLnBrk="1" latinLnBrk="0" hangingPunct="1">
        <a:spcBef>
          <a:spcPct val="0"/>
        </a:spcBef>
        <a:spcAft>
          <a:spcPts val="300"/>
        </a:spcAft>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4" cstate="email">
            <a:alphaModFix amt="17000"/>
            <a:extLst>
              <a:ext uri="{28A0092B-C50C-407E-A947-70E740481C1C}">
                <a14:useLocalDpi xmlns:a14="http://schemas.microsoft.com/office/drawing/2010/main"/>
              </a:ext>
            </a:extLst>
          </a:blip>
          <a:srcRect/>
          <a:stretch/>
        </p:blipFill>
        <p:spPr>
          <a:xfrm>
            <a:off x="762000" y="4402416"/>
            <a:ext cx="8382000" cy="2173224"/>
          </a:xfrm>
          <a:prstGeom prst="rect">
            <a:avLst/>
          </a:prstGeom>
        </p:spPr>
      </p:pic>
      <p:sp>
        <p:nvSpPr>
          <p:cNvPr id="2" name="Title Placeholder 1"/>
          <p:cNvSpPr>
            <a:spLocks noGrp="1"/>
          </p:cNvSpPr>
          <p:nvPr>
            <p:ph type="title"/>
          </p:nvPr>
        </p:nvSpPr>
        <p:spPr>
          <a:xfrm>
            <a:off x="228600" y="228600"/>
            <a:ext cx="8695944" cy="996696"/>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271016"/>
            <a:ext cx="8686800" cy="4562856"/>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22" descr="footer_two-tone_revised_5-16_cir6"/>
          <p:cNvPicPr>
            <a:picLocks noChangeAspect="1" noChangeArrowheads="1"/>
          </p:cNvPicPr>
          <p:nvPr/>
        </p:nvPicPr>
        <p:blipFill>
          <a:blip r:embed="rId15" cstate="print"/>
          <a:srcRect/>
          <a:stretch>
            <a:fillRect/>
          </a:stretch>
        </p:blipFill>
        <p:spPr bwMode="auto">
          <a:xfrm>
            <a:off x="0" y="6243893"/>
            <a:ext cx="9153144" cy="629280"/>
          </a:xfrm>
          <a:prstGeom prst="rect">
            <a:avLst/>
          </a:prstGeom>
          <a:noFill/>
          <a:ln w="9525">
            <a:noFill/>
            <a:miter lim="800000"/>
            <a:headEnd/>
            <a:tailEnd/>
          </a:ln>
        </p:spPr>
      </p:pic>
      <p:pic>
        <p:nvPicPr>
          <p:cNvPr id="17" name="Picture 26" descr="spark-385_15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18" name="Date Placeholder 3"/>
          <p:cNvSpPr>
            <a:spLocks noGrp="1"/>
          </p:cNvSpPr>
          <p:nvPr>
            <p:ph type="dt" sz="half" idx="2"/>
          </p:nvPr>
        </p:nvSpPr>
        <p:spPr>
          <a:xfrm>
            <a:off x="7543800" y="6670616"/>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9" name="Footer Placeholder 4"/>
          <p:cNvSpPr>
            <a:spLocks noGrp="1"/>
          </p:cNvSpPr>
          <p:nvPr>
            <p:ph type="ftr" sz="quarter" idx="3"/>
          </p:nvPr>
        </p:nvSpPr>
        <p:spPr>
          <a:xfrm>
            <a:off x="6858000" y="6551471"/>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22" name="Slide Number Placeholder 5"/>
          <p:cNvSpPr>
            <a:spLocks noGrp="1"/>
          </p:cNvSpPr>
          <p:nvPr>
            <p:ph type="sldNum" sz="quarter" idx="4"/>
          </p:nvPr>
        </p:nvSpPr>
        <p:spPr>
          <a:xfrm>
            <a:off x="228600" y="6669937"/>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pic>
        <p:nvPicPr>
          <p:cNvPr id="5" name="Picture 4" descr="Anticipate-_Accelerate-_Achieve-Wordmark-Lockup-White.png"/>
          <p:cNvPicPr>
            <a:picLocks noChangeAspect="1"/>
          </p:cNvPicPr>
          <p:nvPr/>
        </p:nvPicPr>
        <p:blipFill>
          <a:blip r:embed="rId17" cstate="email">
            <a:alphaModFix amt="95000"/>
            <a:extLst>
              <a:ext uri="{28A0092B-C50C-407E-A947-70E740481C1C}">
                <a14:useLocalDpi xmlns:a14="http://schemas.microsoft.com/office/drawing/2010/main"/>
              </a:ext>
            </a:extLst>
          </a:blip>
          <a:stretch>
            <a:fillRect/>
          </a:stretch>
        </p:blipFill>
        <p:spPr>
          <a:xfrm>
            <a:off x="216088" y="6400800"/>
            <a:ext cx="1688912" cy="88199"/>
          </a:xfrm>
          <a:prstGeom prst="rect">
            <a:avLst/>
          </a:prstGeom>
        </p:spPr>
      </p:pic>
    </p:spTree>
    <p:extLst>
      <p:ext uri="{BB962C8B-B14F-4D97-AF65-F5344CB8AC3E}">
        <p14:creationId xmlns:p14="http://schemas.microsoft.com/office/powerpoint/2010/main" val="4623737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hf hdr="0" ftr="0" dt="0"/>
  <p:txStyles>
    <p:titleStyle>
      <a:lvl1pPr algn="l" defTabSz="914400" rtl="0" eaLnBrk="1" latinLnBrk="0" hangingPunct="1">
        <a:spcBef>
          <a:spcPct val="0"/>
        </a:spcBef>
        <a:spcAft>
          <a:spcPts val="300"/>
        </a:spcAft>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95944" cy="996696"/>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271016"/>
            <a:ext cx="8686800" cy="4562856"/>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22" descr="footer_two-tone_revised_5-16_cir6"/>
          <p:cNvPicPr>
            <a:picLocks noChangeAspect="1" noChangeArrowheads="1"/>
          </p:cNvPicPr>
          <p:nvPr/>
        </p:nvPicPr>
        <p:blipFill>
          <a:blip r:embed="rId14" cstate="print"/>
          <a:srcRect/>
          <a:stretch>
            <a:fillRect/>
          </a:stretch>
        </p:blipFill>
        <p:spPr bwMode="auto">
          <a:xfrm>
            <a:off x="0" y="6243893"/>
            <a:ext cx="9153144" cy="629280"/>
          </a:xfrm>
          <a:prstGeom prst="rect">
            <a:avLst/>
          </a:prstGeom>
          <a:noFill/>
          <a:ln w="9525">
            <a:noFill/>
            <a:miter lim="800000"/>
            <a:headEnd/>
            <a:tailEnd/>
          </a:ln>
        </p:spPr>
      </p:pic>
      <p:pic>
        <p:nvPicPr>
          <p:cNvPr id="17" name="Picture 26" descr="spark-385_15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371977" y="6391534"/>
            <a:ext cx="1865313" cy="414337"/>
          </a:xfrm>
          <a:prstGeom prst="rect">
            <a:avLst/>
          </a:prstGeom>
          <a:noFill/>
          <a:ln w="9525">
            <a:noFill/>
            <a:miter lim="800000"/>
            <a:headEnd/>
            <a:tailEnd/>
          </a:ln>
        </p:spPr>
      </p:pic>
      <p:sp>
        <p:nvSpPr>
          <p:cNvPr id="18" name="Date Placeholder 3"/>
          <p:cNvSpPr>
            <a:spLocks noGrp="1"/>
          </p:cNvSpPr>
          <p:nvPr>
            <p:ph type="dt" sz="half" idx="2"/>
          </p:nvPr>
        </p:nvSpPr>
        <p:spPr>
          <a:xfrm>
            <a:off x="7543800" y="6670616"/>
            <a:ext cx="1371600" cy="118872"/>
          </a:xfrm>
          <a:prstGeom prst="rect">
            <a:avLst/>
          </a:prstGeom>
        </p:spPr>
        <p:txBody>
          <a:bodyPr lIns="0" tIns="0" rIns="0" bIns="0"/>
          <a:lstStyle>
            <a:lvl1pPr algn="r">
              <a:defRPr sz="800">
                <a:solidFill>
                  <a:srgbClr val="FFFFFF"/>
                </a:solidFill>
              </a:defRPr>
            </a:lvl1pPr>
          </a:lstStyle>
          <a:p>
            <a:endParaRPr lang="en-US" dirty="0"/>
          </a:p>
        </p:txBody>
      </p:sp>
      <p:sp>
        <p:nvSpPr>
          <p:cNvPr id="19" name="Footer Placeholder 4"/>
          <p:cNvSpPr>
            <a:spLocks noGrp="1"/>
          </p:cNvSpPr>
          <p:nvPr>
            <p:ph type="ftr" sz="quarter" idx="3"/>
          </p:nvPr>
        </p:nvSpPr>
        <p:spPr>
          <a:xfrm>
            <a:off x="6858000" y="6551471"/>
            <a:ext cx="2057400" cy="118872"/>
          </a:xfrm>
          <a:prstGeom prst="rect">
            <a:avLst/>
          </a:prstGeom>
        </p:spPr>
        <p:txBody>
          <a:bodyPr lIns="0" tIns="0" rIns="0" bIns="0" anchor="b"/>
          <a:lstStyle>
            <a:lvl1pPr algn="r">
              <a:defRPr sz="800">
                <a:solidFill>
                  <a:srgbClr val="FFFFFF"/>
                </a:solidFill>
              </a:defRPr>
            </a:lvl1pPr>
          </a:lstStyle>
          <a:p>
            <a:endParaRPr lang="en-US" dirty="0"/>
          </a:p>
        </p:txBody>
      </p:sp>
      <p:sp>
        <p:nvSpPr>
          <p:cNvPr id="22" name="Slide Number Placeholder 5"/>
          <p:cNvSpPr>
            <a:spLocks noGrp="1"/>
          </p:cNvSpPr>
          <p:nvPr>
            <p:ph type="sldNum" sz="quarter" idx="4"/>
          </p:nvPr>
        </p:nvSpPr>
        <p:spPr>
          <a:xfrm>
            <a:off x="228600" y="6669937"/>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pic>
        <p:nvPicPr>
          <p:cNvPr id="5" name="Picture 4" descr="Anticipate-_Accelerate-_Achieve-Wordmark-Lockup-White.png"/>
          <p:cNvPicPr>
            <a:picLocks noChangeAspect="1"/>
          </p:cNvPicPr>
          <p:nvPr/>
        </p:nvPicPr>
        <p:blipFill>
          <a:blip r:embed="rId16" cstate="email">
            <a:alphaModFix amt="95000"/>
            <a:extLst>
              <a:ext uri="{28A0092B-C50C-407E-A947-70E740481C1C}">
                <a14:useLocalDpi xmlns:a14="http://schemas.microsoft.com/office/drawing/2010/main"/>
              </a:ext>
            </a:extLst>
          </a:blip>
          <a:stretch>
            <a:fillRect/>
          </a:stretch>
        </p:blipFill>
        <p:spPr>
          <a:xfrm>
            <a:off x="216088" y="6400800"/>
            <a:ext cx="1688912" cy="88199"/>
          </a:xfrm>
          <a:prstGeom prst="rect">
            <a:avLst/>
          </a:prstGeom>
        </p:spPr>
      </p:pic>
    </p:spTree>
    <p:extLst>
      <p:ext uri="{BB962C8B-B14F-4D97-AF65-F5344CB8AC3E}">
        <p14:creationId xmlns:p14="http://schemas.microsoft.com/office/powerpoint/2010/main" val="1821623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iming>
    <p:tnLst>
      <p:par>
        <p:cTn id="1" dur="indefinite" restart="never" nodeType="tmRoot"/>
      </p:par>
    </p:tnLst>
  </p:timing>
  <p:hf hdr="0" ftr="0" dt="0"/>
  <p:txStyles>
    <p:titleStyle>
      <a:lvl1pPr algn="l" defTabSz="914400" rtl="0" eaLnBrk="1" latinLnBrk="0" hangingPunct="1">
        <a:spcBef>
          <a:spcPct val="0"/>
        </a:spcBef>
        <a:spcAft>
          <a:spcPts val="300"/>
        </a:spcAft>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xml"/><Relationship Id="rId5" Type="http://schemas.openxmlformats.org/officeDocument/2006/relationships/image" Target="../media/image100.jpe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8" Type="http://schemas.openxmlformats.org/officeDocument/2006/relationships/image" Target="../media/image112.gif"/><Relationship Id="rId13" Type="http://schemas.openxmlformats.org/officeDocument/2006/relationships/image" Target="../media/image117.jpeg"/><Relationship Id="rId18" Type="http://schemas.openxmlformats.org/officeDocument/2006/relationships/image" Target="../media/image122.gif"/><Relationship Id="rId3" Type="http://schemas.openxmlformats.org/officeDocument/2006/relationships/image" Target="../media/image107.jpe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jpeg"/><Relationship Id="rId17" Type="http://schemas.openxmlformats.org/officeDocument/2006/relationships/image" Target="../media/image121.gif"/><Relationship Id="rId2" Type="http://schemas.openxmlformats.org/officeDocument/2006/relationships/notesSlide" Target="../notesSlides/notesSlide17.xml"/><Relationship Id="rId16" Type="http://schemas.openxmlformats.org/officeDocument/2006/relationships/image" Target="../media/image120.png"/><Relationship Id="rId20" Type="http://schemas.openxmlformats.org/officeDocument/2006/relationships/image" Target="../media/image124.gif"/><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gif"/><Relationship Id="rId10" Type="http://schemas.openxmlformats.org/officeDocument/2006/relationships/image" Target="../media/image114.png"/><Relationship Id="rId19" Type="http://schemas.openxmlformats.org/officeDocument/2006/relationships/image" Target="../media/image123.gif"/><Relationship Id="rId4" Type="http://schemas.openxmlformats.org/officeDocument/2006/relationships/image" Target="../media/image108.png"/><Relationship Id="rId9" Type="http://schemas.openxmlformats.org/officeDocument/2006/relationships/image" Target="../media/image113.jpeg"/><Relationship Id="rId14" Type="http://schemas.openxmlformats.org/officeDocument/2006/relationships/image" Target="../media/image118.jpeg"/><Relationship Id="rId22"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00.jpeg"/><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98.jpe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19815"/>
            <a:ext cx="4114800" cy="2157984"/>
          </a:xfrm>
        </p:spPr>
        <p:txBody>
          <a:bodyPr/>
          <a:lstStyle/>
          <a:p>
            <a:r>
              <a:rPr lang="en-US" dirty="0" smtClean="0">
                <a:solidFill>
                  <a:srgbClr val="404040"/>
                </a:solidFill>
              </a:rPr>
              <a:t>PCI Express 3.0</a:t>
            </a:r>
            <a:br>
              <a:rPr lang="en-US" dirty="0" smtClean="0">
                <a:solidFill>
                  <a:srgbClr val="404040"/>
                </a:solidFill>
              </a:rPr>
            </a:br>
            <a:r>
              <a:rPr lang="en-US" dirty="0" smtClean="0">
                <a:solidFill>
                  <a:srgbClr val="404040"/>
                </a:solidFill>
              </a:rPr>
              <a:t>Protocol Tool Solutions</a:t>
            </a:r>
            <a:br>
              <a:rPr lang="en-US" dirty="0" smtClean="0">
                <a:solidFill>
                  <a:srgbClr val="404040"/>
                </a:solidFill>
              </a:rPr>
            </a:br>
            <a:r>
              <a:rPr lang="en-US" dirty="0">
                <a:solidFill>
                  <a:srgbClr val="404040"/>
                </a:solidFill>
              </a:rPr>
              <a:t/>
            </a:r>
            <a:br>
              <a:rPr lang="en-US" dirty="0">
                <a:solidFill>
                  <a:srgbClr val="404040"/>
                </a:solidFill>
              </a:rPr>
            </a:br>
            <a:r>
              <a:rPr lang="en-US" dirty="0" smtClean="0">
                <a:solidFill>
                  <a:srgbClr val="404040"/>
                </a:solidFill>
              </a:rPr>
              <a:t/>
            </a:r>
            <a:br>
              <a:rPr lang="en-US" dirty="0" smtClean="0">
                <a:solidFill>
                  <a:srgbClr val="404040"/>
                </a:solidFill>
              </a:rPr>
            </a:br>
            <a:r>
              <a:rPr lang="en-US" dirty="0" smtClean="0">
                <a:solidFill>
                  <a:srgbClr val="FF9900"/>
                </a:solidFill>
              </a:rPr>
              <a:t/>
            </a:r>
            <a:br>
              <a:rPr lang="en-US" dirty="0" smtClean="0">
                <a:solidFill>
                  <a:srgbClr val="FF9900"/>
                </a:solidFill>
              </a:rPr>
            </a:br>
            <a:endParaRPr lang="en-US" dirty="0">
              <a:solidFill>
                <a:srgbClr val="FF9900"/>
              </a:solidFill>
            </a:endParaRPr>
          </a:p>
        </p:txBody>
      </p:sp>
      <p:sp>
        <p:nvSpPr>
          <p:cNvPr id="3" name="Subtitle 2"/>
          <p:cNvSpPr>
            <a:spLocks noGrp="1"/>
          </p:cNvSpPr>
          <p:nvPr>
            <p:ph type="subTitle" idx="1"/>
          </p:nvPr>
        </p:nvSpPr>
        <p:spPr>
          <a:xfrm>
            <a:off x="5334000" y="387194"/>
            <a:ext cx="3581400" cy="4446066"/>
          </a:xfrm>
        </p:spPr>
        <p:txBody>
          <a:bodyPr/>
          <a:lstStyle/>
          <a:p>
            <a:pPr>
              <a:spcAft>
                <a:spcPts val="1500"/>
              </a:spcAft>
            </a:pPr>
            <a:r>
              <a:rPr lang="en-US" dirty="0" smtClean="0">
                <a:solidFill>
                  <a:schemeClr val="bg1"/>
                </a:solidFill>
              </a:rPr>
              <a:t>Analyzer and Exerciser Products</a:t>
            </a:r>
            <a:endParaRPr lang="en-US" sz="1600" dirty="0" smtClean="0"/>
          </a:p>
          <a:p>
            <a:pPr>
              <a:spcAft>
                <a:spcPts val="1200"/>
              </a:spcAft>
            </a:pPr>
            <a:endParaRPr lang="en-US" sz="1100" dirty="0" smtClean="0">
              <a:solidFill>
                <a:schemeClr val="bg1"/>
              </a:solidFill>
            </a:endParaRPr>
          </a:p>
          <a:p>
            <a:r>
              <a:rPr lang="en-US" dirty="0" smtClean="0">
                <a:solidFill>
                  <a:schemeClr val="bg1"/>
                </a:solidFill>
              </a:rPr>
              <a:t>Agilent Technologies</a:t>
            </a:r>
          </a:p>
          <a:p>
            <a:r>
              <a:rPr lang="en-US" dirty="0" smtClean="0">
                <a:solidFill>
                  <a:schemeClr val="bg1"/>
                </a:solidFill>
              </a:rPr>
              <a:t>Digital Debug Solutions</a:t>
            </a:r>
          </a:p>
          <a:p>
            <a:pPr>
              <a:spcBef>
                <a:spcPts val="600"/>
              </a:spcBef>
              <a:spcAft>
                <a:spcPts val="1200"/>
              </a:spcAft>
            </a:pPr>
            <a:endParaRPr lang="en-US" sz="1800" dirty="0" smtClean="0">
              <a:solidFill>
                <a:schemeClr val="bg1"/>
              </a:solidFill>
            </a:endParaRPr>
          </a:p>
          <a:p>
            <a:r>
              <a:rPr lang="en-US" sz="1800" dirty="0" smtClean="0">
                <a:solidFill>
                  <a:schemeClr val="bg1"/>
                </a:solidFill>
              </a:rPr>
              <a:t>Don Schoenecker</a:t>
            </a:r>
            <a:br>
              <a:rPr lang="en-US" sz="1800" dirty="0" smtClean="0">
                <a:solidFill>
                  <a:schemeClr val="bg1"/>
                </a:solidFill>
              </a:rPr>
            </a:br>
            <a:r>
              <a:rPr lang="en-US" sz="1800" dirty="0" smtClean="0">
                <a:solidFill>
                  <a:schemeClr val="bg1"/>
                </a:solidFill>
              </a:rPr>
              <a:t>PCIe Product Manager</a:t>
            </a:r>
          </a:p>
          <a:p>
            <a:r>
              <a:rPr lang="en-US" sz="1800" dirty="0" smtClean="0"/>
              <a:t>Don_schoenecker@agilent.com</a:t>
            </a:r>
            <a:endParaRPr lang="en-US" sz="1800" dirty="0" smtClean="0">
              <a:solidFill>
                <a:schemeClr val="bg1"/>
              </a:solidFill>
            </a:endParaRPr>
          </a:p>
          <a:p>
            <a:r>
              <a:rPr lang="en-US" sz="1800" dirty="0" smtClean="0"/>
              <a:t>719-590-2553</a:t>
            </a:r>
            <a:r>
              <a:rPr lang="en-US" sz="1800" dirty="0" smtClean="0">
                <a:solidFill>
                  <a:schemeClr val="bg1"/>
                </a:solidFill>
              </a:rPr>
              <a:t/>
            </a:r>
            <a:br>
              <a:rPr lang="en-US" sz="1800" dirty="0" smtClean="0">
                <a:solidFill>
                  <a:schemeClr val="bg1"/>
                </a:solidFill>
              </a:rPr>
            </a:br>
            <a:r>
              <a:rPr lang="en-US" sz="1800" dirty="0" smtClean="0"/>
              <a:t>July </a:t>
            </a:r>
            <a:r>
              <a:rPr lang="en-US" sz="1800" dirty="0" smtClean="0">
                <a:solidFill>
                  <a:schemeClr val="bg1"/>
                </a:solidFill>
              </a:rPr>
              <a:t>13, 2013</a:t>
            </a:r>
            <a:endParaRPr lang="en-US" dirty="0">
              <a:solidFill>
                <a:schemeClr val="bg1">
                  <a:lumMod val="85000"/>
                </a:schemeClr>
              </a:solidFill>
            </a:endParaRPr>
          </a:p>
        </p:txBody>
      </p:sp>
      <p:sp>
        <p:nvSpPr>
          <p:cNvPr id="11" name="Slide Number Placeholder 5"/>
          <p:cNvSpPr>
            <a:spLocks noGrp="1"/>
          </p:cNvSpPr>
          <p:nvPr>
            <p:ph type="sldNum" sz="quarter" idx="4294967295"/>
          </p:nvPr>
        </p:nvSpPr>
        <p:spPr>
          <a:xfrm>
            <a:off x="228600" y="6669937"/>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1</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92" y="2787733"/>
            <a:ext cx="2481943" cy="3102429"/>
          </a:xfrm>
          <a:prstGeom prst="rect">
            <a:avLst/>
          </a:prstGeom>
        </p:spPr>
      </p:pic>
    </p:spTree>
    <p:extLst>
      <p:ext uri="{BB962C8B-B14F-4D97-AF65-F5344CB8AC3E}">
        <p14:creationId xmlns:p14="http://schemas.microsoft.com/office/powerpoint/2010/main" val="922347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22250"/>
            <a:ext cx="8991600" cy="996696"/>
          </a:xfrm>
        </p:spPr>
        <p:txBody>
          <a:bodyPr/>
          <a:lstStyle/>
          <a:p>
            <a:r>
              <a:rPr lang="en-US" dirty="0"/>
              <a:t>System Configuration </a:t>
            </a:r>
            <a:br>
              <a:rPr lang="en-US" dirty="0"/>
            </a:br>
            <a:r>
              <a:rPr lang="en-US" sz="2400" b="0" dirty="0" smtClean="0">
                <a:solidFill>
                  <a:srgbClr val="007399"/>
                </a:solidFill>
              </a:rPr>
              <a:t>PCIe3 Root Complex (CPU) Emulation using U4305A + N5316A</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10</a:t>
            </a:fld>
            <a:endParaRPr lang="en-US" dirty="0"/>
          </a:p>
        </p:txBody>
      </p:sp>
      <p:sp>
        <p:nvSpPr>
          <p:cNvPr id="2" name="Content Placeholder 1"/>
          <p:cNvSpPr>
            <a:spLocks noGrp="1"/>
          </p:cNvSpPr>
          <p:nvPr>
            <p:ph idx="1"/>
          </p:nvPr>
        </p:nvSpPr>
        <p:spPr>
          <a:xfrm>
            <a:off x="1004529" y="4269850"/>
            <a:ext cx="7064428" cy="485030"/>
          </a:xfrm>
        </p:spPr>
        <p:txBody>
          <a:bodyPr anchor="ctr">
            <a:noAutofit/>
          </a:bodyPr>
          <a:lstStyle/>
          <a:p>
            <a:pPr algn="ctr"/>
            <a:r>
              <a:rPr lang="en-US" sz="1600" b="1" dirty="0"/>
              <a:t> </a:t>
            </a:r>
            <a:r>
              <a:rPr lang="en-US" sz="1600" b="1" dirty="0" smtClean="0"/>
              <a:t>  Benefits of RC Emulation and Backplane over a System Motherboard</a:t>
            </a:r>
          </a:p>
        </p:txBody>
      </p:sp>
      <p:sp>
        <p:nvSpPr>
          <p:cNvPr id="71" name="TextBox 70"/>
          <p:cNvSpPr txBox="1"/>
          <p:nvPr/>
        </p:nvSpPr>
        <p:spPr>
          <a:xfrm>
            <a:off x="1525331" y="1508060"/>
            <a:ext cx="1148750" cy="276999"/>
          </a:xfrm>
          <a:prstGeom prst="rect">
            <a:avLst/>
          </a:prstGeom>
          <a:noFill/>
        </p:spPr>
        <p:txBody>
          <a:bodyPr wrap="square" rtlCol="0">
            <a:spAutoFit/>
          </a:bodyPr>
          <a:lstStyle/>
          <a:p>
            <a:pPr algn="r"/>
            <a:r>
              <a:rPr lang="en-US" sz="1200" b="1" dirty="0" smtClean="0">
                <a:solidFill>
                  <a:schemeClr val="bg1"/>
                </a:solidFill>
              </a:rPr>
              <a:t>DUT</a:t>
            </a:r>
            <a:endParaRPr lang="en-US" sz="1200" b="1" dirty="0">
              <a:solidFill>
                <a:schemeClr val="bg1"/>
              </a:solidFill>
            </a:endParaRPr>
          </a:p>
        </p:txBody>
      </p:sp>
      <p:pic>
        <p:nvPicPr>
          <p:cNvPr id="6" name="Picture 2" descr="C:\Users\rovezina\Pictures\PCIe3 System\MB Reference Pi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31" y="1066801"/>
            <a:ext cx="3962400" cy="29716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ovezina\Pictures\PCIe3 System\N5316A + U4305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3527" y="1066801"/>
            <a:ext cx="3962400" cy="29716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343400" y="2362200"/>
            <a:ext cx="383844" cy="152400"/>
            <a:chOff x="4343400" y="2362200"/>
            <a:chExt cx="383844" cy="152400"/>
          </a:xfrm>
        </p:grpSpPr>
        <p:cxnSp>
          <p:nvCxnSpPr>
            <p:cNvPr id="22" name="Straight Connector 21"/>
            <p:cNvCxnSpPr/>
            <p:nvPr/>
          </p:nvCxnSpPr>
          <p:spPr>
            <a:xfrm flipH="1">
              <a:off x="4346243" y="2362200"/>
              <a:ext cx="3810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343400" y="2514600"/>
              <a:ext cx="3810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a:stCxn id="29" idx="2"/>
          </p:cNvCxnSpPr>
          <p:nvPr/>
        </p:nvCxnSpPr>
        <p:spPr>
          <a:xfrm flipH="1">
            <a:off x="8131527" y="1574631"/>
            <a:ext cx="332664" cy="719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92691" y="1112966"/>
            <a:ext cx="1143000" cy="461665"/>
          </a:xfrm>
          <a:prstGeom prst="rect">
            <a:avLst/>
          </a:prstGeom>
          <a:noFill/>
        </p:spPr>
        <p:txBody>
          <a:bodyPr wrap="square" rtlCol="0">
            <a:spAutoFit/>
          </a:bodyPr>
          <a:lstStyle/>
          <a:p>
            <a:pPr algn="r"/>
            <a:r>
              <a:rPr lang="en-US" sz="1200" b="1" dirty="0" smtClean="0">
                <a:solidFill>
                  <a:schemeClr val="bg1"/>
                </a:solidFill>
              </a:rPr>
              <a:t>RC Emulator U4305A </a:t>
            </a:r>
            <a:endParaRPr lang="en-US" sz="1200" b="1" dirty="0">
              <a:solidFill>
                <a:schemeClr val="bg1"/>
              </a:solidFill>
            </a:endParaRPr>
          </a:p>
        </p:txBody>
      </p:sp>
      <p:sp>
        <p:nvSpPr>
          <p:cNvPr id="8" name="TextBox 7"/>
          <p:cNvSpPr txBox="1"/>
          <p:nvPr/>
        </p:nvSpPr>
        <p:spPr>
          <a:xfrm>
            <a:off x="5388327" y="1143000"/>
            <a:ext cx="990600" cy="461665"/>
          </a:xfrm>
          <a:prstGeom prst="rect">
            <a:avLst/>
          </a:prstGeom>
          <a:noFill/>
        </p:spPr>
        <p:txBody>
          <a:bodyPr wrap="square" rtlCol="0">
            <a:spAutoFit/>
          </a:bodyPr>
          <a:lstStyle/>
          <a:p>
            <a:pPr algn="r"/>
            <a:r>
              <a:rPr lang="en-US" sz="1200" b="1" dirty="0" smtClean="0">
                <a:solidFill>
                  <a:schemeClr val="bg1"/>
                </a:solidFill>
              </a:rPr>
              <a:t>Backplane N5316A</a:t>
            </a:r>
            <a:endParaRPr lang="en-US" sz="1200" b="1" dirty="0">
              <a:solidFill>
                <a:schemeClr val="bg1"/>
              </a:solidFill>
            </a:endParaRPr>
          </a:p>
        </p:txBody>
      </p:sp>
      <p:cxnSp>
        <p:nvCxnSpPr>
          <p:cNvPr id="72" name="Straight Arrow Connector 71"/>
          <p:cNvCxnSpPr>
            <a:stCxn id="8" idx="3"/>
          </p:cNvCxnSpPr>
          <p:nvPr/>
        </p:nvCxnSpPr>
        <p:spPr>
          <a:xfrm>
            <a:off x="6378927" y="1373833"/>
            <a:ext cx="304800" cy="6835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58531" y="1066800"/>
            <a:ext cx="3505200" cy="276999"/>
          </a:xfrm>
          <a:prstGeom prst="rect">
            <a:avLst/>
          </a:prstGeom>
          <a:noFill/>
        </p:spPr>
        <p:txBody>
          <a:bodyPr wrap="square" rtlCol="0">
            <a:spAutoFit/>
          </a:bodyPr>
          <a:lstStyle/>
          <a:p>
            <a:r>
              <a:rPr lang="en-US" sz="1200" b="1" dirty="0" smtClean="0">
                <a:solidFill>
                  <a:schemeClr val="bg1"/>
                </a:solidFill>
              </a:rPr>
              <a:t>Arbitrary Selected PCIe System/Motherboard </a:t>
            </a:r>
            <a:endParaRPr lang="en-US" sz="1200" b="1" dirty="0">
              <a:solidFill>
                <a:schemeClr val="bg1"/>
              </a:solidFill>
            </a:endParaRPr>
          </a:p>
        </p:txBody>
      </p:sp>
      <p:cxnSp>
        <p:nvCxnSpPr>
          <p:cNvPr id="39" name="Straight Arrow Connector 38"/>
          <p:cNvCxnSpPr>
            <a:stCxn id="38" idx="2"/>
          </p:cNvCxnSpPr>
          <p:nvPr/>
        </p:nvCxnSpPr>
        <p:spPr>
          <a:xfrm flipH="1">
            <a:off x="2134931" y="1343799"/>
            <a:ext cx="76200" cy="3718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7217127" y="2895600"/>
            <a:ext cx="1247064" cy="6052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892691" y="3500896"/>
            <a:ext cx="1143000" cy="461665"/>
          </a:xfrm>
          <a:prstGeom prst="rect">
            <a:avLst/>
          </a:prstGeom>
          <a:noFill/>
        </p:spPr>
        <p:txBody>
          <a:bodyPr wrap="square" rtlCol="0">
            <a:spAutoFit/>
          </a:bodyPr>
          <a:lstStyle/>
          <a:p>
            <a:pPr algn="r"/>
            <a:r>
              <a:rPr lang="en-US" sz="1200" b="1" dirty="0" smtClean="0">
                <a:solidFill>
                  <a:schemeClr val="bg1"/>
                </a:solidFill>
              </a:rPr>
              <a:t>AUX Power Output</a:t>
            </a:r>
            <a:endParaRPr lang="en-US" sz="1200" b="1" dirty="0">
              <a:solidFill>
                <a:schemeClr val="bg1"/>
              </a:solidFill>
            </a:endParaRPr>
          </a:p>
        </p:txBody>
      </p:sp>
      <p:cxnSp>
        <p:nvCxnSpPr>
          <p:cNvPr id="51" name="Straight Arrow Connector 50"/>
          <p:cNvCxnSpPr>
            <a:stCxn id="52" idx="0"/>
          </p:cNvCxnSpPr>
          <p:nvPr/>
        </p:nvCxnSpPr>
        <p:spPr>
          <a:xfrm flipV="1">
            <a:off x="5484998" y="3198248"/>
            <a:ext cx="398629" cy="5633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159726" y="3761601"/>
            <a:ext cx="650543" cy="276999"/>
          </a:xfrm>
          <a:prstGeom prst="rect">
            <a:avLst/>
          </a:prstGeom>
          <a:noFill/>
        </p:spPr>
        <p:txBody>
          <a:bodyPr wrap="square" rtlCol="0">
            <a:spAutoFit/>
          </a:bodyPr>
          <a:lstStyle/>
          <a:p>
            <a:pPr algn="r"/>
            <a:r>
              <a:rPr lang="en-US" sz="1200" b="1" dirty="0" smtClean="0">
                <a:solidFill>
                  <a:schemeClr val="bg1"/>
                </a:solidFill>
              </a:rPr>
              <a:t>Power</a:t>
            </a:r>
            <a:endParaRPr lang="en-US" sz="1200" b="1" dirty="0">
              <a:solidFill>
                <a:schemeClr val="bg1"/>
              </a:solidFill>
            </a:endParaRPr>
          </a:p>
        </p:txBody>
      </p:sp>
      <p:cxnSp>
        <p:nvCxnSpPr>
          <p:cNvPr id="59" name="Straight Arrow Connector 58"/>
          <p:cNvCxnSpPr>
            <a:stCxn id="62" idx="0"/>
          </p:cNvCxnSpPr>
          <p:nvPr/>
        </p:nvCxnSpPr>
        <p:spPr>
          <a:xfrm flipV="1">
            <a:off x="5383919" y="2708755"/>
            <a:ext cx="309208" cy="4432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83526" y="3152001"/>
            <a:ext cx="600785" cy="276999"/>
          </a:xfrm>
          <a:prstGeom prst="rect">
            <a:avLst/>
          </a:prstGeom>
          <a:noFill/>
        </p:spPr>
        <p:txBody>
          <a:bodyPr wrap="square" rtlCol="0">
            <a:spAutoFit/>
          </a:bodyPr>
          <a:lstStyle/>
          <a:p>
            <a:pPr algn="r"/>
            <a:r>
              <a:rPr lang="en-US" sz="1200" b="1" dirty="0" smtClean="0">
                <a:solidFill>
                  <a:schemeClr val="bg1"/>
                </a:solidFill>
              </a:rPr>
              <a:t>Reset</a:t>
            </a:r>
            <a:endParaRPr lang="en-US" sz="1200" b="1" dirty="0">
              <a:solidFill>
                <a:schemeClr val="bg1"/>
              </a:solidFill>
            </a:endParaRPr>
          </a:p>
        </p:txBody>
      </p:sp>
      <p:sp>
        <p:nvSpPr>
          <p:cNvPr id="24" name="TextBox 23"/>
          <p:cNvSpPr txBox="1"/>
          <p:nvPr/>
        </p:nvSpPr>
        <p:spPr>
          <a:xfrm>
            <a:off x="4122253" y="2631117"/>
            <a:ext cx="866714" cy="338554"/>
          </a:xfrm>
          <a:prstGeom prst="rect">
            <a:avLst/>
          </a:prstGeom>
          <a:noFill/>
        </p:spPr>
        <p:txBody>
          <a:bodyPr wrap="square" rtlCol="0">
            <a:spAutoFit/>
          </a:bodyPr>
          <a:lstStyle/>
          <a:p>
            <a:pPr algn="ctr"/>
            <a:r>
              <a:rPr lang="en-US" sz="1600" b="1" dirty="0" smtClean="0"/>
              <a:t>(same)</a:t>
            </a:r>
            <a:endParaRPr lang="en-US" sz="1600" b="1" dirty="0"/>
          </a:p>
        </p:txBody>
      </p:sp>
      <p:sp>
        <p:nvSpPr>
          <p:cNvPr id="25" name="Content Placeholder 1"/>
          <p:cNvSpPr txBox="1">
            <a:spLocks/>
          </p:cNvSpPr>
          <p:nvPr/>
        </p:nvSpPr>
        <p:spPr>
          <a:xfrm>
            <a:off x="2392245" y="4791730"/>
            <a:ext cx="4835163" cy="1228681"/>
          </a:xfrm>
          <a:prstGeom prst="rect">
            <a:avLst/>
          </a:prstGeom>
        </p:spPr>
        <p:txBody>
          <a:bodyPr vert="horz" lIns="0" tIns="0" rIns="0" bIns="0" rtlCol="0">
            <a:noAutofit/>
          </a:bodyPr>
          <a:lst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lvl="1" indent="-342900"/>
            <a:r>
              <a:rPr lang="en-US" sz="1400" dirty="0" smtClean="0"/>
              <a:t>Problem accessing a PCIe3 motherboard or CPU</a:t>
            </a:r>
          </a:p>
          <a:p>
            <a:pPr marL="571500" lvl="1" indent="-342900"/>
            <a:r>
              <a:rPr lang="en-US" sz="1400" dirty="0" smtClean="0"/>
              <a:t>Full PCIe 3.0 Protocol control of the DUT</a:t>
            </a:r>
          </a:p>
          <a:p>
            <a:pPr marL="571500" lvl="1" indent="-342900"/>
            <a:r>
              <a:rPr lang="en-US" sz="1400" dirty="0" smtClean="0"/>
              <a:t>DUT functional isolation from the Root Complex</a:t>
            </a:r>
          </a:p>
        </p:txBody>
      </p:sp>
    </p:spTree>
    <p:extLst>
      <p:ext uri="{BB962C8B-B14F-4D97-AF65-F5344CB8AC3E}">
        <p14:creationId xmlns:p14="http://schemas.microsoft.com/office/powerpoint/2010/main" val="1502893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22250"/>
            <a:ext cx="8991600" cy="996696"/>
          </a:xfrm>
        </p:spPr>
        <p:txBody>
          <a:bodyPr/>
          <a:lstStyle/>
          <a:p>
            <a:r>
              <a:rPr lang="en-US" dirty="0"/>
              <a:t>System Configuration </a:t>
            </a:r>
            <a:br>
              <a:rPr lang="en-US" dirty="0"/>
            </a:br>
            <a:r>
              <a:rPr lang="en-US" sz="2400" b="0" dirty="0" smtClean="0">
                <a:solidFill>
                  <a:srgbClr val="007399"/>
                </a:solidFill>
              </a:rPr>
              <a:t>RC Emulator to DUT via Backplane Connection</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11</a:t>
            </a:fld>
            <a:endParaRPr lang="en-US" dirty="0"/>
          </a:p>
        </p:txBody>
      </p:sp>
      <p:sp>
        <p:nvSpPr>
          <p:cNvPr id="2" name="Content Placeholder 1"/>
          <p:cNvSpPr>
            <a:spLocks noGrp="1"/>
          </p:cNvSpPr>
          <p:nvPr>
            <p:ph idx="1"/>
          </p:nvPr>
        </p:nvSpPr>
        <p:spPr>
          <a:xfrm>
            <a:off x="76200" y="1219200"/>
            <a:ext cx="3048000" cy="3641726"/>
          </a:xfrm>
        </p:spPr>
        <p:txBody>
          <a:bodyPr>
            <a:normAutofit fontScale="92500"/>
          </a:bodyPr>
          <a:lstStyle/>
          <a:p>
            <a:pPr marL="342900" indent="-342900">
              <a:buFont typeface="Arial" pitchFamily="34" charset="0"/>
              <a:buChar char="•"/>
            </a:pPr>
            <a:r>
              <a:rPr lang="en-US" sz="1600" dirty="0" smtClean="0"/>
              <a:t>Using the Link3 x16 connector pair, the U4305A Exerciser configured as a RC emulator is linked up to the DUT</a:t>
            </a:r>
          </a:p>
          <a:p>
            <a:pPr marL="342900" indent="-342900">
              <a:buFont typeface="Arial" pitchFamily="34" charset="0"/>
              <a:buChar char="•"/>
            </a:pPr>
            <a:r>
              <a:rPr lang="en-US" sz="1600" dirty="0" smtClean="0"/>
              <a:t>This configuration also happens to be the same for using the PCIe 3.0 Protocol Test Card which will be discussed later</a:t>
            </a:r>
          </a:p>
          <a:p>
            <a:pPr marL="342900" indent="-342900">
              <a:buFont typeface="Arial" pitchFamily="34" charset="0"/>
              <a:buChar char="•"/>
            </a:pPr>
            <a:r>
              <a:rPr lang="en-US" sz="1600" dirty="0" smtClean="0"/>
              <a:t>To capture trace, the SSI probe can be placed into either one of the two Link3 connectors for the Analyzer U4301A to intercept and capture the packets</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0" y="1202146"/>
            <a:ext cx="5856195" cy="443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stCxn id="7" idx="1"/>
          </p:cNvCxnSpPr>
          <p:nvPr/>
        </p:nvCxnSpPr>
        <p:spPr>
          <a:xfrm flipH="1">
            <a:off x="7543800" y="1476846"/>
            <a:ext cx="495300" cy="19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39100" y="1338346"/>
            <a:ext cx="571500" cy="276999"/>
          </a:xfrm>
          <a:prstGeom prst="rect">
            <a:avLst/>
          </a:prstGeom>
          <a:noFill/>
        </p:spPr>
        <p:txBody>
          <a:bodyPr wrap="square" rtlCol="0">
            <a:spAutoFit/>
          </a:bodyPr>
          <a:lstStyle/>
          <a:p>
            <a:pPr algn="ctr"/>
            <a:r>
              <a:rPr lang="en-US" sz="1200" b="1" dirty="0" smtClean="0">
                <a:solidFill>
                  <a:schemeClr val="bg1"/>
                </a:solidFill>
              </a:rPr>
              <a:t>DUT</a:t>
            </a:r>
            <a:endParaRPr lang="en-US" sz="1200" b="1" dirty="0">
              <a:solidFill>
                <a:schemeClr val="bg1"/>
              </a:solidFill>
            </a:endParaRPr>
          </a:p>
        </p:txBody>
      </p:sp>
      <p:cxnSp>
        <p:nvCxnSpPr>
          <p:cNvPr id="8" name="Straight Arrow Connector 7"/>
          <p:cNvCxnSpPr>
            <a:stCxn id="9" idx="3"/>
          </p:cNvCxnSpPr>
          <p:nvPr/>
        </p:nvCxnSpPr>
        <p:spPr>
          <a:xfrm>
            <a:off x="4419600" y="1541586"/>
            <a:ext cx="304800" cy="127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76600" y="1310753"/>
            <a:ext cx="1143000" cy="461665"/>
          </a:xfrm>
          <a:prstGeom prst="rect">
            <a:avLst/>
          </a:prstGeom>
          <a:noFill/>
        </p:spPr>
        <p:txBody>
          <a:bodyPr wrap="square" rtlCol="0">
            <a:spAutoFit/>
          </a:bodyPr>
          <a:lstStyle/>
          <a:p>
            <a:pPr algn="r"/>
            <a:r>
              <a:rPr lang="en-US" sz="1200" b="1" dirty="0" smtClean="0">
                <a:solidFill>
                  <a:schemeClr val="bg1"/>
                </a:solidFill>
              </a:rPr>
              <a:t>U4305A</a:t>
            </a:r>
          </a:p>
          <a:p>
            <a:pPr algn="r"/>
            <a:r>
              <a:rPr lang="en-US" sz="1200" b="1" dirty="0" smtClean="0">
                <a:solidFill>
                  <a:schemeClr val="bg1"/>
                </a:solidFill>
              </a:rPr>
              <a:t>RC Emulator</a:t>
            </a:r>
            <a:endParaRPr lang="en-US" sz="1200" b="1" dirty="0">
              <a:solidFill>
                <a:schemeClr val="bg1"/>
              </a:solidFill>
            </a:endParaRPr>
          </a:p>
        </p:txBody>
      </p:sp>
      <p:cxnSp>
        <p:nvCxnSpPr>
          <p:cNvPr id="21" name="Straight Arrow Connector 20"/>
          <p:cNvCxnSpPr>
            <a:stCxn id="22" idx="0"/>
          </p:cNvCxnSpPr>
          <p:nvPr/>
        </p:nvCxnSpPr>
        <p:spPr>
          <a:xfrm flipH="1" flipV="1">
            <a:off x="4648200" y="3886200"/>
            <a:ext cx="586435"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20870" y="5257800"/>
            <a:ext cx="2027530" cy="461665"/>
          </a:xfrm>
          <a:prstGeom prst="rect">
            <a:avLst/>
          </a:prstGeom>
          <a:noFill/>
        </p:spPr>
        <p:txBody>
          <a:bodyPr wrap="square" rtlCol="0">
            <a:spAutoFit/>
          </a:bodyPr>
          <a:lstStyle/>
          <a:p>
            <a:pPr algn="ctr"/>
            <a:r>
              <a:rPr lang="en-US" sz="1200" b="1" dirty="0" smtClean="0"/>
              <a:t>Link3 x16 Connector Pair</a:t>
            </a:r>
          </a:p>
          <a:p>
            <a:pPr algn="ctr"/>
            <a:r>
              <a:rPr lang="en-US" sz="1200" b="1" dirty="0"/>
              <a:t>(2</a:t>
            </a:r>
            <a:r>
              <a:rPr lang="en-US" sz="1200" b="1" baseline="30000" dirty="0"/>
              <a:t>nd</a:t>
            </a:r>
            <a:r>
              <a:rPr lang="en-US" sz="1200" b="1" dirty="0"/>
              <a:t> connector </a:t>
            </a:r>
            <a:r>
              <a:rPr lang="en-US" sz="1200" b="1" dirty="0" smtClean="0"/>
              <a:t>hidden)</a:t>
            </a:r>
            <a:endParaRPr lang="en-US" sz="1200" b="1" dirty="0"/>
          </a:p>
        </p:txBody>
      </p:sp>
      <p:cxnSp>
        <p:nvCxnSpPr>
          <p:cNvPr id="26" name="Straight Arrow Connector 25"/>
          <p:cNvCxnSpPr>
            <a:stCxn id="22" idx="0"/>
          </p:cNvCxnSpPr>
          <p:nvPr/>
        </p:nvCxnSpPr>
        <p:spPr>
          <a:xfrm flipV="1">
            <a:off x="5234635" y="4424065"/>
            <a:ext cx="556565" cy="833735"/>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5" idx="1"/>
          </p:cNvCxnSpPr>
          <p:nvPr/>
        </p:nvCxnSpPr>
        <p:spPr>
          <a:xfrm flipH="1">
            <a:off x="7239000" y="2343835"/>
            <a:ext cx="876300" cy="11613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115300" y="2020669"/>
            <a:ext cx="952500" cy="646331"/>
          </a:xfrm>
          <a:prstGeom prst="rect">
            <a:avLst/>
          </a:prstGeom>
          <a:noFill/>
        </p:spPr>
        <p:txBody>
          <a:bodyPr wrap="square" rtlCol="0">
            <a:spAutoFit/>
          </a:bodyPr>
          <a:lstStyle/>
          <a:p>
            <a:r>
              <a:rPr lang="en-US" sz="1200" b="1" dirty="0" smtClean="0">
                <a:solidFill>
                  <a:schemeClr val="bg1"/>
                </a:solidFill>
              </a:rPr>
              <a:t>Link2 Connector Loopback</a:t>
            </a:r>
            <a:endParaRPr lang="en-US" sz="1200" b="1" dirty="0">
              <a:solidFill>
                <a:schemeClr val="bg1"/>
              </a:solidFill>
            </a:endParaRPr>
          </a:p>
        </p:txBody>
      </p:sp>
      <p:cxnSp>
        <p:nvCxnSpPr>
          <p:cNvPr id="38" name="Straight Arrow Connector 37"/>
          <p:cNvCxnSpPr>
            <a:stCxn id="39" idx="0"/>
          </p:cNvCxnSpPr>
          <p:nvPr/>
        </p:nvCxnSpPr>
        <p:spPr>
          <a:xfrm flipH="1" flipV="1">
            <a:off x="7876337" y="4876800"/>
            <a:ext cx="74066"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909205" y="5715000"/>
            <a:ext cx="2082395" cy="461665"/>
          </a:xfrm>
          <a:prstGeom prst="rect">
            <a:avLst/>
          </a:prstGeom>
          <a:noFill/>
        </p:spPr>
        <p:txBody>
          <a:bodyPr wrap="square" rtlCol="0">
            <a:spAutoFit/>
          </a:bodyPr>
          <a:lstStyle/>
          <a:p>
            <a:pPr algn="r"/>
            <a:r>
              <a:rPr lang="en-US" sz="1200" b="1" dirty="0" smtClean="0"/>
              <a:t>Link1 x16 Connector Pair</a:t>
            </a:r>
          </a:p>
          <a:p>
            <a:pPr algn="r"/>
            <a:r>
              <a:rPr lang="en-US" sz="1200" b="1" dirty="0" smtClean="0"/>
              <a:t>(2</a:t>
            </a:r>
            <a:r>
              <a:rPr lang="en-US" sz="1200" b="1" baseline="30000" dirty="0" smtClean="0"/>
              <a:t>nd</a:t>
            </a:r>
            <a:r>
              <a:rPr lang="en-US" sz="1200" b="1" dirty="0" smtClean="0"/>
              <a:t> connector not shown)</a:t>
            </a:r>
            <a:endParaRPr lang="en-US" sz="1200" b="1" dirty="0"/>
          </a:p>
        </p:txBody>
      </p:sp>
      <p:cxnSp>
        <p:nvCxnSpPr>
          <p:cNvPr id="40" name="Straight Arrow Connector 39"/>
          <p:cNvCxnSpPr>
            <a:stCxn id="39" idx="0"/>
          </p:cNvCxnSpPr>
          <p:nvPr/>
        </p:nvCxnSpPr>
        <p:spPr>
          <a:xfrm flipV="1">
            <a:off x="7950403" y="5295900"/>
            <a:ext cx="1193597" cy="4191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6791" y="4864706"/>
            <a:ext cx="1025009" cy="1221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4864706"/>
            <a:ext cx="838200" cy="120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1447800" y="4648200"/>
            <a:ext cx="356616" cy="276999"/>
          </a:xfrm>
          <a:prstGeom prst="rect">
            <a:avLst/>
          </a:prstGeom>
          <a:noFill/>
        </p:spPr>
        <p:txBody>
          <a:bodyPr wrap="square" rtlCol="0">
            <a:spAutoFit/>
          </a:bodyPr>
          <a:lstStyle/>
          <a:p>
            <a:pPr algn="ctr"/>
            <a:r>
              <a:rPr lang="en-US" sz="1200" b="1" dirty="0" smtClean="0"/>
              <a:t>or</a:t>
            </a:r>
            <a:endParaRPr lang="en-US" sz="1200" b="1" dirty="0"/>
          </a:p>
        </p:txBody>
      </p:sp>
      <p:cxnSp>
        <p:nvCxnSpPr>
          <p:cNvPr id="85" name="Straight Arrow Connector 84"/>
          <p:cNvCxnSpPr/>
          <p:nvPr/>
        </p:nvCxnSpPr>
        <p:spPr>
          <a:xfrm flipH="1">
            <a:off x="1295400" y="4914900"/>
            <a:ext cx="330708"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626108" y="4914900"/>
            <a:ext cx="320683" cy="292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19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22250"/>
            <a:ext cx="8991600" cy="996696"/>
          </a:xfrm>
        </p:spPr>
        <p:txBody>
          <a:bodyPr/>
          <a:lstStyle/>
          <a:p>
            <a:r>
              <a:rPr lang="en-US" dirty="0"/>
              <a:t>System Configuration </a:t>
            </a:r>
            <a:br>
              <a:rPr lang="en-US" dirty="0"/>
            </a:br>
            <a:r>
              <a:rPr lang="en-US" sz="2400" b="0" dirty="0" smtClean="0">
                <a:solidFill>
                  <a:srgbClr val="007399"/>
                </a:solidFill>
              </a:rPr>
              <a:t>Probes – SSI, </a:t>
            </a:r>
            <a:r>
              <a:rPr lang="en-US" sz="2400" b="0" dirty="0">
                <a:solidFill>
                  <a:srgbClr val="007399"/>
                </a:solidFill>
              </a:rPr>
              <a:t>Flying </a:t>
            </a:r>
            <a:r>
              <a:rPr lang="en-US" sz="2400" b="0" dirty="0" smtClean="0">
                <a:solidFill>
                  <a:srgbClr val="007399"/>
                </a:solidFill>
              </a:rPr>
              <a:t>Lead (solder down), &amp; Midbus Probes</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12</a:t>
            </a:fld>
            <a:endParaRPr lang="en-US" dirty="0"/>
          </a:p>
        </p:txBody>
      </p:sp>
      <p:sp>
        <p:nvSpPr>
          <p:cNvPr id="2" name="Content Placeholder 1"/>
          <p:cNvSpPr>
            <a:spLocks noGrp="1"/>
          </p:cNvSpPr>
          <p:nvPr>
            <p:ph idx="1"/>
          </p:nvPr>
        </p:nvSpPr>
        <p:spPr>
          <a:xfrm>
            <a:off x="76200" y="1143000"/>
            <a:ext cx="3155529" cy="4971608"/>
          </a:xfrm>
        </p:spPr>
        <p:txBody>
          <a:bodyPr>
            <a:normAutofit lnSpcReduction="10000"/>
          </a:bodyPr>
          <a:lstStyle/>
          <a:p>
            <a:pPr marL="342900" indent="-342900">
              <a:buFont typeface="Arial" pitchFamily="34" charset="0"/>
              <a:buChar char="•"/>
            </a:pPr>
            <a:r>
              <a:rPr lang="en-US" sz="1600" dirty="0" smtClean="0"/>
              <a:t>The SSI, Midbus, and Flying Lead probes all serve the same purpose; send upstream and downstream protocol traffic to the analyzer</a:t>
            </a:r>
          </a:p>
          <a:p>
            <a:pPr marL="342900" indent="-342900">
              <a:buFont typeface="Arial" pitchFamily="34" charset="0"/>
              <a:buChar char="•"/>
            </a:pPr>
            <a:r>
              <a:rPr lang="en-US" sz="1600" dirty="0" smtClean="0"/>
              <a:t>Ideally, all probes should have a large enough input impedance to be ‘invisible’ to both end-nodes of the channel under capture</a:t>
            </a:r>
          </a:p>
          <a:p>
            <a:pPr marL="342900" indent="-342900">
              <a:buFont typeface="Arial" pitchFamily="34" charset="0"/>
              <a:buChar char="•"/>
            </a:pPr>
            <a:r>
              <a:rPr lang="en-US" sz="1600" dirty="0" smtClean="0"/>
              <a:t>Any probe can be used in place of the other provided there exists a probe connection point</a:t>
            </a:r>
          </a:p>
          <a:p>
            <a:pPr marL="571500" lvl="1" indent="-342900"/>
            <a:r>
              <a:rPr lang="en-US" sz="1200" dirty="0" smtClean="0"/>
              <a:t>SSI requires a PCIe slot connector</a:t>
            </a:r>
          </a:p>
          <a:p>
            <a:pPr marL="571500" lvl="1" indent="-342900"/>
            <a:r>
              <a:rPr lang="en-US" sz="1200" dirty="0" smtClean="0"/>
              <a:t>Midbus requires a PCI-SIG spec’d footprint masked into the trace copper</a:t>
            </a:r>
          </a:p>
          <a:p>
            <a:pPr marL="571500" lvl="1" indent="-342900"/>
            <a:r>
              <a:rPr lang="en-US" sz="1200" dirty="0" smtClean="0"/>
              <a:t>Flying Lead requires an end node Si pin or test point differential pair within the ZIF width apart</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1729" y="1143000"/>
            <a:ext cx="58360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5181600"/>
            <a:ext cx="1295400" cy="100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a:endCxn id="2051" idx="0"/>
          </p:cNvCxnSpPr>
          <p:nvPr/>
        </p:nvCxnSpPr>
        <p:spPr>
          <a:xfrm>
            <a:off x="5181600" y="3886200"/>
            <a:ext cx="5715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82512" y="5552633"/>
            <a:ext cx="2761488" cy="646331"/>
          </a:xfrm>
          <a:prstGeom prst="rect">
            <a:avLst/>
          </a:prstGeom>
          <a:noFill/>
        </p:spPr>
        <p:txBody>
          <a:bodyPr wrap="square" rtlCol="0">
            <a:spAutoFit/>
          </a:bodyPr>
          <a:lstStyle/>
          <a:p>
            <a:r>
              <a:rPr lang="en-US" sz="1200" b="1" dirty="0" smtClean="0"/>
              <a:t>Flying Lead Zero Insertion Force (ZIF) Tip soldered to Lane0 of the upstream and downstream channel</a:t>
            </a:r>
            <a:endParaRPr lang="en-US" sz="1200" b="1" dirty="0"/>
          </a:p>
        </p:txBody>
      </p:sp>
      <p:sp>
        <p:nvSpPr>
          <p:cNvPr id="14" name="Oval 13"/>
          <p:cNvSpPr/>
          <p:nvPr/>
        </p:nvSpPr>
        <p:spPr>
          <a:xfrm>
            <a:off x="4953000" y="3581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231729" y="1600200"/>
            <a:ext cx="883071" cy="461665"/>
          </a:xfrm>
          <a:prstGeom prst="rect">
            <a:avLst/>
          </a:prstGeom>
          <a:noFill/>
        </p:spPr>
        <p:txBody>
          <a:bodyPr wrap="square" rtlCol="0">
            <a:spAutoFit/>
          </a:bodyPr>
          <a:lstStyle/>
          <a:p>
            <a:pPr algn="ctr"/>
            <a:r>
              <a:rPr lang="en-US" sz="1200" b="1" dirty="0" smtClean="0">
                <a:solidFill>
                  <a:schemeClr val="bg1"/>
                </a:solidFill>
              </a:rPr>
              <a:t>Midbus Footprint</a:t>
            </a:r>
            <a:endParaRPr lang="en-US" sz="1200" b="1" dirty="0">
              <a:solidFill>
                <a:schemeClr val="bg1"/>
              </a:solidFill>
            </a:endParaRPr>
          </a:p>
        </p:txBody>
      </p:sp>
      <p:cxnSp>
        <p:nvCxnSpPr>
          <p:cNvPr id="37" name="Straight Arrow Connector 36"/>
          <p:cNvCxnSpPr>
            <a:stCxn id="36" idx="2"/>
          </p:cNvCxnSpPr>
          <p:nvPr/>
        </p:nvCxnSpPr>
        <p:spPr>
          <a:xfrm>
            <a:off x="3673265" y="2061865"/>
            <a:ext cx="1279735" cy="13671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620000" y="1315893"/>
            <a:ext cx="1295400" cy="461665"/>
          </a:xfrm>
          <a:prstGeom prst="rect">
            <a:avLst/>
          </a:prstGeom>
          <a:noFill/>
        </p:spPr>
        <p:txBody>
          <a:bodyPr wrap="square" rtlCol="0">
            <a:spAutoFit/>
          </a:bodyPr>
          <a:lstStyle/>
          <a:p>
            <a:pPr algn="ctr"/>
            <a:r>
              <a:rPr lang="en-US" sz="1200" b="1" dirty="0" smtClean="0">
                <a:solidFill>
                  <a:schemeClr val="bg1"/>
                </a:solidFill>
              </a:rPr>
              <a:t>Flying Lead (solder down)</a:t>
            </a:r>
            <a:endParaRPr lang="en-US" sz="1200" b="1" dirty="0">
              <a:solidFill>
                <a:schemeClr val="bg1"/>
              </a:solidFill>
            </a:endParaRPr>
          </a:p>
        </p:txBody>
      </p:sp>
      <p:cxnSp>
        <p:nvCxnSpPr>
          <p:cNvPr id="42" name="Straight Arrow Connector 41"/>
          <p:cNvCxnSpPr/>
          <p:nvPr/>
        </p:nvCxnSpPr>
        <p:spPr>
          <a:xfrm flipH="1">
            <a:off x="5105400" y="1546725"/>
            <a:ext cx="2514600" cy="586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60071" y="4724400"/>
            <a:ext cx="973929" cy="461665"/>
          </a:xfrm>
          <a:prstGeom prst="rect">
            <a:avLst/>
          </a:prstGeom>
          <a:noFill/>
        </p:spPr>
        <p:txBody>
          <a:bodyPr wrap="square" rtlCol="0">
            <a:spAutoFit/>
          </a:bodyPr>
          <a:lstStyle/>
          <a:p>
            <a:pPr algn="ctr"/>
            <a:r>
              <a:rPr lang="en-US" sz="1200" b="1" dirty="0" smtClean="0"/>
              <a:t>Lane0 Upstream</a:t>
            </a:r>
            <a:endParaRPr lang="en-US" sz="1200" b="1" dirty="0"/>
          </a:p>
        </p:txBody>
      </p:sp>
      <p:cxnSp>
        <p:nvCxnSpPr>
          <p:cNvPr id="48" name="Straight Arrow Connector 47"/>
          <p:cNvCxnSpPr>
            <a:stCxn id="47" idx="0"/>
          </p:cNvCxnSpPr>
          <p:nvPr/>
        </p:nvCxnSpPr>
        <p:spPr>
          <a:xfrm flipH="1" flipV="1">
            <a:off x="4754668" y="3733800"/>
            <a:ext cx="92368"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569871" y="4724400"/>
            <a:ext cx="1126329" cy="461665"/>
          </a:xfrm>
          <a:prstGeom prst="rect">
            <a:avLst/>
          </a:prstGeom>
          <a:noFill/>
        </p:spPr>
        <p:txBody>
          <a:bodyPr wrap="square" rtlCol="0">
            <a:spAutoFit/>
          </a:bodyPr>
          <a:lstStyle/>
          <a:p>
            <a:pPr algn="ctr"/>
            <a:r>
              <a:rPr lang="en-US" sz="1200" b="1" dirty="0" smtClean="0"/>
              <a:t>Lane0 Downstream</a:t>
            </a:r>
            <a:endParaRPr lang="en-US" sz="1200" b="1" dirty="0"/>
          </a:p>
        </p:txBody>
      </p:sp>
      <p:cxnSp>
        <p:nvCxnSpPr>
          <p:cNvPr id="52" name="Straight Arrow Connector 51"/>
          <p:cNvCxnSpPr>
            <a:stCxn id="51" idx="0"/>
          </p:cNvCxnSpPr>
          <p:nvPr/>
        </p:nvCxnSpPr>
        <p:spPr>
          <a:xfrm flipH="1" flipV="1">
            <a:off x="5410200" y="3733800"/>
            <a:ext cx="1722836"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6" idx="1"/>
            <a:endCxn id="19" idx="6"/>
          </p:cNvCxnSpPr>
          <p:nvPr/>
        </p:nvCxnSpPr>
        <p:spPr>
          <a:xfrm flipH="1" flipV="1">
            <a:off x="5517075" y="3043075"/>
            <a:ext cx="1498772" cy="1389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212275" y="289067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15847" y="2951151"/>
            <a:ext cx="883071" cy="461665"/>
          </a:xfrm>
          <a:prstGeom prst="rect">
            <a:avLst/>
          </a:prstGeom>
          <a:noFill/>
        </p:spPr>
        <p:txBody>
          <a:bodyPr wrap="square" rtlCol="0">
            <a:spAutoFit/>
          </a:bodyPr>
          <a:lstStyle/>
          <a:p>
            <a:pPr algn="ctr"/>
            <a:r>
              <a:rPr lang="en-US" sz="1200" b="1" dirty="0" smtClean="0">
                <a:solidFill>
                  <a:schemeClr val="bg1"/>
                </a:solidFill>
              </a:rPr>
              <a:t>Unused links</a:t>
            </a:r>
          </a:p>
        </p:txBody>
      </p:sp>
    </p:spTree>
    <p:extLst>
      <p:ext uri="{BB962C8B-B14F-4D97-AF65-F5344CB8AC3E}">
        <p14:creationId xmlns:p14="http://schemas.microsoft.com/office/powerpoint/2010/main" val="50644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6317" y="1417629"/>
            <a:ext cx="8555172" cy="2192204"/>
            <a:chOff x="228600" y="1066800"/>
            <a:chExt cx="5811838" cy="1371600"/>
          </a:xfrm>
        </p:grpSpPr>
        <p:pic>
          <p:nvPicPr>
            <p:cNvPr id="25" name="Picture 2" descr="C:\Users\rovezina\Pictures\PCIe3 System\M9502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066800"/>
              <a:ext cx="581183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912" y="1307087"/>
              <a:ext cx="4145654" cy="35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3912" y="1684723"/>
              <a:ext cx="4141487" cy="34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itle 4"/>
          <p:cNvSpPr>
            <a:spLocks noGrp="1"/>
          </p:cNvSpPr>
          <p:nvPr>
            <p:ph type="title"/>
          </p:nvPr>
        </p:nvSpPr>
        <p:spPr>
          <a:xfrm>
            <a:off x="76200" y="8500"/>
            <a:ext cx="8991600" cy="996696"/>
          </a:xfrm>
        </p:spPr>
        <p:txBody>
          <a:bodyPr/>
          <a:lstStyle/>
          <a:p>
            <a:r>
              <a:rPr lang="en-US" dirty="0"/>
              <a:t>System Configuration </a:t>
            </a:r>
            <a:br>
              <a:rPr lang="en-US" dirty="0"/>
            </a:br>
            <a:r>
              <a:rPr lang="en-US" sz="2400" b="0" dirty="0" smtClean="0">
                <a:solidFill>
                  <a:srgbClr val="007399"/>
                </a:solidFill>
              </a:rPr>
              <a:t>Analyzer &amp; Embedded Controller in AXIe 2 Slot Chassis </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13</a:t>
            </a:fld>
            <a:endParaRPr lang="en-US" dirty="0"/>
          </a:p>
        </p:txBody>
      </p:sp>
      <p:sp>
        <p:nvSpPr>
          <p:cNvPr id="22" name="TextBox 21"/>
          <p:cNvSpPr txBox="1"/>
          <p:nvPr/>
        </p:nvSpPr>
        <p:spPr>
          <a:xfrm>
            <a:off x="285117" y="1144505"/>
            <a:ext cx="1706165" cy="276999"/>
          </a:xfrm>
          <a:prstGeom prst="rect">
            <a:avLst/>
          </a:prstGeom>
          <a:noFill/>
        </p:spPr>
        <p:txBody>
          <a:bodyPr wrap="square" rtlCol="0">
            <a:spAutoFit/>
          </a:bodyPr>
          <a:lstStyle/>
          <a:p>
            <a:pPr algn="r"/>
            <a:r>
              <a:rPr lang="en-US" sz="1200" b="1" dirty="0" smtClean="0"/>
              <a:t>2 Slot AXIe Chassis</a:t>
            </a:r>
            <a:endParaRPr lang="en-US" sz="1200" b="1" dirty="0"/>
          </a:p>
        </p:txBody>
      </p:sp>
      <p:cxnSp>
        <p:nvCxnSpPr>
          <p:cNvPr id="23" name="Straight Arrow Connector 22"/>
          <p:cNvCxnSpPr>
            <a:stCxn id="22" idx="3"/>
          </p:cNvCxnSpPr>
          <p:nvPr/>
        </p:nvCxnSpPr>
        <p:spPr>
          <a:xfrm>
            <a:off x="1991282" y="1283005"/>
            <a:ext cx="341333" cy="2947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07775" y="3631475"/>
            <a:ext cx="2667000" cy="276999"/>
          </a:xfrm>
          <a:prstGeom prst="rect">
            <a:avLst/>
          </a:prstGeom>
          <a:noFill/>
        </p:spPr>
        <p:txBody>
          <a:bodyPr wrap="square" rtlCol="0">
            <a:spAutoFit/>
          </a:bodyPr>
          <a:lstStyle/>
          <a:p>
            <a:r>
              <a:rPr lang="en-US" sz="1200" b="1" dirty="0" smtClean="0"/>
              <a:t>PCIe 3.0 Analyzer Module</a:t>
            </a:r>
            <a:endParaRPr lang="en-US" sz="1200" b="1" dirty="0"/>
          </a:p>
        </p:txBody>
      </p:sp>
      <p:cxnSp>
        <p:nvCxnSpPr>
          <p:cNvPr id="32" name="Straight Arrow Connector 31"/>
          <p:cNvCxnSpPr>
            <a:stCxn id="31" idx="1"/>
          </p:cNvCxnSpPr>
          <p:nvPr/>
        </p:nvCxnSpPr>
        <p:spPr>
          <a:xfrm flipH="1" flipV="1">
            <a:off x="5991100" y="2256313"/>
            <a:ext cx="316675" cy="15136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844650" y="3925634"/>
            <a:ext cx="2362200" cy="276999"/>
          </a:xfrm>
          <a:prstGeom prst="rect">
            <a:avLst/>
          </a:prstGeom>
          <a:noFill/>
        </p:spPr>
        <p:txBody>
          <a:bodyPr wrap="square" rtlCol="0">
            <a:spAutoFit/>
          </a:bodyPr>
          <a:lstStyle/>
          <a:p>
            <a:r>
              <a:rPr lang="en-US" sz="1200" b="1" dirty="0" smtClean="0"/>
              <a:t>AXIe Embedded Controller</a:t>
            </a:r>
            <a:endParaRPr lang="en-US" sz="1200" b="1" dirty="0"/>
          </a:p>
        </p:txBody>
      </p:sp>
      <p:cxnSp>
        <p:nvCxnSpPr>
          <p:cNvPr id="39" name="Straight Arrow Connector 38"/>
          <p:cNvCxnSpPr>
            <a:stCxn id="38" idx="1"/>
          </p:cNvCxnSpPr>
          <p:nvPr/>
        </p:nvCxnSpPr>
        <p:spPr>
          <a:xfrm flipV="1">
            <a:off x="5844650" y="2778827"/>
            <a:ext cx="0" cy="12853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47600" y="3630734"/>
            <a:ext cx="1981200" cy="276999"/>
          </a:xfrm>
          <a:prstGeom prst="rect">
            <a:avLst/>
          </a:prstGeom>
          <a:noFill/>
        </p:spPr>
        <p:txBody>
          <a:bodyPr wrap="square" rtlCol="0">
            <a:spAutoFit/>
          </a:bodyPr>
          <a:lstStyle/>
          <a:p>
            <a:pPr algn="r"/>
            <a:r>
              <a:rPr lang="en-US" sz="1200" b="1" dirty="0" smtClean="0"/>
              <a:t>Controller VGA Output</a:t>
            </a:r>
            <a:endParaRPr lang="en-US" sz="1200" b="1" dirty="0"/>
          </a:p>
        </p:txBody>
      </p:sp>
      <p:cxnSp>
        <p:nvCxnSpPr>
          <p:cNvPr id="50" name="Straight Arrow Connector 49"/>
          <p:cNvCxnSpPr>
            <a:stCxn id="49" idx="3"/>
          </p:cNvCxnSpPr>
          <p:nvPr/>
        </p:nvCxnSpPr>
        <p:spPr>
          <a:xfrm flipV="1">
            <a:off x="2128800" y="2778827"/>
            <a:ext cx="1892975" cy="9904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9374" y="3920684"/>
            <a:ext cx="2826328" cy="461665"/>
          </a:xfrm>
          <a:prstGeom prst="rect">
            <a:avLst/>
          </a:prstGeom>
          <a:noFill/>
        </p:spPr>
        <p:txBody>
          <a:bodyPr wrap="square" rtlCol="0">
            <a:spAutoFit/>
          </a:bodyPr>
          <a:lstStyle/>
          <a:p>
            <a:pPr algn="r"/>
            <a:r>
              <a:rPr lang="en-US" sz="1200" b="1" dirty="0" smtClean="0"/>
              <a:t>3 USB 3.0 ports</a:t>
            </a:r>
          </a:p>
          <a:p>
            <a:pPr algn="r"/>
            <a:r>
              <a:rPr lang="en-US" sz="1200" b="1" dirty="0" smtClean="0"/>
              <a:t>(Keyboard, Mouse, External drive)</a:t>
            </a:r>
            <a:endParaRPr lang="en-US" sz="1200" b="1" dirty="0"/>
          </a:p>
        </p:txBody>
      </p:sp>
      <p:cxnSp>
        <p:nvCxnSpPr>
          <p:cNvPr id="53" name="Straight Arrow Connector 52"/>
          <p:cNvCxnSpPr>
            <a:stCxn id="52" idx="3"/>
          </p:cNvCxnSpPr>
          <p:nvPr/>
        </p:nvCxnSpPr>
        <p:spPr>
          <a:xfrm flipV="1">
            <a:off x="2885702" y="2778827"/>
            <a:ext cx="1648201" cy="13726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191532" y="843756"/>
            <a:ext cx="3477436" cy="276999"/>
          </a:xfrm>
          <a:prstGeom prst="rect">
            <a:avLst/>
          </a:prstGeom>
          <a:noFill/>
        </p:spPr>
        <p:txBody>
          <a:bodyPr wrap="square" rtlCol="0">
            <a:spAutoFit/>
          </a:bodyPr>
          <a:lstStyle/>
          <a:p>
            <a:r>
              <a:rPr lang="en-US" sz="1200" b="1" dirty="0" smtClean="0"/>
              <a:t>4 Probe POD ports with 4 channels per port</a:t>
            </a:r>
            <a:endParaRPr lang="en-US" sz="1200" b="1" dirty="0"/>
          </a:p>
        </p:txBody>
      </p:sp>
      <p:cxnSp>
        <p:nvCxnSpPr>
          <p:cNvPr id="56" name="Straight Arrow Connector 55"/>
          <p:cNvCxnSpPr>
            <a:stCxn id="55" idx="1"/>
          </p:cNvCxnSpPr>
          <p:nvPr/>
        </p:nvCxnSpPr>
        <p:spPr>
          <a:xfrm flipH="1">
            <a:off x="4734276" y="982256"/>
            <a:ext cx="457256" cy="11063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007399" y="4113338"/>
            <a:ext cx="1981200" cy="276999"/>
          </a:xfrm>
          <a:prstGeom prst="rect">
            <a:avLst/>
          </a:prstGeom>
          <a:noFill/>
        </p:spPr>
        <p:txBody>
          <a:bodyPr wrap="square" rtlCol="0">
            <a:spAutoFit/>
          </a:bodyPr>
          <a:lstStyle/>
          <a:p>
            <a:pPr algn="r"/>
            <a:r>
              <a:rPr lang="en-US" sz="1200" b="1" dirty="0"/>
              <a:t>2</a:t>
            </a:r>
            <a:r>
              <a:rPr lang="en-US" sz="1200" b="1" dirty="0" smtClean="0"/>
              <a:t> </a:t>
            </a:r>
            <a:r>
              <a:rPr lang="en-US" sz="1200" b="1" dirty="0" err="1" smtClean="0"/>
              <a:t>GbE</a:t>
            </a:r>
            <a:r>
              <a:rPr lang="en-US" sz="1200" b="1" dirty="0" smtClean="0"/>
              <a:t> Ethernet ports</a:t>
            </a:r>
            <a:endParaRPr lang="en-US" sz="1200" b="1" dirty="0"/>
          </a:p>
        </p:txBody>
      </p:sp>
      <p:cxnSp>
        <p:nvCxnSpPr>
          <p:cNvPr id="68" name="Straight Arrow Connector 67"/>
          <p:cNvCxnSpPr>
            <a:stCxn id="67" idx="3"/>
          </p:cNvCxnSpPr>
          <p:nvPr/>
        </p:nvCxnSpPr>
        <p:spPr>
          <a:xfrm flipV="1">
            <a:off x="4988599" y="2778827"/>
            <a:ext cx="248418" cy="14730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991100" y="1138139"/>
            <a:ext cx="2667000" cy="276999"/>
          </a:xfrm>
          <a:prstGeom prst="rect">
            <a:avLst/>
          </a:prstGeom>
          <a:noFill/>
        </p:spPr>
        <p:txBody>
          <a:bodyPr wrap="square" rtlCol="0">
            <a:spAutoFit/>
          </a:bodyPr>
          <a:lstStyle/>
          <a:p>
            <a:r>
              <a:rPr lang="en-US" sz="1200" b="1" dirty="0" smtClean="0"/>
              <a:t>Analyzer Module Trigger In/Out </a:t>
            </a:r>
            <a:endParaRPr lang="en-US" sz="1200" b="1" dirty="0"/>
          </a:p>
        </p:txBody>
      </p:sp>
      <p:cxnSp>
        <p:nvCxnSpPr>
          <p:cNvPr id="74" name="Straight Arrow Connector 73"/>
          <p:cNvCxnSpPr>
            <a:stCxn id="73" idx="1"/>
          </p:cNvCxnSpPr>
          <p:nvPr/>
        </p:nvCxnSpPr>
        <p:spPr>
          <a:xfrm>
            <a:off x="5991100" y="1276639"/>
            <a:ext cx="316675" cy="8119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Content Placeholder 16"/>
          <p:cNvSpPr>
            <a:spLocks noGrp="1"/>
          </p:cNvSpPr>
          <p:nvPr>
            <p:ph sz="half" idx="1"/>
          </p:nvPr>
        </p:nvSpPr>
        <p:spPr bwMode="auto">
          <a:xfrm>
            <a:off x="268192" y="4465126"/>
            <a:ext cx="8718457" cy="1888174"/>
          </a:xfrm>
          <a:noFill/>
          <a:ln>
            <a:miter lim="800000"/>
            <a:headEnd/>
            <a:tailEnd/>
          </a:ln>
        </p:spPr>
        <p:txBody>
          <a:bodyPr vert="horz" wrap="square" lIns="91440" tIns="45720" rIns="91440" bIns="45720" numCol="1" anchor="t" anchorCtr="0" compatLnSpc="1">
            <a:prstTxWarp prst="textNoShape">
              <a:avLst/>
            </a:prstTxWarp>
            <a:noAutofit/>
          </a:bodyPr>
          <a:lstStyle/>
          <a:p>
            <a:pPr marL="0" lvl="1" indent="0">
              <a:buNone/>
            </a:pPr>
            <a:r>
              <a:rPr lang="en-US" sz="1400" b="1" dirty="0"/>
              <a:t>Embedded Controller</a:t>
            </a:r>
          </a:p>
          <a:p>
            <a:pPr lvl="1"/>
            <a:r>
              <a:rPr lang="en-US" sz="1400" dirty="0" smtClean="0"/>
              <a:t>Software host for Analyzer and Exerciser</a:t>
            </a:r>
            <a:endParaRPr lang="en-US" sz="1400" dirty="0"/>
          </a:p>
          <a:p>
            <a:pPr lvl="1"/>
            <a:r>
              <a:rPr lang="en-US" sz="1400" dirty="0" smtClean="0"/>
              <a:t>PCIe 2.0 x4 backplane connection from analyzer to </a:t>
            </a:r>
            <a:r>
              <a:rPr lang="en-US" sz="1400" dirty="0"/>
              <a:t>host (No PCIe or USB cable connection </a:t>
            </a:r>
            <a:r>
              <a:rPr lang="en-US" sz="1400" dirty="0" smtClean="0"/>
              <a:t>required)</a:t>
            </a:r>
            <a:endParaRPr lang="en-US" sz="1400" dirty="0"/>
          </a:p>
          <a:p>
            <a:pPr lvl="1"/>
            <a:r>
              <a:rPr lang="en-US" sz="1400" dirty="0" smtClean="0"/>
              <a:t>Remote access via Gigabit Ethernet port</a:t>
            </a:r>
          </a:p>
          <a:p>
            <a:pPr lvl="1"/>
            <a:r>
              <a:rPr lang="en-US" sz="1400" dirty="0" smtClean="0"/>
              <a:t>160 GB 3½ inch SSD </a:t>
            </a:r>
          </a:p>
          <a:p>
            <a:pPr lvl="1"/>
            <a:r>
              <a:rPr lang="en-US" sz="1400" dirty="0" smtClean="0"/>
              <a:t>Windows</a:t>
            </a:r>
            <a:r>
              <a:rPr lang="en-US" sz="1400" dirty="0"/>
              <a:t>® 7 (32 and 64 bit</a:t>
            </a:r>
            <a:r>
              <a:rPr lang="en-US" sz="1400" dirty="0" smtClean="0"/>
              <a:t>)</a:t>
            </a:r>
          </a:p>
        </p:txBody>
      </p:sp>
      <p:cxnSp>
        <p:nvCxnSpPr>
          <p:cNvPr id="3" name="Straight Connector 2"/>
          <p:cNvCxnSpPr/>
          <p:nvPr/>
        </p:nvCxnSpPr>
        <p:spPr>
          <a:xfrm>
            <a:off x="147600" y="4453247"/>
            <a:ext cx="882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3230" y="853139"/>
            <a:ext cx="2901861" cy="285000"/>
          </a:xfrm>
          <a:prstGeom prst="rect">
            <a:avLst/>
          </a:prstGeom>
          <a:noFill/>
        </p:spPr>
        <p:txBody>
          <a:bodyPr wrap="square" rtlCol="0">
            <a:spAutoFit/>
          </a:bodyPr>
          <a:lstStyle/>
          <a:p>
            <a:pPr algn="r"/>
            <a:r>
              <a:rPr lang="en-US" sz="1200" b="1" dirty="0" smtClean="0"/>
              <a:t>16 Channels per Analyzer Module</a:t>
            </a:r>
            <a:endParaRPr lang="en-US" sz="1200" b="1" dirty="0"/>
          </a:p>
        </p:txBody>
      </p:sp>
      <p:cxnSp>
        <p:nvCxnSpPr>
          <p:cNvPr id="33" name="Straight Arrow Connector 32"/>
          <p:cNvCxnSpPr>
            <a:stCxn id="29" idx="3"/>
          </p:cNvCxnSpPr>
          <p:nvPr/>
        </p:nvCxnSpPr>
        <p:spPr>
          <a:xfrm>
            <a:off x="3325091" y="995639"/>
            <a:ext cx="498764" cy="9756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24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22250"/>
            <a:ext cx="8991600" cy="996696"/>
          </a:xfrm>
        </p:spPr>
        <p:txBody>
          <a:bodyPr/>
          <a:lstStyle/>
          <a:p>
            <a:r>
              <a:rPr lang="en-US" dirty="0"/>
              <a:t>System Configuration </a:t>
            </a:r>
            <a:br>
              <a:rPr lang="en-US" dirty="0"/>
            </a:br>
            <a:r>
              <a:rPr lang="en-US" sz="2400" b="0" dirty="0" smtClean="0">
                <a:solidFill>
                  <a:srgbClr val="007399"/>
                </a:solidFill>
              </a:rPr>
              <a:t>Putting it all together …PCIe 3.0 Protocol Tools Top to Bottom</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14</a:t>
            </a:fld>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066800"/>
            <a:ext cx="6740738"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6400800" y="1066801"/>
            <a:ext cx="2743200" cy="4957762"/>
          </a:xfrm>
          <a:solidFill>
            <a:schemeClr val="bg1"/>
          </a:solidFill>
        </p:spPr>
        <p:txBody>
          <a:bodyPr>
            <a:normAutofit/>
          </a:bodyPr>
          <a:lstStyle/>
          <a:p>
            <a:pPr marL="342900" indent="-342900">
              <a:buFont typeface="Arial" pitchFamily="34" charset="0"/>
              <a:buChar char="•"/>
            </a:pPr>
            <a:r>
              <a:rPr lang="en-US" sz="1600" dirty="0" smtClean="0"/>
              <a:t>DUT Emulation</a:t>
            </a:r>
          </a:p>
          <a:p>
            <a:pPr marL="342900" indent="-342900">
              <a:buFont typeface="Arial" pitchFamily="34" charset="0"/>
              <a:buChar char="•"/>
            </a:pPr>
            <a:r>
              <a:rPr lang="en-US" sz="1600" dirty="0" smtClean="0"/>
              <a:t>Protocol trace capture using </a:t>
            </a:r>
            <a:r>
              <a:rPr lang="en-US" sz="1600" dirty="0"/>
              <a:t>s</a:t>
            </a:r>
            <a:r>
              <a:rPr lang="en-US" sz="1600" dirty="0" smtClean="0"/>
              <a:t>older down probe</a:t>
            </a:r>
          </a:p>
          <a:p>
            <a:pPr marL="342900" indent="-342900">
              <a:buFont typeface="Arial" pitchFamily="34" charset="0"/>
              <a:buChar char="•"/>
            </a:pPr>
            <a:r>
              <a:rPr lang="en-US" sz="1600" dirty="0" smtClean="0"/>
              <a:t>Two Slot Chassis</a:t>
            </a:r>
          </a:p>
          <a:p>
            <a:pPr marL="342900" indent="-342900">
              <a:buFont typeface="Arial" pitchFamily="34" charset="0"/>
              <a:buChar char="•"/>
            </a:pPr>
            <a:r>
              <a:rPr lang="en-US" sz="1600" dirty="0" smtClean="0"/>
              <a:t>Protocol Analyzer </a:t>
            </a:r>
          </a:p>
          <a:p>
            <a:pPr marL="342900" indent="-342900">
              <a:buFont typeface="Arial" pitchFamily="34" charset="0"/>
              <a:buChar char="•"/>
            </a:pPr>
            <a:r>
              <a:rPr lang="en-US" sz="1600" dirty="0" smtClean="0"/>
              <a:t>Embedded Controller. Host for the PTC 3.0, DUT Emulation, and Analyzer Module software</a:t>
            </a:r>
          </a:p>
          <a:p>
            <a:pPr marL="342900" indent="-342900">
              <a:buFont typeface="Arial" pitchFamily="34" charset="0"/>
              <a:buChar char="•"/>
            </a:pPr>
            <a:endParaRPr lang="en-US" sz="1600" dirty="0" smtClean="0"/>
          </a:p>
          <a:p>
            <a:pPr marL="342900" indent="-342900">
              <a:buFont typeface="Arial" pitchFamily="34" charset="0"/>
              <a:buChar char="•"/>
            </a:pPr>
            <a:r>
              <a:rPr lang="en-US" sz="1600" dirty="0" smtClean="0"/>
              <a:t>Probe cable attachment to Analyzer</a:t>
            </a:r>
            <a:endParaRPr lang="en-US" sz="1600" dirty="0"/>
          </a:p>
        </p:txBody>
      </p:sp>
      <p:cxnSp>
        <p:nvCxnSpPr>
          <p:cNvPr id="22" name="Straight Arrow Connector 21"/>
          <p:cNvCxnSpPr/>
          <p:nvPr/>
        </p:nvCxnSpPr>
        <p:spPr>
          <a:xfrm flipH="1">
            <a:off x="3446570" y="1211283"/>
            <a:ext cx="2859227" cy="3918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099460" y="1697957"/>
            <a:ext cx="3206338" cy="4356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702629" y="2280062"/>
            <a:ext cx="1603169" cy="1265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572000" y="2766951"/>
            <a:ext cx="1733798" cy="10430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876183" y="3182587"/>
            <a:ext cx="1429616" cy="8787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8145" y="1469575"/>
            <a:ext cx="991655" cy="646331"/>
          </a:xfrm>
          <a:prstGeom prst="rect">
            <a:avLst/>
          </a:prstGeom>
          <a:noFill/>
        </p:spPr>
        <p:txBody>
          <a:bodyPr wrap="square" rtlCol="0">
            <a:spAutoFit/>
          </a:bodyPr>
          <a:lstStyle/>
          <a:p>
            <a:pPr algn="ctr"/>
            <a:r>
              <a:rPr lang="en-US" sz="1200" b="1" dirty="0" smtClean="0">
                <a:solidFill>
                  <a:schemeClr val="bg1"/>
                </a:solidFill>
              </a:rPr>
              <a:t>Root Complex Emulation</a:t>
            </a:r>
            <a:endParaRPr lang="en-US" sz="1200" b="1" dirty="0">
              <a:solidFill>
                <a:schemeClr val="bg1"/>
              </a:solidFill>
            </a:endParaRPr>
          </a:p>
        </p:txBody>
      </p:sp>
      <p:cxnSp>
        <p:nvCxnSpPr>
          <p:cNvPr id="13" name="Straight Arrow Connector 12"/>
          <p:cNvCxnSpPr>
            <a:stCxn id="12" idx="3"/>
          </p:cNvCxnSpPr>
          <p:nvPr/>
        </p:nvCxnSpPr>
        <p:spPr>
          <a:xfrm flipV="1">
            <a:off x="1739800" y="1603174"/>
            <a:ext cx="838200" cy="1895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50079" y="3942608"/>
            <a:ext cx="3455718" cy="7718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777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1070" y="160675"/>
            <a:ext cx="7533564" cy="1081272"/>
          </a:xfrm>
        </p:spPr>
        <p:txBody>
          <a:bodyPr/>
          <a:lstStyle/>
          <a:p>
            <a:r>
              <a:rPr lang="en-US" dirty="0" smtClean="0"/>
              <a:t>Analyzer software </a:t>
            </a:r>
            <a:br>
              <a:rPr lang="en-US" dirty="0" smtClean="0"/>
            </a:br>
            <a:r>
              <a:rPr lang="en-US" sz="2400" b="0" dirty="0" smtClean="0">
                <a:solidFill>
                  <a:srgbClr val="007399"/>
                </a:solidFill>
              </a:rPr>
              <a:t>Overview</a:t>
            </a:r>
            <a:endParaRPr lang="en-US" sz="2400" b="0" dirty="0">
              <a:solidFill>
                <a:srgbClr val="007399"/>
              </a:solidFill>
            </a:endParaRPr>
          </a:p>
        </p:txBody>
      </p:sp>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15</a:t>
            </a:fld>
            <a:endParaRPr lang="en-US" dirty="0"/>
          </a:p>
        </p:txBody>
      </p:sp>
      <p:pic>
        <p:nvPicPr>
          <p:cNvPr id="6" name="Picture 3" descr="C:\Users\rovezina\Pictures\PCIe3 System\U4301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779" y="1268386"/>
            <a:ext cx="7072985" cy="1102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736" y="2597367"/>
            <a:ext cx="4369030" cy="30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9577" y="2597368"/>
            <a:ext cx="4342551" cy="30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3384" y="5466477"/>
            <a:ext cx="976676"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ounded Rectangle 9"/>
          <p:cNvSpPr/>
          <p:nvPr/>
        </p:nvSpPr>
        <p:spPr>
          <a:xfrm>
            <a:off x="5617468" y="5455209"/>
            <a:ext cx="976676"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91073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486" y="2569766"/>
            <a:ext cx="1038225" cy="1085850"/>
          </a:xfrm>
          <a:prstGeom prst="rect">
            <a:avLst/>
          </a:prstGeom>
        </p:spPr>
      </p:pic>
      <p:sp>
        <p:nvSpPr>
          <p:cNvPr id="2" name="Title 1"/>
          <p:cNvSpPr>
            <a:spLocks noGrp="1"/>
          </p:cNvSpPr>
          <p:nvPr>
            <p:ph type="title"/>
          </p:nvPr>
        </p:nvSpPr>
        <p:spPr>
          <a:xfrm>
            <a:off x="228600" y="32250"/>
            <a:ext cx="8695944" cy="996696"/>
          </a:xfrm>
        </p:spPr>
        <p:txBody>
          <a:bodyPr/>
          <a:lstStyle/>
          <a:p>
            <a:r>
              <a:rPr lang="en-US" dirty="0" smtClean="0"/>
              <a:t>Analyzer</a:t>
            </a:r>
            <a:br>
              <a:rPr lang="en-US" dirty="0" smtClean="0"/>
            </a:br>
            <a:r>
              <a:rPr lang="en-US" sz="2400" b="0" dirty="0" smtClean="0">
                <a:solidFill>
                  <a:srgbClr val="007399"/>
                </a:solidFill>
              </a:rPr>
              <a:t>Module Setup</a:t>
            </a:r>
            <a:endParaRPr lang="en-US" sz="2400" b="0" dirty="0">
              <a:solidFill>
                <a:srgbClr val="007399"/>
              </a:solidFill>
            </a:endParaRP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16</a:t>
            </a:fld>
            <a:endParaRPr lang="en-US" dirty="0"/>
          </a:p>
        </p:txBody>
      </p:sp>
      <p:sp>
        <p:nvSpPr>
          <p:cNvPr id="14" name="Rounded Rectangle 13"/>
          <p:cNvSpPr/>
          <p:nvPr/>
        </p:nvSpPr>
        <p:spPr>
          <a:xfrm>
            <a:off x="647594" y="3372313"/>
            <a:ext cx="242760"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6042" y="918347"/>
            <a:ext cx="6407924" cy="304207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6042" y="4113997"/>
            <a:ext cx="6787934" cy="2469788"/>
          </a:xfrm>
          <a:prstGeom prst="rect">
            <a:avLst/>
          </a:prstGeom>
        </p:spPr>
      </p:pic>
      <p:cxnSp>
        <p:nvCxnSpPr>
          <p:cNvPr id="18" name="Straight Arrow Connector 17"/>
          <p:cNvCxnSpPr>
            <a:stCxn id="14" idx="0"/>
            <a:endCxn id="3" idx="1"/>
          </p:cNvCxnSpPr>
          <p:nvPr/>
        </p:nvCxnSpPr>
        <p:spPr>
          <a:xfrm flipV="1">
            <a:off x="768974" y="2439382"/>
            <a:ext cx="1207068" cy="932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6" idx="1"/>
          </p:cNvCxnSpPr>
          <p:nvPr/>
        </p:nvCxnSpPr>
        <p:spPr>
          <a:xfrm>
            <a:off x="804599" y="3655616"/>
            <a:ext cx="1171443" cy="1693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645976" y="5468580"/>
            <a:ext cx="2084860" cy="279067"/>
          </a:xfrm>
          <a:prstGeom prst="wedgeRoundRectCallout">
            <a:avLst>
              <a:gd name="adj1" fmla="val -39082"/>
              <a:gd name="adj2" fmla="val -20850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Set Memory size (64K to 4GB)</a:t>
            </a:r>
            <a:endParaRPr kumimoji="1" lang="ja-JP" altLang="en-US" sz="1200" dirty="0">
              <a:solidFill>
                <a:schemeClr val="tx1"/>
              </a:solidFill>
              <a:latin typeface="Agilent TT Cond" pitchFamily="34" charset="0"/>
            </a:endParaRPr>
          </a:p>
        </p:txBody>
      </p:sp>
      <p:sp>
        <p:nvSpPr>
          <p:cNvPr id="12" name="Rounded Rectangle 11"/>
          <p:cNvSpPr/>
          <p:nvPr/>
        </p:nvSpPr>
        <p:spPr>
          <a:xfrm>
            <a:off x="4987374" y="4819123"/>
            <a:ext cx="867162"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ounded Rectangle 20"/>
          <p:cNvSpPr/>
          <p:nvPr/>
        </p:nvSpPr>
        <p:spPr>
          <a:xfrm>
            <a:off x="2980668" y="1722044"/>
            <a:ext cx="1626958"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ounded Rectangle 12"/>
          <p:cNvSpPr/>
          <p:nvPr/>
        </p:nvSpPr>
        <p:spPr>
          <a:xfrm>
            <a:off x="4949942" y="1720069"/>
            <a:ext cx="1735865" cy="228552"/>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ounded Rectangle 14"/>
          <p:cNvSpPr/>
          <p:nvPr/>
        </p:nvSpPr>
        <p:spPr>
          <a:xfrm>
            <a:off x="3596193" y="2737004"/>
            <a:ext cx="583921" cy="387561"/>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ounded Rectangle 15"/>
          <p:cNvSpPr/>
          <p:nvPr/>
        </p:nvSpPr>
        <p:spPr>
          <a:xfrm>
            <a:off x="4306718" y="2735029"/>
            <a:ext cx="2699724" cy="387561"/>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ounded Rectangle 16"/>
          <p:cNvSpPr/>
          <p:nvPr/>
        </p:nvSpPr>
        <p:spPr>
          <a:xfrm>
            <a:off x="7085550" y="2735029"/>
            <a:ext cx="787790" cy="387561"/>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ounded Rectangle 18"/>
          <p:cNvSpPr/>
          <p:nvPr/>
        </p:nvSpPr>
        <p:spPr>
          <a:xfrm>
            <a:off x="6804561" y="1718093"/>
            <a:ext cx="1114271" cy="230528"/>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ounded Rectangular Callout 22"/>
          <p:cNvSpPr/>
          <p:nvPr/>
        </p:nvSpPr>
        <p:spPr>
          <a:xfrm>
            <a:off x="7176532" y="1072723"/>
            <a:ext cx="1587443" cy="265211"/>
          </a:xfrm>
          <a:prstGeom prst="wedgeRoundRectCallout">
            <a:avLst>
              <a:gd name="adj1" fmla="val -14652"/>
              <a:gd name="adj2" fmla="val 18569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Probe wiring diagram</a:t>
            </a:r>
            <a:endParaRPr kumimoji="1" lang="ja-JP" altLang="en-US" sz="1200" dirty="0">
              <a:solidFill>
                <a:schemeClr val="tx1"/>
              </a:solidFill>
              <a:latin typeface="Agilent TT Cond" pitchFamily="34" charset="0"/>
            </a:endParaRPr>
          </a:p>
        </p:txBody>
      </p:sp>
      <p:sp>
        <p:nvSpPr>
          <p:cNvPr id="24" name="Rounded Rectangular Callout 23"/>
          <p:cNvSpPr/>
          <p:nvPr/>
        </p:nvSpPr>
        <p:spPr>
          <a:xfrm>
            <a:off x="4788975" y="1058868"/>
            <a:ext cx="2186861" cy="279066"/>
          </a:xfrm>
          <a:prstGeom prst="wedgeRoundRectCallout">
            <a:avLst>
              <a:gd name="adj1" fmla="val -35934"/>
              <a:gd name="adj2" fmla="val 178739"/>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Link and Module configuration</a:t>
            </a:r>
            <a:endParaRPr kumimoji="1" lang="ja-JP" altLang="en-US" sz="1200" dirty="0">
              <a:solidFill>
                <a:schemeClr val="tx1"/>
              </a:solidFill>
              <a:latin typeface="Agilent TT Cond" pitchFamily="34" charset="0"/>
            </a:endParaRPr>
          </a:p>
        </p:txBody>
      </p:sp>
      <p:sp>
        <p:nvSpPr>
          <p:cNvPr id="25" name="Rounded Rectangular Callout 24"/>
          <p:cNvSpPr/>
          <p:nvPr/>
        </p:nvSpPr>
        <p:spPr>
          <a:xfrm>
            <a:off x="2712571" y="1058867"/>
            <a:ext cx="1277538" cy="279067"/>
          </a:xfrm>
          <a:prstGeom prst="wedgeRoundRectCallout">
            <a:avLst>
              <a:gd name="adj1" fmla="val -9451"/>
              <a:gd name="adj2" fmla="val 18299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Probe selection</a:t>
            </a:r>
            <a:endParaRPr kumimoji="1" lang="ja-JP" altLang="en-US" sz="1200" dirty="0">
              <a:solidFill>
                <a:schemeClr val="tx1"/>
              </a:solidFill>
              <a:latin typeface="Agilent TT Cond" pitchFamily="34" charset="0"/>
            </a:endParaRPr>
          </a:p>
        </p:txBody>
      </p:sp>
      <p:sp>
        <p:nvSpPr>
          <p:cNvPr id="26" name="Rounded Rectangular Callout 25"/>
          <p:cNvSpPr/>
          <p:nvPr/>
        </p:nvSpPr>
        <p:spPr>
          <a:xfrm>
            <a:off x="2980668" y="3473064"/>
            <a:ext cx="1199446" cy="279067"/>
          </a:xfrm>
          <a:prstGeom prst="wedgeRoundRectCallout">
            <a:avLst>
              <a:gd name="adj1" fmla="val 31700"/>
              <a:gd name="adj2" fmla="val -17020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Clock source</a:t>
            </a:r>
            <a:endParaRPr kumimoji="1" lang="ja-JP" altLang="en-US" sz="1200" dirty="0">
              <a:solidFill>
                <a:schemeClr val="tx1"/>
              </a:solidFill>
              <a:latin typeface="Agilent TT Cond" pitchFamily="34" charset="0"/>
            </a:endParaRPr>
          </a:p>
        </p:txBody>
      </p:sp>
      <p:sp>
        <p:nvSpPr>
          <p:cNvPr id="27" name="Rounded Rectangular Callout 26"/>
          <p:cNvSpPr/>
          <p:nvPr/>
        </p:nvSpPr>
        <p:spPr>
          <a:xfrm>
            <a:off x="4531911" y="3455438"/>
            <a:ext cx="1536380" cy="279067"/>
          </a:xfrm>
          <a:prstGeom prst="wedgeRoundRectCallout">
            <a:avLst>
              <a:gd name="adj1" fmla="val -13546"/>
              <a:gd name="adj2" fmla="val -165946"/>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Lane configuration</a:t>
            </a:r>
            <a:endParaRPr kumimoji="1" lang="ja-JP" altLang="en-US" sz="1200" dirty="0">
              <a:solidFill>
                <a:schemeClr val="tx1"/>
              </a:solidFill>
              <a:latin typeface="Agilent TT Cond" pitchFamily="34" charset="0"/>
            </a:endParaRPr>
          </a:p>
        </p:txBody>
      </p:sp>
      <p:sp>
        <p:nvSpPr>
          <p:cNvPr id="28" name="Rounded Rectangular Callout 27"/>
          <p:cNvSpPr/>
          <p:nvPr/>
        </p:nvSpPr>
        <p:spPr>
          <a:xfrm>
            <a:off x="6975836" y="3473064"/>
            <a:ext cx="2001909" cy="487353"/>
          </a:xfrm>
          <a:prstGeom prst="wedgeRoundRectCallout">
            <a:avLst>
              <a:gd name="adj1" fmla="val -10748"/>
              <a:gd name="adj2" fmla="val -13491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Custom Lane mapping with Analyzer soft switch</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10999382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Tuning Screen Shots\Custom Lane Mapp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02369" y="3750774"/>
            <a:ext cx="1648680" cy="24943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uning Screen Shots\Analyzer Probe Tuni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51" y="3849033"/>
            <a:ext cx="6136448" cy="2146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7975" y="91625"/>
            <a:ext cx="8695944" cy="996696"/>
          </a:xfrm>
        </p:spPr>
        <p:txBody>
          <a:bodyPr/>
          <a:lstStyle/>
          <a:p>
            <a:r>
              <a:rPr lang="en-US" dirty="0" smtClean="0"/>
              <a:t>Analyzer - Probe Setup</a:t>
            </a:r>
            <a:br>
              <a:rPr lang="en-US" dirty="0" smtClean="0"/>
            </a:br>
            <a:r>
              <a:rPr lang="en-US" sz="2400" b="0" dirty="0">
                <a:solidFill>
                  <a:srgbClr val="007399"/>
                </a:solidFill>
              </a:rPr>
              <a:t>Selection</a:t>
            </a:r>
            <a:r>
              <a:rPr lang="en-US" sz="2400" b="0" dirty="0" smtClean="0">
                <a:solidFill>
                  <a:srgbClr val="007399"/>
                </a:solidFill>
              </a:rPr>
              <a:t>, </a:t>
            </a:r>
            <a:r>
              <a:rPr lang="en-US" sz="2400" b="0" dirty="0">
                <a:solidFill>
                  <a:srgbClr val="007399"/>
                </a:solidFill>
              </a:rPr>
              <a:t>Connection, Lane Mapping</a:t>
            </a: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17</a:t>
            </a:fld>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8265" y="284008"/>
            <a:ext cx="3835735" cy="2916102"/>
          </a:xfrm>
          <a:prstGeom prst="rect">
            <a:avLst/>
          </a:prstGeom>
        </p:spPr>
      </p:pic>
      <p:sp>
        <p:nvSpPr>
          <p:cNvPr id="11" name="Rounded Rectangle 10"/>
          <p:cNvSpPr/>
          <p:nvPr/>
        </p:nvSpPr>
        <p:spPr>
          <a:xfrm>
            <a:off x="5095823" y="4635942"/>
            <a:ext cx="1007040"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ounded Rectangle 12"/>
          <p:cNvSpPr/>
          <p:nvPr/>
        </p:nvSpPr>
        <p:spPr>
          <a:xfrm>
            <a:off x="5656152" y="5604967"/>
            <a:ext cx="399005"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28951" y="1396661"/>
            <a:ext cx="1984214" cy="216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a:stCxn id="11" idx="0"/>
          </p:cNvCxnSpPr>
          <p:nvPr/>
        </p:nvCxnSpPr>
        <p:spPr>
          <a:xfrm flipV="1">
            <a:off x="5599343" y="3013544"/>
            <a:ext cx="602674" cy="16223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418531" y="4634699"/>
            <a:ext cx="1539353" cy="185708"/>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Straight Arrow Connector 30"/>
          <p:cNvCxnSpPr>
            <a:stCxn id="30" idx="0"/>
          </p:cNvCxnSpPr>
          <p:nvPr/>
        </p:nvCxnSpPr>
        <p:spPr>
          <a:xfrm flipV="1">
            <a:off x="2188208" y="3557905"/>
            <a:ext cx="126421" cy="1076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Left Brace 3"/>
          <p:cNvSpPr/>
          <p:nvPr/>
        </p:nvSpPr>
        <p:spPr>
          <a:xfrm>
            <a:off x="1513611" y="1396661"/>
            <a:ext cx="127215" cy="386848"/>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16" name="Left Brace 15"/>
          <p:cNvSpPr/>
          <p:nvPr/>
        </p:nvSpPr>
        <p:spPr>
          <a:xfrm>
            <a:off x="1504259" y="2194169"/>
            <a:ext cx="136566" cy="255320"/>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17" name="Left Brace 16"/>
          <p:cNvSpPr/>
          <p:nvPr/>
        </p:nvSpPr>
        <p:spPr>
          <a:xfrm>
            <a:off x="1504260" y="2477283"/>
            <a:ext cx="144032" cy="1063657"/>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18" name="Left Brace 17"/>
          <p:cNvSpPr/>
          <p:nvPr/>
        </p:nvSpPr>
        <p:spPr>
          <a:xfrm>
            <a:off x="1501735" y="1807033"/>
            <a:ext cx="139089" cy="360135"/>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7" name="Rounded Rectangle 6"/>
          <p:cNvSpPr/>
          <p:nvPr/>
        </p:nvSpPr>
        <p:spPr>
          <a:xfrm>
            <a:off x="342078" y="1477088"/>
            <a:ext cx="1112809" cy="217835"/>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kumimoji="1" lang="en-US" altLang="ja-JP" sz="1200" dirty="0">
                <a:solidFill>
                  <a:schemeClr val="tx1"/>
                </a:solidFill>
                <a:latin typeface="Agilent TT Cond" pitchFamily="34" charset="0"/>
              </a:rPr>
              <a:t>Slot Interposer</a:t>
            </a:r>
            <a:endParaRPr kumimoji="1" lang="ja-JP" altLang="en-US" sz="1200" dirty="0">
              <a:solidFill>
                <a:schemeClr val="tx1"/>
              </a:solidFill>
              <a:latin typeface="Agilent TT Cond" pitchFamily="34" charset="0"/>
            </a:endParaRPr>
          </a:p>
        </p:txBody>
      </p:sp>
      <p:sp>
        <p:nvSpPr>
          <p:cNvPr id="22" name="Rounded Rectangle 21"/>
          <p:cNvSpPr/>
          <p:nvPr/>
        </p:nvSpPr>
        <p:spPr>
          <a:xfrm>
            <a:off x="339210" y="1871016"/>
            <a:ext cx="1112809" cy="217835"/>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kumimoji="1" lang="en-US" altLang="ja-JP" sz="1200" dirty="0" smtClean="0">
                <a:solidFill>
                  <a:schemeClr val="tx1"/>
                </a:solidFill>
                <a:latin typeface="Agilent TT Cond" pitchFamily="34" charset="0"/>
              </a:rPr>
              <a:t>Mid Bus Probe</a:t>
            </a:r>
            <a:endParaRPr kumimoji="1" lang="ja-JP" altLang="en-US" sz="1200" dirty="0">
              <a:solidFill>
                <a:schemeClr val="tx1"/>
              </a:solidFill>
              <a:latin typeface="Agilent TT Cond" pitchFamily="34" charset="0"/>
            </a:endParaRPr>
          </a:p>
        </p:txBody>
      </p:sp>
      <p:sp>
        <p:nvSpPr>
          <p:cNvPr id="23" name="Rounded Rectangle 22"/>
          <p:cNvSpPr/>
          <p:nvPr/>
        </p:nvSpPr>
        <p:spPr>
          <a:xfrm>
            <a:off x="186814" y="2207430"/>
            <a:ext cx="1265205" cy="217835"/>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kumimoji="1" lang="en-US" altLang="ja-JP" sz="1200" dirty="0" smtClean="0">
                <a:solidFill>
                  <a:schemeClr val="tx1"/>
                </a:solidFill>
                <a:latin typeface="Agilent TT Cond" pitchFamily="34" charset="0"/>
              </a:rPr>
              <a:t>Solder Down Tip</a:t>
            </a:r>
            <a:endParaRPr kumimoji="1" lang="ja-JP" altLang="en-US" sz="1200" dirty="0">
              <a:solidFill>
                <a:schemeClr val="tx1"/>
              </a:solidFill>
              <a:latin typeface="Agilent TT Cond" pitchFamily="34" charset="0"/>
            </a:endParaRPr>
          </a:p>
        </p:txBody>
      </p:sp>
      <p:sp>
        <p:nvSpPr>
          <p:cNvPr id="24" name="Rounded Rectangle 23"/>
          <p:cNvSpPr/>
          <p:nvPr/>
        </p:nvSpPr>
        <p:spPr>
          <a:xfrm>
            <a:off x="89236" y="2817008"/>
            <a:ext cx="1368542" cy="396134"/>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kumimoji="1" lang="en-US" altLang="ja-JP" sz="1200" dirty="0" smtClean="0">
                <a:solidFill>
                  <a:schemeClr val="tx1"/>
                </a:solidFill>
                <a:latin typeface="Agilent TT Cond" pitchFamily="34" charset="0"/>
              </a:rPr>
              <a:t>Gen2 Probe Reuse Using Gen3 Adaptor</a:t>
            </a:r>
            <a:endParaRPr kumimoji="1" lang="ja-JP" altLang="en-US" sz="1200" dirty="0">
              <a:solidFill>
                <a:schemeClr val="tx1"/>
              </a:solidFill>
              <a:latin typeface="Agilent TT Cond" pitchFamily="34" charset="0"/>
            </a:endParaRPr>
          </a:p>
        </p:txBody>
      </p:sp>
      <p:sp>
        <p:nvSpPr>
          <p:cNvPr id="9" name="TextBox 8"/>
          <p:cNvSpPr txBox="1"/>
          <p:nvPr/>
        </p:nvSpPr>
        <p:spPr>
          <a:xfrm>
            <a:off x="7503168" y="3473775"/>
            <a:ext cx="1047082" cy="276999"/>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solidFill>
                  <a:schemeClr val="tx1"/>
                </a:solidFill>
              </a:rPr>
              <a:t>Lane </a:t>
            </a:r>
            <a:r>
              <a:rPr lang="en-US" dirty="0" smtClean="0">
                <a:solidFill>
                  <a:schemeClr val="tx1"/>
                </a:solidFill>
              </a:rPr>
              <a:t>Mapping</a:t>
            </a:r>
            <a:endParaRPr lang="en-US" dirty="0">
              <a:solidFill>
                <a:schemeClr val="tx1"/>
              </a:solidFill>
            </a:endParaRPr>
          </a:p>
        </p:txBody>
      </p:sp>
      <p:cxnSp>
        <p:nvCxnSpPr>
          <p:cNvPr id="19" name="Straight Arrow Connector 18"/>
          <p:cNvCxnSpPr>
            <a:stCxn id="13" idx="3"/>
          </p:cNvCxnSpPr>
          <p:nvPr/>
        </p:nvCxnSpPr>
        <p:spPr>
          <a:xfrm flipV="1">
            <a:off x="6055157" y="4728175"/>
            <a:ext cx="1223530" cy="9690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51333" y="1096189"/>
            <a:ext cx="1507012" cy="276999"/>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Probe Selection Menu</a:t>
            </a:r>
            <a:endParaRPr lang="en-US" dirty="0">
              <a:solidFill>
                <a:schemeClr val="tx1"/>
              </a:solidFill>
            </a:endParaRPr>
          </a:p>
        </p:txBody>
      </p:sp>
      <p:sp>
        <p:nvSpPr>
          <p:cNvPr id="33" name="Rounded Rectangle 32"/>
          <p:cNvSpPr/>
          <p:nvPr/>
        </p:nvSpPr>
        <p:spPr>
          <a:xfrm>
            <a:off x="3290149" y="4635942"/>
            <a:ext cx="1083068"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Straight Arrow Connector 33"/>
          <p:cNvCxnSpPr>
            <a:stCxn id="36" idx="2"/>
            <a:endCxn id="33" idx="0"/>
          </p:cNvCxnSpPr>
          <p:nvPr/>
        </p:nvCxnSpPr>
        <p:spPr>
          <a:xfrm flipH="1">
            <a:off x="3831683" y="2708300"/>
            <a:ext cx="541534" cy="19276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849676" y="2246266"/>
            <a:ext cx="1047082" cy="462034"/>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Module Configuration</a:t>
            </a:r>
            <a:endParaRPr lang="en-US" dirty="0">
              <a:solidFill>
                <a:schemeClr val="tx1"/>
              </a:solidFill>
            </a:endParaRPr>
          </a:p>
        </p:txBody>
      </p:sp>
      <p:sp>
        <p:nvSpPr>
          <p:cNvPr id="40" name="Rounded Rectangle 39"/>
          <p:cNvSpPr/>
          <p:nvPr/>
        </p:nvSpPr>
        <p:spPr>
          <a:xfrm>
            <a:off x="4627659" y="4635943"/>
            <a:ext cx="279606" cy="185796"/>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Straight Arrow Connector 40"/>
          <p:cNvCxnSpPr>
            <a:stCxn id="44" idx="2"/>
            <a:endCxn id="40" idx="0"/>
          </p:cNvCxnSpPr>
          <p:nvPr/>
        </p:nvCxnSpPr>
        <p:spPr>
          <a:xfrm flipH="1">
            <a:off x="4767462" y="3662399"/>
            <a:ext cx="6463" cy="973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370011" y="3371352"/>
            <a:ext cx="807827" cy="291047"/>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Link Width</a:t>
            </a:r>
          </a:p>
        </p:txBody>
      </p:sp>
    </p:spTree>
    <p:extLst>
      <p:ext uri="{BB962C8B-B14F-4D97-AF65-F5344CB8AC3E}">
        <p14:creationId xmlns:p14="http://schemas.microsoft.com/office/powerpoint/2010/main" val="178011900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000"/>
            <a:ext cx="8695944" cy="996696"/>
          </a:xfrm>
        </p:spPr>
        <p:txBody>
          <a:bodyPr/>
          <a:lstStyle/>
          <a:p>
            <a:r>
              <a:rPr lang="en-US" dirty="0" smtClean="0"/>
              <a:t>Analyzer</a:t>
            </a:r>
            <a:br>
              <a:rPr lang="en-US" dirty="0" smtClean="0"/>
            </a:br>
            <a:r>
              <a:rPr lang="en-US" sz="2400" b="0" dirty="0" smtClean="0">
                <a:solidFill>
                  <a:srgbClr val="007399"/>
                </a:solidFill>
              </a:rPr>
              <a:t>Open Existing .</a:t>
            </a:r>
            <a:r>
              <a:rPr lang="en-US" sz="2400" b="0" dirty="0" err="1" smtClean="0">
                <a:solidFill>
                  <a:srgbClr val="007399"/>
                </a:solidFill>
              </a:rPr>
              <a:t>ptu</a:t>
            </a:r>
            <a:r>
              <a:rPr lang="en-US" sz="2400" b="0" dirty="0" smtClean="0">
                <a:solidFill>
                  <a:srgbClr val="007399"/>
                </a:solidFill>
              </a:rPr>
              <a:t> File</a:t>
            </a:r>
            <a:endParaRPr lang="en-US" sz="2400" b="0" dirty="0">
              <a:solidFill>
                <a:srgbClr val="007399"/>
              </a:solidFill>
            </a:endParaRPr>
          </a:p>
        </p:txBody>
      </p:sp>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18</a:t>
            </a:fld>
            <a:endParaRPr lang="en-US" dirty="0"/>
          </a:p>
        </p:txBody>
      </p:sp>
      <p:pic>
        <p:nvPicPr>
          <p:cNvPr id="3074" name="Picture 2" descr="H:\Tuning Screen Shots\Analyzer Probe Tun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1286" y="226839"/>
            <a:ext cx="5295709" cy="18521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uning Screen Shots\Analyzer Probe Tuning Ta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619" y="1414356"/>
            <a:ext cx="5288047" cy="286405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4969565" y="455519"/>
            <a:ext cx="476313"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Rounded Rectangle 28"/>
          <p:cNvSpPr/>
          <p:nvPr/>
        </p:nvSpPr>
        <p:spPr>
          <a:xfrm>
            <a:off x="2033484" y="2188926"/>
            <a:ext cx="1083068"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Straight Arrow Connector 31"/>
          <p:cNvCxnSpPr>
            <a:endCxn id="29" idx="0"/>
          </p:cNvCxnSpPr>
          <p:nvPr/>
        </p:nvCxnSpPr>
        <p:spPr>
          <a:xfrm flipH="1">
            <a:off x="2575018" y="639984"/>
            <a:ext cx="2632703" cy="1548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7" name="Picture 5" descr="H:\Tuning Screen Shots\Open up a PTU fil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65266" y="2335067"/>
            <a:ext cx="4561729" cy="3784618"/>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8018506" y="3456619"/>
            <a:ext cx="242132"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Straight Arrow Connector 30"/>
          <p:cNvCxnSpPr/>
          <p:nvPr/>
        </p:nvCxnSpPr>
        <p:spPr>
          <a:xfrm>
            <a:off x="2575018" y="2373391"/>
            <a:ext cx="5443488" cy="117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209969" y="3641084"/>
            <a:ext cx="1929603" cy="835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H:\Tuning Screen Shots\Customer PTU file instead of Defaul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073" y="4476584"/>
            <a:ext cx="4493246" cy="2385589"/>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6790414" y="5843335"/>
            <a:ext cx="473618"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Straight Arrow Connector 50"/>
          <p:cNvCxnSpPr/>
          <p:nvPr/>
        </p:nvCxnSpPr>
        <p:spPr>
          <a:xfrm flipH="1" flipV="1">
            <a:off x="3768918" y="5542059"/>
            <a:ext cx="3021496" cy="393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2308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000"/>
            <a:ext cx="8695944" cy="996696"/>
          </a:xfrm>
        </p:spPr>
        <p:txBody>
          <a:bodyPr/>
          <a:lstStyle/>
          <a:p>
            <a:r>
              <a:rPr lang="en-US" dirty="0" smtClean="0"/>
              <a:t>Analyzer</a:t>
            </a:r>
            <a:br>
              <a:rPr lang="en-US" dirty="0" smtClean="0"/>
            </a:br>
            <a:r>
              <a:rPr lang="en-US" sz="2400" b="0" dirty="0" smtClean="0">
                <a:solidFill>
                  <a:srgbClr val="007399"/>
                </a:solidFill>
              </a:rPr>
              <a:t>Create a Custom .</a:t>
            </a:r>
            <a:r>
              <a:rPr lang="en-US" sz="2400" b="0" dirty="0" err="1" smtClean="0">
                <a:solidFill>
                  <a:srgbClr val="007399"/>
                </a:solidFill>
              </a:rPr>
              <a:t>ptu</a:t>
            </a:r>
            <a:r>
              <a:rPr lang="en-US" sz="2400" b="0" dirty="0" smtClean="0">
                <a:solidFill>
                  <a:srgbClr val="007399"/>
                </a:solidFill>
              </a:rPr>
              <a:t> File</a:t>
            </a:r>
            <a:endParaRPr lang="en-US" sz="2400" b="0" dirty="0">
              <a:solidFill>
                <a:srgbClr val="007399"/>
              </a:solidFill>
            </a:endParaRPr>
          </a:p>
        </p:txBody>
      </p:sp>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19</a:t>
            </a:fld>
            <a:endParaRPr lang="en-US" dirty="0"/>
          </a:p>
        </p:txBody>
      </p:sp>
      <p:pic>
        <p:nvPicPr>
          <p:cNvPr id="3074" name="Picture 2" descr="H:\Tuning Screen Shots\Analyzer Probe Tun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6208" y="226839"/>
            <a:ext cx="5295709" cy="18521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uning Screen Shots\Analyzer Probe Tuning Ta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619" y="1096316"/>
            <a:ext cx="5288047" cy="28640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uning Screen Shots\Analyzer Probe Tuning - New Tune File Selectio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90713" y="2471518"/>
            <a:ext cx="5108133" cy="2755083"/>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36536" y="455519"/>
            <a:ext cx="476313"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Rounded Rectangle 28"/>
          <p:cNvSpPr/>
          <p:nvPr/>
        </p:nvSpPr>
        <p:spPr>
          <a:xfrm>
            <a:off x="2033484" y="1886788"/>
            <a:ext cx="1083068"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Rounded Rectangle 29"/>
          <p:cNvSpPr/>
          <p:nvPr/>
        </p:nvSpPr>
        <p:spPr>
          <a:xfrm>
            <a:off x="8253454" y="3717071"/>
            <a:ext cx="484263"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Straight Arrow Connector 30"/>
          <p:cNvCxnSpPr/>
          <p:nvPr/>
        </p:nvCxnSpPr>
        <p:spPr>
          <a:xfrm>
            <a:off x="3118643" y="2079038"/>
            <a:ext cx="5134811" cy="1638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118643" y="639984"/>
            <a:ext cx="2256050" cy="1246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H:\Tuning Screen Shots\Analyzer Probe Tuning - PTU File Creati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529" y="3165523"/>
            <a:ext cx="4545523" cy="368038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flipV="1">
            <a:off x="5170233" y="3667458"/>
            <a:ext cx="3083223" cy="234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507850" y="6549060"/>
            <a:ext cx="484263"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Straight Arrow Connector 20"/>
          <p:cNvCxnSpPr/>
          <p:nvPr/>
        </p:nvCxnSpPr>
        <p:spPr>
          <a:xfrm>
            <a:off x="2472856" y="6305384"/>
            <a:ext cx="1034995" cy="2436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928101" y="3575225"/>
            <a:ext cx="242132"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Straight Arrow Connector 26"/>
          <p:cNvCxnSpPr>
            <a:stCxn id="26" idx="1"/>
          </p:cNvCxnSpPr>
          <p:nvPr/>
        </p:nvCxnSpPr>
        <p:spPr>
          <a:xfrm flipH="1">
            <a:off x="2472856" y="3667458"/>
            <a:ext cx="2455245" cy="25822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07850" y="5514252"/>
            <a:ext cx="1048247" cy="462034"/>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Name the custom .</a:t>
            </a:r>
            <a:r>
              <a:rPr lang="en-US" dirty="0" err="1" smtClean="0">
                <a:solidFill>
                  <a:schemeClr val="tx1"/>
                </a:solidFill>
              </a:rPr>
              <a:t>ptu</a:t>
            </a:r>
            <a:r>
              <a:rPr lang="en-US" dirty="0" smtClean="0">
                <a:solidFill>
                  <a:schemeClr val="tx1"/>
                </a:solidFill>
              </a:rPr>
              <a:t> file</a:t>
            </a:r>
            <a:endParaRPr lang="en-US" dirty="0">
              <a:solidFill>
                <a:schemeClr val="tx1"/>
              </a:solidFill>
            </a:endParaRPr>
          </a:p>
        </p:txBody>
      </p:sp>
    </p:spTree>
    <p:extLst>
      <p:ext uri="{BB962C8B-B14F-4D97-AF65-F5344CB8AC3E}">
        <p14:creationId xmlns:p14="http://schemas.microsoft.com/office/powerpoint/2010/main" val="5287930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500932" y="874642"/>
            <a:ext cx="8340918" cy="5128593"/>
          </a:xfrm>
        </p:spPr>
        <p:txBody>
          <a:bodyPr>
            <a:normAutofit fontScale="70000" lnSpcReduction="20000"/>
          </a:bodyPr>
          <a:lstStyle/>
          <a:p>
            <a:r>
              <a:rPr lang="en-US" sz="1600" dirty="0" smtClean="0"/>
              <a:t>System Configuration</a:t>
            </a:r>
            <a:r>
              <a:rPr lang="en-US" sz="1600" dirty="0"/>
              <a:t>	</a:t>
            </a:r>
            <a:r>
              <a:rPr lang="en-US" sz="1600" dirty="0" smtClean="0"/>
              <a:t>.	.	.	.	.	.	3</a:t>
            </a:r>
          </a:p>
          <a:p>
            <a:pPr lvl="2"/>
            <a:r>
              <a:rPr lang="en-US" sz="1600" dirty="0" smtClean="0"/>
              <a:t>Backplane	.	.	.	.	.	.	5</a:t>
            </a:r>
          </a:p>
          <a:p>
            <a:pPr lvl="2"/>
            <a:r>
              <a:rPr lang="en-US" sz="1600" dirty="0" smtClean="0"/>
              <a:t>Probe Connection	.	.	.	.	.	.	8</a:t>
            </a:r>
          </a:p>
          <a:p>
            <a:pPr lvl="2"/>
            <a:r>
              <a:rPr lang="en-US" sz="1600" dirty="0" smtClean="0"/>
              <a:t>Embedded Controller and Analyzer Blade	.	.	.	.	9</a:t>
            </a:r>
          </a:p>
          <a:p>
            <a:r>
              <a:rPr lang="en-US" sz="1600" dirty="0" smtClean="0"/>
              <a:t>Analyzer	.	.	.	.	.	.	.	11</a:t>
            </a:r>
          </a:p>
          <a:p>
            <a:pPr lvl="2"/>
            <a:r>
              <a:rPr lang="en-US" sz="1600" dirty="0" smtClean="0"/>
              <a:t>Module Setup	.	.	.	.	.	.	12</a:t>
            </a:r>
          </a:p>
          <a:p>
            <a:pPr lvl="2"/>
            <a:r>
              <a:rPr lang="en-US" sz="1600" dirty="0" smtClean="0"/>
              <a:t>Probe Setup	.	.	.	.	.	.	13</a:t>
            </a:r>
          </a:p>
          <a:p>
            <a:pPr lvl="2"/>
            <a:r>
              <a:rPr lang="en-US" sz="1600" dirty="0" smtClean="0"/>
              <a:t>Open and Create PTU Files	.	.	.	.	.	14</a:t>
            </a:r>
          </a:p>
          <a:p>
            <a:pPr lvl="2"/>
            <a:r>
              <a:rPr lang="en-US" sz="1600" dirty="0" smtClean="0"/>
              <a:t>Triggering	.	.	.	.	.	.	17</a:t>
            </a:r>
          </a:p>
          <a:p>
            <a:pPr lvl="2"/>
            <a:r>
              <a:rPr lang="en-US" sz="1600" dirty="0" smtClean="0"/>
              <a:t>Filtering	.	.	.	.	.	.	19</a:t>
            </a:r>
          </a:p>
          <a:p>
            <a:pPr lvl="2"/>
            <a:r>
              <a:rPr lang="en-US" sz="1600" dirty="0" smtClean="0"/>
              <a:t>Decoders (including Traffic and LTSSM viewers)	.	.	.	.	20</a:t>
            </a:r>
          </a:p>
          <a:p>
            <a:r>
              <a:rPr lang="en-US" sz="1600" dirty="0" smtClean="0"/>
              <a:t>Exerciser	.	.	.	.	.	.	.	25</a:t>
            </a:r>
          </a:p>
          <a:p>
            <a:pPr lvl="2">
              <a:spcAft>
                <a:spcPts val="1400"/>
              </a:spcAft>
            </a:pPr>
            <a:r>
              <a:rPr lang="en-US" sz="1600" dirty="0" smtClean="0"/>
              <a:t>Adaptive Equalization</a:t>
            </a:r>
            <a:r>
              <a:rPr lang="en-US" sz="1600" dirty="0"/>
              <a:t>	.	.	.	.	.	.	</a:t>
            </a:r>
            <a:r>
              <a:rPr lang="en-US" sz="1600" dirty="0" smtClean="0"/>
              <a:t>28</a:t>
            </a:r>
          </a:p>
          <a:p>
            <a:pPr lvl="2">
              <a:spcAft>
                <a:spcPts val="1400"/>
              </a:spcAft>
            </a:pPr>
            <a:r>
              <a:rPr lang="en-US" sz="1600" dirty="0" smtClean="0"/>
              <a:t>LTSSM Tester	.	.	.	.	.	.	30</a:t>
            </a:r>
          </a:p>
          <a:p>
            <a:pPr lvl="2">
              <a:spcAft>
                <a:spcPts val="1400"/>
              </a:spcAft>
            </a:pPr>
            <a:r>
              <a:rPr lang="en-US" sz="1600" dirty="0" smtClean="0"/>
              <a:t>Protocol Test Card (PTC3)	.	.	.	.	.	34</a:t>
            </a:r>
          </a:p>
          <a:p>
            <a:r>
              <a:rPr lang="en-US" sz="1600" dirty="0" smtClean="0"/>
              <a:t>Probes	.	.	.	.	.	.	.	36</a:t>
            </a:r>
          </a:p>
          <a:p>
            <a:r>
              <a:rPr lang="en-US" sz="1600" dirty="0" smtClean="0"/>
              <a:t>PCIe3 Total Solution	.	.	.	.	.	.	40</a:t>
            </a:r>
          </a:p>
          <a:p>
            <a:r>
              <a:rPr lang="en-US" sz="1600" dirty="0" smtClean="0"/>
              <a:t>PCIe3 Products and Part Numbers	.	.	.	.	.	41</a:t>
            </a:r>
          </a:p>
          <a:p>
            <a:endParaRPr lang="en-US" sz="2000" dirty="0"/>
          </a:p>
        </p:txBody>
      </p:sp>
      <p:sp>
        <p:nvSpPr>
          <p:cNvPr id="4" name="Slide Number Placeholder 3"/>
          <p:cNvSpPr>
            <a:spLocks noGrp="1"/>
          </p:cNvSpPr>
          <p:nvPr>
            <p:ph type="sldNum" sz="quarter" idx="4"/>
          </p:nvPr>
        </p:nvSpPr>
        <p:spPr/>
        <p:txBody>
          <a:bodyPr/>
          <a:lstStyle/>
          <a:p>
            <a:fld id="{793EC66B-EF27-4603-8557-B6CFD2D77735}" type="slidenum">
              <a:rPr lang="en-US" smtClean="0"/>
              <a:pPr/>
              <a:t>2</a:t>
            </a:fld>
            <a:endParaRPr lang="en-US" dirty="0"/>
          </a:p>
        </p:txBody>
      </p:sp>
      <p:sp>
        <p:nvSpPr>
          <p:cNvPr id="5" name="TextBox 4"/>
          <p:cNvSpPr txBox="1"/>
          <p:nvPr/>
        </p:nvSpPr>
        <p:spPr>
          <a:xfrm>
            <a:off x="7597617" y="472698"/>
            <a:ext cx="542136" cy="276999"/>
          </a:xfrm>
          <a:prstGeom prst="rect">
            <a:avLst/>
          </a:prstGeom>
          <a:noFill/>
        </p:spPr>
        <p:txBody>
          <a:bodyPr wrap="none" rtlCol="0">
            <a:spAutoFit/>
          </a:bodyPr>
          <a:lstStyle/>
          <a:p>
            <a:r>
              <a:rPr lang="en-US" sz="1200" dirty="0" smtClean="0"/>
              <a:t>Page</a:t>
            </a:r>
            <a:endParaRPr lang="en-US" sz="1200" dirty="0"/>
          </a:p>
        </p:txBody>
      </p:sp>
    </p:spTree>
    <p:extLst>
      <p:ext uri="{BB962C8B-B14F-4D97-AF65-F5344CB8AC3E}">
        <p14:creationId xmlns:p14="http://schemas.microsoft.com/office/powerpoint/2010/main" val="294391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000"/>
            <a:ext cx="8695944" cy="996696"/>
          </a:xfrm>
        </p:spPr>
        <p:txBody>
          <a:bodyPr/>
          <a:lstStyle/>
          <a:p>
            <a:r>
              <a:rPr lang="en-US" dirty="0" smtClean="0"/>
              <a:t>Analyzer</a:t>
            </a:r>
            <a:br>
              <a:rPr lang="en-US" dirty="0" smtClean="0"/>
            </a:br>
            <a:r>
              <a:rPr lang="en-US" sz="2400" b="0" dirty="0" smtClean="0">
                <a:solidFill>
                  <a:srgbClr val="007399"/>
                </a:solidFill>
              </a:rPr>
              <a:t>Tuning Modes</a:t>
            </a:r>
            <a:endParaRPr lang="en-US" sz="2400" b="0" dirty="0">
              <a:solidFill>
                <a:srgbClr val="007399"/>
              </a:solidFill>
            </a:endParaRPr>
          </a:p>
        </p:txBody>
      </p:sp>
      <p:pic>
        <p:nvPicPr>
          <p:cNvPr id="4098" name="Picture 2" descr="H:\Tuning Screen Shots\Analyzer Probe Tuning - Tuning Mod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0449" y="230253"/>
            <a:ext cx="6558280" cy="227141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a:spLocks noGrp="1"/>
          </p:cNvSpPr>
          <p:nvPr>
            <p:ph idx="1"/>
          </p:nvPr>
        </p:nvSpPr>
        <p:spPr>
          <a:xfrm>
            <a:off x="279898" y="2600087"/>
            <a:ext cx="8720871" cy="2822703"/>
          </a:xfrm>
        </p:spPr>
        <p:txBody>
          <a:bodyPr>
            <a:noAutofit/>
          </a:bodyPr>
          <a:lstStyle/>
          <a:p>
            <a:r>
              <a:rPr lang="en-US" sz="1800" dirty="0" smtClean="0"/>
              <a:t>The probe tuning algorithm will apply an Analog Tune then a Fine </a:t>
            </a:r>
            <a:r>
              <a:rPr lang="en-US" sz="1800" dirty="0"/>
              <a:t>T</a:t>
            </a:r>
            <a:r>
              <a:rPr lang="en-US" sz="1800" dirty="0" smtClean="0"/>
              <a:t>une </a:t>
            </a:r>
            <a:r>
              <a:rPr lang="en-US" sz="1800" u="sng" dirty="0" smtClean="0"/>
              <a:t>across each lane</a:t>
            </a:r>
            <a:r>
              <a:rPr lang="en-US" sz="1800" dirty="0" smtClean="0"/>
              <a:t> indicated in the probe lane-width setup</a:t>
            </a:r>
            <a:endParaRPr lang="en-US" sz="1800" u="sng" dirty="0" smtClean="0"/>
          </a:p>
          <a:p>
            <a:pPr lvl="1"/>
            <a:r>
              <a:rPr lang="en-US" sz="1600" dirty="0" smtClean="0"/>
              <a:t>Analog Tune is an Agilent proprietary ‘eye scan’ sweep of whatever signal is on the channel</a:t>
            </a:r>
          </a:p>
          <a:p>
            <a:pPr lvl="1"/>
            <a:r>
              <a:rPr lang="en-US" sz="1600" dirty="0" smtClean="0"/>
              <a:t>Fine Tune applies a digital tune to the result generated by the Analog Tune</a:t>
            </a:r>
          </a:p>
          <a:p>
            <a:pPr lvl="2"/>
            <a:r>
              <a:rPr lang="en-US" sz="1200" dirty="0" smtClean="0"/>
              <a:t>The Fine Tune will attempt to converge the probe lane transceiver values to 10</a:t>
            </a:r>
            <a:r>
              <a:rPr lang="en-US" sz="1200" baseline="30000" dirty="0" smtClean="0"/>
              <a:t>-12</a:t>
            </a:r>
            <a:r>
              <a:rPr lang="en-US" sz="1200" dirty="0" smtClean="0"/>
              <a:t> BER (accuracy is system dependent)</a:t>
            </a:r>
          </a:p>
          <a:p>
            <a:pPr lvl="2"/>
            <a:r>
              <a:rPr lang="en-US" sz="1200" b="1" dirty="0" smtClean="0"/>
              <a:t>Standard Tune Mode</a:t>
            </a:r>
            <a:r>
              <a:rPr lang="en-US" sz="1200" dirty="0" smtClean="0"/>
              <a:t> limits the number of Fine Tune attempts to converge a lane to 100 tries</a:t>
            </a:r>
          </a:p>
          <a:p>
            <a:pPr lvl="2"/>
            <a:r>
              <a:rPr lang="en-US" sz="1200" b="1" dirty="0" smtClean="0"/>
              <a:t>Quick Tune Mode</a:t>
            </a:r>
            <a:r>
              <a:rPr lang="en-US" sz="1200" dirty="0"/>
              <a:t> limits the number of Fine Tune attempts to converge a lane to </a:t>
            </a:r>
            <a:r>
              <a:rPr lang="en-US" sz="1200" dirty="0" smtClean="0"/>
              <a:t>10 - good for demos</a:t>
            </a:r>
          </a:p>
          <a:p>
            <a:pPr lvl="2"/>
            <a:r>
              <a:rPr lang="en-US" sz="1200" b="1" dirty="0" smtClean="0"/>
              <a:t>Fine Tune Previous Result Mode </a:t>
            </a:r>
            <a:r>
              <a:rPr lang="en-US" sz="1200" dirty="0" smtClean="0"/>
              <a:t>will apply a Fine Tune ONLY to a previously created .</a:t>
            </a:r>
            <a:r>
              <a:rPr lang="en-US" sz="1200" dirty="0" err="1" smtClean="0"/>
              <a:t>ptu</a:t>
            </a:r>
            <a:r>
              <a:rPr lang="en-US" sz="1200" dirty="0" smtClean="0"/>
              <a:t> file named in the ‘Select PCIe </a:t>
            </a:r>
            <a:r>
              <a:rPr lang="en-US" sz="1200" dirty="0" err="1" smtClean="0"/>
              <a:t>Phy</a:t>
            </a:r>
            <a:r>
              <a:rPr lang="en-US" sz="1200" dirty="0" smtClean="0"/>
              <a:t> Tuning file (.</a:t>
            </a:r>
            <a:r>
              <a:rPr lang="en-US" sz="1200" dirty="0" err="1" smtClean="0"/>
              <a:t>ptu</a:t>
            </a:r>
            <a:r>
              <a:rPr lang="en-US" sz="1200" dirty="0" smtClean="0"/>
              <a:t>)’</a:t>
            </a:r>
            <a:endParaRPr lang="en-US" sz="1200" dirty="0"/>
          </a:p>
        </p:txBody>
      </p:sp>
      <p:cxnSp>
        <p:nvCxnSpPr>
          <p:cNvPr id="17" name="Straight Arrow Connector 16"/>
          <p:cNvCxnSpPr>
            <a:stCxn id="18" idx="3"/>
            <a:endCxn id="21" idx="1"/>
          </p:cNvCxnSpPr>
          <p:nvPr/>
        </p:nvCxnSpPr>
        <p:spPr>
          <a:xfrm flipV="1">
            <a:off x="1589015" y="1041621"/>
            <a:ext cx="1758484" cy="1987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1933" y="1009386"/>
            <a:ext cx="1047082" cy="462034"/>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Select a Tuning Mode then …</a:t>
            </a:r>
            <a:endParaRPr lang="en-US" dirty="0">
              <a:solidFill>
                <a:schemeClr val="tx1"/>
              </a:solidFill>
            </a:endParaRPr>
          </a:p>
        </p:txBody>
      </p:sp>
      <p:sp>
        <p:nvSpPr>
          <p:cNvPr id="21" name="Rounded Rectangle 20"/>
          <p:cNvSpPr/>
          <p:nvPr/>
        </p:nvSpPr>
        <p:spPr>
          <a:xfrm>
            <a:off x="3347499" y="814795"/>
            <a:ext cx="1343769" cy="453652"/>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4666" y="5080882"/>
            <a:ext cx="5231536" cy="16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p:cNvCxnSpPr>
            <a:stCxn id="33" idx="3"/>
            <a:endCxn id="34" idx="1"/>
          </p:cNvCxnSpPr>
          <p:nvPr/>
        </p:nvCxnSpPr>
        <p:spPr>
          <a:xfrm flipV="1">
            <a:off x="2922828" y="5350476"/>
            <a:ext cx="472377" cy="3422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69127" y="5350476"/>
            <a:ext cx="2453701" cy="684564"/>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Selecting </a:t>
            </a:r>
            <a:r>
              <a:rPr lang="en-US" b="1" dirty="0" smtClean="0">
                <a:solidFill>
                  <a:schemeClr val="tx1"/>
                </a:solidFill>
              </a:rPr>
              <a:t>Fine Tune Previous Result </a:t>
            </a:r>
            <a:r>
              <a:rPr lang="en-US" dirty="0" smtClean="0">
                <a:solidFill>
                  <a:schemeClr val="tx1"/>
                </a:solidFill>
              </a:rPr>
              <a:t>mode will run a Fine Tune ONLY on the “BDM </a:t>
            </a:r>
            <a:r>
              <a:rPr lang="en-US" dirty="0" err="1" smtClean="0">
                <a:solidFill>
                  <a:schemeClr val="tx1"/>
                </a:solidFill>
              </a:rPr>
              <a:t>Demo.ptu</a:t>
            </a:r>
            <a:r>
              <a:rPr lang="en-US" dirty="0" smtClean="0">
                <a:solidFill>
                  <a:schemeClr val="tx1"/>
                </a:solidFill>
              </a:rPr>
              <a:t>” file listed here</a:t>
            </a:r>
            <a:endParaRPr lang="en-US" dirty="0">
              <a:solidFill>
                <a:schemeClr val="tx1"/>
              </a:solidFill>
            </a:endParaRPr>
          </a:p>
        </p:txBody>
      </p:sp>
      <p:sp>
        <p:nvSpPr>
          <p:cNvPr id="34" name="Rounded Rectangle 33"/>
          <p:cNvSpPr/>
          <p:nvPr/>
        </p:nvSpPr>
        <p:spPr>
          <a:xfrm>
            <a:off x="3395205" y="5254953"/>
            <a:ext cx="4063117" cy="191046"/>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Straight Arrow Connector 40"/>
          <p:cNvCxnSpPr>
            <a:stCxn id="42" idx="3"/>
          </p:cNvCxnSpPr>
          <p:nvPr/>
        </p:nvCxnSpPr>
        <p:spPr>
          <a:xfrm flipV="1">
            <a:off x="1590346" y="1365958"/>
            <a:ext cx="3705223" cy="567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43264" y="1702454"/>
            <a:ext cx="1047082" cy="462034"/>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smtClean="0">
                <a:solidFill>
                  <a:schemeClr val="tx1"/>
                </a:solidFill>
              </a:rPr>
              <a:t>… click here to Perform a Tune</a:t>
            </a:r>
            <a:endParaRPr lang="en-US" dirty="0">
              <a:solidFill>
                <a:schemeClr val="tx1"/>
              </a:solidFill>
            </a:endParaRPr>
          </a:p>
        </p:txBody>
      </p:sp>
      <p:sp>
        <p:nvSpPr>
          <p:cNvPr id="45" name="TextBox 44"/>
          <p:cNvSpPr txBox="1"/>
          <p:nvPr/>
        </p:nvSpPr>
        <p:spPr>
          <a:xfrm>
            <a:off x="7394714" y="1583188"/>
            <a:ext cx="1343844" cy="23101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Tune progress bar</a:t>
            </a:r>
            <a:endParaRPr lang="en-US" dirty="0">
              <a:solidFill>
                <a:schemeClr val="tx1"/>
              </a:solidFill>
            </a:endParaRPr>
          </a:p>
        </p:txBody>
      </p:sp>
      <p:sp>
        <p:nvSpPr>
          <p:cNvPr id="46" name="TextBox 45"/>
          <p:cNvSpPr txBox="1"/>
          <p:nvPr/>
        </p:nvSpPr>
        <p:spPr>
          <a:xfrm>
            <a:off x="7388094" y="1759441"/>
            <a:ext cx="1343844" cy="23101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r">
              <a:defRPr kumimoji="1" sz="1200">
                <a:latin typeface="Agilent TT Cond"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 dirty="0" smtClean="0">
                <a:solidFill>
                  <a:schemeClr val="tx1"/>
                </a:solidFill>
              </a:rPr>
              <a:t>Tune progress bar</a:t>
            </a:r>
            <a:endParaRPr lang="en-US" sz="800" dirty="0">
              <a:solidFill>
                <a:schemeClr val="tx1"/>
              </a:solidFill>
            </a:endParaRPr>
          </a:p>
        </p:txBody>
      </p:sp>
    </p:spTree>
    <p:extLst>
      <p:ext uri="{BB962C8B-B14F-4D97-AF65-F5344CB8AC3E}">
        <p14:creationId xmlns:p14="http://schemas.microsoft.com/office/powerpoint/2010/main" val="307476839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000"/>
            <a:ext cx="8695944" cy="996696"/>
          </a:xfrm>
        </p:spPr>
        <p:txBody>
          <a:bodyPr/>
          <a:lstStyle/>
          <a:p>
            <a:r>
              <a:rPr lang="en-US" dirty="0" smtClean="0"/>
              <a:t>Analyzer</a:t>
            </a:r>
            <a:br>
              <a:rPr lang="en-US" dirty="0" smtClean="0"/>
            </a:br>
            <a:r>
              <a:rPr lang="en-US" sz="2400" b="0" dirty="0">
                <a:solidFill>
                  <a:srgbClr val="007399"/>
                </a:solidFill>
              </a:rPr>
              <a:t>Triggering</a:t>
            </a:r>
          </a:p>
        </p:txBody>
      </p:sp>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21</a:t>
            </a:fld>
            <a:endParaRPr lang="en-US" dirty="0"/>
          </a:p>
        </p:txBody>
      </p:sp>
      <p:pic>
        <p:nvPicPr>
          <p:cNvPr id="4098" name="Picture 2" descr="F:\Customer Viewable Screen Shots\Analyzer\Trigger Simp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45081" y="878445"/>
            <a:ext cx="6064218" cy="50829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075" y="2453601"/>
            <a:ext cx="2856006" cy="3728836"/>
          </a:xfrm>
        </p:spPr>
        <p:txBody>
          <a:bodyPr>
            <a:normAutofit fontScale="92500" lnSpcReduction="20000"/>
          </a:bodyPr>
          <a:lstStyle/>
          <a:p>
            <a:r>
              <a:rPr lang="en-US" dirty="0" smtClean="0"/>
              <a:t>Triggering Capabilities</a:t>
            </a:r>
          </a:p>
          <a:p>
            <a:pPr lvl="1"/>
            <a:r>
              <a:rPr lang="en-US" dirty="0" smtClean="0"/>
              <a:t>4 states supported in trigger sequencer</a:t>
            </a:r>
          </a:p>
          <a:p>
            <a:pPr lvl="1"/>
            <a:r>
              <a:rPr lang="en-US" dirty="0" smtClean="0"/>
              <a:t>Trigger sequencer supports</a:t>
            </a:r>
          </a:p>
          <a:p>
            <a:pPr lvl="2"/>
            <a:r>
              <a:rPr lang="en-US" dirty="0" smtClean="0"/>
              <a:t>Pattern matchers</a:t>
            </a:r>
          </a:p>
          <a:p>
            <a:pPr lvl="2"/>
            <a:r>
              <a:rPr lang="en-US" dirty="0" smtClean="0"/>
              <a:t>Protocol errors and events</a:t>
            </a:r>
          </a:p>
          <a:p>
            <a:pPr lvl="2"/>
            <a:r>
              <a:rPr lang="en-US" dirty="0" smtClean="0"/>
              <a:t>Counters</a:t>
            </a:r>
          </a:p>
          <a:p>
            <a:pPr lvl="2"/>
            <a:r>
              <a:rPr lang="en-US" dirty="0" smtClean="0"/>
              <a:t>Timers</a:t>
            </a:r>
          </a:p>
          <a:p>
            <a:pPr lvl="2"/>
            <a:r>
              <a:rPr lang="en-US" dirty="0" smtClean="0"/>
              <a:t>External Triggers in/out</a:t>
            </a:r>
          </a:p>
          <a:p>
            <a:pPr lvl="1"/>
            <a:endParaRPr lang="en-US" dirty="0"/>
          </a:p>
        </p:txBody>
      </p:sp>
      <p:sp>
        <p:nvSpPr>
          <p:cNvPr id="6" name="Rounded Rectangle 5"/>
          <p:cNvSpPr/>
          <p:nvPr/>
        </p:nvSpPr>
        <p:spPr>
          <a:xfrm>
            <a:off x="3418053" y="2776551"/>
            <a:ext cx="1422672" cy="184465"/>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Straight Arrow Connector 6"/>
          <p:cNvCxnSpPr>
            <a:stCxn id="6" idx="3"/>
          </p:cNvCxnSpPr>
          <p:nvPr/>
        </p:nvCxnSpPr>
        <p:spPr>
          <a:xfrm>
            <a:off x="4840725" y="2868784"/>
            <a:ext cx="526933" cy="7413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5195683" y="2696959"/>
            <a:ext cx="1389189" cy="264057"/>
          </a:xfrm>
          <a:prstGeom prst="wedgeRoundRectCallout">
            <a:avLst>
              <a:gd name="adj1" fmla="val -50849"/>
              <a:gd name="adj2" fmla="val 17645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Click, Drag &amp; Drop</a:t>
            </a:r>
            <a:endParaRPr kumimoji="1" lang="ja-JP" altLang="en-US" sz="1200" dirty="0">
              <a:solidFill>
                <a:schemeClr val="tx1"/>
              </a:solidFill>
              <a:latin typeface="Agilent TT Cond" pitchFamily="34" charset="0"/>
            </a:endParaRPr>
          </a:p>
        </p:txBody>
      </p:sp>
      <p:sp>
        <p:nvSpPr>
          <p:cNvPr id="11" name="Rounded Rectangle 10"/>
          <p:cNvSpPr/>
          <p:nvPr/>
        </p:nvSpPr>
        <p:spPr>
          <a:xfrm>
            <a:off x="3135096" y="1652651"/>
            <a:ext cx="674847"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ounded Rectangle 11"/>
          <p:cNvSpPr/>
          <p:nvPr/>
        </p:nvSpPr>
        <p:spPr>
          <a:xfrm>
            <a:off x="3156871" y="1995051"/>
            <a:ext cx="2038813"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ounded Rectangular Callout 12"/>
          <p:cNvSpPr/>
          <p:nvPr/>
        </p:nvSpPr>
        <p:spPr>
          <a:xfrm>
            <a:off x="5656572" y="2024736"/>
            <a:ext cx="2003005" cy="302821"/>
          </a:xfrm>
          <a:prstGeom prst="wedgeRoundRectCallout">
            <a:avLst>
              <a:gd name="adj1" fmla="val -73370"/>
              <a:gd name="adj2" fmla="val -2431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chemeClr val="tx1"/>
                </a:solidFill>
              </a:rPr>
              <a:t>Text </a:t>
            </a:r>
            <a:r>
              <a:rPr lang="en-US" sz="1200" dirty="0">
                <a:solidFill>
                  <a:schemeClr val="tx1"/>
                </a:solidFill>
              </a:rPr>
              <a:t>search </a:t>
            </a:r>
            <a:r>
              <a:rPr lang="en-US" sz="1200" dirty="0" smtClean="0">
                <a:solidFill>
                  <a:schemeClr val="tx1"/>
                </a:solidFill>
              </a:rPr>
              <a:t>for trigger term</a:t>
            </a:r>
            <a:endParaRPr kumimoji="1" lang="ja-JP" altLang="en-US" sz="1200" dirty="0">
              <a:solidFill>
                <a:schemeClr val="tx1"/>
              </a:solidFill>
              <a:latin typeface="Agilent TT Cond" pitchFamily="34" charset="0"/>
            </a:endParaRPr>
          </a:p>
        </p:txBody>
      </p:sp>
      <p:sp>
        <p:nvSpPr>
          <p:cNvPr id="14" name="Rounded Rectangle 13"/>
          <p:cNvSpPr/>
          <p:nvPr/>
        </p:nvSpPr>
        <p:spPr>
          <a:xfrm>
            <a:off x="5403283" y="1341912"/>
            <a:ext cx="2363180" cy="312714"/>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ounded Rectangular Callout 14"/>
          <p:cNvSpPr/>
          <p:nvPr/>
        </p:nvSpPr>
        <p:spPr>
          <a:xfrm>
            <a:off x="4548247" y="4523776"/>
            <a:ext cx="1280512" cy="428234"/>
          </a:xfrm>
          <a:prstGeom prst="wedgeRoundRectCallout">
            <a:avLst>
              <a:gd name="adj1" fmla="val 38326"/>
              <a:gd name="adj2" fmla="val -14930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Trigger Event Condition Window</a:t>
            </a:r>
            <a:endParaRPr kumimoji="1" lang="ja-JP" altLang="en-US" sz="1200" dirty="0">
              <a:solidFill>
                <a:schemeClr val="tx1"/>
              </a:solidFill>
              <a:latin typeface="Agilent TT Cond" pitchFamily="34" charset="0"/>
            </a:endParaRPr>
          </a:p>
        </p:txBody>
      </p:sp>
      <p:sp>
        <p:nvSpPr>
          <p:cNvPr id="16" name="Rounded Rectangular Callout 15"/>
          <p:cNvSpPr/>
          <p:nvPr/>
        </p:nvSpPr>
        <p:spPr>
          <a:xfrm>
            <a:off x="7431897" y="4901801"/>
            <a:ext cx="1280512" cy="428234"/>
          </a:xfrm>
          <a:prstGeom prst="wedgeRoundRectCallout">
            <a:avLst>
              <a:gd name="adj1" fmla="val 303"/>
              <a:gd name="adj2" fmla="val -152075"/>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Trigger Else Condition Window</a:t>
            </a:r>
            <a:endParaRPr kumimoji="1" lang="ja-JP" altLang="en-US" sz="1200" dirty="0">
              <a:solidFill>
                <a:schemeClr val="tx1"/>
              </a:solidFill>
              <a:latin typeface="Agilent TT Cond" pitchFamily="34" charset="0"/>
            </a:endParaRPr>
          </a:p>
        </p:txBody>
      </p:sp>
      <p:sp>
        <p:nvSpPr>
          <p:cNvPr id="17" name="Rounded Rectangular Callout 16"/>
          <p:cNvSpPr/>
          <p:nvPr/>
        </p:nvSpPr>
        <p:spPr>
          <a:xfrm>
            <a:off x="6804560" y="445524"/>
            <a:ext cx="1638796" cy="428234"/>
          </a:xfrm>
          <a:prstGeom prst="wedgeRoundRectCallout">
            <a:avLst>
              <a:gd name="adj1" fmla="val -24840"/>
              <a:gd name="adj2" fmla="val 15573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Trigger position relative to available memory</a:t>
            </a:r>
            <a:endParaRPr kumimoji="1" lang="ja-JP" altLang="en-US" sz="1200" dirty="0">
              <a:solidFill>
                <a:schemeClr val="tx1"/>
              </a:solidFill>
              <a:latin typeface="Agilent TT Cond"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736" y="1026016"/>
            <a:ext cx="1038225" cy="1085850"/>
          </a:xfrm>
          <a:prstGeom prst="rect">
            <a:avLst/>
          </a:prstGeom>
        </p:spPr>
      </p:pic>
      <p:sp>
        <p:nvSpPr>
          <p:cNvPr id="19" name="Rounded Rectangle 18"/>
          <p:cNvSpPr/>
          <p:nvPr/>
        </p:nvSpPr>
        <p:spPr>
          <a:xfrm>
            <a:off x="1312594" y="1816688"/>
            <a:ext cx="242760" cy="226577"/>
          </a:xfrm>
          <a:prstGeom prst="roundRect">
            <a:avLst/>
          </a:prstGeom>
          <a:noFill/>
          <a:ln w="1270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Straight Arrow Connector 19"/>
          <p:cNvCxnSpPr/>
          <p:nvPr/>
        </p:nvCxnSpPr>
        <p:spPr>
          <a:xfrm>
            <a:off x="1555354" y="1929976"/>
            <a:ext cx="13897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5979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5375"/>
            <a:ext cx="8695944" cy="996696"/>
          </a:xfrm>
        </p:spPr>
        <p:txBody>
          <a:bodyPr/>
          <a:lstStyle/>
          <a:p>
            <a:r>
              <a:rPr lang="en-US" altLang="ja-JP" dirty="0" smtClean="0"/>
              <a:t>Analyzer</a:t>
            </a:r>
            <a:br>
              <a:rPr lang="en-US" altLang="ja-JP" dirty="0" smtClean="0"/>
            </a:br>
            <a:r>
              <a:rPr lang="en-US" altLang="ja-JP" sz="2400" b="0" dirty="0">
                <a:solidFill>
                  <a:srgbClr val="007399"/>
                </a:solidFill>
              </a:rPr>
              <a:t>Advanced Triggering Mode</a:t>
            </a:r>
            <a:endParaRPr lang="ja-JP" altLang="en-US" sz="2400" b="0" dirty="0">
              <a:solidFill>
                <a:srgbClr val="007399"/>
              </a:solidFill>
            </a:endParaRPr>
          </a:p>
        </p:txBody>
      </p:sp>
      <p:sp>
        <p:nvSpPr>
          <p:cNvPr id="3" name="Content Placeholder 2"/>
          <p:cNvSpPr>
            <a:spLocks noGrp="1"/>
          </p:cNvSpPr>
          <p:nvPr>
            <p:ph idx="1"/>
          </p:nvPr>
        </p:nvSpPr>
        <p:spPr>
          <a:xfrm>
            <a:off x="17138" y="1184800"/>
            <a:ext cx="2001667" cy="4562856"/>
          </a:xfrm>
        </p:spPr>
        <p:txBody>
          <a:bodyPr>
            <a:normAutofit/>
          </a:bodyPr>
          <a:lstStyle/>
          <a:p>
            <a:pPr lvl="1"/>
            <a:r>
              <a:rPr lang="en-US" altLang="ja-JP" sz="1800" dirty="0" smtClean="0"/>
              <a:t>Advanced Trigger :</a:t>
            </a:r>
          </a:p>
          <a:p>
            <a:pPr lvl="2"/>
            <a:r>
              <a:rPr lang="en-US" altLang="ja-JP" sz="1800" dirty="0" smtClean="0"/>
              <a:t>Can specify a trigger event sequence</a:t>
            </a:r>
          </a:p>
          <a:p>
            <a:pPr lvl="1"/>
            <a:r>
              <a:rPr lang="en-US" altLang="ja-JP" sz="1800" dirty="0" smtClean="0"/>
              <a:t>Packet events are dropped into event boxes and sequencer</a:t>
            </a:r>
          </a:p>
          <a:p>
            <a:pPr lvl="1"/>
            <a:r>
              <a:rPr lang="en-US" altLang="ja-JP" sz="1800" dirty="0" smtClean="0"/>
              <a:t>Events can be dropped within a sequence level, in between levels, or replace an entire level</a:t>
            </a:r>
          </a:p>
        </p:txBody>
      </p:sp>
      <p:sp>
        <p:nvSpPr>
          <p:cNvPr id="4" name="Slide Number Placeholder 3"/>
          <p:cNvSpPr>
            <a:spLocks noGrp="1"/>
          </p:cNvSpPr>
          <p:nvPr>
            <p:ph type="sldNum" sz="quarter" idx="4"/>
          </p:nvPr>
        </p:nvSpPr>
        <p:spPr/>
        <p:txBody>
          <a:bodyPr/>
          <a:lstStyle/>
          <a:p>
            <a:fld id="{793EC66B-EF27-4603-8557-B6CFD2D77735}" type="slidenum">
              <a:rPr lang="en-US" smtClean="0"/>
              <a:pPr/>
              <a:t>22</a:t>
            </a:fld>
            <a:endParaRPr lang="en-US" dirty="0"/>
          </a:p>
        </p:txBody>
      </p:sp>
      <p:pic>
        <p:nvPicPr>
          <p:cNvPr id="5122" name="Picture 2" descr="F:\Customer Viewable Screen Shots\Analyzer\Trigger Advanc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8805" y="1184800"/>
            <a:ext cx="7113272" cy="446566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930034" y="1506586"/>
            <a:ext cx="929447"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2396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125"/>
            <a:ext cx="8695944" cy="996696"/>
          </a:xfrm>
        </p:spPr>
        <p:txBody>
          <a:bodyPr/>
          <a:lstStyle/>
          <a:p>
            <a:r>
              <a:rPr lang="en-US" altLang="ja-JP" dirty="0" smtClean="0"/>
              <a:t>Analyzer</a:t>
            </a:r>
            <a:br>
              <a:rPr lang="en-US" altLang="ja-JP" dirty="0" smtClean="0"/>
            </a:br>
            <a:r>
              <a:rPr lang="en-US" altLang="ja-JP" sz="2400" b="0" dirty="0">
                <a:solidFill>
                  <a:srgbClr val="007399"/>
                </a:solidFill>
              </a:rPr>
              <a:t>Packet Filtering Options</a:t>
            </a:r>
            <a:endParaRPr lang="ja-JP" altLang="en-US" sz="2400" b="0" dirty="0">
              <a:solidFill>
                <a:srgbClr val="007399"/>
              </a:solidFill>
            </a:endParaRPr>
          </a:p>
        </p:txBody>
      </p:sp>
      <p:sp>
        <p:nvSpPr>
          <p:cNvPr id="4" name="Slide Number Placeholder 3"/>
          <p:cNvSpPr>
            <a:spLocks noGrp="1"/>
          </p:cNvSpPr>
          <p:nvPr>
            <p:ph type="sldNum" sz="quarter" idx="4"/>
          </p:nvPr>
        </p:nvSpPr>
        <p:spPr/>
        <p:txBody>
          <a:bodyPr/>
          <a:lstStyle/>
          <a:p>
            <a:fld id="{793EC66B-EF27-4603-8557-B6CFD2D77735}" type="slidenum">
              <a:rPr lang="en-US" smtClean="0"/>
              <a:pPr/>
              <a:t>23</a:t>
            </a:fld>
            <a:endParaRPr lang="en-US" dirty="0"/>
          </a:p>
        </p:txBody>
      </p:sp>
      <p:pic>
        <p:nvPicPr>
          <p:cNvPr id="6146" name="Picture 2" descr="F:\Customer Viewable Screen Shots\Analyzer\Filte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931" y="904437"/>
            <a:ext cx="8905875" cy="53816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a:xfrm>
            <a:off x="7196447" y="1509416"/>
            <a:ext cx="1450446" cy="264057"/>
          </a:xfrm>
          <a:prstGeom prst="wedgeRoundRectCallout">
            <a:avLst>
              <a:gd name="adj1" fmla="val 43880"/>
              <a:gd name="adj2" fmla="val 23491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Pull Down Selection</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193433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996696"/>
          </a:xfrm>
        </p:spPr>
        <p:txBody>
          <a:bodyPr/>
          <a:lstStyle/>
          <a:p>
            <a:r>
              <a:rPr lang="en-US" dirty="0" smtClean="0"/>
              <a:t>Analyzer Decoder Viewers</a:t>
            </a:r>
            <a:br>
              <a:rPr lang="en-US" dirty="0" smtClean="0"/>
            </a:br>
            <a:r>
              <a:rPr lang="en-US" sz="2400" b="0" dirty="0" smtClean="0">
                <a:solidFill>
                  <a:srgbClr val="007399"/>
                </a:solidFill>
              </a:rPr>
              <a:t>Post Process Overview of Trace</a:t>
            </a:r>
            <a:endParaRPr lang="en-US" sz="2400" b="0" dirty="0">
              <a:solidFill>
                <a:srgbClr val="007399"/>
              </a:solidFill>
            </a:endParaRP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24</a:t>
            </a:fld>
            <a:endParaRPr lang="en-US" dirty="0"/>
          </a:p>
        </p:txBody>
      </p:sp>
      <p:sp>
        <p:nvSpPr>
          <p:cNvPr id="22" name="Rounded Rectangular Callout 21"/>
          <p:cNvSpPr/>
          <p:nvPr/>
        </p:nvSpPr>
        <p:spPr>
          <a:xfrm>
            <a:off x="178127" y="1593735"/>
            <a:ext cx="807522" cy="307130"/>
          </a:xfrm>
          <a:prstGeom prst="wedgeRoundRectCallout">
            <a:avLst>
              <a:gd name="adj1" fmla="val 61092"/>
              <a:gd name="adj2" fmla="val 13222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Trace View</a:t>
            </a:r>
            <a:endParaRPr kumimoji="1" lang="ja-JP" altLang="en-US" sz="1200" dirty="0">
              <a:solidFill>
                <a:schemeClr val="tx1"/>
              </a:solidFill>
              <a:latin typeface="Agilent TT Cond" pitchFamily="34" charset="0"/>
            </a:endParaRP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239" y="938131"/>
            <a:ext cx="6218085" cy="528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099239" y="1189756"/>
            <a:ext cx="6218085" cy="1911929"/>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ounded Rectangle 10"/>
          <p:cNvSpPr/>
          <p:nvPr/>
        </p:nvSpPr>
        <p:spPr>
          <a:xfrm>
            <a:off x="1258792" y="3156806"/>
            <a:ext cx="3227483" cy="281692"/>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ounded Rectangular Callout 11"/>
          <p:cNvSpPr/>
          <p:nvPr/>
        </p:nvSpPr>
        <p:spPr>
          <a:xfrm>
            <a:off x="178127" y="2734898"/>
            <a:ext cx="807522" cy="426300"/>
          </a:xfrm>
          <a:prstGeom prst="wedgeRoundRectCallout">
            <a:avLst>
              <a:gd name="adj1" fmla="val 68460"/>
              <a:gd name="adj2" fmla="val 45725"/>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Available Decoders</a:t>
            </a:r>
            <a:endParaRPr kumimoji="1" lang="ja-JP" altLang="en-US" sz="1200" dirty="0">
              <a:solidFill>
                <a:schemeClr val="tx1"/>
              </a:solidFill>
              <a:latin typeface="Agilent TT Cond" pitchFamily="34" charset="0"/>
            </a:endParaRPr>
          </a:p>
        </p:txBody>
      </p:sp>
      <p:sp>
        <p:nvSpPr>
          <p:cNvPr id="13" name="Rounded Rectangular Callout 12"/>
          <p:cNvSpPr/>
          <p:nvPr/>
        </p:nvSpPr>
        <p:spPr>
          <a:xfrm>
            <a:off x="71252" y="3873372"/>
            <a:ext cx="968612" cy="426300"/>
          </a:xfrm>
          <a:prstGeom prst="wedgeRoundRectCallout">
            <a:avLst>
              <a:gd name="adj1" fmla="val 91974"/>
              <a:gd name="adj2" fmla="val -9341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Set Decoder Data Range</a:t>
            </a:r>
            <a:endParaRPr kumimoji="1" lang="ja-JP" altLang="en-US" sz="1200" dirty="0">
              <a:solidFill>
                <a:schemeClr val="tx1"/>
              </a:solidFill>
              <a:latin typeface="Agilent TT Cond" pitchFamily="34" charset="0"/>
            </a:endParaRPr>
          </a:p>
        </p:txBody>
      </p:sp>
      <p:sp>
        <p:nvSpPr>
          <p:cNvPr id="20" name="Rounded Rectangle 19"/>
          <p:cNvSpPr/>
          <p:nvPr/>
        </p:nvSpPr>
        <p:spPr>
          <a:xfrm>
            <a:off x="1258792" y="3542793"/>
            <a:ext cx="2410680"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ounded Rectangular Callout 14"/>
          <p:cNvSpPr/>
          <p:nvPr/>
        </p:nvSpPr>
        <p:spPr>
          <a:xfrm>
            <a:off x="7420977" y="2064641"/>
            <a:ext cx="1695727" cy="651266"/>
          </a:xfrm>
          <a:prstGeom prst="wedgeRoundRectCallout">
            <a:avLst>
              <a:gd name="adj1" fmla="val -240492"/>
              <a:gd name="adj2" fmla="val 18069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Compute Button Builds Decoder Data from the Trace Captured</a:t>
            </a:r>
            <a:endParaRPr kumimoji="1" lang="ja-JP" altLang="en-US" sz="1200" dirty="0">
              <a:solidFill>
                <a:schemeClr val="tx1"/>
              </a:solidFill>
              <a:latin typeface="Agilent TT Cond" pitchFamily="34" charset="0"/>
            </a:endParaRPr>
          </a:p>
        </p:txBody>
      </p:sp>
      <p:sp>
        <p:nvSpPr>
          <p:cNvPr id="16" name="Rounded Rectangle 15"/>
          <p:cNvSpPr/>
          <p:nvPr/>
        </p:nvSpPr>
        <p:spPr>
          <a:xfrm>
            <a:off x="3000965" y="5487810"/>
            <a:ext cx="3815467"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Straight Arrow Connector 16"/>
          <p:cNvCxnSpPr>
            <a:stCxn id="16" idx="0"/>
          </p:cNvCxnSpPr>
          <p:nvPr/>
        </p:nvCxnSpPr>
        <p:spPr>
          <a:xfrm flipH="1" flipV="1">
            <a:off x="4797628" y="3760506"/>
            <a:ext cx="111071" cy="17273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7317325" y="3438498"/>
            <a:ext cx="1672294" cy="648024"/>
          </a:xfrm>
          <a:prstGeom prst="wedgeRoundRectCallout">
            <a:avLst>
              <a:gd name="adj1" fmla="val -97375"/>
              <a:gd name="adj2" fmla="val -2207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Step Through Navigation Window Packet(s) Occurrences </a:t>
            </a:r>
            <a:endParaRPr kumimoji="1" lang="ja-JP" altLang="en-US" sz="1200" dirty="0">
              <a:solidFill>
                <a:schemeClr val="tx1"/>
              </a:solidFill>
              <a:latin typeface="Agilent TT Cond" pitchFamily="34" charset="0"/>
            </a:endParaRPr>
          </a:p>
        </p:txBody>
      </p:sp>
      <p:sp>
        <p:nvSpPr>
          <p:cNvPr id="19" name="Rounded Rectangle 18"/>
          <p:cNvSpPr/>
          <p:nvPr/>
        </p:nvSpPr>
        <p:spPr>
          <a:xfrm>
            <a:off x="4405741" y="3540818"/>
            <a:ext cx="2325505" cy="221692"/>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7410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996696"/>
          </a:xfrm>
        </p:spPr>
        <p:txBody>
          <a:bodyPr/>
          <a:lstStyle/>
          <a:p>
            <a:r>
              <a:rPr lang="en-US" dirty="0" smtClean="0"/>
              <a:t>Analyzer Decoder Overview</a:t>
            </a:r>
            <a:br>
              <a:rPr lang="en-US" dirty="0" smtClean="0"/>
            </a:br>
            <a:r>
              <a:rPr lang="en-US" b="0" dirty="0">
                <a:solidFill>
                  <a:srgbClr val="007399"/>
                </a:solidFill>
              </a:rPr>
              <a:t>Traffic Viewer</a:t>
            </a: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25</a:t>
            </a:fld>
            <a:endParaRPr lang="en-US" dirty="0"/>
          </a:p>
        </p:txBody>
      </p:sp>
      <p:pic>
        <p:nvPicPr>
          <p:cNvPr id="2050" name="Picture 2" descr="F:\Customer Viewable Screen Shots\Analyzer\Traffic Overvie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43629" y="1540767"/>
            <a:ext cx="6496330" cy="3936238"/>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1993828" y="1743552"/>
            <a:ext cx="2322009" cy="356581"/>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ounded Rectangular Callout 21"/>
          <p:cNvSpPr/>
          <p:nvPr/>
        </p:nvSpPr>
        <p:spPr>
          <a:xfrm>
            <a:off x="106878" y="1446677"/>
            <a:ext cx="1618917" cy="434605"/>
          </a:xfrm>
          <a:prstGeom prst="wedgeRoundRectCallout">
            <a:avLst>
              <a:gd name="adj1" fmla="val 68225"/>
              <a:gd name="adj2" fmla="val 5650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Data Range computed from Trace capture</a:t>
            </a:r>
            <a:endParaRPr kumimoji="1" lang="ja-JP" altLang="en-US" sz="1200" dirty="0">
              <a:solidFill>
                <a:schemeClr val="tx1"/>
              </a:solidFill>
              <a:latin typeface="Agilent TT Cond" pitchFamily="34" charset="0"/>
            </a:endParaRPr>
          </a:p>
        </p:txBody>
      </p:sp>
      <p:sp>
        <p:nvSpPr>
          <p:cNvPr id="6" name="TextBox 5"/>
          <p:cNvSpPr txBox="1"/>
          <p:nvPr/>
        </p:nvSpPr>
        <p:spPr>
          <a:xfrm>
            <a:off x="7174629" y="345377"/>
            <a:ext cx="1743739" cy="923330"/>
          </a:xfrm>
          <a:prstGeom prst="rect">
            <a:avLst/>
          </a:prstGeom>
          <a:solidFill>
            <a:schemeClr val="bg1"/>
          </a:solidFill>
          <a:ln>
            <a:solidFill>
              <a:schemeClr val="tx1"/>
            </a:solidFill>
          </a:ln>
        </p:spPr>
        <p:txBody>
          <a:bodyPr wrap="square" rtlCol="0">
            <a:spAutoFit/>
          </a:bodyPr>
          <a:lstStyle/>
          <a:p>
            <a:pPr algn="ctr"/>
            <a:r>
              <a:rPr lang="en-US" dirty="0"/>
              <a:t>Post Process View of a Trace Capture</a:t>
            </a:r>
          </a:p>
        </p:txBody>
      </p:sp>
      <p:sp>
        <p:nvSpPr>
          <p:cNvPr id="12" name="Rounded Rectangular Callout 11"/>
          <p:cNvSpPr/>
          <p:nvPr/>
        </p:nvSpPr>
        <p:spPr>
          <a:xfrm>
            <a:off x="375062" y="3074281"/>
            <a:ext cx="1189431" cy="434605"/>
          </a:xfrm>
          <a:prstGeom prst="wedgeRoundRectCallout">
            <a:avLst>
              <a:gd name="adj1" fmla="val 88193"/>
              <a:gd name="adj2" fmla="val -66459"/>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Decoder </a:t>
            </a:r>
            <a:r>
              <a:rPr kumimoji="1" lang="en-US" altLang="ja-JP" sz="1200" dirty="0">
                <a:solidFill>
                  <a:schemeClr val="tx1"/>
                </a:solidFill>
                <a:latin typeface="Agilent TT Cond" pitchFamily="34" charset="0"/>
              </a:rPr>
              <a:t>p</a:t>
            </a:r>
            <a:r>
              <a:rPr kumimoji="1" lang="en-US" altLang="ja-JP" sz="1200" dirty="0" smtClean="0">
                <a:solidFill>
                  <a:schemeClr val="tx1"/>
                </a:solidFill>
                <a:latin typeface="Agilent TT Cond" pitchFamily="34" charset="0"/>
              </a:rPr>
              <a:t>acket grouping</a:t>
            </a:r>
            <a:endParaRPr kumimoji="1" lang="ja-JP" altLang="en-US" sz="1200" dirty="0">
              <a:solidFill>
                <a:schemeClr val="tx1"/>
              </a:solidFill>
              <a:latin typeface="Agilent TT Cond" pitchFamily="34" charset="0"/>
            </a:endParaRPr>
          </a:p>
        </p:txBody>
      </p:sp>
      <p:sp>
        <p:nvSpPr>
          <p:cNvPr id="13" name="Rounded Rectangle 12"/>
          <p:cNvSpPr/>
          <p:nvPr/>
        </p:nvSpPr>
        <p:spPr>
          <a:xfrm>
            <a:off x="2032836" y="2100133"/>
            <a:ext cx="1363508" cy="2424366"/>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Left Brace 6"/>
          <p:cNvSpPr/>
          <p:nvPr/>
        </p:nvSpPr>
        <p:spPr>
          <a:xfrm rot="16200000">
            <a:off x="4364818" y="4661696"/>
            <a:ext cx="199399" cy="1830015"/>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8" name="Rounded Rectangle 7"/>
          <p:cNvSpPr/>
          <p:nvPr/>
        </p:nvSpPr>
        <p:spPr>
          <a:xfrm>
            <a:off x="2968831" y="5688284"/>
            <a:ext cx="1888176"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Packets decoded within the selected </a:t>
            </a:r>
            <a:r>
              <a:rPr kumimoji="1" lang="en-US" sz="1200" dirty="0">
                <a:solidFill>
                  <a:schemeClr val="tx1"/>
                </a:solidFill>
                <a:latin typeface="Agilent TT Cond" pitchFamily="34" charset="0"/>
              </a:rPr>
              <a:t>D</a:t>
            </a:r>
            <a:r>
              <a:rPr kumimoji="1" lang="en-US" sz="1200" dirty="0" smtClean="0">
                <a:solidFill>
                  <a:schemeClr val="tx1"/>
                </a:solidFill>
                <a:latin typeface="Agilent TT Cond" pitchFamily="34" charset="0"/>
              </a:rPr>
              <a:t>ata </a:t>
            </a:r>
            <a:r>
              <a:rPr kumimoji="1" lang="en-US" sz="1200" dirty="0">
                <a:solidFill>
                  <a:schemeClr val="tx1"/>
                </a:solidFill>
                <a:latin typeface="Agilent TT Cond" pitchFamily="34" charset="0"/>
              </a:rPr>
              <a:t>R</a:t>
            </a:r>
            <a:r>
              <a:rPr kumimoji="1" lang="en-US" sz="1200" dirty="0" smtClean="0">
                <a:solidFill>
                  <a:schemeClr val="tx1"/>
                </a:solidFill>
                <a:latin typeface="Agilent TT Cond" pitchFamily="34" charset="0"/>
              </a:rPr>
              <a:t>ange</a:t>
            </a:r>
            <a:endParaRPr kumimoji="1" lang="en-US" sz="1200" dirty="0">
              <a:solidFill>
                <a:schemeClr val="tx1"/>
              </a:solidFill>
              <a:latin typeface="Agilent TT Cond" pitchFamily="34" charset="0"/>
            </a:endParaRPr>
          </a:p>
        </p:txBody>
      </p:sp>
      <p:sp>
        <p:nvSpPr>
          <p:cNvPr id="17" name="Left Brace 16"/>
          <p:cNvSpPr/>
          <p:nvPr/>
        </p:nvSpPr>
        <p:spPr>
          <a:xfrm rot="16200000">
            <a:off x="5866032" y="5020906"/>
            <a:ext cx="199399" cy="1107643"/>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18" name="Rounded Rectangle 17"/>
          <p:cNvSpPr/>
          <p:nvPr/>
        </p:nvSpPr>
        <p:spPr>
          <a:xfrm>
            <a:off x="5733744" y="5686309"/>
            <a:ext cx="1902090"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Downstream, Upstream &amp; Total packet occurrence</a:t>
            </a:r>
            <a:endParaRPr kumimoji="1" lang="en-US" sz="1200" dirty="0">
              <a:solidFill>
                <a:schemeClr val="tx1"/>
              </a:solidFill>
              <a:latin typeface="Agilent TT Cond" pitchFamily="34" charset="0"/>
            </a:endParaRPr>
          </a:p>
        </p:txBody>
      </p:sp>
      <p:sp>
        <p:nvSpPr>
          <p:cNvPr id="19" name="Rounded Rectangle 18"/>
          <p:cNvSpPr/>
          <p:nvPr/>
        </p:nvSpPr>
        <p:spPr>
          <a:xfrm>
            <a:off x="4936853" y="1753452"/>
            <a:ext cx="2164591" cy="356581"/>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ounded Rectangle 22"/>
          <p:cNvSpPr/>
          <p:nvPr/>
        </p:nvSpPr>
        <p:spPr>
          <a:xfrm>
            <a:off x="4317379" y="1858352"/>
            <a:ext cx="539628" cy="251681"/>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ounded Rectangular Callout 20"/>
          <p:cNvSpPr/>
          <p:nvPr/>
        </p:nvSpPr>
        <p:spPr>
          <a:xfrm>
            <a:off x="4096987" y="451262"/>
            <a:ext cx="2743199" cy="711561"/>
          </a:xfrm>
          <a:prstGeom prst="wedgeRoundRectCallout">
            <a:avLst>
              <a:gd name="adj1" fmla="val -34450"/>
              <a:gd name="adj2" fmla="val 13436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b="1" dirty="0" smtClean="0">
                <a:solidFill>
                  <a:schemeClr val="tx1"/>
                </a:solidFill>
                <a:latin typeface="Agilent TT Cond" pitchFamily="34" charset="0"/>
              </a:rPr>
              <a:t>Computes packet occurrence from the captured trace file within the selected data range</a:t>
            </a:r>
            <a:endParaRPr kumimoji="1" lang="ja-JP" altLang="en-US" sz="1400" b="1" dirty="0">
              <a:solidFill>
                <a:schemeClr val="tx1"/>
              </a:solidFill>
              <a:latin typeface="Agilent TT Cond" pitchFamily="34" charset="0"/>
            </a:endParaRPr>
          </a:p>
        </p:txBody>
      </p:sp>
      <p:sp>
        <p:nvSpPr>
          <p:cNvPr id="25" name="Rounded Rectangular Callout 24"/>
          <p:cNvSpPr/>
          <p:nvPr/>
        </p:nvSpPr>
        <p:spPr>
          <a:xfrm>
            <a:off x="6659012" y="3677712"/>
            <a:ext cx="2173803" cy="727057"/>
          </a:xfrm>
          <a:prstGeom prst="wedgeRoundRectCallout">
            <a:avLst>
              <a:gd name="adj1" fmla="val -54255"/>
              <a:gd name="adj2" fmla="val -8310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Highlight packet(s) to jump too in the trace view using the Navigation control buttons</a:t>
            </a:r>
            <a:endParaRPr kumimoji="1" lang="ja-JP" altLang="en-US" sz="1200" dirty="0">
              <a:solidFill>
                <a:schemeClr val="tx1"/>
              </a:solidFill>
              <a:latin typeface="Agilent TT Cond" pitchFamily="34" charset="0"/>
            </a:endParaRPr>
          </a:p>
        </p:txBody>
      </p:sp>
      <p:sp>
        <p:nvSpPr>
          <p:cNvPr id="26" name="Rounded Rectangular Callout 25"/>
          <p:cNvSpPr/>
          <p:nvPr/>
        </p:nvSpPr>
        <p:spPr>
          <a:xfrm>
            <a:off x="7174630" y="2219727"/>
            <a:ext cx="1311310" cy="580729"/>
          </a:xfrm>
          <a:prstGeom prst="wedgeRoundRectCallout">
            <a:avLst>
              <a:gd name="adj1" fmla="val -54255"/>
              <a:gd name="adj2" fmla="val -8310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Packet Navigation control buttons</a:t>
            </a:r>
            <a:endParaRPr kumimoji="1" lang="ja-JP" altLang="en-US" sz="1200" dirty="0">
              <a:solidFill>
                <a:schemeClr val="tx1"/>
              </a:solidFill>
              <a:latin typeface="Agilent TT Cond" pitchFamily="34" charset="0"/>
            </a:endParaRPr>
          </a:p>
        </p:txBody>
      </p:sp>
      <p:cxnSp>
        <p:nvCxnSpPr>
          <p:cNvPr id="27" name="Straight Arrow Connector 26"/>
          <p:cNvCxnSpPr/>
          <p:nvPr/>
        </p:nvCxnSpPr>
        <p:spPr>
          <a:xfrm flipV="1">
            <a:off x="5045387" y="2110033"/>
            <a:ext cx="221779" cy="1088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537634" y="3198350"/>
            <a:ext cx="3015506" cy="251681"/>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836019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500"/>
            <a:ext cx="8695944" cy="996696"/>
          </a:xfrm>
        </p:spPr>
        <p:txBody>
          <a:bodyPr/>
          <a:lstStyle/>
          <a:p>
            <a:r>
              <a:rPr lang="en-US" dirty="0" smtClean="0"/>
              <a:t>Analyzer</a:t>
            </a:r>
            <a:br>
              <a:rPr lang="en-US" dirty="0" smtClean="0"/>
            </a:br>
            <a:r>
              <a:rPr lang="en-US" b="0" dirty="0">
                <a:solidFill>
                  <a:srgbClr val="007399"/>
                </a:solidFill>
              </a:rPr>
              <a:t>Protocol Trace and Decoder Viewers</a:t>
            </a:r>
          </a:p>
        </p:txBody>
      </p:sp>
      <p:sp>
        <p:nvSpPr>
          <p:cNvPr id="4" name="Slide Number Placeholder 3"/>
          <p:cNvSpPr>
            <a:spLocks noGrp="1"/>
          </p:cNvSpPr>
          <p:nvPr>
            <p:ph type="sldNum" sz="quarter" idx="4"/>
          </p:nvPr>
        </p:nvSpPr>
        <p:spPr/>
        <p:txBody>
          <a:bodyPr/>
          <a:lstStyle/>
          <a:p>
            <a:fld id="{793EC66B-EF27-4603-8557-B6CFD2D77735}" type="slidenum">
              <a:rPr lang="en-US" smtClean="0"/>
              <a:pPr/>
              <a:t>26</a:t>
            </a:fld>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944596"/>
            <a:ext cx="9143999" cy="540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792707" y="944596"/>
            <a:ext cx="1131683" cy="344029"/>
          </a:xfrm>
          <a:prstGeom prst="wedgeRoundRectCallout">
            <a:avLst>
              <a:gd name="adj1" fmla="val -77519"/>
              <a:gd name="adj2" fmla="val 5664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Packet Viewer</a:t>
            </a:r>
            <a:endParaRPr kumimoji="1" lang="ja-JP" altLang="en-US" sz="1200">
              <a:solidFill>
                <a:schemeClr val="tx1"/>
              </a:solidFill>
              <a:latin typeface="Agilent TT Cond" pitchFamily="34" charset="0"/>
            </a:endParaRPr>
          </a:p>
        </p:txBody>
      </p:sp>
      <p:sp>
        <p:nvSpPr>
          <p:cNvPr id="8" name="Rounded Rectangular Callout 7"/>
          <p:cNvSpPr/>
          <p:nvPr/>
        </p:nvSpPr>
        <p:spPr>
          <a:xfrm>
            <a:off x="4571999" y="1924171"/>
            <a:ext cx="831273" cy="264058"/>
          </a:xfrm>
          <a:prstGeom prst="wedgeRoundRectCallout">
            <a:avLst>
              <a:gd name="adj1" fmla="val -62924"/>
              <a:gd name="adj2" fmla="val 15401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Tag ID info</a:t>
            </a:r>
            <a:endParaRPr kumimoji="1" lang="ja-JP" altLang="en-US" sz="1200" dirty="0">
              <a:solidFill>
                <a:schemeClr val="tx1"/>
              </a:solidFill>
              <a:latin typeface="Agilent TT Cond" pitchFamily="34" charset="0"/>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6952" y="2356040"/>
            <a:ext cx="2447658" cy="91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3437868" y="874347"/>
            <a:ext cx="1597269" cy="451164"/>
          </a:xfrm>
          <a:prstGeom prst="wedgeRoundRectCallout">
            <a:avLst>
              <a:gd name="adj1" fmla="val -37823"/>
              <a:gd name="adj2" fmla="val 152559"/>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Name it as you like! Customizable columns</a:t>
            </a:r>
            <a:endParaRPr kumimoji="1" lang="ja-JP" altLang="en-US" sz="1200">
              <a:solidFill>
                <a:schemeClr val="tx1"/>
              </a:solidFill>
              <a:latin typeface="Agilent TT Cond" pitchFamily="34" charset="0"/>
            </a:endParaRPr>
          </a:p>
        </p:txBody>
      </p:sp>
      <p:sp>
        <p:nvSpPr>
          <p:cNvPr id="10" name="Rounded Rectangular Callout 9"/>
          <p:cNvSpPr/>
          <p:nvPr/>
        </p:nvSpPr>
        <p:spPr>
          <a:xfrm>
            <a:off x="3683067" y="2883279"/>
            <a:ext cx="977774" cy="393829"/>
          </a:xfrm>
          <a:prstGeom prst="wedgeRoundRectCallout">
            <a:avLst>
              <a:gd name="adj1" fmla="val -108840"/>
              <a:gd name="adj2" fmla="val -71116"/>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Floating Tip Message</a:t>
            </a:r>
            <a:endParaRPr kumimoji="1" lang="ja-JP" altLang="en-US" sz="1200" dirty="0">
              <a:solidFill>
                <a:schemeClr val="tx1"/>
              </a:solidFill>
              <a:latin typeface="Agilent TT Cond" pitchFamily="34" charset="0"/>
            </a:endParaRPr>
          </a:p>
        </p:txBody>
      </p:sp>
      <p:sp>
        <p:nvSpPr>
          <p:cNvPr id="11" name="Rounded Rectangular Callout 10"/>
          <p:cNvSpPr/>
          <p:nvPr/>
        </p:nvSpPr>
        <p:spPr>
          <a:xfrm>
            <a:off x="407009" y="3517075"/>
            <a:ext cx="951539" cy="264057"/>
          </a:xfrm>
          <a:prstGeom prst="wedgeRoundRectCallout">
            <a:avLst>
              <a:gd name="adj1" fmla="val -53658"/>
              <a:gd name="adj2" fmla="val 117989"/>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Header info</a:t>
            </a:r>
            <a:endParaRPr kumimoji="1" lang="ja-JP" altLang="en-US" sz="1200">
              <a:solidFill>
                <a:schemeClr val="tx1"/>
              </a:solidFill>
              <a:latin typeface="Agilent TT Cond" pitchFamily="34" charset="0"/>
            </a:endParaRPr>
          </a:p>
        </p:txBody>
      </p:sp>
      <p:sp>
        <p:nvSpPr>
          <p:cNvPr id="12" name="Rounded Rectangular Callout 11"/>
          <p:cNvSpPr/>
          <p:nvPr/>
        </p:nvSpPr>
        <p:spPr>
          <a:xfrm>
            <a:off x="5800510" y="3385046"/>
            <a:ext cx="718240" cy="264058"/>
          </a:xfrm>
          <a:prstGeom prst="wedgeRoundRectCallout">
            <a:avLst>
              <a:gd name="adj1" fmla="val 1559"/>
              <a:gd name="adj2" fmla="val 16750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Lane info</a:t>
            </a:r>
            <a:endParaRPr kumimoji="1" lang="ja-JP" altLang="en-US" sz="1200">
              <a:solidFill>
                <a:schemeClr val="tx1"/>
              </a:solidFill>
              <a:latin typeface="Agilent TT Cond" pitchFamily="34" charset="0"/>
            </a:endParaRPr>
          </a:p>
        </p:txBody>
      </p:sp>
      <p:sp>
        <p:nvSpPr>
          <p:cNvPr id="13" name="Rounded Rectangular Callout 12"/>
          <p:cNvSpPr/>
          <p:nvPr/>
        </p:nvSpPr>
        <p:spPr>
          <a:xfrm>
            <a:off x="6159630" y="944596"/>
            <a:ext cx="977774" cy="319156"/>
          </a:xfrm>
          <a:prstGeom prst="wedgeRoundRectCallout">
            <a:avLst>
              <a:gd name="adj1" fmla="val 84582"/>
              <a:gd name="adj2" fmla="val 7218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Details info</a:t>
            </a:r>
            <a:endParaRPr kumimoji="1" lang="ja-JP" altLang="en-US" sz="1200" dirty="0">
              <a:solidFill>
                <a:schemeClr val="tx1"/>
              </a:solidFill>
              <a:latin typeface="Agilent TT Cond" pitchFamily="34" charset="0"/>
            </a:endParaRPr>
          </a:p>
        </p:txBody>
      </p:sp>
      <p:sp>
        <p:nvSpPr>
          <p:cNvPr id="14" name="Rounded Rectangular Callout 13"/>
          <p:cNvSpPr/>
          <p:nvPr/>
        </p:nvSpPr>
        <p:spPr>
          <a:xfrm>
            <a:off x="2812453" y="3341504"/>
            <a:ext cx="577916" cy="264058"/>
          </a:xfrm>
          <a:prstGeom prst="wedgeRoundRectCallout">
            <a:avLst>
              <a:gd name="adj1" fmla="val -71797"/>
              <a:gd name="adj2" fmla="val -92445"/>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Gen3</a:t>
            </a:r>
            <a:endParaRPr kumimoji="1" lang="ja-JP" altLang="en-US" sz="1200" dirty="0">
              <a:solidFill>
                <a:schemeClr val="tx1"/>
              </a:solidFill>
              <a:latin typeface="Agilent TT Cond" pitchFamily="34" charset="0"/>
            </a:endParaRPr>
          </a:p>
        </p:txBody>
      </p:sp>
      <p:cxnSp>
        <p:nvCxnSpPr>
          <p:cNvPr id="15" name="Straight Arrow Connector 14"/>
          <p:cNvCxnSpPr/>
          <p:nvPr/>
        </p:nvCxnSpPr>
        <p:spPr>
          <a:xfrm>
            <a:off x="7053943" y="3218979"/>
            <a:ext cx="46313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ular Callout 18"/>
          <p:cNvSpPr/>
          <p:nvPr/>
        </p:nvSpPr>
        <p:spPr>
          <a:xfrm>
            <a:off x="102904" y="2645009"/>
            <a:ext cx="577916" cy="435184"/>
          </a:xfrm>
          <a:prstGeom prst="wedgeRoundRectCallout">
            <a:avLst>
              <a:gd name="adj1" fmla="val -30701"/>
              <a:gd name="adj2" fmla="val -10740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Trigger Point</a:t>
            </a:r>
          </a:p>
        </p:txBody>
      </p:sp>
      <p:sp>
        <p:nvSpPr>
          <p:cNvPr id="20" name="Rounded Rectangular Callout 19"/>
          <p:cNvSpPr/>
          <p:nvPr/>
        </p:nvSpPr>
        <p:spPr>
          <a:xfrm>
            <a:off x="2578159" y="3705100"/>
            <a:ext cx="1993839" cy="264057"/>
          </a:xfrm>
          <a:prstGeom prst="wedgeRoundRectCallout">
            <a:avLst>
              <a:gd name="adj1" fmla="val -65237"/>
              <a:gd name="adj2" fmla="val 5502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Decode Overview Selections</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96619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Transaction Decode</a:t>
            </a:r>
            <a:endParaRPr lang="en-US" dirty="0"/>
          </a:p>
        </p:txBody>
      </p:sp>
      <p:sp>
        <p:nvSpPr>
          <p:cNvPr id="3" name="Footer Placeholder 2"/>
          <p:cNvSpPr>
            <a:spLocks noGrp="1"/>
          </p:cNvSpPr>
          <p:nvPr>
            <p:ph type="ftr" sz="quarter" idx="3"/>
          </p:nvPr>
        </p:nvSpPr>
        <p:spPr/>
        <p:txBody>
          <a:bodyPr/>
          <a:lstStyle/>
          <a:p>
            <a:pPr>
              <a:defRPr/>
            </a:pPr>
            <a:r>
              <a:rPr lang="en-US" smtClean="0"/>
              <a:t>PCI_A137,  ATD Training, July 2013</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23715621"/>
              </p:ext>
            </p:extLst>
          </p:nvPr>
        </p:nvGraphicFramePr>
        <p:xfrm>
          <a:off x="152400" y="5096179"/>
          <a:ext cx="8763000" cy="1132840"/>
        </p:xfrm>
        <a:graphic>
          <a:graphicData uri="http://schemas.openxmlformats.org/drawingml/2006/table">
            <a:tbl>
              <a:tblPr firstRow="1" bandRow="1">
                <a:tableStyleId>{5C22544A-7EE6-4342-B048-85BDC9FD1C3A}</a:tableStyleId>
              </a:tblPr>
              <a:tblGrid>
                <a:gridCol w="2133600"/>
                <a:gridCol w="6629400"/>
              </a:tblGrid>
              <a:tr h="0">
                <a:tc>
                  <a:txBody>
                    <a:bodyPr/>
                    <a:lstStyle/>
                    <a:p>
                      <a:r>
                        <a:rPr lang="en-US" sz="1400" b="1" i="0" u="none" strike="noStrike" kern="1200" baseline="0" dirty="0" smtClean="0">
                          <a:solidFill>
                            <a:schemeClr val="tx1"/>
                          </a:solidFill>
                          <a:latin typeface="+mn-lt"/>
                          <a:ea typeface="+mn-ea"/>
                          <a:cs typeface="+mn-cs"/>
                        </a:rPr>
                        <a:t>Pane</a:t>
                      </a:r>
                    </a:p>
                  </a:txBody>
                  <a:tcPr/>
                </a:tc>
                <a:tc>
                  <a:txBody>
                    <a:bodyPr/>
                    <a:lstStyle/>
                    <a:p>
                      <a:r>
                        <a:rPr lang="en-US" sz="1400" b="1" i="0" u="none" strike="noStrike" kern="1200" baseline="0" dirty="0" smtClean="0">
                          <a:solidFill>
                            <a:schemeClr val="tx1"/>
                          </a:solidFill>
                          <a:latin typeface="+mn-lt"/>
                          <a:ea typeface="+mn-ea"/>
                          <a:cs typeface="+mn-cs"/>
                        </a:rPr>
                        <a:t>Description</a:t>
                      </a:r>
                      <a:endParaRPr lang="en-US" sz="1400" dirty="0">
                        <a:solidFill>
                          <a:schemeClr val="tx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Transaction decode pane</a:t>
                      </a:r>
                    </a:p>
                    <a:p>
                      <a:endParaRPr lang="en-US" sz="1200" dirty="0">
                        <a:solidFill>
                          <a:schemeClr val="tx1"/>
                        </a:solidFill>
                      </a:endParaRPr>
                    </a:p>
                  </a:txBody>
                  <a:tcPr/>
                </a:tc>
                <a:tc>
                  <a:txBody>
                    <a:bodyPr/>
                    <a:lstStyle/>
                    <a:p>
                      <a:r>
                        <a:rPr lang="en-US" sz="1200" b="0" i="0" u="none" strike="noStrike" kern="1200" baseline="0" dirty="0" smtClean="0">
                          <a:solidFill>
                            <a:schemeClr val="tx1"/>
                          </a:solidFill>
                          <a:latin typeface="+mn-lt"/>
                          <a:ea typeface="+mn-ea"/>
                          <a:cs typeface="+mn-cs"/>
                        </a:rPr>
                        <a:t>The left pane displays a list of transactions. New decoders automatically work as they become available. Initial release has NVMe with PCIe; Under development: AHCI</a:t>
                      </a:r>
                    </a:p>
                  </a:txBody>
                  <a:tcPr/>
                </a:tc>
              </a:tr>
              <a:tr h="370840">
                <a:tc>
                  <a:txBody>
                    <a:bodyPr/>
                    <a:lstStyle/>
                    <a:p>
                      <a:r>
                        <a:rPr lang="en-US" sz="1200" b="0" i="0" u="none" strike="noStrike" kern="1200" baseline="0" dirty="0" smtClean="0">
                          <a:solidFill>
                            <a:schemeClr val="tx1"/>
                          </a:solidFill>
                          <a:latin typeface="+mn-lt"/>
                          <a:ea typeface="+mn-ea"/>
                          <a:cs typeface="+mn-cs"/>
                        </a:rPr>
                        <a:t>Transaction overview pane</a:t>
                      </a:r>
                    </a:p>
                  </a:txBody>
                  <a:tcPr/>
                </a:tc>
                <a:tc>
                  <a:txBody>
                    <a:bodyPr/>
                    <a:lstStyle/>
                    <a:p>
                      <a:r>
                        <a:rPr lang="en-US" sz="1200" b="0" i="0" u="none" strike="noStrike" kern="1200" baseline="0" dirty="0" smtClean="0">
                          <a:solidFill>
                            <a:schemeClr val="tx1"/>
                          </a:solidFill>
                          <a:latin typeface="+mn-lt"/>
                          <a:ea typeface="+mn-ea"/>
                          <a:cs typeface="+mn-cs"/>
                        </a:rPr>
                        <a:t>The right pane displays the number of occurrences of these transactions</a:t>
                      </a:r>
                    </a:p>
                  </a:txBody>
                  <a:tcPr/>
                </a:tc>
              </a:tr>
            </a:tbl>
          </a:graphicData>
        </a:graphic>
      </p:graphicFrame>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894"/>
          <a:stretch/>
        </p:blipFill>
        <p:spPr bwMode="auto">
          <a:xfrm>
            <a:off x="609600" y="838200"/>
            <a:ext cx="7239000" cy="367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4707147"/>
            <a:ext cx="1962511" cy="276999"/>
          </a:xfrm>
          <a:prstGeom prst="rect">
            <a:avLst/>
          </a:prstGeom>
          <a:noFill/>
        </p:spPr>
        <p:txBody>
          <a:bodyPr wrap="square" rtlCol="0">
            <a:spAutoFit/>
          </a:bodyPr>
          <a:lstStyle/>
          <a:p>
            <a:r>
              <a:rPr lang="en-US" sz="1200" dirty="0" smtClean="0">
                <a:latin typeface="Agilent TT Cond" pitchFamily="34" charset="0"/>
              </a:rPr>
              <a:t>Transaction decode pane</a:t>
            </a:r>
            <a:endParaRPr lang="en-US" sz="1200" dirty="0">
              <a:latin typeface="Agilent TT Cond" pitchFamily="34" charset="0"/>
            </a:endParaRPr>
          </a:p>
        </p:txBody>
      </p:sp>
      <p:sp>
        <p:nvSpPr>
          <p:cNvPr id="10" name="TextBox 9"/>
          <p:cNvSpPr txBox="1"/>
          <p:nvPr/>
        </p:nvSpPr>
        <p:spPr>
          <a:xfrm>
            <a:off x="6172200" y="4707147"/>
            <a:ext cx="1962511" cy="276999"/>
          </a:xfrm>
          <a:prstGeom prst="rect">
            <a:avLst/>
          </a:prstGeom>
          <a:noFill/>
        </p:spPr>
        <p:txBody>
          <a:bodyPr wrap="square" rtlCol="0">
            <a:spAutoFit/>
          </a:bodyPr>
          <a:lstStyle/>
          <a:p>
            <a:r>
              <a:rPr lang="en-US" sz="1200" dirty="0" smtClean="0">
                <a:latin typeface="Agilent TT Cond" pitchFamily="34" charset="0"/>
              </a:rPr>
              <a:t>Transaction overview pane</a:t>
            </a:r>
            <a:endParaRPr lang="en-US" sz="1200" dirty="0">
              <a:latin typeface="Agilent TT Cond" pitchFamily="34" charset="0"/>
            </a:endParaRPr>
          </a:p>
        </p:txBody>
      </p:sp>
      <p:cxnSp>
        <p:nvCxnSpPr>
          <p:cNvPr id="9" name="Straight Connector 8"/>
          <p:cNvCxnSpPr/>
          <p:nvPr/>
        </p:nvCxnSpPr>
        <p:spPr>
          <a:xfrm flipV="1">
            <a:off x="1295400" y="4191000"/>
            <a:ext cx="0" cy="51614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259293"/>
            <a:ext cx="0" cy="51614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731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NVMe Queue Interface for Command Processing</a:t>
            </a:r>
            <a:endParaRPr lang="en-US" dirty="0"/>
          </a:p>
        </p:txBody>
      </p:sp>
      <p:sp>
        <p:nvSpPr>
          <p:cNvPr id="10" name="TextBox 9"/>
          <p:cNvSpPr txBox="1"/>
          <p:nvPr/>
        </p:nvSpPr>
        <p:spPr>
          <a:xfrm>
            <a:off x="3051089" y="4477434"/>
            <a:ext cx="2971800" cy="738664"/>
          </a:xfrm>
          <a:prstGeom prst="rect">
            <a:avLst/>
          </a:prstGeom>
          <a:noFill/>
        </p:spPr>
        <p:txBody>
          <a:bodyPr wrap="square" rtlCol="0">
            <a:spAutoFit/>
          </a:bodyPr>
          <a:lstStyle/>
          <a:p>
            <a:r>
              <a:rPr lang="en-US" b="1" dirty="0" smtClean="0"/>
              <a:t>Command Processing</a:t>
            </a:r>
          </a:p>
          <a:p>
            <a:r>
              <a:rPr lang="en-US" sz="1200" dirty="0" smtClean="0"/>
              <a:t>3. Controller fetches command</a:t>
            </a:r>
          </a:p>
          <a:p>
            <a:r>
              <a:rPr lang="en-US" sz="1200" dirty="0" smtClean="0"/>
              <a:t>4. Controller processes command</a:t>
            </a:r>
          </a:p>
        </p:txBody>
      </p:sp>
      <p:sp>
        <p:nvSpPr>
          <p:cNvPr id="12" name="TextBox 11"/>
          <p:cNvSpPr txBox="1"/>
          <p:nvPr/>
        </p:nvSpPr>
        <p:spPr>
          <a:xfrm>
            <a:off x="125627" y="4477434"/>
            <a:ext cx="2971800" cy="1107996"/>
          </a:xfrm>
          <a:prstGeom prst="rect">
            <a:avLst/>
          </a:prstGeom>
          <a:noFill/>
        </p:spPr>
        <p:txBody>
          <a:bodyPr wrap="square" rtlCol="0">
            <a:spAutoFit/>
          </a:bodyPr>
          <a:lstStyle/>
          <a:p>
            <a:r>
              <a:rPr lang="en-US" b="1" dirty="0" smtClean="0"/>
              <a:t>Command Submission</a:t>
            </a:r>
          </a:p>
          <a:p>
            <a:r>
              <a:rPr lang="en-US" sz="1200" dirty="0" smtClean="0"/>
              <a:t>1. Host writes command to </a:t>
            </a:r>
            <a:br>
              <a:rPr lang="en-US" sz="1200" dirty="0" smtClean="0"/>
            </a:br>
            <a:r>
              <a:rPr lang="en-US" sz="1200" dirty="0" smtClean="0"/>
              <a:t>    submission queue</a:t>
            </a:r>
          </a:p>
          <a:p>
            <a:r>
              <a:rPr lang="en-US" sz="1200" dirty="0" smtClean="0"/>
              <a:t>2. Host writes updated submission </a:t>
            </a:r>
            <a:br>
              <a:rPr lang="en-US" sz="1200" dirty="0" smtClean="0"/>
            </a:br>
            <a:r>
              <a:rPr lang="en-US" sz="1200" dirty="0" smtClean="0"/>
              <a:t>    queue tail pointer to doorbell</a:t>
            </a:r>
          </a:p>
        </p:txBody>
      </p:sp>
      <p:sp>
        <p:nvSpPr>
          <p:cNvPr id="13" name="TextBox 12"/>
          <p:cNvSpPr txBox="1"/>
          <p:nvPr/>
        </p:nvSpPr>
        <p:spPr>
          <a:xfrm>
            <a:off x="6022889" y="4477434"/>
            <a:ext cx="2971800" cy="1661993"/>
          </a:xfrm>
          <a:prstGeom prst="rect">
            <a:avLst/>
          </a:prstGeom>
          <a:noFill/>
        </p:spPr>
        <p:txBody>
          <a:bodyPr wrap="square" rtlCol="0">
            <a:spAutoFit/>
          </a:bodyPr>
          <a:lstStyle/>
          <a:p>
            <a:r>
              <a:rPr lang="en-US" b="1" dirty="0" smtClean="0"/>
              <a:t>Command Completion</a:t>
            </a:r>
          </a:p>
          <a:p>
            <a:r>
              <a:rPr lang="en-US" sz="1200" dirty="0" smtClean="0"/>
              <a:t>5. Controller writes completion to </a:t>
            </a:r>
            <a:br>
              <a:rPr lang="en-US" sz="1200" dirty="0" smtClean="0"/>
            </a:br>
            <a:r>
              <a:rPr lang="en-US" sz="1200" dirty="0" smtClean="0"/>
              <a:t>    completion queue</a:t>
            </a:r>
          </a:p>
          <a:p>
            <a:r>
              <a:rPr lang="en-US" sz="1200" dirty="0" smtClean="0"/>
              <a:t>6. Controller generates MSI-X </a:t>
            </a:r>
            <a:br>
              <a:rPr lang="en-US" sz="1200" dirty="0" smtClean="0"/>
            </a:br>
            <a:r>
              <a:rPr lang="en-US" sz="1200" dirty="0" smtClean="0"/>
              <a:t>    interrupt</a:t>
            </a:r>
          </a:p>
          <a:p>
            <a:r>
              <a:rPr lang="en-US" sz="1200" dirty="0" smtClean="0"/>
              <a:t>7. Host processes completion</a:t>
            </a:r>
          </a:p>
          <a:p>
            <a:r>
              <a:rPr lang="en-US" sz="1200" dirty="0" smtClean="0"/>
              <a:t>8. Host writes updated completion</a:t>
            </a:r>
            <a:br>
              <a:rPr lang="en-US" sz="1200" dirty="0" smtClean="0"/>
            </a:br>
            <a:r>
              <a:rPr lang="en-US" sz="1200" dirty="0" smtClean="0"/>
              <a:t>    queue head pointer to doorbell</a:t>
            </a:r>
          </a:p>
        </p:txBody>
      </p:sp>
      <p:grpSp>
        <p:nvGrpSpPr>
          <p:cNvPr id="3" name="Group 2"/>
          <p:cNvGrpSpPr/>
          <p:nvPr/>
        </p:nvGrpSpPr>
        <p:grpSpPr>
          <a:xfrm>
            <a:off x="457200" y="789204"/>
            <a:ext cx="7848600" cy="3641972"/>
            <a:chOff x="457200" y="789204"/>
            <a:chExt cx="7848600" cy="3641972"/>
          </a:xfrm>
        </p:grpSpPr>
        <p:sp>
          <p:nvSpPr>
            <p:cNvPr id="33" name="Rounded Rectangle 32"/>
            <p:cNvSpPr/>
            <p:nvPr/>
          </p:nvSpPr>
          <p:spPr>
            <a:xfrm>
              <a:off x="585916" y="789204"/>
              <a:ext cx="7719884" cy="2182596"/>
            </a:xfrm>
            <a:prstGeom prst="round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565189" y="1195951"/>
              <a:ext cx="5632622" cy="17526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7200" y="3264155"/>
              <a:ext cx="7848600" cy="1143000"/>
            </a:xfrm>
            <a:prstGeom prst="round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05200" y="4050176"/>
              <a:ext cx="1371600" cy="381000"/>
            </a:xfrm>
            <a:prstGeom prst="rect">
              <a:avLst/>
            </a:prstGeom>
            <a:noFill/>
          </p:spPr>
          <p:txBody>
            <a:bodyPr wrap="square" rtlCol="0">
              <a:spAutoFit/>
            </a:bodyPr>
            <a:lstStyle/>
            <a:p>
              <a:r>
                <a:rPr lang="en-US" b="1" dirty="0" smtClean="0">
                  <a:solidFill>
                    <a:schemeClr val="bg1"/>
                  </a:solidFill>
                </a:rPr>
                <a:t>Controller</a:t>
              </a:r>
              <a:endParaRPr lang="en-US" b="1" dirty="0">
                <a:solidFill>
                  <a:schemeClr val="bg1"/>
                </a:solidFill>
              </a:endParaRPr>
            </a:p>
          </p:txBody>
        </p:sp>
        <p:sp>
          <p:nvSpPr>
            <p:cNvPr id="16" name="Rounded Rectangle 15"/>
            <p:cNvSpPr/>
            <p:nvPr/>
          </p:nvSpPr>
          <p:spPr>
            <a:xfrm>
              <a:off x="723900" y="3493776"/>
              <a:ext cx="1447800" cy="45720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Submission Queue Tail Doorbell</a:t>
              </a:r>
              <a:endParaRPr lang="en-US" sz="1100" dirty="0"/>
            </a:p>
          </p:txBody>
        </p:sp>
        <p:sp>
          <p:nvSpPr>
            <p:cNvPr id="17" name="Rounded Rectangle 16"/>
            <p:cNvSpPr/>
            <p:nvPr/>
          </p:nvSpPr>
          <p:spPr>
            <a:xfrm>
              <a:off x="6553200" y="3489311"/>
              <a:ext cx="1447800" cy="45720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Completion Queue Head Doorbell</a:t>
              </a:r>
              <a:endParaRPr lang="en-US" sz="1100" dirty="0"/>
            </a:p>
          </p:txBody>
        </p:sp>
        <p:sp>
          <p:nvSpPr>
            <p:cNvPr id="18" name="TextBox 17"/>
            <p:cNvSpPr txBox="1"/>
            <p:nvPr/>
          </p:nvSpPr>
          <p:spPr>
            <a:xfrm>
              <a:off x="2371467" y="3506217"/>
              <a:ext cx="917489" cy="461665"/>
            </a:xfrm>
            <a:prstGeom prst="rect">
              <a:avLst/>
            </a:prstGeom>
            <a:noFill/>
          </p:spPr>
          <p:txBody>
            <a:bodyPr wrap="square" rtlCol="0">
              <a:spAutoFit/>
            </a:bodyPr>
            <a:lstStyle/>
            <a:p>
              <a:pPr algn="ctr"/>
              <a:r>
                <a:rPr lang="en-US" sz="1200" dirty="0" smtClean="0">
                  <a:solidFill>
                    <a:schemeClr val="bg1"/>
                  </a:solidFill>
                </a:rPr>
                <a:t>Fetch Command</a:t>
              </a:r>
              <a:endParaRPr lang="en-US" sz="1200" dirty="0">
                <a:solidFill>
                  <a:schemeClr val="bg1"/>
                </a:solidFill>
              </a:endParaRPr>
            </a:p>
          </p:txBody>
        </p:sp>
        <p:sp>
          <p:nvSpPr>
            <p:cNvPr id="19" name="TextBox 18"/>
            <p:cNvSpPr txBox="1"/>
            <p:nvPr/>
          </p:nvSpPr>
          <p:spPr>
            <a:xfrm>
              <a:off x="3288956" y="3506217"/>
              <a:ext cx="917489" cy="461665"/>
            </a:xfrm>
            <a:prstGeom prst="rect">
              <a:avLst/>
            </a:prstGeom>
            <a:noFill/>
          </p:spPr>
          <p:txBody>
            <a:bodyPr wrap="square" rtlCol="0">
              <a:spAutoFit/>
            </a:bodyPr>
            <a:lstStyle/>
            <a:p>
              <a:pPr algn="ctr"/>
              <a:r>
                <a:rPr lang="en-US" sz="1200" dirty="0" smtClean="0">
                  <a:solidFill>
                    <a:schemeClr val="bg1"/>
                  </a:solidFill>
                </a:rPr>
                <a:t>Process Command</a:t>
              </a:r>
              <a:endParaRPr lang="en-US" sz="1200" dirty="0">
                <a:solidFill>
                  <a:schemeClr val="bg1"/>
                </a:solidFill>
              </a:endParaRPr>
            </a:p>
          </p:txBody>
        </p:sp>
        <p:sp>
          <p:nvSpPr>
            <p:cNvPr id="20" name="TextBox 19"/>
            <p:cNvSpPr txBox="1"/>
            <p:nvPr/>
          </p:nvSpPr>
          <p:spPr>
            <a:xfrm>
              <a:off x="5453449" y="3506217"/>
              <a:ext cx="917489" cy="461665"/>
            </a:xfrm>
            <a:prstGeom prst="rect">
              <a:avLst/>
            </a:prstGeom>
            <a:noFill/>
          </p:spPr>
          <p:txBody>
            <a:bodyPr wrap="square" rtlCol="0">
              <a:spAutoFit/>
            </a:bodyPr>
            <a:lstStyle/>
            <a:p>
              <a:pPr algn="ctr"/>
              <a:r>
                <a:rPr lang="en-US" sz="1200" dirty="0" smtClean="0">
                  <a:solidFill>
                    <a:schemeClr val="bg1"/>
                  </a:solidFill>
                </a:rPr>
                <a:t>Generate Interrupt</a:t>
              </a:r>
              <a:endParaRPr lang="en-US" sz="1200" dirty="0">
                <a:solidFill>
                  <a:schemeClr val="bg1"/>
                </a:solidFill>
              </a:endParaRPr>
            </a:p>
          </p:txBody>
        </p:sp>
        <p:sp>
          <p:nvSpPr>
            <p:cNvPr id="21" name="TextBox 20"/>
            <p:cNvSpPr txBox="1"/>
            <p:nvPr/>
          </p:nvSpPr>
          <p:spPr>
            <a:xfrm>
              <a:off x="4287795" y="3506217"/>
              <a:ext cx="1165654" cy="461665"/>
            </a:xfrm>
            <a:prstGeom prst="rect">
              <a:avLst/>
            </a:prstGeom>
            <a:noFill/>
          </p:spPr>
          <p:txBody>
            <a:bodyPr wrap="square" rtlCol="0">
              <a:spAutoFit/>
            </a:bodyPr>
            <a:lstStyle/>
            <a:p>
              <a:pPr algn="ctr"/>
              <a:r>
                <a:rPr lang="en-US" sz="1200" dirty="0" smtClean="0">
                  <a:solidFill>
                    <a:schemeClr val="bg1"/>
                  </a:solidFill>
                </a:rPr>
                <a:t>Queue Completion</a:t>
              </a:r>
              <a:endParaRPr lang="en-US" sz="1200" dirty="0">
                <a:solidFill>
                  <a:schemeClr val="bg1"/>
                </a:solidFill>
              </a:endParaRPr>
            </a:p>
          </p:txBody>
        </p:sp>
        <p:sp>
          <p:nvSpPr>
            <p:cNvPr id="22" name="TextBox 21"/>
            <p:cNvSpPr txBox="1"/>
            <p:nvPr/>
          </p:nvSpPr>
          <p:spPr>
            <a:xfrm>
              <a:off x="724930" y="844565"/>
              <a:ext cx="917489" cy="461665"/>
            </a:xfrm>
            <a:prstGeom prst="rect">
              <a:avLst/>
            </a:prstGeom>
            <a:noFill/>
          </p:spPr>
          <p:txBody>
            <a:bodyPr wrap="square" rtlCol="0">
              <a:spAutoFit/>
            </a:bodyPr>
            <a:lstStyle/>
            <a:p>
              <a:pPr algn="ctr"/>
              <a:r>
                <a:rPr lang="en-US" sz="1200" dirty="0" smtClean="0">
                  <a:solidFill>
                    <a:schemeClr val="bg1"/>
                  </a:solidFill>
                </a:rPr>
                <a:t>Queue Command</a:t>
              </a:r>
              <a:endParaRPr lang="en-US" sz="1200" dirty="0">
                <a:solidFill>
                  <a:schemeClr val="bg1"/>
                </a:solidFill>
              </a:endParaRPr>
            </a:p>
          </p:txBody>
        </p:sp>
        <p:sp>
          <p:nvSpPr>
            <p:cNvPr id="23" name="TextBox 22"/>
            <p:cNvSpPr txBox="1"/>
            <p:nvPr/>
          </p:nvSpPr>
          <p:spPr>
            <a:xfrm>
              <a:off x="5703782" y="798398"/>
              <a:ext cx="1066800" cy="461665"/>
            </a:xfrm>
            <a:prstGeom prst="rect">
              <a:avLst/>
            </a:prstGeom>
            <a:noFill/>
          </p:spPr>
          <p:txBody>
            <a:bodyPr wrap="square" rtlCol="0">
              <a:spAutoFit/>
            </a:bodyPr>
            <a:lstStyle/>
            <a:p>
              <a:pPr algn="ctr"/>
              <a:r>
                <a:rPr lang="en-US" sz="1200" dirty="0" smtClean="0">
                  <a:solidFill>
                    <a:schemeClr val="bg1"/>
                  </a:solidFill>
                </a:rPr>
                <a:t>Process Completion</a:t>
              </a:r>
              <a:endParaRPr lang="en-US" sz="1200" dirty="0">
                <a:solidFill>
                  <a:schemeClr val="bg1"/>
                </a:solidFill>
              </a:endParaRPr>
            </a:p>
          </p:txBody>
        </p:sp>
        <p:sp>
          <p:nvSpPr>
            <p:cNvPr id="24" name="Oval 23"/>
            <p:cNvSpPr/>
            <p:nvPr/>
          </p:nvSpPr>
          <p:spPr>
            <a:xfrm>
              <a:off x="1565189" y="890035"/>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26" name="Oval 25"/>
            <p:cNvSpPr/>
            <p:nvPr/>
          </p:nvSpPr>
          <p:spPr>
            <a:xfrm>
              <a:off x="1087395" y="1932205"/>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7" name="Oval 26"/>
            <p:cNvSpPr/>
            <p:nvPr/>
          </p:nvSpPr>
          <p:spPr>
            <a:xfrm>
              <a:off x="2715911" y="3275385"/>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28" name="Oval 27"/>
            <p:cNvSpPr/>
            <p:nvPr/>
          </p:nvSpPr>
          <p:spPr>
            <a:xfrm>
              <a:off x="3633400" y="3279936"/>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29" name="Oval 28"/>
            <p:cNvSpPr/>
            <p:nvPr/>
          </p:nvSpPr>
          <p:spPr>
            <a:xfrm>
              <a:off x="4701745" y="3279936"/>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30" name="Oval 29"/>
            <p:cNvSpPr/>
            <p:nvPr/>
          </p:nvSpPr>
          <p:spPr>
            <a:xfrm>
              <a:off x="5797893" y="3279936"/>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31" name="Oval 30"/>
            <p:cNvSpPr/>
            <p:nvPr/>
          </p:nvSpPr>
          <p:spPr>
            <a:xfrm>
              <a:off x="5358890" y="890035"/>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32" name="Oval 31"/>
            <p:cNvSpPr/>
            <p:nvPr/>
          </p:nvSpPr>
          <p:spPr>
            <a:xfrm>
              <a:off x="7685386" y="1938143"/>
              <a:ext cx="228600" cy="2308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sp>
          <p:nvSpPr>
            <p:cNvPr id="34" name="TextBox 33"/>
            <p:cNvSpPr txBox="1"/>
            <p:nvPr/>
          </p:nvSpPr>
          <p:spPr>
            <a:xfrm>
              <a:off x="7340942" y="1344753"/>
              <a:ext cx="917489" cy="646331"/>
            </a:xfrm>
            <a:prstGeom prst="rect">
              <a:avLst/>
            </a:prstGeom>
            <a:noFill/>
          </p:spPr>
          <p:txBody>
            <a:bodyPr wrap="square" rtlCol="0">
              <a:spAutoFit/>
            </a:bodyPr>
            <a:lstStyle/>
            <a:p>
              <a:pPr algn="ctr"/>
              <a:r>
                <a:rPr lang="en-US" sz="1200" dirty="0" smtClean="0">
                  <a:solidFill>
                    <a:schemeClr val="bg1"/>
                  </a:solidFill>
                </a:rPr>
                <a:t>Ring Doorbell New head</a:t>
              </a:r>
              <a:endParaRPr lang="en-US" sz="1200" dirty="0">
                <a:solidFill>
                  <a:schemeClr val="bg1"/>
                </a:solidFill>
              </a:endParaRPr>
            </a:p>
          </p:txBody>
        </p:sp>
        <p:sp>
          <p:nvSpPr>
            <p:cNvPr id="35" name="TextBox 34"/>
            <p:cNvSpPr txBox="1"/>
            <p:nvPr/>
          </p:nvSpPr>
          <p:spPr>
            <a:xfrm>
              <a:off x="530311" y="1344753"/>
              <a:ext cx="917489" cy="646331"/>
            </a:xfrm>
            <a:prstGeom prst="rect">
              <a:avLst/>
            </a:prstGeom>
            <a:noFill/>
          </p:spPr>
          <p:txBody>
            <a:bodyPr wrap="square" rtlCol="0">
              <a:spAutoFit/>
            </a:bodyPr>
            <a:lstStyle/>
            <a:p>
              <a:pPr algn="ctr"/>
              <a:r>
                <a:rPr lang="en-US" sz="1200" dirty="0" smtClean="0">
                  <a:solidFill>
                    <a:schemeClr val="bg1"/>
                  </a:solidFill>
                </a:rPr>
                <a:t>Ring Doorbell New tail</a:t>
              </a:r>
              <a:endParaRPr lang="en-US" sz="1200" dirty="0">
                <a:solidFill>
                  <a:schemeClr val="bg1"/>
                </a:solidFill>
              </a:endParaRPr>
            </a:p>
          </p:txBody>
        </p:sp>
        <p:sp>
          <p:nvSpPr>
            <p:cNvPr id="37" name="TextBox 36"/>
            <p:cNvSpPr txBox="1"/>
            <p:nvPr/>
          </p:nvSpPr>
          <p:spPr>
            <a:xfrm>
              <a:off x="3766493" y="814951"/>
              <a:ext cx="849013" cy="381000"/>
            </a:xfrm>
            <a:prstGeom prst="rect">
              <a:avLst/>
            </a:prstGeom>
            <a:noFill/>
          </p:spPr>
          <p:txBody>
            <a:bodyPr wrap="square" rtlCol="0">
              <a:spAutoFit/>
            </a:bodyPr>
            <a:lstStyle/>
            <a:p>
              <a:r>
                <a:rPr lang="en-US" b="1" dirty="0" smtClean="0">
                  <a:solidFill>
                    <a:schemeClr val="bg1"/>
                  </a:solidFill>
                </a:rPr>
                <a:t>Host</a:t>
              </a:r>
              <a:endParaRPr lang="en-US" b="1" dirty="0">
                <a:solidFill>
                  <a:schemeClr val="bg1"/>
                </a:solidFill>
              </a:endParaRPr>
            </a:p>
          </p:txBody>
        </p:sp>
        <p:sp>
          <p:nvSpPr>
            <p:cNvPr id="38" name="TextBox 37"/>
            <p:cNvSpPr txBox="1"/>
            <p:nvPr/>
          </p:nvSpPr>
          <p:spPr>
            <a:xfrm>
              <a:off x="3369661" y="1298587"/>
              <a:ext cx="1642675" cy="369332"/>
            </a:xfrm>
            <a:prstGeom prst="rect">
              <a:avLst/>
            </a:prstGeom>
            <a:noFill/>
          </p:spPr>
          <p:txBody>
            <a:bodyPr wrap="square" rtlCol="0">
              <a:spAutoFit/>
            </a:bodyPr>
            <a:lstStyle/>
            <a:p>
              <a:r>
                <a:rPr lang="en-US" b="1" dirty="0" smtClean="0"/>
                <a:t>Host Memory</a:t>
              </a:r>
              <a:endParaRPr lang="en-US" b="1" dirty="0"/>
            </a:p>
          </p:txBody>
        </p:sp>
        <p:cxnSp>
          <p:nvCxnSpPr>
            <p:cNvPr id="40" name="Straight Arrow Connector 39"/>
            <p:cNvCxnSpPr/>
            <p:nvPr/>
          </p:nvCxnSpPr>
          <p:spPr>
            <a:xfrm>
              <a:off x="1194486" y="2155241"/>
              <a:ext cx="253314" cy="12401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340942" y="2168975"/>
              <a:ext cx="458744" cy="122637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55875" y="1298586"/>
              <a:ext cx="1115711" cy="461665"/>
            </a:xfrm>
            <a:prstGeom prst="rect">
              <a:avLst/>
            </a:prstGeom>
            <a:noFill/>
          </p:spPr>
          <p:txBody>
            <a:bodyPr wrap="square" rtlCol="0">
              <a:spAutoFit/>
            </a:bodyPr>
            <a:lstStyle/>
            <a:p>
              <a:pPr algn="ctr"/>
              <a:r>
                <a:rPr lang="en-US" sz="1200" dirty="0" smtClean="0"/>
                <a:t>Submission Queue</a:t>
              </a:r>
              <a:endParaRPr lang="en-US" sz="1200" dirty="0"/>
            </a:p>
          </p:txBody>
        </p:sp>
        <p:sp>
          <p:nvSpPr>
            <p:cNvPr id="45" name="TextBox 44"/>
            <p:cNvSpPr txBox="1"/>
            <p:nvPr/>
          </p:nvSpPr>
          <p:spPr>
            <a:xfrm>
              <a:off x="5664027" y="1298587"/>
              <a:ext cx="1041573" cy="461665"/>
            </a:xfrm>
            <a:prstGeom prst="rect">
              <a:avLst/>
            </a:prstGeom>
            <a:noFill/>
          </p:spPr>
          <p:txBody>
            <a:bodyPr wrap="square" rtlCol="0">
              <a:spAutoFit/>
            </a:bodyPr>
            <a:lstStyle/>
            <a:p>
              <a:pPr algn="ctr"/>
              <a:r>
                <a:rPr lang="en-US" sz="1200" dirty="0" smtClean="0"/>
                <a:t>Completion Queue</a:t>
              </a:r>
              <a:endParaRPr lang="en-US" sz="1200" dirty="0"/>
            </a:p>
          </p:txBody>
        </p:sp>
        <p:pic>
          <p:nvPicPr>
            <p:cNvPr id="116" name="Picture 115"/>
            <p:cNvPicPr>
              <a:picLocks noChangeAspect="1"/>
            </p:cNvPicPr>
            <p:nvPr/>
          </p:nvPicPr>
          <p:blipFill rotWithShape="1">
            <a:blip r:embed="rId2">
              <a:extLst>
                <a:ext uri="{28A0092B-C50C-407E-A947-70E740481C1C}">
                  <a14:useLocalDpi xmlns:a14="http://schemas.microsoft.com/office/drawing/2010/main" val="0"/>
                </a:ext>
              </a:extLst>
            </a:blip>
            <a:srcRect l="880" t="1111" r="90080" b="82214"/>
            <a:stretch/>
          </p:blipFill>
          <p:spPr>
            <a:xfrm>
              <a:off x="2237278" y="1797236"/>
              <a:ext cx="934953" cy="970073"/>
            </a:xfrm>
            <a:prstGeom prst="rect">
              <a:avLst/>
            </a:prstGeom>
          </p:spPr>
        </p:pic>
        <p:pic>
          <p:nvPicPr>
            <p:cNvPr id="117" name="Picture 116"/>
            <p:cNvPicPr>
              <a:picLocks noChangeAspect="1"/>
            </p:cNvPicPr>
            <p:nvPr/>
          </p:nvPicPr>
          <p:blipFill rotWithShape="1">
            <a:blip r:embed="rId2">
              <a:extLst>
                <a:ext uri="{28A0092B-C50C-407E-A947-70E740481C1C}">
                  <a14:useLocalDpi xmlns:a14="http://schemas.microsoft.com/office/drawing/2010/main" val="0"/>
                </a:ext>
              </a:extLst>
            </a:blip>
            <a:srcRect l="880" t="1111" r="90080" b="82214"/>
            <a:stretch/>
          </p:blipFill>
          <p:spPr>
            <a:xfrm>
              <a:off x="5770647" y="1812090"/>
              <a:ext cx="934953" cy="970073"/>
            </a:xfrm>
            <a:prstGeom prst="rect">
              <a:avLst/>
            </a:prstGeom>
          </p:spPr>
        </p:pic>
        <p:sp>
          <p:nvSpPr>
            <p:cNvPr id="118" name="TextBox 117"/>
            <p:cNvSpPr txBox="1"/>
            <p:nvPr/>
          </p:nvSpPr>
          <p:spPr>
            <a:xfrm>
              <a:off x="1902143" y="1806591"/>
              <a:ext cx="433000" cy="215444"/>
            </a:xfrm>
            <a:prstGeom prst="rect">
              <a:avLst/>
            </a:prstGeom>
            <a:noFill/>
          </p:spPr>
          <p:txBody>
            <a:bodyPr wrap="square" rtlCol="0">
              <a:spAutoFit/>
            </a:bodyPr>
            <a:lstStyle/>
            <a:p>
              <a:r>
                <a:rPr lang="en-US" sz="800" b="1" dirty="0" smtClean="0"/>
                <a:t>Tail</a:t>
              </a:r>
              <a:endParaRPr lang="en-US" sz="800" b="1" dirty="0"/>
            </a:p>
          </p:txBody>
        </p:sp>
        <p:sp>
          <p:nvSpPr>
            <p:cNvPr id="119" name="TextBox 118"/>
            <p:cNvSpPr txBox="1"/>
            <p:nvPr/>
          </p:nvSpPr>
          <p:spPr>
            <a:xfrm>
              <a:off x="5256690" y="2497521"/>
              <a:ext cx="433000" cy="215444"/>
            </a:xfrm>
            <a:prstGeom prst="rect">
              <a:avLst/>
            </a:prstGeom>
            <a:noFill/>
          </p:spPr>
          <p:txBody>
            <a:bodyPr wrap="square" rtlCol="0">
              <a:spAutoFit/>
            </a:bodyPr>
            <a:lstStyle/>
            <a:p>
              <a:r>
                <a:rPr lang="en-US" sz="800" b="1" dirty="0" smtClean="0"/>
                <a:t>Tail</a:t>
              </a:r>
              <a:endParaRPr lang="en-US" sz="800" b="1" dirty="0"/>
            </a:p>
          </p:txBody>
        </p:sp>
        <p:sp>
          <p:nvSpPr>
            <p:cNvPr id="120" name="TextBox 119"/>
            <p:cNvSpPr txBox="1"/>
            <p:nvPr/>
          </p:nvSpPr>
          <p:spPr>
            <a:xfrm>
              <a:off x="1868381" y="2536477"/>
              <a:ext cx="509200" cy="215444"/>
            </a:xfrm>
            <a:prstGeom prst="rect">
              <a:avLst/>
            </a:prstGeom>
            <a:noFill/>
          </p:spPr>
          <p:txBody>
            <a:bodyPr wrap="square" rtlCol="0">
              <a:spAutoFit/>
            </a:bodyPr>
            <a:lstStyle/>
            <a:p>
              <a:r>
                <a:rPr lang="en-US" sz="800" b="1" dirty="0" smtClean="0"/>
                <a:t>Head</a:t>
              </a:r>
              <a:endParaRPr lang="en-US" sz="800" b="1" dirty="0"/>
            </a:p>
          </p:txBody>
        </p:sp>
        <p:sp>
          <p:nvSpPr>
            <p:cNvPr id="121" name="TextBox 120"/>
            <p:cNvSpPr txBox="1"/>
            <p:nvPr/>
          </p:nvSpPr>
          <p:spPr>
            <a:xfrm>
              <a:off x="5198849" y="1912652"/>
              <a:ext cx="509200" cy="215444"/>
            </a:xfrm>
            <a:prstGeom prst="rect">
              <a:avLst/>
            </a:prstGeom>
            <a:noFill/>
          </p:spPr>
          <p:txBody>
            <a:bodyPr wrap="square" rtlCol="0">
              <a:spAutoFit/>
            </a:bodyPr>
            <a:lstStyle/>
            <a:p>
              <a:r>
                <a:rPr lang="en-US" sz="800" b="1" dirty="0" smtClean="0"/>
                <a:t>Head</a:t>
              </a:r>
              <a:endParaRPr lang="en-US" sz="800" b="1" dirty="0"/>
            </a:p>
          </p:txBody>
        </p:sp>
        <p:cxnSp>
          <p:nvCxnSpPr>
            <p:cNvPr id="125" name="Straight Arrow Connector 124"/>
            <p:cNvCxnSpPr/>
            <p:nvPr/>
          </p:nvCxnSpPr>
          <p:spPr>
            <a:xfrm>
              <a:off x="2196212" y="1932233"/>
              <a:ext cx="138931" cy="13068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2136430" y="2506876"/>
              <a:ext cx="181370" cy="111486"/>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5609671" y="2020374"/>
              <a:ext cx="188222" cy="51877"/>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5657381" y="2535376"/>
              <a:ext cx="188222" cy="34477"/>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679489" y="1120867"/>
              <a:ext cx="655654" cy="8113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27" idx="0"/>
            </p:cNvCxnSpPr>
            <p:nvPr/>
          </p:nvCxnSpPr>
          <p:spPr>
            <a:xfrm flipH="1" flipV="1">
              <a:off x="2377581" y="2552614"/>
              <a:ext cx="452630" cy="7227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28" idx="0"/>
            </p:cNvCxnSpPr>
            <p:nvPr/>
          </p:nvCxnSpPr>
          <p:spPr>
            <a:xfrm flipV="1">
              <a:off x="3747700" y="2569853"/>
              <a:ext cx="0" cy="7100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29" idx="0"/>
            </p:cNvCxnSpPr>
            <p:nvPr/>
          </p:nvCxnSpPr>
          <p:spPr>
            <a:xfrm flipV="1">
              <a:off x="4816045" y="2618362"/>
              <a:ext cx="1029558" cy="6615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30" idx="0"/>
            </p:cNvCxnSpPr>
            <p:nvPr/>
          </p:nvCxnSpPr>
          <p:spPr>
            <a:xfrm flipV="1">
              <a:off x="5912193" y="2782163"/>
              <a:ext cx="0" cy="49777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5473190" y="1120867"/>
              <a:ext cx="439003" cy="8702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Footer Placeholder 6"/>
          <p:cNvSpPr>
            <a:spLocks noGrp="1"/>
          </p:cNvSpPr>
          <p:nvPr>
            <p:ph type="ftr" sz="quarter" idx="4294967295"/>
          </p:nvPr>
        </p:nvSpPr>
        <p:spPr>
          <a:xfrm>
            <a:off x="6858000" y="6543675"/>
            <a:ext cx="2057400" cy="119063"/>
          </a:xfrm>
          <a:prstGeom prst="rect">
            <a:avLst/>
          </a:prstGeom>
        </p:spPr>
        <p:txBody>
          <a:bodyPr/>
          <a:lstStyle/>
          <a:p>
            <a:pPr>
              <a:defRPr/>
            </a:pPr>
            <a:r>
              <a:rPr lang="en-US" smtClean="0"/>
              <a:t>PCI_A137,  ATD Training, July 2013</a:t>
            </a:r>
            <a:endParaRPr lang="en-US"/>
          </a:p>
        </p:txBody>
      </p:sp>
    </p:spTree>
    <p:extLst>
      <p:ext uri="{BB962C8B-B14F-4D97-AF65-F5344CB8AC3E}">
        <p14:creationId xmlns:p14="http://schemas.microsoft.com/office/powerpoint/2010/main" val="2192317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Visualize </a:t>
            </a:r>
            <a:r>
              <a:rPr lang="en-US" dirty="0" smtClean="0"/>
              <a:t>T</a:t>
            </a:r>
            <a:r>
              <a:rPr lang="en-US" dirty="0" smtClean="0"/>
              <a:t>ransaction: Understanding NVMe</a:t>
            </a:r>
            <a:endParaRPr lang="en-US" dirty="0"/>
          </a:p>
        </p:txBody>
      </p:sp>
      <p:sp>
        <p:nvSpPr>
          <p:cNvPr id="7" name="Footer Placeholder 6"/>
          <p:cNvSpPr>
            <a:spLocks noGrp="1"/>
          </p:cNvSpPr>
          <p:nvPr>
            <p:ph type="ftr" sz="quarter" idx="4294967295"/>
          </p:nvPr>
        </p:nvSpPr>
        <p:spPr>
          <a:xfrm>
            <a:off x="6858000" y="6543675"/>
            <a:ext cx="2057400" cy="119063"/>
          </a:xfrm>
          <a:prstGeom prst="rect">
            <a:avLst/>
          </a:prstGeom>
        </p:spPr>
        <p:txBody>
          <a:bodyPr/>
          <a:lstStyle/>
          <a:p>
            <a:pPr>
              <a:defRPr/>
            </a:pPr>
            <a:r>
              <a:rPr lang="en-US" smtClean="0"/>
              <a:t>PCI_A137,  ATD Training, July 2013</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299" y="873380"/>
            <a:ext cx="5327987" cy="249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157" y="3493369"/>
            <a:ext cx="5223885" cy="336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552700" y="3762375"/>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2</a:t>
            </a:r>
            <a:endParaRPr lang="en-US" sz="1100" dirty="0"/>
          </a:p>
        </p:txBody>
      </p:sp>
      <p:sp>
        <p:nvSpPr>
          <p:cNvPr id="55" name="Oval 54"/>
          <p:cNvSpPr/>
          <p:nvPr/>
        </p:nvSpPr>
        <p:spPr>
          <a:xfrm>
            <a:off x="2552699" y="3995737"/>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3</a:t>
            </a:r>
            <a:endParaRPr lang="en-US" sz="1100" dirty="0"/>
          </a:p>
        </p:txBody>
      </p:sp>
      <p:sp>
        <p:nvSpPr>
          <p:cNvPr id="56" name="Oval 55"/>
          <p:cNvSpPr/>
          <p:nvPr/>
        </p:nvSpPr>
        <p:spPr>
          <a:xfrm>
            <a:off x="2552700" y="4219575"/>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4</a:t>
            </a:r>
            <a:endParaRPr lang="en-US" sz="1100" dirty="0"/>
          </a:p>
        </p:txBody>
      </p:sp>
      <p:sp>
        <p:nvSpPr>
          <p:cNvPr id="57" name="Oval 56"/>
          <p:cNvSpPr/>
          <p:nvPr/>
        </p:nvSpPr>
        <p:spPr>
          <a:xfrm>
            <a:off x="2552700" y="4452937"/>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5</a:t>
            </a:r>
            <a:endParaRPr lang="en-US" sz="1100" dirty="0"/>
          </a:p>
        </p:txBody>
      </p:sp>
      <p:sp>
        <p:nvSpPr>
          <p:cNvPr id="58" name="Oval 57"/>
          <p:cNvSpPr/>
          <p:nvPr/>
        </p:nvSpPr>
        <p:spPr>
          <a:xfrm>
            <a:off x="2552700" y="4686300"/>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6</a:t>
            </a:r>
            <a:endParaRPr lang="en-US" sz="1100" dirty="0"/>
          </a:p>
        </p:txBody>
      </p:sp>
      <p:sp>
        <p:nvSpPr>
          <p:cNvPr id="59" name="Oval 58"/>
          <p:cNvSpPr/>
          <p:nvPr/>
        </p:nvSpPr>
        <p:spPr>
          <a:xfrm>
            <a:off x="2552700" y="4924425"/>
            <a:ext cx="180975" cy="1619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8</a:t>
            </a:r>
            <a:endParaRPr lang="en-US" sz="1100" dirty="0"/>
          </a:p>
        </p:txBody>
      </p:sp>
      <p:cxnSp>
        <p:nvCxnSpPr>
          <p:cNvPr id="8" name="Straight Arrow Connector 7"/>
          <p:cNvCxnSpPr>
            <a:stCxn id="4" idx="6"/>
          </p:cNvCxnSpPr>
          <p:nvPr/>
        </p:nvCxnSpPr>
        <p:spPr>
          <a:xfrm>
            <a:off x="2733675" y="3843338"/>
            <a:ext cx="1169482" cy="809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733674" y="4067176"/>
            <a:ext cx="119434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2733674" y="4219575"/>
            <a:ext cx="1194342" cy="809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2733675" y="4300538"/>
            <a:ext cx="1194341" cy="2238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733674" y="4412457"/>
            <a:ext cx="1194342" cy="3619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2733675" y="4533899"/>
            <a:ext cx="1194341" cy="4691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44054" y="3698356"/>
            <a:ext cx="2308645" cy="1477328"/>
          </a:xfrm>
          <a:prstGeom prst="rect">
            <a:avLst/>
          </a:prstGeom>
          <a:noFill/>
        </p:spPr>
        <p:txBody>
          <a:bodyPr wrap="none" rtlCol="0">
            <a:spAutoFit/>
          </a:bodyPr>
          <a:lstStyle/>
          <a:p>
            <a:pPr algn="r"/>
            <a:r>
              <a:rPr lang="en-US" sz="1500" dirty="0" smtClean="0"/>
              <a:t>Ring Doorbell New Tail</a:t>
            </a:r>
          </a:p>
          <a:p>
            <a:pPr algn="r"/>
            <a:r>
              <a:rPr lang="en-US" sz="1500" dirty="0" smtClean="0"/>
              <a:t>Fetch Command</a:t>
            </a:r>
          </a:p>
          <a:p>
            <a:pPr algn="r"/>
            <a:r>
              <a:rPr lang="en-US" sz="1500" dirty="0" smtClean="0"/>
              <a:t>Process Command</a:t>
            </a:r>
          </a:p>
          <a:p>
            <a:pPr algn="r"/>
            <a:r>
              <a:rPr lang="en-US" sz="1500" dirty="0" smtClean="0"/>
              <a:t>Queue Completion</a:t>
            </a:r>
          </a:p>
          <a:p>
            <a:pPr algn="r"/>
            <a:r>
              <a:rPr lang="en-US" sz="1500" dirty="0" smtClean="0"/>
              <a:t>Generate Interrupt</a:t>
            </a:r>
          </a:p>
          <a:p>
            <a:pPr algn="r"/>
            <a:r>
              <a:rPr lang="en-US" sz="1500" dirty="0" smtClean="0"/>
              <a:t>Ring Doorbell New Head</a:t>
            </a:r>
          </a:p>
        </p:txBody>
      </p:sp>
      <p:sp>
        <p:nvSpPr>
          <p:cNvPr id="42" name="Oval 41"/>
          <p:cNvSpPr/>
          <p:nvPr/>
        </p:nvSpPr>
        <p:spPr>
          <a:xfrm rot="20429654">
            <a:off x="7067550" y="5003006"/>
            <a:ext cx="1885950" cy="9144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PCIe messages</a:t>
            </a:r>
            <a:endParaRPr lang="en-US" dirty="0"/>
          </a:p>
        </p:txBody>
      </p:sp>
      <p:sp>
        <p:nvSpPr>
          <p:cNvPr id="77" name="Oval 76"/>
          <p:cNvSpPr/>
          <p:nvPr/>
        </p:nvSpPr>
        <p:spPr>
          <a:xfrm rot="20429654">
            <a:off x="4530609" y="5792179"/>
            <a:ext cx="1885950" cy="9144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NVMe Data</a:t>
            </a:r>
            <a:endParaRPr lang="en-US" dirty="0"/>
          </a:p>
        </p:txBody>
      </p:sp>
      <p:sp>
        <p:nvSpPr>
          <p:cNvPr id="46" name="TextBox 45"/>
          <p:cNvSpPr txBox="1"/>
          <p:nvPr/>
        </p:nvSpPr>
        <p:spPr>
          <a:xfrm>
            <a:off x="324894" y="1936489"/>
            <a:ext cx="3005951" cy="369332"/>
          </a:xfrm>
          <a:prstGeom prst="rect">
            <a:avLst/>
          </a:prstGeom>
          <a:noFill/>
        </p:spPr>
        <p:txBody>
          <a:bodyPr wrap="none" rtlCol="0">
            <a:spAutoFit/>
          </a:bodyPr>
          <a:lstStyle/>
          <a:p>
            <a:r>
              <a:rPr lang="en-US" dirty="0" smtClean="0"/>
              <a:t>NVMe Command execution</a:t>
            </a:r>
            <a:endParaRPr lang="en-US" dirty="0"/>
          </a:p>
        </p:txBody>
      </p:sp>
      <p:sp>
        <p:nvSpPr>
          <p:cNvPr id="47" name="Left Brace 46"/>
          <p:cNvSpPr/>
          <p:nvPr/>
        </p:nvSpPr>
        <p:spPr>
          <a:xfrm>
            <a:off x="3318416" y="936752"/>
            <a:ext cx="502899" cy="23717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5343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7013" y="227013"/>
            <a:ext cx="8691562" cy="992187"/>
          </a:xfrm>
        </p:spPr>
        <p:txBody>
          <a:bodyPr/>
          <a:lstStyle/>
          <a:p>
            <a:r>
              <a:rPr lang="en-US" sz="3200" dirty="0" smtClean="0">
                <a:solidFill>
                  <a:srgbClr val="0099CC"/>
                </a:solidFill>
              </a:rPr>
              <a:t>PCI Express 3.0 Customer Challenges &amp; Needs </a:t>
            </a:r>
            <a:endParaRPr lang="en-US" sz="3200" dirty="0"/>
          </a:p>
        </p:txBody>
      </p:sp>
      <p:graphicFrame>
        <p:nvGraphicFramePr>
          <p:cNvPr id="8" name="Content Placeholder 5"/>
          <p:cNvGraphicFramePr>
            <a:graphicFrameLocks noGrp="1"/>
          </p:cNvGraphicFramePr>
          <p:nvPr>
            <p:ph idx="1"/>
          </p:nvPr>
        </p:nvGraphicFramePr>
        <p:xfrm>
          <a:off x="235722" y="1449714"/>
          <a:ext cx="8688387" cy="456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3</a:t>
            </a:fld>
            <a:endParaRPr lang="en-US" dirty="0"/>
          </a:p>
        </p:txBody>
      </p:sp>
    </p:spTree>
    <p:extLst>
      <p:ext uri="{BB962C8B-B14F-4D97-AF65-F5344CB8AC3E}">
        <p14:creationId xmlns:p14="http://schemas.microsoft.com/office/powerpoint/2010/main" val="3553661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525892"/>
          </a:xfrm>
        </p:spPr>
        <p:txBody>
          <a:bodyPr/>
          <a:lstStyle/>
          <a:p>
            <a:r>
              <a:rPr lang="en-US" dirty="0" smtClean="0"/>
              <a:t>Analyzer</a:t>
            </a:r>
            <a:br>
              <a:rPr lang="en-US" dirty="0" smtClean="0"/>
            </a:br>
            <a:r>
              <a:rPr lang="en-US" b="0" dirty="0">
                <a:solidFill>
                  <a:srgbClr val="007399"/>
                </a:solidFill>
              </a:rPr>
              <a:t>LTSSM Decoder (</a:t>
            </a:r>
            <a:r>
              <a:rPr lang="en-US" b="0" dirty="0" err="1">
                <a:solidFill>
                  <a:srgbClr val="007399"/>
                </a:solidFill>
              </a:rPr>
              <a:t>pg</a:t>
            </a:r>
            <a:r>
              <a:rPr lang="en-US" b="0" dirty="0">
                <a:solidFill>
                  <a:srgbClr val="007399"/>
                </a:solidFill>
              </a:rPr>
              <a:t> </a:t>
            </a:r>
            <a:r>
              <a:rPr lang="en-US" b="0" dirty="0" smtClean="0">
                <a:solidFill>
                  <a:srgbClr val="007399"/>
                </a:solidFill>
              </a:rPr>
              <a:t>1of2</a:t>
            </a:r>
            <a:r>
              <a:rPr lang="en-US" b="0" dirty="0">
                <a:solidFill>
                  <a:srgbClr val="007399"/>
                </a:solidFill>
              </a:rPr>
              <a:t>)</a:t>
            </a: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30</a:t>
            </a:fld>
            <a:endParaRPr lang="en-US" dirty="0"/>
          </a:p>
        </p:txBody>
      </p:sp>
      <p:pic>
        <p:nvPicPr>
          <p:cNvPr id="7170" name="Picture 2" descr="F:\Customer Viewable Screen Shots\Analyzer\LTS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25" y="1323618"/>
            <a:ext cx="9048999" cy="443590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V="1">
            <a:off x="581891" y="2173181"/>
            <a:ext cx="5747657" cy="916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54390" y="3089543"/>
            <a:ext cx="427501"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ounded Rectangular Callout 21"/>
          <p:cNvSpPr/>
          <p:nvPr/>
        </p:nvSpPr>
        <p:spPr>
          <a:xfrm>
            <a:off x="6329549" y="634155"/>
            <a:ext cx="1928552" cy="434605"/>
          </a:xfrm>
          <a:prstGeom prst="wedgeRoundRectCallout">
            <a:avLst>
              <a:gd name="adj1" fmla="val 30872"/>
              <a:gd name="adj2" fmla="val 19312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Select LTSSM Navigation by</a:t>
            </a:r>
          </a:p>
          <a:p>
            <a:pPr algn="ctr"/>
            <a:r>
              <a:rPr kumimoji="1" lang="en-US" altLang="ja-JP" sz="1200" dirty="0" smtClean="0">
                <a:solidFill>
                  <a:schemeClr val="tx1"/>
                </a:solidFill>
                <a:latin typeface="Agilent TT Cond" pitchFamily="34" charset="0"/>
              </a:rPr>
              <a:t>State or Transitions</a:t>
            </a:r>
            <a:endParaRPr kumimoji="1" lang="ja-JP" altLang="en-US" sz="1200" dirty="0">
              <a:solidFill>
                <a:schemeClr val="tx1"/>
              </a:solidFill>
              <a:latin typeface="Agilent TT Cond" pitchFamily="34" charset="0"/>
            </a:endParaRPr>
          </a:p>
        </p:txBody>
      </p:sp>
      <p:sp>
        <p:nvSpPr>
          <p:cNvPr id="10" name="Rounded Rectangle 9"/>
          <p:cNvSpPr/>
          <p:nvPr/>
        </p:nvSpPr>
        <p:spPr>
          <a:xfrm>
            <a:off x="2705601" y="3289424"/>
            <a:ext cx="1177630"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Straight Arrow Connector 10"/>
          <p:cNvCxnSpPr/>
          <p:nvPr/>
        </p:nvCxnSpPr>
        <p:spPr>
          <a:xfrm flipH="1">
            <a:off x="3883231" y="1947550"/>
            <a:ext cx="3657600" cy="14507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a:xfrm>
            <a:off x="3603167" y="1017707"/>
            <a:ext cx="1681352" cy="217303"/>
          </a:xfrm>
          <a:prstGeom prst="wedgeRoundRectCallout">
            <a:avLst>
              <a:gd name="adj1" fmla="val -35079"/>
              <a:gd name="adj2" fmla="val 430846"/>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Trace Capture Window</a:t>
            </a:r>
            <a:endParaRPr kumimoji="1" lang="ja-JP" altLang="en-US" sz="1200" dirty="0">
              <a:solidFill>
                <a:schemeClr val="tx1"/>
              </a:solidFill>
              <a:latin typeface="Agilent TT Cond" pitchFamily="34" charset="0"/>
            </a:endParaRPr>
          </a:p>
        </p:txBody>
      </p:sp>
      <p:sp>
        <p:nvSpPr>
          <p:cNvPr id="17" name="Rounded Rectangular Callout 16"/>
          <p:cNvSpPr/>
          <p:nvPr/>
        </p:nvSpPr>
        <p:spPr>
          <a:xfrm>
            <a:off x="2446366" y="5898447"/>
            <a:ext cx="1472540" cy="264845"/>
          </a:xfrm>
          <a:prstGeom prst="wedgeRoundRectCallout">
            <a:avLst>
              <a:gd name="adj1" fmla="val -62066"/>
              <a:gd name="adj2" fmla="val -24974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Link speed by state</a:t>
            </a:r>
            <a:endParaRPr kumimoji="1" lang="ja-JP" altLang="en-US" sz="1200" dirty="0">
              <a:solidFill>
                <a:schemeClr val="tx1"/>
              </a:solidFill>
              <a:latin typeface="Agilent TT Cond" pitchFamily="34" charset="0"/>
            </a:endParaRPr>
          </a:p>
        </p:txBody>
      </p:sp>
      <p:sp>
        <p:nvSpPr>
          <p:cNvPr id="18" name="Rounded Rectangular Callout 17"/>
          <p:cNvSpPr/>
          <p:nvPr/>
        </p:nvSpPr>
        <p:spPr>
          <a:xfrm>
            <a:off x="6626431" y="5921790"/>
            <a:ext cx="1368626" cy="217303"/>
          </a:xfrm>
          <a:prstGeom prst="wedgeRoundRectCallout">
            <a:avLst>
              <a:gd name="adj1" fmla="val -6759"/>
              <a:gd name="adj2" fmla="val -35063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Bubble view</a:t>
            </a:r>
            <a:endParaRPr kumimoji="1" lang="ja-JP" altLang="en-US" sz="1200" dirty="0">
              <a:solidFill>
                <a:schemeClr val="tx1"/>
              </a:solidFill>
              <a:latin typeface="Agilent TT Cond" pitchFamily="34" charset="0"/>
            </a:endParaRPr>
          </a:p>
        </p:txBody>
      </p:sp>
      <p:sp>
        <p:nvSpPr>
          <p:cNvPr id="19" name="Left Brace 18"/>
          <p:cNvSpPr/>
          <p:nvPr/>
        </p:nvSpPr>
        <p:spPr>
          <a:xfrm rot="16200000">
            <a:off x="620550" y="5282839"/>
            <a:ext cx="87820" cy="1093648"/>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21" name="Left Brace 20"/>
          <p:cNvSpPr/>
          <p:nvPr/>
        </p:nvSpPr>
        <p:spPr>
          <a:xfrm rot="16200000">
            <a:off x="1746700" y="5280864"/>
            <a:ext cx="87820" cy="1093648"/>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23" name="Rounded Rectangle 22"/>
          <p:cNvSpPr/>
          <p:nvPr/>
        </p:nvSpPr>
        <p:spPr>
          <a:xfrm>
            <a:off x="1979251" y="3429949"/>
            <a:ext cx="334433" cy="2103950"/>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ounded Rectangle 23"/>
          <p:cNvSpPr/>
          <p:nvPr/>
        </p:nvSpPr>
        <p:spPr>
          <a:xfrm>
            <a:off x="249866" y="5919904"/>
            <a:ext cx="807050"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Upstream traffic</a:t>
            </a:r>
            <a:endParaRPr kumimoji="1" lang="en-US" sz="1200" dirty="0">
              <a:solidFill>
                <a:schemeClr val="tx1"/>
              </a:solidFill>
              <a:latin typeface="Agilent TT Cond" pitchFamily="34" charset="0"/>
            </a:endParaRPr>
          </a:p>
        </p:txBody>
      </p:sp>
      <p:sp>
        <p:nvSpPr>
          <p:cNvPr id="25" name="Rounded Rectangle 24"/>
          <p:cNvSpPr/>
          <p:nvPr/>
        </p:nvSpPr>
        <p:spPr>
          <a:xfrm>
            <a:off x="1328515" y="5929804"/>
            <a:ext cx="925793"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Downstream traffic</a:t>
            </a:r>
            <a:endParaRPr kumimoji="1" lang="en-US" sz="1200" dirty="0">
              <a:solidFill>
                <a:schemeClr val="tx1"/>
              </a:solidFill>
              <a:latin typeface="Agilent TT Cond" pitchFamily="34" charset="0"/>
            </a:endParaRPr>
          </a:p>
        </p:txBody>
      </p:sp>
    </p:spTree>
    <p:extLst>
      <p:ext uri="{BB962C8B-B14F-4D97-AF65-F5344CB8AC3E}">
        <p14:creationId xmlns:p14="http://schemas.microsoft.com/office/powerpoint/2010/main" val="9344943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PCIe</a:t>
            </a:r>
            <a:r>
              <a:rPr lang="en-US" dirty="0" smtClean="0"/>
              <a:t> LTSSM Analyzer</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2589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847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525892"/>
          </a:xfrm>
        </p:spPr>
        <p:txBody>
          <a:bodyPr/>
          <a:lstStyle/>
          <a:p>
            <a:r>
              <a:rPr lang="en-US" dirty="0" smtClean="0"/>
              <a:t>Analyzer</a:t>
            </a:r>
            <a:br>
              <a:rPr lang="en-US" dirty="0" smtClean="0"/>
            </a:br>
            <a:r>
              <a:rPr lang="en-US" b="0" dirty="0">
                <a:solidFill>
                  <a:srgbClr val="007399"/>
                </a:solidFill>
              </a:rPr>
              <a:t>LTSSM Decoder (</a:t>
            </a:r>
            <a:r>
              <a:rPr lang="en-US" b="0" dirty="0" err="1">
                <a:solidFill>
                  <a:srgbClr val="007399"/>
                </a:solidFill>
              </a:rPr>
              <a:t>pg</a:t>
            </a:r>
            <a:r>
              <a:rPr lang="en-US" b="0" dirty="0">
                <a:solidFill>
                  <a:srgbClr val="007399"/>
                </a:solidFill>
              </a:rPr>
              <a:t> </a:t>
            </a:r>
            <a:r>
              <a:rPr lang="en-US" b="0" dirty="0" smtClean="0">
                <a:solidFill>
                  <a:srgbClr val="007399"/>
                </a:solidFill>
              </a:rPr>
              <a:t>2of2</a:t>
            </a:r>
            <a:r>
              <a:rPr lang="en-US" b="0" dirty="0">
                <a:solidFill>
                  <a:srgbClr val="007399"/>
                </a:solidFill>
              </a:rPr>
              <a:t>)</a:t>
            </a:r>
          </a:p>
        </p:txBody>
      </p:sp>
      <p:sp>
        <p:nvSpPr>
          <p:cNvPr id="5"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32</a:t>
            </a:fld>
            <a:endParaRPr lang="en-US" dirty="0"/>
          </a:p>
        </p:txBody>
      </p:sp>
      <p:pic>
        <p:nvPicPr>
          <p:cNvPr id="7170" name="Picture 2" descr="F:\Customer Viewable Screen Shots\Analyzer\LTS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25" y="1009406"/>
            <a:ext cx="9048999" cy="509448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a:stCxn id="27" idx="0"/>
          </p:cNvCxnSpPr>
          <p:nvPr/>
        </p:nvCxnSpPr>
        <p:spPr>
          <a:xfrm flipV="1">
            <a:off x="3670340" y="3336954"/>
            <a:ext cx="189141" cy="1854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719449" y="5191464"/>
            <a:ext cx="1901781"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Rounded Rectangle 27"/>
          <p:cNvSpPr/>
          <p:nvPr/>
        </p:nvSpPr>
        <p:spPr>
          <a:xfrm>
            <a:off x="3026224" y="2921345"/>
            <a:ext cx="3200820" cy="415609"/>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Straight Arrow Connector 28"/>
          <p:cNvCxnSpPr>
            <a:stCxn id="28" idx="0"/>
          </p:cNvCxnSpPr>
          <p:nvPr/>
        </p:nvCxnSpPr>
        <p:spPr>
          <a:xfrm flipH="1" flipV="1">
            <a:off x="4166483" y="2252393"/>
            <a:ext cx="460151" cy="6689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78775" y="2252393"/>
            <a:ext cx="1236272" cy="2521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73" name="Freeform 7172"/>
          <p:cNvSpPr/>
          <p:nvPr/>
        </p:nvSpPr>
        <p:spPr>
          <a:xfrm>
            <a:off x="950026" y="4607634"/>
            <a:ext cx="4797631" cy="1416915"/>
          </a:xfrm>
          <a:custGeom>
            <a:avLst/>
            <a:gdLst>
              <a:gd name="connsiteX0" fmla="*/ 0 w 4797631"/>
              <a:gd name="connsiteY0" fmla="*/ 332510 h 1416915"/>
              <a:gd name="connsiteX1" fmla="*/ 2565070 w 4797631"/>
              <a:gd name="connsiteY1" fmla="*/ 1413164 h 1416915"/>
              <a:gd name="connsiteX2" fmla="*/ 4797631 w 4797631"/>
              <a:gd name="connsiteY2" fmla="*/ 0 h 1416915"/>
            </a:gdLst>
            <a:ahLst/>
            <a:cxnLst>
              <a:cxn ang="0">
                <a:pos x="connsiteX0" y="connsiteY0"/>
              </a:cxn>
              <a:cxn ang="0">
                <a:pos x="connsiteX1" y="connsiteY1"/>
              </a:cxn>
              <a:cxn ang="0">
                <a:pos x="connsiteX2" y="connsiteY2"/>
              </a:cxn>
            </a:cxnLst>
            <a:rect l="l" t="t" r="r" b="b"/>
            <a:pathLst>
              <a:path w="4797631" h="1416915">
                <a:moveTo>
                  <a:pt x="0" y="332510"/>
                </a:moveTo>
                <a:cubicBezTo>
                  <a:pt x="882732" y="900546"/>
                  <a:pt x="1765465" y="1468582"/>
                  <a:pt x="2565070" y="1413164"/>
                </a:cubicBezTo>
                <a:cubicBezTo>
                  <a:pt x="3364675" y="1357746"/>
                  <a:pt x="4081153" y="678873"/>
                  <a:pt x="4797631"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stCxn id="7173" idx="2"/>
          </p:cNvCxnSpPr>
          <p:nvPr/>
        </p:nvCxnSpPr>
        <p:spPr>
          <a:xfrm flipV="1">
            <a:off x="5747657" y="4179118"/>
            <a:ext cx="431887" cy="4285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83" name="Rectangle 7182"/>
          <p:cNvSpPr/>
          <p:nvPr/>
        </p:nvSpPr>
        <p:spPr>
          <a:xfrm>
            <a:off x="6274544" y="1009406"/>
            <a:ext cx="2857580" cy="241861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Navigate window, Trace capture, Ribbon view, and Bubble view are correlated</a:t>
            </a:r>
            <a:endParaRPr lang="en-US" dirty="0">
              <a:solidFill>
                <a:schemeClr val="tx1"/>
              </a:solidFill>
            </a:endParaRPr>
          </a:p>
        </p:txBody>
      </p:sp>
      <p:sp>
        <p:nvSpPr>
          <p:cNvPr id="51" name="Rounded Rectangular Callout 50"/>
          <p:cNvSpPr/>
          <p:nvPr/>
        </p:nvSpPr>
        <p:spPr>
          <a:xfrm>
            <a:off x="296883" y="6185246"/>
            <a:ext cx="3051958" cy="393677"/>
          </a:xfrm>
          <a:prstGeom prst="wedgeRoundRectCallout">
            <a:avLst>
              <a:gd name="adj1" fmla="val -24631"/>
              <a:gd name="adj2" fmla="val -23596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Jump from state to state, upstream or downstream using arrow keys</a:t>
            </a:r>
            <a:endParaRPr kumimoji="1" lang="ja-JP" altLang="en-US" sz="1200" dirty="0">
              <a:solidFill>
                <a:schemeClr val="tx1"/>
              </a:solidFill>
              <a:latin typeface="Agilent TT Cond" pitchFamily="34" charset="0"/>
            </a:endParaRPr>
          </a:p>
        </p:txBody>
      </p:sp>
      <p:sp>
        <p:nvSpPr>
          <p:cNvPr id="9" name="Freeform 8"/>
          <p:cNvSpPr/>
          <p:nvPr/>
        </p:nvSpPr>
        <p:spPr>
          <a:xfrm>
            <a:off x="4898004" y="2143536"/>
            <a:ext cx="1867828" cy="1882187"/>
          </a:xfrm>
          <a:custGeom>
            <a:avLst/>
            <a:gdLst>
              <a:gd name="connsiteX0" fmla="*/ 1626919 w 1801945"/>
              <a:gd name="connsiteY0" fmla="*/ 1840676 h 1840676"/>
              <a:gd name="connsiteX1" fmla="*/ 1650670 w 1801945"/>
              <a:gd name="connsiteY1" fmla="*/ 866899 h 1840676"/>
              <a:gd name="connsiteX2" fmla="*/ 0 w 1801945"/>
              <a:gd name="connsiteY2" fmla="*/ 0 h 1840676"/>
              <a:gd name="connsiteX3" fmla="*/ 0 w 1801945"/>
              <a:gd name="connsiteY3" fmla="*/ 0 h 1840676"/>
            </a:gdLst>
            <a:ahLst/>
            <a:cxnLst>
              <a:cxn ang="0">
                <a:pos x="connsiteX0" y="connsiteY0"/>
              </a:cxn>
              <a:cxn ang="0">
                <a:pos x="connsiteX1" y="connsiteY1"/>
              </a:cxn>
              <a:cxn ang="0">
                <a:pos x="connsiteX2" y="connsiteY2"/>
              </a:cxn>
              <a:cxn ang="0">
                <a:pos x="connsiteX3" y="connsiteY3"/>
              </a:cxn>
            </a:cxnLst>
            <a:rect l="l" t="t" r="r" b="b"/>
            <a:pathLst>
              <a:path w="1801945" h="1840676">
                <a:moveTo>
                  <a:pt x="1626919" y="1840676"/>
                </a:moveTo>
                <a:cubicBezTo>
                  <a:pt x="1774371" y="1507177"/>
                  <a:pt x="1921823" y="1173678"/>
                  <a:pt x="1650670" y="866899"/>
                </a:cubicBezTo>
                <a:cubicBezTo>
                  <a:pt x="1379517" y="560120"/>
                  <a:pt x="0" y="0"/>
                  <a:pt x="0" y="0"/>
                </a:cubicBezTo>
                <a:lnTo>
                  <a:pt x="0" y="0"/>
                </a:lnTo>
              </a:path>
            </a:pathLst>
          </a:cu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392295" y="2046555"/>
            <a:ext cx="5882249" cy="21771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29883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13" y="395287"/>
            <a:ext cx="3486150" cy="485775"/>
          </a:xfrm>
        </p:spPr>
        <p:txBody>
          <a:bodyPr/>
          <a:lstStyle/>
          <a:p>
            <a:r>
              <a:rPr lang="en-US" dirty="0" smtClean="0"/>
              <a:t>Linked LTSSM Flow</a:t>
            </a:r>
            <a:br>
              <a:rPr lang="en-US" dirty="0" smtClean="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044796"/>
            <a:ext cx="2879521" cy="326050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782" y="752475"/>
            <a:ext cx="3359468" cy="227760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492" y="3419475"/>
            <a:ext cx="3025908" cy="267652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5498782" y="152400"/>
            <a:ext cx="3486150" cy="485775"/>
          </a:xfrm>
          <a:prstGeom prst="rect">
            <a:avLst/>
          </a:prstGeom>
        </p:spPr>
        <p:txBody>
          <a:bodyPr vert="horz" lIns="0" tIns="0" rIns="0" bIns="0" rtlCol="0" anchor="t">
            <a:noAutofit/>
          </a:bodyPr>
          <a:lstStyle>
            <a:lvl1pPr algn="l" defTabSz="914400" rtl="0" eaLnBrk="1" latinLnBrk="0" hangingPunct="1">
              <a:spcBef>
                <a:spcPct val="0"/>
              </a:spcBef>
              <a:spcAft>
                <a:spcPts val="300"/>
              </a:spcAft>
              <a:buNone/>
              <a:defRPr sz="2800" b="1" kern="1200">
                <a:solidFill>
                  <a:schemeClr val="accent1"/>
                </a:solidFill>
                <a:latin typeface="Agilent TT Cond" pitchFamily="34" charset="0"/>
                <a:ea typeface="+mj-ea"/>
                <a:cs typeface="+mj-cs"/>
              </a:defRPr>
            </a:lvl1pPr>
          </a:lstStyle>
          <a:p>
            <a:pPr fontAlgn="base"/>
            <a:r>
              <a:rPr lang="en-US" dirty="0" smtClean="0">
                <a:solidFill>
                  <a:srgbClr val="0099CC"/>
                </a:solidFill>
              </a:rPr>
              <a:t>Reference Flow Chart</a:t>
            </a:r>
            <a:br>
              <a:rPr lang="en-US" dirty="0" smtClean="0">
                <a:solidFill>
                  <a:srgbClr val="0099CC"/>
                </a:solidFill>
              </a:rPr>
            </a:br>
            <a:endParaRPr lang="en-US" dirty="0">
              <a:solidFill>
                <a:srgbClr val="0099CC"/>
              </a:solidFill>
            </a:endParaRPr>
          </a:p>
        </p:txBody>
      </p:sp>
      <p:sp>
        <p:nvSpPr>
          <p:cNvPr id="7" name="Title 1"/>
          <p:cNvSpPr txBox="1">
            <a:spLocks/>
          </p:cNvSpPr>
          <p:nvPr/>
        </p:nvSpPr>
        <p:spPr>
          <a:xfrm>
            <a:off x="1428750" y="4829087"/>
            <a:ext cx="3486150" cy="485775"/>
          </a:xfrm>
          <a:prstGeom prst="rect">
            <a:avLst/>
          </a:prstGeom>
        </p:spPr>
        <p:txBody>
          <a:bodyPr vert="horz" lIns="0" tIns="0" rIns="0" bIns="0" rtlCol="0" anchor="t">
            <a:noAutofit/>
          </a:bodyPr>
          <a:lstStyle>
            <a:lvl1pPr algn="l" defTabSz="914400" rtl="0" eaLnBrk="1" latinLnBrk="0" hangingPunct="1">
              <a:spcBef>
                <a:spcPct val="0"/>
              </a:spcBef>
              <a:spcAft>
                <a:spcPts val="300"/>
              </a:spcAft>
              <a:buNone/>
              <a:defRPr sz="2800" b="1" kern="1200">
                <a:solidFill>
                  <a:schemeClr val="accent1"/>
                </a:solidFill>
                <a:latin typeface="Agilent TT Cond" pitchFamily="34" charset="0"/>
                <a:ea typeface="+mj-ea"/>
                <a:cs typeface="+mj-cs"/>
              </a:defRPr>
            </a:lvl1pPr>
          </a:lstStyle>
          <a:p>
            <a:pPr fontAlgn="base"/>
            <a:r>
              <a:rPr lang="en-US" dirty="0" smtClean="0">
                <a:solidFill>
                  <a:srgbClr val="0099CC"/>
                </a:solidFill>
              </a:rPr>
              <a:t>Navigate State Transitions</a:t>
            </a:r>
            <a:endParaRPr lang="en-US" dirty="0">
              <a:solidFill>
                <a:srgbClr val="0099CC"/>
              </a:solidFill>
            </a:endParaRPr>
          </a:p>
        </p:txBody>
      </p:sp>
    </p:spTree>
    <p:extLst>
      <p:ext uri="{BB962C8B-B14F-4D97-AF65-F5344CB8AC3E}">
        <p14:creationId xmlns:p14="http://schemas.microsoft.com/office/powerpoint/2010/main" val="9108487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PCIe Performance Overview</a:t>
            </a:r>
            <a:endParaRPr lang="en-US" dirty="0"/>
          </a:p>
        </p:txBody>
      </p:sp>
      <p:sp>
        <p:nvSpPr>
          <p:cNvPr id="2" name="Footer Placeholder 1"/>
          <p:cNvSpPr>
            <a:spLocks noGrp="1"/>
          </p:cNvSpPr>
          <p:nvPr>
            <p:ph type="ftr" sz="quarter" idx="3"/>
          </p:nvPr>
        </p:nvSpPr>
        <p:spPr/>
        <p:txBody>
          <a:bodyPr/>
          <a:lstStyle/>
          <a:p>
            <a:pPr>
              <a:defRPr/>
            </a:pPr>
            <a:r>
              <a:rPr lang="en-US" smtClean="0"/>
              <a:t>PCI_A137,  ATD Training, July 2013</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67" y="685800"/>
            <a:ext cx="77247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987378606"/>
              </p:ext>
            </p:extLst>
          </p:nvPr>
        </p:nvGraphicFramePr>
        <p:xfrm>
          <a:off x="152400" y="4343400"/>
          <a:ext cx="8763000" cy="1772920"/>
        </p:xfrm>
        <a:graphic>
          <a:graphicData uri="http://schemas.openxmlformats.org/drawingml/2006/table">
            <a:tbl>
              <a:tblPr firstRow="1" bandRow="1">
                <a:tableStyleId>{5C22544A-7EE6-4342-B048-85BDC9FD1C3A}</a:tableStyleId>
              </a:tblPr>
              <a:tblGrid>
                <a:gridCol w="2133600"/>
                <a:gridCol w="6629400"/>
              </a:tblGrid>
              <a:tr h="0">
                <a:tc>
                  <a:txBody>
                    <a:bodyPr/>
                    <a:lstStyle/>
                    <a:p>
                      <a:r>
                        <a:rPr lang="en-US" sz="1400" b="1" i="0" u="none" strike="noStrike" kern="1200" baseline="0" dirty="0" smtClean="0">
                          <a:solidFill>
                            <a:schemeClr val="tx1"/>
                          </a:solidFill>
                          <a:latin typeface="+mn-lt"/>
                          <a:ea typeface="+mn-ea"/>
                          <a:cs typeface="+mn-cs"/>
                        </a:rPr>
                        <a:t>Pane</a:t>
                      </a:r>
                    </a:p>
                  </a:txBody>
                  <a:tcPr/>
                </a:tc>
                <a:tc>
                  <a:txBody>
                    <a:bodyPr/>
                    <a:lstStyle/>
                    <a:p>
                      <a:r>
                        <a:rPr lang="en-US" sz="1400" b="1" i="0" u="none" strike="noStrike" kern="1200" baseline="0" dirty="0" smtClean="0">
                          <a:solidFill>
                            <a:schemeClr val="tx1"/>
                          </a:solidFill>
                          <a:latin typeface="+mn-lt"/>
                          <a:ea typeface="+mn-ea"/>
                          <a:cs typeface="+mn-cs"/>
                        </a:rPr>
                        <a:t>Description</a:t>
                      </a:r>
                      <a:endParaRPr lang="en-US" sz="1400" dirty="0">
                        <a:solidFill>
                          <a:schemeClr val="tx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Categories pane</a:t>
                      </a:r>
                    </a:p>
                    <a:p>
                      <a:endParaRPr lang="en-US" sz="1200" dirty="0">
                        <a:solidFill>
                          <a:schemeClr val="tx1"/>
                        </a:solidFill>
                      </a:endParaRPr>
                    </a:p>
                  </a:txBody>
                  <a:tcPr/>
                </a:tc>
                <a:tc>
                  <a:txBody>
                    <a:bodyPr/>
                    <a:lstStyle/>
                    <a:p>
                      <a:r>
                        <a:rPr lang="en-US" sz="1200" b="0" i="0" u="none" strike="noStrike" kern="1200" baseline="0" dirty="0" smtClean="0">
                          <a:solidFill>
                            <a:schemeClr val="tx1"/>
                          </a:solidFill>
                          <a:latin typeface="+mn-lt"/>
                          <a:ea typeface="+mn-ea"/>
                          <a:cs typeface="+mn-cs"/>
                        </a:rPr>
                        <a:t>The leftmost pane displays a list of categories for which statistics will be generated</a:t>
                      </a:r>
                    </a:p>
                    <a:p>
                      <a:r>
                        <a:rPr lang="en-US" sz="1200" b="0" i="0" u="none" strike="noStrike" kern="1200" baseline="0" dirty="0" smtClean="0">
                          <a:solidFill>
                            <a:schemeClr val="tx1"/>
                          </a:solidFill>
                          <a:latin typeface="+mn-lt"/>
                          <a:ea typeface="+mn-ea"/>
                          <a:cs typeface="+mn-cs"/>
                        </a:rPr>
                        <a:t>and displayed.</a:t>
                      </a:r>
                    </a:p>
                  </a:txBody>
                  <a:tcPr/>
                </a:tc>
              </a:tr>
              <a:tr h="370840">
                <a:tc>
                  <a:txBody>
                    <a:bodyPr/>
                    <a:lstStyle/>
                    <a:p>
                      <a:r>
                        <a:rPr lang="en-US" sz="1200" b="0" i="0" u="none" strike="noStrike" kern="1200" baseline="0" dirty="0" smtClean="0">
                          <a:solidFill>
                            <a:schemeClr val="tx1"/>
                          </a:solidFill>
                          <a:latin typeface="+mn-lt"/>
                          <a:ea typeface="+mn-ea"/>
                          <a:cs typeface="+mn-cs"/>
                        </a:rPr>
                        <a:t>Performance Statistics pane</a:t>
                      </a:r>
                    </a:p>
                    <a:p>
                      <a:endParaRPr lang="en-US" sz="1200" dirty="0">
                        <a:solidFill>
                          <a:schemeClr val="tx1"/>
                        </a:solidFill>
                      </a:endParaRPr>
                    </a:p>
                  </a:txBody>
                  <a:tcPr/>
                </a:tc>
                <a:tc>
                  <a:txBody>
                    <a:bodyPr/>
                    <a:lstStyle/>
                    <a:p>
                      <a:r>
                        <a:rPr lang="en-US" sz="1200" b="0" i="0" u="none" strike="noStrike" kern="1200" baseline="0" dirty="0" smtClean="0">
                          <a:solidFill>
                            <a:schemeClr val="tx1"/>
                          </a:solidFill>
                          <a:latin typeface="+mn-lt"/>
                          <a:ea typeface="+mn-ea"/>
                          <a:cs typeface="+mn-cs"/>
                        </a:rPr>
                        <a:t>The middle pane displays a list of performance parameters for the category that</a:t>
                      </a:r>
                    </a:p>
                    <a:p>
                      <a:r>
                        <a:rPr lang="en-US" sz="1200" b="0" i="0" u="none" strike="noStrike" kern="1200" baseline="0" dirty="0" smtClean="0">
                          <a:solidFill>
                            <a:schemeClr val="tx1"/>
                          </a:solidFill>
                          <a:latin typeface="+mn-lt"/>
                          <a:ea typeface="+mn-ea"/>
                          <a:cs typeface="+mn-cs"/>
                        </a:rPr>
                        <a:t>you select in the Categories pane. For each of these parameters, statistics are displayed</a:t>
                      </a:r>
                    </a:p>
                    <a:p>
                      <a:r>
                        <a:rPr lang="en-US" sz="1200" b="0" i="0" u="none" strike="noStrike" kern="1200" baseline="0" dirty="0" smtClean="0">
                          <a:solidFill>
                            <a:schemeClr val="tx1"/>
                          </a:solidFill>
                          <a:latin typeface="+mn-lt"/>
                          <a:ea typeface="+mn-ea"/>
                          <a:cs typeface="+mn-cs"/>
                        </a:rPr>
                        <a:t>based on the link directions (upstream as well as downstream).</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Performance Charts pane</a:t>
                      </a:r>
                      <a:endParaRPr lang="en-US" sz="12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rightmost pane displays a performance chart</a:t>
                      </a:r>
                      <a:endParaRPr lang="en-US" sz="1200" dirty="0" smtClean="0">
                        <a:solidFill>
                          <a:schemeClr val="tx1"/>
                        </a:solidFill>
                      </a:endParaRPr>
                    </a:p>
                  </a:txBody>
                  <a:tcPr/>
                </a:tc>
              </a:tr>
            </a:tbl>
          </a:graphicData>
        </a:graphic>
      </p:graphicFrame>
    </p:spTree>
    <p:extLst>
      <p:ext uri="{BB962C8B-B14F-4D97-AF65-F5344CB8AC3E}">
        <p14:creationId xmlns:p14="http://schemas.microsoft.com/office/powerpoint/2010/main" val="697721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525892"/>
          </a:xfrm>
        </p:spPr>
        <p:txBody>
          <a:bodyPr/>
          <a:lstStyle/>
          <a:p>
            <a:r>
              <a:rPr lang="en-US" dirty="0" smtClean="0"/>
              <a:t>Analyzer</a:t>
            </a:r>
            <a:br>
              <a:rPr lang="en-US" dirty="0" smtClean="0"/>
            </a:br>
            <a:r>
              <a:rPr lang="en-US" b="0" dirty="0" smtClean="0">
                <a:solidFill>
                  <a:srgbClr val="007399"/>
                </a:solidFill>
              </a:rPr>
              <a:t>Performance Overview</a:t>
            </a:r>
            <a:endParaRPr lang="en-US" b="0" dirty="0">
              <a:solidFill>
                <a:srgbClr val="007399"/>
              </a:solidFill>
            </a:endParaRPr>
          </a:p>
        </p:txBody>
      </p:sp>
      <p:pic>
        <p:nvPicPr>
          <p:cNvPr id="2050" name="Picture 2" descr="C:\Users\rovezina\Documents\PCIe\PCIe3\Products - PCIe3\Analyzer - Trawler\Performance Summary\Screen Captures\Post Comp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5721"/>
            <a:ext cx="9144000" cy="489378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855454" y="3974846"/>
            <a:ext cx="3233901" cy="370936"/>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ounded Rectangular Callout 4"/>
          <p:cNvSpPr/>
          <p:nvPr/>
        </p:nvSpPr>
        <p:spPr>
          <a:xfrm>
            <a:off x="7004111" y="3149496"/>
            <a:ext cx="1835090" cy="264845"/>
          </a:xfrm>
          <a:prstGeom prst="wedgeRoundRectCallout">
            <a:avLst>
              <a:gd name="adj1" fmla="val -46888"/>
              <a:gd name="adj2" fmla="val 26156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chemeClr val="tx1"/>
                </a:solidFill>
                <a:latin typeface="Agilent TT Cond" pitchFamily="34" charset="0"/>
              </a:rPr>
              <a:t>Chart Pan and Zoom Controls</a:t>
            </a:r>
            <a:endParaRPr kumimoji="1" lang="ja-JP" altLang="en-US" sz="1100" dirty="0">
              <a:solidFill>
                <a:schemeClr val="tx1"/>
              </a:solidFill>
              <a:latin typeface="Agilent TT Cond" pitchFamily="34" charset="0"/>
            </a:endParaRPr>
          </a:p>
        </p:txBody>
      </p:sp>
      <p:sp>
        <p:nvSpPr>
          <p:cNvPr id="6" name="Rounded Rectangle 5"/>
          <p:cNvSpPr/>
          <p:nvPr/>
        </p:nvSpPr>
        <p:spPr>
          <a:xfrm>
            <a:off x="2909455" y="2093541"/>
            <a:ext cx="166255" cy="156833"/>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ounded Rectangular Callout 6"/>
          <p:cNvSpPr/>
          <p:nvPr/>
        </p:nvSpPr>
        <p:spPr>
          <a:xfrm>
            <a:off x="3317634" y="1473096"/>
            <a:ext cx="2229151" cy="264845"/>
          </a:xfrm>
          <a:prstGeom prst="wedgeRoundRectCallout">
            <a:avLst>
              <a:gd name="adj1" fmla="val -60550"/>
              <a:gd name="adj2" fmla="val 19323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chemeClr val="tx1"/>
                </a:solidFill>
                <a:latin typeface="Agilent TT Cond" pitchFamily="34" charset="0"/>
              </a:rPr>
              <a:t>On/Off Performance Window switch</a:t>
            </a:r>
            <a:endParaRPr kumimoji="1" lang="ja-JP" altLang="en-US" sz="1100" dirty="0">
              <a:solidFill>
                <a:schemeClr val="tx1"/>
              </a:solidFill>
              <a:latin typeface="Agilent TT Cond" pitchFamily="34" charset="0"/>
            </a:endParaRPr>
          </a:p>
        </p:txBody>
      </p:sp>
      <p:cxnSp>
        <p:nvCxnSpPr>
          <p:cNvPr id="8" name="Straight Arrow Connector 7"/>
          <p:cNvCxnSpPr/>
          <p:nvPr/>
        </p:nvCxnSpPr>
        <p:spPr>
          <a:xfrm>
            <a:off x="3075710" y="2250374"/>
            <a:ext cx="538758" cy="1519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20769" y="3942272"/>
            <a:ext cx="2553419" cy="370936"/>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Down Arrow 9"/>
          <p:cNvSpPr/>
          <p:nvPr/>
        </p:nvSpPr>
        <p:spPr>
          <a:xfrm>
            <a:off x="2242868" y="3700732"/>
            <a:ext cx="224286" cy="38541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905776" y="4086146"/>
            <a:ext cx="319177" cy="146649"/>
          </a:xfrm>
          <a:prstGeom prst="lef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624083" y="3003234"/>
            <a:ext cx="1467133" cy="676879"/>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Check for License &amp; Compute Completed Transactions</a:t>
            </a:r>
            <a:endParaRPr kumimoji="1" lang="en-US" sz="1200" dirty="0">
              <a:solidFill>
                <a:schemeClr val="tx1"/>
              </a:solidFill>
              <a:latin typeface="Agilent TT Cond" pitchFamily="34" charset="0"/>
            </a:endParaRPr>
          </a:p>
        </p:txBody>
      </p:sp>
      <p:sp>
        <p:nvSpPr>
          <p:cNvPr id="13" name="Left-Right Arrow 12"/>
          <p:cNvSpPr/>
          <p:nvPr/>
        </p:nvSpPr>
        <p:spPr>
          <a:xfrm>
            <a:off x="4319642" y="4321227"/>
            <a:ext cx="225133" cy="73325"/>
          </a:xfrm>
          <a:prstGeom prst="lef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48562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5" y="91625"/>
            <a:ext cx="8695944" cy="525892"/>
          </a:xfrm>
        </p:spPr>
        <p:txBody>
          <a:bodyPr/>
          <a:lstStyle/>
          <a:p>
            <a:r>
              <a:rPr lang="en-US" dirty="0" smtClean="0"/>
              <a:t>Analyzer</a:t>
            </a:r>
            <a:br>
              <a:rPr lang="en-US" dirty="0" smtClean="0"/>
            </a:br>
            <a:r>
              <a:rPr lang="en-US" b="0" dirty="0" smtClean="0">
                <a:solidFill>
                  <a:srgbClr val="007399"/>
                </a:solidFill>
              </a:rPr>
              <a:t>Performance Overview</a:t>
            </a:r>
            <a:endParaRPr lang="en-US" b="0" dirty="0">
              <a:solidFill>
                <a:srgbClr val="007399"/>
              </a:solidFill>
            </a:endParaRPr>
          </a:p>
        </p:txBody>
      </p:sp>
      <p:pic>
        <p:nvPicPr>
          <p:cNvPr id="5123" name="Picture 3" descr="C:\Users\rovezina\Documents\PCIe\PCIe3\Products - PCIe3\Analyzer - Trawler\Performance Summary\Screen Captures\Post Compute Zoom &amp; Chart 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3055"/>
            <a:ext cx="9144000" cy="4883498"/>
          </a:xfrm>
          <a:prstGeom prst="rect">
            <a:avLst/>
          </a:prstGeom>
          <a:noFill/>
          <a:extLst>
            <a:ext uri="{909E8E84-426E-40DD-AFC4-6F175D3DCCD1}">
              <a14:hiddenFill xmlns:a14="http://schemas.microsoft.com/office/drawing/2010/main">
                <a:solidFill>
                  <a:srgbClr val="FFFFFF"/>
                </a:solidFill>
              </a14:hiddenFill>
            </a:ext>
          </a:extLst>
        </p:spPr>
      </p:pic>
      <p:sp>
        <p:nvSpPr>
          <p:cNvPr id="6" name="Left Brace 5"/>
          <p:cNvSpPr/>
          <p:nvPr/>
        </p:nvSpPr>
        <p:spPr>
          <a:xfrm rot="16200000">
            <a:off x="599924" y="3264434"/>
            <a:ext cx="87820" cy="1093648"/>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7" name="Left Brace 6"/>
          <p:cNvSpPr/>
          <p:nvPr/>
        </p:nvSpPr>
        <p:spPr>
          <a:xfrm rot="16200000">
            <a:off x="2289591" y="2770192"/>
            <a:ext cx="87820" cy="2078182"/>
          </a:xfrm>
          <a:prstGeom prst="leftBrace">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a:latin typeface="Agilent TT Cond" pitchFamily="34" charset="0"/>
            </a:endParaRPr>
          </a:p>
        </p:txBody>
      </p:sp>
      <p:sp>
        <p:nvSpPr>
          <p:cNvPr id="8" name="Rounded Rectangle 7"/>
          <p:cNvSpPr/>
          <p:nvPr/>
        </p:nvSpPr>
        <p:spPr>
          <a:xfrm>
            <a:off x="241115" y="3901499"/>
            <a:ext cx="807050"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Statistic Type</a:t>
            </a:r>
            <a:endParaRPr kumimoji="1" lang="en-US" sz="1200" dirty="0">
              <a:solidFill>
                <a:schemeClr val="tx1"/>
              </a:solidFill>
              <a:latin typeface="Agilent TT Cond" pitchFamily="34" charset="0"/>
            </a:endParaRPr>
          </a:p>
        </p:txBody>
      </p:sp>
      <p:sp>
        <p:nvSpPr>
          <p:cNvPr id="9" name="Rounded Rectangle 8"/>
          <p:cNvSpPr/>
          <p:nvPr/>
        </p:nvSpPr>
        <p:spPr>
          <a:xfrm>
            <a:off x="2341014" y="3899524"/>
            <a:ext cx="925793"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200" dirty="0" smtClean="0">
                <a:solidFill>
                  <a:schemeClr val="tx1"/>
                </a:solidFill>
                <a:latin typeface="Agilent TT Cond" pitchFamily="34" charset="0"/>
              </a:rPr>
              <a:t>Statistic Type Tables</a:t>
            </a:r>
            <a:endParaRPr kumimoji="1" lang="en-US" sz="1200" dirty="0">
              <a:solidFill>
                <a:schemeClr val="tx1"/>
              </a:solidFill>
              <a:latin typeface="Agilent TT Cond" pitchFamily="34" charset="0"/>
            </a:endParaRPr>
          </a:p>
        </p:txBody>
      </p:sp>
      <p:sp>
        <p:nvSpPr>
          <p:cNvPr id="10" name="Oval 9"/>
          <p:cNvSpPr/>
          <p:nvPr/>
        </p:nvSpPr>
        <p:spPr>
          <a:xfrm>
            <a:off x="0" y="1745673"/>
            <a:ext cx="795647" cy="21375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19605" y="5769427"/>
            <a:ext cx="795647" cy="21375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10" idx="6"/>
            <a:endCxn id="11" idx="2"/>
          </p:cNvCxnSpPr>
          <p:nvPr/>
        </p:nvCxnSpPr>
        <p:spPr>
          <a:xfrm>
            <a:off x="795647" y="1852551"/>
            <a:ext cx="2432462" cy="11677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4"/>
          </p:cNvCxnSpPr>
          <p:nvPr/>
        </p:nvCxnSpPr>
        <p:spPr>
          <a:xfrm>
            <a:off x="397824" y="1959429"/>
            <a:ext cx="2821781" cy="391687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166908" y="1971304"/>
            <a:ext cx="946900" cy="157349"/>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41802" y="2036622"/>
            <a:ext cx="946900" cy="213756"/>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28109" y="1864427"/>
            <a:ext cx="963882" cy="209798"/>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stCxn id="35" idx="6"/>
            <a:endCxn id="36" idx="2"/>
          </p:cNvCxnSpPr>
          <p:nvPr/>
        </p:nvCxnSpPr>
        <p:spPr>
          <a:xfrm>
            <a:off x="2113808" y="2049979"/>
            <a:ext cx="1427994" cy="93521"/>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176807" y="2123704"/>
            <a:ext cx="1340761" cy="173624"/>
          </a:xfrm>
          <a:prstGeom prst="ellipse">
            <a:avLst/>
          </a:prstGeom>
          <a:noFill/>
          <a:ln w="3810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503218" y="3245924"/>
            <a:ext cx="1340761" cy="235865"/>
          </a:xfrm>
          <a:prstGeom prst="ellipse">
            <a:avLst/>
          </a:prstGeom>
          <a:noFill/>
          <a:ln w="3810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a:stCxn id="43" idx="6"/>
            <a:endCxn id="44" idx="2"/>
          </p:cNvCxnSpPr>
          <p:nvPr/>
        </p:nvCxnSpPr>
        <p:spPr>
          <a:xfrm>
            <a:off x="2517568" y="2210516"/>
            <a:ext cx="985650" cy="1153341"/>
          </a:xfrm>
          <a:prstGeom prst="straightConnector1">
            <a:avLst/>
          </a:prstGeom>
          <a:ln w="38100">
            <a:solidFill>
              <a:schemeClr val="tx2">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5141852" y="2038600"/>
            <a:ext cx="925793" cy="262918"/>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dirty="0">
              <a:solidFill>
                <a:schemeClr val="tx1"/>
              </a:solidFill>
              <a:latin typeface="Agilent TT Cond" pitchFamily="34" charset="0"/>
            </a:endParaRPr>
          </a:p>
        </p:txBody>
      </p:sp>
      <p:sp>
        <p:nvSpPr>
          <p:cNvPr id="53" name="Rounded Rectangle 52"/>
          <p:cNvSpPr/>
          <p:nvPr/>
        </p:nvSpPr>
        <p:spPr>
          <a:xfrm>
            <a:off x="5176832" y="3245924"/>
            <a:ext cx="1033963" cy="270519"/>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dirty="0">
              <a:solidFill>
                <a:schemeClr val="tx1"/>
              </a:solidFill>
              <a:latin typeface="Agilent TT Cond" pitchFamily="34" charset="0"/>
            </a:endParaRPr>
          </a:p>
        </p:txBody>
      </p:sp>
      <p:sp>
        <p:nvSpPr>
          <p:cNvPr id="54" name="Rounded Rectangle 53"/>
          <p:cNvSpPr/>
          <p:nvPr/>
        </p:nvSpPr>
        <p:spPr>
          <a:xfrm>
            <a:off x="5141851" y="4482939"/>
            <a:ext cx="1068944" cy="262918"/>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200" dirty="0">
              <a:solidFill>
                <a:schemeClr val="tx1"/>
              </a:solidFill>
              <a:latin typeface="Agilent TT Cond" pitchFamily="34" charset="0"/>
            </a:endParaRPr>
          </a:p>
        </p:txBody>
      </p:sp>
      <p:sp>
        <p:nvSpPr>
          <p:cNvPr id="55" name="Rounded Rectangle 54"/>
          <p:cNvSpPr/>
          <p:nvPr/>
        </p:nvSpPr>
        <p:spPr>
          <a:xfrm>
            <a:off x="6394284" y="1341913"/>
            <a:ext cx="1384898" cy="332509"/>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Rounded Rectangular Callout 55"/>
          <p:cNvSpPr/>
          <p:nvPr/>
        </p:nvSpPr>
        <p:spPr>
          <a:xfrm>
            <a:off x="4843979" y="857928"/>
            <a:ext cx="2229151" cy="264845"/>
          </a:xfrm>
          <a:prstGeom prst="wedgeRoundRectCallout">
            <a:avLst>
              <a:gd name="adj1" fmla="val 24154"/>
              <a:gd name="adj2" fmla="val 12597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chemeClr val="tx1"/>
                </a:solidFill>
                <a:latin typeface="Agilent TT Cond" pitchFamily="34" charset="0"/>
              </a:rPr>
              <a:t>Setting Chart Sample Rate</a:t>
            </a:r>
            <a:endParaRPr kumimoji="1" lang="ja-JP" altLang="en-US" sz="1100" dirty="0">
              <a:solidFill>
                <a:schemeClr val="tx1"/>
              </a:solidFill>
              <a:latin typeface="Agilent TT Cond" pitchFamily="34" charset="0"/>
            </a:endParaRPr>
          </a:p>
        </p:txBody>
      </p:sp>
      <p:sp>
        <p:nvSpPr>
          <p:cNvPr id="57" name="Rounded Rectangle 56"/>
          <p:cNvSpPr/>
          <p:nvPr/>
        </p:nvSpPr>
        <p:spPr>
          <a:xfrm>
            <a:off x="7779182" y="1339938"/>
            <a:ext cx="1339900" cy="332509"/>
          </a:xfrm>
          <a:prstGeom prst="roundRect">
            <a:avLst/>
          </a:prstGeom>
          <a:noFill/>
          <a:ln>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Rounded Rectangular Callout 57"/>
          <p:cNvSpPr/>
          <p:nvPr/>
        </p:nvSpPr>
        <p:spPr>
          <a:xfrm>
            <a:off x="6664606" y="487814"/>
            <a:ext cx="2229151" cy="264845"/>
          </a:xfrm>
          <a:prstGeom prst="wedgeRoundRectCallout">
            <a:avLst>
              <a:gd name="adj1" fmla="val 25752"/>
              <a:gd name="adj2" fmla="val 27394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chemeClr val="tx1"/>
                </a:solidFill>
                <a:latin typeface="Agilent TT Cond" pitchFamily="34" charset="0"/>
              </a:rPr>
              <a:t>Setting Markers on Chart</a:t>
            </a:r>
            <a:endParaRPr kumimoji="1" lang="ja-JP" altLang="en-US" sz="1100" dirty="0">
              <a:solidFill>
                <a:schemeClr val="tx1"/>
              </a:solidFill>
              <a:latin typeface="Agilent TT Cond" pitchFamily="34" charset="0"/>
            </a:endParaRPr>
          </a:p>
        </p:txBody>
      </p:sp>
    </p:spTree>
    <p:extLst>
      <p:ext uri="{BB962C8B-B14F-4D97-AF65-F5344CB8AC3E}">
        <p14:creationId xmlns:p14="http://schemas.microsoft.com/office/powerpoint/2010/main" val="409173520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srcRect/>
          <a:stretch>
            <a:fillRect/>
          </a:stretch>
        </p:blipFill>
        <p:spPr bwMode="auto">
          <a:xfrm>
            <a:off x="4604838" y="1353414"/>
            <a:ext cx="4342862" cy="3070539"/>
          </a:xfrm>
          <a:prstGeom prst="rect">
            <a:avLst/>
          </a:prstGeom>
          <a:noFill/>
          <a:ln w="9525">
            <a:noFill/>
            <a:miter lim="800000"/>
            <a:headEnd/>
            <a:tailEnd/>
          </a:ln>
          <a:effectLst>
            <a:softEdge rad="31750"/>
          </a:effectLst>
        </p:spPr>
      </p:pic>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37</a:t>
            </a:fld>
            <a:endParaRPr lang="en-US" dirty="0"/>
          </a:p>
        </p:txBody>
      </p:sp>
      <p:sp>
        <p:nvSpPr>
          <p:cNvPr id="2" name="Title 1"/>
          <p:cNvSpPr>
            <a:spLocks noGrp="1"/>
          </p:cNvSpPr>
          <p:nvPr>
            <p:ph type="title"/>
          </p:nvPr>
        </p:nvSpPr>
        <p:spPr>
          <a:xfrm>
            <a:off x="228600" y="152400"/>
            <a:ext cx="8695944" cy="996696"/>
          </a:xfrm>
        </p:spPr>
        <p:txBody>
          <a:bodyPr/>
          <a:lstStyle/>
          <a:p>
            <a:r>
              <a:rPr lang="en-US" dirty="0" smtClean="0"/>
              <a:t>Exerciser (Packet Generator) </a:t>
            </a:r>
            <a:br>
              <a:rPr lang="en-US" dirty="0" smtClean="0"/>
            </a:br>
            <a:r>
              <a:rPr lang="en-US" b="0" dirty="0" smtClean="0">
                <a:solidFill>
                  <a:srgbClr val="007399"/>
                </a:solidFill>
              </a:rPr>
              <a:t>One Hardware</a:t>
            </a:r>
            <a:r>
              <a:rPr lang="en-US" b="0" dirty="0">
                <a:solidFill>
                  <a:srgbClr val="007399"/>
                </a:solidFill>
              </a:rPr>
              <a:t>, </a:t>
            </a:r>
            <a:r>
              <a:rPr lang="en-US" b="0" dirty="0" smtClean="0">
                <a:solidFill>
                  <a:srgbClr val="007399"/>
                </a:solidFill>
              </a:rPr>
              <a:t>Multiple Applications</a:t>
            </a:r>
            <a:endParaRPr lang="en-US" dirty="0"/>
          </a:p>
        </p:txBody>
      </p:sp>
      <p:sp>
        <p:nvSpPr>
          <p:cNvPr id="3" name="Content Placeholder 2"/>
          <p:cNvSpPr>
            <a:spLocks noGrp="1"/>
          </p:cNvSpPr>
          <p:nvPr>
            <p:ph idx="1"/>
          </p:nvPr>
        </p:nvSpPr>
        <p:spPr>
          <a:xfrm>
            <a:off x="228600" y="1187600"/>
            <a:ext cx="4376238" cy="3460600"/>
          </a:xfrm>
        </p:spPr>
        <p:txBody>
          <a:bodyPr>
            <a:normAutofit lnSpcReduction="10000"/>
          </a:bodyPr>
          <a:lstStyle/>
          <a:p>
            <a:pPr marL="457200" indent="-457200">
              <a:buFont typeface="+mj-lt"/>
              <a:buAutoNum type="arabicPeriod"/>
            </a:pPr>
            <a:r>
              <a:rPr lang="en-US" dirty="0" smtClean="0"/>
              <a:t>End Node Emulation</a:t>
            </a:r>
          </a:p>
          <a:p>
            <a:pPr marL="571500" lvl="1" indent="-342900"/>
            <a:r>
              <a:rPr lang="en-US" dirty="0" smtClean="0"/>
              <a:t>Root Complex &amp; DUT</a:t>
            </a:r>
          </a:p>
          <a:p>
            <a:pPr marL="457200" indent="-457200">
              <a:buFont typeface="+mj-lt"/>
              <a:buAutoNum type="arabicPeriod"/>
            </a:pPr>
            <a:r>
              <a:rPr lang="en-US" dirty="0" smtClean="0"/>
              <a:t>LTSSM Tester</a:t>
            </a:r>
          </a:p>
          <a:p>
            <a:pPr marL="685800" lvl="1" indent="-457200"/>
            <a:r>
              <a:rPr lang="en-US" dirty="0" smtClean="0"/>
              <a:t>State specific solicitation</a:t>
            </a:r>
          </a:p>
          <a:p>
            <a:pPr marL="457200" indent="-457200">
              <a:buFont typeface="+mj-lt"/>
              <a:buAutoNum type="arabicPeriod"/>
            </a:pPr>
            <a:r>
              <a:rPr lang="en-US" dirty="0" smtClean="0"/>
              <a:t>Protocol Test Card</a:t>
            </a:r>
          </a:p>
          <a:p>
            <a:pPr marL="571500" lvl="1" indent="-342900"/>
            <a:r>
              <a:rPr lang="en-US" dirty="0" smtClean="0"/>
              <a:t>Specification compliance tool</a:t>
            </a:r>
          </a:p>
          <a:p>
            <a:pPr marL="457200" indent="-457200">
              <a:buFont typeface="+mj-lt"/>
              <a:buAutoNum type="arabicPeriod"/>
            </a:pPr>
            <a:r>
              <a:rPr lang="en-US" dirty="0" smtClean="0"/>
              <a:t>IO Virtualization</a:t>
            </a:r>
          </a:p>
          <a:p>
            <a:pPr marL="571500" lvl="1" indent="-342900"/>
            <a:r>
              <a:rPr lang="en-US" dirty="0" smtClean="0"/>
              <a:t>Multi Root and Single Root</a:t>
            </a:r>
            <a:endParaRPr lang="en-US" dirty="0"/>
          </a:p>
        </p:txBody>
      </p:sp>
      <p:grpSp>
        <p:nvGrpSpPr>
          <p:cNvPr id="7" name="Group 18"/>
          <p:cNvGrpSpPr/>
          <p:nvPr/>
        </p:nvGrpSpPr>
        <p:grpSpPr>
          <a:xfrm>
            <a:off x="152400" y="4726798"/>
            <a:ext cx="2265219" cy="1449532"/>
            <a:chOff x="5236958" y="2343150"/>
            <a:chExt cx="2683159" cy="1828800"/>
          </a:xfrm>
          <a:effectLst>
            <a:outerShdw blurRad="50800" dist="38100" dir="2700000" algn="tl" rotWithShape="0">
              <a:prstClr val="black">
                <a:alpha val="40000"/>
              </a:prstClr>
            </a:outerShdw>
          </a:effectLst>
        </p:grpSpPr>
        <p:sp>
          <p:nvSpPr>
            <p:cNvPr id="8" name="AutoShape 14"/>
            <p:cNvSpPr>
              <a:spLocks noChangeArrowheads="1"/>
            </p:cNvSpPr>
            <p:nvPr/>
          </p:nvSpPr>
          <p:spPr bwMode="auto">
            <a:xfrm>
              <a:off x="5291859" y="2343150"/>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9" name="Text Box 5"/>
            <p:cNvSpPr txBox="1">
              <a:spLocks noChangeArrowheads="1"/>
            </p:cNvSpPr>
            <p:nvPr/>
          </p:nvSpPr>
          <p:spPr bwMode="auto">
            <a:xfrm>
              <a:off x="5236958" y="2381251"/>
              <a:ext cx="2683159" cy="349475"/>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EP/RC Emulation Exerciser</a:t>
              </a:r>
              <a:endParaRPr lang="en-US" sz="1200" b="1" dirty="0">
                <a:solidFill>
                  <a:schemeClr val="tx2">
                    <a:lumMod val="75000"/>
                  </a:schemeClr>
                </a:solidFill>
                <a:latin typeface="Agilent TT Cond" pitchFamily="34" charset="0"/>
              </a:endParaRP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4334" y="2708275"/>
              <a:ext cx="1699701" cy="1323975"/>
            </a:xfrm>
            <a:prstGeom prst="rect">
              <a:avLst/>
            </a:prstGeom>
            <a:noFill/>
            <a:ln w="9525">
              <a:noFill/>
              <a:miter lim="800000"/>
              <a:headEnd/>
              <a:tailEnd/>
            </a:ln>
            <a:effectLst/>
          </p:spPr>
        </p:pic>
      </p:grpSp>
      <p:grpSp>
        <p:nvGrpSpPr>
          <p:cNvPr id="11" name="Group 17"/>
          <p:cNvGrpSpPr/>
          <p:nvPr/>
        </p:nvGrpSpPr>
        <p:grpSpPr>
          <a:xfrm>
            <a:off x="2521132" y="4728731"/>
            <a:ext cx="2258687" cy="1443469"/>
            <a:chOff x="5301384" y="447675"/>
            <a:chExt cx="2581275" cy="1828800"/>
          </a:xfrm>
          <a:effectLst>
            <a:outerShdw blurRad="50800" dist="38100" dir="2700000" algn="tl" rotWithShape="0">
              <a:prstClr val="black">
                <a:alpha val="40000"/>
              </a:prstClr>
            </a:outerShdw>
          </a:effectLst>
        </p:grpSpPr>
        <p:sp>
          <p:nvSpPr>
            <p:cNvPr id="12" name="AutoShape 14"/>
            <p:cNvSpPr>
              <a:spLocks noChangeArrowheads="1"/>
            </p:cNvSpPr>
            <p:nvPr/>
          </p:nvSpPr>
          <p:spPr bwMode="auto">
            <a:xfrm>
              <a:off x="5301384" y="4476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13" name="Text Box 15"/>
            <p:cNvSpPr txBox="1">
              <a:spLocks noChangeArrowheads="1"/>
            </p:cNvSpPr>
            <p:nvPr/>
          </p:nvSpPr>
          <p:spPr bwMode="auto">
            <a:xfrm>
              <a:off x="6044335" y="466725"/>
              <a:ext cx="990600" cy="584905"/>
            </a:xfrm>
            <a:prstGeom prst="rect">
              <a:avLst/>
            </a:prstGeom>
            <a:solidFill>
              <a:srgbClr val="CCECFF"/>
            </a:solidFill>
            <a:ln w="9525">
              <a:noFill/>
              <a:miter lim="800000"/>
              <a:headEnd/>
              <a:tailEnd/>
            </a:ln>
          </p:spPr>
          <p:txBody>
            <a:bodyPr>
              <a:spAutoFit/>
            </a:bodyPr>
            <a:lstStyle/>
            <a:p>
              <a:pPr algn="ctr">
                <a:spcBef>
                  <a:spcPct val="50000"/>
                </a:spcBef>
              </a:pPr>
              <a:r>
                <a:rPr lang="en-US" sz="1200" b="1" dirty="0" smtClean="0">
                  <a:solidFill>
                    <a:schemeClr val="tx2">
                      <a:lumMod val="75000"/>
                    </a:schemeClr>
                  </a:solidFill>
                  <a:latin typeface="Agilent TT Cond" pitchFamily="34" charset="0"/>
                </a:rPr>
                <a:t>LTSSM Tester</a:t>
              </a:r>
              <a:endParaRPr lang="en-US" sz="1200" b="1" dirty="0">
                <a:solidFill>
                  <a:schemeClr val="tx2">
                    <a:lumMod val="75000"/>
                  </a:schemeClr>
                </a:solidFill>
                <a:latin typeface="Agilent TT Cond" pitchFamily="34" charset="0"/>
              </a:endParaRPr>
            </a:p>
          </p:txBody>
        </p:sp>
        <p:pic>
          <p:nvPicPr>
            <p:cNvPr id="14"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4159" y="779635"/>
              <a:ext cx="1571625" cy="1428750"/>
            </a:xfrm>
            <a:prstGeom prst="rect">
              <a:avLst/>
            </a:prstGeom>
            <a:solidFill>
              <a:srgbClr val="CCECFF"/>
            </a:solidFill>
            <a:ln w="9525">
              <a:noFill/>
              <a:miter lim="800000"/>
              <a:headEnd/>
              <a:tailEnd/>
            </a:ln>
          </p:spPr>
        </p:pic>
      </p:grpSp>
      <p:grpSp>
        <p:nvGrpSpPr>
          <p:cNvPr id="15" name="Group 24"/>
          <p:cNvGrpSpPr/>
          <p:nvPr/>
        </p:nvGrpSpPr>
        <p:grpSpPr>
          <a:xfrm>
            <a:off x="4922775" y="4725266"/>
            <a:ext cx="1859025" cy="1446934"/>
            <a:chOff x="4681104" y="4244975"/>
            <a:chExt cx="2581275" cy="1828800"/>
          </a:xfrm>
          <a:effectLst>
            <a:outerShdw blurRad="50800" dist="38100" dir="2700000" algn="tl" rotWithShape="0">
              <a:prstClr val="black">
                <a:alpha val="40000"/>
              </a:prstClr>
            </a:outerShdw>
          </a:effectLst>
        </p:grpSpPr>
        <p:sp>
          <p:nvSpPr>
            <p:cNvPr id="16" name="AutoShape 14"/>
            <p:cNvSpPr>
              <a:spLocks noChangeArrowheads="1"/>
            </p:cNvSpPr>
            <p:nvPr/>
          </p:nvSpPr>
          <p:spPr bwMode="auto">
            <a:xfrm>
              <a:off x="4681104" y="42449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17" name="Text Box 5"/>
            <p:cNvSpPr txBox="1">
              <a:spLocks noChangeArrowheads="1"/>
            </p:cNvSpPr>
            <p:nvPr/>
          </p:nvSpPr>
          <p:spPr bwMode="auto">
            <a:xfrm>
              <a:off x="4917280" y="4283074"/>
              <a:ext cx="2110753" cy="350103"/>
            </a:xfrm>
            <a:prstGeom prst="rect">
              <a:avLst/>
            </a:prstGeom>
            <a:solidFill>
              <a:srgbClr val="CCECFF"/>
            </a:solid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PTC 3.0</a:t>
              </a:r>
              <a:endParaRPr lang="en-US" sz="1200" b="1" dirty="0">
                <a:solidFill>
                  <a:schemeClr val="tx2">
                    <a:lumMod val="75000"/>
                  </a:schemeClr>
                </a:solidFill>
                <a:latin typeface="Agilent TT Cond" pitchFamily="34" charset="0"/>
              </a:endParaRPr>
            </a:p>
          </p:txBody>
        </p:sp>
        <p:pic>
          <p:nvPicPr>
            <p:cNvPr id="1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79766" y="4562474"/>
              <a:ext cx="1235456" cy="1444625"/>
            </a:xfrm>
            <a:prstGeom prst="rect">
              <a:avLst/>
            </a:prstGeom>
            <a:solidFill>
              <a:srgbClr val="CCECFF"/>
            </a:solidFill>
            <a:ln w="9525">
              <a:noFill/>
              <a:miter lim="800000"/>
              <a:headEnd/>
              <a:tailEnd/>
            </a:ln>
          </p:spPr>
        </p:pic>
      </p:grpSp>
      <p:grpSp>
        <p:nvGrpSpPr>
          <p:cNvPr id="4" name="Group 3"/>
          <p:cNvGrpSpPr/>
          <p:nvPr/>
        </p:nvGrpSpPr>
        <p:grpSpPr>
          <a:xfrm>
            <a:off x="6870747" y="4725266"/>
            <a:ext cx="2044653" cy="1446934"/>
            <a:chOff x="6858000" y="4725266"/>
            <a:chExt cx="2044653" cy="1446934"/>
          </a:xfrm>
        </p:grpSpPr>
        <p:grpSp>
          <p:nvGrpSpPr>
            <p:cNvPr id="23" name="Group 24"/>
            <p:cNvGrpSpPr/>
            <p:nvPr/>
          </p:nvGrpSpPr>
          <p:grpSpPr>
            <a:xfrm>
              <a:off x="6858000" y="4725266"/>
              <a:ext cx="2044653" cy="1446934"/>
              <a:chOff x="4681104" y="4244975"/>
              <a:chExt cx="2581275" cy="1828800"/>
            </a:xfrm>
            <a:effectLst>
              <a:outerShdw blurRad="50800" dist="38100" dir="2700000" algn="tl" rotWithShape="0">
                <a:prstClr val="black">
                  <a:alpha val="40000"/>
                </a:prstClr>
              </a:outerShdw>
            </a:effectLst>
          </p:grpSpPr>
          <p:sp>
            <p:nvSpPr>
              <p:cNvPr id="24" name="AutoShape 14"/>
              <p:cNvSpPr>
                <a:spLocks noChangeArrowheads="1"/>
              </p:cNvSpPr>
              <p:nvPr/>
            </p:nvSpPr>
            <p:spPr bwMode="auto">
              <a:xfrm>
                <a:off x="4681104" y="42449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25" name="Text Box 5"/>
              <p:cNvSpPr txBox="1">
                <a:spLocks noChangeArrowheads="1"/>
              </p:cNvSpPr>
              <p:nvPr/>
            </p:nvSpPr>
            <p:spPr bwMode="auto">
              <a:xfrm>
                <a:off x="4917280" y="4283074"/>
                <a:ext cx="2110753" cy="350103"/>
              </a:xfrm>
              <a:prstGeom prst="rect">
                <a:avLst/>
              </a:prstGeom>
              <a:solidFill>
                <a:srgbClr val="CCECFF"/>
              </a:solid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MRIOV &amp; SRIOV</a:t>
                </a:r>
                <a:endParaRPr lang="en-US" sz="1200" b="1" dirty="0">
                  <a:solidFill>
                    <a:schemeClr val="tx2">
                      <a:lumMod val="75000"/>
                    </a:schemeClr>
                  </a:solidFill>
                  <a:latin typeface="Agilent TT Cond" pitchFamily="34" charset="0"/>
                </a:endParaRPr>
              </a:p>
            </p:txBody>
          </p:sp>
        </p:grp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31244" y="4991028"/>
              <a:ext cx="1655556" cy="10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81646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38</a:t>
            </a:fld>
            <a:endParaRPr lang="en-US" dirty="0"/>
          </a:p>
        </p:txBody>
      </p:sp>
      <p:sp>
        <p:nvSpPr>
          <p:cNvPr id="8" name="Title 1"/>
          <p:cNvSpPr>
            <a:spLocks noGrp="1"/>
          </p:cNvSpPr>
          <p:nvPr>
            <p:ph type="title"/>
          </p:nvPr>
        </p:nvSpPr>
        <p:spPr>
          <a:xfrm>
            <a:off x="228600" y="76200"/>
            <a:ext cx="8695944" cy="996696"/>
          </a:xfrm>
        </p:spPr>
        <p:txBody>
          <a:bodyPr/>
          <a:lstStyle/>
          <a:p>
            <a:r>
              <a:rPr lang="en-US" dirty="0" smtClean="0"/>
              <a:t>Exerciser</a:t>
            </a:r>
            <a:br>
              <a:rPr lang="en-US" dirty="0" smtClean="0"/>
            </a:br>
            <a:r>
              <a:rPr lang="en-US" b="0" dirty="0" smtClean="0">
                <a:solidFill>
                  <a:srgbClr val="007399"/>
                </a:solidFill>
              </a:rPr>
              <a:t>Feature Capability High Lights</a:t>
            </a:r>
            <a:endParaRPr lang="en-US" dirty="0"/>
          </a:p>
        </p:txBody>
      </p:sp>
      <p:sp>
        <p:nvSpPr>
          <p:cNvPr id="10" name="Content Placeholder 2"/>
          <p:cNvSpPr>
            <a:spLocks noGrp="1"/>
          </p:cNvSpPr>
          <p:nvPr>
            <p:ph idx="1"/>
          </p:nvPr>
        </p:nvSpPr>
        <p:spPr>
          <a:xfrm>
            <a:off x="762000" y="1066800"/>
            <a:ext cx="8077200" cy="2819400"/>
          </a:xfrm>
        </p:spPr>
        <p:txBody>
          <a:bodyPr>
            <a:normAutofit fontScale="85000" lnSpcReduction="20000"/>
          </a:bodyPr>
          <a:lstStyle/>
          <a:p>
            <a:pPr marL="457200" indent="-457200">
              <a:buFont typeface="Arial" pitchFamily="34" charset="0"/>
              <a:buChar char="•"/>
            </a:pPr>
            <a:r>
              <a:rPr lang="en-US" dirty="0" smtClean="0"/>
              <a:t>2.5, 5, &amp; 8 GT/s speed support at x1, x4, x8, &amp; x16 lane widths</a:t>
            </a:r>
          </a:p>
          <a:p>
            <a:pPr marL="457200" indent="-457200">
              <a:buFont typeface="Arial" pitchFamily="34" charset="0"/>
              <a:buChar char="•"/>
            </a:pPr>
            <a:r>
              <a:rPr lang="en-US" dirty="0" smtClean="0"/>
              <a:t>Autonomous (Adaptive) Equalization capable for phases 2/3</a:t>
            </a:r>
          </a:p>
          <a:p>
            <a:pPr marL="457200" indent="-457200">
              <a:buFont typeface="Arial" pitchFamily="34" charset="0"/>
              <a:buChar char="•"/>
            </a:pPr>
            <a:r>
              <a:rPr lang="en-US" dirty="0" smtClean="0"/>
              <a:t>DLLP and </a:t>
            </a:r>
            <a:r>
              <a:rPr lang="en-US" dirty="0"/>
              <a:t>TLP I/O </a:t>
            </a:r>
            <a:r>
              <a:rPr lang="en-US" dirty="0" smtClean="0"/>
              <a:t>generation</a:t>
            </a:r>
          </a:p>
          <a:p>
            <a:pPr marL="457200" indent="-457200">
              <a:buFont typeface="Arial" pitchFamily="34" charset="0"/>
              <a:buChar char="•"/>
            </a:pPr>
            <a:r>
              <a:rPr lang="en-US" dirty="0" smtClean="0"/>
              <a:t>ECRC checker</a:t>
            </a:r>
          </a:p>
          <a:p>
            <a:pPr marL="457200" indent="-457200">
              <a:buFont typeface="Arial" pitchFamily="34" charset="0"/>
              <a:buChar char="•"/>
            </a:pPr>
            <a:r>
              <a:rPr lang="en-US" dirty="0"/>
              <a:t>P</a:t>
            </a:r>
            <a:r>
              <a:rPr lang="en-US" dirty="0" smtClean="0"/>
              <a:t>acket level Error Insertion</a:t>
            </a:r>
          </a:p>
          <a:p>
            <a:pPr marL="457200" indent="-457200">
              <a:buFont typeface="Arial" pitchFamily="34" charset="0"/>
              <a:buChar char="•"/>
            </a:pPr>
            <a:r>
              <a:rPr lang="en-US" dirty="0" smtClean="0"/>
              <a:t>5 Virtual Functions for PCIe, MRIOV, and SRIOV</a:t>
            </a:r>
          </a:p>
          <a:p>
            <a:pPr marL="457200" indent="-457200">
              <a:buFont typeface="Arial" pitchFamily="34" charset="0"/>
              <a:buChar char="•"/>
            </a:pPr>
            <a:r>
              <a:rPr lang="en-US" dirty="0" smtClean="0"/>
              <a:t>PCIe 3.0 compliance measurement for </a:t>
            </a:r>
            <a:r>
              <a:rPr lang="en-US" dirty="0"/>
              <a:t>DUT and </a:t>
            </a:r>
            <a:r>
              <a:rPr lang="en-US" dirty="0" smtClean="0"/>
              <a:t>BIOS (x1 only)</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3962400"/>
            <a:ext cx="5638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1 2"/>
          <p:cNvSpPr/>
          <p:nvPr/>
        </p:nvSpPr>
        <p:spPr>
          <a:xfrm>
            <a:off x="8012851" y="1246910"/>
            <a:ext cx="997527" cy="676893"/>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New</a:t>
            </a:r>
            <a:endParaRPr lang="en-US" sz="1400" b="1" dirty="0">
              <a:solidFill>
                <a:schemeClr val="bg1"/>
              </a:solidFill>
            </a:endParaRPr>
          </a:p>
        </p:txBody>
      </p:sp>
    </p:spTree>
    <p:extLst>
      <p:ext uri="{BB962C8B-B14F-4D97-AF65-F5344CB8AC3E}">
        <p14:creationId xmlns:p14="http://schemas.microsoft.com/office/powerpoint/2010/main" val="821792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1070" y="160675"/>
            <a:ext cx="7533564" cy="1081272"/>
          </a:xfrm>
        </p:spPr>
        <p:txBody>
          <a:bodyPr/>
          <a:lstStyle/>
          <a:p>
            <a:r>
              <a:rPr lang="en-US" dirty="0" smtClean="0"/>
              <a:t>Exerciser software </a:t>
            </a:r>
            <a:br>
              <a:rPr lang="en-US" dirty="0" smtClean="0"/>
            </a:br>
            <a:r>
              <a:rPr lang="en-US" sz="2400" b="0" dirty="0" smtClean="0">
                <a:solidFill>
                  <a:srgbClr val="007399"/>
                </a:solidFill>
              </a:rPr>
              <a:t>Overview</a:t>
            </a:r>
            <a:endParaRPr lang="en-US" sz="2400" b="0" dirty="0">
              <a:solidFill>
                <a:srgbClr val="007399"/>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12676" y="1788499"/>
            <a:ext cx="2701259" cy="347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33" y="1567556"/>
            <a:ext cx="6253043" cy="378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86148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3200" dirty="0" smtClean="0"/>
              <a:t>Agilent Digital Test Console</a:t>
            </a:r>
            <a:r>
              <a:rPr lang="en-US" dirty="0" smtClean="0"/>
              <a:t/>
            </a:r>
            <a:br>
              <a:rPr lang="en-US" dirty="0" smtClean="0"/>
            </a:br>
            <a:r>
              <a:rPr lang="en-US" sz="2400" dirty="0" smtClean="0"/>
              <a:t>U4300A Series PCI Express® 3.0 Protocol Test</a:t>
            </a:r>
            <a:endParaRPr lang="en-US" dirty="0"/>
          </a:p>
        </p:txBody>
      </p:sp>
      <p:sp>
        <p:nvSpPr>
          <p:cNvPr id="36" name="Rectangle 4"/>
          <p:cNvSpPr>
            <a:spLocks noChangeArrowheads="1"/>
          </p:cNvSpPr>
          <p:nvPr/>
        </p:nvSpPr>
        <p:spPr bwMode="auto">
          <a:xfrm>
            <a:off x="304800" y="1419224"/>
            <a:ext cx="8458200" cy="2691382"/>
          </a:xfrm>
          <a:prstGeom prst="rect">
            <a:avLst/>
          </a:prstGeom>
          <a:solidFill>
            <a:srgbClr val="0099CC"/>
          </a:solidFill>
          <a:ln w="12700">
            <a:solidFill>
              <a:srgbClr val="0099CC"/>
            </a:solidFill>
            <a:miter lim="800000"/>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 name="Rectangle 3"/>
          <p:cNvSpPr txBox="1">
            <a:spLocks noChangeArrowheads="1"/>
          </p:cNvSpPr>
          <p:nvPr/>
        </p:nvSpPr>
        <p:spPr bwMode="black">
          <a:xfrm>
            <a:off x="269966" y="4124325"/>
            <a:ext cx="8416834" cy="20018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622300" rtl="0" eaLnBrk="1" fontAlgn="base" latinLnBrk="0" hangingPunct="1">
              <a:lnSpc>
                <a:spcPct val="100000"/>
              </a:lnSpc>
              <a:spcBef>
                <a:spcPct val="0"/>
              </a:spcBef>
              <a:spcAft>
                <a:spcPts val="0"/>
              </a:spcAft>
              <a:buClrTx/>
              <a:buSzTx/>
              <a:buFontTx/>
              <a:buNone/>
              <a:tabLst/>
              <a:defRPr/>
            </a:pPr>
            <a:r>
              <a:rPr kumimoji="1" lang="en-GB" sz="2400" b="0" i="0" u="none" strike="noStrike" kern="0" cap="none" spc="0" normalizeH="0" baseline="0" noProof="0" dirty="0" smtClean="0">
                <a:ln>
                  <a:noFill/>
                </a:ln>
                <a:solidFill>
                  <a:srgbClr val="0000FF"/>
                </a:solidFill>
                <a:effectLst/>
                <a:uLnTx/>
                <a:uFillTx/>
                <a:latin typeface="Agilent TT Cond" pitchFamily="34" charset="0"/>
                <a:ea typeface="+mn-ea"/>
                <a:cs typeface="+mn-cs"/>
              </a:rPr>
              <a:t>Agilent offers </a:t>
            </a:r>
          </a:p>
          <a:p>
            <a:pPr marL="0" marR="0" lvl="0" indent="0" algn="ctr" defTabSz="622300" rtl="0" eaLnBrk="1" fontAlgn="base" latinLnBrk="0" hangingPunct="1">
              <a:lnSpc>
                <a:spcPct val="100000"/>
              </a:lnSpc>
              <a:spcBef>
                <a:spcPct val="0"/>
              </a:spcBef>
              <a:spcAft>
                <a:spcPts val="0"/>
              </a:spcAft>
              <a:buClrTx/>
              <a:buSzTx/>
              <a:buFontTx/>
              <a:buNone/>
              <a:tabLst/>
              <a:defRPr/>
            </a:pPr>
            <a:r>
              <a:rPr kumimoji="1" lang="en-GB" sz="2400" b="0" i="1" u="none" strike="noStrike" kern="0" cap="none" spc="0" normalizeH="0" baseline="0" noProof="0" dirty="0" smtClean="0">
                <a:ln>
                  <a:noFill/>
                </a:ln>
                <a:solidFill>
                  <a:srgbClr val="0000FF"/>
                </a:solidFill>
                <a:effectLst/>
                <a:uLnTx/>
                <a:uFillTx/>
                <a:latin typeface="Agilent TT Cond" pitchFamily="34" charset="0"/>
                <a:ea typeface="+mn-ea"/>
                <a:cs typeface="+mn-cs"/>
              </a:rPr>
              <a:t>the complete platform </a:t>
            </a:r>
            <a:r>
              <a:rPr kumimoji="1" lang="en-GB" sz="2400" b="0" i="0" u="none" strike="noStrike" kern="0" cap="none" spc="0" normalizeH="0" baseline="0" noProof="0" dirty="0" smtClean="0">
                <a:ln>
                  <a:noFill/>
                </a:ln>
                <a:solidFill>
                  <a:srgbClr val="0000FF"/>
                </a:solidFill>
                <a:effectLst/>
                <a:uLnTx/>
                <a:uFillTx/>
                <a:latin typeface="Agilent TT Cond" pitchFamily="34" charset="0"/>
                <a:ea typeface="+mn-ea"/>
                <a:cs typeface="+mn-cs"/>
              </a:rPr>
              <a:t>for PCI Express® 3.0 Protocol Solution;   “</a:t>
            </a:r>
            <a:r>
              <a:rPr kumimoji="1" lang="en-GB" sz="2400" b="1" i="1" u="none" strike="noStrike" kern="0" cap="none" spc="0" normalizeH="0" baseline="0" noProof="0" dirty="0" smtClean="0">
                <a:ln>
                  <a:noFill/>
                </a:ln>
                <a:solidFill>
                  <a:srgbClr val="0000FF"/>
                </a:solidFill>
                <a:effectLst/>
                <a:uLnTx/>
                <a:uFillTx/>
                <a:latin typeface="Agilent TT Cond" pitchFamily="34" charset="0"/>
                <a:ea typeface="+mn-ea"/>
                <a:cs typeface="+mn-cs"/>
              </a:rPr>
              <a:t>integrated analysis and stimulus tools and direct probing</a:t>
            </a:r>
            <a:r>
              <a:rPr kumimoji="1" lang="en-GB" sz="2400" b="0" i="1" u="none" strike="noStrike" kern="0" cap="none" spc="0" normalizeH="0" baseline="0" noProof="0" dirty="0" smtClean="0">
                <a:ln>
                  <a:noFill/>
                </a:ln>
                <a:solidFill>
                  <a:srgbClr val="0000FF"/>
                </a:solidFill>
                <a:effectLst/>
                <a:uLnTx/>
                <a:uFillTx/>
                <a:latin typeface="Agilent TT Cond" pitchFamily="34" charset="0"/>
                <a:ea typeface="+mn-ea"/>
                <a:cs typeface="+mn-cs"/>
              </a:rPr>
              <a:t>“ </a:t>
            </a:r>
          </a:p>
          <a:p>
            <a:pPr marL="0" marR="0" lvl="0" indent="0" algn="ctr" defTabSz="622300" rtl="0" eaLnBrk="1" fontAlgn="base" latinLnBrk="0" hangingPunct="1">
              <a:lnSpc>
                <a:spcPct val="100000"/>
              </a:lnSpc>
              <a:spcBef>
                <a:spcPct val="0"/>
              </a:spcBef>
              <a:spcAft>
                <a:spcPts val="0"/>
              </a:spcAft>
              <a:buClrTx/>
              <a:buSzTx/>
              <a:buFontTx/>
              <a:buNone/>
              <a:tabLst/>
              <a:defRPr/>
            </a:pPr>
            <a:endParaRPr kumimoji="1" lang="en-GB" sz="2400" i="1" kern="0" dirty="0" smtClean="0">
              <a:solidFill>
                <a:srgbClr val="0000FF"/>
              </a:solidFill>
              <a:latin typeface="Agilent TT Cond" pitchFamily="34" charset="0"/>
            </a:endParaRPr>
          </a:p>
          <a:p>
            <a:pPr marL="0" marR="0" lvl="0" indent="0" algn="ctr" defTabSz="622300" rtl="0" eaLnBrk="1" fontAlgn="base" latinLnBrk="0" hangingPunct="1">
              <a:lnSpc>
                <a:spcPct val="100000"/>
              </a:lnSpc>
              <a:spcBef>
                <a:spcPct val="0"/>
              </a:spcBef>
              <a:spcAft>
                <a:spcPts val="0"/>
              </a:spcAft>
              <a:buClrTx/>
              <a:buSzTx/>
              <a:buFontTx/>
              <a:buNone/>
              <a:tabLst/>
              <a:defRPr/>
            </a:pPr>
            <a:r>
              <a:rPr kumimoji="1" lang="en-GB" sz="2400" b="0" i="1" u="none" strike="noStrike" kern="0" cap="none" spc="0" normalizeH="0" baseline="0" noProof="0" dirty="0" smtClean="0">
                <a:ln>
                  <a:noFill/>
                </a:ln>
                <a:solidFill>
                  <a:srgbClr val="0000FF"/>
                </a:solidFill>
                <a:effectLst/>
                <a:uLnTx/>
                <a:uFillTx/>
                <a:latin typeface="Agilent TT Cond" pitchFamily="34" charset="0"/>
                <a:ea typeface="+mn-ea"/>
                <a:cs typeface="+mn-cs"/>
              </a:rPr>
              <a:t>to address key challenges of PCIe 3.0 design and development</a:t>
            </a:r>
          </a:p>
          <a:p>
            <a:pPr marL="0" marR="0" lvl="0" indent="0" algn="l" defTabSz="622300" rtl="0" eaLnBrk="1" fontAlgn="base" latinLnBrk="0" hangingPunct="1">
              <a:lnSpc>
                <a:spcPct val="100000"/>
              </a:lnSpc>
              <a:spcBef>
                <a:spcPct val="0"/>
              </a:spcBef>
              <a:spcAft>
                <a:spcPts val="0"/>
              </a:spcAft>
              <a:buClrTx/>
              <a:buSzTx/>
              <a:buFontTx/>
              <a:buNone/>
              <a:tabLst/>
              <a:defRPr/>
            </a:pPr>
            <a:r>
              <a:rPr kumimoji="1" lang="en-GB" sz="2400" b="0" i="1" u="none" strike="noStrike" kern="0" cap="none" spc="0" normalizeH="0" baseline="0" noProof="0" dirty="0" smtClean="0">
                <a:ln>
                  <a:noFill/>
                </a:ln>
                <a:solidFill>
                  <a:srgbClr val="000000"/>
                </a:solidFill>
                <a:effectLst/>
                <a:uLnTx/>
                <a:uFillTx/>
                <a:latin typeface="Agilent TT Cond" pitchFamily="34" charset="0"/>
                <a:ea typeface="+mn-ea"/>
                <a:cs typeface="+mn-cs"/>
              </a:rPr>
              <a:t> </a:t>
            </a:r>
          </a:p>
          <a:p>
            <a:pPr marL="622300" marR="0" lvl="2" indent="-230188" algn="l" defTabSz="622300" rtl="0" eaLnBrk="1" fontAlgn="base" latinLnBrk="0" hangingPunct="1">
              <a:lnSpc>
                <a:spcPct val="100000"/>
              </a:lnSpc>
              <a:spcBef>
                <a:spcPct val="0"/>
              </a:spcBef>
              <a:spcAft>
                <a:spcPts val="0"/>
              </a:spcAft>
              <a:buClrTx/>
              <a:buSzPct val="100000"/>
              <a:buFont typeface="Arial" pitchFamily="34" charset="0"/>
              <a:buNone/>
              <a:tabLst/>
              <a:defRPr/>
            </a:pPr>
            <a:endParaRPr kumimoji="1" lang="en-US" sz="2400" b="0" i="0" u="none" strike="noStrike" kern="0" cap="none" spc="0" normalizeH="0" baseline="0" noProof="0" dirty="0">
              <a:ln>
                <a:noFill/>
              </a:ln>
              <a:solidFill>
                <a:srgbClr val="0000FF"/>
              </a:solidFill>
              <a:effectLst/>
              <a:uLnTx/>
              <a:uFillTx/>
              <a:latin typeface="Agilent TT Cond" pitchFamily="34" charset="0"/>
            </a:endParaRPr>
          </a:p>
        </p:txBody>
      </p:sp>
      <p:sp>
        <p:nvSpPr>
          <p:cNvPr id="38" name="Text Box 6"/>
          <p:cNvSpPr txBox="1">
            <a:spLocks noChangeArrowheads="1"/>
          </p:cNvSpPr>
          <p:nvPr/>
        </p:nvSpPr>
        <p:spPr bwMode="auto">
          <a:xfrm>
            <a:off x="647700" y="1473200"/>
            <a:ext cx="1981200" cy="276999"/>
          </a:xfrm>
          <a:prstGeom prst="rect">
            <a:avLst/>
          </a:prstGeom>
          <a:noFill/>
          <a:ln w="12700">
            <a:noFill/>
            <a:miter lim="800000"/>
            <a:headEnd/>
            <a:tailEnd/>
          </a:ln>
          <a:effectLst/>
        </p:spPr>
        <p:txBody>
          <a:bodyPr lIns="0" tIns="0" rIns="0" bIns="0">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rPr>
              <a:t>Protocol Analyzer</a:t>
            </a:r>
          </a:p>
        </p:txBody>
      </p:sp>
      <p:sp>
        <p:nvSpPr>
          <p:cNvPr id="39" name="Text Box 7"/>
          <p:cNvSpPr txBox="1">
            <a:spLocks noChangeArrowheads="1"/>
          </p:cNvSpPr>
          <p:nvPr/>
        </p:nvSpPr>
        <p:spPr bwMode="auto">
          <a:xfrm>
            <a:off x="3106248" y="1473200"/>
            <a:ext cx="2220761" cy="276999"/>
          </a:xfrm>
          <a:prstGeom prst="rect">
            <a:avLst/>
          </a:prstGeom>
          <a:noFill/>
          <a:ln w="12700">
            <a:no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rPr>
              <a:t>Exerciser/Emulation</a:t>
            </a:r>
            <a:endParaRPr kumimoji="0" lang="en-US" sz="1800" b="1" i="0" u="none" strike="noStrike" kern="0" cap="none" spc="0" normalizeH="0" baseline="0" noProof="0" dirty="0">
              <a:ln>
                <a:noFill/>
              </a:ln>
              <a:solidFill>
                <a:srgbClr val="FFFFFF"/>
              </a:solidFill>
              <a:effectLst/>
              <a:uLnTx/>
              <a:uFillTx/>
            </a:endParaRPr>
          </a:p>
        </p:txBody>
      </p:sp>
      <p:sp>
        <p:nvSpPr>
          <p:cNvPr id="40" name="Text Box 8"/>
          <p:cNvSpPr txBox="1">
            <a:spLocks noChangeArrowheads="1"/>
          </p:cNvSpPr>
          <p:nvPr/>
        </p:nvSpPr>
        <p:spPr bwMode="auto">
          <a:xfrm>
            <a:off x="6238875" y="1473200"/>
            <a:ext cx="1981200" cy="276999"/>
          </a:xfrm>
          <a:prstGeom prst="rect">
            <a:avLst/>
          </a:prstGeom>
          <a:noFill/>
          <a:ln w="12700">
            <a:noFill/>
            <a:miter lim="800000"/>
            <a:headEnd/>
            <a:tailEnd/>
          </a:ln>
          <a:effectLst/>
        </p:spPr>
        <p:txBody>
          <a:bodyPr lIns="0" tIns="0" rIns="0" bIns="0">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rPr>
              <a:t>Probing</a:t>
            </a:r>
          </a:p>
        </p:txBody>
      </p:sp>
      <p:sp>
        <p:nvSpPr>
          <p:cNvPr id="1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4</a:t>
            </a:fld>
            <a:endParaRPr lang="en-US" dirty="0"/>
          </a:p>
        </p:txBody>
      </p:sp>
      <p:pic>
        <p:nvPicPr>
          <p:cNvPr id="15" name="Picture 2"/>
          <p:cNvPicPr>
            <a:picLocks noChangeAspect="1" noChangeArrowheads="1"/>
          </p:cNvPicPr>
          <p:nvPr/>
        </p:nvPicPr>
        <p:blipFill>
          <a:blip r:embed="rId2" cstate="screen"/>
          <a:srcRect/>
          <a:stretch>
            <a:fillRect/>
          </a:stretch>
        </p:blipFill>
        <p:spPr bwMode="auto">
          <a:xfrm>
            <a:off x="1033158" y="1792869"/>
            <a:ext cx="3589175" cy="2157225"/>
          </a:xfrm>
          <a:prstGeom prst="rect">
            <a:avLst/>
          </a:prstGeom>
          <a:noFill/>
          <a:ln w="9525">
            <a:noFill/>
            <a:miter lim="800000"/>
            <a:headEnd/>
            <a:tailEnd/>
          </a:ln>
          <a:effectLst>
            <a:outerShdw blurRad="50800" dist="152400" dir="2700000" algn="tl" rotWithShape="0">
              <a:prstClr val="black">
                <a:alpha val="40000"/>
              </a:prstClr>
            </a:outerShdw>
          </a:effectLst>
        </p:spPr>
      </p:pic>
      <p:pic>
        <p:nvPicPr>
          <p:cNvPr id="16" name="Picture 3"/>
          <p:cNvPicPr>
            <a:picLocks noChangeAspect="1" noChangeArrowheads="1"/>
          </p:cNvPicPr>
          <p:nvPr/>
        </p:nvPicPr>
        <p:blipFill>
          <a:blip r:embed="rId3" cstate="email"/>
          <a:srcRect/>
          <a:stretch>
            <a:fillRect/>
          </a:stretch>
        </p:blipFill>
        <p:spPr bwMode="auto">
          <a:xfrm>
            <a:off x="5523145" y="1611699"/>
            <a:ext cx="1266242" cy="1382337"/>
          </a:xfrm>
          <a:prstGeom prst="roundRect">
            <a:avLst>
              <a:gd name="adj" fmla="val 16667"/>
            </a:avLst>
          </a:prstGeom>
          <a:ln>
            <a:noFill/>
          </a:ln>
          <a:effectLst>
            <a:outerShdw blurRad="50800" dist="1524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3" descr="C:\Documents and Settings\u522768\Desktop\PCIe Roadmap\gen3\Launch\Photos\U4322A_1_2009Dec.tif"/>
          <p:cNvPicPr>
            <a:picLocks noChangeAspect="1" noChangeArrowheads="1"/>
          </p:cNvPicPr>
          <p:nvPr/>
        </p:nvPicPr>
        <p:blipFill>
          <a:blip r:embed="rId4" cstate="email"/>
          <a:srcRect/>
          <a:stretch>
            <a:fillRect/>
          </a:stretch>
        </p:blipFill>
        <p:spPr bwMode="auto">
          <a:xfrm>
            <a:off x="7641026" y="1611699"/>
            <a:ext cx="1121974" cy="1367405"/>
          </a:xfrm>
          <a:prstGeom prst="roundRect">
            <a:avLst>
              <a:gd name="adj" fmla="val 16667"/>
            </a:avLst>
          </a:prstGeom>
          <a:ln>
            <a:noFill/>
          </a:ln>
          <a:effectLst>
            <a:outerShdw blurRad="50800" dist="1524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2"/>
          <p:cNvPicPr>
            <a:picLocks noChangeAspect="1" noChangeArrowheads="1"/>
          </p:cNvPicPr>
          <p:nvPr/>
        </p:nvPicPr>
        <p:blipFill>
          <a:blip r:embed="rId5" cstate="screen"/>
          <a:srcRect/>
          <a:stretch>
            <a:fillRect/>
          </a:stretch>
        </p:blipFill>
        <p:spPr bwMode="auto">
          <a:xfrm>
            <a:off x="4967507" y="3171038"/>
            <a:ext cx="1542669" cy="872268"/>
          </a:xfrm>
          <a:prstGeom prst="roundRect">
            <a:avLst>
              <a:gd name="adj" fmla="val 16667"/>
            </a:avLst>
          </a:prstGeom>
          <a:ln>
            <a:noFill/>
          </a:ln>
          <a:effectLst>
            <a:outerShdw blurRad="50800" dist="1524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5" descr="C:\Users\rovezina\Pictures\PCIe3 System\U4324A.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6200000">
            <a:off x="7132522" y="2609974"/>
            <a:ext cx="1017008" cy="175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16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Trisul\Screen Capture\Link Setting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25" y="1522937"/>
            <a:ext cx="7183745" cy="40940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3129" y="914402"/>
            <a:ext cx="4096442" cy="289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3732" y="3932705"/>
            <a:ext cx="3820885" cy="29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76200"/>
            <a:ext cx="8695944" cy="996696"/>
          </a:xfrm>
        </p:spPr>
        <p:txBody>
          <a:bodyPr vert="horz" lIns="0" tIns="0" rIns="0" bIns="0" rtlCol="0" anchor="t">
            <a:noAutofit/>
          </a:bodyPr>
          <a:lstStyle/>
          <a:p>
            <a:r>
              <a:rPr lang="en-US" dirty="0" smtClean="0"/>
              <a:t>Exerciser</a:t>
            </a:r>
            <a:r>
              <a:rPr lang="en-US" altLang="ja-JP" dirty="0" smtClean="0"/>
              <a:t/>
            </a:r>
            <a:br>
              <a:rPr lang="en-US" altLang="ja-JP" dirty="0" smtClean="0"/>
            </a:br>
            <a:r>
              <a:rPr lang="en-US" altLang="ja-JP" b="0" dirty="0" smtClean="0">
                <a:solidFill>
                  <a:srgbClr val="007399"/>
                </a:solidFill>
              </a:rPr>
              <a:t>General &amp; Adaptive Equalization Setup</a:t>
            </a:r>
            <a:endParaRPr lang="ja-JP" altLang="en-US" b="0" dirty="0">
              <a:solidFill>
                <a:srgbClr val="007399"/>
              </a:solidFill>
            </a:endParaRPr>
          </a:p>
        </p:txBody>
      </p:sp>
      <p:sp>
        <p:nvSpPr>
          <p:cNvPr id="4" name="Slide Number Placeholder 3"/>
          <p:cNvSpPr>
            <a:spLocks noGrp="1"/>
          </p:cNvSpPr>
          <p:nvPr>
            <p:ph type="sldNum" sz="quarter" idx="4"/>
          </p:nvPr>
        </p:nvSpPr>
        <p:spPr/>
        <p:txBody>
          <a:bodyPr/>
          <a:lstStyle/>
          <a:p>
            <a:fld id="{793EC66B-EF27-4603-8557-B6CFD2D77735}" type="slidenum">
              <a:rPr lang="en-US" smtClean="0"/>
              <a:pPr/>
              <a:t>40</a:t>
            </a:fld>
            <a:endParaRPr lang="en-US" dirty="0"/>
          </a:p>
        </p:txBody>
      </p:sp>
      <p:cxnSp>
        <p:nvCxnSpPr>
          <p:cNvPr id="14" name="Straight Arrow Connector 13"/>
          <p:cNvCxnSpPr/>
          <p:nvPr/>
        </p:nvCxnSpPr>
        <p:spPr>
          <a:xfrm flipV="1">
            <a:off x="2695699" y="1282535"/>
            <a:ext cx="2247429" cy="522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60717" y="1957449"/>
            <a:ext cx="1710064" cy="24720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08206" y="2105860"/>
            <a:ext cx="729945"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ight Arrow 15"/>
          <p:cNvSpPr/>
          <p:nvPr/>
        </p:nvSpPr>
        <p:spPr>
          <a:xfrm>
            <a:off x="961901" y="2163273"/>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3" name="Rounded Rectangle 22"/>
          <p:cNvSpPr/>
          <p:nvPr/>
        </p:nvSpPr>
        <p:spPr>
          <a:xfrm>
            <a:off x="5036661" y="1680296"/>
            <a:ext cx="1341894" cy="175799"/>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ounded Rectangle 23"/>
          <p:cNvSpPr/>
          <p:nvPr/>
        </p:nvSpPr>
        <p:spPr>
          <a:xfrm>
            <a:off x="5270947" y="4971681"/>
            <a:ext cx="1409632" cy="175799"/>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ounded Rectangular Callout 24"/>
          <p:cNvSpPr/>
          <p:nvPr/>
        </p:nvSpPr>
        <p:spPr>
          <a:xfrm>
            <a:off x="6752137" y="683812"/>
            <a:ext cx="2105613" cy="598723"/>
          </a:xfrm>
          <a:prstGeom prst="wedgeRoundRectCallout">
            <a:avLst>
              <a:gd name="adj1" fmla="val -66172"/>
              <a:gd name="adj2" fmla="val 12182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Pre, Post, &amp; Data cursor ON – Exerciser will determine proper coefficient values</a:t>
            </a:r>
            <a:endParaRPr kumimoji="1" lang="ja-JP" altLang="en-US" sz="1200" dirty="0">
              <a:solidFill>
                <a:schemeClr val="tx1"/>
              </a:solidFill>
              <a:latin typeface="Agilent TT Cond" pitchFamily="34" charset="0"/>
            </a:endParaRPr>
          </a:p>
        </p:txBody>
      </p:sp>
      <p:sp>
        <p:nvSpPr>
          <p:cNvPr id="26" name="Rounded Rectangular Callout 25"/>
          <p:cNvSpPr/>
          <p:nvPr/>
        </p:nvSpPr>
        <p:spPr>
          <a:xfrm>
            <a:off x="7124369" y="4622706"/>
            <a:ext cx="1915202" cy="811439"/>
          </a:xfrm>
          <a:prstGeom prst="wedgeRoundRectCallout">
            <a:avLst>
              <a:gd name="adj1" fmla="val -72551"/>
              <a:gd name="adj2" fmla="val 25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Transmitter pre-emphasis and auto Boost is ON – Exerciser will determine the correct tap and Boost settings</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3666975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95944" cy="996696"/>
          </a:xfrm>
        </p:spPr>
        <p:txBody>
          <a:bodyPr vert="horz" lIns="0" tIns="0" rIns="0" bIns="0" rtlCol="0" anchor="t">
            <a:noAutofit/>
          </a:bodyPr>
          <a:lstStyle/>
          <a:p>
            <a:r>
              <a:rPr lang="en-US" dirty="0" smtClean="0"/>
              <a:t>Exerciser</a:t>
            </a:r>
            <a:r>
              <a:rPr lang="en-US" altLang="ja-JP" dirty="0" smtClean="0"/>
              <a:t/>
            </a:r>
            <a:br>
              <a:rPr lang="en-US" altLang="ja-JP" dirty="0" smtClean="0"/>
            </a:br>
            <a:r>
              <a:rPr lang="en-US" altLang="ja-JP" b="0" dirty="0" smtClean="0">
                <a:solidFill>
                  <a:srgbClr val="007399"/>
                </a:solidFill>
              </a:rPr>
              <a:t>Pattern Matcher &amp; Power Management Setup</a:t>
            </a:r>
            <a:endParaRPr lang="ja-JP" altLang="en-US" b="0" dirty="0">
              <a:solidFill>
                <a:srgbClr val="007399"/>
              </a:solidFill>
            </a:endParaRPr>
          </a:p>
        </p:txBody>
      </p:sp>
      <p:sp>
        <p:nvSpPr>
          <p:cNvPr id="4" name="Slide Number Placeholder 3"/>
          <p:cNvSpPr>
            <a:spLocks noGrp="1"/>
          </p:cNvSpPr>
          <p:nvPr>
            <p:ph type="sldNum" sz="quarter" idx="4"/>
          </p:nvPr>
        </p:nvSpPr>
        <p:spPr/>
        <p:txBody>
          <a:bodyPr/>
          <a:lstStyle/>
          <a:p>
            <a:fld id="{793EC66B-EF27-4603-8557-B6CFD2D77735}" type="slidenum">
              <a:rPr lang="en-US" smtClean="0"/>
              <a:pPr/>
              <a:t>41</a:t>
            </a:fld>
            <a:endParaRPr lang="en-US" dirty="0"/>
          </a:p>
        </p:txBody>
      </p:sp>
      <p:pic>
        <p:nvPicPr>
          <p:cNvPr id="2050" name="Picture 2" descr="F:\Trisul\Screen Capture\Link Setting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25" y="964812"/>
            <a:ext cx="7183745" cy="4094081"/>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08206" y="1547735"/>
            <a:ext cx="729945"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ight Arrow 15"/>
          <p:cNvSpPr/>
          <p:nvPr/>
        </p:nvSpPr>
        <p:spPr>
          <a:xfrm>
            <a:off x="961901" y="1605148"/>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829" y="3334740"/>
            <a:ext cx="4022280" cy="25791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2750" y="2188472"/>
            <a:ext cx="4161250" cy="24358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a:endCxn id="4100" idx="0"/>
          </p:cNvCxnSpPr>
          <p:nvPr/>
        </p:nvCxnSpPr>
        <p:spPr>
          <a:xfrm>
            <a:off x="6662058" y="1401288"/>
            <a:ext cx="401317" cy="7871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4099" idx="0"/>
          </p:cNvCxnSpPr>
          <p:nvPr/>
        </p:nvCxnSpPr>
        <p:spPr>
          <a:xfrm flipH="1">
            <a:off x="2766969" y="1401288"/>
            <a:ext cx="2493800" cy="1933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99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750"/>
            <a:ext cx="8695944" cy="996696"/>
          </a:xfrm>
        </p:spPr>
        <p:txBody>
          <a:bodyPr/>
          <a:lstStyle/>
          <a:p>
            <a:r>
              <a:rPr lang="en-US" dirty="0"/>
              <a:t>Exerciser</a:t>
            </a:r>
            <a:r>
              <a:rPr lang="en-US" altLang="ja-JP" dirty="0"/>
              <a:t/>
            </a:r>
            <a:br>
              <a:rPr lang="en-US" altLang="ja-JP" dirty="0"/>
            </a:br>
            <a:r>
              <a:rPr lang="en-US" b="0" dirty="0">
                <a:solidFill>
                  <a:srgbClr val="007399"/>
                </a:solidFill>
              </a:rPr>
              <a:t>LTSSM Tester GUI</a:t>
            </a:r>
            <a:endParaRPr lang="en-US" dirty="0"/>
          </a:p>
        </p:txBody>
      </p:sp>
      <p:sp>
        <p:nvSpPr>
          <p:cNvPr id="4" name="Slide Number Placeholder 3"/>
          <p:cNvSpPr>
            <a:spLocks noGrp="1"/>
          </p:cNvSpPr>
          <p:nvPr>
            <p:ph type="sldNum" sz="quarter" idx="4"/>
          </p:nvPr>
        </p:nvSpPr>
        <p:spPr/>
        <p:txBody>
          <a:bodyPr/>
          <a:lstStyle/>
          <a:p>
            <a:fld id="{793EC66B-EF27-4603-8557-B6CFD2D77735}" type="slidenum">
              <a:rPr lang="en-US" smtClean="0"/>
              <a:pPr/>
              <a:t>42</a:t>
            </a:fld>
            <a:endParaRPr lang="en-US" dirty="0"/>
          </a:p>
        </p:txBody>
      </p:sp>
      <p:pic>
        <p:nvPicPr>
          <p:cNvPr id="5122" name="Picture 2" descr="F:\Trisul\Screen Capture\LTS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625" y="1460672"/>
            <a:ext cx="8830416" cy="440834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79456" y="2355235"/>
            <a:ext cx="729945"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ight Arrow 6"/>
          <p:cNvSpPr/>
          <p:nvPr/>
        </p:nvSpPr>
        <p:spPr>
          <a:xfrm>
            <a:off x="1033151" y="2412648"/>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8" name="Rounded Rectangular Callout 7"/>
          <p:cNvSpPr/>
          <p:nvPr/>
        </p:nvSpPr>
        <p:spPr>
          <a:xfrm>
            <a:off x="1338942" y="5996631"/>
            <a:ext cx="1284515" cy="340834"/>
          </a:xfrm>
          <a:prstGeom prst="wedgeRoundRectCallout">
            <a:avLst>
              <a:gd name="adj1" fmla="val -39852"/>
              <a:gd name="adj2" fmla="val -12705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Test result log file </a:t>
            </a:r>
            <a:endParaRPr kumimoji="1" lang="ja-JP" altLang="en-US" sz="1200" dirty="0">
              <a:solidFill>
                <a:schemeClr val="tx1"/>
              </a:solidFill>
              <a:latin typeface="Agilent TT Cond" pitchFamily="34" charset="0"/>
            </a:endParaRPr>
          </a:p>
        </p:txBody>
      </p:sp>
      <p:sp>
        <p:nvSpPr>
          <p:cNvPr id="9" name="Rounded Rectangular Callout 8"/>
          <p:cNvSpPr/>
          <p:nvPr/>
        </p:nvSpPr>
        <p:spPr>
          <a:xfrm>
            <a:off x="1981200" y="1174517"/>
            <a:ext cx="1600200" cy="251605"/>
          </a:xfrm>
          <a:prstGeom prst="wedgeRoundRectCallout">
            <a:avLst>
              <a:gd name="adj1" fmla="val -51128"/>
              <a:gd name="adj2" fmla="val 25101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52 total tests available</a:t>
            </a:r>
            <a:endParaRPr kumimoji="1" lang="ja-JP" altLang="en-US" sz="1200" dirty="0">
              <a:solidFill>
                <a:schemeClr val="tx1"/>
              </a:solidFill>
              <a:latin typeface="Agilent TT Cond" pitchFamily="34" charset="0"/>
            </a:endParaRPr>
          </a:p>
        </p:txBody>
      </p:sp>
      <p:sp>
        <p:nvSpPr>
          <p:cNvPr id="10" name="Rounded Rectangular Callout 9"/>
          <p:cNvSpPr/>
          <p:nvPr/>
        </p:nvSpPr>
        <p:spPr>
          <a:xfrm>
            <a:off x="8181624" y="837835"/>
            <a:ext cx="779417" cy="462484"/>
          </a:xfrm>
          <a:prstGeom prst="wedgeRoundRectCallout">
            <a:avLst>
              <a:gd name="adj1" fmla="val -67546"/>
              <a:gd name="adj2" fmla="val 12934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Run/Stop Test</a:t>
            </a:r>
            <a:endParaRPr kumimoji="1" lang="ja-JP" altLang="en-US" sz="1200" dirty="0">
              <a:solidFill>
                <a:schemeClr val="tx1"/>
              </a:solidFill>
              <a:latin typeface="Agilent TT Cond" pitchFamily="34" charset="0"/>
            </a:endParaRPr>
          </a:p>
        </p:txBody>
      </p:sp>
      <p:sp>
        <p:nvSpPr>
          <p:cNvPr id="11" name="Rounded Rectangular Callout 10"/>
          <p:cNvSpPr/>
          <p:nvPr/>
        </p:nvSpPr>
        <p:spPr>
          <a:xfrm>
            <a:off x="4876800" y="1073035"/>
            <a:ext cx="1643743" cy="251605"/>
          </a:xfrm>
          <a:prstGeom prst="wedgeRoundRectCallout">
            <a:avLst>
              <a:gd name="adj1" fmla="val -41866"/>
              <a:gd name="adj2" fmla="val 25598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High lighted test details</a:t>
            </a:r>
            <a:endParaRPr kumimoji="1" lang="ja-JP" altLang="en-US" sz="1200" dirty="0">
              <a:solidFill>
                <a:schemeClr val="tx1"/>
              </a:solidFill>
              <a:latin typeface="Agilent TT Cond" pitchFamily="34" charset="0"/>
            </a:endParaRPr>
          </a:p>
        </p:txBody>
      </p:sp>
      <p:sp>
        <p:nvSpPr>
          <p:cNvPr id="12" name="Rounded Rectangular Callout 11"/>
          <p:cNvSpPr/>
          <p:nvPr/>
        </p:nvSpPr>
        <p:spPr>
          <a:xfrm>
            <a:off x="6013191" y="5717729"/>
            <a:ext cx="2168433" cy="619736"/>
          </a:xfrm>
          <a:prstGeom prst="wedgeRoundRectCallout">
            <a:avLst>
              <a:gd name="adj1" fmla="val -63906"/>
              <a:gd name="adj2" fmla="val -38737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Prerequisite condition.  The test will not move on without passing these prerequisites</a:t>
            </a:r>
            <a:endParaRPr kumimoji="1" lang="ja-JP" altLang="en-US" sz="1200" dirty="0">
              <a:solidFill>
                <a:schemeClr val="tx1"/>
              </a:solidFill>
              <a:latin typeface="Agilent TT Cond" pitchFamily="34" charset="0"/>
            </a:endParaRPr>
          </a:p>
        </p:txBody>
      </p:sp>
      <p:sp>
        <p:nvSpPr>
          <p:cNvPr id="13" name="Rounded Rectangle 12"/>
          <p:cNvSpPr/>
          <p:nvPr/>
        </p:nvSpPr>
        <p:spPr>
          <a:xfrm>
            <a:off x="7534804" y="1678134"/>
            <a:ext cx="504790" cy="239377"/>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5362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5375"/>
            <a:ext cx="8695944" cy="996696"/>
          </a:xfrm>
        </p:spPr>
        <p:txBody>
          <a:bodyPr/>
          <a:lstStyle/>
          <a:p>
            <a:r>
              <a:rPr lang="en-US" dirty="0" smtClean="0"/>
              <a:t>Exerciser</a:t>
            </a:r>
            <a:r>
              <a:rPr lang="en-US" altLang="ja-JP" dirty="0"/>
              <a:t/>
            </a:r>
            <a:br>
              <a:rPr lang="en-US" altLang="ja-JP" dirty="0"/>
            </a:br>
            <a:r>
              <a:rPr lang="en-US" altLang="ja-JP" b="0" dirty="0">
                <a:solidFill>
                  <a:srgbClr val="007399"/>
                </a:solidFill>
              </a:rPr>
              <a:t>End Node Emulation – DLLP &amp; TLP </a:t>
            </a:r>
            <a:r>
              <a:rPr lang="en-US" altLang="ja-JP" b="0" dirty="0" smtClean="0">
                <a:solidFill>
                  <a:srgbClr val="007399"/>
                </a:solidFill>
              </a:rPr>
              <a:t>Packet </a:t>
            </a:r>
            <a:r>
              <a:rPr lang="en-US" altLang="ja-JP" b="0" dirty="0">
                <a:solidFill>
                  <a:srgbClr val="007399"/>
                </a:solidFill>
              </a:rPr>
              <a:t>Generator</a:t>
            </a:r>
            <a:endParaRPr lang="en-US" dirty="0"/>
          </a:p>
        </p:txBody>
      </p:sp>
      <p:sp>
        <p:nvSpPr>
          <p:cNvPr id="4" name="Slide Number Placeholder 3"/>
          <p:cNvSpPr>
            <a:spLocks noGrp="1"/>
          </p:cNvSpPr>
          <p:nvPr>
            <p:ph type="sldNum" sz="quarter" idx="4"/>
          </p:nvPr>
        </p:nvSpPr>
        <p:spPr/>
        <p:txBody>
          <a:bodyPr/>
          <a:lstStyle/>
          <a:p>
            <a:fld id="{793EC66B-EF27-4603-8557-B6CFD2D77735}" type="slidenum">
              <a:rPr lang="en-US" smtClean="0"/>
              <a:pPr/>
              <a:t>43</a:t>
            </a:fld>
            <a:endParaRPr lang="en-US" dirty="0"/>
          </a:p>
        </p:txBody>
      </p:sp>
      <p:pic>
        <p:nvPicPr>
          <p:cNvPr id="3074" name="Picture 2" descr="F:\Trisul\Screen Capture\Traffic Sete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149" y="1543792"/>
            <a:ext cx="9051349" cy="457218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667004" y="1258784"/>
            <a:ext cx="1325830" cy="235732"/>
          </a:xfrm>
          <a:prstGeom prst="wedgeRoundRectCallout">
            <a:avLst>
              <a:gd name="adj1" fmla="val -50823"/>
              <a:gd name="adj2" fmla="val 380950"/>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Memory Read 32b</a:t>
            </a:r>
            <a:endParaRPr kumimoji="1" lang="ja-JP" altLang="en-US" sz="1200" dirty="0">
              <a:solidFill>
                <a:schemeClr val="tx1"/>
              </a:solidFill>
              <a:latin typeface="Agilent TT Cond" pitchFamily="34" charset="0"/>
            </a:endParaRPr>
          </a:p>
        </p:txBody>
      </p:sp>
      <p:sp>
        <p:nvSpPr>
          <p:cNvPr id="7" name="Rounded Rectangular Callout 6"/>
          <p:cNvSpPr/>
          <p:nvPr/>
        </p:nvSpPr>
        <p:spPr>
          <a:xfrm>
            <a:off x="961901" y="3520038"/>
            <a:ext cx="1275917" cy="235732"/>
          </a:xfrm>
          <a:prstGeom prst="wedgeRoundRectCallout">
            <a:avLst>
              <a:gd name="adj1" fmla="val 68351"/>
              <a:gd name="adj2" fmla="val -32477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Memory Write 32b</a:t>
            </a:r>
            <a:endParaRPr kumimoji="1" lang="ja-JP" altLang="en-US" sz="1200" dirty="0">
              <a:solidFill>
                <a:schemeClr val="tx1"/>
              </a:solidFill>
              <a:latin typeface="Agilent TT Cond" pitchFamily="34" charset="0"/>
            </a:endParaRPr>
          </a:p>
        </p:txBody>
      </p:sp>
      <p:sp>
        <p:nvSpPr>
          <p:cNvPr id="8" name="Rounded Rectangular Callout 7"/>
          <p:cNvSpPr/>
          <p:nvPr/>
        </p:nvSpPr>
        <p:spPr>
          <a:xfrm>
            <a:off x="1183902" y="4120303"/>
            <a:ext cx="949880" cy="235732"/>
          </a:xfrm>
          <a:prstGeom prst="wedgeRoundRectCallout">
            <a:avLst>
              <a:gd name="adj1" fmla="val 81432"/>
              <a:gd name="adj2" fmla="val -263721"/>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I/O Request</a:t>
            </a:r>
            <a:endParaRPr kumimoji="1" lang="ja-JP" altLang="en-US" sz="1200" dirty="0">
              <a:solidFill>
                <a:schemeClr val="tx1"/>
              </a:solidFill>
              <a:latin typeface="Agilent TT Cond" pitchFamily="34" charset="0"/>
            </a:endParaRPr>
          </a:p>
        </p:txBody>
      </p:sp>
      <p:sp>
        <p:nvSpPr>
          <p:cNvPr id="9" name="Rounded Rectangular Callout 8"/>
          <p:cNvSpPr/>
          <p:nvPr/>
        </p:nvSpPr>
        <p:spPr>
          <a:xfrm>
            <a:off x="1045029" y="4671204"/>
            <a:ext cx="1084683" cy="235732"/>
          </a:xfrm>
          <a:prstGeom prst="wedgeRoundRectCallout">
            <a:avLst>
              <a:gd name="adj1" fmla="val 86432"/>
              <a:gd name="adj2" fmla="val -29394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Config Request</a:t>
            </a:r>
            <a:endParaRPr kumimoji="1" lang="ja-JP" altLang="en-US" sz="1200" dirty="0">
              <a:solidFill>
                <a:schemeClr val="tx1"/>
              </a:solidFill>
              <a:latin typeface="Agilent TT Cond" pitchFamily="34" charset="0"/>
            </a:endParaRPr>
          </a:p>
        </p:txBody>
      </p:sp>
      <p:sp>
        <p:nvSpPr>
          <p:cNvPr id="10" name="Rounded Rectangular Callout 9"/>
          <p:cNvSpPr/>
          <p:nvPr/>
        </p:nvSpPr>
        <p:spPr>
          <a:xfrm>
            <a:off x="1365663" y="5177383"/>
            <a:ext cx="1510676" cy="235732"/>
          </a:xfrm>
          <a:prstGeom prst="wedgeRoundRectCallout">
            <a:avLst>
              <a:gd name="adj1" fmla="val 38533"/>
              <a:gd name="adj2" fmla="val -44224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Completion with data</a:t>
            </a:r>
            <a:endParaRPr kumimoji="1" lang="ja-JP" altLang="en-US" sz="1200" dirty="0">
              <a:solidFill>
                <a:schemeClr val="tx1"/>
              </a:solidFill>
              <a:latin typeface="Agilent TT Cond" pitchFamily="34" charset="0"/>
            </a:endParaRPr>
          </a:p>
        </p:txBody>
      </p:sp>
      <p:sp>
        <p:nvSpPr>
          <p:cNvPr id="11" name="Rounded Rectangle 10"/>
          <p:cNvSpPr/>
          <p:nvPr/>
        </p:nvSpPr>
        <p:spPr>
          <a:xfrm>
            <a:off x="1193427" y="2125590"/>
            <a:ext cx="873498" cy="726460"/>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ounded Rectangular Callout 11"/>
          <p:cNvSpPr/>
          <p:nvPr/>
        </p:nvSpPr>
        <p:spPr>
          <a:xfrm>
            <a:off x="1885639" y="1068508"/>
            <a:ext cx="1878839" cy="380552"/>
          </a:xfrm>
          <a:prstGeom prst="wedgeRoundRectCallout">
            <a:avLst>
              <a:gd name="adj1" fmla="val -46511"/>
              <a:gd name="adj2" fmla="val 22583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Up to 5 Physical Functions for I/O Virtualization</a:t>
            </a:r>
            <a:endParaRPr kumimoji="1" lang="ja-JP" altLang="en-US" sz="1200" dirty="0">
              <a:solidFill>
                <a:schemeClr val="tx1"/>
              </a:solidFill>
              <a:latin typeface="Agilent TT Cond" pitchFamily="34" charset="0"/>
            </a:endParaRPr>
          </a:p>
        </p:txBody>
      </p:sp>
      <p:sp>
        <p:nvSpPr>
          <p:cNvPr id="13" name="Rounded Rectangle 12"/>
          <p:cNvSpPr/>
          <p:nvPr/>
        </p:nvSpPr>
        <p:spPr>
          <a:xfrm>
            <a:off x="7081609" y="2108716"/>
            <a:ext cx="1860510" cy="2651256"/>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Straight Arrow Connector 13"/>
          <p:cNvCxnSpPr/>
          <p:nvPr/>
        </p:nvCxnSpPr>
        <p:spPr>
          <a:xfrm flipH="1">
            <a:off x="6429386" y="2488820"/>
            <a:ext cx="65222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375496" y="1376650"/>
            <a:ext cx="1865979" cy="525931"/>
          </a:xfrm>
          <a:prstGeom prst="wedgeRoundRectCallout">
            <a:avLst>
              <a:gd name="adj1" fmla="val -26733"/>
              <a:gd name="adj2" fmla="val 16025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Click, Drag &amp; Drop Template into Function window</a:t>
            </a:r>
            <a:endParaRPr kumimoji="1" lang="ja-JP" altLang="en-US" sz="1200" dirty="0">
              <a:solidFill>
                <a:schemeClr val="tx1"/>
              </a:solidFill>
              <a:latin typeface="Agilent TT Cond" pitchFamily="34" charset="0"/>
            </a:endParaRPr>
          </a:p>
        </p:txBody>
      </p:sp>
      <p:sp>
        <p:nvSpPr>
          <p:cNvPr id="22" name="Rounded Rectangle 21"/>
          <p:cNvSpPr/>
          <p:nvPr/>
        </p:nvSpPr>
        <p:spPr>
          <a:xfrm>
            <a:off x="208206" y="2937110"/>
            <a:ext cx="729945"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ight Arrow 22"/>
          <p:cNvSpPr/>
          <p:nvPr/>
        </p:nvSpPr>
        <p:spPr>
          <a:xfrm>
            <a:off x="961901" y="2994523"/>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6773" y="3573327"/>
            <a:ext cx="3962221" cy="3333772"/>
          </a:xfrm>
          <a:prstGeom prst="rect">
            <a:avLst/>
          </a:prstGeom>
          <a:noFill/>
          <a:ln w="9525">
            <a:solidFill>
              <a:srgbClr val="FF0000"/>
            </a:solidFill>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p:nvPr/>
        </p:nvCxnSpPr>
        <p:spPr>
          <a:xfrm>
            <a:off x="5545776" y="3306731"/>
            <a:ext cx="111764" cy="213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ular Callout 28"/>
          <p:cNvSpPr/>
          <p:nvPr/>
        </p:nvSpPr>
        <p:spPr>
          <a:xfrm>
            <a:off x="4667003" y="2901485"/>
            <a:ext cx="2210880" cy="405246"/>
          </a:xfrm>
          <a:prstGeom prst="wedgeRoundRectCallout">
            <a:avLst>
              <a:gd name="adj1" fmla="val -76343"/>
              <a:gd name="adj2" fmla="val 15748"/>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Left </a:t>
            </a:r>
            <a:r>
              <a:rPr kumimoji="1" lang="en-US" altLang="ja-JP" sz="1200" dirty="0" err="1">
                <a:solidFill>
                  <a:schemeClr val="tx1"/>
                </a:solidFill>
                <a:latin typeface="Agilent TT Cond" pitchFamily="34" charset="0"/>
              </a:rPr>
              <a:t>d</a:t>
            </a:r>
            <a:r>
              <a:rPr kumimoji="1" lang="en-US" altLang="ja-JP" sz="1200" dirty="0" err="1" smtClean="0">
                <a:solidFill>
                  <a:schemeClr val="tx1"/>
                </a:solidFill>
                <a:latin typeface="Agilent TT Cond" pitchFamily="34" charset="0"/>
              </a:rPr>
              <a:t>bl</a:t>
            </a:r>
            <a:r>
              <a:rPr kumimoji="1" lang="en-US" altLang="ja-JP" sz="1200" dirty="0" smtClean="0">
                <a:solidFill>
                  <a:schemeClr val="tx1"/>
                </a:solidFill>
                <a:latin typeface="Agilent TT Cond" pitchFamily="34" charset="0"/>
              </a:rPr>
              <a:t> click mouse anywhere on </a:t>
            </a:r>
            <a:r>
              <a:rPr kumimoji="1" lang="en-US" altLang="ja-JP" sz="1200" dirty="0">
                <a:solidFill>
                  <a:schemeClr val="tx1"/>
                </a:solidFill>
                <a:latin typeface="Agilent TT Cond" pitchFamily="34" charset="0"/>
              </a:rPr>
              <a:t>f</a:t>
            </a:r>
            <a:r>
              <a:rPr kumimoji="1" lang="en-US" altLang="ja-JP" sz="1200" dirty="0" smtClean="0">
                <a:solidFill>
                  <a:schemeClr val="tx1"/>
                </a:solidFill>
                <a:latin typeface="Agilent TT Cond" pitchFamily="34" charset="0"/>
              </a:rPr>
              <a:t>unction to open packet editor</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16440677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44</a:t>
            </a:fld>
            <a:endParaRPr lang="en-US" dirty="0"/>
          </a:p>
        </p:txBody>
      </p:sp>
      <p:sp>
        <p:nvSpPr>
          <p:cNvPr id="14" name="Title 1"/>
          <p:cNvSpPr>
            <a:spLocks noGrp="1"/>
          </p:cNvSpPr>
          <p:nvPr>
            <p:ph type="title"/>
          </p:nvPr>
        </p:nvSpPr>
        <p:spPr>
          <a:xfrm>
            <a:off x="228600" y="76200"/>
            <a:ext cx="8695944" cy="996696"/>
          </a:xfrm>
        </p:spPr>
        <p:txBody>
          <a:bodyPr/>
          <a:lstStyle/>
          <a:p>
            <a:r>
              <a:rPr lang="en-US" dirty="0" smtClean="0"/>
              <a:t>Exerciser</a:t>
            </a:r>
            <a:br>
              <a:rPr lang="en-US" dirty="0" smtClean="0"/>
            </a:br>
            <a:r>
              <a:rPr lang="en-US" b="0" dirty="0" err="1" smtClean="0">
                <a:solidFill>
                  <a:srgbClr val="007399"/>
                </a:solidFill>
              </a:rPr>
              <a:t>Config</a:t>
            </a:r>
            <a:r>
              <a:rPr lang="en-US" b="0" dirty="0" smtClean="0">
                <a:solidFill>
                  <a:srgbClr val="007399"/>
                </a:solidFill>
              </a:rPr>
              <a:t> Space Setup</a:t>
            </a:r>
            <a:endParaRPr lang="en-US" dirty="0"/>
          </a:p>
        </p:txBody>
      </p:sp>
      <p:pic>
        <p:nvPicPr>
          <p:cNvPr id="7170" name="Picture 2" descr="F:\Trisul\Screen Capture\Config Space Setu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00" y="1031788"/>
            <a:ext cx="8755083" cy="4282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38831" y="4005860"/>
            <a:ext cx="729945"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ight Arrow 7"/>
          <p:cNvSpPr/>
          <p:nvPr/>
        </p:nvSpPr>
        <p:spPr>
          <a:xfrm>
            <a:off x="1092526" y="4063273"/>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 name="Rounded Rectangular Callout 8"/>
          <p:cNvSpPr/>
          <p:nvPr/>
        </p:nvSpPr>
        <p:spPr>
          <a:xfrm>
            <a:off x="4671441" y="426706"/>
            <a:ext cx="2726886" cy="463950"/>
          </a:xfrm>
          <a:prstGeom prst="wedgeRoundRectCallout">
            <a:avLst>
              <a:gd name="adj1" fmla="val -54359"/>
              <a:gd name="adj2" fmla="val 16184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err="1" smtClean="0">
                <a:solidFill>
                  <a:schemeClr val="tx1"/>
                </a:solidFill>
                <a:latin typeface="Agilent TT Cond" pitchFamily="34" charset="0"/>
              </a:rPr>
              <a:t>Config</a:t>
            </a:r>
            <a:r>
              <a:rPr kumimoji="1" lang="en-US" altLang="ja-JP" sz="1200" dirty="0" smtClean="0">
                <a:solidFill>
                  <a:schemeClr val="tx1"/>
                </a:solidFill>
                <a:latin typeface="Agilent TT Cond" pitchFamily="34" charset="0"/>
              </a:rPr>
              <a:t> Space Setup for up to 5 Physical Functions of I/O Virtualization</a:t>
            </a:r>
            <a:endParaRPr kumimoji="1" lang="ja-JP" altLang="en-US" sz="1200" dirty="0">
              <a:solidFill>
                <a:schemeClr val="tx1"/>
              </a:solidFill>
              <a:latin typeface="Agilent TT Cond" pitchFamily="34" charset="0"/>
            </a:endParaRPr>
          </a:p>
        </p:txBody>
      </p:sp>
      <p:sp>
        <p:nvSpPr>
          <p:cNvPr id="10" name="Rounded Rectangle 9"/>
          <p:cNvSpPr/>
          <p:nvPr/>
        </p:nvSpPr>
        <p:spPr>
          <a:xfrm>
            <a:off x="1442767" y="1289015"/>
            <a:ext cx="3093612" cy="229036"/>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Straight Arrow Connector 18"/>
          <p:cNvCxnSpPr>
            <a:endCxn id="7171" idx="0"/>
          </p:cNvCxnSpPr>
          <p:nvPr/>
        </p:nvCxnSpPr>
        <p:spPr>
          <a:xfrm>
            <a:off x="5415153" y="1698180"/>
            <a:ext cx="1200921" cy="13558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1290" y="3054038"/>
            <a:ext cx="4889568" cy="3210722"/>
          </a:xfrm>
          <a:prstGeom prst="rect">
            <a:avLst/>
          </a:prstGeom>
          <a:noFill/>
          <a:ln w="9525">
            <a:solidFill>
              <a:srgbClr val="FF0000"/>
            </a:solidFill>
          </a:ln>
          <a:effectLst>
            <a:glow rad="63500">
              <a:schemeClr val="accent6">
                <a:satMod val="175000"/>
                <a:alpha val="40000"/>
              </a:schemeClr>
            </a:glo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p:cNvCxnSpPr/>
          <p:nvPr/>
        </p:nvCxnSpPr>
        <p:spPr>
          <a:xfrm flipV="1">
            <a:off x="2660073" y="1698180"/>
            <a:ext cx="2636322" cy="18762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ular Callout 29"/>
          <p:cNvSpPr/>
          <p:nvPr/>
        </p:nvSpPr>
        <p:spPr>
          <a:xfrm>
            <a:off x="6519554" y="2185284"/>
            <a:ext cx="2481930" cy="463950"/>
          </a:xfrm>
          <a:prstGeom prst="wedgeRoundRectCallout">
            <a:avLst>
              <a:gd name="adj1" fmla="val 48388"/>
              <a:gd name="adj2" fmla="val 19256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Slide down to see all </a:t>
            </a:r>
            <a:r>
              <a:rPr kumimoji="1" lang="en-US" altLang="ja-JP" sz="1200" dirty="0" err="1" smtClean="0">
                <a:solidFill>
                  <a:schemeClr val="tx1"/>
                </a:solidFill>
                <a:latin typeface="Agilent TT Cond" pitchFamily="34" charset="0"/>
              </a:rPr>
              <a:t>Config</a:t>
            </a:r>
            <a:r>
              <a:rPr kumimoji="1" lang="en-US" altLang="ja-JP" sz="1200" dirty="0" smtClean="0">
                <a:solidFill>
                  <a:schemeClr val="tx1"/>
                </a:solidFill>
                <a:latin typeface="Agilent TT Cond" pitchFamily="34" charset="0"/>
              </a:rPr>
              <a:t> Space setup for PCI Express Capabilities</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3058527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45</a:t>
            </a:fld>
            <a:endParaRPr lang="en-US" dirty="0"/>
          </a:p>
        </p:txBody>
      </p:sp>
      <p:sp>
        <p:nvSpPr>
          <p:cNvPr id="14" name="Title 1"/>
          <p:cNvSpPr>
            <a:spLocks noGrp="1"/>
          </p:cNvSpPr>
          <p:nvPr>
            <p:ph type="title"/>
          </p:nvPr>
        </p:nvSpPr>
        <p:spPr>
          <a:xfrm>
            <a:off x="228600" y="76200"/>
            <a:ext cx="8695944" cy="996696"/>
          </a:xfrm>
        </p:spPr>
        <p:txBody>
          <a:bodyPr/>
          <a:lstStyle/>
          <a:p>
            <a:r>
              <a:rPr lang="en-US" dirty="0" smtClean="0"/>
              <a:t>Exerciser</a:t>
            </a:r>
            <a:br>
              <a:rPr lang="en-US" dirty="0" smtClean="0"/>
            </a:br>
            <a:r>
              <a:rPr lang="en-US" b="0" dirty="0" smtClean="0">
                <a:solidFill>
                  <a:srgbClr val="007399"/>
                </a:solidFill>
              </a:rPr>
              <a:t>Error Insertion</a:t>
            </a:r>
            <a:endParaRPr lang="en-US" dirty="0"/>
          </a:p>
        </p:txBody>
      </p:sp>
      <p:pic>
        <p:nvPicPr>
          <p:cNvPr id="2050" name="Picture 2" descr="E:\Customer Viewable Screen Shots\Exerciser\Request and Completion Error Inser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278" y="985654"/>
            <a:ext cx="6578937" cy="5202979"/>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401286" y="5586867"/>
            <a:ext cx="914401"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ight Arrow 19"/>
          <p:cNvSpPr/>
          <p:nvPr/>
        </p:nvSpPr>
        <p:spPr>
          <a:xfrm rot="19186730">
            <a:off x="2261157" y="5204905"/>
            <a:ext cx="50579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6" name="Rounded Rectangular Callout 25"/>
          <p:cNvSpPr/>
          <p:nvPr/>
        </p:nvSpPr>
        <p:spPr>
          <a:xfrm>
            <a:off x="1143434" y="1571461"/>
            <a:ext cx="1172253" cy="462484"/>
          </a:xfrm>
          <a:prstGeom prst="wedgeRoundRectCallout">
            <a:avLst>
              <a:gd name="adj1" fmla="val 86943"/>
              <a:gd name="adj2" fmla="val -81546"/>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ACK/NAK Error Insertion</a:t>
            </a:r>
            <a:endParaRPr kumimoji="1" lang="ja-JP" altLang="en-US" sz="1200" dirty="0">
              <a:solidFill>
                <a:schemeClr val="tx1"/>
              </a:solidFill>
              <a:latin typeface="Agilent TT Cond" pitchFamily="34" charset="0"/>
            </a:endParaRPr>
          </a:p>
        </p:txBody>
      </p:sp>
      <p:sp>
        <p:nvSpPr>
          <p:cNvPr id="27" name="Rounded Rectangular Callout 26"/>
          <p:cNvSpPr/>
          <p:nvPr/>
        </p:nvSpPr>
        <p:spPr>
          <a:xfrm>
            <a:off x="6390348" y="1359644"/>
            <a:ext cx="1423620" cy="462484"/>
          </a:xfrm>
          <a:prstGeom prst="wedgeRoundRectCallout">
            <a:avLst>
              <a:gd name="adj1" fmla="val -87359"/>
              <a:gd name="adj2" fmla="val -4046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Dynamic Link Layer Error Insertion</a:t>
            </a:r>
            <a:endParaRPr kumimoji="1" lang="ja-JP" altLang="en-US" sz="1200" dirty="0">
              <a:solidFill>
                <a:schemeClr val="tx1"/>
              </a:solidFill>
              <a:latin typeface="Agilent TT Cond" pitchFamily="34" charset="0"/>
            </a:endParaRPr>
          </a:p>
        </p:txBody>
      </p:sp>
      <p:sp>
        <p:nvSpPr>
          <p:cNvPr id="28" name="Rounded Rectangular Callout 27"/>
          <p:cNvSpPr/>
          <p:nvPr/>
        </p:nvSpPr>
        <p:spPr>
          <a:xfrm>
            <a:off x="5485857" y="475670"/>
            <a:ext cx="1423620" cy="462484"/>
          </a:xfrm>
          <a:prstGeom prst="wedgeRoundRectCallout">
            <a:avLst>
              <a:gd name="adj1" fmla="val -68173"/>
              <a:gd name="adj2" fmla="val 121304"/>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Request and Completion Errors</a:t>
            </a:r>
            <a:endParaRPr kumimoji="1" lang="ja-JP" altLang="en-US" sz="1200" dirty="0">
              <a:solidFill>
                <a:schemeClr val="tx1"/>
              </a:solidFill>
              <a:latin typeface="Agilent TT Cond" pitchFamily="34" charset="0"/>
            </a:endParaRPr>
          </a:p>
        </p:txBody>
      </p:sp>
      <p:sp>
        <p:nvSpPr>
          <p:cNvPr id="29" name="Rounded Rectangle 28"/>
          <p:cNvSpPr/>
          <p:nvPr/>
        </p:nvSpPr>
        <p:spPr>
          <a:xfrm>
            <a:off x="3691719" y="1261719"/>
            <a:ext cx="1820492" cy="229036"/>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3386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46</a:t>
            </a:fld>
            <a:endParaRPr lang="en-US" dirty="0"/>
          </a:p>
        </p:txBody>
      </p:sp>
      <p:sp>
        <p:nvSpPr>
          <p:cNvPr id="14" name="Title 1"/>
          <p:cNvSpPr>
            <a:spLocks noGrp="1"/>
          </p:cNvSpPr>
          <p:nvPr>
            <p:ph type="title"/>
          </p:nvPr>
        </p:nvSpPr>
        <p:spPr>
          <a:xfrm>
            <a:off x="228600" y="76200"/>
            <a:ext cx="8695944" cy="996696"/>
          </a:xfrm>
        </p:spPr>
        <p:txBody>
          <a:bodyPr/>
          <a:lstStyle/>
          <a:p>
            <a:r>
              <a:rPr lang="en-US" dirty="0" smtClean="0"/>
              <a:t>Exerciser</a:t>
            </a:r>
            <a:br>
              <a:rPr lang="en-US" dirty="0" smtClean="0"/>
            </a:br>
            <a:r>
              <a:rPr lang="en-US" b="0" dirty="0" smtClean="0">
                <a:solidFill>
                  <a:srgbClr val="007399"/>
                </a:solidFill>
              </a:rPr>
              <a:t>PTC Tester GUI</a:t>
            </a:r>
            <a:endParaRPr lang="en-US" dirty="0"/>
          </a:p>
        </p:txBody>
      </p:sp>
      <p:pic>
        <p:nvPicPr>
          <p:cNvPr id="6146" name="Picture 2" descr="F:\Trisul\Screen Capture\PTC Setu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008" y="972099"/>
            <a:ext cx="8764856" cy="522694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74461" y="5585454"/>
            <a:ext cx="896199" cy="577964"/>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ight Arrow 7"/>
          <p:cNvSpPr/>
          <p:nvPr/>
        </p:nvSpPr>
        <p:spPr>
          <a:xfrm rot="18932896">
            <a:off x="1223156" y="5227242"/>
            <a:ext cx="403761" cy="463138"/>
          </a:xfrm>
          <a:prstGeom prst="rightArrow">
            <a:avLst/>
          </a:prstGeom>
          <a:solidFill>
            <a:schemeClr val="bg1"/>
          </a:solid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 name="Rounded Rectangular Callout 8"/>
          <p:cNvSpPr/>
          <p:nvPr/>
        </p:nvSpPr>
        <p:spPr>
          <a:xfrm>
            <a:off x="3090988" y="1108977"/>
            <a:ext cx="1172253" cy="462484"/>
          </a:xfrm>
          <a:prstGeom prst="wedgeRoundRectCallout">
            <a:avLst>
              <a:gd name="adj1" fmla="val -72103"/>
              <a:gd name="adj2" fmla="val 118737"/>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Gen2 and Gen3 Tests </a:t>
            </a:r>
            <a:r>
              <a:rPr kumimoji="1" lang="en-US" altLang="ja-JP" sz="1200" dirty="0">
                <a:solidFill>
                  <a:schemeClr val="tx1"/>
                </a:solidFill>
                <a:latin typeface="Agilent TT Cond" pitchFamily="34" charset="0"/>
              </a:rPr>
              <a:t>available</a:t>
            </a:r>
            <a:endParaRPr kumimoji="1" lang="ja-JP" altLang="en-US" sz="1200" dirty="0">
              <a:solidFill>
                <a:schemeClr val="tx1"/>
              </a:solidFill>
              <a:latin typeface="Agilent TT Cond" pitchFamily="34" charset="0"/>
            </a:endParaRPr>
          </a:p>
        </p:txBody>
      </p:sp>
      <p:sp>
        <p:nvSpPr>
          <p:cNvPr id="10" name="Rounded Rectangular Callout 9"/>
          <p:cNvSpPr/>
          <p:nvPr/>
        </p:nvSpPr>
        <p:spPr>
          <a:xfrm>
            <a:off x="106878" y="1198836"/>
            <a:ext cx="1011879" cy="354839"/>
          </a:xfrm>
          <a:prstGeom prst="wedgeRoundRectCallout">
            <a:avLst>
              <a:gd name="adj1" fmla="val 96006"/>
              <a:gd name="adj2" fmla="val 15505"/>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Run/Stop Test</a:t>
            </a:r>
            <a:endParaRPr kumimoji="1" lang="ja-JP" altLang="en-US" sz="1200" dirty="0">
              <a:solidFill>
                <a:schemeClr val="tx1"/>
              </a:solidFill>
              <a:latin typeface="Agilent TT Cond" pitchFamily="34" charset="0"/>
            </a:endParaRPr>
          </a:p>
        </p:txBody>
      </p:sp>
      <p:sp>
        <p:nvSpPr>
          <p:cNvPr id="11" name="Rounded Rectangular Callout 10"/>
          <p:cNvSpPr/>
          <p:nvPr/>
        </p:nvSpPr>
        <p:spPr>
          <a:xfrm>
            <a:off x="4876800" y="1073035"/>
            <a:ext cx="1322119" cy="251605"/>
          </a:xfrm>
          <a:prstGeom prst="wedgeRoundRectCallout">
            <a:avLst>
              <a:gd name="adj1" fmla="val -41866"/>
              <a:gd name="adj2" fmla="val 255983"/>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Test Description</a:t>
            </a:r>
            <a:endParaRPr kumimoji="1" lang="ja-JP" altLang="en-US" sz="1200" dirty="0">
              <a:solidFill>
                <a:schemeClr val="tx1"/>
              </a:solidFill>
              <a:latin typeface="Agilent TT Cond" pitchFamily="34" charset="0"/>
            </a:endParaRPr>
          </a:p>
        </p:txBody>
      </p:sp>
      <p:sp>
        <p:nvSpPr>
          <p:cNvPr id="12" name="Rounded Rectangular Callout 11"/>
          <p:cNvSpPr/>
          <p:nvPr/>
        </p:nvSpPr>
        <p:spPr>
          <a:xfrm>
            <a:off x="4774594" y="5543203"/>
            <a:ext cx="2219972" cy="619736"/>
          </a:xfrm>
          <a:prstGeom prst="wedgeRoundRectCallout">
            <a:avLst>
              <a:gd name="adj1" fmla="val 40146"/>
              <a:gd name="adj2" fmla="val -126772"/>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Select Message Framing to trigger Analyzer for trace capture</a:t>
            </a:r>
            <a:endParaRPr kumimoji="1" lang="ja-JP" altLang="en-US" sz="1200" dirty="0">
              <a:solidFill>
                <a:schemeClr val="tx1"/>
              </a:solidFill>
              <a:latin typeface="Agilent TT Cond" pitchFamily="34" charset="0"/>
            </a:endParaRPr>
          </a:p>
        </p:txBody>
      </p:sp>
      <p:sp>
        <p:nvSpPr>
          <p:cNvPr id="13" name="Rounded Rectangle 12"/>
          <p:cNvSpPr/>
          <p:nvPr/>
        </p:nvSpPr>
        <p:spPr>
          <a:xfrm>
            <a:off x="1609017" y="1324640"/>
            <a:ext cx="1122308" cy="229036"/>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ounded Rectangle 14"/>
          <p:cNvSpPr/>
          <p:nvPr/>
        </p:nvSpPr>
        <p:spPr>
          <a:xfrm>
            <a:off x="6713428" y="4825881"/>
            <a:ext cx="1029284" cy="229036"/>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ounded Rectangle 15"/>
          <p:cNvSpPr/>
          <p:nvPr/>
        </p:nvSpPr>
        <p:spPr>
          <a:xfrm>
            <a:off x="3847613" y="3847609"/>
            <a:ext cx="1151899" cy="437090"/>
          </a:xfrm>
          <a:prstGeom prst="round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a:solidFill>
                  <a:schemeClr val="tx1"/>
                </a:solidFill>
                <a:latin typeface="Agilent TT Cond" pitchFamily="34" charset="0"/>
              </a:rPr>
              <a:t>Gen2 and Gen3 Tests available</a:t>
            </a:r>
            <a:endParaRPr kumimoji="1" lang="ja-JP" altLang="en-US" sz="1200" dirty="0">
              <a:solidFill>
                <a:schemeClr val="tx1"/>
              </a:solidFill>
              <a:latin typeface="Agilent TT Cond" pitchFamily="34" charset="0"/>
            </a:endParaRPr>
          </a:p>
        </p:txBody>
      </p:sp>
      <p:cxnSp>
        <p:nvCxnSpPr>
          <p:cNvPr id="17" name="Straight Arrow Connector 16"/>
          <p:cNvCxnSpPr>
            <a:stCxn id="16" idx="1"/>
          </p:cNvCxnSpPr>
          <p:nvPr/>
        </p:nvCxnSpPr>
        <p:spPr>
          <a:xfrm flipH="1" flipV="1">
            <a:off x="2446317" y="1864426"/>
            <a:ext cx="1401296" cy="22017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1"/>
          </p:cNvCxnSpPr>
          <p:nvPr/>
        </p:nvCxnSpPr>
        <p:spPr>
          <a:xfrm flipH="1" flipV="1">
            <a:off x="2446317" y="3847609"/>
            <a:ext cx="1401296" cy="2185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588546" y="1560500"/>
            <a:ext cx="393082" cy="220533"/>
          </a:xfrm>
          <a:prstGeom prst="roundRect">
            <a:avLst/>
          </a:prstGeom>
          <a:noFill/>
          <a:ln w="9525">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ounded Rectangular Callout 23"/>
          <p:cNvSpPr/>
          <p:nvPr/>
        </p:nvSpPr>
        <p:spPr>
          <a:xfrm>
            <a:off x="110416" y="1659593"/>
            <a:ext cx="1160244" cy="354839"/>
          </a:xfrm>
          <a:prstGeom prst="wedgeRoundRectCallout">
            <a:avLst>
              <a:gd name="adj1" fmla="val 75845"/>
              <a:gd name="adj2" fmla="val -35435"/>
              <a:gd name="adj3" fmla="val 16667"/>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chemeClr val="tx1"/>
                </a:solidFill>
                <a:latin typeface="Agilent TT Cond" pitchFamily="34" charset="0"/>
              </a:rPr>
              <a:t>View &amp; Print Log</a:t>
            </a:r>
            <a:endParaRPr kumimoji="1" lang="ja-JP" altLang="en-US" sz="1200" dirty="0">
              <a:solidFill>
                <a:schemeClr val="tx1"/>
              </a:solidFill>
              <a:latin typeface="Agilent TT Cond" pitchFamily="34" charset="0"/>
            </a:endParaRPr>
          </a:p>
        </p:txBody>
      </p:sp>
    </p:spTree>
    <p:extLst>
      <p:ext uri="{BB962C8B-B14F-4D97-AF65-F5344CB8AC3E}">
        <p14:creationId xmlns:p14="http://schemas.microsoft.com/office/powerpoint/2010/main" val="2507131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47</a:t>
            </a:fld>
            <a:endParaRPr lang="en-US" dirty="0"/>
          </a:p>
        </p:txBody>
      </p:sp>
      <p:sp>
        <p:nvSpPr>
          <p:cNvPr id="14" name="Title 1"/>
          <p:cNvSpPr>
            <a:spLocks noGrp="1"/>
          </p:cNvSpPr>
          <p:nvPr>
            <p:ph type="title"/>
          </p:nvPr>
        </p:nvSpPr>
        <p:spPr>
          <a:xfrm>
            <a:off x="228600" y="76200"/>
            <a:ext cx="8695944" cy="996696"/>
          </a:xfrm>
        </p:spPr>
        <p:txBody>
          <a:bodyPr/>
          <a:lstStyle/>
          <a:p>
            <a:r>
              <a:rPr lang="en-US" dirty="0" smtClean="0"/>
              <a:t>Exerciser</a:t>
            </a:r>
            <a:br>
              <a:rPr lang="en-US" dirty="0" smtClean="0"/>
            </a:br>
            <a:r>
              <a:rPr lang="en-US" b="0" dirty="0" smtClean="0">
                <a:solidFill>
                  <a:srgbClr val="007399"/>
                </a:solidFill>
              </a:rPr>
              <a:t>PTC Log File Sample</a:t>
            </a:r>
            <a:endParaRPr lang="en-US" dirty="0"/>
          </a:p>
        </p:txBody>
      </p:sp>
      <p:pic>
        <p:nvPicPr>
          <p:cNvPr id="1026" name="Picture 2" descr="E:\Customer Viewable Screen Shots\Exerciser\PTC Lo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4888" y="1011562"/>
            <a:ext cx="7134225"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677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Explored </a:t>
            </a:r>
            <a:r>
              <a:rPr lang="en-US" dirty="0" err="1" smtClean="0"/>
              <a:t>PCIe</a:t>
            </a:r>
            <a:r>
              <a:rPr lang="en-US" dirty="0" smtClean="0"/>
              <a:t> Capabilities</a:t>
            </a:r>
            <a:endParaRPr lang="en-US" dirty="0"/>
          </a:p>
        </p:txBody>
      </p:sp>
      <p:sp>
        <p:nvSpPr>
          <p:cNvPr id="4" name="Slide Number Placeholder 3"/>
          <p:cNvSpPr>
            <a:spLocks noGrp="1"/>
          </p:cNvSpPr>
          <p:nvPr>
            <p:ph type="sldNum" sz="quarter" idx="4294967295"/>
          </p:nvPr>
        </p:nvSpPr>
        <p:spPr>
          <a:xfrm>
            <a:off x="228600" y="6664325"/>
            <a:ext cx="612775" cy="119063"/>
          </a:xfrm>
          <a:prstGeom prst="rect">
            <a:avLst/>
          </a:prstGeom>
        </p:spPr>
        <p:txBody>
          <a:bodyPr/>
          <a:lstStyle/>
          <a:p>
            <a:pPr>
              <a:defRPr/>
            </a:pPr>
            <a:fld id="{0ABEBD67-A54A-41C5-A1C2-855C875C1100}" type="slidenum">
              <a:rPr lang="en-US" smtClean="0"/>
              <a:pPr>
                <a:defRPr/>
              </a:pPr>
              <a:t>48</a:t>
            </a:fld>
            <a:endParaRPr lang="en-US" dirty="0"/>
          </a:p>
        </p:txBody>
      </p:sp>
      <p:sp>
        <p:nvSpPr>
          <p:cNvPr id="5" name="Date Placeholder 4"/>
          <p:cNvSpPr>
            <a:spLocks noGrp="1"/>
          </p:cNvSpPr>
          <p:nvPr>
            <p:ph type="dt" sz="half" idx="4294967295"/>
          </p:nvPr>
        </p:nvSpPr>
        <p:spPr>
          <a:xfrm>
            <a:off x="7543800" y="6662738"/>
            <a:ext cx="1371600" cy="119062"/>
          </a:xfrm>
          <a:prstGeom prst="rect">
            <a:avLst/>
          </a:prstGeom>
        </p:spPr>
        <p:txBody>
          <a:bodyPr/>
          <a:lstStyle/>
          <a:p>
            <a:pPr>
              <a:defRPr/>
            </a:pPr>
            <a:fld id="{CB2ADA56-98B1-48B8-A2AC-5657BD25B8FE}" type="datetime1">
              <a:rPr lang="en-US" smtClean="0"/>
              <a:pPr>
                <a:defRPr/>
              </a:pPr>
              <a:t>12/16/2013</a:t>
            </a:fld>
            <a:endParaRPr lang="en-US"/>
          </a:p>
        </p:txBody>
      </p:sp>
      <p:pic>
        <p:nvPicPr>
          <p:cNvPr id="6" name="Picture 5"/>
          <p:cNvPicPr>
            <a:picLocks noChangeAspect="1"/>
          </p:cNvPicPr>
          <p:nvPr/>
        </p:nvPicPr>
        <p:blipFill>
          <a:blip r:embed="rId3"/>
          <a:stretch>
            <a:fillRect/>
          </a:stretch>
        </p:blipFill>
        <p:spPr>
          <a:xfrm>
            <a:off x="304800" y="762000"/>
            <a:ext cx="8619744" cy="5446453"/>
          </a:xfrm>
          <a:prstGeom prst="rect">
            <a:avLst/>
          </a:prstGeom>
        </p:spPr>
      </p:pic>
    </p:spTree>
    <p:extLst>
      <p:ext uri="{BB962C8B-B14F-4D97-AF65-F5344CB8AC3E}">
        <p14:creationId xmlns:p14="http://schemas.microsoft.com/office/powerpoint/2010/main" val="4150214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Memory Space and Setup Bar0</a:t>
            </a:r>
            <a:endParaRPr lang="en-US" dirty="0"/>
          </a:p>
        </p:txBody>
      </p:sp>
      <p:sp>
        <p:nvSpPr>
          <p:cNvPr id="4" name="Slide Number Placeholder 3"/>
          <p:cNvSpPr>
            <a:spLocks noGrp="1"/>
          </p:cNvSpPr>
          <p:nvPr>
            <p:ph type="sldNum" sz="quarter" idx="4294967295"/>
          </p:nvPr>
        </p:nvSpPr>
        <p:spPr>
          <a:xfrm>
            <a:off x="228600" y="6664325"/>
            <a:ext cx="612775" cy="119063"/>
          </a:xfrm>
          <a:prstGeom prst="rect">
            <a:avLst/>
          </a:prstGeom>
        </p:spPr>
        <p:txBody>
          <a:bodyPr/>
          <a:lstStyle/>
          <a:p>
            <a:pPr>
              <a:defRPr/>
            </a:pPr>
            <a:fld id="{0ABEBD67-A54A-41C5-A1C2-855C875C1100}" type="slidenum">
              <a:rPr lang="en-US" smtClean="0"/>
              <a:pPr>
                <a:defRPr/>
              </a:pPr>
              <a:t>49</a:t>
            </a:fld>
            <a:endParaRPr lang="en-US" dirty="0"/>
          </a:p>
        </p:txBody>
      </p:sp>
      <p:sp>
        <p:nvSpPr>
          <p:cNvPr id="5" name="Date Placeholder 4"/>
          <p:cNvSpPr>
            <a:spLocks noGrp="1"/>
          </p:cNvSpPr>
          <p:nvPr>
            <p:ph type="dt" sz="half" idx="4294967295"/>
          </p:nvPr>
        </p:nvSpPr>
        <p:spPr>
          <a:xfrm>
            <a:off x="7543800" y="6662738"/>
            <a:ext cx="1371600" cy="119062"/>
          </a:xfrm>
          <a:prstGeom prst="rect">
            <a:avLst/>
          </a:prstGeom>
        </p:spPr>
        <p:txBody>
          <a:bodyPr/>
          <a:lstStyle/>
          <a:p>
            <a:pPr>
              <a:defRPr/>
            </a:pPr>
            <a:fld id="{CB2ADA56-98B1-48B8-A2AC-5657BD25B8FE}" type="datetime1">
              <a:rPr lang="en-US" smtClean="0"/>
              <a:pPr>
                <a:defRPr/>
              </a:pPr>
              <a:t>12/16/2013</a:t>
            </a:fld>
            <a:endParaRPr lang="en-US"/>
          </a:p>
        </p:txBody>
      </p:sp>
      <p:pic>
        <p:nvPicPr>
          <p:cNvPr id="6" name="Picture 5"/>
          <p:cNvPicPr>
            <a:picLocks noChangeAspect="1"/>
          </p:cNvPicPr>
          <p:nvPr/>
        </p:nvPicPr>
        <p:blipFill>
          <a:blip r:embed="rId2"/>
          <a:stretch>
            <a:fillRect/>
          </a:stretch>
        </p:blipFill>
        <p:spPr>
          <a:xfrm>
            <a:off x="76200" y="1066800"/>
            <a:ext cx="8991600" cy="5181600"/>
          </a:xfrm>
          <a:prstGeom prst="rect">
            <a:avLst/>
          </a:prstGeom>
        </p:spPr>
      </p:pic>
      <p:cxnSp>
        <p:nvCxnSpPr>
          <p:cNvPr id="8" name="Straight Arrow Connector 7"/>
          <p:cNvCxnSpPr/>
          <p:nvPr/>
        </p:nvCxnSpPr>
        <p:spPr>
          <a:xfrm flipH="1">
            <a:off x="3886200" y="1676400"/>
            <a:ext cx="11430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24400" y="1066800"/>
            <a:ext cx="2286000" cy="646331"/>
          </a:xfrm>
          <a:prstGeom prst="rect">
            <a:avLst/>
          </a:prstGeom>
          <a:noFill/>
        </p:spPr>
        <p:txBody>
          <a:bodyPr wrap="square" rtlCol="0">
            <a:spAutoFit/>
          </a:bodyPr>
          <a:lstStyle/>
          <a:p>
            <a:r>
              <a:rPr lang="en-US" dirty="0" smtClean="0">
                <a:solidFill>
                  <a:srgbClr val="FF0000"/>
                </a:solidFill>
              </a:rPr>
              <a:t>Enable for Memory Space</a:t>
            </a:r>
            <a:endParaRPr lang="en-US" dirty="0">
              <a:solidFill>
                <a:srgbClr val="FF0000"/>
              </a:solidFill>
            </a:endParaRPr>
          </a:p>
        </p:txBody>
      </p:sp>
      <p:cxnSp>
        <p:nvCxnSpPr>
          <p:cNvPr id="11" name="Straight Arrow Connector 10"/>
          <p:cNvCxnSpPr/>
          <p:nvPr/>
        </p:nvCxnSpPr>
        <p:spPr>
          <a:xfrm flipH="1" flipV="1">
            <a:off x="1447800" y="3962400"/>
            <a:ext cx="1524000" cy="1905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57400" y="5791200"/>
            <a:ext cx="1905000" cy="369332"/>
          </a:xfrm>
          <a:prstGeom prst="rect">
            <a:avLst/>
          </a:prstGeom>
          <a:noFill/>
        </p:spPr>
        <p:txBody>
          <a:bodyPr wrap="square" rtlCol="0">
            <a:spAutoFit/>
          </a:bodyPr>
          <a:lstStyle/>
          <a:p>
            <a:r>
              <a:rPr lang="en-US" dirty="0" smtClean="0">
                <a:solidFill>
                  <a:srgbClr val="FF0000"/>
                </a:solidFill>
              </a:rPr>
              <a:t>Setup Bar0</a:t>
            </a:r>
            <a:endParaRPr lang="en-US" dirty="0">
              <a:solidFill>
                <a:srgbClr val="FF0000"/>
              </a:solidFill>
            </a:endParaRPr>
          </a:p>
        </p:txBody>
      </p:sp>
      <p:cxnSp>
        <p:nvCxnSpPr>
          <p:cNvPr id="17" name="Straight Arrow Connector 16"/>
          <p:cNvCxnSpPr/>
          <p:nvPr/>
        </p:nvCxnSpPr>
        <p:spPr>
          <a:xfrm>
            <a:off x="5029200" y="5105400"/>
            <a:ext cx="457200" cy="685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43400" y="4689475"/>
            <a:ext cx="1676400" cy="369332"/>
          </a:xfrm>
          <a:prstGeom prst="rect">
            <a:avLst/>
          </a:prstGeom>
          <a:noFill/>
        </p:spPr>
        <p:txBody>
          <a:bodyPr wrap="square" rtlCol="0">
            <a:spAutoFit/>
          </a:bodyPr>
          <a:lstStyle/>
          <a:p>
            <a:r>
              <a:rPr lang="en-US" dirty="0" smtClean="0">
                <a:solidFill>
                  <a:srgbClr val="FF0000"/>
                </a:solidFill>
              </a:rPr>
              <a:t>Press Apply</a:t>
            </a:r>
            <a:endParaRPr lang="en-US" dirty="0">
              <a:solidFill>
                <a:srgbClr val="FF0000"/>
              </a:solidFill>
            </a:endParaRPr>
          </a:p>
        </p:txBody>
      </p:sp>
      <p:sp>
        <p:nvSpPr>
          <p:cNvPr id="19" name="Oval 18"/>
          <p:cNvSpPr/>
          <p:nvPr/>
        </p:nvSpPr>
        <p:spPr>
          <a:xfrm>
            <a:off x="1524000" y="1600200"/>
            <a:ext cx="1600200" cy="3048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177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3045"/>
            <a:ext cx="8695944" cy="996696"/>
          </a:xfrm>
        </p:spPr>
        <p:txBody>
          <a:bodyPr/>
          <a:lstStyle/>
          <a:p>
            <a:r>
              <a:rPr lang="en-US" dirty="0" smtClean="0"/>
              <a:t>Example Gen3 x16 Traces (Online Packet Viewer)</a:t>
            </a:r>
            <a:endParaRPr lang="en-US" dirty="0"/>
          </a:p>
        </p:txBody>
      </p:sp>
      <p:sp>
        <p:nvSpPr>
          <p:cNvPr id="6"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5</a:t>
            </a:fld>
            <a:endParaRPr lang="en-US" dirty="0"/>
          </a:p>
        </p:txBody>
      </p:sp>
      <p:pic>
        <p:nvPicPr>
          <p:cNvPr id="5122" name="Picture 2"/>
          <p:cNvPicPr>
            <a:picLocks noChangeAspect="1" noChangeArrowheads="1"/>
          </p:cNvPicPr>
          <p:nvPr/>
        </p:nvPicPr>
        <p:blipFill>
          <a:blip r:embed="rId3" cstate="screen"/>
          <a:srcRect/>
          <a:stretch>
            <a:fillRect/>
          </a:stretch>
        </p:blipFill>
        <p:spPr bwMode="auto">
          <a:xfrm>
            <a:off x="247732" y="1192476"/>
            <a:ext cx="8651820" cy="5279668"/>
          </a:xfrm>
          <a:prstGeom prst="rect">
            <a:avLst/>
          </a:prstGeom>
          <a:noFill/>
          <a:ln w="9525">
            <a:noFill/>
            <a:miter lim="800000"/>
            <a:headEnd/>
            <a:tailEnd/>
          </a:ln>
        </p:spPr>
      </p:pic>
      <p:sp>
        <p:nvSpPr>
          <p:cNvPr id="8" name="Rounded Rectangular Callout 7"/>
          <p:cNvSpPr/>
          <p:nvPr/>
        </p:nvSpPr>
        <p:spPr>
          <a:xfrm>
            <a:off x="733331" y="805755"/>
            <a:ext cx="1131683" cy="344029"/>
          </a:xfrm>
          <a:prstGeom prst="wedgeRoundRectCallout">
            <a:avLst>
              <a:gd name="adj1" fmla="val -54433"/>
              <a:gd name="adj2" fmla="val 84254"/>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Packet Viewer</a:t>
            </a:r>
            <a:endParaRPr kumimoji="1" lang="ja-JP" altLang="en-US" sz="1200">
              <a:solidFill>
                <a:srgbClr val="0000FF"/>
              </a:solidFill>
              <a:latin typeface="Agilent TT Cond" pitchFamily="34" charset="0"/>
            </a:endParaRPr>
          </a:p>
        </p:txBody>
      </p:sp>
      <p:sp>
        <p:nvSpPr>
          <p:cNvPr id="9" name="Rounded Rectangular Callout 8"/>
          <p:cNvSpPr/>
          <p:nvPr/>
        </p:nvSpPr>
        <p:spPr>
          <a:xfrm>
            <a:off x="2832227" y="1004929"/>
            <a:ext cx="1468170" cy="451164"/>
          </a:xfrm>
          <a:prstGeom prst="wedgeRoundRectCallout">
            <a:avLst>
              <a:gd name="adj1" fmla="val -40250"/>
              <a:gd name="adj2" fmla="val 76227"/>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Name it as you like! Customizable columns</a:t>
            </a:r>
            <a:endParaRPr kumimoji="1" lang="ja-JP" altLang="en-US" sz="1200">
              <a:solidFill>
                <a:srgbClr val="0000FF"/>
              </a:solidFill>
              <a:latin typeface="Agilent TT Cond" pitchFamily="34" charset="0"/>
            </a:endParaRPr>
          </a:p>
        </p:txBody>
      </p:sp>
      <p:sp>
        <p:nvSpPr>
          <p:cNvPr id="11" name="Rounded Rectangular Callout 10"/>
          <p:cNvSpPr/>
          <p:nvPr/>
        </p:nvSpPr>
        <p:spPr>
          <a:xfrm>
            <a:off x="5438117" y="1818236"/>
            <a:ext cx="718240" cy="264058"/>
          </a:xfrm>
          <a:prstGeom prst="wedgeRoundRectCallout">
            <a:avLst>
              <a:gd name="adj1" fmla="val -51350"/>
              <a:gd name="adj2" fmla="val -106828"/>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Tag ID info</a:t>
            </a:r>
            <a:endParaRPr kumimoji="1" lang="ja-JP" altLang="en-US" sz="1200">
              <a:solidFill>
                <a:srgbClr val="0000FF"/>
              </a:solidFill>
              <a:latin typeface="Agilent TT Cond" pitchFamily="34" charset="0"/>
            </a:endParaRPr>
          </a:p>
        </p:txBody>
      </p:sp>
      <p:sp>
        <p:nvSpPr>
          <p:cNvPr id="13" name="Rounded Rectangular Callout 12"/>
          <p:cNvSpPr/>
          <p:nvPr/>
        </p:nvSpPr>
        <p:spPr>
          <a:xfrm>
            <a:off x="5907388" y="5456221"/>
            <a:ext cx="718240" cy="264058"/>
          </a:xfrm>
          <a:prstGeom prst="wedgeRoundRectCallout">
            <a:avLst>
              <a:gd name="adj1" fmla="val -51350"/>
              <a:gd name="adj2" fmla="val -106828"/>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Lane info</a:t>
            </a:r>
            <a:endParaRPr kumimoji="1" lang="ja-JP" altLang="en-US" sz="1200">
              <a:solidFill>
                <a:srgbClr val="0000FF"/>
              </a:solidFill>
              <a:latin typeface="Agilent TT Cond" pitchFamily="34" charset="0"/>
            </a:endParaRPr>
          </a:p>
        </p:txBody>
      </p:sp>
      <p:sp>
        <p:nvSpPr>
          <p:cNvPr id="14" name="Rounded Rectangular Callout 13"/>
          <p:cNvSpPr/>
          <p:nvPr/>
        </p:nvSpPr>
        <p:spPr>
          <a:xfrm>
            <a:off x="4013704" y="4368296"/>
            <a:ext cx="965701" cy="264058"/>
          </a:xfrm>
          <a:prstGeom prst="wedgeRoundRectCallout">
            <a:avLst>
              <a:gd name="adj1" fmla="val -95468"/>
              <a:gd name="adj2" fmla="val 167459"/>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Header info</a:t>
            </a:r>
            <a:endParaRPr kumimoji="1" lang="ja-JP" altLang="en-US" sz="1200">
              <a:solidFill>
                <a:srgbClr val="0000FF"/>
              </a:solidFill>
              <a:latin typeface="Agilent TT Cond" pitchFamily="34" charset="0"/>
            </a:endParaRPr>
          </a:p>
        </p:txBody>
      </p:sp>
      <p:sp>
        <p:nvSpPr>
          <p:cNvPr id="15" name="Rounded Rectangular Callout 14"/>
          <p:cNvSpPr/>
          <p:nvPr/>
        </p:nvSpPr>
        <p:spPr>
          <a:xfrm>
            <a:off x="1176952" y="4318497"/>
            <a:ext cx="977774" cy="393829"/>
          </a:xfrm>
          <a:prstGeom prst="wedgeRoundRectCallout">
            <a:avLst>
              <a:gd name="adj1" fmla="val -76950"/>
              <a:gd name="adj2" fmla="val 42035"/>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Details and Payload info</a:t>
            </a:r>
            <a:endParaRPr kumimoji="1" lang="ja-JP" altLang="en-US" sz="1200">
              <a:solidFill>
                <a:srgbClr val="0000FF"/>
              </a:solidFill>
              <a:latin typeface="Agilent TT Cond" pitchFamily="34" charset="0"/>
            </a:endParaRPr>
          </a:p>
        </p:txBody>
      </p:sp>
      <p:sp>
        <p:nvSpPr>
          <p:cNvPr id="16" name="Rounded Rectangular Callout 15"/>
          <p:cNvSpPr/>
          <p:nvPr/>
        </p:nvSpPr>
        <p:spPr>
          <a:xfrm>
            <a:off x="4235514" y="2352386"/>
            <a:ext cx="977774" cy="393829"/>
          </a:xfrm>
          <a:prstGeom prst="wedgeRoundRectCallout">
            <a:avLst>
              <a:gd name="adj1" fmla="val -114913"/>
              <a:gd name="adj2" fmla="val 37437"/>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Floating Tip Message</a:t>
            </a:r>
            <a:endParaRPr kumimoji="1" lang="ja-JP" altLang="en-US" sz="1200">
              <a:solidFill>
                <a:srgbClr val="0000FF"/>
              </a:solidFill>
              <a:latin typeface="Agilent TT Cond" pitchFamily="34" charset="0"/>
            </a:endParaRPr>
          </a:p>
        </p:txBody>
      </p:sp>
    </p:spTree>
    <p:extLst>
      <p:ext uri="{BB962C8B-B14F-4D97-AF65-F5344CB8AC3E}">
        <p14:creationId xmlns:p14="http://schemas.microsoft.com/office/powerpoint/2010/main" val="40528120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Controller Registers</a:t>
            </a:r>
            <a:endParaRPr lang="en-US" dirty="0"/>
          </a:p>
        </p:txBody>
      </p:sp>
      <p:sp>
        <p:nvSpPr>
          <p:cNvPr id="4" name="Slide Number Placeholder 3"/>
          <p:cNvSpPr>
            <a:spLocks noGrp="1"/>
          </p:cNvSpPr>
          <p:nvPr>
            <p:ph type="sldNum" sz="quarter" idx="4294967295"/>
          </p:nvPr>
        </p:nvSpPr>
        <p:spPr>
          <a:xfrm>
            <a:off x="228600" y="6664325"/>
            <a:ext cx="612775" cy="119063"/>
          </a:xfrm>
          <a:prstGeom prst="rect">
            <a:avLst/>
          </a:prstGeom>
        </p:spPr>
        <p:txBody>
          <a:bodyPr/>
          <a:lstStyle/>
          <a:p>
            <a:pPr>
              <a:defRPr/>
            </a:pPr>
            <a:fld id="{0ABEBD67-A54A-41C5-A1C2-855C875C1100}" type="slidenum">
              <a:rPr lang="en-US" smtClean="0"/>
              <a:pPr>
                <a:defRPr/>
              </a:pPr>
              <a:t>50</a:t>
            </a:fld>
            <a:endParaRPr lang="en-US" dirty="0"/>
          </a:p>
        </p:txBody>
      </p:sp>
      <p:sp>
        <p:nvSpPr>
          <p:cNvPr id="5" name="Date Placeholder 4"/>
          <p:cNvSpPr>
            <a:spLocks noGrp="1"/>
          </p:cNvSpPr>
          <p:nvPr>
            <p:ph type="dt" sz="half" idx="4294967295"/>
          </p:nvPr>
        </p:nvSpPr>
        <p:spPr>
          <a:xfrm>
            <a:off x="7543800" y="6662738"/>
            <a:ext cx="1371600" cy="119062"/>
          </a:xfrm>
          <a:prstGeom prst="rect">
            <a:avLst/>
          </a:prstGeom>
        </p:spPr>
        <p:txBody>
          <a:bodyPr/>
          <a:lstStyle/>
          <a:p>
            <a:pPr>
              <a:defRPr/>
            </a:pPr>
            <a:fld id="{CB2ADA56-98B1-48B8-A2AC-5657BD25B8FE}" type="datetime1">
              <a:rPr lang="en-US" smtClean="0"/>
              <a:pPr>
                <a:defRPr/>
              </a:pPr>
              <a:t>12/16/2013</a:t>
            </a:fld>
            <a:endParaRPr lang="en-US"/>
          </a:p>
        </p:txBody>
      </p:sp>
      <p:pic>
        <p:nvPicPr>
          <p:cNvPr id="6" name="Picture 5"/>
          <p:cNvPicPr>
            <a:picLocks noChangeAspect="1"/>
          </p:cNvPicPr>
          <p:nvPr/>
        </p:nvPicPr>
        <p:blipFill>
          <a:blip r:embed="rId2"/>
          <a:stretch>
            <a:fillRect/>
          </a:stretch>
        </p:blipFill>
        <p:spPr>
          <a:xfrm>
            <a:off x="76200" y="914400"/>
            <a:ext cx="8991600" cy="5409980"/>
          </a:xfrm>
          <a:prstGeom prst="rect">
            <a:avLst/>
          </a:prstGeom>
          <a:solidFill>
            <a:srgbClr val="FF0000"/>
          </a:solidFill>
          <a:ln>
            <a:noFill/>
          </a:ln>
        </p:spPr>
      </p:pic>
      <p:sp>
        <p:nvSpPr>
          <p:cNvPr id="7" name="Oval 6"/>
          <p:cNvSpPr/>
          <p:nvPr/>
        </p:nvSpPr>
        <p:spPr>
          <a:xfrm>
            <a:off x="228600" y="4953000"/>
            <a:ext cx="838200" cy="5334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19200" y="1676400"/>
            <a:ext cx="838200" cy="38100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267200" y="1295400"/>
            <a:ext cx="83820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5073" y="609600"/>
            <a:ext cx="2362200" cy="646331"/>
          </a:xfrm>
          <a:prstGeom prst="rect">
            <a:avLst/>
          </a:prstGeom>
          <a:noFill/>
        </p:spPr>
        <p:txBody>
          <a:bodyPr wrap="square" rtlCol="0">
            <a:spAutoFit/>
          </a:bodyPr>
          <a:lstStyle/>
          <a:p>
            <a:r>
              <a:rPr lang="en-US" dirty="0" smtClean="0">
                <a:solidFill>
                  <a:srgbClr val="FF0000"/>
                </a:solidFill>
              </a:rPr>
              <a:t>Press Initialize Admin Queue</a:t>
            </a:r>
            <a:endParaRPr lang="en-US" dirty="0">
              <a:solidFill>
                <a:srgbClr val="FF0000"/>
              </a:solidFill>
            </a:endParaRPr>
          </a:p>
        </p:txBody>
      </p:sp>
      <p:cxnSp>
        <p:nvCxnSpPr>
          <p:cNvPr id="13" name="Straight Arrow Connector 12"/>
          <p:cNvCxnSpPr/>
          <p:nvPr/>
        </p:nvCxnSpPr>
        <p:spPr>
          <a:xfrm flipH="1">
            <a:off x="4114800" y="2438400"/>
            <a:ext cx="12192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86200" y="2362200"/>
            <a:ext cx="14478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038600" y="2475385"/>
            <a:ext cx="1295400" cy="11440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34000" y="2022255"/>
            <a:ext cx="1295400" cy="646331"/>
          </a:xfrm>
          <a:prstGeom prst="rect">
            <a:avLst/>
          </a:prstGeom>
          <a:noFill/>
        </p:spPr>
        <p:txBody>
          <a:bodyPr wrap="square" rtlCol="0">
            <a:spAutoFit/>
          </a:bodyPr>
          <a:lstStyle/>
          <a:p>
            <a:r>
              <a:rPr lang="en-US" dirty="0" smtClean="0">
                <a:solidFill>
                  <a:srgbClr val="FF0000"/>
                </a:solidFill>
              </a:rPr>
              <a:t>Setup Admin SQ</a:t>
            </a:r>
            <a:endParaRPr lang="en-US" dirty="0">
              <a:solidFill>
                <a:srgbClr val="FF0000"/>
              </a:solidFill>
            </a:endParaRPr>
          </a:p>
        </p:txBody>
      </p:sp>
      <p:cxnSp>
        <p:nvCxnSpPr>
          <p:cNvPr id="20" name="Straight Arrow Connector 19"/>
          <p:cNvCxnSpPr/>
          <p:nvPr/>
        </p:nvCxnSpPr>
        <p:spPr>
          <a:xfrm flipH="1" flipV="1">
            <a:off x="6248400" y="3047387"/>
            <a:ext cx="1066800" cy="9912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172200" y="3257564"/>
            <a:ext cx="1066800" cy="7433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096000" y="3733800"/>
            <a:ext cx="11430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74873" y="4000876"/>
            <a:ext cx="1302327" cy="646331"/>
          </a:xfrm>
          <a:prstGeom prst="rect">
            <a:avLst/>
          </a:prstGeom>
          <a:noFill/>
        </p:spPr>
        <p:txBody>
          <a:bodyPr wrap="square" rtlCol="0">
            <a:spAutoFit/>
          </a:bodyPr>
          <a:lstStyle/>
          <a:p>
            <a:r>
              <a:rPr lang="en-US" dirty="0" smtClean="0">
                <a:solidFill>
                  <a:srgbClr val="FF0000"/>
                </a:solidFill>
              </a:rPr>
              <a:t>Setup Admin CQ</a:t>
            </a:r>
            <a:endParaRPr lang="en-US" dirty="0">
              <a:solidFill>
                <a:srgbClr val="FF0000"/>
              </a:solidFill>
            </a:endParaRPr>
          </a:p>
        </p:txBody>
      </p:sp>
    </p:spTree>
    <p:extLst>
      <p:ext uri="{BB962C8B-B14F-4D97-AF65-F5344CB8AC3E}">
        <p14:creationId xmlns:p14="http://schemas.microsoft.com/office/powerpoint/2010/main" val="2188434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Setup is Complete You Can…</a:t>
            </a:r>
            <a:endParaRPr lang="en-US" dirty="0"/>
          </a:p>
        </p:txBody>
      </p:sp>
      <p:sp>
        <p:nvSpPr>
          <p:cNvPr id="3" name="Content Placeholder 2"/>
          <p:cNvSpPr>
            <a:spLocks noGrp="1"/>
          </p:cNvSpPr>
          <p:nvPr>
            <p:ph idx="1"/>
          </p:nvPr>
        </p:nvSpPr>
        <p:spPr>
          <a:xfrm>
            <a:off x="152400" y="762000"/>
            <a:ext cx="1447800" cy="5257800"/>
          </a:xfrm>
        </p:spPr>
        <p:txBody>
          <a:bodyPr/>
          <a:lstStyle/>
          <a:p>
            <a:pPr lvl="1"/>
            <a:r>
              <a:rPr lang="en-US" sz="1800" dirty="0" smtClean="0"/>
              <a:t>Create, Delete, </a:t>
            </a:r>
            <a:r>
              <a:rPr lang="en-US" sz="1800" dirty="0"/>
              <a:t>and </a:t>
            </a:r>
            <a:r>
              <a:rPr lang="en-US" sz="1800" dirty="0" smtClean="0"/>
              <a:t>View </a:t>
            </a:r>
            <a:r>
              <a:rPr lang="en-US" sz="1800" dirty="0"/>
              <a:t>Submission and Completion </a:t>
            </a:r>
            <a:r>
              <a:rPr lang="en-US" sz="1800" dirty="0" smtClean="0"/>
              <a:t>Queues</a:t>
            </a:r>
          </a:p>
          <a:p>
            <a:pPr lvl="1"/>
            <a:r>
              <a:rPr lang="en-US" sz="1800" dirty="0" smtClean="0"/>
              <a:t>Submit an NVMe command and view its completion status</a:t>
            </a:r>
          </a:p>
          <a:p>
            <a:pPr lvl="1"/>
            <a:r>
              <a:rPr lang="en-US" sz="1800" dirty="0" smtClean="0"/>
              <a:t>Reset the NVMe controller capabilities</a:t>
            </a:r>
            <a:endParaRPr lang="en-US" sz="1800" dirty="0"/>
          </a:p>
          <a:p>
            <a:pPr lvl="1"/>
            <a:endParaRPr lang="en-US" sz="1800" dirty="0"/>
          </a:p>
        </p:txBody>
      </p:sp>
      <p:sp>
        <p:nvSpPr>
          <p:cNvPr id="4" name="Footer Placeholder 3"/>
          <p:cNvSpPr>
            <a:spLocks noGrp="1"/>
          </p:cNvSpPr>
          <p:nvPr>
            <p:ph type="ftr" sz="quarter" idx="4294967295"/>
          </p:nvPr>
        </p:nvSpPr>
        <p:spPr>
          <a:xfrm>
            <a:off x="6858000" y="6543675"/>
            <a:ext cx="2057400" cy="119063"/>
          </a:xfrm>
          <a:prstGeom prst="rect">
            <a:avLst/>
          </a:prstGeom>
        </p:spPr>
        <p:txBody>
          <a:bodyPr/>
          <a:lstStyle/>
          <a:p>
            <a:pPr>
              <a:defRPr/>
            </a:pPr>
            <a:r>
              <a:rPr lang="en-US" smtClean="0"/>
              <a:t>PCI_A137,  ATD Training, July 2013</a:t>
            </a: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86"/>
          <a:stretch/>
        </p:blipFill>
        <p:spPr>
          <a:xfrm>
            <a:off x="1707992" y="762000"/>
            <a:ext cx="7436008" cy="5029200"/>
          </a:xfrm>
          <a:prstGeom prst="rect">
            <a:avLst/>
          </a:prstGeom>
        </p:spPr>
      </p:pic>
    </p:spTree>
    <p:extLst>
      <p:ext uri="{BB962C8B-B14F-4D97-AF65-F5344CB8AC3E}">
        <p14:creationId xmlns:p14="http://schemas.microsoft.com/office/powerpoint/2010/main" val="1063403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NVMe Conformance Testing</a:t>
            </a:r>
            <a:endParaRPr lang="en-US" dirty="0"/>
          </a:p>
        </p:txBody>
      </p:sp>
      <p:sp>
        <p:nvSpPr>
          <p:cNvPr id="3" name="Slide Number Placeholder 2"/>
          <p:cNvSpPr>
            <a:spLocks noGrp="1"/>
          </p:cNvSpPr>
          <p:nvPr>
            <p:ph type="sldNum" sz="quarter" idx="4"/>
          </p:nvPr>
        </p:nvSpPr>
        <p:spPr/>
        <p:txBody>
          <a:bodyPr/>
          <a:lstStyle/>
          <a:p>
            <a:fld id="{793EC66B-EF27-4603-8557-B6CFD2D77735}" type="slidenum">
              <a:rPr lang="en-US" smtClean="0"/>
              <a:pPr/>
              <a:t>52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075" y="759453"/>
            <a:ext cx="6638925" cy="6098547"/>
          </a:xfrm>
          <a:prstGeom prst="rect">
            <a:avLst/>
          </a:prstGeom>
        </p:spPr>
      </p:pic>
    </p:spTree>
    <p:extLst>
      <p:ext uri="{BB962C8B-B14F-4D97-AF65-F5344CB8AC3E}">
        <p14:creationId xmlns:p14="http://schemas.microsoft.com/office/powerpoint/2010/main" val="2936503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srcRect/>
          <a:stretch>
            <a:fillRect/>
          </a:stretch>
        </p:blipFill>
        <p:spPr bwMode="auto">
          <a:xfrm>
            <a:off x="5092868" y="990600"/>
            <a:ext cx="3854832" cy="2725487"/>
          </a:xfrm>
          <a:prstGeom prst="rect">
            <a:avLst/>
          </a:prstGeom>
          <a:noFill/>
          <a:ln w="9525">
            <a:noFill/>
            <a:miter lim="800000"/>
            <a:headEnd/>
            <a:tailEnd/>
          </a:ln>
          <a:effectLst>
            <a:softEdge rad="31750"/>
          </a:effectLst>
        </p:spPr>
      </p:pic>
      <p:sp>
        <p:nvSpPr>
          <p:cNvPr id="6"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53</a:t>
            </a:fld>
            <a:endParaRPr lang="en-US" dirty="0"/>
          </a:p>
        </p:txBody>
      </p:sp>
      <p:sp>
        <p:nvSpPr>
          <p:cNvPr id="2" name="Title 1"/>
          <p:cNvSpPr>
            <a:spLocks noGrp="1"/>
          </p:cNvSpPr>
          <p:nvPr>
            <p:ph type="title"/>
          </p:nvPr>
        </p:nvSpPr>
        <p:spPr>
          <a:xfrm>
            <a:off x="228600" y="152400"/>
            <a:ext cx="8695944" cy="996696"/>
          </a:xfrm>
        </p:spPr>
        <p:txBody>
          <a:bodyPr/>
          <a:lstStyle/>
          <a:p>
            <a:r>
              <a:rPr lang="en-US" dirty="0" smtClean="0"/>
              <a:t>Exerciser (Packet Generator) </a:t>
            </a:r>
            <a:br>
              <a:rPr lang="en-US" dirty="0" smtClean="0"/>
            </a:br>
            <a:r>
              <a:rPr lang="en-US" b="0" dirty="0" smtClean="0">
                <a:solidFill>
                  <a:srgbClr val="007399"/>
                </a:solidFill>
              </a:rPr>
              <a:t>One Hardware</a:t>
            </a:r>
            <a:r>
              <a:rPr lang="en-US" b="0" dirty="0">
                <a:solidFill>
                  <a:srgbClr val="007399"/>
                </a:solidFill>
              </a:rPr>
              <a:t>, </a:t>
            </a:r>
            <a:r>
              <a:rPr lang="en-US" b="0" dirty="0" smtClean="0">
                <a:solidFill>
                  <a:srgbClr val="007399"/>
                </a:solidFill>
              </a:rPr>
              <a:t>Multiple Applications</a:t>
            </a:r>
            <a:endParaRPr lang="en-US" dirty="0"/>
          </a:p>
        </p:txBody>
      </p:sp>
      <p:sp>
        <p:nvSpPr>
          <p:cNvPr id="3" name="Content Placeholder 2"/>
          <p:cNvSpPr>
            <a:spLocks noGrp="1"/>
          </p:cNvSpPr>
          <p:nvPr>
            <p:ph idx="1"/>
          </p:nvPr>
        </p:nvSpPr>
        <p:spPr>
          <a:xfrm>
            <a:off x="228600" y="1187600"/>
            <a:ext cx="4376238" cy="3460600"/>
          </a:xfrm>
        </p:spPr>
        <p:txBody>
          <a:bodyPr>
            <a:normAutofit lnSpcReduction="10000"/>
          </a:bodyPr>
          <a:lstStyle/>
          <a:p>
            <a:pPr marL="457200" indent="-457200">
              <a:buFont typeface="+mj-lt"/>
              <a:buAutoNum type="arabicPeriod"/>
            </a:pPr>
            <a:r>
              <a:rPr lang="en-US" dirty="0" smtClean="0"/>
              <a:t>End Node Emulation</a:t>
            </a:r>
          </a:p>
          <a:p>
            <a:pPr marL="571500" lvl="1" indent="-342900"/>
            <a:r>
              <a:rPr lang="en-US" dirty="0" smtClean="0"/>
              <a:t>Root Complex &amp; DUT</a:t>
            </a:r>
          </a:p>
          <a:p>
            <a:pPr marL="457200" indent="-457200">
              <a:buFont typeface="+mj-lt"/>
              <a:buAutoNum type="arabicPeriod"/>
            </a:pPr>
            <a:r>
              <a:rPr lang="en-US" dirty="0" smtClean="0"/>
              <a:t>LTSSM Tester</a:t>
            </a:r>
          </a:p>
          <a:p>
            <a:pPr marL="685800" lvl="1" indent="-457200"/>
            <a:r>
              <a:rPr lang="en-US" dirty="0" smtClean="0"/>
              <a:t>State specific solicitation</a:t>
            </a:r>
          </a:p>
          <a:p>
            <a:pPr marL="457200" indent="-457200">
              <a:buFont typeface="+mj-lt"/>
              <a:buAutoNum type="arabicPeriod"/>
            </a:pPr>
            <a:r>
              <a:rPr lang="en-US" dirty="0" smtClean="0"/>
              <a:t>Protocol Test Card</a:t>
            </a:r>
          </a:p>
          <a:p>
            <a:pPr marL="571500" lvl="1" indent="-342900"/>
            <a:r>
              <a:rPr lang="en-US" dirty="0" smtClean="0"/>
              <a:t>Specification compliance tool</a:t>
            </a:r>
          </a:p>
          <a:p>
            <a:pPr marL="457200" indent="-457200">
              <a:buFont typeface="+mj-lt"/>
              <a:buAutoNum type="arabicPeriod"/>
            </a:pPr>
            <a:r>
              <a:rPr lang="en-US" dirty="0" smtClean="0"/>
              <a:t>IO Virtualization</a:t>
            </a:r>
          </a:p>
          <a:p>
            <a:pPr marL="571500" lvl="1" indent="-342900"/>
            <a:r>
              <a:rPr lang="en-US" dirty="0" smtClean="0"/>
              <a:t>Multi Root and Single Root</a:t>
            </a:r>
            <a:endParaRPr lang="en-US" dirty="0"/>
          </a:p>
        </p:txBody>
      </p:sp>
      <p:grpSp>
        <p:nvGrpSpPr>
          <p:cNvPr id="7" name="Group 18"/>
          <p:cNvGrpSpPr/>
          <p:nvPr/>
        </p:nvGrpSpPr>
        <p:grpSpPr>
          <a:xfrm>
            <a:off x="152400" y="4726798"/>
            <a:ext cx="2265219" cy="1449532"/>
            <a:chOff x="5236958" y="2343150"/>
            <a:chExt cx="2683159" cy="1828800"/>
          </a:xfrm>
          <a:effectLst>
            <a:outerShdw blurRad="50800" dist="38100" dir="2700000" algn="tl" rotWithShape="0">
              <a:prstClr val="black">
                <a:alpha val="40000"/>
              </a:prstClr>
            </a:outerShdw>
          </a:effectLst>
        </p:grpSpPr>
        <p:sp>
          <p:nvSpPr>
            <p:cNvPr id="8" name="AutoShape 14"/>
            <p:cNvSpPr>
              <a:spLocks noChangeArrowheads="1"/>
            </p:cNvSpPr>
            <p:nvPr/>
          </p:nvSpPr>
          <p:spPr bwMode="auto">
            <a:xfrm>
              <a:off x="5291859" y="2343150"/>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9" name="Text Box 5"/>
            <p:cNvSpPr txBox="1">
              <a:spLocks noChangeArrowheads="1"/>
            </p:cNvSpPr>
            <p:nvPr/>
          </p:nvSpPr>
          <p:spPr bwMode="auto">
            <a:xfrm>
              <a:off x="5236958" y="2381251"/>
              <a:ext cx="2683159" cy="349475"/>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EP/RC Emulation Exerciser</a:t>
              </a:r>
              <a:endParaRPr lang="en-US" sz="1200" b="1" dirty="0">
                <a:solidFill>
                  <a:schemeClr val="tx2">
                    <a:lumMod val="75000"/>
                  </a:schemeClr>
                </a:solidFill>
                <a:latin typeface="Agilent TT Cond" pitchFamily="34" charset="0"/>
              </a:endParaRP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4334" y="2708275"/>
              <a:ext cx="1699701" cy="1323975"/>
            </a:xfrm>
            <a:prstGeom prst="rect">
              <a:avLst/>
            </a:prstGeom>
            <a:noFill/>
            <a:ln w="9525">
              <a:noFill/>
              <a:miter lim="800000"/>
              <a:headEnd/>
              <a:tailEnd/>
            </a:ln>
            <a:effectLst/>
          </p:spPr>
        </p:pic>
      </p:grpSp>
      <p:grpSp>
        <p:nvGrpSpPr>
          <p:cNvPr id="11" name="Group 17"/>
          <p:cNvGrpSpPr/>
          <p:nvPr/>
        </p:nvGrpSpPr>
        <p:grpSpPr>
          <a:xfrm>
            <a:off x="2521132" y="4728731"/>
            <a:ext cx="2258687" cy="1443469"/>
            <a:chOff x="5301384" y="447675"/>
            <a:chExt cx="2581275" cy="1828800"/>
          </a:xfrm>
          <a:effectLst>
            <a:outerShdw blurRad="50800" dist="38100" dir="2700000" algn="tl" rotWithShape="0">
              <a:prstClr val="black">
                <a:alpha val="40000"/>
              </a:prstClr>
            </a:outerShdw>
          </a:effectLst>
        </p:grpSpPr>
        <p:sp>
          <p:nvSpPr>
            <p:cNvPr id="12" name="AutoShape 14"/>
            <p:cNvSpPr>
              <a:spLocks noChangeArrowheads="1"/>
            </p:cNvSpPr>
            <p:nvPr/>
          </p:nvSpPr>
          <p:spPr bwMode="auto">
            <a:xfrm>
              <a:off x="5301384" y="4476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13" name="Text Box 15"/>
            <p:cNvSpPr txBox="1">
              <a:spLocks noChangeArrowheads="1"/>
            </p:cNvSpPr>
            <p:nvPr/>
          </p:nvSpPr>
          <p:spPr bwMode="auto">
            <a:xfrm>
              <a:off x="6044335" y="466725"/>
              <a:ext cx="990600" cy="584905"/>
            </a:xfrm>
            <a:prstGeom prst="rect">
              <a:avLst/>
            </a:prstGeom>
            <a:solidFill>
              <a:srgbClr val="CCECFF"/>
            </a:solidFill>
            <a:ln w="9525">
              <a:noFill/>
              <a:miter lim="800000"/>
              <a:headEnd/>
              <a:tailEnd/>
            </a:ln>
          </p:spPr>
          <p:txBody>
            <a:bodyPr>
              <a:spAutoFit/>
            </a:bodyPr>
            <a:lstStyle/>
            <a:p>
              <a:pPr algn="ctr">
                <a:spcBef>
                  <a:spcPct val="50000"/>
                </a:spcBef>
              </a:pPr>
              <a:r>
                <a:rPr lang="en-US" sz="1200" b="1" dirty="0" smtClean="0">
                  <a:solidFill>
                    <a:schemeClr val="tx2">
                      <a:lumMod val="75000"/>
                    </a:schemeClr>
                  </a:solidFill>
                  <a:latin typeface="Agilent TT Cond" pitchFamily="34" charset="0"/>
                </a:rPr>
                <a:t>LTSSM Tester</a:t>
              </a:r>
              <a:endParaRPr lang="en-US" sz="1200" b="1" dirty="0">
                <a:solidFill>
                  <a:schemeClr val="tx2">
                    <a:lumMod val="75000"/>
                  </a:schemeClr>
                </a:solidFill>
                <a:latin typeface="Agilent TT Cond" pitchFamily="34" charset="0"/>
              </a:endParaRPr>
            </a:p>
          </p:txBody>
        </p:sp>
        <p:pic>
          <p:nvPicPr>
            <p:cNvPr id="14"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4159" y="779635"/>
              <a:ext cx="1571625" cy="1428750"/>
            </a:xfrm>
            <a:prstGeom prst="rect">
              <a:avLst/>
            </a:prstGeom>
            <a:solidFill>
              <a:srgbClr val="CCECFF"/>
            </a:solidFill>
            <a:ln w="9525">
              <a:noFill/>
              <a:miter lim="800000"/>
              <a:headEnd/>
              <a:tailEnd/>
            </a:ln>
          </p:spPr>
        </p:pic>
      </p:grpSp>
      <p:grpSp>
        <p:nvGrpSpPr>
          <p:cNvPr id="15" name="Group 24"/>
          <p:cNvGrpSpPr/>
          <p:nvPr/>
        </p:nvGrpSpPr>
        <p:grpSpPr>
          <a:xfrm>
            <a:off x="4922775" y="4725266"/>
            <a:ext cx="1859025" cy="1446934"/>
            <a:chOff x="4681104" y="4244975"/>
            <a:chExt cx="2581275" cy="1828800"/>
          </a:xfrm>
          <a:effectLst>
            <a:outerShdw blurRad="50800" dist="38100" dir="2700000" algn="tl" rotWithShape="0">
              <a:prstClr val="black">
                <a:alpha val="40000"/>
              </a:prstClr>
            </a:outerShdw>
          </a:effectLst>
        </p:grpSpPr>
        <p:sp>
          <p:nvSpPr>
            <p:cNvPr id="16" name="AutoShape 14"/>
            <p:cNvSpPr>
              <a:spLocks noChangeArrowheads="1"/>
            </p:cNvSpPr>
            <p:nvPr/>
          </p:nvSpPr>
          <p:spPr bwMode="auto">
            <a:xfrm>
              <a:off x="4681104" y="42449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17" name="Text Box 5"/>
            <p:cNvSpPr txBox="1">
              <a:spLocks noChangeArrowheads="1"/>
            </p:cNvSpPr>
            <p:nvPr/>
          </p:nvSpPr>
          <p:spPr bwMode="auto">
            <a:xfrm>
              <a:off x="4917280" y="4283074"/>
              <a:ext cx="2110753" cy="350103"/>
            </a:xfrm>
            <a:prstGeom prst="rect">
              <a:avLst/>
            </a:prstGeom>
            <a:solidFill>
              <a:srgbClr val="CCECFF"/>
            </a:solid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PTC 3.0</a:t>
              </a:r>
              <a:endParaRPr lang="en-US" sz="1200" b="1" dirty="0">
                <a:solidFill>
                  <a:schemeClr val="tx2">
                    <a:lumMod val="75000"/>
                  </a:schemeClr>
                </a:solidFill>
                <a:latin typeface="Agilent TT Cond" pitchFamily="34" charset="0"/>
              </a:endParaRPr>
            </a:p>
          </p:txBody>
        </p:sp>
        <p:pic>
          <p:nvPicPr>
            <p:cNvPr id="1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79766" y="4562474"/>
              <a:ext cx="1235456" cy="1444625"/>
            </a:xfrm>
            <a:prstGeom prst="rect">
              <a:avLst/>
            </a:prstGeom>
            <a:solidFill>
              <a:srgbClr val="CCECFF"/>
            </a:solidFill>
            <a:ln w="9525">
              <a:noFill/>
              <a:miter lim="800000"/>
              <a:headEnd/>
              <a:tailEnd/>
            </a:ln>
          </p:spPr>
        </p:pic>
      </p:grpSp>
      <p:grpSp>
        <p:nvGrpSpPr>
          <p:cNvPr id="4" name="Group 3"/>
          <p:cNvGrpSpPr/>
          <p:nvPr/>
        </p:nvGrpSpPr>
        <p:grpSpPr>
          <a:xfrm>
            <a:off x="6870747" y="4725266"/>
            <a:ext cx="2044653" cy="1446934"/>
            <a:chOff x="6858000" y="4725266"/>
            <a:chExt cx="2044653" cy="1446934"/>
          </a:xfrm>
        </p:grpSpPr>
        <p:grpSp>
          <p:nvGrpSpPr>
            <p:cNvPr id="23" name="Group 24"/>
            <p:cNvGrpSpPr/>
            <p:nvPr/>
          </p:nvGrpSpPr>
          <p:grpSpPr>
            <a:xfrm>
              <a:off x="6858000" y="4725266"/>
              <a:ext cx="2044653" cy="1446934"/>
              <a:chOff x="4681104" y="4244975"/>
              <a:chExt cx="2581275" cy="1828800"/>
            </a:xfrm>
            <a:effectLst>
              <a:outerShdw blurRad="50800" dist="38100" dir="2700000" algn="tl" rotWithShape="0">
                <a:prstClr val="black">
                  <a:alpha val="40000"/>
                </a:prstClr>
              </a:outerShdw>
            </a:effectLst>
          </p:grpSpPr>
          <p:sp>
            <p:nvSpPr>
              <p:cNvPr id="24" name="AutoShape 14"/>
              <p:cNvSpPr>
                <a:spLocks noChangeArrowheads="1"/>
              </p:cNvSpPr>
              <p:nvPr/>
            </p:nvSpPr>
            <p:spPr bwMode="auto">
              <a:xfrm>
                <a:off x="4681104" y="42449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25" name="Text Box 5"/>
              <p:cNvSpPr txBox="1">
                <a:spLocks noChangeArrowheads="1"/>
              </p:cNvSpPr>
              <p:nvPr/>
            </p:nvSpPr>
            <p:spPr bwMode="auto">
              <a:xfrm>
                <a:off x="4917280" y="4283074"/>
                <a:ext cx="2110753" cy="350103"/>
              </a:xfrm>
              <a:prstGeom prst="rect">
                <a:avLst/>
              </a:prstGeom>
              <a:solidFill>
                <a:srgbClr val="CCECFF"/>
              </a:solid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MRIOV &amp; SRIOV</a:t>
                </a:r>
                <a:endParaRPr lang="en-US" sz="1200" b="1" dirty="0">
                  <a:solidFill>
                    <a:schemeClr val="tx2">
                      <a:lumMod val="75000"/>
                    </a:schemeClr>
                  </a:solidFill>
                  <a:latin typeface="Agilent TT Cond" pitchFamily="34" charset="0"/>
                </a:endParaRPr>
              </a:p>
            </p:txBody>
          </p:sp>
        </p:grp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31244" y="4991028"/>
              <a:ext cx="1655556" cy="10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4757991" y="3805535"/>
            <a:ext cx="4189709" cy="461665"/>
          </a:xfrm>
          <a:prstGeom prst="rect">
            <a:avLst/>
          </a:prstGeom>
        </p:spPr>
        <p:txBody>
          <a:bodyPr wrap="square">
            <a:spAutoFit/>
          </a:bodyPr>
          <a:lstStyle/>
          <a:p>
            <a:r>
              <a:rPr lang="en-US" sz="2400" dirty="0" smtClean="0"/>
              <a:t>5.     </a:t>
            </a:r>
            <a:r>
              <a:rPr lang="en-US" sz="2400" dirty="0" err="1" smtClean="0"/>
              <a:t>NVMe</a:t>
            </a:r>
            <a:r>
              <a:rPr lang="en-US" sz="2400" dirty="0" smtClean="0"/>
              <a:t> RC emulation</a:t>
            </a:r>
          </a:p>
        </p:txBody>
      </p:sp>
    </p:spTree>
    <p:extLst>
      <p:ext uri="{BB962C8B-B14F-4D97-AF65-F5344CB8AC3E}">
        <p14:creationId xmlns:p14="http://schemas.microsoft.com/office/powerpoint/2010/main" val="19177459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282" y="0"/>
            <a:ext cx="3272518"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smtClean="0"/>
              <a:t>NVMe</a:t>
            </a:r>
            <a:r>
              <a:rPr lang="en-US" dirty="0" smtClean="0"/>
              <a:t> Exerciser Features</a:t>
            </a:r>
            <a:endParaRPr lang="en-US" dirty="0"/>
          </a:p>
        </p:txBody>
      </p:sp>
      <p:sp>
        <p:nvSpPr>
          <p:cNvPr id="3" name="Content Placeholder 2"/>
          <p:cNvSpPr>
            <a:spLocks noGrp="1"/>
          </p:cNvSpPr>
          <p:nvPr>
            <p:ph idx="1"/>
          </p:nvPr>
        </p:nvSpPr>
        <p:spPr>
          <a:xfrm>
            <a:off x="228600" y="1075944"/>
            <a:ext cx="5791200" cy="2590800"/>
          </a:xfrm>
        </p:spPr>
        <p:txBody>
          <a:bodyPr>
            <a:normAutofit/>
          </a:bodyPr>
          <a:lstStyle/>
          <a:p>
            <a:pPr marL="342900" indent="-342900">
              <a:buFont typeface="Arial" pitchFamily="34" charset="0"/>
              <a:buChar char="•"/>
            </a:pPr>
            <a:r>
              <a:rPr lang="en-US" sz="1800" dirty="0" smtClean="0"/>
              <a:t>Scan </a:t>
            </a:r>
            <a:r>
              <a:rPr lang="en-US" sz="1800" dirty="0"/>
              <a:t>and initialize the </a:t>
            </a:r>
            <a:r>
              <a:rPr lang="en-US" sz="1800" dirty="0" err="1"/>
              <a:t>NVMe</a:t>
            </a:r>
            <a:r>
              <a:rPr lang="en-US" sz="1800" dirty="0"/>
              <a:t> capabilities of the </a:t>
            </a:r>
            <a:r>
              <a:rPr lang="en-US" sz="1800" dirty="0" smtClean="0"/>
              <a:t>DUT.</a:t>
            </a:r>
          </a:p>
          <a:p>
            <a:pPr marL="342900" indent="-342900">
              <a:buFont typeface="Arial" pitchFamily="34" charset="0"/>
              <a:buChar char="•"/>
            </a:pPr>
            <a:r>
              <a:rPr lang="en-US" sz="1800" dirty="0" err="1" smtClean="0"/>
              <a:t>NVMe</a:t>
            </a:r>
            <a:r>
              <a:rPr lang="en-US" sz="1800" dirty="0" smtClean="0"/>
              <a:t> </a:t>
            </a:r>
            <a:r>
              <a:rPr lang="en-US" sz="1800" dirty="0"/>
              <a:t>controller registers of DUT are available for viewing and editing</a:t>
            </a:r>
            <a:r>
              <a:rPr lang="en-US" sz="1800" dirty="0" smtClean="0"/>
              <a:t>.</a:t>
            </a:r>
            <a:endParaRPr lang="en-US" sz="1800" dirty="0"/>
          </a:p>
        </p:txBody>
      </p:sp>
      <p:sp>
        <p:nvSpPr>
          <p:cNvPr id="5" name="Content Placeholder 2"/>
          <p:cNvSpPr txBox="1">
            <a:spLocks/>
          </p:cNvSpPr>
          <p:nvPr/>
        </p:nvSpPr>
        <p:spPr>
          <a:xfrm>
            <a:off x="228600" y="2218944"/>
            <a:ext cx="8686800" cy="4562856"/>
          </a:xfrm>
          <a:prstGeom prst="rect">
            <a:avLst/>
          </a:prstGeom>
        </p:spPr>
        <p:txBody>
          <a:bodyPr vert="horz" lIns="0" tIns="0" rIns="0" bIns="0" rtlCol="0">
            <a:normAutofit fontScale="70000" lnSpcReduction="20000"/>
          </a:bodyPr>
          <a:lst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Char char="•"/>
            </a:pPr>
            <a:r>
              <a:rPr lang="en-US" sz="2600" dirty="0" smtClean="0"/>
              <a:t>Configure the Admin submission and completion queue attributes.</a:t>
            </a:r>
          </a:p>
          <a:p>
            <a:pPr marL="342900" indent="-342900">
              <a:buFont typeface="Arial" pitchFamily="34" charset="0"/>
              <a:buChar char="•"/>
            </a:pPr>
            <a:r>
              <a:rPr lang="en-US" sz="2600" dirty="0" smtClean="0"/>
              <a:t>Set the interrupt mechanism to be used and then configure the selected interrupt mechanism. </a:t>
            </a:r>
          </a:p>
          <a:p>
            <a:pPr marL="342900" indent="-342900">
              <a:buFont typeface="Arial" pitchFamily="34" charset="0"/>
              <a:buChar char="•"/>
            </a:pPr>
            <a:r>
              <a:rPr lang="en-US" sz="2600" dirty="0" smtClean="0"/>
              <a:t>Define, view, and edit the MSI-X table of the DUT.</a:t>
            </a:r>
          </a:p>
          <a:p>
            <a:pPr marL="342900" indent="-342900">
              <a:buFont typeface="Arial" pitchFamily="34" charset="0"/>
              <a:buChar char="•"/>
            </a:pPr>
            <a:r>
              <a:rPr lang="en-US" sz="2600" dirty="0" smtClean="0"/>
              <a:t>Create multiple I/O submission and completion queues </a:t>
            </a:r>
          </a:p>
          <a:p>
            <a:pPr marL="342900" indent="-342900">
              <a:buFont typeface="Arial" pitchFamily="34" charset="0"/>
              <a:buChar char="•"/>
            </a:pPr>
            <a:r>
              <a:rPr lang="en-US" sz="2600" dirty="0" smtClean="0"/>
              <a:t>Configure submission queue Head and Tail pointers and completion queue head pointer.</a:t>
            </a:r>
          </a:p>
          <a:p>
            <a:pPr marL="342900" indent="-342900">
              <a:buFont typeface="Arial" pitchFamily="34" charset="0"/>
              <a:buChar char="•"/>
            </a:pPr>
            <a:r>
              <a:rPr lang="en-US" sz="2600" dirty="0" smtClean="0"/>
              <a:t>Add </a:t>
            </a:r>
            <a:r>
              <a:rPr lang="en-US" sz="2600" dirty="0" err="1" smtClean="0"/>
              <a:t>NVMe</a:t>
            </a:r>
            <a:r>
              <a:rPr lang="en-US" sz="2600" dirty="0" smtClean="0"/>
              <a:t> commands to submission queues and submit these to the </a:t>
            </a:r>
            <a:r>
              <a:rPr lang="en-US" sz="2600" dirty="0" err="1" smtClean="0"/>
              <a:t>NVMe</a:t>
            </a:r>
            <a:r>
              <a:rPr lang="en-US" sz="2600" dirty="0" smtClean="0"/>
              <a:t> DUT. The commands are available as predefined templates. </a:t>
            </a:r>
          </a:p>
          <a:p>
            <a:pPr marL="342900" indent="-342900">
              <a:buFont typeface="Arial" pitchFamily="34" charset="0"/>
              <a:buChar char="•"/>
            </a:pPr>
            <a:r>
              <a:rPr lang="en-US" sz="2600" dirty="0" smtClean="0"/>
              <a:t>View the commands and their subsequent completions in the completion queues. </a:t>
            </a:r>
          </a:p>
          <a:p>
            <a:pPr marL="342900" indent="-342900">
              <a:buFont typeface="Arial" pitchFamily="34" charset="0"/>
              <a:buChar char="•"/>
            </a:pPr>
            <a:r>
              <a:rPr lang="en-US" sz="2600" dirty="0" smtClean="0"/>
              <a:t>Create PRP lists and PRP entries that can be used in the submitted </a:t>
            </a:r>
            <a:r>
              <a:rPr lang="en-US" sz="2600" dirty="0" err="1" smtClean="0"/>
              <a:t>NVMe</a:t>
            </a:r>
            <a:r>
              <a:rPr lang="en-US" sz="2600" dirty="0" smtClean="0"/>
              <a:t> commands for data transfer</a:t>
            </a:r>
            <a:r>
              <a:rPr lang="en-US" dirty="0" smtClean="0"/>
              <a:t>. </a:t>
            </a:r>
          </a:p>
          <a:p>
            <a:endParaRPr lang="en-US" dirty="0"/>
          </a:p>
        </p:txBody>
      </p:sp>
    </p:spTree>
    <p:extLst>
      <p:ext uri="{BB962C8B-B14F-4D97-AF65-F5344CB8AC3E}">
        <p14:creationId xmlns:p14="http://schemas.microsoft.com/office/powerpoint/2010/main" val="31861900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Gen3 </a:t>
            </a:r>
            <a:br>
              <a:rPr lang="en-US" dirty="0" smtClean="0"/>
            </a:br>
            <a:r>
              <a:rPr lang="en-US" dirty="0" smtClean="0"/>
              <a:t>Probes</a:t>
            </a:r>
            <a:endParaRPr lang="en-US" dirty="0"/>
          </a:p>
        </p:txBody>
      </p:sp>
      <p:sp>
        <p:nvSpPr>
          <p:cNvPr id="4"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55</a:t>
            </a:fld>
            <a:endParaRPr lang="en-US" dirty="0"/>
          </a:p>
        </p:txBody>
      </p:sp>
      <p:pic>
        <p:nvPicPr>
          <p:cNvPr id="6" name="Picture 3" descr="C:\Users\rovezina\Pictures\PCIe3 System\U4321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730" y="525483"/>
            <a:ext cx="2438856" cy="2662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rovezina\Pictures\PCIe3 System\U4322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1142999"/>
            <a:ext cx="2228850" cy="2662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rovezina\Pictures\PCIe3 System\U4324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1142999"/>
            <a:ext cx="2073234" cy="3578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rovezina\Pictures\PCIe3 System\U4317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5135" y="4386449"/>
            <a:ext cx="2377165" cy="15237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65108" y="4742016"/>
            <a:ext cx="1697017" cy="646331"/>
          </a:xfrm>
          <a:prstGeom prst="rect">
            <a:avLst/>
          </a:prstGeom>
          <a:noFill/>
        </p:spPr>
        <p:txBody>
          <a:bodyPr wrap="square" rtlCol="0">
            <a:spAutoFit/>
          </a:bodyPr>
          <a:lstStyle/>
          <a:p>
            <a:pPr algn="ctr"/>
            <a:r>
              <a:rPr lang="en-US" dirty="0" smtClean="0">
                <a:solidFill>
                  <a:schemeClr val="tx2"/>
                </a:solidFill>
              </a:rPr>
              <a:t>Flying Lead</a:t>
            </a:r>
          </a:p>
          <a:p>
            <a:pPr algn="ctr"/>
            <a:r>
              <a:rPr lang="en-US" dirty="0" smtClean="0">
                <a:solidFill>
                  <a:schemeClr val="tx2"/>
                </a:solidFill>
              </a:rPr>
              <a:t>(Solder Down)</a:t>
            </a:r>
            <a:endParaRPr lang="en-US" dirty="0">
              <a:solidFill>
                <a:schemeClr val="tx2"/>
              </a:solidFill>
            </a:endParaRPr>
          </a:p>
        </p:txBody>
      </p:sp>
      <p:sp>
        <p:nvSpPr>
          <p:cNvPr id="11" name="TextBox 10"/>
          <p:cNvSpPr txBox="1"/>
          <p:nvPr/>
        </p:nvSpPr>
        <p:spPr>
          <a:xfrm>
            <a:off x="777649" y="3196245"/>
            <a:ext cx="1697017" cy="369332"/>
          </a:xfrm>
          <a:prstGeom prst="rect">
            <a:avLst/>
          </a:prstGeom>
          <a:noFill/>
        </p:spPr>
        <p:txBody>
          <a:bodyPr wrap="square" rtlCol="0">
            <a:spAutoFit/>
          </a:bodyPr>
          <a:lstStyle/>
          <a:p>
            <a:pPr algn="ctr"/>
            <a:r>
              <a:rPr lang="en-US" dirty="0" smtClean="0">
                <a:solidFill>
                  <a:schemeClr val="tx2"/>
                </a:solidFill>
              </a:rPr>
              <a:t>Interposer</a:t>
            </a:r>
            <a:endParaRPr lang="en-US" dirty="0">
              <a:solidFill>
                <a:schemeClr val="tx2"/>
              </a:solidFill>
            </a:endParaRPr>
          </a:p>
        </p:txBody>
      </p:sp>
      <p:sp>
        <p:nvSpPr>
          <p:cNvPr id="12" name="TextBox 11"/>
          <p:cNvSpPr txBox="1"/>
          <p:nvPr/>
        </p:nvSpPr>
        <p:spPr>
          <a:xfrm>
            <a:off x="3695135" y="3799908"/>
            <a:ext cx="1697017" cy="369332"/>
          </a:xfrm>
          <a:prstGeom prst="rect">
            <a:avLst/>
          </a:prstGeom>
          <a:noFill/>
        </p:spPr>
        <p:txBody>
          <a:bodyPr wrap="square" rtlCol="0">
            <a:spAutoFit/>
          </a:bodyPr>
          <a:lstStyle/>
          <a:p>
            <a:pPr algn="ctr"/>
            <a:r>
              <a:rPr lang="en-US" dirty="0" smtClean="0">
                <a:solidFill>
                  <a:schemeClr val="tx2"/>
                </a:solidFill>
              </a:rPr>
              <a:t>Midbus</a:t>
            </a:r>
            <a:endParaRPr lang="en-US" dirty="0">
              <a:solidFill>
                <a:schemeClr val="tx2"/>
              </a:solidFill>
            </a:endParaRPr>
          </a:p>
        </p:txBody>
      </p:sp>
      <p:sp>
        <p:nvSpPr>
          <p:cNvPr id="13" name="TextBox 12"/>
          <p:cNvSpPr txBox="1"/>
          <p:nvPr/>
        </p:nvSpPr>
        <p:spPr>
          <a:xfrm>
            <a:off x="3643700" y="5902283"/>
            <a:ext cx="2480034" cy="369332"/>
          </a:xfrm>
          <a:prstGeom prst="rect">
            <a:avLst/>
          </a:prstGeom>
          <a:noFill/>
        </p:spPr>
        <p:txBody>
          <a:bodyPr wrap="square" rtlCol="0">
            <a:spAutoFit/>
          </a:bodyPr>
          <a:lstStyle/>
          <a:p>
            <a:pPr algn="ctr"/>
            <a:r>
              <a:rPr lang="en-US" dirty="0" smtClean="0">
                <a:solidFill>
                  <a:schemeClr val="tx2"/>
                </a:solidFill>
              </a:rPr>
              <a:t>Gen2 to Gen3 Adaptor</a:t>
            </a:r>
            <a:endParaRPr lang="en-US" dirty="0">
              <a:solidFill>
                <a:schemeClr val="tx2"/>
              </a:solidFill>
            </a:endParaRPr>
          </a:p>
        </p:txBody>
      </p:sp>
    </p:spTree>
    <p:extLst>
      <p:ext uri="{BB962C8B-B14F-4D97-AF65-F5344CB8AC3E}">
        <p14:creationId xmlns:p14="http://schemas.microsoft.com/office/powerpoint/2010/main" val="132473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27012" y="1520042"/>
            <a:ext cx="8701087" cy="2575708"/>
          </a:xfrm>
        </p:spPr>
        <p:txBody>
          <a:bodyPr>
            <a:normAutofit/>
          </a:bodyPr>
          <a:lstStyle/>
          <a:p>
            <a:pPr lvl="1"/>
            <a:r>
              <a:rPr lang="en-US" sz="2400" dirty="0" smtClean="0"/>
              <a:t>Super receiver to account for a wide spectrum of losses (probing at different points on the bus).</a:t>
            </a:r>
          </a:p>
          <a:p>
            <a:pPr lvl="1"/>
            <a:r>
              <a:rPr lang="en-US" sz="2400" dirty="0" smtClean="0"/>
              <a:t>Auto tuning, to account for being plugged into any location in the channel.</a:t>
            </a:r>
          </a:p>
          <a:p>
            <a:pPr lvl="1"/>
            <a:r>
              <a:rPr lang="en-US" sz="2400" dirty="0" smtClean="0"/>
              <a:t>Compensation for probe cable losses.</a:t>
            </a:r>
            <a:endParaRPr lang="en-US" sz="2400" dirty="0"/>
          </a:p>
        </p:txBody>
      </p:sp>
      <p:sp>
        <p:nvSpPr>
          <p:cNvPr id="47105" name="Rectangle 92"/>
          <p:cNvSpPr>
            <a:spLocks noChangeArrowheads="1"/>
          </p:cNvSpPr>
          <p:nvPr/>
        </p:nvSpPr>
        <p:spPr bwMode="auto">
          <a:xfrm>
            <a:off x="5427663" y="638175"/>
            <a:ext cx="3529012" cy="2592388"/>
          </a:xfrm>
          <a:prstGeom prst="rect">
            <a:avLst/>
          </a:prstGeom>
          <a:noFill/>
          <a:ln w="9525" algn="ctr">
            <a:noFill/>
            <a:miter lim="800000"/>
            <a:headEnd/>
            <a:tailEnd/>
          </a:ln>
        </p:spPr>
        <p:txBody>
          <a:bodyPr wrap="none" lIns="0" tIns="0" rIns="0" bIns="0" anchor="ctr"/>
          <a:lstStyle/>
          <a:p>
            <a:pPr eaLnBrk="0" hangingPunct="0">
              <a:buClr>
                <a:srgbClr val="000000"/>
              </a:buClr>
              <a:buSzPct val="100000"/>
              <a:buFont typeface="Times New Roman" pitchFamily="18" charset="0"/>
              <a:buNone/>
            </a:pPr>
            <a:endParaRPr lang="en-US" dirty="0">
              <a:solidFill>
                <a:srgbClr val="0099CC"/>
              </a:solidFill>
            </a:endParaRPr>
          </a:p>
        </p:txBody>
      </p:sp>
      <p:grpSp>
        <p:nvGrpSpPr>
          <p:cNvPr id="3" name="Group 89"/>
          <p:cNvGrpSpPr/>
          <p:nvPr/>
        </p:nvGrpSpPr>
        <p:grpSpPr>
          <a:xfrm>
            <a:off x="527050" y="4168450"/>
            <a:ext cx="3067050" cy="1954366"/>
            <a:chOff x="1060450" y="4599925"/>
            <a:chExt cx="3067050" cy="1954366"/>
          </a:xfrm>
        </p:grpSpPr>
        <p:pic>
          <p:nvPicPr>
            <p:cNvPr id="10" name="Picture 22" descr="unequalized eye 8G"/>
            <p:cNvPicPr>
              <a:picLocks noChangeAspect="1" noChangeArrowheads="1"/>
            </p:cNvPicPr>
            <p:nvPr/>
          </p:nvPicPr>
          <p:blipFill>
            <a:blip r:embed="rId3" cstate="email"/>
            <a:srcRect/>
            <a:stretch>
              <a:fillRect/>
            </a:stretch>
          </p:blipFill>
          <p:spPr bwMode="auto">
            <a:xfrm>
              <a:off x="1371600" y="4599925"/>
              <a:ext cx="2000250" cy="1114309"/>
            </a:xfrm>
            <a:prstGeom prst="rect">
              <a:avLst/>
            </a:prstGeom>
            <a:noFill/>
            <a:ln w="9525">
              <a:noFill/>
              <a:miter lim="800000"/>
              <a:headEnd/>
              <a:tailEnd/>
            </a:ln>
          </p:spPr>
        </p:pic>
        <p:sp>
          <p:nvSpPr>
            <p:cNvPr id="11" name="TextBox 10"/>
            <p:cNvSpPr txBox="1"/>
            <p:nvPr/>
          </p:nvSpPr>
          <p:spPr>
            <a:xfrm>
              <a:off x="1060450" y="5784850"/>
              <a:ext cx="3067050" cy="769441"/>
            </a:xfrm>
            <a:prstGeom prst="rect">
              <a:avLst/>
            </a:prstGeom>
            <a:noFill/>
          </p:spPr>
          <p:txBody>
            <a:bodyPr wrap="square" rtlCol="0">
              <a:spAutoFit/>
            </a:bodyPr>
            <a:lstStyle/>
            <a:p>
              <a:r>
                <a:rPr lang="en-US" dirty="0" err="1" smtClean="0">
                  <a:solidFill>
                    <a:schemeClr val="tx2"/>
                  </a:solidFill>
                </a:rPr>
                <a:t>Unequalized</a:t>
              </a:r>
              <a:r>
                <a:rPr lang="en-US" dirty="0" smtClean="0">
                  <a:solidFill>
                    <a:schemeClr val="tx2"/>
                  </a:solidFill>
                </a:rPr>
                <a:t> Signal at 8GT/s</a:t>
              </a:r>
              <a:endParaRPr lang="en-US" dirty="0">
                <a:solidFill>
                  <a:schemeClr val="tx2"/>
                </a:solidFill>
              </a:endParaRPr>
            </a:p>
          </p:txBody>
        </p:sp>
      </p:grpSp>
      <p:grpSp>
        <p:nvGrpSpPr>
          <p:cNvPr id="4" name="Group 88"/>
          <p:cNvGrpSpPr/>
          <p:nvPr/>
        </p:nvGrpSpPr>
        <p:grpSpPr>
          <a:xfrm>
            <a:off x="5816600" y="4168450"/>
            <a:ext cx="3067050" cy="1969591"/>
            <a:chOff x="5149850" y="4584700"/>
            <a:chExt cx="3067050" cy="1969591"/>
          </a:xfrm>
        </p:grpSpPr>
        <p:pic>
          <p:nvPicPr>
            <p:cNvPr id="13" name="Picture 11" descr="FFE-2 eye 8G"/>
            <p:cNvPicPr>
              <a:picLocks noChangeAspect="1" noChangeArrowheads="1"/>
            </p:cNvPicPr>
            <p:nvPr/>
          </p:nvPicPr>
          <p:blipFill>
            <a:blip r:embed="rId4" cstate="email"/>
            <a:srcRect/>
            <a:stretch>
              <a:fillRect/>
            </a:stretch>
          </p:blipFill>
          <p:spPr bwMode="auto">
            <a:xfrm>
              <a:off x="5372100" y="4584700"/>
              <a:ext cx="2024063" cy="1127575"/>
            </a:xfrm>
            <a:prstGeom prst="rect">
              <a:avLst/>
            </a:prstGeom>
            <a:noFill/>
            <a:ln w="9525">
              <a:noFill/>
              <a:miter lim="800000"/>
              <a:headEnd/>
              <a:tailEnd/>
            </a:ln>
          </p:spPr>
        </p:pic>
        <p:sp>
          <p:nvSpPr>
            <p:cNvPr id="14" name="TextBox 13"/>
            <p:cNvSpPr txBox="1"/>
            <p:nvPr/>
          </p:nvSpPr>
          <p:spPr>
            <a:xfrm>
              <a:off x="5149850" y="5784850"/>
              <a:ext cx="3067050" cy="769441"/>
            </a:xfrm>
            <a:prstGeom prst="rect">
              <a:avLst/>
            </a:prstGeom>
            <a:noFill/>
          </p:spPr>
          <p:txBody>
            <a:bodyPr wrap="square" rtlCol="0">
              <a:spAutoFit/>
            </a:bodyPr>
            <a:lstStyle/>
            <a:p>
              <a:r>
                <a:rPr lang="en-US" dirty="0" smtClean="0">
                  <a:solidFill>
                    <a:schemeClr val="tx2"/>
                  </a:solidFill>
                </a:rPr>
                <a:t>Equalized Signal at 8GT/s</a:t>
              </a:r>
              <a:endParaRPr lang="en-US" dirty="0">
                <a:solidFill>
                  <a:schemeClr val="tx2"/>
                </a:solidFill>
              </a:endParaRPr>
            </a:p>
          </p:txBody>
        </p:sp>
      </p:grpSp>
      <p:sp>
        <p:nvSpPr>
          <p:cNvPr id="15" name="TextBox 14"/>
          <p:cNvSpPr txBox="1"/>
          <p:nvPr/>
        </p:nvSpPr>
        <p:spPr>
          <a:xfrm>
            <a:off x="3149600" y="4192525"/>
            <a:ext cx="2578100" cy="584775"/>
          </a:xfrm>
          <a:prstGeom prst="rect">
            <a:avLst/>
          </a:prstGeom>
          <a:noFill/>
        </p:spPr>
        <p:txBody>
          <a:bodyPr wrap="square" rtlCol="0">
            <a:spAutoFit/>
          </a:bodyPr>
          <a:lstStyle/>
          <a:p>
            <a:pPr algn="ctr"/>
            <a:r>
              <a:rPr lang="en-US" sz="1600" dirty="0" smtClean="0">
                <a:solidFill>
                  <a:schemeClr val="tx2"/>
                </a:solidFill>
              </a:rPr>
              <a:t>Protocol Analyzer Probe with Custom Tunable Equalization (ESP)</a:t>
            </a:r>
            <a:endParaRPr lang="en-US" sz="1600" dirty="0">
              <a:solidFill>
                <a:schemeClr val="tx2"/>
              </a:solidFill>
            </a:endParaRPr>
          </a:p>
        </p:txBody>
      </p:sp>
      <p:cxnSp>
        <p:nvCxnSpPr>
          <p:cNvPr id="16" name="Straight Arrow Connector 15"/>
          <p:cNvCxnSpPr/>
          <p:nvPr/>
        </p:nvCxnSpPr>
        <p:spPr bwMode="auto">
          <a:xfrm>
            <a:off x="3727450" y="5126300"/>
            <a:ext cx="1466850" cy="1588"/>
          </a:xfrm>
          <a:prstGeom prst="straightConnector1">
            <a:avLst/>
          </a:prstGeom>
          <a:noFill/>
          <a:ln w="76200" cap="flat" cmpd="sng" algn="ctr">
            <a:solidFill>
              <a:schemeClr val="tx1"/>
            </a:solidFill>
            <a:prstDash val="solid"/>
            <a:round/>
            <a:headEnd type="none" w="med" len="med"/>
            <a:tailEnd type="arrow"/>
          </a:ln>
          <a:effectLst/>
        </p:spPr>
      </p:cxnSp>
      <p:sp>
        <p:nvSpPr>
          <p:cNvPr id="17"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56</a:t>
            </a:fld>
            <a:endParaRPr lang="en-US" dirty="0"/>
          </a:p>
        </p:txBody>
      </p:sp>
      <p:sp>
        <p:nvSpPr>
          <p:cNvPr id="18" name="Title 1"/>
          <p:cNvSpPr>
            <a:spLocks noGrp="1"/>
          </p:cNvSpPr>
          <p:nvPr>
            <p:ph type="title"/>
          </p:nvPr>
        </p:nvSpPr>
        <p:spPr>
          <a:xfrm>
            <a:off x="260731" y="103517"/>
            <a:ext cx="8695944" cy="996696"/>
          </a:xfrm>
        </p:spPr>
        <p:txBody>
          <a:bodyPr/>
          <a:lstStyle/>
          <a:p>
            <a:r>
              <a:rPr lang="en-US" dirty="0" smtClean="0"/>
              <a:t>Probing</a:t>
            </a:r>
            <a:r>
              <a:rPr lang="en-US" altLang="ja-JP" dirty="0"/>
              <a:t/>
            </a:r>
            <a:br>
              <a:rPr lang="en-US" altLang="ja-JP" dirty="0"/>
            </a:br>
            <a:r>
              <a:rPr lang="en-US" altLang="ja-JP" b="0" dirty="0">
                <a:solidFill>
                  <a:srgbClr val="007399"/>
                </a:solidFill>
              </a:rPr>
              <a:t>ESP (Equalization Snoop Probe) Technology</a:t>
            </a:r>
            <a:endParaRPr lang="en-US" dirty="0"/>
          </a:p>
        </p:txBody>
      </p:sp>
    </p:spTree>
    <p:extLst>
      <p:ext uri="{BB962C8B-B14F-4D97-AF65-F5344CB8AC3E}">
        <p14:creationId xmlns:p14="http://schemas.microsoft.com/office/powerpoint/2010/main" val="3129147178"/>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50" y="79750"/>
            <a:ext cx="8695944" cy="996696"/>
          </a:xfrm>
        </p:spPr>
        <p:txBody>
          <a:bodyPr/>
          <a:lstStyle/>
          <a:p>
            <a:r>
              <a:rPr lang="en-US" dirty="0" smtClean="0"/>
              <a:t>Probing</a:t>
            </a:r>
            <a:endParaRPr lang="en-US" dirty="0"/>
          </a:p>
        </p:txBody>
      </p:sp>
      <p:sp>
        <p:nvSpPr>
          <p:cNvPr id="3" name="Content Placeholder 2"/>
          <p:cNvSpPr>
            <a:spLocks noGrp="1"/>
          </p:cNvSpPr>
          <p:nvPr>
            <p:ph idx="1"/>
          </p:nvPr>
        </p:nvSpPr>
        <p:spPr>
          <a:xfrm>
            <a:off x="195950" y="735060"/>
            <a:ext cx="8229600" cy="5451987"/>
          </a:xfrm>
        </p:spPr>
        <p:txBody>
          <a:bodyPr>
            <a:noAutofit/>
          </a:bodyPr>
          <a:lstStyle/>
          <a:p>
            <a:pPr>
              <a:lnSpc>
                <a:spcPct val="90000"/>
              </a:lnSpc>
            </a:pPr>
            <a:r>
              <a:rPr lang="en-US" altLang="ja-JP" b="1" dirty="0" smtClean="0">
                <a:solidFill>
                  <a:srgbClr val="0000FF"/>
                </a:solidFill>
              </a:rPr>
              <a:t>U4321A Slot Interposer :</a:t>
            </a:r>
          </a:p>
          <a:p>
            <a:pPr lvl="1">
              <a:lnSpc>
                <a:spcPct val="90000"/>
              </a:lnSpc>
            </a:pPr>
            <a:r>
              <a:rPr lang="en-US" altLang="ja-JP" dirty="0" smtClean="0"/>
              <a:t>Slot Interposer available with first release</a:t>
            </a:r>
          </a:p>
          <a:p>
            <a:pPr lvl="1">
              <a:lnSpc>
                <a:spcPct val="90000"/>
              </a:lnSpc>
            </a:pPr>
            <a:r>
              <a:rPr lang="en-US" altLang="ja-JP" dirty="0" smtClean="0"/>
              <a:t>All link widths (x1, x4, x8, x16)</a:t>
            </a:r>
          </a:p>
          <a:p>
            <a:pPr>
              <a:lnSpc>
                <a:spcPct val="90000"/>
              </a:lnSpc>
            </a:pPr>
            <a:endParaRPr lang="en-US" sz="1600" b="1" dirty="0" smtClean="0">
              <a:solidFill>
                <a:srgbClr val="0000FF"/>
              </a:solidFill>
            </a:endParaRPr>
          </a:p>
          <a:p>
            <a:pPr>
              <a:lnSpc>
                <a:spcPct val="90000"/>
              </a:lnSpc>
            </a:pPr>
            <a:r>
              <a:rPr lang="en-US" b="1" dirty="0" smtClean="0">
                <a:solidFill>
                  <a:srgbClr val="0000FF"/>
                </a:solidFill>
              </a:rPr>
              <a:t>U4322A Mid-bus probe :</a:t>
            </a:r>
          </a:p>
          <a:p>
            <a:pPr lvl="1">
              <a:lnSpc>
                <a:spcPct val="90000"/>
              </a:lnSpc>
            </a:pPr>
            <a:r>
              <a:rPr lang="en-US" b="0" dirty="0" smtClean="0"/>
              <a:t>Footprints are available now</a:t>
            </a:r>
          </a:p>
          <a:p>
            <a:pPr lvl="1">
              <a:lnSpc>
                <a:spcPct val="90000"/>
              </a:lnSpc>
            </a:pPr>
            <a:r>
              <a:rPr lang="en-US" b="0" dirty="0" smtClean="0"/>
              <a:t>KOV available now</a:t>
            </a:r>
          </a:p>
          <a:p>
            <a:pPr lvl="1">
              <a:lnSpc>
                <a:spcPct val="90000"/>
              </a:lnSpc>
            </a:pPr>
            <a:r>
              <a:rPr lang="en-US" b="0" dirty="0" smtClean="0"/>
              <a:t>Full size mid-bus probe available (x8 bidirectional)</a:t>
            </a:r>
          </a:p>
          <a:p>
            <a:pPr lvl="1">
              <a:lnSpc>
                <a:spcPct val="90000"/>
              </a:lnSpc>
            </a:pPr>
            <a:r>
              <a:rPr lang="en-US" dirty="0" smtClean="0"/>
              <a:t>Investigating ½ </a:t>
            </a:r>
            <a:r>
              <a:rPr lang="en-US" b="0" dirty="0" smtClean="0"/>
              <a:t>size mid-bus probe and flying lead set</a:t>
            </a:r>
          </a:p>
          <a:p>
            <a:pPr lvl="1">
              <a:lnSpc>
                <a:spcPct val="90000"/>
              </a:lnSpc>
              <a:buNone/>
            </a:pPr>
            <a:endParaRPr lang="en-US" dirty="0"/>
          </a:p>
          <a:p>
            <a:pPr>
              <a:lnSpc>
                <a:spcPct val="90000"/>
              </a:lnSpc>
            </a:pPr>
            <a:r>
              <a:rPr lang="en-US" b="1" dirty="0" smtClean="0">
                <a:solidFill>
                  <a:srgbClr val="0000FF"/>
                </a:solidFill>
              </a:rPr>
              <a:t>U4324A Flying Lead (solder down):</a:t>
            </a:r>
          </a:p>
          <a:p>
            <a:pPr lvl="1">
              <a:lnSpc>
                <a:spcPct val="90000"/>
              </a:lnSpc>
            </a:pPr>
            <a:r>
              <a:rPr lang="en-US" dirty="0"/>
              <a:t>4 channels per </a:t>
            </a:r>
            <a:r>
              <a:rPr lang="en-US" dirty="0" smtClean="0"/>
              <a:t>probe</a:t>
            </a:r>
          </a:p>
          <a:p>
            <a:pPr lvl="1">
              <a:lnSpc>
                <a:spcPct val="90000"/>
              </a:lnSpc>
            </a:pPr>
            <a:r>
              <a:rPr lang="en-US" dirty="0"/>
              <a:t>Full customizable mapping per channel</a:t>
            </a:r>
          </a:p>
          <a:p>
            <a:pPr lvl="1">
              <a:lnSpc>
                <a:spcPct val="90000"/>
              </a:lnSpc>
            </a:pPr>
            <a:r>
              <a:rPr lang="en-US" dirty="0" smtClean="0"/>
              <a:t>N5426A </a:t>
            </a:r>
            <a:r>
              <a:rPr lang="en-US" dirty="0"/>
              <a:t>ZIF tip </a:t>
            </a:r>
            <a:r>
              <a:rPr lang="en-US" dirty="0" smtClean="0"/>
              <a:t>kit to connect probe to DUT</a:t>
            </a:r>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6645" y="676894"/>
            <a:ext cx="1842536" cy="2011469"/>
          </a:xfrm>
          <a:prstGeom prst="rect">
            <a:avLst/>
          </a:prstGeom>
          <a:noFill/>
          <a:ln w="9525">
            <a:noFill/>
            <a:miter lim="800000"/>
            <a:headEnd/>
            <a:tailEnd/>
          </a:ln>
        </p:spPr>
      </p:pic>
      <p:pic>
        <p:nvPicPr>
          <p:cNvPr id="9" name="Picture 3" descr="C:\Documents and Settings\u522768\Desktop\PCIe Roadmap\gen3\Launch\Photos\U4322A_1_2009Dec.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16331" y="2557738"/>
            <a:ext cx="1623172" cy="1978240"/>
          </a:xfrm>
          <a:prstGeom prst="rect">
            <a:avLst/>
          </a:prstGeom>
          <a:noFill/>
        </p:spPr>
      </p:pic>
      <p:sp>
        <p:nvSpPr>
          <p:cNvPr id="7"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57</a:t>
            </a:fld>
            <a:endParaRPr lang="en-US" dirty="0"/>
          </a:p>
        </p:txBody>
      </p:sp>
      <p:pic>
        <p:nvPicPr>
          <p:cNvPr id="1026" name="Picture 2" descr="C:\Users\rovezina\Pictures\PCIe3 System\U4324A.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3865" y="4393975"/>
            <a:ext cx="1315316" cy="22701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6331" y="5266465"/>
            <a:ext cx="1440254" cy="8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3588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auto">
          <a:xfrm>
            <a:off x="0" y="1026160"/>
            <a:ext cx="9144000" cy="1239520"/>
          </a:xfrm>
          <a:prstGeom prst="roundRect">
            <a:avLst>
              <a:gd name="adj" fmla="val 16667"/>
            </a:avLst>
          </a:prstGeom>
          <a:solidFill>
            <a:schemeClr val="accent4">
              <a:lumMod val="20000"/>
              <a:lumOff val="80000"/>
              <a:alpha val="85000"/>
            </a:schemeClr>
          </a:solidFill>
          <a:ln w="1270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20" name="Rounded Rectangle 119"/>
          <p:cNvSpPr/>
          <p:nvPr/>
        </p:nvSpPr>
        <p:spPr bwMode="auto">
          <a:xfrm>
            <a:off x="0" y="2296160"/>
            <a:ext cx="9144000" cy="1127760"/>
          </a:xfrm>
          <a:prstGeom prst="roundRect">
            <a:avLst/>
          </a:prstGeom>
          <a:solidFill>
            <a:schemeClr val="accent4">
              <a:lumMod val="20000"/>
              <a:lumOff val="80000"/>
              <a:alpha val="85000"/>
            </a:schemeClr>
          </a:solidFill>
          <a:ln w="1270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60" name="Rounded Rectangle 159"/>
          <p:cNvSpPr/>
          <p:nvPr/>
        </p:nvSpPr>
        <p:spPr bwMode="auto">
          <a:xfrm>
            <a:off x="0" y="3464560"/>
            <a:ext cx="9144000" cy="868680"/>
          </a:xfrm>
          <a:prstGeom prst="roundRect">
            <a:avLst/>
          </a:prstGeom>
          <a:solidFill>
            <a:schemeClr val="accent4">
              <a:lumMod val="20000"/>
              <a:lumOff val="80000"/>
              <a:alpha val="85000"/>
            </a:schemeClr>
          </a:solidFill>
          <a:ln w="1270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17" name="Rounded Rectangle 116"/>
          <p:cNvSpPr/>
          <p:nvPr/>
        </p:nvSpPr>
        <p:spPr bwMode="auto">
          <a:xfrm>
            <a:off x="0" y="5435600"/>
            <a:ext cx="9144000" cy="762000"/>
          </a:xfrm>
          <a:prstGeom prst="roundRect">
            <a:avLst/>
          </a:prstGeom>
          <a:solidFill>
            <a:schemeClr val="accent4">
              <a:lumMod val="20000"/>
              <a:lumOff val="80000"/>
              <a:alpha val="85000"/>
            </a:schemeClr>
          </a:solidFill>
          <a:ln w="1270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15" name="Rounded Rectangle 114"/>
          <p:cNvSpPr/>
          <p:nvPr/>
        </p:nvSpPr>
        <p:spPr bwMode="auto">
          <a:xfrm>
            <a:off x="0" y="4378960"/>
            <a:ext cx="9144000" cy="1017016"/>
          </a:xfrm>
          <a:prstGeom prst="roundRect">
            <a:avLst/>
          </a:prstGeom>
          <a:solidFill>
            <a:schemeClr val="accent4">
              <a:lumMod val="20000"/>
              <a:lumOff val="80000"/>
              <a:alpha val="85000"/>
            </a:schemeClr>
          </a:solidFill>
          <a:ln w="1270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34819" name="Rounded Rectangle 45"/>
          <p:cNvSpPr>
            <a:spLocks noChangeArrowheads="1"/>
          </p:cNvSpPr>
          <p:nvPr/>
        </p:nvSpPr>
        <p:spPr bwMode="auto">
          <a:xfrm>
            <a:off x="4404489" y="449580"/>
            <a:ext cx="2148840" cy="5760720"/>
          </a:xfrm>
          <a:prstGeom prst="roundRect">
            <a:avLst>
              <a:gd name="adj" fmla="val 16667"/>
            </a:avLst>
          </a:prstGeom>
          <a:solidFill>
            <a:schemeClr val="accent2"/>
          </a:solidFill>
          <a:ln w="12700" algn="ctr">
            <a:solidFill>
              <a:schemeClr val="tx1"/>
            </a:solidFill>
            <a:round/>
            <a:headEnd type="none" w="sm" len="sm"/>
            <a:tailEnd type="none" w="sm" len="sm"/>
          </a:ln>
        </p:spPr>
        <p:txBody>
          <a:bodyPr lIns="0" tIns="0" rIns="0" bIns="0"/>
          <a:lstStyle/>
          <a:p>
            <a:pPr algn="ctr" eaLnBrk="1" fontAlgn="auto" hangingPunct="1">
              <a:spcBef>
                <a:spcPts val="0"/>
              </a:spcBef>
              <a:spcAft>
                <a:spcPts val="0"/>
              </a:spcAft>
            </a:pPr>
            <a:r>
              <a:rPr lang="en-US" sz="1800" b="1" dirty="0" smtClean="0">
                <a:solidFill>
                  <a:srgbClr val="000000"/>
                </a:solidFill>
                <a:latin typeface="Arial" pitchFamily="34" charset="0"/>
                <a:cs typeface="Arial" pitchFamily="34" charset="0"/>
              </a:rPr>
              <a:t>Receiver Test</a:t>
            </a:r>
            <a:endParaRPr lang="en-US" sz="1800" b="1" dirty="0">
              <a:solidFill>
                <a:srgbClr val="000000"/>
              </a:solidFill>
              <a:latin typeface="Arial" pitchFamily="34" charset="0"/>
              <a:cs typeface="Arial" pitchFamily="34" charset="0"/>
            </a:endParaRPr>
          </a:p>
        </p:txBody>
      </p:sp>
      <p:sp>
        <p:nvSpPr>
          <p:cNvPr id="34820" name="Rounded Rectangle 43"/>
          <p:cNvSpPr>
            <a:spLocks noChangeArrowheads="1"/>
          </p:cNvSpPr>
          <p:nvPr/>
        </p:nvSpPr>
        <p:spPr bwMode="auto">
          <a:xfrm>
            <a:off x="614249" y="449580"/>
            <a:ext cx="1965960" cy="5760720"/>
          </a:xfrm>
          <a:prstGeom prst="roundRect">
            <a:avLst>
              <a:gd name="adj" fmla="val 16667"/>
            </a:avLst>
          </a:prstGeom>
          <a:solidFill>
            <a:schemeClr val="accent1"/>
          </a:solidFill>
          <a:ln w="12700" algn="ctr">
            <a:solidFill>
              <a:schemeClr val="tx1"/>
            </a:solidFill>
            <a:round/>
            <a:headEnd type="none" w="sm" len="sm"/>
            <a:tailEnd type="none" w="sm" len="sm"/>
          </a:ln>
        </p:spPr>
        <p:txBody>
          <a:bodyPr lIns="0" tIns="0" rIns="0" bIns="0"/>
          <a:lstStyle/>
          <a:p>
            <a:pPr algn="ctr" eaLnBrk="1" fontAlgn="auto" hangingPunct="1">
              <a:spcBef>
                <a:spcPts val="0"/>
              </a:spcBef>
              <a:spcAft>
                <a:spcPts val="0"/>
              </a:spcAft>
            </a:pPr>
            <a:r>
              <a:rPr lang="en-US" sz="1800" b="1" dirty="0" smtClean="0">
                <a:solidFill>
                  <a:srgbClr val="000000"/>
                </a:solidFill>
                <a:latin typeface="Arial" pitchFamily="34" charset="0"/>
                <a:cs typeface="Arial" pitchFamily="34" charset="0"/>
              </a:rPr>
              <a:t>Transmitter Test</a:t>
            </a:r>
            <a:endParaRPr lang="en-US" sz="1800" b="1" dirty="0">
              <a:solidFill>
                <a:srgbClr val="000000"/>
              </a:solidFill>
              <a:latin typeface="Arial" pitchFamily="34" charset="0"/>
              <a:cs typeface="Arial" pitchFamily="34" charset="0"/>
            </a:endParaRPr>
          </a:p>
          <a:p>
            <a:pPr algn="ctr" eaLnBrk="1" fontAlgn="auto" hangingPunct="1">
              <a:spcBef>
                <a:spcPts val="0"/>
              </a:spcBef>
              <a:spcAft>
                <a:spcPts val="0"/>
              </a:spcAft>
            </a:pPr>
            <a:endParaRPr lang="en-US" sz="1200" dirty="0">
              <a:solidFill>
                <a:srgbClr val="000000"/>
              </a:solidFill>
              <a:latin typeface="Arial"/>
            </a:endParaRPr>
          </a:p>
          <a:p>
            <a:pPr algn="ctr" eaLnBrk="1" fontAlgn="auto" hangingPunct="1">
              <a:spcBef>
                <a:spcPts val="0"/>
              </a:spcBef>
              <a:spcAft>
                <a:spcPts val="0"/>
              </a:spcAft>
            </a:pPr>
            <a:endParaRPr lang="en-US" sz="1200" dirty="0">
              <a:solidFill>
                <a:srgbClr val="000000"/>
              </a:solidFill>
              <a:latin typeface="Arial"/>
            </a:endParaRPr>
          </a:p>
          <a:p>
            <a:pPr algn="ctr" eaLnBrk="1" fontAlgn="auto" hangingPunct="1">
              <a:spcBef>
                <a:spcPts val="0"/>
              </a:spcBef>
              <a:spcAft>
                <a:spcPts val="0"/>
              </a:spcAft>
            </a:pPr>
            <a:endParaRPr lang="en-US" sz="1200" dirty="0">
              <a:solidFill>
                <a:srgbClr val="000000"/>
              </a:solidFill>
              <a:latin typeface="Arial"/>
            </a:endParaRPr>
          </a:p>
        </p:txBody>
      </p:sp>
      <p:sp>
        <p:nvSpPr>
          <p:cNvPr id="45" name="Rounded Rectangle 44"/>
          <p:cNvSpPr/>
          <p:nvPr/>
        </p:nvSpPr>
        <p:spPr bwMode="auto">
          <a:xfrm>
            <a:off x="2630365" y="449580"/>
            <a:ext cx="1737360" cy="5760720"/>
          </a:xfrm>
          <a:prstGeom prst="roundRect">
            <a:avLst/>
          </a:prstGeom>
          <a:solidFill>
            <a:schemeClr val="accent3"/>
          </a:solidFill>
          <a:ln w="12700" cap="flat" cmpd="sng" algn="ctr">
            <a:solidFill>
              <a:schemeClr val="tx1"/>
            </a:solidFill>
            <a:prstDash val="solid"/>
            <a:round/>
            <a:headEnd type="none" w="sm" len="sm"/>
            <a:tailEnd type="none" w="sm" len="sm"/>
          </a:ln>
          <a:effectLst/>
        </p:spPr>
        <p:txBody>
          <a:bodyPr lIns="0" tIns="0" rIns="0" bIns="0"/>
          <a:lstStyle/>
          <a:p>
            <a:pPr algn="ctr" eaLnBrk="1" fontAlgn="auto" hangingPunct="1">
              <a:spcBef>
                <a:spcPts val="0"/>
              </a:spcBef>
              <a:spcAft>
                <a:spcPts val="0"/>
              </a:spcAft>
              <a:defRPr/>
            </a:pPr>
            <a:r>
              <a:rPr lang="en-US" sz="1800" b="1" dirty="0" smtClean="0">
                <a:solidFill>
                  <a:srgbClr val="000000"/>
                </a:solidFill>
                <a:latin typeface="Arial" pitchFamily="34" charset="0"/>
                <a:cs typeface="Arial" pitchFamily="34" charset="0"/>
              </a:rPr>
              <a:t>Interconnect Test</a:t>
            </a:r>
            <a:endParaRPr lang="en-US" sz="1800" dirty="0">
              <a:solidFill>
                <a:srgbClr val="000000"/>
              </a:solidFill>
              <a:latin typeface="Arial" pitchFamily="34" charset="0"/>
              <a:cs typeface="Arial" pitchFamily="34" charset="0"/>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a:p>
            <a:pPr eaLnBrk="1" fontAlgn="auto" hangingPunct="1">
              <a:spcBef>
                <a:spcPts val="0"/>
              </a:spcBef>
              <a:spcAft>
                <a:spcPts val="0"/>
              </a:spcAft>
              <a:defRPr/>
            </a:pPr>
            <a:endParaRPr lang="en-US" sz="1200" dirty="0">
              <a:solidFill>
                <a:srgbClr val="000000"/>
              </a:solidFill>
              <a:latin typeface="Arial"/>
            </a:endParaRPr>
          </a:p>
        </p:txBody>
      </p:sp>
      <p:sp>
        <p:nvSpPr>
          <p:cNvPr id="34847" name="TextBox 32"/>
          <p:cNvSpPr txBox="1">
            <a:spLocks noChangeArrowheads="1"/>
          </p:cNvSpPr>
          <p:nvPr/>
        </p:nvSpPr>
        <p:spPr bwMode="auto">
          <a:xfrm>
            <a:off x="2608898" y="4189413"/>
            <a:ext cx="2227262" cy="260350"/>
          </a:xfrm>
          <a:prstGeom prst="rect">
            <a:avLst/>
          </a:prstGeom>
          <a:noFill/>
          <a:ln w="9525">
            <a:noFill/>
            <a:miter lim="800000"/>
            <a:headEnd/>
            <a:tailEnd/>
          </a:ln>
        </p:spPr>
        <p:txBody>
          <a:bodyPr>
            <a:spAutoFit/>
          </a:bodyPr>
          <a:lstStyle/>
          <a:p>
            <a:pPr eaLnBrk="1" fontAlgn="auto" hangingPunct="1">
              <a:spcBef>
                <a:spcPts val="0"/>
              </a:spcBef>
              <a:spcAft>
                <a:spcPts val="0"/>
              </a:spcAft>
              <a:buFont typeface="Wingdings" pitchFamily="2" charset="2"/>
              <a:buChar char="§"/>
            </a:pPr>
            <a:endParaRPr lang="en-US" sz="1100">
              <a:solidFill>
                <a:srgbClr val="000000"/>
              </a:solidFill>
              <a:latin typeface="Arial"/>
            </a:endParaRPr>
          </a:p>
        </p:txBody>
      </p:sp>
      <p:sp>
        <p:nvSpPr>
          <p:cNvPr id="34851" name="Title 1"/>
          <p:cNvSpPr>
            <a:spLocks noGrp="1"/>
          </p:cNvSpPr>
          <p:nvPr>
            <p:ph type="title"/>
          </p:nvPr>
        </p:nvSpPr>
        <p:spPr>
          <a:xfrm>
            <a:off x="238368" y="0"/>
            <a:ext cx="8243888" cy="609600"/>
          </a:xfrm>
        </p:spPr>
        <p:txBody>
          <a:bodyPr/>
          <a:lstStyle/>
          <a:p>
            <a:pPr eaLnBrk="1" hangingPunct="1"/>
            <a:r>
              <a:rPr lang="en-US" dirty="0"/>
              <a:t>PCI Express® 3.0 – Total Solution</a:t>
            </a:r>
          </a:p>
        </p:txBody>
      </p:sp>
      <p:sp>
        <p:nvSpPr>
          <p:cNvPr id="37" name="Rounded Rectangle 36"/>
          <p:cNvSpPr/>
          <p:nvPr/>
        </p:nvSpPr>
        <p:spPr bwMode="auto">
          <a:xfrm>
            <a:off x="6599380" y="449580"/>
            <a:ext cx="2505456" cy="5760720"/>
          </a:xfrm>
          <a:prstGeom prst="roundRect">
            <a:avLst/>
          </a:prstGeom>
          <a:solidFill>
            <a:schemeClr val="accent4"/>
          </a:solidFill>
          <a:ln w="12700" cap="flat" cmpd="sng" algn="ctr">
            <a:solidFill>
              <a:schemeClr val="tx1"/>
            </a:solidFill>
            <a:prstDash val="solid"/>
            <a:round/>
            <a:headEnd type="none" w="sm" len="sm"/>
            <a:tailEnd type="none" w="sm" len="sm"/>
          </a:ln>
          <a:effectLst/>
        </p:spPr>
        <p:txBody>
          <a:bodyPr lIns="0" tIns="0" rIns="0" bIns="0"/>
          <a:lstStyle/>
          <a:p>
            <a:pPr algn="ctr" eaLnBrk="1" fontAlgn="auto" hangingPunct="1">
              <a:spcBef>
                <a:spcPts val="0"/>
              </a:spcBef>
              <a:spcAft>
                <a:spcPts val="0"/>
              </a:spcAft>
              <a:defRPr/>
            </a:pPr>
            <a:r>
              <a:rPr lang="en-US" sz="1800" b="1" dirty="0">
                <a:solidFill>
                  <a:srgbClr val="000000"/>
                </a:solidFill>
                <a:latin typeface="Arial" pitchFamily="34" charset="0"/>
                <a:cs typeface="Arial" pitchFamily="34" charset="0"/>
              </a:rPr>
              <a:t>Protocol </a:t>
            </a:r>
            <a:r>
              <a:rPr lang="en-US" sz="1800" b="1" dirty="0" smtClean="0">
                <a:solidFill>
                  <a:srgbClr val="000000"/>
                </a:solidFill>
                <a:latin typeface="Arial" pitchFamily="34" charset="0"/>
                <a:cs typeface="Arial" pitchFamily="34" charset="0"/>
              </a:rPr>
              <a:t>Test</a:t>
            </a:r>
          </a:p>
          <a:p>
            <a:pPr algn="ctr" eaLnBrk="1" fontAlgn="auto" hangingPunct="1">
              <a:spcBef>
                <a:spcPts val="0"/>
              </a:spcBef>
              <a:spcAft>
                <a:spcPts val="0"/>
              </a:spcAft>
              <a:defRPr/>
            </a:pPr>
            <a:r>
              <a:rPr lang="de-DE" sz="1200" b="1" dirty="0" smtClean="0">
                <a:solidFill>
                  <a:srgbClr val="000000"/>
                </a:solidFill>
                <a:latin typeface="Arial" pitchFamily="34" charset="0"/>
                <a:cs typeface="Arial" pitchFamily="34" charset="0"/>
              </a:rPr>
              <a:t>(link/transaction layers)</a:t>
            </a:r>
            <a:endParaRPr lang="en-US" sz="1200" b="1" dirty="0">
              <a:solidFill>
                <a:srgbClr val="000000"/>
              </a:solidFill>
              <a:latin typeface="Arial" pitchFamily="34" charset="0"/>
              <a:cs typeface="Arial" pitchFamily="34" charset="0"/>
            </a:endParaRPr>
          </a:p>
          <a:p>
            <a:pPr eaLnBrk="1" fontAlgn="auto" hangingPunct="1">
              <a:spcBef>
                <a:spcPts val="0"/>
              </a:spcBef>
              <a:spcAft>
                <a:spcPts val="0"/>
              </a:spcAft>
              <a:defRPr/>
            </a:pPr>
            <a:endParaRPr lang="en-US" sz="1800" b="1" dirty="0">
              <a:solidFill>
                <a:srgbClr val="000000"/>
              </a:solidFill>
              <a:latin typeface="Arial"/>
            </a:endParaRPr>
          </a:p>
        </p:txBody>
      </p:sp>
      <p:sp>
        <p:nvSpPr>
          <p:cNvPr id="77" name="TextBox 52"/>
          <p:cNvSpPr txBox="1">
            <a:spLocks noChangeArrowheads="1"/>
          </p:cNvSpPr>
          <p:nvPr/>
        </p:nvSpPr>
        <p:spPr bwMode="auto">
          <a:xfrm>
            <a:off x="-81280" y="1595207"/>
            <a:ext cx="498764" cy="2616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100" b="1" dirty="0" smtClean="0">
                <a:solidFill>
                  <a:srgbClr val="000000"/>
                </a:solidFill>
                <a:latin typeface="Arial" pitchFamily="34" charset="0"/>
                <a:cs typeface="Arial" pitchFamily="34" charset="0"/>
              </a:rPr>
              <a:t> SW</a:t>
            </a:r>
            <a:endParaRPr lang="en-US" sz="1100" b="1" dirty="0">
              <a:solidFill>
                <a:srgbClr val="000000"/>
              </a:solidFill>
              <a:latin typeface="Arial" pitchFamily="34" charset="0"/>
              <a:cs typeface="Arial" pitchFamily="34" charset="0"/>
            </a:endParaRPr>
          </a:p>
        </p:txBody>
      </p:sp>
      <p:sp>
        <p:nvSpPr>
          <p:cNvPr id="78" name="TextBox 52"/>
          <p:cNvSpPr txBox="1">
            <a:spLocks noChangeArrowheads="1"/>
          </p:cNvSpPr>
          <p:nvPr/>
        </p:nvSpPr>
        <p:spPr bwMode="auto">
          <a:xfrm>
            <a:off x="-81280" y="2764995"/>
            <a:ext cx="498764" cy="2616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100" b="1" dirty="0" smtClean="0">
                <a:solidFill>
                  <a:srgbClr val="000000"/>
                </a:solidFill>
                <a:latin typeface="Arial" pitchFamily="34" charset="0"/>
                <a:cs typeface="Arial" pitchFamily="34" charset="0"/>
              </a:rPr>
              <a:t> HW</a:t>
            </a:r>
            <a:endParaRPr lang="en-US" sz="1100" b="1" dirty="0">
              <a:solidFill>
                <a:srgbClr val="000000"/>
              </a:solidFill>
              <a:latin typeface="Arial" pitchFamily="34" charset="0"/>
              <a:cs typeface="Arial" pitchFamily="34" charset="0"/>
            </a:endParaRPr>
          </a:p>
        </p:txBody>
      </p:sp>
      <p:sp>
        <p:nvSpPr>
          <p:cNvPr id="79" name="TextBox 52"/>
          <p:cNvSpPr txBox="1">
            <a:spLocks noChangeArrowheads="1"/>
          </p:cNvSpPr>
          <p:nvPr/>
        </p:nvSpPr>
        <p:spPr bwMode="auto">
          <a:xfrm>
            <a:off x="-50800" y="4716174"/>
            <a:ext cx="696192" cy="2616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100" b="1" dirty="0" smtClean="0">
                <a:solidFill>
                  <a:srgbClr val="000000"/>
                </a:solidFill>
                <a:latin typeface="Arial" pitchFamily="34" charset="0"/>
                <a:cs typeface="Arial" pitchFamily="34" charset="0"/>
              </a:rPr>
              <a:t>Fixture</a:t>
            </a:r>
            <a:endParaRPr lang="en-US" sz="1100" b="1" dirty="0">
              <a:solidFill>
                <a:srgbClr val="000000"/>
              </a:solidFill>
              <a:latin typeface="Arial" pitchFamily="34" charset="0"/>
              <a:cs typeface="Arial" pitchFamily="34" charset="0"/>
            </a:endParaRPr>
          </a:p>
        </p:txBody>
      </p:sp>
      <p:sp>
        <p:nvSpPr>
          <p:cNvPr id="161" name="TextBox 52"/>
          <p:cNvSpPr txBox="1">
            <a:spLocks noChangeArrowheads="1"/>
          </p:cNvSpPr>
          <p:nvPr/>
        </p:nvSpPr>
        <p:spPr bwMode="auto">
          <a:xfrm>
            <a:off x="-40640" y="3598115"/>
            <a:ext cx="812800" cy="600164"/>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100" b="1" dirty="0" smtClean="0">
                <a:solidFill>
                  <a:srgbClr val="000000"/>
                </a:solidFill>
                <a:latin typeface="Arial" pitchFamily="34" charset="0"/>
                <a:cs typeface="Arial" pitchFamily="34" charset="0"/>
              </a:rPr>
              <a:t>Signal Condi-</a:t>
            </a:r>
            <a:r>
              <a:rPr lang="en-US" sz="1100" b="1" dirty="0" err="1" smtClean="0">
                <a:solidFill>
                  <a:srgbClr val="000000"/>
                </a:solidFill>
                <a:latin typeface="Arial" pitchFamily="34" charset="0"/>
                <a:cs typeface="Arial" pitchFamily="34" charset="0"/>
              </a:rPr>
              <a:t>tioning</a:t>
            </a:r>
            <a:endParaRPr lang="en-US" sz="1100" b="1" dirty="0">
              <a:solidFill>
                <a:srgbClr val="000000"/>
              </a:solidFill>
              <a:latin typeface="Arial" pitchFamily="34" charset="0"/>
              <a:cs typeface="Arial" pitchFamily="34" charset="0"/>
            </a:endParaRPr>
          </a:p>
        </p:txBody>
      </p:sp>
      <p:sp>
        <p:nvSpPr>
          <p:cNvPr id="216" name="Rounded Rectangle 215"/>
          <p:cNvSpPr/>
          <p:nvPr/>
        </p:nvSpPr>
        <p:spPr bwMode="auto">
          <a:xfrm>
            <a:off x="0" y="1026160"/>
            <a:ext cx="9144000" cy="1239520"/>
          </a:xfrm>
          <a:prstGeom prst="roundRect">
            <a:avLst>
              <a:gd name="adj" fmla="val 16667"/>
            </a:avLst>
          </a:prstGeom>
          <a:solidFill>
            <a:schemeClr val="bg1">
              <a:alpha val="18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000000"/>
              </a:solidFill>
              <a:effectLst>
                <a:outerShdw blurRad="38100" dist="38100" dir="2700000" algn="tl">
                  <a:srgbClr val="000000">
                    <a:alpha val="43137"/>
                  </a:srgbClr>
                </a:outerShdw>
              </a:effectLst>
            </a:endParaRPr>
          </a:p>
        </p:txBody>
      </p:sp>
      <p:sp>
        <p:nvSpPr>
          <p:cNvPr id="82" name="TextBox 52"/>
          <p:cNvSpPr txBox="1">
            <a:spLocks noChangeArrowheads="1"/>
          </p:cNvSpPr>
          <p:nvPr/>
        </p:nvSpPr>
        <p:spPr bwMode="auto">
          <a:xfrm>
            <a:off x="4814802" y="1024873"/>
            <a:ext cx="1535198"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N5990A Automatic SW for PCIe compliance</a:t>
            </a:r>
            <a:endParaRPr lang="en-US" sz="1000" dirty="0">
              <a:solidFill>
                <a:srgbClr val="000000"/>
              </a:solidFill>
              <a:latin typeface="Arial" pitchFamily="34" charset="0"/>
              <a:cs typeface="Arial" pitchFamily="34" charset="0"/>
            </a:endParaRPr>
          </a:p>
        </p:txBody>
      </p:sp>
      <p:sp>
        <p:nvSpPr>
          <p:cNvPr id="88" name="TextBox 52"/>
          <p:cNvSpPr txBox="1">
            <a:spLocks noChangeArrowheads="1"/>
          </p:cNvSpPr>
          <p:nvPr/>
        </p:nvSpPr>
        <p:spPr bwMode="auto">
          <a:xfrm>
            <a:off x="884728" y="1035033"/>
            <a:ext cx="1614632"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N5393C PCI Compliance Test Software</a:t>
            </a:r>
            <a:endParaRPr lang="en-US" sz="1000" dirty="0">
              <a:solidFill>
                <a:srgbClr val="000000"/>
              </a:solidFill>
              <a:latin typeface="Arial" pitchFamily="34" charset="0"/>
              <a:cs typeface="Arial" pitchFamily="34" charset="0"/>
            </a:endParaRPr>
          </a:p>
        </p:txBody>
      </p:sp>
      <p:sp>
        <p:nvSpPr>
          <p:cNvPr id="238" name="Rounded Rectangle 237"/>
          <p:cNvSpPr/>
          <p:nvPr/>
        </p:nvSpPr>
        <p:spPr bwMode="auto">
          <a:xfrm>
            <a:off x="0" y="2296160"/>
            <a:ext cx="9144000" cy="1127760"/>
          </a:xfrm>
          <a:prstGeom prst="roundRect">
            <a:avLst/>
          </a:prstGeom>
          <a:solidFill>
            <a:schemeClr val="bg1">
              <a:alpha val="20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34835" name="TextBox 52"/>
          <p:cNvSpPr txBox="1">
            <a:spLocks noChangeArrowheads="1"/>
          </p:cNvSpPr>
          <p:nvPr/>
        </p:nvSpPr>
        <p:spPr bwMode="auto">
          <a:xfrm>
            <a:off x="672986" y="2361145"/>
            <a:ext cx="1084694" cy="707886"/>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DSOX900000A </a:t>
            </a:r>
            <a:r>
              <a:rPr lang="en-US" sz="1000" dirty="0" err="1" smtClean="0">
                <a:solidFill>
                  <a:srgbClr val="000000"/>
                </a:solidFill>
                <a:latin typeface="Arial" pitchFamily="34" charset="0"/>
                <a:cs typeface="Arial" pitchFamily="34" charset="0"/>
              </a:rPr>
              <a:t>Infiniium</a:t>
            </a:r>
            <a:endParaRPr lang="en-US" sz="1000" dirty="0" smtClean="0">
              <a:solidFill>
                <a:srgbClr val="000000"/>
              </a:solidFill>
              <a:latin typeface="Arial" pitchFamily="34" charset="0"/>
              <a:cs typeface="Arial" pitchFamily="34" charset="0"/>
            </a:endParaRP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real time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scope </a:t>
            </a:r>
            <a:endParaRPr lang="en-US" sz="1000" dirty="0">
              <a:solidFill>
                <a:srgbClr val="000000"/>
              </a:solidFill>
              <a:latin typeface="Arial" pitchFamily="34" charset="0"/>
              <a:cs typeface="Arial" pitchFamily="34" charset="0"/>
            </a:endParaRPr>
          </a:p>
        </p:txBody>
      </p:sp>
      <p:sp>
        <p:nvSpPr>
          <p:cNvPr id="101" name="TextBox 52"/>
          <p:cNvSpPr txBox="1">
            <a:spLocks noChangeArrowheads="1"/>
          </p:cNvSpPr>
          <p:nvPr/>
        </p:nvSpPr>
        <p:spPr bwMode="auto">
          <a:xfrm>
            <a:off x="6561886" y="2649778"/>
            <a:ext cx="1180034"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U4301A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PCIe  Analyzer</a:t>
            </a:r>
            <a:endParaRPr lang="en-US" sz="1000" dirty="0">
              <a:solidFill>
                <a:srgbClr val="000000"/>
              </a:solidFill>
              <a:latin typeface="Arial" pitchFamily="34" charset="0"/>
              <a:cs typeface="Arial" pitchFamily="34" charset="0"/>
            </a:endParaRPr>
          </a:p>
        </p:txBody>
      </p:sp>
      <p:sp>
        <p:nvSpPr>
          <p:cNvPr id="104" name="TextBox 52"/>
          <p:cNvSpPr txBox="1">
            <a:spLocks noChangeArrowheads="1"/>
          </p:cNvSpPr>
          <p:nvPr/>
        </p:nvSpPr>
        <p:spPr bwMode="auto">
          <a:xfrm>
            <a:off x="7660088" y="2341976"/>
            <a:ext cx="1006392" cy="707886"/>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U4305A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PCIe  Exerciser/</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LTSSM</a:t>
            </a:r>
            <a:endParaRPr lang="en-US" sz="1000" dirty="0">
              <a:solidFill>
                <a:srgbClr val="000000"/>
              </a:solidFill>
              <a:latin typeface="Arial" pitchFamily="34" charset="0"/>
              <a:cs typeface="Arial" pitchFamily="34" charset="0"/>
            </a:endParaRPr>
          </a:p>
        </p:txBody>
      </p:sp>
      <p:grpSp>
        <p:nvGrpSpPr>
          <p:cNvPr id="2" name="Group 138"/>
          <p:cNvGrpSpPr/>
          <p:nvPr/>
        </p:nvGrpSpPr>
        <p:grpSpPr>
          <a:xfrm>
            <a:off x="7639526" y="2053114"/>
            <a:ext cx="1588" cy="1097280"/>
            <a:chOff x="1807686" y="2327434"/>
            <a:chExt cx="1588" cy="1005840"/>
          </a:xfrm>
        </p:grpSpPr>
        <p:cxnSp>
          <p:nvCxnSpPr>
            <p:cNvPr id="131" name="Straight Arrow Connector 130"/>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32" name="Straight Arrow Connector 131"/>
            <p:cNvCxnSpPr/>
            <p:nvPr/>
          </p:nvCxnSpPr>
          <p:spPr bwMode="auto">
            <a:xfrm rot="16200000">
              <a:off x="1534160" y="3007360"/>
              <a:ext cx="548640" cy="1588"/>
            </a:xfrm>
            <a:prstGeom prst="straightConnector1">
              <a:avLst/>
            </a:prstGeom>
            <a:solidFill>
              <a:schemeClr val="accent1"/>
            </a:solidFill>
            <a:ln w="25400" cap="flat" cmpd="sng" algn="ctr">
              <a:solidFill>
                <a:schemeClr val="tx1"/>
              </a:solidFill>
              <a:prstDash val="solid"/>
              <a:round/>
              <a:headEnd type="stealth" w="sm" len="sm"/>
              <a:tailEnd type="triangle" w="lg" len="lg"/>
            </a:ln>
            <a:effectLst/>
          </p:spPr>
        </p:cxnSp>
      </p:grpSp>
      <p:sp>
        <p:nvSpPr>
          <p:cNvPr id="223" name="TextBox 52"/>
          <p:cNvSpPr txBox="1">
            <a:spLocks noChangeArrowheads="1"/>
          </p:cNvSpPr>
          <p:nvPr/>
        </p:nvSpPr>
        <p:spPr bwMode="auto">
          <a:xfrm>
            <a:off x="3678064" y="3076500"/>
            <a:ext cx="1073752" cy="398763"/>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86100C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DCA-J</a:t>
            </a:r>
            <a:endParaRPr lang="en-US" sz="1000" dirty="0">
              <a:solidFill>
                <a:srgbClr val="000000"/>
              </a:solidFill>
              <a:latin typeface="Arial" pitchFamily="34" charset="0"/>
              <a:cs typeface="Arial" pitchFamily="34" charset="0"/>
            </a:endParaRPr>
          </a:p>
        </p:txBody>
      </p:sp>
      <p:sp>
        <p:nvSpPr>
          <p:cNvPr id="224" name="TextBox 52"/>
          <p:cNvSpPr txBox="1">
            <a:spLocks noChangeArrowheads="1"/>
          </p:cNvSpPr>
          <p:nvPr/>
        </p:nvSpPr>
        <p:spPr bwMode="auto">
          <a:xfrm>
            <a:off x="3484995" y="2260257"/>
            <a:ext cx="1053707" cy="705502"/>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US" sz="1000" dirty="0" smtClean="0">
                <a:solidFill>
                  <a:srgbClr val="000000"/>
                </a:solidFill>
                <a:latin typeface="Arial" pitchFamily="34" charset="0"/>
                <a:cs typeface="Arial" pitchFamily="34" charset="0"/>
              </a:rPr>
              <a:t> E5071C Option TDR ENA Network Analyzer</a:t>
            </a:r>
            <a:endParaRPr lang="en-US" sz="1000" dirty="0">
              <a:solidFill>
                <a:srgbClr val="000000"/>
              </a:solidFill>
              <a:latin typeface="Arial" pitchFamily="34" charset="0"/>
              <a:cs typeface="Arial" pitchFamily="34" charset="0"/>
            </a:endParaRPr>
          </a:p>
        </p:txBody>
      </p:sp>
      <p:sp>
        <p:nvSpPr>
          <p:cNvPr id="225" name="TextBox 52"/>
          <p:cNvSpPr txBox="1">
            <a:spLocks noChangeArrowheads="1"/>
          </p:cNvSpPr>
          <p:nvPr/>
        </p:nvSpPr>
        <p:spPr bwMode="auto">
          <a:xfrm>
            <a:off x="3260551" y="2890178"/>
            <a:ext cx="1324461" cy="245392"/>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defRPr/>
            </a:pPr>
            <a:r>
              <a:rPr lang="en-US" sz="1000" dirty="0" smtClean="0">
                <a:solidFill>
                  <a:srgbClr val="000000"/>
                </a:solidFill>
                <a:latin typeface="Arial" pitchFamily="34" charset="0"/>
                <a:cs typeface="Arial" pitchFamily="34" charset="0"/>
              </a:rPr>
              <a:t> or</a:t>
            </a:r>
            <a:endParaRPr lang="en-US" sz="1000" dirty="0">
              <a:solidFill>
                <a:srgbClr val="000000"/>
              </a:solidFill>
              <a:latin typeface="Arial" pitchFamily="34" charset="0"/>
              <a:cs typeface="Arial" pitchFamily="34" charset="0"/>
            </a:endParaRPr>
          </a:p>
        </p:txBody>
      </p:sp>
      <p:pic>
        <p:nvPicPr>
          <p:cNvPr id="226" name="Picture 225" descr="E5071C-4K5_Front_2008May15.jpg"/>
          <p:cNvPicPr>
            <a:picLocks noChangeAspect="1"/>
          </p:cNvPicPr>
          <p:nvPr/>
        </p:nvPicPr>
        <p:blipFill>
          <a:blip r:embed="rId3" cstate="email">
            <a:clrChange>
              <a:clrFrom>
                <a:srgbClr val="FAFAFA"/>
              </a:clrFrom>
              <a:clrTo>
                <a:srgbClr val="FAFAFA">
                  <a:alpha val="0"/>
                </a:srgbClr>
              </a:clrTo>
            </a:clrChange>
            <a:extLst>
              <a:ext uri="{28A0092B-C50C-407E-A947-70E740481C1C}">
                <a14:useLocalDpi xmlns:a14="http://schemas.microsoft.com/office/drawing/2010/main"/>
              </a:ext>
            </a:extLst>
          </a:blip>
          <a:stretch>
            <a:fillRect/>
          </a:stretch>
        </p:blipFill>
        <p:spPr>
          <a:xfrm>
            <a:off x="2657856" y="2306320"/>
            <a:ext cx="907271" cy="627799"/>
          </a:xfrm>
          <a:prstGeom prst="rect">
            <a:avLst/>
          </a:prstGeom>
        </p:spPr>
      </p:pic>
      <p:sp>
        <p:nvSpPr>
          <p:cNvPr id="255" name="TextBox 52"/>
          <p:cNvSpPr txBox="1">
            <a:spLocks noChangeArrowheads="1"/>
          </p:cNvSpPr>
          <p:nvPr/>
        </p:nvSpPr>
        <p:spPr bwMode="auto">
          <a:xfrm>
            <a:off x="5514074" y="2513763"/>
            <a:ext cx="1127879" cy="707886"/>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de-DE" sz="1000" dirty="0" smtClean="0">
                <a:solidFill>
                  <a:srgbClr val="000000"/>
                </a:solidFill>
                <a:latin typeface="Arial" pitchFamily="34" charset="0"/>
                <a:cs typeface="Arial" pitchFamily="34" charset="0"/>
              </a:rPr>
              <a:t>N4903B </a:t>
            </a:r>
          </a:p>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J-BERT High-Performance Serial BERT</a:t>
            </a:r>
            <a:endParaRPr lang="en-US" sz="1000" dirty="0">
              <a:solidFill>
                <a:srgbClr val="000000"/>
              </a:solidFill>
              <a:latin typeface="Arial" pitchFamily="34" charset="0"/>
              <a:cs typeface="Arial" pitchFamily="34" charset="0"/>
            </a:endParaRPr>
          </a:p>
        </p:txBody>
      </p:sp>
      <p:sp>
        <p:nvSpPr>
          <p:cNvPr id="239" name="Rounded Rectangle 238"/>
          <p:cNvSpPr/>
          <p:nvPr/>
        </p:nvSpPr>
        <p:spPr bwMode="auto">
          <a:xfrm>
            <a:off x="0" y="3464560"/>
            <a:ext cx="9144000" cy="868680"/>
          </a:xfrm>
          <a:prstGeom prst="roundRect">
            <a:avLst/>
          </a:prstGeom>
          <a:solidFill>
            <a:schemeClr val="bg1">
              <a:alpha val="20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89" name="TextBox 52"/>
          <p:cNvSpPr txBox="1">
            <a:spLocks noChangeArrowheads="1"/>
          </p:cNvSpPr>
          <p:nvPr/>
        </p:nvSpPr>
        <p:spPr bwMode="auto">
          <a:xfrm>
            <a:off x="5567680" y="3459811"/>
            <a:ext cx="1137920"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N4916B  </a:t>
            </a:r>
          </a:p>
          <a:p>
            <a:pPr algn="ctr" eaLnBrk="1" fontAlgn="auto" hangingPunct="1">
              <a:spcBef>
                <a:spcPts val="0"/>
              </a:spcBef>
              <a:spcAft>
                <a:spcPts val="0"/>
              </a:spcAft>
            </a:pPr>
            <a:r>
              <a:rPr lang="de-DE" sz="1000" dirty="0" smtClean="0">
                <a:solidFill>
                  <a:srgbClr val="000000"/>
                </a:solidFill>
                <a:latin typeface="Arial" pitchFamily="34" charset="0"/>
                <a:cs typeface="Arial" pitchFamily="34" charset="0"/>
              </a:rPr>
              <a:t>De-emphasis</a:t>
            </a:r>
            <a:endParaRPr lang="en-US" sz="1000" dirty="0">
              <a:solidFill>
                <a:srgbClr val="000000"/>
              </a:solidFill>
              <a:latin typeface="Arial" pitchFamily="34" charset="0"/>
              <a:cs typeface="Arial" pitchFamily="34" charset="0"/>
            </a:endParaRPr>
          </a:p>
        </p:txBody>
      </p:sp>
      <p:sp>
        <p:nvSpPr>
          <p:cNvPr id="221" name="TextBox 52"/>
          <p:cNvSpPr txBox="1">
            <a:spLocks noChangeArrowheads="1"/>
          </p:cNvSpPr>
          <p:nvPr/>
        </p:nvSpPr>
        <p:spPr bwMode="auto">
          <a:xfrm>
            <a:off x="5720080" y="3927171"/>
            <a:ext cx="894080"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de-DE" sz="1000" dirty="0" smtClean="0">
                <a:solidFill>
                  <a:srgbClr val="000000"/>
                </a:solidFill>
                <a:latin typeface="Arial" pitchFamily="34" charset="0"/>
                <a:cs typeface="Arial" pitchFamily="34" charset="0"/>
              </a:rPr>
              <a:t>N4915A-014</a:t>
            </a:r>
          </a:p>
          <a:p>
            <a:pPr eaLnBrk="1" fontAlgn="auto" hangingPunct="1">
              <a:spcBef>
                <a:spcPts val="0"/>
              </a:spcBef>
              <a:spcAft>
                <a:spcPts val="0"/>
              </a:spcAft>
            </a:pPr>
            <a:r>
              <a:rPr lang="de-DE" sz="1000" dirty="0" smtClean="0">
                <a:solidFill>
                  <a:srgbClr val="000000"/>
                </a:solidFill>
                <a:latin typeface="Arial" pitchFamily="34" charset="0"/>
                <a:cs typeface="Arial" pitchFamily="34" charset="0"/>
              </a:rPr>
              <a:t>Cal Channel</a:t>
            </a:r>
            <a:endParaRPr lang="en-US" sz="1000" dirty="0">
              <a:solidFill>
                <a:srgbClr val="000000"/>
              </a:solidFill>
              <a:latin typeface="Arial" pitchFamily="34" charset="0"/>
              <a:cs typeface="Arial" pitchFamily="34" charset="0"/>
            </a:endParaRPr>
          </a:p>
        </p:txBody>
      </p:sp>
      <p:sp>
        <p:nvSpPr>
          <p:cNvPr id="247" name="Rounded Rectangle 246"/>
          <p:cNvSpPr/>
          <p:nvPr/>
        </p:nvSpPr>
        <p:spPr bwMode="auto">
          <a:xfrm>
            <a:off x="0" y="4378960"/>
            <a:ext cx="9144000" cy="1017016"/>
          </a:xfrm>
          <a:prstGeom prst="roundRect">
            <a:avLst/>
          </a:prstGeom>
          <a:solidFill>
            <a:schemeClr val="bg1">
              <a:alpha val="20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18" name="TextBox 52"/>
          <p:cNvSpPr txBox="1">
            <a:spLocks noChangeArrowheads="1"/>
          </p:cNvSpPr>
          <p:nvPr/>
        </p:nvSpPr>
        <p:spPr bwMode="auto">
          <a:xfrm>
            <a:off x="1088419" y="4376981"/>
            <a:ext cx="687837"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 CBB2</a:t>
            </a:r>
            <a:endParaRPr lang="en-US" sz="1000" dirty="0">
              <a:solidFill>
                <a:srgbClr val="000000"/>
              </a:solidFill>
              <a:latin typeface="Arial" pitchFamily="34" charset="0"/>
              <a:cs typeface="Arial" pitchFamily="34" charset="0"/>
            </a:endParaRPr>
          </a:p>
        </p:txBody>
      </p:sp>
      <p:sp>
        <p:nvSpPr>
          <p:cNvPr id="89" name="TextBox 52"/>
          <p:cNvSpPr txBox="1">
            <a:spLocks noChangeArrowheads="1"/>
          </p:cNvSpPr>
          <p:nvPr/>
        </p:nvSpPr>
        <p:spPr bwMode="auto">
          <a:xfrm>
            <a:off x="731519" y="4671621"/>
            <a:ext cx="561957"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CLB2</a:t>
            </a:r>
            <a:endParaRPr lang="en-US" sz="1000" dirty="0">
              <a:solidFill>
                <a:srgbClr val="000000"/>
              </a:solidFill>
              <a:latin typeface="Arial" pitchFamily="34" charset="0"/>
              <a:cs typeface="Arial" pitchFamily="34" charset="0"/>
            </a:endParaRPr>
          </a:p>
        </p:txBody>
      </p:sp>
      <p:sp>
        <p:nvSpPr>
          <p:cNvPr id="94" name="TextBox 52"/>
          <p:cNvSpPr txBox="1">
            <a:spLocks noChangeArrowheads="1"/>
          </p:cNvSpPr>
          <p:nvPr/>
        </p:nvSpPr>
        <p:spPr bwMode="auto">
          <a:xfrm>
            <a:off x="5312900" y="4376980"/>
            <a:ext cx="852142"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 CBB2</a:t>
            </a:r>
            <a:endParaRPr lang="en-US" sz="1000" dirty="0">
              <a:solidFill>
                <a:srgbClr val="000000"/>
              </a:solidFill>
              <a:latin typeface="Arial" pitchFamily="34" charset="0"/>
              <a:cs typeface="Arial" pitchFamily="34" charset="0"/>
            </a:endParaRPr>
          </a:p>
        </p:txBody>
      </p:sp>
      <p:sp>
        <p:nvSpPr>
          <p:cNvPr id="97" name="TextBox 52"/>
          <p:cNvSpPr txBox="1">
            <a:spLocks noChangeArrowheads="1"/>
          </p:cNvSpPr>
          <p:nvPr/>
        </p:nvSpPr>
        <p:spPr bwMode="auto">
          <a:xfrm>
            <a:off x="5527184" y="4722420"/>
            <a:ext cx="618461"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CLB2</a:t>
            </a:r>
            <a:endParaRPr lang="en-US" sz="1000" dirty="0">
              <a:solidFill>
                <a:srgbClr val="000000"/>
              </a:solidFill>
              <a:latin typeface="Arial" pitchFamily="34" charset="0"/>
              <a:cs typeface="Arial" pitchFamily="34" charset="0"/>
            </a:endParaRPr>
          </a:p>
        </p:txBody>
      </p:sp>
      <p:sp>
        <p:nvSpPr>
          <p:cNvPr id="114" name="TextBox 52"/>
          <p:cNvSpPr txBox="1">
            <a:spLocks noChangeArrowheads="1"/>
          </p:cNvSpPr>
          <p:nvPr/>
        </p:nvSpPr>
        <p:spPr bwMode="auto">
          <a:xfrm>
            <a:off x="5556740" y="4529380"/>
            <a:ext cx="466061"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or</a:t>
            </a:r>
            <a:endParaRPr lang="en-US" sz="1000" dirty="0">
              <a:solidFill>
                <a:srgbClr val="000000"/>
              </a:solidFill>
              <a:latin typeface="Arial" pitchFamily="34" charset="0"/>
              <a:cs typeface="Arial" pitchFamily="34" charset="0"/>
            </a:endParaRPr>
          </a:p>
        </p:txBody>
      </p:sp>
      <p:sp>
        <p:nvSpPr>
          <p:cNvPr id="129" name="TextBox 52"/>
          <p:cNvSpPr txBox="1">
            <a:spLocks noChangeArrowheads="1"/>
          </p:cNvSpPr>
          <p:nvPr/>
        </p:nvSpPr>
        <p:spPr bwMode="auto">
          <a:xfrm>
            <a:off x="956339" y="4498901"/>
            <a:ext cx="486381"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or</a:t>
            </a:r>
            <a:endParaRPr lang="en-US" sz="1000" dirty="0">
              <a:solidFill>
                <a:srgbClr val="000000"/>
              </a:solidFill>
              <a:latin typeface="Arial" pitchFamily="34" charset="0"/>
              <a:cs typeface="Arial" pitchFamily="34" charset="0"/>
            </a:endParaRPr>
          </a:p>
        </p:txBody>
      </p:sp>
      <p:pic>
        <p:nvPicPr>
          <p:cNvPr id="1027" name="Picture 3"/>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1254261" y="4612957"/>
            <a:ext cx="717134" cy="467591"/>
          </a:xfrm>
          <a:prstGeom prst="rect">
            <a:avLst/>
          </a:prstGeom>
          <a:noFill/>
          <a:ln w="9525">
            <a:noFill/>
            <a:miter lim="800000"/>
            <a:headEnd/>
            <a:tailEnd/>
          </a:ln>
        </p:spPr>
      </p:pic>
      <p:pic>
        <p:nvPicPr>
          <p:cNvPr id="96" name="Picture 3"/>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4906361" y="4623118"/>
            <a:ext cx="678980" cy="448056"/>
          </a:xfrm>
          <a:prstGeom prst="rect">
            <a:avLst/>
          </a:prstGeom>
          <a:noFill/>
          <a:ln w="9525">
            <a:noFill/>
            <a:miter lim="800000"/>
            <a:headEnd/>
            <a:tailEnd/>
          </a:ln>
        </p:spPr>
      </p:pic>
      <p:sp>
        <p:nvSpPr>
          <p:cNvPr id="108" name="TextBox 52"/>
          <p:cNvSpPr txBox="1">
            <a:spLocks noChangeArrowheads="1"/>
          </p:cNvSpPr>
          <p:nvPr/>
        </p:nvSpPr>
        <p:spPr bwMode="auto">
          <a:xfrm>
            <a:off x="6541797" y="4338419"/>
            <a:ext cx="854683" cy="677108"/>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950" dirty="0" smtClean="0">
                <a:solidFill>
                  <a:srgbClr val="000000"/>
                </a:solidFill>
                <a:latin typeface="Arial" pitchFamily="34" charset="0"/>
                <a:cs typeface="Arial" pitchFamily="34" charset="0"/>
              </a:rPr>
              <a:t>U4321A </a:t>
            </a:r>
          </a:p>
          <a:p>
            <a:pPr eaLnBrk="1" fontAlgn="auto" hangingPunct="1">
              <a:spcBef>
                <a:spcPts val="0"/>
              </a:spcBef>
              <a:spcAft>
                <a:spcPts val="0"/>
              </a:spcAft>
            </a:pPr>
            <a:r>
              <a:rPr lang="en-US" sz="950" dirty="0" smtClean="0">
                <a:solidFill>
                  <a:srgbClr val="000000"/>
                </a:solidFill>
                <a:latin typeface="Arial" pitchFamily="34" charset="0"/>
                <a:cs typeface="Arial" pitchFamily="34" charset="0"/>
              </a:rPr>
              <a:t>PCIe Interposer Probe</a:t>
            </a:r>
            <a:endParaRPr lang="en-US" sz="950" dirty="0">
              <a:solidFill>
                <a:srgbClr val="000000"/>
              </a:solidFill>
              <a:latin typeface="Arial" pitchFamily="34" charset="0"/>
              <a:cs typeface="Arial" pitchFamily="34" charset="0"/>
            </a:endParaRPr>
          </a:p>
        </p:txBody>
      </p:sp>
      <p:sp>
        <p:nvSpPr>
          <p:cNvPr id="227" name="TextBox 52"/>
          <p:cNvSpPr txBox="1">
            <a:spLocks noChangeArrowheads="1"/>
          </p:cNvSpPr>
          <p:nvPr/>
        </p:nvSpPr>
        <p:spPr bwMode="auto">
          <a:xfrm>
            <a:off x="3211859" y="4356661"/>
            <a:ext cx="687837"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 CBB2</a:t>
            </a:r>
            <a:endParaRPr lang="en-US" sz="1000" dirty="0">
              <a:solidFill>
                <a:srgbClr val="000000"/>
              </a:solidFill>
              <a:latin typeface="Arial" pitchFamily="34" charset="0"/>
              <a:cs typeface="Arial" pitchFamily="34" charset="0"/>
            </a:endParaRPr>
          </a:p>
        </p:txBody>
      </p:sp>
      <p:sp>
        <p:nvSpPr>
          <p:cNvPr id="228" name="TextBox 52"/>
          <p:cNvSpPr txBox="1">
            <a:spLocks noChangeArrowheads="1"/>
          </p:cNvSpPr>
          <p:nvPr/>
        </p:nvSpPr>
        <p:spPr bwMode="auto">
          <a:xfrm>
            <a:off x="3241039" y="4874821"/>
            <a:ext cx="561957"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CLB2</a:t>
            </a:r>
            <a:endParaRPr lang="en-US" sz="1000" dirty="0">
              <a:solidFill>
                <a:srgbClr val="000000"/>
              </a:solidFill>
              <a:latin typeface="Arial" pitchFamily="34" charset="0"/>
              <a:cs typeface="Arial" pitchFamily="34" charset="0"/>
            </a:endParaRPr>
          </a:p>
        </p:txBody>
      </p:sp>
      <p:sp>
        <p:nvSpPr>
          <p:cNvPr id="230" name="TextBox 52"/>
          <p:cNvSpPr txBox="1">
            <a:spLocks noChangeArrowheads="1"/>
          </p:cNvSpPr>
          <p:nvPr/>
        </p:nvSpPr>
        <p:spPr bwMode="auto">
          <a:xfrm>
            <a:off x="3343939" y="4590341"/>
            <a:ext cx="486381"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or</a:t>
            </a:r>
            <a:endParaRPr lang="en-US" sz="1000" dirty="0">
              <a:solidFill>
                <a:srgbClr val="000000"/>
              </a:solidFill>
              <a:latin typeface="Arial" pitchFamily="34" charset="0"/>
              <a:cs typeface="Arial" pitchFamily="34" charset="0"/>
            </a:endParaRPr>
          </a:p>
        </p:txBody>
      </p:sp>
      <p:sp>
        <p:nvSpPr>
          <p:cNvPr id="109" name="TextBox 52"/>
          <p:cNvSpPr txBox="1">
            <a:spLocks noChangeArrowheads="1"/>
          </p:cNvSpPr>
          <p:nvPr/>
        </p:nvSpPr>
        <p:spPr bwMode="auto">
          <a:xfrm>
            <a:off x="6592596" y="4935780"/>
            <a:ext cx="814044" cy="530915"/>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950" dirty="0" smtClean="0">
                <a:solidFill>
                  <a:srgbClr val="000000"/>
                </a:solidFill>
                <a:latin typeface="Arial" pitchFamily="34" charset="0"/>
                <a:cs typeface="Arial" pitchFamily="34" charset="0"/>
              </a:rPr>
              <a:t>U4322A PCIe mid-bus probe</a:t>
            </a:r>
            <a:endParaRPr lang="en-US" sz="950" dirty="0">
              <a:solidFill>
                <a:srgbClr val="000000"/>
              </a:solidFill>
              <a:latin typeface="Arial" pitchFamily="34" charset="0"/>
              <a:cs typeface="Arial" pitchFamily="34" charset="0"/>
            </a:endParaRPr>
          </a:p>
        </p:txBody>
      </p:sp>
      <p:sp>
        <p:nvSpPr>
          <p:cNvPr id="91" name="TextBox 52"/>
          <p:cNvSpPr txBox="1">
            <a:spLocks noChangeArrowheads="1"/>
          </p:cNvSpPr>
          <p:nvPr/>
        </p:nvSpPr>
        <p:spPr bwMode="auto">
          <a:xfrm>
            <a:off x="591705" y="5033225"/>
            <a:ext cx="1693943"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PCI-SIG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Compliance boards</a:t>
            </a:r>
            <a:endParaRPr lang="en-US" sz="1000" dirty="0">
              <a:solidFill>
                <a:srgbClr val="000000"/>
              </a:solidFill>
              <a:latin typeface="Arial" pitchFamily="34" charset="0"/>
              <a:cs typeface="Arial" pitchFamily="34" charset="0"/>
            </a:endParaRPr>
          </a:p>
        </p:txBody>
      </p:sp>
      <p:sp>
        <p:nvSpPr>
          <p:cNvPr id="248" name="Rounded Rectangle 247"/>
          <p:cNvSpPr/>
          <p:nvPr/>
        </p:nvSpPr>
        <p:spPr bwMode="auto">
          <a:xfrm>
            <a:off x="0" y="5435600"/>
            <a:ext cx="9144000" cy="762000"/>
          </a:xfrm>
          <a:prstGeom prst="roundRect">
            <a:avLst/>
          </a:prstGeom>
          <a:solidFill>
            <a:schemeClr val="bg1">
              <a:alpha val="20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73" name="TextBox 60"/>
          <p:cNvSpPr txBox="1">
            <a:spLocks noChangeArrowheads="1"/>
          </p:cNvSpPr>
          <p:nvPr/>
        </p:nvSpPr>
        <p:spPr bwMode="auto">
          <a:xfrm>
            <a:off x="6669610" y="5907550"/>
            <a:ext cx="969555"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de-DE" sz="1000" dirty="0" smtClean="0">
                <a:solidFill>
                  <a:srgbClr val="000000"/>
                </a:solidFill>
                <a:latin typeface="Arial" pitchFamily="34" charset="0"/>
                <a:cs typeface="Arial" pitchFamily="34" charset="0"/>
              </a:rPr>
              <a:t>Motherboard</a:t>
            </a:r>
            <a:endParaRPr lang="en-US" sz="1000" dirty="0">
              <a:solidFill>
                <a:srgbClr val="000000"/>
              </a:solidFill>
              <a:latin typeface="Arial" pitchFamily="34" charset="0"/>
              <a:cs typeface="Arial" pitchFamily="34" charset="0"/>
            </a:endParaRPr>
          </a:p>
        </p:txBody>
      </p:sp>
      <p:cxnSp>
        <p:nvCxnSpPr>
          <p:cNvPr id="180" name="Straight Connector 179"/>
          <p:cNvCxnSpPr/>
          <p:nvPr/>
        </p:nvCxnSpPr>
        <p:spPr bwMode="auto">
          <a:xfrm>
            <a:off x="7193280" y="5588000"/>
            <a:ext cx="1645920"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nvGrpSpPr>
          <p:cNvPr id="3" name="Group 124"/>
          <p:cNvGrpSpPr/>
          <p:nvPr/>
        </p:nvGrpSpPr>
        <p:grpSpPr>
          <a:xfrm>
            <a:off x="6703521" y="5435600"/>
            <a:ext cx="597823" cy="546090"/>
            <a:chOff x="7144097" y="5293360"/>
            <a:chExt cx="597823" cy="546090"/>
          </a:xfrm>
        </p:grpSpPr>
        <p:sp>
          <p:nvSpPr>
            <p:cNvPr id="138" name="Rectangle 137"/>
            <p:cNvSpPr/>
            <p:nvPr/>
          </p:nvSpPr>
          <p:spPr bwMode="auto">
            <a:xfrm>
              <a:off x="7205057" y="5347546"/>
              <a:ext cx="457200" cy="45720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DDDDDD"/>
                </a:solidFill>
                <a:effectLst>
                  <a:outerShdw blurRad="38100" dist="38100" dir="2700000" algn="tl">
                    <a:srgbClr val="000000">
                      <a:alpha val="43137"/>
                    </a:srgbClr>
                  </a:outerShdw>
                </a:effectLst>
              </a:endParaRPr>
            </a:p>
          </p:txBody>
        </p:sp>
        <p:sp>
          <p:nvSpPr>
            <p:cNvPr id="143" name="TextBox 142"/>
            <p:cNvSpPr txBox="1"/>
            <p:nvPr/>
          </p:nvSpPr>
          <p:spPr>
            <a:xfrm>
              <a:off x="7357457" y="5577840"/>
              <a:ext cx="384463" cy="261610"/>
            </a:xfrm>
            <a:prstGeom prst="rect">
              <a:avLst/>
            </a:prstGeom>
            <a:noFill/>
          </p:spPr>
          <p:txBody>
            <a:bodyPr wrap="square" rtlCol="0">
              <a:spAutoFit/>
            </a:bodyPr>
            <a:lstStyle/>
            <a:p>
              <a:pPr eaLnBrk="1" fontAlgn="auto" hangingPunct="1">
                <a:spcBef>
                  <a:spcPts val="0"/>
                </a:spcBef>
                <a:spcAft>
                  <a:spcPts val="0"/>
                </a:spcAft>
              </a:pPr>
              <a:r>
                <a:rPr lang="de-DE" sz="1100" dirty="0">
                  <a:solidFill>
                    <a:srgbClr val="000000"/>
                  </a:solidFill>
                  <a:latin typeface="Arial"/>
                </a:rPr>
                <a:t>R</a:t>
              </a:r>
              <a:r>
                <a:rPr lang="de-DE" sz="1100" dirty="0" smtClean="0">
                  <a:solidFill>
                    <a:srgbClr val="000000"/>
                  </a:solidFill>
                  <a:latin typeface="Arial"/>
                </a:rPr>
                <a:t>x</a:t>
              </a:r>
              <a:endParaRPr lang="en-US" sz="1100" dirty="0">
                <a:solidFill>
                  <a:srgbClr val="000000"/>
                </a:solidFill>
                <a:latin typeface="Arial"/>
              </a:endParaRPr>
            </a:p>
          </p:txBody>
        </p:sp>
        <p:sp>
          <p:nvSpPr>
            <p:cNvPr id="147" name="TextBox 146"/>
            <p:cNvSpPr txBox="1"/>
            <p:nvPr/>
          </p:nvSpPr>
          <p:spPr>
            <a:xfrm>
              <a:off x="7144097" y="5293360"/>
              <a:ext cx="384463" cy="261610"/>
            </a:xfrm>
            <a:prstGeom prst="rect">
              <a:avLst/>
            </a:prstGeom>
            <a:noFill/>
          </p:spPr>
          <p:txBody>
            <a:bodyPr wrap="square" rtlCol="0">
              <a:spAutoFit/>
            </a:bodyPr>
            <a:lstStyle/>
            <a:p>
              <a:pPr eaLnBrk="1" fontAlgn="auto" hangingPunct="1">
                <a:spcBef>
                  <a:spcPts val="0"/>
                </a:spcBef>
                <a:spcAft>
                  <a:spcPts val="0"/>
                </a:spcAft>
              </a:pPr>
              <a:r>
                <a:rPr lang="de-DE" sz="1100" dirty="0" smtClean="0">
                  <a:solidFill>
                    <a:srgbClr val="000000"/>
                  </a:solidFill>
                  <a:latin typeface="Arial"/>
                </a:rPr>
                <a:t>Tx</a:t>
              </a:r>
              <a:endParaRPr lang="en-US" sz="1100" dirty="0">
                <a:solidFill>
                  <a:srgbClr val="000000"/>
                </a:solidFill>
                <a:latin typeface="Arial"/>
              </a:endParaRPr>
            </a:p>
          </p:txBody>
        </p:sp>
        <p:cxnSp>
          <p:nvCxnSpPr>
            <p:cNvPr id="149" name="Straight Connector 148"/>
            <p:cNvCxnSpPr/>
            <p:nvPr/>
          </p:nvCxnSpPr>
          <p:spPr bwMode="auto">
            <a:xfrm flipV="1">
              <a:off x="7203440" y="5354320"/>
              <a:ext cx="457200" cy="44704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80" name="TextBox 52"/>
          <p:cNvSpPr txBox="1">
            <a:spLocks noChangeArrowheads="1"/>
          </p:cNvSpPr>
          <p:nvPr/>
        </p:nvSpPr>
        <p:spPr bwMode="auto">
          <a:xfrm>
            <a:off x="-81280" y="5691304"/>
            <a:ext cx="529936" cy="2616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100" b="1" dirty="0" smtClean="0">
                <a:solidFill>
                  <a:srgbClr val="000000"/>
                </a:solidFill>
                <a:latin typeface="Arial" pitchFamily="34" charset="0"/>
                <a:cs typeface="Arial" pitchFamily="34" charset="0"/>
              </a:rPr>
              <a:t> DUT</a:t>
            </a:r>
            <a:endParaRPr lang="en-US" sz="1100" b="1" dirty="0">
              <a:solidFill>
                <a:srgbClr val="000000"/>
              </a:solidFill>
              <a:latin typeface="Arial" pitchFamily="34" charset="0"/>
              <a:cs typeface="Arial" pitchFamily="34" charset="0"/>
            </a:endParaRPr>
          </a:p>
        </p:txBody>
      </p:sp>
      <p:sp>
        <p:nvSpPr>
          <p:cNvPr id="229" name="TextBox 52"/>
          <p:cNvSpPr txBox="1">
            <a:spLocks noChangeArrowheads="1"/>
          </p:cNvSpPr>
          <p:nvPr/>
        </p:nvSpPr>
        <p:spPr bwMode="auto">
          <a:xfrm>
            <a:off x="2823583" y="5055449"/>
            <a:ext cx="1381201"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PCI-SIG </a:t>
            </a:r>
          </a:p>
          <a:p>
            <a:pPr algn="ctr" eaLnBrk="1" fontAlgn="auto" hangingPunct="1">
              <a:spcBef>
                <a:spcPts val="0"/>
              </a:spcBef>
              <a:spcAft>
                <a:spcPts val="0"/>
              </a:spcAft>
            </a:pPr>
            <a:r>
              <a:rPr lang="en-US" sz="1000" dirty="0" smtClean="0">
                <a:solidFill>
                  <a:srgbClr val="000000"/>
                </a:solidFill>
                <a:latin typeface="Arial" pitchFamily="34" charset="0"/>
                <a:cs typeface="Arial" pitchFamily="34" charset="0"/>
              </a:rPr>
              <a:t>Compliance boards</a:t>
            </a:r>
            <a:endParaRPr lang="en-US" sz="1000" dirty="0">
              <a:solidFill>
                <a:srgbClr val="000000"/>
              </a:solidFill>
              <a:latin typeface="Arial" pitchFamily="34" charset="0"/>
              <a:cs typeface="Arial" pitchFamily="34" charset="0"/>
            </a:endParaRPr>
          </a:p>
        </p:txBody>
      </p:sp>
      <p:sp>
        <p:nvSpPr>
          <p:cNvPr id="98" name="TextBox 52"/>
          <p:cNvSpPr txBox="1">
            <a:spLocks noChangeArrowheads="1"/>
          </p:cNvSpPr>
          <p:nvPr/>
        </p:nvSpPr>
        <p:spPr bwMode="auto">
          <a:xfrm>
            <a:off x="5000222" y="5043385"/>
            <a:ext cx="1623174"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PCI-SIG </a:t>
            </a:r>
          </a:p>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Compliance boards</a:t>
            </a:r>
            <a:endParaRPr lang="en-US" sz="1000" dirty="0">
              <a:solidFill>
                <a:srgbClr val="000000"/>
              </a:solidFill>
              <a:latin typeface="Arial" pitchFamily="34" charset="0"/>
              <a:cs typeface="Arial" pitchFamily="34" charset="0"/>
            </a:endParaRPr>
          </a:p>
        </p:txBody>
      </p:sp>
      <p:grpSp>
        <p:nvGrpSpPr>
          <p:cNvPr id="4" name="Group 138"/>
          <p:cNvGrpSpPr/>
          <p:nvPr/>
        </p:nvGrpSpPr>
        <p:grpSpPr>
          <a:xfrm>
            <a:off x="1848326" y="1890554"/>
            <a:ext cx="1588" cy="1005840"/>
            <a:chOff x="1807686" y="2327434"/>
            <a:chExt cx="1588" cy="1005840"/>
          </a:xfrm>
        </p:grpSpPr>
        <p:cxnSp>
          <p:nvCxnSpPr>
            <p:cNvPr id="122" name="Straight Arrow Connector 121"/>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23" name="Straight Arrow Connector 122"/>
            <p:cNvCxnSpPr/>
            <p:nvPr/>
          </p:nvCxnSpPr>
          <p:spPr bwMode="auto">
            <a:xfrm rot="16200000">
              <a:off x="1534160" y="3007360"/>
              <a:ext cx="548640" cy="1588"/>
            </a:xfrm>
            <a:prstGeom prst="straightConnector1">
              <a:avLst/>
            </a:prstGeom>
            <a:solidFill>
              <a:schemeClr val="accent1"/>
            </a:solidFill>
            <a:ln w="25400" cap="flat" cmpd="sng" algn="ctr">
              <a:solidFill>
                <a:schemeClr val="tx1"/>
              </a:solidFill>
              <a:prstDash val="solid"/>
              <a:round/>
              <a:headEnd type="stealth" w="sm" len="sm"/>
              <a:tailEnd type="triangle" w="lg" len="lg"/>
            </a:ln>
            <a:effectLst/>
          </p:spPr>
        </p:cxnSp>
      </p:grpSp>
      <p:grpSp>
        <p:nvGrpSpPr>
          <p:cNvPr id="5" name="Group 138"/>
          <p:cNvGrpSpPr/>
          <p:nvPr/>
        </p:nvGrpSpPr>
        <p:grpSpPr>
          <a:xfrm>
            <a:off x="1848326" y="3353594"/>
            <a:ext cx="1588" cy="1188720"/>
            <a:chOff x="1807686" y="2327434"/>
            <a:chExt cx="1588" cy="1005840"/>
          </a:xfrm>
        </p:grpSpPr>
        <p:cxnSp>
          <p:nvCxnSpPr>
            <p:cNvPr id="127" name="Straight Arrow Connector 126"/>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28" name="Straight Arrow Connector 127"/>
            <p:cNvCxnSpPr/>
            <p:nvPr/>
          </p:nvCxnSpPr>
          <p:spPr bwMode="auto">
            <a:xfrm rot="16200000">
              <a:off x="1534160" y="3007360"/>
              <a:ext cx="548640" cy="1588"/>
            </a:xfrm>
            <a:prstGeom prst="straightConnector1">
              <a:avLst/>
            </a:prstGeom>
            <a:solidFill>
              <a:schemeClr val="accent1"/>
            </a:solidFill>
            <a:ln w="25400" cap="flat" cmpd="sng" algn="ctr">
              <a:solidFill>
                <a:schemeClr val="tx1"/>
              </a:solidFill>
              <a:prstDash val="solid"/>
              <a:round/>
              <a:headEnd type="stealth" w="sm" len="sm"/>
              <a:tailEnd type="triangle" w="lg" len="lg"/>
            </a:ln>
            <a:effectLst/>
          </p:spPr>
        </p:cxnSp>
      </p:grpSp>
      <p:grpSp>
        <p:nvGrpSpPr>
          <p:cNvPr id="6" name="Group 196"/>
          <p:cNvGrpSpPr/>
          <p:nvPr/>
        </p:nvGrpSpPr>
        <p:grpSpPr>
          <a:xfrm flipH="1">
            <a:off x="1715885" y="4511042"/>
            <a:ext cx="642932" cy="1152008"/>
            <a:chOff x="7395748" y="4684555"/>
            <a:chExt cx="1669" cy="835048"/>
          </a:xfrm>
        </p:grpSpPr>
        <p:cxnSp>
          <p:nvCxnSpPr>
            <p:cNvPr id="198" name="Straight Arrow Connector 197"/>
            <p:cNvCxnSpPr>
              <a:stCxn id="40" idx="3"/>
            </p:cNvCxnSpPr>
            <p:nvPr/>
          </p:nvCxnSpPr>
          <p:spPr bwMode="auto">
            <a:xfrm flipV="1">
              <a:off x="7395745" y="4684554"/>
              <a:ext cx="1669" cy="83504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99" name="Straight Arrow Connector 198"/>
            <p:cNvCxnSpPr/>
            <p:nvPr/>
          </p:nvCxnSpPr>
          <p:spPr bwMode="auto">
            <a:xfrm rot="5400000" flipH="1" flipV="1">
              <a:off x="7242741" y="5251418"/>
              <a:ext cx="307056" cy="603"/>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pic>
        <p:nvPicPr>
          <p:cNvPr id="1026" name="Picture 2"/>
          <p:cNvPicPr>
            <a:picLocks noChangeAspect="1" noChangeArrowheads="1"/>
          </p:cNvPicPr>
          <p:nvPr/>
        </p:nvPicPr>
        <p:blipFill>
          <a:blip r:embed="rId6" cstate="email"/>
          <a:srcRect/>
          <a:stretch>
            <a:fillRect/>
          </a:stretch>
        </p:blipFill>
        <p:spPr bwMode="auto">
          <a:xfrm>
            <a:off x="1656079" y="4429125"/>
            <a:ext cx="649751" cy="467193"/>
          </a:xfrm>
          <a:prstGeom prst="rect">
            <a:avLst/>
          </a:prstGeom>
          <a:noFill/>
          <a:ln w="9525">
            <a:noFill/>
            <a:miter lim="800000"/>
            <a:headEnd/>
            <a:tailEnd/>
          </a:ln>
        </p:spPr>
      </p:pic>
      <p:grpSp>
        <p:nvGrpSpPr>
          <p:cNvPr id="7" name="Group 139"/>
          <p:cNvGrpSpPr/>
          <p:nvPr/>
        </p:nvGrpSpPr>
        <p:grpSpPr>
          <a:xfrm>
            <a:off x="893578" y="5551646"/>
            <a:ext cx="1510741" cy="599282"/>
            <a:chOff x="741178" y="5673566"/>
            <a:chExt cx="1510741" cy="599282"/>
          </a:xfrm>
        </p:grpSpPr>
        <p:sp>
          <p:nvSpPr>
            <p:cNvPr id="38" name="Rectangle 37"/>
            <p:cNvSpPr/>
            <p:nvPr/>
          </p:nvSpPr>
          <p:spPr bwMode="auto">
            <a:xfrm>
              <a:off x="741178" y="5673566"/>
              <a:ext cx="552145" cy="532808"/>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DDDDDD"/>
                </a:solidFill>
                <a:effectLst>
                  <a:outerShdw blurRad="38100" dist="38100" dir="2700000" algn="tl">
                    <a:srgbClr val="000000">
                      <a:alpha val="43137"/>
                    </a:srgbClr>
                  </a:outerShdw>
                </a:effectLst>
              </a:endParaRPr>
            </a:p>
          </p:txBody>
        </p:sp>
        <p:sp>
          <p:nvSpPr>
            <p:cNvPr id="39" name="Rectangle 38"/>
            <p:cNvSpPr/>
            <p:nvPr/>
          </p:nvSpPr>
          <p:spPr bwMode="auto">
            <a:xfrm>
              <a:off x="1278035" y="5874612"/>
              <a:ext cx="807768" cy="118402"/>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grpSp>
          <p:nvGrpSpPr>
            <p:cNvPr id="8" name="Group 42"/>
            <p:cNvGrpSpPr/>
            <p:nvPr/>
          </p:nvGrpSpPr>
          <p:grpSpPr>
            <a:xfrm>
              <a:off x="2078095" y="5718170"/>
              <a:ext cx="173824" cy="444007"/>
              <a:chOff x="1558036" y="2119884"/>
              <a:chExt cx="172720" cy="457200"/>
            </a:xfrm>
          </p:grpSpPr>
          <p:sp>
            <p:nvSpPr>
              <p:cNvPr id="40" name="L-Shape 39"/>
              <p:cNvSpPr/>
              <p:nvPr/>
            </p:nvSpPr>
            <p:spPr bwMode="auto">
              <a:xfrm rot="5400000">
                <a:off x="1440180" y="2245868"/>
                <a:ext cx="416560" cy="164592"/>
              </a:xfrm>
              <a:prstGeom prst="corner">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41" name="L-Shape 40"/>
              <p:cNvSpPr/>
              <p:nvPr/>
            </p:nvSpPr>
            <p:spPr bwMode="auto">
              <a:xfrm rot="5400000" flipH="1">
                <a:off x="1508760" y="2372360"/>
                <a:ext cx="254000" cy="155448"/>
              </a:xfrm>
              <a:prstGeom prst="corner">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grpSp>
        <p:sp>
          <p:nvSpPr>
            <p:cNvPr id="46" name="TextBox 45"/>
            <p:cNvSpPr txBox="1"/>
            <p:nvPr/>
          </p:nvSpPr>
          <p:spPr>
            <a:xfrm>
              <a:off x="762000" y="5720080"/>
              <a:ext cx="473003" cy="400110"/>
            </a:xfrm>
            <a:prstGeom prst="rect">
              <a:avLst/>
            </a:prstGeom>
            <a:noFill/>
          </p:spPr>
          <p:txBody>
            <a:bodyPr wrap="square" rtlCol="0">
              <a:spAutoFit/>
            </a:bodyPr>
            <a:lstStyle/>
            <a:p>
              <a:pPr eaLnBrk="1" fontAlgn="auto" hangingPunct="1">
                <a:spcBef>
                  <a:spcPts val="0"/>
                </a:spcBef>
                <a:spcAft>
                  <a:spcPts val="0"/>
                </a:spcAft>
              </a:pPr>
              <a:r>
                <a:rPr lang="de-DE" sz="1800" dirty="0" smtClean="0">
                  <a:solidFill>
                    <a:srgbClr val="000000"/>
                  </a:solidFill>
                  <a:latin typeface="Arial" pitchFamily="34" charset="0"/>
                  <a:cs typeface="Arial" pitchFamily="34" charset="0"/>
                </a:rPr>
                <a:t>Tx</a:t>
              </a:r>
              <a:endParaRPr lang="en-US" sz="1800" dirty="0">
                <a:solidFill>
                  <a:srgbClr val="000000"/>
                </a:solidFill>
                <a:latin typeface="Arial" pitchFamily="34" charset="0"/>
                <a:cs typeface="Arial" pitchFamily="34" charset="0"/>
              </a:endParaRPr>
            </a:p>
          </p:txBody>
        </p:sp>
        <p:sp>
          <p:nvSpPr>
            <p:cNvPr id="74" name="TextBox 60"/>
            <p:cNvSpPr txBox="1">
              <a:spLocks noChangeArrowheads="1"/>
            </p:cNvSpPr>
            <p:nvPr/>
          </p:nvSpPr>
          <p:spPr bwMode="auto">
            <a:xfrm>
              <a:off x="1229361" y="6026627"/>
              <a:ext cx="927794"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Transmitter</a:t>
              </a:r>
              <a:endParaRPr lang="en-US" sz="1000" dirty="0">
                <a:solidFill>
                  <a:srgbClr val="000000"/>
                </a:solidFill>
                <a:latin typeface="Arial" pitchFamily="34" charset="0"/>
                <a:cs typeface="Arial" pitchFamily="34" charset="0"/>
              </a:endParaRPr>
            </a:p>
          </p:txBody>
        </p:sp>
      </p:grpSp>
      <p:pic>
        <p:nvPicPr>
          <p:cNvPr id="86" name="Picture 19" descr="DSAX90000-X-32.tif"/>
          <p:cNvPicPr>
            <a:picLocks noChangeAspect="1"/>
          </p:cNvPicPr>
          <p:nvPr/>
        </p:nvPicPr>
        <p:blipFill>
          <a:blip r:embed="rId7" cstate="email"/>
          <a:srcRect/>
          <a:stretch>
            <a:fillRect/>
          </a:stretch>
        </p:blipFill>
        <p:spPr bwMode="auto">
          <a:xfrm>
            <a:off x="1351279" y="2579687"/>
            <a:ext cx="1171108" cy="783273"/>
          </a:xfrm>
          <a:prstGeom prst="rect">
            <a:avLst/>
          </a:prstGeom>
          <a:noFill/>
          <a:ln w="9525">
            <a:noFill/>
            <a:miter lim="800000"/>
            <a:headEnd/>
            <a:tailEnd/>
          </a:ln>
        </p:spPr>
      </p:pic>
      <p:pic>
        <p:nvPicPr>
          <p:cNvPr id="85" name="Picture 84" descr="PCI_test_report.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1440" y="1384889"/>
            <a:ext cx="711200" cy="847751"/>
          </a:xfrm>
          <a:prstGeom prst="rect">
            <a:avLst/>
          </a:prstGeom>
        </p:spPr>
      </p:pic>
      <p:grpSp>
        <p:nvGrpSpPr>
          <p:cNvPr id="9" name="Group 138"/>
          <p:cNvGrpSpPr/>
          <p:nvPr/>
        </p:nvGrpSpPr>
        <p:grpSpPr>
          <a:xfrm flipH="1">
            <a:off x="3515360" y="3302000"/>
            <a:ext cx="711200" cy="1544320"/>
            <a:chOff x="1807686" y="2327434"/>
            <a:chExt cx="1588" cy="1005840"/>
          </a:xfrm>
        </p:grpSpPr>
        <p:cxnSp>
          <p:nvCxnSpPr>
            <p:cNvPr id="236" name="Straight Arrow Connector 235"/>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37" name="Straight Arrow Connector 236"/>
            <p:cNvCxnSpPr/>
            <p:nvPr/>
          </p:nvCxnSpPr>
          <p:spPr bwMode="auto">
            <a:xfrm rot="5400000" flipH="1" flipV="1">
              <a:off x="1523318" y="2922054"/>
              <a:ext cx="570062" cy="917"/>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0" name="Group 138"/>
          <p:cNvGrpSpPr/>
          <p:nvPr/>
        </p:nvGrpSpPr>
        <p:grpSpPr>
          <a:xfrm rot="10800000">
            <a:off x="2844800" y="3281680"/>
            <a:ext cx="182880" cy="1534160"/>
            <a:chOff x="1807686" y="2327434"/>
            <a:chExt cx="1588" cy="1005840"/>
          </a:xfrm>
        </p:grpSpPr>
        <p:cxnSp>
          <p:nvCxnSpPr>
            <p:cNvPr id="242" name="Straight Arrow Connector 241"/>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43" name="Straight Arrow Connector 242"/>
            <p:cNvCxnSpPr/>
            <p:nvPr/>
          </p:nvCxnSpPr>
          <p:spPr bwMode="auto">
            <a:xfrm rot="5400000" flipH="1" flipV="1">
              <a:off x="1523234" y="2978721"/>
              <a:ext cx="570062" cy="917"/>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1" name="Group 243"/>
          <p:cNvGrpSpPr/>
          <p:nvPr/>
        </p:nvGrpSpPr>
        <p:grpSpPr>
          <a:xfrm flipH="1">
            <a:off x="4206241" y="5029200"/>
            <a:ext cx="50800" cy="904240"/>
            <a:chOff x="7395745" y="4684554"/>
            <a:chExt cx="1669" cy="835048"/>
          </a:xfrm>
        </p:grpSpPr>
        <p:cxnSp>
          <p:nvCxnSpPr>
            <p:cNvPr id="245" name="Straight Arrow Connector 244"/>
            <p:cNvCxnSpPr/>
            <p:nvPr/>
          </p:nvCxnSpPr>
          <p:spPr bwMode="auto">
            <a:xfrm flipV="1">
              <a:off x="7395745" y="4684554"/>
              <a:ext cx="1669" cy="83504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46" name="Straight Arrow Connector 245"/>
            <p:cNvCxnSpPr/>
            <p:nvPr/>
          </p:nvCxnSpPr>
          <p:spPr bwMode="auto">
            <a:xfrm rot="5400000" flipH="1" flipV="1">
              <a:off x="7143142" y="5115726"/>
              <a:ext cx="506658" cy="852"/>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2" name="Group 251"/>
          <p:cNvGrpSpPr/>
          <p:nvPr/>
        </p:nvGrpSpPr>
        <p:grpSpPr>
          <a:xfrm rot="10800000">
            <a:off x="2798685" y="4886960"/>
            <a:ext cx="47664" cy="914400"/>
            <a:chOff x="7395674" y="4684554"/>
            <a:chExt cx="1740" cy="835048"/>
          </a:xfrm>
        </p:grpSpPr>
        <p:cxnSp>
          <p:nvCxnSpPr>
            <p:cNvPr id="253" name="Straight Arrow Connector 252"/>
            <p:cNvCxnSpPr/>
            <p:nvPr/>
          </p:nvCxnSpPr>
          <p:spPr bwMode="auto">
            <a:xfrm flipV="1">
              <a:off x="7395745" y="4684554"/>
              <a:ext cx="1669" cy="83504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54" name="Straight Arrow Connector 253"/>
            <p:cNvCxnSpPr/>
            <p:nvPr/>
          </p:nvCxnSpPr>
          <p:spPr bwMode="auto">
            <a:xfrm rot="5400000" flipH="1" flipV="1">
              <a:off x="7142771" y="5186046"/>
              <a:ext cx="506658" cy="852"/>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pic>
        <p:nvPicPr>
          <p:cNvPr id="92" name="Picture 16" descr="86100C-202_S-Parameter"/>
          <p:cNvPicPr>
            <a:picLocks noChangeAspect="1" noChangeArrowheads="1"/>
          </p:cNvPicPr>
          <p:nvPr/>
        </p:nvPicPr>
        <p:blipFill>
          <a:blip r:embed="rId9"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2748167" y="2867465"/>
            <a:ext cx="1027880" cy="574833"/>
          </a:xfrm>
          <a:prstGeom prst="rect">
            <a:avLst/>
          </a:prstGeom>
          <a:noFill/>
          <a:ln w="9525">
            <a:noFill/>
            <a:miter lim="800000"/>
            <a:headEnd/>
            <a:tailEnd/>
          </a:ln>
        </p:spPr>
      </p:pic>
      <p:pic>
        <p:nvPicPr>
          <p:cNvPr id="233" name="Picture 3"/>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3804057" y="4734877"/>
            <a:ext cx="544890" cy="355283"/>
          </a:xfrm>
          <a:prstGeom prst="rect">
            <a:avLst/>
          </a:prstGeom>
          <a:noFill/>
          <a:ln w="9525">
            <a:noFill/>
            <a:miter lim="800000"/>
            <a:headEnd/>
            <a:tailEnd/>
          </a:ln>
        </p:spPr>
      </p:pic>
      <p:pic>
        <p:nvPicPr>
          <p:cNvPr id="234" name="Picture 2"/>
          <p:cNvPicPr>
            <a:picLocks noChangeAspect="1" noChangeArrowheads="1"/>
          </p:cNvPicPr>
          <p:nvPr/>
        </p:nvPicPr>
        <p:blipFill>
          <a:blip r:embed="rId11" cstate="email"/>
          <a:srcRect/>
          <a:stretch>
            <a:fillRect/>
          </a:stretch>
        </p:blipFill>
        <p:spPr bwMode="auto">
          <a:xfrm>
            <a:off x="3584426" y="4540886"/>
            <a:ext cx="509564" cy="366394"/>
          </a:xfrm>
          <a:prstGeom prst="rect">
            <a:avLst/>
          </a:prstGeom>
          <a:noFill/>
          <a:ln w="9525">
            <a:noFill/>
            <a:miter lim="800000"/>
            <a:headEnd/>
            <a:tailEnd/>
          </a:ln>
        </p:spPr>
      </p:pic>
      <p:pic>
        <p:nvPicPr>
          <p:cNvPr id="231" name="Picture 3"/>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a:off x="2676185" y="4734877"/>
            <a:ext cx="544890" cy="355283"/>
          </a:xfrm>
          <a:prstGeom prst="rect">
            <a:avLst/>
          </a:prstGeom>
          <a:noFill/>
          <a:ln w="9525">
            <a:noFill/>
            <a:miter lim="800000"/>
            <a:headEnd/>
            <a:tailEnd/>
          </a:ln>
        </p:spPr>
      </p:pic>
      <p:pic>
        <p:nvPicPr>
          <p:cNvPr id="232" name="Picture 2"/>
          <p:cNvPicPr>
            <a:picLocks noChangeAspect="1" noChangeArrowheads="1"/>
          </p:cNvPicPr>
          <p:nvPr/>
        </p:nvPicPr>
        <p:blipFill>
          <a:blip r:embed="rId13" cstate="email"/>
          <a:srcRect/>
          <a:stretch>
            <a:fillRect/>
          </a:stretch>
        </p:blipFill>
        <p:spPr bwMode="auto">
          <a:xfrm>
            <a:off x="2903706" y="4540886"/>
            <a:ext cx="509564" cy="366394"/>
          </a:xfrm>
          <a:prstGeom prst="rect">
            <a:avLst/>
          </a:prstGeom>
          <a:noFill/>
          <a:ln w="9525">
            <a:noFill/>
            <a:miter lim="800000"/>
            <a:headEnd/>
            <a:tailEnd/>
          </a:ln>
        </p:spPr>
      </p:pic>
      <p:grpSp>
        <p:nvGrpSpPr>
          <p:cNvPr id="13" name="Group 70"/>
          <p:cNvGrpSpPr/>
          <p:nvPr/>
        </p:nvGrpSpPr>
        <p:grpSpPr>
          <a:xfrm>
            <a:off x="2774835" y="5708303"/>
            <a:ext cx="1524000" cy="274320"/>
            <a:chOff x="2316480" y="5852160"/>
            <a:chExt cx="1524000" cy="274320"/>
          </a:xfrm>
        </p:grpSpPr>
        <p:sp>
          <p:nvSpPr>
            <p:cNvPr id="63" name="Rectangle 62"/>
            <p:cNvSpPr/>
            <p:nvPr/>
          </p:nvSpPr>
          <p:spPr bwMode="auto">
            <a:xfrm>
              <a:off x="2387600" y="5933440"/>
              <a:ext cx="1371600" cy="12192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70" name="Rectangle 69"/>
            <p:cNvSpPr/>
            <p:nvPr/>
          </p:nvSpPr>
          <p:spPr bwMode="auto">
            <a:xfrm>
              <a:off x="2316480" y="5852160"/>
              <a:ext cx="81280" cy="27432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68" name="Rectangle 67"/>
            <p:cNvSpPr/>
            <p:nvPr/>
          </p:nvSpPr>
          <p:spPr bwMode="auto">
            <a:xfrm>
              <a:off x="3759200" y="5852160"/>
              <a:ext cx="81280" cy="27432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grpSp>
      <p:grpSp>
        <p:nvGrpSpPr>
          <p:cNvPr id="14" name="Group 183"/>
          <p:cNvGrpSpPr/>
          <p:nvPr/>
        </p:nvGrpSpPr>
        <p:grpSpPr>
          <a:xfrm>
            <a:off x="4846320" y="1919904"/>
            <a:ext cx="457200" cy="1188720"/>
            <a:chOff x="7395686" y="4684554"/>
            <a:chExt cx="1588" cy="822960"/>
          </a:xfrm>
        </p:grpSpPr>
        <p:cxnSp>
          <p:nvCxnSpPr>
            <p:cNvPr id="185" name="Straight Arrow Connector 184"/>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86" name="Straight Arrow Connector 185"/>
            <p:cNvCxnSpPr/>
            <p:nvPr/>
          </p:nvCxnSpPr>
          <p:spPr bwMode="auto">
            <a:xfrm rot="5400000" flipH="1" flipV="1">
              <a:off x="7146022" y="5215229"/>
              <a:ext cx="500387" cy="1059"/>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5" name="Group 186"/>
          <p:cNvGrpSpPr/>
          <p:nvPr/>
        </p:nvGrpSpPr>
        <p:grpSpPr>
          <a:xfrm>
            <a:off x="4938119" y="3188599"/>
            <a:ext cx="1588" cy="1280160"/>
            <a:chOff x="7395686" y="4684554"/>
            <a:chExt cx="1588" cy="822960"/>
          </a:xfrm>
        </p:grpSpPr>
        <p:cxnSp>
          <p:nvCxnSpPr>
            <p:cNvPr id="188" name="Straight Arrow Connector 187"/>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90" name="Straight Arrow Connector 189"/>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6" name="Group 191"/>
          <p:cNvGrpSpPr/>
          <p:nvPr/>
        </p:nvGrpSpPr>
        <p:grpSpPr>
          <a:xfrm rot="16200000" flipH="1">
            <a:off x="4419600" y="5151120"/>
            <a:ext cx="904240" cy="111760"/>
            <a:chOff x="7395686" y="4684554"/>
            <a:chExt cx="1588" cy="822960"/>
          </a:xfrm>
        </p:grpSpPr>
        <p:cxnSp>
          <p:nvCxnSpPr>
            <p:cNvPr id="193" name="Straight Arrow Connector 192"/>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94" name="Straight Arrow Connector 193"/>
            <p:cNvCxnSpPr/>
            <p:nvPr/>
          </p:nvCxnSpPr>
          <p:spPr bwMode="auto">
            <a:xfrm rot="10800000" flipH="1">
              <a:off x="7396310" y="4829036"/>
              <a:ext cx="684" cy="348686"/>
            </a:xfrm>
            <a:prstGeom prst="straightConnector1">
              <a:avLst/>
            </a:prstGeom>
            <a:solidFill>
              <a:schemeClr val="accent1"/>
            </a:solidFill>
            <a:ln w="25400" cap="flat" cmpd="sng" algn="ctr">
              <a:solidFill>
                <a:schemeClr val="tx1"/>
              </a:solidFill>
              <a:prstDash val="solid"/>
              <a:round/>
              <a:headEnd type="triangle" w="lg" len="lg"/>
              <a:tailEnd type="triangle" w="lg" len="lg"/>
            </a:ln>
            <a:effectLst/>
          </p:spPr>
        </p:cxnSp>
      </p:grpSp>
      <p:grpSp>
        <p:nvGrpSpPr>
          <p:cNvPr id="17" name="Group 194"/>
          <p:cNvGrpSpPr/>
          <p:nvPr/>
        </p:nvGrpSpPr>
        <p:grpSpPr>
          <a:xfrm rot="10800000">
            <a:off x="5507078" y="3613135"/>
            <a:ext cx="1588" cy="548640"/>
            <a:chOff x="7395686" y="4684554"/>
            <a:chExt cx="1588" cy="822960"/>
          </a:xfrm>
        </p:grpSpPr>
        <p:cxnSp>
          <p:nvCxnSpPr>
            <p:cNvPr id="196" name="Straight Arrow Connector 195"/>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00" name="Straight Arrow Connector 199"/>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18" name="Group 176"/>
          <p:cNvGrpSpPr/>
          <p:nvPr/>
        </p:nvGrpSpPr>
        <p:grpSpPr>
          <a:xfrm>
            <a:off x="5171440" y="4185920"/>
            <a:ext cx="355600" cy="589278"/>
            <a:chOff x="3096031" y="5212079"/>
            <a:chExt cx="363450" cy="414944"/>
          </a:xfrm>
        </p:grpSpPr>
        <p:cxnSp>
          <p:nvCxnSpPr>
            <p:cNvPr id="202" name="Straight Connector 201"/>
            <p:cNvCxnSpPr/>
            <p:nvPr/>
          </p:nvCxnSpPr>
          <p:spPr bwMode="auto">
            <a:xfrm rot="5400000">
              <a:off x="3070284" y="5237826"/>
              <a:ext cx="414944" cy="36345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06" name="Straight Connector 205"/>
            <p:cNvCxnSpPr/>
            <p:nvPr/>
          </p:nvCxnSpPr>
          <p:spPr bwMode="auto">
            <a:xfrm rot="5400000">
              <a:off x="3246120" y="5237480"/>
              <a:ext cx="223520" cy="193040"/>
            </a:xfrm>
            <a:prstGeom prst="line">
              <a:avLst/>
            </a:prstGeom>
            <a:solidFill>
              <a:schemeClr val="accent1"/>
            </a:solidFill>
            <a:ln w="25400" cap="flat" cmpd="sng" algn="ctr">
              <a:solidFill>
                <a:schemeClr val="tx1"/>
              </a:solidFill>
              <a:prstDash val="solid"/>
              <a:round/>
              <a:headEnd type="none" w="sm" len="sm"/>
              <a:tailEnd type="triangle" w="lg" len="lg"/>
            </a:ln>
            <a:effectLst/>
          </p:spPr>
        </p:cxnSp>
      </p:grpSp>
      <p:pic>
        <p:nvPicPr>
          <p:cNvPr id="2051" name="Picture 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054321" y="1394142"/>
            <a:ext cx="1001876" cy="801121"/>
          </a:xfrm>
          <a:prstGeom prst="rect">
            <a:avLst/>
          </a:prstGeom>
          <a:noFill/>
          <a:ln w="9525">
            <a:noFill/>
            <a:miter lim="800000"/>
            <a:headEnd/>
            <a:tailEnd/>
          </a:ln>
        </p:spPr>
      </p:pic>
      <p:pic>
        <p:nvPicPr>
          <p:cNvPr id="256" name="Picture 255" descr="C:\Documents and Settings\michherz\My Documents\A.Products\Serial BERT - J-BERT\J-BERT-B Tiffs 300dpi\J-Bert_N4903B front 2 dimensional-sm.gif"/>
          <p:cNvPicPr>
            <a:picLocks noChangeAspect="1" noChangeArrowheads="1"/>
          </p:cNvPicPr>
          <p:nvPr/>
        </p:nvPicPr>
        <p:blipFill>
          <a:blip r:embed="rId15" cstate="email">
            <a:clrChange>
              <a:clrFrom>
                <a:srgbClr val="FFFFFF"/>
              </a:clrFrom>
              <a:clrTo>
                <a:srgbClr val="FFFFFF">
                  <a:alpha val="0"/>
                </a:srgbClr>
              </a:clrTo>
            </a:clrChange>
            <a:lum bright="20000"/>
            <a:extLst>
              <a:ext uri="{28A0092B-C50C-407E-A947-70E740481C1C}">
                <a14:useLocalDpi xmlns:a14="http://schemas.microsoft.com/office/drawing/2010/main"/>
              </a:ext>
            </a:extLst>
          </a:blip>
          <a:stretch>
            <a:fillRect/>
          </a:stretch>
        </p:blipFill>
        <p:spPr bwMode="auto">
          <a:xfrm>
            <a:off x="4491613" y="2579740"/>
            <a:ext cx="1151810" cy="649892"/>
          </a:xfrm>
          <a:prstGeom prst="rect">
            <a:avLst/>
          </a:prstGeom>
          <a:noFill/>
          <a:ln>
            <a:noFill/>
          </a:ln>
          <a:effectLst>
            <a:outerShdw blurRad="50800" dist="38100" dir="2700000" algn="tl" rotWithShape="0">
              <a:prstClr val="black">
                <a:alpha val="40000"/>
              </a:prstClr>
            </a:outerShdw>
            <a:softEdge rad="12700"/>
          </a:effectLst>
        </p:spPr>
      </p:pic>
      <p:grpSp>
        <p:nvGrpSpPr>
          <p:cNvPr id="19" name="Group 216"/>
          <p:cNvGrpSpPr/>
          <p:nvPr/>
        </p:nvGrpSpPr>
        <p:grpSpPr>
          <a:xfrm>
            <a:off x="4752383" y="5494712"/>
            <a:ext cx="1679450" cy="653217"/>
            <a:chOff x="4752383" y="5494712"/>
            <a:chExt cx="1679450" cy="653217"/>
          </a:xfrm>
        </p:grpSpPr>
        <p:grpSp>
          <p:nvGrpSpPr>
            <p:cNvPr id="20" name="Group 140"/>
            <p:cNvGrpSpPr/>
            <p:nvPr/>
          </p:nvGrpSpPr>
          <p:grpSpPr>
            <a:xfrm>
              <a:off x="4752383" y="5494712"/>
              <a:ext cx="1526035" cy="648668"/>
              <a:chOff x="4114382" y="5616632"/>
              <a:chExt cx="1526035" cy="648668"/>
            </a:xfrm>
          </p:grpSpPr>
          <p:sp>
            <p:nvSpPr>
              <p:cNvPr id="53" name="Rectangle 52"/>
              <p:cNvSpPr/>
              <p:nvPr/>
            </p:nvSpPr>
            <p:spPr bwMode="auto">
              <a:xfrm>
                <a:off x="5091777" y="5662506"/>
                <a:ext cx="548640" cy="54864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DDDDDD"/>
                  </a:solidFill>
                  <a:effectLst>
                    <a:outerShdw blurRad="38100" dist="38100" dir="2700000" algn="tl">
                      <a:srgbClr val="000000">
                        <a:alpha val="43137"/>
                      </a:srgbClr>
                    </a:outerShdw>
                  </a:effectLst>
                </a:endParaRPr>
              </a:p>
            </p:txBody>
          </p:sp>
          <p:sp>
            <p:nvSpPr>
              <p:cNvPr id="54" name="Rectangle 53"/>
              <p:cNvSpPr/>
              <p:nvPr/>
            </p:nvSpPr>
            <p:spPr bwMode="auto">
              <a:xfrm>
                <a:off x="4299297" y="5898888"/>
                <a:ext cx="802640" cy="118872"/>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grpSp>
            <p:nvGrpSpPr>
              <p:cNvPr id="21" name="Group 42"/>
              <p:cNvGrpSpPr/>
              <p:nvPr/>
            </p:nvGrpSpPr>
            <p:grpSpPr>
              <a:xfrm rot="10800000">
                <a:off x="4114382" y="5728391"/>
                <a:ext cx="184912" cy="457200"/>
                <a:chOff x="1566170" y="2119890"/>
                <a:chExt cx="164592" cy="457195"/>
              </a:xfrm>
            </p:grpSpPr>
            <p:sp>
              <p:nvSpPr>
                <p:cNvPr id="57" name="L-Shape 56"/>
                <p:cNvSpPr/>
                <p:nvPr/>
              </p:nvSpPr>
              <p:spPr bwMode="auto">
                <a:xfrm rot="5400000">
                  <a:off x="1440184" y="2245876"/>
                  <a:ext cx="416563" cy="164592"/>
                </a:xfrm>
                <a:prstGeom prst="corner">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58" name="L-Shape 57"/>
                <p:cNvSpPr/>
                <p:nvPr/>
              </p:nvSpPr>
              <p:spPr bwMode="auto">
                <a:xfrm rot="5400000" flipH="1">
                  <a:off x="1518920" y="2372361"/>
                  <a:ext cx="254000" cy="155448"/>
                </a:xfrm>
                <a:prstGeom prst="corner">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grpSp>
          <p:sp>
            <p:nvSpPr>
              <p:cNvPr id="51" name="TextBox 50"/>
              <p:cNvSpPr txBox="1"/>
              <p:nvPr/>
            </p:nvSpPr>
            <p:spPr>
              <a:xfrm>
                <a:off x="5030817" y="5616632"/>
                <a:ext cx="498855" cy="307777"/>
              </a:xfrm>
              <a:prstGeom prst="rect">
                <a:avLst/>
              </a:prstGeom>
              <a:noFill/>
            </p:spPr>
            <p:txBody>
              <a:bodyPr wrap="square" rtlCol="0">
                <a:spAutoFit/>
              </a:bodyPr>
              <a:lstStyle/>
              <a:p>
                <a:pPr eaLnBrk="1" fontAlgn="auto" hangingPunct="1">
                  <a:spcBef>
                    <a:spcPts val="0"/>
                  </a:spcBef>
                  <a:spcAft>
                    <a:spcPts val="0"/>
                  </a:spcAft>
                </a:pPr>
                <a:r>
                  <a:rPr lang="de-DE" sz="1400" dirty="0">
                    <a:solidFill>
                      <a:srgbClr val="000000"/>
                    </a:solidFill>
                    <a:latin typeface="Arial" pitchFamily="34" charset="0"/>
                    <a:cs typeface="Arial" pitchFamily="34" charset="0"/>
                  </a:rPr>
                  <a:t>R</a:t>
                </a:r>
                <a:r>
                  <a:rPr lang="de-DE" sz="1400" dirty="0" smtClean="0">
                    <a:solidFill>
                      <a:srgbClr val="000000"/>
                    </a:solidFill>
                    <a:latin typeface="Arial" pitchFamily="34" charset="0"/>
                    <a:cs typeface="Arial" pitchFamily="34" charset="0"/>
                  </a:rPr>
                  <a:t>x</a:t>
                </a:r>
                <a:endParaRPr lang="en-US" sz="1400" dirty="0">
                  <a:solidFill>
                    <a:srgbClr val="000000"/>
                  </a:solidFill>
                  <a:latin typeface="Arial" pitchFamily="34" charset="0"/>
                  <a:cs typeface="Arial" pitchFamily="34" charset="0"/>
                </a:endParaRPr>
              </a:p>
            </p:txBody>
          </p:sp>
          <p:sp>
            <p:nvSpPr>
              <p:cNvPr id="75" name="TextBox 60"/>
              <p:cNvSpPr txBox="1">
                <a:spLocks noChangeArrowheads="1"/>
              </p:cNvSpPr>
              <p:nvPr/>
            </p:nvSpPr>
            <p:spPr bwMode="auto">
              <a:xfrm>
                <a:off x="4311334" y="6019079"/>
                <a:ext cx="824547"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Receiver</a:t>
                </a:r>
                <a:endParaRPr lang="en-US" sz="1000" dirty="0">
                  <a:solidFill>
                    <a:srgbClr val="000000"/>
                  </a:solidFill>
                  <a:latin typeface="Arial" pitchFamily="34" charset="0"/>
                  <a:cs typeface="Arial" pitchFamily="34" charset="0"/>
                </a:endParaRPr>
              </a:p>
            </p:txBody>
          </p:sp>
        </p:grpSp>
        <p:sp>
          <p:nvSpPr>
            <p:cNvPr id="207" name="TextBox 206"/>
            <p:cNvSpPr txBox="1"/>
            <p:nvPr/>
          </p:nvSpPr>
          <p:spPr>
            <a:xfrm>
              <a:off x="5932978" y="5840152"/>
              <a:ext cx="498855" cy="307777"/>
            </a:xfrm>
            <a:prstGeom prst="rect">
              <a:avLst/>
            </a:prstGeom>
            <a:noFill/>
          </p:spPr>
          <p:txBody>
            <a:bodyPr wrap="square" rtlCol="0">
              <a:spAutoFit/>
            </a:bodyPr>
            <a:lstStyle/>
            <a:p>
              <a:pPr eaLnBrk="1" fontAlgn="auto" hangingPunct="1">
                <a:spcBef>
                  <a:spcPts val="0"/>
                </a:spcBef>
                <a:spcAft>
                  <a:spcPts val="0"/>
                </a:spcAft>
              </a:pPr>
              <a:r>
                <a:rPr lang="de-DE" sz="1400" dirty="0" smtClean="0">
                  <a:solidFill>
                    <a:srgbClr val="000000"/>
                  </a:solidFill>
                  <a:latin typeface="Arial" pitchFamily="34" charset="0"/>
                  <a:cs typeface="Arial" pitchFamily="34" charset="0"/>
                </a:rPr>
                <a:t>Tx</a:t>
              </a:r>
              <a:endParaRPr lang="en-US" sz="1400" dirty="0">
                <a:solidFill>
                  <a:srgbClr val="000000"/>
                </a:solidFill>
                <a:latin typeface="Arial" pitchFamily="34" charset="0"/>
                <a:cs typeface="Arial" pitchFamily="34" charset="0"/>
              </a:endParaRPr>
            </a:p>
          </p:txBody>
        </p:sp>
        <p:cxnSp>
          <p:nvCxnSpPr>
            <p:cNvPr id="210" name="Straight Connector 209"/>
            <p:cNvCxnSpPr/>
            <p:nvPr/>
          </p:nvCxnSpPr>
          <p:spPr bwMode="auto">
            <a:xfrm flipV="1">
              <a:off x="5720080" y="5537200"/>
              <a:ext cx="548640" cy="53848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pic>
        <p:nvPicPr>
          <p:cNvPr id="95" name="Picture 2"/>
          <p:cNvPicPr>
            <a:picLocks noChangeAspect="1" noChangeArrowheads="1"/>
          </p:cNvPicPr>
          <p:nvPr/>
        </p:nvPicPr>
        <p:blipFill>
          <a:blip r:embed="rId6" cstate="email"/>
          <a:srcRect/>
          <a:stretch>
            <a:fillRect/>
          </a:stretch>
        </p:blipFill>
        <p:spPr bwMode="auto">
          <a:xfrm>
            <a:off x="4661361" y="4438904"/>
            <a:ext cx="623136" cy="448056"/>
          </a:xfrm>
          <a:prstGeom prst="rect">
            <a:avLst/>
          </a:prstGeom>
          <a:noFill/>
          <a:ln w="9525">
            <a:noFill/>
            <a:miter lim="800000"/>
            <a:headEnd/>
            <a:tailEnd/>
          </a:ln>
        </p:spPr>
      </p:pic>
      <p:pic>
        <p:nvPicPr>
          <p:cNvPr id="209" name="Picture 2"/>
          <p:cNvPicPr>
            <a:picLocks noChangeAspect="1" noChangeArrowheads="1"/>
          </p:cNvPicPr>
          <p:nvPr/>
        </p:nvPicPr>
        <p:blipFill>
          <a:blip r:embed="rId16" cstate="email">
            <a:clrChange>
              <a:clrFrom>
                <a:srgbClr val="FFFFFF"/>
              </a:clrFrom>
              <a:clrTo>
                <a:srgbClr val="FFFFFF">
                  <a:alpha val="0"/>
                </a:srgbClr>
              </a:clrTo>
            </a:clrChange>
          </a:blip>
          <a:srcRect/>
          <a:stretch>
            <a:fillRect/>
          </a:stretch>
        </p:blipFill>
        <p:spPr bwMode="auto">
          <a:xfrm>
            <a:off x="5181600" y="3883979"/>
            <a:ext cx="619760" cy="465258"/>
          </a:xfrm>
          <a:prstGeom prst="rect">
            <a:avLst/>
          </a:prstGeom>
          <a:noFill/>
          <a:ln w="9525">
            <a:noFill/>
            <a:miter lim="800000"/>
            <a:headEnd/>
            <a:tailEnd/>
          </a:ln>
        </p:spPr>
      </p:pic>
      <p:cxnSp>
        <p:nvCxnSpPr>
          <p:cNvPr id="182" name="Straight Connector 181"/>
          <p:cNvCxnSpPr/>
          <p:nvPr/>
        </p:nvCxnSpPr>
        <p:spPr bwMode="auto">
          <a:xfrm rot="16200000" flipH="1">
            <a:off x="8077199" y="5682825"/>
            <a:ext cx="182880"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nvGrpSpPr>
          <p:cNvPr id="22" name="Group 167"/>
          <p:cNvGrpSpPr/>
          <p:nvPr/>
        </p:nvGrpSpPr>
        <p:grpSpPr>
          <a:xfrm>
            <a:off x="7916257" y="5638800"/>
            <a:ext cx="557183" cy="469741"/>
            <a:chOff x="8129617" y="5334000"/>
            <a:chExt cx="557183" cy="469741"/>
          </a:xfrm>
        </p:grpSpPr>
        <p:sp>
          <p:nvSpPr>
            <p:cNvPr id="169" name="Rectangle 168"/>
            <p:cNvSpPr/>
            <p:nvPr/>
          </p:nvSpPr>
          <p:spPr bwMode="auto">
            <a:xfrm>
              <a:off x="8200737" y="5388186"/>
              <a:ext cx="365760" cy="36576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DDDDDD"/>
                </a:solidFill>
                <a:effectLst>
                  <a:outerShdw blurRad="38100" dist="38100" dir="2700000" algn="tl">
                    <a:srgbClr val="000000">
                      <a:alpha val="43137"/>
                    </a:srgbClr>
                  </a:outerShdw>
                </a:effectLst>
              </a:endParaRPr>
            </a:p>
          </p:txBody>
        </p:sp>
        <p:sp>
          <p:nvSpPr>
            <p:cNvPr id="170" name="TextBox 169"/>
            <p:cNvSpPr txBox="1"/>
            <p:nvPr/>
          </p:nvSpPr>
          <p:spPr>
            <a:xfrm>
              <a:off x="8302337" y="5557520"/>
              <a:ext cx="384463" cy="246221"/>
            </a:xfrm>
            <a:prstGeom prst="rect">
              <a:avLst/>
            </a:prstGeom>
            <a:noFill/>
          </p:spPr>
          <p:txBody>
            <a:bodyPr wrap="square" rtlCol="0">
              <a:spAutoFit/>
            </a:bodyPr>
            <a:lstStyle/>
            <a:p>
              <a:pPr eaLnBrk="1" fontAlgn="auto" hangingPunct="1">
                <a:spcBef>
                  <a:spcPts val="0"/>
                </a:spcBef>
                <a:spcAft>
                  <a:spcPts val="0"/>
                </a:spcAft>
              </a:pPr>
              <a:r>
                <a:rPr lang="de-DE" sz="1000" dirty="0">
                  <a:solidFill>
                    <a:srgbClr val="000000"/>
                  </a:solidFill>
                  <a:latin typeface="Arial"/>
                </a:rPr>
                <a:t>R</a:t>
              </a:r>
              <a:r>
                <a:rPr lang="de-DE" sz="1000" dirty="0" smtClean="0">
                  <a:solidFill>
                    <a:srgbClr val="000000"/>
                  </a:solidFill>
                  <a:latin typeface="Arial"/>
                </a:rPr>
                <a:t>x</a:t>
              </a:r>
              <a:endParaRPr lang="en-US" sz="1000" dirty="0">
                <a:solidFill>
                  <a:srgbClr val="000000"/>
                </a:solidFill>
                <a:latin typeface="Arial"/>
              </a:endParaRPr>
            </a:p>
          </p:txBody>
        </p:sp>
        <p:sp>
          <p:nvSpPr>
            <p:cNvPr id="171" name="TextBox 170"/>
            <p:cNvSpPr txBox="1"/>
            <p:nvPr/>
          </p:nvSpPr>
          <p:spPr>
            <a:xfrm>
              <a:off x="8129617" y="5334000"/>
              <a:ext cx="384463" cy="246221"/>
            </a:xfrm>
            <a:prstGeom prst="rect">
              <a:avLst/>
            </a:prstGeom>
            <a:noFill/>
          </p:spPr>
          <p:txBody>
            <a:bodyPr wrap="square" rtlCol="0">
              <a:spAutoFit/>
            </a:bodyPr>
            <a:lstStyle/>
            <a:p>
              <a:pPr eaLnBrk="1" fontAlgn="auto" hangingPunct="1">
                <a:spcBef>
                  <a:spcPts val="0"/>
                </a:spcBef>
                <a:spcAft>
                  <a:spcPts val="0"/>
                </a:spcAft>
              </a:pPr>
              <a:r>
                <a:rPr lang="de-DE" sz="1000" dirty="0" smtClean="0">
                  <a:solidFill>
                    <a:srgbClr val="000000"/>
                  </a:solidFill>
                  <a:latin typeface="Arial"/>
                </a:rPr>
                <a:t>Tx</a:t>
              </a:r>
              <a:endParaRPr lang="en-US" sz="1000" dirty="0">
                <a:solidFill>
                  <a:srgbClr val="000000"/>
                </a:solidFill>
                <a:latin typeface="Arial"/>
              </a:endParaRPr>
            </a:p>
          </p:txBody>
        </p:sp>
        <p:cxnSp>
          <p:nvCxnSpPr>
            <p:cNvPr id="172" name="Straight Connector 171"/>
            <p:cNvCxnSpPr/>
            <p:nvPr/>
          </p:nvCxnSpPr>
          <p:spPr bwMode="auto">
            <a:xfrm rot="5400000" flipH="1" flipV="1">
              <a:off x="8201659" y="5397505"/>
              <a:ext cx="345445" cy="340357"/>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23" name="Group 138"/>
          <p:cNvGrpSpPr/>
          <p:nvPr/>
        </p:nvGrpSpPr>
        <p:grpSpPr>
          <a:xfrm>
            <a:off x="7334726" y="3180986"/>
            <a:ext cx="1588" cy="1371600"/>
            <a:chOff x="1807686" y="2327434"/>
            <a:chExt cx="1588" cy="1005840"/>
          </a:xfrm>
        </p:grpSpPr>
        <p:cxnSp>
          <p:nvCxnSpPr>
            <p:cNvPr id="136" name="Straight Arrow Connector 135"/>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39" name="Straight Arrow Connector 138"/>
            <p:cNvCxnSpPr/>
            <p:nvPr/>
          </p:nvCxnSpPr>
          <p:spPr bwMode="auto">
            <a:xfrm rot="16200000">
              <a:off x="1534160" y="3007360"/>
              <a:ext cx="548640" cy="1588"/>
            </a:xfrm>
            <a:prstGeom prst="straightConnector1">
              <a:avLst/>
            </a:prstGeom>
            <a:solidFill>
              <a:schemeClr val="accent1"/>
            </a:solidFill>
            <a:ln w="25400" cap="flat" cmpd="sng" algn="ctr">
              <a:solidFill>
                <a:schemeClr val="tx1"/>
              </a:solidFill>
              <a:prstDash val="solid"/>
              <a:round/>
              <a:headEnd type="stealth" w="sm" len="sm"/>
              <a:tailEnd type="triangle" w="lg" len="lg"/>
            </a:ln>
            <a:effectLst/>
          </p:spPr>
        </p:cxnSp>
      </p:grpSp>
      <p:grpSp>
        <p:nvGrpSpPr>
          <p:cNvPr id="24" name="Group 138"/>
          <p:cNvGrpSpPr/>
          <p:nvPr/>
        </p:nvGrpSpPr>
        <p:grpSpPr>
          <a:xfrm>
            <a:off x="7639526" y="3048794"/>
            <a:ext cx="1588" cy="2103120"/>
            <a:chOff x="1807686" y="2327434"/>
            <a:chExt cx="1588" cy="1005840"/>
          </a:xfrm>
        </p:grpSpPr>
        <p:cxnSp>
          <p:nvCxnSpPr>
            <p:cNvPr id="142" name="Straight Arrow Connector 141"/>
            <p:cNvCxnSpPr/>
            <p:nvPr/>
          </p:nvCxnSpPr>
          <p:spPr bwMode="auto">
            <a:xfrm rot="16200000">
              <a:off x="1305560" y="2829560"/>
              <a:ext cx="100584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44" name="Straight Arrow Connector 143"/>
            <p:cNvCxnSpPr/>
            <p:nvPr/>
          </p:nvCxnSpPr>
          <p:spPr bwMode="auto">
            <a:xfrm rot="16200000">
              <a:off x="1534160" y="3007360"/>
              <a:ext cx="548640" cy="1588"/>
            </a:xfrm>
            <a:prstGeom prst="straightConnector1">
              <a:avLst/>
            </a:prstGeom>
            <a:solidFill>
              <a:schemeClr val="accent1"/>
            </a:solidFill>
            <a:ln w="25400" cap="flat" cmpd="sng" algn="ctr">
              <a:solidFill>
                <a:schemeClr val="tx1"/>
              </a:solidFill>
              <a:prstDash val="solid"/>
              <a:round/>
              <a:headEnd type="stealth" w="sm" len="sm"/>
              <a:tailEnd type="triangle" w="lg" len="lg"/>
            </a:ln>
            <a:effectLst/>
          </p:spPr>
        </p:cxnSp>
      </p:grpSp>
      <p:grpSp>
        <p:nvGrpSpPr>
          <p:cNvPr id="25" name="Group 149"/>
          <p:cNvGrpSpPr/>
          <p:nvPr/>
        </p:nvGrpSpPr>
        <p:grpSpPr>
          <a:xfrm>
            <a:off x="7334726" y="4755674"/>
            <a:ext cx="1588" cy="822960"/>
            <a:chOff x="7395686" y="4684554"/>
            <a:chExt cx="1588" cy="822960"/>
          </a:xfrm>
        </p:grpSpPr>
        <p:cxnSp>
          <p:nvCxnSpPr>
            <p:cNvPr id="146" name="Straight Arrow Connector 145"/>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48" name="Straight Arrow Connector 147"/>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26" name="Group 150"/>
          <p:cNvGrpSpPr/>
          <p:nvPr/>
        </p:nvGrpSpPr>
        <p:grpSpPr>
          <a:xfrm>
            <a:off x="7639526" y="5172234"/>
            <a:ext cx="1588" cy="411480"/>
            <a:chOff x="7395686" y="4684554"/>
            <a:chExt cx="1588" cy="822960"/>
          </a:xfrm>
        </p:grpSpPr>
        <p:cxnSp>
          <p:nvCxnSpPr>
            <p:cNvPr id="152" name="Straight Arrow Connector 151"/>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58" name="Straight Arrow Connector 157"/>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28" name="Group 164"/>
          <p:cNvGrpSpPr/>
          <p:nvPr/>
        </p:nvGrpSpPr>
        <p:grpSpPr>
          <a:xfrm>
            <a:off x="8341259" y="3028475"/>
            <a:ext cx="1588" cy="2560320"/>
            <a:chOff x="7395686" y="4684554"/>
            <a:chExt cx="1588" cy="822960"/>
          </a:xfrm>
        </p:grpSpPr>
        <p:cxnSp>
          <p:nvCxnSpPr>
            <p:cNvPr id="166" name="Straight Arrow Connector 165"/>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67" name="Straight Arrow Connector 166"/>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29" name="Group 177"/>
          <p:cNvGrpSpPr/>
          <p:nvPr/>
        </p:nvGrpSpPr>
        <p:grpSpPr>
          <a:xfrm rot="10800000">
            <a:off x="8534299" y="3292746"/>
            <a:ext cx="1588" cy="2286000"/>
            <a:chOff x="7395686" y="4684554"/>
            <a:chExt cx="1588" cy="822960"/>
          </a:xfrm>
        </p:grpSpPr>
        <p:cxnSp>
          <p:nvCxnSpPr>
            <p:cNvPr id="179" name="Straight Arrow Connector 178"/>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81" name="Straight Arrow Connector 180"/>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30" name="Group 202"/>
          <p:cNvGrpSpPr/>
          <p:nvPr/>
        </p:nvGrpSpPr>
        <p:grpSpPr>
          <a:xfrm>
            <a:off x="8534299" y="1756625"/>
            <a:ext cx="1588" cy="1097280"/>
            <a:chOff x="7395686" y="4684554"/>
            <a:chExt cx="1588" cy="822960"/>
          </a:xfrm>
        </p:grpSpPr>
        <p:cxnSp>
          <p:nvCxnSpPr>
            <p:cNvPr id="204" name="Straight Arrow Connector 203"/>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05" name="Straight Arrow Connector 204"/>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grpSp>
        <p:nvGrpSpPr>
          <p:cNvPr id="31" name="Group 214"/>
          <p:cNvGrpSpPr/>
          <p:nvPr/>
        </p:nvGrpSpPr>
        <p:grpSpPr>
          <a:xfrm>
            <a:off x="8341259" y="1756625"/>
            <a:ext cx="1588" cy="1097280"/>
            <a:chOff x="8341259" y="1807425"/>
            <a:chExt cx="1588" cy="1097280"/>
          </a:xfrm>
        </p:grpSpPr>
        <p:grpSp>
          <p:nvGrpSpPr>
            <p:cNvPr id="32" name="Group 174"/>
            <p:cNvGrpSpPr/>
            <p:nvPr/>
          </p:nvGrpSpPr>
          <p:grpSpPr>
            <a:xfrm>
              <a:off x="8341259" y="1807425"/>
              <a:ext cx="1588" cy="1097280"/>
              <a:chOff x="7395686" y="4684554"/>
              <a:chExt cx="1588" cy="822960"/>
            </a:xfrm>
          </p:grpSpPr>
          <p:cxnSp>
            <p:nvCxnSpPr>
              <p:cNvPr id="176" name="Straight Arrow Connector 175"/>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177" name="Straight Arrow Connector 176"/>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cxnSp>
          <p:nvCxnSpPr>
            <p:cNvPr id="208" name="Straight Arrow Connector 207"/>
            <p:cNvCxnSpPr/>
            <p:nvPr/>
          </p:nvCxnSpPr>
          <p:spPr bwMode="auto">
            <a:xfrm rot="16200000" flipH="1">
              <a:off x="8158659" y="2563834"/>
              <a:ext cx="365760" cy="35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sp>
        <p:nvSpPr>
          <p:cNvPr id="135" name="TextBox 134"/>
          <p:cNvSpPr txBox="1"/>
          <p:nvPr/>
        </p:nvSpPr>
        <p:spPr>
          <a:xfrm>
            <a:off x="7140400" y="1300480"/>
            <a:ext cx="1587040" cy="830997"/>
          </a:xfrm>
          <a:prstGeom prst="rect">
            <a:avLst/>
          </a:prstGeom>
          <a:solidFill>
            <a:schemeClr val="bg1">
              <a:lumMod val="75000"/>
            </a:schemeClr>
          </a:solidFill>
          <a:ln w="28575">
            <a:solidFill>
              <a:schemeClr val="tx1"/>
            </a:solidFill>
          </a:ln>
        </p:spPr>
        <p:txBody>
          <a:bodyPr wrap="square" rtlCol="0">
            <a:spAutoFit/>
          </a:bodyPr>
          <a:lstStyle/>
          <a:p>
            <a:pPr algn="ctr" eaLnBrk="1" fontAlgn="auto" hangingPunct="1">
              <a:spcBef>
                <a:spcPts val="0"/>
              </a:spcBef>
              <a:spcAft>
                <a:spcPts val="0"/>
              </a:spcAft>
            </a:pPr>
            <a:r>
              <a:rPr lang="de-DE" sz="1600" dirty="0" smtClean="0">
                <a:solidFill>
                  <a:srgbClr val="000000"/>
                </a:solidFill>
                <a:latin typeface="Arial" pitchFamily="34" charset="0"/>
                <a:cs typeface="Arial" pitchFamily="34" charset="0"/>
              </a:rPr>
              <a:t>Digital </a:t>
            </a:r>
          </a:p>
          <a:p>
            <a:pPr algn="ctr" eaLnBrk="1" fontAlgn="auto" hangingPunct="1">
              <a:spcBef>
                <a:spcPts val="0"/>
              </a:spcBef>
              <a:spcAft>
                <a:spcPts val="0"/>
              </a:spcAft>
            </a:pPr>
            <a:r>
              <a:rPr lang="de-DE" sz="1600" dirty="0" smtClean="0">
                <a:solidFill>
                  <a:srgbClr val="000000"/>
                </a:solidFill>
                <a:latin typeface="Arial" pitchFamily="34" charset="0"/>
                <a:cs typeface="Arial" pitchFamily="34" charset="0"/>
              </a:rPr>
              <a:t>Test </a:t>
            </a:r>
          </a:p>
          <a:p>
            <a:pPr algn="ctr" eaLnBrk="1" fontAlgn="auto" hangingPunct="1">
              <a:spcBef>
                <a:spcPts val="0"/>
              </a:spcBef>
              <a:spcAft>
                <a:spcPts val="0"/>
              </a:spcAft>
            </a:pPr>
            <a:r>
              <a:rPr lang="de-DE" sz="1600" dirty="0" smtClean="0">
                <a:solidFill>
                  <a:srgbClr val="000000"/>
                </a:solidFill>
                <a:latin typeface="Arial" pitchFamily="34" charset="0"/>
                <a:cs typeface="Arial" pitchFamily="34" charset="0"/>
              </a:rPr>
              <a:t>Console</a:t>
            </a:r>
            <a:endParaRPr lang="en-US" sz="1600" dirty="0">
              <a:solidFill>
                <a:srgbClr val="000000"/>
              </a:solidFill>
              <a:latin typeface="Arial" pitchFamily="34" charset="0"/>
              <a:cs typeface="Arial" pitchFamily="34" charset="0"/>
            </a:endParaRPr>
          </a:p>
        </p:txBody>
      </p:sp>
      <p:pic>
        <p:nvPicPr>
          <p:cNvPr id="102" name="Picture 101" descr="U4305A-100x75.gif"/>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5249" y="2825175"/>
            <a:ext cx="718896" cy="539172"/>
          </a:xfrm>
          <a:prstGeom prst="rect">
            <a:avLst/>
          </a:prstGeom>
        </p:spPr>
      </p:pic>
      <p:pic>
        <p:nvPicPr>
          <p:cNvPr id="100" name="Picture 99" descr="U4301A_10-100x75.gif"/>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67664" y="2848293"/>
            <a:ext cx="709930" cy="532448"/>
          </a:xfrm>
          <a:prstGeom prst="rect">
            <a:avLst/>
          </a:prstGeom>
        </p:spPr>
      </p:pic>
      <p:pic>
        <p:nvPicPr>
          <p:cNvPr id="110" name="Picture 109" descr="U4322A_1-100x75.gif"/>
          <p:cNvPicPr>
            <a:picLocks noChangeAspect="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25360" y="4797165"/>
            <a:ext cx="668596" cy="501448"/>
          </a:xfrm>
          <a:prstGeom prst="rect">
            <a:avLst/>
          </a:prstGeom>
        </p:spPr>
      </p:pic>
      <p:pic>
        <p:nvPicPr>
          <p:cNvPr id="107" name="Picture 106" descr="U4321A-100x75.gif"/>
          <p:cNvPicPr>
            <a:picLocks noChangeAspect="1"/>
          </p:cNvPicPr>
          <p:nvPr/>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96374" y="4412933"/>
            <a:ext cx="591396" cy="443547"/>
          </a:xfrm>
          <a:prstGeom prst="rect">
            <a:avLst/>
          </a:prstGeom>
        </p:spPr>
      </p:pic>
      <p:cxnSp>
        <p:nvCxnSpPr>
          <p:cNvPr id="211" name="Straight Arrow Connector 210"/>
          <p:cNvCxnSpPr/>
          <p:nvPr/>
        </p:nvCxnSpPr>
        <p:spPr bwMode="auto">
          <a:xfrm rot="16200000" flipH="1">
            <a:off x="8351699" y="2533354"/>
            <a:ext cx="365760" cy="35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sp>
        <p:nvSpPr>
          <p:cNvPr id="214" name="TextBox 213"/>
          <p:cNvSpPr txBox="1"/>
          <p:nvPr/>
        </p:nvSpPr>
        <p:spPr>
          <a:xfrm>
            <a:off x="8290560" y="5577840"/>
            <a:ext cx="396262" cy="400110"/>
          </a:xfrm>
          <a:prstGeom prst="rect">
            <a:avLst/>
          </a:prstGeom>
          <a:noFill/>
        </p:spPr>
        <p:txBody>
          <a:bodyPr wrap="none" rtlCol="0">
            <a:spAutoFit/>
          </a:bodyPr>
          <a:lstStyle/>
          <a:p>
            <a:pPr eaLnBrk="1" fontAlgn="auto" hangingPunct="1">
              <a:spcBef>
                <a:spcPts val="0"/>
              </a:spcBef>
              <a:spcAft>
                <a:spcPts val="0"/>
              </a:spcAft>
            </a:pPr>
            <a:r>
              <a:rPr lang="de-DE" sz="1800" dirty="0" smtClean="0">
                <a:solidFill>
                  <a:srgbClr val="000000"/>
                </a:solidFill>
                <a:latin typeface="Arial" pitchFamily="34" charset="0"/>
                <a:cs typeface="Arial" pitchFamily="34" charset="0"/>
              </a:rPr>
              <a:t>...</a:t>
            </a:r>
            <a:endParaRPr lang="en-US" sz="1800" dirty="0">
              <a:solidFill>
                <a:srgbClr val="000000"/>
              </a:solidFill>
              <a:latin typeface="Arial" pitchFamily="34" charset="0"/>
              <a:cs typeface="Arial" pitchFamily="34" charset="0"/>
            </a:endParaRPr>
          </a:p>
        </p:txBody>
      </p:sp>
      <p:grpSp>
        <p:nvGrpSpPr>
          <p:cNvPr id="33" name="Group 217"/>
          <p:cNvGrpSpPr/>
          <p:nvPr/>
        </p:nvGrpSpPr>
        <p:grpSpPr>
          <a:xfrm rot="10800000">
            <a:off x="5496918" y="3216895"/>
            <a:ext cx="1588" cy="457200"/>
            <a:chOff x="7395686" y="4684554"/>
            <a:chExt cx="1588" cy="822960"/>
          </a:xfrm>
        </p:grpSpPr>
        <p:cxnSp>
          <p:nvCxnSpPr>
            <p:cNvPr id="219" name="Straight Arrow Connector 218"/>
            <p:cNvCxnSpPr/>
            <p:nvPr/>
          </p:nvCxnSpPr>
          <p:spPr bwMode="auto">
            <a:xfrm rot="16200000">
              <a:off x="6985000" y="5095240"/>
              <a:ext cx="822960" cy="1588"/>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220" name="Straight Arrow Connector 219"/>
            <p:cNvCxnSpPr/>
            <p:nvPr/>
          </p:nvCxnSpPr>
          <p:spPr bwMode="auto">
            <a:xfrm rot="16200000">
              <a:off x="7172036" y="5240713"/>
              <a:ext cx="448887" cy="158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grpSp>
      <p:pic>
        <p:nvPicPr>
          <p:cNvPr id="2050" name="Picture 2"/>
          <p:cNvPicPr>
            <a:picLocks noChangeAspect="1" noChangeArrowheads="1"/>
          </p:cNvPicPr>
          <p:nvPr/>
        </p:nvPicPr>
        <p:blipFill>
          <a:blip r:embed="rId21" cstate="email"/>
          <a:srcRect/>
          <a:stretch>
            <a:fillRect/>
          </a:stretch>
        </p:blipFill>
        <p:spPr bwMode="auto">
          <a:xfrm>
            <a:off x="5201920" y="3529966"/>
            <a:ext cx="548640" cy="214062"/>
          </a:xfrm>
          <a:prstGeom prst="rect">
            <a:avLst/>
          </a:prstGeom>
          <a:noFill/>
          <a:ln w="9525">
            <a:noFill/>
            <a:miter lim="800000"/>
            <a:headEnd/>
            <a:tailEnd/>
          </a:ln>
        </p:spPr>
      </p:pic>
      <p:cxnSp>
        <p:nvCxnSpPr>
          <p:cNvPr id="212" name="Straight Arrow Connector 211"/>
          <p:cNvCxnSpPr/>
          <p:nvPr/>
        </p:nvCxnSpPr>
        <p:spPr bwMode="auto">
          <a:xfrm rot="16200000" flipH="1">
            <a:off x="8067219" y="4423114"/>
            <a:ext cx="548640" cy="358"/>
          </a:xfrm>
          <a:prstGeom prst="straightConnector1">
            <a:avLst/>
          </a:prstGeom>
          <a:solidFill>
            <a:schemeClr val="accent1"/>
          </a:solidFill>
          <a:ln w="25400" cap="flat" cmpd="sng" algn="ctr">
            <a:solidFill>
              <a:schemeClr val="tx1"/>
            </a:solidFill>
            <a:prstDash val="solid"/>
            <a:round/>
            <a:headEnd type="none" w="sm" len="sm"/>
            <a:tailEnd type="triangle" w="lg" len="lg"/>
          </a:ln>
          <a:effectLst/>
        </p:spPr>
      </p:cxnSp>
      <p:sp>
        <p:nvSpPr>
          <p:cNvPr id="213" name="Rectangle 212"/>
          <p:cNvSpPr/>
          <p:nvPr/>
        </p:nvSpPr>
        <p:spPr bwMode="auto">
          <a:xfrm>
            <a:off x="8604960" y="5273040"/>
            <a:ext cx="91440" cy="365760"/>
          </a:xfrm>
          <a:prstGeom prst="rect">
            <a:avLst/>
          </a:prstGeom>
          <a:solidFill>
            <a:schemeClr val="accent4"/>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smtClean="0">
              <a:solidFill>
                <a:srgbClr val="000000"/>
              </a:solidFill>
              <a:effectLst>
                <a:outerShdw blurRad="38100" dist="38100" dir="2700000" algn="tl">
                  <a:srgbClr val="000000">
                    <a:alpha val="43137"/>
                  </a:srgbClr>
                </a:outerShdw>
              </a:effectLst>
            </a:endParaRPr>
          </a:p>
        </p:txBody>
      </p:sp>
      <p:sp>
        <p:nvSpPr>
          <p:cNvPr id="174" name="TextBox 60"/>
          <p:cNvSpPr txBox="1">
            <a:spLocks noChangeArrowheads="1"/>
          </p:cNvSpPr>
          <p:nvPr/>
        </p:nvSpPr>
        <p:spPr bwMode="auto">
          <a:xfrm>
            <a:off x="7981405" y="6019079"/>
            <a:ext cx="928915" cy="24622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000" dirty="0" smtClean="0">
                <a:solidFill>
                  <a:srgbClr val="000000"/>
                </a:solidFill>
                <a:latin typeface="Arial" pitchFamily="34" charset="0"/>
                <a:cs typeface="Arial" pitchFamily="34" charset="0"/>
              </a:rPr>
              <a:t>Add-in Cards</a:t>
            </a:r>
            <a:endParaRPr lang="en-US" sz="1000" dirty="0">
              <a:solidFill>
                <a:srgbClr val="000000"/>
              </a:solidFill>
              <a:latin typeface="Arial" pitchFamily="34" charset="0"/>
              <a:cs typeface="Arial" pitchFamily="34" charset="0"/>
            </a:endParaRPr>
          </a:p>
        </p:txBody>
      </p:sp>
      <p:grpSp>
        <p:nvGrpSpPr>
          <p:cNvPr id="34" name="Group 152"/>
          <p:cNvGrpSpPr/>
          <p:nvPr/>
        </p:nvGrpSpPr>
        <p:grpSpPr>
          <a:xfrm>
            <a:off x="8546177" y="5638800"/>
            <a:ext cx="557183" cy="469741"/>
            <a:chOff x="8129617" y="5334000"/>
            <a:chExt cx="557183" cy="469741"/>
          </a:xfrm>
        </p:grpSpPr>
        <p:sp>
          <p:nvSpPr>
            <p:cNvPr id="154" name="Rectangle 153"/>
            <p:cNvSpPr/>
            <p:nvPr/>
          </p:nvSpPr>
          <p:spPr bwMode="auto">
            <a:xfrm>
              <a:off x="8200737" y="5388186"/>
              <a:ext cx="365760" cy="365760"/>
            </a:xfrm>
            <a:prstGeom prst="rect">
              <a:avLst/>
            </a:prstGeom>
            <a:solidFill>
              <a:schemeClr val="bg1">
                <a:lumMod val="75000"/>
              </a:schemeClr>
            </a:solidFill>
            <a:ln w="12700" cap="flat" cmpd="sng" algn="ctr">
              <a:no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1" hangingPunct="1"/>
              <a:endParaRPr lang="en-US" sz="2000" dirty="0" smtClean="0">
                <a:solidFill>
                  <a:srgbClr val="DDDDDD"/>
                </a:solidFill>
                <a:effectLst>
                  <a:outerShdw blurRad="38100" dist="38100" dir="2700000" algn="tl">
                    <a:srgbClr val="000000">
                      <a:alpha val="43137"/>
                    </a:srgbClr>
                  </a:outerShdw>
                </a:effectLst>
              </a:endParaRPr>
            </a:p>
          </p:txBody>
        </p:sp>
        <p:sp>
          <p:nvSpPr>
            <p:cNvPr id="155" name="TextBox 154"/>
            <p:cNvSpPr txBox="1"/>
            <p:nvPr/>
          </p:nvSpPr>
          <p:spPr>
            <a:xfrm>
              <a:off x="8302337" y="5557520"/>
              <a:ext cx="384463" cy="246221"/>
            </a:xfrm>
            <a:prstGeom prst="rect">
              <a:avLst/>
            </a:prstGeom>
            <a:noFill/>
          </p:spPr>
          <p:txBody>
            <a:bodyPr wrap="square" rtlCol="0">
              <a:spAutoFit/>
            </a:bodyPr>
            <a:lstStyle/>
            <a:p>
              <a:pPr eaLnBrk="1" fontAlgn="auto" hangingPunct="1">
                <a:spcBef>
                  <a:spcPts val="0"/>
                </a:spcBef>
                <a:spcAft>
                  <a:spcPts val="0"/>
                </a:spcAft>
              </a:pPr>
              <a:r>
                <a:rPr lang="de-DE" sz="1000" dirty="0">
                  <a:solidFill>
                    <a:srgbClr val="000000"/>
                  </a:solidFill>
                  <a:latin typeface="Arial"/>
                </a:rPr>
                <a:t>R</a:t>
              </a:r>
              <a:r>
                <a:rPr lang="de-DE" sz="1000" dirty="0" smtClean="0">
                  <a:solidFill>
                    <a:srgbClr val="000000"/>
                  </a:solidFill>
                  <a:latin typeface="Arial"/>
                </a:rPr>
                <a:t>x</a:t>
              </a:r>
              <a:endParaRPr lang="en-US" sz="1000" dirty="0">
                <a:solidFill>
                  <a:srgbClr val="000000"/>
                </a:solidFill>
                <a:latin typeface="Arial"/>
              </a:endParaRPr>
            </a:p>
          </p:txBody>
        </p:sp>
        <p:sp>
          <p:nvSpPr>
            <p:cNvPr id="156" name="TextBox 155"/>
            <p:cNvSpPr txBox="1"/>
            <p:nvPr/>
          </p:nvSpPr>
          <p:spPr>
            <a:xfrm>
              <a:off x="8129617" y="5334000"/>
              <a:ext cx="384463" cy="246221"/>
            </a:xfrm>
            <a:prstGeom prst="rect">
              <a:avLst/>
            </a:prstGeom>
            <a:noFill/>
          </p:spPr>
          <p:txBody>
            <a:bodyPr wrap="square" rtlCol="0">
              <a:spAutoFit/>
            </a:bodyPr>
            <a:lstStyle/>
            <a:p>
              <a:pPr eaLnBrk="1" fontAlgn="auto" hangingPunct="1">
                <a:spcBef>
                  <a:spcPts val="0"/>
                </a:spcBef>
                <a:spcAft>
                  <a:spcPts val="0"/>
                </a:spcAft>
              </a:pPr>
              <a:r>
                <a:rPr lang="de-DE" sz="1000" dirty="0" smtClean="0">
                  <a:solidFill>
                    <a:srgbClr val="000000"/>
                  </a:solidFill>
                  <a:latin typeface="Arial"/>
                </a:rPr>
                <a:t>Tx</a:t>
              </a:r>
              <a:endParaRPr lang="en-US" sz="1000" dirty="0">
                <a:solidFill>
                  <a:srgbClr val="000000"/>
                </a:solidFill>
                <a:latin typeface="Arial"/>
              </a:endParaRPr>
            </a:p>
          </p:txBody>
        </p:sp>
        <p:cxnSp>
          <p:nvCxnSpPr>
            <p:cNvPr id="157" name="Straight Connector 156"/>
            <p:cNvCxnSpPr/>
            <p:nvPr/>
          </p:nvCxnSpPr>
          <p:spPr bwMode="auto">
            <a:xfrm rot="5400000" flipH="1" flipV="1">
              <a:off x="8201659" y="5397505"/>
              <a:ext cx="345445" cy="340357"/>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91" name="Rectangle 190"/>
          <p:cNvSpPr/>
          <p:nvPr/>
        </p:nvSpPr>
        <p:spPr>
          <a:xfrm>
            <a:off x="8486659" y="5443825"/>
            <a:ext cx="312906" cy="246221"/>
          </a:xfrm>
          <a:prstGeom prst="rect">
            <a:avLst/>
          </a:prstGeom>
        </p:spPr>
        <p:txBody>
          <a:bodyPr wrap="none">
            <a:spAutoFit/>
          </a:bodyPr>
          <a:lstStyle/>
          <a:p>
            <a:pPr eaLnBrk="1" fontAlgn="auto" hangingPunct="1">
              <a:spcBef>
                <a:spcPts val="0"/>
              </a:spcBef>
              <a:spcAft>
                <a:spcPts val="0"/>
              </a:spcAft>
            </a:pPr>
            <a:r>
              <a:rPr lang="en-US" sz="1000" dirty="0" smtClean="0">
                <a:solidFill>
                  <a:srgbClr val="000000"/>
                </a:solidFill>
                <a:latin typeface="Wide Latin"/>
                <a:cs typeface="Arial" pitchFamily="34" charset="0"/>
              </a:rPr>
              <a:t>∫∫</a:t>
            </a:r>
            <a:endParaRPr lang="en-US" sz="1000" dirty="0">
              <a:solidFill>
                <a:srgbClr val="000000"/>
              </a:solidFill>
              <a:latin typeface="Arial"/>
            </a:endParaRPr>
          </a:p>
        </p:txBody>
      </p:sp>
      <p:cxnSp>
        <p:nvCxnSpPr>
          <p:cNvPr id="183" name="Straight Connector 182"/>
          <p:cNvCxnSpPr/>
          <p:nvPr/>
        </p:nvCxnSpPr>
        <p:spPr bwMode="auto">
          <a:xfrm rot="16200000" flipH="1">
            <a:off x="8747760" y="5682825"/>
            <a:ext cx="182880"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92" name="Date Placeholder 191"/>
          <p:cNvSpPr>
            <a:spLocks noGrp="1"/>
          </p:cNvSpPr>
          <p:nvPr>
            <p:ph type="dt" sz="half" idx="2"/>
          </p:nvPr>
        </p:nvSpPr>
        <p:spPr/>
        <p:txBody>
          <a:bodyPr/>
          <a:lstStyle/>
          <a:p>
            <a:fld id="{8BDCBCB4-4EFA-4642-AD47-00B46CFC4DDC}" type="datetime4">
              <a:rPr lang="en-US" smtClean="0"/>
              <a:pPr/>
              <a:t>December 16, 2013</a:t>
            </a:fld>
            <a:endParaRPr lang="en-US" dirty="0"/>
          </a:p>
        </p:txBody>
      </p:sp>
      <p:sp>
        <p:nvSpPr>
          <p:cNvPr id="195" name="Slide Number Placeholder 194"/>
          <p:cNvSpPr>
            <a:spLocks noGrp="1"/>
          </p:cNvSpPr>
          <p:nvPr>
            <p:ph type="sldNum" sz="quarter" idx="4"/>
          </p:nvPr>
        </p:nvSpPr>
        <p:spPr/>
        <p:txBody>
          <a:bodyPr/>
          <a:lstStyle/>
          <a:p>
            <a:fld id="{793EC66B-EF27-4603-8557-B6CFD2D77735}" type="slidenum">
              <a:rPr lang="en-US" smtClean="0"/>
              <a:pPr/>
              <a:t>58</a:t>
            </a:fld>
            <a:endParaRPr lang="en-US" dirty="0"/>
          </a:p>
        </p:txBody>
      </p:sp>
      <p:sp>
        <p:nvSpPr>
          <p:cNvPr id="197" name="Footer Placeholder 196"/>
          <p:cNvSpPr>
            <a:spLocks noGrp="1"/>
          </p:cNvSpPr>
          <p:nvPr>
            <p:ph type="ftr" sz="quarter" idx="3"/>
          </p:nvPr>
        </p:nvSpPr>
        <p:spPr/>
        <p:txBody>
          <a:bodyPr/>
          <a:lstStyle/>
          <a:p>
            <a:r>
              <a:rPr lang="en-US" smtClean="0"/>
              <a:t>DTD Mobile Computing Offering                             Agilent Confidential</a:t>
            </a:r>
            <a:endParaRPr lang="en-US" dirty="0"/>
          </a:p>
        </p:txBody>
      </p:sp>
      <p:pic>
        <p:nvPicPr>
          <p:cNvPr id="201" name="Picture 2"/>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836194" y="5305645"/>
            <a:ext cx="470113" cy="265815"/>
          </a:xfrm>
          <a:prstGeom prst="roundRect">
            <a:avLst>
              <a:gd name="adj" fmla="val 16667"/>
            </a:avLst>
          </a:prstGeom>
          <a:ln>
            <a:noFill/>
          </a:ln>
          <a:effectLst>
            <a:outerShdw blurRad="50800" dist="1524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3" name="TextBox 52"/>
          <p:cNvSpPr txBox="1">
            <a:spLocks noChangeArrowheads="1"/>
          </p:cNvSpPr>
          <p:nvPr/>
        </p:nvSpPr>
        <p:spPr bwMode="auto">
          <a:xfrm>
            <a:off x="7808255" y="4758571"/>
            <a:ext cx="814044" cy="530915"/>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950" dirty="0" smtClean="0">
                <a:solidFill>
                  <a:srgbClr val="000000"/>
                </a:solidFill>
                <a:latin typeface="Arial" pitchFamily="34" charset="0"/>
                <a:cs typeface="Arial" pitchFamily="34" charset="0"/>
              </a:rPr>
              <a:t>U4317A PCIe Adapter</a:t>
            </a:r>
            <a:endParaRPr lang="en-US" sz="95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53671909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PCIe 3.0 Products</a:t>
            </a:r>
            <a:r>
              <a:rPr lang="en-US" dirty="0"/>
              <a:t/>
            </a:r>
            <a:br>
              <a:rPr lang="en-US" dirty="0"/>
            </a:br>
            <a:r>
              <a:rPr lang="en-US" sz="2400" b="0" dirty="0" smtClean="0">
                <a:solidFill>
                  <a:srgbClr val="007399"/>
                </a:solidFill>
              </a:rPr>
              <a:t>Protocol Trace Capture &amp; Form Factor</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59</a:t>
            </a:fld>
            <a:endParaRPr lang="en-US" dirty="0"/>
          </a:p>
        </p:txBody>
      </p:sp>
      <p:pic>
        <p:nvPicPr>
          <p:cNvPr id="1026" name="Picture 2" descr="C:\Users\rovezina\Pictures\PCIe3 System\M9502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066800"/>
            <a:ext cx="581183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ovezina\Pictures\PCIe3 System\U4301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590800"/>
            <a:ext cx="5486400" cy="855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ovezina\Pictures\PCIe3 System\M9536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596" y="3429000"/>
            <a:ext cx="5486400" cy="147861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ovezina\Pictures\PCIe3 System\M9505A.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4953000"/>
            <a:ext cx="3962400" cy="128430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idx="1"/>
          </p:nvPr>
        </p:nvSpPr>
        <p:spPr>
          <a:xfrm>
            <a:off x="6248400" y="1306499"/>
            <a:ext cx="2819400" cy="4789501"/>
          </a:xfrm>
        </p:spPr>
        <p:txBody>
          <a:bodyPr>
            <a:normAutofit fontScale="92500" lnSpcReduction="20000"/>
          </a:bodyPr>
          <a:lstStyle/>
          <a:p>
            <a:r>
              <a:rPr lang="en-US" dirty="0" smtClean="0"/>
              <a:t>M9502A</a:t>
            </a:r>
          </a:p>
          <a:p>
            <a:pPr marL="571500" lvl="1" indent="-342900"/>
            <a:r>
              <a:rPr lang="en-US" sz="1600" dirty="0" smtClean="0"/>
              <a:t>2 slot AXIe Chassis</a:t>
            </a:r>
            <a:endParaRPr lang="en-US" sz="1600" dirty="0"/>
          </a:p>
          <a:p>
            <a:pPr marL="571500" lvl="1" indent="-342900"/>
            <a:endParaRPr lang="en-US" dirty="0" smtClean="0"/>
          </a:p>
          <a:p>
            <a:pPr marL="571500" lvl="1" indent="-342900"/>
            <a:endParaRPr lang="en-US" dirty="0"/>
          </a:p>
          <a:p>
            <a:r>
              <a:rPr lang="en-US" dirty="0" smtClean="0"/>
              <a:t>U4301A</a:t>
            </a:r>
          </a:p>
          <a:p>
            <a:pPr lvl="2">
              <a:spcAft>
                <a:spcPts val="1400"/>
              </a:spcAft>
              <a:buFont typeface="Arial" pitchFamily="34" charset="0"/>
              <a:buChar char="•"/>
            </a:pPr>
            <a:r>
              <a:rPr lang="en-US" sz="1600" dirty="0" smtClean="0"/>
              <a:t>Protocol Analyzer module</a:t>
            </a:r>
          </a:p>
          <a:p>
            <a:pPr marL="0" lvl="1" indent="0">
              <a:spcAft>
                <a:spcPts val="1400"/>
              </a:spcAft>
              <a:buNone/>
            </a:pPr>
            <a:endParaRPr lang="en-US" sz="2400" dirty="0" smtClean="0"/>
          </a:p>
          <a:p>
            <a:pPr marL="0" lvl="1" indent="0">
              <a:spcAft>
                <a:spcPts val="1400"/>
              </a:spcAft>
              <a:buNone/>
            </a:pPr>
            <a:r>
              <a:rPr lang="en-US" sz="2400" dirty="0" smtClean="0"/>
              <a:t>M9536A</a:t>
            </a:r>
            <a:endParaRPr lang="en-US" sz="2400" dirty="0"/>
          </a:p>
          <a:p>
            <a:pPr marL="514350" lvl="3" indent="-285750">
              <a:spcAft>
                <a:spcPts val="1400"/>
              </a:spcAft>
            </a:pPr>
            <a:r>
              <a:rPr lang="en-US" sz="1600" dirty="0" smtClean="0"/>
              <a:t>Embedded Controller</a:t>
            </a:r>
            <a:endParaRPr lang="en-US" sz="1600" dirty="0"/>
          </a:p>
          <a:p>
            <a:endParaRPr lang="en-US" dirty="0" smtClean="0"/>
          </a:p>
          <a:p>
            <a:r>
              <a:rPr lang="en-US" dirty="0" smtClean="0"/>
              <a:t>M9505A</a:t>
            </a:r>
          </a:p>
          <a:p>
            <a:pPr marL="571500" lvl="1" indent="-342900"/>
            <a:r>
              <a:rPr lang="en-US" sz="1600" dirty="0" smtClean="0"/>
              <a:t>5 </a:t>
            </a:r>
            <a:r>
              <a:rPr lang="en-US" sz="1600" dirty="0"/>
              <a:t>slot AXIe </a:t>
            </a:r>
            <a:r>
              <a:rPr lang="en-US" sz="1600" dirty="0" smtClean="0"/>
              <a:t>Chassis</a:t>
            </a:r>
          </a:p>
          <a:p>
            <a:pPr marL="571500" lvl="1" indent="-342900"/>
            <a:r>
              <a:rPr lang="en-US" sz="1600" dirty="0" smtClean="0"/>
              <a:t>Shown with M9536A</a:t>
            </a:r>
            <a:endParaRPr lang="en-US" sz="1600" dirty="0"/>
          </a:p>
        </p:txBody>
      </p:sp>
    </p:spTree>
    <p:extLst>
      <p:ext uri="{BB962C8B-B14F-4D97-AF65-F5344CB8AC3E}">
        <p14:creationId xmlns:p14="http://schemas.microsoft.com/office/powerpoint/2010/main" val="3695629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cstate="screen"/>
          <a:srcRect/>
          <a:stretch>
            <a:fillRect/>
          </a:stretch>
        </p:blipFill>
        <p:spPr bwMode="auto">
          <a:xfrm>
            <a:off x="2181056" y="1651318"/>
            <a:ext cx="2837615" cy="2006282"/>
          </a:xfrm>
          <a:prstGeom prst="rect">
            <a:avLst/>
          </a:prstGeom>
          <a:noFill/>
          <a:ln w="9525">
            <a:noFill/>
            <a:miter lim="800000"/>
            <a:headEnd/>
            <a:tailEnd/>
          </a:ln>
          <a:effectLst>
            <a:softEdge rad="31750"/>
          </a:effectLst>
        </p:spPr>
      </p:pic>
      <p:sp>
        <p:nvSpPr>
          <p:cNvPr id="10" name="Rectangle 9"/>
          <p:cNvSpPr/>
          <p:nvPr/>
        </p:nvSpPr>
        <p:spPr>
          <a:xfrm>
            <a:off x="0" y="888776"/>
            <a:ext cx="9144000" cy="400110"/>
          </a:xfrm>
          <a:prstGeom prst="rect">
            <a:avLst/>
          </a:prstGeom>
        </p:spPr>
        <p:txBody>
          <a:bodyPr>
            <a:spAutoFit/>
          </a:bodyPr>
          <a:lstStyle/>
          <a:p>
            <a:pPr algn="ctr">
              <a:defRPr/>
            </a:pPr>
            <a:r>
              <a:rPr lang="en-US" sz="2000" b="1" dirty="0" smtClean="0">
                <a:solidFill>
                  <a:schemeClr val="accent1"/>
                </a:solidFill>
                <a:latin typeface="Agilent TT Cond" pitchFamily="34" charset="0"/>
              </a:rPr>
              <a:t>LTSSM Tester </a:t>
            </a:r>
            <a:r>
              <a:rPr lang="en-US" sz="2000" b="1" dirty="0">
                <a:solidFill>
                  <a:schemeClr val="accent1"/>
                </a:solidFill>
                <a:latin typeface="Agilent TT Cond" pitchFamily="34" charset="0"/>
              </a:rPr>
              <a:t>&amp; Scalability to Meet Future Testing </a:t>
            </a:r>
            <a:r>
              <a:rPr lang="en-US" sz="2000" b="1" dirty="0" smtClean="0">
                <a:solidFill>
                  <a:schemeClr val="accent1"/>
                </a:solidFill>
                <a:latin typeface="Agilent TT Cond" pitchFamily="34" charset="0"/>
              </a:rPr>
              <a:t>Needs</a:t>
            </a:r>
            <a:endParaRPr lang="en-US" sz="2000" b="1" dirty="0">
              <a:solidFill>
                <a:schemeClr val="accent1"/>
              </a:solidFill>
              <a:latin typeface="Agilent TT Cond" pitchFamily="34" charset="0"/>
            </a:endParaRPr>
          </a:p>
        </p:txBody>
      </p:sp>
      <p:grpSp>
        <p:nvGrpSpPr>
          <p:cNvPr id="2" name="Group 24"/>
          <p:cNvGrpSpPr/>
          <p:nvPr/>
        </p:nvGrpSpPr>
        <p:grpSpPr>
          <a:xfrm>
            <a:off x="5079945" y="4419600"/>
            <a:ext cx="2202584" cy="1446934"/>
            <a:chOff x="4681104" y="4244975"/>
            <a:chExt cx="2581275" cy="1828800"/>
          </a:xfrm>
          <a:effectLst>
            <a:outerShdw blurRad="50800" dist="38100" dir="2700000" algn="tl" rotWithShape="0">
              <a:prstClr val="black">
                <a:alpha val="40000"/>
              </a:prstClr>
            </a:outerShdw>
          </a:effectLst>
        </p:grpSpPr>
        <p:sp>
          <p:nvSpPr>
            <p:cNvPr id="18" name="AutoShape 14"/>
            <p:cNvSpPr>
              <a:spLocks noChangeArrowheads="1"/>
            </p:cNvSpPr>
            <p:nvPr/>
          </p:nvSpPr>
          <p:spPr bwMode="auto">
            <a:xfrm>
              <a:off x="4681104" y="42449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19" name="Text Box 5"/>
            <p:cNvSpPr txBox="1">
              <a:spLocks noChangeArrowheads="1"/>
            </p:cNvSpPr>
            <p:nvPr/>
          </p:nvSpPr>
          <p:spPr bwMode="auto">
            <a:xfrm>
              <a:off x="4917280" y="4283074"/>
              <a:ext cx="2110753" cy="583505"/>
            </a:xfrm>
            <a:prstGeom prst="rect">
              <a:avLst/>
            </a:prstGeom>
            <a:solidFill>
              <a:srgbClr val="CCECFF"/>
            </a:solid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PTC (Protocol Test Card) 3</a:t>
              </a:r>
              <a:endParaRPr lang="en-US" sz="1200" b="1" dirty="0">
                <a:solidFill>
                  <a:schemeClr val="tx2">
                    <a:lumMod val="75000"/>
                  </a:schemeClr>
                </a:solidFill>
                <a:latin typeface="Agilent TT Cond" pitchFamily="34" charset="0"/>
              </a:endParaRPr>
            </a:p>
          </p:txBody>
        </p:sp>
        <p:pic>
          <p:nvPicPr>
            <p:cNvPr id="20" name="Picture 6"/>
            <p:cNvPicPr>
              <a:picLocks noChangeAspect="1" noChangeArrowheads="1"/>
            </p:cNvPicPr>
            <p:nvPr/>
          </p:nvPicPr>
          <p:blipFill>
            <a:blip r:embed="rId4" cstate="screen"/>
            <a:srcRect/>
            <a:stretch>
              <a:fillRect/>
            </a:stretch>
          </p:blipFill>
          <p:spPr bwMode="auto">
            <a:xfrm>
              <a:off x="5146275" y="4562474"/>
              <a:ext cx="1235456" cy="1444625"/>
            </a:xfrm>
            <a:prstGeom prst="rect">
              <a:avLst/>
            </a:prstGeom>
            <a:solidFill>
              <a:srgbClr val="CCECFF"/>
            </a:solidFill>
            <a:ln w="9525">
              <a:noFill/>
              <a:miter lim="800000"/>
              <a:headEnd/>
              <a:tailEnd/>
            </a:ln>
          </p:spPr>
        </p:pic>
      </p:grpSp>
      <p:grpSp>
        <p:nvGrpSpPr>
          <p:cNvPr id="3" name="Group 17"/>
          <p:cNvGrpSpPr/>
          <p:nvPr/>
        </p:nvGrpSpPr>
        <p:grpSpPr>
          <a:xfrm>
            <a:off x="120464" y="4419600"/>
            <a:ext cx="2258687" cy="1443469"/>
            <a:chOff x="5301384" y="447675"/>
            <a:chExt cx="2581275" cy="1828800"/>
          </a:xfrm>
          <a:effectLst>
            <a:outerShdw blurRad="50800" dist="38100" dir="2700000" algn="tl" rotWithShape="0">
              <a:prstClr val="black">
                <a:alpha val="40000"/>
              </a:prstClr>
            </a:outerShdw>
          </a:effectLst>
        </p:grpSpPr>
        <p:sp>
          <p:nvSpPr>
            <p:cNvPr id="22" name="AutoShape 14"/>
            <p:cNvSpPr>
              <a:spLocks noChangeArrowheads="1"/>
            </p:cNvSpPr>
            <p:nvPr/>
          </p:nvSpPr>
          <p:spPr bwMode="auto">
            <a:xfrm>
              <a:off x="5301384" y="447675"/>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23" name="Text Box 15"/>
            <p:cNvSpPr txBox="1">
              <a:spLocks noChangeArrowheads="1"/>
            </p:cNvSpPr>
            <p:nvPr/>
          </p:nvSpPr>
          <p:spPr bwMode="auto">
            <a:xfrm>
              <a:off x="6044335" y="466725"/>
              <a:ext cx="990600" cy="584905"/>
            </a:xfrm>
            <a:prstGeom prst="rect">
              <a:avLst/>
            </a:prstGeom>
            <a:solidFill>
              <a:srgbClr val="CCECFF"/>
            </a:solidFill>
            <a:ln w="9525">
              <a:noFill/>
              <a:miter lim="800000"/>
              <a:headEnd/>
              <a:tailEnd/>
            </a:ln>
          </p:spPr>
          <p:txBody>
            <a:bodyPr>
              <a:spAutoFit/>
            </a:bodyPr>
            <a:lstStyle/>
            <a:p>
              <a:pPr algn="ctr">
                <a:spcBef>
                  <a:spcPct val="50000"/>
                </a:spcBef>
              </a:pPr>
              <a:r>
                <a:rPr lang="en-US" sz="1200" b="1" dirty="0" smtClean="0">
                  <a:solidFill>
                    <a:schemeClr val="tx2">
                      <a:lumMod val="75000"/>
                    </a:schemeClr>
                  </a:solidFill>
                  <a:latin typeface="Agilent TT Cond" pitchFamily="34" charset="0"/>
                </a:rPr>
                <a:t>LTSSM Tester</a:t>
              </a:r>
              <a:endParaRPr lang="en-US" sz="1200" b="1" dirty="0">
                <a:solidFill>
                  <a:schemeClr val="tx2">
                    <a:lumMod val="75000"/>
                  </a:schemeClr>
                </a:solidFill>
                <a:latin typeface="Agilent TT Cond" pitchFamily="34" charset="0"/>
              </a:endParaRPr>
            </a:p>
          </p:txBody>
        </p:sp>
        <p:pic>
          <p:nvPicPr>
            <p:cNvPr id="24" name="Picture 17"/>
            <p:cNvPicPr>
              <a:picLocks noChangeAspect="1" noChangeArrowheads="1"/>
            </p:cNvPicPr>
            <p:nvPr/>
          </p:nvPicPr>
          <p:blipFill>
            <a:blip r:embed="rId5" cstate="screen"/>
            <a:srcRect/>
            <a:stretch>
              <a:fillRect/>
            </a:stretch>
          </p:blipFill>
          <p:spPr bwMode="auto">
            <a:xfrm>
              <a:off x="5804159" y="779635"/>
              <a:ext cx="1571625" cy="1428750"/>
            </a:xfrm>
            <a:prstGeom prst="rect">
              <a:avLst/>
            </a:prstGeom>
            <a:solidFill>
              <a:srgbClr val="CCECFF"/>
            </a:solidFill>
            <a:ln w="9525">
              <a:noFill/>
              <a:miter lim="800000"/>
              <a:headEnd/>
              <a:tailEnd/>
            </a:ln>
          </p:spPr>
        </p:pic>
      </p:grpSp>
      <p:sp>
        <p:nvSpPr>
          <p:cNvPr id="27" name="AutoShape 20"/>
          <p:cNvSpPr>
            <a:spLocks noChangeArrowheads="1"/>
          </p:cNvSpPr>
          <p:nvPr/>
        </p:nvSpPr>
        <p:spPr bwMode="auto">
          <a:xfrm rot="8636889" flipH="1" flipV="1">
            <a:off x="1183578" y="3869017"/>
            <a:ext cx="1376650" cy="304800"/>
          </a:xfrm>
          <a:prstGeom prst="leftArrow">
            <a:avLst>
              <a:gd name="adj1" fmla="val 56533"/>
              <a:gd name="adj2" fmla="val 68750"/>
            </a:avLst>
          </a:prstGeom>
          <a:solidFill>
            <a:srgbClr val="CCECFF"/>
          </a:solidFill>
          <a:ln w="9525">
            <a:solidFill>
              <a:srgbClr val="0000FF"/>
            </a:solidFill>
            <a:miter lim="800000"/>
            <a:headEnd/>
            <a:tailEnd/>
          </a:ln>
        </p:spPr>
        <p:txBody>
          <a:bodyPr wrap="none" anchor="ctr"/>
          <a:lstStyle/>
          <a:p>
            <a:endParaRPr lang="en-US" dirty="0">
              <a:solidFill>
                <a:schemeClr val="tx2">
                  <a:lumMod val="75000"/>
                </a:schemeClr>
              </a:solidFill>
              <a:latin typeface="Agilent TT Cond" pitchFamily="34" charset="0"/>
            </a:endParaRPr>
          </a:p>
        </p:txBody>
      </p:sp>
      <p:sp>
        <p:nvSpPr>
          <p:cNvPr id="28" name="AutoShape 21"/>
          <p:cNvSpPr>
            <a:spLocks noChangeArrowheads="1"/>
          </p:cNvSpPr>
          <p:nvPr/>
        </p:nvSpPr>
        <p:spPr bwMode="auto">
          <a:xfrm rot="2411643" flipH="1" flipV="1">
            <a:off x="4618045" y="3859656"/>
            <a:ext cx="1356886" cy="304800"/>
          </a:xfrm>
          <a:prstGeom prst="leftArrow">
            <a:avLst>
              <a:gd name="adj1" fmla="val 50000"/>
              <a:gd name="adj2" fmla="val 68750"/>
            </a:avLst>
          </a:prstGeom>
          <a:solidFill>
            <a:srgbClr val="CCECFF"/>
          </a:solidFill>
          <a:ln w="9525">
            <a:solidFill>
              <a:srgbClr val="0000FF"/>
            </a:solidFill>
            <a:miter lim="800000"/>
            <a:headEnd/>
            <a:tailEnd/>
          </a:ln>
        </p:spPr>
        <p:txBody>
          <a:bodyPr wrap="none" anchor="ctr"/>
          <a:lstStyle/>
          <a:p>
            <a:endParaRPr lang="en-US" dirty="0">
              <a:solidFill>
                <a:schemeClr val="tx2">
                  <a:lumMod val="75000"/>
                </a:schemeClr>
              </a:solidFill>
              <a:latin typeface="Agilent TT Cond" pitchFamily="34" charset="0"/>
            </a:endParaRPr>
          </a:p>
        </p:txBody>
      </p:sp>
      <p:sp>
        <p:nvSpPr>
          <p:cNvPr id="29" name="Rectangle 22"/>
          <p:cNvSpPr>
            <a:spLocks noChangeArrowheads="1"/>
          </p:cNvSpPr>
          <p:nvPr/>
        </p:nvSpPr>
        <p:spPr bwMode="black">
          <a:xfrm>
            <a:off x="5199018" y="1323687"/>
            <a:ext cx="3945310" cy="2612587"/>
          </a:xfrm>
          <a:prstGeom prst="rect">
            <a:avLst/>
          </a:prstGeom>
          <a:noFill/>
          <a:ln w="9525">
            <a:noFill/>
            <a:miter lim="800000"/>
            <a:headEnd/>
            <a:tailEnd/>
          </a:ln>
        </p:spPr>
        <p:txBody>
          <a:bodyPr wrap="square" lIns="0" tIns="0" rIns="109728" bIns="0">
            <a:noAutofit/>
          </a:bodyPr>
          <a:lstStyle/>
          <a:p>
            <a:pPr marL="230188" indent="-230188" eaLnBrk="0" hangingPunct="0">
              <a:spcAft>
                <a:spcPts val="600"/>
              </a:spcAft>
            </a:pPr>
            <a:r>
              <a:rPr lang="en-US" altLang="zh-CN" sz="1600" dirty="0">
                <a:solidFill>
                  <a:schemeClr val="tx2">
                    <a:lumMod val="75000"/>
                  </a:schemeClr>
                </a:solidFill>
                <a:latin typeface="Agilent TT Cond" pitchFamily="34" charset="0"/>
                <a:ea typeface="SimSun" pitchFamily="2" charset="-122"/>
              </a:rPr>
              <a:t>Single hardware, with multiple </a:t>
            </a:r>
            <a:r>
              <a:rPr lang="en-US" altLang="zh-CN" sz="1600" dirty="0" smtClean="0">
                <a:solidFill>
                  <a:schemeClr val="tx2">
                    <a:lumMod val="75000"/>
                  </a:schemeClr>
                </a:solidFill>
                <a:latin typeface="Agilent TT Cond" pitchFamily="34" charset="0"/>
                <a:ea typeface="SimSun" pitchFamily="2" charset="-122"/>
              </a:rPr>
              <a:t>applications</a:t>
            </a:r>
            <a:endParaRPr lang="en-US" altLang="zh-CN" sz="1600" dirty="0">
              <a:solidFill>
                <a:schemeClr val="tx2">
                  <a:lumMod val="75000"/>
                </a:schemeClr>
              </a:solidFill>
              <a:latin typeface="Agilent TT Cond" pitchFamily="34" charset="0"/>
              <a:ea typeface="SimSun" pitchFamily="2" charset="-122"/>
            </a:endParaRPr>
          </a:p>
          <a:p>
            <a:pPr marL="800100" lvl="1" indent="-342900">
              <a:spcAft>
                <a:spcPts val="0"/>
              </a:spcAft>
              <a:buFont typeface="+mj-lt"/>
              <a:buAutoNum type="arabicPeriod"/>
            </a:pPr>
            <a:r>
              <a:rPr lang="de-DE" sz="1600" dirty="0" smtClean="0">
                <a:solidFill>
                  <a:schemeClr val="tx2">
                    <a:lumMod val="75000"/>
                  </a:schemeClr>
                </a:solidFill>
                <a:latin typeface="Agilent TT Cond" pitchFamily="34" charset="0"/>
                <a:cs typeface="Arial" charset="0"/>
              </a:rPr>
              <a:t>LTSSM Tester (opt LT3)</a:t>
            </a:r>
          </a:p>
          <a:p>
            <a:pPr marL="800100" lvl="1" indent="-342900">
              <a:spcAft>
                <a:spcPts val="0"/>
              </a:spcAft>
              <a:buFont typeface="+mj-lt"/>
              <a:buAutoNum type="arabicPeriod"/>
            </a:pPr>
            <a:r>
              <a:rPr lang="de-DE" sz="1600" dirty="0" smtClean="0">
                <a:solidFill>
                  <a:schemeClr val="tx2">
                    <a:lumMod val="75000"/>
                  </a:schemeClr>
                </a:solidFill>
                <a:latin typeface="Agilent TT Cond" pitchFamily="34" charset="0"/>
                <a:cs typeface="Arial" charset="0"/>
              </a:rPr>
              <a:t>Exerciser – EP emulation (opt EX3)</a:t>
            </a:r>
          </a:p>
          <a:p>
            <a:pPr marL="800100" lvl="1" indent="-342900">
              <a:spcAft>
                <a:spcPts val="0"/>
              </a:spcAft>
              <a:buFont typeface="+mj-lt"/>
              <a:buAutoNum type="arabicPeriod"/>
            </a:pPr>
            <a:r>
              <a:rPr lang="de-DE" sz="1600" dirty="0" smtClean="0">
                <a:solidFill>
                  <a:schemeClr val="tx2">
                    <a:lumMod val="75000"/>
                  </a:schemeClr>
                </a:solidFill>
                <a:latin typeface="Agilent TT Cond" pitchFamily="34" charset="0"/>
                <a:cs typeface="Arial" charset="0"/>
              </a:rPr>
              <a:t>Exerciser – RC emulation (opt EX3)</a:t>
            </a:r>
          </a:p>
          <a:p>
            <a:pPr marL="800100" lvl="1" indent="-342900">
              <a:spcAft>
                <a:spcPts val="0"/>
              </a:spcAft>
              <a:buFont typeface="+mj-lt"/>
              <a:buAutoNum type="arabicPeriod"/>
            </a:pPr>
            <a:r>
              <a:rPr lang="de-DE" sz="1600" dirty="0" smtClean="0">
                <a:solidFill>
                  <a:schemeClr val="tx2">
                    <a:lumMod val="75000"/>
                  </a:schemeClr>
                </a:solidFill>
                <a:latin typeface="Agilent TT Cond" pitchFamily="34" charset="0"/>
                <a:cs typeface="Arial" charset="0"/>
              </a:rPr>
              <a:t>Exerciser – EP/RC Gen2 MR-IOV emulation (opt MR2)</a:t>
            </a:r>
          </a:p>
          <a:p>
            <a:pPr marL="800100" lvl="1" indent="-342900">
              <a:spcAft>
                <a:spcPts val="0"/>
              </a:spcAft>
              <a:buFont typeface="+mj-lt"/>
              <a:buAutoNum type="arabicPeriod"/>
            </a:pPr>
            <a:r>
              <a:rPr lang="de-DE" sz="1600" dirty="0" smtClean="0">
                <a:solidFill>
                  <a:schemeClr val="tx2">
                    <a:lumMod val="75000"/>
                  </a:schemeClr>
                </a:solidFill>
                <a:latin typeface="Agilent TT Cond" pitchFamily="34" charset="0"/>
                <a:cs typeface="Arial" charset="0"/>
              </a:rPr>
              <a:t>PTC 3 &amp; Compliance Assured Tests </a:t>
            </a:r>
            <a:r>
              <a:rPr lang="de-DE" altLang="ja-JP" sz="1600" dirty="0" smtClean="0">
                <a:solidFill>
                  <a:schemeClr val="tx2">
                    <a:lumMod val="75000"/>
                  </a:schemeClr>
                </a:solidFill>
                <a:latin typeface="Agilent TT Cond" pitchFamily="34" charset="0"/>
                <a:cs typeface="Arial" charset="0"/>
              </a:rPr>
              <a:t>(</a:t>
            </a:r>
            <a:r>
              <a:rPr lang="de-DE" altLang="ja-JP" sz="1600" i="1" u="sng" dirty="0" smtClean="0">
                <a:solidFill>
                  <a:srgbClr val="FF0000"/>
                </a:solidFill>
                <a:latin typeface="Agilent TT Cond" pitchFamily="34" charset="0"/>
                <a:cs typeface="Arial" charset="0"/>
              </a:rPr>
              <a:t>investigation for the future releases</a:t>
            </a:r>
            <a:r>
              <a:rPr lang="de-DE" altLang="ja-JP" sz="1600" dirty="0" smtClean="0">
                <a:solidFill>
                  <a:schemeClr val="tx2">
                    <a:lumMod val="75000"/>
                  </a:schemeClr>
                </a:solidFill>
                <a:latin typeface="Agilent TT Cond" pitchFamily="34" charset="0"/>
                <a:cs typeface="Arial" charset="0"/>
              </a:rPr>
              <a:t>)</a:t>
            </a:r>
          </a:p>
          <a:p>
            <a:pPr marL="800100" lvl="1" indent="-342900">
              <a:spcAft>
                <a:spcPts val="0"/>
              </a:spcAft>
              <a:buFont typeface="+mj-lt"/>
              <a:buAutoNum type="arabicPeriod"/>
            </a:pPr>
            <a:endParaRPr lang="de-DE" sz="1600" dirty="0" smtClean="0">
              <a:solidFill>
                <a:schemeClr val="tx2">
                  <a:lumMod val="75000"/>
                </a:schemeClr>
              </a:solidFill>
              <a:latin typeface="Agilent TT Cond" pitchFamily="34" charset="0"/>
              <a:cs typeface="Arial" charset="0"/>
            </a:endParaRPr>
          </a:p>
          <a:p>
            <a:pPr marL="230188" indent="-230188">
              <a:spcAft>
                <a:spcPts val="600"/>
              </a:spcAft>
            </a:pPr>
            <a:r>
              <a:rPr lang="de-DE" sz="1600" dirty="0" smtClean="0">
                <a:solidFill>
                  <a:schemeClr val="tx2">
                    <a:lumMod val="75000"/>
                  </a:schemeClr>
                </a:solidFill>
                <a:latin typeface="Agilent TT Cond" pitchFamily="34" charset="0"/>
                <a:cs typeface="Arial" charset="0"/>
              </a:rPr>
              <a:t>Same form-factor as existing exerciser</a:t>
            </a:r>
            <a:endParaRPr lang="de-DE" sz="1600" dirty="0">
              <a:solidFill>
                <a:schemeClr val="tx2">
                  <a:lumMod val="75000"/>
                </a:schemeClr>
              </a:solidFill>
              <a:latin typeface="Agilent TT Cond" pitchFamily="34" charset="0"/>
              <a:cs typeface="Arial" charset="0"/>
            </a:endParaRPr>
          </a:p>
        </p:txBody>
      </p:sp>
      <p:grpSp>
        <p:nvGrpSpPr>
          <p:cNvPr id="4" name="Group 18"/>
          <p:cNvGrpSpPr/>
          <p:nvPr/>
        </p:nvGrpSpPr>
        <p:grpSpPr>
          <a:xfrm>
            <a:off x="2564234" y="4419600"/>
            <a:ext cx="2265219" cy="1449532"/>
            <a:chOff x="5236958" y="2343150"/>
            <a:chExt cx="2683159" cy="1828800"/>
          </a:xfrm>
          <a:effectLst>
            <a:outerShdw blurRad="50800" dist="38100" dir="2700000" algn="tl" rotWithShape="0">
              <a:prstClr val="black">
                <a:alpha val="40000"/>
              </a:prstClr>
            </a:outerShdw>
          </a:effectLst>
        </p:grpSpPr>
        <p:sp>
          <p:nvSpPr>
            <p:cNvPr id="31" name="AutoShape 14"/>
            <p:cNvSpPr>
              <a:spLocks noChangeArrowheads="1"/>
            </p:cNvSpPr>
            <p:nvPr/>
          </p:nvSpPr>
          <p:spPr bwMode="auto">
            <a:xfrm>
              <a:off x="5291859" y="2343150"/>
              <a:ext cx="2581275" cy="1828800"/>
            </a:xfrm>
            <a:prstGeom prst="roundRect">
              <a:avLst>
                <a:gd name="adj" fmla="val 16644"/>
              </a:avLst>
            </a:prstGeom>
            <a:solidFill>
              <a:srgbClr val="CCECFF"/>
            </a:solidFill>
            <a:ln w="9525">
              <a:noFill/>
              <a:round/>
              <a:headEnd/>
              <a:tailEnd/>
            </a:ln>
          </p:spPr>
          <p:txBody>
            <a:bodyPr wrap="none" anchor="ctr"/>
            <a:lstStyle/>
            <a:p>
              <a:pPr algn="ctr" eaLnBrk="0" hangingPunct="0"/>
              <a:endParaRPr lang="en-US" noProof="1">
                <a:solidFill>
                  <a:schemeClr val="tx2">
                    <a:lumMod val="75000"/>
                  </a:schemeClr>
                </a:solidFill>
                <a:latin typeface="Agilent TT Cond" pitchFamily="34" charset="0"/>
              </a:endParaRPr>
            </a:p>
          </p:txBody>
        </p:sp>
        <p:sp>
          <p:nvSpPr>
            <p:cNvPr id="32" name="Text Box 5"/>
            <p:cNvSpPr txBox="1">
              <a:spLocks noChangeArrowheads="1"/>
            </p:cNvSpPr>
            <p:nvPr/>
          </p:nvSpPr>
          <p:spPr bwMode="auto">
            <a:xfrm>
              <a:off x="5236958" y="2381251"/>
              <a:ext cx="2683159" cy="349475"/>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chemeClr val="tx2">
                      <a:lumMod val="75000"/>
                    </a:schemeClr>
                  </a:solidFill>
                  <a:latin typeface="Agilent TT Cond" pitchFamily="34" charset="0"/>
                </a:rPr>
                <a:t>EP/RC Emulation Exerciser</a:t>
              </a:r>
              <a:endParaRPr lang="en-US" sz="1200" b="1" dirty="0">
                <a:solidFill>
                  <a:schemeClr val="tx2">
                    <a:lumMod val="75000"/>
                  </a:schemeClr>
                </a:solidFill>
                <a:latin typeface="Agilent TT Cond" pitchFamily="34" charset="0"/>
              </a:endParaRPr>
            </a:p>
          </p:txBody>
        </p:sp>
        <p:pic>
          <p:nvPicPr>
            <p:cNvPr id="33" name="Picture 2"/>
            <p:cNvPicPr>
              <a:picLocks noChangeAspect="1" noChangeArrowheads="1"/>
            </p:cNvPicPr>
            <p:nvPr/>
          </p:nvPicPr>
          <p:blipFill>
            <a:blip r:embed="rId6" cstate="screen"/>
            <a:srcRect/>
            <a:stretch>
              <a:fillRect/>
            </a:stretch>
          </p:blipFill>
          <p:spPr bwMode="auto">
            <a:xfrm>
              <a:off x="5754334" y="2708275"/>
              <a:ext cx="1699701" cy="1323975"/>
            </a:xfrm>
            <a:prstGeom prst="rect">
              <a:avLst/>
            </a:prstGeom>
            <a:noFill/>
            <a:ln w="9525">
              <a:noFill/>
              <a:miter lim="800000"/>
              <a:headEnd/>
              <a:tailEnd/>
            </a:ln>
            <a:effectLst/>
          </p:spPr>
        </p:pic>
      </p:grpSp>
      <p:sp>
        <p:nvSpPr>
          <p:cNvPr id="34" name="Title 33"/>
          <p:cNvSpPr>
            <a:spLocks noGrp="1"/>
          </p:cNvSpPr>
          <p:nvPr>
            <p:ph type="title"/>
          </p:nvPr>
        </p:nvSpPr>
        <p:spPr>
          <a:xfrm>
            <a:off x="228600" y="304800"/>
            <a:ext cx="8695944" cy="996696"/>
          </a:xfrm>
        </p:spPr>
        <p:txBody>
          <a:bodyPr/>
          <a:lstStyle/>
          <a:p>
            <a:r>
              <a:rPr lang="en-US" dirty="0" smtClean="0">
                <a:sym typeface="Wingdings" pitchFamily="2" charset="2"/>
              </a:rPr>
              <a:t>5 in 1!  LTSSM Tester &amp; Exerciser with Future Scalability</a:t>
            </a:r>
            <a:endParaRPr lang="en-US" dirty="0"/>
          </a:p>
        </p:txBody>
      </p:sp>
      <p:sp>
        <p:nvSpPr>
          <p:cNvPr id="26" name="AutoShape 19"/>
          <p:cNvSpPr>
            <a:spLocks noChangeArrowheads="1"/>
          </p:cNvSpPr>
          <p:nvPr/>
        </p:nvSpPr>
        <p:spPr bwMode="auto">
          <a:xfrm rot="5400000" flipH="1" flipV="1">
            <a:off x="3200941" y="3861607"/>
            <a:ext cx="941560" cy="304800"/>
          </a:xfrm>
          <a:prstGeom prst="leftArrow">
            <a:avLst>
              <a:gd name="adj1" fmla="val 50000"/>
              <a:gd name="adj2" fmla="val 68750"/>
            </a:avLst>
          </a:prstGeom>
          <a:solidFill>
            <a:srgbClr val="CCECFF"/>
          </a:solidFill>
          <a:ln w="9525">
            <a:solidFill>
              <a:srgbClr val="0000FF"/>
            </a:solidFill>
            <a:miter lim="800000"/>
            <a:headEnd/>
            <a:tailEnd/>
          </a:ln>
        </p:spPr>
        <p:txBody>
          <a:bodyPr wrap="none" anchor="ctr"/>
          <a:lstStyle/>
          <a:p>
            <a:endParaRPr lang="en-US" dirty="0">
              <a:solidFill>
                <a:schemeClr val="tx2">
                  <a:lumMod val="75000"/>
                </a:schemeClr>
              </a:solidFill>
              <a:latin typeface="Agilent TT Cond" pitchFamily="34" charset="0"/>
            </a:endParaRPr>
          </a:p>
        </p:txBody>
      </p:sp>
      <p:sp>
        <p:nvSpPr>
          <p:cNvPr id="37" name="Slide Number Placeholder 2"/>
          <p:cNvSpPr>
            <a:spLocks noGrp="1"/>
          </p:cNvSpPr>
          <p:nvPr>
            <p:ph type="sldNum" sz="quarter" idx="4"/>
          </p:nvPr>
        </p:nvSpPr>
        <p:spPr>
          <a:xfrm>
            <a:off x="228600" y="6664646"/>
            <a:ext cx="612648" cy="118872"/>
          </a:xfrm>
        </p:spPr>
        <p:txBody>
          <a:bodyPr/>
          <a:lstStyle/>
          <a:p>
            <a:fld id="{793EC66B-EF27-4603-8557-B6CFD2D77735}" type="slidenum">
              <a:rPr lang="en-US" smtClean="0"/>
              <a:pPr/>
              <a:t>6</a:t>
            </a:fld>
            <a:endParaRPr lang="en-US" dirty="0"/>
          </a:p>
        </p:txBody>
      </p:sp>
      <p:sp>
        <p:nvSpPr>
          <p:cNvPr id="25" name="Rectangle 24"/>
          <p:cNvSpPr/>
          <p:nvPr/>
        </p:nvSpPr>
        <p:spPr>
          <a:xfrm>
            <a:off x="6530859" y="4755363"/>
            <a:ext cx="1599163" cy="830997"/>
          </a:xfrm>
          <a:prstGeom prst="rect">
            <a:avLst/>
          </a:prstGeom>
          <a:solidFill>
            <a:schemeClr val="bg2"/>
          </a:solidFill>
          <a:effectLst>
            <a:softEdge rad="31750"/>
          </a:effectLst>
        </p:spPr>
        <p:txBody>
          <a:bodyPr wrap="square">
            <a:spAutoFit/>
          </a:bodyPr>
          <a:lstStyle/>
          <a:p>
            <a:r>
              <a:rPr lang="de-DE" altLang="ja-JP" sz="1600" i="1" u="sng" dirty="0" smtClean="0">
                <a:solidFill>
                  <a:srgbClr val="FF0000"/>
                </a:solidFill>
                <a:latin typeface="Agilent TT Cond" pitchFamily="34" charset="0"/>
                <a:cs typeface="Arial" charset="0"/>
              </a:rPr>
              <a:t>investigation for the future releases</a:t>
            </a:r>
            <a:endParaRPr lang="ja-JP" altLang="en-US" sz="1600"/>
          </a:p>
        </p:txBody>
      </p:sp>
    </p:spTree>
    <p:extLst>
      <p:ext uri="{BB962C8B-B14F-4D97-AF65-F5344CB8AC3E}">
        <p14:creationId xmlns:p14="http://schemas.microsoft.com/office/powerpoint/2010/main" val="8143541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PCIe 3.0 Products</a:t>
            </a:r>
            <a:r>
              <a:rPr lang="en-US" dirty="0"/>
              <a:t/>
            </a:r>
            <a:br>
              <a:rPr lang="en-US" dirty="0"/>
            </a:br>
            <a:r>
              <a:rPr lang="en-US" sz="2400" b="0" dirty="0">
                <a:solidFill>
                  <a:srgbClr val="007399"/>
                </a:solidFill>
              </a:rPr>
              <a:t>Protocol </a:t>
            </a:r>
            <a:r>
              <a:rPr lang="en-US" sz="2400" b="0" dirty="0" smtClean="0">
                <a:solidFill>
                  <a:srgbClr val="007399"/>
                </a:solidFill>
              </a:rPr>
              <a:t>Exerciser/Emulation</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60</a:t>
            </a:fld>
            <a:endParaRPr lang="en-US" dirty="0"/>
          </a:p>
        </p:txBody>
      </p:sp>
      <p:sp>
        <p:nvSpPr>
          <p:cNvPr id="10" name="Content Placeholder 5"/>
          <p:cNvSpPr>
            <a:spLocks noGrp="1"/>
          </p:cNvSpPr>
          <p:nvPr>
            <p:ph idx="1"/>
          </p:nvPr>
        </p:nvSpPr>
        <p:spPr>
          <a:xfrm>
            <a:off x="5334000" y="1151626"/>
            <a:ext cx="3581400" cy="4789501"/>
          </a:xfrm>
        </p:spPr>
        <p:txBody>
          <a:bodyPr>
            <a:normAutofit/>
          </a:bodyPr>
          <a:lstStyle/>
          <a:p>
            <a:r>
              <a:rPr lang="en-US" dirty="0" smtClean="0"/>
              <a:t>U4305A</a:t>
            </a:r>
          </a:p>
          <a:p>
            <a:pPr marL="571500" lvl="1" indent="-342900"/>
            <a:r>
              <a:rPr lang="en-US" sz="1600" dirty="0" smtClean="0"/>
              <a:t>Root Complex/End Node emulator</a:t>
            </a:r>
          </a:p>
          <a:p>
            <a:pPr marL="571500" lvl="1" indent="-342900"/>
            <a:endParaRPr lang="en-US" sz="1600" dirty="0"/>
          </a:p>
          <a:p>
            <a:r>
              <a:rPr lang="en-US" dirty="0" smtClean="0"/>
              <a:t>U4305A-021</a:t>
            </a:r>
          </a:p>
          <a:p>
            <a:pPr marL="571500" lvl="1" indent="-342900"/>
            <a:r>
              <a:rPr lang="en-US" sz="1600" dirty="0"/>
              <a:t>Protocol Test </a:t>
            </a:r>
            <a:r>
              <a:rPr lang="en-US" sz="1600" dirty="0" smtClean="0"/>
              <a:t>Card 3.0 (PTC3)</a:t>
            </a:r>
            <a:endParaRPr lang="en-US" sz="2400" dirty="0" smtClean="0"/>
          </a:p>
          <a:p>
            <a:pPr marL="0" lvl="1" indent="0">
              <a:spcAft>
                <a:spcPts val="1400"/>
              </a:spcAft>
              <a:buNone/>
            </a:pPr>
            <a:endParaRPr lang="en-US" sz="2400" dirty="0" smtClean="0"/>
          </a:p>
          <a:p>
            <a:pPr marL="0" lvl="1" indent="0">
              <a:spcAft>
                <a:spcPts val="1400"/>
              </a:spcAft>
              <a:buNone/>
            </a:pPr>
            <a:endParaRPr lang="en-US" sz="2400" dirty="0" smtClean="0"/>
          </a:p>
          <a:p>
            <a:pPr marL="0" lvl="1" indent="0">
              <a:spcAft>
                <a:spcPts val="1400"/>
              </a:spcAft>
              <a:buNone/>
            </a:pPr>
            <a:r>
              <a:rPr lang="en-US" sz="2400" dirty="0" smtClean="0"/>
              <a:t>N5316A</a:t>
            </a:r>
            <a:endParaRPr lang="en-US" sz="2400" dirty="0"/>
          </a:p>
          <a:p>
            <a:pPr marL="514350" lvl="3" indent="-285750">
              <a:spcAft>
                <a:spcPts val="1400"/>
              </a:spcAft>
            </a:pPr>
            <a:r>
              <a:rPr lang="en-US" sz="1600" dirty="0" smtClean="0"/>
              <a:t>Backplane</a:t>
            </a:r>
          </a:p>
          <a:p>
            <a:pPr marL="514350" lvl="3" indent="-285750">
              <a:spcAft>
                <a:spcPts val="1400"/>
              </a:spcAft>
            </a:pPr>
            <a:r>
              <a:rPr lang="en-US" sz="1600" dirty="0" smtClean="0"/>
              <a:t>Supports 8.0, 5.0, &amp; 2.5 GT/s</a:t>
            </a:r>
            <a:endParaRPr lang="en-US" sz="1600" dirty="0"/>
          </a:p>
        </p:txBody>
      </p:sp>
      <p:pic>
        <p:nvPicPr>
          <p:cNvPr id="2050" name="Picture 2" descr="C:\Users\rovezina\Pictures\PCIe3 System\U4305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143000"/>
            <a:ext cx="3487045" cy="2467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ovezina\Pictures\PCIe3 System\N5316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1" y="3800040"/>
            <a:ext cx="3487045" cy="206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42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PCIe 3.0 Products</a:t>
            </a:r>
            <a:r>
              <a:rPr lang="en-US" dirty="0"/>
              <a:t/>
            </a:r>
            <a:br>
              <a:rPr lang="en-US" dirty="0"/>
            </a:br>
            <a:r>
              <a:rPr lang="en-US" sz="2400" b="0" dirty="0" smtClean="0">
                <a:solidFill>
                  <a:srgbClr val="007399"/>
                </a:solidFill>
              </a:rPr>
              <a:t>Protocol Trace Capture Probes</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10" name="Content Placeholder 5"/>
          <p:cNvSpPr>
            <a:spLocks noGrp="1"/>
          </p:cNvSpPr>
          <p:nvPr>
            <p:ph idx="1"/>
          </p:nvPr>
        </p:nvSpPr>
        <p:spPr>
          <a:xfrm>
            <a:off x="228600" y="3810000"/>
            <a:ext cx="2667000" cy="838200"/>
          </a:xfrm>
        </p:spPr>
        <p:txBody>
          <a:bodyPr>
            <a:noAutofit/>
          </a:bodyPr>
          <a:lstStyle/>
          <a:p>
            <a:pPr>
              <a:spcAft>
                <a:spcPts val="0"/>
              </a:spcAft>
            </a:pPr>
            <a:r>
              <a:rPr lang="en-US" sz="1600" dirty="0" smtClean="0"/>
              <a:t>U4321A</a:t>
            </a:r>
          </a:p>
          <a:p>
            <a:r>
              <a:rPr lang="en-US" sz="1200" dirty="0" smtClean="0"/>
              <a:t>Solid Slot Interposer Probe</a:t>
            </a:r>
          </a:p>
          <a:p>
            <a:pPr lvl="1" indent="0">
              <a:buNone/>
            </a:pPr>
            <a:endParaRPr lang="en-US" sz="1400" dirty="0"/>
          </a:p>
        </p:txBody>
      </p:sp>
      <p:pic>
        <p:nvPicPr>
          <p:cNvPr id="3075" name="Picture 3" descr="C:\Users\rovezina\Pictures\PCIe3 System\U4321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143000"/>
            <a:ext cx="2438856" cy="26628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ovezina\Pictures\PCIe3 System\U4322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1142999"/>
            <a:ext cx="2228850" cy="266283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ovezina\Pictures\PCIe3 System\U4324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1142999"/>
            <a:ext cx="1542853" cy="26628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rovezina\Pictures\PCIe3 System\U4317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0291" y="4457700"/>
            <a:ext cx="2377165" cy="1523717"/>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5"/>
          <p:cNvSpPr txBox="1">
            <a:spLocks/>
          </p:cNvSpPr>
          <p:nvPr/>
        </p:nvSpPr>
        <p:spPr>
          <a:xfrm>
            <a:off x="3505200" y="3810000"/>
            <a:ext cx="2667000" cy="838200"/>
          </a:xfrm>
          <a:prstGeom prst="rect">
            <a:avLst/>
          </a:prstGeom>
        </p:spPr>
        <p:txBody>
          <a:bodyPr vert="horz" lIns="0" tIns="0" rIns="0" bIns="0" rtlCol="0">
            <a:noAutofit/>
          </a:bodyPr>
          <a:lstStyle>
            <a:lvl1pPr indent="0">
              <a:spcBef>
                <a:spcPts val="0"/>
              </a:spcBef>
              <a:spcAft>
                <a:spcPts val="0"/>
              </a:spcAft>
              <a:buFont typeface="Arial" pitchFamily="34" charset="0"/>
              <a:buNone/>
              <a:tabLst/>
              <a:defRPr sz="1600"/>
            </a:lvl1pPr>
            <a:lvl2pPr marL="228600" lvl="1" indent="0">
              <a:spcBef>
                <a:spcPts val="0"/>
              </a:spcBef>
              <a:spcAft>
                <a:spcPts val="700"/>
              </a:spcAft>
              <a:buFont typeface="Arial" pitchFamily="34" charset="0"/>
              <a:buNone/>
              <a:defRPr sz="1400"/>
            </a:lvl2pPr>
            <a:lvl3pPr marL="457200" indent="-228600">
              <a:spcBef>
                <a:spcPts val="0"/>
              </a:spcBef>
              <a:spcAft>
                <a:spcPts val="700"/>
              </a:spcAft>
              <a:buFont typeface="Arial" pitchFamily="34" charset="0"/>
              <a:buChar char="–"/>
              <a:defRPr sz="2000"/>
            </a:lvl3pPr>
            <a:lvl4pPr marL="685800" indent="-228600">
              <a:spcBef>
                <a:spcPts val="0"/>
              </a:spcBef>
              <a:spcAft>
                <a:spcPts val="600"/>
              </a:spcAft>
              <a:buFont typeface="Arial" pitchFamily="34" charset="0"/>
              <a:buChar char="•"/>
            </a:lvl4pPr>
            <a:lvl5pPr marL="914400" indent="-228600">
              <a:spcBef>
                <a:spcPts val="0"/>
              </a:spcBef>
              <a:spcAft>
                <a:spcPts val="600"/>
              </a:spcAft>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U4322A</a:t>
            </a:r>
          </a:p>
          <a:p>
            <a:r>
              <a:rPr lang="en-US" sz="1200" dirty="0" smtClean="0"/>
              <a:t>Full Width Midbus Probe (x8 </a:t>
            </a:r>
            <a:r>
              <a:rPr lang="en-US" sz="1200" dirty="0" err="1" smtClean="0"/>
              <a:t>bidirect</a:t>
            </a:r>
            <a:r>
              <a:rPr lang="en-US" sz="1200" dirty="0" smtClean="0"/>
              <a:t>)</a:t>
            </a:r>
            <a:endParaRPr lang="en-US" sz="1200" dirty="0"/>
          </a:p>
          <a:p>
            <a:pPr lvl="1"/>
            <a:endParaRPr lang="en-US" dirty="0"/>
          </a:p>
        </p:txBody>
      </p:sp>
      <p:sp>
        <p:nvSpPr>
          <p:cNvPr id="15" name="Content Placeholder 5"/>
          <p:cNvSpPr txBox="1">
            <a:spLocks/>
          </p:cNvSpPr>
          <p:nvPr/>
        </p:nvSpPr>
        <p:spPr>
          <a:xfrm>
            <a:off x="6477000" y="3810000"/>
            <a:ext cx="2514600" cy="647700"/>
          </a:xfrm>
          <a:prstGeom prst="rect">
            <a:avLst/>
          </a:prstGeom>
        </p:spPr>
        <p:txBody>
          <a:bodyPr vert="horz" lIns="0" tIns="0" rIns="0" bIns="0" rtlCol="0">
            <a:noAutofit/>
          </a:bodyPr>
          <a:lstStyle>
            <a:defPPr>
              <a:defRPr lang="en-US"/>
            </a:defPPr>
            <a:lvl1pPr indent="0">
              <a:spcBef>
                <a:spcPts val="0"/>
              </a:spcBef>
              <a:spcAft>
                <a:spcPts val="0"/>
              </a:spcAft>
              <a:buFont typeface="Arial" pitchFamily="34" charset="0"/>
              <a:buNone/>
              <a:tabLst/>
              <a:defRPr sz="1600"/>
            </a:lvl1pPr>
            <a:lvl2pPr marL="228600" lvl="1" indent="0">
              <a:spcBef>
                <a:spcPts val="0"/>
              </a:spcBef>
              <a:spcAft>
                <a:spcPts val="700"/>
              </a:spcAft>
              <a:buFont typeface="Arial" pitchFamily="34" charset="0"/>
              <a:buNone/>
              <a:defRPr sz="1400"/>
            </a:lvl2pPr>
            <a:lvl3pPr marL="457200" indent="-228600">
              <a:spcBef>
                <a:spcPts val="0"/>
              </a:spcBef>
              <a:spcAft>
                <a:spcPts val="700"/>
              </a:spcAft>
              <a:buFont typeface="Arial" pitchFamily="34" charset="0"/>
              <a:buChar char="–"/>
              <a:defRPr sz="2000"/>
            </a:lvl3pPr>
            <a:lvl4pPr marL="685800" indent="-228600">
              <a:spcBef>
                <a:spcPts val="0"/>
              </a:spcBef>
              <a:spcAft>
                <a:spcPts val="600"/>
              </a:spcAft>
              <a:buFont typeface="Arial" pitchFamily="34" charset="0"/>
              <a:buChar char="•"/>
            </a:lvl4pPr>
            <a:lvl5pPr marL="914400" indent="-228600">
              <a:spcBef>
                <a:spcPts val="0"/>
              </a:spcBef>
              <a:spcAft>
                <a:spcPts val="600"/>
              </a:spcAft>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U4324A</a:t>
            </a:r>
          </a:p>
          <a:p>
            <a:r>
              <a:rPr lang="en-US" sz="1200" dirty="0"/>
              <a:t>Flying Lead </a:t>
            </a:r>
            <a:r>
              <a:rPr lang="en-US" sz="1200" dirty="0" smtClean="0"/>
              <a:t>Probe (Solder Down)</a:t>
            </a:r>
            <a:endParaRPr lang="en-US" sz="1200" dirty="0"/>
          </a:p>
          <a:p>
            <a:pPr lvl="1"/>
            <a:endParaRPr lang="en-US" dirty="0"/>
          </a:p>
        </p:txBody>
      </p:sp>
      <p:sp>
        <p:nvSpPr>
          <p:cNvPr id="16" name="Content Placeholder 5"/>
          <p:cNvSpPr txBox="1">
            <a:spLocks/>
          </p:cNvSpPr>
          <p:nvPr/>
        </p:nvSpPr>
        <p:spPr>
          <a:xfrm>
            <a:off x="2667000" y="4419600"/>
            <a:ext cx="3423021" cy="723758"/>
          </a:xfrm>
          <a:prstGeom prst="rect">
            <a:avLst/>
          </a:prstGeom>
        </p:spPr>
        <p:txBody>
          <a:bodyPr vert="horz" lIns="0" tIns="0" rIns="0" bIns="0" rtlCol="0">
            <a:noAutofit/>
          </a:bodyPr>
          <a:lstStyle>
            <a:defPPr>
              <a:defRPr lang="en-US"/>
            </a:defPPr>
            <a:lvl1pPr indent="0">
              <a:spcBef>
                <a:spcPts val="0"/>
              </a:spcBef>
              <a:spcAft>
                <a:spcPts val="0"/>
              </a:spcAft>
              <a:buFont typeface="Arial" pitchFamily="34" charset="0"/>
              <a:buNone/>
              <a:tabLst/>
              <a:defRPr sz="1600"/>
            </a:lvl1pPr>
            <a:lvl2pPr marL="228600" lvl="1" indent="0">
              <a:spcBef>
                <a:spcPts val="0"/>
              </a:spcBef>
              <a:spcAft>
                <a:spcPts val="700"/>
              </a:spcAft>
              <a:buFont typeface="Arial" pitchFamily="34" charset="0"/>
              <a:buNone/>
              <a:defRPr sz="1400"/>
            </a:lvl2pPr>
            <a:lvl3pPr marL="457200" indent="-228600">
              <a:spcBef>
                <a:spcPts val="0"/>
              </a:spcBef>
              <a:spcAft>
                <a:spcPts val="700"/>
              </a:spcAft>
              <a:buFont typeface="Arial" pitchFamily="34" charset="0"/>
              <a:buChar char="–"/>
              <a:defRPr sz="2000"/>
            </a:lvl3pPr>
            <a:lvl4pPr marL="685800" indent="-228600">
              <a:spcBef>
                <a:spcPts val="0"/>
              </a:spcBef>
              <a:spcAft>
                <a:spcPts val="600"/>
              </a:spcAft>
              <a:buFont typeface="Arial" pitchFamily="34" charset="0"/>
              <a:buChar char="•"/>
            </a:lvl4pPr>
            <a:lvl5pPr marL="914400" indent="-228600">
              <a:spcBef>
                <a:spcPts val="0"/>
              </a:spcBef>
              <a:spcAft>
                <a:spcPts val="600"/>
              </a:spcAft>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U4317A</a:t>
            </a:r>
          </a:p>
          <a:p>
            <a:r>
              <a:rPr lang="en-US" sz="1200" dirty="0"/>
              <a:t>Gen2 </a:t>
            </a:r>
            <a:r>
              <a:rPr lang="en-US" sz="1200" dirty="0" smtClean="0"/>
              <a:t>to </a:t>
            </a:r>
            <a:r>
              <a:rPr lang="en-US" sz="1200" dirty="0"/>
              <a:t>Gen3 Probe Adapter</a:t>
            </a:r>
          </a:p>
          <a:p>
            <a:pPr lvl="1"/>
            <a:endParaRPr lang="en-US" dirty="0"/>
          </a:p>
        </p:txBody>
      </p:sp>
      <p:pic>
        <p:nvPicPr>
          <p:cNvPr id="3079" name="Picture 7" descr="C:\Users\rovezina\Pictures\PCIe3 System\N5426A.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4999" y="4500831"/>
            <a:ext cx="2633578" cy="148058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5"/>
          <p:cNvSpPr txBox="1">
            <a:spLocks/>
          </p:cNvSpPr>
          <p:nvPr/>
        </p:nvSpPr>
        <p:spPr>
          <a:xfrm>
            <a:off x="2901579" y="5600558"/>
            <a:ext cx="3423021" cy="571642"/>
          </a:xfrm>
          <a:prstGeom prst="rect">
            <a:avLst/>
          </a:prstGeom>
        </p:spPr>
        <p:txBody>
          <a:bodyPr vert="horz" lIns="0" tIns="0" rIns="0" bIns="0" rtlCol="0">
            <a:noAutofit/>
          </a:bodyPr>
          <a:lstStyle>
            <a:defPPr>
              <a:defRPr lang="en-US"/>
            </a:defPPr>
            <a:lvl1pPr indent="0">
              <a:spcBef>
                <a:spcPts val="0"/>
              </a:spcBef>
              <a:spcAft>
                <a:spcPts val="0"/>
              </a:spcAft>
              <a:buFont typeface="Arial" pitchFamily="34" charset="0"/>
              <a:buNone/>
              <a:tabLst/>
              <a:defRPr sz="1600"/>
            </a:lvl1pPr>
            <a:lvl2pPr marL="228600" lvl="1" indent="0">
              <a:spcBef>
                <a:spcPts val="0"/>
              </a:spcBef>
              <a:spcAft>
                <a:spcPts val="700"/>
              </a:spcAft>
              <a:buFont typeface="Arial" pitchFamily="34" charset="0"/>
              <a:buNone/>
              <a:defRPr sz="1400"/>
            </a:lvl2pPr>
            <a:lvl3pPr marL="457200" indent="-228600">
              <a:spcBef>
                <a:spcPts val="0"/>
              </a:spcBef>
              <a:spcAft>
                <a:spcPts val="700"/>
              </a:spcAft>
              <a:buFont typeface="Arial" pitchFamily="34" charset="0"/>
              <a:buChar char="–"/>
              <a:defRPr sz="2000"/>
            </a:lvl3pPr>
            <a:lvl4pPr marL="685800" indent="-228600">
              <a:spcBef>
                <a:spcPts val="0"/>
              </a:spcBef>
              <a:spcAft>
                <a:spcPts val="600"/>
              </a:spcAft>
              <a:buFont typeface="Arial" pitchFamily="34" charset="0"/>
              <a:buChar char="•"/>
            </a:lvl4pPr>
            <a:lvl5pPr marL="914400" indent="-228600">
              <a:spcBef>
                <a:spcPts val="0"/>
              </a:spcBef>
              <a:spcAft>
                <a:spcPts val="600"/>
              </a:spcAft>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r"/>
            <a:r>
              <a:rPr lang="en-US" dirty="0" smtClean="0"/>
              <a:t>N5426A</a:t>
            </a:r>
            <a:endParaRPr lang="en-US" dirty="0"/>
          </a:p>
          <a:p>
            <a:pPr algn="r"/>
            <a:r>
              <a:rPr lang="en-US" sz="1200" dirty="0" smtClean="0"/>
              <a:t>ZIF (zero insertion force) Tip Kit for U4324A</a:t>
            </a:r>
            <a:endParaRPr lang="en-US" sz="1200" dirty="0"/>
          </a:p>
          <a:p>
            <a:pPr lvl="1" algn="r"/>
            <a:endParaRPr lang="en-US" dirty="0"/>
          </a:p>
        </p:txBody>
      </p:sp>
    </p:spTree>
    <p:extLst>
      <p:ext uri="{BB962C8B-B14F-4D97-AF65-F5344CB8AC3E}">
        <p14:creationId xmlns:p14="http://schemas.microsoft.com/office/powerpoint/2010/main" val="11595877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configuration for PCIe Gen3 analysis</a:t>
            </a:r>
            <a:endParaRPr lang="en-US" dirty="0"/>
          </a:p>
        </p:txBody>
      </p:sp>
      <p:sp>
        <p:nvSpPr>
          <p:cNvPr id="4" name="Slide Number Placeholder 3"/>
          <p:cNvSpPr>
            <a:spLocks noGrp="1"/>
          </p:cNvSpPr>
          <p:nvPr>
            <p:ph type="sldNum" sz="quarter" idx="4"/>
          </p:nvPr>
        </p:nvSpPr>
        <p:spPr/>
        <p:txBody>
          <a:bodyPr/>
          <a:lstStyle/>
          <a:p>
            <a:fld id="{793EC66B-EF27-4603-8557-B6CFD2D77735}" type="slidenum">
              <a:rPr lang="en-US" smtClean="0"/>
              <a:pPr/>
              <a:t>62</a:t>
            </a:fld>
            <a:endParaRPr lang="en-US" dirty="0"/>
          </a:p>
        </p:txBody>
      </p:sp>
      <p:pic>
        <p:nvPicPr>
          <p:cNvPr id="5" name="Picture 2" descr="C:\Users\rovezina\Pictures\PCIe3 System\M9502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066800"/>
            <a:ext cx="3229056" cy="762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ovezina\Pictures\PCIe3 System\U4301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961407"/>
            <a:ext cx="3048243" cy="475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rovezina\Pictures\PCIe3 System\M9536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799" y="2440548"/>
            <a:ext cx="3048243" cy="821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rovezina\Pictures\PCIe3 System\U4321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920" y="3387435"/>
            <a:ext cx="1623951" cy="17730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99665799"/>
              </p:ext>
            </p:extLst>
          </p:nvPr>
        </p:nvGraphicFramePr>
        <p:xfrm>
          <a:off x="3671207" y="1066800"/>
          <a:ext cx="4926528" cy="3737610"/>
        </p:xfrm>
        <a:graphic>
          <a:graphicData uri="http://schemas.openxmlformats.org/drawingml/2006/table">
            <a:tbl>
              <a:tblPr/>
              <a:tblGrid>
                <a:gridCol w="588047"/>
                <a:gridCol w="122741"/>
                <a:gridCol w="855023"/>
                <a:gridCol w="3360717"/>
              </a:tblGrid>
              <a:tr h="190500">
                <a:tc gridSpan="2">
                  <a:txBody>
                    <a:bodyPr/>
                    <a:lstStyle/>
                    <a:p>
                      <a:pPr algn="l" fontAlgn="b"/>
                      <a:r>
                        <a:rPr lang="en-US" sz="1100" b="0" i="0" u="none" strike="noStrike">
                          <a:solidFill>
                            <a:srgbClr val="000000"/>
                          </a:solidFill>
                          <a:effectLst/>
                          <a:latin typeface="Calibri"/>
                        </a:rPr>
                        <a:t>Partnumber</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Option</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Description</a:t>
                      </a:r>
                    </a:p>
                  </a:txBody>
                  <a:tcPr marL="9525" marR="9525" marT="9525" marB="0" anchor="b">
                    <a:lnL>
                      <a:noFill/>
                    </a:lnL>
                    <a:lnR>
                      <a:noFill/>
                    </a:lnR>
                    <a:lnT>
                      <a:noFill/>
                    </a:lnT>
                    <a:lnB>
                      <a:noFill/>
                    </a:lnB>
                  </a:tcPr>
                </a:tc>
              </a:tr>
              <a:tr h="190500">
                <a:tc gridSpan="2">
                  <a:txBody>
                    <a:bodyPr/>
                    <a:lstStyle/>
                    <a:p>
                      <a:pPr algn="l" fontAlgn="b"/>
                      <a:r>
                        <a:rPr lang="en-US" sz="1100" b="0" i="0" u="none" strike="noStrike">
                          <a:solidFill>
                            <a:srgbClr val="000000"/>
                          </a:solidFill>
                          <a:effectLst/>
                          <a:latin typeface="Calibri"/>
                        </a:rPr>
                        <a:t>Chassis</a:t>
                      </a:r>
                    </a:p>
                  </a:txBody>
                  <a:tcPr marL="9525" marR="9525" marT="9525" marB="0" anchor="b">
                    <a:lnL>
                      <a:noFill/>
                    </a:lnL>
                    <a:lnR>
                      <a:noFill/>
                    </a:lnR>
                    <a:lnT>
                      <a:noFill/>
                    </a:lnT>
                    <a:lnB>
                      <a:noFill/>
                    </a:lnB>
                    <a:solidFill>
                      <a:srgbClr val="FFC000"/>
                    </a:solidFill>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r>
              <a:tr h="190500">
                <a:tc gridSpan="2">
                  <a:txBody>
                    <a:bodyPr/>
                    <a:lstStyle/>
                    <a:p>
                      <a:pPr algn="l" fontAlgn="b"/>
                      <a:r>
                        <a:rPr lang="en-US" sz="1100" b="0" i="0" u="none" strike="noStrike">
                          <a:solidFill>
                            <a:srgbClr val="000000"/>
                          </a:solidFill>
                          <a:effectLst/>
                          <a:latin typeface="Calibri"/>
                        </a:rPr>
                        <a:t>M9502A</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M9502A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AXIe Chassis: 2-slot with Integrated System Module </a:t>
                      </a:r>
                    </a:p>
                  </a:txBody>
                  <a:tcPr marL="9525" marR="9525" marT="9525" marB="0" anchor="b">
                    <a:lnL>
                      <a:noFill/>
                    </a:lnL>
                    <a:lnR>
                      <a:noFill/>
                    </a:lnR>
                    <a:lnT>
                      <a:noFill/>
                    </a:lnT>
                    <a:lnB>
                      <a:noFill/>
                    </a:lnB>
                  </a:tcPr>
                </a:tc>
              </a:tr>
              <a:tr h="190500">
                <a:tc gridSpan="2">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M9502A-U20</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ESM with USB 2.0 </a:t>
                      </a:r>
                    </a:p>
                  </a:txBody>
                  <a:tcPr marL="9525" marR="9525" marT="9525" marB="0" anchor="b">
                    <a:lnL>
                      <a:noFill/>
                    </a:lnL>
                    <a:lnR>
                      <a:noFill/>
                    </a:lnR>
                    <a:lnT>
                      <a:noFill/>
                    </a:lnT>
                    <a:lnB>
                      <a:noFill/>
                    </a:lnB>
                  </a:tcPr>
                </a:tc>
              </a:tr>
              <a:tr h="190500">
                <a:tc gridSpan="2">
                  <a:txBody>
                    <a:bodyPr/>
                    <a:lstStyle/>
                    <a:p>
                      <a:pPr algn="l" fontAlgn="b"/>
                      <a:r>
                        <a:rPr lang="en-US" sz="1100" b="0" i="0" u="none" strike="noStrike">
                          <a:solidFill>
                            <a:srgbClr val="000000"/>
                          </a:solidFill>
                          <a:effectLst/>
                          <a:latin typeface="Calibri"/>
                        </a:rPr>
                        <a:t>M9536A</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M9536A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AXIe Embedded Controller: Quad Core, 8GB RAM, 160 SSD, 2 GB/s </a:t>
                      </a:r>
                    </a:p>
                  </a:txBody>
                  <a:tcPr marL="9525" marR="9525" marT="9525" marB="0" anchor="b">
                    <a:lnL>
                      <a:noFill/>
                    </a:lnL>
                    <a:lnR>
                      <a:noFill/>
                    </a:lnR>
                    <a:lnT>
                      <a:noFill/>
                    </a:lnT>
                    <a:lnB>
                      <a:noFill/>
                    </a:lnB>
                  </a:tcPr>
                </a:tc>
              </a:tr>
              <a:tr h="190500">
                <a:tc gridSpan="2">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M9536A-M08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Memory, 8GB Standard </a:t>
                      </a:r>
                    </a:p>
                  </a:txBody>
                  <a:tcPr marL="9525" marR="9525" marT="9525" marB="0" anchor="b">
                    <a:lnL>
                      <a:noFill/>
                    </a:lnL>
                    <a:lnR>
                      <a:noFill/>
                    </a:lnR>
                    <a:lnT>
                      <a:noFill/>
                    </a:lnT>
                    <a:lnB>
                      <a:noFill/>
                    </a:lnB>
                  </a:tcPr>
                </a:tc>
              </a:tr>
              <a:tr h="190500">
                <a:tc gridSpan="2">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M9536A-W76</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Windows 7 operating system: 64 bit </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Gen3 Analyzer Module</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U4301A-A08</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Analyzer linkwidth x8 </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Viewer upgrades</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r>
              <a:tr h="190500">
                <a:tc>
                  <a:txBody>
                    <a:bodyPr/>
                    <a:lstStyle/>
                    <a:p>
                      <a:pPr algn="l" fontAlgn="b"/>
                      <a:r>
                        <a:rPr lang="en-US" sz="1100" b="0" i="0" u="none" strike="noStrike">
                          <a:solidFill>
                            <a:srgbClr val="000000"/>
                          </a:solidFill>
                          <a:effectLst/>
                          <a:latin typeface="Calibri"/>
                        </a:rPr>
                        <a:t>U4301A</a:t>
                      </a: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U4301A-1FP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LTSSM Viewer, Fixed Perpetual License</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U4301A-2FP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Performance Analysis Package, Fixed Perpetual License</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U4301A-3FP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Transaction Decoder, Fixed Perpetual License</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Gen3 Slot Interposer</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U4321A-A08</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Slot interposer 3.0 for PCIe 8Gbps x8 </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Gen3 Flying Lead</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r>
              <a:tr h="190500">
                <a:tc>
                  <a:txBody>
                    <a:bodyPr/>
                    <a:lstStyle/>
                    <a:p>
                      <a:pPr algn="l" fontAlgn="b"/>
                      <a:r>
                        <a:rPr lang="en-US" sz="1100" b="0" i="0" u="none" strike="noStrike">
                          <a:solidFill>
                            <a:srgbClr val="000000"/>
                          </a:solidFill>
                          <a:effectLst/>
                          <a:latin typeface="Calibri"/>
                        </a:rPr>
                        <a:t>U4324A</a:t>
                      </a: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U4324A</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Probe, Four Channel Flying Lead, ZIF Tip for PCIE up to 8Gbps</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a:rPr>
                        <a:t>N5426A</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a:rPr>
                        <a:t>ZIF Tip, Kit of 10</a:t>
                      </a:r>
                    </a:p>
                  </a:txBody>
                  <a:tcPr marL="9525" marR="9525" marT="9525" marB="0" anchor="b">
                    <a:lnL>
                      <a:noFill/>
                    </a:lnL>
                    <a:lnR>
                      <a:noFill/>
                    </a:lnR>
                    <a:lnT>
                      <a:noFill/>
                    </a:lnT>
                    <a:lnB>
                      <a:noFill/>
                    </a:lnB>
                  </a:tcPr>
                </a:tc>
              </a:tr>
            </a:tbl>
          </a:graphicData>
        </a:graphic>
      </p:graphicFrame>
      <p:pic>
        <p:nvPicPr>
          <p:cNvPr id="17" name="Picture 5" descr="C:\Users\rovezina\Pictures\PCIe3 System\U4324A.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30680" y="4119600"/>
            <a:ext cx="1085293" cy="187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944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configuration for PCIe Gen3 analysis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576257986"/>
              </p:ext>
            </p:extLst>
          </p:nvPr>
        </p:nvGraphicFramePr>
        <p:xfrm>
          <a:off x="83127" y="384093"/>
          <a:ext cx="8942120" cy="5867053"/>
        </p:xfrm>
        <a:graphic>
          <a:graphicData uri="http://schemas.openxmlformats.org/drawingml/2006/table">
            <a:tbl>
              <a:tblPr/>
              <a:tblGrid>
                <a:gridCol w="952191"/>
                <a:gridCol w="104713"/>
                <a:gridCol w="1235034"/>
                <a:gridCol w="5685297"/>
                <a:gridCol w="964885"/>
              </a:tblGrid>
              <a:tr h="507951">
                <a:tc gridSpan="2">
                  <a:txBody>
                    <a:bodyPr/>
                    <a:lstStyle/>
                    <a:p>
                      <a:pPr algn="l" fontAlgn="b"/>
                      <a:r>
                        <a:rPr lang="en-US" sz="1600" b="0" i="0" u="none" strike="noStrike" dirty="0" err="1">
                          <a:solidFill>
                            <a:srgbClr val="000000"/>
                          </a:solidFill>
                          <a:effectLst/>
                          <a:latin typeface="Calibri"/>
                        </a:rPr>
                        <a:t>Partnumber</a:t>
                      </a:r>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a:rPr>
                        <a:t>Option</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Description</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Price (USD)</a:t>
                      </a:r>
                    </a:p>
                  </a:txBody>
                  <a:tcPr marL="9525" marR="9525" marT="9525" marB="0" anchor="b">
                    <a:lnL>
                      <a:noFill/>
                    </a:lnL>
                    <a:lnR>
                      <a:noFill/>
                    </a:lnR>
                    <a:lnT>
                      <a:noFill/>
                    </a:lnT>
                    <a:lnB>
                      <a:noFill/>
                    </a:lnB>
                  </a:tcPr>
                </a:tc>
              </a:tr>
              <a:tr h="268723">
                <a:tc gridSpan="2">
                  <a:txBody>
                    <a:bodyPr/>
                    <a:lstStyle/>
                    <a:p>
                      <a:pPr algn="l" fontAlgn="b"/>
                      <a:r>
                        <a:rPr lang="en-US" sz="1600" b="0" i="0" u="none" strike="noStrike">
                          <a:solidFill>
                            <a:srgbClr val="000000"/>
                          </a:solidFill>
                          <a:effectLst/>
                          <a:latin typeface="Calibri"/>
                        </a:rPr>
                        <a:t>Chassis</a:t>
                      </a:r>
                    </a:p>
                  </a:txBody>
                  <a:tcPr marL="9525" marR="9525" marT="9525" marB="0" anchor="b">
                    <a:lnL>
                      <a:noFill/>
                    </a:lnL>
                    <a:lnR>
                      <a:noFill/>
                    </a:lnR>
                    <a:lnT>
                      <a:noFill/>
                    </a:lnT>
                    <a:lnB>
                      <a:noFill/>
                    </a:lnB>
                    <a:solidFill>
                      <a:srgbClr val="FFC000"/>
                    </a:solidFill>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solidFill>
                      <a:srgbClr val="FFC000"/>
                    </a:solidFill>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r>
              <a:tr h="268723">
                <a:tc gridSpan="2">
                  <a:txBody>
                    <a:bodyPr/>
                    <a:lstStyle/>
                    <a:p>
                      <a:pPr algn="l" fontAlgn="b"/>
                      <a:r>
                        <a:rPr lang="en-US" sz="1600" b="0" i="0" u="none" strike="noStrike">
                          <a:solidFill>
                            <a:srgbClr val="000000"/>
                          </a:solidFill>
                          <a:effectLst/>
                          <a:latin typeface="Calibri"/>
                        </a:rPr>
                        <a:t>M9502A</a:t>
                      </a: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M9502A</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AXIe Chassis: 2-slot with Integrated System Module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8,087.00</a:t>
                      </a:r>
                    </a:p>
                  </a:txBody>
                  <a:tcPr marL="9525" marR="9525" marT="9525" marB="0" anchor="b">
                    <a:lnL>
                      <a:noFill/>
                    </a:lnL>
                    <a:lnR>
                      <a:noFill/>
                    </a:lnR>
                    <a:lnT>
                      <a:noFill/>
                    </a:lnT>
                    <a:lnB>
                      <a:noFill/>
                    </a:lnB>
                  </a:tcPr>
                </a:tc>
              </a:tr>
              <a:tr h="268723">
                <a:tc gridSpan="2">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M9502A-U20</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ESM with USB 2.0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550.00</a:t>
                      </a:r>
                    </a:p>
                  </a:txBody>
                  <a:tcPr marL="9525" marR="9525" marT="9525" marB="0" anchor="b">
                    <a:lnL>
                      <a:noFill/>
                    </a:lnL>
                    <a:lnR>
                      <a:noFill/>
                    </a:lnR>
                    <a:lnT>
                      <a:noFill/>
                    </a:lnT>
                    <a:lnB>
                      <a:noFill/>
                    </a:lnB>
                  </a:tcPr>
                </a:tc>
              </a:tr>
              <a:tr h="268723">
                <a:tc gridSpan="2">
                  <a:txBody>
                    <a:bodyPr/>
                    <a:lstStyle/>
                    <a:p>
                      <a:pPr algn="l" fontAlgn="b"/>
                      <a:r>
                        <a:rPr lang="en-US" sz="1600" b="0" i="0" u="none" strike="noStrike">
                          <a:solidFill>
                            <a:srgbClr val="000000"/>
                          </a:solidFill>
                          <a:effectLst/>
                          <a:latin typeface="Calibri"/>
                        </a:rPr>
                        <a:t>M9536A</a:t>
                      </a: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M9536A</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AXIe Embedded Controller: Quad Core, 8GB RAM, 160 SSD, 2 GB/s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9,323.00</a:t>
                      </a:r>
                    </a:p>
                  </a:txBody>
                  <a:tcPr marL="9525" marR="9525" marT="9525" marB="0" anchor="b">
                    <a:lnL>
                      <a:noFill/>
                    </a:lnL>
                    <a:lnR>
                      <a:noFill/>
                    </a:lnR>
                    <a:lnT>
                      <a:noFill/>
                    </a:lnT>
                    <a:lnB>
                      <a:noFill/>
                    </a:lnB>
                  </a:tcPr>
                </a:tc>
              </a:tr>
              <a:tr h="268723">
                <a:tc gridSpan="2">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a:rPr>
                        <a:t>M9536A-M08</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Memory, 8GB Standard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0.00</a:t>
                      </a:r>
                    </a:p>
                  </a:txBody>
                  <a:tcPr marL="9525" marR="9525" marT="9525" marB="0" anchor="b">
                    <a:lnL>
                      <a:noFill/>
                    </a:lnL>
                    <a:lnR>
                      <a:noFill/>
                    </a:lnR>
                    <a:lnT>
                      <a:noFill/>
                    </a:lnT>
                    <a:lnB>
                      <a:noFill/>
                    </a:lnB>
                  </a:tcPr>
                </a:tc>
              </a:tr>
              <a:tr h="268723">
                <a:tc gridSpan="2">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hMerge="1">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M9536A-W76</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Windows 7 operating system: 64 bit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0.00</a:t>
                      </a:r>
                    </a:p>
                  </a:txBody>
                  <a:tcPr marL="9525" marR="9525" marT="9525" marB="0" anchor="b">
                    <a:lnL>
                      <a:noFill/>
                    </a:lnL>
                    <a:lnR>
                      <a:noFill/>
                    </a:lnR>
                    <a:lnT>
                      <a:noFill/>
                    </a:lnT>
                    <a:lnB>
                      <a:noFill/>
                    </a:lnB>
                  </a:tcPr>
                </a:tc>
              </a:tr>
              <a:tr h="268723">
                <a:tc gridSpan="3">
                  <a:txBody>
                    <a:bodyPr/>
                    <a:lstStyle/>
                    <a:p>
                      <a:pPr algn="l" fontAlgn="b"/>
                      <a:r>
                        <a:rPr lang="en-US" sz="1600" b="0" i="0" u="none" strike="noStrike">
                          <a:solidFill>
                            <a:srgbClr val="000000"/>
                          </a:solidFill>
                          <a:effectLst/>
                          <a:latin typeface="Calibri"/>
                        </a:rPr>
                        <a:t>Gen3 Analyzer Module</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r>
              <a:tr h="268723">
                <a:tc>
                  <a:txBody>
                    <a:bodyPr/>
                    <a:lstStyle/>
                    <a:p>
                      <a:pPr algn="l" fontAlgn="b"/>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dirty="0">
                          <a:solidFill>
                            <a:srgbClr val="000000"/>
                          </a:solidFill>
                          <a:effectLst/>
                          <a:latin typeface="Calibri"/>
                        </a:rPr>
                        <a:t>U4301A-A08</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dirty="0">
                          <a:solidFill>
                            <a:srgbClr val="000000"/>
                          </a:solidFill>
                          <a:effectLst/>
                          <a:latin typeface="Calibri"/>
                        </a:rPr>
                        <a:t>Analyzer </a:t>
                      </a:r>
                      <a:r>
                        <a:rPr lang="en-US" sz="1600" b="0" i="0" u="none" strike="noStrike" dirty="0" err="1">
                          <a:solidFill>
                            <a:srgbClr val="000000"/>
                          </a:solidFill>
                          <a:effectLst/>
                          <a:latin typeface="Calibri"/>
                        </a:rPr>
                        <a:t>linkwidth</a:t>
                      </a:r>
                      <a:r>
                        <a:rPr lang="en-US" sz="1600" b="0" i="0" u="none" strike="noStrike" dirty="0">
                          <a:solidFill>
                            <a:srgbClr val="000000"/>
                          </a:solidFill>
                          <a:effectLst/>
                          <a:latin typeface="Calibri"/>
                        </a:rPr>
                        <a:t> x8 </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a:rPr>
                        <a:t>45,272.00</a:t>
                      </a:r>
                    </a:p>
                  </a:txBody>
                  <a:tcPr marL="9525" marR="9525" marT="9525" marB="0" anchor="b">
                    <a:lnL>
                      <a:noFill/>
                    </a:lnL>
                    <a:lnR>
                      <a:noFill/>
                    </a:lnR>
                    <a:lnT>
                      <a:noFill/>
                    </a:lnT>
                    <a:lnB>
                      <a:noFill/>
                    </a:lnB>
                  </a:tcPr>
                </a:tc>
              </a:tr>
              <a:tr h="225247">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dirty="0" smtClean="0">
                          <a:solidFill>
                            <a:srgbClr val="000000"/>
                          </a:solidFill>
                          <a:effectLst/>
                          <a:latin typeface="Calibri"/>
                        </a:rPr>
                        <a:t>U4301A-AN3</a:t>
                      </a:r>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dirty="0" smtClean="0">
                          <a:solidFill>
                            <a:srgbClr val="000000"/>
                          </a:solidFill>
                          <a:effectLst/>
                          <a:latin typeface="Calibri"/>
                        </a:rPr>
                        <a:t>Analyzer software license</a:t>
                      </a:r>
                      <a:r>
                        <a:rPr lang="en-US" sz="1600" b="0" i="0" u="none" strike="noStrike" baseline="0" dirty="0" smtClean="0">
                          <a:solidFill>
                            <a:srgbClr val="000000"/>
                          </a:solidFill>
                          <a:effectLst/>
                          <a:latin typeface="Calibri"/>
                        </a:rPr>
                        <a:t> for PCIe 8Gbps</a:t>
                      </a:r>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600" b="0" i="0" u="none" strike="noStrike" dirty="0" smtClean="0">
                          <a:solidFill>
                            <a:srgbClr val="000000"/>
                          </a:solidFill>
                          <a:effectLst/>
                          <a:latin typeface="Calibri"/>
                        </a:rPr>
                        <a:t>23,343.00</a:t>
                      </a:r>
                      <a:endParaRPr lang="en-US" sz="1600" b="0" i="0" u="none" strike="noStrike" dirty="0">
                        <a:solidFill>
                          <a:srgbClr val="000000"/>
                        </a:solidFill>
                        <a:effectLst/>
                        <a:latin typeface="Calibri"/>
                      </a:endParaRPr>
                    </a:p>
                  </a:txBody>
                  <a:tcPr marL="9525" marR="9525" marT="9525" marB="0" anchor="b">
                    <a:lnL>
                      <a:noFill/>
                    </a:lnL>
                    <a:lnR>
                      <a:noFill/>
                    </a:lnR>
                    <a:lnT>
                      <a:noFill/>
                    </a:lnT>
                    <a:lnB>
                      <a:noFill/>
                    </a:lnB>
                  </a:tcPr>
                </a:tc>
              </a:tr>
              <a:tr h="268723">
                <a:tc gridSpan="3">
                  <a:txBody>
                    <a:bodyPr/>
                    <a:lstStyle/>
                    <a:p>
                      <a:pPr algn="l" fontAlgn="b"/>
                      <a:r>
                        <a:rPr lang="en-US" sz="1600" b="0" i="0" u="none" strike="noStrike">
                          <a:solidFill>
                            <a:srgbClr val="000000"/>
                          </a:solidFill>
                          <a:effectLst/>
                          <a:latin typeface="Calibri"/>
                        </a:rPr>
                        <a:t>Viewer upgrades</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r>
              <a:tr h="268723">
                <a:tc>
                  <a:txBody>
                    <a:bodyPr/>
                    <a:lstStyle/>
                    <a:p>
                      <a:pPr algn="l" fontAlgn="b"/>
                      <a:r>
                        <a:rPr lang="en-US" sz="1600" b="0" i="0" u="none" strike="noStrike">
                          <a:solidFill>
                            <a:srgbClr val="000000"/>
                          </a:solidFill>
                          <a:effectLst/>
                          <a:latin typeface="Calibri"/>
                        </a:rPr>
                        <a:t>U4301A</a:t>
                      </a: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U4301A-1FP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LTSSM Viewer, Fixed Perpetual License</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1,545.00</a:t>
                      </a:r>
                    </a:p>
                  </a:txBody>
                  <a:tcPr marL="9525" marR="9525" marT="9525" marB="0" anchor="b">
                    <a:lnL>
                      <a:noFill/>
                    </a:lnL>
                    <a:lnR>
                      <a:noFill/>
                    </a:lnR>
                    <a:lnT>
                      <a:noFill/>
                    </a:lnT>
                    <a:lnB>
                      <a:noFill/>
                    </a:lnB>
                  </a:tcPr>
                </a:tc>
              </a:tr>
              <a:tr h="268723">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U4301A-2FP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Performance Analysis Package, Fixed Perpetual License</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1,500.00</a:t>
                      </a:r>
                    </a:p>
                  </a:txBody>
                  <a:tcPr marL="9525" marR="9525" marT="9525" marB="0" anchor="b">
                    <a:lnL>
                      <a:noFill/>
                    </a:lnL>
                    <a:lnR>
                      <a:noFill/>
                    </a:lnR>
                    <a:lnT>
                      <a:noFill/>
                    </a:lnT>
                    <a:lnB>
                      <a:noFill/>
                    </a:lnB>
                  </a:tcPr>
                </a:tc>
              </a:tr>
              <a:tr h="268723">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U4301A-3FP</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Transaction Decoder, Fixed Perpetual License</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1,500.00</a:t>
                      </a:r>
                    </a:p>
                  </a:txBody>
                  <a:tcPr marL="9525" marR="9525" marT="9525" marB="0" anchor="b">
                    <a:lnL>
                      <a:noFill/>
                    </a:lnL>
                    <a:lnR>
                      <a:noFill/>
                    </a:lnR>
                    <a:lnT>
                      <a:noFill/>
                    </a:lnT>
                    <a:lnB>
                      <a:noFill/>
                    </a:lnB>
                  </a:tcPr>
                </a:tc>
              </a:tr>
              <a:tr h="268723">
                <a:tc gridSpan="3">
                  <a:txBody>
                    <a:bodyPr/>
                    <a:lstStyle/>
                    <a:p>
                      <a:pPr algn="l" fontAlgn="b"/>
                      <a:r>
                        <a:rPr lang="en-US" sz="1600" b="0" i="0" u="none" strike="noStrike">
                          <a:solidFill>
                            <a:srgbClr val="000000"/>
                          </a:solidFill>
                          <a:effectLst/>
                          <a:latin typeface="Calibri"/>
                        </a:rPr>
                        <a:t>Gen3 Slot Interposer</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r>
              <a:tr h="268723">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U4321A-A08</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Slot interposer 3.0 for PCIe 8Gbps x8 </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18,377.00</a:t>
                      </a:r>
                    </a:p>
                  </a:txBody>
                  <a:tcPr marL="9525" marR="9525" marT="9525" marB="0" anchor="b">
                    <a:lnL>
                      <a:noFill/>
                    </a:lnL>
                    <a:lnR>
                      <a:noFill/>
                    </a:lnR>
                    <a:lnT>
                      <a:noFill/>
                    </a:lnT>
                    <a:lnB>
                      <a:noFill/>
                    </a:lnB>
                  </a:tcPr>
                </a:tc>
              </a:tr>
              <a:tr h="268723">
                <a:tc gridSpan="3">
                  <a:txBody>
                    <a:bodyPr/>
                    <a:lstStyle/>
                    <a:p>
                      <a:pPr algn="l" fontAlgn="b"/>
                      <a:r>
                        <a:rPr lang="en-US" sz="1600" b="0" i="0" u="none" strike="noStrike">
                          <a:solidFill>
                            <a:srgbClr val="000000"/>
                          </a:solidFill>
                          <a:effectLst/>
                          <a:latin typeface="Calibri"/>
                        </a:rPr>
                        <a:t>Gen3 Flying Lead</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r>
              <a:tr h="268723">
                <a:tc>
                  <a:txBody>
                    <a:bodyPr/>
                    <a:lstStyle/>
                    <a:p>
                      <a:pPr algn="l" fontAlgn="b"/>
                      <a:r>
                        <a:rPr lang="en-US" sz="1600" b="0" i="0" u="none" strike="noStrike">
                          <a:solidFill>
                            <a:srgbClr val="000000"/>
                          </a:solidFill>
                          <a:effectLst/>
                          <a:latin typeface="Calibri"/>
                        </a:rPr>
                        <a:t>U4324A</a:t>
                      </a: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U4324A</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Probe, Four Channel Flying Lead, ZIF Tip for PCIE up to 8Gbps</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8,813.00</a:t>
                      </a:r>
                    </a:p>
                  </a:txBody>
                  <a:tcPr marL="9525" marR="9525" marT="9525" marB="0" anchor="b">
                    <a:lnL>
                      <a:noFill/>
                    </a:lnL>
                    <a:lnR>
                      <a:noFill/>
                    </a:lnR>
                    <a:lnT>
                      <a:noFill/>
                    </a:lnT>
                    <a:lnB>
                      <a:noFill/>
                    </a:lnB>
                  </a:tcPr>
                </a:tc>
              </a:tr>
              <a:tr h="268723">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N5426A</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ZIF Tip, Kit of 10</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a:rPr>
                        <a:t>563.00</a:t>
                      </a:r>
                    </a:p>
                  </a:txBody>
                  <a:tcPr marL="9525" marR="9525" marT="9525" marB="0" anchor="b">
                    <a:lnL>
                      <a:noFill/>
                    </a:lnL>
                    <a:lnR>
                      <a:noFill/>
                    </a:lnR>
                    <a:lnT>
                      <a:noFill/>
                    </a:lnT>
                    <a:lnB>
                      <a:noFill/>
                    </a:lnB>
                  </a:tcPr>
                </a:tc>
              </a:tr>
              <a:tr h="268723">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68723">
                <a:tc>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tcPr>
                </a:tc>
                <a:tc gridSpan="2">
                  <a:txBody>
                    <a:bodyPr/>
                    <a:lstStyle/>
                    <a:p>
                      <a:pPr algn="l" fontAlgn="b"/>
                      <a:r>
                        <a:rPr lang="en-US" sz="1600" b="0" i="0" u="none" strike="noStrike">
                          <a:solidFill>
                            <a:srgbClr val="000000"/>
                          </a:solidFill>
                          <a:effectLst/>
                          <a:latin typeface="Calibri"/>
                        </a:rPr>
                        <a:t> </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600" b="0" i="0" u="none" strike="noStrike" dirty="0" smtClean="0">
                          <a:solidFill>
                            <a:srgbClr val="000000"/>
                          </a:solidFill>
                          <a:effectLst/>
                          <a:latin typeface="Calibri"/>
                        </a:rPr>
                        <a:t>118,310.00</a:t>
                      </a:r>
                      <a:endParaRPr lang="en-US"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7378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configuration for PCIe Gen2 </a:t>
            </a:r>
            <a:br>
              <a:rPr lang="en-US" dirty="0" smtClean="0"/>
            </a:br>
            <a:endParaRPr lang="en-US" dirty="0"/>
          </a:p>
        </p:txBody>
      </p:sp>
      <p:sp>
        <p:nvSpPr>
          <p:cNvPr id="4" name="Slide Number Placeholder 3"/>
          <p:cNvSpPr>
            <a:spLocks noGrp="1"/>
          </p:cNvSpPr>
          <p:nvPr>
            <p:ph type="sldNum" sz="quarter" idx="4"/>
          </p:nvPr>
        </p:nvSpPr>
        <p:spPr/>
        <p:txBody>
          <a:bodyPr/>
          <a:lstStyle/>
          <a:p>
            <a:fld id="{793EC66B-EF27-4603-8557-B6CFD2D77735}" type="slidenum">
              <a:rPr lang="en-US" smtClean="0"/>
              <a:pPr/>
              <a:t>64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3485659"/>
              </p:ext>
            </p:extLst>
          </p:nvPr>
        </p:nvGraphicFramePr>
        <p:xfrm>
          <a:off x="267937" y="1092406"/>
          <a:ext cx="5829300" cy="1714500"/>
        </p:xfrm>
        <a:graphic>
          <a:graphicData uri="http://schemas.openxmlformats.org/drawingml/2006/table">
            <a:tbl>
              <a:tblPr/>
              <a:tblGrid>
                <a:gridCol w="866303"/>
                <a:gridCol w="850437"/>
                <a:gridCol w="3389054"/>
                <a:gridCol w="723506"/>
              </a:tblGrid>
              <a:tr h="190500">
                <a:tc>
                  <a:txBody>
                    <a:bodyPr/>
                    <a:lstStyle/>
                    <a:p>
                      <a:pPr algn="l" fontAlgn="b"/>
                      <a:r>
                        <a:rPr lang="en-US" sz="1100" b="1" i="0" u="none" strike="noStrike">
                          <a:solidFill>
                            <a:srgbClr val="000000"/>
                          </a:solidFill>
                          <a:effectLst/>
                          <a:latin typeface="Calibri"/>
                        </a:rPr>
                        <a:t>Chassis</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N5302A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N5302A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N2X 2-slot portable chassis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5,632.00</a:t>
                      </a:r>
                    </a:p>
                  </a:txBody>
                  <a:tcPr marL="9525" marR="9525" marT="9525" marB="0" anchor="b">
                    <a:lnL>
                      <a:noFill/>
                    </a:lnL>
                    <a:lnR>
                      <a:noFill/>
                    </a:lnR>
                    <a:lnT>
                      <a:noFill/>
                    </a:lnT>
                    <a:lnB>
                      <a:noFill/>
                    </a:lnB>
                  </a:tcPr>
                </a:tc>
              </a:tr>
              <a:tr h="190500">
                <a:tc gridSpan="2">
                  <a:txBody>
                    <a:bodyPr/>
                    <a:lstStyle/>
                    <a:p>
                      <a:pPr algn="l" fontAlgn="b"/>
                      <a:r>
                        <a:rPr lang="en-US" sz="1100" b="1" i="0" u="none" strike="noStrike">
                          <a:solidFill>
                            <a:srgbClr val="000000"/>
                          </a:solidFill>
                          <a:effectLst/>
                          <a:latin typeface="Calibri"/>
                        </a:rPr>
                        <a:t>Gen2 Analyzer Module</a:t>
                      </a:r>
                    </a:p>
                  </a:txBody>
                  <a:tcPr marL="9525" marR="9525" marT="9525" marB="0" anchor="b">
                    <a:lnL>
                      <a:noFill/>
                    </a:lnL>
                    <a:lnR>
                      <a:noFill/>
                    </a:lnR>
                    <a:lnT>
                      <a:noFill/>
                    </a:lnT>
                    <a:lnB>
                      <a:noFill/>
                    </a:lnB>
                    <a:solidFill>
                      <a:srgbClr val="FFC000"/>
                    </a:solidFill>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N5306A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Analyzer Module for PCIe 5Gb/s (requires 2 for x 16)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28,912.00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N5306A-A08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Analyzer SW License x8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25,078.00</a:t>
                      </a:r>
                    </a:p>
                  </a:txBody>
                  <a:tcPr marL="9525" marR="9525" marT="9525"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Interposer</a:t>
                      </a:r>
                    </a:p>
                  </a:txBody>
                  <a:tcPr marL="9525" marR="9525" marT="9525" marB="0" anchor="b">
                    <a:lnL>
                      <a:noFill/>
                    </a:lnL>
                    <a:lnR>
                      <a:noFill/>
                    </a:lnR>
                    <a:lnT>
                      <a:noFill/>
                    </a:lnT>
                    <a:lnB>
                      <a:noFill/>
                    </a:lnB>
                    <a:solidFill>
                      <a:srgbClr val="FFC000"/>
                    </a:solidFill>
                  </a:tcPr>
                </a:tc>
                <a:tc>
                  <a:txBody>
                    <a:bodyPr/>
                    <a:lstStyle/>
                    <a:p>
                      <a:pPr algn="l" fontAlgn="b"/>
                      <a:r>
                        <a:rPr lang="en-US" sz="9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N5315A-A08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Slot Interposer x8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15,584.00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a:rPr>
                        <a:t>75,206.00</a:t>
                      </a:r>
                    </a:p>
                  </a:txBody>
                  <a:tcPr marL="9525" marR="9525" marT="9525" marB="0" anchor="b">
                    <a:lnL>
                      <a:noFill/>
                    </a:lnL>
                    <a:lnR>
                      <a:noFill/>
                    </a:lnR>
                    <a:lnT>
                      <a:noFill/>
                    </a:lnT>
                    <a:lnB>
                      <a:noFill/>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49790464"/>
              </p:ext>
            </p:extLst>
          </p:nvPr>
        </p:nvGraphicFramePr>
        <p:xfrm>
          <a:off x="1502972" y="3135210"/>
          <a:ext cx="5829300" cy="1524000"/>
        </p:xfrm>
        <a:graphic>
          <a:graphicData uri="http://schemas.openxmlformats.org/drawingml/2006/table">
            <a:tbl>
              <a:tblPr/>
              <a:tblGrid>
                <a:gridCol w="866303"/>
                <a:gridCol w="850437"/>
                <a:gridCol w="3389054"/>
                <a:gridCol w="723506"/>
              </a:tblGrid>
              <a:tr h="190500">
                <a:tc>
                  <a:txBody>
                    <a:bodyPr/>
                    <a:lstStyle/>
                    <a:p>
                      <a:pPr algn="l" fontAlgn="b"/>
                      <a:r>
                        <a:rPr lang="en-US" sz="1100" b="1" i="0" u="none" strike="noStrike">
                          <a:solidFill>
                            <a:srgbClr val="000000"/>
                          </a:solidFill>
                          <a:effectLst/>
                          <a:latin typeface="Calibri"/>
                        </a:rPr>
                        <a:t>Exerciser</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N5309A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N5309A-E08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Half Sized Exerciser and LTSSM Board x8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34,403.00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N5309A-EX2</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Exerciser SW License and LTSSM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48,351.00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N5309A-PTC</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Exerciser SW License PTC</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0.00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N5309A-COM</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Exerciser SW License Compliance Assured Test Package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17,759.00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N5316A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N5316A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Test Backplane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6,953.00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a:rPr>
                        <a:t>107,466.00</a:t>
                      </a:r>
                    </a:p>
                  </a:txBody>
                  <a:tcPr marL="9525" marR="9525" marT="9525" marB="0" anchor="b">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7787014"/>
              </p:ext>
            </p:extLst>
          </p:nvPr>
        </p:nvGraphicFramePr>
        <p:xfrm>
          <a:off x="3189267" y="4976380"/>
          <a:ext cx="5829300" cy="1143000"/>
        </p:xfrm>
        <a:graphic>
          <a:graphicData uri="http://schemas.openxmlformats.org/drawingml/2006/table">
            <a:tbl>
              <a:tblPr/>
              <a:tblGrid>
                <a:gridCol w="866303"/>
                <a:gridCol w="850437"/>
                <a:gridCol w="3389054"/>
                <a:gridCol w="723506"/>
              </a:tblGrid>
              <a:tr h="190500">
                <a:tc>
                  <a:txBody>
                    <a:bodyPr/>
                    <a:lstStyle/>
                    <a:p>
                      <a:pPr algn="l" fontAlgn="b"/>
                      <a:r>
                        <a:rPr lang="en-US" sz="1100" b="1" i="0" u="none" strike="noStrike" dirty="0">
                          <a:solidFill>
                            <a:srgbClr val="000000"/>
                          </a:solidFill>
                          <a:effectLst/>
                          <a:latin typeface="Calibri"/>
                        </a:rPr>
                        <a:t>Jammer</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N5323A-J08</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a:rPr>
                        <a:t>Jammer Module x8 for PCIe 5Gb/s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33,220.00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N5323A-JM2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a:rPr>
                        <a:t>Jammer SW License : Jammer at 5 Gb/s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34,474.00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N5323A-SCR</a:t>
                      </a:r>
                    </a:p>
                  </a:txBody>
                  <a:tcPr marL="9525" marR="9525" marT="9525" marB="0" anchor="b">
                    <a:lnL>
                      <a:noFill/>
                    </a:lnL>
                    <a:lnR>
                      <a:noFill/>
                    </a:lnR>
                    <a:lnT>
                      <a:noFill/>
                    </a:lnT>
                    <a:lnB>
                      <a:noFill/>
                    </a:lnB>
                  </a:tcPr>
                </a:tc>
                <a:tc>
                  <a:txBody>
                    <a:bodyPr/>
                    <a:lstStyle/>
                    <a:p>
                      <a:pPr algn="l" fontAlgn="b"/>
                      <a:r>
                        <a:rPr lang="fr-FR" sz="1100" b="0" i="0" u="none" strike="noStrike">
                          <a:solidFill>
                            <a:srgbClr val="000000"/>
                          </a:solidFill>
                          <a:effectLst/>
                          <a:latin typeface="Calibri"/>
                        </a:rPr>
                        <a:t>Jammer SW License : Jammer Scripts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8,635.00</a:t>
                      </a:r>
                    </a:p>
                  </a:txBody>
                  <a:tcPr marL="9525" marR="9525" marT="9525" marB="0" anchor="b">
                    <a:lnL>
                      <a:noFill/>
                    </a:lnL>
                    <a:lnR>
                      <a:noFill/>
                    </a:lnR>
                    <a:lnT>
                      <a:noFill/>
                    </a:lnT>
                    <a:lnB>
                      <a:noFill/>
                    </a:lnB>
                  </a:tcPr>
                </a:tc>
              </a:tr>
              <a:tr h="190500">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en-US" sz="1100" b="1" i="0" u="none" strike="noStrike" dirty="0">
                          <a:solidFill>
                            <a:srgbClr val="000000"/>
                          </a:solidFill>
                          <a:effectLst/>
                          <a:latin typeface="Calibri"/>
                        </a:rPr>
                        <a:t>76,329.00</a:t>
                      </a:r>
                    </a:p>
                  </a:txBody>
                  <a:tcPr marL="9525" marR="9525" marT="9525" marB="0" anchor="b">
                    <a:lnL>
                      <a:noFill/>
                    </a:lnL>
                    <a:lnR>
                      <a:noFill/>
                    </a:lnR>
                    <a:lnT>
                      <a:noFill/>
                    </a:lnT>
                    <a:lnB>
                      <a:noFill/>
                    </a:lnB>
                  </a:tcPr>
                </a:tc>
              </a:tr>
            </a:tbl>
          </a:graphicData>
        </a:graphic>
      </p:graphicFrame>
      <p:sp>
        <p:nvSpPr>
          <p:cNvPr id="10" name="Rectangle 9"/>
          <p:cNvSpPr/>
          <p:nvPr/>
        </p:nvSpPr>
        <p:spPr>
          <a:xfrm>
            <a:off x="237506" y="1068779"/>
            <a:ext cx="5902037" cy="14962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94311" y="3121232"/>
            <a:ext cx="5902037" cy="128451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88524" y="4938156"/>
            <a:ext cx="5902037" cy="95200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236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Typical configuration for PCIe Gen3 exerciser</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65</a:t>
            </a:fld>
            <a:endParaRPr lang="en-US" dirty="0"/>
          </a:p>
        </p:txBody>
      </p:sp>
      <p:pic>
        <p:nvPicPr>
          <p:cNvPr id="2050" name="Picture 2" descr="C:\Users\rovezina\Pictures\PCIe3 System\U4305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751" y="1143001"/>
            <a:ext cx="2538324" cy="1796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ovezina\Pictures\PCIe3 System\N5316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752" y="3800040"/>
            <a:ext cx="2538324" cy="15048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4177976402"/>
              </p:ext>
            </p:extLst>
          </p:nvPr>
        </p:nvGraphicFramePr>
        <p:xfrm>
          <a:off x="3040084" y="1399754"/>
          <a:ext cx="5944836" cy="3011805"/>
        </p:xfrm>
        <a:graphic>
          <a:graphicData uri="http://schemas.openxmlformats.org/drawingml/2006/table">
            <a:tbl>
              <a:tblPr/>
              <a:tblGrid>
                <a:gridCol w="737556"/>
                <a:gridCol w="1014139"/>
                <a:gridCol w="2786322"/>
                <a:gridCol w="628288"/>
                <a:gridCol w="778531"/>
              </a:tblGrid>
              <a:tr h="190500">
                <a:tc>
                  <a:txBody>
                    <a:bodyPr/>
                    <a:lstStyle/>
                    <a:p>
                      <a:pPr algn="l" fontAlgn="b"/>
                      <a:r>
                        <a:rPr lang="en-US" sz="1100" b="0" i="0" u="none" strike="noStrike" dirty="0" err="1">
                          <a:solidFill>
                            <a:srgbClr val="000000"/>
                          </a:solidFill>
                          <a:effectLst/>
                          <a:latin typeface="Calibri"/>
                        </a:rPr>
                        <a:t>Partnumber</a:t>
                      </a:r>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Option</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Description</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Quantity</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Price (USD)</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Exerciser Hardware; select lane width ( 1  Required)</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U4305A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U4305A-E08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Exerciser board x8 for PCIe 8Gbps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dirty="0">
                          <a:solidFill>
                            <a:srgbClr val="000000"/>
                          </a:solidFill>
                          <a:effectLst/>
                          <a:latin typeface="Calibri"/>
                        </a:rPr>
                        <a:t>57,744.00</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License at least one required </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U4305A-EX3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a:rPr>
                        <a:t>Exerciser software license for PCIe 8Gbps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37,377.00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U4305A-021</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Protocol Test Card (PTC) test suite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5,253.00</a:t>
                      </a:r>
                    </a:p>
                  </a:txBody>
                  <a:tcPr marL="9525" marR="9525" marT="9525" marB="0" anchor="b">
                    <a:lnL>
                      <a:noFill/>
                    </a:lnL>
                    <a:lnR>
                      <a:noFill/>
                    </a:lnR>
                    <a:lnT>
                      <a:noFill/>
                    </a:lnT>
                    <a:lnB>
                      <a:noFill/>
                    </a:lnB>
                  </a:tcPr>
                </a:tc>
              </a:tr>
              <a:tr h="190500">
                <a:tc gridSpan="3">
                  <a:txBody>
                    <a:bodyPr/>
                    <a:lstStyle/>
                    <a:p>
                      <a:pPr algn="l" fontAlgn="b"/>
                      <a:r>
                        <a:rPr lang="en-US" sz="1100" b="0" i="0" u="none" strike="noStrike">
                          <a:solidFill>
                            <a:srgbClr val="000000"/>
                          </a:solidFill>
                          <a:effectLst/>
                          <a:latin typeface="Calibri"/>
                        </a:rPr>
                        <a:t>Exerciser additional options - require EX3 option be purchased</a:t>
                      </a:r>
                    </a:p>
                  </a:txBody>
                  <a:tcPr marL="9525" marR="9525" marT="9525" marB="0" anchor="b">
                    <a:lnL>
                      <a:noFill/>
                    </a:lnL>
                    <a:lnR>
                      <a:noFill/>
                    </a:lnR>
                    <a:lnT>
                      <a:noFill/>
                    </a:lnT>
                    <a:lnB>
                      <a:noFill/>
                    </a:lnB>
                    <a:solidFill>
                      <a:srgbClr val="FFC000"/>
                    </a:solid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U4305A-LT3</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LTSSM software license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18,051.00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U4305A-1FP</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NVMe test suite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12,000.00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U4305A-021</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Protocol Test Card 3.0 software license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5,253.00</a:t>
                      </a:r>
                    </a:p>
                  </a:txBody>
                  <a:tcPr marL="9525" marR="9525" marT="9525" marB="0" anchor="b">
                    <a:lnL>
                      <a:noFill/>
                    </a:lnL>
                    <a:lnR>
                      <a:noFill/>
                    </a:lnR>
                    <a:lnT>
                      <a:noFill/>
                    </a:lnT>
                    <a:lnB>
                      <a:noFill/>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U4305A-022</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Transaction layer end-to-end cyclic redundancy check (ECRC) software license </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3,152.00</a:t>
                      </a:r>
                    </a:p>
                  </a:txBody>
                  <a:tcPr marL="9525" marR="9525" marT="9525" marB="0" anchor="b">
                    <a:lnL>
                      <a:noFill/>
                    </a:lnL>
                    <a:lnR>
                      <a:noFill/>
                    </a:lnR>
                    <a:lnT>
                      <a:noFill/>
                    </a:lnT>
                    <a:lnB>
                      <a:noFill/>
                    </a:lnB>
                  </a:tcPr>
                </a:tc>
              </a:tr>
              <a:tr h="190500">
                <a:tc gridSpan="2">
                  <a:txBody>
                    <a:bodyPr/>
                    <a:lstStyle/>
                    <a:p>
                      <a:pPr algn="l" fontAlgn="b"/>
                      <a:r>
                        <a:rPr lang="en-US" sz="1100" b="0" i="0" u="none" strike="noStrike">
                          <a:solidFill>
                            <a:srgbClr val="000000"/>
                          </a:solidFill>
                          <a:effectLst/>
                          <a:latin typeface="Calibri"/>
                        </a:rPr>
                        <a:t>PCIe Backplane</a:t>
                      </a:r>
                    </a:p>
                  </a:txBody>
                  <a:tcPr marL="9525" marR="9525" marT="9525" marB="0" anchor="b">
                    <a:lnL>
                      <a:noFill/>
                    </a:lnL>
                    <a:lnR>
                      <a:noFill/>
                    </a:lnR>
                    <a:lnT>
                      <a:noFill/>
                    </a:lnT>
                    <a:lnB>
                      <a:noFill/>
                    </a:lnB>
                    <a:solidFill>
                      <a:srgbClr val="FFC000"/>
                    </a:solidFill>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N5316A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N5316A</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Test Backplane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a:rPr>
                        <a:t>1</a:t>
                      </a:r>
                    </a:p>
                  </a:txBody>
                  <a:tcPr marL="9525" marR="9525" marT="9525" marB="0" anchor="b">
                    <a:lnL>
                      <a:noFill/>
                    </a:lnL>
                    <a:lnR>
                      <a:noFill/>
                    </a:lnR>
                    <a:lnT>
                      <a:noFill/>
                    </a:lnT>
                    <a:lnB>
                      <a:noFill/>
                    </a:lnB>
                    <a:solidFill>
                      <a:srgbClr val="FFFFCC"/>
                    </a:solidFill>
                  </a:tcPr>
                </a:tc>
                <a:tc>
                  <a:txBody>
                    <a:bodyPr/>
                    <a:lstStyle/>
                    <a:p>
                      <a:pPr algn="r" fontAlgn="b"/>
                      <a:r>
                        <a:rPr lang="en-US" sz="1100" b="0" i="0" u="none" strike="noStrike">
                          <a:solidFill>
                            <a:srgbClr val="000000"/>
                          </a:solidFill>
                          <a:effectLst/>
                          <a:latin typeface="Calibri"/>
                        </a:rPr>
                        <a:t>6,953.00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tcPr>
                </a:tc>
                <a:tc>
                  <a:txBody>
                    <a:bodyPr/>
                    <a:lstStyle/>
                    <a:p>
                      <a:pPr algn="r" fontAlgn="b"/>
                      <a:r>
                        <a:rPr lang="en-US" sz="1100" b="0" i="0" u="none" strike="noStrike">
                          <a:solidFill>
                            <a:srgbClr val="FFFFFF"/>
                          </a:solidFill>
                          <a:effectLst/>
                          <a:latin typeface="Calibri"/>
                        </a:rPr>
                        <a:t>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1" i="0" u="none" strike="noStrike" dirty="0">
                          <a:solidFill>
                            <a:srgbClr val="000000"/>
                          </a:solidFill>
                          <a:effectLst/>
                          <a:latin typeface="Calibri"/>
                        </a:rPr>
                        <a:t>145,783.00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68076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RC/EP Emulation – Gen 1~3 DLLP &amp; TLP I/O generation</a:t>
            </a:r>
            <a:endParaRPr kumimoji="1" lang="ja-JP" altLang="en-US"/>
          </a:p>
        </p:txBody>
      </p:sp>
      <p:sp>
        <p:nvSpPr>
          <p:cNvPr id="4" name="Slide Number Placeholder 3"/>
          <p:cNvSpPr>
            <a:spLocks noGrp="1"/>
          </p:cNvSpPr>
          <p:nvPr>
            <p:ph type="sldNum" sz="quarter" idx="4"/>
          </p:nvPr>
        </p:nvSpPr>
        <p:spPr/>
        <p:txBody>
          <a:bodyPr/>
          <a:lstStyle/>
          <a:p>
            <a:fld id="{793EC66B-EF27-4603-8557-B6CFD2D77735}" type="slidenum">
              <a:rPr lang="en-US" smtClean="0"/>
              <a:pPr/>
              <a:t>7</a:t>
            </a:fld>
            <a:endParaRPr lang="en-US" dirty="0"/>
          </a:p>
        </p:txBody>
      </p:sp>
      <p:pic>
        <p:nvPicPr>
          <p:cNvPr id="3075" name="Picture 3"/>
          <p:cNvPicPr>
            <a:picLocks noChangeAspect="1" noChangeArrowheads="1"/>
          </p:cNvPicPr>
          <p:nvPr/>
        </p:nvPicPr>
        <p:blipFill>
          <a:blip r:embed="rId2" cstate="screen"/>
          <a:srcRect/>
          <a:stretch>
            <a:fillRect/>
          </a:stretch>
        </p:blipFill>
        <p:spPr bwMode="auto">
          <a:xfrm>
            <a:off x="624237" y="723575"/>
            <a:ext cx="7718589" cy="6040941"/>
          </a:xfrm>
          <a:prstGeom prst="rect">
            <a:avLst/>
          </a:prstGeom>
          <a:noFill/>
          <a:ln w="9525">
            <a:noFill/>
            <a:miter lim="800000"/>
            <a:headEnd/>
            <a:tailEnd/>
          </a:ln>
        </p:spPr>
      </p:pic>
      <p:sp>
        <p:nvSpPr>
          <p:cNvPr id="7" name="Rounded Rectangular Callout 6"/>
          <p:cNvSpPr/>
          <p:nvPr/>
        </p:nvSpPr>
        <p:spPr>
          <a:xfrm>
            <a:off x="4492504" y="1017565"/>
            <a:ext cx="1211610" cy="264058"/>
          </a:xfrm>
          <a:prstGeom prst="wedgeRoundRectCallout">
            <a:avLst>
              <a:gd name="adj1" fmla="val -34435"/>
              <a:gd name="adj2" fmla="val 124030"/>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Memory Read 32b</a:t>
            </a:r>
            <a:endParaRPr kumimoji="1" lang="ja-JP" altLang="en-US" sz="1200">
              <a:solidFill>
                <a:srgbClr val="0000FF"/>
              </a:solidFill>
              <a:latin typeface="Agilent TT Cond" pitchFamily="34" charset="0"/>
            </a:endParaRPr>
          </a:p>
        </p:txBody>
      </p:sp>
      <p:sp>
        <p:nvSpPr>
          <p:cNvPr id="8" name="Rounded Rectangular Callout 7"/>
          <p:cNvSpPr/>
          <p:nvPr/>
        </p:nvSpPr>
        <p:spPr>
          <a:xfrm>
            <a:off x="673796" y="2110490"/>
            <a:ext cx="1211610" cy="264058"/>
          </a:xfrm>
          <a:prstGeom prst="wedgeRoundRectCallout">
            <a:avLst>
              <a:gd name="adj1" fmla="val 64035"/>
              <a:gd name="adj2" fmla="val -34273"/>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Memory Write 32b</a:t>
            </a:r>
            <a:endParaRPr kumimoji="1" lang="ja-JP" altLang="en-US" sz="1200">
              <a:solidFill>
                <a:srgbClr val="0000FF"/>
              </a:solidFill>
              <a:latin typeface="Agilent TT Cond" pitchFamily="34" charset="0"/>
            </a:endParaRPr>
          </a:p>
        </p:txBody>
      </p:sp>
      <p:sp>
        <p:nvSpPr>
          <p:cNvPr id="9" name="Rounded Rectangular Callout 8"/>
          <p:cNvSpPr/>
          <p:nvPr/>
        </p:nvSpPr>
        <p:spPr>
          <a:xfrm>
            <a:off x="730401" y="2802822"/>
            <a:ext cx="993896" cy="264058"/>
          </a:xfrm>
          <a:prstGeom prst="wedgeRoundRectCallout">
            <a:avLst>
              <a:gd name="adj1" fmla="val 78931"/>
              <a:gd name="adj2" fmla="val -67253"/>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I/O Request</a:t>
            </a:r>
            <a:endParaRPr kumimoji="1" lang="ja-JP" altLang="en-US" sz="1200">
              <a:solidFill>
                <a:srgbClr val="0000FF"/>
              </a:solidFill>
              <a:latin typeface="Agilent TT Cond" pitchFamily="34" charset="0"/>
            </a:endParaRPr>
          </a:p>
        </p:txBody>
      </p:sp>
      <p:sp>
        <p:nvSpPr>
          <p:cNvPr id="10" name="Rounded Rectangular Callout 9"/>
          <p:cNvSpPr/>
          <p:nvPr/>
        </p:nvSpPr>
        <p:spPr>
          <a:xfrm>
            <a:off x="708629" y="3312274"/>
            <a:ext cx="993896" cy="264058"/>
          </a:xfrm>
          <a:prstGeom prst="wedgeRoundRectCallout">
            <a:avLst>
              <a:gd name="adj1" fmla="val 78931"/>
              <a:gd name="adj2" fmla="val -67253"/>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Config Request</a:t>
            </a:r>
            <a:endParaRPr kumimoji="1" lang="ja-JP" altLang="en-US" sz="1200">
              <a:solidFill>
                <a:srgbClr val="0000FF"/>
              </a:solidFill>
              <a:latin typeface="Agilent TT Cond" pitchFamily="34" charset="0"/>
            </a:endParaRPr>
          </a:p>
        </p:txBody>
      </p:sp>
      <p:sp>
        <p:nvSpPr>
          <p:cNvPr id="11" name="Rounded Rectangular Callout 10"/>
          <p:cNvSpPr/>
          <p:nvPr/>
        </p:nvSpPr>
        <p:spPr>
          <a:xfrm>
            <a:off x="3917736" y="4257154"/>
            <a:ext cx="1333531" cy="264058"/>
          </a:xfrm>
          <a:prstGeom prst="wedgeRoundRectCallout">
            <a:avLst>
              <a:gd name="adj1" fmla="val -54567"/>
              <a:gd name="adj2" fmla="val -129915"/>
              <a:gd name="adj3" fmla="val 16667"/>
            </a:avLst>
          </a:prstGeom>
          <a:solidFill>
            <a:schemeClr val="bg2"/>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dirty="0" smtClean="0">
                <a:solidFill>
                  <a:srgbClr val="0000FF"/>
                </a:solidFill>
                <a:latin typeface="Agilent TT Cond" pitchFamily="34" charset="0"/>
              </a:rPr>
              <a:t>Completion with data</a:t>
            </a:r>
            <a:endParaRPr kumimoji="1" lang="ja-JP" altLang="en-US" sz="1200">
              <a:solidFill>
                <a:srgbClr val="0000FF"/>
              </a:solidFill>
              <a:latin typeface="Agilent TT Cond" pitchFamily="34" charset="0"/>
            </a:endParaRPr>
          </a:p>
        </p:txBody>
      </p:sp>
    </p:spTree>
    <p:extLst>
      <p:ext uri="{BB962C8B-B14F-4D97-AF65-F5344CB8AC3E}">
        <p14:creationId xmlns:p14="http://schemas.microsoft.com/office/powerpoint/2010/main" val="3794458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222250"/>
            <a:ext cx="8991600" cy="996696"/>
          </a:xfrm>
        </p:spPr>
        <p:txBody>
          <a:bodyPr/>
          <a:lstStyle/>
          <a:p>
            <a:r>
              <a:rPr lang="en-US" dirty="0"/>
              <a:t>System Configuration </a:t>
            </a:r>
            <a:br>
              <a:rPr lang="en-US" dirty="0"/>
            </a:br>
            <a:r>
              <a:rPr lang="en-US" sz="2400" b="0" dirty="0" smtClean="0">
                <a:solidFill>
                  <a:srgbClr val="007399"/>
                </a:solidFill>
              </a:rPr>
              <a:t>Trace Capture Between Root Complex (RC) and DUT</a:t>
            </a: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8</a:t>
            </a:fld>
            <a:endParaRPr lang="en-US" dirty="0"/>
          </a:p>
        </p:txBody>
      </p:sp>
      <p:pic>
        <p:nvPicPr>
          <p:cNvPr id="2050" name="Picture 2" descr="C:\Users\rovezina\Pictures\PCIe3 System\IMG_01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181274"/>
            <a:ext cx="6248400" cy="468612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876800" y="1181274"/>
            <a:ext cx="4114800" cy="4686126"/>
          </a:xfrm>
          <a:solidFill>
            <a:schemeClr val="bg1"/>
          </a:solidFill>
        </p:spPr>
        <p:txBody>
          <a:bodyPr>
            <a:normAutofit fontScale="92500" lnSpcReduction="10000"/>
          </a:bodyPr>
          <a:lstStyle/>
          <a:p>
            <a:pPr marL="342900" indent="-342900">
              <a:buFont typeface="Arial" pitchFamily="34" charset="0"/>
              <a:buChar char="•"/>
            </a:pPr>
            <a:r>
              <a:rPr lang="en-US" sz="1800" dirty="0" smtClean="0"/>
              <a:t>The U4321A, Solid Slot Interposer (SSI) probe is installed between the RC and DUT. Protocol packets (or traffic) are passed between the RC and the DUT through the SSI probe</a:t>
            </a:r>
          </a:p>
          <a:p>
            <a:pPr marL="342900" indent="-342900">
              <a:buFont typeface="Arial" pitchFamily="34" charset="0"/>
              <a:buChar char="•"/>
            </a:pPr>
            <a:r>
              <a:rPr lang="en-US" sz="1800" dirty="0" smtClean="0"/>
              <a:t>The 4 cables attached to the SSI probe connect to the front of the U4301A, </a:t>
            </a:r>
            <a:r>
              <a:rPr lang="en-US" sz="1800" dirty="0"/>
              <a:t>Protocol Analyzer </a:t>
            </a:r>
            <a:r>
              <a:rPr lang="en-US" sz="1800" dirty="0" smtClean="0"/>
              <a:t>module (not shown)</a:t>
            </a:r>
          </a:p>
          <a:p>
            <a:pPr marL="571500" lvl="1" indent="-342900"/>
            <a:r>
              <a:rPr lang="en-US" sz="1400" dirty="0" smtClean="0"/>
              <a:t>Each SSI cable supports up to 8 PCIe 3.0 links. Therefore 4 SSI cables provide 32 links </a:t>
            </a:r>
            <a:r>
              <a:rPr lang="en-US" sz="1400" b="1" dirty="0" smtClean="0">
                <a:solidFill>
                  <a:srgbClr val="0000FF"/>
                </a:solidFill>
              </a:rPr>
              <a:t>or</a:t>
            </a:r>
            <a:r>
              <a:rPr lang="en-US" sz="1400" dirty="0" smtClean="0"/>
              <a:t> 16 links in each direction </a:t>
            </a:r>
            <a:r>
              <a:rPr lang="en-US" sz="1400" b="1" dirty="0">
                <a:solidFill>
                  <a:srgbClr val="0000FF"/>
                </a:solidFill>
              </a:rPr>
              <a:t>or</a:t>
            </a:r>
            <a:r>
              <a:rPr lang="en-US" sz="1400" dirty="0" smtClean="0"/>
              <a:t> x16 bidirectional lanes </a:t>
            </a:r>
          </a:p>
          <a:p>
            <a:pPr marL="342900" indent="-342900">
              <a:buFont typeface="Arial" pitchFamily="34" charset="0"/>
              <a:buChar char="•"/>
            </a:pPr>
            <a:r>
              <a:rPr lang="en-US" sz="1800" dirty="0" smtClean="0"/>
              <a:t>Bidirectional means protocol packets are passed back and forth between the RC and the DUT simultaneously</a:t>
            </a:r>
          </a:p>
          <a:p>
            <a:pPr marL="342900" indent="-342900">
              <a:buFont typeface="Arial" pitchFamily="34" charset="0"/>
              <a:buChar char="•"/>
            </a:pPr>
            <a:r>
              <a:rPr lang="en-US" sz="1800" dirty="0" smtClean="0"/>
              <a:t>Downstream packets travel from the RC to the DUT. Upstream packets travel from the DUT to the RC </a:t>
            </a:r>
          </a:p>
        </p:txBody>
      </p:sp>
      <p:sp>
        <p:nvSpPr>
          <p:cNvPr id="7" name="TextBox 6"/>
          <p:cNvSpPr txBox="1"/>
          <p:nvPr/>
        </p:nvSpPr>
        <p:spPr>
          <a:xfrm>
            <a:off x="3810000" y="3028811"/>
            <a:ext cx="920150" cy="276999"/>
          </a:xfrm>
          <a:prstGeom prst="rect">
            <a:avLst/>
          </a:prstGeom>
          <a:noFill/>
        </p:spPr>
        <p:txBody>
          <a:bodyPr wrap="square" rtlCol="0">
            <a:spAutoFit/>
          </a:bodyPr>
          <a:lstStyle/>
          <a:p>
            <a:r>
              <a:rPr lang="en-US" sz="1200" b="1" dirty="0" smtClean="0">
                <a:solidFill>
                  <a:schemeClr val="bg1"/>
                </a:solidFill>
              </a:rPr>
              <a:t>SSI Probe</a:t>
            </a:r>
            <a:endParaRPr lang="en-US" sz="1200" b="1" dirty="0">
              <a:solidFill>
                <a:schemeClr val="bg1"/>
              </a:solidFill>
            </a:endParaRPr>
          </a:p>
        </p:txBody>
      </p:sp>
      <p:cxnSp>
        <p:nvCxnSpPr>
          <p:cNvPr id="8" name="Straight Arrow Connector 7"/>
          <p:cNvCxnSpPr>
            <a:stCxn id="7" idx="1"/>
          </p:cNvCxnSpPr>
          <p:nvPr/>
        </p:nvCxnSpPr>
        <p:spPr>
          <a:xfrm flipH="1">
            <a:off x="2362200" y="3167311"/>
            <a:ext cx="1447800" cy="7950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6096" y="5334000"/>
            <a:ext cx="1066800" cy="461665"/>
          </a:xfrm>
          <a:prstGeom prst="rect">
            <a:avLst/>
          </a:prstGeom>
          <a:noFill/>
        </p:spPr>
        <p:txBody>
          <a:bodyPr wrap="square" rtlCol="0">
            <a:spAutoFit/>
          </a:bodyPr>
          <a:lstStyle/>
          <a:p>
            <a:r>
              <a:rPr lang="en-US" sz="1200" b="1" dirty="0" smtClean="0">
                <a:solidFill>
                  <a:schemeClr val="bg1"/>
                </a:solidFill>
              </a:rPr>
              <a:t>8 link SSI probe cable</a:t>
            </a:r>
            <a:endParaRPr lang="en-US" sz="1200" b="1" dirty="0">
              <a:solidFill>
                <a:schemeClr val="bg1"/>
              </a:solidFill>
            </a:endParaRPr>
          </a:p>
        </p:txBody>
      </p:sp>
      <p:cxnSp>
        <p:nvCxnSpPr>
          <p:cNvPr id="13" name="Straight Arrow Connector 12"/>
          <p:cNvCxnSpPr>
            <a:stCxn id="12" idx="0"/>
          </p:cNvCxnSpPr>
          <p:nvPr/>
        </p:nvCxnSpPr>
        <p:spPr>
          <a:xfrm flipV="1">
            <a:off x="649496" y="4572001"/>
            <a:ext cx="950704" cy="7619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0000" y="3962400"/>
            <a:ext cx="1034450" cy="1015663"/>
          </a:xfrm>
          <a:prstGeom prst="rect">
            <a:avLst/>
          </a:prstGeom>
          <a:noFill/>
        </p:spPr>
        <p:txBody>
          <a:bodyPr wrap="square" rtlCol="0">
            <a:spAutoFit/>
          </a:bodyPr>
          <a:lstStyle/>
          <a:p>
            <a:r>
              <a:rPr lang="en-US" sz="1200" b="1" dirty="0" smtClean="0">
                <a:solidFill>
                  <a:schemeClr val="bg1"/>
                </a:solidFill>
              </a:rPr>
              <a:t>PCIe x16 connector</a:t>
            </a:r>
          </a:p>
          <a:p>
            <a:pPr algn="r"/>
            <a:r>
              <a:rPr lang="en-US" sz="1200" b="1" dirty="0" smtClean="0">
                <a:solidFill>
                  <a:schemeClr val="bg1"/>
                </a:solidFill>
              </a:rPr>
              <a:t>(previously hidden by DUT)</a:t>
            </a:r>
            <a:endParaRPr lang="en-US" sz="1200" b="1" dirty="0">
              <a:solidFill>
                <a:schemeClr val="bg1"/>
              </a:solidFill>
            </a:endParaRPr>
          </a:p>
        </p:txBody>
      </p:sp>
      <p:cxnSp>
        <p:nvCxnSpPr>
          <p:cNvPr id="20" name="Straight Arrow Connector 19"/>
          <p:cNvCxnSpPr>
            <a:stCxn id="19" idx="1"/>
          </p:cNvCxnSpPr>
          <p:nvPr/>
        </p:nvCxnSpPr>
        <p:spPr>
          <a:xfrm flipH="1">
            <a:off x="2819400" y="4470232"/>
            <a:ext cx="990600" cy="5589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 y="2209800"/>
            <a:ext cx="574375" cy="276999"/>
          </a:xfrm>
          <a:prstGeom prst="rect">
            <a:avLst/>
          </a:prstGeom>
          <a:noFill/>
        </p:spPr>
        <p:txBody>
          <a:bodyPr wrap="square" rtlCol="0">
            <a:spAutoFit/>
          </a:bodyPr>
          <a:lstStyle/>
          <a:p>
            <a:pPr algn="r"/>
            <a:r>
              <a:rPr lang="en-US" sz="1200" b="1" dirty="0" smtClean="0">
                <a:solidFill>
                  <a:schemeClr val="bg1"/>
                </a:solidFill>
              </a:rPr>
              <a:t>DUT</a:t>
            </a:r>
            <a:endParaRPr lang="en-US" sz="1200" b="1" dirty="0">
              <a:solidFill>
                <a:schemeClr val="bg1"/>
              </a:solidFill>
            </a:endParaRPr>
          </a:p>
        </p:txBody>
      </p:sp>
      <p:cxnSp>
        <p:nvCxnSpPr>
          <p:cNvPr id="27" name="Straight Arrow Connector 26"/>
          <p:cNvCxnSpPr>
            <a:stCxn id="26" idx="3"/>
          </p:cNvCxnSpPr>
          <p:nvPr/>
        </p:nvCxnSpPr>
        <p:spPr>
          <a:xfrm flipV="1">
            <a:off x="802975" y="1981200"/>
            <a:ext cx="797225" cy="367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53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7388" y="222250"/>
            <a:ext cx="8790411" cy="996696"/>
          </a:xfrm>
        </p:spPr>
        <p:txBody>
          <a:bodyPr/>
          <a:lstStyle/>
          <a:p>
            <a:r>
              <a:rPr lang="en-US" dirty="0"/>
              <a:t>System Configuration</a:t>
            </a:r>
            <a:br>
              <a:rPr lang="en-US" dirty="0"/>
            </a:br>
            <a:r>
              <a:rPr lang="en-US" sz="2400" b="0" dirty="0">
                <a:solidFill>
                  <a:srgbClr val="007399"/>
                </a:solidFill>
              </a:rPr>
              <a:t>Backplane - Motherboard </a:t>
            </a:r>
            <a:r>
              <a:rPr lang="en-US" sz="2400" b="0" dirty="0" smtClean="0">
                <a:solidFill>
                  <a:srgbClr val="007399"/>
                </a:solidFill>
              </a:rPr>
              <a:t>Substitute</a:t>
            </a:r>
            <a:r>
              <a:rPr lang="en-US" sz="2400" dirty="0"/>
              <a:t/>
            </a:r>
            <a:br>
              <a:rPr lang="en-US" sz="2400" dirty="0"/>
            </a:br>
            <a:r>
              <a:rPr lang="en-US" sz="2400" dirty="0">
                <a:solidFill>
                  <a:srgbClr val="007399"/>
                </a:solidFill>
              </a:rPr>
              <a:t/>
            </a:r>
            <a:br>
              <a:rPr lang="en-US" sz="2400" dirty="0">
                <a:solidFill>
                  <a:srgbClr val="007399"/>
                </a:solidFill>
              </a:rPr>
            </a:br>
            <a:endParaRPr lang="en-US" sz="2400" dirty="0"/>
          </a:p>
        </p:txBody>
      </p:sp>
      <p:sp>
        <p:nvSpPr>
          <p:cNvPr id="4" name="Slide Number Placeholder 3"/>
          <p:cNvSpPr>
            <a:spLocks noGrp="1"/>
          </p:cNvSpPr>
          <p:nvPr>
            <p:ph type="sldNum" sz="quarter" idx="4"/>
          </p:nvPr>
        </p:nvSpPr>
        <p:spPr>
          <a:xfrm>
            <a:off x="228600" y="6664646"/>
            <a:ext cx="612648" cy="118872"/>
          </a:xfrm>
        </p:spPr>
        <p:txBody>
          <a:bodyPr/>
          <a:lstStyle/>
          <a:p>
            <a:fld id="{793EC66B-EF27-4603-8557-B6CFD2D77735}" type="slidenum">
              <a:rPr lang="en-US" smtClean="0"/>
              <a:pPr/>
              <a:t>9</a:t>
            </a:fld>
            <a:endParaRPr lang="en-US" dirty="0"/>
          </a:p>
        </p:txBody>
      </p:sp>
      <p:sp>
        <p:nvSpPr>
          <p:cNvPr id="31" name="Content Placeholder 1"/>
          <p:cNvSpPr txBox="1">
            <a:spLocks/>
          </p:cNvSpPr>
          <p:nvPr/>
        </p:nvSpPr>
        <p:spPr>
          <a:xfrm>
            <a:off x="5764378" y="1594701"/>
            <a:ext cx="3299155" cy="3599079"/>
          </a:xfrm>
          <a:prstGeom prst="rect">
            <a:avLst/>
          </a:prstGeom>
        </p:spPr>
        <p:txBody>
          <a:bodyPr vert="horz" lIns="0" tIns="0" rIns="0" bIns="0" rtlCol="0">
            <a:normAutofit/>
          </a:bodyPr>
          <a:lstStyle>
            <a:lvl1pPr marL="0" indent="0" algn="l" defTabSz="914400" rtl="0" eaLnBrk="1" latinLnBrk="0" hangingPunct="1">
              <a:spcBef>
                <a:spcPts val="0"/>
              </a:spcBef>
              <a:spcAft>
                <a:spcPts val="1400"/>
              </a:spcAft>
              <a:buFont typeface="Arial" pitchFamily="34" charset="0"/>
              <a:buNone/>
              <a:tabLst/>
              <a:defRPr sz="2400" kern="1200">
                <a:solidFill>
                  <a:schemeClr val="tx1"/>
                </a:solidFill>
                <a:latin typeface="+mn-lt"/>
                <a:ea typeface="+mn-ea"/>
                <a:cs typeface="+mn-cs"/>
              </a:defRPr>
            </a:lvl1pPr>
            <a:lvl2pPr marL="2286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spcBef>
                <a:spcPts val="0"/>
              </a:spcBef>
              <a:spcAft>
                <a:spcPts val="700"/>
              </a:spcAft>
              <a:buFont typeface="Arial" pitchFamily="34" charset="0"/>
              <a:buChar char="–"/>
              <a:defRPr sz="2000" kern="1200">
                <a:solidFill>
                  <a:schemeClr val="tx1"/>
                </a:solidFill>
                <a:latin typeface="+mn-lt"/>
                <a:ea typeface="+mn-ea"/>
                <a:cs typeface="+mn-cs"/>
              </a:defRPr>
            </a:lvl3pPr>
            <a:lvl4pPr marL="6858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4pPr>
            <a:lvl5pPr marL="914400" indent="-228600" algn="l" defTabSz="914400" rtl="0" eaLnBrk="1" latinLnBrk="0" hangingPunct="1">
              <a:spcBef>
                <a:spcPts val="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smtClean="0"/>
              <a:t>   </a:t>
            </a:r>
            <a:r>
              <a:rPr lang="en-US" sz="1400" dirty="0" smtClean="0"/>
              <a:t>Features of the N5316A Backplane</a:t>
            </a:r>
          </a:p>
          <a:p>
            <a:pPr marL="571500" lvl="1" indent="-342900"/>
            <a:r>
              <a:rPr lang="en-US" sz="1050" dirty="0" smtClean="0"/>
              <a:t>Allow testing of the end nodes without access to RC system</a:t>
            </a:r>
          </a:p>
          <a:p>
            <a:pPr marL="571500" lvl="1" indent="-342900"/>
            <a:r>
              <a:rPr lang="en-US" sz="1050" dirty="0" smtClean="0"/>
              <a:t>Provides power and clock to the DUT (Test Fixture)</a:t>
            </a:r>
          </a:p>
          <a:p>
            <a:pPr marL="800100" lvl="2" indent="-342900"/>
            <a:r>
              <a:rPr lang="en-US" sz="1050" dirty="0" smtClean="0"/>
              <a:t>Power, Reset</a:t>
            </a:r>
            <a:r>
              <a:rPr lang="en-US" sz="1050" dirty="0"/>
              <a:t> </a:t>
            </a:r>
            <a:r>
              <a:rPr lang="en-US" sz="1050" dirty="0" smtClean="0"/>
              <a:t>+ AUX power for DUT if required</a:t>
            </a:r>
          </a:p>
          <a:p>
            <a:pPr marL="800100" lvl="2" indent="-342900"/>
            <a:r>
              <a:rPr lang="en-US" sz="1050" dirty="0" smtClean="0"/>
              <a:t>Clock generator with/without SSC (Spread Spectrum) selectable</a:t>
            </a:r>
          </a:p>
          <a:p>
            <a:pPr marL="800100" lvl="2" indent="-342900"/>
            <a:r>
              <a:rPr lang="en-US" sz="1050" dirty="0" smtClean="0"/>
              <a:t>Input for </a:t>
            </a:r>
            <a:r>
              <a:rPr lang="en-US" sz="1050" dirty="0"/>
              <a:t>e</a:t>
            </a:r>
            <a:r>
              <a:rPr lang="en-US" sz="1050" dirty="0" smtClean="0"/>
              <a:t>xternal reference clock</a:t>
            </a:r>
          </a:p>
          <a:p>
            <a:pPr marL="571500" lvl="1" indent="-342900"/>
            <a:r>
              <a:rPr lang="en-US" sz="1050" dirty="0" smtClean="0"/>
              <a:t>All link widths supported – x1, x2, x4, x8, and x16</a:t>
            </a:r>
          </a:p>
          <a:p>
            <a:pPr marL="571500" lvl="1" indent="-342900"/>
            <a:r>
              <a:rPr lang="en-US" sz="1050" dirty="0" smtClean="0"/>
              <a:t>Connectors: Two (2) independent x16 PCIe connector pairs (Link 1&amp;3) &amp; one x16 PCIe connector with loop back </a:t>
            </a:r>
            <a:r>
              <a:rPr lang="en-US" sz="1050" dirty="0"/>
              <a:t>(Link </a:t>
            </a:r>
            <a:r>
              <a:rPr lang="en-US" sz="1050" dirty="0" smtClean="0"/>
              <a:t>2)</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389" y="1594701"/>
            <a:ext cx="5615804" cy="359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64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20206_AAAPPtemplate">
  <a:themeElements>
    <a:clrScheme name="AGILENT COLORS 2">
      <a:dk1>
        <a:srgbClr val="000000"/>
      </a:dk1>
      <a:lt1>
        <a:srgbClr val="FFFFFF"/>
      </a:lt1>
      <a:dk2>
        <a:srgbClr val="000000"/>
      </a:dk2>
      <a:lt2>
        <a:srgbClr val="FFFFFF"/>
      </a:lt2>
      <a:accent1>
        <a:srgbClr val="0099CC"/>
      </a:accent1>
      <a:accent2>
        <a:srgbClr val="FF9900"/>
      </a:accent2>
      <a:accent3>
        <a:srgbClr val="669933"/>
      </a:accent3>
      <a:accent4>
        <a:srgbClr val="FFCC00"/>
      </a:accent4>
      <a:accent5>
        <a:srgbClr val="003366"/>
      </a:accent5>
      <a:accent6>
        <a:srgbClr val="990000"/>
      </a:accent6>
      <a:hlink>
        <a:srgbClr val="0099CC"/>
      </a:hlink>
      <a:folHlink>
        <a:srgbClr val="990066"/>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Agilent EMG AAA-Top Bottom">
  <a:themeElements>
    <a:clrScheme name="AGILENT COLORS 2">
      <a:dk1>
        <a:srgbClr val="000000"/>
      </a:dk1>
      <a:lt1>
        <a:srgbClr val="FFFFFF"/>
      </a:lt1>
      <a:dk2>
        <a:srgbClr val="000000"/>
      </a:dk2>
      <a:lt2>
        <a:srgbClr val="FFFFFF"/>
      </a:lt2>
      <a:accent1>
        <a:srgbClr val="0099CC"/>
      </a:accent1>
      <a:accent2>
        <a:srgbClr val="FF9900"/>
      </a:accent2>
      <a:accent3>
        <a:srgbClr val="669933"/>
      </a:accent3>
      <a:accent4>
        <a:srgbClr val="FFCC00"/>
      </a:accent4>
      <a:accent5>
        <a:srgbClr val="003366"/>
      </a:accent5>
      <a:accent6>
        <a:srgbClr val="990000"/>
      </a:accent6>
      <a:hlink>
        <a:srgbClr val="0099CC"/>
      </a:hlink>
      <a:folHlink>
        <a:srgbClr val="990066"/>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Agilent EMG AAA-No Arc">
  <a:themeElements>
    <a:clrScheme name="AGILENT COLORS 2">
      <a:dk1>
        <a:srgbClr val="000000"/>
      </a:dk1>
      <a:lt1>
        <a:srgbClr val="FFFFFF"/>
      </a:lt1>
      <a:dk2>
        <a:srgbClr val="000000"/>
      </a:dk2>
      <a:lt2>
        <a:srgbClr val="FFFFFF"/>
      </a:lt2>
      <a:accent1>
        <a:srgbClr val="0099CC"/>
      </a:accent1>
      <a:accent2>
        <a:srgbClr val="FF9900"/>
      </a:accent2>
      <a:accent3>
        <a:srgbClr val="669933"/>
      </a:accent3>
      <a:accent4>
        <a:srgbClr val="FFCC00"/>
      </a:accent4>
      <a:accent5>
        <a:srgbClr val="003366"/>
      </a:accent5>
      <a:accent6>
        <a:srgbClr val="990000"/>
      </a:accent6>
      <a:hlink>
        <a:srgbClr val="0099CC"/>
      </a:hlink>
      <a:folHlink>
        <a:srgbClr val="990066"/>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120206_AAAPPtemplate</Template>
  <TotalTime>4092</TotalTime>
  <Words>4271</Words>
  <Application>Microsoft Office PowerPoint</Application>
  <PresentationFormat>On-screen Show (4:3)</PresentationFormat>
  <Paragraphs>917</Paragraphs>
  <Slides>65</Slides>
  <Notes>17</Notes>
  <HiddenSlides>1</HiddenSlides>
  <MMClips>0</MMClips>
  <ScaleCrop>false</ScaleCrop>
  <HeadingPairs>
    <vt:vector size="4" baseType="variant">
      <vt:variant>
        <vt:lpstr>Theme</vt:lpstr>
      </vt:variant>
      <vt:variant>
        <vt:i4>3</vt:i4>
      </vt:variant>
      <vt:variant>
        <vt:lpstr>Slide Titles</vt:lpstr>
      </vt:variant>
      <vt:variant>
        <vt:i4>65</vt:i4>
      </vt:variant>
    </vt:vector>
  </HeadingPairs>
  <TitlesOfParts>
    <vt:vector size="68" baseType="lpstr">
      <vt:lpstr>120206_AAAPPtemplate</vt:lpstr>
      <vt:lpstr>Agilent EMG AAA-Top Bottom</vt:lpstr>
      <vt:lpstr>Agilent EMG AAA-No Arc</vt:lpstr>
      <vt:lpstr>PCI Express 3.0 Protocol Tool Solutions    </vt:lpstr>
      <vt:lpstr>Table of Contents</vt:lpstr>
      <vt:lpstr>PCI Express 3.0 Customer Challenges &amp; Needs </vt:lpstr>
      <vt:lpstr>Agilent Digital Test Console U4300A Series PCI Express® 3.0 Protocol Test</vt:lpstr>
      <vt:lpstr>Example Gen3 x16 Traces (Online Packet Viewer)</vt:lpstr>
      <vt:lpstr>5 in 1!  LTSSM Tester &amp; Exerciser with Future Scalability</vt:lpstr>
      <vt:lpstr>RC/EP Emulation – Gen 1~3 DLLP &amp; TLP I/O generation</vt:lpstr>
      <vt:lpstr>System Configuration  Trace Capture Between Root Complex (RC) and DUT</vt:lpstr>
      <vt:lpstr>System Configuration Backplane - Motherboard Substitute  </vt:lpstr>
      <vt:lpstr>System Configuration  PCIe3 Root Complex (CPU) Emulation using U4305A + N5316A  </vt:lpstr>
      <vt:lpstr>System Configuration  RC Emulator to DUT via Backplane Connection  </vt:lpstr>
      <vt:lpstr>System Configuration  Probes – SSI, Flying Lead (solder down), &amp; Midbus Probes  </vt:lpstr>
      <vt:lpstr>System Configuration  Analyzer &amp; Embedded Controller in AXIe 2 Slot Chassis   </vt:lpstr>
      <vt:lpstr>System Configuration  Putting it all together …PCIe 3.0 Protocol Tools Top to Bottom  </vt:lpstr>
      <vt:lpstr>Analyzer software  Overview</vt:lpstr>
      <vt:lpstr>Analyzer Module Setup</vt:lpstr>
      <vt:lpstr>Analyzer - Probe Setup Selection, Connection, Lane Mapping</vt:lpstr>
      <vt:lpstr>Analyzer Open Existing .ptu File</vt:lpstr>
      <vt:lpstr>Analyzer Create a Custom .ptu File</vt:lpstr>
      <vt:lpstr>Analyzer Tuning Modes</vt:lpstr>
      <vt:lpstr>Analyzer Triggering</vt:lpstr>
      <vt:lpstr>Analyzer Advanced Triggering Mode</vt:lpstr>
      <vt:lpstr>Analyzer Packet Filtering Options</vt:lpstr>
      <vt:lpstr>Analyzer Decoder Viewers Post Process Overview of Trace</vt:lpstr>
      <vt:lpstr>Analyzer Decoder Overview Traffic Viewer</vt:lpstr>
      <vt:lpstr>Analyzer Protocol Trace and Decoder Viewers</vt:lpstr>
      <vt:lpstr>Transaction Decode</vt:lpstr>
      <vt:lpstr>NVMe Queue Interface for Command Processing</vt:lpstr>
      <vt:lpstr>Visualize Transaction: Understanding NVMe</vt:lpstr>
      <vt:lpstr>Analyzer LTSSM Decoder (pg 1of2)</vt:lpstr>
      <vt:lpstr>PCIe LTSSM Analyzer</vt:lpstr>
      <vt:lpstr>Analyzer LTSSM Decoder (pg 2of2)</vt:lpstr>
      <vt:lpstr>Linked LTSSM Flow </vt:lpstr>
      <vt:lpstr>PCIe Performance Overview</vt:lpstr>
      <vt:lpstr>Analyzer Performance Overview</vt:lpstr>
      <vt:lpstr>Analyzer Performance Overview</vt:lpstr>
      <vt:lpstr>Exerciser (Packet Generator)  One Hardware, Multiple Applications</vt:lpstr>
      <vt:lpstr>Exerciser Feature Capability High Lights</vt:lpstr>
      <vt:lpstr>Exerciser software  Overview</vt:lpstr>
      <vt:lpstr>Exerciser General &amp; Adaptive Equalization Setup</vt:lpstr>
      <vt:lpstr>Exerciser Pattern Matcher &amp; Power Management Setup</vt:lpstr>
      <vt:lpstr>Exerciser LTSSM Tester GUI</vt:lpstr>
      <vt:lpstr>Exerciser End Node Emulation – DLLP &amp; TLP Packet Generator</vt:lpstr>
      <vt:lpstr>Exerciser Config Space Setup</vt:lpstr>
      <vt:lpstr>Exerciser Error Insertion</vt:lpstr>
      <vt:lpstr>Exerciser PTC Tester GUI</vt:lpstr>
      <vt:lpstr>Exerciser PTC Log File Sample</vt:lpstr>
      <vt:lpstr>Explored PCIe Capabilities</vt:lpstr>
      <vt:lpstr>Enable Memory Space and Setup Bar0</vt:lpstr>
      <vt:lpstr>Program Controller Registers</vt:lpstr>
      <vt:lpstr>Once Setup is Complete You Can…</vt:lpstr>
      <vt:lpstr>NVMe Conformance Testing</vt:lpstr>
      <vt:lpstr>Exerciser (Packet Generator)  One Hardware, Multiple Applications</vt:lpstr>
      <vt:lpstr>NVMe Exerciser Features</vt:lpstr>
      <vt:lpstr>Gen3  Probes</vt:lpstr>
      <vt:lpstr>Probing ESP (Equalization Snoop Probe) Technology</vt:lpstr>
      <vt:lpstr>Probing</vt:lpstr>
      <vt:lpstr>PCI Express® 3.0 – Total Solution</vt:lpstr>
      <vt:lpstr>PCIe 3.0 Products Protocol Trace Capture &amp; Form Factor  </vt:lpstr>
      <vt:lpstr>PCIe 3.0 Products Protocol Exerciser/Emulation  </vt:lpstr>
      <vt:lpstr>PCIe 3.0 Products Protocol Trace Capture Probes  </vt:lpstr>
      <vt:lpstr>Typical configuration for PCIe Gen3 analysis</vt:lpstr>
      <vt:lpstr>Typical configuration for PCIe Gen3 analysis</vt:lpstr>
      <vt:lpstr>Typical configuration for PCIe Gen2  </vt:lpstr>
      <vt:lpstr>Typical configuration for PCIe Gen3 exerciser  </vt:lpstr>
    </vt:vector>
  </TitlesOfParts>
  <Company>Agilent Technologies,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Arial 28pt Bold</dc:title>
  <dc:creator>Rob Vezina</dc:creator>
  <cp:lastModifiedBy>Administrator</cp:lastModifiedBy>
  <cp:revision>221</cp:revision>
  <cp:lastPrinted>2011-12-02T19:06:17Z</cp:lastPrinted>
  <dcterms:created xsi:type="dcterms:W3CDTF">2012-04-30T21:28:53Z</dcterms:created>
  <dcterms:modified xsi:type="dcterms:W3CDTF">2013-12-16T20:52:53Z</dcterms:modified>
</cp:coreProperties>
</file>