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 id="2147483654" r:id="rId2"/>
    <p:sldMasterId id="2147483652" r:id="rId3"/>
  </p:sldMasterIdLst>
  <p:notesMasterIdLst>
    <p:notesMasterId r:id="rId27"/>
  </p:notesMasterIdLst>
  <p:sldIdLst>
    <p:sldId id="261"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12"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12"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12"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12"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12" charset="-128"/>
        <a:cs typeface="+mn-cs"/>
      </a:defRPr>
    </a:lvl5pPr>
    <a:lvl6pPr marL="2286000" algn="l" defTabSz="914400" rtl="0" eaLnBrk="1" latinLnBrk="0" hangingPunct="1">
      <a:defRPr kern="1200">
        <a:solidFill>
          <a:schemeClr val="tx1"/>
        </a:solidFill>
        <a:latin typeface="Arial" charset="0"/>
        <a:ea typeface="ＭＳ Ｐゴシック" pitchFamily="-112" charset="-128"/>
        <a:cs typeface="+mn-cs"/>
      </a:defRPr>
    </a:lvl6pPr>
    <a:lvl7pPr marL="2743200" algn="l" defTabSz="914400" rtl="0" eaLnBrk="1" latinLnBrk="0" hangingPunct="1">
      <a:defRPr kern="1200">
        <a:solidFill>
          <a:schemeClr val="tx1"/>
        </a:solidFill>
        <a:latin typeface="Arial" charset="0"/>
        <a:ea typeface="ＭＳ Ｐゴシック" pitchFamily="-112" charset="-128"/>
        <a:cs typeface="+mn-cs"/>
      </a:defRPr>
    </a:lvl7pPr>
    <a:lvl8pPr marL="3200400" algn="l" defTabSz="914400" rtl="0" eaLnBrk="1" latinLnBrk="0" hangingPunct="1">
      <a:defRPr kern="1200">
        <a:solidFill>
          <a:schemeClr val="tx1"/>
        </a:solidFill>
        <a:latin typeface="Arial" charset="0"/>
        <a:ea typeface="ＭＳ Ｐゴシック" pitchFamily="-112" charset="-128"/>
        <a:cs typeface="+mn-cs"/>
      </a:defRPr>
    </a:lvl8pPr>
    <a:lvl9pPr marL="3657600" algn="l" defTabSz="914400" rtl="0" eaLnBrk="1" latinLnBrk="0" hangingPunct="1">
      <a:defRPr kern="1200">
        <a:solidFill>
          <a:schemeClr val="tx1"/>
        </a:solidFill>
        <a:latin typeface="Arial" charset="0"/>
        <a:ea typeface="ＭＳ Ｐゴシック" pitchFamily="-112"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A01F25"/>
    <a:srgbClr val="A4374D"/>
    <a:srgbClr val="000000"/>
    <a:srgbClr val="D704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7" autoAdjust="0"/>
    <p:restoredTop sz="94653" autoAdjust="0"/>
  </p:normalViewPr>
  <p:slideViewPr>
    <p:cSldViewPr snapToGrid="0" snapToObjects="1">
      <p:cViewPr varScale="1">
        <p:scale>
          <a:sx n="104" d="100"/>
          <a:sy n="104" d="100"/>
        </p:scale>
        <p:origin x="-17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5C8E60-019D-4E23-8443-97515F308552}" type="datetimeFigureOut">
              <a:rPr lang="en-US" smtClean="0"/>
              <a:pPr/>
              <a:t>12/23/2009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287575-AD64-42FF-8B4D-CE62A52C82A6}"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1AC66E09-BE3D-44D6-B182-B6A158B73776}" type="slidenum">
              <a:rPr lang="en-AU" smtClean="0">
                <a:latin typeface="Arial" charset="0"/>
              </a:rPr>
              <a:pPr/>
              <a:t>1</a:t>
            </a:fld>
            <a:endParaRPr lang="en-AU" smtClean="0">
              <a:latin typeface="Arial" charset="0"/>
            </a:endParaRPr>
          </a:p>
        </p:txBody>
      </p:sp>
      <p:sp>
        <p:nvSpPr>
          <p:cNvPr id="27651" name="Rectangle 2"/>
          <p:cNvSpPr>
            <a:spLocks noGrp="1" noRot="1" noChangeAspect="1" noChangeArrowheads="1" noTextEdit="1"/>
          </p:cNvSpPr>
          <p:nvPr>
            <p:ph type="sldImg"/>
          </p:nvPr>
        </p:nvSpPr>
        <p:spPr>
          <a:xfrm>
            <a:off x="1143000" y="685800"/>
            <a:ext cx="4572000" cy="3429000"/>
          </a:xfrm>
          <a:ln/>
        </p:spPr>
      </p:sp>
      <p:sp>
        <p:nvSpPr>
          <p:cNvPr id="27652"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8174DEBD-2399-44D1-9FDA-A04E3323F430}" type="slidenum">
              <a:rPr lang="en-AU" smtClean="0">
                <a:latin typeface="Arial" charset="0"/>
              </a:rPr>
              <a:pPr/>
              <a:t>10</a:t>
            </a:fld>
            <a:endParaRPr lang="en-AU" smtClean="0">
              <a:latin typeface="Arial" charset="0"/>
            </a:endParaRPr>
          </a:p>
        </p:txBody>
      </p:sp>
      <p:sp>
        <p:nvSpPr>
          <p:cNvPr id="37891" name="Rectangle 2"/>
          <p:cNvSpPr>
            <a:spLocks noGrp="1" noRot="1" noChangeAspect="1" noChangeArrowheads="1" noTextEdit="1"/>
          </p:cNvSpPr>
          <p:nvPr>
            <p:ph type="sldImg"/>
          </p:nvPr>
        </p:nvSpPr>
        <p:spPr>
          <a:xfrm>
            <a:off x="1143000" y="685800"/>
            <a:ext cx="4572000" cy="3429000"/>
          </a:xfrm>
          <a:ln/>
        </p:spPr>
      </p:sp>
      <p:sp>
        <p:nvSpPr>
          <p:cNvPr id="37892"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233EE847-25FB-471E-A310-3EF05FDD92E6}" type="slidenum">
              <a:rPr lang="en-AU" smtClean="0">
                <a:latin typeface="Arial" charset="0"/>
              </a:rPr>
              <a:pPr/>
              <a:t>11</a:t>
            </a:fld>
            <a:endParaRPr lang="en-AU" smtClean="0">
              <a:latin typeface="Arial" charset="0"/>
            </a:endParaRPr>
          </a:p>
        </p:txBody>
      </p:sp>
      <p:sp>
        <p:nvSpPr>
          <p:cNvPr id="38915" name="Rectangle 2"/>
          <p:cNvSpPr>
            <a:spLocks noGrp="1" noRot="1" noChangeAspect="1" noChangeArrowheads="1" noTextEdit="1"/>
          </p:cNvSpPr>
          <p:nvPr>
            <p:ph type="sldImg"/>
          </p:nvPr>
        </p:nvSpPr>
        <p:spPr>
          <a:xfrm>
            <a:off x="1146175" y="687388"/>
            <a:ext cx="4568825" cy="3427412"/>
          </a:xfrm>
          <a:ln/>
        </p:spPr>
      </p:sp>
      <p:sp>
        <p:nvSpPr>
          <p:cNvPr id="38916" name="Rectangle 3"/>
          <p:cNvSpPr>
            <a:spLocks noGrp="1" noChangeArrowheads="1"/>
          </p:cNvSpPr>
          <p:nvPr>
            <p:ph type="body" idx="1"/>
          </p:nvPr>
        </p:nvSpPr>
        <p:spPr>
          <a:xfrm>
            <a:off x="914508" y="4343144"/>
            <a:ext cx="5028986" cy="4113557"/>
          </a:xfrm>
          <a:noFill/>
          <a:ln/>
        </p:spPr>
        <p:txBody>
          <a:bodyPr lIns="92766" tIns="46383" rIns="92766" bIns="46383"/>
          <a:lstStyle/>
          <a:p>
            <a:pPr eaLnBrk="1" hangingPunct="1"/>
            <a:endParaRPr lang="en-GB"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5E05B360-AE02-4EB1-AAB8-6120874BDC9E}" type="slidenum">
              <a:rPr lang="en-AU" smtClean="0">
                <a:latin typeface="Arial" charset="0"/>
              </a:rPr>
              <a:pPr/>
              <a:t>12</a:t>
            </a:fld>
            <a:endParaRPr lang="en-AU" smtClean="0">
              <a:latin typeface="Arial" charset="0"/>
            </a:endParaRPr>
          </a:p>
        </p:txBody>
      </p:sp>
      <p:sp>
        <p:nvSpPr>
          <p:cNvPr id="39939" name="Rectangle 2"/>
          <p:cNvSpPr>
            <a:spLocks noGrp="1" noRot="1" noChangeAspect="1" noChangeArrowheads="1" noTextEdit="1"/>
          </p:cNvSpPr>
          <p:nvPr>
            <p:ph type="sldImg"/>
          </p:nvPr>
        </p:nvSpPr>
        <p:spPr>
          <a:xfrm>
            <a:off x="1143000" y="685800"/>
            <a:ext cx="4572000" cy="3429000"/>
          </a:xfrm>
          <a:ln/>
        </p:spPr>
      </p:sp>
      <p:sp>
        <p:nvSpPr>
          <p:cNvPr id="39940"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BF8EAC2B-94B4-4CEA-B361-DE0CF5942CDD}" type="slidenum">
              <a:rPr lang="en-AU" smtClean="0">
                <a:latin typeface="Arial" charset="0"/>
              </a:rPr>
              <a:pPr/>
              <a:t>13</a:t>
            </a:fld>
            <a:endParaRPr lang="en-AU" smtClean="0">
              <a:latin typeface="Arial" charset="0"/>
            </a:endParaRPr>
          </a:p>
        </p:txBody>
      </p:sp>
      <p:sp>
        <p:nvSpPr>
          <p:cNvPr id="40963" name="Rectangle 2"/>
          <p:cNvSpPr>
            <a:spLocks noGrp="1" noRot="1" noChangeAspect="1" noChangeArrowheads="1" noTextEdit="1"/>
          </p:cNvSpPr>
          <p:nvPr>
            <p:ph type="sldImg"/>
          </p:nvPr>
        </p:nvSpPr>
        <p:spPr>
          <a:xfrm>
            <a:off x="1143000" y="685800"/>
            <a:ext cx="4572000" cy="3429000"/>
          </a:xfrm>
          <a:ln/>
        </p:spPr>
      </p:sp>
      <p:sp>
        <p:nvSpPr>
          <p:cNvPr id="40964"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DED0FB9C-8C36-4A24-A866-9BB66F48B028}" type="slidenum">
              <a:rPr lang="en-AU" smtClean="0">
                <a:latin typeface="Arial" charset="0"/>
              </a:rPr>
              <a:pPr/>
              <a:t>14</a:t>
            </a:fld>
            <a:endParaRPr lang="en-AU" smtClean="0">
              <a:latin typeface="Arial" charset="0"/>
            </a:endParaRPr>
          </a:p>
        </p:txBody>
      </p:sp>
      <p:sp>
        <p:nvSpPr>
          <p:cNvPr id="41987" name="Rectangle 2"/>
          <p:cNvSpPr>
            <a:spLocks noGrp="1" noRot="1" noChangeAspect="1" noChangeArrowheads="1" noTextEdit="1"/>
          </p:cNvSpPr>
          <p:nvPr>
            <p:ph type="sldImg"/>
          </p:nvPr>
        </p:nvSpPr>
        <p:spPr>
          <a:xfrm>
            <a:off x="1143000" y="684213"/>
            <a:ext cx="4575175" cy="3430587"/>
          </a:xfrm>
          <a:ln/>
        </p:spPr>
      </p:sp>
      <p:sp>
        <p:nvSpPr>
          <p:cNvPr id="41988" name="Rectangle 3"/>
          <p:cNvSpPr>
            <a:spLocks noGrp="1" noChangeArrowheads="1"/>
          </p:cNvSpPr>
          <p:nvPr>
            <p:ph type="body" idx="1"/>
          </p:nvPr>
        </p:nvSpPr>
        <p:spPr>
          <a:xfrm>
            <a:off x="914508" y="4343144"/>
            <a:ext cx="5028986" cy="4116482"/>
          </a:xfrm>
          <a:noFill/>
          <a:ln/>
        </p:spPr>
        <p:txBody>
          <a:bodyPr/>
          <a:lstStyle/>
          <a:p>
            <a:pPr eaLnBrk="1" hangingPunct="1"/>
            <a:endParaRPr lang="en-US"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65AE5C6D-729D-4947-AEE9-CB6A2E6F260D}" type="slidenum">
              <a:rPr lang="en-AU" smtClean="0">
                <a:latin typeface="Arial" charset="0"/>
              </a:rPr>
              <a:pPr/>
              <a:t>15</a:t>
            </a:fld>
            <a:endParaRPr lang="en-AU" smtClean="0">
              <a:latin typeface="Arial" charset="0"/>
            </a:endParaRPr>
          </a:p>
        </p:txBody>
      </p:sp>
      <p:sp>
        <p:nvSpPr>
          <p:cNvPr id="43011" name="Rectangle 2"/>
          <p:cNvSpPr>
            <a:spLocks noGrp="1" noRot="1" noChangeAspect="1" noChangeArrowheads="1" noTextEdit="1"/>
          </p:cNvSpPr>
          <p:nvPr>
            <p:ph type="sldImg"/>
          </p:nvPr>
        </p:nvSpPr>
        <p:spPr>
          <a:xfrm>
            <a:off x="1144588" y="685800"/>
            <a:ext cx="4572000" cy="3429000"/>
          </a:xfrm>
          <a:ln/>
        </p:spPr>
      </p:sp>
      <p:sp>
        <p:nvSpPr>
          <p:cNvPr id="43012" name="Rectangle 3"/>
          <p:cNvSpPr>
            <a:spLocks noGrp="1" noChangeArrowheads="1"/>
          </p:cNvSpPr>
          <p:nvPr>
            <p:ph type="body" idx="1"/>
          </p:nvPr>
        </p:nvSpPr>
        <p:spPr>
          <a:noFill/>
          <a:ln/>
        </p:spPr>
        <p:txBody>
          <a:bodyPr/>
          <a:lstStyle/>
          <a:p>
            <a:pPr eaLnBrk="1" hangingPunct="1"/>
            <a:endParaRPr lang="en-GB"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5D53ABAF-4350-4469-A005-60014FC16101}" type="slidenum">
              <a:rPr lang="en-AU" smtClean="0">
                <a:latin typeface="Arial" charset="0"/>
              </a:rPr>
              <a:pPr/>
              <a:t>16</a:t>
            </a:fld>
            <a:endParaRPr lang="en-AU" smtClean="0">
              <a:latin typeface="Arial" charset="0"/>
            </a:endParaRPr>
          </a:p>
        </p:txBody>
      </p:sp>
      <p:sp>
        <p:nvSpPr>
          <p:cNvPr id="44035" name="Rectangle 2"/>
          <p:cNvSpPr>
            <a:spLocks noGrp="1" noRot="1" noChangeAspect="1" noChangeArrowheads="1" noTextEdit="1"/>
          </p:cNvSpPr>
          <p:nvPr>
            <p:ph type="sldImg"/>
          </p:nvPr>
        </p:nvSpPr>
        <p:spPr>
          <a:xfrm>
            <a:off x="1143000" y="684213"/>
            <a:ext cx="4575175" cy="3430587"/>
          </a:xfrm>
          <a:ln/>
        </p:spPr>
      </p:sp>
      <p:sp>
        <p:nvSpPr>
          <p:cNvPr id="44036" name="Rectangle 3"/>
          <p:cNvSpPr>
            <a:spLocks noGrp="1" noChangeArrowheads="1"/>
          </p:cNvSpPr>
          <p:nvPr>
            <p:ph type="body" idx="1"/>
          </p:nvPr>
        </p:nvSpPr>
        <p:spPr>
          <a:xfrm>
            <a:off x="914508" y="4343144"/>
            <a:ext cx="5028986" cy="4116482"/>
          </a:xfrm>
          <a:noFill/>
          <a:ln/>
        </p:spPr>
        <p:txBody>
          <a:bodyPr/>
          <a:lstStyle/>
          <a:p>
            <a:pPr eaLnBrk="1" hangingPunct="1"/>
            <a:endParaRPr lang="en-US"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1BBEA4E5-5519-413D-8E37-8BA7FFF5F2CD}" type="slidenum">
              <a:rPr lang="en-AU" smtClean="0">
                <a:latin typeface="Arial" charset="0"/>
              </a:rPr>
              <a:pPr/>
              <a:t>17</a:t>
            </a:fld>
            <a:endParaRPr lang="en-AU" smtClean="0">
              <a:latin typeface="Arial" charset="0"/>
            </a:endParaRPr>
          </a:p>
        </p:txBody>
      </p:sp>
      <p:sp>
        <p:nvSpPr>
          <p:cNvPr id="45059" name="Rectangle 2"/>
          <p:cNvSpPr>
            <a:spLocks noGrp="1" noRot="1" noChangeAspect="1" noChangeArrowheads="1" noTextEdit="1"/>
          </p:cNvSpPr>
          <p:nvPr>
            <p:ph type="sldImg"/>
          </p:nvPr>
        </p:nvSpPr>
        <p:spPr>
          <a:xfrm>
            <a:off x="1143000" y="684213"/>
            <a:ext cx="4575175" cy="3430587"/>
          </a:xfrm>
          <a:ln/>
        </p:spPr>
      </p:sp>
      <p:sp>
        <p:nvSpPr>
          <p:cNvPr id="45060" name="Rectangle 3"/>
          <p:cNvSpPr>
            <a:spLocks noGrp="1" noChangeArrowheads="1"/>
          </p:cNvSpPr>
          <p:nvPr>
            <p:ph type="body" idx="1"/>
          </p:nvPr>
        </p:nvSpPr>
        <p:spPr>
          <a:xfrm>
            <a:off x="914508" y="4343144"/>
            <a:ext cx="5028986" cy="4116482"/>
          </a:xfrm>
          <a:noFill/>
          <a:ln/>
        </p:spPr>
        <p:txBody>
          <a:bodyPr/>
          <a:lstStyle/>
          <a:p>
            <a:pPr eaLnBrk="1" hangingPunct="1"/>
            <a:endParaRPr lang="en-US"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xfrm>
            <a:off x="1143000" y="685800"/>
            <a:ext cx="4572000" cy="3429000"/>
          </a:xfrm>
          <a:ln/>
        </p:spPr>
      </p:sp>
      <p:sp>
        <p:nvSpPr>
          <p:cNvPr id="46083" name="Notes Placeholder 2"/>
          <p:cNvSpPr>
            <a:spLocks noGrp="1"/>
          </p:cNvSpPr>
          <p:nvPr>
            <p:ph type="body" idx="1"/>
          </p:nvPr>
        </p:nvSpPr>
        <p:spPr>
          <a:noFill/>
          <a:ln/>
        </p:spPr>
        <p:txBody>
          <a:bodyPr/>
          <a:lstStyle/>
          <a:p>
            <a:pPr eaLnBrk="1" hangingPunct="1"/>
            <a:endParaRPr lang="en-GB" smtClean="0">
              <a:latin typeface="Arial" charset="0"/>
            </a:endParaRPr>
          </a:p>
        </p:txBody>
      </p:sp>
      <p:sp>
        <p:nvSpPr>
          <p:cNvPr id="46084" name="Slide Number Placeholder 3"/>
          <p:cNvSpPr>
            <a:spLocks noGrp="1"/>
          </p:cNvSpPr>
          <p:nvPr>
            <p:ph type="sldNum" sz="quarter" idx="5"/>
          </p:nvPr>
        </p:nvSpPr>
        <p:spPr>
          <a:noFill/>
        </p:spPr>
        <p:txBody>
          <a:bodyPr/>
          <a:lstStyle/>
          <a:p>
            <a:fld id="{6CC871EE-F678-42EC-B489-C05A2E47FB3F}" type="slidenum">
              <a:rPr lang="en-US" altLang="en-US" smtClean="0">
                <a:latin typeface="Arial" charset="0"/>
              </a:rPr>
              <a:pPr/>
              <a:t>18</a:t>
            </a:fld>
            <a:endParaRPr lang="en-US" altLang="en-US"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xfrm>
            <a:off x="1143000" y="685800"/>
            <a:ext cx="4572000" cy="3429000"/>
          </a:xfrm>
          <a:ln/>
        </p:spPr>
      </p:sp>
      <p:sp>
        <p:nvSpPr>
          <p:cNvPr id="47107" name="Notes Placeholder 2"/>
          <p:cNvSpPr>
            <a:spLocks noGrp="1"/>
          </p:cNvSpPr>
          <p:nvPr>
            <p:ph type="body" idx="1"/>
          </p:nvPr>
        </p:nvSpPr>
        <p:spPr>
          <a:noFill/>
          <a:ln/>
        </p:spPr>
        <p:txBody>
          <a:bodyPr/>
          <a:lstStyle/>
          <a:p>
            <a:endParaRPr lang="en-GB" smtClean="0">
              <a:latin typeface="Arial" charset="0"/>
            </a:endParaRPr>
          </a:p>
        </p:txBody>
      </p:sp>
      <p:sp>
        <p:nvSpPr>
          <p:cNvPr id="47108" name="Slide Number Placeholder 3"/>
          <p:cNvSpPr>
            <a:spLocks noGrp="1"/>
          </p:cNvSpPr>
          <p:nvPr>
            <p:ph type="sldNum" sz="quarter" idx="5"/>
          </p:nvPr>
        </p:nvSpPr>
        <p:spPr>
          <a:noFill/>
        </p:spPr>
        <p:txBody>
          <a:bodyPr/>
          <a:lstStyle/>
          <a:p>
            <a:fld id="{29048AA6-CE9B-4812-AFAF-55D6B621247E}" type="slidenum">
              <a:rPr lang="en-AU" smtClean="0">
                <a:latin typeface="Arial" charset="0"/>
              </a:rPr>
              <a:pPr/>
              <a:t>19</a:t>
            </a:fld>
            <a:endParaRPr lang="en-AU"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28005CD4-5FE3-415E-BC6C-142A6370F6ED}" type="slidenum">
              <a:rPr lang="en-AU" smtClean="0">
                <a:latin typeface="Arial" charset="0"/>
              </a:rPr>
              <a:pPr/>
              <a:t>2</a:t>
            </a:fld>
            <a:endParaRPr lang="en-AU" smtClean="0">
              <a:latin typeface="Arial" charset="0"/>
            </a:endParaRPr>
          </a:p>
        </p:txBody>
      </p:sp>
      <p:sp>
        <p:nvSpPr>
          <p:cNvPr id="29699" name="Rectangle 2"/>
          <p:cNvSpPr>
            <a:spLocks noGrp="1" noRot="1" noChangeAspect="1" noChangeArrowheads="1" noTextEdit="1"/>
          </p:cNvSpPr>
          <p:nvPr>
            <p:ph type="sldImg"/>
          </p:nvPr>
        </p:nvSpPr>
        <p:spPr>
          <a:xfrm>
            <a:off x="1143000" y="685800"/>
            <a:ext cx="4572000" cy="3429000"/>
          </a:xfrm>
          <a:ln/>
        </p:spPr>
      </p:sp>
      <p:sp>
        <p:nvSpPr>
          <p:cNvPr id="29700"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143000" y="685800"/>
            <a:ext cx="4572000" cy="3429000"/>
          </a:xfrm>
          <a:ln/>
        </p:spPr>
      </p:sp>
      <p:sp>
        <p:nvSpPr>
          <p:cNvPr id="48131"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xfrm>
            <a:off x="1143000" y="685800"/>
            <a:ext cx="4572000" cy="3429000"/>
          </a:xfrm>
          <a:ln/>
        </p:spPr>
      </p:sp>
      <p:sp>
        <p:nvSpPr>
          <p:cNvPr id="49155" name="Notes Placeholder 2"/>
          <p:cNvSpPr>
            <a:spLocks noGrp="1"/>
          </p:cNvSpPr>
          <p:nvPr>
            <p:ph type="body" idx="1"/>
          </p:nvPr>
        </p:nvSpPr>
        <p:spPr>
          <a:noFill/>
          <a:ln/>
        </p:spPr>
        <p:txBody>
          <a:bodyPr/>
          <a:lstStyle/>
          <a:p>
            <a:pPr eaLnBrk="1" hangingPunct="1"/>
            <a:endParaRPr lang="en-GB" smtClean="0">
              <a:latin typeface="Arial" charset="0"/>
            </a:endParaRPr>
          </a:p>
        </p:txBody>
      </p:sp>
      <p:sp>
        <p:nvSpPr>
          <p:cNvPr id="49156" name="Slide Number Placeholder 3"/>
          <p:cNvSpPr>
            <a:spLocks noGrp="1"/>
          </p:cNvSpPr>
          <p:nvPr>
            <p:ph type="sldNum" sz="quarter" idx="5"/>
          </p:nvPr>
        </p:nvSpPr>
        <p:spPr>
          <a:noFill/>
        </p:spPr>
        <p:txBody>
          <a:bodyPr/>
          <a:lstStyle/>
          <a:p>
            <a:fld id="{56BAD57C-141B-4F50-8968-0520B639C492}" type="slidenum">
              <a:rPr lang="en-US" altLang="en-US" smtClean="0">
                <a:latin typeface="Arial" charset="0"/>
              </a:rPr>
              <a:pPr/>
              <a:t>21</a:t>
            </a:fld>
            <a:endParaRPr lang="en-US" altLang="en-US" smtClean="0">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1143000" y="685800"/>
            <a:ext cx="4572000" cy="3429000"/>
          </a:xfrm>
          <a:ln/>
        </p:spPr>
      </p:sp>
      <p:sp>
        <p:nvSpPr>
          <p:cNvPr id="50179"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1143000" y="685800"/>
            <a:ext cx="4572000" cy="3429000"/>
          </a:xfrm>
          <a:ln/>
        </p:spPr>
      </p:sp>
      <p:sp>
        <p:nvSpPr>
          <p:cNvPr id="51203"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E1D32D05-794A-4A9B-A286-27511B0C03CE}" type="slidenum">
              <a:rPr lang="en-AU" smtClean="0">
                <a:latin typeface="Arial" charset="0"/>
              </a:rPr>
              <a:pPr/>
              <a:t>3</a:t>
            </a:fld>
            <a:endParaRPr lang="en-AU" smtClean="0">
              <a:latin typeface="Arial" charset="0"/>
            </a:endParaRPr>
          </a:p>
        </p:txBody>
      </p:sp>
      <p:sp>
        <p:nvSpPr>
          <p:cNvPr id="30723" name="Rectangle 2"/>
          <p:cNvSpPr>
            <a:spLocks noGrp="1" noRot="1" noChangeAspect="1" noChangeArrowheads="1" noTextEdit="1"/>
          </p:cNvSpPr>
          <p:nvPr>
            <p:ph type="sldImg"/>
          </p:nvPr>
        </p:nvSpPr>
        <p:spPr>
          <a:xfrm>
            <a:off x="1143000" y="685800"/>
            <a:ext cx="4573588" cy="3429000"/>
          </a:xfrm>
          <a:ln/>
        </p:spPr>
      </p:sp>
      <p:sp>
        <p:nvSpPr>
          <p:cNvPr id="30724" name="Rectangle 3"/>
          <p:cNvSpPr>
            <a:spLocks noGrp="1" noChangeArrowheads="1"/>
          </p:cNvSpPr>
          <p:nvPr>
            <p:ph type="body" idx="1"/>
          </p:nvPr>
        </p:nvSpPr>
        <p:spPr>
          <a:xfrm>
            <a:off x="685480" y="4344607"/>
            <a:ext cx="5487041" cy="4113556"/>
          </a:xfrm>
          <a:noFill/>
          <a:ln/>
        </p:spPr>
        <p:txBody>
          <a:bodyPr/>
          <a:lstStyle/>
          <a:p>
            <a:pPr eaLnBrk="1" hangingPunct="1"/>
            <a:endParaRPr 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074277B4-6524-4026-A68A-B4EF2939A210}" type="slidenum">
              <a:rPr lang="en-AU" smtClean="0">
                <a:latin typeface="Arial" charset="0"/>
              </a:rPr>
              <a:pPr/>
              <a:t>4</a:t>
            </a:fld>
            <a:endParaRPr lang="en-AU" smtClean="0">
              <a:latin typeface="Arial" charset="0"/>
            </a:endParaRPr>
          </a:p>
        </p:txBody>
      </p:sp>
      <p:sp>
        <p:nvSpPr>
          <p:cNvPr id="31747" name="Rectangle 2"/>
          <p:cNvSpPr>
            <a:spLocks noGrp="1" noRot="1" noChangeAspect="1" noChangeArrowheads="1" noTextEdit="1"/>
          </p:cNvSpPr>
          <p:nvPr>
            <p:ph type="sldImg"/>
          </p:nvPr>
        </p:nvSpPr>
        <p:spPr>
          <a:xfrm>
            <a:off x="1143000" y="685800"/>
            <a:ext cx="4573588" cy="3429000"/>
          </a:xfrm>
          <a:ln/>
        </p:spPr>
      </p:sp>
      <p:sp>
        <p:nvSpPr>
          <p:cNvPr id="31748" name="Rectangle 3"/>
          <p:cNvSpPr>
            <a:spLocks noGrp="1" noChangeArrowheads="1"/>
          </p:cNvSpPr>
          <p:nvPr>
            <p:ph type="body" idx="1"/>
          </p:nvPr>
        </p:nvSpPr>
        <p:spPr>
          <a:xfrm>
            <a:off x="685480" y="4344607"/>
            <a:ext cx="5487041" cy="4113556"/>
          </a:xfrm>
          <a:noFill/>
          <a:ln/>
        </p:spPr>
        <p:txBody>
          <a:bodyPr/>
          <a:lstStyle/>
          <a:p>
            <a:pPr eaLnBrk="1" hangingPunct="1"/>
            <a:endParaRPr 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8F33C468-F4A1-4CBA-B1D9-B6BB6C09F195}" type="slidenum">
              <a:rPr lang="en-AU" smtClean="0">
                <a:latin typeface="Arial" charset="0"/>
              </a:rPr>
              <a:pPr/>
              <a:t>5</a:t>
            </a:fld>
            <a:endParaRPr lang="en-AU" smtClean="0">
              <a:latin typeface="Arial" charset="0"/>
            </a:endParaRPr>
          </a:p>
        </p:txBody>
      </p:sp>
      <p:sp>
        <p:nvSpPr>
          <p:cNvPr id="32771" name="Rectangle 2"/>
          <p:cNvSpPr>
            <a:spLocks noGrp="1" noRot="1" noChangeAspect="1" noChangeArrowheads="1" noTextEdit="1"/>
          </p:cNvSpPr>
          <p:nvPr>
            <p:ph type="sldImg"/>
          </p:nvPr>
        </p:nvSpPr>
        <p:spPr>
          <a:xfrm>
            <a:off x="1143000" y="685800"/>
            <a:ext cx="4573588" cy="3429000"/>
          </a:xfrm>
          <a:ln/>
        </p:spPr>
      </p:sp>
      <p:sp>
        <p:nvSpPr>
          <p:cNvPr id="32772" name="Rectangle 3"/>
          <p:cNvSpPr>
            <a:spLocks noGrp="1" noChangeArrowheads="1"/>
          </p:cNvSpPr>
          <p:nvPr>
            <p:ph type="body" idx="1"/>
          </p:nvPr>
        </p:nvSpPr>
        <p:spPr>
          <a:xfrm>
            <a:off x="685480" y="4344607"/>
            <a:ext cx="5487041" cy="4113556"/>
          </a:xfrm>
          <a:noFill/>
          <a:ln/>
        </p:spPr>
        <p:txBody>
          <a:bodyPr/>
          <a:lstStyle/>
          <a:p>
            <a:pPr eaLnBrk="1" hangingPunct="1"/>
            <a:endParaRPr lang="en-US"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2803FEC2-B992-41BA-8BF6-C8E77D8AE8EA}" type="slidenum">
              <a:rPr lang="en-AU" smtClean="0">
                <a:latin typeface="Arial" charset="0"/>
              </a:rPr>
              <a:pPr/>
              <a:t>6</a:t>
            </a:fld>
            <a:endParaRPr lang="en-AU" smtClean="0">
              <a:latin typeface="Arial" charset="0"/>
            </a:endParaRPr>
          </a:p>
        </p:txBody>
      </p:sp>
      <p:sp>
        <p:nvSpPr>
          <p:cNvPr id="33795" name="Rectangle 2"/>
          <p:cNvSpPr>
            <a:spLocks noGrp="1" noRot="1" noChangeAspect="1" noChangeArrowheads="1" noTextEdit="1"/>
          </p:cNvSpPr>
          <p:nvPr>
            <p:ph type="sldImg"/>
          </p:nvPr>
        </p:nvSpPr>
        <p:spPr>
          <a:xfrm>
            <a:off x="1143000" y="685800"/>
            <a:ext cx="4573588" cy="3429000"/>
          </a:xfrm>
          <a:ln/>
        </p:spPr>
      </p:sp>
      <p:sp>
        <p:nvSpPr>
          <p:cNvPr id="33796" name="Rectangle 3"/>
          <p:cNvSpPr>
            <a:spLocks noGrp="1" noChangeArrowheads="1"/>
          </p:cNvSpPr>
          <p:nvPr>
            <p:ph type="body" idx="1"/>
          </p:nvPr>
        </p:nvSpPr>
        <p:spPr>
          <a:xfrm>
            <a:off x="685480" y="4344607"/>
            <a:ext cx="5487041" cy="4113556"/>
          </a:xfrm>
          <a:noFill/>
          <a:ln/>
        </p:spPr>
        <p:txBody>
          <a:bodyPr/>
          <a:lstStyle/>
          <a:p>
            <a:pPr eaLnBrk="1" hangingPunct="1"/>
            <a:endParaRPr lang="en-US"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87E9F3F7-6441-430C-81A8-FCD6E63A50CE}" type="slidenum">
              <a:rPr lang="en-AU" smtClean="0">
                <a:latin typeface="Arial" charset="0"/>
              </a:rPr>
              <a:pPr/>
              <a:t>7</a:t>
            </a:fld>
            <a:endParaRPr lang="en-AU" smtClean="0">
              <a:latin typeface="Arial" charset="0"/>
            </a:endParaRPr>
          </a:p>
        </p:txBody>
      </p:sp>
      <p:sp>
        <p:nvSpPr>
          <p:cNvPr id="34819" name="Rectangle 2"/>
          <p:cNvSpPr>
            <a:spLocks noGrp="1" noRot="1" noChangeAspect="1" noChangeArrowheads="1" noTextEdit="1"/>
          </p:cNvSpPr>
          <p:nvPr>
            <p:ph type="sldImg"/>
          </p:nvPr>
        </p:nvSpPr>
        <p:spPr>
          <a:xfrm>
            <a:off x="1143000" y="685800"/>
            <a:ext cx="4572000" cy="3429000"/>
          </a:xfrm>
          <a:ln/>
        </p:spPr>
      </p:sp>
      <p:sp>
        <p:nvSpPr>
          <p:cNvPr id="34820"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65DCCA74-DB92-463A-A8F3-DFB9ADEA76DE}" type="slidenum">
              <a:rPr lang="en-AU" smtClean="0">
                <a:latin typeface="Arial" charset="0"/>
              </a:rPr>
              <a:pPr/>
              <a:t>8</a:t>
            </a:fld>
            <a:endParaRPr lang="en-AU" smtClean="0">
              <a:latin typeface="Arial" charset="0"/>
            </a:endParaRPr>
          </a:p>
        </p:txBody>
      </p:sp>
      <p:sp>
        <p:nvSpPr>
          <p:cNvPr id="35843" name="Rectangle 2"/>
          <p:cNvSpPr>
            <a:spLocks noGrp="1" noRot="1" noChangeAspect="1" noChangeArrowheads="1" noTextEdit="1"/>
          </p:cNvSpPr>
          <p:nvPr>
            <p:ph type="sldImg"/>
          </p:nvPr>
        </p:nvSpPr>
        <p:spPr>
          <a:xfrm>
            <a:off x="1143000" y="685800"/>
            <a:ext cx="4572000" cy="3429000"/>
          </a:xfrm>
          <a:ln/>
        </p:spPr>
      </p:sp>
      <p:sp>
        <p:nvSpPr>
          <p:cNvPr id="35844"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387AF04D-C4B2-4A8B-9B13-BBBA7DACA63D}" type="slidenum">
              <a:rPr lang="en-AU" smtClean="0">
                <a:latin typeface="Arial" charset="0"/>
              </a:rPr>
              <a:pPr/>
              <a:t>9</a:t>
            </a:fld>
            <a:endParaRPr lang="en-AU" smtClean="0">
              <a:latin typeface="Arial" charset="0"/>
            </a:endParaRPr>
          </a:p>
        </p:txBody>
      </p:sp>
      <p:sp>
        <p:nvSpPr>
          <p:cNvPr id="36867" name="Rectangle 2"/>
          <p:cNvSpPr>
            <a:spLocks noGrp="1" noRot="1" noChangeAspect="1" noChangeArrowheads="1" noTextEdit="1"/>
          </p:cNvSpPr>
          <p:nvPr>
            <p:ph type="sldImg"/>
          </p:nvPr>
        </p:nvSpPr>
        <p:spPr>
          <a:xfrm>
            <a:off x="1143000" y="685800"/>
            <a:ext cx="4572000" cy="3429000"/>
          </a:xfrm>
          <a:ln/>
        </p:spPr>
      </p:sp>
      <p:sp>
        <p:nvSpPr>
          <p:cNvPr id="36868"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16225"/>
            <a:ext cx="7772400" cy="612775"/>
          </a:xfrm>
        </p:spPr>
        <p:txBody>
          <a:bodyPr anchor="t"/>
          <a:lstStyle/>
          <a:p>
            <a:r>
              <a:rPr lang="en-US" smtClean="0"/>
              <a:t>Click to edit Master title style</a:t>
            </a:r>
            <a:endParaRPr lang="en-US" dirty="0"/>
          </a:p>
        </p:txBody>
      </p:sp>
      <p:sp>
        <p:nvSpPr>
          <p:cNvPr id="3" name="Subtitle 2"/>
          <p:cNvSpPr>
            <a:spLocks noGrp="1"/>
          </p:cNvSpPr>
          <p:nvPr>
            <p:ph type="subTitle" idx="1"/>
          </p:nvPr>
        </p:nvSpPr>
        <p:spPr>
          <a:xfrm>
            <a:off x="1371600" y="3429000"/>
            <a:ext cx="6400800" cy="609600"/>
          </a:xfrm>
        </p:spPr>
        <p:txBody>
          <a:bodyPr/>
          <a:lstStyle>
            <a:lvl1pPr marL="0" indent="0" algn="ctr">
              <a:buNone/>
              <a:defRPr>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3"/>
          <p:cNvSpPr>
            <a:spLocks noGrp="1"/>
          </p:cNvSpPr>
          <p:nvPr>
            <p:ph type="body" sz="quarter" idx="10"/>
          </p:nvPr>
        </p:nvSpPr>
        <p:spPr>
          <a:xfrm>
            <a:off x="457200" y="1036638"/>
            <a:ext cx="3890963" cy="5151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ext Placeholder 5"/>
          <p:cNvSpPr>
            <a:spLocks noGrp="1"/>
          </p:cNvSpPr>
          <p:nvPr>
            <p:ph type="body" sz="quarter" idx="11"/>
          </p:nvPr>
        </p:nvSpPr>
        <p:spPr>
          <a:xfrm>
            <a:off x="4816475" y="1036638"/>
            <a:ext cx="3870325" cy="5151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2"/>
          </p:nvPr>
        </p:nvSpPr>
        <p:spPr/>
        <p:txBody>
          <a:bodyPr/>
          <a:lstStyle>
            <a:lvl1pPr>
              <a:defRPr/>
            </a:lvl1pPr>
          </a:lstStyle>
          <a:p>
            <a:pPr>
              <a:defRPr/>
            </a:pPr>
            <a:fld id="{B44926DD-B3A8-4386-A660-41ED9B030CB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Picture Placeholder 4"/>
          <p:cNvSpPr>
            <a:spLocks noGrp="1"/>
          </p:cNvSpPr>
          <p:nvPr>
            <p:ph type="pic" sz="quarter" idx="11"/>
          </p:nvPr>
        </p:nvSpPr>
        <p:spPr>
          <a:xfrm>
            <a:off x="457200" y="1107440"/>
            <a:ext cx="8229600" cy="5080635"/>
          </a:xfrm>
        </p:spPr>
        <p:txBody>
          <a:bodyPr/>
          <a:lstStyle/>
          <a:p>
            <a:pPr lvl="0"/>
            <a:endParaRPr lang="en-US" noProof="0"/>
          </a:p>
        </p:txBody>
      </p:sp>
      <p:sp>
        <p:nvSpPr>
          <p:cNvPr id="4" name="Slide Number Placeholder 4"/>
          <p:cNvSpPr>
            <a:spLocks noGrp="1"/>
          </p:cNvSpPr>
          <p:nvPr>
            <p:ph type="sldNum" sz="quarter" idx="12"/>
          </p:nvPr>
        </p:nvSpPr>
        <p:spPr/>
        <p:txBody>
          <a:bodyPr/>
          <a:lstStyle>
            <a:lvl1pPr>
              <a:defRPr/>
            </a:lvl1pPr>
          </a:lstStyle>
          <a:p>
            <a:pPr>
              <a:defRPr/>
            </a:pPr>
            <a:fld id="{CDFB5E17-2C3C-4FD1-AB43-12D7588DA2D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ext Box 10"/>
          <p:cNvSpPr txBox="1">
            <a:spLocks noChangeArrowheads="1"/>
          </p:cNvSpPr>
          <p:nvPr/>
        </p:nvSpPr>
        <p:spPr bwMode="auto">
          <a:xfrm>
            <a:off x="685800" y="6019800"/>
            <a:ext cx="7696200" cy="508000"/>
          </a:xfrm>
          <a:prstGeom prst="rect">
            <a:avLst/>
          </a:prstGeom>
          <a:noFill/>
          <a:ln w="9525">
            <a:noFill/>
            <a:miter lim="800000"/>
            <a:headEnd/>
            <a:tailEnd/>
          </a:ln>
          <a:effectLst/>
        </p:spPr>
        <p:txBody>
          <a:bodyPr>
            <a:spAutoFit/>
          </a:bodyPr>
          <a:lstStyle/>
          <a:p>
            <a:pPr eaLnBrk="0" hangingPunct="0">
              <a:defRPr/>
            </a:pPr>
            <a:r>
              <a:rPr lang="en-US" sz="900" i="1">
                <a:solidFill>
                  <a:srgbClr val="7F7F7F"/>
                </a:solidFill>
                <a:cs typeface="Arial" charset="0"/>
              </a:rPr>
              <a:t>This material is for informational purposes only and subject to change without notice. It describes Ixia’s present plans to develop and make available to its customers certain products, features and functionality. Ixia is only obligated to provide those deliverables specifically included in a written agreement between Ixia and the customer. </a:t>
            </a:r>
            <a:r>
              <a:rPr lang="en-US" sz="900" i="1">
                <a:solidFill>
                  <a:srgbClr val="7F7F7F"/>
                </a:solidFill>
                <a:cs typeface="Times New Roman" pitchFamily="-112" charset="0"/>
              </a:rPr>
              <a:t>©2009 Ixia. All rights reserved.</a:t>
            </a:r>
          </a:p>
        </p:txBody>
      </p:sp>
      <p:sp>
        <p:nvSpPr>
          <p:cNvPr id="2" name="Title 1"/>
          <p:cNvSpPr>
            <a:spLocks noGrp="1"/>
          </p:cNvSpPr>
          <p:nvPr>
            <p:ph type="ctrTitle"/>
          </p:nvPr>
        </p:nvSpPr>
        <p:spPr>
          <a:xfrm>
            <a:off x="685800" y="2693987"/>
            <a:ext cx="7772400" cy="1470025"/>
          </a:xfrm>
        </p:spPr>
        <p:txBody>
          <a:bodyPr/>
          <a:lstStyle/>
          <a:p>
            <a:r>
              <a:rPr lang="en-US" dirty="0"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7169C6E-4284-4343-9309-17CB459C51F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CBDBE5-3525-40FA-98D5-2C86ABEEE13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909207F-C6F1-43D1-8CAF-BCCCF77C218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EB19F66-541F-4435-A085-26BEAA4C9AB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1CAD39F-02E2-46E2-B35A-BA771C687C3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75400D2-A633-4185-82B4-425A143C8D8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199" y="228600"/>
            <a:ext cx="8358027" cy="688975"/>
          </a:xfrm>
        </p:spPr>
        <p:txBody>
          <a:bodyPr/>
          <a:lstStyle>
            <a:lvl1pPr algn="r">
              <a:defRPr sz="2000"/>
            </a:lvl1pPr>
          </a:lstStyle>
          <a:p>
            <a:r>
              <a:rPr lang="en-US" dirty="0" smtClean="0"/>
              <a:t>Click to edit Master title style</a:t>
            </a:r>
            <a:endParaRPr lang="en-US" dirty="0"/>
          </a:p>
        </p:txBody>
      </p:sp>
      <p:sp>
        <p:nvSpPr>
          <p:cNvPr id="7" name="Text Placeholder 2"/>
          <p:cNvSpPr>
            <a:spLocks noGrp="1"/>
          </p:cNvSpPr>
          <p:nvPr>
            <p:ph type="body" idx="1"/>
          </p:nvPr>
        </p:nvSpPr>
        <p:spPr>
          <a:xfrm>
            <a:off x="457200" y="1166018"/>
            <a:ext cx="8229600" cy="5011262"/>
          </a:xfrm>
          <a:prstGeom prst="rect">
            <a:avLst/>
          </a:prstGeom>
        </p:spPr>
        <p:txBody>
          <a:bodyPr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D955615B-9C37-49E4-B9A2-C1BB64AC251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image" Target="../media/image3.pn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378075"/>
            <a:ext cx="8229600" cy="889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3433763"/>
            <a:ext cx="8229600" cy="5699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
        <p:nvSpPr>
          <p:cNvPr id="6" name="Text Box 10"/>
          <p:cNvSpPr txBox="1">
            <a:spLocks noChangeArrowheads="1"/>
          </p:cNvSpPr>
          <p:nvPr/>
        </p:nvSpPr>
        <p:spPr bwMode="auto">
          <a:xfrm>
            <a:off x="457200" y="6172200"/>
            <a:ext cx="8229600" cy="646113"/>
          </a:xfrm>
          <a:prstGeom prst="rect">
            <a:avLst/>
          </a:prstGeom>
          <a:noFill/>
          <a:ln w="9525">
            <a:noFill/>
            <a:miter lim="800000"/>
            <a:headEnd/>
            <a:tailEnd/>
          </a:ln>
          <a:effectLst/>
        </p:spPr>
        <p:txBody>
          <a:bodyPr>
            <a:spAutoFit/>
          </a:bodyPr>
          <a:lstStyle/>
          <a:p>
            <a:pPr eaLnBrk="0" hangingPunct="0">
              <a:defRPr/>
            </a:pPr>
            <a:r>
              <a:rPr lang="en-US" sz="900" i="1">
                <a:solidFill>
                  <a:srgbClr val="7F7F7F"/>
                </a:solidFill>
                <a:cs typeface="Arial" charset="0"/>
              </a:rPr>
              <a:t>This material is for informational purposes only and subject to change without notice. It describes Ixia’s present plans to develop and make available to its customers certain products, features and functionality. Ixia is only obligated to provide those deliverables specifically included in a written agreement between Ixia and the customer. </a:t>
            </a:r>
            <a:r>
              <a:rPr lang="en-US" sz="900" i="1">
                <a:solidFill>
                  <a:srgbClr val="7F7F7F"/>
                </a:solidFill>
                <a:ea typeface="Times New Roman" pitchFamily="-112" charset="0"/>
              </a:rPr>
              <a:t>©2009 Ixia. All rights reserved.</a:t>
            </a:r>
          </a:p>
          <a:p>
            <a:pPr eaLnBrk="0" hangingPunct="0">
              <a:defRPr/>
            </a:pPr>
            <a:endParaRPr lang="en-US" sz="900" i="1">
              <a:solidFill>
                <a:srgbClr val="7F7F7F"/>
              </a:solidFill>
              <a:latin typeface="Calibri" pitchFamily="-112" charset="0"/>
            </a:endParaRPr>
          </a:p>
        </p:txBody>
      </p:sp>
    </p:spTree>
  </p:cSld>
  <p:clrMap bg1="lt1" tx1="dk1" bg2="lt2" tx2="dk2" accent1="accent1" accent2="accent2" accent3="accent3" accent4="accent4" accent5="accent5" accent6="accent6" hlink="hlink" folHlink="folHlink"/>
  <p:sldLayoutIdLst>
    <p:sldLayoutId id="2147483709" r:id="rId1"/>
  </p:sldLayoutIdLst>
  <p:txStyles>
    <p:titleStyle>
      <a:lvl1pPr algn="ctr" defTabSz="457200" rtl="0" eaLnBrk="1" fontAlgn="base" hangingPunct="1">
        <a:spcBef>
          <a:spcPct val="0"/>
        </a:spcBef>
        <a:spcAft>
          <a:spcPct val="0"/>
        </a:spcAft>
        <a:defRPr sz="3200" kern="1200">
          <a:solidFill>
            <a:srgbClr val="FF0000"/>
          </a:solidFill>
          <a:latin typeface="Arial Black"/>
          <a:ea typeface="ＭＳ Ｐゴシック" pitchFamily="32" charset="-128"/>
          <a:cs typeface="Arial Black"/>
        </a:defRPr>
      </a:lvl1pPr>
      <a:lvl2pPr algn="ctr" defTabSz="457200" rtl="0" eaLnBrk="1" fontAlgn="base" hangingPunct="1">
        <a:spcBef>
          <a:spcPct val="0"/>
        </a:spcBef>
        <a:spcAft>
          <a:spcPct val="0"/>
        </a:spcAft>
        <a:defRPr sz="3200">
          <a:solidFill>
            <a:srgbClr val="FF0000"/>
          </a:solidFill>
          <a:latin typeface="Arial Black" pitchFamily="32" charset="0"/>
          <a:ea typeface="ＭＳ Ｐゴシック" pitchFamily="32" charset="-128"/>
          <a:cs typeface="Arial Black" pitchFamily="-112" charset="0"/>
        </a:defRPr>
      </a:lvl2pPr>
      <a:lvl3pPr algn="ctr" defTabSz="457200" rtl="0" eaLnBrk="1" fontAlgn="base" hangingPunct="1">
        <a:spcBef>
          <a:spcPct val="0"/>
        </a:spcBef>
        <a:spcAft>
          <a:spcPct val="0"/>
        </a:spcAft>
        <a:defRPr sz="3200">
          <a:solidFill>
            <a:srgbClr val="FF0000"/>
          </a:solidFill>
          <a:latin typeface="Arial Black" pitchFamily="32" charset="0"/>
          <a:ea typeface="ＭＳ Ｐゴシック" pitchFamily="32" charset="-128"/>
          <a:cs typeface="Arial Black" pitchFamily="-112" charset="0"/>
        </a:defRPr>
      </a:lvl3pPr>
      <a:lvl4pPr algn="ctr" defTabSz="457200" rtl="0" eaLnBrk="1" fontAlgn="base" hangingPunct="1">
        <a:spcBef>
          <a:spcPct val="0"/>
        </a:spcBef>
        <a:spcAft>
          <a:spcPct val="0"/>
        </a:spcAft>
        <a:defRPr sz="3200">
          <a:solidFill>
            <a:srgbClr val="FF0000"/>
          </a:solidFill>
          <a:latin typeface="Arial Black" pitchFamily="32" charset="0"/>
          <a:ea typeface="ＭＳ Ｐゴシック" pitchFamily="32" charset="-128"/>
          <a:cs typeface="Arial Black" pitchFamily="-112" charset="0"/>
        </a:defRPr>
      </a:lvl4pPr>
      <a:lvl5pPr algn="ctr" defTabSz="457200" rtl="0" eaLnBrk="1" fontAlgn="base" hangingPunct="1">
        <a:spcBef>
          <a:spcPct val="0"/>
        </a:spcBef>
        <a:spcAft>
          <a:spcPct val="0"/>
        </a:spcAft>
        <a:defRPr sz="3200">
          <a:solidFill>
            <a:srgbClr val="FF0000"/>
          </a:solidFill>
          <a:latin typeface="Arial Black" pitchFamily="32" charset="0"/>
          <a:ea typeface="ＭＳ Ｐゴシック" pitchFamily="32" charset="-128"/>
          <a:cs typeface="Arial Black" pitchFamily="-112" charset="0"/>
        </a:defRPr>
      </a:lvl5pPr>
      <a:lvl6pPr marL="457200" algn="ctr" defTabSz="457200" rtl="0" eaLnBrk="1" fontAlgn="base" hangingPunct="1">
        <a:spcBef>
          <a:spcPct val="0"/>
        </a:spcBef>
        <a:spcAft>
          <a:spcPct val="0"/>
        </a:spcAft>
        <a:defRPr sz="3200">
          <a:solidFill>
            <a:srgbClr val="FF0000"/>
          </a:solidFill>
          <a:latin typeface="Arial Black" pitchFamily="32" charset="0"/>
          <a:ea typeface="ＭＳ Ｐゴシック" pitchFamily="32" charset="-128"/>
        </a:defRPr>
      </a:lvl6pPr>
      <a:lvl7pPr marL="914400" algn="ctr" defTabSz="457200" rtl="0" eaLnBrk="1" fontAlgn="base" hangingPunct="1">
        <a:spcBef>
          <a:spcPct val="0"/>
        </a:spcBef>
        <a:spcAft>
          <a:spcPct val="0"/>
        </a:spcAft>
        <a:defRPr sz="3200">
          <a:solidFill>
            <a:srgbClr val="FF0000"/>
          </a:solidFill>
          <a:latin typeface="Arial Black" pitchFamily="32" charset="0"/>
          <a:ea typeface="ＭＳ Ｐゴシック" pitchFamily="32" charset="-128"/>
        </a:defRPr>
      </a:lvl7pPr>
      <a:lvl8pPr marL="1371600" algn="ctr" defTabSz="457200" rtl="0" eaLnBrk="1" fontAlgn="base" hangingPunct="1">
        <a:spcBef>
          <a:spcPct val="0"/>
        </a:spcBef>
        <a:spcAft>
          <a:spcPct val="0"/>
        </a:spcAft>
        <a:defRPr sz="3200">
          <a:solidFill>
            <a:srgbClr val="FF0000"/>
          </a:solidFill>
          <a:latin typeface="Arial Black" pitchFamily="32" charset="0"/>
          <a:ea typeface="ＭＳ Ｐゴシック" pitchFamily="32" charset="-128"/>
        </a:defRPr>
      </a:lvl8pPr>
      <a:lvl9pPr marL="1828800" algn="ctr" defTabSz="457200" rtl="0" eaLnBrk="1" fontAlgn="base" hangingPunct="1">
        <a:spcBef>
          <a:spcPct val="0"/>
        </a:spcBef>
        <a:spcAft>
          <a:spcPct val="0"/>
        </a:spcAft>
        <a:defRPr sz="3200">
          <a:solidFill>
            <a:srgbClr val="FF0000"/>
          </a:solidFill>
          <a:latin typeface="Arial Black" pitchFamily="32" charset="0"/>
          <a:ea typeface="ＭＳ Ｐゴシック" pitchFamily="32" charset="-128"/>
        </a:defRPr>
      </a:lvl9pPr>
    </p:titleStyle>
    <p:bodyStyle>
      <a:lvl1pPr marL="342900" indent="-342900" algn="ctr" defTabSz="457200" rtl="0" eaLnBrk="1" fontAlgn="base" hangingPunct="1">
        <a:spcBef>
          <a:spcPct val="20000"/>
        </a:spcBef>
        <a:spcAft>
          <a:spcPct val="0"/>
        </a:spcAft>
        <a:buClr>
          <a:srgbClr val="D70400"/>
        </a:buClr>
        <a:buFont typeface="Arial" charset="0"/>
        <a:buChar char="•"/>
        <a:defRPr sz="2800" kern="1200">
          <a:solidFill>
            <a:srgbClr val="000000"/>
          </a:solidFill>
          <a:latin typeface="Arial"/>
          <a:ea typeface="ＭＳ Ｐゴシック" pitchFamily="32" charset="-128"/>
          <a:cs typeface="Arial"/>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Arial"/>
          <a:ea typeface="ＭＳ Ｐゴシック" pitchFamily="32" charset="-128"/>
          <a:cs typeface="Arial"/>
        </a:defRPr>
      </a:lvl2pPr>
      <a:lvl3pPr marL="1143000" indent="-228600" algn="l" defTabSz="457200" rtl="0" eaLnBrk="1" fontAlgn="base" hangingPunct="1">
        <a:spcBef>
          <a:spcPct val="20000"/>
        </a:spcBef>
        <a:spcAft>
          <a:spcPct val="0"/>
        </a:spcAft>
        <a:buClr>
          <a:srgbClr val="D70400"/>
        </a:buClr>
        <a:buFont typeface="Arial" charset="0"/>
        <a:buChar char="•"/>
        <a:defRPr sz="2400" kern="1200">
          <a:solidFill>
            <a:schemeClr val="tx1"/>
          </a:solidFill>
          <a:latin typeface="Arial"/>
          <a:ea typeface="ＭＳ Ｐゴシック" pitchFamily="32" charset="-128"/>
          <a:cs typeface="Arial"/>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pitchFamily="32" charset="-128"/>
          <a:cs typeface="Arial"/>
        </a:defRPr>
      </a:lvl4pPr>
      <a:lvl5pPr marL="2057400" indent="-228600" algn="l" defTabSz="457200" rtl="0" eaLnBrk="1" fontAlgn="base" hangingPunct="1">
        <a:spcBef>
          <a:spcPct val="20000"/>
        </a:spcBef>
        <a:spcAft>
          <a:spcPct val="0"/>
        </a:spcAft>
        <a:buClr>
          <a:srgbClr val="D70400"/>
        </a:buClr>
        <a:buFont typeface="Arial" charset="0"/>
        <a:buChar char="»"/>
        <a:defRPr sz="2000" kern="1200">
          <a:solidFill>
            <a:schemeClr val="tx1"/>
          </a:solidFill>
          <a:latin typeface="Arial"/>
          <a:ea typeface="ＭＳ Ｐゴシック" pitchFamily="32"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3607037"/>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4"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5467F02-470A-4062-8953-ADF34565E4E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3" r:id="rId1"/>
    <p:sldLayoutId id="2147483715" r:id="rId2"/>
    <p:sldLayoutId id="2147483716" r:id="rId3"/>
    <p:sldLayoutId id="2147483717" r:id="rId4"/>
    <p:sldLayoutId id="2147483718" r:id="rId5"/>
    <p:sldLayoutId id="2147483719" r:id="rId6"/>
    <p:sldLayoutId id="2147483720" r:id="rId7"/>
  </p:sldLayoutIdLst>
  <p:txStyles>
    <p:titleStyle>
      <a:lvl1pPr algn="ctr" defTabSz="457200" rtl="0" eaLnBrk="0" fontAlgn="base" hangingPunct="0">
        <a:spcBef>
          <a:spcPct val="0"/>
        </a:spcBef>
        <a:spcAft>
          <a:spcPct val="0"/>
        </a:spcAft>
        <a:defRPr sz="3200" kern="1200">
          <a:solidFill>
            <a:srgbClr val="FF0000"/>
          </a:solidFill>
          <a:latin typeface="Arial Black"/>
          <a:ea typeface="ＭＳ Ｐゴシック" pitchFamily="32" charset="-128"/>
          <a:cs typeface="Arial Black"/>
        </a:defRPr>
      </a:lvl1pPr>
      <a:lvl2pPr algn="ctr" defTabSz="457200" rtl="0" eaLnBrk="0" fontAlgn="base" hangingPunct="0">
        <a:spcBef>
          <a:spcPct val="0"/>
        </a:spcBef>
        <a:spcAft>
          <a:spcPct val="0"/>
        </a:spcAft>
        <a:defRPr sz="3200">
          <a:solidFill>
            <a:srgbClr val="FF0000"/>
          </a:solidFill>
          <a:latin typeface="Arial Black" pitchFamily="32" charset="0"/>
          <a:ea typeface="ＭＳ Ｐゴシック" pitchFamily="32" charset="-128"/>
          <a:cs typeface="Arial Black" pitchFamily="-112" charset="0"/>
        </a:defRPr>
      </a:lvl2pPr>
      <a:lvl3pPr algn="ctr" defTabSz="457200" rtl="0" eaLnBrk="0" fontAlgn="base" hangingPunct="0">
        <a:spcBef>
          <a:spcPct val="0"/>
        </a:spcBef>
        <a:spcAft>
          <a:spcPct val="0"/>
        </a:spcAft>
        <a:defRPr sz="3200">
          <a:solidFill>
            <a:srgbClr val="FF0000"/>
          </a:solidFill>
          <a:latin typeface="Arial Black" pitchFamily="32" charset="0"/>
          <a:ea typeface="ＭＳ Ｐゴシック" pitchFamily="32" charset="-128"/>
          <a:cs typeface="Arial Black" pitchFamily="-112" charset="0"/>
        </a:defRPr>
      </a:lvl3pPr>
      <a:lvl4pPr algn="ctr" defTabSz="457200" rtl="0" eaLnBrk="0" fontAlgn="base" hangingPunct="0">
        <a:spcBef>
          <a:spcPct val="0"/>
        </a:spcBef>
        <a:spcAft>
          <a:spcPct val="0"/>
        </a:spcAft>
        <a:defRPr sz="3200">
          <a:solidFill>
            <a:srgbClr val="FF0000"/>
          </a:solidFill>
          <a:latin typeface="Arial Black" pitchFamily="32" charset="0"/>
          <a:ea typeface="ＭＳ Ｐゴシック" pitchFamily="32" charset="-128"/>
          <a:cs typeface="Arial Black" pitchFamily="-112" charset="0"/>
        </a:defRPr>
      </a:lvl4pPr>
      <a:lvl5pPr algn="ctr" defTabSz="457200" rtl="0" eaLnBrk="0" fontAlgn="base" hangingPunct="0">
        <a:spcBef>
          <a:spcPct val="0"/>
        </a:spcBef>
        <a:spcAft>
          <a:spcPct val="0"/>
        </a:spcAft>
        <a:defRPr sz="3200">
          <a:solidFill>
            <a:srgbClr val="FF0000"/>
          </a:solidFill>
          <a:latin typeface="Arial Black" pitchFamily="32" charset="0"/>
          <a:ea typeface="ＭＳ Ｐゴシック" pitchFamily="32" charset="-128"/>
          <a:cs typeface="Arial Black" pitchFamily="-112" charset="0"/>
        </a:defRPr>
      </a:lvl5pPr>
      <a:lvl6pPr marL="457200" algn="ctr" defTabSz="457200" rtl="0" fontAlgn="base">
        <a:spcBef>
          <a:spcPct val="0"/>
        </a:spcBef>
        <a:spcAft>
          <a:spcPct val="0"/>
        </a:spcAft>
        <a:defRPr sz="3200">
          <a:solidFill>
            <a:srgbClr val="FF0000"/>
          </a:solidFill>
          <a:latin typeface="Arial Black" pitchFamily="32" charset="0"/>
          <a:ea typeface="ＭＳ Ｐゴシック" pitchFamily="32" charset="-128"/>
        </a:defRPr>
      </a:lvl6pPr>
      <a:lvl7pPr marL="914400" algn="ctr" defTabSz="457200" rtl="0" fontAlgn="base">
        <a:spcBef>
          <a:spcPct val="0"/>
        </a:spcBef>
        <a:spcAft>
          <a:spcPct val="0"/>
        </a:spcAft>
        <a:defRPr sz="3200">
          <a:solidFill>
            <a:srgbClr val="FF0000"/>
          </a:solidFill>
          <a:latin typeface="Arial Black" pitchFamily="32" charset="0"/>
          <a:ea typeface="ＭＳ Ｐゴシック" pitchFamily="32" charset="-128"/>
        </a:defRPr>
      </a:lvl7pPr>
      <a:lvl8pPr marL="1371600" algn="ctr" defTabSz="457200" rtl="0" fontAlgn="base">
        <a:spcBef>
          <a:spcPct val="0"/>
        </a:spcBef>
        <a:spcAft>
          <a:spcPct val="0"/>
        </a:spcAft>
        <a:defRPr sz="3200">
          <a:solidFill>
            <a:srgbClr val="FF0000"/>
          </a:solidFill>
          <a:latin typeface="Arial Black" pitchFamily="32" charset="0"/>
          <a:ea typeface="ＭＳ Ｐゴシック" pitchFamily="32" charset="-128"/>
        </a:defRPr>
      </a:lvl8pPr>
      <a:lvl9pPr marL="1828800" algn="ctr" defTabSz="457200" rtl="0" fontAlgn="base">
        <a:spcBef>
          <a:spcPct val="0"/>
        </a:spcBef>
        <a:spcAft>
          <a:spcPct val="0"/>
        </a:spcAft>
        <a:defRPr sz="3200">
          <a:solidFill>
            <a:srgbClr val="FF0000"/>
          </a:solidFill>
          <a:latin typeface="Arial Black" pitchFamily="32" charset="0"/>
          <a:ea typeface="ＭＳ Ｐゴシック" pitchFamily="32"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32" charset="-128"/>
          <a:cs typeface="ＭＳ Ｐゴシック" pitchFamily="32"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32"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32"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32"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3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900"/>
            <a:ext cx="8358188" cy="698500"/>
          </a:xfrm>
          <a:prstGeom prst="rect">
            <a:avLst/>
          </a:prstGeom>
        </p:spPr>
        <p:txBody>
          <a:bodyPr vert="horz" wrap="square" lIns="91440" tIns="45720" rIns="182880" bIns="45720" numCol="1" anchor="ctr" anchorCtr="0" compatLnSpc="1">
            <a:prstTxWarp prst="textNoShape">
              <a:avLst/>
            </a:prstTxWarp>
            <a:normAutofit/>
          </a:bodyPr>
          <a:lstStyle/>
          <a:p>
            <a:pPr lvl="0"/>
            <a:r>
              <a:rPr lang="en-US" dirty="0" smtClean="0"/>
              <a:t>Click to edit Master title style</a:t>
            </a:r>
          </a:p>
        </p:txBody>
      </p:sp>
      <p:sp>
        <p:nvSpPr>
          <p:cNvPr id="3075" name="Text Placeholder 2"/>
          <p:cNvSpPr>
            <a:spLocks noGrp="1"/>
          </p:cNvSpPr>
          <p:nvPr>
            <p:ph type="body" idx="1"/>
          </p:nvPr>
        </p:nvSpPr>
        <p:spPr bwMode="auto">
          <a:xfrm>
            <a:off x="457200" y="1165225"/>
            <a:ext cx="8229600" cy="49815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Slide Number Placeholder 4"/>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C45916C-67D0-4436-B2E3-099D252536E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Lst>
  <p:txStyles>
    <p:titleStyle>
      <a:lvl1pPr algn="r" defTabSz="457200" rtl="0" eaLnBrk="0" fontAlgn="base" hangingPunct="0">
        <a:spcBef>
          <a:spcPct val="0"/>
        </a:spcBef>
        <a:spcAft>
          <a:spcPct val="0"/>
        </a:spcAft>
        <a:defRPr sz="2000" kern="1200">
          <a:solidFill>
            <a:srgbClr val="D9D9D9"/>
          </a:solidFill>
          <a:effectLst>
            <a:outerShdw blurRad="38100" dist="38100" dir="2700000" algn="tl">
              <a:srgbClr val="000000">
                <a:alpha val="43137"/>
              </a:srgbClr>
            </a:outerShdw>
          </a:effectLst>
          <a:latin typeface="Arial Black"/>
          <a:ea typeface="ＭＳ Ｐゴシック" pitchFamily="32" charset="-128"/>
          <a:cs typeface="Arial Black"/>
        </a:defRPr>
      </a:lvl1pPr>
      <a:lvl2pPr algn="r" defTabSz="457200" rtl="0" eaLnBrk="0" fontAlgn="base" hangingPunct="0">
        <a:spcBef>
          <a:spcPct val="0"/>
        </a:spcBef>
        <a:spcAft>
          <a:spcPct val="0"/>
        </a:spcAft>
        <a:defRPr sz="2000">
          <a:solidFill>
            <a:srgbClr val="D9D9D9"/>
          </a:solidFill>
          <a:latin typeface="Arial Black" pitchFamily="32" charset="0"/>
          <a:ea typeface="ＭＳ Ｐゴシック" pitchFamily="32" charset="-128"/>
          <a:cs typeface="Arial Black" pitchFamily="-112" charset="0"/>
        </a:defRPr>
      </a:lvl2pPr>
      <a:lvl3pPr algn="r" defTabSz="457200" rtl="0" eaLnBrk="0" fontAlgn="base" hangingPunct="0">
        <a:spcBef>
          <a:spcPct val="0"/>
        </a:spcBef>
        <a:spcAft>
          <a:spcPct val="0"/>
        </a:spcAft>
        <a:defRPr sz="2000">
          <a:solidFill>
            <a:srgbClr val="D9D9D9"/>
          </a:solidFill>
          <a:latin typeface="Arial Black" pitchFamily="32" charset="0"/>
          <a:ea typeface="ＭＳ Ｐゴシック" pitchFamily="32" charset="-128"/>
          <a:cs typeface="Arial Black" pitchFamily="-112" charset="0"/>
        </a:defRPr>
      </a:lvl3pPr>
      <a:lvl4pPr algn="r" defTabSz="457200" rtl="0" eaLnBrk="0" fontAlgn="base" hangingPunct="0">
        <a:spcBef>
          <a:spcPct val="0"/>
        </a:spcBef>
        <a:spcAft>
          <a:spcPct val="0"/>
        </a:spcAft>
        <a:defRPr sz="2000">
          <a:solidFill>
            <a:srgbClr val="D9D9D9"/>
          </a:solidFill>
          <a:latin typeface="Arial Black" pitchFamily="32" charset="0"/>
          <a:ea typeface="ＭＳ Ｐゴシック" pitchFamily="32" charset="-128"/>
          <a:cs typeface="Arial Black" pitchFamily="-112" charset="0"/>
        </a:defRPr>
      </a:lvl4pPr>
      <a:lvl5pPr algn="r" defTabSz="457200" rtl="0" eaLnBrk="0" fontAlgn="base" hangingPunct="0">
        <a:spcBef>
          <a:spcPct val="0"/>
        </a:spcBef>
        <a:spcAft>
          <a:spcPct val="0"/>
        </a:spcAft>
        <a:defRPr sz="2000">
          <a:solidFill>
            <a:srgbClr val="D9D9D9"/>
          </a:solidFill>
          <a:latin typeface="Arial Black" pitchFamily="32" charset="0"/>
          <a:ea typeface="ＭＳ Ｐゴシック" pitchFamily="32" charset="-128"/>
          <a:cs typeface="Arial Black" pitchFamily="-112" charset="0"/>
        </a:defRPr>
      </a:lvl5pPr>
      <a:lvl6pPr marL="457200" algn="r" defTabSz="457200" rtl="0" fontAlgn="base">
        <a:spcBef>
          <a:spcPct val="0"/>
        </a:spcBef>
        <a:spcAft>
          <a:spcPct val="0"/>
        </a:spcAft>
        <a:defRPr sz="2000">
          <a:solidFill>
            <a:srgbClr val="D9D9D9"/>
          </a:solidFill>
          <a:latin typeface="Arial Black" pitchFamily="32" charset="0"/>
          <a:ea typeface="ＭＳ Ｐゴシック" pitchFamily="32" charset="-128"/>
        </a:defRPr>
      </a:lvl6pPr>
      <a:lvl7pPr marL="914400" algn="r" defTabSz="457200" rtl="0" fontAlgn="base">
        <a:spcBef>
          <a:spcPct val="0"/>
        </a:spcBef>
        <a:spcAft>
          <a:spcPct val="0"/>
        </a:spcAft>
        <a:defRPr sz="2000">
          <a:solidFill>
            <a:srgbClr val="D9D9D9"/>
          </a:solidFill>
          <a:latin typeface="Arial Black" pitchFamily="32" charset="0"/>
          <a:ea typeface="ＭＳ Ｐゴシック" pitchFamily="32" charset="-128"/>
        </a:defRPr>
      </a:lvl7pPr>
      <a:lvl8pPr marL="1371600" algn="r" defTabSz="457200" rtl="0" fontAlgn="base">
        <a:spcBef>
          <a:spcPct val="0"/>
        </a:spcBef>
        <a:spcAft>
          <a:spcPct val="0"/>
        </a:spcAft>
        <a:defRPr sz="2000">
          <a:solidFill>
            <a:srgbClr val="D9D9D9"/>
          </a:solidFill>
          <a:latin typeface="Arial Black" pitchFamily="32" charset="0"/>
          <a:ea typeface="ＭＳ Ｐゴシック" pitchFamily="32" charset="-128"/>
        </a:defRPr>
      </a:lvl8pPr>
      <a:lvl9pPr marL="1828800" algn="r" defTabSz="457200" rtl="0" fontAlgn="base">
        <a:spcBef>
          <a:spcPct val="0"/>
        </a:spcBef>
        <a:spcAft>
          <a:spcPct val="0"/>
        </a:spcAft>
        <a:defRPr sz="2000">
          <a:solidFill>
            <a:srgbClr val="D9D9D9"/>
          </a:solidFill>
          <a:latin typeface="Arial Black" pitchFamily="32" charset="0"/>
          <a:ea typeface="ＭＳ Ｐゴシック" pitchFamily="32" charset="-128"/>
        </a:defRPr>
      </a:lvl9pPr>
    </p:titleStyle>
    <p:bodyStyle>
      <a:lvl1pPr marL="342900" indent="-342900" algn="l" defTabSz="457200" rtl="0" eaLnBrk="0" fontAlgn="base" hangingPunct="0">
        <a:spcBef>
          <a:spcPct val="20000"/>
        </a:spcBef>
        <a:spcAft>
          <a:spcPct val="0"/>
        </a:spcAft>
        <a:buClr>
          <a:srgbClr val="A01F25"/>
        </a:buClr>
        <a:buFont typeface="Wingdings" pitchFamily="2" charset="2"/>
        <a:buChar char="§"/>
        <a:defRPr sz="3000" kern="1200">
          <a:solidFill>
            <a:schemeClr val="tx1"/>
          </a:solidFill>
          <a:latin typeface="Arial"/>
          <a:ea typeface="ＭＳ Ｐゴシック" pitchFamily="32" charset="-128"/>
          <a:cs typeface="Arial"/>
        </a:defRPr>
      </a:lvl1pPr>
      <a:lvl2pPr marL="690563" indent="-344488" algn="l" defTabSz="457200" rtl="0" eaLnBrk="0" fontAlgn="base" hangingPunct="0">
        <a:spcBef>
          <a:spcPct val="20000"/>
        </a:spcBef>
        <a:spcAft>
          <a:spcPct val="0"/>
        </a:spcAft>
        <a:buClr>
          <a:srgbClr val="C00000"/>
        </a:buClr>
        <a:buFont typeface="Arial" charset="0"/>
        <a:buChar char="•"/>
        <a:defRPr sz="2800" kern="1200">
          <a:solidFill>
            <a:schemeClr val="tx1"/>
          </a:solidFill>
          <a:latin typeface="Arial"/>
          <a:ea typeface="ＭＳ Ｐゴシック" pitchFamily="32" charset="-128"/>
          <a:cs typeface="Arial"/>
        </a:defRPr>
      </a:lvl2pPr>
      <a:lvl3pPr marL="1025525" indent="-334963" algn="l" defTabSz="457200" rtl="0" eaLnBrk="0" fontAlgn="base" hangingPunct="0">
        <a:spcBef>
          <a:spcPct val="20000"/>
        </a:spcBef>
        <a:spcAft>
          <a:spcPct val="0"/>
        </a:spcAft>
        <a:buClr>
          <a:srgbClr val="A01F25"/>
        </a:buClr>
        <a:buFont typeface="Wingdings" pitchFamily="2" charset="2"/>
        <a:buChar char="Ø"/>
        <a:defRPr sz="2400" kern="1200">
          <a:solidFill>
            <a:schemeClr val="tx1"/>
          </a:solidFill>
          <a:latin typeface="Arial"/>
          <a:ea typeface="ＭＳ Ｐゴシック" pitchFamily="32" charset="-128"/>
          <a:cs typeface="Arial"/>
        </a:defRPr>
      </a:lvl3pPr>
      <a:lvl4pPr marL="1371600" indent="-346075" algn="l" defTabSz="457200" rtl="0" eaLnBrk="0" fontAlgn="base" hangingPunct="0">
        <a:spcBef>
          <a:spcPct val="20000"/>
        </a:spcBef>
        <a:spcAft>
          <a:spcPct val="0"/>
        </a:spcAft>
        <a:buClr>
          <a:srgbClr val="C00000"/>
        </a:buClr>
        <a:buFont typeface="Wingdings" pitchFamily="2" charset="2"/>
        <a:buChar char="v"/>
        <a:defRPr sz="2000" kern="1200">
          <a:solidFill>
            <a:schemeClr val="tx1"/>
          </a:solidFill>
          <a:latin typeface="Arial"/>
          <a:ea typeface="ＭＳ Ｐゴシック" pitchFamily="32" charset="-128"/>
          <a:cs typeface="Arial"/>
        </a:defRPr>
      </a:lvl4pPr>
      <a:lvl5pPr marL="1717675" indent="-346075" algn="l" defTabSz="457200" rtl="0" eaLnBrk="0" fontAlgn="base" hangingPunct="0">
        <a:spcBef>
          <a:spcPct val="20000"/>
        </a:spcBef>
        <a:spcAft>
          <a:spcPct val="0"/>
        </a:spcAft>
        <a:buClr>
          <a:srgbClr val="A01F25"/>
        </a:buClr>
        <a:buFont typeface="Arial" charset="0"/>
        <a:buChar char="»"/>
        <a:defRPr sz="2000" kern="1200">
          <a:solidFill>
            <a:schemeClr val="tx1"/>
          </a:solidFill>
          <a:latin typeface="Arial"/>
          <a:ea typeface="ＭＳ Ｐゴシック" pitchFamily="32"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slide" Target="slide5.xml"/></Relationships>
</file>

<file path=ppt/slides/_rels/slide1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43.png"/></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45.png"/></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47.png"/></Relationships>
</file>

<file path=ppt/slides/_rels/slide14.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51.png"/><Relationship Id="rId5" Type="http://schemas.openxmlformats.org/officeDocument/2006/relationships/image" Target="../media/image50.wmf"/><Relationship Id="rId4" Type="http://schemas.openxmlformats.org/officeDocument/2006/relationships/image" Target="../media/image49.jpeg"/></Relationships>
</file>

<file path=ppt/slides/_rels/slide15.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3.jpeg"/><Relationship Id="rId7" Type="http://schemas.openxmlformats.org/officeDocument/2006/relationships/image" Target="../media/image50.wmf"/><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51.png"/><Relationship Id="rId5" Type="http://schemas.openxmlformats.org/officeDocument/2006/relationships/image" Target="../media/image55.png"/><Relationship Id="rId4" Type="http://schemas.openxmlformats.org/officeDocument/2006/relationships/image" Target="../media/image54.jpeg"/></Relationships>
</file>

<file path=ppt/slides/_rels/slide1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www.agilent.com/about/newsroom/presrel/2009/13may-em09093.html"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wmf"/><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37.png"/><Relationship Id="rId4" Type="http://schemas.openxmlformats.org/officeDocument/2006/relationships/image" Target="../media/image36.png"/></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40.png"/><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a:noFill/>
        </p:spPr>
        <p:txBody>
          <a:bodyPr/>
          <a:lstStyle/>
          <a:p>
            <a:fld id="{8FB8028C-AA90-484C-B376-04E92BF2B675}" type="slidenum">
              <a:rPr lang="en-US" smtClean="0">
                <a:latin typeface="Arial" charset="0"/>
              </a:rPr>
              <a:pPr/>
              <a:t>1</a:t>
            </a:fld>
            <a:endParaRPr lang="en-US" smtClean="0">
              <a:latin typeface="Arial" charset="0"/>
            </a:endParaRPr>
          </a:p>
        </p:txBody>
      </p:sp>
      <p:pic>
        <p:nvPicPr>
          <p:cNvPr id="3075" name="Picture 25" descr="Agilent-N2Xno_Shadow_medium"/>
          <p:cNvPicPr>
            <a:picLocks noChangeAspect="1" noChangeArrowheads="1"/>
          </p:cNvPicPr>
          <p:nvPr/>
        </p:nvPicPr>
        <p:blipFill>
          <a:blip r:embed="rId3"/>
          <a:srcRect/>
          <a:stretch>
            <a:fillRect/>
          </a:stretch>
        </p:blipFill>
        <p:spPr bwMode="auto">
          <a:xfrm>
            <a:off x="3097213" y="3468688"/>
            <a:ext cx="3386137" cy="890587"/>
          </a:xfrm>
          <a:prstGeom prst="rect">
            <a:avLst/>
          </a:prstGeom>
          <a:noFill/>
          <a:ln w="9525">
            <a:noFill/>
            <a:miter lim="800000"/>
            <a:headEnd/>
            <a:tailEnd/>
          </a:ln>
        </p:spPr>
      </p:pic>
      <p:sp>
        <p:nvSpPr>
          <p:cNvPr id="3076" name="Rectangle 13"/>
          <p:cNvSpPr>
            <a:spLocks noChangeAspect="1" noChangeArrowheads="1"/>
          </p:cNvSpPr>
          <p:nvPr/>
        </p:nvSpPr>
        <p:spPr bwMode="auto">
          <a:xfrm>
            <a:off x="1524000" y="2027238"/>
            <a:ext cx="5275263" cy="1219200"/>
          </a:xfrm>
          <a:prstGeom prst="rect">
            <a:avLst/>
          </a:prstGeom>
          <a:noFill/>
          <a:ln w="12700" algn="ctr">
            <a:noFill/>
            <a:miter lim="800000"/>
            <a:headEnd/>
            <a:tailEnd/>
          </a:ln>
        </p:spPr>
        <p:txBody>
          <a:bodyPr lIns="0" tIns="0" rIns="0" bIns="0">
            <a:spAutoFit/>
          </a:bodyPr>
          <a:lstStyle/>
          <a:p>
            <a:r>
              <a:rPr lang="en-US" sz="4000" b="1" dirty="0" smtClean="0"/>
              <a:t>IxN2X </a:t>
            </a:r>
            <a:r>
              <a:rPr lang="en-US" sz="4000" b="1" dirty="0" err="1"/>
              <a:t>Multiservices</a:t>
            </a:r>
            <a:r>
              <a:rPr lang="en-US" sz="4000" b="1" dirty="0"/>
              <a:t> </a:t>
            </a:r>
          </a:p>
          <a:p>
            <a:r>
              <a:rPr lang="en-US" sz="4000" b="1" dirty="0"/>
              <a:t>Test Solution</a:t>
            </a:r>
          </a:p>
        </p:txBody>
      </p:sp>
      <p:pic>
        <p:nvPicPr>
          <p:cNvPr id="3077" name="Picture 19">
            <a:hlinkClick r:id="rId4" action="ppaction://hlinksldjump"/>
          </p:cNvPr>
          <p:cNvPicPr>
            <a:picLocks noChangeAspect="1" noChangeArrowheads="1"/>
          </p:cNvPicPr>
          <p:nvPr/>
        </p:nvPicPr>
        <p:blipFill>
          <a:blip r:embed="rId5"/>
          <a:srcRect/>
          <a:stretch>
            <a:fillRect/>
          </a:stretch>
        </p:blipFill>
        <p:spPr bwMode="auto">
          <a:xfrm>
            <a:off x="4672013" y="4476750"/>
            <a:ext cx="2120900" cy="1489075"/>
          </a:xfrm>
          <a:prstGeom prst="rect">
            <a:avLst/>
          </a:prstGeom>
          <a:noFill/>
          <a:ln w="12700">
            <a:noFill/>
            <a:miter lim="800000"/>
            <a:headEnd/>
            <a:tailEnd/>
          </a:ln>
        </p:spPr>
      </p:pic>
      <p:sp>
        <p:nvSpPr>
          <p:cNvPr id="3078" name="Rectangle 22"/>
          <p:cNvSpPr>
            <a:spLocks noChangeArrowheads="1"/>
          </p:cNvSpPr>
          <p:nvPr/>
        </p:nvSpPr>
        <p:spPr bwMode="auto">
          <a:xfrm>
            <a:off x="4787900" y="4710113"/>
            <a:ext cx="1816100" cy="976312"/>
          </a:xfrm>
          <a:prstGeom prst="rect">
            <a:avLst/>
          </a:prstGeom>
          <a:noFill/>
          <a:ln w="12700">
            <a:noFill/>
            <a:miter lim="800000"/>
            <a:headEnd/>
            <a:tailEnd/>
          </a:ln>
        </p:spPr>
        <p:txBody>
          <a:bodyPr lIns="0" tIns="0" rIns="0" bIns="0">
            <a:spAutoFit/>
          </a:bodyPr>
          <a:lstStyle/>
          <a:p>
            <a:pPr algn="ctr" eaLnBrk="0" hangingPunct="0">
              <a:lnSpc>
                <a:spcPct val="116000"/>
              </a:lnSpc>
            </a:pPr>
            <a:r>
              <a:rPr lang="en-US" sz="1100" b="1">
                <a:solidFill>
                  <a:schemeClr val="bg1"/>
                </a:solidFill>
              </a:rPr>
              <a:t>R&amp;D &amp; Lab validation of triple play infrastructure and services, </a:t>
            </a:r>
            <a:r>
              <a:rPr lang="en-US" sz="1100">
                <a:solidFill>
                  <a:schemeClr val="bg1"/>
                </a:solidFill>
              </a:rPr>
              <a:t>from broadband access through carrier core/edge.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a:noFill/>
        </p:spPr>
        <p:txBody>
          <a:bodyPr/>
          <a:lstStyle/>
          <a:p>
            <a:fld id="{C6104F07-7FCC-4D27-83BD-0911458F03A1}" type="slidenum">
              <a:rPr lang="en-US" smtClean="0">
                <a:latin typeface="Arial" charset="0"/>
              </a:rPr>
              <a:pPr/>
              <a:t>10</a:t>
            </a:fld>
            <a:endParaRPr lang="en-US" smtClean="0">
              <a:latin typeface="Arial" charset="0"/>
            </a:endParaRPr>
          </a:p>
        </p:txBody>
      </p:sp>
      <p:pic>
        <p:nvPicPr>
          <p:cNvPr id="12291" name="Picture 2" descr="Dia1_revB"/>
          <p:cNvPicPr>
            <a:picLocks noChangeAspect="1" noChangeArrowheads="1"/>
          </p:cNvPicPr>
          <p:nvPr/>
        </p:nvPicPr>
        <p:blipFill>
          <a:blip r:embed="rId3"/>
          <a:srcRect/>
          <a:stretch>
            <a:fillRect/>
          </a:stretch>
        </p:blipFill>
        <p:spPr bwMode="auto">
          <a:xfrm>
            <a:off x="250825" y="3217862"/>
            <a:ext cx="8445500" cy="2614613"/>
          </a:xfrm>
          <a:prstGeom prst="rect">
            <a:avLst/>
          </a:prstGeom>
          <a:noFill/>
          <a:ln w="9525">
            <a:noFill/>
            <a:miter lim="800000"/>
            <a:headEnd/>
            <a:tailEnd/>
          </a:ln>
        </p:spPr>
      </p:pic>
      <p:sp>
        <p:nvSpPr>
          <p:cNvPr id="12292" name="Rectangle 3"/>
          <p:cNvSpPr>
            <a:spLocks noGrp="1" noChangeArrowheads="1"/>
          </p:cNvSpPr>
          <p:nvPr>
            <p:ph type="title"/>
          </p:nvPr>
        </p:nvSpPr>
        <p:spPr>
          <a:xfrm>
            <a:off x="0" y="1189608"/>
            <a:ext cx="9143999" cy="976312"/>
          </a:xfrm>
        </p:spPr>
        <p:txBody>
          <a:bodyPr/>
          <a:lstStyle/>
          <a:p>
            <a:pPr eaLnBrk="1" hangingPunct="1"/>
            <a:r>
              <a:rPr lang="en-US" sz="2800" dirty="0" smtClean="0"/>
              <a:t>Fundamental Test Scenario 3 – Protocol</a:t>
            </a:r>
            <a:br>
              <a:rPr lang="en-US" sz="2800" dirty="0" smtClean="0"/>
            </a:br>
            <a:r>
              <a:rPr lang="en-US" sz="2800" dirty="0" smtClean="0"/>
              <a:t> </a:t>
            </a:r>
            <a:r>
              <a:rPr lang="en-US" dirty="0" smtClean="0"/>
              <a:t>Emulation </a:t>
            </a:r>
            <a:r>
              <a:rPr lang="en-US" i="1" dirty="0" smtClean="0"/>
              <a:t>“Does it scale?”</a:t>
            </a:r>
            <a:endParaRPr lang="en-CA" i="1" dirty="0" smtClean="0"/>
          </a:p>
        </p:txBody>
      </p:sp>
      <p:sp>
        <p:nvSpPr>
          <p:cNvPr id="12293" name="Rectangle 4"/>
          <p:cNvSpPr>
            <a:spLocks noGrp="1" noChangeArrowheads="1"/>
          </p:cNvSpPr>
          <p:nvPr>
            <p:ph type="body" idx="1"/>
          </p:nvPr>
        </p:nvSpPr>
        <p:spPr>
          <a:xfrm>
            <a:off x="503238" y="2287587"/>
            <a:ext cx="7759700" cy="1095375"/>
          </a:xfrm>
        </p:spPr>
        <p:txBody>
          <a:bodyPr lIns="0" tIns="0" rIns="109728" bIns="0">
            <a:spAutoFit/>
          </a:bodyPr>
          <a:lstStyle/>
          <a:p>
            <a:pPr algn="ctr" eaLnBrk="1" hangingPunct="1"/>
            <a:r>
              <a:rPr lang="en-US" sz="2400" dirty="0" smtClean="0"/>
              <a:t>Emulate routing, signaling and other protocols simultaneously, to simulate very large attached networks</a:t>
            </a:r>
            <a:endParaRPr lang="en-CA" sz="2400" dirty="0" smtClean="0"/>
          </a:p>
        </p:txBody>
      </p:sp>
      <p:sp>
        <p:nvSpPr>
          <p:cNvPr id="12294" name="Text Box 5"/>
          <p:cNvSpPr txBox="1">
            <a:spLocks noChangeArrowheads="1"/>
          </p:cNvSpPr>
          <p:nvPr/>
        </p:nvSpPr>
        <p:spPr bwMode="auto">
          <a:xfrm>
            <a:off x="5035550" y="5919788"/>
            <a:ext cx="3859213" cy="611188"/>
          </a:xfrm>
          <a:prstGeom prst="rect">
            <a:avLst/>
          </a:prstGeom>
          <a:noFill/>
          <a:ln w="19050">
            <a:noFill/>
            <a:miter lim="800000"/>
            <a:headEnd/>
            <a:tailEnd/>
          </a:ln>
        </p:spPr>
        <p:txBody>
          <a:bodyPr lIns="0" tIns="0" rIns="0" bIns="0">
            <a:spAutoFit/>
          </a:bodyPr>
          <a:lstStyle/>
          <a:p>
            <a:pPr marL="182563" indent="-182563" eaLnBrk="0" hangingPunct="0">
              <a:spcBef>
                <a:spcPct val="50000"/>
              </a:spcBef>
              <a:buFontTx/>
              <a:buChar char="•"/>
            </a:pPr>
            <a:r>
              <a:rPr lang="en-US" sz="1600" b="1" dirty="0">
                <a:solidFill>
                  <a:schemeClr val="tx2"/>
                </a:solidFill>
              </a:rPr>
              <a:t>Measure protocol scalability</a:t>
            </a:r>
          </a:p>
          <a:p>
            <a:pPr marL="182563" indent="-182563" eaLnBrk="0" hangingPunct="0">
              <a:spcBef>
                <a:spcPct val="50000"/>
              </a:spcBef>
              <a:buFontTx/>
              <a:buChar char="•"/>
            </a:pPr>
            <a:r>
              <a:rPr lang="en-US" sz="1600" b="1" dirty="0">
                <a:solidFill>
                  <a:schemeClr val="tx2"/>
                </a:solidFill>
              </a:rPr>
              <a:t>Verify multi-protocol management</a:t>
            </a:r>
          </a:p>
        </p:txBody>
      </p:sp>
      <p:sp>
        <p:nvSpPr>
          <p:cNvPr id="12295" name="Text Box 6"/>
          <p:cNvSpPr txBox="1">
            <a:spLocks noChangeArrowheads="1"/>
          </p:cNvSpPr>
          <p:nvPr/>
        </p:nvSpPr>
        <p:spPr bwMode="auto">
          <a:xfrm>
            <a:off x="1139825" y="5880100"/>
            <a:ext cx="3482975" cy="977900"/>
          </a:xfrm>
          <a:prstGeom prst="rect">
            <a:avLst/>
          </a:prstGeom>
          <a:noFill/>
          <a:ln w="19050">
            <a:noFill/>
            <a:miter lim="800000"/>
            <a:headEnd/>
            <a:tailEnd/>
          </a:ln>
        </p:spPr>
        <p:txBody>
          <a:bodyPr lIns="0" tIns="0" rIns="0" bIns="0">
            <a:spAutoFit/>
          </a:bodyPr>
          <a:lstStyle/>
          <a:p>
            <a:pPr algn="ctr" eaLnBrk="0" hangingPunct="0">
              <a:spcBef>
                <a:spcPct val="50000"/>
              </a:spcBef>
            </a:pPr>
            <a:r>
              <a:rPr lang="en-US" sz="1600" b="1" dirty="0"/>
              <a:t>Because </a:t>
            </a:r>
            <a:r>
              <a:rPr lang="en-US" sz="1600" b="1" dirty="0" smtClean="0"/>
              <a:t>IxN2X </a:t>
            </a:r>
            <a:r>
              <a:rPr lang="en-US" sz="1600" b="1" dirty="0"/>
              <a:t>accurately sends and responds to protocol messages, the SUT thinks </a:t>
            </a:r>
            <a:r>
              <a:rPr lang="en-US" sz="1600" b="1" dirty="0" smtClean="0"/>
              <a:t>IxN2X </a:t>
            </a:r>
            <a:r>
              <a:rPr lang="en-US" sz="1600" b="1" dirty="0"/>
              <a:t>is actually</a:t>
            </a:r>
            <a:r>
              <a:rPr lang="en-US" sz="1600" b="1" dirty="0">
                <a:solidFill>
                  <a:schemeClr val="tx2"/>
                </a:solidFill>
              </a:rPr>
              <a:t> </a:t>
            </a:r>
            <a:r>
              <a:rPr lang="en-US" sz="1600" b="1" dirty="0">
                <a:solidFill>
                  <a:schemeClr val="folHlink"/>
                </a:solidFill>
              </a:rPr>
              <a:t>thousands of real devices</a:t>
            </a:r>
          </a:p>
        </p:txBody>
      </p:sp>
    </p:spTree>
  </p:cSld>
  <p:clrMapOvr>
    <a:masterClrMapping/>
  </p:clrMapOvr>
  <p:transition spd="med"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4"/>
          <p:cNvSpPr>
            <a:spLocks noGrp="1"/>
          </p:cNvSpPr>
          <p:nvPr>
            <p:ph type="sldNum" sz="quarter" idx="12"/>
          </p:nvPr>
        </p:nvSpPr>
        <p:spPr>
          <a:noFill/>
        </p:spPr>
        <p:txBody>
          <a:bodyPr/>
          <a:lstStyle/>
          <a:p>
            <a:fld id="{DCDAF51C-F909-478E-B10E-2E55E1C36A58}" type="slidenum">
              <a:rPr lang="en-US" smtClean="0">
                <a:latin typeface="Arial" charset="0"/>
              </a:rPr>
              <a:pPr/>
              <a:t>11</a:t>
            </a:fld>
            <a:endParaRPr lang="en-US" smtClean="0">
              <a:latin typeface="Arial" charset="0"/>
            </a:endParaRPr>
          </a:p>
        </p:txBody>
      </p:sp>
      <p:pic>
        <p:nvPicPr>
          <p:cNvPr id="13315" name="Picture 2" descr="dia_7_rast"/>
          <p:cNvPicPr>
            <a:picLocks noChangeAspect="1" noChangeArrowheads="1"/>
          </p:cNvPicPr>
          <p:nvPr/>
        </p:nvPicPr>
        <p:blipFill>
          <a:blip r:embed="rId3"/>
          <a:srcRect l="12030"/>
          <a:stretch>
            <a:fillRect/>
          </a:stretch>
        </p:blipFill>
        <p:spPr bwMode="auto">
          <a:xfrm>
            <a:off x="0" y="2074863"/>
            <a:ext cx="3810000" cy="3578225"/>
          </a:xfrm>
          <a:prstGeom prst="rect">
            <a:avLst/>
          </a:prstGeom>
          <a:noFill/>
          <a:ln w="9525">
            <a:noFill/>
            <a:miter lim="800000"/>
            <a:headEnd/>
            <a:tailEnd/>
          </a:ln>
        </p:spPr>
      </p:pic>
      <p:pic>
        <p:nvPicPr>
          <p:cNvPr id="13316" name="Picture 3" descr="dia_8_rast"/>
          <p:cNvPicPr>
            <a:picLocks noChangeAspect="1" noChangeArrowheads="1"/>
          </p:cNvPicPr>
          <p:nvPr/>
        </p:nvPicPr>
        <p:blipFill>
          <a:blip r:embed="rId4"/>
          <a:srcRect/>
          <a:stretch>
            <a:fillRect/>
          </a:stretch>
        </p:blipFill>
        <p:spPr bwMode="auto">
          <a:xfrm>
            <a:off x="3810000" y="2074863"/>
            <a:ext cx="5257800" cy="2957513"/>
          </a:xfrm>
          <a:prstGeom prst="rect">
            <a:avLst/>
          </a:prstGeom>
          <a:noFill/>
          <a:ln w="9525">
            <a:noFill/>
            <a:miter lim="800000"/>
            <a:headEnd/>
            <a:tailEnd/>
          </a:ln>
        </p:spPr>
      </p:pic>
      <p:sp>
        <p:nvSpPr>
          <p:cNvPr id="13317" name="Rectangle 4"/>
          <p:cNvSpPr>
            <a:spLocks noGrp="1" noChangeArrowheads="1"/>
          </p:cNvSpPr>
          <p:nvPr/>
        </p:nvSpPr>
        <p:spPr bwMode="auto">
          <a:xfrm>
            <a:off x="609600" y="1143000"/>
            <a:ext cx="7772400" cy="4724400"/>
          </a:xfrm>
          <a:prstGeom prst="rect">
            <a:avLst/>
          </a:prstGeom>
          <a:noFill/>
          <a:ln w="9525">
            <a:noFill/>
            <a:miter lim="800000"/>
            <a:headEnd/>
            <a:tailEnd/>
          </a:ln>
        </p:spPr>
        <p:txBody>
          <a:bodyPr/>
          <a:lstStyle/>
          <a:p>
            <a:pPr eaLnBrk="0" hangingPunct="0"/>
            <a:endParaRPr lang="en-GB" sz="2400" b="1">
              <a:latin typeface="Agilent TT Cond" pitchFamily="34" charset="0"/>
            </a:endParaRPr>
          </a:p>
        </p:txBody>
      </p:sp>
      <p:sp>
        <p:nvSpPr>
          <p:cNvPr id="13318" name="Text Box 5"/>
          <p:cNvSpPr txBox="1">
            <a:spLocks noChangeArrowheads="1"/>
          </p:cNvSpPr>
          <p:nvPr/>
        </p:nvSpPr>
        <p:spPr bwMode="auto">
          <a:xfrm>
            <a:off x="3810000" y="5032376"/>
            <a:ext cx="5105400" cy="1100138"/>
          </a:xfrm>
          <a:prstGeom prst="rect">
            <a:avLst/>
          </a:prstGeom>
          <a:noFill/>
          <a:ln w="19050">
            <a:noFill/>
            <a:miter lim="800000"/>
            <a:headEnd/>
            <a:tailEnd/>
          </a:ln>
        </p:spPr>
        <p:txBody>
          <a:bodyPr lIns="0" tIns="0" rIns="0" bIns="0">
            <a:spAutoFit/>
          </a:bodyPr>
          <a:lstStyle/>
          <a:p>
            <a:pPr marL="461963" lvl="1" indent="-231775" eaLnBrk="0" hangingPunct="0">
              <a:spcBef>
                <a:spcPct val="50000"/>
              </a:spcBef>
              <a:buFontTx/>
              <a:buChar char="•"/>
            </a:pPr>
            <a:r>
              <a:rPr lang="en-US" sz="1600" b="1" dirty="0">
                <a:solidFill>
                  <a:schemeClr val="tx2"/>
                </a:solidFill>
                <a:latin typeface="Agilent TT Cond" pitchFamily="34" charset="0"/>
              </a:rPr>
              <a:t>Measure performance during integrated traffic and protocol stress</a:t>
            </a:r>
          </a:p>
          <a:p>
            <a:pPr marL="461963" lvl="1" indent="-231775" eaLnBrk="0" hangingPunct="0">
              <a:spcBef>
                <a:spcPct val="50000"/>
              </a:spcBef>
              <a:buFontTx/>
              <a:buChar char="•"/>
            </a:pPr>
            <a:r>
              <a:rPr lang="en-US" sz="1600" b="1" dirty="0">
                <a:solidFill>
                  <a:schemeClr val="tx2"/>
                </a:solidFill>
                <a:latin typeface="Agilent TT Cond" pitchFamily="34" charset="0"/>
              </a:rPr>
              <a:t>Measure delivery of services such as IPTV, MPLS VPNs and Carrier Ethernet OAM</a:t>
            </a:r>
          </a:p>
        </p:txBody>
      </p:sp>
      <p:sp>
        <p:nvSpPr>
          <p:cNvPr id="13319" name="Rectangle 6"/>
          <p:cNvSpPr>
            <a:spLocks noGrp="1" noChangeArrowheads="1"/>
          </p:cNvSpPr>
          <p:nvPr>
            <p:ph type="title"/>
          </p:nvPr>
        </p:nvSpPr>
        <p:spPr>
          <a:xfrm>
            <a:off x="0" y="1109662"/>
            <a:ext cx="9144000" cy="1143000"/>
          </a:xfrm>
        </p:spPr>
        <p:txBody>
          <a:bodyPr/>
          <a:lstStyle/>
          <a:p>
            <a:pPr eaLnBrk="1" hangingPunct="1"/>
            <a:r>
              <a:rPr lang="en-US" sz="2800" dirty="0" smtClean="0"/>
              <a:t>Fundamental Test Scenario 4 - Integrated</a:t>
            </a:r>
            <a:r>
              <a:rPr lang="en-US" sz="3200" dirty="0" smtClean="0"/>
              <a:t> </a:t>
            </a:r>
            <a:r>
              <a:rPr lang="en-US" sz="2800" dirty="0" smtClean="0"/>
              <a:t>traffic &amp; protocol emulation</a:t>
            </a:r>
          </a:p>
        </p:txBody>
      </p:sp>
      <p:grpSp>
        <p:nvGrpSpPr>
          <p:cNvPr id="2" name="Group 7"/>
          <p:cNvGrpSpPr>
            <a:grpSpLocks/>
          </p:cNvGrpSpPr>
          <p:nvPr/>
        </p:nvGrpSpPr>
        <p:grpSpPr bwMode="auto">
          <a:xfrm>
            <a:off x="229016" y="2252662"/>
            <a:ext cx="8153400" cy="1524000"/>
            <a:chOff x="-352" y="0"/>
            <a:chExt cx="6653" cy="316"/>
          </a:xfrm>
        </p:grpSpPr>
        <p:sp>
          <p:nvSpPr>
            <p:cNvPr id="13321" name="Rectangle 8"/>
            <p:cNvSpPr>
              <a:spLocks noChangeArrowheads="1"/>
            </p:cNvSpPr>
            <p:nvPr/>
          </p:nvSpPr>
          <p:spPr bwMode="auto">
            <a:xfrm>
              <a:off x="0" y="0"/>
              <a:ext cx="2813" cy="0"/>
            </a:xfrm>
            <a:prstGeom prst="rect">
              <a:avLst/>
            </a:prstGeom>
            <a:noFill/>
            <a:ln w="9525">
              <a:noFill/>
              <a:miter lim="800000"/>
              <a:headEnd/>
              <a:tailEnd/>
            </a:ln>
          </p:spPr>
          <p:txBody>
            <a:bodyPr lIns="0" tIns="0" rIns="0" bIns="0">
              <a:spAutoFit/>
            </a:bodyPr>
            <a:lstStyle/>
            <a:p>
              <a:endParaRPr lang="en-GB"/>
            </a:p>
          </p:txBody>
        </p:sp>
        <p:sp>
          <p:nvSpPr>
            <p:cNvPr id="13322" name="Rectangle 9"/>
            <p:cNvSpPr>
              <a:spLocks noChangeArrowheads="1"/>
            </p:cNvSpPr>
            <p:nvPr/>
          </p:nvSpPr>
          <p:spPr bwMode="auto">
            <a:xfrm>
              <a:off x="-352" y="0"/>
              <a:ext cx="6653" cy="316"/>
            </a:xfrm>
            <a:prstGeom prst="rect">
              <a:avLst/>
            </a:prstGeom>
            <a:noFill/>
            <a:ln w="9525">
              <a:noFill/>
              <a:miter lim="800000"/>
              <a:headEnd/>
              <a:tailEnd/>
            </a:ln>
          </p:spPr>
          <p:txBody>
            <a:bodyPr lIns="0" tIns="0" rIns="0" bIns="0"/>
            <a:lstStyle/>
            <a:p>
              <a:pPr eaLnBrk="0" hangingPunct="0"/>
              <a:r>
                <a:rPr lang="en-US" sz="2000" b="1" dirty="0">
                  <a:solidFill>
                    <a:schemeClr val="accent1"/>
                  </a:solidFill>
                  <a:latin typeface="Agilent TT Cond" pitchFamily="34" charset="0"/>
                </a:rPr>
                <a:t>Combine traffic generation and protocol emulation</a:t>
              </a:r>
            </a:p>
          </p:txBody>
        </p:sp>
      </p:grpSp>
    </p:spTree>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p:spPr>
        <p:txBody>
          <a:bodyPr/>
          <a:lstStyle/>
          <a:p>
            <a:fld id="{E37A9A0B-DFC3-4165-B8E9-611606212EB4}" type="slidenum">
              <a:rPr lang="en-US" smtClean="0">
                <a:latin typeface="Arial" charset="0"/>
              </a:rPr>
              <a:pPr/>
              <a:t>12</a:t>
            </a:fld>
            <a:endParaRPr lang="en-US" smtClean="0">
              <a:latin typeface="Arial" charset="0"/>
            </a:endParaRPr>
          </a:p>
        </p:txBody>
      </p:sp>
      <p:pic>
        <p:nvPicPr>
          <p:cNvPr id="14339" name="Picture 7"/>
          <p:cNvPicPr>
            <a:picLocks noChangeAspect="1" noChangeArrowheads="1"/>
          </p:cNvPicPr>
          <p:nvPr/>
        </p:nvPicPr>
        <p:blipFill>
          <a:blip r:embed="rId3"/>
          <a:srcRect/>
          <a:stretch>
            <a:fillRect/>
          </a:stretch>
        </p:blipFill>
        <p:spPr bwMode="auto">
          <a:xfrm>
            <a:off x="55562" y="2401697"/>
            <a:ext cx="5153025" cy="3867150"/>
          </a:xfrm>
          <a:prstGeom prst="rect">
            <a:avLst/>
          </a:prstGeom>
          <a:noFill/>
          <a:ln w="9525">
            <a:noFill/>
            <a:miter lim="800000"/>
            <a:headEnd/>
            <a:tailEnd/>
          </a:ln>
        </p:spPr>
      </p:pic>
      <p:sp>
        <p:nvSpPr>
          <p:cNvPr id="14340" name="Rectangle 3"/>
          <p:cNvSpPr>
            <a:spLocks noGrp="1" noChangeArrowheads="1"/>
          </p:cNvSpPr>
          <p:nvPr>
            <p:ph type="title"/>
          </p:nvPr>
        </p:nvSpPr>
        <p:spPr>
          <a:xfrm>
            <a:off x="403225" y="1240971"/>
            <a:ext cx="8229600" cy="889000"/>
          </a:xfrm>
        </p:spPr>
        <p:txBody>
          <a:bodyPr/>
          <a:lstStyle/>
          <a:p>
            <a:pPr eaLnBrk="1" hangingPunct="1"/>
            <a:r>
              <a:rPr lang="en-US" sz="2400" dirty="0" smtClean="0"/>
              <a:t>Fundamental Test Scenario 5 – Conformance Test </a:t>
            </a:r>
            <a:r>
              <a:rPr lang="en-US" sz="2400" i="1" dirty="0" smtClean="0"/>
              <a:t>“Does it conform to industry standards?”</a:t>
            </a:r>
            <a:endParaRPr lang="en-CA" sz="2400" i="1" dirty="0" smtClean="0"/>
          </a:p>
        </p:txBody>
      </p:sp>
      <p:sp>
        <p:nvSpPr>
          <p:cNvPr id="14341" name="Rectangle 4"/>
          <p:cNvSpPr>
            <a:spLocks noGrp="1" noChangeArrowheads="1"/>
          </p:cNvSpPr>
          <p:nvPr>
            <p:ph type="body" idx="1"/>
          </p:nvPr>
        </p:nvSpPr>
        <p:spPr>
          <a:xfrm>
            <a:off x="5405437" y="3003159"/>
            <a:ext cx="4098925" cy="615553"/>
          </a:xfrm>
        </p:spPr>
        <p:txBody>
          <a:bodyPr wrap="square" lIns="0" tIns="0" rIns="109728" bIns="0">
            <a:spAutoFit/>
          </a:bodyPr>
          <a:lstStyle/>
          <a:p>
            <a:pPr eaLnBrk="1" hangingPunct="1"/>
            <a:r>
              <a:rPr lang="en-US" sz="2000" dirty="0" smtClean="0"/>
              <a:t>Verify protocol conformance to IETF, IEEE &amp; MEF standards</a:t>
            </a:r>
            <a:endParaRPr lang="en-CA" sz="2000" dirty="0" smtClean="0"/>
          </a:p>
        </p:txBody>
      </p:sp>
      <p:sp>
        <p:nvSpPr>
          <p:cNvPr id="14342" name="Text Box 5"/>
          <p:cNvSpPr txBox="1">
            <a:spLocks noChangeArrowheads="1"/>
          </p:cNvSpPr>
          <p:nvPr/>
        </p:nvSpPr>
        <p:spPr bwMode="auto">
          <a:xfrm>
            <a:off x="4959350" y="2114359"/>
            <a:ext cx="3898900" cy="581025"/>
          </a:xfrm>
          <a:prstGeom prst="rect">
            <a:avLst/>
          </a:prstGeom>
          <a:solidFill>
            <a:srgbClr val="FFFF99"/>
          </a:solidFill>
          <a:ln w="19050">
            <a:solidFill>
              <a:srgbClr val="0000FF"/>
            </a:solidFill>
            <a:miter lim="800000"/>
            <a:headEnd/>
            <a:tailEnd/>
          </a:ln>
        </p:spPr>
        <p:txBody>
          <a:bodyPr lIns="36000" tIns="36000" rIns="36000" bIns="36000">
            <a:spAutoFit/>
          </a:bodyPr>
          <a:lstStyle/>
          <a:p>
            <a:pPr algn="ctr" eaLnBrk="0" hangingPunct="0">
              <a:spcBef>
                <a:spcPct val="50000"/>
              </a:spcBef>
            </a:pPr>
            <a:r>
              <a:rPr lang="en-US" sz="1600" b="1" dirty="0" smtClean="0"/>
              <a:t>IxN2X </a:t>
            </a:r>
            <a:r>
              <a:rPr lang="en-US" sz="1600" b="1" dirty="0"/>
              <a:t>sends the DUT a message and tests for a correct and timely response</a:t>
            </a:r>
          </a:p>
        </p:txBody>
      </p:sp>
      <p:pic>
        <p:nvPicPr>
          <p:cNvPr id="14343" name="Picture 8"/>
          <p:cNvPicPr>
            <a:picLocks noChangeAspect="1" noChangeArrowheads="1"/>
          </p:cNvPicPr>
          <p:nvPr/>
        </p:nvPicPr>
        <p:blipFill>
          <a:blip r:embed="rId4"/>
          <a:srcRect/>
          <a:stretch>
            <a:fillRect/>
          </a:stretch>
        </p:blipFill>
        <p:spPr bwMode="auto">
          <a:xfrm>
            <a:off x="6232525" y="4568634"/>
            <a:ext cx="1966912" cy="2112963"/>
          </a:xfrm>
          <a:prstGeom prst="rect">
            <a:avLst/>
          </a:prstGeom>
          <a:noFill/>
          <a:ln w="9525">
            <a:noFill/>
            <a:miter lim="800000"/>
            <a:headEnd/>
            <a:tailEnd/>
          </a:ln>
        </p:spPr>
      </p:pic>
      <p:sp>
        <p:nvSpPr>
          <p:cNvPr id="14344" name="Text Box 9"/>
          <p:cNvSpPr txBox="1">
            <a:spLocks noChangeArrowheads="1"/>
          </p:cNvSpPr>
          <p:nvPr/>
        </p:nvSpPr>
        <p:spPr bwMode="auto">
          <a:xfrm>
            <a:off x="5405437" y="3735197"/>
            <a:ext cx="3514725" cy="825500"/>
          </a:xfrm>
          <a:prstGeom prst="rect">
            <a:avLst/>
          </a:prstGeom>
          <a:solidFill>
            <a:srgbClr val="FFFF99"/>
          </a:solidFill>
          <a:ln w="19050">
            <a:solidFill>
              <a:srgbClr val="0000FF"/>
            </a:solidFill>
            <a:miter lim="800000"/>
            <a:headEnd/>
            <a:tailEnd/>
          </a:ln>
        </p:spPr>
        <p:txBody>
          <a:bodyPr lIns="36000" tIns="36000" rIns="36000" bIns="36000">
            <a:spAutoFit/>
          </a:bodyPr>
          <a:lstStyle/>
          <a:p>
            <a:pPr algn="ctr" eaLnBrk="0" hangingPunct="0">
              <a:spcBef>
                <a:spcPct val="50000"/>
              </a:spcBef>
            </a:pPr>
            <a:r>
              <a:rPr lang="en-US" sz="1600" b="1" dirty="0"/>
              <a:t>Each </a:t>
            </a:r>
            <a:r>
              <a:rPr lang="en-US" sz="1600" b="1" dirty="0" smtClean="0"/>
              <a:t>IxN2X </a:t>
            </a:r>
            <a:r>
              <a:rPr lang="en-US" sz="1600" b="1" dirty="0"/>
              <a:t>conformance test suite contains a hundred or hundreds of unique test cases</a:t>
            </a:r>
          </a:p>
        </p:txBody>
      </p:sp>
      <p:sp>
        <p:nvSpPr>
          <p:cNvPr id="14345" name="Text Box 10"/>
          <p:cNvSpPr txBox="1">
            <a:spLocks noChangeArrowheads="1"/>
          </p:cNvSpPr>
          <p:nvPr/>
        </p:nvSpPr>
        <p:spPr bwMode="auto">
          <a:xfrm>
            <a:off x="1087437" y="6369050"/>
            <a:ext cx="4378325" cy="488950"/>
          </a:xfrm>
          <a:prstGeom prst="rect">
            <a:avLst/>
          </a:prstGeom>
          <a:noFill/>
          <a:ln w="19050">
            <a:noFill/>
            <a:miter lim="800000"/>
            <a:headEnd/>
            <a:tailEnd/>
          </a:ln>
        </p:spPr>
        <p:txBody>
          <a:bodyPr lIns="0" tIns="0" rIns="0" bIns="0">
            <a:spAutoFit/>
          </a:bodyPr>
          <a:lstStyle/>
          <a:p>
            <a:pPr algn="ctr" eaLnBrk="0" hangingPunct="0">
              <a:spcBef>
                <a:spcPct val="50000"/>
              </a:spcBef>
            </a:pPr>
            <a:r>
              <a:rPr lang="en-US" sz="1600" b="1" dirty="0"/>
              <a:t>Conformance helps ensure </a:t>
            </a:r>
            <a:r>
              <a:rPr lang="en-US" sz="1600" b="1" dirty="0">
                <a:solidFill>
                  <a:srgbClr val="0000FF"/>
                </a:solidFill>
              </a:rPr>
              <a:t>interoperability</a:t>
            </a:r>
            <a:r>
              <a:rPr lang="en-US" sz="1600" b="1" dirty="0"/>
              <a:t> with network devices from other vendors</a:t>
            </a:r>
            <a:endParaRPr lang="en-US" sz="1600" b="1" dirty="0">
              <a:solidFill>
                <a:schemeClr val="folHlink"/>
              </a:solidFill>
            </a:endParaRPr>
          </a:p>
        </p:txBody>
      </p:sp>
    </p:spTree>
  </p:cSld>
  <p:clrMapOvr>
    <a:masterClrMapping/>
  </p:clrMapOvr>
  <p:transition spd="med"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p:spPr>
        <p:txBody>
          <a:bodyPr/>
          <a:lstStyle/>
          <a:p>
            <a:fld id="{BF220D1C-97A6-4B1B-86D0-84A8BD1D0226}" type="slidenum">
              <a:rPr lang="en-US" smtClean="0">
                <a:latin typeface="Arial" charset="0"/>
              </a:rPr>
              <a:pPr/>
              <a:t>13</a:t>
            </a:fld>
            <a:endParaRPr lang="en-US" smtClean="0">
              <a:latin typeface="Arial" charset="0"/>
            </a:endParaRPr>
          </a:p>
        </p:txBody>
      </p:sp>
      <p:grpSp>
        <p:nvGrpSpPr>
          <p:cNvPr id="2" name="Group 21"/>
          <p:cNvGrpSpPr>
            <a:grpSpLocks/>
          </p:cNvGrpSpPr>
          <p:nvPr/>
        </p:nvGrpSpPr>
        <p:grpSpPr bwMode="auto">
          <a:xfrm>
            <a:off x="3717925" y="5502274"/>
            <a:ext cx="5249862" cy="1265238"/>
            <a:chOff x="2369" y="3126"/>
            <a:chExt cx="3307" cy="797"/>
          </a:xfrm>
        </p:grpSpPr>
        <p:pic>
          <p:nvPicPr>
            <p:cNvPr id="15376" name="Picture 14"/>
            <p:cNvPicPr>
              <a:picLocks noChangeAspect="1" noChangeArrowheads="1"/>
            </p:cNvPicPr>
            <p:nvPr/>
          </p:nvPicPr>
          <p:blipFill>
            <a:blip r:embed="rId3"/>
            <a:srcRect/>
            <a:stretch>
              <a:fillRect/>
            </a:stretch>
          </p:blipFill>
          <p:spPr bwMode="auto">
            <a:xfrm>
              <a:off x="2838" y="3126"/>
              <a:ext cx="2838" cy="762"/>
            </a:xfrm>
            <a:prstGeom prst="rect">
              <a:avLst/>
            </a:prstGeom>
            <a:noFill/>
            <a:ln w="9525">
              <a:noFill/>
              <a:miter lim="800000"/>
              <a:headEnd/>
              <a:tailEnd/>
            </a:ln>
          </p:spPr>
        </p:pic>
        <p:sp>
          <p:nvSpPr>
            <p:cNvPr id="15377" name="Rectangle 17"/>
            <p:cNvSpPr>
              <a:spLocks noChangeArrowheads="1"/>
            </p:cNvSpPr>
            <p:nvPr/>
          </p:nvSpPr>
          <p:spPr bwMode="auto">
            <a:xfrm>
              <a:off x="3851" y="3160"/>
              <a:ext cx="568" cy="308"/>
            </a:xfrm>
            <a:prstGeom prst="rect">
              <a:avLst/>
            </a:prstGeom>
            <a:noFill/>
            <a:ln w="12700" algn="ctr">
              <a:noFill/>
              <a:miter lim="800000"/>
              <a:headEnd/>
              <a:tailEnd/>
            </a:ln>
          </p:spPr>
          <p:txBody>
            <a:bodyPr wrap="none" lIns="0" tIns="0" rIns="0" bIns="0">
              <a:spAutoFit/>
            </a:bodyPr>
            <a:lstStyle/>
            <a:p>
              <a:pPr algn="ctr"/>
              <a:r>
                <a:rPr lang="en-CA" sz="1600">
                  <a:solidFill>
                    <a:schemeClr val="folHlink"/>
                  </a:solidFill>
                </a:rPr>
                <a:t>Simulated</a:t>
              </a:r>
              <a:br>
                <a:rPr lang="en-CA" sz="1600">
                  <a:solidFill>
                    <a:schemeClr val="folHlink"/>
                  </a:solidFill>
                </a:rPr>
              </a:br>
              <a:r>
                <a:rPr lang="en-CA" sz="1600">
                  <a:solidFill>
                    <a:schemeClr val="folHlink"/>
                  </a:solidFill>
                </a:rPr>
                <a:t>failure</a:t>
              </a:r>
              <a:endParaRPr lang="en-AU" sz="1600">
                <a:solidFill>
                  <a:schemeClr val="folHlink"/>
                </a:solidFill>
              </a:endParaRPr>
            </a:p>
          </p:txBody>
        </p:sp>
        <p:sp>
          <p:nvSpPr>
            <p:cNvPr id="15378" name="Rectangle 18"/>
            <p:cNvSpPr>
              <a:spLocks noChangeArrowheads="1"/>
            </p:cNvSpPr>
            <p:nvPr/>
          </p:nvSpPr>
          <p:spPr bwMode="auto">
            <a:xfrm>
              <a:off x="3677" y="3769"/>
              <a:ext cx="890" cy="154"/>
            </a:xfrm>
            <a:prstGeom prst="rect">
              <a:avLst/>
            </a:prstGeom>
            <a:noFill/>
            <a:ln w="12700" algn="ctr">
              <a:noFill/>
              <a:miter lim="800000"/>
              <a:headEnd/>
              <a:tailEnd/>
            </a:ln>
          </p:spPr>
          <p:txBody>
            <a:bodyPr wrap="none" lIns="0" tIns="0" rIns="0" bIns="0">
              <a:spAutoFit/>
            </a:bodyPr>
            <a:lstStyle/>
            <a:p>
              <a:pPr algn="ctr"/>
              <a:r>
                <a:rPr lang="en-CA" sz="1600">
                  <a:solidFill>
                    <a:schemeClr val="folHlink"/>
                  </a:solidFill>
                </a:rPr>
                <a:t>New traffic path</a:t>
              </a:r>
              <a:endParaRPr lang="en-AU" sz="1600">
                <a:solidFill>
                  <a:schemeClr val="folHlink"/>
                </a:solidFill>
              </a:endParaRPr>
            </a:p>
          </p:txBody>
        </p:sp>
        <p:sp>
          <p:nvSpPr>
            <p:cNvPr id="15379" name="Rectangle 19"/>
            <p:cNvSpPr>
              <a:spLocks noChangeArrowheads="1"/>
            </p:cNvSpPr>
            <p:nvPr/>
          </p:nvSpPr>
          <p:spPr bwMode="auto">
            <a:xfrm>
              <a:off x="4969" y="3345"/>
              <a:ext cx="568" cy="308"/>
            </a:xfrm>
            <a:prstGeom prst="rect">
              <a:avLst/>
            </a:prstGeom>
            <a:noFill/>
            <a:ln w="12700" algn="ctr">
              <a:noFill/>
              <a:miter lim="800000"/>
              <a:headEnd/>
              <a:tailEnd/>
            </a:ln>
          </p:spPr>
          <p:txBody>
            <a:bodyPr wrap="none" lIns="0" tIns="0" rIns="0" bIns="0">
              <a:spAutoFit/>
            </a:bodyPr>
            <a:lstStyle/>
            <a:p>
              <a:pPr algn="ctr"/>
              <a:r>
                <a:rPr lang="en-CA" sz="1600"/>
                <a:t>Simulated</a:t>
              </a:r>
              <a:br>
                <a:rPr lang="en-CA" sz="1600"/>
              </a:br>
              <a:r>
                <a:rPr lang="en-CA" sz="1600"/>
                <a:t>network</a:t>
              </a:r>
              <a:endParaRPr lang="en-AU" sz="1600"/>
            </a:p>
          </p:txBody>
        </p:sp>
        <p:sp>
          <p:nvSpPr>
            <p:cNvPr id="15380" name="Rectangle 20"/>
            <p:cNvSpPr>
              <a:spLocks noChangeArrowheads="1"/>
            </p:cNvSpPr>
            <p:nvPr/>
          </p:nvSpPr>
          <p:spPr bwMode="auto">
            <a:xfrm>
              <a:off x="2369" y="3723"/>
              <a:ext cx="1127" cy="155"/>
            </a:xfrm>
            <a:prstGeom prst="rect">
              <a:avLst/>
            </a:prstGeom>
            <a:noFill/>
            <a:ln w="12700" algn="ctr">
              <a:noFill/>
              <a:miter lim="800000"/>
              <a:headEnd/>
              <a:tailEnd/>
            </a:ln>
          </p:spPr>
          <p:txBody>
            <a:bodyPr wrap="none" lIns="0" tIns="0" rIns="0" bIns="0">
              <a:spAutoFit/>
            </a:bodyPr>
            <a:lstStyle/>
            <a:p>
              <a:pPr algn="ctr"/>
              <a:r>
                <a:rPr lang="en-CA" sz="1600" dirty="0" smtClean="0"/>
                <a:t>IxN2X </a:t>
              </a:r>
              <a:r>
                <a:rPr lang="en-CA" sz="1600" dirty="0"/>
                <a:t>traffic source</a:t>
              </a:r>
              <a:endParaRPr lang="en-AU" sz="1600" dirty="0"/>
            </a:p>
          </p:txBody>
        </p:sp>
      </p:grpSp>
      <p:sp>
        <p:nvSpPr>
          <p:cNvPr id="15364" name="Rectangle 2"/>
          <p:cNvSpPr>
            <a:spLocks noGrp="1" noChangeArrowheads="1"/>
          </p:cNvSpPr>
          <p:nvPr>
            <p:ph type="title"/>
          </p:nvPr>
        </p:nvSpPr>
        <p:spPr>
          <a:xfrm>
            <a:off x="269875" y="1227137"/>
            <a:ext cx="8637587" cy="965200"/>
          </a:xfrm>
        </p:spPr>
        <p:txBody>
          <a:bodyPr/>
          <a:lstStyle/>
          <a:p>
            <a:pPr eaLnBrk="1" hangingPunct="1"/>
            <a:r>
              <a:rPr lang="en-US" sz="2400" dirty="0" smtClean="0"/>
              <a:t>Fundamental Test Scenario 6 – Restoration Time</a:t>
            </a:r>
            <a:br>
              <a:rPr lang="en-US" sz="2400" dirty="0" smtClean="0"/>
            </a:br>
            <a:r>
              <a:rPr lang="en-US" sz="2400" i="1" dirty="0" smtClean="0"/>
              <a:t>“Does it handle failures? How fast?”</a:t>
            </a:r>
            <a:endParaRPr lang="en-CA" sz="2400" i="1" dirty="0" smtClean="0"/>
          </a:p>
        </p:txBody>
      </p:sp>
      <p:sp>
        <p:nvSpPr>
          <p:cNvPr id="15365" name="Rectangle 3"/>
          <p:cNvSpPr>
            <a:spLocks noGrp="1" noChangeArrowheads="1"/>
          </p:cNvSpPr>
          <p:nvPr>
            <p:ph type="body" idx="1"/>
          </p:nvPr>
        </p:nvSpPr>
        <p:spPr>
          <a:xfrm>
            <a:off x="49214" y="6151959"/>
            <a:ext cx="3644900" cy="615553"/>
          </a:xfrm>
        </p:spPr>
        <p:txBody>
          <a:bodyPr wrap="square" lIns="0" tIns="0" rIns="109728" bIns="0">
            <a:spAutoFit/>
          </a:bodyPr>
          <a:lstStyle/>
          <a:p>
            <a:pPr eaLnBrk="1" hangingPunct="1"/>
            <a:r>
              <a:rPr lang="en-US" sz="2000" dirty="0" smtClean="0"/>
              <a:t>Measure recovery from a simulated device or link failure</a:t>
            </a:r>
          </a:p>
        </p:txBody>
      </p:sp>
      <p:grpSp>
        <p:nvGrpSpPr>
          <p:cNvPr id="3" name="Group 16"/>
          <p:cNvGrpSpPr>
            <a:grpSpLocks/>
          </p:cNvGrpSpPr>
          <p:nvPr/>
        </p:nvGrpSpPr>
        <p:grpSpPr bwMode="auto">
          <a:xfrm>
            <a:off x="269875" y="2192337"/>
            <a:ext cx="4852988" cy="3465513"/>
            <a:chOff x="2392" y="1425"/>
            <a:chExt cx="3057" cy="2183"/>
          </a:xfrm>
        </p:grpSpPr>
        <p:pic>
          <p:nvPicPr>
            <p:cNvPr id="15368" name="Picture 5" descr="bfd_events_graphs"/>
            <p:cNvPicPr>
              <a:picLocks noChangeAspect="1" noChangeArrowheads="1"/>
            </p:cNvPicPr>
            <p:nvPr/>
          </p:nvPicPr>
          <p:blipFill>
            <a:blip r:embed="rId4"/>
            <a:srcRect/>
            <a:stretch>
              <a:fillRect/>
            </a:stretch>
          </p:blipFill>
          <p:spPr bwMode="auto">
            <a:xfrm>
              <a:off x="2392" y="1425"/>
              <a:ext cx="3057" cy="2183"/>
            </a:xfrm>
            <a:prstGeom prst="rect">
              <a:avLst/>
            </a:prstGeom>
            <a:noFill/>
            <a:ln w="9525">
              <a:noFill/>
              <a:miter lim="800000"/>
              <a:headEnd/>
              <a:tailEnd/>
            </a:ln>
          </p:spPr>
        </p:pic>
        <p:sp>
          <p:nvSpPr>
            <p:cNvPr id="15369" name="Rectangle 6"/>
            <p:cNvSpPr>
              <a:spLocks noChangeArrowheads="1"/>
            </p:cNvSpPr>
            <p:nvPr/>
          </p:nvSpPr>
          <p:spPr bwMode="auto">
            <a:xfrm>
              <a:off x="2587" y="3152"/>
              <a:ext cx="1484" cy="230"/>
            </a:xfrm>
            <a:prstGeom prst="rect">
              <a:avLst/>
            </a:prstGeom>
            <a:noFill/>
            <a:ln w="12700" algn="ctr">
              <a:noFill/>
              <a:miter lim="800000"/>
              <a:headEnd/>
              <a:tailEnd/>
            </a:ln>
          </p:spPr>
          <p:txBody>
            <a:bodyPr wrap="none" lIns="0" tIns="0" rIns="0" bIns="0">
              <a:spAutoFit/>
            </a:bodyPr>
            <a:lstStyle/>
            <a:p>
              <a:pPr algn="r"/>
              <a:r>
                <a:rPr lang="en-AU" sz="2400">
                  <a:solidFill>
                    <a:srgbClr val="FF3300"/>
                  </a:solidFill>
                </a:rPr>
                <a:t>Fault occurs here</a:t>
              </a:r>
              <a:endParaRPr lang="en-US" sz="2400">
                <a:solidFill>
                  <a:srgbClr val="FF3300"/>
                </a:solidFill>
              </a:endParaRPr>
            </a:p>
          </p:txBody>
        </p:sp>
        <p:sp>
          <p:nvSpPr>
            <p:cNvPr id="15370" name="Line 7"/>
            <p:cNvSpPr>
              <a:spLocks noChangeShapeType="1"/>
            </p:cNvSpPr>
            <p:nvPr/>
          </p:nvSpPr>
          <p:spPr bwMode="auto">
            <a:xfrm flipV="1">
              <a:off x="4064" y="2993"/>
              <a:ext cx="155" cy="222"/>
            </a:xfrm>
            <a:prstGeom prst="line">
              <a:avLst/>
            </a:prstGeom>
            <a:noFill/>
            <a:ln w="25400">
              <a:solidFill>
                <a:srgbClr val="FF3300"/>
              </a:solidFill>
              <a:round/>
              <a:headEnd/>
              <a:tailEnd type="triangle" w="lg" len="lg"/>
            </a:ln>
          </p:spPr>
          <p:txBody>
            <a:bodyPr lIns="0" tIns="0" rIns="0" bIns="0"/>
            <a:lstStyle/>
            <a:p>
              <a:endParaRPr lang="en-GB"/>
            </a:p>
          </p:txBody>
        </p:sp>
        <p:sp>
          <p:nvSpPr>
            <p:cNvPr id="15371" name="Line 8"/>
            <p:cNvSpPr>
              <a:spLocks noChangeShapeType="1"/>
            </p:cNvSpPr>
            <p:nvPr/>
          </p:nvSpPr>
          <p:spPr bwMode="auto">
            <a:xfrm flipV="1">
              <a:off x="4184" y="2142"/>
              <a:ext cx="155" cy="222"/>
            </a:xfrm>
            <a:prstGeom prst="line">
              <a:avLst/>
            </a:prstGeom>
            <a:noFill/>
            <a:ln w="25400">
              <a:solidFill>
                <a:srgbClr val="FF3300"/>
              </a:solidFill>
              <a:round/>
              <a:headEnd/>
              <a:tailEnd type="triangle" w="lg" len="lg"/>
            </a:ln>
          </p:spPr>
          <p:txBody>
            <a:bodyPr lIns="0" tIns="0" rIns="0" bIns="0"/>
            <a:lstStyle/>
            <a:p>
              <a:endParaRPr lang="en-GB"/>
            </a:p>
          </p:txBody>
        </p:sp>
        <p:sp>
          <p:nvSpPr>
            <p:cNvPr id="15372" name="Rectangle 9"/>
            <p:cNvSpPr>
              <a:spLocks noChangeArrowheads="1"/>
            </p:cNvSpPr>
            <p:nvPr/>
          </p:nvSpPr>
          <p:spPr bwMode="auto">
            <a:xfrm>
              <a:off x="2949" y="2259"/>
              <a:ext cx="1206" cy="230"/>
            </a:xfrm>
            <a:prstGeom prst="rect">
              <a:avLst/>
            </a:prstGeom>
            <a:noFill/>
            <a:ln w="12700" algn="ctr">
              <a:noFill/>
              <a:miter lim="800000"/>
              <a:headEnd/>
              <a:tailEnd/>
            </a:ln>
          </p:spPr>
          <p:txBody>
            <a:bodyPr wrap="none" lIns="0" tIns="0" rIns="0" bIns="0">
              <a:spAutoFit/>
            </a:bodyPr>
            <a:lstStyle/>
            <a:p>
              <a:pPr algn="r"/>
              <a:r>
                <a:rPr lang="en-AU" sz="2400">
                  <a:solidFill>
                    <a:srgbClr val="FF3300"/>
                  </a:solidFill>
                </a:rPr>
                <a:t>Traffic failover</a:t>
              </a:r>
              <a:endParaRPr lang="en-US" sz="2400">
                <a:solidFill>
                  <a:srgbClr val="FF3300"/>
                </a:solidFill>
              </a:endParaRPr>
            </a:p>
          </p:txBody>
        </p:sp>
        <p:sp>
          <p:nvSpPr>
            <p:cNvPr id="15373" name="Rectangle 11"/>
            <p:cNvSpPr>
              <a:spLocks noChangeArrowheads="1"/>
            </p:cNvSpPr>
            <p:nvPr/>
          </p:nvSpPr>
          <p:spPr bwMode="auto">
            <a:xfrm>
              <a:off x="4407" y="2722"/>
              <a:ext cx="893" cy="519"/>
            </a:xfrm>
            <a:prstGeom prst="rect">
              <a:avLst/>
            </a:prstGeom>
            <a:solidFill>
              <a:schemeClr val="bg1"/>
            </a:solidFill>
            <a:ln w="12700" algn="ctr">
              <a:noFill/>
              <a:miter lim="800000"/>
              <a:headEnd/>
              <a:tailEnd/>
            </a:ln>
          </p:spPr>
          <p:txBody>
            <a:bodyPr lIns="0" tIns="0" rIns="0" bIns="0">
              <a:spAutoFit/>
            </a:bodyPr>
            <a:lstStyle/>
            <a:p>
              <a:pPr algn="ctr"/>
              <a:r>
                <a:rPr lang="en-US" b="1">
                  <a:solidFill>
                    <a:srgbClr val="0000FF"/>
                  </a:solidFill>
                </a:rPr>
                <a:t>Failover (restoration) time</a:t>
              </a:r>
              <a:endParaRPr lang="en-AU" b="1">
                <a:solidFill>
                  <a:srgbClr val="0000FF"/>
                </a:solidFill>
              </a:endParaRPr>
            </a:p>
          </p:txBody>
        </p:sp>
        <p:sp>
          <p:nvSpPr>
            <p:cNvPr id="15374" name="Line 10"/>
            <p:cNvSpPr>
              <a:spLocks noChangeShapeType="1"/>
            </p:cNvSpPr>
            <p:nvPr/>
          </p:nvSpPr>
          <p:spPr bwMode="auto">
            <a:xfrm>
              <a:off x="4268" y="2716"/>
              <a:ext cx="261" cy="0"/>
            </a:xfrm>
            <a:prstGeom prst="line">
              <a:avLst/>
            </a:prstGeom>
            <a:noFill/>
            <a:ln w="25400">
              <a:solidFill>
                <a:srgbClr val="0000FF"/>
              </a:solidFill>
              <a:round/>
              <a:headEnd type="triangle" w="lg" len="lg"/>
              <a:tailEnd type="triangle" w="lg" len="lg"/>
            </a:ln>
          </p:spPr>
          <p:txBody>
            <a:bodyPr wrap="none" lIns="0" tIns="0" rIns="0" bIns="0"/>
            <a:lstStyle/>
            <a:p>
              <a:endParaRPr lang="en-GB"/>
            </a:p>
          </p:txBody>
        </p:sp>
        <p:sp>
          <p:nvSpPr>
            <p:cNvPr id="15375" name="Rectangle 12"/>
            <p:cNvSpPr>
              <a:spLocks noChangeArrowheads="1"/>
            </p:cNvSpPr>
            <p:nvPr/>
          </p:nvSpPr>
          <p:spPr bwMode="auto">
            <a:xfrm>
              <a:off x="4549" y="1879"/>
              <a:ext cx="893" cy="519"/>
            </a:xfrm>
            <a:prstGeom prst="rect">
              <a:avLst/>
            </a:prstGeom>
            <a:solidFill>
              <a:schemeClr val="bg1"/>
            </a:solidFill>
            <a:ln w="12700" algn="ctr">
              <a:noFill/>
              <a:miter lim="800000"/>
              <a:headEnd/>
              <a:tailEnd/>
            </a:ln>
          </p:spPr>
          <p:txBody>
            <a:bodyPr lIns="0" tIns="0" rIns="0" bIns="0">
              <a:spAutoFit/>
            </a:bodyPr>
            <a:lstStyle/>
            <a:p>
              <a:pPr algn="ctr"/>
              <a:r>
                <a:rPr lang="en-US" b="1" dirty="0">
                  <a:solidFill>
                    <a:srgbClr val="0000FF"/>
                  </a:solidFill>
                </a:rPr>
                <a:t>Packet loss during failover</a:t>
              </a:r>
              <a:endParaRPr lang="en-AU" b="1" dirty="0">
                <a:solidFill>
                  <a:srgbClr val="0000FF"/>
                </a:solidFill>
              </a:endParaRPr>
            </a:p>
          </p:txBody>
        </p:sp>
      </p:grpSp>
      <p:sp>
        <p:nvSpPr>
          <p:cNvPr id="15367" name="Rectangle 15"/>
          <p:cNvSpPr>
            <a:spLocks noChangeArrowheads="1"/>
          </p:cNvSpPr>
          <p:nvPr/>
        </p:nvSpPr>
        <p:spPr bwMode="auto">
          <a:xfrm>
            <a:off x="5570537" y="2606674"/>
            <a:ext cx="3446463" cy="2740025"/>
          </a:xfrm>
          <a:prstGeom prst="rect">
            <a:avLst/>
          </a:prstGeom>
          <a:noFill/>
          <a:ln w="9525">
            <a:noFill/>
            <a:miter lim="800000"/>
            <a:headEnd/>
            <a:tailEnd/>
          </a:ln>
        </p:spPr>
        <p:txBody>
          <a:bodyPr lIns="0" tIns="0" rIns="109728" bIns="0">
            <a:spAutoFit/>
          </a:bodyPr>
          <a:lstStyle/>
          <a:p>
            <a:pPr marL="342900" indent="-342900">
              <a:spcBef>
                <a:spcPct val="20000"/>
              </a:spcBef>
              <a:buFontTx/>
              <a:buChar char="•"/>
            </a:pPr>
            <a:r>
              <a:rPr lang="en-CA" sz="1600" dirty="0"/>
              <a:t>Applies to many technologies</a:t>
            </a:r>
          </a:p>
          <a:p>
            <a:pPr marL="742950" lvl="1" indent="-285750">
              <a:spcBef>
                <a:spcPct val="20000"/>
              </a:spcBef>
              <a:buFontTx/>
              <a:buChar char="–"/>
            </a:pPr>
            <a:r>
              <a:rPr lang="en-CA" sz="1600" dirty="0"/>
              <a:t>MPLS Fast Re-Route</a:t>
            </a:r>
          </a:p>
          <a:p>
            <a:pPr marL="742950" lvl="1" indent="-285750">
              <a:spcBef>
                <a:spcPct val="20000"/>
              </a:spcBef>
              <a:buFontTx/>
              <a:buChar char="–"/>
            </a:pPr>
            <a:r>
              <a:rPr lang="en-CA" sz="1600" dirty="0"/>
              <a:t>Routing </a:t>
            </a:r>
            <a:r>
              <a:rPr lang="en-CA" sz="1600" dirty="0" err="1"/>
              <a:t>reconvergence</a:t>
            </a:r>
            <a:endParaRPr lang="en-CA" sz="1600" dirty="0"/>
          </a:p>
          <a:p>
            <a:pPr marL="742950" lvl="1" indent="-285750">
              <a:spcBef>
                <a:spcPct val="20000"/>
              </a:spcBef>
              <a:buFontTx/>
              <a:buChar char="–"/>
            </a:pPr>
            <a:r>
              <a:rPr lang="en-CA" sz="1600" dirty="0"/>
              <a:t>LACP single-link failure</a:t>
            </a:r>
          </a:p>
          <a:p>
            <a:pPr marL="742950" lvl="1" indent="-285750">
              <a:spcBef>
                <a:spcPct val="20000"/>
              </a:spcBef>
              <a:buFontTx/>
              <a:buChar char="–"/>
            </a:pPr>
            <a:r>
              <a:rPr lang="en-CA" sz="1600" dirty="0"/>
              <a:t>Spanning Tree </a:t>
            </a:r>
            <a:r>
              <a:rPr lang="en-CA" sz="1600" dirty="0" err="1"/>
              <a:t>reconvergence</a:t>
            </a:r>
            <a:endParaRPr lang="en-CA" sz="1600" dirty="0"/>
          </a:p>
          <a:p>
            <a:pPr marL="742950" lvl="1" indent="-285750">
              <a:spcBef>
                <a:spcPct val="20000"/>
              </a:spcBef>
              <a:buFontTx/>
              <a:buChar char="–"/>
            </a:pPr>
            <a:r>
              <a:rPr lang="en-CA" sz="1600" dirty="0"/>
              <a:t>Bidirectional Forwarding Detection</a:t>
            </a:r>
          </a:p>
          <a:p>
            <a:pPr marL="742950" lvl="1" indent="-285750">
              <a:spcBef>
                <a:spcPct val="20000"/>
              </a:spcBef>
              <a:buFontTx/>
              <a:buChar char="–"/>
            </a:pPr>
            <a:r>
              <a:rPr lang="en-CA" sz="1600" dirty="0"/>
              <a:t>Ethernet CFM Continuity Check</a:t>
            </a:r>
          </a:p>
        </p:txBody>
      </p:sp>
    </p:spTree>
  </p:cSld>
  <p:clrMapOvr>
    <a:masterClrMapping/>
  </p:clrMapOvr>
  <p:transition spd="med"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4"/>
          <p:cNvSpPr>
            <a:spLocks noGrp="1"/>
          </p:cNvSpPr>
          <p:nvPr>
            <p:ph type="sldNum" sz="quarter" idx="12"/>
          </p:nvPr>
        </p:nvSpPr>
        <p:spPr>
          <a:noFill/>
        </p:spPr>
        <p:txBody>
          <a:bodyPr/>
          <a:lstStyle/>
          <a:p>
            <a:fld id="{3B8A8BB3-3095-47BE-9064-0347A7D9143F}" type="slidenum">
              <a:rPr lang="en-US" smtClean="0">
                <a:latin typeface="Arial" charset="0"/>
              </a:rPr>
              <a:pPr/>
              <a:t>14</a:t>
            </a:fld>
            <a:endParaRPr lang="en-US" smtClean="0">
              <a:latin typeface="Arial" charset="0"/>
            </a:endParaRPr>
          </a:p>
        </p:txBody>
      </p:sp>
      <p:grpSp>
        <p:nvGrpSpPr>
          <p:cNvPr id="2" name="Group 13"/>
          <p:cNvGrpSpPr>
            <a:grpSpLocks/>
          </p:cNvGrpSpPr>
          <p:nvPr/>
        </p:nvGrpSpPr>
        <p:grpSpPr bwMode="auto">
          <a:xfrm>
            <a:off x="3884613" y="2127250"/>
            <a:ext cx="4092575" cy="4229100"/>
            <a:chOff x="2477" y="938"/>
            <a:chExt cx="2578" cy="2664"/>
          </a:xfrm>
        </p:grpSpPr>
        <p:pic>
          <p:nvPicPr>
            <p:cNvPr id="16408" name="Picture 3" descr="syst_config_sm"/>
            <p:cNvPicPr>
              <a:picLocks noChangeAspect="1" noChangeArrowheads="1"/>
            </p:cNvPicPr>
            <p:nvPr/>
          </p:nvPicPr>
          <p:blipFill>
            <a:blip r:embed="rId3"/>
            <a:srcRect/>
            <a:stretch>
              <a:fillRect/>
            </a:stretch>
          </p:blipFill>
          <p:spPr bwMode="auto">
            <a:xfrm>
              <a:off x="2477" y="938"/>
              <a:ext cx="2542" cy="2664"/>
            </a:xfrm>
            <a:prstGeom prst="rect">
              <a:avLst/>
            </a:prstGeom>
            <a:solidFill>
              <a:schemeClr val="bg1"/>
            </a:solidFill>
            <a:ln w="9525">
              <a:noFill/>
              <a:miter lim="800000"/>
              <a:headEnd/>
              <a:tailEnd/>
            </a:ln>
          </p:spPr>
        </p:pic>
        <p:sp>
          <p:nvSpPr>
            <p:cNvPr id="16409" name="Rectangle 4"/>
            <p:cNvSpPr>
              <a:spLocks noChangeArrowheads="1"/>
            </p:cNvSpPr>
            <p:nvPr/>
          </p:nvSpPr>
          <p:spPr bwMode="auto">
            <a:xfrm>
              <a:off x="2641" y="2510"/>
              <a:ext cx="666" cy="140"/>
            </a:xfrm>
            <a:prstGeom prst="rect">
              <a:avLst/>
            </a:prstGeom>
            <a:solidFill>
              <a:schemeClr val="bg1"/>
            </a:solidFill>
            <a:ln w="12700" algn="ctr">
              <a:noFill/>
              <a:miter lim="800000"/>
              <a:headEnd/>
              <a:tailEnd/>
            </a:ln>
          </p:spPr>
          <p:txBody>
            <a:bodyPr wrap="none" lIns="0" tIns="0" rIns="0" bIns="0"/>
            <a:lstStyle/>
            <a:p>
              <a:pPr algn="ctr"/>
              <a:r>
                <a:rPr lang="en-AU" sz="1200" b="1"/>
                <a:t>System switch</a:t>
              </a:r>
              <a:endParaRPr lang="en-US" sz="1200" b="1"/>
            </a:p>
          </p:txBody>
        </p:sp>
        <p:sp>
          <p:nvSpPr>
            <p:cNvPr id="16410" name="Rectangle 5"/>
            <p:cNvSpPr>
              <a:spLocks noChangeArrowheads="1"/>
            </p:cNvSpPr>
            <p:nvPr/>
          </p:nvSpPr>
          <p:spPr bwMode="auto">
            <a:xfrm>
              <a:off x="2604" y="2049"/>
              <a:ext cx="1103" cy="116"/>
            </a:xfrm>
            <a:prstGeom prst="rect">
              <a:avLst/>
            </a:prstGeom>
            <a:solidFill>
              <a:schemeClr val="bg1"/>
            </a:solidFill>
            <a:ln w="12700" algn="ctr">
              <a:noFill/>
              <a:miter lim="800000"/>
              <a:headEnd/>
              <a:tailEnd/>
            </a:ln>
          </p:spPr>
          <p:txBody>
            <a:bodyPr wrap="none" lIns="0" tIns="0" rIns="0" bIns="0">
              <a:spAutoFit/>
            </a:bodyPr>
            <a:lstStyle/>
            <a:p>
              <a:pPr algn="ctr"/>
              <a:r>
                <a:rPr lang="en-AU" sz="1200" b="1" dirty="0" smtClean="0"/>
                <a:t>IxN2X </a:t>
              </a:r>
              <a:r>
                <a:rPr lang="en-AU" sz="1200" b="1" dirty="0"/>
                <a:t>system controller</a:t>
              </a:r>
              <a:endParaRPr lang="en-US" sz="1200" b="1" dirty="0"/>
            </a:p>
          </p:txBody>
        </p:sp>
        <p:sp>
          <p:nvSpPr>
            <p:cNvPr id="16411" name="Rectangle 6"/>
            <p:cNvSpPr>
              <a:spLocks noChangeArrowheads="1"/>
            </p:cNvSpPr>
            <p:nvPr/>
          </p:nvSpPr>
          <p:spPr bwMode="auto">
            <a:xfrm>
              <a:off x="3904" y="3078"/>
              <a:ext cx="1151" cy="134"/>
            </a:xfrm>
            <a:prstGeom prst="rect">
              <a:avLst/>
            </a:prstGeom>
            <a:solidFill>
              <a:schemeClr val="bg1"/>
            </a:solidFill>
            <a:ln w="12700" algn="ctr">
              <a:noFill/>
              <a:miter lim="800000"/>
              <a:headEnd/>
              <a:tailEnd/>
            </a:ln>
          </p:spPr>
          <p:txBody>
            <a:bodyPr wrap="none" lIns="0" tIns="0" rIns="0" bIns="0"/>
            <a:lstStyle/>
            <a:p>
              <a:pPr algn="ctr"/>
              <a:endParaRPr lang="en-US" sz="1200" b="1"/>
            </a:p>
          </p:txBody>
        </p:sp>
      </p:grpSp>
      <p:sp>
        <p:nvSpPr>
          <p:cNvPr id="16388" name="Text Box 7"/>
          <p:cNvSpPr txBox="1">
            <a:spLocks noChangeArrowheads="1"/>
          </p:cNvSpPr>
          <p:nvPr/>
        </p:nvSpPr>
        <p:spPr bwMode="auto">
          <a:xfrm>
            <a:off x="374650" y="1989138"/>
            <a:ext cx="3276600" cy="4873625"/>
          </a:xfrm>
          <a:prstGeom prst="rect">
            <a:avLst/>
          </a:prstGeom>
          <a:noFill/>
          <a:ln w="9525">
            <a:noFill/>
            <a:miter lim="800000"/>
            <a:headEnd/>
            <a:tailEnd/>
          </a:ln>
        </p:spPr>
        <p:txBody>
          <a:bodyPr>
            <a:spAutoFit/>
          </a:bodyPr>
          <a:lstStyle/>
          <a:p>
            <a:pPr marL="457200" indent="-457200">
              <a:spcBef>
                <a:spcPct val="50000"/>
              </a:spcBef>
            </a:pPr>
            <a:r>
              <a:rPr lang="en-AU" b="1" dirty="0" smtClean="0"/>
              <a:t>IxN2X </a:t>
            </a:r>
            <a:r>
              <a:rPr lang="en-AU" b="1" dirty="0"/>
              <a:t>System Components:</a:t>
            </a:r>
          </a:p>
          <a:p>
            <a:pPr marL="457200" indent="-457200">
              <a:spcBef>
                <a:spcPct val="50000"/>
              </a:spcBef>
              <a:buFontTx/>
              <a:buChar char="•"/>
            </a:pPr>
            <a:r>
              <a:rPr lang="en-AU" b="1" dirty="0"/>
              <a:t>Chassis </a:t>
            </a:r>
            <a:r>
              <a:rPr lang="en-AU" sz="1400" b="1" dirty="0"/>
              <a:t>– 2 slot or 4 slot</a:t>
            </a:r>
          </a:p>
          <a:p>
            <a:pPr marL="457200" indent="-457200">
              <a:spcBef>
                <a:spcPct val="50000"/>
              </a:spcBef>
              <a:buFontTx/>
              <a:buChar char="•"/>
            </a:pPr>
            <a:r>
              <a:rPr lang="en-AU" b="1" dirty="0"/>
              <a:t>Controller </a:t>
            </a:r>
            <a:r>
              <a:rPr lang="en-AU" sz="1400" b="1" dirty="0"/>
              <a:t>– laptop or 2 levels of </a:t>
            </a:r>
            <a:r>
              <a:rPr lang="en-AU" sz="1400" b="1" dirty="0" err="1"/>
              <a:t>rackmount</a:t>
            </a:r>
            <a:endParaRPr lang="en-AU" sz="1400" b="1" dirty="0"/>
          </a:p>
          <a:p>
            <a:pPr marL="457200" indent="-457200">
              <a:spcBef>
                <a:spcPct val="50000"/>
              </a:spcBef>
              <a:buFontTx/>
              <a:buChar char="•"/>
            </a:pPr>
            <a:r>
              <a:rPr lang="en-AU" b="1" dirty="0"/>
              <a:t>Software (3 tiers)</a:t>
            </a:r>
          </a:p>
          <a:p>
            <a:pPr marL="914400" lvl="1" indent="-457200">
              <a:spcBef>
                <a:spcPct val="50000"/>
              </a:spcBef>
              <a:buFontTx/>
              <a:buAutoNum type="arabicPeriod"/>
            </a:pPr>
            <a:r>
              <a:rPr lang="en-AU" dirty="0"/>
              <a:t>Packet only</a:t>
            </a:r>
            <a:br>
              <a:rPr lang="en-AU" dirty="0"/>
            </a:br>
            <a:r>
              <a:rPr lang="en-AU" dirty="0"/>
              <a:t>- </a:t>
            </a:r>
            <a:r>
              <a:rPr lang="en-AU" sz="1600" dirty="0"/>
              <a:t>including </a:t>
            </a:r>
            <a:r>
              <a:rPr lang="en-AU" sz="1600" dirty="0" err="1"/>
              <a:t>QuickTests</a:t>
            </a:r>
            <a:endParaRPr lang="en-AU" sz="1600" dirty="0"/>
          </a:p>
          <a:p>
            <a:pPr marL="914400" lvl="1" indent="-457200">
              <a:spcBef>
                <a:spcPct val="50000"/>
              </a:spcBef>
              <a:buFontTx/>
              <a:buAutoNum type="arabicPeriod"/>
            </a:pPr>
            <a:r>
              <a:rPr lang="en-AU" dirty="0"/>
              <a:t>Emulation Software</a:t>
            </a:r>
          </a:p>
          <a:p>
            <a:pPr marL="914400" lvl="1" indent="-457200">
              <a:spcBef>
                <a:spcPct val="50000"/>
              </a:spcBef>
              <a:buFontTx/>
              <a:buAutoNum type="arabicPeriod"/>
            </a:pPr>
            <a:r>
              <a:rPr lang="en-AU" sz="1600" dirty="0"/>
              <a:t>Productivity Advantage – advanced pre-written tests</a:t>
            </a:r>
          </a:p>
          <a:p>
            <a:pPr marL="457200" indent="-457200">
              <a:spcBef>
                <a:spcPct val="50000"/>
              </a:spcBef>
              <a:buFontTx/>
              <a:buChar char="•"/>
            </a:pPr>
            <a:r>
              <a:rPr lang="en-AU" b="1" dirty="0"/>
              <a:t>Hardware – Test Cards</a:t>
            </a:r>
          </a:p>
          <a:p>
            <a:pPr marL="457200" indent="-457200">
              <a:spcBef>
                <a:spcPct val="50000"/>
              </a:spcBef>
              <a:buFontTx/>
              <a:buChar char="•"/>
            </a:pPr>
            <a:r>
              <a:rPr lang="en-AU" b="1" dirty="0"/>
              <a:t>Support &amp; Software Updates</a:t>
            </a:r>
            <a:endParaRPr lang="en-US" b="1" dirty="0"/>
          </a:p>
        </p:txBody>
      </p:sp>
      <p:sp>
        <p:nvSpPr>
          <p:cNvPr id="16389" name="Rectangle 8"/>
          <p:cNvSpPr>
            <a:spLocks noGrp="1" noChangeArrowheads="1"/>
          </p:cNvSpPr>
          <p:nvPr>
            <p:ph type="title"/>
          </p:nvPr>
        </p:nvSpPr>
        <p:spPr>
          <a:xfrm>
            <a:off x="73025" y="846138"/>
            <a:ext cx="8229600" cy="1143000"/>
          </a:xfrm>
        </p:spPr>
        <p:txBody>
          <a:bodyPr/>
          <a:lstStyle/>
          <a:p>
            <a:pPr eaLnBrk="1" hangingPunct="1"/>
            <a:r>
              <a:rPr lang="en-AU" dirty="0" smtClean="0"/>
              <a:t>IxN2X Product Structure </a:t>
            </a:r>
            <a:endParaRPr lang="en-US" dirty="0" smtClean="0"/>
          </a:p>
        </p:txBody>
      </p:sp>
      <p:grpSp>
        <p:nvGrpSpPr>
          <p:cNvPr id="3" name="Group 9"/>
          <p:cNvGrpSpPr>
            <a:grpSpLocks/>
          </p:cNvGrpSpPr>
          <p:nvPr/>
        </p:nvGrpSpPr>
        <p:grpSpPr bwMode="auto">
          <a:xfrm>
            <a:off x="7231063" y="257175"/>
            <a:ext cx="1754187" cy="1290638"/>
            <a:chOff x="1829" y="2259"/>
            <a:chExt cx="1105" cy="813"/>
          </a:xfrm>
        </p:grpSpPr>
        <p:pic>
          <p:nvPicPr>
            <p:cNvPr id="16406" name="Picture 10" descr="Service%20Desk%20Outsourcing"/>
            <p:cNvPicPr>
              <a:picLocks noChangeAspect="1" noChangeArrowheads="1"/>
            </p:cNvPicPr>
            <p:nvPr/>
          </p:nvPicPr>
          <p:blipFill>
            <a:blip r:embed="rId4"/>
            <a:srcRect/>
            <a:stretch>
              <a:fillRect/>
            </a:stretch>
          </p:blipFill>
          <p:spPr bwMode="auto">
            <a:xfrm>
              <a:off x="1905" y="2259"/>
              <a:ext cx="866" cy="789"/>
            </a:xfrm>
            <a:prstGeom prst="rect">
              <a:avLst/>
            </a:prstGeom>
            <a:noFill/>
            <a:ln w="9525">
              <a:noFill/>
              <a:miter lim="800000"/>
              <a:headEnd/>
              <a:tailEnd/>
            </a:ln>
          </p:spPr>
        </p:pic>
        <p:sp>
          <p:nvSpPr>
            <p:cNvPr id="16407" name="Rectangle 11"/>
            <p:cNvSpPr>
              <a:spLocks noChangeArrowheads="1"/>
            </p:cNvSpPr>
            <p:nvPr/>
          </p:nvSpPr>
          <p:spPr bwMode="auto">
            <a:xfrm>
              <a:off x="1829" y="2932"/>
              <a:ext cx="1105" cy="140"/>
            </a:xfrm>
            <a:prstGeom prst="rect">
              <a:avLst/>
            </a:prstGeom>
            <a:solidFill>
              <a:schemeClr val="bg1"/>
            </a:solidFill>
            <a:ln w="12700" algn="ctr">
              <a:noFill/>
              <a:miter lim="800000"/>
              <a:headEnd/>
              <a:tailEnd/>
            </a:ln>
          </p:spPr>
          <p:txBody>
            <a:bodyPr wrap="none" lIns="0" tIns="0" rIns="0" bIns="0"/>
            <a:lstStyle/>
            <a:p>
              <a:pPr algn="ctr"/>
              <a:endParaRPr lang="en-US" sz="1200" b="1"/>
            </a:p>
          </p:txBody>
        </p:sp>
      </p:grpSp>
      <p:sp>
        <p:nvSpPr>
          <p:cNvPr id="16391" name="Line 12"/>
          <p:cNvSpPr>
            <a:spLocks noChangeShapeType="1"/>
          </p:cNvSpPr>
          <p:nvPr/>
        </p:nvSpPr>
        <p:spPr bwMode="auto">
          <a:xfrm>
            <a:off x="4141788" y="5240338"/>
            <a:ext cx="0" cy="695325"/>
          </a:xfrm>
          <a:prstGeom prst="line">
            <a:avLst/>
          </a:prstGeom>
          <a:noFill/>
          <a:ln w="19050">
            <a:solidFill>
              <a:srgbClr val="FF0000"/>
            </a:solidFill>
            <a:round/>
            <a:headEnd/>
            <a:tailEnd/>
          </a:ln>
        </p:spPr>
        <p:txBody>
          <a:bodyPr wrap="none" lIns="0" tIns="0" rIns="0" bIns="0"/>
          <a:lstStyle/>
          <a:p>
            <a:endParaRPr lang="en-GB"/>
          </a:p>
        </p:txBody>
      </p:sp>
      <p:sp>
        <p:nvSpPr>
          <p:cNvPr id="16392" name="Rectangle 14"/>
          <p:cNvSpPr>
            <a:spLocks noChangeArrowheads="1"/>
          </p:cNvSpPr>
          <p:nvPr/>
        </p:nvSpPr>
        <p:spPr bwMode="auto">
          <a:xfrm>
            <a:off x="4133850" y="2105025"/>
            <a:ext cx="1571625" cy="1463675"/>
          </a:xfrm>
          <a:prstGeom prst="rect">
            <a:avLst/>
          </a:prstGeom>
          <a:solidFill>
            <a:srgbClr val="FFFFFF"/>
          </a:solidFill>
          <a:ln w="12700" algn="ctr">
            <a:noFill/>
            <a:miter lim="800000"/>
            <a:headEnd/>
            <a:tailEnd/>
          </a:ln>
        </p:spPr>
        <p:txBody>
          <a:bodyPr wrap="none" lIns="0" tIns="0" rIns="0" bIns="0" anchor="ctr"/>
          <a:lstStyle/>
          <a:p>
            <a:endParaRPr lang="en-GB"/>
          </a:p>
        </p:txBody>
      </p:sp>
      <p:sp>
        <p:nvSpPr>
          <p:cNvPr id="16393" name="Rectangle 15"/>
          <p:cNvSpPr>
            <a:spLocks noChangeArrowheads="1"/>
          </p:cNvSpPr>
          <p:nvPr/>
        </p:nvSpPr>
        <p:spPr bwMode="auto">
          <a:xfrm>
            <a:off x="3894138" y="2147888"/>
            <a:ext cx="1952625" cy="4643437"/>
          </a:xfrm>
          <a:prstGeom prst="rect">
            <a:avLst/>
          </a:prstGeom>
          <a:solidFill>
            <a:schemeClr val="accent1">
              <a:alpha val="30196"/>
            </a:schemeClr>
          </a:solidFill>
          <a:ln w="12700" algn="ctr">
            <a:solidFill>
              <a:schemeClr val="tx1"/>
            </a:solidFill>
            <a:miter lim="800000"/>
            <a:headEnd/>
            <a:tailEnd/>
          </a:ln>
        </p:spPr>
        <p:txBody>
          <a:bodyPr wrap="none" lIns="0" tIns="0" rIns="0" bIns="0" anchor="ctr"/>
          <a:lstStyle/>
          <a:p>
            <a:pPr algn="ctr"/>
            <a:endParaRPr lang="en-US"/>
          </a:p>
        </p:txBody>
      </p:sp>
      <p:sp>
        <p:nvSpPr>
          <p:cNvPr id="16394" name="Text Box 17"/>
          <p:cNvSpPr txBox="1">
            <a:spLocks noChangeArrowheads="1"/>
          </p:cNvSpPr>
          <p:nvPr/>
        </p:nvSpPr>
        <p:spPr bwMode="auto">
          <a:xfrm>
            <a:off x="4283075" y="6418263"/>
            <a:ext cx="1461939" cy="276999"/>
          </a:xfrm>
          <a:prstGeom prst="rect">
            <a:avLst/>
          </a:prstGeom>
          <a:noFill/>
          <a:ln w="12700" algn="ctr">
            <a:noFill/>
            <a:miter lim="800000"/>
            <a:headEnd/>
            <a:tailEnd/>
          </a:ln>
        </p:spPr>
        <p:txBody>
          <a:bodyPr wrap="none" lIns="0" tIns="0" rIns="0" bIns="0">
            <a:spAutoFit/>
          </a:bodyPr>
          <a:lstStyle/>
          <a:p>
            <a:r>
              <a:rPr lang="en-GB" dirty="0" smtClean="0"/>
              <a:t>IxN2X </a:t>
            </a:r>
            <a:r>
              <a:rPr lang="en-GB" dirty="0"/>
              <a:t>System</a:t>
            </a:r>
            <a:endParaRPr lang="en-US" dirty="0"/>
          </a:p>
        </p:txBody>
      </p:sp>
      <p:grpSp>
        <p:nvGrpSpPr>
          <p:cNvPr id="4" name="Group 18"/>
          <p:cNvGrpSpPr>
            <a:grpSpLocks/>
          </p:cNvGrpSpPr>
          <p:nvPr/>
        </p:nvGrpSpPr>
        <p:grpSpPr bwMode="auto">
          <a:xfrm>
            <a:off x="6738938" y="5824538"/>
            <a:ext cx="950912" cy="815975"/>
            <a:chOff x="338" y="1077"/>
            <a:chExt cx="1102" cy="1102"/>
          </a:xfrm>
        </p:grpSpPr>
        <p:pic>
          <p:nvPicPr>
            <p:cNvPr id="16404" name="Picture 19" descr="MCj04242360000[1]"/>
            <p:cNvPicPr>
              <a:picLocks noChangeAspect="1" noChangeArrowheads="1"/>
            </p:cNvPicPr>
            <p:nvPr/>
          </p:nvPicPr>
          <p:blipFill>
            <a:blip r:embed="rId5"/>
            <a:srcRect/>
            <a:stretch>
              <a:fillRect/>
            </a:stretch>
          </p:blipFill>
          <p:spPr bwMode="auto">
            <a:xfrm>
              <a:off x="338" y="1077"/>
              <a:ext cx="1102" cy="1102"/>
            </a:xfrm>
            <a:prstGeom prst="rect">
              <a:avLst/>
            </a:prstGeom>
            <a:noFill/>
            <a:ln w="9525">
              <a:noFill/>
              <a:miter lim="800000"/>
              <a:headEnd/>
              <a:tailEnd/>
            </a:ln>
          </p:spPr>
        </p:pic>
        <p:pic>
          <p:nvPicPr>
            <p:cNvPr id="16405" name="Picture 20" descr="after"/>
            <p:cNvPicPr>
              <a:picLocks noChangeAspect="1" noChangeArrowheads="1"/>
            </p:cNvPicPr>
            <p:nvPr/>
          </p:nvPicPr>
          <p:blipFill>
            <a:blip r:embed="rId6"/>
            <a:srcRect/>
            <a:stretch>
              <a:fillRect/>
            </a:stretch>
          </p:blipFill>
          <p:spPr bwMode="auto">
            <a:xfrm>
              <a:off x="443" y="1156"/>
              <a:ext cx="891" cy="598"/>
            </a:xfrm>
            <a:prstGeom prst="rect">
              <a:avLst/>
            </a:prstGeom>
            <a:noFill/>
            <a:ln w="9525">
              <a:noFill/>
              <a:miter lim="800000"/>
              <a:headEnd/>
              <a:tailEnd/>
            </a:ln>
          </p:spPr>
        </p:pic>
      </p:grpSp>
      <p:grpSp>
        <p:nvGrpSpPr>
          <p:cNvPr id="5" name="Group 24"/>
          <p:cNvGrpSpPr>
            <a:grpSpLocks/>
          </p:cNvGrpSpPr>
          <p:nvPr/>
        </p:nvGrpSpPr>
        <p:grpSpPr bwMode="auto">
          <a:xfrm>
            <a:off x="4470400" y="2481263"/>
            <a:ext cx="933450" cy="738187"/>
            <a:chOff x="200" y="713"/>
            <a:chExt cx="1102" cy="1102"/>
          </a:xfrm>
        </p:grpSpPr>
        <p:pic>
          <p:nvPicPr>
            <p:cNvPr id="16402" name="Picture 25" descr="MCj04242360000[1]"/>
            <p:cNvPicPr>
              <a:picLocks noChangeAspect="1" noChangeArrowheads="1"/>
            </p:cNvPicPr>
            <p:nvPr/>
          </p:nvPicPr>
          <p:blipFill>
            <a:blip r:embed="rId5"/>
            <a:srcRect/>
            <a:stretch>
              <a:fillRect/>
            </a:stretch>
          </p:blipFill>
          <p:spPr bwMode="auto">
            <a:xfrm>
              <a:off x="200" y="713"/>
              <a:ext cx="1102" cy="1102"/>
            </a:xfrm>
            <a:prstGeom prst="rect">
              <a:avLst/>
            </a:prstGeom>
            <a:noFill/>
            <a:ln w="9525">
              <a:noFill/>
              <a:miter lim="800000"/>
              <a:headEnd/>
              <a:tailEnd/>
            </a:ln>
          </p:spPr>
        </p:pic>
        <p:pic>
          <p:nvPicPr>
            <p:cNvPr id="16403" name="Picture 26"/>
            <p:cNvPicPr>
              <a:picLocks noChangeAspect="1" noChangeArrowheads="1"/>
            </p:cNvPicPr>
            <p:nvPr/>
          </p:nvPicPr>
          <p:blipFill>
            <a:blip r:embed="rId7"/>
            <a:srcRect/>
            <a:stretch>
              <a:fillRect/>
            </a:stretch>
          </p:blipFill>
          <p:spPr bwMode="auto">
            <a:xfrm>
              <a:off x="286" y="827"/>
              <a:ext cx="931" cy="562"/>
            </a:xfrm>
            <a:prstGeom prst="rect">
              <a:avLst/>
            </a:prstGeom>
            <a:noFill/>
            <a:ln w="12700">
              <a:noFill/>
              <a:miter lim="800000"/>
              <a:headEnd/>
              <a:tailEnd/>
            </a:ln>
          </p:spPr>
        </p:pic>
      </p:grpSp>
      <p:sp>
        <p:nvSpPr>
          <p:cNvPr id="16397" name="Text Box 30"/>
          <p:cNvSpPr txBox="1">
            <a:spLocks noChangeArrowheads="1"/>
          </p:cNvSpPr>
          <p:nvPr/>
        </p:nvSpPr>
        <p:spPr bwMode="auto">
          <a:xfrm>
            <a:off x="4187825" y="2208213"/>
            <a:ext cx="1331913" cy="212725"/>
          </a:xfrm>
          <a:prstGeom prst="rect">
            <a:avLst/>
          </a:prstGeom>
          <a:noFill/>
          <a:ln w="12700" algn="ctr">
            <a:noFill/>
            <a:miter lim="800000"/>
            <a:headEnd/>
            <a:tailEnd/>
          </a:ln>
        </p:spPr>
        <p:txBody>
          <a:bodyPr wrap="none" lIns="0" tIns="0" rIns="0" bIns="0">
            <a:spAutoFit/>
          </a:bodyPr>
          <a:lstStyle/>
          <a:p>
            <a:r>
              <a:rPr lang="en-GB" sz="1400"/>
              <a:t>Local GUI or API</a:t>
            </a:r>
            <a:endParaRPr lang="en-US" sz="1400"/>
          </a:p>
        </p:txBody>
      </p:sp>
      <p:sp>
        <p:nvSpPr>
          <p:cNvPr id="16398" name="Text Box 31"/>
          <p:cNvSpPr txBox="1">
            <a:spLocks noChangeArrowheads="1"/>
          </p:cNvSpPr>
          <p:nvPr/>
        </p:nvSpPr>
        <p:spPr bwMode="auto">
          <a:xfrm>
            <a:off x="6813550" y="2084388"/>
            <a:ext cx="457200" cy="274637"/>
          </a:xfrm>
          <a:prstGeom prst="rect">
            <a:avLst/>
          </a:prstGeom>
          <a:noFill/>
          <a:ln w="12700" algn="ctr">
            <a:noFill/>
            <a:miter lim="800000"/>
            <a:headEnd/>
            <a:tailEnd/>
          </a:ln>
        </p:spPr>
        <p:txBody>
          <a:bodyPr wrap="none" lIns="0" tIns="0" rIns="0" bIns="0">
            <a:spAutoFit/>
          </a:bodyPr>
          <a:lstStyle/>
          <a:p>
            <a:r>
              <a:rPr lang="en-GB"/>
              <a:t>SUT</a:t>
            </a:r>
            <a:endParaRPr lang="en-US"/>
          </a:p>
        </p:txBody>
      </p:sp>
      <p:sp>
        <p:nvSpPr>
          <p:cNvPr id="16399" name="Text Box 32"/>
          <p:cNvSpPr txBox="1">
            <a:spLocks noChangeArrowheads="1"/>
          </p:cNvSpPr>
          <p:nvPr/>
        </p:nvSpPr>
        <p:spPr bwMode="auto">
          <a:xfrm>
            <a:off x="6121400" y="5462587"/>
            <a:ext cx="1855789" cy="276999"/>
          </a:xfrm>
          <a:prstGeom prst="rect">
            <a:avLst/>
          </a:prstGeom>
          <a:noFill/>
          <a:ln w="12700" algn="ctr">
            <a:noFill/>
            <a:miter lim="800000"/>
            <a:headEnd/>
            <a:tailEnd/>
          </a:ln>
        </p:spPr>
        <p:txBody>
          <a:bodyPr wrap="square" lIns="0" tIns="0" rIns="0" bIns="0">
            <a:spAutoFit/>
          </a:bodyPr>
          <a:lstStyle/>
          <a:p>
            <a:r>
              <a:rPr lang="en-GB" dirty="0" smtClean="0"/>
              <a:t>Remote GUI/API</a:t>
            </a:r>
            <a:endParaRPr lang="en-US" dirty="0"/>
          </a:p>
        </p:txBody>
      </p:sp>
      <p:sp>
        <p:nvSpPr>
          <p:cNvPr id="16400" name="Line 33"/>
          <p:cNvSpPr>
            <a:spLocks noChangeShapeType="1"/>
          </p:cNvSpPr>
          <p:nvPr/>
        </p:nvSpPr>
        <p:spPr bwMode="auto">
          <a:xfrm>
            <a:off x="5856288" y="6515100"/>
            <a:ext cx="1144587" cy="0"/>
          </a:xfrm>
          <a:prstGeom prst="line">
            <a:avLst/>
          </a:prstGeom>
          <a:noFill/>
          <a:ln w="12700">
            <a:solidFill>
              <a:schemeClr val="tx1"/>
            </a:solidFill>
            <a:round/>
            <a:headEnd type="triangle" w="med" len="med"/>
            <a:tailEnd type="triangle" w="med" len="med"/>
          </a:ln>
        </p:spPr>
        <p:txBody>
          <a:bodyPr wrap="none" lIns="0" tIns="0" rIns="0" bIns="0"/>
          <a:lstStyle/>
          <a:p>
            <a:endParaRPr lang="en-GB"/>
          </a:p>
        </p:txBody>
      </p:sp>
      <p:sp>
        <p:nvSpPr>
          <p:cNvPr id="16401" name="Line 34"/>
          <p:cNvSpPr>
            <a:spLocks noChangeShapeType="1"/>
          </p:cNvSpPr>
          <p:nvPr/>
        </p:nvSpPr>
        <p:spPr bwMode="auto">
          <a:xfrm>
            <a:off x="4932363" y="3222625"/>
            <a:ext cx="0" cy="354013"/>
          </a:xfrm>
          <a:prstGeom prst="line">
            <a:avLst/>
          </a:prstGeom>
          <a:noFill/>
          <a:ln w="12700">
            <a:solidFill>
              <a:schemeClr val="tx1"/>
            </a:solidFill>
            <a:round/>
            <a:headEnd type="triangle" w="med" len="med"/>
            <a:tailEnd type="triangle" w="med" len="med"/>
          </a:ln>
        </p:spPr>
        <p:txBody>
          <a:bodyPr wrap="none" lIns="0" tIns="0" rIns="0" bIns="0"/>
          <a:lstStyle/>
          <a:p>
            <a:endParaRPr lang="en-GB"/>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2"/>
          </p:nvPr>
        </p:nvSpPr>
        <p:spPr>
          <a:noFill/>
        </p:spPr>
        <p:txBody>
          <a:bodyPr/>
          <a:lstStyle/>
          <a:p>
            <a:fld id="{CAE483A6-87FF-4042-A213-229AC0A95F8A}" type="slidenum">
              <a:rPr lang="en-US" smtClean="0">
                <a:latin typeface="Arial" charset="0"/>
              </a:rPr>
              <a:pPr/>
              <a:t>15</a:t>
            </a:fld>
            <a:endParaRPr lang="en-US" smtClean="0">
              <a:latin typeface="Arial" charset="0"/>
            </a:endParaRPr>
          </a:p>
        </p:txBody>
      </p:sp>
      <p:sp>
        <p:nvSpPr>
          <p:cNvPr id="17411" name="Rectangle 2"/>
          <p:cNvSpPr>
            <a:spLocks noChangeArrowheads="1"/>
          </p:cNvSpPr>
          <p:nvPr/>
        </p:nvSpPr>
        <p:spPr bwMode="auto">
          <a:xfrm>
            <a:off x="843757" y="708026"/>
            <a:ext cx="8915400" cy="1295400"/>
          </a:xfrm>
          <a:prstGeom prst="rect">
            <a:avLst/>
          </a:prstGeom>
          <a:noFill/>
          <a:ln w="9525">
            <a:noFill/>
            <a:miter lim="800000"/>
            <a:headEnd/>
            <a:tailEnd/>
          </a:ln>
        </p:spPr>
        <p:txBody>
          <a:bodyPr anchor="ctr"/>
          <a:lstStyle/>
          <a:p>
            <a:pPr algn="ctr"/>
            <a:r>
              <a:rPr lang="en-US" sz="3600" dirty="0" smtClean="0">
                <a:solidFill>
                  <a:srgbClr val="FF0000"/>
                </a:solidFill>
              </a:rPr>
              <a:t>IxN2X </a:t>
            </a:r>
            <a:r>
              <a:rPr lang="en-US" sz="3600" dirty="0">
                <a:solidFill>
                  <a:srgbClr val="FF0000"/>
                </a:solidFill>
              </a:rPr>
              <a:t>session-GUI/API model</a:t>
            </a:r>
          </a:p>
        </p:txBody>
      </p:sp>
      <p:pic>
        <p:nvPicPr>
          <p:cNvPr id="17412" name="Picture 7" descr="Agilent-N2X_noShadow-ICON"/>
          <p:cNvPicPr>
            <a:picLocks noChangeAspect="1" noChangeArrowheads="1"/>
          </p:cNvPicPr>
          <p:nvPr/>
        </p:nvPicPr>
        <p:blipFill>
          <a:blip r:embed="rId3"/>
          <a:srcRect/>
          <a:stretch>
            <a:fillRect/>
          </a:stretch>
        </p:blipFill>
        <p:spPr bwMode="auto">
          <a:xfrm>
            <a:off x="1918494" y="6103938"/>
            <a:ext cx="2374900" cy="636588"/>
          </a:xfrm>
          <a:prstGeom prst="rect">
            <a:avLst/>
          </a:prstGeom>
          <a:noFill/>
          <a:ln w="9525">
            <a:noFill/>
            <a:miter lim="800000"/>
            <a:headEnd/>
            <a:tailEnd/>
          </a:ln>
        </p:spPr>
      </p:pic>
      <p:pic>
        <p:nvPicPr>
          <p:cNvPr id="17413" name="Picture 8" descr="Agilent-N2X_noShadow-ICON"/>
          <p:cNvPicPr>
            <a:picLocks noChangeAspect="1" noChangeArrowheads="1"/>
          </p:cNvPicPr>
          <p:nvPr/>
        </p:nvPicPr>
        <p:blipFill>
          <a:blip r:embed="rId3"/>
          <a:srcRect/>
          <a:stretch>
            <a:fillRect/>
          </a:stretch>
        </p:blipFill>
        <p:spPr bwMode="auto">
          <a:xfrm>
            <a:off x="4361656" y="6102351"/>
            <a:ext cx="2374900" cy="636587"/>
          </a:xfrm>
          <a:prstGeom prst="rect">
            <a:avLst/>
          </a:prstGeom>
          <a:noFill/>
          <a:ln w="9525">
            <a:noFill/>
            <a:miter lim="800000"/>
            <a:headEnd/>
            <a:tailEnd/>
          </a:ln>
        </p:spPr>
      </p:pic>
      <p:sp>
        <p:nvSpPr>
          <p:cNvPr id="17414" name="Text Box 10"/>
          <p:cNvSpPr txBox="1">
            <a:spLocks noChangeArrowheads="1"/>
          </p:cNvSpPr>
          <p:nvPr/>
        </p:nvSpPr>
        <p:spPr bwMode="auto">
          <a:xfrm>
            <a:off x="6919119" y="6113463"/>
            <a:ext cx="558800" cy="669925"/>
          </a:xfrm>
          <a:prstGeom prst="rect">
            <a:avLst/>
          </a:prstGeom>
          <a:noFill/>
          <a:ln w="12700" algn="ctr">
            <a:noFill/>
            <a:miter lim="800000"/>
            <a:headEnd/>
            <a:tailEnd/>
          </a:ln>
        </p:spPr>
        <p:txBody>
          <a:bodyPr wrap="none" lIns="0" tIns="0" rIns="0" bIns="0">
            <a:spAutoFit/>
          </a:bodyPr>
          <a:lstStyle/>
          <a:p>
            <a:r>
              <a:rPr lang="en-GB" sz="4400"/>
              <a:t>…</a:t>
            </a:r>
            <a:endParaRPr lang="en-US" sz="4400"/>
          </a:p>
        </p:txBody>
      </p:sp>
      <p:pic>
        <p:nvPicPr>
          <p:cNvPr id="17415" name="Picture 11" descr="DOLS_PE_2550"/>
          <p:cNvPicPr>
            <a:picLocks noChangeAspect="1" noChangeArrowheads="1"/>
          </p:cNvPicPr>
          <p:nvPr/>
        </p:nvPicPr>
        <p:blipFill>
          <a:blip r:embed="rId4"/>
          <a:srcRect/>
          <a:stretch>
            <a:fillRect/>
          </a:stretch>
        </p:blipFill>
        <p:spPr bwMode="auto">
          <a:xfrm>
            <a:off x="3410744" y="5059363"/>
            <a:ext cx="2166937" cy="479425"/>
          </a:xfrm>
          <a:prstGeom prst="rect">
            <a:avLst/>
          </a:prstGeom>
          <a:noFill/>
          <a:ln w="9525">
            <a:noFill/>
            <a:miter lim="800000"/>
            <a:headEnd/>
            <a:tailEnd/>
          </a:ln>
        </p:spPr>
      </p:pic>
      <p:sp>
        <p:nvSpPr>
          <p:cNvPr id="17416" name="Rectangle 12"/>
          <p:cNvSpPr>
            <a:spLocks noChangeArrowheads="1"/>
          </p:cNvSpPr>
          <p:nvPr/>
        </p:nvSpPr>
        <p:spPr bwMode="auto">
          <a:xfrm>
            <a:off x="3271044" y="2205038"/>
            <a:ext cx="5199062" cy="2705100"/>
          </a:xfrm>
          <a:prstGeom prst="rect">
            <a:avLst/>
          </a:prstGeom>
          <a:solidFill>
            <a:schemeClr val="accent1"/>
          </a:solidFill>
          <a:ln w="12700" algn="ctr">
            <a:solidFill>
              <a:schemeClr val="tx1"/>
            </a:solidFill>
            <a:miter lim="800000"/>
            <a:headEnd/>
            <a:tailEnd/>
          </a:ln>
        </p:spPr>
        <p:txBody>
          <a:bodyPr wrap="none" lIns="0" tIns="0" rIns="0" bIns="0" anchor="ctr"/>
          <a:lstStyle/>
          <a:p>
            <a:pPr algn="ctr"/>
            <a:endParaRPr lang="en-US"/>
          </a:p>
        </p:txBody>
      </p:sp>
      <p:sp>
        <p:nvSpPr>
          <p:cNvPr id="17417" name="Rectangle 14"/>
          <p:cNvSpPr>
            <a:spLocks noChangeArrowheads="1"/>
          </p:cNvSpPr>
          <p:nvPr/>
        </p:nvSpPr>
        <p:spPr bwMode="auto">
          <a:xfrm>
            <a:off x="3569494" y="4073526"/>
            <a:ext cx="1252537" cy="685800"/>
          </a:xfrm>
          <a:prstGeom prst="rect">
            <a:avLst/>
          </a:prstGeom>
          <a:solidFill>
            <a:srgbClr val="FFFF00">
              <a:alpha val="50195"/>
            </a:srgbClr>
          </a:solidFill>
          <a:ln w="12700" algn="ctr">
            <a:solidFill>
              <a:schemeClr val="tx1"/>
            </a:solidFill>
            <a:miter lim="800000"/>
            <a:headEnd/>
            <a:tailEnd/>
          </a:ln>
        </p:spPr>
        <p:txBody>
          <a:bodyPr wrap="none" lIns="0" tIns="0" rIns="0" bIns="0" anchor="ctr"/>
          <a:lstStyle/>
          <a:p>
            <a:pPr algn="ctr"/>
            <a:r>
              <a:rPr lang="en-GB" sz="1600"/>
              <a:t>test session</a:t>
            </a:r>
          </a:p>
          <a:p>
            <a:pPr algn="ctr"/>
            <a:r>
              <a:rPr lang="en-GB" sz="1600"/>
              <a:t> 1</a:t>
            </a:r>
            <a:endParaRPr lang="en-US" sz="1600"/>
          </a:p>
        </p:txBody>
      </p:sp>
      <p:sp>
        <p:nvSpPr>
          <p:cNvPr id="17418" name="Rectangle 15"/>
          <p:cNvSpPr>
            <a:spLocks noChangeArrowheads="1"/>
          </p:cNvSpPr>
          <p:nvPr/>
        </p:nvSpPr>
        <p:spPr bwMode="auto">
          <a:xfrm>
            <a:off x="5007769" y="4079876"/>
            <a:ext cx="1252537" cy="685800"/>
          </a:xfrm>
          <a:prstGeom prst="rect">
            <a:avLst/>
          </a:prstGeom>
          <a:solidFill>
            <a:srgbClr val="FFFF00">
              <a:alpha val="50195"/>
            </a:srgbClr>
          </a:solidFill>
          <a:ln w="12700" algn="ctr">
            <a:solidFill>
              <a:schemeClr val="tx1"/>
            </a:solidFill>
            <a:miter lim="800000"/>
            <a:headEnd/>
            <a:tailEnd/>
          </a:ln>
        </p:spPr>
        <p:txBody>
          <a:bodyPr wrap="none" lIns="0" tIns="0" rIns="0" bIns="0" anchor="ctr"/>
          <a:lstStyle/>
          <a:p>
            <a:pPr algn="ctr"/>
            <a:endParaRPr lang="en-GB"/>
          </a:p>
          <a:p>
            <a:pPr algn="ctr"/>
            <a:r>
              <a:rPr lang="en-GB" sz="1600"/>
              <a:t>Test session</a:t>
            </a:r>
          </a:p>
          <a:p>
            <a:pPr algn="ctr"/>
            <a:r>
              <a:rPr lang="en-GB" sz="1600"/>
              <a:t> 2</a:t>
            </a:r>
            <a:endParaRPr lang="en-US" sz="1600"/>
          </a:p>
          <a:p>
            <a:pPr algn="ctr"/>
            <a:endParaRPr lang="en-US" sz="1600"/>
          </a:p>
        </p:txBody>
      </p:sp>
      <p:sp>
        <p:nvSpPr>
          <p:cNvPr id="17419" name="Rectangle 16"/>
          <p:cNvSpPr>
            <a:spLocks noChangeArrowheads="1"/>
          </p:cNvSpPr>
          <p:nvPr/>
        </p:nvSpPr>
        <p:spPr bwMode="auto">
          <a:xfrm>
            <a:off x="6433344" y="4079876"/>
            <a:ext cx="609600" cy="731837"/>
          </a:xfrm>
          <a:prstGeom prst="rect">
            <a:avLst/>
          </a:prstGeom>
          <a:noFill/>
          <a:ln w="12700" algn="ctr">
            <a:noFill/>
            <a:miter lim="800000"/>
            <a:headEnd/>
            <a:tailEnd/>
          </a:ln>
        </p:spPr>
        <p:txBody>
          <a:bodyPr wrap="none" lIns="0" tIns="0" rIns="0" bIns="0">
            <a:spAutoFit/>
          </a:bodyPr>
          <a:lstStyle/>
          <a:p>
            <a:r>
              <a:rPr lang="en-GB" sz="4800"/>
              <a:t>…</a:t>
            </a:r>
            <a:endParaRPr lang="en-US" sz="4800"/>
          </a:p>
        </p:txBody>
      </p:sp>
      <p:sp>
        <p:nvSpPr>
          <p:cNvPr id="17420" name="Line 18"/>
          <p:cNvSpPr>
            <a:spLocks noChangeShapeType="1"/>
          </p:cNvSpPr>
          <p:nvPr/>
        </p:nvSpPr>
        <p:spPr bwMode="auto">
          <a:xfrm flipH="1">
            <a:off x="2675731" y="4748213"/>
            <a:ext cx="1371600" cy="1898650"/>
          </a:xfrm>
          <a:prstGeom prst="line">
            <a:avLst/>
          </a:prstGeom>
          <a:noFill/>
          <a:ln w="76200">
            <a:solidFill>
              <a:schemeClr val="folHlink"/>
            </a:solidFill>
            <a:round/>
            <a:headEnd type="stealth" w="med" len="med"/>
            <a:tailEnd type="stealth" w="med" len="med"/>
          </a:ln>
        </p:spPr>
        <p:txBody>
          <a:bodyPr wrap="none" lIns="0" tIns="0" rIns="0" bIns="0"/>
          <a:lstStyle/>
          <a:p>
            <a:endParaRPr lang="en-GB"/>
          </a:p>
        </p:txBody>
      </p:sp>
      <p:sp>
        <p:nvSpPr>
          <p:cNvPr id="17421" name="Line 19"/>
          <p:cNvSpPr>
            <a:spLocks noChangeShapeType="1"/>
          </p:cNvSpPr>
          <p:nvPr/>
        </p:nvSpPr>
        <p:spPr bwMode="auto">
          <a:xfrm flipH="1">
            <a:off x="3788569" y="4748213"/>
            <a:ext cx="666750" cy="1651000"/>
          </a:xfrm>
          <a:prstGeom prst="line">
            <a:avLst/>
          </a:prstGeom>
          <a:noFill/>
          <a:ln w="76200">
            <a:solidFill>
              <a:schemeClr val="folHlink"/>
            </a:solidFill>
            <a:round/>
            <a:headEnd type="stealth" w="med" len="med"/>
            <a:tailEnd type="stealth" w="med" len="med"/>
          </a:ln>
        </p:spPr>
        <p:txBody>
          <a:bodyPr wrap="none" lIns="0" tIns="0" rIns="0" bIns="0"/>
          <a:lstStyle/>
          <a:p>
            <a:endParaRPr lang="en-GB"/>
          </a:p>
        </p:txBody>
      </p:sp>
      <p:sp>
        <p:nvSpPr>
          <p:cNvPr id="17422" name="Line 20"/>
          <p:cNvSpPr>
            <a:spLocks noChangeShapeType="1"/>
          </p:cNvSpPr>
          <p:nvPr/>
        </p:nvSpPr>
        <p:spPr bwMode="auto">
          <a:xfrm flipH="1">
            <a:off x="4026694" y="4748213"/>
            <a:ext cx="1581150" cy="1828800"/>
          </a:xfrm>
          <a:prstGeom prst="line">
            <a:avLst/>
          </a:prstGeom>
          <a:noFill/>
          <a:ln w="76200">
            <a:solidFill>
              <a:srgbClr val="6600FF"/>
            </a:solidFill>
            <a:round/>
            <a:headEnd type="stealth" w="med" len="med"/>
            <a:tailEnd type="stealth" w="med" len="med"/>
          </a:ln>
        </p:spPr>
        <p:txBody>
          <a:bodyPr wrap="none" lIns="0" tIns="0" rIns="0" bIns="0"/>
          <a:lstStyle/>
          <a:p>
            <a:endParaRPr lang="en-GB"/>
          </a:p>
        </p:txBody>
      </p:sp>
      <p:sp>
        <p:nvSpPr>
          <p:cNvPr id="17423" name="Line 22"/>
          <p:cNvSpPr>
            <a:spLocks noChangeShapeType="1"/>
          </p:cNvSpPr>
          <p:nvPr/>
        </p:nvSpPr>
        <p:spPr bwMode="auto">
          <a:xfrm flipH="1">
            <a:off x="5120481" y="4787901"/>
            <a:ext cx="596900" cy="1590675"/>
          </a:xfrm>
          <a:prstGeom prst="line">
            <a:avLst/>
          </a:prstGeom>
          <a:noFill/>
          <a:ln w="76200">
            <a:solidFill>
              <a:srgbClr val="6600FF"/>
            </a:solidFill>
            <a:round/>
            <a:headEnd type="stealth" w="med" len="med"/>
            <a:tailEnd type="stealth" w="med" len="med"/>
          </a:ln>
        </p:spPr>
        <p:txBody>
          <a:bodyPr wrap="none" lIns="0" tIns="0" rIns="0" bIns="0"/>
          <a:lstStyle/>
          <a:p>
            <a:endParaRPr lang="en-GB"/>
          </a:p>
        </p:txBody>
      </p:sp>
      <p:sp>
        <p:nvSpPr>
          <p:cNvPr id="17424" name="Line 23"/>
          <p:cNvSpPr>
            <a:spLocks noChangeShapeType="1"/>
          </p:cNvSpPr>
          <p:nvPr/>
        </p:nvSpPr>
        <p:spPr bwMode="auto">
          <a:xfrm>
            <a:off x="5876131" y="4787901"/>
            <a:ext cx="238125" cy="1611312"/>
          </a:xfrm>
          <a:prstGeom prst="line">
            <a:avLst/>
          </a:prstGeom>
          <a:noFill/>
          <a:ln w="76200">
            <a:solidFill>
              <a:srgbClr val="6600FF"/>
            </a:solidFill>
            <a:round/>
            <a:headEnd type="stealth" w="med" len="med"/>
            <a:tailEnd type="stealth" w="med" len="med"/>
          </a:ln>
        </p:spPr>
        <p:txBody>
          <a:bodyPr wrap="none" lIns="0" tIns="0" rIns="0" bIns="0"/>
          <a:lstStyle/>
          <a:p>
            <a:endParaRPr lang="en-GB"/>
          </a:p>
        </p:txBody>
      </p:sp>
      <p:grpSp>
        <p:nvGrpSpPr>
          <p:cNvPr id="2" name="Group 35"/>
          <p:cNvGrpSpPr>
            <a:grpSpLocks/>
          </p:cNvGrpSpPr>
          <p:nvPr/>
        </p:nvGrpSpPr>
        <p:grpSpPr bwMode="auto">
          <a:xfrm>
            <a:off x="3483769" y="2606676"/>
            <a:ext cx="2281237" cy="1470025"/>
            <a:chOff x="1943" y="1071"/>
            <a:chExt cx="1437" cy="926"/>
          </a:xfrm>
        </p:grpSpPr>
        <p:pic>
          <p:nvPicPr>
            <p:cNvPr id="17447" name="Picture 24"/>
            <p:cNvPicPr>
              <a:picLocks noChangeAspect="1" noChangeArrowheads="1"/>
            </p:cNvPicPr>
            <p:nvPr/>
          </p:nvPicPr>
          <p:blipFill>
            <a:blip r:embed="rId5"/>
            <a:srcRect/>
            <a:stretch>
              <a:fillRect/>
            </a:stretch>
          </p:blipFill>
          <p:spPr bwMode="auto">
            <a:xfrm>
              <a:off x="1943" y="1279"/>
              <a:ext cx="575" cy="347"/>
            </a:xfrm>
            <a:prstGeom prst="rect">
              <a:avLst/>
            </a:prstGeom>
            <a:noFill/>
            <a:ln w="12700">
              <a:noFill/>
              <a:miter lim="800000"/>
              <a:headEnd/>
              <a:tailEnd/>
            </a:ln>
          </p:spPr>
        </p:pic>
        <p:pic>
          <p:nvPicPr>
            <p:cNvPr id="17448" name="Picture 25"/>
            <p:cNvPicPr>
              <a:picLocks noChangeAspect="1" noChangeArrowheads="1"/>
            </p:cNvPicPr>
            <p:nvPr/>
          </p:nvPicPr>
          <p:blipFill>
            <a:blip r:embed="rId5"/>
            <a:srcRect/>
            <a:stretch>
              <a:fillRect/>
            </a:stretch>
          </p:blipFill>
          <p:spPr bwMode="auto">
            <a:xfrm>
              <a:off x="2012" y="1367"/>
              <a:ext cx="575" cy="347"/>
            </a:xfrm>
            <a:prstGeom prst="rect">
              <a:avLst/>
            </a:prstGeom>
            <a:noFill/>
            <a:ln w="12700">
              <a:noFill/>
              <a:miter lim="800000"/>
              <a:headEnd/>
              <a:tailEnd/>
            </a:ln>
          </p:spPr>
        </p:pic>
        <p:pic>
          <p:nvPicPr>
            <p:cNvPr id="17449" name="Picture 26"/>
            <p:cNvPicPr>
              <a:picLocks noChangeAspect="1" noChangeArrowheads="1"/>
            </p:cNvPicPr>
            <p:nvPr/>
          </p:nvPicPr>
          <p:blipFill>
            <a:blip r:embed="rId5"/>
            <a:srcRect/>
            <a:stretch>
              <a:fillRect/>
            </a:stretch>
          </p:blipFill>
          <p:spPr bwMode="auto">
            <a:xfrm>
              <a:off x="2067" y="1460"/>
              <a:ext cx="575" cy="347"/>
            </a:xfrm>
            <a:prstGeom prst="rect">
              <a:avLst/>
            </a:prstGeom>
            <a:noFill/>
            <a:ln w="12700">
              <a:noFill/>
              <a:miter lim="800000"/>
              <a:headEnd/>
              <a:tailEnd/>
            </a:ln>
          </p:spPr>
        </p:pic>
        <p:sp>
          <p:nvSpPr>
            <p:cNvPr id="17450" name="Line 27"/>
            <p:cNvSpPr>
              <a:spLocks noChangeShapeType="1"/>
            </p:cNvSpPr>
            <p:nvPr/>
          </p:nvSpPr>
          <p:spPr bwMode="auto">
            <a:xfrm flipH="1">
              <a:off x="2404" y="1803"/>
              <a:ext cx="44" cy="194"/>
            </a:xfrm>
            <a:prstGeom prst="line">
              <a:avLst/>
            </a:prstGeom>
            <a:noFill/>
            <a:ln w="12700">
              <a:solidFill>
                <a:schemeClr val="tx1"/>
              </a:solidFill>
              <a:round/>
              <a:headEnd/>
              <a:tailEnd type="triangle" w="med" len="med"/>
            </a:ln>
          </p:spPr>
          <p:txBody>
            <a:bodyPr wrap="none" lIns="0" tIns="0" rIns="0" bIns="0"/>
            <a:lstStyle/>
            <a:p>
              <a:endParaRPr lang="en-GB"/>
            </a:p>
          </p:txBody>
        </p:sp>
        <p:pic>
          <p:nvPicPr>
            <p:cNvPr id="17451" name="Picture 28" descr="after"/>
            <p:cNvPicPr>
              <a:picLocks noChangeAspect="1" noChangeArrowheads="1"/>
            </p:cNvPicPr>
            <p:nvPr/>
          </p:nvPicPr>
          <p:blipFill>
            <a:blip r:embed="rId6"/>
            <a:srcRect/>
            <a:stretch>
              <a:fillRect/>
            </a:stretch>
          </p:blipFill>
          <p:spPr bwMode="auto">
            <a:xfrm>
              <a:off x="2732" y="1230"/>
              <a:ext cx="498" cy="441"/>
            </a:xfrm>
            <a:prstGeom prst="rect">
              <a:avLst/>
            </a:prstGeom>
            <a:noFill/>
            <a:ln w="9525">
              <a:noFill/>
              <a:miter lim="800000"/>
              <a:headEnd/>
              <a:tailEnd/>
            </a:ln>
          </p:spPr>
        </p:pic>
        <p:pic>
          <p:nvPicPr>
            <p:cNvPr id="17452" name="Picture 29" descr="after"/>
            <p:cNvPicPr>
              <a:picLocks noChangeAspect="1" noChangeArrowheads="1"/>
            </p:cNvPicPr>
            <p:nvPr/>
          </p:nvPicPr>
          <p:blipFill>
            <a:blip r:embed="rId6"/>
            <a:srcRect/>
            <a:stretch>
              <a:fillRect/>
            </a:stretch>
          </p:blipFill>
          <p:spPr bwMode="auto">
            <a:xfrm>
              <a:off x="2801" y="1299"/>
              <a:ext cx="498" cy="441"/>
            </a:xfrm>
            <a:prstGeom prst="rect">
              <a:avLst/>
            </a:prstGeom>
            <a:noFill/>
            <a:ln w="9525">
              <a:noFill/>
              <a:miter lim="800000"/>
              <a:headEnd/>
              <a:tailEnd/>
            </a:ln>
          </p:spPr>
        </p:pic>
        <p:pic>
          <p:nvPicPr>
            <p:cNvPr id="17453" name="Picture 30" descr="after"/>
            <p:cNvPicPr>
              <a:picLocks noChangeAspect="1" noChangeArrowheads="1"/>
            </p:cNvPicPr>
            <p:nvPr/>
          </p:nvPicPr>
          <p:blipFill>
            <a:blip r:embed="rId6"/>
            <a:srcRect/>
            <a:stretch>
              <a:fillRect/>
            </a:stretch>
          </p:blipFill>
          <p:spPr bwMode="auto">
            <a:xfrm>
              <a:off x="2882" y="1368"/>
              <a:ext cx="498" cy="441"/>
            </a:xfrm>
            <a:prstGeom prst="rect">
              <a:avLst/>
            </a:prstGeom>
            <a:noFill/>
            <a:ln w="9525">
              <a:noFill/>
              <a:miter lim="800000"/>
              <a:headEnd/>
              <a:tailEnd/>
            </a:ln>
          </p:spPr>
        </p:pic>
        <p:sp>
          <p:nvSpPr>
            <p:cNvPr id="17454" name="Rectangle 32"/>
            <p:cNvSpPr>
              <a:spLocks noChangeArrowheads="1"/>
            </p:cNvSpPr>
            <p:nvPr/>
          </p:nvSpPr>
          <p:spPr bwMode="auto">
            <a:xfrm>
              <a:off x="2141" y="1071"/>
              <a:ext cx="328" cy="173"/>
            </a:xfrm>
            <a:prstGeom prst="rect">
              <a:avLst/>
            </a:prstGeom>
            <a:noFill/>
            <a:ln w="12700" algn="ctr">
              <a:noFill/>
              <a:miter lim="800000"/>
              <a:headEnd/>
              <a:tailEnd/>
            </a:ln>
          </p:spPr>
          <p:txBody>
            <a:bodyPr wrap="none" lIns="0" tIns="0" rIns="0" bIns="0">
              <a:spAutoFit/>
            </a:bodyPr>
            <a:lstStyle/>
            <a:p>
              <a:r>
                <a:rPr lang="en-GB"/>
                <a:t>GUIs</a:t>
              </a:r>
              <a:endParaRPr lang="en-US"/>
            </a:p>
          </p:txBody>
        </p:sp>
        <p:sp>
          <p:nvSpPr>
            <p:cNvPr id="17455" name="Rectangle 33"/>
            <p:cNvSpPr>
              <a:spLocks noChangeArrowheads="1"/>
            </p:cNvSpPr>
            <p:nvPr/>
          </p:nvSpPr>
          <p:spPr bwMode="auto">
            <a:xfrm>
              <a:off x="2835" y="1072"/>
              <a:ext cx="304" cy="173"/>
            </a:xfrm>
            <a:prstGeom prst="rect">
              <a:avLst/>
            </a:prstGeom>
            <a:noFill/>
            <a:ln w="12700" algn="ctr">
              <a:noFill/>
              <a:miter lim="800000"/>
              <a:headEnd/>
              <a:tailEnd/>
            </a:ln>
          </p:spPr>
          <p:txBody>
            <a:bodyPr wrap="none" lIns="0" tIns="0" rIns="0" bIns="0">
              <a:spAutoFit/>
            </a:bodyPr>
            <a:lstStyle/>
            <a:p>
              <a:r>
                <a:rPr lang="en-GB"/>
                <a:t>APIs</a:t>
              </a:r>
              <a:endParaRPr lang="en-US"/>
            </a:p>
          </p:txBody>
        </p:sp>
        <p:sp>
          <p:nvSpPr>
            <p:cNvPr id="17456" name="Line 34"/>
            <p:cNvSpPr>
              <a:spLocks noChangeShapeType="1"/>
            </p:cNvSpPr>
            <p:nvPr/>
          </p:nvSpPr>
          <p:spPr bwMode="auto">
            <a:xfrm flipH="1">
              <a:off x="2486" y="1809"/>
              <a:ext cx="557" cy="169"/>
            </a:xfrm>
            <a:prstGeom prst="line">
              <a:avLst/>
            </a:prstGeom>
            <a:noFill/>
            <a:ln w="12700">
              <a:solidFill>
                <a:schemeClr val="tx1"/>
              </a:solidFill>
              <a:round/>
              <a:headEnd/>
              <a:tailEnd type="triangle" w="med" len="med"/>
            </a:ln>
          </p:spPr>
          <p:txBody>
            <a:bodyPr wrap="none" lIns="0" tIns="0" rIns="0" bIns="0"/>
            <a:lstStyle/>
            <a:p>
              <a:endParaRPr lang="en-GB"/>
            </a:p>
          </p:txBody>
        </p:sp>
      </p:grpSp>
      <p:pic>
        <p:nvPicPr>
          <p:cNvPr id="17426" name="Picture 37"/>
          <p:cNvPicPr>
            <a:picLocks noChangeAspect="1" noChangeArrowheads="1"/>
          </p:cNvPicPr>
          <p:nvPr/>
        </p:nvPicPr>
        <p:blipFill>
          <a:blip r:embed="rId5"/>
          <a:srcRect/>
          <a:stretch>
            <a:fillRect/>
          </a:stretch>
        </p:blipFill>
        <p:spPr bwMode="auto">
          <a:xfrm>
            <a:off x="5985669" y="2978151"/>
            <a:ext cx="912812" cy="550862"/>
          </a:xfrm>
          <a:prstGeom prst="rect">
            <a:avLst/>
          </a:prstGeom>
          <a:noFill/>
          <a:ln w="12700">
            <a:noFill/>
            <a:miter lim="800000"/>
            <a:headEnd/>
            <a:tailEnd/>
          </a:ln>
        </p:spPr>
      </p:pic>
      <p:pic>
        <p:nvPicPr>
          <p:cNvPr id="17427" name="Picture 38"/>
          <p:cNvPicPr>
            <a:picLocks noChangeAspect="1" noChangeArrowheads="1"/>
          </p:cNvPicPr>
          <p:nvPr/>
        </p:nvPicPr>
        <p:blipFill>
          <a:blip r:embed="rId5"/>
          <a:srcRect/>
          <a:stretch>
            <a:fillRect/>
          </a:stretch>
        </p:blipFill>
        <p:spPr bwMode="auto">
          <a:xfrm>
            <a:off x="6095206" y="3117851"/>
            <a:ext cx="912813" cy="550862"/>
          </a:xfrm>
          <a:prstGeom prst="rect">
            <a:avLst/>
          </a:prstGeom>
          <a:noFill/>
          <a:ln w="12700">
            <a:noFill/>
            <a:miter lim="800000"/>
            <a:headEnd/>
            <a:tailEnd/>
          </a:ln>
        </p:spPr>
      </p:pic>
      <p:pic>
        <p:nvPicPr>
          <p:cNvPr id="17428" name="Picture 39"/>
          <p:cNvPicPr>
            <a:picLocks noChangeAspect="1" noChangeArrowheads="1"/>
          </p:cNvPicPr>
          <p:nvPr/>
        </p:nvPicPr>
        <p:blipFill>
          <a:blip r:embed="rId5"/>
          <a:srcRect/>
          <a:stretch>
            <a:fillRect/>
          </a:stretch>
        </p:blipFill>
        <p:spPr bwMode="auto">
          <a:xfrm>
            <a:off x="6203156" y="3284538"/>
            <a:ext cx="912813" cy="550863"/>
          </a:xfrm>
          <a:prstGeom prst="rect">
            <a:avLst/>
          </a:prstGeom>
          <a:noFill/>
          <a:ln w="12700">
            <a:noFill/>
            <a:miter lim="800000"/>
            <a:headEnd/>
            <a:tailEnd/>
          </a:ln>
        </p:spPr>
      </p:pic>
      <p:pic>
        <p:nvPicPr>
          <p:cNvPr id="17429" name="Picture 41" descr="after"/>
          <p:cNvPicPr>
            <a:picLocks noChangeAspect="1" noChangeArrowheads="1"/>
          </p:cNvPicPr>
          <p:nvPr/>
        </p:nvPicPr>
        <p:blipFill>
          <a:blip r:embed="rId6"/>
          <a:srcRect/>
          <a:stretch>
            <a:fillRect/>
          </a:stretch>
        </p:blipFill>
        <p:spPr bwMode="auto">
          <a:xfrm>
            <a:off x="7238206" y="2900363"/>
            <a:ext cx="790575" cy="700088"/>
          </a:xfrm>
          <a:prstGeom prst="rect">
            <a:avLst/>
          </a:prstGeom>
          <a:noFill/>
          <a:ln w="9525">
            <a:noFill/>
            <a:miter lim="800000"/>
            <a:headEnd/>
            <a:tailEnd/>
          </a:ln>
        </p:spPr>
      </p:pic>
      <p:pic>
        <p:nvPicPr>
          <p:cNvPr id="17430" name="Picture 42" descr="after"/>
          <p:cNvPicPr>
            <a:picLocks noChangeAspect="1" noChangeArrowheads="1"/>
          </p:cNvPicPr>
          <p:nvPr/>
        </p:nvPicPr>
        <p:blipFill>
          <a:blip r:embed="rId6"/>
          <a:srcRect/>
          <a:stretch>
            <a:fillRect/>
          </a:stretch>
        </p:blipFill>
        <p:spPr bwMode="auto">
          <a:xfrm>
            <a:off x="7347744" y="3009901"/>
            <a:ext cx="790575" cy="700087"/>
          </a:xfrm>
          <a:prstGeom prst="rect">
            <a:avLst/>
          </a:prstGeom>
          <a:noFill/>
          <a:ln w="9525">
            <a:noFill/>
            <a:miter lim="800000"/>
            <a:headEnd/>
            <a:tailEnd/>
          </a:ln>
        </p:spPr>
      </p:pic>
      <p:pic>
        <p:nvPicPr>
          <p:cNvPr id="17431" name="Picture 43" descr="after"/>
          <p:cNvPicPr>
            <a:picLocks noChangeAspect="1" noChangeArrowheads="1"/>
          </p:cNvPicPr>
          <p:nvPr/>
        </p:nvPicPr>
        <p:blipFill>
          <a:blip r:embed="rId6"/>
          <a:srcRect/>
          <a:stretch>
            <a:fillRect/>
          </a:stretch>
        </p:blipFill>
        <p:spPr bwMode="auto">
          <a:xfrm>
            <a:off x="7476331" y="3119438"/>
            <a:ext cx="790575" cy="700088"/>
          </a:xfrm>
          <a:prstGeom prst="rect">
            <a:avLst/>
          </a:prstGeom>
          <a:noFill/>
          <a:ln w="9525">
            <a:noFill/>
            <a:miter lim="800000"/>
            <a:headEnd/>
            <a:tailEnd/>
          </a:ln>
        </p:spPr>
      </p:pic>
      <p:sp>
        <p:nvSpPr>
          <p:cNvPr id="17432" name="Rectangle 44"/>
          <p:cNvSpPr>
            <a:spLocks noChangeArrowheads="1"/>
          </p:cNvSpPr>
          <p:nvPr/>
        </p:nvSpPr>
        <p:spPr bwMode="auto">
          <a:xfrm>
            <a:off x="6299994" y="2647951"/>
            <a:ext cx="520700" cy="274637"/>
          </a:xfrm>
          <a:prstGeom prst="rect">
            <a:avLst/>
          </a:prstGeom>
          <a:noFill/>
          <a:ln w="12700" algn="ctr">
            <a:noFill/>
            <a:miter lim="800000"/>
            <a:headEnd/>
            <a:tailEnd/>
          </a:ln>
        </p:spPr>
        <p:txBody>
          <a:bodyPr wrap="none" lIns="0" tIns="0" rIns="0" bIns="0">
            <a:spAutoFit/>
          </a:bodyPr>
          <a:lstStyle/>
          <a:p>
            <a:r>
              <a:rPr lang="en-GB"/>
              <a:t>GUIs</a:t>
            </a:r>
            <a:endParaRPr lang="en-US"/>
          </a:p>
        </p:txBody>
      </p:sp>
      <p:sp>
        <p:nvSpPr>
          <p:cNvPr id="17433" name="Rectangle 45"/>
          <p:cNvSpPr>
            <a:spLocks noChangeArrowheads="1"/>
          </p:cNvSpPr>
          <p:nvPr/>
        </p:nvSpPr>
        <p:spPr bwMode="auto">
          <a:xfrm>
            <a:off x="7401719" y="2649538"/>
            <a:ext cx="482600" cy="274638"/>
          </a:xfrm>
          <a:prstGeom prst="rect">
            <a:avLst/>
          </a:prstGeom>
          <a:noFill/>
          <a:ln w="12700" algn="ctr">
            <a:noFill/>
            <a:miter lim="800000"/>
            <a:headEnd/>
            <a:tailEnd/>
          </a:ln>
        </p:spPr>
        <p:txBody>
          <a:bodyPr wrap="none" lIns="0" tIns="0" rIns="0" bIns="0">
            <a:spAutoFit/>
          </a:bodyPr>
          <a:lstStyle/>
          <a:p>
            <a:r>
              <a:rPr lang="en-GB"/>
              <a:t>APIs</a:t>
            </a:r>
            <a:endParaRPr lang="en-US"/>
          </a:p>
        </p:txBody>
      </p:sp>
      <p:sp>
        <p:nvSpPr>
          <p:cNvPr id="17434" name="Line 47"/>
          <p:cNvSpPr>
            <a:spLocks noChangeShapeType="1"/>
          </p:cNvSpPr>
          <p:nvPr/>
        </p:nvSpPr>
        <p:spPr bwMode="auto">
          <a:xfrm flipH="1">
            <a:off x="5906294" y="3833813"/>
            <a:ext cx="615950" cy="228600"/>
          </a:xfrm>
          <a:prstGeom prst="line">
            <a:avLst/>
          </a:prstGeom>
          <a:noFill/>
          <a:ln w="12700">
            <a:solidFill>
              <a:schemeClr val="tx1"/>
            </a:solidFill>
            <a:round/>
            <a:headEnd/>
            <a:tailEnd type="triangle" w="med" len="med"/>
          </a:ln>
        </p:spPr>
        <p:txBody>
          <a:bodyPr wrap="none" lIns="0" tIns="0" rIns="0" bIns="0"/>
          <a:lstStyle/>
          <a:p>
            <a:endParaRPr lang="en-GB"/>
          </a:p>
        </p:txBody>
      </p:sp>
      <p:sp>
        <p:nvSpPr>
          <p:cNvPr id="17435" name="Line 48"/>
          <p:cNvSpPr>
            <a:spLocks noChangeShapeType="1"/>
          </p:cNvSpPr>
          <p:nvPr/>
        </p:nvSpPr>
        <p:spPr bwMode="auto">
          <a:xfrm flipH="1">
            <a:off x="6253956" y="3775076"/>
            <a:ext cx="1560513" cy="447675"/>
          </a:xfrm>
          <a:prstGeom prst="line">
            <a:avLst/>
          </a:prstGeom>
          <a:noFill/>
          <a:ln w="12700">
            <a:solidFill>
              <a:schemeClr val="tx1"/>
            </a:solidFill>
            <a:round/>
            <a:headEnd/>
            <a:tailEnd type="triangle" w="med" len="med"/>
          </a:ln>
        </p:spPr>
        <p:txBody>
          <a:bodyPr wrap="none" lIns="0" tIns="0" rIns="0" bIns="0"/>
          <a:lstStyle/>
          <a:p>
            <a:endParaRPr lang="en-GB"/>
          </a:p>
        </p:txBody>
      </p:sp>
      <p:sp>
        <p:nvSpPr>
          <p:cNvPr id="17436" name="Text Box 49"/>
          <p:cNvSpPr txBox="1">
            <a:spLocks noChangeArrowheads="1"/>
          </p:cNvSpPr>
          <p:nvPr/>
        </p:nvSpPr>
        <p:spPr bwMode="auto">
          <a:xfrm>
            <a:off x="3899694" y="2286001"/>
            <a:ext cx="3949864" cy="276999"/>
          </a:xfrm>
          <a:prstGeom prst="rect">
            <a:avLst/>
          </a:prstGeom>
          <a:noFill/>
          <a:ln w="12700" algn="ctr">
            <a:noFill/>
            <a:miter lim="800000"/>
            <a:headEnd/>
            <a:tailEnd/>
          </a:ln>
        </p:spPr>
        <p:txBody>
          <a:bodyPr wrap="none" lIns="0" tIns="0" rIns="0" bIns="0">
            <a:spAutoFit/>
          </a:bodyPr>
          <a:lstStyle/>
          <a:p>
            <a:r>
              <a:rPr lang="en-GB" dirty="0" smtClean="0"/>
              <a:t>IxN2X </a:t>
            </a:r>
            <a:r>
              <a:rPr lang="en-GB" dirty="0"/>
              <a:t>controller – local GUIs and APIs</a:t>
            </a:r>
            <a:endParaRPr lang="en-US" dirty="0"/>
          </a:p>
        </p:txBody>
      </p:sp>
      <p:grpSp>
        <p:nvGrpSpPr>
          <p:cNvPr id="3" name="Group 53"/>
          <p:cNvGrpSpPr>
            <a:grpSpLocks/>
          </p:cNvGrpSpPr>
          <p:nvPr/>
        </p:nvGrpSpPr>
        <p:grpSpPr bwMode="auto">
          <a:xfrm>
            <a:off x="677069" y="4311651"/>
            <a:ext cx="1749425" cy="1749425"/>
            <a:chOff x="338" y="1077"/>
            <a:chExt cx="1102" cy="1102"/>
          </a:xfrm>
        </p:grpSpPr>
        <p:pic>
          <p:nvPicPr>
            <p:cNvPr id="17445" name="Picture 52" descr="MCj04242360000[1]"/>
            <p:cNvPicPr>
              <a:picLocks noChangeAspect="1" noChangeArrowheads="1"/>
            </p:cNvPicPr>
            <p:nvPr/>
          </p:nvPicPr>
          <p:blipFill>
            <a:blip r:embed="rId7"/>
            <a:srcRect/>
            <a:stretch>
              <a:fillRect/>
            </a:stretch>
          </p:blipFill>
          <p:spPr bwMode="auto">
            <a:xfrm>
              <a:off x="338" y="1077"/>
              <a:ext cx="1102" cy="1102"/>
            </a:xfrm>
            <a:prstGeom prst="rect">
              <a:avLst/>
            </a:prstGeom>
            <a:noFill/>
            <a:ln w="9525">
              <a:noFill/>
              <a:miter lim="800000"/>
              <a:headEnd/>
              <a:tailEnd/>
            </a:ln>
          </p:spPr>
        </p:pic>
        <p:pic>
          <p:nvPicPr>
            <p:cNvPr id="17446" name="Picture 50" descr="after"/>
            <p:cNvPicPr>
              <a:picLocks noChangeAspect="1" noChangeArrowheads="1"/>
            </p:cNvPicPr>
            <p:nvPr/>
          </p:nvPicPr>
          <p:blipFill>
            <a:blip r:embed="rId6"/>
            <a:srcRect/>
            <a:stretch>
              <a:fillRect/>
            </a:stretch>
          </p:blipFill>
          <p:spPr bwMode="auto">
            <a:xfrm>
              <a:off x="443" y="1156"/>
              <a:ext cx="891" cy="598"/>
            </a:xfrm>
            <a:prstGeom prst="rect">
              <a:avLst/>
            </a:prstGeom>
            <a:noFill/>
            <a:ln w="9525">
              <a:noFill/>
              <a:miter lim="800000"/>
              <a:headEnd/>
              <a:tailEnd/>
            </a:ln>
          </p:spPr>
        </p:pic>
      </p:grpSp>
      <p:sp>
        <p:nvSpPr>
          <p:cNvPr id="17438" name="Text Box 55"/>
          <p:cNvSpPr txBox="1">
            <a:spLocks noChangeArrowheads="1"/>
          </p:cNvSpPr>
          <p:nvPr/>
        </p:nvSpPr>
        <p:spPr bwMode="auto">
          <a:xfrm>
            <a:off x="548481" y="4040188"/>
            <a:ext cx="2049463" cy="212725"/>
          </a:xfrm>
          <a:prstGeom prst="rect">
            <a:avLst/>
          </a:prstGeom>
          <a:noFill/>
          <a:ln w="12700" algn="ctr">
            <a:noFill/>
            <a:miter lim="800000"/>
            <a:headEnd/>
            <a:tailEnd/>
          </a:ln>
        </p:spPr>
        <p:txBody>
          <a:bodyPr wrap="none" lIns="0" tIns="0" rIns="0" bIns="0">
            <a:spAutoFit/>
          </a:bodyPr>
          <a:lstStyle/>
          <a:p>
            <a:r>
              <a:rPr lang="en-GB" sz="1400"/>
              <a:t>API on external  computer</a:t>
            </a:r>
            <a:endParaRPr lang="en-US" sz="1400"/>
          </a:p>
        </p:txBody>
      </p:sp>
      <p:sp>
        <p:nvSpPr>
          <p:cNvPr id="17439" name="Line 56"/>
          <p:cNvSpPr>
            <a:spLocks noChangeShapeType="1"/>
          </p:cNvSpPr>
          <p:nvPr/>
        </p:nvSpPr>
        <p:spPr bwMode="auto">
          <a:xfrm flipV="1">
            <a:off x="2407444" y="4460876"/>
            <a:ext cx="1152525" cy="377825"/>
          </a:xfrm>
          <a:prstGeom prst="line">
            <a:avLst/>
          </a:prstGeom>
          <a:noFill/>
          <a:ln w="12700">
            <a:solidFill>
              <a:schemeClr val="tx1"/>
            </a:solidFill>
            <a:round/>
            <a:headEnd type="stealth" w="med" len="med"/>
            <a:tailEnd type="stealth" w="med" len="med"/>
          </a:ln>
        </p:spPr>
        <p:txBody>
          <a:bodyPr wrap="none" lIns="0" tIns="0" rIns="0" bIns="0"/>
          <a:lstStyle/>
          <a:p>
            <a:endParaRPr lang="en-GB"/>
          </a:p>
        </p:txBody>
      </p:sp>
      <p:sp>
        <p:nvSpPr>
          <p:cNvPr id="17440" name="Rectangle 60"/>
          <p:cNvSpPr>
            <a:spLocks noChangeArrowheads="1"/>
          </p:cNvSpPr>
          <p:nvPr/>
        </p:nvSpPr>
        <p:spPr bwMode="auto">
          <a:xfrm>
            <a:off x="758031" y="1790701"/>
            <a:ext cx="1831975" cy="212725"/>
          </a:xfrm>
          <a:prstGeom prst="rect">
            <a:avLst/>
          </a:prstGeom>
          <a:noFill/>
          <a:ln w="12700" algn="ctr">
            <a:noFill/>
            <a:miter lim="800000"/>
            <a:headEnd/>
            <a:tailEnd/>
          </a:ln>
        </p:spPr>
        <p:txBody>
          <a:bodyPr wrap="none" lIns="0" tIns="0" rIns="0" bIns="0">
            <a:spAutoFit/>
          </a:bodyPr>
          <a:lstStyle/>
          <a:p>
            <a:r>
              <a:rPr lang="en-GB" sz="1400"/>
              <a:t>GUI on remote desktop</a:t>
            </a:r>
            <a:endParaRPr lang="en-US" sz="1400"/>
          </a:p>
        </p:txBody>
      </p:sp>
      <p:grpSp>
        <p:nvGrpSpPr>
          <p:cNvPr id="4" name="Group 64"/>
          <p:cNvGrpSpPr>
            <a:grpSpLocks/>
          </p:cNvGrpSpPr>
          <p:nvPr/>
        </p:nvGrpSpPr>
        <p:grpSpPr bwMode="auto">
          <a:xfrm>
            <a:off x="707231" y="2054226"/>
            <a:ext cx="1749425" cy="1749425"/>
            <a:chOff x="200" y="713"/>
            <a:chExt cx="1102" cy="1102"/>
          </a:xfrm>
        </p:grpSpPr>
        <p:pic>
          <p:nvPicPr>
            <p:cNvPr id="17443" name="Picture 58" descr="MCj04242360000[1]"/>
            <p:cNvPicPr>
              <a:picLocks noChangeAspect="1" noChangeArrowheads="1"/>
            </p:cNvPicPr>
            <p:nvPr/>
          </p:nvPicPr>
          <p:blipFill>
            <a:blip r:embed="rId7"/>
            <a:srcRect/>
            <a:stretch>
              <a:fillRect/>
            </a:stretch>
          </p:blipFill>
          <p:spPr bwMode="auto">
            <a:xfrm>
              <a:off x="200" y="713"/>
              <a:ext cx="1102" cy="1102"/>
            </a:xfrm>
            <a:prstGeom prst="rect">
              <a:avLst/>
            </a:prstGeom>
            <a:noFill/>
            <a:ln w="9525">
              <a:noFill/>
              <a:miter lim="800000"/>
              <a:headEnd/>
              <a:tailEnd/>
            </a:ln>
          </p:spPr>
        </p:pic>
        <p:pic>
          <p:nvPicPr>
            <p:cNvPr id="17444" name="Picture 61"/>
            <p:cNvPicPr>
              <a:picLocks noChangeAspect="1" noChangeArrowheads="1"/>
            </p:cNvPicPr>
            <p:nvPr/>
          </p:nvPicPr>
          <p:blipFill>
            <a:blip r:embed="rId8"/>
            <a:srcRect/>
            <a:stretch>
              <a:fillRect/>
            </a:stretch>
          </p:blipFill>
          <p:spPr bwMode="auto">
            <a:xfrm>
              <a:off x="286" y="827"/>
              <a:ext cx="931" cy="562"/>
            </a:xfrm>
            <a:prstGeom prst="rect">
              <a:avLst/>
            </a:prstGeom>
            <a:noFill/>
            <a:ln w="12700">
              <a:noFill/>
              <a:miter lim="800000"/>
              <a:headEnd/>
              <a:tailEnd/>
            </a:ln>
          </p:spPr>
        </p:pic>
      </p:grpSp>
      <p:sp>
        <p:nvSpPr>
          <p:cNvPr id="17442" name="Line 62"/>
          <p:cNvSpPr>
            <a:spLocks noChangeShapeType="1"/>
          </p:cNvSpPr>
          <p:nvPr/>
        </p:nvSpPr>
        <p:spPr bwMode="auto">
          <a:xfrm>
            <a:off x="2456656" y="2433638"/>
            <a:ext cx="804863" cy="0"/>
          </a:xfrm>
          <a:prstGeom prst="line">
            <a:avLst/>
          </a:prstGeom>
          <a:noFill/>
          <a:ln w="12700">
            <a:solidFill>
              <a:schemeClr val="tx1"/>
            </a:solidFill>
            <a:round/>
            <a:headEnd type="stealth" w="med" len="med"/>
            <a:tailEnd type="stealth" w="med" len="med"/>
          </a:ln>
        </p:spPr>
        <p:txBody>
          <a:bodyPr wrap="none" lIns="0" tIns="0" rIns="0" bIns="0"/>
          <a:lstStyle/>
          <a:p>
            <a:endParaRPr lang="en-GB"/>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4"/>
          <p:cNvSpPr>
            <a:spLocks noGrp="1"/>
          </p:cNvSpPr>
          <p:nvPr>
            <p:ph type="sldNum" sz="quarter" idx="12"/>
          </p:nvPr>
        </p:nvSpPr>
        <p:spPr>
          <a:xfrm>
            <a:off x="6588125" y="7120731"/>
            <a:ext cx="2133600" cy="365125"/>
          </a:xfrm>
          <a:noFill/>
        </p:spPr>
        <p:txBody>
          <a:bodyPr/>
          <a:lstStyle/>
          <a:p>
            <a:fld id="{479E209A-F191-4A26-A356-B40D3E2CA9E6}" type="slidenum">
              <a:rPr lang="en-US" smtClean="0">
                <a:latin typeface="Arial" charset="0"/>
              </a:rPr>
              <a:pPr/>
              <a:t>16</a:t>
            </a:fld>
            <a:endParaRPr lang="en-US" smtClean="0">
              <a:latin typeface="Arial" charset="0"/>
            </a:endParaRPr>
          </a:p>
        </p:txBody>
      </p:sp>
      <p:sp>
        <p:nvSpPr>
          <p:cNvPr id="18435" name="AutoShape 36"/>
          <p:cNvSpPr>
            <a:spLocks noChangeArrowheads="1"/>
          </p:cNvSpPr>
          <p:nvPr/>
        </p:nvSpPr>
        <p:spPr bwMode="auto">
          <a:xfrm>
            <a:off x="1873250" y="3333750"/>
            <a:ext cx="950913" cy="392113"/>
          </a:xfrm>
          <a:prstGeom prst="roundRect">
            <a:avLst>
              <a:gd name="adj" fmla="val 16667"/>
            </a:avLst>
          </a:prstGeom>
          <a:solidFill>
            <a:srgbClr val="BBE3FF"/>
          </a:solidFill>
          <a:ln w="9525">
            <a:solidFill>
              <a:schemeClr val="tx1"/>
            </a:solidFill>
            <a:round/>
            <a:headEnd/>
            <a:tailEnd/>
          </a:ln>
        </p:spPr>
        <p:txBody>
          <a:bodyPr wrap="none" lIns="0" tIns="36000" rIns="0" bIns="36000" anchor="ctr" anchorCtr="1"/>
          <a:lstStyle/>
          <a:p>
            <a:pPr algn="ctr"/>
            <a:r>
              <a:rPr lang="en-AU" sz="1400" b="1">
                <a:latin typeface="Arial Narrow" pitchFamily="34" charset="0"/>
              </a:rPr>
              <a:t>Packets </a:t>
            </a:r>
            <a:br>
              <a:rPr lang="en-AU" sz="1400" b="1">
                <a:latin typeface="Arial Narrow" pitchFamily="34" charset="0"/>
              </a:rPr>
            </a:br>
            <a:r>
              <a:rPr lang="en-AU" sz="1400" b="1">
                <a:latin typeface="Arial Narrow" pitchFamily="34" charset="0"/>
              </a:rPr>
              <a:t>Application</a:t>
            </a:r>
            <a:endParaRPr lang="en-US" sz="1400" b="1">
              <a:latin typeface="Arial Narrow" pitchFamily="34" charset="0"/>
            </a:endParaRPr>
          </a:p>
        </p:txBody>
      </p:sp>
      <p:sp>
        <p:nvSpPr>
          <p:cNvPr id="18436" name="AutoShape 2"/>
          <p:cNvSpPr>
            <a:spLocks noChangeArrowheads="1"/>
          </p:cNvSpPr>
          <p:nvPr/>
        </p:nvSpPr>
        <p:spPr bwMode="auto">
          <a:xfrm>
            <a:off x="2971800" y="3321050"/>
            <a:ext cx="5899150" cy="404813"/>
          </a:xfrm>
          <a:prstGeom prst="roundRect">
            <a:avLst>
              <a:gd name="adj" fmla="val 16667"/>
            </a:avLst>
          </a:prstGeom>
          <a:solidFill>
            <a:srgbClr val="BBE3FF"/>
          </a:solidFill>
          <a:ln w="9525">
            <a:solidFill>
              <a:schemeClr val="tx1"/>
            </a:solidFill>
            <a:round/>
            <a:headEnd/>
            <a:tailEnd/>
          </a:ln>
        </p:spPr>
        <p:txBody>
          <a:bodyPr wrap="none" lIns="0" tIns="36000" rIns="0" bIns="36000" anchor="ctr" anchorCtr="1"/>
          <a:lstStyle/>
          <a:p>
            <a:pPr algn="ctr">
              <a:lnSpc>
                <a:spcPct val="80000"/>
              </a:lnSpc>
            </a:pPr>
            <a:r>
              <a:rPr lang="en-AU" sz="1400" b="1">
                <a:latin typeface="Arial Narrow" pitchFamily="34" charset="0"/>
              </a:rPr>
              <a:t>Packets &amp; Protocols Application</a:t>
            </a:r>
            <a:endParaRPr lang="en-US" sz="1400" b="1">
              <a:latin typeface="Arial Narrow" pitchFamily="34" charset="0"/>
            </a:endParaRPr>
          </a:p>
        </p:txBody>
      </p:sp>
      <p:pic>
        <p:nvPicPr>
          <p:cNvPr id="18437" name="Picture 4" descr="Pro_Adv_small"/>
          <p:cNvPicPr>
            <a:picLocks noChangeAspect="1" noChangeArrowheads="1"/>
          </p:cNvPicPr>
          <p:nvPr/>
        </p:nvPicPr>
        <p:blipFill>
          <a:blip r:embed="rId3"/>
          <a:srcRect/>
          <a:stretch>
            <a:fillRect/>
          </a:stretch>
        </p:blipFill>
        <p:spPr bwMode="auto">
          <a:xfrm>
            <a:off x="4069556" y="1702593"/>
            <a:ext cx="533400" cy="512762"/>
          </a:xfrm>
          <a:prstGeom prst="rect">
            <a:avLst/>
          </a:prstGeom>
          <a:noFill/>
          <a:ln w="9525">
            <a:noFill/>
            <a:miter lim="800000"/>
            <a:headEnd/>
            <a:tailEnd/>
          </a:ln>
        </p:spPr>
      </p:pic>
      <p:sp>
        <p:nvSpPr>
          <p:cNvPr id="18438" name="Rectangle 5"/>
          <p:cNvSpPr>
            <a:spLocks noChangeArrowheads="1"/>
          </p:cNvSpPr>
          <p:nvPr/>
        </p:nvSpPr>
        <p:spPr bwMode="auto">
          <a:xfrm>
            <a:off x="3958431" y="1731168"/>
            <a:ext cx="4800600" cy="508000"/>
          </a:xfrm>
          <a:prstGeom prst="rect">
            <a:avLst/>
          </a:prstGeom>
          <a:noFill/>
          <a:ln w="9525">
            <a:solidFill>
              <a:schemeClr val="tx1"/>
            </a:solidFill>
            <a:prstDash val="sysDot"/>
            <a:miter lim="800000"/>
            <a:headEnd/>
            <a:tailEnd/>
          </a:ln>
        </p:spPr>
        <p:txBody>
          <a:bodyPr wrap="none" lIns="0" tIns="0" rIns="0" bIns="0" anchor="ctr"/>
          <a:lstStyle/>
          <a:p>
            <a:endParaRPr lang="en-GB"/>
          </a:p>
        </p:txBody>
      </p:sp>
      <p:sp>
        <p:nvSpPr>
          <p:cNvPr id="18439" name="Rectangle 6"/>
          <p:cNvSpPr>
            <a:spLocks noChangeArrowheads="1"/>
          </p:cNvSpPr>
          <p:nvPr/>
        </p:nvSpPr>
        <p:spPr bwMode="auto">
          <a:xfrm>
            <a:off x="5387181" y="1869280"/>
            <a:ext cx="1066800" cy="228600"/>
          </a:xfrm>
          <a:prstGeom prst="rect">
            <a:avLst/>
          </a:prstGeom>
          <a:solidFill>
            <a:srgbClr val="FFCC66"/>
          </a:solidFill>
          <a:ln w="3175">
            <a:solidFill>
              <a:srgbClr val="000000"/>
            </a:solidFill>
            <a:miter lim="800000"/>
            <a:headEnd/>
            <a:tailEnd/>
          </a:ln>
        </p:spPr>
        <p:txBody>
          <a:bodyPr anchor="ctr" anchorCtr="1"/>
          <a:lstStyle/>
          <a:p>
            <a:pPr algn="ctr" eaLnBrk="0" hangingPunct="0">
              <a:lnSpc>
                <a:spcPct val="95000"/>
              </a:lnSpc>
              <a:spcAft>
                <a:spcPct val="50000"/>
              </a:spcAft>
            </a:pPr>
            <a:r>
              <a:rPr lang="en-US" sz="1100" b="1">
                <a:latin typeface="Arial Narrow" pitchFamily="34" charset="0"/>
              </a:rPr>
              <a:t>Conformance</a:t>
            </a:r>
            <a:endParaRPr lang="en-CA" sz="1100" b="1">
              <a:latin typeface="Arial Narrow" pitchFamily="34" charset="0"/>
            </a:endParaRPr>
          </a:p>
        </p:txBody>
      </p:sp>
      <p:sp>
        <p:nvSpPr>
          <p:cNvPr id="18440" name="Rectangle 7"/>
          <p:cNvSpPr>
            <a:spLocks noChangeArrowheads="1"/>
          </p:cNvSpPr>
          <p:nvPr/>
        </p:nvSpPr>
        <p:spPr bwMode="auto">
          <a:xfrm>
            <a:off x="6993731" y="1859755"/>
            <a:ext cx="1592262" cy="228600"/>
          </a:xfrm>
          <a:prstGeom prst="rect">
            <a:avLst/>
          </a:prstGeom>
          <a:solidFill>
            <a:srgbClr val="FFCC66"/>
          </a:solidFill>
          <a:ln w="3175">
            <a:solidFill>
              <a:srgbClr val="000000"/>
            </a:solidFill>
            <a:miter lim="800000"/>
            <a:headEnd/>
            <a:tailEnd/>
          </a:ln>
        </p:spPr>
        <p:txBody>
          <a:bodyPr anchor="ctr" anchorCtr="1"/>
          <a:lstStyle/>
          <a:p>
            <a:pPr algn="ctr" eaLnBrk="0" hangingPunct="0">
              <a:lnSpc>
                <a:spcPct val="95000"/>
              </a:lnSpc>
              <a:spcAft>
                <a:spcPct val="50000"/>
              </a:spcAft>
            </a:pPr>
            <a:r>
              <a:rPr lang="en-US" sz="1100" b="1">
                <a:latin typeface="Arial Narrow" pitchFamily="34" charset="0"/>
              </a:rPr>
              <a:t>Productivity Applications</a:t>
            </a:r>
            <a:endParaRPr lang="en-CA" sz="1100" b="1">
              <a:latin typeface="Arial Narrow" pitchFamily="34" charset="0"/>
            </a:endParaRPr>
          </a:p>
        </p:txBody>
      </p:sp>
      <p:sp>
        <p:nvSpPr>
          <p:cNvPr id="18441" name="Rectangle 8"/>
          <p:cNvSpPr>
            <a:spLocks noChangeArrowheads="1"/>
          </p:cNvSpPr>
          <p:nvPr/>
        </p:nvSpPr>
        <p:spPr bwMode="auto">
          <a:xfrm>
            <a:off x="2727325" y="3405188"/>
            <a:ext cx="762000" cy="228600"/>
          </a:xfrm>
          <a:prstGeom prst="rect">
            <a:avLst/>
          </a:prstGeom>
          <a:solidFill>
            <a:srgbClr val="FFCC66"/>
          </a:solidFill>
          <a:ln w="3175">
            <a:solidFill>
              <a:srgbClr val="000000"/>
            </a:solidFill>
            <a:miter lim="800000"/>
            <a:headEnd/>
            <a:tailEnd/>
          </a:ln>
        </p:spPr>
        <p:txBody>
          <a:bodyPr anchor="ctr" anchorCtr="1"/>
          <a:lstStyle/>
          <a:p>
            <a:pPr algn="ctr" eaLnBrk="0" hangingPunct="0">
              <a:lnSpc>
                <a:spcPct val="95000"/>
              </a:lnSpc>
              <a:spcAft>
                <a:spcPct val="50000"/>
              </a:spcAft>
            </a:pPr>
            <a:r>
              <a:rPr lang="en-US" sz="1100" b="1">
                <a:latin typeface="Arial Narrow" pitchFamily="34" charset="0"/>
              </a:rPr>
              <a:t>QuickTest</a:t>
            </a:r>
            <a:endParaRPr lang="en-CA" sz="1100" b="1">
              <a:latin typeface="Arial Narrow" pitchFamily="34" charset="0"/>
            </a:endParaRPr>
          </a:p>
        </p:txBody>
      </p:sp>
      <p:sp>
        <p:nvSpPr>
          <p:cNvPr id="18442" name="Text Box 9"/>
          <p:cNvSpPr txBox="1">
            <a:spLocks noChangeArrowheads="1"/>
          </p:cNvSpPr>
          <p:nvPr/>
        </p:nvSpPr>
        <p:spPr bwMode="auto">
          <a:xfrm>
            <a:off x="1370806" y="1780380"/>
            <a:ext cx="2414587" cy="366713"/>
          </a:xfrm>
          <a:prstGeom prst="rect">
            <a:avLst/>
          </a:prstGeom>
          <a:noFill/>
          <a:ln w="9525">
            <a:noFill/>
            <a:miter lim="800000"/>
            <a:headEnd/>
            <a:tailEnd/>
          </a:ln>
        </p:spPr>
        <p:txBody>
          <a:bodyPr>
            <a:spAutoFit/>
          </a:bodyPr>
          <a:lstStyle/>
          <a:p>
            <a:pPr>
              <a:spcBef>
                <a:spcPct val="50000"/>
              </a:spcBef>
            </a:pPr>
            <a:r>
              <a:rPr lang="en-AU" b="1">
                <a:solidFill>
                  <a:srgbClr val="FF0000"/>
                </a:solidFill>
                <a:latin typeface="Arial Narrow" pitchFamily="34" charset="0"/>
              </a:rPr>
              <a:t>Automated Applications</a:t>
            </a:r>
            <a:endParaRPr lang="en-US" b="1">
              <a:solidFill>
                <a:srgbClr val="FF0000"/>
              </a:solidFill>
              <a:latin typeface="Arial Narrow" pitchFamily="34" charset="0"/>
            </a:endParaRPr>
          </a:p>
        </p:txBody>
      </p:sp>
      <p:sp>
        <p:nvSpPr>
          <p:cNvPr id="18444" name="Rectangle 17"/>
          <p:cNvSpPr>
            <a:spLocks noGrp="1" noChangeArrowheads="1"/>
          </p:cNvSpPr>
          <p:nvPr>
            <p:ph type="title"/>
          </p:nvPr>
        </p:nvSpPr>
        <p:spPr>
          <a:xfrm>
            <a:off x="641350" y="1121567"/>
            <a:ext cx="8213725" cy="747713"/>
          </a:xfrm>
        </p:spPr>
        <p:txBody>
          <a:bodyPr/>
          <a:lstStyle/>
          <a:p>
            <a:pPr eaLnBrk="1" hangingPunct="1"/>
            <a:r>
              <a:rPr lang="en-US" sz="2800" dirty="0" smtClean="0"/>
              <a:t>IxN2X Product Structure </a:t>
            </a:r>
            <a:br>
              <a:rPr lang="en-US" sz="2800" dirty="0" smtClean="0"/>
            </a:br>
            <a:endParaRPr lang="en-US" sz="2800" i="1" dirty="0" smtClean="0"/>
          </a:p>
        </p:txBody>
      </p:sp>
      <p:sp>
        <p:nvSpPr>
          <p:cNvPr id="18462" name="Rectangle 35"/>
          <p:cNvSpPr>
            <a:spLocks noChangeArrowheads="1"/>
          </p:cNvSpPr>
          <p:nvPr/>
        </p:nvSpPr>
        <p:spPr bwMode="auto">
          <a:xfrm>
            <a:off x="723900" y="3295650"/>
            <a:ext cx="8229600" cy="509588"/>
          </a:xfrm>
          <a:prstGeom prst="rect">
            <a:avLst/>
          </a:prstGeom>
          <a:noFill/>
          <a:ln w="9525">
            <a:solidFill>
              <a:schemeClr val="tx1"/>
            </a:solidFill>
            <a:prstDash val="sysDot"/>
            <a:miter lim="800000"/>
            <a:headEnd/>
            <a:tailEnd/>
          </a:ln>
        </p:spPr>
        <p:txBody>
          <a:bodyPr wrap="none" anchor="ctr"/>
          <a:lstStyle/>
          <a:p>
            <a:endParaRPr lang="en-GB"/>
          </a:p>
        </p:txBody>
      </p:sp>
      <p:sp>
        <p:nvSpPr>
          <p:cNvPr id="18463" name="AutoShape 37"/>
          <p:cNvSpPr>
            <a:spLocks noChangeArrowheads="1"/>
          </p:cNvSpPr>
          <p:nvPr/>
        </p:nvSpPr>
        <p:spPr bwMode="auto">
          <a:xfrm>
            <a:off x="776288" y="3308350"/>
            <a:ext cx="950912" cy="417513"/>
          </a:xfrm>
          <a:prstGeom prst="roundRect">
            <a:avLst>
              <a:gd name="adj" fmla="val 16667"/>
            </a:avLst>
          </a:prstGeom>
          <a:solidFill>
            <a:srgbClr val="BBE3FF">
              <a:alpha val="25098"/>
            </a:srgbClr>
          </a:solidFill>
          <a:ln w="9525">
            <a:solidFill>
              <a:schemeClr val="tx1"/>
            </a:solidFill>
            <a:round/>
            <a:headEnd/>
            <a:tailEnd/>
          </a:ln>
        </p:spPr>
        <p:txBody>
          <a:bodyPr wrap="none" lIns="0" tIns="36000" rIns="0" bIns="36000" anchor="ctr" anchorCtr="1"/>
          <a:lstStyle/>
          <a:p>
            <a:pPr algn="ctr"/>
            <a:r>
              <a:rPr lang="en-AU" sz="1400" b="1">
                <a:latin typeface="Arial Narrow" pitchFamily="34" charset="0"/>
              </a:rPr>
              <a:t>Transport </a:t>
            </a:r>
            <a:br>
              <a:rPr lang="en-AU" sz="1400" b="1">
                <a:latin typeface="Arial Narrow" pitchFamily="34" charset="0"/>
              </a:rPr>
            </a:br>
            <a:r>
              <a:rPr lang="en-AU" sz="1400" b="1">
                <a:latin typeface="Arial Narrow" pitchFamily="34" charset="0"/>
              </a:rPr>
              <a:t>Application</a:t>
            </a:r>
            <a:endParaRPr lang="en-US" sz="1400" b="1">
              <a:latin typeface="Arial Narrow" pitchFamily="34" charset="0"/>
            </a:endParaRPr>
          </a:p>
        </p:txBody>
      </p:sp>
      <p:grpSp>
        <p:nvGrpSpPr>
          <p:cNvPr id="2" name="Group 61"/>
          <p:cNvGrpSpPr>
            <a:grpSpLocks/>
          </p:cNvGrpSpPr>
          <p:nvPr/>
        </p:nvGrpSpPr>
        <p:grpSpPr bwMode="auto">
          <a:xfrm>
            <a:off x="571500" y="4169569"/>
            <a:ext cx="8093075" cy="2657475"/>
            <a:chOff x="332" y="1780"/>
            <a:chExt cx="5098" cy="1674"/>
          </a:xfrm>
        </p:grpSpPr>
        <p:sp>
          <p:nvSpPr>
            <p:cNvPr id="18474" name="Text Box 11"/>
            <p:cNvSpPr txBox="1">
              <a:spLocks noChangeArrowheads="1"/>
            </p:cNvSpPr>
            <p:nvPr/>
          </p:nvSpPr>
          <p:spPr bwMode="auto">
            <a:xfrm>
              <a:off x="376" y="3065"/>
              <a:ext cx="528" cy="307"/>
            </a:xfrm>
            <a:prstGeom prst="rect">
              <a:avLst/>
            </a:prstGeom>
            <a:noFill/>
            <a:ln w="9525">
              <a:noFill/>
              <a:miter lim="800000"/>
              <a:headEnd/>
              <a:tailEnd/>
            </a:ln>
          </p:spPr>
          <p:txBody>
            <a:bodyPr lIns="0" tIns="0" rIns="0" bIns="0">
              <a:spAutoFit/>
            </a:bodyPr>
            <a:lstStyle/>
            <a:p>
              <a:pPr algn="ctr" eaLnBrk="0" hangingPunct="0">
                <a:lnSpc>
                  <a:spcPct val="80000"/>
                </a:lnSpc>
              </a:pPr>
              <a:r>
                <a:rPr lang="en-US" sz="1600" b="1" dirty="0">
                  <a:solidFill>
                    <a:srgbClr val="66CCFF"/>
                  </a:solidFill>
                  <a:latin typeface="Arial Narrow" pitchFamily="34" charset="0"/>
                </a:rPr>
                <a:t>XM Cards</a:t>
              </a:r>
            </a:p>
            <a:p>
              <a:pPr algn="ctr" eaLnBrk="0" hangingPunct="0">
                <a:lnSpc>
                  <a:spcPct val="80000"/>
                </a:lnSpc>
              </a:pPr>
              <a:r>
                <a:rPr lang="en-US" sz="1200" dirty="0">
                  <a:solidFill>
                    <a:srgbClr val="66CCFF"/>
                  </a:solidFill>
                  <a:latin typeface="Arial Narrow" pitchFamily="34" charset="0"/>
                </a:rPr>
                <a:t>SONET/SDH </a:t>
              </a:r>
              <a:br>
                <a:rPr lang="en-US" sz="1200" dirty="0">
                  <a:solidFill>
                    <a:srgbClr val="66CCFF"/>
                  </a:solidFill>
                  <a:latin typeface="Arial Narrow" pitchFamily="34" charset="0"/>
                </a:rPr>
              </a:br>
              <a:r>
                <a:rPr lang="en-US" sz="1200" dirty="0">
                  <a:solidFill>
                    <a:srgbClr val="66CCFF"/>
                  </a:solidFill>
                  <a:latin typeface="Arial Narrow" pitchFamily="34" charset="0"/>
                </a:rPr>
                <a:t>testing</a:t>
              </a:r>
            </a:p>
          </p:txBody>
        </p:sp>
        <p:sp>
          <p:nvSpPr>
            <p:cNvPr id="18475" name="Text Box 12"/>
            <p:cNvSpPr txBox="1">
              <a:spLocks noChangeArrowheads="1"/>
            </p:cNvSpPr>
            <p:nvPr/>
          </p:nvSpPr>
          <p:spPr bwMode="auto">
            <a:xfrm>
              <a:off x="1060" y="3088"/>
              <a:ext cx="576" cy="338"/>
            </a:xfrm>
            <a:prstGeom prst="rect">
              <a:avLst/>
            </a:prstGeom>
            <a:noFill/>
            <a:ln w="9525">
              <a:noFill/>
              <a:miter lim="800000"/>
              <a:headEnd/>
              <a:tailEnd/>
            </a:ln>
          </p:spPr>
          <p:txBody>
            <a:bodyPr lIns="0" tIns="0" rIns="0" bIns="0">
              <a:spAutoFit/>
            </a:bodyPr>
            <a:lstStyle/>
            <a:p>
              <a:pPr algn="ctr" eaLnBrk="0" hangingPunct="0">
                <a:lnSpc>
                  <a:spcPct val="80000"/>
                </a:lnSpc>
              </a:pPr>
              <a:r>
                <a:rPr lang="en-US" sz="1600" b="1" dirty="0">
                  <a:solidFill>
                    <a:srgbClr val="99CC00"/>
                  </a:solidFill>
                  <a:latin typeface="Arial Narrow" pitchFamily="34" charset="0"/>
                </a:rPr>
                <a:t>XP &amp; </a:t>
              </a:r>
              <a:r>
                <a:rPr lang="en-US" sz="1600" b="1" dirty="0">
                  <a:solidFill>
                    <a:srgbClr val="710284"/>
                  </a:solidFill>
                  <a:latin typeface="Arial Narrow" pitchFamily="34" charset="0"/>
                </a:rPr>
                <a:t>XP-2</a:t>
              </a:r>
              <a:r>
                <a:rPr lang="en-US" sz="1600" b="1" dirty="0">
                  <a:solidFill>
                    <a:srgbClr val="99CC00"/>
                  </a:solidFill>
                  <a:latin typeface="Arial Narrow" pitchFamily="34" charset="0"/>
                </a:rPr>
                <a:t> Cards</a:t>
              </a:r>
            </a:p>
            <a:p>
              <a:pPr algn="ctr" eaLnBrk="0" hangingPunct="0">
                <a:lnSpc>
                  <a:spcPct val="80000"/>
                </a:lnSpc>
              </a:pPr>
              <a:r>
                <a:rPr lang="en-US" sz="1200" dirty="0">
                  <a:solidFill>
                    <a:srgbClr val="99CC00"/>
                  </a:solidFill>
                  <a:latin typeface="Arial Narrow" pitchFamily="34" charset="0"/>
                </a:rPr>
                <a:t>Packet testing</a:t>
              </a:r>
            </a:p>
          </p:txBody>
        </p:sp>
        <p:sp>
          <p:nvSpPr>
            <p:cNvPr id="18476" name="Text Box 13"/>
            <p:cNvSpPr txBox="1">
              <a:spLocks noChangeArrowheads="1"/>
            </p:cNvSpPr>
            <p:nvPr/>
          </p:nvSpPr>
          <p:spPr bwMode="auto">
            <a:xfrm>
              <a:off x="2221" y="3201"/>
              <a:ext cx="926" cy="215"/>
            </a:xfrm>
            <a:prstGeom prst="rect">
              <a:avLst/>
            </a:prstGeom>
            <a:noFill/>
            <a:ln w="9525">
              <a:noFill/>
              <a:miter lim="800000"/>
              <a:headEnd/>
              <a:tailEnd/>
            </a:ln>
          </p:spPr>
          <p:txBody>
            <a:bodyPr lIns="0" tIns="0" rIns="0" bIns="0">
              <a:spAutoFit/>
            </a:bodyPr>
            <a:lstStyle/>
            <a:p>
              <a:pPr algn="ctr" eaLnBrk="0" hangingPunct="0">
                <a:lnSpc>
                  <a:spcPct val="80000"/>
                </a:lnSpc>
              </a:pPr>
              <a:r>
                <a:rPr lang="en-US" sz="1600" b="1">
                  <a:solidFill>
                    <a:srgbClr val="FF9900"/>
                  </a:solidFill>
                  <a:latin typeface="Arial Narrow" pitchFamily="34" charset="0"/>
                </a:rPr>
                <a:t>XR &amp; </a:t>
              </a:r>
              <a:r>
                <a:rPr lang="en-US" sz="1600" b="1">
                  <a:solidFill>
                    <a:srgbClr val="710284"/>
                  </a:solidFill>
                  <a:latin typeface="Arial Narrow" pitchFamily="34" charset="0"/>
                </a:rPr>
                <a:t>XR-2</a:t>
              </a:r>
              <a:r>
                <a:rPr lang="en-US" sz="1600" b="1">
                  <a:solidFill>
                    <a:srgbClr val="FF9900"/>
                  </a:solidFill>
                  <a:latin typeface="Arial Narrow" pitchFamily="34" charset="0"/>
                </a:rPr>
                <a:t> Cards</a:t>
              </a:r>
            </a:p>
            <a:p>
              <a:pPr algn="ctr" eaLnBrk="0" hangingPunct="0">
                <a:lnSpc>
                  <a:spcPct val="80000"/>
                </a:lnSpc>
              </a:pPr>
              <a:r>
                <a:rPr lang="en-US" sz="1200">
                  <a:solidFill>
                    <a:srgbClr val="FF9900"/>
                  </a:solidFill>
                  <a:latin typeface="Arial Narrow" pitchFamily="34" charset="0"/>
                </a:rPr>
                <a:t>Protocol &amp; Packet testing</a:t>
              </a:r>
            </a:p>
          </p:txBody>
        </p:sp>
        <p:sp>
          <p:nvSpPr>
            <p:cNvPr id="18477" name="Text Box 14"/>
            <p:cNvSpPr txBox="1">
              <a:spLocks noChangeArrowheads="1"/>
            </p:cNvSpPr>
            <p:nvPr/>
          </p:nvSpPr>
          <p:spPr bwMode="auto">
            <a:xfrm>
              <a:off x="4064" y="3135"/>
              <a:ext cx="997" cy="319"/>
            </a:xfrm>
            <a:prstGeom prst="rect">
              <a:avLst/>
            </a:prstGeom>
            <a:noFill/>
            <a:ln w="9525">
              <a:noFill/>
              <a:miter lim="800000"/>
              <a:headEnd/>
              <a:tailEnd/>
            </a:ln>
          </p:spPr>
          <p:txBody>
            <a:bodyPr lIns="0" tIns="0" rIns="0" bIns="0">
              <a:spAutoFit/>
            </a:bodyPr>
            <a:lstStyle/>
            <a:p>
              <a:pPr algn="ctr" eaLnBrk="0" hangingPunct="0">
                <a:lnSpc>
                  <a:spcPct val="80000"/>
                </a:lnSpc>
              </a:pPr>
              <a:r>
                <a:rPr lang="en-US" sz="1600" b="1">
                  <a:solidFill>
                    <a:srgbClr val="FF3300"/>
                  </a:solidFill>
                  <a:latin typeface="Arial Narrow" pitchFamily="34" charset="0"/>
                </a:rPr>
                <a:t>XS &amp; </a:t>
              </a:r>
              <a:r>
                <a:rPr lang="en-US" sz="1600" b="1">
                  <a:solidFill>
                    <a:srgbClr val="710284"/>
                  </a:solidFill>
                  <a:latin typeface="Arial Narrow" pitchFamily="34" charset="0"/>
                </a:rPr>
                <a:t>XS-2</a:t>
              </a:r>
              <a:r>
                <a:rPr lang="en-US" sz="1600" b="1">
                  <a:solidFill>
                    <a:srgbClr val="FF3300"/>
                  </a:solidFill>
                  <a:latin typeface="Arial Narrow" pitchFamily="34" charset="0"/>
                </a:rPr>
                <a:t> Cards</a:t>
              </a:r>
            </a:p>
            <a:p>
              <a:pPr algn="ctr" eaLnBrk="0" hangingPunct="0">
                <a:lnSpc>
                  <a:spcPct val="80000"/>
                </a:lnSpc>
              </a:pPr>
              <a:r>
                <a:rPr lang="en-US" sz="1200">
                  <a:solidFill>
                    <a:srgbClr val="FF3300"/>
                  </a:solidFill>
                  <a:latin typeface="Arial Narrow" pitchFamily="34" charset="0"/>
                </a:rPr>
                <a:t>High performance</a:t>
              </a:r>
            </a:p>
            <a:p>
              <a:pPr algn="ctr" eaLnBrk="0" hangingPunct="0">
                <a:lnSpc>
                  <a:spcPct val="90000"/>
                </a:lnSpc>
              </a:pPr>
              <a:r>
                <a:rPr lang="en-US" sz="1200">
                  <a:solidFill>
                    <a:srgbClr val="FF3300"/>
                  </a:solidFill>
                  <a:latin typeface="Arial Narrow" pitchFamily="34" charset="0"/>
                </a:rPr>
                <a:t>P&amp;P  testing</a:t>
              </a:r>
            </a:p>
          </p:txBody>
        </p:sp>
        <p:sp>
          <p:nvSpPr>
            <p:cNvPr id="18478" name="Rectangle 42"/>
            <p:cNvSpPr>
              <a:spLocks noChangeArrowheads="1"/>
            </p:cNvSpPr>
            <p:nvPr/>
          </p:nvSpPr>
          <p:spPr bwMode="auto">
            <a:xfrm>
              <a:off x="2938" y="2231"/>
              <a:ext cx="572" cy="408"/>
            </a:xfrm>
            <a:prstGeom prst="rect">
              <a:avLst/>
            </a:prstGeom>
            <a:solidFill>
              <a:srgbClr val="99CC00"/>
            </a:solidFill>
            <a:ln w="3175">
              <a:solidFill>
                <a:srgbClr val="000000"/>
              </a:solidFill>
              <a:miter lim="800000"/>
              <a:headEnd/>
              <a:tailEnd/>
            </a:ln>
          </p:spPr>
          <p:txBody>
            <a:bodyPr lIns="36000" tIns="36000" rIns="36000" bIns="36000" anchor="ctr" anchorCtr="1"/>
            <a:lstStyle/>
            <a:p>
              <a:pPr algn="ctr" eaLnBrk="0" hangingPunct="0"/>
              <a:r>
                <a:rPr lang="en-US" sz="1000" b="1">
                  <a:latin typeface="Arial Narrow" pitchFamily="34" charset="0"/>
                </a:rPr>
                <a:t>OC48c</a:t>
              </a:r>
            </a:p>
            <a:p>
              <a:pPr algn="ctr" eaLnBrk="0" hangingPunct="0"/>
              <a:r>
                <a:rPr lang="en-US" sz="1000" b="1">
                  <a:latin typeface="Arial Narrow" pitchFamily="34" charset="0"/>
                </a:rPr>
                <a:t>POS/FR      </a:t>
              </a:r>
            </a:p>
            <a:p>
              <a:pPr algn="ctr" eaLnBrk="0" hangingPunct="0"/>
              <a:r>
                <a:rPr lang="en-US" sz="1000" b="1">
                  <a:latin typeface="Arial Narrow" pitchFamily="34" charset="0"/>
                </a:rPr>
                <a:t>2 port</a:t>
              </a:r>
            </a:p>
            <a:p>
              <a:pPr algn="ctr" eaLnBrk="0" hangingPunct="0"/>
              <a:r>
                <a:rPr lang="en-US" sz="1000" b="1">
                  <a:latin typeface="Arial Narrow" pitchFamily="34" charset="0"/>
                </a:rPr>
                <a:t>E7909A</a:t>
              </a:r>
              <a:endParaRPr lang="en-CA" sz="1000" b="1">
                <a:latin typeface="Arial Narrow" pitchFamily="34" charset="0"/>
              </a:endParaRPr>
            </a:p>
          </p:txBody>
        </p:sp>
        <p:sp>
          <p:nvSpPr>
            <p:cNvPr id="18479" name="Rectangle 43"/>
            <p:cNvSpPr>
              <a:spLocks noChangeArrowheads="1"/>
            </p:cNvSpPr>
            <p:nvPr/>
          </p:nvSpPr>
          <p:spPr bwMode="auto">
            <a:xfrm>
              <a:off x="1716" y="2219"/>
              <a:ext cx="572" cy="408"/>
            </a:xfrm>
            <a:prstGeom prst="rect">
              <a:avLst/>
            </a:prstGeom>
            <a:solidFill>
              <a:srgbClr val="F8D6FE"/>
            </a:solidFill>
            <a:ln w="3175">
              <a:solidFill>
                <a:srgbClr val="000000"/>
              </a:solidFill>
              <a:miter lim="800000"/>
              <a:headEnd/>
              <a:tailEnd/>
            </a:ln>
          </p:spPr>
          <p:txBody>
            <a:bodyPr lIns="36000" tIns="36000" rIns="36000" bIns="36000" anchor="ctr" anchorCtr="1"/>
            <a:lstStyle/>
            <a:p>
              <a:pPr algn="ctr" eaLnBrk="0" hangingPunct="0"/>
              <a:r>
                <a:rPr lang="en-US" sz="1000" b="1">
                  <a:latin typeface="Arial Narrow" pitchFamily="34" charset="0"/>
                </a:rPr>
                <a:t>10/100/1000 +SFP </a:t>
              </a:r>
            </a:p>
            <a:p>
              <a:pPr algn="ctr" eaLnBrk="0" hangingPunct="0"/>
              <a:r>
                <a:rPr lang="en-US" sz="1000" b="1">
                  <a:latin typeface="Arial Narrow" pitchFamily="34" charset="0"/>
                </a:rPr>
                <a:t>4 port/2port</a:t>
              </a:r>
            </a:p>
            <a:p>
              <a:pPr algn="ctr" eaLnBrk="0" hangingPunct="0"/>
              <a:r>
                <a:rPr lang="en-US" sz="1000" b="1">
                  <a:latin typeface="Arial Narrow" pitchFamily="34" charset="0"/>
                </a:rPr>
                <a:t>N5551B/N5552B</a:t>
              </a:r>
              <a:endParaRPr lang="en-CA" sz="1000" b="1">
                <a:latin typeface="Arial Narrow" pitchFamily="34" charset="0"/>
              </a:endParaRPr>
            </a:p>
          </p:txBody>
        </p:sp>
        <p:sp>
          <p:nvSpPr>
            <p:cNvPr id="18480" name="Rectangle 44"/>
            <p:cNvSpPr>
              <a:spLocks noChangeArrowheads="1"/>
            </p:cNvSpPr>
            <p:nvPr/>
          </p:nvSpPr>
          <p:spPr bwMode="auto">
            <a:xfrm>
              <a:off x="2328" y="2658"/>
              <a:ext cx="572" cy="408"/>
            </a:xfrm>
            <a:prstGeom prst="rect">
              <a:avLst/>
            </a:prstGeom>
            <a:solidFill>
              <a:srgbClr val="F8D6FE"/>
            </a:solidFill>
            <a:ln w="3175">
              <a:solidFill>
                <a:srgbClr val="000000"/>
              </a:solidFill>
              <a:miter lim="800000"/>
              <a:headEnd/>
              <a:tailEnd/>
            </a:ln>
          </p:spPr>
          <p:txBody>
            <a:bodyPr lIns="36000" tIns="36000" rIns="36000" bIns="36000" anchor="ctr" anchorCtr="1"/>
            <a:lstStyle/>
            <a:p>
              <a:pPr algn="ctr" eaLnBrk="0" hangingPunct="0"/>
              <a:r>
                <a:rPr lang="en-US" sz="1000" b="1">
                  <a:latin typeface="Arial Narrow" pitchFamily="34" charset="0"/>
                </a:rPr>
                <a:t>10 GbE &amp; POS</a:t>
              </a:r>
            </a:p>
            <a:p>
              <a:pPr algn="ctr" eaLnBrk="0" hangingPunct="0"/>
              <a:r>
                <a:rPr lang="en-US" sz="1000" b="1">
                  <a:latin typeface="Arial Narrow" pitchFamily="34" charset="0"/>
                </a:rPr>
                <a:t>XFP LAN/WAN</a:t>
              </a:r>
            </a:p>
            <a:p>
              <a:pPr algn="ctr" eaLnBrk="0" hangingPunct="0"/>
              <a:r>
                <a:rPr lang="en-AU" sz="1000" b="1">
                  <a:latin typeface="Arial Narrow" pitchFamily="34" charset="0"/>
                </a:rPr>
                <a:t>1 port</a:t>
              </a:r>
              <a:endParaRPr lang="en-US" sz="1000" b="1">
                <a:latin typeface="Arial Narrow" pitchFamily="34" charset="0"/>
              </a:endParaRPr>
            </a:p>
            <a:p>
              <a:pPr algn="ctr" eaLnBrk="0" hangingPunct="0"/>
              <a:r>
                <a:rPr lang="en-US" sz="1000" b="1">
                  <a:latin typeface="Arial Narrow" pitchFamily="34" charset="0"/>
                </a:rPr>
                <a:t>N5602A</a:t>
              </a:r>
              <a:endParaRPr lang="en-CA" sz="1000" b="1">
                <a:latin typeface="Arial Narrow" pitchFamily="34" charset="0"/>
              </a:endParaRPr>
            </a:p>
          </p:txBody>
        </p:sp>
        <p:sp>
          <p:nvSpPr>
            <p:cNvPr id="18481" name="Rectangle 45"/>
            <p:cNvSpPr>
              <a:spLocks noChangeArrowheads="1"/>
            </p:cNvSpPr>
            <p:nvPr/>
          </p:nvSpPr>
          <p:spPr bwMode="auto">
            <a:xfrm>
              <a:off x="4248" y="1782"/>
              <a:ext cx="572" cy="408"/>
            </a:xfrm>
            <a:prstGeom prst="rect">
              <a:avLst/>
            </a:prstGeom>
            <a:solidFill>
              <a:srgbClr val="99CC00"/>
            </a:solidFill>
            <a:ln w="3175">
              <a:solidFill>
                <a:srgbClr val="000000"/>
              </a:solidFill>
              <a:miter lim="800000"/>
              <a:headEnd/>
              <a:tailEnd/>
            </a:ln>
          </p:spPr>
          <p:txBody>
            <a:bodyPr lIns="36000" tIns="36000" rIns="36000" bIns="36000" anchor="ctr" anchorCtr="1"/>
            <a:lstStyle/>
            <a:p>
              <a:pPr algn="ctr" eaLnBrk="0" hangingPunct="0"/>
              <a:r>
                <a:rPr lang="en-US" sz="1000" b="1">
                  <a:latin typeface="Arial Narrow" pitchFamily="34" charset="0"/>
                </a:rPr>
                <a:t>OC3/12c</a:t>
              </a:r>
            </a:p>
            <a:p>
              <a:pPr algn="ctr" eaLnBrk="0" hangingPunct="0"/>
              <a:r>
                <a:rPr lang="en-US" sz="1000" b="1">
                  <a:latin typeface="Arial Narrow" pitchFamily="34" charset="0"/>
                </a:rPr>
                <a:t>POS/ATM/FR</a:t>
              </a:r>
            </a:p>
            <a:p>
              <a:pPr algn="ctr" eaLnBrk="0" hangingPunct="0"/>
              <a:r>
                <a:rPr lang="en-US" sz="1000" b="1">
                  <a:latin typeface="Arial Narrow" pitchFamily="34" charset="0"/>
                </a:rPr>
                <a:t>2 port</a:t>
              </a:r>
            </a:p>
            <a:p>
              <a:pPr algn="ctr" eaLnBrk="0" hangingPunct="0"/>
              <a:r>
                <a:rPr lang="en-US" sz="1000" b="1">
                  <a:latin typeface="Arial Narrow" pitchFamily="34" charset="0"/>
                </a:rPr>
                <a:t>E7907B</a:t>
              </a:r>
              <a:endParaRPr lang="en-CA" sz="1000" b="1">
                <a:latin typeface="Arial Narrow" pitchFamily="34" charset="0"/>
              </a:endParaRPr>
            </a:p>
          </p:txBody>
        </p:sp>
        <p:sp>
          <p:nvSpPr>
            <p:cNvPr id="18482" name="Rectangle 46"/>
            <p:cNvSpPr>
              <a:spLocks noChangeArrowheads="1"/>
            </p:cNvSpPr>
            <p:nvPr/>
          </p:nvSpPr>
          <p:spPr bwMode="auto">
            <a:xfrm>
              <a:off x="4260" y="2659"/>
              <a:ext cx="572" cy="408"/>
            </a:xfrm>
            <a:prstGeom prst="rect">
              <a:avLst/>
            </a:prstGeom>
            <a:solidFill>
              <a:srgbClr val="99CC00"/>
            </a:solidFill>
            <a:ln w="3175">
              <a:solidFill>
                <a:srgbClr val="000000"/>
              </a:solidFill>
              <a:miter lim="800000"/>
              <a:headEnd/>
              <a:tailEnd/>
            </a:ln>
          </p:spPr>
          <p:txBody>
            <a:bodyPr lIns="36000" tIns="36000" rIns="36000" bIns="36000" anchor="ctr" anchorCtr="1"/>
            <a:lstStyle/>
            <a:p>
              <a:pPr algn="ctr" eaLnBrk="0" hangingPunct="0"/>
              <a:r>
                <a:rPr lang="en-US" sz="1000" b="1">
                  <a:latin typeface="Arial Narrow" pitchFamily="34" charset="0"/>
                </a:rPr>
                <a:t>OC768c</a:t>
              </a:r>
              <a:br>
                <a:rPr lang="en-US" sz="1000" b="1">
                  <a:latin typeface="Arial Narrow" pitchFamily="34" charset="0"/>
                </a:rPr>
              </a:br>
              <a:r>
                <a:rPr lang="en-US" sz="1000" b="1">
                  <a:latin typeface="Arial Narrow" pitchFamily="34" charset="0"/>
                </a:rPr>
                <a:t>40Gb/s POS</a:t>
              </a:r>
              <a:br>
                <a:rPr lang="en-US" sz="1000" b="1">
                  <a:latin typeface="Arial Narrow" pitchFamily="34" charset="0"/>
                </a:rPr>
              </a:br>
              <a:r>
                <a:rPr lang="en-US" sz="1000" b="1">
                  <a:latin typeface="Arial Narrow" pitchFamily="34" charset="0"/>
                </a:rPr>
                <a:t>1 port</a:t>
              </a:r>
            </a:p>
            <a:p>
              <a:pPr algn="ctr" eaLnBrk="0" hangingPunct="0"/>
              <a:r>
                <a:rPr lang="en-US" sz="1000" b="1">
                  <a:latin typeface="Arial Narrow" pitchFamily="34" charset="0"/>
                </a:rPr>
                <a:t>E7320B</a:t>
              </a:r>
              <a:endParaRPr lang="en-CA" sz="1000" b="1">
                <a:latin typeface="Arial Narrow" pitchFamily="34" charset="0"/>
              </a:endParaRPr>
            </a:p>
          </p:txBody>
        </p:sp>
        <p:sp>
          <p:nvSpPr>
            <p:cNvPr id="18483" name="Rectangle 47"/>
            <p:cNvSpPr>
              <a:spLocks noChangeArrowheads="1"/>
            </p:cNvSpPr>
            <p:nvPr/>
          </p:nvSpPr>
          <p:spPr bwMode="auto">
            <a:xfrm>
              <a:off x="1716" y="1782"/>
              <a:ext cx="572" cy="408"/>
            </a:xfrm>
            <a:prstGeom prst="rect">
              <a:avLst/>
            </a:prstGeom>
            <a:solidFill>
              <a:srgbClr val="99CC00"/>
            </a:solidFill>
            <a:ln w="3175">
              <a:solidFill>
                <a:srgbClr val="000000"/>
              </a:solidFill>
              <a:miter lim="800000"/>
              <a:headEnd/>
              <a:tailEnd/>
            </a:ln>
          </p:spPr>
          <p:txBody>
            <a:bodyPr lIns="36000" tIns="36000" rIns="36000" bIns="36000" anchor="ctr" anchorCtr="1"/>
            <a:lstStyle/>
            <a:p>
              <a:pPr algn="ctr" eaLnBrk="0" hangingPunct="0"/>
              <a:r>
                <a:rPr lang="en-US" sz="1000" b="1">
                  <a:latin typeface="Arial Narrow" pitchFamily="34" charset="0"/>
                </a:rPr>
                <a:t>10/100 Ethernet</a:t>
              </a:r>
            </a:p>
            <a:p>
              <a:pPr algn="ctr" eaLnBrk="0" hangingPunct="0"/>
              <a:r>
                <a:rPr lang="en-US" sz="1000" b="1">
                  <a:latin typeface="Arial Narrow" pitchFamily="34" charset="0"/>
                </a:rPr>
                <a:t>16 port</a:t>
              </a:r>
            </a:p>
            <a:p>
              <a:pPr algn="ctr" eaLnBrk="0" hangingPunct="0"/>
              <a:r>
                <a:rPr lang="en-US" sz="1000" b="1">
                  <a:latin typeface="Arial Narrow" pitchFamily="34" charset="0"/>
                </a:rPr>
                <a:t>E7906A</a:t>
              </a:r>
              <a:endParaRPr lang="en-CA" sz="1000" b="1">
                <a:latin typeface="Arial Narrow" pitchFamily="34" charset="0"/>
              </a:endParaRPr>
            </a:p>
          </p:txBody>
        </p:sp>
        <p:sp>
          <p:nvSpPr>
            <p:cNvPr id="18484" name="Rectangle 48"/>
            <p:cNvSpPr>
              <a:spLocks noChangeArrowheads="1"/>
            </p:cNvSpPr>
            <p:nvPr/>
          </p:nvSpPr>
          <p:spPr bwMode="auto">
            <a:xfrm>
              <a:off x="2329" y="1782"/>
              <a:ext cx="572" cy="408"/>
            </a:xfrm>
            <a:prstGeom prst="rect">
              <a:avLst/>
            </a:prstGeom>
            <a:solidFill>
              <a:srgbClr val="F8D6FE"/>
            </a:solidFill>
            <a:ln w="3175">
              <a:solidFill>
                <a:srgbClr val="000000"/>
              </a:solidFill>
              <a:miter lim="800000"/>
              <a:headEnd/>
              <a:tailEnd/>
            </a:ln>
          </p:spPr>
          <p:txBody>
            <a:bodyPr lIns="36000" tIns="36000" rIns="36000" bIns="36000" anchor="ctr" anchorCtr="1"/>
            <a:lstStyle/>
            <a:p>
              <a:pPr algn="ctr" eaLnBrk="0" hangingPunct="0"/>
              <a:r>
                <a:rPr lang="en-US" sz="1000" b="1">
                  <a:latin typeface="Arial Narrow" pitchFamily="34" charset="0"/>
                </a:rPr>
                <a:t>10/100 Ethernet</a:t>
              </a:r>
            </a:p>
            <a:p>
              <a:pPr algn="ctr" eaLnBrk="0" hangingPunct="0"/>
              <a:r>
                <a:rPr lang="en-US" sz="1000" b="1">
                  <a:latin typeface="Arial Narrow" pitchFamily="34" charset="0"/>
                </a:rPr>
                <a:t>4 port</a:t>
              </a:r>
            </a:p>
            <a:p>
              <a:pPr algn="ctr" eaLnBrk="0" hangingPunct="0"/>
              <a:r>
                <a:rPr lang="en-US" sz="1000" b="1">
                  <a:latin typeface="Arial Narrow" pitchFamily="34" charset="0"/>
                </a:rPr>
                <a:t>N5550B</a:t>
              </a:r>
              <a:endParaRPr lang="en-CA" sz="1000" b="1">
                <a:latin typeface="Arial Narrow" pitchFamily="34" charset="0"/>
              </a:endParaRPr>
            </a:p>
          </p:txBody>
        </p:sp>
        <p:sp>
          <p:nvSpPr>
            <p:cNvPr id="18485" name="Rectangle 49"/>
            <p:cNvSpPr>
              <a:spLocks noChangeArrowheads="1"/>
            </p:cNvSpPr>
            <p:nvPr/>
          </p:nvSpPr>
          <p:spPr bwMode="auto">
            <a:xfrm>
              <a:off x="4248" y="2220"/>
              <a:ext cx="572" cy="408"/>
            </a:xfrm>
            <a:prstGeom prst="rect">
              <a:avLst/>
            </a:prstGeom>
            <a:solidFill>
              <a:srgbClr val="F8D6FE"/>
            </a:solidFill>
            <a:ln w="3175">
              <a:solidFill>
                <a:srgbClr val="000000"/>
              </a:solidFill>
              <a:miter lim="800000"/>
              <a:headEnd/>
              <a:tailEnd/>
            </a:ln>
          </p:spPr>
          <p:txBody>
            <a:bodyPr lIns="36000" tIns="36000" rIns="36000" bIns="36000" anchor="ctr" anchorCtr="1"/>
            <a:lstStyle/>
            <a:p>
              <a:pPr algn="ctr" eaLnBrk="0" hangingPunct="0"/>
              <a:r>
                <a:rPr lang="en-US" sz="1000" b="1">
                  <a:latin typeface="Arial Narrow" pitchFamily="34" charset="0"/>
                </a:rPr>
                <a:t>10 GbE &amp; POS</a:t>
              </a:r>
            </a:p>
            <a:p>
              <a:pPr algn="ctr" eaLnBrk="0" hangingPunct="0"/>
              <a:r>
                <a:rPr lang="en-US" sz="1000" b="1">
                  <a:latin typeface="Arial Narrow" pitchFamily="34" charset="0"/>
                </a:rPr>
                <a:t>XFP LAN/WAN</a:t>
              </a:r>
            </a:p>
            <a:p>
              <a:pPr algn="ctr" eaLnBrk="0" hangingPunct="0"/>
              <a:r>
                <a:rPr lang="en-AU" sz="1000" b="1">
                  <a:latin typeface="Arial Narrow" pitchFamily="34" charset="0"/>
                </a:rPr>
                <a:t>1-port</a:t>
              </a:r>
              <a:endParaRPr lang="en-US" sz="1000" b="1">
                <a:latin typeface="Arial Narrow" pitchFamily="34" charset="0"/>
              </a:endParaRPr>
            </a:p>
            <a:p>
              <a:pPr algn="ctr" eaLnBrk="0" hangingPunct="0"/>
              <a:r>
                <a:rPr lang="en-US" sz="1000" b="1">
                  <a:latin typeface="Arial Narrow" pitchFamily="34" charset="0"/>
                </a:rPr>
                <a:t>N5632A</a:t>
              </a:r>
              <a:endParaRPr lang="en-CA" sz="1000" b="1">
                <a:latin typeface="Arial Narrow" pitchFamily="34" charset="0"/>
              </a:endParaRPr>
            </a:p>
          </p:txBody>
        </p:sp>
        <p:sp>
          <p:nvSpPr>
            <p:cNvPr id="18486" name="Rectangle 50"/>
            <p:cNvSpPr>
              <a:spLocks noChangeArrowheads="1"/>
            </p:cNvSpPr>
            <p:nvPr/>
          </p:nvSpPr>
          <p:spPr bwMode="auto">
            <a:xfrm>
              <a:off x="1024" y="1782"/>
              <a:ext cx="572" cy="408"/>
            </a:xfrm>
            <a:prstGeom prst="rect">
              <a:avLst/>
            </a:prstGeom>
            <a:solidFill>
              <a:srgbClr val="99CC00"/>
            </a:solidFill>
            <a:ln w="3175">
              <a:solidFill>
                <a:srgbClr val="000000"/>
              </a:solidFill>
              <a:miter lim="800000"/>
              <a:headEnd/>
              <a:tailEnd/>
            </a:ln>
          </p:spPr>
          <p:txBody>
            <a:bodyPr lIns="36000" tIns="36000" rIns="36000" bIns="36000" anchor="ctr" anchorCtr="1"/>
            <a:lstStyle/>
            <a:p>
              <a:pPr algn="ctr" eaLnBrk="0" hangingPunct="0"/>
              <a:r>
                <a:rPr lang="en-US" sz="1000" b="1">
                  <a:latin typeface="Arial Narrow" pitchFamily="34" charset="0"/>
                </a:rPr>
                <a:t>10/100 Ethernet</a:t>
              </a:r>
            </a:p>
            <a:p>
              <a:pPr algn="ctr" eaLnBrk="0" hangingPunct="0"/>
              <a:r>
                <a:rPr lang="en-US" sz="1000" b="1">
                  <a:latin typeface="Arial Narrow" pitchFamily="34" charset="0"/>
                </a:rPr>
                <a:t>16 port</a:t>
              </a:r>
            </a:p>
            <a:p>
              <a:pPr algn="ctr" eaLnBrk="0" hangingPunct="0"/>
              <a:r>
                <a:rPr lang="en-US" sz="1000" b="1">
                  <a:latin typeface="Arial Narrow" pitchFamily="34" charset="0"/>
                </a:rPr>
                <a:t>E5215A</a:t>
              </a:r>
              <a:endParaRPr lang="en-CA" sz="1000" b="1">
                <a:latin typeface="Arial Narrow" pitchFamily="34" charset="0"/>
              </a:endParaRPr>
            </a:p>
          </p:txBody>
        </p:sp>
        <p:sp>
          <p:nvSpPr>
            <p:cNvPr id="18487" name="Rectangle 51"/>
            <p:cNvSpPr>
              <a:spLocks noChangeArrowheads="1"/>
            </p:cNvSpPr>
            <p:nvPr/>
          </p:nvSpPr>
          <p:spPr bwMode="auto">
            <a:xfrm>
              <a:off x="332" y="1782"/>
              <a:ext cx="572" cy="408"/>
            </a:xfrm>
            <a:prstGeom prst="rect">
              <a:avLst/>
            </a:prstGeom>
            <a:solidFill>
              <a:srgbClr val="33CCFF">
                <a:alpha val="25098"/>
              </a:srgbClr>
            </a:solidFill>
            <a:ln w="3175">
              <a:solidFill>
                <a:srgbClr val="000000"/>
              </a:solidFill>
              <a:miter lim="800000"/>
              <a:headEnd/>
              <a:tailEnd/>
            </a:ln>
          </p:spPr>
          <p:txBody>
            <a:bodyPr lIns="36000" tIns="36000" rIns="36000" bIns="36000" anchor="ctr" anchorCtr="1"/>
            <a:lstStyle/>
            <a:p>
              <a:pPr algn="ctr" eaLnBrk="0" hangingPunct="0"/>
              <a:r>
                <a:rPr lang="en-US" sz="1000" b="1">
                  <a:latin typeface="Arial Narrow" pitchFamily="34" charset="0"/>
                </a:rPr>
                <a:t>OC192/STM64 STS-1, 1 port</a:t>
              </a:r>
            </a:p>
            <a:p>
              <a:pPr algn="ctr" eaLnBrk="0" hangingPunct="0"/>
              <a:r>
                <a:rPr lang="en-CA" sz="1000" b="1">
                  <a:latin typeface="Arial Narrow" pitchFamily="34" charset="0"/>
                </a:rPr>
                <a:t>J7241A, J7242A</a:t>
              </a:r>
            </a:p>
          </p:txBody>
        </p:sp>
        <p:sp>
          <p:nvSpPr>
            <p:cNvPr id="18488" name="Rectangle 52"/>
            <p:cNvSpPr>
              <a:spLocks noChangeArrowheads="1"/>
            </p:cNvSpPr>
            <p:nvPr/>
          </p:nvSpPr>
          <p:spPr bwMode="auto">
            <a:xfrm>
              <a:off x="2930" y="1780"/>
              <a:ext cx="572" cy="408"/>
            </a:xfrm>
            <a:prstGeom prst="rect">
              <a:avLst/>
            </a:prstGeom>
            <a:solidFill>
              <a:srgbClr val="99CC00"/>
            </a:solidFill>
            <a:ln w="3175">
              <a:solidFill>
                <a:srgbClr val="000000"/>
              </a:solidFill>
              <a:miter lim="800000"/>
              <a:headEnd/>
              <a:tailEnd/>
            </a:ln>
          </p:spPr>
          <p:txBody>
            <a:bodyPr lIns="36000" tIns="36000" rIns="36000" bIns="36000" anchor="ctr" anchorCtr="1"/>
            <a:lstStyle/>
            <a:p>
              <a:pPr algn="ctr" eaLnBrk="0" hangingPunct="0"/>
              <a:r>
                <a:rPr lang="en-US" sz="1000" b="1">
                  <a:latin typeface="Arial Narrow" pitchFamily="34" charset="0"/>
                </a:rPr>
                <a:t>OC3/12c  POS/ATM/FR</a:t>
              </a:r>
            </a:p>
            <a:p>
              <a:pPr algn="ctr" eaLnBrk="0" hangingPunct="0"/>
              <a:r>
                <a:rPr lang="en-US" sz="1000" b="1">
                  <a:latin typeface="Arial Narrow" pitchFamily="34" charset="0"/>
                </a:rPr>
                <a:t>2 port</a:t>
              </a:r>
            </a:p>
            <a:p>
              <a:pPr algn="ctr" eaLnBrk="0" hangingPunct="0"/>
              <a:r>
                <a:rPr lang="en-US" sz="1000" b="1">
                  <a:latin typeface="Arial Narrow" pitchFamily="34" charset="0"/>
                </a:rPr>
                <a:t>E7907A</a:t>
              </a:r>
              <a:endParaRPr lang="en-CA" sz="1000" b="1">
                <a:latin typeface="Arial Narrow" pitchFamily="34" charset="0"/>
              </a:endParaRPr>
            </a:p>
          </p:txBody>
        </p:sp>
        <p:sp>
          <p:nvSpPr>
            <p:cNvPr id="18489" name="Rectangle 53"/>
            <p:cNvSpPr>
              <a:spLocks noChangeArrowheads="1"/>
            </p:cNvSpPr>
            <p:nvPr/>
          </p:nvSpPr>
          <p:spPr bwMode="auto">
            <a:xfrm>
              <a:off x="1716" y="2657"/>
              <a:ext cx="572" cy="408"/>
            </a:xfrm>
            <a:prstGeom prst="rect">
              <a:avLst/>
            </a:prstGeom>
            <a:solidFill>
              <a:srgbClr val="99CC00"/>
            </a:solidFill>
            <a:ln w="3175">
              <a:solidFill>
                <a:srgbClr val="000000"/>
              </a:solidFill>
              <a:miter lim="800000"/>
              <a:headEnd/>
              <a:tailEnd/>
            </a:ln>
          </p:spPr>
          <p:txBody>
            <a:bodyPr lIns="36000" tIns="36000" rIns="36000" bIns="36000" anchor="ctr" anchorCtr="1"/>
            <a:lstStyle/>
            <a:p>
              <a:pPr algn="ctr" eaLnBrk="0" hangingPunct="0"/>
              <a:r>
                <a:rPr lang="en-US" sz="1000" b="1">
                  <a:latin typeface="Arial Narrow" pitchFamily="34" charset="0"/>
                </a:rPr>
                <a:t>10/100/1000 +SFP EPON</a:t>
              </a:r>
            </a:p>
            <a:p>
              <a:pPr algn="ctr" eaLnBrk="0" hangingPunct="0"/>
              <a:r>
                <a:rPr lang="en-US" sz="1000" b="1">
                  <a:latin typeface="Arial Narrow" pitchFamily="34" charset="0"/>
                </a:rPr>
                <a:t>4 port</a:t>
              </a:r>
            </a:p>
            <a:p>
              <a:pPr algn="ctr" eaLnBrk="0" hangingPunct="0"/>
              <a:r>
                <a:rPr lang="en-US" sz="1000" b="1">
                  <a:latin typeface="Arial Narrow" pitchFamily="34" charset="0"/>
                </a:rPr>
                <a:t>N5604A</a:t>
              </a:r>
              <a:endParaRPr lang="en-CA" sz="1000" b="1">
                <a:latin typeface="Arial Narrow" pitchFamily="34" charset="0"/>
              </a:endParaRPr>
            </a:p>
          </p:txBody>
        </p:sp>
        <p:sp>
          <p:nvSpPr>
            <p:cNvPr id="18490" name="Rectangle 54"/>
            <p:cNvSpPr>
              <a:spLocks noChangeArrowheads="1"/>
            </p:cNvSpPr>
            <p:nvPr/>
          </p:nvSpPr>
          <p:spPr bwMode="auto">
            <a:xfrm>
              <a:off x="2329" y="2219"/>
              <a:ext cx="572" cy="408"/>
            </a:xfrm>
            <a:prstGeom prst="rect">
              <a:avLst/>
            </a:prstGeom>
            <a:solidFill>
              <a:srgbClr val="F8D6FE"/>
            </a:solidFill>
            <a:ln w="3175">
              <a:solidFill>
                <a:srgbClr val="000000"/>
              </a:solidFill>
              <a:miter lim="800000"/>
              <a:headEnd/>
              <a:tailEnd/>
            </a:ln>
          </p:spPr>
          <p:txBody>
            <a:bodyPr lIns="36000" tIns="36000" rIns="36000" bIns="36000" anchor="ctr" anchorCtr="1"/>
            <a:lstStyle/>
            <a:p>
              <a:pPr algn="ctr" eaLnBrk="0" hangingPunct="0"/>
              <a:r>
                <a:rPr lang="en-CA" sz="1000" b="1">
                  <a:latin typeface="Arial Narrow" pitchFamily="34" charset="0"/>
                </a:rPr>
                <a:t>10/100/1000 +SFP</a:t>
              </a:r>
            </a:p>
            <a:p>
              <a:pPr algn="ctr" eaLnBrk="0" hangingPunct="0"/>
              <a:r>
                <a:rPr lang="en-CA" sz="1000" b="1">
                  <a:latin typeface="Arial Narrow" pitchFamily="34" charset="0"/>
                </a:rPr>
                <a:t>10 Port</a:t>
              </a:r>
            </a:p>
            <a:p>
              <a:pPr algn="ctr" eaLnBrk="0" hangingPunct="0"/>
              <a:r>
                <a:rPr lang="en-CA" sz="1000" b="1">
                  <a:latin typeface="Arial Narrow" pitchFamily="34" charset="0"/>
                </a:rPr>
                <a:t>N5605A/N5606A</a:t>
              </a:r>
            </a:p>
          </p:txBody>
        </p:sp>
        <p:sp>
          <p:nvSpPr>
            <p:cNvPr id="18491" name="Rectangle 55"/>
            <p:cNvSpPr>
              <a:spLocks noChangeArrowheads="1"/>
            </p:cNvSpPr>
            <p:nvPr/>
          </p:nvSpPr>
          <p:spPr bwMode="auto">
            <a:xfrm>
              <a:off x="3642" y="1782"/>
              <a:ext cx="572" cy="408"/>
            </a:xfrm>
            <a:prstGeom prst="rect">
              <a:avLst/>
            </a:prstGeom>
            <a:solidFill>
              <a:srgbClr val="F8D6FE"/>
            </a:solidFill>
            <a:ln w="3175">
              <a:solidFill>
                <a:srgbClr val="000000"/>
              </a:solidFill>
              <a:miter lim="800000"/>
              <a:headEnd/>
              <a:tailEnd/>
            </a:ln>
          </p:spPr>
          <p:txBody>
            <a:bodyPr lIns="36000" tIns="36000" rIns="36000" bIns="36000" anchor="ctr" anchorCtr="1"/>
            <a:lstStyle/>
            <a:p>
              <a:pPr algn="ctr" eaLnBrk="0" hangingPunct="0"/>
              <a:r>
                <a:rPr lang="en-US" sz="1000" b="1">
                  <a:latin typeface="Arial Narrow" pitchFamily="34" charset="0"/>
                </a:rPr>
                <a:t>10/100/1000</a:t>
              </a:r>
              <a:br>
                <a:rPr lang="en-US" sz="1000" b="1">
                  <a:latin typeface="Arial Narrow" pitchFamily="34" charset="0"/>
                </a:rPr>
              </a:br>
              <a:r>
                <a:rPr lang="en-US" sz="1000" b="1">
                  <a:latin typeface="Arial Narrow" pitchFamily="34" charset="0"/>
                </a:rPr>
                <a:t>+ SFP</a:t>
              </a:r>
            </a:p>
            <a:p>
              <a:pPr algn="ctr" eaLnBrk="0" hangingPunct="0"/>
              <a:r>
                <a:rPr lang="en-US" sz="1000" b="1">
                  <a:latin typeface="Arial Narrow" pitchFamily="34" charset="0"/>
                </a:rPr>
                <a:t>2 port</a:t>
              </a:r>
            </a:p>
            <a:p>
              <a:pPr algn="ctr" eaLnBrk="0" hangingPunct="0"/>
              <a:r>
                <a:rPr lang="en-US" sz="1000" b="1">
                  <a:latin typeface="Arial Narrow" pitchFamily="34" charset="0"/>
                </a:rPr>
                <a:t>N5630B</a:t>
              </a:r>
              <a:endParaRPr lang="en-CA" sz="1000" b="1">
                <a:latin typeface="Arial Narrow" pitchFamily="34" charset="0"/>
              </a:endParaRPr>
            </a:p>
          </p:txBody>
        </p:sp>
        <p:sp>
          <p:nvSpPr>
            <p:cNvPr id="18492" name="Rectangle 56"/>
            <p:cNvSpPr>
              <a:spLocks noChangeArrowheads="1"/>
            </p:cNvSpPr>
            <p:nvPr/>
          </p:nvSpPr>
          <p:spPr bwMode="auto">
            <a:xfrm>
              <a:off x="4858" y="1782"/>
              <a:ext cx="572" cy="408"/>
            </a:xfrm>
            <a:prstGeom prst="rect">
              <a:avLst/>
            </a:prstGeom>
            <a:solidFill>
              <a:srgbClr val="99CC00"/>
            </a:solidFill>
            <a:ln w="3175">
              <a:solidFill>
                <a:srgbClr val="000000"/>
              </a:solidFill>
              <a:miter lim="800000"/>
              <a:headEnd/>
              <a:tailEnd/>
            </a:ln>
          </p:spPr>
          <p:txBody>
            <a:bodyPr lIns="36000" tIns="36000" rIns="36000" bIns="36000" anchor="ctr" anchorCtr="1"/>
            <a:lstStyle/>
            <a:p>
              <a:pPr algn="ctr" eaLnBrk="0" hangingPunct="0"/>
              <a:r>
                <a:rPr lang="en-US" sz="1000" b="1">
                  <a:latin typeface="Arial Narrow" pitchFamily="34" charset="0"/>
                </a:rPr>
                <a:t>OC48c</a:t>
              </a:r>
            </a:p>
            <a:p>
              <a:pPr algn="ctr" eaLnBrk="0" hangingPunct="0"/>
              <a:r>
                <a:rPr lang="en-US" sz="1000" b="1">
                  <a:latin typeface="Arial Narrow" pitchFamily="34" charset="0"/>
                </a:rPr>
                <a:t>POS/FR</a:t>
              </a:r>
            </a:p>
            <a:p>
              <a:pPr algn="ctr" eaLnBrk="0" hangingPunct="0"/>
              <a:r>
                <a:rPr lang="en-US" sz="1000" b="1">
                  <a:latin typeface="Arial Narrow" pitchFamily="34" charset="0"/>
                </a:rPr>
                <a:t>2 port</a:t>
              </a:r>
            </a:p>
            <a:p>
              <a:pPr algn="ctr" eaLnBrk="0" hangingPunct="0"/>
              <a:r>
                <a:rPr lang="en-US" sz="1000" b="1">
                  <a:latin typeface="Arial Narrow" pitchFamily="34" charset="0"/>
                </a:rPr>
                <a:t>E7909B</a:t>
              </a:r>
              <a:endParaRPr lang="en-CA" sz="1000" b="1">
                <a:latin typeface="Arial Narrow" pitchFamily="34" charset="0"/>
              </a:endParaRPr>
            </a:p>
          </p:txBody>
        </p:sp>
        <p:sp>
          <p:nvSpPr>
            <p:cNvPr id="18493" name="Rectangle 57"/>
            <p:cNvSpPr>
              <a:spLocks noChangeArrowheads="1"/>
            </p:cNvSpPr>
            <p:nvPr/>
          </p:nvSpPr>
          <p:spPr bwMode="auto">
            <a:xfrm>
              <a:off x="1024" y="2220"/>
              <a:ext cx="572" cy="408"/>
            </a:xfrm>
            <a:prstGeom prst="rect">
              <a:avLst/>
            </a:prstGeom>
            <a:solidFill>
              <a:srgbClr val="F8D6FE"/>
            </a:solidFill>
            <a:ln w="3175">
              <a:solidFill>
                <a:srgbClr val="000000"/>
              </a:solidFill>
              <a:miter lim="800000"/>
              <a:headEnd/>
              <a:tailEnd/>
            </a:ln>
          </p:spPr>
          <p:txBody>
            <a:bodyPr lIns="36000" tIns="36000" rIns="36000" bIns="36000" anchor="ctr" anchorCtr="1"/>
            <a:lstStyle/>
            <a:p>
              <a:pPr algn="ctr" eaLnBrk="0" hangingPunct="0"/>
              <a:r>
                <a:rPr lang="en-US" sz="1000" b="1">
                  <a:latin typeface="Arial Narrow" pitchFamily="34" charset="0"/>
                </a:rPr>
                <a:t>10/100/1000 +SFP</a:t>
              </a:r>
            </a:p>
            <a:p>
              <a:pPr algn="ctr" eaLnBrk="0" hangingPunct="0"/>
              <a:r>
                <a:rPr lang="en-US" sz="1000" b="1">
                  <a:latin typeface="Arial Narrow" pitchFamily="34" charset="0"/>
                </a:rPr>
                <a:t>4 port</a:t>
              </a:r>
            </a:p>
            <a:p>
              <a:pPr algn="ctr" eaLnBrk="0" hangingPunct="0"/>
              <a:r>
                <a:rPr lang="en-US" sz="1000" b="1">
                  <a:latin typeface="Arial Narrow" pitchFamily="34" charset="0"/>
                </a:rPr>
                <a:t>N5553B</a:t>
              </a:r>
              <a:endParaRPr lang="en-CA" sz="1000" b="1">
                <a:latin typeface="Arial Narrow" pitchFamily="34" charset="0"/>
              </a:endParaRPr>
            </a:p>
          </p:txBody>
        </p:sp>
        <p:sp>
          <p:nvSpPr>
            <p:cNvPr id="18494" name="Rectangle 58"/>
            <p:cNvSpPr>
              <a:spLocks noChangeArrowheads="1"/>
            </p:cNvSpPr>
            <p:nvPr/>
          </p:nvSpPr>
          <p:spPr bwMode="auto">
            <a:xfrm>
              <a:off x="332" y="2220"/>
              <a:ext cx="572" cy="408"/>
            </a:xfrm>
            <a:prstGeom prst="rect">
              <a:avLst/>
            </a:prstGeom>
            <a:solidFill>
              <a:srgbClr val="00CCFF">
                <a:alpha val="25098"/>
              </a:srgbClr>
            </a:solidFill>
            <a:ln w="3175">
              <a:solidFill>
                <a:srgbClr val="000000"/>
              </a:solidFill>
              <a:miter lim="800000"/>
              <a:headEnd/>
              <a:tailEnd/>
            </a:ln>
          </p:spPr>
          <p:txBody>
            <a:bodyPr lIns="36000" tIns="36000" rIns="36000" bIns="36000" anchor="ctr" anchorCtr="1"/>
            <a:lstStyle/>
            <a:p>
              <a:pPr algn="ctr" eaLnBrk="0" hangingPunct="0"/>
              <a:r>
                <a:rPr lang="en-US" sz="1000" b="1">
                  <a:latin typeface="Arial Narrow" pitchFamily="34" charset="0"/>
                </a:rPr>
                <a:t>OC3/12/48 /STM16, 2 port STS-1/VT J7244A, J7245A</a:t>
              </a:r>
              <a:endParaRPr lang="en-CA" sz="1000" b="1">
                <a:latin typeface="Arial Narrow" pitchFamily="34" charset="0"/>
              </a:endParaRPr>
            </a:p>
          </p:txBody>
        </p:sp>
        <p:sp>
          <p:nvSpPr>
            <p:cNvPr id="18495" name="Rectangle 59"/>
            <p:cNvSpPr>
              <a:spLocks noChangeArrowheads="1"/>
            </p:cNvSpPr>
            <p:nvPr/>
          </p:nvSpPr>
          <p:spPr bwMode="auto">
            <a:xfrm>
              <a:off x="2936" y="2669"/>
              <a:ext cx="572" cy="408"/>
            </a:xfrm>
            <a:prstGeom prst="rect">
              <a:avLst/>
            </a:prstGeom>
            <a:solidFill>
              <a:srgbClr val="F8D6FE"/>
            </a:solidFill>
            <a:ln w="3175">
              <a:solidFill>
                <a:srgbClr val="000000"/>
              </a:solidFill>
              <a:miter lim="800000"/>
              <a:headEnd/>
              <a:tailEnd/>
            </a:ln>
          </p:spPr>
          <p:txBody>
            <a:bodyPr lIns="36000" tIns="36000" rIns="36000" bIns="36000" anchor="ctr" anchorCtr="1"/>
            <a:lstStyle/>
            <a:p>
              <a:pPr algn="ctr" eaLnBrk="0" hangingPunct="0"/>
              <a:r>
                <a:rPr lang="en-US" sz="1000" b="1">
                  <a:latin typeface="Arial Narrow" pitchFamily="34" charset="0"/>
                </a:rPr>
                <a:t>10 GbE</a:t>
              </a:r>
            </a:p>
            <a:p>
              <a:pPr algn="ctr" eaLnBrk="0" hangingPunct="0"/>
              <a:r>
                <a:rPr lang="en-US" sz="1000" b="1">
                  <a:latin typeface="Arial Narrow" pitchFamily="34" charset="0"/>
                </a:rPr>
                <a:t>XFP LAN/WAN</a:t>
              </a:r>
            </a:p>
            <a:p>
              <a:pPr algn="ctr" eaLnBrk="0" hangingPunct="0"/>
              <a:r>
                <a:rPr lang="en-AU" sz="1000" b="1">
                  <a:latin typeface="Arial Narrow" pitchFamily="34" charset="0"/>
                </a:rPr>
                <a:t>1-port</a:t>
              </a:r>
              <a:endParaRPr lang="en-US" sz="1000" b="1">
                <a:latin typeface="Arial Narrow" pitchFamily="34" charset="0"/>
              </a:endParaRPr>
            </a:p>
            <a:p>
              <a:pPr algn="ctr" eaLnBrk="0" hangingPunct="0"/>
              <a:r>
                <a:rPr lang="en-CA" sz="1000" b="1">
                  <a:latin typeface="Arial Narrow" pitchFamily="34" charset="0"/>
                </a:rPr>
                <a:t>N5603A</a:t>
              </a:r>
            </a:p>
          </p:txBody>
        </p:sp>
      </p:grpSp>
      <p:sp>
        <p:nvSpPr>
          <p:cNvPr id="18466" name="Rectangle 63"/>
          <p:cNvSpPr>
            <a:spLocks noChangeArrowheads="1"/>
          </p:cNvSpPr>
          <p:nvPr/>
        </p:nvSpPr>
        <p:spPr bwMode="auto">
          <a:xfrm>
            <a:off x="3830638" y="3907631"/>
            <a:ext cx="1143000" cy="274638"/>
          </a:xfrm>
          <a:prstGeom prst="rect">
            <a:avLst/>
          </a:prstGeom>
          <a:noFill/>
          <a:ln w="12700" algn="ctr">
            <a:noFill/>
            <a:miter lim="800000"/>
            <a:headEnd/>
            <a:tailEnd/>
          </a:ln>
        </p:spPr>
        <p:txBody>
          <a:bodyPr wrap="none" lIns="0" tIns="0" rIns="0" bIns="0">
            <a:spAutoFit/>
          </a:bodyPr>
          <a:lstStyle/>
          <a:p>
            <a:r>
              <a:rPr lang="en-AU" b="1">
                <a:solidFill>
                  <a:srgbClr val="FF0000"/>
                </a:solidFill>
              </a:rPr>
              <a:t>Test cards</a:t>
            </a:r>
            <a:endParaRPr lang="en-US" b="1">
              <a:solidFill>
                <a:srgbClr val="FF0000"/>
              </a:solidFill>
            </a:endParaRPr>
          </a:p>
        </p:txBody>
      </p:sp>
      <p:sp>
        <p:nvSpPr>
          <p:cNvPr id="18472" name="Text Box 10"/>
          <p:cNvSpPr txBox="1">
            <a:spLocks noChangeArrowheads="1"/>
          </p:cNvSpPr>
          <p:nvPr/>
        </p:nvSpPr>
        <p:spPr bwMode="auto">
          <a:xfrm>
            <a:off x="31750" y="3112294"/>
            <a:ext cx="1489075" cy="630942"/>
          </a:xfrm>
          <a:prstGeom prst="rect">
            <a:avLst/>
          </a:prstGeom>
          <a:noFill/>
          <a:ln w="9525">
            <a:noFill/>
            <a:miter lim="800000"/>
            <a:headEnd/>
            <a:tailEnd/>
          </a:ln>
        </p:spPr>
        <p:txBody>
          <a:bodyPr>
            <a:spAutoFit/>
          </a:bodyPr>
          <a:lstStyle/>
          <a:p>
            <a:pPr>
              <a:spcBef>
                <a:spcPct val="50000"/>
              </a:spcBef>
            </a:pPr>
            <a:r>
              <a:rPr lang="en-AU" sz="1400" b="1" dirty="0">
                <a:solidFill>
                  <a:srgbClr val="FF0000"/>
                </a:solidFill>
                <a:latin typeface="Arial Narrow" pitchFamily="34" charset="0"/>
              </a:rPr>
              <a:t>Base </a:t>
            </a:r>
            <a:endParaRPr lang="en-AU" sz="1400" b="1" dirty="0" smtClean="0">
              <a:solidFill>
                <a:srgbClr val="FF0000"/>
              </a:solidFill>
              <a:latin typeface="Arial Narrow" pitchFamily="34" charset="0"/>
            </a:endParaRPr>
          </a:p>
          <a:p>
            <a:pPr>
              <a:spcBef>
                <a:spcPct val="50000"/>
              </a:spcBef>
            </a:pPr>
            <a:r>
              <a:rPr lang="en-AU" sz="1400" b="1" dirty="0" smtClean="0">
                <a:solidFill>
                  <a:srgbClr val="FF0000"/>
                </a:solidFill>
                <a:latin typeface="Arial Narrow" pitchFamily="34" charset="0"/>
              </a:rPr>
              <a:t>Software</a:t>
            </a:r>
            <a:endParaRPr lang="en-US" sz="1400" b="1" dirty="0">
              <a:solidFill>
                <a:srgbClr val="FF0000"/>
              </a:solidFill>
              <a:latin typeface="Arial Narrow" pitchFamily="34" charset="0"/>
            </a:endParaRPr>
          </a:p>
        </p:txBody>
      </p:sp>
      <p:sp>
        <p:nvSpPr>
          <p:cNvPr id="18473" name="Rectangle 62"/>
          <p:cNvSpPr>
            <a:spLocks noChangeArrowheads="1"/>
          </p:cNvSpPr>
          <p:nvPr/>
        </p:nvSpPr>
        <p:spPr bwMode="auto">
          <a:xfrm>
            <a:off x="193675" y="3805238"/>
            <a:ext cx="8677275" cy="2976563"/>
          </a:xfrm>
          <a:prstGeom prst="rect">
            <a:avLst/>
          </a:prstGeom>
          <a:noFill/>
          <a:ln w="12700" algn="ctr">
            <a:solidFill>
              <a:schemeClr val="tx1"/>
            </a:solidFill>
            <a:miter lim="800000"/>
            <a:headEnd/>
            <a:tailEnd/>
          </a:ln>
        </p:spPr>
        <p:txBody>
          <a:bodyPr wrap="none" lIns="0" tIns="0" rIns="0" bIns="0" anchor="ctr"/>
          <a:lstStyle/>
          <a:p>
            <a:endParaRPr lang="en-GB" dirty="0"/>
          </a:p>
        </p:txBody>
      </p:sp>
      <p:sp>
        <p:nvSpPr>
          <p:cNvPr id="66" name="Text Box 23"/>
          <p:cNvSpPr txBox="1">
            <a:spLocks noChangeArrowheads="1"/>
          </p:cNvSpPr>
          <p:nvPr/>
        </p:nvSpPr>
        <p:spPr bwMode="auto">
          <a:xfrm>
            <a:off x="-339725" y="2697955"/>
            <a:ext cx="2232025" cy="297004"/>
          </a:xfrm>
          <a:prstGeom prst="rect">
            <a:avLst/>
          </a:prstGeom>
          <a:noFill/>
          <a:ln w="9525">
            <a:noFill/>
            <a:miter lim="800000"/>
            <a:headEnd/>
            <a:tailEnd/>
          </a:ln>
        </p:spPr>
        <p:txBody>
          <a:bodyPr>
            <a:spAutoFit/>
          </a:bodyPr>
          <a:lstStyle/>
          <a:p>
            <a:pPr algn="ctr">
              <a:lnSpc>
                <a:spcPct val="95000"/>
              </a:lnSpc>
              <a:spcBef>
                <a:spcPct val="50000"/>
              </a:spcBef>
            </a:pPr>
            <a:r>
              <a:rPr lang="en-AU" sz="1400" b="1" dirty="0">
                <a:solidFill>
                  <a:srgbClr val="FF0000"/>
                </a:solidFill>
                <a:latin typeface="Arial Narrow" pitchFamily="34" charset="0"/>
              </a:rPr>
              <a:t>Emulation Software</a:t>
            </a:r>
            <a:endParaRPr lang="en-US" sz="1400" b="1" dirty="0">
              <a:solidFill>
                <a:srgbClr val="FF0000"/>
              </a:solidFill>
              <a:latin typeface="Arial Narrow" pitchFamily="34" charset="0"/>
            </a:endParaRPr>
          </a:p>
        </p:txBody>
      </p:sp>
      <p:sp>
        <p:nvSpPr>
          <p:cNvPr id="67" name="Rectangle 89"/>
          <p:cNvSpPr>
            <a:spLocks noChangeArrowheads="1"/>
          </p:cNvSpPr>
          <p:nvPr/>
        </p:nvSpPr>
        <p:spPr bwMode="auto">
          <a:xfrm>
            <a:off x="3057525" y="2697955"/>
            <a:ext cx="635000" cy="419100"/>
          </a:xfrm>
          <a:prstGeom prst="rect">
            <a:avLst/>
          </a:prstGeom>
          <a:solidFill>
            <a:srgbClr val="FFFF99"/>
          </a:solidFill>
          <a:ln w="3175">
            <a:solidFill>
              <a:srgbClr val="000000"/>
            </a:solidFill>
            <a:miter lim="800000"/>
            <a:headEnd/>
            <a:tailEnd/>
          </a:ln>
        </p:spPr>
        <p:txBody>
          <a:bodyPr lIns="36000" tIns="36000" rIns="36000" bIns="36000" anchor="ctr" anchorCtr="1"/>
          <a:lstStyle/>
          <a:p>
            <a:pPr algn="ctr" eaLnBrk="0" hangingPunct="0">
              <a:lnSpc>
                <a:spcPct val="95000"/>
              </a:lnSpc>
              <a:spcAft>
                <a:spcPct val="50000"/>
              </a:spcAft>
            </a:pPr>
            <a:r>
              <a:rPr lang="en-US" sz="1100" b="1">
                <a:latin typeface="Arial Narrow" pitchFamily="34" charset="0"/>
              </a:rPr>
              <a:t>E OAM CFM</a:t>
            </a:r>
            <a:endParaRPr lang="en-CA" sz="1100" b="1">
              <a:latin typeface="Arial Narrow" pitchFamily="34" charset="0"/>
            </a:endParaRPr>
          </a:p>
        </p:txBody>
      </p:sp>
      <p:sp>
        <p:nvSpPr>
          <p:cNvPr id="68" name="Rectangle 93"/>
          <p:cNvSpPr>
            <a:spLocks noChangeArrowheads="1"/>
          </p:cNvSpPr>
          <p:nvPr/>
        </p:nvSpPr>
        <p:spPr bwMode="auto">
          <a:xfrm>
            <a:off x="8137525" y="2291555"/>
            <a:ext cx="635000" cy="419100"/>
          </a:xfrm>
          <a:prstGeom prst="rect">
            <a:avLst/>
          </a:prstGeom>
          <a:solidFill>
            <a:srgbClr val="FFFF99"/>
          </a:solidFill>
          <a:ln w="3175">
            <a:solidFill>
              <a:srgbClr val="000000"/>
            </a:solidFill>
            <a:miter lim="800000"/>
            <a:headEnd/>
            <a:tailEnd/>
          </a:ln>
        </p:spPr>
        <p:txBody>
          <a:bodyPr lIns="36000" tIns="36000" rIns="36000" bIns="36000" anchor="ctr" anchorCtr="1"/>
          <a:lstStyle/>
          <a:p>
            <a:pPr algn="ctr" eaLnBrk="0" hangingPunct="0">
              <a:lnSpc>
                <a:spcPct val="95000"/>
              </a:lnSpc>
              <a:spcAft>
                <a:spcPct val="50000"/>
              </a:spcAft>
            </a:pPr>
            <a:r>
              <a:rPr lang="en-US" sz="1100" b="1">
                <a:latin typeface="Arial Narrow" pitchFamily="34" charset="0"/>
              </a:rPr>
              <a:t>MS TV</a:t>
            </a:r>
            <a:endParaRPr lang="en-CA" sz="1100" b="1">
              <a:latin typeface="Arial Narrow" pitchFamily="34" charset="0"/>
            </a:endParaRPr>
          </a:p>
        </p:txBody>
      </p:sp>
      <p:sp>
        <p:nvSpPr>
          <p:cNvPr id="69" name="Rectangle 94"/>
          <p:cNvSpPr>
            <a:spLocks noChangeArrowheads="1"/>
          </p:cNvSpPr>
          <p:nvPr/>
        </p:nvSpPr>
        <p:spPr bwMode="auto">
          <a:xfrm>
            <a:off x="8137525" y="2697955"/>
            <a:ext cx="635000" cy="419100"/>
          </a:xfrm>
          <a:prstGeom prst="rect">
            <a:avLst/>
          </a:prstGeom>
          <a:solidFill>
            <a:srgbClr val="FFFF99"/>
          </a:solidFill>
          <a:ln w="3175">
            <a:solidFill>
              <a:srgbClr val="000000"/>
            </a:solidFill>
            <a:miter lim="800000"/>
            <a:headEnd/>
            <a:tailEnd/>
          </a:ln>
        </p:spPr>
        <p:txBody>
          <a:bodyPr lIns="36000" tIns="36000" rIns="36000" bIns="36000" anchor="ctr" anchorCtr="1"/>
          <a:lstStyle/>
          <a:p>
            <a:pPr algn="ctr" eaLnBrk="0" hangingPunct="0">
              <a:lnSpc>
                <a:spcPct val="95000"/>
              </a:lnSpc>
              <a:spcAft>
                <a:spcPct val="50000"/>
              </a:spcAft>
            </a:pPr>
            <a:r>
              <a:rPr lang="en-US" sz="1100" b="1">
                <a:latin typeface="Arial Narrow" pitchFamily="34" charset="0"/>
              </a:rPr>
              <a:t>LACP</a:t>
            </a:r>
            <a:endParaRPr lang="en-CA" sz="1100" b="1">
              <a:latin typeface="Arial Narrow" pitchFamily="34" charset="0"/>
            </a:endParaRPr>
          </a:p>
        </p:txBody>
      </p:sp>
      <p:sp>
        <p:nvSpPr>
          <p:cNvPr id="70" name="Rectangle 95"/>
          <p:cNvSpPr>
            <a:spLocks noChangeArrowheads="1"/>
          </p:cNvSpPr>
          <p:nvPr/>
        </p:nvSpPr>
        <p:spPr bwMode="auto">
          <a:xfrm>
            <a:off x="7502525" y="2291555"/>
            <a:ext cx="635000" cy="419100"/>
          </a:xfrm>
          <a:prstGeom prst="rect">
            <a:avLst/>
          </a:prstGeom>
          <a:solidFill>
            <a:srgbClr val="FFFF99"/>
          </a:solidFill>
          <a:ln w="3175">
            <a:solidFill>
              <a:srgbClr val="000000"/>
            </a:solidFill>
            <a:miter lim="800000"/>
            <a:headEnd/>
            <a:tailEnd/>
          </a:ln>
        </p:spPr>
        <p:txBody>
          <a:bodyPr lIns="36000" tIns="36000" rIns="36000" bIns="36000" anchor="ctr" anchorCtr="1"/>
          <a:lstStyle/>
          <a:p>
            <a:pPr algn="ctr" eaLnBrk="0" hangingPunct="0">
              <a:lnSpc>
                <a:spcPct val="95000"/>
              </a:lnSpc>
              <a:spcAft>
                <a:spcPct val="50000"/>
              </a:spcAft>
            </a:pPr>
            <a:r>
              <a:rPr lang="en-US" sz="1100" b="1">
                <a:latin typeface="Arial Narrow" pitchFamily="34" charset="0"/>
              </a:rPr>
              <a:t>IGMP</a:t>
            </a:r>
            <a:endParaRPr lang="en-CA" sz="1100" b="1">
              <a:latin typeface="Arial Narrow" pitchFamily="34" charset="0"/>
            </a:endParaRPr>
          </a:p>
        </p:txBody>
      </p:sp>
      <p:sp>
        <p:nvSpPr>
          <p:cNvPr id="71" name="Rectangle 96"/>
          <p:cNvSpPr>
            <a:spLocks noChangeArrowheads="1"/>
          </p:cNvSpPr>
          <p:nvPr/>
        </p:nvSpPr>
        <p:spPr bwMode="auto">
          <a:xfrm>
            <a:off x="7502525" y="2697955"/>
            <a:ext cx="635000" cy="419100"/>
          </a:xfrm>
          <a:prstGeom prst="rect">
            <a:avLst/>
          </a:prstGeom>
          <a:solidFill>
            <a:srgbClr val="FFFF99"/>
          </a:solidFill>
          <a:ln w="3175">
            <a:solidFill>
              <a:srgbClr val="000000"/>
            </a:solidFill>
            <a:miter lim="800000"/>
            <a:headEnd/>
            <a:tailEnd/>
          </a:ln>
        </p:spPr>
        <p:txBody>
          <a:bodyPr lIns="36000" tIns="36000" rIns="36000" bIns="36000" anchor="ctr" anchorCtr="1"/>
          <a:lstStyle/>
          <a:p>
            <a:pPr algn="ctr" eaLnBrk="0" hangingPunct="0">
              <a:lnSpc>
                <a:spcPct val="95000"/>
              </a:lnSpc>
              <a:spcAft>
                <a:spcPct val="50000"/>
              </a:spcAft>
            </a:pPr>
            <a:r>
              <a:rPr lang="en-US" sz="1100" b="1">
                <a:latin typeface="Arial Narrow" pitchFamily="34" charset="0"/>
              </a:rPr>
              <a:t>MLD</a:t>
            </a:r>
            <a:endParaRPr lang="en-CA" sz="1100" b="1">
              <a:latin typeface="Arial Narrow" pitchFamily="34" charset="0"/>
            </a:endParaRPr>
          </a:p>
        </p:txBody>
      </p:sp>
      <p:sp>
        <p:nvSpPr>
          <p:cNvPr id="72" name="Rectangle 97"/>
          <p:cNvSpPr>
            <a:spLocks noChangeArrowheads="1"/>
          </p:cNvSpPr>
          <p:nvPr/>
        </p:nvSpPr>
        <p:spPr bwMode="auto">
          <a:xfrm>
            <a:off x="6867525" y="2291555"/>
            <a:ext cx="635000" cy="419100"/>
          </a:xfrm>
          <a:prstGeom prst="rect">
            <a:avLst/>
          </a:prstGeom>
          <a:solidFill>
            <a:srgbClr val="FFFF99"/>
          </a:solidFill>
          <a:ln w="3175">
            <a:solidFill>
              <a:srgbClr val="000000"/>
            </a:solidFill>
            <a:miter lim="800000"/>
            <a:headEnd/>
            <a:tailEnd/>
          </a:ln>
        </p:spPr>
        <p:txBody>
          <a:bodyPr lIns="36000" tIns="36000" rIns="36000" bIns="36000" anchor="ctr" anchorCtr="1"/>
          <a:lstStyle/>
          <a:p>
            <a:pPr algn="ctr" eaLnBrk="0" hangingPunct="0">
              <a:lnSpc>
                <a:spcPct val="95000"/>
              </a:lnSpc>
              <a:spcAft>
                <a:spcPct val="50000"/>
              </a:spcAft>
            </a:pPr>
            <a:r>
              <a:rPr lang="en-US" sz="1100" b="1">
                <a:latin typeface="Arial Narrow" pitchFamily="34" charset="0"/>
              </a:rPr>
              <a:t>DHCP</a:t>
            </a:r>
            <a:endParaRPr lang="en-CA" sz="1100" b="1">
              <a:latin typeface="Arial Narrow" pitchFamily="34" charset="0"/>
            </a:endParaRPr>
          </a:p>
        </p:txBody>
      </p:sp>
      <p:sp>
        <p:nvSpPr>
          <p:cNvPr id="73" name="Rectangle 98"/>
          <p:cNvSpPr>
            <a:spLocks noChangeArrowheads="1"/>
          </p:cNvSpPr>
          <p:nvPr/>
        </p:nvSpPr>
        <p:spPr bwMode="auto">
          <a:xfrm>
            <a:off x="6867525" y="2697955"/>
            <a:ext cx="635000" cy="419100"/>
          </a:xfrm>
          <a:prstGeom prst="rect">
            <a:avLst/>
          </a:prstGeom>
          <a:solidFill>
            <a:srgbClr val="FFFF99"/>
          </a:solidFill>
          <a:ln w="3175">
            <a:solidFill>
              <a:srgbClr val="000000"/>
            </a:solidFill>
            <a:miter lim="800000"/>
            <a:headEnd/>
            <a:tailEnd/>
          </a:ln>
        </p:spPr>
        <p:txBody>
          <a:bodyPr lIns="36000" tIns="36000" rIns="36000" bIns="36000" anchor="ctr" anchorCtr="1"/>
          <a:lstStyle/>
          <a:p>
            <a:pPr algn="ctr" eaLnBrk="0" hangingPunct="0">
              <a:lnSpc>
                <a:spcPct val="95000"/>
              </a:lnSpc>
              <a:spcAft>
                <a:spcPct val="50000"/>
              </a:spcAft>
            </a:pPr>
            <a:r>
              <a:rPr lang="en-US" sz="1100" b="1">
                <a:latin typeface="Arial Narrow" pitchFamily="34" charset="0"/>
              </a:rPr>
              <a:t>DHCP V6</a:t>
            </a:r>
            <a:endParaRPr lang="en-CA" sz="1100" b="1">
              <a:latin typeface="Arial Narrow" pitchFamily="34" charset="0"/>
            </a:endParaRPr>
          </a:p>
        </p:txBody>
      </p:sp>
      <p:sp>
        <p:nvSpPr>
          <p:cNvPr id="74" name="Rectangle 99"/>
          <p:cNvSpPr>
            <a:spLocks noChangeArrowheads="1"/>
          </p:cNvSpPr>
          <p:nvPr/>
        </p:nvSpPr>
        <p:spPr bwMode="auto">
          <a:xfrm>
            <a:off x="6232525" y="2291555"/>
            <a:ext cx="635000" cy="419100"/>
          </a:xfrm>
          <a:prstGeom prst="rect">
            <a:avLst/>
          </a:prstGeom>
          <a:solidFill>
            <a:srgbClr val="FFFF99"/>
          </a:solidFill>
          <a:ln w="3175">
            <a:solidFill>
              <a:srgbClr val="000000"/>
            </a:solidFill>
            <a:miter lim="800000"/>
            <a:headEnd/>
            <a:tailEnd/>
          </a:ln>
        </p:spPr>
        <p:txBody>
          <a:bodyPr lIns="36000" tIns="36000" rIns="36000" bIns="36000" anchor="ctr" anchorCtr="1"/>
          <a:lstStyle/>
          <a:p>
            <a:pPr algn="ctr" eaLnBrk="0" hangingPunct="0">
              <a:lnSpc>
                <a:spcPct val="95000"/>
              </a:lnSpc>
              <a:spcAft>
                <a:spcPct val="50000"/>
              </a:spcAft>
            </a:pPr>
            <a:r>
              <a:rPr lang="en-US" sz="1100" b="1">
                <a:latin typeface="Arial Narrow" pitchFamily="34" charset="0"/>
              </a:rPr>
              <a:t>IPv4 Routing</a:t>
            </a:r>
            <a:endParaRPr lang="en-CA" sz="1100" b="1">
              <a:latin typeface="Arial Narrow" pitchFamily="34" charset="0"/>
            </a:endParaRPr>
          </a:p>
        </p:txBody>
      </p:sp>
      <p:sp>
        <p:nvSpPr>
          <p:cNvPr id="75" name="Rectangle 100"/>
          <p:cNvSpPr>
            <a:spLocks noChangeArrowheads="1"/>
          </p:cNvSpPr>
          <p:nvPr/>
        </p:nvSpPr>
        <p:spPr bwMode="auto">
          <a:xfrm>
            <a:off x="6232525" y="2697955"/>
            <a:ext cx="635000" cy="419100"/>
          </a:xfrm>
          <a:prstGeom prst="rect">
            <a:avLst/>
          </a:prstGeom>
          <a:solidFill>
            <a:srgbClr val="FFFF99"/>
          </a:solidFill>
          <a:ln w="3175">
            <a:solidFill>
              <a:srgbClr val="000000"/>
            </a:solidFill>
            <a:miter lim="800000"/>
            <a:headEnd/>
            <a:tailEnd/>
          </a:ln>
        </p:spPr>
        <p:txBody>
          <a:bodyPr lIns="36000" tIns="36000" rIns="36000" bIns="36000" anchor="ctr" anchorCtr="1"/>
          <a:lstStyle/>
          <a:p>
            <a:pPr algn="ctr" eaLnBrk="0" hangingPunct="0">
              <a:lnSpc>
                <a:spcPct val="95000"/>
              </a:lnSpc>
              <a:spcAft>
                <a:spcPct val="50000"/>
              </a:spcAft>
            </a:pPr>
            <a:r>
              <a:rPr lang="en-US" sz="1100" b="1">
                <a:latin typeface="Arial Narrow" pitchFamily="34" charset="0"/>
              </a:rPr>
              <a:t>IPv6 Routing</a:t>
            </a:r>
            <a:endParaRPr lang="en-CA" sz="1100" b="1">
              <a:latin typeface="Arial Narrow" pitchFamily="34" charset="0"/>
            </a:endParaRPr>
          </a:p>
        </p:txBody>
      </p:sp>
      <p:sp>
        <p:nvSpPr>
          <p:cNvPr id="76" name="Rectangle 101"/>
          <p:cNvSpPr>
            <a:spLocks noChangeArrowheads="1"/>
          </p:cNvSpPr>
          <p:nvPr/>
        </p:nvSpPr>
        <p:spPr bwMode="auto">
          <a:xfrm>
            <a:off x="5597525" y="2291555"/>
            <a:ext cx="635000" cy="419100"/>
          </a:xfrm>
          <a:prstGeom prst="rect">
            <a:avLst/>
          </a:prstGeom>
          <a:solidFill>
            <a:srgbClr val="FFFF99"/>
          </a:solidFill>
          <a:ln w="3175">
            <a:solidFill>
              <a:srgbClr val="000000"/>
            </a:solidFill>
            <a:miter lim="800000"/>
            <a:headEnd/>
            <a:tailEnd/>
          </a:ln>
        </p:spPr>
        <p:txBody>
          <a:bodyPr lIns="36000" tIns="36000" rIns="36000" bIns="36000" anchor="ctr" anchorCtr="1"/>
          <a:lstStyle/>
          <a:p>
            <a:pPr algn="ctr" eaLnBrk="0" hangingPunct="0">
              <a:lnSpc>
                <a:spcPct val="95000"/>
              </a:lnSpc>
              <a:spcAft>
                <a:spcPct val="50000"/>
              </a:spcAft>
            </a:pPr>
            <a:r>
              <a:rPr lang="en-US" sz="1100" b="1">
                <a:latin typeface="Arial Narrow" pitchFamily="34" charset="0"/>
              </a:rPr>
              <a:t>MPLS Signaling</a:t>
            </a:r>
            <a:endParaRPr lang="en-CA" sz="1100" b="1">
              <a:latin typeface="Arial Narrow" pitchFamily="34" charset="0"/>
            </a:endParaRPr>
          </a:p>
        </p:txBody>
      </p:sp>
      <p:sp>
        <p:nvSpPr>
          <p:cNvPr id="77" name="Rectangle 102"/>
          <p:cNvSpPr>
            <a:spLocks noChangeArrowheads="1"/>
          </p:cNvSpPr>
          <p:nvPr/>
        </p:nvSpPr>
        <p:spPr bwMode="auto">
          <a:xfrm>
            <a:off x="5597525" y="2697955"/>
            <a:ext cx="635000" cy="419100"/>
          </a:xfrm>
          <a:prstGeom prst="rect">
            <a:avLst/>
          </a:prstGeom>
          <a:solidFill>
            <a:srgbClr val="FFFF99"/>
          </a:solidFill>
          <a:ln w="3175">
            <a:solidFill>
              <a:srgbClr val="000000"/>
            </a:solidFill>
            <a:miter lim="800000"/>
            <a:headEnd/>
            <a:tailEnd/>
          </a:ln>
        </p:spPr>
        <p:txBody>
          <a:bodyPr lIns="36000" tIns="36000" rIns="36000" bIns="36000" anchor="ctr" anchorCtr="1"/>
          <a:lstStyle/>
          <a:p>
            <a:pPr algn="ctr" eaLnBrk="0" hangingPunct="0">
              <a:lnSpc>
                <a:spcPct val="95000"/>
              </a:lnSpc>
              <a:spcAft>
                <a:spcPct val="50000"/>
              </a:spcAft>
            </a:pPr>
            <a:r>
              <a:rPr lang="en-US" sz="1100" b="1">
                <a:latin typeface="Arial Narrow" pitchFamily="34" charset="0"/>
              </a:rPr>
              <a:t>Multicast Routing</a:t>
            </a:r>
            <a:endParaRPr lang="en-CA" sz="1100" b="1">
              <a:latin typeface="Arial Narrow" pitchFamily="34" charset="0"/>
            </a:endParaRPr>
          </a:p>
        </p:txBody>
      </p:sp>
      <p:sp>
        <p:nvSpPr>
          <p:cNvPr id="78" name="Rectangle 103"/>
          <p:cNvSpPr>
            <a:spLocks noChangeArrowheads="1"/>
          </p:cNvSpPr>
          <p:nvPr/>
        </p:nvSpPr>
        <p:spPr bwMode="auto">
          <a:xfrm>
            <a:off x="4962525" y="2291555"/>
            <a:ext cx="635000" cy="419100"/>
          </a:xfrm>
          <a:prstGeom prst="rect">
            <a:avLst/>
          </a:prstGeom>
          <a:solidFill>
            <a:srgbClr val="FFFF99"/>
          </a:solidFill>
          <a:ln w="3175">
            <a:solidFill>
              <a:srgbClr val="000000"/>
            </a:solidFill>
            <a:miter lim="800000"/>
            <a:headEnd/>
            <a:tailEnd/>
          </a:ln>
        </p:spPr>
        <p:txBody>
          <a:bodyPr lIns="36000" tIns="36000" rIns="36000" bIns="36000" anchor="ctr" anchorCtr="1"/>
          <a:lstStyle/>
          <a:p>
            <a:pPr algn="ctr" eaLnBrk="0" hangingPunct="0">
              <a:lnSpc>
                <a:spcPct val="95000"/>
              </a:lnSpc>
              <a:spcAft>
                <a:spcPct val="50000"/>
              </a:spcAft>
            </a:pPr>
            <a:r>
              <a:rPr lang="en-US" sz="1100" b="1">
                <a:latin typeface="Arial Narrow" pitchFamily="34" charset="0"/>
              </a:rPr>
              <a:t>xSTP</a:t>
            </a:r>
            <a:endParaRPr lang="en-CA" sz="1100" b="1">
              <a:latin typeface="Arial Narrow" pitchFamily="34" charset="0"/>
            </a:endParaRPr>
          </a:p>
        </p:txBody>
      </p:sp>
      <p:sp>
        <p:nvSpPr>
          <p:cNvPr id="79" name="Rectangle 104"/>
          <p:cNvSpPr>
            <a:spLocks noChangeArrowheads="1"/>
          </p:cNvSpPr>
          <p:nvPr/>
        </p:nvSpPr>
        <p:spPr bwMode="auto">
          <a:xfrm>
            <a:off x="4962525" y="2697955"/>
            <a:ext cx="635000" cy="419100"/>
          </a:xfrm>
          <a:prstGeom prst="rect">
            <a:avLst/>
          </a:prstGeom>
          <a:solidFill>
            <a:srgbClr val="FFFF99"/>
          </a:solidFill>
          <a:ln w="3175">
            <a:solidFill>
              <a:srgbClr val="000000"/>
            </a:solidFill>
            <a:miter lim="800000"/>
            <a:headEnd/>
            <a:tailEnd/>
          </a:ln>
        </p:spPr>
        <p:txBody>
          <a:bodyPr lIns="36000" tIns="36000" rIns="36000" bIns="36000" anchor="ctr" anchorCtr="1"/>
          <a:lstStyle/>
          <a:p>
            <a:pPr algn="ctr" eaLnBrk="0" hangingPunct="0">
              <a:lnSpc>
                <a:spcPct val="95000"/>
              </a:lnSpc>
              <a:spcAft>
                <a:spcPct val="50000"/>
              </a:spcAft>
            </a:pPr>
            <a:r>
              <a:rPr lang="en-US" sz="1100" b="1">
                <a:latin typeface="Arial Narrow" pitchFamily="34" charset="0"/>
              </a:rPr>
              <a:t>BFD</a:t>
            </a:r>
            <a:endParaRPr lang="en-CA" sz="1100" b="1">
              <a:latin typeface="Arial Narrow" pitchFamily="34" charset="0"/>
            </a:endParaRPr>
          </a:p>
        </p:txBody>
      </p:sp>
      <p:sp>
        <p:nvSpPr>
          <p:cNvPr id="80" name="Rectangle 105"/>
          <p:cNvSpPr>
            <a:spLocks noChangeArrowheads="1"/>
          </p:cNvSpPr>
          <p:nvPr/>
        </p:nvSpPr>
        <p:spPr bwMode="auto">
          <a:xfrm>
            <a:off x="4327525" y="2291555"/>
            <a:ext cx="635000" cy="419100"/>
          </a:xfrm>
          <a:prstGeom prst="rect">
            <a:avLst/>
          </a:prstGeom>
          <a:solidFill>
            <a:srgbClr val="FFFF99"/>
          </a:solidFill>
          <a:ln w="3175">
            <a:solidFill>
              <a:srgbClr val="000000"/>
            </a:solidFill>
            <a:miter lim="800000"/>
            <a:headEnd/>
            <a:tailEnd/>
          </a:ln>
        </p:spPr>
        <p:txBody>
          <a:bodyPr lIns="36000" tIns="36000" rIns="36000" bIns="36000" anchor="ctr" anchorCtr="1"/>
          <a:lstStyle/>
          <a:p>
            <a:pPr algn="ctr" eaLnBrk="0" hangingPunct="0">
              <a:lnSpc>
                <a:spcPct val="95000"/>
              </a:lnSpc>
              <a:spcAft>
                <a:spcPct val="50000"/>
              </a:spcAft>
            </a:pPr>
            <a:r>
              <a:rPr lang="en-US" sz="1100" b="1">
                <a:latin typeface="Arial Narrow" pitchFamily="34" charset="0"/>
              </a:rPr>
              <a:t>Optical Signaling</a:t>
            </a:r>
            <a:endParaRPr lang="en-CA" sz="1100" b="1">
              <a:latin typeface="Arial Narrow" pitchFamily="34" charset="0"/>
            </a:endParaRPr>
          </a:p>
        </p:txBody>
      </p:sp>
      <p:sp>
        <p:nvSpPr>
          <p:cNvPr id="81" name="Rectangle 106"/>
          <p:cNvSpPr>
            <a:spLocks noChangeArrowheads="1"/>
          </p:cNvSpPr>
          <p:nvPr/>
        </p:nvSpPr>
        <p:spPr bwMode="auto">
          <a:xfrm>
            <a:off x="4327525" y="2697955"/>
            <a:ext cx="635000" cy="419100"/>
          </a:xfrm>
          <a:prstGeom prst="rect">
            <a:avLst/>
          </a:prstGeom>
          <a:solidFill>
            <a:srgbClr val="FFFF99"/>
          </a:solidFill>
          <a:ln w="3175">
            <a:solidFill>
              <a:srgbClr val="000000"/>
            </a:solidFill>
            <a:miter lim="800000"/>
            <a:headEnd/>
            <a:tailEnd/>
          </a:ln>
        </p:spPr>
        <p:txBody>
          <a:bodyPr lIns="36000" tIns="36000" rIns="36000" bIns="36000" anchor="ctr" anchorCtr="1"/>
          <a:lstStyle/>
          <a:p>
            <a:pPr algn="ctr" eaLnBrk="0" hangingPunct="0">
              <a:lnSpc>
                <a:spcPct val="95000"/>
              </a:lnSpc>
              <a:spcAft>
                <a:spcPct val="50000"/>
              </a:spcAft>
            </a:pPr>
            <a:r>
              <a:rPr lang="en-US" sz="1100" b="1">
                <a:latin typeface="Arial Narrow" pitchFamily="34" charset="0"/>
              </a:rPr>
              <a:t>PPPoX</a:t>
            </a:r>
            <a:endParaRPr lang="en-CA" sz="1100" b="1">
              <a:latin typeface="Arial Narrow" pitchFamily="34" charset="0"/>
            </a:endParaRPr>
          </a:p>
        </p:txBody>
      </p:sp>
      <p:sp>
        <p:nvSpPr>
          <p:cNvPr id="82" name="Rectangle 108"/>
          <p:cNvSpPr>
            <a:spLocks noChangeArrowheads="1"/>
          </p:cNvSpPr>
          <p:nvPr/>
        </p:nvSpPr>
        <p:spPr bwMode="auto">
          <a:xfrm>
            <a:off x="3692525" y="2291555"/>
            <a:ext cx="635000" cy="419100"/>
          </a:xfrm>
          <a:prstGeom prst="rect">
            <a:avLst/>
          </a:prstGeom>
          <a:solidFill>
            <a:srgbClr val="FFFF99"/>
          </a:solidFill>
          <a:ln w="3175">
            <a:solidFill>
              <a:srgbClr val="000000"/>
            </a:solidFill>
            <a:miter lim="800000"/>
            <a:headEnd/>
            <a:tailEnd/>
          </a:ln>
        </p:spPr>
        <p:txBody>
          <a:bodyPr lIns="36000" tIns="36000" rIns="36000" bIns="36000" anchor="ctr" anchorCtr="1"/>
          <a:lstStyle/>
          <a:p>
            <a:pPr algn="ctr" eaLnBrk="0" hangingPunct="0">
              <a:lnSpc>
                <a:spcPct val="95000"/>
              </a:lnSpc>
              <a:spcAft>
                <a:spcPct val="50000"/>
              </a:spcAft>
            </a:pPr>
            <a:r>
              <a:rPr lang="en-US" sz="1100" b="1">
                <a:latin typeface="Arial Narrow" pitchFamily="34" charset="0"/>
              </a:rPr>
              <a:t>MPLS OAM</a:t>
            </a:r>
            <a:endParaRPr lang="en-CA" sz="1100" b="1">
              <a:latin typeface="Arial Narrow" pitchFamily="34" charset="0"/>
            </a:endParaRPr>
          </a:p>
        </p:txBody>
      </p:sp>
      <p:sp>
        <p:nvSpPr>
          <p:cNvPr id="83" name="Rectangle 110"/>
          <p:cNvSpPr>
            <a:spLocks noChangeArrowheads="1"/>
          </p:cNvSpPr>
          <p:nvPr/>
        </p:nvSpPr>
        <p:spPr bwMode="auto">
          <a:xfrm>
            <a:off x="3692525" y="2697955"/>
            <a:ext cx="635000" cy="419100"/>
          </a:xfrm>
          <a:prstGeom prst="rect">
            <a:avLst/>
          </a:prstGeom>
          <a:solidFill>
            <a:srgbClr val="FFFF99"/>
          </a:solidFill>
          <a:ln w="3175">
            <a:solidFill>
              <a:srgbClr val="000000"/>
            </a:solidFill>
            <a:miter lim="800000"/>
            <a:headEnd/>
            <a:tailEnd/>
          </a:ln>
        </p:spPr>
        <p:txBody>
          <a:bodyPr lIns="36000" tIns="36000" rIns="36000" bIns="36000" anchor="ctr" anchorCtr="1"/>
          <a:lstStyle/>
          <a:p>
            <a:pPr algn="ctr" eaLnBrk="0" hangingPunct="0">
              <a:lnSpc>
                <a:spcPct val="95000"/>
              </a:lnSpc>
              <a:spcAft>
                <a:spcPct val="50000"/>
              </a:spcAft>
            </a:pPr>
            <a:r>
              <a:rPr lang="en-US" sz="1100" b="1">
                <a:latin typeface="Arial Narrow" pitchFamily="34" charset="0"/>
              </a:rPr>
              <a:t>L2 VPNs</a:t>
            </a:r>
            <a:endParaRPr lang="en-CA" sz="1100" b="1">
              <a:latin typeface="Arial Narrow" pitchFamily="34" charset="0"/>
            </a:endParaRPr>
          </a:p>
        </p:txBody>
      </p:sp>
      <p:sp>
        <p:nvSpPr>
          <p:cNvPr id="84" name="Rectangle 140"/>
          <p:cNvSpPr>
            <a:spLocks noChangeArrowheads="1"/>
          </p:cNvSpPr>
          <p:nvPr/>
        </p:nvSpPr>
        <p:spPr bwMode="auto">
          <a:xfrm>
            <a:off x="1538288" y="2697955"/>
            <a:ext cx="762000" cy="419100"/>
          </a:xfrm>
          <a:prstGeom prst="rect">
            <a:avLst/>
          </a:prstGeom>
          <a:solidFill>
            <a:srgbClr val="FFFF99"/>
          </a:solidFill>
          <a:ln w="3175">
            <a:solidFill>
              <a:srgbClr val="000000"/>
            </a:solidFill>
            <a:miter lim="800000"/>
            <a:headEnd/>
            <a:tailEnd/>
          </a:ln>
        </p:spPr>
        <p:txBody>
          <a:bodyPr lIns="36000" tIns="36000" rIns="36000" bIns="36000" anchor="ctr" anchorCtr="1"/>
          <a:lstStyle/>
          <a:p>
            <a:pPr algn="ctr" eaLnBrk="0" hangingPunct="0">
              <a:lnSpc>
                <a:spcPct val="95000"/>
              </a:lnSpc>
              <a:spcAft>
                <a:spcPct val="50000"/>
              </a:spcAft>
            </a:pPr>
            <a:r>
              <a:rPr lang="en-US" sz="1100" b="1">
                <a:latin typeface="Arial Narrow" pitchFamily="34" charset="0"/>
              </a:rPr>
              <a:t>Ethernet OAM Y.1731</a:t>
            </a:r>
            <a:endParaRPr lang="en-CA" sz="1100" b="1">
              <a:latin typeface="Arial Narrow" pitchFamily="34" charset="0"/>
            </a:endParaRPr>
          </a:p>
        </p:txBody>
      </p:sp>
      <p:sp>
        <p:nvSpPr>
          <p:cNvPr id="85" name="Rectangle 141"/>
          <p:cNvSpPr>
            <a:spLocks noChangeArrowheads="1"/>
          </p:cNvSpPr>
          <p:nvPr/>
        </p:nvSpPr>
        <p:spPr bwMode="auto">
          <a:xfrm>
            <a:off x="3057525" y="2291555"/>
            <a:ext cx="635000" cy="409575"/>
          </a:xfrm>
          <a:prstGeom prst="rect">
            <a:avLst/>
          </a:prstGeom>
          <a:solidFill>
            <a:srgbClr val="FFFF99"/>
          </a:solidFill>
          <a:ln w="3175">
            <a:solidFill>
              <a:srgbClr val="000000"/>
            </a:solidFill>
            <a:miter lim="800000"/>
            <a:headEnd/>
            <a:tailEnd/>
          </a:ln>
        </p:spPr>
        <p:txBody>
          <a:bodyPr lIns="36000" tIns="36000" rIns="36000" bIns="36000" anchor="ctr" anchorCtr="1"/>
          <a:lstStyle/>
          <a:p>
            <a:pPr algn="ctr" eaLnBrk="0" hangingPunct="0">
              <a:lnSpc>
                <a:spcPct val="95000"/>
              </a:lnSpc>
              <a:spcAft>
                <a:spcPct val="50000"/>
              </a:spcAft>
            </a:pPr>
            <a:r>
              <a:rPr lang="en-US" sz="1100" b="1">
                <a:latin typeface="Arial Narrow" pitchFamily="34" charset="0"/>
              </a:rPr>
              <a:t>ANCP / L2CP</a:t>
            </a:r>
            <a:endParaRPr lang="en-CA" sz="1100" b="1">
              <a:latin typeface="Arial Narrow" pitchFamily="34" charset="0"/>
            </a:endParaRPr>
          </a:p>
        </p:txBody>
      </p:sp>
      <p:sp>
        <p:nvSpPr>
          <p:cNvPr id="86" name="Rectangle 142"/>
          <p:cNvSpPr>
            <a:spLocks noChangeArrowheads="1"/>
          </p:cNvSpPr>
          <p:nvPr/>
        </p:nvSpPr>
        <p:spPr bwMode="auto">
          <a:xfrm>
            <a:off x="1538288" y="2291555"/>
            <a:ext cx="762000" cy="409575"/>
          </a:xfrm>
          <a:prstGeom prst="rect">
            <a:avLst/>
          </a:prstGeom>
          <a:solidFill>
            <a:srgbClr val="FFFF99"/>
          </a:solidFill>
          <a:ln w="3175">
            <a:solidFill>
              <a:srgbClr val="000000"/>
            </a:solidFill>
            <a:miter lim="800000"/>
            <a:headEnd/>
            <a:tailEnd/>
          </a:ln>
        </p:spPr>
        <p:txBody>
          <a:bodyPr lIns="36000" tIns="36000" rIns="36000" bIns="36000" anchor="ctr" anchorCtr="1"/>
          <a:lstStyle/>
          <a:p>
            <a:pPr algn="ctr" eaLnBrk="0" hangingPunct="0">
              <a:lnSpc>
                <a:spcPct val="95000"/>
              </a:lnSpc>
              <a:spcAft>
                <a:spcPct val="50000"/>
              </a:spcAft>
            </a:pPr>
            <a:r>
              <a:rPr lang="en-US" sz="1100" b="1">
                <a:latin typeface="Arial Narrow" pitchFamily="34" charset="0"/>
              </a:rPr>
              <a:t>SIP</a:t>
            </a:r>
            <a:endParaRPr lang="en-CA" sz="1100" b="1">
              <a:latin typeface="Arial Narrow" pitchFamily="34" charset="0"/>
            </a:endParaRPr>
          </a:p>
        </p:txBody>
      </p:sp>
      <p:sp>
        <p:nvSpPr>
          <p:cNvPr id="87" name="Rectangle 140"/>
          <p:cNvSpPr>
            <a:spLocks noChangeArrowheads="1"/>
          </p:cNvSpPr>
          <p:nvPr/>
        </p:nvSpPr>
        <p:spPr bwMode="auto">
          <a:xfrm>
            <a:off x="2295525" y="2697955"/>
            <a:ext cx="762000" cy="419100"/>
          </a:xfrm>
          <a:prstGeom prst="rect">
            <a:avLst/>
          </a:prstGeom>
          <a:solidFill>
            <a:srgbClr val="FFFF99"/>
          </a:solidFill>
          <a:ln w="3175">
            <a:solidFill>
              <a:srgbClr val="000000"/>
            </a:solidFill>
            <a:miter lim="800000"/>
            <a:headEnd/>
            <a:tailEnd/>
          </a:ln>
        </p:spPr>
        <p:txBody>
          <a:bodyPr lIns="36000" tIns="36000" rIns="36000" bIns="36000" anchor="ctr" anchorCtr="1"/>
          <a:lstStyle/>
          <a:p>
            <a:pPr algn="ctr" eaLnBrk="0" hangingPunct="0">
              <a:lnSpc>
                <a:spcPct val="95000"/>
              </a:lnSpc>
              <a:spcAft>
                <a:spcPct val="50000"/>
              </a:spcAft>
            </a:pPr>
            <a:r>
              <a:rPr lang="en-US" sz="1100" b="1">
                <a:latin typeface="Arial Narrow" pitchFamily="34" charset="0"/>
              </a:rPr>
              <a:t>E Link OAM (802.3ah)</a:t>
            </a:r>
            <a:endParaRPr lang="en-CA" sz="1100" b="1">
              <a:latin typeface="Arial Narrow" pitchFamily="34" charset="0"/>
            </a:endParaRPr>
          </a:p>
        </p:txBody>
      </p:sp>
      <p:sp>
        <p:nvSpPr>
          <p:cNvPr id="88" name="Rectangle 142">
            <a:hlinkClick r:id="" action="ppaction://noaction"/>
          </p:cNvPr>
          <p:cNvSpPr>
            <a:spLocks noChangeArrowheads="1"/>
          </p:cNvSpPr>
          <p:nvPr/>
        </p:nvSpPr>
        <p:spPr bwMode="auto">
          <a:xfrm>
            <a:off x="2295525" y="2291555"/>
            <a:ext cx="762000" cy="409575"/>
          </a:xfrm>
          <a:prstGeom prst="rect">
            <a:avLst/>
          </a:prstGeom>
          <a:solidFill>
            <a:srgbClr val="FFFF99"/>
          </a:solidFill>
          <a:ln w="3175">
            <a:solidFill>
              <a:srgbClr val="000000"/>
            </a:solidFill>
            <a:miter lim="800000"/>
            <a:headEnd/>
            <a:tailEnd/>
          </a:ln>
        </p:spPr>
        <p:txBody>
          <a:bodyPr lIns="36000" tIns="36000" rIns="36000" bIns="36000" anchor="ctr" anchorCtr="1"/>
          <a:lstStyle/>
          <a:p>
            <a:pPr algn="ctr" eaLnBrk="0" hangingPunct="0">
              <a:lnSpc>
                <a:spcPct val="95000"/>
              </a:lnSpc>
              <a:spcAft>
                <a:spcPct val="50000"/>
              </a:spcAft>
            </a:pPr>
            <a:r>
              <a:rPr lang="en-US" sz="1100" b="1" dirty="0">
                <a:latin typeface="Arial Narrow" pitchFamily="34" charset="0"/>
              </a:rPr>
              <a:t>HTTP</a:t>
            </a:r>
            <a:endParaRPr lang="en-CA" sz="1100" b="1" dirty="0">
              <a:latin typeface="Arial Narrow" pitchFamily="34" charset="0"/>
            </a:endParaRPr>
          </a:p>
        </p:txBody>
      </p:sp>
      <p:sp>
        <p:nvSpPr>
          <p:cNvPr id="89" name="Rectangle 142"/>
          <p:cNvSpPr>
            <a:spLocks noChangeArrowheads="1"/>
          </p:cNvSpPr>
          <p:nvPr/>
        </p:nvSpPr>
        <p:spPr bwMode="auto">
          <a:xfrm>
            <a:off x="776288" y="2291555"/>
            <a:ext cx="762000" cy="409575"/>
          </a:xfrm>
          <a:prstGeom prst="rect">
            <a:avLst/>
          </a:prstGeom>
          <a:solidFill>
            <a:srgbClr val="FFFF99"/>
          </a:solidFill>
          <a:ln w="3175">
            <a:solidFill>
              <a:srgbClr val="000000"/>
            </a:solidFill>
            <a:miter lim="800000"/>
            <a:headEnd/>
            <a:tailEnd/>
          </a:ln>
        </p:spPr>
        <p:txBody>
          <a:bodyPr lIns="36000" tIns="36000" rIns="36000" bIns="36000" anchor="ctr" anchorCtr="1"/>
          <a:lstStyle/>
          <a:p>
            <a:pPr algn="ctr" eaLnBrk="0" hangingPunct="0">
              <a:lnSpc>
                <a:spcPct val="95000"/>
              </a:lnSpc>
              <a:spcAft>
                <a:spcPct val="50000"/>
              </a:spcAft>
            </a:pPr>
            <a:r>
              <a:rPr lang="en-US" sz="1100" b="1">
                <a:latin typeface="Arial Narrow" pitchFamily="34" charset="0"/>
              </a:rPr>
              <a:t>SynchE</a:t>
            </a:r>
            <a:r>
              <a:rPr lang="en-CA" sz="1100" b="1">
                <a:latin typeface="Arial Narrow" pitchFamily="34" charset="0"/>
              </a:rPr>
              <a:t/>
            </a:r>
            <a:br>
              <a:rPr lang="en-CA" sz="1100" b="1">
                <a:latin typeface="Arial Narrow" pitchFamily="34" charset="0"/>
              </a:rPr>
            </a:br>
            <a:r>
              <a:rPr lang="en-CA" sz="1100" b="1">
                <a:latin typeface="Arial Narrow" pitchFamily="34" charset="0"/>
              </a:rPr>
              <a:t>ESMC</a:t>
            </a:r>
            <a:endParaRPr lang="en-US" sz="1100" b="1">
              <a:latin typeface="Arial Narrow"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4"/>
          <p:cNvSpPr>
            <a:spLocks noGrp="1"/>
          </p:cNvSpPr>
          <p:nvPr>
            <p:ph type="sldNum" sz="quarter" idx="12"/>
          </p:nvPr>
        </p:nvSpPr>
        <p:spPr>
          <a:noFill/>
        </p:spPr>
        <p:txBody>
          <a:bodyPr/>
          <a:lstStyle/>
          <a:p>
            <a:fld id="{7054A587-63FA-448C-B113-9B5D4CE3F752}" type="slidenum">
              <a:rPr lang="en-US" smtClean="0">
                <a:latin typeface="Arial" charset="0"/>
              </a:rPr>
              <a:pPr/>
              <a:t>17</a:t>
            </a:fld>
            <a:endParaRPr lang="en-US" smtClean="0">
              <a:latin typeface="Arial" charset="0"/>
            </a:endParaRPr>
          </a:p>
        </p:txBody>
      </p:sp>
      <p:sp>
        <p:nvSpPr>
          <p:cNvPr id="19459" name="Text Box 2"/>
          <p:cNvSpPr txBox="1">
            <a:spLocks noChangeArrowheads="1"/>
          </p:cNvSpPr>
          <p:nvPr/>
        </p:nvSpPr>
        <p:spPr bwMode="auto">
          <a:xfrm>
            <a:off x="457200" y="2143125"/>
            <a:ext cx="8423275" cy="1955800"/>
          </a:xfrm>
          <a:prstGeom prst="rect">
            <a:avLst/>
          </a:prstGeom>
          <a:noFill/>
          <a:ln w="9525">
            <a:noFill/>
            <a:miter lim="800000"/>
            <a:headEnd/>
            <a:tailEnd/>
          </a:ln>
        </p:spPr>
        <p:txBody>
          <a:bodyPr lIns="0" tIns="0" rIns="0" bIns="0">
            <a:spAutoFit/>
          </a:bodyPr>
          <a:lstStyle/>
          <a:p>
            <a:pPr>
              <a:spcBef>
                <a:spcPct val="50000"/>
              </a:spcBef>
            </a:pPr>
            <a:r>
              <a:rPr lang="en-US" sz="1600" dirty="0"/>
              <a:t>Includes software updates and technical support (telephone &amp; email)</a:t>
            </a:r>
          </a:p>
          <a:p>
            <a:pPr>
              <a:spcBef>
                <a:spcPct val="50000"/>
              </a:spcBef>
            </a:pPr>
            <a:r>
              <a:rPr lang="en-AU" sz="1600" dirty="0"/>
              <a:t>Order with software products to extend coverage period beyond the initial one year after purchase:</a:t>
            </a:r>
          </a:p>
          <a:p>
            <a:pPr>
              <a:spcBef>
                <a:spcPct val="50000"/>
              </a:spcBef>
              <a:buFontTx/>
              <a:buChar char="•"/>
            </a:pPr>
            <a:r>
              <a:rPr lang="en-AU" sz="1600" dirty="0"/>
              <a:t> PS-S12-101 1 year of software support and updates (included)</a:t>
            </a:r>
          </a:p>
          <a:p>
            <a:pPr>
              <a:spcBef>
                <a:spcPct val="50000"/>
              </a:spcBef>
              <a:buFontTx/>
              <a:buChar char="•"/>
            </a:pPr>
            <a:r>
              <a:rPr lang="en-AU" sz="1600" dirty="0"/>
              <a:t> PS-S12-102 2 years of software support and updates</a:t>
            </a:r>
          </a:p>
          <a:p>
            <a:pPr>
              <a:spcBef>
                <a:spcPct val="50000"/>
              </a:spcBef>
              <a:buFontTx/>
              <a:buChar char="•"/>
            </a:pPr>
            <a:r>
              <a:rPr lang="en-AU" sz="1600" dirty="0"/>
              <a:t> PS-S12-103 3 years of software support and updates</a:t>
            </a:r>
            <a:endParaRPr lang="en-US" sz="1600" dirty="0"/>
          </a:p>
        </p:txBody>
      </p:sp>
      <p:grpSp>
        <p:nvGrpSpPr>
          <p:cNvPr id="2" name="Group 3"/>
          <p:cNvGrpSpPr>
            <a:grpSpLocks/>
          </p:cNvGrpSpPr>
          <p:nvPr/>
        </p:nvGrpSpPr>
        <p:grpSpPr bwMode="auto">
          <a:xfrm>
            <a:off x="457200" y="4291012"/>
            <a:ext cx="7267575" cy="2430463"/>
            <a:chOff x="816" y="2170"/>
            <a:chExt cx="4578" cy="1531"/>
          </a:xfrm>
        </p:grpSpPr>
        <p:sp>
          <p:nvSpPr>
            <p:cNvPr id="19462" name="Rectangle 4"/>
            <p:cNvSpPr>
              <a:spLocks noChangeArrowheads="1"/>
            </p:cNvSpPr>
            <p:nvPr/>
          </p:nvSpPr>
          <p:spPr bwMode="auto">
            <a:xfrm>
              <a:off x="816" y="2376"/>
              <a:ext cx="4416" cy="384"/>
            </a:xfrm>
            <a:prstGeom prst="rect">
              <a:avLst/>
            </a:prstGeom>
            <a:solidFill>
              <a:srgbClr val="F4F09E"/>
            </a:solidFill>
            <a:ln w="9525">
              <a:solidFill>
                <a:schemeClr val="tx1"/>
              </a:solidFill>
              <a:miter lim="800000"/>
              <a:headEnd/>
              <a:tailEnd/>
            </a:ln>
          </p:spPr>
          <p:txBody>
            <a:bodyPr wrap="none" anchor="ctr"/>
            <a:lstStyle/>
            <a:p>
              <a:endParaRPr lang="en-GB"/>
            </a:p>
          </p:txBody>
        </p:sp>
        <p:sp>
          <p:nvSpPr>
            <p:cNvPr id="19463" name="Rectangle 5"/>
            <p:cNvSpPr>
              <a:spLocks noChangeArrowheads="1"/>
            </p:cNvSpPr>
            <p:nvPr/>
          </p:nvSpPr>
          <p:spPr bwMode="auto">
            <a:xfrm>
              <a:off x="816" y="2760"/>
              <a:ext cx="4416" cy="509"/>
            </a:xfrm>
            <a:prstGeom prst="rect">
              <a:avLst/>
            </a:prstGeom>
            <a:solidFill>
              <a:srgbClr val="F4F09E"/>
            </a:solidFill>
            <a:ln w="9525">
              <a:solidFill>
                <a:schemeClr val="tx1"/>
              </a:solidFill>
              <a:miter lim="800000"/>
              <a:headEnd/>
              <a:tailEnd/>
            </a:ln>
          </p:spPr>
          <p:txBody>
            <a:bodyPr wrap="none" anchor="ctr"/>
            <a:lstStyle/>
            <a:p>
              <a:endParaRPr lang="en-GB"/>
            </a:p>
          </p:txBody>
        </p:sp>
        <p:sp>
          <p:nvSpPr>
            <p:cNvPr id="19464" name="Rectangle 6"/>
            <p:cNvSpPr>
              <a:spLocks noChangeArrowheads="1"/>
            </p:cNvSpPr>
            <p:nvPr/>
          </p:nvSpPr>
          <p:spPr bwMode="auto">
            <a:xfrm>
              <a:off x="816" y="3269"/>
              <a:ext cx="4416" cy="432"/>
            </a:xfrm>
            <a:prstGeom prst="rect">
              <a:avLst/>
            </a:prstGeom>
            <a:solidFill>
              <a:srgbClr val="F4F09E"/>
            </a:solidFill>
            <a:ln w="9525">
              <a:solidFill>
                <a:schemeClr val="tx1"/>
              </a:solidFill>
              <a:miter lim="800000"/>
              <a:headEnd/>
              <a:tailEnd/>
            </a:ln>
          </p:spPr>
          <p:txBody>
            <a:bodyPr wrap="none" anchor="ctr"/>
            <a:lstStyle/>
            <a:p>
              <a:endParaRPr lang="en-GB"/>
            </a:p>
          </p:txBody>
        </p:sp>
        <p:sp>
          <p:nvSpPr>
            <p:cNvPr id="19465" name="Rectangle 7"/>
            <p:cNvSpPr>
              <a:spLocks noChangeArrowheads="1"/>
            </p:cNvSpPr>
            <p:nvPr/>
          </p:nvSpPr>
          <p:spPr bwMode="auto">
            <a:xfrm>
              <a:off x="816" y="2184"/>
              <a:ext cx="4416" cy="192"/>
            </a:xfrm>
            <a:prstGeom prst="rect">
              <a:avLst/>
            </a:prstGeom>
            <a:solidFill>
              <a:srgbClr val="EAEAEA"/>
            </a:solidFill>
            <a:ln w="9525">
              <a:solidFill>
                <a:schemeClr val="tx1"/>
              </a:solidFill>
              <a:miter lim="800000"/>
              <a:headEnd/>
              <a:tailEnd/>
            </a:ln>
          </p:spPr>
          <p:txBody>
            <a:bodyPr wrap="none" anchor="ctr"/>
            <a:lstStyle/>
            <a:p>
              <a:endParaRPr lang="en-GB"/>
            </a:p>
          </p:txBody>
        </p:sp>
        <p:sp>
          <p:nvSpPr>
            <p:cNvPr id="19466" name="Text Box 8"/>
            <p:cNvSpPr txBox="1">
              <a:spLocks noChangeArrowheads="1"/>
            </p:cNvSpPr>
            <p:nvPr/>
          </p:nvSpPr>
          <p:spPr bwMode="auto">
            <a:xfrm>
              <a:off x="864" y="2395"/>
              <a:ext cx="864" cy="346"/>
            </a:xfrm>
            <a:prstGeom prst="rect">
              <a:avLst/>
            </a:prstGeom>
            <a:noFill/>
            <a:ln w="9525">
              <a:noFill/>
              <a:miter lim="800000"/>
              <a:headEnd/>
              <a:tailEnd/>
            </a:ln>
          </p:spPr>
          <p:txBody>
            <a:bodyPr>
              <a:spAutoFit/>
            </a:bodyPr>
            <a:lstStyle/>
            <a:p>
              <a:pPr>
                <a:spcBef>
                  <a:spcPct val="50000"/>
                </a:spcBef>
              </a:pPr>
              <a:r>
                <a:rPr lang="en-AU" sz="1600" b="1"/>
                <a:t>E7880B</a:t>
              </a:r>
              <a:r>
                <a:rPr lang="en-AU" b="1"/>
                <a:t/>
              </a:r>
              <a:br>
                <a:rPr lang="en-AU" b="1"/>
              </a:br>
              <a:r>
                <a:rPr lang="en-AU" sz="1400"/>
                <a:t>+PS-S12-10X</a:t>
              </a:r>
              <a:endParaRPr lang="en-US" sz="1400"/>
            </a:p>
          </p:txBody>
        </p:sp>
        <p:sp>
          <p:nvSpPr>
            <p:cNvPr id="19467" name="Text Box 9"/>
            <p:cNvSpPr txBox="1">
              <a:spLocks noChangeArrowheads="1"/>
            </p:cNvSpPr>
            <p:nvPr/>
          </p:nvSpPr>
          <p:spPr bwMode="auto">
            <a:xfrm>
              <a:off x="1824" y="2451"/>
              <a:ext cx="2496" cy="212"/>
            </a:xfrm>
            <a:prstGeom prst="rect">
              <a:avLst/>
            </a:prstGeom>
            <a:noFill/>
            <a:ln w="9525">
              <a:noFill/>
              <a:miter lim="800000"/>
              <a:headEnd/>
              <a:tailEnd/>
            </a:ln>
          </p:spPr>
          <p:txBody>
            <a:bodyPr>
              <a:spAutoFit/>
            </a:bodyPr>
            <a:lstStyle/>
            <a:p>
              <a:pPr>
                <a:spcBef>
                  <a:spcPct val="50000"/>
                </a:spcBef>
              </a:pPr>
              <a:r>
                <a:rPr lang="en-AU" sz="1600" b="1"/>
                <a:t>Packets Application</a:t>
              </a:r>
              <a:endParaRPr lang="en-US" sz="1600" b="1"/>
            </a:p>
          </p:txBody>
        </p:sp>
        <p:sp>
          <p:nvSpPr>
            <p:cNvPr id="19468" name="Text Box 10"/>
            <p:cNvSpPr txBox="1">
              <a:spLocks noChangeArrowheads="1"/>
            </p:cNvSpPr>
            <p:nvPr/>
          </p:nvSpPr>
          <p:spPr bwMode="auto">
            <a:xfrm>
              <a:off x="1842" y="2757"/>
              <a:ext cx="3552" cy="480"/>
            </a:xfrm>
            <a:prstGeom prst="rect">
              <a:avLst/>
            </a:prstGeom>
            <a:noFill/>
            <a:ln w="9525">
              <a:noFill/>
              <a:miter lim="800000"/>
              <a:headEnd/>
              <a:tailEnd/>
            </a:ln>
          </p:spPr>
          <p:txBody>
            <a:bodyPr>
              <a:spAutoFit/>
            </a:bodyPr>
            <a:lstStyle/>
            <a:p>
              <a:pPr>
                <a:spcBef>
                  <a:spcPct val="50000"/>
                </a:spcBef>
              </a:pPr>
              <a:r>
                <a:rPr lang="en-AU" sz="1600" b="1"/>
                <a:t>Packets &amp; Protocol Application</a:t>
              </a:r>
              <a:br>
                <a:rPr lang="en-AU" sz="1600" b="1"/>
              </a:br>
              <a:r>
                <a:rPr lang="en-AU" sz="1400"/>
                <a:t>Any emulation software licensed on the same controller</a:t>
              </a:r>
              <a:br>
                <a:rPr lang="en-AU" sz="1400"/>
              </a:br>
              <a:r>
                <a:rPr lang="en-AU" sz="1400"/>
                <a:t>Any productivity application licensed on the same controller</a:t>
              </a:r>
              <a:endParaRPr lang="en-US" sz="1400"/>
            </a:p>
          </p:txBody>
        </p:sp>
        <p:sp>
          <p:nvSpPr>
            <p:cNvPr id="19469" name="Text Box 11"/>
            <p:cNvSpPr txBox="1">
              <a:spLocks noChangeArrowheads="1"/>
            </p:cNvSpPr>
            <p:nvPr/>
          </p:nvSpPr>
          <p:spPr bwMode="auto">
            <a:xfrm>
              <a:off x="864" y="2845"/>
              <a:ext cx="825" cy="346"/>
            </a:xfrm>
            <a:prstGeom prst="rect">
              <a:avLst/>
            </a:prstGeom>
            <a:noFill/>
            <a:ln w="9525">
              <a:noFill/>
              <a:miter lim="800000"/>
              <a:headEnd/>
              <a:tailEnd/>
            </a:ln>
          </p:spPr>
          <p:txBody>
            <a:bodyPr>
              <a:spAutoFit/>
            </a:bodyPr>
            <a:lstStyle/>
            <a:p>
              <a:pPr>
                <a:spcBef>
                  <a:spcPct val="50000"/>
                </a:spcBef>
              </a:pPr>
              <a:r>
                <a:rPr lang="en-AU" sz="1600" b="1"/>
                <a:t>E7881B</a:t>
              </a:r>
              <a:r>
                <a:rPr lang="en-AU" b="1"/>
                <a:t/>
              </a:r>
              <a:br>
                <a:rPr lang="en-AU" b="1"/>
              </a:br>
              <a:r>
                <a:rPr lang="en-AU" sz="1400"/>
                <a:t>+PS-S12-10X</a:t>
              </a:r>
              <a:endParaRPr lang="en-US" b="1"/>
            </a:p>
          </p:txBody>
        </p:sp>
        <p:sp>
          <p:nvSpPr>
            <p:cNvPr id="19470" name="Rectangle 12"/>
            <p:cNvSpPr>
              <a:spLocks noChangeArrowheads="1"/>
            </p:cNvSpPr>
            <p:nvPr/>
          </p:nvSpPr>
          <p:spPr bwMode="auto">
            <a:xfrm>
              <a:off x="816" y="2184"/>
              <a:ext cx="912" cy="1517"/>
            </a:xfrm>
            <a:prstGeom prst="rect">
              <a:avLst/>
            </a:prstGeom>
            <a:noFill/>
            <a:ln w="9525">
              <a:solidFill>
                <a:schemeClr val="tx1"/>
              </a:solidFill>
              <a:miter lim="800000"/>
              <a:headEnd/>
              <a:tailEnd/>
            </a:ln>
          </p:spPr>
          <p:txBody>
            <a:bodyPr wrap="none" anchor="ctr"/>
            <a:lstStyle/>
            <a:p>
              <a:endParaRPr lang="en-GB"/>
            </a:p>
          </p:txBody>
        </p:sp>
        <p:sp>
          <p:nvSpPr>
            <p:cNvPr id="19471" name="Text Box 13"/>
            <p:cNvSpPr txBox="1">
              <a:spLocks noChangeArrowheads="1"/>
            </p:cNvSpPr>
            <p:nvPr/>
          </p:nvSpPr>
          <p:spPr bwMode="auto">
            <a:xfrm>
              <a:off x="864" y="3317"/>
              <a:ext cx="864" cy="326"/>
            </a:xfrm>
            <a:prstGeom prst="rect">
              <a:avLst/>
            </a:prstGeom>
            <a:noFill/>
            <a:ln w="9525">
              <a:noFill/>
              <a:miter lim="800000"/>
              <a:headEnd/>
              <a:tailEnd/>
            </a:ln>
          </p:spPr>
          <p:txBody>
            <a:bodyPr>
              <a:spAutoFit/>
            </a:bodyPr>
            <a:lstStyle/>
            <a:p>
              <a:pPr>
                <a:spcBef>
                  <a:spcPct val="50000"/>
                </a:spcBef>
              </a:pPr>
              <a:r>
                <a:rPr lang="en-AU" sz="1400" b="1"/>
                <a:t>Conformance</a:t>
              </a:r>
              <a:r>
                <a:rPr lang="en-AU" sz="1600" b="1"/>
                <a:t/>
              </a:r>
              <a:br>
                <a:rPr lang="en-AU" sz="1600" b="1"/>
              </a:br>
              <a:r>
                <a:rPr lang="en-AU" sz="1400"/>
                <a:t>+PS-S12-10X</a:t>
              </a:r>
              <a:endParaRPr lang="en-US" sz="1400"/>
            </a:p>
          </p:txBody>
        </p:sp>
        <p:sp>
          <p:nvSpPr>
            <p:cNvPr id="19472" name="Text Box 14"/>
            <p:cNvSpPr txBox="1">
              <a:spLocks noChangeArrowheads="1"/>
            </p:cNvSpPr>
            <p:nvPr/>
          </p:nvSpPr>
          <p:spPr bwMode="auto">
            <a:xfrm>
              <a:off x="1824" y="3382"/>
              <a:ext cx="2496" cy="212"/>
            </a:xfrm>
            <a:prstGeom prst="rect">
              <a:avLst/>
            </a:prstGeom>
            <a:noFill/>
            <a:ln w="9525">
              <a:noFill/>
              <a:miter lim="800000"/>
              <a:headEnd/>
              <a:tailEnd/>
            </a:ln>
          </p:spPr>
          <p:txBody>
            <a:bodyPr>
              <a:spAutoFit/>
            </a:bodyPr>
            <a:lstStyle/>
            <a:p>
              <a:pPr>
                <a:spcBef>
                  <a:spcPct val="50000"/>
                </a:spcBef>
              </a:pPr>
              <a:r>
                <a:rPr lang="en-AU" sz="1600" b="1"/>
                <a:t>Respective conformance test suite</a:t>
              </a:r>
              <a:endParaRPr lang="en-US" sz="1600" b="1"/>
            </a:p>
          </p:txBody>
        </p:sp>
        <p:sp>
          <p:nvSpPr>
            <p:cNvPr id="19473" name="Text Box 15"/>
            <p:cNvSpPr txBox="1">
              <a:spLocks noChangeArrowheads="1"/>
            </p:cNvSpPr>
            <p:nvPr/>
          </p:nvSpPr>
          <p:spPr bwMode="auto">
            <a:xfrm>
              <a:off x="912" y="2170"/>
              <a:ext cx="864" cy="212"/>
            </a:xfrm>
            <a:prstGeom prst="rect">
              <a:avLst/>
            </a:prstGeom>
            <a:noFill/>
            <a:ln w="9525">
              <a:noFill/>
              <a:miter lim="800000"/>
              <a:headEnd/>
              <a:tailEnd/>
            </a:ln>
          </p:spPr>
          <p:txBody>
            <a:bodyPr>
              <a:spAutoFit/>
            </a:bodyPr>
            <a:lstStyle/>
            <a:p>
              <a:pPr>
                <a:spcBef>
                  <a:spcPct val="50000"/>
                </a:spcBef>
              </a:pPr>
              <a:r>
                <a:rPr lang="en-AU" sz="1600" b="1"/>
                <a:t>Product</a:t>
              </a:r>
              <a:endParaRPr lang="en-US" sz="1200"/>
            </a:p>
          </p:txBody>
        </p:sp>
        <p:sp>
          <p:nvSpPr>
            <p:cNvPr id="19474" name="Text Box 16"/>
            <p:cNvSpPr txBox="1">
              <a:spLocks noChangeArrowheads="1"/>
            </p:cNvSpPr>
            <p:nvPr/>
          </p:nvSpPr>
          <p:spPr bwMode="auto">
            <a:xfrm>
              <a:off x="1824" y="2170"/>
              <a:ext cx="3312" cy="212"/>
            </a:xfrm>
            <a:prstGeom prst="rect">
              <a:avLst/>
            </a:prstGeom>
            <a:noFill/>
            <a:ln w="9525">
              <a:noFill/>
              <a:miter lim="800000"/>
              <a:headEnd/>
              <a:tailEnd/>
            </a:ln>
          </p:spPr>
          <p:txBody>
            <a:bodyPr>
              <a:spAutoFit/>
            </a:bodyPr>
            <a:lstStyle/>
            <a:p>
              <a:pPr>
                <a:spcBef>
                  <a:spcPct val="50000"/>
                </a:spcBef>
              </a:pPr>
              <a:r>
                <a:rPr lang="en-AU" sz="1600" b="1"/>
                <a:t>Coverage of software updates and technical support</a:t>
              </a:r>
              <a:endParaRPr lang="en-US" sz="1200"/>
            </a:p>
          </p:txBody>
        </p:sp>
      </p:grpSp>
      <p:sp>
        <p:nvSpPr>
          <p:cNvPr id="19461" name="Rectangle 17"/>
          <p:cNvSpPr>
            <a:spLocks noGrp="1" noChangeArrowheads="1"/>
          </p:cNvSpPr>
          <p:nvPr>
            <p:ph type="title"/>
          </p:nvPr>
        </p:nvSpPr>
        <p:spPr>
          <a:xfrm>
            <a:off x="457200" y="932688"/>
            <a:ext cx="8213725" cy="1066800"/>
          </a:xfrm>
        </p:spPr>
        <p:txBody>
          <a:bodyPr/>
          <a:lstStyle/>
          <a:p>
            <a:pPr eaLnBrk="1" hangingPunct="1"/>
            <a:r>
              <a:rPr lang="en-US" sz="2800" dirty="0" smtClean="0"/>
              <a:t>IxN2X </a:t>
            </a:r>
            <a:r>
              <a:rPr lang="en-US" sz="2800" i="1" dirty="0" smtClean="0"/>
              <a:t>Software and Support Agreement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a:noFill/>
        </p:spPr>
        <p:txBody>
          <a:bodyPr/>
          <a:lstStyle/>
          <a:p>
            <a:r>
              <a:rPr lang="en-US" altLang="en-US" smtClean="0">
                <a:latin typeface="Arial" charset="0"/>
              </a:rPr>
              <a:t>Page </a:t>
            </a:r>
            <a:fld id="{1ED1B0A6-E264-4C09-9EA4-BF867E7BE74E}" type="slidenum">
              <a:rPr lang="en-US" altLang="en-US" smtClean="0">
                <a:latin typeface="Arial" charset="0"/>
              </a:rPr>
              <a:pPr/>
              <a:t>18</a:t>
            </a:fld>
            <a:endParaRPr lang="en-US" altLang="en-US" smtClean="0">
              <a:latin typeface="Arial" charset="0"/>
            </a:endParaRPr>
          </a:p>
        </p:txBody>
      </p:sp>
      <p:sp>
        <p:nvSpPr>
          <p:cNvPr id="20483" name="Rectangle 2"/>
          <p:cNvSpPr>
            <a:spLocks noGrp="1" noChangeArrowheads="1"/>
          </p:cNvSpPr>
          <p:nvPr>
            <p:ph type="title"/>
          </p:nvPr>
        </p:nvSpPr>
        <p:spPr>
          <a:xfrm>
            <a:off x="473075" y="813816"/>
            <a:ext cx="8213725" cy="1066801"/>
          </a:xfrm>
        </p:spPr>
        <p:txBody>
          <a:bodyPr/>
          <a:lstStyle/>
          <a:p>
            <a:pPr eaLnBrk="1" hangingPunct="1"/>
            <a:r>
              <a:rPr lang="en-CA" dirty="0" smtClean="0"/>
              <a:t>Why IxN2X? </a:t>
            </a:r>
            <a:endParaRPr lang="en-CA" sz="1600" dirty="0" smtClean="0">
              <a:solidFill>
                <a:srgbClr val="CC0000"/>
              </a:solidFill>
            </a:endParaRPr>
          </a:p>
        </p:txBody>
      </p:sp>
      <p:sp>
        <p:nvSpPr>
          <p:cNvPr id="20484" name="Rectangle 3"/>
          <p:cNvSpPr>
            <a:spLocks noGrp="1" noChangeArrowheads="1"/>
          </p:cNvSpPr>
          <p:nvPr>
            <p:ph type="body" idx="1"/>
          </p:nvPr>
        </p:nvSpPr>
        <p:spPr>
          <a:xfrm>
            <a:off x="473075" y="2414016"/>
            <a:ext cx="8159750" cy="4838700"/>
          </a:xfrm>
        </p:spPr>
        <p:txBody>
          <a:bodyPr/>
          <a:lstStyle/>
          <a:p>
            <a:pPr marL="230188" indent="-230188" eaLnBrk="1" hangingPunct="1"/>
            <a:r>
              <a:rPr lang="en-US" sz="2000" dirty="0" smtClean="0">
                <a:solidFill>
                  <a:schemeClr val="tx2"/>
                </a:solidFill>
              </a:rPr>
              <a:t>Traffic generation and analysis</a:t>
            </a:r>
            <a:endParaRPr lang="en-US" sz="2000" dirty="0" smtClean="0"/>
          </a:p>
          <a:p>
            <a:pPr marL="630238" lvl="1" indent="-230188" eaLnBrk="1" hangingPunct="1">
              <a:buFontTx/>
              <a:buChar char="•"/>
            </a:pPr>
            <a:r>
              <a:rPr lang="en-US" sz="1600" dirty="0" smtClean="0"/>
              <a:t>32k streams, millions of flows – granular measurements for </a:t>
            </a:r>
            <a:r>
              <a:rPr lang="en-US" sz="1600" dirty="0" err="1" smtClean="0">
                <a:solidFill>
                  <a:srgbClr val="CC0000"/>
                </a:solidFill>
              </a:rPr>
              <a:t>QoS</a:t>
            </a:r>
            <a:r>
              <a:rPr lang="en-US" sz="1600" dirty="0" smtClean="0"/>
              <a:t> (802.1p, </a:t>
            </a:r>
            <a:r>
              <a:rPr lang="en-US" sz="1600" dirty="0" err="1" smtClean="0"/>
              <a:t>DiffServ</a:t>
            </a:r>
            <a:r>
              <a:rPr lang="en-US" sz="1600" dirty="0" smtClean="0"/>
              <a:t>)</a:t>
            </a:r>
          </a:p>
          <a:p>
            <a:pPr marL="630238" lvl="1" indent="-230188" eaLnBrk="1" hangingPunct="1">
              <a:buFontTx/>
              <a:buChar char="•"/>
            </a:pPr>
            <a:r>
              <a:rPr lang="en-US" sz="1600" b="1" dirty="0" smtClean="0">
                <a:solidFill>
                  <a:srgbClr val="FF0000"/>
                </a:solidFill>
              </a:rPr>
              <a:t>RX monitor </a:t>
            </a:r>
            <a:r>
              <a:rPr lang="en-US" sz="1600" dirty="0" smtClean="0"/>
              <a:t>(optical ports) monitor and measure statistics on through traffic.</a:t>
            </a:r>
          </a:p>
          <a:p>
            <a:pPr marL="630238" lvl="1" indent="-230188" eaLnBrk="1" hangingPunct="1">
              <a:buFontTx/>
              <a:buChar char="•"/>
            </a:pPr>
            <a:r>
              <a:rPr lang="en-US" sz="1600" dirty="0" smtClean="0"/>
              <a:t>VLAN support – setup </a:t>
            </a:r>
            <a:r>
              <a:rPr lang="en-US" sz="1600" dirty="0" err="1" smtClean="0">
                <a:solidFill>
                  <a:srgbClr val="CC0000"/>
                </a:solidFill>
              </a:rPr>
              <a:t>QinQ</a:t>
            </a:r>
            <a:r>
              <a:rPr lang="en-US" sz="1600" dirty="0" smtClean="0"/>
              <a:t> (up to 6 VLAN tags) through the GUI and verify performance on </a:t>
            </a:r>
            <a:r>
              <a:rPr lang="en-US" sz="1600" dirty="0" smtClean="0">
                <a:solidFill>
                  <a:srgbClr val="CC0000"/>
                </a:solidFill>
              </a:rPr>
              <a:t>ALL</a:t>
            </a:r>
            <a:r>
              <a:rPr lang="en-US" sz="1600" dirty="0" smtClean="0"/>
              <a:t> 8 priority levels</a:t>
            </a:r>
          </a:p>
          <a:p>
            <a:pPr marL="630238" lvl="1" indent="-230188" eaLnBrk="1" hangingPunct="1">
              <a:buFontTx/>
              <a:buChar char="•"/>
            </a:pPr>
            <a:r>
              <a:rPr lang="en-US" sz="1600" dirty="0" smtClean="0">
                <a:solidFill>
                  <a:srgbClr val="FF0000"/>
                </a:solidFill>
              </a:rPr>
              <a:t>Capture and decode </a:t>
            </a:r>
            <a:r>
              <a:rPr lang="en-US" sz="1600" dirty="0" smtClean="0"/>
              <a:t>traffic – filter down to specific byte or event triggers</a:t>
            </a:r>
          </a:p>
          <a:p>
            <a:pPr marL="630238" lvl="1" indent="-230188" eaLnBrk="1" hangingPunct="1">
              <a:buFontTx/>
              <a:buChar char="•"/>
            </a:pPr>
            <a:r>
              <a:rPr lang="en-US" sz="1600" dirty="0" smtClean="0"/>
              <a:t>PDU Builder – </a:t>
            </a:r>
            <a:r>
              <a:rPr lang="en-US" sz="1600" dirty="0" smtClean="0">
                <a:solidFill>
                  <a:srgbClr val="CC0000"/>
                </a:solidFill>
              </a:rPr>
              <a:t>custom frames</a:t>
            </a:r>
            <a:r>
              <a:rPr lang="en-US" sz="1600" dirty="0" smtClean="0"/>
              <a:t>, </a:t>
            </a:r>
            <a:r>
              <a:rPr lang="en-US" sz="1600" dirty="0" smtClean="0">
                <a:solidFill>
                  <a:srgbClr val="CC0000"/>
                </a:solidFill>
              </a:rPr>
              <a:t>negative testing</a:t>
            </a:r>
            <a:r>
              <a:rPr lang="en-US" sz="1600" dirty="0" smtClean="0"/>
              <a:t>, resend captured traffic, etc.; can easily send different kinds of packets </a:t>
            </a:r>
            <a:r>
              <a:rPr lang="en-US" sz="1600" dirty="0" smtClean="0">
                <a:solidFill>
                  <a:srgbClr val="CC0000"/>
                </a:solidFill>
              </a:rPr>
              <a:t>simultaneously. Create ANY traffic you want – largest list of default traffic types as standard </a:t>
            </a:r>
          </a:p>
          <a:p>
            <a:pPr marL="630238" lvl="1" indent="-230188" eaLnBrk="1" hangingPunct="1">
              <a:buFontTx/>
              <a:buChar char="•"/>
            </a:pPr>
            <a:r>
              <a:rPr lang="en-US" sz="1600" dirty="0" smtClean="0">
                <a:solidFill>
                  <a:srgbClr val="CC0000"/>
                </a:solidFill>
              </a:rPr>
              <a:t>Ease of use</a:t>
            </a:r>
            <a:r>
              <a:rPr lang="en-US" sz="1600" dirty="0" smtClean="0"/>
              <a:t> in setting up multiple MAC addresses and VLANs</a:t>
            </a:r>
          </a:p>
          <a:p>
            <a:pPr marL="630238" lvl="1" indent="-230188" eaLnBrk="1" hangingPunct="1">
              <a:buFontTx/>
              <a:buChar char="•"/>
            </a:pPr>
            <a:r>
              <a:rPr lang="en-US" sz="1600" dirty="0" smtClean="0"/>
              <a:t>Can setup </a:t>
            </a:r>
            <a:r>
              <a:rPr lang="en-US" sz="1600" dirty="0" smtClean="0">
                <a:solidFill>
                  <a:srgbClr val="CC0000"/>
                </a:solidFill>
              </a:rPr>
              <a:t>random parameters</a:t>
            </a:r>
            <a:r>
              <a:rPr lang="en-US" sz="1600" dirty="0" smtClean="0"/>
              <a:t> (e.g. random packet lengths, addresses, etc.)</a:t>
            </a:r>
          </a:p>
          <a:p>
            <a:pPr marL="630238" lvl="1" indent="-230188" eaLnBrk="1" hangingPunct="1">
              <a:buFontTx/>
              <a:buChar char="•"/>
            </a:pPr>
            <a:r>
              <a:rPr lang="en-US" sz="1600" dirty="0" smtClean="0"/>
              <a:t>Send </a:t>
            </a:r>
            <a:r>
              <a:rPr lang="en-US" sz="1600" dirty="0" smtClean="0">
                <a:solidFill>
                  <a:srgbClr val="FF0000"/>
                </a:solidFill>
              </a:rPr>
              <a:t>constant and burst </a:t>
            </a:r>
            <a:r>
              <a:rPr lang="en-US" sz="1600" dirty="0" smtClean="0"/>
              <a:t>traffic interleaved on </a:t>
            </a:r>
            <a:r>
              <a:rPr lang="en-US" sz="1600" dirty="0" smtClean="0">
                <a:solidFill>
                  <a:srgbClr val="FF0000"/>
                </a:solidFill>
              </a:rPr>
              <a:t>SAME port </a:t>
            </a:r>
            <a:r>
              <a:rPr lang="en-US" sz="1600" dirty="0" smtClean="0"/>
              <a:t>– realistic traffic!</a:t>
            </a:r>
          </a:p>
          <a:p>
            <a:pPr marL="630238" lvl="1" indent="-230188" eaLnBrk="1" hangingPunct="1">
              <a:buFontTx/>
              <a:buChar char="•"/>
            </a:pPr>
            <a:r>
              <a:rPr lang="en-US" sz="1600" dirty="0" smtClean="0"/>
              <a:t>Full support for </a:t>
            </a:r>
            <a:r>
              <a:rPr lang="en-US" sz="1600" dirty="0" err="1" smtClean="0">
                <a:solidFill>
                  <a:srgbClr val="FF0000"/>
                </a:solidFill>
              </a:rPr>
              <a:t>Stateful</a:t>
            </a:r>
            <a:r>
              <a:rPr lang="en-US" sz="1600" dirty="0" smtClean="0">
                <a:solidFill>
                  <a:srgbClr val="FF0000"/>
                </a:solidFill>
              </a:rPr>
              <a:t> TCP </a:t>
            </a:r>
            <a:r>
              <a:rPr lang="en-US" sz="1600" dirty="0" smtClean="0"/>
              <a:t>traffic with hundreds of applications for L4-7 testing at full Line rate up to 1GbE!</a:t>
            </a:r>
          </a:p>
        </p:txBody>
      </p:sp>
      <p:sp>
        <p:nvSpPr>
          <p:cNvPr id="20485" name="Rectangle 7"/>
          <p:cNvSpPr>
            <a:spLocks noChangeArrowheads="1"/>
          </p:cNvSpPr>
          <p:nvPr/>
        </p:nvSpPr>
        <p:spPr bwMode="auto">
          <a:xfrm>
            <a:off x="347155" y="1893698"/>
            <a:ext cx="8086725" cy="369887"/>
          </a:xfrm>
          <a:prstGeom prst="rect">
            <a:avLst/>
          </a:prstGeom>
          <a:noFill/>
          <a:ln w="9525">
            <a:noFill/>
            <a:miter lim="800000"/>
            <a:headEnd/>
            <a:tailEnd/>
          </a:ln>
        </p:spPr>
        <p:txBody>
          <a:bodyPr>
            <a:spAutoFit/>
          </a:bodyPr>
          <a:lstStyle/>
          <a:p>
            <a:r>
              <a:rPr lang="en-CA" dirty="0">
                <a:solidFill>
                  <a:srgbClr val="FF0000"/>
                </a:solidFill>
              </a:rPr>
              <a:t>Some examples of where </a:t>
            </a:r>
            <a:r>
              <a:rPr lang="en-CA" dirty="0" smtClean="0">
                <a:solidFill>
                  <a:srgbClr val="FF0000"/>
                </a:solidFill>
              </a:rPr>
              <a:t>IxN2X </a:t>
            </a:r>
            <a:r>
              <a:rPr lang="en-CA" dirty="0">
                <a:solidFill>
                  <a:srgbClr val="FF0000"/>
                </a:solidFill>
              </a:rPr>
              <a:t>stands out against other test equipment</a:t>
            </a:r>
            <a:endParaRPr lang="en-GB" dirty="0">
              <a:solidFill>
                <a:srgbClr val="FF0000"/>
              </a:solidFill>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740664"/>
            <a:ext cx="8229600" cy="1143000"/>
          </a:xfrm>
        </p:spPr>
        <p:txBody>
          <a:bodyPr/>
          <a:lstStyle/>
          <a:p>
            <a:r>
              <a:rPr lang="en-GB" dirty="0" smtClean="0"/>
              <a:t>Why IxN2X?</a:t>
            </a:r>
          </a:p>
        </p:txBody>
      </p:sp>
      <p:sp>
        <p:nvSpPr>
          <p:cNvPr id="21507" name="Slide Number Placeholder 3"/>
          <p:cNvSpPr>
            <a:spLocks noGrp="1"/>
          </p:cNvSpPr>
          <p:nvPr>
            <p:ph type="sldNum" sz="quarter" idx="12"/>
          </p:nvPr>
        </p:nvSpPr>
        <p:spPr>
          <a:noFill/>
        </p:spPr>
        <p:txBody>
          <a:bodyPr/>
          <a:lstStyle/>
          <a:p>
            <a:fld id="{13EE5F37-EFC0-4D5E-8B87-C30820445F90}" type="slidenum">
              <a:rPr lang="en-US" smtClean="0">
                <a:latin typeface="Arial" charset="0"/>
              </a:rPr>
              <a:pPr/>
              <a:t>19</a:t>
            </a:fld>
            <a:endParaRPr lang="en-US" smtClean="0">
              <a:latin typeface="Arial" charset="0"/>
            </a:endParaRPr>
          </a:p>
        </p:txBody>
      </p:sp>
      <p:sp>
        <p:nvSpPr>
          <p:cNvPr id="21508" name="Rectangle 4"/>
          <p:cNvSpPr>
            <a:spLocks noChangeArrowheads="1"/>
          </p:cNvSpPr>
          <p:nvPr/>
        </p:nvSpPr>
        <p:spPr bwMode="auto">
          <a:xfrm>
            <a:off x="481013" y="2075688"/>
            <a:ext cx="8259762" cy="2678112"/>
          </a:xfrm>
          <a:prstGeom prst="rect">
            <a:avLst/>
          </a:prstGeom>
          <a:noFill/>
          <a:ln w="9525">
            <a:noFill/>
            <a:miter lim="800000"/>
            <a:headEnd/>
            <a:tailEnd/>
          </a:ln>
        </p:spPr>
        <p:txBody>
          <a:bodyPr>
            <a:spAutoFit/>
          </a:bodyPr>
          <a:lstStyle/>
          <a:p>
            <a:pPr marL="230188" indent="-230188"/>
            <a:r>
              <a:rPr lang="en-US" sz="2000" dirty="0">
                <a:solidFill>
                  <a:schemeClr val="tx2"/>
                </a:solidFill>
              </a:rPr>
              <a:t>Statistics</a:t>
            </a:r>
          </a:p>
          <a:p>
            <a:pPr marL="230188" indent="-230188"/>
            <a:endParaRPr lang="en-US" sz="2000" dirty="0">
              <a:solidFill>
                <a:schemeClr val="tx2"/>
              </a:solidFill>
            </a:endParaRPr>
          </a:p>
          <a:p>
            <a:pPr marL="630238" lvl="1" indent="-230188">
              <a:buFontTx/>
              <a:buChar char="•"/>
            </a:pPr>
            <a:r>
              <a:rPr lang="en-US" sz="1600" dirty="0"/>
              <a:t>View aggregated  </a:t>
            </a:r>
            <a:r>
              <a:rPr lang="en-US" sz="1600" dirty="0">
                <a:solidFill>
                  <a:srgbClr val="FF0000"/>
                </a:solidFill>
              </a:rPr>
              <a:t>AND individual stream </a:t>
            </a:r>
            <a:r>
              <a:rPr lang="en-US" sz="1600" dirty="0"/>
              <a:t>statistics in REAL TIME</a:t>
            </a:r>
            <a:r>
              <a:rPr lang="en-US" sz="1600" dirty="0">
                <a:solidFill>
                  <a:srgbClr val="CC0000"/>
                </a:solidFill>
              </a:rPr>
              <a:t> </a:t>
            </a:r>
          </a:p>
          <a:p>
            <a:pPr marL="630238" lvl="1" indent="-230188">
              <a:buFontTx/>
              <a:buChar char="•"/>
            </a:pPr>
            <a:r>
              <a:rPr lang="en-US" sz="1600" dirty="0">
                <a:solidFill>
                  <a:srgbClr val="CC0000"/>
                </a:solidFill>
              </a:rPr>
              <a:t>Convergence</a:t>
            </a:r>
            <a:r>
              <a:rPr lang="en-US" sz="1600" dirty="0"/>
              <a:t> measurements – 10ns resolution and accuracy of +/- 30ns (only vendor to verify </a:t>
            </a:r>
            <a:r>
              <a:rPr lang="en-US" sz="1600" dirty="0">
                <a:solidFill>
                  <a:srgbClr val="FF0000"/>
                </a:solidFill>
              </a:rPr>
              <a:t>accuracy </a:t>
            </a:r>
            <a:r>
              <a:rPr lang="en-US" sz="1600" dirty="0"/>
              <a:t>not just resolution)</a:t>
            </a:r>
          </a:p>
          <a:p>
            <a:pPr marL="630238" lvl="1" indent="-230188">
              <a:buFontTx/>
              <a:buChar char="•"/>
            </a:pPr>
            <a:r>
              <a:rPr lang="en-US" sz="1600" dirty="0"/>
              <a:t>Packet </a:t>
            </a:r>
            <a:r>
              <a:rPr lang="en-US" sz="1600" dirty="0">
                <a:solidFill>
                  <a:srgbClr val="CC0000"/>
                </a:solidFill>
              </a:rPr>
              <a:t>Integrity check</a:t>
            </a:r>
            <a:r>
              <a:rPr lang="en-US" sz="1600" dirty="0"/>
              <a:t> and </a:t>
            </a:r>
            <a:r>
              <a:rPr lang="en-US" sz="1600" dirty="0" err="1"/>
              <a:t>misordered</a:t>
            </a:r>
            <a:r>
              <a:rPr lang="en-US" sz="1600" dirty="0"/>
              <a:t> packets </a:t>
            </a:r>
          </a:p>
          <a:p>
            <a:pPr marL="630238" lvl="1" indent="-230188">
              <a:buFontTx/>
              <a:buChar char="•"/>
            </a:pPr>
            <a:r>
              <a:rPr lang="en-US" sz="1600" dirty="0">
                <a:solidFill>
                  <a:srgbClr val="CC0000"/>
                </a:solidFill>
              </a:rPr>
              <a:t>REAL-TIME</a:t>
            </a:r>
            <a:r>
              <a:rPr lang="en-US" sz="1600" dirty="0"/>
              <a:t> latency and sequence error measurements on each stream</a:t>
            </a:r>
          </a:p>
          <a:p>
            <a:pPr marL="630238" lvl="1" indent="-230188">
              <a:buFontTx/>
              <a:buChar char="•"/>
            </a:pPr>
            <a:r>
              <a:rPr lang="en-US" sz="1600" dirty="0"/>
              <a:t>Post processing </a:t>
            </a:r>
            <a:r>
              <a:rPr lang="en-US" sz="1600" dirty="0">
                <a:solidFill>
                  <a:srgbClr val="FF0000"/>
                </a:solidFill>
              </a:rPr>
              <a:t>capture analysis </a:t>
            </a:r>
            <a:r>
              <a:rPr lang="en-US" sz="1600" dirty="0"/>
              <a:t>of all data captured in Buffer</a:t>
            </a:r>
          </a:p>
          <a:p>
            <a:pPr marL="630238" lvl="1" indent="-230188">
              <a:buFontTx/>
              <a:buChar char="•"/>
            </a:pPr>
            <a:r>
              <a:rPr lang="en-US" sz="1600" dirty="0" smtClean="0">
                <a:solidFill>
                  <a:srgbClr val="FF0000"/>
                </a:solidFill>
              </a:rPr>
              <a:t>IxN2X </a:t>
            </a:r>
            <a:r>
              <a:rPr lang="en-US" sz="1600" dirty="0">
                <a:solidFill>
                  <a:srgbClr val="FF0000"/>
                </a:solidFill>
              </a:rPr>
              <a:t>Fast find </a:t>
            </a:r>
            <a:r>
              <a:rPr lang="en-US" sz="1600" dirty="0"/>
              <a:t>– drill down to the results you want even if looking at thousands of streams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a:spLocks noGrp="1"/>
          </p:cNvSpPr>
          <p:nvPr>
            <p:ph type="sldNum" sz="quarter" idx="12"/>
          </p:nvPr>
        </p:nvSpPr>
        <p:spPr>
          <a:noFill/>
        </p:spPr>
        <p:txBody>
          <a:bodyPr/>
          <a:lstStyle/>
          <a:p>
            <a:fld id="{25747915-2EC2-4A16-9B3B-035AD153859F}" type="slidenum">
              <a:rPr lang="en-US" smtClean="0">
                <a:latin typeface="Arial" charset="0"/>
              </a:rPr>
              <a:pPr/>
              <a:t>2</a:t>
            </a:fld>
            <a:endParaRPr lang="en-US" smtClean="0">
              <a:latin typeface="Arial" charset="0"/>
            </a:endParaRPr>
          </a:p>
        </p:txBody>
      </p:sp>
      <p:pic>
        <p:nvPicPr>
          <p:cNvPr id="4099" name="Picture 49"/>
          <p:cNvPicPr>
            <a:picLocks noChangeAspect="1" noChangeArrowheads="1"/>
          </p:cNvPicPr>
          <p:nvPr/>
        </p:nvPicPr>
        <p:blipFill>
          <a:blip r:embed="rId3"/>
          <a:srcRect/>
          <a:stretch>
            <a:fillRect/>
          </a:stretch>
        </p:blipFill>
        <p:spPr bwMode="auto">
          <a:xfrm>
            <a:off x="346075" y="3767137"/>
            <a:ext cx="8340725" cy="2660650"/>
          </a:xfrm>
          <a:prstGeom prst="rect">
            <a:avLst/>
          </a:prstGeom>
          <a:noFill/>
          <a:ln w="9525">
            <a:noFill/>
            <a:miter lim="800000"/>
            <a:headEnd/>
            <a:tailEnd/>
          </a:ln>
        </p:spPr>
      </p:pic>
      <p:sp>
        <p:nvSpPr>
          <p:cNvPr id="4100" name="Rectangle 12"/>
          <p:cNvSpPr>
            <a:spLocks noGrp="1" noChangeArrowheads="1"/>
          </p:cNvSpPr>
          <p:nvPr>
            <p:ph type="title"/>
          </p:nvPr>
        </p:nvSpPr>
        <p:spPr>
          <a:xfrm>
            <a:off x="754063" y="687387"/>
            <a:ext cx="8229600" cy="1143000"/>
          </a:xfrm>
        </p:spPr>
        <p:txBody>
          <a:bodyPr/>
          <a:lstStyle/>
          <a:p>
            <a:pPr eaLnBrk="1" hangingPunct="1"/>
            <a:r>
              <a:rPr lang="en-US" dirty="0" smtClean="0"/>
              <a:t>Where is IxN2X aimed? </a:t>
            </a:r>
            <a:endParaRPr lang="en-AU" dirty="0" smtClean="0"/>
          </a:p>
        </p:txBody>
      </p:sp>
      <p:sp>
        <p:nvSpPr>
          <p:cNvPr id="4101" name="Line 4"/>
          <p:cNvSpPr>
            <a:spLocks noChangeShapeType="1"/>
          </p:cNvSpPr>
          <p:nvPr/>
        </p:nvSpPr>
        <p:spPr bwMode="auto">
          <a:xfrm>
            <a:off x="1773238" y="2474912"/>
            <a:ext cx="3095625" cy="2362200"/>
          </a:xfrm>
          <a:prstGeom prst="line">
            <a:avLst/>
          </a:prstGeom>
          <a:noFill/>
          <a:ln w="12700">
            <a:solidFill>
              <a:schemeClr val="accent2"/>
            </a:solidFill>
            <a:prstDash val="lgDash"/>
            <a:round/>
            <a:headEnd type="triangle" w="med" len="med"/>
            <a:tailEnd type="triangle" w="med" len="med"/>
          </a:ln>
        </p:spPr>
        <p:txBody>
          <a:bodyPr wrap="none" lIns="0" tIns="0" rIns="0" bIns="0" anchor="ctr"/>
          <a:lstStyle/>
          <a:p>
            <a:endParaRPr lang="en-GB"/>
          </a:p>
        </p:txBody>
      </p:sp>
      <p:sp>
        <p:nvSpPr>
          <p:cNvPr id="4102" name="Line 5"/>
          <p:cNvSpPr>
            <a:spLocks noChangeShapeType="1"/>
          </p:cNvSpPr>
          <p:nvPr/>
        </p:nvSpPr>
        <p:spPr bwMode="auto">
          <a:xfrm>
            <a:off x="930275" y="2944812"/>
            <a:ext cx="2517775" cy="1776412"/>
          </a:xfrm>
          <a:prstGeom prst="line">
            <a:avLst/>
          </a:prstGeom>
          <a:noFill/>
          <a:ln w="12700">
            <a:solidFill>
              <a:schemeClr val="accent2"/>
            </a:solidFill>
            <a:prstDash val="lgDash"/>
            <a:round/>
            <a:headEnd type="triangle" w="med" len="med"/>
            <a:tailEnd type="triangle" w="med" len="med"/>
          </a:ln>
        </p:spPr>
        <p:txBody>
          <a:bodyPr wrap="none" lIns="0" tIns="0" rIns="0" bIns="0" anchor="ctr"/>
          <a:lstStyle/>
          <a:p>
            <a:endParaRPr lang="en-GB"/>
          </a:p>
        </p:txBody>
      </p:sp>
      <p:sp>
        <p:nvSpPr>
          <p:cNvPr id="4103" name="Line 6"/>
          <p:cNvSpPr>
            <a:spLocks noChangeShapeType="1"/>
          </p:cNvSpPr>
          <p:nvPr/>
        </p:nvSpPr>
        <p:spPr bwMode="auto">
          <a:xfrm flipH="1">
            <a:off x="6343650" y="3103562"/>
            <a:ext cx="411163" cy="1743075"/>
          </a:xfrm>
          <a:prstGeom prst="line">
            <a:avLst/>
          </a:prstGeom>
          <a:noFill/>
          <a:ln w="12700">
            <a:solidFill>
              <a:schemeClr val="accent2"/>
            </a:solidFill>
            <a:prstDash val="lgDash"/>
            <a:round/>
            <a:headEnd type="triangle" w="med" len="med"/>
            <a:tailEnd type="triangle" w="med" len="med"/>
          </a:ln>
        </p:spPr>
        <p:txBody>
          <a:bodyPr wrap="none" lIns="0" tIns="0" rIns="0" bIns="0" anchor="ctr"/>
          <a:lstStyle/>
          <a:p>
            <a:endParaRPr lang="en-GB"/>
          </a:p>
        </p:txBody>
      </p:sp>
      <p:sp>
        <p:nvSpPr>
          <p:cNvPr id="4104" name="Line 8"/>
          <p:cNvSpPr>
            <a:spLocks noChangeShapeType="1"/>
          </p:cNvSpPr>
          <p:nvPr/>
        </p:nvSpPr>
        <p:spPr bwMode="auto">
          <a:xfrm>
            <a:off x="4152900" y="3268662"/>
            <a:ext cx="1352550" cy="1501775"/>
          </a:xfrm>
          <a:prstGeom prst="line">
            <a:avLst/>
          </a:prstGeom>
          <a:noFill/>
          <a:ln w="12700">
            <a:solidFill>
              <a:schemeClr val="accent2"/>
            </a:solidFill>
            <a:prstDash val="lgDash"/>
            <a:round/>
            <a:headEnd type="triangle" w="med" len="med"/>
            <a:tailEnd type="triangle" w="med" len="med"/>
          </a:ln>
        </p:spPr>
        <p:txBody>
          <a:bodyPr wrap="none" lIns="0" tIns="0" rIns="0" bIns="0" anchor="ctr"/>
          <a:lstStyle/>
          <a:p>
            <a:endParaRPr lang="en-GB"/>
          </a:p>
        </p:txBody>
      </p:sp>
      <p:sp>
        <p:nvSpPr>
          <p:cNvPr id="4105" name="Text Box 9"/>
          <p:cNvSpPr txBox="1">
            <a:spLocks noChangeArrowheads="1"/>
          </p:cNvSpPr>
          <p:nvPr/>
        </p:nvSpPr>
        <p:spPr bwMode="auto">
          <a:xfrm>
            <a:off x="374650" y="2508249"/>
            <a:ext cx="609600" cy="425450"/>
          </a:xfrm>
          <a:prstGeom prst="rect">
            <a:avLst/>
          </a:prstGeom>
          <a:noFill/>
          <a:ln w="12700">
            <a:noFill/>
            <a:miter lim="800000"/>
            <a:headEnd/>
            <a:tailEnd/>
          </a:ln>
        </p:spPr>
        <p:txBody>
          <a:bodyPr lIns="0" tIns="0" rIns="0" bIns="0">
            <a:spAutoFit/>
          </a:bodyPr>
          <a:lstStyle/>
          <a:p>
            <a:pPr algn="ctr">
              <a:spcBef>
                <a:spcPct val="50000"/>
              </a:spcBef>
            </a:pPr>
            <a:r>
              <a:rPr lang="en-US" sz="1400" b="1"/>
              <a:t>Core Router</a:t>
            </a:r>
          </a:p>
        </p:txBody>
      </p:sp>
      <p:sp>
        <p:nvSpPr>
          <p:cNvPr id="4106" name="Text Box 10"/>
          <p:cNvSpPr txBox="1">
            <a:spLocks noChangeArrowheads="1"/>
          </p:cNvSpPr>
          <p:nvPr/>
        </p:nvSpPr>
        <p:spPr bwMode="auto">
          <a:xfrm>
            <a:off x="1144588" y="2041524"/>
            <a:ext cx="1331912" cy="425450"/>
          </a:xfrm>
          <a:prstGeom prst="rect">
            <a:avLst/>
          </a:prstGeom>
          <a:noFill/>
          <a:ln w="12700">
            <a:noFill/>
            <a:miter lim="800000"/>
            <a:headEnd/>
            <a:tailEnd/>
          </a:ln>
        </p:spPr>
        <p:txBody>
          <a:bodyPr lIns="0" tIns="0" rIns="0" bIns="0">
            <a:spAutoFit/>
          </a:bodyPr>
          <a:lstStyle/>
          <a:p>
            <a:pPr algn="ctr">
              <a:spcBef>
                <a:spcPct val="50000"/>
              </a:spcBef>
            </a:pPr>
            <a:r>
              <a:rPr lang="en-US" sz="1400" b="1"/>
              <a:t>Edge / Access Router</a:t>
            </a:r>
          </a:p>
        </p:txBody>
      </p:sp>
      <p:sp>
        <p:nvSpPr>
          <p:cNvPr id="4107" name="Text Box 12"/>
          <p:cNvSpPr txBox="1">
            <a:spLocks noChangeArrowheads="1"/>
          </p:cNvSpPr>
          <p:nvPr/>
        </p:nvSpPr>
        <p:spPr bwMode="auto">
          <a:xfrm>
            <a:off x="5930900" y="2627312"/>
            <a:ext cx="1939925" cy="425450"/>
          </a:xfrm>
          <a:prstGeom prst="rect">
            <a:avLst/>
          </a:prstGeom>
          <a:noFill/>
          <a:ln w="12700">
            <a:noFill/>
            <a:miter lim="800000"/>
            <a:headEnd/>
            <a:tailEnd/>
          </a:ln>
        </p:spPr>
        <p:txBody>
          <a:bodyPr lIns="0" tIns="0" rIns="0" bIns="0">
            <a:spAutoFit/>
          </a:bodyPr>
          <a:lstStyle/>
          <a:p>
            <a:pPr algn="ctr">
              <a:spcBef>
                <a:spcPct val="50000"/>
              </a:spcBef>
            </a:pPr>
            <a:r>
              <a:rPr lang="en-US" sz="1400" b="1"/>
              <a:t>Access Node</a:t>
            </a:r>
            <a:br>
              <a:rPr lang="en-US" sz="1400" b="1"/>
            </a:br>
            <a:r>
              <a:rPr lang="en-US" sz="1400" b="1"/>
              <a:t>(DSLAM or PON OLT)</a:t>
            </a:r>
          </a:p>
        </p:txBody>
      </p:sp>
      <p:sp>
        <p:nvSpPr>
          <p:cNvPr id="4108" name="Text Box 15"/>
          <p:cNvSpPr txBox="1">
            <a:spLocks noChangeArrowheads="1"/>
          </p:cNvSpPr>
          <p:nvPr/>
        </p:nvSpPr>
        <p:spPr bwMode="auto">
          <a:xfrm>
            <a:off x="4641850" y="1830387"/>
            <a:ext cx="1227138" cy="638175"/>
          </a:xfrm>
          <a:prstGeom prst="rect">
            <a:avLst/>
          </a:prstGeom>
          <a:noFill/>
          <a:ln w="12700">
            <a:noFill/>
            <a:miter lim="800000"/>
            <a:headEnd/>
            <a:tailEnd/>
          </a:ln>
        </p:spPr>
        <p:txBody>
          <a:bodyPr lIns="0" tIns="0" rIns="0" bIns="0">
            <a:spAutoFit/>
          </a:bodyPr>
          <a:lstStyle/>
          <a:p>
            <a:pPr algn="ctr">
              <a:spcBef>
                <a:spcPct val="50000"/>
              </a:spcBef>
            </a:pPr>
            <a:r>
              <a:rPr lang="en-US" sz="1400" b="1"/>
              <a:t>Ethernet Aggregation (L2) Switch</a:t>
            </a:r>
          </a:p>
        </p:txBody>
      </p:sp>
      <p:sp>
        <p:nvSpPr>
          <p:cNvPr id="4109" name="Line 16"/>
          <p:cNvSpPr>
            <a:spLocks noChangeShapeType="1"/>
          </p:cNvSpPr>
          <p:nvPr/>
        </p:nvSpPr>
        <p:spPr bwMode="auto">
          <a:xfrm>
            <a:off x="5222875" y="2524124"/>
            <a:ext cx="739775" cy="2371725"/>
          </a:xfrm>
          <a:prstGeom prst="line">
            <a:avLst/>
          </a:prstGeom>
          <a:noFill/>
          <a:ln w="12700">
            <a:solidFill>
              <a:schemeClr val="accent2"/>
            </a:solidFill>
            <a:prstDash val="lgDash"/>
            <a:round/>
            <a:headEnd type="triangle" w="med" len="med"/>
            <a:tailEnd type="triangle" w="med" len="med"/>
          </a:ln>
        </p:spPr>
        <p:txBody>
          <a:bodyPr wrap="none" lIns="0" tIns="0" rIns="0" bIns="0" anchor="ctr"/>
          <a:lstStyle/>
          <a:p>
            <a:endParaRPr lang="en-GB"/>
          </a:p>
        </p:txBody>
      </p:sp>
      <p:sp>
        <p:nvSpPr>
          <p:cNvPr id="4110" name="Text Box 9"/>
          <p:cNvSpPr txBox="1">
            <a:spLocks noChangeArrowheads="1"/>
          </p:cNvSpPr>
          <p:nvPr/>
        </p:nvSpPr>
        <p:spPr bwMode="auto">
          <a:xfrm>
            <a:off x="7148513" y="6059487"/>
            <a:ext cx="1389062" cy="212725"/>
          </a:xfrm>
          <a:prstGeom prst="rect">
            <a:avLst/>
          </a:prstGeom>
          <a:solidFill>
            <a:schemeClr val="bg1"/>
          </a:solidFill>
          <a:ln w="12700">
            <a:noFill/>
            <a:miter lim="800000"/>
            <a:headEnd/>
            <a:tailEnd/>
          </a:ln>
        </p:spPr>
        <p:txBody>
          <a:bodyPr lIns="0" tIns="0" rIns="0" bIns="0">
            <a:spAutoFit/>
          </a:bodyPr>
          <a:lstStyle/>
          <a:p>
            <a:pPr algn="ctr">
              <a:spcBef>
                <a:spcPct val="50000"/>
              </a:spcBef>
            </a:pPr>
            <a:r>
              <a:rPr lang="en-US" sz="1400" b="1"/>
              <a:t>Home Network</a:t>
            </a:r>
          </a:p>
        </p:txBody>
      </p:sp>
      <p:sp>
        <p:nvSpPr>
          <p:cNvPr id="4111" name="Text Box 9"/>
          <p:cNvSpPr txBox="1">
            <a:spLocks noChangeArrowheads="1"/>
          </p:cNvSpPr>
          <p:nvPr/>
        </p:nvSpPr>
        <p:spPr bwMode="auto">
          <a:xfrm>
            <a:off x="4827588" y="6094412"/>
            <a:ext cx="1389062" cy="212725"/>
          </a:xfrm>
          <a:prstGeom prst="rect">
            <a:avLst/>
          </a:prstGeom>
          <a:solidFill>
            <a:schemeClr val="bg1"/>
          </a:solidFill>
          <a:ln w="12700">
            <a:noFill/>
            <a:miter lim="800000"/>
            <a:headEnd/>
            <a:tailEnd/>
          </a:ln>
        </p:spPr>
        <p:txBody>
          <a:bodyPr lIns="0" tIns="0" rIns="0" bIns="0">
            <a:spAutoFit/>
          </a:bodyPr>
          <a:lstStyle/>
          <a:p>
            <a:pPr algn="ctr">
              <a:spcBef>
                <a:spcPct val="50000"/>
              </a:spcBef>
            </a:pPr>
            <a:r>
              <a:rPr lang="en-US" sz="1400" b="1"/>
              <a:t>Edge / Access</a:t>
            </a:r>
          </a:p>
        </p:txBody>
      </p:sp>
      <p:sp>
        <p:nvSpPr>
          <p:cNvPr id="4112" name="Text Box 9"/>
          <p:cNvSpPr txBox="1">
            <a:spLocks noChangeArrowheads="1"/>
          </p:cNvSpPr>
          <p:nvPr/>
        </p:nvSpPr>
        <p:spPr bwMode="auto">
          <a:xfrm>
            <a:off x="3282950" y="5934074"/>
            <a:ext cx="809625" cy="425450"/>
          </a:xfrm>
          <a:prstGeom prst="rect">
            <a:avLst/>
          </a:prstGeom>
          <a:solidFill>
            <a:schemeClr val="bg1"/>
          </a:solidFill>
          <a:ln w="12700">
            <a:noFill/>
            <a:miter lim="800000"/>
            <a:headEnd/>
            <a:tailEnd/>
          </a:ln>
        </p:spPr>
        <p:txBody>
          <a:bodyPr lIns="0" tIns="0" rIns="0" bIns="0">
            <a:spAutoFit/>
          </a:bodyPr>
          <a:lstStyle/>
          <a:p>
            <a:pPr algn="ctr">
              <a:spcBef>
                <a:spcPct val="50000"/>
              </a:spcBef>
            </a:pPr>
            <a:r>
              <a:rPr lang="en-US" sz="1400" b="1"/>
              <a:t>IP/MPLS Core</a:t>
            </a:r>
          </a:p>
        </p:txBody>
      </p:sp>
      <p:sp>
        <p:nvSpPr>
          <p:cNvPr id="4113" name="Text Box 9"/>
          <p:cNvSpPr txBox="1">
            <a:spLocks noChangeArrowheads="1"/>
          </p:cNvSpPr>
          <p:nvPr/>
        </p:nvSpPr>
        <p:spPr bwMode="auto">
          <a:xfrm>
            <a:off x="996950" y="6084887"/>
            <a:ext cx="1389063" cy="212725"/>
          </a:xfrm>
          <a:prstGeom prst="rect">
            <a:avLst/>
          </a:prstGeom>
          <a:solidFill>
            <a:schemeClr val="bg1"/>
          </a:solidFill>
          <a:ln w="12700">
            <a:noFill/>
            <a:miter lim="800000"/>
            <a:headEnd/>
            <a:tailEnd/>
          </a:ln>
        </p:spPr>
        <p:txBody>
          <a:bodyPr lIns="0" tIns="0" rIns="0" bIns="0">
            <a:spAutoFit/>
          </a:bodyPr>
          <a:lstStyle/>
          <a:p>
            <a:pPr algn="ctr">
              <a:spcBef>
                <a:spcPct val="50000"/>
              </a:spcBef>
            </a:pPr>
            <a:r>
              <a:rPr lang="en-US" sz="1400" b="1"/>
              <a:t>Content Servers</a:t>
            </a:r>
          </a:p>
        </p:txBody>
      </p:sp>
      <p:sp>
        <p:nvSpPr>
          <p:cNvPr id="4114" name="Text Box 10"/>
          <p:cNvSpPr txBox="1">
            <a:spLocks noChangeArrowheads="1"/>
          </p:cNvSpPr>
          <p:nvPr/>
        </p:nvSpPr>
        <p:spPr bwMode="auto">
          <a:xfrm>
            <a:off x="2720975" y="2366962"/>
            <a:ext cx="1866900" cy="850900"/>
          </a:xfrm>
          <a:prstGeom prst="rect">
            <a:avLst/>
          </a:prstGeom>
          <a:noFill/>
          <a:ln w="12700">
            <a:noFill/>
            <a:miter lim="800000"/>
            <a:headEnd/>
            <a:tailEnd/>
          </a:ln>
        </p:spPr>
        <p:txBody>
          <a:bodyPr lIns="0" tIns="0" rIns="0" bIns="0">
            <a:spAutoFit/>
          </a:bodyPr>
          <a:lstStyle/>
          <a:p>
            <a:pPr algn="ctr">
              <a:spcBef>
                <a:spcPct val="50000"/>
              </a:spcBef>
            </a:pPr>
            <a:r>
              <a:rPr lang="en-US" sz="1400" b="1"/>
              <a:t>Broadband Network Gateway BNG /</a:t>
            </a:r>
            <a:br>
              <a:rPr lang="en-US" sz="1400" b="1"/>
            </a:br>
            <a:r>
              <a:rPr lang="en-US" sz="1400" b="1"/>
              <a:t>Broadband Remote Access Server B-RAS</a:t>
            </a:r>
          </a:p>
        </p:txBody>
      </p:sp>
      <p:sp>
        <p:nvSpPr>
          <p:cNvPr id="4115" name="Rectangle 50"/>
          <p:cNvSpPr>
            <a:spLocks noChangeArrowheads="1"/>
          </p:cNvSpPr>
          <p:nvPr/>
        </p:nvSpPr>
        <p:spPr bwMode="black">
          <a:xfrm rot="-457451">
            <a:off x="4065588" y="339725"/>
            <a:ext cx="4797425" cy="404813"/>
          </a:xfrm>
          <a:prstGeom prst="rect">
            <a:avLst/>
          </a:prstGeom>
          <a:noFill/>
          <a:ln w="9525">
            <a:noFill/>
            <a:miter lim="800000"/>
            <a:headEnd/>
            <a:tailEnd/>
          </a:ln>
        </p:spPr>
        <p:txBody>
          <a:bodyPr lIns="0" tIns="0" rIns="0" bIns="0"/>
          <a:lstStyle/>
          <a:p>
            <a:pPr marL="179388" lvl="1" algn="ctr">
              <a:spcBef>
                <a:spcPct val="20000"/>
              </a:spcBef>
            </a:pPr>
            <a:endParaRPr lang="en-US" sz="2400">
              <a:solidFill>
                <a:srgbClr val="0000FF"/>
              </a:solidFill>
            </a:endParaRPr>
          </a:p>
        </p:txBody>
      </p:sp>
      <p:sp>
        <p:nvSpPr>
          <p:cNvPr id="4116" name="Oval 51"/>
          <p:cNvSpPr>
            <a:spLocks noChangeArrowheads="1"/>
          </p:cNvSpPr>
          <p:nvPr/>
        </p:nvSpPr>
        <p:spPr bwMode="auto">
          <a:xfrm>
            <a:off x="2971800" y="4527549"/>
            <a:ext cx="4057650" cy="1019175"/>
          </a:xfrm>
          <a:prstGeom prst="ellipse">
            <a:avLst/>
          </a:prstGeom>
          <a:solidFill>
            <a:srgbClr val="FFCC00">
              <a:alpha val="38823"/>
            </a:srgbClr>
          </a:solidFill>
          <a:ln w="12700" algn="ctr">
            <a:noFill/>
            <a:round/>
            <a:headEnd/>
            <a:tailEnd/>
          </a:ln>
        </p:spPr>
        <p:txBody>
          <a:bodyPr wrap="none" lIns="0" tIns="0" rIns="0" bIns="0" anchor="ctr"/>
          <a:lstStyle/>
          <a:p>
            <a:endParaRPr lang="en-GB"/>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47675" y="758952"/>
            <a:ext cx="8229600" cy="1143000"/>
          </a:xfrm>
        </p:spPr>
        <p:txBody>
          <a:bodyPr/>
          <a:lstStyle/>
          <a:p>
            <a:r>
              <a:rPr lang="en-US" dirty="0" smtClean="0"/>
              <a:t>Why IxN2X?  </a:t>
            </a:r>
          </a:p>
        </p:txBody>
      </p:sp>
      <p:sp>
        <p:nvSpPr>
          <p:cNvPr id="22531" name="Rectangle 3"/>
          <p:cNvSpPr>
            <a:spLocks noGrp="1" noChangeArrowheads="1"/>
          </p:cNvSpPr>
          <p:nvPr>
            <p:ph type="body" idx="1"/>
          </p:nvPr>
        </p:nvSpPr>
        <p:spPr>
          <a:xfrm>
            <a:off x="457200" y="2185416"/>
            <a:ext cx="8229600" cy="4525963"/>
          </a:xfrm>
        </p:spPr>
        <p:txBody>
          <a:bodyPr/>
          <a:lstStyle/>
          <a:p>
            <a:pPr>
              <a:lnSpc>
                <a:spcPct val="90000"/>
              </a:lnSpc>
              <a:defRPr/>
            </a:pPr>
            <a:r>
              <a:rPr lang="en-US" sz="2000" dirty="0" smtClean="0"/>
              <a:t>Triple Play and Access Protocols</a:t>
            </a:r>
            <a:br>
              <a:rPr lang="en-US" sz="2000" dirty="0" smtClean="0"/>
            </a:br>
            <a:endParaRPr lang="en-US" sz="2000" dirty="0" smtClean="0"/>
          </a:p>
          <a:p>
            <a:pPr lvl="1">
              <a:lnSpc>
                <a:spcPct val="90000"/>
              </a:lnSpc>
              <a:buFont typeface="Arial" charset="0"/>
              <a:buChar char="•"/>
              <a:defRPr/>
            </a:pPr>
            <a:r>
              <a:rPr lang="en-US" sz="1600" dirty="0" smtClean="0"/>
              <a:t>IxN2X has full Triple-Play integration with routing emulation</a:t>
            </a:r>
          </a:p>
          <a:p>
            <a:pPr lvl="1">
              <a:lnSpc>
                <a:spcPct val="90000"/>
              </a:lnSpc>
              <a:buFontTx/>
              <a:buChar char="•"/>
              <a:defRPr/>
            </a:pPr>
            <a:r>
              <a:rPr lang="en-US" sz="1600" dirty="0" smtClean="0"/>
              <a:t>IxN2X is the </a:t>
            </a:r>
            <a:r>
              <a:rPr lang="en-US" sz="1600" dirty="0" smtClean="0">
                <a:solidFill>
                  <a:srgbClr val="FF0000"/>
                </a:solidFill>
              </a:rPr>
              <a:t>only HW based </a:t>
            </a:r>
            <a:r>
              <a:rPr lang="en-US" sz="1600" dirty="0" smtClean="0"/>
              <a:t>solution – essential for determinism and repeatability</a:t>
            </a:r>
          </a:p>
          <a:p>
            <a:pPr lvl="1">
              <a:lnSpc>
                <a:spcPct val="90000"/>
              </a:lnSpc>
              <a:buFontTx/>
              <a:buChar char="•"/>
              <a:defRPr/>
            </a:pPr>
            <a:r>
              <a:rPr lang="en-US" sz="1600" dirty="0" smtClean="0"/>
              <a:t>IxN2X has full IGMP </a:t>
            </a:r>
            <a:r>
              <a:rPr lang="en-US" sz="1600" dirty="0" err="1" smtClean="0"/>
              <a:t>Querier</a:t>
            </a:r>
            <a:r>
              <a:rPr lang="en-US" sz="1600" dirty="0" smtClean="0"/>
              <a:t> solution</a:t>
            </a:r>
          </a:p>
          <a:p>
            <a:pPr lvl="1">
              <a:lnSpc>
                <a:spcPct val="90000"/>
              </a:lnSpc>
              <a:buFontTx/>
              <a:buChar char="•"/>
              <a:defRPr/>
            </a:pPr>
            <a:r>
              <a:rPr lang="en-US" sz="1600" dirty="0" smtClean="0"/>
              <a:t>IxN2X can send </a:t>
            </a:r>
            <a:r>
              <a:rPr lang="en-US" sz="1600" dirty="0" smtClean="0">
                <a:solidFill>
                  <a:srgbClr val="FF0000"/>
                </a:solidFill>
              </a:rPr>
              <a:t>real video traffic at full line rate </a:t>
            </a:r>
            <a:r>
              <a:rPr lang="en-US" sz="1600" dirty="0" smtClean="0"/>
              <a:t>(up to 10 G!)</a:t>
            </a:r>
          </a:p>
          <a:p>
            <a:pPr lvl="1">
              <a:lnSpc>
                <a:spcPct val="90000"/>
              </a:lnSpc>
              <a:buFontTx/>
              <a:buChar char="•"/>
              <a:defRPr/>
            </a:pPr>
            <a:r>
              <a:rPr lang="en-US" sz="1600" dirty="0" smtClean="0"/>
              <a:t>IxN2X IPTV tests can be run for days and weeks for long term testing</a:t>
            </a:r>
          </a:p>
          <a:p>
            <a:pPr lvl="1">
              <a:lnSpc>
                <a:spcPct val="90000"/>
              </a:lnSpc>
              <a:buFontTx/>
              <a:buChar char="•"/>
              <a:defRPr/>
            </a:pPr>
            <a:r>
              <a:rPr lang="en-US" sz="1600" dirty="0" smtClean="0"/>
              <a:t>IxN2X can perform multicast tests (</a:t>
            </a:r>
            <a:r>
              <a:rPr lang="en-US" sz="1600" dirty="0" err="1" smtClean="0"/>
              <a:t>ie</a:t>
            </a:r>
            <a:r>
              <a:rPr lang="en-US" sz="1600" dirty="0" smtClean="0"/>
              <a:t> IGMP, PIM etc) at the same time on the same port as triple play tests</a:t>
            </a:r>
          </a:p>
          <a:p>
            <a:pPr lvl="1">
              <a:lnSpc>
                <a:spcPct val="90000"/>
              </a:lnSpc>
              <a:buFontTx/>
              <a:buChar char="•"/>
              <a:defRPr/>
            </a:pPr>
            <a:r>
              <a:rPr lang="en-US" sz="1600" dirty="0" smtClean="0"/>
              <a:t>Full support of VLAN priority bits for Access protocols - unique to Agilent’s IxN2X Access protocol emulation) </a:t>
            </a:r>
          </a:p>
          <a:p>
            <a:pPr>
              <a:lnSpc>
                <a:spcPct val="90000"/>
              </a:lnSpc>
              <a:defRPr/>
            </a:pPr>
            <a:endParaRPr lang="en-US" sz="1600" dirty="0" smtClean="0"/>
          </a:p>
          <a:p>
            <a:pPr marL="342900" lvl="1" indent="-342900">
              <a:lnSpc>
                <a:spcPct val="90000"/>
              </a:lnSpc>
              <a:buFontTx/>
              <a:buChar char="•"/>
              <a:defRPr/>
            </a:pPr>
            <a:r>
              <a:rPr lang="en-US" sz="1600" dirty="0" smtClean="0"/>
              <a:t>Full support for </a:t>
            </a:r>
            <a:r>
              <a:rPr lang="en-US" sz="1600" dirty="0" err="1" smtClean="0">
                <a:solidFill>
                  <a:srgbClr val="FF0000"/>
                </a:solidFill>
              </a:rPr>
              <a:t>Stateful</a:t>
            </a:r>
            <a:r>
              <a:rPr lang="en-US" sz="1600" dirty="0" smtClean="0">
                <a:solidFill>
                  <a:srgbClr val="FF0000"/>
                </a:solidFill>
              </a:rPr>
              <a:t> TCP </a:t>
            </a:r>
            <a:r>
              <a:rPr lang="en-US" sz="1600" dirty="0" smtClean="0"/>
              <a:t>traffic with hundreds of applications for L4-7 testing at full Line rate up to 1GbE!</a:t>
            </a:r>
          </a:p>
          <a:p>
            <a:pPr>
              <a:lnSpc>
                <a:spcPct val="90000"/>
              </a:lnSpc>
              <a:defRPr/>
            </a:pPr>
            <a:endParaRPr lang="en-US" sz="1600" dirty="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p:spPr>
        <p:txBody>
          <a:bodyPr/>
          <a:lstStyle/>
          <a:p>
            <a:r>
              <a:rPr lang="en-US" altLang="en-US" smtClean="0">
                <a:latin typeface="Arial" charset="0"/>
              </a:rPr>
              <a:t>Page </a:t>
            </a:r>
            <a:fld id="{70DA8D1A-2953-4C8E-AF5B-C827134D850F}" type="slidenum">
              <a:rPr lang="en-US" altLang="en-US" smtClean="0">
                <a:latin typeface="Arial" charset="0"/>
              </a:rPr>
              <a:pPr/>
              <a:t>21</a:t>
            </a:fld>
            <a:endParaRPr lang="en-US" altLang="en-US" smtClean="0">
              <a:latin typeface="Arial" charset="0"/>
            </a:endParaRPr>
          </a:p>
        </p:txBody>
      </p:sp>
      <p:sp>
        <p:nvSpPr>
          <p:cNvPr id="23555" name="Rectangle 2"/>
          <p:cNvSpPr>
            <a:spLocks noGrp="1" noChangeArrowheads="1"/>
          </p:cNvSpPr>
          <p:nvPr>
            <p:ph type="title"/>
          </p:nvPr>
        </p:nvSpPr>
        <p:spPr>
          <a:xfrm>
            <a:off x="438150" y="758952"/>
            <a:ext cx="8229600" cy="1143000"/>
          </a:xfrm>
        </p:spPr>
        <p:txBody>
          <a:bodyPr/>
          <a:lstStyle/>
          <a:p>
            <a:pPr eaLnBrk="1" hangingPunct="1"/>
            <a:r>
              <a:rPr lang="en-CA" dirty="0" smtClean="0"/>
              <a:t>Why IxN2X Cont.</a:t>
            </a:r>
            <a:endParaRPr lang="en-US" dirty="0" smtClean="0"/>
          </a:p>
        </p:txBody>
      </p:sp>
      <p:sp>
        <p:nvSpPr>
          <p:cNvPr id="23556" name="Rectangle 3"/>
          <p:cNvSpPr>
            <a:spLocks noGrp="1" noChangeArrowheads="1"/>
          </p:cNvSpPr>
          <p:nvPr>
            <p:ph type="body" idx="1"/>
          </p:nvPr>
        </p:nvSpPr>
        <p:spPr>
          <a:xfrm>
            <a:off x="479425" y="1901952"/>
            <a:ext cx="8289925" cy="5411788"/>
          </a:xfrm>
        </p:spPr>
        <p:txBody>
          <a:bodyPr/>
          <a:lstStyle/>
          <a:p>
            <a:pPr marL="230188" indent="-230188" eaLnBrk="1" hangingPunct="1"/>
            <a:r>
              <a:rPr lang="en-US" sz="2000" dirty="0" smtClean="0">
                <a:solidFill>
                  <a:schemeClr val="tx2"/>
                </a:solidFill>
              </a:rPr>
              <a:t>Routing protocols</a:t>
            </a:r>
          </a:p>
          <a:p>
            <a:pPr marL="230188" indent="-230188" eaLnBrk="1" hangingPunct="1"/>
            <a:endParaRPr lang="en-US" sz="1800" dirty="0" smtClean="0">
              <a:solidFill>
                <a:schemeClr val="tx2"/>
              </a:solidFill>
            </a:endParaRPr>
          </a:p>
          <a:p>
            <a:pPr marL="630238" lvl="1" indent="-230188" eaLnBrk="1" hangingPunct="1">
              <a:buFontTx/>
              <a:buChar char="•"/>
            </a:pPr>
            <a:r>
              <a:rPr lang="en-US" sz="1600" dirty="0" smtClean="0"/>
              <a:t>A wide variety of protocols, with industry best scalability numbers (including </a:t>
            </a:r>
            <a:r>
              <a:rPr lang="en-US" sz="1600" dirty="0" smtClean="0">
                <a:solidFill>
                  <a:srgbClr val="FF0000"/>
                </a:solidFill>
              </a:rPr>
              <a:t>RIP,BGP, ISIS </a:t>
            </a:r>
            <a:r>
              <a:rPr lang="en-US" sz="1600" dirty="0" smtClean="0"/>
              <a:t>and </a:t>
            </a:r>
            <a:r>
              <a:rPr lang="en-US" sz="1600" dirty="0" smtClean="0">
                <a:solidFill>
                  <a:srgbClr val="CC0000"/>
                </a:solidFill>
              </a:rPr>
              <a:t>OSPF</a:t>
            </a:r>
            <a:r>
              <a:rPr lang="en-US" sz="1600" dirty="0" smtClean="0"/>
              <a:t>)</a:t>
            </a:r>
          </a:p>
          <a:p>
            <a:pPr marL="630238" lvl="1" indent="-230188" eaLnBrk="1" hangingPunct="1">
              <a:buFontTx/>
              <a:buChar char="•"/>
            </a:pPr>
            <a:r>
              <a:rPr lang="en-US" sz="1600" dirty="0" smtClean="0"/>
              <a:t>Multicast: a real state-machine emulation for </a:t>
            </a:r>
            <a:r>
              <a:rPr lang="en-US" sz="1600" dirty="0" smtClean="0">
                <a:solidFill>
                  <a:srgbClr val="CC0000"/>
                </a:solidFill>
              </a:rPr>
              <a:t>PIM-SM</a:t>
            </a:r>
            <a:r>
              <a:rPr lang="en-US" sz="1600" dirty="0" smtClean="0"/>
              <a:t> and </a:t>
            </a:r>
            <a:r>
              <a:rPr lang="en-US" sz="1600" dirty="0" smtClean="0">
                <a:solidFill>
                  <a:srgbClr val="CC0000"/>
                </a:solidFill>
              </a:rPr>
              <a:t>IGMP</a:t>
            </a:r>
            <a:r>
              <a:rPr lang="en-US" sz="1600" dirty="0" smtClean="0"/>
              <a:t>; </a:t>
            </a:r>
          </a:p>
          <a:p>
            <a:pPr marL="630238" lvl="1" indent="-230188" eaLnBrk="1" hangingPunct="1">
              <a:buFontTx/>
              <a:buChar char="•"/>
            </a:pPr>
            <a:r>
              <a:rPr lang="en-US" sz="1600" dirty="0" smtClean="0">
                <a:solidFill>
                  <a:srgbClr val="CC0000"/>
                </a:solidFill>
              </a:rPr>
              <a:t>VPLS &amp; VPWS</a:t>
            </a:r>
            <a:r>
              <a:rPr lang="en-US" sz="1600" dirty="0" smtClean="0"/>
              <a:t> solution is simple and easy to use</a:t>
            </a:r>
          </a:p>
          <a:p>
            <a:pPr marL="630238" lvl="1" indent="-230188" eaLnBrk="1" hangingPunct="1">
              <a:buFontTx/>
              <a:buChar char="•"/>
            </a:pPr>
            <a:r>
              <a:rPr lang="en-US" sz="1600" dirty="0" smtClean="0">
                <a:solidFill>
                  <a:schemeClr val="tx2"/>
                </a:solidFill>
              </a:rPr>
              <a:t>Full </a:t>
            </a:r>
            <a:r>
              <a:rPr lang="en-US" sz="1600" dirty="0" smtClean="0">
                <a:solidFill>
                  <a:srgbClr val="FF0000"/>
                </a:solidFill>
              </a:rPr>
              <a:t>Carrier Ethernet </a:t>
            </a:r>
            <a:r>
              <a:rPr lang="en-US" sz="1600" dirty="0" smtClean="0">
                <a:solidFill>
                  <a:schemeClr val="tx2"/>
                </a:solidFill>
              </a:rPr>
              <a:t>solution (E-OAM, LACP, </a:t>
            </a:r>
            <a:r>
              <a:rPr lang="en-US" sz="1600" dirty="0" err="1" smtClean="0">
                <a:solidFill>
                  <a:schemeClr val="tx2"/>
                </a:solidFill>
              </a:rPr>
              <a:t>xSTP</a:t>
            </a:r>
            <a:r>
              <a:rPr lang="en-US" sz="1600" dirty="0" smtClean="0">
                <a:solidFill>
                  <a:schemeClr val="tx2"/>
                </a:solidFill>
              </a:rPr>
              <a:t>, PBB, T-MPLS, BFD etc)</a:t>
            </a:r>
          </a:p>
          <a:p>
            <a:pPr marL="630238" lvl="1" indent="-230188" eaLnBrk="1" hangingPunct="1">
              <a:buFontTx/>
              <a:buChar char="•"/>
            </a:pPr>
            <a:r>
              <a:rPr lang="en-US" sz="1600" dirty="0" smtClean="0">
                <a:solidFill>
                  <a:srgbClr val="FF0000"/>
                </a:solidFill>
              </a:rPr>
              <a:t>Bi-directional emulation</a:t>
            </a:r>
            <a:r>
              <a:rPr lang="en-US" sz="1600" dirty="0" smtClean="0">
                <a:solidFill>
                  <a:schemeClr val="tx2"/>
                </a:solidFill>
              </a:rPr>
              <a:t> capture – decode protocol messages as they are being sent and received live.</a:t>
            </a:r>
          </a:p>
          <a:p>
            <a:pPr marL="630238" lvl="1" indent="-230188" eaLnBrk="1" hangingPunct="1">
              <a:buFontTx/>
              <a:buChar char="•"/>
            </a:pPr>
            <a:r>
              <a:rPr lang="en-US" sz="1600" dirty="0" smtClean="0">
                <a:solidFill>
                  <a:schemeClr val="tx2"/>
                </a:solidFill>
              </a:rPr>
              <a:t>ALL protocol emulations  can be activated and controlled on the </a:t>
            </a:r>
            <a:r>
              <a:rPr lang="en-US" sz="1600" dirty="0" smtClean="0">
                <a:solidFill>
                  <a:srgbClr val="FF0000"/>
                </a:solidFill>
              </a:rPr>
              <a:t>same port at the same time</a:t>
            </a:r>
            <a:r>
              <a:rPr lang="en-US" sz="1600" dirty="0" smtClean="0">
                <a:solidFill>
                  <a:schemeClr val="tx2"/>
                </a:solidFill>
              </a:rPr>
              <a:t>. </a:t>
            </a:r>
          </a:p>
          <a:p>
            <a:pPr marL="630238" lvl="1" indent="-230188" eaLnBrk="1" hangingPunct="1">
              <a:buFontTx/>
              <a:buChar char="•"/>
            </a:pPr>
            <a:r>
              <a:rPr lang="en-US" sz="1600" dirty="0" smtClean="0">
                <a:solidFill>
                  <a:srgbClr val="FF0000"/>
                </a:solidFill>
              </a:rPr>
              <a:t>Full summarization of routing state and statistics</a:t>
            </a:r>
            <a:r>
              <a:rPr lang="en-US" sz="1600" dirty="0" smtClean="0">
                <a:solidFill>
                  <a:schemeClr val="tx2"/>
                </a:solidFill>
              </a:rPr>
              <a:t> allow real time testing of multi protocol emulations without missing important measurements by changing to different platforms or different measurement tabs.</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798990"/>
            <a:ext cx="8229600" cy="1143000"/>
          </a:xfrm>
        </p:spPr>
        <p:txBody>
          <a:bodyPr/>
          <a:lstStyle/>
          <a:p>
            <a:r>
              <a:rPr lang="en-US" dirty="0" smtClean="0"/>
              <a:t>Why IxN2X?  </a:t>
            </a:r>
          </a:p>
        </p:txBody>
      </p:sp>
      <p:sp>
        <p:nvSpPr>
          <p:cNvPr id="24579" name="Rectangle 3"/>
          <p:cNvSpPr>
            <a:spLocks noGrp="1" noChangeArrowheads="1"/>
          </p:cNvSpPr>
          <p:nvPr>
            <p:ph type="body" idx="1"/>
          </p:nvPr>
        </p:nvSpPr>
        <p:spPr/>
        <p:txBody>
          <a:bodyPr/>
          <a:lstStyle/>
          <a:p>
            <a:r>
              <a:rPr lang="en-US" sz="2000" dirty="0" smtClean="0"/>
              <a:t>Carrier Ethernet</a:t>
            </a:r>
          </a:p>
          <a:p>
            <a:endParaRPr lang="en-US" sz="2000" dirty="0" smtClean="0"/>
          </a:p>
          <a:p>
            <a:pPr lvl="1">
              <a:buFont typeface="Arial" charset="0"/>
              <a:buChar char="•"/>
            </a:pPr>
            <a:r>
              <a:rPr lang="en-US" sz="1600" dirty="0" smtClean="0"/>
              <a:t>IxN2X  has full support for Spanning tree, E-OAM and LACP emulation and </a:t>
            </a:r>
            <a:r>
              <a:rPr lang="en-US" sz="1600" dirty="0" err="1" smtClean="0"/>
              <a:t>assosciated</a:t>
            </a:r>
            <a:r>
              <a:rPr lang="en-US" sz="1600" dirty="0" smtClean="0"/>
              <a:t> Conformance </a:t>
            </a:r>
            <a:r>
              <a:rPr lang="en-US" sz="1600" dirty="0" err="1" smtClean="0"/>
              <a:t>TestS</a:t>
            </a:r>
            <a:r>
              <a:rPr lang="en-US" sz="1600" dirty="0" smtClean="0"/>
              <a:t> </a:t>
            </a:r>
            <a:r>
              <a:rPr lang="en-US" sz="1600" dirty="0" err="1" smtClean="0"/>
              <a:t>uites</a:t>
            </a:r>
            <a:endParaRPr lang="en-US" sz="1600" dirty="0" smtClean="0"/>
          </a:p>
          <a:p>
            <a:pPr lvl="1">
              <a:buFont typeface="Arial" charset="0"/>
              <a:buChar char="•"/>
            </a:pPr>
            <a:r>
              <a:rPr lang="en-US" sz="1600" dirty="0" smtClean="0"/>
              <a:t>IxN2X is the only tester that supports route emulation over LACP!</a:t>
            </a:r>
          </a:p>
          <a:p>
            <a:pPr lvl="1">
              <a:buFont typeface="Arial" charset="0"/>
              <a:buChar char="•"/>
            </a:pPr>
            <a:r>
              <a:rPr lang="en-US" sz="1600" dirty="0" smtClean="0"/>
              <a:t>N2X’s </a:t>
            </a:r>
            <a:r>
              <a:rPr lang="en-US" sz="1600" dirty="0" smtClean="0">
                <a:solidFill>
                  <a:srgbClr val="FF0000"/>
                </a:solidFill>
              </a:rPr>
              <a:t>unique topology viewer  </a:t>
            </a:r>
            <a:r>
              <a:rPr lang="en-US" sz="1600" dirty="0" smtClean="0"/>
              <a:t>and full emulation support or CFM, (IEEE 802.1ag and ITU-T Y1731)</a:t>
            </a:r>
          </a:p>
          <a:p>
            <a:pPr lvl="1">
              <a:buFont typeface="Arial" charset="0"/>
              <a:buChar char="•"/>
            </a:pPr>
            <a:r>
              <a:rPr lang="en-US" sz="1600" dirty="0" smtClean="0"/>
              <a:t>Full support for</a:t>
            </a:r>
            <a:r>
              <a:rPr lang="en-US" sz="1600" dirty="0" smtClean="0">
                <a:solidFill>
                  <a:srgbClr val="FF0000"/>
                </a:solidFill>
              </a:rPr>
              <a:t> BFD</a:t>
            </a:r>
          </a:p>
          <a:p>
            <a:pPr lvl="1">
              <a:buFont typeface="Arial" charset="0"/>
              <a:buChar char="•"/>
            </a:pPr>
            <a:r>
              <a:rPr lang="en-US" sz="1600" dirty="0" smtClean="0"/>
              <a:t>MEF 9 and 14 certifications are performed 95% of the time using the IxN2X</a:t>
            </a:r>
          </a:p>
          <a:p>
            <a:pPr lvl="1">
              <a:buFont typeface="Arial" charset="0"/>
              <a:buChar char="•"/>
            </a:pPr>
            <a:r>
              <a:rPr lang="en-US" sz="1600" dirty="0" smtClean="0"/>
              <a:t>First to launch MEF 21 Conformance test suite for Link OAM (see press release </a:t>
            </a:r>
            <a:r>
              <a:rPr lang="en-US" sz="1600" dirty="0" smtClean="0">
                <a:hlinkClick r:id="rId3"/>
              </a:rPr>
              <a:t>http://www.agilent.com/about/newsroom/presrel/2009/13may-em09093.html</a:t>
            </a:r>
            <a:r>
              <a:rPr lang="en-US" sz="1600" dirty="0" smtClean="0"/>
              <a:t>) </a:t>
            </a:r>
          </a:p>
          <a:p>
            <a:pPr lvl="1">
              <a:buFont typeface="Arial" charset="0"/>
              <a:buChar char="•"/>
            </a:pPr>
            <a:r>
              <a:rPr lang="en-US" sz="1600" dirty="0" smtClean="0"/>
              <a:t>Timing - 1588 protocol testing (</a:t>
            </a:r>
            <a:r>
              <a:rPr lang="en-US" sz="1600" dirty="0" err="1" smtClean="0"/>
              <a:t>Unicast</a:t>
            </a:r>
            <a:r>
              <a:rPr lang="en-US" sz="1600" dirty="0" smtClean="0"/>
              <a:t> and Multicast) and unique ESMC (for SYNC E) solution</a:t>
            </a:r>
          </a:p>
          <a:p>
            <a:pPr>
              <a:lnSpc>
                <a:spcPct val="90000"/>
              </a:lnSpc>
            </a:pPr>
            <a:endParaRPr lang="en-US" sz="1600" dirty="0" smtClean="0"/>
          </a:p>
          <a:p>
            <a:pPr>
              <a:lnSpc>
                <a:spcPct val="90000"/>
              </a:lnSpc>
            </a:pPr>
            <a:endParaRPr lang="en-US" sz="1600"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704850"/>
            <a:ext cx="8229600" cy="1143000"/>
          </a:xfrm>
        </p:spPr>
        <p:txBody>
          <a:bodyPr/>
          <a:lstStyle/>
          <a:p>
            <a:r>
              <a:rPr lang="en-US" dirty="0" smtClean="0"/>
              <a:t>Why IxN2X?  </a:t>
            </a:r>
          </a:p>
        </p:txBody>
      </p:sp>
      <p:sp>
        <p:nvSpPr>
          <p:cNvPr id="153603" name="Rectangle 3"/>
          <p:cNvSpPr>
            <a:spLocks noGrp="1" noChangeArrowheads="1"/>
          </p:cNvSpPr>
          <p:nvPr>
            <p:ph type="body" idx="1"/>
          </p:nvPr>
        </p:nvSpPr>
        <p:spPr>
          <a:xfrm>
            <a:off x="457200" y="2048256"/>
            <a:ext cx="8229600" cy="4525963"/>
          </a:xfrm>
        </p:spPr>
        <p:txBody>
          <a:bodyPr/>
          <a:lstStyle/>
          <a:p>
            <a:pPr marL="230188" indent="-230188" eaLnBrk="1" hangingPunct="1">
              <a:defRPr/>
            </a:pPr>
            <a:r>
              <a:rPr lang="en-US" sz="2000" dirty="0" smtClean="0">
                <a:solidFill>
                  <a:schemeClr val="tx2"/>
                </a:solidFill>
              </a:rPr>
              <a:t>Troubleshooting</a:t>
            </a:r>
          </a:p>
          <a:p>
            <a:pPr marL="630238" lvl="1" indent="-230188" eaLnBrk="1" hangingPunct="1">
              <a:buFontTx/>
              <a:buChar char="•"/>
              <a:defRPr/>
            </a:pPr>
            <a:r>
              <a:rPr lang="en-US" sz="1600" dirty="0" smtClean="0"/>
              <a:t>Powerful </a:t>
            </a:r>
            <a:r>
              <a:rPr lang="en-US" sz="1600" dirty="0" smtClean="0">
                <a:solidFill>
                  <a:srgbClr val="CC0000"/>
                </a:solidFill>
              </a:rPr>
              <a:t>capture</a:t>
            </a:r>
            <a:r>
              <a:rPr lang="en-US" sz="1600" dirty="0" smtClean="0"/>
              <a:t> features for troubleshooting: filters, triggers, etc.</a:t>
            </a:r>
          </a:p>
          <a:p>
            <a:pPr marL="630238" lvl="1" indent="-230188" eaLnBrk="1" hangingPunct="1">
              <a:buFontTx/>
              <a:buChar char="•"/>
              <a:defRPr/>
            </a:pPr>
            <a:r>
              <a:rPr lang="en-US" sz="1600" dirty="0" smtClean="0"/>
              <a:t>Capture </a:t>
            </a:r>
            <a:r>
              <a:rPr lang="en-US" sz="1600" dirty="0" err="1" smtClean="0">
                <a:solidFill>
                  <a:srgbClr val="CC0000"/>
                </a:solidFill>
              </a:rPr>
              <a:t>errored</a:t>
            </a:r>
            <a:r>
              <a:rPr lang="en-US" sz="1600" dirty="0" smtClean="0">
                <a:solidFill>
                  <a:srgbClr val="CC0000"/>
                </a:solidFill>
              </a:rPr>
              <a:t> packets</a:t>
            </a:r>
            <a:r>
              <a:rPr lang="en-US" sz="1600" dirty="0" smtClean="0"/>
              <a:t> </a:t>
            </a:r>
          </a:p>
          <a:p>
            <a:pPr marL="630238" lvl="1" indent="-230188" eaLnBrk="1" hangingPunct="1">
              <a:buFontTx/>
              <a:buChar char="•"/>
              <a:defRPr/>
            </a:pPr>
            <a:r>
              <a:rPr lang="en-US" sz="1600" dirty="0" smtClean="0"/>
              <a:t>Trigger out for connecting to different test equipment (e.g. logic analyzer)</a:t>
            </a:r>
          </a:p>
          <a:p>
            <a:pPr marL="230188" indent="-230188" eaLnBrk="1" hangingPunct="1">
              <a:defRPr/>
            </a:pPr>
            <a:r>
              <a:rPr lang="en-US" sz="2000" dirty="0" smtClean="0">
                <a:solidFill>
                  <a:schemeClr val="tx2"/>
                </a:solidFill>
              </a:rPr>
              <a:t>Automation</a:t>
            </a:r>
          </a:p>
          <a:p>
            <a:pPr marL="630238" lvl="1" indent="-230188" eaLnBrk="1" hangingPunct="1">
              <a:buFontTx/>
              <a:buChar char="•"/>
              <a:defRPr/>
            </a:pPr>
            <a:r>
              <a:rPr lang="en-US" sz="1600" dirty="0" smtClean="0"/>
              <a:t>Easy-to-use fully documented </a:t>
            </a:r>
            <a:r>
              <a:rPr lang="en-US" sz="1600" dirty="0" err="1" smtClean="0">
                <a:solidFill>
                  <a:srgbClr val="CC0000"/>
                </a:solidFill>
              </a:rPr>
              <a:t>Tcl</a:t>
            </a:r>
            <a:r>
              <a:rPr lang="en-US" sz="1600" dirty="0" smtClean="0">
                <a:solidFill>
                  <a:srgbClr val="CC0000"/>
                </a:solidFill>
              </a:rPr>
              <a:t> API</a:t>
            </a:r>
          </a:p>
          <a:p>
            <a:pPr marL="630238" lvl="1" indent="-230188" eaLnBrk="1" hangingPunct="1">
              <a:buFontTx/>
              <a:buChar char="•"/>
              <a:defRPr/>
            </a:pPr>
            <a:r>
              <a:rPr lang="en-US" sz="1600" dirty="0" smtClean="0"/>
              <a:t>Pre-canned scripts with </a:t>
            </a:r>
            <a:r>
              <a:rPr lang="en-US" sz="1600" dirty="0" err="1" smtClean="0"/>
              <a:t>QuickTests</a:t>
            </a:r>
            <a:r>
              <a:rPr lang="en-US" sz="1600" dirty="0" smtClean="0"/>
              <a:t> which are open sourced so easy to alter and change </a:t>
            </a:r>
          </a:p>
          <a:p>
            <a:pPr marL="230188" indent="-230188" eaLnBrk="1" hangingPunct="1">
              <a:defRPr/>
            </a:pPr>
            <a:r>
              <a:rPr lang="en-US" sz="2000" dirty="0" smtClean="0"/>
              <a:t>General</a:t>
            </a:r>
          </a:p>
          <a:p>
            <a:pPr marL="630238" lvl="1" indent="-230188" eaLnBrk="1" hangingPunct="1">
              <a:buFontTx/>
              <a:buChar char="•"/>
              <a:defRPr/>
            </a:pPr>
            <a:r>
              <a:rPr lang="en-US" sz="1600" dirty="0" smtClean="0">
                <a:solidFill>
                  <a:srgbClr val="CC0000"/>
                </a:solidFill>
              </a:rPr>
              <a:t>Very easy to use GUI</a:t>
            </a:r>
            <a:r>
              <a:rPr lang="en-US" sz="1600" dirty="0" smtClean="0"/>
              <a:t> – don’t have to rely on scripts all the time; </a:t>
            </a:r>
          </a:p>
          <a:p>
            <a:pPr marL="630238" lvl="1" indent="-230188" eaLnBrk="1" hangingPunct="1">
              <a:buFontTx/>
              <a:buChar char="•"/>
              <a:defRPr/>
            </a:pPr>
            <a:r>
              <a:rPr lang="en-US" sz="1600" dirty="0" smtClean="0"/>
              <a:t>Everything available </a:t>
            </a:r>
            <a:r>
              <a:rPr lang="en-US" sz="1600" dirty="0" smtClean="0">
                <a:solidFill>
                  <a:srgbClr val="FF0000"/>
                </a:solidFill>
              </a:rPr>
              <a:t>one Software platform </a:t>
            </a:r>
            <a:r>
              <a:rPr lang="en-US" sz="1600" dirty="0" smtClean="0"/>
              <a:t>– no need to learn several different GUIs or modes of operation</a:t>
            </a:r>
          </a:p>
          <a:p>
            <a:pPr marL="630238" lvl="1" indent="-230188" eaLnBrk="1" hangingPunct="1">
              <a:buFontTx/>
              <a:buChar char="•"/>
              <a:defRPr/>
            </a:pPr>
            <a:r>
              <a:rPr lang="en-US" sz="1600" dirty="0" smtClean="0"/>
              <a:t>Set up and run tests then exit GUI to do other things while leaving session running!  Come back and re-attach to session later to check results, make changes etc</a:t>
            </a:r>
          </a:p>
          <a:p>
            <a:pPr marL="630238" lvl="1" indent="-230188" eaLnBrk="1" hangingPunct="1">
              <a:buFontTx/>
              <a:buChar char="•"/>
              <a:defRPr/>
            </a:pPr>
            <a:r>
              <a:rPr lang="en-US" sz="1600" dirty="0" smtClean="0"/>
              <a:t>Excellent Application support from local and factory teams – best value for money Software support agreement on market</a:t>
            </a:r>
          </a:p>
          <a:p>
            <a:pPr>
              <a:lnSpc>
                <a:spcPct val="90000"/>
              </a:lnSpc>
              <a:defRPr/>
            </a:pPr>
            <a:endParaRPr lang="en-US" sz="16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4"/>
          <p:cNvSpPr>
            <a:spLocks noGrp="1"/>
          </p:cNvSpPr>
          <p:nvPr>
            <p:ph type="sldNum" sz="quarter" idx="12"/>
          </p:nvPr>
        </p:nvSpPr>
        <p:spPr>
          <a:noFill/>
        </p:spPr>
        <p:txBody>
          <a:bodyPr/>
          <a:lstStyle/>
          <a:p>
            <a:fld id="{AD32BA08-F562-45A6-92B9-32FD009A7962}" type="slidenum">
              <a:rPr lang="en-US" smtClean="0">
                <a:latin typeface="Arial" charset="0"/>
              </a:rPr>
              <a:pPr/>
              <a:t>3</a:t>
            </a:fld>
            <a:endParaRPr lang="en-US" smtClean="0">
              <a:latin typeface="Arial" charset="0"/>
            </a:endParaRPr>
          </a:p>
        </p:txBody>
      </p:sp>
      <p:pic>
        <p:nvPicPr>
          <p:cNvPr id="5123" name="Picture 2"/>
          <p:cNvPicPr>
            <a:picLocks noChangeAspect="1" noChangeArrowheads="1"/>
          </p:cNvPicPr>
          <p:nvPr/>
        </p:nvPicPr>
        <p:blipFill>
          <a:blip r:embed="rId3"/>
          <a:srcRect/>
          <a:stretch>
            <a:fillRect/>
          </a:stretch>
        </p:blipFill>
        <p:spPr bwMode="auto">
          <a:xfrm>
            <a:off x="7296150" y="0"/>
            <a:ext cx="1847850" cy="2249488"/>
          </a:xfrm>
          <a:prstGeom prst="rect">
            <a:avLst/>
          </a:prstGeom>
          <a:noFill/>
          <a:ln w="9525">
            <a:noFill/>
            <a:miter lim="800000"/>
            <a:headEnd/>
            <a:tailEnd/>
          </a:ln>
        </p:spPr>
      </p:pic>
      <p:sp>
        <p:nvSpPr>
          <p:cNvPr id="5124" name="Rectangle 3"/>
          <p:cNvSpPr>
            <a:spLocks noChangeArrowheads="1"/>
          </p:cNvSpPr>
          <p:nvPr/>
        </p:nvSpPr>
        <p:spPr bwMode="auto">
          <a:xfrm>
            <a:off x="931545" y="960120"/>
            <a:ext cx="6997700" cy="658812"/>
          </a:xfrm>
          <a:prstGeom prst="rect">
            <a:avLst/>
          </a:prstGeom>
          <a:noFill/>
          <a:ln w="9525">
            <a:noFill/>
            <a:miter lim="800000"/>
            <a:headEnd/>
            <a:tailEnd/>
          </a:ln>
        </p:spPr>
        <p:txBody>
          <a:bodyPr lIns="0" tIns="0" rIns="0" bIns="0"/>
          <a:lstStyle/>
          <a:p>
            <a:pPr algn="ctr"/>
            <a:r>
              <a:rPr lang="en-US" sz="4400" dirty="0">
                <a:solidFill>
                  <a:srgbClr val="FF0000"/>
                </a:solidFill>
              </a:rPr>
              <a:t>Core IP Router</a:t>
            </a:r>
          </a:p>
        </p:txBody>
      </p:sp>
      <p:pic>
        <p:nvPicPr>
          <p:cNvPr id="5125" name="Picture 4" descr="CRS"/>
          <p:cNvPicPr>
            <a:picLocks noChangeAspect="1" noChangeArrowheads="1"/>
          </p:cNvPicPr>
          <p:nvPr/>
        </p:nvPicPr>
        <p:blipFill>
          <a:blip r:embed="rId4"/>
          <a:srcRect/>
          <a:stretch>
            <a:fillRect/>
          </a:stretch>
        </p:blipFill>
        <p:spPr bwMode="auto">
          <a:xfrm>
            <a:off x="3427413" y="4646613"/>
            <a:ext cx="2241550" cy="1987550"/>
          </a:xfrm>
          <a:prstGeom prst="rect">
            <a:avLst/>
          </a:prstGeom>
          <a:noFill/>
          <a:ln w="9525">
            <a:noFill/>
            <a:miter lim="800000"/>
            <a:headEnd/>
            <a:tailEnd/>
          </a:ln>
        </p:spPr>
      </p:pic>
      <p:sp>
        <p:nvSpPr>
          <p:cNvPr id="5126" name="Text Box 5"/>
          <p:cNvSpPr txBox="1">
            <a:spLocks noChangeArrowheads="1"/>
          </p:cNvSpPr>
          <p:nvPr/>
        </p:nvSpPr>
        <p:spPr bwMode="auto">
          <a:xfrm>
            <a:off x="3981451" y="4430713"/>
            <a:ext cx="1096962" cy="274637"/>
          </a:xfrm>
          <a:prstGeom prst="rect">
            <a:avLst/>
          </a:prstGeom>
          <a:noFill/>
          <a:ln w="34925">
            <a:noFill/>
            <a:miter lim="800000"/>
            <a:headEnd/>
            <a:tailEnd/>
          </a:ln>
        </p:spPr>
        <p:txBody>
          <a:bodyPr wrap="none">
            <a:spAutoFit/>
          </a:bodyPr>
          <a:lstStyle/>
          <a:p>
            <a:pPr algn="ctr">
              <a:spcBef>
                <a:spcPct val="50000"/>
              </a:spcBef>
            </a:pPr>
            <a:r>
              <a:rPr lang="en-AU" sz="1200" b="1" i="1"/>
              <a:t>Cisco CRS-1</a:t>
            </a:r>
            <a:endParaRPr lang="en-AU" sz="1200" i="1"/>
          </a:p>
        </p:txBody>
      </p:sp>
      <p:pic>
        <p:nvPicPr>
          <p:cNvPr id="5127" name="Picture 6"/>
          <p:cNvPicPr>
            <a:picLocks noChangeAspect="1" noChangeArrowheads="1"/>
          </p:cNvPicPr>
          <p:nvPr/>
        </p:nvPicPr>
        <p:blipFill>
          <a:blip r:embed="rId5"/>
          <a:srcRect/>
          <a:stretch>
            <a:fillRect/>
          </a:stretch>
        </p:blipFill>
        <p:spPr bwMode="auto">
          <a:xfrm>
            <a:off x="5908676" y="4659313"/>
            <a:ext cx="1316037" cy="2062162"/>
          </a:xfrm>
          <a:prstGeom prst="rect">
            <a:avLst/>
          </a:prstGeom>
          <a:noFill/>
          <a:ln w="12700">
            <a:noFill/>
            <a:miter lim="800000"/>
            <a:headEnd/>
            <a:tailEnd/>
          </a:ln>
        </p:spPr>
      </p:pic>
      <p:sp>
        <p:nvSpPr>
          <p:cNvPr id="5128" name="Text Box 7"/>
          <p:cNvSpPr txBox="1">
            <a:spLocks noChangeArrowheads="1"/>
          </p:cNvSpPr>
          <p:nvPr/>
        </p:nvSpPr>
        <p:spPr bwMode="auto">
          <a:xfrm>
            <a:off x="6003926" y="4430713"/>
            <a:ext cx="973137" cy="274637"/>
          </a:xfrm>
          <a:prstGeom prst="rect">
            <a:avLst/>
          </a:prstGeom>
          <a:noFill/>
          <a:ln w="34925">
            <a:noFill/>
            <a:miter lim="800000"/>
            <a:headEnd/>
            <a:tailEnd/>
          </a:ln>
        </p:spPr>
        <p:txBody>
          <a:bodyPr wrap="none">
            <a:spAutoFit/>
          </a:bodyPr>
          <a:lstStyle/>
          <a:p>
            <a:pPr algn="ctr">
              <a:spcBef>
                <a:spcPct val="50000"/>
              </a:spcBef>
            </a:pPr>
            <a:r>
              <a:rPr lang="en-AU" sz="1200" b="1" i="1"/>
              <a:t>Juniper TX</a:t>
            </a:r>
            <a:endParaRPr lang="en-AU" sz="1200" i="1"/>
          </a:p>
        </p:txBody>
      </p:sp>
      <p:pic>
        <p:nvPicPr>
          <p:cNvPr id="5129" name="Picture 8"/>
          <p:cNvPicPr>
            <a:picLocks noChangeAspect="1" noChangeArrowheads="1"/>
          </p:cNvPicPr>
          <p:nvPr/>
        </p:nvPicPr>
        <p:blipFill>
          <a:blip r:embed="rId6"/>
          <a:srcRect/>
          <a:stretch>
            <a:fillRect/>
          </a:stretch>
        </p:blipFill>
        <p:spPr bwMode="auto">
          <a:xfrm>
            <a:off x="788988" y="4729163"/>
            <a:ext cx="714375" cy="1895475"/>
          </a:xfrm>
          <a:prstGeom prst="rect">
            <a:avLst/>
          </a:prstGeom>
          <a:noFill/>
          <a:ln w="12700">
            <a:noFill/>
            <a:miter lim="800000"/>
            <a:headEnd/>
            <a:tailEnd/>
          </a:ln>
        </p:spPr>
      </p:pic>
      <p:sp>
        <p:nvSpPr>
          <p:cNvPr id="5130" name="Text Box 9"/>
          <p:cNvSpPr txBox="1">
            <a:spLocks noChangeArrowheads="1"/>
          </p:cNvSpPr>
          <p:nvPr/>
        </p:nvSpPr>
        <p:spPr bwMode="auto">
          <a:xfrm>
            <a:off x="558801" y="4430713"/>
            <a:ext cx="1198562" cy="274637"/>
          </a:xfrm>
          <a:prstGeom prst="rect">
            <a:avLst/>
          </a:prstGeom>
          <a:noFill/>
          <a:ln w="34925">
            <a:noFill/>
            <a:miter lim="800000"/>
            <a:headEnd/>
            <a:tailEnd/>
          </a:ln>
        </p:spPr>
        <p:txBody>
          <a:bodyPr wrap="none">
            <a:spAutoFit/>
          </a:bodyPr>
          <a:lstStyle/>
          <a:p>
            <a:pPr algn="ctr">
              <a:spcBef>
                <a:spcPct val="50000"/>
              </a:spcBef>
            </a:pPr>
            <a:r>
              <a:rPr lang="en-AU" sz="1200" b="1" i="1"/>
              <a:t>Huawei 5000E</a:t>
            </a:r>
            <a:endParaRPr lang="en-AU" sz="1200" i="1"/>
          </a:p>
        </p:txBody>
      </p:sp>
      <p:pic>
        <p:nvPicPr>
          <p:cNvPr id="5131" name="Picture 10"/>
          <p:cNvPicPr>
            <a:picLocks noChangeAspect="1" noChangeArrowheads="1"/>
          </p:cNvPicPr>
          <p:nvPr/>
        </p:nvPicPr>
        <p:blipFill>
          <a:blip r:embed="rId7"/>
          <a:srcRect/>
          <a:stretch>
            <a:fillRect/>
          </a:stretch>
        </p:blipFill>
        <p:spPr bwMode="auto">
          <a:xfrm>
            <a:off x="2003426" y="4749800"/>
            <a:ext cx="947737" cy="1884363"/>
          </a:xfrm>
          <a:prstGeom prst="rect">
            <a:avLst/>
          </a:prstGeom>
          <a:noFill/>
          <a:ln w="12700">
            <a:noFill/>
            <a:miter lim="800000"/>
            <a:headEnd/>
            <a:tailEnd/>
          </a:ln>
        </p:spPr>
      </p:pic>
      <p:sp>
        <p:nvSpPr>
          <p:cNvPr id="5132" name="Text Box 11"/>
          <p:cNvSpPr txBox="1">
            <a:spLocks noChangeArrowheads="1"/>
          </p:cNvSpPr>
          <p:nvPr/>
        </p:nvSpPr>
        <p:spPr bwMode="auto">
          <a:xfrm>
            <a:off x="1930401" y="4430713"/>
            <a:ext cx="1095375" cy="274637"/>
          </a:xfrm>
          <a:prstGeom prst="rect">
            <a:avLst/>
          </a:prstGeom>
          <a:noFill/>
          <a:ln w="34925">
            <a:noFill/>
            <a:miter lim="800000"/>
            <a:headEnd/>
            <a:tailEnd/>
          </a:ln>
        </p:spPr>
        <p:txBody>
          <a:bodyPr wrap="none">
            <a:spAutoFit/>
          </a:bodyPr>
          <a:lstStyle/>
          <a:p>
            <a:pPr algn="ctr">
              <a:spcBef>
                <a:spcPct val="50000"/>
              </a:spcBef>
            </a:pPr>
            <a:r>
              <a:rPr lang="en-AU" sz="1200" b="1" i="1"/>
              <a:t>NEC CX5220</a:t>
            </a:r>
            <a:endParaRPr lang="en-AU" sz="1200" i="1"/>
          </a:p>
        </p:txBody>
      </p:sp>
      <p:sp>
        <p:nvSpPr>
          <p:cNvPr id="5133" name="Text Box 10"/>
          <p:cNvSpPr txBox="1">
            <a:spLocks noChangeArrowheads="1"/>
          </p:cNvSpPr>
          <p:nvPr/>
        </p:nvSpPr>
        <p:spPr bwMode="auto">
          <a:xfrm>
            <a:off x="227013" y="1820862"/>
            <a:ext cx="6964362" cy="1236663"/>
          </a:xfrm>
          <a:prstGeom prst="rect">
            <a:avLst/>
          </a:prstGeom>
          <a:noFill/>
          <a:ln w="12700">
            <a:noFill/>
            <a:miter lim="800000"/>
            <a:headEnd/>
            <a:tailEnd/>
          </a:ln>
        </p:spPr>
        <p:txBody>
          <a:bodyPr lIns="0" tIns="0" rIns="0" bIns="0">
            <a:spAutoFit/>
          </a:bodyPr>
          <a:lstStyle/>
          <a:p>
            <a:pPr>
              <a:spcBef>
                <a:spcPct val="50000"/>
              </a:spcBef>
            </a:pPr>
            <a:r>
              <a:rPr lang="en-US" b="1" dirty="0"/>
              <a:t>High-capacity core routers process large amounts of traffic and routing information in the core of service-provider networks.</a:t>
            </a:r>
          </a:p>
          <a:p>
            <a:pPr>
              <a:spcBef>
                <a:spcPct val="50000"/>
              </a:spcBef>
            </a:pPr>
            <a:r>
              <a:rPr lang="en-AU" b="1" dirty="0"/>
              <a:t>They are often situated at Internet Point-of-Presence (POP) locations and may connect to other carrier networks. </a:t>
            </a:r>
            <a:endParaRPr lang="en-US" b="1" dirty="0"/>
          </a:p>
        </p:txBody>
      </p:sp>
      <p:sp>
        <p:nvSpPr>
          <p:cNvPr id="5134" name="Rectangle 13"/>
          <p:cNvSpPr>
            <a:spLocks noChangeArrowheads="1"/>
          </p:cNvSpPr>
          <p:nvPr/>
        </p:nvSpPr>
        <p:spPr bwMode="auto">
          <a:xfrm>
            <a:off x="558801" y="3057525"/>
            <a:ext cx="6526213" cy="1373188"/>
          </a:xfrm>
          <a:prstGeom prst="rect">
            <a:avLst/>
          </a:prstGeom>
          <a:noFill/>
          <a:ln w="12700" algn="ctr">
            <a:noFill/>
            <a:miter lim="800000"/>
            <a:headEnd/>
            <a:tailEnd/>
          </a:ln>
        </p:spPr>
        <p:txBody>
          <a:bodyPr lIns="0" tIns="0" rIns="0" bIns="0">
            <a:spAutoFit/>
          </a:bodyPr>
          <a:lstStyle/>
          <a:p>
            <a:r>
              <a:rPr lang="en-US" b="1" dirty="0"/>
              <a:t>Key pain points</a:t>
            </a:r>
          </a:p>
          <a:p>
            <a:pPr marL="361950" lvl="1" indent="-180975">
              <a:buFontTx/>
              <a:buChar char="•"/>
            </a:pPr>
            <a:r>
              <a:rPr lang="en-AU" b="1" dirty="0"/>
              <a:t>Scalability</a:t>
            </a:r>
            <a:r>
              <a:rPr lang="en-AU" dirty="0"/>
              <a:t>: Ensure the router can handle huge traffic and routing loads over many high-speed interfaces</a:t>
            </a:r>
          </a:p>
          <a:p>
            <a:pPr marL="361950" lvl="1" indent="-180975">
              <a:buFontTx/>
              <a:buChar char="•"/>
            </a:pPr>
            <a:r>
              <a:rPr lang="en-AU" b="1" dirty="0"/>
              <a:t>High Availability</a:t>
            </a:r>
            <a:r>
              <a:rPr lang="en-AU" dirty="0"/>
              <a:t>: Verify that the router can maintain 99.999% availability during periods of network instability</a:t>
            </a:r>
            <a:r>
              <a:rPr lang="en-AU" b="1" dirty="0"/>
              <a:t> </a:t>
            </a:r>
          </a:p>
        </p:txBody>
      </p:sp>
      <p:grpSp>
        <p:nvGrpSpPr>
          <p:cNvPr id="2" name="Group 14"/>
          <p:cNvGrpSpPr>
            <a:grpSpLocks/>
          </p:cNvGrpSpPr>
          <p:nvPr/>
        </p:nvGrpSpPr>
        <p:grpSpPr bwMode="auto">
          <a:xfrm>
            <a:off x="7562850" y="4054475"/>
            <a:ext cx="1104900" cy="2667000"/>
            <a:chOff x="4762" y="573"/>
            <a:chExt cx="696" cy="1680"/>
          </a:xfrm>
        </p:grpSpPr>
        <p:pic>
          <p:nvPicPr>
            <p:cNvPr id="5136" name="Picture 15"/>
            <p:cNvPicPr>
              <a:picLocks noChangeAspect="1" noChangeArrowheads="1"/>
            </p:cNvPicPr>
            <p:nvPr/>
          </p:nvPicPr>
          <p:blipFill>
            <a:blip r:embed="rId8"/>
            <a:srcRect/>
            <a:stretch>
              <a:fillRect/>
            </a:stretch>
          </p:blipFill>
          <p:spPr bwMode="auto">
            <a:xfrm>
              <a:off x="4762" y="573"/>
              <a:ext cx="696" cy="1680"/>
            </a:xfrm>
            <a:prstGeom prst="rect">
              <a:avLst/>
            </a:prstGeom>
            <a:noFill/>
            <a:ln w="9525">
              <a:noFill/>
              <a:miter lim="800000"/>
              <a:headEnd/>
              <a:tailEnd/>
            </a:ln>
          </p:spPr>
        </p:pic>
        <p:sp>
          <p:nvSpPr>
            <p:cNvPr id="5137" name="Text Box 9"/>
            <p:cNvSpPr txBox="1">
              <a:spLocks noChangeArrowheads="1"/>
            </p:cNvSpPr>
            <p:nvPr/>
          </p:nvSpPr>
          <p:spPr bwMode="auto">
            <a:xfrm>
              <a:off x="4856" y="1927"/>
              <a:ext cx="510" cy="268"/>
            </a:xfrm>
            <a:prstGeom prst="rect">
              <a:avLst/>
            </a:prstGeom>
            <a:solidFill>
              <a:schemeClr val="bg1"/>
            </a:solidFill>
            <a:ln w="12700">
              <a:noFill/>
              <a:miter lim="800000"/>
              <a:headEnd/>
              <a:tailEnd/>
            </a:ln>
          </p:spPr>
          <p:txBody>
            <a:bodyPr lIns="0" tIns="0" rIns="0" bIns="0">
              <a:spAutoFit/>
            </a:bodyPr>
            <a:lstStyle/>
            <a:p>
              <a:pPr algn="ctr">
                <a:spcBef>
                  <a:spcPct val="50000"/>
                </a:spcBef>
              </a:pPr>
              <a:r>
                <a:rPr lang="en-US" sz="1400" b="1"/>
                <a:t>IP/MPLS Core</a:t>
              </a: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4"/>
          <p:cNvSpPr>
            <a:spLocks noGrp="1"/>
          </p:cNvSpPr>
          <p:nvPr>
            <p:ph type="sldNum" sz="quarter" idx="12"/>
          </p:nvPr>
        </p:nvSpPr>
        <p:spPr>
          <a:noFill/>
        </p:spPr>
        <p:txBody>
          <a:bodyPr/>
          <a:lstStyle/>
          <a:p>
            <a:fld id="{E4DF8B6B-7299-468A-B226-D2B00A5B6905}" type="slidenum">
              <a:rPr lang="en-US" smtClean="0">
                <a:latin typeface="Arial" charset="0"/>
              </a:rPr>
              <a:pPr/>
              <a:t>4</a:t>
            </a:fld>
            <a:endParaRPr lang="en-US" smtClean="0">
              <a:latin typeface="Arial" charset="0"/>
            </a:endParaRPr>
          </a:p>
        </p:txBody>
      </p:sp>
      <p:pic>
        <p:nvPicPr>
          <p:cNvPr id="6147" name="Picture 2"/>
          <p:cNvPicPr>
            <a:picLocks noChangeAspect="1" noChangeArrowheads="1"/>
          </p:cNvPicPr>
          <p:nvPr/>
        </p:nvPicPr>
        <p:blipFill>
          <a:blip r:embed="rId3"/>
          <a:srcRect/>
          <a:stretch>
            <a:fillRect/>
          </a:stretch>
        </p:blipFill>
        <p:spPr bwMode="auto">
          <a:xfrm>
            <a:off x="201613" y="5311776"/>
            <a:ext cx="1312862" cy="1158875"/>
          </a:xfrm>
          <a:prstGeom prst="rect">
            <a:avLst/>
          </a:prstGeom>
          <a:noFill/>
          <a:ln w="12700" algn="ctr">
            <a:noFill/>
            <a:miter lim="800000"/>
            <a:headEnd/>
            <a:tailEnd/>
          </a:ln>
        </p:spPr>
      </p:pic>
      <p:pic>
        <p:nvPicPr>
          <p:cNvPr id="6148" name="Picture 3" descr="fam_erx"/>
          <p:cNvPicPr>
            <a:picLocks noChangeAspect="1" noChangeArrowheads="1"/>
          </p:cNvPicPr>
          <p:nvPr/>
        </p:nvPicPr>
        <p:blipFill>
          <a:blip r:embed="rId4"/>
          <a:srcRect/>
          <a:stretch>
            <a:fillRect/>
          </a:stretch>
        </p:blipFill>
        <p:spPr bwMode="auto">
          <a:xfrm>
            <a:off x="1592263" y="5389564"/>
            <a:ext cx="1524000" cy="998537"/>
          </a:xfrm>
          <a:prstGeom prst="rect">
            <a:avLst/>
          </a:prstGeom>
          <a:noFill/>
          <a:ln w="9525">
            <a:noFill/>
            <a:miter lim="800000"/>
            <a:headEnd/>
            <a:tailEnd/>
          </a:ln>
        </p:spPr>
      </p:pic>
      <p:grpSp>
        <p:nvGrpSpPr>
          <p:cNvPr id="2" name="Group 4"/>
          <p:cNvGrpSpPr>
            <a:grpSpLocks/>
          </p:cNvGrpSpPr>
          <p:nvPr/>
        </p:nvGrpSpPr>
        <p:grpSpPr bwMode="auto">
          <a:xfrm>
            <a:off x="5838825" y="5091113"/>
            <a:ext cx="3305175" cy="1409700"/>
            <a:chOff x="3678" y="2600"/>
            <a:chExt cx="2082" cy="888"/>
          </a:xfrm>
        </p:grpSpPr>
        <p:pic>
          <p:nvPicPr>
            <p:cNvPr id="6160" name="Picture 5"/>
            <p:cNvPicPr>
              <a:picLocks noChangeAspect="1" noChangeArrowheads="1"/>
            </p:cNvPicPr>
            <p:nvPr/>
          </p:nvPicPr>
          <p:blipFill>
            <a:blip r:embed="rId5"/>
            <a:srcRect/>
            <a:stretch>
              <a:fillRect/>
            </a:stretch>
          </p:blipFill>
          <p:spPr bwMode="auto">
            <a:xfrm>
              <a:off x="3678" y="2600"/>
              <a:ext cx="2082" cy="888"/>
            </a:xfrm>
            <a:prstGeom prst="rect">
              <a:avLst/>
            </a:prstGeom>
            <a:noFill/>
            <a:ln w="9525">
              <a:noFill/>
              <a:miter lim="800000"/>
              <a:headEnd/>
              <a:tailEnd/>
            </a:ln>
          </p:spPr>
        </p:pic>
        <p:sp>
          <p:nvSpPr>
            <p:cNvPr id="6161" name="Text Box 9"/>
            <p:cNvSpPr txBox="1">
              <a:spLocks noChangeArrowheads="1"/>
            </p:cNvSpPr>
            <p:nvPr/>
          </p:nvSpPr>
          <p:spPr bwMode="auto">
            <a:xfrm>
              <a:off x="4318" y="2669"/>
              <a:ext cx="875" cy="134"/>
            </a:xfrm>
            <a:prstGeom prst="rect">
              <a:avLst/>
            </a:prstGeom>
            <a:solidFill>
              <a:schemeClr val="bg1"/>
            </a:solidFill>
            <a:ln w="12700">
              <a:noFill/>
              <a:miter lim="800000"/>
              <a:headEnd/>
              <a:tailEnd/>
            </a:ln>
          </p:spPr>
          <p:txBody>
            <a:bodyPr lIns="0" tIns="0" rIns="0" bIns="0">
              <a:spAutoFit/>
            </a:bodyPr>
            <a:lstStyle/>
            <a:p>
              <a:pPr algn="ctr">
                <a:spcBef>
                  <a:spcPct val="50000"/>
                </a:spcBef>
              </a:pPr>
              <a:r>
                <a:rPr lang="en-US" sz="1400" b="1"/>
                <a:t>Edge / Access</a:t>
              </a:r>
            </a:p>
          </p:txBody>
        </p:sp>
      </p:grpSp>
      <p:sp>
        <p:nvSpPr>
          <p:cNvPr id="6150" name="Rectangle 7"/>
          <p:cNvSpPr>
            <a:spLocks noChangeArrowheads="1"/>
          </p:cNvSpPr>
          <p:nvPr/>
        </p:nvSpPr>
        <p:spPr bwMode="auto">
          <a:xfrm>
            <a:off x="266701" y="1151446"/>
            <a:ext cx="7424737" cy="741362"/>
          </a:xfrm>
          <a:prstGeom prst="rect">
            <a:avLst/>
          </a:prstGeom>
          <a:noFill/>
          <a:ln w="9525">
            <a:noFill/>
            <a:miter lim="800000"/>
            <a:headEnd/>
            <a:tailEnd/>
          </a:ln>
        </p:spPr>
        <p:txBody>
          <a:bodyPr lIns="0" tIns="0" rIns="0" bIns="0"/>
          <a:lstStyle/>
          <a:p>
            <a:pPr algn="ctr"/>
            <a:r>
              <a:rPr lang="en-AU" sz="3200" dirty="0">
                <a:solidFill>
                  <a:srgbClr val="FF0000"/>
                </a:solidFill>
              </a:rPr>
              <a:t>Edge/Access router, BNG / B-RAS</a:t>
            </a:r>
            <a:endParaRPr lang="en-US" sz="3200" dirty="0">
              <a:solidFill>
                <a:srgbClr val="FF0000"/>
              </a:solidFill>
            </a:endParaRPr>
          </a:p>
        </p:txBody>
      </p:sp>
      <p:sp>
        <p:nvSpPr>
          <p:cNvPr id="6151" name="Text Box 10"/>
          <p:cNvSpPr txBox="1">
            <a:spLocks noChangeArrowheads="1"/>
          </p:cNvSpPr>
          <p:nvPr/>
        </p:nvSpPr>
        <p:spPr bwMode="auto">
          <a:xfrm>
            <a:off x="574676" y="1892808"/>
            <a:ext cx="6964362" cy="1098550"/>
          </a:xfrm>
          <a:prstGeom prst="rect">
            <a:avLst/>
          </a:prstGeom>
          <a:noFill/>
          <a:ln w="12700">
            <a:noFill/>
            <a:miter lim="800000"/>
            <a:headEnd/>
            <a:tailEnd/>
          </a:ln>
        </p:spPr>
        <p:txBody>
          <a:bodyPr lIns="0" tIns="0" rIns="0" bIns="0">
            <a:spAutoFit/>
          </a:bodyPr>
          <a:lstStyle/>
          <a:p>
            <a:pPr>
              <a:spcBef>
                <a:spcPct val="50000"/>
              </a:spcBef>
            </a:pPr>
            <a:r>
              <a:rPr lang="en-AU" b="1" dirty="0"/>
              <a:t>An Edge/Access or Multi-Service router, Broadband Network Gateway (BNG), or Broadband Remote Access Server (B-RAS) </a:t>
            </a:r>
            <a:r>
              <a:rPr lang="en-US" b="1" dirty="0"/>
              <a:t>manages subscriber services, applies policies, and </a:t>
            </a:r>
            <a:r>
              <a:rPr lang="en-AU" b="1" dirty="0"/>
              <a:t>can act as a PPP or DHCP server.</a:t>
            </a:r>
            <a:endParaRPr lang="en-US" b="1" dirty="0"/>
          </a:p>
        </p:txBody>
      </p:sp>
      <p:sp>
        <p:nvSpPr>
          <p:cNvPr id="6152" name="Rectangle 9"/>
          <p:cNvSpPr>
            <a:spLocks noChangeArrowheads="1"/>
          </p:cNvSpPr>
          <p:nvPr/>
        </p:nvSpPr>
        <p:spPr bwMode="auto">
          <a:xfrm>
            <a:off x="588963" y="3138488"/>
            <a:ext cx="6950075" cy="1922463"/>
          </a:xfrm>
          <a:prstGeom prst="rect">
            <a:avLst/>
          </a:prstGeom>
          <a:noFill/>
          <a:ln w="12700" algn="ctr">
            <a:noFill/>
            <a:miter lim="800000"/>
            <a:headEnd/>
            <a:tailEnd/>
          </a:ln>
        </p:spPr>
        <p:txBody>
          <a:bodyPr lIns="0" tIns="0" rIns="0" bIns="0">
            <a:spAutoFit/>
          </a:bodyPr>
          <a:lstStyle/>
          <a:p>
            <a:r>
              <a:rPr lang="en-US" b="1" dirty="0"/>
              <a:t>Key pain points</a:t>
            </a:r>
          </a:p>
          <a:p>
            <a:pPr marL="361950" lvl="1" indent="-180975">
              <a:buFontTx/>
              <a:buChar char="•"/>
            </a:pPr>
            <a:r>
              <a:rPr lang="en-AU" b="1" dirty="0"/>
              <a:t>Multiple Services</a:t>
            </a:r>
            <a:r>
              <a:rPr lang="en-AU" dirty="0"/>
              <a:t>: Validate IPTV, VoIP, data applications / TCP, multicast, and business VPN deployment scenarios</a:t>
            </a:r>
          </a:p>
          <a:p>
            <a:pPr marL="361950" lvl="1" indent="-180975">
              <a:buFontTx/>
              <a:buChar char="•"/>
            </a:pPr>
            <a:r>
              <a:rPr lang="en-US" b="1" dirty="0"/>
              <a:t>Access Protocols</a:t>
            </a:r>
            <a:r>
              <a:rPr lang="en-US" dirty="0"/>
              <a:t>: Measure </a:t>
            </a:r>
            <a:r>
              <a:rPr lang="en-AU" dirty="0"/>
              <a:t>DHCP, DHCPv6, </a:t>
            </a:r>
            <a:r>
              <a:rPr lang="en-AU" dirty="0" err="1"/>
              <a:t>PPPoX</a:t>
            </a:r>
            <a:r>
              <a:rPr lang="en-AU" dirty="0"/>
              <a:t>, and ANCP performance and scalability</a:t>
            </a:r>
          </a:p>
          <a:p>
            <a:pPr marL="361950" lvl="1" indent="-180975">
              <a:buFontTx/>
              <a:buChar char="•"/>
            </a:pPr>
            <a:r>
              <a:rPr lang="en-US" b="1" dirty="0" err="1"/>
              <a:t>QoS</a:t>
            </a:r>
            <a:r>
              <a:rPr lang="en-US" dirty="0"/>
              <a:t>: </a:t>
            </a:r>
            <a:r>
              <a:rPr lang="en-AU" dirty="0"/>
              <a:t>Verify per-flow Quality of Service and prioritization</a:t>
            </a:r>
          </a:p>
          <a:p>
            <a:pPr marL="361950" lvl="1" indent="-180975">
              <a:buFontTx/>
              <a:buChar char="•"/>
            </a:pPr>
            <a:endParaRPr lang="en-AU" b="1" dirty="0"/>
          </a:p>
        </p:txBody>
      </p:sp>
      <p:sp>
        <p:nvSpPr>
          <p:cNvPr id="6153" name="Text Box 10"/>
          <p:cNvSpPr txBox="1">
            <a:spLocks noChangeArrowheads="1"/>
          </p:cNvSpPr>
          <p:nvPr/>
        </p:nvSpPr>
        <p:spPr bwMode="auto">
          <a:xfrm>
            <a:off x="112713" y="6500813"/>
            <a:ext cx="1479550" cy="182562"/>
          </a:xfrm>
          <a:prstGeom prst="rect">
            <a:avLst/>
          </a:prstGeom>
          <a:noFill/>
          <a:ln w="12700">
            <a:noFill/>
            <a:miter lim="800000"/>
            <a:headEnd/>
            <a:tailEnd/>
          </a:ln>
        </p:spPr>
        <p:txBody>
          <a:bodyPr wrap="none" lIns="0" tIns="0" rIns="0" bIns="0">
            <a:spAutoFit/>
          </a:bodyPr>
          <a:lstStyle/>
          <a:p>
            <a:pPr algn="ctr"/>
            <a:r>
              <a:rPr lang="en-AU" sz="1200" b="1" i="1" dirty="0" err="1"/>
              <a:t>Redback</a:t>
            </a:r>
            <a:r>
              <a:rPr lang="en-AU" sz="1200" b="1" i="1" dirty="0"/>
              <a:t> </a:t>
            </a:r>
            <a:r>
              <a:rPr lang="en-AU" sz="1200" b="1" i="1" dirty="0" err="1"/>
              <a:t>SmartEdge</a:t>
            </a:r>
            <a:endParaRPr lang="en-AU" sz="1200" b="1" i="1" dirty="0"/>
          </a:p>
        </p:txBody>
      </p:sp>
      <p:sp>
        <p:nvSpPr>
          <p:cNvPr id="6154" name="Text Box 11"/>
          <p:cNvSpPr txBox="1">
            <a:spLocks noChangeArrowheads="1"/>
          </p:cNvSpPr>
          <p:nvPr/>
        </p:nvSpPr>
        <p:spPr bwMode="auto">
          <a:xfrm>
            <a:off x="1790700" y="6388101"/>
            <a:ext cx="1201738" cy="182562"/>
          </a:xfrm>
          <a:prstGeom prst="rect">
            <a:avLst/>
          </a:prstGeom>
          <a:noFill/>
          <a:ln w="12700">
            <a:noFill/>
            <a:miter lim="800000"/>
            <a:headEnd/>
            <a:tailEnd/>
          </a:ln>
        </p:spPr>
        <p:txBody>
          <a:bodyPr wrap="none" lIns="0" tIns="0" rIns="0" bIns="0">
            <a:spAutoFit/>
          </a:bodyPr>
          <a:lstStyle/>
          <a:p>
            <a:pPr algn="ctr"/>
            <a:r>
              <a:rPr lang="en-US" sz="1200" b="1" i="1"/>
              <a:t>Juniper E-Series</a:t>
            </a:r>
            <a:endParaRPr lang="en-AU" sz="1200" b="1" i="1"/>
          </a:p>
        </p:txBody>
      </p:sp>
      <p:pic>
        <p:nvPicPr>
          <p:cNvPr id="6155" name="Picture 12"/>
          <p:cNvPicPr>
            <a:picLocks noChangeAspect="1" noChangeArrowheads="1"/>
          </p:cNvPicPr>
          <p:nvPr/>
        </p:nvPicPr>
        <p:blipFill>
          <a:blip r:embed="rId6"/>
          <a:srcRect/>
          <a:stretch>
            <a:fillRect/>
          </a:stretch>
        </p:blipFill>
        <p:spPr bwMode="auto">
          <a:xfrm>
            <a:off x="3141663" y="5446713"/>
            <a:ext cx="1541462" cy="917575"/>
          </a:xfrm>
          <a:prstGeom prst="rect">
            <a:avLst/>
          </a:prstGeom>
          <a:noFill/>
          <a:ln w="12700" algn="ctr">
            <a:noFill/>
            <a:miter lim="800000"/>
            <a:headEnd/>
            <a:tailEnd/>
          </a:ln>
        </p:spPr>
      </p:pic>
      <p:sp>
        <p:nvSpPr>
          <p:cNvPr id="6156" name="Text Box 13"/>
          <p:cNvSpPr txBox="1">
            <a:spLocks noChangeArrowheads="1"/>
          </p:cNvSpPr>
          <p:nvPr/>
        </p:nvSpPr>
        <p:spPr bwMode="auto">
          <a:xfrm>
            <a:off x="3346450" y="6388101"/>
            <a:ext cx="877888" cy="182562"/>
          </a:xfrm>
          <a:prstGeom prst="rect">
            <a:avLst/>
          </a:prstGeom>
          <a:noFill/>
          <a:ln w="12700">
            <a:noFill/>
            <a:miter lim="800000"/>
            <a:headEnd/>
            <a:tailEnd/>
          </a:ln>
        </p:spPr>
        <p:txBody>
          <a:bodyPr wrap="none" lIns="0" tIns="0" rIns="0" bIns="0">
            <a:spAutoFit/>
          </a:bodyPr>
          <a:lstStyle/>
          <a:p>
            <a:pPr algn="ctr"/>
            <a:r>
              <a:rPr lang="en-US" sz="1200" b="1" i="1"/>
              <a:t>Cisco 10000</a:t>
            </a:r>
            <a:endParaRPr lang="en-AU" sz="1200" b="1" i="1"/>
          </a:p>
        </p:txBody>
      </p:sp>
      <p:pic>
        <p:nvPicPr>
          <p:cNvPr id="6157" name="Picture 14"/>
          <p:cNvPicPr>
            <a:picLocks noChangeAspect="1" noChangeArrowheads="1"/>
          </p:cNvPicPr>
          <p:nvPr/>
        </p:nvPicPr>
        <p:blipFill>
          <a:blip r:embed="rId7"/>
          <a:srcRect/>
          <a:stretch>
            <a:fillRect/>
          </a:stretch>
        </p:blipFill>
        <p:spPr bwMode="auto">
          <a:xfrm>
            <a:off x="4792853" y="5349876"/>
            <a:ext cx="933450" cy="1038225"/>
          </a:xfrm>
          <a:prstGeom prst="rect">
            <a:avLst/>
          </a:prstGeom>
          <a:noFill/>
          <a:ln w="9525">
            <a:noFill/>
            <a:miter lim="800000"/>
            <a:headEnd/>
            <a:tailEnd/>
          </a:ln>
        </p:spPr>
      </p:pic>
      <p:sp>
        <p:nvSpPr>
          <p:cNvPr id="6158" name="Text Box 15"/>
          <p:cNvSpPr txBox="1">
            <a:spLocks noChangeArrowheads="1"/>
          </p:cNvSpPr>
          <p:nvPr/>
        </p:nvSpPr>
        <p:spPr bwMode="auto">
          <a:xfrm>
            <a:off x="4432300" y="6388101"/>
            <a:ext cx="1428750" cy="182562"/>
          </a:xfrm>
          <a:prstGeom prst="rect">
            <a:avLst/>
          </a:prstGeom>
          <a:noFill/>
          <a:ln w="12700">
            <a:noFill/>
            <a:miter lim="800000"/>
            <a:headEnd/>
            <a:tailEnd/>
          </a:ln>
        </p:spPr>
        <p:txBody>
          <a:bodyPr wrap="none" lIns="0" tIns="0" rIns="0" bIns="0">
            <a:spAutoFit/>
          </a:bodyPr>
          <a:lstStyle/>
          <a:p>
            <a:pPr algn="ctr"/>
            <a:r>
              <a:rPr lang="en-US" sz="1200" b="1" i="1"/>
              <a:t>Alcatel-Lucent 7750</a:t>
            </a:r>
            <a:endParaRPr lang="en-AU" sz="1200" b="1" i="1"/>
          </a:p>
        </p:txBody>
      </p:sp>
      <p:pic>
        <p:nvPicPr>
          <p:cNvPr id="6159" name="Picture 16"/>
          <p:cNvPicPr>
            <a:picLocks noChangeAspect="1" noChangeArrowheads="1"/>
          </p:cNvPicPr>
          <p:nvPr/>
        </p:nvPicPr>
        <p:blipFill>
          <a:blip r:embed="rId8"/>
          <a:srcRect/>
          <a:stretch>
            <a:fillRect/>
          </a:stretch>
        </p:blipFill>
        <p:spPr bwMode="auto">
          <a:xfrm>
            <a:off x="7691438" y="0"/>
            <a:ext cx="1452562" cy="3138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4"/>
          <p:cNvSpPr>
            <a:spLocks noGrp="1"/>
          </p:cNvSpPr>
          <p:nvPr>
            <p:ph type="sldNum" sz="quarter" idx="12"/>
          </p:nvPr>
        </p:nvSpPr>
        <p:spPr>
          <a:noFill/>
        </p:spPr>
        <p:txBody>
          <a:bodyPr/>
          <a:lstStyle/>
          <a:p>
            <a:fld id="{D5120959-2595-44BE-969B-9CCFBDC0FA08}" type="slidenum">
              <a:rPr lang="en-US" smtClean="0">
                <a:latin typeface="Arial" charset="0"/>
              </a:rPr>
              <a:pPr/>
              <a:t>5</a:t>
            </a:fld>
            <a:endParaRPr lang="en-US" smtClean="0">
              <a:latin typeface="Arial" charset="0"/>
            </a:endParaRPr>
          </a:p>
        </p:txBody>
      </p:sp>
      <p:pic>
        <p:nvPicPr>
          <p:cNvPr id="7171" name="Picture 18"/>
          <p:cNvPicPr>
            <a:picLocks noChangeAspect="1" noChangeArrowheads="1"/>
          </p:cNvPicPr>
          <p:nvPr/>
        </p:nvPicPr>
        <p:blipFill>
          <a:blip r:embed="rId3"/>
          <a:srcRect/>
          <a:stretch>
            <a:fillRect/>
          </a:stretch>
        </p:blipFill>
        <p:spPr bwMode="auto">
          <a:xfrm>
            <a:off x="238125" y="4876006"/>
            <a:ext cx="1525588" cy="1744663"/>
          </a:xfrm>
          <a:prstGeom prst="rect">
            <a:avLst/>
          </a:prstGeom>
          <a:noFill/>
          <a:ln w="9525">
            <a:noFill/>
            <a:miter lim="800000"/>
            <a:headEnd/>
            <a:tailEnd/>
          </a:ln>
        </p:spPr>
      </p:pic>
      <p:sp>
        <p:nvSpPr>
          <p:cNvPr id="7172" name="Rectangle 2"/>
          <p:cNvSpPr>
            <a:spLocks noChangeArrowheads="1"/>
          </p:cNvSpPr>
          <p:nvPr/>
        </p:nvSpPr>
        <p:spPr bwMode="auto">
          <a:xfrm>
            <a:off x="-109537" y="1087437"/>
            <a:ext cx="7424738" cy="741363"/>
          </a:xfrm>
          <a:prstGeom prst="rect">
            <a:avLst/>
          </a:prstGeom>
          <a:noFill/>
          <a:ln w="9525">
            <a:noFill/>
            <a:miter lim="800000"/>
            <a:headEnd/>
            <a:tailEnd/>
          </a:ln>
        </p:spPr>
        <p:txBody>
          <a:bodyPr lIns="0" tIns="0" rIns="0" bIns="0"/>
          <a:lstStyle/>
          <a:p>
            <a:pPr algn="ctr"/>
            <a:r>
              <a:rPr lang="en-AU" sz="3200" dirty="0">
                <a:solidFill>
                  <a:srgbClr val="FF0000"/>
                </a:solidFill>
              </a:rPr>
              <a:t>Ethernet Aggregation (layer-2) Switch</a:t>
            </a:r>
            <a:endParaRPr lang="en-US" sz="3200" dirty="0">
              <a:solidFill>
                <a:srgbClr val="FF0000"/>
              </a:solidFill>
            </a:endParaRPr>
          </a:p>
        </p:txBody>
      </p:sp>
      <p:sp>
        <p:nvSpPr>
          <p:cNvPr id="7173" name="Text Box 10"/>
          <p:cNvSpPr txBox="1">
            <a:spLocks noChangeArrowheads="1"/>
          </p:cNvSpPr>
          <p:nvPr/>
        </p:nvSpPr>
        <p:spPr bwMode="auto">
          <a:xfrm>
            <a:off x="319087" y="1828800"/>
            <a:ext cx="6530975" cy="823913"/>
          </a:xfrm>
          <a:prstGeom prst="rect">
            <a:avLst/>
          </a:prstGeom>
          <a:noFill/>
          <a:ln w="12700">
            <a:noFill/>
            <a:miter lim="800000"/>
            <a:headEnd/>
            <a:tailEnd/>
          </a:ln>
        </p:spPr>
        <p:txBody>
          <a:bodyPr lIns="0" tIns="0" rIns="0" bIns="0">
            <a:spAutoFit/>
          </a:bodyPr>
          <a:lstStyle/>
          <a:p>
            <a:pPr>
              <a:spcBef>
                <a:spcPct val="50000"/>
              </a:spcBef>
            </a:pPr>
            <a:r>
              <a:rPr lang="en-AU" b="1" dirty="0"/>
              <a:t>The Ethernet Aggregation (or Ethernet Services)</a:t>
            </a:r>
            <a:r>
              <a:rPr lang="en-AU" b="1" dirty="0">
                <a:solidFill>
                  <a:schemeClr val="bg2"/>
                </a:solidFill>
              </a:rPr>
              <a:t> </a:t>
            </a:r>
            <a:r>
              <a:rPr lang="en-AU" b="1" dirty="0"/>
              <a:t>Switch cost-effectively aggregates traffic, and is optimized for Ethernet services. </a:t>
            </a:r>
            <a:endParaRPr lang="en-US" b="1" dirty="0"/>
          </a:p>
        </p:txBody>
      </p:sp>
      <p:sp>
        <p:nvSpPr>
          <p:cNvPr id="7174" name="Rectangle 4"/>
          <p:cNvSpPr>
            <a:spLocks noChangeArrowheads="1"/>
          </p:cNvSpPr>
          <p:nvPr/>
        </p:nvSpPr>
        <p:spPr bwMode="auto">
          <a:xfrm>
            <a:off x="238125" y="2761456"/>
            <a:ext cx="8362950" cy="1922463"/>
          </a:xfrm>
          <a:prstGeom prst="rect">
            <a:avLst/>
          </a:prstGeom>
          <a:noFill/>
          <a:ln w="12700" algn="ctr">
            <a:noFill/>
            <a:miter lim="800000"/>
            <a:headEnd/>
            <a:tailEnd/>
          </a:ln>
        </p:spPr>
        <p:txBody>
          <a:bodyPr lIns="0" tIns="0" rIns="0" bIns="0">
            <a:spAutoFit/>
          </a:bodyPr>
          <a:lstStyle/>
          <a:p>
            <a:r>
              <a:rPr lang="en-US" b="1" dirty="0"/>
              <a:t>Key pain points</a:t>
            </a:r>
          </a:p>
          <a:p>
            <a:pPr marL="361950" lvl="1" indent="-180975">
              <a:buFontTx/>
              <a:buChar char="•"/>
            </a:pPr>
            <a:r>
              <a:rPr lang="en-US" b="1" dirty="0"/>
              <a:t>Scalability</a:t>
            </a:r>
            <a:r>
              <a:rPr lang="en-US" dirty="0"/>
              <a:t>: </a:t>
            </a:r>
            <a:r>
              <a:rPr lang="en-AU" dirty="0"/>
              <a:t>Verify Ethernet and/or MPLS switching from</a:t>
            </a:r>
            <a:br>
              <a:rPr lang="en-AU" dirty="0"/>
            </a:br>
            <a:r>
              <a:rPr lang="en-AU" dirty="0"/>
              <a:t>many </a:t>
            </a:r>
            <a:r>
              <a:rPr lang="en-AU" dirty="0" err="1"/>
              <a:t>GbE</a:t>
            </a:r>
            <a:r>
              <a:rPr lang="en-AU" dirty="0"/>
              <a:t> interfaces to a few high-speed 10GbE interfaces</a:t>
            </a:r>
          </a:p>
          <a:p>
            <a:pPr marL="361950" lvl="1" indent="-180975">
              <a:buFontTx/>
              <a:buChar char="•"/>
            </a:pPr>
            <a:r>
              <a:rPr lang="en-AU" b="1" dirty="0"/>
              <a:t>Layer-2 Protocols</a:t>
            </a:r>
            <a:r>
              <a:rPr lang="en-AU" dirty="0"/>
              <a:t>: Test conformance and performance of </a:t>
            </a:r>
            <a:r>
              <a:rPr lang="en-AU" b="1" dirty="0">
                <a:solidFill>
                  <a:srgbClr val="0000FF"/>
                </a:solidFill>
              </a:rPr>
              <a:t>Ethernet OAM</a:t>
            </a:r>
            <a:r>
              <a:rPr lang="en-AU" dirty="0">
                <a:solidFill>
                  <a:srgbClr val="0000FF"/>
                </a:solidFill>
              </a:rPr>
              <a:t> </a:t>
            </a:r>
            <a:r>
              <a:rPr lang="en-AU" b="1" dirty="0">
                <a:solidFill>
                  <a:srgbClr val="0000FF"/>
                </a:solidFill>
              </a:rPr>
              <a:t>Fault Management</a:t>
            </a:r>
            <a:r>
              <a:rPr lang="en-AU" dirty="0"/>
              <a:t>, Spanning Tree (</a:t>
            </a:r>
            <a:r>
              <a:rPr lang="en-AU" dirty="0" err="1"/>
              <a:t>xSTP</a:t>
            </a:r>
            <a:r>
              <a:rPr lang="en-AU" dirty="0"/>
              <a:t>), Link Aggregation (LACP), BFD, Provider Backbone Bridging, Mac-in-Mac (PBB/</a:t>
            </a:r>
            <a:r>
              <a:rPr lang="en-AU" dirty="0" err="1"/>
              <a:t>MiM</a:t>
            </a:r>
            <a:r>
              <a:rPr lang="en-AU" dirty="0"/>
              <a:t>)</a:t>
            </a:r>
          </a:p>
          <a:p>
            <a:pPr marL="361950" lvl="1" indent="-180975">
              <a:buFontTx/>
              <a:buChar char="•"/>
            </a:pPr>
            <a:r>
              <a:rPr lang="en-US" b="1" dirty="0"/>
              <a:t>Carrier Ethernet Services</a:t>
            </a:r>
            <a:r>
              <a:rPr lang="en-US" dirty="0"/>
              <a:t>: Validate E-Line/E-LAN services</a:t>
            </a:r>
            <a:r>
              <a:rPr lang="en-AU" dirty="0"/>
              <a:t> shaping &amp; policing</a:t>
            </a:r>
          </a:p>
        </p:txBody>
      </p:sp>
      <p:grpSp>
        <p:nvGrpSpPr>
          <p:cNvPr id="2" name="Group 5"/>
          <p:cNvGrpSpPr>
            <a:grpSpLocks/>
          </p:cNvGrpSpPr>
          <p:nvPr/>
        </p:nvGrpSpPr>
        <p:grpSpPr bwMode="auto">
          <a:xfrm>
            <a:off x="6932614" y="4775200"/>
            <a:ext cx="1438275" cy="1581150"/>
            <a:chOff x="1252" y="2603"/>
            <a:chExt cx="906" cy="996"/>
          </a:xfrm>
        </p:grpSpPr>
        <p:pic>
          <p:nvPicPr>
            <p:cNvPr id="7184" name="Picture 6"/>
            <p:cNvPicPr>
              <a:picLocks noChangeAspect="1" noChangeArrowheads="1"/>
            </p:cNvPicPr>
            <p:nvPr/>
          </p:nvPicPr>
          <p:blipFill>
            <a:blip r:embed="rId4"/>
            <a:srcRect/>
            <a:stretch>
              <a:fillRect/>
            </a:stretch>
          </p:blipFill>
          <p:spPr bwMode="auto">
            <a:xfrm>
              <a:off x="1252" y="2603"/>
              <a:ext cx="906" cy="996"/>
            </a:xfrm>
            <a:prstGeom prst="rect">
              <a:avLst/>
            </a:prstGeom>
            <a:noFill/>
            <a:ln w="9525">
              <a:noFill/>
              <a:miter lim="800000"/>
              <a:headEnd/>
              <a:tailEnd/>
            </a:ln>
          </p:spPr>
        </p:pic>
        <p:sp>
          <p:nvSpPr>
            <p:cNvPr id="7185" name="Text Box 9"/>
            <p:cNvSpPr txBox="1">
              <a:spLocks noChangeArrowheads="1"/>
            </p:cNvSpPr>
            <p:nvPr/>
          </p:nvSpPr>
          <p:spPr bwMode="auto">
            <a:xfrm>
              <a:off x="1381" y="2743"/>
              <a:ext cx="665" cy="268"/>
            </a:xfrm>
            <a:prstGeom prst="rect">
              <a:avLst/>
            </a:prstGeom>
            <a:solidFill>
              <a:schemeClr val="bg1"/>
            </a:solidFill>
            <a:ln w="12700">
              <a:noFill/>
              <a:miter lim="800000"/>
              <a:headEnd/>
              <a:tailEnd/>
            </a:ln>
          </p:spPr>
          <p:txBody>
            <a:bodyPr lIns="0" tIns="0" rIns="0" bIns="0">
              <a:spAutoFit/>
            </a:bodyPr>
            <a:lstStyle/>
            <a:p>
              <a:pPr algn="ctr">
                <a:spcBef>
                  <a:spcPct val="50000"/>
                </a:spcBef>
              </a:pPr>
              <a:r>
                <a:rPr lang="en-US" sz="1400" b="1" dirty="0"/>
                <a:t>Ethernet Aggregation </a:t>
              </a:r>
            </a:p>
          </p:txBody>
        </p:sp>
      </p:grpSp>
      <p:sp>
        <p:nvSpPr>
          <p:cNvPr id="7176" name="Text Box 9"/>
          <p:cNvSpPr txBox="1">
            <a:spLocks noChangeArrowheads="1"/>
          </p:cNvSpPr>
          <p:nvPr/>
        </p:nvSpPr>
        <p:spPr bwMode="auto">
          <a:xfrm>
            <a:off x="279400" y="6593681"/>
            <a:ext cx="1428750" cy="182563"/>
          </a:xfrm>
          <a:prstGeom prst="rect">
            <a:avLst/>
          </a:prstGeom>
          <a:noFill/>
          <a:ln w="12700">
            <a:noFill/>
            <a:miter lim="800000"/>
            <a:headEnd/>
            <a:tailEnd/>
          </a:ln>
        </p:spPr>
        <p:txBody>
          <a:bodyPr wrap="none" lIns="0" tIns="0" rIns="0" bIns="0">
            <a:spAutoFit/>
          </a:bodyPr>
          <a:lstStyle/>
          <a:p>
            <a:pPr algn="ctr"/>
            <a:r>
              <a:rPr lang="en-US" sz="1200" b="1" i="1"/>
              <a:t>Alcatel-Lucent 7750</a:t>
            </a:r>
            <a:endParaRPr lang="en-AU" sz="1200" b="1" i="1"/>
          </a:p>
        </p:txBody>
      </p:sp>
      <p:pic>
        <p:nvPicPr>
          <p:cNvPr id="7177" name="Picture 10"/>
          <p:cNvPicPr>
            <a:picLocks noChangeAspect="1" noChangeArrowheads="1"/>
          </p:cNvPicPr>
          <p:nvPr/>
        </p:nvPicPr>
        <p:blipFill>
          <a:blip r:embed="rId5"/>
          <a:srcRect/>
          <a:stretch>
            <a:fillRect/>
          </a:stretch>
        </p:blipFill>
        <p:spPr bwMode="auto">
          <a:xfrm>
            <a:off x="2128838" y="4842669"/>
            <a:ext cx="1358900" cy="1782762"/>
          </a:xfrm>
          <a:prstGeom prst="rect">
            <a:avLst/>
          </a:prstGeom>
          <a:noFill/>
          <a:ln w="12700">
            <a:noFill/>
            <a:miter lim="800000"/>
            <a:headEnd/>
            <a:tailEnd/>
          </a:ln>
        </p:spPr>
      </p:pic>
      <p:sp>
        <p:nvSpPr>
          <p:cNvPr id="7178" name="Text Box 11"/>
          <p:cNvSpPr txBox="1">
            <a:spLocks noChangeArrowheads="1"/>
          </p:cNvSpPr>
          <p:nvPr/>
        </p:nvSpPr>
        <p:spPr bwMode="auto">
          <a:xfrm>
            <a:off x="1936750" y="6593681"/>
            <a:ext cx="1647825" cy="182563"/>
          </a:xfrm>
          <a:prstGeom prst="rect">
            <a:avLst/>
          </a:prstGeom>
          <a:noFill/>
          <a:ln w="12700">
            <a:noFill/>
            <a:miter lim="800000"/>
            <a:headEnd/>
            <a:tailEnd/>
          </a:ln>
        </p:spPr>
        <p:txBody>
          <a:bodyPr wrap="none" lIns="0" tIns="0" rIns="0" bIns="0">
            <a:spAutoFit/>
          </a:bodyPr>
          <a:lstStyle/>
          <a:p>
            <a:r>
              <a:rPr lang="en-US" sz="1200" b="1" i="1"/>
              <a:t>Siemens Surpass 6670</a:t>
            </a:r>
            <a:endParaRPr lang="en-AU" sz="1200" b="1" i="1"/>
          </a:p>
        </p:txBody>
      </p:sp>
      <p:pic>
        <p:nvPicPr>
          <p:cNvPr id="7179" name="Picture 12"/>
          <p:cNvPicPr>
            <a:picLocks noChangeAspect="1" noChangeArrowheads="1"/>
          </p:cNvPicPr>
          <p:nvPr/>
        </p:nvPicPr>
        <p:blipFill>
          <a:blip r:embed="rId6"/>
          <a:srcRect/>
          <a:stretch>
            <a:fillRect/>
          </a:stretch>
        </p:blipFill>
        <p:spPr bwMode="auto">
          <a:xfrm>
            <a:off x="3867150" y="5395119"/>
            <a:ext cx="1468438" cy="1189037"/>
          </a:xfrm>
          <a:prstGeom prst="rect">
            <a:avLst/>
          </a:prstGeom>
          <a:noFill/>
          <a:ln w="9525">
            <a:noFill/>
            <a:miter lim="800000"/>
            <a:headEnd/>
            <a:tailEnd/>
          </a:ln>
        </p:spPr>
      </p:pic>
      <p:sp>
        <p:nvSpPr>
          <p:cNvPr id="7180" name="Text Box 13"/>
          <p:cNvSpPr txBox="1">
            <a:spLocks noChangeArrowheads="1"/>
          </p:cNvSpPr>
          <p:nvPr/>
        </p:nvSpPr>
        <p:spPr bwMode="auto">
          <a:xfrm>
            <a:off x="3838575" y="6593681"/>
            <a:ext cx="1514475" cy="182563"/>
          </a:xfrm>
          <a:prstGeom prst="rect">
            <a:avLst/>
          </a:prstGeom>
          <a:noFill/>
          <a:ln w="12700">
            <a:noFill/>
            <a:miter lim="800000"/>
            <a:headEnd/>
            <a:tailEnd/>
          </a:ln>
        </p:spPr>
        <p:txBody>
          <a:bodyPr wrap="none" lIns="0" tIns="0" rIns="0" bIns="0">
            <a:spAutoFit/>
          </a:bodyPr>
          <a:lstStyle/>
          <a:p>
            <a:r>
              <a:rPr lang="en-US" sz="1200" b="1" i="1"/>
              <a:t>Fujitsu </a:t>
            </a:r>
            <a:r>
              <a:rPr lang="en-AU" sz="1200" b="1" i="1"/>
              <a:t>Atrica A-4100</a:t>
            </a:r>
          </a:p>
        </p:txBody>
      </p:sp>
      <p:sp>
        <p:nvSpPr>
          <p:cNvPr id="7181" name="Text Box 14"/>
          <p:cNvSpPr txBox="1">
            <a:spLocks noChangeArrowheads="1"/>
          </p:cNvSpPr>
          <p:nvPr/>
        </p:nvSpPr>
        <p:spPr bwMode="auto">
          <a:xfrm>
            <a:off x="5511800" y="6584156"/>
            <a:ext cx="2082800" cy="182563"/>
          </a:xfrm>
          <a:prstGeom prst="rect">
            <a:avLst/>
          </a:prstGeom>
          <a:noFill/>
          <a:ln w="12700">
            <a:noFill/>
            <a:miter lim="800000"/>
            <a:headEnd/>
            <a:tailEnd/>
          </a:ln>
        </p:spPr>
        <p:txBody>
          <a:bodyPr wrap="none" lIns="0" tIns="0" rIns="0" bIns="0">
            <a:spAutoFit/>
          </a:bodyPr>
          <a:lstStyle/>
          <a:p>
            <a:r>
              <a:rPr lang="en-US" sz="1200" b="1" i="1" dirty="0"/>
              <a:t>World Wide Packets </a:t>
            </a:r>
            <a:r>
              <a:rPr lang="en-AU" sz="1200" b="1" i="1" dirty="0"/>
              <a:t>LE-3300</a:t>
            </a:r>
          </a:p>
        </p:txBody>
      </p:sp>
      <p:pic>
        <p:nvPicPr>
          <p:cNvPr id="7182" name="Picture 15"/>
          <p:cNvPicPr>
            <a:picLocks noChangeAspect="1" noChangeArrowheads="1"/>
          </p:cNvPicPr>
          <p:nvPr/>
        </p:nvPicPr>
        <p:blipFill>
          <a:blip r:embed="rId7"/>
          <a:srcRect/>
          <a:stretch>
            <a:fillRect/>
          </a:stretch>
        </p:blipFill>
        <p:spPr bwMode="auto">
          <a:xfrm>
            <a:off x="5511800" y="5480842"/>
            <a:ext cx="1527175" cy="1084263"/>
          </a:xfrm>
          <a:prstGeom prst="rect">
            <a:avLst/>
          </a:prstGeom>
          <a:noFill/>
          <a:ln w="9525">
            <a:noFill/>
            <a:miter lim="800000"/>
            <a:headEnd/>
            <a:tailEnd/>
          </a:ln>
        </p:spPr>
      </p:pic>
      <p:pic>
        <p:nvPicPr>
          <p:cNvPr id="7183" name="Picture 16"/>
          <p:cNvPicPr>
            <a:picLocks noChangeAspect="1" noChangeArrowheads="1"/>
          </p:cNvPicPr>
          <p:nvPr/>
        </p:nvPicPr>
        <p:blipFill>
          <a:blip r:embed="rId8"/>
          <a:srcRect/>
          <a:stretch>
            <a:fillRect/>
          </a:stretch>
        </p:blipFill>
        <p:spPr bwMode="auto">
          <a:xfrm>
            <a:off x="7065963" y="0"/>
            <a:ext cx="2078037" cy="2652713"/>
          </a:xfrm>
          <a:prstGeom prst="rect">
            <a:avLst/>
          </a:prstGeom>
          <a:noFill/>
          <a:ln w="12700" algn="ctr">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4"/>
          <p:cNvSpPr>
            <a:spLocks noGrp="1"/>
          </p:cNvSpPr>
          <p:nvPr>
            <p:ph type="sldNum" sz="quarter" idx="12"/>
          </p:nvPr>
        </p:nvSpPr>
        <p:spPr>
          <a:noFill/>
        </p:spPr>
        <p:txBody>
          <a:bodyPr/>
          <a:lstStyle/>
          <a:p>
            <a:fld id="{FAB8EEC3-DD2E-4C33-A42D-4C76E835D9ED}" type="slidenum">
              <a:rPr lang="en-US" smtClean="0">
                <a:latin typeface="Arial" charset="0"/>
              </a:rPr>
              <a:pPr/>
              <a:t>6</a:t>
            </a:fld>
            <a:endParaRPr lang="en-US" smtClean="0">
              <a:latin typeface="Arial" charset="0"/>
            </a:endParaRPr>
          </a:p>
        </p:txBody>
      </p:sp>
      <p:pic>
        <p:nvPicPr>
          <p:cNvPr id="8195" name="Picture 2"/>
          <p:cNvPicPr>
            <a:picLocks noChangeAspect="1" noChangeArrowheads="1"/>
          </p:cNvPicPr>
          <p:nvPr/>
        </p:nvPicPr>
        <p:blipFill>
          <a:blip r:embed="rId3"/>
          <a:srcRect/>
          <a:stretch>
            <a:fillRect/>
          </a:stretch>
        </p:blipFill>
        <p:spPr bwMode="auto">
          <a:xfrm>
            <a:off x="7161213" y="0"/>
            <a:ext cx="1982787" cy="2530475"/>
          </a:xfrm>
          <a:prstGeom prst="rect">
            <a:avLst/>
          </a:prstGeom>
          <a:noFill/>
          <a:ln w="9525">
            <a:noFill/>
            <a:miter lim="800000"/>
            <a:headEnd/>
            <a:tailEnd/>
          </a:ln>
        </p:spPr>
      </p:pic>
      <p:sp>
        <p:nvSpPr>
          <p:cNvPr id="8196" name="Rectangle 3"/>
          <p:cNvSpPr>
            <a:spLocks noChangeArrowheads="1"/>
          </p:cNvSpPr>
          <p:nvPr/>
        </p:nvSpPr>
        <p:spPr bwMode="auto">
          <a:xfrm>
            <a:off x="0" y="1085057"/>
            <a:ext cx="7424737" cy="741362"/>
          </a:xfrm>
          <a:prstGeom prst="rect">
            <a:avLst/>
          </a:prstGeom>
          <a:noFill/>
          <a:ln w="9525">
            <a:noFill/>
            <a:miter lim="800000"/>
            <a:headEnd/>
            <a:tailEnd/>
          </a:ln>
        </p:spPr>
        <p:txBody>
          <a:bodyPr lIns="0" tIns="0" rIns="0" bIns="0"/>
          <a:lstStyle/>
          <a:p>
            <a:pPr algn="ctr"/>
            <a:r>
              <a:rPr lang="en-AU" sz="3200" dirty="0">
                <a:solidFill>
                  <a:srgbClr val="FF0000"/>
                </a:solidFill>
              </a:rPr>
              <a:t>Access Node / IP DSLAM / OLT</a:t>
            </a:r>
            <a:endParaRPr lang="en-US" sz="3200" dirty="0">
              <a:solidFill>
                <a:srgbClr val="FF0000"/>
              </a:solidFill>
            </a:endParaRPr>
          </a:p>
        </p:txBody>
      </p:sp>
      <p:sp>
        <p:nvSpPr>
          <p:cNvPr id="8197" name="Text Box 10"/>
          <p:cNvSpPr txBox="1">
            <a:spLocks noChangeArrowheads="1"/>
          </p:cNvSpPr>
          <p:nvPr/>
        </p:nvSpPr>
        <p:spPr bwMode="auto">
          <a:xfrm>
            <a:off x="579438" y="1826419"/>
            <a:ext cx="6530975" cy="1236663"/>
          </a:xfrm>
          <a:prstGeom prst="rect">
            <a:avLst/>
          </a:prstGeom>
          <a:noFill/>
          <a:ln w="12700">
            <a:noFill/>
            <a:miter lim="800000"/>
            <a:headEnd/>
            <a:tailEnd/>
          </a:ln>
        </p:spPr>
        <p:txBody>
          <a:bodyPr lIns="0" tIns="0" rIns="0" bIns="0">
            <a:spAutoFit/>
          </a:bodyPr>
          <a:lstStyle/>
          <a:p>
            <a:pPr>
              <a:spcBef>
                <a:spcPct val="50000"/>
              </a:spcBef>
            </a:pPr>
            <a:r>
              <a:rPr lang="en-AU" b="1" dirty="0"/>
              <a:t>Access Nodes are also known as Access Concentrator, DSL Access Multiplexer or Optical Line Terminator (OLT).</a:t>
            </a:r>
          </a:p>
          <a:p>
            <a:pPr>
              <a:spcBef>
                <a:spcPct val="50000"/>
              </a:spcBef>
            </a:pPr>
            <a:r>
              <a:rPr lang="en-US" b="1" dirty="0"/>
              <a:t>They terminate DSL or Passive Optical Network (PON) lines, aggregate subscribers, and assist IPTV multicast services.</a:t>
            </a:r>
          </a:p>
        </p:txBody>
      </p:sp>
      <p:sp>
        <p:nvSpPr>
          <p:cNvPr id="8198" name="Rectangle 5"/>
          <p:cNvSpPr>
            <a:spLocks noChangeArrowheads="1"/>
          </p:cNvSpPr>
          <p:nvPr/>
        </p:nvSpPr>
        <p:spPr bwMode="auto">
          <a:xfrm>
            <a:off x="579438" y="3063082"/>
            <a:ext cx="7421563" cy="1647825"/>
          </a:xfrm>
          <a:prstGeom prst="rect">
            <a:avLst/>
          </a:prstGeom>
          <a:noFill/>
          <a:ln w="12700" algn="ctr">
            <a:noFill/>
            <a:miter lim="800000"/>
            <a:headEnd/>
            <a:tailEnd/>
          </a:ln>
        </p:spPr>
        <p:txBody>
          <a:bodyPr lIns="0" tIns="0" rIns="0" bIns="0">
            <a:spAutoFit/>
          </a:bodyPr>
          <a:lstStyle/>
          <a:p>
            <a:r>
              <a:rPr lang="en-US" b="1" dirty="0"/>
              <a:t>Key pain points</a:t>
            </a:r>
          </a:p>
          <a:p>
            <a:pPr marL="361950" lvl="1" indent="-180975">
              <a:buFontTx/>
              <a:buChar char="•"/>
            </a:pPr>
            <a:r>
              <a:rPr lang="en-US" b="1" dirty="0"/>
              <a:t>Traffic</a:t>
            </a:r>
            <a:r>
              <a:rPr lang="en-US" dirty="0"/>
              <a:t>: Analyze forwarding performance (latency, loss, throughput)</a:t>
            </a:r>
            <a:endParaRPr lang="en-AU" dirty="0"/>
          </a:p>
          <a:p>
            <a:pPr marL="361950" lvl="1" indent="-180975">
              <a:buFontTx/>
              <a:buChar char="•"/>
            </a:pPr>
            <a:r>
              <a:rPr lang="en-AU" b="1" dirty="0"/>
              <a:t>Multicast</a:t>
            </a:r>
            <a:r>
              <a:rPr lang="en-AU" dirty="0"/>
              <a:t>: Verify IGMP/MLD snooping (which accelerates IPTV channel-zapping) and multicast performance</a:t>
            </a:r>
          </a:p>
          <a:p>
            <a:pPr marL="361950" lvl="1" indent="-180975">
              <a:buFontTx/>
              <a:buChar char="•"/>
            </a:pPr>
            <a:r>
              <a:rPr lang="en-US" b="1" dirty="0"/>
              <a:t>Access Protocols</a:t>
            </a:r>
            <a:r>
              <a:rPr lang="en-US" dirty="0"/>
              <a:t>: Gauge </a:t>
            </a:r>
            <a:r>
              <a:rPr lang="en-AU" dirty="0"/>
              <a:t>DHCP relay agent and </a:t>
            </a:r>
            <a:r>
              <a:rPr lang="en-AU" dirty="0" err="1"/>
              <a:t>PPPoE</a:t>
            </a:r>
            <a:r>
              <a:rPr lang="en-AU" dirty="0"/>
              <a:t> performance &amp; scalability</a:t>
            </a:r>
          </a:p>
        </p:txBody>
      </p:sp>
      <p:pic>
        <p:nvPicPr>
          <p:cNvPr id="8199" name="Picture 6"/>
          <p:cNvPicPr>
            <a:picLocks noChangeAspect="1" noChangeArrowheads="1"/>
          </p:cNvPicPr>
          <p:nvPr/>
        </p:nvPicPr>
        <p:blipFill>
          <a:blip r:embed="rId4"/>
          <a:srcRect/>
          <a:stretch>
            <a:fillRect/>
          </a:stretch>
        </p:blipFill>
        <p:spPr bwMode="auto">
          <a:xfrm>
            <a:off x="198438" y="5045869"/>
            <a:ext cx="1368425" cy="1516063"/>
          </a:xfrm>
          <a:prstGeom prst="rect">
            <a:avLst/>
          </a:prstGeom>
          <a:noFill/>
          <a:ln w="12700" algn="ctr">
            <a:noFill/>
            <a:miter lim="800000"/>
            <a:headEnd/>
            <a:tailEnd/>
          </a:ln>
        </p:spPr>
      </p:pic>
      <p:sp>
        <p:nvSpPr>
          <p:cNvPr id="8200" name="Text Box 7"/>
          <p:cNvSpPr txBox="1">
            <a:spLocks noChangeArrowheads="1"/>
          </p:cNvSpPr>
          <p:nvPr/>
        </p:nvSpPr>
        <p:spPr bwMode="auto">
          <a:xfrm>
            <a:off x="215900" y="6549232"/>
            <a:ext cx="1343025" cy="182562"/>
          </a:xfrm>
          <a:prstGeom prst="rect">
            <a:avLst/>
          </a:prstGeom>
          <a:noFill/>
          <a:ln w="12700">
            <a:noFill/>
            <a:miter lim="800000"/>
            <a:headEnd/>
            <a:tailEnd/>
          </a:ln>
        </p:spPr>
        <p:txBody>
          <a:bodyPr wrap="none" lIns="0" tIns="0" rIns="0" bIns="0">
            <a:spAutoFit/>
          </a:bodyPr>
          <a:lstStyle/>
          <a:p>
            <a:pPr algn="ctr"/>
            <a:r>
              <a:rPr lang="en-AU" sz="1200" b="1" i="1"/>
              <a:t>Ericsson EDN288x</a:t>
            </a:r>
          </a:p>
        </p:txBody>
      </p:sp>
      <p:sp>
        <p:nvSpPr>
          <p:cNvPr id="8201" name="Text Box 8"/>
          <p:cNvSpPr txBox="1">
            <a:spLocks noChangeArrowheads="1"/>
          </p:cNvSpPr>
          <p:nvPr/>
        </p:nvSpPr>
        <p:spPr bwMode="auto">
          <a:xfrm>
            <a:off x="1681163" y="6555582"/>
            <a:ext cx="1597025" cy="182562"/>
          </a:xfrm>
          <a:prstGeom prst="rect">
            <a:avLst/>
          </a:prstGeom>
          <a:noFill/>
          <a:ln w="12700">
            <a:noFill/>
            <a:miter lim="800000"/>
            <a:headEnd/>
            <a:tailEnd/>
          </a:ln>
        </p:spPr>
        <p:txBody>
          <a:bodyPr wrap="none" lIns="0" tIns="0" rIns="0" bIns="0">
            <a:spAutoFit/>
          </a:bodyPr>
          <a:lstStyle/>
          <a:p>
            <a:pPr algn="ctr"/>
            <a:r>
              <a:rPr lang="en-AU" sz="1200" b="1" i="1"/>
              <a:t>Huawei SmartAX 5300</a:t>
            </a:r>
          </a:p>
        </p:txBody>
      </p:sp>
      <p:sp>
        <p:nvSpPr>
          <p:cNvPr id="8202" name="Text Box 9"/>
          <p:cNvSpPr txBox="1">
            <a:spLocks noChangeArrowheads="1"/>
          </p:cNvSpPr>
          <p:nvPr/>
        </p:nvSpPr>
        <p:spPr bwMode="auto">
          <a:xfrm>
            <a:off x="3422650" y="6553994"/>
            <a:ext cx="1017588" cy="182563"/>
          </a:xfrm>
          <a:prstGeom prst="rect">
            <a:avLst/>
          </a:prstGeom>
          <a:noFill/>
          <a:ln w="12700">
            <a:noFill/>
            <a:miter lim="800000"/>
            <a:headEnd/>
            <a:tailEnd/>
          </a:ln>
        </p:spPr>
        <p:txBody>
          <a:bodyPr wrap="none" lIns="0" tIns="0" rIns="0" bIns="0">
            <a:spAutoFit/>
          </a:bodyPr>
          <a:lstStyle/>
          <a:p>
            <a:pPr algn="ctr"/>
            <a:r>
              <a:rPr lang="en-AU" sz="1200" b="1" i="1"/>
              <a:t>ECI Hi-FOCuS</a:t>
            </a:r>
          </a:p>
        </p:txBody>
      </p:sp>
      <p:pic>
        <p:nvPicPr>
          <p:cNvPr id="8203" name="Picture 10"/>
          <p:cNvPicPr>
            <a:picLocks noChangeAspect="1" noChangeArrowheads="1"/>
          </p:cNvPicPr>
          <p:nvPr/>
        </p:nvPicPr>
        <p:blipFill>
          <a:blip r:embed="rId5"/>
          <a:srcRect/>
          <a:stretch>
            <a:fillRect/>
          </a:stretch>
        </p:blipFill>
        <p:spPr bwMode="auto">
          <a:xfrm>
            <a:off x="3241675" y="4710907"/>
            <a:ext cx="1379538" cy="1789112"/>
          </a:xfrm>
          <a:prstGeom prst="rect">
            <a:avLst/>
          </a:prstGeom>
          <a:noFill/>
          <a:ln w="12700" algn="ctr">
            <a:noFill/>
            <a:miter lim="800000"/>
            <a:headEnd/>
            <a:tailEnd/>
          </a:ln>
        </p:spPr>
      </p:pic>
      <p:pic>
        <p:nvPicPr>
          <p:cNvPr id="8204" name="Picture 11"/>
          <p:cNvPicPr>
            <a:picLocks noChangeAspect="1" noChangeArrowheads="1"/>
          </p:cNvPicPr>
          <p:nvPr/>
        </p:nvPicPr>
        <p:blipFill>
          <a:blip r:embed="rId6"/>
          <a:srcRect/>
          <a:stretch>
            <a:fillRect/>
          </a:stretch>
        </p:blipFill>
        <p:spPr bwMode="auto">
          <a:xfrm>
            <a:off x="4805363" y="4788694"/>
            <a:ext cx="995362" cy="1643063"/>
          </a:xfrm>
          <a:prstGeom prst="rect">
            <a:avLst/>
          </a:prstGeom>
          <a:noFill/>
          <a:ln w="12700" algn="ctr">
            <a:noFill/>
            <a:miter lim="800000"/>
            <a:headEnd/>
            <a:tailEnd/>
          </a:ln>
        </p:spPr>
      </p:pic>
      <p:sp>
        <p:nvSpPr>
          <p:cNvPr id="8205" name="Text Box 12"/>
          <p:cNvSpPr txBox="1">
            <a:spLocks noChangeArrowheads="1"/>
          </p:cNvSpPr>
          <p:nvPr/>
        </p:nvSpPr>
        <p:spPr bwMode="auto">
          <a:xfrm>
            <a:off x="4578350" y="6552407"/>
            <a:ext cx="1428750" cy="182562"/>
          </a:xfrm>
          <a:prstGeom prst="rect">
            <a:avLst/>
          </a:prstGeom>
          <a:noFill/>
          <a:ln w="12700">
            <a:noFill/>
            <a:miter lim="800000"/>
            <a:headEnd/>
            <a:tailEnd/>
          </a:ln>
        </p:spPr>
        <p:txBody>
          <a:bodyPr wrap="none" lIns="0" tIns="0" rIns="0" bIns="0">
            <a:spAutoFit/>
          </a:bodyPr>
          <a:lstStyle/>
          <a:p>
            <a:pPr algn="ctr"/>
            <a:r>
              <a:rPr lang="en-AU" sz="1200" b="1" i="1"/>
              <a:t>Alcatel-Lucent 7300</a:t>
            </a:r>
          </a:p>
        </p:txBody>
      </p:sp>
      <p:pic>
        <p:nvPicPr>
          <p:cNvPr id="8206" name="Picture 13"/>
          <p:cNvPicPr>
            <a:picLocks noChangeAspect="1" noChangeArrowheads="1"/>
          </p:cNvPicPr>
          <p:nvPr/>
        </p:nvPicPr>
        <p:blipFill>
          <a:blip r:embed="rId7"/>
          <a:srcRect/>
          <a:stretch>
            <a:fillRect/>
          </a:stretch>
        </p:blipFill>
        <p:spPr bwMode="auto">
          <a:xfrm>
            <a:off x="1644650" y="4726782"/>
            <a:ext cx="1535113" cy="1757362"/>
          </a:xfrm>
          <a:prstGeom prst="rect">
            <a:avLst/>
          </a:prstGeom>
          <a:noFill/>
          <a:ln w="9525">
            <a:noFill/>
            <a:miter lim="800000"/>
            <a:headEnd/>
            <a:tailEnd/>
          </a:ln>
        </p:spPr>
      </p:pic>
      <p:grpSp>
        <p:nvGrpSpPr>
          <p:cNvPr id="2" name="Group 16"/>
          <p:cNvGrpSpPr>
            <a:grpSpLocks/>
          </p:cNvGrpSpPr>
          <p:nvPr/>
        </p:nvGrpSpPr>
        <p:grpSpPr bwMode="auto">
          <a:xfrm>
            <a:off x="6434138" y="4893469"/>
            <a:ext cx="2398712" cy="1265238"/>
            <a:chOff x="4107" y="2734"/>
            <a:chExt cx="1511" cy="797"/>
          </a:xfrm>
        </p:grpSpPr>
        <p:pic>
          <p:nvPicPr>
            <p:cNvPr id="8208" name="Picture 14"/>
            <p:cNvPicPr>
              <a:picLocks noChangeAspect="1" noChangeArrowheads="1"/>
            </p:cNvPicPr>
            <p:nvPr/>
          </p:nvPicPr>
          <p:blipFill>
            <a:blip r:embed="rId8"/>
            <a:srcRect/>
            <a:stretch>
              <a:fillRect/>
            </a:stretch>
          </p:blipFill>
          <p:spPr bwMode="auto">
            <a:xfrm>
              <a:off x="4107" y="2736"/>
              <a:ext cx="1511" cy="795"/>
            </a:xfrm>
            <a:prstGeom prst="rect">
              <a:avLst/>
            </a:prstGeom>
            <a:noFill/>
            <a:ln w="9525">
              <a:noFill/>
              <a:miter lim="800000"/>
              <a:headEnd/>
              <a:tailEnd/>
            </a:ln>
          </p:spPr>
        </p:pic>
        <p:sp>
          <p:nvSpPr>
            <p:cNvPr id="8209" name="Text Box 9"/>
            <p:cNvSpPr txBox="1">
              <a:spLocks noChangeArrowheads="1"/>
            </p:cNvSpPr>
            <p:nvPr/>
          </p:nvSpPr>
          <p:spPr bwMode="auto">
            <a:xfrm>
              <a:off x="4455" y="2734"/>
              <a:ext cx="875" cy="134"/>
            </a:xfrm>
            <a:prstGeom prst="rect">
              <a:avLst/>
            </a:prstGeom>
            <a:solidFill>
              <a:schemeClr val="bg1"/>
            </a:solidFill>
            <a:ln w="12700">
              <a:noFill/>
              <a:miter lim="800000"/>
              <a:headEnd/>
              <a:tailEnd/>
            </a:ln>
          </p:spPr>
          <p:txBody>
            <a:bodyPr lIns="0" tIns="0" rIns="0" bIns="0">
              <a:spAutoFit/>
            </a:bodyPr>
            <a:lstStyle/>
            <a:p>
              <a:pPr algn="ctr">
                <a:spcBef>
                  <a:spcPct val="50000"/>
                </a:spcBef>
              </a:pPr>
              <a:r>
                <a:rPr lang="en-US" sz="1400" b="1"/>
                <a:t>Access</a:t>
              </a: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6"/>
          <p:cNvSpPr>
            <a:spLocks noGrp="1"/>
          </p:cNvSpPr>
          <p:nvPr>
            <p:ph type="sldNum" sz="quarter" idx="12"/>
          </p:nvPr>
        </p:nvSpPr>
        <p:spPr>
          <a:noFill/>
        </p:spPr>
        <p:txBody>
          <a:bodyPr/>
          <a:lstStyle/>
          <a:p>
            <a:fld id="{97F22E5C-31C3-4436-95F0-D43DA5934528}" type="slidenum">
              <a:rPr lang="en-US" smtClean="0">
                <a:latin typeface="Arial" charset="0"/>
              </a:rPr>
              <a:pPr/>
              <a:t>7</a:t>
            </a:fld>
            <a:endParaRPr lang="en-US" smtClean="0">
              <a:latin typeface="Arial" charset="0"/>
            </a:endParaRPr>
          </a:p>
        </p:txBody>
      </p:sp>
      <p:sp>
        <p:nvSpPr>
          <p:cNvPr id="9219" name="Rectangle 2"/>
          <p:cNvSpPr>
            <a:spLocks noGrp="1" noChangeArrowheads="1"/>
          </p:cNvSpPr>
          <p:nvPr>
            <p:ph type="title"/>
          </p:nvPr>
        </p:nvSpPr>
        <p:spPr>
          <a:xfrm>
            <a:off x="272257" y="1078992"/>
            <a:ext cx="6443662" cy="601662"/>
          </a:xfrm>
        </p:spPr>
        <p:txBody>
          <a:bodyPr/>
          <a:lstStyle/>
          <a:p>
            <a:pPr eaLnBrk="1" hangingPunct="1"/>
            <a:r>
              <a:rPr lang="en-AU" dirty="0" smtClean="0"/>
              <a:t>The 5 key application areas</a:t>
            </a:r>
            <a:endParaRPr lang="en-CA" dirty="0" smtClean="0"/>
          </a:p>
        </p:txBody>
      </p:sp>
      <p:pic>
        <p:nvPicPr>
          <p:cNvPr id="9220" name="Picture 76"/>
          <p:cNvPicPr>
            <a:picLocks noChangeAspect="1" noChangeArrowheads="1"/>
          </p:cNvPicPr>
          <p:nvPr/>
        </p:nvPicPr>
        <p:blipFill>
          <a:blip r:embed="rId3"/>
          <a:srcRect/>
          <a:stretch>
            <a:fillRect/>
          </a:stretch>
        </p:blipFill>
        <p:spPr bwMode="auto">
          <a:xfrm>
            <a:off x="7159625" y="76200"/>
            <a:ext cx="1557338" cy="1847850"/>
          </a:xfrm>
          <a:prstGeom prst="rect">
            <a:avLst/>
          </a:prstGeom>
          <a:noFill/>
          <a:ln w="9525">
            <a:noFill/>
            <a:miter lim="800000"/>
            <a:headEnd/>
            <a:tailEnd/>
          </a:ln>
        </p:spPr>
      </p:pic>
      <p:sp>
        <p:nvSpPr>
          <p:cNvPr id="9221" name="AutoShape 77"/>
          <p:cNvSpPr>
            <a:spLocks noChangeArrowheads="1"/>
          </p:cNvSpPr>
          <p:nvPr/>
        </p:nvSpPr>
        <p:spPr bwMode="auto">
          <a:xfrm>
            <a:off x="6773863" y="1902618"/>
            <a:ext cx="1701800" cy="808037"/>
          </a:xfrm>
          <a:prstGeom prst="wedgeRoundRectCallout">
            <a:avLst>
              <a:gd name="adj1" fmla="val 35956"/>
              <a:gd name="adj2" fmla="val -114306"/>
              <a:gd name="adj3" fmla="val 16667"/>
            </a:avLst>
          </a:prstGeom>
          <a:solidFill>
            <a:srgbClr val="FFFF99"/>
          </a:solidFill>
          <a:ln w="12700" algn="ctr">
            <a:solidFill>
              <a:srgbClr val="0000FF"/>
            </a:solidFill>
            <a:miter lim="800000"/>
            <a:headEnd/>
            <a:tailEnd/>
          </a:ln>
        </p:spPr>
        <p:txBody>
          <a:bodyPr lIns="0" tIns="0" rIns="0" bIns="0"/>
          <a:lstStyle/>
          <a:p>
            <a:pPr algn="ctr"/>
            <a:r>
              <a:rPr lang="en-AU" sz="1600" b="1">
                <a:solidFill>
                  <a:srgbClr val="1B02D4"/>
                </a:solidFill>
                <a:latin typeface="Comic Sans MS" pitchFamily="66" charset="0"/>
              </a:rPr>
              <a:t>Hits the </a:t>
            </a:r>
            <a:br>
              <a:rPr lang="en-AU" sz="1600" b="1">
                <a:solidFill>
                  <a:srgbClr val="1B02D4"/>
                </a:solidFill>
                <a:latin typeface="Comic Sans MS" pitchFamily="66" charset="0"/>
              </a:rPr>
            </a:br>
            <a:r>
              <a:rPr lang="en-AU" sz="1600" b="1">
                <a:solidFill>
                  <a:srgbClr val="1B02D4"/>
                </a:solidFill>
                <a:latin typeface="Comic Sans MS" pitchFamily="66" charset="0"/>
              </a:rPr>
              <a:t>Buzz Words</a:t>
            </a:r>
          </a:p>
        </p:txBody>
      </p:sp>
      <p:pic>
        <p:nvPicPr>
          <p:cNvPr id="9222" name="Picture 95"/>
          <p:cNvPicPr>
            <a:picLocks noChangeAspect="1" noChangeArrowheads="1"/>
          </p:cNvPicPr>
          <p:nvPr/>
        </p:nvPicPr>
        <p:blipFill>
          <a:blip r:embed="rId4"/>
          <a:srcRect/>
          <a:stretch>
            <a:fillRect/>
          </a:stretch>
        </p:blipFill>
        <p:spPr bwMode="auto">
          <a:xfrm>
            <a:off x="5360988" y="1949450"/>
            <a:ext cx="1092200" cy="781050"/>
          </a:xfrm>
          <a:prstGeom prst="rect">
            <a:avLst/>
          </a:prstGeom>
          <a:noFill/>
          <a:ln w="19050">
            <a:noFill/>
            <a:miter lim="800000"/>
            <a:headEnd/>
            <a:tailEnd/>
          </a:ln>
        </p:spPr>
      </p:pic>
      <p:sp>
        <p:nvSpPr>
          <p:cNvPr id="9223" name="Text Box 98"/>
          <p:cNvSpPr txBox="1">
            <a:spLocks noChangeArrowheads="1"/>
          </p:cNvSpPr>
          <p:nvPr/>
        </p:nvSpPr>
        <p:spPr bwMode="auto">
          <a:xfrm>
            <a:off x="4449763" y="2546350"/>
            <a:ext cx="854075" cy="244475"/>
          </a:xfrm>
          <a:prstGeom prst="rect">
            <a:avLst/>
          </a:prstGeom>
          <a:noFill/>
          <a:ln w="12700" algn="ctr">
            <a:noFill/>
            <a:miter lim="800000"/>
            <a:headEnd/>
            <a:tailEnd/>
          </a:ln>
        </p:spPr>
        <p:txBody>
          <a:bodyPr lIns="0" tIns="0" rIns="0" bIns="0">
            <a:spAutoFit/>
          </a:bodyPr>
          <a:lstStyle/>
          <a:p>
            <a:pPr algn="ctr">
              <a:spcBef>
                <a:spcPct val="50000"/>
              </a:spcBef>
            </a:pPr>
            <a:r>
              <a:rPr lang="en-US" sz="1600" b="1"/>
              <a:t>MDI= </a:t>
            </a:r>
            <a:r>
              <a:rPr lang="en-US" sz="1600" b="1">
                <a:solidFill>
                  <a:srgbClr val="6666CC"/>
                </a:solidFill>
              </a:rPr>
              <a:t>0</a:t>
            </a:r>
            <a:r>
              <a:rPr lang="en-US" sz="1600" b="1"/>
              <a:t>:</a:t>
            </a:r>
            <a:r>
              <a:rPr lang="en-US" sz="1600" b="1">
                <a:solidFill>
                  <a:srgbClr val="18B5B5"/>
                </a:solidFill>
              </a:rPr>
              <a:t>0</a:t>
            </a:r>
          </a:p>
        </p:txBody>
      </p:sp>
      <p:sp>
        <p:nvSpPr>
          <p:cNvPr id="9224" name="Rectangle 100"/>
          <p:cNvSpPr>
            <a:spLocks noChangeArrowheads="1"/>
          </p:cNvSpPr>
          <p:nvPr/>
        </p:nvSpPr>
        <p:spPr bwMode="auto">
          <a:xfrm>
            <a:off x="4672013" y="2817812"/>
            <a:ext cx="4179887" cy="244475"/>
          </a:xfrm>
          <a:prstGeom prst="rect">
            <a:avLst/>
          </a:prstGeom>
          <a:noFill/>
          <a:ln w="12700" algn="ctr">
            <a:noFill/>
            <a:miter lim="800000"/>
            <a:headEnd/>
            <a:tailEnd/>
          </a:ln>
        </p:spPr>
        <p:txBody>
          <a:bodyPr wrap="none" lIns="0" tIns="0" rIns="0" bIns="0">
            <a:spAutoFit/>
          </a:bodyPr>
          <a:lstStyle/>
          <a:p>
            <a:pPr algn="ctr"/>
            <a:r>
              <a:rPr lang="en-US" sz="1600" b="1">
                <a:solidFill>
                  <a:srgbClr val="6666CC"/>
                </a:solidFill>
              </a:rPr>
              <a:t>Delay Factor (DF)</a:t>
            </a:r>
            <a:r>
              <a:rPr lang="en-US" sz="1600" b="1"/>
              <a:t> &amp; </a:t>
            </a:r>
            <a:r>
              <a:rPr lang="en-US" sz="1600" b="1">
                <a:solidFill>
                  <a:srgbClr val="18B5B5"/>
                </a:solidFill>
              </a:rPr>
              <a:t>Media Loss Rate (MLR)</a:t>
            </a:r>
            <a:endParaRPr lang="en-AU" sz="1600" b="1">
              <a:solidFill>
                <a:srgbClr val="18B5B5"/>
              </a:solidFill>
            </a:endParaRPr>
          </a:p>
        </p:txBody>
      </p:sp>
      <p:grpSp>
        <p:nvGrpSpPr>
          <p:cNvPr id="2" name="Group 161"/>
          <p:cNvGrpSpPr>
            <a:grpSpLocks/>
          </p:cNvGrpSpPr>
          <p:nvPr/>
        </p:nvGrpSpPr>
        <p:grpSpPr bwMode="auto">
          <a:xfrm>
            <a:off x="85725" y="1963737"/>
            <a:ext cx="3937000" cy="1568450"/>
            <a:chOff x="54" y="734"/>
            <a:chExt cx="2480" cy="988"/>
          </a:xfrm>
        </p:grpSpPr>
        <p:sp>
          <p:nvSpPr>
            <p:cNvPr id="9301" name="AutoShape 151"/>
            <p:cNvSpPr>
              <a:spLocks noChangeArrowheads="1"/>
            </p:cNvSpPr>
            <p:nvPr/>
          </p:nvSpPr>
          <p:spPr bwMode="auto">
            <a:xfrm>
              <a:off x="54" y="734"/>
              <a:ext cx="2480" cy="988"/>
            </a:xfrm>
            <a:prstGeom prst="roundRect">
              <a:avLst>
                <a:gd name="adj" fmla="val 16667"/>
              </a:avLst>
            </a:prstGeom>
            <a:solidFill>
              <a:srgbClr val="FFFF99"/>
            </a:solidFill>
            <a:ln w="12700" algn="ctr">
              <a:solidFill>
                <a:srgbClr val="0000FF"/>
              </a:solidFill>
              <a:round/>
              <a:headEnd/>
              <a:tailEnd/>
            </a:ln>
          </p:spPr>
          <p:txBody>
            <a:bodyPr wrap="none" lIns="0" tIns="0" rIns="0" bIns="0" anchor="ctr"/>
            <a:lstStyle/>
            <a:p>
              <a:endParaRPr lang="en-GB"/>
            </a:p>
          </p:txBody>
        </p:sp>
        <p:sp>
          <p:nvSpPr>
            <p:cNvPr id="9302" name="Rectangle 49"/>
            <p:cNvSpPr>
              <a:spLocks noChangeArrowheads="1"/>
            </p:cNvSpPr>
            <p:nvPr/>
          </p:nvSpPr>
          <p:spPr bwMode="black">
            <a:xfrm>
              <a:off x="573" y="759"/>
              <a:ext cx="1228" cy="296"/>
            </a:xfrm>
            <a:prstGeom prst="rect">
              <a:avLst/>
            </a:prstGeom>
            <a:noFill/>
            <a:ln w="9525">
              <a:noFill/>
              <a:miter lim="800000"/>
              <a:headEnd/>
              <a:tailEnd/>
            </a:ln>
          </p:spPr>
          <p:txBody>
            <a:bodyPr lIns="0" tIns="0" rIns="0" bIns="0"/>
            <a:lstStyle/>
            <a:p>
              <a:pPr marL="182563" indent="-182563">
                <a:spcBef>
                  <a:spcPct val="20000"/>
                </a:spcBef>
                <a:buFontTx/>
                <a:buChar char="•"/>
              </a:pPr>
              <a:r>
                <a:rPr lang="en-AU">
                  <a:solidFill>
                    <a:srgbClr val="0000FF"/>
                  </a:solidFill>
                </a:rPr>
                <a:t>Carrier Ethernet</a:t>
              </a:r>
            </a:p>
          </p:txBody>
        </p:sp>
        <p:sp>
          <p:nvSpPr>
            <p:cNvPr id="9303" name="Rectangle 50"/>
            <p:cNvSpPr>
              <a:spLocks noChangeArrowheads="1"/>
            </p:cNvSpPr>
            <p:nvPr/>
          </p:nvSpPr>
          <p:spPr bwMode="auto">
            <a:xfrm>
              <a:off x="403" y="988"/>
              <a:ext cx="188" cy="86"/>
            </a:xfrm>
            <a:prstGeom prst="rect">
              <a:avLst/>
            </a:prstGeom>
            <a:noFill/>
            <a:ln w="12700" algn="ctr">
              <a:noFill/>
              <a:miter lim="800000"/>
              <a:headEnd/>
              <a:tailEnd/>
            </a:ln>
          </p:spPr>
          <p:txBody>
            <a:bodyPr wrap="none" lIns="0" tIns="0" rIns="0" bIns="0">
              <a:spAutoFit/>
            </a:bodyPr>
            <a:lstStyle/>
            <a:p>
              <a:r>
                <a:rPr lang="en-US" sz="900">
                  <a:solidFill>
                    <a:srgbClr val="000000"/>
                  </a:solidFill>
                </a:rPr>
                <a:t>LACP</a:t>
              </a:r>
              <a:endParaRPr lang="en-AU" sz="900">
                <a:solidFill>
                  <a:srgbClr val="000000"/>
                </a:solidFill>
              </a:endParaRPr>
            </a:p>
          </p:txBody>
        </p:sp>
        <p:sp>
          <p:nvSpPr>
            <p:cNvPr id="9304" name="Rectangle 51"/>
            <p:cNvSpPr>
              <a:spLocks noChangeArrowheads="1"/>
            </p:cNvSpPr>
            <p:nvPr/>
          </p:nvSpPr>
          <p:spPr bwMode="auto">
            <a:xfrm>
              <a:off x="852" y="1051"/>
              <a:ext cx="432" cy="86"/>
            </a:xfrm>
            <a:prstGeom prst="rect">
              <a:avLst/>
            </a:prstGeom>
            <a:noFill/>
            <a:ln w="12700" algn="ctr">
              <a:noFill/>
              <a:miter lim="800000"/>
              <a:headEnd/>
              <a:tailEnd/>
            </a:ln>
          </p:spPr>
          <p:txBody>
            <a:bodyPr wrap="none" lIns="0" tIns="0" rIns="0" bIns="0">
              <a:spAutoFit/>
            </a:bodyPr>
            <a:lstStyle/>
            <a:p>
              <a:r>
                <a:rPr lang="en-US" sz="900">
                  <a:solidFill>
                    <a:srgbClr val="000000"/>
                  </a:solidFill>
                </a:rPr>
                <a:t>RSTP &amp; MST</a:t>
              </a:r>
              <a:endParaRPr lang="en-AU" sz="900">
                <a:solidFill>
                  <a:srgbClr val="000000"/>
                </a:solidFill>
              </a:endParaRPr>
            </a:p>
          </p:txBody>
        </p:sp>
        <p:sp>
          <p:nvSpPr>
            <p:cNvPr id="9305" name="Rectangle 53"/>
            <p:cNvSpPr>
              <a:spLocks noChangeArrowheads="1"/>
            </p:cNvSpPr>
            <p:nvPr/>
          </p:nvSpPr>
          <p:spPr bwMode="auto">
            <a:xfrm>
              <a:off x="1156" y="1179"/>
              <a:ext cx="156" cy="86"/>
            </a:xfrm>
            <a:prstGeom prst="rect">
              <a:avLst/>
            </a:prstGeom>
            <a:noFill/>
            <a:ln w="12700" algn="ctr">
              <a:noFill/>
              <a:miter lim="800000"/>
              <a:headEnd/>
              <a:tailEnd/>
            </a:ln>
          </p:spPr>
          <p:txBody>
            <a:bodyPr wrap="none" lIns="0" tIns="0" rIns="0" bIns="0">
              <a:spAutoFit/>
            </a:bodyPr>
            <a:lstStyle/>
            <a:p>
              <a:r>
                <a:rPr lang="en-US" sz="900">
                  <a:solidFill>
                    <a:srgbClr val="000000"/>
                  </a:solidFill>
                </a:rPr>
                <a:t>CFM</a:t>
              </a:r>
              <a:endParaRPr lang="en-AU" sz="900">
                <a:solidFill>
                  <a:srgbClr val="000000"/>
                </a:solidFill>
              </a:endParaRPr>
            </a:p>
          </p:txBody>
        </p:sp>
        <p:sp>
          <p:nvSpPr>
            <p:cNvPr id="9306" name="Rectangle 54"/>
            <p:cNvSpPr>
              <a:spLocks noChangeArrowheads="1"/>
            </p:cNvSpPr>
            <p:nvPr/>
          </p:nvSpPr>
          <p:spPr bwMode="auto">
            <a:xfrm>
              <a:off x="937" y="1279"/>
              <a:ext cx="184" cy="86"/>
            </a:xfrm>
            <a:prstGeom prst="rect">
              <a:avLst/>
            </a:prstGeom>
            <a:noFill/>
            <a:ln w="12700" algn="ctr">
              <a:noFill/>
              <a:miter lim="800000"/>
              <a:headEnd/>
              <a:tailEnd/>
            </a:ln>
          </p:spPr>
          <p:txBody>
            <a:bodyPr wrap="none" lIns="0" tIns="0" rIns="0" bIns="0">
              <a:spAutoFit/>
            </a:bodyPr>
            <a:lstStyle/>
            <a:p>
              <a:r>
                <a:rPr lang="en-US" sz="900">
                  <a:solidFill>
                    <a:srgbClr val="000000"/>
                  </a:solidFill>
                </a:rPr>
                <a:t>VPLS</a:t>
              </a:r>
              <a:endParaRPr lang="en-AU" sz="900">
                <a:solidFill>
                  <a:srgbClr val="000000"/>
                </a:solidFill>
              </a:endParaRPr>
            </a:p>
          </p:txBody>
        </p:sp>
        <p:sp>
          <p:nvSpPr>
            <p:cNvPr id="9307" name="Rectangle 55"/>
            <p:cNvSpPr>
              <a:spLocks noChangeArrowheads="1"/>
            </p:cNvSpPr>
            <p:nvPr/>
          </p:nvSpPr>
          <p:spPr bwMode="auto">
            <a:xfrm>
              <a:off x="309" y="1445"/>
              <a:ext cx="1160" cy="86"/>
            </a:xfrm>
            <a:prstGeom prst="rect">
              <a:avLst/>
            </a:prstGeom>
            <a:noFill/>
            <a:ln w="12700" algn="ctr">
              <a:noFill/>
              <a:miter lim="800000"/>
              <a:headEnd/>
              <a:tailEnd/>
            </a:ln>
          </p:spPr>
          <p:txBody>
            <a:bodyPr wrap="none" lIns="0" tIns="0" rIns="0" bIns="0">
              <a:spAutoFit/>
            </a:bodyPr>
            <a:lstStyle/>
            <a:p>
              <a:r>
                <a:rPr lang="en-US" sz="900">
                  <a:solidFill>
                    <a:srgbClr val="000000"/>
                  </a:solidFill>
                </a:rPr>
                <a:t>CIR, EIR, CBS and EBS parameters</a:t>
              </a:r>
              <a:endParaRPr lang="en-AU" sz="900">
                <a:solidFill>
                  <a:srgbClr val="000000"/>
                </a:solidFill>
              </a:endParaRPr>
            </a:p>
          </p:txBody>
        </p:sp>
        <p:sp>
          <p:nvSpPr>
            <p:cNvPr id="9308" name="Rectangle 57"/>
            <p:cNvSpPr>
              <a:spLocks noChangeArrowheads="1"/>
            </p:cNvSpPr>
            <p:nvPr/>
          </p:nvSpPr>
          <p:spPr bwMode="auto">
            <a:xfrm>
              <a:off x="1372" y="1142"/>
              <a:ext cx="436" cy="86"/>
            </a:xfrm>
            <a:prstGeom prst="rect">
              <a:avLst/>
            </a:prstGeom>
            <a:noFill/>
            <a:ln w="12700" algn="ctr">
              <a:noFill/>
              <a:miter lim="800000"/>
              <a:headEnd/>
              <a:tailEnd/>
            </a:ln>
          </p:spPr>
          <p:txBody>
            <a:bodyPr wrap="none" lIns="0" tIns="0" rIns="0" bIns="0">
              <a:spAutoFit/>
            </a:bodyPr>
            <a:lstStyle/>
            <a:p>
              <a:r>
                <a:rPr lang="en-US" sz="900">
                  <a:solidFill>
                    <a:srgbClr val="000000"/>
                  </a:solidFill>
                </a:rPr>
                <a:t>spanning tree</a:t>
              </a:r>
              <a:endParaRPr lang="en-AU" sz="900">
                <a:solidFill>
                  <a:srgbClr val="000000"/>
                </a:solidFill>
              </a:endParaRPr>
            </a:p>
          </p:txBody>
        </p:sp>
        <p:sp>
          <p:nvSpPr>
            <p:cNvPr id="9309" name="Rectangle 58"/>
            <p:cNvSpPr>
              <a:spLocks noChangeArrowheads="1"/>
            </p:cNvSpPr>
            <p:nvPr/>
          </p:nvSpPr>
          <p:spPr bwMode="auto">
            <a:xfrm>
              <a:off x="1473" y="1307"/>
              <a:ext cx="260" cy="86"/>
            </a:xfrm>
            <a:prstGeom prst="rect">
              <a:avLst/>
            </a:prstGeom>
            <a:noFill/>
            <a:ln w="12700" algn="ctr">
              <a:noFill/>
              <a:miter lim="800000"/>
              <a:headEnd/>
              <a:tailEnd/>
            </a:ln>
          </p:spPr>
          <p:txBody>
            <a:bodyPr wrap="none" lIns="0" tIns="0" rIns="0" bIns="0">
              <a:spAutoFit/>
            </a:bodyPr>
            <a:lstStyle/>
            <a:p>
              <a:r>
                <a:rPr lang="en-US" sz="900">
                  <a:solidFill>
                    <a:srgbClr val="000000"/>
                  </a:solidFill>
                </a:rPr>
                <a:t>S-VLAN</a:t>
              </a:r>
              <a:endParaRPr lang="en-AU" sz="900">
                <a:solidFill>
                  <a:srgbClr val="000000"/>
                </a:solidFill>
              </a:endParaRPr>
            </a:p>
          </p:txBody>
        </p:sp>
        <p:sp>
          <p:nvSpPr>
            <p:cNvPr id="9310" name="Rectangle 59"/>
            <p:cNvSpPr>
              <a:spLocks noChangeArrowheads="1"/>
            </p:cNvSpPr>
            <p:nvPr/>
          </p:nvSpPr>
          <p:spPr bwMode="auto">
            <a:xfrm>
              <a:off x="241" y="1148"/>
              <a:ext cx="156" cy="86"/>
            </a:xfrm>
            <a:prstGeom prst="rect">
              <a:avLst/>
            </a:prstGeom>
            <a:noFill/>
            <a:ln w="12700" algn="ctr">
              <a:noFill/>
              <a:miter lim="800000"/>
              <a:headEnd/>
              <a:tailEnd/>
            </a:ln>
          </p:spPr>
          <p:txBody>
            <a:bodyPr wrap="none" lIns="0" tIns="0" rIns="0" bIns="0">
              <a:spAutoFit/>
            </a:bodyPr>
            <a:lstStyle/>
            <a:p>
              <a:r>
                <a:rPr lang="en-US" sz="900">
                  <a:solidFill>
                    <a:srgbClr val="000000"/>
                  </a:solidFill>
                </a:rPr>
                <a:t>MEP</a:t>
              </a:r>
              <a:endParaRPr lang="en-AU" sz="900">
                <a:solidFill>
                  <a:srgbClr val="000000"/>
                </a:solidFill>
              </a:endParaRPr>
            </a:p>
          </p:txBody>
        </p:sp>
        <p:sp>
          <p:nvSpPr>
            <p:cNvPr id="9311" name="Rectangle 61"/>
            <p:cNvSpPr>
              <a:spLocks noChangeArrowheads="1"/>
            </p:cNvSpPr>
            <p:nvPr/>
          </p:nvSpPr>
          <p:spPr bwMode="auto">
            <a:xfrm>
              <a:off x="536" y="1123"/>
              <a:ext cx="228" cy="86"/>
            </a:xfrm>
            <a:prstGeom prst="rect">
              <a:avLst/>
            </a:prstGeom>
            <a:noFill/>
            <a:ln w="12700" algn="ctr">
              <a:noFill/>
              <a:miter lim="800000"/>
              <a:headEnd/>
              <a:tailEnd/>
            </a:ln>
          </p:spPr>
          <p:txBody>
            <a:bodyPr wrap="none" lIns="0" tIns="0" rIns="0" bIns="0">
              <a:spAutoFit/>
            </a:bodyPr>
            <a:lstStyle/>
            <a:p>
              <a:r>
                <a:rPr lang="en-US" sz="900">
                  <a:solidFill>
                    <a:srgbClr val="000000"/>
                  </a:solidFill>
                </a:rPr>
                <a:t>Y.1731</a:t>
              </a:r>
              <a:endParaRPr lang="en-AU" sz="900">
                <a:solidFill>
                  <a:srgbClr val="000000"/>
                </a:solidFill>
              </a:endParaRPr>
            </a:p>
          </p:txBody>
        </p:sp>
        <p:sp>
          <p:nvSpPr>
            <p:cNvPr id="9312" name="Rectangle 62"/>
            <p:cNvSpPr>
              <a:spLocks noChangeArrowheads="1"/>
            </p:cNvSpPr>
            <p:nvPr/>
          </p:nvSpPr>
          <p:spPr bwMode="auto">
            <a:xfrm>
              <a:off x="612" y="1328"/>
              <a:ext cx="260" cy="86"/>
            </a:xfrm>
            <a:prstGeom prst="rect">
              <a:avLst/>
            </a:prstGeom>
            <a:noFill/>
            <a:ln w="12700" algn="ctr">
              <a:noFill/>
              <a:miter lim="800000"/>
              <a:headEnd/>
              <a:tailEnd/>
            </a:ln>
          </p:spPr>
          <p:txBody>
            <a:bodyPr wrap="none" lIns="0" tIns="0" rIns="0" bIns="0">
              <a:spAutoFit/>
            </a:bodyPr>
            <a:lstStyle/>
            <a:p>
              <a:r>
                <a:rPr lang="en-US" sz="900">
                  <a:solidFill>
                    <a:srgbClr val="000000"/>
                  </a:solidFill>
                </a:rPr>
                <a:t>802.1ag</a:t>
              </a:r>
              <a:endParaRPr lang="en-AU" sz="900">
                <a:solidFill>
                  <a:srgbClr val="000000"/>
                </a:solidFill>
              </a:endParaRPr>
            </a:p>
          </p:txBody>
        </p:sp>
        <p:sp>
          <p:nvSpPr>
            <p:cNvPr id="9313" name="Rectangle 63"/>
            <p:cNvSpPr>
              <a:spLocks noChangeArrowheads="1"/>
            </p:cNvSpPr>
            <p:nvPr/>
          </p:nvSpPr>
          <p:spPr bwMode="auto">
            <a:xfrm>
              <a:off x="785" y="1179"/>
              <a:ext cx="260" cy="86"/>
            </a:xfrm>
            <a:prstGeom prst="rect">
              <a:avLst/>
            </a:prstGeom>
            <a:noFill/>
            <a:ln w="12700" algn="ctr">
              <a:noFill/>
              <a:miter lim="800000"/>
              <a:headEnd/>
              <a:tailEnd/>
            </a:ln>
          </p:spPr>
          <p:txBody>
            <a:bodyPr wrap="none" lIns="0" tIns="0" rIns="0" bIns="0">
              <a:spAutoFit/>
            </a:bodyPr>
            <a:lstStyle/>
            <a:p>
              <a:r>
                <a:rPr lang="en-US" sz="900">
                  <a:solidFill>
                    <a:srgbClr val="000000"/>
                  </a:solidFill>
                </a:rPr>
                <a:t>802.3ah</a:t>
              </a:r>
              <a:endParaRPr lang="en-AU" sz="900">
                <a:solidFill>
                  <a:srgbClr val="000000"/>
                </a:solidFill>
              </a:endParaRPr>
            </a:p>
          </p:txBody>
        </p:sp>
        <p:sp>
          <p:nvSpPr>
            <p:cNvPr id="9314" name="Rectangle 64"/>
            <p:cNvSpPr>
              <a:spLocks noChangeArrowheads="1"/>
            </p:cNvSpPr>
            <p:nvPr/>
          </p:nvSpPr>
          <p:spPr bwMode="auto">
            <a:xfrm>
              <a:off x="1158" y="1341"/>
              <a:ext cx="212" cy="86"/>
            </a:xfrm>
            <a:prstGeom prst="rect">
              <a:avLst/>
            </a:prstGeom>
            <a:noFill/>
            <a:ln w="12700" algn="ctr">
              <a:noFill/>
              <a:miter lim="800000"/>
              <a:headEnd/>
              <a:tailEnd/>
            </a:ln>
          </p:spPr>
          <p:txBody>
            <a:bodyPr wrap="none" lIns="0" tIns="0" rIns="0" bIns="0">
              <a:spAutoFit/>
            </a:bodyPr>
            <a:lstStyle/>
            <a:p>
              <a:r>
                <a:rPr lang="en-US" sz="900">
                  <a:solidFill>
                    <a:srgbClr val="000000"/>
                  </a:solidFill>
                </a:rPr>
                <a:t>VPWS</a:t>
              </a:r>
              <a:endParaRPr lang="en-AU" sz="900">
                <a:solidFill>
                  <a:srgbClr val="000000"/>
                </a:solidFill>
              </a:endParaRPr>
            </a:p>
          </p:txBody>
        </p:sp>
        <p:sp>
          <p:nvSpPr>
            <p:cNvPr id="9315" name="Rectangle 65"/>
            <p:cNvSpPr>
              <a:spLocks noChangeArrowheads="1"/>
            </p:cNvSpPr>
            <p:nvPr/>
          </p:nvSpPr>
          <p:spPr bwMode="auto">
            <a:xfrm>
              <a:off x="328" y="1570"/>
              <a:ext cx="756" cy="86"/>
            </a:xfrm>
            <a:prstGeom prst="rect">
              <a:avLst/>
            </a:prstGeom>
            <a:noFill/>
            <a:ln w="12700" algn="ctr">
              <a:noFill/>
              <a:miter lim="800000"/>
              <a:headEnd/>
              <a:tailEnd/>
            </a:ln>
          </p:spPr>
          <p:txBody>
            <a:bodyPr wrap="none" lIns="0" tIns="0" rIns="0" bIns="0">
              <a:spAutoFit/>
            </a:bodyPr>
            <a:lstStyle/>
            <a:p>
              <a:r>
                <a:rPr lang="en-US" sz="900">
                  <a:solidFill>
                    <a:srgbClr val="000000"/>
                  </a:solidFill>
                </a:rPr>
                <a:t>Ethernet Virtual Circuits</a:t>
              </a:r>
              <a:endParaRPr lang="en-AU" sz="900">
                <a:solidFill>
                  <a:srgbClr val="000000"/>
                </a:solidFill>
              </a:endParaRPr>
            </a:p>
          </p:txBody>
        </p:sp>
        <p:sp>
          <p:nvSpPr>
            <p:cNvPr id="9316" name="Rectangle 66"/>
            <p:cNvSpPr>
              <a:spLocks noChangeArrowheads="1"/>
            </p:cNvSpPr>
            <p:nvPr/>
          </p:nvSpPr>
          <p:spPr bwMode="auto">
            <a:xfrm>
              <a:off x="1216" y="1570"/>
              <a:ext cx="792" cy="86"/>
            </a:xfrm>
            <a:prstGeom prst="rect">
              <a:avLst/>
            </a:prstGeom>
            <a:noFill/>
            <a:ln w="12700" algn="ctr">
              <a:noFill/>
              <a:miter lim="800000"/>
              <a:headEnd/>
              <a:tailEnd/>
            </a:ln>
          </p:spPr>
          <p:txBody>
            <a:bodyPr wrap="none" lIns="0" tIns="0" rIns="0" bIns="0">
              <a:spAutoFit/>
            </a:bodyPr>
            <a:lstStyle/>
            <a:p>
              <a:r>
                <a:rPr lang="en-US" sz="900">
                  <a:solidFill>
                    <a:srgbClr val="000000"/>
                  </a:solidFill>
                </a:rPr>
                <a:t>E-Line &amp; E-LAN services</a:t>
              </a:r>
              <a:endParaRPr lang="en-AU" sz="900">
                <a:solidFill>
                  <a:srgbClr val="000000"/>
                </a:solidFill>
              </a:endParaRPr>
            </a:p>
          </p:txBody>
        </p:sp>
        <p:sp>
          <p:nvSpPr>
            <p:cNvPr id="9317" name="Rectangle 78"/>
            <p:cNvSpPr>
              <a:spLocks noChangeArrowheads="1"/>
            </p:cNvSpPr>
            <p:nvPr/>
          </p:nvSpPr>
          <p:spPr bwMode="auto">
            <a:xfrm>
              <a:off x="1785" y="1330"/>
              <a:ext cx="544" cy="86"/>
            </a:xfrm>
            <a:prstGeom prst="rect">
              <a:avLst/>
            </a:prstGeom>
            <a:noFill/>
            <a:ln w="12700" algn="ctr">
              <a:noFill/>
              <a:miter lim="800000"/>
              <a:headEnd/>
              <a:tailEnd/>
            </a:ln>
          </p:spPr>
          <p:txBody>
            <a:bodyPr wrap="none" lIns="0" tIns="0" rIns="0" bIns="0">
              <a:spAutoFit/>
            </a:bodyPr>
            <a:lstStyle/>
            <a:p>
              <a:r>
                <a:rPr lang="en-US" sz="900">
                  <a:solidFill>
                    <a:srgbClr val="000000"/>
                  </a:solidFill>
                </a:rPr>
                <a:t>MEF 10, MEF 14</a:t>
              </a:r>
              <a:endParaRPr lang="en-AU" sz="900">
                <a:solidFill>
                  <a:srgbClr val="000000"/>
                </a:solidFill>
              </a:endParaRPr>
            </a:p>
          </p:txBody>
        </p:sp>
        <p:sp>
          <p:nvSpPr>
            <p:cNvPr id="9318" name="Rectangle 80"/>
            <p:cNvSpPr>
              <a:spLocks noChangeArrowheads="1"/>
            </p:cNvSpPr>
            <p:nvPr/>
          </p:nvSpPr>
          <p:spPr bwMode="auto">
            <a:xfrm>
              <a:off x="1982" y="1147"/>
              <a:ext cx="260" cy="86"/>
            </a:xfrm>
            <a:prstGeom prst="rect">
              <a:avLst/>
            </a:prstGeom>
            <a:noFill/>
            <a:ln w="12700" algn="ctr">
              <a:noFill/>
              <a:miter lim="800000"/>
              <a:headEnd/>
              <a:tailEnd/>
            </a:ln>
          </p:spPr>
          <p:txBody>
            <a:bodyPr wrap="none" lIns="0" tIns="0" rIns="0" bIns="0">
              <a:spAutoFit/>
            </a:bodyPr>
            <a:lstStyle/>
            <a:p>
              <a:r>
                <a:rPr lang="en-US" sz="900">
                  <a:solidFill>
                    <a:srgbClr val="000000"/>
                  </a:solidFill>
                </a:rPr>
                <a:t>PBB-TE</a:t>
              </a:r>
              <a:endParaRPr lang="en-AU" sz="900">
                <a:solidFill>
                  <a:srgbClr val="000000"/>
                </a:solidFill>
              </a:endParaRPr>
            </a:p>
          </p:txBody>
        </p:sp>
        <p:sp>
          <p:nvSpPr>
            <p:cNvPr id="9319" name="Rectangle 108"/>
            <p:cNvSpPr>
              <a:spLocks noChangeArrowheads="1"/>
            </p:cNvSpPr>
            <p:nvPr/>
          </p:nvSpPr>
          <p:spPr bwMode="auto">
            <a:xfrm>
              <a:off x="1723" y="1437"/>
              <a:ext cx="216" cy="86"/>
            </a:xfrm>
            <a:prstGeom prst="rect">
              <a:avLst/>
            </a:prstGeom>
            <a:noFill/>
            <a:ln w="12700" algn="ctr">
              <a:noFill/>
              <a:miter lim="800000"/>
              <a:headEnd/>
              <a:tailEnd/>
            </a:ln>
          </p:spPr>
          <p:txBody>
            <a:bodyPr wrap="none" lIns="0" tIns="0" rIns="0" bIns="0">
              <a:spAutoFit/>
            </a:bodyPr>
            <a:lstStyle/>
            <a:p>
              <a:r>
                <a:rPr lang="en-US" sz="900">
                  <a:solidFill>
                    <a:srgbClr val="000000"/>
                  </a:solidFill>
                </a:rPr>
                <a:t>Q-in-Q</a:t>
              </a:r>
              <a:endParaRPr lang="en-AU" sz="900">
                <a:solidFill>
                  <a:srgbClr val="000000"/>
                </a:solidFill>
              </a:endParaRPr>
            </a:p>
          </p:txBody>
        </p:sp>
        <p:sp>
          <p:nvSpPr>
            <p:cNvPr id="9320" name="Rectangle 109"/>
            <p:cNvSpPr>
              <a:spLocks noChangeArrowheads="1"/>
            </p:cNvSpPr>
            <p:nvPr/>
          </p:nvSpPr>
          <p:spPr bwMode="auto">
            <a:xfrm>
              <a:off x="2099" y="1442"/>
              <a:ext cx="376" cy="86"/>
            </a:xfrm>
            <a:prstGeom prst="rect">
              <a:avLst/>
            </a:prstGeom>
            <a:noFill/>
            <a:ln w="12700" algn="ctr">
              <a:noFill/>
              <a:miter lim="800000"/>
              <a:headEnd/>
              <a:tailEnd/>
            </a:ln>
          </p:spPr>
          <p:txBody>
            <a:bodyPr wrap="none" lIns="0" tIns="0" rIns="0" bIns="0">
              <a:spAutoFit/>
            </a:bodyPr>
            <a:lstStyle/>
            <a:p>
              <a:r>
                <a:rPr lang="en-US" sz="900">
                  <a:solidFill>
                    <a:srgbClr val="000000"/>
                  </a:solidFill>
                </a:rPr>
                <a:t>Mac-in-Mac</a:t>
              </a:r>
              <a:endParaRPr lang="en-AU" sz="900">
                <a:solidFill>
                  <a:srgbClr val="000000"/>
                </a:solidFill>
              </a:endParaRPr>
            </a:p>
          </p:txBody>
        </p:sp>
        <p:sp>
          <p:nvSpPr>
            <p:cNvPr id="9321" name="Rectangle 110"/>
            <p:cNvSpPr>
              <a:spLocks noChangeArrowheads="1"/>
            </p:cNvSpPr>
            <p:nvPr/>
          </p:nvSpPr>
          <p:spPr bwMode="auto">
            <a:xfrm>
              <a:off x="2133" y="1559"/>
              <a:ext cx="204" cy="86"/>
            </a:xfrm>
            <a:prstGeom prst="rect">
              <a:avLst/>
            </a:prstGeom>
            <a:noFill/>
            <a:ln w="12700" algn="ctr">
              <a:noFill/>
              <a:miter lim="800000"/>
              <a:headEnd/>
              <a:tailEnd/>
            </a:ln>
          </p:spPr>
          <p:txBody>
            <a:bodyPr wrap="none" lIns="0" tIns="0" rIns="0" bIns="0">
              <a:spAutoFit/>
            </a:bodyPr>
            <a:lstStyle/>
            <a:p>
              <a:r>
                <a:rPr lang="en-AU" sz="900"/>
                <a:t>PWE3</a:t>
              </a:r>
            </a:p>
          </p:txBody>
        </p:sp>
        <p:sp>
          <p:nvSpPr>
            <p:cNvPr id="9322" name="Rectangle 52"/>
            <p:cNvSpPr>
              <a:spLocks noChangeArrowheads="1"/>
            </p:cNvSpPr>
            <p:nvPr/>
          </p:nvSpPr>
          <p:spPr bwMode="auto">
            <a:xfrm>
              <a:off x="1450" y="953"/>
              <a:ext cx="262" cy="154"/>
            </a:xfrm>
            <a:prstGeom prst="rect">
              <a:avLst/>
            </a:prstGeom>
            <a:noFill/>
            <a:ln w="12700" algn="ctr">
              <a:noFill/>
              <a:miter lim="800000"/>
              <a:headEnd/>
              <a:tailEnd/>
            </a:ln>
          </p:spPr>
          <p:txBody>
            <a:bodyPr wrap="none" lIns="0" tIns="0" rIns="0" bIns="0">
              <a:spAutoFit/>
            </a:bodyPr>
            <a:lstStyle/>
            <a:p>
              <a:r>
                <a:rPr lang="en-US" sz="1600" b="1"/>
                <a:t>BFD</a:t>
              </a:r>
              <a:endParaRPr lang="en-AU" sz="1600" b="1"/>
            </a:p>
          </p:txBody>
        </p:sp>
        <p:sp>
          <p:nvSpPr>
            <p:cNvPr id="9323" name="Rectangle 60"/>
            <p:cNvSpPr>
              <a:spLocks noChangeArrowheads="1"/>
            </p:cNvSpPr>
            <p:nvPr/>
          </p:nvSpPr>
          <p:spPr bwMode="auto">
            <a:xfrm>
              <a:off x="105" y="1272"/>
              <a:ext cx="427" cy="154"/>
            </a:xfrm>
            <a:prstGeom prst="rect">
              <a:avLst/>
            </a:prstGeom>
            <a:noFill/>
            <a:ln w="12700" algn="ctr">
              <a:noFill/>
              <a:miter lim="800000"/>
              <a:headEnd/>
              <a:tailEnd/>
            </a:ln>
          </p:spPr>
          <p:txBody>
            <a:bodyPr wrap="none" lIns="0" tIns="0" rIns="0" bIns="0">
              <a:spAutoFit/>
            </a:bodyPr>
            <a:lstStyle/>
            <a:p>
              <a:r>
                <a:rPr lang="en-US" sz="1600" b="1"/>
                <a:t>E-OAM</a:t>
              </a:r>
              <a:endParaRPr lang="en-AU" sz="1600" b="1"/>
            </a:p>
          </p:txBody>
        </p:sp>
        <p:sp>
          <p:nvSpPr>
            <p:cNvPr id="9324" name="Rectangle 79"/>
            <p:cNvSpPr>
              <a:spLocks noChangeArrowheads="1"/>
            </p:cNvSpPr>
            <p:nvPr/>
          </p:nvSpPr>
          <p:spPr bwMode="auto">
            <a:xfrm>
              <a:off x="1849" y="950"/>
              <a:ext cx="555" cy="154"/>
            </a:xfrm>
            <a:prstGeom prst="rect">
              <a:avLst/>
            </a:prstGeom>
            <a:noFill/>
            <a:ln w="12700" algn="ctr">
              <a:noFill/>
              <a:miter lim="800000"/>
              <a:headEnd/>
              <a:tailEnd/>
            </a:ln>
          </p:spPr>
          <p:txBody>
            <a:bodyPr wrap="none" lIns="0" tIns="0" rIns="0" bIns="0">
              <a:spAutoFit/>
            </a:bodyPr>
            <a:lstStyle/>
            <a:p>
              <a:r>
                <a:rPr lang="en-US" sz="1600" b="1"/>
                <a:t>PBB/MiM</a:t>
              </a:r>
              <a:endParaRPr lang="en-AU" sz="1600" b="1"/>
            </a:p>
          </p:txBody>
        </p:sp>
      </p:grpSp>
      <p:grpSp>
        <p:nvGrpSpPr>
          <p:cNvPr id="3" name="Group 157"/>
          <p:cNvGrpSpPr>
            <a:grpSpLocks/>
          </p:cNvGrpSpPr>
          <p:nvPr/>
        </p:nvGrpSpPr>
        <p:grpSpPr bwMode="auto">
          <a:xfrm>
            <a:off x="95250" y="3613150"/>
            <a:ext cx="3513138" cy="1573212"/>
            <a:chOff x="60" y="1755"/>
            <a:chExt cx="2213" cy="991"/>
          </a:xfrm>
        </p:grpSpPr>
        <p:sp>
          <p:nvSpPr>
            <p:cNvPr id="9281" name="AutoShape 153"/>
            <p:cNvSpPr>
              <a:spLocks noChangeArrowheads="1"/>
            </p:cNvSpPr>
            <p:nvPr/>
          </p:nvSpPr>
          <p:spPr bwMode="auto">
            <a:xfrm>
              <a:off x="60" y="1755"/>
              <a:ext cx="2213" cy="988"/>
            </a:xfrm>
            <a:prstGeom prst="roundRect">
              <a:avLst>
                <a:gd name="adj" fmla="val 16667"/>
              </a:avLst>
            </a:prstGeom>
            <a:solidFill>
              <a:srgbClr val="FFFF99"/>
            </a:solidFill>
            <a:ln w="12700" algn="ctr">
              <a:solidFill>
                <a:srgbClr val="0000FF"/>
              </a:solidFill>
              <a:round/>
              <a:headEnd/>
              <a:tailEnd/>
            </a:ln>
          </p:spPr>
          <p:txBody>
            <a:bodyPr wrap="none" lIns="0" tIns="0" rIns="0" bIns="0" anchor="ctr"/>
            <a:lstStyle/>
            <a:p>
              <a:endParaRPr lang="en-GB"/>
            </a:p>
          </p:txBody>
        </p:sp>
        <p:sp>
          <p:nvSpPr>
            <p:cNvPr id="9282" name="Rectangle 47"/>
            <p:cNvSpPr>
              <a:spLocks noChangeArrowheads="1"/>
            </p:cNvSpPr>
            <p:nvPr/>
          </p:nvSpPr>
          <p:spPr bwMode="black">
            <a:xfrm>
              <a:off x="283" y="1760"/>
              <a:ext cx="1918" cy="279"/>
            </a:xfrm>
            <a:prstGeom prst="rect">
              <a:avLst/>
            </a:prstGeom>
            <a:noFill/>
            <a:ln w="9525">
              <a:noFill/>
              <a:miter lim="800000"/>
              <a:headEnd/>
              <a:tailEnd/>
            </a:ln>
          </p:spPr>
          <p:txBody>
            <a:bodyPr lIns="0" tIns="0" rIns="0" bIns="0"/>
            <a:lstStyle/>
            <a:p>
              <a:pPr marL="182563" indent="-182563">
                <a:spcBef>
                  <a:spcPct val="20000"/>
                </a:spcBef>
                <a:buFontTx/>
                <a:buChar char="•"/>
              </a:pPr>
              <a:r>
                <a:rPr lang="en-US">
                  <a:solidFill>
                    <a:srgbClr val="0000FF"/>
                  </a:solidFill>
                </a:rPr>
                <a:t>Routing, MPLS and VPNs</a:t>
              </a:r>
              <a:endParaRPr lang="en-AU">
                <a:solidFill>
                  <a:srgbClr val="0000FF"/>
                </a:solidFill>
              </a:endParaRPr>
            </a:p>
          </p:txBody>
        </p:sp>
        <p:sp>
          <p:nvSpPr>
            <p:cNvPr id="9283" name="Rectangle 71"/>
            <p:cNvSpPr>
              <a:spLocks noChangeArrowheads="1"/>
            </p:cNvSpPr>
            <p:nvPr/>
          </p:nvSpPr>
          <p:spPr bwMode="auto">
            <a:xfrm>
              <a:off x="910" y="2129"/>
              <a:ext cx="464" cy="86"/>
            </a:xfrm>
            <a:prstGeom prst="rect">
              <a:avLst/>
            </a:prstGeom>
            <a:noFill/>
            <a:ln w="12700" algn="ctr">
              <a:noFill/>
              <a:miter lim="800000"/>
              <a:headEnd/>
              <a:tailEnd/>
            </a:ln>
          </p:spPr>
          <p:txBody>
            <a:bodyPr wrap="none" lIns="0" tIns="0" rIns="0" bIns="0">
              <a:spAutoFit/>
            </a:bodyPr>
            <a:lstStyle/>
            <a:p>
              <a:r>
                <a:rPr lang="en-US" sz="900">
                  <a:solidFill>
                    <a:srgbClr val="000000"/>
                  </a:solidFill>
                </a:rPr>
                <a:t>Route flapping</a:t>
              </a:r>
              <a:endParaRPr lang="en-AU" sz="900">
                <a:solidFill>
                  <a:srgbClr val="000000"/>
                </a:solidFill>
              </a:endParaRPr>
            </a:p>
          </p:txBody>
        </p:sp>
        <p:sp>
          <p:nvSpPr>
            <p:cNvPr id="9284" name="Rectangle 72"/>
            <p:cNvSpPr>
              <a:spLocks noChangeArrowheads="1"/>
            </p:cNvSpPr>
            <p:nvPr/>
          </p:nvSpPr>
          <p:spPr bwMode="auto">
            <a:xfrm>
              <a:off x="940" y="2007"/>
              <a:ext cx="232" cy="86"/>
            </a:xfrm>
            <a:prstGeom prst="rect">
              <a:avLst/>
            </a:prstGeom>
            <a:noFill/>
            <a:ln w="12700" algn="ctr">
              <a:noFill/>
              <a:miter lim="800000"/>
              <a:headEnd/>
              <a:tailEnd/>
            </a:ln>
          </p:spPr>
          <p:txBody>
            <a:bodyPr wrap="none" lIns="0" tIns="0" rIns="0" bIns="0">
              <a:spAutoFit/>
            </a:bodyPr>
            <a:lstStyle/>
            <a:p>
              <a:r>
                <a:rPr lang="en-US" sz="900">
                  <a:solidFill>
                    <a:srgbClr val="000000"/>
                  </a:solidFill>
                </a:rPr>
                <a:t>failover</a:t>
              </a:r>
              <a:endParaRPr lang="en-AU" sz="900">
                <a:solidFill>
                  <a:srgbClr val="000000"/>
                </a:solidFill>
              </a:endParaRPr>
            </a:p>
          </p:txBody>
        </p:sp>
        <p:sp>
          <p:nvSpPr>
            <p:cNvPr id="9285" name="Rectangle 73"/>
            <p:cNvSpPr>
              <a:spLocks noChangeArrowheads="1"/>
            </p:cNvSpPr>
            <p:nvPr/>
          </p:nvSpPr>
          <p:spPr bwMode="auto">
            <a:xfrm>
              <a:off x="1288" y="2020"/>
              <a:ext cx="412" cy="86"/>
            </a:xfrm>
            <a:prstGeom prst="rect">
              <a:avLst/>
            </a:prstGeom>
            <a:noFill/>
            <a:ln w="12700" algn="ctr">
              <a:noFill/>
              <a:miter lim="800000"/>
              <a:headEnd/>
              <a:tailEnd/>
            </a:ln>
          </p:spPr>
          <p:txBody>
            <a:bodyPr wrap="none" lIns="0" tIns="0" rIns="0" bIns="0">
              <a:spAutoFit/>
            </a:bodyPr>
            <a:lstStyle/>
            <a:p>
              <a:r>
                <a:rPr lang="en-US" sz="900">
                  <a:solidFill>
                    <a:srgbClr val="000000"/>
                  </a:solidFill>
                </a:rPr>
                <a:t>Fast re-route</a:t>
              </a:r>
              <a:endParaRPr lang="en-AU" sz="900">
                <a:solidFill>
                  <a:srgbClr val="000000"/>
                </a:solidFill>
              </a:endParaRPr>
            </a:p>
          </p:txBody>
        </p:sp>
        <p:sp>
          <p:nvSpPr>
            <p:cNvPr id="9286" name="Rectangle 102"/>
            <p:cNvSpPr>
              <a:spLocks noChangeArrowheads="1"/>
            </p:cNvSpPr>
            <p:nvPr/>
          </p:nvSpPr>
          <p:spPr bwMode="auto">
            <a:xfrm>
              <a:off x="1254" y="2439"/>
              <a:ext cx="524" cy="86"/>
            </a:xfrm>
            <a:prstGeom prst="rect">
              <a:avLst/>
            </a:prstGeom>
            <a:noFill/>
            <a:ln w="12700" algn="ctr">
              <a:noFill/>
              <a:miter lim="800000"/>
              <a:headEnd/>
              <a:tailEnd/>
            </a:ln>
          </p:spPr>
          <p:txBody>
            <a:bodyPr wrap="none" lIns="0" tIns="0" rIns="0" bIns="0">
              <a:spAutoFit/>
            </a:bodyPr>
            <a:lstStyle/>
            <a:p>
              <a:r>
                <a:rPr lang="en-US" sz="900">
                  <a:solidFill>
                    <a:srgbClr val="000000"/>
                  </a:solidFill>
                </a:rPr>
                <a:t>Graceful Restart</a:t>
              </a:r>
              <a:endParaRPr lang="en-AU" sz="900">
                <a:solidFill>
                  <a:srgbClr val="000000"/>
                </a:solidFill>
              </a:endParaRPr>
            </a:p>
          </p:txBody>
        </p:sp>
        <p:sp>
          <p:nvSpPr>
            <p:cNvPr id="9287" name="Rectangle 103"/>
            <p:cNvSpPr>
              <a:spLocks noChangeArrowheads="1"/>
            </p:cNvSpPr>
            <p:nvPr/>
          </p:nvSpPr>
          <p:spPr bwMode="auto">
            <a:xfrm>
              <a:off x="658" y="2474"/>
              <a:ext cx="464" cy="86"/>
            </a:xfrm>
            <a:prstGeom prst="rect">
              <a:avLst/>
            </a:prstGeom>
            <a:noFill/>
            <a:ln w="12700" algn="ctr">
              <a:noFill/>
              <a:miter lim="800000"/>
              <a:headEnd/>
              <a:tailEnd/>
            </a:ln>
          </p:spPr>
          <p:txBody>
            <a:bodyPr wrap="none" lIns="0" tIns="0" rIns="0" bIns="0">
              <a:spAutoFit/>
            </a:bodyPr>
            <a:lstStyle/>
            <a:p>
              <a:r>
                <a:rPr lang="en-US" sz="900">
                  <a:solidFill>
                    <a:srgbClr val="000000"/>
                  </a:solidFill>
                </a:rPr>
                <a:t>Route flapping</a:t>
              </a:r>
              <a:endParaRPr lang="en-AU" sz="900">
                <a:solidFill>
                  <a:srgbClr val="000000"/>
                </a:solidFill>
              </a:endParaRPr>
            </a:p>
          </p:txBody>
        </p:sp>
        <p:sp>
          <p:nvSpPr>
            <p:cNvPr id="9288" name="Rectangle 104"/>
            <p:cNvSpPr>
              <a:spLocks noChangeArrowheads="1"/>
            </p:cNvSpPr>
            <p:nvPr/>
          </p:nvSpPr>
          <p:spPr bwMode="auto">
            <a:xfrm>
              <a:off x="1702" y="2157"/>
              <a:ext cx="184" cy="86"/>
            </a:xfrm>
            <a:prstGeom prst="rect">
              <a:avLst/>
            </a:prstGeom>
            <a:noFill/>
            <a:ln w="12700" algn="ctr">
              <a:noFill/>
              <a:miter lim="800000"/>
              <a:headEnd/>
              <a:tailEnd/>
            </a:ln>
          </p:spPr>
          <p:txBody>
            <a:bodyPr wrap="none" lIns="0" tIns="0" rIns="0" bIns="0">
              <a:spAutoFit/>
            </a:bodyPr>
            <a:lstStyle/>
            <a:p>
              <a:r>
                <a:rPr lang="en-US" sz="900">
                  <a:solidFill>
                    <a:srgbClr val="000000"/>
                  </a:solidFill>
                </a:rPr>
                <a:t>VPLS</a:t>
              </a:r>
              <a:endParaRPr lang="en-AU" sz="900">
                <a:solidFill>
                  <a:srgbClr val="000000"/>
                </a:solidFill>
              </a:endParaRPr>
            </a:p>
          </p:txBody>
        </p:sp>
        <p:sp>
          <p:nvSpPr>
            <p:cNvPr id="9289" name="Rectangle 105"/>
            <p:cNvSpPr>
              <a:spLocks noChangeArrowheads="1"/>
            </p:cNvSpPr>
            <p:nvPr/>
          </p:nvSpPr>
          <p:spPr bwMode="auto">
            <a:xfrm>
              <a:off x="1399" y="2541"/>
              <a:ext cx="276" cy="86"/>
            </a:xfrm>
            <a:prstGeom prst="rect">
              <a:avLst/>
            </a:prstGeom>
            <a:noFill/>
            <a:ln w="12700" algn="ctr">
              <a:noFill/>
              <a:miter lim="800000"/>
              <a:headEnd/>
              <a:tailEnd/>
            </a:ln>
          </p:spPr>
          <p:txBody>
            <a:bodyPr wrap="none" lIns="0" tIns="0" rIns="0" bIns="0">
              <a:spAutoFit/>
            </a:bodyPr>
            <a:lstStyle/>
            <a:p>
              <a:r>
                <a:rPr lang="en-US" sz="900">
                  <a:solidFill>
                    <a:srgbClr val="000000"/>
                  </a:solidFill>
                </a:rPr>
                <a:t>G-MPLS</a:t>
              </a:r>
              <a:endParaRPr lang="en-AU" sz="900">
                <a:solidFill>
                  <a:srgbClr val="000000"/>
                </a:solidFill>
              </a:endParaRPr>
            </a:p>
          </p:txBody>
        </p:sp>
        <p:sp>
          <p:nvSpPr>
            <p:cNvPr id="9290" name="Rectangle 106"/>
            <p:cNvSpPr>
              <a:spLocks noChangeArrowheads="1"/>
            </p:cNvSpPr>
            <p:nvPr/>
          </p:nvSpPr>
          <p:spPr bwMode="auto">
            <a:xfrm>
              <a:off x="246" y="2628"/>
              <a:ext cx="420" cy="86"/>
            </a:xfrm>
            <a:prstGeom prst="rect">
              <a:avLst/>
            </a:prstGeom>
            <a:noFill/>
            <a:ln w="12700" algn="ctr">
              <a:noFill/>
              <a:miter lim="800000"/>
              <a:headEnd/>
              <a:tailEnd/>
            </a:ln>
          </p:spPr>
          <p:txBody>
            <a:bodyPr wrap="none" lIns="0" tIns="0" rIns="0" bIns="0">
              <a:spAutoFit/>
            </a:bodyPr>
            <a:lstStyle/>
            <a:p>
              <a:r>
                <a:rPr lang="en-US" sz="900">
                  <a:solidFill>
                    <a:srgbClr val="000000"/>
                  </a:solidFill>
                </a:rPr>
                <a:t>RFC 2147bis</a:t>
              </a:r>
              <a:endParaRPr lang="en-AU" sz="900">
                <a:solidFill>
                  <a:srgbClr val="000000"/>
                </a:solidFill>
              </a:endParaRPr>
            </a:p>
          </p:txBody>
        </p:sp>
        <p:sp>
          <p:nvSpPr>
            <p:cNvPr id="9291" name="Rectangle 107"/>
            <p:cNvSpPr>
              <a:spLocks noChangeArrowheads="1"/>
            </p:cNvSpPr>
            <p:nvPr/>
          </p:nvSpPr>
          <p:spPr bwMode="auto">
            <a:xfrm>
              <a:off x="844" y="2630"/>
              <a:ext cx="452" cy="86"/>
            </a:xfrm>
            <a:prstGeom prst="rect">
              <a:avLst/>
            </a:prstGeom>
            <a:noFill/>
            <a:ln w="12700" algn="ctr">
              <a:noFill/>
              <a:miter lim="800000"/>
              <a:headEnd/>
              <a:tailEnd/>
            </a:ln>
          </p:spPr>
          <p:txBody>
            <a:bodyPr wrap="none" lIns="0" tIns="0" rIns="0" bIns="0">
              <a:spAutoFit/>
            </a:bodyPr>
            <a:lstStyle/>
            <a:p>
              <a:r>
                <a:rPr lang="en-US" sz="900">
                  <a:solidFill>
                    <a:srgbClr val="000000"/>
                  </a:solidFill>
                </a:rPr>
                <a:t>L2 &amp; L3 VPNs</a:t>
              </a:r>
              <a:endParaRPr lang="en-AU" sz="900">
                <a:solidFill>
                  <a:srgbClr val="000000"/>
                </a:solidFill>
              </a:endParaRPr>
            </a:p>
          </p:txBody>
        </p:sp>
        <p:sp>
          <p:nvSpPr>
            <p:cNvPr id="9292" name="Rectangle 111"/>
            <p:cNvSpPr>
              <a:spLocks noChangeArrowheads="1"/>
            </p:cNvSpPr>
            <p:nvPr/>
          </p:nvSpPr>
          <p:spPr bwMode="auto">
            <a:xfrm>
              <a:off x="1820" y="2475"/>
              <a:ext cx="204" cy="86"/>
            </a:xfrm>
            <a:prstGeom prst="rect">
              <a:avLst/>
            </a:prstGeom>
            <a:noFill/>
            <a:ln w="12700" algn="ctr">
              <a:noFill/>
              <a:miter lim="800000"/>
              <a:headEnd/>
              <a:tailEnd/>
            </a:ln>
          </p:spPr>
          <p:txBody>
            <a:bodyPr wrap="none" lIns="0" tIns="0" rIns="0" bIns="0">
              <a:spAutoFit/>
            </a:bodyPr>
            <a:lstStyle/>
            <a:p>
              <a:r>
                <a:rPr lang="en-AU" sz="900"/>
                <a:t>O-UNI</a:t>
              </a:r>
            </a:p>
          </p:txBody>
        </p:sp>
        <p:sp>
          <p:nvSpPr>
            <p:cNvPr id="9293" name="Rectangle 112"/>
            <p:cNvSpPr>
              <a:spLocks noChangeArrowheads="1"/>
            </p:cNvSpPr>
            <p:nvPr/>
          </p:nvSpPr>
          <p:spPr bwMode="auto">
            <a:xfrm>
              <a:off x="1961" y="2193"/>
              <a:ext cx="208" cy="86"/>
            </a:xfrm>
            <a:prstGeom prst="rect">
              <a:avLst/>
            </a:prstGeom>
            <a:noFill/>
            <a:ln w="12700" algn="ctr">
              <a:noFill/>
              <a:miter lim="800000"/>
              <a:headEnd/>
              <a:tailEnd/>
            </a:ln>
          </p:spPr>
          <p:txBody>
            <a:bodyPr wrap="none" lIns="0" tIns="0" rIns="0" bIns="0">
              <a:spAutoFit/>
            </a:bodyPr>
            <a:lstStyle/>
            <a:p>
              <a:r>
                <a:rPr lang="en-AU" sz="900"/>
                <a:t>mVPN</a:t>
              </a:r>
            </a:p>
          </p:txBody>
        </p:sp>
        <p:sp>
          <p:nvSpPr>
            <p:cNvPr id="9294" name="Rectangle 121"/>
            <p:cNvSpPr>
              <a:spLocks noChangeArrowheads="1"/>
            </p:cNvSpPr>
            <p:nvPr/>
          </p:nvSpPr>
          <p:spPr bwMode="auto">
            <a:xfrm>
              <a:off x="1534" y="2657"/>
              <a:ext cx="148" cy="86"/>
            </a:xfrm>
            <a:prstGeom prst="rect">
              <a:avLst/>
            </a:prstGeom>
            <a:noFill/>
            <a:ln w="12700" algn="ctr">
              <a:noFill/>
              <a:miter lim="800000"/>
              <a:headEnd/>
              <a:tailEnd/>
            </a:ln>
          </p:spPr>
          <p:txBody>
            <a:bodyPr wrap="none" lIns="0" tIns="0" rIns="0" bIns="0">
              <a:spAutoFit/>
            </a:bodyPr>
            <a:lstStyle/>
            <a:p>
              <a:r>
                <a:rPr lang="en-AU" sz="900"/>
                <a:t>LMP</a:t>
              </a:r>
            </a:p>
          </p:txBody>
        </p:sp>
        <p:sp>
          <p:nvSpPr>
            <p:cNvPr id="9295" name="Rectangle 122"/>
            <p:cNvSpPr>
              <a:spLocks noChangeArrowheads="1"/>
            </p:cNvSpPr>
            <p:nvPr/>
          </p:nvSpPr>
          <p:spPr bwMode="auto">
            <a:xfrm>
              <a:off x="188" y="2448"/>
              <a:ext cx="380" cy="86"/>
            </a:xfrm>
            <a:prstGeom prst="rect">
              <a:avLst/>
            </a:prstGeom>
            <a:noFill/>
            <a:ln w="12700" algn="ctr">
              <a:noFill/>
              <a:miter lim="800000"/>
              <a:headEnd/>
              <a:tailEnd/>
            </a:ln>
          </p:spPr>
          <p:txBody>
            <a:bodyPr wrap="none" lIns="0" tIns="0" rIns="0" bIns="0">
              <a:spAutoFit/>
            </a:bodyPr>
            <a:lstStyle/>
            <a:p>
              <a:r>
                <a:rPr lang="en-AU" sz="900">
                  <a:solidFill>
                    <a:srgbClr val="000000"/>
                  </a:solidFill>
                </a:rPr>
                <a:t>MPLS OAM</a:t>
              </a:r>
            </a:p>
          </p:txBody>
        </p:sp>
        <p:sp>
          <p:nvSpPr>
            <p:cNvPr id="9296" name="Rectangle 135"/>
            <p:cNvSpPr>
              <a:spLocks noChangeArrowheads="1"/>
            </p:cNvSpPr>
            <p:nvPr/>
          </p:nvSpPr>
          <p:spPr bwMode="auto">
            <a:xfrm>
              <a:off x="420" y="2011"/>
              <a:ext cx="316" cy="86"/>
            </a:xfrm>
            <a:prstGeom prst="rect">
              <a:avLst/>
            </a:prstGeom>
            <a:noFill/>
            <a:ln w="12700" algn="ctr">
              <a:noFill/>
              <a:miter lim="800000"/>
              <a:headEnd/>
              <a:tailEnd/>
            </a:ln>
          </p:spPr>
          <p:txBody>
            <a:bodyPr wrap="none" lIns="0" tIns="0" rIns="0" bIns="0">
              <a:spAutoFit/>
            </a:bodyPr>
            <a:lstStyle/>
            <a:p>
              <a:r>
                <a:rPr lang="en-US" sz="900">
                  <a:solidFill>
                    <a:srgbClr val="000000"/>
                  </a:solidFill>
                </a:rPr>
                <a:t>Kompellla</a:t>
              </a:r>
              <a:endParaRPr lang="en-AU" sz="900">
                <a:solidFill>
                  <a:srgbClr val="000000"/>
                </a:solidFill>
              </a:endParaRPr>
            </a:p>
          </p:txBody>
        </p:sp>
        <p:sp>
          <p:nvSpPr>
            <p:cNvPr id="9297" name="Rectangle 101"/>
            <p:cNvSpPr>
              <a:spLocks noChangeArrowheads="1"/>
            </p:cNvSpPr>
            <p:nvPr/>
          </p:nvSpPr>
          <p:spPr bwMode="auto">
            <a:xfrm>
              <a:off x="256" y="2262"/>
              <a:ext cx="1637" cy="154"/>
            </a:xfrm>
            <a:prstGeom prst="rect">
              <a:avLst/>
            </a:prstGeom>
            <a:noFill/>
            <a:ln w="12700" algn="ctr">
              <a:noFill/>
              <a:miter lim="800000"/>
              <a:headEnd/>
              <a:tailEnd/>
            </a:ln>
          </p:spPr>
          <p:txBody>
            <a:bodyPr wrap="none" lIns="0" tIns="0" rIns="0" bIns="0">
              <a:spAutoFit/>
            </a:bodyPr>
            <a:lstStyle/>
            <a:p>
              <a:r>
                <a:rPr lang="en-US" sz="1600" b="1"/>
                <a:t>BGP4, OSPF, IS-IS and RIP</a:t>
              </a:r>
              <a:endParaRPr lang="en-AU" sz="1600" b="1"/>
            </a:p>
          </p:txBody>
        </p:sp>
        <p:sp>
          <p:nvSpPr>
            <p:cNvPr id="9298" name="Rectangle 119"/>
            <p:cNvSpPr>
              <a:spLocks noChangeArrowheads="1"/>
            </p:cNvSpPr>
            <p:nvPr/>
          </p:nvSpPr>
          <p:spPr bwMode="auto">
            <a:xfrm>
              <a:off x="1792" y="2592"/>
              <a:ext cx="347" cy="154"/>
            </a:xfrm>
            <a:prstGeom prst="rect">
              <a:avLst/>
            </a:prstGeom>
            <a:noFill/>
            <a:ln w="12700" algn="ctr">
              <a:noFill/>
              <a:miter lim="800000"/>
              <a:headEnd/>
              <a:tailEnd/>
            </a:ln>
          </p:spPr>
          <p:txBody>
            <a:bodyPr wrap="none" lIns="0" tIns="0" rIns="0" bIns="0">
              <a:spAutoFit/>
            </a:bodyPr>
            <a:lstStyle/>
            <a:p>
              <a:r>
                <a:rPr lang="en-AU" sz="1600" b="1"/>
                <a:t>RSVP</a:t>
              </a:r>
            </a:p>
          </p:txBody>
        </p:sp>
        <p:sp>
          <p:nvSpPr>
            <p:cNvPr id="9299" name="Rectangle 120"/>
            <p:cNvSpPr>
              <a:spLocks noChangeArrowheads="1"/>
            </p:cNvSpPr>
            <p:nvPr/>
          </p:nvSpPr>
          <p:spPr bwMode="auto">
            <a:xfrm>
              <a:off x="1789" y="1948"/>
              <a:ext cx="255" cy="154"/>
            </a:xfrm>
            <a:prstGeom prst="rect">
              <a:avLst/>
            </a:prstGeom>
            <a:noFill/>
            <a:ln w="12700" algn="ctr">
              <a:noFill/>
              <a:miter lim="800000"/>
              <a:headEnd/>
              <a:tailEnd/>
            </a:ln>
          </p:spPr>
          <p:txBody>
            <a:bodyPr wrap="none" lIns="0" tIns="0" rIns="0" bIns="0">
              <a:spAutoFit/>
            </a:bodyPr>
            <a:lstStyle/>
            <a:p>
              <a:r>
                <a:rPr lang="en-AU" sz="1600" b="1"/>
                <a:t>LDP</a:t>
              </a:r>
            </a:p>
          </p:txBody>
        </p:sp>
        <p:sp>
          <p:nvSpPr>
            <p:cNvPr id="9300" name="Rectangle 148"/>
            <p:cNvSpPr>
              <a:spLocks noChangeArrowheads="1"/>
            </p:cNvSpPr>
            <p:nvPr/>
          </p:nvSpPr>
          <p:spPr bwMode="auto">
            <a:xfrm>
              <a:off x="155" y="2149"/>
              <a:ext cx="436" cy="86"/>
            </a:xfrm>
            <a:prstGeom prst="rect">
              <a:avLst/>
            </a:prstGeom>
            <a:noFill/>
            <a:ln w="12700" algn="ctr">
              <a:noFill/>
              <a:miter lim="800000"/>
              <a:headEnd/>
              <a:tailEnd/>
            </a:ln>
          </p:spPr>
          <p:txBody>
            <a:bodyPr wrap="none" lIns="0" tIns="0" rIns="0" bIns="0">
              <a:spAutoFit/>
            </a:bodyPr>
            <a:lstStyle/>
            <a:p>
              <a:r>
                <a:rPr lang="en-US" sz="900"/>
                <a:t>Control</a:t>
              </a:r>
              <a:r>
                <a:rPr lang="en-US" sz="900">
                  <a:solidFill>
                    <a:schemeClr val="hlink"/>
                  </a:solidFill>
                </a:rPr>
                <a:t> </a:t>
              </a:r>
              <a:r>
                <a:rPr lang="en-US" sz="900"/>
                <a:t>Plane</a:t>
              </a:r>
              <a:endParaRPr lang="en-AU" sz="900"/>
            </a:p>
          </p:txBody>
        </p:sp>
      </p:grpSp>
      <p:grpSp>
        <p:nvGrpSpPr>
          <p:cNvPr id="4" name="Group 165"/>
          <p:cNvGrpSpPr>
            <a:grpSpLocks/>
          </p:cNvGrpSpPr>
          <p:nvPr/>
        </p:nvGrpSpPr>
        <p:grpSpPr bwMode="auto">
          <a:xfrm>
            <a:off x="4622800" y="5283200"/>
            <a:ext cx="4244975" cy="1568450"/>
            <a:chOff x="2912" y="2795"/>
            <a:chExt cx="2674" cy="988"/>
          </a:xfrm>
        </p:grpSpPr>
        <p:sp>
          <p:nvSpPr>
            <p:cNvPr id="9260" name="AutoShape 162"/>
            <p:cNvSpPr>
              <a:spLocks noChangeArrowheads="1"/>
            </p:cNvSpPr>
            <p:nvPr/>
          </p:nvSpPr>
          <p:spPr bwMode="auto">
            <a:xfrm>
              <a:off x="2912" y="2795"/>
              <a:ext cx="2674" cy="988"/>
            </a:xfrm>
            <a:prstGeom prst="roundRect">
              <a:avLst>
                <a:gd name="adj" fmla="val 16667"/>
              </a:avLst>
            </a:prstGeom>
            <a:solidFill>
              <a:srgbClr val="FFFF99"/>
            </a:solidFill>
            <a:ln w="12700" algn="ctr">
              <a:solidFill>
                <a:srgbClr val="0000FF"/>
              </a:solidFill>
              <a:round/>
              <a:headEnd/>
              <a:tailEnd/>
            </a:ln>
          </p:spPr>
          <p:txBody>
            <a:bodyPr wrap="none" lIns="0" tIns="0" rIns="0" bIns="0" anchor="ctr"/>
            <a:lstStyle/>
            <a:p>
              <a:endParaRPr lang="en-GB"/>
            </a:p>
          </p:txBody>
        </p:sp>
        <p:sp>
          <p:nvSpPr>
            <p:cNvPr id="9261" name="Rectangle 46"/>
            <p:cNvSpPr>
              <a:spLocks noChangeArrowheads="1"/>
            </p:cNvSpPr>
            <p:nvPr/>
          </p:nvSpPr>
          <p:spPr bwMode="black">
            <a:xfrm>
              <a:off x="3056" y="2797"/>
              <a:ext cx="2283" cy="268"/>
            </a:xfrm>
            <a:prstGeom prst="rect">
              <a:avLst/>
            </a:prstGeom>
            <a:noFill/>
            <a:ln w="9525">
              <a:noFill/>
              <a:miter lim="800000"/>
              <a:headEnd/>
              <a:tailEnd/>
            </a:ln>
          </p:spPr>
          <p:txBody>
            <a:bodyPr lIns="0" tIns="0" rIns="0" bIns="0"/>
            <a:lstStyle/>
            <a:p>
              <a:pPr marL="182563" indent="-182563">
                <a:spcBef>
                  <a:spcPct val="20000"/>
                </a:spcBef>
                <a:buFontTx/>
                <a:buChar char="•"/>
              </a:pPr>
              <a:r>
                <a:rPr lang="en-AU">
                  <a:solidFill>
                    <a:srgbClr val="0000FF"/>
                  </a:solidFill>
                </a:rPr>
                <a:t>Access Protocols and Multicast</a:t>
              </a:r>
            </a:p>
          </p:txBody>
        </p:sp>
        <p:sp>
          <p:nvSpPr>
            <p:cNvPr id="9262" name="Rectangle 113"/>
            <p:cNvSpPr>
              <a:spLocks noChangeArrowheads="1"/>
            </p:cNvSpPr>
            <p:nvPr/>
          </p:nvSpPr>
          <p:spPr bwMode="auto">
            <a:xfrm>
              <a:off x="3898" y="3143"/>
              <a:ext cx="208" cy="86"/>
            </a:xfrm>
            <a:prstGeom prst="rect">
              <a:avLst/>
            </a:prstGeom>
            <a:noFill/>
            <a:ln w="12700" algn="ctr">
              <a:noFill/>
              <a:miter lim="800000"/>
              <a:headEnd/>
              <a:tailEnd/>
            </a:ln>
          </p:spPr>
          <p:txBody>
            <a:bodyPr wrap="none" lIns="0" tIns="0" rIns="0" bIns="0">
              <a:spAutoFit/>
            </a:bodyPr>
            <a:lstStyle/>
            <a:p>
              <a:r>
                <a:rPr lang="en-AU" sz="900"/>
                <a:t>mVPN</a:t>
              </a:r>
            </a:p>
          </p:txBody>
        </p:sp>
        <p:sp>
          <p:nvSpPr>
            <p:cNvPr id="9263" name="Rectangle 114"/>
            <p:cNvSpPr>
              <a:spLocks noChangeArrowheads="1"/>
            </p:cNvSpPr>
            <p:nvPr/>
          </p:nvSpPr>
          <p:spPr bwMode="auto">
            <a:xfrm>
              <a:off x="4034" y="3267"/>
              <a:ext cx="184" cy="86"/>
            </a:xfrm>
            <a:prstGeom prst="rect">
              <a:avLst/>
            </a:prstGeom>
            <a:noFill/>
            <a:ln w="12700" algn="ctr">
              <a:noFill/>
              <a:miter lim="800000"/>
              <a:headEnd/>
              <a:tailEnd/>
            </a:ln>
          </p:spPr>
          <p:txBody>
            <a:bodyPr wrap="none" lIns="0" tIns="0" rIns="0" bIns="0">
              <a:spAutoFit/>
            </a:bodyPr>
            <a:lstStyle/>
            <a:p>
              <a:r>
                <a:rPr lang="en-AU" sz="900"/>
                <a:t>IGMP</a:t>
              </a:r>
            </a:p>
          </p:txBody>
        </p:sp>
        <p:sp>
          <p:nvSpPr>
            <p:cNvPr id="9264" name="Rectangle 115"/>
            <p:cNvSpPr>
              <a:spLocks noChangeArrowheads="1"/>
            </p:cNvSpPr>
            <p:nvPr/>
          </p:nvSpPr>
          <p:spPr bwMode="auto">
            <a:xfrm>
              <a:off x="4415" y="3186"/>
              <a:ext cx="152" cy="86"/>
            </a:xfrm>
            <a:prstGeom prst="rect">
              <a:avLst/>
            </a:prstGeom>
            <a:noFill/>
            <a:ln w="12700" algn="ctr">
              <a:noFill/>
              <a:miter lim="800000"/>
              <a:headEnd/>
              <a:tailEnd/>
            </a:ln>
          </p:spPr>
          <p:txBody>
            <a:bodyPr wrap="none" lIns="0" tIns="0" rIns="0" bIns="0">
              <a:spAutoFit/>
            </a:bodyPr>
            <a:lstStyle/>
            <a:p>
              <a:r>
                <a:rPr lang="en-AU" sz="900"/>
                <a:t>MLD</a:t>
              </a:r>
            </a:p>
          </p:txBody>
        </p:sp>
        <p:sp>
          <p:nvSpPr>
            <p:cNvPr id="9265" name="Rectangle 116"/>
            <p:cNvSpPr>
              <a:spLocks noChangeArrowheads="1"/>
            </p:cNvSpPr>
            <p:nvPr/>
          </p:nvSpPr>
          <p:spPr bwMode="auto">
            <a:xfrm>
              <a:off x="4551" y="3322"/>
              <a:ext cx="128" cy="86"/>
            </a:xfrm>
            <a:prstGeom prst="rect">
              <a:avLst/>
            </a:prstGeom>
            <a:noFill/>
            <a:ln w="12700" algn="ctr">
              <a:noFill/>
              <a:miter lim="800000"/>
              <a:headEnd/>
              <a:tailEnd/>
            </a:ln>
          </p:spPr>
          <p:txBody>
            <a:bodyPr wrap="none" lIns="0" tIns="0" rIns="0" bIns="0">
              <a:spAutoFit/>
            </a:bodyPr>
            <a:lstStyle/>
            <a:p>
              <a:r>
                <a:rPr lang="en-AU" sz="900"/>
                <a:t>PIM</a:t>
              </a:r>
            </a:p>
          </p:txBody>
        </p:sp>
        <p:sp>
          <p:nvSpPr>
            <p:cNvPr id="9266" name="Rectangle 118"/>
            <p:cNvSpPr>
              <a:spLocks noChangeArrowheads="1"/>
            </p:cNvSpPr>
            <p:nvPr/>
          </p:nvSpPr>
          <p:spPr bwMode="auto">
            <a:xfrm>
              <a:off x="3190" y="3238"/>
              <a:ext cx="584" cy="86"/>
            </a:xfrm>
            <a:prstGeom prst="rect">
              <a:avLst/>
            </a:prstGeom>
            <a:noFill/>
            <a:ln w="12700" algn="ctr">
              <a:noFill/>
              <a:miter lim="800000"/>
              <a:headEnd/>
              <a:tailEnd/>
            </a:ln>
          </p:spPr>
          <p:txBody>
            <a:bodyPr wrap="none" lIns="0" tIns="0" rIns="0" bIns="0">
              <a:spAutoFit/>
            </a:bodyPr>
            <a:lstStyle/>
            <a:p>
              <a:r>
                <a:rPr lang="en-AU" sz="900"/>
                <a:t>Rendezvous Point</a:t>
              </a:r>
            </a:p>
          </p:txBody>
        </p:sp>
        <p:sp>
          <p:nvSpPr>
            <p:cNvPr id="9267" name="Rectangle 123"/>
            <p:cNvSpPr>
              <a:spLocks noChangeArrowheads="1"/>
            </p:cNvSpPr>
            <p:nvPr/>
          </p:nvSpPr>
          <p:spPr bwMode="auto">
            <a:xfrm>
              <a:off x="3145" y="3075"/>
              <a:ext cx="504" cy="86"/>
            </a:xfrm>
            <a:prstGeom prst="rect">
              <a:avLst/>
            </a:prstGeom>
            <a:noFill/>
            <a:ln w="12700" algn="ctr">
              <a:noFill/>
              <a:miter lim="800000"/>
              <a:headEnd/>
              <a:tailEnd/>
            </a:ln>
          </p:spPr>
          <p:txBody>
            <a:bodyPr wrap="none" lIns="0" tIns="0" rIns="0" bIns="0">
              <a:spAutoFit/>
            </a:bodyPr>
            <a:lstStyle/>
            <a:p>
              <a:r>
                <a:rPr lang="en-US" sz="900"/>
                <a:t>DHCP/DHCPv6</a:t>
              </a:r>
              <a:endParaRPr lang="en-AU" sz="900"/>
            </a:p>
          </p:txBody>
        </p:sp>
        <p:sp>
          <p:nvSpPr>
            <p:cNvPr id="9268" name="Rectangle 124"/>
            <p:cNvSpPr>
              <a:spLocks noChangeArrowheads="1"/>
            </p:cNvSpPr>
            <p:nvPr/>
          </p:nvSpPr>
          <p:spPr bwMode="auto">
            <a:xfrm>
              <a:off x="3796" y="3035"/>
              <a:ext cx="420" cy="86"/>
            </a:xfrm>
            <a:prstGeom prst="rect">
              <a:avLst/>
            </a:prstGeom>
            <a:noFill/>
            <a:ln w="12700" algn="ctr">
              <a:noFill/>
              <a:miter lim="800000"/>
              <a:headEnd/>
              <a:tailEnd/>
            </a:ln>
          </p:spPr>
          <p:txBody>
            <a:bodyPr wrap="none" lIns="0" tIns="0" rIns="0" bIns="0">
              <a:spAutoFit/>
            </a:bodyPr>
            <a:lstStyle/>
            <a:p>
              <a:r>
                <a:rPr lang="en-US" sz="900"/>
                <a:t>Relay agents</a:t>
              </a:r>
              <a:endParaRPr lang="en-AU" sz="900"/>
            </a:p>
          </p:txBody>
        </p:sp>
        <p:sp>
          <p:nvSpPr>
            <p:cNvPr id="9269" name="Rectangle 125"/>
            <p:cNvSpPr>
              <a:spLocks noChangeArrowheads="1"/>
            </p:cNvSpPr>
            <p:nvPr/>
          </p:nvSpPr>
          <p:spPr bwMode="auto">
            <a:xfrm>
              <a:off x="4793" y="3064"/>
              <a:ext cx="144" cy="86"/>
            </a:xfrm>
            <a:prstGeom prst="rect">
              <a:avLst/>
            </a:prstGeom>
            <a:noFill/>
            <a:ln w="12700" algn="ctr">
              <a:noFill/>
              <a:miter lim="800000"/>
              <a:headEnd/>
              <a:tailEnd/>
            </a:ln>
          </p:spPr>
          <p:txBody>
            <a:bodyPr wrap="none" lIns="0" tIns="0" rIns="0" bIns="0">
              <a:spAutoFit/>
            </a:bodyPr>
            <a:lstStyle/>
            <a:p>
              <a:r>
                <a:rPr lang="en-US" sz="900"/>
                <a:t>PPP</a:t>
              </a:r>
              <a:endParaRPr lang="en-AU" sz="900"/>
            </a:p>
          </p:txBody>
        </p:sp>
        <p:sp>
          <p:nvSpPr>
            <p:cNvPr id="9270" name="Rectangle 126"/>
            <p:cNvSpPr>
              <a:spLocks noChangeArrowheads="1"/>
            </p:cNvSpPr>
            <p:nvPr/>
          </p:nvSpPr>
          <p:spPr bwMode="auto">
            <a:xfrm>
              <a:off x="4929" y="3200"/>
              <a:ext cx="232" cy="86"/>
            </a:xfrm>
            <a:prstGeom prst="rect">
              <a:avLst/>
            </a:prstGeom>
            <a:noFill/>
            <a:ln w="12700" algn="ctr">
              <a:noFill/>
              <a:miter lim="800000"/>
              <a:headEnd/>
              <a:tailEnd/>
            </a:ln>
          </p:spPr>
          <p:txBody>
            <a:bodyPr wrap="none" lIns="0" tIns="0" rIns="0" bIns="0">
              <a:spAutoFit/>
            </a:bodyPr>
            <a:lstStyle/>
            <a:p>
              <a:r>
                <a:rPr lang="en-US" sz="900"/>
                <a:t>PPPoE</a:t>
              </a:r>
              <a:endParaRPr lang="en-AU" sz="900"/>
            </a:p>
          </p:txBody>
        </p:sp>
        <p:sp>
          <p:nvSpPr>
            <p:cNvPr id="9271" name="Rectangle 127"/>
            <p:cNvSpPr>
              <a:spLocks noChangeArrowheads="1"/>
            </p:cNvSpPr>
            <p:nvPr/>
          </p:nvSpPr>
          <p:spPr bwMode="auto">
            <a:xfrm>
              <a:off x="5229" y="3283"/>
              <a:ext cx="232" cy="86"/>
            </a:xfrm>
            <a:prstGeom prst="rect">
              <a:avLst/>
            </a:prstGeom>
            <a:noFill/>
            <a:ln w="12700" algn="ctr">
              <a:noFill/>
              <a:miter lim="800000"/>
              <a:headEnd/>
              <a:tailEnd/>
            </a:ln>
          </p:spPr>
          <p:txBody>
            <a:bodyPr wrap="none" lIns="0" tIns="0" rIns="0" bIns="0">
              <a:spAutoFit/>
            </a:bodyPr>
            <a:lstStyle/>
            <a:p>
              <a:r>
                <a:rPr lang="en-US" sz="900"/>
                <a:t>PPPoA</a:t>
              </a:r>
              <a:endParaRPr lang="en-AU" sz="900"/>
            </a:p>
          </p:txBody>
        </p:sp>
        <p:sp>
          <p:nvSpPr>
            <p:cNvPr id="9272" name="Rectangle 128"/>
            <p:cNvSpPr>
              <a:spLocks noChangeArrowheads="1"/>
            </p:cNvSpPr>
            <p:nvPr/>
          </p:nvSpPr>
          <p:spPr bwMode="auto">
            <a:xfrm>
              <a:off x="5109" y="3062"/>
              <a:ext cx="320" cy="86"/>
            </a:xfrm>
            <a:prstGeom prst="rect">
              <a:avLst/>
            </a:prstGeom>
            <a:noFill/>
            <a:ln w="12700" algn="ctr">
              <a:noFill/>
              <a:miter lim="800000"/>
              <a:headEnd/>
              <a:tailEnd/>
            </a:ln>
          </p:spPr>
          <p:txBody>
            <a:bodyPr wrap="none" lIns="0" tIns="0" rIns="0" bIns="0">
              <a:spAutoFit/>
            </a:bodyPr>
            <a:lstStyle/>
            <a:p>
              <a:r>
                <a:rPr lang="en-US" sz="900"/>
                <a:t>PPPoEoA</a:t>
              </a:r>
              <a:endParaRPr lang="en-AU" sz="900"/>
            </a:p>
          </p:txBody>
        </p:sp>
        <p:sp>
          <p:nvSpPr>
            <p:cNvPr id="9273" name="Rectangle 129"/>
            <p:cNvSpPr>
              <a:spLocks noChangeArrowheads="1"/>
            </p:cNvSpPr>
            <p:nvPr/>
          </p:nvSpPr>
          <p:spPr bwMode="auto">
            <a:xfrm>
              <a:off x="3271" y="3611"/>
              <a:ext cx="552" cy="86"/>
            </a:xfrm>
            <a:prstGeom prst="rect">
              <a:avLst/>
            </a:prstGeom>
            <a:noFill/>
            <a:ln w="12700" algn="ctr">
              <a:noFill/>
              <a:miter lim="800000"/>
              <a:headEnd/>
              <a:tailEnd/>
            </a:ln>
          </p:spPr>
          <p:txBody>
            <a:bodyPr wrap="none" lIns="0" tIns="0" rIns="0" bIns="0">
              <a:spAutoFit/>
            </a:bodyPr>
            <a:lstStyle/>
            <a:p>
              <a:r>
                <a:rPr lang="en-US" sz="900"/>
                <a:t>join/leave latency</a:t>
              </a:r>
              <a:endParaRPr lang="en-AU" sz="900"/>
            </a:p>
          </p:txBody>
        </p:sp>
        <p:sp>
          <p:nvSpPr>
            <p:cNvPr id="9274" name="Rectangle 130"/>
            <p:cNvSpPr>
              <a:spLocks noChangeArrowheads="1"/>
            </p:cNvSpPr>
            <p:nvPr/>
          </p:nvSpPr>
          <p:spPr bwMode="auto">
            <a:xfrm>
              <a:off x="4113" y="3633"/>
              <a:ext cx="704" cy="86"/>
            </a:xfrm>
            <a:prstGeom prst="rect">
              <a:avLst/>
            </a:prstGeom>
            <a:noFill/>
            <a:ln w="12700" algn="ctr">
              <a:noFill/>
              <a:miter lim="800000"/>
              <a:headEnd/>
              <a:tailEnd/>
            </a:ln>
          </p:spPr>
          <p:txBody>
            <a:bodyPr wrap="none" lIns="0" tIns="0" rIns="0" bIns="0">
              <a:spAutoFit/>
            </a:bodyPr>
            <a:lstStyle/>
            <a:p>
              <a:r>
                <a:rPr lang="en-US" sz="900"/>
                <a:t>LAC and LNS devices</a:t>
              </a:r>
              <a:endParaRPr lang="en-AU" sz="900"/>
            </a:p>
          </p:txBody>
        </p:sp>
        <p:sp>
          <p:nvSpPr>
            <p:cNvPr id="9275" name="Rectangle 131"/>
            <p:cNvSpPr>
              <a:spLocks noChangeArrowheads="1"/>
            </p:cNvSpPr>
            <p:nvPr/>
          </p:nvSpPr>
          <p:spPr bwMode="auto">
            <a:xfrm>
              <a:off x="5081" y="3542"/>
              <a:ext cx="172" cy="86"/>
            </a:xfrm>
            <a:prstGeom prst="rect">
              <a:avLst/>
            </a:prstGeom>
            <a:noFill/>
            <a:ln w="12700" algn="ctr">
              <a:noFill/>
              <a:miter lim="800000"/>
              <a:headEnd/>
              <a:tailEnd/>
            </a:ln>
          </p:spPr>
          <p:txBody>
            <a:bodyPr wrap="none" lIns="0" tIns="0" rIns="0" bIns="0">
              <a:spAutoFit/>
            </a:bodyPr>
            <a:lstStyle/>
            <a:p>
              <a:r>
                <a:rPr lang="en-US" sz="900"/>
                <a:t>L2TP</a:t>
              </a:r>
              <a:endParaRPr lang="en-AU" sz="900"/>
            </a:p>
          </p:txBody>
        </p:sp>
        <p:sp>
          <p:nvSpPr>
            <p:cNvPr id="9276" name="Rectangle 133"/>
            <p:cNvSpPr>
              <a:spLocks noChangeArrowheads="1"/>
            </p:cNvSpPr>
            <p:nvPr/>
          </p:nvSpPr>
          <p:spPr bwMode="auto">
            <a:xfrm>
              <a:off x="5131" y="3678"/>
              <a:ext cx="260" cy="86"/>
            </a:xfrm>
            <a:prstGeom prst="rect">
              <a:avLst/>
            </a:prstGeom>
            <a:noFill/>
            <a:ln w="12700" algn="ctr">
              <a:noFill/>
              <a:miter lim="800000"/>
              <a:headEnd/>
              <a:tailEnd/>
            </a:ln>
          </p:spPr>
          <p:txBody>
            <a:bodyPr wrap="none" lIns="0" tIns="0" rIns="0" bIns="0">
              <a:spAutoFit/>
            </a:bodyPr>
            <a:lstStyle/>
            <a:p>
              <a:r>
                <a:rPr lang="en-US" sz="900"/>
                <a:t>PIM-SM</a:t>
              </a:r>
              <a:endParaRPr lang="en-AU" sz="900"/>
            </a:p>
          </p:txBody>
        </p:sp>
        <p:sp>
          <p:nvSpPr>
            <p:cNvPr id="9277" name="Rectangle 134"/>
            <p:cNvSpPr>
              <a:spLocks noChangeArrowheads="1"/>
            </p:cNvSpPr>
            <p:nvPr/>
          </p:nvSpPr>
          <p:spPr bwMode="auto">
            <a:xfrm>
              <a:off x="4418" y="3046"/>
              <a:ext cx="208" cy="86"/>
            </a:xfrm>
            <a:prstGeom prst="rect">
              <a:avLst/>
            </a:prstGeom>
            <a:noFill/>
            <a:ln w="12700" algn="ctr">
              <a:noFill/>
              <a:miter lim="800000"/>
              <a:headEnd/>
              <a:tailEnd/>
            </a:ln>
          </p:spPr>
          <p:txBody>
            <a:bodyPr wrap="none" lIns="0" tIns="0" rIns="0" bIns="0">
              <a:spAutoFit/>
            </a:bodyPr>
            <a:lstStyle/>
            <a:p>
              <a:r>
                <a:rPr lang="en-US" sz="900"/>
                <a:t>MDSP</a:t>
              </a:r>
              <a:endParaRPr lang="en-AU" sz="900"/>
            </a:p>
          </p:txBody>
        </p:sp>
        <p:sp>
          <p:nvSpPr>
            <p:cNvPr id="9278" name="Rectangle 117"/>
            <p:cNvSpPr>
              <a:spLocks noChangeArrowheads="1"/>
            </p:cNvSpPr>
            <p:nvPr/>
          </p:nvSpPr>
          <p:spPr bwMode="auto">
            <a:xfrm>
              <a:off x="4031" y="3415"/>
              <a:ext cx="953" cy="154"/>
            </a:xfrm>
            <a:prstGeom prst="rect">
              <a:avLst/>
            </a:prstGeom>
            <a:noFill/>
            <a:ln w="12700" algn="ctr">
              <a:noFill/>
              <a:miter lim="800000"/>
              <a:headEnd/>
              <a:tailEnd/>
            </a:ln>
          </p:spPr>
          <p:txBody>
            <a:bodyPr wrap="none" lIns="0" tIns="0" rIns="0" bIns="0">
              <a:spAutoFit/>
            </a:bodyPr>
            <a:lstStyle/>
            <a:p>
              <a:r>
                <a:rPr lang="en-AU" sz="1600" b="1"/>
                <a:t>IGMP Snooping</a:t>
              </a:r>
            </a:p>
          </p:txBody>
        </p:sp>
        <p:sp>
          <p:nvSpPr>
            <p:cNvPr id="9279" name="Rectangle 132"/>
            <p:cNvSpPr>
              <a:spLocks noChangeArrowheads="1"/>
            </p:cNvSpPr>
            <p:nvPr/>
          </p:nvSpPr>
          <p:spPr bwMode="auto">
            <a:xfrm>
              <a:off x="2966" y="3378"/>
              <a:ext cx="361" cy="154"/>
            </a:xfrm>
            <a:prstGeom prst="rect">
              <a:avLst/>
            </a:prstGeom>
            <a:noFill/>
            <a:ln w="12700" algn="ctr">
              <a:noFill/>
              <a:miter lim="800000"/>
              <a:headEnd/>
              <a:tailEnd/>
            </a:ln>
          </p:spPr>
          <p:txBody>
            <a:bodyPr wrap="none" lIns="0" tIns="0" rIns="0" bIns="0">
              <a:spAutoFit/>
            </a:bodyPr>
            <a:lstStyle/>
            <a:p>
              <a:r>
                <a:rPr lang="en-US" sz="1600" b="1"/>
                <a:t>ANCP</a:t>
              </a:r>
              <a:endParaRPr lang="en-AU" sz="1600"/>
            </a:p>
          </p:txBody>
        </p:sp>
        <p:sp>
          <p:nvSpPr>
            <p:cNvPr id="9280" name="Rectangle 150"/>
            <p:cNvSpPr>
              <a:spLocks noChangeArrowheads="1"/>
            </p:cNvSpPr>
            <p:nvPr/>
          </p:nvSpPr>
          <p:spPr bwMode="auto">
            <a:xfrm>
              <a:off x="3414" y="3414"/>
              <a:ext cx="332" cy="86"/>
            </a:xfrm>
            <a:prstGeom prst="rect">
              <a:avLst/>
            </a:prstGeom>
            <a:noFill/>
            <a:ln w="12700" algn="ctr">
              <a:noFill/>
              <a:miter lim="800000"/>
              <a:headEnd/>
              <a:tailEnd/>
            </a:ln>
          </p:spPr>
          <p:txBody>
            <a:bodyPr wrap="none" lIns="0" tIns="0" rIns="0" bIns="0">
              <a:spAutoFit/>
            </a:bodyPr>
            <a:lstStyle/>
            <a:p>
              <a:r>
                <a:rPr lang="en-US" sz="900"/>
                <a:t>L2C/L2CP</a:t>
              </a:r>
              <a:endParaRPr lang="en-AU" sz="900"/>
            </a:p>
          </p:txBody>
        </p:sp>
      </p:grpSp>
      <p:grpSp>
        <p:nvGrpSpPr>
          <p:cNvPr id="5" name="Group 168"/>
          <p:cNvGrpSpPr>
            <a:grpSpLocks/>
          </p:cNvGrpSpPr>
          <p:nvPr/>
        </p:nvGrpSpPr>
        <p:grpSpPr bwMode="auto">
          <a:xfrm>
            <a:off x="47625" y="5278437"/>
            <a:ext cx="4244975" cy="1568450"/>
            <a:chOff x="30" y="2822"/>
            <a:chExt cx="2674" cy="988"/>
          </a:xfrm>
        </p:grpSpPr>
        <p:sp>
          <p:nvSpPr>
            <p:cNvPr id="9242" name="AutoShape 152"/>
            <p:cNvSpPr>
              <a:spLocks noChangeArrowheads="1"/>
            </p:cNvSpPr>
            <p:nvPr/>
          </p:nvSpPr>
          <p:spPr bwMode="auto">
            <a:xfrm>
              <a:off x="30" y="2822"/>
              <a:ext cx="2674" cy="988"/>
            </a:xfrm>
            <a:prstGeom prst="roundRect">
              <a:avLst>
                <a:gd name="adj" fmla="val 16667"/>
              </a:avLst>
            </a:prstGeom>
            <a:solidFill>
              <a:srgbClr val="FFFF99"/>
            </a:solidFill>
            <a:ln w="12700" algn="ctr">
              <a:solidFill>
                <a:srgbClr val="0000FF"/>
              </a:solidFill>
              <a:round/>
              <a:headEnd/>
              <a:tailEnd/>
            </a:ln>
          </p:spPr>
          <p:txBody>
            <a:bodyPr wrap="none" lIns="0" tIns="0" rIns="0" bIns="0" anchor="ctr"/>
            <a:lstStyle/>
            <a:p>
              <a:endParaRPr lang="en-GB"/>
            </a:p>
          </p:txBody>
        </p:sp>
        <p:sp>
          <p:nvSpPr>
            <p:cNvPr id="9243" name="Rectangle 67"/>
            <p:cNvSpPr>
              <a:spLocks noChangeArrowheads="1"/>
            </p:cNvSpPr>
            <p:nvPr/>
          </p:nvSpPr>
          <p:spPr bwMode="auto">
            <a:xfrm>
              <a:off x="447" y="3082"/>
              <a:ext cx="144" cy="86"/>
            </a:xfrm>
            <a:prstGeom prst="rect">
              <a:avLst/>
            </a:prstGeom>
            <a:noFill/>
            <a:ln w="12700" algn="ctr">
              <a:noFill/>
              <a:miter lim="800000"/>
              <a:headEnd/>
              <a:tailEnd/>
            </a:ln>
          </p:spPr>
          <p:txBody>
            <a:bodyPr wrap="none" lIns="0" tIns="0" rIns="0" bIns="0">
              <a:spAutoFit/>
            </a:bodyPr>
            <a:lstStyle/>
            <a:p>
              <a:r>
                <a:rPr lang="en-US" sz="900">
                  <a:solidFill>
                    <a:srgbClr val="000000"/>
                  </a:solidFill>
                </a:rPr>
                <a:t>QoS</a:t>
              </a:r>
              <a:endParaRPr lang="en-AU" sz="900">
                <a:solidFill>
                  <a:srgbClr val="000000"/>
                </a:solidFill>
              </a:endParaRPr>
            </a:p>
          </p:txBody>
        </p:sp>
        <p:sp>
          <p:nvSpPr>
            <p:cNvPr id="9244" name="Rectangle 68"/>
            <p:cNvSpPr>
              <a:spLocks noChangeArrowheads="1"/>
            </p:cNvSpPr>
            <p:nvPr/>
          </p:nvSpPr>
          <p:spPr bwMode="auto">
            <a:xfrm>
              <a:off x="772" y="3145"/>
              <a:ext cx="172" cy="86"/>
            </a:xfrm>
            <a:prstGeom prst="rect">
              <a:avLst/>
            </a:prstGeom>
            <a:noFill/>
            <a:ln w="12700" algn="ctr">
              <a:noFill/>
              <a:miter lim="800000"/>
              <a:headEnd/>
              <a:tailEnd/>
            </a:ln>
          </p:spPr>
          <p:txBody>
            <a:bodyPr wrap="none" lIns="0" tIns="0" rIns="0" bIns="0">
              <a:spAutoFit/>
            </a:bodyPr>
            <a:lstStyle/>
            <a:p>
              <a:r>
                <a:rPr lang="en-US" sz="900">
                  <a:solidFill>
                    <a:srgbClr val="000000"/>
                  </a:solidFill>
                </a:rPr>
                <a:t>SLAs</a:t>
              </a:r>
              <a:endParaRPr lang="en-AU" sz="900">
                <a:solidFill>
                  <a:srgbClr val="000000"/>
                </a:solidFill>
              </a:endParaRPr>
            </a:p>
          </p:txBody>
        </p:sp>
        <p:sp>
          <p:nvSpPr>
            <p:cNvPr id="9245" name="Rectangle 69"/>
            <p:cNvSpPr>
              <a:spLocks noChangeArrowheads="1"/>
            </p:cNvSpPr>
            <p:nvPr/>
          </p:nvSpPr>
          <p:spPr bwMode="auto">
            <a:xfrm>
              <a:off x="1205" y="3070"/>
              <a:ext cx="1020" cy="86"/>
            </a:xfrm>
            <a:prstGeom prst="rect">
              <a:avLst/>
            </a:prstGeom>
            <a:noFill/>
            <a:ln w="12700" algn="ctr">
              <a:noFill/>
              <a:miter lim="800000"/>
              <a:headEnd/>
              <a:tailEnd/>
            </a:ln>
          </p:spPr>
          <p:txBody>
            <a:bodyPr wrap="none" lIns="0" tIns="0" rIns="0" bIns="0">
              <a:spAutoFit/>
            </a:bodyPr>
            <a:lstStyle/>
            <a:p>
              <a:r>
                <a:rPr lang="en-US" sz="900">
                  <a:solidFill>
                    <a:srgbClr val="000000"/>
                  </a:solidFill>
                </a:rPr>
                <a:t>Packet loss, latency, throughput</a:t>
              </a:r>
              <a:endParaRPr lang="en-AU" sz="900">
                <a:solidFill>
                  <a:srgbClr val="000000"/>
                </a:solidFill>
              </a:endParaRPr>
            </a:p>
          </p:txBody>
        </p:sp>
        <p:sp>
          <p:nvSpPr>
            <p:cNvPr id="9246" name="Rectangle 70"/>
            <p:cNvSpPr>
              <a:spLocks noChangeArrowheads="1"/>
            </p:cNvSpPr>
            <p:nvPr/>
          </p:nvSpPr>
          <p:spPr bwMode="auto">
            <a:xfrm>
              <a:off x="1250" y="3281"/>
              <a:ext cx="520" cy="86"/>
            </a:xfrm>
            <a:prstGeom prst="rect">
              <a:avLst/>
            </a:prstGeom>
            <a:noFill/>
            <a:ln w="12700" algn="ctr">
              <a:noFill/>
              <a:miter lim="800000"/>
              <a:headEnd/>
              <a:tailEnd/>
            </a:ln>
          </p:spPr>
          <p:txBody>
            <a:bodyPr wrap="none" lIns="0" tIns="0" rIns="0" bIns="0">
              <a:spAutoFit/>
            </a:bodyPr>
            <a:lstStyle/>
            <a:p>
              <a:r>
                <a:rPr lang="en-US" sz="900">
                  <a:solidFill>
                    <a:srgbClr val="000000"/>
                  </a:solidFill>
                </a:rPr>
                <a:t>Inter-arrival time</a:t>
              </a:r>
              <a:endParaRPr lang="en-AU" sz="900">
                <a:solidFill>
                  <a:srgbClr val="000000"/>
                </a:solidFill>
              </a:endParaRPr>
            </a:p>
          </p:txBody>
        </p:sp>
        <p:sp>
          <p:nvSpPr>
            <p:cNvPr id="9247" name="Rectangle 136"/>
            <p:cNvSpPr>
              <a:spLocks noChangeArrowheads="1"/>
            </p:cNvSpPr>
            <p:nvPr/>
          </p:nvSpPr>
          <p:spPr bwMode="auto">
            <a:xfrm>
              <a:off x="155" y="3282"/>
              <a:ext cx="624" cy="86"/>
            </a:xfrm>
            <a:prstGeom prst="rect">
              <a:avLst/>
            </a:prstGeom>
            <a:noFill/>
            <a:ln w="12700" algn="ctr">
              <a:noFill/>
              <a:miter lim="800000"/>
              <a:headEnd/>
              <a:tailEnd/>
            </a:ln>
          </p:spPr>
          <p:txBody>
            <a:bodyPr wrap="none" lIns="0" tIns="0" rIns="0" bIns="0">
              <a:spAutoFit/>
            </a:bodyPr>
            <a:lstStyle/>
            <a:p>
              <a:r>
                <a:rPr lang="en-AU" sz="900"/>
                <a:t>packets per second</a:t>
              </a:r>
            </a:p>
          </p:txBody>
        </p:sp>
        <p:sp>
          <p:nvSpPr>
            <p:cNvPr id="9248" name="Rectangle 137"/>
            <p:cNvSpPr>
              <a:spLocks noChangeArrowheads="1"/>
            </p:cNvSpPr>
            <p:nvPr/>
          </p:nvSpPr>
          <p:spPr bwMode="auto">
            <a:xfrm>
              <a:off x="432" y="3430"/>
              <a:ext cx="676" cy="86"/>
            </a:xfrm>
            <a:prstGeom prst="rect">
              <a:avLst/>
            </a:prstGeom>
            <a:noFill/>
            <a:ln w="12700" algn="ctr">
              <a:noFill/>
              <a:miter lim="800000"/>
              <a:headEnd/>
              <a:tailEnd/>
            </a:ln>
          </p:spPr>
          <p:txBody>
            <a:bodyPr wrap="none" lIns="0" tIns="0" rIns="0" bIns="0">
              <a:spAutoFit/>
            </a:bodyPr>
            <a:lstStyle/>
            <a:p>
              <a:r>
                <a:rPr lang="en-AU" sz="900"/>
                <a:t>traffic encapsulations</a:t>
              </a:r>
            </a:p>
          </p:txBody>
        </p:sp>
        <p:sp>
          <p:nvSpPr>
            <p:cNvPr id="9249" name="Rectangle 138"/>
            <p:cNvSpPr>
              <a:spLocks noChangeArrowheads="1"/>
            </p:cNvSpPr>
            <p:nvPr/>
          </p:nvSpPr>
          <p:spPr bwMode="auto">
            <a:xfrm>
              <a:off x="1463" y="3408"/>
              <a:ext cx="336" cy="86"/>
            </a:xfrm>
            <a:prstGeom prst="rect">
              <a:avLst/>
            </a:prstGeom>
            <a:noFill/>
            <a:ln w="12700" algn="ctr">
              <a:noFill/>
              <a:miter lim="800000"/>
              <a:headEnd/>
              <a:tailEnd/>
            </a:ln>
          </p:spPr>
          <p:txBody>
            <a:bodyPr wrap="none" lIns="0" tIns="0" rIns="0" bIns="0">
              <a:spAutoFit/>
            </a:bodyPr>
            <a:lstStyle/>
            <a:p>
              <a:r>
                <a:rPr lang="en-AU" sz="900"/>
                <a:t>forwarding</a:t>
              </a:r>
            </a:p>
          </p:txBody>
        </p:sp>
        <p:sp>
          <p:nvSpPr>
            <p:cNvPr id="9250" name="Rectangle 139"/>
            <p:cNvSpPr>
              <a:spLocks noChangeArrowheads="1"/>
            </p:cNvSpPr>
            <p:nvPr/>
          </p:nvSpPr>
          <p:spPr bwMode="auto">
            <a:xfrm>
              <a:off x="1001" y="3568"/>
              <a:ext cx="224" cy="86"/>
            </a:xfrm>
            <a:prstGeom prst="rect">
              <a:avLst/>
            </a:prstGeom>
            <a:noFill/>
            <a:ln w="12700" algn="ctr">
              <a:noFill/>
              <a:miter lim="800000"/>
              <a:headEnd/>
              <a:tailEnd/>
            </a:ln>
          </p:spPr>
          <p:txBody>
            <a:bodyPr wrap="none" lIns="0" tIns="0" rIns="0" bIns="0">
              <a:spAutoFit/>
            </a:bodyPr>
            <a:lstStyle/>
            <a:p>
              <a:r>
                <a:rPr lang="en-US" sz="900"/>
                <a:t>Priority</a:t>
              </a:r>
              <a:endParaRPr lang="en-AU" sz="900"/>
            </a:p>
          </p:txBody>
        </p:sp>
        <p:sp>
          <p:nvSpPr>
            <p:cNvPr id="9251" name="Rectangle 140"/>
            <p:cNvSpPr>
              <a:spLocks noChangeArrowheads="1"/>
            </p:cNvSpPr>
            <p:nvPr/>
          </p:nvSpPr>
          <p:spPr bwMode="auto">
            <a:xfrm>
              <a:off x="247" y="3524"/>
              <a:ext cx="400" cy="154"/>
            </a:xfrm>
            <a:prstGeom prst="rect">
              <a:avLst/>
            </a:prstGeom>
            <a:noFill/>
            <a:ln w="12700" algn="ctr">
              <a:noFill/>
              <a:miter lim="800000"/>
              <a:headEnd/>
              <a:tailEnd/>
            </a:ln>
          </p:spPr>
          <p:txBody>
            <a:bodyPr wrap="none" lIns="0" tIns="0" rIns="0" bIns="0">
              <a:spAutoFit/>
            </a:bodyPr>
            <a:lstStyle/>
            <a:p>
              <a:r>
                <a:rPr lang="en-US" sz="1600" b="1"/>
                <a:t>Q-in-Q</a:t>
              </a:r>
              <a:endParaRPr lang="en-AU" sz="1600" b="1"/>
            </a:p>
          </p:txBody>
        </p:sp>
        <p:sp>
          <p:nvSpPr>
            <p:cNvPr id="9252" name="Rectangle 142"/>
            <p:cNvSpPr>
              <a:spLocks noChangeArrowheads="1"/>
            </p:cNvSpPr>
            <p:nvPr/>
          </p:nvSpPr>
          <p:spPr bwMode="auto">
            <a:xfrm>
              <a:off x="1425" y="3518"/>
              <a:ext cx="625" cy="154"/>
            </a:xfrm>
            <a:prstGeom prst="rect">
              <a:avLst/>
            </a:prstGeom>
            <a:noFill/>
            <a:ln w="12700" algn="ctr">
              <a:noFill/>
              <a:miter lim="800000"/>
              <a:headEnd/>
              <a:tailEnd/>
            </a:ln>
          </p:spPr>
          <p:txBody>
            <a:bodyPr wrap="none" lIns="0" tIns="0" rIns="0" bIns="0">
              <a:spAutoFit/>
            </a:bodyPr>
            <a:lstStyle/>
            <a:p>
              <a:r>
                <a:rPr lang="en-US" sz="1600" b="1"/>
                <a:t>VLAN</a:t>
              </a:r>
              <a:r>
                <a:rPr lang="en-US" sz="1600"/>
                <a:t> tags</a:t>
              </a:r>
              <a:endParaRPr lang="en-AU" sz="1600"/>
            </a:p>
          </p:txBody>
        </p:sp>
        <p:sp>
          <p:nvSpPr>
            <p:cNvPr id="9253" name="Rectangle 143"/>
            <p:cNvSpPr>
              <a:spLocks noChangeArrowheads="1"/>
            </p:cNvSpPr>
            <p:nvPr/>
          </p:nvSpPr>
          <p:spPr bwMode="auto">
            <a:xfrm>
              <a:off x="610" y="3706"/>
              <a:ext cx="352" cy="86"/>
            </a:xfrm>
            <a:prstGeom prst="rect">
              <a:avLst/>
            </a:prstGeom>
            <a:noFill/>
            <a:ln w="12700" algn="ctr">
              <a:noFill/>
              <a:miter lim="800000"/>
              <a:headEnd/>
              <a:tailEnd/>
            </a:ln>
          </p:spPr>
          <p:txBody>
            <a:bodyPr wrap="none" lIns="0" tIns="0" rIns="0" bIns="0">
              <a:spAutoFit/>
            </a:bodyPr>
            <a:lstStyle/>
            <a:p>
              <a:r>
                <a:rPr lang="en-US" sz="900"/>
                <a:t>wire-speed</a:t>
              </a:r>
              <a:endParaRPr lang="en-AU" sz="900"/>
            </a:p>
          </p:txBody>
        </p:sp>
        <p:sp>
          <p:nvSpPr>
            <p:cNvPr id="9254" name="Rectangle 144"/>
            <p:cNvSpPr>
              <a:spLocks noChangeArrowheads="1"/>
            </p:cNvSpPr>
            <p:nvPr/>
          </p:nvSpPr>
          <p:spPr bwMode="auto">
            <a:xfrm>
              <a:off x="1224" y="3699"/>
              <a:ext cx="152" cy="86"/>
            </a:xfrm>
            <a:prstGeom prst="rect">
              <a:avLst/>
            </a:prstGeom>
            <a:noFill/>
            <a:ln w="12700" algn="ctr">
              <a:noFill/>
              <a:miter lim="800000"/>
              <a:headEnd/>
              <a:tailEnd/>
            </a:ln>
          </p:spPr>
          <p:txBody>
            <a:bodyPr wrap="none" lIns="0" tIns="0" rIns="0" bIns="0">
              <a:spAutoFit/>
            </a:bodyPr>
            <a:lstStyle/>
            <a:p>
              <a:r>
                <a:rPr lang="en-AU" sz="900"/>
                <a:t>PDU</a:t>
              </a:r>
            </a:p>
          </p:txBody>
        </p:sp>
        <p:sp>
          <p:nvSpPr>
            <p:cNvPr id="9255" name="Rectangle 145"/>
            <p:cNvSpPr>
              <a:spLocks noChangeArrowheads="1"/>
            </p:cNvSpPr>
            <p:nvPr/>
          </p:nvSpPr>
          <p:spPr bwMode="auto">
            <a:xfrm>
              <a:off x="1630" y="3704"/>
              <a:ext cx="252" cy="86"/>
            </a:xfrm>
            <a:prstGeom prst="rect">
              <a:avLst/>
            </a:prstGeom>
            <a:noFill/>
            <a:ln w="12700" algn="ctr">
              <a:noFill/>
              <a:miter lim="800000"/>
              <a:headEnd/>
              <a:tailEnd/>
            </a:ln>
          </p:spPr>
          <p:txBody>
            <a:bodyPr wrap="none" lIns="0" tIns="0" rIns="0" bIns="0">
              <a:spAutoFit/>
            </a:bodyPr>
            <a:lstStyle/>
            <a:p>
              <a:r>
                <a:rPr lang="en-US" sz="900"/>
                <a:t>payload</a:t>
              </a:r>
              <a:endParaRPr lang="en-AU" sz="900"/>
            </a:p>
          </p:txBody>
        </p:sp>
        <p:sp>
          <p:nvSpPr>
            <p:cNvPr id="9256" name="Rectangle 146"/>
            <p:cNvSpPr>
              <a:spLocks noChangeArrowheads="1"/>
            </p:cNvSpPr>
            <p:nvPr/>
          </p:nvSpPr>
          <p:spPr bwMode="auto">
            <a:xfrm>
              <a:off x="2176" y="3507"/>
              <a:ext cx="224" cy="86"/>
            </a:xfrm>
            <a:prstGeom prst="rect">
              <a:avLst/>
            </a:prstGeom>
            <a:noFill/>
            <a:ln w="12700" algn="ctr">
              <a:noFill/>
              <a:miter lim="800000"/>
              <a:headEnd/>
              <a:tailEnd/>
            </a:ln>
          </p:spPr>
          <p:txBody>
            <a:bodyPr wrap="none" lIns="0" tIns="0" rIns="0" bIns="0">
              <a:spAutoFit/>
            </a:bodyPr>
            <a:lstStyle/>
            <a:p>
              <a:r>
                <a:rPr lang="en-US" sz="900"/>
                <a:t>header</a:t>
              </a:r>
              <a:endParaRPr lang="en-AU" sz="900"/>
            </a:p>
          </p:txBody>
        </p:sp>
        <p:sp>
          <p:nvSpPr>
            <p:cNvPr id="9257" name="Rectangle 147"/>
            <p:cNvSpPr>
              <a:spLocks noChangeArrowheads="1"/>
            </p:cNvSpPr>
            <p:nvPr/>
          </p:nvSpPr>
          <p:spPr bwMode="auto">
            <a:xfrm>
              <a:off x="1981" y="3219"/>
              <a:ext cx="144" cy="86"/>
            </a:xfrm>
            <a:prstGeom prst="rect">
              <a:avLst/>
            </a:prstGeom>
            <a:noFill/>
            <a:ln w="12700" algn="ctr">
              <a:noFill/>
              <a:miter lim="800000"/>
              <a:headEnd/>
              <a:tailEnd/>
            </a:ln>
          </p:spPr>
          <p:txBody>
            <a:bodyPr wrap="none" lIns="0" tIns="0" rIns="0" bIns="0">
              <a:spAutoFit/>
            </a:bodyPr>
            <a:lstStyle/>
            <a:p>
              <a:r>
                <a:rPr lang="en-AU" sz="900"/>
                <a:t>IPv6</a:t>
              </a:r>
            </a:p>
          </p:txBody>
        </p:sp>
        <p:sp>
          <p:nvSpPr>
            <p:cNvPr id="9258" name="Rectangle 158"/>
            <p:cNvSpPr>
              <a:spLocks noChangeArrowheads="1"/>
            </p:cNvSpPr>
            <p:nvPr/>
          </p:nvSpPr>
          <p:spPr bwMode="black">
            <a:xfrm>
              <a:off x="81" y="2856"/>
              <a:ext cx="2562" cy="256"/>
            </a:xfrm>
            <a:prstGeom prst="rect">
              <a:avLst/>
            </a:prstGeom>
            <a:noFill/>
            <a:ln w="9525">
              <a:noFill/>
              <a:miter lim="800000"/>
              <a:headEnd/>
              <a:tailEnd/>
            </a:ln>
          </p:spPr>
          <p:txBody>
            <a:bodyPr lIns="0" tIns="0" rIns="0" bIns="0"/>
            <a:lstStyle/>
            <a:p>
              <a:pPr marL="182563" indent="-182563" algn="ctr">
                <a:spcBef>
                  <a:spcPct val="20000"/>
                </a:spcBef>
                <a:buFontTx/>
                <a:buChar char="•"/>
              </a:pPr>
              <a:r>
                <a:rPr lang="en-AU">
                  <a:solidFill>
                    <a:srgbClr val="0000FF"/>
                  </a:solidFill>
                </a:rPr>
                <a:t>Traffic Generation, Analysis &amp; QoS</a:t>
              </a:r>
            </a:p>
          </p:txBody>
        </p:sp>
        <p:sp>
          <p:nvSpPr>
            <p:cNvPr id="9259" name="Rectangle 89"/>
            <p:cNvSpPr>
              <a:spLocks noChangeArrowheads="1"/>
            </p:cNvSpPr>
            <p:nvPr/>
          </p:nvSpPr>
          <p:spPr bwMode="auto">
            <a:xfrm>
              <a:off x="2186" y="3267"/>
              <a:ext cx="433" cy="154"/>
            </a:xfrm>
            <a:prstGeom prst="rect">
              <a:avLst/>
            </a:prstGeom>
            <a:noFill/>
            <a:ln w="12700" algn="ctr">
              <a:noFill/>
              <a:miter lim="800000"/>
              <a:headEnd/>
              <a:tailEnd/>
            </a:ln>
          </p:spPr>
          <p:txBody>
            <a:bodyPr wrap="none" lIns="0" tIns="0" rIns="0" bIns="0">
              <a:spAutoFit/>
            </a:bodyPr>
            <a:lstStyle/>
            <a:p>
              <a:r>
                <a:rPr lang="en-AU" sz="1600" b="1"/>
                <a:t>W-RED</a:t>
              </a:r>
            </a:p>
          </p:txBody>
        </p:sp>
      </p:grpSp>
      <p:grpSp>
        <p:nvGrpSpPr>
          <p:cNvPr id="6" name="Group 171"/>
          <p:cNvGrpSpPr>
            <a:grpSpLocks/>
          </p:cNvGrpSpPr>
          <p:nvPr/>
        </p:nvGrpSpPr>
        <p:grpSpPr bwMode="auto">
          <a:xfrm>
            <a:off x="3929063" y="3236912"/>
            <a:ext cx="5005387" cy="1789113"/>
            <a:chOff x="2475" y="1536"/>
            <a:chExt cx="3153" cy="1127"/>
          </a:xfrm>
        </p:grpSpPr>
        <p:sp>
          <p:nvSpPr>
            <p:cNvPr id="9230" name="AutoShape 164"/>
            <p:cNvSpPr>
              <a:spLocks noChangeArrowheads="1"/>
            </p:cNvSpPr>
            <p:nvPr/>
          </p:nvSpPr>
          <p:spPr bwMode="auto">
            <a:xfrm>
              <a:off x="2934" y="1536"/>
              <a:ext cx="2352" cy="1127"/>
            </a:xfrm>
            <a:prstGeom prst="roundRect">
              <a:avLst>
                <a:gd name="adj" fmla="val 16667"/>
              </a:avLst>
            </a:prstGeom>
            <a:solidFill>
              <a:srgbClr val="FFFF99"/>
            </a:solidFill>
            <a:ln w="12700" algn="ctr">
              <a:solidFill>
                <a:srgbClr val="0000FF"/>
              </a:solidFill>
              <a:round/>
              <a:headEnd/>
              <a:tailEnd/>
            </a:ln>
          </p:spPr>
          <p:txBody>
            <a:bodyPr wrap="none" lIns="0" tIns="0" rIns="0" bIns="0" anchor="ctr"/>
            <a:lstStyle/>
            <a:p>
              <a:endParaRPr lang="en-GB"/>
            </a:p>
          </p:txBody>
        </p:sp>
        <p:sp>
          <p:nvSpPr>
            <p:cNvPr id="9231" name="Rectangle 48"/>
            <p:cNvSpPr>
              <a:spLocks noChangeArrowheads="1"/>
            </p:cNvSpPr>
            <p:nvPr/>
          </p:nvSpPr>
          <p:spPr bwMode="black">
            <a:xfrm>
              <a:off x="3055" y="1545"/>
              <a:ext cx="2255" cy="313"/>
            </a:xfrm>
            <a:prstGeom prst="rect">
              <a:avLst/>
            </a:prstGeom>
            <a:noFill/>
            <a:ln w="9525">
              <a:noFill/>
              <a:miter lim="800000"/>
              <a:headEnd/>
              <a:tailEnd/>
            </a:ln>
          </p:spPr>
          <p:txBody>
            <a:bodyPr lIns="0" tIns="0" rIns="0" bIns="0"/>
            <a:lstStyle/>
            <a:p>
              <a:pPr marL="182563" indent="-182563">
                <a:spcBef>
                  <a:spcPct val="20000"/>
                </a:spcBef>
                <a:buFontTx/>
                <a:buChar char="•"/>
              </a:pPr>
              <a:r>
                <a:rPr lang="en-AU">
                  <a:solidFill>
                    <a:srgbClr val="0000FF"/>
                  </a:solidFill>
                </a:rPr>
                <a:t>Triple Play – IPTV, VoIP, Data</a:t>
              </a:r>
            </a:p>
          </p:txBody>
        </p:sp>
        <p:sp>
          <p:nvSpPr>
            <p:cNvPr id="9232" name="Rectangle 82"/>
            <p:cNvSpPr>
              <a:spLocks noChangeArrowheads="1"/>
            </p:cNvSpPr>
            <p:nvPr/>
          </p:nvSpPr>
          <p:spPr bwMode="auto">
            <a:xfrm>
              <a:off x="3206" y="1847"/>
              <a:ext cx="160" cy="86"/>
            </a:xfrm>
            <a:prstGeom prst="rect">
              <a:avLst/>
            </a:prstGeom>
            <a:noFill/>
            <a:ln w="12700" algn="ctr">
              <a:noFill/>
              <a:miter lim="800000"/>
              <a:headEnd/>
              <a:tailEnd/>
            </a:ln>
          </p:spPr>
          <p:txBody>
            <a:bodyPr wrap="none" lIns="0" tIns="0" rIns="0" bIns="0">
              <a:spAutoFit/>
            </a:bodyPr>
            <a:lstStyle/>
            <a:p>
              <a:r>
                <a:rPr lang="en-AU" sz="900"/>
                <a:t>IPTV</a:t>
              </a:r>
            </a:p>
          </p:txBody>
        </p:sp>
        <p:sp>
          <p:nvSpPr>
            <p:cNvPr id="9233" name="Rectangle 83"/>
            <p:cNvSpPr>
              <a:spLocks noChangeArrowheads="1"/>
            </p:cNvSpPr>
            <p:nvPr/>
          </p:nvSpPr>
          <p:spPr bwMode="auto">
            <a:xfrm>
              <a:off x="3633" y="1869"/>
              <a:ext cx="144" cy="86"/>
            </a:xfrm>
            <a:prstGeom prst="rect">
              <a:avLst/>
            </a:prstGeom>
            <a:noFill/>
            <a:ln w="12700" algn="ctr">
              <a:noFill/>
              <a:miter lim="800000"/>
              <a:headEnd/>
              <a:tailEnd/>
            </a:ln>
          </p:spPr>
          <p:txBody>
            <a:bodyPr wrap="none" lIns="0" tIns="0" rIns="0" bIns="0">
              <a:spAutoFit/>
            </a:bodyPr>
            <a:lstStyle/>
            <a:p>
              <a:r>
                <a:rPr lang="en-AU" sz="900"/>
                <a:t>QoE</a:t>
              </a:r>
            </a:p>
          </p:txBody>
        </p:sp>
        <p:sp>
          <p:nvSpPr>
            <p:cNvPr id="9234" name="Rectangle 85"/>
            <p:cNvSpPr>
              <a:spLocks noChangeArrowheads="1"/>
            </p:cNvSpPr>
            <p:nvPr/>
          </p:nvSpPr>
          <p:spPr bwMode="auto">
            <a:xfrm>
              <a:off x="3918" y="2103"/>
              <a:ext cx="548" cy="86"/>
            </a:xfrm>
            <a:prstGeom prst="rect">
              <a:avLst/>
            </a:prstGeom>
            <a:noFill/>
            <a:ln w="12700" algn="ctr">
              <a:noFill/>
              <a:miter lim="800000"/>
              <a:headEnd/>
              <a:tailEnd/>
            </a:ln>
          </p:spPr>
          <p:txBody>
            <a:bodyPr wrap="none" lIns="0" tIns="0" rIns="0" bIns="0">
              <a:spAutoFit/>
            </a:bodyPr>
            <a:lstStyle/>
            <a:p>
              <a:r>
                <a:rPr lang="en-AU" sz="900"/>
                <a:t>Channel Zapping</a:t>
              </a:r>
            </a:p>
          </p:txBody>
        </p:sp>
        <p:sp>
          <p:nvSpPr>
            <p:cNvPr id="9235" name="Rectangle 87"/>
            <p:cNvSpPr>
              <a:spLocks noChangeArrowheads="1"/>
            </p:cNvSpPr>
            <p:nvPr/>
          </p:nvSpPr>
          <p:spPr bwMode="auto">
            <a:xfrm>
              <a:off x="3910" y="2529"/>
              <a:ext cx="596" cy="86"/>
            </a:xfrm>
            <a:prstGeom prst="rect">
              <a:avLst/>
            </a:prstGeom>
            <a:noFill/>
            <a:ln w="12700" algn="ctr">
              <a:noFill/>
              <a:miter lim="800000"/>
              <a:headEnd/>
              <a:tailEnd/>
            </a:ln>
          </p:spPr>
          <p:txBody>
            <a:bodyPr wrap="none" lIns="0" tIns="0" rIns="0" bIns="0">
              <a:spAutoFit/>
            </a:bodyPr>
            <a:lstStyle/>
            <a:p>
              <a:r>
                <a:rPr lang="en-AU" sz="900"/>
                <a:t>HTTP, FTP, RTSP</a:t>
              </a:r>
            </a:p>
          </p:txBody>
        </p:sp>
        <p:sp>
          <p:nvSpPr>
            <p:cNvPr id="9236" name="Rectangle 86"/>
            <p:cNvSpPr>
              <a:spLocks noChangeArrowheads="1"/>
            </p:cNvSpPr>
            <p:nvPr/>
          </p:nvSpPr>
          <p:spPr bwMode="auto">
            <a:xfrm>
              <a:off x="3997" y="1813"/>
              <a:ext cx="206" cy="154"/>
            </a:xfrm>
            <a:prstGeom prst="rect">
              <a:avLst/>
            </a:prstGeom>
            <a:noFill/>
            <a:ln w="12700" algn="ctr">
              <a:noFill/>
              <a:miter lim="800000"/>
              <a:headEnd/>
              <a:tailEnd/>
            </a:ln>
          </p:spPr>
          <p:txBody>
            <a:bodyPr wrap="none" lIns="0" tIns="0" rIns="0" bIns="0">
              <a:spAutoFit/>
            </a:bodyPr>
            <a:lstStyle/>
            <a:p>
              <a:r>
                <a:rPr lang="en-AU" sz="1600" b="1"/>
                <a:t>SIP</a:t>
              </a:r>
            </a:p>
          </p:txBody>
        </p:sp>
        <p:sp>
          <p:nvSpPr>
            <p:cNvPr id="9237" name="Rectangle 88"/>
            <p:cNvSpPr>
              <a:spLocks noChangeArrowheads="1"/>
            </p:cNvSpPr>
            <p:nvPr/>
          </p:nvSpPr>
          <p:spPr bwMode="auto">
            <a:xfrm>
              <a:off x="3408" y="2501"/>
              <a:ext cx="255" cy="154"/>
            </a:xfrm>
            <a:prstGeom prst="rect">
              <a:avLst/>
            </a:prstGeom>
            <a:noFill/>
            <a:ln w="12700" algn="ctr">
              <a:noFill/>
              <a:miter lim="800000"/>
              <a:headEnd/>
              <a:tailEnd/>
            </a:ln>
          </p:spPr>
          <p:txBody>
            <a:bodyPr wrap="none" lIns="0" tIns="0" rIns="0" bIns="0">
              <a:spAutoFit/>
            </a:bodyPr>
            <a:lstStyle/>
            <a:p>
              <a:r>
                <a:rPr lang="en-AU" sz="1600" b="1"/>
                <a:t>TCP</a:t>
              </a:r>
            </a:p>
          </p:txBody>
        </p:sp>
        <p:sp>
          <p:nvSpPr>
            <p:cNvPr id="9238" name="Rectangle 90"/>
            <p:cNvSpPr>
              <a:spLocks noChangeArrowheads="1"/>
            </p:cNvSpPr>
            <p:nvPr/>
          </p:nvSpPr>
          <p:spPr bwMode="auto">
            <a:xfrm>
              <a:off x="3506" y="2018"/>
              <a:ext cx="292" cy="154"/>
            </a:xfrm>
            <a:prstGeom prst="rect">
              <a:avLst/>
            </a:prstGeom>
            <a:noFill/>
            <a:ln w="12700" algn="ctr">
              <a:noFill/>
              <a:miter lim="800000"/>
              <a:headEnd/>
              <a:tailEnd/>
            </a:ln>
          </p:spPr>
          <p:txBody>
            <a:bodyPr wrap="none" lIns="0" tIns="0" rIns="0" bIns="0">
              <a:spAutoFit/>
            </a:bodyPr>
            <a:lstStyle/>
            <a:p>
              <a:r>
                <a:rPr lang="en-AU" sz="1600" b="1"/>
                <a:t>MOS</a:t>
              </a:r>
            </a:p>
          </p:txBody>
        </p:sp>
        <p:pic>
          <p:nvPicPr>
            <p:cNvPr id="9239" name="Picture 91" descr="Bendy-on-IP-Phone"/>
            <p:cNvPicPr>
              <a:picLocks noChangeAspect="1" noChangeArrowheads="1"/>
            </p:cNvPicPr>
            <p:nvPr/>
          </p:nvPicPr>
          <p:blipFill>
            <a:blip r:embed="rId5"/>
            <a:srcRect/>
            <a:stretch>
              <a:fillRect/>
            </a:stretch>
          </p:blipFill>
          <p:spPr bwMode="auto">
            <a:xfrm>
              <a:off x="4540" y="1813"/>
              <a:ext cx="1088" cy="804"/>
            </a:xfrm>
            <a:prstGeom prst="rect">
              <a:avLst/>
            </a:prstGeom>
            <a:noFill/>
            <a:ln w="9525">
              <a:solidFill>
                <a:srgbClr val="0000FF"/>
              </a:solidFill>
              <a:miter lim="800000"/>
              <a:headEnd/>
              <a:tailEnd/>
            </a:ln>
          </p:spPr>
        </p:pic>
        <p:pic>
          <p:nvPicPr>
            <p:cNvPr id="9240" name="Picture 92" descr="Bendy_Channel_Zap"/>
            <p:cNvPicPr>
              <a:picLocks noChangeAspect="1" noChangeArrowheads="1"/>
            </p:cNvPicPr>
            <p:nvPr/>
          </p:nvPicPr>
          <p:blipFill>
            <a:blip r:embed="rId6"/>
            <a:srcRect/>
            <a:stretch>
              <a:fillRect/>
            </a:stretch>
          </p:blipFill>
          <p:spPr bwMode="auto">
            <a:xfrm>
              <a:off x="2475" y="1957"/>
              <a:ext cx="936" cy="546"/>
            </a:xfrm>
            <a:prstGeom prst="rect">
              <a:avLst/>
            </a:prstGeom>
            <a:noFill/>
            <a:ln w="9525">
              <a:solidFill>
                <a:srgbClr val="0000FF"/>
              </a:solidFill>
              <a:miter lim="800000"/>
              <a:headEnd/>
              <a:tailEnd/>
            </a:ln>
          </p:spPr>
        </p:pic>
        <p:sp>
          <p:nvSpPr>
            <p:cNvPr id="9241" name="Rectangle 170"/>
            <p:cNvSpPr>
              <a:spLocks noChangeArrowheads="1"/>
            </p:cNvSpPr>
            <p:nvPr/>
          </p:nvSpPr>
          <p:spPr bwMode="auto">
            <a:xfrm>
              <a:off x="3676" y="2253"/>
              <a:ext cx="606" cy="154"/>
            </a:xfrm>
            <a:prstGeom prst="rect">
              <a:avLst/>
            </a:prstGeom>
            <a:noFill/>
            <a:ln w="12700" algn="ctr">
              <a:noFill/>
              <a:miter lim="800000"/>
              <a:headEnd/>
              <a:tailEnd/>
            </a:ln>
          </p:spPr>
          <p:txBody>
            <a:bodyPr wrap="none" lIns="0" tIns="0" rIns="0" bIns="0">
              <a:spAutoFit/>
            </a:bodyPr>
            <a:lstStyle/>
            <a:p>
              <a:r>
                <a:rPr lang="en-AU" sz="1600" b="1"/>
                <a:t>Multi-Play</a:t>
              </a: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a:xfrm>
            <a:off x="6553200" y="6501606"/>
            <a:ext cx="2133600" cy="365125"/>
          </a:xfrm>
          <a:noFill/>
        </p:spPr>
        <p:txBody>
          <a:bodyPr/>
          <a:lstStyle/>
          <a:p>
            <a:fld id="{A0056581-247D-40CB-8AA4-A89B467881BD}" type="slidenum">
              <a:rPr lang="en-US" smtClean="0">
                <a:latin typeface="Arial" charset="0"/>
              </a:rPr>
              <a:pPr/>
              <a:t>8</a:t>
            </a:fld>
            <a:endParaRPr lang="en-US" smtClean="0">
              <a:latin typeface="Arial" charset="0"/>
            </a:endParaRPr>
          </a:p>
        </p:txBody>
      </p:sp>
      <p:sp>
        <p:nvSpPr>
          <p:cNvPr id="10243" name="Rectangle 3"/>
          <p:cNvSpPr>
            <a:spLocks noGrp="1" noChangeArrowheads="1"/>
          </p:cNvSpPr>
          <p:nvPr>
            <p:ph type="title"/>
          </p:nvPr>
        </p:nvSpPr>
        <p:spPr>
          <a:xfrm>
            <a:off x="0" y="1243584"/>
            <a:ext cx="8982075" cy="873125"/>
          </a:xfrm>
        </p:spPr>
        <p:txBody>
          <a:bodyPr/>
          <a:lstStyle/>
          <a:p>
            <a:pPr eaLnBrk="1" hangingPunct="1"/>
            <a:r>
              <a:rPr lang="en-US" sz="2800" dirty="0" smtClean="0"/>
              <a:t>Fundamental Test Scenario 1 – Functional </a:t>
            </a:r>
            <a:r>
              <a:rPr lang="en-US" sz="2800" i="1" dirty="0" smtClean="0"/>
              <a:t/>
            </a:r>
            <a:br>
              <a:rPr lang="en-US" sz="2800" i="1" dirty="0" smtClean="0"/>
            </a:br>
            <a:r>
              <a:rPr lang="en-US" sz="3600" i="1" dirty="0" smtClean="0"/>
              <a:t>“Does it work as it should?”</a:t>
            </a:r>
            <a:endParaRPr lang="en-CA" sz="3600" i="1" dirty="0" smtClean="0"/>
          </a:p>
        </p:txBody>
      </p:sp>
      <p:sp>
        <p:nvSpPr>
          <p:cNvPr id="10244" name="Rectangle 4"/>
          <p:cNvSpPr>
            <a:spLocks noGrp="1" noChangeArrowheads="1"/>
          </p:cNvSpPr>
          <p:nvPr>
            <p:ph type="body" idx="1"/>
          </p:nvPr>
        </p:nvSpPr>
        <p:spPr>
          <a:xfrm>
            <a:off x="557213" y="2680494"/>
            <a:ext cx="7759700" cy="854075"/>
          </a:xfrm>
        </p:spPr>
        <p:txBody>
          <a:bodyPr lIns="0" tIns="0" rIns="109728" bIns="0">
            <a:spAutoFit/>
          </a:bodyPr>
          <a:lstStyle/>
          <a:p>
            <a:pPr eaLnBrk="1" hangingPunct="1"/>
            <a:r>
              <a:rPr lang="en-US" sz="2800" dirty="0" smtClean="0"/>
              <a:t>Test device under normal and abnormal conditions</a:t>
            </a:r>
            <a:endParaRPr lang="en-CA" sz="2800" dirty="0" smtClean="0"/>
          </a:p>
        </p:txBody>
      </p:sp>
      <p:sp>
        <p:nvSpPr>
          <p:cNvPr id="10245" name="Text Box 5"/>
          <p:cNvSpPr txBox="1">
            <a:spLocks noChangeArrowheads="1"/>
          </p:cNvSpPr>
          <p:nvPr/>
        </p:nvSpPr>
        <p:spPr bwMode="auto">
          <a:xfrm>
            <a:off x="2524125" y="6072981"/>
            <a:ext cx="4648200" cy="611188"/>
          </a:xfrm>
          <a:prstGeom prst="rect">
            <a:avLst/>
          </a:prstGeom>
          <a:noFill/>
          <a:ln w="19050">
            <a:noFill/>
            <a:miter lim="800000"/>
            <a:headEnd/>
            <a:tailEnd/>
          </a:ln>
        </p:spPr>
        <p:txBody>
          <a:bodyPr lIns="0" tIns="0" rIns="0" bIns="0">
            <a:spAutoFit/>
          </a:bodyPr>
          <a:lstStyle/>
          <a:p>
            <a:pPr marL="230188" indent="-230188" eaLnBrk="0" hangingPunct="0">
              <a:spcBef>
                <a:spcPct val="50000"/>
              </a:spcBef>
              <a:buFontTx/>
              <a:buChar char="•"/>
            </a:pPr>
            <a:r>
              <a:rPr lang="en-US" sz="1600" b="1">
                <a:solidFill>
                  <a:schemeClr val="tx2"/>
                </a:solidFill>
              </a:rPr>
              <a:t>Traffic (data plane) functional test</a:t>
            </a:r>
          </a:p>
          <a:p>
            <a:pPr marL="230188" indent="-230188" eaLnBrk="0" hangingPunct="0">
              <a:spcBef>
                <a:spcPct val="50000"/>
              </a:spcBef>
              <a:buFontTx/>
              <a:buChar char="•"/>
            </a:pPr>
            <a:r>
              <a:rPr lang="en-US" sz="1600" b="1">
                <a:solidFill>
                  <a:schemeClr val="tx2"/>
                </a:solidFill>
              </a:rPr>
              <a:t>Protocol (control plane) functional test</a:t>
            </a:r>
          </a:p>
        </p:txBody>
      </p:sp>
      <p:grpSp>
        <p:nvGrpSpPr>
          <p:cNvPr id="2" name="Group 38"/>
          <p:cNvGrpSpPr>
            <a:grpSpLocks/>
          </p:cNvGrpSpPr>
          <p:nvPr/>
        </p:nvGrpSpPr>
        <p:grpSpPr bwMode="auto">
          <a:xfrm>
            <a:off x="663575" y="3517106"/>
            <a:ext cx="4702175" cy="1893888"/>
            <a:chOff x="460" y="1606"/>
            <a:chExt cx="2962" cy="1193"/>
          </a:xfrm>
        </p:grpSpPr>
        <p:sp>
          <p:nvSpPr>
            <p:cNvPr id="10249" name="Line 7"/>
            <p:cNvSpPr>
              <a:spLocks noChangeShapeType="1"/>
            </p:cNvSpPr>
            <p:nvPr/>
          </p:nvSpPr>
          <p:spPr bwMode="auto">
            <a:xfrm>
              <a:off x="977" y="1787"/>
              <a:ext cx="1915" cy="0"/>
            </a:xfrm>
            <a:prstGeom prst="line">
              <a:avLst/>
            </a:prstGeom>
            <a:noFill/>
            <a:ln w="34925">
              <a:solidFill>
                <a:srgbClr val="0000FF"/>
              </a:solidFill>
              <a:round/>
              <a:headEnd/>
              <a:tailEnd type="triangle" w="med" len="med"/>
            </a:ln>
          </p:spPr>
          <p:txBody>
            <a:bodyPr wrap="none"/>
            <a:lstStyle/>
            <a:p>
              <a:endParaRPr lang="en-GB"/>
            </a:p>
          </p:txBody>
        </p:sp>
        <p:sp>
          <p:nvSpPr>
            <p:cNvPr id="10250" name="Text Box 8"/>
            <p:cNvSpPr txBox="1">
              <a:spLocks noChangeArrowheads="1"/>
            </p:cNvSpPr>
            <p:nvPr/>
          </p:nvSpPr>
          <p:spPr bwMode="auto">
            <a:xfrm>
              <a:off x="935" y="1606"/>
              <a:ext cx="1945" cy="192"/>
            </a:xfrm>
            <a:prstGeom prst="rect">
              <a:avLst/>
            </a:prstGeom>
            <a:noFill/>
            <a:ln w="34925">
              <a:noFill/>
              <a:miter lim="800000"/>
              <a:headEnd/>
              <a:tailEnd/>
            </a:ln>
          </p:spPr>
          <p:txBody>
            <a:bodyPr>
              <a:spAutoFit/>
            </a:bodyPr>
            <a:lstStyle/>
            <a:p>
              <a:r>
                <a:rPr lang="en-US" sz="1400"/>
                <a:t>“Ping” Echo-Request Message</a:t>
              </a:r>
              <a:endParaRPr lang="en-AU" sz="1400"/>
            </a:p>
          </p:txBody>
        </p:sp>
        <p:grpSp>
          <p:nvGrpSpPr>
            <p:cNvPr id="3" name="Group 19"/>
            <p:cNvGrpSpPr>
              <a:grpSpLocks/>
            </p:cNvGrpSpPr>
            <p:nvPr/>
          </p:nvGrpSpPr>
          <p:grpSpPr bwMode="auto">
            <a:xfrm>
              <a:off x="460" y="1623"/>
              <a:ext cx="480" cy="533"/>
              <a:chOff x="460" y="1701"/>
              <a:chExt cx="480" cy="533"/>
            </a:xfrm>
          </p:grpSpPr>
          <p:sp>
            <p:nvSpPr>
              <p:cNvPr id="10271" name="Rectangle 9"/>
              <p:cNvSpPr>
                <a:spLocks noChangeArrowheads="1"/>
              </p:cNvSpPr>
              <p:nvPr/>
            </p:nvSpPr>
            <p:spPr bwMode="auto">
              <a:xfrm>
                <a:off x="460" y="2022"/>
                <a:ext cx="480" cy="212"/>
              </a:xfrm>
              <a:prstGeom prst="rect">
                <a:avLst/>
              </a:prstGeom>
              <a:solidFill>
                <a:schemeClr val="bg1"/>
              </a:solidFill>
              <a:ln w="34925">
                <a:noFill/>
                <a:miter lim="800000"/>
                <a:headEnd/>
                <a:tailEnd/>
              </a:ln>
            </p:spPr>
            <p:txBody>
              <a:bodyPr>
                <a:spAutoFit/>
              </a:bodyPr>
              <a:lstStyle/>
              <a:p>
                <a:pPr algn="ctr"/>
                <a:r>
                  <a:rPr lang="en-US" sz="1600" dirty="0" smtClean="0">
                    <a:solidFill>
                      <a:srgbClr val="000066"/>
                    </a:solidFill>
                  </a:rPr>
                  <a:t>IxN2X</a:t>
                </a:r>
                <a:endParaRPr lang="en-AU" sz="1600" dirty="0">
                  <a:solidFill>
                    <a:srgbClr val="000066"/>
                  </a:solidFill>
                </a:endParaRPr>
              </a:p>
            </p:txBody>
          </p:sp>
          <p:pic>
            <p:nvPicPr>
              <p:cNvPr id="10272" name="Picture 10" descr="Device_orange"/>
              <p:cNvPicPr>
                <a:picLocks noChangeAspect="1" noChangeArrowheads="1"/>
              </p:cNvPicPr>
              <p:nvPr/>
            </p:nvPicPr>
            <p:blipFill>
              <a:blip r:embed="rId3"/>
              <a:srcRect/>
              <a:stretch>
                <a:fillRect/>
              </a:stretch>
            </p:blipFill>
            <p:spPr bwMode="auto">
              <a:xfrm>
                <a:off x="516" y="1701"/>
                <a:ext cx="367" cy="372"/>
              </a:xfrm>
              <a:prstGeom prst="rect">
                <a:avLst/>
              </a:prstGeom>
              <a:noFill/>
              <a:ln w="9525">
                <a:noFill/>
                <a:miter lim="800000"/>
                <a:headEnd/>
                <a:tailEnd/>
              </a:ln>
            </p:spPr>
          </p:pic>
        </p:grpSp>
        <p:sp>
          <p:nvSpPr>
            <p:cNvPr id="10252" name="Text Box 12"/>
            <p:cNvSpPr txBox="1">
              <a:spLocks noChangeArrowheads="1"/>
            </p:cNvSpPr>
            <p:nvPr/>
          </p:nvSpPr>
          <p:spPr bwMode="auto">
            <a:xfrm>
              <a:off x="2294" y="1809"/>
              <a:ext cx="657" cy="192"/>
            </a:xfrm>
            <a:prstGeom prst="rect">
              <a:avLst/>
            </a:prstGeom>
            <a:noFill/>
            <a:ln w="34925">
              <a:noFill/>
              <a:miter lim="800000"/>
              <a:headEnd/>
              <a:tailEnd/>
            </a:ln>
          </p:spPr>
          <p:txBody>
            <a:bodyPr wrap="none">
              <a:spAutoFit/>
            </a:bodyPr>
            <a:lstStyle/>
            <a:p>
              <a:r>
                <a:rPr lang="en-US" sz="1400"/>
                <a:t>Ping Reply</a:t>
              </a:r>
              <a:endParaRPr lang="en-AU" sz="1400"/>
            </a:p>
          </p:txBody>
        </p:sp>
        <p:sp>
          <p:nvSpPr>
            <p:cNvPr id="10253" name="Line 13"/>
            <p:cNvSpPr>
              <a:spLocks noChangeShapeType="1"/>
            </p:cNvSpPr>
            <p:nvPr/>
          </p:nvSpPr>
          <p:spPr bwMode="auto">
            <a:xfrm>
              <a:off x="983" y="1992"/>
              <a:ext cx="1915" cy="0"/>
            </a:xfrm>
            <a:prstGeom prst="line">
              <a:avLst/>
            </a:prstGeom>
            <a:noFill/>
            <a:ln w="34925">
              <a:solidFill>
                <a:srgbClr val="0000FF"/>
              </a:solidFill>
              <a:round/>
              <a:headEnd type="triangle" w="med" len="med"/>
              <a:tailEnd/>
            </a:ln>
          </p:spPr>
          <p:txBody>
            <a:bodyPr wrap="none"/>
            <a:lstStyle/>
            <a:p>
              <a:endParaRPr lang="en-GB"/>
            </a:p>
          </p:txBody>
        </p:sp>
        <p:grpSp>
          <p:nvGrpSpPr>
            <p:cNvPr id="4" name="Group 21"/>
            <p:cNvGrpSpPr>
              <a:grpSpLocks/>
            </p:cNvGrpSpPr>
            <p:nvPr/>
          </p:nvGrpSpPr>
          <p:grpSpPr bwMode="auto">
            <a:xfrm>
              <a:off x="2933" y="1631"/>
              <a:ext cx="480" cy="548"/>
              <a:chOff x="3764" y="1777"/>
              <a:chExt cx="480" cy="548"/>
            </a:xfrm>
          </p:grpSpPr>
          <p:pic>
            <p:nvPicPr>
              <p:cNvPr id="10267" name="Picture 11" descr="DUT_blue_text"/>
              <p:cNvPicPr>
                <a:picLocks noChangeAspect="1" noChangeArrowheads="1"/>
              </p:cNvPicPr>
              <p:nvPr/>
            </p:nvPicPr>
            <p:blipFill>
              <a:blip r:embed="rId4"/>
              <a:srcRect/>
              <a:stretch>
                <a:fillRect/>
              </a:stretch>
            </p:blipFill>
            <p:spPr bwMode="auto">
              <a:xfrm>
                <a:off x="3824" y="1777"/>
                <a:ext cx="374" cy="379"/>
              </a:xfrm>
              <a:prstGeom prst="rect">
                <a:avLst/>
              </a:prstGeom>
              <a:noFill/>
              <a:ln w="9525">
                <a:noFill/>
                <a:miter lim="800000"/>
                <a:headEnd/>
                <a:tailEnd/>
              </a:ln>
            </p:spPr>
          </p:pic>
          <p:grpSp>
            <p:nvGrpSpPr>
              <p:cNvPr id="5" name="Group 20"/>
              <p:cNvGrpSpPr>
                <a:grpSpLocks/>
              </p:cNvGrpSpPr>
              <p:nvPr/>
            </p:nvGrpSpPr>
            <p:grpSpPr bwMode="auto">
              <a:xfrm>
                <a:off x="3764" y="1778"/>
                <a:ext cx="480" cy="547"/>
                <a:chOff x="2922" y="1741"/>
                <a:chExt cx="480" cy="547"/>
              </a:xfrm>
            </p:grpSpPr>
            <p:pic>
              <p:nvPicPr>
                <p:cNvPr id="10269" name="Picture 16"/>
                <p:cNvPicPr>
                  <a:picLocks noChangeAspect="1" noChangeArrowheads="1"/>
                </p:cNvPicPr>
                <p:nvPr/>
              </p:nvPicPr>
              <p:blipFill>
                <a:blip r:embed="rId5"/>
                <a:srcRect/>
                <a:stretch>
                  <a:fillRect/>
                </a:stretch>
              </p:blipFill>
              <p:spPr bwMode="auto">
                <a:xfrm>
                  <a:off x="2976" y="1741"/>
                  <a:ext cx="374" cy="380"/>
                </a:xfrm>
                <a:prstGeom prst="rect">
                  <a:avLst/>
                </a:prstGeom>
                <a:noFill/>
                <a:ln w="9525" algn="ctr">
                  <a:noFill/>
                  <a:miter lim="800000"/>
                  <a:headEnd/>
                  <a:tailEnd/>
                </a:ln>
              </p:spPr>
            </p:pic>
            <p:sp>
              <p:nvSpPr>
                <p:cNvPr id="10270" name="Rectangle 17"/>
                <p:cNvSpPr>
                  <a:spLocks noChangeArrowheads="1"/>
                </p:cNvSpPr>
                <p:nvPr/>
              </p:nvSpPr>
              <p:spPr bwMode="auto">
                <a:xfrm>
                  <a:off x="2922" y="2076"/>
                  <a:ext cx="480" cy="212"/>
                </a:xfrm>
                <a:prstGeom prst="rect">
                  <a:avLst/>
                </a:prstGeom>
                <a:noFill/>
                <a:ln w="34925">
                  <a:noFill/>
                  <a:miter lim="800000"/>
                  <a:headEnd/>
                  <a:tailEnd/>
                </a:ln>
              </p:spPr>
              <p:txBody>
                <a:bodyPr>
                  <a:spAutoFit/>
                </a:bodyPr>
                <a:lstStyle/>
                <a:p>
                  <a:pPr algn="ctr"/>
                  <a:r>
                    <a:rPr lang="en-US" sz="1600">
                      <a:solidFill>
                        <a:srgbClr val="000066"/>
                      </a:solidFill>
                    </a:rPr>
                    <a:t>DUT</a:t>
                  </a:r>
                  <a:endParaRPr lang="en-AU" sz="1600">
                    <a:solidFill>
                      <a:srgbClr val="000066"/>
                    </a:solidFill>
                  </a:endParaRPr>
                </a:p>
              </p:txBody>
            </p:sp>
          </p:grpSp>
        </p:grpSp>
        <p:sp>
          <p:nvSpPr>
            <p:cNvPr id="10255" name="Line 22"/>
            <p:cNvSpPr>
              <a:spLocks noChangeShapeType="1"/>
            </p:cNvSpPr>
            <p:nvPr/>
          </p:nvSpPr>
          <p:spPr bwMode="auto">
            <a:xfrm>
              <a:off x="986" y="2401"/>
              <a:ext cx="1915" cy="0"/>
            </a:xfrm>
            <a:prstGeom prst="line">
              <a:avLst/>
            </a:prstGeom>
            <a:noFill/>
            <a:ln w="34925">
              <a:solidFill>
                <a:srgbClr val="0000FF"/>
              </a:solidFill>
              <a:round/>
              <a:headEnd/>
              <a:tailEnd type="triangle" w="med" len="med"/>
            </a:ln>
          </p:spPr>
          <p:txBody>
            <a:bodyPr wrap="none"/>
            <a:lstStyle/>
            <a:p>
              <a:endParaRPr lang="en-GB"/>
            </a:p>
          </p:txBody>
        </p:sp>
        <p:sp>
          <p:nvSpPr>
            <p:cNvPr id="10256" name="Text Box 23"/>
            <p:cNvSpPr txBox="1">
              <a:spLocks noChangeArrowheads="1"/>
            </p:cNvSpPr>
            <p:nvPr/>
          </p:nvSpPr>
          <p:spPr bwMode="auto">
            <a:xfrm>
              <a:off x="944" y="2220"/>
              <a:ext cx="1945" cy="192"/>
            </a:xfrm>
            <a:prstGeom prst="rect">
              <a:avLst/>
            </a:prstGeom>
            <a:noFill/>
            <a:ln w="34925">
              <a:noFill/>
              <a:miter lim="800000"/>
              <a:headEnd/>
              <a:tailEnd/>
            </a:ln>
          </p:spPr>
          <p:txBody>
            <a:bodyPr>
              <a:spAutoFit/>
            </a:bodyPr>
            <a:lstStyle/>
            <a:p>
              <a:r>
                <a:rPr lang="en-US" sz="1400"/>
                <a:t>Incorrectly formed Message</a:t>
              </a:r>
              <a:endParaRPr lang="en-AU" sz="1400"/>
            </a:p>
          </p:txBody>
        </p:sp>
        <p:grpSp>
          <p:nvGrpSpPr>
            <p:cNvPr id="6" name="Group 24"/>
            <p:cNvGrpSpPr>
              <a:grpSpLocks/>
            </p:cNvGrpSpPr>
            <p:nvPr/>
          </p:nvGrpSpPr>
          <p:grpSpPr bwMode="auto">
            <a:xfrm>
              <a:off x="469" y="2243"/>
              <a:ext cx="480" cy="533"/>
              <a:chOff x="460" y="1701"/>
              <a:chExt cx="480" cy="533"/>
            </a:xfrm>
          </p:grpSpPr>
          <p:sp>
            <p:nvSpPr>
              <p:cNvPr id="10265" name="Rectangle 25"/>
              <p:cNvSpPr>
                <a:spLocks noChangeArrowheads="1"/>
              </p:cNvSpPr>
              <p:nvPr/>
            </p:nvSpPr>
            <p:spPr bwMode="auto">
              <a:xfrm>
                <a:off x="460" y="2022"/>
                <a:ext cx="480" cy="212"/>
              </a:xfrm>
              <a:prstGeom prst="rect">
                <a:avLst/>
              </a:prstGeom>
              <a:solidFill>
                <a:schemeClr val="bg1"/>
              </a:solidFill>
              <a:ln w="34925">
                <a:noFill/>
                <a:miter lim="800000"/>
                <a:headEnd/>
                <a:tailEnd/>
              </a:ln>
            </p:spPr>
            <p:txBody>
              <a:bodyPr>
                <a:spAutoFit/>
              </a:bodyPr>
              <a:lstStyle/>
              <a:p>
                <a:pPr algn="ctr"/>
                <a:r>
                  <a:rPr lang="en-US" sz="1600" dirty="0" smtClean="0">
                    <a:solidFill>
                      <a:srgbClr val="000066"/>
                    </a:solidFill>
                  </a:rPr>
                  <a:t>IxN2X</a:t>
                </a:r>
                <a:endParaRPr lang="en-AU" sz="1600" dirty="0">
                  <a:solidFill>
                    <a:srgbClr val="000066"/>
                  </a:solidFill>
                </a:endParaRPr>
              </a:p>
            </p:txBody>
          </p:sp>
          <p:pic>
            <p:nvPicPr>
              <p:cNvPr id="10266" name="Picture 26" descr="Device_orange"/>
              <p:cNvPicPr>
                <a:picLocks noChangeAspect="1" noChangeArrowheads="1"/>
              </p:cNvPicPr>
              <p:nvPr/>
            </p:nvPicPr>
            <p:blipFill>
              <a:blip r:embed="rId3"/>
              <a:srcRect/>
              <a:stretch>
                <a:fillRect/>
              </a:stretch>
            </p:blipFill>
            <p:spPr bwMode="auto">
              <a:xfrm>
                <a:off x="516" y="1701"/>
                <a:ext cx="367" cy="372"/>
              </a:xfrm>
              <a:prstGeom prst="rect">
                <a:avLst/>
              </a:prstGeom>
              <a:noFill/>
              <a:ln w="9525">
                <a:noFill/>
                <a:miter lim="800000"/>
                <a:headEnd/>
                <a:tailEnd/>
              </a:ln>
            </p:spPr>
          </p:pic>
        </p:grpSp>
        <p:sp>
          <p:nvSpPr>
            <p:cNvPr id="10258" name="Text Box 28"/>
            <p:cNvSpPr txBox="1">
              <a:spLocks noChangeArrowheads="1"/>
            </p:cNvSpPr>
            <p:nvPr/>
          </p:nvSpPr>
          <p:spPr bwMode="auto">
            <a:xfrm>
              <a:off x="1517" y="2423"/>
              <a:ext cx="1456" cy="192"/>
            </a:xfrm>
            <a:prstGeom prst="rect">
              <a:avLst/>
            </a:prstGeom>
            <a:noFill/>
            <a:ln w="34925">
              <a:noFill/>
              <a:miter lim="800000"/>
              <a:headEnd/>
              <a:tailEnd/>
            </a:ln>
          </p:spPr>
          <p:txBody>
            <a:bodyPr wrap="none">
              <a:spAutoFit/>
            </a:bodyPr>
            <a:lstStyle/>
            <a:p>
              <a:r>
                <a:rPr lang="en-US" sz="1400"/>
                <a:t>Appropriate Error Message</a:t>
              </a:r>
              <a:endParaRPr lang="en-AU" sz="1400"/>
            </a:p>
          </p:txBody>
        </p:sp>
        <p:sp>
          <p:nvSpPr>
            <p:cNvPr id="10259" name="Line 29"/>
            <p:cNvSpPr>
              <a:spLocks noChangeShapeType="1"/>
            </p:cNvSpPr>
            <p:nvPr/>
          </p:nvSpPr>
          <p:spPr bwMode="auto">
            <a:xfrm>
              <a:off x="992" y="2606"/>
              <a:ext cx="1915" cy="0"/>
            </a:xfrm>
            <a:prstGeom prst="line">
              <a:avLst/>
            </a:prstGeom>
            <a:noFill/>
            <a:ln w="34925">
              <a:solidFill>
                <a:srgbClr val="0000FF"/>
              </a:solidFill>
              <a:round/>
              <a:headEnd type="triangle" w="med" len="med"/>
              <a:tailEnd/>
            </a:ln>
          </p:spPr>
          <p:txBody>
            <a:bodyPr wrap="none"/>
            <a:lstStyle/>
            <a:p>
              <a:endParaRPr lang="en-GB"/>
            </a:p>
          </p:txBody>
        </p:sp>
        <p:grpSp>
          <p:nvGrpSpPr>
            <p:cNvPr id="7" name="Group 30"/>
            <p:cNvGrpSpPr>
              <a:grpSpLocks/>
            </p:cNvGrpSpPr>
            <p:nvPr/>
          </p:nvGrpSpPr>
          <p:grpSpPr bwMode="auto">
            <a:xfrm>
              <a:off x="2942" y="2251"/>
              <a:ext cx="480" cy="548"/>
              <a:chOff x="3764" y="1777"/>
              <a:chExt cx="480" cy="548"/>
            </a:xfrm>
          </p:grpSpPr>
          <p:pic>
            <p:nvPicPr>
              <p:cNvPr id="10261" name="Picture 31" descr="DUT_blue_text"/>
              <p:cNvPicPr>
                <a:picLocks noChangeAspect="1" noChangeArrowheads="1"/>
              </p:cNvPicPr>
              <p:nvPr/>
            </p:nvPicPr>
            <p:blipFill>
              <a:blip r:embed="rId4"/>
              <a:srcRect/>
              <a:stretch>
                <a:fillRect/>
              </a:stretch>
            </p:blipFill>
            <p:spPr bwMode="auto">
              <a:xfrm>
                <a:off x="3824" y="1777"/>
                <a:ext cx="374" cy="379"/>
              </a:xfrm>
              <a:prstGeom prst="rect">
                <a:avLst/>
              </a:prstGeom>
              <a:noFill/>
              <a:ln w="9525">
                <a:noFill/>
                <a:miter lim="800000"/>
                <a:headEnd/>
                <a:tailEnd/>
              </a:ln>
            </p:spPr>
          </p:pic>
          <p:grpSp>
            <p:nvGrpSpPr>
              <p:cNvPr id="8" name="Group 32"/>
              <p:cNvGrpSpPr>
                <a:grpSpLocks/>
              </p:cNvGrpSpPr>
              <p:nvPr/>
            </p:nvGrpSpPr>
            <p:grpSpPr bwMode="auto">
              <a:xfrm>
                <a:off x="3764" y="1778"/>
                <a:ext cx="480" cy="547"/>
                <a:chOff x="2922" y="1741"/>
                <a:chExt cx="480" cy="547"/>
              </a:xfrm>
            </p:grpSpPr>
            <p:pic>
              <p:nvPicPr>
                <p:cNvPr id="10263" name="Picture 33"/>
                <p:cNvPicPr>
                  <a:picLocks noChangeAspect="1" noChangeArrowheads="1"/>
                </p:cNvPicPr>
                <p:nvPr/>
              </p:nvPicPr>
              <p:blipFill>
                <a:blip r:embed="rId5"/>
                <a:srcRect/>
                <a:stretch>
                  <a:fillRect/>
                </a:stretch>
              </p:blipFill>
              <p:spPr bwMode="auto">
                <a:xfrm>
                  <a:off x="2976" y="1741"/>
                  <a:ext cx="374" cy="380"/>
                </a:xfrm>
                <a:prstGeom prst="rect">
                  <a:avLst/>
                </a:prstGeom>
                <a:noFill/>
                <a:ln w="9525" algn="ctr">
                  <a:noFill/>
                  <a:miter lim="800000"/>
                  <a:headEnd/>
                  <a:tailEnd/>
                </a:ln>
              </p:spPr>
            </p:pic>
            <p:sp>
              <p:nvSpPr>
                <p:cNvPr id="10264" name="Rectangle 34"/>
                <p:cNvSpPr>
                  <a:spLocks noChangeArrowheads="1"/>
                </p:cNvSpPr>
                <p:nvPr/>
              </p:nvSpPr>
              <p:spPr bwMode="auto">
                <a:xfrm>
                  <a:off x="2922" y="2076"/>
                  <a:ext cx="480" cy="212"/>
                </a:xfrm>
                <a:prstGeom prst="rect">
                  <a:avLst/>
                </a:prstGeom>
                <a:noFill/>
                <a:ln w="34925">
                  <a:noFill/>
                  <a:miter lim="800000"/>
                  <a:headEnd/>
                  <a:tailEnd/>
                </a:ln>
              </p:spPr>
              <p:txBody>
                <a:bodyPr>
                  <a:spAutoFit/>
                </a:bodyPr>
                <a:lstStyle/>
                <a:p>
                  <a:pPr algn="ctr"/>
                  <a:r>
                    <a:rPr lang="en-US" sz="1600">
                      <a:solidFill>
                        <a:srgbClr val="000066"/>
                      </a:solidFill>
                    </a:rPr>
                    <a:t>DUT</a:t>
                  </a:r>
                  <a:endParaRPr lang="en-AU" sz="1600">
                    <a:solidFill>
                      <a:srgbClr val="000066"/>
                    </a:solidFill>
                  </a:endParaRPr>
                </a:p>
              </p:txBody>
            </p:sp>
          </p:grpSp>
        </p:grpSp>
      </p:grpSp>
      <p:sp>
        <p:nvSpPr>
          <p:cNvPr id="10247" name="Text Box 36"/>
          <p:cNvSpPr txBox="1">
            <a:spLocks noChangeArrowheads="1"/>
          </p:cNvSpPr>
          <p:nvPr/>
        </p:nvSpPr>
        <p:spPr bwMode="auto">
          <a:xfrm>
            <a:off x="5610225" y="3571081"/>
            <a:ext cx="2773363" cy="581025"/>
          </a:xfrm>
          <a:prstGeom prst="rect">
            <a:avLst/>
          </a:prstGeom>
          <a:solidFill>
            <a:srgbClr val="FFFF99"/>
          </a:solidFill>
          <a:ln w="19050">
            <a:solidFill>
              <a:srgbClr val="0000FF"/>
            </a:solidFill>
            <a:miter lim="800000"/>
            <a:headEnd/>
            <a:tailEnd/>
          </a:ln>
        </p:spPr>
        <p:txBody>
          <a:bodyPr lIns="36000" tIns="36000" rIns="36000" bIns="36000">
            <a:spAutoFit/>
          </a:bodyPr>
          <a:lstStyle/>
          <a:p>
            <a:pPr algn="ctr" eaLnBrk="0" hangingPunct="0">
              <a:spcBef>
                <a:spcPct val="50000"/>
              </a:spcBef>
            </a:pPr>
            <a:r>
              <a:rPr lang="en-US" sz="1600" b="1"/>
              <a:t>Test DUT functionality under </a:t>
            </a:r>
            <a:r>
              <a:rPr lang="en-US" sz="1600" b="1">
                <a:solidFill>
                  <a:srgbClr val="0000FF"/>
                </a:solidFill>
              </a:rPr>
              <a:t>expected</a:t>
            </a:r>
            <a:r>
              <a:rPr lang="en-US" sz="1600" b="1"/>
              <a:t> conditions</a:t>
            </a:r>
          </a:p>
        </p:txBody>
      </p:sp>
      <p:sp>
        <p:nvSpPr>
          <p:cNvPr id="10248" name="Text Box 37"/>
          <p:cNvSpPr txBox="1">
            <a:spLocks noChangeArrowheads="1"/>
          </p:cNvSpPr>
          <p:nvPr/>
        </p:nvSpPr>
        <p:spPr bwMode="auto">
          <a:xfrm>
            <a:off x="5605463" y="4469606"/>
            <a:ext cx="2773362" cy="825500"/>
          </a:xfrm>
          <a:prstGeom prst="rect">
            <a:avLst/>
          </a:prstGeom>
          <a:solidFill>
            <a:srgbClr val="FFFF99"/>
          </a:solidFill>
          <a:ln w="19050">
            <a:solidFill>
              <a:srgbClr val="0000FF"/>
            </a:solidFill>
            <a:miter lim="800000"/>
            <a:headEnd/>
            <a:tailEnd/>
          </a:ln>
        </p:spPr>
        <p:txBody>
          <a:bodyPr lIns="36000" tIns="36000" rIns="36000" bIns="36000">
            <a:spAutoFit/>
          </a:bodyPr>
          <a:lstStyle/>
          <a:p>
            <a:pPr algn="ctr" eaLnBrk="0" hangingPunct="0">
              <a:spcBef>
                <a:spcPct val="50000"/>
              </a:spcBef>
            </a:pPr>
            <a:r>
              <a:rPr lang="en-US" sz="1600" b="1"/>
              <a:t>Test stability and response to </a:t>
            </a:r>
            <a:r>
              <a:rPr lang="en-US" sz="1600" b="1">
                <a:solidFill>
                  <a:srgbClr val="0000FF"/>
                </a:solidFill>
              </a:rPr>
              <a:t>unexpected</a:t>
            </a:r>
            <a:r>
              <a:rPr lang="en-US" sz="1600" b="1"/>
              <a:t> stimulus (negative testing)</a:t>
            </a:r>
          </a:p>
        </p:txBody>
      </p:sp>
    </p:spTree>
  </p:cSld>
  <p:clrMapOvr>
    <a:masterClrMapping/>
  </p:clrMapOvr>
  <p:transition spd="med"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xfrm>
            <a:off x="6484938" y="6812756"/>
            <a:ext cx="2133600" cy="365125"/>
          </a:xfrm>
          <a:noFill/>
        </p:spPr>
        <p:txBody>
          <a:bodyPr/>
          <a:lstStyle/>
          <a:p>
            <a:fld id="{F1FF9ACE-ADD5-4193-91B1-5718AE1BB60A}" type="slidenum">
              <a:rPr lang="en-US" smtClean="0">
                <a:latin typeface="Arial" charset="0"/>
              </a:rPr>
              <a:pPr/>
              <a:t>9</a:t>
            </a:fld>
            <a:endParaRPr lang="en-US" smtClean="0">
              <a:latin typeface="Arial" charset="0"/>
            </a:endParaRPr>
          </a:p>
        </p:txBody>
      </p:sp>
      <p:sp>
        <p:nvSpPr>
          <p:cNvPr id="11267" name="Rectangle 2"/>
          <p:cNvSpPr>
            <a:spLocks noGrp="1" noChangeArrowheads="1"/>
          </p:cNvSpPr>
          <p:nvPr>
            <p:ph type="title"/>
          </p:nvPr>
        </p:nvSpPr>
        <p:spPr>
          <a:xfrm>
            <a:off x="207963" y="1280160"/>
            <a:ext cx="8791575" cy="992187"/>
          </a:xfrm>
        </p:spPr>
        <p:txBody>
          <a:bodyPr/>
          <a:lstStyle/>
          <a:p>
            <a:pPr eaLnBrk="1" hangingPunct="1"/>
            <a:r>
              <a:rPr lang="en-US" sz="2800" dirty="0" smtClean="0"/>
              <a:t>Fundamental Test Scenario 2 – Packet </a:t>
            </a:r>
            <a:r>
              <a:rPr lang="en-US" sz="3600" i="1" dirty="0" smtClean="0"/>
              <a:t/>
            </a:r>
            <a:br>
              <a:rPr lang="en-US" sz="3600" i="1" dirty="0" smtClean="0"/>
            </a:br>
            <a:r>
              <a:rPr lang="en-US" sz="3600" i="1" dirty="0" smtClean="0"/>
              <a:t>“Does it perform?”</a:t>
            </a:r>
            <a:endParaRPr lang="en-CA" sz="3600" i="1" dirty="0" smtClean="0"/>
          </a:p>
        </p:txBody>
      </p:sp>
      <p:sp>
        <p:nvSpPr>
          <p:cNvPr id="11268" name="Rectangle 3"/>
          <p:cNvSpPr>
            <a:spLocks noGrp="1" noChangeArrowheads="1"/>
          </p:cNvSpPr>
          <p:nvPr>
            <p:ph type="body" idx="1"/>
          </p:nvPr>
        </p:nvSpPr>
        <p:spPr>
          <a:xfrm>
            <a:off x="360363" y="2494756"/>
            <a:ext cx="7758113" cy="750887"/>
          </a:xfrm>
        </p:spPr>
        <p:txBody>
          <a:bodyPr/>
          <a:lstStyle/>
          <a:p>
            <a:pPr algn="ctr" eaLnBrk="1" hangingPunct="1"/>
            <a:r>
              <a:rPr lang="en-US" sz="2800" smtClean="0"/>
              <a:t>Measure packet performance through a forwarding device</a:t>
            </a:r>
            <a:endParaRPr lang="en-CA" sz="2800" smtClean="0"/>
          </a:p>
        </p:txBody>
      </p:sp>
      <p:pic>
        <p:nvPicPr>
          <p:cNvPr id="11269" name="Picture 4" descr="dia_7_rast"/>
          <p:cNvPicPr>
            <a:picLocks noChangeAspect="1" noChangeArrowheads="1"/>
          </p:cNvPicPr>
          <p:nvPr/>
        </p:nvPicPr>
        <p:blipFill>
          <a:blip r:embed="rId3"/>
          <a:srcRect l="12030" b="41489"/>
          <a:stretch>
            <a:fillRect/>
          </a:stretch>
        </p:blipFill>
        <p:spPr bwMode="auto">
          <a:xfrm>
            <a:off x="236538" y="3323431"/>
            <a:ext cx="2895600" cy="1530350"/>
          </a:xfrm>
          <a:prstGeom prst="rect">
            <a:avLst/>
          </a:prstGeom>
          <a:noFill/>
          <a:ln w="9525">
            <a:noFill/>
            <a:miter lim="800000"/>
            <a:headEnd/>
            <a:tailEnd/>
          </a:ln>
        </p:spPr>
      </p:pic>
      <p:pic>
        <p:nvPicPr>
          <p:cNvPr id="11270" name="Picture 5" descr="dia_3"/>
          <p:cNvPicPr>
            <a:picLocks noChangeAspect="1" noChangeArrowheads="1"/>
          </p:cNvPicPr>
          <p:nvPr/>
        </p:nvPicPr>
        <p:blipFill>
          <a:blip r:embed="rId4"/>
          <a:srcRect l="69872" t="11635" b="71677"/>
          <a:stretch>
            <a:fillRect/>
          </a:stretch>
        </p:blipFill>
        <p:spPr bwMode="auto">
          <a:xfrm>
            <a:off x="6116638" y="5765006"/>
            <a:ext cx="2286000" cy="863600"/>
          </a:xfrm>
          <a:prstGeom prst="rect">
            <a:avLst/>
          </a:prstGeom>
          <a:noFill/>
          <a:ln w="9525">
            <a:noFill/>
            <a:miter lim="800000"/>
            <a:headEnd/>
            <a:tailEnd/>
          </a:ln>
        </p:spPr>
      </p:pic>
      <p:pic>
        <p:nvPicPr>
          <p:cNvPr id="11271" name="Picture 6" descr="dia_7_rast"/>
          <p:cNvPicPr>
            <a:picLocks noChangeAspect="1" noChangeArrowheads="1"/>
          </p:cNvPicPr>
          <p:nvPr/>
        </p:nvPicPr>
        <p:blipFill>
          <a:blip r:embed="rId3"/>
          <a:srcRect l="12030" b="41489"/>
          <a:stretch>
            <a:fillRect/>
          </a:stretch>
        </p:blipFill>
        <p:spPr bwMode="auto">
          <a:xfrm>
            <a:off x="5932488" y="3326606"/>
            <a:ext cx="2895600" cy="1530350"/>
          </a:xfrm>
          <a:prstGeom prst="rect">
            <a:avLst/>
          </a:prstGeom>
          <a:noFill/>
          <a:ln w="9525">
            <a:noFill/>
            <a:miter lim="800000"/>
            <a:headEnd/>
            <a:tailEnd/>
          </a:ln>
        </p:spPr>
      </p:pic>
      <p:sp>
        <p:nvSpPr>
          <p:cNvPr id="11272" name="Text Box 7"/>
          <p:cNvSpPr txBox="1">
            <a:spLocks noChangeArrowheads="1"/>
          </p:cNvSpPr>
          <p:nvPr/>
        </p:nvSpPr>
        <p:spPr bwMode="auto">
          <a:xfrm>
            <a:off x="388938" y="4926806"/>
            <a:ext cx="2895600" cy="1281112"/>
          </a:xfrm>
          <a:prstGeom prst="rect">
            <a:avLst/>
          </a:prstGeom>
          <a:noFill/>
          <a:ln w="3175">
            <a:noFill/>
            <a:miter lim="800000"/>
            <a:headEnd/>
            <a:tailEnd/>
          </a:ln>
        </p:spPr>
        <p:txBody>
          <a:bodyPr lIns="0" tIns="0" rIns="0" bIns="0">
            <a:spAutoFit/>
          </a:bodyPr>
          <a:lstStyle/>
          <a:p>
            <a:pPr eaLnBrk="0" hangingPunct="0">
              <a:lnSpc>
                <a:spcPct val="95000"/>
              </a:lnSpc>
              <a:spcAft>
                <a:spcPct val="50000"/>
              </a:spcAft>
            </a:pPr>
            <a:r>
              <a:rPr lang="en-US" sz="1600" b="1">
                <a:solidFill>
                  <a:schemeClr val="tx2"/>
                </a:solidFill>
              </a:rPr>
              <a:t>Send thousands streams of realistic traffic into the device</a:t>
            </a:r>
          </a:p>
          <a:p>
            <a:pPr marL="0" lvl="4" eaLnBrk="0" hangingPunct="0">
              <a:lnSpc>
                <a:spcPct val="95000"/>
              </a:lnSpc>
              <a:spcAft>
                <a:spcPct val="50000"/>
              </a:spcAft>
            </a:pPr>
            <a:r>
              <a:rPr lang="en-US" sz="1600" b="1"/>
              <a:t>Each </a:t>
            </a:r>
            <a:r>
              <a:rPr lang="en-US" sz="1600" b="1" i="1"/>
              <a:t>stream</a:t>
            </a:r>
            <a:r>
              <a:rPr lang="en-US" sz="1600" b="1"/>
              <a:t> can represent a QoS level or traffic from an individual customer</a:t>
            </a:r>
            <a:endParaRPr lang="en-CA" sz="1600" b="1"/>
          </a:p>
        </p:txBody>
      </p:sp>
      <p:sp>
        <p:nvSpPr>
          <p:cNvPr id="11273" name="Text Box 8"/>
          <p:cNvSpPr txBox="1">
            <a:spLocks noChangeArrowheads="1"/>
          </p:cNvSpPr>
          <p:nvPr/>
        </p:nvSpPr>
        <p:spPr bwMode="auto">
          <a:xfrm>
            <a:off x="5715000" y="4390231"/>
            <a:ext cx="3429000" cy="927100"/>
          </a:xfrm>
          <a:prstGeom prst="rect">
            <a:avLst/>
          </a:prstGeom>
          <a:noFill/>
          <a:ln w="3175">
            <a:noFill/>
            <a:miter lim="800000"/>
            <a:headEnd/>
            <a:tailEnd/>
          </a:ln>
        </p:spPr>
        <p:txBody>
          <a:bodyPr lIns="0" tIns="0" rIns="0" bIns="0">
            <a:spAutoFit/>
          </a:bodyPr>
          <a:lstStyle/>
          <a:p>
            <a:pPr eaLnBrk="0" hangingPunct="0">
              <a:lnSpc>
                <a:spcPct val="95000"/>
              </a:lnSpc>
              <a:spcAft>
                <a:spcPct val="50000"/>
              </a:spcAft>
            </a:pPr>
            <a:r>
              <a:rPr lang="en-US" sz="1600" b="1" dirty="0">
                <a:solidFill>
                  <a:schemeClr val="tx2"/>
                </a:solidFill>
              </a:rPr>
              <a:t>Measure packets sent and received, </a:t>
            </a:r>
            <a:r>
              <a:rPr lang="en-US" sz="1600" b="1" dirty="0">
                <a:solidFill>
                  <a:schemeClr val="folHlink"/>
                </a:solidFill>
              </a:rPr>
              <a:t>latency</a:t>
            </a:r>
            <a:r>
              <a:rPr lang="en-US" sz="1600" b="1" dirty="0">
                <a:solidFill>
                  <a:schemeClr val="tx2"/>
                </a:solidFill>
              </a:rPr>
              <a:t>, </a:t>
            </a:r>
            <a:r>
              <a:rPr lang="en-US" sz="1600" b="1" dirty="0">
                <a:solidFill>
                  <a:schemeClr val="folHlink"/>
                </a:solidFill>
              </a:rPr>
              <a:t>throughput</a:t>
            </a:r>
            <a:r>
              <a:rPr lang="en-US" sz="1600" b="1" dirty="0">
                <a:solidFill>
                  <a:schemeClr val="tx2"/>
                </a:solidFill>
              </a:rPr>
              <a:t>, and </a:t>
            </a:r>
            <a:r>
              <a:rPr lang="en-US" sz="1600" b="1" dirty="0">
                <a:solidFill>
                  <a:schemeClr val="folHlink"/>
                </a:solidFill>
              </a:rPr>
              <a:t>lost</a:t>
            </a:r>
            <a:r>
              <a:rPr lang="en-US" sz="1600" b="1" dirty="0">
                <a:solidFill>
                  <a:schemeClr val="tx2"/>
                </a:solidFill>
              </a:rPr>
              <a:t> and </a:t>
            </a:r>
            <a:r>
              <a:rPr lang="en-US" sz="1600" b="1" dirty="0">
                <a:solidFill>
                  <a:schemeClr val="folHlink"/>
                </a:solidFill>
              </a:rPr>
              <a:t>misdirected</a:t>
            </a:r>
            <a:r>
              <a:rPr lang="en-US" sz="1600" b="1" dirty="0">
                <a:solidFill>
                  <a:schemeClr val="tx2"/>
                </a:solidFill>
              </a:rPr>
              <a:t> </a:t>
            </a:r>
            <a:r>
              <a:rPr lang="en-US" sz="1600" b="1" dirty="0">
                <a:solidFill>
                  <a:schemeClr val="folHlink"/>
                </a:solidFill>
              </a:rPr>
              <a:t>packets</a:t>
            </a:r>
            <a:r>
              <a:rPr lang="en-US" sz="1600" b="1" dirty="0">
                <a:solidFill>
                  <a:schemeClr val="tx2"/>
                </a:solidFill>
              </a:rPr>
              <a:t> on each stream</a:t>
            </a:r>
            <a:endParaRPr lang="en-CA" sz="1600" b="1" dirty="0">
              <a:solidFill>
                <a:schemeClr val="tx2"/>
              </a:solidFill>
            </a:endParaRPr>
          </a:p>
        </p:txBody>
      </p:sp>
      <p:sp>
        <p:nvSpPr>
          <p:cNvPr id="11274" name="AutoShape 9"/>
          <p:cNvSpPr>
            <a:spLocks noChangeArrowheads="1"/>
          </p:cNvSpPr>
          <p:nvPr/>
        </p:nvSpPr>
        <p:spPr bwMode="auto">
          <a:xfrm>
            <a:off x="3208338" y="3555206"/>
            <a:ext cx="533400" cy="1066800"/>
          </a:xfrm>
          <a:prstGeom prst="rightArrow">
            <a:avLst>
              <a:gd name="adj1" fmla="val 50000"/>
              <a:gd name="adj2" fmla="val 25000"/>
            </a:avLst>
          </a:prstGeom>
          <a:solidFill>
            <a:schemeClr val="tx1"/>
          </a:solidFill>
          <a:ln w="3175">
            <a:noFill/>
            <a:miter lim="800000"/>
            <a:headEnd/>
            <a:tailEnd/>
          </a:ln>
        </p:spPr>
        <p:txBody>
          <a:bodyPr wrap="none" lIns="0" tIns="0" rIns="0" bIns="0" anchor="ctr">
            <a:spAutoFit/>
          </a:bodyPr>
          <a:lstStyle/>
          <a:p>
            <a:endParaRPr lang="en-GB"/>
          </a:p>
        </p:txBody>
      </p:sp>
      <p:sp>
        <p:nvSpPr>
          <p:cNvPr id="11275" name="AutoShape 10"/>
          <p:cNvSpPr>
            <a:spLocks noChangeArrowheads="1"/>
          </p:cNvSpPr>
          <p:nvPr/>
        </p:nvSpPr>
        <p:spPr bwMode="auto">
          <a:xfrm>
            <a:off x="5265738" y="3555206"/>
            <a:ext cx="533400" cy="1066800"/>
          </a:xfrm>
          <a:prstGeom prst="rightArrow">
            <a:avLst>
              <a:gd name="adj1" fmla="val 50000"/>
              <a:gd name="adj2" fmla="val 25000"/>
            </a:avLst>
          </a:prstGeom>
          <a:solidFill>
            <a:schemeClr val="tx1"/>
          </a:solidFill>
          <a:ln w="3175">
            <a:noFill/>
            <a:miter lim="800000"/>
            <a:headEnd/>
            <a:tailEnd/>
          </a:ln>
        </p:spPr>
        <p:txBody>
          <a:bodyPr wrap="none" lIns="0" tIns="0" rIns="0" bIns="0" anchor="ctr">
            <a:spAutoFit/>
          </a:bodyPr>
          <a:lstStyle/>
          <a:p>
            <a:endParaRPr lang="en-GB"/>
          </a:p>
        </p:txBody>
      </p:sp>
      <p:sp>
        <p:nvSpPr>
          <p:cNvPr id="11276" name="AutoShape 11"/>
          <p:cNvSpPr>
            <a:spLocks noChangeArrowheads="1"/>
          </p:cNvSpPr>
          <p:nvPr/>
        </p:nvSpPr>
        <p:spPr bwMode="auto">
          <a:xfrm rot="5400000">
            <a:off x="6980238" y="4860131"/>
            <a:ext cx="533400" cy="1066800"/>
          </a:xfrm>
          <a:prstGeom prst="rightArrow">
            <a:avLst>
              <a:gd name="adj1" fmla="val 50000"/>
              <a:gd name="adj2" fmla="val 25000"/>
            </a:avLst>
          </a:prstGeom>
          <a:solidFill>
            <a:schemeClr val="tx1"/>
          </a:solidFill>
          <a:ln w="3175">
            <a:noFill/>
            <a:miter lim="800000"/>
            <a:headEnd/>
            <a:tailEnd/>
          </a:ln>
        </p:spPr>
        <p:txBody>
          <a:bodyPr wrap="none" lIns="0" tIns="0" rIns="0" bIns="0" anchor="ctr">
            <a:spAutoFit/>
          </a:bodyPr>
          <a:lstStyle/>
          <a:p>
            <a:endParaRPr lang="en-GB"/>
          </a:p>
        </p:txBody>
      </p:sp>
      <p:pic>
        <p:nvPicPr>
          <p:cNvPr id="11277" name="Picture 12" descr="DUT_orange"/>
          <p:cNvPicPr>
            <a:picLocks noChangeAspect="1" noChangeArrowheads="1"/>
          </p:cNvPicPr>
          <p:nvPr/>
        </p:nvPicPr>
        <p:blipFill>
          <a:blip r:embed="rId5"/>
          <a:srcRect/>
          <a:stretch>
            <a:fillRect/>
          </a:stretch>
        </p:blipFill>
        <p:spPr bwMode="auto">
          <a:xfrm>
            <a:off x="4108451" y="3672681"/>
            <a:ext cx="790575" cy="790575"/>
          </a:xfrm>
          <a:prstGeom prst="rect">
            <a:avLst/>
          </a:prstGeom>
          <a:noFill/>
          <a:ln w="9525">
            <a:noFill/>
            <a:miter lim="800000"/>
            <a:headEnd/>
            <a:tailEnd/>
          </a:ln>
        </p:spPr>
      </p:pic>
      <p:sp>
        <p:nvSpPr>
          <p:cNvPr id="11278" name="Rectangle 13"/>
          <p:cNvSpPr>
            <a:spLocks noChangeArrowheads="1"/>
          </p:cNvSpPr>
          <p:nvPr/>
        </p:nvSpPr>
        <p:spPr bwMode="auto">
          <a:xfrm>
            <a:off x="7145338" y="6238081"/>
            <a:ext cx="177800" cy="390525"/>
          </a:xfrm>
          <a:prstGeom prst="rect">
            <a:avLst/>
          </a:prstGeom>
          <a:solidFill>
            <a:schemeClr val="bg1"/>
          </a:solidFill>
          <a:ln w="12700" algn="ctr">
            <a:noFill/>
            <a:miter lim="800000"/>
            <a:headEnd/>
            <a:tailEnd/>
          </a:ln>
        </p:spPr>
        <p:txBody>
          <a:bodyPr wrap="none" lIns="0" tIns="0" rIns="0" bIns="0" anchor="ctr"/>
          <a:lstStyle/>
          <a:p>
            <a:endParaRPr lang="en-GB"/>
          </a:p>
        </p:txBody>
      </p:sp>
    </p:spTree>
  </p:cSld>
  <p:clrMapOvr>
    <a:masterClrMapping/>
  </p:clrMapOvr>
  <p:transition spd="med" advClick="0"/>
  <p:timing>
    <p:tnLst>
      <p:par>
        <p:cTn id="1" dur="indefinite" restart="never" nodeType="tmRoot"/>
      </p:par>
    </p:tnLst>
  </p:timing>
</p:sld>
</file>

<file path=ppt/theme/theme1.xml><?xml version="1.0" encoding="utf-8"?>
<a:theme xmlns:a="http://schemas.openxmlformats.org/drawingml/2006/main" name="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ivid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Bod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160</TotalTime>
  <Words>1929</Words>
  <Application>Microsoft Office PowerPoint</Application>
  <PresentationFormat>On-screen Show (4:3)</PresentationFormat>
  <Paragraphs>450</Paragraphs>
  <Slides>23</Slides>
  <Notes>23</Notes>
  <HiddenSlides>0</HiddenSlides>
  <MMClips>0</MMClips>
  <ScaleCrop>false</ScaleCrop>
  <HeadingPairs>
    <vt:vector size="4" baseType="variant">
      <vt:variant>
        <vt:lpstr>Theme</vt:lpstr>
      </vt:variant>
      <vt:variant>
        <vt:i4>3</vt:i4>
      </vt:variant>
      <vt:variant>
        <vt:lpstr>Slide Titles</vt:lpstr>
      </vt:variant>
      <vt:variant>
        <vt:i4>23</vt:i4>
      </vt:variant>
    </vt:vector>
  </HeadingPairs>
  <TitlesOfParts>
    <vt:vector size="26" baseType="lpstr">
      <vt:lpstr>Presentation</vt:lpstr>
      <vt:lpstr>Divider</vt:lpstr>
      <vt:lpstr>Body</vt:lpstr>
      <vt:lpstr>Slide 1</vt:lpstr>
      <vt:lpstr>Where is IxN2X aimed? </vt:lpstr>
      <vt:lpstr>Slide 3</vt:lpstr>
      <vt:lpstr>Slide 4</vt:lpstr>
      <vt:lpstr>Slide 5</vt:lpstr>
      <vt:lpstr>Slide 6</vt:lpstr>
      <vt:lpstr>The 5 key application areas</vt:lpstr>
      <vt:lpstr>Fundamental Test Scenario 1 – Functional  “Does it work as it should?”</vt:lpstr>
      <vt:lpstr>Fundamental Test Scenario 2 – Packet  “Does it perform?”</vt:lpstr>
      <vt:lpstr>Fundamental Test Scenario 3 – Protocol  Emulation “Does it scale?”</vt:lpstr>
      <vt:lpstr>Fundamental Test Scenario 4 - Integrated traffic &amp; protocol emulation</vt:lpstr>
      <vt:lpstr>Fundamental Test Scenario 5 – Conformance Test “Does it conform to industry standards?”</vt:lpstr>
      <vt:lpstr>Fundamental Test Scenario 6 – Restoration Time “Does it handle failures? How fast?”</vt:lpstr>
      <vt:lpstr>IxN2X Product Structure </vt:lpstr>
      <vt:lpstr>Slide 15</vt:lpstr>
      <vt:lpstr>IxN2X Product Structure  </vt:lpstr>
      <vt:lpstr>IxN2X Software and Support Agreement</vt:lpstr>
      <vt:lpstr>Why IxN2X? </vt:lpstr>
      <vt:lpstr>Why IxN2X?</vt:lpstr>
      <vt:lpstr>Why IxN2X?  </vt:lpstr>
      <vt:lpstr>Why IxN2X Cont.</vt:lpstr>
      <vt:lpstr>Why IxN2X?  </vt:lpstr>
      <vt:lpstr>Why IxN2X?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kholmes</dc:creator>
  <cp:lastModifiedBy>Derren Oliver</cp:lastModifiedBy>
  <cp:revision>12</cp:revision>
  <cp:lastPrinted>2009-02-25T23:29:19Z</cp:lastPrinted>
  <dcterms:created xsi:type="dcterms:W3CDTF">2009-08-20T19:28:49Z</dcterms:created>
  <dcterms:modified xsi:type="dcterms:W3CDTF">2009-12-23T12:25:27Z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PSDescription">
    <vt:lpwstr>Ixia 2009 PPT Template (Office 2003) Disclaimer</vt:lpwstr>
  </property>
  <property fmtid="{D5CDD505-2E9C-101B-9397-08002B2CF9AE}" pid="3" name="Owner">
    <vt:lpwstr/>
  </property>
  <property fmtid="{D5CDD505-2E9C-101B-9397-08002B2CF9AE}" pid="4" name="Status">
    <vt:lpwstr>Final</vt:lpwstr>
  </property>
</Properties>
</file>