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654" r:id="rId2"/>
    <p:sldMasterId id="2147483655" r:id="rId3"/>
    <p:sldMasterId id="2147483657" r:id="rId4"/>
    <p:sldMasterId id="2147483658" r:id="rId5"/>
  </p:sldMasterIdLst>
  <p:notesMasterIdLst>
    <p:notesMasterId r:id="rId42"/>
  </p:notesMasterIdLst>
  <p:handoutMasterIdLst>
    <p:handoutMasterId r:id="rId43"/>
  </p:handoutMasterIdLst>
  <p:sldIdLst>
    <p:sldId id="471" r:id="rId6"/>
    <p:sldId id="472" r:id="rId7"/>
    <p:sldId id="473" r:id="rId8"/>
    <p:sldId id="518" r:id="rId9"/>
    <p:sldId id="516" r:id="rId10"/>
    <p:sldId id="517" r:id="rId11"/>
    <p:sldId id="514"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 id="498" r:id="rId26"/>
    <p:sldId id="499" r:id="rId27"/>
    <p:sldId id="500" r:id="rId28"/>
    <p:sldId id="501" r:id="rId29"/>
    <p:sldId id="502" r:id="rId30"/>
    <p:sldId id="503" r:id="rId31"/>
    <p:sldId id="504" r:id="rId32"/>
    <p:sldId id="505" r:id="rId33"/>
    <p:sldId id="506" r:id="rId34"/>
    <p:sldId id="507" r:id="rId35"/>
    <p:sldId id="508" r:id="rId36"/>
    <p:sldId id="509" r:id="rId37"/>
    <p:sldId id="510" r:id="rId38"/>
    <p:sldId id="511" r:id="rId39"/>
    <p:sldId id="512" r:id="rId40"/>
    <p:sldId id="513" r:id="rId4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CC"/>
    <a:srgbClr val="CCFFFF"/>
    <a:srgbClr val="FF0000"/>
    <a:srgbClr val="49C55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71277" autoAdjust="0"/>
  </p:normalViewPr>
  <p:slideViewPr>
    <p:cSldViewPr>
      <p:cViewPr>
        <p:scale>
          <a:sx n="100" d="100"/>
          <a:sy n="100" d="100"/>
        </p:scale>
        <p:origin x="-202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0"/>
    </p:cViewPr>
  </p:sorterViewPr>
  <p:notesViewPr>
    <p:cSldViewPr>
      <p:cViewPr>
        <p:scale>
          <a:sx n="200" d="100"/>
          <a:sy n="200" d="100"/>
        </p:scale>
        <p:origin x="648" y="822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512" cy="4642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248" y="0"/>
            <a:ext cx="3037512" cy="464225"/>
          </a:xfrm>
          <a:prstGeom prst="rect">
            <a:avLst/>
          </a:prstGeom>
        </p:spPr>
        <p:txBody>
          <a:bodyPr vert="horz" lIns="91440" tIns="45720" rIns="91440" bIns="45720" rtlCol="0"/>
          <a:lstStyle>
            <a:lvl1pPr algn="r">
              <a:defRPr sz="1200"/>
            </a:lvl1pPr>
          </a:lstStyle>
          <a:p>
            <a:fld id="{D5B2C032-6F2E-4E69-813B-E74FA45A802F}" type="datetimeFigureOut">
              <a:rPr lang="en-US" smtClean="0"/>
              <a:t>1/27/2014</a:t>
            </a:fld>
            <a:endParaRPr lang="en-US"/>
          </a:p>
        </p:txBody>
      </p:sp>
      <p:sp>
        <p:nvSpPr>
          <p:cNvPr id="4" name="Footer Placeholder 3"/>
          <p:cNvSpPr>
            <a:spLocks noGrp="1"/>
          </p:cNvSpPr>
          <p:nvPr>
            <p:ph type="ftr" sz="quarter" idx="2"/>
          </p:nvPr>
        </p:nvSpPr>
        <p:spPr>
          <a:xfrm>
            <a:off x="1" y="8830688"/>
            <a:ext cx="3037512" cy="4642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248" y="8830688"/>
            <a:ext cx="3037512" cy="464225"/>
          </a:xfrm>
          <a:prstGeom prst="rect">
            <a:avLst/>
          </a:prstGeom>
        </p:spPr>
        <p:txBody>
          <a:bodyPr vert="horz" lIns="91440" tIns="45720" rIns="91440" bIns="45720" rtlCol="0" anchor="b"/>
          <a:lstStyle>
            <a:lvl1pPr algn="r">
              <a:defRPr sz="1200"/>
            </a:lvl1pPr>
          </a:lstStyle>
          <a:p>
            <a:fld id="{3EC184E1-27A5-453B-878B-8AB412C079A1}" type="slidenum">
              <a:rPr lang="en-US" smtClean="0"/>
              <a:t>‹#›</a:t>
            </a:fld>
            <a:endParaRPr lang="en-US"/>
          </a:p>
        </p:txBody>
      </p:sp>
    </p:spTree>
    <p:extLst>
      <p:ext uri="{BB962C8B-B14F-4D97-AF65-F5344CB8AC3E}">
        <p14:creationId xmlns:p14="http://schemas.microsoft.com/office/powerpoint/2010/main" val="1131710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9153" cy="465713"/>
          </a:xfrm>
          <a:prstGeom prst="rect">
            <a:avLst/>
          </a:prstGeom>
          <a:noFill/>
          <a:ln w="9525">
            <a:noFill/>
            <a:miter lim="800000"/>
            <a:headEnd/>
            <a:tailEnd/>
          </a:ln>
          <a:effectLst/>
        </p:spPr>
        <p:txBody>
          <a:bodyPr vert="horz" wrap="square" lIns="91475" tIns="45737" rIns="91475" bIns="45737" numCol="1" anchor="t" anchorCtr="0" compatLnSpc="1">
            <a:prstTxWarp prst="textNoShape">
              <a:avLst/>
            </a:prstTxWarp>
          </a:bodyPr>
          <a:lstStyle>
            <a:lvl1pPr eaLnBrk="0" hangingPunct="0">
              <a:defRPr sz="1300">
                <a:latin typeface="Times New Roman" pitchFamily="18" charset="0"/>
                <a:cs typeface="+mn-cs"/>
              </a:defRPr>
            </a:lvl1pPr>
          </a:lstStyle>
          <a:p>
            <a:pPr>
              <a:defRPr/>
            </a:pPr>
            <a:endParaRPr lang="en-US"/>
          </a:p>
        </p:txBody>
      </p:sp>
      <p:sp>
        <p:nvSpPr>
          <p:cNvPr id="12291" name="Rectangle 3"/>
          <p:cNvSpPr>
            <a:spLocks noGrp="1" noChangeArrowheads="1"/>
          </p:cNvSpPr>
          <p:nvPr>
            <p:ph type="dt" idx="1"/>
          </p:nvPr>
        </p:nvSpPr>
        <p:spPr bwMode="auto">
          <a:xfrm>
            <a:off x="3971247" y="0"/>
            <a:ext cx="3039153" cy="465713"/>
          </a:xfrm>
          <a:prstGeom prst="rect">
            <a:avLst/>
          </a:prstGeom>
          <a:noFill/>
          <a:ln w="9525">
            <a:noFill/>
            <a:miter lim="800000"/>
            <a:headEnd/>
            <a:tailEnd/>
          </a:ln>
          <a:effectLst/>
        </p:spPr>
        <p:txBody>
          <a:bodyPr vert="horz" wrap="square" lIns="91475" tIns="45737" rIns="91475" bIns="45737" numCol="1" anchor="t" anchorCtr="0" compatLnSpc="1">
            <a:prstTxWarp prst="textNoShape">
              <a:avLst/>
            </a:prstTxWarp>
          </a:bodyPr>
          <a:lstStyle>
            <a:lvl1pPr algn="r" eaLnBrk="0" hangingPunct="0">
              <a:defRPr sz="1300">
                <a:latin typeface="Times New Roman" pitchFamily="18" charset="0"/>
                <a:cs typeface="+mn-cs"/>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3737" y="4416088"/>
            <a:ext cx="5142929" cy="4183975"/>
          </a:xfrm>
          <a:prstGeom prst="rect">
            <a:avLst/>
          </a:prstGeom>
          <a:noFill/>
          <a:ln w="9525">
            <a:noFill/>
            <a:miter lim="800000"/>
            <a:headEnd/>
            <a:tailEnd/>
          </a:ln>
          <a:effectLst/>
        </p:spPr>
        <p:txBody>
          <a:bodyPr vert="horz" wrap="square" lIns="91475" tIns="45737" rIns="91475" bIns="457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30688"/>
            <a:ext cx="3039153" cy="465712"/>
          </a:xfrm>
          <a:prstGeom prst="rect">
            <a:avLst/>
          </a:prstGeom>
          <a:noFill/>
          <a:ln w="9525">
            <a:noFill/>
            <a:miter lim="800000"/>
            <a:headEnd/>
            <a:tailEnd/>
          </a:ln>
          <a:effectLst/>
        </p:spPr>
        <p:txBody>
          <a:bodyPr vert="horz" wrap="square" lIns="91475" tIns="45737" rIns="91475" bIns="45737" numCol="1" anchor="b" anchorCtr="0" compatLnSpc="1">
            <a:prstTxWarp prst="textNoShape">
              <a:avLst/>
            </a:prstTxWarp>
          </a:bodyPr>
          <a:lstStyle>
            <a:lvl1pPr eaLnBrk="0" hangingPunct="0">
              <a:defRPr sz="1300">
                <a:latin typeface="Times New Roman" pitchFamily="18" charset="0"/>
                <a:cs typeface="+mn-cs"/>
              </a:defRPr>
            </a:lvl1pPr>
          </a:lstStyle>
          <a:p>
            <a:pPr>
              <a:defRPr/>
            </a:pPr>
            <a:endParaRPr lang="en-US"/>
          </a:p>
        </p:txBody>
      </p:sp>
      <p:sp>
        <p:nvSpPr>
          <p:cNvPr id="12295" name="Rectangle 7"/>
          <p:cNvSpPr>
            <a:spLocks noGrp="1" noChangeArrowheads="1"/>
          </p:cNvSpPr>
          <p:nvPr>
            <p:ph type="sldNum" sz="quarter" idx="5"/>
          </p:nvPr>
        </p:nvSpPr>
        <p:spPr bwMode="auto">
          <a:xfrm>
            <a:off x="3971247" y="8830688"/>
            <a:ext cx="3039153" cy="465712"/>
          </a:xfrm>
          <a:prstGeom prst="rect">
            <a:avLst/>
          </a:prstGeom>
          <a:noFill/>
          <a:ln w="9525">
            <a:noFill/>
            <a:miter lim="800000"/>
            <a:headEnd/>
            <a:tailEnd/>
          </a:ln>
          <a:effectLst/>
        </p:spPr>
        <p:txBody>
          <a:bodyPr vert="horz" wrap="square" lIns="91475" tIns="45737" rIns="91475" bIns="45737" numCol="1" anchor="b" anchorCtr="0" compatLnSpc="1">
            <a:prstTxWarp prst="textNoShape">
              <a:avLst/>
            </a:prstTxWarp>
          </a:bodyPr>
          <a:lstStyle>
            <a:lvl1pPr algn="r" eaLnBrk="0" hangingPunct="0">
              <a:defRPr sz="1300">
                <a:latin typeface="Times New Roman" pitchFamily="18" charset="0"/>
                <a:cs typeface="+mn-cs"/>
              </a:defRPr>
            </a:lvl1pPr>
          </a:lstStyle>
          <a:p>
            <a:pPr>
              <a:defRPr/>
            </a:pPr>
            <a:fld id="{7EB8E32F-EF7E-49B0-A7E6-552369B1FB63}" type="slidenum">
              <a:rPr lang="en-US"/>
              <a:pPr>
                <a:defRPr/>
              </a:pPr>
              <a:t>‹#›</a:t>
            </a:fld>
            <a:endParaRPr lang="en-US"/>
          </a:p>
        </p:txBody>
      </p:sp>
    </p:spTree>
    <p:extLst>
      <p:ext uri="{BB962C8B-B14F-4D97-AF65-F5344CB8AC3E}">
        <p14:creationId xmlns:p14="http://schemas.microsoft.com/office/powerpoint/2010/main" val="2354054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view from the welcome screen</a:t>
            </a:r>
            <a:endParaRPr lang="en-US" dirty="0"/>
          </a:p>
        </p:txBody>
      </p:sp>
      <p:sp>
        <p:nvSpPr>
          <p:cNvPr id="4" name="Slide Number Placeholder 3"/>
          <p:cNvSpPr>
            <a:spLocks noGrp="1"/>
          </p:cNvSpPr>
          <p:nvPr>
            <p:ph type="sldNum" sz="quarter" idx="10"/>
          </p:nvPr>
        </p:nvSpPr>
        <p:spPr/>
        <p:txBody>
          <a:bodyPr/>
          <a:lstStyle/>
          <a:p>
            <a:pPr>
              <a:defRPr/>
            </a:pPr>
            <a:fld id="{7EB8E32F-EF7E-49B0-A7E6-552369B1FB6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F7D07FB8-31CC-47A4-AE67-F7FD23870A93}" type="slidenum">
              <a:rPr lang="en-US" smtClean="0"/>
              <a:pPr>
                <a:defRPr/>
              </a:pPr>
              <a:t>11</a:t>
            </a:fld>
            <a:endParaRPr lang="en-US"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US" dirty="0" smtClean="0"/>
              <a:t>There is no echoing turned 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BF953B6C-0AF0-491D-8159-D0BB22311E0B}" type="slidenum">
              <a:rPr lang="en-US" smtClean="0"/>
              <a:pPr>
                <a:defRPr/>
              </a:pPr>
              <a:t>19</a:t>
            </a:fld>
            <a:endParaRPr lang="en-US"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r>
              <a:rPr lang="en-US" dirty="0" smtClean="0">
                <a:solidFill>
                  <a:schemeClr val="accent1"/>
                </a:solidFill>
              </a:rPr>
              <a:t>the setting for “TCP Config Type” here it is set to BootP meaning that at every power on it will send out a BootP request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4FDCC375-9F46-40C9-A1D7-683AA29B1389}" type="slidenum">
              <a:rPr lang="en-US" smtClean="0"/>
              <a:pPr>
                <a:defRPr/>
              </a:pPr>
              <a:t>20</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solidFill>
                  <a:schemeClr val="accent1"/>
                </a:solidFill>
              </a:rPr>
              <a:t>Notice: the setting for “TCP Config Type” here it is set to BootP however it can be set to ‘manual’ or ‘DHCP’</a:t>
            </a:r>
          </a:p>
          <a:p>
            <a:r>
              <a:rPr lang="en-US" dirty="0" smtClean="0">
                <a:solidFill>
                  <a:schemeClr val="accent1"/>
                </a:solidFill>
              </a:rPr>
              <a:t>Manual meaning that it already has a ‘fixed’ IO Address and it will not send out a BootP request at power on.</a:t>
            </a:r>
          </a:p>
          <a:p>
            <a:r>
              <a:rPr lang="en-US" dirty="0" smtClean="0">
                <a:solidFill>
                  <a:schemeClr val="accent1"/>
                </a:solidFill>
              </a:rPr>
              <a:t>DHCP (Dynamic Host Configuration Protocol) technically we do not support this, but if the customer insists upon it there is a white paper on how to set it up at their own risk.</a:t>
            </a:r>
          </a:p>
          <a:p>
            <a:endParaRPr lang="en-US" dirty="0" smtClean="0">
              <a:solidFill>
                <a:schemeClr val="accent1"/>
              </a:solidFill>
            </a:endParaRPr>
          </a:p>
          <a:p>
            <a:r>
              <a:rPr lang="en-US" dirty="0" smtClean="0">
                <a:solidFill>
                  <a:schemeClr val="accent1"/>
                </a:solidFill>
              </a:rPr>
              <a:t>The 4 protocols in the Enable Protocol Stacks must be checked, if they are not then when you boot up the PC and open the ChemStation the first time it will work fine, however if you close the ChemStation and then try to open it again it will not open. Rebooting the PC will again let it open the first time but not the second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1BB909C0-39DD-498A-939F-433C700D842F}" type="slidenum">
              <a:rPr lang="en-US" smtClean="0"/>
              <a:pPr>
                <a:defRPr/>
              </a:pPr>
              <a:t>21</a:t>
            </a:fld>
            <a:endParaRPr lang="en-US" dirty="0" smtClean="0"/>
          </a:p>
        </p:txBody>
      </p:sp>
      <p:sp>
        <p:nvSpPr>
          <p:cNvPr id="124931" name="Rectangle 2"/>
          <p:cNvSpPr>
            <a:spLocks noGrp="1" noRot="1" noChangeAspect="1" noChangeArrowheads="1" noTextEdit="1"/>
          </p:cNvSpPr>
          <p:nvPr>
            <p:ph type="sldImg"/>
          </p:nvPr>
        </p:nvSpPr>
        <p:spPr>
          <a:xfrm>
            <a:off x="1182688" y="696913"/>
            <a:ext cx="4649787" cy="3487737"/>
          </a:xfrm>
          <a:ln/>
        </p:spPr>
      </p:sp>
      <p:sp>
        <p:nvSpPr>
          <p:cNvPr id="124932" name="Rectangle 3"/>
          <p:cNvSpPr>
            <a:spLocks noGrp="1" noChangeArrowheads="1"/>
          </p:cNvSpPr>
          <p:nvPr>
            <p:ph type="body" idx="1"/>
          </p:nvPr>
        </p:nvSpPr>
        <p:spPr>
          <a:noFill/>
          <a:ln/>
        </p:spPr>
        <p:txBody>
          <a:bodyPr/>
          <a:lstStyle/>
          <a:p>
            <a:r>
              <a:rPr lang="en-US" dirty="0" smtClean="0">
                <a:latin typeface="Agilent TT Cond"/>
              </a:rPr>
              <a:t>Manual configuration only alters the set of parameters stored in the non-volatile memory of the card. </a:t>
            </a:r>
          </a:p>
          <a:p>
            <a:r>
              <a:rPr lang="en-US" dirty="0" smtClean="0">
                <a:latin typeface="Agilent TT Cond"/>
              </a:rPr>
              <a:t>It never affects the currently active parameters. Therefore, manual configuration can be done at any time. </a:t>
            </a:r>
          </a:p>
          <a:p>
            <a:r>
              <a:rPr lang="en-US" dirty="0" smtClean="0">
                <a:latin typeface="Agilent TT Cond"/>
              </a:rPr>
              <a:t>A power cycle is mandatory to make the stored parameters become the active parameters, given that the initialization mode selection switches allow 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a:defRPr/>
            </a:pPr>
            <a:fld id="{46C9A5DE-07DB-4756-9D79-3EC2FD69CA48}" type="slidenum">
              <a:rPr lang="en-US" altLang="en-US" smtClean="0"/>
              <a:pPr>
                <a:defRPr/>
              </a:pPr>
              <a:t>22</a:t>
            </a:fld>
            <a:endParaRPr lang="en-US" altLang="en-US"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r>
              <a:rPr lang="en-US" dirty="0" smtClean="0">
                <a:latin typeface="AgilentCenturyITC-Book"/>
              </a:rPr>
              <a:t>Manual configuration only alters the set of parameters stored in the non-volatile memory of the card. </a:t>
            </a:r>
          </a:p>
          <a:p>
            <a:r>
              <a:rPr lang="en-US" dirty="0" smtClean="0">
                <a:latin typeface="AgilentCenturyITC-Book"/>
              </a:rPr>
              <a:t>It never affects the currently active parameters. Therefore, manual configuration can be done at any time. </a:t>
            </a:r>
          </a:p>
          <a:p>
            <a:r>
              <a:rPr lang="en-US" dirty="0" smtClean="0">
                <a:latin typeface="AgilentCenturyITC-Book"/>
              </a:rPr>
              <a:t>A power cycle is mandatory to make the stored parameters become the active parameters, given that the initialization mode selection switches are allowing it.</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footer_two-tone_revised_5-16_cir6"/>
          <p:cNvPicPr>
            <a:picLocks noChangeAspect="1" noChangeArrowheads="1"/>
          </p:cNvPicPr>
          <p:nvPr/>
        </p:nvPicPr>
        <p:blipFill>
          <a:blip r:embed="rId2" cstate="print"/>
          <a:srcRect/>
          <a:stretch>
            <a:fillRect/>
          </a:stretch>
        </p:blipFill>
        <p:spPr bwMode="auto">
          <a:xfrm>
            <a:off x="0" y="6229350"/>
            <a:ext cx="9144000" cy="628650"/>
          </a:xfrm>
          <a:prstGeom prst="rect">
            <a:avLst/>
          </a:prstGeom>
          <a:noFill/>
          <a:ln w="9525">
            <a:noFill/>
            <a:miter lim="800000"/>
            <a:headEnd/>
            <a:tailEnd/>
          </a:ln>
        </p:spPr>
      </p:pic>
      <p:pic>
        <p:nvPicPr>
          <p:cNvPr id="5" name="Picture 7" descr="spark-385_150"/>
          <p:cNvPicPr>
            <a:picLocks noChangeAspect="1" noChangeArrowheads="1"/>
          </p:cNvPicPr>
          <p:nvPr/>
        </p:nvPicPr>
        <p:blipFill>
          <a:blip r:embed="rId3" cstate="print"/>
          <a:srcRect/>
          <a:stretch>
            <a:fillRect/>
          </a:stretch>
        </p:blipFill>
        <p:spPr bwMode="auto">
          <a:xfrm>
            <a:off x="4371975" y="6376988"/>
            <a:ext cx="1865313" cy="414337"/>
          </a:xfrm>
          <a:prstGeom prst="rect">
            <a:avLst/>
          </a:prstGeom>
          <a:noFill/>
          <a:ln w="9525">
            <a:noFill/>
            <a:miter lim="800000"/>
            <a:headEnd/>
            <a:tailEnd/>
          </a:ln>
        </p:spPr>
      </p:pic>
      <p:sp>
        <p:nvSpPr>
          <p:cNvPr id="6" name="Rectangle 8"/>
          <p:cNvSpPr>
            <a:spLocks noChangeArrowheads="1"/>
          </p:cNvSpPr>
          <p:nvPr/>
        </p:nvSpPr>
        <p:spPr bwMode="auto">
          <a:xfrm>
            <a:off x="0" y="0"/>
            <a:ext cx="9144000" cy="1066800"/>
          </a:xfrm>
          <a:prstGeom prst="rect">
            <a:avLst/>
          </a:prstGeom>
          <a:gradFill rotWithShape="0">
            <a:gsLst>
              <a:gs pos="0">
                <a:schemeClr val="tx2"/>
              </a:gs>
              <a:gs pos="100000">
                <a:schemeClr val="hlink"/>
              </a:gs>
            </a:gsLst>
            <a:lin ang="0" scaled="1"/>
          </a:gradFill>
          <a:ln w="9525">
            <a:noFill/>
            <a:miter lim="800000"/>
            <a:headEnd/>
            <a:tailEnd/>
          </a:ln>
          <a:effectLst/>
        </p:spPr>
        <p:txBody>
          <a:bodyPr lIns="457200" rIns="457200"/>
          <a:lstStyle/>
          <a:p>
            <a:pPr eaLnBrk="0" hangingPunct="0">
              <a:defRPr/>
            </a:pPr>
            <a:r>
              <a:rPr lang="en-US" altLang="en-US" dirty="0">
                <a:latin typeface="Times New Roman" pitchFamily="18" charset="0"/>
                <a:cs typeface="+mn-cs"/>
              </a:rPr>
              <a:t>LC </a:t>
            </a:r>
            <a:r>
              <a:rPr lang="en-GB" altLang="en-US" dirty="0" err="1">
                <a:latin typeface="Times New Roman" pitchFamily="18" charset="0"/>
                <a:cs typeface="+mn-cs"/>
              </a:rPr>
              <a:t>ChemStatio</a:t>
            </a:r>
            <a:r>
              <a:rPr lang="en-US" altLang="en-US" dirty="0">
                <a:latin typeface="Times New Roman" pitchFamily="18" charset="0"/>
                <a:cs typeface="+mn-cs"/>
              </a:rPr>
              <a:t>n Neophyte  Training</a:t>
            </a:r>
            <a:endParaRPr lang="en-GB" altLang="en-US" dirty="0">
              <a:latin typeface="Times New Roman" pitchFamily="18" charset="0"/>
              <a:cs typeface="+mn-cs"/>
            </a:endParaRPr>
          </a:p>
        </p:txBody>
      </p:sp>
      <p:sp>
        <p:nvSpPr>
          <p:cNvPr id="7" name="Line 9"/>
          <p:cNvSpPr>
            <a:spLocks noChangeShapeType="1"/>
          </p:cNvSpPr>
          <p:nvPr/>
        </p:nvSpPr>
        <p:spPr bwMode="auto">
          <a:xfrm>
            <a:off x="0" y="1077913"/>
            <a:ext cx="9144000" cy="0"/>
          </a:xfrm>
          <a:prstGeom prst="line">
            <a:avLst/>
          </a:prstGeom>
          <a:noFill/>
          <a:ln w="57150">
            <a:solidFill>
              <a:schemeClr val="bg2"/>
            </a:solidFill>
            <a:round/>
            <a:headEnd/>
            <a:tailEnd/>
          </a:ln>
          <a:effectLst/>
        </p:spPr>
        <p:txBody>
          <a:bodyPr lIns="0" tIns="0" rIns="0" bIns="0"/>
          <a:lstStyle/>
          <a:p>
            <a:pPr>
              <a:defRPr/>
            </a:pPr>
            <a:endParaRPr lang="en-US">
              <a:latin typeface="Arial" charset="0"/>
              <a:cs typeface="+mn-cs"/>
            </a:endParaRPr>
          </a:p>
        </p:txBody>
      </p:sp>
      <p:sp>
        <p:nvSpPr>
          <p:cNvPr id="194562" name="Rectangle 2"/>
          <p:cNvSpPr>
            <a:spLocks noGrp="1" noChangeArrowheads="1"/>
          </p:cNvSpPr>
          <p:nvPr>
            <p:ph type="subTitle" sz="quarter" idx="1"/>
          </p:nvPr>
        </p:nvSpPr>
        <p:spPr bwMode="auto">
          <a:xfrm>
            <a:off x="4800600" y="1277938"/>
            <a:ext cx="4114800" cy="2151062"/>
          </a:xfrm>
        </p:spPr>
        <p:txBody>
          <a:bodyPr/>
          <a:lstStyle>
            <a:lvl1pPr>
              <a:lnSpc>
                <a:spcPct val="116000"/>
              </a:lnSpc>
              <a:spcAft>
                <a:spcPct val="0"/>
              </a:spcAft>
              <a:defRPr/>
            </a:lvl1pPr>
          </a:lstStyle>
          <a:p>
            <a:r>
              <a:rPr lang="en-US" altLang="en-US"/>
              <a:t>Click to edit Master subtitle style</a:t>
            </a:r>
          </a:p>
        </p:txBody>
      </p:sp>
      <p:sp>
        <p:nvSpPr>
          <p:cNvPr id="194563" name="Rectangle 3"/>
          <p:cNvSpPr>
            <a:spLocks noGrp="1" noChangeArrowheads="1"/>
          </p:cNvSpPr>
          <p:nvPr>
            <p:ph type="ctrTitle"/>
          </p:nvPr>
        </p:nvSpPr>
        <p:spPr>
          <a:xfrm>
            <a:off x="228600" y="1271588"/>
            <a:ext cx="4114800" cy="2157412"/>
          </a:xfrm>
        </p:spPr>
        <p:txBody>
          <a:bodyPr/>
          <a:lstStyle>
            <a:lvl1pPr>
              <a:defRPr>
                <a:solidFill>
                  <a:schemeClr val="bg1"/>
                </a:solidFill>
              </a:defRPr>
            </a:lvl1pPr>
          </a:lstStyle>
          <a:p>
            <a:r>
              <a:rPr lang="en-US" altLang="en-US"/>
              <a:t>Click to edit Master title style</a:t>
            </a:r>
          </a:p>
        </p:txBody>
      </p:sp>
      <p:sp>
        <p:nvSpPr>
          <p:cNvPr id="8" name="Rectangle 5"/>
          <p:cNvSpPr>
            <a:spLocks noGrp="1" noChangeArrowheads="1"/>
          </p:cNvSpPr>
          <p:nvPr>
            <p:ph type="ftr" sz="quarter" idx="10"/>
          </p:nvPr>
        </p:nvSpPr>
        <p:spPr>
          <a:xfrm>
            <a:off x="6477000" y="6397625"/>
            <a:ext cx="2438400" cy="155575"/>
          </a:xfrm>
        </p:spPr>
        <p:txBody>
          <a:bodyPr/>
          <a:lstStyle>
            <a:lvl1pPr>
              <a:defRPr/>
            </a:lvl1pPr>
          </a:lstStyle>
          <a:p>
            <a:pPr>
              <a:defRPr/>
            </a:pPr>
            <a:r>
              <a:rPr lang="en-US"/>
              <a:t>Internal Neophyte LC Training</a:t>
            </a:r>
          </a:p>
          <a:p>
            <a:pPr>
              <a:defRPr/>
            </a:pPr>
            <a:r>
              <a:rPr lang="en-US"/>
              <a:t>Agilent Restricted</a:t>
            </a:r>
          </a:p>
        </p:txBody>
      </p:sp>
      <p:sp>
        <p:nvSpPr>
          <p:cNvPr id="9" name="Rectangle 6"/>
          <p:cNvSpPr>
            <a:spLocks noGrp="1" noChangeArrowheads="1"/>
          </p:cNvSpPr>
          <p:nvPr>
            <p:ph type="sldNum" sz="quarter" idx="11"/>
          </p:nvPr>
        </p:nvSpPr>
        <p:spPr bwMode="white">
          <a:xfrm>
            <a:off x="228600" y="6477000"/>
            <a:ext cx="614363" cy="152400"/>
          </a:xfrm>
          <a:prstGeom prst="rect">
            <a:avLst/>
          </a:prstGeom>
          <a:ln>
            <a:miter lim="800000"/>
            <a:headEnd/>
            <a:tailEnd/>
          </a:ln>
        </p:spPr>
        <p:txBody>
          <a:bodyPr vert="horz" wrap="square" lIns="0" tIns="0" rIns="0" bIns="0" numCol="1" anchor="t" anchorCtr="0" compatLnSpc="1">
            <a:prstTxWarp prst="textNoShape">
              <a:avLst/>
            </a:prstTxWarp>
          </a:bodyPr>
          <a:lstStyle>
            <a:lvl1pPr eaLnBrk="0" hangingPunct="0">
              <a:defRPr sz="800">
                <a:solidFill>
                  <a:srgbClr val="FFFFFF"/>
                </a:solidFill>
                <a:latin typeface="Arial" charset="0"/>
                <a:cs typeface="+mn-cs"/>
              </a:defRPr>
            </a:lvl1pPr>
          </a:lstStyle>
          <a:p>
            <a:pPr>
              <a:defRPr/>
            </a:pPr>
            <a:r>
              <a:rPr lang="en-US"/>
              <a:t>Page </a:t>
            </a:r>
            <a:fld id="{809B83D3-347F-4AB6-A087-10A1B8C2B198}"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Internal Neophyte LC Training</a:t>
            </a:r>
          </a:p>
          <a:p>
            <a:pPr>
              <a:defRPr/>
            </a:pPr>
            <a:r>
              <a:rPr lang="en-US"/>
              <a:t>Agilent Restricted</a:t>
            </a:r>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27013"/>
            <a:ext cx="2171700"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227013"/>
            <a:ext cx="6367462"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Internal Neophyte LC Training</a:t>
            </a:r>
          </a:p>
          <a:p>
            <a:pPr>
              <a:defRPr/>
            </a:pPr>
            <a:r>
              <a:rPr lang="en-US"/>
              <a:t>Agilent Restricted</a:t>
            </a:r>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C31E7-0520-44C7-9629-55366E7BCD2B}" type="slidenum">
              <a:rPr lang="en-US"/>
              <a:pPr>
                <a:defRPr/>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D4BB6-B214-4E2C-A7E4-3F4811F37BDC}" type="slidenum">
              <a:rPr lang="en-US"/>
              <a:pPr>
                <a:defRPr/>
              </a:pPr>
              <a:t>‹#›</a:t>
            </a:fld>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60F74-7F8C-4D8C-A1FB-F62EAE5F74D3}" type="slidenum">
              <a:rPr lang="en-US"/>
              <a:pPr>
                <a:defRPr/>
              </a:pPr>
              <a:t>‹#›</a:t>
            </a:fld>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B70EC-FE41-46D2-9A56-103EB2DD78B7}" type="slidenum">
              <a:rPr lang="en-US"/>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27890B-26FB-466F-891F-C3757971F186}" type="slidenum">
              <a:rPr lang="en-US"/>
              <a:pPr>
                <a:defRPr/>
              </a:pPr>
              <a:t>‹#›</a:t>
            </a:fld>
            <a:endParaRPr lang="en-US"/>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A5C388-0BE7-4A91-B3CD-D201775D0C30}" type="slidenum">
              <a:rPr lang="en-US"/>
              <a:pPr>
                <a:defRPr/>
              </a:pPr>
              <a:t>‹#›</a:t>
            </a:fld>
            <a:endParaRPr lang="en-US"/>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2C56C8-B3DF-43F2-AD52-891D91783FA8}" type="slidenum">
              <a:rPr lang="en-US"/>
              <a:pPr>
                <a:defRPr/>
              </a:pPr>
              <a:t>‹#›</a:t>
            </a:fld>
            <a:endParaRPr lang="en-US"/>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CEC0E7-1398-44DE-830C-4D47814C8509}"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Internal Neophyte LC Training</a:t>
            </a:r>
          </a:p>
          <a:p>
            <a:pPr>
              <a:defRPr/>
            </a:pPr>
            <a:r>
              <a:rPr lang="en-US"/>
              <a:t>Agilent Restricted</a:t>
            </a:r>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9C088-0F8C-476E-A124-350778BBFE14}" type="slidenum">
              <a:rPr lang="en-US"/>
              <a:pPr>
                <a:defRPr/>
              </a:pPr>
              <a:t>‹#›</a:t>
            </a:fld>
            <a:endParaRPr lang="en-US"/>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B05830-F50E-4258-853D-BCC5E1DE7DD0}" type="slidenum">
              <a:rPr lang="en-US"/>
              <a:pPr>
                <a:defRPr/>
              </a:pPr>
              <a:t>‹#›</a:t>
            </a:fld>
            <a:endParaRPr lang="en-US"/>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57CAC2-B9EB-41D1-8625-D1F693D08896}" type="slidenum">
              <a:rPr lang="en-US"/>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footer_two-tone_revised_5-16_cir6"/>
          <p:cNvPicPr>
            <a:picLocks noChangeAspect="1" noChangeArrowheads="1"/>
          </p:cNvPicPr>
          <p:nvPr/>
        </p:nvPicPr>
        <p:blipFill>
          <a:blip r:embed="rId2" cstate="print"/>
          <a:srcRect/>
          <a:stretch>
            <a:fillRect/>
          </a:stretch>
        </p:blipFill>
        <p:spPr bwMode="auto">
          <a:xfrm>
            <a:off x="0" y="6229350"/>
            <a:ext cx="9144000" cy="628650"/>
          </a:xfrm>
          <a:prstGeom prst="rect">
            <a:avLst/>
          </a:prstGeom>
          <a:noFill/>
          <a:ln w="9525">
            <a:noFill/>
            <a:miter lim="800000"/>
            <a:headEnd/>
            <a:tailEnd/>
          </a:ln>
        </p:spPr>
      </p:pic>
      <p:pic>
        <p:nvPicPr>
          <p:cNvPr id="5" name="Picture 7" descr="spark-385_150"/>
          <p:cNvPicPr>
            <a:picLocks noChangeAspect="1" noChangeArrowheads="1"/>
          </p:cNvPicPr>
          <p:nvPr/>
        </p:nvPicPr>
        <p:blipFill>
          <a:blip r:embed="rId3" cstate="print"/>
          <a:srcRect/>
          <a:stretch>
            <a:fillRect/>
          </a:stretch>
        </p:blipFill>
        <p:spPr bwMode="auto">
          <a:xfrm>
            <a:off x="4371975" y="6376988"/>
            <a:ext cx="1865313" cy="414337"/>
          </a:xfrm>
          <a:prstGeom prst="rect">
            <a:avLst/>
          </a:prstGeom>
          <a:noFill/>
          <a:ln w="9525">
            <a:noFill/>
            <a:miter lim="800000"/>
            <a:headEnd/>
            <a:tailEnd/>
          </a:ln>
        </p:spPr>
      </p:pic>
      <p:sp>
        <p:nvSpPr>
          <p:cNvPr id="6" name="Rectangle 8"/>
          <p:cNvSpPr>
            <a:spLocks noChangeArrowheads="1"/>
          </p:cNvSpPr>
          <p:nvPr/>
        </p:nvSpPr>
        <p:spPr bwMode="auto">
          <a:xfrm>
            <a:off x="0" y="0"/>
            <a:ext cx="9144000" cy="1066800"/>
          </a:xfrm>
          <a:prstGeom prst="rect">
            <a:avLst/>
          </a:prstGeom>
          <a:gradFill rotWithShape="0">
            <a:gsLst>
              <a:gs pos="0">
                <a:schemeClr val="tx2"/>
              </a:gs>
              <a:gs pos="100000">
                <a:schemeClr val="hlink"/>
              </a:gs>
            </a:gsLst>
            <a:lin ang="0" scaled="1"/>
          </a:gradFill>
          <a:ln w="9525">
            <a:noFill/>
            <a:miter lim="800000"/>
            <a:headEnd/>
            <a:tailEnd/>
          </a:ln>
          <a:effectLst/>
        </p:spPr>
        <p:txBody>
          <a:bodyPr lIns="457200" rIns="457200"/>
          <a:lstStyle/>
          <a:p>
            <a:pPr eaLnBrk="0" hangingPunct="0">
              <a:defRPr/>
            </a:pPr>
            <a:r>
              <a:rPr lang="en-US" altLang="en-US" sz="3200" b="1">
                <a:solidFill>
                  <a:schemeClr val="bg1"/>
                </a:solidFill>
                <a:latin typeface="Arial" charset="0"/>
                <a:cs typeface="+mn-cs"/>
              </a:rPr>
              <a:t>LC </a:t>
            </a:r>
            <a:r>
              <a:rPr lang="en-GB" altLang="en-US" sz="3200" b="1">
                <a:solidFill>
                  <a:schemeClr val="bg1"/>
                </a:solidFill>
                <a:latin typeface="Arial" charset="0"/>
                <a:cs typeface="+mn-cs"/>
              </a:rPr>
              <a:t>ChemStatio</a:t>
            </a:r>
            <a:r>
              <a:rPr lang="en-US" altLang="en-US" sz="3200" b="1">
                <a:solidFill>
                  <a:schemeClr val="bg1"/>
                </a:solidFill>
                <a:latin typeface="Arial" charset="0"/>
                <a:cs typeface="+mn-cs"/>
              </a:rPr>
              <a:t>n Neophyte Training</a:t>
            </a:r>
            <a:endParaRPr lang="en-GB" altLang="en-US" sz="3200" b="1">
              <a:solidFill>
                <a:schemeClr val="bg1"/>
              </a:solidFill>
              <a:latin typeface="Arial" charset="0"/>
              <a:cs typeface="+mn-cs"/>
            </a:endParaRPr>
          </a:p>
        </p:txBody>
      </p:sp>
      <p:sp>
        <p:nvSpPr>
          <p:cNvPr id="7" name="Line 9"/>
          <p:cNvSpPr>
            <a:spLocks noChangeShapeType="1"/>
          </p:cNvSpPr>
          <p:nvPr/>
        </p:nvSpPr>
        <p:spPr bwMode="auto">
          <a:xfrm>
            <a:off x="0" y="1077913"/>
            <a:ext cx="9144000" cy="0"/>
          </a:xfrm>
          <a:prstGeom prst="line">
            <a:avLst/>
          </a:prstGeom>
          <a:noFill/>
          <a:ln w="57150">
            <a:solidFill>
              <a:schemeClr val="bg2"/>
            </a:solidFill>
            <a:round/>
            <a:headEnd/>
            <a:tailEnd/>
          </a:ln>
          <a:effectLst/>
        </p:spPr>
        <p:txBody>
          <a:bodyPr lIns="0" tIns="0" rIns="0" bIns="0"/>
          <a:lstStyle/>
          <a:p>
            <a:pPr>
              <a:defRPr/>
            </a:pPr>
            <a:endParaRPr lang="en-US">
              <a:latin typeface="Arial" charset="0"/>
              <a:cs typeface="+mn-cs"/>
            </a:endParaRPr>
          </a:p>
        </p:txBody>
      </p:sp>
      <p:sp>
        <p:nvSpPr>
          <p:cNvPr id="223234" name="Rectangle 2"/>
          <p:cNvSpPr>
            <a:spLocks noGrp="1" noChangeArrowheads="1"/>
          </p:cNvSpPr>
          <p:nvPr>
            <p:ph type="subTitle" sz="quarter" idx="1"/>
          </p:nvPr>
        </p:nvSpPr>
        <p:spPr bwMode="auto">
          <a:xfrm>
            <a:off x="4800600" y="1277938"/>
            <a:ext cx="4114800" cy="2151062"/>
          </a:xfrm>
        </p:spPr>
        <p:txBody>
          <a:bodyPr/>
          <a:lstStyle>
            <a:lvl1pPr>
              <a:lnSpc>
                <a:spcPct val="116000"/>
              </a:lnSpc>
              <a:spcAft>
                <a:spcPct val="0"/>
              </a:spcAft>
              <a:defRPr/>
            </a:lvl1pPr>
          </a:lstStyle>
          <a:p>
            <a:r>
              <a:rPr lang="en-US" altLang="en-US"/>
              <a:t>Click to edit Master subtitle style</a:t>
            </a:r>
          </a:p>
        </p:txBody>
      </p:sp>
      <p:sp>
        <p:nvSpPr>
          <p:cNvPr id="223235" name="Rectangle 3"/>
          <p:cNvSpPr>
            <a:spLocks noGrp="1" noChangeArrowheads="1"/>
          </p:cNvSpPr>
          <p:nvPr>
            <p:ph type="ctrTitle"/>
          </p:nvPr>
        </p:nvSpPr>
        <p:spPr>
          <a:xfrm>
            <a:off x="228600" y="1271588"/>
            <a:ext cx="4114800" cy="2157412"/>
          </a:xfrm>
        </p:spPr>
        <p:txBody>
          <a:bodyPr/>
          <a:lstStyle>
            <a:lvl1pPr>
              <a:defRPr>
                <a:solidFill>
                  <a:schemeClr val="bg1"/>
                </a:solidFill>
              </a:defRPr>
            </a:lvl1pPr>
          </a:lstStyle>
          <a:p>
            <a:r>
              <a:rPr lang="en-US" altLang="en-US"/>
              <a:t>Click to edit Master title style</a:t>
            </a:r>
          </a:p>
        </p:txBody>
      </p:sp>
      <p:sp>
        <p:nvSpPr>
          <p:cNvPr id="8" name="Rectangle 5"/>
          <p:cNvSpPr>
            <a:spLocks noGrp="1" noChangeArrowheads="1"/>
          </p:cNvSpPr>
          <p:nvPr>
            <p:ph type="ftr" sz="quarter" idx="10"/>
          </p:nvPr>
        </p:nvSpPr>
        <p:spPr>
          <a:xfrm>
            <a:off x="6477000" y="6397625"/>
            <a:ext cx="2438400" cy="155575"/>
          </a:xfrm>
        </p:spPr>
        <p:txBody>
          <a:bodyPr/>
          <a:lstStyle>
            <a:lvl1pPr>
              <a:defRPr/>
            </a:lvl1pPr>
          </a:lstStyle>
          <a:p>
            <a:pPr>
              <a:defRPr/>
            </a:pPr>
            <a:r>
              <a:rPr lang="en-US" dirty="0"/>
              <a:t>Internal Neophyte LC Training</a:t>
            </a:r>
          </a:p>
          <a:p>
            <a:pPr>
              <a:defRPr/>
            </a:pPr>
            <a:r>
              <a:rPr lang="en-US" dirty="0"/>
              <a:t>Agilent Restricted</a:t>
            </a:r>
          </a:p>
        </p:txBody>
      </p:sp>
      <p:sp>
        <p:nvSpPr>
          <p:cNvPr id="9" name="Rectangle 6"/>
          <p:cNvSpPr>
            <a:spLocks noGrp="1" noChangeArrowheads="1"/>
          </p:cNvSpPr>
          <p:nvPr>
            <p:ph type="sldNum" sz="quarter" idx="11"/>
          </p:nvPr>
        </p:nvSpPr>
        <p:spPr bwMode="white">
          <a:xfrm>
            <a:off x="228600" y="6477000"/>
            <a:ext cx="614363" cy="152400"/>
          </a:xfrm>
          <a:prstGeom prst="rect">
            <a:avLst/>
          </a:prstGeom>
          <a:ln>
            <a:miter lim="800000"/>
            <a:headEnd/>
            <a:tailEnd/>
          </a:ln>
        </p:spPr>
        <p:txBody>
          <a:bodyPr vert="horz" wrap="square" lIns="0" tIns="0" rIns="0" bIns="0" numCol="1" anchor="t" anchorCtr="0" compatLnSpc="1">
            <a:prstTxWarp prst="textNoShape">
              <a:avLst/>
            </a:prstTxWarp>
          </a:bodyPr>
          <a:lstStyle>
            <a:lvl1pPr eaLnBrk="0" hangingPunct="0">
              <a:defRPr sz="800">
                <a:solidFill>
                  <a:srgbClr val="FFFFFF"/>
                </a:solidFill>
                <a:latin typeface="Arial" charset="0"/>
                <a:cs typeface="+mn-cs"/>
              </a:defRPr>
            </a:lvl1pPr>
          </a:lstStyle>
          <a:p>
            <a:pPr>
              <a:defRPr/>
            </a:pPr>
            <a:r>
              <a:rPr lang="en-US" dirty="0"/>
              <a:t>Page </a:t>
            </a:r>
            <a:fld id="{4512C836-1FD2-473D-979F-3A2583E00921}" type="slidenum">
              <a:rPr lang="en-US"/>
              <a:pPr>
                <a:defRPr/>
              </a:pPr>
              <a:t>‹#›</a:t>
            </a:fld>
            <a:endParaRPr lang="en-US" dirty="0"/>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smtClean="0"/>
              <a:t>Internal Neophyte LC Training Agilent Restricted</a:t>
            </a:r>
            <a:endParaRPr lang="en-US"/>
          </a:p>
        </p:txBody>
      </p:sp>
      <p:sp>
        <p:nvSpPr>
          <p:cNvPr id="4" name="Date Placeholder 3"/>
          <p:cNvSpPr>
            <a:spLocks noGrp="1"/>
          </p:cNvSpPr>
          <p:nvPr>
            <p:ph type="dt" sz="half" idx="11"/>
          </p:nvPr>
        </p:nvSpPr>
        <p:spPr/>
        <p:txBody>
          <a:bodyPr/>
          <a:lstStyle/>
          <a:p>
            <a:pPr>
              <a:defRPr/>
            </a:pPr>
            <a:r>
              <a:rPr lang="en-US" smtClean="0"/>
              <a:t>December, 2009</a:t>
            </a:r>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3" y="1266825"/>
            <a:ext cx="4267200"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8"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4"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Internal Neophyte LC Training</a:t>
            </a:r>
          </a:p>
          <a:p>
            <a:pPr>
              <a:defRPr/>
            </a:pPr>
            <a:r>
              <a:rPr lang="en-US"/>
              <a:t>Agilent Restricted</a:t>
            </a:r>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3"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27013"/>
            <a:ext cx="2171700"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227013"/>
            <a:ext cx="6367462"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7013"/>
            <a:ext cx="8691562" cy="992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7013" y="1266825"/>
            <a:ext cx="4267200" cy="456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7013" y="227013"/>
            <a:ext cx="8691562" cy="9921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3" y="1266825"/>
            <a:ext cx="4267200" cy="456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66825"/>
            <a:ext cx="4268787" cy="4560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4" descr="footer_two-tone_revised_5-16_cir6"/>
          <p:cNvPicPr>
            <a:picLocks noChangeAspect="1" noChangeArrowheads="1"/>
          </p:cNvPicPr>
          <p:nvPr/>
        </p:nvPicPr>
        <p:blipFill>
          <a:blip r:embed="rId2" cstate="print"/>
          <a:srcRect/>
          <a:stretch>
            <a:fillRect/>
          </a:stretch>
        </p:blipFill>
        <p:spPr bwMode="auto">
          <a:xfrm>
            <a:off x="0" y="6229350"/>
            <a:ext cx="9144000" cy="628650"/>
          </a:xfrm>
          <a:prstGeom prst="rect">
            <a:avLst/>
          </a:prstGeom>
          <a:noFill/>
          <a:ln w="9525">
            <a:noFill/>
            <a:miter lim="800000"/>
            <a:headEnd/>
            <a:tailEnd/>
          </a:ln>
        </p:spPr>
      </p:pic>
      <p:pic>
        <p:nvPicPr>
          <p:cNvPr id="3" name="Picture 7" descr="spark-385_150"/>
          <p:cNvPicPr>
            <a:picLocks noChangeAspect="1" noChangeArrowheads="1"/>
          </p:cNvPicPr>
          <p:nvPr/>
        </p:nvPicPr>
        <p:blipFill>
          <a:blip r:embed="rId3" cstate="print"/>
          <a:srcRect/>
          <a:stretch>
            <a:fillRect/>
          </a:stretch>
        </p:blipFill>
        <p:spPr bwMode="auto">
          <a:xfrm>
            <a:off x="4371975" y="6376988"/>
            <a:ext cx="1865313" cy="414337"/>
          </a:xfrm>
          <a:prstGeom prst="rect">
            <a:avLst/>
          </a:prstGeom>
          <a:noFill/>
          <a:ln w="9525">
            <a:noFill/>
            <a:miter lim="800000"/>
            <a:headEnd/>
            <a:tailEnd/>
          </a:ln>
        </p:spPr>
      </p:pic>
      <p:sp>
        <p:nvSpPr>
          <p:cNvPr id="4" name="Rectangle 8"/>
          <p:cNvSpPr>
            <a:spLocks noChangeArrowheads="1"/>
          </p:cNvSpPr>
          <p:nvPr/>
        </p:nvSpPr>
        <p:spPr bwMode="auto">
          <a:xfrm>
            <a:off x="0" y="0"/>
            <a:ext cx="9144000" cy="1066800"/>
          </a:xfrm>
          <a:prstGeom prst="rect">
            <a:avLst/>
          </a:prstGeom>
          <a:gradFill rotWithShape="0">
            <a:gsLst>
              <a:gs pos="0">
                <a:schemeClr val="tx2"/>
              </a:gs>
              <a:gs pos="100000">
                <a:schemeClr val="hlink"/>
              </a:gs>
            </a:gsLst>
            <a:lin ang="0" scaled="1"/>
          </a:gradFill>
          <a:ln w="9525">
            <a:noFill/>
            <a:miter lim="800000"/>
            <a:headEnd/>
            <a:tailEnd/>
          </a:ln>
          <a:effectLst/>
        </p:spPr>
        <p:txBody>
          <a:bodyPr lIns="457200" rIns="457200"/>
          <a:lstStyle/>
          <a:p>
            <a:pPr algn="ctr">
              <a:defRPr/>
            </a:pPr>
            <a:r>
              <a:rPr lang="en-US" altLang="en-US" b="1">
                <a:latin typeface="Comic Sans MS" pitchFamily="66" charset="0"/>
                <a:cs typeface="+mn-cs"/>
              </a:rPr>
              <a:t>Agilent 1100/1200 Diagnostics, Troubleshooting </a:t>
            </a:r>
          </a:p>
          <a:p>
            <a:pPr algn="ctr">
              <a:defRPr/>
            </a:pPr>
            <a:r>
              <a:rPr lang="en-US" altLang="en-US" b="1">
                <a:latin typeface="Comic Sans MS" pitchFamily="66" charset="0"/>
                <a:cs typeface="+mn-cs"/>
              </a:rPr>
              <a:t>and Advanced Chemstation Training</a:t>
            </a:r>
            <a:r>
              <a:rPr lang="en-US" altLang="en-US" sz="2800" b="1">
                <a:latin typeface="Arial" charset="0"/>
                <a:cs typeface="+mn-cs"/>
              </a:rPr>
              <a:t> </a:t>
            </a:r>
            <a:endParaRPr lang="en-GB" altLang="en-US" sz="2800" b="1">
              <a:latin typeface="Arial" charset="0"/>
              <a:cs typeface="+mn-cs"/>
            </a:endParaRPr>
          </a:p>
        </p:txBody>
      </p:sp>
      <p:sp>
        <p:nvSpPr>
          <p:cNvPr id="5" name="Line 9"/>
          <p:cNvSpPr>
            <a:spLocks noChangeShapeType="1"/>
          </p:cNvSpPr>
          <p:nvPr/>
        </p:nvSpPr>
        <p:spPr bwMode="auto">
          <a:xfrm>
            <a:off x="0" y="1077913"/>
            <a:ext cx="9144000" cy="0"/>
          </a:xfrm>
          <a:prstGeom prst="line">
            <a:avLst/>
          </a:prstGeom>
          <a:noFill/>
          <a:ln w="57150">
            <a:solidFill>
              <a:schemeClr val="bg2"/>
            </a:solidFill>
            <a:round/>
            <a:headEnd/>
            <a:tailEnd/>
          </a:ln>
          <a:effectLst/>
        </p:spPr>
        <p:txBody>
          <a:bodyPr lIns="0" tIns="0" rIns="0" bIns="0"/>
          <a:lstStyle/>
          <a:p>
            <a:pPr>
              <a:defRPr/>
            </a:pPr>
            <a:endParaRPr lang="en-US">
              <a:latin typeface="Arial" charset="0"/>
              <a:cs typeface="+mn-cs"/>
            </a:endParaRPr>
          </a:p>
        </p:txBody>
      </p:sp>
      <p:sp>
        <p:nvSpPr>
          <p:cNvPr id="6" name="Rectangle 5"/>
          <p:cNvSpPr>
            <a:spLocks noGrp="1" noChangeArrowheads="1"/>
          </p:cNvSpPr>
          <p:nvPr>
            <p:ph type="ftr" sz="quarter" idx="10"/>
          </p:nvPr>
        </p:nvSpPr>
        <p:spPr>
          <a:xfrm>
            <a:off x="6477000" y="6397625"/>
            <a:ext cx="2438400" cy="155575"/>
          </a:xfrm>
        </p:spPr>
        <p:txBody>
          <a:bodyPr/>
          <a:lstStyle>
            <a:lvl1pPr>
              <a:defRPr/>
            </a:lvl1pPr>
          </a:lstStyle>
          <a:p>
            <a:pPr>
              <a:defRPr/>
            </a:pPr>
            <a:r>
              <a:rPr lang="en-US" smtClean="0"/>
              <a:t>Internal Neophyte LC Training Agilent Restricted</a:t>
            </a:r>
            <a:endParaRPr lang="en-US"/>
          </a:p>
        </p:txBody>
      </p:sp>
      <p:sp>
        <p:nvSpPr>
          <p:cNvPr id="7" name="Slide Number Placeholder 6"/>
          <p:cNvSpPr>
            <a:spLocks noGrp="1" noChangeArrowheads="1"/>
          </p:cNvSpPr>
          <p:nvPr>
            <p:ph type="sldNum" sz="quarter" idx="11"/>
          </p:nvPr>
        </p:nvSpPr>
        <p:spPr bwMode="white">
          <a:xfrm>
            <a:off x="228600" y="6477000"/>
            <a:ext cx="614363" cy="152400"/>
          </a:xfrm>
          <a:prstGeom prst="rect">
            <a:avLst/>
          </a:prstGeom>
          <a:ln>
            <a:miter lim="800000"/>
            <a:headEnd/>
            <a:tailEnd/>
          </a:ln>
        </p:spPr>
        <p:txBody>
          <a:bodyPr vert="horz" wrap="square" lIns="0" tIns="0" rIns="0" bIns="0" numCol="1" anchor="t" anchorCtr="0" compatLnSpc="1">
            <a:prstTxWarp prst="textNoShape">
              <a:avLst/>
            </a:prstTxWarp>
          </a:bodyPr>
          <a:lstStyle>
            <a:lvl1pPr eaLnBrk="0" hangingPunct="0">
              <a:defRPr sz="800">
                <a:solidFill>
                  <a:srgbClr val="FFFFFF"/>
                </a:solidFill>
                <a:latin typeface="Arial" charset="0"/>
                <a:cs typeface="+mn-cs"/>
              </a:defRPr>
            </a:lvl1pPr>
          </a:lstStyle>
          <a:p>
            <a:pPr>
              <a:defRPr/>
            </a:pPr>
            <a:r>
              <a:rPr lang="en-US"/>
              <a:t>Page </a:t>
            </a:r>
            <a:fld id="{F2A07370-1757-4093-A43F-34192A16D55F}" type="slidenum">
              <a:rPr lang="en-US"/>
              <a:pPr>
                <a:defRPr/>
              </a:pPr>
              <a:t>‹#›</a:t>
            </a:fld>
            <a:endParaRPr lang="en-US"/>
          </a:p>
        </p:txBody>
      </p:sp>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3D7E02-7BEC-4BED-BBFB-986471A56318}" type="slidenum">
              <a:rPr lang="en-US"/>
              <a:pPr>
                <a:defRPr/>
              </a:pPr>
              <a:t>‹#›</a:t>
            </a:fld>
            <a:endParaRPr lang="en-US"/>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A1E4D-3CEE-4846-A025-8EDDD760F150}"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3" y="1266825"/>
            <a:ext cx="4267200"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Internal Neophyte LC Training</a:t>
            </a:r>
          </a:p>
          <a:p>
            <a:pPr>
              <a:defRPr/>
            </a:pPr>
            <a:r>
              <a:rPr lang="en-US"/>
              <a:t>Agilent Restricted</a:t>
            </a:r>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4D25E5-5909-4E76-B838-5F83E24F9E4A}" type="slidenum">
              <a:rPr lang="en-US"/>
              <a:pPr>
                <a:defRPr/>
              </a:pPr>
              <a:t>‹#›</a:t>
            </a:fld>
            <a:endParaRPr lang="en-US"/>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9FAA3B-D9A0-4EBE-AB35-5C7B3F01C80D}" type="slidenum">
              <a:rPr lang="en-US"/>
              <a:pPr>
                <a:defRPr/>
              </a:pPr>
              <a:t>‹#›</a:t>
            </a:fld>
            <a:endParaRPr lang="en-US"/>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9A901E-2E9F-47E5-AA8A-1F6B23193B18}" type="slidenum">
              <a:rPr lang="en-US"/>
              <a:pPr>
                <a:defRPr/>
              </a:pPr>
              <a:t>‹#›</a:t>
            </a:fld>
            <a:endParaRPr lang="en-US"/>
          </a:p>
        </p:txBody>
      </p:sp>
    </p:spTree>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3F2F0AB-A8DA-45CD-B095-EAAA0301FEFF}" type="slidenum">
              <a:rPr lang="en-US"/>
              <a:pPr>
                <a:defRPr/>
              </a:pPr>
              <a:t>‹#›</a:t>
            </a:fld>
            <a:endParaRPr lang="en-US"/>
          </a:p>
        </p:txBody>
      </p:sp>
    </p:spTree>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2D66B-975D-44E7-B5B0-44DA9DFE4158}" type="slidenum">
              <a:rPr lang="en-US"/>
              <a:pPr>
                <a:defRPr/>
              </a:pPr>
              <a:t>‹#›</a:t>
            </a:fld>
            <a:endParaRPr lang="en-US"/>
          </a:p>
        </p:txBody>
      </p:sp>
    </p:spTree>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FE9F24-5D86-4B8E-97C0-230693CCBA23}" type="slidenum">
              <a:rPr lang="en-US"/>
              <a:pPr>
                <a:defRPr/>
              </a:pPr>
              <a:t>‹#›</a:t>
            </a:fld>
            <a:endParaRPr lang="en-US"/>
          </a:p>
        </p:txBody>
      </p:sp>
    </p:spTree>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1F7E7-80B8-4A91-8039-4EC3B1F1B80A}" type="slidenum">
              <a:rPr lang="en-US"/>
              <a:pPr>
                <a:defRPr/>
              </a:pPr>
              <a:t>‹#›</a:t>
            </a:fld>
            <a:endParaRPr lang="en-US"/>
          </a:p>
        </p:txBody>
      </p:sp>
    </p:spTree>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64EC93-5E2A-48C7-B3A0-D6DE4650B42A}" type="slidenum">
              <a:rPr lang="en-US"/>
              <a:pPr>
                <a:defRPr/>
              </a:pPr>
              <a:t>‹#›</a:t>
            </a:fld>
            <a:endParaRPr lang="en-US"/>
          </a:p>
        </p:txBody>
      </p:sp>
    </p:spTree>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0E92-F99A-4CC8-A31E-69088FF2F4C8}" type="slidenum">
              <a:rPr lang="en-US"/>
              <a:pPr>
                <a:defRPr/>
              </a:pPr>
              <a:t>‹#›</a:t>
            </a:fld>
            <a:endParaRPr lang="en-US"/>
          </a:p>
        </p:txBody>
      </p:sp>
    </p:spTree>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8F12B8-4C68-46A8-9CDD-B85C6D12880E}"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Internal Neophyte LC Training</a:t>
            </a:r>
          </a:p>
          <a:p>
            <a:pPr>
              <a:defRPr/>
            </a:pPr>
            <a:r>
              <a:rPr lang="en-US"/>
              <a:t>Agilent Restricted</a:t>
            </a:r>
          </a:p>
        </p:txBody>
      </p:sp>
      <p:sp>
        <p:nvSpPr>
          <p:cNvPr id="8"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1F94C6-3145-4DBB-8F41-EAF0DDA181BB}" type="slidenum">
              <a:rPr lang="en-US"/>
              <a:pPr>
                <a:defRPr/>
              </a:pPr>
              <a:t>‹#›</a:t>
            </a:fld>
            <a:endParaRPr lang="en-US"/>
          </a:p>
        </p:txBody>
      </p:sp>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669BA6-716E-455C-B3F7-A42D92272EC4}" type="slidenum">
              <a:rPr lang="en-US"/>
              <a:pPr>
                <a:defRPr/>
              </a:pPr>
              <a:t>‹#›</a:t>
            </a:fld>
            <a:endParaRPr lang="en-US"/>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253233-1650-4AB1-AEB8-F9C074A05447}" type="slidenum">
              <a:rPr lang="en-US"/>
              <a:pPr>
                <a:defRPr/>
              </a:pPr>
              <a:t>‹#›</a:t>
            </a:fld>
            <a:endParaRPr lang="en-US"/>
          </a:p>
        </p:txBody>
      </p:sp>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5899EF2-F9F0-4A05-914C-6E255F8D699F}" type="slidenum">
              <a:rPr lang="en-US"/>
              <a:pPr>
                <a:defRPr/>
              </a:pPr>
              <a:t>‹#›</a:t>
            </a:fld>
            <a:endParaRPr lang="en-US"/>
          </a:p>
        </p:txBody>
      </p:sp>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4D3257-8B69-4507-BBDC-2D380C0E9A85}" type="slidenum">
              <a:rPr lang="en-US"/>
              <a:pPr>
                <a:defRPr/>
              </a:pPr>
              <a:t>‹#›</a:t>
            </a:fld>
            <a:endParaRPr lang="en-US"/>
          </a:p>
        </p:txBody>
      </p:sp>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A5AF36-1845-470A-A50D-781F291ECF95}" type="slidenum">
              <a:rPr lang="en-US"/>
              <a:pPr>
                <a:defRPr/>
              </a:pPr>
              <a:t>‹#›</a:t>
            </a:fld>
            <a:endParaRPr lang="en-US"/>
          </a:p>
        </p:txBody>
      </p:sp>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331C64-F7A1-4E5E-AF73-A9C82A25228B}" type="slidenum">
              <a:rPr lang="en-US"/>
              <a:pPr>
                <a:defRPr/>
              </a:pPr>
              <a:t>‹#›</a:t>
            </a:fld>
            <a:endParaRPr lang="en-US"/>
          </a:p>
        </p:txBody>
      </p:sp>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C1821-3284-41F7-9800-34D0697181CA}" type="slidenum">
              <a:rPr lang="en-US"/>
              <a:pPr>
                <a:defRPr/>
              </a:pPr>
              <a:t>‹#›</a:t>
            </a:fld>
            <a:endParaRPr lang="en-US"/>
          </a:p>
        </p:txBody>
      </p:sp>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E054A-E568-4DF9-88AC-53A722B9087B}" type="slidenum">
              <a:rPr lang="en-US"/>
              <a:pPr>
                <a:defRPr/>
              </a:pPr>
              <a:t>‹#›</a:t>
            </a:fld>
            <a:endParaRPr lang="en-US"/>
          </a:p>
        </p:txBody>
      </p:sp>
    </p:spTree>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December, 2009</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Internal Neophyte LC Training Agilent Restricted</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116E4E-9C72-435B-9588-08B17854385F}"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Internal Neophyte LC Training</a:t>
            </a:r>
          </a:p>
          <a:p>
            <a:pPr>
              <a:defRPr/>
            </a:pPr>
            <a:r>
              <a:rPr lang="en-US"/>
              <a:t>Agilent Restricted</a:t>
            </a:r>
          </a:p>
        </p:txBody>
      </p:sp>
      <p:sp>
        <p:nvSpPr>
          <p:cNvPr id="4"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Internal Neophyte LC Training</a:t>
            </a:r>
          </a:p>
          <a:p>
            <a:pPr>
              <a:defRPr/>
            </a:pPr>
            <a:r>
              <a:rPr lang="en-US"/>
              <a:t>Agilent Restricted</a:t>
            </a:r>
          </a:p>
        </p:txBody>
      </p:sp>
      <p:sp>
        <p:nvSpPr>
          <p:cNvPr id="3"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Internal Neophyte LC Training</a:t>
            </a:r>
          </a:p>
          <a:p>
            <a:pPr>
              <a:defRPr/>
            </a:pPr>
            <a:r>
              <a:rPr lang="en-US"/>
              <a:t>Agilent Restricted</a:t>
            </a:r>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Internal Neophyte LC Training</a:t>
            </a:r>
          </a:p>
          <a:p>
            <a:pPr>
              <a:defRPr/>
            </a:pPr>
            <a:r>
              <a:rPr lang="en-US"/>
              <a:t>Agilent Restricted</a:t>
            </a:r>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December, 2009</a:t>
            </a: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footer_two-tone_revised_5-16_cir6"/>
          <p:cNvPicPr>
            <a:picLocks noChangeAspect="1" noChangeArrowheads="1"/>
          </p:cNvPicPr>
          <p:nvPr/>
        </p:nvPicPr>
        <p:blipFill>
          <a:blip r:embed="rId13" cstate="print"/>
          <a:srcRect/>
          <a:stretch>
            <a:fillRect/>
          </a:stretch>
        </p:blipFill>
        <p:spPr bwMode="auto">
          <a:xfrm>
            <a:off x="0" y="6229350"/>
            <a:ext cx="9144000" cy="628650"/>
          </a:xfrm>
          <a:prstGeom prst="rect">
            <a:avLst/>
          </a:prstGeom>
          <a:noFill/>
          <a:ln w="9525">
            <a:noFill/>
            <a:miter lim="800000"/>
            <a:headEnd/>
            <a:tailEnd/>
          </a:ln>
        </p:spPr>
      </p:pic>
      <p:sp>
        <p:nvSpPr>
          <p:cNvPr id="8195" name="Rectangle 3"/>
          <p:cNvSpPr>
            <a:spLocks noGrp="1" noChangeArrowheads="1"/>
          </p:cNvSpPr>
          <p:nvPr>
            <p:ph type="body" idx="1"/>
          </p:nvPr>
        </p:nvSpPr>
        <p:spPr bwMode="black">
          <a:xfrm>
            <a:off x="227013" y="1266825"/>
            <a:ext cx="8688387" cy="4560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6" name="Rectangle 4"/>
          <p:cNvSpPr>
            <a:spLocks noGrp="1" noChangeArrowheads="1"/>
          </p:cNvSpPr>
          <p:nvPr>
            <p:ph type="title"/>
          </p:nvPr>
        </p:nvSpPr>
        <p:spPr bwMode="auto">
          <a:xfrm>
            <a:off x="227013" y="227013"/>
            <a:ext cx="8691562" cy="992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193541" name="Rectangle 5"/>
          <p:cNvSpPr>
            <a:spLocks noGrp="1" noChangeArrowheads="1"/>
          </p:cNvSpPr>
          <p:nvPr>
            <p:ph type="ftr" sz="quarter" idx="3"/>
          </p:nvPr>
        </p:nvSpPr>
        <p:spPr bwMode="white">
          <a:xfrm>
            <a:off x="6324600" y="6397625"/>
            <a:ext cx="2590800" cy="155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latin typeface="Arial" charset="0"/>
                <a:cs typeface="+mn-cs"/>
              </a:defRPr>
            </a:lvl1pPr>
          </a:lstStyle>
          <a:p>
            <a:pPr>
              <a:defRPr/>
            </a:pPr>
            <a:r>
              <a:rPr lang="en-US" dirty="0"/>
              <a:t>Internal Neophyte LC Training</a:t>
            </a:r>
          </a:p>
          <a:p>
            <a:pPr>
              <a:defRPr/>
            </a:pPr>
            <a:r>
              <a:rPr lang="en-US" dirty="0"/>
              <a:t>Agilent Restricted</a:t>
            </a:r>
          </a:p>
        </p:txBody>
      </p:sp>
      <p:sp>
        <p:nvSpPr>
          <p:cNvPr id="193542" name="Rectangle 6"/>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latin typeface="Arial" charset="0"/>
                <a:cs typeface="+mn-cs"/>
              </a:defRPr>
            </a:lvl1pPr>
          </a:lstStyle>
          <a:p>
            <a:pPr>
              <a:defRPr/>
            </a:pPr>
            <a:r>
              <a:rPr lang="en-US" dirty="0" smtClean="0"/>
              <a:t>December, 2009</a:t>
            </a:r>
            <a:endParaRPr lang="en-US" dirty="0"/>
          </a:p>
        </p:txBody>
      </p:sp>
      <p:pic>
        <p:nvPicPr>
          <p:cNvPr id="8199" name="Picture 7" descr="spark-385_150"/>
          <p:cNvPicPr>
            <a:picLocks noChangeAspect="1" noChangeArrowheads="1"/>
          </p:cNvPicPr>
          <p:nvPr/>
        </p:nvPicPr>
        <p:blipFill>
          <a:blip r:embed="rId14" cstate="print"/>
          <a:srcRect/>
          <a:stretch>
            <a:fillRect/>
          </a:stretch>
        </p:blipFill>
        <p:spPr bwMode="auto">
          <a:xfrm>
            <a:off x="4371975" y="6376988"/>
            <a:ext cx="1865313" cy="414337"/>
          </a:xfrm>
          <a:prstGeom prst="rect">
            <a:avLst/>
          </a:prstGeom>
          <a:noFill/>
          <a:ln w="9525">
            <a:noFill/>
            <a:miter lim="800000"/>
            <a:headEnd/>
            <a:tailEnd/>
          </a:ln>
        </p:spPr>
      </p:pic>
      <p:sp>
        <p:nvSpPr>
          <p:cNvPr id="193544" name="Rectangle 8"/>
          <p:cNvSpPr>
            <a:spLocks noChangeArrowheads="1"/>
          </p:cNvSpPr>
          <p:nvPr/>
        </p:nvSpPr>
        <p:spPr bwMode="auto">
          <a:xfrm>
            <a:off x="152400" y="6465888"/>
            <a:ext cx="525463" cy="182562"/>
          </a:xfrm>
          <a:prstGeom prst="rect">
            <a:avLst/>
          </a:prstGeom>
          <a:noFill/>
          <a:ln w="12700">
            <a:noFill/>
            <a:miter lim="800000"/>
            <a:headEnd/>
            <a:tailEnd/>
          </a:ln>
          <a:effectLst/>
        </p:spPr>
        <p:txBody>
          <a:bodyPr wrap="none" lIns="0" tIns="0" rIns="0" bIns="0">
            <a:spAutoFit/>
          </a:bodyPr>
          <a:lstStyle/>
          <a:p>
            <a:pPr eaLnBrk="0" hangingPunct="0">
              <a:defRPr/>
            </a:pPr>
            <a:r>
              <a:rPr lang="en-US" sz="1200" dirty="0">
                <a:solidFill>
                  <a:srgbClr val="FFFFFF"/>
                </a:solidFill>
                <a:latin typeface="Agilent TT Cond" pitchFamily="34" charset="0"/>
                <a:cs typeface="+mn-cs"/>
              </a:rPr>
              <a:t>Page </a:t>
            </a:r>
            <a:fld id="{C6DC4F99-13BC-4436-89F2-8FF06584DFBB}" type="slidenum">
              <a:rPr lang="en-US" sz="1200">
                <a:solidFill>
                  <a:srgbClr val="FFFFFF"/>
                </a:solidFill>
                <a:latin typeface="Agilent TT Cond" pitchFamily="34" charset="0"/>
                <a:cs typeface="+mn-cs"/>
              </a:rPr>
              <a:pPr eaLnBrk="0" hangingPunct="0">
                <a:defRPr/>
              </a:pPr>
              <a:t>‹#›</a:t>
            </a:fld>
            <a:endParaRPr lang="en-US" sz="1200" dirty="0">
              <a:solidFill>
                <a:srgbClr val="FFFFFF"/>
              </a:solidFill>
              <a:latin typeface="Agilent TT Cond" pitchFamily="34" charset="0"/>
              <a:cs typeface="+mn-cs"/>
            </a:endParaRPr>
          </a:p>
        </p:txBody>
      </p:sp>
    </p:spTree>
  </p:cSld>
  <p:clrMap bg1="lt1" tx1="dk1" bg2="lt2" tx2="dk2" accent1="accent1" accent2="accent2" accent3="accent3" accent4="accent4" accent5="accent5" accent6="accent6" hlink="hlink" folHlink="folHlink"/>
  <p:sldLayoutIdLst>
    <p:sldLayoutId id="2147483834"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ransition spd="slow">
    <p:fade/>
  </p:transition>
  <p:hf hdr="0"/>
  <p:txStyles>
    <p:titleStyle>
      <a:lvl1pPr algn="l" rtl="0" eaLnBrk="0" fontAlgn="base" hangingPunct="0">
        <a:spcBef>
          <a:spcPct val="0"/>
        </a:spcBef>
        <a:spcAft>
          <a:spcPct val="10000"/>
        </a:spcAft>
        <a:defRPr sz="2800" b="1">
          <a:solidFill>
            <a:schemeClr val="tx2"/>
          </a:solidFill>
          <a:latin typeface="+mj-lt"/>
          <a:ea typeface="+mj-ea"/>
          <a:cs typeface="+mj-cs"/>
        </a:defRPr>
      </a:lvl1pPr>
      <a:lvl2pPr algn="l" rtl="0" eaLnBrk="0" fontAlgn="base" hangingPunct="0">
        <a:spcBef>
          <a:spcPct val="0"/>
        </a:spcBef>
        <a:spcAft>
          <a:spcPct val="10000"/>
        </a:spcAft>
        <a:defRPr sz="2800" b="1">
          <a:solidFill>
            <a:schemeClr val="tx2"/>
          </a:solidFill>
          <a:latin typeface="Arial" charset="0"/>
        </a:defRPr>
      </a:lvl2pPr>
      <a:lvl3pPr algn="l" rtl="0" eaLnBrk="0" fontAlgn="base" hangingPunct="0">
        <a:spcBef>
          <a:spcPct val="0"/>
        </a:spcBef>
        <a:spcAft>
          <a:spcPct val="10000"/>
        </a:spcAft>
        <a:defRPr sz="2800" b="1">
          <a:solidFill>
            <a:schemeClr val="tx2"/>
          </a:solidFill>
          <a:latin typeface="Arial" charset="0"/>
        </a:defRPr>
      </a:lvl3pPr>
      <a:lvl4pPr algn="l" rtl="0" eaLnBrk="0" fontAlgn="base" hangingPunct="0">
        <a:spcBef>
          <a:spcPct val="0"/>
        </a:spcBef>
        <a:spcAft>
          <a:spcPct val="10000"/>
        </a:spcAft>
        <a:defRPr sz="2800" b="1">
          <a:solidFill>
            <a:schemeClr val="tx2"/>
          </a:solidFill>
          <a:latin typeface="Arial" charset="0"/>
        </a:defRPr>
      </a:lvl4pPr>
      <a:lvl5pPr algn="l" rtl="0" eaLnBrk="0" fontAlgn="base" hangingPunct="0">
        <a:spcBef>
          <a:spcPct val="0"/>
        </a:spcBef>
        <a:spcAft>
          <a:spcPct val="10000"/>
        </a:spcAft>
        <a:defRPr sz="2800" b="1">
          <a:solidFill>
            <a:schemeClr val="tx2"/>
          </a:solidFill>
          <a:latin typeface="Arial" charset="0"/>
        </a:defRPr>
      </a:lvl5pPr>
      <a:lvl6pPr marL="457200" algn="l" rtl="0" eaLnBrk="0" fontAlgn="base" hangingPunct="0">
        <a:spcBef>
          <a:spcPct val="0"/>
        </a:spcBef>
        <a:spcAft>
          <a:spcPct val="10000"/>
        </a:spcAft>
        <a:defRPr sz="2800" b="1">
          <a:solidFill>
            <a:schemeClr val="tx2"/>
          </a:solidFill>
          <a:latin typeface="Arial" charset="0"/>
        </a:defRPr>
      </a:lvl6pPr>
      <a:lvl7pPr marL="914400" algn="l" rtl="0" eaLnBrk="0" fontAlgn="base" hangingPunct="0">
        <a:spcBef>
          <a:spcPct val="0"/>
        </a:spcBef>
        <a:spcAft>
          <a:spcPct val="10000"/>
        </a:spcAft>
        <a:defRPr sz="2800" b="1">
          <a:solidFill>
            <a:schemeClr val="tx2"/>
          </a:solidFill>
          <a:latin typeface="Arial" charset="0"/>
        </a:defRPr>
      </a:lvl7pPr>
      <a:lvl8pPr marL="1371600" algn="l" rtl="0" eaLnBrk="0" fontAlgn="base" hangingPunct="0">
        <a:spcBef>
          <a:spcPct val="0"/>
        </a:spcBef>
        <a:spcAft>
          <a:spcPct val="10000"/>
        </a:spcAft>
        <a:defRPr sz="2800" b="1">
          <a:solidFill>
            <a:schemeClr val="tx2"/>
          </a:solidFill>
          <a:latin typeface="Arial" charset="0"/>
        </a:defRPr>
      </a:lvl8pPr>
      <a:lvl9pPr marL="1828800" algn="l" rtl="0" eaLnBrk="0" fontAlgn="base" hangingPunct="0">
        <a:spcBef>
          <a:spcPct val="0"/>
        </a:spcBef>
        <a:spcAft>
          <a:spcPct val="10000"/>
        </a:spcAft>
        <a:defRPr sz="2800" b="1">
          <a:solidFill>
            <a:schemeClr val="tx2"/>
          </a:solidFill>
          <a:latin typeface="Arial" charset="0"/>
        </a:defRPr>
      </a:lvl9pPr>
    </p:titleStyle>
    <p:bodyStyle>
      <a:lvl1pPr marL="342900" indent="-342900"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2000">
          <a:solidFill>
            <a:schemeClr val="tx1"/>
          </a:solidFill>
          <a:latin typeface="+mn-lt"/>
        </a:defRPr>
      </a:lvl3pPr>
      <a:lvl4pPr marL="688975" indent="-225425" algn="l" rtl="0" eaLnBrk="0" fontAlgn="base" hangingPunct="0">
        <a:spcBef>
          <a:spcPct val="0"/>
        </a:spcBef>
        <a:spcAft>
          <a:spcPct val="30000"/>
        </a:spcAft>
        <a:buChar char="•"/>
        <a:defRPr>
          <a:solidFill>
            <a:schemeClr val="tx1"/>
          </a:solidFill>
          <a:latin typeface="+mn-lt"/>
        </a:defRPr>
      </a:lvl4pPr>
      <a:lvl5pPr marL="911225" indent="-220663" algn="l" rtl="0" eaLnBrk="0" fontAlgn="base" hangingPunct="0">
        <a:spcBef>
          <a:spcPct val="0"/>
        </a:spcBef>
        <a:spcAft>
          <a:spcPct val="30000"/>
        </a:spcAft>
        <a:buChar char="–"/>
        <a:defRPr>
          <a:solidFill>
            <a:schemeClr val="tx1"/>
          </a:solidFill>
          <a:latin typeface="+mn-lt"/>
        </a:defRPr>
      </a:lvl5pPr>
      <a:lvl6pPr marL="1368425" indent="-220663" algn="l" rtl="0" eaLnBrk="0" fontAlgn="base" hangingPunct="0">
        <a:spcBef>
          <a:spcPct val="0"/>
        </a:spcBef>
        <a:spcAft>
          <a:spcPct val="30000"/>
        </a:spcAft>
        <a:buChar char="–"/>
        <a:defRPr>
          <a:solidFill>
            <a:schemeClr val="tx1"/>
          </a:solidFill>
          <a:latin typeface="+mn-lt"/>
        </a:defRPr>
      </a:lvl6pPr>
      <a:lvl7pPr marL="1825625" indent="-220663" algn="l" rtl="0" eaLnBrk="0" fontAlgn="base" hangingPunct="0">
        <a:spcBef>
          <a:spcPct val="0"/>
        </a:spcBef>
        <a:spcAft>
          <a:spcPct val="30000"/>
        </a:spcAft>
        <a:buChar char="–"/>
        <a:defRPr>
          <a:solidFill>
            <a:schemeClr val="tx1"/>
          </a:solidFill>
          <a:latin typeface="+mn-lt"/>
        </a:defRPr>
      </a:lvl7pPr>
      <a:lvl8pPr marL="2282825" indent="-220663" algn="l" rtl="0" eaLnBrk="0" fontAlgn="base" hangingPunct="0">
        <a:spcBef>
          <a:spcPct val="0"/>
        </a:spcBef>
        <a:spcAft>
          <a:spcPct val="30000"/>
        </a:spcAft>
        <a:buChar char="–"/>
        <a:defRPr>
          <a:solidFill>
            <a:schemeClr val="tx1"/>
          </a:solidFill>
          <a:latin typeface="+mn-lt"/>
        </a:defRPr>
      </a:lvl8pPr>
      <a:lvl9pPr marL="2740025" indent="-220663" algn="l" rtl="0" eaLnBrk="0" fontAlgn="base" hangingPunct="0">
        <a:spcBef>
          <a:spcPct val="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cs typeface="+mn-cs"/>
              </a:defRPr>
            </a:lvl1pPr>
          </a:lstStyle>
          <a:p>
            <a:pPr>
              <a:defRPr/>
            </a:pPr>
            <a:r>
              <a:rPr lang="en-US" dirty="0" smtClean="0"/>
              <a:t>December, 2009</a:t>
            </a:r>
            <a:endParaRPr lang="en-US" dirty="0"/>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cs typeface="+mn-cs"/>
              </a:defRPr>
            </a:lvl1pPr>
          </a:lstStyle>
          <a:p>
            <a:pPr>
              <a:defRPr/>
            </a:pPr>
            <a:r>
              <a:rPr lang="en-US" dirty="0" smtClean="0"/>
              <a:t>Internal Neophyte LC Training Agilent Restricted</a:t>
            </a:r>
            <a:endParaRPr lang="en-US" dirty="0"/>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cs typeface="+mn-cs"/>
              </a:defRPr>
            </a:lvl1pPr>
          </a:lstStyle>
          <a:p>
            <a:pPr>
              <a:defRPr/>
            </a:pPr>
            <a:fld id="{2E83DC65-2020-4E63-9A28-7B530D76F5D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spd="slow">
    <p:fade/>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footer_two-tone_revised_5-16_cir6"/>
          <p:cNvPicPr>
            <a:picLocks noChangeAspect="1" noChangeArrowheads="1"/>
          </p:cNvPicPr>
          <p:nvPr/>
        </p:nvPicPr>
        <p:blipFill>
          <a:blip r:embed="rId17" cstate="print"/>
          <a:srcRect/>
          <a:stretch>
            <a:fillRect/>
          </a:stretch>
        </p:blipFill>
        <p:spPr bwMode="auto">
          <a:xfrm>
            <a:off x="0" y="6229350"/>
            <a:ext cx="9144000" cy="628650"/>
          </a:xfrm>
          <a:prstGeom prst="rect">
            <a:avLst/>
          </a:prstGeom>
          <a:noFill/>
          <a:ln w="9525">
            <a:noFill/>
            <a:miter lim="800000"/>
            <a:headEnd/>
            <a:tailEnd/>
          </a:ln>
        </p:spPr>
      </p:pic>
      <p:sp>
        <p:nvSpPr>
          <p:cNvPr id="10243" name="Rectangle 3"/>
          <p:cNvSpPr>
            <a:spLocks noGrp="1" noChangeArrowheads="1"/>
          </p:cNvSpPr>
          <p:nvPr>
            <p:ph type="body" idx="1"/>
          </p:nvPr>
        </p:nvSpPr>
        <p:spPr bwMode="black">
          <a:xfrm>
            <a:off x="227013" y="1266825"/>
            <a:ext cx="8688387" cy="4560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Rectangle 4"/>
          <p:cNvSpPr>
            <a:spLocks noGrp="1" noChangeArrowheads="1"/>
          </p:cNvSpPr>
          <p:nvPr>
            <p:ph type="title"/>
          </p:nvPr>
        </p:nvSpPr>
        <p:spPr bwMode="auto">
          <a:xfrm>
            <a:off x="227013" y="227013"/>
            <a:ext cx="8691562" cy="992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222213" name="Rectangle 5"/>
          <p:cNvSpPr>
            <a:spLocks noGrp="1" noChangeArrowheads="1"/>
          </p:cNvSpPr>
          <p:nvPr>
            <p:ph type="ftr" sz="quarter" idx="3"/>
          </p:nvPr>
        </p:nvSpPr>
        <p:spPr bwMode="white">
          <a:xfrm>
            <a:off x="6324600" y="6397625"/>
            <a:ext cx="2590800" cy="1555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latin typeface="Arial" charset="0"/>
                <a:cs typeface="+mn-cs"/>
              </a:defRPr>
            </a:lvl1pPr>
          </a:lstStyle>
          <a:p>
            <a:pPr>
              <a:defRPr/>
            </a:pPr>
            <a:r>
              <a:rPr lang="en-US" dirty="0" smtClean="0"/>
              <a:t>Internal Neophyte LC Training Agilent Restricted</a:t>
            </a:r>
            <a:endParaRPr lang="en-US" dirty="0"/>
          </a:p>
        </p:txBody>
      </p:sp>
      <p:sp>
        <p:nvSpPr>
          <p:cNvPr id="222214" name="Rectangle 6"/>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latin typeface="Arial" charset="0"/>
                <a:cs typeface="+mn-cs"/>
              </a:defRPr>
            </a:lvl1pPr>
          </a:lstStyle>
          <a:p>
            <a:pPr>
              <a:defRPr/>
            </a:pPr>
            <a:r>
              <a:rPr lang="en-US" dirty="0" smtClean="0"/>
              <a:t>December, 2009</a:t>
            </a:r>
            <a:endParaRPr lang="en-US" dirty="0"/>
          </a:p>
        </p:txBody>
      </p:sp>
      <p:pic>
        <p:nvPicPr>
          <p:cNvPr id="10247" name="Picture 7" descr="spark-385_150"/>
          <p:cNvPicPr>
            <a:picLocks noChangeAspect="1" noChangeArrowheads="1"/>
          </p:cNvPicPr>
          <p:nvPr/>
        </p:nvPicPr>
        <p:blipFill>
          <a:blip r:embed="rId18" cstate="print"/>
          <a:srcRect/>
          <a:stretch>
            <a:fillRect/>
          </a:stretch>
        </p:blipFill>
        <p:spPr bwMode="auto">
          <a:xfrm>
            <a:off x="4371975" y="6376988"/>
            <a:ext cx="1865313" cy="414337"/>
          </a:xfrm>
          <a:prstGeom prst="rect">
            <a:avLst/>
          </a:prstGeom>
          <a:noFill/>
          <a:ln w="9525">
            <a:noFill/>
            <a:miter lim="800000"/>
            <a:headEnd/>
            <a:tailEnd/>
          </a:ln>
        </p:spPr>
      </p:pic>
      <p:sp>
        <p:nvSpPr>
          <p:cNvPr id="222216" name="Rectangle 8"/>
          <p:cNvSpPr>
            <a:spLocks noChangeArrowheads="1"/>
          </p:cNvSpPr>
          <p:nvPr/>
        </p:nvSpPr>
        <p:spPr bwMode="auto">
          <a:xfrm>
            <a:off x="152400" y="6465888"/>
            <a:ext cx="525463" cy="182562"/>
          </a:xfrm>
          <a:prstGeom prst="rect">
            <a:avLst/>
          </a:prstGeom>
          <a:noFill/>
          <a:ln w="12700">
            <a:noFill/>
            <a:miter lim="800000"/>
            <a:headEnd/>
            <a:tailEnd/>
          </a:ln>
          <a:effectLst/>
        </p:spPr>
        <p:txBody>
          <a:bodyPr wrap="none" lIns="0" tIns="0" rIns="0" bIns="0">
            <a:spAutoFit/>
          </a:bodyPr>
          <a:lstStyle/>
          <a:p>
            <a:pPr eaLnBrk="0" hangingPunct="0">
              <a:defRPr/>
            </a:pPr>
            <a:r>
              <a:rPr lang="en-US" sz="1200" dirty="0">
                <a:solidFill>
                  <a:srgbClr val="FFFFFF"/>
                </a:solidFill>
                <a:latin typeface="Agilent TT Cond" pitchFamily="34" charset="0"/>
                <a:cs typeface="+mn-cs"/>
              </a:rPr>
              <a:t>Page </a:t>
            </a:r>
            <a:fld id="{EF9C1263-530B-4DA5-AA2F-D21A105F66C4}" type="slidenum">
              <a:rPr lang="en-US" sz="1200">
                <a:solidFill>
                  <a:srgbClr val="FFFFFF"/>
                </a:solidFill>
                <a:latin typeface="Agilent TT Cond" pitchFamily="34" charset="0"/>
                <a:cs typeface="+mn-cs"/>
              </a:rPr>
              <a:pPr eaLnBrk="0" hangingPunct="0">
                <a:defRPr/>
              </a:pPr>
              <a:t>‹#›</a:t>
            </a:fld>
            <a:endParaRPr lang="en-US" sz="1200" dirty="0">
              <a:solidFill>
                <a:srgbClr val="FFFFFF"/>
              </a:solidFill>
              <a:latin typeface="Agilent TT Cond" pitchFamily="34" charset="0"/>
              <a:cs typeface="+mn-cs"/>
            </a:endParaRPr>
          </a:p>
        </p:txBody>
      </p:sp>
    </p:spTree>
  </p:cSld>
  <p:clrMap bg1="lt1" tx1="dk1" bg2="lt2" tx2="dk2" accent1="accent1" accent2="accent2" accent3="accent3" accent4="accent4" accent5="accent5" accent6="accent6" hlink="hlink" folHlink="folHlink"/>
  <p:sldLayoutIdLst>
    <p:sldLayoutId id="2147483835" r:id="rId1"/>
    <p:sldLayoutId id="2147483837"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36" r:id="rId15"/>
  </p:sldLayoutIdLst>
  <p:transition spd="slow">
    <p:fade/>
  </p:transition>
  <p:hf hdr="0"/>
  <p:txStyles>
    <p:titleStyle>
      <a:lvl1pPr algn="l" rtl="0" eaLnBrk="0" fontAlgn="base" hangingPunct="0">
        <a:spcBef>
          <a:spcPct val="0"/>
        </a:spcBef>
        <a:spcAft>
          <a:spcPct val="10000"/>
        </a:spcAft>
        <a:defRPr sz="2800" b="1">
          <a:solidFill>
            <a:schemeClr val="tx2"/>
          </a:solidFill>
          <a:latin typeface="+mj-lt"/>
          <a:ea typeface="+mj-ea"/>
          <a:cs typeface="+mj-cs"/>
        </a:defRPr>
      </a:lvl1pPr>
      <a:lvl2pPr algn="l" rtl="0" eaLnBrk="0" fontAlgn="base" hangingPunct="0">
        <a:spcBef>
          <a:spcPct val="0"/>
        </a:spcBef>
        <a:spcAft>
          <a:spcPct val="10000"/>
        </a:spcAft>
        <a:defRPr sz="2800" b="1">
          <a:solidFill>
            <a:schemeClr val="tx2"/>
          </a:solidFill>
          <a:latin typeface="Arial" charset="0"/>
        </a:defRPr>
      </a:lvl2pPr>
      <a:lvl3pPr algn="l" rtl="0" eaLnBrk="0" fontAlgn="base" hangingPunct="0">
        <a:spcBef>
          <a:spcPct val="0"/>
        </a:spcBef>
        <a:spcAft>
          <a:spcPct val="10000"/>
        </a:spcAft>
        <a:defRPr sz="2800" b="1">
          <a:solidFill>
            <a:schemeClr val="tx2"/>
          </a:solidFill>
          <a:latin typeface="Arial" charset="0"/>
        </a:defRPr>
      </a:lvl3pPr>
      <a:lvl4pPr algn="l" rtl="0" eaLnBrk="0" fontAlgn="base" hangingPunct="0">
        <a:spcBef>
          <a:spcPct val="0"/>
        </a:spcBef>
        <a:spcAft>
          <a:spcPct val="10000"/>
        </a:spcAft>
        <a:defRPr sz="2800" b="1">
          <a:solidFill>
            <a:schemeClr val="tx2"/>
          </a:solidFill>
          <a:latin typeface="Arial" charset="0"/>
        </a:defRPr>
      </a:lvl4pPr>
      <a:lvl5pPr algn="l" rtl="0" eaLnBrk="0" fontAlgn="base" hangingPunct="0">
        <a:spcBef>
          <a:spcPct val="0"/>
        </a:spcBef>
        <a:spcAft>
          <a:spcPct val="10000"/>
        </a:spcAft>
        <a:defRPr sz="2800" b="1">
          <a:solidFill>
            <a:schemeClr val="tx2"/>
          </a:solidFill>
          <a:latin typeface="Arial" charset="0"/>
        </a:defRPr>
      </a:lvl5pPr>
      <a:lvl6pPr marL="457200" algn="l" rtl="0" eaLnBrk="0" fontAlgn="base" hangingPunct="0">
        <a:spcBef>
          <a:spcPct val="0"/>
        </a:spcBef>
        <a:spcAft>
          <a:spcPct val="10000"/>
        </a:spcAft>
        <a:defRPr sz="2800" b="1">
          <a:solidFill>
            <a:schemeClr val="tx2"/>
          </a:solidFill>
          <a:latin typeface="Arial" charset="0"/>
        </a:defRPr>
      </a:lvl6pPr>
      <a:lvl7pPr marL="914400" algn="l" rtl="0" eaLnBrk="0" fontAlgn="base" hangingPunct="0">
        <a:spcBef>
          <a:spcPct val="0"/>
        </a:spcBef>
        <a:spcAft>
          <a:spcPct val="10000"/>
        </a:spcAft>
        <a:defRPr sz="2800" b="1">
          <a:solidFill>
            <a:schemeClr val="tx2"/>
          </a:solidFill>
          <a:latin typeface="Arial" charset="0"/>
        </a:defRPr>
      </a:lvl7pPr>
      <a:lvl8pPr marL="1371600" algn="l" rtl="0" eaLnBrk="0" fontAlgn="base" hangingPunct="0">
        <a:spcBef>
          <a:spcPct val="0"/>
        </a:spcBef>
        <a:spcAft>
          <a:spcPct val="10000"/>
        </a:spcAft>
        <a:defRPr sz="2800" b="1">
          <a:solidFill>
            <a:schemeClr val="tx2"/>
          </a:solidFill>
          <a:latin typeface="Arial" charset="0"/>
        </a:defRPr>
      </a:lvl8pPr>
      <a:lvl9pPr marL="1828800" algn="l" rtl="0" eaLnBrk="0" fontAlgn="base" hangingPunct="0">
        <a:spcBef>
          <a:spcPct val="0"/>
        </a:spcBef>
        <a:spcAft>
          <a:spcPct val="10000"/>
        </a:spcAft>
        <a:defRPr sz="2800" b="1">
          <a:solidFill>
            <a:schemeClr val="tx2"/>
          </a:solidFill>
          <a:latin typeface="Arial" charset="0"/>
        </a:defRPr>
      </a:lvl9pPr>
    </p:titleStyle>
    <p:bodyStyle>
      <a:lvl1pPr marL="342900" indent="-342900"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2000">
          <a:solidFill>
            <a:schemeClr val="tx1"/>
          </a:solidFill>
          <a:latin typeface="+mn-lt"/>
        </a:defRPr>
      </a:lvl3pPr>
      <a:lvl4pPr marL="688975" indent="-225425" algn="l" rtl="0" eaLnBrk="0" fontAlgn="base" hangingPunct="0">
        <a:spcBef>
          <a:spcPct val="0"/>
        </a:spcBef>
        <a:spcAft>
          <a:spcPct val="30000"/>
        </a:spcAft>
        <a:buChar char="•"/>
        <a:defRPr>
          <a:solidFill>
            <a:schemeClr val="tx1"/>
          </a:solidFill>
          <a:latin typeface="+mn-lt"/>
        </a:defRPr>
      </a:lvl4pPr>
      <a:lvl5pPr marL="911225" indent="-220663" algn="l" rtl="0" eaLnBrk="0" fontAlgn="base" hangingPunct="0">
        <a:spcBef>
          <a:spcPct val="0"/>
        </a:spcBef>
        <a:spcAft>
          <a:spcPct val="30000"/>
        </a:spcAft>
        <a:buChar char="–"/>
        <a:defRPr>
          <a:solidFill>
            <a:schemeClr val="tx1"/>
          </a:solidFill>
          <a:latin typeface="+mn-lt"/>
        </a:defRPr>
      </a:lvl5pPr>
      <a:lvl6pPr marL="1368425" indent="-220663" algn="l" rtl="0" eaLnBrk="0" fontAlgn="base" hangingPunct="0">
        <a:spcBef>
          <a:spcPct val="0"/>
        </a:spcBef>
        <a:spcAft>
          <a:spcPct val="30000"/>
        </a:spcAft>
        <a:buChar char="–"/>
        <a:defRPr>
          <a:solidFill>
            <a:schemeClr val="tx1"/>
          </a:solidFill>
          <a:latin typeface="+mn-lt"/>
        </a:defRPr>
      </a:lvl6pPr>
      <a:lvl7pPr marL="1825625" indent="-220663" algn="l" rtl="0" eaLnBrk="0" fontAlgn="base" hangingPunct="0">
        <a:spcBef>
          <a:spcPct val="0"/>
        </a:spcBef>
        <a:spcAft>
          <a:spcPct val="30000"/>
        </a:spcAft>
        <a:buChar char="–"/>
        <a:defRPr>
          <a:solidFill>
            <a:schemeClr val="tx1"/>
          </a:solidFill>
          <a:latin typeface="+mn-lt"/>
        </a:defRPr>
      </a:lvl7pPr>
      <a:lvl8pPr marL="2282825" indent="-220663" algn="l" rtl="0" eaLnBrk="0" fontAlgn="base" hangingPunct="0">
        <a:spcBef>
          <a:spcPct val="0"/>
        </a:spcBef>
        <a:spcAft>
          <a:spcPct val="30000"/>
        </a:spcAft>
        <a:buChar char="–"/>
        <a:defRPr>
          <a:solidFill>
            <a:schemeClr val="tx1"/>
          </a:solidFill>
          <a:latin typeface="+mn-lt"/>
        </a:defRPr>
      </a:lvl8pPr>
      <a:lvl9pPr marL="2740025" indent="-220663" algn="l" rtl="0" eaLnBrk="0" fontAlgn="base" hangingPunct="0">
        <a:spcBef>
          <a:spcPct val="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34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cs typeface="+mn-cs"/>
              </a:defRPr>
            </a:lvl1pPr>
          </a:lstStyle>
          <a:p>
            <a:pPr>
              <a:defRPr/>
            </a:pPr>
            <a:r>
              <a:rPr lang="en-US" dirty="0" smtClean="0"/>
              <a:t>December, 2009</a:t>
            </a:r>
            <a:endParaRPr lang="en-US" dirty="0"/>
          </a:p>
        </p:txBody>
      </p:sp>
      <p:sp>
        <p:nvSpPr>
          <p:cNvPr id="2334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cs typeface="+mn-cs"/>
              </a:defRPr>
            </a:lvl1pPr>
          </a:lstStyle>
          <a:p>
            <a:pPr>
              <a:defRPr/>
            </a:pPr>
            <a:r>
              <a:rPr lang="en-US" dirty="0" smtClean="0"/>
              <a:t>Internal Neophyte LC Training Agilent Restricted</a:t>
            </a:r>
            <a:endParaRPr lang="en-US" dirty="0"/>
          </a:p>
        </p:txBody>
      </p:sp>
      <p:sp>
        <p:nvSpPr>
          <p:cNvPr id="233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cs typeface="+mn-cs"/>
              </a:defRPr>
            </a:lvl1pPr>
          </a:lstStyle>
          <a:p>
            <a:pPr>
              <a:defRPr/>
            </a:pPr>
            <a:fld id="{71B7A1DC-2609-4D86-B2C0-A606FF8EAB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spd="slow">
    <p:fade/>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cs typeface="+mn-cs"/>
              </a:defRPr>
            </a:lvl1pPr>
          </a:lstStyle>
          <a:p>
            <a:pPr>
              <a:defRPr/>
            </a:pPr>
            <a:r>
              <a:rPr lang="en-US" dirty="0" smtClean="0"/>
              <a:t>December, 2009</a:t>
            </a:r>
            <a:endParaRPr lang="en-US" dirty="0"/>
          </a:p>
        </p:txBody>
      </p:sp>
      <p:sp>
        <p:nvSpPr>
          <p:cNvPr id="235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cs typeface="+mn-cs"/>
              </a:defRPr>
            </a:lvl1pPr>
          </a:lstStyle>
          <a:p>
            <a:pPr>
              <a:defRPr/>
            </a:pPr>
            <a:r>
              <a:rPr lang="en-US" dirty="0" smtClean="0"/>
              <a:t>Internal Neophyte LC Training Agilent Restricted</a:t>
            </a:r>
            <a:endParaRPr lang="en-US" dirty="0"/>
          </a:p>
        </p:txBody>
      </p:sp>
      <p:sp>
        <p:nvSpPr>
          <p:cNvPr id="2355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cs typeface="+mn-cs"/>
              </a:defRPr>
            </a:lvl1pPr>
          </a:lstStyle>
          <a:p>
            <a:pPr>
              <a:defRPr/>
            </a:pPr>
            <a:fld id="{714644BC-B7C7-4D00-B1FE-0932489104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spd="slow">
    <p:fade/>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21.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0659"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0660"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70661" name="Picture 4"/>
          <p:cNvPicPr>
            <a:picLocks noChangeAspect="1" noChangeArrowheads="1"/>
          </p:cNvPicPr>
          <p:nvPr/>
        </p:nvPicPr>
        <p:blipFill>
          <a:blip r:embed="rId3" cstate="print"/>
          <a:srcRect/>
          <a:stretch>
            <a:fillRect/>
          </a:stretch>
        </p:blipFill>
        <p:spPr bwMode="auto">
          <a:xfrm>
            <a:off x="1828800" y="2133600"/>
            <a:ext cx="5486400" cy="4106863"/>
          </a:xfrm>
          <a:prstGeom prst="rect">
            <a:avLst/>
          </a:prstGeom>
          <a:noFill/>
          <a:ln w="12700">
            <a:noFill/>
            <a:miter lim="800000"/>
            <a:headEnd/>
            <a:tailEnd/>
          </a:ln>
        </p:spPr>
      </p:pic>
      <p:sp>
        <p:nvSpPr>
          <p:cNvPr id="70662" name="Text Box 5"/>
          <p:cNvSpPr txBox="1">
            <a:spLocks noChangeArrowheads="1"/>
          </p:cNvSpPr>
          <p:nvPr/>
        </p:nvSpPr>
        <p:spPr bwMode="auto">
          <a:xfrm>
            <a:off x="2819400" y="1219200"/>
            <a:ext cx="5486400" cy="307777"/>
          </a:xfrm>
          <a:prstGeom prst="rect">
            <a:avLst/>
          </a:prstGeom>
          <a:noFill/>
          <a:ln w="12700">
            <a:noFill/>
            <a:miter lim="800000"/>
            <a:headEnd/>
            <a:tailEnd/>
          </a:ln>
        </p:spPr>
        <p:txBody>
          <a:bodyPr wrap="square" lIns="0" tIns="0" rIns="0" bIns="0">
            <a:spAutoFit/>
          </a:bodyPr>
          <a:lstStyle/>
          <a:p>
            <a:pPr>
              <a:spcBef>
                <a:spcPct val="50000"/>
              </a:spcBef>
            </a:pPr>
            <a:r>
              <a:rPr lang="en-US" sz="2000" b="1" dirty="0"/>
              <a:t>G4208A Instant Pilot (IP</a:t>
            </a:r>
            <a:r>
              <a:rPr lang="en-US" sz="2000" b="1" dirty="0" smtClean="0"/>
              <a:t>) Setup Screen</a:t>
            </a:r>
            <a:endParaRPr lang="en-US" sz="2000" b="1" dirty="0"/>
          </a:p>
        </p:txBody>
      </p:sp>
      <p:sp>
        <p:nvSpPr>
          <p:cNvPr id="70663" name="Rectangle 6"/>
          <p:cNvSpPr>
            <a:spLocks noChangeArrowheads="1"/>
          </p:cNvSpPr>
          <p:nvPr/>
        </p:nvSpPr>
        <p:spPr bwMode="auto">
          <a:xfrm>
            <a:off x="914400" y="1600200"/>
            <a:ext cx="5706690" cy="276999"/>
          </a:xfrm>
          <a:prstGeom prst="rect">
            <a:avLst/>
          </a:prstGeom>
          <a:noFill/>
          <a:ln w="12700">
            <a:noFill/>
            <a:miter lim="800000"/>
            <a:headEnd/>
            <a:tailEnd/>
          </a:ln>
        </p:spPr>
        <p:txBody>
          <a:bodyPr wrap="none" lIns="0" tIns="0" rIns="0" bIns="0">
            <a:spAutoFit/>
          </a:bodyPr>
          <a:lstStyle/>
          <a:p>
            <a:r>
              <a:rPr lang="en-US" sz="1800" b="1" dirty="0">
                <a:solidFill>
                  <a:schemeClr val="accent1"/>
                </a:solidFill>
              </a:rPr>
              <a:t>Allows modifications of the LAN/LAN card settings.</a:t>
            </a:r>
            <a:r>
              <a:rPr lang="en-US" sz="1800" b="1" dirty="0"/>
              <a:t> </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5779"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5780"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sp>
        <p:nvSpPr>
          <p:cNvPr id="75781" name="Rectangle 3"/>
          <p:cNvSpPr>
            <a:spLocks noChangeArrowheads="1"/>
          </p:cNvSpPr>
          <p:nvPr/>
        </p:nvSpPr>
        <p:spPr bwMode="auto">
          <a:xfrm>
            <a:off x="457200" y="1371600"/>
            <a:ext cx="5562600" cy="365125"/>
          </a:xfrm>
          <a:prstGeom prst="rect">
            <a:avLst/>
          </a:prstGeom>
          <a:noFill/>
          <a:ln w="12700">
            <a:noFill/>
            <a:miter lim="800000"/>
            <a:headEnd/>
            <a:tailEnd/>
          </a:ln>
        </p:spPr>
        <p:txBody>
          <a:bodyPr lIns="0" tIns="0" rIns="0" bIns="0">
            <a:spAutoFit/>
          </a:bodyPr>
          <a:lstStyle/>
          <a:p>
            <a:r>
              <a:rPr lang="en-US" dirty="0"/>
              <a:t>That will open a Telnet session as shown </a:t>
            </a:r>
          </a:p>
        </p:txBody>
      </p:sp>
      <p:pic>
        <p:nvPicPr>
          <p:cNvPr id="75782" name="Picture 4"/>
          <p:cNvPicPr>
            <a:picLocks noChangeAspect="1" noChangeArrowheads="1"/>
          </p:cNvPicPr>
          <p:nvPr/>
        </p:nvPicPr>
        <p:blipFill>
          <a:blip r:embed="rId2" cstate="print"/>
          <a:srcRect/>
          <a:stretch>
            <a:fillRect/>
          </a:stretch>
        </p:blipFill>
        <p:spPr bwMode="auto">
          <a:xfrm>
            <a:off x="1390650" y="2209800"/>
            <a:ext cx="6361113" cy="3133725"/>
          </a:xfrm>
          <a:prstGeom prst="rect">
            <a:avLst/>
          </a:prstGeom>
          <a:noFill/>
          <a:ln w="9525">
            <a:noFill/>
            <a:miter lim="800000"/>
            <a:headEnd/>
            <a:tailEnd/>
          </a:ln>
        </p:spPr>
      </p:pic>
      <p:sp>
        <p:nvSpPr>
          <p:cNvPr id="75783" name="Text Box 5"/>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Telnet Session</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6803"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6804"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76805" name="Picture 3"/>
          <p:cNvPicPr>
            <a:picLocks noChangeAspect="1" noChangeArrowheads="1"/>
          </p:cNvPicPr>
          <p:nvPr/>
        </p:nvPicPr>
        <p:blipFill>
          <a:blip r:embed="rId3" cstate="print"/>
          <a:srcRect/>
          <a:stretch>
            <a:fillRect/>
          </a:stretch>
        </p:blipFill>
        <p:spPr bwMode="auto">
          <a:xfrm>
            <a:off x="1390650" y="2209800"/>
            <a:ext cx="6361113" cy="3162300"/>
          </a:xfrm>
          <a:prstGeom prst="rect">
            <a:avLst/>
          </a:prstGeom>
          <a:noFill/>
          <a:ln w="9525">
            <a:noFill/>
            <a:miter lim="800000"/>
            <a:headEnd/>
            <a:tailEnd/>
          </a:ln>
        </p:spPr>
      </p:pic>
      <p:sp>
        <p:nvSpPr>
          <p:cNvPr id="76806" name="Rectangle 4"/>
          <p:cNvSpPr>
            <a:spLocks noChangeArrowheads="1"/>
          </p:cNvSpPr>
          <p:nvPr/>
        </p:nvSpPr>
        <p:spPr bwMode="auto">
          <a:xfrm>
            <a:off x="457200" y="1371600"/>
            <a:ext cx="8077200" cy="365125"/>
          </a:xfrm>
          <a:prstGeom prst="rect">
            <a:avLst/>
          </a:prstGeom>
          <a:noFill/>
          <a:ln w="12700">
            <a:noFill/>
            <a:miter lim="800000"/>
            <a:headEnd/>
            <a:tailEnd/>
          </a:ln>
        </p:spPr>
        <p:txBody>
          <a:bodyPr lIns="0" tIns="0" rIns="0" bIns="0">
            <a:spAutoFit/>
          </a:bodyPr>
          <a:lstStyle/>
          <a:p>
            <a:r>
              <a:rPr lang="en-US" dirty="0"/>
              <a:t>Type “/” on the prompt line to read out the JetDirect Card </a:t>
            </a:r>
          </a:p>
        </p:txBody>
      </p:sp>
      <p:sp>
        <p:nvSpPr>
          <p:cNvPr id="76807" name="Rectangle 5"/>
          <p:cNvSpPr>
            <a:spLocks noChangeArrowheads="1"/>
          </p:cNvSpPr>
          <p:nvPr/>
        </p:nvSpPr>
        <p:spPr bwMode="auto">
          <a:xfrm>
            <a:off x="457200" y="5562600"/>
            <a:ext cx="8077200" cy="365125"/>
          </a:xfrm>
          <a:prstGeom prst="rect">
            <a:avLst/>
          </a:prstGeom>
          <a:noFill/>
          <a:ln w="12700">
            <a:noFill/>
            <a:miter lim="800000"/>
            <a:headEnd/>
            <a:tailEnd/>
          </a:ln>
        </p:spPr>
        <p:txBody>
          <a:bodyPr lIns="0" tIns="0" rIns="0" bIns="0">
            <a:spAutoFit/>
          </a:bodyPr>
          <a:lstStyle/>
          <a:p>
            <a:r>
              <a:rPr lang="en-US" b="1" dirty="0">
                <a:solidFill>
                  <a:schemeClr val="accent1"/>
                </a:solidFill>
              </a:rPr>
              <a:t>NOTE:</a:t>
            </a:r>
            <a:r>
              <a:rPr lang="en-US" dirty="0">
                <a:solidFill>
                  <a:schemeClr val="accent1"/>
                </a:solidFill>
              </a:rPr>
              <a:t> in Windows XP you will not see “/” when you type it </a:t>
            </a:r>
          </a:p>
        </p:txBody>
      </p:sp>
      <p:sp>
        <p:nvSpPr>
          <p:cNvPr id="76808" name="Text Box 6"/>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Telnet Session</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7827"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7828"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77829" name="Picture 3"/>
          <p:cNvPicPr>
            <a:picLocks noChangeAspect="1" noChangeArrowheads="1"/>
          </p:cNvPicPr>
          <p:nvPr/>
        </p:nvPicPr>
        <p:blipFill>
          <a:blip r:embed="rId2" cstate="print"/>
          <a:srcRect/>
          <a:stretch>
            <a:fillRect/>
          </a:stretch>
        </p:blipFill>
        <p:spPr bwMode="auto">
          <a:xfrm>
            <a:off x="1390650" y="2209800"/>
            <a:ext cx="6361113" cy="3162300"/>
          </a:xfrm>
          <a:prstGeom prst="rect">
            <a:avLst/>
          </a:prstGeom>
          <a:noFill/>
          <a:ln w="9525">
            <a:noFill/>
            <a:miter lim="800000"/>
            <a:headEnd/>
            <a:tailEnd/>
          </a:ln>
        </p:spPr>
      </p:pic>
      <p:sp>
        <p:nvSpPr>
          <p:cNvPr id="77830" name="Rectangle 4"/>
          <p:cNvSpPr>
            <a:spLocks noChangeArrowheads="1"/>
          </p:cNvSpPr>
          <p:nvPr/>
        </p:nvSpPr>
        <p:spPr bwMode="auto">
          <a:xfrm>
            <a:off x="457200" y="1371600"/>
            <a:ext cx="8077200" cy="365125"/>
          </a:xfrm>
          <a:prstGeom prst="rect">
            <a:avLst/>
          </a:prstGeom>
          <a:noFill/>
          <a:ln w="12700">
            <a:noFill/>
            <a:miter lim="800000"/>
            <a:headEnd/>
            <a:tailEnd/>
          </a:ln>
        </p:spPr>
        <p:txBody>
          <a:bodyPr lIns="0" tIns="0" rIns="0" bIns="0">
            <a:spAutoFit/>
          </a:bodyPr>
          <a:lstStyle/>
          <a:p>
            <a:r>
              <a:rPr lang="en-US" dirty="0"/>
              <a:t>Notice the “Config By” listing…</a:t>
            </a:r>
          </a:p>
        </p:txBody>
      </p:sp>
      <p:sp>
        <p:nvSpPr>
          <p:cNvPr id="77831" name="Rectangle 5"/>
          <p:cNvSpPr>
            <a:spLocks noChangeArrowheads="1"/>
          </p:cNvSpPr>
          <p:nvPr/>
        </p:nvSpPr>
        <p:spPr bwMode="auto">
          <a:xfrm>
            <a:off x="457200" y="5638800"/>
            <a:ext cx="8077200" cy="365125"/>
          </a:xfrm>
          <a:prstGeom prst="rect">
            <a:avLst/>
          </a:prstGeom>
          <a:noFill/>
          <a:ln w="12700">
            <a:noFill/>
            <a:miter lim="800000"/>
            <a:headEnd/>
            <a:tailEnd/>
          </a:ln>
        </p:spPr>
        <p:txBody>
          <a:bodyPr lIns="0" tIns="0" rIns="0" bIns="0">
            <a:spAutoFit/>
          </a:bodyPr>
          <a:lstStyle/>
          <a:p>
            <a:r>
              <a:rPr lang="en-US" dirty="0"/>
              <a:t>In this case it is by BootP…</a:t>
            </a:r>
          </a:p>
        </p:txBody>
      </p:sp>
      <p:sp>
        <p:nvSpPr>
          <p:cNvPr id="77832" name="Text Box 6"/>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Telnet Session</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8851"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8852"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sp>
        <p:nvSpPr>
          <p:cNvPr id="78853" name="Rectangle 3"/>
          <p:cNvSpPr>
            <a:spLocks noChangeArrowheads="1"/>
          </p:cNvSpPr>
          <p:nvPr/>
        </p:nvSpPr>
        <p:spPr bwMode="auto">
          <a:xfrm>
            <a:off x="457200" y="1600200"/>
            <a:ext cx="8229600" cy="1661993"/>
          </a:xfrm>
          <a:prstGeom prst="rect">
            <a:avLst/>
          </a:prstGeom>
          <a:noFill/>
          <a:ln w="12700">
            <a:noFill/>
            <a:miter lim="800000"/>
            <a:headEnd/>
            <a:tailEnd/>
          </a:ln>
        </p:spPr>
        <p:txBody>
          <a:bodyPr lIns="0" tIns="0" rIns="0" bIns="0">
            <a:spAutoFit/>
          </a:bodyPr>
          <a:lstStyle/>
          <a:p>
            <a:r>
              <a:rPr lang="en-US" sz="1800" b="1" dirty="0"/>
              <a:t>To Disable the BootP request you have to type the IP address on the prompt line…</a:t>
            </a:r>
          </a:p>
          <a:p>
            <a:endParaRPr lang="en-US" sz="1800" b="1" dirty="0"/>
          </a:p>
          <a:p>
            <a:pPr>
              <a:buFont typeface="Wingdings" pitchFamily="2" charset="2"/>
              <a:buChar char="Ø"/>
            </a:pPr>
            <a:r>
              <a:rPr lang="en-US" sz="1800" b="1" dirty="0"/>
              <a:t>IP:192.168.254.11</a:t>
            </a:r>
          </a:p>
          <a:p>
            <a:pPr>
              <a:buFont typeface="Wingdings" pitchFamily="2" charset="2"/>
              <a:buNone/>
            </a:pPr>
            <a:endParaRPr lang="en-US" sz="1800" b="1" dirty="0"/>
          </a:p>
          <a:p>
            <a:pPr>
              <a:buFont typeface="Wingdings" pitchFamily="2" charset="2"/>
              <a:buNone/>
            </a:pPr>
            <a:r>
              <a:rPr lang="en-US" sz="1800" b="1" dirty="0"/>
              <a:t>	…then press enter</a:t>
            </a:r>
          </a:p>
        </p:txBody>
      </p:sp>
      <p:sp>
        <p:nvSpPr>
          <p:cNvPr id="78854" name="Rectangle 4"/>
          <p:cNvSpPr>
            <a:spLocks noChangeArrowheads="1"/>
          </p:cNvSpPr>
          <p:nvPr/>
        </p:nvSpPr>
        <p:spPr bwMode="auto">
          <a:xfrm>
            <a:off x="381000" y="4343400"/>
            <a:ext cx="8077200" cy="276999"/>
          </a:xfrm>
          <a:prstGeom prst="rect">
            <a:avLst/>
          </a:prstGeom>
          <a:noFill/>
          <a:ln w="12700">
            <a:noFill/>
            <a:miter lim="800000"/>
            <a:headEnd/>
            <a:tailEnd/>
          </a:ln>
        </p:spPr>
        <p:txBody>
          <a:bodyPr lIns="0" tIns="0" rIns="0" bIns="0">
            <a:spAutoFit/>
          </a:bodyPr>
          <a:lstStyle/>
          <a:p>
            <a:r>
              <a:rPr lang="en-US" sz="1800" b="1" dirty="0">
                <a:solidFill>
                  <a:schemeClr val="accent1"/>
                </a:solidFill>
              </a:rPr>
              <a:t>NOTE: in Windows XP you will not see what you are typing</a:t>
            </a:r>
          </a:p>
        </p:txBody>
      </p:sp>
      <p:pic>
        <p:nvPicPr>
          <p:cNvPr id="78855" name="Picture 5" descr="j0286034"/>
          <p:cNvPicPr>
            <a:picLocks noChangeAspect="1" noChangeArrowheads="1"/>
          </p:cNvPicPr>
          <p:nvPr/>
        </p:nvPicPr>
        <p:blipFill>
          <a:blip r:embed="rId2" cstate="print"/>
          <a:srcRect/>
          <a:stretch>
            <a:fillRect/>
          </a:stretch>
        </p:blipFill>
        <p:spPr bwMode="auto">
          <a:xfrm>
            <a:off x="457200" y="4800600"/>
            <a:ext cx="919163" cy="885825"/>
          </a:xfrm>
          <a:prstGeom prst="rect">
            <a:avLst/>
          </a:prstGeom>
          <a:noFill/>
          <a:ln w="9525">
            <a:noFill/>
            <a:miter lim="800000"/>
            <a:headEnd/>
            <a:tailEnd/>
          </a:ln>
        </p:spPr>
      </p:pic>
      <p:sp>
        <p:nvSpPr>
          <p:cNvPr id="78856" name="Text Box 6"/>
          <p:cNvSpPr txBox="1">
            <a:spLocks noChangeArrowheads="1"/>
          </p:cNvSpPr>
          <p:nvPr/>
        </p:nvSpPr>
        <p:spPr bwMode="auto">
          <a:xfrm>
            <a:off x="1447800" y="5029200"/>
            <a:ext cx="6477000" cy="276999"/>
          </a:xfrm>
          <a:prstGeom prst="rect">
            <a:avLst/>
          </a:prstGeom>
          <a:noFill/>
          <a:ln w="12700">
            <a:noFill/>
            <a:miter lim="800000"/>
            <a:headEnd/>
            <a:tailEnd/>
          </a:ln>
        </p:spPr>
        <p:txBody>
          <a:bodyPr lIns="0" tIns="0" rIns="0" bIns="0">
            <a:spAutoFit/>
          </a:bodyPr>
          <a:lstStyle/>
          <a:p>
            <a:pPr>
              <a:spcBef>
                <a:spcPct val="50000"/>
              </a:spcBef>
            </a:pPr>
            <a:r>
              <a:rPr lang="en-US" sz="1800" b="1" u="sng" dirty="0">
                <a:solidFill>
                  <a:srgbClr val="FF0000"/>
                </a:solidFill>
              </a:rPr>
              <a:t>Caution!</a:t>
            </a:r>
            <a:r>
              <a:rPr lang="en-US" sz="1800" b="1" dirty="0">
                <a:solidFill>
                  <a:srgbClr val="FF0000"/>
                </a:solidFill>
              </a:rPr>
              <a:t> Be sure of what you are entering</a:t>
            </a:r>
          </a:p>
        </p:txBody>
      </p:sp>
      <p:sp>
        <p:nvSpPr>
          <p:cNvPr id="78857" name="Text Box 7"/>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Telnet Session</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9875"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9876"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79877" name="Picture 3"/>
          <p:cNvPicPr>
            <a:picLocks noChangeAspect="1" noChangeArrowheads="1"/>
          </p:cNvPicPr>
          <p:nvPr/>
        </p:nvPicPr>
        <p:blipFill>
          <a:blip r:embed="rId2" cstate="print"/>
          <a:srcRect/>
          <a:stretch>
            <a:fillRect/>
          </a:stretch>
        </p:blipFill>
        <p:spPr bwMode="auto">
          <a:xfrm>
            <a:off x="1371600" y="2209800"/>
            <a:ext cx="6361113" cy="3133725"/>
          </a:xfrm>
          <a:prstGeom prst="rect">
            <a:avLst/>
          </a:prstGeom>
          <a:noFill/>
          <a:ln w="9525">
            <a:noFill/>
            <a:miter lim="800000"/>
            <a:headEnd/>
            <a:tailEnd/>
          </a:ln>
        </p:spPr>
      </p:pic>
      <p:sp>
        <p:nvSpPr>
          <p:cNvPr id="79878" name="Rectangle 4"/>
          <p:cNvSpPr>
            <a:spLocks noChangeArrowheads="1"/>
          </p:cNvSpPr>
          <p:nvPr/>
        </p:nvSpPr>
        <p:spPr bwMode="auto">
          <a:xfrm>
            <a:off x="457200" y="1371600"/>
            <a:ext cx="8077200" cy="365125"/>
          </a:xfrm>
          <a:prstGeom prst="rect">
            <a:avLst/>
          </a:prstGeom>
          <a:noFill/>
          <a:ln w="12700">
            <a:noFill/>
            <a:miter lim="800000"/>
            <a:headEnd/>
            <a:tailEnd/>
          </a:ln>
        </p:spPr>
        <p:txBody>
          <a:bodyPr lIns="0" tIns="0" rIns="0" bIns="0">
            <a:spAutoFit/>
          </a:bodyPr>
          <a:lstStyle/>
          <a:p>
            <a:r>
              <a:rPr lang="en-US" dirty="0"/>
              <a:t>Notice the “Config By” now states “User Specified”</a:t>
            </a:r>
          </a:p>
        </p:txBody>
      </p:sp>
      <p:sp>
        <p:nvSpPr>
          <p:cNvPr id="79879" name="Text Box 5"/>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Telnet Session</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80899"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80900"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sp>
        <p:nvSpPr>
          <p:cNvPr id="80901" name="Rectangle 3"/>
          <p:cNvSpPr>
            <a:spLocks noChangeArrowheads="1"/>
          </p:cNvSpPr>
          <p:nvPr/>
        </p:nvSpPr>
        <p:spPr bwMode="auto">
          <a:xfrm>
            <a:off x="457200" y="1371600"/>
            <a:ext cx="8229600" cy="4381500"/>
          </a:xfrm>
          <a:prstGeom prst="rect">
            <a:avLst/>
          </a:prstGeom>
          <a:noFill/>
          <a:ln w="12700">
            <a:noFill/>
            <a:miter lim="800000"/>
            <a:headEnd/>
            <a:tailEnd/>
          </a:ln>
        </p:spPr>
        <p:txBody>
          <a:bodyPr lIns="0" tIns="0" rIns="0" bIns="0">
            <a:spAutoFit/>
          </a:bodyPr>
          <a:lstStyle/>
          <a:p>
            <a:pPr marL="342900" indent="-342900"/>
            <a:r>
              <a:rPr lang="en-US" dirty="0"/>
              <a:t>As long as you know the IP Address of the JetDirect card then you can use Telnet to ‘reset’ the card to defaults…</a:t>
            </a:r>
          </a:p>
          <a:p>
            <a:pPr marL="342900" indent="-342900"/>
            <a:endParaRPr lang="en-US" dirty="0"/>
          </a:p>
          <a:p>
            <a:pPr marL="342900" indent="-342900">
              <a:buFontTx/>
              <a:buAutoNum type="arabicPeriod"/>
            </a:pPr>
            <a:r>
              <a:rPr lang="en-US" dirty="0"/>
              <a:t>Open a telnet session</a:t>
            </a:r>
          </a:p>
          <a:p>
            <a:pPr marL="342900" indent="-342900">
              <a:buFontTx/>
              <a:buAutoNum type="arabicPeriod"/>
            </a:pPr>
            <a:r>
              <a:rPr lang="en-US" dirty="0"/>
              <a:t>Type in </a:t>
            </a:r>
            <a:r>
              <a:rPr lang="en-US" dirty="0">
                <a:solidFill>
                  <a:schemeClr val="accent1"/>
                </a:solidFill>
              </a:rPr>
              <a:t>/</a:t>
            </a:r>
            <a:r>
              <a:rPr lang="en-US" dirty="0"/>
              <a:t> and press Enter to list current settings</a:t>
            </a:r>
          </a:p>
          <a:p>
            <a:pPr marL="342900" indent="-342900">
              <a:buFontTx/>
              <a:buAutoNum type="arabicPeriod"/>
            </a:pPr>
            <a:r>
              <a:rPr lang="en-US" dirty="0"/>
              <a:t>Type in </a:t>
            </a:r>
            <a:r>
              <a:rPr lang="en-US" dirty="0">
                <a:solidFill>
                  <a:schemeClr val="accent1"/>
                </a:solidFill>
              </a:rPr>
              <a:t>cold-reset</a:t>
            </a:r>
            <a:r>
              <a:rPr lang="en-US" dirty="0"/>
              <a:t> and press Enter to reset the card</a:t>
            </a:r>
          </a:p>
          <a:p>
            <a:pPr marL="342900" indent="-342900">
              <a:buFontTx/>
              <a:buAutoNum type="arabicPeriod"/>
            </a:pPr>
            <a:r>
              <a:rPr lang="en-US" dirty="0"/>
              <a:t>It should respond with…</a:t>
            </a:r>
          </a:p>
          <a:p>
            <a:pPr marL="800100" lvl="1" indent="-342900">
              <a:buFontTx/>
              <a:buAutoNum type="arabicPeriod"/>
            </a:pPr>
            <a:endParaRPr lang="en-US" dirty="0"/>
          </a:p>
          <a:p>
            <a:pPr marL="800100" lvl="1" indent="-342900">
              <a:buFontTx/>
              <a:buAutoNum type="arabicPeriod"/>
            </a:pPr>
            <a:endParaRPr lang="en-US" dirty="0"/>
          </a:p>
          <a:p>
            <a:pPr marL="800100" lvl="1" indent="-342900"/>
            <a:endParaRPr lang="en-US" dirty="0"/>
          </a:p>
          <a:p>
            <a:pPr marL="800100" lvl="1" indent="-342900"/>
            <a:endParaRPr lang="en-US" dirty="0"/>
          </a:p>
          <a:p>
            <a:pPr marL="342900" indent="-342900">
              <a:buFontTx/>
              <a:buAutoNum type="arabicPeriod"/>
            </a:pPr>
            <a:r>
              <a:rPr lang="en-US" dirty="0"/>
              <a:t>Type in </a:t>
            </a:r>
            <a:r>
              <a:rPr lang="en-US" dirty="0">
                <a:solidFill>
                  <a:schemeClr val="accent1"/>
                </a:solidFill>
              </a:rPr>
              <a:t>quit</a:t>
            </a:r>
            <a:r>
              <a:rPr lang="en-US" dirty="0"/>
              <a:t> and press Enter to complete the card reset</a:t>
            </a:r>
          </a:p>
        </p:txBody>
      </p:sp>
      <p:pic>
        <p:nvPicPr>
          <p:cNvPr id="80902" name="Picture 5"/>
          <p:cNvPicPr>
            <a:picLocks noChangeAspect="1" noChangeArrowheads="1"/>
          </p:cNvPicPr>
          <p:nvPr/>
        </p:nvPicPr>
        <p:blipFill>
          <a:blip r:embed="rId2" cstate="print"/>
          <a:srcRect/>
          <a:stretch>
            <a:fillRect/>
          </a:stretch>
        </p:blipFill>
        <p:spPr bwMode="auto">
          <a:xfrm>
            <a:off x="914400" y="4267200"/>
            <a:ext cx="7924800" cy="984250"/>
          </a:xfrm>
          <a:prstGeom prst="rect">
            <a:avLst/>
          </a:prstGeom>
          <a:noFill/>
          <a:ln w="9525">
            <a:noFill/>
            <a:miter lim="800000"/>
            <a:headEnd/>
            <a:tailEnd/>
          </a:ln>
        </p:spPr>
      </p:pic>
      <p:sp>
        <p:nvSpPr>
          <p:cNvPr id="80903" name="Text Box 6"/>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Internet Explorer</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81923"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81924"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sp>
        <p:nvSpPr>
          <p:cNvPr id="81925" name="Rectangle 4"/>
          <p:cNvSpPr>
            <a:spLocks noChangeArrowheads="1"/>
          </p:cNvSpPr>
          <p:nvPr/>
        </p:nvSpPr>
        <p:spPr bwMode="auto">
          <a:xfrm>
            <a:off x="457200" y="1371600"/>
            <a:ext cx="8077200" cy="730250"/>
          </a:xfrm>
          <a:prstGeom prst="rect">
            <a:avLst/>
          </a:prstGeom>
          <a:noFill/>
          <a:ln w="12700">
            <a:noFill/>
            <a:miter lim="800000"/>
            <a:headEnd/>
            <a:tailEnd/>
          </a:ln>
        </p:spPr>
        <p:txBody>
          <a:bodyPr lIns="0" tIns="0" rIns="0" bIns="0">
            <a:spAutoFit/>
          </a:bodyPr>
          <a:lstStyle/>
          <a:p>
            <a:r>
              <a:rPr lang="en-US" dirty="0"/>
              <a:t>If you know the IP Address then there is another way to look at things…using Internet Explorer (IE)</a:t>
            </a:r>
          </a:p>
        </p:txBody>
      </p:sp>
      <p:pic>
        <p:nvPicPr>
          <p:cNvPr id="81926" name="Picture 5"/>
          <p:cNvPicPr>
            <a:picLocks noChangeAspect="1" noChangeArrowheads="1"/>
          </p:cNvPicPr>
          <p:nvPr/>
        </p:nvPicPr>
        <p:blipFill>
          <a:blip r:embed="rId2" cstate="print"/>
          <a:srcRect/>
          <a:stretch>
            <a:fillRect/>
          </a:stretch>
        </p:blipFill>
        <p:spPr bwMode="auto">
          <a:xfrm>
            <a:off x="628650" y="2552700"/>
            <a:ext cx="7888288" cy="1752600"/>
          </a:xfrm>
          <a:prstGeom prst="rect">
            <a:avLst/>
          </a:prstGeom>
          <a:noFill/>
          <a:ln w="9525">
            <a:noFill/>
            <a:miter lim="800000"/>
            <a:headEnd/>
            <a:tailEnd/>
          </a:ln>
        </p:spPr>
      </p:pic>
      <p:sp>
        <p:nvSpPr>
          <p:cNvPr id="81927" name="Rectangle 6"/>
          <p:cNvSpPr>
            <a:spLocks noChangeArrowheads="1"/>
          </p:cNvSpPr>
          <p:nvPr/>
        </p:nvSpPr>
        <p:spPr bwMode="auto">
          <a:xfrm>
            <a:off x="457200" y="4876800"/>
            <a:ext cx="8077200" cy="365125"/>
          </a:xfrm>
          <a:prstGeom prst="rect">
            <a:avLst/>
          </a:prstGeom>
          <a:noFill/>
          <a:ln w="12700">
            <a:noFill/>
            <a:miter lim="800000"/>
            <a:headEnd/>
            <a:tailEnd/>
          </a:ln>
        </p:spPr>
        <p:txBody>
          <a:bodyPr lIns="0" tIns="0" rIns="0" bIns="0">
            <a:spAutoFit/>
          </a:bodyPr>
          <a:lstStyle/>
          <a:p>
            <a:r>
              <a:rPr lang="en-US" dirty="0"/>
              <a:t>Type in the IP Address of the JetDirect card and click </a:t>
            </a:r>
            <a:r>
              <a:rPr lang="en-US" dirty="0">
                <a:solidFill>
                  <a:schemeClr val="accent1"/>
                </a:solidFill>
              </a:rPr>
              <a:t>Go</a:t>
            </a:r>
          </a:p>
        </p:txBody>
      </p:sp>
      <p:sp>
        <p:nvSpPr>
          <p:cNvPr id="81928" name="Text Box 7"/>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Internet Explorer</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82947" name="Date Placeholder 4"/>
          <p:cNvSpPr>
            <a:spLocks noGrp="1"/>
          </p:cNvSpPr>
          <p:nvPr>
            <p:ph type="dt" sz="quarter" idx="11"/>
          </p:nvPr>
        </p:nvSpPr>
        <p:spPr/>
        <p:txBody>
          <a:bodyPr/>
          <a:lstStyle/>
          <a:p>
            <a:pPr>
              <a:defRPr/>
            </a:pPr>
            <a:r>
              <a:rPr lang="en-US" dirty="0" smtClean="0">
                <a:latin typeface="Arial" pitchFamily="34" charset="0"/>
              </a:rPr>
              <a:t>December, 2009</a:t>
            </a:r>
          </a:p>
        </p:txBody>
      </p:sp>
      <p:pic>
        <p:nvPicPr>
          <p:cNvPr id="82949" name="Picture 5"/>
          <p:cNvPicPr>
            <a:picLocks noChangeAspect="1" noChangeArrowheads="1"/>
          </p:cNvPicPr>
          <p:nvPr/>
        </p:nvPicPr>
        <p:blipFill>
          <a:blip r:embed="rId2" cstate="print"/>
          <a:srcRect/>
          <a:stretch>
            <a:fillRect/>
          </a:stretch>
        </p:blipFill>
        <p:spPr bwMode="auto">
          <a:xfrm>
            <a:off x="2133600" y="685800"/>
            <a:ext cx="7010400" cy="5543550"/>
          </a:xfrm>
          <a:prstGeom prst="rect">
            <a:avLst/>
          </a:prstGeom>
          <a:noFill/>
          <a:ln w="9525">
            <a:noFill/>
            <a:miter lim="800000"/>
            <a:headEnd/>
            <a:tailEnd/>
          </a:ln>
        </p:spPr>
      </p:pic>
      <p:sp>
        <p:nvSpPr>
          <p:cNvPr id="82950" name="Text Box 6"/>
          <p:cNvSpPr txBox="1">
            <a:spLocks noChangeArrowheads="1"/>
          </p:cNvSpPr>
          <p:nvPr/>
        </p:nvSpPr>
        <p:spPr bwMode="auto">
          <a:xfrm>
            <a:off x="0" y="1295400"/>
            <a:ext cx="2133600" cy="4386263"/>
          </a:xfrm>
          <a:prstGeom prst="rect">
            <a:avLst/>
          </a:prstGeom>
          <a:noFill/>
          <a:ln w="12700">
            <a:noFill/>
            <a:miter lim="800000"/>
            <a:headEnd/>
            <a:tailEnd/>
          </a:ln>
        </p:spPr>
        <p:txBody>
          <a:bodyPr lIns="0" tIns="0" rIns="0" bIns="0">
            <a:spAutoFit/>
          </a:bodyPr>
          <a:lstStyle/>
          <a:p>
            <a:pPr>
              <a:spcBef>
                <a:spcPct val="50000"/>
              </a:spcBef>
            </a:pPr>
            <a:r>
              <a:rPr lang="en-US" dirty="0"/>
              <a:t>This does not work in all cases, but when it does you will see this Jet Admin Software Home Page from the card itself.</a:t>
            </a:r>
          </a:p>
          <a:p>
            <a:pPr>
              <a:spcBef>
                <a:spcPct val="50000"/>
              </a:spcBef>
            </a:pPr>
            <a:r>
              <a:rPr lang="en-US" sz="1600" dirty="0">
                <a:solidFill>
                  <a:schemeClr val="accent1"/>
                </a:solidFill>
              </a:rPr>
              <a:t>Notice: </a:t>
            </a:r>
            <a:br>
              <a:rPr lang="en-US" sz="1600" dirty="0">
                <a:solidFill>
                  <a:schemeClr val="accent1"/>
                </a:solidFill>
              </a:rPr>
            </a:br>
            <a:r>
              <a:rPr lang="en-US" sz="1600" dirty="0">
                <a:solidFill>
                  <a:schemeClr val="accent1"/>
                </a:solidFill>
              </a:rPr>
              <a:t>the FW Ver. Number</a:t>
            </a:r>
            <a:br>
              <a:rPr lang="en-US" sz="1600" dirty="0">
                <a:solidFill>
                  <a:schemeClr val="accent1"/>
                </a:solidFill>
              </a:rPr>
            </a:br>
            <a:r>
              <a:rPr lang="en-US" sz="1600" dirty="0">
                <a:solidFill>
                  <a:schemeClr val="accent1"/>
                </a:solidFill>
              </a:rPr>
              <a:t>(32-bit requires K.08.32 or higher)</a:t>
            </a:r>
          </a:p>
        </p:txBody>
      </p:sp>
      <p:sp>
        <p:nvSpPr>
          <p:cNvPr id="82951" name="Text Box 7"/>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Internet Explorer</a:t>
            </a:r>
          </a:p>
        </p:txBody>
      </p:sp>
      <p:sp>
        <p:nvSpPr>
          <p:cNvPr id="8" name="Title 7"/>
          <p:cNvSpPr>
            <a:spLocks noGrp="1"/>
          </p:cNvSpPr>
          <p:nvPr>
            <p:ph type="title"/>
          </p:nvPr>
        </p:nvSpPr>
        <p:spPr/>
        <p:txBody>
          <a:bodyPr/>
          <a:lstStyle/>
          <a:p>
            <a:endParaRPr lang="en-US" dirty="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83971"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83972"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83973" name="Picture 3"/>
          <p:cNvPicPr>
            <a:picLocks noChangeAspect="1" noChangeArrowheads="1"/>
          </p:cNvPicPr>
          <p:nvPr/>
        </p:nvPicPr>
        <p:blipFill>
          <a:blip r:embed="rId2" cstate="print"/>
          <a:srcRect/>
          <a:stretch>
            <a:fillRect/>
          </a:stretch>
        </p:blipFill>
        <p:spPr bwMode="auto">
          <a:xfrm>
            <a:off x="2133600" y="685800"/>
            <a:ext cx="7010400" cy="5486400"/>
          </a:xfrm>
          <a:prstGeom prst="rect">
            <a:avLst/>
          </a:prstGeom>
          <a:noFill/>
          <a:ln w="9525">
            <a:noFill/>
            <a:miter lim="800000"/>
            <a:headEnd/>
            <a:tailEnd/>
          </a:ln>
        </p:spPr>
      </p:pic>
      <p:sp>
        <p:nvSpPr>
          <p:cNvPr id="83974" name="Text Box 4"/>
          <p:cNvSpPr txBox="1">
            <a:spLocks noChangeArrowheads="1"/>
          </p:cNvSpPr>
          <p:nvPr/>
        </p:nvSpPr>
        <p:spPr bwMode="auto">
          <a:xfrm>
            <a:off x="0" y="1295400"/>
            <a:ext cx="2133600" cy="1095375"/>
          </a:xfrm>
          <a:prstGeom prst="rect">
            <a:avLst/>
          </a:prstGeom>
          <a:noFill/>
          <a:ln w="12700">
            <a:noFill/>
            <a:miter lim="800000"/>
            <a:headEnd/>
            <a:tailEnd/>
          </a:ln>
        </p:spPr>
        <p:txBody>
          <a:bodyPr lIns="0" tIns="0" rIns="0" bIns="0">
            <a:spAutoFit/>
          </a:bodyPr>
          <a:lstStyle/>
          <a:p>
            <a:pPr>
              <a:spcBef>
                <a:spcPct val="50000"/>
              </a:spcBef>
            </a:pPr>
            <a:r>
              <a:rPr lang="en-US" dirty="0"/>
              <a:t>Click on the Administration button and wait</a:t>
            </a:r>
          </a:p>
        </p:txBody>
      </p:sp>
      <p:sp>
        <p:nvSpPr>
          <p:cNvPr id="83975" name="Line 5"/>
          <p:cNvSpPr>
            <a:spLocks noChangeShapeType="1"/>
          </p:cNvSpPr>
          <p:nvPr/>
        </p:nvSpPr>
        <p:spPr bwMode="auto">
          <a:xfrm>
            <a:off x="914400" y="3048000"/>
            <a:ext cx="1219200" cy="0"/>
          </a:xfrm>
          <a:prstGeom prst="line">
            <a:avLst/>
          </a:prstGeom>
          <a:noFill/>
          <a:ln w="38100">
            <a:solidFill>
              <a:srgbClr val="FF0000"/>
            </a:solidFill>
            <a:round/>
            <a:headEnd/>
            <a:tailEnd type="triangle" w="med" len="med"/>
          </a:ln>
        </p:spPr>
        <p:txBody>
          <a:bodyPr lIns="0" tIns="0" rIns="0" bIns="0"/>
          <a:lstStyle/>
          <a:p>
            <a:endParaRPr lang="en-US" dirty="0"/>
          </a:p>
        </p:txBody>
      </p:sp>
      <p:sp>
        <p:nvSpPr>
          <p:cNvPr id="83976" name="Text Box 6"/>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Internet Explorer</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84995"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84996"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84997" name="Picture 6"/>
          <p:cNvPicPr>
            <a:picLocks noChangeAspect="1" noChangeArrowheads="1"/>
          </p:cNvPicPr>
          <p:nvPr/>
        </p:nvPicPr>
        <p:blipFill>
          <a:blip r:embed="rId3" cstate="print"/>
          <a:srcRect/>
          <a:stretch>
            <a:fillRect/>
          </a:stretch>
        </p:blipFill>
        <p:spPr bwMode="auto">
          <a:xfrm>
            <a:off x="2133600" y="673100"/>
            <a:ext cx="7010400" cy="5554663"/>
          </a:xfrm>
          <a:prstGeom prst="rect">
            <a:avLst/>
          </a:prstGeom>
          <a:noFill/>
          <a:ln w="9525">
            <a:noFill/>
            <a:miter lim="800000"/>
            <a:headEnd/>
            <a:tailEnd/>
          </a:ln>
        </p:spPr>
      </p:pic>
      <p:sp>
        <p:nvSpPr>
          <p:cNvPr id="84998" name="Text Box 7"/>
          <p:cNvSpPr txBox="1">
            <a:spLocks noChangeArrowheads="1"/>
          </p:cNvSpPr>
          <p:nvPr/>
        </p:nvSpPr>
        <p:spPr bwMode="auto">
          <a:xfrm>
            <a:off x="0" y="1295400"/>
            <a:ext cx="2133600" cy="2317750"/>
          </a:xfrm>
          <a:prstGeom prst="rect">
            <a:avLst/>
          </a:prstGeom>
          <a:noFill/>
          <a:ln w="12700">
            <a:noFill/>
            <a:miter lim="800000"/>
            <a:headEnd/>
            <a:tailEnd/>
          </a:ln>
        </p:spPr>
        <p:txBody>
          <a:bodyPr lIns="0" tIns="0" rIns="0" bIns="0">
            <a:spAutoFit/>
          </a:bodyPr>
          <a:lstStyle/>
          <a:p>
            <a:pPr>
              <a:spcBef>
                <a:spcPct val="50000"/>
              </a:spcBef>
            </a:pPr>
            <a:r>
              <a:rPr lang="en-US" dirty="0"/>
              <a:t>Click on the Configuration tab.</a:t>
            </a:r>
          </a:p>
          <a:p>
            <a:pPr>
              <a:spcBef>
                <a:spcPct val="50000"/>
              </a:spcBef>
            </a:pPr>
            <a:r>
              <a:rPr lang="en-US" sz="1600" dirty="0">
                <a:solidFill>
                  <a:schemeClr val="accent1"/>
                </a:solidFill>
              </a:rPr>
              <a:t>Under TCP/IP: Protocol</a:t>
            </a:r>
          </a:p>
          <a:p>
            <a:pPr>
              <a:spcBef>
                <a:spcPct val="50000"/>
              </a:spcBef>
            </a:pPr>
            <a:r>
              <a:rPr lang="en-US" sz="1600" b="1" dirty="0">
                <a:solidFill>
                  <a:schemeClr val="accent1"/>
                </a:solidFill>
              </a:rPr>
              <a:t>Notice:</a:t>
            </a:r>
            <a:r>
              <a:rPr lang="en-US" sz="1600" dirty="0">
                <a:solidFill>
                  <a:schemeClr val="accent1"/>
                </a:solidFill>
              </a:rPr>
              <a:t> the setting for “TCP Config Type” here it is set to BootP</a:t>
            </a:r>
          </a:p>
        </p:txBody>
      </p:sp>
      <p:sp>
        <p:nvSpPr>
          <p:cNvPr id="84999" name="Line 8"/>
          <p:cNvSpPr>
            <a:spLocks noChangeShapeType="1"/>
          </p:cNvSpPr>
          <p:nvPr/>
        </p:nvSpPr>
        <p:spPr bwMode="auto">
          <a:xfrm>
            <a:off x="1752600" y="3276600"/>
            <a:ext cx="3048000" cy="76200"/>
          </a:xfrm>
          <a:prstGeom prst="line">
            <a:avLst/>
          </a:prstGeom>
          <a:noFill/>
          <a:ln w="19050">
            <a:solidFill>
              <a:srgbClr val="FF0000"/>
            </a:solidFill>
            <a:round/>
            <a:headEnd/>
            <a:tailEnd type="triangle" w="med" len="med"/>
          </a:ln>
        </p:spPr>
        <p:txBody>
          <a:bodyPr lIns="0" tIns="0" rIns="0" bIns="0"/>
          <a:lstStyle/>
          <a:p>
            <a:endParaRPr lang="en-US" dirty="0"/>
          </a:p>
        </p:txBody>
      </p:sp>
      <p:sp>
        <p:nvSpPr>
          <p:cNvPr id="85000" name="Text Box 9"/>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Internet Explorer</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1683"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1684"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71685" name="Picture 4"/>
          <p:cNvPicPr>
            <a:picLocks noChangeAspect="1" noChangeArrowheads="1"/>
          </p:cNvPicPr>
          <p:nvPr/>
        </p:nvPicPr>
        <p:blipFill>
          <a:blip r:embed="rId2" cstate="print"/>
          <a:srcRect/>
          <a:stretch>
            <a:fillRect/>
          </a:stretch>
        </p:blipFill>
        <p:spPr bwMode="auto">
          <a:xfrm>
            <a:off x="3657600" y="2133600"/>
            <a:ext cx="5486400" cy="4113213"/>
          </a:xfrm>
          <a:prstGeom prst="rect">
            <a:avLst/>
          </a:prstGeom>
          <a:noFill/>
          <a:ln w="12700">
            <a:noFill/>
            <a:miter lim="800000"/>
            <a:headEnd/>
            <a:tailEnd/>
          </a:ln>
        </p:spPr>
      </p:pic>
      <p:sp>
        <p:nvSpPr>
          <p:cNvPr id="71686" name="Text Box 5"/>
          <p:cNvSpPr txBox="1">
            <a:spLocks noChangeArrowheads="1"/>
          </p:cNvSpPr>
          <p:nvPr/>
        </p:nvSpPr>
        <p:spPr bwMode="auto">
          <a:xfrm>
            <a:off x="1600200" y="990600"/>
            <a:ext cx="6705600" cy="307777"/>
          </a:xfrm>
          <a:prstGeom prst="rect">
            <a:avLst/>
          </a:prstGeom>
          <a:noFill/>
          <a:ln w="12700">
            <a:noFill/>
            <a:miter lim="800000"/>
            <a:headEnd/>
            <a:tailEnd/>
          </a:ln>
        </p:spPr>
        <p:txBody>
          <a:bodyPr wrap="square" lIns="0" tIns="0" rIns="0" bIns="0">
            <a:spAutoFit/>
          </a:bodyPr>
          <a:lstStyle/>
          <a:p>
            <a:pPr>
              <a:spcBef>
                <a:spcPct val="50000"/>
              </a:spcBef>
            </a:pPr>
            <a:r>
              <a:rPr lang="en-US" sz="1800" b="1" dirty="0"/>
              <a:t>G4208A</a:t>
            </a:r>
            <a:r>
              <a:rPr lang="en-US" sz="2000" b="1" dirty="0"/>
              <a:t> Instant Pilot (IP</a:t>
            </a:r>
            <a:r>
              <a:rPr lang="en-US" sz="2000" b="1" dirty="0" smtClean="0"/>
              <a:t>) Setup Wizard</a:t>
            </a:r>
            <a:endParaRPr lang="en-US" sz="2000" b="1" dirty="0"/>
          </a:p>
        </p:txBody>
      </p:sp>
      <p:sp>
        <p:nvSpPr>
          <p:cNvPr id="71687" name="Rectangle 6"/>
          <p:cNvSpPr>
            <a:spLocks noChangeArrowheads="1"/>
          </p:cNvSpPr>
          <p:nvPr/>
        </p:nvSpPr>
        <p:spPr bwMode="auto">
          <a:xfrm>
            <a:off x="228600" y="2514600"/>
            <a:ext cx="3200400" cy="830997"/>
          </a:xfrm>
          <a:prstGeom prst="rect">
            <a:avLst/>
          </a:prstGeom>
          <a:noFill/>
          <a:ln w="12700">
            <a:noFill/>
            <a:miter lim="800000"/>
            <a:headEnd/>
            <a:tailEnd/>
          </a:ln>
        </p:spPr>
        <p:txBody>
          <a:bodyPr lIns="0" tIns="0" rIns="0" bIns="0">
            <a:spAutoFit/>
          </a:bodyPr>
          <a:lstStyle/>
          <a:p>
            <a:r>
              <a:rPr lang="en-US" sz="1800" b="1" dirty="0"/>
              <a:t>For parameters, refer to the installed LAN</a:t>
            </a:r>
          </a:p>
          <a:p>
            <a:r>
              <a:rPr lang="en-US" sz="1800" b="1" dirty="0"/>
              <a:t>card’s documentation</a:t>
            </a:r>
          </a:p>
        </p:txBody>
      </p:sp>
      <p:sp>
        <p:nvSpPr>
          <p:cNvPr id="71688" name="Rectangle 7"/>
          <p:cNvSpPr>
            <a:spLocks noChangeArrowheads="1"/>
          </p:cNvSpPr>
          <p:nvPr/>
        </p:nvSpPr>
        <p:spPr bwMode="auto">
          <a:xfrm>
            <a:off x="1295400" y="1752600"/>
            <a:ext cx="5706690" cy="276999"/>
          </a:xfrm>
          <a:prstGeom prst="rect">
            <a:avLst/>
          </a:prstGeom>
          <a:noFill/>
          <a:ln w="12700">
            <a:noFill/>
            <a:miter lim="800000"/>
            <a:headEnd/>
            <a:tailEnd/>
          </a:ln>
        </p:spPr>
        <p:txBody>
          <a:bodyPr wrap="none" lIns="0" tIns="0" rIns="0" bIns="0">
            <a:spAutoFit/>
          </a:bodyPr>
          <a:lstStyle/>
          <a:p>
            <a:r>
              <a:rPr lang="en-US" sz="1800" b="1" dirty="0">
                <a:solidFill>
                  <a:schemeClr val="accent1"/>
                </a:solidFill>
              </a:rPr>
              <a:t>Allows modifications of the LAN/LAN card settings.</a:t>
            </a:r>
            <a:r>
              <a:rPr lang="en-US" sz="1800" b="1" dirty="0"/>
              <a:t> </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86019"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86020"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86021" name="Picture 4"/>
          <p:cNvPicPr>
            <a:picLocks noChangeAspect="1" noChangeArrowheads="1"/>
          </p:cNvPicPr>
          <p:nvPr/>
        </p:nvPicPr>
        <p:blipFill>
          <a:blip r:embed="rId3" cstate="print"/>
          <a:srcRect/>
          <a:stretch>
            <a:fillRect/>
          </a:stretch>
        </p:blipFill>
        <p:spPr bwMode="auto">
          <a:xfrm>
            <a:off x="2133600" y="673100"/>
            <a:ext cx="7010400" cy="5554663"/>
          </a:xfrm>
          <a:prstGeom prst="rect">
            <a:avLst/>
          </a:prstGeom>
          <a:noFill/>
          <a:ln w="9525">
            <a:noFill/>
            <a:miter lim="800000"/>
            <a:headEnd/>
            <a:tailEnd/>
          </a:ln>
        </p:spPr>
      </p:pic>
      <p:sp>
        <p:nvSpPr>
          <p:cNvPr id="86022" name="Text Box 5"/>
          <p:cNvSpPr txBox="1">
            <a:spLocks noChangeArrowheads="1"/>
          </p:cNvSpPr>
          <p:nvPr/>
        </p:nvSpPr>
        <p:spPr bwMode="auto">
          <a:xfrm>
            <a:off x="0" y="1295400"/>
            <a:ext cx="2133600" cy="3906838"/>
          </a:xfrm>
          <a:prstGeom prst="rect">
            <a:avLst/>
          </a:prstGeom>
          <a:noFill/>
          <a:ln w="12700">
            <a:noFill/>
            <a:miter lim="800000"/>
            <a:headEnd/>
            <a:tailEnd/>
          </a:ln>
        </p:spPr>
        <p:txBody>
          <a:bodyPr lIns="0" tIns="0" rIns="0" bIns="0">
            <a:spAutoFit/>
          </a:bodyPr>
          <a:lstStyle/>
          <a:p>
            <a:pPr>
              <a:spcBef>
                <a:spcPct val="50000"/>
              </a:spcBef>
            </a:pPr>
            <a:r>
              <a:rPr lang="en-US" dirty="0"/>
              <a:t>Click on the Configuration tab.</a:t>
            </a:r>
          </a:p>
          <a:p>
            <a:pPr>
              <a:spcBef>
                <a:spcPct val="50000"/>
              </a:spcBef>
            </a:pPr>
            <a:r>
              <a:rPr lang="en-US" sz="1600" dirty="0">
                <a:solidFill>
                  <a:schemeClr val="accent1"/>
                </a:solidFill>
              </a:rPr>
              <a:t>Notice: section titled</a:t>
            </a:r>
            <a:br>
              <a:rPr lang="en-US" sz="1600" dirty="0">
                <a:solidFill>
                  <a:schemeClr val="accent1"/>
                </a:solidFill>
              </a:rPr>
            </a:br>
            <a:r>
              <a:rPr lang="en-US" sz="1600" dirty="0">
                <a:solidFill>
                  <a:schemeClr val="accent1"/>
                </a:solidFill>
              </a:rPr>
              <a:t>Enable Protocol Stacks</a:t>
            </a:r>
            <a:br>
              <a:rPr lang="en-US" sz="1600" dirty="0">
                <a:solidFill>
                  <a:schemeClr val="accent1"/>
                </a:solidFill>
              </a:rPr>
            </a:br>
            <a:r>
              <a:rPr lang="en-US" sz="1600" dirty="0">
                <a:solidFill>
                  <a:schemeClr val="accent1"/>
                </a:solidFill>
              </a:rPr>
              <a:t>All 4 protocols </a:t>
            </a:r>
            <a:r>
              <a:rPr lang="en-US" sz="1600" u="sng" dirty="0">
                <a:solidFill>
                  <a:schemeClr val="accent1"/>
                </a:solidFill>
              </a:rPr>
              <a:t>must</a:t>
            </a:r>
            <a:r>
              <a:rPr lang="en-US" sz="1600" dirty="0">
                <a:solidFill>
                  <a:schemeClr val="accent1"/>
                </a:solidFill>
              </a:rPr>
              <a:t> be checked!</a:t>
            </a:r>
          </a:p>
          <a:p>
            <a:pPr>
              <a:spcBef>
                <a:spcPct val="50000"/>
              </a:spcBef>
            </a:pPr>
            <a:r>
              <a:rPr lang="en-US" sz="1600" dirty="0">
                <a:solidFill>
                  <a:schemeClr val="accent1"/>
                </a:solidFill>
              </a:rPr>
              <a:t>Under TCP/IP: Protocol</a:t>
            </a:r>
          </a:p>
          <a:p>
            <a:pPr>
              <a:spcBef>
                <a:spcPct val="50000"/>
              </a:spcBef>
            </a:pPr>
            <a:r>
              <a:rPr lang="en-US" sz="1600" b="1" dirty="0">
                <a:solidFill>
                  <a:schemeClr val="accent1"/>
                </a:solidFill>
              </a:rPr>
              <a:t>Notice:</a:t>
            </a:r>
            <a:r>
              <a:rPr lang="en-US" sz="1600" dirty="0">
                <a:solidFill>
                  <a:schemeClr val="accent1"/>
                </a:solidFill>
              </a:rPr>
              <a:t> the setting for “TCP Config Type” here it is set to BootP however it can be set to ‘manual’ or ‘DHCP’</a:t>
            </a:r>
          </a:p>
        </p:txBody>
      </p:sp>
      <p:sp>
        <p:nvSpPr>
          <p:cNvPr id="86023" name="Line 6"/>
          <p:cNvSpPr>
            <a:spLocks noChangeShapeType="1"/>
          </p:cNvSpPr>
          <p:nvPr/>
        </p:nvSpPr>
        <p:spPr bwMode="auto">
          <a:xfrm flipV="1">
            <a:off x="1676400" y="3429000"/>
            <a:ext cx="3200400" cy="990600"/>
          </a:xfrm>
          <a:prstGeom prst="line">
            <a:avLst/>
          </a:prstGeom>
          <a:noFill/>
          <a:ln w="19050">
            <a:solidFill>
              <a:srgbClr val="FF0000"/>
            </a:solidFill>
            <a:round/>
            <a:headEnd/>
            <a:tailEnd type="triangle" w="med" len="med"/>
          </a:ln>
        </p:spPr>
        <p:txBody>
          <a:bodyPr lIns="0" tIns="0" rIns="0" bIns="0"/>
          <a:lstStyle/>
          <a:p>
            <a:endParaRPr lang="en-US" dirty="0"/>
          </a:p>
        </p:txBody>
      </p:sp>
      <p:sp>
        <p:nvSpPr>
          <p:cNvPr id="86024" name="Line 7"/>
          <p:cNvSpPr>
            <a:spLocks noChangeShapeType="1"/>
          </p:cNvSpPr>
          <p:nvPr/>
        </p:nvSpPr>
        <p:spPr bwMode="auto">
          <a:xfrm flipV="1">
            <a:off x="2133600" y="2743200"/>
            <a:ext cx="2819400" cy="152400"/>
          </a:xfrm>
          <a:prstGeom prst="line">
            <a:avLst/>
          </a:prstGeom>
          <a:noFill/>
          <a:ln w="28575">
            <a:solidFill>
              <a:srgbClr val="FF0000"/>
            </a:solidFill>
            <a:round/>
            <a:headEnd/>
            <a:tailEnd type="triangle" w="med" len="med"/>
          </a:ln>
        </p:spPr>
        <p:txBody>
          <a:bodyPr lIns="0" tIns="0" rIns="0" bIns="0"/>
          <a:lstStyle/>
          <a:p>
            <a:endParaRPr lang="en-US" dirty="0"/>
          </a:p>
        </p:txBody>
      </p:sp>
      <p:sp>
        <p:nvSpPr>
          <p:cNvPr id="86025" name="Text Box 8"/>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Internet Explorer</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2"/>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51203" name="Date Placeholder 3"/>
          <p:cNvSpPr>
            <a:spLocks noGrp="1"/>
          </p:cNvSpPr>
          <p:nvPr>
            <p:ph type="dt" sz="quarter" idx="11"/>
          </p:nvPr>
        </p:nvSpPr>
        <p:spPr/>
        <p:txBody>
          <a:bodyPr/>
          <a:lstStyle/>
          <a:p>
            <a:pPr>
              <a:defRPr/>
            </a:pPr>
            <a:r>
              <a:rPr lang="en-US" dirty="0" smtClean="0">
                <a:latin typeface="Arial" pitchFamily="34" charset="0"/>
              </a:rPr>
              <a:t>December, 2009</a:t>
            </a:r>
          </a:p>
        </p:txBody>
      </p:sp>
      <p:pic>
        <p:nvPicPr>
          <p:cNvPr id="51204" name="Picture 8"/>
          <p:cNvPicPr>
            <a:picLocks noChangeAspect="1" noChangeArrowheads="1"/>
          </p:cNvPicPr>
          <p:nvPr/>
        </p:nvPicPr>
        <p:blipFill>
          <a:blip r:embed="rId3" cstate="print"/>
          <a:srcRect/>
          <a:stretch>
            <a:fillRect/>
          </a:stretch>
        </p:blipFill>
        <p:spPr bwMode="auto">
          <a:xfrm>
            <a:off x="609600" y="3429000"/>
            <a:ext cx="4967288" cy="2767013"/>
          </a:xfrm>
          <a:prstGeom prst="rect">
            <a:avLst/>
          </a:prstGeom>
          <a:noFill/>
          <a:ln w="12700">
            <a:noFill/>
            <a:miter lim="800000"/>
            <a:headEnd/>
            <a:tailEnd/>
          </a:ln>
        </p:spPr>
      </p:pic>
      <p:sp>
        <p:nvSpPr>
          <p:cNvPr id="51205" name="Rectangle 2"/>
          <p:cNvSpPr>
            <a:spLocks noGrp="1" noChangeArrowheads="1"/>
          </p:cNvSpPr>
          <p:nvPr>
            <p:ph type="title"/>
          </p:nvPr>
        </p:nvSpPr>
        <p:spPr/>
        <p:txBody>
          <a:bodyPr/>
          <a:lstStyle/>
          <a:p>
            <a:r>
              <a:rPr lang="en-US" dirty="0" smtClean="0"/>
              <a:t>Setting Communication using Handheld Modules</a:t>
            </a:r>
          </a:p>
        </p:txBody>
      </p:sp>
      <p:pic>
        <p:nvPicPr>
          <p:cNvPr id="51206" name="Picture 4"/>
          <p:cNvPicPr>
            <a:picLocks noChangeAspect="1" noChangeArrowheads="1"/>
          </p:cNvPicPr>
          <p:nvPr/>
        </p:nvPicPr>
        <p:blipFill>
          <a:blip r:embed="rId4" cstate="print"/>
          <a:srcRect/>
          <a:stretch>
            <a:fillRect/>
          </a:stretch>
        </p:blipFill>
        <p:spPr bwMode="auto">
          <a:xfrm>
            <a:off x="381000" y="838200"/>
            <a:ext cx="5943600" cy="1944688"/>
          </a:xfrm>
          <a:prstGeom prst="rect">
            <a:avLst/>
          </a:prstGeom>
          <a:noFill/>
          <a:ln w="9525">
            <a:noFill/>
            <a:miter lim="800000"/>
            <a:headEnd/>
            <a:tailEnd/>
          </a:ln>
        </p:spPr>
      </p:pic>
      <p:sp>
        <p:nvSpPr>
          <p:cNvPr id="51207" name="Line 5"/>
          <p:cNvSpPr>
            <a:spLocks noChangeShapeType="1"/>
          </p:cNvSpPr>
          <p:nvPr/>
        </p:nvSpPr>
        <p:spPr bwMode="auto">
          <a:xfrm>
            <a:off x="5105400" y="3886200"/>
            <a:ext cx="0" cy="381000"/>
          </a:xfrm>
          <a:prstGeom prst="line">
            <a:avLst/>
          </a:prstGeom>
          <a:noFill/>
          <a:ln w="38100">
            <a:solidFill>
              <a:schemeClr val="accent2"/>
            </a:solidFill>
            <a:round/>
            <a:headEnd/>
            <a:tailEnd type="triangle" w="med" len="med"/>
          </a:ln>
        </p:spPr>
        <p:txBody>
          <a:bodyPr lIns="0" tIns="0" rIns="0" bIns="0">
            <a:spAutoFit/>
          </a:bodyPr>
          <a:lstStyle/>
          <a:p>
            <a:endParaRPr lang="en-US" dirty="0"/>
          </a:p>
        </p:txBody>
      </p:sp>
      <p:sp>
        <p:nvSpPr>
          <p:cNvPr id="51208" name="WordArt 6"/>
          <p:cNvSpPr>
            <a:spLocks noChangeArrowheads="1" noChangeShapeType="1" noTextEdit="1"/>
          </p:cNvSpPr>
          <p:nvPr/>
        </p:nvSpPr>
        <p:spPr bwMode="auto">
          <a:xfrm>
            <a:off x="3581400" y="2362200"/>
            <a:ext cx="4914900" cy="879475"/>
          </a:xfrm>
          <a:prstGeom prst="rect">
            <a:avLst/>
          </a:prstGeom>
        </p:spPr>
        <p:txBody>
          <a:bodyPr wrap="none" fromWordArt="1">
            <a:prstTxWarp prst="textSlantUp">
              <a:avLst>
                <a:gd name="adj" fmla="val 55556"/>
              </a:avLst>
            </a:prstTxWarp>
          </a:bodyPr>
          <a:lstStyle/>
          <a:p>
            <a:pPr algn="ctr"/>
            <a:r>
              <a:rPr lang="en-US" sz="2800" kern="10" dirty="0">
                <a:ln w="9525">
                  <a:noFill/>
                  <a:round/>
                  <a:headEnd/>
                  <a:tailEnd/>
                </a:ln>
                <a:solidFill>
                  <a:srgbClr val="FF0000"/>
                </a:solidFill>
                <a:latin typeface="Arial Black"/>
              </a:rPr>
              <a:t>Control Module (Da Vinci)</a:t>
            </a:r>
          </a:p>
        </p:txBody>
      </p:sp>
      <p:sp>
        <p:nvSpPr>
          <p:cNvPr id="51209" name="WordArt 7"/>
          <p:cNvSpPr>
            <a:spLocks noChangeArrowheads="1" noChangeShapeType="1" noTextEdit="1"/>
          </p:cNvSpPr>
          <p:nvPr/>
        </p:nvSpPr>
        <p:spPr bwMode="auto">
          <a:xfrm>
            <a:off x="3733800" y="4953000"/>
            <a:ext cx="4914900" cy="879475"/>
          </a:xfrm>
          <a:prstGeom prst="rect">
            <a:avLst/>
          </a:prstGeom>
        </p:spPr>
        <p:txBody>
          <a:bodyPr wrap="none" fromWordArt="1">
            <a:prstTxWarp prst="textSlantUp">
              <a:avLst>
                <a:gd name="adj" fmla="val 55556"/>
              </a:avLst>
            </a:prstTxWarp>
          </a:bodyPr>
          <a:lstStyle/>
          <a:p>
            <a:pPr algn="ctr"/>
            <a:r>
              <a:rPr lang="en-US" sz="2800" kern="10" dirty="0">
                <a:ln w="9525">
                  <a:noFill/>
                  <a:round/>
                  <a:headEnd/>
                  <a:tailEnd/>
                </a:ln>
                <a:solidFill>
                  <a:srgbClr val="FF0000"/>
                </a:solidFill>
                <a:latin typeface="Arial Black"/>
              </a:rPr>
              <a:t>Instant Pilot (Hobbit)</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2"/>
          <p:cNvSpPr>
            <a:spLocks noGrp="1"/>
          </p:cNvSpPr>
          <p:nvPr>
            <p:ph type="dt" sz="quarter" idx="11"/>
          </p:nvPr>
        </p:nvSpPr>
        <p:spPr>
          <a:xfrm>
            <a:off x="6324600" y="6397625"/>
            <a:ext cx="2590800" cy="155575"/>
          </a:xfrm>
        </p:spPr>
        <p:txBody>
          <a:bodyPr/>
          <a:lstStyle/>
          <a:p>
            <a:pPr>
              <a:defRPr/>
            </a:pPr>
            <a:r>
              <a:rPr lang="en-US" altLang="en-US" dirty="0" smtClean="0">
                <a:latin typeface="Arial" pitchFamily="34" charset="0"/>
              </a:rPr>
              <a:t>December, 2009</a:t>
            </a:r>
          </a:p>
        </p:txBody>
      </p:sp>
      <p:sp>
        <p:nvSpPr>
          <p:cNvPr id="54275" name="Footer Placeholder 3"/>
          <p:cNvSpPr>
            <a:spLocks noGrp="1"/>
          </p:cNvSpPr>
          <p:nvPr>
            <p:ph type="ftr" sz="quarter" idx="10"/>
          </p:nvPr>
        </p:nvSpPr>
        <p:spPr>
          <a:xfrm>
            <a:off x="7543800" y="6645275"/>
            <a:ext cx="1371600" cy="146050"/>
          </a:xfrm>
        </p:spPr>
        <p:txBody>
          <a:bodyPr/>
          <a:lstStyle/>
          <a:p>
            <a:pPr>
              <a:defRPr/>
            </a:pPr>
            <a:r>
              <a:rPr lang="en-US" altLang="en-US" dirty="0" smtClean="0">
                <a:latin typeface="Arial" pitchFamily="34" charset="0"/>
              </a:rPr>
              <a:t>Internal Neophyte LC Training Agilent Restricted</a:t>
            </a:r>
          </a:p>
        </p:txBody>
      </p:sp>
      <p:sp>
        <p:nvSpPr>
          <p:cNvPr id="54277" name="Rectangle 2"/>
          <p:cNvSpPr>
            <a:spLocks noGrp="1" noChangeArrowheads="1"/>
          </p:cNvSpPr>
          <p:nvPr>
            <p:ph type="title"/>
          </p:nvPr>
        </p:nvSpPr>
        <p:spPr/>
        <p:txBody>
          <a:bodyPr/>
          <a:lstStyle/>
          <a:p>
            <a:r>
              <a:rPr lang="en-US" dirty="0" smtClean="0"/>
              <a:t>Manual Configuration</a:t>
            </a:r>
          </a:p>
        </p:txBody>
      </p:sp>
      <p:pic>
        <p:nvPicPr>
          <p:cNvPr id="54278" name="Picture 3"/>
          <p:cNvPicPr>
            <a:picLocks noChangeAspect="1" noChangeArrowheads="1"/>
          </p:cNvPicPr>
          <p:nvPr/>
        </p:nvPicPr>
        <p:blipFill>
          <a:blip r:embed="rId3" cstate="print"/>
          <a:srcRect/>
          <a:stretch>
            <a:fillRect/>
          </a:stretch>
        </p:blipFill>
        <p:spPr bwMode="auto">
          <a:xfrm>
            <a:off x="4191000" y="1143000"/>
            <a:ext cx="4572000" cy="2792413"/>
          </a:xfrm>
          <a:prstGeom prst="rect">
            <a:avLst/>
          </a:prstGeom>
          <a:noFill/>
          <a:ln w="9525">
            <a:noFill/>
            <a:miter lim="800000"/>
            <a:headEnd/>
            <a:tailEnd/>
          </a:ln>
        </p:spPr>
      </p:pic>
      <p:pic>
        <p:nvPicPr>
          <p:cNvPr id="54279" name="Picture 4"/>
          <p:cNvPicPr>
            <a:picLocks noChangeAspect="1" noChangeArrowheads="1"/>
          </p:cNvPicPr>
          <p:nvPr/>
        </p:nvPicPr>
        <p:blipFill>
          <a:blip r:embed="rId4" cstate="print"/>
          <a:srcRect/>
          <a:stretch>
            <a:fillRect/>
          </a:stretch>
        </p:blipFill>
        <p:spPr bwMode="auto">
          <a:xfrm>
            <a:off x="304800" y="1143000"/>
            <a:ext cx="3657600" cy="3130550"/>
          </a:xfrm>
          <a:prstGeom prst="rect">
            <a:avLst/>
          </a:prstGeom>
          <a:noFill/>
          <a:ln w="9525">
            <a:noFill/>
            <a:miter lim="800000"/>
            <a:headEnd/>
            <a:tailEnd/>
          </a:ln>
        </p:spPr>
      </p:pic>
      <p:pic>
        <p:nvPicPr>
          <p:cNvPr id="54280" name="Picture 5"/>
          <p:cNvPicPr>
            <a:picLocks noChangeAspect="1" noChangeArrowheads="1"/>
          </p:cNvPicPr>
          <p:nvPr/>
        </p:nvPicPr>
        <p:blipFill>
          <a:blip r:embed="rId5" cstate="print"/>
          <a:srcRect/>
          <a:stretch>
            <a:fillRect/>
          </a:stretch>
        </p:blipFill>
        <p:spPr bwMode="auto">
          <a:xfrm>
            <a:off x="2590800" y="4343400"/>
            <a:ext cx="5943600" cy="1944688"/>
          </a:xfrm>
          <a:prstGeom prst="rect">
            <a:avLst/>
          </a:prstGeom>
          <a:noFill/>
          <a:ln w="9525">
            <a:noFill/>
            <a:miter lim="800000"/>
            <a:headEnd/>
            <a:tailEnd/>
          </a:ln>
        </p:spPr>
      </p:pic>
      <p:sp>
        <p:nvSpPr>
          <p:cNvPr id="54281" name="Line 6"/>
          <p:cNvSpPr>
            <a:spLocks noChangeShapeType="1"/>
          </p:cNvSpPr>
          <p:nvPr/>
        </p:nvSpPr>
        <p:spPr bwMode="auto">
          <a:xfrm flipH="1">
            <a:off x="4038600" y="1752600"/>
            <a:ext cx="457200" cy="0"/>
          </a:xfrm>
          <a:prstGeom prst="line">
            <a:avLst/>
          </a:prstGeom>
          <a:noFill/>
          <a:ln w="38100">
            <a:solidFill>
              <a:schemeClr val="accent2"/>
            </a:solidFill>
            <a:round/>
            <a:headEnd/>
            <a:tailEnd type="triangle" w="med" len="med"/>
          </a:ln>
        </p:spPr>
        <p:txBody>
          <a:bodyPr lIns="0" tIns="0" rIns="0" bIns="0">
            <a:spAutoFit/>
          </a:bodyPr>
          <a:lstStyle/>
          <a:p>
            <a:endParaRPr lang="en-US" dirty="0"/>
          </a:p>
        </p:txBody>
      </p:sp>
      <p:sp>
        <p:nvSpPr>
          <p:cNvPr id="54282" name="Line 7"/>
          <p:cNvSpPr>
            <a:spLocks noChangeShapeType="1"/>
          </p:cNvSpPr>
          <p:nvPr/>
        </p:nvSpPr>
        <p:spPr bwMode="auto">
          <a:xfrm>
            <a:off x="5105400" y="3886200"/>
            <a:ext cx="0" cy="381000"/>
          </a:xfrm>
          <a:prstGeom prst="line">
            <a:avLst/>
          </a:prstGeom>
          <a:noFill/>
          <a:ln w="38100">
            <a:solidFill>
              <a:schemeClr val="accent2"/>
            </a:solidFill>
            <a:round/>
            <a:headEnd/>
            <a:tailEnd type="triangle" w="med" len="med"/>
          </a:ln>
        </p:spPr>
        <p:txBody>
          <a:bodyPr lIns="0" tIns="0" rIns="0" bIns="0">
            <a:spAutoFit/>
          </a:bodyPr>
          <a:lstStyle/>
          <a:p>
            <a:endParaRPr lang="en-US"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56323"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56324"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sp>
        <p:nvSpPr>
          <p:cNvPr id="56325" name="Rectangle 5"/>
          <p:cNvSpPr>
            <a:spLocks noChangeArrowheads="1"/>
          </p:cNvSpPr>
          <p:nvPr/>
        </p:nvSpPr>
        <p:spPr bwMode="auto">
          <a:xfrm>
            <a:off x="419100" y="1219200"/>
            <a:ext cx="8305800" cy="730250"/>
          </a:xfrm>
          <a:prstGeom prst="rect">
            <a:avLst/>
          </a:prstGeom>
          <a:noFill/>
          <a:ln w="12700">
            <a:noFill/>
            <a:miter lim="800000"/>
            <a:headEnd/>
            <a:tailEnd/>
          </a:ln>
        </p:spPr>
        <p:txBody>
          <a:bodyPr lIns="0" tIns="0" rIns="0" bIns="0">
            <a:spAutoFit/>
          </a:bodyPr>
          <a:lstStyle/>
          <a:p>
            <a:r>
              <a:rPr lang="en-US" b="1" dirty="0"/>
              <a:t>Setting the IP address and Subnet Mask and disabling the BootP request by using the handheld controller.</a:t>
            </a:r>
            <a:r>
              <a:rPr lang="en-US" dirty="0"/>
              <a:t> </a:t>
            </a:r>
          </a:p>
        </p:txBody>
      </p:sp>
      <p:sp>
        <p:nvSpPr>
          <p:cNvPr id="56326" name="Rectangle 6"/>
          <p:cNvSpPr>
            <a:spLocks noChangeArrowheads="1"/>
          </p:cNvSpPr>
          <p:nvPr/>
        </p:nvSpPr>
        <p:spPr bwMode="auto">
          <a:xfrm>
            <a:off x="457200" y="2514600"/>
            <a:ext cx="8229600" cy="3286125"/>
          </a:xfrm>
          <a:prstGeom prst="rect">
            <a:avLst/>
          </a:prstGeom>
          <a:noFill/>
          <a:ln w="12700">
            <a:noFill/>
            <a:miter lim="800000"/>
            <a:headEnd/>
            <a:tailEnd/>
          </a:ln>
        </p:spPr>
        <p:txBody>
          <a:bodyPr lIns="0" tIns="0" rIns="0" bIns="0">
            <a:spAutoFit/>
          </a:bodyPr>
          <a:lstStyle/>
          <a:p>
            <a:r>
              <a:rPr lang="en-US" dirty="0"/>
              <a:t>Normally if you power cycle the module which contains the JetDirect Card, a BootP request shall be send out by the card. The BootP server will respond to the instrument IP requests and supply the instrument JetDirect card with an IP address, a subnet mask and other necessary transfer parameters. </a:t>
            </a:r>
          </a:p>
          <a:p>
            <a:r>
              <a:rPr lang="en-US" dirty="0"/>
              <a:t>With the help of the handheld controller (G1323A/B), you can set a fixed IP address, subnet mask and disable the BootP request. </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57347"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57348"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57349" name="Picture 4"/>
          <p:cNvPicPr>
            <a:picLocks noChangeAspect="1" noChangeArrowheads="1"/>
          </p:cNvPicPr>
          <p:nvPr/>
        </p:nvPicPr>
        <p:blipFill>
          <a:blip r:embed="rId2" cstate="print"/>
          <a:srcRect/>
          <a:stretch>
            <a:fillRect/>
          </a:stretch>
        </p:blipFill>
        <p:spPr bwMode="auto">
          <a:xfrm>
            <a:off x="571500" y="1625600"/>
            <a:ext cx="8001000" cy="3606800"/>
          </a:xfrm>
          <a:prstGeom prst="rect">
            <a:avLst/>
          </a:prstGeom>
          <a:noFill/>
          <a:ln w="12700">
            <a:noFill/>
            <a:miter lim="800000"/>
            <a:headEnd/>
            <a:tailEnd/>
          </a:ln>
        </p:spPr>
      </p:pic>
      <p:sp>
        <p:nvSpPr>
          <p:cNvPr id="57350" name="Text Box 6"/>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58371"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58372"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58373" name="Picture 4"/>
          <p:cNvPicPr>
            <a:picLocks noChangeAspect="1" noChangeArrowheads="1"/>
          </p:cNvPicPr>
          <p:nvPr/>
        </p:nvPicPr>
        <p:blipFill>
          <a:blip r:embed="rId2" cstate="print"/>
          <a:srcRect/>
          <a:stretch>
            <a:fillRect/>
          </a:stretch>
        </p:blipFill>
        <p:spPr bwMode="auto">
          <a:xfrm>
            <a:off x="381000" y="1828800"/>
            <a:ext cx="8305800" cy="3175000"/>
          </a:xfrm>
          <a:prstGeom prst="rect">
            <a:avLst/>
          </a:prstGeom>
          <a:noFill/>
          <a:ln w="12700">
            <a:noFill/>
            <a:miter lim="800000"/>
            <a:headEnd/>
            <a:tailEnd/>
          </a:ln>
        </p:spPr>
      </p:pic>
      <p:sp>
        <p:nvSpPr>
          <p:cNvPr id="58374" name="Text Box 5"/>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59395"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59396"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59397" name="Picture 4"/>
          <p:cNvPicPr>
            <a:picLocks noChangeAspect="1" noChangeArrowheads="1"/>
          </p:cNvPicPr>
          <p:nvPr/>
        </p:nvPicPr>
        <p:blipFill>
          <a:blip r:embed="rId2" cstate="print"/>
          <a:srcRect/>
          <a:stretch>
            <a:fillRect/>
          </a:stretch>
        </p:blipFill>
        <p:spPr bwMode="auto">
          <a:xfrm>
            <a:off x="457200" y="1839913"/>
            <a:ext cx="8229600" cy="3182937"/>
          </a:xfrm>
          <a:prstGeom prst="rect">
            <a:avLst/>
          </a:prstGeom>
          <a:noFill/>
          <a:ln w="12700">
            <a:noFill/>
            <a:miter lim="800000"/>
            <a:headEnd/>
            <a:tailEnd/>
          </a:ln>
        </p:spPr>
      </p:pic>
      <p:sp>
        <p:nvSpPr>
          <p:cNvPr id="59398" name="Text Box 5"/>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60419"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60420"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60421" name="Picture 4"/>
          <p:cNvPicPr>
            <a:picLocks noChangeAspect="1" noChangeArrowheads="1"/>
          </p:cNvPicPr>
          <p:nvPr/>
        </p:nvPicPr>
        <p:blipFill>
          <a:blip r:embed="rId2" cstate="print"/>
          <a:srcRect/>
          <a:stretch>
            <a:fillRect/>
          </a:stretch>
        </p:blipFill>
        <p:spPr bwMode="auto">
          <a:xfrm>
            <a:off x="457200" y="1365250"/>
            <a:ext cx="8229600" cy="4133850"/>
          </a:xfrm>
          <a:prstGeom prst="rect">
            <a:avLst/>
          </a:prstGeom>
          <a:noFill/>
          <a:ln w="12700">
            <a:noFill/>
            <a:miter lim="800000"/>
            <a:headEnd/>
            <a:tailEnd/>
          </a:ln>
        </p:spPr>
      </p:pic>
      <p:sp>
        <p:nvSpPr>
          <p:cNvPr id="60422" name="Text Box 5"/>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61443"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61444"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61445" name="Picture 4"/>
          <p:cNvPicPr>
            <a:picLocks noChangeAspect="1" noChangeArrowheads="1"/>
          </p:cNvPicPr>
          <p:nvPr/>
        </p:nvPicPr>
        <p:blipFill>
          <a:blip r:embed="rId2" cstate="print"/>
          <a:srcRect/>
          <a:stretch>
            <a:fillRect/>
          </a:stretch>
        </p:blipFill>
        <p:spPr bwMode="auto">
          <a:xfrm>
            <a:off x="457200" y="1900238"/>
            <a:ext cx="8229600" cy="3060700"/>
          </a:xfrm>
          <a:prstGeom prst="rect">
            <a:avLst/>
          </a:prstGeom>
          <a:noFill/>
          <a:ln w="12700">
            <a:noFill/>
            <a:miter lim="800000"/>
            <a:headEnd/>
            <a:tailEnd/>
          </a:ln>
        </p:spPr>
      </p:pic>
      <p:sp>
        <p:nvSpPr>
          <p:cNvPr id="61446" name="Text Box 5"/>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62467"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62468"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62469" name="Picture 4"/>
          <p:cNvPicPr>
            <a:picLocks noChangeAspect="1" noChangeArrowheads="1"/>
          </p:cNvPicPr>
          <p:nvPr/>
        </p:nvPicPr>
        <p:blipFill>
          <a:blip r:embed="rId2" cstate="print"/>
          <a:srcRect/>
          <a:stretch>
            <a:fillRect/>
          </a:stretch>
        </p:blipFill>
        <p:spPr bwMode="auto">
          <a:xfrm>
            <a:off x="457200" y="1728788"/>
            <a:ext cx="8229600" cy="3405187"/>
          </a:xfrm>
          <a:prstGeom prst="rect">
            <a:avLst/>
          </a:prstGeom>
          <a:noFill/>
          <a:ln w="12700">
            <a:noFill/>
            <a:miter lim="800000"/>
            <a:headEnd/>
            <a:tailEnd/>
          </a:ln>
        </p:spPr>
      </p:pic>
      <p:sp>
        <p:nvSpPr>
          <p:cNvPr id="62470" name="Text Box 5"/>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2707"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2708"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72709" name="Picture 4"/>
          <p:cNvPicPr>
            <a:picLocks noChangeAspect="1" noChangeArrowheads="1"/>
          </p:cNvPicPr>
          <p:nvPr/>
        </p:nvPicPr>
        <p:blipFill>
          <a:blip r:embed="rId2" cstate="print"/>
          <a:srcRect/>
          <a:stretch>
            <a:fillRect/>
          </a:stretch>
        </p:blipFill>
        <p:spPr bwMode="auto">
          <a:xfrm>
            <a:off x="3657600" y="2133601"/>
            <a:ext cx="4878682" cy="3657600"/>
          </a:xfrm>
          <a:prstGeom prst="rect">
            <a:avLst/>
          </a:prstGeom>
          <a:noFill/>
          <a:ln w="12700">
            <a:noFill/>
            <a:miter lim="800000"/>
            <a:headEnd/>
            <a:tailEnd/>
          </a:ln>
        </p:spPr>
      </p:pic>
      <p:sp>
        <p:nvSpPr>
          <p:cNvPr id="72710" name="Text Box 5"/>
          <p:cNvSpPr txBox="1">
            <a:spLocks noChangeArrowheads="1"/>
          </p:cNvSpPr>
          <p:nvPr/>
        </p:nvSpPr>
        <p:spPr bwMode="auto">
          <a:xfrm>
            <a:off x="2286000" y="1066800"/>
            <a:ext cx="5334000" cy="276999"/>
          </a:xfrm>
          <a:prstGeom prst="rect">
            <a:avLst/>
          </a:prstGeom>
          <a:noFill/>
          <a:ln w="12700">
            <a:noFill/>
            <a:miter lim="800000"/>
            <a:headEnd/>
            <a:tailEnd/>
          </a:ln>
        </p:spPr>
        <p:txBody>
          <a:bodyPr wrap="square" lIns="0" tIns="0" rIns="0" bIns="0">
            <a:spAutoFit/>
          </a:bodyPr>
          <a:lstStyle/>
          <a:p>
            <a:pPr>
              <a:spcBef>
                <a:spcPct val="50000"/>
              </a:spcBef>
            </a:pPr>
            <a:r>
              <a:rPr lang="en-US" sz="1800" b="1" dirty="0"/>
              <a:t>G4208A Instant Pilot (IP</a:t>
            </a:r>
            <a:r>
              <a:rPr lang="en-US" sz="1800" b="1" dirty="0" smtClean="0"/>
              <a:t>) Setup Wizard</a:t>
            </a:r>
            <a:endParaRPr lang="en-US" sz="1800" b="1" dirty="0"/>
          </a:p>
        </p:txBody>
      </p:sp>
      <p:sp>
        <p:nvSpPr>
          <p:cNvPr id="72711" name="Rectangle 6"/>
          <p:cNvSpPr>
            <a:spLocks noChangeArrowheads="1"/>
          </p:cNvSpPr>
          <p:nvPr/>
        </p:nvSpPr>
        <p:spPr bwMode="auto">
          <a:xfrm>
            <a:off x="1752600" y="1676400"/>
            <a:ext cx="5706690" cy="276999"/>
          </a:xfrm>
          <a:prstGeom prst="rect">
            <a:avLst/>
          </a:prstGeom>
          <a:noFill/>
          <a:ln w="12700">
            <a:noFill/>
            <a:miter lim="800000"/>
            <a:headEnd/>
            <a:tailEnd/>
          </a:ln>
        </p:spPr>
        <p:txBody>
          <a:bodyPr wrap="none" lIns="0" tIns="0" rIns="0" bIns="0">
            <a:spAutoFit/>
          </a:bodyPr>
          <a:lstStyle/>
          <a:p>
            <a:r>
              <a:rPr lang="en-US" sz="1800" b="1" dirty="0">
                <a:solidFill>
                  <a:schemeClr val="accent1"/>
                </a:solidFill>
              </a:rPr>
              <a:t>Allows modifications of the LAN/LAN card settings.</a:t>
            </a:r>
            <a:r>
              <a:rPr lang="en-US" sz="1800" b="1" dirty="0"/>
              <a:t> </a:t>
            </a:r>
          </a:p>
        </p:txBody>
      </p:sp>
      <p:sp>
        <p:nvSpPr>
          <p:cNvPr id="72712" name="Rectangle 7"/>
          <p:cNvSpPr>
            <a:spLocks noChangeArrowheads="1"/>
          </p:cNvSpPr>
          <p:nvPr/>
        </p:nvSpPr>
        <p:spPr bwMode="auto">
          <a:xfrm>
            <a:off x="228600" y="2514600"/>
            <a:ext cx="3200400" cy="1384995"/>
          </a:xfrm>
          <a:prstGeom prst="rect">
            <a:avLst/>
          </a:prstGeom>
          <a:noFill/>
          <a:ln w="12700">
            <a:noFill/>
            <a:miter lim="800000"/>
            <a:headEnd/>
            <a:tailEnd/>
          </a:ln>
        </p:spPr>
        <p:txBody>
          <a:bodyPr lIns="0" tIns="0" rIns="0" bIns="0">
            <a:spAutoFit/>
          </a:bodyPr>
          <a:lstStyle/>
          <a:p>
            <a:r>
              <a:rPr lang="en-US" sz="1800" b="1" dirty="0"/>
              <a:t>Allows changes to the LAN card settings</a:t>
            </a:r>
          </a:p>
          <a:p>
            <a:endParaRPr lang="en-US" sz="1800" b="1" dirty="0"/>
          </a:p>
          <a:p>
            <a:r>
              <a:rPr lang="en-US" sz="1800" b="1" dirty="0"/>
              <a:t>When finished press </a:t>
            </a:r>
            <a:r>
              <a:rPr lang="en-US" sz="1800" b="1" dirty="0">
                <a:solidFill>
                  <a:schemeClr val="accent1"/>
                </a:solidFill>
              </a:rPr>
              <a:t>Done</a:t>
            </a:r>
            <a:r>
              <a:rPr lang="en-US" sz="1800" b="1" dirty="0"/>
              <a:t> to write the new values.</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63491"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63492"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63493" name="Picture 4"/>
          <p:cNvPicPr>
            <a:picLocks noChangeAspect="1" noChangeArrowheads="1"/>
          </p:cNvPicPr>
          <p:nvPr/>
        </p:nvPicPr>
        <p:blipFill>
          <a:blip r:embed="rId2" cstate="print"/>
          <a:srcRect/>
          <a:stretch>
            <a:fillRect/>
          </a:stretch>
        </p:blipFill>
        <p:spPr bwMode="auto">
          <a:xfrm>
            <a:off x="457200" y="1776413"/>
            <a:ext cx="8229600" cy="3309937"/>
          </a:xfrm>
          <a:prstGeom prst="rect">
            <a:avLst/>
          </a:prstGeom>
          <a:noFill/>
          <a:ln w="12700">
            <a:noFill/>
            <a:miter lim="800000"/>
            <a:headEnd/>
            <a:tailEnd/>
          </a:ln>
        </p:spPr>
      </p:pic>
      <p:sp>
        <p:nvSpPr>
          <p:cNvPr id="63494" name="Text Box 5"/>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64515"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64516"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64517" name="Picture 5"/>
          <p:cNvPicPr>
            <a:picLocks noChangeAspect="1" noChangeArrowheads="1"/>
          </p:cNvPicPr>
          <p:nvPr/>
        </p:nvPicPr>
        <p:blipFill>
          <a:blip r:embed="rId2" cstate="print"/>
          <a:srcRect/>
          <a:stretch>
            <a:fillRect/>
          </a:stretch>
        </p:blipFill>
        <p:spPr bwMode="auto">
          <a:xfrm>
            <a:off x="457200" y="1731963"/>
            <a:ext cx="8229600" cy="3397250"/>
          </a:xfrm>
          <a:prstGeom prst="rect">
            <a:avLst/>
          </a:prstGeom>
          <a:noFill/>
          <a:ln w="12700">
            <a:noFill/>
            <a:miter lim="800000"/>
            <a:headEnd/>
            <a:tailEnd/>
          </a:ln>
        </p:spPr>
      </p:pic>
      <p:sp>
        <p:nvSpPr>
          <p:cNvPr id="64518" name="Text Box 6"/>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65539"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65540"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65541" name="Picture 4"/>
          <p:cNvPicPr>
            <a:picLocks noChangeAspect="1" noChangeArrowheads="1"/>
          </p:cNvPicPr>
          <p:nvPr/>
        </p:nvPicPr>
        <p:blipFill>
          <a:blip r:embed="rId2" cstate="print"/>
          <a:srcRect/>
          <a:stretch>
            <a:fillRect/>
          </a:stretch>
        </p:blipFill>
        <p:spPr bwMode="auto">
          <a:xfrm>
            <a:off x="457200" y="1862138"/>
            <a:ext cx="8229600" cy="3138487"/>
          </a:xfrm>
          <a:prstGeom prst="rect">
            <a:avLst/>
          </a:prstGeom>
          <a:noFill/>
          <a:ln w="12700">
            <a:noFill/>
            <a:miter lim="800000"/>
            <a:headEnd/>
            <a:tailEnd/>
          </a:ln>
        </p:spPr>
      </p:pic>
      <p:sp>
        <p:nvSpPr>
          <p:cNvPr id="65542" name="Text Box 5"/>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66563"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66564"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66565" name="Picture 4"/>
          <p:cNvPicPr>
            <a:picLocks noChangeAspect="1" noChangeArrowheads="1"/>
          </p:cNvPicPr>
          <p:nvPr/>
        </p:nvPicPr>
        <p:blipFill>
          <a:blip r:embed="rId2" cstate="print"/>
          <a:srcRect/>
          <a:stretch>
            <a:fillRect/>
          </a:stretch>
        </p:blipFill>
        <p:spPr bwMode="auto">
          <a:xfrm>
            <a:off x="457200" y="1633538"/>
            <a:ext cx="8229600" cy="3594100"/>
          </a:xfrm>
          <a:prstGeom prst="rect">
            <a:avLst/>
          </a:prstGeom>
          <a:noFill/>
          <a:ln w="12700">
            <a:noFill/>
            <a:miter lim="800000"/>
            <a:headEnd/>
            <a:tailEnd/>
          </a:ln>
        </p:spPr>
      </p:pic>
      <p:sp>
        <p:nvSpPr>
          <p:cNvPr id="66566" name="Text Box 5"/>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67587"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67588"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67589" name="Picture 4"/>
          <p:cNvPicPr>
            <a:picLocks noChangeAspect="1" noChangeArrowheads="1"/>
          </p:cNvPicPr>
          <p:nvPr/>
        </p:nvPicPr>
        <p:blipFill>
          <a:blip r:embed="rId2" cstate="print"/>
          <a:srcRect/>
          <a:stretch>
            <a:fillRect/>
          </a:stretch>
        </p:blipFill>
        <p:spPr bwMode="auto">
          <a:xfrm>
            <a:off x="457200" y="1612900"/>
            <a:ext cx="8229600" cy="3635375"/>
          </a:xfrm>
          <a:prstGeom prst="rect">
            <a:avLst/>
          </a:prstGeom>
          <a:noFill/>
          <a:ln w="12700">
            <a:noFill/>
            <a:miter lim="800000"/>
            <a:headEnd/>
            <a:tailEnd/>
          </a:ln>
        </p:spPr>
      </p:pic>
      <p:sp>
        <p:nvSpPr>
          <p:cNvPr id="67590" name="Text Box 5"/>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68611"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68612"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68613" name="Picture 3"/>
          <p:cNvPicPr>
            <a:picLocks noChangeAspect="1" noChangeArrowheads="1"/>
          </p:cNvPicPr>
          <p:nvPr/>
        </p:nvPicPr>
        <p:blipFill>
          <a:blip r:embed="rId2" cstate="print"/>
          <a:srcRect/>
          <a:stretch>
            <a:fillRect/>
          </a:stretch>
        </p:blipFill>
        <p:spPr bwMode="auto">
          <a:xfrm>
            <a:off x="457200" y="1222375"/>
            <a:ext cx="8229600" cy="4418013"/>
          </a:xfrm>
          <a:prstGeom prst="rect">
            <a:avLst/>
          </a:prstGeom>
          <a:noFill/>
          <a:ln w="12700">
            <a:noFill/>
            <a:miter lim="800000"/>
            <a:headEnd/>
            <a:tailEnd/>
          </a:ln>
        </p:spPr>
      </p:pic>
      <p:sp>
        <p:nvSpPr>
          <p:cNvPr id="68614" name="Text Box 4"/>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69635"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69636"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pic>
        <p:nvPicPr>
          <p:cNvPr id="69637" name="Picture 3"/>
          <p:cNvPicPr>
            <a:picLocks noChangeAspect="1" noChangeArrowheads="1"/>
          </p:cNvPicPr>
          <p:nvPr/>
        </p:nvPicPr>
        <p:blipFill>
          <a:blip r:embed="rId2" cstate="print"/>
          <a:srcRect/>
          <a:stretch>
            <a:fillRect/>
          </a:stretch>
        </p:blipFill>
        <p:spPr bwMode="auto">
          <a:xfrm>
            <a:off x="457200" y="1222375"/>
            <a:ext cx="8229600" cy="4418013"/>
          </a:xfrm>
          <a:prstGeom prst="rect">
            <a:avLst/>
          </a:prstGeom>
          <a:noFill/>
          <a:ln w="12700">
            <a:noFill/>
            <a:miter lim="800000"/>
            <a:headEnd/>
            <a:tailEnd/>
          </a:ln>
        </p:spPr>
      </p:pic>
      <p:sp>
        <p:nvSpPr>
          <p:cNvPr id="69638" name="Text Box 4"/>
          <p:cNvSpPr txBox="1">
            <a:spLocks noChangeArrowheads="1"/>
          </p:cNvSpPr>
          <p:nvPr/>
        </p:nvSpPr>
        <p:spPr bwMode="auto">
          <a:xfrm>
            <a:off x="0" y="6858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G1323B Hand-Held Controller</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2707"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2708"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sp>
        <p:nvSpPr>
          <p:cNvPr id="72710" name="Text Box 5"/>
          <p:cNvSpPr txBox="1">
            <a:spLocks noChangeArrowheads="1"/>
          </p:cNvSpPr>
          <p:nvPr/>
        </p:nvSpPr>
        <p:spPr bwMode="auto">
          <a:xfrm>
            <a:off x="1600200" y="990600"/>
            <a:ext cx="6553200" cy="276999"/>
          </a:xfrm>
          <a:prstGeom prst="rect">
            <a:avLst/>
          </a:prstGeom>
          <a:noFill/>
          <a:ln w="12700">
            <a:noFill/>
            <a:miter lim="800000"/>
            <a:headEnd/>
            <a:tailEnd/>
          </a:ln>
        </p:spPr>
        <p:txBody>
          <a:bodyPr wrap="square" lIns="0" tIns="0" rIns="0" bIns="0">
            <a:spAutoFit/>
          </a:bodyPr>
          <a:lstStyle/>
          <a:p>
            <a:pPr>
              <a:spcBef>
                <a:spcPct val="50000"/>
              </a:spcBef>
            </a:pPr>
            <a:r>
              <a:rPr lang="en-US" sz="1800" b="1" dirty="0"/>
              <a:t>G4208A Instant Pilot (IP</a:t>
            </a:r>
            <a:r>
              <a:rPr lang="en-US" sz="1800" b="1" dirty="0" smtClean="0"/>
              <a:t>)-configure screen</a:t>
            </a:r>
            <a:endParaRPr lang="en-US" sz="1800" b="1" dirty="0"/>
          </a:p>
        </p:txBody>
      </p:sp>
      <p:sp>
        <p:nvSpPr>
          <p:cNvPr id="72711" name="Rectangle 6"/>
          <p:cNvSpPr>
            <a:spLocks noChangeArrowheads="1"/>
          </p:cNvSpPr>
          <p:nvPr/>
        </p:nvSpPr>
        <p:spPr bwMode="auto">
          <a:xfrm>
            <a:off x="914400" y="1600200"/>
            <a:ext cx="5706690" cy="276999"/>
          </a:xfrm>
          <a:prstGeom prst="rect">
            <a:avLst/>
          </a:prstGeom>
          <a:noFill/>
          <a:ln w="12700">
            <a:noFill/>
            <a:miter lim="800000"/>
            <a:headEnd/>
            <a:tailEnd/>
          </a:ln>
        </p:spPr>
        <p:txBody>
          <a:bodyPr wrap="none" lIns="0" tIns="0" rIns="0" bIns="0">
            <a:spAutoFit/>
          </a:bodyPr>
          <a:lstStyle/>
          <a:p>
            <a:r>
              <a:rPr lang="en-US" sz="1800" b="1" dirty="0">
                <a:solidFill>
                  <a:schemeClr val="accent1"/>
                </a:solidFill>
              </a:rPr>
              <a:t>Allows modifications of the LAN/LAN card settings.</a:t>
            </a:r>
            <a:r>
              <a:rPr lang="en-US" sz="1800" b="1" dirty="0"/>
              <a:t> </a:t>
            </a:r>
          </a:p>
        </p:txBody>
      </p:sp>
      <p:sp>
        <p:nvSpPr>
          <p:cNvPr id="72712" name="Rectangle 7"/>
          <p:cNvSpPr>
            <a:spLocks noChangeArrowheads="1"/>
          </p:cNvSpPr>
          <p:nvPr/>
        </p:nvSpPr>
        <p:spPr bwMode="auto">
          <a:xfrm>
            <a:off x="152400" y="2514600"/>
            <a:ext cx="3200400" cy="1107996"/>
          </a:xfrm>
          <a:prstGeom prst="rect">
            <a:avLst/>
          </a:prstGeom>
          <a:noFill/>
          <a:ln w="12700">
            <a:noFill/>
            <a:miter lim="800000"/>
            <a:headEnd/>
            <a:tailEnd/>
          </a:ln>
        </p:spPr>
        <p:txBody>
          <a:bodyPr lIns="0" tIns="0" rIns="0" bIns="0">
            <a:spAutoFit/>
          </a:bodyPr>
          <a:lstStyle/>
          <a:p>
            <a:r>
              <a:rPr lang="en-US" sz="1800" b="1" dirty="0"/>
              <a:t>Allows changes to the LAN card settings</a:t>
            </a:r>
          </a:p>
          <a:p>
            <a:endParaRPr lang="en-US" sz="1800" b="1" dirty="0"/>
          </a:p>
          <a:p>
            <a:r>
              <a:rPr lang="en-US" sz="1800" b="1" dirty="0" smtClean="0"/>
              <a:t>.</a:t>
            </a:r>
            <a:endParaRPr lang="en-US" sz="1800" b="1" dirty="0"/>
          </a:p>
        </p:txBody>
      </p:sp>
      <p:pic>
        <p:nvPicPr>
          <p:cNvPr id="9" name="Picture 8"/>
          <p:cNvPicPr/>
          <p:nvPr/>
        </p:nvPicPr>
        <p:blipFill>
          <a:blip r:embed="rId2" cstate="print"/>
          <a:srcRect l="25801" t="29487" r="29647" b="16923"/>
          <a:stretch>
            <a:fillRect/>
          </a:stretch>
        </p:blipFill>
        <p:spPr bwMode="auto">
          <a:xfrm>
            <a:off x="3248024" y="2433637"/>
            <a:ext cx="4448175" cy="34337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2707"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2708"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sp>
        <p:nvSpPr>
          <p:cNvPr id="72710" name="Text Box 5"/>
          <p:cNvSpPr txBox="1">
            <a:spLocks noChangeArrowheads="1"/>
          </p:cNvSpPr>
          <p:nvPr/>
        </p:nvSpPr>
        <p:spPr bwMode="auto">
          <a:xfrm>
            <a:off x="2362200" y="914400"/>
            <a:ext cx="5410200" cy="276999"/>
          </a:xfrm>
          <a:prstGeom prst="rect">
            <a:avLst/>
          </a:prstGeom>
          <a:noFill/>
          <a:ln w="12700">
            <a:noFill/>
            <a:miter lim="800000"/>
            <a:headEnd/>
            <a:tailEnd/>
          </a:ln>
        </p:spPr>
        <p:txBody>
          <a:bodyPr wrap="square" lIns="0" tIns="0" rIns="0" bIns="0">
            <a:spAutoFit/>
          </a:bodyPr>
          <a:lstStyle/>
          <a:p>
            <a:pPr>
              <a:spcBef>
                <a:spcPct val="50000"/>
              </a:spcBef>
            </a:pPr>
            <a:r>
              <a:rPr lang="en-US" sz="1800" b="1" dirty="0"/>
              <a:t>G4208A Instant Pilot (IP</a:t>
            </a:r>
            <a:r>
              <a:rPr lang="en-US" sz="1800" b="1" dirty="0" smtClean="0"/>
              <a:t>)-configuration screen</a:t>
            </a:r>
            <a:endParaRPr lang="en-US" sz="1800" b="1" dirty="0"/>
          </a:p>
        </p:txBody>
      </p:sp>
      <p:sp>
        <p:nvSpPr>
          <p:cNvPr id="72711" name="Rectangle 6"/>
          <p:cNvSpPr>
            <a:spLocks noChangeArrowheads="1"/>
          </p:cNvSpPr>
          <p:nvPr/>
        </p:nvSpPr>
        <p:spPr bwMode="auto">
          <a:xfrm>
            <a:off x="914400" y="1600200"/>
            <a:ext cx="5706690" cy="276999"/>
          </a:xfrm>
          <a:prstGeom prst="rect">
            <a:avLst/>
          </a:prstGeom>
          <a:noFill/>
          <a:ln w="12700">
            <a:noFill/>
            <a:miter lim="800000"/>
            <a:headEnd/>
            <a:tailEnd/>
          </a:ln>
        </p:spPr>
        <p:txBody>
          <a:bodyPr wrap="none" lIns="0" tIns="0" rIns="0" bIns="0">
            <a:spAutoFit/>
          </a:bodyPr>
          <a:lstStyle/>
          <a:p>
            <a:r>
              <a:rPr lang="en-US" sz="1800" b="1" dirty="0">
                <a:solidFill>
                  <a:schemeClr val="accent1"/>
                </a:solidFill>
              </a:rPr>
              <a:t>Allows modifications of the LAN/LAN card settings.</a:t>
            </a:r>
            <a:r>
              <a:rPr lang="en-US" sz="1800" b="1" dirty="0"/>
              <a:t> </a:t>
            </a:r>
          </a:p>
        </p:txBody>
      </p:sp>
      <p:sp>
        <p:nvSpPr>
          <p:cNvPr id="72712" name="Rectangle 7"/>
          <p:cNvSpPr>
            <a:spLocks noChangeArrowheads="1"/>
          </p:cNvSpPr>
          <p:nvPr/>
        </p:nvSpPr>
        <p:spPr bwMode="auto">
          <a:xfrm>
            <a:off x="228600" y="2514600"/>
            <a:ext cx="3200400" cy="1384995"/>
          </a:xfrm>
          <a:prstGeom prst="rect">
            <a:avLst/>
          </a:prstGeom>
          <a:noFill/>
          <a:ln w="12700">
            <a:noFill/>
            <a:miter lim="800000"/>
            <a:headEnd/>
            <a:tailEnd/>
          </a:ln>
        </p:spPr>
        <p:txBody>
          <a:bodyPr lIns="0" tIns="0" rIns="0" bIns="0">
            <a:spAutoFit/>
          </a:bodyPr>
          <a:lstStyle/>
          <a:p>
            <a:r>
              <a:rPr lang="en-US" sz="1800" b="1" dirty="0"/>
              <a:t>Allows changes to the LAN card settings</a:t>
            </a:r>
          </a:p>
          <a:p>
            <a:endParaRPr lang="en-US" sz="1800" b="1" dirty="0"/>
          </a:p>
          <a:p>
            <a:r>
              <a:rPr lang="en-US" sz="1800" b="1" dirty="0"/>
              <a:t>When finished press </a:t>
            </a:r>
            <a:r>
              <a:rPr lang="en-US" sz="1800" b="1" dirty="0">
                <a:solidFill>
                  <a:schemeClr val="accent1"/>
                </a:solidFill>
              </a:rPr>
              <a:t>Done</a:t>
            </a:r>
            <a:r>
              <a:rPr lang="en-US" sz="1800" b="1" dirty="0"/>
              <a:t> to write the new values.</a:t>
            </a:r>
          </a:p>
        </p:txBody>
      </p:sp>
      <p:pic>
        <p:nvPicPr>
          <p:cNvPr id="9" name="Picture 8"/>
          <p:cNvPicPr/>
          <p:nvPr/>
        </p:nvPicPr>
        <p:blipFill>
          <a:blip r:embed="rId2" cstate="print"/>
          <a:srcRect l="25641" t="29744" r="29647" b="16923"/>
          <a:stretch>
            <a:fillRect/>
          </a:stretch>
        </p:blipFill>
        <p:spPr bwMode="auto">
          <a:xfrm>
            <a:off x="3886200" y="2438400"/>
            <a:ext cx="4724400" cy="3581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2707"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2708"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sp>
        <p:nvSpPr>
          <p:cNvPr id="72710" name="Text Box 5"/>
          <p:cNvSpPr txBox="1">
            <a:spLocks noChangeArrowheads="1"/>
          </p:cNvSpPr>
          <p:nvPr/>
        </p:nvSpPr>
        <p:spPr bwMode="auto">
          <a:xfrm>
            <a:off x="1219200" y="1143000"/>
            <a:ext cx="5486400" cy="276999"/>
          </a:xfrm>
          <a:prstGeom prst="rect">
            <a:avLst/>
          </a:prstGeom>
          <a:noFill/>
          <a:ln w="12700">
            <a:noFill/>
            <a:miter lim="800000"/>
            <a:headEnd/>
            <a:tailEnd/>
          </a:ln>
        </p:spPr>
        <p:txBody>
          <a:bodyPr wrap="square" lIns="0" tIns="0" rIns="0" bIns="0">
            <a:spAutoFit/>
          </a:bodyPr>
          <a:lstStyle/>
          <a:p>
            <a:pPr>
              <a:spcBef>
                <a:spcPct val="50000"/>
              </a:spcBef>
            </a:pPr>
            <a:r>
              <a:rPr lang="en-US" sz="1800" b="1" dirty="0"/>
              <a:t>G4208A Instant Pilot (IP</a:t>
            </a:r>
            <a:r>
              <a:rPr lang="en-US" sz="1800" b="1" dirty="0" smtClean="0"/>
              <a:t>)-configuration screen</a:t>
            </a:r>
            <a:endParaRPr lang="en-US" sz="1800" b="1" dirty="0"/>
          </a:p>
        </p:txBody>
      </p:sp>
      <p:sp>
        <p:nvSpPr>
          <p:cNvPr id="72711" name="Rectangle 6"/>
          <p:cNvSpPr>
            <a:spLocks noChangeArrowheads="1"/>
          </p:cNvSpPr>
          <p:nvPr/>
        </p:nvSpPr>
        <p:spPr bwMode="auto">
          <a:xfrm>
            <a:off x="2514600" y="1752600"/>
            <a:ext cx="5706690" cy="276999"/>
          </a:xfrm>
          <a:prstGeom prst="rect">
            <a:avLst/>
          </a:prstGeom>
          <a:noFill/>
          <a:ln w="12700">
            <a:noFill/>
            <a:miter lim="800000"/>
            <a:headEnd/>
            <a:tailEnd/>
          </a:ln>
        </p:spPr>
        <p:txBody>
          <a:bodyPr wrap="none" lIns="0" tIns="0" rIns="0" bIns="0">
            <a:spAutoFit/>
          </a:bodyPr>
          <a:lstStyle/>
          <a:p>
            <a:r>
              <a:rPr lang="en-US" sz="1800" b="1" dirty="0">
                <a:solidFill>
                  <a:schemeClr val="accent1"/>
                </a:solidFill>
              </a:rPr>
              <a:t>Allows modifications of the LAN/LAN card settings.</a:t>
            </a:r>
            <a:r>
              <a:rPr lang="en-US" sz="1800" b="1" dirty="0"/>
              <a:t> </a:t>
            </a:r>
          </a:p>
        </p:txBody>
      </p:sp>
      <p:sp>
        <p:nvSpPr>
          <p:cNvPr id="72712" name="Rectangle 7"/>
          <p:cNvSpPr>
            <a:spLocks noChangeArrowheads="1"/>
          </p:cNvSpPr>
          <p:nvPr/>
        </p:nvSpPr>
        <p:spPr bwMode="auto">
          <a:xfrm>
            <a:off x="228600" y="2514600"/>
            <a:ext cx="3200400" cy="1384995"/>
          </a:xfrm>
          <a:prstGeom prst="rect">
            <a:avLst/>
          </a:prstGeom>
          <a:noFill/>
          <a:ln w="12700">
            <a:noFill/>
            <a:miter lim="800000"/>
            <a:headEnd/>
            <a:tailEnd/>
          </a:ln>
        </p:spPr>
        <p:txBody>
          <a:bodyPr lIns="0" tIns="0" rIns="0" bIns="0">
            <a:spAutoFit/>
          </a:bodyPr>
          <a:lstStyle/>
          <a:p>
            <a:r>
              <a:rPr lang="en-US" sz="1800" b="1" dirty="0"/>
              <a:t>Allows changes to the LAN card settings</a:t>
            </a:r>
          </a:p>
          <a:p>
            <a:endParaRPr lang="en-US" sz="1800" b="1" dirty="0"/>
          </a:p>
          <a:p>
            <a:r>
              <a:rPr lang="en-US" sz="1800" b="1" dirty="0"/>
              <a:t>When finished press </a:t>
            </a:r>
            <a:r>
              <a:rPr lang="en-US" sz="1800" b="1" dirty="0">
                <a:solidFill>
                  <a:schemeClr val="accent1"/>
                </a:solidFill>
              </a:rPr>
              <a:t>Done</a:t>
            </a:r>
            <a:r>
              <a:rPr lang="en-US" sz="1800" b="1" dirty="0"/>
              <a:t> to write the new values.</a:t>
            </a:r>
          </a:p>
        </p:txBody>
      </p:sp>
      <p:pic>
        <p:nvPicPr>
          <p:cNvPr id="10" name="Picture 9"/>
          <p:cNvPicPr/>
          <p:nvPr/>
        </p:nvPicPr>
        <p:blipFill>
          <a:blip r:embed="rId2" cstate="print"/>
          <a:srcRect l="26122" t="30000" r="29808" b="16923"/>
          <a:stretch>
            <a:fillRect/>
          </a:stretch>
        </p:blipFill>
        <p:spPr bwMode="auto">
          <a:xfrm>
            <a:off x="3429000" y="2438400"/>
            <a:ext cx="4724400" cy="3505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Internal Neophyte LC Training Agilent Restricted</a:t>
            </a:r>
            <a:endParaRPr lang="en-US" dirty="0"/>
          </a:p>
        </p:txBody>
      </p:sp>
      <p:sp>
        <p:nvSpPr>
          <p:cNvPr id="3" name="Date Placeholder 2"/>
          <p:cNvSpPr>
            <a:spLocks noGrp="1"/>
          </p:cNvSpPr>
          <p:nvPr>
            <p:ph type="dt" sz="half" idx="11"/>
          </p:nvPr>
        </p:nvSpPr>
        <p:spPr/>
        <p:txBody>
          <a:bodyPr/>
          <a:lstStyle/>
          <a:p>
            <a:pPr>
              <a:defRPr/>
            </a:pPr>
            <a:r>
              <a:rPr lang="en-US" dirty="0" smtClean="0"/>
              <a:t>December, 2009</a:t>
            </a:r>
            <a:endParaRPr lang="en-US" dirty="0"/>
          </a:p>
        </p:txBody>
      </p:sp>
      <p:sp>
        <p:nvSpPr>
          <p:cNvPr id="4" name="Rectangle 2"/>
          <p:cNvSpPr txBox="1">
            <a:spLocks noChangeArrowheads="1"/>
          </p:cNvSpPr>
          <p:nvPr/>
        </p:nvSpPr>
        <p:spPr>
          <a:xfrm>
            <a:off x="452438" y="2362200"/>
            <a:ext cx="8691562" cy="992187"/>
          </a:xfrm>
          <a:prstGeom prst="rect">
            <a:avLst/>
          </a:prstGeom>
        </p:spPr>
        <p:txBody>
          <a:bodyPr/>
          <a:lstStyle/>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2000" b="1" i="0" u="none" strike="noStrike" kern="0" cap="none" spc="0" normalizeH="0" baseline="0" noProof="0" dirty="0" smtClean="0">
                <a:ln>
                  <a:noFill/>
                </a:ln>
                <a:solidFill>
                  <a:schemeClr val="accent1"/>
                </a:solidFill>
                <a:effectLst/>
                <a:uLnTx/>
                <a:uFillTx/>
                <a:latin typeface="+mj-lt"/>
                <a:ea typeface="+mj-ea"/>
                <a:cs typeface="+mj-cs"/>
              </a:rPr>
              <a:t>Appendix- Establishing communication with a Hand Held</a:t>
            </a:r>
            <a:r>
              <a:rPr kumimoji="0" lang="en-US" sz="2000" b="1" i="0" u="none" strike="noStrike" kern="0" cap="none" spc="0" normalizeH="0" noProof="0" dirty="0" smtClean="0">
                <a:ln>
                  <a:noFill/>
                </a:ln>
                <a:solidFill>
                  <a:schemeClr val="accent1"/>
                </a:solidFill>
                <a:effectLst/>
                <a:uLnTx/>
                <a:uFillTx/>
                <a:latin typeface="+mj-lt"/>
                <a:ea typeface="+mj-ea"/>
                <a:cs typeface="+mj-cs"/>
              </a:rPr>
              <a:t> Controller</a:t>
            </a:r>
          </a:p>
          <a:p>
            <a:pPr marL="0" marR="0" lvl="0" indent="0" algn="l" defTabSz="914400" rtl="0" eaLnBrk="0" fontAlgn="base" latinLnBrk="0" hangingPunct="0">
              <a:lnSpc>
                <a:spcPct val="100000"/>
              </a:lnSpc>
              <a:spcBef>
                <a:spcPct val="0"/>
              </a:spcBef>
              <a:spcAft>
                <a:spcPct val="10000"/>
              </a:spcAft>
              <a:buClrTx/>
              <a:buSzTx/>
              <a:buFontTx/>
              <a:buNone/>
              <a:tabLst/>
              <a:defRPr/>
            </a:pPr>
            <a:r>
              <a:rPr lang="en-US" sz="2000" b="1" kern="0" baseline="0" dirty="0" smtClean="0">
                <a:solidFill>
                  <a:schemeClr val="accent1"/>
                </a:solidFill>
                <a:latin typeface="+mj-lt"/>
                <a:ea typeface="+mj-ea"/>
                <a:cs typeface="+mj-cs"/>
              </a:rPr>
              <a:t>	</a:t>
            </a:r>
            <a:endParaRPr lang="en-US" sz="2000" b="1" kern="0" dirty="0" smtClean="0">
              <a:solidFill>
                <a:schemeClr val="accent1"/>
              </a:solidFill>
              <a:latin typeface="+mj-lt"/>
              <a:ea typeface="+mj-ea"/>
              <a:cs typeface="+mj-cs"/>
            </a:endParaRPr>
          </a:p>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2000" b="1" i="0" u="none" strike="noStrike" kern="0" cap="none" spc="0" normalizeH="0" baseline="0" noProof="0" dirty="0" smtClean="0">
                <a:ln>
                  <a:noFill/>
                </a:ln>
                <a:solidFill>
                  <a:schemeClr val="accent1"/>
                </a:solidFill>
                <a:effectLst/>
                <a:uLnTx/>
                <a:uFillTx/>
                <a:latin typeface="+mj-lt"/>
                <a:ea typeface="+mj-ea"/>
                <a:cs typeface="+mj-cs"/>
              </a:rPr>
              <a:t>	</a:t>
            </a:r>
            <a:r>
              <a:rPr kumimoji="0" lang="en-US" sz="2000" b="1" i="0" u="none" strike="noStrike" kern="0" cap="none" spc="0" normalizeH="0" noProof="0" dirty="0" smtClean="0">
                <a:ln>
                  <a:noFill/>
                </a:ln>
                <a:solidFill>
                  <a:schemeClr val="accent1"/>
                </a:solidFill>
                <a:effectLst/>
                <a:uLnTx/>
                <a:uFillTx/>
                <a:latin typeface="+mj-lt"/>
                <a:ea typeface="+mj-ea"/>
                <a:cs typeface="+mj-cs"/>
              </a:rPr>
              <a:t>       Using a Telnet Session to disable BootP</a:t>
            </a:r>
          </a:p>
          <a:p>
            <a:pPr marL="0" marR="0" lvl="0" indent="0" algn="l" defTabSz="914400" rtl="0" eaLnBrk="0" fontAlgn="base" latinLnBrk="0" hangingPunct="0">
              <a:lnSpc>
                <a:spcPct val="100000"/>
              </a:lnSpc>
              <a:spcBef>
                <a:spcPct val="0"/>
              </a:spcBef>
              <a:spcAft>
                <a:spcPct val="10000"/>
              </a:spcAft>
              <a:buClrTx/>
              <a:buSzTx/>
              <a:buFontTx/>
              <a:buNone/>
              <a:tabLst/>
              <a:defRPr/>
            </a:pPr>
            <a:endParaRPr lang="en-US" sz="2000" b="1" kern="0" baseline="0" dirty="0" smtClean="0">
              <a:solidFill>
                <a:schemeClr val="accent1"/>
              </a:solidFill>
              <a:latin typeface="+mj-lt"/>
              <a:ea typeface="+mj-ea"/>
              <a:cs typeface="+mj-cs"/>
            </a:endParaRPr>
          </a:p>
          <a:p>
            <a:pPr marL="0" marR="0" lvl="0" indent="0" algn="l" defTabSz="914400" rtl="0" eaLnBrk="0" fontAlgn="base" latinLnBrk="0" hangingPunct="0">
              <a:lnSpc>
                <a:spcPct val="100000"/>
              </a:lnSpc>
              <a:spcBef>
                <a:spcPct val="0"/>
              </a:spcBef>
              <a:spcAft>
                <a:spcPct val="10000"/>
              </a:spcAft>
              <a:buClrTx/>
              <a:buSzTx/>
              <a:buFontTx/>
              <a:buNone/>
              <a:tabLst/>
              <a:defRPr/>
            </a:pPr>
            <a:r>
              <a:rPr kumimoji="0" lang="en-US" sz="2000" b="1" i="0" u="none" strike="noStrike" kern="0" cap="none" spc="0" normalizeH="0" noProof="0" dirty="0" smtClean="0">
                <a:ln>
                  <a:noFill/>
                </a:ln>
                <a:solidFill>
                  <a:schemeClr val="accent1"/>
                </a:solidFill>
                <a:effectLst/>
                <a:uLnTx/>
                <a:uFillTx/>
                <a:latin typeface="+mj-lt"/>
                <a:ea typeface="+mj-ea"/>
                <a:cs typeface="+mj-cs"/>
              </a:rPr>
              <a:t>	        Using Internet Explorer to disable BootP</a:t>
            </a:r>
            <a:endParaRPr kumimoji="0" lang="en-US" sz="2000" b="1" i="0" u="none" strike="noStrike" kern="0" cap="none" spc="0" normalizeH="0" baseline="0" noProof="0" dirty="0" smtClean="0">
              <a:ln>
                <a:noFill/>
              </a:ln>
              <a:solidFill>
                <a:schemeClr val="accent1"/>
              </a:solidFill>
              <a:effectLst/>
              <a:uLnTx/>
              <a:uFillTx/>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3731"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3732"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sp>
        <p:nvSpPr>
          <p:cNvPr id="73733" name="Rectangle 3"/>
          <p:cNvSpPr>
            <a:spLocks noChangeArrowheads="1"/>
          </p:cNvSpPr>
          <p:nvPr/>
        </p:nvSpPr>
        <p:spPr bwMode="auto">
          <a:xfrm>
            <a:off x="457200" y="1066800"/>
            <a:ext cx="8229600" cy="1095375"/>
          </a:xfrm>
          <a:prstGeom prst="rect">
            <a:avLst/>
          </a:prstGeom>
          <a:noFill/>
          <a:ln w="12700">
            <a:noFill/>
            <a:miter lim="800000"/>
            <a:headEnd/>
            <a:tailEnd/>
          </a:ln>
        </p:spPr>
        <p:txBody>
          <a:bodyPr lIns="0" tIns="0" rIns="0" bIns="0">
            <a:spAutoFit/>
          </a:bodyPr>
          <a:lstStyle/>
          <a:p>
            <a:r>
              <a:rPr lang="en-US" b="1" dirty="0"/>
              <a:t>Setting the IP address and Subnet Mask by using the BootP Server and disabling the BootP request with a Telnet Session</a:t>
            </a:r>
            <a:r>
              <a:rPr lang="en-US" dirty="0"/>
              <a:t> </a:t>
            </a:r>
          </a:p>
        </p:txBody>
      </p:sp>
      <p:sp>
        <p:nvSpPr>
          <p:cNvPr id="73734" name="Rectangle 4"/>
          <p:cNvSpPr>
            <a:spLocks noChangeArrowheads="1"/>
          </p:cNvSpPr>
          <p:nvPr/>
        </p:nvSpPr>
        <p:spPr bwMode="auto">
          <a:xfrm>
            <a:off x="457200" y="2514600"/>
            <a:ext cx="8229600" cy="2215991"/>
          </a:xfrm>
          <a:prstGeom prst="rect">
            <a:avLst/>
          </a:prstGeom>
          <a:noFill/>
          <a:ln w="12700">
            <a:noFill/>
            <a:miter lim="800000"/>
            <a:headEnd/>
            <a:tailEnd/>
          </a:ln>
        </p:spPr>
        <p:txBody>
          <a:bodyPr lIns="0" tIns="0" rIns="0" bIns="0">
            <a:spAutoFit/>
          </a:bodyPr>
          <a:lstStyle/>
          <a:p>
            <a:r>
              <a:rPr lang="en-US" sz="1800" b="1" dirty="0"/>
              <a:t>Normally if you power cycle the module which contains the JetDirect Card, a BootP request shall be send out by the card. The BootP server will respond to the instrument IP requests and supply the instrument JetDirect card with an IP address, a subnet mask and other necessary transfer parameters. </a:t>
            </a:r>
          </a:p>
          <a:p>
            <a:r>
              <a:rPr lang="en-US" sz="1800" b="1" dirty="0"/>
              <a:t>With the help of the BootP Server, you can set a fixed IP address and subnet mask. With a Telnet session we can disable the further BootP requests. </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p:txBody>
          <a:bodyPr/>
          <a:lstStyle/>
          <a:p>
            <a:pPr>
              <a:defRPr/>
            </a:pPr>
            <a:r>
              <a:rPr lang="en-US" dirty="0" smtClean="0">
                <a:latin typeface="Arial" pitchFamily="34" charset="0"/>
              </a:rPr>
              <a:t>Internal Neophyte LC Training Agilent Restricted</a:t>
            </a:r>
          </a:p>
        </p:txBody>
      </p:sp>
      <p:sp>
        <p:nvSpPr>
          <p:cNvPr id="74755" name="Date Placeholder 4"/>
          <p:cNvSpPr>
            <a:spLocks noGrp="1"/>
          </p:cNvSpPr>
          <p:nvPr>
            <p:ph type="dt" sz="quarter" idx="11"/>
          </p:nvPr>
        </p:nvSpPr>
        <p:spPr/>
        <p:txBody>
          <a:bodyPr/>
          <a:lstStyle/>
          <a:p>
            <a:pPr>
              <a:defRPr/>
            </a:pPr>
            <a:r>
              <a:rPr lang="en-US" dirty="0" smtClean="0">
                <a:latin typeface="Arial" pitchFamily="34" charset="0"/>
              </a:rPr>
              <a:t>December, 2009</a:t>
            </a:r>
          </a:p>
        </p:txBody>
      </p:sp>
      <p:sp>
        <p:nvSpPr>
          <p:cNvPr id="74756" name="Rectangle 2"/>
          <p:cNvSpPr>
            <a:spLocks noGrp="1" noChangeArrowheads="1"/>
          </p:cNvSpPr>
          <p:nvPr>
            <p:ph type="title"/>
          </p:nvPr>
        </p:nvSpPr>
        <p:spPr/>
        <p:txBody>
          <a:bodyPr/>
          <a:lstStyle/>
          <a:p>
            <a:r>
              <a:rPr lang="en-US" dirty="0" smtClean="0">
                <a:solidFill>
                  <a:schemeClr val="accent1"/>
                </a:solidFill>
              </a:rPr>
              <a:t>1100/1200 Instrument LAN IP Address Management</a:t>
            </a:r>
          </a:p>
        </p:txBody>
      </p:sp>
      <p:sp>
        <p:nvSpPr>
          <p:cNvPr id="74757" name="Rectangle 3"/>
          <p:cNvSpPr>
            <a:spLocks noChangeArrowheads="1"/>
          </p:cNvSpPr>
          <p:nvPr/>
        </p:nvSpPr>
        <p:spPr bwMode="auto">
          <a:xfrm>
            <a:off x="457200" y="1785938"/>
            <a:ext cx="8229600" cy="1107996"/>
          </a:xfrm>
          <a:prstGeom prst="rect">
            <a:avLst/>
          </a:prstGeom>
          <a:noFill/>
          <a:ln w="12700">
            <a:noFill/>
            <a:miter lim="800000"/>
            <a:headEnd/>
            <a:tailEnd/>
          </a:ln>
        </p:spPr>
        <p:txBody>
          <a:bodyPr lIns="0" tIns="0" rIns="0" bIns="0">
            <a:spAutoFit/>
          </a:bodyPr>
          <a:lstStyle/>
          <a:p>
            <a:r>
              <a:rPr lang="en-US" sz="1800" b="1" dirty="0"/>
              <a:t>1. Assign an IP address and Subnet Mask with the BootP server/service. </a:t>
            </a:r>
            <a:br>
              <a:rPr lang="en-US" sz="1800" b="1" dirty="0"/>
            </a:br>
            <a:endParaRPr lang="en-US" sz="1800" b="1" dirty="0"/>
          </a:p>
          <a:p>
            <a:r>
              <a:rPr lang="en-US" sz="1800" b="1" dirty="0"/>
              <a:t>2. Open a Telnet Session by typing “telnet” followed by the IP address you was assigning to the JetDirect Card </a:t>
            </a:r>
          </a:p>
        </p:txBody>
      </p:sp>
      <p:pic>
        <p:nvPicPr>
          <p:cNvPr id="74758" name="Picture 4"/>
          <p:cNvPicPr>
            <a:picLocks noChangeAspect="1" noChangeArrowheads="1"/>
          </p:cNvPicPr>
          <p:nvPr/>
        </p:nvPicPr>
        <p:blipFill>
          <a:blip r:embed="rId2" cstate="print"/>
          <a:srcRect/>
          <a:stretch>
            <a:fillRect/>
          </a:stretch>
        </p:blipFill>
        <p:spPr bwMode="auto">
          <a:xfrm>
            <a:off x="2300288" y="3733800"/>
            <a:ext cx="4543425" cy="2336800"/>
          </a:xfrm>
          <a:prstGeom prst="rect">
            <a:avLst/>
          </a:prstGeom>
          <a:noFill/>
          <a:ln w="9525">
            <a:noFill/>
            <a:miter lim="800000"/>
            <a:headEnd/>
            <a:tailEnd/>
          </a:ln>
        </p:spPr>
      </p:pic>
      <p:sp>
        <p:nvSpPr>
          <p:cNvPr id="74759" name="Text Box 5"/>
          <p:cNvSpPr txBox="1">
            <a:spLocks noChangeArrowheads="1"/>
          </p:cNvSpPr>
          <p:nvPr/>
        </p:nvSpPr>
        <p:spPr bwMode="auto">
          <a:xfrm>
            <a:off x="3352800" y="1295400"/>
            <a:ext cx="4114800" cy="304800"/>
          </a:xfrm>
          <a:prstGeom prst="rect">
            <a:avLst/>
          </a:prstGeom>
          <a:noFill/>
          <a:ln w="12700">
            <a:noFill/>
            <a:miter lim="800000"/>
            <a:headEnd/>
            <a:tailEnd/>
          </a:ln>
        </p:spPr>
        <p:txBody>
          <a:bodyPr lIns="0" tIns="0" rIns="0" bIns="0">
            <a:spAutoFit/>
          </a:bodyPr>
          <a:lstStyle/>
          <a:p>
            <a:pPr>
              <a:spcBef>
                <a:spcPct val="50000"/>
              </a:spcBef>
            </a:pPr>
            <a:r>
              <a:rPr lang="en-US" sz="2000" b="1" dirty="0"/>
              <a:t>Telnet Session</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Agilent_template">
  <a:themeElements>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fontScheme name="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gilent_template">
  <a:themeElements>
    <a:clrScheme name="1_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fontScheme name="1_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BCC"/>
        </a:solidFill>
        <a:ln w="12700" cap="flat" cmpd="sng" algn="ctr">
          <a:noFill/>
          <a:prstDash val="solid"/>
          <a:round/>
          <a:headEnd type="none" w="med" len="med"/>
          <a:tailEnd type="none" w="med" len="med"/>
        </a:ln>
        <a:effectLst/>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1_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1_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1_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1_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CStn_B0301_Update_vs33</Template>
  <TotalTime>4223</TotalTime>
  <Words>1591</Words>
  <Application>Microsoft Office PowerPoint</Application>
  <PresentationFormat>On-screen Show (4:3)</PresentationFormat>
  <Paragraphs>228</Paragraphs>
  <Slides>36</Slides>
  <Notes>6</Notes>
  <HiddenSlides>0</HiddenSlides>
  <MMClips>0</MMClips>
  <ScaleCrop>false</ScaleCrop>
  <HeadingPairs>
    <vt:vector size="4" baseType="variant">
      <vt:variant>
        <vt:lpstr>Theme</vt:lpstr>
      </vt:variant>
      <vt:variant>
        <vt:i4>5</vt:i4>
      </vt:variant>
      <vt:variant>
        <vt:lpstr>Slide Titles</vt:lpstr>
      </vt:variant>
      <vt:variant>
        <vt:i4>36</vt:i4>
      </vt:variant>
    </vt:vector>
  </HeadingPairs>
  <TitlesOfParts>
    <vt:vector size="41" baseType="lpstr">
      <vt:lpstr>Agilent_template</vt:lpstr>
      <vt:lpstr>Custom Design</vt:lpstr>
      <vt:lpstr>1_Agilent_template</vt:lpstr>
      <vt:lpstr>1_Custom Design</vt:lpstr>
      <vt:lpstr>2_Custom Design</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PowerPoint Presentation</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PowerPoint Presentation</vt:lpstr>
      <vt:lpstr>1100/1200 Instrument LAN IP Address Management</vt:lpstr>
      <vt:lpstr>1100/1200 Instrument LAN IP Address Management</vt:lpstr>
      <vt:lpstr>1100/1200 Instrument LAN IP Address Management</vt:lpstr>
      <vt:lpstr>Setting Communication using Handheld Modules</vt:lpstr>
      <vt:lpstr>Manual Configuration</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lpstr>1100/1200 Instrument LAN IP Address Management</vt:lpstr>
    </vt:vector>
  </TitlesOfParts>
  <Company>Agilent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ChemStation Installation</dc:title>
  <dc:creator>Ortrud Emde</dc:creator>
  <cp:lastModifiedBy>Rene Jost</cp:lastModifiedBy>
  <cp:revision>554</cp:revision>
  <cp:lastPrinted>2014-01-27T12:08:14Z</cp:lastPrinted>
  <dcterms:created xsi:type="dcterms:W3CDTF">1998-12-18T20:33:11Z</dcterms:created>
  <dcterms:modified xsi:type="dcterms:W3CDTF">2014-01-27T17:17:35Z</dcterms:modified>
</cp:coreProperties>
</file>